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6.xml" ContentType="application/vnd.openxmlformats-officedocument.presentationml.tag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charts/chart4.xml" ContentType="application/vnd.openxmlformats-officedocument.drawingml.chart+xml"/>
  <Override PartName="/ppt/theme/themeOverride3.xml" ContentType="application/vnd.openxmlformats-officedocument.themeOverride+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4.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5.xml" ContentType="application/vnd.openxmlformats-officedocument.presentationml.notesSlide+xml"/>
  <Override PartName="/ppt/charts/chart8.xml" ContentType="application/vnd.openxmlformats-officedocument.drawingml.chart+xml"/>
  <Override PartName="/ppt/theme/themeOverride4.xml" ContentType="application/vnd.openxmlformats-officedocument.themeOverr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charts/chart12.xml" ContentType="application/vnd.openxmlformats-officedocument.drawingml.chart+xml"/>
  <Override PartName="/ppt/theme/themeOverride8.xml" ContentType="application/vnd.openxmlformats-officedocument.themeOverr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charts/chart13.xml" ContentType="application/vnd.openxmlformats-officedocument.drawingml.chart+xml"/>
  <Override PartName="/ppt/theme/themeOverride9.xml" ContentType="application/vnd.openxmlformats-officedocument.themeOverr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6.xml" ContentType="application/vnd.openxmlformats-officedocument.presentationml.notesSlide+xml"/>
  <Override PartName="/ppt/charts/chart14.xml" ContentType="application/vnd.openxmlformats-officedocument.drawingml.chart+xml"/>
  <Override PartName="/ppt/theme/themeOverride10.xml" ContentType="application/vnd.openxmlformats-officedocument.themeOverride+xml"/>
  <Override PartName="/ppt/charts/chart15.xml" ContentType="application/vnd.openxmlformats-officedocument.drawingml.chart+xml"/>
  <Override PartName="/ppt/theme/themeOverride11.xml" ContentType="application/vnd.openxmlformats-officedocument.themeOverr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charts/chart19.xml" ContentType="application/vnd.openxmlformats-officedocument.drawingml.chart+xml"/>
  <Override PartName="/ppt/theme/themeOverride12.xml" ContentType="application/vnd.openxmlformats-officedocument.themeOverride+xml"/>
  <Override PartName="/ppt/tags/tag185.xml" ContentType="application/vnd.openxmlformats-officedocument.presentationml.tags+xml"/>
  <Override PartName="/ppt/charts/chart20.xml" ContentType="application/vnd.openxmlformats-officedocument.drawingml.chart+xml"/>
  <Override PartName="/ppt/theme/themeOverride13.xml" ContentType="application/vnd.openxmlformats-officedocument.themeOverride+xml"/>
  <Override PartName="/ppt/charts/chart21.xml" ContentType="application/vnd.openxmlformats-officedocument.drawingml.chart+xml"/>
  <Override PartName="/ppt/theme/themeOverride14.xml" ContentType="application/vnd.openxmlformats-officedocument.themeOverride+xml"/>
  <Override PartName="/ppt/tags/tag186.xml" ContentType="application/vnd.openxmlformats-officedocument.presentationml.tags+xml"/>
  <Override PartName="/ppt/tags/tag187.xml" ContentType="application/vnd.openxmlformats-officedocument.presentationml.tags+xml"/>
  <Override PartName="/ppt/notesSlides/notesSlide7.xml" ContentType="application/vnd.openxmlformats-officedocument.presentationml.notesSlide+xml"/>
  <Override PartName="/ppt/charts/chart22.xml" ContentType="application/vnd.openxmlformats-officedocument.drawingml.chart+xml"/>
  <Override PartName="/ppt/theme/themeOverride15.xml" ContentType="application/vnd.openxmlformats-officedocument.themeOverride+xml"/>
  <Override PartName="/ppt/charts/chart23.xml" ContentType="application/vnd.openxmlformats-officedocument.drawingml.chart+xml"/>
  <Override PartName="/ppt/theme/themeOverride16.xml" ContentType="application/vnd.openxmlformats-officedocument.themeOverride+xml"/>
  <Override PartName="/ppt/charts/chart24.xml" ContentType="application/vnd.openxmlformats-officedocument.drawingml.chart+xml"/>
  <Override PartName="/ppt/theme/themeOverride17.xml" ContentType="application/vnd.openxmlformats-officedocument.themeOverride+xml"/>
  <Override PartName="/ppt/tags/tag188.xml" ContentType="application/vnd.openxmlformats-officedocument.presentationml.tags+xml"/>
  <Override PartName="/ppt/tags/tag189.xml" ContentType="application/vnd.openxmlformats-officedocument.presentationml.tags+xml"/>
  <Override PartName="/ppt/charts/chart25.xml" ContentType="application/vnd.openxmlformats-officedocument.drawingml.chart+xml"/>
  <Override PartName="/ppt/theme/themeOverride18.xml" ContentType="application/vnd.openxmlformats-officedocument.themeOverride+xml"/>
  <Override PartName="/ppt/charts/chart26.xml" ContentType="application/vnd.openxmlformats-officedocument.drawingml.chart+xml"/>
  <Override PartName="/ppt/theme/themeOverride19.xml" ContentType="application/vnd.openxmlformats-officedocument.themeOverride+xml"/>
  <Override PartName="/ppt/charts/chart27.xml" ContentType="application/vnd.openxmlformats-officedocument.drawingml.chart+xml"/>
  <Override PartName="/ppt/theme/themeOverride20.xml" ContentType="application/vnd.openxmlformats-officedocument.themeOverr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charts/chart28.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charts/chart29.xml" ContentType="application/vnd.openxmlformats-officedocument.drawingml.chart+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10.xml" ContentType="application/vnd.openxmlformats-officedocument.presentationml.notesSlide+xml"/>
  <Override PartName="/ppt/charts/chart30.xml" ContentType="application/vnd.openxmlformats-officedocument.drawingml.chart+xml"/>
  <Override PartName="/ppt/theme/themeOverride21.xml" ContentType="application/vnd.openxmlformats-officedocument.themeOverride+xml"/>
  <Override PartName="/ppt/charts/chart31.xml" ContentType="application/vnd.openxmlformats-officedocument.drawingml.chart+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11.xml" ContentType="application/vnd.openxmlformats-officedocument.presentationml.notesSlide+xml"/>
  <Override PartName="/ppt/charts/chart32.xml" ContentType="application/vnd.openxmlformats-officedocument.drawingml.chart+xml"/>
  <Override PartName="/ppt/theme/themeOverride22.xml" ContentType="application/vnd.openxmlformats-officedocument.themeOverride+xml"/>
  <Override PartName="/ppt/charts/chart33.xml" ContentType="application/vnd.openxmlformats-officedocument.drawingml.chart+xml"/>
  <Override PartName="/ppt/theme/themeOverride23.xml" ContentType="application/vnd.openxmlformats-officedocument.themeOverride+xml"/>
  <Override PartName="/ppt/charts/chart34.xml" ContentType="application/vnd.openxmlformats-officedocument.drawingml.chart+xml"/>
  <Override PartName="/ppt/theme/themeOverride24.xml" ContentType="application/vnd.openxmlformats-officedocument.themeOverride+xml"/>
  <Override PartName="/ppt/charts/chart35.xml" ContentType="application/vnd.openxmlformats-officedocument.drawingml.chart+xml"/>
  <Override PartName="/ppt/theme/themeOverride25.xml" ContentType="application/vnd.openxmlformats-officedocument.themeOverrid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12.xml" ContentType="application/vnd.openxmlformats-officedocument.presentationml.notesSlide+xml"/>
  <Override PartName="/ppt/charts/chart36.xml" ContentType="application/vnd.openxmlformats-officedocument.drawingml.chart+xml"/>
  <Override PartName="/ppt/theme/themeOverride26.xml" ContentType="application/vnd.openxmlformats-officedocument.themeOverride+xml"/>
  <Override PartName="/ppt/charts/chart37.xml" ContentType="application/vnd.openxmlformats-officedocument.drawingml.chart+xml"/>
  <Override PartName="/ppt/theme/themeOverride27.xml" ContentType="application/vnd.openxmlformats-officedocument.themeOverride+xml"/>
  <Override PartName="/ppt/charts/chart38.xml" ContentType="application/vnd.openxmlformats-officedocument.drawingml.chart+xml"/>
  <Override PartName="/ppt/theme/themeOverride28.xml" ContentType="application/vnd.openxmlformats-officedocument.themeOverride+xml"/>
  <Override PartName="/ppt/charts/chart39.xml" ContentType="application/vnd.openxmlformats-officedocument.drawingml.chart+xml"/>
  <Override PartName="/ppt/theme/themeOverride29.xml" ContentType="application/vnd.openxmlformats-officedocument.themeOverride+xml"/>
  <Override PartName="/ppt/charts/chart40.xml" ContentType="application/vnd.openxmlformats-officedocument.drawingml.chart+xml"/>
  <Override PartName="/ppt/theme/themeOverride30.xml" ContentType="application/vnd.openxmlformats-officedocument.themeOverr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662" r:id="rId2"/>
    <p:sldMasterId id="2147483702" r:id="rId3"/>
    <p:sldMasterId id="2147483718" r:id="rId4"/>
    <p:sldMasterId id="2147483725" r:id="rId5"/>
    <p:sldMasterId id="2147483727" r:id="rId6"/>
  </p:sldMasterIdLst>
  <p:notesMasterIdLst>
    <p:notesMasterId r:id="rId94"/>
  </p:notesMasterIdLst>
  <p:handoutMasterIdLst>
    <p:handoutMasterId r:id="rId95"/>
  </p:handoutMasterIdLst>
  <p:sldIdLst>
    <p:sldId id="593" r:id="rId7"/>
    <p:sldId id="602" r:id="rId8"/>
    <p:sldId id="594" r:id="rId9"/>
    <p:sldId id="596" r:id="rId10"/>
    <p:sldId id="370" r:id="rId11"/>
    <p:sldId id="372" r:id="rId12"/>
    <p:sldId id="373" r:id="rId13"/>
    <p:sldId id="546" r:id="rId14"/>
    <p:sldId id="559" r:id="rId15"/>
    <p:sldId id="374" r:id="rId16"/>
    <p:sldId id="375" r:id="rId17"/>
    <p:sldId id="591" r:id="rId18"/>
    <p:sldId id="563" r:id="rId19"/>
    <p:sldId id="376" r:id="rId20"/>
    <p:sldId id="377" r:id="rId21"/>
    <p:sldId id="378" r:id="rId22"/>
    <p:sldId id="379" r:id="rId23"/>
    <p:sldId id="380" r:id="rId24"/>
    <p:sldId id="382" r:id="rId25"/>
    <p:sldId id="383" r:id="rId26"/>
    <p:sldId id="384" r:id="rId27"/>
    <p:sldId id="560" r:id="rId28"/>
    <p:sldId id="558" r:id="rId29"/>
    <p:sldId id="592" r:id="rId30"/>
    <p:sldId id="386" r:id="rId31"/>
    <p:sldId id="387" r:id="rId32"/>
    <p:sldId id="388" r:id="rId33"/>
    <p:sldId id="396" r:id="rId34"/>
    <p:sldId id="607" r:id="rId35"/>
    <p:sldId id="541" r:id="rId36"/>
    <p:sldId id="587" r:id="rId37"/>
    <p:sldId id="397" r:id="rId38"/>
    <p:sldId id="479" r:id="rId39"/>
    <p:sldId id="483" r:id="rId40"/>
    <p:sldId id="401" r:id="rId41"/>
    <p:sldId id="481" r:id="rId42"/>
    <p:sldId id="404" r:id="rId43"/>
    <p:sldId id="406" r:id="rId44"/>
    <p:sldId id="542" r:id="rId45"/>
    <p:sldId id="482" r:id="rId46"/>
    <p:sldId id="484" r:id="rId47"/>
    <p:sldId id="578" r:id="rId48"/>
    <p:sldId id="579" r:id="rId49"/>
    <p:sldId id="554" r:id="rId50"/>
    <p:sldId id="485" r:id="rId51"/>
    <p:sldId id="505" r:id="rId52"/>
    <p:sldId id="531" r:id="rId53"/>
    <p:sldId id="599" r:id="rId54"/>
    <p:sldId id="552" r:id="rId55"/>
    <p:sldId id="597" r:id="rId56"/>
    <p:sldId id="601" r:id="rId57"/>
    <p:sldId id="598" r:id="rId58"/>
    <p:sldId id="565" r:id="rId59"/>
    <p:sldId id="566" r:id="rId60"/>
    <p:sldId id="568" r:id="rId61"/>
    <p:sldId id="506" r:id="rId62"/>
    <p:sldId id="508" r:id="rId63"/>
    <p:sldId id="600" r:id="rId64"/>
    <p:sldId id="510" r:id="rId65"/>
    <p:sldId id="538" r:id="rId66"/>
    <p:sldId id="539" r:id="rId67"/>
    <p:sldId id="514" r:id="rId68"/>
    <p:sldId id="536" r:id="rId69"/>
    <p:sldId id="487" r:id="rId70"/>
    <p:sldId id="489" r:id="rId71"/>
    <p:sldId id="569" r:id="rId72"/>
    <p:sldId id="491" r:id="rId73"/>
    <p:sldId id="588" r:id="rId74"/>
    <p:sldId id="494" r:id="rId75"/>
    <p:sldId id="502" r:id="rId76"/>
    <p:sldId id="572" r:id="rId77"/>
    <p:sldId id="503" r:id="rId78"/>
    <p:sldId id="555" r:id="rId79"/>
    <p:sldId id="519" r:id="rId80"/>
    <p:sldId id="447" r:id="rId81"/>
    <p:sldId id="603" r:id="rId82"/>
    <p:sldId id="575" r:id="rId83"/>
    <p:sldId id="577" r:id="rId84"/>
    <p:sldId id="453" r:id="rId85"/>
    <p:sldId id="576" r:id="rId86"/>
    <p:sldId id="580" r:id="rId87"/>
    <p:sldId id="570" r:id="rId88"/>
    <p:sldId id="520" r:id="rId89"/>
    <p:sldId id="604" r:id="rId90"/>
    <p:sldId id="605" r:id="rId91"/>
    <p:sldId id="581" r:id="rId92"/>
    <p:sldId id="606" r:id="rId93"/>
  </p:sldIdLst>
  <p:sldSz cx="9904413" cy="6858000"/>
  <p:notesSz cx="9144000" cy="6858000"/>
  <p:custDataLst>
    <p:tags r:id="rId9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824AB1C8-6760-43D3-94E6-94FC2A2F1904}">
          <p14:sldIdLst>
            <p14:sldId id="593"/>
            <p14:sldId id="602"/>
            <p14:sldId id="594"/>
            <p14:sldId id="596"/>
            <p14:sldId id="370"/>
            <p14:sldId id="372"/>
            <p14:sldId id="373"/>
            <p14:sldId id="546"/>
            <p14:sldId id="559"/>
            <p14:sldId id="374"/>
            <p14:sldId id="375"/>
            <p14:sldId id="591"/>
            <p14:sldId id="563"/>
            <p14:sldId id="376"/>
            <p14:sldId id="377"/>
            <p14:sldId id="378"/>
            <p14:sldId id="379"/>
            <p14:sldId id="380"/>
            <p14:sldId id="382"/>
            <p14:sldId id="383"/>
            <p14:sldId id="384"/>
            <p14:sldId id="560"/>
            <p14:sldId id="558"/>
            <p14:sldId id="592"/>
            <p14:sldId id="386"/>
            <p14:sldId id="387"/>
            <p14:sldId id="388"/>
            <p14:sldId id="396"/>
            <p14:sldId id="607"/>
            <p14:sldId id="541"/>
            <p14:sldId id="587"/>
            <p14:sldId id="397"/>
            <p14:sldId id="479"/>
            <p14:sldId id="483"/>
            <p14:sldId id="401"/>
            <p14:sldId id="481"/>
            <p14:sldId id="404"/>
            <p14:sldId id="406"/>
            <p14:sldId id="542"/>
            <p14:sldId id="482"/>
            <p14:sldId id="484"/>
            <p14:sldId id="578"/>
            <p14:sldId id="579"/>
            <p14:sldId id="554"/>
            <p14:sldId id="485"/>
            <p14:sldId id="505"/>
            <p14:sldId id="531"/>
            <p14:sldId id="599"/>
            <p14:sldId id="552"/>
            <p14:sldId id="597"/>
            <p14:sldId id="601"/>
            <p14:sldId id="598"/>
            <p14:sldId id="565"/>
            <p14:sldId id="566"/>
            <p14:sldId id="568"/>
            <p14:sldId id="506"/>
            <p14:sldId id="508"/>
            <p14:sldId id="600"/>
            <p14:sldId id="510"/>
            <p14:sldId id="538"/>
            <p14:sldId id="539"/>
            <p14:sldId id="514"/>
            <p14:sldId id="536"/>
            <p14:sldId id="487"/>
            <p14:sldId id="489"/>
            <p14:sldId id="569"/>
            <p14:sldId id="491"/>
            <p14:sldId id="588"/>
            <p14:sldId id="494"/>
            <p14:sldId id="502"/>
            <p14:sldId id="572"/>
            <p14:sldId id="503"/>
            <p14:sldId id="555"/>
            <p14:sldId id="519"/>
            <p14:sldId id="447"/>
            <p14:sldId id="603"/>
            <p14:sldId id="575"/>
            <p14:sldId id="577"/>
            <p14:sldId id="453"/>
            <p14:sldId id="576"/>
            <p14:sldId id="580"/>
            <p14:sldId id="570"/>
            <p14:sldId id="520"/>
            <p14:sldId id="604"/>
            <p14:sldId id="605"/>
            <p14:sldId id="581"/>
            <p14:sldId id="606"/>
          </p14:sldIdLst>
        </p14:section>
      </p14:sectionLst>
    </p:ext>
    <p:ext uri="{EFAFB233-063F-42B5-8137-9DF3F51BA10A}">
      <p15:sldGuideLst xmlns:p15="http://schemas.microsoft.com/office/powerpoint/2012/main">
        <p15:guide id="1" orient="horz" pos="73">
          <p15:clr>
            <a:srgbClr val="A4A3A4"/>
          </p15:clr>
        </p15:guide>
        <p15:guide id="2" orient="horz" pos="4201">
          <p15:clr>
            <a:srgbClr val="A4A3A4"/>
          </p15:clr>
        </p15:guide>
        <p15:guide id="3" pos="125">
          <p15:clr>
            <a:srgbClr val="A4A3A4"/>
          </p15:clr>
        </p15:guide>
        <p15:guide id="4" pos="6158">
          <p15:clr>
            <a:srgbClr val="A4A3A4"/>
          </p15:clr>
        </p15:guide>
        <p15:guide id="5" orient="horz" pos="2387"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339933"/>
    <a:srgbClr val="CC66FF"/>
    <a:srgbClr val="CCFFCC"/>
    <a:srgbClr val="662882"/>
    <a:srgbClr val="CDE6FF"/>
    <a:srgbClr val="CDC800"/>
    <a:srgbClr val="55A2FF"/>
    <a:srgbClr val="CF638F"/>
    <a:srgbClr val="B238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1" autoAdjust="0"/>
    <p:restoredTop sz="99653" autoAdjust="0"/>
  </p:normalViewPr>
  <p:slideViewPr>
    <p:cSldViewPr>
      <p:cViewPr varScale="1">
        <p:scale>
          <a:sx n="84" d="100"/>
          <a:sy n="84" d="100"/>
        </p:scale>
        <p:origin x="950" y="67"/>
      </p:cViewPr>
      <p:guideLst>
        <p:guide orient="horz" pos="73"/>
        <p:guide orient="horz" pos="4201"/>
        <p:guide pos="125"/>
        <p:guide pos="6158"/>
        <p:guide orient="horz" pos="2387"/>
      </p:guideLst>
    </p:cSldViewPr>
  </p:slideViewPr>
  <p:outlineViewPr>
    <p:cViewPr>
      <p:scale>
        <a:sx n="33" d="100"/>
        <a:sy n="33" d="100"/>
      </p:scale>
      <p:origin x="48" y="7032"/>
    </p:cViewPr>
  </p:outlineViewPr>
  <p:notesTextViewPr>
    <p:cViewPr>
      <p:scale>
        <a:sx n="100" d="100"/>
        <a:sy n="100" d="100"/>
      </p:scale>
      <p:origin x="0" y="0"/>
    </p:cViewPr>
  </p:notesTextViewPr>
  <p:sorterViewPr>
    <p:cViewPr>
      <p:scale>
        <a:sx n="66" d="100"/>
        <a:sy n="66" d="100"/>
      </p:scale>
      <p:origin x="0" y="-4182"/>
    </p:cViewPr>
  </p:sorterViewPr>
  <p:notesViewPr>
    <p:cSldViewPr>
      <p:cViewPr varScale="1">
        <p:scale>
          <a:sx n="51" d="100"/>
          <a:sy n="51" d="100"/>
        </p:scale>
        <p:origin x="-2652" y="-8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handoutMaster" Target="handoutMasters/handout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0.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1.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3.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4.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6.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17.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18.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19.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20.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21.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22.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23.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24.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themeOverride" Target="../theme/themeOverride25.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themeOverride" Target="../theme/themeOverride26.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themeOverride" Target="../theme/themeOverride27.xml"/></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themeOverride" Target="../theme/themeOverride28.xml"/></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themeOverride" Target="../theme/themeOverride29.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themeOverride" Target="../theme/themeOverride30.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8232456494732903E-2"/>
          <c:y val="4.7105298485353476E-2"/>
          <c:w val="0.6815206559540522"/>
          <c:h val="0.72425254517174864"/>
        </c:manualLayout>
      </c:layout>
      <c:barChart>
        <c:barDir val="col"/>
        <c:grouping val="stacked"/>
        <c:varyColors val="0"/>
        <c:ser>
          <c:idx val="0"/>
          <c:order val="0"/>
          <c:tx>
            <c:strRef>
              <c:f>Plan1!$B$1</c:f>
              <c:strCache>
                <c:ptCount val="1"/>
                <c:pt idx="0">
                  <c:v>Minério de Ferro</c:v>
                </c:pt>
              </c:strCache>
            </c:strRef>
          </c:tx>
          <c:spPr>
            <a:gradFill>
              <a:gsLst>
                <a:gs pos="0">
                  <a:srgbClr val="52739A"/>
                </a:gs>
                <a:gs pos="100000">
                  <a:srgbClr val="52739A"/>
                </a:gs>
                <a:gs pos="50000">
                  <a:srgbClr val="91CCFF"/>
                </a:gs>
              </a:gsLst>
              <a:lin ang="0" scaled="0"/>
            </a:gradFill>
            <a:ln>
              <a:solidFill>
                <a:schemeClr val="tx1">
                  <a:lumMod val="75000"/>
                  <a:lumOff val="25000"/>
                </a:schemeClr>
              </a:solidFill>
            </a:ln>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FD-4656-8B0B-86494329E31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FD-4656-8B0B-86494329E316}"/>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FD-4656-8B0B-86494329E31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FD-4656-8B0B-86494329E316}"/>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FD-4656-8B0B-86494329E316}"/>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FD-4656-8B0B-86494329E316}"/>
                </c:ext>
              </c:extLst>
            </c:dLbl>
            <c:spPr>
              <a:noFill/>
              <a:ln>
                <a:noFill/>
              </a:ln>
              <a:effectLst/>
            </c:spPr>
            <c:txPr>
              <a:bodyPr/>
              <a:lstStyle/>
              <a:p>
                <a:pPr>
                  <a:defRPr sz="1400"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Plan1!$A$2:$A$5</c:f>
              <c:numCache>
                <c:formatCode>General</c:formatCode>
                <c:ptCount val="4"/>
                <c:pt idx="0">
                  <c:v>1985</c:v>
                </c:pt>
                <c:pt idx="1">
                  <c:v>1995</c:v>
                </c:pt>
                <c:pt idx="2">
                  <c:v>2005</c:v>
                </c:pt>
                <c:pt idx="3">
                  <c:v>2013</c:v>
                </c:pt>
              </c:numCache>
            </c:numRef>
          </c:cat>
          <c:val>
            <c:numRef>
              <c:f>Plan1!$B$2:$B$5</c:f>
              <c:numCache>
                <c:formatCode>General</c:formatCode>
                <c:ptCount val="4"/>
                <c:pt idx="0">
                  <c:v>321</c:v>
                </c:pt>
                <c:pt idx="1">
                  <c:v>399</c:v>
                </c:pt>
                <c:pt idx="2">
                  <c:v>645</c:v>
                </c:pt>
                <c:pt idx="3">
                  <c:v>1110</c:v>
                </c:pt>
              </c:numCache>
            </c:numRef>
          </c:val>
          <c:extLst>
            <c:ext xmlns:c16="http://schemas.microsoft.com/office/drawing/2014/chart" uri="{C3380CC4-5D6E-409C-BE32-E72D297353CC}">
              <c16:uniqueId val="{00000006-D7FD-4656-8B0B-86494329E316}"/>
            </c:ext>
          </c:extLst>
        </c:ser>
        <c:ser>
          <c:idx val="1"/>
          <c:order val="1"/>
          <c:tx>
            <c:strRef>
              <c:f>Plan1!$C$1</c:f>
              <c:strCache>
                <c:ptCount val="1"/>
                <c:pt idx="0">
                  <c:v>Carvão</c:v>
                </c:pt>
              </c:strCache>
            </c:strRef>
          </c:tx>
          <c:spPr>
            <a:gradFill>
              <a:gsLst>
                <a:gs pos="0">
                  <a:srgbClr val="3A357F"/>
                </a:gs>
                <a:gs pos="100000">
                  <a:srgbClr val="3A357F"/>
                </a:gs>
                <a:gs pos="50000">
                  <a:srgbClr val="6D75CF"/>
                </a:gs>
              </a:gsLst>
              <a:lin ang="0" scaled="0"/>
            </a:gradFill>
            <a:ln>
              <a:solidFill>
                <a:schemeClr val="tx1">
                  <a:lumMod val="75000"/>
                  <a:lumOff val="25000"/>
                </a:schemeClr>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Plan1!$A$2:$A$5</c:f>
              <c:numCache>
                <c:formatCode>General</c:formatCode>
                <c:ptCount val="4"/>
                <c:pt idx="0">
                  <c:v>1985</c:v>
                </c:pt>
                <c:pt idx="1">
                  <c:v>1995</c:v>
                </c:pt>
                <c:pt idx="2">
                  <c:v>2005</c:v>
                </c:pt>
                <c:pt idx="3">
                  <c:v>2013</c:v>
                </c:pt>
              </c:numCache>
            </c:numRef>
          </c:cat>
          <c:val>
            <c:numRef>
              <c:f>Plan1!$C$2:$C$5</c:f>
              <c:numCache>
                <c:formatCode>General</c:formatCode>
                <c:ptCount val="4"/>
                <c:pt idx="0">
                  <c:v>272</c:v>
                </c:pt>
                <c:pt idx="1">
                  <c:v>403</c:v>
                </c:pt>
                <c:pt idx="2">
                  <c:v>682</c:v>
                </c:pt>
                <c:pt idx="3">
                  <c:v>1060</c:v>
                </c:pt>
              </c:numCache>
            </c:numRef>
          </c:val>
          <c:extLst>
            <c:ext xmlns:c16="http://schemas.microsoft.com/office/drawing/2014/chart" uri="{C3380CC4-5D6E-409C-BE32-E72D297353CC}">
              <c16:uniqueId val="{00000007-D7FD-4656-8B0B-86494329E316}"/>
            </c:ext>
          </c:extLst>
        </c:ser>
        <c:ser>
          <c:idx val="2"/>
          <c:order val="2"/>
          <c:tx>
            <c:strRef>
              <c:f>Plan1!$D$1</c:f>
              <c:strCache>
                <c:ptCount val="1"/>
                <c:pt idx="0">
                  <c:v>Grãos</c:v>
                </c:pt>
              </c:strCache>
            </c:strRef>
          </c:tx>
          <c:spPr>
            <a:gradFill>
              <a:gsLst>
                <a:gs pos="0">
                  <a:srgbClr val="9A5252"/>
                </a:gs>
                <a:gs pos="100000">
                  <a:srgbClr val="9A5252"/>
                </a:gs>
                <a:gs pos="50000">
                  <a:srgbClr val="FF9191"/>
                </a:gs>
              </a:gsLst>
              <a:lin ang="0" scaled="0"/>
            </a:gradFill>
            <a:ln>
              <a:solidFill>
                <a:schemeClr val="tx1">
                  <a:lumMod val="75000"/>
                  <a:lumOff val="25000"/>
                </a:schemeClr>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Plan1!$A$2:$A$5</c:f>
              <c:numCache>
                <c:formatCode>General</c:formatCode>
                <c:ptCount val="4"/>
                <c:pt idx="0">
                  <c:v>1985</c:v>
                </c:pt>
                <c:pt idx="1">
                  <c:v>1995</c:v>
                </c:pt>
                <c:pt idx="2">
                  <c:v>2005</c:v>
                </c:pt>
                <c:pt idx="3">
                  <c:v>2013</c:v>
                </c:pt>
              </c:numCache>
            </c:numRef>
          </c:cat>
          <c:val>
            <c:numRef>
              <c:f>Plan1!$D$2:$D$5</c:f>
              <c:numCache>
                <c:formatCode>General</c:formatCode>
                <c:ptCount val="4"/>
                <c:pt idx="0">
                  <c:v>181</c:v>
                </c:pt>
                <c:pt idx="1">
                  <c:v>184</c:v>
                </c:pt>
                <c:pt idx="2">
                  <c:v>247</c:v>
                </c:pt>
                <c:pt idx="3">
                  <c:v>357</c:v>
                </c:pt>
              </c:numCache>
            </c:numRef>
          </c:val>
          <c:extLst>
            <c:ext xmlns:c16="http://schemas.microsoft.com/office/drawing/2014/chart" uri="{C3380CC4-5D6E-409C-BE32-E72D297353CC}">
              <c16:uniqueId val="{00000008-D7FD-4656-8B0B-86494329E316}"/>
            </c:ext>
          </c:extLst>
        </c:ser>
        <c:ser>
          <c:idx val="3"/>
          <c:order val="3"/>
          <c:tx>
            <c:strRef>
              <c:f>Plan1!$E$1</c:f>
              <c:strCache>
                <c:ptCount val="1"/>
                <c:pt idx="0">
                  <c:v>Bauxita/Alumina</c:v>
                </c:pt>
              </c:strCache>
            </c:strRef>
          </c:tx>
          <c:spPr>
            <a:gradFill>
              <a:gsLst>
                <a:gs pos="0">
                  <a:srgbClr val="862E4D"/>
                </a:gs>
                <a:gs pos="100000">
                  <a:srgbClr val="862E4D"/>
                </a:gs>
                <a:gs pos="50000">
                  <a:srgbClr val="D84444"/>
                </a:gs>
              </a:gsLst>
              <a:lin ang="0" scaled="0"/>
            </a:gradFill>
            <a:ln>
              <a:solidFill>
                <a:schemeClr val="tx1">
                  <a:lumMod val="75000"/>
                  <a:lumOff val="25000"/>
                </a:schemeClr>
              </a:solidFill>
            </a:ln>
          </c:spPr>
          <c:invertIfNegative val="0"/>
          <c:cat>
            <c:numRef>
              <c:f>Plan1!$A$2:$A$5</c:f>
              <c:numCache>
                <c:formatCode>General</c:formatCode>
                <c:ptCount val="4"/>
                <c:pt idx="0">
                  <c:v>1985</c:v>
                </c:pt>
                <c:pt idx="1">
                  <c:v>1995</c:v>
                </c:pt>
                <c:pt idx="2">
                  <c:v>2005</c:v>
                </c:pt>
                <c:pt idx="3">
                  <c:v>2013</c:v>
                </c:pt>
              </c:numCache>
            </c:numRef>
          </c:cat>
          <c:val>
            <c:numRef>
              <c:f>Plan1!$E$2:$E$5</c:f>
              <c:numCache>
                <c:formatCode>General</c:formatCode>
                <c:ptCount val="4"/>
                <c:pt idx="0">
                  <c:v>40</c:v>
                </c:pt>
                <c:pt idx="1">
                  <c:v>49</c:v>
                </c:pt>
                <c:pt idx="2">
                  <c:v>70</c:v>
                </c:pt>
                <c:pt idx="3">
                  <c:v>107</c:v>
                </c:pt>
              </c:numCache>
            </c:numRef>
          </c:val>
          <c:extLst>
            <c:ext xmlns:c16="http://schemas.microsoft.com/office/drawing/2014/chart" uri="{C3380CC4-5D6E-409C-BE32-E72D297353CC}">
              <c16:uniqueId val="{00000009-D7FD-4656-8B0B-86494329E316}"/>
            </c:ext>
          </c:extLst>
        </c:ser>
        <c:ser>
          <c:idx val="4"/>
          <c:order val="4"/>
          <c:tx>
            <c:strRef>
              <c:f>Plan1!$F$1</c:f>
              <c:strCache>
                <c:ptCount val="1"/>
                <c:pt idx="0">
                  <c:v>Rocha Fosfática</c:v>
                </c:pt>
              </c:strCache>
            </c:strRef>
          </c:tx>
          <c:spPr>
            <a:gradFill>
              <a:gsLst>
                <a:gs pos="0">
                  <a:srgbClr val="A2A2A2"/>
                </a:gs>
                <a:gs pos="100000">
                  <a:srgbClr val="A2A2A2"/>
                </a:gs>
                <a:gs pos="50000">
                  <a:srgbClr val="DCDCDC"/>
                </a:gs>
              </a:gsLst>
              <a:lin ang="0" scaled="0"/>
            </a:gradFill>
            <a:ln>
              <a:solidFill>
                <a:schemeClr val="tx1">
                  <a:lumMod val="75000"/>
                  <a:lumOff val="25000"/>
                </a:schemeClr>
              </a:solidFill>
            </a:ln>
          </c:spPr>
          <c:invertIfNegative val="0"/>
          <c:dPt>
            <c:idx val="0"/>
            <c:invertIfNegative val="0"/>
            <c:bubble3D val="0"/>
            <c:extLst>
              <c:ext xmlns:c16="http://schemas.microsoft.com/office/drawing/2014/chart" uri="{C3380CC4-5D6E-409C-BE32-E72D297353CC}">
                <c16:uniqueId val="{0000000A-D7FD-4656-8B0B-86494329E316}"/>
              </c:ext>
            </c:extLst>
          </c:dPt>
          <c:cat>
            <c:numRef>
              <c:f>Plan1!$A$2:$A$5</c:f>
              <c:numCache>
                <c:formatCode>General</c:formatCode>
                <c:ptCount val="4"/>
                <c:pt idx="0">
                  <c:v>1985</c:v>
                </c:pt>
                <c:pt idx="1">
                  <c:v>1995</c:v>
                </c:pt>
                <c:pt idx="2">
                  <c:v>2005</c:v>
                </c:pt>
                <c:pt idx="3">
                  <c:v>2013</c:v>
                </c:pt>
              </c:numCache>
            </c:numRef>
          </c:cat>
          <c:val>
            <c:numRef>
              <c:f>Plan1!$F$2:$F$5</c:f>
              <c:numCache>
                <c:formatCode>General</c:formatCode>
                <c:ptCount val="4"/>
                <c:pt idx="0">
                  <c:v>43</c:v>
                </c:pt>
                <c:pt idx="1">
                  <c:v>28</c:v>
                </c:pt>
                <c:pt idx="2">
                  <c:v>30</c:v>
                </c:pt>
                <c:pt idx="3">
                  <c:v>30</c:v>
                </c:pt>
              </c:numCache>
            </c:numRef>
          </c:val>
          <c:extLst>
            <c:ext xmlns:c16="http://schemas.microsoft.com/office/drawing/2014/chart" uri="{C3380CC4-5D6E-409C-BE32-E72D297353CC}">
              <c16:uniqueId val="{0000000B-D7FD-4656-8B0B-86494329E316}"/>
            </c:ext>
          </c:extLst>
        </c:ser>
        <c:dLbls>
          <c:showLegendKey val="0"/>
          <c:showVal val="0"/>
          <c:showCatName val="0"/>
          <c:showSerName val="0"/>
          <c:showPercent val="0"/>
          <c:showBubbleSize val="0"/>
        </c:dLbls>
        <c:gapWidth val="100"/>
        <c:overlap val="100"/>
        <c:axId val="1130211280"/>
        <c:axId val="1069540640"/>
      </c:barChart>
      <c:catAx>
        <c:axId val="1130211280"/>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1069540640"/>
        <c:crosses val="autoZero"/>
        <c:auto val="1"/>
        <c:lblAlgn val="ctr"/>
        <c:lblOffset val="100"/>
        <c:noMultiLvlLbl val="0"/>
      </c:catAx>
      <c:valAx>
        <c:axId val="1069540640"/>
        <c:scaling>
          <c:orientation val="minMax"/>
        </c:scaling>
        <c:delete val="0"/>
        <c:axPos val="l"/>
        <c:majorGridlines>
          <c:spPr>
            <a:ln>
              <a:solidFill>
                <a:schemeClr val="bg1">
                  <a:lumMod val="65000"/>
                </a:schemeClr>
              </a:solidFill>
            </a:ln>
          </c:spPr>
        </c:majorGridlines>
        <c:title>
          <c:tx>
            <c:rich>
              <a:bodyPr rot="-5400000" vert="horz"/>
              <a:lstStyle/>
              <a:p>
                <a:pPr>
                  <a:defRPr sz="1400"/>
                </a:pPr>
                <a:r>
                  <a:rPr lang="pt-BR" sz="1400" dirty="0"/>
                  <a:t>[</a:t>
                </a:r>
                <a:r>
                  <a:rPr lang="pt-BR" sz="1400" dirty="0" err="1"/>
                  <a:t>Mt</a:t>
                </a:r>
                <a:r>
                  <a:rPr lang="pt-BR" sz="1400" dirty="0"/>
                  <a:t>]</a:t>
                </a:r>
              </a:p>
            </c:rich>
          </c:tx>
          <c:layout>
            <c:manualLayout>
              <c:xMode val="edge"/>
              <c:yMode val="edge"/>
              <c:x val="1.1289780933431636E-3"/>
              <c:y val="1.9742598044661702E-2"/>
            </c:manualLayout>
          </c:layout>
          <c:overlay val="0"/>
        </c:title>
        <c:numFmt formatCode="#,##0" sourceLinked="0"/>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1130211280"/>
        <c:crosses val="autoZero"/>
        <c:crossBetween val="between"/>
      </c:valAx>
      <c:spPr>
        <a:noFill/>
        <a:ln w="25400">
          <a:noFill/>
        </a:ln>
      </c:spPr>
    </c:plotArea>
    <c:legend>
      <c:legendPos val="r"/>
      <c:layout>
        <c:manualLayout>
          <c:xMode val="edge"/>
          <c:yMode val="edge"/>
          <c:x val="0.80247880706857488"/>
          <c:y val="0.22780686405214234"/>
          <c:w val="0.18799173829170496"/>
          <c:h val="0.58480076287819871"/>
        </c:manualLayout>
      </c:layout>
      <c:overlay val="0"/>
      <c:txPr>
        <a:bodyPr/>
        <a:lstStyle/>
        <a:p>
          <a:pPr>
            <a:defRPr sz="15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36064814814813"/>
          <c:y val="0.22286944444444445"/>
          <c:w val="0.61250092592592598"/>
          <c:h val="0.61250092592592598"/>
        </c:manualLayout>
      </c:layout>
      <c:pieChart>
        <c:varyColors val="1"/>
        <c:ser>
          <c:idx val="0"/>
          <c:order val="0"/>
          <c:tx>
            <c:strRef>
              <c:f>Plan1!$B$1</c:f>
              <c:strCache>
                <c:ptCount val="1"/>
                <c:pt idx="0">
                  <c:v>Vendas</c:v>
                </c:pt>
              </c:strCache>
            </c:strRef>
          </c:tx>
          <c:spPr>
            <a:ln>
              <a:solidFill>
                <a:sysClr val="windowText" lastClr="000000"/>
              </a:solidFill>
            </a:ln>
          </c:spPr>
          <c:dPt>
            <c:idx val="0"/>
            <c:bubble3D val="0"/>
            <c:spPr>
              <a:gradFill>
                <a:gsLst>
                  <a:gs pos="0">
                    <a:srgbClr val="99CCFF">
                      <a:shade val="30000"/>
                      <a:satMod val="115000"/>
                    </a:srgbClr>
                  </a:gs>
                  <a:gs pos="50000">
                    <a:srgbClr val="99CCFF">
                      <a:shade val="67500"/>
                      <a:satMod val="115000"/>
                    </a:srgbClr>
                  </a:gs>
                  <a:gs pos="100000">
                    <a:srgbClr val="99CCFF">
                      <a:shade val="100000"/>
                      <a:satMod val="115000"/>
                    </a:srgbClr>
                  </a:gs>
                </a:gsLst>
                <a:lin ang="5400000" scaled="0"/>
              </a:gradFill>
              <a:ln>
                <a:solidFill>
                  <a:sysClr val="windowText" lastClr="000000"/>
                </a:solidFill>
              </a:ln>
            </c:spPr>
            <c:extLst>
              <c:ext xmlns:c16="http://schemas.microsoft.com/office/drawing/2014/chart" uri="{C3380CC4-5D6E-409C-BE32-E72D297353CC}">
                <c16:uniqueId val="{00000001-CB6C-4CC9-8486-4E41B2C90238}"/>
              </c:ext>
            </c:extLst>
          </c:dPt>
          <c:dPt>
            <c:idx val="1"/>
            <c:bubble3D val="0"/>
            <c:spPr>
              <a:gradFill>
                <a:gsLst>
                  <a:gs pos="0">
                    <a:srgbClr val="52769A"/>
                  </a:gs>
                  <a:gs pos="50000">
                    <a:srgbClr val="99CCFF">
                      <a:shade val="67500"/>
                      <a:satMod val="115000"/>
                    </a:srgbClr>
                  </a:gs>
                  <a:gs pos="100000">
                    <a:srgbClr val="99CCFF">
                      <a:shade val="100000"/>
                      <a:satMod val="115000"/>
                    </a:srgbClr>
                  </a:gs>
                </a:gsLst>
              </a:gradFill>
              <a:ln>
                <a:solidFill>
                  <a:sysClr val="windowText" lastClr="000000"/>
                </a:solidFill>
              </a:ln>
            </c:spPr>
            <c:extLst>
              <c:ext xmlns:c16="http://schemas.microsoft.com/office/drawing/2014/chart" uri="{C3380CC4-5D6E-409C-BE32-E72D297353CC}">
                <c16:uniqueId val="{00000003-CB6C-4CC9-8486-4E41B2C90238}"/>
              </c:ext>
            </c:extLst>
          </c:dPt>
          <c:dPt>
            <c:idx val="2"/>
            <c:bubble3D val="0"/>
            <c:spPr>
              <a:gradFill>
                <a:gsLst>
                  <a:gs pos="0">
                    <a:srgbClr val="52769A"/>
                  </a:gs>
                  <a:gs pos="50000">
                    <a:srgbClr val="99CCFF">
                      <a:shade val="67500"/>
                      <a:satMod val="115000"/>
                    </a:srgbClr>
                  </a:gs>
                  <a:gs pos="100000">
                    <a:srgbClr val="99CCFF">
                      <a:shade val="100000"/>
                      <a:satMod val="115000"/>
                    </a:srgbClr>
                  </a:gs>
                </a:gsLst>
              </a:gradFill>
              <a:ln>
                <a:solidFill>
                  <a:sysClr val="windowText" lastClr="000000"/>
                </a:solidFill>
              </a:ln>
            </c:spPr>
            <c:extLst>
              <c:ext xmlns:c16="http://schemas.microsoft.com/office/drawing/2014/chart" uri="{C3380CC4-5D6E-409C-BE32-E72D297353CC}">
                <c16:uniqueId val="{00000005-CB6C-4CC9-8486-4E41B2C90238}"/>
              </c:ext>
            </c:extLst>
          </c:dPt>
          <c:dPt>
            <c:idx val="3"/>
            <c:bubble3D val="0"/>
            <c:spPr>
              <a:gradFill>
                <a:gsLst>
                  <a:gs pos="0">
                    <a:srgbClr val="3A357F"/>
                  </a:gs>
                  <a:gs pos="100000">
                    <a:srgbClr val="3A357F"/>
                  </a:gs>
                  <a:gs pos="50000">
                    <a:srgbClr val="6D76CF"/>
                  </a:gs>
                </a:gsLst>
              </a:gradFill>
              <a:ln>
                <a:solidFill>
                  <a:sysClr val="windowText" lastClr="000000"/>
                </a:solidFill>
              </a:ln>
            </c:spPr>
            <c:extLst>
              <c:ext xmlns:c16="http://schemas.microsoft.com/office/drawing/2014/chart" uri="{C3380CC4-5D6E-409C-BE32-E72D297353CC}">
                <c16:uniqueId val="{00000007-CB6C-4CC9-8486-4E41B2C90238}"/>
              </c:ext>
            </c:extLst>
          </c:dPt>
          <c:dPt>
            <c:idx val="4"/>
            <c:bubble3D val="0"/>
            <c:spPr>
              <a:gradFill>
                <a:gsLst>
                  <a:gs pos="0">
                    <a:srgbClr val="9A5252"/>
                  </a:gs>
                  <a:gs pos="100000">
                    <a:srgbClr val="9A5252"/>
                  </a:gs>
                  <a:gs pos="50000">
                    <a:srgbClr val="FF9999">
                      <a:shade val="100000"/>
                      <a:satMod val="115000"/>
                    </a:srgbClr>
                  </a:gs>
                </a:gsLst>
              </a:gradFill>
              <a:ln>
                <a:solidFill>
                  <a:sysClr val="windowText" lastClr="000000"/>
                </a:solidFill>
              </a:ln>
            </c:spPr>
            <c:extLst>
              <c:ext xmlns:c16="http://schemas.microsoft.com/office/drawing/2014/chart" uri="{C3380CC4-5D6E-409C-BE32-E72D297353CC}">
                <c16:uniqueId val="{00000009-CB6C-4CC9-8486-4E41B2C90238}"/>
              </c:ext>
            </c:extLst>
          </c:dPt>
          <c:dPt>
            <c:idx val="5"/>
            <c:bubble3D val="0"/>
            <c:spPr>
              <a:gradFill>
                <a:gsLst>
                  <a:gs pos="0">
                    <a:srgbClr val="919191"/>
                  </a:gs>
                  <a:gs pos="100000">
                    <a:srgbClr val="919191"/>
                  </a:gs>
                  <a:gs pos="50000">
                    <a:srgbClr val="DCDCDC"/>
                  </a:gs>
                </a:gsLst>
              </a:gradFill>
              <a:ln>
                <a:solidFill>
                  <a:sysClr val="windowText" lastClr="000000"/>
                </a:solidFill>
              </a:ln>
            </c:spPr>
            <c:extLst>
              <c:ext xmlns:c16="http://schemas.microsoft.com/office/drawing/2014/chart" uri="{C3380CC4-5D6E-409C-BE32-E72D297353CC}">
                <c16:uniqueId val="{0000000B-CB6C-4CC9-8486-4E41B2C90238}"/>
              </c:ext>
            </c:extLst>
          </c:dPt>
          <c:dLbls>
            <c:dLbl>
              <c:idx val="0"/>
              <c:layout>
                <c:manualLayout>
                  <c:x val="-0.17548240740740742"/>
                  <c:y val="4.718472222222222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B6C-4CC9-8486-4E41B2C90238}"/>
                </c:ext>
              </c:extLst>
            </c:dLbl>
            <c:dLbl>
              <c:idx val="1"/>
              <c:layout>
                <c:manualLayout>
                  <c:x val="0.13752129629629631"/>
                  <c:y val="-0.1530509259259259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B6C-4CC9-8486-4E41B2C90238}"/>
                </c:ext>
              </c:extLst>
            </c:dLbl>
            <c:dLbl>
              <c:idx val="2"/>
              <c:layout>
                <c:manualLayout>
                  <c:x val="0.20450972222222222"/>
                  <c:y val="6.1180555555555554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B6C-4CC9-8486-4E41B2C90238}"/>
                </c:ext>
              </c:extLst>
            </c:dLbl>
            <c:dLbl>
              <c:idx val="3"/>
              <c:layout>
                <c:manualLayout>
                  <c:x val="0.13487268518518519"/>
                  <c:y val="9.910046296296296E-2"/>
                </c:manualLayout>
              </c:layout>
              <c:spPr/>
              <c:txPr>
                <a:bodyPr/>
                <a:lstStyle/>
                <a:p>
                  <a:pPr>
                    <a:defRPr sz="1050" b="1">
                      <a:solidFill>
                        <a:schemeClr val="bg1"/>
                      </a:solidFill>
                    </a:defRPr>
                  </a:pPr>
                  <a:endParaRPr lang="pt-B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B6C-4CC9-8486-4E41B2C90238}"/>
                </c:ext>
              </c:extLst>
            </c:dLbl>
            <c:dLbl>
              <c:idx val="4"/>
              <c:layout>
                <c:manualLayout>
                  <c:x val="4.7362962962962961E-2"/>
                  <c:y val="1.42601851851852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B6C-4CC9-8486-4E41B2C90238}"/>
                </c:ext>
              </c:extLst>
            </c:dLbl>
            <c:spPr>
              <a:noFill/>
              <a:ln>
                <a:noFill/>
              </a:ln>
              <a:effectLst/>
            </c:spPr>
            <c:txPr>
              <a:bodyPr/>
              <a:lstStyle/>
              <a:p>
                <a:pPr>
                  <a:defRPr sz="1050" b="1"/>
                </a:pPr>
                <a:endParaRPr lang="pt-BR"/>
              </a:p>
            </c:txPr>
            <c:showLegendKey val="0"/>
            <c:showVal val="0"/>
            <c:showCatName val="0"/>
            <c:showSerName val="0"/>
            <c:showPercent val="1"/>
            <c:showBubbleSize val="0"/>
            <c:showLeaderLines val="1"/>
            <c:extLst>
              <c:ext xmlns:c15="http://schemas.microsoft.com/office/drawing/2012/chart" uri="{CE6537A1-D6FC-4f65-9D91-7224C49458BB}"/>
            </c:extLst>
          </c:dLbls>
          <c:cat>
            <c:strRef>
              <c:f>Plan1!$A$2:$A$7</c:f>
              <c:strCache>
                <c:ptCount val="6"/>
                <c:pt idx="0">
                  <c:v>Ponta da Madeira (Vale)</c:v>
                </c:pt>
                <c:pt idx="1">
                  <c:v>Tubarão (Vale)</c:v>
                </c:pt>
                <c:pt idx="2">
                  <c:v>TIG/CPBS (Vale)</c:v>
                </c:pt>
                <c:pt idx="3">
                  <c:v>TECAR (CSN)</c:v>
                </c:pt>
                <c:pt idx="4">
                  <c:v>Ponta de Ubu (Samarco)</c:v>
                </c:pt>
                <c:pt idx="5">
                  <c:v>San Nicolás/Ibicuy</c:v>
                </c:pt>
              </c:strCache>
            </c:strRef>
          </c:cat>
          <c:val>
            <c:numRef>
              <c:f>Plan1!$B$2:$B$7</c:f>
              <c:numCache>
                <c:formatCode>0%</c:formatCode>
                <c:ptCount val="6"/>
                <c:pt idx="0">
                  <c:v>0.35483870967741937</c:v>
                </c:pt>
                <c:pt idx="1">
                  <c:v>0.32258064516129031</c:v>
                </c:pt>
                <c:pt idx="2">
                  <c:v>0.16129032258064516</c:v>
                </c:pt>
                <c:pt idx="3">
                  <c:v>7.7419354838709681E-2</c:v>
                </c:pt>
                <c:pt idx="4">
                  <c:v>7.0967741935483872E-2</c:v>
                </c:pt>
                <c:pt idx="5">
                  <c:v>1.2903225806451613E-2</c:v>
                </c:pt>
              </c:numCache>
            </c:numRef>
          </c:val>
          <c:extLst>
            <c:ext xmlns:c16="http://schemas.microsoft.com/office/drawing/2014/chart" uri="{C3380CC4-5D6E-409C-BE32-E72D297353CC}">
              <c16:uniqueId val="{0000000C-CB6C-4CC9-8486-4E41B2C9023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000"/>
      </a:pPr>
      <a:endParaRPr lang="pt-BR"/>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Plan1!$B$1</c:f>
              <c:strCache>
                <c:ptCount val="1"/>
                <c:pt idx="0">
                  <c:v>China</c:v>
                </c:pt>
              </c:strCache>
            </c:strRef>
          </c:tx>
          <c:spPr>
            <a:gradFill>
              <a:gsLst>
                <a:gs pos="0">
                  <a:srgbClr val="52739A"/>
                </a:gs>
                <a:gs pos="100000">
                  <a:srgbClr val="52739A"/>
                </a:gs>
                <a:gs pos="50000">
                  <a:srgbClr val="91CCFF"/>
                </a:gs>
              </a:gsLst>
              <a:lin ang="0" scaled="0"/>
            </a:gradFill>
            <a:ln>
              <a:solidFill>
                <a:schemeClr val="tx1">
                  <a:lumMod val="75000"/>
                  <a:lumOff val="25000"/>
                </a:schemeClr>
              </a:solidFill>
            </a:ln>
          </c:spPr>
          <c:invertIfNegative val="0"/>
          <c:cat>
            <c:strRef>
              <c:f>Plan1!$A$2:$A$15</c:f>
              <c:strCach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 E</c:v>
                </c:pt>
              </c:strCache>
            </c:strRef>
          </c:cat>
          <c:val>
            <c:numRef>
              <c:f>Plan1!$B$2:$B$15</c:f>
              <c:numCache>
                <c:formatCode>General</c:formatCode>
                <c:ptCount val="14"/>
                <c:pt idx="0">
                  <c:v>130</c:v>
                </c:pt>
                <c:pt idx="1">
                  <c:v>140</c:v>
                </c:pt>
                <c:pt idx="2">
                  <c:v>170</c:v>
                </c:pt>
                <c:pt idx="3">
                  <c:v>210</c:v>
                </c:pt>
                <c:pt idx="4">
                  <c:v>270</c:v>
                </c:pt>
                <c:pt idx="5">
                  <c:v>320</c:v>
                </c:pt>
                <c:pt idx="6">
                  <c:v>420</c:v>
                </c:pt>
                <c:pt idx="7">
                  <c:v>490</c:v>
                </c:pt>
                <c:pt idx="8">
                  <c:v>495</c:v>
                </c:pt>
                <c:pt idx="9">
                  <c:v>560</c:v>
                </c:pt>
                <c:pt idx="10">
                  <c:v>605</c:v>
                </c:pt>
                <c:pt idx="11">
                  <c:v>690</c:v>
                </c:pt>
                <c:pt idx="12">
                  <c:v>710</c:v>
                </c:pt>
                <c:pt idx="13">
                  <c:v>750</c:v>
                </c:pt>
              </c:numCache>
            </c:numRef>
          </c:val>
          <c:extLst>
            <c:ext xmlns:c16="http://schemas.microsoft.com/office/drawing/2014/chart" uri="{C3380CC4-5D6E-409C-BE32-E72D297353CC}">
              <c16:uniqueId val="{00000000-8BD9-4748-B173-41EC7A4E8FDB}"/>
            </c:ext>
          </c:extLst>
        </c:ser>
        <c:ser>
          <c:idx val="1"/>
          <c:order val="1"/>
          <c:tx>
            <c:strRef>
              <c:f>Plan1!$C$1</c:f>
              <c:strCache>
                <c:ptCount val="1"/>
                <c:pt idx="0">
                  <c:v>Colunas1</c:v>
                </c:pt>
              </c:strCache>
            </c:strRef>
          </c:tx>
          <c:spPr>
            <a:gradFill>
              <a:gsLst>
                <a:gs pos="0">
                  <a:srgbClr val="3A357F"/>
                </a:gs>
                <a:gs pos="100000">
                  <a:srgbClr val="3A357F"/>
                </a:gs>
                <a:gs pos="50000">
                  <a:srgbClr val="6D75CF"/>
                </a:gs>
              </a:gsLst>
              <a:lin ang="0" scaled="0"/>
            </a:gradFill>
            <a:ln>
              <a:solidFill>
                <a:schemeClr val="tx1">
                  <a:lumMod val="75000"/>
                  <a:lumOff val="25000"/>
                </a:schemeClr>
              </a:solidFill>
            </a:ln>
          </c:spPr>
          <c:invertIfNegative val="0"/>
          <c:cat>
            <c:strRef>
              <c:f>Plan1!$A$2:$A$15</c:f>
              <c:strCach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 E</c:v>
                </c:pt>
              </c:strCache>
            </c:strRef>
          </c:cat>
          <c:val>
            <c:numRef>
              <c:f>Plan1!$C$2:$C$15</c:f>
              <c:numCache>
                <c:formatCode>General</c:formatCode>
                <c:ptCount val="14"/>
              </c:numCache>
            </c:numRef>
          </c:val>
          <c:extLst>
            <c:ext xmlns:c16="http://schemas.microsoft.com/office/drawing/2014/chart" uri="{C3380CC4-5D6E-409C-BE32-E72D297353CC}">
              <c16:uniqueId val="{00000001-8BD9-4748-B173-41EC7A4E8FDB}"/>
            </c:ext>
          </c:extLst>
        </c:ser>
        <c:ser>
          <c:idx val="2"/>
          <c:order val="2"/>
          <c:tx>
            <c:strRef>
              <c:f>Plan1!$D$1</c:f>
              <c:strCache>
                <c:ptCount val="1"/>
                <c:pt idx="0">
                  <c:v>Resto do Mundo</c:v>
                </c:pt>
              </c:strCache>
            </c:strRef>
          </c:tx>
          <c:spPr>
            <a:gradFill>
              <a:gsLst>
                <a:gs pos="0">
                  <a:srgbClr val="9A5252"/>
                </a:gs>
                <a:gs pos="100000">
                  <a:srgbClr val="9A5252"/>
                </a:gs>
                <a:gs pos="50000">
                  <a:srgbClr val="FF9191"/>
                </a:gs>
              </a:gsLst>
              <a:lin ang="0" scaled="0"/>
            </a:gradFill>
            <a:ln>
              <a:solidFill>
                <a:schemeClr val="tx1">
                  <a:lumMod val="75000"/>
                  <a:lumOff val="25000"/>
                </a:schemeClr>
              </a:solidFill>
            </a:ln>
          </c:spPr>
          <c:invertIfNegative val="0"/>
          <c:cat>
            <c:strRef>
              <c:f>Plan1!$A$2:$A$15</c:f>
              <c:strCach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 E</c:v>
                </c:pt>
              </c:strCache>
            </c:strRef>
          </c:cat>
          <c:val>
            <c:numRef>
              <c:f>Plan1!$D$2:$D$15</c:f>
              <c:numCache>
                <c:formatCode>General</c:formatCode>
                <c:ptCount val="14"/>
                <c:pt idx="0">
                  <c:v>675</c:v>
                </c:pt>
                <c:pt idx="1">
                  <c:v>665</c:v>
                </c:pt>
                <c:pt idx="2">
                  <c:v>670</c:v>
                </c:pt>
                <c:pt idx="3">
                  <c:v>710</c:v>
                </c:pt>
                <c:pt idx="4">
                  <c:v>750</c:v>
                </c:pt>
                <c:pt idx="5">
                  <c:v>780</c:v>
                </c:pt>
                <c:pt idx="6">
                  <c:v>785</c:v>
                </c:pt>
                <c:pt idx="7">
                  <c:v>810</c:v>
                </c:pt>
                <c:pt idx="8">
                  <c:v>795</c:v>
                </c:pt>
                <c:pt idx="9">
                  <c:v>640</c:v>
                </c:pt>
                <c:pt idx="10">
                  <c:v>795</c:v>
                </c:pt>
                <c:pt idx="11">
                  <c:v>810</c:v>
                </c:pt>
                <c:pt idx="12">
                  <c:v>800</c:v>
                </c:pt>
                <c:pt idx="13">
                  <c:v>830</c:v>
                </c:pt>
              </c:numCache>
            </c:numRef>
          </c:val>
          <c:extLst>
            <c:ext xmlns:c16="http://schemas.microsoft.com/office/drawing/2014/chart" uri="{C3380CC4-5D6E-409C-BE32-E72D297353CC}">
              <c16:uniqueId val="{00000002-8BD9-4748-B173-41EC7A4E8FDB}"/>
            </c:ext>
          </c:extLst>
        </c:ser>
        <c:dLbls>
          <c:showLegendKey val="0"/>
          <c:showVal val="0"/>
          <c:showCatName val="0"/>
          <c:showSerName val="0"/>
          <c:showPercent val="0"/>
          <c:showBubbleSize val="0"/>
        </c:dLbls>
        <c:gapWidth val="100"/>
        <c:overlap val="100"/>
        <c:axId val="1544399600"/>
        <c:axId val="1544411024"/>
      </c:barChart>
      <c:catAx>
        <c:axId val="1544399600"/>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rot="-5400000" vert="horz"/>
          <a:lstStyle/>
          <a:p>
            <a:pPr>
              <a:defRPr sz="1200" b="0"/>
            </a:pPr>
            <a:endParaRPr lang="pt-BR"/>
          </a:p>
        </c:txPr>
        <c:crossAx val="1544411024"/>
        <c:crosses val="autoZero"/>
        <c:auto val="1"/>
        <c:lblAlgn val="ctr"/>
        <c:lblOffset val="100"/>
        <c:noMultiLvlLbl val="0"/>
      </c:catAx>
      <c:valAx>
        <c:axId val="1544411024"/>
        <c:scaling>
          <c:orientation val="minMax"/>
          <c:max val="160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ysClr val="windowText" lastClr="000000">
                <a:lumMod val="50000"/>
                <a:lumOff val="50000"/>
              </a:sysClr>
            </a:solidFill>
          </a:ln>
        </c:spPr>
        <c:txPr>
          <a:bodyPr/>
          <a:lstStyle/>
          <a:p>
            <a:pPr>
              <a:defRPr sz="1100"/>
            </a:pPr>
            <a:endParaRPr lang="pt-BR"/>
          </a:p>
        </c:txPr>
        <c:crossAx val="1544399600"/>
        <c:crosses val="autoZero"/>
        <c:crossBetween val="between"/>
      </c:valAx>
      <c:spPr>
        <a:noFill/>
        <a:ln w="25400">
          <a:noFill/>
        </a:ln>
      </c:spPr>
    </c:plotArea>
    <c:legend>
      <c:legendPos val="r"/>
      <c:legendEntry>
        <c:idx val="1"/>
        <c:delete val="1"/>
      </c:legendEntry>
      <c:overlay val="0"/>
      <c:txPr>
        <a:bodyPr/>
        <a:lstStyle/>
        <a:p>
          <a:pPr>
            <a:defRPr sz="16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Plan1!$B$1</c:f>
              <c:strCache>
                <c:ptCount val="1"/>
                <c:pt idx="0">
                  <c:v>China</c:v>
                </c:pt>
              </c:strCache>
            </c:strRef>
          </c:tx>
          <c:spPr>
            <a:gradFill>
              <a:gsLst>
                <a:gs pos="0">
                  <a:srgbClr val="52739A"/>
                </a:gs>
                <a:gs pos="100000">
                  <a:srgbClr val="52739A"/>
                </a:gs>
                <a:gs pos="50000">
                  <a:srgbClr val="91CCFF"/>
                </a:gs>
              </a:gsLst>
              <a:lin ang="0" scaled="0"/>
            </a:gradFill>
            <a:ln>
              <a:solidFill>
                <a:schemeClr val="tx1">
                  <a:lumMod val="75000"/>
                  <a:lumOff val="25000"/>
                </a:schemeClr>
              </a:solidFill>
            </a:ln>
          </c:spPr>
          <c:invertIfNegative val="0"/>
          <c:cat>
            <c:strRef>
              <c:f>Plan1!$A$2:$A$15</c:f>
              <c:strCach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 E</c:v>
                </c:pt>
              </c:strCache>
            </c:strRef>
          </c:cat>
          <c:val>
            <c:numRef>
              <c:f>Plan1!$B$2:$B$15</c:f>
              <c:numCache>
                <c:formatCode>General</c:formatCode>
                <c:ptCount val="14"/>
                <c:pt idx="0">
                  <c:v>130</c:v>
                </c:pt>
                <c:pt idx="1">
                  <c:v>140</c:v>
                </c:pt>
                <c:pt idx="2">
                  <c:v>160</c:v>
                </c:pt>
                <c:pt idx="3">
                  <c:v>200</c:v>
                </c:pt>
                <c:pt idx="4">
                  <c:v>200</c:v>
                </c:pt>
                <c:pt idx="5">
                  <c:v>280</c:v>
                </c:pt>
                <c:pt idx="6">
                  <c:v>310</c:v>
                </c:pt>
                <c:pt idx="7">
                  <c:v>380</c:v>
                </c:pt>
                <c:pt idx="8">
                  <c:v>300</c:v>
                </c:pt>
                <c:pt idx="9">
                  <c:v>240</c:v>
                </c:pt>
                <c:pt idx="10">
                  <c:v>340</c:v>
                </c:pt>
                <c:pt idx="11">
                  <c:v>340</c:v>
                </c:pt>
                <c:pt idx="12">
                  <c:v>340</c:v>
                </c:pt>
                <c:pt idx="13">
                  <c:v>340</c:v>
                </c:pt>
              </c:numCache>
            </c:numRef>
          </c:val>
          <c:extLst>
            <c:ext xmlns:c16="http://schemas.microsoft.com/office/drawing/2014/chart" uri="{C3380CC4-5D6E-409C-BE32-E72D297353CC}">
              <c16:uniqueId val="{00000000-8FD1-415F-9152-FDD7355B5251}"/>
            </c:ext>
          </c:extLst>
        </c:ser>
        <c:ser>
          <c:idx val="1"/>
          <c:order val="1"/>
          <c:tx>
            <c:strRef>
              <c:f>Plan1!$C$1</c:f>
              <c:strCache>
                <c:ptCount val="1"/>
                <c:pt idx="0">
                  <c:v>Colunas1</c:v>
                </c:pt>
              </c:strCache>
            </c:strRef>
          </c:tx>
          <c:spPr>
            <a:gradFill>
              <a:gsLst>
                <a:gs pos="0">
                  <a:srgbClr val="3A357F"/>
                </a:gs>
                <a:gs pos="100000">
                  <a:srgbClr val="3A357F"/>
                </a:gs>
                <a:gs pos="50000">
                  <a:srgbClr val="6D75CF"/>
                </a:gs>
              </a:gsLst>
              <a:lin ang="0" scaled="0"/>
            </a:gradFill>
            <a:ln>
              <a:solidFill>
                <a:schemeClr val="tx1">
                  <a:lumMod val="75000"/>
                  <a:lumOff val="25000"/>
                </a:schemeClr>
              </a:solidFill>
            </a:ln>
          </c:spPr>
          <c:invertIfNegative val="0"/>
          <c:cat>
            <c:strRef>
              <c:f>Plan1!$A$2:$A$15</c:f>
              <c:strCach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 E</c:v>
                </c:pt>
              </c:strCache>
            </c:strRef>
          </c:cat>
          <c:val>
            <c:numRef>
              <c:f>Plan1!$C$2:$C$15</c:f>
              <c:numCache>
                <c:formatCode>General</c:formatCode>
                <c:ptCount val="14"/>
              </c:numCache>
            </c:numRef>
          </c:val>
          <c:extLst>
            <c:ext xmlns:c16="http://schemas.microsoft.com/office/drawing/2014/chart" uri="{C3380CC4-5D6E-409C-BE32-E72D297353CC}">
              <c16:uniqueId val="{00000001-8FD1-415F-9152-FDD7355B5251}"/>
            </c:ext>
          </c:extLst>
        </c:ser>
        <c:ser>
          <c:idx val="2"/>
          <c:order val="2"/>
          <c:tx>
            <c:strRef>
              <c:f>Plan1!$D$1</c:f>
              <c:strCache>
                <c:ptCount val="1"/>
                <c:pt idx="0">
                  <c:v>Importações</c:v>
                </c:pt>
              </c:strCache>
            </c:strRef>
          </c:tx>
          <c:spPr>
            <a:gradFill>
              <a:gsLst>
                <a:gs pos="0">
                  <a:srgbClr val="9A5252"/>
                </a:gs>
                <a:gs pos="100000">
                  <a:srgbClr val="9A5252"/>
                </a:gs>
                <a:gs pos="50000">
                  <a:srgbClr val="FF9191"/>
                </a:gs>
              </a:gsLst>
              <a:lin ang="0" scaled="0"/>
            </a:gradFill>
            <a:ln>
              <a:solidFill>
                <a:schemeClr val="tx1">
                  <a:lumMod val="75000"/>
                  <a:lumOff val="25000"/>
                </a:schemeClr>
              </a:solidFill>
            </a:ln>
          </c:spPr>
          <c:invertIfNegative val="0"/>
          <c:cat>
            <c:strRef>
              <c:f>Plan1!$A$2:$A$15</c:f>
              <c:strCach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 E</c:v>
                </c:pt>
              </c:strCache>
            </c:strRef>
          </c:cat>
          <c:val>
            <c:numRef>
              <c:f>Plan1!$D$2:$D$15</c:f>
              <c:numCache>
                <c:formatCode>General</c:formatCode>
                <c:ptCount val="14"/>
                <c:pt idx="0">
                  <c:v>70</c:v>
                </c:pt>
                <c:pt idx="1">
                  <c:v>70</c:v>
                </c:pt>
                <c:pt idx="2">
                  <c:v>130</c:v>
                </c:pt>
                <c:pt idx="3">
                  <c:v>130</c:v>
                </c:pt>
                <c:pt idx="4">
                  <c:v>205</c:v>
                </c:pt>
                <c:pt idx="5">
                  <c:v>260</c:v>
                </c:pt>
                <c:pt idx="6">
                  <c:v>310</c:v>
                </c:pt>
                <c:pt idx="7">
                  <c:v>350</c:v>
                </c:pt>
                <c:pt idx="8">
                  <c:v>430</c:v>
                </c:pt>
                <c:pt idx="9">
                  <c:v>620</c:v>
                </c:pt>
                <c:pt idx="10">
                  <c:v>630</c:v>
                </c:pt>
                <c:pt idx="11">
                  <c:v>700</c:v>
                </c:pt>
                <c:pt idx="12">
                  <c:v>740</c:v>
                </c:pt>
                <c:pt idx="13">
                  <c:v>760</c:v>
                </c:pt>
              </c:numCache>
            </c:numRef>
          </c:val>
          <c:extLst>
            <c:ext xmlns:c16="http://schemas.microsoft.com/office/drawing/2014/chart" uri="{C3380CC4-5D6E-409C-BE32-E72D297353CC}">
              <c16:uniqueId val="{00000002-8FD1-415F-9152-FDD7355B5251}"/>
            </c:ext>
          </c:extLst>
        </c:ser>
        <c:dLbls>
          <c:showLegendKey val="0"/>
          <c:showVal val="0"/>
          <c:showCatName val="0"/>
          <c:showSerName val="0"/>
          <c:showPercent val="0"/>
          <c:showBubbleSize val="0"/>
        </c:dLbls>
        <c:gapWidth val="100"/>
        <c:overlap val="100"/>
        <c:axId val="1455358640"/>
        <c:axId val="1455363536"/>
      </c:barChart>
      <c:lineChart>
        <c:grouping val="standard"/>
        <c:varyColors val="0"/>
        <c:ser>
          <c:idx val="3"/>
          <c:order val="3"/>
          <c:tx>
            <c:strRef>
              <c:f>Plan1!$E$1</c:f>
              <c:strCache>
                <c:ptCount val="1"/>
                <c:pt idx="0">
                  <c:v>Concentração de Fe</c:v>
                </c:pt>
              </c:strCache>
            </c:strRef>
          </c:tx>
          <c:spPr>
            <a:ln>
              <a:solidFill>
                <a:sysClr val="windowText" lastClr="000000">
                  <a:lumMod val="65000"/>
                  <a:lumOff val="35000"/>
                </a:sysClr>
              </a:solidFill>
            </a:ln>
          </c:spPr>
          <c:marker>
            <c:symbol val="none"/>
          </c:marker>
          <c:cat>
            <c:strRef>
              <c:f>Plan1!$A$2:$A$15</c:f>
              <c:strCach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 E</c:v>
                </c:pt>
              </c:strCache>
            </c:strRef>
          </c:cat>
          <c:val>
            <c:numRef>
              <c:f>Plan1!$E$2:$E$15</c:f>
              <c:numCache>
                <c:formatCode>0%</c:formatCode>
                <c:ptCount val="14"/>
                <c:pt idx="0">
                  <c:v>0.4</c:v>
                </c:pt>
                <c:pt idx="1">
                  <c:v>0.42</c:v>
                </c:pt>
                <c:pt idx="2">
                  <c:v>0.43</c:v>
                </c:pt>
                <c:pt idx="3">
                  <c:v>0.47</c:v>
                </c:pt>
                <c:pt idx="4">
                  <c:v>0.44</c:v>
                </c:pt>
                <c:pt idx="5">
                  <c:v>0.44</c:v>
                </c:pt>
                <c:pt idx="6">
                  <c:v>0.36</c:v>
                </c:pt>
                <c:pt idx="7">
                  <c:v>0.34</c:v>
                </c:pt>
                <c:pt idx="8">
                  <c:v>0.25</c:v>
                </c:pt>
                <c:pt idx="9">
                  <c:v>0.17</c:v>
                </c:pt>
                <c:pt idx="10">
                  <c:v>0.21</c:v>
                </c:pt>
                <c:pt idx="11">
                  <c:v>0.16</c:v>
                </c:pt>
                <c:pt idx="12">
                  <c:v>0.16</c:v>
                </c:pt>
              </c:numCache>
            </c:numRef>
          </c:val>
          <c:smooth val="0"/>
          <c:extLst>
            <c:ext xmlns:c16="http://schemas.microsoft.com/office/drawing/2014/chart" uri="{C3380CC4-5D6E-409C-BE32-E72D297353CC}">
              <c16:uniqueId val="{00000003-8FD1-415F-9152-FDD7355B5251}"/>
            </c:ext>
          </c:extLst>
        </c:ser>
        <c:dLbls>
          <c:showLegendKey val="0"/>
          <c:showVal val="0"/>
          <c:showCatName val="0"/>
          <c:showSerName val="0"/>
          <c:showPercent val="0"/>
          <c:showBubbleSize val="0"/>
        </c:dLbls>
        <c:marker val="1"/>
        <c:smooth val="0"/>
        <c:axId val="1455364080"/>
        <c:axId val="1455361360"/>
      </c:lineChart>
      <c:catAx>
        <c:axId val="1455358640"/>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rot="-5400000" vert="horz"/>
          <a:lstStyle/>
          <a:p>
            <a:pPr>
              <a:defRPr sz="1200" b="0"/>
            </a:pPr>
            <a:endParaRPr lang="pt-BR"/>
          </a:p>
        </c:txPr>
        <c:crossAx val="1455363536"/>
        <c:crosses val="autoZero"/>
        <c:auto val="1"/>
        <c:lblAlgn val="ctr"/>
        <c:lblOffset val="100"/>
        <c:noMultiLvlLbl val="0"/>
      </c:catAx>
      <c:valAx>
        <c:axId val="1455363536"/>
        <c:scaling>
          <c:orientation val="minMax"/>
          <c:max val="1600"/>
        </c:scaling>
        <c:delete val="0"/>
        <c:axPos val="l"/>
        <c:majorGridlines>
          <c:spPr>
            <a:ln>
              <a:solidFill>
                <a:schemeClr val="bg1">
                  <a:lumMod val="65000"/>
                </a:schemeClr>
              </a:solidFill>
            </a:ln>
          </c:spPr>
        </c:majorGridlines>
        <c:numFmt formatCode="General" sourceLinked="1"/>
        <c:majorTickMark val="out"/>
        <c:minorTickMark val="none"/>
        <c:tickLblPos val="nextTo"/>
        <c:spPr>
          <a:ln>
            <a:solidFill>
              <a:sysClr val="windowText" lastClr="000000">
                <a:lumMod val="50000"/>
                <a:lumOff val="50000"/>
              </a:sysClr>
            </a:solidFill>
          </a:ln>
        </c:spPr>
        <c:txPr>
          <a:bodyPr/>
          <a:lstStyle/>
          <a:p>
            <a:pPr>
              <a:defRPr sz="1100"/>
            </a:pPr>
            <a:endParaRPr lang="pt-BR"/>
          </a:p>
        </c:txPr>
        <c:crossAx val="1455358640"/>
        <c:crosses val="autoZero"/>
        <c:crossBetween val="between"/>
      </c:valAx>
      <c:valAx>
        <c:axId val="1455361360"/>
        <c:scaling>
          <c:orientation val="minMax"/>
        </c:scaling>
        <c:delete val="0"/>
        <c:axPos val="r"/>
        <c:numFmt formatCode="0%" sourceLinked="1"/>
        <c:majorTickMark val="out"/>
        <c:minorTickMark val="none"/>
        <c:tickLblPos val="nextTo"/>
        <c:txPr>
          <a:bodyPr/>
          <a:lstStyle/>
          <a:p>
            <a:pPr>
              <a:defRPr sz="1200"/>
            </a:pPr>
            <a:endParaRPr lang="pt-BR"/>
          </a:p>
        </c:txPr>
        <c:crossAx val="1455364080"/>
        <c:crosses val="max"/>
        <c:crossBetween val="between"/>
        <c:majorUnit val="0.1"/>
      </c:valAx>
      <c:catAx>
        <c:axId val="1455364080"/>
        <c:scaling>
          <c:orientation val="minMax"/>
        </c:scaling>
        <c:delete val="1"/>
        <c:axPos val="b"/>
        <c:numFmt formatCode="General" sourceLinked="1"/>
        <c:majorTickMark val="out"/>
        <c:minorTickMark val="none"/>
        <c:tickLblPos val="nextTo"/>
        <c:crossAx val="1455361360"/>
        <c:crosses val="autoZero"/>
        <c:auto val="1"/>
        <c:lblAlgn val="ctr"/>
        <c:lblOffset val="100"/>
        <c:noMultiLvlLbl val="0"/>
      </c:catAx>
      <c:spPr>
        <a:noFill/>
        <a:ln w="25400">
          <a:noFill/>
        </a:ln>
      </c:spPr>
    </c:plotArea>
    <c:legend>
      <c:legendPos val="r"/>
      <c:legendEntry>
        <c:idx val="1"/>
        <c:delete val="1"/>
      </c:legendEntry>
      <c:overlay val="0"/>
      <c:txPr>
        <a:bodyPr/>
        <a:lstStyle/>
        <a:p>
          <a:pPr>
            <a:defRPr sz="16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878633678741932"/>
          <c:y val="6.4115643249852083E-2"/>
          <c:w val="0.51704644714992254"/>
          <c:h val="0.61928410826642522"/>
        </c:manualLayout>
      </c:layout>
      <c:barChart>
        <c:barDir val="col"/>
        <c:grouping val="percentStacked"/>
        <c:varyColors val="0"/>
        <c:ser>
          <c:idx val="0"/>
          <c:order val="0"/>
          <c:tx>
            <c:strRef>
              <c:f>Plan1!$B$1</c:f>
              <c:strCache>
                <c:ptCount val="1"/>
                <c:pt idx="0">
                  <c:v>Siderurgia</c:v>
                </c:pt>
              </c:strCache>
            </c:strRef>
          </c:tx>
          <c:spPr>
            <a:gradFill>
              <a:gsLst>
                <a:gs pos="0">
                  <a:srgbClr val="52739A"/>
                </a:gs>
                <a:gs pos="50000">
                  <a:srgbClr val="91CCFF"/>
                </a:gs>
                <a:gs pos="100000">
                  <a:srgbClr val="52739A"/>
                </a:gs>
              </a:gsLst>
              <a:lin ang="0" scaled="0"/>
            </a:gradFill>
            <a:ln>
              <a:solidFill>
                <a:sysClr val="windowText" lastClr="000000"/>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Plan1!$A$2:$A$3</c:f>
              <c:strCache>
                <c:ptCount val="2"/>
                <c:pt idx="0">
                  <c:v>Carvão e Coque</c:v>
                </c:pt>
                <c:pt idx="1">
                  <c:v>Coque de 
petróleo</c:v>
                </c:pt>
              </c:strCache>
            </c:strRef>
          </c:cat>
          <c:val>
            <c:numRef>
              <c:f>Plan1!$B$2:$B$3</c:f>
              <c:numCache>
                <c:formatCode>0%</c:formatCode>
                <c:ptCount val="2"/>
                <c:pt idx="0">
                  <c:v>0.75861397702939459</c:v>
                </c:pt>
                <c:pt idx="1">
                  <c:v>9.5778111763902177E-2</c:v>
                </c:pt>
              </c:numCache>
            </c:numRef>
          </c:val>
          <c:extLst>
            <c:ext xmlns:c16="http://schemas.microsoft.com/office/drawing/2014/chart" uri="{C3380CC4-5D6E-409C-BE32-E72D297353CC}">
              <c16:uniqueId val="{00000000-B29E-4785-859F-C84D2DC8C168}"/>
            </c:ext>
          </c:extLst>
        </c:ser>
        <c:ser>
          <c:idx val="1"/>
          <c:order val="1"/>
          <c:tx>
            <c:strRef>
              <c:f>Plan1!$C$1</c:f>
              <c:strCache>
                <c:ptCount val="1"/>
                <c:pt idx="0">
                  <c:v>Energia</c:v>
                </c:pt>
              </c:strCache>
            </c:strRef>
          </c:tx>
          <c:spPr>
            <a:gradFill>
              <a:gsLst>
                <a:gs pos="0">
                  <a:srgbClr val="9A5252"/>
                </a:gs>
                <a:gs pos="50000">
                  <a:srgbClr val="FF9191"/>
                </a:gs>
                <a:gs pos="100000">
                  <a:srgbClr val="9A5252"/>
                </a:gs>
              </a:gsLst>
              <a:lin ang="0" scaled="0"/>
            </a:gradFill>
            <a:ln>
              <a:solidFill>
                <a:schemeClr val="tx1">
                  <a:lumMod val="75000"/>
                  <a:lumOff val="25000"/>
                </a:schemeClr>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Plan1!$A$2:$A$3</c:f>
              <c:strCache>
                <c:ptCount val="2"/>
                <c:pt idx="0">
                  <c:v>Carvão e Coque</c:v>
                </c:pt>
                <c:pt idx="1">
                  <c:v>Coque de 
petróleo</c:v>
                </c:pt>
              </c:strCache>
            </c:strRef>
          </c:cat>
          <c:val>
            <c:numRef>
              <c:f>Plan1!$C$2:$C$3</c:f>
              <c:numCache>
                <c:formatCode>0%</c:formatCode>
                <c:ptCount val="2"/>
                <c:pt idx="0">
                  <c:v>0.24138602297060541</c:v>
                </c:pt>
                <c:pt idx="1">
                  <c:v>0.90422188823609784</c:v>
                </c:pt>
              </c:numCache>
            </c:numRef>
          </c:val>
          <c:extLst>
            <c:ext xmlns:c16="http://schemas.microsoft.com/office/drawing/2014/chart" uri="{C3380CC4-5D6E-409C-BE32-E72D297353CC}">
              <c16:uniqueId val="{00000001-B29E-4785-859F-C84D2DC8C168}"/>
            </c:ext>
          </c:extLst>
        </c:ser>
        <c:dLbls>
          <c:showLegendKey val="0"/>
          <c:showVal val="0"/>
          <c:showCatName val="0"/>
          <c:showSerName val="0"/>
          <c:showPercent val="0"/>
          <c:showBubbleSize val="0"/>
        </c:dLbls>
        <c:gapWidth val="50"/>
        <c:overlap val="100"/>
        <c:axId val="941003728"/>
        <c:axId val="941011888"/>
      </c:barChart>
      <c:catAx>
        <c:axId val="941003728"/>
        <c:scaling>
          <c:orientation val="minMax"/>
        </c:scaling>
        <c:delete val="0"/>
        <c:axPos val="b"/>
        <c:numFmt formatCode="General" sourceLinked="1"/>
        <c:majorTickMark val="none"/>
        <c:minorTickMark val="none"/>
        <c:tickLblPos val="nextTo"/>
        <c:txPr>
          <a:bodyPr/>
          <a:lstStyle/>
          <a:p>
            <a:pPr>
              <a:defRPr sz="1400" b="1"/>
            </a:pPr>
            <a:endParaRPr lang="pt-BR"/>
          </a:p>
        </c:txPr>
        <c:crossAx val="941011888"/>
        <c:crosses val="autoZero"/>
        <c:auto val="1"/>
        <c:lblAlgn val="ctr"/>
        <c:lblOffset val="100"/>
        <c:noMultiLvlLbl val="0"/>
      </c:catAx>
      <c:valAx>
        <c:axId val="941011888"/>
        <c:scaling>
          <c:orientation val="minMax"/>
        </c:scaling>
        <c:delete val="0"/>
        <c:axPos val="l"/>
        <c:majorGridlines>
          <c:spPr>
            <a:ln>
              <a:solidFill>
                <a:prstClr val="white">
                  <a:lumMod val="85000"/>
                </a:prstClr>
              </a:solidFill>
            </a:ln>
          </c:spPr>
        </c:majorGridlines>
        <c:numFmt formatCode="0%" sourceLinked="1"/>
        <c:majorTickMark val="none"/>
        <c:minorTickMark val="none"/>
        <c:tickLblPos val="nextTo"/>
        <c:spPr>
          <a:ln>
            <a:noFill/>
          </a:ln>
        </c:spPr>
        <c:txPr>
          <a:bodyPr/>
          <a:lstStyle/>
          <a:p>
            <a:pPr>
              <a:defRPr sz="1200"/>
            </a:pPr>
            <a:endParaRPr lang="pt-BR"/>
          </a:p>
        </c:txPr>
        <c:crossAx val="941003728"/>
        <c:crosses val="autoZero"/>
        <c:crossBetween val="between"/>
        <c:majorUnit val="0.5"/>
      </c:valAx>
      <c:spPr>
        <a:noFill/>
        <a:ln w="25400">
          <a:noFill/>
        </a:ln>
      </c:spPr>
    </c:plotArea>
    <c:legend>
      <c:legendPos val="r"/>
      <c:layout>
        <c:manualLayout>
          <c:xMode val="edge"/>
          <c:yMode val="edge"/>
          <c:x val="0.66110230048613028"/>
          <c:y val="0.23115031244977921"/>
          <c:w val="0.314534769475804"/>
          <c:h val="0.31193248955040742"/>
        </c:manualLayout>
      </c:layout>
      <c:overlay val="0"/>
      <c:txPr>
        <a:bodyPr anchor="b"/>
        <a:lstStyle/>
        <a:p>
          <a:pPr>
            <a:spcAft>
              <a:spcPts val="0"/>
            </a:spcAft>
            <a:defRPr sz="1400"/>
          </a:pPr>
          <a:endParaRPr lang="pt-BR"/>
        </a:p>
      </c:txPr>
    </c:legend>
    <c:plotVisOnly val="1"/>
    <c:dispBlanksAs val="gap"/>
    <c:showDLblsOverMax val="0"/>
  </c:chart>
  <c:txPr>
    <a:bodyPr/>
    <a:lstStyle/>
    <a:p>
      <a:pPr>
        <a:defRPr sz="1600"/>
      </a:pPr>
      <a:endParaRPr lang="pt-BR"/>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388390488231566"/>
          <c:y val="0.10115447843445219"/>
          <c:w val="0.23500448737742838"/>
          <c:h val="0.79769104313109562"/>
        </c:manualLayout>
      </c:layout>
      <c:barChart>
        <c:barDir val="col"/>
        <c:grouping val="stacked"/>
        <c:varyColors val="0"/>
        <c:ser>
          <c:idx val="0"/>
          <c:order val="0"/>
          <c:tx>
            <c:strRef>
              <c:f>Plan1!$B$1</c:f>
              <c:strCache>
                <c:ptCount val="1"/>
                <c:pt idx="0">
                  <c:v>Vitória</c:v>
                </c:pt>
              </c:strCache>
            </c:strRef>
          </c:tx>
          <c:spPr>
            <a:gradFill>
              <a:gsLst>
                <a:gs pos="0">
                  <a:srgbClr val="52739A"/>
                </a:gs>
                <a:gs pos="50000">
                  <a:srgbClr val="91CCFF"/>
                </a:gs>
                <a:gs pos="100000">
                  <a:srgbClr val="52739A"/>
                </a:gs>
              </a:gsLst>
              <a:lin ang="0" scaled="0"/>
            </a:gradFill>
            <a:ln>
              <a:solidFill>
                <a:schemeClr val="tx1">
                  <a:lumMod val="75000"/>
                  <a:lumOff val="25000"/>
                </a:schemeClr>
              </a:solidFill>
            </a:ln>
          </c:spPr>
          <c:invertIfNegative val="0"/>
          <c:dLbls>
            <c:spPr>
              <a:noFill/>
              <a:ln>
                <a:noFill/>
              </a:ln>
              <a:effectLst/>
            </c:spPr>
            <c:txPr>
              <a:bodyPr/>
              <a:lstStyle/>
              <a:p>
                <a:pPr>
                  <a:defRPr sz="16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0.504201941759156</c:v>
                </c:pt>
              </c:numCache>
            </c:numRef>
          </c:val>
          <c:extLst>
            <c:ext xmlns:c16="http://schemas.microsoft.com/office/drawing/2014/chart" uri="{C3380CC4-5D6E-409C-BE32-E72D297353CC}">
              <c16:uniqueId val="{00000000-2D94-4B97-A6CD-1162F1024CD0}"/>
            </c:ext>
          </c:extLst>
        </c:ser>
        <c:ser>
          <c:idx val="1"/>
          <c:order val="1"/>
          <c:tx>
            <c:strRef>
              <c:f>Plan1!$C$1</c:f>
              <c:strCache>
                <c:ptCount val="1"/>
                <c:pt idx="0">
                  <c:v>Itaguaí</c:v>
                </c:pt>
              </c:strCache>
            </c:strRef>
          </c:tx>
          <c:spPr>
            <a:gradFill>
              <a:gsLst>
                <a:gs pos="0">
                  <a:srgbClr val="9A5252"/>
                </a:gs>
                <a:gs pos="50000">
                  <a:srgbClr val="FF9191"/>
                </a:gs>
                <a:gs pos="100000">
                  <a:srgbClr val="9A5252"/>
                </a:gs>
              </a:gsLst>
              <a:lin ang="0" scaled="0"/>
            </a:gradFill>
            <a:ln>
              <a:solidFill>
                <a:schemeClr val="tx1">
                  <a:lumMod val="75000"/>
                  <a:lumOff val="25000"/>
                </a:schemeClr>
              </a:solidFill>
            </a:ln>
          </c:spPr>
          <c:invertIfNegative val="0"/>
          <c:dLbls>
            <c:spPr>
              <a:noFill/>
              <a:ln>
                <a:noFill/>
              </a:ln>
              <a:effectLst/>
            </c:spPr>
            <c:txPr>
              <a:bodyPr/>
              <a:lstStyle/>
              <a:p>
                <a:pPr>
                  <a:defRPr sz="16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Plan1!$C$2</c:f>
              <c:numCache>
                <c:formatCode>0%</c:formatCode>
                <c:ptCount val="1"/>
                <c:pt idx="0">
                  <c:v>0.25093705128106347</c:v>
                </c:pt>
              </c:numCache>
            </c:numRef>
          </c:val>
          <c:extLst>
            <c:ext xmlns:c16="http://schemas.microsoft.com/office/drawing/2014/chart" uri="{C3380CC4-5D6E-409C-BE32-E72D297353CC}">
              <c16:uniqueId val="{00000001-2D94-4B97-A6CD-1162F1024CD0}"/>
            </c:ext>
          </c:extLst>
        </c:ser>
        <c:ser>
          <c:idx val="2"/>
          <c:order val="2"/>
          <c:tx>
            <c:strRef>
              <c:f>Plan1!$D$1</c:f>
              <c:strCache>
                <c:ptCount val="1"/>
                <c:pt idx="0">
                  <c:v>Santos</c:v>
                </c:pt>
              </c:strCache>
            </c:strRef>
          </c:tx>
          <c:spPr>
            <a:gradFill>
              <a:gsLst>
                <a:gs pos="0">
                  <a:srgbClr val="CDC800"/>
                </a:gs>
                <a:gs pos="50000">
                  <a:srgbClr val="FEF800"/>
                </a:gs>
                <a:gs pos="100000">
                  <a:srgbClr val="CDC800"/>
                </a:gs>
              </a:gsLst>
              <a:lin ang="0" scaled="0"/>
            </a:gradFill>
            <a:ln>
              <a:solidFill>
                <a:schemeClr val="tx1">
                  <a:lumMod val="75000"/>
                  <a:lumOff val="25000"/>
                </a:schemeClr>
              </a:solidFill>
            </a:ln>
          </c:spPr>
          <c:invertIfNegative val="0"/>
          <c:dLbls>
            <c:spPr>
              <a:noFill/>
              <a:ln>
                <a:noFill/>
              </a:ln>
              <a:effectLst/>
            </c:spPr>
            <c:txPr>
              <a:bodyPr/>
              <a:lstStyle/>
              <a:p>
                <a:pPr>
                  <a:defRPr sz="16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Plan1!$D$2</c:f>
              <c:numCache>
                <c:formatCode>0%</c:formatCode>
                <c:ptCount val="1"/>
                <c:pt idx="0">
                  <c:v>0.1094019176990594</c:v>
                </c:pt>
              </c:numCache>
            </c:numRef>
          </c:val>
          <c:extLst>
            <c:ext xmlns:c16="http://schemas.microsoft.com/office/drawing/2014/chart" uri="{C3380CC4-5D6E-409C-BE32-E72D297353CC}">
              <c16:uniqueId val="{00000002-2D94-4B97-A6CD-1162F1024CD0}"/>
            </c:ext>
          </c:extLst>
        </c:ser>
        <c:ser>
          <c:idx val="3"/>
          <c:order val="3"/>
          <c:tx>
            <c:strRef>
              <c:f>Plan1!$E$1</c:f>
              <c:strCache>
                <c:ptCount val="1"/>
                <c:pt idx="0">
                  <c:v>V. Conde</c:v>
                </c:pt>
              </c:strCache>
            </c:strRef>
          </c:tx>
          <c:spPr>
            <a:gradFill>
              <a:gsLst>
                <a:gs pos="0">
                  <a:srgbClr val="675375"/>
                </a:gs>
                <a:gs pos="50000">
                  <a:srgbClr val="C393E3"/>
                </a:gs>
                <a:gs pos="100000">
                  <a:srgbClr val="67536B"/>
                </a:gs>
              </a:gsLst>
              <a:lin ang="0" scaled="0"/>
            </a:gradFill>
            <a:ln>
              <a:solidFill>
                <a:schemeClr val="tx1">
                  <a:lumMod val="75000"/>
                  <a:lumOff val="25000"/>
                </a:schemeClr>
              </a:solidFill>
            </a:ln>
          </c:spPr>
          <c:invertIfNegative val="0"/>
          <c:cat>
            <c:strRef>
              <c:f>Plan1!$A$2</c:f>
              <c:strCache>
                <c:ptCount val="1"/>
                <c:pt idx="0">
                  <c:v>Participação</c:v>
                </c:pt>
              </c:strCache>
            </c:strRef>
          </c:cat>
          <c:val>
            <c:numRef>
              <c:f>Plan1!$E$2</c:f>
              <c:numCache>
                <c:formatCode>0%</c:formatCode>
                <c:ptCount val="1"/>
                <c:pt idx="0">
                  <c:v>3.4090957107161132E-2</c:v>
                </c:pt>
              </c:numCache>
            </c:numRef>
          </c:val>
          <c:extLst>
            <c:ext xmlns:c16="http://schemas.microsoft.com/office/drawing/2014/chart" uri="{C3380CC4-5D6E-409C-BE32-E72D297353CC}">
              <c16:uniqueId val="{00000003-2D94-4B97-A6CD-1162F1024CD0}"/>
            </c:ext>
          </c:extLst>
        </c:ser>
        <c:ser>
          <c:idx val="4"/>
          <c:order val="4"/>
          <c:tx>
            <c:strRef>
              <c:f>Plan1!$F$1</c:f>
              <c:strCache>
                <c:ptCount val="1"/>
                <c:pt idx="0">
                  <c:v>Outros</c:v>
                </c:pt>
              </c:strCache>
            </c:strRef>
          </c:tx>
          <c:spPr>
            <a:solidFill>
              <a:sysClr val="window" lastClr="FFFFFF">
                <a:lumMod val="95000"/>
              </a:sysClr>
            </a:solidFill>
            <a:ln>
              <a:solidFill>
                <a:schemeClr val="tx1">
                  <a:lumMod val="75000"/>
                  <a:lumOff val="25000"/>
                </a:schemeClr>
              </a:solidFill>
            </a:ln>
          </c:spPr>
          <c:invertIfNegative val="0"/>
          <c:dPt>
            <c:idx val="0"/>
            <c:invertIfNegative val="0"/>
            <c:bubble3D val="0"/>
            <c:extLst>
              <c:ext xmlns:c16="http://schemas.microsoft.com/office/drawing/2014/chart" uri="{C3380CC4-5D6E-409C-BE32-E72D297353CC}">
                <c16:uniqueId val="{00000004-2D94-4B97-A6CD-1162F1024CD0}"/>
              </c:ext>
            </c:extLst>
          </c:dPt>
          <c:dLbls>
            <c:spPr>
              <a:noFill/>
              <a:ln>
                <a:noFill/>
              </a:ln>
              <a:effectLst/>
            </c:spPr>
            <c:txPr>
              <a:bodyPr/>
              <a:lstStyle/>
              <a:p>
                <a:pPr>
                  <a:defRPr sz="16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Plan1!$F$2</c:f>
              <c:numCache>
                <c:formatCode>0%</c:formatCode>
                <c:ptCount val="1"/>
                <c:pt idx="0">
                  <c:v>0.10136813215356</c:v>
                </c:pt>
              </c:numCache>
            </c:numRef>
          </c:val>
          <c:extLst>
            <c:ext xmlns:c16="http://schemas.microsoft.com/office/drawing/2014/chart" uri="{C3380CC4-5D6E-409C-BE32-E72D297353CC}">
              <c16:uniqueId val="{00000005-2D94-4B97-A6CD-1162F1024CD0}"/>
            </c:ext>
          </c:extLst>
        </c:ser>
        <c:dLbls>
          <c:showLegendKey val="0"/>
          <c:showVal val="0"/>
          <c:showCatName val="0"/>
          <c:showSerName val="0"/>
          <c:showPercent val="0"/>
          <c:showBubbleSize val="0"/>
        </c:dLbls>
        <c:gapWidth val="100"/>
        <c:overlap val="100"/>
        <c:axId val="1544418096"/>
        <c:axId val="1544397424"/>
      </c:barChart>
      <c:catAx>
        <c:axId val="1544418096"/>
        <c:scaling>
          <c:orientation val="minMax"/>
        </c:scaling>
        <c:delete val="0"/>
        <c:axPos val="b"/>
        <c:numFmt formatCode="General" sourceLinked="1"/>
        <c:majorTickMark val="none"/>
        <c:minorTickMark val="none"/>
        <c:tickLblPos val="none"/>
        <c:spPr>
          <a:ln>
            <a:solidFill>
              <a:sysClr val="windowText" lastClr="000000">
                <a:lumMod val="50000"/>
                <a:lumOff val="50000"/>
              </a:sysClr>
            </a:solidFill>
          </a:ln>
        </c:spPr>
        <c:txPr>
          <a:bodyPr/>
          <a:lstStyle/>
          <a:p>
            <a:pPr>
              <a:defRPr sz="1400"/>
            </a:pPr>
            <a:endParaRPr lang="pt-BR"/>
          </a:p>
        </c:txPr>
        <c:crossAx val="1544397424"/>
        <c:crosses val="autoZero"/>
        <c:auto val="1"/>
        <c:lblAlgn val="ctr"/>
        <c:lblOffset val="100"/>
        <c:noMultiLvlLbl val="0"/>
      </c:catAx>
      <c:valAx>
        <c:axId val="1544397424"/>
        <c:scaling>
          <c:orientation val="minMax"/>
          <c:max val="1"/>
          <c:min val="0"/>
        </c:scaling>
        <c:delete val="0"/>
        <c:axPos val="l"/>
        <c:majorGridlines>
          <c:spPr>
            <a:ln>
              <a:solidFill>
                <a:sysClr val="window" lastClr="FFFFFF">
                  <a:lumMod val="85000"/>
                </a:sysClr>
              </a:solidFill>
            </a:ln>
          </c:spPr>
        </c:majorGridlines>
        <c:numFmt formatCode="0%" sourceLinked="1"/>
        <c:majorTickMark val="out"/>
        <c:minorTickMark val="none"/>
        <c:tickLblPos val="nextTo"/>
        <c:spPr>
          <a:ln>
            <a:noFill/>
          </a:ln>
        </c:spPr>
        <c:txPr>
          <a:bodyPr/>
          <a:lstStyle/>
          <a:p>
            <a:pPr>
              <a:defRPr sz="1200"/>
            </a:pPr>
            <a:endParaRPr lang="pt-BR"/>
          </a:p>
        </c:txPr>
        <c:crossAx val="1544418096"/>
        <c:crosses val="autoZero"/>
        <c:crossBetween val="between"/>
        <c:majorUnit val="0.5"/>
      </c:valAx>
      <c:spPr>
        <a:solidFill>
          <a:sysClr val="window" lastClr="FFFFFF"/>
        </a:solidFill>
        <a:ln>
          <a:noFill/>
        </a:ln>
      </c:spPr>
    </c:plotArea>
    <c:legend>
      <c:legendPos val="r"/>
      <c:layout>
        <c:manualLayout>
          <c:xMode val="edge"/>
          <c:yMode val="edge"/>
          <c:x val="0.48668108768687068"/>
          <c:y val="8.6528287333247633E-2"/>
          <c:w val="0.35410081977422214"/>
          <c:h val="0.80900204983746804"/>
        </c:manualLayout>
      </c:layout>
      <c:overlay val="0"/>
      <c:txPr>
        <a:bodyPr/>
        <a:lstStyle/>
        <a:p>
          <a:pPr>
            <a:defRPr sz="14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388390488231566"/>
          <c:y val="0.10115447843445219"/>
          <c:w val="0.23500448737742838"/>
          <c:h val="0.79769104313109562"/>
        </c:manualLayout>
      </c:layout>
      <c:barChart>
        <c:barDir val="col"/>
        <c:grouping val="stacked"/>
        <c:varyColors val="0"/>
        <c:ser>
          <c:idx val="0"/>
          <c:order val="0"/>
          <c:tx>
            <c:strRef>
              <c:f>Plan1!$B$1</c:f>
              <c:strCache>
                <c:ptCount val="1"/>
                <c:pt idx="0">
                  <c:v>Itaguaí</c:v>
                </c:pt>
              </c:strCache>
            </c:strRef>
          </c:tx>
          <c:spPr>
            <a:gradFill>
              <a:gsLst>
                <a:gs pos="0">
                  <a:srgbClr val="CDC800"/>
                </a:gs>
                <a:gs pos="50000">
                  <a:srgbClr val="FEF800"/>
                </a:gs>
                <a:gs pos="100000">
                  <a:srgbClr val="CDC800"/>
                </a:gs>
              </a:gsLst>
              <a:lin ang="0" scaled="0"/>
            </a:gradFill>
            <a:ln>
              <a:solidFill>
                <a:schemeClr val="tx1">
                  <a:lumMod val="75000"/>
                  <a:lumOff val="25000"/>
                </a:schemeClr>
              </a:solidFill>
            </a:ln>
          </c:spPr>
          <c:invertIfNegative val="0"/>
          <c:dLbls>
            <c:spPr>
              <a:noFill/>
              <a:ln>
                <a:noFill/>
              </a:ln>
              <a:effectLst/>
            </c:spPr>
            <c:txPr>
              <a:bodyPr/>
              <a:lstStyle/>
              <a:p>
                <a:pPr>
                  <a:defRPr sz="16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0.23243709606621088</c:v>
                </c:pt>
              </c:numCache>
            </c:numRef>
          </c:val>
          <c:extLst>
            <c:ext xmlns:c16="http://schemas.microsoft.com/office/drawing/2014/chart" uri="{C3380CC4-5D6E-409C-BE32-E72D297353CC}">
              <c16:uniqueId val="{00000000-6B68-4A88-8DC0-CA4C598B877F}"/>
            </c:ext>
          </c:extLst>
        </c:ser>
        <c:ser>
          <c:idx val="1"/>
          <c:order val="1"/>
          <c:tx>
            <c:strRef>
              <c:f>Plan1!$C$1</c:f>
              <c:strCache>
                <c:ptCount val="1"/>
                <c:pt idx="0">
                  <c:v>Vitória</c:v>
                </c:pt>
              </c:strCache>
            </c:strRef>
          </c:tx>
          <c:spPr>
            <a:gradFill>
              <a:gsLst>
                <a:gs pos="0">
                  <a:srgbClr val="3A357F"/>
                </a:gs>
                <a:gs pos="50000">
                  <a:srgbClr val="6D76CF"/>
                </a:gs>
                <a:gs pos="100000">
                  <a:srgbClr val="3A357F"/>
                </a:gs>
              </a:gsLst>
              <a:lin ang="0" scaled="0"/>
            </a:gradFill>
            <a:ln>
              <a:solidFill>
                <a:schemeClr val="tx1">
                  <a:lumMod val="75000"/>
                  <a:lumOff val="25000"/>
                </a:schemeClr>
              </a:solidFill>
            </a:ln>
          </c:spPr>
          <c:invertIfNegative val="0"/>
          <c:dLbls>
            <c:spPr>
              <a:noFill/>
              <a:ln>
                <a:noFill/>
              </a:ln>
              <a:effectLst/>
            </c:spPr>
            <c:txPr>
              <a:bodyPr/>
              <a:lstStyle/>
              <a:p>
                <a:pPr>
                  <a:defRPr sz="16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Plan1!$C$2</c:f>
              <c:numCache>
                <c:formatCode>0%</c:formatCode>
                <c:ptCount val="1"/>
                <c:pt idx="0">
                  <c:v>0.21061035554312801</c:v>
                </c:pt>
              </c:numCache>
            </c:numRef>
          </c:val>
          <c:extLst>
            <c:ext xmlns:c16="http://schemas.microsoft.com/office/drawing/2014/chart" uri="{C3380CC4-5D6E-409C-BE32-E72D297353CC}">
              <c16:uniqueId val="{00000001-6B68-4A88-8DC0-CA4C598B877F}"/>
            </c:ext>
          </c:extLst>
        </c:ser>
        <c:ser>
          <c:idx val="2"/>
          <c:order val="2"/>
          <c:tx>
            <c:strRef>
              <c:f>Plan1!$D$1</c:f>
              <c:strCache>
                <c:ptCount val="1"/>
                <c:pt idx="0">
                  <c:v>Imbituba</c:v>
                </c:pt>
              </c:strCache>
            </c:strRef>
          </c:tx>
          <c:spPr>
            <a:gradFill>
              <a:gsLst>
                <a:gs pos="0">
                  <a:srgbClr val="52739A"/>
                </a:gs>
                <a:gs pos="50000">
                  <a:srgbClr val="91CCFF"/>
                </a:gs>
                <a:gs pos="100000">
                  <a:srgbClr val="52739A"/>
                </a:gs>
              </a:gsLst>
              <a:lin ang="0" scaled="0"/>
            </a:gradFill>
            <a:ln>
              <a:solidFill>
                <a:schemeClr val="tx1">
                  <a:lumMod val="75000"/>
                  <a:lumOff val="25000"/>
                </a:schemeClr>
              </a:solidFill>
            </a:ln>
          </c:spPr>
          <c:invertIfNegative val="0"/>
          <c:dLbls>
            <c:spPr>
              <a:noFill/>
              <a:ln>
                <a:noFill/>
              </a:ln>
              <a:effectLst/>
            </c:spPr>
            <c:txPr>
              <a:bodyPr/>
              <a:lstStyle/>
              <a:p>
                <a:pPr>
                  <a:defRPr sz="16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Plan1!$D$2</c:f>
              <c:numCache>
                <c:formatCode>0%</c:formatCode>
                <c:ptCount val="1"/>
                <c:pt idx="0">
                  <c:v>0.12707602321489772</c:v>
                </c:pt>
              </c:numCache>
            </c:numRef>
          </c:val>
          <c:extLst>
            <c:ext xmlns:c16="http://schemas.microsoft.com/office/drawing/2014/chart" uri="{C3380CC4-5D6E-409C-BE32-E72D297353CC}">
              <c16:uniqueId val="{00000002-6B68-4A88-8DC0-CA4C598B877F}"/>
            </c:ext>
          </c:extLst>
        </c:ser>
        <c:ser>
          <c:idx val="3"/>
          <c:order val="3"/>
          <c:tx>
            <c:strRef>
              <c:f>Plan1!$E$1</c:f>
              <c:strCache>
                <c:ptCount val="1"/>
                <c:pt idx="0">
                  <c:v>Pecém</c:v>
                </c:pt>
              </c:strCache>
            </c:strRef>
          </c:tx>
          <c:spPr>
            <a:gradFill>
              <a:gsLst>
                <a:gs pos="0">
                  <a:srgbClr val="A76E21"/>
                </a:gs>
                <a:gs pos="100000">
                  <a:srgbClr val="A76E21"/>
                </a:gs>
                <a:gs pos="50000">
                  <a:srgbClr val="FFA835"/>
                </a:gs>
              </a:gsLst>
              <a:lin ang="0" scaled="0"/>
            </a:gradFill>
            <a:ln>
              <a:solidFill>
                <a:schemeClr val="tx1">
                  <a:lumMod val="75000"/>
                  <a:lumOff val="25000"/>
                </a:schemeClr>
              </a:solidFill>
            </a:ln>
          </c:spPr>
          <c:invertIfNegative val="0"/>
          <c:dLbls>
            <c:spPr>
              <a:noFill/>
              <a:ln>
                <a:noFill/>
              </a:ln>
              <a:effectLst/>
            </c:spPr>
            <c:txPr>
              <a:bodyPr/>
              <a:lstStyle/>
              <a:p>
                <a:pPr>
                  <a:defRPr sz="16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Plan1!$E$2</c:f>
              <c:numCache>
                <c:formatCode>0%</c:formatCode>
                <c:ptCount val="1"/>
                <c:pt idx="0">
                  <c:v>0.10626619858859161</c:v>
                </c:pt>
              </c:numCache>
            </c:numRef>
          </c:val>
          <c:extLst>
            <c:ext xmlns:c16="http://schemas.microsoft.com/office/drawing/2014/chart" uri="{C3380CC4-5D6E-409C-BE32-E72D297353CC}">
              <c16:uniqueId val="{00000003-6B68-4A88-8DC0-CA4C598B877F}"/>
            </c:ext>
          </c:extLst>
        </c:ser>
        <c:ser>
          <c:idx val="4"/>
          <c:order val="4"/>
          <c:tx>
            <c:strRef>
              <c:f>Plan1!$F$1</c:f>
              <c:strCache>
                <c:ptCount val="1"/>
                <c:pt idx="0">
                  <c:v>TMIB</c:v>
                </c:pt>
              </c:strCache>
            </c:strRef>
          </c:tx>
          <c:spPr>
            <a:gradFill>
              <a:gsLst>
                <a:gs pos="0">
                  <a:srgbClr val="5E8345"/>
                </a:gs>
                <a:gs pos="100000">
                  <a:srgbClr val="5E8345"/>
                </a:gs>
                <a:gs pos="50000">
                  <a:srgbClr val="7CD45E"/>
                </a:gs>
              </a:gsLst>
              <a:lin ang="0" scaled="0"/>
            </a:gradFill>
            <a:ln>
              <a:solidFill>
                <a:schemeClr val="tx1">
                  <a:lumMod val="75000"/>
                  <a:lumOff val="25000"/>
                </a:schemeClr>
              </a:solidFill>
            </a:ln>
          </c:spPr>
          <c:invertIfNegative val="0"/>
          <c:dPt>
            <c:idx val="0"/>
            <c:invertIfNegative val="0"/>
            <c:bubble3D val="0"/>
            <c:extLst>
              <c:ext xmlns:c16="http://schemas.microsoft.com/office/drawing/2014/chart" uri="{C3380CC4-5D6E-409C-BE32-E72D297353CC}">
                <c16:uniqueId val="{00000004-6B68-4A88-8DC0-CA4C598B877F}"/>
              </c:ext>
            </c:extLst>
          </c:dPt>
          <c:cat>
            <c:strRef>
              <c:f>Plan1!$A$2</c:f>
              <c:strCache>
                <c:ptCount val="1"/>
                <c:pt idx="0">
                  <c:v>Participação</c:v>
                </c:pt>
              </c:strCache>
            </c:strRef>
          </c:cat>
          <c:val>
            <c:numRef>
              <c:f>Plan1!$F$2</c:f>
              <c:numCache>
                <c:formatCode>0%</c:formatCode>
                <c:ptCount val="1"/>
                <c:pt idx="0">
                  <c:v>8.0500439597515086E-2</c:v>
                </c:pt>
              </c:numCache>
            </c:numRef>
          </c:val>
          <c:extLst>
            <c:ext xmlns:c16="http://schemas.microsoft.com/office/drawing/2014/chart" uri="{C3380CC4-5D6E-409C-BE32-E72D297353CC}">
              <c16:uniqueId val="{00000005-6B68-4A88-8DC0-CA4C598B877F}"/>
            </c:ext>
          </c:extLst>
        </c:ser>
        <c:ser>
          <c:idx val="5"/>
          <c:order val="5"/>
          <c:tx>
            <c:strRef>
              <c:f>Plan1!$G$1</c:f>
              <c:strCache>
                <c:ptCount val="1"/>
                <c:pt idx="0">
                  <c:v>Cabedelo</c:v>
                </c:pt>
              </c:strCache>
            </c:strRef>
          </c:tx>
          <c:spPr>
            <a:gradFill>
              <a:gsLst>
                <a:gs pos="0">
                  <a:srgbClr val="675375"/>
                </a:gs>
                <a:gs pos="50000">
                  <a:srgbClr val="C393E3"/>
                </a:gs>
                <a:gs pos="100000">
                  <a:srgbClr val="67536B"/>
                </a:gs>
              </a:gsLst>
              <a:lin ang="0" scaled="0"/>
            </a:gradFill>
            <a:ln>
              <a:solidFill>
                <a:schemeClr val="tx1">
                  <a:lumMod val="75000"/>
                  <a:lumOff val="25000"/>
                </a:schemeClr>
              </a:solidFill>
            </a:ln>
          </c:spPr>
          <c:invertIfNegative val="0"/>
          <c:cat>
            <c:strRef>
              <c:f>Plan1!$A$2</c:f>
              <c:strCache>
                <c:ptCount val="1"/>
                <c:pt idx="0">
                  <c:v>Participação</c:v>
                </c:pt>
              </c:strCache>
            </c:strRef>
          </c:cat>
          <c:val>
            <c:numRef>
              <c:f>Plan1!$G$2</c:f>
              <c:numCache>
                <c:formatCode>0%</c:formatCode>
                <c:ptCount val="1"/>
                <c:pt idx="0">
                  <c:v>6.7613022228234301E-2</c:v>
                </c:pt>
              </c:numCache>
            </c:numRef>
          </c:val>
          <c:extLst>
            <c:ext xmlns:c16="http://schemas.microsoft.com/office/drawing/2014/chart" uri="{C3380CC4-5D6E-409C-BE32-E72D297353CC}">
              <c16:uniqueId val="{00000006-6B68-4A88-8DC0-CA4C598B877F}"/>
            </c:ext>
          </c:extLst>
        </c:ser>
        <c:ser>
          <c:idx val="6"/>
          <c:order val="6"/>
          <c:tx>
            <c:strRef>
              <c:f>Plan1!$H$1</c:f>
              <c:strCache>
                <c:ptCount val="1"/>
                <c:pt idx="0">
                  <c:v>Outros</c:v>
                </c:pt>
              </c:strCache>
            </c:strRef>
          </c:tx>
          <c:spPr>
            <a:solidFill>
              <a:sysClr val="window" lastClr="FFFFFF">
                <a:lumMod val="95000"/>
              </a:sysClr>
            </a:solidFill>
            <a:ln>
              <a:solidFill>
                <a:sysClr val="windowText" lastClr="000000">
                  <a:lumMod val="75000"/>
                  <a:lumOff val="25000"/>
                </a:sysClr>
              </a:solidFill>
            </a:ln>
          </c:spPr>
          <c:invertIfNegative val="0"/>
          <c:dLbls>
            <c:spPr>
              <a:noFill/>
              <a:ln>
                <a:noFill/>
              </a:ln>
              <a:effectLst/>
            </c:spPr>
            <c:txPr>
              <a:bodyPr/>
              <a:lstStyle/>
              <a:p>
                <a:pPr>
                  <a:defRPr sz="16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Plan1!$H$2</c:f>
              <c:numCache>
                <c:formatCode>0%</c:formatCode>
                <c:ptCount val="1"/>
                <c:pt idx="0">
                  <c:v>0.17549686476142234</c:v>
                </c:pt>
              </c:numCache>
            </c:numRef>
          </c:val>
          <c:extLst>
            <c:ext xmlns:c16="http://schemas.microsoft.com/office/drawing/2014/chart" uri="{C3380CC4-5D6E-409C-BE32-E72D297353CC}">
              <c16:uniqueId val="{00000007-6B68-4A88-8DC0-CA4C598B877F}"/>
            </c:ext>
          </c:extLst>
        </c:ser>
        <c:dLbls>
          <c:showLegendKey val="0"/>
          <c:showVal val="0"/>
          <c:showCatName val="0"/>
          <c:showSerName val="0"/>
          <c:showPercent val="0"/>
          <c:showBubbleSize val="0"/>
        </c:dLbls>
        <c:gapWidth val="100"/>
        <c:overlap val="100"/>
        <c:axId val="1544407216"/>
        <c:axId val="1544394704"/>
      </c:barChart>
      <c:catAx>
        <c:axId val="1544407216"/>
        <c:scaling>
          <c:orientation val="minMax"/>
        </c:scaling>
        <c:delete val="0"/>
        <c:axPos val="b"/>
        <c:numFmt formatCode="General" sourceLinked="1"/>
        <c:majorTickMark val="none"/>
        <c:minorTickMark val="none"/>
        <c:tickLblPos val="none"/>
        <c:spPr>
          <a:ln>
            <a:solidFill>
              <a:sysClr val="windowText" lastClr="000000">
                <a:lumMod val="50000"/>
                <a:lumOff val="50000"/>
              </a:sysClr>
            </a:solidFill>
          </a:ln>
        </c:spPr>
        <c:txPr>
          <a:bodyPr/>
          <a:lstStyle/>
          <a:p>
            <a:pPr>
              <a:defRPr sz="1400"/>
            </a:pPr>
            <a:endParaRPr lang="pt-BR"/>
          </a:p>
        </c:txPr>
        <c:crossAx val="1544394704"/>
        <c:crosses val="autoZero"/>
        <c:auto val="1"/>
        <c:lblAlgn val="ctr"/>
        <c:lblOffset val="100"/>
        <c:noMultiLvlLbl val="0"/>
      </c:catAx>
      <c:valAx>
        <c:axId val="1544394704"/>
        <c:scaling>
          <c:orientation val="minMax"/>
          <c:max val="1"/>
          <c:min val="0"/>
        </c:scaling>
        <c:delete val="0"/>
        <c:axPos val="l"/>
        <c:majorGridlines>
          <c:spPr>
            <a:ln>
              <a:solidFill>
                <a:sysClr val="window" lastClr="FFFFFF">
                  <a:lumMod val="85000"/>
                </a:sysClr>
              </a:solidFill>
            </a:ln>
          </c:spPr>
        </c:majorGridlines>
        <c:numFmt formatCode="0%" sourceLinked="1"/>
        <c:majorTickMark val="out"/>
        <c:minorTickMark val="none"/>
        <c:tickLblPos val="nextTo"/>
        <c:spPr>
          <a:ln>
            <a:noFill/>
          </a:ln>
        </c:spPr>
        <c:txPr>
          <a:bodyPr/>
          <a:lstStyle/>
          <a:p>
            <a:pPr>
              <a:defRPr sz="1200"/>
            </a:pPr>
            <a:endParaRPr lang="pt-BR"/>
          </a:p>
        </c:txPr>
        <c:crossAx val="1544407216"/>
        <c:crosses val="autoZero"/>
        <c:crossBetween val="between"/>
        <c:majorUnit val="0.5"/>
      </c:valAx>
      <c:spPr>
        <a:solidFill>
          <a:sysClr val="window" lastClr="FFFFFF"/>
        </a:solidFill>
        <a:ln>
          <a:noFill/>
        </a:ln>
      </c:spPr>
    </c:plotArea>
    <c:legend>
      <c:legendPos val="r"/>
      <c:layout>
        <c:manualLayout>
          <c:xMode val="edge"/>
          <c:yMode val="edge"/>
          <c:x val="0.48668108768687068"/>
          <c:y val="3.8684533269382031E-2"/>
          <c:w val="0.35364077160543456"/>
          <c:h val="0.91529848567122152"/>
        </c:manualLayout>
      </c:layout>
      <c:overlay val="0"/>
      <c:txPr>
        <a:bodyPr/>
        <a:lstStyle/>
        <a:p>
          <a:pPr>
            <a:defRPr sz="14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029023591232608E-2"/>
          <c:y val="0.11894216858927865"/>
          <c:w val="0.67521281160330848"/>
          <c:h val="0.88105783141072136"/>
        </c:manualLayout>
      </c:layout>
      <c:pieChart>
        <c:varyColors val="1"/>
        <c:ser>
          <c:idx val="0"/>
          <c:order val="0"/>
          <c:tx>
            <c:strRef>
              <c:f>Plan1!$B$1</c:f>
              <c:strCache>
                <c:ptCount val="1"/>
                <c:pt idx="0">
                  <c:v>Produtores</c:v>
                </c:pt>
              </c:strCache>
            </c:strRef>
          </c:tx>
          <c:dLbls>
            <c:dLbl>
              <c:idx val="3"/>
              <c:layout>
                <c:manualLayout>
                  <c:x val="4.005819438603675E-2"/>
                  <c:y val="3.485680778157648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C1-4288-9823-C2BE559107EF}"/>
                </c:ext>
              </c:extLst>
            </c:dLbl>
            <c:spPr>
              <a:noFill/>
              <a:ln>
                <a:noFill/>
              </a:ln>
              <a:effectLst/>
            </c:spPr>
            <c:txPr>
              <a:bodyPr/>
              <a:lstStyle/>
              <a:p>
                <a:pPr>
                  <a:defRPr sz="1100"/>
                </a:pPr>
                <a:endParaRPr lang="pt-BR"/>
              </a:p>
            </c:txPr>
            <c:showLegendKey val="0"/>
            <c:showVal val="1"/>
            <c:showCatName val="1"/>
            <c:showSerName val="0"/>
            <c:showPercent val="0"/>
            <c:showBubbleSize val="0"/>
            <c:showLeaderLines val="1"/>
            <c:extLst>
              <c:ext xmlns:c15="http://schemas.microsoft.com/office/drawing/2012/chart" uri="{CE6537A1-D6FC-4f65-9D91-7224C49458BB}"/>
            </c:extLst>
          </c:dLbls>
          <c:cat>
            <c:strRef>
              <c:f>Plan1!$A$2:$A$5</c:f>
              <c:strCache>
                <c:ptCount val="4"/>
                <c:pt idx="0">
                  <c:v>MRN</c:v>
                </c:pt>
                <c:pt idx="1">
                  <c:v>Hydro</c:v>
                </c:pt>
                <c:pt idx="2">
                  <c:v>Alcoa</c:v>
                </c:pt>
                <c:pt idx="3">
                  <c:v>Outros</c:v>
                </c:pt>
              </c:strCache>
            </c:strRef>
          </c:cat>
          <c:val>
            <c:numRef>
              <c:f>Plan1!$B$2:$B$5</c:f>
              <c:numCache>
                <c:formatCode>0%</c:formatCode>
                <c:ptCount val="4"/>
                <c:pt idx="0">
                  <c:v>0.48899999999999999</c:v>
                </c:pt>
                <c:pt idx="1">
                  <c:v>0.26400000000000001</c:v>
                </c:pt>
                <c:pt idx="2">
                  <c:v>0.152</c:v>
                </c:pt>
                <c:pt idx="3">
                  <c:v>9.5000000000000001E-2</c:v>
                </c:pt>
              </c:numCache>
            </c:numRef>
          </c:val>
          <c:extLst>
            <c:ext xmlns:c16="http://schemas.microsoft.com/office/drawing/2014/chart" uri="{C3380CC4-5D6E-409C-BE32-E72D297353CC}">
              <c16:uniqueId val="{00000001-C8C1-4288-9823-C2BE559107EF}"/>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4253948839163"/>
          <c:y val="0"/>
          <c:w val="0.54170753144168893"/>
          <c:h val="1"/>
        </c:manualLayout>
      </c:layout>
      <c:pieChart>
        <c:varyColors val="1"/>
        <c:ser>
          <c:idx val="0"/>
          <c:order val="0"/>
          <c:tx>
            <c:strRef>
              <c:f>Plan1!$B$1</c:f>
              <c:strCache>
                <c:ptCount val="1"/>
                <c:pt idx="0">
                  <c:v>Produtores</c:v>
                </c:pt>
              </c:strCache>
            </c:strRef>
          </c:tx>
          <c:dLbls>
            <c:dLbl>
              <c:idx val="2"/>
              <c:layout>
                <c:manualLayout>
                  <c:x val="2.3288753695322517E-2"/>
                  <c:y val="0.1202388331121103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5E-406B-8CA6-AC79AB933C3D}"/>
                </c:ext>
              </c:extLst>
            </c:dLbl>
            <c:dLbl>
              <c:idx val="3"/>
              <c:layout>
                <c:manualLayout>
                  <c:x val="7.2549358816679871E-2"/>
                  <c:y val="0"/>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5E-406B-8CA6-AC79AB933C3D}"/>
                </c:ext>
              </c:extLst>
            </c:dLbl>
            <c:spPr>
              <a:noFill/>
              <a:ln>
                <a:noFill/>
              </a:ln>
              <a:effectLst/>
            </c:spPr>
            <c:txPr>
              <a:bodyPr/>
              <a:lstStyle/>
              <a:p>
                <a:pPr>
                  <a:defRPr sz="1100"/>
                </a:pPr>
                <a:endParaRPr lang="pt-BR"/>
              </a:p>
            </c:txPr>
            <c:showLegendKey val="0"/>
            <c:showVal val="1"/>
            <c:showCatName val="1"/>
            <c:showSerName val="0"/>
            <c:showPercent val="0"/>
            <c:showBubbleSize val="0"/>
            <c:showLeaderLines val="1"/>
            <c:extLst>
              <c:ext xmlns:c15="http://schemas.microsoft.com/office/drawing/2012/chart" uri="{CE6537A1-D6FC-4f65-9D91-7224C49458BB}"/>
            </c:extLst>
          </c:dLbls>
          <c:cat>
            <c:strRef>
              <c:f>Plan1!$A$2:$A$5</c:f>
              <c:strCache>
                <c:ptCount val="4"/>
                <c:pt idx="0">
                  <c:v>Alunorte</c:v>
                </c:pt>
                <c:pt idx="1">
                  <c:v>Alcoa</c:v>
                </c:pt>
                <c:pt idx="2">
                  <c:v>BHP</c:v>
                </c:pt>
                <c:pt idx="3">
                  <c:v>Outros</c:v>
                </c:pt>
              </c:strCache>
            </c:strRef>
          </c:cat>
          <c:val>
            <c:numRef>
              <c:f>Plan1!$B$2:$B$5</c:f>
              <c:numCache>
                <c:formatCode>0%</c:formatCode>
                <c:ptCount val="4"/>
                <c:pt idx="0">
                  <c:v>0.56100000000000005</c:v>
                </c:pt>
                <c:pt idx="1">
                  <c:v>0.20799999999999999</c:v>
                </c:pt>
                <c:pt idx="2">
                  <c:v>0.11799999999999999</c:v>
                </c:pt>
                <c:pt idx="3">
                  <c:v>0.113</c:v>
                </c:pt>
              </c:numCache>
            </c:numRef>
          </c:val>
          <c:extLst>
            <c:ext xmlns:c16="http://schemas.microsoft.com/office/drawing/2014/chart" uri="{C3380CC4-5D6E-409C-BE32-E72D297353CC}">
              <c16:uniqueId val="{00000002-415E-406B-8CA6-AC79AB933C3D}"/>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19624420576266"/>
          <c:y val="0"/>
          <c:w val="0.65513531037582329"/>
          <c:h val="1"/>
        </c:manualLayout>
      </c:layout>
      <c:pieChart>
        <c:varyColors val="1"/>
        <c:ser>
          <c:idx val="0"/>
          <c:order val="0"/>
          <c:tx>
            <c:strRef>
              <c:f>Plan1!$B$1</c:f>
              <c:strCache>
                <c:ptCount val="1"/>
                <c:pt idx="0">
                  <c:v>Produtores</c:v>
                </c:pt>
              </c:strCache>
            </c:strRef>
          </c:tx>
          <c:dLbls>
            <c:dLbl>
              <c:idx val="3"/>
              <c:layout>
                <c:manualLayout>
                  <c:x val="7.180474695651777E-2"/>
                  <c:y val="0"/>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5F-44B0-8FB2-B14DBBE04E1A}"/>
                </c:ext>
              </c:extLst>
            </c:dLbl>
            <c:spPr>
              <a:noFill/>
              <a:ln>
                <a:noFill/>
              </a:ln>
              <a:effectLst/>
            </c:spPr>
            <c:txPr>
              <a:bodyPr/>
              <a:lstStyle/>
              <a:p>
                <a:pPr>
                  <a:defRPr sz="1100"/>
                </a:pPr>
                <a:endParaRPr lang="pt-BR"/>
              </a:p>
            </c:txPr>
            <c:showLegendKey val="0"/>
            <c:showVal val="1"/>
            <c:showCatName val="1"/>
            <c:showSerName val="0"/>
            <c:showPercent val="0"/>
            <c:showBubbleSize val="0"/>
            <c:showLeaderLines val="1"/>
            <c:extLst>
              <c:ext xmlns:c15="http://schemas.microsoft.com/office/drawing/2012/chart" uri="{CE6537A1-D6FC-4f65-9D91-7224C49458BB}"/>
            </c:extLst>
          </c:dLbls>
          <c:cat>
            <c:strRef>
              <c:f>Plan1!$A$2:$A$5</c:f>
              <c:strCache>
                <c:ptCount val="4"/>
                <c:pt idx="0">
                  <c:v>CBA</c:v>
                </c:pt>
                <c:pt idx="1">
                  <c:v>Albras</c:v>
                </c:pt>
                <c:pt idx="2">
                  <c:v>Alumar</c:v>
                </c:pt>
                <c:pt idx="3">
                  <c:v>Outros</c:v>
                </c:pt>
              </c:strCache>
            </c:strRef>
          </c:cat>
          <c:val>
            <c:numRef>
              <c:f>Plan1!$B$2:$B$5</c:f>
              <c:numCache>
                <c:formatCode>0%</c:formatCode>
                <c:ptCount val="4"/>
                <c:pt idx="0">
                  <c:v>0.317</c:v>
                </c:pt>
                <c:pt idx="1">
                  <c:v>0.311</c:v>
                </c:pt>
                <c:pt idx="2">
                  <c:v>0.28000000000000003</c:v>
                </c:pt>
                <c:pt idx="3">
                  <c:v>9.1999999999999998E-2</c:v>
                </c:pt>
              </c:numCache>
            </c:numRef>
          </c:val>
          <c:extLst>
            <c:ext xmlns:c16="http://schemas.microsoft.com/office/drawing/2014/chart" uri="{C3380CC4-5D6E-409C-BE32-E72D297353CC}">
              <c16:uniqueId val="{00000001-CB5F-44B0-8FB2-B14DBBE04E1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61969276857339"/>
          <c:y val="0.21577523132350374"/>
          <c:w val="0.76931119158548966"/>
          <c:h val="0.63007800720554863"/>
        </c:manualLayout>
      </c:layout>
      <c:barChart>
        <c:barDir val="col"/>
        <c:grouping val="clustered"/>
        <c:varyColors val="0"/>
        <c:ser>
          <c:idx val="0"/>
          <c:order val="0"/>
          <c:tx>
            <c:strRef>
              <c:f>Plan1!$B$1</c:f>
              <c:strCache>
                <c:ptCount val="1"/>
                <c:pt idx="0">
                  <c:v>Soja</c:v>
                </c:pt>
              </c:strCache>
            </c:strRef>
          </c:tx>
          <c:spPr>
            <a:gradFill>
              <a:gsLst>
                <a:gs pos="0">
                  <a:srgbClr val="52739A"/>
                </a:gs>
                <a:gs pos="50000">
                  <a:srgbClr val="91CCFF"/>
                </a:gs>
                <a:gs pos="100000">
                  <a:srgbClr val="52739A"/>
                </a:gs>
              </a:gsLst>
              <a:lin ang="0" scaled="0"/>
            </a:gradFill>
            <a:ln>
              <a:solidFill>
                <a:schemeClr val="tx1">
                  <a:lumMod val="75000"/>
                  <a:lumOff val="25000"/>
                </a:schemeClr>
              </a:solidFill>
            </a:ln>
          </c:spPr>
          <c:invertIfNegative val="0"/>
          <c:cat>
            <c:numRef>
              <c:f>Plan1!$A$2:$A$12</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Plan1!$B$2:$B$12</c:f>
              <c:numCache>
                <c:formatCode>#,##0</c:formatCode>
                <c:ptCount val="11"/>
                <c:pt idx="0">
                  <c:v>49.792699999999996</c:v>
                </c:pt>
                <c:pt idx="1">
                  <c:v>52.304600000000001</c:v>
                </c:pt>
                <c:pt idx="2">
                  <c:v>55.027099999999997</c:v>
                </c:pt>
                <c:pt idx="3">
                  <c:v>58.391800000000003</c:v>
                </c:pt>
                <c:pt idx="4">
                  <c:v>60.017699999999998</c:v>
                </c:pt>
                <c:pt idx="5">
                  <c:v>57.165500000000002</c:v>
                </c:pt>
                <c:pt idx="6">
                  <c:v>68.688199999999995</c:v>
                </c:pt>
                <c:pt idx="7">
                  <c:v>75.324300000000008</c:v>
                </c:pt>
                <c:pt idx="8">
                  <c:v>66.382999999999996</c:v>
                </c:pt>
                <c:pt idx="9">
                  <c:v>81.499399999999994</c:v>
                </c:pt>
                <c:pt idx="10">
                  <c:v>86.052199999999999</c:v>
                </c:pt>
              </c:numCache>
            </c:numRef>
          </c:val>
          <c:extLst>
            <c:ext xmlns:c16="http://schemas.microsoft.com/office/drawing/2014/chart" uri="{C3380CC4-5D6E-409C-BE32-E72D297353CC}">
              <c16:uniqueId val="{00000000-95A2-423A-A93C-87AEB5D8999E}"/>
            </c:ext>
          </c:extLst>
        </c:ser>
        <c:ser>
          <c:idx val="1"/>
          <c:order val="1"/>
          <c:tx>
            <c:strRef>
              <c:f>Plan1!$C$1</c:f>
              <c:strCache>
                <c:ptCount val="1"/>
                <c:pt idx="0">
                  <c:v>Milho</c:v>
                </c:pt>
              </c:strCache>
            </c:strRef>
          </c:tx>
          <c:spPr>
            <a:gradFill>
              <a:gsLst>
                <a:gs pos="0">
                  <a:srgbClr val="9A5252"/>
                </a:gs>
                <a:gs pos="50000">
                  <a:srgbClr val="FF9191"/>
                </a:gs>
                <a:gs pos="100000">
                  <a:srgbClr val="9A5252"/>
                </a:gs>
              </a:gsLst>
              <a:lin ang="0" scaled="0"/>
            </a:gradFill>
            <a:ln>
              <a:solidFill>
                <a:schemeClr val="tx1">
                  <a:lumMod val="75000"/>
                  <a:lumOff val="25000"/>
                </a:schemeClr>
              </a:solidFill>
            </a:ln>
          </c:spPr>
          <c:invertIfNegative val="0"/>
          <c:cat>
            <c:numRef>
              <c:f>Plan1!$A$2:$A$12</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Plan1!$C$2:$C$12</c:f>
              <c:numCache>
                <c:formatCode>#,##0</c:formatCode>
                <c:ptCount val="11"/>
                <c:pt idx="0">
                  <c:v>42.128500000000003</c:v>
                </c:pt>
                <c:pt idx="1">
                  <c:v>35.006699999999995</c:v>
                </c:pt>
                <c:pt idx="2">
                  <c:v>42.514900000000004</c:v>
                </c:pt>
                <c:pt idx="3">
                  <c:v>51.369900000000001</c:v>
                </c:pt>
                <c:pt idx="4">
                  <c:v>58.652300000000004</c:v>
                </c:pt>
                <c:pt idx="5">
                  <c:v>51.003800000000005</c:v>
                </c:pt>
                <c:pt idx="6">
                  <c:v>56.018099999999997</c:v>
                </c:pt>
                <c:pt idx="7">
                  <c:v>57.4069</c:v>
                </c:pt>
                <c:pt idx="8">
                  <c:v>72.979500000000002</c:v>
                </c:pt>
                <c:pt idx="9">
                  <c:v>81.50569999999999</c:v>
                </c:pt>
                <c:pt idx="10">
                  <c:v>77.887100000000004</c:v>
                </c:pt>
              </c:numCache>
            </c:numRef>
          </c:val>
          <c:extLst>
            <c:ext xmlns:c16="http://schemas.microsoft.com/office/drawing/2014/chart" uri="{C3380CC4-5D6E-409C-BE32-E72D297353CC}">
              <c16:uniqueId val="{00000001-95A2-423A-A93C-87AEB5D8999E}"/>
            </c:ext>
          </c:extLst>
        </c:ser>
        <c:dLbls>
          <c:showLegendKey val="0"/>
          <c:showVal val="0"/>
          <c:showCatName val="0"/>
          <c:showSerName val="0"/>
          <c:showPercent val="0"/>
          <c:showBubbleSize val="0"/>
        </c:dLbls>
        <c:gapWidth val="100"/>
        <c:axId val="1377876720"/>
        <c:axId val="1377879440"/>
      </c:barChart>
      <c:catAx>
        <c:axId val="1377876720"/>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1377879440"/>
        <c:crosses val="autoZero"/>
        <c:auto val="1"/>
        <c:lblAlgn val="ctr"/>
        <c:lblOffset val="100"/>
        <c:noMultiLvlLbl val="0"/>
      </c:catAx>
      <c:valAx>
        <c:axId val="1377879440"/>
        <c:scaling>
          <c:orientation val="minMax"/>
        </c:scaling>
        <c:delete val="0"/>
        <c:axPos val="l"/>
        <c:majorGridlines>
          <c:spPr>
            <a:ln>
              <a:solidFill>
                <a:schemeClr val="bg1">
                  <a:lumMod val="65000"/>
                </a:schemeClr>
              </a:solidFill>
            </a:ln>
          </c:spPr>
        </c:majorGridlines>
        <c:numFmt formatCode="#,##0" sourceLinked="1"/>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1377876720"/>
        <c:crosses val="autoZero"/>
        <c:crossBetween val="between"/>
      </c:valAx>
      <c:spPr>
        <a:noFill/>
        <a:ln w="25400">
          <a:noFill/>
        </a:ln>
      </c:spPr>
    </c:plotArea>
    <c:legend>
      <c:legendPos val="r"/>
      <c:layout>
        <c:manualLayout>
          <c:xMode val="edge"/>
          <c:yMode val="edge"/>
          <c:x val="0.90302673225433583"/>
          <c:y val="0.3715849032647166"/>
          <c:w val="6.6952962673178157E-2"/>
          <c:h val="0.21651721237322838"/>
        </c:manualLayout>
      </c:layout>
      <c:overlay val="0"/>
      <c:txPr>
        <a:bodyPr/>
        <a:lstStyle/>
        <a:p>
          <a:pPr>
            <a:defRPr sz="14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2986397640674444E-2"/>
          <c:y val="3.7652588295666561E-2"/>
          <c:w val="0.5846595155661003"/>
          <c:h val="0.87500082319286365"/>
        </c:manualLayout>
      </c:layout>
      <c:barChart>
        <c:barDir val="col"/>
        <c:grouping val="stacked"/>
        <c:varyColors val="0"/>
        <c:ser>
          <c:idx val="0"/>
          <c:order val="0"/>
          <c:tx>
            <c:strRef>
              <c:f>Plan1!$B$1</c:f>
              <c:strCache>
                <c:ptCount val="1"/>
                <c:pt idx="0">
                  <c:v>GS - Exp</c:v>
                </c:pt>
              </c:strCache>
            </c:strRef>
          </c:tx>
          <c:spPr>
            <a:gradFill>
              <a:gsLst>
                <a:gs pos="0">
                  <a:srgbClr val="52739A"/>
                </a:gs>
                <a:gs pos="100000">
                  <a:srgbClr val="52739A"/>
                </a:gs>
                <a:gs pos="50000">
                  <a:srgbClr val="91CCFF"/>
                </a:gs>
              </a:gsLst>
              <a:lin ang="0" scaled="0"/>
            </a:gradFill>
            <a:ln>
              <a:solidFill>
                <a:schemeClr val="tx1">
                  <a:lumMod val="75000"/>
                  <a:lumOff val="25000"/>
                </a:schemeClr>
              </a:solidFill>
            </a:ln>
          </c:spPr>
          <c:invertIfNegative val="0"/>
          <c:dLbls>
            <c:spPr>
              <a:noFill/>
              <a:ln>
                <a:noFill/>
              </a:ln>
              <a:effectLst/>
            </c:spPr>
            <c:txPr>
              <a:bodyPr/>
              <a:lstStyle/>
              <a:p>
                <a:pPr>
                  <a:defRPr sz="14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Plan1!$A$2:$A$5</c:f>
              <c:numCache>
                <c:formatCode>General</c:formatCode>
                <c:ptCount val="4"/>
                <c:pt idx="0">
                  <c:v>2010</c:v>
                </c:pt>
                <c:pt idx="1">
                  <c:v>2011</c:v>
                </c:pt>
                <c:pt idx="2">
                  <c:v>2012</c:v>
                </c:pt>
                <c:pt idx="3">
                  <c:v>2013</c:v>
                </c:pt>
              </c:numCache>
            </c:numRef>
          </c:cat>
          <c:val>
            <c:numRef>
              <c:f>Plan1!$B$2:$B$5</c:f>
              <c:numCache>
                <c:formatCode>#,##0</c:formatCode>
                <c:ptCount val="4"/>
                <c:pt idx="0">
                  <c:v>430.11050799999998</c:v>
                </c:pt>
                <c:pt idx="1">
                  <c:v>454.34851300000003</c:v>
                </c:pt>
                <c:pt idx="2">
                  <c:v>467.199656</c:v>
                </c:pt>
                <c:pt idx="3">
                  <c:v>480.90885100000003</c:v>
                </c:pt>
              </c:numCache>
            </c:numRef>
          </c:val>
          <c:extLst>
            <c:ext xmlns:c16="http://schemas.microsoft.com/office/drawing/2014/chart" uri="{C3380CC4-5D6E-409C-BE32-E72D297353CC}">
              <c16:uniqueId val="{00000000-89DF-493C-9CA6-6EF6C9EF5A32}"/>
            </c:ext>
          </c:extLst>
        </c:ser>
        <c:ser>
          <c:idx val="1"/>
          <c:order val="1"/>
          <c:tx>
            <c:strRef>
              <c:f>Plan1!$C$1</c:f>
              <c:strCache>
                <c:ptCount val="1"/>
                <c:pt idx="0">
                  <c:v>GS - Imp</c:v>
                </c:pt>
              </c:strCache>
            </c:strRef>
          </c:tx>
          <c:spPr>
            <a:gradFill>
              <a:gsLst>
                <a:gs pos="0">
                  <a:srgbClr val="3A357F"/>
                </a:gs>
                <a:gs pos="100000">
                  <a:srgbClr val="3A357F"/>
                </a:gs>
                <a:gs pos="50000">
                  <a:srgbClr val="6D75CF"/>
                </a:gs>
              </a:gsLst>
              <a:lin ang="0" scaled="0"/>
            </a:gradFill>
            <a:ln>
              <a:solidFill>
                <a:schemeClr val="tx1">
                  <a:lumMod val="75000"/>
                  <a:lumOff val="25000"/>
                </a:schemeClr>
              </a:solidFill>
            </a:ln>
          </c:spPr>
          <c:invertIfNegative val="0"/>
          <c:dLbls>
            <c:spPr>
              <a:noFill/>
              <a:ln>
                <a:noFill/>
              </a:ln>
              <a:effectLst/>
            </c:spPr>
            <c:txPr>
              <a:bodyPr/>
              <a:lstStyle/>
              <a:p>
                <a:pPr>
                  <a:defRPr sz="14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Plan1!$A$2:$A$5</c:f>
              <c:numCache>
                <c:formatCode>General</c:formatCode>
                <c:ptCount val="4"/>
                <c:pt idx="0">
                  <c:v>2010</c:v>
                </c:pt>
                <c:pt idx="1">
                  <c:v>2011</c:v>
                </c:pt>
                <c:pt idx="2">
                  <c:v>2012</c:v>
                </c:pt>
                <c:pt idx="3">
                  <c:v>2013</c:v>
                </c:pt>
              </c:numCache>
            </c:numRef>
          </c:cat>
          <c:val>
            <c:numRef>
              <c:f>Plan1!$C$2:$C$5</c:f>
              <c:numCache>
                <c:formatCode>#,##0</c:formatCode>
                <c:ptCount val="4"/>
                <c:pt idx="0">
                  <c:v>74.654892000000004</c:v>
                </c:pt>
                <c:pt idx="1">
                  <c:v>88.759574999999998</c:v>
                </c:pt>
                <c:pt idx="2">
                  <c:v>87.028507000000005</c:v>
                </c:pt>
                <c:pt idx="3">
                  <c:v>88.198464999999999</c:v>
                </c:pt>
              </c:numCache>
            </c:numRef>
          </c:val>
          <c:extLst>
            <c:ext xmlns:c16="http://schemas.microsoft.com/office/drawing/2014/chart" uri="{C3380CC4-5D6E-409C-BE32-E72D297353CC}">
              <c16:uniqueId val="{00000001-89DF-493C-9CA6-6EF6C9EF5A32}"/>
            </c:ext>
          </c:extLst>
        </c:ser>
        <c:ser>
          <c:idx val="2"/>
          <c:order val="2"/>
          <c:tx>
            <c:strRef>
              <c:f>Plan1!$D$1</c:f>
              <c:strCache>
                <c:ptCount val="1"/>
                <c:pt idx="0">
                  <c:v>Granéis Líquidos</c:v>
                </c:pt>
              </c:strCache>
            </c:strRef>
          </c:tx>
          <c:spPr>
            <a:gradFill>
              <a:gsLst>
                <a:gs pos="0">
                  <a:srgbClr val="9A5252"/>
                </a:gs>
                <a:gs pos="100000">
                  <a:srgbClr val="9A5252"/>
                </a:gs>
                <a:gs pos="50000">
                  <a:srgbClr val="FF9191"/>
                </a:gs>
              </a:gsLst>
              <a:lin ang="0" scaled="0"/>
            </a:gradFill>
            <a:ln>
              <a:solidFill>
                <a:schemeClr val="tx1">
                  <a:lumMod val="75000"/>
                  <a:lumOff val="25000"/>
                </a:schemeClr>
              </a:solidFill>
            </a:ln>
          </c:spPr>
          <c:invertIfNegative val="0"/>
          <c:dLbls>
            <c:spPr>
              <a:noFill/>
              <a:ln>
                <a:noFill/>
              </a:ln>
              <a:effectLst/>
            </c:spPr>
            <c:txPr>
              <a:bodyPr/>
              <a:lstStyle/>
              <a:p>
                <a:pPr>
                  <a:defRPr sz="14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Plan1!$A$2:$A$5</c:f>
              <c:numCache>
                <c:formatCode>General</c:formatCode>
                <c:ptCount val="4"/>
                <c:pt idx="0">
                  <c:v>2010</c:v>
                </c:pt>
                <c:pt idx="1">
                  <c:v>2011</c:v>
                </c:pt>
                <c:pt idx="2">
                  <c:v>2012</c:v>
                </c:pt>
                <c:pt idx="3">
                  <c:v>2013</c:v>
                </c:pt>
              </c:numCache>
            </c:numRef>
          </c:cat>
          <c:val>
            <c:numRef>
              <c:f>Plan1!$D$2:$D$5</c:f>
              <c:numCache>
                <c:formatCode>#,##0</c:formatCode>
                <c:ptCount val="4"/>
                <c:pt idx="0">
                  <c:v>210.370059</c:v>
                </c:pt>
                <c:pt idx="1">
                  <c:v>212.30216799999999</c:v>
                </c:pt>
                <c:pt idx="2">
                  <c:v>217.457054</c:v>
                </c:pt>
                <c:pt idx="3">
                  <c:v>219.93132900000001</c:v>
                </c:pt>
              </c:numCache>
            </c:numRef>
          </c:val>
          <c:extLst>
            <c:ext xmlns:c16="http://schemas.microsoft.com/office/drawing/2014/chart" uri="{C3380CC4-5D6E-409C-BE32-E72D297353CC}">
              <c16:uniqueId val="{00000002-89DF-493C-9CA6-6EF6C9EF5A32}"/>
            </c:ext>
          </c:extLst>
        </c:ser>
        <c:ser>
          <c:idx val="3"/>
          <c:order val="3"/>
          <c:tx>
            <c:strRef>
              <c:f>Plan1!$E$1</c:f>
              <c:strCache>
                <c:ptCount val="1"/>
                <c:pt idx="0">
                  <c:v>Contêiner</c:v>
                </c:pt>
              </c:strCache>
            </c:strRef>
          </c:tx>
          <c:spPr>
            <a:gradFill>
              <a:gsLst>
                <a:gs pos="0">
                  <a:srgbClr val="862E4D"/>
                </a:gs>
                <a:gs pos="100000">
                  <a:srgbClr val="862E4D"/>
                </a:gs>
                <a:gs pos="50000">
                  <a:srgbClr val="D84444"/>
                </a:gs>
              </a:gsLst>
              <a:lin ang="0" scaled="0"/>
            </a:gradFill>
            <a:ln>
              <a:solidFill>
                <a:schemeClr val="tx1">
                  <a:lumMod val="75000"/>
                  <a:lumOff val="25000"/>
                </a:schemeClr>
              </a:solidFill>
            </a:ln>
          </c:spPr>
          <c:invertIfNegative val="0"/>
          <c:dLbls>
            <c:spPr>
              <a:noFill/>
              <a:ln>
                <a:noFill/>
              </a:ln>
              <a:effectLst/>
            </c:spPr>
            <c:txPr>
              <a:bodyPr/>
              <a:lstStyle/>
              <a:p>
                <a:pPr>
                  <a:defRPr sz="14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Plan1!$A$2:$A$5</c:f>
              <c:numCache>
                <c:formatCode>General</c:formatCode>
                <c:ptCount val="4"/>
                <c:pt idx="0">
                  <c:v>2010</c:v>
                </c:pt>
                <c:pt idx="1">
                  <c:v>2011</c:v>
                </c:pt>
                <c:pt idx="2">
                  <c:v>2012</c:v>
                </c:pt>
                <c:pt idx="3">
                  <c:v>2013</c:v>
                </c:pt>
              </c:numCache>
            </c:numRef>
          </c:cat>
          <c:val>
            <c:numRef>
              <c:f>Plan1!$E$2:$E$5</c:f>
              <c:numCache>
                <c:formatCode>#,##0</c:formatCode>
                <c:ptCount val="4"/>
                <c:pt idx="0">
                  <c:v>74.630767000000006</c:v>
                </c:pt>
                <c:pt idx="1">
                  <c:v>84.291121000000004</c:v>
                </c:pt>
                <c:pt idx="2">
                  <c:v>87.337217999999993</c:v>
                </c:pt>
                <c:pt idx="3">
                  <c:v>98.019005000000007</c:v>
                </c:pt>
              </c:numCache>
            </c:numRef>
          </c:val>
          <c:extLst>
            <c:ext xmlns:c16="http://schemas.microsoft.com/office/drawing/2014/chart" uri="{C3380CC4-5D6E-409C-BE32-E72D297353CC}">
              <c16:uniqueId val="{00000003-89DF-493C-9CA6-6EF6C9EF5A32}"/>
            </c:ext>
          </c:extLst>
        </c:ser>
        <c:ser>
          <c:idx val="4"/>
          <c:order val="4"/>
          <c:tx>
            <c:strRef>
              <c:f>Plan1!$F$1</c:f>
              <c:strCache>
                <c:ptCount val="1"/>
                <c:pt idx="0">
                  <c:v>Carga Geral</c:v>
                </c:pt>
              </c:strCache>
            </c:strRef>
          </c:tx>
          <c:spPr>
            <a:gradFill>
              <a:gsLst>
                <a:gs pos="0">
                  <a:srgbClr val="A2A2A2"/>
                </a:gs>
                <a:gs pos="100000">
                  <a:srgbClr val="A2A2A2"/>
                </a:gs>
                <a:gs pos="50000">
                  <a:srgbClr val="DCDCDC"/>
                </a:gs>
              </a:gsLst>
              <a:lin ang="0" scaled="0"/>
            </a:gradFill>
            <a:ln>
              <a:solidFill>
                <a:schemeClr val="tx1">
                  <a:lumMod val="75000"/>
                  <a:lumOff val="25000"/>
                </a:schemeClr>
              </a:solidFill>
            </a:ln>
          </c:spPr>
          <c:invertIfNegative val="0"/>
          <c:dPt>
            <c:idx val="0"/>
            <c:invertIfNegative val="0"/>
            <c:bubble3D val="0"/>
            <c:extLst>
              <c:ext xmlns:c16="http://schemas.microsoft.com/office/drawing/2014/chart" uri="{C3380CC4-5D6E-409C-BE32-E72D297353CC}">
                <c16:uniqueId val="{00000004-89DF-493C-9CA6-6EF6C9EF5A32}"/>
              </c:ext>
            </c:extLst>
          </c:dPt>
          <c:dLbls>
            <c:spPr>
              <a:noFill/>
              <a:ln>
                <a:noFill/>
              </a:ln>
              <a:effectLst/>
            </c:spPr>
            <c:txPr>
              <a:bodyPr/>
              <a:lstStyle/>
              <a:p>
                <a:pPr>
                  <a:defRPr sz="14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Plan1!$A$2:$A$5</c:f>
              <c:numCache>
                <c:formatCode>General</c:formatCode>
                <c:ptCount val="4"/>
                <c:pt idx="0">
                  <c:v>2010</c:v>
                </c:pt>
                <c:pt idx="1">
                  <c:v>2011</c:v>
                </c:pt>
                <c:pt idx="2">
                  <c:v>2012</c:v>
                </c:pt>
                <c:pt idx="3">
                  <c:v>2013</c:v>
                </c:pt>
              </c:numCache>
            </c:numRef>
          </c:cat>
          <c:val>
            <c:numRef>
              <c:f>Plan1!$F$2:$F$5</c:f>
              <c:numCache>
                <c:formatCode>#,##0</c:formatCode>
                <c:ptCount val="4"/>
                <c:pt idx="0">
                  <c:v>44.168498</c:v>
                </c:pt>
                <c:pt idx="1">
                  <c:v>45.856470999999999</c:v>
                </c:pt>
                <c:pt idx="2">
                  <c:v>45.031717</c:v>
                </c:pt>
                <c:pt idx="3">
                  <c:v>43.987543000000002</c:v>
                </c:pt>
              </c:numCache>
            </c:numRef>
          </c:val>
          <c:extLst>
            <c:ext xmlns:c16="http://schemas.microsoft.com/office/drawing/2014/chart" uri="{C3380CC4-5D6E-409C-BE32-E72D297353CC}">
              <c16:uniqueId val="{00000005-89DF-493C-9CA6-6EF6C9EF5A32}"/>
            </c:ext>
          </c:extLst>
        </c:ser>
        <c:dLbls>
          <c:showLegendKey val="0"/>
          <c:showVal val="0"/>
          <c:showCatName val="0"/>
          <c:showSerName val="0"/>
          <c:showPercent val="0"/>
          <c:showBubbleSize val="0"/>
        </c:dLbls>
        <c:gapWidth val="100"/>
        <c:overlap val="100"/>
        <c:axId val="1131853280"/>
        <c:axId val="1131855456"/>
      </c:barChart>
      <c:catAx>
        <c:axId val="1131853280"/>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1131855456"/>
        <c:crosses val="autoZero"/>
        <c:auto val="1"/>
        <c:lblAlgn val="ctr"/>
        <c:lblOffset val="100"/>
        <c:noMultiLvlLbl val="0"/>
      </c:catAx>
      <c:valAx>
        <c:axId val="1131855456"/>
        <c:scaling>
          <c:orientation val="minMax"/>
        </c:scaling>
        <c:delete val="0"/>
        <c:axPos val="l"/>
        <c:numFmt formatCode="#,##0" sourceLinked="0"/>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1131853280"/>
        <c:crosses val="autoZero"/>
        <c:crossBetween val="between"/>
      </c:valAx>
      <c:spPr>
        <a:noFill/>
        <a:ln w="25400">
          <a:noFill/>
        </a:ln>
      </c:spPr>
    </c:plotArea>
    <c:legend>
      <c:legendPos val="r"/>
      <c:layout>
        <c:manualLayout>
          <c:xMode val="edge"/>
          <c:yMode val="edge"/>
          <c:x val="0.72022654300513445"/>
          <c:y val="0.18890781810325216"/>
          <c:w val="0.27170894257282563"/>
          <c:h val="0.62540114821473536"/>
        </c:manualLayout>
      </c:layout>
      <c:overlay val="0"/>
      <c:txPr>
        <a:bodyPr/>
        <a:lstStyle/>
        <a:p>
          <a:pPr>
            <a:defRPr sz="16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59935707238424E-2"/>
          <c:y val="5.514766651943822E-2"/>
          <c:w val="0.79357176417834585"/>
          <c:h val="0.83477208494449129"/>
        </c:manualLayout>
      </c:layout>
      <c:barChart>
        <c:barDir val="col"/>
        <c:grouping val="stacked"/>
        <c:varyColors val="0"/>
        <c:ser>
          <c:idx val="0"/>
          <c:order val="0"/>
          <c:tx>
            <c:strRef>
              <c:f>Plan1!$B$1</c:f>
              <c:strCache>
                <c:ptCount val="1"/>
                <c:pt idx="0">
                  <c:v>Soja</c:v>
                </c:pt>
              </c:strCache>
            </c:strRef>
          </c:tx>
          <c:spPr>
            <a:gradFill>
              <a:gsLst>
                <a:gs pos="0">
                  <a:srgbClr val="52739A"/>
                </a:gs>
                <a:gs pos="50000">
                  <a:srgbClr val="91CCFF"/>
                </a:gs>
                <a:gs pos="100000">
                  <a:srgbClr val="52739A"/>
                </a:gs>
              </a:gsLst>
              <a:lin ang="0" scaled="0"/>
            </a:gradFill>
            <a:ln>
              <a:solidFill>
                <a:schemeClr val="tx1">
                  <a:lumMod val="75000"/>
                  <a:lumOff val="25000"/>
                </a:schemeClr>
              </a:solidFill>
            </a:ln>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6F-4922-B901-BC1E48CA1739}"/>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6F-4922-B901-BC1E48CA1739}"/>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6F-4922-B901-BC1E48CA1739}"/>
                </c:ext>
              </c:extLst>
            </c:dLbl>
            <c:spPr>
              <a:noFill/>
              <a:ln>
                <a:noFill/>
              </a:ln>
              <a:effectLst/>
            </c:spPr>
            <c:txPr>
              <a:bodyPr/>
              <a:lstStyle/>
              <a:p>
                <a:pPr>
                  <a:defRPr sz="1600"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Plan1!$A$2:$A$14</c:f>
              <c:strCach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strCache>
            </c:strRef>
          </c:cat>
          <c:val>
            <c:numRef>
              <c:f>Plan1!$B$2:$B$14</c:f>
              <c:numCache>
                <c:formatCode>#,##0</c:formatCode>
                <c:ptCount val="13"/>
                <c:pt idx="0">
                  <c:v>15.743359361999998</c:v>
                </c:pt>
                <c:pt idx="1">
                  <c:v>19.465598334999999</c:v>
                </c:pt>
                <c:pt idx="2">
                  <c:v>18.642086739</c:v>
                </c:pt>
                <c:pt idx="3">
                  <c:v>21.462504924000001</c:v>
                </c:pt>
                <c:pt idx="4">
                  <c:v>23.661469898999997</c:v>
                </c:pt>
                <c:pt idx="5">
                  <c:v>22.685287694000003</c:v>
                </c:pt>
                <c:pt idx="6">
                  <c:v>23.34477279</c:v>
                </c:pt>
                <c:pt idx="7">
                  <c:v>27.591486155999998</c:v>
                </c:pt>
                <c:pt idx="8">
                  <c:v>28.261649734999999</c:v>
                </c:pt>
                <c:pt idx="9">
                  <c:v>32.203240906999994</c:v>
                </c:pt>
                <c:pt idx="10">
                  <c:v>32.037892174999996</c:v>
                </c:pt>
                <c:pt idx="11">
                  <c:v>41.7950503</c:v>
                </c:pt>
              </c:numCache>
            </c:numRef>
          </c:val>
          <c:extLst>
            <c:ext xmlns:c16="http://schemas.microsoft.com/office/drawing/2014/chart" uri="{C3380CC4-5D6E-409C-BE32-E72D297353CC}">
              <c16:uniqueId val="{00000003-066F-4922-B901-BC1E48CA1739}"/>
            </c:ext>
          </c:extLst>
        </c:ser>
        <c:ser>
          <c:idx val="1"/>
          <c:order val="1"/>
          <c:tx>
            <c:strRef>
              <c:f>Plan1!$C$1</c:f>
              <c:strCache>
                <c:ptCount val="1"/>
                <c:pt idx="0">
                  <c:v>Milho</c:v>
                </c:pt>
              </c:strCache>
            </c:strRef>
          </c:tx>
          <c:spPr>
            <a:gradFill>
              <a:gsLst>
                <a:gs pos="0">
                  <a:srgbClr val="9A5252"/>
                </a:gs>
                <a:gs pos="50000">
                  <a:srgbClr val="FF9191"/>
                </a:gs>
                <a:gs pos="100000">
                  <a:srgbClr val="9A5252"/>
                </a:gs>
              </a:gsLst>
              <a:lin ang="0" scaled="0"/>
            </a:gradFill>
            <a:ln>
              <a:solidFill>
                <a:schemeClr val="tx1">
                  <a:lumMod val="75000"/>
                  <a:lumOff val="25000"/>
                </a:schemeClr>
              </a:solidFill>
            </a:ln>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6F-4922-B901-BC1E48CA1739}"/>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6F-4922-B901-BC1E48CA1739}"/>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66F-4922-B901-BC1E48CA1739}"/>
                </c:ext>
              </c:extLst>
            </c:dLbl>
            <c:spPr>
              <a:noFill/>
              <a:ln>
                <a:noFill/>
              </a:ln>
              <a:effectLst/>
            </c:spPr>
            <c:txPr>
              <a:bodyPr/>
              <a:lstStyle/>
              <a:p>
                <a:pPr>
                  <a:defRPr sz="1600"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Plan1!$A$2:$A$14</c:f>
              <c:strCach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strCache>
            </c:strRef>
          </c:cat>
          <c:val>
            <c:numRef>
              <c:f>Plan1!$C$2:$C$14</c:f>
              <c:numCache>
                <c:formatCode>#,##0</c:formatCode>
                <c:ptCount val="13"/>
                <c:pt idx="0">
                  <c:v>2.7345852840000004</c:v>
                </c:pt>
                <c:pt idx="1">
                  <c:v>3.5399515070000001</c:v>
                </c:pt>
                <c:pt idx="2">
                  <c:v>4.8480512350000007</c:v>
                </c:pt>
                <c:pt idx="3">
                  <c:v>1.062808899</c:v>
                </c:pt>
                <c:pt idx="4">
                  <c:v>3.9190162819999999</c:v>
                </c:pt>
                <c:pt idx="5">
                  <c:v>10.919304208999998</c:v>
                </c:pt>
                <c:pt idx="6">
                  <c:v>6.4152284040000014</c:v>
                </c:pt>
                <c:pt idx="7">
                  <c:v>7.5782070420000007</c:v>
                </c:pt>
                <c:pt idx="8">
                  <c:v>10.651799837999999</c:v>
                </c:pt>
                <c:pt idx="9">
                  <c:v>9.2540189579999979</c:v>
                </c:pt>
                <c:pt idx="10">
                  <c:v>19.408600887000006</c:v>
                </c:pt>
                <c:pt idx="11">
                  <c:v>25.353433798000005</c:v>
                </c:pt>
              </c:numCache>
            </c:numRef>
          </c:val>
          <c:extLst>
            <c:ext xmlns:c16="http://schemas.microsoft.com/office/drawing/2014/chart" uri="{C3380CC4-5D6E-409C-BE32-E72D297353CC}">
              <c16:uniqueId val="{00000007-066F-4922-B901-BC1E48CA1739}"/>
            </c:ext>
          </c:extLst>
        </c:ser>
        <c:ser>
          <c:idx val="2"/>
          <c:order val="2"/>
          <c:tx>
            <c:strRef>
              <c:f>Plan1!$D$1</c:f>
              <c:strCache>
                <c:ptCount val="1"/>
                <c:pt idx="0">
                  <c:v>Farelo de soja</c:v>
                </c:pt>
              </c:strCache>
            </c:strRef>
          </c:tx>
          <c:spPr>
            <a:gradFill>
              <a:gsLst>
                <a:gs pos="0">
                  <a:srgbClr val="A2A2A2"/>
                </a:gs>
                <a:gs pos="50000">
                  <a:srgbClr val="DCDCDC"/>
                </a:gs>
                <a:gs pos="100000">
                  <a:srgbClr val="A2A2A2"/>
                </a:gs>
              </a:gsLst>
              <a:lin ang="0" scaled="0"/>
            </a:gradFill>
            <a:ln>
              <a:solidFill>
                <a:schemeClr val="tx1">
                  <a:lumMod val="75000"/>
                  <a:lumOff val="25000"/>
                </a:schemeClr>
              </a:solidFill>
            </a:ln>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66F-4922-B901-BC1E48CA1739}"/>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66F-4922-B901-BC1E48CA1739}"/>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66F-4922-B901-BC1E48CA1739}"/>
                </c:ext>
              </c:extLst>
            </c:dLbl>
            <c:spPr>
              <a:noFill/>
              <a:ln>
                <a:noFill/>
              </a:ln>
              <a:effectLst/>
            </c:spPr>
            <c:txPr>
              <a:bodyPr/>
              <a:lstStyle/>
              <a:p>
                <a:pPr>
                  <a:defRPr sz="1600"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Plan1!$A$2:$A$14</c:f>
              <c:strCach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strCache>
            </c:strRef>
          </c:cat>
          <c:val>
            <c:numRef>
              <c:f>Plan1!$D$2:$D$14</c:f>
              <c:numCache>
                <c:formatCode>#,##0</c:formatCode>
                <c:ptCount val="13"/>
                <c:pt idx="0">
                  <c:v>12.516955507</c:v>
                </c:pt>
                <c:pt idx="1">
                  <c:v>13.602084421000001</c:v>
                </c:pt>
                <c:pt idx="2">
                  <c:v>14.462419352</c:v>
                </c:pt>
                <c:pt idx="3">
                  <c:v>14.370348261</c:v>
                </c:pt>
                <c:pt idx="4">
                  <c:v>12.282537445000001</c:v>
                </c:pt>
                <c:pt idx="5">
                  <c:v>12.473779231999998</c:v>
                </c:pt>
                <c:pt idx="6">
                  <c:v>12.286979983</c:v>
                </c:pt>
                <c:pt idx="7">
                  <c:v>12.251759342</c:v>
                </c:pt>
                <c:pt idx="8">
                  <c:v>13.667315663</c:v>
                </c:pt>
                <c:pt idx="9">
                  <c:v>14.352943668</c:v>
                </c:pt>
                <c:pt idx="10">
                  <c:v>14.286280121999999</c:v>
                </c:pt>
                <c:pt idx="11">
                  <c:v>13.333099271</c:v>
                </c:pt>
              </c:numCache>
            </c:numRef>
          </c:val>
          <c:extLst>
            <c:ext xmlns:c16="http://schemas.microsoft.com/office/drawing/2014/chart" uri="{C3380CC4-5D6E-409C-BE32-E72D297353CC}">
              <c16:uniqueId val="{0000000B-066F-4922-B901-BC1E48CA1739}"/>
            </c:ext>
          </c:extLst>
        </c:ser>
        <c:dLbls>
          <c:showLegendKey val="0"/>
          <c:showVal val="0"/>
          <c:showCatName val="0"/>
          <c:showSerName val="0"/>
          <c:showPercent val="0"/>
          <c:showBubbleSize val="0"/>
        </c:dLbls>
        <c:gapWidth val="100"/>
        <c:overlap val="100"/>
        <c:axId val="1077164464"/>
        <c:axId val="1077157936"/>
      </c:barChart>
      <c:catAx>
        <c:axId val="1077164464"/>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1077157936"/>
        <c:crosses val="autoZero"/>
        <c:auto val="1"/>
        <c:lblAlgn val="ctr"/>
        <c:lblOffset val="100"/>
        <c:noMultiLvlLbl val="0"/>
      </c:catAx>
      <c:valAx>
        <c:axId val="1077157936"/>
        <c:scaling>
          <c:orientation val="minMax"/>
        </c:scaling>
        <c:delete val="0"/>
        <c:axPos val="l"/>
        <c:majorGridlines>
          <c:spPr>
            <a:ln>
              <a:solidFill>
                <a:schemeClr val="bg1">
                  <a:lumMod val="65000"/>
                </a:schemeClr>
              </a:solidFill>
            </a:ln>
          </c:spPr>
        </c:majorGridlines>
        <c:numFmt formatCode="#,##0" sourceLinked="1"/>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1077164464"/>
        <c:crosses val="autoZero"/>
        <c:crossBetween val="between"/>
      </c:valAx>
      <c:spPr>
        <a:noFill/>
        <a:ln w="25400">
          <a:noFill/>
        </a:ln>
      </c:spPr>
    </c:plotArea>
    <c:legend>
      <c:legendPos val="r"/>
      <c:layout>
        <c:manualLayout>
          <c:xMode val="edge"/>
          <c:yMode val="edge"/>
          <c:x val="0.84609174446716429"/>
          <c:y val="0.19516767784609299"/>
          <c:w val="0.14581911275479473"/>
          <c:h val="0.60966430559206164"/>
        </c:manualLayout>
      </c:layout>
      <c:overlay val="0"/>
      <c:txPr>
        <a:bodyPr/>
        <a:lstStyle/>
        <a:p>
          <a:pPr>
            <a:defRPr sz="14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Plan1!$B$1</c:f>
              <c:strCache>
                <c:ptCount val="1"/>
                <c:pt idx="0">
                  <c:v>Santos</c:v>
                </c:pt>
              </c:strCache>
            </c:strRef>
          </c:tx>
          <c:spPr>
            <a:gradFill>
              <a:gsLst>
                <a:gs pos="0">
                  <a:srgbClr val="52739A"/>
                </a:gs>
                <a:gs pos="50000">
                  <a:srgbClr val="91CCFF"/>
                </a:gs>
                <a:gs pos="100000">
                  <a:srgbClr val="52739A"/>
                </a:gs>
              </a:gsLst>
              <a:lin ang="0" scaled="0"/>
            </a:gradFill>
            <a:ln>
              <a:solidFill>
                <a:schemeClr val="tx1">
                  <a:lumMod val="75000"/>
                  <a:lumOff val="25000"/>
                </a:schemeClr>
              </a:solidFill>
            </a:ln>
          </c:spPr>
          <c:invertIfNegative val="0"/>
          <c:dLbls>
            <c:spPr>
              <a:noFill/>
              <a:ln>
                <a:noFill/>
              </a:ln>
              <a:effectLst/>
            </c:spPr>
            <c:txPr>
              <a:bodyPr/>
              <a:lstStyle/>
              <a:p>
                <a:pPr>
                  <a:defRPr sz="12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Plan1!$A$2:$A$12</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Plan1!$B$2:$B$12</c:f>
              <c:numCache>
                <c:formatCode>#,##0</c:formatCode>
                <c:ptCount val="11"/>
                <c:pt idx="0">
                  <c:v>8.8093824460000008</c:v>
                </c:pt>
                <c:pt idx="1">
                  <c:v>9.456185360000001</c:v>
                </c:pt>
                <c:pt idx="2">
                  <c:v>10.682396351</c:v>
                </c:pt>
                <c:pt idx="3">
                  <c:v>9.9137950280000009</c:v>
                </c:pt>
                <c:pt idx="4">
                  <c:v>10.025469753000001</c:v>
                </c:pt>
                <c:pt idx="5">
                  <c:v>12.345959572000002</c:v>
                </c:pt>
                <c:pt idx="6">
                  <c:v>14.841890594999999</c:v>
                </c:pt>
                <c:pt idx="7">
                  <c:v>16.341659418000003</c:v>
                </c:pt>
                <c:pt idx="8">
                  <c:v>16.732810439999998</c:v>
                </c:pt>
                <c:pt idx="9">
                  <c:v>23.322445127000005</c:v>
                </c:pt>
                <c:pt idx="10">
                  <c:v>28.136276295000002</c:v>
                </c:pt>
              </c:numCache>
            </c:numRef>
          </c:val>
          <c:extLst>
            <c:ext xmlns:c16="http://schemas.microsoft.com/office/drawing/2014/chart" uri="{C3380CC4-5D6E-409C-BE32-E72D297353CC}">
              <c16:uniqueId val="{00000000-E074-477C-B7C3-1728BA7DFCB9}"/>
            </c:ext>
          </c:extLst>
        </c:ser>
        <c:ser>
          <c:idx val="1"/>
          <c:order val="1"/>
          <c:tx>
            <c:strRef>
              <c:f>Plan1!$C$1</c:f>
              <c:strCache>
                <c:ptCount val="1"/>
                <c:pt idx="0">
                  <c:v>Paranaguá</c:v>
                </c:pt>
              </c:strCache>
            </c:strRef>
          </c:tx>
          <c:spPr>
            <a:gradFill>
              <a:gsLst>
                <a:gs pos="0">
                  <a:srgbClr val="9A5252"/>
                </a:gs>
                <a:gs pos="50000">
                  <a:srgbClr val="FF9191"/>
                </a:gs>
                <a:gs pos="100000">
                  <a:srgbClr val="9A5252"/>
                </a:gs>
              </a:gsLst>
              <a:lin ang="0" scaled="0"/>
            </a:gradFill>
            <a:ln>
              <a:solidFill>
                <a:schemeClr val="tx1">
                  <a:lumMod val="75000"/>
                  <a:lumOff val="25000"/>
                </a:schemeClr>
              </a:solidFill>
            </a:ln>
          </c:spPr>
          <c:invertIfNegative val="0"/>
          <c:dLbls>
            <c:spPr>
              <a:noFill/>
              <a:ln>
                <a:noFill/>
              </a:ln>
              <a:effectLst/>
            </c:spPr>
            <c:txPr>
              <a:bodyPr/>
              <a:lstStyle/>
              <a:p>
                <a:pPr>
                  <a:defRPr sz="12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Plan1!$A$2:$A$12</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Plan1!$C$2:$C$12</c:f>
              <c:numCache>
                <c:formatCode>#,##0</c:formatCode>
                <c:ptCount val="11"/>
                <c:pt idx="0">
                  <c:v>14.217596482000001</c:v>
                </c:pt>
                <c:pt idx="1">
                  <c:v>14.345169963</c:v>
                </c:pt>
                <c:pt idx="2">
                  <c:v>11.518658056</c:v>
                </c:pt>
                <c:pt idx="3">
                  <c:v>12.584668340999999</c:v>
                </c:pt>
                <c:pt idx="4">
                  <c:v>14.694329012000003</c:v>
                </c:pt>
                <c:pt idx="5">
                  <c:v>10.821855045</c:v>
                </c:pt>
                <c:pt idx="6">
                  <c:v>11.534319451000002</c:v>
                </c:pt>
                <c:pt idx="7">
                  <c:v>13.581375877999999</c:v>
                </c:pt>
                <c:pt idx="8">
                  <c:v>13.996273209999998</c:v>
                </c:pt>
                <c:pt idx="9">
                  <c:v>16.829312076000001</c:v>
                </c:pt>
                <c:pt idx="10">
                  <c:v>17.704760616000002</c:v>
                </c:pt>
              </c:numCache>
            </c:numRef>
          </c:val>
          <c:extLst>
            <c:ext xmlns:c16="http://schemas.microsoft.com/office/drawing/2014/chart" uri="{C3380CC4-5D6E-409C-BE32-E72D297353CC}">
              <c16:uniqueId val="{00000001-E074-477C-B7C3-1728BA7DFCB9}"/>
            </c:ext>
          </c:extLst>
        </c:ser>
        <c:ser>
          <c:idx val="2"/>
          <c:order val="2"/>
          <c:tx>
            <c:strRef>
              <c:f>Plan1!$D$1</c:f>
              <c:strCache>
                <c:ptCount val="1"/>
                <c:pt idx="0">
                  <c:v>Rio Grande</c:v>
                </c:pt>
              </c:strCache>
            </c:strRef>
          </c:tx>
          <c:spPr>
            <a:gradFill>
              <a:gsLst>
                <a:gs pos="0">
                  <a:srgbClr val="A2A2A2"/>
                </a:gs>
                <a:gs pos="50000">
                  <a:srgbClr val="DCDCDC"/>
                </a:gs>
                <a:gs pos="100000">
                  <a:srgbClr val="A2A2A2"/>
                </a:gs>
              </a:gsLst>
              <a:lin ang="0" scaled="0"/>
            </a:gradFill>
            <a:ln>
              <a:solidFill>
                <a:schemeClr val="tx1">
                  <a:lumMod val="75000"/>
                  <a:lumOff val="25000"/>
                </a:schemeClr>
              </a:solidFill>
            </a:ln>
          </c:spPr>
          <c:invertIfNegative val="0"/>
          <c:dLbls>
            <c:spPr>
              <a:noFill/>
              <a:ln>
                <a:noFill/>
              </a:ln>
              <a:effectLst/>
            </c:spPr>
            <c:txPr>
              <a:bodyPr/>
              <a:lstStyle/>
              <a:p>
                <a:pPr>
                  <a:defRPr sz="12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Plan1!$A$2:$A$12</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Plan1!$D$2:$D$12</c:f>
              <c:numCache>
                <c:formatCode>#,##0</c:formatCode>
                <c:ptCount val="11"/>
                <c:pt idx="0">
                  <c:v>5.6400168739999996</c:v>
                </c:pt>
                <c:pt idx="1">
                  <c:v>4.2420549450000005</c:v>
                </c:pt>
                <c:pt idx="2">
                  <c:v>1.9348533630000002</c:v>
                </c:pt>
                <c:pt idx="3">
                  <c:v>5.1682148040000007</c:v>
                </c:pt>
                <c:pt idx="4">
                  <c:v>7.6664055339999999</c:v>
                </c:pt>
                <c:pt idx="5">
                  <c:v>5.6632883650000005</c:v>
                </c:pt>
                <c:pt idx="6">
                  <c:v>6.5975108400000009</c:v>
                </c:pt>
                <c:pt idx="7">
                  <c:v>7.1092154399999998</c:v>
                </c:pt>
                <c:pt idx="8">
                  <c:v>8.9471524329999994</c:v>
                </c:pt>
                <c:pt idx="9">
                  <c:v>6.2009824399999998</c:v>
                </c:pt>
                <c:pt idx="10">
                  <c:v>11.675866023999999</c:v>
                </c:pt>
              </c:numCache>
            </c:numRef>
          </c:val>
          <c:extLst>
            <c:ext xmlns:c16="http://schemas.microsoft.com/office/drawing/2014/chart" uri="{C3380CC4-5D6E-409C-BE32-E72D297353CC}">
              <c16:uniqueId val="{00000002-E074-477C-B7C3-1728BA7DFCB9}"/>
            </c:ext>
          </c:extLst>
        </c:ser>
        <c:ser>
          <c:idx val="3"/>
          <c:order val="3"/>
          <c:tx>
            <c:strRef>
              <c:f>Plan1!$E$1</c:f>
              <c:strCache>
                <c:ptCount val="1"/>
                <c:pt idx="0">
                  <c:v>SFS</c:v>
                </c:pt>
              </c:strCache>
            </c:strRef>
          </c:tx>
          <c:spPr>
            <a:gradFill>
              <a:gsLst>
                <a:gs pos="0">
                  <a:srgbClr val="675375"/>
                </a:gs>
                <a:gs pos="50000">
                  <a:srgbClr val="C393E3"/>
                </a:gs>
                <a:gs pos="100000">
                  <a:srgbClr val="67536B"/>
                </a:gs>
              </a:gsLst>
              <a:lin ang="0" scaled="0"/>
            </a:gradFill>
            <a:ln>
              <a:solidFill>
                <a:schemeClr val="tx1">
                  <a:lumMod val="75000"/>
                  <a:lumOff val="25000"/>
                </a:schemeClr>
              </a:solidFill>
            </a:ln>
          </c:spPr>
          <c:invertIfNegative val="0"/>
          <c:dLbls>
            <c:spPr>
              <a:noFill/>
              <a:ln>
                <a:noFill/>
              </a:ln>
              <a:effectLst/>
            </c:spPr>
            <c:txPr>
              <a:bodyPr/>
              <a:lstStyle/>
              <a:p>
                <a:pPr>
                  <a:defRPr sz="12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Plan1!$A$2:$A$12</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Plan1!$E$2:$E$12</c:f>
              <c:numCache>
                <c:formatCode>#,##0</c:formatCode>
                <c:ptCount val="11"/>
                <c:pt idx="0">
                  <c:v>2.1220454330000003</c:v>
                </c:pt>
                <c:pt idx="1">
                  <c:v>2.4522152759999996</c:v>
                </c:pt>
                <c:pt idx="2">
                  <c:v>3.7187773580000001</c:v>
                </c:pt>
                <c:pt idx="3">
                  <c:v>3.8209281530000001</c:v>
                </c:pt>
                <c:pt idx="4">
                  <c:v>4.0843076199999997</c:v>
                </c:pt>
                <c:pt idx="5">
                  <c:v>3.368176246</c:v>
                </c:pt>
                <c:pt idx="6">
                  <c:v>3.3059220890000001</c:v>
                </c:pt>
                <c:pt idx="7">
                  <c:v>4.2138665289999997</c:v>
                </c:pt>
                <c:pt idx="8">
                  <c:v>4.4362104269999998</c:v>
                </c:pt>
                <c:pt idx="9">
                  <c:v>5.9180723770000006</c:v>
                </c:pt>
                <c:pt idx="10">
                  <c:v>7.8351233550000003</c:v>
                </c:pt>
              </c:numCache>
            </c:numRef>
          </c:val>
          <c:extLst>
            <c:ext xmlns:c16="http://schemas.microsoft.com/office/drawing/2014/chart" uri="{C3380CC4-5D6E-409C-BE32-E72D297353CC}">
              <c16:uniqueId val="{00000003-E074-477C-B7C3-1728BA7DFCB9}"/>
            </c:ext>
          </c:extLst>
        </c:ser>
        <c:ser>
          <c:idx val="4"/>
          <c:order val="4"/>
          <c:tx>
            <c:strRef>
              <c:f>Plan1!$F$1</c:f>
              <c:strCache>
                <c:ptCount val="1"/>
                <c:pt idx="0">
                  <c:v>Vitória</c:v>
                </c:pt>
              </c:strCache>
            </c:strRef>
          </c:tx>
          <c:spPr>
            <a:gradFill>
              <a:gsLst>
                <a:gs pos="0">
                  <a:srgbClr val="CDC800"/>
                </a:gs>
                <a:gs pos="50000">
                  <a:srgbClr val="FEF800"/>
                </a:gs>
                <a:gs pos="100000">
                  <a:srgbClr val="CDC800"/>
                </a:gs>
              </a:gsLst>
              <a:lin ang="0" scaled="0"/>
            </a:gradFill>
            <a:ln>
              <a:solidFill>
                <a:schemeClr val="tx1">
                  <a:lumMod val="75000"/>
                  <a:lumOff val="25000"/>
                </a:schemeClr>
              </a:solidFill>
            </a:ln>
          </c:spPr>
          <c:invertIfNegative val="0"/>
          <c:dPt>
            <c:idx val="0"/>
            <c:invertIfNegative val="0"/>
            <c:bubble3D val="0"/>
            <c:spPr>
              <a:gradFill>
                <a:gsLst>
                  <a:gs pos="0">
                    <a:srgbClr val="CDC800"/>
                  </a:gs>
                  <a:gs pos="50000">
                    <a:srgbClr val="FFFA3B"/>
                  </a:gs>
                  <a:gs pos="100000">
                    <a:srgbClr val="CDC800"/>
                  </a:gs>
                </a:gsLst>
                <a:lin ang="0" scaled="0"/>
              </a:gradFill>
              <a:ln>
                <a:solidFill>
                  <a:schemeClr val="tx1">
                    <a:lumMod val="75000"/>
                    <a:lumOff val="25000"/>
                  </a:schemeClr>
                </a:solidFill>
              </a:ln>
            </c:spPr>
            <c:extLst>
              <c:ext xmlns:c16="http://schemas.microsoft.com/office/drawing/2014/chart" uri="{C3380CC4-5D6E-409C-BE32-E72D297353CC}">
                <c16:uniqueId val="{00000005-E074-477C-B7C3-1728BA7DFCB9}"/>
              </c:ext>
            </c:extLst>
          </c:dPt>
          <c:dLbls>
            <c:spPr>
              <a:noFill/>
              <a:ln>
                <a:noFill/>
              </a:ln>
              <a:effectLst/>
            </c:spPr>
            <c:txPr>
              <a:bodyPr/>
              <a:lstStyle/>
              <a:p>
                <a:pPr>
                  <a:defRPr sz="12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Plan1!$A$2:$A$12</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Plan1!$F$2:$F$12</c:f>
              <c:numCache>
                <c:formatCode>#,##0</c:formatCode>
                <c:ptCount val="11"/>
                <c:pt idx="0">
                  <c:v>2.9976092399999996</c:v>
                </c:pt>
                <c:pt idx="1">
                  <c:v>3.8715659750000002</c:v>
                </c:pt>
                <c:pt idx="2">
                  <c:v>4.3104785970000004</c:v>
                </c:pt>
                <c:pt idx="3">
                  <c:v>3.783632227</c:v>
                </c:pt>
                <c:pt idx="4">
                  <c:v>4.5655000879999994</c:v>
                </c:pt>
                <c:pt idx="5">
                  <c:v>4.1738100850000004</c:v>
                </c:pt>
                <c:pt idx="6">
                  <c:v>4.858431437000001</c:v>
                </c:pt>
                <c:pt idx="7">
                  <c:v>4.9668082060000005</c:v>
                </c:pt>
                <c:pt idx="8">
                  <c:v>4.6004085319999994</c:v>
                </c:pt>
                <c:pt idx="9">
                  <c:v>5.0954877080000003</c:v>
                </c:pt>
                <c:pt idx="10">
                  <c:v>6.3426412449999994</c:v>
                </c:pt>
              </c:numCache>
            </c:numRef>
          </c:val>
          <c:extLst>
            <c:ext xmlns:c16="http://schemas.microsoft.com/office/drawing/2014/chart" uri="{C3380CC4-5D6E-409C-BE32-E72D297353CC}">
              <c16:uniqueId val="{00000006-E074-477C-B7C3-1728BA7DFCB9}"/>
            </c:ext>
          </c:extLst>
        </c:ser>
        <c:ser>
          <c:idx val="5"/>
          <c:order val="5"/>
          <c:tx>
            <c:strRef>
              <c:f>Plan1!$G$1</c:f>
              <c:strCache>
                <c:ptCount val="1"/>
                <c:pt idx="0">
                  <c:v>Itaqui</c:v>
                </c:pt>
              </c:strCache>
            </c:strRef>
          </c:tx>
          <c:spPr>
            <a:gradFill>
              <a:gsLst>
                <a:gs pos="0">
                  <a:srgbClr val="3A357F"/>
                </a:gs>
                <a:gs pos="50000">
                  <a:srgbClr val="6D76CF"/>
                </a:gs>
                <a:gs pos="100000">
                  <a:srgbClr val="3A357F"/>
                </a:gs>
              </a:gsLst>
              <a:lin ang="0" scaled="0"/>
            </a:gradFill>
            <a:ln>
              <a:solidFill>
                <a:schemeClr val="tx1">
                  <a:lumMod val="75000"/>
                  <a:lumOff val="25000"/>
                </a:schemeClr>
              </a:solidFill>
            </a:ln>
          </c:spPr>
          <c:invertIfNegative val="0"/>
          <c:dLbls>
            <c:spPr>
              <a:noFill/>
              <a:ln>
                <a:noFill/>
              </a:ln>
              <a:effectLst/>
            </c:spPr>
            <c:txPr>
              <a:bodyPr/>
              <a:lstStyle/>
              <a:p>
                <a:pPr>
                  <a:defRPr sz="12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Plan1!$A$2:$A$12</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Plan1!$G$2:$G$12</c:f>
              <c:numCache>
                <c:formatCode>#,##0</c:formatCode>
                <c:ptCount val="11"/>
                <c:pt idx="0">
                  <c:v>0.88981787199999995</c:v>
                </c:pt>
                <c:pt idx="1">
                  <c:v>1.2299056820000001</c:v>
                </c:pt>
                <c:pt idx="2">
                  <c:v>1.745995</c:v>
                </c:pt>
                <c:pt idx="3">
                  <c:v>1.7863880480000001</c:v>
                </c:pt>
                <c:pt idx="4">
                  <c:v>1.5701269520000001</c:v>
                </c:pt>
                <c:pt idx="5">
                  <c:v>1.8287957029999999</c:v>
                </c:pt>
                <c:pt idx="6">
                  <c:v>1.8672089999999999</c:v>
                </c:pt>
                <c:pt idx="7">
                  <c:v>2.0725310000000001</c:v>
                </c:pt>
                <c:pt idx="8">
                  <c:v>2.5512000370000001</c:v>
                </c:pt>
                <c:pt idx="9">
                  <c:v>3.110719</c:v>
                </c:pt>
                <c:pt idx="10">
                  <c:v>3.3455089999999998</c:v>
                </c:pt>
              </c:numCache>
            </c:numRef>
          </c:val>
          <c:extLst>
            <c:ext xmlns:c16="http://schemas.microsoft.com/office/drawing/2014/chart" uri="{C3380CC4-5D6E-409C-BE32-E72D297353CC}">
              <c16:uniqueId val="{00000007-E074-477C-B7C3-1728BA7DFCB9}"/>
            </c:ext>
          </c:extLst>
        </c:ser>
        <c:ser>
          <c:idx val="6"/>
          <c:order val="6"/>
          <c:tx>
            <c:strRef>
              <c:f>Plan1!$H$1</c:f>
              <c:strCache>
                <c:ptCount val="1"/>
                <c:pt idx="0">
                  <c:v>Itacoatiara</c:v>
                </c:pt>
              </c:strCache>
            </c:strRef>
          </c:tx>
          <c:spPr>
            <a:gradFill>
              <a:gsLst>
                <a:gs pos="0">
                  <a:srgbClr val="A76E21"/>
                </a:gs>
                <a:gs pos="50000">
                  <a:srgbClr val="FFA835"/>
                </a:gs>
                <a:gs pos="100000">
                  <a:srgbClr val="A76E21"/>
                </a:gs>
              </a:gsLst>
              <a:lin ang="0" scaled="0"/>
            </a:gradFill>
            <a:ln>
              <a:solidFill>
                <a:schemeClr val="tx1">
                  <a:lumMod val="75000"/>
                  <a:lumOff val="25000"/>
                </a:schemeClr>
              </a:solidFill>
            </a:ln>
          </c:spPr>
          <c:invertIfNegative val="0"/>
          <c:dLbls>
            <c:spPr>
              <a:noFill/>
              <a:ln>
                <a:noFill/>
              </a:ln>
              <a:effectLst/>
            </c:spPr>
            <c:txPr>
              <a:bodyPr/>
              <a:lstStyle/>
              <a:p>
                <a:pPr>
                  <a:defRPr sz="12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Plan1!$A$2:$A$12</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Plan1!$H$2:$H$12</c:f>
              <c:numCache>
                <c:formatCode>#,##0</c:formatCode>
                <c:ptCount val="11"/>
                <c:pt idx="0">
                  <c:v>1.0566018319999999</c:v>
                </c:pt>
                <c:pt idx="1">
                  <c:v>1.3988081460000001</c:v>
                </c:pt>
                <c:pt idx="2">
                  <c:v>2.0334699789999999</c:v>
                </c:pt>
                <c:pt idx="3">
                  <c:v>1.9883175809999998</c:v>
                </c:pt>
                <c:pt idx="4">
                  <c:v>2.191924115</c:v>
                </c:pt>
                <c:pt idx="5">
                  <c:v>2.2934047659999997</c:v>
                </c:pt>
                <c:pt idx="6">
                  <c:v>2.2798427000000001</c:v>
                </c:pt>
                <c:pt idx="7">
                  <c:v>2.07758171</c:v>
                </c:pt>
                <c:pt idx="8">
                  <c:v>2.0526234300000001</c:v>
                </c:pt>
                <c:pt idx="9">
                  <c:v>2.2526374050000002</c:v>
                </c:pt>
                <c:pt idx="10">
                  <c:v>2.6094933250000003</c:v>
                </c:pt>
              </c:numCache>
            </c:numRef>
          </c:val>
          <c:extLst>
            <c:ext xmlns:c16="http://schemas.microsoft.com/office/drawing/2014/chart" uri="{C3380CC4-5D6E-409C-BE32-E72D297353CC}">
              <c16:uniqueId val="{00000008-E074-477C-B7C3-1728BA7DFCB9}"/>
            </c:ext>
          </c:extLst>
        </c:ser>
        <c:ser>
          <c:idx val="7"/>
          <c:order val="7"/>
          <c:tx>
            <c:strRef>
              <c:f>Plan1!$I$1</c:f>
              <c:strCache>
                <c:ptCount val="1"/>
                <c:pt idx="0">
                  <c:v>Aratu</c:v>
                </c:pt>
              </c:strCache>
            </c:strRef>
          </c:tx>
          <c:spPr>
            <a:gradFill>
              <a:gsLst>
                <a:gs pos="0">
                  <a:srgbClr val="1A4A49"/>
                </a:gs>
                <a:gs pos="50000">
                  <a:srgbClr val="00B4CE"/>
                </a:gs>
                <a:gs pos="100000">
                  <a:srgbClr val="1A4A49"/>
                </a:gs>
              </a:gsLst>
              <a:lin ang="0" scaled="0"/>
            </a:gradFill>
            <a:ln>
              <a:solidFill>
                <a:schemeClr val="tx1">
                  <a:lumMod val="75000"/>
                  <a:lumOff val="25000"/>
                </a:schemeClr>
              </a:solidFill>
            </a:ln>
          </c:spPr>
          <c:invertIfNegative val="0"/>
          <c:cat>
            <c:strRef>
              <c:f>Plan1!$A$2:$A$12</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Plan1!$I$2:$I$12</c:f>
              <c:numCache>
                <c:formatCode>#,##0</c:formatCode>
                <c:ptCount val="11"/>
                <c:pt idx="0">
                  <c:v>0</c:v>
                </c:pt>
                <c:pt idx="1">
                  <c:v>0</c:v>
                </c:pt>
                <c:pt idx="2">
                  <c:v>0</c:v>
                </c:pt>
                <c:pt idx="3">
                  <c:v>0.10475329700000001</c:v>
                </c:pt>
                <c:pt idx="4">
                  <c:v>0.63013781800000002</c:v>
                </c:pt>
                <c:pt idx="5">
                  <c:v>1.3791162369999999</c:v>
                </c:pt>
                <c:pt idx="6">
                  <c:v>1.9475736340000001</c:v>
                </c:pt>
                <c:pt idx="7">
                  <c:v>2.0828261960000001</c:v>
                </c:pt>
                <c:pt idx="8">
                  <c:v>2.3896021910000003</c:v>
                </c:pt>
                <c:pt idx="9">
                  <c:v>2.7463756859999999</c:v>
                </c:pt>
                <c:pt idx="10">
                  <c:v>2.6168866920000005</c:v>
                </c:pt>
              </c:numCache>
            </c:numRef>
          </c:val>
          <c:extLst>
            <c:ext xmlns:c16="http://schemas.microsoft.com/office/drawing/2014/chart" uri="{C3380CC4-5D6E-409C-BE32-E72D297353CC}">
              <c16:uniqueId val="{00000009-E074-477C-B7C3-1728BA7DFCB9}"/>
            </c:ext>
          </c:extLst>
        </c:ser>
        <c:ser>
          <c:idx val="8"/>
          <c:order val="8"/>
          <c:tx>
            <c:strRef>
              <c:f>Plan1!$J$1</c:f>
              <c:strCache>
                <c:ptCount val="1"/>
                <c:pt idx="0">
                  <c:v>Outros</c:v>
                </c:pt>
              </c:strCache>
            </c:strRef>
          </c:tx>
          <c:spPr>
            <a:gradFill>
              <a:gsLst>
                <a:gs pos="0">
                  <a:srgbClr val="5E8345"/>
                </a:gs>
                <a:gs pos="50000">
                  <a:srgbClr val="9EDF71"/>
                </a:gs>
                <a:gs pos="100000">
                  <a:srgbClr val="5E8345"/>
                </a:gs>
              </a:gsLst>
              <a:lin ang="0" scaled="0"/>
            </a:gradFill>
            <a:ln>
              <a:solidFill>
                <a:schemeClr val="tx1">
                  <a:lumMod val="75000"/>
                  <a:lumOff val="25000"/>
                </a:schemeClr>
              </a:solidFill>
            </a:ln>
          </c:spPr>
          <c:invertIfNegative val="0"/>
          <c:cat>
            <c:strRef>
              <c:f>Plan1!$A$2:$A$12</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Plan1!$J$2:$J$12</c:f>
              <c:numCache>
                <c:formatCode>#,##0</c:formatCode>
                <c:ptCount val="11"/>
                <c:pt idx="0">
                  <c:v>0.87454408399999883</c:v>
                </c:pt>
                <c:pt idx="1">
                  <c:v>0.95665197899999466</c:v>
                </c:pt>
                <c:pt idx="2">
                  <c:v>0.95103283600000288</c:v>
                </c:pt>
                <c:pt idx="3">
                  <c:v>0.71232614699999985</c:v>
                </c:pt>
                <c:pt idx="4">
                  <c:v>0.65017024299999326</c:v>
                </c:pt>
                <c:pt idx="5">
                  <c:v>0.17257515799999237</c:v>
                </c:pt>
                <c:pt idx="6">
                  <c:v>0.18875279399999231</c:v>
                </c:pt>
                <c:pt idx="7">
                  <c:v>0.13490085899999738</c:v>
                </c:pt>
                <c:pt idx="8">
                  <c:v>0.10392283299999684</c:v>
                </c:pt>
                <c:pt idx="9">
                  <c:v>0.25674136500000211</c:v>
                </c:pt>
                <c:pt idx="10">
                  <c:v>0.21502681700000167</c:v>
                </c:pt>
              </c:numCache>
            </c:numRef>
          </c:val>
          <c:extLst>
            <c:ext xmlns:c16="http://schemas.microsoft.com/office/drawing/2014/chart" uri="{C3380CC4-5D6E-409C-BE32-E72D297353CC}">
              <c16:uniqueId val="{0000000A-E074-477C-B7C3-1728BA7DFCB9}"/>
            </c:ext>
          </c:extLst>
        </c:ser>
        <c:dLbls>
          <c:showLegendKey val="0"/>
          <c:showVal val="0"/>
          <c:showCatName val="0"/>
          <c:showSerName val="0"/>
          <c:showPercent val="0"/>
          <c:showBubbleSize val="0"/>
        </c:dLbls>
        <c:gapWidth val="100"/>
        <c:overlap val="100"/>
        <c:axId val="1544415920"/>
        <c:axId val="1544406128"/>
      </c:barChart>
      <c:catAx>
        <c:axId val="1544415920"/>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1544406128"/>
        <c:crosses val="autoZero"/>
        <c:auto val="1"/>
        <c:lblAlgn val="ctr"/>
        <c:lblOffset val="100"/>
        <c:noMultiLvlLbl val="0"/>
      </c:catAx>
      <c:valAx>
        <c:axId val="1544406128"/>
        <c:scaling>
          <c:orientation val="minMax"/>
        </c:scaling>
        <c:delete val="0"/>
        <c:axPos val="l"/>
        <c:majorGridlines>
          <c:spPr>
            <a:ln>
              <a:solidFill>
                <a:schemeClr val="bg1">
                  <a:lumMod val="65000"/>
                </a:schemeClr>
              </a:solidFill>
            </a:ln>
          </c:spPr>
        </c:majorGridlines>
        <c:numFmt formatCode="#,##0" sourceLinked="0"/>
        <c:majorTickMark val="out"/>
        <c:minorTickMark val="none"/>
        <c:tickLblPos val="nextTo"/>
        <c:spPr>
          <a:ln>
            <a:solidFill>
              <a:sysClr val="windowText" lastClr="000000">
                <a:lumMod val="50000"/>
                <a:lumOff val="50000"/>
              </a:sysClr>
            </a:solidFill>
          </a:ln>
        </c:spPr>
        <c:txPr>
          <a:bodyPr/>
          <a:lstStyle/>
          <a:p>
            <a:pPr>
              <a:defRPr sz="1200"/>
            </a:pPr>
            <a:endParaRPr lang="pt-BR"/>
          </a:p>
        </c:txPr>
        <c:crossAx val="1544415920"/>
        <c:crosses val="autoZero"/>
        <c:crossBetween val="between"/>
      </c:valAx>
      <c:spPr>
        <a:noFill/>
        <a:ln w="25400">
          <a:noFill/>
        </a:ln>
      </c:spPr>
    </c:plotArea>
    <c:legend>
      <c:legendPos val="b"/>
      <c:overlay val="0"/>
      <c:txPr>
        <a:bodyPr/>
        <a:lstStyle/>
        <a:p>
          <a:pPr>
            <a:defRPr sz="14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96684922215171"/>
          <c:y val="8.3610298588401882E-2"/>
          <c:w val="0.37022278478034898"/>
          <c:h val="0.83277940282320073"/>
        </c:manualLayout>
      </c:layout>
      <c:barChart>
        <c:barDir val="col"/>
        <c:grouping val="percentStacked"/>
        <c:varyColors val="0"/>
        <c:ser>
          <c:idx val="0"/>
          <c:order val="0"/>
          <c:tx>
            <c:strRef>
              <c:f>Plan1!$B$1</c:f>
              <c:strCache>
                <c:ptCount val="1"/>
                <c:pt idx="0">
                  <c:v>RioGrande</c:v>
                </c:pt>
              </c:strCache>
            </c:strRef>
          </c:tx>
          <c:spPr>
            <a:gradFill>
              <a:gsLst>
                <a:gs pos="0">
                  <a:srgbClr val="1A4A49"/>
                </a:gs>
                <a:gs pos="100000">
                  <a:srgbClr val="1A4A49"/>
                </a:gs>
                <a:gs pos="50000">
                  <a:srgbClr val="00B4CE"/>
                </a:gs>
              </a:gsLst>
              <a:lin ang="0" scaled="0"/>
            </a:gradFill>
            <a:ln>
              <a:solidFill>
                <a:sysClr val="windowText" lastClr="000000">
                  <a:lumMod val="50000"/>
                  <a:lumOff val="50000"/>
                </a:sysClr>
              </a:solidFill>
            </a:ln>
          </c:spPr>
          <c:invertIfNegative val="0"/>
          <c:dPt>
            <c:idx val="0"/>
            <c:invertIfNegative val="0"/>
            <c:bubble3D val="0"/>
            <c:spPr>
              <a:gradFill>
                <a:gsLst>
                  <a:gs pos="0">
                    <a:srgbClr val="1A4A49"/>
                  </a:gs>
                  <a:gs pos="100000">
                    <a:srgbClr val="1A4A49"/>
                  </a:gs>
                  <a:gs pos="50000">
                    <a:srgbClr val="00B4CE"/>
                  </a:gs>
                </a:gsLst>
                <a:lin ang="0" scaled="0"/>
              </a:gradFill>
              <a:ln>
                <a:solidFill>
                  <a:sysClr val="windowText" lastClr="000000"/>
                </a:solidFill>
              </a:ln>
            </c:spPr>
            <c:extLst>
              <c:ext xmlns:c16="http://schemas.microsoft.com/office/drawing/2014/chart" uri="{C3380CC4-5D6E-409C-BE32-E72D297353CC}">
                <c16:uniqueId val="{00000001-A67F-49F2-8962-81696E27E932}"/>
              </c:ext>
            </c:extLst>
          </c:dPt>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0.97028548846384821</c:v>
                </c:pt>
              </c:numCache>
            </c:numRef>
          </c:val>
          <c:extLst>
            <c:ext xmlns:c16="http://schemas.microsoft.com/office/drawing/2014/chart" uri="{C3380CC4-5D6E-409C-BE32-E72D297353CC}">
              <c16:uniqueId val="{00000002-A67F-49F2-8962-81696E27E932}"/>
            </c:ext>
          </c:extLst>
        </c:ser>
        <c:ser>
          <c:idx val="1"/>
          <c:order val="1"/>
          <c:tx>
            <c:strRef>
              <c:f>Plan1!$C$1</c:f>
              <c:strCache>
                <c:ptCount val="1"/>
                <c:pt idx="0">
                  <c:v>Outros</c:v>
                </c:pt>
              </c:strCache>
            </c:strRef>
          </c:tx>
          <c:spPr>
            <a:gradFill>
              <a:gsLst>
                <a:gs pos="0">
                  <a:srgbClr val="9A5252"/>
                </a:gs>
                <a:gs pos="50000">
                  <a:srgbClr val="FF9191"/>
                </a:gs>
                <a:gs pos="100000">
                  <a:srgbClr val="9A5252"/>
                </a:gs>
              </a:gsLst>
              <a:lin ang="0" scaled="0"/>
            </a:gradFill>
            <a:ln>
              <a:solidFill>
                <a:sysClr val="windowText" lastClr="000000"/>
              </a:solidFill>
            </a:ln>
          </c:spPr>
          <c:invertIfNegative val="0"/>
          <c:cat>
            <c:strRef>
              <c:f>Plan1!$A$2</c:f>
              <c:strCache>
                <c:ptCount val="1"/>
                <c:pt idx="0">
                  <c:v>Participação</c:v>
                </c:pt>
              </c:strCache>
            </c:strRef>
          </c:cat>
          <c:val>
            <c:numRef>
              <c:f>Plan1!$C$2</c:f>
              <c:numCache>
                <c:formatCode>0%</c:formatCode>
                <c:ptCount val="1"/>
                <c:pt idx="0">
                  <c:v>2.9714511536155438E-2</c:v>
                </c:pt>
              </c:numCache>
            </c:numRef>
          </c:val>
          <c:extLst>
            <c:ext xmlns:c16="http://schemas.microsoft.com/office/drawing/2014/chart" uri="{C3380CC4-5D6E-409C-BE32-E72D297353CC}">
              <c16:uniqueId val="{00000003-A67F-49F2-8962-81696E27E932}"/>
            </c:ext>
          </c:extLst>
        </c:ser>
        <c:dLbls>
          <c:showLegendKey val="0"/>
          <c:showVal val="0"/>
          <c:showCatName val="0"/>
          <c:showSerName val="0"/>
          <c:showPercent val="0"/>
          <c:showBubbleSize val="0"/>
        </c:dLbls>
        <c:gapWidth val="150"/>
        <c:overlap val="100"/>
        <c:axId val="1544416464"/>
        <c:axId val="1544391984"/>
      </c:barChart>
      <c:catAx>
        <c:axId val="1544416464"/>
        <c:scaling>
          <c:orientation val="minMax"/>
        </c:scaling>
        <c:delete val="0"/>
        <c:axPos val="b"/>
        <c:numFmt formatCode="General" sourceLinked="0"/>
        <c:majorTickMark val="none"/>
        <c:minorTickMark val="none"/>
        <c:tickLblPos val="none"/>
        <c:crossAx val="1544391984"/>
        <c:crosses val="autoZero"/>
        <c:auto val="1"/>
        <c:lblAlgn val="ctr"/>
        <c:lblOffset val="100"/>
        <c:noMultiLvlLbl val="0"/>
      </c:catAx>
      <c:valAx>
        <c:axId val="1544391984"/>
        <c:scaling>
          <c:orientation val="minMax"/>
          <c:min val="0"/>
        </c:scaling>
        <c:delete val="0"/>
        <c:axPos val="l"/>
        <c:majorGridlines>
          <c:spPr>
            <a:ln>
              <a:solidFill>
                <a:schemeClr val="bg1">
                  <a:lumMod val="85000"/>
                </a:schemeClr>
              </a:solidFill>
            </a:ln>
          </c:spPr>
        </c:majorGridlines>
        <c:numFmt formatCode="0%" sourceLinked="1"/>
        <c:majorTickMark val="out"/>
        <c:minorTickMark val="none"/>
        <c:tickLblPos val="nextTo"/>
        <c:spPr>
          <a:ln>
            <a:noFill/>
          </a:ln>
        </c:spPr>
        <c:txPr>
          <a:bodyPr/>
          <a:lstStyle/>
          <a:p>
            <a:pPr>
              <a:defRPr sz="1200"/>
            </a:pPr>
            <a:endParaRPr lang="pt-BR"/>
          </a:p>
        </c:txPr>
        <c:crossAx val="1544416464"/>
        <c:crosses val="autoZero"/>
        <c:crossBetween val="between"/>
      </c:valAx>
    </c:plotArea>
    <c:legend>
      <c:legendPos val="r"/>
      <c:layout>
        <c:manualLayout>
          <c:xMode val="edge"/>
          <c:yMode val="edge"/>
          <c:x val="0.58396727948127636"/>
          <c:y val="0.26157775528890181"/>
          <c:w val="0.38852834979567008"/>
          <c:h val="0.38833753404434573"/>
        </c:manualLayout>
      </c:layout>
      <c:overlay val="0"/>
      <c:txPr>
        <a:bodyPr/>
        <a:lstStyle/>
        <a:p>
          <a:pPr>
            <a:defRPr sz="120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897428063548513"/>
          <c:y val="9.7174246732969843E-2"/>
          <c:w val="0.31157065881568752"/>
          <c:h val="0.8056515065340627"/>
        </c:manualLayout>
      </c:layout>
      <c:barChart>
        <c:barDir val="col"/>
        <c:grouping val="percentStacked"/>
        <c:varyColors val="0"/>
        <c:ser>
          <c:idx val="0"/>
          <c:order val="0"/>
          <c:tx>
            <c:strRef>
              <c:f>Plan1!$B$1</c:f>
              <c:strCache>
                <c:ptCount val="1"/>
                <c:pt idx="0">
                  <c:v>PRNG+SFS</c:v>
                </c:pt>
              </c:strCache>
            </c:strRef>
          </c:tx>
          <c:spPr>
            <a:gradFill>
              <a:gsLst>
                <a:gs pos="0">
                  <a:srgbClr val="9A5252"/>
                </a:gs>
                <a:gs pos="50000">
                  <a:srgbClr val="FF9191"/>
                </a:gs>
                <a:gs pos="100000">
                  <a:srgbClr val="9A5252"/>
                </a:gs>
              </a:gsLst>
              <a:lin ang="0" scaled="0"/>
            </a:gradFill>
            <a:ln>
              <a:solidFill>
                <a:sysClr val="windowText" lastClr="000000"/>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0.99896586579414659</c:v>
                </c:pt>
              </c:numCache>
            </c:numRef>
          </c:val>
          <c:extLst>
            <c:ext xmlns:c16="http://schemas.microsoft.com/office/drawing/2014/chart" uri="{C3380CC4-5D6E-409C-BE32-E72D297353CC}">
              <c16:uniqueId val="{00000000-0BE6-41F8-BD37-FDCA29E3FBB2}"/>
            </c:ext>
          </c:extLst>
        </c:ser>
        <c:ser>
          <c:idx val="1"/>
          <c:order val="1"/>
          <c:tx>
            <c:strRef>
              <c:f>Plan1!$C$1</c:f>
              <c:strCache>
                <c:ptCount val="1"/>
                <c:pt idx="0">
                  <c:v>Outros</c:v>
                </c:pt>
              </c:strCache>
            </c:strRef>
          </c:tx>
          <c:spPr>
            <a:gradFill>
              <a:gsLst>
                <a:gs pos="0">
                  <a:srgbClr val="A2A2A2"/>
                </a:gs>
                <a:gs pos="50000">
                  <a:srgbClr val="DCDCDC"/>
                </a:gs>
                <a:gs pos="100000">
                  <a:srgbClr val="A2A2A2"/>
                </a:gs>
              </a:gsLst>
              <a:lin ang="0" scaled="0"/>
            </a:gradFill>
            <a:ln>
              <a:solidFill>
                <a:sysClr val="windowText" lastClr="000000"/>
              </a:solidFill>
            </a:ln>
          </c:spPr>
          <c:invertIfNegative val="0"/>
          <c:cat>
            <c:strRef>
              <c:f>Plan1!$A$2</c:f>
              <c:strCache>
                <c:ptCount val="1"/>
                <c:pt idx="0">
                  <c:v>Participação</c:v>
                </c:pt>
              </c:strCache>
            </c:strRef>
          </c:cat>
          <c:val>
            <c:numRef>
              <c:f>Plan1!$C$2</c:f>
              <c:numCache>
                <c:formatCode>0%</c:formatCode>
                <c:ptCount val="1"/>
                <c:pt idx="0">
                  <c:v>1.0341342058524379E-3</c:v>
                </c:pt>
              </c:numCache>
            </c:numRef>
          </c:val>
          <c:extLst>
            <c:ext xmlns:c16="http://schemas.microsoft.com/office/drawing/2014/chart" uri="{C3380CC4-5D6E-409C-BE32-E72D297353CC}">
              <c16:uniqueId val="{00000001-0BE6-41F8-BD37-FDCA29E3FBB2}"/>
            </c:ext>
          </c:extLst>
        </c:ser>
        <c:dLbls>
          <c:showLegendKey val="0"/>
          <c:showVal val="0"/>
          <c:showCatName val="0"/>
          <c:showSerName val="0"/>
          <c:showPercent val="0"/>
          <c:showBubbleSize val="0"/>
        </c:dLbls>
        <c:gapWidth val="150"/>
        <c:overlap val="100"/>
        <c:axId val="1121086688"/>
        <c:axId val="1121108448"/>
      </c:barChart>
      <c:catAx>
        <c:axId val="1121086688"/>
        <c:scaling>
          <c:orientation val="minMax"/>
        </c:scaling>
        <c:delete val="0"/>
        <c:axPos val="b"/>
        <c:numFmt formatCode="General" sourceLinked="0"/>
        <c:majorTickMark val="none"/>
        <c:minorTickMark val="none"/>
        <c:tickLblPos val="none"/>
        <c:crossAx val="1121108448"/>
        <c:crosses val="autoZero"/>
        <c:auto val="1"/>
        <c:lblAlgn val="ctr"/>
        <c:lblOffset val="100"/>
        <c:noMultiLvlLbl val="0"/>
      </c:catAx>
      <c:valAx>
        <c:axId val="1121108448"/>
        <c:scaling>
          <c:orientation val="minMax"/>
          <c:min val="0"/>
        </c:scaling>
        <c:delete val="0"/>
        <c:axPos val="l"/>
        <c:majorGridlines>
          <c:spPr>
            <a:ln>
              <a:solidFill>
                <a:schemeClr val="bg1">
                  <a:lumMod val="85000"/>
                </a:schemeClr>
              </a:solidFill>
            </a:ln>
          </c:spPr>
        </c:majorGridlines>
        <c:numFmt formatCode="0%" sourceLinked="1"/>
        <c:majorTickMark val="out"/>
        <c:minorTickMark val="none"/>
        <c:tickLblPos val="nextTo"/>
        <c:spPr>
          <a:ln>
            <a:noFill/>
          </a:ln>
        </c:spPr>
        <c:txPr>
          <a:bodyPr/>
          <a:lstStyle/>
          <a:p>
            <a:pPr>
              <a:defRPr sz="1200"/>
            </a:pPr>
            <a:endParaRPr lang="pt-BR"/>
          </a:p>
        </c:txPr>
        <c:crossAx val="1121086688"/>
        <c:crosses val="autoZero"/>
        <c:crossBetween val="between"/>
        <c:majorUnit val="0.5"/>
      </c:valAx>
    </c:plotArea>
    <c:legend>
      <c:legendPos val="r"/>
      <c:layout>
        <c:manualLayout>
          <c:xMode val="edge"/>
          <c:yMode val="edge"/>
          <c:x val="0.51464797321280464"/>
          <c:y val="0.31519555490900836"/>
          <c:w val="0.34935104380185611"/>
          <c:h val="0.49323724197691327"/>
        </c:manualLayout>
      </c:layout>
      <c:overlay val="0"/>
      <c:txPr>
        <a:bodyPr/>
        <a:lstStyle/>
        <a:p>
          <a:pPr>
            <a:defRPr sz="1200"/>
          </a:pPr>
          <a:endParaRPr lang="pt-BR"/>
        </a:p>
      </c:txPr>
    </c:legend>
    <c:plotVisOnly val="1"/>
    <c:dispBlanksAs val="gap"/>
    <c:showDLblsOverMax val="0"/>
  </c:chart>
  <c:txPr>
    <a:bodyPr/>
    <a:lstStyle/>
    <a:p>
      <a:pPr>
        <a:defRPr sz="2000"/>
      </a:pPr>
      <a:endParaRPr lang="pt-BR"/>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4916308285479757"/>
          <c:y val="6.4115643249852083E-2"/>
          <c:w val="0.28514177096467491"/>
          <c:h val="0.80321206512740573"/>
        </c:manualLayout>
      </c:layout>
      <c:barChart>
        <c:barDir val="col"/>
        <c:grouping val="percentStacked"/>
        <c:varyColors val="0"/>
        <c:ser>
          <c:idx val="0"/>
          <c:order val="0"/>
          <c:tx>
            <c:strRef>
              <c:f>Plan1!$B$1</c:f>
              <c:strCache>
                <c:ptCount val="1"/>
                <c:pt idx="0">
                  <c:v>Santos</c:v>
                </c:pt>
              </c:strCache>
            </c:strRef>
          </c:tx>
          <c:spPr>
            <a:gradFill>
              <a:gsLst>
                <a:gs pos="0">
                  <a:srgbClr val="52739A"/>
                </a:gs>
                <a:gs pos="50000">
                  <a:srgbClr val="91CCFF"/>
                </a:gs>
                <a:gs pos="100000">
                  <a:srgbClr val="52739A"/>
                </a:gs>
              </a:gsLst>
              <a:lin ang="0" scaled="0"/>
            </a:gradFill>
            <a:ln>
              <a:solidFill>
                <a:sysClr val="windowText" lastClr="000000"/>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0.51465068076793663</c:v>
                </c:pt>
              </c:numCache>
            </c:numRef>
          </c:val>
          <c:extLst>
            <c:ext xmlns:c16="http://schemas.microsoft.com/office/drawing/2014/chart" uri="{C3380CC4-5D6E-409C-BE32-E72D297353CC}">
              <c16:uniqueId val="{00000000-5F87-476E-AD1E-FFAA254E8E3D}"/>
            </c:ext>
          </c:extLst>
        </c:ser>
        <c:ser>
          <c:idx val="1"/>
          <c:order val="1"/>
          <c:tx>
            <c:strRef>
              <c:f>Plan1!$C$1</c:f>
              <c:strCache>
                <c:ptCount val="1"/>
                <c:pt idx="0">
                  <c:v>PNRG+SFS</c:v>
                </c:pt>
              </c:strCache>
            </c:strRef>
          </c:tx>
          <c:spPr>
            <a:gradFill>
              <a:gsLst>
                <a:gs pos="0">
                  <a:srgbClr val="9A5252"/>
                </a:gs>
                <a:gs pos="50000">
                  <a:srgbClr val="FF9191"/>
                </a:gs>
                <a:gs pos="100000">
                  <a:srgbClr val="9A5252"/>
                </a:gs>
              </a:gsLst>
              <a:lin ang="0" scaled="0"/>
            </a:gradFill>
            <a:ln>
              <a:solidFill>
                <a:schemeClr val="tx1">
                  <a:lumMod val="75000"/>
                  <a:lumOff val="25000"/>
                </a:schemeClr>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Plan1!$C$2</c:f>
              <c:numCache>
                <c:formatCode>0%</c:formatCode>
                <c:ptCount val="1"/>
                <c:pt idx="0">
                  <c:v>0.2307805292618989</c:v>
                </c:pt>
              </c:numCache>
            </c:numRef>
          </c:val>
          <c:extLst>
            <c:ext xmlns:c16="http://schemas.microsoft.com/office/drawing/2014/chart" uri="{C3380CC4-5D6E-409C-BE32-E72D297353CC}">
              <c16:uniqueId val="{00000001-5F87-476E-AD1E-FFAA254E8E3D}"/>
            </c:ext>
          </c:extLst>
        </c:ser>
        <c:ser>
          <c:idx val="2"/>
          <c:order val="2"/>
          <c:tx>
            <c:strRef>
              <c:f>Plan1!$D$1</c:f>
              <c:strCache>
                <c:ptCount val="1"/>
                <c:pt idx="0">
                  <c:v>Vitória</c:v>
                </c:pt>
              </c:strCache>
            </c:strRef>
          </c:tx>
          <c:spPr>
            <a:gradFill>
              <a:gsLst>
                <a:gs pos="0">
                  <a:srgbClr val="A2A2A2"/>
                </a:gs>
                <a:gs pos="50000">
                  <a:srgbClr val="DCDCDC"/>
                </a:gs>
                <a:gs pos="100000">
                  <a:srgbClr val="A2A2A2"/>
                </a:gs>
              </a:gsLst>
              <a:lin ang="0" scaled="0"/>
            </a:gradFill>
            <a:ln>
              <a:solidFill>
                <a:schemeClr val="tx1">
                  <a:lumMod val="75000"/>
                  <a:lumOff val="25000"/>
                </a:schemeClr>
              </a:solidFill>
            </a:ln>
          </c:spPr>
          <c:invertIfNegative val="0"/>
          <c:cat>
            <c:strRef>
              <c:f>Plan1!$A$2</c:f>
              <c:strCache>
                <c:ptCount val="1"/>
                <c:pt idx="0">
                  <c:v>Participação</c:v>
                </c:pt>
              </c:strCache>
            </c:strRef>
          </c:cat>
          <c:val>
            <c:numRef>
              <c:f>Plan1!$D$2</c:f>
              <c:numCache>
                <c:formatCode>0%</c:formatCode>
                <c:ptCount val="1"/>
                <c:pt idx="0">
                  <c:v>0.15292118008451347</c:v>
                </c:pt>
              </c:numCache>
            </c:numRef>
          </c:val>
          <c:extLst>
            <c:ext xmlns:c16="http://schemas.microsoft.com/office/drawing/2014/chart" uri="{C3380CC4-5D6E-409C-BE32-E72D297353CC}">
              <c16:uniqueId val="{00000002-5F87-476E-AD1E-FFAA254E8E3D}"/>
            </c:ext>
          </c:extLst>
        </c:ser>
        <c:ser>
          <c:idx val="3"/>
          <c:order val="3"/>
          <c:tx>
            <c:strRef>
              <c:f>Plan1!$E$1</c:f>
              <c:strCache>
                <c:ptCount val="1"/>
                <c:pt idx="0">
                  <c:v>Itacoatiara</c:v>
                </c:pt>
              </c:strCache>
            </c:strRef>
          </c:tx>
          <c:spPr>
            <a:gradFill>
              <a:gsLst>
                <a:gs pos="0">
                  <a:srgbClr val="675375"/>
                </a:gs>
                <a:gs pos="50000">
                  <a:srgbClr val="C393E3"/>
                </a:gs>
                <a:gs pos="100000">
                  <a:srgbClr val="67536B"/>
                </a:gs>
              </a:gsLst>
              <a:lin ang="0" scaled="0"/>
            </a:gradFill>
            <a:ln>
              <a:solidFill>
                <a:schemeClr val="tx1">
                  <a:lumMod val="75000"/>
                  <a:lumOff val="25000"/>
                </a:schemeClr>
              </a:solidFill>
            </a:ln>
          </c:spPr>
          <c:invertIfNegative val="0"/>
          <c:cat>
            <c:strRef>
              <c:f>Plan1!$A$2</c:f>
              <c:strCache>
                <c:ptCount val="1"/>
                <c:pt idx="0">
                  <c:v>Participação</c:v>
                </c:pt>
              </c:strCache>
            </c:strRef>
          </c:cat>
          <c:val>
            <c:numRef>
              <c:f>Plan1!$E$2</c:f>
              <c:numCache>
                <c:formatCode>0%</c:formatCode>
                <c:ptCount val="1"/>
                <c:pt idx="0">
                  <c:v>9.5211754441062502E-2</c:v>
                </c:pt>
              </c:numCache>
            </c:numRef>
          </c:val>
          <c:extLst>
            <c:ext xmlns:c16="http://schemas.microsoft.com/office/drawing/2014/chart" uri="{C3380CC4-5D6E-409C-BE32-E72D297353CC}">
              <c16:uniqueId val="{00000003-5F87-476E-AD1E-FFAA254E8E3D}"/>
            </c:ext>
          </c:extLst>
        </c:ser>
        <c:ser>
          <c:idx val="4"/>
          <c:order val="4"/>
          <c:tx>
            <c:strRef>
              <c:f>Plan1!$F$1</c:f>
              <c:strCache>
                <c:ptCount val="1"/>
                <c:pt idx="0">
                  <c:v>Outros</c:v>
                </c:pt>
              </c:strCache>
            </c:strRef>
          </c:tx>
          <c:spPr>
            <a:gradFill>
              <a:gsLst>
                <a:gs pos="0">
                  <a:srgbClr val="CDC800"/>
                </a:gs>
                <a:gs pos="50000">
                  <a:srgbClr val="FEF800"/>
                </a:gs>
                <a:gs pos="100000">
                  <a:srgbClr val="CDC800"/>
                </a:gs>
              </a:gsLst>
              <a:lin ang="0" scaled="0"/>
            </a:gradFill>
            <a:ln>
              <a:solidFill>
                <a:schemeClr val="tx1">
                  <a:lumMod val="75000"/>
                  <a:lumOff val="25000"/>
                </a:schemeClr>
              </a:solidFill>
            </a:ln>
          </c:spPr>
          <c:invertIfNegative val="0"/>
          <c:dPt>
            <c:idx val="0"/>
            <c:invertIfNegative val="0"/>
            <c:bubble3D val="0"/>
            <c:spPr>
              <a:gradFill>
                <a:gsLst>
                  <a:gs pos="0">
                    <a:srgbClr val="CDC800"/>
                  </a:gs>
                  <a:gs pos="50000">
                    <a:srgbClr val="FFFA3B"/>
                  </a:gs>
                  <a:gs pos="100000">
                    <a:srgbClr val="CDC800"/>
                  </a:gs>
                </a:gsLst>
                <a:lin ang="0" scaled="0"/>
              </a:gradFill>
              <a:ln>
                <a:solidFill>
                  <a:schemeClr val="tx1">
                    <a:lumMod val="75000"/>
                    <a:lumOff val="25000"/>
                  </a:schemeClr>
                </a:solidFill>
              </a:ln>
            </c:spPr>
            <c:extLst>
              <c:ext xmlns:c16="http://schemas.microsoft.com/office/drawing/2014/chart" uri="{C3380CC4-5D6E-409C-BE32-E72D297353CC}">
                <c16:uniqueId val="{00000005-5F87-476E-AD1E-FFAA254E8E3D}"/>
              </c:ext>
            </c:extLst>
          </c:dPt>
          <c:cat>
            <c:strRef>
              <c:f>Plan1!$A$2</c:f>
              <c:strCache>
                <c:ptCount val="1"/>
                <c:pt idx="0">
                  <c:v>Participação</c:v>
                </c:pt>
              </c:strCache>
            </c:strRef>
          </c:cat>
          <c:val>
            <c:numRef>
              <c:f>Plan1!$F$2</c:f>
              <c:numCache>
                <c:formatCode>0%</c:formatCode>
                <c:ptCount val="1"/>
                <c:pt idx="0">
                  <c:v>6.4358554445884952E-3</c:v>
                </c:pt>
              </c:numCache>
            </c:numRef>
          </c:val>
          <c:extLst>
            <c:ext xmlns:c16="http://schemas.microsoft.com/office/drawing/2014/chart" uri="{C3380CC4-5D6E-409C-BE32-E72D297353CC}">
              <c16:uniqueId val="{00000006-5F87-476E-AD1E-FFAA254E8E3D}"/>
            </c:ext>
          </c:extLst>
        </c:ser>
        <c:dLbls>
          <c:showLegendKey val="0"/>
          <c:showVal val="0"/>
          <c:showCatName val="0"/>
          <c:showSerName val="0"/>
          <c:showPercent val="0"/>
          <c:showBubbleSize val="0"/>
        </c:dLbls>
        <c:gapWidth val="150"/>
        <c:overlap val="100"/>
        <c:axId val="1121087232"/>
        <c:axId val="1121087776"/>
      </c:barChart>
      <c:catAx>
        <c:axId val="1121087232"/>
        <c:scaling>
          <c:orientation val="minMax"/>
        </c:scaling>
        <c:delete val="0"/>
        <c:axPos val="b"/>
        <c:numFmt formatCode="General" sourceLinked="1"/>
        <c:majorTickMark val="none"/>
        <c:minorTickMark val="none"/>
        <c:tickLblPos val="none"/>
        <c:crossAx val="1121087776"/>
        <c:crosses val="autoZero"/>
        <c:auto val="1"/>
        <c:lblAlgn val="ctr"/>
        <c:lblOffset val="100"/>
        <c:noMultiLvlLbl val="0"/>
      </c:catAx>
      <c:valAx>
        <c:axId val="1121087776"/>
        <c:scaling>
          <c:orientation val="minMax"/>
        </c:scaling>
        <c:delete val="0"/>
        <c:axPos val="l"/>
        <c:majorGridlines>
          <c:spPr>
            <a:ln>
              <a:solidFill>
                <a:prstClr val="white">
                  <a:lumMod val="85000"/>
                </a:prstClr>
              </a:solidFill>
            </a:ln>
          </c:spPr>
        </c:majorGridlines>
        <c:numFmt formatCode="0%" sourceLinked="1"/>
        <c:majorTickMark val="none"/>
        <c:minorTickMark val="none"/>
        <c:tickLblPos val="nextTo"/>
        <c:spPr>
          <a:ln>
            <a:noFill/>
          </a:ln>
        </c:spPr>
        <c:txPr>
          <a:bodyPr/>
          <a:lstStyle/>
          <a:p>
            <a:pPr>
              <a:defRPr sz="1200"/>
            </a:pPr>
            <a:endParaRPr lang="pt-BR"/>
          </a:p>
        </c:txPr>
        <c:crossAx val="1121087232"/>
        <c:crosses val="autoZero"/>
        <c:crossBetween val="between"/>
        <c:majorUnit val="0.5"/>
      </c:valAx>
      <c:spPr>
        <a:noFill/>
        <a:ln w="25400">
          <a:noFill/>
        </a:ln>
      </c:spPr>
    </c:plotArea>
    <c:legend>
      <c:legendPos val="r"/>
      <c:layout>
        <c:manualLayout>
          <c:xMode val="edge"/>
          <c:yMode val="edge"/>
          <c:x val="0.52957431099746721"/>
          <c:y val="0"/>
          <c:w val="0.32491858306027782"/>
          <c:h val="0.86481047614896078"/>
        </c:manualLayout>
      </c:layout>
      <c:overlay val="0"/>
      <c:txPr>
        <a:bodyPr anchor="b"/>
        <a:lstStyle/>
        <a:p>
          <a:pPr>
            <a:spcAft>
              <a:spcPts val="0"/>
            </a:spcAft>
            <a:defRPr sz="1200"/>
          </a:pPr>
          <a:endParaRPr lang="pt-BR"/>
        </a:p>
      </c:txPr>
    </c:legend>
    <c:plotVisOnly val="1"/>
    <c:dispBlanksAs val="gap"/>
    <c:showDLblsOverMax val="0"/>
  </c:chart>
  <c:txPr>
    <a:bodyPr/>
    <a:lstStyle/>
    <a:p>
      <a:pPr>
        <a:defRPr sz="1600"/>
      </a:pPr>
      <a:endParaRPr lang="pt-BR"/>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157760248861225E-2"/>
          <c:y val="0.19676191578810268"/>
          <c:w val="0.8973521830907677"/>
          <c:h val="0.57852109343355518"/>
        </c:manualLayout>
      </c:layout>
      <c:barChart>
        <c:barDir val="col"/>
        <c:grouping val="clustered"/>
        <c:varyColors val="0"/>
        <c:ser>
          <c:idx val="0"/>
          <c:order val="0"/>
          <c:tx>
            <c:strRef>
              <c:f>Sheet1!$A$2</c:f>
              <c:strCache>
                <c:ptCount val="1"/>
                <c:pt idx="0">
                  <c:v>Milho</c:v>
                </c:pt>
              </c:strCache>
            </c:strRef>
          </c:tx>
          <c:spPr>
            <a:gradFill>
              <a:gsLst>
                <a:gs pos="0">
                  <a:srgbClr val="CDC800"/>
                </a:gs>
                <a:gs pos="100000">
                  <a:srgbClr val="CDC800"/>
                </a:gs>
                <a:gs pos="50000">
                  <a:srgbClr val="FFFA3B"/>
                </a:gs>
              </a:gsLst>
            </a:gradFill>
            <a:ln w="9525">
              <a:solidFill>
                <a:sysClr val="windowText" lastClr="000000"/>
              </a:solidFill>
              <a:prstDash val="solid"/>
            </a:ln>
          </c:spPr>
          <c:invertIfNegative val="0"/>
          <c:dLbls>
            <c:spPr>
              <a:noFill/>
              <a:ln>
                <a:noFill/>
              </a:ln>
              <a:effectLst/>
            </c:spPr>
            <c:txPr>
              <a:bodyPr rot="-5400000" vert="horz"/>
              <a:lstStyle/>
              <a:p>
                <a:pPr>
                  <a:defRPr b="1"/>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Jan</c:v>
                </c:pt>
                <c:pt idx="1">
                  <c:v>Fev</c:v>
                </c:pt>
                <c:pt idx="2">
                  <c:v>Mar</c:v>
                </c:pt>
                <c:pt idx="3">
                  <c:v>Abr</c:v>
                </c:pt>
                <c:pt idx="4">
                  <c:v>Mai</c:v>
                </c:pt>
                <c:pt idx="5">
                  <c:v>Jun</c:v>
                </c:pt>
                <c:pt idx="6">
                  <c:v>Jul</c:v>
                </c:pt>
                <c:pt idx="7">
                  <c:v>Ago</c:v>
                </c:pt>
                <c:pt idx="8">
                  <c:v>Set</c:v>
                </c:pt>
                <c:pt idx="9">
                  <c:v>Out</c:v>
                </c:pt>
                <c:pt idx="10">
                  <c:v>Nov</c:v>
                </c:pt>
                <c:pt idx="11">
                  <c:v>Dez</c:v>
                </c:pt>
              </c:strCache>
            </c:strRef>
          </c:cat>
          <c:val>
            <c:numRef>
              <c:f>Sheet1!$B$2:$M$2</c:f>
              <c:numCache>
                <c:formatCode>0%</c:formatCode>
                <c:ptCount val="12"/>
                <c:pt idx="0">
                  <c:v>0.01</c:v>
                </c:pt>
                <c:pt idx="1">
                  <c:v>0.05</c:v>
                </c:pt>
                <c:pt idx="2">
                  <c:v>0.11</c:v>
                </c:pt>
                <c:pt idx="3">
                  <c:v>0.17</c:v>
                </c:pt>
                <c:pt idx="4">
                  <c:v>0.17</c:v>
                </c:pt>
                <c:pt idx="5">
                  <c:v>0.14000000000000001</c:v>
                </c:pt>
                <c:pt idx="6">
                  <c:v>0.12</c:v>
                </c:pt>
                <c:pt idx="7">
                  <c:v>0.09</c:v>
                </c:pt>
                <c:pt idx="8">
                  <c:v>0.06</c:v>
                </c:pt>
                <c:pt idx="9">
                  <c:v>0.05</c:v>
                </c:pt>
                <c:pt idx="10">
                  <c:v>0.03</c:v>
                </c:pt>
                <c:pt idx="11">
                  <c:v>0.01</c:v>
                </c:pt>
              </c:numCache>
            </c:numRef>
          </c:val>
          <c:extLst>
            <c:ext xmlns:c16="http://schemas.microsoft.com/office/drawing/2014/chart" uri="{C3380CC4-5D6E-409C-BE32-E72D297353CC}">
              <c16:uniqueId val="{00000000-9EEC-42AD-B863-94A53EC3D101}"/>
            </c:ext>
          </c:extLst>
        </c:ser>
        <c:dLbls>
          <c:dLblPos val="ctr"/>
          <c:showLegendKey val="0"/>
          <c:showVal val="1"/>
          <c:showCatName val="0"/>
          <c:showSerName val="0"/>
          <c:showPercent val="0"/>
          <c:showBubbleSize val="0"/>
        </c:dLbls>
        <c:gapWidth val="80"/>
        <c:axId val="1121109536"/>
        <c:axId val="1121092128"/>
      </c:barChart>
      <c:catAx>
        <c:axId val="1121109536"/>
        <c:scaling>
          <c:orientation val="minMax"/>
        </c:scaling>
        <c:delete val="0"/>
        <c:axPos val="b"/>
        <c:numFmt formatCode="General" sourceLinked="1"/>
        <c:majorTickMark val="out"/>
        <c:minorTickMark val="none"/>
        <c:tickLblPos val="nextTo"/>
        <c:spPr>
          <a:ln w="4328">
            <a:solidFill>
              <a:schemeClr val="tx1"/>
            </a:solidFill>
            <a:prstDash val="solid"/>
          </a:ln>
        </c:spPr>
        <c:txPr>
          <a:bodyPr rot="-5400000" vert="horz"/>
          <a:lstStyle/>
          <a:p>
            <a:pPr>
              <a:defRPr/>
            </a:pPr>
            <a:endParaRPr lang="pt-BR"/>
          </a:p>
        </c:txPr>
        <c:crossAx val="1121092128"/>
        <c:crosses val="autoZero"/>
        <c:auto val="0"/>
        <c:lblAlgn val="ctr"/>
        <c:lblOffset val="100"/>
        <c:tickLblSkip val="1"/>
        <c:tickMarkSkip val="1"/>
        <c:noMultiLvlLbl val="0"/>
      </c:catAx>
      <c:valAx>
        <c:axId val="1121092128"/>
        <c:scaling>
          <c:orientation val="minMax"/>
          <c:max val="0.2"/>
        </c:scaling>
        <c:delete val="0"/>
        <c:axPos val="l"/>
        <c:numFmt formatCode="0%" sourceLinked="1"/>
        <c:majorTickMark val="out"/>
        <c:minorTickMark val="none"/>
        <c:tickLblPos val="nextTo"/>
        <c:spPr>
          <a:ln w="4328">
            <a:solidFill>
              <a:schemeClr val="tx1"/>
            </a:solidFill>
            <a:prstDash val="solid"/>
          </a:ln>
        </c:spPr>
        <c:txPr>
          <a:bodyPr rot="0" vert="horz"/>
          <a:lstStyle/>
          <a:p>
            <a:pPr>
              <a:defRPr/>
            </a:pPr>
            <a:endParaRPr lang="pt-BR"/>
          </a:p>
        </c:txPr>
        <c:crossAx val="1121109536"/>
        <c:crosses val="autoZero"/>
        <c:crossBetween val="between"/>
        <c:majorUnit val="0.1"/>
      </c:valAx>
      <c:spPr>
        <a:noFill/>
        <a:ln w="34624">
          <a:noFill/>
        </a:ln>
      </c:spPr>
    </c:plotArea>
    <c:plotVisOnly val="1"/>
    <c:dispBlanksAs val="gap"/>
    <c:showDLblsOverMax val="0"/>
  </c:chart>
  <c:spPr>
    <a:noFill/>
    <a:ln>
      <a:noFill/>
    </a:ln>
  </c:spPr>
  <c:txPr>
    <a:bodyPr/>
    <a:lstStyle/>
    <a:p>
      <a:pPr>
        <a:defRPr sz="1200" b="0" i="0" u="none" strike="noStrike" baseline="0">
          <a:solidFill>
            <a:schemeClr val="tx1"/>
          </a:solidFill>
          <a:latin typeface="Arial"/>
          <a:ea typeface="Arial"/>
          <a:cs typeface="Arial"/>
        </a:defRPr>
      </a:pPr>
      <a:endParaRPr lang="pt-BR"/>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157760248861225E-2"/>
          <c:y val="0.19676191578810268"/>
          <c:w val="0.8973521830907677"/>
          <c:h val="0.57852109343355518"/>
        </c:manualLayout>
      </c:layout>
      <c:barChart>
        <c:barDir val="col"/>
        <c:grouping val="clustered"/>
        <c:varyColors val="0"/>
        <c:ser>
          <c:idx val="0"/>
          <c:order val="0"/>
          <c:tx>
            <c:strRef>
              <c:f>Sheet1!$A$2</c:f>
              <c:strCache>
                <c:ptCount val="1"/>
                <c:pt idx="0">
                  <c:v>Milho</c:v>
                </c:pt>
              </c:strCache>
            </c:strRef>
          </c:tx>
          <c:spPr>
            <a:gradFill>
              <a:gsLst>
                <a:gs pos="0">
                  <a:srgbClr val="9A5252"/>
                </a:gs>
                <a:gs pos="50000">
                  <a:srgbClr val="FF9191"/>
                </a:gs>
                <a:gs pos="100000">
                  <a:srgbClr val="9A5252"/>
                </a:gs>
              </a:gsLst>
              <a:lin ang="0" scaled="0"/>
            </a:gradFill>
            <a:ln w="9525">
              <a:solidFill>
                <a:sysClr val="windowText" lastClr="000000"/>
              </a:solidFill>
              <a:prstDash val="solid"/>
            </a:ln>
          </c:spPr>
          <c:invertIfNegative val="0"/>
          <c:dLbls>
            <c:spPr>
              <a:noFill/>
              <a:ln>
                <a:noFill/>
              </a:ln>
              <a:effectLst/>
            </c:spPr>
            <c:txPr>
              <a:bodyPr rot="-5400000" vert="horz"/>
              <a:lstStyle/>
              <a:p>
                <a:pPr>
                  <a:defRPr b="1"/>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Jan</c:v>
                </c:pt>
                <c:pt idx="1">
                  <c:v>Fev</c:v>
                </c:pt>
                <c:pt idx="2">
                  <c:v>Mar</c:v>
                </c:pt>
                <c:pt idx="3">
                  <c:v>Abr</c:v>
                </c:pt>
                <c:pt idx="4">
                  <c:v>Mai</c:v>
                </c:pt>
                <c:pt idx="5">
                  <c:v>Jun</c:v>
                </c:pt>
                <c:pt idx="6">
                  <c:v>Jul</c:v>
                </c:pt>
                <c:pt idx="7">
                  <c:v>Ago</c:v>
                </c:pt>
                <c:pt idx="8">
                  <c:v>Set</c:v>
                </c:pt>
                <c:pt idx="9">
                  <c:v>Out</c:v>
                </c:pt>
                <c:pt idx="10">
                  <c:v>Nov</c:v>
                </c:pt>
                <c:pt idx="11">
                  <c:v>Dez</c:v>
                </c:pt>
              </c:strCache>
            </c:strRef>
          </c:cat>
          <c:val>
            <c:numRef>
              <c:f>Sheet1!$B$2:$M$2</c:f>
              <c:numCache>
                <c:formatCode>0%</c:formatCode>
                <c:ptCount val="12"/>
                <c:pt idx="0">
                  <c:v>0.12716723109395331</c:v>
                </c:pt>
                <c:pt idx="1">
                  <c:v>6.0931011860403748E-2</c:v>
                </c:pt>
                <c:pt idx="2">
                  <c:v>4.3618486735484331E-2</c:v>
                </c:pt>
                <c:pt idx="3">
                  <c:v>1.0670378136830246E-2</c:v>
                </c:pt>
                <c:pt idx="4">
                  <c:v>9.4324039944342734E-3</c:v>
                </c:pt>
                <c:pt idx="5">
                  <c:v>6.6133852631575837E-3</c:v>
                </c:pt>
                <c:pt idx="6">
                  <c:v>6.6446312913223365E-2</c:v>
                </c:pt>
                <c:pt idx="7">
                  <c:v>0.12685144362047565</c:v>
                </c:pt>
                <c:pt idx="8">
                  <c:v>0.14079300585829757</c:v>
                </c:pt>
                <c:pt idx="9">
                  <c:v>0.15058422900721255</c:v>
                </c:pt>
                <c:pt idx="10">
                  <c:v>0.13027286891699685</c:v>
                </c:pt>
                <c:pt idx="11">
                  <c:v>0.12661924259953053</c:v>
                </c:pt>
              </c:numCache>
            </c:numRef>
          </c:val>
          <c:extLst>
            <c:ext xmlns:c16="http://schemas.microsoft.com/office/drawing/2014/chart" uri="{C3380CC4-5D6E-409C-BE32-E72D297353CC}">
              <c16:uniqueId val="{00000000-0D52-4322-8AD6-1D2A625AE1EA}"/>
            </c:ext>
          </c:extLst>
        </c:ser>
        <c:dLbls>
          <c:dLblPos val="ctr"/>
          <c:showLegendKey val="0"/>
          <c:showVal val="1"/>
          <c:showCatName val="0"/>
          <c:showSerName val="0"/>
          <c:showPercent val="0"/>
          <c:showBubbleSize val="0"/>
        </c:dLbls>
        <c:gapWidth val="80"/>
        <c:axId val="1121101920"/>
        <c:axId val="1066930224"/>
      </c:barChart>
      <c:catAx>
        <c:axId val="1121101920"/>
        <c:scaling>
          <c:orientation val="minMax"/>
        </c:scaling>
        <c:delete val="0"/>
        <c:axPos val="b"/>
        <c:numFmt formatCode="General" sourceLinked="1"/>
        <c:majorTickMark val="out"/>
        <c:minorTickMark val="none"/>
        <c:tickLblPos val="nextTo"/>
        <c:spPr>
          <a:ln w="4328">
            <a:solidFill>
              <a:schemeClr val="tx1"/>
            </a:solidFill>
            <a:prstDash val="solid"/>
          </a:ln>
        </c:spPr>
        <c:txPr>
          <a:bodyPr rot="-5400000" vert="horz"/>
          <a:lstStyle/>
          <a:p>
            <a:pPr>
              <a:defRPr/>
            </a:pPr>
            <a:endParaRPr lang="pt-BR"/>
          </a:p>
        </c:txPr>
        <c:crossAx val="1066930224"/>
        <c:crosses val="autoZero"/>
        <c:auto val="0"/>
        <c:lblAlgn val="ctr"/>
        <c:lblOffset val="100"/>
        <c:tickLblSkip val="1"/>
        <c:tickMarkSkip val="1"/>
        <c:noMultiLvlLbl val="0"/>
      </c:catAx>
      <c:valAx>
        <c:axId val="1066930224"/>
        <c:scaling>
          <c:orientation val="minMax"/>
          <c:max val="0.2"/>
        </c:scaling>
        <c:delete val="0"/>
        <c:axPos val="l"/>
        <c:numFmt formatCode="0%" sourceLinked="1"/>
        <c:majorTickMark val="out"/>
        <c:minorTickMark val="none"/>
        <c:tickLblPos val="nextTo"/>
        <c:spPr>
          <a:ln w="4328">
            <a:solidFill>
              <a:schemeClr val="tx1"/>
            </a:solidFill>
            <a:prstDash val="solid"/>
          </a:ln>
        </c:spPr>
        <c:txPr>
          <a:bodyPr rot="0" vert="horz"/>
          <a:lstStyle/>
          <a:p>
            <a:pPr>
              <a:defRPr/>
            </a:pPr>
            <a:endParaRPr lang="pt-BR"/>
          </a:p>
        </c:txPr>
        <c:crossAx val="1121101920"/>
        <c:crosses val="autoZero"/>
        <c:crossBetween val="between"/>
        <c:majorUnit val="0.1"/>
      </c:valAx>
      <c:spPr>
        <a:noFill/>
        <a:ln w="34624">
          <a:noFill/>
        </a:ln>
      </c:spPr>
    </c:plotArea>
    <c:plotVisOnly val="1"/>
    <c:dispBlanksAs val="gap"/>
    <c:showDLblsOverMax val="0"/>
  </c:chart>
  <c:spPr>
    <a:noFill/>
    <a:ln>
      <a:noFill/>
    </a:ln>
  </c:spPr>
  <c:txPr>
    <a:bodyPr/>
    <a:lstStyle/>
    <a:p>
      <a:pPr>
        <a:defRPr sz="1200" b="0" i="0" u="none" strike="noStrike" baseline="0">
          <a:solidFill>
            <a:schemeClr val="tx1"/>
          </a:solidFill>
          <a:latin typeface="Arial"/>
          <a:ea typeface="Arial"/>
          <a:cs typeface="Arial"/>
        </a:defRPr>
      </a:pPr>
      <a:endParaRPr lang="pt-BR"/>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157760248861225E-2"/>
          <c:y val="0.19676191578810268"/>
          <c:w val="0.8973521830907677"/>
          <c:h val="0.57852109343355518"/>
        </c:manualLayout>
      </c:layout>
      <c:barChart>
        <c:barDir val="col"/>
        <c:grouping val="clustered"/>
        <c:varyColors val="0"/>
        <c:ser>
          <c:idx val="0"/>
          <c:order val="0"/>
          <c:tx>
            <c:strRef>
              <c:f>Sheet1!$A$2</c:f>
              <c:strCache>
                <c:ptCount val="1"/>
                <c:pt idx="0">
                  <c:v>Milho</c:v>
                </c:pt>
              </c:strCache>
            </c:strRef>
          </c:tx>
          <c:spPr>
            <a:gradFill>
              <a:gsLst>
                <a:gs pos="0">
                  <a:srgbClr val="52739A"/>
                </a:gs>
                <a:gs pos="50000">
                  <a:srgbClr val="91CCFF"/>
                </a:gs>
                <a:gs pos="100000">
                  <a:srgbClr val="52739A"/>
                </a:gs>
              </a:gsLst>
              <a:lin ang="0" scaled="0"/>
            </a:gradFill>
            <a:ln w="9525">
              <a:solidFill>
                <a:sysClr val="windowText" lastClr="000000"/>
              </a:solidFill>
              <a:prstDash val="solid"/>
            </a:ln>
          </c:spPr>
          <c:invertIfNegative val="0"/>
          <c:dLbls>
            <c:spPr>
              <a:noFill/>
              <a:ln>
                <a:noFill/>
              </a:ln>
              <a:effectLst/>
            </c:spPr>
            <c:txPr>
              <a:bodyPr rot="-5400000" vert="horz"/>
              <a:lstStyle/>
              <a:p>
                <a:pPr>
                  <a:defRPr b="1"/>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Jan</c:v>
                </c:pt>
                <c:pt idx="1">
                  <c:v>Fev</c:v>
                </c:pt>
                <c:pt idx="2">
                  <c:v>Mar</c:v>
                </c:pt>
                <c:pt idx="3">
                  <c:v>Abr</c:v>
                </c:pt>
                <c:pt idx="4">
                  <c:v>Mai</c:v>
                </c:pt>
                <c:pt idx="5">
                  <c:v>Jun</c:v>
                </c:pt>
                <c:pt idx="6">
                  <c:v>Jul</c:v>
                </c:pt>
                <c:pt idx="7">
                  <c:v>Ago</c:v>
                </c:pt>
                <c:pt idx="8">
                  <c:v>Set</c:v>
                </c:pt>
                <c:pt idx="9">
                  <c:v>Out</c:v>
                </c:pt>
                <c:pt idx="10">
                  <c:v>Nov</c:v>
                </c:pt>
                <c:pt idx="11">
                  <c:v>Dez</c:v>
                </c:pt>
              </c:strCache>
            </c:strRef>
          </c:cat>
          <c:val>
            <c:numRef>
              <c:f>Sheet1!$B$2:$M$2</c:f>
              <c:numCache>
                <c:formatCode>0%</c:formatCode>
                <c:ptCount val="12"/>
                <c:pt idx="0">
                  <c:v>4.8418409365148678E-2</c:v>
                </c:pt>
                <c:pt idx="1">
                  <c:v>5.4316820500868078E-2</c:v>
                </c:pt>
                <c:pt idx="2">
                  <c:v>8.7065725378256284E-2</c:v>
                </c:pt>
                <c:pt idx="3">
                  <c:v>0.12053753589040223</c:v>
                </c:pt>
                <c:pt idx="4">
                  <c:v>0.11671628243687197</c:v>
                </c:pt>
                <c:pt idx="5">
                  <c:v>9.6314716345698076E-2</c:v>
                </c:pt>
                <c:pt idx="6">
                  <c:v>0.10047623104015782</c:v>
                </c:pt>
                <c:pt idx="7">
                  <c:v>0.10203992553384542</c:v>
                </c:pt>
                <c:pt idx="8">
                  <c:v>8.7503224022575987E-2</c:v>
                </c:pt>
                <c:pt idx="9">
                  <c:v>7.8294711869108191E-2</c:v>
                </c:pt>
                <c:pt idx="10">
                  <c:v>5.867595680606319E-2</c:v>
                </c:pt>
                <c:pt idx="11">
                  <c:v>4.9640460811004067E-2</c:v>
                </c:pt>
              </c:numCache>
            </c:numRef>
          </c:val>
          <c:extLst>
            <c:ext xmlns:c16="http://schemas.microsoft.com/office/drawing/2014/chart" uri="{C3380CC4-5D6E-409C-BE32-E72D297353CC}">
              <c16:uniqueId val="{00000000-3AEF-44D1-81BC-D753D6FAB447}"/>
            </c:ext>
          </c:extLst>
        </c:ser>
        <c:dLbls>
          <c:dLblPos val="ctr"/>
          <c:showLegendKey val="0"/>
          <c:showVal val="1"/>
          <c:showCatName val="0"/>
          <c:showSerName val="0"/>
          <c:showPercent val="0"/>
          <c:showBubbleSize val="0"/>
        </c:dLbls>
        <c:gapWidth val="80"/>
        <c:axId val="1066928048"/>
        <c:axId val="1066926960"/>
      </c:barChart>
      <c:catAx>
        <c:axId val="1066928048"/>
        <c:scaling>
          <c:orientation val="minMax"/>
        </c:scaling>
        <c:delete val="0"/>
        <c:axPos val="b"/>
        <c:numFmt formatCode="General" sourceLinked="1"/>
        <c:majorTickMark val="out"/>
        <c:minorTickMark val="none"/>
        <c:tickLblPos val="nextTo"/>
        <c:spPr>
          <a:ln w="4328">
            <a:solidFill>
              <a:schemeClr val="tx1"/>
            </a:solidFill>
            <a:prstDash val="solid"/>
          </a:ln>
        </c:spPr>
        <c:txPr>
          <a:bodyPr rot="-5400000" vert="horz"/>
          <a:lstStyle/>
          <a:p>
            <a:pPr>
              <a:defRPr/>
            </a:pPr>
            <a:endParaRPr lang="pt-BR"/>
          </a:p>
        </c:txPr>
        <c:crossAx val="1066926960"/>
        <c:crosses val="autoZero"/>
        <c:auto val="0"/>
        <c:lblAlgn val="ctr"/>
        <c:lblOffset val="100"/>
        <c:tickLblSkip val="1"/>
        <c:tickMarkSkip val="1"/>
        <c:noMultiLvlLbl val="0"/>
      </c:catAx>
      <c:valAx>
        <c:axId val="1066926960"/>
        <c:scaling>
          <c:orientation val="minMax"/>
          <c:max val="0.2"/>
        </c:scaling>
        <c:delete val="0"/>
        <c:axPos val="l"/>
        <c:numFmt formatCode="0%" sourceLinked="1"/>
        <c:majorTickMark val="out"/>
        <c:minorTickMark val="none"/>
        <c:tickLblPos val="nextTo"/>
        <c:spPr>
          <a:ln w="4328">
            <a:solidFill>
              <a:schemeClr val="tx1"/>
            </a:solidFill>
            <a:prstDash val="solid"/>
          </a:ln>
        </c:spPr>
        <c:txPr>
          <a:bodyPr rot="0" vert="horz"/>
          <a:lstStyle/>
          <a:p>
            <a:pPr>
              <a:defRPr/>
            </a:pPr>
            <a:endParaRPr lang="pt-BR"/>
          </a:p>
        </c:txPr>
        <c:crossAx val="1066928048"/>
        <c:crosses val="autoZero"/>
        <c:crossBetween val="between"/>
        <c:majorUnit val="0.1"/>
      </c:valAx>
      <c:spPr>
        <a:noFill/>
        <a:ln w="34624">
          <a:noFill/>
        </a:ln>
      </c:spPr>
    </c:plotArea>
    <c:plotVisOnly val="1"/>
    <c:dispBlanksAs val="gap"/>
    <c:showDLblsOverMax val="0"/>
  </c:chart>
  <c:spPr>
    <a:noFill/>
    <a:ln>
      <a:noFill/>
    </a:ln>
  </c:spPr>
  <c:txPr>
    <a:bodyPr/>
    <a:lstStyle/>
    <a:p>
      <a:pPr>
        <a:defRPr sz="1200" b="0" i="0" u="none" strike="noStrike" baseline="0">
          <a:solidFill>
            <a:schemeClr val="tx1"/>
          </a:solidFill>
          <a:latin typeface="Arial"/>
          <a:ea typeface="Arial"/>
          <a:cs typeface="Arial"/>
        </a:defRPr>
      </a:pPr>
      <a:endParaRPr lang="pt-BR"/>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Plan1!$B$1</c:f>
              <c:strCache>
                <c:ptCount val="1"/>
                <c:pt idx="0">
                  <c:v>Centro-Sul</c:v>
                </c:pt>
              </c:strCache>
            </c:strRef>
          </c:tx>
          <c:spPr>
            <a:ln w="38100">
              <a:solidFill>
                <a:srgbClr val="C00000"/>
              </a:solidFill>
            </a:ln>
          </c:spPr>
          <c:marker>
            <c:symbol val="none"/>
          </c:marker>
          <c:cat>
            <c:numRef>
              <c:f>Plan1!$A$2:$A$37</c:f>
              <c:numCache>
                <c:formatCode>####\-##</c:formatCode>
                <c:ptCount val="36"/>
                <c:pt idx="0">
                  <c:v>200601</c:v>
                </c:pt>
                <c:pt idx="1">
                  <c:v>200602</c:v>
                </c:pt>
                <c:pt idx="2">
                  <c:v>200603</c:v>
                </c:pt>
                <c:pt idx="3">
                  <c:v>200604</c:v>
                </c:pt>
                <c:pt idx="4">
                  <c:v>200605</c:v>
                </c:pt>
                <c:pt idx="5">
                  <c:v>200606</c:v>
                </c:pt>
                <c:pt idx="6">
                  <c:v>200607</c:v>
                </c:pt>
                <c:pt idx="7">
                  <c:v>200608</c:v>
                </c:pt>
                <c:pt idx="8">
                  <c:v>200609</c:v>
                </c:pt>
                <c:pt idx="9">
                  <c:v>200610</c:v>
                </c:pt>
                <c:pt idx="10">
                  <c:v>200611</c:v>
                </c:pt>
                <c:pt idx="11">
                  <c:v>200612</c:v>
                </c:pt>
                <c:pt idx="12">
                  <c:v>200701</c:v>
                </c:pt>
                <c:pt idx="13">
                  <c:v>200702</c:v>
                </c:pt>
                <c:pt idx="14">
                  <c:v>200703</c:v>
                </c:pt>
                <c:pt idx="15">
                  <c:v>200704</c:v>
                </c:pt>
                <c:pt idx="16">
                  <c:v>200705</c:v>
                </c:pt>
                <c:pt idx="17">
                  <c:v>200706</c:v>
                </c:pt>
                <c:pt idx="18">
                  <c:v>200707</c:v>
                </c:pt>
                <c:pt idx="19">
                  <c:v>200708</c:v>
                </c:pt>
                <c:pt idx="20">
                  <c:v>200709</c:v>
                </c:pt>
                <c:pt idx="21">
                  <c:v>200710</c:v>
                </c:pt>
                <c:pt idx="22">
                  <c:v>200711</c:v>
                </c:pt>
                <c:pt idx="23">
                  <c:v>200712</c:v>
                </c:pt>
                <c:pt idx="24">
                  <c:v>200801</c:v>
                </c:pt>
                <c:pt idx="25">
                  <c:v>200802</c:v>
                </c:pt>
                <c:pt idx="26">
                  <c:v>200803</c:v>
                </c:pt>
                <c:pt idx="27">
                  <c:v>200804</c:v>
                </c:pt>
                <c:pt idx="28">
                  <c:v>200805</c:v>
                </c:pt>
                <c:pt idx="29">
                  <c:v>200806</c:v>
                </c:pt>
                <c:pt idx="30">
                  <c:v>200807</c:v>
                </c:pt>
                <c:pt idx="31">
                  <c:v>200808</c:v>
                </c:pt>
                <c:pt idx="32">
                  <c:v>200809</c:v>
                </c:pt>
                <c:pt idx="33">
                  <c:v>200810</c:v>
                </c:pt>
                <c:pt idx="34">
                  <c:v>200811</c:v>
                </c:pt>
                <c:pt idx="35">
                  <c:v>200812</c:v>
                </c:pt>
              </c:numCache>
            </c:numRef>
          </c:cat>
          <c:val>
            <c:numRef>
              <c:f>Plan1!$B$2:$B$37</c:f>
              <c:numCache>
                <c:formatCode>0.0%</c:formatCode>
                <c:ptCount val="36"/>
                <c:pt idx="0">
                  <c:v>4.3146204139611233E-2</c:v>
                </c:pt>
                <c:pt idx="1">
                  <c:v>4.109301447237055E-2</c:v>
                </c:pt>
                <c:pt idx="2">
                  <c:v>5.6565126041608127E-2</c:v>
                </c:pt>
                <c:pt idx="3">
                  <c:v>3.1281988276087282E-2</c:v>
                </c:pt>
                <c:pt idx="4">
                  <c:v>5.4912863442271517E-2</c:v>
                </c:pt>
                <c:pt idx="5">
                  <c:v>0.10556073182100663</c:v>
                </c:pt>
                <c:pt idx="6">
                  <c:v>0.12855966848449604</c:v>
                </c:pt>
                <c:pt idx="7">
                  <c:v>0.10754894919212944</c:v>
                </c:pt>
                <c:pt idx="8">
                  <c:v>9.2842552885744736E-2</c:v>
                </c:pt>
                <c:pt idx="9">
                  <c:v>0.12933824961082521</c:v>
                </c:pt>
                <c:pt idx="10">
                  <c:v>0.1004088528813611</c:v>
                </c:pt>
                <c:pt idx="11">
                  <c:v>0.10874179875248821</c:v>
                </c:pt>
                <c:pt idx="12">
                  <c:v>7.7056316310231784E-2</c:v>
                </c:pt>
                <c:pt idx="13">
                  <c:v>4.2846639997639206E-2</c:v>
                </c:pt>
                <c:pt idx="14">
                  <c:v>5.4014840545008824E-2</c:v>
                </c:pt>
                <c:pt idx="15">
                  <c:v>6.3549573744592233E-2</c:v>
                </c:pt>
                <c:pt idx="16">
                  <c:v>6.7744258852414016E-2</c:v>
                </c:pt>
                <c:pt idx="17">
                  <c:v>9.6455948793031654E-2</c:v>
                </c:pt>
                <c:pt idx="18">
                  <c:v>0.10938099737850772</c:v>
                </c:pt>
                <c:pt idx="19">
                  <c:v>0.12687733868867707</c:v>
                </c:pt>
                <c:pt idx="20">
                  <c:v>0.11303486302346859</c:v>
                </c:pt>
                <c:pt idx="21">
                  <c:v>9.5627451819047332E-2</c:v>
                </c:pt>
                <c:pt idx="22">
                  <c:v>8.3187283566727055E-2</c:v>
                </c:pt>
                <c:pt idx="23">
                  <c:v>7.0224487280654613E-2</c:v>
                </c:pt>
                <c:pt idx="24">
                  <c:v>4.5970555603887679E-2</c:v>
                </c:pt>
                <c:pt idx="25">
                  <c:v>5.1712656128685988E-2</c:v>
                </c:pt>
                <c:pt idx="26">
                  <c:v>4.2911539090111118E-2</c:v>
                </c:pt>
                <c:pt idx="27">
                  <c:v>4.7468940131979574E-2</c:v>
                </c:pt>
                <c:pt idx="28">
                  <c:v>5.9013688895235755E-2</c:v>
                </c:pt>
                <c:pt idx="29">
                  <c:v>9.3428940211219474E-2</c:v>
                </c:pt>
                <c:pt idx="30">
                  <c:v>0.11954192692411175</c:v>
                </c:pt>
                <c:pt idx="31">
                  <c:v>0.10884434420475431</c:v>
                </c:pt>
                <c:pt idx="32">
                  <c:v>0.11365147617621364</c:v>
                </c:pt>
                <c:pt idx="33">
                  <c:v>0.12166788513646583</c:v>
                </c:pt>
                <c:pt idx="34">
                  <c:v>9.979097705483414E-2</c:v>
                </c:pt>
                <c:pt idx="35">
                  <c:v>9.5997070442500651E-2</c:v>
                </c:pt>
              </c:numCache>
            </c:numRef>
          </c:val>
          <c:smooth val="0"/>
          <c:extLst>
            <c:ext xmlns:c16="http://schemas.microsoft.com/office/drawing/2014/chart" uri="{C3380CC4-5D6E-409C-BE32-E72D297353CC}">
              <c16:uniqueId val="{00000000-9A66-4E15-A208-6534CE197B19}"/>
            </c:ext>
          </c:extLst>
        </c:ser>
        <c:ser>
          <c:idx val="1"/>
          <c:order val="1"/>
          <c:tx>
            <c:strRef>
              <c:f>Plan1!$C$1</c:f>
              <c:strCache>
                <c:ptCount val="1"/>
                <c:pt idx="0">
                  <c:v>Norte-Nordeste</c:v>
                </c:pt>
              </c:strCache>
            </c:strRef>
          </c:tx>
          <c:spPr>
            <a:ln w="28575">
              <a:solidFill>
                <a:schemeClr val="accent1">
                  <a:lumMod val="90000"/>
                </a:schemeClr>
              </a:solidFill>
              <a:prstDash val="sysDash"/>
            </a:ln>
          </c:spPr>
          <c:marker>
            <c:symbol val="none"/>
          </c:marker>
          <c:cat>
            <c:numRef>
              <c:f>Plan1!$A$2:$A$37</c:f>
              <c:numCache>
                <c:formatCode>####\-##</c:formatCode>
                <c:ptCount val="36"/>
                <c:pt idx="0">
                  <c:v>200601</c:v>
                </c:pt>
                <c:pt idx="1">
                  <c:v>200602</c:v>
                </c:pt>
                <c:pt idx="2">
                  <c:v>200603</c:v>
                </c:pt>
                <c:pt idx="3">
                  <c:v>200604</c:v>
                </c:pt>
                <c:pt idx="4">
                  <c:v>200605</c:v>
                </c:pt>
                <c:pt idx="5">
                  <c:v>200606</c:v>
                </c:pt>
                <c:pt idx="6">
                  <c:v>200607</c:v>
                </c:pt>
                <c:pt idx="7">
                  <c:v>200608</c:v>
                </c:pt>
                <c:pt idx="8">
                  <c:v>200609</c:v>
                </c:pt>
                <c:pt idx="9">
                  <c:v>200610</c:v>
                </c:pt>
                <c:pt idx="10">
                  <c:v>200611</c:v>
                </c:pt>
                <c:pt idx="11">
                  <c:v>200612</c:v>
                </c:pt>
                <c:pt idx="12">
                  <c:v>200701</c:v>
                </c:pt>
                <c:pt idx="13">
                  <c:v>200702</c:v>
                </c:pt>
                <c:pt idx="14">
                  <c:v>200703</c:v>
                </c:pt>
                <c:pt idx="15">
                  <c:v>200704</c:v>
                </c:pt>
                <c:pt idx="16">
                  <c:v>200705</c:v>
                </c:pt>
                <c:pt idx="17">
                  <c:v>200706</c:v>
                </c:pt>
                <c:pt idx="18">
                  <c:v>200707</c:v>
                </c:pt>
                <c:pt idx="19">
                  <c:v>200708</c:v>
                </c:pt>
                <c:pt idx="20">
                  <c:v>200709</c:v>
                </c:pt>
                <c:pt idx="21">
                  <c:v>200710</c:v>
                </c:pt>
                <c:pt idx="22">
                  <c:v>200711</c:v>
                </c:pt>
                <c:pt idx="23">
                  <c:v>200712</c:v>
                </c:pt>
                <c:pt idx="24">
                  <c:v>200801</c:v>
                </c:pt>
                <c:pt idx="25">
                  <c:v>200802</c:v>
                </c:pt>
                <c:pt idx="26">
                  <c:v>200803</c:v>
                </c:pt>
                <c:pt idx="27">
                  <c:v>200804</c:v>
                </c:pt>
                <c:pt idx="28">
                  <c:v>200805</c:v>
                </c:pt>
                <c:pt idx="29">
                  <c:v>200806</c:v>
                </c:pt>
                <c:pt idx="30">
                  <c:v>200807</c:v>
                </c:pt>
                <c:pt idx="31">
                  <c:v>200808</c:v>
                </c:pt>
                <c:pt idx="32">
                  <c:v>200809</c:v>
                </c:pt>
                <c:pt idx="33">
                  <c:v>200810</c:v>
                </c:pt>
                <c:pt idx="34">
                  <c:v>200811</c:v>
                </c:pt>
                <c:pt idx="35">
                  <c:v>200812</c:v>
                </c:pt>
              </c:numCache>
            </c:numRef>
          </c:cat>
          <c:val>
            <c:numRef>
              <c:f>Plan1!$C$2:$C$37</c:f>
              <c:numCache>
                <c:formatCode>0.0%</c:formatCode>
                <c:ptCount val="36"/>
                <c:pt idx="0">
                  <c:v>0.12441004171279485</c:v>
                </c:pt>
                <c:pt idx="1">
                  <c:v>0.1089711839586336</c:v>
                </c:pt>
                <c:pt idx="2">
                  <c:v>0.19574894487916922</c:v>
                </c:pt>
                <c:pt idx="3">
                  <c:v>9.8664571904883161E-2</c:v>
                </c:pt>
                <c:pt idx="4">
                  <c:v>1.5079068932942221E-2</c:v>
                </c:pt>
                <c:pt idx="5">
                  <c:v>3.5935685486175012E-2</c:v>
                </c:pt>
                <c:pt idx="6">
                  <c:v>1.0461309965309386E-2</c:v>
                </c:pt>
                <c:pt idx="7">
                  <c:v>4.2930782490228133E-3</c:v>
                </c:pt>
                <c:pt idx="8">
                  <c:v>6.9875871979759472E-3</c:v>
                </c:pt>
                <c:pt idx="9">
                  <c:v>6.999005217583458E-2</c:v>
                </c:pt>
                <c:pt idx="10">
                  <c:v>0.12967238982692178</c:v>
                </c:pt>
                <c:pt idx="11">
                  <c:v>0.1997860857103374</c:v>
                </c:pt>
                <c:pt idx="12">
                  <c:v>0.21851983556060661</c:v>
                </c:pt>
                <c:pt idx="13">
                  <c:v>0.18259897394770852</c:v>
                </c:pt>
                <c:pt idx="14">
                  <c:v>0.10676261463321356</c:v>
                </c:pt>
                <c:pt idx="15">
                  <c:v>5.7571120815719884E-2</c:v>
                </c:pt>
                <c:pt idx="16">
                  <c:v>7.6307954566792152E-2</c:v>
                </c:pt>
                <c:pt idx="17">
                  <c:v>2.1233377200167523E-2</c:v>
                </c:pt>
                <c:pt idx="18">
                  <c:v>8.1654984851490236E-3</c:v>
                </c:pt>
                <c:pt idx="19">
                  <c:v>3.4554445263903538E-3</c:v>
                </c:pt>
                <c:pt idx="20">
                  <c:v>2.6398596578997967E-3</c:v>
                </c:pt>
                <c:pt idx="21">
                  <c:v>0.14122151424336463</c:v>
                </c:pt>
                <c:pt idx="22">
                  <c:v>0.1059834271137343</c:v>
                </c:pt>
                <c:pt idx="23">
                  <c:v>7.5540379249253858E-2</c:v>
                </c:pt>
                <c:pt idx="24">
                  <c:v>0.14130051999453153</c:v>
                </c:pt>
                <c:pt idx="25">
                  <c:v>0.11935474453739023</c:v>
                </c:pt>
                <c:pt idx="26">
                  <c:v>6.562992138364572E-2</c:v>
                </c:pt>
                <c:pt idx="27">
                  <c:v>5.5682051129712813E-2</c:v>
                </c:pt>
                <c:pt idx="28">
                  <c:v>0.15574014108325418</c:v>
                </c:pt>
                <c:pt idx="29">
                  <c:v>9.1842426323065995E-2</c:v>
                </c:pt>
                <c:pt idx="30">
                  <c:v>3.4145993923646957E-2</c:v>
                </c:pt>
                <c:pt idx="31">
                  <c:v>3.3172502513525763E-2</c:v>
                </c:pt>
                <c:pt idx="32">
                  <c:v>9.3137746001430866E-3</c:v>
                </c:pt>
                <c:pt idx="33">
                  <c:v>7.1727841859644814E-2</c:v>
                </c:pt>
                <c:pt idx="34">
                  <c:v>0.10324545143754979</c:v>
                </c:pt>
                <c:pt idx="35">
                  <c:v>0.11884463121388927</c:v>
                </c:pt>
              </c:numCache>
            </c:numRef>
          </c:val>
          <c:smooth val="0"/>
          <c:extLst>
            <c:ext xmlns:c16="http://schemas.microsoft.com/office/drawing/2014/chart" uri="{C3380CC4-5D6E-409C-BE32-E72D297353CC}">
              <c16:uniqueId val="{00000001-9A66-4E15-A208-6534CE197B19}"/>
            </c:ext>
          </c:extLst>
        </c:ser>
        <c:dLbls>
          <c:showLegendKey val="0"/>
          <c:showVal val="0"/>
          <c:showCatName val="0"/>
          <c:showSerName val="0"/>
          <c:showPercent val="0"/>
          <c:showBubbleSize val="0"/>
        </c:dLbls>
        <c:smooth val="0"/>
        <c:axId val="1544419184"/>
        <c:axId val="1451946176"/>
      </c:lineChart>
      <c:catAx>
        <c:axId val="1544419184"/>
        <c:scaling>
          <c:orientation val="minMax"/>
        </c:scaling>
        <c:delete val="0"/>
        <c:axPos val="b"/>
        <c:numFmt formatCode="####\-##" sourceLinked="1"/>
        <c:majorTickMark val="out"/>
        <c:minorTickMark val="none"/>
        <c:tickLblPos val="nextTo"/>
        <c:txPr>
          <a:bodyPr/>
          <a:lstStyle/>
          <a:p>
            <a:pPr>
              <a:defRPr sz="1200"/>
            </a:pPr>
            <a:endParaRPr lang="pt-BR"/>
          </a:p>
        </c:txPr>
        <c:crossAx val="1451946176"/>
        <c:crosses val="autoZero"/>
        <c:auto val="1"/>
        <c:lblAlgn val="ctr"/>
        <c:lblOffset val="100"/>
        <c:noMultiLvlLbl val="0"/>
      </c:catAx>
      <c:valAx>
        <c:axId val="1451946176"/>
        <c:scaling>
          <c:orientation val="minMax"/>
        </c:scaling>
        <c:delete val="0"/>
        <c:axPos val="l"/>
        <c:majorGridlines/>
        <c:numFmt formatCode="0%" sourceLinked="0"/>
        <c:majorTickMark val="out"/>
        <c:minorTickMark val="none"/>
        <c:tickLblPos val="nextTo"/>
        <c:txPr>
          <a:bodyPr/>
          <a:lstStyle/>
          <a:p>
            <a:pPr>
              <a:defRPr sz="1400"/>
            </a:pPr>
            <a:endParaRPr lang="pt-BR"/>
          </a:p>
        </c:txPr>
        <c:crossAx val="1544419184"/>
        <c:crosses val="autoZero"/>
        <c:crossBetween val="between"/>
      </c:valAx>
    </c:plotArea>
    <c:legend>
      <c:legendPos val="b"/>
      <c:overlay val="0"/>
      <c:txPr>
        <a:bodyPr/>
        <a:lstStyle/>
        <a:p>
          <a:pPr>
            <a:defRPr sz="1600"/>
          </a:pPr>
          <a:endParaRPr lang="pt-BR"/>
        </a:p>
      </c:txPr>
    </c:legend>
    <c:plotVisOnly val="1"/>
    <c:dispBlanksAs val="gap"/>
    <c:showDLblsOverMax val="0"/>
  </c:chart>
  <c:txPr>
    <a:bodyPr/>
    <a:lstStyle/>
    <a:p>
      <a:pPr>
        <a:defRPr sz="1800"/>
      </a:pPr>
      <a:endParaRPr lang="pt-B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3975188781012"/>
          <c:y val="0.14098865690250897"/>
          <c:w val="0.83527022653721683"/>
          <c:h val="0.6691356292834183"/>
        </c:manualLayout>
      </c:layout>
      <c:barChart>
        <c:barDir val="col"/>
        <c:grouping val="clustered"/>
        <c:varyColors val="0"/>
        <c:ser>
          <c:idx val="1"/>
          <c:order val="0"/>
          <c:tx>
            <c:strRef>
              <c:f>Sheet1!$A$2</c:f>
              <c:strCache>
                <c:ptCount val="1"/>
                <c:pt idx="0">
                  <c:v>Ferti</c:v>
                </c:pt>
              </c:strCache>
            </c:strRef>
          </c:tx>
          <c:spPr>
            <a:gradFill>
              <a:gsLst>
                <a:gs pos="0">
                  <a:srgbClr val="52739A"/>
                </a:gs>
                <a:gs pos="50000">
                  <a:srgbClr val="91CCFF"/>
                </a:gs>
                <a:gs pos="100000">
                  <a:srgbClr val="52739A"/>
                </a:gs>
              </a:gsLst>
              <a:lin ang="0" scaled="1"/>
            </a:gradFill>
            <a:ln w="9525">
              <a:solidFill>
                <a:schemeClr val="tx1"/>
              </a:solidFill>
              <a:prstDash val="solid"/>
            </a:ln>
          </c:spPr>
          <c:invertIfNegative val="0"/>
          <c:dLbls>
            <c:spPr>
              <a:noFill/>
              <a:ln>
                <a:noFill/>
              </a:ln>
              <a:effectLst/>
            </c:spPr>
            <c:txPr>
              <a:bodyPr rot="-5400000" vert="horz"/>
              <a:lstStyle/>
              <a:p>
                <a:pPr>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Sheet1!$B$1:$M$1</c:f>
              <c:strCache>
                <c:ptCount val="12"/>
                <c:pt idx="0">
                  <c:v>Jan</c:v>
                </c:pt>
                <c:pt idx="1">
                  <c:v>Fev</c:v>
                </c:pt>
                <c:pt idx="2">
                  <c:v>Mar</c:v>
                </c:pt>
                <c:pt idx="3">
                  <c:v>Abr</c:v>
                </c:pt>
                <c:pt idx="4">
                  <c:v>Mai</c:v>
                </c:pt>
                <c:pt idx="5">
                  <c:v>Jun</c:v>
                </c:pt>
                <c:pt idx="6">
                  <c:v>Jul</c:v>
                </c:pt>
                <c:pt idx="7">
                  <c:v>Ago</c:v>
                </c:pt>
                <c:pt idx="8">
                  <c:v>Set</c:v>
                </c:pt>
                <c:pt idx="9">
                  <c:v>Out</c:v>
                </c:pt>
                <c:pt idx="10">
                  <c:v>Nov</c:v>
                </c:pt>
                <c:pt idx="11">
                  <c:v>Dez</c:v>
                </c:pt>
              </c:strCache>
            </c:strRef>
          </c:cat>
          <c:val>
            <c:numRef>
              <c:f>Sheet1!$B$2:$M$2</c:f>
              <c:numCache>
                <c:formatCode>0%</c:formatCode>
                <c:ptCount val="12"/>
                <c:pt idx="0">
                  <c:v>5.7046290349142909E-2</c:v>
                </c:pt>
                <c:pt idx="1">
                  <c:v>5.071613840209075E-2</c:v>
                </c:pt>
                <c:pt idx="2">
                  <c:v>6.4874814007371356E-2</c:v>
                </c:pt>
                <c:pt idx="3">
                  <c:v>8.2710941039170691E-2</c:v>
                </c:pt>
                <c:pt idx="4">
                  <c:v>9.3253477275614408E-2</c:v>
                </c:pt>
                <c:pt idx="5">
                  <c:v>9.3014165205381819E-2</c:v>
                </c:pt>
                <c:pt idx="6">
                  <c:v>9.8576814001604798E-2</c:v>
                </c:pt>
                <c:pt idx="7">
                  <c:v>0.10548290072009019</c:v>
                </c:pt>
                <c:pt idx="8">
                  <c:v>8.7643084788554815E-2</c:v>
                </c:pt>
                <c:pt idx="9">
                  <c:v>0.10576766681925426</c:v>
                </c:pt>
                <c:pt idx="10">
                  <c:v>8.4846559579462036E-2</c:v>
                </c:pt>
                <c:pt idx="11">
                  <c:v>7.6067147812261968E-2</c:v>
                </c:pt>
              </c:numCache>
            </c:numRef>
          </c:val>
          <c:extLst>
            <c:ext xmlns:c16="http://schemas.microsoft.com/office/drawing/2014/chart" uri="{C3380CC4-5D6E-409C-BE32-E72D297353CC}">
              <c16:uniqueId val="{00000000-B4B6-492A-9B7D-4FCCCD4B8795}"/>
            </c:ext>
          </c:extLst>
        </c:ser>
        <c:dLbls>
          <c:dLblPos val="ctr"/>
          <c:showLegendKey val="0"/>
          <c:showVal val="1"/>
          <c:showCatName val="0"/>
          <c:showSerName val="0"/>
          <c:showPercent val="0"/>
          <c:showBubbleSize val="0"/>
        </c:dLbls>
        <c:gapWidth val="80"/>
        <c:axId val="1451934752"/>
        <c:axId val="1451940192"/>
      </c:barChart>
      <c:catAx>
        <c:axId val="1451934752"/>
        <c:scaling>
          <c:orientation val="minMax"/>
        </c:scaling>
        <c:delete val="0"/>
        <c:axPos val="b"/>
        <c:numFmt formatCode="General" sourceLinked="1"/>
        <c:majorTickMark val="out"/>
        <c:minorTickMark val="none"/>
        <c:tickLblPos val="nextTo"/>
        <c:spPr>
          <a:ln w="4328">
            <a:solidFill>
              <a:schemeClr val="tx1"/>
            </a:solidFill>
            <a:prstDash val="solid"/>
          </a:ln>
        </c:spPr>
        <c:txPr>
          <a:bodyPr rot="-5400000" vert="horz"/>
          <a:lstStyle/>
          <a:p>
            <a:pPr>
              <a:defRPr/>
            </a:pPr>
            <a:endParaRPr lang="pt-BR"/>
          </a:p>
        </c:txPr>
        <c:crossAx val="1451940192"/>
        <c:crosses val="autoZero"/>
        <c:auto val="0"/>
        <c:lblAlgn val="ctr"/>
        <c:lblOffset val="100"/>
        <c:tickLblSkip val="1"/>
        <c:tickMarkSkip val="1"/>
        <c:noMultiLvlLbl val="0"/>
      </c:catAx>
      <c:valAx>
        <c:axId val="1451940192"/>
        <c:scaling>
          <c:orientation val="minMax"/>
          <c:max val="0.11000000000000001"/>
          <c:min val="0"/>
        </c:scaling>
        <c:delete val="0"/>
        <c:axPos val="l"/>
        <c:numFmt formatCode="0%" sourceLinked="1"/>
        <c:majorTickMark val="out"/>
        <c:minorTickMark val="none"/>
        <c:tickLblPos val="nextTo"/>
        <c:spPr>
          <a:ln w="4328">
            <a:solidFill>
              <a:schemeClr val="tx1"/>
            </a:solidFill>
            <a:prstDash val="solid"/>
          </a:ln>
        </c:spPr>
        <c:txPr>
          <a:bodyPr rot="0" vert="horz"/>
          <a:lstStyle/>
          <a:p>
            <a:pPr>
              <a:defRPr/>
            </a:pPr>
            <a:endParaRPr lang="pt-BR"/>
          </a:p>
        </c:txPr>
        <c:crossAx val="1451934752"/>
        <c:crosses val="autoZero"/>
        <c:crossBetween val="between"/>
        <c:majorUnit val="5.000000000000001E-2"/>
      </c:valAx>
      <c:spPr>
        <a:noFill/>
        <a:ln w="34624">
          <a:noFill/>
        </a:ln>
      </c:spPr>
    </c:plotArea>
    <c:plotVisOnly val="1"/>
    <c:dispBlanksAs val="gap"/>
    <c:showDLblsOverMax val="0"/>
  </c:chart>
  <c:spPr>
    <a:noFill/>
    <a:ln>
      <a:noFill/>
    </a:ln>
  </c:spPr>
  <c:txPr>
    <a:bodyPr/>
    <a:lstStyle/>
    <a:p>
      <a:pPr>
        <a:defRPr sz="1200" b="0" i="0" u="none" strike="noStrike" baseline="0">
          <a:solidFill>
            <a:schemeClr val="tx1"/>
          </a:solidFill>
          <a:latin typeface="Arial"/>
          <a:ea typeface="Arial"/>
          <a:cs typeface="Arial"/>
        </a:defRPr>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1905042403387E-2"/>
          <c:y val="0.1272227756137172"/>
          <c:w val="0.64091794666306301"/>
          <c:h val="0.77057044041549416"/>
        </c:manualLayout>
      </c:layout>
      <c:scatterChart>
        <c:scatterStyle val="smoothMarker"/>
        <c:varyColors val="0"/>
        <c:ser>
          <c:idx val="0"/>
          <c:order val="0"/>
          <c:tx>
            <c:strRef>
              <c:f>Plan1!$B$1</c:f>
              <c:strCache>
                <c:ptCount val="1"/>
                <c:pt idx="0">
                  <c:v>Valores Y</c:v>
                </c:pt>
              </c:strCache>
            </c:strRef>
          </c:tx>
          <c:spPr>
            <a:ln w="28575">
              <a:solidFill>
                <a:schemeClr val="accent1">
                  <a:lumMod val="50000"/>
                </a:schemeClr>
              </a:solidFill>
            </a:ln>
          </c:spPr>
          <c:marker>
            <c:spPr>
              <a:solidFill>
                <a:schemeClr val="accent1">
                  <a:lumMod val="50000"/>
                </a:schemeClr>
              </a:solidFill>
              <a:ln w="28575">
                <a:solidFill>
                  <a:schemeClr val="accent1">
                    <a:lumMod val="50000"/>
                  </a:schemeClr>
                </a:solidFill>
              </a:ln>
            </c:spPr>
          </c:marker>
          <c:xVal>
            <c:numRef>
              <c:f>Plan1!$A$2:$A$7</c:f>
              <c:numCache>
                <c:formatCode>General</c:formatCode>
                <c:ptCount val="6"/>
                <c:pt idx="0">
                  <c:v>30</c:v>
                </c:pt>
                <c:pt idx="1">
                  <c:v>45</c:v>
                </c:pt>
                <c:pt idx="2">
                  <c:v>70</c:v>
                </c:pt>
                <c:pt idx="3">
                  <c:v>120</c:v>
                </c:pt>
                <c:pt idx="4">
                  <c:v>170</c:v>
                </c:pt>
                <c:pt idx="5">
                  <c:v>220</c:v>
                </c:pt>
              </c:numCache>
            </c:numRef>
          </c:xVal>
          <c:yVal>
            <c:numRef>
              <c:f>Plan1!$B$2:$B$7</c:f>
              <c:numCache>
                <c:formatCode>General</c:formatCode>
                <c:ptCount val="6"/>
                <c:pt idx="0">
                  <c:v>17</c:v>
                </c:pt>
                <c:pt idx="1">
                  <c:v>12.4</c:v>
                </c:pt>
                <c:pt idx="2">
                  <c:v>10</c:v>
                </c:pt>
                <c:pt idx="3">
                  <c:v>8</c:v>
                </c:pt>
                <c:pt idx="4">
                  <c:v>6</c:v>
                </c:pt>
              </c:numCache>
            </c:numRef>
          </c:yVal>
          <c:smooth val="1"/>
          <c:extLst>
            <c:ext xmlns:c16="http://schemas.microsoft.com/office/drawing/2014/chart" uri="{C3380CC4-5D6E-409C-BE32-E72D297353CC}">
              <c16:uniqueId val="{00000000-DF60-4376-89E9-3EC3F9598D2B}"/>
            </c:ext>
          </c:extLst>
        </c:ser>
        <c:dLbls>
          <c:showLegendKey val="0"/>
          <c:showVal val="0"/>
          <c:showCatName val="0"/>
          <c:showSerName val="0"/>
          <c:showPercent val="0"/>
          <c:showBubbleSize val="0"/>
        </c:dLbls>
        <c:axId val="1131851104"/>
        <c:axId val="1131857632"/>
      </c:scatterChart>
      <c:valAx>
        <c:axId val="1131851104"/>
        <c:scaling>
          <c:orientation val="minMax"/>
          <c:max val="250"/>
          <c:min val="20"/>
        </c:scaling>
        <c:delete val="0"/>
        <c:axPos val="b"/>
        <c:title>
          <c:tx>
            <c:rich>
              <a:bodyPr/>
              <a:lstStyle/>
              <a:p>
                <a:pPr>
                  <a:defRPr sz="1100"/>
                </a:pPr>
                <a:endParaRPr lang="pt-BR" sz="1100" dirty="0"/>
              </a:p>
            </c:rich>
          </c:tx>
          <c:overlay val="0"/>
        </c:title>
        <c:numFmt formatCode="General" sourceLinked="1"/>
        <c:majorTickMark val="out"/>
        <c:minorTickMark val="none"/>
        <c:tickLblPos val="nextTo"/>
        <c:txPr>
          <a:bodyPr/>
          <a:lstStyle/>
          <a:p>
            <a:pPr>
              <a:defRPr sz="1400"/>
            </a:pPr>
            <a:endParaRPr lang="pt-BR"/>
          </a:p>
        </c:txPr>
        <c:crossAx val="1131857632"/>
        <c:crosses val="autoZero"/>
        <c:crossBetween val="midCat"/>
        <c:majorUnit val="50"/>
      </c:valAx>
      <c:valAx>
        <c:axId val="1131857632"/>
        <c:scaling>
          <c:orientation val="minMax"/>
          <c:min val="4"/>
        </c:scaling>
        <c:delete val="0"/>
        <c:axPos val="l"/>
        <c:majorGridlines>
          <c:spPr>
            <a:ln>
              <a:solidFill>
                <a:schemeClr val="bg1">
                  <a:lumMod val="85000"/>
                </a:schemeClr>
              </a:solidFill>
            </a:ln>
          </c:spPr>
        </c:majorGridlines>
        <c:numFmt formatCode="General" sourceLinked="1"/>
        <c:majorTickMark val="out"/>
        <c:minorTickMark val="none"/>
        <c:tickLblPos val="nextTo"/>
        <c:txPr>
          <a:bodyPr/>
          <a:lstStyle/>
          <a:p>
            <a:pPr>
              <a:defRPr sz="1400"/>
            </a:pPr>
            <a:endParaRPr lang="pt-BR"/>
          </a:p>
        </c:txPr>
        <c:crossAx val="1131851104"/>
        <c:crosses val="autoZero"/>
        <c:crossBetween val="midCat"/>
      </c:valAx>
    </c:plotArea>
    <c:plotVisOnly val="1"/>
    <c:dispBlanksAs val="gap"/>
    <c:showDLblsOverMax val="0"/>
  </c:chart>
  <c:txPr>
    <a:bodyPr/>
    <a:lstStyle/>
    <a:p>
      <a:pPr>
        <a:defRPr sz="1800"/>
      </a:pPr>
      <a:endParaRPr lang="pt-B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0515195281332367E-2"/>
          <c:y val="9.5269194828105697E-2"/>
          <c:w val="0.88743864318106069"/>
          <c:h val="0.65968400080094936"/>
        </c:manualLayout>
      </c:layout>
      <c:barChart>
        <c:barDir val="col"/>
        <c:grouping val="clustered"/>
        <c:varyColors val="0"/>
        <c:ser>
          <c:idx val="0"/>
          <c:order val="0"/>
          <c:tx>
            <c:strRef>
              <c:f>Plan1!$B$1</c:f>
              <c:strCache>
                <c:ptCount val="1"/>
                <c:pt idx="0">
                  <c:v>Importação</c:v>
                </c:pt>
              </c:strCache>
            </c:strRef>
          </c:tx>
          <c:spPr>
            <a:gradFill>
              <a:gsLst>
                <a:gs pos="0">
                  <a:srgbClr val="52739A"/>
                </a:gs>
                <a:gs pos="50000">
                  <a:srgbClr val="91CCFF"/>
                </a:gs>
                <a:gs pos="100000">
                  <a:srgbClr val="52739A"/>
                </a:gs>
              </a:gsLst>
              <a:lin ang="0" scaled="0"/>
            </a:gradFill>
            <a:ln>
              <a:solidFill>
                <a:schemeClr val="tx1">
                  <a:lumMod val="75000"/>
                  <a:lumOff val="25000"/>
                </a:schemeClr>
              </a:solidFill>
            </a:ln>
          </c:spPr>
          <c:invertIfNegative val="0"/>
          <c:dLbls>
            <c:dLbl>
              <c:idx val="0"/>
              <c:layout>
                <c:manualLayout>
                  <c:x val="0"/>
                  <c:y val="0.1197049405776582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B9-4C0A-9BF4-D241146A067E}"/>
                </c:ext>
              </c:extLst>
            </c:dLbl>
            <c:dLbl>
              <c:idx val="5"/>
              <c:layout>
                <c:manualLayout>
                  <c:x val="-4.7278138030571459E-3"/>
                  <c:y val="0.1538524550214653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B9-4C0A-9BF4-D241146A067E}"/>
                </c:ext>
              </c:extLst>
            </c:dLbl>
            <c:dLbl>
              <c:idx val="10"/>
              <c:layout>
                <c:manualLayout>
                  <c:x val="-2.363906901528573E-3"/>
                  <c:y val="0.227165161754783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B9-4C0A-9BF4-D241146A067E}"/>
                </c:ext>
              </c:extLst>
            </c:dLbl>
            <c:dLbl>
              <c:idx val="1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B9-4C0A-9BF4-D241146A067E}"/>
                </c:ext>
              </c:extLst>
            </c:dLbl>
            <c:spPr>
              <a:solidFill>
                <a:sysClr val="window" lastClr="FFFFFF"/>
              </a:solidFill>
            </c:spPr>
            <c:txPr>
              <a:bodyPr/>
              <a:lstStyle/>
              <a:p>
                <a:pPr>
                  <a:defRPr sz="1400" b="1"/>
                </a:pPr>
                <a:endParaRPr lang="pt-BR"/>
              </a:p>
            </c:txPr>
            <c:dLblPos val="ct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Plan1!$A$2:$A$16</c:f>
              <c:strCach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strCache>
            </c:strRef>
          </c:cat>
          <c:val>
            <c:numRef>
              <c:f>Plan1!$B$2:$B$16</c:f>
              <c:numCache>
                <c:formatCode>#,##0</c:formatCode>
                <c:ptCount val="15"/>
                <c:pt idx="0">
                  <c:v>14.004568653</c:v>
                </c:pt>
                <c:pt idx="1">
                  <c:v>17.447053345000004</c:v>
                </c:pt>
                <c:pt idx="2">
                  <c:v>12.581190901000001</c:v>
                </c:pt>
                <c:pt idx="3">
                  <c:v>13.685235771999997</c:v>
                </c:pt>
                <c:pt idx="4">
                  <c:v>18.750514231</c:v>
                </c:pt>
                <c:pt idx="5">
                  <c:v>17.157986403999999</c:v>
                </c:pt>
                <c:pt idx="6">
                  <c:v>11.799455234</c:v>
                </c:pt>
                <c:pt idx="7">
                  <c:v>16.635260449999997</c:v>
                </c:pt>
                <c:pt idx="8">
                  <c:v>22.115459601999998</c:v>
                </c:pt>
                <c:pt idx="9">
                  <c:v>20.158083436999998</c:v>
                </c:pt>
                <c:pt idx="10">
                  <c:v>24.410336151999999</c:v>
                </c:pt>
                <c:pt idx="11" formatCode="0">
                  <c:v>24.047000000000001</c:v>
                </c:pt>
                <c:pt idx="12" formatCode="0">
                  <c:v>21.087</c:v>
                </c:pt>
                <c:pt idx="13" formatCode="0">
                  <c:v>24.481089000000001</c:v>
                </c:pt>
                <c:pt idx="14" formatCode="0">
                  <c:v>26.305488</c:v>
                </c:pt>
              </c:numCache>
            </c:numRef>
          </c:val>
          <c:extLst>
            <c:ext xmlns:c16="http://schemas.microsoft.com/office/drawing/2014/chart" uri="{C3380CC4-5D6E-409C-BE32-E72D297353CC}">
              <c16:uniqueId val="{00000004-D6B9-4C0A-9BF4-D241146A067E}"/>
            </c:ext>
          </c:extLst>
        </c:ser>
        <c:ser>
          <c:idx val="1"/>
          <c:order val="1"/>
          <c:tx>
            <c:strRef>
              <c:f>Plan1!$C$1</c:f>
              <c:strCache>
                <c:ptCount val="1"/>
                <c:pt idx="0">
                  <c:v>Produção nacional</c:v>
                </c:pt>
              </c:strCache>
            </c:strRef>
          </c:tx>
          <c:spPr>
            <a:gradFill>
              <a:gsLst>
                <a:gs pos="0">
                  <a:srgbClr val="9A5252"/>
                </a:gs>
                <a:gs pos="50000">
                  <a:srgbClr val="FF9191"/>
                </a:gs>
                <a:gs pos="100000">
                  <a:srgbClr val="9A5252"/>
                </a:gs>
              </a:gsLst>
              <a:lin ang="0" scaled="0"/>
            </a:gradFill>
            <a:ln>
              <a:solidFill>
                <a:schemeClr val="tx1">
                  <a:lumMod val="75000"/>
                  <a:lumOff val="25000"/>
                </a:schemeClr>
              </a:solidFill>
            </a:ln>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B9-4C0A-9BF4-D241146A067E}"/>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6B9-4C0A-9BF4-D241146A067E}"/>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B9-4C0A-9BF4-D241146A067E}"/>
                </c:ext>
              </c:extLst>
            </c:dLbl>
            <c:dLbl>
              <c:idx val="1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6B9-4C0A-9BF4-D241146A067E}"/>
                </c:ext>
              </c:extLst>
            </c:dLbl>
            <c:spPr>
              <a:solidFill>
                <a:sysClr val="window" lastClr="FFFFFF"/>
              </a:solidFill>
            </c:spPr>
            <c:txPr>
              <a:bodyPr/>
              <a:lstStyle/>
              <a:p>
                <a:pPr>
                  <a:defRPr sz="1400" b="1"/>
                </a:pPr>
                <a:endParaRPr lang="pt-BR"/>
              </a:p>
            </c:txPr>
            <c:dLblPos val="ct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Plan1!$A$2:$A$16</c:f>
              <c:strCach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strCache>
            </c:strRef>
          </c:cat>
          <c:val>
            <c:numRef>
              <c:f>Plan1!$C$2:$C$16</c:f>
              <c:numCache>
                <c:formatCode>#,##0</c:formatCode>
                <c:ptCount val="15"/>
                <c:pt idx="0">
                  <c:v>9.3529999999999998</c:v>
                </c:pt>
                <c:pt idx="1">
                  <c:v>9.7330000000000005</c:v>
                </c:pt>
                <c:pt idx="2">
                  <c:v>8.5329999999999995</c:v>
                </c:pt>
                <c:pt idx="3">
                  <c:v>8.7769999999999992</c:v>
                </c:pt>
                <c:pt idx="4">
                  <c:v>9.8149999999999995</c:v>
                </c:pt>
                <c:pt idx="5">
                  <c:v>8.8780000000000001</c:v>
                </c:pt>
                <c:pt idx="6">
                  <c:v>8.3719999999999999</c:v>
                </c:pt>
                <c:pt idx="7">
                  <c:v>9.3390000000000004</c:v>
                </c:pt>
                <c:pt idx="8">
                  <c:v>9.86</c:v>
                </c:pt>
                <c:pt idx="9">
                  <c:v>9.7219999999999995</c:v>
                </c:pt>
                <c:pt idx="10">
                  <c:v>9.3040000000000003</c:v>
                </c:pt>
                <c:pt idx="11" formatCode="0">
                  <c:v>8.8170000000000002</c:v>
                </c:pt>
                <c:pt idx="12" formatCode="0">
                  <c:v>9.1150000000000002</c:v>
                </c:pt>
                <c:pt idx="13" formatCode="0">
                  <c:v>9.0407469999999996</c:v>
                </c:pt>
                <c:pt idx="14" formatCode="0">
                  <c:v>8.1846110000000003</c:v>
                </c:pt>
              </c:numCache>
            </c:numRef>
          </c:val>
          <c:extLst>
            <c:ext xmlns:c16="http://schemas.microsoft.com/office/drawing/2014/chart" uri="{C3380CC4-5D6E-409C-BE32-E72D297353CC}">
              <c16:uniqueId val="{00000009-D6B9-4C0A-9BF4-D241146A067E}"/>
            </c:ext>
          </c:extLst>
        </c:ser>
        <c:dLbls>
          <c:showLegendKey val="0"/>
          <c:showVal val="0"/>
          <c:showCatName val="0"/>
          <c:showSerName val="0"/>
          <c:showPercent val="0"/>
          <c:showBubbleSize val="0"/>
        </c:dLbls>
        <c:gapWidth val="100"/>
        <c:overlap val="30"/>
        <c:axId val="1349050544"/>
        <c:axId val="1349051088"/>
      </c:barChart>
      <c:catAx>
        <c:axId val="1349050544"/>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rot="-5400000" vert="horz"/>
          <a:lstStyle/>
          <a:p>
            <a:pPr>
              <a:defRPr/>
            </a:pPr>
            <a:endParaRPr lang="pt-BR"/>
          </a:p>
        </c:txPr>
        <c:crossAx val="1349051088"/>
        <c:crosses val="autoZero"/>
        <c:auto val="1"/>
        <c:lblAlgn val="ctr"/>
        <c:lblOffset val="100"/>
        <c:noMultiLvlLbl val="0"/>
      </c:catAx>
      <c:valAx>
        <c:axId val="1349051088"/>
        <c:scaling>
          <c:orientation val="minMax"/>
          <c:max val="25"/>
          <c:min val="0"/>
        </c:scaling>
        <c:delete val="0"/>
        <c:axPos val="l"/>
        <c:majorGridlines>
          <c:spPr>
            <a:ln>
              <a:noFill/>
            </a:ln>
          </c:spPr>
        </c:majorGridlines>
        <c:title>
          <c:tx>
            <c:rich>
              <a:bodyPr rot="0" vert="horz"/>
              <a:lstStyle/>
              <a:p>
                <a:pPr>
                  <a:defRPr/>
                </a:pPr>
                <a:r>
                  <a:rPr lang="pt-BR"/>
                  <a:t>[Mt]</a:t>
                </a:r>
              </a:p>
            </c:rich>
          </c:tx>
          <c:layout>
            <c:manualLayout>
              <c:xMode val="edge"/>
              <c:yMode val="edge"/>
              <c:x val="0"/>
              <c:y val="0"/>
            </c:manualLayout>
          </c:layout>
          <c:overlay val="0"/>
        </c:title>
        <c:numFmt formatCode="#,##0" sourceLinked="1"/>
        <c:majorTickMark val="out"/>
        <c:minorTickMark val="none"/>
        <c:tickLblPos val="nextTo"/>
        <c:spPr>
          <a:ln>
            <a:solidFill>
              <a:sysClr val="windowText" lastClr="000000">
                <a:lumMod val="50000"/>
                <a:lumOff val="50000"/>
              </a:sysClr>
            </a:solidFill>
          </a:ln>
        </c:spPr>
        <c:crossAx val="1349050544"/>
        <c:crosses val="autoZero"/>
        <c:crossBetween val="between"/>
      </c:valAx>
      <c:spPr>
        <a:noFill/>
        <a:ln>
          <a:noFill/>
        </a:ln>
      </c:spPr>
    </c:plotArea>
    <c:legend>
      <c:legendPos val="b"/>
      <c:overlay val="0"/>
      <c:txPr>
        <a:bodyPr/>
        <a:lstStyle/>
        <a:p>
          <a:pPr>
            <a:defRPr sz="1400"/>
          </a:pPr>
          <a:endParaRPr lang="pt-BR"/>
        </a:p>
      </c:txPr>
    </c:legend>
    <c:plotVisOnly val="1"/>
    <c:dispBlanksAs val="gap"/>
    <c:showDLblsOverMax val="0"/>
  </c:chart>
  <c:txPr>
    <a:bodyPr/>
    <a:lstStyle/>
    <a:p>
      <a:pPr>
        <a:defRPr sz="1200"/>
      </a:pPr>
      <a:endParaRPr lang="pt-BR"/>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9236064814814813"/>
          <c:y val="0.22286944444444445"/>
          <c:w val="0.61250092592592598"/>
          <c:h val="0.61250092592592598"/>
        </c:manualLayout>
      </c:layout>
      <c:pieChart>
        <c:varyColors val="1"/>
        <c:ser>
          <c:idx val="0"/>
          <c:order val="0"/>
          <c:tx>
            <c:strRef>
              <c:f>Plan1!$B$1</c:f>
              <c:strCache>
                <c:ptCount val="1"/>
                <c:pt idx="0">
                  <c:v>Vendas</c:v>
                </c:pt>
              </c:strCache>
            </c:strRef>
          </c:tx>
          <c:dPt>
            <c:idx val="0"/>
            <c:bubble3D val="0"/>
            <c:extLst>
              <c:ext xmlns:c16="http://schemas.microsoft.com/office/drawing/2014/chart" uri="{C3380CC4-5D6E-409C-BE32-E72D297353CC}">
                <c16:uniqueId val="{00000000-B48B-40AA-AF14-5618CAC4CF5B}"/>
              </c:ext>
            </c:extLst>
          </c:dPt>
          <c:dPt>
            <c:idx val="1"/>
            <c:bubble3D val="0"/>
            <c:extLst>
              <c:ext xmlns:c16="http://schemas.microsoft.com/office/drawing/2014/chart" uri="{C3380CC4-5D6E-409C-BE32-E72D297353CC}">
                <c16:uniqueId val="{00000001-B48B-40AA-AF14-5618CAC4CF5B}"/>
              </c:ext>
            </c:extLst>
          </c:dPt>
          <c:dPt>
            <c:idx val="2"/>
            <c:bubble3D val="0"/>
            <c:extLst>
              <c:ext xmlns:c16="http://schemas.microsoft.com/office/drawing/2014/chart" uri="{C3380CC4-5D6E-409C-BE32-E72D297353CC}">
                <c16:uniqueId val="{00000002-B48B-40AA-AF14-5618CAC4CF5B}"/>
              </c:ext>
            </c:extLst>
          </c:dPt>
          <c:dPt>
            <c:idx val="3"/>
            <c:bubble3D val="0"/>
            <c:extLst>
              <c:ext xmlns:c16="http://schemas.microsoft.com/office/drawing/2014/chart" uri="{C3380CC4-5D6E-409C-BE32-E72D297353CC}">
                <c16:uniqueId val="{00000003-B48B-40AA-AF14-5618CAC4CF5B}"/>
              </c:ext>
            </c:extLst>
          </c:dPt>
          <c:dLbls>
            <c:dLbl>
              <c:idx val="0"/>
              <c:layout>
                <c:manualLayout>
                  <c:x val="-1.1184994731370341E-2"/>
                  <c:y val="-1.25063147041764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B48B-40AA-AF14-5618CAC4CF5B}"/>
                </c:ext>
              </c:extLst>
            </c:dLbl>
            <c:dLbl>
              <c:idx val="4"/>
              <c:layout>
                <c:manualLayout>
                  <c:x val="4.1752761189000282E-3"/>
                  <c:y val="1.400609651193054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48B-40AA-AF14-5618CAC4CF5B}"/>
                </c:ext>
              </c:extLst>
            </c:dLbl>
            <c:dLbl>
              <c:idx val="5"/>
              <c:layout>
                <c:manualLayout>
                  <c:x val="3.4894787973232207E-2"/>
                  <c:y val="-9.421948913406297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48B-40AA-AF14-5618CAC4CF5B}"/>
                </c:ext>
              </c:extLst>
            </c:dLbl>
            <c:dLbl>
              <c:idx val="6"/>
              <c:layout>
                <c:manualLayout>
                  <c:x val="6.1742182776613044E-2"/>
                  <c:y val="-1.745836035296833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B48B-40AA-AF14-5618CAC4CF5B}"/>
                </c:ext>
              </c:extLst>
            </c:dLbl>
            <c:dLbl>
              <c:idx val="7"/>
              <c:layout>
                <c:manualLayout>
                  <c:x val="4.5928067506697708E-2"/>
                  <c:y val="-4.6686988373101828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48B-40AA-AF14-5618CAC4CF5B}"/>
                </c:ext>
              </c:extLst>
            </c:dLbl>
            <c:spPr>
              <a:noFill/>
              <a:ln>
                <a:noFill/>
              </a:ln>
              <a:effectLst/>
            </c:spPr>
            <c:txPr>
              <a:bodyPr/>
              <a:lstStyle/>
              <a:p>
                <a:pPr>
                  <a:defRPr sz="1200" b="1"/>
                </a:pPr>
                <a:endParaRPr lang="pt-BR"/>
              </a:p>
            </c:txPr>
            <c:dLblPos val="outEnd"/>
            <c:showLegendKey val="0"/>
            <c:showVal val="0"/>
            <c:showCatName val="0"/>
            <c:showSerName val="0"/>
            <c:showPercent val="1"/>
            <c:showBubbleSize val="0"/>
            <c:showLeaderLines val="1"/>
            <c:extLst>
              <c:ext xmlns:c15="http://schemas.microsoft.com/office/drawing/2012/chart" uri="{CE6537A1-D6FC-4f65-9D91-7224C49458BB}"/>
            </c:extLst>
          </c:dLbls>
          <c:cat>
            <c:strRef>
              <c:f>Plan1!$A$2:$A$9</c:f>
              <c:strCache>
                <c:ptCount val="8"/>
                <c:pt idx="0">
                  <c:v>P</c:v>
                </c:pt>
                <c:pt idx="1">
                  <c:v>RG</c:v>
                </c:pt>
                <c:pt idx="2">
                  <c:v>S</c:v>
                </c:pt>
                <c:pt idx="3">
                  <c:v>V</c:v>
                </c:pt>
                <c:pt idx="4">
                  <c:v>I</c:v>
                </c:pt>
                <c:pt idx="5">
                  <c:v>SFS</c:v>
                </c:pt>
                <c:pt idx="6">
                  <c:v>A</c:v>
                </c:pt>
                <c:pt idx="7">
                  <c:v>O</c:v>
                </c:pt>
              </c:strCache>
            </c:strRef>
          </c:cat>
          <c:val>
            <c:numRef>
              <c:f>Plan1!$B$2:$B$9</c:f>
              <c:numCache>
                <c:formatCode>0%</c:formatCode>
                <c:ptCount val="8"/>
                <c:pt idx="0">
                  <c:v>0.40610000000000002</c:v>
                </c:pt>
                <c:pt idx="1">
                  <c:v>0.16458703411467879</c:v>
                </c:pt>
                <c:pt idx="2">
                  <c:v>0.1606818860083021</c:v>
                </c:pt>
                <c:pt idx="3">
                  <c:v>6.5876031161014884E-2</c:v>
                </c:pt>
                <c:pt idx="4">
                  <c:v>5.2993303039541036E-2</c:v>
                </c:pt>
                <c:pt idx="5">
                  <c:v>4.1123593618261296E-2</c:v>
                </c:pt>
                <c:pt idx="6">
                  <c:v>3.5574785926446591E-2</c:v>
                </c:pt>
                <c:pt idx="7">
                  <c:v>7.3063366131755125E-2</c:v>
                </c:pt>
              </c:numCache>
            </c:numRef>
          </c:val>
          <c:extLst>
            <c:ext xmlns:c16="http://schemas.microsoft.com/office/drawing/2014/chart" uri="{C3380CC4-5D6E-409C-BE32-E72D297353CC}">
              <c16:uniqueId val="{00000008-B48B-40AA-AF14-5618CAC4CF5B}"/>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pt-B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8033033033033"/>
          <c:y val="8.3610298588401882E-2"/>
          <c:w val="0.37975713213213214"/>
          <c:h val="0.83277940282320073"/>
        </c:manualLayout>
      </c:layout>
      <c:barChart>
        <c:barDir val="col"/>
        <c:grouping val="percentStacked"/>
        <c:varyColors val="0"/>
        <c:ser>
          <c:idx val="0"/>
          <c:order val="0"/>
          <c:tx>
            <c:strRef>
              <c:f>Plan1!$B$1</c:f>
              <c:strCache>
                <c:ptCount val="1"/>
                <c:pt idx="0">
                  <c:v>RioGrande</c:v>
                </c:pt>
              </c:strCache>
            </c:strRef>
          </c:tx>
          <c:spPr>
            <a:gradFill>
              <a:gsLst>
                <a:gs pos="0">
                  <a:srgbClr val="A2A2A2"/>
                </a:gs>
                <a:gs pos="50000">
                  <a:srgbClr val="DCDCDC"/>
                </a:gs>
                <a:gs pos="100000">
                  <a:srgbClr val="A2A2A2"/>
                </a:gs>
              </a:gsLst>
              <a:lin ang="0" scaled="0"/>
            </a:gradFill>
            <a:ln>
              <a:solidFill>
                <a:sysClr val="windowText" lastClr="000000">
                  <a:lumMod val="75000"/>
                  <a:lumOff val="25000"/>
                </a:sysClr>
              </a:solidFill>
            </a:ln>
          </c:spPr>
          <c:invertIfNegative val="0"/>
          <c:dPt>
            <c:idx val="0"/>
            <c:invertIfNegative val="0"/>
            <c:bubble3D val="0"/>
            <c:extLst>
              <c:ext xmlns:c16="http://schemas.microsoft.com/office/drawing/2014/chart" uri="{C3380CC4-5D6E-409C-BE32-E72D297353CC}">
                <c16:uniqueId val="{00000000-E030-421D-92A8-80B8DE72A472}"/>
              </c:ext>
            </c:extLst>
          </c:dPt>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0.85157468038665418</c:v>
                </c:pt>
              </c:numCache>
            </c:numRef>
          </c:val>
          <c:extLst>
            <c:ext xmlns:c16="http://schemas.microsoft.com/office/drawing/2014/chart" uri="{C3380CC4-5D6E-409C-BE32-E72D297353CC}">
              <c16:uniqueId val="{00000001-E030-421D-92A8-80B8DE72A472}"/>
            </c:ext>
          </c:extLst>
        </c:ser>
        <c:ser>
          <c:idx val="1"/>
          <c:order val="1"/>
          <c:tx>
            <c:strRef>
              <c:f>Plan1!$C$1</c:f>
              <c:strCache>
                <c:ptCount val="1"/>
                <c:pt idx="0">
                  <c:v>Outros</c:v>
                </c:pt>
              </c:strCache>
            </c:strRef>
          </c:tx>
          <c:spPr>
            <a:solidFill>
              <a:sysClr val="window" lastClr="FFFFFF">
                <a:lumMod val="95000"/>
              </a:sysClr>
            </a:solidFill>
            <a:ln>
              <a:solidFill>
                <a:sysClr val="windowText" lastClr="000000"/>
              </a:solidFill>
            </a:ln>
          </c:spPr>
          <c:invertIfNegative val="0"/>
          <c:cat>
            <c:strRef>
              <c:f>Plan1!$A$2</c:f>
              <c:strCache>
                <c:ptCount val="1"/>
                <c:pt idx="0">
                  <c:v>Participação</c:v>
                </c:pt>
              </c:strCache>
            </c:strRef>
          </c:cat>
          <c:val>
            <c:numRef>
              <c:f>Plan1!$C$2</c:f>
              <c:numCache>
                <c:formatCode>0%</c:formatCode>
                <c:ptCount val="1"/>
                <c:pt idx="0">
                  <c:v>0.14842531961334582</c:v>
                </c:pt>
              </c:numCache>
            </c:numRef>
          </c:val>
          <c:extLst>
            <c:ext xmlns:c16="http://schemas.microsoft.com/office/drawing/2014/chart" uri="{C3380CC4-5D6E-409C-BE32-E72D297353CC}">
              <c16:uniqueId val="{00000002-E030-421D-92A8-80B8DE72A472}"/>
            </c:ext>
          </c:extLst>
        </c:ser>
        <c:dLbls>
          <c:showLegendKey val="0"/>
          <c:showVal val="0"/>
          <c:showCatName val="0"/>
          <c:showSerName val="0"/>
          <c:showPercent val="0"/>
          <c:showBubbleSize val="0"/>
        </c:dLbls>
        <c:gapWidth val="150"/>
        <c:overlap val="100"/>
        <c:axId val="1451940736"/>
        <c:axId val="1451925504"/>
      </c:barChart>
      <c:catAx>
        <c:axId val="1451940736"/>
        <c:scaling>
          <c:orientation val="minMax"/>
        </c:scaling>
        <c:delete val="0"/>
        <c:axPos val="b"/>
        <c:numFmt formatCode="General" sourceLinked="0"/>
        <c:majorTickMark val="none"/>
        <c:minorTickMark val="none"/>
        <c:tickLblPos val="none"/>
        <c:crossAx val="1451925504"/>
        <c:crosses val="autoZero"/>
        <c:auto val="1"/>
        <c:lblAlgn val="ctr"/>
        <c:lblOffset val="100"/>
        <c:noMultiLvlLbl val="0"/>
      </c:catAx>
      <c:valAx>
        <c:axId val="1451925504"/>
        <c:scaling>
          <c:orientation val="minMax"/>
          <c:max val="1"/>
          <c:min val="0"/>
        </c:scaling>
        <c:delete val="0"/>
        <c:axPos val="l"/>
        <c:majorGridlines>
          <c:spPr>
            <a:ln>
              <a:solidFill>
                <a:schemeClr val="bg1">
                  <a:lumMod val="85000"/>
                </a:schemeClr>
              </a:solidFill>
            </a:ln>
          </c:spPr>
        </c:majorGridlines>
        <c:numFmt formatCode="0%" sourceLinked="1"/>
        <c:majorTickMark val="out"/>
        <c:minorTickMark val="none"/>
        <c:tickLblPos val="nextTo"/>
        <c:spPr>
          <a:ln>
            <a:noFill/>
          </a:ln>
        </c:spPr>
        <c:txPr>
          <a:bodyPr/>
          <a:lstStyle/>
          <a:p>
            <a:pPr>
              <a:defRPr sz="1050"/>
            </a:pPr>
            <a:endParaRPr lang="pt-BR"/>
          </a:p>
        </c:txPr>
        <c:crossAx val="1451940736"/>
        <c:crosses val="autoZero"/>
        <c:crossBetween val="between"/>
        <c:majorUnit val="0.5"/>
      </c:valAx>
    </c:plotArea>
    <c:legend>
      <c:legendPos val="r"/>
      <c:layout>
        <c:manualLayout>
          <c:xMode val="edge"/>
          <c:yMode val="edge"/>
          <c:x val="0.61733821321321325"/>
          <c:y val="0.26157775528890181"/>
          <c:w val="0.35515765765765772"/>
          <c:h val="0.38833753404434573"/>
        </c:manualLayout>
      </c:layout>
      <c:overlay val="0"/>
      <c:txPr>
        <a:bodyPr/>
        <a:lstStyle/>
        <a:p>
          <a:pPr>
            <a:defRPr sz="120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281043543543543"/>
          <c:y val="9.7174246732969843E-2"/>
          <c:w val="0.37831231231231227"/>
          <c:h val="0.8056515065340627"/>
        </c:manualLayout>
      </c:layout>
      <c:barChart>
        <c:barDir val="col"/>
        <c:grouping val="percentStacked"/>
        <c:varyColors val="0"/>
        <c:ser>
          <c:idx val="0"/>
          <c:order val="0"/>
          <c:tx>
            <c:strRef>
              <c:f>Plan1!$B$1</c:f>
              <c:strCache>
                <c:ptCount val="1"/>
                <c:pt idx="0">
                  <c:v>PRNG</c:v>
                </c:pt>
              </c:strCache>
            </c:strRef>
          </c:tx>
          <c:spPr>
            <a:gradFill>
              <a:gsLst>
                <a:gs pos="0">
                  <a:srgbClr val="52739A"/>
                </a:gs>
                <a:gs pos="50000">
                  <a:srgbClr val="91CCFF"/>
                </a:gs>
                <a:gs pos="100000">
                  <a:srgbClr val="52739A"/>
                </a:gs>
              </a:gsLst>
              <a:lin ang="0" scaled="0"/>
            </a:gradFill>
            <a:ln>
              <a:solidFill>
                <a:sysClr val="windowText" lastClr="000000"/>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0.97450753186558514</c:v>
                </c:pt>
              </c:numCache>
            </c:numRef>
          </c:val>
          <c:extLst>
            <c:ext xmlns:c16="http://schemas.microsoft.com/office/drawing/2014/chart" uri="{C3380CC4-5D6E-409C-BE32-E72D297353CC}">
              <c16:uniqueId val="{00000000-4D82-416A-805E-9F33EE9CE801}"/>
            </c:ext>
          </c:extLst>
        </c:ser>
        <c:ser>
          <c:idx val="1"/>
          <c:order val="1"/>
          <c:tx>
            <c:strRef>
              <c:f>Plan1!$C$1</c:f>
              <c:strCache>
                <c:ptCount val="1"/>
                <c:pt idx="0">
                  <c:v>Outros</c:v>
                </c:pt>
              </c:strCache>
            </c:strRef>
          </c:tx>
          <c:spPr>
            <a:solidFill>
              <a:sysClr val="window" lastClr="FFFFFF">
                <a:lumMod val="95000"/>
              </a:sysClr>
            </a:solidFill>
            <a:ln>
              <a:solidFill>
                <a:sysClr val="windowText" lastClr="000000"/>
              </a:solidFill>
            </a:ln>
          </c:spPr>
          <c:invertIfNegative val="0"/>
          <c:cat>
            <c:strRef>
              <c:f>Plan1!$A$2</c:f>
              <c:strCache>
                <c:ptCount val="1"/>
                <c:pt idx="0">
                  <c:v>Participação</c:v>
                </c:pt>
              </c:strCache>
            </c:strRef>
          </c:cat>
          <c:val>
            <c:numRef>
              <c:f>Plan1!$C$2</c:f>
              <c:numCache>
                <c:formatCode>0%</c:formatCode>
                <c:ptCount val="1"/>
                <c:pt idx="0">
                  <c:v>2.5492468134414858E-2</c:v>
                </c:pt>
              </c:numCache>
            </c:numRef>
          </c:val>
          <c:extLst>
            <c:ext xmlns:c16="http://schemas.microsoft.com/office/drawing/2014/chart" uri="{C3380CC4-5D6E-409C-BE32-E72D297353CC}">
              <c16:uniqueId val="{00000001-4D82-416A-805E-9F33EE9CE801}"/>
            </c:ext>
          </c:extLst>
        </c:ser>
        <c:dLbls>
          <c:showLegendKey val="0"/>
          <c:showVal val="0"/>
          <c:showCatName val="0"/>
          <c:showSerName val="0"/>
          <c:showPercent val="0"/>
          <c:showBubbleSize val="0"/>
        </c:dLbls>
        <c:gapWidth val="150"/>
        <c:overlap val="100"/>
        <c:axId val="1451950528"/>
        <c:axId val="1451944000"/>
      </c:barChart>
      <c:catAx>
        <c:axId val="1451950528"/>
        <c:scaling>
          <c:orientation val="minMax"/>
        </c:scaling>
        <c:delete val="0"/>
        <c:axPos val="b"/>
        <c:numFmt formatCode="General" sourceLinked="0"/>
        <c:majorTickMark val="none"/>
        <c:minorTickMark val="none"/>
        <c:tickLblPos val="none"/>
        <c:crossAx val="1451944000"/>
        <c:crosses val="autoZero"/>
        <c:auto val="1"/>
        <c:lblAlgn val="ctr"/>
        <c:lblOffset val="100"/>
        <c:noMultiLvlLbl val="0"/>
      </c:catAx>
      <c:valAx>
        <c:axId val="1451944000"/>
        <c:scaling>
          <c:orientation val="minMax"/>
          <c:min val="0"/>
        </c:scaling>
        <c:delete val="0"/>
        <c:axPos val="l"/>
        <c:majorGridlines>
          <c:spPr>
            <a:ln>
              <a:solidFill>
                <a:schemeClr val="bg1">
                  <a:lumMod val="85000"/>
                </a:schemeClr>
              </a:solidFill>
            </a:ln>
          </c:spPr>
        </c:majorGridlines>
        <c:numFmt formatCode="0%" sourceLinked="1"/>
        <c:majorTickMark val="out"/>
        <c:minorTickMark val="none"/>
        <c:tickLblPos val="nextTo"/>
        <c:spPr>
          <a:ln>
            <a:noFill/>
          </a:ln>
        </c:spPr>
        <c:txPr>
          <a:bodyPr/>
          <a:lstStyle/>
          <a:p>
            <a:pPr>
              <a:defRPr sz="1050"/>
            </a:pPr>
            <a:endParaRPr lang="pt-BR"/>
          </a:p>
        </c:txPr>
        <c:crossAx val="1451950528"/>
        <c:crosses val="autoZero"/>
        <c:crossBetween val="between"/>
        <c:majorUnit val="0.5"/>
      </c:valAx>
    </c:plotArea>
    <c:legend>
      <c:legendPos val="r"/>
      <c:layout>
        <c:manualLayout>
          <c:xMode val="edge"/>
          <c:yMode val="edge"/>
          <c:x val="0.6206092342342342"/>
          <c:y val="0.2365897626342339"/>
          <c:w val="0.34979279279279285"/>
          <c:h val="0.42445687494197382"/>
        </c:manualLayout>
      </c:layout>
      <c:overlay val="0"/>
      <c:txPr>
        <a:bodyPr/>
        <a:lstStyle/>
        <a:p>
          <a:pPr>
            <a:defRPr sz="1200"/>
          </a:pPr>
          <a:endParaRPr lang="pt-BR"/>
        </a:p>
      </c:txPr>
    </c:legend>
    <c:plotVisOnly val="1"/>
    <c:dispBlanksAs val="gap"/>
    <c:showDLblsOverMax val="0"/>
  </c:chart>
  <c:txPr>
    <a:bodyPr/>
    <a:lstStyle/>
    <a:p>
      <a:pPr>
        <a:defRPr sz="2000"/>
      </a:pPr>
      <a:endParaRPr lang="pt-BR"/>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4916308285479757"/>
          <c:y val="6.4115643249852083E-2"/>
          <c:w val="0.38790382365769716"/>
          <c:h val="0.80321206512740573"/>
        </c:manualLayout>
      </c:layout>
      <c:barChart>
        <c:barDir val="col"/>
        <c:grouping val="percentStacked"/>
        <c:varyColors val="0"/>
        <c:ser>
          <c:idx val="0"/>
          <c:order val="0"/>
          <c:tx>
            <c:strRef>
              <c:f>Plan1!$B$1</c:f>
              <c:strCache>
                <c:ptCount val="1"/>
                <c:pt idx="0">
                  <c:v>PNRG</c:v>
                </c:pt>
              </c:strCache>
            </c:strRef>
          </c:tx>
          <c:spPr>
            <a:gradFill>
              <a:gsLst>
                <a:gs pos="0">
                  <a:srgbClr val="52739A"/>
                </a:gs>
                <a:gs pos="50000">
                  <a:srgbClr val="91CCFF"/>
                </a:gs>
                <a:gs pos="100000">
                  <a:srgbClr val="52739A"/>
                </a:gs>
              </a:gsLst>
              <a:lin ang="0" scaled="0"/>
            </a:gradFill>
            <a:ln>
              <a:solidFill>
                <a:sysClr val="windowText" lastClr="000000"/>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0.79765981735159819</c:v>
                </c:pt>
              </c:numCache>
            </c:numRef>
          </c:val>
          <c:extLst>
            <c:ext xmlns:c16="http://schemas.microsoft.com/office/drawing/2014/chart" uri="{C3380CC4-5D6E-409C-BE32-E72D297353CC}">
              <c16:uniqueId val="{00000000-45EB-47F1-8995-F14AC603E6C5}"/>
            </c:ext>
          </c:extLst>
        </c:ser>
        <c:ser>
          <c:idx val="1"/>
          <c:order val="1"/>
          <c:tx>
            <c:strRef>
              <c:f>Plan1!$C$1</c:f>
              <c:strCache>
                <c:ptCount val="1"/>
                <c:pt idx="0">
                  <c:v>Santos</c:v>
                </c:pt>
              </c:strCache>
            </c:strRef>
          </c:tx>
          <c:spPr>
            <a:gradFill>
              <a:gsLst>
                <a:gs pos="0">
                  <a:srgbClr val="9A5252"/>
                </a:gs>
                <a:gs pos="50000">
                  <a:srgbClr val="FF9191"/>
                </a:gs>
                <a:gs pos="100000">
                  <a:srgbClr val="9A5252"/>
                </a:gs>
              </a:gsLst>
              <a:lin ang="0" scaled="0"/>
            </a:gradFill>
            <a:ln>
              <a:solidFill>
                <a:schemeClr val="tx1">
                  <a:lumMod val="75000"/>
                  <a:lumOff val="25000"/>
                </a:schemeClr>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Plan1!$C$2</c:f>
              <c:numCache>
                <c:formatCode>0%</c:formatCode>
                <c:ptCount val="1"/>
                <c:pt idx="0">
                  <c:v>0.10730593607305935</c:v>
                </c:pt>
              </c:numCache>
            </c:numRef>
          </c:val>
          <c:extLst>
            <c:ext xmlns:c16="http://schemas.microsoft.com/office/drawing/2014/chart" uri="{C3380CC4-5D6E-409C-BE32-E72D297353CC}">
              <c16:uniqueId val="{00000001-45EB-47F1-8995-F14AC603E6C5}"/>
            </c:ext>
          </c:extLst>
        </c:ser>
        <c:ser>
          <c:idx val="2"/>
          <c:order val="2"/>
          <c:tx>
            <c:strRef>
              <c:f>Plan1!$D$1</c:f>
              <c:strCache>
                <c:ptCount val="1"/>
                <c:pt idx="0">
                  <c:v>Vitória</c:v>
                </c:pt>
              </c:strCache>
            </c:strRef>
          </c:tx>
          <c:spPr>
            <a:gradFill>
              <a:gsLst>
                <a:gs pos="0">
                  <a:srgbClr val="675375"/>
                </a:gs>
                <a:gs pos="50000">
                  <a:srgbClr val="C393E3"/>
                </a:gs>
                <a:gs pos="100000">
                  <a:srgbClr val="67536B"/>
                </a:gs>
              </a:gsLst>
              <a:lin ang="0" scaled="0"/>
            </a:gradFill>
            <a:ln>
              <a:solidFill>
                <a:schemeClr val="tx1">
                  <a:lumMod val="75000"/>
                  <a:lumOff val="25000"/>
                </a:schemeClr>
              </a:solidFill>
            </a:ln>
          </c:spPr>
          <c:invertIfNegative val="0"/>
          <c:cat>
            <c:strRef>
              <c:f>Plan1!$A$2</c:f>
              <c:strCache>
                <c:ptCount val="1"/>
                <c:pt idx="0">
                  <c:v>Participação</c:v>
                </c:pt>
              </c:strCache>
            </c:strRef>
          </c:cat>
          <c:val>
            <c:numRef>
              <c:f>Plan1!$D$2</c:f>
              <c:numCache>
                <c:formatCode>0%</c:formatCode>
                <c:ptCount val="1"/>
                <c:pt idx="0">
                  <c:v>5.3938356164383562E-2</c:v>
                </c:pt>
              </c:numCache>
            </c:numRef>
          </c:val>
          <c:extLst>
            <c:ext xmlns:c16="http://schemas.microsoft.com/office/drawing/2014/chart" uri="{C3380CC4-5D6E-409C-BE32-E72D297353CC}">
              <c16:uniqueId val="{00000002-45EB-47F1-8995-F14AC603E6C5}"/>
            </c:ext>
          </c:extLst>
        </c:ser>
        <c:ser>
          <c:idx val="3"/>
          <c:order val="3"/>
          <c:tx>
            <c:strRef>
              <c:f>Plan1!$E$1</c:f>
              <c:strCache>
                <c:ptCount val="1"/>
                <c:pt idx="0">
                  <c:v>Outros</c:v>
                </c:pt>
              </c:strCache>
            </c:strRef>
          </c:tx>
          <c:spPr>
            <a:solidFill>
              <a:sysClr val="window" lastClr="FFFFFF">
                <a:lumMod val="95000"/>
              </a:sysClr>
            </a:solidFill>
            <a:ln>
              <a:solidFill>
                <a:sysClr val="windowText" lastClr="000000">
                  <a:lumMod val="75000"/>
                  <a:lumOff val="25000"/>
                </a:sysClr>
              </a:solidFill>
            </a:ln>
          </c:spPr>
          <c:invertIfNegative val="0"/>
          <c:cat>
            <c:strRef>
              <c:f>Plan1!$A$2</c:f>
              <c:strCache>
                <c:ptCount val="1"/>
                <c:pt idx="0">
                  <c:v>Participação</c:v>
                </c:pt>
              </c:strCache>
            </c:strRef>
          </c:cat>
          <c:val>
            <c:numRef>
              <c:f>Plan1!$E$2</c:f>
              <c:numCache>
                <c:formatCode>0%</c:formatCode>
                <c:ptCount val="1"/>
                <c:pt idx="0">
                  <c:v>4.1095890410958846E-2</c:v>
                </c:pt>
              </c:numCache>
            </c:numRef>
          </c:val>
          <c:extLst>
            <c:ext xmlns:c16="http://schemas.microsoft.com/office/drawing/2014/chart" uri="{C3380CC4-5D6E-409C-BE32-E72D297353CC}">
              <c16:uniqueId val="{00000003-45EB-47F1-8995-F14AC603E6C5}"/>
            </c:ext>
          </c:extLst>
        </c:ser>
        <c:dLbls>
          <c:showLegendKey val="0"/>
          <c:showVal val="0"/>
          <c:showCatName val="0"/>
          <c:showSerName val="0"/>
          <c:showPercent val="0"/>
          <c:showBubbleSize val="0"/>
        </c:dLbls>
        <c:gapWidth val="150"/>
        <c:overlap val="100"/>
        <c:axId val="1451926048"/>
        <c:axId val="1451937472"/>
      </c:barChart>
      <c:catAx>
        <c:axId val="1451926048"/>
        <c:scaling>
          <c:orientation val="minMax"/>
        </c:scaling>
        <c:delete val="0"/>
        <c:axPos val="b"/>
        <c:numFmt formatCode="General" sourceLinked="1"/>
        <c:majorTickMark val="none"/>
        <c:minorTickMark val="none"/>
        <c:tickLblPos val="none"/>
        <c:crossAx val="1451937472"/>
        <c:crosses val="autoZero"/>
        <c:auto val="1"/>
        <c:lblAlgn val="ctr"/>
        <c:lblOffset val="100"/>
        <c:noMultiLvlLbl val="0"/>
      </c:catAx>
      <c:valAx>
        <c:axId val="1451937472"/>
        <c:scaling>
          <c:orientation val="minMax"/>
        </c:scaling>
        <c:delete val="0"/>
        <c:axPos val="l"/>
        <c:majorGridlines>
          <c:spPr>
            <a:ln>
              <a:solidFill>
                <a:prstClr val="white">
                  <a:lumMod val="85000"/>
                </a:prstClr>
              </a:solidFill>
            </a:ln>
          </c:spPr>
        </c:majorGridlines>
        <c:numFmt formatCode="0%" sourceLinked="1"/>
        <c:majorTickMark val="none"/>
        <c:minorTickMark val="none"/>
        <c:tickLblPos val="nextTo"/>
        <c:spPr>
          <a:ln>
            <a:noFill/>
          </a:ln>
        </c:spPr>
        <c:txPr>
          <a:bodyPr/>
          <a:lstStyle/>
          <a:p>
            <a:pPr>
              <a:defRPr sz="1050"/>
            </a:pPr>
            <a:endParaRPr lang="pt-BR"/>
          </a:p>
        </c:txPr>
        <c:crossAx val="1451926048"/>
        <c:crosses val="autoZero"/>
        <c:crossBetween val="between"/>
        <c:majorUnit val="0.5"/>
      </c:valAx>
      <c:spPr>
        <a:noFill/>
        <a:ln w="25400">
          <a:noFill/>
        </a:ln>
      </c:spPr>
    </c:plotArea>
    <c:legend>
      <c:legendPos val="r"/>
      <c:layout>
        <c:manualLayout>
          <c:xMode val="edge"/>
          <c:yMode val="edge"/>
          <c:x val="0.63351630398764547"/>
          <c:y val="0"/>
          <c:w val="0.35021400091549543"/>
          <c:h val="0.86481047614896078"/>
        </c:manualLayout>
      </c:layout>
      <c:overlay val="0"/>
      <c:txPr>
        <a:bodyPr anchor="b"/>
        <a:lstStyle/>
        <a:p>
          <a:pPr>
            <a:spcAft>
              <a:spcPts val="0"/>
            </a:spcAft>
            <a:defRPr sz="1200"/>
          </a:pPr>
          <a:endParaRPr lang="pt-BR"/>
        </a:p>
      </c:txPr>
    </c:legend>
    <c:plotVisOnly val="1"/>
    <c:dispBlanksAs val="gap"/>
    <c:showDLblsOverMax val="0"/>
  </c:chart>
  <c:txPr>
    <a:bodyPr/>
    <a:lstStyle/>
    <a:p>
      <a:pPr>
        <a:defRPr sz="1600"/>
      </a:pPr>
      <a:endParaRPr lang="pt-BR"/>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8033033033033"/>
          <c:y val="8.3610298588401882E-2"/>
          <c:w val="0.37975713213213214"/>
          <c:h val="0.83277940282320073"/>
        </c:manualLayout>
      </c:layout>
      <c:barChart>
        <c:barDir val="col"/>
        <c:grouping val="percentStacked"/>
        <c:varyColors val="0"/>
        <c:ser>
          <c:idx val="0"/>
          <c:order val="0"/>
          <c:tx>
            <c:strRef>
              <c:f>Plan1!$B$1</c:f>
              <c:strCache>
                <c:ptCount val="1"/>
                <c:pt idx="0">
                  <c:v>Santos</c:v>
                </c:pt>
              </c:strCache>
            </c:strRef>
          </c:tx>
          <c:spPr>
            <a:gradFill>
              <a:gsLst>
                <a:gs pos="0">
                  <a:srgbClr val="9A5252"/>
                </a:gs>
                <a:gs pos="50000">
                  <a:srgbClr val="FF9191"/>
                </a:gs>
                <a:gs pos="100000">
                  <a:srgbClr val="9A5252"/>
                </a:gs>
              </a:gsLst>
              <a:lin ang="0" scaled="0"/>
            </a:gradFill>
            <a:ln>
              <a:solidFill>
                <a:sysClr val="windowText" lastClr="000000">
                  <a:lumMod val="75000"/>
                  <a:lumOff val="25000"/>
                </a:sysClr>
              </a:solidFill>
            </a:ln>
          </c:spPr>
          <c:invertIfNegative val="0"/>
          <c:dPt>
            <c:idx val="0"/>
            <c:invertIfNegative val="0"/>
            <c:bubble3D val="0"/>
            <c:extLst>
              <c:ext xmlns:c16="http://schemas.microsoft.com/office/drawing/2014/chart" uri="{C3380CC4-5D6E-409C-BE32-E72D297353CC}">
                <c16:uniqueId val="{00000000-F946-48E0-9B6F-2057B8BCAE95}"/>
              </c:ext>
            </c:extLst>
          </c:dPt>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0.53183023872679047</c:v>
                </c:pt>
              </c:numCache>
            </c:numRef>
          </c:val>
          <c:extLst>
            <c:ext xmlns:c16="http://schemas.microsoft.com/office/drawing/2014/chart" uri="{C3380CC4-5D6E-409C-BE32-E72D297353CC}">
              <c16:uniqueId val="{00000001-F946-48E0-9B6F-2057B8BCAE95}"/>
            </c:ext>
          </c:extLst>
        </c:ser>
        <c:ser>
          <c:idx val="1"/>
          <c:order val="1"/>
          <c:tx>
            <c:strRef>
              <c:f>Plan1!$C$1</c:f>
              <c:strCache>
                <c:ptCount val="1"/>
                <c:pt idx="0">
                  <c:v>PRNG</c:v>
                </c:pt>
              </c:strCache>
            </c:strRef>
          </c:tx>
          <c:spPr>
            <a:gradFill>
              <a:gsLst>
                <a:gs pos="0">
                  <a:srgbClr val="52739A"/>
                </a:gs>
                <a:gs pos="50000">
                  <a:srgbClr val="91CCFF"/>
                </a:gs>
                <a:gs pos="100000">
                  <a:srgbClr val="52739A"/>
                </a:gs>
              </a:gsLst>
              <a:lin ang="0" scaled="0"/>
            </a:gradFill>
            <a:ln>
              <a:solidFill>
                <a:sysClr val="windowText" lastClr="000000"/>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Plan1!$C$2</c:f>
              <c:numCache>
                <c:formatCode>0%</c:formatCode>
                <c:ptCount val="1"/>
                <c:pt idx="0">
                  <c:v>0.25809018567639258</c:v>
                </c:pt>
              </c:numCache>
            </c:numRef>
          </c:val>
          <c:extLst>
            <c:ext xmlns:c16="http://schemas.microsoft.com/office/drawing/2014/chart" uri="{C3380CC4-5D6E-409C-BE32-E72D297353CC}">
              <c16:uniqueId val="{00000002-F946-48E0-9B6F-2057B8BCAE95}"/>
            </c:ext>
          </c:extLst>
        </c:ser>
        <c:ser>
          <c:idx val="2"/>
          <c:order val="2"/>
          <c:tx>
            <c:strRef>
              <c:f>Plan1!$D$1</c:f>
              <c:strCache>
                <c:ptCount val="1"/>
                <c:pt idx="0">
                  <c:v>Vitória</c:v>
                </c:pt>
              </c:strCache>
            </c:strRef>
          </c:tx>
          <c:spPr>
            <a:gradFill>
              <a:gsLst>
                <a:gs pos="0">
                  <a:srgbClr val="675375"/>
                </a:gs>
                <a:gs pos="50000">
                  <a:srgbClr val="C393E3"/>
                </a:gs>
                <a:gs pos="100000">
                  <a:srgbClr val="67536B"/>
                </a:gs>
              </a:gsLst>
            </a:gradFill>
            <a:ln>
              <a:solidFill>
                <a:sysClr val="windowText" lastClr="000000">
                  <a:lumMod val="75000"/>
                  <a:lumOff val="25000"/>
                </a:sysClr>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Plan1!$D$2</c:f>
              <c:numCache>
                <c:formatCode>0%</c:formatCode>
                <c:ptCount val="1"/>
                <c:pt idx="0">
                  <c:v>0.20185676392572943</c:v>
                </c:pt>
              </c:numCache>
            </c:numRef>
          </c:val>
          <c:extLst>
            <c:ext xmlns:c16="http://schemas.microsoft.com/office/drawing/2014/chart" uri="{C3380CC4-5D6E-409C-BE32-E72D297353CC}">
              <c16:uniqueId val="{00000003-F946-48E0-9B6F-2057B8BCAE95}"/>
            </c:ext>
          </c:extLst>
        </c:ser>
        <c:ser>
          <c:idx val="3"/>
          <c:order val="3"/>
          <c:tx>
            <c:strRef>
              <c:f>Plan1!$E$1</c:f>
              <c:strCache>
                <c:ptCount val="1"/>
                <c:pt idx="0">
                  <c:v>Outros</c:v>
                </c:pt>
              </c:strCache>
            </c:strRef>
          </c:tx>
          <c:spPr>
            <a:solidFill>
              <a:sysClr val="window" lastClr="FFFFFF">
                <a:lumMod val="95000"/>
              </a:sysClr>
            </a:solidFill>
            <a:ln>
              <a:solidFill>
                <a:sysClr val="windowText" lastClr="000000">
                  <a:lumMod val="75000"/>
                  <a:lumOff val="25000"/>
                </a:sysClr>
              </a:solidFill>
            </a:ln>
          </c:spPr>
          <c:invertIfNegative val="0"/>
          <c:cat>
            <c:strRef>
              <c:f>Plan1!$A$2</c:f>
              <c:strCache>
                <c:ptCount val="1"/>
                <c:pt idx="0">
                  <c:v>Participação</c:v>
                </c:pt>
              </c:strCache>
            </c:strRef>
          </c:cat>
          <c:val>
            <c:numRef>
              <c:f>Plan1!$E$2</c:f>
              <c:numCache>
                <c:formatCode>0%</c:formatCode>
                <c:ptCount val="1"/>
                <c:pt idx="0">
                  <c:v>8.2228116710876265E-3</c:v>
                </c:pt>
              </c:numCache>
            </c:numRef>
          </c:val>
          <c:extLst>
            <c:ext xmlns:c16="http://schemas.microsoft.com/office/drawing/2014/chart" uri="{C3380CC4-5D6E-409C-BE32-E72D297353CC}">
              <c16:uniqueId val="{00000004-F946-48E0-9B6F-2057B8BCAE95}"/>
            </c:ext>
          </c:extLst>
        </c:ser>
        <c:dLbls>
          <c:showLegendKey val="0"/>
          <c:showVal val="0"/>
          <c:showCatName val="0"/>
          <c:showSerName val="0"/>
          <c:showPercent val="0"/>
          <c:showBubbleSize val="0"/>
        </c:dLbls>
        <c:gapWidth val="150"/>
        <c:overlap val="100"/>
        <c:axId val="1451951616"/>
        <c:axId val="1451935296"/>
      </c:barChart>
      <c:catAx>
        <c:axId val="1451951616"/>
        <c:scaling>
          <c:orientation val="minMax"/>
        </c:scaling>
        <c:delete val="0"/>
        <c:axPos val="b"/>
        <c:numFmt formatCode="General" sourceLinked="0"/>
        <c:majorTickMark val="none"/>
        <c:minorTickMark val="none"/>
        <c:tickLblPos val="none"/>
        <c:crossAx val="1451935296"/>
        <c:crosses val="autoZero"/>
        <c:auto val="1"/>
        <c:lblAlgn val="ctr"/>
        <c:lblOffset val="100"/>
        <c:noMultiLvlLbl val="0"/>
      </c:catAx>
      <c:valAx>
        <c:axId val="1451935296"/>
        <c:scaling>
          <c:orientation val="minMax"/>
          <c:max val="1"/>
          <c:min val="0"/>
        </c:scaling>
        <c:delete val="0"/>
        <c:axPos val="l"/>
        <c:majorGridlines>
          <c:spPr>
            <a:ln>
              <a:solidFill>
                <a:schemeClr val="bg1">
                  <a:lumMod val="85000"/>
                </a:schemeClr>
              </a:solidFill>
            </a:ln>
          </c:spPr>
        </c:majorGridlines>
        <c:numFmt formatCode="0%" sourceLinked="1"/>
        <c:majorTickMark val="out"/>
        <c:minorTickMark val="none"/>
        <c:tickLblPos val="nextTo"/>
        <c:spPr>
          <a:ln>
            <a:noFill/>
          </a:ln>
        </c:spPr>
        <c:txPr>
          <a:bodyPr/>
          <a:lstStyle/>
          <a:p>
            <a:pPr>
              <a:defRPr sz="1050"/>
            </a:pPr>
            <a:endParaRPr lang="pt-BR"/>
          </a:p>
        </c:txPr>
        <c:crossAx val="1451951616"/>
        <c:crosses val="autoZero"/>
        <c:crossBetween val="between"/>
        <c:majorUnit val="0.5"/>
      </c:valAx>
    </c:plotArea>
    <c:legend>
      <c:legendPos val="r"/>
      <c:layout>
        <c:manualLayout>
          <c:xMode val="edge"/>
          <c:yMode val="edge"/>
          <c:x val="0.61709496996997004"/>
          <c:y val="0.10532798749421028"/>
          <c:w val="0.35581381381381383"/>
          <c:h val="0.82815829087540527"/>
        </c:manualLayout>
      </c:layout>
      <c:overlay val="0"/>
      <c:txPr>
        <a:bodyPr/>
        <a:lstStyle/>
        <a:p>
          <a:pPr>
            <a:defRPr sz="120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8033033033033"/>
          <c:y val="8.3610298588401882E-2"/>
          <c:w val="0.37975713213213214"/>
          <c:h val="0.83277940282320073"/>
        </c:manualLayout>
      </c:layout>
      <c:barChart>
        <c:barDir val="col"/>
        <c:grouping val="percentStacked"/>
        <c:varyColors val="0"/>
        <c:ser>
          <c:idx val="0"/>
          <c:order val="0"/>
          <c:tx>
            <c:strRef>
              <c:f>Plan1!$B$1</c:f>
              <c:strCache>
                <c:ptCount val="1"/>
                <c:pt idx="0">
                  <c:v>RioGrande</c:v>
                </c:pt>
              </c:strCache>
            </c:strRef>
          </c:tx>
          <c:spPr>
            <a:gradFill>
              <a:gsLst>
                <a:gs pos="0">
                  <a:srgbClr val="A2A2A2"/>
                </a:gs>
                <a:gs pos="50000">
                  <a:srgbClr val="DCDCDC"/>
                </a:gs>
                <a:gs pos="100000">
                  <a:srgbClr val="A2A2A2"/>
                </a:gs>
              </a:gsLst>
              <a:lin ang="0" scaled="0"/>
            </a:gradFill>
            <a:ln>
              <a:solidFill>
                <a:sysClr val="windowText" lastClr="000000">
                  <a:lumMod val="75000"/>
                  <a:lumOff val="25000"/>
                </a:sysClr>
              </a:solidFill>
            </a:ln>
          </c:spPr>
          <c:invertIfNegative val="0"/>
          <c:dPt>
            <c:idx val="0"/>
            <c:invertIfNegative val="0"/>
            <c:bubble3D val="0"/>
            <c:extLst>
              <c:ext xmlns:c16="http://schemas.microsoft.com/office/drawing/2014/chart" uri="{C3380CC4-5D6E-409C-BE32-E72D297353CC}">
                <c16:uniqueId val="{00000000-5F0A-417C-B38B-ADA0E6D72548}"/>
              </c:ext>
            </c:extLst>
          </c:dPt>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0.85157468038665418</c:v>
                </c:pt>
              </c:numCache>
            </c:numRef>
          </c:val>
          <c:extLst>
            <c:ext xmlns:c16="http://schemas.microsoft.com/office/drawing/2014/chart" uri="{C3380CC4-5D6E-409C-BE32-E72D297353CC}">
              <c16:uniqueId val="{00000001-5F0A-417C-B38B-ADA0E6D72548}"/>
            </c:ext>
          </c:extLst>
        </c:ser>
        <c:ser>
          <c:idx val="1"/>
          <c:order val="1"/>
          <c:tx>
            <c:strRef>
              <c:f>Plan1!$C$1</c:f>
              <c:strCache>
                <c:ptCount val="1"/>
                <c:pt idx="0">
                  <c:v>Outros</c:v>
                </c:pt>
              </c:strCache>
            </c:strRef>
          </c:tx>
          <c:spPr>
            <a:solidFill>
              <a:sysClr val="window" lastClr="FFFFFF">
                <a:lumMod val="95000"/>
              </a:sysClr>
            </a:solidFill>
            <a:ln>
              <a:solidFill>
                <a:sysClr val="windowText" lastClr="000000"/>
              </a:solidFill>
            </a:ln>
          </c:spPr>
          <c:invertIfNegative val="0"/>
          <c:cat>
            <c:strRef>
              <c:f>Plan1!$A$2</c:f>
              <c:strCache>
                <c:ptCount val="1"/>
                <c:pt idx="0">
                  <c:v>Participação</c:v>
                </c:pt>
              </c:strCache>
            </c:strRef>
          </c:cat>
          <c:val>
            <c:numRef>
              <c:f>Plan1!$C$2</c:f>
              <c:numCache>
                <c:formatCode>0%</c:formatCode>
                <c:ptCount val="1"/>
                <c:pt idx="0">
                  <c:v>0.14842531961334582</c:v>
                </c:pt>
              </c:numCache>
            </c:numRef>
          </c:val>
          <c:extLst>
            <c:ext xmlns:c16="http://schemas.microsoft.com/office/drawing/2014/chart" uri="{C3380CC4-5D6E-409C-BE32-E72D297353CC}">
              <c16:uniqueId val="{00000002-5F0A-417C-B38B-ADA0E6D72548}"/>
            </c:ext>
          </c:extLst>
        </c:ser>
        <c:dLbls>
          <c:showLegendKey val="0"/>
          <c:showVal val="0"/>
          <c:showCatName val="0"/>
          <c:showSerName val="0"/>
          <c:showPercent val="0"/>
          <c:showBubbleSize val="0"/>
        </c:dLbls>
        <c:gapWidth val="150"/>
        <c:overlap val="100"/>
        <c:axId val="1004020736"/>
        <c:axId val="1004021824"/>
      </c:barChart>
      <c:catAx>
        <c:axId val="1004020736"/>
        <c:scaling>
          <c:orientation val="minMax"/>
        </c:scaling>
        <c:delete val="0"/>
        <c:axPos val="b"/>
        <c:numFmt formatCode="General" sourceLinked="0"/>
        <c:majorTickMark val="none"/>
        <c:minorTickMark val="none"/>
        <c:tickLblPos val="none"/>
        <c:crossAx val="1004021824"/>
        <c:crosses val="autoZero"/>
        <c:auto val="1"/>
        <c:lblAlgn val="ctr"/>
        <c:lblOffset val="100"/>
        <c:noMultiLvlLbl val="0"/>
      </c:catAx>
      <c:valAx>
        <c:axId val="1004021824"/>
        <c:scaling>
          <c:orientation val="minMax"/>
          <c:max val="1"/>
          <c:min val="0"/>
        </c:scaling>
        <c:delete val="0"/>
        <c:axPos val="l"/>
        <c:majorGridlines>
          <c:spPr>
            <a:ln>
              <a:solidFill>
                <a:schemeClr val="bg1">
                  <a:lumMod val="85000"/>
                </a:schemeClr>
              </a:solidFill>
            </a:ln>
          </c:spPr>
        </c:majorGridlines>
        <c:numFmt formatCode="0%" sourceLinked="1"/>
        <c:majorTickMark val="out"/>
        <c:minorTickMark val="none"/>
        <c:tickLblPos val="nextTo"/>
        <c:spPr>
          <a:ln>
            <a:noFill/>
          </a:ln>
        </c:spPr>
        <c:txPr>
          <a:bodyPr/>
          <a:lstStyle/>
          <a:p>
            <a:pPr>
              <a:defRPr sz="1050"/>
            </a:pPr>
            <a:endParaRPr lang="pt-BR"/>
          </a:p>
        </c:txPr>
        <c:crossAx val="1004020736"/>
        <c:crosses val="autoZero"/>
        <c:crossBetween val="between"/>
        <c:majorUnit val="0.5"/>
      </c:valAx>
    </c:plotArea>
    <c:legend>
      <c:legendPos val="r"/>
      <c:layout>
        <c:manualLayout>
          <c:xMode val="edge"/>
          <c:yMode val="edge"/>
          <c:x val="0.61733821321321325"/>
          <c:y val="0.26157775528890181"/>
          <c:w val="0.35515765765765772"/>
          <c:h val="0.38833753404434573"/>
        </c:manualLayout>
      </c:layout>
      <c:overlay val="0"/>
      <c:txPr>
        <a:bodyPr/>
        <a:lstStyle/>
        <a:p>
          <a:pPr>
            <a:defRPr sz="120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281043543543543"/>
          <c:y val="9.7174246732969843E-2"/>
          <c:w val="0.37831231231231227"/>
          <c:h val="0.8056515065340627"/>
        </c:manualLayout>
      </c:layout>
      <c:barChart>
        <c:barDir val="col"/>
        <c:grouping val="percentStacked"/>
        <c:varyColors val="0"/>
        <c:ser>
          <c:idx val="0"/>
          <c:order val="0"/>
          <c:tx>
            <c:strRef>
              <c:f>Plan1!$B$1</c:f>
              <c:strCache>
                <c:ptCount val="1"/>
                <c:pt idx="0">
                  <c:v>PRNG</c:v>
                </c:pt>
              </c:strCache>
            </c:strRef>
          </c:tx>
          <c:spPr>
            <a:gradFill>
              <a:gsLst>
                <a:gs pos="0">
                  <a:srgbClr val="52739A"/>
                </a:gs>
                <a:gs pos="50000">
                  <a:srgbClr val="91CCFF"/>
                </a:gs>
                <a:gs pos="100000">
                  <a:srgbClr val="52739A"/>
                </a:gs>
              </a:gsLst>
              <a:lin ang="0" scaled="0"/>
            </a:gradFill>
            <a:ln>
              <a:solidFill>
                <a:sysClr val="windowText" lastClr="000000"/>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0.97450753186558514</c:v>
                </c:pt>
              </c:numCache>
            </c:numRef>
          </c:val>
          <c:extLst>
            <c:ext xmlns:c16="http://schemas.microsoft.com/office/drawing/2014/chart" uri="{C3380CC4-5D6E-409C-BE32-E72D297353CC}">
              <c16:uniqueId val="{00000000-10A5-4036-A493-C7E3929E2A39}"/>
            </c:ext>
          </c:extLst>
        </c:ser>
        <c:ser>
          <c:idx val="1"/>
          <c:order val="1"/>
          <c:tx>
            <c:strRef>
              <c:f>Plan1!$C$1</c:f>
              <c:strCache>
                <c:ptCount val="1"/>
                <c:pt idx="0">
                  <c:v>Outros</c:v>
                </c:pt>
              </c:strCache>
            </c:strRef>
          </c:tx>
          <c:spPr>
            <a:solidFill>
              <a:sysClr val="window" lastClr="FFFFFF">
                <a:lumMod val="95000"/>
              </a:sysClr>
            </a:solidFill>
            <a:ln>
              <a:solidFill>
                <a:sysClr val="windowText" lastClr="000000"/>
              </a:solidFill>
            </a:ln>
          </c:spPr>
          <c:invertIfNegative val="0"/>
          <c:cat>
            <c:strRef>
              <c:f>Plan1!$A$2</c:f>
              <c:strCache>
                <c:ptCount val="1"/>
                <c:pt idx="0">
                  <c:v>Participação</c:v>
                </c:pt>
              </c:strCache>
            </c:strRef>
          </c:cat>
          <c:val>
            <c:numRef>
              <c:f>Plan1!$C$2</c:f>
              <c:numCache>
                <c:formatCode>0%</c:formatCode>
                <c:ptCount val="1"/>
                <c:pt idx="0">
                  <c:v>2.5492468134414858E-2</c:v>
                </c:pt>
              </c:numCache>
            </c:numRef>
          </c:val>
          <c:extLst>
            <c:ext xmlns:c16="http://schemas.microsoft.com/office/drawing/2014/chart" uri="{C3380CC4-5D6E-409C-BE32-E72D297353CC}">
              <c16:uniqueId val="{00000001-10A5-4036-A493-C7E3929E2A39}"/>
            </c:ext>
          </c:extLst>
        </c:ser>
        <c:dLbls>
          <c:showLegendKey val="0"/>
          <c:showVal val="0"/>
          <c:showCatName val="0"/>
          <c:showSerName val="0"/>
          <c:showPercent val="0"/>
          <c:showBubbleSize val="0"/>
        </c:dLbls>
        <c:gapWidth val="150"/>
        <c:overlap val="100"/>
        <c:axId val="1349048368"/>
        <c:axId val="1349046192"/>
      </c:barChart>
      <c:catAx>
        <c:axId val="1349048368"/>
        <c:scaling>
          <c:orientation val="minMax"/>
        </c:scaling>
        <c:delete val="0"/>
        <c:axPos val="b"/>
        <c:numFmt formatCode="General" sourceLinked="0"/>
        <c:majorTickMark val="none"/>
        <c:minorTickMark val="none"/>
        <c:tickLblPos val="none"/>
        <c:crossAx val="1349046192"/>
        <c:crosses val="autoZero"/>
        <c:auto val="1"/>
        <c:lblAlgn val="ctr"/>
        <c:lblOffset val="100"/>
        <c:noMultiLvlLbl val="0"/>
      </c:catAx>
      <c:valAx>
        <c:axId val="1349046192"/>
        <c:scaling>
          <c:orientation val="minMax"/>
          <c:min val="0"/>
        </c:scaling>
        <c:delete val="0"/>
        <c:axPos val="l"/>
        <c:majorGridlines>
          <c:spPr>
            <a:ln>
              <a:solidFill>
                <a:schemeClr val="bg1">
                  <a:lumMod val="85000"/>
                </a:schemeClr>
              </a:solidFill>
            </a:ln>
          </c:spPr>
        </c:majorGridlines>
        <c:numFmt formatCode="0%" sourceLinked="1"/>
        <c:majorTickMark val="out"/>
        <c:minorTickMark val="none"/>
        <c:tickLblPos val="nextTo"/>
        <c:spPr>
          <a:ln>
            <a:noFill/>
          </a:ln>
        </c:spPr>
        <c:txPr>
          <a:bodyPr/>
          <a:lstStyle/>
          <a:p>
            <a:pPr>
              <a:defRPr sz="1050"/>
            </a:pPr>
            <a:endParaRPr lang="pt-BR"/>
          </a:p>
        </c:txPr>
        <c:crossAx val="1349048368"/>
        <c:crosses val="autoZero"/>
        <c:crossBetween val="between"/>
        <c:majorUnit val="0.5"/>
      </c:valAx>
    </c:plotArea>
    <c:legend>
      <c:legendPos val="r"/>
      <c:layout>
        <c:manualLayout>
          <c:xMode val="edge"/>
          <c:yMode val="edge"/>
          <c:x val="0.6206092342342342"/>
          <c:y val="0.2365897626342339"/>
          <c:w val="0.34979279279279285"/>
          <c:h val="0.42445687494197382"/>
        </c:manualLayout>
      </c:layout>
      <c:overlay val="0"/>
      <c:txPr>
        <a:bodyPr/>
        <a:lstStyle/>
        <a:p>
          <a:pPr>
            <a:defRPr sz="1200"/>
          </a:pPr>
          <a:endParaRPr lang="pt-BR"/>
        </a:p>
      </c:txPr>
    </c:legend>
    <c:plotVisOnly val="1"/>
    <c:dispBlanksAs val="gap"/>
    <c:showDLblsOverMax val="0"/>
  </c:chart>
  <c:txPr>
    <a:bodyPr/>
    <a:lstStyle/>
    <a:p>
      <a:pPr>
        <a:defRPr sz="2000"/>
      </a:pPr>
      <a:endParaRPr lang="pt-BR"/>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4916308285479757"/>
          <c:y val="6.4115643249852083E-2"/>
          <c:w val="0.38790382365769716"/>
          <c:h val="0.80321206512740573"/>
        </c:manualLayout>
      </c:layout>
      <c:barChart>
        <c:barDir val="col"/>
        <c:grouping val="percentStacked"/>
        <c:varyColors val="0"/>
        <c:ser>
          <c:idx val="0"/>
          <c:order val="0"/>
          <c:tx>
            <c:strRef>
              <c:f>Plan1!$B$1</c:f>
              <c:strCache>
                <c:ptCount val="1"/>
                <c:pt idx="0">
                  <c:v>PNRG</c:v>
                </c:pt>
              </c:strCache>
            </c:strRef>
          </c:tx>
          <c:spPr>
            <a:gradFill>
              <a:gsLst>
                <a:gs pos="0">
                  <a:srgbClr val="52739A"/>
                </a:gs>
                <a:gs pos="50000">
                  <a:srgbClr val="91CCFF"/>
                </a:gs>
                <a:gs pos="100000">
                  <a:srgbClr val="52739A"/>
                </a:gs>
              </a:gsLst>
              <a:lin ang="0" scaled="0"/>
            </a:gradFill>
            <a:ln>
              <a:solidFill>
                <a:sysClr val="windowText" lastClr="000000"/>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0.79765981735159819</c:v>
                </c:pt>
              </c:numCache>
            </c:numRef>
          </c:val>
          <c:extLst>
            <c:ext xmlns:c16="http://schemas.microsoft.com/office/drawing/2014/chart" uri="{C3380CC4-5D6E-409C-BE32-E72D297353CC}">
              <c16:uniqueId val="{00000000-30BC-4D47-B081-9A62D39A90E9}"/>
            </c:ext>
          </c:extLst>
        </c:ser>
        <c:ser>
          <c:idx val="1"/>
          <c:order val="1"/>
          <c:tx>
            <c:strRef>
              <c:f>Plan1!$C$1</c:f>
              <c:strCache>
                <c:ptCount val="1"/>
                <c:pt idx="0">
                  <c:v>Santos</c:v>
                </c:pt>
              </c:strCache>
            </c:strRef>
          </c:tx>
          <c:spPr>
            <a:gradFill>
              <a:gsLst>
                <a:gs pos="0">
                  <a:srgbClr val="9A5252"/>
                </a:gs>
                <a:gs pos="50000">
                  <a:srgbClr val="FF9191"/>
                </a:gs>
                <a:gs pos="100000">
                  <a:srgbClr val="9A5252"/>
                </a:gs>
              </a:gsLst>
              <a:lin ang="0" scaled="0"/>
            </a:gradFill>
            <a:ln>
              <a:solidFill>
                <a:schemeClr val="tx1">
                  <a:lumMod val="75000"/>
                  <a:lumOff val="25000"/>
                </a:schemeClr>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Plan1!$C$2</c:f>
              <c:numCache>
                <c:formatCode>0%</c:formatCode>
                <c:ptCount val="1"/>
                <c:pt idx="0">
                  <c:v>0.10730593607305935</c:v>
                </c:pt>
              </c:numCache>
            </c:numRef>
          </c:val>
          <c:extLst>
            <c:ext xmlns:c16="http://schemas.microsoft.com/office/drawing/2014/chart" uri="{C3380CC4-5D6E-409C-BE32-E72D297353CC}">
              <c16:uniqueId val="{00000001-30BC-4D47-B081-9A62D39A90E9}"/>
            </c:ext>
          </c:extLst>
        </c:ser>
        <c:ser>
          <c:idx val="2"/>
          <c:order val="2"/>
          <c:tx>
            <c:strRef>
              <c:f>Plan1!$D$1</c:f>
              <c:strCache>
                <c:ptCount val="1"/>
                <c:pt idx="0">
                  <c:v>Vitória</c:v>
                </c:pt>
              </c:strCache>
            </c:strRef>
          </c:tx>
          <c:spPr>
            <a:gradFill>
              <a:gsLst>
                <a:gs pos="0">
                  <a:srgbClr val="675375"/>
                </a:gs>
                <a:gs pos="50000">
                  <a:srgbClr val="C393E3"/>
                </a:gs>
                <a:gs pos="100000">
                  <a:srgbClr val="67536B"/>
                </a:gs>
              </a:gsLst>
              <a:lin ang="0" scaled="0"/>
            </a:gradFill>
            <a:ln>
              <a:solidFill>
                <a:schemeClr val="tx1">
                  <a:lumMod val="75000"/>
                  <a:lumOff val="25000"/>
                </a:schemeClr>
              </a:solidFill>
            </a:ln>
          </c:spPr>
          <c:invertIfNegative val="0"/>
          <c:cat>
            <c:strRef>
              <c:f>Plan1!$A$2</c:f>
              <c:strCache>
                <c:ptCount val="1"/>
                <c:pt idx="0">
                  <c:v>Participação</c:v>
                </c:pt>
              </c:strCache>
            </c:strRef>
          </c:cat>
          <c:val>
            <c:numRef>
              <c:f>Plan1!$D$2</c:f>
              <c:numCache>
                <c:formatCode>0%</c:formatCode>
                <c:ptCount val="1"/>
                <c:pt idx="0">
                  <c:v>5.3938356164383562E-2</c:v>
                </c:pt>
              </c:numCache>
            </c:numRef>
          </c:val>
          <c:extLst>
            <c:ext xmlns:c16="http://schemas.microsoft.com/office/drawing/2014/chart" uri="{C3380CC4-5D6E-409C-BE32-E72D297353CC}">
              <c16:uniqueId val="{00000002-30BC-4D47-B081-9A62D39A90E9}"/>
            </c:ext>
          </c:extLst>
        </c:ser>
        <c:ser>
          <c:idx val="3"/>
          <c:order val="3"/>
          <c:tx>
            <c:strRef>
              <c:f>Plan1!$E$1</c:f>
              <c:strCache>
                <c:ptCount val="1"/>
                <c:pt idx="0">
                  <c:v>Outros</c:v>
                </c:pt>
              </c:strCache>
            </c:strRef>
          </c:tx>
          <c:spPr>
            <a:solidFill>
              <a:sysClr val="window" lastClr="FFFFFF">
                <a:lumMod val="95000"/>
              </a:sysClr>
            </a:solidFill>
            <a:ln>
              <a:solidFill>
                <a:sysClr val="windowText" lastClr="000000">
                  <a:lumMod val="75000"/>
                  <a:lumOff val="25000"/>
                </a:sysClr>
              </a:solidFill>
            </a:ln>
          </c:spPr>
          <c:invertIfNegative val="0"/>
          <c:cat>
            <c:strRef>
              <c:f>Plan1!$A$2</c:f>
              <c:strCache>
                <c:ptCount val="1"/>
                <c:pt idx="0">
                  <c:v>Participação</c:v>
                </c:pt>
              </c:strCache>
            </c:strRef>
          </c:cat>
          <c:val>
            <c:numRef>
              <c:f>Plan1!$E$2</c:f>
              <c:numCache>
                <c:formatCode>0%</c:formatCode>
                <c:ptCount val="1"/>
                <c:pt idx="0">
                  <c:v>4.1095890410958846E-2</c:v>
                </c:pt>
              </c:numCache>
            </c:numRef>
          </c:val>
          <c:extLst>
            <c:ext xmlns:c16="http://schemas.microsoft.com/office/drawing/2014/chart" uri="{C3380CC4-5D6E-409C-BE32-E72D297353CC}">
              <c16:uniqueId val="{00000003-30BC-4D47-B081-9A62D39A90E9}"/>
            </c:ext>
          </c:extLst>
        </c:ser>
        <c:dLbls>
          <c:showLegendKey val="0"/>
          <c:showVal val="0"/>
          <c:showCatName val="0"/>
          <c:showSerName val="0"/>
          <c:showPercent val="0"/>
          <c:showBubbleSize val="0"/>
        </c:dLbls>
        <c:gapWidth val="150"/>
        <c:overlap val="100"/>
        <c:axId val="1444529152"/>
        <c:axId val="1444532416"/>
      </c:barChart>
      <c:catAx>
        <c:axId val="1444529152"/>
        <c:scaling>
          <c:orientation val="minMax"/>
        </c:scaling>
        <c:delete val="0"/>
        <c:axPos val="b"/>
        <c:numFmt formatCode="General" sourceLinked="1"/>
        <c:majorTickMark val="none"/>
        <c:minorTickMark val="none"/>
        <c:tickLblPos val="none"/>
        <c:crossAx val="1444532416"/>
        <c:crosses val="autoZero"/>
        <c:auto val="1"/>
        <c:lblAlgn val="ctr"/>
        <c:lblOffset val="100"/>
        <c:noMultiLvlLbl val="0"/>
      </c:catAx>
      <c:valAx>
        <c:axId val="1444532416"/>
        <c:scaling>
          <c:orientation val="minMax"/>
        </c:scaling>
        <c:delete val="0"/>
        <c:axPos val="l"/>
        <c:majorGridlines>
          <c:spPr>
            <a:ln>
              <a:solidFill>
                <a:prstClr val="white">
                  <a:lumMod val="85000"/>
                </a:prstClr>
              </a:solidFill>
            </a:ln>
          </c:spPr>
        </c:majorGridlines>
        <c:numFmt formatCode="0%" sourceLinked="1"/>
        <c:majorTickMark val="none"/>
        <c:minorTickMark val="none"/>
        <c:tickLblPos val="nextTo"/>
        <c:spPr>
          <a:ln>
            <a:noFill/>
          </a:ln>
        </c:spPr>
        <c:txPr>
          <a:bodyPr/>
          <a:lstStyle/>
          <a:p>
            <a:pPr>
              <a:defRPr sz="1050"/>
            </a:pPr>
            <a:endParaRPr lang="pt-BR"/>
          </a:p>
        </c:txPr>
        <c:crossAx val="1444529152"/>
        <c:crosses val="autoZero"/>
        <c:crossBetween val="between"/>
        <c:majorUnit val="0.5"/>
      </c:valAx>
      <c:spPr>
        <a:noFill/>
        <a:ln w="25400">
          <a:noFill/>
        </a:ln>
      </c:spPr>
    </c:plotArea>
    <c:legend>
      <c:legendPos val="r"/>
      <c:layout>
        <c:manualLayout>
          <c:xMode val="edge"/>
          <c:yMode val="edge"/>
          <c:x val="0.63351630398764547"/>
          <c:y val="0"/>
          <c:w val="0.35021400091549543"/>
          <c:h val="0.86481047614896078"/>
        </c:manualLayout>
      </c:layout>
      <c:overlay val="0"/>
      <c:txPr>
        <a:bodyPr anchor="b"/>
        <a:lstStyle/>
        <a:p>
          <a:pPr>
            <a:spcAft>
              <a:spcPts val="0"/>
            </a:spcAft>
            <a:defRPr sz="1200"/>
          </a:pPr>
          <a:endParaRPr lang="pt-BR"/>
        </a:p>
      </c:txPr>
    </c:legend>
    <c:plotVisOnly val="1"/>
    <c:dispBlanksAs val="gap"/>
    <c:showDLblsOverMax val="0"/>
  </c:chart>
  <c:txPr>
    <a:bodyPr/>
    <a:lstStyle/>
    <a:p>
      <a:pPr>
        <a:defRPr sz="1600"/>
      </a:pPr>
      <a:endParaRPr lang="pt-BR"/>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8033033033033"/>
          <c:y val="8.3610298588401882E-2"/>
          <c:w val="0.37975713213213214"/>
          <c:h val="0.83277940282320073"/>
        </c:manualLayout>
      </c:layout>
      <c:barChart>
        <c:barDir val="col"/>
        <c:grouping val="percentStacked"/>
        <c:varyColors val="0"/>
        <c:ser>
          <c:idx val="0"/>
          <c:order val="0"/>
          <c:tx>
            <c:strRef>
              <c:f>Plan1!$B$1</c:f>
              <c:strCache>
                <c:ptCount val="1"/>
                <c:pt idx="0">
                  <c:v>Santos</c:v>
                </c:pt>
              </c:strCache>
            </c:strRef>
          </c:tx>
          <c:spPr>
            <a:gradFill>
              <a:gsLst>
                <a:gs pos="0">
                  <a:srgbClr val="9A5252"/>
                </a:gs>
                <a:gs pos="50000">
                  <a:srgbClr val="FF9191"/>
                </a:gs>
                <a:gs pos="100000">
                  <a:srgbClr val="9A5252"/>
                </a:gs>
              </a:gsLst>
              <a:lin ang="0" scaled="0"/>
            </a:gradFill>
            <a:ln>
              <a:solidFill>
                <a:sysClr val="windowText" lastClr="000000">
                  <a:lumMod val="75000"/>
                  <a:lumOff val="25000"/>
                </a:sysClr>
              </a:solidFill>
            </a:ln>
          </c:spPr>
          <c:invertIfNegative val="0"/>
          <c:dPt>
            <c:idx val="0"/>
            <c:invertIfNegative val="0"/>
            <c:bubble3D val="0"/>
            <c:extLst>
              <c:ext xmlns:c16="http://schemas.microsoft.com/office/drawing/2014/chart" uri="{C3380CC4-5D6E-409C-BE32-E72D297353CC}">
                <c16:uniqueId val="{00000000-F212-43CA-A0CE-E24EBC1D360B}"/>
              </c:ext>
            </c:extLst>
          </c:dPt>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Plan1!$B$2</c:f>
              <c:numCache>
                <c:formatCode>0%</c:formatCode>
                <c:ptCount val="1"/>
                <c:pt idx="0">
                  <c:v>0.53183023872679047</c:v>
                </c:pt>
              </c:numCache>
            </c:numRef>
          </c:val>
          <c:extLst>
            <c:ext xmlns:c16="http://schemas.microsoft.com/office/drawing/2014/chart" uri="{C3380CC4-5D6E-409C-BE32-E72D297353CC}">
              <c16:uniqueId val="{00000001-F212-43CA-A0CE-E24EBC1D360B}"/>
            </c:ext>
          </c:extLst>
        </c:ser>
        <c:ser>
          <c:idx val="1"/>
          <c:order val="1"/>
          <c:tx>
            <c:strRef>
              <c:f>Plan1!$C$1</c:f>
              <c:strCache>
                <c:ptCount val="1"/>
                <c:pt idx="0">
                  <c:v>PRNG</c:v>
                </c:pt>
              </c:strCache>
            </c:strRef>
          </c:tx>
          <c:spPr>
            <a:gradFill>
              <a:gsLst>
                <a:gs pos="0">
                  <a:srgbClr val="52739A"/>
                </a:gs>
                <a:gs pos="50000">
                  <a:srgbClr val="91CCFF"/>
                </a:gs>
                <a:gs pos="100000">
                  <a:srgbClr val="52739A"/>
                </a:gs>
              </a:gsLst>
              <a:lin ang="0" scaled="0"/>
            </a:gradFill>
            <a:ln>
              <a:solidFill>
                <a:sysClr val="windowText" lastClr="000000"/>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Plan1!$C$2</c:f>
              <c:numCache>
                <c:formatCode>0%</c:formatCode>
                <c:ptCount val="1"/>
                <c:pt idx="0">
                  <c:v>0.25809018567639258</c:v>
                </c:pt>
              </c:numCache>
            </c:numRef>
          </c:val>
          <c:extLst>
            <c:ext xmlns:c16="http://schemas.microsoft.com/office/drawing/2014/chart" uri="{C3380CC4-5D6E-409C-BE32-E72D297353CC}">
              <c16:uniqueId val="{00000002-F212-43CA-A0CE-E24EBC1D360B}"/>
            </c:ext>
          </c:extLst>
        </c:ser>
        <c:ser>
          <c:idx val="2"/>
          <c:order val="2"/>
          <c:tx>
            <c:strRef>
              <c:f>Plan1!$D$1</c:f>
              <c:strCache>
                <c:ptCount val="1"/>
                <c:pt idx="0">
                  <c:v>Vitória</c:v>
                </c:pt>
              </c:strCache>
            </c:strRef>
          </c:tx>
          <c:spPr>
            <a:gradFill>
              <a:gsLst>
                <a:gs pos="0">
                  <a:srgbClr val="675375"/>
                </a:gs>
                <a:gs pos="50000">
                  <a:srgbClr val="C393E3"/>
                </a:gs>
                <a:gs pos="100000">
                  <a:srgbClr val="67536B"/>
                </a:gs>
              </a:gsLst>
            </a:gradFill>
            <a:ln>
              <a:solidFill>
                <a:sysClr val="windowText" lastClr="000000">
                  <a:lumMod val="75000"/>
                  <a:lumOff val="25000"/>
                </a:sysClr>
              </a:solidFill>
            </a:ln>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c:f>
              <c:strCache>
                <c:ptCount val="1"/>
                <c:pt idx="0">
                  <c:v>Participação</c:v>
                </c:pt>
              </c:strCache>
            </c:strRef>
          </c:cat>
          <c:val>
            <c:numRef>
              <c:f>Plan1!$D$2</c:f>
              <c:numCache>
                <c:formatCode>0%</c:formatCode>
                <c:ptCount val="1"/>
                <c:pt idx="0">
                  <c:v>0.20185676392572943</c:v>
                </c:pt>
              </c:numCache>
            </c:numRef>
          </c:val>
          <c:extLst>
            <c:ext xmlns:c16="http://schemas.microsoft.com/office/drawing/2014/chart" uri="{C3380CC4-5D6E-409C-BE32-E72D297353CC}">
              <c16:uniqueId val="{00000003-F212-43CA-A0CE-E24EBC1D360B}"/>
            </c:ext>
          </c:extLst>
        </c:ser>
        <c:ser>
          <c:idx val="3"/>
          <c:order val="3"/>
          <c:tx>
            <c:strRef>
              <c:f>Plan1!$E$1</c:f>
              <c:strCache>
                <c:ptCount val="1"/>
                <c:pt idx="0">
                  <c:v>Outros</c:v>
                </c:pt>
              </c:strCache>
            </c:strRef>
          </c:tx>
          <c:spPr>
            <a:solidFill>
              <a:sysClr val="window" lastClr="FFFFFF">
                <a:lumMod val="95000"/>
              </a:sysClr>
            </a:solidFill>
            <a:ln>
              <a:solidFill>
                <a:sysClr val="windowText" lastClr="000000">
                  <a:lumMod val="75000"/>
                  <a:lumOff val="25000"/>
                </a:sysClr>
              </a:solidFill>
            </a:ln>
          </c:spPr>
          <c:invertIfNegative val="0"/>
          <c:cat>
            <c:strRef>
              <c:f>Plan1!$A$2</c:f>
              <c:strCache>
                <c:ptCount val="1"/>
                <c:pt idx="0">
                  <c:v>Participação</c:v>
                </c:pt>
              </c:strCache>
            </c:strRef>
          </c:cat>
          <c:val>
            <c:numRef>
              <c:f>Plan1!$E$2</c:f>
              <c:numCache>
                <c:formatCode>0%</c:formatCode>
                <c:ptCount val="1"/>
                <c:pt idx="0">
                  <c:v>8.2228116710876265E-3</c:v>
                </c:pt>
              </c:numCache>
            </c:numRef>
          </c:val>
          <c:extLst>
            <c:ext xmlns:c16="http://schemas.microsoft.com/office/drawing/2014/chart" uri="{C3380CC4-5D6E-409C-BE32-E72D297353CC}">
              <c16:uniqueId val="{00000004-F212-43CA-A0CE-E24EBC1D360B}"/>
            </c:ext>
          </c:extLst>
        </c:ser>
        <c:dLbls>
          <c:showLegendKey val="0"/>
          <c:showVal val="0"/>
          <c:showCatName val="0"/>
          <c:showSerName val="0"/>
          <c:showPercent val="0"/>
          <c:showBubbleSize val="0"/>
        </c:dLbls>
        <c:gapWidth val="150"/>
        <c:overlap val="100"/>
        <c:axId val="1444536768"/>
        <c:axId val="1444537856"/>
      </c:barChart>
      <c:catAx>
        <c:axId val="1444536768"/>
        <c:scaling>
          <c:orientation val="minMax"/>
        </c:scaling>
        <c:delete val="0"/>
        <c:axPos val="b"/>
        <c:numFmt formatCode="General" sourceLinked="0"/>
        <c:majorTickMark val="none"/>
        <c:minorTickMark val="none"/>
        <c:tickLblPos val="none"/>
        <c:crossAx val="1444537856"/>
        <c:crosses val="autoZero"/>
        <c:auto val="1"/>
        <c:lblAlgn val="ctr"/>
        <c:lblOffset val="100"/>
        <c:noMultiLvlLbl val="0"/>
      </c:catAx>
      <c:valAx>
        <c:axId val="1444537856"/>
        <c:scaling>
          <c:orientation val="minMax"/>
          <c:max val="1"/>
          <c:min val="0"/>
        </c:scaling>
        <c:delete val="0"/>
        <c:axPos val="l"/>
        <c:majorGridlines>
          <c:spPr>
            <a:ln>
              <a:solidFill>
                <a:schemeClr val="bg1">
                  <a:lumMod val="85000"/>
                </a:schemeClr>
              </a:solidFill>
            </a:ln>
          </c:spPr>
        </c:majorGridlines>
        <c:numFmt formatCode="0%" sourceLinked="1"/>
        <c:majorTickMark val="out"/>
        <c:minorTickMark val="none"/>
        <c:tickLblPos val="nextTo"/>
        <c:spPr>
          <a:ln>
            <a:noFill/>
          </a:ln>
        </c:spPr>
        <c:txPr>
          <a:bodyPr/>
          <a:lstStyle/>
          <a:p>
            <a:pPr>
              <a:defRPr sz="1050"/>
            </a:pPr>
            <a:endParaRPr lang="pt-BR"/>
          </a:p>
        </c:txPr>
        <c:crossAx val="1444536768"/>
        <c:crosses val="autoZero"/>
        <c:crossBetween val="between"/>
        <c:majorUnit val="0.5"/>
      </c:valAx>
    </c:plotArea>
    <c:legend>
      <c:legendPos val="r"/>
      <c:layout>
        <c:manualLayout>
          <c:xMode val="edge"/>
          <c:yMode val="edge"/>
          <c:x val="0.61709496996997004"/>
          <c:y val="0.10532798749421028"/>
          <c:w val="0.35581381381381383"/>
          <c:h val="0.82815829087540527"/>
        </c:manualLayout>
      </c:layout>
      <c:overlay val="0"/>
      <c:txPr>
        <a:bodyPr/>
        <a:lstStyle/>
        <a:p>
          <a:pPr>
            <a:defRPr sz="120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6228229779997962E-3"/>
          <c:y val="3.1735855906038238E-2"/>
          <c:w val="0.98260396653491733"/>
          <c:h val="0.82690896171047401"/>
        </c:manualLayout>
      </c:layout>
      <c:barChart>
        <c:barDir val="col"/>
        <c:grouping val="stacked"/>
        <c:varyColors val="0"/>
        <c:ser>
          <c:idx val="0"/>
          <c:order val="0"/>
          <c:tx>
            <c:strRef>
              <c:f>Plan1!$B$1</c:f>
              <c:strCache>
                <c:ptCount val="1"/>
                <c:pt idx="0">
                  <c:v>Série 1</c:v>
                </c:pt>
              </c:strCache>
            </c:strRef>
          </c:tx>
          <c:invertIfNegative val="0"/>
          <c:dPt>
            <c:idx val="0"/>
            <c:invertIfNegative val="0"/>
            <c:bubble3D val="0"/>
            <c:spPr>
              <a:solidFill>
                <a:srgbClr val="336699"/>
              </a:solidFill>
              <a:ln>
                <a:solidFill>
                  <a:schemeClr val="tx1"/>
                </a:solidFill>
              </a:ln>
            </c:spPr>
            <c:extLst>
              <c:ext xmlns:c16="http://schemas.microsoft.com/office/drawing/2014/chart" uri="{C3380CC4-5D6E-409C-BE32-E72D297353CC}">
                <c16:uniqueId val="{00000001-0035-40C0-A9AE-127758470B80}"/>
              </c:ext>
            </c:extLst>
          </c:dPt>
          <c:dPt>
            <c:idx val="1"/>
            <c:invertIfNegative val="0"/>
            <c:bubble3D val="0"/>
            <c:spPr>
              <a:noFill/>
            </c:spPr>
            <c:extLst>
              <c:ext xmlns:c16="http://schemas.microsoft.com/office/drawing/2014/chart" uri="{C3380CC4-5D6E-409C-BE32-E72D297353CC}">
                <c16:uniqueId val="{00000003-0035-40C0-A9AE-127758470B80}"/>
              </c:ext>
            </c:extLst>
          </c:dPt>
          <c:dLbls>
            <c:dLbl>
              <c:idx val="0"/>
              <c:spPr/>
              <c:txPr>
                <a:bodyPr/>
                <a:lstStyle/>
                <a:p>
                  <a:pPr>
                    <a:defRPr sz="1400" b="1">
                      <a:solidFill>
                        <a:schemeClr val="bg1"/>
                      </a:solidFill>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35-40C0-A9AE-127758470B80}"/>
                </c:ext>
              </c:extLst>
            </c:dLbl>
            <c:spPr>
              <a:noFill/>
              <a:ln>
                <a:noFill/>
              </a:ln>
              <a:effectLst/>
            </c:spPr>
            <c:txPr>
              <a:bodyPr/>
              <a:lstStyle/>
              <a:p>
                <a:pPr>
                  <a:defRPr sz="1400" b="0">
                    <a:solidFill>
                      <a:schemeClr val="bg1"/>
                    </a:solidFill>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Plan1!$A$2:$A$9</c:f>
              <c:strCache>
                <c:ptCount val="8"/>
                <c:pt idx="0">
                  <c:v>Minério de ferro</c:v>
                </c:pt>
                <c:pt idx="1">
                  <c:v>Soja farelo e milho</c:v>
                </c:pt>
                <c:pt idx="2">
                  <c:v>Bauxita/Alumina</c:v>
                </c:pt>
                <c:pt idx="3">
                  <c:v>Fertilizantes/Enxofre</c:v>
                </c:pt>
                <c:pt idx="4">
                  <c:v>Carvão e coque</c:v>
                </c:pt>
                <c:pt idx="5">
                  <c:v>Açúcar</c:v>
                </c:pt>
                <c:pt idx="6">
                  <c:v>Outros</c:v>
                </c:pt>
                <c:pt idx="7">
                  <c:v>Total</c:v>
                </c:pt>
              </c:strCache>
            </c:strRef>
          </c:cat>
          <c:val>
            <c:numRef>
              <c:f>Plan1!$B$2:$B$9</c:f>
              <c:numCache>
                <c:formatCode>_-* #,##0_-;\-* #,##0_-;_-* "-"??_-;_-@_-</c:formatCode>
                <c:ptCount val="8"/>
                <c:pt idx="0" formatCode="#,##0">
                  <c:v>330081348</c:v>
                </c:pt>
                <c:pt idx="1">
                  <c:v>330081348</c:v>
                </c:pt>
              </c:numCache>
            </c:numRef>
          </c:val>
          <c:extLst>
            <c:ext xmlns:c16="http://schemas.microsoft.com/office/drawing/2014/chart" uri="{C3380CC4-5D6E-409C-BE32-E72D297353CC}">
              <c16:uniqueId val="{00000004-0035-40C0-A9AE-127758470B80}"/>
            </c:ext>
          </c:extLst>
        </c:ser>
        <c:ser>
          <c:idx val="1"/>
          <c:order val="1"/>
          <c:tx>
            <c:strRef>
              <c:f>Plan1!$C$1</c:f>
              <c:strCache>
                <c:ptCount val="1"/>
                <c:pt idx="0">
                  <c:v>Colunas1</c:v>
                </c:pt>
              </c:strCache>
            </c:strRef>
          </c:tx>
          <c:invertIfNegative val="0"/>
          <c:dPt>
            <c:idx val="1"/>
            <c:invertIfNegative val="0"/>
            <c:bubble3D val="0"/>
            <c:spPr>
              <a:solidFill>
                <a:srgbClr val="336699"/>
              </a:solidFill>
              <a:ln>
                <a:solidFill>
                  <a:schemeClr val="tx1"/>
                </a:solidFill>
              </a:ln>
            </c:spPr>
            <c:extLst>
              <c:ext xmlns:c16="http://schemas.microsoft.com/office/drawing/2014/chart" uri="{C3380CC4-5D6E-409C-BE32-E72D297353CC}">
                <c16:uniqueId val="{00000006-0035-40C0-A9AE-127758470B80}"/>
              </c:ext>
            </c:extLst>
          </c:dPt>
          <c:dPt>
            <c:idx val="2"/>
            <c:invertIfNegative val="0"/>
            <c:bubble3D val="0"/>
            <c:spPr>
              <a:noFill/>
            </c:spPr>
            <c:extLst>
              <c:ext xmlns:c16="http://schemas.microsoft.com/office/drawing/2014/chart" uri="{C3380CC4-5D6E-409C-BE32-E72D297353CC}">
                <c16:uniqueId val="{00000008-0035-40C0-A9AE-127758470B80}"/>
              </c:ext>
            </c:extLst>
          </c:dPt>
          <c:dLbls>
            <c:dLbl>
              <c:idx val="1"/>
              <c:spPr/>
              <c:txPr>
                <a:bodyPr/>
                <a:lstStyle/>
                <a:p>
                  <a:pPr>
                    <a:defRPr sz="1400" b="1">
                      <a:solidFill>
                        <a:schemeClr val="bg1"/>
                      </a:solidFill>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035-40C0-A9AE-127758470B80}"/>
                </c:ext>
              </c:extLst>
            </c:dLbl>
            <c:spPr>
              <a:noFill/>
              <a:ln>
                <a:noFill/>
              </a:ln>
              <a:effectLst/>
            </c:spPr>
            <c:txPr>
              <a:bodyPr/>
              <a:lstStyle/>
              <a:p>
                <a:pPr>
                  <a:defRPr sz="1400" b="1"/>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Plan1!$A$2:$A$9</c:f>
              <c:strCache>
                <c:ptCount val="8"/>
                <c:pt idx="0">
                  <c:v>Minério de ferro</c:v>
                </c:pt>
                <c:pt idx="1">
                  <c:v>Soja farelo e milho</c:v>
                </c:pt>
                <c:pt idx="2">
                  <c:v>Bauxita/Alumina</c:v>
                </c:pt>
                <c:pt idx="3">
                  <c:v>Fertilizantes/Enxofre</c:v>
                </c:pt>
                <c:pt idx="4">
                  <c:v>Carvão e coque</c:v>
                </c:pt>
                <c:pt idx="5">
                  <c:v>Açúcar</c:v>
                </c:pt>
                <c:pt idx="6">
                  <c:v>Outros</c:v>
                </c:pt>
                <c:pt idx="7">
                  <c:v>Total</c:v>
                </c:pt>
              </c:strCache>
            </c:strRef>
          </c:cat>
          <c:val>
            <c:numRef>
              <c:f>Plan1!$C$2:$C$9</c:f>
              <c:numCache>
                <c:formatCode>_-* #,##0_-;\-* #,##0_-;_-* "-"??_-;_-@_-</c:formatCode>
                <c:ptCount val="8"/>
                <c:pt idx="1">
                  <c:v>91638192</c:v>
                </c:pt>
                <c:pt idx="2">
                  <c:v>421719540</c:v>
                </c:pt>
              </c:numCache>
            </c:numRef>
          </c:val>
          <c:extLst>
            <c:ext xmlns:c16="http://schemas.microsoft.com/office/drawing/2014/chart" uri="{C3380CC4-5D6E-409C-BE32-E72D297353CC}">
              <c16:uniqueId val="{00000009-0035-40C0-A9AE-127758470B80}"/>
            </c:ext>
          </c:extLst>
        </c:ser>
        <c:ser>
          <c:idx val="2"/>
          <c:order val="2"/>
          <c:tx>
            <c:strRef>
              <c:f>Plan1!$D$1</c:f>
              <c:strCache>
                <c:ptCount val="1"/>
                <c:pt idx="0">
                  <c:v>Colunas2</c:v>
                </c:pt>
              </c:strCache>
            </c:strRef>
          </c:tx>
          <c:invertIfNegative val="0"/>
          <c:dPt>
            <c:idx val="2"/>
            <c:invertIfNegative val="0"/>
            <c:bubble3D val="0"/>
            <c:spPr>
              <a:solidFill>
                <a:srgbClr val="336699"/>
              </a:solidFill>
              <a:ln>
                <a:solidFill>
                  <a:schemeClr val="tx1"/>
                </a:solidFill>
              </a:ln>
            </c:spPr>
            <c:extLst>
              <c:ext xmlns:c16="http://schemas.microsoft.com/office/drawing/2014/chart" uri="{C3380CC4-5D6E-409C-BE32-E72D297353CC}">
                <c16:uniqueId val="{0000000B-0035-40C0-A9AE-127758470B80}"/>
              </c:ext>
            </c:extLst>
          </c:dPt>
          <c:dPt>
            <c:idx val="3"/>
            <c:invertIfNegative val="0"/>
            <c:bubble3D val="0"/>
            <c:spPr>
              <a:noFill/>
            </c:spPr>
            <c:extLst>
              <c:ext xmlns:c16="http://schemas.microsoft.com/office/drawing/2014/chart" uri="{C3380CC4-5D6E-409C-BE32-E72D297353CC}">
                <c16:uniqueId val="{0000000D-0035-40C0-A9AE-127758470B80}"/>
              </c:ext>
            </c:extLst>
          </c:dPt>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035-40C0-A9AE-127758470B80}"/>
                </c:ext>
              </c:extLst>
            </c:dLbl>
            <c:spPr>
              <a:noFill/>
              <a:ln>
                <a:noFill/>
              </a:ln>
              <a:effectLst/>
            </c:spPr>
            <c:txPr>
              <a:bodyPr/>
              <a:lstStyle/>
              <a:p>
                <a:pPr>
                  <a:defRPr sz="1400" b="1">
                    <a:solidFill>
                      <a:schemeClr val="bg1"/>
                    </a:solidFill>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Plan1!$A$2:$A$9</c:f>
              <c:strCache>
                <c:ptCount val="8"/>
                <c:pt idx="0">
                  <c:v>Minério de ferro</c:v>
                </c:pt>
                <c:pt idx="1">
                  <c:v>Soja farelo e milho</c:v>
                </c:pt>
                <c:pt idx="2">
                  <c:v>Bauxita/Alumina</c:v>
                </c:pt>
                <c:pt idx="3">
                  <c:v>Fertilizantes/Enxofre</c:v>
                </c:pt>
                <c:pt idx="4">
                  <c:v>Carvão e coque</c:v>
                </c:pt>
                <c:pt idx="5">
                  <c:v>Açúcar</c:v>
                </c:pt>
                <c:pt idx="6">
                  <c:v>Outros</c:v>
                </c:pt>
                <c:pt idx="7">
                  <c:v>Total</c:v>
                </c:pt>
              </c:strCache>
            </c:strRef>
          </c:cat>
          <c:val>
            <c:numRef>
              <c:f>Plan1!$D$2:$D$9</c:f>
              <c:numCache>
                <c:formatCode>General</c:formatCode>
                <c:ptCount val="8"/>
                <c:pt idx="2" formatCode="_-* #,##0_-;\-* #,##0_-;_-* &quot;-&quot;??_-;_-@_-">
                  <c:v>42873246</c:v>
                </c:pt>
                <c:pt idx="3" formatCode="_-* #,##0_-;\-* #,##0_-;_-* &quot;-&quot;??_-;_-@_-">
                  <c:v>464592786</c:v>
                </c:pt>
              </c:numCache>
            </c:numRef>
          </c:val>
          <c:extLst>
            <c:ext xmlns:c16="http://schemas.microsoft.com/office/drawing/2014/chart" uri="{C3380CC4-5D6E-409C-BE32-E72D297353CC}">
              <c16:uniqueId val="{0000000E-0035-40C0-A9AE-127758470B80}"/>
            </c:ext>
          </c:extLst>
        </c:ser>
        <c:ser>
          <c:idx val="3"/>
          <c:order val="3"/>
          <c:tx>
            <c:strRef>
              <c:f>Plan1!$E$1</c:f>
              <c:strCache>
                <c:ptCount val="1"/>
                <c:pt idx="0">
                  <c:v>Colunas3</c:v>
                </c:pt>
              </c:strCache>
            </c:strRef>
          </c:tx>
          <c:invertIfNegative val="0"/>
          <c:dPt>
            <c:idx val="3"/>
            <c:invertIfNegative val="0"/>
            <c:bubble3D val="0"/>
            <c:spPr>
              <a:solidFill>
                <a:srgbClr val="336699"/>
              </a:solidFill>
              <a:ln>
                <a:solidFill>
                  <a:schemeClr val="tx1"/>
                </a:solidFill>
              </a:ln>
            </c:spPr>
            <c:extLst>
              <c:ext xmlns:c16="http://schemas.microsoft.com/office/drawing/2014/chart" uri="{C3380CC4-5D6E-409C-BE32-E72D297353CC}">
                <c16:uniqueId val="{00000010-0035-40C0-A9AE-127758470B80}"/>
              </c:ext>
            </c:extLst>
          </c:dPt>
          <c:dPt>
            <c:idx val="4"/>
            <c:invertIfNegative val="0"/>
            <c:bubble3D val="0"/>
            <c:spPr>
              <a:noFill/>
            </c:spPr>
            <c:extLst>
              <c:ext xmlns:c16="http://schemas.microsoft.com/office/drawing/2014/chart" uri="{C3380CC4-5D6E-409C-BE32-E72D297353CC}">
                <c16:uniqueId val="{00000012-0035-40C0-A9AE-127758470B80}"/>
              </c:ext>
            </c:extLst>
          </c:dPt>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035-40C0-A9AE-127758470B80}"/>
                </c:ext>
              </c:extLst>
            </c:dLbl>
            <c:spPr>
              <a:noFill/>
            </c:spPr>
            <c:txPr>
              <a:bodyPr/>
              <a:lstStyle/>
              <a:p>
                <a:pPr>
                  <a:defRPr sz="1400" b="1">
                    <a:solidFill>
                      <a:schemeClr val="bg1"/>
                    </a:solidFill>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Plan1!$A$2:$A$9</c:f>
              <c:strCache>
                <c:ptCount val="8"/>
                <c:pt idx="0">
                  <c:v>Minério de ferro</c:v>
                </c:pt>
                <c:pt idx="1">
                  <c:v>Soja farelo e milho</c:v>
                </c:pt>
                <c:pt idx="2">
                  <c:v>Bauxita/Alumina</c:v>
                </c:pt>
                <c:pt idx="3">
                  <c:v>Fertilizantes/Enxofre</c:v>
                </c:pt>
                <c:pt idx="4">
                  <c:v>Carvão e coque</c:v>
                </c:pt>
                <c:pt idx="5">
                  <c:v>Açúcar</c:v>
                </c:pt>
                <c:pt idx="6">
                  <c:v>Outros</c:v>
                </c:pt>
                <c:pt idx="7">
                  <c:v>Total</c:v>
                </c:pt>
              </c:strCache>
            </c:strRef>
          </c:cat>
          <c:val>
            <c:numRef>
              <c:f>Plan1!$E$2:$E$9</c:f>
              <c:numCache>
                <c:formatCode>General</c:formatCode>
                <c:ptCount val="8"/>
                <c:pt idx="3" formatCode="#,##0">
                  <c:v>28956827</c:v>
                </c:pt>
                <c:pt idx="4" formatCode="_-* #,##0_-;\-* #,##0_-;_-* &quot;-&quot;??_-;_-@_-">
                  <c:v>493549613</c:v>
                </c:pt>
              </c:numCache>
            </c:numRef>
          </c:val>
          <c:extLst>
            <c:ext xmlns:c16="http://schemas.microsoft.com/office/drawing/2014/chart" uri="{C3380CC4-5D6E-409C-BE32-E72D297353CC}">
              <c16:uniqueId val="{00000013-0035-40C0-A9AE-127758470B80}"/>
            </c:ext>
          </c:extLst>
        </c:ser>
        <c:ser>
          <c:idx val="4"/>
          <c:order val="4"/>
          <c:tx>
            <c:strRef>
              <c:f>Plan1!$F$1</c:f>
              <c:strCache>
                <c:ptCount val="1"/>
                <c:pt idx="0">
                  <c:v>Colunas4</c:v>
                </c:pt>
              </c:strCache>
            </c:strRef>
          </c:tx>
          <c:invertIfNegative val="0"/>
          <c:dPt>
            <c:idx val="4"/>
            <c:invertIfNegative val="0"/>
            <c:bubble3D val="0"/>
            <c:spPr>
              <a:solidFill>
                <a:srgbClr val="336699"/>
              </a:solidFill>
              <a:ln>
                <a:solidFill>
                  <a:schemeClr val="tx1"/>
                </a:solidFill>
              </a:ln>
            </c:spPr>
            <c:extLst>
              <c:ext xmlns:c16="http://schemas.microsoft.com/office/drawing/2014/chart" uri="{C3380CC4-5D6E-409C-BE32-E72D297353CC}">
                <c16:uniqueId val="{00000015-0035-40C0-A9AE-127758470B80}"/>
              </c:ext>
            </c:extLst>
          </c:dPt>
          <c:dPt>
            <c:idx val="5"/>
            <c:invertIfNegative val="0"/>
            <c:bubble3D val="0"/>
            <c:spPr>
              <a:noFill/>
            </c:spPr>
            <c:extLst>
              <c:ext xmlns:c16="http://schemas.microsoft.com/office/drawing/2014/chart" uri="{C3380CC4-5D6E-409C-BE32-E72D297353CC}">
                <c16:uniqueId val="{00000017-0035-40C0-A9AE-127758470B80}"/>
              </c:ext>
            </c:extLst>
          </c:dPt>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035-40C0-A9AE-127758470B80}"/>
                </c:ext>
              </c:extLst>
            </c:dLbl>
            <c:spPr>
              <a:noFill/>
            </c:spPr>
            <c:txPr>
              <a:bodyPr/>
              <a:lstStyle/>
              <a:p>
                <a:pPr>
                  <a:defRPr sz="1400" b="1">
                    <a:solidFill>
                      <a:schemeClr val="bg1"/>
                    </a:solidFill>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Plan1!$A$2:$A$9</c:f>
              <c:strCache>
                <c:ptCount val="8"/>
                <c:pt idx="0">
                  <c:v>Minério de ferro</c:v>
                </c:pt>
                <c:pt idx="1">
                  <c:v>Soja farelo e milho</c:v>
                </c:pt>
                <c:pt idx="2">
                  <c:v>Bauxita/Alumina</c:v>
                </c:pt>
                <c:pt idx="3">
                  <c:v>Fertilizantes/Enxofre</c:v>
                </c:pt>
                <c:pt idx="4">
                  <c:v>Carvão e coque</c:v>
                </c:pt>
                <c:pt idx="5">
                  <c:v>Açúcar</c:v>
                </c:pt>
                <c:pt idx="6">
                  <c:v>Outros</c:v>
                </c:pt>
                <c:pt idx="7">
                  <c:v>Total</c:v>
                </c:pt>
              </c:strCache>
            </c:strRef>
          </c:cat>
          <c:val>
            <c:numRef>
              <c:f>Plan1!$F$2:$F$9</c:f>
              <c:numCache>
                <c:formatCode>General</c:formatCode>
                <c:ptCount val="8"/>
                <c:pt idx="4" formatCode="_-* #,##0_-;\-* #,##0_-;_-* &quot;-&quot;??_-;_-@_-">
                  <c:v>24171945</c:v>
                </c:pt>
                <c:pt idx="5" formatCode="_-* #,##0_-;\-* #,##0_-;_-* &quot;-&quot;??_-;_-@_-">
                  <c:v>517721558</c:v>
                </c:pt>
              </c:numCache>
            </c:numRef>
          </c:val>
          <c:extLst>
            <c:ext xmlns:c16="http://schemas.microsoft.com/office/drawing/2014/chart" uri="{C3380CC4-5D6E-409C-BE32-E72D297353CC}">
              <c16:uniqueId val="{00000018-0035-40C0-A9AE-127758470B80}"/>
            </c:ext>
          </c:extLst>
        </c:ser>
        <c:ser>
          <c:idx val="5"/>
          <c:order val="5"/>
          <c:tx>
            <c:strRef>
              <c:f>Plan1!$G$1</c:f>
              <c:strCache>
                <c:ptCount val="1"/>
                <c:pt idx="0">
                  <c:v>Colunas5</c:v>
                </c:pt>
              </c:strCache>
            </c:strRef>
          </c:tx>
          <c:invertIfNegative val="0"/>
          <c:dPt>
            <c:idx val="5"/>
            <c:invertIfNegative val="0"/>
            <c:bubble3D val="0"/>
            <c:spPr>
              <a:solidFill>
                <a:srgbClr val="336699"/>
              </a:solidFill>
              <a:ln>
                <a:solidFill>
                  <a:schemeClr val="tx1"/>
                </a:solidFill>
              </a:ln>
            </c:spPr>
            <c:extLst>
              <c:ext xmlns:c16="http://schemas.microsoft.com/office/drawing/2014/chart" uri="{C3380CC4-5D6E-409C-BE32-E72D297353CC}">
                <c16:uniqueId val="{0000001A-0035-40C0-A9AE-127758470B80}"/>
              </c:ext>
            </c:extLst>
          </c:dPt>
          <c:dPt>
            <c:idx val="6"/>
            <c:invertIfNegative val="0"/>
            <c:bubble3D val="0"/>
            <c:spPr>
              <a:noFill/>
            </c:spPr>
            <c:extLst>
              <c:ext xmlns:c16="http://schemas.microsoft.com/office/drawing/2014/chart" uri="{C3380CC4-5D6E-409C-BE32-E72D297353CC}">
                <c16:uniqueId val="{0000001C-0035-40C0-A9AE-127758470B80}"/>
              </c:ext>
            </c:extLst>
          </c:dPt>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035-40C0-A9AE-127758470B80}"/>
                </c:ext>
              </c:extLst>
            </c:dLbl>
            <c:spPr>
              <a:noFill/>
            </c:spPr>
            <c:txPr>
              <a:bodyPr/>
              <a:lstStyle/>
              <a:p>
                <a:pPr>
                  <a:defRPr sz="1400" b="1">
                    <a:solidFill>
                      <a:schemeClr val="bg1"/>
                    </a:solidFill>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Plan1!$A$2:$A$9</c:f>
              <c:strCache>
                <c:ptCount val="8"/>
                <c:pt idx="0">
                  <c:v>Minério de ferro</c:v>
                </c:pt>
                <c:pt idx="1">
                  <c:v>Soja farelo e milho</c:v>
                </c:pt>
                <c:pt idx="2">
                  <c:v>Bauxita/Alumina</c:v>
                </c:pt>
                <c:pt idx="3">
                  <c:v>Fertilizantes/Enxofre</c:v>
                </c:pt>
                <c:pt idx="4">
                  <c:v>Carvão e coque</c:v>
                </c:pt>
                <c:pt idx="5">
                  <c:v>Açúcar</c:v>
                </c:pt>
                <c:pt idx="6">
                  <c:v>Outros</c:v>
                </c:pt>
                <c:pt idx="7">
                  <c:v>Total</c:v>
                </c:pt>
              </c:strCache>
            </c:strRef>
          </c:cat>
          <c:val>
            <c:numRef>
              <c:f>Plan1!$G$2:$G$9</c:f>
              <c:numCache>
                <c:formatCode>General</c:formatCode>
                <c:ptCount val="8"/>
                <c:pt idx="5" formatCode="_-* #,##0_-;\-* #,##0_-;_-* &quot;-&quot;??_-;_-@_-">
                  <c:v>22990569</c:v>
                </c:pt>
                <c:pt idx="6" formatCode="_-* #,##0_-;\-* #,##0_-;_-* &quot;-&quot;??_-;_-@_-">
                  <c:v>540712127</c:v>
                </c:pt>
              </c:numCache>
            </c:numRef>
          </c:val>
          <c:extLst>
            <c:ext xmlns:c16="http://schemas.microsoft.com/office/drawing/2014/chart" uri="{C3380CC4-5D6E-409C-BE32-E72D297353CC}">
              <c16:uniqueId val="{0000001D-0035-40C0-A9AE-127758470B80}"/>
            </c:ext>
          </c:extLst>
        </c:ser>
        <c:ser>
          <c:idx val="6"/>
          <c:order val="6"/>
          <c:tx>
            <c:strRef>
              <c:f>Plan1!$H$1</c:f>
              <c:strCache>
                <c:ptCount val="1"/>
                <c:pt idx="0">
                  <c:v>Colunas6</c:v>
                </c:pt>
              </c:strCache>
            </c:strRef>
          </c:tx>
          <c:spPr>
            <a:solidFill>
              <a:schemeClr val="bg1"/>
            </a:solidFill>
            <a:ln>
              <a:solidFill>
                <a:schemeClr val="tx1">
                  <a:lumMod val="50000"/>
                  <a:lumOff val="50000"/>
                </a:schemeClr>
              </a:solidFill>
            </a:ln>
          </c:spPr>
          <c:invertIfNegative val="0"/>
          <c:dPt>
            <c:idx val="6"/>
            <c:invertIfNegative val="0"/>
            <c:bubble3D val="0"/>
            <c:spPr>
              <a:solidFill>
                <a:schemeClr val="bg1"/>
              </a:solidFill>
              <a:ln>
                <a:solidFill>
                  <a:schemeClr val="tx1"/>
                </a:solidFill>
              </a:ln>
            </c:spPr>
            <c:extLst>
              <c:ext xmlns:c16="http://schemas.microsoft.com/office/drawing/2014/chart" uri="{C3380CC4-5D6E-409C-BE32-E72D297353CC}">
                <c16:uniqueId val="{0000001F-0035-40C0-A9AE-127758470B80}"/>
              </c:ext>
            </c:extLst>
          </c:dPt>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0035-40C0-A9AE-127758470B80}"/>
                </c:ext>
              </c:extLst>
            </c:dLbl>
            <c:spPr>
              <a:noFill/>
              <a:ln>
                <a:noFill/>
              </a:ln>
              <a:effectLst/>
            </c:spPr>
            <c:txPr>
              <a:bodyPr/>
              <a:lstStyle/>
              <a:p>
                <a:pPr>
                  <a:defRPr sz="1400" b="0" i="0">
                    <a:solidFill>
                      <a:schemeClr val="tx1"/>
                    </a:solidFill>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Plan1!$A$2:$A$9</c:f>
              <c:strCache>
                <c:ptCount val="8"/>
                <c:pt idx="0">
                  <c:v>Minério de ferro</c:v>
                </c:pt>
                <c:pt idx="1">
                  <c:v>Soja farelo e milho</c:v>
                </c:pt>
                <c:pt idx="2">
                  <c:v>Bauxita/Alumina</c:v>
                </c:pt>
                <c:pt idx="3">
                  <c:v>Fertilizantes/Enxofre</c:v>
                </c:pt>
                <c:pt idx="4">
                  <c:v>Carvão e coque</c:v>
                </c:pt>
                <c:pt idx="5">
                  <c:v>Açúcar</c:v>
                </c:pt>
                <c:pt idx="6">
                  <c:v>Outros</c:v>
                </c:pt>
                <c:pt idx="7">
                  <c:v>Total</c:v>
                </c:pt>
              </c:strCache>
            </c:strRef>
          </c:cat>
          <c:val>
            <c:numRef>
              <c:f>Plan1!$H$2:$H$9</c:f>
              <c:numCache>
                <c:formatCode>General</c:formatCode>
                <c:ptCount val="8"/>
                <c:pt idx="6" formatCode="_-* #,##0_-;\-* #,##0_-;_-* &quot;-&quot;??_-;_-@_-">
                  <c:v>28765292</c:v>
                </c:pt>
              </c:numCache>
            </c:numRef>
          </c:val>
          <c:extLst>
            <c:ext xmlns:c16="http://schemas.microsoft.com/office/drawing/2014/chart" uri="{C3380CC4-5D6E-409C-BE32-E72D297353CC}">
              <c16:uniqueId val="{00000020-0035-40C0-A9AE-127758470B80}"/>
            </c:ext>
          </c:extLst>
        </c:ser>
        <c:ser>
          <c:idx val="7"/>
          <c:order val="7"/>
          <c:tx>
            <c:strRef>
              <c:f>Plan1!$I$1</c:f>
              <c:strCache>
                <c:ptCount val="1"/>
                <c:pt idx="0">
                  <c:v>Colunas7</c:v>
                </c:pt>
              </c:strCache>
            </c:strRef>
          </c:tx>
          <c:spPr>
            <a:solidFill>
              <a:srgbClr val="336699"/>
            </a:solidFill>
            <a:ln>
              <a:solidFill>
                <a:schemeClr val="tx1">
                  <a:lumMod val="50000"/>
                  <a:lumOff val="50000"/>
                </a:schemeClr>
              </a:solidFill>
            </a:ln>
          </c:spPr>
          <c:invertIfNegative val="0"/>
          <c:dPt>
            <c:idx val="7"/>
            <c:invertIfNegative val="0"/>
            <c:bubble3D val="0"/>
            <c:spPr>
              <a:solidFill>
                <a:srgbClr val="336699"/>
              </a:solidFill>
              <a:ln>
                <a:solidFill>
                  <a:schemeClr val="tx1"/>
                </a:solidFill>
              </a:ln>
            </c:spPr>
            <c:extLst>
              <c:ext xmlns:c16="http://schemas.microsoft.com/office/drawing/2014/chart" uri="{C3380CC4-5D6E-409C-BE32-E72D297353CC}">
                <c16:uniqueId val="{00000022-0035-40C0-A9AE-127758470B80}"/>
              </c:ext>
            </c:extLst>
          </c:dPt>
          <c:dLbls>
            <c:spPr>
              <a:noFill/>
              <a:ln>
                <a:noFill/>
              </a:ln>
              <a:effectLst/>
            </c:spPr>
            <c:txPr>
              <a:bodyPr/>
              <a:lstStyle/>
              <a:p>
                <a:pPr>
                  <a:defRPr sz="1400" b="1">
                    <a:solidFill>
                      <a:schemeClr val="bg1"/>
                    </a:solidFill>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Plan1!$A$2:$A$9</c:f>
              <c:strCache>
                <c:ptCount val="8"/>
                <c:pt idx="0">
                  <c:v>Minério de ferro</c:v>
                </c:pt>
                <c:pt idx="1">
                  <c:v>Soja farelo e milho</c:v>
                </c:pt>
                <c:pt idx="2">
                  <c:v>Bauxita/Alumina</c:v>
                </c:pt>
                <c:pt idx="3">
                  <c:v>Fertilizantes/Enxofre</c:v>
                </c:pt>
                <c:pt idx="4">
                  <c:v>Carvão e coque</c:v>
                </c:pt>
                <c:pt idx="5">
                  <c:v>Açúcar</c:v>
                </c:pt>
                <c:pt idx="6">
                  <c:v>Outros</c:v>
                </c:pt>
                <c:pt idx="7">
                  <c:v>Total</c:v>
                </c:pt>
              </c:strCache>
            </c:strRef>
          </c:cat>
          <c:val>
            <c:numRef>
              <c:f>Plan1!$I$2:$I$9</c:f>
              <c:numCache>
                <c:formatCode>General</c:formatCode>
                <c:ptCount val="8"/>
                <c:pt idx="7" formatCode="_-* #,##0_-;\-* #,##0_-;_-* &quot;-&quot;??_-;_-@_-">
                  <c:v>569477419</c:v>
                </c:pt>
              </c:numCache>
            </c:numRef>
          </c:val>
          <c:extLst>
            <c:ext xmlns:c16="http://schemas.microsoft.com/office/drawing/2014/chart" uri="{C3380CC4-5D6E-409C-BE32-E72D297353CC}">
              <c16:uniqueId val="{00000023-0035-40C0-A9AE-127758470B80}"/>
            </c:ext>
          </c:extLst>
        </c:ser>
        <c:dLbls>
          <c:showLegendKey val="0"/>
          <c:showVal val="0"/>
          <c:showCatName val="0"/>
          <c:showSerName val="0"/>
          <c:showPercent val="0"/>
          <c:showBubbleSize val="0"/>
        </c:dLbls>
        <c:gapWidth val="70"/>
        <c:overlap val="100"/>
        <c:axId val="1544419728"/>
        <c:axId val="1544410480"/>
      </c:barChart>
      <c:catAx>
        <c:axId val="1544419728"/>
        <c:scaling>
          <c:orientation val="minMax"/>
        </c:scaling>
        <c:delete val="0"/>
        <c:axPos val="b"/>
        <c:numFmt formatCode="General" sourceLinked="0"/>
        <c:majorTickMark val="none"/>
        <c:minorTickMark val="none"/>
        <c:tickLblPos val="none"/>
        <c:crossAx val="1544410480"/>
        <c:crosses val="autoZero"/>
        <c:auto val="1"/>
        <c:lblAlgn val="ctr"/>
        <c:lblOffset val="100"/>
        <c:noMultiLvlLbl val="0"/>
      </c:catAx>
      <c:valAx>
        <c:axId val="1544410480"/>
        <c:scaling>
          <c:orientation val="minMax"/>
        </c:scaling>
        <c:delete val="1"/>
        <c:axPos val="l"/>
        <c:numFmt formatCode="#,##0" sourceLinked="1"/>
        <c:majorTickMark val="out"/>
        <c:minorTickMark val="none"/>
        <c:tickLblPos val="nextTo"/>
        <c:crossAx val="1544419728"/>
        <c:crosses val="autoZero"/>
        <c:crossBetween val="between"/>
        <c:dispUnits>
          <c:builtInUnit val="millions"/>
          <c:dispUnitsLbl/>
        </c:dispUnits>
      </c:valAx>
    </c:plotArea>
    <c:plotVisOnly val="1"/>
    <c:dispBlanksAs val="gap"/>
    <c:showDLblsOverMax val="0"/>
  </c:chart>
  <c:txPr>
    <a:bodyPr/>
    <a:lstStyle/>
    <a:p>
      <a:pPr>
        <a:defRPr sz="1800"/>
      </a:pPr>
      <a:endParaRPr lang="pt-BR"/>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Plan1!$B$1</c:f>
              <c:strCache>
                <c:ptCount val="1"/>
                <c:pt idx="0">
                  <c:v>Série 1</c:v>
                </c:pt>
              </c:strCache>
            </c:strRef>
          </c:tx>
          <c:spPr>
            <a:gradFill>
              <a:gsLst>
                <a:gs pos="0">
                  <a:srgbClr val="52739A"/>
                </a:gs>
                <a:gs pos="50000">
                  <a:srgbClr val="91CCFF"/>
                </a:gs>
                <a:gs pos="100000">
                  <a:srgbClr val="52739A"/>
                </a:gs>
              </a:gsLst>
              <a:lin ang="0" scaled="0"/>
            </a:gradFill>
            <a:ln>
              <a:solidFill>
                <a:schemeClr val="tx1">
                  <a:lumMod val="75000"/>
                  <a:lumOff val="25000"/>
                </a:schemeClr>
              </a:solidFill>
            </a:ln>
          </c:spPr>
          <c:invertIfNegative val="0"/>
          <c:cat>
            <c:numRef>
              <c:f>Plan1!$A$2:$A$7</c:f>
              <c:numCache>
                <c:formatCode>General</c:formatCode>
                <c:ptCount val="6"/>
                <c:pt idx="0">
                  <c:v>2008</c:v>
                </c:pt>
                <c:pt idx="1">
                  <c:v>2009</c:v>
                </c:pt>
                <c:pt idx="2">
                  <c:v>2010</c:v>
                </c:pt>
                <c:pt idx="3">
                  <c:v>2011</c:v>
                </c:pt>
                <c:pt idx="4">
                  <c:v>2012</c:v>
                </c:pt>
                <c:pt idx="5">
                  <c:v>2013</c:v>
                </c:pt>
              </c:numCache>
            </c:numRef>
          </c:cat>
          <c:val>
            <c:numRef>
              <c:f>Plan1!$B$2:$B$7</c:f>
              <c:numCache>
                <c:formatCode>#,##0</c:formatCode>
                <c:ptCount val="6"/>
                <c:pt idx="0">
                  <c:v>470.81116000000003</c:v>
                </c:pt>
                <c:pt idx="1">
                  <c:v>471.05294500000008</c:v>
                </c:pt>
                <c:pt idx="2">
                  <c:v>622.79498000000001</c:v>
                </c:pt>
                <c:pt idx="3">
                  <c:v>845.59078599999998</c:v>
                </c:pt>
                <c:pt idx="4">
                  <c:v>1113.2295419999998</c:v>
                </c:pt>
                <c:pt idx="5">
                  <c:v>1293.5843410000002</c:v>
                </c:pt>
              </c:numCache>
            </c:numRef>
          </c:val>
          <c:extLst>
            <c:ext xmlns:c16="http://schemas.microsoft.com/office/drawing/2014/chart" uri="{C3380CC4-5D6E-409C-BE32-E72D297353CC}">
              <c16:uniqueId val="{00000000-FEC2-428E-877F-467FA33D13CB}"/>
            </c:ext>
          </c:extLst>
        </c:ser>
        <c:dLbls>
          <c:showLegendKey val="0"/>
          <c:showVal val="0"/>
          <c:showCatName val="0"/>
          <c:showSerName val="0"/>
          <c:showPercent val="0"/>
          <c:showBubbleSize val="0"/>
        </c:dLbls>
        <c:gapWidth val="100"/>
        <c:axId val="1444546560"/>
        <c:axId val="1006105216"/>
      </c:barChart>
      <c:catAx>
        <c:axId val="1444546560"/>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rot="-5400000" vert="horz"/>
          <a:lstStyle/>
          <a:p>
            <a:pPr>
              <a:defRPr sz="1000"/>
            </a:pPr>
            <a:endParaRPr lang="pt-BR"/>
          </a:p>
        </c:txPr>
        <c:crossAx val="1006105216"/>
        <c:crosses val="autoZero"/>
        <c:auto val="1"/>
        <c:lblAlgn val="ctr"/>
        <c:lblOffset val="100"/>
        <c:noMultiLvlLbl val="0"/>
      </c:catAx>
      <c:valAx>
        <c:axId val="1006105216"/>
        <c:scaling>
          <c:orientation val="minMax"/>
        </c:scaling>
        <c:delete val="0"/>
        <c:axPos val="l"/>
        <c:numFmt formatCode="#,##0" sourceLinked="1"/>
        <c:majorTickMark val="out"/>
        <c:minorTickMark val="none"/>
        <c:tickLblPos val="nextTo"/>
        <c:spPr>
          <a:ln>
            <a:solidFill>
              <a:sysClr val="windowText" lastClr="000000">
                <a:lumMod val="50000"/>
                <a:lumOff val="50000"/>
              </a:sysClr>
            </a:solidFill>
          </a:ln>
        </c:spPr>
        <c:txPr>
          <a:bodyPr/>
          <a:lstStyle/>
          <a:p>
            <a:pPr>
              <a:defRPr sz="1000"/>
            </a:pPr>
            <a:endParaRPr lang="pt-BR"/>
          </a:p>
        </c:txPr>
        <c:crossAx val="1444546560"/>
        <c:crosses val="autoZero"/>
        <c:crossBetween val="between"/>
      </c:valAx>
      <c:spPr>
        <a:noFill/>
        <a:ln w="25400">
          <a:noFill/>
        </a:ln>
      </c:spPr>
    </c:plotArea>
    <c:plotVisOnly val="1"/>
    <c:dispBlanksAs val="gap"/>
    <c:showDLblsOverMax val="0"/>
  </c:chart>
  <c:txPr>
    <a:bodyPr/>
    <a:lstStyle/>
    <a:p>
      <a:pPr>
        <a:defRPr sz="1800"/>
      </a:pPr>
      <a:endParaRPr lang="pt-BR"/>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Valores Y</c:v>
                </c:pt>
              </c:strCache>
            </c:strRef>
          </c:tx>
          <c:spPr>
            <a:solidFill>
              <a:srgbClr val="3A357F"/>
            </a:solidFill>
            <a:ln w="28575">
              <a:noFill/>
            </a:ln>
          </c:spPr>
          <c:invertIfNegative val="0"/>
          <c:cat>
            <c:numRef>
              <c:f>Plan1!$A$2:$A$41</c:f>
              <c:numCache>
                <c:formatCode>General</c:formatCode>
                <c:ptCount val="4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numCache>
            </c:numRef>
          </c:cat>
          <c:val>
            <c:numRef>
              <c:f>Plan1!$B$2:$B$41</c:f>
              <c:numCache>
                <c:formatCode>General</c:formatCode>
                <c:ptCount val="40"/>
                <c:pt idx="2">
                  <c:v>5</c:v>
                </c:pt>
                <c:pt idx="3">
                  <c:v>18</c:v>
                </c:pt>
                <c:pt idx="4">
                  <c:v>48</c:v>
                </c:pt>
                <c:pt idx="5">
                  <c:v>80</c:v>
                </c:pt>
                <c:pt idx="6">
                  <c:v>57</c:v>
                </c:pt>
                <c:pt idx="7">
                  <c:v>22</c:v>
                </c:pt>
                <c:pt idx="8">
                  <c:v>13</c:v>
                </c:pt>
                <c:pt idx="9">
                  <c:v>7</c:v>
                </c:pt>
                <c:pt idx="10">
                  <c:v>10</c:v>
                </c:pt>
                <c:pt idx="11">
                  <c:v>150</c:v>
                </c:pt>
                <c:pt idx="12">
                  <c:v>68</c:v>
                </c:pt>
                <c:pt idx="13">
                  <c:v>4</c:v>
                </c:pt>
                <c:pt idx="14">
                  <c:v>0</c:v>
                </c:pt>
                <c:pt idx="18">
                  <c:v>3</c:v>
                </c:pt>
                <c:pt idx="20">
                  <c:v>2</c:v>
                </c:pt>
                <c:pt idx="28">
                  <c:v>1</c:v>
                </c:pt>
                <c:pt idx="34">
                  <c:v>1</c:v>
                </c:pt>
                <c:pt idx="37">
                  <c:v>1</c:v>
                </c:pt>
                <c:pt idx="38">
                  <c:v>3</c:v>
                </c:pt>
              </c:numCache>
            </c:numRef>
          </c:val>
          <c:extLst>
            <c:ext xmlns:c16="http://schemas.microsoft.com/office/drawing/2014/chart" uri="{C3380CC4-5D6E-409C-BE32-E72D297353CC}">
              <c16:uniqueId val="{00000000-8E1D-4BF2-AD12-21AC8BB57D11}"/>
            </c:ext>
          </c:extLst>
        </c:ser>
        <c:dLbls>
          <c:showLegendKey val="0"/>
          <c:showVal val="0"/>
          <c:showCatName val="0"/>
          <c:showSerName val="0"/>
          <c:showPercent val="0"/>
          <c:showBubbleSize val="0"/>
        </c:dLbls>
        <c:gapWidth val="30"/>
        <c:axId val="1131852736"/>
        <c:axId val="941024944"/>
      </c:barChart>
      <c:catAx>
        <c:axId val="1131852736"/>
        <c:scaling>
          <c:orientation val="minMax"/>
        </c:scaling>
        <c:delete val="0"/>
        <c:axPos val="b"/>
        <c:numFmt formatCode="General" sourceLinked="1"/>
        <c:majorTickMark val="out"/>
        <c:minorTickMark val="none"/>
        <c:tickLblPos val="nextTo"/>
        <c:crossAx val="941024944"/>
        <c:crosses val="autoZero"/>
        <c:auto val="1"/>
        <c:lblAlgn val="ctr"/>
        <c:lblOffset val="100"/>
        <c:noMultiLvlLbl val="0"/>
      </c:catAx>
      <c:valAx>
        <c:axId val="941024944"/>
        <c:scaling>
          <c:orientation val="minMax"/>
        </c:scaling>
        <c:delete val="0"/>
        <c:axPos val="l"/>
        <c:majorGridlines>
          <c:spPr>
            <a:ln>
              <a:solidFill>
                <a:schemeClr val="bg1">
                  <a:lumMod val="75000"/>
                </a:schemeClr>
              </a:solidFill>
              <a:prstDash val="dash"/>
            </a:ln>
          </c:spPr>
        </c:majorGridlines>
        <c:numFmt formatCode="General" sourceLinked="1"/>
        <c:majorTickMark val="out"/>
        <c:minorTickMark val="none"/>
        <c:tickLblPos val="nextTo"/>
        <c:crossAx val="1131852736"/>
        <c:crosses val="autoZero"/>
        <c:crossBetween val="between"/>
        <c:majorUnit val="20"/>
      </c:valAx>
    </c:plotArea>
    <c:plotVisOnly val="1"/>
    <c:dispBlanksAs val="gap"/>
    <c:showDLblsOverMax val="0"/>
  </c:chart>
  <c:txPr>
    <a:bodyPr/>
    <a:lstStyle/>
    <a:p>
      <a:pPr>
        <a:defRPr sz="1000"/>
      </a:pPr>
      <a:endParaRPr lang="pt-B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Plan1!$C$1</c:f>
              <c:strCache>
                <c:ptCount val="1"/>
                <c:pt idx="0">
                  <c:v>Valores Y</c:v>
                </c:pt>
              </c:strCache>
            </c:strRef>
          </c:tx>
          <c:spPr>
            <a:solidFill>
              <a:srgbClr val="3A357F"/>
            </a:solidFill>
          </c:spPr>
          <c:invertIfNegative val="0"/>
          <c:cat>
            <c:numRef>
              <c:f>Plan1!$A$2:$A$41</c:f>
              <c:numCache>
                <c:formatCode>General</c:formatCode>
                <c:ptCount val="4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numCache>
            </c:numRef>
          </c:cat>
          <c:val>
            <c:numRef>
              <c:f>Plan1!$C$2:$C$41</c:f>
              <c:numCache>
                <c:formatCode>General</c:formatCode>
                <c:ptCount val="40"/>
                <c:pt idx="4">
                  <c:v>5</c:v>
                </c:pt>
                <c:pt idx="6">
                  <c:v>5</c:v>
                </c:pt>
                <c:pt idx="7">
                  <c:v>5</c:v>
                </c:pt>
                <c:pt idx="9">
                  <c:v>7</c:v>
                </c:pt>
                <c:pt idx="10">
                  <c:v>6</c:v>
                </c:pt>
                <c:pt idx="11">
                  <c:v>10</c:v>
                </c:pt>
                <c:pt idx="12">
                  <c:v>18</c:v>
                </c:pt>
                <c:pt idx="13">
                  <c:v>5</c:v>
                </c:pt>
                <c:pt idx="14">
                  <c:v>22</c:v>
                </c:pt>
                <c:pt idx="15">
                  <c:v>4</c:v>
                </c:pt>
                <c:pt idx="20">
                  <c:v>10</c:v>
                </c:pt>
                <c:pt idx="21">
                  <c:v>7</c:v>
                </c:pt>
                <c:pt idx="22">
                  <c:v>12</c:v>
                </c:pt>
                <c:pt idx="23">
                  <c:v>8</c:v>
                </c:pt>
                <c:pt idx="24">
                  <c:v>65</c:v>
                </c:pt>
                <c:pt idx="25">
                  <c:v>5</c:v>
                </c:pt>
                <c:pt idx="26">
                  <c:v>90</c:v>
                </c:pt>
                <c:pt idx="27">
                  <c:v>10</c:v>
                </c:pt>
                <c:pt idx="28">
                  <c:v>95</c:v>
                </c:pt>
                <c:pt idx="29">
                  <c:v>15</c:v>
                </c:pt>
                <c:pt idx="30">
                  <c:v>245</c:v>
                </c:pt>
                <c:pt idx="31">
                  <c:v>15</c:v>
                </c:pt>
                <c:pt idx="32">
                  <c:v>120</c:v>
                </c:pt>
                <c:pt idx="33">
                  <c:v>10</c:v>
                </c:pt>
                <c:pt idx="34">
                  <c:v>60</c:v>
                </c:pt>
                <c:pt idx="35">
                  <c:v>0</c:v>
                </c:pt>
                <c:pt idx="36">
                  <c:v>40</c:v>
                </c:pt>
                <c:pt idx="37">
                  <c:v>0</c:v>
                </c:pt>
                <c:pt idx="38">
                  <c:v>45</c:v>
                </c:pt>
                <c:pt idx="39">
                  <c:v>0</c:v>
                </c:pt>
              </c:numCache>
            </c:numRef>
          </c:val>
          <c:extLst>
            <c:ext xmlns:c16="http://schemas.microsoft.com/office/drawing/2014/chart" uri="{C3380CC4-5D6E-409C-BE32-E72D297353CC}">
              <c16:uniqueId val="{00000000-CCB5-4B64-82A6-39DB9222682D}"/>
            </c:ext>
          </c:extLst>
        </c:ser>
        <c:dLbls>
          <c:showLegendKey val="0"/>
          <c:showVal val="0"/>
          <c:showCatName val="0"/>
          <c:showSerName val="0"/>
          <c:showPercent val="0"/>
          <c:showBubbleSize val="0"/>
        </c:dLbls>
        <c:gapWidth val="30"/>
        <c:axId val="1544409392"/>
        <c:axId val="1544397968"/>
      </c:barChart>
      <c:lineChart>
        <c:grouping val="stacked"/>
        <c:varyColors val="0"/>
        <c:ser>
          <c:idx val="0"/>
          <c:order val="0"/>
          <c:tx>
            <c:strRef>
              <c:f>Plan1!$B$1</c:f>
              <c:strCache>
                <c:ptCount val="1"/>
                <c:pt idx="0">
                  <c:v>Colunas1</c:v>
                </c:pt>
              </c:strCache>
            </c:strRef>
          </c:tx>
          <c:spPr>
            <a:ln w="15875">
              <a:solidFill>
                <a:schemeClr val="tx1">
                  <a:lumMod val="75000"/>
                  <a:lumOff val="25000"/>
                </a:schemeClr>
              </a:solidFill>
            </a:ln>
          </c:spPr>
          <c:marker>
            <c:symbol val="none"/>
          </c:marker>
          <c:cat>
            <c:numRef>
              <c:f>Plan1!$A$2:$A$41</c:f>
              <c:numCache>
                <c:formatCode>General</c:formatCode>
                <c:ptCount val="4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numCache>
            </c:numRef>
          </c:cat>
          <c:val>
            <c:numRef>
              <c:f>Plan1!$B$2:$B$41</c:f>
              <c:numCache>
                <c:formatCode>General</c:formatCode>
                <c:ptCount val="40"/>
                <c:pt idx="2">
                  <c:v>3</c:v>
                </c:pt>
                <c:pt idx="3">
                  <c:v>5</c:v>
                </c:pt>
                <c:pt idx="4">
                  <c:v>12</c:v>
                </c:pt>
                <c:pt idx="5">
                  <c:v>40</c:v>
                </c:pt>
                <c:pt idx="6">
                  <c:v>30</c:v>
                </c:pt>
                <c:pt idx="7">
                  <c:v>5</c:v>
                </c:pt>
                <c:pt idx="8">
                  <c:v>2</c:v>
                </c:pt>
                <c:pt idx="9">
                  <c:v>1</c:v>
                </c:pt>
              </c:numCache>
            </c:numRef>
          </c:val>
          <c:smooth val="0"/>
          <c:extLst>
            <c:ext xmlns:c16="http://schemas.microsoft.com/office/drawing/2014/chart" uri="{C3380CC4-5D6E-409C-BE32-E72D297353CC}">
              <c16:uniqueId val="{00000001-CCB5-4B64-82A6-39DB9222682D}"/>
            </c:ext>
          </c:extLst>
        </c:ser>
        <c:dLbls>
          <c:showLegendKey val="0"/>
          <c:showVal val="0"/>
          <c:showCatName val="0"/>
          <c:showSerName val="0"/>
          <c:showPercent val="0"/>
          <c:showBubbleSize val="0"/>
        </c:dLbls>
        <c:marker val="1"/>
        <c:smooth val="0"/>
        <c:axId val="1544409392"/>
        <c:axId val="1544397968"/>
      </c:lineChart>
      <c:catAx>
        <c:axId val="1544409392"/>
        <c:scaling>
          <c:orientation val="minMax"/>
        </c:scaling>
        <c:delete val="0"/>
        <c:axPos val="b"/>
        <c:numFmt formatCode="General" sourceLinked="1"/>
        <c:majorTickMark val="out"/>
        <c:minorTickMark val="none"/>
        <c:tickLblPos val="nextTo"/>
        <c:crossAx val="1544397968"/>
        <c:crosses val="autoZero"/>
        <c:auto val="1"/>
        <c:lblAlgn val="ctr"/>
        <c:lblOffset val="100"/>
        <c:noMultiLvlLbl val="0"/>
      </c:catAx>
      <c:valAx>
        <c:axId val="1544397968"/>
        <c:scaling>
          <c:orientation val="minMax"/>
        </c:scaling>
        <c:delete val="0"/>
        <c:axPos val="l"/>
        <c:majorGridlines>
          <c:spPr>
            <a:ln>
              <a:solidFill>
                <a:schemeClr val="bg1">
                  <a:lumMod val="75000"/>
                </a:schemeClr>
              </a:solidFill>
              <a:prstDash val="dash"/>
            </a:ln>
          </c:spPr>
        </c:majorGridlines>
        <c:numFmt formatCode="General" sourceLinked="1"/>
        <c:majorTickMark val="out"/>
        <c:minorTickMark val="none"/>
        <c:tickLblPos val="nextTo"/>
        <c:crossAx val="1544409392"/>
        <c:crosses val="autoZero"/>
        <c:crossBetween val="between"/>
        <c:majorUnit val="50"/>
      </c:valAx>
    </c:plotArea>
    <c:plotVisOnly val="1"/>
    <c:dispBlanksAs val="gap"/>
    <c:showDLblsOverMax val="0"/>
  </c:chart>
  <c:txPr>
    <a:bodyPr/>
    <a:lstStyle/>
    <a:p>
      <a:pPr>
        <a:defRPr sz="1000"/>
      </a:pPr>
      <a:endParaRPr lang="pt-B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Valores Y</c:v>
                </c:pt>
              </c:strCache>
            </c:strRef>
          </c:tx>
          <c:spPr>
            <a:solidFill>
              <a:srgbClr val="3A357F"/>
            </a:solidFill>
            <a:ln w="28575">
              <a:noFill/>
            </a:ln>
          </c:spPr>
          <c:invertIfNegative val="0"/>
          <c:cat>
            <c:numRef>
              <c:f>Plan1!$A$2:$A$41</c:f>
              <c:numCache>
                <c:formatCode>General</c:formatCode>
                <c:ptCount val="4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numCache>
            </c:numRef>
          </c:cat>
          <c:val>
            <c:numRef>
              <c:f>Plan1!$B$2:$B$41</c:f>
              <c:numCache>
                <c:formatCode>General</c:formatCode>
                <c:ptCount val="40"/>
                <c:pt idx="4">
                  <c:v>23</c:v>
                </c:pt>
                <c:pt idx="5">
                  <c:v>8</c:v>
                </c:pt>
                <c:pt idx="6">
                  <c:v>7</c:v>
                </c:pt>
                <c:pt idx="7">
                  <c:v>8</c:v>
                </c:pt>
                <c:pt idx="8">
                  <c:v>18</c:v>
                </c:pt>
                <c:pt idx="9">
                  <c:v>39</c:v>
                </c:pt>
                <c:pt idx="10">
                  <c:v>44</c:v>
                </c:pt>
                <c:pt idx="11">
                  <c:v>30</c:v>
                </c:pt>
                <c:pt idx="12">
                  <c:v>57</c:v>
                </c:pt>
                <c:pt idx="13">
                  <c:v>100</c:v>
                </c:pt>
                <c:pt idx="14">
                  <c:v>56</c:v>
                </c:pt>
                <c:pt idx="15">
                  <c:v>7</c:v>
                </c:pt>
                <c:pt idx="16">
                  <c:v>4</c:v>
                </c:pt>
                <c:pt idx="20">
                  <c:v>8</c:v>
                </c:pt>
                <c:pt idx="21">
                  <c:v>12</c:v>
                </c:pt>
                <c:pt idx="22">
                  <c:v>18</c:v>
                </c:pt>
                <c:pt idx="23">
                  <c:v>3</c:v>
                </c:pt>
                <c:pt idx="24">
                  <c:v>38</c:v>
                </c:pt>
                <c:pt idx="25">
                  <c:v>5</c:v>
                </c:pt>
                <c:pt idx="26">
                  <c:v>39</c:v>
                </c:pt>
                <c:pt idx="27">
                  <c:v>7</c:v>
                </c:pt>
                <c:pt idx="28">
                  <c:v>90</c:v>
                </c:pt>
                <c:pt idx="29">
                  <c:v>8</c:v>
                </c:pt>
                <c:pt idx="30">
                  <c:v>162</c:v>
                </c:pt>
                <c:pt idx="31">
                  <c:v>6</c:v>
                </c:pt>
                <c:pt idx="32">
                  <c:v>40</c:v>
                </c:pt>
                <c:pt idx="33">
                  <c:v>3</c:v>
                </c:pt>
              </c:numCache>
            </c:numRef>
          </c:val>
          <c:extLst>
            <c:ext xmlns:c16="http://schemas.microsoft.com/office/drawing/2014/chart" uri="{C3380CC4-5D6E-409C-BE32-E72D297353CC}">
              <c16:uniqueId val="{00000000-1641-4679-A027-EB8A31F6F990}"/>
            </c:ext>
          </c:extLst>
        </c:ser>
        <c:dLbls>
          <c:showLegendKey val="0"/>
          <c:showVal val="0"/>
          <c:showCatName val="0"/>
          <c:showSerName val="0"/>
          <c:showPercent val="0"/>
          <c:showBubbleSize val="0"/>
        </c:dLbls>
        <c:gapWidth val="30"/>
        <c:axId val="1544420816"/>
        <c:axId val="1544388720"/>
      </c:barChart>
      <c:catAx>
        <c:axId val="1544420816"/>
        <c:scaling>
          <c:orientation val="minMax"/>
        </c:scaling>
        <c:delete val="0"/>
        <c:axPos val="b"/>
        <c:numFmt formatCode="General" sourceLinked="1"/>
        <c:majorTickMark val="out"/>
        <c:minorTickMark val="none"/>
        <c:tickLblPos val="nextTo"/>
        <c:crossAx val="1544388720"/>
        <c:crosses val="autoZero"/>
        <c:auto val="1"/>
        <c:lblAlgn val="ctr"/>
        <c:lblOffset val="100"/>
        <c:noMultiLvlLbl val="0"/>
      </c:catAx>
      <c:valAx>
        <c:axId val="1544388720"/>
        <c:scaling>
          <c:orientation val="minMax"/>
        </c:scaling>
        <c:delete val="0"/>
        <c:axPos val="l"/>
        <c:majorGridlines>
          <c:spPr>
            <a:ln>
              <a:solidFill>
                <a:schemeClr val="bg1">
                  <a:lumMod val="75000"/>
                </a:schemeClr>
              </a:solidFill>
              <a:prstDash val="dash"/>
            </a:ln>
          </c:spPr>
        </c:majorGridlines>
        <c:numFmt formatCode="General" sourceLinked="1"/>
        <c:majorTickMark val="out"/>
        <c:minorTickMark val="none"/>
        <c:tickLblPos val="nextTo"/>
        <c:crossAx val="1544420816"/>
        <c:crosses val="autoZero"/>
        <c:crossBetween val="between"/>
        <c:majorUnit val="20"/>
      </c:valAx>
    </c:plotArea>
    <c:plotVisOnly val="1"/>
    <c:dispBlanksAs val="gap"/>
    <c:showDLblsOverMax val="0"/>
  </c:chart>
  <c:txPr>
    <a:bodyPr/>
    <a:lstStyle/>
    <a:p>
      <a:pPr>
        <a:defRPr sz="1000"/>
      </a:pPr>
      <a:endParaRPr lang="pt-B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36064814814813"/>
          <c:y val="0.22286944444444445"/>
          <c:w val="0.61250092592592598"/>
          <c:h val="0.61250092592592598"/>
        </c:manualLayout>
      </c:layout>
      <c:pieChart>
        <c:varyColors val="1"/>
        <c:ser>
          <c:idx val="0"/>
          <c:order val="0"/>
          <c:tx>
            <c:strRef>
              <c:f>Plan1!$B$1</c:f>
              <c:strCache>
                <c:ptCount val="1"/>
                <c:pt idx="0">
                  <c:v>Vendas</c:v>
                </c:pt>
              </c:strCache>
            </c:strRef>
          </c:tx>
          <c:spPr>
            <a:ln w="3175">
              <a:solidFill>
                <a:sysClr val="windowText" lastClr="000000"/>
              </a:solidFill>
            </a:ln>
          </c:spPr>
          <c:dPt>
            <c:idx val="0"/>
            <c:bubble3D val="0"/>
            <c:spPr>
              <a:gradFill>
                <a:gsLst>
                  <a:gs pos="0">
                    <a:srgbClr val="52769A"/>
                  </a:gs>
                  <a:gs pos="50000">
                    <a:srgbClr val="99CCFF">
                      <a:shade val="67500"/>
                      <a:satMod val="115000"/>
                    </a:srgbClr>
                  </a:gs>
                  <a:gs pos="100000">
                    <a:srgbClr val="99CCFF">
                      <a:shade val="100000"/>
                      <a:satMod val="115000"/>
                    </a:srgbClr>
                  </a:gs>
                </a:gsLst>
                <a:lin ang="5400000" scaled="0"/>
              </a:gradFill>
              <a:ln w="3175">
                <a:solidFill>
                  <a:sysClr val="windowText" lastClr="000000"/>
                </a:solidFill>
              </a:ln>
            </c:spPr>
            <c:extLst>
              <c:ext xmlns:c16="http://schemas.microsoft.com/office/drawing/2014/chart" uri="{C3380CC4-5D6E-409C-BE32-E72D297353CC}">
                <c16:uniqueId val="{00000001-879B-4C7C-8E29-6BD33E8AC0DE}"/>
              </c:ext>
            </c:extLst>
          </c:dPt>
          <c:dPt>
            <c:idx val="1"/>
            <c:bubble3D val="0"/>
            <c:spPr>
              <a:gradFill>
                <a:gsLst>
                  <a:gs pos="0">
                    <a:srgbClr val="9A5252"/>
                  </a:gs>
                  <a:gs pos="100000">
                    <a:srgbClr val="9A5252"/>
                  </a:gs>
                  <a:gs pos="50000">
                    <a:srgbClr val="FF9999">
                      <a:shade val="100000"/>
                      <a:satMod val="115000"/>
                    </a:srgbClr>
                  </a:gs>
                </a:gsLst>
              </a:gradFill>
              <a:ln w="3175">
                <a:solidFill>
                  <a:sysClr val="windowText" lastClr="000000"/>
                </a:solidFill>
              </a:ln>
            </c:spPr>
            <c:extLst>
              <c:ext xmlns:c16="http://schemas.microsoft.com/office/drawing/2014/chart" uri="{C3380CC4-5D6E-409C-BE32-E72D297353CC}">
                <c16:uniqueId val="{00000003-879B-4C7C-8E29-6BD33E8AC0DE}"/>
              </c:ext>
            </c:extLst>
          </c:dPt>
          <c:dPt>
            <c:idx val="2"/>
            <c:bubble3D val="0"/>
            <c:spPr>
              <a:gradFill>
                <a:gsLst>
                  <a:gs pos="0">
                    <a:srgbClr val="3A357F"/>
                  </a:gs>
                  <a:gs pos="100000">
                    <a:srgbClr val="3A357F"/>
                  </a:gs>
                  <a:gs pos="50000">
                    <a:srgbClr val="6D76CF"/>
                  </a:gs>
                </a:gsLst>
              </a:gradFill>
              <a:ln w="3175">
                <a:solidFill>
                  <a:sysClr val="windowText" lastClr="000000"/>
                </a:solidFill>
              </a:ln>
            </c:spPr>
            <c:extLst>
              <c:ext xmlns:c16="http://schemas.microsoft.com/office/drawing/2014/chart" uri="{C3380CC4-5D6E-409C-BE32-E72D297353CC}">
                <c16:uniqueId val="{00000005-879B-4C7C-8E29-6BD33E8AC0DE}"/>
              </c:ext>
            </c:extLst>
          </c:dPt>
          <c:dPt>
            <c:idx val="3"/>
            <c:bubble3D val="0"/>
            <c:spPr>
              <a:gradFill>
                <a:gsLst>
                  <a:gs pos="0">
                    <a:srgbClr val="675375"/>
                  </a:gs>
                  <a:gs pos="100000">
                    <a:srgbClr val="675375"/>
                  </a:gs>
                  <a:gs pos="50000">
                    <a:srgbClr val="C393E3"/>
                  </a:gs>
                </a:gsLst>
              </a:gradFill>
              <a:ln w="3175">
                <a:solidFill>
                  <a:sysClr val="windowText" lastClr="000000"/>
                </a:solidFill>
              </a:ln>
            </c:spPr>
            <c:extLst>
              <c:ext xmlns:c16="http://schemas.microsoft.com/office/drawing/2014/chart" uri="{C3380CC4-5D6E-409C-BE32-E72D297353CC}">
                <c16:uniqueId val="{00000007-879B-4C7C-8E29-6BD33E8AC0DE}"/>
              </c:ext>
            </c:extLst>
          </c:dPt>
          <c:dPt>
            <c:idx val="4"/>
            <c:bubble3D val="0"/>
            <c:spPr>
              <a:gradFill>
                <a:gsLst>
                  <a:gs pos="0">
                    <a:srgbClr val="919191"/>
                  </a:gs>
                  <a:gs pos="100000">
                    <a:srgbClr val="919191"/>
                  </a:gs>
                  <a:gs pos="50000">
                    <a:srgbClr val="DCDCDC"/>
                  </a:gs>
                </a:gsLst>
              </a:gradFill>
              <a:ln w="3175">
                <a:solidFill>
                  <a:sysClr val="windowText" lastClr="000000"/>
                </a:solidFill>
              </a:ln>
            </c:spPr>
            <c:extLst>
              <c:ext xmlns:c16="http://schemas.microsoft.com/office/drawing/2014/chart" uri="{C3380CC4-5D6E-409C-BE32-E72D297353CC}">
                <c16:uniqueId val="{00000009-879B-4C7C-8E29-6BD33E8AC0DE}"/>
              </c:ext>
            </c:extLst>
          </c:dPt>
          <c:dLbls>
            <c:dLbl>
              <c:idx val="1"/>
              <c:layout>
                <c:manualLayout>
                  <c:x val="-9.7663425925925917E-2"/>
                  <c:y val="8.287453703703703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79B-4C7C-8E29-6BD33E8AC0DE}"/>
                </c:ext>
              </c:extLst>
            </c:dLbl>
            <c:dLbl>
              <c:idx val="2"/>
              <c:layout>
                <c:manualLayout>
                  <c:x val="-0.10041805555555555"/>
                  <c:y val="2.3842592592592592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79B-4C7C-8E29-6BD33E8AC0DE}"/>
                </c:ext>
              </c:extLst>
            </c:dLbl>
            <c:dLbl>
              <c:idx val="4"/>
              <c:layout>
                <c:manualLayout>
                  <c:x val="0.10028009259259259"/>
                  <c:y val="2.500925925925926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79B-4C7C-8E29-6BD33E8AC0DE}"/>
                </c:ext>
              </c:extLst>
            </c:dLbl>
            <c:spPr>
              <a:noFill/>
              <a:ln>
                <a:noFill/>
              </a:ln>
              <a:effectLst/>
            </c:spPr>
            <c:txPr>
              <a:bodyPr/>
              <a:lstStyle/>
              <a:p>
                <a:pPr>
                  <a:defRPr sz="1050" b="1"/>
                </a:pPr>
                <a:endParaRPr lang="pt-BR"/>
              </a:p>
            </c:txPr>
            <c:showLegendKey val="0"/>
            <c:showVal val="0"/>
            <c:showCatName val="0"/>
            <c:showSerName val="0"/>
            <c:showPercent val="1"/>
            <c:showBubbleSize val="0"/>
            <c:showLeaderLines val="1"/>
            <c:extLst>
              <c:ext xmlns:c15="http://schemas.microsoft.com/office/drawing/2012/chart" uri="{CE6537A1-D6FC-4f65-9D91-7224C49458BB}"/>
            </c:extLst>
          </c:dLbls>
          <c:cat>
            <c:strRef>
              <c:f>Plan1!$A$2:$A$6</c:f>
              <c:strCache>
                <c:ptCount val="5"/>
                <c:pt idx="0">
                  <c:v>Vale</c:v>
                </c:pt>
                <c:pt idx="1">
                  <c:v>Samarco</c:v>
                </c:pt>
                <c:pt idx="2">
                  <c:v>CSN</c:v>
                </c:pt>
                <c:pt idx="3">
                  <c:v>MMX</c:v>
                </c:pt>
                <c:pt idx="4">
                  <c:v>Outros</c:v>
                </c:pt>
              </c:strCache>
            </c:strRef>
          </c:cat>
          <c:val>
            <c:numRef>
              <c:f>Plan1!$B$2:$B$6</c:f>
              <c:numCache>
                <c:formatCode>0.00%</c:formatCode>
                <c:ptCount val="5"/>
                <c:pt idx="0">
                  <c:v>0.7647399463806972</c:v>
                </c:pt>
                <c:pt idx="1">
                  <c:v>6.7024128686327081E-2</c:v>
                </c:pt>
                <c:pt idx="2">
                  <c:v>6.9705093833780166E-2</c:v>
                </c:pt>
                <c:pt idx="3">
                  <c:v>1.876675603217158E-2</c:v>
                </c:pt>
                <c:pt idx="4">
                  <c:v>7.9764075067024001E-2</c:v>
                </c:pt>
              </c:numCache>
            </c:numRef>
          </c:val>
          <c:extLst>
            <c:ext xmlns:c16="http://schemas.microsoft.com/office/drawing/2014/chart" uri="{C3380CC4-5D6E-409C-BE32-E72D297353CC}">
              <c16:uniqueId val="{0000000A-879B-4C7C-8E29-6BD33E8AC0DE}"/>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w="3175"/>
  </c:spPr>
  <c:txPr>
    <a:bodyPr/>
    <a:lstStyle/>
    <a:p>
      <a:pPr>
        <a:defRPr sz="1000"/>
      </a:pPr>
      <a:endParaRPr lang="pt-BR"/>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36064814814813"/>
          <c:y val="0.22286944444444445"/>
          <c:w val="0.61250092592592598"/>
          <c:h val="0.61250092592592598"/>
        </c:manualLayout>
      </c:layout>
      <c:pieChart>
        <c:varyColors val="1"/>
        <c:ser>
          <c:idx val="0"/>
          <c:order val="0"/>
          <c:tx>
            <c:strRef>
              <c:f>Plan1!$B$1</c:f>
              <c:strCache>
                <c:ptCount val="1"/>
                <c:pt idx="0">
                  <c:v>Vendas</c:v>
                </c:pt>
              </c:strCache>
            </c:strRef>
          </c:tx>
          <c:spPr>
            <a:ln>
              <a:solidFill>
                <a:sysClr val="windowText" lastClr="000000"/>
              </a:solidFill>
            </a:ln>
          </c:spPr>
          <c:dPt>
            <c:idx val="0"/>
            <c:bubble3D val="0"/>
            <c:spPr>
              <a:gradFill>
                <a:gsLst>
                  <a:gs pos="0">
                    <a:srgbClr val="99CCFF">
                      <a:shade val="30000"/>
                      <a:satMod val="115000"/>
                    </a:srgbClr>
                  </a:gs>
                  <a:gs pos="50000">
                    <a:srgbClr val="99CCFF">
                      <a:shade val="67500"/>
                      <a:satMod val="115000"/>
                    </a:srgbClr>
                  </a:gs>
                  <a:gs pos="100000">
                    <a:srgbClr val="99CCFF">
                      <a:shade val="100000"/>
                      <a:satMod val="115000"/>
                    </a:srgbClr>
                  </a:gs>
                </a:gsLst>
                <a:lin ang="5400000" scaled="0"/>
              </a:gradFill>
              <a:ln>
                <a:solidFill>
                  <a:sysClr val="windowText" lastClr="000000"/>
                </a:solidFill>
              </a:ln>
            </c:spPr>
            <c:extLst>
              <c:ext xmlns:c16="http://schemas.microsoft.com/office/drawing/2014/chart" uri="{C3380CC4-5D6E-409C-BE32-E72D297353CC}">
                <c16:uniqueId val="{00000001-A7E3-4DB7-8DFA-EED1076D9589}"/>
              </c:ext>
            </c:extLst>
          </c:dPt>
          <c:dPt>
            <c:idx val="1"/>
            <c:bubble3D val="0"/>
            <c:spPr>
              <a:gradFill>
                <a:gsLst>
                  <a:gs pos="0">
                    <a:srgbClr val="52769A"/>
                  </a:gs>
                  <a:gs pos="50000">
                    <a:srgbClr val="99CCFF">
                      <a:shade val="67500"/>
                      <a:satMod val="115000"/>
                    </a:srgbClr>
                  </a:gs>
                  <a:gs pos="100000">
                    <a:srgbClr val="99CCFF">
                      <a:shade val="100000"/>
                      <a:satMod val="115000"/>
                    </a:srgbClr>
                  </a:gs>
                </a:gsLst>
              </a:gradFill>
              <a:ln>
                <a:solidFill>
                  <a:sysClr val="windowText" lastClr="000000"/>
                </a:solidFill>
              </a:ln>
            </c:spPr>
            <c:extLst>
              <c:ext xmlns:c16="http://schemas.microsoft.com/office/drawing/2014/chart" uri="{C3380CC4-5D6E-409C-BE32-E72D297353CC}">
                <c16:uniqueId val="{00000003-A7E3-4DB7-8DFA-EED1076D9589}"/>
              </c:ext>
            </c:extLst>
          </c:dPt>
          <c:dPt>
            <c:idx val="2"/>
            <c:bubble3D val="0"/>
            <c:spPr>
              <a:gradFill>
                <a:gsLst>
                  <a:gs pos="0">
                    <a:srgbClr val="3A357F"/>
                  </a:gs>
                  <a:gs pos="100000">
                    <a:srgbClr val="3A357F"/>
                  </a:gs>
                  <a:gs pos="50000">
                    <a:srgbClr val="6D76CF"/>
                  </a:gs>
                </a:gsLst>
              </a:gradFill>
              <a:ln>
                <a:solidFill>
                  <a:sysClr val="windowText" lastClr="000000"/>
                </a:solidFill>
              </a:ln>
            </c:spPr>
            <c:extLst>
              <c:ext xmlns:c16="http://schemas.microsoft.com/office/drawing/2014/chart" uri="{C3380CC4-5D6E-409C-BE32-E72D297353CC}">
                <c16:uniqueId val="{00000005-A7E3-4DB7-8DFA-EED1076D9589}"/>
              </c:ext>
            </c:extLst>
          </c:dPt>
          <c:dPt>
            <c:idx val="3"/>
            <c:bubble3D val="0"/>
            <c:spPr>
              <a:gradFill>
                <a:gsLst>
                  <a:gs pos="0">
                    <a:srgbClr val="9A5252"/>
                  </a:gs>
                  <a:gs pos="100000">
                    <a:srgbClr val="9A5252"/>
                  </a:gs>
                  <a:gs pos="50000">
                    <a:srgbClr val="FF9999">
                      <a:shade val="100000"/>
                      <a:satMod val="115000"/>
                    </a:srgbClr>
                  </a:gs>
                </a:gsLst>
              </a:gradFill>
              <a:ln>
                <a:solidFill>
                  <a:sysClr val="windowText" lastClr="000000"/>
                </a:solidFill>
              </a:ln>
            </c:spPr>
            <c:extLst>
              <c:ext xmlns:c16="http://schemas.microsoft.com/office/drawing/2014/chart" uri="{C3380CC4-5D6E-409C-BE32-E72D297353CC}">
                <c16:uniqueId val="{00000007-A7E3-4DB7-8DFA-EED1076D9589}"/>
              </c:ext>
            </c:extLst>
          </c:dPt>
          <c:dPt>
            <c:idx val="4"/>
            <c:bubble3D val="0"/>
            <c:spPr>
              <a:gradFill>
                <a:gsLst>
                  <a:gs pos="0">
                    <a:srgbClr val="675375"/>
                  </a:gs>
                  <a:gs pos="100000">
                    <a:srgbClr val="675375"/>
                  </a:gs>
                  <a:gs pos="50000">
                    <a:srgbClr val="C393E3"/>
                  </a:gs>
                </a:gsLst>
              </a:gradFill>
              <a:ln>
                <a:solidFill>
                  <a:sysClr val="windowText" lastClr="000000"/>
                </a:solidFill>
              </a:ln>
            </c:spPr>
            <c:extLst>
              <c:ext xmlns:c16="http://schemas.microsoft.com/office/drawing/2014/chart" uri="{C3380CC4-5D6E-409C-BE32-E72D297353CC}">
                <c16:uniqueId val="{00000009-A7E3-4DB7-8DFA-EED1076D9589}"/>
              </c:ext>
            </c:extLst>
          </c:dPt>
          <c:dPt>
            <c:idx val="5"/>
            <c:bubble3D val="0"/>
            <c:spPr>
              <a:gradFill>
                <a:gsLst>
                  <a:gs pos="0">
                    <a:srgbClr val="919191"/>
                  </a:gs>
                  <a:gs pos="100000">
                    <a:srgbClr val="919191"/>
                  </a:gs>
                  <a:gs pos="50000">
                    <a:srgbClr val="DCDCDC"/>
                  </a:gs>
                </a:gsLst>
              </a:gradFill>
              <a:ln>
                <a:solidFill>
                  <a:sysClr val="windowText" lastClr="000000"/>
                </a:solidFill>
              </a:ln>
            </c:spPr>
            <c:extLst>
              <c:ext xmlns:c16="http://schemas.microsoft.com/office/drawing/2014/chart" uri="{C3380CC4-5D6E-409C-BE32-E72D297353CC}">
                <c16:uniqueId val="{0000000B-A7E3-4DB7-8DFA-EED1076D9589}"/>
              </c:ext>
            </c:extLst>
          </c:dPt>
          <c:dLbls>
            <c:dLbl>
              <c:idx val="1"/>
              <c:layout>
                <c:manualLayout>
                  <c:x val="0.12016018518518519"/>
                  <c:y val="-0.1360203703703703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7E3-4DB7-8DFA-EED1076D9589}"/>
                </c:ext>
              </c:extLst>
            </c:dLbl>
            <c:dLbl>
              <c:idx val="2"/>
              <c:layout>
                <c:manualLayout>
                  <c:x val="0.18291574074074074"/>
                  <c:y val="8.3894444444444438E-2"/>
                </c:manualLayout>
              </c:layout>
              <c:spPr/>
              <c:txPr>
                <a:bodyPr/>
                <a:lstStyle/>
                <a:p>
                  <a:pPr>
                    <a:defRPr sz="1050" b="1">
                      <a:solidFill>
                        <a:schemeClr val="bg1"/>
                      </a:solidFill>
                    </a:defRPr>
                  </a:pPr>
                  <a:endParaRPr lang="pt-BR"/>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7E3-4DB7-8DFA-EED1076D9589}"/>
                </c:ext>
              </c:extLst>
            </c:dLbl>
            <c:dLbl>
              <c:idx val="3"/>
              <c:layout>
                <c:manualLayout>
                  <c:x val="-9.4831712962962958E-2"/>
                  <c:y val="4.86185185185185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7E3-4DB7-8DFA-EED1076D9589}"/>
                </c:ext>
              </c:extLst>
            </c:dLbl>
            <c:spPr>
              <a:noFill/>
              <a:ln>
                <a:noFill/>
              </a:ln>
              <a:effectLst/>
            </c:spPr>
            <c:txPr>
              <a:bodyPr/>
              <a:lstStyle/>
              <a:p>
                <a:pPr>
                  <a:defRPr sz="1050" b="1"/>
                </a:pPr>
                <a:endParaRPr lang="pt-BR"/>
              </a:p>
            </c:tx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Plan1!$A$2:$A$7</c:f>
              <c:strCache>
                <c:ptCount val="6"/>
                <c:pt idx="0">
                  <c:v>Ferrovia EFC (100% Vale)</c:v>
                </c:pt>
                <c:pt idx="1">
                  <c:v>Ferrovia EFVM (100% Vale)</c:v>
                </c:pt>
                <c:pt idx="2">
                  <c:v>Ferrovia MRS (44%Vale/ 23%CSN)</c:v>
                </c:pt>
                <c:pt idx="3">
                  <c:v>Mineroduro Samarco (100% Samarco)</c:v>
                </c:pt>
                <c:pt idx="4">
                  <c:v>Hidrovia Paraná-Paraguai</c:v>
                </c:pt>
                <c:pt idx="5">
                  <c:v>Ferrovia FCA (100% Vale)</c:v>
                </c:pt>
              </c:strCache>
            </c:strRef>
          </c:cat>
          <c:val>
            <c:numRef>
              <c:f>Plan1!$B$2:$B$7</c:f>
              <c:numCache>
                <c:formatCode>0.00%</c:formatCode>
                <c:ptCount val="6"/>
                <c:pt idx="0">
                  <c:v>0.35483870967741937</c:v>
                </c:pt>
                <c:pt idx="1">
                  <c:v>0.32258064516129031</c:v>
                </c:pt>
                <c:pt idx="2">
                  <c:v>0.23870967741935484</c:v>
                </c:pt>
                <c:pt idx="3">
                  <c:v>7.0967741935483872E-2</c:v>
                </c:pt>
                <c:pt idx="4">
                  <c:v>1.2903225806451613E-2</c:v>
                </c:pt>
                <c:pt idx="5">
                  <c:v>0</c:v>
                </c:pt>
              </c:numCache>
            </c:numRef>
          </c:val>
          <c:extLst>
            <c:ext xmlns:c16="http://schemas.microsoft.com/office/drawing/2014/chart" uri="{C3380CC4-5D6E-409C-BE32-E72D297353CC}">
              <c16:uniqueId val="{0000000C-A7E3-4DB7-8DFA-EED1076D9589}"/>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000"/>
      </a:pPr>
      <a:endParaRPr lang="pt-BR"/>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D7B63426-3650-4C70-8340-9BA6C0C38DD7}" type="datetimeFigureOut">
              <a:rPr lang="en-US" smtClean="0"/>
              <a:pPr/>
              <a:t>10/22/2020</a:t>
            </a:fld>
            <a:endParaRPr lang="pt-BR" dirty="0"/>
          </a:p>
        </p:txBody>
      </p:sp>
      <p:sp>
        <p:nvSpPr>
          <p:cNvPr id="4" name="Espaço Reservado para Rodapé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pt-BR" dirty="0"/>
          </a:p>
        </p:txBody>
      </p:sp>
      <p:sp>
        <p:nvSpPr>
          <p:cNvPr id="5" name="Espaço Reservado para Número de Slide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ACBE0B77-023D-4F9D-A726-F50375137197}" type="slidenum">
              <a:rPr lang="pt-BR" smtClean="0"/>
              <a:pPr/>
              <a:t>‹nº›</a:t>
            </a:fld>
            <a:endParaRPr lang="pt-BR" dirty="0"/>
          </a:p>
        </p:txBody>
      </p:sp>
    </p:spTree>
    <p:extLst>
      <p:ext uri="{BB962C8B-B14F-4D97-AF65-F5344CB8AC3E}">
        <p14:creationId xmlns:p14="http://schemas.microsoft.com/office/powerpoint/2010/main" val="294927124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770A7AAD-5390-45F8-8BE8-1A0FE87B2310}" type="datetimeFigureOut">
              <a:rPr lang="en-US" smtClean="0"/>
              <a:pPr/>
              <a:t>10/22/2020</a:t>
            </a:fld>
            <a:endParaRPr lang="pt-BR" dirty="0"/>
          </a:p>
        </p:txBody>
      </p:sp>
      <p:sp>
        <p:nvSpPr>
          <p:cNvPr id="4" name="Espaço Reservado para Imagem de Slide 3"/>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201020A-E281-4415-91E3-60B2C19B5381}" type="slidenum">
              <a:rPr lang="pt-BR" smtClean="0"/>
              <a:pPr/>
              <a:t>‹nº›</a:t>
            </a:fld>
            <a:endParaRPr lang="pt-BR" dirty="0"/>
          </a:p>
        </p:txBody>
      </p:sp>
    </p:spTree>
    <p:extLst>
      <p:ext uri="{BB962C8B-B14F-4D97-AF65-F5344CB8AC3E}">
        <p14:creationId xmlns:p14="http://schemas.microsoft.com/office/powerpoint/2010/main" val="40509677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solidFill>
                  <a:prstClr val="black"/>
                </a:solidFill>
              </a:rPr>
              <a:pPr/>
              <a:t>3</a:t>
            </a:fld>
            <a:endParaRPr lang="pt-BR" dirty="0">
              <a:solidFill>
                <a:prstClr val="black"/>
              </a:solidFill>
            </a:endParaRPr>
          </a:p>
        </p:txBody>
      </p:sp>
    </p:spTree>
    <p:extLst>
      <p:ext uri="{BB962C8B-B14F-4D97-AF65-F5344CB8AC3E}">
        <p14:creationId xmlns:p14="http://schemas.microsoft.com/office/powerpoint/2010/main" val="1453078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260892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Tree>
    <p:extLst>
      <p:ext uri="{BB962C8B-B14F-4D97-AF65-F5344CB8AC3E}">
        <p14:creationId xmlns:p14="http://schemas.microsoft.com/office/powerpoint/2010/main" val="4227191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Tree>
    <p:extLst>
      <p:ext uri="{BB962C8B-B14F-4D97-AF65-F5344CB8AC3E}">
        <p14:creationId xmlns:p14="http://schemas.microsoft.com/office/powerpoint/2010/main" val="442797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solidFill>
                  <a:prstClr val="black"/>
                </a:solidFill>
              </a:rPr>
              <a:pPr/>
              <a:t>4</a:t>
            </a:fld>
            <a:endParaRPr lang="pt-BR" dirty="0">
              <a:solidFill>
                <a:prstClr val="black"/>
              </a:solidFill>
            </a:endParaRPr>
          </a:p>
        </p:txBody>
      </p:sp>
    </p:spTree>
    <p:extLst>
      <p:ext uri="{BB962C8B-B14F-4D97-AF65-F5344CB8AC3E}">
        <p14:creationId xmlns:p14="http://schemas.microsoft.com/office/powerpoint/2010/main" val="1855127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22</a:t>
            </a:fld>
            <a:endParaRPr lang="pt-BR" dirty="0"/>
          </a:p>
        </p:txBody>
      </p:sp>
    </p:spTree>
    <p:extLst>
      <p:ext uri="{BB962C8B-B14F-4D97-AF65-F5344CB8AC3E}">
        <p14:creationId xmlns:p14="http://schemas.microsoft.com/office/powerpoint/2010/main" val="311043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519441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607540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51944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Tree>
    <p:extLst>
      <p:ext uri="{BB962C8B-B14F-4D97-AF65-F5344CB8AC3E}">
        <p14:creationId xmlns:p14="http://schemas.microsoft.com/office/powerpoint/2010/main" val="2177671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823933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823933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6.jpeg"/><Relationship Id="rId7"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Master" Target="../slideMasters/slideMaster5.xml"/><Relationship Id="rId6" Type="http://schemas.openxmlformats.org/officeDocument/2006/relationships/image" Target="../media/image2.jpeg"/><Relationship Id="rId5" Type="http://schemas.openxmlformats.org/officeDocument/2006/relationships/image" Target="../media/image18.png"/><Relationship Id="rId10" Type="http://schemas.openxmlformats.org/officeDocument/2006/relationships/image" Target="../media/image6.jpeg"/><Relationship Id="rId4" Type="http://schemas.openxmlformats.org/officeDocument/2006/relationships/image" Target="../media/image17.png"/><Relationship Id="rId9" Type="http://schemas.openxmlformats.org/officeDocument/2006/relationships/image" Target="../media/image5.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850" y="2130496"/>
            <a:ext cx="8418751" cy="1470025"/>
          </a:xfrm>
          <a:prstGeom prst="rect">
            <a:avLst/>
          </a:prstGeom>
        </p:spPr>
        <p:txBody>
          <a:bodyPr/>
          <a:lstStyle/>
          <a:p>
            <a:r>
              <a:rPr lang="pt-BR"/>
              <a:t>Clique para editar o título mestre</a:t>
            </a:r>
          </a:p>
        </p:txBody>
      </p:sp>
      <p:sp>
        <p:nvSpPr>
          <p:cNvPr id="3" name="Subtítulo 2"/>
          <p:cNvSpPr>
            <a:spLocks noGrp="1"/>
          </p:cNvSpPr>
          <p:nvPr>
            <p:ph type="subTitle" idx="1"/>
          </p:nvPr>
        </p:nvSpPr>
        <p:spPr>
          <a:xfrm>
            <a:off x="1485681" y="3886200"/>
            <a:ext cx="6933089"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Tree>
    <p:extLst>
      <p:ext uri="{BB962C8B-B14F-4D97-AF65-F5344CB8AC3E}">
        <p14:creationId xmlns:p14="http://schemas.microsoft.com/office/powerpoint/2010/main" val="201283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penas 1 So What abaixo">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11" name="Espaço Reservado para Texto 6"/>
          <p:cNvSpPr>
            <a:spLocks noGrp="1"/>
          </p:cNvSpPr>
          <p:nvPr>
            <p:ph type="body" sz="quarter" idx="15"/>
          </p:nvPr>
        </p:nvSpPr>
        <p:spPr>
          <a:xfrm rot="10800000">
            <a:off x="1523182" y="4786322"/>
            <a:ext cx="6899636"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9"/>
          <p:cNvSpPr>
            <a:spLocks noGrp="1"/>
          </p:cNvSpPr>
          <p:nvPr>
            <p:ph type="body" sz="quarter" idx="13"/>
          </p:nvPr>
        </p:nvSpPr>
        <p:spPr>
          <a:xfrm>
            <a:off x="165860" y="5286388"/>
            <a:ext cx="9573453" cy="136763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400"/>
              </a:spcAft>
              <a:defRPr sz="1600"/>
            </a:lvl1pPr>
            <a:lvl2pPr marL="534988" indent="-169863">
              <a:spcBef>
                <a:spcPts val="0"/>
              </a:spcBef>
              <a:spcAft>
                <a:spcPts val="400"/>
              </a:spcAft>
              <a:defRPr sz="1400"/>
            </a:lvl2pPr>
            <a:lvl3pPr marL="801688" indent="-168275">
              <a:spcBef>
                <a:spcPts val="0"/>
              </a:spcBef>
              <a:spcAft>
                <a:spcPts val="400"/>
              </a:spcAft>
              <a:tabLst/>
              <a:defRPr sz="1200"/>
            </a:lvl3pPr>
            <a:lvl4pPr marL="984250" indent="-168275">
              <a:spcBef>
                <a:spcPts val="0"/>
              </a:spcBef>
              <a:spcAft>
                <a:spcPts val="400"/>
              </a:spcAft>
              <a:defRPr sz="1100"/>
            </a:lvl4pPr>
            <a:lvl5pPr marL="1082675" indent="-153988">
              <a:spcBef>
                <a:spcPts val="0"/>
              </a:spcBef>
              <a:spcAft>
                <a:spcPts val="4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grafico com so what vertic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36537" y="1714488"/>
            <a:ext cx="5788800" cy="4784786"/>
          </a:xfrm>
          <a:prstGeom prst="rect">
            <a:avLst/>
          </a:prstGeom>
        </p:spPr>
        <p:txBody>
          <a:bodyPr/>
          <a:lstStyle/>
          <a:p>
            <a:r>
              <a:rPr lang="pt-BR"/>
              <a:t>Clique no ícone para adicionar gráfico</a:t>
            </a:r>
            <a:endParaRPr lang="pt-BR"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graficos com so what vertic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36537" y="1714488"/>
            <a:ext cx="5788800" cy="2143140"/>
          </a:xfrm>
          <a:prstGeom prst="rect">
            <a:avLst/>
          </a:prstGeom>
        </p:spPr>
        <p:txBody>
          <a:bodyPr/>
          <a:lstStyle/>
          <a:p>
            <a:r>
              <a:rPr lang="pt-BR"/>
              <a:t>Clique no ícone para adicionar gráfico</a:t>
            </a:r>
            <a:endParaRPr lang="pt-BR"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Gráfico 4"/>
          <p:cNvSpPr>
            <a:spLocks noGrp="1"/>
          </p:cNvSpPr>
          <p:nvPr>
            <p:ph type="chart" sz="quarter" idx="15"/>
          </p:nvPr>
        </p:nvSpPr>
        <p:spPr>
          <a:xfrm>
            <a:off x="237297" y="4500570"/>
            <a:ext cx="5788800" cy="2143140"/>
          </a:xfrm>
          <a:prstGeom prst="rect">
            <a:avLst/>
          </a:prstGeom>
        </p:spPr>
        <p:txBody>
          <a:bodyPr/>
          <a:lstStyle/>
          <a:p>
            <a:r>
              <a:rPr lang="pt-BR"/>
              <a:t>Clique no ícone para adicionar gráfico</a:t>
            </a:r>
            <a:endParaRPr lang="pt-BR" dirty="0"/>
          </a:p>
        </p:txBody>
      </p:sp>
      <p:sp>
        <p:nvSpPr>
          <p:cNvPr id="9" name="Espaço Reservado para Texto 13"/>
          <p:cNvSpPr>
            <a:spLocks noGrp="1"/>
          </p:cNvSpPr>
          <p:nvPr>
            <p:ph type="body" sz="quarter" idx="16"/>
          </p:nvPr>
        </p:nvSpPr>
        <p:spPr>
          <a:xfrm>
            <a:off x="237298" y="4071942"/>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grafico com so what horizont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37600" y="1714488"/>
            <a:ext cx="9432000" cy="2786082"/>
          </a:xfrm>
          <a:prstGeom prst="rect">
            <a:avLst/>
          </a:prstGeom>
        </p:spPr>
        <p:txBody>
          <a:bodyPr/>
          <a:lstStyle/>
          <a:p>
            <a:r>
              <a:rPr lang="pt-BR"/>
              <a:t>Clique no ícone para adicionar gráfico</a:t>
            </a:r>
            <a:endParaRPr lang="pt-BR" dirty="0"/>
          </a:p>
        </p:txBody>
      </p:sp>
      <p:sp>
        <p:nvSpPr>
          <p:cNvPr id="14" name="Espaço Reservado para Texto 13"/>
          <p:cNvSpPr>
            <a:spLocks noGrp="1"/>
          </p:cNvSpPr>
          <p:nvPr>
            <p:ph type="body" sz="quarter" idx="14"/>
          </p:nvPr>
        </p:nvSpPr>
        <p:spPr>
          <a:xfrm>
            <a:off x="237600" y="1285860"/>
            <a:ext cx="9432000"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5"/>
          </p:nvPr>
        </p:nvSpPr>
        <p:spPr>
          <a:xfrm rot="10800000">
            <a:off x="1523182" y="4786322"/>
            <a:ext cx="6899636"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9"/>
          <p:cNvSpPr>
            <a:spLocks noGrp="1"/>
          </p:cNvSpPr>
          <p:nvPr>
            <p:ph type="body" sz="quarter" idx="13"/>
          </p:nvPr>
        </p:nvSpPr>
        <p:spPr>
          <a:xfrm>
            <a:off x="165860" y="5286388"/>
            <a:ext cx="9573453" cy="136763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400"/>
              </a:spcAft>
              <a:defRPr sz="1600"/>
            </a:lvl1pPr>
            <a:lvl2pPr marL="534988" indent="-169863">
              <a:spcBef>
                <a:spcPts val="0"/>
              </a:spcBef>
              <a:spcAft>
                <a:spcPts val="400"/>
              </a:spcAft>
              <a:defRPr sz="1400"/>
            </a:lvl2pPr>
            <a:lvl3pPr marL="801688" indent="-168275">
              <a:spcBef>
                <a:spcPts val="0"/>
              </a:spcBef>
              <a:spcAft>
                <a:spcPts val="400"/>
              </a:spcAft>
              <a:tabLst/>
              <a:defRPr sz="1200"/>
            </a:lvl3pPr>
            <a:lvl4pPr marL="984250" indent="-168275">
              <a:spcBef>
                <a:spcPts val="0"/>
              </a:spcBef>
              <a:spcAft>
                <a:spcPts val="400"/>
              </a:spcAft>
              <a:defRPr sz="1100"/>
            </a:lvl4pPr>
            <a:lvl5pPr marL="1082675" indent="-153988">
              <a:spcBef>
                <a:spcPts val="0"/>
              </a:spcBef>
              <a:spcAft>
                <a:spcPts val="4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graficos com so what horizont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42351" y="1714488"/>
            <a:ext cx="4588680" cy="2786082"/>
          </a:xfrm>
          <a:prstGeom prst="rect">
            <a:avLst/>
          </a:prstGeom>
        </p:spPr>
        <p:txBody>
          <a:bodyPr/>
          <a:lstStyle/>
          <a:p>
            <a:r>
              <a:rPr lang="pt-BR"/>
              <a:t>Clique no ícone para adicionar gráfico</a:t>
            </a:r>
            <a:endParaRPr lang="pt-BR" dirty="0"/>
          </a:p>
        </p:txBody>
      </p:sp>
      <p:sp>
        <p:nvSpPr>
          <p:cNvPr id="10" name="Espaço Reservado para Texto 9"/>
          <p:cNvSpPr>
            <a:spLocks noGrp="1"/>
          </p:cNvSpPr>
          <p:nvPr>
            <p:ph type="body" sz="quarter" idx="13"/>
          </p:nvPr>
        </p:nvSpPr>
        <p:spPr>
          <a:xfrm>
            <a:off x="165860" y="5286388"/>
            <a:ext cx="9573453" cy="136763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400"/>
              </a:spcAft>
              <a:defRPr sz="1600"/>
            </a:lvl1pPr>
            <a:lvl2pPr marL="534988" indent="-169863">
              <a:spcBef>
                <a:spcPts val="0"/>
              </a:spcBef>
              <a:spcAft>
                <a:spcPts val="400"/>
              </a:spcAft>
              <a:defRPr sz="1400"/>
            </a:lvl2pPr>
            <a:lvl3pPr marL="801688" indent="-168275">
              <a:spcBef>
                <a:spcPts val="0"/>
              </a:spcBef>
              <a:spcAft>
                <a:spcPts val="400"/>
              </a:spcAft>
              <a:tabLst/>
              <a:defRPr sz="1200"/>
            </a:lvl3pPr>
            <a:lvl4pPr marL="984250" indent="-168275">
              <a:spcBef>
                <a:spcPts val="0"/>
              </a:spcBef>
              <a:spcAft>
                <a:spcPts val="400"/>
              </a:spcAft>
              <a:defRPr sz="1100"/>
            </a:lvl4pPr>
            <a:lvl5pPr marL="1082675" indent="-153988">
              <a:spcBef>
                <a:spcPts val="0"/>
              </a:spcBef>
              <a:spcAft>
                <a:spcPts val="4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42351" y="1285860"/>
            <a:ext cx="4588680"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5"/>
          </p:nvPr>
        </p:nvSpPr>
        <p:spPr>
          <a:xfrm rot="10800000">
            <a:off x="1523182" y="4786322"/>
            <a:ext cx="6899636"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Gráfico 4"/>
          <p:cNvSpPr>
            <a:spLocks noGrp="1"/>
          </p:cNvSpPr>
          <p:nvPr>
            <p:ph type="chart" sz="quarter" idx="16"/>
          </p:nvPr>
        </p:nvSpPr>
        <p:spPr>
          <a:xfrm>
            <a:off x="5073382" y="1714488"/>
            <a:ext cx="4588680" cy="2786082"/>
          </a:xfrm>
          <a:prstGeom prst="rect">
            <a:avLst/>
          </a:prstGeom>
        </p:spPr>
        <p:txBody>
          <a:bodyPr/>
          <a:lstStyle/>
          <a:p>
            <a:r>
              <a:rPr lang="pt-BR"/>
              <a:t>Clique no ícone para adicionar gráfico</a:t>
            </a:r>
            <a:endParaRPr lang="pt-BR" dirty="0"/>
          </a:p>
        </p:txBody>
      </p:sp>
      <p:sp>
        <p:nvSpPr>
          <p:cNvPr id="9" name="Espaço Reservado para Texto 13"/>
          <p:cNvSpPr>
            <a:spLocks noGrp="1"/>
          </p:cNvSpPr>
          <p:nvPr>
            <p:ph type="body" sz="quarter" idx="17"/>
          </p:nvPr>
        </p:nvSpPr>
        <p:spPr>
          <a:xfrm>
            <a:off x="5073382" y="1285860"/>
            <a:ext cx="4588680"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grafico com 1 chamada">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36537" y="1714488"/>
            <a:ext cx="9498306" cy="4784786"/>
          </a:xfrm>
          <a:prstGeom prst="rect">
            <a:avLst/>
          </a:prstGeom>
        </p:spPr>
        <p:txBody>
          <a:bodyPr/>
          <a:lstStyle/>
          <a:p>
            <a:r>
              <a:rPr lang="pt-BR"/>
              <a:t>Clique no ícone para adicionar gráfico</a:t>
            </a:r>
            <a:endParaRPr lang="pt-BR" dirty="0"/>
          </a:p>
        </p:txBody>
      </p:sp>
      <p:sp>
        <p:nvSpPr>
          <p:cNvPr id="10" name="Espaço Reservado para Texto 9"/>
          <p:cNvSpPr>
            <a:spLocks noGrp="1"/>
          </p:cNvSpPr>
          <p:nvPr>
            <p:ph type="body" sz="quarter" idx="13"/>
          </p:nvPr>
        </p:nvSpPr>
        <p:spPr>
          <a:xfrm>
            <a:off x="5162844" y="1792308"/>
            <a:ext cx="4576470" cy="1922400"/>
          </a:xfrm>
          <a:prstGeom prst="wedgeRectCallout">
            <a:avLst>
              <a:gd name="adj1" fmla="val -46654"/>
              <a:gd name="adj2" fmla="val 7156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7" y="1285860"/>
            <a:ext cx="9498305"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grafico com 2 chamada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36537" y="1714488"/>
            <a:ext cx="9498306" cy="4784786"/>
          </a:xfrm>
          <a:prstGeom prst="rect">
            <a:avLst/>
          </a:prstGeom>
        </p:spPr>
        <p:txBody>
          <a:bodyPr/>
          <a:lstStyle/>
          <a:p>
            <a:r>
              <a:rPr lang="pt-BR"/>
              <a:t>Clique no ícone para adicionar gráfico</a:t>
            </a:r>
            <a:endParaRPr lang="pt-BR" dirty="0"/>
          </a:p>
        </p:txBody>
      </p:sp>
      <p:sp>
        <p:nvSpPr>
          <p:cNvPr id="10" name="Espaço Reservado para Texto 9"/>
          <p:cNvSpPr>
            <a:spLocks noGrp="1"/>
          </p:cNvSpPr>
          <p:nvPr>
            <p:ph type="body" sz="quarter" idx="13"/>
          </p:nvPr>
        </p:nvSpPr>
        <p:spPr>
          <a:xfrm>
            <a:off x="4009293" y="1736037"/>
            <a:ext cx="2630658" cy="1923908"/>
          </a:xfrm>
          <a:prstGeom prst="wedgeRectCallout">
            <a:avLst>
              <a:gd name="adj1" fmla="val -46654"/>
              <a:gd name="adj2" fmla="val 7156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7" y="1285860"/>
            <a:ext cx="9498305"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 name="Espaço Reservado para Texto 9"/>
          <p:cNvSpPr>
            <a:spLocks noGrp="1"/>
          </p:cNvSpPr>
          <p:nvPr>
            <p:ph type="body" sz="quarter" idx="15"/>
          </p:nvPr>
        </p:nvSpPr>
        <p:spPr>
          <a:xfrm>
            <a:off x="7019779" y="2211994"/>
            <a:ext cx="2562446" cy="1923908"/>
          </a:xfrm>
          <a:prstGeom prst="wedgeRectCallout">
            <a:avLst>
              <a:gd name="adj1" fmla="val -46654"/>
              <a:gd name="adj2" fmla="val 7156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69" name="Espaço Reservado para Texto 6"/>
          <p:cNvSpPr>
            <a:spLocks noGrp="1"/>
          </p:cNvSpPr>
          <p:nvPr>
            <p:ph type="body" sz="quarter" idx="45"/>
          </p:nvPr>
        </p:nvSpPr>
        <p:spPr>
          <a:xfrm>
            <a:off x="6355114" y="1285860"/>
            <a:ext cx="334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34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cxnSp>
        <p:nvCxnSpPr>
          <p:cNvPr id="74" name="Conector reto 73"/>
          <p:cNvCxnSpPr/>
          <p:nvPr userDrawn="1"/>
        </p:nvCxnSpPr>
        <p:spPr>
          <a:xfrm rot="5400000" flipH="1" flipV="1">
            <a:off x="1006485"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2" name="Espaço Reservado para Texto 6"/>
          <p:cNvSpPr>
            <a:spLocks noGrp="1"/>
          </p:cNvSpPr>
          <p:nvPr>
            <p:ph type="body" sz="quarter" idx="50"/>
          </p:nvPr>
        </p:nvSpPr>
        <p:spPr>
          <a:xfrm>
            <a:off x="3237694" y="1285860"/>
            <a:ext cx="334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34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33" name="Espaço Reservado para Texto 33"/>
          <p:cNvSpPr>
            <a:spLocks noGrp="1"/>
          </p:cNvSpPr>
          <p:nvPr>
            <p:ph type="body" sz="quarter" idx="51"/>
          </p:nvPr>
        </p:nvSpPr>
        <p:spPr>
          <a:xfrm>
            <a:off x="175179" y="2227254"/>
            <a:ext cx="298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5" name="Espaço Reservado para Texto 6"/>
          <p:cNvSpPr>
            <a:spLocks noGrp="1"/>
          </p:cNvSpPr>
          <p:nvPr>
            <p:ph type="body" sz="quarter" idx="52"/>
          </p:nvPr>
        </p:nvSpPr>
        <p:spPr>
          <a:xfrm>
            <a:off x="165860" y="1285860"/>
            <a:ext cx="331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144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cxnSp>
        <p:nvCxnSpPr>
          <p:cNvPr id="15" name="Conector reto 14"/>
          <p:cNvCxnSpPr/>
          <p:nvPr userDrawn="1"/>
        </p:nvCxnSpPr>
        <p:spPr>
          <a:xfrm rot="5400000" flipH="1" flipV="1">
            <a:off x="4145097"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16" name="Espaço Reservado para Texto 33"/>
          <p:cNvSpPr>
            <a:spLocks noGrp="1"/>
          </p:cNvSpPr>
          <p:nvPr>
            <p:ph type="body" sz="quarter" idx="53"/>
          </p:nvPr>
        </p:nvSpPr>
        <p:spPr>
          <a:xfrm>
            <a:off x="3313791" y="2227254"/>
            <a:ext cx="298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33"/>
          <p:cNvSpPr>
            <a:spLocks noGrp="1"/>
          </p:cNvSpPr>
          <p:nvPr>
            <p:ph type="body" sz="quarter" idx="54"/>
          </p:nvPr>
        </p:nvSpPr>
        <p:spPr>
          <a:xfrm>
            <a:off x="6452404" y="2227254"/>
            <a:ext cx="298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69" name="Espaço Reservado para Texto 6"/>
          <p:cNvSpPr>
            <a:spLocks noGrp="1"/>
          </p:cNvSpPr>
          <p:nvPr>
            <p:ph type="body" sz="quarter" idx="45"/>
          </p:nvPr>
        </p:nvSpPr>
        <p:spPr>
          <a:xfrm>
            <a:off x="7166784" y="1285860"/>
            <a:ext cx="259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cxnSp>
        <p:nvCxnSpPr>
          <p:cNvPr id="74" name="Conector reto 73"/>
          <p:cNvCxnSpPr/>
          <p:nvPr userDrawn="1"/>
        </p:nvCxnSpPr>
        <p:spPr>
          <a:xfrm rot="5400000" flipH="1" flipV="1">
            <a:off x="254353"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0" name="Espaço Reservado para Texto 6"/>
          <p:cNvSpPr>
            <a:spLocks noGrp="1"/>
          </p:cNvSpPr>
          <p:nvPr>
            <p:ph type="body" sz="quarter" idx="48"/>
          </p:nvPr>
        </p:nvSpPr>
        <p:spPr>
          <a:xfrm>
            <a:off x="4809330" y="1285860"/>
            <a:ext cx="259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32" name="Espaço Reservado para Texto 6"/>
          <p:cNvSpPr>
            <a:spLocks noGrp="1"/>
          </p:cNvSpPr>
          <p:nvPr>
            <p:ph type="body" sz="quarter" idx="50"/>
          </p:nvPr>
        </p:nvSpPr>
        <p:spPr>
          <a:xfrm>
            <a:off x="2451876" y="1285860"/>
            <a:ext cx="259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33" name="Espaço Reservado para Texto 33"/>
          <p:cNvSpPr>
            <a:spLocks noGrp="1"/>
          </p:cNvSpPr>
          <p:nvPr>
            <p:ph type="body" sz="quarter" idx="51"/>
          </p:nvPr>
        </p:nvSpPr>
        <p:spPr>
          <a:xfrm>
            <a:off x="175179"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5" name="Espaço Reservado para Texto 6"/>
          <p:cNvSpPr>
            <a:spLocks noGrp="1"/>
          </p:cNvSpPr>
          <p:nvPr>
            <p:ph type="body" sz="quarter" idx="52"/>
          </p:nvPr>
        </p:nvSpPr>
        <p:spPr>
          <a:xfrm>
            <a:off x="165860" y="1285860"/>
            <a:ext cx="252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cxnSp>
        <p:nvCxnSpPr>
          <p:cNvPr id="36" name="Conector reto 35"/>
          <p:cNvCxnSpPr/>
          <p:nvPr userDrawn="1"/>
        </p:nvCxnSpPr>
        <p:spPr>
          <a:xfrm rot="5400000" flipH="1" flipV="1">
            <a:off x="2608701"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7" name="Espaço Reservado para Texto 33"/>
          <p:cNvSpPr>
            <a:spLocks noGrp="1"/>
          </p:cNvSpPr>
          <p:nvPr>
            <p:ph type="body" sz="quarter" idx="53"/>
          </p:nvPr>
        </p:nvSpPr>
        <p:spPr>
          <a:xfrm>
            <a:off x="2529527"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38" name="Conector reto 37"/>
          <p:cNvCxnSpPr/>
          <p:nvPr userDrawn="1"/>
        </p:nvCxnSpPr>
        <p:spPr>
          <a:xfrm rot="5400000" flipH="1" flipV="1">
            <a:off x="4963049"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9" name="Espaço Reservado para Texto 33"/>
          <p:cNvSpPr>
            <a:spLocks noGrp="1"/>
          </p:cNvSpPr>
          <p:nvPr>
            <p:ph type="body" sz="quarter" idx="54"/>
          </p:nvPr>
        </p:nvSpPr>
        <p:spPr>
          <a:xfrm>
            <a:off x="4883875"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1" name="Espaço Reservado para Texto 33"/>
          <p:cNvSpPr>
            <a:spLocks noGrp="1"/>
          </p:cNvSpPr>
          <p:nvPr>
            <p:ph type="body" sz="quarter" idx="55"/>
          </p:nvPr>
        </p:nvSpPr>
        <p:spPr>
          <a:xfrm>
            <a:off x="7238222"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34" name="Espaço Reservado para Texto 33"/>
          <p:cNvSpPr>
            <a:spLocks noGrp="1"/>
          </p:cNvSpPr>
          <p:nvPr>
            <p:ph type="body" sz="quarter" idx="32"/>
          </p:nvPr>
        </p:nvSpPr>
        <p:spPr>
          <a:xfrm>
            <a:off x="211899"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66" name="Espaço Reservado para Texto 33"/>
          <p:cNvSpPr>
            <a:spLocks noGrp="1"/>
          </p:cNvSpPr>
          <p:nvPr>
            <p:ph type="body" sz="quarter" idx="42"/>
          </p:nvPr>
        </p:nvSpPr>
        <p:spPr>
          <a:xfrm>
            <a:off x="2075637"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68" name="Espaço Reservado para Texto 33"/>
          <p:cNvSpPr>
            <a:spLocks noGrp="1"/>
          </p:cNvSpPr>
          <p:nvPr>
            <p:ph type="body" sz="quarter" idx="44"/>
          </p:nvPr>
        </p:nvSpPr>
        <p:spPr>
          <a:xfrm>
            <a:off x="3939375"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0" name="Espaço Reservado para Texto 33"/>
          <p:cNvSpPr>
            <a:spLocks noGrp="1"/>
          </p:cNvSpPr>
          <p:nvPr>
            <p:ph type="body" sz="quarter" idx="46"/>
          </p:nvPr>
        </p:nvSpPr>
        <p:spPr>
          <a:xfrm>
            <a:off x="5803113"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2" name="Espaço Reservado para Texto 33"/>
          <p:cNvSpPr>
            <a:spLocks noGrp="1"/>
          </p:cNvSpPr>
          <p:nvPr>
            <p:ph type="body" sz="quarter" idx="48"/>
          </p:nvPr>
        </p:nvSpPr>
        <p:spPr>
          <a:xfrm>
            <a:off x="7666850"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1" name="Espaço Reservado para Texto 6"/>
          <p:cNvSpPr>
            <a:spLocks noGrp="1"/>
          </p:cNvSpPr>
          <p:nvPr>
            <p:ph type="body" sz="quarter" idx="47"/>
          </p:nvPr>
        </p:nvSpPr>
        <p:spPr>
          <a:xfrm>
            <a:off x="7664952" y="1285860"/>
            <a:ext cx="20736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9" name="Espaço Reservado para Texto 6"/>
          <p:cNvSpPr>
            <a:spLocks noGrp="1"/>
          </p:cNvSpPr>
          <p:nvPr>
            <p:ph type="body" sz="quarter" idx="45"/>
          </p:nvPr>
        </p:nvSpPr>
        <p:spPr>
          <a:xfrm>
            <a:off x="5793794" y="1285860"/>
            <a:ext cx="208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7" name="Espaço Reservado para Texto 6"/>
          <p:cNvSpPr>
            <a:spLocks noGrp="1"/>
          </p:cNvSpPr>
          <p:nvPr>
            <p:ph type="body" sz="quarter" idx="43"/>
          </p:nvPr>
        </p:nvSpPr>
        <p:spPr>
          <a:xfrm>
            <a:off x="3922637" y="1285860"/>
            <a:ext cx="208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5" name="Espaço Reservado para Texto 6"/>
          <p:cNvSpPr>
            <a:spLocks noGrp="1"/>
          </p:cNvSpPr>
          <p:nvPr>
            <p:ph type="body" sz="quarter" idx="41"/>
          </p:nvPr>
        </p:nvSpPr>
        <p:spPr>
          <a:xfrm>
            <a:off x="2051480" y="1285860"/>
            <a:ext cx="208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26" name="Espaço Reservado para Texto 6"/>
          <p:cNvSpPr>
            <a:spLocks noGrp="1"/>
          </p:cNvSpPr>
          <p:nvPr>
            <p:ph type="body" sz="quarter" idx="31"/>
          </p:nvPr>
        </p:nvSpPr>
        <p:spPr>
          <a:xfrm>
            <a:off x="200025" y="1285860"/>
            <a:ext cx="20736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889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cxnSp>
        <p:nvCxnSpPr>
          <p:cNvPr id="74" name="Conector reto 73"/>
          <p:cNvCxnSpPr/>
          <p:nvPr userDrawn="1"/>
        </p:nvCxnSpPr>
        <p:spPr>
          <a:xfrm rot="5400000" flipH="1" flipV="1">
            <a:off x="-170232"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75" name="Conector reto 74"/>
          <p:cNvCxnSpPr/>
          <p:nvPr userDrawn="1"/>
        </p:nvCxnSpPr>
        <p:spPr>
          <a:xfrm rot="5400000" flipH="1" flipV="1">
            <a:off x="1693506"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76" name="Conector reto 75"/>
          <p:cNvCxnSpPr/>
          <p:nvPr userDrawn="1"/>
        </p:nvCxnSpPr>
        <p:spPr>
          <a:xfrm rot="5400000" flipH="1" flipV="1">
            <a:off x="3557244"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77" name="Conector reto 76"/>
          <p:cNvCxnSpPr/>
          <p:nvPr userDrawn="1"/>
        </p:nvCxnSpPr>
        <p:spPr>
          <a:xfrm rot="5400000" flipH="1" flipV="1">
            <a:off x="5420982"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anc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34" name="Espaço Reservado para Texto 33"/>
          <p:cNvSpPr>
            <a:spLocks noGrp="1"/>
          </p:cNvSpPr>
          <p:nvPr>
            <p:ph type="body" sz="quarter" idx="32"/>
          </p:nvPr>
        </p:nvSpPr>
        <p:spPr>
          <a:xfrm>
            <a:off x="211899"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74" name="Conector reto 73"/>
          <p:cNvCxnSpPr/>
          <p:nvPr userDrawn="1"/>
        </p:nvCxnSpPr>
        <p:spPr>
          <a:xfrm rot="5400000" flipH="1" flipV="1">
            <a:off x="-476088"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18" name="Espaço Reservado para Texto 6"/>
          <p:cNvSpPr>
            <a:spLocks noGrp="1"/>
          </p:cNvSpPr>
          <p:nvPr>
            <p:ph type="body" sz="quarter" idx="49"/>
          </p:nvPr>
        </p:nvSpPr>
        <p:spPr>
          <a:xfrm>
            <a:off x="8010260"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71" name="Espaço Reservado para Texto 6"/>
          <p:cNvSpPr>
            <a:spLocks noGrp="1"/>
          </p:cNvSpPr>
          <p:nvPr>
            <p:ph type="body" sz="quarter" idx="47"/>
          </p:nvPr>
        </p:nvSpPr>
        <p:spPr>
          <a:xfrm>
            <a:off x="6453790"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9" name="Espaço Reservado para Texto 6"/>
          <p:cNvSpPr>
            <a:spLocks noGrp="1"/>
          </p:cNvSpPr>
          <p:nvPr>
            <p:ph type="body" sz="quarter" idx="45"/>
          </p:nvPr>
        </p:nvSpPr>
        <p:spPr>
          <a:xfrm>
            <a:off x="4882136"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7" name="Espaço Reservado para Texto 6"/>
          <p:cNvSpPr>
            <a:spLocks noGrp="1"/>
          </p:cNvSpPr>
          <p:nvPr>
            <p:ph type="body" sz="quarter" idx="43"/>
          </p:nvPr>
        </p:nvSpPr>
        <p:spPr>
          <a:xfrm>
            <a:off x="3296432"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5" name="Espaço Reservado para Texto 6"/>
          <p:cNvSpPr>
            <a:spLocks noGrp="1"/>
          </p:cNvSpPr>
          <p:nvPr>
            <p:ph type="body" sz="quarter" idx="41"/>
          </p:nvPr>
        </p:nvSpPr>
        <p:spPr>
          <a:xfrm>
            <a:off x="1723446"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26" name="Espaço Reservado para Texto 6"/>
          <p:cNvSpPr>
            <a:spLocks noGrp="1"/>
          </p:cNvSpPr>
          <p:nvPr>
            <p:ph type="body" sz="quarter" idx="31"/>
          </p:nvPr>
        </p:nvSpPr>
        <p:spPr>
          <a:xfrm>
            <a:off x="200025" y="1285860"/>
            <a:ext cx="1764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889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24" name="Espaço Reservado para Texto 33"/>
          <p:cNvSpPr>
            <a:spLocks noGrp="1"/>
          </p:cNvSpPr>
          <p:nvPr>
            <p:ph type="body" sz="quarter" idx="50"/>
          </p:nvPr>
        </p:nvSpPr>
        <p:spPr>
          <a:xfrm>
            <a:off x="1774328"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25" name="Conector reto 24"/>
          <p:cNvCxnSpPr/>
          <p:nvPr userDrawn="1"/>
        </p:nvCxnSpPr>
        <p:spPr>
          <a:xfrm rot="5400000" flipH="1" flipV="1">
            <a:off x="1086341"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27" name="Espaço Reservado para Texto 33"/>
          <p:cNvSpPr>
            <a:spLocks noGrp="1"/>
          </p:cNvSpPr>
          <p:nvPr>
            <p:ph type="body" sz="quarter" idx="51"/>
          </p:nvPr>
        </p:nvSpPr>
        <p:spPr>
          <a:xfrm>
            <a:off x="3336757"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28" name="Conector reto 27"/>
          <p:cNvCxnSpPr/>
          <p:nvPr userDrawn="1"/>
        </p:nvCxnSpPr>
        <p:spPr>
          <a:xfrm rot="5400000" flipH="1" flipV="1">
            <a:off x="2648770"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29" name="Espaço Reservado para Texto 33"/>
          <p:cNvSpPr>
            <a:spLocks noGrp="1"/>
          </p:cNvSpPr>
          <p:nvPr>
            <p:ph type="body" sz="quarter" idx="52"/>
          </p:nvPr>
        </p:nvSpPr>
        <p:spPr>
          <a:xfrm>
            <a:off x="4899186"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30" name="Conector reto 29"/>
          <p:cNvCxnSpPr/>
          <p:nvPr userDrawn="1"/>
        </p:nvCxnSpPr>
        <p:spPr>
          <a:xfrm rot="5400000" flipH="1" flipV="1">
            <a:off x="4211199"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1" name="Espaço Reservado para Texto 33"/>
          <p:cNvSpPr>
            <a:spLocks noGrp="1"/>
          </p:cNvSpPr>
          <p:nvPr>
            <p:ph type="body" sz="quarter" idx="53"/>
          </p:nvPr>
        </p:nvSpPr>
        <p:spPr>
          <a:xfrm>
            <a:off x="6461615"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32" name="Conector reto 31"/>
          <p:cNvCxnSpPr/>
          <p:nvPr userDrawn="1"/>
        </p:nvCxnSpPr>
        <p:spPr>
          <a:xfrm rot="5400000" flipH="1" flipV="1">
            <a:off x="5773628"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3" name="Espaço Reservado para Texto 33"/>
          <p:cNvSpPr>
            <a:spLocks noGrp="1"/>
          </p:cNvSpPr>
          <p:nvPr>
            <p:ph type="body" sz="quarter" idx="54"/>
          </p:nvPr>
        </p:nvSpPr>
        <p:spPr>
          <a:xfrm>
            <a:off x="8024040"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abela (5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23821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085943"/>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4933670"/>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5"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6"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6"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0" name="Espaço Reservado para Texto 6"/>
          <p:cNvSpPr>
            <a:spLocks noGrp="1"/>
          </p:cNvSpPr>
          <p:nvPr>
            <p:ph type="body" sz="quarter" idx="25"/>
          </p:nvPr>
        </p:nvSpPr>
        <p:spPr>
          <a:xfrm>
            <a:off x="3178276"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6"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08"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08"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4578008"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08"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6"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08"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6"/>
          <p:cNvSpPr>
            <a:spLocks noGrp="1"/>
          </p:cNvSpPr>
          <p:nvPr>
            <p:ph type="body" sz="quarter" idx="34"/>
          </p:nvPr>
        </p:nvSpPr>
        <p:spPr>
          <a:xfrm>
            <a:off x="231099" y="578139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0" name="Espaço Reservado para Texto 6"/>
          <p:cNvSpPr>
            <a:spLocks noGrp="1"/>
          </p:cNvSpPr>
          <p:nvPr>
            <p:ph type="body" sz="quarter" idx="35"/>
          </p:nvPr>
        </p:nvSpPr>
        <p:spPr>
          <a:xfrm>
            <a:off x="1778545"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6"/>
          <p:cNvSpPr>
            <a:spLocks noGrp="1"/>
          </p:cNvSpPr>
          <p:nvPr>
            <p:ph type="body" sz="quarter" idx="36"/>
          </p:nvPr>
        </p:nvSpPr>
        <p:spPr>
          <a:xfrm>
            <a:off x="3178276"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6"/>
          <p:cNvSpPr>
            <a:spLocks noGrp="1"/>
          </p:cNvSpPr>
          <p:nvPr>
            <p:ph type="body" sz="quarter" idx="37"/>
          </p:nvPr>
        </p:nvSpPr>
        <p:spPr>
          <a:xfrm>
            <a:off x="4578008"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ela (5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23821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085943"/>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4933670"/>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5"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6"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6"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0" name="Espaço Reservado para Texto 6"/>
          <p:cNvSpPr>
            <a:spLocks noGrp="1"/>
          </p:cNvSpPr>
          <p:nvPr>
            <p:ph type="body" sz="quarter" idx="25"/>
          </p:nvPr>
        </p:nvSpPr>
        <p:spPr>
          <a:xfrm>
            <a:off x="3178276"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6"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08"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08"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4578008"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08"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6"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08"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6"/>
          <p:cNvSpPr>
            <a:spLocks noGrp="1"/>
          </p:cNvSpPr>
          <p:nvPr>
            <p:ph type="body" sz="quarter" idx="34"/>
          </p:nvPr>
        </p:nvSpPr>
        <p:spPr>
          <a:xfrm>
            <a:off x="231099" y="578139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0" name="Espaço Reservado para Texto 6"/>
          <p:cNvSpPr>
            <a:spLocks noGrp="1"/>
          </p:cNvSpPr>
          <p:nvPr>
            <p:ph type="body" sz="quarter" idx="35"/>
          </p:nvPr>
        </p:nvSpPr>
        <p:spPr>
          <a:xfrm>
            <a:off x="1778545"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6"/>
          <p:cNvSpPr>
            <a:spLocks noGrp="1"/>
          </p:cNvSpPr>
          <p:nvPr>
            <p:ph type="body" sz="quarter" idx="36"/>
          </p:nvPr>
        </p:nvSpPr>
        <p:spPr>
          <a:xfrm>
            <a:off x="3178276"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6"/>
          <p:cNvSpPr>
            <a:spLocks noGrp="1"/>
          </p:cNvSpPr>
          <p:nvPr>
            <p:ph type="body" sz="quarter" idx="37"/>
          </p:nvPr>
        </p:nvSpPr>
        <p:spPr>
          <a:xfrm>
            <a:off x="4578008"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a (5 por 2)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23821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085943"/>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4933670"/>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808934" y="2390489"/>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808934" y="323821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808934" y="4085943"/>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808934" y="4933670"/>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3880636" y="2390489"/>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3880636" y="323821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3880636" y="4085943"/>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3880636" y="4933670"/>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808934"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3880636"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6"/>
          <p:cNvSpPr>
            <a:spLocks noGrp="1"/>
          </p:cNvSpPr>
          <p:nvPr>
            <p:ph type="body" sz="quarter" idx="34"/>
          </p:nvPr>
        </p:nvSpPr>
        <p:spPr>
          <a:xfrm>
            <a:off x="231099" y="578139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0" name="Espaço Reservado para Texto 6"/>
          <p:cNvSpPr>
            <a:spLocks noGrp="1"/>
          </p:cNvSpPr>
          <p:nvPr>
            <p:ph type="body" sz="quarter" idx="35"/>
          </p:nvPr>
        </p:nvSpPr>
        <p:spPr>
          <a:xfrm>
            <a:off x="1808934" y="578139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6"/>
          <p:cNvSpPr>
            <a:spLocks noGrp="1"/>
          </p:cNvSpPr>
          <p:nvPr>
            <p:ph type="body" sz="quarter" idx="37"/>
          </p:nvPr>
        </p:nvSpPr>
        <p:spPr>
          <a:xfrm>
            <a:off x="3880636" y="578139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ela (4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47260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55471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63683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47260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5" y="455471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563683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6" y="239048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6" y="347260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0" name="Espaço Reservado para Texto 6"/>
          <p:cNvSpPr>
            <a:spLocks noGrp="1"/>
          </p:cNvSpPr>
          <p:nvPr>
            <p:ph type="body" sz="quarter" idx="25"/>
          </p:nvPr>
        </p:nvSpPr>
        <p:spPr>
          <a:xfrm>
            <a:off x="3178276" y="455471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6" y="563683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08" y="239048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08" y="347260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4578008" y="455471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08" y="563683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6"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08"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ela (4 por 2)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47260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55471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63683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47260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5" y="455471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563683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3952074" y="239048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3952074" y="347260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3952074" y="455471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3952074" y="563683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3952074"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ela (3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860563"/>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330637"/>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860563"/>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5330637"/>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6" y="2390489"/>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6" y="3860563"/>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6" y="5330637"/>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08" y="2390489"/>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08" y="3860563"/>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08" y="5330637"/>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6"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08"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ela (3 por 2)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860563"/>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330637"/>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810800" y="2390489"/>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810800" y="3860563"/>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810800" y="5330637"/>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3952800" y="2390489"/>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3952800" y="3860563"/>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3952800" y="5330637"/>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810800"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3952800"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ela (4 por 3)">
    <p:spTree>
      <p:nvGrpSpPr>
        <p:cNvPr id="1" name=""/>
        <p:cNvGrpSpPr/>
        <p:nvPr/>
      </p:nvGrpSpPr>
      <p:grpSpPr>
        <a:xfrm>
          <a:off x="0" y="0"/>
          <a:ext cx="0" cy="0"/>
          <a:chOff x="0" y="0"/>
          <a:chExt cx="0" cy="0"/>
        </a:xfrm>
      </p:grpSpPr>
      <p:sp>
        <p:nvSpPr>
          <p:cNvPr id="30" name="Espaço Reservado para Texto 29"/>
          <p:cNvSpPr>
            <a:spLocks noGrp="1"/>
          </p:cNvSpPr>
          <p:nvPr>
            <p:ph type="body" sz="quarter" idx="14"/>
          </p:nvPr>
        </p:nvSpPr>
        <p:spPr>
          <a:xfrm>
            <a:off x="135602" y="785813"/>
            <a:ext cx="673200" cy="5786437"/>
          </a:xfrm>
          <a:prstGeom prst="rect">
            <a:avLst/>
          </a:prstGeom>
          <a:solidFill>
            <a:schemeClr val="bg1"/>
          </a:solidFill>
          <a:ln>
            <a:solidFill>
              <a:schemeClr val="tx1">
                <a:lumMod val="50000"/>
                <a:lumOff val="50000"/>
              </a:schemeClr>
            </a:solidFill>
          </a:ln>
        </p:spPr>
        <p:txBody>
          <a:bodyPr/>
          <a:lstStyle>
            <a:lvl1pPr>
              <a:defRPr sz="400">
                <a:solidFill>
                  <a:schemeClr val="bg1"/>
                </a:solidFill>
              </a:defRPr>
            </a:lvl1pPr>
            <a:lvl2pPr>
              <a:defRPr sz="300">
                <a:solidFill>
                  <a:schemeClr val="bg1"/>
                </a:solidFill>
              </a:defRPr>
            </a:lvl2pPr>
            <a:lvl3pPr>
              <a:defRPr sz="200">
                <a:solidFill>
                  <a:schemeClr val="bg1"/>
                </a:solidFill>
              </a:defRPr>
            </a:lvl3pPr>
            <a:lvl4pPr>
              <a:defRPr sz="100">
                <a:solidFill>
                  <a:schemeClr val="bg1"/>
                </a:solidFill>
              </a:defRPr>
            </a:lvl4pPr>
            <a:lvl5pPr>
              <a:defRPr sz="100">
                <a:solidFill>
                  <a:schemeClr val="bg1"/>
                </a:solidFill>
              </a:defRPr>
            </a:lvl5pPr>
          </a:lstStyle>
          <a:p>
            <a:pPr lvl="0"/>
            <a:r>
              <a:rPr lang="pt-BR"/>
              <a:t>Clique para editar o texto mestre</a:t>
            </a:r>
          </a:p>
        </p:txBody>
      </p:sp>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noProof="0" smtClean="0"/>
              <a:pPr>
                <a:defRPr/>
              </a:pPr>
              <a:t>‹nº›</a:t>
            </a:fld>
            <a:endParaRPr lang="pt-BR" sz="600" noProof="0"/>
          </a:p>
        </p:txBody>
      </p:sp>
      <p:sp>
        <p:nvSpPr>
          <p:cNvPr id="25" name="Espaço Reservado para Texto 24"/>
          <p:cNvSpPr>
            <a:spLocks noGrp="1"/>
          </p:cNvSpPr>
          <p:nvPr>
            <p:ph type="body" sz="quarter" idx="11"/>
          </p:nvPr>
        </p:nvSpPr>
        <p:spPr>
          <a:xfrm>
            <a:off x="380174" y="1500188"/>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ctr">
              <a:buNone/>
              <a:defRPr sz="1200"/>
            </a:lvl2pPr>
            <a:lvl3pPr algn="ctr">
              <a:buNone/>
              <a:defRPr sz="1100"/>
            </a:lvl3pPr>
            <a:lvl4pPr algn="ctr">
              <a:buNone/>
              <a:defRPr sz="1050"/>
            </a:lvl4pPr>
            <a:lvl5pPr algn="ctr">
              <a:buNone/>
              <a:defRPr sz="1050"/>
            </a:lvl5pPr>
          </a:lstStyle>
          <a:p>
            <a:pPr lvl="0"/>
            <a:r>
              <a:rPr lang="pt-BR"/>
              <a:t>Clique para editar o texto mestre</a:t>
            </a:r>
          </a:p>
        </p:txBody>
      </p:sp>
      <p:sp>
        <p:nvSpPr>
          <p:cNvPr id="28" name="Espaço Reservado para Texto 27"/>
          <p:cNvSpPr>
            <a:spLocks noGrp="1"/>
          </p:cNvSpPr>
          <p:nvPr>
            <p:ph type="body" sz="quarter" idx="13"/>
          </p:nvPr>
        </p:nvSpPr>
        <p:spPr>
          <a:xfrm>
            <a:off x="2237562" y="1500188"/>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31"/>
          <p:cNvSpPr>
            <a:spLocks noGrp="1"/>
          </p:cNvSpPr>
          <p:nvPr>
            <p:ph type="body" sz="quarter" idx="15"/>
          </p:nvPr>
        </p:nvSpPr>
        <p:spPr>
          <a:xfrm>
            <a:off x="380174" y="5214938"/>
            <a:ext cx="1714500" cy="857250"/>
          </a:xfrm>
          <a:prstGeom prst="homePlate">
            <a:avLst>
              <a:gd name="adj" fmla="val 23744"/>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4" name="Espaço Reservado para Texto 33"/>
          <p:cNvSpPr>
            <a:spLocks noGrp="1"/>
          </p:cNvSpPr>
          <p:nvPr>
            <p:ph type="body" sz="quarter" idx="16"/>
          </p:nvPr>
        </p:nvSpPr>
        <p:spPr>
          <a:xfrm>
            <a:off x="380174" y="3929062"/>
            <a:ext cx="1714500" cy="857250"/>
          </a:xfrm>
          <a:prstGeom prst="homePlate">
            <a:avLst>
              <a:gd name="adj" fmla="val 2374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6" name="Espaço Reservado para Texto 35"/>
          <p:cNvSpPr>
            <a:spLocks noGrp="1"/>
          </p:cNvSpPr>
          <p:nvPr>
            <p:ph type="body" sz="quarter" idx="17"/>
          </p:nvPr>
        </p:nvSpPr>
        <p:spPr>
          <a:xfrm>
            <a:off x="380174" y="2714625"/>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8" name="Espaço Reservado para Texto 37"/>
          <p:cNvSpPr>
            <a:spLocks noGrp="1"/>
          </p:cNvSpPr>
          <p:nvPr>
            <p:ph type="body" sz="quarter" idx="18"/>
          </p:nvPr>
        </p:nvSpPr>
        <p:spPr>
          <a:xfrm rot="5400000">
            <a:off x="3518396" y="-497606"/>
            <a:ext cx="507600" cy="3074400"/>
          </a:xfrm>
          <a:prstGeom prst="homePlate">
            <a:avLst>
              <a:gd name="adj" fmla="val 26756"/>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smtClean="0">
                <a:solidFill>
                  <a:schemeClr val="tx1"/>
                </a:solidFill>
                <a:latin typeface="+mn-lt"/>
                <a:ea typeface="+mn-ea"/>
                <a:cs typeface="+mn-cs"/>
              </a:defRPr>
            </a:lvl1pPr>
            <a:lvl2pPr marL="0" algn="ctr" defTabSz="914400" rtl="0" eaLnBrk="1" latinLnBrk="0" hangingPunct="1">
              <a:buFontTx/>
              <a:buNone/>
              <a:defRPr lang="pt-BR" sz="1800" kern="1200" smtClean="0">
                <a:solidFill>
                  <a:schemeClr val="tx1"/>
                </a:solidFill>
                <a:latin typeface="+mn-lt"/>
                <a:ea typeface="+mn-ea"/>
                <a:cs typeface="+mn-cs"/>
              </a:defRPr>
            </a:lvl2pPr>
            <a:lvl3pPr marL="0" algn="ctr" defTabSz="914400" rtl="0" eaLnBrk="1" latinLnBrk="0" hangingPunct="1">
              <a:buFontTx/>
              <a:buNone/>
              <a:defRPr lang="pt-BR" sz="1800" kern="1200" smtClean="0">
                <a:solidFill>
                  <a:schemeClr val="tx1"/>
                </a:solidFill>
                <a:latin typeface="+mn-lt"/>
                <a:ea typeface="+mn-ea"/>
                <a:cs typeface="+mn-cs"/>
              </a:defRPr>
            </a:lvl3pPr>
            <a:lvl4pPr marL="0" algn="ctr" defTabSz="914400" rtl="0" eaLnBrk="1" latinLnBrk="0" hangingPunct="1">
              <a:buFontTx/>
              <a:buNone/>
              <a:defRPr lang="pt-BR" sz="1800" kern="120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 texto mestre</a:t>
            </a:r>
          </a:p>
        </p:txBody>
      </p:sp>
      <p:sp>
        <p:nvSpPr>
          <p:cNvPr id="40" name="Espaço Reservado para Texto 39"/>
          <p:cNvSpPr>
            <a:spLocks noGrp="1"/>
          </p:cNvSpPr>
          <p:nvPr>
            <p:ph type="body" sz="quarter" idx="19"/>
          </p:nvPr>
        </p:nvSpPr>
        <p:spPr>
          <a:xfrm rot="5400000">
            <a:off x="6416678" y="-107174"/>
            <a:ext cx="500063" cy="2286000"/>
          </a:xfrm>
          <a:prstGeom prst="homePlate">
            <a:avLst>
              <a:gd name="adj" fmla="val 24409"/>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lstStyle>
            <a:lvl1pPr marL="0" indent="0" algn="ctr">
              <a:spcBef>
                <a:spcPts val="0"/>
              </a:spcBef>
              <a:buNone/>
              <a:defRPr lang="pt-BR" sz="1600" kern="1200" smtClean="0">
                <a:solidFill>
                  <a:schemeClr val="tx1"/>
                </a:solidFill>
                <a:latin typeface="+mn-lt"/>
                <a:ea typeface="+mn-ea"/>
                <a:cs typeface="+mn-cs"/>
              </a:defRPr>
            </a:lvl1pPr>
            <a:lvl2pPr>
              <a:defRPr lang="pt-BR" sz="1800" kern="1200" dirty="0" smtClean="0">
                <a:solidFill>
                  <a:schemeClr val="tx1"/>
                </a:solidFill>
                <a:latin typeface="+mn-lt"/>
                <a:ea typeface="+mn-ea"/>
                <a:cs typeface="+mn-cs"/>
              </a:defRPr>
            </a:lvl2pPr>
            <a:lvl3pPr>
              <a:defRPr lang="pt-BR" sz="1800" kern="1200" dirty="0" smtClean="0">
                <a:solidFill>
                  <a:schemeClr val="tx1"/>
                </a:solidFill>
                <a:latin typeface="+mn-lt"/>
                <a:ea typeface="+mn-ea"/>
                <a:cs typeface="+mn-cs"/>
              </a:defRPr>
            </a:lvl3pPr>
            <a:lvl4pPr>
              <a:defRPr lang="pt-BR" sz="1800" kern="1200" dirty="0" smtClean="0">
                <a:solidFill>
                  <a:schemeClr val="tx1"/>
                </a:solidFill>
                <a:latin typeface="+mn-lt"/>
                <a:ea typeface="+mn-ea"/>
                <a:cs typeface="+mn-cs"/>
              </a:defRPr>
            </a:lvl4pPr>
            <a:lvl5pPr>
              <a:defRPr lang="pt-BR" sz="1800" kern="1200" dirty="0">
                <a:solidFill>
                  <a:schemeClr val="tx1"/>
                </a:solidFill>
                <a:latin typeface="+mn-lt"/>
                <a:ea typeface="+mn-ea"/>
                <a:cs typeface="+mn-cs"/>
              </a:defRPr>
            </a:lvl5pPr>
          </a:lstStyle>
          <a:p>
            <a:pPr lvl="0"/>
            <a:r>
              <a:rPr lang="pt-BR"/>
              <a:t>Clique para editar o texto mestre</a:t>
            </a:r>
          </a:p>
        </p:txBody>
      </p:sp>
      <p:sp>
        <p:nvSpPr>
          <p:cNvPr id="42" name="Espaço Reservado para Texto 41"/>
          <p:cNvSpPr>
            <a:spLocks noGrp="1"/>
          </p:cNvSpPr>
          <p:nvPr>
            <p:ph type="body" sz="quarter" idx="20"/>
          </p:nvPr>
        </p:nvSpPr>
        <p:spPr>
          <a:xfrm rot="5400000">
            <a:off x="8559821" y="250013"/>
            <a:ext cx="500063" cy="1571625"/>
          </a:xfrm>
          <a:prstGeom prst="homePlate">
            <a:avLst>
              <a:gd name="adj" fmla="val 20507"/>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dirty="0" smtClean="0">
                <a:solidFill>
                  <a:schemeClr val="tx1"/>
                </a:solidFill>
                <a:latin typeface="+mn-lt"/>
                <a:ea typeface="+mn-ea"/>
                <a:cs typeface="+mn-cs"/>
              </a:defRPr>
            </a:lvl1pPr>
            <a:lvl2pPr marL="0" algn="ctr" defTabSz="914400" rtl="0" eaLnBrk="1" latinLnBrk="0" hangingPunct="1">
              <a:buFontTx/>
              <a:buNone/>
              <a:defRPr lang="pt-BR" sz="1800" kern="1200" dirty="0" smtClean="0">
                <a:solidFill>
                  <a:schemeClr val="tx1"/>
                </a:solidFill>
                <a:latin typeface="+mn-lt"/>
                <a:ea typeface="+mn-ea"/>
                <a:cs typeface="+mn-cs"/>
              </a:defRPr>
            </a:lvl2pPr>
            <a:lvl3pPr marL="0" algn="ctr" defTabSz="914400" rtl="0" eaLnBrk="1" latinLnBrk="0" hangingPunct="1">
              <a:buFontTx/>
              <a:buNone/>
              <a:defRPr lang="pt-BR" sz="1800" kern="1200" dirty="0" smtClean="0">
                <a:solidFill>
                  <a:schemeClr val="tx1"/>
                </a:solidFill>
                <a:latin typeface="+mn-lt"/>
                <a:ea typeface="+mn-ea"/>
                <a:cs typeface="+mn-cs"/>
              </a:defRPr>
            </a:lvl3pPr>
            <a:lvl4pPr marL="0" algn="ctr" defTabSz="914400" rtl="0" eaLnBrk="1" latinLnBrk="0" hangingPunct="1">
              <a:buFontTx/>
              <a:buNone/>
              <a:defRPr lang="pt-BR" sz="1800" kern="1200" dirty="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 texto mestre</a:t>
            </a:r>
          </a:p>
        </p:txBody>
      </p:sp>
      <p:sp>
        <p:nvSpPr>
          <p:cNvPr id="43" name="Espaço Reservado para Texto 27"/>
          <p:cNvSpPr>
            <a:spLocks noGrp="1"/>
          </p:cNvSpPr>
          <p:nvPr>
            <p:ph type="body" sz="quarter" idx="21"/>
          </p:nvPr>
        </p:nvSpPr>
        <p:spPr>
          <a:xfrm>
            <a:off x="2237562" y="2714628"/>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4" name="Espaço Reservado para Texto 27"/>
          <p:cNvSpPr>
            <a:spLocks noGrp="1"/>
          </p:cNvSpPr>
          <p:nvPr>
            <p:ph type="body" sz="quarter" idx="22"/>
          </p:nvPr>
        </p:nvSpPr>
        <p:spPr>
          <a:xfrm>
            <a:off x="2237562" y="3929074"/>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5" name="Espaço Reservado para Texto 27"/>
          <p:cNvSpPr>
            <a:spLocks noGrp="1"/>
          </p:cNvSpPr>
          <p:nvPr>
            <p:ph type="body" sz="quarter" idx="23"/>
          </p:nvPr>
        </p:nvSpPr>
        <p:spPr>
          <a:xfrm>
            <a:off x="2237562" y="5214958"/>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6" name="Espaço Reservado para Texto 27"/>
          <p:cNvSpPr>
            <a:spLocks noGrp="1"/>
          </p:cNvSpPr>
          <p:nvPr>
            <p:ph type="body" sz="quarter" idx="24"/>
          </p:nvPr>
        </p:nvSpPr>
        <p:spPr>
          <a:xfrm>
            <a:off x="5523710" y="1500188"/>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7" name="Espaço Reservado para Texto 27"/>
          <p:cNvSpPr>
            <a:spLocks noGrp="1"/>
          </p:cNvSpPr>
          <p:nvPr>
            <p:ph type="body" sz="quarter" idx="25"/>
          </p:nvPr>
        </p:nvSpPr>
        <p:spPr>
          <a:xfrm>
            <a:off x="5523710" y="2714628"/>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8" name="Espaço Reservado para Texto 27"/>
          <p:cNvSpPr>
            <a:spLocks noGrp="1"/>
          </p:cNvSpPr>
          <p:nvPr>
            <p:ph type="body" sz="quarter" idx="26"/>
          </p:nvPr>
        </p:nvSpPr>
        <p:spPr>
          <a:xfrm>
            <a:off x="5523710" y="3929074"/>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9" name="Espaço Reservado para Texto 27"/>
          <p:cNvSpPr>
            <a:spLocks noGrp="1"/>
          </p:cNvSpPr>
          <p:nvPr>
            <p:ph type="body" sz="quarter" idx="27"/>
          </p:nvPr>
        </p:nvSpPr>
        <p:spPr>
          <a:xfrm>
            <a:off x="5523710" y="5214958"/>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0" name="Espaço Reservado para Texto 27"/>
          <p:cNvSpPr>
            <a:spLocks noGrp="1"/>
          </p:cNvSpPr>
          <p:nvPr>
            <p:ph type="body" sz="quarter" idx="28"/>
          </p:nvPr>
        </p:nvSpPr>
        <p:spPr>
          <a:xfrm>
            <a:off x="8024041" y="1500188"/>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1" name="Espaço Reservado para Texto 27"/>
          <p:cNvSpPr>
            <a:spLocks noGrp="1"/>
          </p:cNvSpPr>
          <p:nvPr>
            <p:ph type="body" sz="quarter" idx="29"/>
          </p:nvPr>
        </p:nvSpPr>
        <p:spPr>
          <a:xfrm>
            <a:off x="8024041" y="2714628"/>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2" name="Espaço Reservado para Texto 27"/>
          <p:cNvSpPr>
            <a:spLocks noGrp="1"/>
          </p:cNvSpPr>
          <p:nvPr>
            <p:ph type="body" sz="quarter" idx="30"/>
          </p:nvPr>
        </p:nvSpPr>
        <p:spPr>
          <a:xfrm>
            <a:off x="8024041" y="3929074"/>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3" name="Espaço Reservado para Texto 27"/>
          <p:cNvSpPr>
            <a:spLocks noGrp="1"/>
          </p:cNvSpPr>
          <p:nvPr>
            <p:ph type="body" sz="quarter" idx="31"/>
          </p:nvPr>
        </p:nvSpPr>
        <p:spPr>
          <a:xfrm>
            <a:off x="8024041" y="5214958"/>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abela (4 por 3)">
    <p:spTree>
      <p:nvGrpSpPr>
        <p:cNvPr id="1" name=""/>
        <p:cNvGrpSpPr/>
        <p:nvPr/>
      </p:nvGrpSpPr>
      <p:grpSpPr>
        <a:xfrm>
          <a:off x="0" y="0"/>
          <a:ext cx="0" cy="0"/>
          <a:chOff x="0" y="0"/>
          <a:chExt cx="0" cy="0"/>
        </a:xfrm>
      </p:grpSpPr>
      <p:sp>
        <p:nvSpPr>
          <p:cNvPr id="30" name="Espaço Reservado para Texto 29"/>
          <p:cNvSpPr>
            <a:spLocks noGrp="1"/>
          </p:cNvSpPr>
          <p:nvPr>
            <p:ph type="body" sz="quarter" idx="14"/>
          </p:nvPr>
        </p:nvSpPr>
        <p:spPr>
          <a:xfrm>
            <a:off x="135602" y="785813"/>
            <a:ext cx="673200" cy="5786437"/>
          </a:xfrm>
          <a:prstGeom prst="rect">
            <a:avLst/>
          </a:prstGeom>
          <a:solidFill>
            <a:schemeClr val="bg1"/>
          </a:solidFill>
          <a:ln>
            <a:solidFill>
              <a:schemeClr val="tx1">
                <a:lumMod val="50000"/>
                <a:lumOff val="50000"/>
              </a:schemeClr>
            </a:solidFill>
          </a:ln>
        </p:spPr>
        <p:txBody>
          <a:bodyPr/>
          <a:lstStyle>
            <a:lvl1pPr>
              <a:defRPr sz="400">
                <a:solidFill>
                  <a:schemeClr val="bg1"/>
                </a:solidFill>
              </a:defRPr>
            </a:lvl1pPr>
            <a:lvl2pPr>
              <a:defRPr sz="300">
                <a:solidFill>
                  <a:schemeClr val="bg1"/>
                </a:solidFill>
              </a:defRPr>
            </a:lvl2pPr>
            <a:lvl3pPr>
              <a:defRPr sz="200">
                <a:solidFill>
                  <a:schemeClr val="bg1"/>
                </a:solidFill>
              </a:defRPr>
            </a:lvl3pPr>
            <a:lvl4pPr>
              <a:defRPr sz="100">
                <a:solidFill>
                  <a:schemeClr val="bg1"/>
                </a:solidFill>
              </a:defRPr>
            </a:lvl4pPr>
            <a:lvl5pPr>
              <a:defRPr sz="100">
                <a:solidFill>
                  <a:schemeClr val="bg1"/>
                </a:solidFill>
              </a:defRPr>
            </a:lvl5pPr>
          </a:lstStyle>
          <a:p>
            <a:pPr lvl="0"/>
            <a:r>
              <a:rPr lang="pt-BR"/>
              <a:t>Clique para editar o texto mestre</a:t>
            </a:r>
          </a:p>
        </p:txBody>
      </p:sp>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noProof="0" smtClean="0"/>
              <a:pPr>
                <a:defRPr/>
              </a:pPr>
              <a:t>‹nº›</a:t>
            </a:fld>
            <a:endParaRPr lang="pt-BR" sz="600" noProof="0"/>
          </a:p>
        </p:txBody>
      </p:sp>
      <p:sp>
        <p:nvSpPr>
          <p:cNvPr id="25" name="Espaço Reservado para Texto 24"/>
          <p:cNvSpPr>
            <a:spLocks noGrp="1"/>
          </p:cNvSpPr>
          <p:nvPr>
            <p:ph type="body" sz="quarter" idx="11"/>
          </p:nvPr>
        </p:nvSpPr>
        <p:spPr>
          <a:xfrm>
            <a:off x="380174" y="1500188"/>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ctr">
              <a:buNone/>
              <a:defRPr sz="1200"/>
            </a:lvl2pPr>
            <a:lvl3pPr algn="ctr">
              <a:buNone/>
              <a:defRPr sz="1100"/>
            </a:lvl3pPr>
            <a:lvl4pPr algn="ctr">
              <a:buNone/>
              <a:defRPr sz="1050"/>
            </a:lvl4pPr>
            <a:lvl5pPr algn="ctr">
              <a:buNone/>
              <a:defRPr sz="1050"/>
            </a:lvl5pPr>
          </a:lstStyle>
          <a:p>
            <a:pPr lvl="0"/>
            <a:r>
              <a:rPr lang="pt-BR"/>
              <a:t>Clique para editar o texto mestre</a:t>
            </a:r>
          </a:p>
        </p:txBody>
      </p:sp>
      <p:sp>
        <p:nvSpPr>
          <p:cNvPr id="28" name="Espaço Reservado para Texto 27"/>
          <p:cNvSpPr>
            <a:spLocks noGrp="1"/>
          </p:cNvSpPr>
          <p:nvPr>
            <p:ph type="body" sz="quarter" idx="13"/>
          </p:nvPr>
        </p:nvSpPr>
        <p:spPr>
          <a:xfrm>
            <a:off x="2237562" y="1500188"/>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31"/>
          <p:cNvSpPr>
            <a:spLocks noGrp="1"/>
          </p:cNvSpPr>
          <p:nvPr>
            <p:ph type="body" sz="quarter" idx="15"/>
          </p:nvPr>
        </p:nvSpPr>
        <p:spPr>
          <a:xfrm>
            <a:off x="380174" y="5357832"/>
            <a:ext cx="1714500" cy="857250"/>
          </a:xfrm>
          <a:prstGeom prst="homePlate">
            <a:avLst>
              <a:gd name="adj" fmla="val 23744"/>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4" name="Espaço Reservado para Texto 33"/>
          <p:cNvSpPr>
            <a:spLocks noGrp="1"/>
          </p:cNvSpPr>
          <p:nvPr>
            <p:ph type="body" sz="quarter" idx="16"/>
          </p:nvPr>
        </p:nvSpPr>
        <p:spPr>
          <a:xfrm>
            <a:off x="380174" y="3357572"/>
            <a:ext cx="1714500" cy="857250"/>
          </a:xfrm>
          <a:prstGeom prst="homePlate">
            <a:avLst>
              <a:gd name="adj" fmla="val 2374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6" name="Espaço Reservado para Texto 35"/>
          <p:cNvSpPr>
            <a:spLocks noGrp="1"/>
          </p:cNvSpPr>
          <p:nvPr>
            <p:ph type="body" sz="quarter" idx="17"/>
          </p:nvPr>
        </p:nvSpPr>
        <p:spPr>
          <a:xfrm>
            <a:off x="380174" y="2428880"/>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8" name="Espaço Reservado para Texto 37"/>
          <p:cNvSpPr>
            <a:spLocks noGrp="1"/>
          </p:cNvSpPr>
          <p:nvPr>
            <p:ph type="body" sz="quarter" idx="18"/>
          </p:nvPr>
        </p:nvSpPr>
        <p:spPr>
          <a:xfrm rot="5400000">
            <a:off x="3518396" y="-497606"/>
            <a:ext cx="507600" cy="3074400"/>
          </a:xfrm>
          <a:prstGeom prst="homePlate">
            <a:avLst>
              <a:gd name="adj" fmla="val 26756"/>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smtClean="0">
                <a:solidFill>
                  <a:schemeClr val="tx1"/>
                </a:solidFill>
                <a:latin typeface="+mn-lt"/>
                <a:ea typeface="+mn-ea"/>
                <a:cs typeface="+mn-cs"/>
              </a:defRPr>
            </a:lvl1pPr>
            <a:lvl2pPr marL="0" algn="ctr" defTabSz="914400" rtl="0" eaLnBrk="1" latinLnBrk="0" hangingPunct="1">
              <a:buFontTx/>
              <a:buNone/>
              <a:defRPr lang="pt-BR" sz="1800" kern="1200" smtClean="0">
                <a:solidFill>
                  <a:schemeClr val="tx1"/>
                </a:solidFill>
                <a:latin typeface="+mn-lt"/>
                <a:ea typeface="+mn-ea"/>
                <a:cs typeface="+mn-cs"/>
              </a:defRPr>
            </a:lvl2pPr>
            <a:lvl3pPr marL="0" algn="ctr" defTabSz="914400" rtl="0" eaLnBrk="1" latinLnBrk="0" hangingPunct="1">
              <a:buFontTx/>
              <a:buNone/>
              <a:defRPr lang="pt-BR" sz="1800" kern="1200" smtClean="0">
                <a:solidFill>
                  <a:schemeClr val="tx1"/>
                </a:solidFill>
                <a:latin typeface="+mn-lt"/>
                <a:ea typeface="+mn-ea"/>
                <a:cs typeface="+mn-cs"/>
              </a:defRPr>
            </a:lvl3pPr>
            <a:lvl4pPr marL="0" algn="ctr" defTabSz="914400" rtl="0" eaLnBrk="1" latinLnBrk="0" hangingPunct="1">
              <a:buFontTx/>
              <a:buNone/>
              <a:defRPr lang="pt-BR" sz="1800" kern="120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 texto mestre</a:t>
            </a:r>
          </a:p>
        </p:txBody>
      </p:sp>
      <p:sp>
        <p:nvSpPr>
          <p:cNvPr id="40" name="Espaço Reservado para Texto 39"/>
          <p:cNvSpPr>
            <a:spLocks noGrp="1"/>
          </p:cNvSpPr>
          <p:nvPr>
            <p:ph type="body" sz="quarter" idx="19"/>
          </p:nvPr>
        </p:nvSpPr>
        <p:spPr>
          <a:xfrm rot="5400000">
            <a:off x="6416678" y="-107174"/>
            <a:ext cx="500063" cy="2286000"/>
          </a:xfrm>
          <a:prstGeom prst="homePlate">
            <a:avLst>
              <a:gd name="adj" fmla="val 24409"/>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lstStyle>
            <a:lvl1pPr marL="0" indent="0" algn="ctr">
              <a:spcBef>
                <a:spcPts val="0"/>
              </a:spcBef>
              <a:buNone/>
              <a:defRPr lang="pt-BR" sz="1600" kern="1200" smtClean="0">
                <a:solidFill>
                  <a:schemeClr val="tx1"/>
                </a:solidFill>
                <a:latin typeface="+mn-lt"/>
                <a:ea typeface="+mn-ea"/>
                <a:cs typeface="+mn-cs"/>
              </a:defRPr>
            </a:lvl1pPr>
            <a:lvl2pPr>
              <a:defRPr lang="pt-BR" sz="1800" kern="1200" dirty="0" smtClean="0">
                <a:solidFill>
                  <a:schemeClr val="tx1"/>
                </a:solidFill>
                <a:latin typeface="+mn-lt"/>
                <a:ea typeface="+mn-ea"/>
                <a:cs typeface="+mn-cs"/>
              </a:defRPr>
            </a:lvl2pPr>
            <a:lvl3pPr>
              <a:defRPr lang="pt-BR" sz="1800" kern="1200" dirty="0" smtClean="0">
                <a:solidFill>
                  <a:schemeClr val="tx1"/>
                </a:solidFill>
                <a:latin typeface="+mn-lt"/>
                <a:ea typeface="+mn-ea"/>
                <a:cs typeface="+mn-cs"/>
              </a:defRPr>
            </a:lvl3pPr>
            <a:lvl4pPr>
              <a:defRPr lang="pt-BR" sz="1800" kern="1200" dirty="0" smtClean="0">
                <a:solidFill>
                  <a:schemeClr val="tx1"/>
                </a:solidFill>
                <a:latin typeface="+mn-lt"/>
                <a:ea typeface="+mn-ea"/>
                <a:cs typeface="+mn-cs"/>
              </a:defRPr>
            </a:lvl4pPr>
            <a:lvl5pPr>
              <a:defRPr lang="pt-BR" sz="1800" kern="1200" dirty="0">
                <a:solidFill>
                  <a:schemeClr val="tx1"/>
                </a:solidFill>
                <a:latin typeface="+mn-lt"/>
                <a:ea typeface="+mn-ea"/>
                <a:cs typeface="+mn-cs"/>
              </a:defRPr>
            </a:lvl5pPr>
          </a:lstStyle>
          <a:p>
            <a:pPr lvl="0"/>
            <a:r>
              <a:rPr lang="pt-BR"/>
              <a:t>Clique para editar o texto mestre</a:t>
            </a:r>
          </a:p>
        </p:txBody>
      </p:sp>
      <p:sp>
        <p:nvSpPr>
          <p:cNvPr id="42" name="Espaço Reservado para Texto 41"/>
          <p:cNvSpPr>
            <a:spLocks noGrp="1"/>
          </p:cNvSpPr>
          <p:nvPr>
            <p:ph type="body" sz="quarter" idx="20"/>
          </p:nvPr>
        </p:nvSpPr>
        <p:spPr>
          <a:xfrm rot="5400000">
            <a:off x="8559821" y="250013"/>
            <a:ext cx="500063" cy="1571625"/>
          </a:xfrm>
          <a:prstGeom prst="homePlate">
            <a:avLst>
              <a:gd name="adj" fmla="val 20507"/>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dirty="0" smtClean="0">
                <a:solidFill>
                  <a:schemeClr val="tx1"/>
                </a:solidFill>
                <a:latin typeface="+mn-lt"/>
                <a:ea typeface="+mn-ea"/>
                <a:cs typeface="+mn-cs"/>
              </a:defRPr>
            </a:lvl1pPr>
            <a:lvl2pPr marL="0" algn="ctr" defTabSz="914400" rtl="0" eaLnBrk="1" latinLnBrk="0" hangingPunct="1">
              <a:buFontTx/>
              <a:buNone/>
              <a:defRPr lang="pt-BR" sz="1800" kern="1200" dirty="0" smtClean="0">
                <a:solidFill>
                  <a:schemeClr val="tx1"/>
                </a:solidFill>
                <a:latin typeface="+mn-lt"/>
                <a:ea typeface="+mn-ea"/>
                <a:cs typeface="+mn-cs"/>
              </a:defRPr>
            </a:lvl2pPr>
            <a:lvl3pPr marL="0" algn="ctr" defTabSz="914400" rtl="0" eaLnBrk="1" latinLnBrk="0" hangingPunct="1">
              <a:buFontTx/>
              <a:buNone/>
              <a:defRPr lang="pt-BR" sz="1800" kern="1200" dirty="0" smtClean="0">
                <a:solidFill>
                  <a:schemeClr val="tx1"/>
                </a:solidFill>
                <a:latin typeface="+mn-lt"/>
                <a:ea typeface="+mn-ea"/>
                <a:cs typeface="+mn-cs"/>
              </a:defRPr>
            </a:lvl3pPr>
            <a:lvl4pPr marL="0" algn="ctr" defTabSz="914400" rtl="0" eaLnBrk="1" latinLnBrk="0" hangingPunct="1">
              <a:buFontTx/>
              <a:buNone/>
              <a:defRPr lang="pt-BR" sz="1800" kern="1200" dirty="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 texto mestre</a:t>
            </a:r>
          </a:p>
        </p:txBody>
      </p:sp>
      <p:sp>
        <p:nvSpPr>
          <p:cNvPr id="43" name="Espaço Reservado para Texto 27"/>
          <p:cNvSpPr>
            <a:spLocks noGrp="1"/>
          </p:cNvSpPr>
          <p:nvPr>
            <p:ph type="body" sz="quarter" idx="21"/>
          </p:nvPr>
        </p:nvSpPr>
        <p:spPr>
          <a:xfrm>
            <a:off x="2237562" y="2464604"/>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4" name="Espaço Reservado para Texto 27"/>
          <p:cNvSpPr>
            <a:spLocks noGrp="1"/>
          </p:cNvSpPr>
          <p:nvPr>
            <p:ph type="body" sz="quarter" idx="22"/>
          </p:nvPr>
        </p:nvSpPr>
        <p:spPr>
          <a:xfrm>
            <a:off x="2237562" y="3429020"/>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5" name="Espaço Reservado para Texto 27"/>
          <p:cNvSpPr>
            <a:spLocks noGrp="1"/>
          </p:cNvSpPr>
          <p:nvPr>
            <p:ph type="body" sz="quarter" idx="23"/>
          </p:nvPr>
        </p:nvSpPr>
        <p:spPr>
          <a:xfrm>
            <a:off x="2237562" y="5357852"/>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6" name="Espaço Reservado para Texto 27"/>
          <p:cNvSpPr>
            <a:spLocks noGrp="1"/>
          </p:cNvSpPr>
          <p:nvPr>
            <p:ph type="body" sz="quarter" idx="24"/>
          </p:nvPr>
        </p:nvSpPr>
        <p:spPr>
          <a:xfrm>
            <a:off x="5523710" y="1500188"/>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7" name="Espaço Reservado para Texto 27"/>
          <p:cNvSpPr>
            <a:spLocks noGrp="1"/>
          </p:cNvSpPr>
          <p:nvPr>
            <p:ph type="body" sz="quarter" idx="25"/>
          </p:nvPr>
        </p:nvSpPr>
        <p:spPr>
          <a:xfrm>
            <a:off x="5523710" y="2464604"/>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8" name="Espaço Reservado para Texto 27"/>
          <p:cNvSpPr>
            <a:spLocks noGrp="1"/>
          </p:cNvSpPr>
          <p:nvPr>
            <p:ph type="body" sz="quarter" idx="26"/>
          </p:nvPr>
        </p:nvSpPr>
        <p:spPr>
          <a:xfrm>
            <a:off x="5523710" y="3429020"/>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9" name="Espaço Reservado para Texto 27"/>
          <p:cNvSpPr>
            <a:spLocks noGrp="1"/>
          </p:cNvSpPr>
          <p:nvPr>
            <p:ph type="body" sz="quarter" idx="27"/>
          </p:nvPr>
        </p:nvSpPr>
        <p:spPr>
          <a:xfrm>
            <a:off x="5523710" y="5357852"/>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0" name="Espaço Reservado para Texto 27"/>
          <p:cNvSpPr>
            <a:spLocks noGrp="1"/>
          </p:cNvSpPr>
          <p:nvPr>
            <p:ph type="body" sz="quarter" idx="28"/>
          </p:nvPr>
        </p:nvSpPr>
        <p:spPr>
          <a:xfrm>
            <a:off x="8024041" y="1500188"/>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1" name="Espaço Reservado para Texto 27"/>
          <p:cNvSpPr>
            <a:spLocks noGrp="1"/>
          </p:cNvSpPr>
          <p:nvPr>
            <p:ph type="body" sz="quarter" idx="29"/>
          </p:nvPr>
        </p:nvSpPr>
        <p:spPr>
          <a:xfrm>
            <a:off x="8024041" y="2464604"/>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2" name="Espaço Reservado para Texto 27"/>
          <p:cNvSpPr>
            <a:spLocks noGrp="1"/>
          </p:cNvSpPr>
          <p:nvPr>
            <p:ph type="body" sz="quarter" idx="30"/>
          </p:nvPr>
        </p:nvSpPr>
        <p:spPr>
          <a:xfrm>
            <a:off x="8024041" y="3429020"/>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3" name="Espaço Reservado para Texto 27"/>
          <p:cNvSpPr>
            <a:spLocks noGrp="1"/>
          </p:cNvSpPr>
          <p:nvPr>
            <p:ph type="body" sz="quarter" idx="31"/>
          </p:nvPr>
        </p:nvSpPr>
        <p:spPr>
          <a:xfrm>
            <a:off x="8024041" y="5357852"/>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31"/>
          <p:cNvSpPr>
            <a:spLocks noGrp="1"/>
          </p:cNvSpPr>
          <p:nvPr>
            <p:ph type="body" sz="quarter" idx="32"/>
          </p:nvPr>
        </p:nvSpPr>
        <p:spPr>
          <a:xfrm>
            <a:off x="380174" y="4357702"/>
            <a:ext cx="1714500" cy="857250"/>
          </a:xfrm>
          <a:prstGeom prst="homePlate">
            <a:avLst>
              <a:gd name="adj" fmla="val 23744"/>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26" name="Espaço Reservado para Texto 27"/>
          <p:cNvSpPr>
            <a:spLocks noGrp="1"/>
          </p:cNvSpPr>
          <p:nvPr>
            <p:ph type="body" sz="quarter" idx="33"/>
          </p:nvPr>
        </p:nvSpPr>
        <p:spPr>
          <a:xfrm>
            <a:off x="2237562" y="4393436"/>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27"/>
          <p:cNvSpPr>
            <a:spLocks noGrp="1"/>
          </p:cNvSpPr>
          <p:nvPr>
            <p:ph type="body" sz="quarter" idx="34"/>
          </p:nvPr>
        </p:nvSpPr>
        <p:spPr>
          <a:xfrm>
            <a:off x="5523710" y="4393436"/>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27"/>
          <p:cNvSpPr>
            <a:spLocks noGrp="1"/>
          </p:cNvSpPr>
          <p:nvPr>
            <p:ph type="body" sz="quarter" idx="35"/>
          </p:nvPr>
        </p:nvSpPr>
        <p:spPr>
          <a:xfrm>
            <a:off x="8024041" y="4393436"/>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ario Executiv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4" name="Espaço Reservado para Texto 5"/>
          <p:cNvSpPr>
            <a:spLocks noGrp="1"/>
          </p:cNvSpPr>
          <p:nvPr>
            <p:ph type="body" sz="quarter" idx="11"/>
          </p:nvPr>
        </p:nvSpPr>
        <p:spPr>
          <a:xfrm>
            <a:off x="280600" y="970874"/>
            <a:ext cx="9252000" cy="5562000"/>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rmAutofit/>
          </a:bodyPr>
          <a:lstStyle>
            <a:lvl1pPr>
              <a:defRPr sz="2000"/>
            </a:lvl1pPr>
            <a:lvl2pPr>
              <a:defRPr sz="1800"/>
            </a:lvl2pPr>
            <a:lvl3pPr>
              <a:defRPr sz="1600"/>
            </a:lvl3pPr>
            <a:lvl4pPr>
              <a:defRPr sz="1400"/>
            </a:lvl4pPr>
            <a:lvl5pPr>
              <a:defRPr sz="14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madas para linha do temp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noProof="0" smtClean="0"/>
              <a:pPr>
                <a:defRPr/>
              </a:pPr>
              <a:t>‹nº›</a:t>
            </a:fld>
            <a:endParaRPr lang="pt-BR" sz="600" noProof="0"/>
          </a:p>
        </p:txBody>
      </p:sp>
      <p:sp>
        <p:nvSpPr>
          <p:cNvPr id="6" name="Espaço Reservado para Texto 9"/>
          <p:cNvSpPr>
            <a:spLocks noGrp="1"/>
          </p:cNvSpPr>
          <p:nvPr>
            <p:ph type="body" sz="quarter" idx="13"/>
          </p:nvPr>
        </p:nvSpPr>
        <p:spPr>
          <a:xfrm>
            <a:off x="4309264" y="1028244"/>
            <a:ext cx="3357586" cy="1714512"/>
          </a:xfrm>
          <a:prstGeom prst="wedgeRectCallout">
            <a:avLst>
              <a:gd name="adj1" fmla="val -29213"/>
              <a:gd name="adj2" fmla="val 8957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 name="Espaço Reservado para Texto 9"/>
          <p:cNvSpPr>
            <a:spLocks noGrp="1"/>
          </p:cNvSpPr>
          <p:nvPr>
            <p:ph type="body" sz="quarter" idx="14"/>
          </p:nvPr>
        </p:nvSpPr>
        <p:spPr>
          <a:xfrm>
            <a:off x="5809462" y="4086010"/>
            <a:ext cx="3357586" cy="1714512"/>
          </a:xfrm>
          <a:prstGeom prst="wedgeRectCallout">
            <a:avLst>
              <a:gd name="adj1" fmla="val -43877"/>
              <a:gd name="adj2" fmla="val -8765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9"/>
          <p:cNvSpPr>
            <a:spLocks noGrp="1"/>
          </p:cNvSpPr>
          <p:nvPr>
            <p:ph type="body" sz="quarter" idx="15"/>
          </p:nvPr>
        </p:nvSpPr>
        <p:spPr>
          <a:xfrm>
            <a:off x="1880372" y="4357694"/>
            <a:ext cx="3357586" cy="1714512"/>
          </a:xfrm>
          <a:prstGeom prst="wedgeRectCallout">
            <a:avLst>
              <a:gd name="adj1" fmla="val -4074"/>
              <a:gd name="adj2" fmla="val -10324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9"/>
          <p:cNvSpPr>
            <a:spLocks noGrp="1"/>
          </p:cNvSpPr>
          <p:nvPr>
            <p:ph type="body" sz="quarter" idx="16"/>
          </p:nvPr>
        </p:nvSpPr>
        <p:spPr>
          <a:xfrm>
            <a:off x="523050" y="928670"/>
            <a:ext cx="3357586" cy="1714512"/>
          </a:xfrm>
          <a:prstGeom prst="wedgeRectCallout">
            <a:avLst>
              <a:gd name="adj1" fmla="val -1979"/>
              <a:gd name="adj2" fmla="val 95321"/>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0070C0"/>
                </a:solidFill>
              </a:defRPr>
            </a:lvl1pPr>
          </a:lstStyle>
          <a:p>
            <a:r>
              <a:rPr lang="pt-BR" dirty="0"/>
              <a:t>Clique para editar o estilo do título mestre</a:t>
            </a:r>
          </a:p>
        </p:txBody>
      </p:sp>
      <p:sp>
        <p:nvSpPr>
          <p:cNvPr id="3" name="Espaço Reservado para Conteúdo 2"/>
          <p:cNvSpPr>
            <a:spLocks noGrp="1"/>
          </p:cNvSpPr>
          <p:nvPr>
            <p:ph idx="1"/>
          </p:nvPr>
        </p:nvSpPr>
        <p:spPr>
          <a:xfrm>
            <a:off x="273006" y="1196976"/>
            <a:ext cx="9250468" cy="5345113"/>
          </a:xfrm>
          <a:prstGeom prst="rect">
            <a:avLst/>
          </a:prstGeom>
          <a:effectLst/>
        </p:spPr>
        <p:txBody>
          <a:bodyPr/>
          <a:lstStyle>
            <a:lvl1pPr>
              <a:defRPr sz="2200">
                <a:effectLst/>
              </a:defRPr>
            </a:lvl1pPr>
            <a:lvl2pPr>
              <a:defRPr sz="2000">
                <a:effectLst/>
              </a:defRPr>
            </a:lvl2pPr>
            <a:lvl3pPr>
              <a:defRPr sz="1800">
                <a:effectLst/>
              </a:defRPr>
            </a:lvl3pPr>
            <a:lvl4pPr>
              <a:defRPr sz="1600">
                <a:effectLst/>
              </a:defRPr>
            </a:lvl4pPr>
            <a:lvl5pPr>
              <a:defRPr sz="1050">
                <a:effectLst/>
              </a:defRPr>
            </a:lvl5pPr>
          </a:lstStyle>
          <a:p>
            <a:pPr lvl="0"/>
            <a:r>
              <a:rPr lang="pt-BR" dirty="0"/>
              <a:t>Clique para editar os estilos do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Número de Slide 6"/>
          <p:cNvSpPr>
            <a:spLocks noGrp="1"/>
          </p:cNvSpPr>
          <p:nvPr>
            <p:ph type="sldNum" sz="quarter" idx="10"/>
          </p:nvPr>
        </p:nvSpPr>
        <p:spPr>
          <a:xfrm>
            <a:off x="9381362" y="6643710"/>
            <a:ext cx="500066" cy="214290"/>
          </a:xfrm>
          <a:prstGeom prst="rect">
            <a:avLst/>
          </a:prstGeom>
        </p:spPr>
        <p:txBody>
          <a:bodyPr/>
          <a:lstStyle>
            <a:lvl1pPr>
              <a:defRPr/>
            </a:lvl1pPr>
          </a:lstStyle>
          <a:p>
            <a:pPr>
              <a:defRPr/>
            </a:pPr>
            <a:fld id="{3F5F62AE-9A21-487D-84C1-0CE7C383D2CA}" type="slidenum">
              <a:rPr lang="en-US">
                <a:solidFill>
                  <a:prstClr val="black"/>
                </a:solidFill>
              </a:rPr>
              <a:pPr>
                <a:defRPr/>
              </a:pPr>
              <a:t>‹nº›</a:t>
            </a:fld>
            <a:endParaRPr lang="en-US">
              <a:solidFill>
                <a:prstClr val="black"/>
              </a:solidFill>
            </a:endParaRPr>
          </a:p>
        </p:txBody>
      </p:sp>
    </p:spTree>
    <p:extLst>
      <p:ext uri="{BB962C8B-B14F-4D97-AF65-F5344CB8AC3E}">
        <p14:creationId xmlns:p14="http://schemas.microsoft.com/office/powerpoint/2010/main" val="3596086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a:noFill/>
          </a:ln>
          <a:effectLst>
            <a:outerShdw dist="50800" dir="2700000" algn="tl" rotWithShape="0">
              <a:prstClr val="black">
                <a:alpha val="25000"/>
              </a:prstClr>
            </a:outerShdw>
          </a:effectLst>
          <a:extLst>
            <a:ext uri="{909E8E84-426E-40DD-AFC4-6F175D3DCCD1}">
              <a14:hiddenFill xmlns:a14="http://schemas.microsoft.com/office/drawing/2010/main">
                <a:gradFill>
                  <a:gsLst>
                    <a:gs pos="0">
                      <a:schemeClr val="accent1"/>
                    </a:gs>
                    <a:gs pos="50000">
                      <a:schemeClr val="accent2"/>
                    </a:gs>
                    <a:gs pos="100000">
                      <a:schemeClr val="accent1"/>
                    </a:gs>
                  </a:gsLst>
                  <a:lin ang="5400000" scaled="0"/>
                </a:gradFill>
              </a14:hiddenFill>
            </a:ext>
            <a:ext uri="{91240B29-F687-4F45-9708-019B960494DF}">
              <a14:hiddenLine xmlns:a14="http://schemas.microsoft.com/office/drawing/2010/main">
                <a:solidFill>
                  <a:schemeClr val="tx1">
                    <a:lumMod val="50000"/>
                    <a:lumOff val="50000"/>
                  </a:schemeClr>
                </a:solidFill>
              </a14:hiddenLine>
            </a:ext>
          </a:ex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9" name="Título 19"/>
          <p:cNvSpPr>
            <a:spLocks noGrp="1"/>
          </p:cNvSpPr>
          <p:nvPr>
            <p:ph type="title"/>
          </p:nvPr>
        </p:nvSpPr>
        <p:spPr>
          <a:xfrm>
            <a:off x="186030" y="79456"/>
            <a:ext cx="9563416" cy="829264"/>
          </a:xfrm>
          <a:prstGeom prst="rect">
            <a:avLst/>
          </a:prstGeom>
        </p:spPr>
        <p:txBody>
          <a:bodyPr/>
          <a:lstStyle>
            <a:lvl1pPr>
              <a:defRPr sz="2000" b="0">
                <a:solidFill>
                  <a:srgbClr val="04567E"/>
                </a:solidFill>
                <a:latin typeface="Tahoma" pitchFamily="34" charset="0"/>
                <a:ea typeface="Tahoma" pitchFamily="34" charset="0"/>
                <a:cs typeface="Tahoma" pitchFamily="34" charset="0"/>
              </a:defRPr>
            </a:lvl1pPr>
          </a:lstStyle>
          <a:p>
            <a:r>
              <a:rPr lang="pt-BR"/>
              <a:t>Clique para editar o título mestre</a:t>
            </a:r>
            <a:endParaRPr lang="pt-BR" dirty="0"/>
          </a:p>
        </p:txBody>
      </p:sp>
      <p:sp>
        <p:nvSpPr>
          <p:cNvPr id="12" name="Espaço Reservado para Texto 11"/>
          <p:cNvSpPr>
            <a:spLocks noGrp="1"/>
          </p:cNvSpPr>
          <p:nvPr>
            <p:ph type="body" sz="quarter" idx="13" hasCustomPrompt="1"/>
          </p:nvPr>
        </p:nvSpPr>
        <p:spPr>
          <a:xfrm>
            <a:off x="199678" y="6237288"/>
            <a:ext cx="9144347" cy="548704"/>
          </a:xfrm>
          <a:prstGeom prst="rect">
            <a:avLst/>
          </a:prstGeom>
        </p:spPr>
        <p:txBody>
          <a:bodyPr anchor="b"/>
          <a:lstStyle>
            <a:lvl1pPr marL="0" indent="0">
              <a:spcBef>
                <a:spcPts val="0"/>
              </a:spcBef>
              <a:spcAft>
                <a:spcPts val="100"/>
              </a:spcAft>
              <a:buNone/>
              <a:defRPr sz="1000">
                <a:solidFill>
                  <a:schemeClr val="tx1"/>
                </a:solidFill>
                <a:latin typeface="Tahoma" pitchFamily="34" charset="0"/>
                <a:ea typeface="Tahoma" pitchFamily="34" charset="0"/>
                <a:cs typeface="Tahoma" pitchFamily="34" charset="0"/>
              </a:defRPr>
            </a:lvl1pPr>
            <a:lvl2pPr>
              <a:buNone/>
              <a:defRPr sz="800">
                <a:latin typeface="Tahoma" pitchFamily="34" charset="0"/>
                <a:ea typeface="Tahoma" pitchFamily="34" charset="0"/>
                <a:cs typeface="Tahoma" pitchFamily="34" charset="0"/>
              </a:defRPr>
            </a:lvl2pPr>
            <a:lvl3pPr>
              <a:buNone/>
              <a:defRPr sz="800">
                <a:latin typeface="Tahoma" pitchFamily="34" charset="0"/>
                <a:ea typeface="Tahoma" pitchFamily="34" charset="0"/>
                <a:cs typeface="Tahoma" pitchFamily="34" charset="0"/>
              </a:defRPr>
            </a:lvl3pPr>
            <a:lvl4pPr>
              <a:buNone/>
              <a:defRPr sz="800">
                <a:latin typeface="Tahoma" pitchFamily="34" charset="0"/>
                <a:ea typeface="Tahoma" pitchFamily="34" charset="0"/>
                <a:cs typeface="Tahoma" pitchFamily="34" charset="0"/>
              </a:defRPr>
            </a:lvl4pPr>
            <a:lvl5pPr>
              <a:buNone/>
              <a:defRPr sz="800">
                <a:latin typeface="Tahoma" pitchFamily="34" charset="0"/>
                <a:ea typeface="Tahoma" pitchFamily="34" charset="0"/>
                <a:cs typeface="Tahoma" pitchFamily="34" charset="0"/>
              </a:defRPr>
            </a:lvl5pPr>
          </a:lstStyle>
          <a:p>
            <a:pPr lvl="0"/>
            <a:r>
              <a:rPr lang="pt-BR" dirty="0"/>
              <a:t>Clique para editar o rodapé</a:t>
            </a:r>
          </a:p>
        </p:txBody>
      </p:sp>
      <p:grpSp>
        <p:nvGrpSpPr>
          <p:cNvPr id="5" name="Grupo 4"/>
          <p:cNvGrpSpPr/>
          <p:nvPr userDrawn="1"/>
        </p:nvGrpSpPr>
        <p:grpSpPr>
          <a:xfrm>
            <a:off x="9464675" y="6080125"/>
            <a:ext cx="450850" cy="793750"/>
            <a:chOff x="9464675" y="6080125"/>
            <a:chExt cx="450850" cy="793750"/>
          </a:xfrm>
        </p:grpSpPr>
        <p:sp>
          <p:nvSpPr>
            <p:cNvPr id="6" name="Freeform 5"/>
            <p:cNvSpPr>
              <a:spLocks/>
            </p:cNvSpPr>
            <p:nvPr userDrawn="1"/>
          </p:nvSpPr>
          <p:spPr bwMode="auto">
            <a:xfrm>
              <a:off x="9464675" y="6080125"/>
              <a:ext cx="450850" cy="793750"/>
            </a:xfrm>
            <a:custGeom>
              <a:avLst/>
              <a:gdLst/>
              <a:ahLst/>
              <a:cxnLst>
                <a:cxn ang="0">
                  <a:pos x="7605" y="3066"/>
                </a:cxn>
                <a:cxn ang="0">
                  <a:pos x="7527" y="3205"/>
                </a:cxn>
                <a:cxn ang="0">
                  <a:pos x="7459" y="3348"/>
                </a:cxn>
                <a:cxn ang="0">
                  <a:pos x="7402" y="3496"/>
                </a:cxn>
                <a:cxn ang="0">
                  <a:pos x="7353" y="3647"/>
                </a:cxn>
                <a:cxn ang="0">
                  <a:pos x="7315" y="3800"/>
                </a:cxn>
                <a:cxn ang="0">
                  <a:pos x="7286" y="3956"/>
                </a:cxn>
                <a:cxn ang="0">
                  <a:pos x="7268" y="4114"/>
                </a:cxn>
                <a:cxn ang="0">
                  <a:pos x="7259" y="4272"/>
                </a:cxn>
                <a:cxn ang="0">
                  <a:pos x="7262" y="4432"/>
                </a:cxn>
                <a:cxn ang="0">
                  <a:pos x="7274" y="4592"/>
                </a:cxn>
                <a:cxn ang="0">
                  <a:pos x="7298" y="4751"/>
                </a:cxn>
                <a:cxn ang="0">
                  <a:pos x="7332" y="4910"/>
                </a:cxn>
                <a:cxn ang="0">
                  <a:pos x="7376" y="5068"/>
                </a:cxn>
                <a:cxn ang="0">
                  <a:pos x="7433" y="5222"/>
                </a:cxn>
                <a:cxn ang="0">
                  <a:pos x="7499" y="5376"/>
                </a:cxn>
                <a:cxn ang="0">
                  <a:pos x="7579" y="5525"/>
                </a:cxn>
                <a:cxn ang="0">
                  <a:pos x="7246" y="6105"/>
                </a:cxn>
                <a:cxn ang="0">
                  <a:pos x="7079" y="6112"/>
                </a:cxn>
                <a:cxn ang="0">
                  <a:pos x="6915" y="6130"/>
                </a:cxn>
                <a:cxn ang="0">
                  <a:pos x="6756" y="6158"/>
                </a:cxn>
                <a:cxn ang="0">
                  <a:pos x="6599" y="6196"/>
                </a:cxn>
                <a:cxn ang="0">
                  <a:pos x="6447" y="6244"/>
                </a:cxn>
                <a:cxn ang="0">
                  <a:pos x="6298" y="6302"/>
                </a:cxn>
                <a:cxn ang="0">
                  <a:pos x="6155" y="6369"/>
                </a:cxn>
                <a:cxn ang="0">
                  <a:pos x="6018" y="6445"/>
                </a:cxn>
                <a:cxn ang="0">
                  <a:pos x="5885" y="6530"/>
                </a:cxn>
                <a:cxn ang="0">
                  <a:pos x="5760" y="6622"/>
                </a:cxn>
                <a:cxn ang="0">
                  <a:pos x="5639" y="6722"/>
                </a:cxn>
                <a:cxn ang="0">
                  <a:pos x="5526" y="6829"/>
                </a:cxn>
                <a:cxn ang="0">
                  <a:pos x="5420" y="6943"/>
                </a:cxn>
                <a:cxn ang="0">
                  <a:pos x="5322" y="7064"/>
                </a:cxn>
                <a:cxn ang="0">
                  <a:pos x="5230" y="7192"/>
                </a:cxn>
                <a:cxn ang="0">
                  <a:pos x="5148" y="7325"/>
                </a:cxn>
                <a:cxn ang="0">
                  <a:pos x="250" y="15822"/>
                </a:cxn>
                <a:cxn ang="0">
                  <a:pos x="206" y="15908"/>
                </a:cxn>
                <a:cxn ang="0">
                  <a:pos x="164" y="15996"/>
                </a:cxn>
                <a:cxn ang="0">
                  <a:pos x="127" y="16084"/>
                </a:cxn>
                <a:cxn ang="0">
                  <a:pos x="92" y="16175"/>
                </a:cxn>
                <a:cxn ang="0">
                  <a:pos x="61" y="16267"/>
                </a:cxn>
                <a:cxn ang="0">
                  <a:pos x="34" y="16360"/>
                </a:cxn>
                <a:cxn ang="0">
                  <a:pos x="10" y="16453"/>
                </a:cxn>
                <a:cxn ang="0">
                  <a:pos x="9372" y="16500"/>
                </a:cxn>
              </a:cxnLst>
              <a:rect l="0" t="0" r="r" b="b"/>
              <a:pathLst>
                <a:path w="9372" h="16500">
                  <a:moveTo>
                    <a:pt x="9372" y="0"/>
                  </a:moveTo>
                  <a:lnTo>
                    <a:pt x="7605" y="3066"/>
                  </a:lnTo>
                  <a:lnTo>
                    <a:pt x="7564" y="3135"/>
                  </a:lnTo>
                  <a:lnTo>
                    <a:pt x="7527" y="3205"/>
                  </a:lnTo>
                  <a:lnTo>
                    <a:pt x="7492" y="3276"/>
                  </a:lnTo>
                  <a:lnTo>
                    <a:pt x="7459" y="3348"/>
                  </a:lnTo>
                  <a:lnTo>
                    <a:pt x="7429" y="3422"/>
                  </a:lnTo>
                  <a:lnTo>
                    <a:pt x="7402" y="3496"/>
                  </a:lnTo>
                  <a:lnTo>
                    <a:pt x="7376" y="3571"/>
                  </a:lnTo>
                  <a:lnTo>
                    <a:pt x="7353" y="3647"/>
                  </a:lnTo>
                  <a:lnTo>
                    <a:pt x="7333" y="3723"/>
                  </a:lnTo>
                  <a:lnTo>
                    <a:pt x="7315" y="3800"/>
                  </a:lnTo>
                  <a:lnTo>
                    <a:pt x="7299" y="3879"/>
                  </a:lnTo>
                  <a:lnTo>
                    <a:pt x="7286" y="3956"/>
                  </a:lnTo>
                  <a:lnTo>
                    <a:pt x="7276" y="4035"/>
                  </a:lnTo>
                  <a:lnTo>
                    <a:pt x="7268" y="4114"/>
                  </a:lnTo>
                  <a:lnTo>
                    <a:pt x="7263" y="4193"/>
                  </a:lnTo>
                  <a:lnTo>
                    <a:pt x="7259" y="4272"/>
                  </a:lnTo>
                  <a:lnTo>
                    <a:pt x="7259" y="4352"/>
                  </a:lnTo>
                  <a:lnTo>
                    <a:pt x="7262" y="4432"/>
                  </a:lnTo>
                  <a:lnTo>
                    <a:pt x="7267" y="4512"/>
                  </a:lnTo>
                  <a:lnTo>
                    <a:pt x="7274" y="4592"/>
                  </a:lnTo>
                  <a:lnTo>
                    <a:pt x="7284" y="4672"/>
                  </a:lnTo>
                  <a:lnTo>
                    <a:pt x="7298" y="4751"/>
                  </a:lnTo>
                  <a:lnTo>
                    <a:pt x="7313" y="4830"/>
                  </a:lnTo>
                  <a:lnTo>
                    <a:pt x="7332" y="4910"/>
                  </a:lnTo>
                  <a:lnTo>
                    <a:pt x="7352" y="4989"/>
                  </a:lnTo>
                  <a:lnTo>
                    <a:pt x="7376" y="5068"/>
                  </a:lnTo>
                  <a:lnTo>
                    <a:pt x="7403" y="5145"/>
                  </a:lnTo>
                  <a:lnTo>
                    <a:pt x="7433" y="5222"/>
                  </a:lnTo>
                  <a:lnTo>
                    <a:pt x="7464" y="5300"/>
                  </a:lnTo>
                  <a:lnTo>
                    <a:pt x="7499" y="5376"/>
                  </a:lnTo>
                  <a:lnTo>
                    <a:pt x="7538" y="5451"/>
                  </a:lnTo>
                  <a:lnTo>
                    <a:pt x="7579" y="5525"/>
                  </a:lnTo>
                  <a:lnTo>
                    <a:pt x="7912" y="6105"/>
                  </a:lnTo>
                  <a:lnTo>
                    <a:pt x="7246" y="6105"/>
                  </a:lnTo>
                  <a:lnTo>
                    <a:pt x="7163" y="6107"/>
                  </a:lnTo>
                  <a:lnTo>
                    <a:pt x="7079" y="6112"/>
                  </a:lnTo>
                  <a:lnTo>
                    <a:pt x="6998" y="6119"/>
                  </a:lnTo>
                  <a:lnTo>
                    <a:pt x="6915" y="6130"/>
                  </a:lnTo>
                  <a:lnTo>
                    <a:pt x="6835" y="6142"/>
                  </a:lnTo>
                  <a:lnTo>
                    <a:pt x="6756" y="6158"/>
                  </a:lnTo>
                  <a:lnTo>
                    <a:pt x="6676" y="6176"/>
                  </a:lnTo>
                  <a:lnTo>
                    <a:pt x="6599" y="6196"/>
                  </a:lnTo>
                  <a:lnTo>
                    <a:pt x="6522" y="6219"/>
                  </a:lnTo>
                  <a:lnTo>
                    <a:pt x="6447" y="6244"/>
                  </a:lnTo>
                  <a:lnTo>
                    <a:pt x="6372" y="6272"/>
                  </a:lnTo>
                  <a:lnTo>
                    <a:pt x="6298" y="6302"/>
                  </a:lnTo>
                  <a:lnTo>
                    <a:pt x="6226" y="6335"/>
                  </a:lnTo>
                  <a:lnTo>
                    <a:pt x="6155" y="6369"/>
                  </a:lnTo>
                  <a:lnTo>
                    <a:pt x="6086" y="6406"/>
                  </a:lnTo>
                  <a:lnTo>
                    <a:pt x="6018" y="6445"/>
                  </a:lnTo>
                  <a:lnTo>
                    <a:pt x="5951" y="6487"/>
                  </a:lnTo>
                  <a:lnTo>
                    <a:pt x="5885" y="6530"/>
                  </a:lnTo>
                  <a:lnTo>
                    <a:pt x="5822" y="6574"/>
                  </a:lnTo>
                  <a:lnTo>
                    <a:pt x="5760" y="6622"/>
                  </a:lnTo>
                  <a:lnTo>
                    <a:pt x="5699" y="6671"/>
                  </a:lnTo>
                  <a:lnTo>
                    <a:pt x="5639" y="6722"/>
                  </a:lnTo>
                  <a:lnTo>
                    <a:pt x="5583" y="6774"/>
                  </a:lnTo>
                  <a:lnTo>
                    <a:pt x="5526" y="6829"/>
                  </a:lnTo>
                  <a:lnTo>
                    <a:pt x="5472" y="6886"/>
                  </a:lnTo>
                  <a:lnTo>
                    <a:pt x="5420" y="6943"/>
                  </a:lnTo>
                  <a:lnTo>
                    <a:pt x="5370" y="7003"/>
                  </a:lnTo>
                  <a:lnTo>
                    <a:pt x="5322" y="7064"/>
                  </a:lnTo>
                  <a:lnTo>
                    <a:pt x="5275" y="7127"/>
                  </a:lnTo>
                  <a:lnTo>
                    <a:pt x="5230" y="7192"/>
                  </a:lnTo>
                  <a:lnTo>
                    <a:pt x="5188" y="7258"/>
                  </a:lnTo>
                  <a:lnTo>
                    <a:pt x="5148" y="7325"/>
                  </a:lnTo>
                  <a:lnTo>
                    <a:pt x="275" y="15780"/>
                  </a:lnTo>
                  <a:lnTo>
                    <a:pt x="250" y="15822"/>
                  </a:lnTo>
                  <a:lnTo>
                    <a:pt x="228" y="15866"/>
                  </a:lnTo>
                  <a:lnTo>
                    <a:pt x="206" y="15908"/>
                  </a:lnTo>
                  <a:lnTo>
                    <a:pt x="184" y="15952"/>
                  </a:lnTo>
                  <a:lnTo>
                    <a:pt x="164" y="15996"/>
                  </a:lnTo>
                  <a:lnTo>
                    <a:pt x="145" y="16040"/>
                  </a:lnTo>
                  <a:lnTo>
                    <a:pt x="127" y="16084"/>
                  </a:lnTo>
                  <a:lnTo>
                    <a:pt x="108" y="16130"/>
                  </a:lnTo>
                  <a:lnTo>
                    <a:pt x="92" y="16175"/>
                  </a:lnTo>
                  <a:lnTo>
                    <a:pt x="76" y="16221"/>
                  </a:lnTo>
                  <a:lnTo>
                    <a:pt x="61" y="16267"/>
                  </a:lnTo>
                  <a:lnTo>
                    <a:pt x="47" y="16313"/>
                  </a:lnTo>
                  <a:lnTo>
                    <a:pt x="34" y="16360"/>
                  </a:lnTo>
                  <a:lnTo>
                    <a:pt x="22" y="16406"/>
                  </a:lnTo>
                  <a:lnTo>
                    <a:pt x="10" y="16453"/>
                  </a:lnTo>
                  <a:lnTo>
                    <a:pt x="0" y="16500"/>
                  </a:lnTo>
                  <a:lnTo>
                    <a:pt x="9372" y="16500"/>
                  </a:lnTo>
                  <a:lnTo>
                    <a:pt x="9372" y="0"/>
                  </a:lnTo>
                  <a:close/>
                </a:path>
              </a:pathLst>
            </a:custGeom>
            <a:solidFill>
              <a:srgbClr val="04567E"/>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7" name="Freeform 6"/>
            <p:cNvSpPr>
              <a:spLocks/>
            </p:cNvSpPr>
            <p:nvPr userDrawn="1"/>
          </p:nvSpPr>
          <p:spPr bwMode="auto">
            <a:xfrm>
              <a:off x="9594850" y="6373813"/>
              <a:ext cx="320675" cy="261938"/>
            </a:xfrm>
            <a:custGeom>
              <a:avLst/>
              <a:gdLst/>
              <a:ahLst/>
              <a:cxnLst>
                <a:cxn ang="0">
                  <a:pos x="6661" y="4225"/>
                </a:cxn>
                <a:cxn ang="0">
                  <a:pos x="5200" y="0"/>
                </a:cxn>
                <a:cxn ang="0">
                  <a:pos x="4452" y="2"/>
                </a:cxn>
                <a:cxn ang="0">
                  <a:pos x="4287" y="14"/>
                </a:cxn>
                <a:cxn ang="0">
                  <a:pos x="4124" y="37"/>
                </a:cxn>
                <a:cxn ang="0">
                  <a:pos x="3965" y="71"/>
                </a:cxn>
                <a:cxn ang="0">
                  <a:pos x="3811" y="114"/>
                </a:cxn>
                <a:cxn ang="0">
                  <a:pos x="3661" y="167"/>
                </a:cxn>
                <a:cxn ang="0">
                  <a:pos x="3515" y="230"/>
                </a:cxn>
                <a:cxn ang="0">
                  <a:pos x="3375" y="301"/>
                </a:cxn>
                <a:cxn ang="0">
                  <a:pos x="3240" y="382"/>
                </a:cxn>
                <a:cxn ang="0">
                  <a:pos x="3111" y="469"/>
                </a:cxn>
                <a:cxn ang="0">
                  <a:pos x="2988" y="566"/>
                </a:cxn>
                <a:cxn ang="0">
                  <a:pos x="2872" y="669"/>
                </a:cxn>
                <a:cxn ang="0">
                  <a:pos x="2761" y="781"/>
                </a:cxn>
                <a:cxn ang="0">
                  <a:pos x="2659" y="898"/>
                </a:cxn>
                <a:cxn ang="0">
                  <a:pos x="2564" y="1022"/>
                </a:cxn>
                <a:cxn ang="0">
                  <a:pos x="2477" y="1153"/>
                </a:cxn>
                <a:cxn ang="0">
                  <a:pos x="0" y="5447"/>
                </a:cxn>
                <a:cxn ang="0">
                  <a:pos x="82" y="5315"/>
                </a:cxn>
                <a:cxn ang="0">
                  <a:pos x="173" y="5188"/>
                </a:cxn>
                <a:cxn ang="0">
                  <a:pos x="272" y="5068"/>
                </a:cxn>
                <a:cxn ang="0">
                  <a:pos x="377" y="4953"/>
                </a:cxn>
                <a:cxn ang="0">
                  <a:pos x="490" y="4846"/>
                </a:cxn>
                <a:cxn ang="0">
                  <a:pos x="610" y="4746"/>
                </a:cxn>
                <a:cxn ang="0">
                  <a:pos x="735" y="4654"/>
                </a:cxn>
                <a:cxn ang="0">
                  <a:pos x="867" y="4569"/>
                </a:cxn>
                <a:cxn ang="0">
                  <a:pos x="1004" y="4494"/>
                </a:cxn>
                <a:cxn ang="0">
                  <a:pos x="1146" y="4427"/>
                </a:cxn>
                <a:cxn ang="0">
                  <a:pos x="1294" y="4368"/>
                </a:cxn>
                <a:cxn ang="0">
                  <a:pos x="1446" y="4320"/>
                </a:cxn>
                <a:cxn ang="0">
                  <a:pos x="1602" y="4282"/>
                </a:cxn>
                <a:cxn ang="0">
                  <a:pos x="1761" y="4253"/>
                </a:cxn>
                <a:cxn ang="0">
                  <a:pos x="1925" y="4235"/>
                </a:cxn>
                <a:cxn ang="0">
                  <a:pos x="2091" y="4228"/>
                </a:cxn>
              </a:cxnLst>
              <a:rect l="0" t="0" r="r" b="b"/>
              <a:pathLst>
                <a:path w="6661" h="5447">
                  <a:moveTo>
                    <a:pt x="2091" y="4228"/>
                  </a:moveTo>
                  <a:lnTo>
                    <a:pt x="6661" y="4225"/>
                  </a:lnTo>
                  <a:lnTo>
                    <a:pt x="6661" y="2533"/>
                  </a:lnTo>
                  <a:lnTo>
                    <a:pt x="5200" y="0"/>
                  </a:lnTo>
                  <a:lnTo>
                    <a:pt x="4535" y="0"/>
                  </a:lnTo>
                  <a:lnTo>
                    <a:pt x="4452" y="2"/>
                  </a:lnTo>
                  <a:lnTo>
                    <a:pt x="4368" y="7"/>
                  </a:lnTo>
                  <a:lnTo>
                    <a:pt x="4287" y="14"/>
                  </a:lnTo>
                  <a:lnTo>
                    <a:pt x="4204" y="25"/>
                  </a:lnTo>
                  <a:lnTo>
                    <a:pt x="4124" y="37"/>
                  </a:lnTo>
                  <a:lnTo>
                    <a:pt x="4045" y="53"/>
                  </a:lnTo>
                  <a:lnTo>
                    <a:pt x="3965" y="71"/>
                  </a:lnTo>
                  <a:lnTo>
                    <a:pt x="3888" y="91"/>
                  </a:lnTo>
                  <a:lnTo>
                    <a:pt x="3811" y="114"/>
                  </a:lnTo>
                  <a:lnTo>
                    <a:pt x="3736" y="139"/>
                  </a:lnTo>
                  <a:lnTo>
                    <a:pt x="3661" y="167"/>
                  </a:lnTo>
                  <a:lnTo>
                    <a:pt x="3587" y="197"/>
                  </a:lnTo>
                  <a:lnTo>
                    <a:pt x="3515" y="230"/>
                  </a:lnTo>
                  <a:lnTo>
                    <a:pt x="3444" y="264"/>
                  </a:lnTo>
                  <a:lnTo>
                    <a:pt x="3375" y="301"/>
                  </a:lnTo>
                  <a:lnTo>
                    <a:pt x="3307" y="340"/>
                  </a:lnTo>
                  <a:lnTo>
                    <a:pt x="3240" y="382"/>
                  </a:lnTo>
                  <a:lnTo>
                    <a:pt x="3174" y="425"/>
                  </a:lnTo>
                  <a:lnTo>
                    <a:pt x="3111" y="469"/>
                  </a:lnTo>
                  <a:lnTo>
                    <a:pt x="3049" y="517"/>
                  </a:lnTo>
                  <a:lnTo>
                    <a:pt x="2988" y="566"/>
                  </a:lnTo>
                  <a:lnTo>
                    <a:pt x="2928" y="617"/>
                  </a:lnTo>
                  <a:lnTo>
                    <a:pt x="2872" y="669"/>
                  </a:lnTo>
                  <a:lnTo>
                    <a:pt x="2815" y="724"/>
                  </a:lnTo>
                  <a:lnTo>
                    <a:pt x="2761" y="781"/>
                  </a:lnTo>
                  <a:lnTo>
                    <a:pt x="2709" y="838"/>
                  </a:lnTo>
                  <a:lnTo>
                    <a:pt x="2659" y="898"/>
                  </a:lnTo>
                  <a:lnTo>
                    <a:pt x="2611" y="959"/>
                  </a:lnTo>
                  <a:lnTo>
                    <a:pt x="2564" y="1022"/>
                  </a:lnTo>
                  <a:lnTo>
                    <a:pt x="2519" y="1087"/>
                  </a:lnTo>
                  <a:lnTo>
                    <a:pt x="2477" y="1153"/>
                  </a:lnTo>
                  <a:lnTo>
                    <a:pt x="2437" y="1220"/>
                  </a:lnTo>
                  <a:lnTo>
                    <a:pt x="0" y="5447"/>
                  </a:lnTo>
                  <a:lnTo>
                    <a:pt x="40" y="5380"/>
                  </a:lnTo>
                  <a:lnTo>
                    <a:pt x="82" y="5315"/>
                  </a:lnTo>
                  <a:lnTo>
                    <a:pt x="127" y="5251"/>
                  </a:lnTo>
                  <a:lnTo>
                    <a:pt x="173" y="5188"/>
                  </a:lnTo>
                  <a:lnTo>
                    <a:pt x="221" y="5126"/>
                  </a:lnTo>
                  <a:lnTo>
                    <a:pt x="272" y="5068"/>
                  </a:lnTo>
                  <a:lnTo>
                    <a:pt x="323" y="5010"/>
                  </a:lnTo>
                  <a:lnTo>
                    <a:pt x="377" y="4953"/>
                  </a:lnTo>
                  <a:lnTo>
                    <a:pt x="433" y="4898"/>
                  </a:lnTo>
                  <a:lnTo>
                    <a:pt x="490" y="4846"/>
                  </a:lnTo>
                  <a:lnTo>
                    <a:pt x="549" y="4795"/>
                  </a:lnTo>
                  <a:lnTo>
                    <a:pt x="610" y="4746"/>
                  </a:lnTo>
                  <a:lnTo>
                    <a:pt x="672" y="4699"/>
                  </a:lnTo>
                  <a:lnTo>
                    <a:pt x="735" y="4654"/>
                  </a:lnTo>
                  <a:lnTo>
                    <a:pt x="800" y="4611"/>
                  </a:lnTo>
                  <a:lnTo>
                    <a:pt x="867" y="4569"/>
                  </a:lnTo>
                  <a:lnTo>
                    <a:pt x="935" y="4530"/>
                  </a:lnTo>
                  <a:lnTo>
                    <a:pt x="1004" y="4494"/>
                  </a:lnTo>
                  <a:lnTo>
                    <a:pt x="1074" y="4459"/>
                  </a:lnTo>
                  <a:lnTo>
                    <a:pt x="1146" y="4427"/>
                  </a:lnTo>
                  <a:lnTo>
                    <a:pt x="1219" y="4396"/>
                  </a:lnTo>
                  <a:lnTo>
                    <a:pt x="1294" y="4368"/>
                  </a:lnTo>
                  <a:lnTo>
                    <a:pt x="1369" y="4344"/>
                  </a:lnTo>
                  <a:lnTo>
                    <a:pt x="1446" y="4320"/>
                  </a:lnTo>
                  <a:lnTo>
                    <a:pt x="1523" y="4299"/>
                  </a:lnTo>
                  <a:lnTo>
                    <a:pt x="1602" y="4282"/>
                  </a:lnTo>
                  <a:lnTo>
                    <a:pt x="1681" y="4266"/>
                  </a:lnTo>
                  <a:lnTo>
                    <a:pt x="1761" y="4253"/>
                  </a:lnTo>
                  <a:lnTo>
                    <a:pt x="1843" y="4243"/>
                  </a:lnTo>
                  <a:lnTo>
                    <a:pt x="1925" y="4235"/>
                  </a:lnTo>
                  <a:lnTo>
                    <a:pt x="2007" y="4230"/>
                  </a:lnTo>
                  <a:lnTo>
                    <a:pt x="2091" y="4228"/>
                  </a:lnTo>
                  <a:close/>
                </a:path>
              </a:pathLst>
            </a:custGeom>
            <a:solidFill>
              <a:srgbClr val="03354D"/>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8" name="Freeform 7"/>
            <p:cNvSpPr>
              <a:spLocks/>
            </p:cNvSpPr>
            <p:nvPr userDrawn="1"/>
          </p:nvSpPr>
          <p:spPr bwMode="auto">
            <a:xfrm>
              <a:off x="9845675" y="6373813"/>
              <a:ext cx="69850" cy="122238"/>
            </a:xfrm>
            <a:custGeom>
              <a:avLst/>
              <a:gdLst/>
              <a:ahLst/>
              <a:cxnLst>
                <a:cxn ang="0">
                  <a:pos x="1461" y="0"/>
                </a:cxn>
                <a:cxn ang="0">
                  <a:pos x="0" y="0"/>
                </a:cxn>
                <a:cxn ang="0">
                  <a:pos x="1461" y="2533"/>
                </a:cxn>
                <a:cxn ang="0">
                  <a:pos x="1461" y="0"/>
                </a:cxn>
              </a:cxnLst>
              <a:rect l="0" t="0" r="r" b="b"/>
              <a:pathLst>
                <a:path w="1461" h="2533">
                  <a:moveTo>
                    <a:pt x="1461" y="0"/>
                  </a:moveTo>
                  <a:lnTo>
                    <a:pt x="0" y="0"/>
                  </a:lnTo>
                  <a:lnTo>
                    <a:pt x="1461" y="2533"/>
                  </a:lnTo>
                  <a:lnTo>
                    <a:pt x="1461" y="0"/>
                  </a:lnTo>
                  <a:close/>
                </a:path>
              </a:pathLst>
            </a:custGeom>
            <a:solidFill>
              <a:srgbClr val="022333"/>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grpSp>
      <p:sp>
        <p:nvSpPr>
          <p:cNvPr id="10" name="Retângulo 9"/>
          <p:cNvSpPr/>
          <p:nvPr userDrawn="1"/>
        </p:nvSpPr>
        <p:spPr>
          <a:xfrm>
            <a:off x="9404013" y="6642000"/>
            <a:ext cx="500400" cy="216000"/>
          </a:xfrm>
          <a:prstGeom prst="rect">
            <a:avLst/>
          </a:prstGeom>
          <a:noFill/>
          <a:ln>
            <a:noFill/>
          </a:ln>
          <a:effectLst/>
        </p:spPr>
        <p:style>
          <a:lnRef idx="0">
            <a:scrgbClr r="0" g="0" b="0"/>
          </a:lnRef>
          <a:fillRef idx="1001">
            <a:schemeClr val="dk2"/>
          </a:fillRef>
          <a:effectRef idx="0">
            <a:scrgbClr r="0" g="0" b="0"/>
          </a:effectRef>
          <a:fontRef idx="major"/>
        </p:style>
        <p:txBody>
          <a:bodyPr wrap="square" lIns="72000" tIns="72000" rIns="72000" bIns="72000" rtlCol="0" anchor="ctr">
            <a:noAutofit/>
          </a:bodyPr>
          <a:lstStyle/>
          <a:p>
            <a:pPr marL="0" indent="0" algn="r">
              <a:spcAft>
                <a:spcPts val="600"/>
              </a:spcAft>
              <a:buFont typeface="Arial" pitchFamily="34" charset="0"/>
              <a:buNone/>
            </a:pPr>
            <a:fld id="{34F72ED0-2D2C-4623-B223-6D9637152CD4}" type="slidenum">
              <a:rPr lang="pt-BR" sz="900" b="0" smtClean="0">
                <a:solidFill>
                  <a:schemeClr val="bg1"/>
                </a:solidFill>
                <a:latin typeface="Tahoma" panose="020B0604030504040204" pitchFamily="34" charset="0"/>
                <a:ea typeface="Tahoma" panose="020B0604030504040204" pitchFamily="34" charset="0"/>
                <a:cs typeface="Tahoma" panose="020B0604030504040204" pitchFamily="34" charset="0"/>
              </a:rPr>
              <a:pPr marL="0" indent="0" algn="r">
                <a:spcAft>
                  <a:spcPts val="600"/>
                </a:spcAft>
                <a:buFont typeface="Arial" pitchFamily="34" charset="0"/>
                <a:buNone/>
              </a:pPr>
              <a:t>‹nº›</a:t>
            </a:fld>
            <a:endParaRPr lang="pt-BR" sz="9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upo 2"/>
          <p:cNvGrpSpPr/>
          <p:nvPr userDrawn="1"/>
        </p:nvGrpSpPr>
        <p:grpSpPr>
          <a:xfrm>
            <a:off x="10236694" y="567364"/>
            <a:ext cx="1342611" cy="5723273"/>
            <a:chOff x="10236694" y="567364"/>
            <a:chExt cx="1342611" cy="5723273"/>
          </a:xfrm>
        </p:grpSpPr>
        <p:sp>
          <p:nvSpPr>
            <p:cNvPr id="95" name="CaixaDeTexto 94"/>
            <p:cNvSpPr txBox="1"/>
            <p:nvPr/>
          </p:nvSpPr>
          <p:spPr>
            <a:xfrm>
              <a:off x="10241999" y="1888765"/>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Paleta</a:t>
              </a:r>
              <a:r>
                <a:rPr lang="pt-BR" sz="1100" baseline="0" dirty="0"/>
                <a:t> secundária</a:t>
              </a:r>
              <a:endParaRPr lang="pt-BR" sz="1100" dirty="0"/>
            </a:p>
          </p:txBody>
        </p:sp>
        <p:sp>
          <p:nvSpPr>
            <p:cNvPr id="96" name="CaixaDeTexto 95"/>
            <p:cNvSpPr txBox="1"/>
            <p:nvPr/>
          </p:nvSpPr>
          <p:spPr>
            <a:xfrm>
              <a:off x="10241999" y="567364"/>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Paleta principal</a:t>
              </a:r>
            </a:p>
          </p:txBody>
        </p:sp>
        <p:grpSp>
          <p:nvGrpSpPr>
            <p:cNvPr id="97" name="Grupo 96"/>
            <p:cNvGrpSpPr/>
            <p:nvPr/>
          </p:nvGrpSpPr>
          <p:grpSpPr>
            <a:xfrm>
              <a:off x="10239455" y="845518"/>
              <a:ext cx="1337088" cy="288000"/>
              <a:chOff x="269748" y="-414999"/>
              <a:chExt cx="1337088" cy="288000"/>
            </a:xfrm>
          </p:grpSpPr>
          <p:sp>
            <p:nvSpPr>
              <p:cNvPr id="178" name="Rectangle 5"/>
              <p:cNvSpPr>
                <a:spLocks noChangeArrowheads="1"/>
              </p:cNvSpPr>
              <p:nvPr/>
            </p:nvSpPr>
            <p:spPr bwMode="auto">
              <a:xfrm>
                <a:off x="269748" y="-414999"/>
                <a:ext cx="222848" cy="288000"/>
              </a:xfrm>
              <a:prstGeom prst="rect">
                <a:avLst/>
              </a:prstGeom>
              <a:solidFill>
                <a:srgbClr val="01567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9" name="Freeform 6"/>
              <p:cNvSpPr>
                <a:spLocks/>
              </p:cNvSpPr>
              <p:nvPr/>
            </p:nvSpPr>
            <p:spPr bwMode="auto">
              <a:xfrm>
                <a:off x="492596" y="-414999"/>
                <a:ext cx="222848" cy="288000"/>
              </a:xfrm>
              <a:custGeom>
                <a:avLst/>
                <a:gdLst/>
                <a:ahLst/>
                <a:cxnLst>
                  <a:cxn ang="0">
                    <a:pos x="2764" y="2523"/>
                  </a:cxn>
                  <a:cxn ang="0">
                    <a:pos x="2764" y="2162"/>
                  </a:cxn>
                  <a:cxn ang="0">
                    <a:pos x="2764" y="1802"/>
                  </a:cxn>
                  <a:cxn ang="0">
                    <a:pos x="2764" y="1502"/>
                  </a:cxn>
                  <a:cxn ang="0">
                    <a:pos x="2764" y="1142"/>
                  </a:cxn>
                  <a:cxn ang="0">
                    <a:pos x="2764" y="841"/>
                  </a:cxn>
                  <a:cxn ang="0">
                    <a:pos x="2764" y="481"/>
                  </a:cxn>
                  <a:cxn ang="0">
                    <a:pos x="2764" y="120"/>
                  </a:cxn>
                  <a:cxn ang="0">
                    <a:pos x="2584" y="0"/>
                  </a:cxn>
                  <a:cxn ang="0">
                    <a:pos x="2224" y="0"/>
                  </a:cxn>
                  <a:cxn ang="0">
                    <a:pos x="1863" y="0"/>
                  </a:cxn>
                  <a:cxn ang="0">
                    <a:pos x="1503" y="0"/>
                  </a:cxn>
                  <a:cxn ang="0">
                    <a:pos x="1202" y="0"/>
                  </a:cxn>
                  <a:cxn ang="0">
                    <a:pos x="841" y="0"/>
                  </a:cxn>
                  <a:cxn ang="0">
                    <a:pos x="481" y="0"/>
                  </a:cxn>
                  <a:cxn ang="0">
                    <a:pos x="121" y="0"/>
                  </a:cxn>
                  <a:cxn ang="0">
                    <a:pos x="0" y="120"/>
                  </a:cxn>
                  <a:cxn ang="0">
                    <a:pos x="0" y="481"/>
                  </a:cxn>
                  <a:cxn ang="0">
                    <a:pos x="0" y="841"/>
                  </a:cxn>
                  <a:cxn ang="0">
                    <a:pos x="0" y="1142"/>
                  </a:cxn>
                  <a:cxn ang="0">
                    <a:pos x="0" y="1502"/>
                  </a:cxn>
                  <a:cxn ang="0">
                    <a:pos x="0" y="1802"/>
                  </a:cxn>
                  <a:cxn ang="0">
                    <a:pos x="0" y="2162"/>
                  </a:cxn>
                  <a:cxn ang="0">
                    <a:pos x="0" y="2523"/>
                  </a:cxn>
                  <a:cxn ang="0">
                    <a:pos x="121" y="2703"/>
                  </a:cxn>
                  <a:cxn ang="0">
                    <a:pos x="481" y="2703"/>
                  </a:cxn>
                  <a:cxn ang="0">
                    <a:pos x="841" y="2703"/>
                  </a:cxn>
                  <a:cxn ang="0">
                    <a:pos x="1202" y="2703"/>
                  </a:cxn>
                  <a:cxn ang="0">
                    <a:pos x="1503" y="2703"/>
                  </a:cxn>
                  <a:cxn ang="0">
                    <a:pos x="1863" y="2703"/>
                  </a:cxn>
                  <a:cxn ang="0">
                    <a:pos x="2224" y="2703"/>
                  </a:cxn>
                  <a:cxn ang="0">
                    <a:pos x="2584" y="2703"/>
                  </a:cxn>
                </a:cxnLst>
                <a:rect l="0" t="0" r="r" b="b"/>
                <a:pathLst>
                  <a:path w="2764" h="2703">
                    <a:moveTo>
                      <a:pt x="2764" y="2703"/>
                    </a:moveTo>
                    <a:lnTo>
                      <a:pt x="2764" y="2523"/>
                    </a:lnTo>
                    <a:lnTo>
                      <a:pt x="2764" y="2343"/>
                    </a:lnTo>
                    <a:lnTo>
                      <a:pt x="2764" y="2162"/>
                    </a:lnTo>
                    <a:lnTo>
                      <a:pt x="2764" y="1983"/>
                    </a:lnTo>
                    <a:lnTo>
                      <a:pt x="2764" y="1802"/>
                    </a:lnTo>
                    <a:lnTo>
                      <a:pt x="2764" y="1682"/>
                    </a:lnTo>
                    <a:lnTo>
                      <a:pt x="2764" y="1502"/>
                    </a:lnTo>
                    <a:lnTo>
                      <a:pt x="2764" y="1321"/>
                    </a:lnTo>
                    <a:lnTo>
                      <a:pt x="2764" y="1142"/>
                    </a:lnTo>
                    <a:lnTo>
                      <a:pt x="2764" y="961"/>
                    </a:lnTo>
                    <a:lnTo>
                      <a:pt x="2764" y="841"/>
                    </a:lnTo>
                    <a:lnTo>
                      <a:pt x="2764" y="661"/>
                    </a:lnTo>
                    <a:lnTo>
                      <a:pt x="2764" y="481"/>
                    </a:lnTo>
                    <a:lnTo>
                      <a:pt x="2764" y="301"/>
                    </a:lnTo>
                    <a:lnTo>
                      <a:pt x="2764" y="120"/>
                    </a:lnTo>
                    <a:lnTo>
                      <a:pt x="2764" y="0"/>
                    </a:lnTo>
                    <a:lnTo>
                      <a:pt x="2584" y="0"/>
                    </a:lnTo>
                    <a:lnTo>
                      <a:pt x="2403" y="0"/>
                    </a:lnTo>
                    <a:lnTo>
                      <a:pt x="2224" y="0"/>
                    </a:lnTo>
                    <a:lnTo>
                      <a:pt x="2043" y="0"/>
                    </a:lnTo>
                    <a:lnTo>
                      <a:pt x="1863" y="0"/>
                    </a:lnTo>
                    <a:lnTo>
                      <a:pt x="1683" y="0"/>
                    </a:lnTo>
                    <a:lnTo>
                      <a:pt x="1503" y="0"/>
                    </a:lnTo>
                    <a:lnTo>
                      <a:pt x="1383" y="0"/>
                    </a:lnTo>
                    <a:lnTo>
                      <a:pt x="1202" y="0"/>
                    </a:lnTo>
                    <a:lnTo>
                      <a:pt x="1021" y="0"/>
                    </a:lnTo>
                    <a:lnTo>
                      <a:pt x="841" y="0"/>
                    </a:lnTo>
                    <a:lnTo>
                      <a:pt x="661" y="0"/>
                    </a:lnTo>
                    <a:lnTo>
                      <a:pt x="481" y="0"/>
                    </a:lnTo>
                    <a:lnTo>
                      <a:pt x="300" y="0"/>
                    </a:lnTo>
                    <a:lnTo>
                      <a:pt x="121"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1" y="2703"/>
                    </a:lnTo>
                    <a:lnTo>
                      <a:pt x="300" y="2703"/>
                    </a:lnTo>
                    <a:lnTo>
                      <a:pt x="481" y="2703"/>
                    </a:lnTo>
                    <a:lnTo>
                      <a:pt x="661" y="2703"/>
                    </a:lnTo>
                    <a:lnTo>
                      <a:pt x="841" y="2703"/>
                    </a:lnTo>
                    <a:lnTo>
                      <a:pt x="1021" y="2703"/>
                    </a:lnTo>
                    <a:lnTo>
                      <a:pt x="1202" y="2703"/>
                    </a:lnTo>
                    <a:lnTo>
                      <a:pt x="1383" y="2703"/>
                    </a:lnTo>
                    <a:lnTo>
                      <a:pt x="1503" y="2703"/>
                    </a:lnTo>
                    <a:lnTo>
                      <a:pt x="1683" y="2703"/>
                    </a:lnTo>
                    <a:lnTo>
                      <a:pt x="1863" y="2703"/>
                    </a:lnTo>
                    <a:lnTo>
                      <a:pt x="2043" y="2703"/>
                    </a:lnTo>
                    <a:lnTo>
                      <a:pt x="2224" y="2703"/>
                    </a:lnTo>
                    <a:lnTo>
                      <a:pt x="2403" y="2703"/>
                    </a:lnTo>
                    <a:lnTo>
                      <a:pt x="2584" y="2703"/>
                    </a:lnTo>
                    <a:lnTo>
                      <a:pt x="2764" y="2703"/>
                    </a:lnTo>
                    <a:close/>
                  </a:path>
                </a:pathLst>
              </a:custGeom>
              <a:solidFill>
                <a:srgbClr val="1E698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0" name="Freeform 7"/>
              <p:cNvSpPr>
                <a:spLocks/>
              </p:cNvSpPr>
              <p:nvPr/>
            </p:nvSpPr>
            <p:spPr bwMode="auto">
              <a:xfrm>
                <a:off x="715444" y="-414999"/>
                <a:ext cx="222848" cy="288000"/>
              </a:xfrm>
              <a:custGeom>
                <a:avLst/>
                <a:gdLst/>
                <a:ahLst/>
                <a:cxnLst>
                  <a:cxn ang="0">
                    <a:pos x="2704" y="2523"/>
                  </a:cxn>
                  <a:cxn ang="0">
                    <a:pos x="2704" y="2162"/>
                  </a:cxn>
                  <a:cxn ang="0">
                    <a:pos x="2704" y="1802"/>
                  </a:cxn>
                  <a:cxn ang="0">
                    <a:pos x="2704" y="1502"/>
                  </a:cxn>
                  <a:cxn ang="0">
                    <a:pos x="2704" y="1142"/>
                  </a:cxn>
                  <a:cxn ang="0">
                    <a:pos x="2704" y="841"/>
                  </a:cxn>
                  <a:cxn ang="0">
                    <a:pos x="2704" y="481"/>
                  </a:cxn>
                  <a:cxn ang="0">
                    <a:pos x="2704" y="120"/>
                  </a:cxn>
                  <a:cxn ang="0">
                    <a:pos x="2524" y="0"/>
                  </a:cxn>
                  <a:cxn ang="0">
                    <a:pos x="2163" y="0"/>
                  </a:cxn>
                  <a:cxn ang="0">
                    <a:pos x="1803" y="0"/>
                  </a:cxn>
                  <a:cxn ang="0">
                    <a:pos x="1502" y="0"/>
                  </a:cxn>
                  <a:cxn ang="0">
                    <a:pos x="1142"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142" y="2703"/>
                  </a:cxn>
                  <a:cxn ang="0">
                    <a:pos x="1502" y="2703"/>
                  </a:cxn>
                  <a:cxn ang="0">
                    <a:pos x="1803" y="2703"/>
                  </a:cxn>
                  <a:cxn ang="0">
                    <a:pos x="2163" y="2703"/>
                  </a:cxn>
                  <a:cxn ang="0">
                    <a:pos x="2524" y="2703"/>
                  </a:cxn>
                </a:cxnLst>
                <a:rect l="0" t="0" r="r" b="b"/>
                <a:pathLst>
                  <a:path w="2704" h="2703">
                    <a:moveTo>
                      <a:pt x="2704" y="2703"/>
                    </a:moveTo>
                    <a:lnTo>
                      <a:pt x="2704" y="2523"/>
                    </a:lnTo>
                    <a:lnTo>
                      <a:pt x="2704" y="2343"/>
                    </a:lnTo>
                    <a:lnTo>
                      <a:pt x="2704" y="2162"/>
                    </a:lnTo>
                    <a:lnTo>
                      <a:pt x="2704" y="1983"/>
                    </a:lnTo>
                    <a:lnTo>
                      <a:pt x="2704" y="1802"/>
                    </a:lnTo>
                    <a:lnTo>
                      <a:pt x="2704" y="1682"/>
                    </a:lnTo>
                    <a:lnTo>
                      <a:pt x="2704" y="1502"/>
                    </a:lnTo>
                    <a:lnTo>
                      <a:pt x="2704" y="1321"/>
                    </a:lnTo>
                    <a:lnTo>
                      <a:pt x="2704" y="1142"/>
                    </a:lnTo>
                    <a:lnTo>
                      <a:pt x="2704" y="961"/>
                    </a:lnTo>
                    <a:lnTo>
                      <a:pt x="2704" y="841"/>
                    </a:lnTo>
                    <a:lnTo>
                      <a:pt x="2704" y="661"/>
                    </a:lnTo>
                    <a:lnTo>
                      <a:pt x="2704" y="481"/>
                    </a:lnTo>
                    <a:lnTo>
                      <a:pt x="2704" y="301"/>
                    </a:lnTo>
                    <a:lnTo>
                      <a:pt x="2704" y="120"/>
                    </a:lnTo>
                    <a:lnTo>
                      <a:pt x="2704" y="0"/>
                    </a:lnTo>
                    <a:lnTo>
                      <a:pt x="2524" y="0"/>
                    </a:lnTo>
                    <a:lnTo>
                      <a:pt x="2343" y="0"/>
                    </a:lnTo>
                    <a:lnTo>
                      <a:pt x="2163" y="0"/>
                    </a:lnTo>
                    <a:lnTo>
                      <a:pt x="1983" y="0"/>
                    </a:lnTo>
                    <a:lnTo>
                      <a:pt x="1803" y="0"/>
                    </a:lnTo>
                    <a:lnTo>
                      <a:pt x="1683" y="0"/>
                    </a:lnTo>
                    <a:lnTo>
                      <a:pt x="1502" y="0"/>
                    </a:lnTo>
                    <a:lnTo>
                      <a:pt x="1321" y="0"/>
                    </a:lnTo>
                    <a:lnTo>
                      <a:pt x="1142" y="0"/>
                    </a:lnTo>
                    <a:lnTo>
                      <a:pt x="961" y="0"/>
                    </a:lnTo>
                    <a:lnTo>
                      <a:pt x="841" y="0"/>
                    </a:lnTo>
                    <a:lnTo>
                      <a:pt x="661" y="0"/>
                    </a:lnTo>
                    <a:lnTo>
                      <a:pt x="480" y="0"/>
                    </a:lnTo>
                    <a:lnTo>
                      <a:pt x="301"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1" y="2703"/>
                    </a:lnTo>
                    <a:lnTo>
                      <a:pt x="480" y="2703"/>
                    </a:lnTo>
                    <a:lnTo>
                      <a:pt x="661" y="2703"/>
                    </a:lnTo>
                    <a:lnTo>
                      <a:pt x="841" y="2703"/>
                    </a:lnTo>
                    <a:lnTo>
                      <a:pt x="961" y="2703"/>
                    </a:lnTo>
                    <a:lnTo>
                      <a:pt x="1142" y="2703"/>
                    </a:lnTo>
                    <a:lnTo>
                      <a:pt x="1321" y="2703"/>
                    </a:lnTo>
                    <a:lnTo>
                      <a:pt x="1502" y="2703"/>
                    </a:lnTo>
                    <a:lnTo>
                      <a:pt x="1683" y="2703"/>
                    </a:lnTo>
                    <a:lnTo>
                      <a:pt x="1803" y="2703"/>
                    </a:lnTo>
                    <a:lnTo>
                      <a:pt x="1983" y="2703"/>
                    </a:lnTo>
                    <a:lnTo>
                      <a:pt x="2163" y="2703"/>
                    </a:lnTo>
                    <a:lnTo>
                      <a:pt x="2343" y="2703"/>
                    </a:lnTo>
                    <a:lnTo>
                      <a:pt x="2524" y="2703"/>
                    </a:lnTo>
                    <a:lnTo>
                      <a:pt x="2704" y="2703"/>
                    </a:lnTo>
                    <a:close/>
                  </a:path>
                </a:pathLst>
              </a:custGeom>
              <a:solidFill>
                <a:srgbClr val="3B7C9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1" name="Freeform 8"/>
              <p:cNvSpPr>
                <a:spLocks/>
              </p:cNvSpPr>
              <p:nvPr/>
            </p:nvSpPr>
            <p:spPr bwMode="auto">
              <a:xfrm>
                <a:off x="938292" y="-414999"/>
                <a:ext cx="222848" cy="288000"/>
              </a:xfrm>
              <a:custGeom>
                <a:avLst/>
                <a:gdLst/>
                <a:ahLst/>
                <a:cxnLst>
                  <a:cxn ang="0">
                    <a:pos x="2764" y="2523"/>
                  </a:cxn>
                  <a:cxn ang="0">
                    <a:pos x="2764" y="2162"/>
                  </a:cxn>
                  <a:cxn ang="0">
                    <a:pos x="2764" y="1802"/>
                  </a:cxn>
                  <a:cxn ang="0">
                    <a:pos x="2764" y="1502"/>
                  </a:cxn>
                  <a:cxn ang="0">
                    <a:pos x="2764" y="1142"/>
                  </a:cxn>
                  <a:cxn ang="0">
                    <a:pos x="2764" y="841"/>
                  </a:cxn>
                  <a:cxn ang="0">
                    <a:pos x="2764" y="481"/>
                  </a:cxn>
                  <a:cxn ang="0">
                    <a:pos x="2764" y="120"/>
                  </a:cxn>
                  <a:cxn ang="0">
                    <a:pos x="2583" y="0"/>
                  </a:cxn>
                  <a:cxn ang="0">
                    <a:pos x="2223" y="0"/>
                  </a:cxn>
                  <a:cxn ang="0">
                    <a:pos x="1862" y="0"/>
                  </a:cxn>
                  <a:cxn ang="0">
                    <a:pos x="1502" y="0"/>
                  </a:cxn>
                  <a:cxn ang="0">
                    <a:pos x="1201"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201" y="2703"/>
                  </a:cxn>
                  <a:cxn ang="0">
                    <a:pos x="1502" y="2703"/>
                  </a:cxn>
                  <a:cxn ang="0">
                    <a:pos x="1862" y="2703"/>
                  </a:cxn>
                  <a:cxn ang="0">
                    <a:pos x="2223" y="2703"/>
                  </a:cxn>
                  <a:cxn ang="0">
                    <a:pos x="2583" y="2703"/>
                  </a:cxn>
                </a:cxnLst>
                <a:rect l="0" t="0" r="r" b="b"/>
                <a:pathLst>
                  <a:path w="2764" h="2703">
                    <a:moveTo>
                      <a:pt x="2764" y="2703"/>
                    </a:moveTo>
                    <a:lnTo>
                      <a:pt x="2764" y="2523"/>
                    </a:lnTo>
                    <a:lnTo>
                      <a:pt x="2764" y="2343"/>
                    </a:lnTo>
                    <a:lnTo>
                      <a:pt x="2764" y="2162"/>
                    </a:lnTo>
                    <a:lnTo>
                      <a:pt x="2764" y="1983"/>
                    </a:lnTo>
                    <a:lnTo>
                      <a:pt x="2764" y="1802"/>
                    </a:lnTo>
                    <a:lnTo>
                      <a:pt x="2764" y="1682"/>
                    </a:lnTo>
                    <a:lnTo>
                      <a:pt x="2764" y="1502"/>
                    </a:lnTo>
                    <a:lnTo>
                      <a:pt x="2764" y="1321"/>
                    </a:lnTo>
                    <a:lnTo>
                      <a:pt x="2764" y="1142"/>
                    </a:lnTo>
                    <a:lnTo>
                      <a:pt x="2764" y="961"/>
                    </a:lnTo>
                    <a:lnTo>
                      <a:pt x="2764" y="841"/>
                    </a:lnTo>
                    <a:lnTo>
                      <a:pt x="2764" y="661"/>
                    </a:lnTo>
                    <a:lnTo>
                      <a:pt x="2764" y="481"/>
                    </a:lnTo>
                    <a:lnTo>
                      <a:pt x="2764" y="301"/>
                    </a:lnTo>
                    <a:lnTo>
                      <a:pt x="2764" y="120"/>
                    </a:lnTo>
                    <a:lnTo>
                      <a:pt x="2764" y="0"/>
                    </a:lnTo>
                    <a:lnTo>
                      <a:pt x="2583" y="0"/>
                    </a:lnTo>
                    <a:lnTo>
                      <a:pt x="2403" y="0"/>
                    </a:lnTo>
                    <a:lnTo>
                      <a:pt x="2223" y="0"/>
                    </a:lnTo>
                    <a:lnTo>
                      <a:pt x="2042" y="0"/>
                    </a:lnTo>
                    <a:lnTo>
                      <a:pt x="1862" y="0"/>
                    </a:lnTo>
                    <a:lnTo>
                      <a:pt x="1682" y="0"/>
                    </a:lnTo>
                    <a:lnTo>
                      <a:pt x="1502" y="0"/>
                    </a:lnTo>
                    <a:lnTo>
                      <a:pt x="1382" y="0"/>
                    </a:lnTo>
                    <a:lnTo>
                      <a:pt x="1201" y="0"/>
                    </a:lnTo>
                    <a:lnTo>
                      <a:pt x="1021" y="0"/>
                    </a:lnTo>
                    <a:lnTo>
                      <a:pt x="841" y="0"/>
                    </a:lnTo>
                    <a:lnTo>
                      <a:pt x="661" y="0"/>
                    </a:lnTo>
                    <a:lnTo>
                      <a:pt x="480" y="0"/>
                    </a:lnTo>
                    <a:lnTo>
                      <a:pt x="300"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0" y="2703"/>
                    </a:lnTo>
                    <a:lnTo>
                      <a:pt x="480" y="2703"/>
                    </a:lnTo>
                    <a:lnTo>
                      <a:pt x="661" y="2703"/>
                    </a:lnTo>
                    <a:lnTo>
                      <a:pt x="841" y="2703"/>
                    </a:lnTo>
                    <a:lnTo>
                      <a:pt x="1021" y="2703"/>
                    </a:lnTo>
                    <a:lnTo>
                      <a:pt x="1201" y="2703"/>
                    </a:lnTo>
                    <a:lnTo>
                      <a:pt x="1382" y="2703"/>
                    </a:lnTo>
                    <a:lnTo>
                      <a:pt x="1502" y="2703"/>
                    </a:lnTo>
                    <a:lnTo>
                      <a:pt x="1682" y="2703"/>
                    </a:lnTo>
                    <a:lnTo>
                      <a:pt x="1862" y="2703"/>
                    </a:lnTo>
                    <a:lnTo>
                      <a:pt x="2042" y="2703"/>
                    </a:lnTo>
                    <a:lnTo>
                      <a:pt x="2223" y="2703"/>
                    </a:lnTo>
                    <a:lnTo>
                      <a:pt x="2403" y="2703"/>
                    </a:lnTo>
                    <a:lnTo>
                      <a:pt x="2583" y="2703"/>
                    </a:lnTo>
                    <a:lnTo>
                      <a:pt x="2764" y="2703"/>
                    </a:lnTo>
                    <a:close/>
                  </a:path>
                </a:pathLst>
              </a:custGeom>
              <a:solidFill>
                <a:srgbClr val="5890A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2" name="Freeform 9"/>
              <p:cNvSpPr>
                <a:spLocks/>
              </p:cNvSpPr>
              <p:nvPr/>
            </p:nvSpPr>
            <p:spPr bwMode="auto">
              <a:xfrm>
                <a:off x="1161140" y="-414999"/>
                <a:ext cx="222848" cy="288000"/>
              </a:xfrm>
              <a:custGeom>
                <a:avLst/>
                <a:gdLst/>
                <a:ahLst/>
                <a:cxnLst>
                  <a:cxn ang="0">
                    <a:pos x="2704" y="2523"/>
                  </a:cxn>
                  <a:cxn ang="0">
                    <a:pos x="2704" y="2162"/>
                  </a:cxn>
                  <a:cxn ang="0">
                    <a:pos x="2704" y="1802"/>
                  </a:cxn>
                  <a:cxn ang="0">
                    <a:pos x="2704" y="1502"/>
                  </a:cxn>
                  <a:cxn ang="0">
                    <a:pos x="2704" y="1142"/>
                  </a:cxn>
                  <a:cxn ang="0">
                    <a:pos x="2704" y="841"/>
                  </a:cxn>
                  <a:cxn ang="0">
                    <a:pos x="2704" y="481"/>
                  </a:cxn>
                  <a:cxn ang="0">
                    <a:pos x="2704" y="120"/>
                  </a:cxn>
                  <a:cxn ang="0">
                    <a:pos x="2523" y="0"/>
                  </a:cxn>
                  <a:cxn ang="0">
                    <a:pos x="2163" y="0"/>
                  </a:cxn>
                  <a:cxn ang="0">
                    <a:pos x="1802" y="0"/>
                  </a:cxn>
                  <a:cxn ang="0">
                    <a:pos x="1501" y="0"/>
                  </a:cxn>
                  <a:cxn ang="0">
                    <a:pos x="1141"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141" y="2703"/>
                  </a:cxn>
                  <a:cxn ang="0">
                    <a:pos x="1501" y="2703"/>
                  </a:cxn>
                  <a:cxn ang="0">
                    <a:pos x="1802" y="2703"/>
                  </a:cxn>
                  <a:cxn ang="0">
                    <a:pos x="2163" y="2703"/>
                  </a:cxn>
                  <a:cxn ang="0">
                    <a:pos x="2523" y="2703"/>
                  </a:cxn>
                </a:cxnLst>
                <a:rect l="0" t="0" r="r" b="b"/>
                <a:pathLst>
                  <a:path w="2704" h="2703">
                    <a:moveTo>
                      <a:pt x="2704" y="2703"/>
                    </a:moveTo>
                    <a:lnTo>
                      <a:pt x="2704" y="2523"/>
                    </a:lnTo>
                    <a:lnTo>
                      <a:pt x="2704" y="2343"/>
                    </a:lnTo>
                    <a:lnTo>
                      <a:pt x="2704" y="2162"/>
                    </a:lnTo>
                    <a:lnTo>
                      <a:pt x="2704" y="1983"/>
                    </a:lnTo>
                    <a:lnTo>
                      <a:pt x="2704" y="1802"/>
                    </a:lnTo>
                    <a:lnTo>
                      <a:pt x="2704" y="1682"/>
                    </a:lnTo>
                    <a:lnTo>
                      <a:pt x="2704" y="1502"/>
                    </a:lnTo>
                    <a:lnTo>
                      <a:pt x="2704" y="1321"/>
                    </a:lnTo>
                    <a:lnTo>
                      <a:pt x="2704" y="1142"/>
                    </a:lnTo>
                    <a:lnTo>
                      <a:pt x="2704" y="961"/>
                    </a:lnTo>
                    <a:lnTo>
                      <a:pt x="2704" y="841"/>
                    </a:lnTo>
                    <a:lnTo>
                      <a:pt x="2704" y="661"/>
                    </a:lnTo>
                    <a:lnTo>
                      <a:pt x="2704" y="481"/>
                    </a:lnTo>
                    <a:lnTo>
                      <a:pt x="2704" y="301"/>
                    </a:lnTo>
                    <a:lnTo>
                      <a:pt x="2704" y="120"/>
                    </a:lnTo>
                    <a:lnTo>
                      <a:pt x="2704" y="0"/>
                    </a:lnTo>
                    <a:lnTo>
                      <a:pt x="2523" y="0"/>
                    </a:lnTo>
                    <a:lnTo>
                      <a:pt x="2342" y="0"/>
                    </a:lnTo>
                    <a:lnTo>
                      <a:pt x="2163" y="0"/>
                    </a:lnTo>
                    <a:lnTo>
                      <a:pt x="1982" y="0"/>
                    </a:lnTo>
                    <a:lnTo>
                      <a:pt x="1802" y="0"/>
                    </a:lnTo>
                    <a:lnTo>
                      <a:pt x="1682" y="0"/>
                    </a:lnTo>
                    <a:lnTo>
                      <a:pt x="1501" y="0"/>
                    </a:lnTo>
                    <a:lnTo>
                      <a:pt x="1322" y="0"/>
                    </a:lnTo>
                    <a:lnTo>
                      <a:pt x="1141" y="0"/>
                    </a:lnTo>
                    <a:lnTo>
                      <a:pt x="961" y="0"/>
                    </a:lnTo>
                    <a:lnTo>
                      <a:pt x="841" y="0"/>
                    </a:lnTo>
                    <a:lnTo>
                      <a:pt x="660" y="0"/>
                    </a:lnTo>
                    <a:lnTo>
                      <a:pt x="480" y="0"/>
                    </a:lnTo>
                    <a:lnTo>
                      <a:pt x="300"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0" y="2703"/>
                    </a:lnTo>
                    <a:lnTo>
                      <a:pt x="480" y="2703"/>
                    </a:lnTo>
                    <a:lnTo>
                      <a:pt x="660" y="2703"/>
                    </a:lnTo>
                    <a:lnTo>
                      <a:pt x="841" y="2703"/>
                    </a:lnTo>
                    <a:lnTo>
                      <a:pt x="961" y="2703"/>
                    </a:lnTo>
                    <a:lnTo>
                      <a:pt x="1141" y="2703"/>
                    </a:lnTo>
                    <a:lnTo>
                      <a:pt x="1322" y="2703"/>
                    </a:lnTo>
                    <a:lnTo>
                      <a:pt x="1501" y="2703"/>
                    </a:lnTo>
                    <a:lnTo>
                      <a:pt x="1682" y="2703"/>
                    </a:lnTo>
                    <a:lnTo>
                      <a:pt x="1802" y="2703"/>
                    </a:lnTo>
                    <a:lnTo>
                      <a:pt x="1982" y="2703"/>
                    </a:lnTo>
                    <a:lnTo>
                      <a:pt x="2163" y="2703"/>
                    </a:lnTo>
                    <a:lnTo>
                      <a:pt x="2342" y="2703"/>
                    </a:lnTo>
                    <a:lnTo>
                      <a:pt x="2523" y="2703"/>
                    </a:lnTo>
                    <a:lnTo>
                      <a:pt x="2704" y="2703"/>
                    </a:lnTo>
                    <a:close/>
                  </a:path>
                </a:pathLst>
              </a:custGeom>
              <a:solidFill>
                <a:srgbClr val="75A3B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3" name="Rectangle 10"/>
              <p:cNvSpPr>
                <a:spLocks noChangeArrowheads="1"/>
              </p:cNvSpPr>
              <p:nvPr/>
            </p:nvSpPr>
            <p:spPr bwMode="auto">
              <a:xfrm>
                <a:off x="1383988" y="-414999"/>
                <a:ext cx="222848" cy="288000"/>
              </a:xfrm>
              <a:prstGeom prst="rect">
                <a:avLst/>
              </a:prstGeom>
              <a:solidFill>
                <a:srgbClr val="92B6C8"/>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98" name="Grupo 97"/>
            <p:cNvGrpSpPr/>
            <p:nvPr/>
          </p:nvGrpSpPr>
          <p:grpSpPr>
            <a:xfrm>
              <a:off x="10239455" y="1193267"/>
              <a:ext cx="1337088" cy="288000"/>
              <a:chOff x="1653737" y="-414999"/>
              <a:chExt cx="1337088" cy="288000"/>
            </a:xfrm>
          </p:grpSpPr>
          <p:sp>
            <p:nvSpPr>
              <p:cNvPr id="172" name="Rectangle 11"/>
              <p:cNvSpPr>
                <a:spLocks noChangeArrowheads="1"/>
              </p:cNvSpPr>
              <p:nvPr/>
            </p:nvSpPr>
            <p:spPr bwMode="auto">
              <a:xfrm>
                <a:off x="1653737" y="-414999"/>
                <a:ext cx="222848" cy="288000"/>
              </a:xfrm>
              <a:prstGeom prst="rect">
                <a:avLst/>
              </a:prstGeom>
              <a:solidFill>
                <a:srgbClr val="BEBE7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3" name="Freeform 13"/>
              <p:cNvSpPr>
                <a:spLocks/>
              </p:cNvSpPr>
              <p:nvPr/>
            </p:nvSpPr>
            <p:spPr bwMode="auto">
              <a:xfrm>
                <a:off x="1876585"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3"/>
                  </a:cxn>
                  <a:cxn ang="0">
                    <a:pos x="2731" y="854"/>
                  </a:cxn>
                  <a:cxn ang="0">
                    <a:pos x="2731" y="1195"/>
                  </a:cxn>
                  <a:cxn ang="0">
                    <a:pos x="2731" y="1537"/>
                  </a:cxn>
                  <a:cxn ang="0">
                    <a:pos x="2731" y="1877"/>
                  </a:cxn>
                  <a:cxn ang="0">
                    <a:pos x="2731" y="2219"/>
                  </a:cxn>
                  <a:cxn ang="0">
                    <a:pos x="2731" y="2560"/>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0" y="0"/>
                    </a:lnTo>
                    <a:lnTo>
                      <a:pt x="342" y="0"/>
                    </a:lnTo>
                    <a:lnTo>
                      <a:pt x="512" y="0"/>
                    </a:lnTo>
                    <a:lnTo>
                      <a:pt x="683" y="0"/>
                    </a:lnTo>
                    <a:lnTo>
                      <a:pt x="853" y="0"/>
                    </a:lnTo>
                    <a:lnTo>
                      <a:pt x="1023" y="0"/>
                    </a:lnTo>
                    <a:lnTo>
                      <a:pt x="1195" y="0"/>
                    </a:lnTo>
                    <a:lnTo>
                      <a:pt x="1365" y="0"/>
                    </a:lnTo>
                    <a:lnTo>
                      <a:pt x="1536" y="0"/>
                    </a:lnTo>
                    <a:lnTo>
                      <a:pt x="1706" y="0"/>
                    </a:lnTo>
                    <a:lnTo>
                      <a:pt x="1878" y="0"/>
                    </a:lnTo>
                    <a:lnTo>
                      <a:pt x="2048" y="0"/>
                    </a:lnTo>
                    <a:lnTo>
                      <a:pt x="2219" y="0"/>
                    </a:lnTo>
                    <a:lnTo>
                      <a:pt x="2389" y="0"/>
                    </a:lnTo>
                    <a:lnTo>
                      <a:pt x="2561" y="0"/>
                    </a:lnTo>
                    <a:lnTo>
                      <a:pt x="2731" y="0"/>
                    </a:lnTo>
                    <a:lnTo>
                      <a:pt x="2731" y="171"/>
                    </a:lnTo>
                    <a:lnTo>
                      <a:pt x="2731" y="341"/>
                    </a:lnTo>
                    <a:lnTo>
                      <a:pt x="2731" y="513"/>
                    </a:lnTo>
                    <a:lnTo>
                      <a:pt x="2731" y="683"/>
                    </a:lnTo>
                    <a:lnTo>
                      <a:pt x="2731" y="854"/>
                    </a:lnTo>
                    <a:lnTo>
                      <a:pt x="2731" y="1024"/>
                    </a:lnTo>
                    <a:lnTo>
                      <a:pt x="2731" y="1195"/>
                    </a:lnTo>
                    <a:lnTo>
                      <a:pt x="2731" y="1366"/>
                    </a:lnTo>
                    <a:lnTo>
                      <a:pt x="2731" y="1537"/>
                    </a:lnTo>
                    <a:lnTo>
                      <a:pt x="2731" y="1707"/>
                    </a:lnTo>
                    <a:lnTo>
                      <a:pt x="2731" y="1877"/>
                    </a:lnTo>
                    <a:lnTo>
                      <a:pt x="2731" y="2049"/>
                    </a:lnTo>
                    <a:lnTo>
                      <a:pt x="2731" y="2219"/>
                    </a:lnTo>
                    <a:lnTo>
                      <a:pt x="2731" y="2390"/>
                    </a:lnTo>
                    <a:lnTo>
                      <a:pt x="2731" y="2560"/>
                    </a:lnTo>
                    <a:lnTo>
                      <a:pt x="2731" y="2731"/>
                    </a:lnTo>
                    <a:lnTo>
                      <a:pt x="2561" y="2731"/>
                    </a:lnTo>
                    <a:lnTo>
                      <a:pt x="2389" y="2731"/>
                    </a:lnTo>
                    <a:lnTo>
                      <a:pt x="2219" y="2731"/>
                    </a:lnTo>
                    <a:lnTo>
                      <a:pt x="2048" y="2731"/>
                    </a:lnTo>
                    <a:lnTo>
                      <a:pt x="1878" y="2731"/>
                    </a:lnTo>
                    <a:lnTo>
                      <a:pt x="1706" y="2731"/>
                    </a:lnTo>
                    <a:lnTo>
                      <a:pt x="1536" y="2731"/>
                    </a:lnTo>
                    <a:lnTo>
                      <a:pt x="1365" y="2731"/>
                    </a:lnTo>
                    <a:lnTo>
                      <a:pt x="1195" y="2731"/>
                    </a:lnTo>
                    <a:lnTo>
                      <a:pt x="1023" y="2731"/>
                    </a:lnTo>
                    <a:lnTo>
                      <a:pt x="853" y="2731"/>
                    </a:lnTo>
                    <a:lnTo>
                      <a:pt x="683" y="2731"/>
                    </a:lnTo>
                    <a:lnTo>
                      <a:pt x="512" y="2731"/>
                    </a:lnTo>
                    <a:lnTo>
                      <a:pt x="342" y="2731"/>
                    </a:lnTo>
                    <a:lnTo>
                      <a:pt x="170" y="2731"/>
                    </a:lnTo>
                    <a:lnTo>
                      <a:pt x="0" y="2731"/>
                    </a:lnTo>
                    <a:close/>
                  </a:path>
                </a:pathLst>
              </a:custGeom>
              <a:solidFill>
                <a:srgbClr val="C8C8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4" name="Freeform 14"/>
              <p:cNvSpPr>
                <a:spLocks/>
              </p:cNvSpPr>
              <p:nvPr/>
            </p:nvSpPr>
            <p:spPr bwMode="auto">
              <a:xfrm>
                <a:off x="2099433"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1" y="0"/>
                  </a:cxn>
                  <a:cxn ang="0">
                    <a:pos x="513" y="0"/>
                  </a:cxn>
                  <a:cxn ang="0">
                    <a:pos x="854" y="0"/>
                  </a:cxn>
                  <a:cxn ang="0">
                    <a:pos x="1196" y="0"/>
                  </a:cxn>
                  <a:cxn ang="0">
                    <a:pos x="1537" y="0"/>
                  </a:cxn>
                  <a:cxn ang="0">
                    <a:pos x="1879" y="0"/>
                  </a:cxn>
                  <a:cxn ang="0">
                    <a:pos x="2219" y="0"/>
                  </a:cxn>
                  <a:cxn ang="0">
                    <a:pos x="2561" y="0"/>
                  </a:cxn>
                  <a:cxn ang="0">
                    <a:pos x="2732" y="171"/>
                  </a:cxn>
                  <a:cxn ang="0">
                    <a:pos x="2732" y="513"/>
                  </a:cxn>
                  <a:cxn ang="0">
                    <a:pos x="2732" y="854"/>
                  </a:cxn>
                  <a:cxn ang="0">
                    <a:pos x="2732" y="1195"/>
                  </a:cxn>
                  <a:cxn ang="0">
                    <a:pos x="2732" y="1537"/>
                  </a:cxn>
                  <a:cxn ang="0">
                    <a:pos x="2732" y="1877"/>
                  </a:cxn>
                  <a:cxn ang="0">
                    <a:pos x="2732" y="2219"/>
                  </a:cxn>
                  <a:cxn ang="0">
                    <a:pos x="2732" y="2560"/>
                  </a:cxn>
                  <a:cxn ang="0">
                    <a:pos x="2561" y="2731"/>
                  </a:cxn>
                  <a:cxn ang="0">
                    <a:pos x="2219" y="2731"/>
                  </a:cxn>
                  <a:cxn ang="0">
                    <a:pos x="1879" y="2731"/>
                  </a:cxn>
                  <a:cxn ang="0">
                    <a:pos x="1537" y="2731"/>
                  </a:cxn>
                  <a:cxn ang="0">
                    <a:pos x="1196" y="2731"/>
                  </a:cxn>
                  <a:cxn ang="0">
                    <a:pos x="854" y="2731"/>
                  </a:cxn>
                  <a:cxn ang="0">
                    <a:pos x="513" y="2731"/>
                  </a:cxn>
                  <a:cxn ang="0">
                    <a:pos x="171" y="2731"/>
                  </a:cxn>
                </a:cxnLst>
                <a:rect l="0" t="0" r="r" b="b"/>
                <a:pathLst>
                  <a:path w="2732"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1" y="0"/>
                    </a:lnTo>
                    <a:lnTo>
                      <a:pt x="342" y="0"/>
                    </a:lnTo>
                    <a:lnTo>
                      <a:pt x="513" y="0"/>
                    </a:lnTo>
                    <a:lnTo>
                      <a:pt x="683" y="0"/>
                    </a:lnTo>
                    <a:lnTo>
                      <a:pt x="854" y="0"/>
                    </a:lnTo>
                    <a:lnTo>
                      <a:pt x="1024" y="0"/>
                    </a:lnTo>
                    <a:lnTo>
                      <a:pt x="1196" y="0"/>
                    </a:lnTo>
                    <a:lnTo>
                      <a:pt x="1366" y="0"/>
                    </a:lnTo>
                    <a:lnTo>
                      <a:pt x="1537" y="0"/>
                    </a:lnTo>
                    <a:lnTo>
                      <a:pt x="1707" y="0"/>
                    </a:lnTo>
                    <a:lnTo>
                      <a:pt x="1879" y="0"/>
                    </a:lnTo>
                    <a:lnTo>
                      <a:pt x="2049" y="0"/>
                    </a:lnTo>
                    <a:lnTo>
                      <a:pt x="2219" y="0"/>
                    </a:lnTo>
                    <a:lnTo>
                      <a:pt x="2390" y="0"/>
                    </a:lnTo>
                    <a:lnTo>
                      <a:pt x="2561" y="0"/>
                    </a:lnTo>
                    <a:lnTo>
                      <a:pt x="2732" y="0"/>
                    </a:lnTo>
                    <a:lnTo>
                      <a:pt x="2732" y="171"/>
                    </a:lnTo>
                    <a:lnTo>
                      <a:pt x="2732" y="341"/>
                    </a:lnTo>
                    <a:lnTo>
                      <a:pt x="2732" y="513"/>
                    </a:lnTo>
                    <a:lnTo>
                      <a:pt x="2732" y="683"/>
                    </a:lnTo>
                    <a:lnTo>
                      <a:pt x="2732" y="854"/>
                    </a:lnTo>
                    <a:lnTo>
                      <a:pt x="2732" y="1024"/>
                    </a:lnTo>
                    <a:lnTo>
                      <a:pt x="2732" y="1195"/>
                    </a:lnTo>
                    <a:lnTo>
                      <a:pt x="2732" y="1366"/>
                    </a:lnTo>
                    <a:lnTo>
                      <a:pt x="2732" y="1537"/>
                    </a:lnTo>
                    <a:lnTo>
                      <a:pt x="2732" y="1707"/>
                    </a:lnTo>
                    <a:lnTo>
                      <a:pt x="2732" y="1877"/>
                    </a:lnTo>
                    <a:lnTo>
                      <a:pt x="2732" y="2049"/>
                    </a:lnTo>
                    <a:lnTo>
                      <a:pt x="2732" y="2219"/>
                    </a:lnTo>
                    <a:lnTo>
                      <a:pt x="2732" y="2390"/>
                    </a:lnTo>
                    <a:lnTo>
                      <a:pt x="2732" y="2560"/>
                    </a:lnTo>
                    <a:lnTo>
                      <a:pt x="2732" y="2731"/>
                    </a:lnTo>
                    <a:lnTo>
                      <a:pt x="2561" y="2731"/>
                    </a:lnTo>
                    <a:lnTo>
                      <a:pt x="2390" y="2731"/>
                    </a:lnTo>
                    <a:lnTo>
                      <a:pt x="2219" y="2731"/>
                    </a:lnTo>
                    <a:lnTo>
                      <a:pt x="2049" y="2731"/>
                    </a:lnTo>
                    <a:lnTo>
                      <a:pt x="1879" y="2731"/>
                    </a:lnTo>
                    <a:lnTo>
                      <a:pt x="1707" y="2731"/>
                    </a:lnTo>
                    <a:lnTo>
                      <a:pt x="1537" y="2731"/>
                    </a:lnTo>
                    <a:lnTo>
                      <a:pt x="1366" y="2731"/>
                    </a:lnTo>
                    <a:lnTo>
                      <a:pt x="1196" y="2731"/>
                    </a:lnTo>
                    <a:lnTo>
                      <a:pt x="1024" y="2731"/>
                    </a:lnTo>
                    <a:lnTo>
                      <a:pt x="854" y="2731"/>
                    </a:lnTo>
                    <a:lnTo>
                      <a:pt x="683" y="2731"/>
                    </a:lnTo>
                    <a:lnTo>
                      <a:pt x="513" y="2731"/>
                    </a:lnTo>
                    <a:lnTo>
                      <a:pt x="342" y="2731"/>
                    </a:lnTo>
                    <a:lnTo>
                      <a:pt x="171" y="2731"/>
                    </a:lnTo>
                    <a:lnTo>
                      <a:pt x="0" y="2731"/>
                    </a:lnTo>
                    <a:close/>
                  </a:path>
                </a:pathLst>
              </a:custGeom>
              <a:solidFill>
                <a:srgbClr val="D2D2A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5" name="Freeform 15"/>
              <p:cNvSpPr>
                <a:spLocks/>
              </p:cNvSpPr>
              <p:nvPr/>
            </p:nvSpPr>
            <p:spPr bwMode="auto">
              <a:xfrm>
                <a:off x="2322281"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1" y="0"/>
                  </a:cxn>
                  <a:cxn ang="0">
                    <a:pos x="513" y="0"/>
                  </a:cxn>
                  <a:cxn ang="0">
                    <a:pos x="853" y="0"/>
                  </a:cxn>
                  <a:cxn ang="0">
                    <a:pos x="1195" y="0"/>
                  </a:cxn>
                  <a:cxn ang="0">
                    <a:pos x="1536" y="0"/>
                  </a:cxn>
                  <a:cxn ang="0">
                    <a:pos x="1878" y="0"/>
                  </a:cxn>
                  <a:cxn ang="0">
                    <a:pos x="2219" y="0"/>
                  </a:cxn>
                  <a:cxn ang="0">
                    <a:pos x="2561" y="0"/>
                  </a:cxn>
                  <a:cxn ang="0">
                    <a:pos x="2732" y="171"/>
                  </a:cxn>
                  <a:cxn ang="0">
                    <a:pos x="2732" y="513"/>
                  </a:cxn>
                  <a:cxn ang="0">
                    <a:pos x="2732" y="854"/>
                  </a:cxn>
                  <a:cxn ang="0">
                    <a:pos x="2732" y="1195"/>
                  </a:cxn>
                  <a:cxn ang="0">
                    <a:pos x="2732" y="1537"/>
                  </a:cxn>
                  <a:cxn ang="0">
                    <a:pos x="2732" y="1877"/>
                  </a:cxn>
                  <a:cxn ang="0">
                    <a:pos x="2732" y="2219"/>
                  </a:cxn>
                  <a:cxn ang="0">
                    <a:pos x="2732" y="2560"/>
                  </a:cxn>
                  <a:cxn ang="0">
                    <a:pos x="2561" y="2731"/>
                  </a:cxn>
                  <a:cxn ang="0">
                    <a:pos x="2219" y="2731"/>
                  </a:cxn>
                  <a:cxn ang="0">
                    <a:pos x="1878" y="2731"/>
                  </a:cxn>
                  <a:cxn ang="0">
                    <a:pos x="1536" y="2731"/>
                  </a:cxn>
                  <a:cxn ang="0">
                    <a:pos x="1195" y="2731"/>
                  </a:cxn>
                  <a:cxn ang="0">
                    <a:pos x="853" y="2731"/>
                  </a:cxn>
                  <a:cxn ang="0">
                    <a:pos x="513" y="2731"/>
                  </a:cxn>
                  <a:cxn ang="0">
                    <a:pos x="171" y="2731"/>
                  </a:cxn>
                </a:cxnLst>
                <a:rect l="0" t="0" r="r" b="b"/>
                <a:pathLst>
                  <a:path w="2732"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1" y="0"/>
                    </a:lnTo>
                    <a:lnTo>
                      <a:pt x="342" y="0"/>
                    </a:lnTo>
                    <a:lnTo>
                      <a:pt x="513" y="0"/>
                    </a:lnTo>
                    <a:lnTo>
                      <a:pt x="683" y="0"/>
                    </a:lnTo>
                    <a:lnTo>
                      <a:pt x="853" y="0"/>
                    </a:lnTo>
                    <a:lnTo>
                      <a:pt x="1025" y="0"/>
                    </a:lnTo>
                    <a:lnTo>
                      <a:pt x="1195" y="0"/>
                    </a:lnTo>
                    <a:lnTo>
                      <a:pt x="1366" y="0"/>
                    </a:lnTo>
                    <a:lnTo>
                      <a:pt x="1536" y="0"/>
                    </a:lnTo>
                    <a:lnTo>
                      <a:pt x="1707" y="0"/>
                    </a:lnTo>
                    <a:lnTo>
                      <a:pt x="1878" y="0"/>
                    </a:lnTo>
                    <a:lnTo>
                      <a:pt x="2049" y="0"/>
                    </a:lnTo>
                    <a:lnTo>
                      <a:pt x="2219" y="0"/>
                    </a:lnTo>
                    <a:lnTo>
                      <a:pt x="2390" y="0"/>
                    </a:lnTo>
                    <a:lnTo>
                      <a:pt x="2561" y="0"/>
                    </a:lnTo>
                    <a:lnTo>
                      <a:pt x="2732" y="0"/>
                    </a:lnTo>
                    <a:lnTo>
                      <a:pt x="2732" y="171"/>
                    </a:lnTo>
                    <a:lnTo>
                      <a:pt x="2732" y="341"/>
                    </a:lnTo>
                    <a:lnTo>
                      <a:pt x="2732" y="513"/>
                    </a:lnTo>
                    <a:lnTo>
                      <a:pt x="2732" y="683"/>
                    </a:lnTo>
                    <a:lnTo>
                      <a:pt x="2732" y="854"/>
                    </a:lnTo>
                    <a:lnTo>
                      <a:pt x="2732" y="1024"/>
                    </a:lnTo>
                    <a:lnTo>
                      <a:pt x="2732" y="1195"/>
                    </a:lnTo>
                    <a:lnTo>
                      <a:pt x="2732" y="1366"/>
                    </a:lnTo>
                    <a:lnTo>
                      <a:pt x="2732" y="1537"/>
                    </a:lnTo>
                    <a:lnTo>
                      <a:pt x="2732" y="1707"/>
                    </a:lnTo>
                    <a:lnTo>
                      <a:pt x="2732" y="1877"/>
                    </a:lnTo>
                    <a:lnTo>
                      <a:pt x="2732" y="2049"/>
                    </a:lnTo>
                    <a:lnTo>
                      <a:pt x="2732" y="2219"/>
                    </a:lnTo>
                    <a:lnTo>
                      <a:pt x="2732" y="2390"/>
                    </a:lnTo>
                    <a:lnTo>
                      <a:pt x="2732" y="2560"/>
                    </a:lnTo>
                    <a:lnTo>
                      <a:pt x="2732" y="2731"/>
                    </a:lnTo>
                    <a:lnTo>
                      <a:pt x="2561" y="2731"/>
                    </a:lnTo>
                    <a:lnTo>
                      <a:pt x="2390" y="2731"/>
                    </a:lnTo>
                    <a:lnTo>
                      <a:pt x="2219" y="2731"/>
                    </a:lnTo>
                    <a:lnTo>
                      <a:pt x="2049" y="2731"/>
                    </a:lnTo>
                    <a:lnTo>
                      <a:pt x="1878" y="2731"/>
                    </a:lnTo>
                    <a:lnTo>
                      <a:pt x="1707" y="2731"/>
                    </a:lnTo>
                    <a:lnTo>
                      <a:pt x="1536" y="2731"/>
                    </a:lnTo>
                    <a:lnTo>
                      <a:pt x="1366" y="2731"/>
                    </a:lnTo>
                    <a:lnTo>
                      <a:pt x="1195" y="2731"/>
                    </a:lnTo>
                    <a:lnTo>
                      <a:pt x="1025" y="2731"/>
                    </a:lnTo>
                    <a:lnTo>
                      <a:pt x="853" y="2731"/>
                    </a:lnTo>
                    <a:lnTo>
                      <a:pt x="683" y="2731"/>
                    </a:lnTo>
                    <a:lnTo>
                      <a:pt x="513" y="2731"/>
                    </a:lnTo>
                    <a:lnTo>
                      <a:pt x="342" y="2731"/>
                    </a:lnTo>
                    <a:lnTo>
                      <a:pt x="171" y="2731"/>
                    </a:lnTo>
                    <a:lnTo>
                      <a:pt x="0" y="2731"/>
                    </a:lnTo>
                    <a:close/>
                  </a:path>
                </a:pathLst>
              </a:custGeom>
              <a:solidFill>
                <a:srgbClr val="DCDDB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6" name="Freeform 16"/>
              <p:cNvSpPr>
                <a:spLocks/>
              </p:cNvSpPr>
              <p:nvPr/>
            </p:nvSpPr>
            <p:spPr bwMode="auto">
              <a:xfrm>
                <a:off x="2545129"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3"/>
                  </a:cxn>
                  <a:cxn ang="0">
                    <a:pos x="2731" y="854"/>
                  </a:cxn>
                  <a:cxn ang="0">
                    <a:pos x="2731" y="1195"/>
                  </a:cxn>
                  <a:cxn ang="0">
                    <a:pos x="2731" y="1537"/>
                  </a:cxn>
                  <a:cxn ang="0">
                    <a:pos x="2731" y="1877"/>
                  </a:cxn>
                  <a:cxn ang="0">
                    <a:pos x="2731" y="2219"/>
                  </a:cxn>
                  <a:cxn ang="0">
                    <a:pos x="2731" y="2560"/>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0" y="0"/>
                    </a:lnTo>
                    <a:lnTo>
                      <a:pt x="342" y="0"/>
                    </a:lnTo>
                    <a:lnTo>
                      <a:pt x="512" y="0"/>
                    </a:lnTo>
                    <a:lnTo>
                      <a:pt x="683" y="0"/>
                    </a:lnTo>
                    <a:lnTo>
                      <a:pt x="853" y="0"/>
                    </a:lnTo>
                    <a:lnTo>
                      <a:pt x="1025" y="0"/>
                    </a:lnTo>
                    <a:lnTo>
                      <a:pt x="1195" y="0"/>
                    </a:lnTo>
                    <a:lnTo>
                      <a:pt x="1366" y="0"/>
                    </a:lnTo>
                    <a:lnTo>
                      <a:pt x="1536" y="0"/>
                    </a:lnTo>
                    <a:lnTo>
                      <a:pt x="1708" y="0"/>
                    </a:lnTo>
                    <a:lnTo>
                      <a:pt x="1878" y="0"/>
                    </a:lnTo>
                    <a:lnTo>
                      <a:pt x="2048" y="0"/>
                    </a:lnTo>
                    <a:lnTo>
                      <a:pt x="2219" y="0"/>
                    </a:lnTo>
                    <a:lnTo>
                      <a:pt x="2389" y="0"/>
                    </a:lnTo>
                    <a:lnTo>
                      <a:pt x="2561" y="0"/>
                    </a:lnTo>
                    <a:lnTo>
                      <a:pt x="2731" y="0"/>
                    </a:lnTo>
                    <a:lnTo>
                      <a:pt x="2731" y="171"/>
                    </a:lnTo>
                    <a:lnTo>
                      <a:pt x="2731" y="341"/>
                    </a:lnTo>
                    <a:lnTo>
                      <a:pt x="2731" y="513"/>
                    </a:lnTo>
                    <a:lnTo>
                      <a:pt x="2731" y="683"/>
                    </a:lnTo>
                    <a:lnTo>
                      <a:pt x="2731" y="854"/>
                    </a:lnTo>
                    <a:lnTo>
                      <a:pt x="2731" y="1024"/>
                    </a:lnTo>
                    <a:lnTo>
                      <a:pt x="2731" y="1195"/>
                    </a:lnTo>
                    <a:lnTo>
                      <a:pt x="2731" y="1366"/>
                    </a:lnTo>
                    <a:lnTo>
                      <a:pt x="2731" y="1537"/>
                    </a:lnTo>
                    <a:lnTo>
                      <a:pt x="2731" y="1707"/>
                    </a:lnTo>
                    <a:lnTo>
                      <a:pt x="2731" y="1877"/>
                    </a:lnTo>
                    <a:lnTo>
                      <a:pt x="2731" y="2049"/>
                    </a:lnTo>
                    <a:lnTo>
                      <a:pt x="2731" y="2219"/>
                    </a:lnTo>
                    <a:lnTo>
                      <a:pt x="2731" y="2390"/>
                    </a:lnTo>
                    <a:lnTo>
                      <a:pt x="2731" y="2560"/>
                    </a:lnTo>
                    <a:lnTo>
                      <a:pt x="2731" y="2731"/>
                    </a:lnTo>
                    <a:lnTo>
                      <a:pt x="2561" y="2731"/>
                    </a:lnTo>
                    <a:lnTo>
                      <a:pt x="2389" y="2731"/>
                    </a:lnTo>
                    <a:lnTo>
                      <a:pt x="2219" y="2731"/>
                    </a:lnTo>
                    <a:lnTo>
                      <a:pt x="2048" y="2731"/>
                    </a:lnTo>
                    <a:lnTo>
                      <a:pt x="1878" y="2731"/>
                    </a:lnTo>
                    <a:lnTo>
                      <a:pt x="1708" y="2731"/>
                    </a:lnTo>
                    <a:lnTo>
                      <a:pt x="1536" y="2731"/>
                    </a:lnTo>
                    <a:lnTo>
                      <a:pt x="1366" y="2731"/>
                    </a:lnTo>
                    <a:lnTo>
                      <a:pt x="1195" y="2731"/>
                    </a:lnTo>
                    <a:lnTo>
                      <a:pt x="1025" y="2731"/>
                    </a:lnTo>
                    <a:lnTo>
                      <a:pt x="853" y="2731"/>
                    </a:lnTo>
                    <a:lnTo>
                      <a:pt x="683" y="2731"/>
                    </a:lnTo>
                    <a:lnTo>
                      <a:pt x="512" y="2731"/>
                    </a:lnTo>
                    <a:lnTo>
                      <a:pt x="342" y="2731"/>
                    </a:lnTo>
                    <a:lnTo>
                      <a:pt x="170" y="2731"/>
                    </a:lnTo>
                    <a:lnTo>
                      <a:pt x="0" y="2731"/>
                    </a:lnTo>
                    <a:close/>
                  </a:path>
                </a:pathLst>
              </a:custGeom>
              <a:solidFill>
                <a:srgbClr val="E6E7C8"/>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7" name="Rectangle 17"/>
              <p:cNvSpPr>
                <a:spLocks noChangeArrowheads="1"/>
              </p:cNvSpPr>
              <p:nvPr/>
            </p:nvSpPr>
            <p:spPr bwMode="auto">
              <a:xfrm>
                <a:off x="2767977" y="-414999"/>
                <a:ext cx="222848" cy="288000"/>
              </a:xfrm>
              <a:prstGeom prst="rect">
                <a:avLst/>
              </a:prstGeom>
              <a:solidFill>
                <a:srgbClr val="F0F1D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99" name="Grupo 98"/>
            <p:cNvGrpSpPr/>
            <p:nvPr/>
          </p:nvGrpSpPr>
          <p:grpSpPr>
            <a:xfrm>
              <a:off x="10239455" y="1541016"/>
              <a:ext cx="1337088" cy="288000"/>
              <a:chOff x="3037725" y="-414999"/>
              <a:chExt cx="1337088" cy="288000"/>
            </a:xfrm>
          </p:grpSpPr>
          <p:sp>
            <p:nvSpPr>
              <p:cNvPr id="166" name="Rectangle 12"/>
              <p:cNvSpPr>
                <a:spLocks noChangeArrowheads="1"/>
              </p:cNvSpPr>
              <p:nvPr/>
            </p:nvSpPr>
            <p:spPr bwMode="auto">
              <a:xfrm>
                <a:off x="3037725" y="-414999"/>
                <a:ext cx="222848" cy="288000"/>
              </a:xfrm>
              <a:prstGeom prst="rect">
                <a:avLst/>
              </a:prstGeom>
              <a:solidFill>
                <a:srgbClr val="787A7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7" name="Freeform 18"/>
              <p:cNvSpPr>
                <a:spLocks/>
              </p:cNvSpPr>
              <p:nvPr/>
            </p:nvSpPr>
            <p:spPr bwMode="auto">
              <a:xfrm>
                <a:off x="3260573"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2"/>
                  </a:cxn>
                  <a:cxn ang="0">
                    <a:pos x="2731" y="854"/>
                  </a:cxn>
                  <a:cxn ang="0">
                    <a:pos x="2731" y="1195"/>
                  </a:cxn>
                  <a:cxn ang="0">
                    <a:pos x="2731" y="1536"/>
                  </a:cxn>
                  <a:cxn ang="0">
                    <a:pos x="2731" y="1878"/>
                  </a:cxn>
                  <a:cxn ang="0">
                    <a:pos x="2731" y="2219"/>
                  </a:cxn>
                  <a:cxn ang="0">
                    <a:pos x="2731" y="2561"/>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0" y="0"/>
                    </a:lnTo>
                    <a:lnTo>
                      <a:pt x="342" y="0"/>
                    </a:lnTo>
                    <a:lnTo>
                      <a:pt x="512" y="0"/>
                    </a:lnTo>
                    <a:lnTo>
                      <a:pt x="683" y="0"/>
                    </a:lnTo>
                    <a:lnTo>
                      <a:pt x="853" y="0"/>
                    </a:lnTo>
                    <a:lnTo>
                      <a:pt x="1023" y="0"/>
                    </a:lnTo>
                    <a:lnTo>
                      <a:pt x="1195" y="0"/>
                    </a:lnTo>
                    <a:lnTo>
                      <a:pt x="1365" y="0"/>
                    </a:lnTo>
                    <a:lnTo>
                      <a:pt x="1536" y="0"/>
                    </a:lnTo>
                    <a:lnTo>
                      <a:pt x="1706" y="0"/>
                    </a:lnTo>
                    <a:lnTo>
                      <a:pt x="1878" y="0"/>
                    </a:lnTo>
                    <a:lnTo>
                      <a:pt x="2048" y="0"/>
                    </a:lnTo>
                    <a:lnTo>
                      <a:pt x="2219" y="0"/>
                    </a:lnTo>
                    <a:lnTo>
                      <a:pt x="2389" y="0"/>
                    </a:lnTo>
                    <a:lnTo>
                      <a:pt x="2561" y="0"/>
                    </a:lnTo>
                    <a:lnTo>
                      <a:pt x="2731" y="0"/>
                    </a:lnTo>
                    <a:lnTo>
                      <a:pt x="2731" y="171"/>
                    </a:lnTo>
                    <a:lnTo>
                      <a:pt x="2731" y="342"/>
                    </a:lnTo>
                    <a:lnTo>
                      <a:pt x="2731" y="512"/>
                    </a:lnTo>
                    <a:lnTo>
                      <a:pt x="2731" y="683"/>
                    </a:lnTo>
                    <a:lnTo>
                      <a:pt x="2731" y="854"/>
                    </a:lnTo>
                    <a:lnTo>
                      <a:pt x="2731" y="1025"/>
                    </a:lnTo>
                    <a:lnTo>
                      <a:pt x="2731" y="1195"/>
                    </a:lnTo>
                    <a:lnTo>
                      <a:pt x="2731" y="1365"/>
                    </a:lnTo>
                    <a:lnTo>
                      <a:pt x="2731" y="1536"/>
                    </a:lnTo>
                    <a:lnTo>
                      <a:pt x="2731" y="1707"/>
                    </a:lnTo>
                    <a:lnTo>
                      <a:pt x="2731" y="1878"/>
                    </a:lnTo>
                    <a:lnTo>
                      <a:pt x="2731" y="2048"/>
                    </a:lnTo>
                    <a:lnTo>
                      <a:pt x="2731" y="2219"/>
                    </a:lnTo>
                    <a:lnTo>
                      <a:pt x="2731" y="2390"/>
                    </a:lnTo>
                    <a:lnTo>
                      <a:pt x="2731" y="2561"/>
                    </a:lnTo>
                    <a:lnTo>
                      <a:pt x="2731" y="2731"/>
                    </a:lnTo>
                    <a:lnTo>
                      <a:pt x="2561" y="2731"/>
                    </a:lnTo>
                    <a:lnTo>
                      <a:pt x="2389" y="2731"/>
                    </a:lnTo>
                    <a:lnTo>
                      <a:pt x="2219" y="2731"/>
                    </a:lnTo>
                    <a:lnTo>
                      <a:pt x="2048" y="2731"/>
                    </a:lnTo>
                    <a:lnTo>
                      <a:pt x="1878" y="2731"/>
                    </a:lnTo>
                    <a:lnTo>
                      <a:pt x="1706" y="2731"/>
                    </a:lnTo>
                    <a:lnTo>
                      <a:pt x="1536" y="2731"/>
                    </a:lnTo>
                    <a:lnTo>
                      <a:pt x="1365" y="2731"/>
                    </a:lnTo>
                    <a:lnTo>
                      <a:pt x="1195" y="2731"/>
                    </a:lnTo>
                    <a:lnTo>
                      <a:pt x="1023" y="2731"/>
                    </a:lnTo>
                    <a:lnTo>
                      <a:pt x="853" y="2731"/>
                    </a:lnTo>
                    <a:lnTo>
                      <a:pt x="683" y="2731"/>
                    </a:lnTo>
                    <a:lnTo>
                      <a:pt x="512" y="2731"/>
                    </a:lnTo>
                    <a:lnTo>
                      <a:pt x="342" y="2731"/>
                    </a:lnTo>
                    <a:lnTo>
                      <a:pt x="170" y="2731"/>
                    </a:lnTo>
                    <a:lnTo>
                      <a:pt x="0" y="2731"/>
                    </a:lnTo>
                    <a:close/>
                  </a:path>
                </a:pathLst>
              </a:custGeom>
              <a:solidFill>
                <a:srgbClr val="8D8E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8" name="Freeform 19"/>
              <p:cNvSpPr>
                <a:spLocks/>
              </p:cNvSpPr>
              <p:nvPr/>
            </p:nvSpPr>
            <p:spPr bwMode="auto">
              <a:xfrm>
                <a:off x="3483421"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1" y="0"/>
                  </a:cxn>
                  <a:cxn ang="0">
                    <a:pos x="513" y="0"/>
                  </a:cxn>
                  <a:cxn ang="0">
                    <a:pos x="854" y="0"/>
                  </a:cxn>
                  <a:cxn ang="0">
                    <a:pos x="1196" y="0"/>
                  </a:cxn>
                  <a:cxn ang="0">
                    <a:pos x="1537" y="0"/>
                  </a:cxn>
                  <a:cxn ang="0">
                    <a:pos x="1879" y="0"/>
                  </a:cxn>
                  <a:cxn ang="0">
                    <a:pos x="2219" y="0"/>
                  </a:cxn>
                  <a:cxn ang="0">
                    <a:pos x="2561" y="0"/>
                  </a:cxn>
                  <a:cxn ang="0">
                    <a:pos x="2732" y="171"/>
                  </a:cxn>
                  <a:cxn ang="0">
                    <a:pos x="2732" y="512"/>
                  </a:cxn>
                  <a:cxn ang="0">
                    <a:pos x="2732" y="854"/>
                  </a:cxn>
                  <a:cxn ang="0">
                    <a:pos x="2732" y="1195"/>
                  </a:cxn>
                  <a:cxn ang="0">
                    <a:pos x="2732" y="1536"/>
                  </a:cxn>
                  <a:cxn ang="0">
                    <a:pos x="2732" y="1878"/>
                  </a:cxn>
                  <a:cxn ang="0">
                    <a:pos x="2732" y="2219"/>
                  </a:cxn>
                  <a:cxn ang="0">
                    <a:pos x="2732" y="2561"/>
                  </a:cxn>
                  <a:cxn ang="0">
                    <a:pos x="2561" y="2731"/>
                  </a:cxn>
                  <a:cxn ang="0">
                    <a:pos x="2219" y="2731"/>
                  </a:cxn>
                  <a:cxn ang="0">
                    <a:pos x="1879" y="2731"/>
                  </a:cxn>
                  <a:cxn ang="0">
                    <a:pos x="1537" y="2731"/>
                  </a:cxn>
                  <a:cxn ang="0">
                    <a:pos x="1196" y="2731"/>
                  </a:cxn>
                  <a:cxn ang="0">
                    <a:pos x="854" y="2731"/>
                  </a:cxn>
                  <a:cxn ang="0">
                    <a:pos x="513" y="2731"/>
                  </a:cxn>
                  <a:cxn ang="0">
                    <a:pos x="171" y="2731"/>
                  </a:cxn>
                </a:cxnLst>
                <a:rect l="0" t="0" r="r" b="b"/>
                <a:pathLst>
                  <a:path w="2732"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1" y="0"/>
                    </a:lnTo>
                    <a:lnTo>
                      <a:pt x="342" y="0"/>
                    </a:lnTo>
                    <a:lnTo>
                      <a:pt x="513" y="0"/>
                    </a:lnTo>
                    <a:lnTo>
                      <a:pt x="683" y="0"/>
                    </a:lnTo>
                    <a:lnTo>
                      <a:pt x="854" y="0"/>
                    </a:lnTo>
                    <a:lnTo>
                      <a:pt x="1024" y="0"/>
                    </a:lnTo>
                    <a:lnTo>
                      <a:pt x="1196" y="0"/>
                    </a:lnTo>
                    <a:lnTo>
                      <a:pt x="1366" y="0"/>
                    </a:lnTo>
                    <a:lnTo>
                      <a:pt x="1537" y="0"/>
                    </a:lnTo>
                    <a:lnTo>
                      <a:pt x="1707" y="0"/>
                    </a:lnTo>
                    <a:lnTo>
                      <a:pt x="1879" y="0"/>
                    </a:lnTo>
                    <a:lnTo>
                      <a:pt x="2049" y="0"/>
                    </a:lnTo>
                    <a:lnTo>
                      <a:pt x="2219" y="0"/>
                    </a:lnTo>
                    <a:lnTo>
                      <a:pt x="2390" y="0"/>
                    </a:lnTo>
                    <a:lnTo>
                      <a:pt x="2561" y="0"/>
                    </a:lnTo>
                    <a:lnTo>
                      <a:pt x="2732" y="0"/>
                    </a:lnTo>
                    <a:lnTo>
                      <a:pt x="2732" y="171"/>
                    </a:lnTo>
                    <a:lnTo>
                      <a:pt x="2732" y="342"/>
                    </a:lnTo>
                    <a:lnTo>
                      <a:pt x="2732" y="512"/>
                    </a:lnTo>
                    <a:lnTo>
                      <a:pt x="2732" y="683"/>
                    </a:lnTo>
                    <a:lnTo>
                      <a:pt x="2732" y="854"/>
                    </a:lnTo>
                    <a:lnTo>
                      <a:pt x="2732" y="1025"/>
                    </a:lnTo>
                    <a:lnTo>
                      <a:pt x="2732" y="1195"/>
                    </a:lnTo>
                    <a:lnTo>
                      <a:pt x="2732" y="1365"/>
                    </a:lnTo>
                    <a:lnTo>
                      <a:pt x="2732" y="1536"/>
                    </a:lnTo>
                    <a:lnTo>
                      <a:pt x="2732" y="1707"/>
                    </a:lnTo>
                    <a:lnTo>
                      <a:pt x="2732" y="1878"/>
                    </a:lnTo>
                    <a:lnTo>
                      <a:pt x="2732" y="2048"/>
                    </a:lnTo>
                    <a:lnTo>
                      <a:pt x="2732" y="2219"/>
                    </a:lnTo>
                    <a:lnTo>
                      <a:pt x="2732" y="2390"/>
                    </a:lnTo>
                    <a:lnTo>
                      <a:pt x="2732" y="2561"/>
                    </a:lnTo>
                    <a:lnTo>
                      <a:pt x="2732" y="2731"/>
                    </a:lnTo>
                    <a:lnTo>
                      <a:pt x="2561" y="2731"/>
                    </a:lnTo>
                    <a:lnTo>
                      <a:pt x="2390" y="2731"/>
                    </a:lnTo>
                    <a:lnTo>
                      <a:pt x="2219" y="2731"/>
                    </a:lnTo>
                    <a:lnTo>
                      <a:pt x="2049" y="2731"/>
                    </a:lnTo>
                    <a:lnTo>
                      <a:pt x="1879" y="2731"/>
                    </a:lnTo>
                    <a:lnTo>
                      <a:pt x="1707" y="2731"/>
                    </a:lnTo>
                    <a:lnTo>
                      <a:pt x="1537" y="2731"/>
                    </a:lnTo>
                    <a:lnTo>
                      <a:pt x="1366" y="2731"/>
                    </a:lnTo>
                    <a:lnTo>
                      <a:pt x="1196" y="2731"/>
                    </a:lnTo>
                    <a:lnTo>
                      <a:pt x="1024" y="2731"/>
                    </a:lnTo>
                    <a:lnTo>
                      <a:pt x="854" y="2731"/>
                    </a:lnTo>
                    <a:lnTo>
                      <a:pt x="683" y="2731"/>
                    </a:lnTo>
                    <a:lnTo>
                      <a:pt x="513" y="2731"/>
                    </a:lnTo>
                    <a:lnTo>
                      <a:pt x="342" y="2731"/>
                    </a:lnTo>
                    <a:lnTo>
                      <a:pt x="171" y="2731"/>
                    </a:lnTo>
                    <a:lnTo>
                      <a:pt x="0" y="2731"/>
                    </a:lnTo>
                    <a:close/>
                  </a:path>
                </a:pathLst>
              </a:custGeom>
              <a:solidFill>
                <a:srgbClr val="A1A3A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9" name="Freeform 20"/>
              <p:cNvSpPr>
                <a:spLocks/>
              </p:cNvSpPr>
              <p:nvPr/>
            </p:nvSpPr>
            <p:spPr bwMode="auto">
              <a:xfrm>
                <a:off x="3706269"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1" y="0"/>
                  </a:cxn>
                  <a:cxn ang="0">
                    <a:pos x="513" y="0"/>
                  </a:cxn>
                  <a:cxn ang="0">
                    <a:pos x="853" y="0"/>
                  </a:cxn>
                  <a:cxn ang="0">
                    <a:pos x="1195" y="0"/>
                  </a:cxn>
                  <a:cxn ang="0">
                    <a:pos x="1536" y="0"/>
                  </a:cxn>
                  <a:cxn ang="0">
                    <a:pos x="1878" y="0"/>
                  </a:cxn>
                  <a:cxn ang="0">
                    <a:pos x="2219" y="0"/>
                  </a:cxn>
                  <a:cxn ang="0">
                    <a:pos x="2561" y="0"/>
                  </a:cxn>
                  <a:cxn ang="0">
                    <a:pos x="2732" y="171"/>
                  </a:cxn>
                  <a:cxn ang="0">
                    <a:pos x="2732" y="512"/>
                  </a:cxn>
                  <a:cxn ang="0">
                    <a:pos x="2732" y="854"/>
                  </a:cxn>
                  <a:cxn ang="0">
                    <a:pos x="2732" y="1195"/>
                  </a:cxn>
                  <a:cxn ang="0">
                    <a:pos x="2732" y="1536"/>
                  </a:cxn>
                  <a:cxn ang="0">
                    <a:pos x="2732" y="1878"/>
                  </a:cxn>
                  <a:cxn ang="0">
                    <a:pos x="2732" y="2219"/>
                  </a:cxn>
                  <a:cxn ang="0">
                    <a:pos x="2732" y="2561"/>
                  </a:cxn>
                  <a:cxn ang="0">
                    <a:pos x="2561" y="2731"/>
                  </a:cxn>
                  <a:cxn ang="0">
                    <a:pos x="2219" y="2731"/>
                  </a:cxn>
                  <a:cxn ang="0">
                    <a:pos x="1878" y="2731"/>
                  </a:cxn>
                  <a:cxn ang="0">
                    <a:pos x="1536" y="2731"/>
                  </a:cxn>
                  <a:cxn ang="0">
                    <a:pos x="1195" y="2731"/>
                  </a:cxn>
                  <a:cxn ang="0">
                    <a:pos x="853" y="2731"/>
                  </a:cxn>
                  <a:cxn ang="0">
                    <a:pos x="513" y="2731"/>
                  </a:cxn>
                  <a:cxn ang="0">
                    <a:pos x="171" y="2731"/>
                  </a:cxn>
                </a:cxnLst>
                <a:rect l="0" t="0" r="r" b="b"/>
                <a:pathLst>
                  <a:path w="2732"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1" y="0"/>
                    </a:lnTo>
                    <a:lnTo>
                      <a:pt x="342" y="0"/>
                    </a:lnTo>
                    <a:lnTo>
                      <a:pt x="513" y="0"/>
                    </a:lnTo>
                    <a:lnTo>
                      <a:pt x="683" y="0"/>
                    </a:lnTo>
                    <a:lnTo>
                      <a:pt x="853" y="0"/>
                    </a:lnTo>
                    <a:lnTo>
                      <a:pt x="1025" y="0"/>
                    </a:lnTo>
                    <a:lnTo>
                      <a:pt x="1195" y="0"/>
                    </a:lnTo>
                    <a:lnTo>
                      <a:pt x="1366" y="0"/>
                    </a:lnTo>
                    <a:lnTo>
                      <a:pt x="1536" y="0"/>
                    </a:lnTo>
                    <a:lnTo>
                      <a:pt x="1707" y="0"/>
                    </a:lnTo>
                    <a:lnTo>
                      <a:pt x="1878" y="0"/>
                    </a:lnTo>
                    <a:lnTo>
                      <a:pt x="2049" y="0"/>
                    </a:lnTo>
                    <a:lnTo>
                      <a:pt x="2219" y="0"/>
                    </a:lnTo>
                    <a:lnTo>
                      <a:pt x="2390" y="0"/>
                    </a:lnTo>
                    <a:lnTo>
                      <a:pt x="2561" y="0"/>
                    </a:lnTo>
                    <a:lnTo>
                      <a:pt x="2732" y="0"/>
                    </a:lnTo>
                    <a:lnTo>
                      <a:pt x="2732" y="171"/>
                    </a:lnTo>
                    <a:lnTo>
                      <a:pt x="2732" y="342"/>
                    </a:lnTo>
                    <a:lnTo>
                      <a:pt x="2732" y="512"/>
                    </a:lnTo>
                    <a:lnTo>
                      <a:pt x="2732" y="683"/>
                    </a:lnTo>
                    <a:lnTo>
                      <a:pt x="2732" y="854"/>
                    </a:lnTo>
                    <a:lnTo>
                      <a:pt x="2732" y="1025"/>
                    </a:lnTo>
                    <a:lnTo>
                      <a:pt x="2732" y="1195"/>
                    </a:lnTo>
                    <a:lnTo>
                      <a:pt x="2732" y="1365"/>
                    </a:lnTo>
                    <a:lnTo>
                      <a:pt x="2732" y="1536"/>
                    </a:lnTo>
                    <a:lnTo>
                      <a:pt x="2732" y="1707"/>
                    </a:lnTo>
                    <a:lnTo>
                      <a:pt x="2732" y="1878"/>
                    </a:lnTo>
                    <a:lnTo>
                      <a:pt x="2732" y="2048"/>
                    </a:lnTo>
                    <a:lnTo>
                      <a:pt x="2732" y="2219"/>
                    </a:lnTo>
                    <a:lnTo>
                      <a:pt x="2732" y="2390"/>
                    </a:lnTo>
                    <a:lnTo>
                      <a:pt x="2732" y="2561"/>
                    </a:lnTo>
                    <a:lnTo>
                      <a:pt x="2732" y="2731"/>
                    </a:lnTo>
                    <a:lnTo>
                      <a:pt x="2561" y="2731"/>
                    </a:lnTo>
                    <a:lnTo>
                      <a:pt x="2390" y="2731"/>
                    </a:lnTo>
                    <a:lnTo>
                      <a:pt x="2219" y="2731"/>
                    </a:lnTo>
                    <a:lnTo>
                      <a:pt x="2049" y="2731"/>
                    </a:lnTo>
                    <a:lnTo>
                      <a:pt x="1878" y="2731"/>
                    </a:lnTo>
                    <a:lnTo>
                      <a:pt x="1707" y="2731"/>
                    </a:lnTo>
                    <a:lnTo>
                      <a:pt x="1536" y="2731"/>
                    </a:lnTo>
                    <a:lnTo>
                      <a:pt x="1366" y="2731"/>
                    </a:lnTo>
                    <a:lnTo>
                      <a:pt x="1195" y="2731"/>
                    </a:lnTo>
                    <a:lnTo>
                      <a:pt x="1025" y="2731"/>
                    </a:lnTo>
                    <a:lnTo>
                      <a:pt x="853" y="2731"/>
                    </a:lnTo>
                    <a:lnTo>
                      <a:pt x="683" y="2731"/>
                    </a:lnTo>
                    <a:lnTo>
                      <a:pt x="513" y="2731"/>
                    </a:lnTo>
                    <a:lnTo>
                      <a:pt x="342" y="2731"/>
                    </a:lnTo>
                    <a:lnTo>
                      <a:pt x="171" y="2731"/>
                    </a:lnTo>
                    <a:lnTo>
                      <a:pt x="0" y="2731"/>
                    </a:lnTo>
                    <a:close/>
                  </a:path>
                </a:pathLst>
              </a:custGeom>
              <a:solidFill>
                <a:srgbClr val="B6B7B8"/>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0" name="Freeform 21"/>
              <p:cNvSpPr>
                <a:spLocks/>
              </p:cNvSpPr>
              <p:nvPr/>
            </p:nvSpPr>
            <p:spPr bwMode="auto">
              <a:xfrm>
                <a:off x="3929117"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2"/>
                  </a:cxn>
                  <a:cxn ang="0">
                    <a:pos x="2731" y="854"/>
                  </a:cxn>
                  <a:cxn ang="0">
                    <a:pos x="2731" y="1195"/>
                  </a:cxn>
                  <a:cxn ang="0">
                    <a:pos x="2731" y="1536"/>
                  </a:cxn>
                  <a:cxn ang="0">
                    <a:pos x="2731" y="1878"/>
                  </a:cxn>
                  <a:cxn ang="0">
                    <a:pos x="2731" y="2219"/>
                  </a:cxn>
                  <a:cxn ang="0">
                    <a:pos x="2731" y="2561"/>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0" y="0"/>
                    </a:lnTo>
                    <a:lnTo>
                      <a:pt x="342" y="0"/>
                    </a:lnTo>
                    <a:lnTo>
                      <a:pt x="512" y="0"/>
                    </a:lnTo>
                    <a:lnTo>
                      <a:pt x="683" y="0"/>
                    </a:lnTo>
                    <a:lnTo>
                      <a:pt x="853" y="0"/>
                    </a:lnTo>
                    <a:lnTo>
                      <a:pt x="1025" y="0"/>
                    </a:lnTo>
                    <a:lnTo>
                      <a:pt x="1195" y="0"/>
                    </a:lnTo>
                    <a:lnTo>
                      <a:pt x="1366" y="0"/>
                    </a:lnTo>
                    <a:lnTo>
                      <a:pt x="1536" y="0"/>
                    </a:lnTo>
                    <a:lnTo>
                      <a:pt x="1708" y="0"/>
                    </a:lnTo>
                    <a:lnTo>
                      <a:pt x="1878" y="0"/>
                    </a:lnTo>
                    <a:lnTo>
                      <a:pt x="2048" y="0"/>
                    </a:lnTo>
                    <a:lnTo>
                      <a:pt x="2219" y="0"/>
                    </a:lnTo>
                    <a:lnTo>
                      <a:pt x="2389" y="0"/>
                    </a:lnTo>
                    <a:lnTo>
                      <a:pt x="2561" y="0"/>
                    </a:lnTo>
                    <a:lnTo>
                      <a:pt x="2731" y="0"/>
                    </a:lnTo>
                    <a:lnTo>
                      <a:pt x="2731" y="171"/>
                    </a:lnTo>
                    <a:lnTo>
                      <a:pt x="2731" y="342"/>
                    </a:lnTo>
                    <a:lnTo>
                      <a:pt x="2731" y="512"/>
                    </a:lnTo>
                    <a:lnTo>
                      <a:pt x="2731" y="683"/>
                    </a:lnTo>
                    <a:lnTo>
                      <a:pt x="2731" y="854"/>
                    </a:lnTo>
                    <a:lnTo>
                      <a:pt x="2731" y="1025"/>
                    </a:lnTo>
                    <a:lnTo>
                      <a:pt x="2731" y="1195"/>
                    </a:lnTo>
                    <a:lnTo>
                      <a:pt x="2731" y="1365"/>
                    </a:lnTo>
                    <a:lnTo>
                      <a:pt x="2731" y="1536"/>
                    </a:lnTo>
                    <a:lnTo>
                      <a:pt x="2731" y="1707"/>
                    </a:lnTo>
                    <a:lnTo>
                      <a:pt x="2731" y="1878"/>
                    </a:lnTo>
                    <a:lnTo>
                      <a:pt x="2731" y="2048"/>
                    </a:lnTo>
                    <a:lnTo>
                      <a:pt x="2731" y="2219"/>
                    </a:lnTo>
                    <a:lnTo>
                      <a:pt x="2731" y="2390"/>
                    </a:lnTo>
                    <a:lnTo>
                      <a:pt x="2731" y="2561"/>
                    </a:lnTo>
                    <a:lnTo>
                      <a:pt x="2731" y="2731"/>
                    </a:lnTo>
                    <a:lnTo>
                      <a:pt x="2561" y="2731"/>
                    </a:lnTo>
                    <a:lnTo>
                      <a:pt x="2389" y="2731"/>
                    </a:lnTo>
                    <a:lnTo>
                      <a:pt x="2219" y="2731"/>
                    </a:lnTo>
                    <a:lnTo>
                      <a:pt x="2048" y="2731"/>
                    </a:lnTo>
                    <a:lnTo>
                      <a:pt x="1878" y="2731"/>
                    </a:lnTo>
                    <a:lnTo>
                      <a:pt x="1708" y="2731"/>
                    </a:lnTo>
                    <a:lnTo>
                      <a:pt x="1536" y="2731"/>
                    </a:lnTo>
                    <a:lnTo>
                      <a:pt x="1366" y="2731"/>
                    </a:lnTo>
                    <a:lnTo>
                      <a:pt x="1195" y="2731"/>
                    </a:lnTo>
                    <a:lnTo>
                      <a:pt x="1025" y="2731"/>
                    </a:lnTo>
                    <a:lnTo>
                      <a:pt x="853" y="2731"/>
                    </a:lnTo>
                    <a:lnTo>
                      <a:pt x="683" y="2731"/>
                    </a:lnTo>
                    <a:lnTo>
                      <a:pt x="512" y="2731"/>
                    </a:lnTo>
                    <a:lnTo>
                      <a:pt x="342" y="2731"/>
                    </a:lnTo>
                    <a:lnTo>
                      <a:pt x="170" y="2731"/>
                    </a:lnTo>
                    <a:lnTo>
                      <a:pt x="0" y="2731"/>
                    </a:lnTo>
                    <a:close/>
                  </a:path>
                </a:pathLst>
              </a:custGeom>
              <a:solidFill>
                <a:srgbClr val="CACCC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1" name="Rectangle 22"/>
              <p:cNvSpPr>
                <a:spLocks noChangeArrowheads="1"/>
              </p:cNvSpPr>
              <p:nvPr/>
            </p:nvSpPr>
            <p:spPr bwMode="auto">
              <a:xfrm>
                <a:off x="4151965" y="-414999"/>
                <a:ext cx="222848" cy="288000"/>
              </a:xfrm>
              <a:prstGeom prst="rect">
                <a:avLst/>
              </a:prstGeom>
              <a:solidFill>
                <a:srgbClr val="DFE0E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0" name="Grupo 99"/>
            <p:cNvGrpSpPr/>
            <p:nvPr/>
          </p:nvGrpSpPr>
          <p:grpSpPr>
            <a:xfrm>
              <a:off x="10239455" y="2166919"/>
              <a:ext cx="1337088" cy="288000"/>
              <a:chOff x="4421713" y="-414999"/>
              <a:chExt cx="1337088" cy="288000"/>
            </a:xfrm>
          </p:grpSpPr>
          <p:sp>
            <p:nvSpPr>
              <p:cNvPr id="160" name="Rectangle 6"/>
              <p:cNvSpPr>
                <a:spLocks noChangeArrowheads="1"/>
              </p:cNvSpPr>
              <p:nvPr/>
            </p:nvSpPr>
            <p:spPr bwMode="auto">
              <a:xfrm>
                <a:off x="4421713" y="-414999"/>
                <a:ext cx="222848" cy="288000"/>
              </a:xfrm>
              <a:prstGeom prst="rect">
                <a:avLst/>
              </a:prstGeom>
              <a:solidFill>
                <a:srgbClr val="584789"/>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1" name="Freeform 17"/>
              <p:cNvSpPr>
                <a:spLocks/>
              </p:cNvSpPr>
              <p:nvPr/>
            </p:nvSpPr>
            <p:spPr bwMode="auto">
              <a:xfrm>
                <a:off x="4644561"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0" y="0"/>
                  </a:cxn>
                  <a:cxn ang="0">
                    <a:pos x="1110" y="0"/>
                  </a:cxn>
                  <a:cxn ang="0">
                    <a:pos x="938" y="0"/>
                  </a:cxn>
                  <a:cxn ang="0">
                    <a:pos x="768" y="0"/>
                  </a:cxn>
                  <a:cxn ang="0">
                    <a:pos x="598" y="0"/>
                  </a:cxn>
                  <a:cxn ang="0">
                    <a:pos x="427" y="0"/>
                  </a:cxn>
                  <a:cxn ang="0">
                    <a:pos x="256"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6" y="1367"/>
                  </a:cxn>
                  <a:cxn ang="0">
                    <a:pos x="427" y="1367"/>
                  </a:cxn>
                  <a:cxn ang="0">
                    <a:pos x="598" y="1367"/>
                  </a:cxn>
                  <a:cxn ang="0">
                    <a:pos x="768" y="1367"/>
                  </a:cxn>
                  <a:cxn ang="0">
                    <a:pos x="938" y="1367"/>
                  </a:cxn>
                  <a:cxn ang="0">
                    <a:pos x="1110" y="1367"/>
                  </a:cxn>
                  <a:cxn ang="0">
                    <a:pos x="1280"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6" y="1367"/>
                    </a:lnTo>
                    <a:lnTo>
                      <a:pt x="342" y="1367"/>
                    </a:lnTo>
                    <a:lnTo>
                      <a:pt x="427" y="1367"/>
                    </a:lnTo>
                    <a:lnTo>
                      <a:pt x="512" y="1367"/>
                    </a:lnTo>
                    <a:lnTo>
                      <a:pt x="598" y="1367"/>
                    </a:lnTo>
                    <a:lnTo>
                      <a:pt x="683" y="1367"/>
                    </a:lnTo>
                    <a:lnTo>
                      <a:pt x="768" y="1367"/>
                    </a:lnTo>
                    <a:lnTo>
                      <a:pt x="853" y="1367"/>
                    </a:lnTo>
                    <a:lnTo>
                      <a:pt x="938" y="1367"/>
                    </a:lnTo>
                    <a:lnTo>
                      <a:pt x="1025" y="1367"/>
                    </a:lnTo>
                    <a:lnTo>
                      <a:pt x="1110" y="1367"/>
                    </a:lnTo>
                    <a:lnTo>
                      <a:pt x="1195" y="1367"/>
                    </a:lnTo>
                    <a:lnTo>
                      <a:pt x="1280" y="1367"/>
                    </a:lnTo>
                    <a:lnTo>
                      <a:pt x="1366" y="1367"/>
                    </a:lnTo>
                    <a:close/>
                  </a:path>
                </a:pathLst>
              </a:custGeom>
              <a:solidFill>
                <a:srgbClr val="6B5C9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2" name="Freeform 18"/>
              <p:cNvSpPr>
                <a:spLocks/>
              </p:cNvSpPr>
              <p:nvPr/>
            </p:nvSpPr>
            <p:spPr bwMode="auto">
              <a:xfrm>
                <a:off x="4867409"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0" y="0"/>
                  </a:cxn>
                  <a:cxn ang="0">
                    <a:pos x="1110" y="0"/>
                  </a:cxn>
                  <a:cxn ang="0">
                    <a:pos x="938" y="0"/>
                  </a:cxn>
                  <a:cxn ang="0">
                    <a:pos x="768" y="0"/>
                  </a:cxn>
                  <a:cxn ang="0">
                    <a:pos x="597" y="0"/>
                  </a:cxn>
                  <a:cxn ang="0">
                    <a:pos x="427" y="0"/>
                  </a:cxn>
                  <a:cxn ang="0">
                    <a:pos x="255"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5" y="1367"/>
                  </a:cxn>
                  <a:cxn ang="0">
                    <a:pos x="427" y="1367"/>
                  </a:cxn>
                  <a:cxn ang="0">
                    <a:pos x="597" y="1367"/>
                  </a:cxn>
                  <a:cxn ang="0">
                    <a:pos x="768" y="1367"/>
                  </a:cxn>
                  <a:cxn ang="0">
                    <a:pos x="938" y="1367"/>
                  </a:cxn>
                  <a:cxn ang="0">
                    <a:pos x="1110" y="1367"/>
                  </a:cxn>
                  <a:cxn ang="0">
                    <a:pos x="1280"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5" y="1367"/>
                    </a:lnTo>
                    <a:lnTo>
                      <a:pt x="342" y="1367"/>
                    </a:lnTo>
                    <a:lnTo>
                      <a:pt x="427" y="1367"/>
                    </a:lnTo>
                    <a:lnTo>
                      <a:pt x="512" y="1367"/>
                    </a:lnTo>
                    <a:lnTo>
                      <a:pt x="597" y="1367"/>
                    </a:lnTo>
                    <a:lnTo>
                      <a:pt x="683" y="1367"/>
                    </a:lnTo>
                    <a:lnTo>
                      <a:pt x="768" y="1367"/>
                    </a:lnTo>
                    <a:lnTo>
                      <a:pt x="853" y="1367"/>
                    </a:lnTo>
                    <a:lnTo>
                      <a:pt x="938" y="1367"/>
                    </a:lnTo>
                    <a:lnTo>
                      <a:pt x="1025" y="1367"/>
                    </a:lnTo>
                    <a:lnTo>
                      <a:pt x="1110" y="1367"/>
                    </a:lnTo>
                    <a:lnTo>
                      <a:pt x="1195" y="1367"/>
                    </a:lnTo>
                    <a:lnTo>
                      <a:pt x="1280" y="1367"/>
                    </a:lnTo>
                    <a:lnTo>
                      <a:pt x="1366" y="1367"/>
                    </a:lnTo>
                    <a:close/>
                  </a:path>
                </a:pathLst>
              </a:custGeom>
              <a:solidFill>
                <a:srgbClr val="7E71A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3" name="Freeform 19"/>
              <p:cNvSpPr>
                <a:spLocks/>
              </p:cNvSpPr>
              <p:nvPr/>
            </p:nvSpPr>
            <p:spPr bwMode="auto">
              <a:xfrm>
                <a:off x="5090257" y="-414999"/>
                <a:ext cx="222848" cy="288000"/>
              </a:xfrm>
              <a:custGeom>
                <a:avLst/>
                <a:gdLst/>
                <a:ahLst/>
                <a:cxnLst>
                  <a:cxn ang="0">
                    <a:pos x="1365" y="1281"/>
                  </a:cxn>
                  <a:cxn ang="0">
                    <a:pos x="1365" y="1111"/>
                  </a:cxn>
                  <a:cxn ang="0">
                    <a:pos x="1365" y="940"/>
                  </a:cxn>
                  <a:cxn ang="0">
                    <a:pos x="1365" y="769"/>
                  </a:cxn>
                  <a:cxn ang="0">
                    <a:pos x="1365" y="598"/>
                  </a:cxn>
                  <a:cxn ang="0">
                    <a:pos x="1365" y="428"/>
                  </a:cxn>
                  <a:cxn ang="0">
                    <a:pos x="1365" y="257"/>
                  </a:cxn>
                  <a:cxn ang="0">
                    <a:pos x="1365" y="86"/>
                  </a:cxn>
                  <a:cxn ang="0">
                    <a:pos x="1280" y="0"/>
                  </a:cxn>
                  <a:cxn ang="0">
                    <a:pos x="1110" y="0"/>
                  </a:cxn>
                  <a:cxn ang="0">
                    <a:pos x="938" y="0"/>
                  </a:cxn>
                  <a:cxn ang="0">
                    <a:pos x="768" y="0"/>
                  </a:cxn>
                  <a:cxn ang="0">
                    <a:pos x="597" y="0"/>
                  </a:cxn>
                  <a:cxn ang="0">
                    <a:pos x="427" y="0"/>
                  </a:cxn>
                  <a:cxn ang="0">
                    <a:pos x="255"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5" y="1367"/>
                  </a:cxn>
                  <a:cxn ang="0">
                    <a:pos x="427" y="1367"/>
                  </a:cxn>
                  <a:cxn ang="0">
                    <a:pos x="597" y="1367"/>
                  </a:cxn>
                  <a:cxn ang="0">
                    <a:pos x="768" y="1367"/>
                  </a:cxn>
                  <a:cxn ang="0">
                    <a:pos x="938" y="1367"/>
                  </a:cxn>
                  <a:cxn ang="0">
                    <a:pos x="1110" y="1367"/>
                  </a:cxn>
                  <a:cxn ang="0">
                    <a:pos x="1280" y="1367"/>
                  </a:cxn>
                </a:cxnLst>
                <a:rect l="0" t="0" r="r" b="b"/>
                <a:pathLst>
                  <a:path w="1365" h="1367">
                    <a:moveTo>
                      <a:pt x="1365" y="1367"/>
                    </a:moveTo>
                    <a:lnTo>
                      <a:pt x="1365" y="1281"/>
                    </a:lnTo>
                    <a:lnTo>
                      <a:pt x="1365" y="1196"/>
                    </a:lnTo>
                    <a:lnTo>
                      <a:pt x="1365" y="1111"/>
                    </a:lnTo>
                    <a:lnTo>
                      <a:pt x="1365" y="1026"/>
                    </a:lnTo>
                    <a:lnTo>
                      <a:pt x="1365" y="940"/>
                    </a:lnTo>
                    <a:lnTo>
                      <a:pt x="1365" y="854"/>
                    </a:lnTo>
                    <a:lnTo>
                      <a:pt x="1365" y="769"/>
                    </a:lnTo>
                    <a:lnTo>
                      <a:pt x="1365" y="684"/>
                    </a:lnTo>
                    <a:lnTo>
                      <a:pt x="1365" y="598"/>
                    </a:lnTo>
                    <a:lnTo>
                      <a:pt x="1365" y="513"/>
                    </a:lnTo>
                    <a:lnTo>
                      <a:pt x="1365" y="428"/>
                    </a:lnTo>
                    <a:lnTo>
                      <a:pt x="1365" y="343"/>
                    </a:lnTo>
                    <a:lnTo>
                      <a:pt x="1365" y="257"/>
                    </a:lnTo>
                    <a:lnTo>
                      <a:pt x="1365" y="171"/>
                    </a:lnTo>
                    <a:lnTo>
                      <a:pt x="1365" y="86"/>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5" y="1367"/>
                    </a:lnTo>
                    <a:lnTo>
                      <a:pt x="341" y="1367"/>
                    </a:lnTo>
                    <a:lnTo>
                      <a:pt x="427" y="1367"/>
                    </a:lnTo>
                    <a:lnTo>
                      <a:pt x="512" y="1367"/>
                    </a:lnTo>
                    <a:lnTo>
                      <a:pt x="597" y="1367"/>
                    </a:lnTo>
                    <a:lnTo>
                      <a:pt x="682" y="1367"/>
                    </a:lnTo>
                    <a:lnTo>
                      <a:pt x="768" y="1367"/>
                    </a:lnTo>
                    <a:lnTo>
                      <a:pt x="853" y="1367"/>
                    </a:lnTo>
                    <a:lnTo>
                      <a:pt x="938" y="1367"/>
                    </a:lnTo>
                    <a:lnTo>
                      <a:pt x="1024" y="1367"/>
                    </a:lnTo>
                    <a:lnTo>
                      <a:pt x="1110" y="1367"/>
                    </a:lnTo>
                    <a:lnTo>
                      <a:pt x="1195" y="1367"/>
                    </a:lnTo>
                    <a:lnTo>
                      <a:pt x="1280" y="1367"/>
                    </a:lnTo>
                    <a:lnTo>
                      <a:pt x="1365" y="1367"/>
                    </a:lnTo>
                    <a:close/>
                  </a:path>
                </a:pathLst>
              </a:custGeom>
              <a:solidFill>
                <a:srgbClr val="9286B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4" name="Freeform 20"/>
              <p:cNvSpPr>
                <a:spLocks/>
              </p:cNvSpPr>
              <p:nvPr/>
            </p:nvSpPr>
            <p:spPr bwMode="auto">
              <a:xfrm>
                <a:off x="5313105"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1" y="0"/>
                  </a:cxn>
                  <a:cxn ang="0">
                    <a:pos x="1110" y="0"/>
                  </a:cxn>
                  <a:cxn ang="0">
                    <a:pos x="939" y="0"/>
                  </a:cxn>
                  <a:cxn ang="0">
                    <a:pos x="768" y="0"/>
                  </a:cxn>
                  <a:cxn ang="0">
                    <a:pos x="598" y="0"/>
                  </a:cxn>
                  <a:cxn ang="0">
                    <a:pos x="428" y="0"/>
                  </a:cxn>
                  <a:cxn ang="0">
                    <a:pos x="256" y="0"/>
                  </a:cxn>
                  <a:cxn ang="0">
                    <a:pos x="86" y="0"/>
                  </a:cxn>
                  <a:cxn ang="0">
                    <a:pos x="0" y="86"/>
                  </a:cxn>
                  <a:cxn ang="0">
                    <a:pos x="0" y="257"/>
                  </a:cxn>
                  <a:cxn ang="0">
                    <a:pos x="0" y="428"/>
                  </a:cxn>
                  <a:cxn ang="0">
                    <a:pos x="0" y="598"/>
                  </a:cxn>
                  <a:cxn ang="0">
                    <a:pos x="0" y="769"/>
                  </a:cxn>
                  <a:cxn ang="0">
                    <a:pos x="0" y="940"/>
                  </a:cxn>
                  <a:cxn ang="0">
                    <a:pos x="0" y="1111"/>
                  </a:cxn>
                  <a:cxn ang="0">
                    <a:pos x="0" y="1281"/>
                  </a:cxn>
                  <a:cxn ang="0">
                    <a:pos x="86" y="1367"/>
                  </a:cxn>
                  <a:cxn ang="0">
                    <a:pos x="256" y="1367"/>
                  </a:cxn>
                  <a:cxn ang="0">
                    <a:pos x="428" y="1367"/>
                  </a:cxn>
                  <a:cxn ang="0">
                    <a:pos x="598" y="1367"/>
                  </a:cxn>
                  <a:cxn ang="0">
                    <a:pos x="768" y="1367"/>
                  </a:cxn>
                  <a:cxn ang="0">
                    <a:pos x="939" y="1367"/>
                  </a:cxn>
                  <a:cxn ang="0">
                    <a:pos x="1110" y="1367"/>
                  </a:cxn>
                  <a:cxn ang="0">
                    <a:pos x="1281"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6" y="1367"/>
                    </a:lnTo>
                    <a:lnTo>
                      <a:pt x="171" y="1367"/>
                    </a:lnTo>
                    <a:lnTo>
                      <a:pt x="256" y="1367"/>
                    </a:lnTo>
                    <a:lnTo>
                      <a:pt x="342" y="1367"/>
                    </a:lnTo>
                    <a:lnTo>
                      <a:pt x="428" y="1367"/>
                    </a:lnTo>
                    <a:lnTo>
                      <a:pt x="513" y="1367"/>
                    </a:lnTo>
                    <a:lnTo>
                      <a:pt x="598" y="1367"/>
                    </a:lnTo>
                    <a:lnTo>
                      <a:pt x="683" y="1367"/>
                    </a:lnTo>
                    <a:lnTo>
                      <a:pt x="768" y="1367"/>
                    </a:lnTo>
                    <a:lnTo>
                      <a:pt x="854" y="1367"/>
                    </a:lnTo>
                    <a:lnTo>
                      <a:pt x="939" y="1367"/>
                    </a:lnTo>
                    <a:lnTo>
                      <a:pt x="1025" y="1367"/>
                    </a:lnTo>
                    <a:lnTo>
                      <a:pt x="1110" y="1367"/>
                    </a:lnTo>
                    <a:lnTo>
                      <a:pt x="1196" y="1367"/>
                    </a:lnTo>
                    <a:lnTo>
                      <a:pt x="1281" y="1367"/>
                    </a:lnTo>
                    <a:lnTo>
                      <a:pt x="1366" y="1367"/>
                    </a:lnTo>
                    <a:close/>
                  </a:path>
                </a:pathLst>
              </a:custGeom>
              <a:solidFill>
                <a:srgbClr val="A59BC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5" name="Rectangle 21"/>
              <p:cNvSpPr>
                <a:spLocks noChangeArrowheads="1"/>
              </p:cNvSpPr>
              <p:nvPr/>
            </p:nvSpPr>
            <p:spPr bwMode="auto">
              <a:xfrm>
                <a:off x="5535953" y="-414999"/>
                <a:ext cx="222848" cy="288000"/>
              </a:xfrm>
              <a:prstGeom prst="rect">
                <a:avLst/>
              </a:prstGeom>
              <a:solidFill>
                <a:srgbClr val="B8B0C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1" name="Grupo 100"/>
            <p:cNvGrpSpPr/>
            <p:nvPr/>
          </p:nvGrpSpPr>
          <p:grpSpPr>
            <a:xfrm>
              <a:off x="10239455" y="2862417"/>
              <a:ext cx="1337088" cy="288001"/>
              <a:chOff x="7195213" y="-415000"/>
              <a:chExt cx="1337088" cy="288001"/>
            </a:xfrm>
          </p:grpSpPr>
          <p:sp>
            <p:nvSpPr>
              <p:cNvPr id="154" name="Rectangle 8"/>
              <p:cNvSpPr>
                <a:spLocks noChangeArrowheads="1"/>
              </p:cNvSpPr>
              <p:nvPr/>
            </p:nvSpPr>
            <p:spPr bwMode="auto">
              <a:xfrm>
                <a:off x="7195213" y="-415000"/>
                <a:ext cx="222848" cy="288000"/>
              </a:xfrm>
              <a:prstGeom prst="rect">
                <a:avLst/>
              </a:prstGeom>
              <a:solidFill>
                <a:srgbClr val="A3445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5" name="Freeform 27"/>
              <p:cNvSpPr>
                <a:spLocks/>
              </p:cNvSpPr>
              <p:nvPr/>
            </p:nvSpPr>
            <p:spPr bwMode="auto">
              <a:xfrm>
                <a:off x="7418061" y="-415000"/>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6" y="1366"/>
                  </a:cxn>
                  <a:cxn ang="0">
                    <a:pos x="427" y="1366"/>
                  </a:cxn>
                  <a:cxn ang="0">
                    <a:pos x="598"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6" y="1366"/>
                    </a:lnTo>
                    <a:lnTo>
                      <a:pt x="342" y="1366"/>
                    </a:lnTo>
                    <a:lnTo>
                      <a:pt x="427" y="1366"/>
                    </a:lnTo>
                    <a:lnTo>
                      <a:pt x="512" y="1366"/>
                    </a:lnTo>
                    <a:lnTo>
                      <a:pt x="598"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AD596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6" name="Freeform 28"/>
              <p:cNvSpPr>
                <a:spLocks/>
              </p:cNvSpPr>
              <p:nvPr/>
            </p:nvSpPr>
            <p:spPr bwMode="auto">
              <a:xfrm>
                <a:off x="7640909" y="-414999"/>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5" y="1366"/>
                    </a:lnTo>
                    <a:lnTo>
                      <a:pt x="342" y="1366"/>
                    </a:lnTo>
                    <a:lnTo>
                      <a:pt x="427" y="1366"/>
                    </a:lnTo>
                    <a:lnTo>
                      <a:pt x="512" y="1366"/>
                    </a:lnTo>
                    <a:lnTo>
                      <a:pt x="597"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B86F8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7" name="Freeform 29"/>
              <p:cNvSpPr>
                <a:spLocks/>
              </p:cNvSpPr>
              <p:nvPr/>
            </p:nvSpPr>
            <p:spPr bwMode="auto">
              <a:xfrm>
                <a:off x="7863757" y="-415000"/>
                <a:ext cx="222848" cy="288000"/>
              </a:xfrm>
              <a:custGeom>
                <a:avLst/>
                <a:gdLst/>
                <a:ahLst/>
                <a:cxnLst>
                  <a:cxn ang="0">
                    <a:pos x="1365" y="1280"/>
                  </a:cxn>
                  <a:cxn ang="0">
                    <a:pos x="1365" y="1110"/>
                  </a:cxn>
                  <a:cxn ang="0">
                    <a:pos x="1365" y="940"/>
                  </a:cxn>
                  <a:cxn ang="0">
                    <a:pos x="1365" y="768"/>
                  </a:cxn>
                  <a:cxn ang="0">
                    <a:pos x="1365" y="597"/>
                  </a:cxn>
                  <a:cxn ang="0">
                    <a:pos x="1365" y="427"/>
                  </a:cxn>
                  <a:cxn ang="0">
                    <a:pos x="1365" y="256"/>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5" h="1366">
                    <a:moveTo>
                      <a:pt x="1365" y="1366"/>
                    </a:moveTo>
                    <a:lnTo>
                      <a:pt x="1365" y="1280"/>
                    </a:lnTo>
                    <a:lnTo>
                      <a:pt x="1365" y="1195"/>
                    </a:lnTo>
                    <a:lnTo>
                      <a:pt x="1365" y="1110"/>
                    </a:lnTo>
                    <a:lnTo>
                      <a:pt x="1365" y="1025"/>
                    </a:lnTo>
                    <a:lnTo>
                      <a:pt x="1365" y="940"/>
                    </a:lnTo>
                    <a:lnTo>
                      <a:pt x="1365" y="853"/>
                    </a:lnTo>
                    <a:lnTo>
                      <a:pt x="1365" y="768"/>
                    </a:lnTo>
                    <a:lnTo>
                      <a:pt x="1365" y="683"/>
                    </a:lnTo>
                    <a:lnTo>
                      <a:pt x="1365" y="597"/>
                    </a:lnTo>
                    <a:lnTo>
                      <a:pt x="1365" y="512"/>
                    </a:lnTo>
                    <a:lnTo>
                      <a:pt x="1365" y="427"/>
                    </a:lnTo>
                    <a:lnTo>
                      <a:pt x="1365" y="342"/>
                    </a:lnTo>
                    <a:lnTo>
                      <a:pt x="1365" y="256"/>
                    </a:lnTo>
                    <a:lnTo>
                      <a:pt x="1365" y="170"/>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5" y="1366"/>
                    </a:lnTo>
                    <a:lnTo>
                      <a:pt x="341" y="1366"/>
                    </a:lnTo>
                    <a:lnTo>
                      <a:pt x="427" y="1366"/>
                    </a:lnTo>
                    <a:lnTo>
                      <a:pt x="512" y="1366"/>
                    </a:lnTo>
                    <a:lnTo>
                      <a:pt x="597" y="1366"/>
                    </a:lnTo>
                    <a:lnTo>
                      <a:pt x="682" y="1366"/>
                    </a:lnTo>
                    <a:lnTo>
                      <a:pt x="768" y="1366"/>
                    </a:lnTo>
                    <a:lnTo>
                      <a:pt x="853" y="1366"/>
                    </a:lnTo>
                    <a:lnTo>
                      <a:pt x="938" y="1366"/>
                    </a:lnTo>
                    <a:lnTo>
                      <a:pt x="1024" y="1366"/>
                    </a:lnTo>
                    <a:lnTo>
                      <a:pt x="1110" y="1366"/>
                    </a:lnTo>
                    <a:lnTo>
                      <a:pt x="1195" y="1366"/>
                    </a:lnTo>
                    <a:lnTo>
                      <a:pt x="1280" y="1366"/>
                    </a:lnTo>
                    <a:lnTo>
                      <a:pt x="1365" y="1366"/>
                    </a:lnTo>
                    <a:close/>
                  </a:path>
                </a:pathLst>
              </a:custGeom>
              <a:solidFill>
                <a:srgbClr val="C2849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8" name="Freeform 30"/>
              <p:cNvSpPr>
                <a:spLocks/>
              </p:cNvSpPr>
              <p:nvPr/>
            </p:nvSpPr>
            <p:spPr bwMode="auto">
              <a:xfrm>
                <a:off x="8086605" y="-415000"/>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6"/>
                  </a:cxn>
                  <a:cxn ang="0">
                    <a:pos x="0" y="427"/>
                  </a:cxn>
                  <a:cxn ang="0">
                    <a:pos x="0" y="597"/>
                  </a:cxn>
                  <a:cxn ang="0">
                    <a:pos x="0" y="768"/>
                  </a:cxn>
                  <a:cxn ang="0">
                    <a:pos x="0" y="940"/>
                  </a:cxn>
                  <a:cxn ang="0">
                    <a:pos x="0" y="1110"/>
                  </a:cxn>
                  <a:cxn ang="0">
                    <a:pos x="0" y="1280"/>
                  </a:cxn>
                  <a:cxn ang="0">
                    <a:pos x="86" y="1366"/>
                  </a:cxn>
                  <a:cxn ang="0">
                    <a:pos x="256" y="1366"/>
                  </a:cxn>
                  <a:cxn ang="0">
                    <a:pos x="428" y="1366"/>
                  </a:cxn>
                  <a:cxn ang="0">
                    <a:pos x="598" y="1366"/>
                  </a:cxn>
                  <a:cxn ang="0">
                    <a:pos x="768" y="1366"/>
                  </a:cxn>
                  <a:cxn ang="0">
                    <a:pos x="939" y="1366"/>
                  </a:cxn>
                  <a:cxn ang="0">
                    <a:pos x="1110" y="1366"/>
                  </a:cxn>
                  <a:cxn ang="0">
                    <a:pos x="1281"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6" y="1366"/>
                    </a:lnTo>
                    <a:lnTo>
                      <a:pt x="171" y="1366"/>
                    </a:lnTo>
                    <a:lnTo>
                      <a:pt x="256" y="1366"/>
                    </a:lnTo>
                    <a:lnTo>
                      <a:pt x="342" y="1366"/>
                    </a:lnTo>
                    <a:lnTo>
                      <a:pt x="428" y="1366"/>
                    </a:lnTo>
                    <a:lnTo>
                      <a:pt x="513" y="1366"/>
                    </a:lnTo>
                    <a:lnTo>
                      <a:pt x="598" y="1366"/>
                    </a:lnTo>
                    <a:lnTo>
                      <a:pt x="683" y="1366"/>
                    </a:lnTo>
                    <a:lnTo>
                      <a:pt x="768" y="1366"/>
                    </a:lnTo>
                    <a:lnTo>
                      <a:pt x="854" y="1366"/>
                    </a:lnTo>
                    <a:lnTo>
                      <a:pt x="939" y="1366"/>
                    </a:lnTo>
                    <a:lnTo>
                      <a:pt x="1025" y="1366"/>
                    </a:lnTo>
                    <a:lnTo>
                      <a:pt x="1110" y="1366"/>
                    </a:lnTo>
                    <a:lnTo>
                      <a:pt x="1196" y="1366"/>
                    </a:lnTo>
                    <a:lnTo>
                      <a:pt x="1281" y="1366"/>
                    </a:lnTo>
                    <a:lnTo>
                      <a:pt x="1366" y="1366"/>
                    </a:lnTo>
                    <a:close/>
                  </a:path>
                </a:pathLst>
              </a:custGeom>
              <a:solidFill>
                <a:srgbClr val="CD9AA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9" name="Rectangle 31"/>
              <p:cNvSpPr>
                <a:spLocks noChangeArrowheads="1"/>
              </p:cNvSpPr>
              <p:nvPr/>
            </p:nvSpPr>
            <p:spPr bwMode="auto">
              <a:xfrm>
                <a:off x="8309453" y="-415000"/>
                <a:ext cx="222848" cy="288000"/>
              </a:xfrm>
              <a:prstGeom prst="rect">
                <a:avLst/>
              </a:prstGeom>
              <a:solidFill>
                <a:srgbClr val="D7AFBA"/>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2" name="Grupo 101"/>
            <p:cNvGrpSpPr/>
            <p:nvPr/>
          </p:nvGrpSpPr>
          <p:grpSpPr>
            <a:xfrm>
              <a:off x="10239455" y="3210167"/>
              <a:ext cx="1337088" cy="288001"/>
              <a:chOff x="8579200" y="-415000"/>
              <a:chExt cx="1337088" cy="288001"/>
            </a:xfrm>
          </p:grpSpPr>
          <p:sp>
            <p:nvSpPr>
              <p:cNvPr id="148" name="Rectangle 9"/>
              <p:cNvSpPr>
                <a:spLocks noChangeArrowheads="1"/>
              </p:cNvSpPr>
              <p:nvPr/>
            </p:nvSpPr>
            <p:spPr bwMode="auto">
              <a:xfrm>
                <a:off x="8579200" y="-415000"/>
                <a:ext cx="222848" cy="288000"/>
              </a:xfrm>
              <a:prstGeom prst="rect">
                <a:avLst/>
              </a:prstGeom>
              <a:solidFill>
                <a:srgbClr val="6B92D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49" name="Freeform 32"/>
              <p:cNvSpPr>
                <a:spLocks/>
              </p:cNvSpPr>
              <p:nvPr/>
            </p:nvSpPr>
            <p:spPr bwMode="auto">
              <a:xfrm>
                <a:off x="8802048" y="-415000"/>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6" y="1353"/>
                  </a:cxn>
                  <a:cxn ang="0">
                    <a:pos x="427" y="1353"/>
                  </a:cxn>
                  <a:cxn ang="0">
                    <a:pos x="598" y="1353"/>
                  </a:cxn>
                  <a:cxn ang="0">
                    <a:pos x="768" y="1353"/>
                  </a:cxn>
                  <a:cxn ang="0">
                    <a:pos x="938" y="1353"/>
                  </a:cxn>
                  <a:cxn ang="0">
                    <a:pos x="1110" y="1353"/>
                  </a:cxn>
                  <a:cxn ang="0">
                    <a:pos x="1280"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6" y="1353"/>
                    </a:lnTo>
                    <a:lnTo>
                      <a:pt x="342" y="1353"/>
                    </a:lnTo>
                    <a:lnTo>
                      <a:pt x="427" y="1353"/>
                    </a:lnTo>
                    <a:lnTo>
                      <a:pt x="512" y="1353"/>
                    </a:lnTo>
                    <a:lnTo>
                      <a:pt x="598" y="1353"/>
                    </a:lnTo>
                    <a:lnTo>
                      <a:pt x="683" y="1353"/>
                    </a:lnTo>
                    <a:lnTo>
                      <a:pt x="768" y="1353"/>
                    </a:lnTo>
                    <a:lnTo>
                      <a:pt x="853" y="1353"/>
                    </a:lnTo>
                    <a:lnTo>
                      <a:pt x="938" y="1353"/>
                    </a:lnTo>
                    <a:lnTo>
                      <a:pt x="1025" y="1353"/>
                    </a:lnTo>
                    <a:lnTo>
                      <a:pt x="1110" y="1353"/>
                    </a:lnTo>
                    <a:lnTo>
                      <a:pt x="1195" y="1353"/>
                    </a:lnTo>
                    <a:lnTo>
                      <a:pt x="1280" y="1353"/>
                    </a:lnTo>
                    <a:lnTo>
                      <a:pt x="1366" y="1353"/>
                    </a:lnTo>
                    <a:close/>
                  </a:path>
                </a:pathLst>
              </a:custGeom>
              <a:solidFill>
                <a:srgbClr val="7C9EE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0" name="Freeform 33"/>
              <p:cNvSpPr>
                <a:spLocks/>
              </p:cNvSpPr>
              <p:nvPr/>
            </p:nvSpPr>
            <p:spPr bwMode="auto">
              <a:xfrm>
                <a:off x="9024896" y="-414999"/>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5" y="1353"/>
                  </a:cxn>
                  <a:cxn ang="0">
                    <a:pos x="427" y="1353"/>
                  </a:cxn>
                  <a:cxn ang="0">
                    <a:pos x="597" y="1353"/>
                  </a:cxn>
                  <a:cxn ang="0">
                    <a:pos x="768" y="1353"/>
                  </a:cxn>
                  <a:cxn ang="0">
                    <a:pos x="938" y="1353"/>
                  </a:cxn>
                  <a:cxn ang="0">
                    <a:pos x="1110" y="1353"/>
                  </a:cxn>
                  <a:cxn ang="0">
                    <a:pos x="1280"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5" y="1353"/>
                    </a:lnTo>
                    <a:lnTo>
                      <a:pt x="342" y="1353"/>
                    </a:lnTo>
                    <a:lnTo>
                      <a:pt x="427" y="1353"/>
                    </a:lnTo>
                    <a:lnTo>
                      <a:pt x="512" y="1353"/>
                    </a:lnTo>
                    <a:lnTo>
                      <a:pt x="597" y="1353"/>
                    </a:lnTo>
                    <a:lnTo>
                      <a:pt x="683" y="1353"/>
                    </a:lnTo>
                    <a:lnTo>
                      <a:pt x="768" y="1353"/>
                    </a:lnTo>
                    <a:lnTo>
                      <a:pt x="853" y="1353"/>
                    </a:lnTo>
                    <a:lnTo>
                      <a:pt x="938" y="1353"/>
                    </a:lnTo>
                    <a:lnTo>
                      <a:pt x="1025" y="1353"/>
                    </a:lnTo>
                    <a:lnTo>
                      <a:pt x="1110" y="1353"/>
                    </a:lnTo>
                    <a:lnTo>
                      <a:pt x="1195" y="1353"/>
                    </a:lnTo>
                    <a:lnTo>
                      <a:pt x="1280" y="1353"/>
                    </a:lnTo>
                    <a:lnTo>
                      <a:pt x="1366" y="1353"/>
                    </a:lnTo>
                    <a:close/>
                  </a:path>
                </a:pathLst>
              </a:custGeom>
              <a:solidFill>
                <a:srgbClr val="8DABE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1" name="Freeform 34"/>
              <p:cNvSpPr>
                <a:spLocks/>
              </p:cNvSpPr>
              <p:nvPr/>
            </p:nvSpPr>
            <p:spPr bwMode="auto">
              <a:xfrm>
                <a:off x="9247744" y="-415000"/>
                <a:ext cx="222848" cy="288000"/>
              </a:xfrm>
              <a:custGeom>
                <a:avLst/>
                <a:gdLst/>
                <a:ahLst/>
                <a:cxnLst>
                  <a:cxn ang="0">
                    <a:pos x="1365" y="1269"/>
                  </a:cxn>
                  <a:cxn ang="0">
                    <a:pos x="1365" y="1099"/>
                  </a:cxn>
                  <a:cxn ang="0">
                    <a:pos x="1365" y="930"/>
                  </a:cxn>
                  <a:cxn ang="0">
                    <a:pos x="1365" y="762"/>
                  </a:cxn>
                  <a:cxn ang="0">
                    <a:pos x="1365" y="592"/>
                  </a:cxn>
                  <a:cxn ang="0">
                    <a:pos x="1365" y="423"/>
                  </a:cxn>
                  <a:cxn ang="0">
                    <a:pos x="1365" y="253"/>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5" y="1353"/>
                  </a:cxn>
                  <a:cxn ang="0">
                    <a:pos x="427" y="1353"/>
                  </a:cxn>
                  <a:cxn ang="0">
                    <a:pos x="597" y="1353"/>
                  </a:cxn>
                  <a:cxn ang="0">
                    <a:pos x="768" y="1353"/>
                  </a:cxn>
                  <a:cxn ang="0">
                    <a:pos x="938" y="1353"/>
                  </a:cxn>
                  <a:cxn ang="0">
                    <a:pos x="1110" y="1353"/>
                  </a:cxn>
                  <a:cxn ang="0">
                    <a:pos x="1280" y="1353"/>
                  </a:cxn>
                </a:cxnLst>
                <a:rect l="0" t="0" r="r" b="b"/>
                <a:pathLst>
                  <a:path w="1365" h="1353">
                    <a:moveTo>
                      <a:pt x="1365" y="1353"/>
                    </a:moveTo>
                    <a:lnTo>
                      <a:pt x="1365" y="1269"/>
                    </a:lnTo>
                    <a:lnTo>
                      <a:pt x="1365" y="1183"/>
                    </a:lnTo>
                    <a:lnTo>
                      <a:pt x="1365" y="1099"/>
                    </a:lnTo>
                    <a:lnTo>
                      <a:pt x="1365" y="1015"/>
                    </a:lnTo>
                    <a:lnTo>
                      <a:pt x="1365" y="930"/>
                    </a:lnTo>
                    <a:lnTo>
                      <a:pt x="1365" y="846"/>
                    </a:lnTo>
                    <a:lnTo>
                      <a:pt x="1365" y="762"/>
                    </a:lnTo>
                    <a:lnTo>
                      <a:pt x="1365" y="676"/>
                    </a:lnTo>
                    <a:lnTo>
                      <a:pt x="1365" y="592"/>
                    </a:lnTo>
                    <a:lnTo>
                      <a:pt x="1365" y="507"/>
                    </a:lnTo>
                    <a:lnTo>
                      <a:pt x="1365" y="423"/>
                    </a:lnTo>
                    <a:lnTo>
                      <a:pt x="1365" y="339"/>
                    </a:lnTo>
                    <a:lnTo>
                      <a:pt x="1365" y="253"/>
                    </a:lnTo>
                    <a:lnTo>
                      <a:pt x="1365" y="169"/>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5" y="1353"/>
                    </a:lnTo>
                    <a:lnTo>
                      <a:pt x="341" y="1353"/>
                    </a:lnTo>
                    <a:lnTo>
                      <a:pt x="427" y="1353"/>
                    </a:lnTo>
                    <a:lnTo>
                      <a:pt x="512" y="1353"/>
                    </a:lnTo>
                    <a:lnTo>
                      <a:pt x="597" y="1353"/>
                    </a:lnTo>
                    <a:lnTo>
                      <a:pt x="682" y="1353"/>
                    </a:lnTo>
                    <a:lnTo>
                      <a:pt x="768" y="1353"/>
                    </a:lnTo>
                    <a:lnTo>
                      <a:pt x="853" y="1353"/>
                    </a:lnTo>
                    <a:lnTo>
                      <a:pt x="938" y="1353"/>
                    </a:lnTo>
                    <a:lnTo>
                      <a:pt x="1024" y="1353"/>
                    </a:lnTo>
                    <a:lnTo>
                      <a:pt x="1110" y="1353"/>
                    </a:lnTo>
                    <a:lnTo>
                      <a:pt x="1195" y="1353"/>
                    </a:lnTo>
                    <a:lnTo>
                      <a:pt x="1280" y="1353"/>
                    </a:lnTo>
                    <a:lnTo>
                      <a:pt x="1365" y="1353"/>
                    </a:lnTo>
                    <a:close/>
                  </a:path>
                </a:pathLst>
              </a:custGeom>
              <a:solidFill>
                <a:srgbClr val="9EB7E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2" name="Freeform 35"/>
              <p:cNvSpPr>
                <a:spLocks/>
              </p:cNvSpPr>
              <p:nvPr/>
            </p:nvSpPr>
            <p:spPr bwMode="auto">
              <a:xfrm>
                <a:off x="9470592" y="-415000"/>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3"/>
                  </a:cxn>
                  <a:cxn ang="0">
                    <a:pos x="0" y="423"/>
                  </a:cxn>
                  <a:cxn ang="0">
                    <a:pos x="0" y="592"/>
                  </a:cxn>
                  <a:cxn ang="0">
                    <a:pos x="0" y="762"/>
                  </a:cxn>
                  <a:cxn ang="0">
                    <a:pos x="0" y="930"/>
                  </a:cxn>
                  <a:cxn ang="0">
                    <a:pos x="0" y="1099"/>
                  </a:cxn>
                  <a:cxn ang="0">
                    <a:pos x="0" y="1269"/>
                  </a:cxn>
                  <a:cxn ang="0">
                    <a:pos x="86" y="1353"/>
                  </a:cxn>
                  <a:cxn ang="0">
                    <a:pos x="256" y="1353"/>
                  </a:cxn>
                  <a:cxn ang="0">
                    <a:pos x="428" y="1353"/>
                  </a:cxn>
                  <a:cxn ang="0">
                    <a:pos x="598" y="1353"/>
                  </a:cxn>
                  <a:cxn ang="0">
                    <a:pos x="768" y="1353"/>
                  </a:cxn>
                  <a:cxn ang="0">
                    <a:pos x="939" y="1353"/>
                  </a:cxn>
                  <a:cxn ang="0">
                    <a:pos x="1110" y="1353"/>
                  </a:cxn>
                  <a:cxn ang="0">
                    <a:pos x="1281"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6" y="1353"/>
                    </a:lnTo>
                    <a:lnTo>
                      <a:pt x="171" y="1353"/>
                    </a:lnTo>
                    <a:lnTo>
                      <a:pt x="256" y="1353"/>
                    </a:lnTo>
                    <a:lnTo>
                      <a:pt x="342" y="1353"/>
                    </a:lnTo>
                    <a:lnTo>
                      <a:pt x="428" y="1353"/>
                    </a:lnTo>
                    <a:lnTo>
                      <a:pt x="513" y="1353"/>
                    </a:lnTo>
                    <a:lnTo>
                      <a:pt x="598" y="1353"/>
                    </a:lnTo>
                    <a:lnTo>
                      <a:pt x="683" y="1353"/>
                    </a:lnTo>
                    <a:lnTo>
                      <a:pt x="768" y="1353"/>
                    </a:lnTo>
                    <a:lnTo>
                      <a:pt x="854" y="1353"/>
                    </a:lnTo>
                    <a:lnTo>
                      <a:pt x="939" y="1353"/>
                    </a:lnTo>
                    <a:lnTo>
                      <a:pt x="1025" y="1353"/>
                    </a:lnTo>
                    <a:lnTo>
                      <a:pt x="1110" y="1353"/>
                    </a:lnTo>
                    <a:lnTo>
                      <a:pt x="1196" y="1353"/>
                    </a:lnTo>
                    <a:lnTo>
                      <a:pt x="1281" y="1353"/>
                    </a:lnTo>
                    <a:lnTo>
                      <a:pt x="1366" y="1353"/>
                    </a:lnTo>
                    <a:close/>
                  </a:path>
                </a:pathLst>
              </a:custGeom>
              <a:solidFill>
                <a:srgbClr val="AFC4E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3" name="Rectangle 36"/>
              <p:cNvSpPr>
                <a:spLocks noChangeArrowheads="1"/>
              </p:cNvSpPr>
              <p:nvPr/>
            </p:nvSpPr>
            <p:spPr bwMode="auto">
              <a:xfrm>
                <a:off x="9693440" y="-415000"/>
                <a:ext cx="222848" cy="288000"/>
              </a:xfrm>
              <a:prstGeom prst="rect">
                <a:avLst/>
              </a:prstGeom>
              <a:solidFill>
                <a:srgbClr val="C0D0F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3" name="Grupo 102"/>
            <p:cNvGrpSpPr/>
            <p:nvPr/>
          </p:nvGrpSpPr>
          <p:grpSpPr>
            <a:xfrm>
              <a:off x="10240199" y="4809723"/>
              <a:ext cx="1335600" cy="288000"/>
              <a:chOff x="5398527" y="6984214"/>
              <a:chExt cx="1335600" cy="288000"/>
            </a:xfrm>
          </p:grpSpPr>
          <p:sp>
            <p:nvSpPr>
              <p:cNvPr id="142" name="Rectangle 47"/>
              <p:cNvSpPr>
                <a:spLocks noChangeArrowheads="1"/>
              </p:cNvSpPr>
              <p:nvPr/>
            </p:nvSpPr>
            <p:spPr bwMode="auto">
              <a:xfrm>
                <a:off x="5398527" y="6984214"/>
                <a:ext cx="223315" cy="288000"/>
              </a:xfrm>
              <a:prstGeom prst="rect">
                <a:avLst/>
              </a:prstGeom>
              <a:solidFill>
                <a:srgbClr val="1DC24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43" name="Freeform 49"/>
              <p:cNvSpPr>
                <a:spLocks/>
              </p:cNvSpPr>
              <p:nvPr/>
            </p:nvSpPr>
            <p:spPr bwMode="auto">
              <a:xfrm>
                <a:off x="5620820"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32C85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4" name="Freeform 50"/>
              <p:cNvSpPr>
                <a:spLocks/>
              </p:cNvSpPr>
              <p:nvPr/>
            </p:nvSpPr>
            <p:spPr bwMode="auto">
              <a:xfrm>
                <a:off x="5843114" y="6984214"/>
                <a:ext cx="224133"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47CE6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5" name="Freeform 51"/>
              <p:cNvSpPr>
                <a:spLocks/>
              </p:cNvSpPr>
              <p:nvPr/>
            </p:nvSpPr>
            <p:spPr bwMode="auto">
              <a:xfrm>
                <a:off x="6066225"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6"/>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6"/>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5DD37E"/>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6" name="Freeform 52"/>
              <p:cNvSpPr>
                <a:spLocks/>
              </p:cNvSpPr>
              <p:nvPr/>
            </p:nvSpPr>
            <p:spPr bwMode="auto">
              <a:xfrm>
                <a:off x="6288518"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6"/>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72D9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7" name="Rectangle 53"/>
              <p:cNvSpPr>
                <a:spLocks noChangeArrowheads="1"/>
              </p:cNvSpPr>
              <p:nvPr/>
            </p:nvSpPr>
            <p:spPr bwMode="auto">
              <a:xfrm>
                <a:off x="6510812" y="6984214"/>
                <a:ext cx="223315" cy="288000"/>
              </a:xfrm>
              <a:prstGeom prst="rect">
                <a:avLst/>
              </a:prstGeom>
              <a:solidFill>
                <a:srgbClr val="87DFA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4" name="Grupo 103"/>
            <p:cNvGrpSpPr/>
            <p:nvPr/>
          </p:nvGrpSpPr>
          <p:grpSpPr>
            <a:xfrm>
              <a:off x="10240199" y="5435626"/>
              <a:ext cx="1335600" cy="288000"/>
              <a:chOff x="6782514" y="6984214"/>
              <a:chExt cx="1335600" cy="288000"/>
            </a:xfrm>
          </p:grpSpPr>
          <p:sp>
            <p:nvSpPr>
              <p:cNvPr id="136" name="Rectangle 48"/>
              <p:cNvSpPr>
                <a:spLocks noChangeArrowheads="1"/>
              </p:cNvSpPr>
              <p:nvPr/>
            </p:nvSpPr>
            <p:spPr bwMode="auto">
              <a:xfrm>
                <a:off x="6782514" y="6984214"/>
                <a:ext cx="223315" cy="288000"/>
              </a:xfrm>
              <a:prstGeom prst="rect">
                <a:avLst/>
              </a:prstGeom>
              <a:solidFill>
                <a:srgbClr val="BC3244"/>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37" name="Freeform 54"/>
              <p:cNvSpPr>
                <a:spLocks/>
              </p:cNvSpPr>
              <p:nvPr/>
            </p:nvSpPr>
            <p:spPr bwMode="auto">
              <a:xfrm>
                <a:off x="7004807"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C24556"/>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8" name="Freeform 55"/>
              <p:cNvSpPr>
                <a:spLocks/>
              </p:cNvSpPr>
              <p:nvPr/>
            </p:nvSpPr>
            <p:spPr bwMode="auto">
              <a:xfrm>
                <a:off x="7227101" y="6984214"/>
                <a:ext cx="224133"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C8586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9" name="Freeform 56"/>
              <p:cNvSpPr>
                <a:spLocks/>
              </p:cNvSpPr>
              <p:nvPr/>
            </p:nvSpPr>
            <p:spPr bwMode="auto">
              <a:xfrm>
                <a:off x="7450212"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7"/>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7"/>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CF6C7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0" name="Freeform 57"/>
              <p:cNvSpPr>
                <a:spLocks/>
              </p:cNvSpPr>
              <p:nvPr/>
            </p:nvSpPr>
            <p:spPr bwMode="auto">
              <a:xfrm>
                <a:off x="7672505"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7"/>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D57F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1" name="Rectangle 58"/>
              <p:cNvSpPr>
                <a:spLocks noChangeArrowheads="1"/>
              </p:cNvSpPr>
              <p:nvPr/>
            </p:nvSpPr>
            <p:spPr bwMode="auto">
              <a:xfrm>
                <a:off x="7894799" y="6984214"/>
                <a:ext cx="223315" cy="288000"/>
              </a:xfrm>
              <a:prstGeom prst="rect">
                <a:avLst/>
              </a:prstGeom>
              <a:solidFill>
                <a:srgbClr val="DB929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5" name="Grupo 104"/>
            <p:cNvGrpSpPr/>
            <p:nvPr/>
          </p:nvGrpSpPr>
          <p:grpSpPr>
            <a:xfrm>
              <a:off x="10240199" y="3836071"/>
              <a:ext cx="1335600" cy="288000"/>
              <a:chOff x="2618917" y="6987532"/>
              <a:chExt cx="1335600" cy="288000"/>
            </a:xfrm>
          </p:grpSpPr>
          <p:sp>
            <p:nvSpPr>
              <p:cNvPr id="130" name="Rectangle 47"/>
              <p:cNvSpPr>
                <a:spLocks noChangeArrowheads="1"/>
              </p:cNvSpPr>
              <p:nvPr/>
            </p:nvSpPr>
            <p:spPr bwMode="auto">
              <a:xfrm>
                <a:off x="2618917" y="6987532"/>
                <a:ext cx="223315" cy="288000"/>
              </a:xfrm>
              <a:prstGeom prst="rect">
                <a:avLst/>
              </a:prstGeom>
              <a:solidFill>
                <a:srgbClr val="FF890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31" name="Freeform 49"/>
              <p:cNvSpPr>
                <a:spLocks/>
              </p:cNvSpPr>
              <p:nvPr/>
            </p:nvSpPr>
            <p:spPr bwMode="auto">
              <a:xfrm>
                <a:off x="2841210"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FF970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2" name="Freeform 50"/>
              <p:cNvSpPr>
                <a:spLocks/>
              </p:cNvSpPr>
              <p:nvPr/>
            </p:nvSpPr>
            <p:spPr bwMode="auto">
              <a:xfrm>
                <a:off x="3063504" y="6987532"/>
                <a:ext cx="224133"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FFA51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3" name="Freeform 51"/>
              <p:cNvSpPr>
                <a:spLocks/>
              </p:cNvSpPr>
              <p:nvPr/>
            </p:nvSpPr>
            <p:spPr bwMode="auto">
              <a:xfrm>
                <a:off x="3286615"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6"/>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6"/>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FFB21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4" name="Freeform 52"/>
              <p:cNvSpPr>
                <a:spLocks/>
              </p:cNvSpPr>
              <p:nvPr/>
            </p:nvSpPr>
            <p:spPr bwMode="auto">
              <a:xfrm>
                <a:off x="3508908"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6"/>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FFC02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5" name="Rectangle 53"/>
              <p:cNvSpPr>
                <a:spLocks noChangeArrowheads="1"/>
              </p:cNvSpPr>
              <p:nvPr/>
            </p:nvSpPr>
            <p:spPr bwMode="auto">
              <a:xfrm>
                <a:off x="3731202" y="6987532"/>
                <a:ext cx="223315" cy="288000"/>
              </a:xfrm>
              <a:prstGeom prst="rect">
                <a:avLst/>
              </a:prstGeom>
              <a:solidFill>
                <a:srgbClr val="FFCE3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6" name="Grupo 105"/>
            <p:cNvGrpSpPr/>
            <p:nvPr/>
          </p:nvGrpSpPr>
          <p:grpSpPr>
            <a:xfrm>
              <a:off x="10240199" y="4183820"/>
              <a:ext cx="1335600" cy="288000"/>
              <a:chOff x="4011226" y="6987532"/>
              <a:chExt cx="1335600" cy="288000"/>
            </a:xfrm>
          </p:grpSpPr>
          <p:sp>
            <p:nvSpPr>
              <p:cNvPr id="124" name="Rectangle 48"/>
              <p:cNvSpPr>
                <a:spLocks noChangeArrowheads="1"/>
              </p:cNvSpPr>
              <p:nvPr/>
            </p:nvSpPr>
            <p:spPr bwMode="auto">
              <a:xfrm>
                <a:off x="4011226" y="6987532"/>
                <a:ext cx="223315" cy="288000"/>
              </a:xfrm>
              <a:prstGeom prst="rect">
                <a:avLst/>
              </a:prstGeom>
              <a:solidFill>
                <a:srgbClr val="A73C8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25" name="Freeform 54"/>
              <p:cNvSpPr>
                <a:spLocks/>
              </p:cNvSpPr>
              <p:nvPr/>
            </p:nvSpPr>
            <p:spPr bwMode="auto">
              <a:xfrm>
                <a:off x="4233519"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AE4A9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26" name="Freeform 55"/>
              <p:cNvSpPr>
                <a:spLocks/>
              </p:cNvSpPr>
              <p:nvPr/>
            </p:nvSpPr>
            <p:spPr bwMode="auto">
              <a:xfrm>
                <a:off x="4455813" y="6987532"/>
                <a:ext cx="224133"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B5589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27" name="Freeform 56"/>
              <p:cNvSpPr>
                <a:spLocks/>
              </p:cNvSpPr>
              <p:nvPr/>
            </p:nvSpPr>
            <p:spPr bwMode="auto">
              <a:xfrm>
                <a:off x="4678924"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7"/>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7"/>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BD67A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28" name="Freeform 57"/>
              <p:cNvSpPr>
                <a:spLocks/>
              </p:cNvSpPr>
              <p:nvPr/>
            </p:nvSpPr>
            <p:spPr bwMode="auto">
              <a:xfrm>
                <a:off x="4901217"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7"/>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C475A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29" name="Rectangle 58"/>
              <p:cNvSpPr>
                <a:spLocks noChangeArrowheads="1"/>
              </p:cNvSpPr>
              <p:nvPr/>
            </p:nvSpPr>
            <p:spPr bwMode="auto">
              <a:xfrm>
                <a:off x="5123511" y="6987532"/>
                <a:ext cx="223315" cy="288000"/>
              </a:xfrm>
              <a:prstGeom prst="rect">
                <a:avLst/>
              </a:prstGeom>
              <a:solidFill>
                <a:srgbClr val="CB83B2"/>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sp>
          <p:nvSpPr>
            <p:cNvPr id="107" name="CaixaDeTexto 106"/>
            <p:cNvSpPr txBox="1"/>
            <p:nvPr/>
          </p:nvSpPr>
          <p:spPr>
            <a:xfrm>
              <a:off x="10241999" y="3557917"/>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Destaque</a:t>
              </a:r>
            </a:p>
          </p:txBody>
        </p:sp>
        <p:sp>
          <p:nvSpPr>
            <p:cNvPr id="108" name="CaixaDeTexto 107"/>
            <p:cNvSpPr txBox="1"/>
            <p:nvPr/>
          </p:nvSpPr>
          <p:spPr>
            <a:xfrm>
              <a:off x="10241999" y="4531569"/>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Positivo</a:t>
              </a:r>
            </a:p>
          </p:txBody>
        </p:sp>
        <p:sp>
          <p:nvSpPr>
            <p:cNvPr id="109" name="CaixaDeTexto 108"/>
            <p:cNvSpPr txBox="1"/>
            <p:nvPr/>
          </p:nvSpPr>
          <p:spPr>
            <a:xfrm>
              <a:off x="10241999" y="5157472"/>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Negativo</a:t>
              </a:r>
            </a:p>
          </p:txBody>
        </p:sp>
        <p:grpSp>
          <p:nvGrpSpPr>
            <p:cNvPr id="110" name="Grupo 109"/>
            <p:cNvGrpSpPr/>
            <p:nvPr/>
          </p:nvGrpSpPr>
          <p:grpSpPr>
            <a:xfrm>
              <a:off x="10311319" y="5783372"/>
              <a:ext cx="1193360" cy="507265"/>
              <a:chOff x="10032412" y="5589869"/>
              <a:chExt cx="1193360" cy="507265"/>
            </a:xfrm>
          </p:grpSpPr>
          <p:sp>
            <p:nvSpPr>
              <p:cNvPr id="118" name="CaixaDeTexto 117"/>
              <p:cNvSpPr txBox="1"/>
              <p:nvPr/>
            </p:nvSpPr>
            <p:spPr>
              <a:xfrm>
                <a:off x="10883874" y="5589869"/>
                <a:ext cx="341898"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err="1"/>
                  <a:t>Txt</a:t>
                </a:r>
                <a:endParaRPr lang="pt-BR" sz="1100" dirty="0"/>
              </a:p>
            </p:txBody>
          </p:sp>
          <p:sp>
            <p:nvSpPr>
              <p:cNvPr id="119" name="CaixaDeTexto 118"/>
              <p:cNvSpPr txBox="1"/>
              <p:nvPr/>
            </p:nvSpPr>
            <p:spPr>
              <a:xfrm>
                <a:off x="10032412" y="5589869"/>
                <a:ext cx="701691"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Cores TF</a:t>
                </a:r>
              </a:p>
            </p:txBody>
          </p:sp>
          <p:sp>
            <p:nvSpPr>
              <p:cNvPr id="120" name="Rectangle 22"/>
              <p:cNvSpPr>
                <a:spLocks noChangeArrowheads="1"/>
              </p:cNvSpPr>
              <p:nvPr/>
            </p:nvSpPr>
            <p:spPr bwMode="auto">
              <a:xfrm>
                <a:off x="10936088" y="5809134"/>
                <a:ext cx="222848" cy="288000"/>
              </a:xfrm>
              <a:prstGeom prst="rect">
                <a:avLst/>
              </a:prstGeom>
              <a:solidFill>
                <a:schemeClr val="tx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21" name="Retângulo 120"/>
              <p:cNvSpPr/>
              <p:nvPr/>
            </p:nvSpPr>
            <p:spPr>
              <a:xfrm>
                <a:off x="10481142" y="5809134"/>
                <a:ext cx="223200" cy="288000"/>
              </a:xfrm>
              <a:prstGeom prst="rect">
                <a:avLst/>
              </a:prstGeom>
              <a:solidFill>
                <a:srgbClr val="04567E"/>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22" name="Retângulo 121"/>
              <p:cNvSpPr/>
              <p:nvPr/>
            </p:nvSpPr>
            <p:spPr>
              <a:xfrm>
                <a:off x="10257942" y="5809134"/>
                <a:ext cx="223200" cy="288000"/>
              </a:xfrm>
              <a:prstGeom prst="rect">
                <a:avLst/>
              </a:prstGeom>
              <a:solidFill>
                <a:srgbClr val="03354D"/>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23" name="Retângulo 122"/>
              <p:cNvSpPr/>
              <p:nvPr/>
            </p:nvSpPr>
            <p:spPr>
              <a:xfrm>
                <a:off x="10034742" y="5809134"/>
                <a:ext cx="223200" cy="288000"/>
              </a:xfrm>
              <a:prstGeom prst="rect">
                <a:avLst/>
              </a:prstGeom>
              <a:solidFill>
                <a:srgbClr val="022333"/>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grpSp>
          <p:nvGrpSpPr>
            <p:cNvPr id="111" name="Grupo 110"/>
            <p:cNvGrpSpPr/>
            <p:nvPr/>
          </p:nvGrpSpPr>
          <p:grpSpPr>
            <a:xfrm>
              <a:off x="10236694" y="2514668"/>
              <a:ext cx="1342611" cy="288000"/>
              <a:chOff x="5805702" y="-414999"/>
              <a:chExt cx="1342611" cy="288000"/>
            </a:xfrm>
          </p:grpSpPr>
          <p:sp>
            <p:nvSpPr>
              <p:cNvPr id="112" name="Rectangle 7"/>
              <p:cNvSpPr>
                <a:spLocks noChangeArrowheads="1"/>
              </p:cNvSpPr>
              <p:nvPr/>
            </p:nvSpPr>
            <p:spPr bwMode="auto">
              <a:xfrm>
                <a:off x="5805702" y="-414999"/>
                <a:ext cx="222848" cy="288000"/>
              </a:xfrm>
              <a:prstGeom prst="rect">
                <a:avLst/>
              </a:prstGeom>
              <a:solidFill>
                <a:srgbClr val="008C8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3" name="Freeform 22"/>
              <p:cNvSpPr>
                <a:spLocks/>
              </p:cNvSpPr>
              <p:nvPr/>
            </p:nvSpPr>
            <p:spPr bwMode="auto">
              <a:xfrm>
                <a:off x="6029655"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6" y="1366"/>
                  </a:cxn>
                  <a:cxn ang="0">
                    <a:pos x="427" y="1366"/>
                  </a:cxn>
                  <a:cxn ang="0">
                    <a:pos x="598"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6" y="1366"/>
                    </a:lnTo>
                    <a:lnTo>
                      <a:pt x="342" y="1366"/>
                    </a:lnTo>
                    <a:lnTo>
                      <a:pt x="427" y="1366"/>
                    </a:lnTo>
                    <a:lnTo>
                      <a:pt x="512" y="1366"/>
                    </a:lnTo>
                    <a:lnTo>
                      <a:pt x="598"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1D999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4" name="Freeform 23"/>
              <p:cNvSpPr>
                <a:spLocks/>
              </p:cNvSpPr>
              <p:nvPr/>
            </p:nvSpPr>
            <p:spPr bwMode="auto">
              <a:xfrm>
                <a:off x="6253608"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5" y="1366"/>
                    </a:lnTo>
                    <a:lnTo>
                      <a:pt x="342" y="1366"/>
                    </a:lnTo>
                    <a:lnTo>
                      <a:pt x="427" y="1366"/>
                    </a:lnTo>
                    <a:lnTo>
                      <a:pt x="512" y="1366"/>
                    </a:lnTo>
                    <a:lnTo>
                      <a:pt x="597"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3AA6A6"/>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5" name="Freeform 24"/>
              <p:cNvSpPr>
                <a:spLocks/>
              </p:cNvSpPr>
              <p:nvPr/>
            </p:nvSpPr>
            <p:spPr bwMode="auto">
              <a:xfrm>
                <a:off x="6477561" y="-414999"/>
                <a:ext cx="222848" cy="288000"/>
              </a:xfrm>
              <a:custGeom>
                <a:avLst/>
                <a:gdLst/>
                <a:ahLst/>
                <a:cxnLst>
                  <a:cxn ang="0">
                    <a:pos x="1365" y="1280"/>
                  </a:cxn>
                  <a:cxn ang="0">
                    <a:pos x="1365" y="1110"/>
                  </a:cxn>
                  <a:cxn ang="0">
                    <a:pos x="1365" y="939"/>
                  </a:cxn>
                  <a:cxn ang="0">
                    <a:pos x="1365" y="768"/>
                  </a:cxn>
                  <a:cxn ang="0">
                    <a:pos x="1365" y="597"/>
                  </a:cxn>
                  <a:cxn ang="0">
                    <a:pos x="1365" y="427"/>
                  </a:cxn>
                  <a:cxn ang="0">
                    <a:pos x="1365" y="256"/>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5" h="1366">
                    <a:moveTo>
                      <a:pt x="1365" y="1366"/>
                    </a:moveTo>
                    <a:lnTo>
                      <a:pt x="1365" y="1280"/>
                    </a:lnTo>
                    <a:lnTo>
                      <a:pt x="1365" y="1195"/>
                    </a:lnTo>
                    <a:lnTo>
                      <a:pt x="1365" y="1110"/>
                    </a:lnTo>
                    <a:lnTo>
                      <a:pt x="1365" y="1025"/>
                    </a:lnTo>
                    <a:lnTo>
                      <a:pt x="1365" y="939"/>
                    </a:lnTo>
                    <a:lnTo>
                      <a:pt x="1365" y="853"/>
                    </a:lnTo>
                    <a:lnTo>
                      <a:pt x="1365" y="768"/>
                    </a:lnTo>
                    <a:lnTo>
                      <a:pt x="1365" y="683"/>
                    </a:lnTo>
                    <a:lnTo>
                      <a:pt x="1365" y="597"/>
                    </a:lnTo>
                    <a:lnTo>
                      <a:pt x="1365" y="512"/>
                    </a:lnTo>
                    <a:lnTo>
                      <a:pt x="1365" y="427"/>
                    </a:lnTo>
                    <a:lnTo>
                      <a:pt x="1365" y="342"/>
                    </a:lnTo>
                    <a:lnTo>
                      <a:pt x="1365" y="256"/>
                    </a:lnTo>
                    <a:lnTo>
                      <a:pt x="1365" y="170"/>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5" y="1366"/>
                    </a:lnTo>
                    <a:lnTo>
                      <a:pt x="341" y="1366"/>
                    </a:lnTo>
                    <a:lnTo>
                      <a:pt x="427" y="1366"/>
                    </a:lnTo>
                    <a:lnTo>
                      <a:pt x="512" y="1366"/>
                    </a:lnTo>
                    <a:lnTo>
                      <a:pt x="597" y="1366"/>
                    </a:lnTo>
                    <a:lnTo>
                      <a:pt x="682" y="1366"/>
                    </a:lnTo>
                    <a:lnTo>
                      <a:pt x="768" y="1366"/>
                    </a:lnTo>
                    <a:lnTo>
                      <a:pt x="853" y="1366"/>
                    </a:lnTo>
                    <a:lnTo>
                      <a:pt x="938" y="1366"/>
                    </a:lnTo>
                    <a:lnTo>
                      <a:pt x="1024" y="1366"/>
                    </a:lnTo>
                    <a:lnTo>
                      <a:pt x="1110" y="1366"/>
                    </a:lnTo>
                    <a:lnTo>
                      <a:pt x="1195" y="1366"/>
                    </a:lnTo>
                    <a:lnTo>
                      <a:pt x="1280" y="1366"/>
                    </a:lnTo>
                    <a:lnTo>
                      <a:pt x="1365" y="1366"/>
                    </a:lnTo>
                    <a:close/>
                  </a:path>
                </a:pathLst>
              </a:custGeom>
              <a:solidFill>
                <a:srgbClr val="58B4B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6" name="Freeform 25"/>
              <p:cNvSpPr>
                <a:spLocks/>
              </p:cNvSpPr>
              <p:nvPr/>
            </p:nvSpPr>
            <p:spPr bwMode="auto">
              <a:xfrm>
                <a:off x="6701514"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6"/>
                  </a:cxn>
                  <a:cxn ang="0">
                    <a:pos x="0" y="427"/>
                  </a:cxn>
                  <a:cxn ang="0">
                    <a:pos x="0" y="597"/>
                  </a:cxn>
                  <a:cxn ang="0">
                    <a:pos x="0" y="768"/>
                  </a:cxn>
                  <a:cxn ang="0">
                    <a:pos x="0" y="939"/>
                  </a:cxn>
                  <a:cxn ang="0">
                    <a:pos x="0" y="1110"/>
                  </a:cxn>
                  <a:cxn ang="0">
                    <a:pos x="0" y="1280"/>
                  </a:cxn>
                  <a:cxn ang="0">
                    <a:pos x="86" y="1366"/>
                  </a:cxn>
                  <a:cxn ang="0">
                    <a:pos x="256" y="1366"/>
                  </a:cxn>
                  <a:cxn ang="0">
                    <a:pos x="428" y="1366"/>
                  </a:cxn>
                  <a:cxn ang="0">
                    <a:pos x="598" y="1366"/>
                  </a:cxn>
                  <a:cxn ang="0">
                    <a:pos x="768" y="1366"/>
                  </a:cxn>
                  <a:cxn ang="0">
                    <a:pos x="939" y="1366"/>
                  </a:cxn>
                  <a:cxn ang="0">
                    <a:pos x="1110" y="1366"/>
                  </a:cxn>
                  <a:cxn ang="0">
                    <a:pos x="1281"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6" y="1366"/>
                    </a:lnTo>
                    <a:lnTo>
                      <a:pt x="171" y="1366"/>
                    </a:lnTo>
                    <a:lnTo>
                      <a:pt x="256" y="1366"/>
                    </a:lnTo>
                    <a:lnTo>
                      <a:pt x="342" y="1366"/>
                    </a:lnTo>
                    <a:lnTo>
                      <a:pt x="428" y="1366"/>
                    </a:lnTo>
                    <a:lnTo>
                      <a:pt x="513" y="1366"/>
                    </a:lnTo>
                    <a:lnTo>
                      <a:pt x="598" y="1366"/>
                    </a:lnTo>
                    <a:lnTo>
                      <a:pt x="683" y="1366"/>
                    </a:lnTo>
                    <a:lnTo>
                      <a:pt x="768" y="1366"/>
                    </a:lnTo>
                    <a:lnTo>
                      <a:pt x="854" y="1366"/>
                    </a:lnTo>
                    <a:lnTo>
                      <a:pt x="939" y="1366"/>
                    </a:lnTo>
                    <a:lnTo>
                      <a:pt x="1025" y="1366"/>
                    </a:lnTo>
                    <a:lnTo>
                      <a:pt x="1110" y="1366"/>
                    </a:lnTo>
                    <a:lnTo>
                      <a:pt x="1196" y="1366"/>
                    </a:lnTo>
                    <a:lnTo>
                      <a:pt x="1281" y="1366"/>
                    </a:lnTo>
                    <a:lnTo>
                      <a:pt x="1366" y="1366"/>
                    </a:lnTo>
                    <a:close/>
                  </a:path>
                </a:pathLst>
              </a:custGeom>
              <a:solidFill>
                <a:srgbClr val="75C1C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7" name="Rectangle 26"/>
              <p:cNvSpPr>
                <a:spLocks noChangeArrowheads="1"/>
              </p:cNvSpPr>
              <p:nvPr/>
            </p:nvSpPr>
            <p:spPr bwMode="auto">
              <a:xfrm>
                <a:off x="6925465" y="-414999"/>
                <a:ext cx="222848" cy="288000"/>
              </a:xfrm>
              <a:prstGeom prst="rect">
                <a:avLst/>
              </a:prstGeom>
              <a:solidFill>
                <a:srgbClr val="92CEC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spTree>
    <p:extLst>
      <p:ext uri="{BB962C8B-B14F-4D97-AF65-F5344CB8AC3E}">
        <p14:creationId xmlns:p14="http://schemas.microsoft.com/office/powerpoint/2010/main" val="1159828787"/>
      </p:ext>
    </p:extLst>
  </p:cSld>
  <p:clrMapOvr>
    <a:masterClrMapping/>
  </p:clrMapOvr>
  <p:extLst>
    <p:ext uri="{DCECCB84-F9BA-43D5-87BE-67443E8EF086}">
      <p15:sldGuideLst xmlns:p15="http://schemas.microsoft.com/office/powerpoint/2012/main">
        <p15:guide id="1" orient="horz" pos="572">
          <p15:clr>
            <a:srgbClr val="FBAE40"/>
          </p15:clr>
        </p15:guide>
        <p15:guide id="2" orient="horz" pos="392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o what vertical com NR">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a:noFill/>
          </a:ln>
          <a:effectLst>
            <a:outerShdw dist="50800" dir="2700000" algn="tl" rotWithShape="0">
              <a:prstClr val="black">
                <a:alpha val="25000"/>
              </a:prstClr>
            </a:outerShdw>
          </a:effectLst>
          <a:extLst>
            <a:ext uri="{909E8E84-426E-40DD-AFC4-6F175D3DCCD1}">
              <a14:hiddenFill xmlns:a14="http://schemas.microsoft.com/office/drawing/2010/main">
                <a:gradFill>
                  <a:gsLst>
                    <a:gs pos="0">
                      <a:schemeClr val="accent1"/>
                    </a:gs>
                    <a:gs pos="50000">
                      <a:schemeClr val="accent2"/>
                    </a:gs>
                    <a:gs pos="100000">
                      <a:schemeClr val="accent1"/>
                    </a:gs>
                  </a:gsLst>
                  <a:lin ang="5400000" scaled="0"/>
                </a:gradFill>
              </a14:hiddenFill>
            </a:ext>
            <a:ext uri="{91240B29-F687-4F45-9708-019B960494DF}">
              <a14:hiddenLine xmlns:a14="http://schemas.microsoft.com/office/drawing/2010/main">
                <a:solidFill>
                  <a:schemeClr val="tx1">
                    <a:lumMod val="50000"/>
                    <a:lumOff val="50000"/>
                  </a:schemeClr>
                </a:solidFill>
              </a14:hiddenLine>
            </a:ext>
          </a:ex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0" name="Título 19"/>
          <p:cNvSpPr>
            <a:spLocks noGrp="1"/>
          </p:cNvSpPr>
          <p:nvPr>
            <p:ph type="title"/>
          </p:nvPr>
        </p:nvSpPr>
        <p:spPr>
          <a:xfrm>
            <a:off x="186030" y="79456"/>
            <a:ext cx="9563416" cy="829264"/>
          </a:xfrm>
          <a:prstGeom prst="rect">
            <a:avLst/>
          </a:prstGeom>
        </p:spPr>
        <p:txBody>
          <a:bodyPr/>
          <a:lstStyle>
            <a:lvl1pPr>
              <a:defRPr sz="2000" b="0">
                <a:solidFill>
                  <a:srgbClr val="04567E"/>
                </a:solidFill>
                <a:latin typeface="Tahoma" pitchFamily="34" charset="0"/>
                <a:ea typeface="Tahoma" pitchFamily="34" charset="0"/>
                <a:cs typeface="Tahoma" pitchFamily="34" charset="0"/>
              </a:defRPr>
            </a:lvl1pPr>
          </a:lstStyle>
          <a:p>
            <a:r>
              <a:rPr lang="pt-BR"/>
              <a:t>Clique para editar o título mestre</a:t>
            </a:r>
            <a:endParaRPr lang="pt-BR" dirty="0"/>
          </a:p>
        </p:txBody>
      </p:sp>
      <p:sp>
        <p:nvSpPr>
          <p:cNvPr id="16" name="Espaço Reservado para Texto 11"/>
          <p:cNvSpPr>
            <a:spLocks noGrp="1"/>
          </p:cNvSpPr>
          <p:nvPr>
            <p:ph type="body" sz="quarter" idx="13" hasCustomPrompt="1"/>
          </p:nvPr>
        </p:nvSpPr>
        <p:spPr>
          <a:xfrm>
            <a:off x="199678" y="6237312"/>
            <a:ext cx="9144347" cy="548680"/>
          </a:xfrm>
          <a:prstGeom prst="rect">
            <a:avLst/>
          </a:prstGeom>
        </p:spPr>
        <p:txBody>
          <a:bodyPr anchor="b"/>
          <a:lstStyle>
            <a:lvl1pPr marL="0" indent="0">
              <a:spcBef>
                <a:spcPts val="0"/>
              </a:spcBef>
              <a:spcAft>
                <a:spcPts val="100"/>
              </a:spcAft>
              <a:buNone/>
              <a:defRPr sz="1000">
                <a:solidFill>
                  <a:schemeClr val="tx1"/>
                </a:solidFill>
                <a:latin typeface="Tahoma" pitchFamily="34" charset="0"/>
                <a:ea typeface="Tahoma" pitchFamily="34" charset="0"/>
                <a:cs typeface="Tahoma" pitchFamily="34" charset="0"/>
              </a:defRPr>
            </a:lvl1pPr>
            <a:lvl2pPr>
              <a:buNone/>
              <a:defRPr sz="800">
                <a:latin typeface="Tahoma" pitchFamily="34" charset="0"/>
                <a:ea typeface="Tahoma" pitchFamily="34" charset="0"/>
                <a:cs typeface="Tahoma" pitchFamily="34" charset="0"/>
              </a:defRPr>
            </a:lvl2pPr>
            <a:lvl3pPr>
              <a:buNone/>
              <a:defRPr sz="800">
                <a:latin typeface="Tahoma" pitchFamily="34" charset="0"/>
                <a:ea typeface="Tahoma" pitchFamily="34" charset="0"/>
                <a:cs typeface="Tahoma" pitchFamily="34" charset="0"/>
              </a:defRPr>
            </a:lvl3pPr>
            <a:lvl4pPr>
              <a:buNone/>
              <a:defRPr sz="800">
                <a:latin typeface="Tahoma" pitchFamily="34" charset="0"/>
                <a:ea typeface="Tahoma" pitchFamily="34" charset="0"/>
                <a:cs typeface="Tahoma" pitchFamily="34" charset="0"/>
              </a:defRPr>
            </a:lvl4pPr>
            <a:lvl5pPr>
              <a:buNone/>
              <a:defRPr sz="800">
                <a:latin typeface="Tahoma" pitchFamily="34" charset="0"/>
                <a:ea typeface="Tahoma" pitchFamily="34" charset="0"/>
                <a:cs typeface="Tahoma" pitchFamily="34" charset="0"/>
              </a:defRPr>
            </a:lvl5pPr>
          </a:lstStyle>
          <a:p>
            <a:pPr lvl="0"/>
            <a:r>
              <a:rPr lang="pt-BR" dirty="0"/>
              <a:t>Clique para editar o rodapé</a:t>
            </a:r>
          </a:p>
        </p:txBody>
      </p:sp>
      <p:grpSp>
        <p:nvGrpSpPr>
          <p:cNvPr id="6" name="Grupo 5"/>
          <p:cNvGrpSpPr/>
          <p:nvPr userDrawn="1"/>
        </p:nvGrpSpPr>
        <p:grpSpPr>
          <a:xfrm>
            <a:off x="9464675" y="6080125"/>
            <a:ext cx="450850" cy="793750"/>
            <a:chOff x="9464675" y="6080125"/>
            <a:chExt cx="450850" cy="793750"/>
          </a:xfrm>
        </p:grpSpPr>
        <p:sp>
          <p:nvSpPr>
            <p:cNvPr id="7" name="Freeform 5"/>
            <p:cNvSpPr>
              <a:spLocks/>
            </p:cNvSpPr>
            <p:nvPr userDrawn="1"/>
          </p:nvSpPr>
          <p:spPr bwMode="auto">
            <a:xfrm>
              <a:off x="9464675" y="6080125"/>
              <a:ext cx="450850" cy="793750"/>
            </a:xfrm>
            <a:custGeom>
              <a:avLst/>
              <a:gdLst/>
              <a:ahLst/>
              <a:cxnLst>
                <a:cxn ang="0">
                  <a:pos x="7605" y="3066"/>
                </a:cxn>
                <a:cxn ang="0">
                  <a:pos x="7527" y="3205"/>
                </a:cxn>
                <a:cxn ang="0">
                  <a:pos x="7459" y="3348"/>
                </a:cxn>
                <a:cxn ang="0">
                  <a:pos x="7402" y="3496"/>
                </a:cxn>
                <a:cxn ang="0">
                  <a:pos x="7353" y="3647"/>
                </a:cxn>
                <a:cxn ang="0">
                  <a:pos x="7315" y="3800"/>
                </a:cxn>
                <a:cxn ang="0">
                  <a:pos x="7286" y="3956"/>
                </a:cxn>
                <a:cxn ang="0">
                  <a:pos x="7268" y="4114"/>
                </a:cxn>
                <a:cxn ang="0">
                  <a:pos x="7259" y="4272"/>
                </a:cxn>
                <a:cxn ang="0">
                  <a:pos x="7262" y="4432"/>
                </a:cxn>
                <a:cxn ang="0">
                  <a:pos x="7274" y="4592"/>
                </a:cxn>
                <a:cxn ang="0">
                  <a:pos x="7298" y="4751"/>
                </a:cxn>
                <a:cxn ang="0">
                  <a:pos x="7332" y="4910"/>
                </a:cxn>
                <a:cxn ang="0">
                  <a:pos x="7376" y="5068"/>
                </a:cxn>
                <a:cxn ang="0">
                  <a:pos x="7433" y="5222"/>
                </a:cxn>
                <a:cxn ang="0">
                  <a:pos x="7499" y="5376"/>
                </a:cxn>
                <a:cxn ang="0">
                  <a:pos x="7579" y="5525"/>
                </a:cxn>
                <a:cxn ang="0">
                  <a:pos x="7246" y="6105"/>
                </a:cxn>
                <a:cxn ang="0">
                  <a:pos x="7079" y="6112"/>
                </a:cxn>
                <a:cxn ang="0">
                  <a:pos x="6915" y="6130"/>
                </a:cxn>
                <a:cxn ang="0">
                  <a:pos x="6756" y="6158"/>
                </a:cxn>
                <a:cxn ang="0">
                  <a:pos x="6599" y="6196"/>
                </a:cxn>
                <a:cxn ang="0">
                  <a:pos x="6447" y="6244"/>
                </a:cxn>
                <a:cxn ang="0">
                  <a:pos x="6298" y="6302"/>
                </a:cxn>
                <a:cxn ang="0">
                  <a:pos x="6155" y="6369"/>
                </a:cxn>
                <a:cxn ang="0">
                  <a:pos x="6018" y="6445"/>
                </a:cxn>
                <a:cxn ang="0">
                  <a:pos x="5885" y="6530"/>
                </a:cxn>
                <a:cxn ang="0">
                  <a:pos x="5760" y="6622"/>
                </a:cxn>
                <a:cxn ang="0">
                  <a:pos x="5639" y="6722"/>
                </a:cxn>
                <a:cxn ang="0">
                  <a:pos x="5526" y="6829"/>
                </a:cxn>
                <a:cxn ang="0">
                  <a:pos x="5420" y="6943"/>
                </a:cxn>
                <a:cxn ang="0">
                  <a:pos x="5322" y="7064"/>
                </a:cxn>
                <a:cxn ang="0">
                  <a:pos x="5230" y="7192"/>
                </a:cxn>
                <a:cxn ang="0">
                  <a:pos x="5148" y="7325"/>
                </a:cxn>
                <a:cxn ang="0">
                  <a:pos x="250" y="15822"/>
                </a:cxn>
                <a:cxn ang="0">
                  <a:pos x="206" y="15908"/>
                </a:cxn>
                <a:cxn ang="0">
                  <a:pos x="164" y="15996"/>
                </a:cxn>
                <a:cxn ang="0">
                  <a:pos x="127" y="16084"/>
                </a:cxn>
                <a:cxn ang="0">
                  <a:pos x="92" y="16175"/>
                </a:cxn>
                <a:cxn ang="0">
                  <a:pos x="61" y="16267"/>
                </a:cxn>
                <a:cxn ang="0">
                  <a:pos x="34" y="16360"/>
                </a:cxn>
                <a:cxn ang="0">
                  <a:pos x="10" y="16453"/>
                </a:cxn>
                <a:cxn ang="0">
                  <a:pos x="9372" y="16500"/>
                </a:cxn>
              </a:cxnLst>
              <a:rect l="0" t="0" r="r" b="b"/>
              <a:pathLst>
                <a:path w="9372" h="16500">
                  <a:moveTo>
                    <a:pt x="9372" y="0"/>
                  </a:moveTo>
                  <a:lnTo>
                    <a:pt x="7605" y="3066"/>
                  </a:lnTo>
                  <a:lnTo>
                    <a:pt x="7564" y="3135"/>
                  </a:lnTo>
                  <a:lnTo>
                    <a:pt x="7527" y="3205"/>
                  </a:lnTo>
                  <a:lnTo>
                    <a:pt x="7492" y="3276"/>
                  </a:lnTo>
                  <a:lnTo>
                    <a:pt x="7459" y="3348"/>
                  </a:lnTo>
                  <a:lnTo>
                    <a:pt x="7429" y="3422"/>
                  </a:lnTo>
                  <a:lnTo>
                    <a:pt x="7402" y="3496"/>
                  </a:lnTo>
                  <a:lnTo>
                    <a:pt x="7376" y="3571"/>
                  </a:lnTo>
                  <a:lnTo>
                    <a:pt x="7353" y="3647"/>
                  </a:lnTo>
                  <a:lnTo>
                    <a:pt x="7333" y="3723"/>
                  </a:lnTo>
                  <a:lnTo>
                    <a:pt x="7315" y="3800"/>
                  </a:lnTo>
                  <a:lnTo>
                    <a:pt x="7299" y="3879"/>
                  </a:lnTo>
                  <a:lnTo>
                    <a:pt x="7286" y="3956"/>
                  </a:lnTo>
                  <a:lnTo>
                    <a:pt x="7276" y="4035"/>
                  </a:lnTo>
                  <a:lnTo>
                    <a:pt x="7268" y="4114"/>
                  </a:lnTo>
                  <a:lnTo>
                    <a:pt x="7263" y="4193"/>
                  </a:lnTo>
                  <a:lnTo>
                    <a:pt x="7259" y="4272"/>
                  </a:lnTo>
                  <a:lnTo>
                    <a:pt x="7259" y="4352"/>
                  </a:lnTo>
                  <a:lnTo>
                    <a:pt x="7262" y="4432"/>
                  </a:lnTo>
                  <a:lnTo>
                    <a:pt x="7267" y="4512"/>
                  </a:lnTo>
                  <a:lnTo>
                    <a:pt x="7274" y="4592"/>
                  </a:lnTo>
                  <a:lnTo>
                    <a:pt x="7284" y="4672"/>
                  </a:lnTo>
                  <a:lnTo>
                    <a:pt x="7298" y="4751"/>
                  </a:lnTo>
                  <a:lnTo>
                    <a:pt x="7313" y="4830"/>
                  </a:lnTo>
                  <a:lnTo>
                    <a:pt x="7332" y="4910"/>
                  </a:lnTo>
                  <a:lnTo>
                    <a:pt x="7352" y="4989"/>
                  </a:lnTo>
                  <a:lnTo>
                    <a:pt x="7376" y="5068"/>
                  </a:lnTo>
                  <a:lnTo>
                    <a:pt x="7403" y="5145"/>
                  </a:lnTo>
                  <a:lnTo>
                    <a:pt x="7433" y="5222"/>
                  </a:lnTo>
                  <a:lnTo>
                    <a:pt x="7464" y="5300"/>
                  </a:lnTo>
                  <a:lnTo>
                    <a:pt x="7499" y="5376"/>
                  </a:lnTo>
                  <a:lnTo>
                    <a:pt x="7538" y="5451"/>
                  </a:lnTo>
                  <a:lnTo>
                    <a:pt x="7579" y="5525"/>
                  </a:lnTo>
                  <a:lnTo>
                    <a:pt x="7912" y="6105"/>
                  </a:lnTo>
                  <a:lnTo>
                    <a:pt x="7246" y="6105"/>
                  </a:lnTo>
                  <a:lnTo>
                    <a:pt x="7163" y="6107"/>
                  </a:lnTo>
                  <a:lnTo>
                    <a:pt x="7079" y="6112"/>
                  </a:lnTo>
                  <a:lnTo>
                    <a:pt x="6998" y="6119"/>
                  </a:lnTo>
                  <a:lnTo>
                    <a:pt x="6915" y="6130"/>
                  </a:lnTo>
                  <a:lnTo>
                    <a:pt x="6835" y="6142"/>
                  </a:lnTo>
                  <a:lnTo>
                    <a:pt x="6756" y="6158"/>
                  </a:lnTo>
                  <a:lnTo>
                    <a:pt x="6676" y="6176"/>
                  </a:lnTo>
                  <a:lnTo>
                    <a:pt x="6599" y="6196"/>
                  </a:lnTo>
                  <a:lnTo>
                    <a:pt x="6522" y="6219"/>
                  </a:lnTo>
                  <a:lnTo>
                    <a:pt x="6447" y="6244"/>
                  </a:lnTo>
                  <a:lnTo>
                    <a:pt x="6372" y="6272"/>
                  </a:lnTo>
                  <a:lnTo>
                    <a:pt x="6298" y="6302"/>
                  </a:lnTo>
                  <a:lnTo>
                    <a:pt x="6226" y="6335"/>
                  </a:lnTo>
                  <a:lnTo>
                    <a:pt x="6155" y="6369"/>
                  </a:lnTo>
                  <a:lnTo>
                    <a:pt x="6086" y="6406"/>
                  </a:lnTo>
                  <a:lnTo>
                    <a:pt x="6018" y="6445"/>
                  </a:lnTo>
                  <a:lnTo>
                    <a:pt x="5951" y="6487"/>
                  </a:lnTo>
                  <a:lnTo>
                    <a:pt x="5885" y="6530"/>
                  </a:lnTo>
                  <a:lnTo>
                    <a:pt x="5822" y="6574"/>
                  </a:lnTo>
                  <a:lnTo>
                    <a:pt x="5760" y="6622"/>
                  </a:lnTo>
                  <a:lnTo>
                    <a:pt x="5699" y="6671"/>
                  </a:lnTo>
                  <a:lnTo>
                    <a:pt x="5639" y="6722"/>
                  </a:lnTo>
                  <a:lnTo>
                    <a:pt x="5583" y="6774"/>
                  </a:lnTo>
                  <a:lnTo>
                    <a:pt x="5526" y="6829"/>
                  </a:lnTo>
                  <a:lnTo>
                    <a:pt x="5472" y="6886"/>
                  </a:lnTo>
                  <a:lnTo>
                    <a:pt x="5420" y="6943"/>
                  </a:lnTo>
                  <a:lnTo>
                    <a:pt x="5370" y="7003"/>
                  </a:lnTo>
                  <a:lnTo>
                    <a:pt x="5322" y="7064"/>
                  </a:lnTo>
                  <a:lnTo>
                    <a:pt x="5275" y="7127"/>
                  </a:lnTo>
                  <a:lnTo>
                    <a:pt x="5230" y="7192"/>
                  </a:lnTo>
                  <a:lnTo>
                    <a:pt x="5188" y="7258"/>
                  </a:lnTo>
                  <a:lnTo>
                    <a:pt x="5148" y="7325"/>
                  </a:lnTo>
                  <a:lnTo>
                    <a:pt x="275" y="15780"/>
                  </a:lnTo>
                  <a:lnTo>
                    <a:pt x="250" y="15822"/>
                  </a:lnTo>
                  <a:lnTo>
                    <a:pt x="228" y="15866"/>
                  </a:lnTo>
                  <a:lnTo>
                    <a:pt x="206" y="15908"/>
                  </a:lnTo>
                  <a:lnTo>
                    <a:pt x="184" y="15952"/>
                  </a:lnTo>
                  <a:lnTo>
                    <a:pt x="164" y="15996"/>
                  </a:lnTo>
                  <a:lnTo>
                    <a:pt x="145" y="16040"/>
                  </a:lnTo>
                  <a:lnTo>
                    <a:pt x="127" y="16084"/>
                  </a:lnTo>
                  <a:lnTo>
                    <a:pt x="108" y="16130"/>
                  </a:lnTo>
                  <a:lnTo>
                    <a:pt x="92" y="16175"/>
                  </a:lnTo>
                  <a:lnTo>
                    <a:pt x="76" y="16221"/>
                  </a:lnTo>
                  <a:lnTo>
                    <a:pt x="61" y="16267"/>
                  </a:lnTo>
                  <a:lnTo>
                    <a:pt x="47" y="16313"/>
                  </a:lnTo>
                  <a:lnTo>
                    <a:pt x="34" y="16360"/>
                  </a:lnTo>
                  <a:lnTo>
                    <a:pt x="22" y="16406"/>
                  </a:lnTo>
                  <a:lnTo>
                    <a:pt x="10" y="16453"/>
                  </a:lnTo>
                  <a:lnTo>
                    <a:pt x="0" y="16500"/>
                  </a:lnTo>
                  <a:lnTo>
                    <a:pt x="9372" y="16500"/>
                  </a:lnTo>
                  <a:lnTo>
                    <a:pt x="9372" y="0"/>
                  </a:lnTo>
                  <a:close/>
                </a:path>
              </a:pathLst>
            </a:custGeom>
            <a:solidFill>
              <a:srgbClr val="04567E"/>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8" name="Freeform 6"/>
            <p:cNvSpPr>
              <a:spLocks/>
            </p:cNvSpPr>
            <p:nvPr userDrawn="1"/>
          </p:nvSpPr>
          <p:spPr bwMode="auto">
            <a:xfrm>
              <a:off x="9594850" y="6373813"/>
              <a:ext cx="320675" cy="261938"/>
            </a:xfrm>
            <a:custGeom>
              <a:avLst/>
              <a:gdLst/>
              <a:ahLst/>
              <a:cxnLst>
                <a:cxn ang="0">
                  <a:pos x="6661" y="4225"/>
                </a:cxn>
                <a:cxn ang="0">
                  <a:pos x="5200" y="0"/>
                </a:cxn>
                <a:cxn ang="0">
                  <a:pos x="4452" y="2"/>
                </a:cxn>
                <a:cxn ang="0">
                  <a:pos x="4287" y="14"/>
                </a:cxn>
                <a:cxn ang="0">
                  <a:pos x="4124" y="37"/>
                </a:cxn>
                <a:cxn ang="0">
                  <a:pos x="3965" y="71"/>
                </a:cxn>
                <a:cxn ang="0">
                  <a:pos x="3811" y="114"/>
                </a:cxn>
                <a:cxn ang="0">
                  <a:pos x="3661" y="167"/>
                </a:cxn>
                <a:cxn ang="0">
                  <a:pos x="3515" y="230"/>
                </a:cxn>
                <a:cxn ang="0">
                  <a:pos x="3375" y="301"/>
                </a:cxn>
                <a:cxn ang="0">
                  <a:pos x="3240" y="382"/>
                </a:cxn>
                <a:cxn ang="0">
                  <a:pos x="3111" y="469"/>
                </a:cxn>
                <a:cxn ang="0">
                  <a:pos x="2988" y="566"/>
                </a:cxn>
                <a:cxn ang="0">
                  <a:pos x="2872" y="669"/>
                </a:cxn>
                <a:cxn ang="0">
                  <a:pos x="2761" y="781"/>
                </a:cxn>
                <a:cxn ang="0">
                  <a:pos x="2659" y="898"/>
                </a:cxn>
                <a:cxn ang="0">
                  <a:pos x="2564" y="1022"/>
                </a:cxn>
                <a:cxn ang="0">
                  <a:pos x="2477" y="1153"/>
                </a:cxn>
                <a:cxn ang="0">
                  <a:pos x="0" y="5447"/>
                </a:cxn>
                <a:cxn ang="0">
                  <a:pos x="82" y="5315"/>
                </a:cxn>
                <a:cxn ang="0">
                  <a:pos x="173" y="5188"/>
                </a:cxn>
                <a:cxn ang="0">
                  <a:pos x="272" y="5068"/>
                </a:cxn>
                <a:cxn ang="0">
                  <a:pos x="377" y="4953"/>
                </a:cxn>
                <a:cxn ang="0">
                  <a:pos x="490" y="4846"/>
                </a:cxn>
                <a:cxn ang="0">
                  <a:pos x="610" y="4746"/>
                </a:cxn>
                <a:cxn ang="0">
                  <a:pos x="735" y="4654"/>
                </a:cxn>
                <a:cxn ang="0">
                  <a:pos x="867" y="4569"/>
                </a:cxn>
                <a:cxn ang="0">
                  <a:pos x="1004" y="4494"/>
                </a:cxn>
                <a:cxn ang="0">
                  <a:pos x="1146" y="4427"/>
                </a:cxn>
                <a:cxn ang="0">
                  <a:pos x="1294" y="4368"/>
                </a:cxn>
                <a:cxn ang="0">
                  <a:pos x="1446" y="4320"/>
                </a:cxn>
                <a:cxn ang="0">
                  <a:pos x="1602" y="4282"/>
                </a:cxn>
                <a:cxn ang="0">
                  <a:pos x="1761" y="4253"/>
                </a:cxn>
                <a:cxn ang="0">
                  <a:pos x="1925" y="4235"/>
                </a:cxn>
                <a:cxn ang="0">
                  <a:pos x="2091" y="4228"/>
                </a:cxn>
              </a:cxnLst>
              <a:rect l="0" t="0" r="r" b="b"/>
              <a:pathLst>
                <a:path w="6661" h="5447">
                  <a:moveTo>
                    <a:pt x="2091" y="4228"/>
                  </a:moveTo>
                  <a:lnTo>
                    <a:pt x="6661" y="4225"/>
                  </a:lnTo>
                  <a:lnTo>
                    <a:pt x="6661" y="2533"/>
                  </a:lnTo>
                  <a:lnTo>
                    <a:pt x="5200" y="0"/>
                  </a:lnTo>
                  <a:lnTo>
                    <a:pt x="4535" y="0"/>
                  </a:lnTo>
                  <a:lnTo>
                    <a:pt x="4452" y="2"/>
                  </a:lnTo>
                  <a:lnTo>
                    <a:pt x="4368" y="7"/>
                  </a:lnTo>
                  <a:lnTo>
                    <a:pt x="4287" y="14"/>
                  </a:lnTo>
                  <a:lnTo>
                    <a:pt x="4204" y="25"/>
                  </a:lnTo>
                  <a:lnTo>
                    <a:pt x="4124" y="37"/>
                  </a:lnTo>
                  <a:lnTo>
                    <a:pt x="4045" y="53"/>
                  </a:lnTo>
                  <a:lnTo>
                    <a:pt x="3965" y="71"/>
                  </a:lnTo>
                  <a:lnTo>
                    <a:pt x="3888" y="91"/>
                  </a:lnTo>
                  <a:lnTo>
                    <a:pt x="3811" y="114"/>
                  </a:lnTo>
                  <a:lnTo>
                    <a:pt x="3736" y="139"/>
                  </a:lnTo>
                  <a:lnTo>
                    <a:pt x="3661" y="167"/>
                  </a:lnTo>
                  <a:lnTo>
                    <a:pt x="3587" y="197"/>
                  </a:lnTo>
                  <a:lnTo>
                    <a:pt x="3515" y="230"/>
                  </a:lnTo>
                  <a:lnTo>
                    <a:pt x="3444" y="264"/>
                  </a:lnTo>
                  <a:lnTo>
                    <a:pt x="3375" y="301"/>
                  </a:lnTo>
                  <a:lnTo>
                    <a:pt x="3307" y="340"/>
                  </a:lnTo>
                  <a:lnTo>
                    <a:pt x="3240" y="382"/>
                  </a:lnTo>
                  <a:lnTo>
                    <a:pt x="3174" y="425"/>
                  </a:lnTo>
                  <a:lnTo>
                    <a:pt x="3111" y="469"/>
                  </a:lnTo>
                  <a:lnTo>
                    <a:pt x="3049" y="517"/>
                  </a:lnTo>
                  <a:lnTo>
                    <a:pt x="2988" y="566"/>
                  </a:lnTo>
                  <a:lnTo>
                    <a:pt x="2928" y="617"/>
                  </a:lnTo>
                  <a:lnTo>
                    <a:pt x="2872" y="669"/>
                  </a:lnTo>
                  <a:lnTo>
                    <a:pt x="2815" y="724"/>
                  </a:lnTo>
                  <a:lnTo>
                    <a:pt x="2761" y="781"/>
                  </a:lnTo>
                  <a:lnTo>
                    <a:pt x="2709" y="838"/>
                  </a:lnTo>
                  <a:lnTo>
                    <a:pt x="2659" y="898"/>
                  </a:lnTo>
                  <a:lnTo>
                    <a:pt x="2611" y="959"/>
                  </a:lnTo>
                  <a:lnTo>
                    <a:pt x="2564" y="1022"/>
                  </a:lnTo>
                  <a:lnTo>
                    <a:pt x="2519" y="1087"/>
                  </a:lnTo>
                  <a:lnTo>
                    <a:pt x="2477" y="1153"/>
                  </a:lnTo>
                  <a:lnTo>
                    <a:pt x="2437" y="1220"/>
                  </a:lnTo>
                  <a:lnTo>
                    <a:pt x="0" y="5447"/>
                  </a:lnTo>
                  <a:lnTo>
                    <a:pt x="40" y="5380"/>
                  </a:lnTo>
                  <a:lnTo>
                    <a:pt x="82" y="5315"/>
                  </a:lnTo>
                  <a:lnTo>
                    <a:pt x="127" y="5251"/>
                  </a:lnTo>
                  <a:lnTo>
                    <a:pt x="173" y="5188"/>
                  </a:lnTo>
                  <a:lnTo>
                    <a:pt x="221" y="5126"/>
                  </a:lnTo>
                  <a:lnTo>
                    <a:pt x="272" y="5068"/>
                  </a:lnTo>
                  <a:lnTo>
                    <a:pt x="323" y="5010"/>
                  </a:lnTo>
                  <a:lnTo>
                    <a:pt x="377" y="4953"/>
                  </a:lnTo>
                  <a:lnTo>
                    <a:pt x="433" y="4898"/>
                  </a:lnTo>
                  <a:lnTo>
                    <a:pt x="490" y="4846"/>
                  </a:lnTo>
                  <a:lnTo>
                    <a:pt x="549" y="4795"/>
                  </a:lnTo>
                  <a:lnTo>
                    <a:pt x="610" y="4746"/>
                  </a:lnTo>
                  <a:lnTo>
                    <a:pt x="672" y="4699"/>
                  </a:lnTo>
                  <a:lnTo>
                    <a:pt x="735" y="4654"/>
                  </a:lnTo>
                  <a:lnTo>
                    <a:pt x="800" y="4611"/>
                  </a:lnTo>
                  <a:lnTo>
                    <a:pt x="867" y="4569"/>
                  </a:lnTo>
                  <a:lnTo>
                    <a:pt x="935" y="4530"/>
                  </a:lnTo>
                  <a:lnTo>
                    <a:pt x="1004" y="4494"/>
                  </a:lnTo>
                  <a:lnTo>
                    <a:pt x="1074" y="4459"/>
                  </a:lnTo>
                  <a:lnTo>
                    <a:pt x="1146" y="4427"/>
                  </a:lnTo>
                  <a:lnTo>
                    <a:pt x="1219" y="4396"/>
                  </a:lnTo>
                  <a:lnTo>
                    <a:pt x="1294" y="4368"/>
                  </a:lnTo>
                  <a:lnTo>
                    <a:pt x="1369" y="4344"/>
                  </a:lnTo>
                  <a:lnTo>
                    <a:pt x="1446" y="4320"/>
                  </a:lnTo>
                  <a:lnTo>
                    <a:pt x="1523" y="4299"/>
                  </a:lnTo>
                  <a:lnTo>
                    <a:pt x="1602" y="4282"/>
                  </a:lnTo>
                  <a:lnTo>
                    <a:pt x="1681" y="4266"/>
                  </a:lnTo>
                  <a:lnTo>
                    <a:pt x="1761" y="4253"/>
                  </a:lnTo>
                  <a:lnTo>
                    <a:pt x="1843" y="4243"/>
                  </a:lnTo>
                  <a:lnTo>
                    <a:pt x="1925" y="4235"/>
                  </a:lnTo>
                  <a:lnTo>
                    <a:pt x="2007" y="4230"/>
                  </a:lnTo>
                  <a:lnTo>
                    <a:pt x="2091" y="4228"/>
                  </a:lnTo>
                  <a:close/>
                </a:path>
              </a:pathLst>
            </a:custGeom>
            <a:solidFill>
              <a:srgbClr val="03354D"/>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9" name="Freeform 7"/>
            <p:cNvSpPr>
              <a:spLocks/>
            </p:cNvSpPr>
            <p:nvPr userDrawn="1"/>
          </p:nvSpPr>
          <p:spPr bwMode="auto">
            <a:xfrm>
              <a:off x="9845675" y="6373813"/>
              <a:ext cx="69850" cy="122238"/>
            </a:xfrm>
            <a:custGeom>
              <a:avLst/>
              <a:gdLst/>
              <a:ahLst/>
              <a:cxnLst>
                <a:cxn ang="0">
                  <a:pos x="1461" y="0"/>
                </a:cxn>
                <a:cxn ang="0">
                  <a:pos x="0" y="0"/>
                </a:cxn>
                <a:cxn ang="0">
                  <a:pos x="1461" y="2533"/>
                </a:cxn>
                <a:cxn ang="0">
                  <a:pos x="1461" y="0"/>
                </a:cxn>
              </a:cxnLst>
              <a:rect l="0" t="0" r="r" b="b"/>
              <a:pathLst>
                <a:path w="1461" h="2533">
                  <a:moveTo>
                    <a:pt x="1461" y="0"/>
                  </a:moveTo>
                  <a:lnTo>
                    <a:pt x="0" y="0"/>
                  </a:lnTo>
                  <a:lnTo>
                    <a:pt x="1461" y="2533"/>
                  </a:lnTo>
                  <a:lnTo>
                    <a:pt x="1461" y="0"/>
                  </a:lnTo>
                  <a:close/>
                </a:path>
              </a:pathLst>
            </a:custGeom>
            <a:solidFill>
              <a:srgbClr val="022333"/>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grpSp>
      <p:sp>
        <p:nvSpPr>
          <p:cNvPr id="10" name="Retângulo 9"/>
          <p:cNvSpPr/>
          <p:nvPr userDrawn="1"/>
        </p:nvSpPr>
        <p:spPr>
          <a:xfrm>
            <a:off x="9404013" y="6642000"/>
            <a:ext cx="500400" cy="216000"/>
          </a:xfrm>
          <a:prstGeom prst="rect">
            <a:avLst/>
          </a:prstGeom>
          <a:noFill/>
          <a:ln>
            <a:noFill/>
          </a:ln>
          <a:effectLst/>
        </p:spPr>
        <p:style>
          <a:lnRef idx="0">
            <a:scrgbClr r="0" g="0" b="0"/>
          </a:lnRef>
          <a:fillRef idx="1001">
            <a:schemeClr val="dk2"/>
          </a:fillRef>
          <a:effectRef idx="0">
            <a:scrgbClr r="0" g="0" b="0"/>
          </a:effectRef>
          <a:fontRef idx="major"/>
        </p:style>
        <p:txBody>
          <a:bodyPr wrap="square" lIns="72000" tIns="72000" rIns="72000" bIns="72000" rtlCol="0" anchor="ctr">
            <a:noAutofit/>
          </a:bodyPr>
          <a:lstStyle/>
          <a:p>
            <a:pPr marL="0" indent="0" algn="r">
              <a:spcAft>
                <a:spcPts val="600"/>
              </a:spcAft>
              <a:buFont typeface="Arial" pitchFamily="34" charset="0"/>
              <a:buNone/>
            </a:pPr>
            <a:fld id="{34F72ED0-2D2C-4623-B223-6D9637152CD4}" type="slidenum">
              <a:rPr lang="pt-BR" sz="900" b="0" smtClean="0">
                <a:solidFill>
                  <a:schemeClr val="bg1"/>
                </a:solidFill>
                <a:latin typeface="Tahoma" panose="020B0604030504040204" pitchFamily="34" charset="0"/>
                <a:ea typeface="Tahoma" panose="020B0604030504040204" pitchFamily="34" charset="0"/>
                <a:cs typeface="Tahoma" panose="020B0604030504040204" pitchFamily="34" charset="0"/>
              </a:rPr>
              <a:pPr marL="0" indent="0" algn="r">
                <a:spcAft>
                  <a:spcPts val="600"/>
                </a:spcAft>
                <a:buFont typeface="Arial" pitchFamily="34" charset="0"/>
                <a:buNone/>
              </a:pPr>
              <a:t>‹nº›</a:t>
            </a:fld>
            <a:endParaRPr lang="pt-BR" sz="9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7" name="Espaço Reservado para Texto 9"/>
          <p:cNvSpPr>
            <a:spLocks noGrp="1"/>
          </p:cNvSpPr>
          <p:nvPr>
            <p:ph type="body" sz="quarter" idx="14" hasCustomPrompt="1"/>
          </p:nvPr>
        </p:nvSpPr>
        <p:spPr>
          <a:xfrm>
            <a:off x="6782412" y="974478"/>
            <a:ext cx="2956056" cy="5190825"/>
          </a:xfrm>
          <a:prstGeom prst="round2DiagRect">
            <a:avLst>
              <a:gd name="adj1" fmla="val 5865"/>
              <a:gd name="adj2" fmla="val 0"/>
            </a:avLst>
          </a:prstGeom>
          <a:solidFill>
            <a:srgbClr val="F2F1BA"/>
          </a:solidFill>
          <a:ln w="9525">
            <a:solidFill>
              <a:schemeClr val="accent2"/>
            </a:solidFill>
          </a:ln>
        </p:spPr>
        <p:style>
          <a:lnRef idx="2">
            <a:schemeClr val="accent1"/>
          </a:lnRef>
          <a:fillRef idx="1">
            <a:schemeClr val="lt1"/>
          </a:fillRef>
          <a:effectRef idx="0">
            <a:schemeClr val="accent1"/>
          </a:effectRef>
          <a:fontRef idx="none"/>
        </p:style>
        <p:txBody>
          <a:bodyPr rIns="108000" anchor="ctr"/>
          <a:lstStyle>
            <a:lvl1pPr marL="177800" indent="-177800">
              <a:lnSpc>
                <a:spcPct val="100000"/>
              </a:lnSpc>
              <a:spcBef>
                <a:spcPts val="600"/>
              </a:spcBef>
              <a:defRPr lang="pt-BR" sz="1400" b="0" baseline="0" dirty="0">
                <a:solidFill>
                  <a:schemeClr val="tx1"/>
                </a:solidFill>
                <a:latin typeface="Tahoma" pitchFamily="34" charset="0"/>
                <a:ea typeface="Tahoma" pitchFamily="34" charset="0"/>
                <a:cs typeface="Tahoma" pitchFamily="34" charset="0"/>
              </a:defRPr>
            </a:lvl1pPr>
            <a:lvl2pPr marL="363538" indent="-188913">
              <a:lnSpc>
                <a:spcPct val="100000"/>
              </a:lnSpc>
              <a:spcBef>
                <a:spcPts val="600"/>
              </a:spcBef>
              <a:buFont typeface="Courier New" panose="02070309020205020404" pitchFamily="49" charset="0"/>
              <a:buChar char="o"/>
              <a:defRPr sz="13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defTabSz="623888">
              <a:lnSpc>
                <a:spcPct val="100000"/>
              </a:lnSpc>
              <a:spcBef>
                <a:spcPts val="600"/>
              </a:spcBef>
              <a:buFont typeface="Wingdings" panose="05000000000000000000" pitchFamily="2" charset="2"/>
              <a:buChar char="§"/>
              <a:defRPr sz="13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stStyle>
          <a:p>
            <a:pPr lvl="0"/>
            <a:r>
              <a:rPr lang="pt-BR" dirty="0"/>
              <a:t>Clique para editar </a:t>
            </a:r>
            <a:r>
              <a:rPr lang="pt-BR" dirty="0" err="1"/>
              <a:t>so</a:t>
            </a:r>
            <a:r>
              <a:rPr lang="pt-BR" dirty="0"/>
              <a:t> </a:t>
            </a:r>
            <a:r>
              <a:rPr lang="pt-BR" dirty="0" err="1"/>
              <a:t>what</a:t>
            </a:r>
            <a:endParaRPr lang="pt-BR" dirty="0"/>
          </a:p>
          <a:p>
            <a:pPr lvl="1"/>
            <a:r>
              <a:rPr lang="pt-BR" sz="1300" dirty="0"/>
              <a:t>Segundo nível</a:t>
            </a:r>
          </a:p>
          <a:p>
            <a:pPr lvl="2"/>
            <a:r>
              <a:rPr lang="pt-BR" sz="1200" dirty="0"/>
              <a:t>Terceiro nível</a:t>
            </a:r>
          </a:p>
        </p:txBody>
      </p:sp>
      <p:grpSp>
        <p:nvGrpSpPr>
          <p:cNvPr id="96" name="Grupo 95"/>
          <p:cNvGrpSpPr/>
          <p:nvPr userDrawn="1"/>
        </p:nvGrpSpPr>
        <p:grpSpPr>
          <a:xfrm>
            <a:off x="10236694" y="567364"/>
            <a:ext cx="1342611" cy="5723273"/>
            <a:chOff x="10236694" y="567364"/>
            <a:chExt cx="1342611" cy="5723273"/>
          </a:xfrm>
        </p:grpSpPr>
        <p:sp>
          <p:nvSpPr>
            <p:cNvPr id="98" name="CaixaDeTexto 97"/>
            <p:cNvSpPr txBox="1"/>
            <p:nvPr/>
          </p:nvSpPr>
          <p:spPr>
            <a:xfrm>
              <a:off x="10241999" y="1888765"/>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Paleta</a:t>
              </a:r>
              <a:r>
                <a:rPr lang="pt-BR" sz="1100" baseline="0" dirty="0"/>
                <a:t> secundária</a:t>
              </a:r>
              <a:endParaRPr lang="pt-BR" sz="1100" dirty="0"/>
            </a:p>
          </p:txBody>
        </p:sp>
        <p:sp>
          <p:nvSpPr>
            <p:cNvPr id="99" name="CaixaDeTexto 98"/>
            <p:cNvSpPr txBox="1"/>
            <p:nvPr/>
          </p:nvSpPr>
          <p:spPr>
            <a:xfrm>
              <a:off x="10241999" y="567364"/>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Paleta principal</a:t>
              </a:r>
            </a:p>
          </p:txBody>
        </p:sp>
        <p:grpSp>
          <p:nvGrpSpPr>
            <p:cNvPr id="100" name="Grupo 99"/>
            <p:cNvGrpSpPr/>
            <p:nvPr/>
          </p:nvGrpSpPr>
          <p:grpSpPr>
            <a:xfrm>
              <a:off x="10239455" y="845518"/>
              <a:ext cx="1337088" cy="288000"/>
              <a:chOff x="269748" y="-414999"/>
              <a:chExt cx="1337088" cy="288000"/>
            </a:xfrm>
          </p:grpSpPr>
          <p:sp>
            <p:nvSpPr>
              <p:cNvPr id="181" name="Rectangle 5"/>
              <p:cNvSpPr>
                <a:spLocks noChangeArrowheads="1"/>
              </p:cNvSpPr>
              <p:nvPr/>
            </p:nvSpPr>
            <p:spPr bwMode="auto">
              <a:xfrm>
                <a:off x="269748" y="-414999"/>
                <a:ext cx="222848" cy="288000"/>
              </a:xfrm>
              <a:prstGeom prst="rect">
                <a:avLst/>
              </a:prstGeom>
              <a:solidFill>
                <a:srgbClr val="01567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2" name="Freeform 6"/>
              <p:cNvSpPr>
                <a:spLocks/>
              </p:cNvSpPr>
              <p:nvPr/>
            </p:nvSpPr>
            <p:spPr bwMode="auto">
              <a:xfrm>
                <a:off x="492596" y="-414999"/>
                <a:ext cx="222848" cy="288000"/>
              </a:xfrm>
              <a:custGeom>
                <a:avLst/>
                <a:gdLst/>
                <a:ahLst/>
                <a:cxnLst>
                  <a:cxn ang="0">
                    <a:pos x="2764" y="2523"/>
                  </a:cxn>
                  <a:cxn ang="0">
                    <a:pos x="2764" y="2162"/>
                  </a:cxn>
                  <a:cxn ang="0">
                    <a:pos x="2764" y="1802"/>
                  </a:cxn>
                  <a:cxn ang="0">
                    <a:pos x="2764" y="1502"/>
                  </a:cxn>
                  <a:cxn ang="0">
                    <a:pos x="2764" y="1142"/>
                  </a:cxn>
                  <a:cxn ang="0">
                    <a:pos x="2764" y="841"/>
                  </a:cxn>
                  <a:cxn ang="0">
                    <a:pos x="2764" y="481"/>
                  </a:cxn>
                  <a:cxn ang="0">
                    <a:pos x="2764" y="120"/>
                  </a:cxn>
                  <a:cxn ang="0">
                    <a:pos x="2584" y="0"/>
                  </a:cxn>
                  <a:cxn ang="0">
                    <a:pos x="2224" y="0"/>
                  </a:cxn>
                  <a:cxn ang="0">
                    <a:pos x="1863" y="0"/>
                  </a:cxn>
                  <a:cxn ang="0">
                    <a:pos x="1503" y="0"/>
                  </a:cxn>
                  <a:cxn ang="0">
                    <a:pos x="1202" y="0"/>
                  </a:cxn>
                  <a:cxn ang="0">
                    <a:pos x="841" y="0"/>
                  </a:cxn>
                  <a:cxn ang="0">
                    <a:pos x="481" y="0"/>
                  </a:cxn>
                  <a:cxn ang="0">
                    <a:pos x="121" y="0"/>
                  </a:cxn>
                  <a:cxn ang="0">
                    <a:pos x="0" y="120"/>
                  </a:cxn>
                  <a:cxn ang="0">
                    <a:pos x="0" y="481"/>
                  </a:cxn>
                  <a:cxn ang="0">
                    <a:pos x="0" y="841"/>
                  </a:cxn>
                  <a:cxn ang="0">
                    <a:pos x="0" y="1142"/>
                  </a:cxn>
                  <a:cxn ang="0">
                    <a:pos x="0" y="1502"/>
                  </a:cxn>
                  <a:cxn ang="0">
                    <a:pos x="0" y="1802"/>
                  </a:cxn>
                  <a:cxn ang="0">
                    <a:pos x="0" y="2162"/>
                  </a:cxn>
                  <a:cxn ang="0">
                    <a:pos x="0" y="2523"/>
                  </a:cxn>
                  <a:cxn ang="0">
                    <a:pos x="121" y="2703"/>
                  </a:cxn>
                  <a:cxn ang="0">
                    <a:pos x="481" y="2703"/>
                  </a:cxn>
                  <a:cxn ang="0">
                    <a:pos x="841" y="2703"/>
                  </a:cxn>
                  <a:cxn ang="0">
                    <a:pos x="1202" y="2703"/>
                  </a:cxn>
                  <a:cxn ang="0">
                    <a:pos x="1503" y="2703"/>
                  </a:cxn>
                  <a:cxn ang="0">
                    <a:pos x="1863" y="2703"/>
                  </a:cxn>
                  <a:cxn ang="0">
                    <a:pos x="2224" y="2703"/>
                  </a:cxn>
                  <a:cxn ang="0">
                    <a:pos x="2584" y="2703"/>
                  </a:cxn>
                </a:cxnLst>
                <a:rect l="0" t="0" r="r" b="b"/>
                <a:pathLst>
                  <a:path w="2764" h="2703">
                    <a:moveTo>
                      <a:pt x="2764" y="2703"/>
                    </a:moveTo>
                    <a:lnTo>
                      <a:pt x="2764" y="2523"/>
                    </a:lnTo>
                    <a:lnTo>
                      <a:pt x="2764" y="2343"/>
                    </a:lnTo>
                    <a:lnTo>
                      <a:pt x="2764" y="2162"/>
                    </a:lnTo>
                    <a:lnTo>
                      <a:pt x="2764" y="1983"/>
                    </a:lnTo>
                    <a:lnTo>
                      <a:pt x="2764" y="1802"/>
                    </a:lnTo>
                    <a:lnTo>
                      <a:pt x="2764" y="1682"/>
                    </a:lnTo>
                    <a:lnTo>
                      <a:pt x="2764" y="1502"/>
                    </a:lnTo>
                    <a:lnTo>
                      <a:pt x="2764" y="1321"/>
                    </a:lnTo>
                    <a:lnTo>
                      <a:pt x="2764" y="1142"/>
                    </a:lnTo>
                    <a:lnTo>
                      <a:pt x="2764" y="961"/>
                    </a:lnTo>
                    <a:lnTo>
                      <a:pt x="2764" y="841"/>
                    </a:lnTo>
                    <a:lnTo>
                      <a:pt x="2764" y="661"/>
                    </a:lnTo>
                    <a:lnTo>
                      <a:pt x="2764" y="481"/>
                    </a:lnTo>
                    <a:lnTo>
                      <a:pt x="2764" y="301"/>
                    </a:lnTo>
                    <a:lnTo>
                      <a:pt x="2764" y="120"/>
                    </a:lnTo>
                    <a:lnTo>
                      <a:pt x="2764" y="0"/>
                    </a:lnTo>
                    <a:lnTo>
                      <a:pt x="2584" y="0"/>
                    </a:lnTo>
                    <a:lnTo>
                      <a:pt x="2403" y="0"/>
                    </a:lnTo>
                    <a:lnTo>
                      <a:pt x="2224" y="0"/>
                    </a:lnTo>
                    <a:lnTo>
                      <a:pt x="2043" y="0"/>
                    </a:lnTo>
                    <a:lnTo>
                      <a:pt x="1863" y="0"/>
                    </a:lnTo>
                    <a:lnTo>
                      <a:pt x="1683" y="0"/>
                    </a:lnTo>
                    <a:lnTo>
                      <a:pt x="1503" y="0"/>
                    </a:lnTo>
                    <a:lnTo>
                      <a:pt x="1383" y="0"/>
                    </a:lnTo>
                    <a:lnTo>
                      <a:pt x="1202" y="0"/>
                    </a:lnTo>
                    <a:lnTo>
                      <a:pt x="1021" y="0"/>
                    </a:lnTo>
                    <a:lnTo>
                      <a:pt x="841" y="0"/>
                    </a:lnTo>
                    <a:lnTo>
                      <a:pt x="661" y="0"/>
                    </a:lnTo>
                    <a:lnTo>
                      <a:pt x="481" y="0"/>
                    </a:lnTo>
                    <a:lnTo>
                      <a:pt x="300" y="0"/>
                    </a:lnTo>
                    <a:lnTo>
                      <a:pt x="121"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1" y="2703"/>
                    </a:lnTo>
                    <a:lnTo>
                      <a:pt x="300" y="2703"/>
                    </a:lnTo>
                    <a:lnTo>
                      <a:pt x="481" y="2703"/>
                    </a:lnTo>
                    <a:lnTo>
                      <a:pt x="661" y="2703"/>
                    </a:lnTo>
                    <a:lnTo>
                      <a:pt x="841" y="2703"/>
                    </a:lnTo>
                    <a:lnTo>
                      <a:pt x="1021" y="2703"/>
                    </a:lnTo>
                    <a:lnTo>
                      <a:pt x="1202" y="2703"/>
                    </a:lnTo>
                    <a:lnTo>
                      <a:pt x="1383" y="2703"/>
                    </a:lnTo>
                    <a:lnTo>
                      <a:pt x="1503" y="2703"/>
                    </a:lnTo>
                    <a:lnTo>
                      <a:pt x="1683" y="2703"/>
                    </a:lnTo>
                    <a:lnTo>
                      <a:pt x="1863" y="2703"/>
                    </a:lnTo>
                    <a:lnTo>
                      <a:pt x="2043" y="2703"/>
                    </a:lnTo>
                    <a:lnTo>
                      <a:pt x="2224" y="2703"/>
                    </a:lnTo>
                    <a:lnTo>
                      <a:pt x="2403" y="2703"/>
                    </a:lnTo>
                    <a:lnTo>
                      <a:pt x="2584" y="2703"/>
                    </a:lnTo>
                    <a:lnTo>
                      <a:pt x="2764" y="2703"/>
                    </a:lnTo>
                    <a:close/>
                  </a:path>
                </a:pathLst>
              </a:custGeom>
              <a:solidFill>
                <a:srgbClr val="1E698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3" name="Freeform 7"/>
              <p:cNvSpPr>
                <a:spLocks/>
              </p:cNvSpPr>
              <p:nvPr/>
            </p:nvSpPr>
            <p:spPr bwMode="auto">
              <a:xfrm>
                <a:off x="715444" y="-414999"/>
                <a:ext cx="222848" cy="288000"/>
              </a:xfrm>
              <a:custGeom>
                <a:avLst/>
                <a:gdLst/>
                <a:ahLst/>
                <a:cxnLst>
                  <a:cxn ang="0">
                    <a:pos x="2704" y="2523"/>
                  </a:cxn>
                  <a:cxn ang="0">
                    <a:pos x="2704" y="2162"/>
                  </a:cxn>
                  <a:cxn ang="0">
                    <a:pos x="2704" y="1802"/>
                  </a:cxn>
                  <a:cxn ang="0">
                    <a:pos x="2704" y="1502"/>
                  </a:cxn>
                  <a:cxn ang="0">
                    <a:pos x="2704" y="1142"/>
                  </a:cxn>
                  <a:cxn ang="0">
                    <a:pos x="2704" y="841"/>
                  </a:cxn>
                  <a:cxn ang="0">
                    <a:pos x="2704" y="481"/>
                  </a:cxn>
                  <a:cxn ang="0">
                    <a:pos x="2704" y="120"/>
                  </a:cxn>
                  <a:cxn ang="0">
                    <a:pos x="2524" y="0"/>
                  </a:cxn>
                  <a:cxn ang="0">
                    <a:pos x="2163" y="0"/>
                  </a:cxn>
                  <a:cxn ang="0">
                    <a:pos x="1803" y="0"/>
                  </a:cxn>
                  <a:cxn ang="0">
                    <a:pos x="1502" y="0"/>
                  </a:cxn>
                  <a:cxn ang="0">
                    <a:pos x="1142"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142" y="2703"/>
                  </a:cxn>
                  <a:cxn ang="0">
                    <a:pos x="1502" y="2703"/>
                  </a:cxn>
                  <a:cxn ang="0">
                    <a:pos x="1803" y="2703"/>
                  </a:cxn>
                  <a:cxn ang="0">
                    <a:pos x="2163" y="2703"/>
                  </a:cxn>
                  <a:cxn ang="0">
                    <a:pos x="2524" y="2703"/>
                  </a:cxn>
                </a:cxnLst>
                <a:rect l="0" t="0" r="r" b="b"/>
                <a:pathLst>
                  <a:path w="2704" h="2703">
                    <a:moveTo>
                      <a:pt x="2704" y="2703"/>
                    </a:moveTo>
                    <a:lnTo>
                      <a:pt x="2704" y="2523"/>
                    </a:lnTo>
                    <a:lnTo>
                      <a:pt x="2704" y="2343"/>
                    </a:lnTo>
                    <a:lnTo>
                      <a:pt x="2704" y="2162"/>
                    </a:lnTo>
                    <a:lnTo>
                      <a:pt x="2704" y="1983"/>
                    </a:lnTo>
                    <a:lnTo>
                      <a:pt x="2704" y="1802"/>
                    </a:lnTo>
                    <a:lnTo>
                      <a:pt x="2704" y="1682"/>
                    </a:lnTo>
                    <a:lnTo>
                      <a:pt x="2704" y="1502"/>
                    </a:lnTo>
                    <a:lnTo>
                      <a:pt x="2704" y="1321"/>
                    </a:lnTo>
                    <a:lnTo>
                      <a:pt x="2704" y="1142"/>
                    </a:lnTo>
                    <a:lnTo>
                      <a:pt x="2704" y="961"/>
                    </a:lnTo>
                    <a:lnTo>
                      <a:pt x="2704" y="841"/>
                    </a:lnTo>
                    <a:lnTo>
                      <a:pt x="2704" y="661"/>
                    </a:lnTo>
                    <a:lnTo>
                      <a:pt x="2704" y="481"/>
                    </a:lnTo>
                    <a:lnTo>
                      <a:pt x="2704" y="301"/>
                    </a:lnTo>
                    <a:lnTo>
                      <a:pt x="2704" y="120"/>
                    </a:lnTo>
                    <a:lnTo>
                      <a:pt x="2704" y="0"/>
                    </a:lnTo>
                    <a:lnTo>
                      <a:pt x="2524" y="0"/>
                    </a:lnTo>
                    <a:lnTo>
                      <a:pt x="2343" y="0"/>
                    </a:lnTo>
                    <a:lnTo>
                      <a:pt x="2163" y="0"/>
                    </a:lnTo>
                    <a:lnTo>
                      <a:pt x="1983" y="0"/>
                    </a:lnTo>
                    <a:lnTo>
                      <a:pt x="1803" y="0"/>
                    </a:lnTo>
                    <a:lnTo>
                      <a:pt x="1683" y="0"/>
                    </a:lnTo>
                    <a:lnTo>
                      <a:pt x="1502" y="0"/>
                    </a:lnTo>
                    <a:lnTo>
                      <a:pt x="1321" y="0"/>
                    </a:lnTo>
                    <a:lnTo>
                      <a:pt x="1142" y="0"/>
                    </a:lnTo>
                    <a:lnTo>
                      <a:pt x="961" y="0"/>
                    </a:lnTo>
                    <a:lnTo>
                      <a:pt x="841" y="0"/>
                    </a:lnTo>
                    <a:lnTo>
                      <a:pt x="661" y="0"/>
                    </a:lnTo>
                    <a:lnTo>
                      <a:pt x="480" y="0"/>
                    </a:lnTo>
                    <a:lnTo>
                      <a:pt x="301"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1" y="2703"/>
                    </a:lnTo>
                    <a:lnTo>
                      <a:pt x="480" y="2703"/>
                    </a:lnTo>
                    <a:lnTo>
                      <a:pt x="661" y="2703"/>
                    </a:lnTo>
                    <a:lnTo>
                      <a:pt x="841" y="2703"/>
                    </a:lnTo>
                    <a:lnTo>
                      <a:pt x="961" y="2703"/>
                    </a:lnTo>
                    <a:lnTo>
                      <a:pt x="1142" y="2703"/>
                    </a:lnTo>
                    <a:lnTo>
                      <a:pt x="1321" y="2703"/>
                    </a:lnTo>
                    <a:lnTo>
                      <a:pt x="1502" y="2703"/>
                    </a:lnTo>
                    <a:lnTo>
                      <a:pt x="1683" y="2703"/>
                    </a:lnTo>
                    <a:lnTo>
                      <a:pt x="1803" y="2703"/>
                    </a:lnTo>
                    <a:lnTo>
                      <a:pt x="1983" y="2703"/>
                    </a:lnTo>
                    <a:lnTo>
                      <a:pt x="2163" y="2703"/>
                    </a:lnTo>
                    <a:lnTo>
                      <a:pt x="2343" y="2703"/>
                    </a:lnTo>
                    <a:lnTo>
                      <a:pt x="2524" y="2703"/>
                    </a:lnTo>
                    <a:lnTo>
                      <a:pt x="2704" y="2703"/>
                    </a:lnTo>
                    <a:close/>
                  </a:path>
                </a:pathLst>
              </a:custGeom>
              <a:solidFill>
                <a:srgbClr val="3B7C9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4" name="Freeform 8"/>
              <p:cNvSpPr>
                <a:spLocks/>
              </p:cNvSpPr>
              <p:nvPr/>
            </p:nvSpPr>
            <p:spPr bwMode="auto">
              <a:xfrm>
                <a:off x="938292" y="-414999"/>
                <a:ext cx="222848" cy="288000"/>
              </a:xfrm>
              <a:custGeom>
                <a:avLst/>
                <a:gdLst/>
                <a:ahLst/>
                <a:cxnLst>
                  <a:cxn ang="0">
                    <a:pos x="2764" y="2523"/>
                  </a:cxn>
                  <a:cxn ang="0">
                    <a:pos x="2764" y="2162"/>
                  </a:cxn>
                  <a:cxn ang="0">
                    <a:pos x="2764" y="1802"/>
                  </a:cxn>
                  <a:cxn ang="0">
                    <a:pos x="2764" y="1502"/>
                  </a:cxn>
                  <a:cxn ang="0">
                    <a:pos x="2764" y="1142"/>
                  </a:cxn>
                  <a:cxn ang="0">
                    <a:pos x="2764" y="841"/>
                  </a:cxn>
                  <a:cxn ang="0">
                    <a:pos x="2764" y="481"/>
                  </a:cxn>
                  <a:cxn ang="0">
                    <a:pos x="2764" y="120"/>
                  </a:cxn>
                  <a:cxn ang="0">
                    <a:pos x="2583" y="0"/>
                  </a:cxn>
                  <a:cxn ang="0">
                    <a:pos x="2223" y="0"/>
                  </a:cxn>
                  <a:cxn ang="0">
                    <a:pos x="1862" y="0"/>
                  </a:cxn>
                  <a:cxn ang="0">
                    <a:pos x="1502" y="0"/>
                  </a:cxn>
                  <a:cxn ang="0">
                    <a:pos x="1201"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201" y="2703"/>
                  </a:cxn>
                  <a:cxn ang="0">
                    <a:pos x="1502" y="2703"/>
                  </a:cxn>
                  <a:cxn ang="0">
                    <a:pos x="1862" y="2703"/>
                  </a:cxn>
                  <a:cxn ang="0">
                    <a:pos x="2223" y="2703"/>
                  </a:cxn>
                  <a:cxn ang="0">
                    <a:pos x="2583" y="2703"/>
                  </a:cxn>
                </a:cxnLst>
                <a:rect l="0" t="0" r="r" b="b"/>
                <a:pathLst>
                  <a:path w="2764" h="2703">
                    <a:moveTo>
                      <a:pt x="2764" y="2703"/>
                    </a:moveTo>
                    <a:lnTo>
                      <a:pt x="2764" y="2523"/>
                    </a:lnTo>
                    <a:lnTo>
                      <a:pt x="2764" y="2343"/>
                    </a:lnTo>
                    <a:lnTo>
                      <a:pt x="2764" y="2162"/>
                    </a:lnTo>
                    <a:lnTo>
                      <a:pt x="2764" y="1983"/>
                    </a:lnTo>
                    <a:lnTo>
                      <a:pt x="2764" y="1802"/>
                    </a:lnTo>
                    <a:lnTo>
                      <a:pt x="2764" y="1682"/>
                    </a:lnTo>
                    <a:lnTo>
                      <a:pt x="2764" y="1502"/>
                    </a:lnTo>
                    <a:lnTo>
                      <a:pt x="2764" y="1321"/>
                    </a:lnTo>
                    <a:lnTo>
                      <a:pt x="2764" y="1142"/>
                    </a:lnTo>
                    <a:lnTo>
                      <a:pt x="2764" y="961"/>
                    </a:lnTo>
                    <a:lnTo>
                      <a:pt x="2764" y="841"/>
                    </a:lnTo>
                    <a:lnTo>
                      <a:pt x="2764" y="661"/>
                    </a:lnTo>
                    <a:lnTo>
                      <a:pt x="2764" y="481"/>
                    </a:lnTo>
                    <a:lnTo>
                      <a:pt x="2764" y="301"/>
                    </a:lnTo>
                    <a:lnTo>
                      <a:pt x="2764" y="120"/>
                    </a:lnTo>
                    <a:lnTo>
                      <a:pt x="2764" y="0"/>
                    </a:lnTo>
                    <a:lnTo>
                      <a:pt x="2583" y="0"/>
                    </a:lnTo>
                    <a:lnTo>
                      <a:pt x="2403" y="0"/>
                    </a:lnTo>
                    <a:lnTo>
                      <a:pt x="2223" y="0"/>
                    </a:lnTo>
                    <a:lnTo>
                      <a:pt x="2042" y="0"/>
                    </a:lnTo>
                    <a:lnTo>
                      <a:pt x="1862" y="0"/>
                    </a:lnTo>
                    <a:lnTo>
                      <a:pt x="1682" y="0"/>
                    </a:lnTo>
                    <a:lnTo>
                      <a:pt x="1502" y="0"/>
                    </a:lnTo>
                    <a:lnTo>
                      <a:pt x="1382" y="0"/>
                    </a:lnTo>
                    <a:lnTo>
                      <a:pt x="1201" y="0"/>
                    </a:lnTo>
                    <a:lnTo>
                      <a:pt x="1021" y="0"/>
                    </a:lnTo>
                    <a:lnTo>
                      <a:pt x="841" y="0"/>
                    </a:lnTo>
                    <a:lnTo>
                      <a:pt x="661" y="0"/>
                    </a:lnTo>
                    <a:lnTo>
                      <a:pt x="480" y="0"/>
                    </a:lnTo>
                    <a:lnTo>
                      <a:pt x="300"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0" y="2703"/>
                    </a:lnTo>
                    <a:lnTo>
                      <a:pt x="480" y="2703"/>
                    </a:lnTo>
                    <a:lnTo>
                      <a:pt x="661" y="2703"/>
                    </a:lnTo>
                    <a:lnTo>
                      <a:pt x="841" y="2703"/>
                    </a:lnTo>
                    <a:lnTo>
                      <a:pt x="1021" y="2703"/>
                    </a:lnTo>
                    <a:lnTo>
                      <a:pt x="1201" y="2703"/>
                    </a:lnTo>
                    <a:lnTo>
                      <a:pt x="1382" y="2703"/>
                    </a:lnTo>
                    <a:lnTo>
                      <a:pt x="1502" y="2703"/>
                    </a:lnTo>
                    <a:lnTo>
                      <a:pt x="1682" y="2703"/>
                    </a:lnTo>
                    <a:lnTo>
                      <a:pt x="1862" y="2703"/>
                    </a:lnTo>
                    <a:lnTo>
                      <a:pt x="2042" y="2703"/>
                    </a:lnTo>
                    <a:lnTo>
                      <a:pt x="2223" y="2703"/>
                    </a:lnTo>
                    <a:lnTo>
                      <a:pt x="2403" y="2703"/>
                    </a:lnTo>
                    <a:lnTo>
                      <a:pt x="2583" y="2703"/>
                    </a:lnTo>
                    <a:lnTo>
                      <a:pt x="2764" y="2703"/>
                    </a:lnTo>
                    <a:close/>
                  </a:path>
                </a:pathLst>
              </a:custGeom>
              <a:solidFill>
                <a:srgbClr val="5890A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5" name="Freeform 9"/>
              <p:cNvSpPr>
                <a:spLocks/>
              </p:cNvSpPr>
              <p:nvPr/>
            </p:nvSpPr>
            <p:spPr bwMode="auto">
              <a:xfrm>
                <a:off x="1161140" y="-414999"/>
                <a:ext cx="222848" cy="288000"/>
              </a:xfrm>
              <a:custGeom>
                <a:avLst/>
                <a:gdLst/>
                <a:ahLst/>
                <a:cxnLst>
                  <a:cxn ang="0">
                    <a:pos x="2704" y="2523"/>
                  </a:cxn>
                  <a:cxn ang="0">
                    <a:pos x="2704" y="2162"/>
                  </a:cxn>
                  <a:cxn ang="0">
                    <a:pos x="2704" y="1802"/>
                  </a:cxn>
                  <a:cxn ang="0">
                    <a:pos x="2704" y="1502"/>
                  </a:cxn>
                  <a:cxn ang="0">
                    <a:pos x="2704" y="1142"/>
                  </a:cxn>
                  <a:cxn ang="0">
                    <a:pos x="2704" y="841"/>
                  </a:cxn>
                  <a:cxn ang="0">
                    <a:pos x="2704" y="481"/>
                  </a:cxn>
                  <a:cxn ang="0">
                    <a:pos x="2704" y="120"/>
                  </a:cxn>
                  <a:cxn ang="0">
                    <a:pos x="2523" y="0"/>
                  </a:cxn>
                  <a:cxn ang="0">
                    <a:pos x="2163" y="0"/>
                  </a:cxn>
                  <a:cxn ang="0">
                    <a:pos x="1802" y="0"/>
                  </a:cxn>
                  <a:cxn ang="0">
                    <a:pos x="1501" y="0"/>
                  </a:cxn>
                  <a:cxn ang="0">
                    <a:pos x="1141"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141" y="2703"/>
                  </a:cxn>
                  <a:cxn ang="0">
                    <a:pos x="1501" y="2703"/>
                  </a:cxn>
                  <a:cxn ang="0">
                    <a:pos x="1802" y="2703"/>
                  </a:cxn>
                  <a:cxn ang="0">
                    <a:pos x="2163" y="2703"/>
                  </a:cxn>
                  <a:cxn ang="0">
                    <a:pos x="2523" y="2703"/>
                  </a:cxn>
                </a:cxnLst>
                <a:rect l="0" t="0" r="r" b="b"/>
                <a:pathLst>
                  <a:path w="2704" h="2703">
                    <a:moveTo>
                      <a:pt x="2704" y="2703"/>
                    </a:moveTo>
                    <a:lnTo>
                      <a:pt x="2704" y="2523"/>
                    </a:lnTo>
                    <a:lnTo>
                      <a:pt x="2704" y="2343"/>
                    </a:lnTo>
                    <a:lnTo>
                      <a:pt x="2704" y="2162"/>
                    </a:lnTo>
                    <a:lnTo>
                      <a:pt x="2704" y="1983"/>
                    </a:lnTo>
                    <a:lnTo>
                      <a:pt x="2704" y="1802"/>
                    </a:lnTo>
                    <a:lnTo>
                      <a:pt x="2704" y="1682"/>
                    </a:lnTo>
                    <a:lnTo>
                      <a:pt x="2704" y="1502"/>
                    </a:lnTo>
                    <a:lnTo>
                      <a:pt x="2704" y="1321"/>
                    </a:lnTo>
                    <a:lnTo>
                      <a:pt x="2704" y="1142"/>
                    </a:lnTo>
                    <a:lnTo>
                      <a:pt x="2704" y="961"/>
                    </a:lnTo>
                    <a:lnTo>
                      <a:pt x="2704" y="841"/>
                    </a:lnTo>
                    <a:lnTo>
                      <a:pt x="2704" y="661"/>
                    </a:lnTo>
                    <a:lnTo>
                      <a:pt x="2704" y="481"/>
                    </a:lnTo>
                    <a:lnTo>
                      <a:pt x="2704" y="301"/>
                    </a:lnTo>
                    <a:lnTo>
                      <a:pt x="2704" y="120"/>
                    </a:lnTo>
                    <a:lnTo>
                      <a:pt x="2704" y="0"/>
                    </a:lnTo>
                    <a:lnTo>
                      <a:pt x="2523" y="0"/>
                    </a:lnTo>
                    <a:lnTo>
                      <a:pt x="2342" y="0"/>
                    </a:lnTo>
                    <a:lnTo>
                      <a:pt x="2163" y="0"/>
                    </a:lnTo>
                    <a:lnTo>
                      <a:pt x="1982" y="0"/>
                    </a:lnTo>
                    <a:lnTo>
                      <a:pt x="1802" y="0"/>
                    </a:lnTo>
                    <a:lnTo>
                      <a:pt x="1682" y="0"/>
                    </a:lnTo>
                    <a:lnTo>
                      <a:pt x="1501" y="0"/>
                    </a:lnTo>
                    <a:lnTo>
                      <a:pt x="1322" y="0"/>
                    </a:lnTo>
                    <a:lnTo>
                      <a:pt x="1141" y="0"/>
                    </a:lnTo>
                    <a:lnTo>
                      <a:pt x="961" y="0"/>
                    </a:lnTo>
                    <a:lnTo>
                      <a:pt x="841" y="0"/>
                    </a:lnTo>
                    <a:lnTo>
                      <a:pt x="660" y="0"/>
                    </a:lnTo>
                    <a:lnTo>
                      <a:pt x="480" y="0"/>
                    </a:lnTo>
                    <a:lnTo>
                      <a:pt x="300"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0" y="2703"/>
                    </a:lnTo>
                    <a:lnTo>
                      <a:pt x="480" y="2703"/>
                    </a:lnTo>
                    <a:lnTo>
                      <a:pt x="660" y="2703"/>
                    </a:lnTo>
                    <a:lnTo>
                      <a:pt x="841" y="2703"/>
                    </a:lnTo>
                    <a:lnTo>
                      <a:pt x="961" y="2703"/>
                    </a:lnTo>
                    <a:lnTo>
                      <a:pt x="1141" y="2703"/>
                    </a:lnTo>
                    <a:lnTo>
                      <a:pt x="1322" y="2703"/>
                    </a:lnTo>
                    <a:lnTo>
                      <a:pt x="1501" y="2703"/>
                    </a:lnTo>
                    <a:lnTo>
                      <a:pt x="1682" y="2703"/>
                    </a:lnTo>
                    <a:lnTo>
                      <a:pt x="1802" y="2703"/>
                    </a:lnTo>
                    <a:lnTo>
                      <a:pt x="1982" y="2703"/>
                    </a:lnTo>
                    <a:lnTo>
                      <a:pt x="2163" y="2703"/>
                    </a:lnTo>
                    <a:lnTo>
                      <a:pt x="2342" y="2703"/>
                    </a:lnTo>
                    <a:lnTo>
                      <a:pt x="2523" y="2703"/>
                    </a:lnTo>
                    <a:lnTo>
                      <a:pt x="2704" y="2703"/>
                    </a:lnTo>
                    <a:close/>
                  </a:path>
                </a:pathLst>
              </a:custGeom>
              <a:solidFill>
                <a:srgbClr val="75A3B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6" name="Rectangle 10"/>
              <p:cNvSpPr>
                <a:spLocks noChangeArrowheads="1"/>
              </p:cNvSpPr>
              <p:nvPr/>
            </p:nvSpPr>
            <p:spPr bwMode="auto">
              <a:xfrm>
                <a:off x="1383988" y="-414999"/>
                <a:ext cx="222848" cy="288000"/>
              </a:xfrm>
              <a:prstGeom prst="rect">
                <a:avLst/>
              </a:prstGeom>
              <a:solidFill>
                <a:srgbClr val="92B6C8"/>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1" name="Grupo 100"/>
            <p:cNvGrpSpPr/>
            <p:nvPr/>
          </p:nvGrpSpPr>
          <p:grpSpPr>
            <a:xfrm>
              <a:off x="10239455" y="1193267"/>
              <a:ext cx="1337088" cy="288000"/>
              <a:chOff x="1653737" y="-414999"/>
              <a:chExt cx="1337088" cy="288000"/>
            </a:xfrm>
          </p:grpSpPr>
          <p:sp>
            <p:nvSpPr>
              <p:cNvPr id="175" name="Rectangle 11"/>
              <p:cNvSpPr>
                <a:spLocks noChangeArrowheads="1"/>
              </p:cNvSpPr>
              <p:nvPr/>
            </p:nvSpPr>
            <p:spPr bwMode="auto">
              <a:xfrm>
                <a:off x="1653737" y="-414999"/>
                <a:ext cx="222848" cy="288000"/>
              </a:xfrm>
              <a:prstGeom prst="rect">
                <a:avLst/>
              </a:prstGeom>
              <a:solidFill>
                <a:srgbClr val="BEBE7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6" name="Freeform 13"/>
              <p:cNvSpPr>
                <a:spLocks/>
              </p:cNvSpPr>
              <p:nvPr/>
            </p:nvSpPr>
            <p:spPr bwMode="auto">
              <a:xfrm>
                <a:off x="1876585"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3"/>
                  </a:cxn>
                  <a:cxn ang="0">
                    <a:pos x="2731" y="854"/>
                  </a:cxn>
                  <a:cxn ang="0">
                    <a:pos x="2731" y="1195"/>
                  </a:cxn>
                  <a:cxn ang="0">
                    <a:pos x="2731" y="1537"/>
                  </a:cxn>
                  <a:cxn ang="0">
                    <a:pos x="2731" y="1877"/>
                  </a:cxn>
                  <a:cxn ang="0">
                    <a:pos x="2731" y="2219"/>
                  </a:cxn>
                  <a:cxn ang="0">
                    <a:pos x="2731" y="2560"/>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0" y="0"/>
                    </a:lnTo>
                    <a:lnTo>
                      <a:pt x="342" y="0"/>
                    </a:lnTo>
                    <a:lnTo>
                      <a:pt x="512" y="0"/>
                    </a:lnTo>
                    <a:lnTo>
                      <a:pt x="683" y="0"/>
                    </a:lnTo>
                    <a:lnTo>
                      <a:pt x="853" y="0"/>
                    </a:lnTo>
                    <a:lnTo>
                      <a:pt x="1023" y="0"/>
                    </a:lnTo>
                    <a:lnTo>
                      <a:pt x="1195" y="0"/>
                    </a:lnTo>
                    <a:lnTo>
                      <a:pt x="1365" y="0"/>
                    </a:lnTo>
                    <a:lnTo>
                      <a:pt x="1536" y="0"/>
                    </a:lnTo>
                    <a:lnTo>
                      <a:pt x="1706" y="0"/>
                    </a:lnTo>
                    <a:lnTo>
                      <a:pt x="1878" y="0"/>
                    </a:lnTo>
                    <a:lnTo>
                      <a:pt x="2048" y="0"/>
                    </a:lnTo>
                    <a:lnTo>
                      <a:pt x="2219" y="0"/>
                    </a:lnTo>
                    <a:lnTo>
                      <a:pt x="2389" y="0"/>
                    </a:lnTo>
                    <a:lnTo>
                      <a:pt x="2561" y="0"/>
                    </a:lnTo>
                    <a:lnTo>
                      <a:pt x="2731" y="0"/>
                    </a:lnTo>
                    <a:lnTo>
                      <a:pt x="2731" y="171"/>
                    </a:lnTo>
                    <a:lnTo>
                      <a:pt x="2731" y="341"/>
                    </a:lnTo>
                    <a:lnTo>
                      <a:pt x="2731" y="513"/>
                    </a:lnTo>
                    <a:lnTo>
                      <a:pt x="2731" y="683"/>
                    </a:lnTo>
                    <a:lnTo>
                      <a:pt x="2731" y="854"/>
                    </a:lnTo>
                    <a:lnTo>
                      <a:pt x="2731" y="1024"/>
                    </a:lnTo>
                    <a:lnTo>
                      <a:pt x="2731" y="1195"/>
                    </a:lnTo>
                    <a:lnTo>
                      <a:pt x="2731" y="1366"/>
                    </a:lnTo>
                    <a:lnTo>
                      <a:pt x="2731" y="1537"/>
                    </a:lnTo>
                    <a:lnTo>
                      <a:pt x="2731" y="1707"/>
                    </a:lnTo>
                    <a:lnTo>
                      <a:pt x="2731" y="1877"/>
                    </a:lnTo>
                    <a:lnTo>
                      <a:pt x="2731" y="2049"/>
                    </a:lnTo>
                    <a:lnTo>
                      <a:pt x="2731" y="2219"/>
                    </a:lnTo>
                    <a:lnTo>
                      <a:pt x="2731" y="2390"/>
                    </a:lnTo>
                    <a:lnTo>
                      <a:pt x="2731" y="2560"/>
                    </a:lnTo>
                    <a:lnTo>
                      <a:pt x="2731" y="2731"/>
                    </a:lnTo>
                    <a:lnTo>
                      <a:pt x="2561" y="2731"/>
                    </a:lnTo>
                    <a:lnTo>
                      <a:pt x="2389" y="2731"/>
                    </a:lnTo>
                    <a:lnTo>
                      <a:pt x="2219" y="2731"/>
                    </a:lnTo>
                    <a:lnTo>
                      <a:pt x="2048" y="2731"/>
                    </a:lnTo>
                    <a:lnTo>
                      <a:pt x="1878" y="2731"/>
                    </a:lnTo>
                    <a:lnTo>
                      <a:pt x="1706" y="2731"/>
                    </a:lnTo>
                    <a:lnTo>
                      <a:pt x="1536" y="2731"/>
                    </a:lnTo>
                    <a:lnTo>
                      <a:pt x="1365" y="2731"/>
                    </a:lnTo>
                    <a:lnTo>
                      <a:pt x="1195" y="2731"/>
                    </a:lnTo>
                    <a:lnTo>
                      <a:pt x="1023" y="2731"/>
                    </a:lnTo>
                    <a:lnTo>
                      <a:pt x="853" y="2731"/>
                    </a:lnTo>
                    <a:lnTo>
                      <a:pt x="683" y="2731"/>
                    </a:lnTo>
                    <a:lnTo>
                      <a:pt x="512" y="2731"/>
                    </a:lnTo>
                    <a:lnTo>
                      <a:pt x="342" y="2731"/>
                    </a:lnTo>
                    <a:lnTo>
                      <a:pt x="170" y="2731"/>
                    </a:lnTo>
                    <a:lnTo>
                      <a:pt x="0" y="2731"/>
                    </a:lnTo>
                    <a:close/>
                  </a:path>
                </a:pathLst>
              </a:custGeom>
              <a:solidFill>
                <a:srgbClr val="C8C8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7" name="Freeform 14"/>
              <p:cNvSpPr>
                <a:spLocks/>
              </p:cNvSpPr>
              <p:nvPr/>
            </p:nvSpPr>
            <p:spPr bwMode="auto">
              <a:xfrm>
                <a:off x="2099433"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1" y="0"/>
                  </a:cxn>
                  <a:cxn ang="0">
                    <a:pos x="513" y="0"/>
                  </a:cxn>
                  <a:cxn ang="0">
                    <a:pos x="854" y="0"/>
                  </a:cxn>
                  <a:cxn ang="0">
                    <a:pos x="1196" y="0"/>
                  </a:cxn>
                  <a:cxn ang="0">
                    <a:pos x="1537" y="0"/>
                  </a:cxn>
                  <a:cxn ang="0">
                    <a:pos x="1879" y="0"/>
                  </a:cxn>
                  <a:cxn ang="0">
                    <a:pos x="2219" y="0"/>
                  </a:cxn>
                  <a:cxn ang="0">
                    <a:pos x="2561" y="0"/>
                  </a:cxn>
                  <a:cxn ang="0">
                    <a:pos x="2732" y="171"/>
                  </a:cxn>
                  <a:cxn ang="0">
                    <a:pos x="2732" y="513"/>
                  </a:cxn>
                  <a:cxn ang="0">
                    <a:pos x="2732" y="854"/>
                  </a:cxn>
                  <a:cxn ang="0">
                    <a:pos x="2732" y="1195"/>
                  </a:cxn>
                  <a:cxn ang="0">
                    <a:pos x="2732" y="1537"/>
                  </a:cxn>
                  <a:cxn ang="0">
                    <a:pos x="2732" y="1877"/>
                  </a:cxn>
                  <a:cxn ang="0">
                    <a:pos x="2732" y="2219"/>
                  </a:cxn>
                  <a:cxn ang="0">
                    <a:pos x="2732" y="2560"/>
                  </a:cxn>
                  <a:cxn ang="0">
                    <a:pos x="2561" y="2731"/>
                  </a:cxn>
                  <a:cxn ang="0">
                    <a:pos x="2219" y="2731"/>
                  </a:cxn>
                  <a:cxn ang="0">
                    <a:pos x="1879" y="2731"/>
                  </a:cxn>
                  <a:cxn ang="0">
                    <a:pos x="1537" y="2731"/>
                  </a:cxn>
                  <a:cxn ang="0">
                    <a:pos x="1196" y="2731"/>
                  </a:cxn>
                  <a:cxn ang="0">
                    <a:pos x="854" y="2731"/>
                  </a:cxn>
                  <a:cxn ang="0">
                    <a:pos x="513" y="2731"/>
                  </a:cxn>
                  <a:cxn ang="0">
                    <a:pos x="171" y="2731"/>
                  </a:cxn>
                </a:cxnLst>
                <a:rect l="0" t="0" r="r" b="b"/>
                <a:pathLst>
                  <a:path w="2732"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1" y="0"/>
                    </a:lnTo>
                    <a:lnTo>
                      <a:pt x="342" y="0"/>
                    </a:lnTo>
                    <a:lnTo>
                      <a:pt x="513" y="0"/>
                    </a:lnTo>
                    <a:lnTo>
                      <a:pt x="683" y="0"/>
                    </a:lnTo>
                    <a:lnTo>
                      <a:pt x="854" y="0"/>
                    </a:lnTo>
                    <a:lnTo>
                      <a:pt x="1024" y="0"/>
                    </a:lnTo>
                    <a:lnTo>
                      <a:pt x="1196" y="0"/>
                    </a:lnTo>
                    <a:lnTo>
                      <a:pt x="1366" y="0"/>
                    </a:lnTo>
                    <a:lnTo>
                      <a:pt x="1537" y="0"/>
                    </a:lnTo>
                    <a:lnTo>
                      <a:pt x="1707" y="0"/>
                    </a:lnTo>
                    <a:lnTo>
                      <a:pt x="1879" y="0"/>
                    </a:lnTo>
                    <a:lnTo>
                      <a:pt x="2049" y="0"/>
                    </a:lnTo>
                    <a:lnTo>
                      <a:pt x="2219" y="0"/>
                    </a:lnTo>
                    <a:lnTo>
                      <a:pt x="2390" y="0"/>
                    </a:lnTo>
                    <a:lnTo>
                      <a:pt x="2561" y="0"/>
                    </a:lnTo>
                    <a:lnTo>
                      <a:pt x="2732" y="0"/>
                    </a:lnTo>
                    <a:lnTo>
                      <a:pt x="2732" y="171"/>
                    </a:lnTo>
                    <a:lnTo>
                      <a:pt x="2732" y="341"/>
                    </a:lnTo>
                    <a:lnTo>
                      <a:pt x="2732" y="513"/>
                    </a:lnTo>
                    <a:lnTo>
                      <a:pt x="2732" y="683"/>
                    </a:lnTo>
                    <a:lnTo>
                      <a:pt x="2732" y="854"/>
                    </a:lnTo>
                    <a:lnTo>
                      <a:pt x="2732" y="1024"/>
                    </a:lnTo>
                    <a:lnTo>
                      <a:pt x="2732" y="1195"/>
                    </a:lnTo>
                    <a:lnTo>
                      <a:pt x="2732" y="1366"/>
                    </a:lnTo>
                    <a:lnTo>
                      <a:pt x="2732" y="1537"/>
                    </a:lnTo>
                    <a:lnTo>
                      <a:pt x="2732" y="1707"/>
                    </a:lnTo>
                    <a:lnTo>
                      <a:pt x="2732" y="1877"/>
                    </a:lnTo>
                    <a:lnTo>
                      <a:pt x="2732" y="2049"/>
                    </a:lnTo>
                    <a:lnTo>
                      <a:pt x="2732" y="2219"/>
                    </a:lnTo>
                    <a:lnTo>
                      <a:pt x="2732" y="2390"/>
                    </a:lnTo>
                    <a:lnTo>
                      <a:pt x="2732" y="2560"/>
                    </a:lnTo>
                    <a:lnTo>
                      <a:pt x="2732" y="2731"/>
                    </a:lnTo>
                    <a:lnTo>
                      <a:pt x="2561" y="2731"/>
                    </a:lnTo>
                    <a:lnTo>
                      <a:pt x="2390" y="2731"/>
                    </a:lnTo>
                    <a:lnTo>
                      <a:pt x="2219" y="2731"/>
                    </a:lnTo>
                    <a:lnTo>
                      <a:pt x="2049" y="2731"/>
                    </a:lnTo>
                    <a:lnTo>
                      <a:pt x="1879" y="2731"/>
                    </a:lnTo>
                    <a:lnTo>
                      <a:pt x="1707" y="2731"/>
                    </a:lnTo>
                    <a:lnTo>
                      <a:pt x="1537" y="2731"/>
                    </a:lnTo>
                    <a:lnTo>
                      <a:pt x="1366" y="2731"/>
                    </a:lnTo>
                    <a:lnTo>
                      <a:pt x="1196" y="2731"/>
                    </a:lnTo>
                    <a:lnTo>
                      <a:pt x="1024" y="2731"/>
                    </a:lnTo>
                    <a:lnTo>
                      <a:pt x="854" y="2731"/>
                    </a:lnTo>
                    <a:lnTo>
                      <a:pt x="683" y="2731"/>
                    </a:lnTo>
                    <a:lnTo>
                      <a:pt x="513" y="2731"/>
                    </a:lnTo>
                    <a:lnTo>
                      <a:pt x="342" y="2731"/>
                    </a:lnTo>
                    <a:lnTo>
                      <a:pt x="171" y="2731"/>
                    </a:lnTo>
                    <a:lnTo>
                      <a:pt x="0" y="2731"/>
                    </a:lnTo>
                    <a:close/>
                  </a:path>
                </a:pathLst>
              </a:custGeom>
              <a:solidFill>
                <a:srgbClr val="D2D2A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8" name="Freeform 15"/>
              <p:cNvSpPr>
                <a:spLocks/>
              </p:cNvSpPr>
              <p:nvPr/>
            </p:nvSpPr>
            <p:spPr bwMode="auto">
              <a:xfrm>
                <a:off x="2322281"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1" y="0"/>
                  </a:cxn>
                  <a:cxn ang="0">
                    <a:pos x="513" y="0"/>
                  </a:cxn>
                  <a:cxn ang="0">
                    <a:pos x="853" y="0"/>
                  </a:cxn>
                  <a:cxn ang="0">
                    <a:pos x="1195" y="0"/>
                  </a:cxn>
                  <a:cxn ang="0">
                    <a:pos x="1536" y="0"/>
                  </a:cxn>
                  <a:cxn ang="0">
                    <a:pos x="1878" y="0"/>
                  </a:cxn>
                  <a:cxn ang="0">
                    <a:pos x="2219" y="0"/>
                  </a:cxn>
                  <a:cxn ang="0">
                    <a:pos x="2561" y="0"/>
                  </a:cxn>
                  <a:cxn ang="0">
                    <a:pos x="2732" y="171"/>
                  </a:cxn>
                  <a:cxn ang="0">
                    <a:pos x="2732" y="513"/>
                  </a:cxn>
                  <a:cxn ang="0">
                    <a:pos x="2732" y="854"/>
                  </a:cxn>
                  <a:cxn ang="0">
                    <a:pos x="2732" y="1195"/>
                  </a:cxn>
                  <a:cxn ang="0">
                    <a:pos x="2732" y="1537"/>
                  </a:cxn>
                  <a:cxn ang="0">
                    <a:pos x="2732" y="1877"/>
                  </a:cxn>
                  <a:cxn ang="0">
                    <a:pos x="2732" y="2219"/>
                  </a:cxn>
                  <a:cxn ang="0">
                    <a:pos x="2732" y="2560"/>
                  </a:cxn>
                  <a:cxn ang="0">
                    <a:pos x="2561" y="2731"/>
                  </a:cxn>
                  <a:cxn ang="0">
                    <a:pos x="2219" y="2731"/>
                  </a:cxn>
                  <a:cxn ang="0">
                    <a:pos x="1878" y="2731"/>
                  </a:cxn>
                  <a:cxn ang="0">
                    <a:pos x="1536" y="2731"/>
                  </a:cxn>
                  <a:cxn ang="0">
                    <a:pos x="1195" y="2731"/>
                  </a:cxn>
                  <a:cxn ang="0">
                    <a:pos x="853" y="2731"/>
                  </a:cxn>
                  <a:cxn ang="0">
                    <a:pos x="513" y="2731"/>
                  </a:cxn>
                  <a:cxn ang="0">
                    <a:pos x="171" y="2731"/>
                  </a:cxn>
                </a:cxnLst>
                <a:rect l="0" t="0" r="r" b="b"/>
                <a:pathLst>
                  <a:path w="2732"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1" y="0"/>
                    </a:lnTo>
                    <a:lnTo>
                      <a:pt x="342" y="0"/>
                    </a:lnTo>
                    <a:lnTo>
                      <a:pt x="513" y="0"/>
                    </a:lnTo>
                    <a:lnTo>
                      <a:pt x="683" y="0"/>
                    </a:lnTo>
                    <a:lnTo>
                      <a:pt x="853" y="0"/>
                    </a:lnTo>
                    <a:lnTo>
                      <a:pt x="1025" y="0"/>
                    </a:lnTo>
                    <a:lnTo>
                      <a:pt x="1195" y="0"/>
                    </a:lnTo>
                    <a:lnTo>
                      <a:pt x="1366" y="0"/>
                    </a:lnTo>
                    <a:lnTo>
                      <a:pt x="1536" y="0"/>
                    </a:lnTo>
                    <a:lnTo>
                      <a:pt x="1707" y="0"/>
                    </a:lnTo>
                    <a:lnTo>
                      <a:pt x="1878" y="0"/>
                    </a:lnTo>
                    <a:lnTo>
                      <a:pt x="2049" y="0"/>
                    </a:lnTo>
                    <a:lnTo>
                      <a:pt x="2219" y="0"/>
                    </a:lnTo>
                    <a:lnTo>
                      <a:pt x="2390" y="0"/>
                    </a:lnTo>
                    <a:lnTo>
                      <a:pt x="2561" y="0"/>
                    </a:lnTo>
                    <a:lnTo>
                      <a:pt x="2732" y="0"/>
                    </a:lnTo>
                    <a:lnTo>
                      <a:pt x="2732" y="171"/>
                    </a:lnTo>
                    <a:lnTo>
                      <a:pt x="2732" y="341"/>
                    </a:lnTo>
                    <a:lnTo>
                      <a:pt x="2732" y="513"/>
                    </a:lnTo>
                    <a:lnTo>
                      <a:pt x="2732" y="683"/>
                    </a:lnTo>
                    <a:lnTo>
                      <a:pt x="2732" y="854"/>
                    </a:lnTo>
                    <a:lnTo>
                      <a:pt x="2732" y="1024"/>
                    </a:lnTo>
                    <a:lnTo>
                      <a:pt x="2732" y="1195"/>
                    </a:lnTo>
                    <a:lnTo>
                      <a:pt x="2732" y="1366"/>
                    </a:lnTo>
                    <a:lnTo>
                      <a:pt x="2732" y="1537"/>
                    </a:lnTo>
                    <a:lnTo>
                      <a:pt x="2732" y="1707"/>
                    </a:lnTo>
                    <a:lnTo>
                      <a:pt x="2732" y="1877"/>
                    </a:lnTo>
                    <a:lnTo>
                      <a:pt x="2732" y="2049"/>
                    </a:lnTo>
                    <a:lnTo>
                      <a:pt x="2732" y="2219"/>
                    </a:lnTo>
                    <a:lnTo>
                      <a:pt x="2732" y="2390"/>
                    </a:lnTo>
                    <a:lnTo>
                      <a:pt x="2732" y="2560"/>
                    </a:lnTo>
                    <a:lnTo>
                      <a:pt x="2732" y="2731"/>
                    </a:lnTo>
                    <a:lnTo>
                      <a:pt x="2561" y="2731"/>
                    </a:lnTo>
                    <a:lnTo>
                      <a:pt x="2390" y="2731"/>
                    </a:lnTo>
                    <a:lnTo>
                      <a:pt x="2219" y="2731"/>
                    </a:lnTo>
                    <a:lnTo>
                      <a:pt x="2049" y="2731"/>
                    </a:lnTo>
                    <a:lnTo>
                      <a:pt x="1878" y="2731"/>
                    </a:lnTo>
                    <a:lnTo>
                      <a:pt x="1707" y="2731"/>
                    </a:lnTo>
                    <a:lnTo>
                      <a:pt x="1536" y="2731"/>
                    </a:lnTo>
                    <a:lnTo>
                      <a:pt x="1366" y="2731"/>
                    </a:lnTo>
                    <a:lnTo>
                      <a:pt x="1195" y="2731"/>
                    </a:lnTo>
                    <a:lnTo>
                      <a:pt x="1025" y="2731"/>
                    </a:lnTo>
                    <a:lnTo>
                      <a:pt x="853" y="2731"/>
                    </a:lnTo>
                    <a:lnTo>
                      <a:pt x="683" y="2731"/>
                    </a:lnTo>
                    <a:lnTo>
                      <a:pt x="513" y="2731"/>
                    </a:lnTo>
                    <a:lnTo>
                      <a:pt x="342" y="2731"/>
                    </a:lnTo>
                    <a:lnTo>
                      <a:pt x="171" y="2731"/>
                    </a:lnTo>
                    <a:lnTo>
                      <a:pt x="0" y="2731"/>
                    </a:lnTo>
                    <a:close/>
                  </a:path>
                </a:pathLst>
              </a:custGeom>
              <a:solidFill>
                <a:srgbClr val="DCDDB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9" name="Freeform 16"/>
              <p:cNvSpPr>
                <a:spLocks/>
              </p:cNvSpPr>
              <p:nvPr/>
            </p:nvSpPr>
            <p:spPr bwMode="auto">
              <a:xfrm>
                <a:off x="2545129"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3"/>
                  </a:cxn>
                  <a:cxn ang="0">
                    <a:pos x="2731" y="854"/>
                  </a:cxn>
                  <a:cxn ang="0">
                    <a:pos x="2731" y="1195"/>
                  </a:cxn>
                  <a:cxn ang="0">
                    <a:pos x="2731" y="1537"/>
                  </a:cxn>
                  <a:cxn ang="0">
                    <a:pos x="2731" y="1877"/>
                  </a:cxn>
                  <a:cxn ang="0">
                    <a:pos x="2731" y="2219"/>
                  </a:cxn>
                  <a:cxn ang="0">
                    <a:pos x="2731" y="2560"/>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0" y="0"/>
                    </a:lnTo>
                    <a:lnTo>
                      <a:pt x="342" y="0"/>
                    </a:lnTo>
                    <a:lnTo>
                      <a:pt x="512" y="0"/>
                    </a:lnTo>
                    <a:lnTo>
                      <a:pt x="683" y="0"/>
                    </a:lnTo>
                    <a:lnTo>
                      <a:pt x="853" y="0"/>
                    </a:lnTo>
                    <a:lnTo>
                      <a:pt x="1025" y="0"/>
                    </a:lnTo>
                    <a:lnTo>
                      <a:pt x="1195" y="0"/>
                    </a:lnTo>
                    <a:lnTo>
                      <a:pt x="1366" y="0"/>
                    </a:lnTo>
                    <a:lnTo>
                      <a:pt x="1536" y="0"/>
                    </a:lnTo>
                    <a:lnTo>
                      <a:pt x="1708" y="0"/>
                    </a:lnTo>
                    <a:lnTo>
                      <a:pt x="1878" y="0"/>
                    </a:lnTo>
                    <a:lnTo>
                      <a:pt x="2048" y="0"/>
                    </a:lnTo>
                    <a:lnTo>
                      <a:pt x="2219" y="0"/>
                    </a:lnTo>
                    <a:lnTo>
                      <a:pt x="2389" y="0"/>
                    </a:lnTo>
                    <a:lnTo>
                      <a:pt x="2561" y="0"/>
                    </a:lnTo>
                    <a:lnTo>
                      <a:pt x="2731" y="0"/>
                    </a:lnTo>
                    <a:lnTo>
                      <a:pt x="2731" y="171"/>
                    </a:lnTo>
                    <a:lnTo>
                      <a:pt x="2731" y="341"/>
                    </a:lnTo>
                    <a:lnTo>
                      <a:pt x="2731" y="513"/>
                    </a:lnTo>
                    <a:lnTo>
                      <a:pt x="2731" y="683"/>
                    </a:lnTo>
                    <a:lnTo>
                      <a:pt x="2731" y="854"/>
                    </a:lnTo>
                    <a:lnTo>
                      <a:pt x="2731" y="1024"/>
                    </a:lnTo>
                    <a:lnTo>
                      <a:pt x="2731" y="1195"/>
                    </a:lnTo>
                    <a:lnTo>
                      <a:pt x="2731" y="1366"/>
                    </a:lnTo>
                    <a:lnTo>
                      <a:pt x="2731" y="1537"/>
                    </a:lnTo>
                    <a:lnTo>
                      <a:pt x="2731" y="1707"/>
                    </a:lnTo>
                    <a:lnTo>
                      <a:pt x="2731" y="1877"/>
                    </a:lnTo>
                    <a:lnTo>
                      <a:pt x="2731" y="2049"/>
                    </a:lnTo>
                    <a:lnTo>
                      <a:pt x="2731" y="2219"/>
                    </a:lnTo>
                    <a:lnTo>
                      <a:pt x="2731" y="2390"/>
                    </a:lnTo>
                    <a:lnTo>
                      <a:pt x="2731" y="2560"/>
                    </a:lnTo>
                    <a:lnTo>
                      <a:pt x="2731" y="2731"/>
                    </a:lnTo>
                    <a:lnTo>
                      <a:pt x="2561" y="2731"/>
                    </a:lnTo>
                    <a:lnTo>
                      <a:pt x="2389" y="2731"/>
                    </a:lnTo>
                    <a:lnTo>
                      <a:pt x="2219" y="2731"/>
                    </a:lnTo>
                    <a:lnTo>
                      <a:pt x="2048" y="2731"/>
                    </a:lnTo>
                    <a:lnTo>
                      <a:pt x="1878" y="2731"/>
                    </a:lnTo>
                    <a:lnTo>
                      <a:pt x="1708" y="2731"/>
                    </a:lnTo>
                    <a:lnTo>
                      <a:pt x="1536" y="2731"/>
                    </a:lnTo>
                    <a:lnTo>
                      <a:pt x="1366" y="2731"/>
                    </a:lnTo>
                    <a:lnTo>
                      <a:pt x="1195" y="2731"/>
                    </a:lnTo>
                    <a:lnTo>
                      <a:pt x="1025" y="2731"/>
                    </a:lnTo>
                    <a:lnTo>
                      <a:pt x="853" y="2731"/>
                    </a:lnTo>
                    <a:lnTo>
                      <a:pt x="683" y="2731"/>
                    </a:lnTo>
                    <a:lnTo>
                      <a:pt x="512" y="2731"/>
                    </a:lnTo>
                    <a:lnTo>
                      <a:pt x="342" y="2731"/>
                    </a:lnTo>
                    <a:lnTo>
                      <a:pt x="170" y="2731"/>
                    </a:lnTo>
                    <a:lnTo>
                      <a:pt x="0" y="2731"/>
                    </a:lnTo>
                    <a:close/>
                  </a:path>
                </a:pathLst>
              </a:custGeom>
              <a:solidFill>
                <a:srgbClr val="E6E7C8"/>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0" name="Rectangle 17"/>
              <p:cNvSpPr>
                <a:spLocks noChangeArrowheads="1"/>
              </p:cNvSpPr>
              <p:nvPr/>
            </p:nvSpPr>
            <p:spPr bwMode="auto">
              <a:xfrm>
                <a:off x="2767977" y="-414999"/>
                <a:ext cx="222848" cy="288000"/>
              </a:xfrm>
              <a:prstGeom prst="rect">
                <a:avLst/>
              </a:prstGeom>
              <a:solidFill>
                <a:srgbClr val="F0F1D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2" name="Grupo 101"/>
            <p:cNvGrpSpPr/>
            <p:nvPr/>
          </p:nvGrpSpPr>
          <p:grpSpPr>
            <a:xfrm>
              <a:off x="10239455" y="1541016"/>
              <a:ext cx="1337088" cy="288000"/>
              <a:chOff x="3037725" y="-414999"/>
              <a:chExt cx="1337088" cy="288000"/>
            </a:xfrm>
          </p:grpSpPr>
          <p:sp>
            <p:nvSpPr>
              <p:cNvPr id="169" name="Rectangle 12"/>
              <p:cNvSpPr>
                <a:spLocks noChangeArrowheads="1"/>
              </p:cNvSpPr>
              <p:nvPr/>
            </p:nvSpPr>
            <p:spPr bwMode="auto">
              <a:xfrm>
                <a:off x="3037725" y="-414999"/>
                <a:ext cx="222848" cy="288000"/>
              </a:xfrm>
              <a:prstGeom prst="rect">
                <a:avLst/>
              </a:prstGeom>
              <a:solidFill>
                <a:srgbClr val="787A7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0" name="Freeform 18"/>
              <p:cNvSpPr>
                <a:spLocks/>
              </p:cNvSpPr>
              <p:nvPr/>
            </p:nvSpPr>
            <p:spPr bwMode="auto">
              <a:xfrm>
                <a:off x="3260573"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2"/>
                  </a:cxn>
                  <a:cxn ang="0">
                    <a:pos x="2731" y="854"/>
                  </a:cxn>
                  <a:cxn ang="0">
                    <a:pos x="2731" y="1195"/>
                  </a:cxn>
                  <a:cxn ang="0">
                    <a:pos x="2731" y="1536"/>
                  </a:cxn>
                  <a:cxn ang="0">
                    <a:pos x="2731" y="1878"/>
                  </a:cxn>
                  <a:cxn ang="0">
                    <a:pos x="2731" y="2219"/>
                  </a:cxn>
                  <a:cxn ang="0">
                    <a:pos x="2731" y="2561"/>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0" y="0"/>
                    </a:lnTo>
                    <a:lnTo>
                      <a:pt x="342" y="0"/>
                    </a:lnTo>
                    <a:lnTo>
                      <a:pt x="512" y="0"/>
                    </a:lnTo>
                    <a:lnTo>
                      <a:pt x="683" y="0"/>
                    </a:lnTo>
                    <a:lnTo>
                      <a:pt x="853" y="0"/>
                    </a:lnTo>
                    <a:lnTo>
                      <a:pt x="1023" y="0"/>
                    </a:lnTo>
                    <a:lnTo>
                      <a:pt x="1195" y="0"/>
                    </a:lnTo>
                    <a:lnTo>
                      <a:pt x="1365" y="0"/>
                    </a:lnTo>
                    <a:lnTo>
                      <a:pt x="1536" y="0"/>
                    </a:lnTo>
                    <a:lnTo>
                      <a:pt x="1706" y="0"/>
                    </a:lnTo>
                    <a:lnTo>
                      <a:pt x="1878" y="0"/>
                    </a:lnTo>
                    <a:lnTo>
                      <a:pt x="2048" y="0"/>
                    </a:lnTo>
                    <a:lnTo>
                      <a:pt x="2219" y="0"/>
                    </a:lnTo>
                    <a:lnTo>
                      <a:pt x="2389" y="0"/>
                    </a:lnTo>
                    <a:lnTo>
                      <a:pt x="2561" y="0"/>
                    </a:lnTo>
                    <a:lnTo>
                      <a:pt x="2731" y="0"/>
                    </a:lnTo>
                    <a:lnTo>
                      <a:pt x="2731" y="171"/>
                    </a:lnTo>
                    <a:lnTo>
                      <a:pt x="2731" y="342"/>
                    </a:lnTo>
                    <a:lnTo>
                      <a:pt x="2731" y="512"/>
                    </a:lnTo>
                    <a:lnTo>
                      <a:pt x="2731" y="683"/>
                    </a:lnTo>
                    <a:lnTo>
                      <a:pt x="2731" y="854"/>
                    </a:lnTo>
                    <a:lnTo>
                      <a:pt x="2731" y="1025"/>
                    </a:lnTo>
                    <a:lnTo>
                      <a:pt x="2731" y="1195"/>
                    </a:lnTo>
                    <a:lnTo>
                      <a:pt x="2731" y="1365"/>
                    </a:lnTo>
                    <a:lnTo>
                      <a:pt x="2731" y="1536"/>
                    </a:lnTo>
                    <a:lnTo>
                      <a:pt x="2731" y="1707"/>
                    </a:lnTo>
                    <a:lnTo>
                      <a:pt x="2731" y="1878"/>
                    </a:lnTo>
                    <a:lnTo>
                      <a:pt x="2731" y="2048"/>
                    </a:lnTo>
                    <a:lnTo>
                      <a:pt x="2731" y="2219"/>
                    </a:lnTo>
                    <a:lnTo>
                      <a:pt x="2731" y="2390"/>
                    </a:lnTo>
                    <a:lnTo>
                      <a:pt x="2731" y="2561"/>
                    </a:lnTo>
                    <a:lnTo>
                      <a:pt x="2731" y="2731"/>
                    </a:lnTo>
                    <a:lnTo>
                      <a:pt x="2561" y="2731"/>
                    </a:lnTo>
                    <a:lnTo>
                      <a:pt x="2389" y="2731"/>
                    </a:lnTo>
                    <a:lnTo>
                      <a:pt x="2219" y="2731"/>
                    </a:lnTo>
                    <a:lnTo>
                      <a:pt x="2048" y="2731"/>
                    </a:lnTo>
                    <a:lnTo>
                      <a:pt x="1878" y="2731"/>
                    </a:lnTo>
                    <a:lnTo>
                      <a:pt x="1706" y="2731"/>
                    </a:lnTo>
                    <a:lnTo>
                      <a:pt x="1536" y="2731"/>
                    </a:lnTo>
                    <a:lnTo>
                      <a:pt x="1365" y="2731"/>
                    </a:lnTo>
                    <a:lnTo>
                      <a:pt x="1195" y="2731"/>
                    </a:lnTo>
                    <a:lnTo>
                      <a:pt x="1023" y="2731"/>
                    </a:lnTo>
                    <a:lnTo>
                      <a:pt x="853" y="2731"/>
                    </a:lnTo>
                    <a:lnTo>
                      <a:pt x="683" y="2731"/>
                    </a:lnTo>
                    <a:lnTo>
                      <a:pt x="512" y="2731"/>
                    </a:lnTo>
                    <a:lnTo>
                      <a:pt x="342" y="2731"/>
                    </a:lnTo>
                    <a:lnTo>
                      <a:pt x="170" y="2731"/>
                    </a:lnTo>
                    <a:lnTo>
                      <a:pt x="0" y="2731"/>
                    </a:lnTo>
                    <a:close/>
                  </a:path>
                </a:pathLst>
              </a:custGeom>
              <a:solidFill>
                <a:srgbClr val="8D8E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1" name="Freeform 19"/>
              <p:cNvSpPr>
                <a:spLocks/>
              </p:cNvSpPr>
              <p:nvPr/>
            </p:nvSpPr>
            <p:spPr bwMode="auto">
              <a:xfrm>
                <a:off x="3483421"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1" y="0"/>
                  </a:cxn>
                  <a:cxn ang="0">
                    <a:pos x="513" y="0"/>
                  </a:cxn>
                  <a:cxn ang="0">
                    <a:pos x="854" y="0"/>
                  </a:cxn>
                  <a:cxn ang="0">
                    <a:pos x="1196" y="0"/>
                  </a:cxn>
                  <a:cxn ang="0">
                    <a:pos x="1537" y="0"/>
                  </a:cxn>
                  <a:cxn ang="0">
                    <a:pos x="1879" y="0"/>
                  </a:cxn>
                  <a:cxn ang="0">
                    <a:pos x="2219" y="0"/>
                  </a:cxn>
                  <a:cxn ang="0">
                    <a:pos x="2561" y="0"/>
                  </a:cxn>
                  <a:cxn ang="0">
                    <a:pos x="2732" y="171"/>
                  </a:cxn>
                  <a:cxn ang="0">
                    <a:pos x="2732" y="512"/>
                  </a:cxn>
                  <a:cxn ang="0">
                    <a:pos x="2732" y="854"/>
                  </a:cxn>
                  <a:cxn ang="0">
                    <a:pos x="2732" y="1195"/>
                  </a:cxn>
                  <a:cxn ang="0">
                    <a:pos x="2732" y="1536"/>
                  </a:cxn>
                  <a:cxn ang="0">
                    <a:pos x="2732" y="1878"/>
                  </a:cxn>
                  <a:cxn ang="0">
                    <a:pos x="2732" y="2219"/>
                  </a:cxn>
                  <a:cxn ang="0">
                    <a:pos x="2732" y="2561"/>
                  </a:cxn>
                  <a:cxn ang="0">
                    <a:pos x="2561" y="2731"/>
                  </a:cxn>
                  <a:cxn ang="0">
                    <a:pos x="2219" y="2731"/>
                  </a:cxn>
                  <a:cxn ang="0">
                    <a:pos x="1879" y="2731"/>
                  </a:cxn>
                  <a:cxn ang="0">
                    <a:pos x="1537" y="2731"/>
                  </a:cxn>
                  <a:cxn ang="0">
                    <a:pos x="1196" y="2731"/>
                  </a:cxn>
                  <a:cxn ang="0">
                    <a:pos x="854" y="2731"/>
                  </a:cxn>
                  <a:cxn ang="0">
                    <a:pos x="513" y="2731"/>
                  </a:cxn>
                  <a:cxn ang="0">
                    <a:pos x="171" y="2731"/>
                  </a:cxn>
                </a:cxnLst>
                <a:rect l="0" t="0" r="r" b="b"/>
                <a:pathLst>
                  <a:path w="2732"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1" y="0"/>
                    </a:lnTo>
                    <a:lnTo>
                      <a:pt x="342" y="0"/>
                    </a:lnTo>
                    <a:lnTo>
                      <a:pt x="513" y="0"/>
                    </a:lnTo>
                    <a:lnTo>
                      <a:pt x="683" y="0"/>
                    </a:lnTo>
                    <a:lnTo>
                      <a:pt x="854" y="0"/>
                    </a:lnTo>
                    <a:lnTo>
                      <a:pt x="1024" y="0"/>
                    </a:lnTo>
                    <a:lnTo>
                      <a:pt x="1196" y="0"/>
                    </a:lnTo>
                    <a:lnTo>
                      <a:pt x="1366" y="0"/>
                    </a:lnTo>
                    <a:lnTo>
                      <a:pt x="1537" y="0"/>
                    </a:lnTo>
                    <a:lnTo>
                      <a:pt x="1707" y="0"/>
                    </a:lnTo>
                    <a:lnTo>
                      <a:pt x="1879" y="0"/>
                    </a:lnTo>
                    <a:lnTo>
                      <a:pt x="2049" y="0"/>
                    </a:lnTo>
                    <a:lnTo>
                      <a:pt x="2219" y="0"/>
                    </a:lnTo>
                    <a:lnTo>
                      <a:pt x="2390" y="0"/>
                    </a:lnTo>
                    <a:lnTo>
                      <a:pt x="2561" y="0"/>
                    </a:lnTo>
                    <a:lnTo>
                      <a:pt x="2732" y="0"/>
                    </a:lnTo>
                    <a:lnTo>
                      <a:pt x="2732" y="171"/>
                    </a:lnTo>
                    <a:lnTo>
                      <a:pt x="2732" y="342"/>
                    </a:lnTo>
                    <a:lnTo>
                      <a:pt x="2732" y="512"/>
                    </a:lnTo>
                    <a:lnTo>
                      <a:pt x="2732" y="683"/>
                    </a:lnTo>
                    <a:lnTo>
                      <a:pt x="2732" y="854"/>
                    </a:lnTo>
                    <a:lnTo>
                      <a:pt x="2732" y="1025"/>
                    </a:lnTo>
                    <a:lnTo>
                      <a:pt x="2732" y="1195"/>
                    </a:lnTo>
                    <a:lnTo>
                      <a:pt x="2732" y="1365"/>
                    </a:lnTo>
                    <a:lnTo>
                      <a:pt x="2732" y="1536"/>
                    </a:lnTo>
                    <a:lnTo>
                      <a:pt x="2732" y="1707"/>
                    </a:lnTo>
                    <a:lnTo>
                      <a:pt x="2732" y="1878"/>
                    </a:lnTo>
                    <a:lnTo>
                      <a:pt x="2732" y="2048"/>
                    </a:lnTo>
                    <a:lnTo>
                      <a:pt x="2732" y="2219"/>
                    </a:lnTo>
                    <a:lnTo>
                      <a:pt x="2732" y="2390"/>
                    </a:lnTo>
                    <a:lnTo>
                      <a:pt x="2732" y="2561"/>
                    </a:lnTo>
                    <a:lnTo>
                      <a:pt x="2732" y="2731"/>
                    </a:lnTo>
                    <a:lnTo>
                      <a:pt x="2561" y="2731"/>
                    </a:lnTo>
                    <a:lnTo>
                      <a:pt x="2390" y="2731"/>
                    </a:lnTo>
                    <a:lnTo>
                      <a:pt x="2219" y="2731"/>
                    </a:lnTo>
                    <a:lnTo>
                      <a:pt x="2049" y="2731"/>
                    </a:lnTo>
                    <a:lnTo>
                      <a:pt x="1879" y="2731"/>
                    </a:lnTo>
                    <a:lnTo>
                      <a:pt x="1707" y="2731"/>
                    </a:lnTo>
                    <a:lnTo>
                      <a:pt x="1537" y="2731"/>
                    </a:lnTo>
                    <a:lnTo>
                      <a:pt x="1366" y="2731"/>
                    </a:lnTo>
                    <a:lnTo>
                      <a:pt x="1196" y="2731"/>
                    </a:lnTo>
                    <a:lnTo>
                      <a:pt x="1024" y="2731"/>
                    </a:lnTo>
                    <a:lnTo>
                      <a:pt x="854" y="2731"/>
                    </a:lnTo>
                    <a:lnTo>
                      <a:pt x="683" y="2731"/>
                    </a:lnTo>
                    <a:lnTo>
                      <a:pt x="513" y="2731"/>
                    </a:lnTo>
                    <a:lnTo>
                      <a:pt x="342" y="2731"/>
                    </a:lnTo>
                    <a:lnTo>
                      <a:pt x="171" y="2731"/>
                    </a:lnTo>
                    <a:lnTo>
                      <a:pt x="0" y="2731"/>
                    </a:lnTo>
                    <a:close/>
                  </a:path>
                </a:pathLst>
              </a:custGeom>
              <a:solidFill>
                <a:srgbClr val="A1A3A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2" name="Freeform 20"/>
              <p:cNvSpPr>
                <a:spLocks/>
              </p:cNvSpPr>
              <p:nvPr/>
            </p:nvSpPr>
            <p:spPr bwMode="auto">
              <a:xfrm>
                <a:off x="3706269"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1" y="0"/>
                  </a:cxn>
                  <a:cxn ang="0">
                    <a:pos x="513" y="0"/>
                  </a:cxn>
                  <a:cxn ang="0">
                    <a:pos x="853" y="0"/>
                  </a:cxn>
                  <a:cxn ang="0">
                    <a:pos x="1195" y="0"/>
                  </a:cxn>
                  <a:cxn ang="0">
                    <a:pos x="1536" y="0"/>
                  </a:cxn>
                  <a:cxn ang="0">
                    <a:pos x="1878" y="0"/>
                  </a:cxn>
                  <a:cxn ang="0">
                    <a:pos x="2219" y="0"/>
                  </a:cxn>
                  <a:cxn ang="0">
                    <a:pos x="2561" y="0"/>
                  </a:cxn>
                  <a:cxn ang="0">
                    <a:pos x="2732" y="171"/>
                  </a:cxn>
                  <a:cxn ang="0">
                    <a:pos x="2732" y="512"/>
                  </a:cxn>
                  <a:cxn ang="0">
                    <a:pos x="2732" y="854"/>
                  </a:cxn>
                  <a:cxn ang="0">
                    <a:pos x="2732" y="1195"/>
                  </a:cxn>
                  <a:cxn ang="0">
                    <a:pos x="2732" y="1536"/>
                  </a:cxn>
                  <a:cxn ang="0">
                    <a:pos x="2732" y="1878"/>
                  </a:cxn>
                  <a:cxn ang="0">
                    <a:pos x="2732" y="2219"/>
                  </a:cxn>
                  <a:cxn ang="0">
                    <a:pos x="2732" y="2561"/>
                  </a:cxn>
                  <a:cxn ang="0">
                    <a:pos x="2561" y="2731"/>
                  </a:cxn>
                  <a:cxn ang="0">
                    <a:pos x="2219" y="2731"/>
                  </a:cxn>
                  <a:cxn ang="0">
                    <a:pos x="1878" y="2731"/>
                  </a:cxn>
                  <a:cxn ang="0">
                    <a:pos x="1536" y="2731"/>
                  </a:cxn>
                  <a:cxn ang="0">
                    <a:pos x="1195" y="2731"/>
                  </a:cxn>
                  <a:cxn ang="0">
                    <a:pos x="853" y="2731"/>
                  </a:cxn>
                  <a:cxn ang="0">
                    <a:pos x="513" y="2731"/>
                  </a:cxn>
                  <a:cxn ang="0">
                    <a:pos x="171" y="2731"/>
                  </a:cxn>
                </a:cxnLst>
                <a:rect l="0" t="0" r="r" b="b"/>
                <a:pathLst>
                  <a:path w="2732"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1" y="0"/>
                    </a:lnTo>
                    <a:lnTo>
                      <a:pt x="342" y="0"/>
                    </a:lnTo>
                    <a:lnTo>
                      <a:pt x="513" y="0"/>
                    </a:lnTo>
                    <a:lnTo>
                      <a:pt x="683" y="0"/>
                    </a:lnTo>
                    <a:lnTo>
                      <a:pt x="853" y="0"/>
                    </a:lnTo>
                    <a:lnTo>
                      <a:pt x="1025" y="0"/>
                    </a:lnTo>
                    <a:lnTo>
                      <a:pt x="1195" y="0"/>
                    </a:lnTo>
                    <a:lnTo>
                      <a:pt x="1366" y="0"/>
                    </a:lnTo>
                    <a:lnTo>
                      <a:pt x="1536" y="0"/>
                    </a:lnTo>
                    <a:lnTo>
                      <a:pt x="1707" y="0"/>
                    </a:lnTo>
                    <a:lnTo>
                      <a:pt x="1878" y="0"/>
                    </a:lnTo>
                    <a:lnTo>
                      <a:pt x="2049" y="0"/>
                    </a:lnTo>
                    <a:lnTo>
                      <a:pt x="2219" y="0"/>
                    </a:lnTo>
                    <a:lnTo>
                      <a:pt x="2390" y="0"/>
                    </a:lnTo>
                    <a:lnTo>
                      <a:pt x="2561" y="0"/>
                    </a:lnTo>
                    <a:lnTo>
                      <a:pt x="2732" y="0"/>
                    </a:lnTo>
                    <a:lnTo>
                      <a:pt x="2732" y="171"/>
                    </a:lnTo>
                    <a:lnTo>
                      <a:pt x="2732" y="342"/>
                    </a:lnTo>
                    <a:lnTo>
                      <a:pt x="2732" y="512"/>
                    </a:lnTo>
                    <a:lnTo>
                      <a:pt x="2732" y="683"/>
                    </a:lnTo>
                    <a:lnTo>
                      <a:pt x="2732" y="854"/>
                    </a:lnTo>
                    <a:lnTo>
                      <a:pt x="2732" y="1025"/>
                    </a:lnTo>
                    <a:lnTo>
                      <a:pt x="2732" y="1195"/>
                    </a:lnTo>
                    <a:lnTo>
                      <a:pt x="2732" y="1365"/>
                    </a:lnTo>
                    <a:lnTo>
                      <a:pt x="2732" y="1536"/>
                    </a:lnTo>
                    <a:lnTo>
                      <a:pt x="2732" y="1707"/>
                    </a:lnTo>
                    <a:lnTo>
                      <a:pt x="2732" y="1878"/>
                    </a:lnTo>
                    <a:lnTo>
                      <a:pt x="2732" y="2048"/>
                    </a:lnTo>
                    <a:lnTo>
                      <a:pt x="2732" y="2219"/>
                    </a:lnTo>
                    <a:lnTo>
                      <a:pt x="2732" y="2390"/>
                    </a:lnTo>
                    <a:lnTo>
                      <a:pt x="2732" y="2561"/>
                    </a:lnTo>
                    <a:lnTo>
                      <a:pt x="2732" y="2731"/>
                    </a:lnTo>
                    <a:lnTo>
                      <a:pt x="2561" y="2731"/>
                    </a:lnTo>
                    <a:lnTo>
                      <a:pt x="2390" y="2731"/>
                    </a:lnTo>
                    <a:lnTo>
                      <a:pt x="2219" y="2731"/>
                    </a:lnTo>
                    <a:lnTo>
                      <a:pt x="2049" y="2731"/>
                    </a:lnTo>
                    <a:lnTo>
                      <a:pt x="1878" y="2731"/>
                    </a:lnTo>
                    <a:lnTo>
                      <a:pt x="1707" y="2731"/>
                    </a:lnTo>
                    <a:lnTo>
                      <a:pt x="1536" y="2731"/>
                    </a:lnTo>
                    <a:lnTo>
                      <a:pt x="1366" y="2731"/>
                    </a:lnTo>
                    <a:lnTo>
                      <a:pt x="1195" y="2731"/>
                    </a:lnTo>
                    <a:lnTo>
                      <a:pt x="1025" y="2731"/>
                    </a:lnTo>
                    <a:lnTo>
                      <a:pt x="853" y="2731"/>
                    </a:lnTo>
                    <a:lnTo>
                      <a:pt x="683" y="2731"/>
                    </a:lnTo>
                    <a:lnTo>
                      <a:pt x="513" y="2731"/>
                    </a:lnTo>
                    <a:lnTo>
                      <a:pt x="342" y="2731"/>
                    </a:lnTo>
                    <a:lnTo>
                      <a:pt x="171" y="2731"/>
                    </a:lnTo>
                    <a:lnTo>
                      <a:pt x="0" y="2731"/>
                    </a:lnTo>
                    <a:close/>
                  </a:path>
                </a:pathLst>
              </a:custGeom>
              <a:solidFill>
                <a:srgbClr val="B6B7B8"/>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3" name="Freeform 21"/>
              <p:cNvSpPr>
                <a:spLocks/>
              </p:cNvSpPr>
              <p:nvPr/>
            </p:nvSpPr>
            <p:spPr bwMode="auto">
              <a:xfrm>
                <a:off x="3929117"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2"/>
                  </a:cxn>
                  <a:cxn ang="0">
                    <a:pos x="2731" y="854"/>
                  </a:cxn>
                  <a:cxn ang="0">
                    <a:pos x="2731" y="1195"/>
                  </a:cxn>
                  <a:cxn ang="0">
                    <a:pos x="2731" y="1536"/>
                  </a:cxn>
                  <a:cxn ang="0">
                    <a:pos x="2731" y="1878"/>
                  </a:cxn>
                  <a:cxn ang="0">
                    <a:pos x="2731" y="2219"/>
                  </a:cxn>
                  <a:cxn ang="0">
                    <a:pos x="2731" y="2561"/>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0" y="0"/>
                    </a:lnTo>
                    <a:lnTo>
                      <a:pt x="342" y="0"/>
                    </a:lnTo>
                    <a:lnTo>
                      <a:pt x="512" y="0"/>
                    </a:lnTo>
                    <a:lnTo>
                      <a:pt x="683" y="0"/>
                    </a:lnTo>
                    <a:lnTo>
                      <a:pt x="853" y="0"/>
                    </a:lnTo>
                    <a:lnTo>
                      <a:pt x="1025" y="0"/>
                    </a:lnTo>
                    <a:lnTo>
                      <a:pt x="1195" y="0"/>
                    </a:lnTo>
                    <a:lnTo>
                      <a:pt x="1366" y="0"/>
                    </a:lnTo>
                    <a:lnTo>
                      <a:pt x="1536" y="0"/>
                    </a:lnTo>
                    <a:lnTo>
                      <a:pt x="1708" y="0"/>
                    </a:lnTo>
                    <a:lnTo>
                      <a:pt x="1878" y="0"/>
                    </a:lnTo>
                    <a:lnTo>
                      <a:pt x="2048" y="0"/>
                    </a:lnTo>
                    <a:lnTo>
                      <a:pt x="2219" y="0"/>
                    </a:lnTo>
                    <a:lnTo>
                      <a:pt x="2389" y="0"/>
                    </a:lnTo>
                    <a:lnTo>
                      <a:pt x="2561" y="0"/>
                    </a:lnTo>
                    <a:lnTo>
                      <a:pt x="2731" y="0"/>
                    </a:lnTo>
                    <a:lnTo>
                      <a:pt x="2731" y="171"/>
                    </a:lnTo>
                    <a:lnTo>
                      <a:pt x="2731" y="342"/>
                    </a:lnTo>
                    <a:lnTo>
                      <a:pt x="2731" y="512"/>
                    </a:lnTo>
                    <a:lnTo>
                      <a:pt x="2731" y="683"/>
                    </a:lnTo>
                    <a:lnTo>
                      <a:pt x="2731" y="854"/>
                    </a:lnTo>
                    <a:lnTo>
                      <a:pt x="2731" y="1025"/>
                    </a:lnTo>
                    <a:lnTo>
                      <a:pt x="2731" y="1195"/>
                    </a:lnTo>
                    <a:lnTo>
                      <a:pt x="2731" y="1365"/>
                    </a:lnTo>
                    <a:lnTo>
                      <a:pt x="2731" y="1536"/>
                    </a:lnTo>
                    <a:lnTo>
                      <a:pt x="2731" y="1707"/>
                    </a:lnTo>
                    <a:lnTo>
                      <a:pt x="2731" y="1878"/>
                    </a:lnTo>
                    <a:lnTo>
                      <a:pt x="2731" y="2048"/>
                    </a:lnTo>
                    <a:lnTo>
                      <a:pt x="2731" y="2219"/>
                    </a:lnTo>
                    <a:lnTo>
                      <a:pt x="2731" y="2390"/>
                    </a:lnTo>
                    <a:lnTo>
                      <a:pt x="2731" y="2561"/>
                    </a:lnTo>
                    <a:lnTo>
                      <a:pt x="2731" y="2731"/>
                    </a:lnTo>
                    <a:lnTo>
                      <a:pt x="2561" y="2731"/>
                    </a:lnTo>
                    <a:lnTo>
                      <a:pt x="2389" y="2731"/>
                    </a:lnTo>
                    <a:lnTo>
                      <a:pt x="2219" y="2731"/>
                    </a:lnTo>
                    <a:lnTo>
                      <a:pt x="2048" y="2731"/>
                    </a:lnTo>
                    <a:lnTo>
                      <a:pt x="1878" y="2731"/>
                    </a:lnTo>
                    <a:lnTo>
                      <a:pt x="1708" y="2731"/>
                    </a:lnTo>
                    <a:lnTo>
                      <a:pt x="1536" y="2731"/>
                    </a:lnTo>
                    <a:lnTo>
                      <a:pt x="1366" y="2731"/>
                    </a:lnTo>
                    <a:lnTo>
                      <a:pt x="1195" y="2731"/>
                    </a:lnTo>
                    <a:lnTo>
                      <a:pt x="1025" y="2731"/>
                    </a:lnTo>
                    <a:lnTo>
                      <a:pt x="853" y="2731"/>
                    </a:lnTo>
                    <a:lnTo>
                      <a:pt x="683" y="2731"/>
                    </a:lnTo>
                    <a:lnTo>
                      <a:pt x="512" y="2731"/>
                    </a:lnTo>
                    <a:lnTo>
                      <a:pt x="342" y="2731"/>
                    </a:lnTo>
                    <a:lnTo>
                      <a:pt x="170" y="2731"/>
                    </a:lnTo>
                    <a:lnTo>
                      <a:pt x="0" y="2731"/>
                    </a:lnTo>
                    <a:close/>
                  </a:path>
                </a:pathLst>
              </a:custGeom>
              <a:solidFill>
                <a:srgbClr val="CACCC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4" name="Rectangle 22"/>
              <p:cNvSpPr>
                <a:spLocks noChangeArrowheads="1"/>
              </p:cNvSpPr>
              <p:nvPr/>
            </p:nvSpPr>
            <p:spPr bwMode="auto">
              <a:xfrm>
                <a:off x="4151965" y="-414999"/>
                <a:ext cx="222848" cy="288000"/>
              </a:xfrm>
              <a:prstGeom prst="rect">
                <a:avLst/>
              </a:prstGeom>
              <a:solidFill>
                <a:srgbClr val="DFE0E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3" name="Grupo 102"/>
            <p:cNvGrpSpPr/>
            <p:nvPr/>
          </p:nvGrpSpPr>
          <p:grpSpPr>
            <a:xfrm>
              <a:off x="10239455" y="2166919"/>
              <a:ext cx="1337088" cy="288000"/>
              <a:chOff x="4421713" y="-414999"/>
              <a:chExt cx="1337088" cy="288000"/>
            </a:xfrm>
          </p:grpSpPr>
          <p:sp>
            <p:nvSpPr>
              <p:cNvPr id="163" name="Rectangle 6"/>
              <p:cNvSpPr>
                <a:spLocks noChangeArrowheads="1"/>
              </p:cNvSpPr>
              <p:nvPr/>
            </p:nvSpPr>
            <p:spPr bwMode="auto">
              <a:xfrm>
                <a:off x="4421713" y="-414999"/>
                <a:ext cx="222848" cy="288000"/>
              </a:xfrm>
              <a:prstGeom prst="rect">
                <a:avLst/>
              </a:prstGeom>
              <a:solidFill>
                <a:srgbClr val="584789"/>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4" name="Freeform 17"/>
              <p:cNvSpPr>
                <a:spLocks/>
              </p:cNvSpPr>
              <p:nvPr/>
            </p:nvSpPr>
            <p:spPr bwMode="auto">
              <a:xfrm>
                <a:off x="4644561"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0" y="0"/>
                  </a:cxn>
                  <a:cxn ang="0">
                    <a:pos x="1110" y="0"/>
                  </a:cxn>
                  <a:cxn ang="0">
                    <a:pos x="938" y="0"/>
                  </a:cxn>
                  <a:cxn ang="0">
                    <a:pos x="768" y="0"/>
                  </a:cxn>
                  <a:cxn ang="0">
                    <a:pos x="598" y="0"/>
                  </a:cxn>
                  <a:cxn ang="0">
                    <a:pos x="427" y="0"/>
                  </a:cxn>
                  <a:cxn ang="0">
                    <a:pos x="256"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6" y="1367"/>
                  </a:cxn>
                  <a:cxn ang="0">
                    <a:pos x="427" y="1367"/>
                  </a:cxn>
                  <a:cxn ang="0">
                    <a:pos x="598" y="1367"/>
                  </a:cxn>
                  <a:cxn ang="0">
                    <a:pos x="768" y="1367"/>
                  </a:cxn>
                  <a:cxn ang="0">
                    <a:pos x="938" y="1367"/>
                  </a:cxn>
                  <a:cxn ang="0">
                    <a:pos x="1110" y="1367"/>
                  </a:cxn>
                  <a:cxn ang="0">
                    <a:pos x="1280"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6" y="1367"/>
                    </a:lnTo>
                    <a:lnTo>
                      <a:pt x="342" y="1367"/>
                    </a:lnTo>
                    <a:lnTo>
                      <a:pt x="427" y="1367"/>
                    </a:lnTo>
                    <a:lnTo>
                      <a:pt x="512" y="1367"/>
                    </a:lnTo>
                    <a:lnTo>
                      <a:pt x="598" y="1367"/>
                    </a:lnTo>
                    <a:lnTo>
                      <a:pt x="683" y="1367"/>
                    </a:lnTo>
                    <a:lnTo>
                      <a:pt x="768" y="1367"/>
                    </a:lnTo>
                    <a:lnTo>
                      <a:pt x="853" y="1367"/>
                    </a:lnTo>
                    <a:lnTo>
                      <a:pt x="938" y="1367"/>
                    </a:lnTo>
                    <a:lnTo>
                      <a:pt x="1025" y="1367"/>
                    </a:lnTo>
                    <a:lnTo>
                      <a:pt x="1110" y="1367"/>
                    </a:lnTo>
                    <a:lnTo>
                      <a:pt x="1195" y="1367"/>
                    </a:lnTo>
                    <a:lnTo>
                      <a:pt x="1280" y="1367"/>
                    </a:lnTo>
                    <a:lnTo>
                      <a:pt x="1366" y="1367"/>
                    </a:lnTo>
                    <a:close/>
                  </a:path>
                </a:pathLst>
              </a:custGeom>
              <a:solidFill>
                <a:srgbClr val="6B5C9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5" name="Freeform 18"/>
              <p:cNvSpPr>
                <a:spLocks/>
              </p:cNvSpPr>
              <p:nvPr/>
            </p:nvSpPr>
            <p:spPr bwMode="auto">
              <a:xfrm>
                <a:off x="4867409"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0" y="0"/>
                  </a:cxn>
                  <a:cxn ang="0">
                    <a:pos x="1110" y="0"/>
                  </a:cxn>
                  <a:cxn ang="0">
                    <a:pos x="938" y="0"/>
                  </a:cxn>
                  <a:cxn ang="0">
                    <a:pos x="768" y="0"/>
                  </a:cxn>
                  <a:cxn ang="0">
                    <a:pos x="597" y="0"/>
                  </a:cxn>
                  <a:cxn ang="0">
                    <a:pos x="427" y="0"/>
                  </a:cxn>
                  <a:cxn ang="0">
                    <a:pos x="255"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5" y="1367"/>
                  </a:cxn>
                  <a:cxn ang="0">
                    <a:pos x="427" y="1367"/>
                  </a:cxn>
                  <a:cxn ang="0">
                    <a:pos x="597" y="1367"/>
                  </a:cxn>
                  <a:cxn ang="0">
                    <a:pos x="768" y="1367"/>
                  </a:cxn>
                  <a:cxn ang="0">
                    <a:pos x="938" y="1367"/>
                  </a:cxn>
                  <a:cxn ang="0">
                    <a:pos x="1110" y="1367"/>
                  </a:cxn>
                  <a:cxn ang="0">
                    <a:pos x="1280"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5" y="1367"/>
                    </a:lnTo>
                    <a:lnTo>
                      <a:pt x="342" y="1367"/>
                    </a:lnTo>
                    <a:lnTo>
                      <a:pt x="427" y="1367"/>
                    </a:lnTo>
                    <a:lnTo>
                      <a:pt x="512" y="1367"/>
                    </a:lnTo>
                    <a:lnTo>
                      <a:pt x="597" y="1367"/>
                    </a:lnTo>
                    <a:lnTo>
                      <a:pt x="683" y="1367"/>
                    </a:lnTo>
                    <a:lnTo>
                      <a:pt x="768" y="1367"/>
                    </a:lnTo>
                    <a:lnTo>
                      <a:pt x="853" y="1367"/>
                    </a:lnTo>
                    <a:lnTo>
                      <a:pt x="938" y="1367"/>
                    </a:lnTo>
                    <a:lnTo>
                      <a:pt x="1025" y="1367"/>
                    </a:lnTo>
                    <a:lnTo>
                      <a:pt x="1110" y="1367"/>
                    </a:lnTo>
                    <a:lnTo>
                      <a:pt x="1195" y="1367"/>
                    </a:lnTo>
                    <a:lnTo>
                      <a:pt x="1280" y="1367"/>
                    </a:lnTo>
                    <a:lnTo>
                      <a:pt x="1366" y="1367"/>
                    </a:lnTo>
                    <a:close/>
                  </a:path>
                </a:pathLst>
              </a:custGeom>
              <a:solidFill>
                <a:srgbClr val="7E71A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6" name="Freeform 19"/>
              <p:cNvSpPr>
                <a:spLocks/>
              </p:cNvSpPr>
              <p:nvPr/>
            </p:nvSpPr>
            <p:spPr bwMode="auto">
              <a:xfrm>
                <a:off x="5090257" y="-414999"/>
                <a:ext cx="222848" cy="288000"/>
              </a:xfrm>
              <a:custGeom>
                <a:avLst/>
                <a:gdLst/>
                <a:ahLst/>
                <a:cxnLst>
                  <a:cxn ang="0">
                    <a:pos x="1365" y="1281"/>
                  </a:cxn>
                  <a:cxn ang="0">
                    <a:pos x="1365" y="1111"/>
                  </a:cxn>
                  <a:cxn ang="0">
                    <a:pos x="1365" y="940"/>
                  </a:cxn>
                  <a:cxn ang="0">
                    <a:pos x="1365" y="769"/>
                  </a:cxn>
                  <a:cxn ang="0">
                    <a:pos x="1365" y="598"/>
                  </a:cxn>
                  <a:cxn ang="0">
                    <a:pos x="1365" y="428"/>
                  </a:cxn>
                  <a:cxn ang="0">
                    <a:pos x="1365" y="257"/>
                  </a:cxn>
                  <a:cxn ang="0">
                    <a:pos x="1365" y="86"/>
                  </a:cxn>
                  <a:cxn ang="0">
                    <a:pos x="1280" y="0"/>
                  </a:cxn>
                  <a:cxn ang="0">
                    <a:pos x="1110" y="0"/>
                  </a:cxn>
                  <a:cxn ang="0">
                    <a:pos x="938" y="0"/>
                  </a:cxn>
                  <a:cxn ang="0">
                    <a:pos x="768" y="0"/>
                  </a:cxn>
                  <a:cxn ang="0">
                    <a:pos x="597" y="0"/>
                  </a:cxn>
                  <a:cxn ang="0">
                    <a:pos x="427" y="0"/>
                  </a:cxn>
                  <a:cxn ang="0">
                    <a:pos x="255"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5" y="1367"/>
                  </a:cxn>
                  <a:cxn ang="0">
                    <a:pos x="427" y="1367"/>
                  </a:cxn>
                  <a:cxn ang="0">
                    <a:pos x="597" y="1367"/>
                  </a:cxn>
                  <a:cxn ang="0">
                    <a:pos x="768" y="1367"/>
                  </a:cxn>
                  <a:cxn ang="0">
                    <a:pos x="938" y="1367"/>
                  </a:cxn>
                  <a:cxn ang="0">
                    <a:pos x="1110" y="1367"/>
                  </a:cxn>
                  <a:cxn ang="0">
                    <a:pos x="1280" y="1367"/>
                  </a:cxn>
                </a:cxnLst>
                <a:rect l="0" t="0" r="r" b="b"/>
                <a:pathLst>
                  <a:path w="1365" h="1367">
                    <a:moveTo>
                      <a:pt x="1365" y="1367"/>
                    </a:moveTo>
                    <a:lnTo>
                      <a:pt x="1365" y="1281"/>
                    </a:lnTo>
                    <a:lnTo>
                      <a:pt x="1365" y="1196"/>
                    </a:lnTo>
                    <a:lnTo>
                      <a:pt x="1365" y="1111"/>
                    </a:lnTo>
                    <a:lnTo>
                      <a:pt x="1365" y="1026"/>
                    </a:lnTo>
                    <a:lnTo>
                      <a:pt x="1365" y="940"/>
                    </a:lnTo>
                    <a:lnTo>
                      <a:pt x="1365" y="854"/>
                    </a:lnTo>
                    <a:lnTo>
                      <a:pt x="1365" y="769"/>
                    </a:lnTo>
                    <a:lnTo>
                      <a:pt x="1365" y="684"/>
                    </a:lnTo>
                    <a:lnTo>
                      <a:pt x="1365" y="598"/>
                    </a:lnTo>
                    <a:lnTo>
                      <a:pt x="1365" y="513"/>
                    </a:lnTo>
                    <a:lnTo>
                      <a:pt x="1365" y="428"/>
                    </a:lnTo>
                    <a:lnTo>
                      <a:pt x="1365" y="343"/>
                    </a:lnTo>
                    <a:lnTo>
                      <a:pt x="1365" y="257"/>
                    </a:lnTo>
                    <a:lnTo>
                      <a:pt x="1365" y="171"/>
                    </a:lnTo>
                    <a:lnTo>
                      <a:pt x="1365" y="86"/>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5" y="1367"/>
                    </a:lnTo>
                    <a:lnTo>
                      <a:pt x="341" y="1367"/>
                    </a:lnTo>
                    <a:lnTo>
                      <a:pt x="427" y="1367"/>
                    </a:lnTo>
                    <a:lnTo>
                      <a:pt x="512" y="1367"/>
                    </a:lnTo>
                    <a:lnTo>
                      <a:pt x="597" y="1367"/>
                    </a:lnTo>
                    <a:lnTo>
                      <a:pt x="682" y="1367"/>
                    </a:lnTo>
                    <a:lnTo>
                      <a:pt x="768" y="1367"/>
                    </a:lnTo>
                    <a:lnTo>
                      <a:pt x="853" y="1367"/>
                    </a:lnTo>
                    <a:lnTo>
                      <a:pt x="938" y="1367"/>
                    </a:lnTo>
                    <a:lnTo>
                      <a:pt x="1024" y="1367"/>
                    </a:lnTo>
                    <a:lnTo>
                      <a:pt x="1110" y="1367"/>
                    </a:lnTo>
                    <a:lnTo>
                      <a:pt x="1195" y="1367"/>
                    </a:lnTo>
                    <a:lnTo>
                      <a:pt x="1280" y="1367"/>
                    </a:lnTo>
                    <a:lnTo>
                      <a:pt x="1365" y="1367"/>
                    </a:lnTo>
                    <a:close/>
                  </a:path>
                </a:pathLst>
              </a:custGeom>
              <a:solidFill>
                <a:srgbClr val="9286B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7" name="Freeform 20"/>
              <p:cNvSpPr>
                <a:spLocks/>
              </p:cNvSpPr>
              <p:nvPr/>
            </p:nvSpPr>
            <p:spPr bwMode="auto">
              <a:xfrm>
                <a:off x="5313105"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1" y="0"/>
                  </a:cxn>
                  <a:cxn ang="0">
                    <a:pos x="1110" y="0"/>
                  </a:cxn>
                  <a:cxn ang="0">
                    <a:pos x="939" y="0"/>
                  </a:cxn>
                  <a:cxn ang="0">
                    <a:pos x="768" y="0"/>
                  </a:cxn>
                  <a:cxn ang="0">
                    <a:pos x="598" y="0"/>
                  </a:cxn>
                  <a:cxn ang="0">
                    <a:pos x="428" y="0"/>
                  </a:cxn>
                  <a:cxn ang="0">
                    <a:pos x="256" y="0"/>
                  </a:cxn>
                  <a:cxn ang="0">
                    <a:pos x="86" y="0"/>
                  </a:cxn>
                  <a:cxn ang="0">
                    <a:pos x="0" y="86"/>
                  </a:cxn>
                  <a:cxn ang="0">
                    <a:pos x="0" y="257"/>
                  </a:cxn>
                  <a:cxn ang="0">
                    <a:pos x="0" y="428"/>
                  </a:cxn>
                  <a:cxn ang="0">
                    <a:pos x="0" y="598"/>
                  </a:cxn>
                  <a:cxn ang="0">
                    <a:pos x="0" y="769"/>
                  </a:cxn>
                  <a:cxn ang="0">
                    <a:pos x="0" y="940"/>
                  </a:cxn>
                  <a:cxn ang="0">
                    <a:pos x="0" y="1111"/>
                  </a:cxn>
                  <a:cxn ang="0">
                    <a:pos x="0" y="1281"/>
                  </a:cxn>
                  <a:cxn ang="0">
                    <a:pos x="86" y="1367"/>
                  </a:cxn>
                  <a:cxn ang="0">
                    <a:pos x="256" y="1367"/>
                  </a:cxn>
                  <a:cxn ang="0">
                    <a:pos x="428" y="1367"/>
                  </a:cxn>
                  <a:cxn ang="0">
                    <a:pos x="598" y="1367"/>
                  </a:cxn>
                  <a:cxn ang="0">
                    <a:pos x="768" y="1367"/>
                  </a:cxn>
                  <a:cxn ang="0">
                    <a:pos x="939" y="1367"/>
                  </a:cxn>
                  <a:cxn ang="0">
                    <a:pos x="1110" y="1367"/>
                  </a:cxn>
                  <a:cxn ang="0">
                    <a:pos x="1281"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6" y="1367"/>
                    </a:lnTo>
                    <a:lnTo>
                      <a:pt x="171" y="1367"/>
                    </a:lnTo>
                    <a:lnTo>
                      <a:pt x="256" y="1367"/>
                    </a:lnTo>
                    <a:lnTo>
                      <a:pt x="342" y="1367"/>
                    </a:lnTo>
                    <a:lnTo>
                      <a:pt x="428" y="1367"/>
                    </a:lnTo>
                    <a:lnTo>
                      <a:pt x="513" y="1367"/>
                    </a:lnTo>
                    <a:lnTo>
                      <a:pt x="598" y="1367"/>
                    </a:lnTo>
                    <a:lnTo>
                      <a:pt x="683" y="1367"/>
                    </a:lnTo>
                    <a:lnTo>
                      <a:pt x="768" y="1367"/>
                    </a:lnTo>
                    <a:lnTo>
                      <a:pt x="854" y="1367"/>
                    </a:lnTo>
                    <a:lnTo>
                      <a:pt x="939" y="1367"/>
                    </a:lnTo>
                    <a:lnTo>
                      <a:pt x="1025" y="1367"/>
                    </a:lnTo>
                    <a:lnTo>
                      <a:pt x="1110" y="1367"/>
                    </a:lnTo>
                    <a:lnTo>
                      <a:pt x="1196" y="1367"/>
                    </a:lnTo>
                    <a:lnTo>
                      <a:pt x="1281" y="1367"/>
                    </a:lnTo>
                    <a:lnTo>
                      <a:pt x="1366" y="1367"/>
                    </a:lnTo>
                    <a:close/>
                  </a:path>
                </a:pathLst>
              </a:custGeom>
              <a:solidFill>
                <a:srgbClr val="A59BC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8" name="Rectangle 21"/>
              <p:cNvSpPr>
                <a:spLocks noChangeArrowheads="1"/>
              </p:cNvSpPr>
              <p:nvPr/>
            </p:nvSpPr>
            <p:spPr bwMode="auto">
              <a:xfrm>
                <a:off x="5535953" y="-414999"/>
                <a:ext cx="222848" cy="288000"/>
              </a:xfrm>
              <a:prstGeom prst="rect">
                <a:avLst/>
              </a:prstGeom>
              <a:solidFill>
                <a:srgbClr val="B8B0C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4" name="Grupo 103"/>
            <p:cNvGrpSpPr/>
            <p:nvPr/>
          </p:nvGrpSpPr>
          <p:grpSpPr>
            <a:xfrm>
              <a:off x="10239455" y="2862417"/>
              <a:ext cx="1337088" cy="288001"/>
              <a:chOff x="7195213" y="-415000"/>
              <a:chExt cx="1337088" cy="288001"/>
            </a:xfrm>
          </p:grpSpPr>
          <p:sp>
            <p:nvSpPr>
              <p:cNvPr id="157" name="Rectangle 8"/>
              <p:cNvSpPr>
                <a:spLocks noChangeArrowheads="1"/>
              </p:cNvSpPr>
              <p:nvPr/>
            </p:nvSpPr>
            <p:spPr bwMode="auto">
              <a:xfrm>
                <a:off x="7195213" y="-415000"/>
                <a:ext cx="222848" cy="288000"/>
              </a:xfrm>
              <a:prstGeom prst="rect">
                <a:avLst/>
              </a:prstGeom>
              <a:solidFill>
                <a:srgbClr val="A3445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8" name="Freeform 27"/>
              <p:cNvSpPr>
                <a:spLocks/>
              </p:cNvSpPr>
              <p:nvPr/>
            </p:nvSpPr>
            <p:spPr bwMode="auto">
              <a:xfrm>
                <a:off x="7418061" y="-415000"/>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6" y="1366"/>
                  </a:cxn>
                  <a:cxn ang="0">
                    <a:pos x="427" y="1366"/>
                  </a:cxn>
                  <a:cxn ang="0">
                    <a:pos x="598"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6" y="1366"/>
                    </a:lnTo>
                    <a:lnTo>
                      <a:pt x="342" y="1366"/>
                    </a:lnTo>
                    <a:lnTo>
                      <a:pt x="427" y="1366"/>
                    </a:lnTo>
                    <a:lnTo>
                      <a:pt x="512" y="1366"/>
                    </a:lnTo>
                    <a:lnTo>
                      <a:pt x="598"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AD596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9" name="Freeform 28"/>
              <p:cNvSpPr>
                <a:spLocks/>
              </p:cNvSpPr>
              <p:nvPr/>
            </p:nvSpPr>
            <p:spPr bwMode="auto">
              <a:xfrm>
                <a:off x="7640909" y="-414999"/>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5" y="1366"/>
                    </a:lnTo>
                    <a:lnTo>
                      <a:pt x="342" y="1366"/>
                    </a:lnTo>
                    <a:lnTo>
                      <a:pt x="427" y="1366"/>
                    </a:lnTo>
                    <a:lnTo>
                      <a:pt x="512" y="1366"/>
                    </a:lnTo>
                    <a:lnTo>
                      <a:pt x="597"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B86F8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0" name="Freeform 29"/>
              <p:cNvSpPr>
                <a:spLocks/>
              </p:cNvSpPr>
              <p:nvPr/>
            </p:nvSpPr>
            <p:spPr bwMode="auto">
              <a:xfrm>
                <a:off x="7863757" y="-415000"/>
                <a:ext cx="222848" cy="288000"/>
              </a:xfrm>
              <a:custGeom>
                <a:avLst/>
                <a:gdLst/>
                <a:ahLst/>
                <a:cxnLst>
                  <a:cxn ang="0">
                    <a:pos x="1365" y="1280"/>
                  </a:cxn>
                  <a:cxn ang="0">
                    <a:pos x="1365" y="1110"/>
                  </a:cxn>
                  <a:cxn ang="0">
                    <a:pos x="1365" y="940"/>
                  </a:cxn>
                  <a:cxn ang="0">
                    <a:pos x="1365" y="768"/>
                  </a:cxn>
                  <a:cxn ang="0">
                    <a:pos x="1365" y="597"/>
                  </a:cxn>
                  <a:cxn ang="0">
                    <a:pos x="1365" y="427"/>
                  </a:cxn>
                  <a:cxn ang="0">
                    <a:pos x="1365" y="256"/>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5" h="1366">
                    <a:moveTo>
                      <a:pt x="1365" y="1366"/>
                    </a:moveTo>
                    <a:lnTo>
                      <a:pt x="1365" y="1280"/>
                    </a:lnTo>
                    <a:lnTo>
                      <a:pt x="1365" y="1195"/>
                    </a:lnTo>
                    <a:lnTo>
                      <a:pt x="1365" y="1110"/>
                    </a:lnTo>
                    <a:lnTo>
                      <a:pt x="1365" y="1025"/>
                    </a:lnTo>
                    <a:lnTo>
                      <a:pt x="1365" y="940"/>
                    </a:lnTo>
                    <a:lnTo>
                      <a:pt x="1365" y="853"/>
                    </a:lnTo>
                    <a:lnTo>
                      <a:pt x="1365" y="768"/>
                    </a:lnTo>
                    <a:lnTo>
                      <a:pt x="1365" y="683"/>
                    </a:lnTo>
                    <a:lnTo>
                      <a:pt x="1365" y="597"/>
                    </a:lnTo>
                    <a:lnTo>
                      <a:pt x="1365" y="512"/>
                    </a:lnTo>
                    <a:lnTo>
                      <a:pt x="1365" y="427"/>
                    </a:lnTo>
                    <a:lnTo>
                      <a:pt x="1365" y="342"/>
                    </a:lnTo>
                    <a:lnTo>
                      <a:pt x="1365" y="256"/>
                    </a:lnTo>
                    <a:lnTo>
                      <a:pt x="1365" y="170"/>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5" y="1366"/>
                    </a:lnTo>
                    <a:lnTo>
                      <a:pt x="341" y="1366"/>
                    </a:lnTo>
                    <a:lnTo>
                      <a:pt x="427" y="1366"/>
                    </a:lnTo>
                    <a:lnTo>
                      <a:pt x="512" y="1366"/>
                    </a:lnTo>
                    <a:lnTo>
                      <a:pt x="597" y="1366"/>
                    </a:lnTo>
                    <a:lnTo>
                      <a:pt x="682" y="1366"/>
                    </a:lnTo>
                    <a:lnTo>
                      <a:pt x="768" y="1366"/>
                    </a:lnTo>
                    <a:lnTo>
                      <a:pt x="853" y="1366"/>
                    </a:lnTo>
                    <a:lnTo>
                      <a:pt x="938" y="1366"/>
                    </a:lnTo>
                    <a:lnTo>
                      <a:pt x="1024" y="1366"/>
                    </a:lnTo>
                    <a:lnTo>
                      <a:pt x="1110" y="1366"/>
                    </a:lnTo>
                    <a:lnTo>
                      <a:pt x="1195" y="1366"/>
                    </a:lnTo>
                    <a:lnTo>
                      <a:pt x="1280" y="1366"/>
                    </a:lnTo>
                    <a:lnTo>
                      <a:pt x="1365" y="1366"/>
                    </a:lnTo>
                    <a:close/>
                  </a:path>
                </a:pathLst>
              </a:custGeom>
              <a:solidFill>
                <a:srgbClr val="C2849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1" name="Freeform 30"/>
              <p:cNvSpPr>
                <a:spLocks/>
              </p:cNvSpPr>
              <p:nvPr/>
            </p:nvSpPr>
            <p:spPr bwMode="auto">
              <a:xfrm>
                <a:off x="8086605" y="-415000"/>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6"/>
                  </a:cxn>
                  <a:cxn ang="0">
                    <a:pos x="0" y="427"/>
                  </a:cxn>
                  <a:cxn ang="0">
                    <a:pos x="0" y="597"/>
                  </a:cxn>
                  <a:cxn ang="0">
                    <a:pos x="0" y="768"/>
                  </a:cxn>
                  <a:cxn ang="0">
                    <a:pos x="0" y="940"/>
                  </a:cxn>
                  <a:cxn ang="0">
                    <a:pos x="0" y="1110"/>
                  </a:cxn>
                  <a:cxn ang="0">
                    <a:pos x="0" y="1280"/>
                  </a:cxn>
                  <a:cxn ang="0">
                    <a:pos x="86" y="1366"/>
                  </a:cxn>
                  <a:cxn ang="0">
                    <a:pos x="256" y="1366"/>
                  </a:cxn>
                  <a:cxn ang="0">
                    <a:pos x="428" y="1366"/>
                  </a:cxn>
                  <a:cxn ang="0">
                    <a:pos x="598" y="1366"/>
                  </a:cxn>
                  <a:cxn ang="0">
                    <a:pos x="768" y="1366"/>
                  </a:cxn>
                  <a:cxn ang="0">
                    <a:pos x="939" y="1366"/>
                  </a:cxn>
                  <a:cxn ang="0">
                    <a:pos x="1110" y="1366"/>
                  </a:cxn>
                  <a:cxn ang="0">
                    <a:pos x="1281"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6" y="1366"/>
                    </a:lnTo>
                    <a:lnTo>
                      <a:pt x="171" y="1366"/>
                    </a:lnTo>
                    <a:lnTo>
                      <a:pt x="256" y="1366"/>
                    </a:lnTo>
                    <a:lnTo>
                      <a:pt x="342" y="1366"/>
                    </a:lnTo>
                    <a:lnTo>
                      <a:pt x="428" y="1366"/>
                    </a:lnTo>
                    <a:lnTo>
                      <a:pt x="513" y="1366"/>
                    </a:lnTo>
                    <a:lnTo>
                      <a:pt x="598" y="1366"/>
                    </a:lnTo>
                    <a:lnTo>
                      <a:pt x="683" y="1366"/>
                    </a:lnTo>
                    <a:lnTo>
                      <a:pt x="768" y="1366"/>
                    </a:lnTo>
                    <a:lnTo>
                      <a:pt x="854" y="1366"/>
                    </a:lnTo>
                    <a:lnTo>
                      <a:pt x="939" y="1366"/>
                    </a:lnTo>
                    <a:lnTo>
                      <a:pt x="1025" y="1366"/>
                    </a:lnTo>
                    <a:lnTo>
                      <a:pt x="1110" y="1366"/>
                    </a:lnTo>
                    <a:lnTo>
                      <a:pt x="1196" y="1366"/>
                    </a:lnTo>
                    <a:lnTo>
                      <a:pt x="1281" y="1366"/>
                    </a:lnTo>
                    <a:lnTo>
                      <a:pt x="1366" y="1366"/>
                    </a:lnTo>
                    <a:close/>
                  </a:path>
                </a:pathLst>
              </a:custGeom>
              <a:solidFill>
                <a:srgbClr val="CD9AA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2" name="Rectangle 31"/>
              <p:cNvSpPr>
                <a:spLocks noChangeArrowheads="1"/>
              </p:cNvSpPr>
              <p:nvPr/>
            </p:nvSpPr>
            <p:spPr bwMode="auto">
              <a:xfrm>
                <a:off x="8309453" y="-415000"/>
                <a:ext cx="222848" cy="288000"/>
              </a:xfrm>
              <a:prstGeom prst="rect">
                <a:avLst/>
              </a:prstGeom>
              <a:solidFill>
                <a:srgbClr val="D7AFBA"/>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5" name="Grupo 104"/>
            <p:cNvGrpSpPr/>
            <p:nvPr/>
          </p:nvGrpSpPr>
          <p:grpSpPr>
            <a:xfrm>
              <a:off x="10239455" y="3210167"/>
              <a:ext cx="1337088" cy="288001"/>
              <a:chOff x="8579200" y="-415000"/>
              <a:chExt cx="1337088" cy="288001"/>
            </a:xfrm>
          </p:grpSpPr>
          <p:sp>
            <p:nvSpPr>
              <p:cNvPr id="151" name="Rectangle 9"/>
              <p:cNvSpPr>
                <a:spLocks noChangeArrowheads="1"/>
              </p:cNvSpPr>
              <p:nvPr/>
            </p:nvSpPr>
            <p:spPr bwMode="auto">
              <a:xfrm>
                <a:off x="8579200" y="-415000"/>
                <a:ext cx="222848" cy="288000"/>
              </a:xfrm>
              <a:prstGeom prst="rect">
                <a:avLst/>
              </a:prstGeom>
              <a:solidFill>
                <a:srgbClr val="6B92D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2" name="Freeform 32"/>
              <p:cNvSpPr>
                <a:spLocks/>
              </p:cNvSpPr>
              <p:nvPr/>
            </p:nvSpPr>
            <p:spPr bwMode="auto">
              <a:xfrm>
                <a:off x="8802048" y="-415000"/>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6" y="1353"/>
                  </a:cxn>
                  <a:cxn ang="0">
                    <a:pos x="427" y="1353"/>
                  </a:cxn>
                  <a:cxn ang="0">
                    <a:pos x="598" y="1353"/>
                  </a:cxn>
                  <a:cxn ang="0">
                    <a:pos x="768" y="1353"/>
                  </a:cxn>
                  <a:cxn ang="0">
                    <a:pos x="938" y="1353"/>
                  </a:cxn>
                  <a:cxn ang="0">
                    <a:pos x="1110" y="1353"/>
                  </a:cxn>
                  <a:cxn ang="0">
                    <a:pos x="1280"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6" y="1353"/>
                    </a:lnTo>
                    <a:lnTo>
                      <a:pt x="342" y="1353"/>
                    </a:lnTo>
                    <a:lnTo>
                      <a:pt x="427" y="1353"/>
                    </a:lnTo>
                    <a:lnTo>
                      <a:pt x="512" y="1353"/>
                    </a:lnTo>
                    <a:lnTo>
                      <a:pt x="598" y="1353"/>
                    </a:lnTo>
                    <a:lnTo>
                      <a:pt x="683" y="1353"/>
                    </a:lnTo>
                    <a:lnTo>
                      <a:pt x="768" y="1353"/>
                    </a:lnTo>
                    <a:lnTo>
                      <a:pt x="853" y="1353"/>
                    </a:lnTo>
                    <a:lnTo>
                      <a:pt x="938" y="1353"/>
                    </a:lnTo>
                    <a:lnTo>
                      <a:pt x="1025" y="1353"/>
                    </a:lnTo>
                    <a:lnTo>
                      <a:pt x="1110" y="1353"/>
                    </a:lnTo>
                    <a:lnTo>
                      <a:pt x="1195" y="1353"/>
                    </a:lnTo>
                    <a:lnTo>
                      <a:pt x="1280" y="1353"/>
                    </a:lnTo>
                    <a:lnTo>
                      <a:pt x="1366" y="1353"/>
                    </a:lnTo>
                    <a:close/>
                  </a:path>
                </a:pathLst>
              </a:custGeom>
              <a:solidFill>
                <a:srgbClr val="7C9EE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3" name="Freeform 33"/>
              <p:cNvSpPr>
                <a:spLocks/>
              </p:cNvSpPr>
              <p:nvPr/>
            </p:nvSpPr>
            <p:spPr bwMode="auto">
              <a:xfrm>
                <a:off x="9024896" y="-414999"/>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5" y="1353"/>
                  </a:cxn>
                  <a:cxn ang="0">
                    <a:pos x="427" y="1353"/>
                  </a:cxn>
                  <a:cxn ang="0">
                    <a:pos x="597" y="1353"/>
                  </a:cxn>
                  <a:cxn ang="0">
                    <a:pos x="768" y="1353"/>
                  </a:cxn>
                  <a:cxn ang="0">
                    <a:pos x="938" y="1353"/>
                  </a:cxn>
                  <a:cxn ang="0">
                    <a:pos x="1110" y="1353"/>
                  </a:cxn>
                  <a:cxn ang="0">
                    <a:pos x="1280"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5" y="1353"/>
                    </a:lnTo>
                    <a:lnTo>
                      <a:pt x="342" y="1353"/>
                    </a:lnTo>
                    <a:lnTo>
                      <a:pt x="427" y="1353"/>
                    </a:lnTo>
                    <a:lnTo>
                      <a:pt x="512" y="1353"/>
                    </a:lnTo>
                    <a:lnTo>
                      <a:pt x="597" y="1353"/>
                    </a:lnTo>
                    <a:lnTo>
                      <a:pt x="683" y="1353"/>
                    </a:lnTo>
                    <a:lnTo>
                      <a:pt x="768" y="1353"/>
                    </a:lnTo>
                    <a:lnTo>
                      <a:pt x="853" y="1353"/>
                    </a:lnTo>
                    <a:lnTo>
                      <a:pt x="938" y="1353"/>
                    </a:lnTo>
                    <a:lnTo>
                      <a:pt x="1025" y="1353"/>
                    </a:lnTo>
                    <a:lnTo>
                      <a:pt x="1110" y="1353"/>
                    </a:lnTo>
                    <a:lnTo>
                      <a:pt x="1195" y="1353"/>
                    </a:lnTo>
                    <a:lnTo>
                      <a:pt x="1280" y="1353"/>
                    </a:lnTo>
                    <a:lnTo>
                      <a:pt x="1366" y="1353"/>
                    </a:lnTo>
                    <a:close/>
                  </a:path>
                </a:pathLst>
              </a:custGeom>
              <a:solidFill>
                <a:srgbClr val="8DABE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4" name="Freeform 34"/>
              <p:cNvSpPr>
                <a:spLocks/>
              </p:cNvSpPr>
              <p:nvPr/>
            </p:nvSpPr>
            <p:spPr bwMode="auto">
              <a:xfrm>
                <a:off x="9247744" y="-415000"/>
                <a:ext cx="222848" cy="288000"/>
              </a:xfrm>
              <a:custGeom>
                <a:avLst/>
                <a:gdLst/>
                <a:ahLst/>
                <a:cxnLst>
                  <a:cxn ang="0">
                    <a:pos x="1365" y="1269"/>
                  </a:cxn>
                  <a:cxn ang="0">
                    <a:pos x="1365" y="1099"/>
                  </a:cxn>
                  <a:cxn ang="0">
                    <a:pos x="1365" y="930"/>
                  </a:cxn>
                  <a:cxn ang="0">
                    <a:pos x="1365" y="762"/>
                  </a:cxn>
                  <a:cxn ang="0">
                    <a:pos x="1365" y="592"/>
                  </a:cxn>
                  <a:cxn ang="0">
                    <a:pos x="1365" y="423"/>
                  </a:cxn>
                  <a:cxn ang="0">
                    <a:pos x="1365" y="253"/>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5" y="1353"/>
                  </a:cxn>
                  <a:cxn ang="0">
                    <a:pos x="427" y="1353"/>
                  </a:cxn>
                  <a:cxn ang="0">
                    <a:pos x="597" y="1353"/>
                  </a:cxn>
                  <a:cxn ang="0">
                    <a:pos x="768" y="1353"/>
                  </a:cxn>
                  <a:cxn ang="0">
                    <a:pos x="938" y="1353"/>
                  </a:cxn>
                  <a:cxn ang="0">
                    <a:pos x="1110" y="1353"/>
                  </a:cxn>
                  <a:cxn ang="0">
                    <a:pos x="1280" y="1353"/>
                  </a:cxn>
                </a:cxnLst>
                <a:rect l="0" t="0" r="r" b="b"/>
                <a:pathLst>
                  <a:path w="1365" h="1353">
                    <a:moveTo>
                      <a:pt x="1365" y="1353"/>
                    </a:moveTo>
                    <a:lnTo>
                      <a:pt x="1365" y="1269"/>
                    </a:lnTo>
                    <a:lnTo>
                      <a:pt x="1365" y="1183"/>
                    </a:lnTo>
                    <a:lnTo>
                      <a:pt x="1365" y="1099"/>
                    </a:lnTo>
                    <a:lnTo>
                      <a:pt x="1365" y="1015"/>
                    </a:lnTo>
                    <a:lnTo>
                      <a:pt x="1365" y="930"/>
                    </a:lnTo>
                    <a:lnTo>
                      <a:pt x="1365" y="846"/>
                    </a:lnTo>
                    <a:lnTo>
                      <a:pt x="1365" y="762"/>
                    </a:lnTo>
                    <a:lnTo>
                      <a:pt x="1365" y="676"/>
                    </a:lnTo>
                    <a:lnTo>
                      <a:pt x="1365" y="592"/>
                    </a:lnTo>
                    <a:lnTo>
                      <a:pt x="1365" y="507"/>
                    </a:lnTo>
                    <a:lnTo>
                      <a:pt x="1365" y="423"/>
                    </a:lnTo>
                    <a:lnTo>
                      <a:pt x="1365" y="339"/>
                    </a:lnTo>
                    <a:lnTo>
                      <a:pt x="1365" y="253"/>
                    </a:lnTo>
                    <a:lnTo>
                      <a:pt x="1365" y="169"/>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5" y="1353"/>
                    </a:lnTo>
                    <a:lnTo>
                      <a:pt x="341" y="1353"/>
                    </a:lnTo>
                    <a:lnTo>
                      <a:pt x="427" y="1353"/>
                    </a:lnTo>
                    <a:lnTo>
                      <a:pt x="512" y="1353"/>
                    </a:lnTo>
                    <a:lnTo>
                      <a:pt x="597" y="1353"/>
                    </a:lnTo>
                    <a:lnTo>
                      <a:pt x="682" y="1353"/>
                    </a:lnTo>
                    <a:lnTo>
                      <a:pt x="768" y="1353"/>
                    </a:lnTo>
                    <a:lnTo>
                      <a:pt x="853" y="1353"/>
                    </a:lnTo>
                    <a:lnTo>
                      <a:pt x="938" y="1353"/>
                    </a:lnTo>
                    <a:lnTo>
                      <a:pt x="1024" y="1353"/>
                    </a:lnTo>
                    <a:lnTo>
                      <a:pt x="1110" y="1353"/>
                    </a:lnTo>
                    <a:lnTo>
                      <a:pt x="1195" y="1353"/>
                    </a:lnTo>
                    <a:lnTo>
                      <a:pt x="1280" y="1353"/>
                    </a:lnTo>
                    <a:lnTo>
                      <a:pt x="1365" y="1353"/>
                    </a:lnTo>
                    <a:close/>
                  </a:path>
                </a:pathLst>
              </a:custGeom>
              <a:solidFill>
                <a:srgbClr val="9EB7E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5" name="Freeform 35"/>
              <p:cNvSpPr>
                <a:spLocks/>
              </p:cNvSpPr>
              <p:nvPr/>
            </p:nvSpPr>
            <p:spPr bwMode="auto">
              <a:xfrm>
                <a:off x="9470592" y="-415000"/>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3"/>
                  </a:cxn>
                  <a:cxn ang="0">
                    <a:pos x="0" y="423"/>
                  </a:cxn>
                  <a:cxn ang="0">
                    <a:pos x="0" y="592"/>
                  </a:cxn>
                  <a:cxn ang="0">
                    <a:pos x="0" y="762"/>
                  </a:cxn>
                  <a:cxn ang="0">
                    <a:pos x="0" y="930"/>
                  </a:cxn>
                  <a:cxn ang="0">
                    <a:pos x="0" y="1099"/>
                  </a:cxn>
                  <a:cxn ang="0">
                    <a:pos x="0" y="1269"/>
                  </a:cxn>
                  <a:cxn ang="0">
                    <a:pos x="86" y="1353"/>
                  </a:cxn>
                  <a:cxn ang="0">
                    <a:pos x="256" y="1353"/>
                  </a:cxn>
                  <a:cxn ang="0">
                    <a:pos x="428" y="1353"/>
                  </a:cxn>
                  <a:cxn ang="0">
                    <a:pos x="598" y="1353"/>
                  </a:cxn>
                  <a:cxn ang="0">
                    <a:pos x="768" y="1353"/>
                  </a:cxn>
                  <a:cxn ang="0">
                    <a:pos x="939" y="1353"/>
                  </a:cxn>
                  <a:cxn ang="0">
                    <a:pos x="1110" y="1353"/>
                  </a:cxn>
                  <a:cxn ang="0">
                    <a:pos x="1281"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6" y="1353"/>
                    </a:lnTo>
                    <a:lnTo>
                      <a:pt x="171" y="1353"/>
                    </a:lnTo>
                    <a:lnTo>
                      <a:pt x="256" y="1353"/>
                    </a:lnTo>
                    <a:lnTo>
                      <a:pt x="342" y="1353"/>
                    </a:lnTo>
                    <a:lnTo>
                      <a:pt x="428" y="1353"/>
                    </a:lnTo>
                    <a:lnTo>
                      <a:pt x="513" y="1353"/>
                    </a:lnTo>
                    <a:lnTo>
                      <a:pt x="598" y="1353"/>
                    </a:lnTo>
                    <a:lnTo>
                      <a:pt x="683" y="1353"/>
                    </a:lnTo>
                    <a:lnTo>
                      <a:pt x="768" y="1353"/>
                    </a:lnTo>
                    <a:lnTo>
                      <a:pt x="854" y="1353"/>
                    </a:lnTo>
                    <a:lnTo>
                      <a:pt x="939" y="1353"/>
                    </a:lnTo>
                    <a:lnTo>
                      <a:pt x="1025" y="1353"/>
                    </a:lnTo>
                    <a:lnTo>
                      <a:pt x="1110" y="1353"/>
                    </a:lnTo>
                    <a:lnTo>
                      <a:pt x="1196" y="1353"/>
                    </a:lnTo>
                    <a:lnTo>
                      <a:pt x="1281" y="1353"/>
                    </a:lnTo>
                    <a:lnTo>
                      <a:pt x="1366" y="1353"/>
                    </a:lnTo>
                    <a:close/>
                  </a:path>
                </a:pathLst>
              </a:custGeom>
              <a:solidFill>
                <a:srgbClr val="AFC4E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6" name="Rectangle 36"/>
              <p:cNvSpPr>
                <a:spLocks noChangeArrowheads="1"/>
              </p:cNvSpPr>
              <p:nvPr/>
            </p:nvSpPr>
            <p:spPr bwMode="auto">
              <a:xfrm>
                <a:off x="9693440" y="-415000"/>
                <a:ext cx="222848" cy="288000"/>
              </a:xfrm>
              <a:prstGeom prst="rect">
                <a:avLst/>
              </a:prstGeom>
              <a:solidFill>
                <a:srgbClr val="C0D0F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6" name="Grupo 105"/>
            <p:cNvGrpSpPr/>
            <p:nvPr/>
          </p:nvGrpSpPr>
          <p:grpSpPr>
            <a:xfrm>
              <a:off x="10240199" y="4809723"/>
              <a:ext cx="1335600" cy="288000"/>
              <a:chOff x="5398527" y="6984214"/>
              <a:chExt cx="1335600" cy="288000"/>
            </a:xfrm>
          </p:grpSpPr>
          <p:sp>
            <p:nvSpPr>
              <p:cNvPr id="145" name="Rectangle 47"/>
              <p:cNvSpPr>
                <a:spLocks noChangeArrowheads="1"/>
              </p:cNvSpPr>
              <p:nvPr/>
            </p:nvSpPr>
            <p:spPr bwMode="auto">
              <a:xfrm>
                <a:off x="5398527" y="6984214"/>
                <a:ext cx="223315" cy="288000"/>
              </a:xfrm>
              <a:prstGeom prst="rect">
                <a:avLst/>
              </a:prstGeom>
              <a:solidFill>
                <a:srgbClr val="1DC24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46" name="Freeform 49"/>
              <p:cNvSpPr>
                <a:spLocks/>
              </p:cNvSpPr>
              <p:nvPr/>
            </p:nvSpPr>
            <p:spPr bwMode="auto">
              <a:xfrm>
                <a:off x="5620820"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32C85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7" name="Freeform 50"/>
              <p:cNvSpPr>
                <a:spLocks/>
              </p:cNvSpPr>
              <p:nvPr/>
            </p:nvSpPr>
            <p:spPr bwMode="auto">
              <a:xfrm>
                <a:off x="5843114" y="6984214"/>
                <a:ext cx="224133"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47CE6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8" name="Freeform 51"/>
              <p:cNvSpPr>
                <a:spLocks/>
              </p:cNvSpPr>
              <p:nvPr/>
            </p:nvSpPr>
            <p:spPr bwMode="auto">
              <a:xfrm>
                <a:off x="6066225"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6"/>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6"/>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5DD37E"/>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9" name="Freeform 52"/>
              <p:cNvSpPr>
                <a:spLocks/>
              </p:cNvSpPr>
              <p:nvPr/>
            </p:nvSpPr>
            <p:spPr bwMode="auto">
              <a:xfrm>
                <a:off x="6288518"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6"/>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72D9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50" name="Rectangle 53"/>
              <p:cNvSpPr>
                <a:spLocks noChangeArrowheads="1"/>
              </p:cNvSpPr>
              <p:nvPr/>
            </p:nvSpPr>
            <p:spPr bwMode="auto">
              <a:xfrm>
                <a:off x="6510812" y="6984214"/>
                <a:ext cx="223315" cy="288000"/>
              </a:xfrm>
              <a:prstGeom prst="rect">
                <a:avLst/>
              </a:prstGeom>
              <a:solidFill>
                <a:srgbClr val="87DFA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7" name="Grupo 106"/>
            <p:cNvGrpSpPr/>
            <p:nvPr/>
          </p:nvGrpSpPr>
          <p:grpSpPr>
            <a:xfrm>
              <a:off x="10240199" y="5435626"/>
              <a:ext cx="1335600" cy="288000"/>
              <a:chOff x="6782514" y="6984214"/>
              <a:chExt cx="1335600" cy="288000"/>
            </a:xfrm>
          </p:grpSpPr>
          <p:sp>
            <p:nvSpPr>
              <p:cNvPr id="139" name="Rectangle 48"/>
              <p:cNvSpPr>
                <a:spLocks noChangeArrowheads="1"/>
              </p:cNvSpPr>
              <p:nvPr/>
            </p:nvSpPr>
            <p:spPr bwMode="auto">
              <a:xfrm>
                <a:off x="6782514" y="6984214"/>
                <a:ext cx="223315" cy="288000"/>
              </a:xfrm>
              <a:prstGeom prst="rect">
                <a:avLst/>
              </a:prstGeom>
              <a:solidFill>
                <a:srgbClr val="BC3244"/>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40" name="Freeform 54"/>
              <p:cNvSpPr>
                <a:spLocks/>
              </p:cNvSpPr>
              <p:nvPr/>
            </p:nvSpPr>
            <p:spPr bwMode="auto">
              <a:xfrm>
                <a:off x="7004807"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C24556"/>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1" name="Freeform 55"/>
              <p:cNvSpPr>
                <a:spLocks/>
              </p:cNvSpPr>
              <p:nvPr/>
            </p:nvSpPr>
            <p:spPr bwMode="auto">
              <a:xfrm>
                <a:off x="7227101" y="6984214"/>
                <a:ext cx="224133"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C8586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2" name="Freeform 56"/>
              <p:cNvSpPr>
                <a:spLocks/>
              </p:cNvSpPr>
              <p:nvPr/>
            </p:nvSpPr>
            <p:spPr bwMode="auto">
              <a:xfrm>
                <a:off x="7450212"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7"/>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7"/>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CF6C7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3" name="Freeform 57"/>
              <p:cNvSpPr>
                <a:spLocks/>
              </p:cNvSpPr>
              <p:nvPr/>
            </p:nvSpPr>
            <p:spPr bwMode="auto">
              <a:xfrm>
                <a:off x="7672505"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7"/>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D57F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4" name="Rectangle 58"/>
              <p:cNvSpPr>
                <a:spLocks noChangeArrowheads="1"/>
              </p:cNvSpPr>
              <p:nvPr/>
            </p:nvSpPr>
            <p:spPr bwMode="auto">
              <a:xfrm>
                <a:off x="7894799" y="6984214"/>
                <a:ext cx="223315" cy="288000"/>
              </a:xfrm>
              <a:prstGeom prst="rect">
                <a:avLst/>
              </a:prstGeom>
              <a:solidFill>
                <a:srgbClr val="DB929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8" name="Grupo 107"/>
            <p:cNvGrpSpPr/>
            <p:nvPr/>
          </p:nvGrpSpPr>
          <p:grpSpPr>
            <a:xfrm>
              <a:off x="10240199" y="3836071"/>
              <a:ext cx="1335600" cy="288000"/>
              <a:chOff x="2618917" y="6987532"/>
              <a:chExt cx="1335600" cy="288000"/>
            </a:xfrm>
          </p:grpSpPr>
          <p:sp>
            <p:nvSpPr>
              <p:cNvPr id="133" name="Rectangle 47"/>
              <p:cNvSpPr>
                <a:spLocks noChangeArrowheads="1"/>
              </p:cNvSpPr>
              <p:nvPr/>
            </p:nvSpPr>
            <p:spPr bwMode="auto">
              <a:xfrm>
                <a:off x="2618917" y="6987532"/>
                <a:ext cx="223315" cy="288000"/>
              </a:xfrm>
              <a:prstGeom prst="rect">
                <a:avLst/>
              </a:prstGeom>
              <a:solidFill>
                <a:srgbClr val="FF890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34" name="Freeform 49"/>
              <p:cNvSpPr>
                <a:spLocks/>
              </p:cNvSpPr>
              <p:nvPr/>
            </p:nvSpPr>
            <p:spPr bwMode="auto">
              <a:xfrm>
                <a:off x="2841210"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FF970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5" name="Freeform 50"/>
              <p:cNvSpPr>
                <a:spLocks/>
              </p:cNvSpPr>
              <p:nvPr/>
            </p:nvSpPr>
            <p:spPr bwMode="auto">
              <a:xfrm>
                <a:off x="3063504" y="6987532"/>
                <a:ext cx="224133"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FFA51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6" name="Freeform 51"/>
              <p:cNvSpPr>
                <a:spLocks/>
              </p:cNvSpPr>
              <p:nvPr/>
            </p:nvSpPr>
            <p:spPr bwMode="auto">
              <a:xfrm>
                <a:off x="3286615"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6"/>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6"/>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FFB21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7" name="Freeform 52"/>
              <p:cNvSpPr>
                <a:spLocks/>
              </p:cNvSpPr>
              <p:nvPr/>
            </p:nvSpPr>
            <p:spPr bwMode="auto">
              <a:xfrm>
                <a:off x="3508908"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6"/>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FFC02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8" name="Rectangle 53"/>
              <p:cNvSpPr>
                <a:spLocks noChangeArrowheads="1"/>
              </p:cNvSpPr>
              <p:nvPr/>
            </p:nvSpPr>
            <p:spPr bwMode="auto">
              <a:xfrm>
                <a:off x="3731202" y="6987532"/>
                <a:ext cx="223315" cy="288000"/>
              </a:xfrm>
              <a:prstGeom prst="rect">
                <a:avLst/>
              </a:prstGeom>
              <a:solidFill>
                <a:srgbClr val="FFCE3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9" name="Grupo 108"/>
            <p:cNvGrpSpPr/>
            <p:nvPr/>
          </p:nvGrpSpPr>
          <p:grpSpPr>
            <a:xfrm>
              <a:off x="10240199" y="4183820"/>
              <a:ext cx="1335600" cy="288000"/>
              <a:chOff x="4011226" y="6987532"/>
              <a:chExt cx="1335600" cy="288000"/>
            </a:xfrm>
          </p:grpSpPr>
          <p:sp>
            <p:nvSpPr>
              <p:cNvPr id="127" name="Rectangle 48"/>
              <p:cNvSpPr>
                <a:spLocks noChangeArrowheads="1"/>
              </p:cNvSpPr>
              <p:nvPr/>
            </p:nvSpPr>
            <p:spPr bwMode="auto">
              <a:xfrm>
                <a:off x="4011226" y="6987532"/>
                <a:ext cx="223315" cy="288000"/>
              </a:xfrm>
              <a:prstGeom prst="rect">
                <a:avLst/>
              </a:prstGeom>
              <a:solidFill>
                <a:srgbClr val="A73C8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28" name="Freeform 54"/>
              <p:cNvSpPr>
                <a:spLocks/>
              </p:cNvSpPr>
              <p:nvPr/>
            </p:nvSpPr>
            <p:spPr bwMode="auto">
              <a:xfrm>
                <a:off x="4233519"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AE4A9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29" name="Freeform 55"/>
              <p:cNvSpPr>
                <a:spLocks/>
              </p:cNvSpPr>
              <p:nvPr/>
            </p:nvSpPr>
            <p:spPr bwMode="auto">
              <a:xfrm>
                <a:off x="4455813" y="6987532"/>
                <a:ext cx="224133"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B5589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0" name="Freeform 56"/>
              <p:cNvSpPr>
                <a:spLocks/>
              </p:cNvSpPr>
              <p:nvPr/>
            </p:nvSpPr>
            <p:spPr bwMode="auto">
              <a:xfrm>
                <a:off x="4678924"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7"/>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7"/>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BD67A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1" name="Freeform 57"/>
              <p:cNvSpPr>
                <a:spLocks/>
              </p:cNvSpPr>
              <p:nvPr/>
            </p:nvSpPr>
            <p:spPr bwMode="auto">
              <a:xfrm>
                <a:off x="4901217"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7"/>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C475A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2" name="Rectangle 58"/>
              <p:cNvSpPr>
                <a:spLocks noChangeArrowheads="1"/>
              </p:cNvSpPr>
              <p:nvPr/>
            </p:nvSpPr>
            <p:spPr bwMode="auto">
              <a:xfrm>
                <a:off x="5123511" y="6987532"/>
                <a:ext cx="223315" cy="288000"/>
              </a:xfrm>
              <a:prstGeom prst="rect">
                <a:avLst/>
              </a:prstGeom>
              <a:solidFill>
                <a:srgbClr val="CB83B2"/>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sp>
          <p:nvSpPr>
            <p:cNvPr id="110" name="CaixaDeTexto 109"/>
            <p:cNvSpPr txBox="1"/>
            <p:nvPr/>
          </p:nvSpPr>
          <p:spPr>
            <a:xfrm>
              <a:off x="10241999" y="3557917"/>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Destaque</a:t>
              </a:r>
            </a:p>
          </p:txBody>
        </p:sp>
        <p:sp>
          <p:nvSpPr>
            <p:cNvPr id="111" name="CaixaDeTexto 110"/>
            <p:cNvSpPr txBox="1"/>
            <p:nvPr/>
          </p:nvSpPr>
          <p:spPr>
            <a:xfrm>
              <a:off x="10241999" y="4531569"/>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Positivo</a:t>
              </a:r>
            </a:p>
          </p:txBody>
        </p:sp>
        <p:sp>
          <p:nvSpPr>
            <p:cNvPr id="112" name="CaixaDeTexto 111"/>
            <p:cNvSpPr txBox="1"/>
            <p:nvPr/>
          </p:nvSpPr>
          <p:spPr>
            <a:xfrm>
              <a:off x="10241999" y="5157472"/>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Negativo</a:t>
              </a:r>
            </a:p>
          </p:txBody>
        </p:sp>
        <p:grpSp>
          <p:nvGrpSpPr>
            <p:cNvPr id="113" name="Grupo 112"/>
            <p:cNvGrpSpPr/>
            <p:nvPr/>
          </p:nvGrpSpPr>
          <p:grpSpPr>
            <a:xfrm>
              <a:off x="10311319" y="5783372"/>
              <a:ext cx="1193360" cy="507265"/>
              <a:chOff x="10032412" y="5589869"/>
              <a:chExt cx="1193360" cy="507265"/>
            </a:xfrm>
          </p:grpSpPr>
          <p:sp>
            <p:nvSpPr>
              <p:cNvPr id="121" name="CaixaDeTexto 120"/>
              <p:cNvSpPr txBox="1"/>
              <p:nvPr/>
            </p:nvSpPr>
            <p:spPr>
              <a:xfrm>
                <a:off x="10883874" y="5589869"/>
                <a:ext cx="341898"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err="1"/>
                  <a:t>Txt</a:t>
                </a:r>
                <a:endParaRPr lang="pt-BR" sz="1100" dirty="0"/>
              </a:p>
            </p:txBody>
          </p:sp>
          <p:sp>
            <p:nvSpPr>
              <p:cNvPr id="122" name="CaixaDeTexto 121"/>
              <p:cNvSpPr txBox="1"/>
              <p:nvPr/>
            </p:nvSpPr>
            <p:spPr>
              <a:xfrm>
                <a:off x="10032412" y="5589869"/>
                <a:ext cx="701691"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Cores TF</a:t>
                </a:r>
              </a:p>
            </p:txBody>
          </p:sp>
          <p:sp>
            <p:nvSpPr>
              <p:cNvPr id="123" name="Rectangle 22"/>
              <p:cNvSpPr>
                <a:spLocks noChangeArrowheads="1"/>
              </p:cNvSpPr>
              <p:nvPr/>
            </p:nvSpPr>
            <p:spPr bwMode="auto">
              <a:xfrm>
                <a:off x="10936088" y="5809134"/>
                <a:ext cx="222848" cy="288000"/>
              </a:xfrm>
              <a:prstGeom prst="rect">
                <a:avLst/>
              </a:prstGeom>
              <a:solidFill>
                <a:schemeClr val="tx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24" name="Retângulo 123"/>
              <p:cNvSpPr/>
              <p:nvPr/>
            </p:nvSpPr>
            <p:spPr>
              <a:xfrm>
                <a:off x="10481142" y="5809134"/>
                <a:ext cx="223200" cy="288000"/>
              </a:xfrm>
              <a:prstGeom prst="rect">
                <a:avLst/>
              </a:prstGeom>
              <a:solidFill>
                <a:srgbClr val="04567E"/>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25" name="Retângulo 124"/>
              <p:cNvSpPr/>
              <p:nvPr/>
            </p:nvSpPr>
            <p:spPr>
              <a:xfrm>
                <a:off x="10257942" y="5809134"/>
                <a:ext cx="223200" cy="288000"/>
              </a:xfrm>
              <a:prstGeom prst="rect">
                <a:avLst/>
              </a:prstGeom>
              <a:solidFill>
                <a:srgbClr val="03354D"/>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26" name="Retângulo 125"/>
              <p:cNvSpPr/>
              <p:nvPr/>
            </p:nvSpPr>
            <p:spPr>
              <a:xfrm>
                <a:off x="10034742" y="5809134"/>
                <a:ext cx="223200" cy="288000"/>
              </a:xfrm>
              <a:prstGeom prst="rect">
                <a:avLst/>
              </a:prstGeom>
              <a:solidFill>
                <a:srgbClr val="022333"/>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grpSp>
          <p:nvGrpSpPr>
            <p:cNvPr id="114" name="Grupo 113"/>
            <p:cNvGrpSpPr/>
            <p:nvPr/>
          </p:nvGrpSpPr>
          <p:grpSpPr>
            <a:xfrm>
              <a:off x="10236694" y="2514668"/>
              <a:ext cx="1342611" cy="288000"/>
              <a:chOff x="5805702" y="-414999"/>
              <a:chExt cx="1342611" cy="288000"/>
            </a:xfrm>
          </p:grpSpPr>
          <p:sp>
            <p:nvSpPr>
              <p:cNvPr id="115" name="Rectangle 7"/>
              <p:cNvSpPr>
                <a:spLocks noChangeArrowheads="1"/>
              </p:cNvSpPr>
              <p:nvPr/>
            </p:nvSpPr>
            <p:spPr bwMode="auto">
              <a:xfrm>
                <a:off x="5805702" y="-414999"/>
                <a:ext cx="222848" cy="288000"/>
              </a:xfrm>
              <a:prstGeom prst="rect">
                <a:avLst/>
              </a:prstGeom>
              <a:solidFill>
                <a:srgbClr val="008C8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6" name="Freeform 22"/>
              <p:cNvSpPr>
                <a:spLocks/>
              </p:cNvSpPr>
              <p:nvPr/>
            </p:nvSpPr>
            <p:spPr bwMode="auto">
              <a:xfrm>
                <a:off x="6029655"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6" y="1366"/>
                  </a:cxn>
                  <a:cxn ang="0">
                    <a:pos x="427" y="1366"/>
                  </a:cxn>
                  <a:cxn ang="0">
                    <a:pos x="598"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6" y="1366"/>
                    </a:lnTo>
                    <a:lnTo>
                      <a:pt x="342" y="1366"/>
                    </a:lnTo>
                    <a:lnTo>
                      <a:pt x="427" y="1366"/>
                    </a:lnTo>
                    <a:lnTo>
                      <a:pt x="512" y="1366"/>
                    </a:lnTo>
                    <a:lnTo>
                      <a:pt x="598"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1D999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7" name="Freeform 23"/>
              <p:cNvSpPr>
                <a:spLocks/>
              </p:cNvSpPr>
              <p:nvPr/>
            </p:nvSpPr>
            <p:spPr bwMode="auto">
              <a:xfrm>
                <a:off x="6253608"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5" y="1366"/>
                    </a:lnTo>
                    <a:lnTo>
                      <a:pt x="342" y="1366"/>
                    </a:lnTo>
                    <a:lnTo>
                      <a:pt x="427" y="1366"/>
                    </a:lnTo>
                    <a:lnTo>
                      <a:pt x="512" y="1366"/>
                    </a:lnTo>
                    <a:lnTo>
                      <a:pt x="597"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3AA6A6"/>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8" name="Freeform 24"/>
              <p:cNvSpPr>
                <a:spLocks/>
              </p:cNvSpPr>
              <p:nvPr/>
            </p:nvSpPr>
            <p:spPr bwMode="auto">
              <a:xfrm>
                <a:off x="6477561" y="-414999"/>
                <a:ext cx="222848" cy="288000"/>
              </a:xfrm>
              <a:custGeom>
                <a:avLst/>
                <a:gdLst/>
                <a:ahLst/>
                <a:cxnLst>
                  <a:cxn ang="0">
                    <a:pos x="1365" y="1280"/>
                  </a:cxn>
                  <a:cxn ang="0">
                    <a:pos x="1365" y="1110"/>
                  </a:cxn>
                  <a:cxn ang="0">
                    <a:pos x="1365" y="939"/>
                  </a:cxn>
                  <a:cxn ang="0">
                    <a:pos x="1365" y="768"/>
                  </a:cxn>
                  <a:cxn ang="0">
                    <a:pos x="1365" y="597"/>
                  </a:cxn>
                  <a:cxn ang="0">
                    <a:pos x="1365" y="427"/>
                  </a:cxn>
                  <a:cxn ang="0">
                    <a:pos x="1365" y="256"/>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5" h="1366">
                    <a:moveTo>
                      <a:pt x="1365" y="1366"/>
                    </a:moveTo>
                    <a:lnTo>
                      <a:pt x="1365" y="1280"/>
                    </a:lnTo>
                    <a:lnTo>
                      <a:pt x="1365" y="1195"/>
                    </a:lnTo>
                    <a:lnTo>
                      <a:pt x="1365" y="1110"/>
                    </a:lnTo>
                    <a:lnTo>
                      <a:pt x="1365" y="1025"/>
                    </a:lnTo>
                    <a:lnTo>
                      <a:pt x="1365" y="939"/>
                    </a:lnTo>
                    <a:lnTo>
                      <a:pt x="1365" y="853"/>
                    </a:lnTo>
                    <a:lnTo>
                      <a:pt x="1365" y="768"/>
                    </a:lnTo>
                    <a:lnTo>
                      <a:pt x="1365" y="683"/>
                    </a:lnTo>
                    <a:lnTo>
                      <a:pt x="1365" y="597"/>
                    </a:lnTo>
                    <a:lnTo>
                      <a:pt x="1365" y="512"/>
                    </a:lnTo>
                    <a:lnTo>
                      <a:pt x="1365" y="427"/>
                    </a:lnTo>
                    <a:lnTo>
                      <a:pt x="1365" y="342"/>
                    </a:lnTo>
                    <a:lnTo>
                      <a:pt x="1365" y="256"/>
                    </a:lnTo>
                    <a:lnTo>
                      <a:pt x="1365" y="170"/>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5" y="1366"/>
                    </a:lnTo>
                    <a:lnTo>
                      <a:pt x="341" y="1366"/>
                    </a:lnTo>
                    <a:lnTo>
                      <a:pt x="427" y="1366"/>
                    </a:lnTo>
                    <a:lnTo>
                      <a:pt x="512" y="1366"/>
                    </a:lnTo>
                    <a:lnTo>
                      <a:pt x="597" y="1366"/>
                    </a:lnTo>
                    <a:lnTo>
                      <a:pt x="682" y="1366"/>
                    </a:lnTo>
                    <a:lnTo>
                      <a:pt x="768" y="1366"/>
                    </a:lnTo>
                    <a:lnTo>
                      <a:pt x="853" y="1366"/>
                    </a:lnTo>
                    <a:lnTo>
                      <a:pt x="938" y="1366"/>
                    </a:lnTo>
                    <a:lnTo>
                      <a:pt x="1024" y="1366"/>
                    </a:lnTo>
                    <a:lnTo>
                      <a:pt x="1110" y="1366"/>
                    </a:lnTo>
                    <a:lnTo>
                      <a:pt x="1195" y="1366"/>
                    </a:lnTo>
                    <a:lnTo>
                      <a:pt x="1280" y="1366"/>
                    </a:lnTo>
                    <a:lnTo>
                      <a:pt x="1365" y="1366"/>
                    </a:lnTo>
                    <a:close/>
                  </a:path>
                </a:pathLst>
              </a:custGeom>
              <a:solidFill>
                <a:srgbClr val="58B4B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9" name="Freeform 25"/>
              <p:cNvSpPr>
                <a:spLocks/>
              </p:cNvSpPr>
              <p:nvPr/>
            </p:nvSpPr>
            <p:spPr bwMode="auto">
              <a:xfrm>
                <a:off x="6701514"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6"/>
                  </a:cxn>
                  <a:cxn ang="0">
                    <a:pos x="0" y="427"/>
                  </a:cxn>
                  <a:cxn ang="0">
                    <a:pos x="0" y="597"/>
                  </a:cxn>
                  <a:cxn ang="0">
                    <a:pos x="0" y="768"/>
                  </a:cxn>
                  <a:cxn ang="0">
                    <a:pos x="0" y="939"/>
                  </a:cxn>
                  <a:cxn ang="0">
                    <a:pos x="0" y="1110"/>
                  </a:cxn>
                  <a:cxn ang="0">
                    <a:pos x="0" y="1280"/>
                  </a:cxn>
                  <a:cxn ang="0">
                    <a:pos x="86" y="1366"/>
                  </a:cxn>
                  <a:cxn ang="0">
                    <a:pos x="256" y="1366"/>
                  </a:cxn>
                  <a:cxn ang="0">
                    <a:pos x="428" y="1366"/>
                  </a:cxn>
                  <a:cxn ang="0">
                    <a:pos x="598" y="1366"/>
                  </a:cxn>
                  <a:cxn ang="0">
                    <a:pos x="768" y="1366"/>
                  </a:cxn>
                  <a:cxn ang="0">
                    <a:pos x="939" y="1366"/>
                  </a:cxn>
                  <a:cxn ang="0">
                    <a:pos x="1110" y="1366"/>
                  </a:cxn>
                  <a:cxn ang="0">
                    <a:pos x="1281"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6" y="1366"/>
                    </a:lnTo>
                    <a:lnTo>
                      <a:pt x="171" y="1366"/>
                    </a:lnTo>
                    <a:lnTo>
                      <a:pt x="256" y="1366"/>
                    </a:lnTo>
                    <a:lnTo>
                      <a:pt x="342" y="1366"/>
                    </a:lnTo>
                    <a:lnTo>
                      <a:pt x="428" y="1366"/>
                    </a:lnTo>
                    <a:lnTo>
                      <a:pt x="513" y="1366"/>
                    </a:lnTo>
                    <a:lnTo>
                      <a:pt x="598" y="1366"/>
                    </a:lnTo>
                    <a:lnTo>
                      <a:pt x="683" y="1366"/>
                    </a:lnTo>
                    <a:lnTo>
                      <a:pt x="768" y="1366"/>
                    </a:lnTo>
                    <a:lnTo>
                      <a:pt x="854" y="1366"/>
                    </a:lnTo>
                    <a:lnTo>
                      <a:pt x="939" y="1366"/>
                    </a:lnTo>
                    <a:lnTo>
                      <a:pt x="1025" y="1366"/>
                    </a:lnTo>
                    <a:lnTo>
                      <a:pt x="1110" y="1366"/>
                    </a:lnTo>
                    <a:lnTo>
                      <a:pt x="1196" y="1366"/>
                    </a:lnTo>
                    <a:lnTo>
                      <a:pt x="1281" y="1366"/>
                    </a:lnTo>
                    <a:lnTo>
                      <a:pt x="1366" y="1366"/>
                    </a:lnTo>
                    <a:close/>
                  </a:path>
                </a:pathLst>
              </a:custGeom>
              <a:solidFill>
                <a:srgbClr val="75C1C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20" name="Rectangle 26"/>
              <p:cNvSpPr>
                <a:spLocks noChangeArrowheads="1"/>
              </p:cNvSpPr>
              <p:nvPr/>
            </p:nvSpPr>
            <p:spPr bwMode="auto">
              <a:xfrm>
                <a:off x="6925465" y="-414999"/>
                <a:ext cx="222848" cy="288000"/>
              </a:xfrm>
              <a:prstGeom prst="rect">
                <a:avLst/>
              </a:prstGeom>
              <a:solidFill>
                <a:srgbClr val="92CEC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spTree>
    <p:extLst>
      <p:ext uri="{BB962C8B-B14F-4D97-AF65-F5344CB8AC3E}">
        <p14:creationId xmlns:p14="http://schemas.microsoft.com/office/powerpoint/2010/main" val="3629343764"/>
      </p:ext>
    </p:extLst>
  </p:cSld>
  <p:clrMapOvr>
    <a:masterClrMapping/>
  </p:clrMapOvr>
  <p:extLst>
    <p:ext uri="{DCECCB84-F9BA-43D5-87BE-67443E8EF086}">
      <p15:sldGuideLst xmlns:p15="http://schemas.microsoft.com/office/powerpoint/2012/main">
        <p15:guide id="1" orient="horz" pos="572">
          <p15:clr>
            <a:srgbClr val="FBAE40"/>
          </p15:clr>
        </p15:guide>
        <p15:guide id="2" orient="horz" pos="392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pa CEGN">
    <p:spTree>
      <p:nvGrpSpPr>
        <p:cNvPr id="1" name=""/>
        <p:cNvGrpSpPr/>
        <p:nvPr/>
      </p:nvGrpSpPr>
      <p:grpSpPr>
        <a:xfrm>
          <a:off x="0" y="0"/>
          <a:ext cx="0" cy="0"/>
          <a:chOff x="0" y="0"/>
          <a:chExt cx="0" cy="0"/>
        </a:xfrm>
      </p:grpSpPr>
      <p:sp>
        <p:nvSpPr>
          <p:cNvPr id="6" name="Espaço Reservado para Texto 5"/>
          <p:cNvSpPr>
            <a:spLocks noGrp="1"/>
          </p:cNvSpPr>
          <p:nvPr>
            <p:ph type="body" sz="quarter" idx="11"/>
          </p:nvPr>
        </p:nvSpPr>
        <p:spPr>
          <a:xfrm>
            <a:off x="951678" y="2494658"/>
            <a:ext cx="6429420" cy="1077218"/>
          </a:xfrm>
          <a:prstGeom prst="rect">
            <a:avLst/>
          </a:prstGeom>
        </p:spPr>
        <p:txBody>
          <a:bodyPr wrap="square">
            <a:spAutoFit/>
          </a:bodyPr>
          <a:lstStyle>
            <a:lvl1pPr marL="0" indent="0" algn="ctr">
              <a:spcBef>
                <a:spcPts val="0"/>
              </a:spcBef>
              <a:buFontTx/>
              <a:buNone/>
              <a:defRPr sz="3200" b="1"/>
            </a:lvl1pPr>
            <a:lvl2pPr algn="ctr">
              <a:spcBef>
                <a:spcPts val="0"/>
              </a:spcBef>
              <a:buFontTx/>
              <a:buNone/>
              <a:defRPr sz="4000" b="1"/>
            </a:lvl2pPr>
            <a:lvl3pPr algn="ctr">
              <a:spcBef>
                <a:spcPts val="0"/>
              </a:spcBef>
              <a:buFontTx/>
              <a:buNone/>
              <a:defRPr sz="3600" b="1"/>
            </a:lvl3pPr>
            <a:lvl4pPr algn="ctr">
              <a:spcBef>
                <a:spcPts val="0"/>
              </a:spcBef>
              <a:buFontTx/>
              <a:buNone/>
              <a:defRPr sz="3200" b="1"/>
            </a:lvl4pPr>
            <a:lvl5pPr algn="ctr">
              <a:spcBef>
                <a:spcPts val="0"/>
              </a:spcBef>
              <a:buFontTx/>
              <a:buNone/>
              <a:defRPr sz="3200" b="1"/>
            </a:lvl5pPr>
          </a:lstStyle>
          <a:p>
            <a:pPr lvl="0"/>
            <a:r>
              <a:rPr lang="pt-BR" dirty="0"/>
              <a:t>Clique para editar os estilos do texto mestre</a:t>
            </a:r>
          </a:p>
        </p:txBody>
      </p:sp>
      <p:sp>
        <p:nvSpPr>
          <p:cNvPr id="8" name="Espaço Reservado para Texto 7"/>
          <p:cNvSpPr>
            <a:spLocks noGrp="1"/>
          </p:cNvSpPr>
          <p:nvPr>
            <p:ph type="body" sz="quarter" idx="12"/>
          </p:nvPr>
        </p:nvSpPr>
        <p:spPr>
          <a:xfrm>
            <a:off x="2022469" y="4721378"/>
            <a:ext cx="4287838" cy="707886"/>
          </a:xfrm>
          <a:prstGeom prst="rect">
            <a:avLst/>
          </a:prstGeom>
        </p:spPr>
        <p:txBody>
          <a:bodyPr>
            <a:spAutoFit/>
          </a:bodyPr>
          <a:lstStyle>
            <a:lvl1pPr marL="0" indent="0" algn="ctr">
              <a:spcBef>
                <a:spcPts val="0"/>
              </a:spcBef>
              <a:buNone/>
              <a:defRPr sz="2000" b="1"/>
            </a:lvl1pPr>
            <a:lvl2pPr>
              <a:defRPr sz="1800" b="1"/>
            </a:lvl2pPr>
            <a:lvl3pPr>
              <a:defRPr sz="1600" b="1"/>
            </a:lvl3pPr>
            <a:lvl4pPr>
              <a:defRPr sz="1400" b="1"/>
            </a:lvl4pPr>
            <a:lvl5pPr>
              <a:defRPr sz="1400" b="1"/>
            </a:lvl5pPr>
          </a:lstStyle>
          <a:p>
            <a:pPr lvl="0"/>
            <a:r>
              <a:rPr lang="pt-BR" dirty="0"/>
              <a:t>Clique para editar os estilos do texto mestre</a:t>
            </a:r>
          </a:p>
        </p:txBody>
      </p:sp>
      <p:sp>
        <p:nvSpPr>
          <p:cNvPr id="16" name="Espaço Reservado para Texto 15"/>
          <p:cNvSpPr>
            <a:spLocks noGrp="1"/>
          </p:cNvSpPr>
          <p:nvPr>
            <p:ph type="body" sz="quarter" idx="15"/>
          </p:nvPr>
        </p:nvSpPr>
        <p:spPr>
          <a:xfrm>
            <a:off x="2093907" y="5572140"/>
            <a:ext cx="4144962" cy="584775"/>
          </a:xfrm>
          <a:prstGeom prst="rect">
            <a:avLst/>
          </a:prstGeom>
        </p:spPr>
        <p:txBody>
          <a:bodyPr>
            <a:sp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stStyle>
          <a:p>
            <a:pPr lvl="0"/>
            <a:r>
              <a:rPr lang="pt-BR" dirty="0"/>
              <a:t>Clique para editar os estilos do texto mestre</a:t>
            </a:r>
          </a:p>
        </p:txBody>
      </p:sp>
      <p:pic>
        <p:nvPicPr>
          <p:cNvPr id="17" name="Imagem 16"/>
          <p:cNvPicPr>
            <a:picLocks noChangeAspect="1"/>
          </p:cNvPicPr>
          <p:nvPr userDrawn="1"/>
        </p:nvPicPr>
        <p:blipFill>
          <a:blip r:embed="rId2">
            <a:clrChange>
              <a:clrFrom>
                <a:srgbClr val="FFFFFF"/>
              </a:clrFrom>
              <a:clrTo>
                <a:srgbClr val="FFFFFF">
                  <a:alpha val="0"/>
                </a:srgbClr>
              </a:clrTo>
            </a:clrChange>
          </a:blip>
          <a:srcRect/>
          <a:stretch>
            <a:fillRect/>
          </a:stretch>
        </p:blipFill>
        <p:spPr bwMode="auto">
          <a:xfrm>
            <a:off x="540000" y="540000"/>
            <a:ext cx="4316191" cy="1260952"/>
          </a:xfrm>
          <a:prstGeom prst="rect">
            <a:avLst/>
          </a:prstGeom>
          <a:noFill/>
          <a:ln w="9525">
            <a:noFill/>
            <a:miter lim="800000"/>
            <a:headEnd/>
            <a:tailEnd/>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pa USP">
    <p:spTree>
      <p:nvGrpSpPr>
        <p:cNvPr id="1" name=""/>
        <p:cNvGrpSpPr/>
        <p:nvPr/>
      </p:nvGrpSpPr>
      <p:grpSpPr>
        <a:xfrm>
          <a:off x="0" y="0"/>
          <a:ext cx="0" cy="0"/>
          <a:chOff x="0" y="0"/>
          <a:chExt cx="0" cy="0"/>
        </a:xfrm>
      </p:grpSpPr>
      <p:sp>
        <p:nvSpPr>
          <p:cNvPr id="6" name="Espaço Reservado para Texto 5"/>
          <p:cNvSpPr>
            <a:spLocks noGrp="1"/>
          </p:cNvSpPr>
          <p:nvPr>
            <p:ph type="body" sz="quarter" idx="11"/>
          </p:nvPr>
        </p:nvSpPr>
        <p:spPr>
          <a:xfrm>
            <a:off x="951678" y="2494658"/>
            <a:ext cx="6429420" cy="1077218"/>
          </a:xfrm>
          <a:prstGeom prst="rect">
            <a:avLst/>
          </a:prstGeom>
        </p:spPr>
        <p:txBody>
          <a:bodyPr wrap="square">
            <a:spAutoFit/>
          </a:bodyPr>
          <a:lstStyle>
            <a:lvl1pPr marL="0" indent="0" algn="ctr">
              <a:spcBef>
                <a:spcPts val="0"/>
              </a:spcBef>
              <a:buFontTx/>
              <a:buNone/>
              <a:defRPr sz="3200" b="1"/>
            </a:lvl1pPr>
            <a:lvl2pPr algn="ctr">
              <a:spcBef>
                <a:spcPts val="0"/>
              </a:spcBef>
              <a:buFontTx/>
              <a:buNone/>
              <a:defRPr sz="4000" b="1"/>
            </a:lvl2pPr>
            <a:lvl3pPr algn="ctr">
              <a:spcBef>
                <a:spcPts val="0"/>
              </a:spcBef>
              <a:buFontTx/>
              <a:buNone/>
              <a:defRPr sz="3600" b="1"/>
            </a:lvl3pPr>
            <a:lvl4pPr algn="ctr">
              <a:spcBef>
                <a:spcPts val="0"/>
              </a:spcBef>
              <a:buFontTx/>
              <a:buNone/>
              <a:defRPr sz="3200" b="1"/>
            </a:lvl4pPr>
            <a:lvl5pPr algn="ctr">
              <a:spcBef>
                <a:spcPts val="0"/>
              </a:spcBef>
              <a:buFontTx/>
              <a:buNone/>
              <a:defRPr sz="3200" b="1"/>
            </a:lvl5pPr>
          </a:lstStyle>
          <a:p>
            <a:pPr lvl="0"/>
            <a:r>
              <a:rPr lang="pt-BR" dirty="0"/>
              <a:t>Clique para editar os estilos do texto mestre</a:t>
            </a:r>
          </a:p>
        </p:txBody>
      </p:sp>
      <p:sp>
        <p:nvSpPr>
          <p:cNvPr id="8" name="Espaço Reservado para Texto 7"/>
          <p:cNvSpPr>
            <a:spLocks noGrp="1"/>
          </p:cNvSpPr>
          <p:nvPr>
            <p:ph type="body" sz="quarter" idx="12"/>
          </p:nvPr>
        </p:nvSpPr>
        <p:spPr>
          <a:xfrm>
            <a:off x="2022469" y="4721378"/>
            <a:ext cx="4287838" cy="707886"/>
          </a:xfrm>
          <a:prstGeom prst="rect">
            <a:avLst/>
          </a:prstGeom>
        </p:spPr>
        <p:txBody>
          <a:bodyPr>
            <a:spAutoFit/>
          </a:bodyPr>
          <a:lstStyle>
            <a:lvl1pPr marL="0" indent="0" algn="ctr">
              <a:spcBef>
                <a:spcPts val="0"/>
              </a:spcBef>
              <a:buNone/>
              <a:defRPr sz="2000" b="1"/>
            </a:lvl1pPr>
            <a:lvl2pPr>
              <a:defRPr sz="1800" b="1"/>
            </a:lvl2pPr>
            <a:lvl3pPr>
              <a:defRPr sz="1600" b="1"/>
            </a:lvl3pPr>
            <a:lvl4pPr>
              <a:defRPr sz="1400" b="1"/>
            </a:lvl4pPr>
            <a:lvl5pPr>
              <a:defRPr sz="1400" b="1"/>
            </a:lvl5pPr>
          </a:lstStyle>
          <a:p>
            <a:pPr lvl="0"/>
            <a:r>
              <a:rPr lang="pt-BR" dirty="0"/>
              <a:t>Clique para editar os estilos do texto mestre</a:t>
            </a:r>
          </a:p>
        </p:txBody>
      </p:sp>
      <p:sp>
        <p:nvSpPr>
          <p:cNvPr id="16" name="Espaço Reservado para Texto 15"/>
          <p:cNvSpPr>
            <a:spLocks noGrp="1"/>
          </p:cNvSpPr>
          <p:nvPr>
            <p:ph type="body" sz="quarter" idx="15"/>
          </p:nvPr>
        </p:nvSpPr>
        <p:spPr>
          <a:xfrm>
            <a:off x="2093907" y="5572140"/>
            <a:ext cx="4144962" cy="584775"/>
          </a:xfrm>
          <a:prstGeom prst="rect">
            <a:avLst/>
          </a:prstGeom>
        </p:spPr>
        <p:txBody>
          <a:bodyPr>
            <a:sp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stStyle>
          <a:p>
            <a:pPr lvl="0"/>
            <a:r>
              <a:rPr lang="pt-BR" dirty="0"/>
              <a:t>Clique para editar os estilos do texto mestre</a:t>
            </a:r>
          </a:p>
        </p:txBody>
      </p:sp>
      <p:pic>
        <p:nvPicPr>
          <p:cNvPr id="7" name="Picture 49"/>
          <p:cNvPicPr>
            <a:picLocks noChangeAspect="1" noChangeArrowheads="1"/>
          </p:cNvPicPr>
          <p:nvPr userDrawn="1"/>
        </p:nvPicPr>
        <p:blipFill>
          <a:blip r:embed="rId2">
            <a:clrChange>
              <a:clrFrom>
                <a:srgbClr val="FEFEFE"/>
              </a:clrFrom>
              <a:clrTo>
                <a:srgbClr val="FEFEFE">
                  <a:alpha val="0"/>
                </a:srgbClr>
              </a:clrTo>
            </a:clrChange>
          </a:blip>
          <a:srcRect/>
          <a:stretch>
            <a:fillRect/>
          </a:stretch>
        </p:blipFill>
        <p:spPr bwMode="auto">
          <a:xfrm>
            <a:off x="540000" y="540000"/>
            <a:ext cx="1368425" cy="544513"/>
          </a:xfrm>
          <a:prstGeom prst="rect">
            <a:avLst/>
          </a:prstGeom>
          <a:noFill/>
          <a:ln w="9525">
            <a:noFill/>
            <a:miter lim="800000"/>
            <a:headEnd/>
            <a:tailEnd/>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pa CEGN">
    <p:spTree>
      <p:nvGrpSpPr>
        <p:cNvPr id="1" name=""/>
        <p:cNvGrpSpPr/>
        <p:nvPr/>
      </p:nvGrpSpPr>
      <p:grpSpPr>
        <a:xfrm>
          <a:off x="0" y="0"/>
          <a:ext cx="0" cy="0"/>
          <a:chOff x="0" y="0"/>
          <a:chExt cx="0" cy="0"/>
        </a:xfrm>
      </p:grpSpPr>
      <p:sp>
        <p:nvSpPr>
          <p:cNvPr id="6" name="Espaço Reservado para Texto 5"/>
          <p:cNvSpPr>
            <a:spLocks noGrp="1"/>
          </p:cNvSpPr>
          <p:nvPr>
            <p:ph type="body" sz="quarter" idx="11"/>
          </p:nvPr>
        </p:nvSpPr>
        <p:spPr>
          <a:xfrm>
            <a:off x="951678" y="2494658"/>
            <a:ext cx="6429420" cy="1077218"/>
          </a:xfrm>
          <a:prstGeom prst="rect">
            <a:avLst/>
          </a:prstGeom>
        </p:spPr>
        <p:txBody>
          <a:bodyPr wrap="square">
            <a:spAutoFit/>
          </a:bodyPr>
          <a:lstStyle>
            <a:lvl1pPr marL="0" indent="0" algn="ctr">
              <a:spcBef>
                <a:spcPts val="0"/>
              </a:spcBef>
              <a:buFontTx/>
              <a:buNone/>
              <a:defRPr sz="3200" b="1"/>
            </a:lvl1pPr>
            <a:lvl2pPr algn="ctr">
              <a:spcBef>
                <a:spcPts val="0"/>
              </a:spcBef>
              <a:buFontTx/>
              <a:buNone/>
              <a:defRPr sz="4000" b="1"/>
            </a:lvl2pPr>
            <a:lvl3pPr algn="ctr">
              <a:spcBef>
                <a:spcPts val="0"/>
              </a:spcBef>
              <a:buFontTx/>
              <a:buNone/>
              <a:defRPr sz="3600" b="1"/>
            </a:lvl3pPr>
            <a:lvl4pPr algn="ctr">
              <a:spcBef>
                <a:spcPts val="0"/>
              </a:spcBef>
              <a:buFontTx/>
              <a:buNone/>
              <a:defRPr sz="3200" b="1"/>
            </a:lvl4pPr>
            <a:lvl5pPr algn="ctr">
              <a:spcBef>
                <a:spcPts val="0"/>
              </a:spcBef>
              <a:buFontTx/>
              <a:buNone/>
              <a:defRPr sz="3200" b="1"/>
            </a:lvl5pPr>
          </a:lstStyle>
          <a:p>
            <a:pPr lvl="0"/>
            <a:r>
              <a:rPr lang="pt-BR" dirty="0"/>
              <a:t>Clique para editar os estilos do texto mestre</a:t>
            </a:r>
          </a:p>
        </p:txBody>
      </p:sp>
      <p:sp>
        <p:nvSpPr>
          <p:cNvPr id="8" name="Espaço Reservado para Texto 7"/>
          <p:cNvSpPr>
            <a:spLocks noGrp="1"/>
          </p:cNvSpPr>
          <p:nvPr>
            <p:ph type="body" sz="quarter" idx="12"/>
          </p:nvPr>
        </p:nvSpPr>
        <p:spPr>
          <a:xfrm>
            <a:off x="2022469" y="4721378"/>
            <a:ext cx="4287838" cy="707886"/>
          </a:xfrm>
          <a:prstGeom prst="rect">
            <a:avLst/>
          </a:prstGeom>
        </p:spPr>
        <p:txBody>
          <a:bodyPr>
            <a:spAutoFit/>
          </a:bodyPr>
          <a:lstStyle>
            <a:lvl1pPr marL="0" indent="0" algn="ctr">
              <a:spcBef>
                <a:spcPts val="0"/>
              </a:spcBef>
              <a:buNone/>
              <a:defRPr sz="2000" b="1"/>
            </a:lvl1pPr>
            <a:lvl2pPr>
              <a:defRPr sz="1800" b="1"/>
            </a:lvl2pPr>
            <a:lvl3pPr>
              <a:defRPr sz="1600" b="1"/>
            </a:lvl3pPr>
            <a:lvl4pPr>
              <a:defRPr sz="1400" b="1"/>
            </a:lvl4pPr>
            <a:lvl5pPr>
              <a:defRPr sz="1400" b="1"/>
            </a:lvl5pPr>
          </a:lstStyle>
          <a:p>
            <a:pPr lvl="0"/>
            <a:r>
              <a:rPr lang="pt-BR" dirty="0"/>
              <a:t>Clique para editar os estilos do texto mestre</a:t>
            </a:r>
          </a:p>
        </p:txBody>
      </p:sp>
      <p:sp>
        <p:nvSpPr>
          <p:cNvPr id="16" name="Espaço Reservado para Texto 15"/>
          <p:cNvSpPr>
            <a:spLocks noGrp="1"/>
          </p:cNvSpPr>
          <p:nvPr>
            <p:ph type="body" sz="quarter" idx="15"/>
          </p:nvPr>
        </p:nvSpPr>
        <p:spPr>
          <a:xfrm>
            <a:off x="2093907" y="5572140"/>
            <a:ext cx="4144962" cy="584775"/>
          </a:xfrm>
          <a:prstGeom prst="rect">
            <a:avLst/>
          </a:prstGeom>
        </p:spPr>
        <p:txBody>
          <a:bodyPr>
            <a:sp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stStyle>
          <a:p>
            <a:pPr lvl="0"/>
            <a:r>
              <a:rPr lang="pt-BR" dirty="0"/>
              <a:t>Clique para editar os estilos do texto mestre</a:t>
            </a:r>
          </a:p>
        </p:txBody>
      </p:sp>
      <p:pic>
        <p:nvPicPr>
          <p:cNvPr id="17" name="Imagem 16"/>
          <p:cNvPicPr>
            <a:picLocks noChangeAspect="1"/>
          </p:cNvPicPr>
          <p:nvPr userDrawn="1"/>
        </p:nvPicPr>
        <p:blipFill>
          <a:blip r:embed="rId2">
            <a:clrChange>
              <a:clrFrom>
                <a:srgbClr val="FFFFFF"/>
              </a:clrFrom>
              <a:clrTo>
                <a:srgbClr val="FFFFFF">
                  <a:alpha val="0"/>
                </a:srgbClr>
              </a:clrTo>
            </a:clrChange>
          </a:blip>
          <a:srcRect/>
          <a:stretch>
            <a:fillRect/>
          </a:stretch>
        </p:blipFill>
        <p:spPr bwMode="auto">
          <a:xfrm>
            <a:off x="540000" y="540000"/>
            <a:ext cx="4316191" cy="1260952"/>
          </a:xfrm>
          <a:prstGeom prst="rect">
            <a:avLst/>
          </a:prstGeom>
          <a:noFill/>
          <a:ln w="9525">
            <a:noFill/>
            <a:miter lim="800000"/>
            <a:headEnd/>
            <a:tailEnd/>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pa USP">
    <p:spTree>
      <p:nvGrpSpPr>
        <p:cNvPr id="1" name=""/>
        <p:cNvGrpSpPr/>
        <p:nvPr/>
      </p:nvGrpSpPr>
      <p:grpSpPr>
        <a:xfrm>
          <a:off x="0" y="0"/>
          <a:ext cx="0" cy="0"/>
          <a:chOff x="0" y="0"/>
          <a:chExt cx="0" cy="0"/>
        </a:xfrm>
      </p:grpSpPr>
      <p:sp>
        <p:nvSpPr>
          <p:cNvPr id="6" name="Espaço Reservado para Texto 5"/>
          <p:cNvSpPr>
            <a:spLocks noGrp="1"/>
          </p:cNvSpPr>
          <p:nvPr>
            <p:ph type="body" sz="quarter" idx="11"/>
          </p:nvPr>
        </p:nvSpPr>
        <p:spPr>
          <a:xfrm>
            <a:off x="951678" y="2494658"/>
            <a:ext cx="6429420" cy="1077218"/>
          </a:xfrm>
          <a:prstGeom prst="rect">
            <a:avLst/>
          </a:prstGeom>
        </p:spPr>
        <p:txBody>
          <a:bodyPr wrap="square">
            <a:spAutoFit/>
          </a:bodyPr>
          <a:lstStyle>
            <a:lvl1pPr marL="0" indent="0" algn="ctr">
              <a:spcBef>
                <a:spcPts val="0"/>
              </a:spcBef>
              <a:buFontTx/>
              <a:buNone/>
              <a:defRPr sz="3200" b="1"/>
            </a:lvl1pPr>
            <a:lvl2pPr algn="ctr">
              <a:spcBef>
                <a:spcPts val="0"/>
              </a:spcBef>
              <a:buFontTx/>
              <a:buNone/>
              <a:defRPr sz="4000" b="1"/>
            </a:lvl2pPr>
            <a:lvl3pPr algn="ctr">
              <a:spcBef>
                <a:spcPts val="0"/>
              </a:spcBef>
              <a:buFontTx/>
              <a:buNone/>
              <a:defRPr sz="3600" b="1"/>
            </a:lvl3pPr>
            <a:lvl4pPr algn="ctr">
              <a:spcBef>
                <a:spcPts val="0"/>
              </a:spcBef>
              <a:buFontTx/>
              <a:buNone/>
              <a:defRPr sz="3200" b="1"/>
            </a:lvl4pPr>
            <a:lvl5pPr algn="ctr">
              <a:spcBef>
                <a:spcPts val="0"/>
              </a:spcBef>
              <a:buFontTx/>
              <a:buNone/>
              <a:defRPr sz="3200" b="1"/>
            </a:lvl5pPr>
          </a:lstStyle>
          <a:p>
            <a:pPr lvl="0"/>
            <a:r>
              <a:rPr lang="pt-BR" dirty="0"/>
              <a:t>Clique para editar os estilos do texto mestre</a:t>
            </a:r>
          </a:p>
        </p:txBody>
      </p:sp>
      <p:sp>
        <p:nvSpPr>
          <p:cNvPr id="8" name="Espaço Reservado para Texto 7"/>
          <p:cNvSpPr>
            <a:spLocks noGrp="1"/>
          </p:cNvSpPr>
          <p:nvPr>
            <p:ph type="body" sz="quarter" idx="12"/>
          </p:nvPr>
        </p:nvSpPr>
        <p:spPr>
          <a:xfrm>
            <a:off x="2022469" y="4721378"/>
            <a:ext cx="4287838" cy="707886"/>
          </a:xfrm>
          <a:prstGeom prst="rect">
            <a:avLst/>
          </a:prstGeom>
        </p:spPr>
        <p:txBody>
          <a:bodyPr>
            <a:spAutoFit/>
          </a:bodyPr>
          <a:lstStyle>
            <a:lvl1pPr marL="0" indent="0" algn="ctr">
              <a:spcBef>
                <a:spcPts val="0"/>
              </a:spcBef>
              <a:buNone/>
              <a:defRPr sz="2000" b="1"/>
            </a:lvl1pPr>
            <a:lvl2pPr>
              <a:defRPr sz="1800" b="1"/>
            </a:lvl2pPr>
            <a:lvl3pPr>
              <a:defRPr sz="1600" b="1"/>
            </a:lvl3pPr>
            <a:lvl4pPr>
              <a:defRPr sz="1400" b="1"/>
            </a:lvl4pPr>
            <a:lvl5pPr>
              <a:defRPr sz="1400" b="1"/>
            </a:lvl5pPr>
          </a:lstStyle>
          <a:p>
            <a:pPr lvl="0"/>
            <a:r>
              <a:rPr lang="pt-BR" dirty="0"/>
              <a:t>Clique para editar os estilos do texto mestre</a:t>
            </a:r>
          </a:p>
        </p:txBody>
      </p:sp>
      <p:sp>
        <p:nvSpPr>
          <p:cNvPr id="16" name="Espaço Reservado para Texto 15"/>
          <p:cNvSpPr>
            <a:spLocks noGrp="1"/>
          </p:cNvSpPr>
          <p:nvPr>
            <p:ph type="body" sz="quarter" idx="15"/>
          </p:nvPr>
        </p:nvSpPr>
        <p:spPr>
          <a:xfrm>
            <a:off x="2093907" y="5572140"/>
            <a:ext cx="4144962" cy="584775"/>
          </a:xfrm>
          <a:prstGeom prst="rect">
            <a:avLst/>
          </a:prstGeom>
        </p:spPr>
        <p:txBody>
          <a:bodyPr>
            <a:sp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stStyle>
          <a:p>
            <a:pPr lvl="0"/>
            <a:r>
              <a:rPr lang="pt-BR" dirty="0"/>
              <a:t>Clique para editar os estilos do texto mestre</a:t>
            </a:r>
          </a:p>
        </p:txBody>
      </p:sp>
      <p:pic>
        <p:nvPicPr>
          <p:cNvPr id="7" name="Picture 49"/>
          <p:cNvPicPr>
            <a:picLocks noChangeAspect="1" noChangeArrowheads="1"/>
          </p:cNvPicPr>
          <p:nvPr userDrawn="1"/>
        </p:nvPicPr>
        <p:blipFill>
          <a:blip r:embed="rId2">
            <a:clrChange>
              <a:clrFrom>
                <a:srgbClr val="FEFEFE"/>
              </a:clrFrom>
              <a:clrTo>
                <a:srgbClr val="FEFEFE">
                  <a:alpha val="0"/>
                </a:srgbClr>
              </a:clrTo>
            </a:clrChange>
          </a:blip>
          <a:srcRect/>
          <a:stretch>
            <a:fillRect/>
          </a:stretch>
        </p:blipFill>
        <p:spPr bwMode="auto">
          <a:xfrm>
            <a:off x="540000" y="540000"/>
            <a:ext cx="1368425" cy="544513"/>
          </a:xfrm>
          <a:prstGeom prst="rect">
            <a:avLst/>
          </a:prstGeom>
          <a:noFill/>
          <a:ln w="9525">
            <a:noFill/>
            <a:miter lim="800000"/>
            <a:headEnd/>
            <a:tailEnd/>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287911" y="2130496"/>
            <a:ext cx="5832648" cy="1470025"/>
          </a:xfrm>
          <a:prstGeom prst="rect">
            <a:avLst/>
          </a:prstGeom>
        </p:spPr>
        <p:txBody>
          <a:bodyPr/>
          <a:lstStyle/>
          <a:p>
            <a:r>
              <a:rPr lang="pt-BR" dirty="0"/>
              <a:t>Clique para editar o título mestre</a:t>
            </a:r>
          </a:p>
        </p:txBody>
      </p:sp>
      <p:sp>
        <p:nvSpPr>
          <p:cNvPr id="3" name="Subtítulo 2"/>
          <p:cNvSpPr>
            <a:spLocks noGrp="1"/>
          </p:cNvSpPr>
          <p:nvPr>
            <p:ph type="subTitle" idx="1"/>
          </p:nvPr>
        </p:nvSpPr>
        <p:spPr>
          <a:xfrm>
            <a:off x="2287910" y="3886200"/>
            <a:ext cx="5688632"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pic>
        <p:nvPicPr>
          <p:cNvPr id="18434" name="Picture 2" descr="minerva_cabecalh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7710" y="2348880"/>
            <a:ext cx="1182381" cy="123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PNV_hor A4 cmy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2257" y="1340768"/>
            <a:ext cx="1933198" cy="95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Imagem 1" descr="Descrição: Descrição: Descrição: cid:image001.png@01C96F91.02A441B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28637"/>
            <a:ext cx="2125455" cy="72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82716" y="3861048"/>
            <a:ext cx="1238274" cy="1455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m 7" descr="propulsor.jpg"/>
          <p:cNvPicPr>
            <a:picLocks noChangeAspect="1"/>
          </p:cNvPicPr>
          <p:nvPr userDrawn="1"/>
        </p:nvPicPr>
        <p:blipFill>
          <a:blip r:embed="rId6" cstate="print"/>
          <a:srcRect r="18790"/>
          <a:stretch>
            <a:fillRect/>
          </a:stretch>
        </p:blipFill>
        <p:spPr>
          <a:xfrm>
            <a:off x="8261287" y="5498469"/>
            <a:ext cx="1643126" cy="1359531"/>
          </a:xfrm>
          <a:prstGeom prst="rect">
            <a:avLst/>
          </a:prstGeom>
        </p:spPr>
      </p:pic>
      <p:pic>
        <p:nvPicPr>
          <p:cNvPr id="9" name="Imagem 8" descr="container.jpg"/>
          <p:cNvPicPr>
            <a:picLocks/>
          </p:cNvPicPr>
          <p:nvPr userDrawn="1"/>
        </p:nvPicPr>
        <p:blipFill>
          <a:blip r:embed="rId7" cstate="print"/>
          <a:srcRect l="1130" t="54031" r="21313"/>
          <a:stretch>
            <a:fillRect/>
          </a:stretch>
        </p:blipFill>
        <p:spPr>
          <a:xfrm>
            <a:off x="8261287" y="3988746"/>
            <a:ext cx="1643126" cy="1516289"/>
          </a:xfrm>
          <a:prstGeom prst="rect">
            <a:avLst/>
          </a:prstGeom>
        </p:spPr>
      </p:pic>
      <p:pic>
        <p:nvPicPr>
          <p:cNvPr id="10" name="Imagem 9" descr="navio container.jpg"/>
          <p:cNvPicPr>
            <a:picLocks noChangeAspect="1"/>
          </p:cNvPicPr>
          <p:nvPr userDrawn="1"/>
        </p:nvPicPr>
        <p:blipFill>
          <a:blip r:embed="rId8" cstate="print"/>
          <a:stretch>
            <a:fillRect/>
          </a:stretch>
        </p:blipFill>
        <p:spPr>
          <a:xfrm>
            <a:off x="8261287" y="2569511"/>
            <a:ext cx="1643073" cy="1423897"/>
          </a:xfrm>
          <a:prstGeom prst="rect">
            <a:avLst/>
          </a:prstGeom>
        </p:spPr>
      </p:pic>
      <p:pic>
        <p:nvPicPr>
          <p:cNvPr id="11" name="Imagem 10" descr="reparo.jpg"/>
          <p:cNvPicPr>
            <a:picLocks noChangeAspect="1"/>
          </p:cNvPicPr>
          <p:nvPr userDrawn="1"/>
        </p:nvPicPr>
        <p:blipFill>
          <a:blip r:embed="rId9" cstate="print"/>
          <a:srcRect l="7064" r="11728"/>
          <a:stretch>
            <a:fillRect/>
          </a:stretch>
        </p:blipFill>
        <p:spPr>
          <a:xfrm>
            <a:off x="8261287" y="1111192"/>
            <a:ext cx="1643074" cy="1517476"/>
          </a:xfrm>
          <a:prstGeom prst="rect">
            <a:avLst/>
          </a:prstGeom>
        </p:spPr>
      </p:pic>
      <p:pic>
        <p:nvPicPr>
          <p:cNvPr id="12" name="Imagem 11" descr="offshoreplatform.jpg"/>
          <p:cNvPicPr>
            <a:picLocks noChangeAspect="1"/>
          </p:cNvPicPr>
          <p:nvPr userDrawn="1"/>
        </p:nvPicPr>
        <p:blipFill>
          <a:blip r:embed="rId10" cstate="print"/>
          <a:srcRect l="7054" r="11730"/>
          <a:stretch>
            <a:fillRect/>
          </a:stretch>
        </p:blipFill>
        <p:spPr>
          <a:xfrm>
            <a:off x="8261287" y="-2234"/>
            <a:ext cx="1643074" cy="1112690"/>
          </a:xfrm>
          <a:prstGeom prst="rect">
            <a:avLst/>
          </a:prstGeom>
        </p:spPr>
      </p:pic>
    </p:spTree>
    <p:extLst>
      <p:ext uri="{BB962C8B-B14F-4D97-AF65-F5344CB8AC3E}">
        <p14:creationId xmlns:p14="http://schemas.microsoft.com/office/powerpoint/2010/main" val="4118744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ranc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4"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Tree>
    <p:extLst>
      <p:ext uri="{BB962C8B-B14F-4D97-AF65-F5344CB8AC3E}">
        <p14:creationId xmlns:p14="http://schemas.microsoft.com/office/powerpoint/2010/main" val="264595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1 item">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p>
        </p:txBody>
      </p:sp>
      <p:sp>
        <p:nvSpPr>
          <p:cNvPr id="8" name="Espaço Reservado para Texto 7"/>
          <p:cNvSpPr>
            <a:spLocks noGrp="1"/>
          </p:cNvSpPr>
          <p:nvPr>
            <p:ph type="body" sz="quarter" idx="11"/>
          </p:nvPr>
        </p:nvSpPr>
        <p:spPr>
          <a:xfrm>
            <a:off x="2236787" y="2071684"/>
            <a:ext cx="7218000"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16"/>
          <p:cNvSpPr>
            <a:spLocks noGrp="1"/>
          </p:cNvSpPr>
          <p:nvPr>
            <p:ph type="body" sz="quarter" idx="32"/>
          </p:nvPr>
        </p:nvSpPr>
        <p:spPr>
          <a:xfrm>
            <a:off x="379413" y="2071684"/>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mario Executiv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4" name="Espaço Reservado para Texto 5"/>
          <p:cNvSpPr>
            <a:spLocks noGrp="1"/>
          </p:cNvSpPr>
          <p:nvPr>
            <p:ph type="body" sz="quarter" idx="11"/>
          </p:nvPr>
        </p:nvSpPr>
        <p:spPr>
          <a:xfrm>
            <a:off x="280600" y="970874"/>
            <a:ext cx="9252000" cy="5562000"/>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rmAutofit/>
          </a:bodyPr>
          <a:lstStyle>
            <a:lvl1pPr>
              <a:defRPr sz="2000"/>
            </a:lvl1pPr>
            <a:lvl2pPr>
              <a:defRPr sz="1800"/>
            </a:lvl2pPr>
            <a:lvl3pPr>
              <a:defRPr sz="1600"/>
            </a:lvl3pPr>
            <a:lvl4pPr>
              <a:defRPr sz="1400"/>
            </a:lvl4pPr>
            <a:lvl5pPr>
              <a:defRPr sz="14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6"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Tree>
    <p:extLst>
      <p:ext uri="{BB962C8B-B14F-4D97-AF65-F5344CB8AC3E}">
        <p14:creationId xmlns:p14="http://schemas.microsoft.com/office/powerpoint/2010/main" val="2172628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1 item">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solidFill>
                <a:prstClr val="black"/>
              </a:solidFill>
            </a:endParaRPr>
          </a:p>
        </p:txBody>
      </p:sp>
      <p:sp>
        <p:nvSpPr>
          <p:cNvPr id="8" name="Espaço Reservado para Texto 7"/>
          <p:cNvSpPr>
            <a:spLocks noGrp="1"/>
          </p:cNvSpPr>
          <p:nvPr>
            <p:ph type="body" sz="quarter" idx="11"/>
          </p:nvPr>
        </p:nvSpPr>
        <p:spPr>
          <a:xfrm>
            <a:off x="2236787" y="2071684"/>
            <a:ext cx="7218000"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16"/>
          <p:cNvSpPr>
            <a:spLocks noGrp="1"/>
          </p:cNvSpPr>
          <p:nvPr>
            <p:ph type="body" sz="quarter" idx="32"/>
          </p:nvPr>
        </p:nvSpPr>
        <p:spPr>
          <a:xfrm>
            <a:off x="379413" y="2071684"/>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Tree>
    <p:extLst>
      <p:ext uri="{BB962C8B-B14F-4D97-AF65-F5344CB8AC3E}">
        <p14:creationId xmlns:p14="http://schemas.microsoft.com/office/powerpoint/2010/main" val="1824487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2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solidFill>
                <a:prstClr val="black"/>
              </a:solidFill>
            </a:endParaRPr>
          </a:p>
        </p:txBody>
      </p:sp>
      <p:sp>
        <p:nvSpPr>
          <p:cNvPr id="30" name="Espaço Reservado para Texto 7"/>
          <p:cNvSpPr>
            <a:spLocks noGrp="1"/>
          </p:cNvSpPr>
          <p:nvPr>
            <p:ph type="body" sz="quarter" idx="29"/>
          </p:nvPr>
        </p:nvSpPr>
        <p:spPr>
          <a:xfrm>
            <a:off x="2236788" y="3786196"/>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3786196"/>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2" name="Espaço Reservado para Texto 7"/>
          <p:cNvSpPr>
            <a:spLocks noGrp="1"/>
          </p:cNvSpPr>
          <p:nvPr>
            <p:ph type="body" sz="quarter" idx="31"/>
          </p:nvPr>
        </p:nvSpPr>
        <p:spPr>
          <a:xfrm>
            <a:off x="2236788" y="2071684"/>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2071684"/>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Tree>
    <p:extLst>
      <p:ext uri="{BB962C8B-B14F-4D97-AF65-F5344CB8AC3E}">
        <p14:creationId xmlns:p14="http://schemas.microsoft.com/office/powerpoint/2010/main" val="287386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3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solidFill>
                <a:prstClr val="black"/>
              </a:solidFill>
            </a:endParaRPr>
          </a:p>
        </p:txBody>
      </p:sp>
      <p:sp>
        <p:nvSpPr>
          <p:cNvPr id="28" name="Espaço Reservado para Texto 7"/>
          <p:cNvSpPr>
            <a:spLocks noGrp="1"/>
          </p:cNvSpPr>
          <p:nvPr>
            <p:ph type="body" sz="quarter" idx="27"/>
          </p:nvPr>
        </p:nvSpPr>
        <p:spPr>
          <a:xfrm>
            <a:off x="2236788" y="4143386"/>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16"/>
          <p:cNvSpPr>
            <a:spLocks noGrp="1"/>
          </p:cNvSpPr>
          <p:nvPr>
            <p:ph type="body" sz="quarter" idx="28"/>
          </p:nvPr>
        </p:nvSpPr>
        <p:spPr>
          <a:xfrm>
            <a:off x="379413" y="4143386"/>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0" name="Espaço Reservado para Texto 7"/>
          <p:cNvSpPr>
            <a:spLocks noGrp="1"/>
          </p:cNvSpPr>
          <p:nvPr>
            <p:ph type="body" sz="quarter" idx="29"/>
          </p:nvPr>
        </p:nvSpPr>
        <p:spPr>
          <a:xfrm>
            <a:off x="2236788" y="2946798"/>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2946798"/>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2" name="Espaço Reservado para Texto 7"/>
          <p:cNvSpPr>
            <a:spLocks noGrp="1"/>
          </p:cNvSpPr>
          <p:nvPr>
            <p:ph type="body" sz="quarter" idx="31"/>
          </p:nvPr>
        </p:nvSpPr>
        <p:spPr>
          <a:xfrm>
            <a:off x="2236788" y="1750210"/>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1750210"/>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Tree>
    <p:extLst>
      <p:ext uri="{BB962C8B-B14F-4D97-AF65-F5344CB8AC3E}">
        <p14:creationId xmlns:p14="http://schemas.microsoft.com/office/powerpoint/2010/main" val="3708329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4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solidFill>
                <a:prstClr val="black"/>
              </a:solidFill>
            </a:endParaRPr>
          </a:p>
        </p:txBody>
      </p:sp>
      <p:sp>
        <p:nvSpPr>
          <p:cNvPr id="26" name="Espaço Reservado para Texto 7"/>
          <p:cNvSpPr>
            <a:spLocks noGrp="1"/>
          </p:cNvSpPr>
          <p:nvPr>
            <p:ph type="body" sz="quarter" idx="25"/>
          </p:nvPr>
        </p:nvSpPr>
        <p:spPr>
          <a:xfrm>
            <a:off x="2236788" y="5000642"/>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16"/>
          <p:cNvSpPr>
            <a:spLocks noGrp="1"/>
          </p:cNvSpPr>
          <p:nvPr>
            <p:ph type="body" sz="quarter" idx="26"/>
          </p:nvPr>
        </p:nvSpPr>
        <p:spPr>
          <a:xfrm>
            <a:off x="379413" y="5000642"/>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28" name="Espaço Reservado para Texto 7"/>
          <p:cNvSpPr>
            <a:spLocks noGrp="1"/>
          </p:cNvSpPr>
          <p:nvPr>
            <p:ph type="body" sz="quarter" idx="27"/>
          </p:nvPr>
        </p:nvSpPr>
        <p:spPr>
          <a:xfrm>
            <a:off x="2236788" y="3780242"/>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16"/>
          <p:cNvSpPr>
            <a:spLocks noGrp="1"/>
          </p:cNvSpPr>
          <p:nvPr>
            <p:ph type="body" sz="quarter" idx="28"/>
          </p:nvPr>
        </p:nvSpPr>
        <p:spPr>
          <a:xfrm>
            <a:off x="379413" y="3780242"/>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0" name="Espaço Reservado para Texto 7"/>
          <p:cNvSpPr>
            <a:spLocks noGrp="1"/>
          </p:cNvSpPr>
          <p:nvPr>
            <p:ph type="body" sz="quarter" idx="29"/>
          </p:nvPr>
        </p:nvSpPr>
        <p:spPr>
          <a:xfrm>
            <a:off x="2236788" y="2559841"/>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2559841"/>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2" name="Espaço Reservado para Texto 7"/>
          <p:cNvSpPr>
            <a:spLocks noGrp="1"/>
          </p:cNvSpPr>
          <p:nvPr>
            <p:ph type="body" sz="quarter" idx="31"/>
          </p:nvPr>
        </p:nvSpPr>
        <p:spPr>
          <a:xfrm>
            <a:off x="2236788" y="1339440"/>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1339440"/>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Tree>
    <p:extLst>
      <p:ext uri="{BB962C8B-B14F-4D97-AF65-F5344CB8AC3E}">
        <p14:creationId xmlns:p14="http://schemas.microsoft.com/office/powerpoint/2010/main" val="1132921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5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solidFill>
                <a:prstClr val="black"/>
              </a:solidFill>
            </a:endParaRPr>
          </a:p>
        </p:txBody>
      </p:sp>
      <p:sp>
        <p:nvSpPr>
          <p:cNvPr id="24" name="Espaço Reservado para Texto 7"/>
          <p:cNvSpPr>
            <a:spLocks noGrp="1"/>
          </p:cNvSpPr>
          <p:nvPr>
            <p:ph type="body" sz="quarter" idx="23"/>
          </p:nvPr>
        </p:nvSpPr>
        <p:spPr>
          <a:xfrm>
            <a:off x="2236788" y="5286394"/>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16"/>
          <p:cNvSpPr>
            <a:spLocks noGrp="1"/>
          </p:cNvSpPr>
          <p:nvPr>
            <p:ph type="body" sz="quarter" idx="24"/>
          </p:nvPr>
        </p:nvSpPr>
        <p:spPr>
          <a:xfrm>
            <a:off x="379413" y="5286394"/>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26" name="Espaço Reservado para Texto 7"/>
          <p:cNvSpPr>
            <a:spLocks noGrp="1"/>
          </p:cNvSpPr>
          <p:nvPr>
            <p:ph type="body" sz="quarter" idx="25"/>
          </p:nvPr>
        </p:nvSpPr>
        <p:spPr>
          <a:xfrm>
            <a:off x="2236788" y="4232682"/>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16"/>
          <p:cNvSpPr>
            <a:spLocks noGrp="1"/>
          </p:cNvSpPr>
          <p:nvPr>
            <p:ph type="body" sz="quarter" idx="26"/>
          </p:nvPr>
        </p:nvSpPr>
        <p:spPr>
          <a:xfrm>
            <a:off x="379413" y="4232682"/>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28" name="Espaço Reservado para Texto 7"/>
          <p:cNvSpPr>
            <a:spLocks noGrp="1"/>
          </p:cNvSpPr>
          <p:nvPr>
            <p:ph type="body" sz="quarter" idx="27"/>
          </p:nvPr>
        </p:nvSpPr>
        <p:spPr>
          <a:xfrm>
            <a:off x="2236788" y="3178970"/>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16"/>
          <p:cNvSpPr>
            <a:spLocks noGrp="1"/>
          </p:cNvSpPr>
          <p:nvPr>
            <p:ph type="body" sz="quarter" idx="28"/>
          </p:nvPr>
        </p:nvSpPr>
        <p:spPr>
          <a:xfrm>
            <a:off x="379413" y="3178970"/>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0" name="Espaço Reservado para Texto 7"/>
          <p:cNvSpPr>
            <a:spLocks noGrp="1"/>
          </p:cNvSpPr>
          <p:nvPr>
            <p:ph type="body" sz="quarter" idx="29"/>
          </p:nvPr>
        </p:nvSpPr>
        <p:spPr>
          <a:xfrm>
            <a:off x="2236788" y="2125258"/>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2125258"/>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2" name="Espaço Reservado para Texto 7"/>
          <p:cNvSpPr>
            <a:spLocks noGrp="1"/>
          </p:cNvSpPr>
          <p:nvPr>
            <p:ph type="body" sz="quarter" idx="31"/>
          </p:nvPr>
        </p:nvSpPr>
        <p:spPr>
          <a:xfrm>
            <a:off x="2236788" y="1071546"/>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1071546"/>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Tree>
    <p:extLst>
      <p:ext uri="{BB962C8B-B14F-4D97-AF65-F5344CB8AC3E}">
        <p14:creationId xmlns:p14="http://schemas.microsoft.com/office/powerpoint/2010/main" val="1244820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penas 1 So What na later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1551736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penas 1 So What abaixo">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11" name="Espaço Reservado para Texto 6"/>
          <p:cNvSpPr>
            <a:spLocks noGrp="1"/>
          </p:cNvSpPr>
          <p:nvPr>
            <p:ph type="body" sz="quarter" idx="15"/>
          </p:nvPr>
        </p:nvSpPr>
        <p:spPr>
          <a:xfrm rot="10800000">
            <a:off x="1523182" y="4786322"/>
            <a:ext cx="6899636"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9"/>
          <p:cNvSpPr>
            <a:spLocks noGrp="1"/>
          </p:cNvSpPr>
          <p:nvPr>
            <p:ph type="body" sz="quarter" idx="13"/>
          </p:nvPr>
        </p:nvSpPr>
        <p:spPr>
          <a:xfrm>
            <a:off x="165860" y="5286388"/>
            <a:ext cx="9573453" cy="136763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400"/>
              </a:spcAft>
              <a:defRPr sz="1600"/>
            </a:lvl1pPr>
            <a:lvl2pPr marL="534988" indent="-169863">
              <a:spcBef>
                <a:spcPts val="0"/>
              </a:spcBef>
              <a:spcAft>
                <a:spcPts val="400"/>
              </a:spcAft>
              <a:defRPr sz="1400"/>
            </a:lvl2pPr>
            <a:lvl3pPr marL="801688" indent="-168275">
              <a:spcBef>
                <a:spcPts val="0"/>
              </a:spcBef>
              <a:spcAft>
                <a:spcPts val="400"/>
              </a:spcAft>
              <a:tabLst/>
              <a:defRPr sz="1200"/>
            </a:lvl3pPr>
            <a:lvl4pPr marL="984250" indent="-168275">
              <a:spcBef>
                <a:spcPts val="0"/>
              </a:spcBef>
              <a:spcAft>
                <a:spcPts val="400"/>
              </a:spcAft>
              <a:defRPr sz="1100"/>
            </a:lvl4pPr>
            <a:lvl5pPr marL="1082675" indent="-153988">
              <a:spcBef>
                <a:spcPts val="0"/>
              </a:spcBef>
              <a:spcAft>
                <a:spcPts val="4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934813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grafico com so what vertic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5" name="Espaço Reservado para Gráfico 4"/>
          <p:cNvSpPr>
            <a:spLocks noGrp="1"/>
          </p:cNvSpPr>
          <p:nvPr>
            <p:ph type="chart" sz="quarter" idx="11"/>
          </p:nvPr>
        </p:nvSpPr>
        <p:spPr>
          <a:xfrm>
            <a:off x="236537" y="1714488"/>
            <a:ext cx="5788800" cy="4784786"/>
          </a:xfrm>
          <a:prstGeom prst="rect">
            <a:avLst/>
          </a:prstGeom>
        </p:spPr>
        <p:txBody>
          <a:bodyPr/>
          <a:lstStyle/>
          <a:p>
            <a:r>
              <a:rPr lang="pt-BR"/>
              <a:t>Clique no ícone para adicionar gráfico</a:t>
            </a:r>
            <a:endParaRPr lang="pt-BR"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2388827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graficos com so what vertic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5" name="Espaço Reservado para Gráfico 4"/>
          <p:cNvSpPr>
            <a:spLocks noGrp="1"/>
          </p:cNvSpPr>
          <p:nvPr>
            <p:ph type="chart" sz="quarter" idx="11"/>
          </p:nvPr>
        </p:nvSpPr>
        <p:spPr>
          <a:xfrm>
            <a:off x="236537" y="1714488"/>
            <a:ext cx="5788800" cy="2143140"/>
          </a:xfrm>
          <a:prstGeom prst="rect">
            <a:avLst/>
          </a:prstGeom>
        </p:spPr>
        <p:txBody>
          <a:bodyPr/>
          <a:lstStyle/>
          <a:p>
            <a:r>
              <a:rPr lang="pt-BR"/>
              <a:t>Clique no ícone para adicionar gráfico</a:t>
            </a:r>
            <a:endParaRPr lang="pt-BR"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Gráfico 4"/>
          <p:cNvSpPr>
            <a:spLocks noGrp="1"/>
          </p:cNvSpPr>
          <p:nvPr>
            <p:ph type="chart" sz="quarter" idx="15"/>
          </p:nvPr>
        </p:nvSpPr>
        <p:spPr>
          <a:xfrm>
            <a:off x="237297" y="4500570"/>
            <a:ext cx="5788800" cy="2143140"/>
          </a:xfrm>
          <a:prstGeom prst="rect">
            <a:avLst/>
          </a:prstGeom>
        </p:spPr>
        <p:txBody>
          <a:bodyPr/>
          <a:lstStyle/>
          <a:p>
            <a:r>
              <a:rPr lang="pt-BR"/>
              <a:t>Clique no ícone para adicionar gráfico</a:t>
            </a:r>
            <a:endParaRPr lang="pt-BR" dirty="0"/>
          </a:p>
        </p:txBody>
      </p:sp>
      <p:sp>
        <p:nvSpPr>
          <p:cNvPr id="9" name="Espaço Reservado para Texto 13"/>
          <p:cNvSpPr>
            <a:spLocks noGrp="1"/>
          </p:cNvSpPr>
          <p:nvPr>
            <p:ph type="body" sz="quarter" idx="16"/>
          </p:nvPr>
        </p:nvSpPr>
        <p:spPr>
          <a:xfrm>
            <a:off x="237298" y="4071942"/>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1669953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p>
        </p:txBody>
      </p:sp>
      <p:sp>
        <p:nvSpPr>
          <p:cNvPr id="30" name="Espaço Reservado para Texto 7"/>
          <p:cNvSpPr>
            <a:spLocks noGrp="1"/>
          </p:cNvSpPr>
          <p:nvPr>
            <p:ph type="body" sz="quarter" idx="29"/>
          </p:nvPr>
        </p:nvSpPr>
        <p:spPr>
          <a:xfrm>
            <a:off x="2236788" y="3786196"/>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3786196"/>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2" name="Espaço Reservado para Texto 7"/>
          <p:cNvSpPr>
            <a:spLocks noGrp="1"/>
          </p:cNvSpPr>
          <p:nvPr>
            <p:ph type="body" sz="quarter" idx="31"/>
          </p:nvPr>
        </p:nvSpPr>
        <p:spPr>
          <a:xfrm>
            <a:off x="2236788" y="2071684"/>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2071684"/>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grafico com so what horizont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5" name="Espaço Reservado para Gráfico 4"/>
          <p:cNvSpPr>
            <a:spLocks noGrp="1"/>
          </p:cNvSpPr>
          <p:nvPr>
            <p:ph type="chart" sz="quarter" idx="11"/>
          </p:nvPr>
        </p:nvSpPr>
        <p:spPr>
          <a:xfrm>
            <a:off x="237600" y="1714488"/>
            <a:ext cx="9432000" cy="2786082"/>
          </a:xfrm>
          <a:prstGeom prst="rect">
            <a:avLst/>
          </a:prstGeom>
        </p:spPr>
        <p:txBody>
          <a:bodyPr/>
          <a:lstStyle/>
          <a:p>
            <a:r>
              <a:rPr lang="pt-BR"/>
              <a:t>Clique no ícone para adicionar gráfico</a:t>
            </a:r>
            <a:endParaRPr lang="pt-BR" dirty="0"/>
          </a:p>
        </p:txBody>
      </p:sp>
      <p:sp>
        <p:nvSpPr>
          <p:cNvPr id="14" name="Espaço Reservado para Texto 13"/>
          <p:cNvSpPr>
            <a:spLocks noGrp="1"/>
          </p:cNvSpPr>
          <p:nvPr>
            <p:ph type="body" sz="quarter" idx="14"/>
          </p:nvPr>
        </p:nvSpPr>
        <p:spPr>
          <a:xfrm>
            <a:off x="237600" y="1285860"/>
            <a:ext cx="9432000"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5"/>
          </p:nvPr>
        </p:nvSpPr>
        <p:spPr>
          <a:xfrm rot="10800000">
            <a:off x="1523182" y="4786322"/>
            <a:ext cx="6899636"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9"/>
          <p:cNvSpPr>
            <a:spLocks noGrp="1"/>
          </p:cNvSpPr>
          <p:nvPr>
            <p:ph type="body" sz="quarter" idx="13"/>
          </p:nvPr>
        </p:nvSpPr>
        <p:spPr>
          <a:xfrm>
            <a:off x="165860" y="5286388"/>
            <a:ext cx="9573453" cy="136763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400"/>
              </a:spcAft>
              <a:defRPr sz="1600"/>
            </a:lvl1pPr>
            <a:lvl2pPr marL="534988" indent="-169863">
              <a:spcBef>
                <a:spcPts val="0"/>
              </a:spcBef>
              <a:spcAft>
                <a:spcPts val="400"/>
              </a:spcAft>
              <a:defRPr sz="1400"/>
            </a:lvl2pPr>
            <a:lvl3pPr marL="801688" indent="-168275">
              <a:spcBef>
                <a:spcPts val="0"/>
              </a:spcBef>
              <a:spcAft>
                <a:spcPts val="400"/>
              </a:spcAft>
              <a:tabLst/>
              <a:defRPr sz="1200"/>
            </a:lvl3pPr>
            <a:lvl4pPr marL="984250" indent="-168275">
              <a:spcBef>
                <a:spcPts val="0"/>
              </a:spcBef>
              <a:spcAft>
                <a:spcPts val="400"/>
              </a:spcAft>
              <a:defRPr sz="1100"/>
            </a:lvl4pPr>
            <a:lvl5pPr marL="1082675" indent="-153988">
              <a:spcBef>
                <a:spcPts val="0"/>
              </a:spcBef>
              <a:spcAft>
                <a:spcPts val="4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353005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graficos com so what horizont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5" name="Espaço Reservado para Gráfico 4"/>
          <p:cNvSpPr>
            <a:spLocks noGrp="1"/>
          </p:cNvSpPr>
          <p:nvPr>
            <p:ph type="chart" sz="quarter" idx="11"/>
          </p:nvPr>
        </p:nvSpPr>
        <p:spPr>
          <a:xfrm>
            <a:off x="242351" y="1714488"/>
            <a:ext cx="4588680" cy="2786082"/>
          </a:xfrm>
          <a:prstGeom prst="rect">
            <a:avLst/>
          </a:prstGeom>
        </p:spPr>
        <p:txBody>
          <a:bodyPr/>
          <a:lstStyle/>
          <a:p>
            <a:r>
              <a:rPr lang="pt-BR"/>
              <a:t>Clique no ícone para adicionar gráfico</a:t>
            </a:r>
            <a:endParaRPr lang="pt-BR" dirty="0"/>
          </a:p>
        </p:txBody>
      </p:sp>
      <p:sp>
        <p:nvSpPr>
          <p:cNvPr id="10" name="Espaço Reservado para Texto 9"/>
          <p:cNvSpPr>
            <a:spLocks noGrp="1"/>
          </p:cNvSpPr>
          <p:nvPr>
            <p:ph type="body" sz="quarter" idx="13"/>
          </p:nvPr>
        </p:nvSpPr>
        <p:spPr>
          <a:xfrm>
            <a:off x="165860" y="5286388"/>
            <a:ext cx="9573453" cy="136763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400"/>
              </a:spcAft>
              <a:defRPr sz="1600"/>
            </a:lvl1pPr>
            <a:lvl2pPr marL="534988" indent="-169863">
              <a:spcBef>
                <a:spcPts val="0"/>
              </a:spcBef>
              <a:spcAft>
                <a:spcPts val="400"/>
              </a:spcAft>
              <a:defRPr sz="1400"/>
            </a:lvl2pPr>
            <a:lvl3pPr marL="801688" indent="-168275">
              <a:spcBef>
                <a:spcPts val="0"/>
              </a:spcBef>
              <a:spcAft>
                <a:spcPts val="400"/>
              </a:spcAft>
              <a:tabLst/>
              <a:defRPr sz="1200"/>
            </a:lvl3pPr>
            <a:lvl4pPr marL="984250" indent="-168275">
              <a:spcBef>
                <a:spcPts val="0"/>
              </a:spcBef>
              <a:spcAft>
                <a:spcPts val="400"/>
              </a:spcAft>
              <a:defRPr sz="1100"/>
            </a:lvl4pPr>
            <a:lvl5pPr marL="1082675" indent="-153988">
              <a:spcBef>
                <a:spcPts val="0"/>
              </a:spcBef>
              <a:spcAft>
                <a:spcPts val="4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42351" y="1285860"/>
            <a:ext cx="4588680"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5"/>
          </p:nvPr>
        </p:nvSpPr>
        <p:spPr>
          <a:xfrm rot="10800000">
            <a:off x="1523182" y="4786322"/>
            <a:ext cx="6899636"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Gráfico 4"/>
          <p:cNvSpPr>
            <a:spLocks noGrp="1"/>
          </p:cNvSpPr>
          <p:nvPr>
            <p:ph type="chart" sz="quarter" idx="16"/>
          </p:nvPr>
        </p:nvSpPr>
        <p:spPr>
          <a:xfrm>
            <a:off x="5073382" y="1714488"/>
            <a:ext cx="4588680" cy="2786082"/>
          </a:xfrm>
          <a:prstGeom prst="rect">
            <a:avLst/>
          </a:prstGeom>
        </p:spPr>
        <p:txBody>
          <a:bodyPr/>
          <a:lstStyle/>
          <a:p>
            <a:r>
              <a:rPr lang="pt-BR"/>
              <a:t>Clique no ícone para adicionar gráfico</a:t>
            </a:r>
            <a:endParaRPr lang="pt-BR" dirty="0"/>
          </a:p>
        </p:txBody>
      </p:sp>
      <p:sp>
        <p:nvSpPr>
          <p:cNvPr id="9" name="Espaço Reservado para Texto 13"/>
          <p:cNvSpPr>
            <a:spLocks noGrp="1"/>
          </p:cNvSpPr>
          <p:nvPr>
            <p:ph type="body" sz="quarter" idx="17"/>
          </p:nvPr>
        </p:nvSpPr>
        <p:spPr>
          <a:xfrm>
            <a:off x="5073382" y="1285860"/>
            <a:ext cx="4588680"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808776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grafico com 1 chamada">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5" name="Espaço Reservado para Gráfico 4"/>
          <p:cNvSpPr>
            <a:spLocks noGrp="1"/>
          </p:cNvSpPr>
          <p:nvPr>
            <p:ph type="chart" sz="quarter" idx="11"/>
          </p:nvPr>
        </p:nvSpPr>
        <p:spPr>
          <a:xfrm>
            <a:off x="236537" y="1714488"/>
            <a:ext cx="9498306" cy="4784786"/>
          </a:xfrm>
          <a:prstGeom prst="rect">
            <a:avLst/>
          </a:prstGeom>
        </p:spPr>
        <p:txBody>
          <a:bodyPr/>
          <a:lstStyle/>
          <a:p>
            <a:r>
              <a:rPr lang="pt-BR"/>
              <a:t>Clique no ícone para adicionar gráfico</a:t>
            </a:r>
            <a:endParaRPr lang="pt-BR" dirty="0"/>
          </a:p>
        </p:txBody>
      </p:sp>
      <p:sp>
        <p:nvSpPr>
          <p:cNvPr id="10" name="Espaço Reservado para Texto 9"/>
          <p:cNvSpPr>
            <a:spLocks noGrp="1"/>
          </p:cNvSpPr>
          <p:nvPr>
            <p:ph type="body" sz="quarter" idx="13"/>
          </p:nvPr>
        </p:nvSpPr>
        <p:spPr>
          <a:xfrm>
            <a:off x="5162844" y="1792308"/>
            <a:ext cx="4576470" cy="1922400"/>
          </a:xfrm>
          <a:prstGeom prst="wedgeRectCallout">
            <a:avLst>
              <a:gd name="adj1" fmla="val -46654"/>
              <a:gd name="adj2" fmla="val 7156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7" y="1285860"/>
            <a:ext cx="9498305"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4043620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grafico com 2 chamada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5" name="Espaço Reservado para Gráfico 4"/>
          <p:cNvSpPr>
            <a:spLocks noGrp="1"/>
          </p:cNvSpPr>
          <p:nvPr>
            <p:ph type="chart" sz="quarter" idx="11"/>
          </p:nvPr>
        </p:nvSpPr>
        <p:spPr>
          <a:xfrm>
            <a:off x="236537" y="1714488"/>
            <a:ext cx="9498306" cy="4784786"/>
          </a:xfrm>
          <a:prstGeom prst="rect">
            <a:avLst/>
          </a:prstGeom>
        </p:spPr>
        <p:txBody>
          <a:bodyPr/>
          <a:lstStyle/>
          <a:p>
            <a:r>
              <a:rPr lang="pt-BR"/>
              <a:t>Clique no ícone para adicionar gráfico</a:t>
            </a:r>
            <a:endParaRPr lang="pt-BR" dirty="0"/>
          </a:p>
        </p:txBody>
      </p:sp>
      <p:sp>
        <p:nvSpPr>
          <p:cNvPr id="10" name="Espaço Reservado para Texto 9"/>
          <p:cNvSpPr>
            <a:spLocks noGrp="1"/>
          </p:cNvSpPr>
          <p:nvPr>
            <p:ph type="body" sz="quarter" idx="13"/>
          </p:nvPr>
        </p:nvSpPr>
        <p:spPr>
          <a:xfrm>
            <a:off x="4009293" y="1736037"/>
            <a:ext cx="2630658" cy="1923908"/>
          </a:xfrm>
          <a:prstGeom prst="wedgeRectCallout">
            <a:avLst>
              <a:gd name="adj1" fmla="val -46654"/>
              <a:gd name="adj2" fmla="val 7156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7" y="1285860"/>
            <a:ext cx="9498305"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 name="Espaço Reservado para Texto 9"/>
          <p:cNvSpPr>
            <a:spLocks noGrp="1"/>
          </p:cNvSpPr>
          <p:nvPr>
            <p:ph type="body" sz="quarter" idx="15"/>
          </p:nvPr>
        </p:nvSpPr>
        <p:spPr>
          <a:xfrm>
            <a:off x="7019779" y="2211994"/>
            <a:ext cx="2562446" cy="1923908"/>
          </a:xfrm>
          <a:prstGeom prst="wedgeRectCallout">
            <a:avLst>
              <a:gd name="adj1" fmla="val -46654"/>
              <a:gd name="adj2" fmla="val 7156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771741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69" name="Espaço Reservado para Texto 6"/>
          <p:cNvSpPr>
            <a:spLocks noGrp="1"/>
          </p:cNvSpPr>
          <p:nvPr>
            <p:ph type="body" sz="quarter" idx="45"/>
          </p:nvPr>
        </p:nvSpPr>
        <p:spPr>
          <a:xfrm>
            <a:off x="6355114" y="1285860"/>
            <a:ext cx="334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34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cxnSp>
        <p:nvCxnSpPr>
          <p:cNvPr id="74" name="Conector reto 73"/>
          <p:cNvCxnSpPr/>
          <p:nvPr userDrawn="1"/>
        </p:nvCxnSpPr>
        <p:spPr>
          <a:xfrm rot="5400000" flipH="1" flipV="1">
            <a:off x="1006485"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2" name="Espaço Reservado para Texto 6"/>
          <p:cNvSpPr>
            <a:spLocks noGrp="1"/>
          </p:cNvSpPr>
          <p:nvPr>
            <p:ph type="body" sz="quarter" idx="50"/>
          </p:nvPr>
        </p:nvSpPr>
        <p:spPr>
          <a:xfrm>
            <a:off x="3237694" y="1285860"/>
            <a:ext cx="334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34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33" name="Espaço Reservado para Texto 33"/>
          <p:cNvSpPr>
            <a:spLocks noGrp="1"/>
          </p:cNvSpPr>
          <p:nvPr>
            <p:ph type="body" sz="quarter" idx="51"/>
          </p:nvPr>
        </p:nvSpPr>
        <p:spPr>
          <a:xfrm>
            <a:off x="175179" y="2227254"/>
            <a:ext cx="298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5" name="Espaço Reservado para Texto 6"/>
          <p:cNvSpPr>
            <a:spLocks noGrp="1"/>
          </p:cNvSpPr>
          <p:nvPr>
            <p:ph type="body" sz="quarter" idx="52"/>
          </p:nvPr>
        </p:nvSpPr>
        <p:spPr>
          <a:xfrm>
            <a:off x="165860" y="1285860"/>
            <a:ext cx="331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144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cxnSp>
        <p:nvCxnSpPr>
          <p:cNvPr id="15" name="Conector reto 14"/>
          <p:cNvCxnSpPr/>
          <p:nvPr userDrawn="1"/>
        </p:nvCxnSpPr>
        <p:spPr>
          <a:xfrm rot="5400000" flipH="1" flipV="1">
            <a:off x="4145097"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16" name="Espaço Reservado para Texto 33"/>
          <p:cNvSpPr>
            <a:spLocks noGrp="1"/>
          </p:cNvSpPr>
          <p:nvPr>
            <p:ph type="body" sz="quarter" idx="53"/>
          </p:nvPr>
        </p:nvSpPr>
        <p:spPr>
          <a:xfrm>
            <a:off x="3313791" y="2227254"/>
            <a:ext cx="298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33"/>
          <p:cNvSpPr>
            <a:spLocks noGrp="1"/>
          </p:cNvSpPr>
          <p:nvPr>
            <p:ph type="body" sz="quarter" idx="54"/>
          </p:nvPr>
        </p:nvSpPr>
        <p:spPr>
          <a:xfrm>
            <a:off x="6452404" y="2227254"/>
            <a:ext cx="298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6300341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69" name="Espaço Reservado para Texto 6"/>
          <p:cNvSpPr>
            <a:spLocks noGrp="1"/>
          </p:cNvSpPr>
          <p:nvPr>
            <p:ph type="body" sz="quarter" idx="45"/>
          </p:nvPr>
        </p:nvSpPr>
        <p:spPr>
          <a:xfrm>
            <a:off x="7166784" y="1285860"/>
            <a:ext cx="259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cxnSp>
        <p:nvCxnSpPr>
          <p:cNvPr id="74" name="Conector reto 73"/>
          <p:cNvCxnSpPr/>
          <p:nvPr userDrawn="1"/>
        </p:nvCxnSpPr>
        <p:spPr>
          <a:xfrm rot="5400000" flipH="1" flipV="1">
            <a:off x="254353"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0" name="Espaço Reservado para Texto 6"/>
          <p:cNvSpPr>
            <a:spLocks noGrp="1"/>
          </p:cNvSpPr>
          <p:nvPr>
            <p:ph type="body" sz="quarter" idx="48"/>
          </p:nvPr>
        </p:nvSpPr>
        <p:spPr>
          <a:xfrm>
            <a:off x="4809330" y="1285860"/>
            <a:ext cx="259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32" name="Espaço Reservado para Texto 6"/>
          <p:cNvSpPr>
            <a:spLocks noGrp="1"/>
          </p:cNvSpPr>
          <p:nvPr>
            <p:ph type="body" sz="quarter" idx="50"/>
          </p:nvPr>
        </p:nvSpPr>
        <p:spPr>
          <a:xfrm>
            <a:off x="2451876" y="1285860"/>
            <a:ext cx="259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33" name="Espaço Reservado para Texto 33"/>
          <p:cNvSpPr>
            <a:spLocks noGrp="1"/>
          </p:cNvSpPr>
          <p:nvPr>
            <p:ph type="body" sz="quarter" idx="51"/>
          </p:nvPr>
        </p:nvSpPr>
        <p:spPr>
          <a:xfrm>
            <a:off x="175179"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5" name="Espaço Reservado para Texto 6"/>
          <p:cNvSpPr>
            <a:spLocks noGrp="1"/>
          </p:cNvSpPr>
          <p:nvPr>
            <p:ph type="body" sz="quarter" idx="52"/>
          </p:nvPr>
        </p:nvSpPr>
        <p:spPr>
          <a:xfrm>
            <a:off x="165860" y="1285860"/>
            <a:ext cx="252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cxnSp>
        <p:nvCxnSpPr>
          <p:cNvPr id="36" name="Conector reto 35"/>
          <p:cNvCxnSpPr/>
          <p:nvPr userDrawn="1"/>
        </p:nvCxnSpPr>
        <p:spPr>
          <a:xfrm rot="5400000" flipH="1" flipV="1">
            <a:off x="2608701"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7" name="Espaço Reservado para Texto 33"/>
          <p:cNvSpPr>
            <a:spLocks noGrp="1"/>
          </p:cNvSpPr>
          <p:nvPr>
            <p:ph type="body" sz="quarter" idx="53"/>
          </p:nvPr>
        </p:nvSpPr>
        <p:spPr>
          <a:xfrm>
            <a:off x="2529527"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38" name="Conector reto 37"/>
          <p:cNvCxnSpPr/>
          <p:nvPr userDrawn="1"/>
        </p:nvCxnSpPr>
        <p:spPr>
          <a:xfrm rot="5400000" flipH="1" flipV="1">
            <a:off x="4963049"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9" name="Espaço Reservado para Texto 33"/>
          <p:cNvSpPr>
            <a:spLocks noGrp="1"/>
          </p:cNvSpPr>
          <p:nvPr>
            <p:ph type="body" sz="quarter" idx="54"/>
          </p:nvPr>
        </p:nvSpPr>
        <p:spPr>
          <a:xfrm>
            <a:off x="4883875"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1" name="Espaço Reservado para Texto 33"/>
          <p:cNvSpPr>
            <a:spLocks noGrp="1"/>
          </p:cNvSpPr>
          <p:nvPr>
            <p:ph type="body" sz="quarter" idx="55"/>
          </p:nvPr>
        </p:nvSpPr>
        <p:spPr>
          <a:xfrm>
            <a:off x="7238222"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3331219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34" name="Espaço Reservado para Texto 33"/>
          <p:cNvSpPr>
            <a:spLocks noGrp="1"/>
          </p:cNvSpPr>
          <p:nvPr>
            <p:ph type="body" sz="quarter" idx="32"/>
          </p:nvPr>
        </p:nvSpPr>
        <p:spPr>
          <a:xfrm>
            <a:off x="211899"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66" name="Espaço Reservado para Texto 33"/>
          <p:cNvSpPr>
            <a:spLocks noGrp="1"/>
          </p:cNvSpPr>
          <p:nvPr>
            <p:ph type="body" sz="quarter" idx="42"/>
          </p:nvPr>
        </p:nvSpPr>
        <p:spPr>
          <a:xfrm>
            <a:off x="2075637"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68" name="Espaço Reservado para Texto 33"/>
          <p:cNvSpPr>
            <a:spLocks noGrp="1"/>
          </p:cNvSpPr>
          <p:nvPr>
            <p:ph type="body" sz="quarter" idx="44"/>
          </p:nvPr>
        </p:nvSpPr>
        <p:spPr>
          <a:xfrm>
            <a:off x="3939375"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0" name="Espaço Reservado para Texto 33"/>
          <p:cNvSpPr>
            <a:spLocks noGrp="1"/>
          </p:cNvSpPr>
          <p:nvPr>
            <p:ph type="body" sz="quarter" idx="46"/>
          </p:nvPr>
        </p:nvSpPr>
        <p:spPr>
          <a:xfrm>
            <a:off x="5803113"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2" name="Espaço Reservado para Texto 33"/>
          <p:cNvSpPr>
            <a:spLocks noGrp="1"/>
          </p:cNvSpPr>
          <p:nvPr>
            <p:ph type="body" sz="quarter" idx="48"/>
          </p:nvPr>
        </p:nvSpPr>
        <p:spPr>
          <a:xfrm>
            <a:off x="7666850"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1" name="Espaço Reservado para Texto 6"/>
          <p:cNvSpPr>
            <a:spLocks noGrp="1"/>
          </p:cNvSpPr>
          <p:nvPr>
            <p:ph type="body" sz="quarter" idx="47"/>
          </p:nvPr>
        </p:nvSpPr>
        <p:spPr>
          <a:xfrm>
            <a:off x="7664952" y="1285860"/>
            <a:ext cx="20736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9" name="Espaço Reservado para Texto 6"/>
          <p:cNvSpPr>
            <a:spLocks noGrp="1"/>
          </p:cNvSpPr>
          <p:nvPr>
            <p:ph type="body" sz="quarter" idx="45"/>
          </p:nvPr>
        </p:nvSpPr>
        <p:spPr>
          <a:xfrm>
            <a:off x="5793794" y="1285860"/>
            <a:ext cx="208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7" name="Espaço Reservado para Texto 6"/>
          <p:cNvSpPr>
            <a:spLocks noGrp="1"/>
          </p:cNvSpPr>
          <p:nvPr>
            <p:ph type="body" sz="quarter" idx="43"/>
          </p:nvPr>
        </p:nvSpPr>
        <p:spPr>
          <a:xfrm>
            <a:off x="3922637" y="1285860"/>
            <a:ext cx="208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5" name="Espaço Reservado para Texto 6"/>
          <p:cNvSpPr>
            <a:spLocks noGrp="1"/>
          </p:cNvSpPr>
          <p:nvPr>
            <p:ph type="body" sz="quarter" idx="41"/>
          </p:nvPr>
        </p:nvSpPr>
        <p:spPr>
          <a:xfrm>
            <a:off x="2051480" y="1285860"/>
            <a:ext cx="208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26" name="Espaço Reservado para Texto 6"/>
          <p:cNvSpPr>
            <a:spLocks noGrp="1"/>
          </p:cNvSpPr>
          <p:nvPr>
            <p:ph type="body" sz="quarter" idx="31"/>
          </p:nvPr>
        </p:nvSpPr>
        <p:spPr>
          <a:xfrm>
            <a:off x="200025" y="1285860"/>
            <a:ext cx="20736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889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cxnSp>
        <p:nvCxnSpPr>
          <p:cNvPr id="74" name="Conector reto 73"/>
          <p:cNvCxnSpPr/>
          <p:nvPr userDrawn="1"/>
        </p:nvCxnSpPr>
        <p:spPr>
          <a:xfrm rot="5400000" flipH="1" flipV="1">
            <a:off x="-170232"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75" name="Conector reto 74"/>
          <p:cNvCxnSpPr/>
          <p:nvPr userDrawn="1"/>
        </p:nvCxnSpPr>
        <p:spPr>
          <a:xfrm rot="5400000" flipH="1" flipV="1">
            <a:off x="1693506"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76" name="Conector reto 75"/>
          <p:cNvCxnSpPr/>
          <p:nvPr userDrawn="1"/>
        </p:nvCxnSpPr>
        <p:spPr>
          <a:xfrm rot="5400000" flipH="1" flipV="1">
            <a:off x="3557244"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77" name="Conector reto 76"/>
          <p:cNvCxnSpPr/>
          <p:nvPr userDrawn="1"/>
        </p:nvCxnSpPr>
        <p:spPr>
          <a:xfrm rot="5400000" flipH="1" flipV="1">
            <a:off x="5420982"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9297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34" name="Espaço Reservado para Texto 33"/>
          <p:cNvSpPr>
            <a:spLocks noGrp="1"/>
          </p:cNvSpPr>
          <p:nvPr>
            <p:ph type="body" sz="quarter" idx="32"/>
          </p:nvPr>
        </p:nvSpPr>
        <p:spPr>
          <a:xfrm>
            <a:off x="211899"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74" name="Conector reto 73"/>
          <p:cNvCxnSpPr/>
          <p:nvPr userDrawn="1"/>
        </p:nvCxnSpPr>
        <p:spPr>
          <a:xfrm rot="5400000" flipH="1" flipV="1">
            <a:off x="-476088"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18" name="Espaço Reservado para Texto 6"/>
          <p:cNvSpPr>
            <a:spLocks noGrp="1"/>
          </p:cNvSpPr>
          <p:nvPr>
            <p:ph type="body" sz="quarter" idx="49"/>
          </p:nvPr>
        </p:nvSpPr>
        <p:spPr>
          <a:xfrm>
            <a:off x="8010260"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71" name="Espaço Reservado para Texto 6"/>
          <p:cNvSpPr>
            <a:spLocks noGrp="1"/>
          </p:cNvSpPr>
          <p:nvPr>
            <p:ph type="body" sz="quarter" idx="47"/>
          </p:nvPr>
        </p:nvSpPr>
        <p:spPr>
          <a:xfrm>
            <a:off x="6453790"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9" name="Espaço Reservado para Texto 6"/>
          <p:cNvSpPr>
            <a:spLocks noGrp="1"/>
          </p:cNvSpPr>
          <p:nvPr>
            <p:ph type="body" sz="quarter" idx="45"/>
          </p:nvPr>
        </p:nvSpPr>
        <p:spPr>
          <a:xfrm>
            <a:off x="4882136"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7" name="Espaço Reservado para Texto 6"/>
          <p:cNvSpPr>
            <a:spLocks noGrp="1"/>
          </p:cNvSpPr>
          <p:nvPr>
            <p:ph type="body" sz="quarter" idx="43"/>
          </p:nvPr>
        </p:nvSpPr>
        <p:spPr>
          <a:xfrm>
            <a:off x="3296432"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65" name="Espaço Reservado para Texto 6"/>
          <p:cNvSpPr>
            <a:spLocks noGrp="1"/>
          </p:cNvSpPr>
          <p:nvPr>
            <p:ph type="body" sz="quarter" idx="41"/>
          </p:nvPr>
        </p:nvSpPr>
        <p:spPr>
          <a:xfrm>
            <a:off x="1723446"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26" name="Espaço Reservado para Texto 6"/>
          <p:cNvSpPr>
            <a:spLocks noGrp="1"/>
          </p:cNvSpPr>
          <p:nvPr>
            <p:ph type="body" sz="quarter" idx="31"/>
          </p:nvPr>
        </p:nvSpPr>
        <p:spPr>
          <a:xfrm>
            <a:off x="200025" y="1285860"/>
            <a:ext cx="1764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889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 texto mestre</a:t>
            </a:r>
          </a:p>
        </p:txBody>
      </p:sp>
      <p:sp>
        <p:nvSpPr>
          <p:cNvPr id="24" name="Espaço Reservado para Texto 33"/>
          <p:cNvSpPr>
            <a:spLocks noGrp="1"/>
          </p:cNvSpPr>
          <p:nvPr>
            <p:ph type="body" sz="quarter" idx="50"/>
          </p:nvPr>
        </p:nvSpPr>
        <p:spPr>
          <a:xfrm>
            <a:off x="1774328"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25" name="Conector reto 24"/>
          <p:cNvCxnSpPr/>
          <p:nvPr userDrawn="1"/>
        </p:nvCxnSpPr>
        <p:spPr>
          <a:xfrm rot="5400000" flipH="1" flipV="1">
            <a:off x="1086341"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27" name="Espaço Reservado para Texto 33"/>
          <p:cNvSpPr>
            <a:spLocks noGrp="1"/>
          </p:cNvSpPr>
          <p:nvPr>
            <p:ph type="body" sz="quarter" idx="51"/>
          </p:nvPr>
        </p:nvSpPr>
        <p:spPr>
          <a:xfrm>
            <a:off x="3336757"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28" name="Conector reto 27"/>
          <p:cNvCxnSpPr/>
          <p:nvPr userDrawn="1"/>
        </p:nvCxnSpPr>
        <p:spPr>
          <a:xfrm rot="5400000" flipH="1" flipV="1">
            <a:off x="2648770"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29" name="Espaço Reservado para Texto 33"/>
          <p:cNvSpPr>
            <a:spLocks noGrp="1"/>
          </p:cNvSpPr>
          <p:nvPr>
            <p:ph type="body" sz="quarter" idx="52"/>
          </p:nvPr>
        </p:nvSpPr>
        <p:spPr>
          <a:xfrm>
            <a:off x="4899186"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30" name="Conector reto 29"/>
          <p:cNvCxnSpPr/>
          <p:nvPr userDrawn="1"/>
        </p:nvCxnSpPr>
        <p:spPr>
          <a:xfrm rot="5400000" flipH="1" flipV="1">
            <a:off x="4211199"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1" name="Espaço Reservado para Texto 33"/>
          <p:cNvSpPr>
            <a:spLocks noGrp="1"/>
          </p:cNvSpPr>
          <p:nvPr>
            <p:ph type="body" sz="quarter" idx="53"/>
          </p:nvPr>
        </p:nvSpPr>
        <p:spPr>
          <a:xfrm>
            <a:off x="6461615"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32" name="Conector reto 31"/>
          <p:cNvCxnSpPr/>
          <p:nvPr userDrawn="1"/>
        </p:nvCxnSpPr>
        <p:spPr>
          <a:xfrm rot="5400000" flipH="1" flipV="1">
            <a:off x="5773628"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3" name="Espaço Reservado para Texto 33"/>
          <p:cNvSpPr>
            <a:spLocks noGrp="1"/>
          </p:cNvSpPr>
          <p:nvPr>
            <p:ph type="body" sz="quarter" idx="54"/>
          </p:nvPr>
        </p:nvSpPr>
        <p:spPr>
          <a:xfrm>
            <a:off x="8024040"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3431059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abela (5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23821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085943"/>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4933670"/>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5"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6"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6"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0" name="Espaço Reservado para Texto 6"/>
          <p:cNvSpPr>
            <a:spLocks noGrp="1"/>
          </p:cNvSpPr>
          <p:nvPr>
            <p:ph type="body" sz="quarter" idx="25"/>
          </p:nvPr>
        </p:nvSpPr>
        <p:spPr>
          <a:xfrm>
            <a:off x="3178276"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6"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08"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08"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4578008"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08"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6"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08"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6"/>
          <p:cNvSpPr>
            <a:spLocks noGrp="1"/>
          </p:cNvSpPr>
          <p:nvPr>
            <p:ph type="body" sz="quarter" idx="34"/>
          </p:nvPr>
        </p:nvSpPr>
        <p:spPr>
          <a:xfrm>
            <a:off x="231099" y="578139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0" name="Espaço Reservado para Texto 6"/>
          <p:cNvSpPr>
            <a:spLocks noGrp="1"/>
          </p:cNvSpPr>
          <p:nvPr>
            <p:ph type="body" sz="quarter" idx="35"/>
          </p:nvPr>
        </p:nvSpPr>
        <p:spPr>
          <a:xfrm>
            <a:off x="1778545"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6"/>
          <p:cNvSpPr>
            <a:spLocks noGrp="1"/>
          </p:cNvSpPr>
          <p:nvPr>
            <p:ph type="body" sz="quarter" idx="36"/>
          </p:nvPr>
        </p:nvSpPr>
        <p:spPr>
          <a:xfrm>
            <a:off x="3178276"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6"/>
          <p:cNvSpPr>
            <a:spLocks noGrp="1"/>
          </p:cNvSpPr>
          <p:nvPr>
            <p:ph type="body" sz="quarter" idx="37"/>
          </p:nvPr>
        </p:nvSpPr>
        <p:spPr>
          <a:xfrm>
            <a:off x="4578008"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2029501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ela (5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23821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085943"/>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4933670"/>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5"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6"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6"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0" name="Espaço Reservado para Texto 6"/>
          <p:cNvSpPr>
            <a:spLocks noGrp="1"/>
          </p:cNvSpPr>
          <p:nvPr>
            <p:ph type="body" sz="quarter" idx="25"/>
          </p:nvPr>
        </p:nvSpPr>
        <p:spPr>
          <a:xfrm>
            <a:off x="3178276"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6"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08"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08"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4578008"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08"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6"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08"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6"/>
          <p:cNvSpPr>
            <a:spLocks noGrp="1"/>
          </p:cNvSpPr>
          <p:nvPr>
            <p:ph type="body" sz="quarter" idx="34"/>
          </p:nvPr>
        </p:nvSpPr>
        <p:spPr>
          <a:xfrm>
            <a:off x="231099" y="578139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0" name="Espaço Reservado para Texto 6"/>
          <p:cNvSpPr>
            <a:spLocks noGrp="1"/>
          </p:cNvSpPr>
          <p:nvPr>
            <p:ph type="body" sz="quarter" idx="35"/>
          </p:nvPr>
        </p:nvSpPr>
        <p:spPr>
          <a:xfrm>
            <a:off x="1778545"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6"/>
          <p:cNvSpPr>
            <a:spLocks noGrp="1"/>
          </p:cNvSpPr>
          <p:nvPr>
            <p:ph type="body" sz="quarter" idx="36"/>
          </p:nvPr>
        </p:nvSpPr>
        <p:spPr>
          <a:xfrm>
            <a:off x="3178276"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6"/>
          <p:cNvSpPr>
            <a:spLocks noGrp="1"/>
          </p:cNvSpPr>
          <p:nvPr>
            <p:ph type="body" sz="quarter" idx="37"/>
          </p:nvPr>
        </p:nvSpPr>
        <p:spPr>
          <a:xfrm>
            <a:off x="4578008"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110739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3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p>
        </p:txBody>
      </p:sp>
      <p:sp>
        <p:nvSpPr>
          <p:cNvPr id="28" name="Espaço Reservado para Texto 7"/>
          <p:cNvSpPr>
            <a:spLocks noGrp="1"/>
          </p:cNvSpPr>
          <p:nvPr>
            <p:ph type="body" sz="quarter" idx="27"/>
          </p:nvPr>
        </p:nvSpPr>
        <p:spPr>
          <a:xfrm>
            <a:off x="2236788" y="4143386"/>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16"/>
          <p:cNvSpPr>
            <a:spLocks noGrp="1"/>
          </p:cNvSpPr>
          <p:nvPr>
            <p:ph type="body" sz="quarter" idx="28"/>
          </p:nvPr>
        </p:nvSpPr>
        <p:spPr>
          <a:xfrm>
            <a:off x="379413" y="4143386"/>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0" name="Espaço Reservado para Texto 7"/>
          <p:cNvSpPr>
            <a:spLocks noGrp="1"/>
          </p:cNvSpPr>
          <p:nvPr>
            <p:ph type="body" sz="quarter" idx="29"/>
          </p:nvPr>
        </p:nvSpPr>
        <p:spPr>
          <a:xfrm>
            <a:off x="2236788" y="2946798"/>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2946798"/>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2" name="Espaço Reservado para Texto 7"/>
          <p:cNvSpPr>
            <a:spLocks noGrp="1"/>
          </p:cNvSpPr>
          <p:nvPr>
            <p:ph type="body" sz="quarter" idx="31"/>
          </p:nvPr>
        </p:nvSpPr>
        <p:spPr>
          <a:xfrm>
            <a:off x="2236788" y="1750210"/>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1750210"/>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ela (5 por 2)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23821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085943"/>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4933670"/>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808934" y="2390489"/>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808934" y="323821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808934" y="4085943"/>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808934" y="4933670"/>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3880636" y="2390489"/>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3880636" y="323821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3880636" y="4085943"/>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3880636" y="4933670"/>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808934"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3880636"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6"/>
          <p:cNvSpPr>
            <a:spLocks noGrp="1"/>
          </p:cNvSpPr>
          <p:nvPr>
            <p:ph type="body" sz="quarter" idx="34"/>
          </p:nvPr>
        </p:nvSpPr>
        <p:spPr>
          <a:xfrm>
            <a:off x="231099" y="578139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0" name="Espaço Reservado para Texto 6"/>
          <p:cNvSpPr>
            <a:spLocks noGrp="1"/>
          </p:cNvSpPr>
          <p:nvPr>
            <p:ph type="body" sz="quarter" idx="35"/>
          </p:nvPr>
        </p:nvSpPr>
        <p:spPr>
          <a:xfrm>
            <a:off x="1808934" y="578139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6"/>
          <p:cNvSpPr>
            <a:spLocks noGrp="1"/>
          </p:cNvSpPr>
          <p:nvPr>
            <p:ph type="body" sz="quarter" idx="37"/>
          </p:nvPr>
        </p:nvSpPr>
        <p:spPr>
          <a:xfrm>
            <a:off x="3880636" y="578139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2748987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ela (4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47260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55471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63683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47260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5" y="455471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563683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6" y="239048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6" y="347260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0" name="Espaço Reservado para Texto 6"/>
          <p:cNvSpPr>
            <a:spLocks noGrp="1"/>
          </p:cNvSpPr>
          <p:nvPr>
            <p:ph type="body" sz="quarter" idx="25"/>
          </p:nvPr>
        </p:nvSpPr>
        <p:spPr>
          <a:xfrm>
            <a:off x="3178276" y="455471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6" y="563683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08" y="239048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08" y="347260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4578008" y="455471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08" y="563683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6"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08"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2197827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ela (4 por 2)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47260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55471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63683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47260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5" y="455471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563683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3952074" y="239048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3952074" y="347260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3952074" y="455471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3952074" y="563683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3952074"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2373893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ela (3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860563"/>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330637"/>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860563"/>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5330637"/>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6" y="2390489"/>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6" y="3860563"/>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6" y="5330637"/>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08" y="2390489"/>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08" y="3860563"/>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08" y="5330637"/>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6"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08"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5981617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ela (3 por 2)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dirty="0">
              <a:solidFill>
                <a:prstClr val="black">
                  <a:lumMod val="50000"/>
                  <a:lumOff val="50000"/>
                </a:prstClr>
              </a:solidFill>
            </a:endParaRPr>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860563"/>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330637"/>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810800" y="2390489"/>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810800" y="3860563"/>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810800" y="5330637"/>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3952800" y="2390489"/>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3952800" y="3860563"/>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3952800" y="5330637"/>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810800"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3952800"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25540782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ela (4 por 3)">
    <p:spTree>
      <p:nvGrpSpPr>
        <p:cNvPr id="1" name=""/>
        <p:cNvGrpSpPr/>
        <p:nvPr/>
      </p:nvGrpSpPr>
      <p:grpSpPr>
        <a:xfrm>
          <a:off x="0" y="0"/>
          <a:ext cx="0" cy="0"/>
          <a:chOff x="0" y="0"/>
          <a:chExt cx="0" cy="0"/>
        </a:xfrm>
      </p:grpSpPr>
      <p:sp>
        <p:nvSpPr>
          <p:cNvPr id="30" name="Espaço Reservado para Texto 29"/>
          <p:cNvSpPr>
            <a:spLocks noGrp="1"/>
          </p:cNvSpPr>
          <p:nvPr>
            <p:ph type="body" sz="quarter" idx="14"/>
          </p:nvPr>
        </p:nvSpPr>
        <p:spPr>
          <a:xfrm>
            <a:off x="135602" y="785813"/>
            <a:ext cx="673200" cy="5786437"/>
          </a:xfrm>
          <a:prstGeom prst="rect">
            <a:avLst/>
          </a:prstGeom>
          <a:solidFill>
            <a:schemeClr val="bg1"/>
          </a:solidFill>
          <a:ln>
            <a:solidFill>
              <a:schemeClr val="tx1">
                <a:lumMod val="50000"/>
                <a:lumOff val="50000"/>
              </a:schemeClr>
            </a:solidFill>
          </a:ln>
        </p:spPr>
        <p:txBody>
          <a:bodyPr/>
          <a:lstStyle>
            <a:lvl1pPr>
              <a:defRPr sz="400">
                <a:solidFill>
                  <a:schemeClr val="bg1"/>
                </a:solidFill>
              </a:defRPr>
            </a:lvl1pPr>
            <a:lvl2pPr>
              <a:defRPr sz="300">
                <a:solidFill>
                  <a:schemeClr val="bg1"/>
                </a:solidFill>
              </a:defRPr>
            </a:lvl2pPr>
            <a:lvl3pPr>
              <a:defRPr sz="200">
                <a:solidFill>
                  <a:schemeClr val="bg1"/>
                </a:solidFill>
              </a:defRPr>
            </a:lvl3pPr>
            <a:lvl4pPr>
              <a:defRPr sz="100">
                <a:solidFill>
                  <a:schemeClr val="bg1"/>
                </a:solidFill>
              </a:defRPr>
            </a:lvl4pPr>
            <a:lvl5pPr>
              <a:defRPr sz="100">
                <a:solidFill>
                  <a:schemeClr val="bg1"/>
                </a:solidFill>
              </a:defRPr>
            </a:lvl5pPr>
          </a:lstStyle>
          <a:p>
            <a:pPr lvl="0"/>
            <a:r>
              <a:rPr lang="pt-BR"/>
              <a:t>Clique para editar o texto mestre</a:t>
            </a:r>
          </a:p>
        </p:txBody>
      </p:sp>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a:solidFill>
                <a:prstClr val="black">
                  <a:lumMod val="50000"/>
                  <a:lumOff val="50000"/>
                </a:prstClr>
              </a:solidFill>
            </a:endParaRPr>
          </a:p>
        </p:txBody>
      </p:sp>
      <p:sp>
        <p:nvSpPr>
          <p:cNvPr id="25" name="Espaço Reservado para Texto 24"/>
          <p:cNvSpPr>
            <a:spLocks noGrp="1"/>
          </p:cNvSpPr>
          <p:nvPr>
            <p:ph type="body" sz="quarter" idx="11"/>
          </p:nvPr>
        </p:nvSpPr>
        <p:spPr>
          <a:xfrm>
            <a:off x="380174" y="1500188"/>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ctr">
              <a:buNone/>
              <a:defRPr sz="1200"/>
            </a:lvl2pPr>
            <a:lvl3pPr algn="ctr">
              <a:buNone/>
              <a:defRPr sz="1100"/>
            </a:lvl3pPr>
            <a:lvl4pPr algn="ctr">
              <a:buNone/>
              <a:defRPr sz="1050"/>
            </a:lvl4pPr>
            <a:lvl5pPr algn="ctr">
              <a:buNone/>
              <a:defRPr sz="1050"/>
            </a:lvl5pPr>
          </a:lstStyle>
          <a:p>
            <a:pPr lvl="0"/>
            <a:r>
              <a:rPr lang="pt-BR"/>
              <a:t>Clique para editar o texto mestre</a:t>
            </a:r>
          </a:p>
        </p:txBody>
      </p:sp>
      <p:sp>
        <p:nvSpPr>
          <p:cNvPr id="28" name="Espaço Reservado para Texto 27"/>
          <p:cNvSpPr>
            <a:spLocks noGrp="1"/>
          </p:cNvSpPr>
          <p:nvPr>
            <p:ph type="body" sz="quarter" idx="13"/>
          </p:nvPr>
        </p:nvSpPr>
        <p:spPr>
          <a:xfrm>
            <a:off x="2237562" y="1500188"/>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31"/>
          <p:cNvSpPr>
            <a:spLocks noGrp="1"/>
          </p:cNvSpPr>
          <p:nvPr>
            <p:ph type="body" sz="quarter" idx="15"/>
          </p:nvPr>
        </p:nvSpPr>
        <p:spPr>
          <a:xfrm>
            <a:off x="380174" y="5214938"/>
            <a:ext cx="1714500" cy="857250"/>
          </a:xfrm>
          <a:prstGeom prst="homePlate">
            <a:avLst>
              <a:gd name="adj" fmla="val 23744"/>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4" name="Espaço Reservado para Texto 33"/>
          <p:cNvSpPr>
            <a:spLocks noGrp="1"/>
          </p:cNvSpPr>
          <p:nvPr>
            <p:ph type="body" sz="quarter" idx="16"/>
          </p:nvPr>
        </p:nvSpPr>
        <p:spPr>
          <a:xfrm>
            <a:off x="380174" y="3929062"/>
            <a:ext cx="1714500" cy="857250"/>
          </a:xfrm>
          <a:prstGeom prst="homePlate">
            <a:avLst>
              <a:gd name="adj" fmla="val 2374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6" name="Espaço Reservado para Texto 35"/>
          <p:cNvSpPr>
            <a:spLocks noGrp="1"/>
          </p:cNvSpPr>
          <p:nvPr>
            <p:ph type="body" sz="quarter" idx="17"/>
          </p:nvPr>
        </p:nvSpPr>
        <p:spPr>
          <a:xfrm>
            <a:off x="380174" y="2714625"/>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8" name="Espaço Reservado para Texto 37"/>
          <p:cNvSpPr>
            <a:spLocks noGrp="1"/>
          </p:cNvSpPr>
          <p:nvPr>
            <p:ph type="body" sz="quarter" idx="18"/>
          </p:nvPr>
        </p:nvSpPr>
        <p:spPr>
          <a:xfrm rot="5400000">
            <a:off x="3518396" y="-497606"/>
            <a:ext cx="507600" cy="3074400"/>
          </a:xfrm>
          <a:prstGeom prst="homePlate">
            <a:avLst>
              <a:gd name="adj" fmla="val 26756"/>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smtClean="0">
                <a:solidFill>
                  <a:schemeClr val="tx1"/>
                </a:solidFill>
                <a:latin typeface="+mn-lt"/>
                <a:ea typeface="+mn-ea"/>
                <a:cs typeface="+mn-cs"/>
              </a:defRPr>
            </a:lvl1pPr>
            <a:lvl2pPr marL="0" algn="ctr" defTabSz="914400" rtl="0" eaLnBrk="1" latinLnBrk="0" hangingPunct="1">
              <a:buFontTx/>
              <a:buNone/>
              <a:defRPr lang="pt-BR" sz="1800" kern="1200" smtClean="0">
                <a:solidFill>
                  <a:schemeClr val="tx1"/>
                </a:solidFill>
                <a:latin typeface="+mn-lt"/>
                <a:ea typeface="+mn-ea"/>
                <a:cs typeface="+mn-cs"/>
              </a:defRPr>
            </a:lvl2pPr>
            <a:lvl3pPr marL="0" algn="ctr" defTabSz="914400" rtl="0" eaLnBrk="1" latinLnBrk="0" hangingPunct="1">
              <a:buFontTx/>
              <a:buNone/>
              <a:defRPr lang="pt-BR" sz="1800" kern="1200" smtClean="0">
                <a:solidFill>
                  <a:schemeClr val="tx1"/>
                </a:solidFill>
                <a:latin typeface="+mn-lt"/>
                <a:ea typeface="+mn-ea"/>
                <a:cs typeface="+mn-cs"/>
              </a:defRPr>
            </a:lvl3pPr>
            <a:lvl4pPr marL="0" algn="ctr" defTabSz="914400" rtl="0" eaLnBrk="1" latinLnBrk="0" hangingPunct="1">
              <a:buFontTx/>
              <a:buNone/>
              <a:defRPr lang="pt-BR" sz="1800" kern="120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 texto mestre</a:t>
            </a:r>
          </a:p>
        </p:txBody>
      </p:sp>
      <p:sp>
        <p:nvSpPr>
          <p:cNvPr id="40" name="Espaço Reservado para Texto 39"/>
          <p:cNvSpPr>
            <a:spLocks noGrp="1"/>
          </p:cNvSpPr>
          <p:nvPr>
            <p:ph type="body" sz="quarter" idx="19"/>
          </p:nvPr>
        </p:nvSpPr>
        <p:spPr>
          <a:xfrm rot="5400000">
            <a:off x="6416678" y="-107174"/>
            <a:ext cx="500063" cy="2286000"/>
          </a:xfrm>
          <a:prstGeom prst="homePlate">
            <a:avLst>
              <a:gd name="adj" fmla="val 24409"/>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lstStyle>
            <a:lvl1pPr marL="0" indent="0" algn="ctr">
              <a:spcBef>
                <a:spcPts val="0"/>
              </a:spcBef>
              <a:buNone/>
              <a:defRPr lang="pt-BR" sz="1600" kern="1200" smtClean="0">
                <a:solidFill>
                  <a:schemeClr val="tx1"/>
                </a:solidFill>
                <a:latin typeface="+mn-lt"/>
                <a:ea typeface="+mn-ea"/>
                <a:cs typeface="+mn-cs"/>
              </a:defRPr>
            </a:lvl1pPr>
            <a:lvl2pPr>
              <a:defRPr lang="pt-BR" sz="1800" kern="1200" dirty="0" smtClean="0">
                <a:solidFill>
                  <a:schemeClr val="tx1"/>
                </a:solidFill>
                <a:latin typeface="+mn-lt"/>
                <a:ea typeface="+mn-ea"/>
                <a:cs typeface="+mn-cs"/>
              </a:defRPr>
            </a:lvl2pPr>
            <a:lvl3pPr>
              <a:defRPr lang="pt-BR" sz="1800" kern="1200" dirty="0" smtClean="0">
                <a:solidFill>
                  <a:schemeClr val="tx1"/>
                </a:solidFill>
                <a:latin typeface="+mn-lt"/>
                <a:ea typeface="+mn-ea"/>
                <a:cs typeface="+mn-cs"/>
              </a:defRPr>
            </a:lvl3pPr>
            <a:lvl4pPr>
              <a:defRPr lang="pt-BR" sz="1800" kern="1200" dirty="0" smtClean="0">
                <a:solidFill>
                  <a:schemeClr val="tx1"/>
                </a:solidFill>
                <a:latin typeface="+mn-lt"/>
                <a:ea typeface="+mn-ea"/>
                <a:cs typeface="+mn-cs"/>
              </a:defRPr>
            </a:lvl4pPr>
            <a:lvl5pPr>
              <a:defRPr lang="pt-BR" sz="1800" kern="1200" dirty="0">
                <a:solidFill>
                  <a:schemeClr val="tx1"/>
                </a:solidFill>
                <a:latin typeface="+mn-lt"/>
                <a:ea typeface="+mn-ea"/>
                <a:cs typeface="+mn-cs"/>
              </a:defRPr>
            </a:lvl5pPr>
          </a:lstStyle>
          <a:p>
            <a:pPr lvl="0"/>
            <a:r>
              <a:rPr lang="pt-BR"/>
              <a:t>Clique para editar o texto mestre</a:t>
            </a:r>
          </a:p>
        </p:txBody>
      </p:sp>
      <p:sp>
        <p:nvSpPr>
          <p:cNvPr id="42" name="Espaço Reservado para Texto 41"/>
          <p:cNvSpPr>
            <a:spLocks noGrp="1"/>
          </p:cNvSpPr>
          <p:nvPr>
            <p:ph type="body" sz="quarter" idx="20"/>
          </p:nvPr>
        </p:nvSpPr>
        <p:spPr>
          <a:xfrm rot="5400000">
            <a:off x="8559821" y="250013"/>
            <a:ext cx="500063" cy="1571625"/>
          </a:xfrm>
          <a:prstGeom prst="homePlate">
            <a:avLst>
              <a:gd name="adj" fmla="val 20507"/>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dirty="0" smtClean="0">
                <a:solidFill>
                  <a:schemeClr val="tx1"/>
                </a:solidFill>
                <a:latin typeface="+mn-lt"/>
                <a:ea typeface="+mn-ea"/>
                <a:cs typeface="+mn-cs"/>
              </a:defRPr>
            </a:lvl1pPr>
            <a:lvl2pPr marL="0" algn="ctr" defTabSz="914400" rtl="0" eaLnBrk="1" latinLnBrk="0" hangingPunct="1">
              <a:buFontTx/>
              <a:buNone/>
              <a:defRPr lang="pt-BR" sz="1800" kern="1200" dirty="0" smtClean="0">
                <a:solidFill>
                  <a:schemeClr val="tx1"/>
                </a:solidFill>
                <a:latin typeface="+mn-lt"/>
                <a:ea typeface="+mn-ea"/>
                <a:cs typeface="+mn-cs"/>
              </a:defRPr>
            </a:lvl2pPr>
            <a:lvl3pPr marL="0" algn="ctr" defTabSz="914400" rtl="0" eaLnBrk="1" latinLnBrk="0" hangingPunct="1">
              <a:buFontTx/>
              <a:buNone/>
              <a:defRPr lang="pt-BR" sz="1800" kern="1200" dirty="0" smtClean="0">
                <a:solidFill>
                  <a:schemeClr val="tx1"/>
                </a:solidFill>
                <a:latin typeface="+mn-lt"/>
                <a:ea typeface="+mn-ea"/>
                <a:cs typeface="+mn-cs"/>
              </a:defRPr>
            </a:lvl3pPr>
            <a:lvl4pPr marL="0" algn="ctr" defTabSz="914400" rtl="0" eaLnBrk="1" latinLnBrk="0" hangingPunct="1">
              <a:buFontTx/>
              <a:buNone/>
              <a:defRPr lang="pt-BR" sz="1800" kern="1200" dirty="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 texto mestre</a:t>
            </a:r>
          </a:p>
        </p:txBody>
      </p:sp>
      <p:sp>
        <p:nvSpPr>
          <p:cNvPr id="43" name="Espaço Reservado para Texto 27"/>
          <p:cNvSpPr>
            <a:spLocks noGrp="1"/>
          </p:cNvSpPr>
          <p:nvPr>
            <p:ph type="body" sz="quarter" idx="21"/>
          </p:nvPr>
        </p:nvSpPr>
        <p:spPr>
          <a:xfrm>
            <a:off x="2237562" y="2714628"/>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4" name="Espaço Reservado para Texto 27"/>
          <p:cNvSpPr>
            <a:spLocks noGrp="1"/>
          </p:cNvSpPr>
          <p:nvPr>
            <p:ph type="body" sz="quarter" idx="22"/>
          </p:nvPr>
        </p:nvSpPr>
        <p:spPr>
          <a:xfrm>
            <a:off x="2237562" y="3929074"/>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5" name="Espaço Reservado para Texto 27"/>
          <p:cNvSpPr>
            <a:spLocks noGrp="1"/>
          </p:cNvSpPr>
          <p:nvPr>
            <p:ph type="body" sz="quarter" idx="23"/>
          </p:nvPr>
        </p:nvSpPr>
        <p:spPr>
          <a:xfrm>
            <a:off x="2237562" y="5214958"/>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6" name="Espaço Reservado para Texto 27"/>
          <p:cNvSpPr>
            <a:spLocks noGrp="1"/>
          </p:cNvSpPr>
          <p:nvPr>
            <p:ph type="body" sz="quarter" idx="24"/>
          </p:nvPr>
        </p:nvSpPr>
        <p:spPr>
          <a:xfrm>
            <a:off x="5523710" y="1500188"/>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7" name="Espaço Reservado para Texto 27"/>
          <p:cNvSpPr>
            <a:spLocks noGrp="1"/>
          </p:cNvSpPr>
          <p:nvPr>
            <p:ph type="body" sz="quarter" idx="25"/>
          </p:nvPr>
        </p:nvSpPr>
        <p:spPr>
          <a:xfrm>
            <a:off x="5523710" y="2714628"/>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8" name="Espaço Reservado para Texto 27"/>
          <p:cNvSpPr>
            <a:spLocks noGrp="1"/>
          </p:cNvSpPr>
          <p:nvPr>
            <p:ph type="body" sz="quarter" idx="26"/>
          </p:nvPr>
        </p:nvSpPr>
        <p:spPr>
          <a:xfrm>
            <a:off x="5523710" y="3929074"/>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9" name="Espaço Reservado para Texto 27"/>
          <p:cNvSpPr>
            <a:spLocks noGrp="1"/>
          </p:cNvSpPr>
          <p:nvPr>
            <p:ph type="body" sz="quarter" idx="27"/>
          </p:nvPr>
        </p:nvSpPr>
        <p:spPr>
          <a:xfrm>
            <a:off x="5523710" y="5214958"/>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0" name="Espaço Reservado para Texto 27"/>
          <p:cNvSpPr>
            <a:spLocks noGrp="1"/>
          </p:cNvSpPr>
          <p:nvPr>
            <p:ph type="body" sz="quarter" idx="28"/>
          </p:nvPr>
        </p:nvSpPr>
        <p:spPr>
          <a:xfrm>
            <a:off x="8024041" y="1500188"/>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1" name="Espaço Reservado para Texto 27"/>
          <p:cNvSpPr>
            <a:spLocks noGrp="1"/>
          </p:cNvSpPr>
          <p:nvPr>
            <p:ph type="body" sz="quarter" idx="29"/>
          </p:nvPr>
        </p:nvSpPr>
        <p:spPr>
          <a:xfrm>
            <a:off x="8024041" y="2714628"/>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2" name="Espaço Reservado para Texto 27"/>
          <p:cNvSpPr>
            <a:spLocks noGrp="1"/>
          </p:cNvSpPr>
          <p:nvPr>
            <p:ph type="body" sz="quarter" idx="30"/>
          </p:nvPr>
        </p:nvSpPr>
        <p:spPr>
          <a:xfrm>
            <a:off x="8024041" y="3929074"/>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3" name="Espaço Reservado para Texto 27"/>
          <p:cNvSpPr>
            <a:spLocks noGrp="1"/>
          </p:cNvSpPr>
          <p:nvPr>
            <p:ph type="body" sz="quarter" idx="31"/>
          </p:nvPr>
        </p:nvSpPr>
        <p:spPr>
          <a:xfrm>
            <a:off x="8024041" y="5214958"/>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38818135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abela (4 por 3)">
    <p:spTree>
      <p:nvGrpSpPr>
        <p:cNvPr id="1" name=""/>
        <p:cNvGrpSpPr/>
        <p:nvPr/>
      </p:nvGrpSpPr>
      <p:grpSpPr>
        <a:xfrm>
          <a:off x="0" y="0"/>
          <a:ext cx="0" cy="0"/>
          <a:chOff x="0" y="0"/>
          <a:chExt cx="0" cy="0"/>
        </a:xfrm>
      </p:grpSpPr>
      <p:sp>
        <p:nvSpPr>
          <p:cNvPr id="30" name="Espaço Reservado para Texto 29"/>
          <p:cNvSpPr>
            <a:spLocks noGrp="1"/>
          </p:cNvSpPr>
          <p:nvPr>
            <p:ph type="body" sz="quarter" idx="14"/>
          </p:nvPr>
        </p:nvSpPr>
        <p:spPr>
          <a:xfrm>
            <a:off x="135602" y="785813"/>
            <a:ext cx="673200" cy="5786437"/>
          </a:xfrm>
          <a:prstGeom prst="rect">
            <a:avLst/>
          </a:prstGeom>
          <a:solidFill>
            <a:schemeClr val="bg1"/>
          </a:solidFill>
          <a:ln>
            <a:solidFill>
              <a:schemeClr val="tx1">
                <a:lumMod val="50000"/>
                <a:lumOff val="50000"/>
              </a:schemeClr>
            </a:solidFill>
          </a:ln>
        </p:spPr>
        <p:txBody>
          <a:bodyPr/>
          <a:lstStyle>
            <a:lvl1pPr>
              <a:defRPr sz="400">
                <a:solidFill>
                  <a:schemeClr val="bg1"/>
                </a:solidFill>
              </a:defRPr>
            </a:lvl1pPr>
            <a:lvl2pPr>
              <a:defRPr sz="300">
                <a:solidFill>
                  <a:schemeClr val="bg1"/>
                </a:solidFill>
              </a:defRPr>
            </a:lvl2pPr>
            <a:lvl3pPr>
              <a:defRPr sz="200">
                <a:solidFill>
                  <a:schemeClr val="bg1"/>
                </a:solidFill>
              </a:defRPr>
            </a:lvl3pPr>
            <a:lvl4pPr>
              <a:defRPr sz="100">
                <a:solidFill>
                  <a:schemeClr val="bg1"/>
                </a:solidFill>
              </a:defRPr>
            </a:lvl4pPr>
            <a:lvl5pPr>
              <a:defRPr sz="100">
                <a:solidFill>
                  <a:schemeClr val="bg1"/>
                </a:solidFill>
              </a:defRPr>
            </a:lvl5pPr>
          </a:lstStyle>
          <a:p>
            <a:pPr lvl="0"/>
            <a:r>
              <a:rPr lang="pt-BR"/>
              <a:t>Clique para editar o texto mestre</a:t>
            </a:r>
          </a:p>
        </p:txBody>
      </p:sp>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a:solidFill>
                <a:prstClr val="black">
                  <a:lumMod val="50000"/>
                  <a:lumOff val="50000"/>
                </a:prstClr>
              </a:solidFill>
            </a:endParaRPr>
          </a:p>
        </p:txBody>
      </p:sp>
      <p:sp>
        <p:nvSpPr>
          <p:cNvPr id="25" name="Espaço Reservado para Texto 24"/>
          <p:cNvSpPr>
            <a:spLocks noGrp="1"/>
          </p:cNvSpPr>
          <p:nvPr>
            <p:ph type="body" sz="quarter" idx="11"/>
          </p:nvPr>
        </p:nvSpPr>
        <p:spPr>
          <a:xfrm>
            <a:off x="380174" y="1500188"/>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ctr">
              <a:buNone/>
              <a:defRPr sz="1200"/>
            </a:lvl2pPr>
            <a:lvl3pPr algn="ctr">
              <a:buNone/>
              <a:defRPr sz="1100"/>
            </a:lvl3pPr>
            <a:lvl4pPr algn="ctr">
              <a:buNone/>
              <a:defRPr sz="1050"/>
            </a:lvl4pPr>
            <a:lvl5pPr algn="ctr">
              <a:buNone/>
              <a:defRPr sz="1050"/>
            </a:lvl5pPr>
          </a:lstStyle>
          <a:p>
            <a:pPr lvl="0"/>
            <a:r>
              <a:rPr lang="pt-BR"/>
              <a:t>Clique para editar o texto mestre</a:t>
            </a:r>
          </a:p>
        </p:txBody>
      </p:sp>
      <p:sp>
        <p:nvSpPr>
          <p:cNvPr id="28" name="Espaço Reservado para Texto 27"/>
          <p:cNvSpPr>
            <a:spLocks noGrp="1"/>
          </p:cNvSpPr>
          <p:nvPr>
            <p:ph type="body" sz="quarter" idx="13"/>
          </p:nvPr>
        </p:nvSpPr>
        <p:spPr>
          <a:xfrm>
            <a:off x="2237562" y="1500188"/>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31"/>
          <p:cNvSpPr>
            <a:spLocks noGrp="1"/>
          </p:cNvSpPr>
          <p:nvPr>
            <p:ph type="body" sz="quarter" idx="15"/>
          </p:nvPr>
        </p:nvSpPr>
        <p:spPr>
          <a:xfrm>
            <a:off x="380174" y="5357832"/>
            <a:ext cx="1714500" cy="857250"/>
          </a:xfrm>
          <a:prstGeom prst="homePlate">
            <a:avLst>
              <a:gd name="adj" fmla="val 23744"/>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4" name="Espaço Reservado para Texto 33"/>
          <p:cNvSpPr>
            <a:spLocks noGrp="1"/>
          </p:cNvSpPr>
          <p:nvPr>
            <p:ph type="body" sz="quarter" idx="16"/>
          </p:nvPr>
        </p:nvSpPr>
        <p:spPr>
          <a:xfrm>
            <a:off x="380174" y="3357572"/>
            <a:ext cx="1714500" cy="857250"/>
          </a:xfrm>
          <a:prstGeom prst="homePlate">
            <a:avLst>
              <a:gd name="adj" fmla="val 2374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6" name="Espaço Reservado para Texto 35"/>
          <p:cNvSpPr>
            <a:spLocks noGrp="1"/>
          </p:cNvSpPr>
          <p:nvPr>
            <p:ph type="body" sz="quarter" idx="17"/>
          </p:nvPr>
        </p:nvSpPr>
        <p:spPr>
          <a:xfrm>
            <a:off x="380174" y="2428880"/>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38" name="Espaço Reservado para Texto 37"/>
          <p:cNvSpPr>
            <a:spLocks noGrp="1"/>
          </p:cNvSpPr>
          <p:nvPr>
            <p:ph type="body" sz="quarter" idx="18"/>
          </p:nvPr>
        </p:nvSpPr>
        <p:spPr>
          <a:xfrm rot="5400000">
            <a:off x="3518396" y="-497606"/>
            <a:ext cx="507600" cy="3074400"/>
          </a:xfrm>
          <a:prstGeom prst="homePlate">
            <a:avLst>
              <a:gd name="adj" fmla="val 26756"/>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smtClean="0">
                <a:solidFill>
                  <a:schemeClr val="tx1"/>
                </a:solidFill>
                <a:latin typeface="+mn-lt"/>
                <a:ea typeface="+mn-ea"/>
                <a:cs typeface="+mn-cs"/>
              </a:defRPr>
            </a:lvl1pPr>
            <a:lvl2pPr marL="0" algn="ctr" defTabSz="914400" rtl="0" eaLnBrk="1" latinLnBrk="0" hangingPunct="1">
              <a:buFontTx/>
              <a:buNone/>
              <a:defRPr lang="pt-BR" sz="1800" kern="1200" smtClean="0">
                <a:solidFill>
                  <a:schemeClr val="tx1"/>
                </a:solidFill>
                <a:latin typeface="+mn-lt"/>
                <a:ea typeface="+mn-ea"/>
                <a:cs typeface="+mn-cs"/>
              </a:defRPr>
            </a:lvl2pPr>
            <a:lvl3pPr marL="0" algn="ctr" defTabSz="914400" rtl="0" eaLnBrk="1" latinLnBrk="0" hangingPunct="1">
              <a:buFontTx/>
              <a:buNone/>
              <a:defRPr lang="pt-BR" sz="1800" kern="1200" smtClean="0">
                <a:solidFill>
                  <a:schemeClr val="tx1"/>
                </a:solidFill>
                <a:latin typeface="+mn-lt"/>
                <a:ea typeface="+mn-ea"/>
                <a:cs typeface="+mn-cs"/>
              </a:defRPr>
            </a:lvl3pPr>
            <a:lvl4pPr marL="0" algn="ctr" defTabSz="914400" rtl="0" eaLnBrk="1" latinLnBrk="0" hangingPunct="1">
              <a:buFontTx/>
              <a:buNone/>
              <a:defRPr lang="pt-BR" sz="1800" kern="120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 texto mestre</a:t>
            </a:r>
          </a:p>
        </p:txBody>
      </p:sp>
      <p:sp>
        <p:nvSpPr>
          <p:cNvPr id="40" name="Espaço Reservado para Texto 39"/>
          <p:cNvSpPr>
            <a:spLocks noGrp="1"/>
          </p:cNvSpPr>
          <p:nvPr>
            <p:ph type="body" sz="quarter" idx="19"/>
          </p:nvPr>
        </p:nvSpPr>
        <p:spPr>
          <a:xfrm rot="5400000">
            <a:off x="6416678" y="-107174"/>
            <a:ext cx="500063" cy="2286000"/>
          </a:xfrm>
          <a:prstGeom prst="homePlate">
            <a:avLst>
              <a:gd name="adj" fmla="val 24409"/>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lstStyle>
            <a:lvl1pPr marL="0" indent="0" algn="ctr">
              <a:spcBef>
                <a:spcPts val="0"/>
              </a:spcBef>
              <a:buNone/>
              <a:defRPr lang="pt-BR" sz="1600" kern="1200" smtClean="0">
                <a:solidFill>
                  <a:schemeClr val="tx1"/>
                </a:solidFill>
                <a:latin typeface="+mn-lt"/>
                <a:ea typeface="+mn-ea"/>
                <a:cs typeface="+mn-cs"/>
              </a:defRPr>
            </a:lvl1pPr>
            <a:lvl2pPr>
              <a:defRPr lang="pt-BR" sz="1800" kern="1200" dirty="0" smtClean="0">
                <a:solidFill>
                  <a:schemeClr val="tx1"/>
                </a:solidFill>
                <a:latin typeface="+mn-lt"/>
                <a:ea typeface="+mn-ea"/>
                <a:cs typeface="+mn-cs"/>
              </a:defRPr>
            </a:lvl2pPr>
            <a:lvl3pPr>
              <a:defRPr lang="pt-BR" sz="1800" kern="1200" dirty="0" smtClean="0">
                <a:solidFill>
                  <a:schemeClr val="tx1"/>
                </a:solidFill>
                <a:latin typeface="+mn-lt"/>
                <a:ea typeface="+mn-ea"/>
                <a:cs typeface="+mn-cs"/>
              </a:defRPr>
            </a:lvl3pPr>
            <a:lvl4pPr>
              <a:defRPr lang="pt-BR" sz="1800" kern="1200" dirty="0" smtClean="0">
                <a:solidFill>
                  <a:schemeClr val="tx1"/>
                </a:solidFill>
                <a:latin typeface="+mn-lt"/>
                <a:ea typeface="+mn-ea"/>
                <a:cs typeface="+mn-cs"/>
              </a:defRPr>
            </a:lvl4pPr>
            <a:lvl5pPr>
              <a:defRPr lang="pt-BR" sz="1800" kern="1200" dirty="0">
                <a:solidFill>
                  <a:schemeClr val="tx1"/>
                </a:solidFill>
                <a:latin typeface="+mn-lt"/>
                <a:ea typeface="+mn-ea"/>
                <a:cs typeface="+mn-cs"/>
              </a:defRPr>
            </a:lvl5pPr>
          </a:lstStyle>
          <a:p>
            <a:pPr lvl="0"/>
            <a:r>
              <a:rPr lang="pt-BR"/>
              <a:t>Clique para editar o texto mestre</a:t>
            </a:r>
          </a:p>
        </p:txBody>
      </p:sp>
      <p:sp>
        <p:nvSpPr>
          <p:cNvPr id="42" name="Espaço Reservado para Texto 41"/>
          <p:cNvSpPr>
            <a:spLocks noGrp="1"/>
          </p:cNvSpPr>
          <p:nvPr>
            <p:ph type="body" sz="quarter" idx="20"/>
          </p:nvPr>
        </p:nvSpPr>
        <p:spPr>
          <a:xfrm rot="5400000">
            <a:off x="8559821" y="250013"/>
            <a:ext cx="500063" cy="1571625"/>
          </a:xfrm>
          <a:prstGeom prst="homePlate">
            <a:avLst>
              <a:gd name="adj" fmla="val 20507"/>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dirty="0" smtClean="0">
                <a:solidFill>
                  <a:schemeClr val="tx1"/>
                </a:solidFill>
                <a:latin typeface="+mn-lt"/>
                <a:ea typeface="+mn-ea"/>
                <a:cs typeface="+mn-cs"/>
              </a:defRPr>
            </a:lvl1pPr>
            <a:lvl2pPr marL="0" algn="ctr" defTabSz="914400" rtl="0" eaLnBrk="1" latinLnBrk="0" hangingPunct="1">
              <a:buFontTx/>
              <a:buNone/>
              <a:defRPr lang="pt-BR" sz="1800" kern="1200" dirty="0" smtClean="0">
                <a:solidFill>
                  <a:schemeClr val="tx1"/>
                </a:solidFill>
                <a:latin typeface="+mn-lt"/>
                <a:ea typeface="+mn-ea"/>
                <a:cs typeface="+mn-cs"/>
              </a:defRPr>
            </a:lvl2pPr>
            <a:lvl3pPr marL="0" algn="ctr" defTabSz="914400" rtl="0" eaLnBrk="1" latinLnBrk="0" hangingPunct="1">
              <a:buFontTx/>
              <a:buNone/>
              <a:defRPr lang="pt-BR" sz="1800" kern="1200" dirty="0" smtClean="0">
                <a:solidFill>
                  <a:schemeClr val="tx1"/>
                </a:solidFill>
                <a:latin typeface="+mn-lt"/>
                <a:ea typeface="+mn-ea"/>
                <a:cs typeface="+mn-cs"/>
              </a:defRPr>
            </a:lvl3pPr>
            <a:lvl4pPr marL="0" algn="ctr" defTabSz="914400" rtl="0" eaLnBrk="1" latinLnBrk="0" hangingPunct="1">
              <a:buFontTx/>
              <a:buNone/>
              <a:defRPr lang="pt-BR" sz="1800" kern="1200" dirty="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 texto mestre</a:t>
            </a:r>
          </a:p>
        </p:txBody>
      </p:sp>
      <p:sp>
        <p:nvSpPr>
          <p:cNvPr id="43" name="Espaço Reservado para Texto 27"/>
          <p:cNvSpPr>
            <a:spLocks noGrp="1"/>
          </p:cNvSpPr>
          <p:nvPr>
            <p:ph type="body" sz="quarter" idx="21"/>
          </p:nvPr>
        </p:nvSpPr>
        <p:spPr>
          <a:xfrm>
            <a:off x="2237562" y="2464604"/>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4" name="Espaço Reservado para Texto 27"/>
          <p:cNvSpPr>
            <a:spLocks noGrp="1"/>
          </p:cNvSpPr>
          <p:nvPr>
            <p:ph type="body" sz="quarter" idx="22"/>
          </p:nvPr>
        </p:nvSpPr>
        <p:spPr>
          <a:xfrm>
            <a:off x="2237562" y="3429020"/>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5" name="Espaço Reservado para Texto 27"/>
          <p:cNvSpPr>
            <a:spLocks noGrp="1"/>
          </p:cNvSpPr>
          <p:nvPr>
            <p:ph type="body" sz="quarter" idx="23"/>
          </p:nvPr>
        </p:nvSpPr>
        <p:spPr>
          <a:xfrm>
            <a:off x="2237562" y="5357852"/>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6" name="Espaço Reservado para Texto 27"/>
          <p:cNvSpPr>
            <a:spLocks noGrp="1"/>
          </p:cNvSpPr>
          <p:nvPr>
            <p:ph type="body" sz="quarter" idx="24"/>
          </p:nvPr>
        </p:nvSpPr>
        <p:spPr>
          <a:xfrm>
            <a:off x="5523710" y="1500188"/>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7" name="Espaço Reservado para Texto 27"/>
          <p:cNvSpPr>
            <a:spLocks noGrp="1"/>
          </p:cNvSpPr>
          <p:nvPr>
            <p:ph type="body" sz="quarter" idx="25"/>
          </p:nvPr>
        </p:nvSpPr>
        <p:spPr>
          <a:xfrm>
            <a:off x="5523710" y="2464604"/>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8" name="Espaço Reservado para Texto 27"/>
          <p:cNvSpPr>
            <a:spLocks noGrp="1"/>
          </p:cNvSpPr>
          <p:nvPr>
            <p:ph type="body" sz="quarter" idx="26"/>
          </p:nvPr>
        </p:nvSpPr>
        <p:spPr>
          <a:xfrm>
            <a:off x="5523710" y="3429020"/>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9" name="Espaço Reservado para Texto 27"/>
          <p:cNvSpPr>
            <a:spLocks noGrp="1"/>
          </p:cNvSpPr>
          <p:nvPr>
            <p:ph type="body" sz="quarter" idx="27"/>
          </p:nvPr>
        </p:nvSpPr>
        <p:spPr>
          <a:xfrm>
            <a:off x="5523710" y="5357852"/>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0" name="Espaço Reservado para Texto 27"/>
          <p:cNvSpPr>
            <a:spLocks noGrp="1"/>
          </p:cNvSpPr>
          <p:nvPr>
            <p:ph type="body" sz="quarter" idx="28"/>
          </p:nvPr>
        </p:nvSpPr>
        <p:spPr>
          <a:xfrm>
            <a:off x="8024041" y="1500188"/>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1" name="Espaço Reservado para Texto 27"/>
          <p:cNvSpPr>
            <a:spLocks noGrp="1"/>
          </p:cNvSpPr>
          <p:nvPr>
            <p:ph type="body" sz="quarter" idx="29"/>
          </p:nvPr>
        </p:nvSpPr>
        <p:spPr>
          <a:xfrm>
            <a:off x="8024041" y="2464604"/>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2" name="Espaço Reservado para Texto 27"/>
          <p:cNvSpPr>
            <a:spLocks noGrp="1"/>
          </p:cNvSpPr>
          <p:nvPr>
            <p:ph type="body" sz="quarter" idx="30"/>
          </p:nvPr>
        </p:nvSpPr>
        <p:spPr>
          <a:xfrm>
            <a:off x="8024041" y="3429020"/>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3" name="Espaço Reservado para Texto 27"/>
          <p:cNvSpPr>
            <a:spLocks noGrp="1"/>
          </p:cNvSpPr>
          <p:nvPr>
            <p:ph type="body" sz="quarter" idx="31"/>
          </p:nvPr>
        </p:nvSpPr>
        <p:spPr>
          <a:xfrm>
            <a:off x="8024041" y="5357852"/>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31"/>
          <p:cNvSpPr>
            <a:spLocks noGrp="1"/>
          </p:cNvSpPr>
          <p:nvPr>
            <p:ph type="body" sz="quarter" idx="32"/>
          </p:nvPr>
        </p:nvSpPr>
        <p:spPr>
          <a:xfrm>
            <a:off x="380174" y="4357702"/>
            <a:ext cx="1714500" cy="857250"/>
          </a:xfrm>
          <a:prstGeom prst="homePlate">
            <a:avLst>
              <a:gd name="adj" fmla="val 23744"/>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 texto mestre</a:t>
            </a:r>
          </a:p>
        </p:txBody>
      </p:sp>
      <p:sp>
        <p:nvSpPr>
          <p:cNvPr id="26" name="Espaço Reservado para Texto 27"/>
          <p:cNvSpPr>
            <a:spLocks noGrp="1"/>
          </p:cNvSpPr>
          <p:nvPr>
            <p:ph type="body" sz="quarter" idx="33"/>
          </p:nvPr>
        </p:nvSpPr>
        <p:spPr>
          <a:xfrm>
            <a:off x="2237562" y="4393436"/>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27"/>
          <p:cNvSpPr>
            <a:spLocks noGrp="1"/>
          </p:cNvSpPr>
          <p:nvPr>
            <p:ph type="body" sz="quarter" idx="34"/>
          </p:nvPr>
        </p:nvSpPr>
        <p:spPr>
          <a:xfrm>
            <a:off x="5523710" y="4393436"/>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27"/>
          <p:cNvSpPr>
            <a:spLocks noGrp="1"/>
          </p:cNvSpPr>
          <p:nvPr>
            <p:ph type="body" sz="quarter" idx="35"/>
          </p:nvPr>
        </p:nvSpPr>
        <p:spPr>
          <a:xfrm>
            <a:off x="8024041" y="4393436"/>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1261076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madas para linha do temp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solidFill>
                  <a:prstClr val="black">
                    <a:lumMod val="50000"/>
                    <a:lumOff val="50000"/>
                  </a:prstClr>
                </a:solidFill>
              </a:rPr>
              <a:pPr>
                <a:defRPr/>
              </a:pPr>
              <a:t>‹nº›</a:t>
            </a:fld>
            <a:endParaRPr lang="pt-BR" sz="600">
              <a:solidFill>
                <a:prstClr val="black">
                  <a:lumMod val="50000"/>
                  <a:lumOff val="50000"/>
                </a:prstClr>
              </a:solidFill>
            </a:endParaRPr>
          </a:p>
        </p:txBody>
      </p:sp>
      <p:sp>
        <p:nvSpPr>
          <p:cNvPr id="6" name="Espaço Reservado para Texto 9"/>
          <p:cNvSpPr>
            <a:spLocks noGrp="1"/>
          </p:cNvSpPr>
          <p:nvPr>
            <p:ph type="body" sz="quarter" idx="13"/>
          </p:nvPr>
        </p:nvSpPr>
        <p:spPr>
          <a:xfrm>
            <a:off x="4309264" y="1028244"/>
            <a:ext cx="3357586" cy="1714512"/>
          </a:xfrm>
          <a:prstGeom prst="wedgeRectCallout">
            <a:avLst>
              <a:gd name="adj1" fmla="val -29213"/>
              <a:gd name="adj2" fmla="val 8957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 name="Espaço Reservado para Texto 9"/>
          <p:cNvSpPr>
            <a:spLocks noGrp="1"/>
          </p:cNvSpPr>
          <p:nvPr>
            <p:ph type="body" sz="quarter" idx="14"/>
          </p:nvPr>
        </p:nvSpPr>
        <p:spPr>
          <a:xfrm>
            <a:off x="5809462" y="4086010"/>
            <a:ext cx="3357586" cy="1714512"/>
          </a:xfrm>
          <a:prstGeom prst="wedgeRectCallout">
            <a:avLst>
              <a:gd name="adj1" fmla="val -43877"/>
              <a:gd name="adj2" fmla="val -8765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9"/>
          <p:cNvSpPr>
            <a:spLocks noGrp="1"/>
          </p:cNvSpPr>
          <p:nvPr>
            <p:ph type="body" sz="quarter" idx="15"/>
          </p:nvPr>
        </p:nvSpPr>
        <p:spPr>
          <a:xfrm>
            <a:off x="1880372" y="4357694"/>
            <a:ext cx="3357586" cy="1714512"/>
          </a:xfrm>
          <a:prstGeom prst="wedgeRectCallout">
            <a:avLst>
              <a:gd name="adj1" fmla="val -4074"/>
              <a:gd name="adj2" fmla="val -10324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9"/>
          <p:cNvSpPr>
            <a:spLocks noGrp="1"/>
          </p:cNvSpPr>
          <p:nvPr>
            <p:ph type="body" sz="quarter" idx="16"/>
          </p:nvPr>
        </p:nvSpPr>
        <p:spPr>
          <a:xfrm>
            <a:off x="523050" y="928670"/>
            <a:ext cx="3357586" cy="1714512"/>
          </a:xfrm>
          <a:prstGeom prst="wedgeRectCallout">
            <a:avLst>
              <a:gd name="adj1" fmla="val -1979"/>
              <a:gd name="adj2" fmla="val 95321"/>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316365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4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p>
        </p:txBody>
      </p:sp>
      <p:sp>
        <p:nvSpPr>
          <p:cNvPr id="26" name="Espaço Reservado para Texto 7"/>
          <p:cNvSpPr>
            <a:spLocks noGrp="1"/>
          </p:cNvSpPr>
          <p:nvPr>
            <p:ph type="body" sz="quarter" idx="25"/>
          </p:nvPr>
        </p:nvSpPr>
        <p:spPr>
          <a:xfrm>
            <a:off x="2236788" y="5000642"/>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16"/>
          <p:cNvSpPr>
            <a:spLocks noGrp="1"/>
          </p:cNvSpPr>
          <p:nvPr>
            <p:ph type="body" sz="quarter" idx="26"/>
          </p:nvPr>
        </p:nvSpPr>
        <p:spPr>
          <a:xfrm>
            <a:off x="379413" y="5000642"/>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28" name="Espaço Reservado para Texto 7"/>
          <p:cNvSpPr>
            <a:spLocks noGrp="1"/>
          </p:cNvSpPr>
          <p:nvPr>
            <p:ph type="body" sz="quarter" idx="27"/>
          </p:nvPr>
        </p:nvSpPr>
        <p:spPr>
          <a:xfrm>
            <a:off x="2236788" y="3780242"/>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16"/>
          <p:cNvSpPr>
            <a:spLocks noGrp="1"/>
          </p:cNvSpPr>
          <p:nvPr>
            <p:ph type="body" sz="quarter" idx="28"/>
          </p:nvPr>
        </p:nvSpPr>
        <p:spPr>
          <a:xfrm>
            <a:off x="379413" y="3780242"/>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0" name="Espaço Reservado para Texto 7"/>
          <p:cNvSpPr>
            <a:spLocks noGrp="1"/>
          </p:cNvSpPr>
          <p:nvPr>
            <p:ph type="body" sz="quarter" idx="29"/>
          </p:nvPr>
        </p:nvSpPr>
        <p:spPr>
          <a:xfrm>
            <a:off x="2236788" y="2559841"/>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2559841"/>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2" name="Espaço Reservado para Texto 7"/>
          <p:cNvSpPr>
            <a:spLocks noGrp="1"/>
          </p:cNvSpPr>
          <p:nvPr>
            <p:ph type="body" sz="quarter" idx="31"/>
          </p:nvPr>
        </p:nvSpPr>
        <p:spPr>
          <a:xfrm>
            <a:off x="2236788" y="1339440"/>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1339440"/>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5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p>
        </p:txBody>
      </p:sp>
      <p:sp>
        <p:nvSpPr>
          <p:cNvPr id="24" name="Espaço Reservado para Texto 7"/>
          <p:cNvSpPr>
            <a:spLocks noGrp="1"/>
          </p:cNvSpPr>
          <p:nvPr>
            <p:ph type="body" sz="quarter" idx="23"/>
          </p:nvPr>
        </p:nvSpPr>
        <p:spPr>
          <a:xfrm>
            <a:off x="2236788" y="5286394"/>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16"/>
          <p:cNvSpPr>
            <a:spLocks noGrp="1"/>
          </p:cNvSpPr>
          <p:nvPr>
            <p:ph type="body" sz="quarter" idx="24"/>
          </p:nvPr>
        </p:nvSpPr>
        <p:spPr>
          <a:xfrm>
            <a:off x="379413" y="5286394"/>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26" name="Espaço Reservado para Texto 7"/>
          <p:cNvSpPr>
            <a:spLocks noGrp="1"/>
          </p:cNvSpPr>
          <p:nvPr>
            <p:ph type="body" sz="quarter" idx="25"/>
          </p:nvPr>
        </p:nvSpPr>
        <p:spPr>
          <a:xfrm>
            <a:off x="2236788" y="4232682"/>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16"/>
          <p:cNvSpPr>
            <a:spLocks noGrp="1"/>
          </p:cNvSpPr>
          <p:nvPr>
            <p:ph type="body" sz="quarter" idx="26"/>
          </p:nvPr>
        </p:nvSpPr>
        <p:spPr>
          <a:xfrm>
            <a:off x="379413" y="4232682"/>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28" name="Espaço Reservado para Texto 7"/>
          <p:cNvSpPr>
            <a:spLocks noGrp="1"/>
          </p:cNvSpPr>
          <p:nvPr>
            <p:ph type="body" sz="quarter" idx="27"/>
          </p:nvPr>
        </p:nvSpPr>
        <p:spPr>
          <a:xfrm>
            <a:off x="2236788" y="3178970"/>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16"/>
          <p:cNvSpPr>
            <a:spLocks noGrp="1"/>
          </p:cNvSpPr>
          <p:nvPr>
            <p:ph type="body" sz="quarter" idx="28"/>
          </p:nvPr>
        </p:nvSpPr>
        <p:spPr>
          <a:xfrm>
            <a:off x="379413" y="3178970"/>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0" name="Espaço Reservado para Texto 7"/>
          <p:cNvSpPr>
            <a:spLocks noGrp="1"/>
          </p:cNvSpPr>
          <p:nvPr>
            <p:ph type="body" sz="quarter" idx="29"/>
          </p:nvPr>
        </p:nvSpPr>
        <p:spPr>
          <a:xfrm>
            <a:off x="2236788" y="2125258"/>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2125258"/>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
        <p:nvSpPr>
          <p:cNvPr id="32" name="Espaço Reservado para Texto 7"/>
          <p:cNvSpPr>
            <a:spLocks noGrp="1"/>
          </p:cNvSpPr>
          <p:nvPr>
            <p:ph type="body" sz="quarter" idx="31"/>
          </p:nvPr>
        </p:nvSpPr>
        <p:spPr>
          <a:xfrm>
            <a:off x="2236788" y="1071546"/>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1071546"/>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 texto mestre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penas 1 So What na later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título mestre</a:t>
            </a:r>
            <a:endParaRPr lang="pt-BR" dirty="0"/>
          </a:p>
        </p:txBody>
      </p:sp>
      <p:sp>
        <p:nvSpPr>
          <p:cNvPr id="3" name="Espaço Reservado para Número de Slide 2"/>
          <p:cNvSpPr>
            <a:spLocks noGrp="1"/>
          </p:cNvSpPr>
          <p:nvPr>
            <p:ph type="sldNum" sz="quarter" idx="10"/>
          </p:nvPr>
        </p:nvSpPr>
        <p:spPr>
          <a:xfrm>
            <a:off x="9381362" y="6643710"/>
            <a:ext cx="500066" cy="214290"/>
          </a:xfrm>
          <a:prstGeom prst="rect">
            <a:avLst/>
          </a:prstGeom>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heme" Target="../theme/theme3.xml"/><Relationship Id="rId7" Type="http://schemas.openxmlformats.org/officeDocument/2006/relationships/image" Target="../media/image5.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heme" Target="../theme/theme4.xml"/><Relationship Id="rId7" Type="http://schemas.openxmlformats.org/officeDocument/2006/relationships/image" Target="../media/image12.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9063" name="Line 7"/>
          <p:cNvSpPr>
            <a:spLocks noChangeShapeType="1"/>
          </p:cNvSpPr>
          <p:nvPr/>
        </p:nvSpPr>
        <p:spPr bwMode="auto">
          <a:xfrm>
            <a:off x="2188812" y="339725"/>
            <a:ext cx="0" cy="6142038"/>
          </a:xfrm>
          <a:prstGeom prst="line">
            <a:avLst/>
          </a:prstGeom>
          <a:noFill/>
          <a:ln w="9525">
            <a:solidFill>
              <a:schemeClr val="tx1"/>
            </a:solidFill>
            <a:round/>
            <a:headEnd/>
            <a:tailEnd/>
          </a:ln>
          <a:effectLst/>
        </p:spPr>
        <p:txBody>
          <a:bodyPr/>
          <a:lstStyle/>
          <a:p>
            <a:pPr fontAlgn="base">
              <a:spcBef>
                <a:spcPct val="20000"/>
              </a:spcBef>
              <a:spcAft>
                <a:spcPct val="0"/>
              </a:spcAft>
              <a:buFontTx/>
              <a:buChar char="•"/>
              <a:defRPr/>
            </a:pPr>
            <a:endParaRPr lang="pt-BR" sz="1400">
              <a:solidFill>
                <a:srgbClr val="000000"/>
              </a:solidFill>
              <a:cs typeface="Arial" pitchFamily="34" charset="0"/>
            </a:endParaRPr>
          </a:p>
        </p:txBody>
      </p:sp>
      <p:sp>
        <p:nvSpPr>
          <p:cNvPr id="429066" name="McK Disclaimer"/>
          <p:cNvSpPr>
            <a:spLocks noChangeArrowheads="1"/>
          </p:cNvSpPr>
          <p:nvPr>
            <p:custDataLst>
              <p:tags r:id="rId3"/>
            </p:custDataLst>
          </p:nvPr>
        </p:nvSpPr>
        <p:spPr bwMode="auto">
          <a:xfrm>
            <a:off x="79362" y="6102112"/>
            <a:ext cx="2065007" cy="393954"/>
          </a:xfrm>
          <a:prstGeom prst="rect">
            <a:avLst/>
          </a:prstGeom>
          <a:noFill/>
          <a:ln w="9525">
            <a:noFill/>
            <a:miter lim="800000"/>
            <a:headEnd/>
            <a:tailEnd/>
          </a:ln>
          <a:effectLst/>
        </p:spPr>
        <p:txBody>
          <a:bodyPr lIns="0" tIns="0" rIns="0" bIns="0" anchor="b">
            <a:spAutoFit/>
          </a:bodyPr>
          <a:lstStyle/>
          <a:p>
            <a:pPr defTabSz="860425" eaLnBrk="0" fontAlgn="base" hangingPunct="0">
              <a:lnSpc>
                <a:spcPct val="80000"/>
              </a:lnSpc>
              <a:spcBef>
                <a:spcPct val="0"/>
              </a:spcBef>
              <a:spcAft>
                <a:spcPct val="0"/>
              </a:spcAft>
              <a:defRPr/>
            </a:pPr>
            <a:r>
              <a:rPr lang="pt-BR" sz="800">
                <a:solidFill>
                  <a:srgbClr val="000000"/>
                </a:solidFill>
                <a:cs typeface="Arial" pitchFamily="34" charset="0"/>
              </a:rPr>
              <a:t>Este relatório é de uso exclusivo do cliente. Nenhuma parte pode ser reproduzida, mencionada ou circulada sem a autorização prévia, por escrito, do responsável.</a:t>
            </a:r>
          </a:p>
        </p:txBody>
      </p:sp>
      <p:sp>
        <p:nvSpPr>
          <p:cNvPr id="429067" name="Rectangle 11"/>
          <p:cNvSpPr>
            <a:spLocks noChangeArrowheads="1"/>
          </p:cNvSpPr>
          <p:nvPr/>
        </p:nvSpPr>
        <p:spPr bwMode="blackWhite">
          <a:xfrm>
            <a:off x="2328490" y="350841"/>
            <a:ext cx="1328524" cy="269875"/>
          </a:xfrm>
          <a:prstGeom prst="rect">
            <a:avLst/>
          </a:prstGeom>
          <a:noFill/>
          <a:ln w="9525" algn="ctr">
            <a:solidFill>
              <a:schemeClr val="tx1"/>
            </a:solidFill>
            <a:miter lim="800000"/>
            <a:headEnd/>
            <a:tailEnd/>
          </a:ln>
          <a:effectLst/>
        </p:spPr>
        <p:txBody>
          <a:bodyPr lIns="36000" tIns="36000" rIns="36000" bIns="36000" anchor="ctr"/>
          <a:lstStyle/>
          <a:p>
            <a:pPr fontAlgn="base">
              <a:spcBef>
                <a:spcPct val="50000"/>
              </a:spcBef>
              <a:spcAft>
                <a:spcPct val="0"/>
              </a:spcAft>
              <a:defRPr/>
            </a:pPr>
            <a:r>
              <a:rPr lang="pt-BR" sz="1600" b="1">
                <a:solidFill>
                  <a:srgbClr val="000000"/>
                </a:solidFill>
                <a:cs typeface="Arial" pitchFamily="34" charset="0"/>
              </a:rPr>
              <a:t>Confidencial</a:t>
            </a:r>
          </a:p>
        </p:txBody>
      </p:sp>
      <p:sp>
        <p:nvSpPr>
          <p:cNvPr id="429071" name="Rectangle 15"/>
          <p:cNvSpPr>
            <a:spLocks noChangeArrowheads="1"/>
          </p:cNvSpPr>
          <p:nvPr/>
        </p:nvSpPr>
        <p:spPr bwMode="auto">
          <a:xfrm>
            <a:off x="2255478" y="5805488"/>
            <a:ext cx="6799760" cy="895350"/>
          </a:xfrm>
          <a:prstGeom prst="rect">
            <a:avLst/>
          </a:prstGeom>
          <a:noFill/>
          <a:ln w="9525">
            <a:noFill/>
            <a:miter lim="800000"/>
            <a:headEnd/>
            <a:tailEnd/>
          </a:ln>
          <a:effectLst/>
        </p:spPr>
        <p:txBody>
          <a:bodyPr lIns="54000" tIns="10800" rIns="54000" bIns="10800"/>
          <a:lstStyle/>
          <a:p>
            <a:pPr fontAlgn="base">
              <a:spcBef>
                <a:spcPct val="20000"/>
              </a:spcBef>
              <a:spcAft>
                <a:spcPct val="0"/>
              </a:spcAft>
              <a:defRPr/>
            </a:pPr>
            <a:endParaRPr lang="pt-BR" sz="1200">
              <a:solidFill>
                <a:srgbClr val="000000"/>
              </a:solidFill>
              <a:cs typeface="Arial" pitchFamily="34" charset="0"/>
            </a:endParaRPr>
          </a:p>
          <a:p>
            <a:pPr fontAlgn="base">
              <a:spcBef>
                <a:spcPct val="20000"/>
              </a:spcBef>
              <a:spcAft>
                <a:spcPct val="0"/>
              </a:spcAft>
              <a:defRPr/>
            </a:pPr>
            <a:endParaRPr lang="pt-BR" sz="1200">
              <a:solidFill>
                <a:srgbClr val="000000"/>
              </a:solidFill>
              <a:cs typeface="Arial" pitchFamily="34" charset="0"/>
            </a:endParaRPr>
          </a:p>
          <a:p>
            <a:pPr fontAlgn="base">
              <a:spcBef>
                <a:spcPct val="20000"/>
              </a:spcBef>
              <a:spcAft>
                <a:spcPct val="0"/>
              </a:spcAft>
              <a:defRPr/>
            </a:pPr>
            <a:r>
              <a:rPr lang="pt-BR" sz="1200">
                <a:solidFill>
                  <a:srgbClr val="000000"/>
                </a:solidFill>
                <a:cs typeface="Arial" pitchFamily="34" charset="0"/>
              </a:rPr>
              <a:t>Para imprimir em branco e preto, por favor, selecione escala de cinza na opção “Arquivo/Imprimir”</a:t>
            </a:r>
          </a:p>
        </p:txBody>
      </p:sp>
      <p:pic>
        <p:nvPicPr>
          <p:cNvPr id="9222" name="Picture 28" descr="LogoVerax-Com www"/>
          <p:cNvPicPr>
            <a:picLocks noChangeAspect="1" noChangeArrowheads="1"/>
          </p:cNvPicPr>
          <p:nvPr/>
        </p:nvPicPr>
        <p:blipFill>
          <a:blip r:embed="rId4" cstate="screen"/>
          <a:srcRect/>
          <a:stretch>
            <a:fillRect/>
          </a:stretch>
        </p:blipFill>
        <p:spPr bwMode="auto">
          <a:xfrm>
            <a:off x="407922" y="317500"/>
            <a:ext cx="1457093" cy="1117600"/>
          </a:xfrm>
          <a:prstGeom prst="rect">
            <a:avLst/>
          </a:prstGeom>
          <a:noFill/>
          <a:ln w="9525">
            <a:noFill/>
            <a:miter lim="800000"/>
            <a:headEnd/>
            <a:tailEnd/>
          </a:ln>
        </p:spPr>
      </p:pic>
    </p:spTree>
    <p:extLst>
      <p:ext uri="{BB962C8B-B14F-4D97-AF65-F5344CB8AC3E}">
        <p14:creationId xmlns:p14="http://schemas.microsoft.com/office/powerpoint/2010/main" val="342297155"/>
      </p:ext>
    </p:extLst>
  </p:cSld>
  <p:clrMap bg1="lt1" tx1="dk1" bg2="lt2" tx2="dk2" accent1="accent1" accent2="accent2" accent3="accent3" accent4="accent4" accent5="accent5" accent6="accent6" hlink="hlink" folHlink="folHlink"/>
  <p:sldLayoutIdLst>
    <p:sldLayoutId id="2147483722" r:id="rId1"/>
  </p:sldLayoutIdLst>
  <p:hf sldNum="0" hdr="0" ftr="0" dt="0"/>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defRPr>
      </a:lvl2pPr>
      <a:lvl3pPr algn="l" rtl="0" eaLnBrk="1" fontAlgn="base" hangingPunct="1">
        <a:spcBef>
          <a:spcPct val="0"/>
        </a:spcBef>
        <a:spcAft>
          <a:spcPct val="0"/>
        </a:spcAft>
        <a:defRPr sz="2800">
          <a:solidFill>
            <a:schemeClr val="tx2"/>
          </a:solidFill>
          <a:latin typeface="Arial" charset="0"/>
        </a:defRPr>
      </a:lvl3pPr>
      <a:lvl4pPr algn="l" rtl="0" eaLnBrk="1" fontAlgn="base" hangingPunct="1">
        <a:spcBef>
          <a:spcPct val="0"/>
        </a:spcBef>
        <a:spcAft>
          <a:spcPct val="0"/>
        </a:spcAft>
        <a:defRPr sz="2800">
          <a:solidFill>
            <a:schemeClr val="tx2"/>
          </a:solidFill>
          <a:latin typeface="Arial" charset="0"/>
        </a:defRPr>
      </a:lvl4pPr>
      <a:lvl5pPr algn="l" rtl="0" eaLnBrk="1" fontAlgn="base" hangingPunct="1">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marL="342900" indent="-342900" algn="l" rtl="0" eaLnBrk="1" fontAlgn="base" hangingPunct="1">
        <a:spcBef>
          <a:spcPct val="20000"/>
        </a:spcBef>
        <a:spcAft>
          <a:spcPct val="0"/>
        </a:spcAft>
        <a:buChar char="•"/>
        <a:defRPr sz="1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200025" y="188913"/>
            <a:ext cx="9505950" cy="329588"/>
          </a:xfrm>
          <a:prstGeom prst="rect">
            <a:avLst/>
          </a:prstGeom>
          <a:noFill/>
          <a:ln w="9525" algn="ctr">
            <a:noFill/>
            <a:miter lim="800000"/>
            <a:headEnd/>
            <a:tailEnd/>
          </a:ln>
        </p:spPr>
        <p:txBody>
          <a:bodyPr vert="horz" wrap="square" lIns="54000" tIns="10800" rIns="54000" bIns="10800" numCol="1" anchor="ctr" anchorCtr="0" compatLnSpc="1">
            <a:prstTxWarp prst="textNoShape">
              <a:avLst/>
            </a:prstTxWarp>
            <a:spAutoFit/>
          </a:bodyPr>
          <a:lstStyle/>
          <a:p>
            <a:pPr lvl="0"/>
            <a:r>
              <a:rPr lang="pt-BR" noProof="0"/>
              <a:t>Clique para editar o estilo do título mestre</a:t>
            </a:r>
          </a:p>
        </p:txBody>
      </p:sp>
      <p:sp>
        <p:nvSpPr>
          <p:cNvPr id="2" name="CaixaDeTexto 1"/>
          <p:cNvSpPr txBox="1"/>
          <p:nvPr/>
        </p:nvSpPr>
        <p:spPr>
          <a:xfrm>
            <a:off x="9532631" y="6642000"/>
            <a:ext cx="396000" cy="216000"/>
          </a:xfrm>
          <a:prstGeom prst="rect">
            <a:avLst/>
          </a:prstGeom>
          <a:noFill/>
          <a:ln>
            <a:noFill/>
          </a:ln>
        </p:spPr>
        <p:txBody>
          <a:bodyPr wrap="square" lIns="72000" tIns="36000" rIns="72000" bIns="36000" rtlCol="0" anchor="t">
            <a:noAutofit/>
          </a:bodyPr>
          <a:lstStyle/>
          <a:p>
            <a:pPr algn="ctr">
              <a:spcAft>
                <a:spcPts val="600"/>
              </a:spcAft>
            </a:pPr>
            <a:fld id="{80114021-5855-4FFD-9E51-7BAC8FF5D6E2}" type="slidenum">
              <a:rPr lang="pt-BR" sz="1000" smtClean="0"/>
              <a:t>‹nº›</a:t>
            </a:fld>
            <a:endParaRPr lang="pt-BR" sz="1000" dirty="0" err="1"/>
          </a:p>
        </p:txBody>
      </p:sp>
      <p:sp>
        <p:nvSpPr>
          <p:cNvPr id="3" name="CaixaDeTexto 2"/>
          <p:cNvSpPr txBox="1"/>
          <p:nvPr/>
        </p:nvSpPr>
        <p:spPr>
          <a:xfrm>
            <a:off x="-39189" y="6137168"/>
            <a:ext cx="9775825" cy="558935"/>
          </a:xfrm>
          <a:prstGeom prst="rect">
            <a:avLst/>
          </a:prstGeom>
          <a:noFill/>
          <a:ln>
            <a:noFill/>
          </a:ln>
        </p:spPr>
        <p:txBody>
          <a:bodyPr wrap="square" lIns="72000" tIns="36000" rIns="72000" bIns="36000" rtlCol="0" anchor="t">
            <a:noAutofit/>
          </a:bodyPr>
          <a:lstStyle/>
          <a:p>
            <a:pPr marL="0" indent="0">
              <a:buNone/>
            </a:pPr>
            <a:r>
              <a:rPr lang="pt-BR" sz="1100" i="1" dirty="0">
                <a:solidFill>
                  <a:schemeClr val="bg1">
                    <a:lumMod val="75000"/>
                  </a:schemeClr>
                </a:solidFill>
              </a:rPr>
              <a:t>Esse material foi produzido exclusivamente para o Curso “</a:t>
            </a:r>
            <a:r>
              <a:rPr lang="pt-BR" sz="1100" i="1" kern="1200" dirty="0">
                <a:solidFill>
                  <a:schemeClr val="bg1">
                    <a:lumMod val="75000"/>
                  </a:schemeClr>
                </a:solidFill>
                <a:latin typeface="+mn-lt"/>
                <a:ea typeface="+mn-ea"/>
                <a:cs typeface="+mn-cs"/>
              </a:rPr>
              <a:t>Aspectos da Operação e da Avaliação de Empreendimentos Portuários”  EPUSP-PNV-USP e não pode ser utilizado em outro contexto, tampouco distribuído. Não deve ser utilizado como fonte de informação em nenhuma hipótese já que seus exemplos são ilustrativos, bem como grande parte dos dados coletados publicamente estão desatualizados. O material só tem utilidade se utilizado como material de apoio à uma apresentação em sala de aula. </a:t>
            </a:r>
          </a:p>
        </p:txBody>
      </p:sp>
    </p:spTree>
  </p:cSld>
  <p:clrMap bg1="lt1" tx1="dk1" bg2="lt2" tx2="dk2" accent1="accent1" accent2="accent2" accent3="accent3" accent4="accent4" accent5="accent5" accent6="accent6" hlink="hlink" folHlink="folHlink"/>
  <p:sldLayoutIdLst>
    <p:sldLayoutId id="2147483700" r:id="rId1"/>
    <p:sldLayoutId id="2147483661" r:id="rId2"/>
    <p:sldLayoutId id="2147483675" r:id="rId3"/>
    <p:sldLayoutId id="2147483678" r:id="rId4"/>
    <p:sldLayoutId id="2147483677" r:id="rId5"/>
    <p:sldLayoutId id="2147483679" r:id="rId6"/>
    <p:sldLayoutId id="2147483676" r:id="rId7"/>
    <p:sldLayoutId id="2147483698" r:id="rId8"/>
    <p:sldLayoutId id="2147483699" r:id="rId9"/>
    <p:sldLayoutId id="2147483680" r:id="rId10"/>
    <p:sldLayoutId id="2147483682" r:id="rId11"/>
    <p:sldLayoutId id="2147483683" r:id="rId12"/>
    <p:sldLayoutId id="2147483686" r:id="rId13"/>
    <p:sldLayoutId id="2147483688" r:id="rId14"/>
    <p:sldLayoutId id="2147483689" r:id="rId15"/>
    <p:sldLayoutId id="2147483710" r:id="rId16"/>
    <p:sldLayoutId id="2147483708" r:id="rId17"/>
    <p:sldLayoutId id="2147483707" r:id="rId18"/>
    <p:sldLayoutId id="2147483709" r:id="rId19"/>
    <p:sldLayoutId id="2147483711" r:id="rId20"/>
    <p:sldLayoutId id="2147483693" r:id="rId21"/>
    <p:sldLayoutId id="2147483694" r:id="rId22"/>
    <p:sldLayoutId id="2147483690" r:id="rId23"/>
    <p:sldLayoutId id="2147483695" r:id="rId24"/>
    <p:sldLayoutId id="2147483692" r:id="rId25"/>
    <p:sldLayoutId id="2147483696" r:id="rId26"/>
    <p:sldLayoutId id="2147483716" r:id="rId27"/>
    <p:sldLayoutId id="2147483717" r:id="rId28"/>
    <p:sldLayoutId id="2147483691" r:id="rId29"/>
    <p:sldLayoutId id="2147483724" r:id="rId30"/>
    <p:sldLayoutId id="2147483757" r:id="rId31"/>
    <p:sldLayoutId id="2147483758" r:id="rId32"/>
  </p:sldLayoutIdLst>
  <p:hf sldNum="0" hdr="0" ftr="0" dt="0"/>
  <p:txStyles>
    <p:titleStyle>
      <a:lvl1pPr algn="l" defTabSz="914400" rtl="0" eaLnBrk="1" latinLnBrk="0" hangingPunct="1">
        <a:spcBef>
          <a:spcPct val="0"/>
        </a:spcBef>
        <a:buNone/>
        <a:defRPr sz="2000" b="1"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propulsor.jpg"/>
          <p:cNvPicPr>
            <a:picLocks noChangeAspect="1"/>
          </p:cNvPicPr>
          <p:nvPr/>
        </p:nvPicPr>
        <p:blipFill>
          <a:blip r:embed="rId4"/>
          <a:srcRect r="18790"/>
          <a:stretch>
            <a:fillRect/>
          </a:stretch>
        </p:blipFill>
        <p:spPr>
          <a:xfrm>
            <a:off x="8261287" y="5498469"/>
            <a:ext cx="1643126" cy="1359531"/>
          </a:xfrm>
          <a:prstGeom prst="rect">
            <a:avLst/>
          </a:prstGeom>
        </p:spPr>
      </p:pic>
      <p:pic>
        <p:nvPicPr>
          <p:cNvPr id="4" name="Imagem 3" descr="container.jpg"/>
          <p:cNvPicPr>
            <a:picLocks/>
          </p:cNvPicPr>
          <p:nvPr/>
        </p:nvPicPr>
        <p:blipFill>
          <a:blip r:embed="rId5"/>
          <a:srcRect l="1130" t="54031" r="21313"/>
          <a:stretch>
            <a:fillRect/>
          </a:stretch>
        </p:blipFill>
        <p:spPr>
          <a:xfrm>
            <a:off x="8261287" y="3988746"/>
            <a:ext cx="1643126" cy="1516289"/>
          </a:xfrm>
          <a:prstGeom prst="rect">
            <a:avLst/>
          </a:prstGeom>
        </p:spPr>
      </p:pic>
      <p:pic>
        <p:nvPicPr>
          <p:cNvPr id="5" name="Imagem 4" descr="navio container.jpg"/>
          <p:cNvPicPr>
            <a:picLocks noChangeAspect="1"/>
          </p:cNvPicPr>
          <p:nvPr/>
        </p:nvPicPr>
        <p:blipFill>
          <a:blip r:embed="rId6" cstate="print"/>
          <a:stretch>
            <a:fillRect/>
          </a:stretch>
        </p:blipFill>
        <p:spPr>
          <a:xfrm>
            <a:off x="8261287" y="2569511"/>
            <a:ext cx="1643073" cy="1423897"/>
          </a:xfrm>
          <a:prstGeom prst="rect">
            <a:avLst/>
          </a:prstGeom>
        </p:spPr>
      </p:pic>
      <p:pic>
        <p:nvPicPr>
          <p:cNvPr id="3" name="Imagem 2" descr="reparo.jpg"/>
          <p:cNvPicPr>
            <a:picLocks noChangeAspect="1"/>
          </p:cNvPicPr>
          <p:nvPr/>
        </p:nvPicPr>
        <p:blipFill>
          <a:blip r:embed="rId7"/>
          <a:srcRect l="7064" r="11728"/>
          <a:stretch>
            <a:fillRect/>
          </a:stretch>
        </p:blipFill>
        <p:spPr>
          <a:xfrm>
            <a:off x="8261287" y="1111192"/>
            <a:ext cx="1643074" cy="1517476"/>
          </a:xfrm>
          <a:prstGeom prst="rect">
            <a:avLst/>
          </a:prstGeom>
        </p:spPr>
      </p:pic>
      <p:pic>
        <p:nvPicPr>
          <p:cNvPr id="7" name="Imagem 6" descr="offshoreplatform.jpg"/>
          <p:cNvPicPr>
            <a:picLocks noChangeAspect="1"/>
          </p:cNvPicPr>
          <p:nvPr/>
        </p:nvPicPr>
        <p:blipFill>
          <a:blip r:embed="rId8"/>
          <a:srcRect l="7054" r="11730"/>
          <a:stretch>
            <a:fillRect/>
          </a:stretch>
        </p:blipFill>
        <p:spPr>
          <a:xfrm>
            <a:off x="8261287" y="-2234"/>
            <a:ext cx="1643074" cy="1112690"/>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6" r:id="rId2"/>
  </p:sldLayoutIdLst>
  <p:hf sldNum="0" hdr="0" ftr="0" dt="0"/>
  <p:txStyles>
    <p:titleStyle>
      <a:lvl1pPr algn="l" defTabSz="914400" rtl="0" eaLnBrk="1" latinLnBrk="0" hangingPunct="1">
        <a:spcBef>
          <a:spcPct val="0"/>
        </a:spcBef>
        <a:buNone/>
        <a:defRPr sz="2000" b="1"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64" descr="container1"/>
          <p:cNvPicPr>
            <a:picLocks noChangeAspect="1" noChangeArrowheads="1"/>
          </p:cNvPicPr>
          <p:nvPr/>
        </p:nvPicPr>
        <p:blipFill>
          <a:blip r:embed="rId4"/>
          <a:srcRect/>
          <a:stretch>
            <a:fillRect/>
          </a:stretch>
        </p:blipFill>
        <p:spPr bwMode="auto">
          <a:xfrm>
            <a:off x="8637588" y="4967288"/>
            <a:ext cx="1265237" cy="1905000"/>
          </a:xfrm>
          <a:prstGeom prst="rect">
            <a:avLst/>
          </a:prstGeom>
          <a:noFill/>
          <a:ln w="9525">
            <a:noFill/>
            <a:miter lim="800000"/>
            <a:headEnd/>
            <a:tailEnd/>
          </a:ln>
        </p:spPr>
      </p:pic>
      <p:pic>
        <p:nvPicPr>
          <p:cNvPr id="10" name="Picture 65" descr="hyundaiheavy1"/>
          <p:cNvPicPr>
            <a:picLocks noChangeAspect="1" noChangeArrowheads="1"/>
          </p:cNvPicPr>
          <p:nvPr/>
        </p:nvPicPr>
        <p:blipFill>
          <a:blip r:embed="rId5"/>
          <a:srcRect/>
          <a:stretch>
            <a:fillRect/>
          </a:stretch>
        </p:blipFill>
        <p:spPr bwMode="auto">
          <a:xfrm>
            <a:off x="8637588" y="2951163"/>
            <a:ext cx="1263650" cy="2017712"/>
          </a:xfrm>
          <a:prstGeom prst="rect">
            <a:avLst/>
          </a:prstGeom>
          <a:noFill/>
          <a:ln w="9525">
            <a:noFill/>
            <a:miter lim="800000"/>
            <a:headEnd/>
            <a:tailEnd/>
          </a:ln>
        </p:spPr>
      </p:pic>
      <p:pic>
        <p:nvPicPr>
          <p:cNvPr id="11" name="Picture 66" descr="gaseiro1"/>
          <p:cNvPicPr>
            <a:picLocks noChangeAspect="1" noChangeArrowheads="1"/>
          </p:cNvPicPr>
          <p:nvPr/>
        </p:nvPicPr>
        <p:blipFill>
          <a:blip r:embed="rId6"/>
          <a:srcRect/>
          <a:stretch>
            <a:fillRect/>
          </a:stretch>
        </p:blipFill>
        <p:spPr bwMode="auto">
          <a:xfrm>
            <a:off x="8637588" y="0"/>
            <a:ext cx="1281112" cy="982663"/>
          </a:xfrm>
          <a:prstGeom prst="rect">
            <a:avLst/>
          </a:prstGeom>
          <a:noFill/>
          <a:ln w="9525">
            <a:noFill/>
            <a:miter lim="800000"/>
            <a:headEnd/>
            <a:tailEnd/>
          </a:ln>
        </p:spPr>
      </p:pic>
      <p:pic>
        <p:nvPicPr>
          <p:cNvPr id="12" name="Picture 67" descr="tanker4"/>
          <p:cNvPicPr>
            <a:picLocks noChangeAspect="1" noChangeArrowheads="1"/>
          </p:cNvPicPr>
          <p:nvPr/>
        </p:nvPicPr>
        <p:blipFill>
          <a:blip r:embed="rId7"/>
          <a:srcRect/>
          <a:stretch>
            <a:fillRect/>
          </a:stretch>
        </p:blipFill>
        <p:spPr bwMode="auto">
          <a:xfrm>
            <a:off x="8637588" y="1989138"/>
            <a:ext cx="1281112" cy="985837"/>
          </a:xfrm>
          <a:prstGeom prst="rect">
            <a:avLst/>
          </a:prstGeom>
          <a:noFill/>
          <a:ln w="9525">
            <a:noFill/>
            <a:miter lim="800000"/>
            <a:headEnd/>
            <a:tailEnd/>
          </a:ln>
        </p:spPr>
      </p:pic>
      <p:pic>
        <p:nvPicPr>
          <p:cNvPr id="13" name="Picture 68" descr="tanker1"/>
          <p:cNvPicPr>
            <a:picLocks noChangeAspect="1" noChangeArrowheads="1"/>
          </p:cNvPicPr>
          <p:nvPr/>
        </p:nvPicPr>
        <p:blipFill>
          <a:blip r:embed="rId8"/>
          <a:srcRect/>
          <a:stretch>
            <a:fillRect/>
          </a:stretch>
        </p:blipFill>
        <p:spPr bwMode="auto">
          <a:xfrm>
            <a:off x="8637588" y="935038"/>
            <a:ext cx="1281112" cy="1068387"/>
          </a:xfrm>
          <a:prstGeom prst="rect">
            <a:avLst/>
          </a:prstGeom>
          <a:noFill/>
          <a:ln w="9525">
            <a:noFill/>
            <a:miter lim="800000"/>
            <a:headEnd/>
            <a:tailEnd/>
          </a:ln>
        </p:spPr>
      </p:pic>
      <p:pic>
        <p:nvPicPr>
          <p:cNvPr id="14" name="Picture 69" descr="container2"/>
          <p:cNvPicPr>
            <a:picLocks noChangeAspect="1" noChangeArrowheads="1"/>
          </p:cNvPicPr>
          <p:nvPr/>
        </p:nvPicPr>
        <p:blipFill>
          <a:blip r:embed="rId9"/>
          <a:srcRect/>
          <a:stretch>
            <a:fillRect/>
          </a:stretch>
        </p:blipFill>
        <p:spPr bwMode="auto">
          <a:xfrm>
            <a:off x="8637588" y="2976563"/>
            <a:ext cx="1281112" cy="939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20" r:id="rId2"/>
  </p:sldLayoutIdLst>
  <p:hf sldNum="0" hdr="0" ftr="0" dt="0"/>
  <p:txStyles>
    <p:titleStyle>
      <a:lvl1pPr algn="l" defTabSz="914400" rtl="0" eaLnBrk="1" latinLnBrk="0" hangingPunct="1">
        <a:spcBef>
          <a:spcPct val="0"/>
        </a:spcBef>
        <a:buNone/>
        <a:defRPr sz="2000" b="1"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9063" name="Line 7"/>
          <p:cNvSpPr>
            <a:spLocks noChangeShapeType="1"/>
          </p:cNvSpPr>
          <p:nvPr/>
        </p:nvSpPr>
        <p:spPr bwMode="auto">
          <a:xfrm>
            <a:off x="2188812" y="339725"/>
            <a:ext cx="0" cy="6142038"/>
          </a:xfrm>
          <a:prstGeom prst="line">
            <a:avLst/>
          </a:prstGeom>
          <a:noFill/>
          <a:ln w="9525">
            <a:solidFill>
              <a:schemeClr val="tx1"/>
            </a:solidFill>
            <a:round/>
            <a:headEnd/>
            <a:tailEnd/>
          </a:ln>
          <a:effectLst/>
        </p:spPr>
        <p:txBody>
          <a:bodyPr/>
          <a:lstStyle/>
          <a:p>
            <a:pPr fontAlgn="base">
              <a:spcBef>
                <a:spcPct val="20000"/>
              </a:spcBef>
              <a:spcAft>
                <a:spcPct val="0"/>
              </a:spcAft>
              <a:buFontTx/>
              <a:buChar char="•"/>
              <a:defRPr/>
            </a:pPr>
            <a:endParaRPr lang="pt-BR" sz="1400">
              <a:solidFill>
                <a:srgbClr val="000000"/>
              </a:solidFill>
              <a:cs typeface="Arial" pitchFamily="34" charset="0"/>
            </a:endParaRPr>
          </a:p>
        </p:txBody>
      </p:sp>
      <p:sp>
        <p:nvSpPr>
          <p:cNvPr id="429066" name="McK Disclaimer"/>
          <p:cNvSpPr>
            <a:spLocks noChangeArrowheads="1"/>
          </p:cNvSpPr>
          <p:nvPr>
            <p:custDataLst>
              <p:tags r:id="rId3"/>
            </p:custDataLst>
          </p:nvPr>
        </p:nvSpPr>
        <p:spPr bwMode="auto">
          <a:xfrm>
            <a:off x="79362" y="5953461"/>
            <a:ext cx="2065007" cy="787908"/>
          </a:xfrm>
          <a:prstGeom prst="rect">
            <a:avLst/>
          </a:prstGeom>
          <a:noFill/>
          <a:ln w="9525">
            <a:noFill/>
            <a:miter lim="800000"/>
            <a:headEnd/>
            <a:tailEnd/>
          </a:ln>
          <a:effectLst/>
        </p:spPr>
        <p:txBody>
          <a:bodyPr lIns="0" tIns="0" rIns="0" bIns="0" anchor="b">
            <a:spAutoFit/>
          </a:bodyPr>
          <a:lstStyle/>
          <a:p>
            <a:pPr defTabSz="860425" eaLnBrk="0" fontAlgn="base" hangingPunct="0">
              <a:lnSpc>
                <a:spcPct val="80000"/>
              </a:lnSpc>
              <a:spcBef>
                <a:spcPct val="0"/>
              </a:spcBef>
              <a:spcAft>
                <a:spcPct val="0"/>
              </a:spcAft>
              <a:defRPr/>
            </a:pPr>
            <a:r>
              <a:rPr lang="pt-BR" sz="800" dirty="0">
                <a:solidFill>
                  <a:srgbClr val="000000"/>
                </a:solidFill>
                <a:cs typeface="Arial" pitchFamily="34" charset="0"/>
              </a:rPr>
              <a:t>Este relatório é de uso exclusivo para o Curso PNV 5112 -Aspectos da Operação e da Avaliação de Empreendimentos Portuários– Departamento de Engenharia Naval e Oceânica da Universidade de São Paulo. Nenhuma de suas partes pode ser divulgada ou compartilhada fora do contexto daquele curso.</a:t>
            </a:r>
          </a:p>
        </p:txBody>
      </p:sp>
      <p:sp>
        <p:nvSpPr>
          <p:cNvPr id="429067" name="Rectangle 11"/>
          <p:cNvSpPr>
            <a:spLocks noChangeArrowheads="1"/>
          </p:cNvSpPr>
          <p:nvPr/>
        </p:nvSpPr>
        <p:spPr bwMode="blackWhite">
          <a:xfrm>
            <a:off x="2328490" y="350841"/>
            <a:ext cx="4711948" cy="269875"/>
          </a:xfrm>
          <a:prstGeom prst="rect">
            <a:avLst/>
          </a:prstGeom>
          <a:noFill/>
          <a:ln w="9525" algn="ctr">
            <a:solidFill>
              <a:schemeClr val="tx1"/>
            </a:solidFill>
            <a:miter lim="800000"/>
            <a:headEnd/>
            <a:tailEnd/>
          </a:ln>
          <a:effectLst/>
        </p:spPr>
        <p:txBody>
          <a:bodyPr lIns="36000" tIns="36000" rIns="36000" bIns="36000" anchor="ctr"/>
          <a:lstStyle/>
          <a:p>
            <a:pPr fontAlgn="base">
              <a:spcBef>
                <a:spcPct val="50000"/>
              </a:spcBef>
              <a:spcAft>
                <a:spcPct val="0"/>
              </a:spcAft>
              <a:defRPr/>
            </a:pPr>
            <a:r>
              <a:rPr lang="pt-BR" sz="1600" b="1" dirty="0">
                <a:solidFill>
                  <a:srgbClr val="000000"/>
                </a:solidFill>
                <a:cs typeface="Arial" pitchFamily="34" charset="0"/>
              </a:rPr>
              <a:t>Uso exclusivo – divulgação proibida</a:t>
            </a:r>
          </a:p>
        </p:txBody>
      </p:sp>
      <p:sp>
        <p:nvSpPr>
          <p:cNvPr id="429071" name="Rectangle 15"/>
          <p:cNvSpPr>
            <a:spLocks noChangeArrowheads="1"/>
          </p:cNvSpPr>
          <p:nvPr/>
        </p:nvSpPr>
        <p:spPr bwMode="auto">
          <a:xfrm>
            <a:off x="2255478" y="5805488"/>
            <a:ext cx="6009096" cy="895350"/>
          </a:xfrm>
          <a:prstGeom prst="rect">
            <a:avLst/>
          </a:prstGeom>
          <a:noFill/>
          <a:ln w="9525">
            <a:noFill/>
            <a:miter lim="800000"/>
            <a:headEnd/>
            <a:tailEnd/>
          </a:ln>
          <a:effectLst/>
        </p:spPr>
        <p:txBody>
          <a:bodyPr lIns="54000" tIns="10800" rIns="54000" bIns="10800"/>
          <a:lstStyle/>
          <a:p>
            <a:pPr fontAlgn="base">
              <a:spcBef>
                <a:spcPct val="20000"/>
              </a:spcBef>
              <a:spcAft>
                <a:spcPct val="0"/>
              </a:spcAft>
              <a:defRPr/>
            </a:pPr>
            <a:endParaRPr lang="pt-BR" sz="1200" dirty="0">
              <a:solidFill>
                <a:srgbClr val="000000"/>
              </a:solidFill>
              <a:cs typeface="Arial" pitchFamily="34" charset="0"/>
            </a:endParaRPr>
          </a:p>
          <a:p>
            <a:pPr fontAlgn="base">
              <a:spcBef>
                <a:spcPct val="20000"/>
              </a:spcBef>
              <a:spcAft>
                <a:spcPct val="0"/>
              </a:spcAft>
              <a:defRPr/>
            </a:pPr>
            <a:endParaRPr lang="pt-BR" sz="1200" dirty="0">
              <a:solidFill>
                <a:srgbClr val="000000"/>
              </a:solidFill>
              <a:cs typeface="Arial" pitchFamily="34" charset="0"/>
            </a:endParaRPr>
          </a:p>
          <a:p>
            <a:pPr fontAlgn="base">
              <a:spcBef>
                <a:spcPct val="20000"/>
              </a:spcBef>
              <a:spcAft>
                <a:spcPct val="0"/>
              </a:spcAft>
              <a:defRPr/>
            </a:pPr>
            <a:r>
              <a:rPr lang="pt-BR" sz="1200" dirty="0">
                <a:solidFill>
                  <a:srgbClr val="000000"/>
                </a:solidFill>
                <a:cs typeface="Arial" pitchFamily="34" charset="0"/>
              </a:rPr>
              <a:t>Para imprimir em branco e preto, por favor, selecione escala de cinza na opção “Arquivo/Imprimir”</a:t>
            </a:r>
          </a:p>
        </p:txBody>
      </p:sp>
    </p:spTree>
    <p:extLst>
      <p:ext uri="{BB962C8B-B14F-4D97-AF65-F5344CB8AC3E}">
        <p14:creationId xmlns:p14="http://schemas.microsoft.com/office/powerpoint/2010/main" val="3422051846"/>
      </p:ext>
    </p:extLst>
  </p:cSld>
  <p:clrMap bg1="lt1" tx1="dk1" bg2="lt2" tx2="dk2" accent1="accent1" accent2="accent2" accent3="accent3" accent4="accent4" accent5="accent5" accent6="accent6" hlink="hlink" folHlink="folHlink"/>
  <p:sldLayoutIdLst>
    <p:sldLayoutId id="2147483726" r:id="rId1"/>
  </p:sldLayoutIdLst>
  <p:hf hdr="0" ftr="0" dt="0"/>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defRPr>
      </a:lvl2pPr>
      <a:lvl3pPr algn="l" rtl="0" eaLnBrk="1" fontAlgn="base" hangingPunct="1">
        <a:spcBef>
          <a:spcPct val="0"/>
        </a:spcBef>
        <a:spcAft>
          <a:spcPct val="0"/>
        </a:spcAft>
        <a:defRPr sz="2800">
          <a:solidFill>
            <a:schemeClr val="tx2"/>
          </a:solidFill>
          <a:latin typeface="Arial" charset="0"/>
        </a:defRPr>
      </a:lvl3pPr>
      <a:lvl4pPr algn="l" rtl="0" eaLnBrk="1" fontAlgn="base" hangingPunct="1">
        <a:spcBef>
          <a:spcPct val="0"/>
        </a:spcBef>
        <a:spcAft>
          <a:spcPct val="0"/>
        </a:spcAft>
        <a:defRPr sz="2800">
          <a:solidFill>
            <a:schemeClr val="tx2"/>
          </a:solidFill>
          <a:latin typeface="Arial" charset="0"/>
        </a:defRPr>
      </a:lvl4pPr>
      <a:lvl5pPr algn="l" rtl="0" eaLnBrk="1" fontAlgn="base" hangingPunct="1">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marL="342900" indent="-342900" algn="l" rtl="0" eaLnBrk="1" fontAlgn="base" hangingPunct="1">
        <a:spcBef>
          <a:spcPct val="20000"/>
        </a:spcBef>
        <a:spcAft>
          <a:spcPct val="0"/>
        </a:spcAft>
        <a:buChar char="•"/>
        <a:defRPr sz="1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200025" y="188913"/>
            <a:ext cx="9505950" cy="329588"/>
          </a:xfrm>
          <a:prstGeom prst="rect">
            <a:avLst/>
          </a:prstGeom>
          <a:noFill/>
          <a:ln w="9525" algn="ctr">
            <a:noFill/>
            <a:miter lim="800000"/>
            <a:headEnd/>
            <a:tailEnd/>
          </a:ln>
        </p:spPr>
        <p:txBody>
          <a:bodyPr vert="horz" wrap="square" lIns="54000" tIns="10800" rIns="54000" bIns="10800" numCol="1" anchor="ctr" anchorCtr="0" compatLnSpc="1">
            <a:prstTxWarp prst="textNoShape">
              <a:avLst/>
            </a:prstTxWarp>
            <a:spAutoFit/>
          </a:bodyPr>
          <a:lstStyle/>
          <a:p>
            <a:pPr lvl="0"/>
            <a:r>
              <a:rPr lang="pt-BR" noProof="0"/>
              <a:t>Clique para editar o estilo do título mestre</a:t>
            </a:r>
          </a:p>
        </p:txBody>
      </p:sp>
      <p:sp>
        <p:nvSpPr>
          <p:cNvPr id="2" name="Espaço Reservado para Número de Slide 1"/>
          <p:cNvSpPr>
            <a:spLocks noGrp="1"/>
          </p:cNvSpPr>
          <p:nvPr>
            <p:ph type="sldNum" sz="quarter" idx="4"/>
          </p:nvPr>
        </p:nvSpPr>
        <p:spPr>
          <a:xfrm>
            <a:off x="9344694" y="6597352"/>
            <a:ext cx="504056" cy="196131"/>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1A0AE80A-5CD4-44B2-87BE-DD4F5704497C}" type="slidenum">
              <a:rPr lang="pt-BR" smtClean="0">
                <a:solidFill>
                  <a:prstClr val="black">
                    <a:lumMod val="50000"/>
                    <a:lumOff val="50000"/>
                  </a:prstClr>
                </a:solidFill>
              </a:rPr>
              <a:pPr/>
              <a:t>‹nº›</a:t>
            </a:fld>
            <a:endParaRPr lang="pt-BR">
              <a:solidFill>
                <a:prstClr val="black">
                  <a:lumMod val="50000"/>
                  <a:lumOff val="50000"/>
                </a:prstClr>
              </a:solidFill>
            </a:endParaRPr>
          </a:p>
        </p:txBody>
      </p:sp>
      <p:sp>
        <p:nvSpPr>
          <p:cNvPr id="4" name="CaixaDeTexto 3"/>
          <p:cNvSpPr txBox="1"/>
          <p:nvPr/>
        </p:nvSpPr>
        <p:spPr>
          <a:xfrm>
            <a:off x="34686" y="6165304"/>
            <a:ext cx="9670048" cy="457200"/>
          </a:xfrm>
          <a:prstGeom prst="rect">
            <a:avLst/>
          </a:prstGeom>
          <a:noFill/>
          <a:ln>
            <a:noFill/>
          </a:ln>
        </p:spPr>
        <p:txBody>
          <a:bodyPr wrap="square" lIns="72000" tIns="36000" rIns="72000" bIns="36000"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50" i="1" dirty="0">
                <a:solidFill>
                  <a:schemeClr val="bg1">
                    <a:lumMod val="75000"/>
                  </a:schemeClr>
                </a:solidFill>
              </a:rPr>
              <a:t>Esse material foi produzido exclusivamente para o Curso “PNV 5112-Aspectos da Operação e da Avaliação de Empreendimentos Portuários” e não pode ser utilizado em outro contexto, tampouco distribuído. Não deve ser utilizado como fonte de informação em nenhuma hipótese já que seus exemplos são ilustrativos, bem como grande parte dos dados coletados publicamente estão desatualizados. O material só tem utilidade se utilizado como material de apoio à uma apresentação em sala de aula.</a:t>
            </a:r>
            <a:endParaRPr lang="pt-BR" sz="1050" i="1" dirty="0">
              <a:solidFill>
                <a:prstClr val="white">
                  <a:lumMod val="75000"/>
                </a:prstClr>
              </a:solidFill>
            </a:endParaRPr>
          </a:p>
        </p:txBody>
      </p:sp>
    </p:spTree>
    <p:extLst>
      <p:ext uri="{BB962C8B-B14F-4D97-AF65-F5344CB8AC3E}">
        <p14:creationId xmlns:p14="http://schemas.microsoft.com/office/powerpoint/2010/main" val="359465817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Lst>
  <p:hf hdr="0" ftr="0" dt="0"/>
  <p:txStyles>
    <p:titleStyle>
      <a:lvl1pPr algn="l" defTabSz="914400" rtl="0" eaLnBrk="1" latinLnBrk="0" hangingPunct="1">
        <a:spcBef>
          <a:spcPct val="0"/>
        </a:spcBef>
        <a:buNone/>
        <a:defRPr sz="2000" b="1"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chart" Target="../charts/chart4.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youtube.com/watch?v=RPi7VZmAXE8" TargetMode="Externa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hyperlink" Target="https://www.youtube.com/watch?v=oBuimteGRVU" TargetMode="Externa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oleObject" Target="../embeddings/oleObject1.bin"/><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slideLayout" Target="../slideLayouts/slideLayout2.xml"/><Relationship Id="rId17" Type="http://schemas.openxmlformats.org/officeDocument/2006/relationships/chart" Target="../charts/chart7.xml"/><Relationship Id="rId2" Type="http://schemas.openxmlformats.org/officeDocument/2006/relationships/tags" Target="../tags/tag22.xml"/><Relationship Id="rId16" Type="http://schemas.openxmlformats.org/officeDocument/2006/relationships/chart" Target="../charts/chart6.xml"/><Relationship Id="rId1" Type="http://schemas.openxmlformats.org/officeDocument/2006/relationships/vmlDrawing" Target="../drawings/vmlDrawing1.v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chart" Target="../charts/chart5.xml"/><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image" Target="../media/image6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oleObject" Target="../embeddings/oleObject2.bin"/><Relationship Id="rId3" Type="http://schemas.openxmlformats.org/officeDocument/2006/relationships/tags" Target="../tags/tag33.xml"/><Relationship Id="rId21" Type="http://schemas.openxmlformats.org/officeDocument/2006/relationships/image" Target="../media/image63.jpeg"/><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slideLayout" Target="../slideLayouts/slideLayout2.xml"/><Relationship Id="rId2" Type="http://schemas.openxmlformats.org/officeDocument/2006/relationships/tags" Target="../tags/tag32.xml"/><Relationship Id="rId16" Type="http://schemas.openxmlformats.org/officeDocument/2006/relationships/tags" Target="../tags/tag46.xml"/><Relationship Id="rId20" Type="http://schemas.openxmlformats.org/officeDocument/2006/relationships/image" Target="../media/image62.jpeg"/><Relationship Id="rId1" Type="http://schemas.openxmlformats.org/officeDocument/2006/relationships/vmlDrawing" Target="../drawings/vmlDrawing2.v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tags" Target="../tags/tag45.xml"/><Relationship Id="rId10" Type="http://schemas.openxmlformats.org/officeDocument/2006/relationships/tags" Target="../tags/tag40.xml"/><Relationship Id="rId19" Type="http://schemas.openxmlformats.org/officeDocument/2006/relationships/image" Target="../media/image61.emf"/><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 Id="rId22" Type="http://schemas.openxmlformats.org/officeDocument/2006/relationships/image" Target="../media/image64.jpeg"/></Relationships>
</file>

<file path=ppt/slides/_rels/slide27.xml.rels><?xml version="1.0" encoding="UTF-8" standalone="yes"?>
<Relationships xmlns="http://schemas.openxmlformats.org/package/2006/relationships"><Relationship Id="rId13" Type="http://schemas.openxmlformats.org/officeDocument/2006/relationships/tags" Target="../tags/tag58.xml"/><Relationship Id="rId18" Type="http://schemas.openxmlformats.org/officeDocument/2006/relationships/tags" Target="../tags/tag63.xml"/><Relationship Id="rId26" Type="http://schemas.openxmlformats.org/officeDocument/2006/relationships/tags" Target="../tags/tag71.xml"/><Relationship Id="rId39" Type="http://schemas.openxmlformats.org/officeDocument/2006/relationships/tags" Target="../tags/tag84.xml"/><Relationship Id="rId21" Type="http://schemas.openxmlformats.org/officeDocument/2006/relationships/tags" Target="../tags/tag66.xml"/><Relationship Id="rId34" Type="http://schemas.openxmlformats.org/officeDocument/2006/relationships/tags" Target="../tags/tag79.xml"/><Relationship Id="rId42" Type="http://schemas.openxmlformats.org/officeDocument/2006/relationships/slideLayout" Target="../slideLayouts/slideLayout2.xml"/><Relationship Id="rId47" Type="http://schemas.openxmlformats.org/officeDocument/2006/relationships/image" Target="../media/image67.jpeg"/><Relationship Id="rId7" Type="http://schemas.openxmlformats.org/officeDocument/2006/relationships/tags" Target="../tags/tag52.xml"/><Relationship Id="rId2" Type="http://schemas.openxmlformats.org/officeDocument/2006/relationships/tags" Target="../tags/tag47.xml"/><Relationship Id="rId16" Type="http://schemas.openxmlformats.org/officeDocument/2006/relationships/tags" Target="../tags/tag61.xml"/><Relationship Id="rId29" Type="http://schemas.openxmlformats.org/officeDocument/2006/relationships/tags" Target="../tags/tag74.xml"/><Relationship Id="rId11" Type="http://schemas.openxmlformats.org/officeDocument/2006/relationships/tags" Target="../tags/tag56.xml"/><Relationship Id="rId24" Type="http://schemas.openxmlformats.org/officeDocument/2006/relationships/tags" Target="../tags/tag69.xml"/><Relationship Id="rId32" Type="http://schemas.openxmlformats.org/officeDocument/2006/relationships/tags" Target="../tags/tag77.xml"/><Relationship Id="rId37" Type="http://schemas.openxmlformats.org/officeDocument/2006/relationships/tags" Target="../tags/tag82.xml"/><Relationship Id="rId40" Type="http://schemas.openxmlformats.org/officeDocument/2006/relationships/tags" Target="../tags/tag85.xml"/><Relationship Id="rId45" Type="http://schemas.openxmlformats.org/officeDocument/2006/relationships/image" Target="../media/image65.jpeg"/><Relationship Id="rId5" Type="http://schemas.openxmlformats.org/officeDocument/2006/relationships/tags" Target="../tags/tag50.xml"/><Relationship Id="rId15" Type="http://schemas.openxmlformats.org/officeDocument/2006/relationships/tags" Target="../tags/tag60.xml"/><Relationship Id="rId23" Type="http://schemas.openxmlformats.org/officeDocument/2006/relationships/tags" Target="../tags/tag68.xml"/><Relationship Id="rId28" Type="http://schemas.openxmlformats.org/officeDocument/2006/relationships/tags" Target="../tags/tag73.xml"/><Relationship Id="rId36" Type="http://schemas.openxmlformats.org/officeDocument/2006/relationships/tags" Target="../tags/tag81.xml"/><Relationship Id="rId49" Type="http://schemas.openxmlformats.org/officeDocument/2006/relationships/image" Target="../media/image69.png"/><Relationship Id="rId10" Type="http://schemas.openxmlformats.org/officeDocument/2006/relationships/tags" Target="../tags/tag55.xml"/><Relationship Id="rId19" Type="http://schemas.openxmlformats.org/officeDocument/2006/relationships/tags" Target="../tags/tag64.xml"/><Relationship Id="rId31" Type="http://schemas.openxmlformats.org/officeDocument/2006/relationships/tags" Target="../tags/tag76.xml"/><Relationship Id="rId44" Type="http://schemas.openxmlformats.org/officeDocument/2006/relationships/image" Target="../media/image61.emf"/><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 Id="rId22" Type="http://schemas.openxmlformats.org/officeDocument/2006/relationships/tags" Target="../tags/tag67.xml"/><Relationship Id="rId27" Type="http://schemas.openxmlformats.org/officeDocument/2006/relationships/tags" Target="../tags/tag72.xml"/><Relationship Id="rId30" Type="http://schemas.openxmlformats.org/officeDocument/2006/relationships/tags" Target="../tags/tag75.xml"/><Relationship Id="rId35" Type="http://schemas.openxmlformats.org/officeDocument/2006/relationships/tags" Target="../tags/tag80.xml"/><Relationship Id="rId43" Type="http://schemas.openxmlformats.org/officeDocument/2006/relationships/oleObject" Target="../embeddings/oleObject3.bin"/><Relationship Id="rId48" Type="http://schemas.openxmlformats.org/officeDocument/2006/relationships/image" Target="../media/image68.jpeg"/><Relationship Id="rId8" Type="http://schemas.openxmlformats.org/officeDocument/2006/relationships/tags" Target="../tags/tag53.xml"/><Relationship Id="rId3" Type="http://schemas.openxmlformats.org/officeDocument/2006/relationships/tags" Target="../tags/tag48.xml"/><Relationship Id="rId12" Type="http://schemas.openxmlformats.org/officeDocument/2006/relationships/tags" Target="../tags/tag57.xml"/><Relationship Id="rId17" Type="http://schemas.openxmlformats.org/officeDocument/2006/relationships/tags" Target="../tags/tag62.xml"/><Relationship Id="rId25" Type="http://schemas.openxmlformats.org/officeDocument/2006/relationships/tags" Target="../tags/tag70.xml"/><Relationship Id="rId33" Type="http://schemas.openxmlformats.org/officeDocument/2006/relationships/tags" Target="../tags/tag78.xml"/><Relationship Id="rId38" Type="http://schemas.openxmlformats.org/officeDocument/2006/relationships/tags" Target="../tags/tag83.xml"/><Relationship Id="rId46" Type="http://schemas.openxmlformats.org/officeDocument/2006/relationships/image" Target="../media/image66.jpeg"/><Relationship Id="rId20" Type="http://schemas.openxmlformats.org/officeDocument/2006/relationships/tags" Target="../tags/tag65.xml"/><Relationship Id="rId41" Type="http://schemas.openxmlformats.org/officeDocument/2006/relationships/tags" Target="../tags/tag86.xml"/><Relationship Id="rId1" Type="http://schemas.openxmlformats.org/officeDocument/2006/relationships/vmlDrawing" Target="../drawings/vmlDrawing3.vml"/><Relationship Id="rId6" Type="http://schemas.openxmlformats.org/officeDocument/2006/relationships/tags" Target="../tags/tag51.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88.xml"/><Relationship Id="rId7" Type="http://schemas.openxmlformats.org/officeDocument/2006/relationships/slideLayout" Target="../slideLayouts/slideLayout2.xml"/><Relationship Id="rId12" Type="http://schemas.openxmlformats.org/officeDocument/2006/relationships/image" Target="../media/image71.png"/><Relationship Id="rId2" Type="http://schemas.openxmlformats.org/officeDocument/2006/relationships/tags" Target="../tags/tag87.xml"/><Relationship Id="rId1" Type="http://schemas.openxmlformats.org/officeDocument/2006/relationships/vmlDrawing" Target="../drawings/vmlDrawing4.vml"/><Relationship Id="rId6" Type="http://schemas.openxmlformats.org/officeDocument/2006/relationships/tags" Target="../tags/tag91.xml"/><Relationship Id="rId11" Type="http://schemas.openxmlformats.org/officeDocument/2006/relationships/image" Target="../media/image70.png"/><Relationship Id="rId5" Type="http://schemas.openxmlformats.org/officeDocument/2006/relationships/tags" Target="../tags/tag90.xml"/><Relationship Id="rId10" Type="http://schemas.openxmlformats.org/officeDocument/2006/relationships/image" Target="../media/image61.emf"/><Relationship Id="rId4" Type="http://schemas.openxmlformats.org/officeDocument/2006/relationships/tags" Target="../tags/tag89.xml"/><Relationship Id="rId9"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image" Target="../media/image74.jpeg"/><Relationship Id="rId18" Type="http://schemas.openxmlformats.org/officeDocument/2006/relationships/hyperlink" Target="https://www.youtube.com/watch?v=DVFzLVLDh1o" TargetMode="External"/><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image" Target="../media/image73.jpeg"/><Relationship Id="rId17" Type="http://schemas.openxmlformats.org/officeDocument/2006/relationships/hyperlink" Target="https://www.youtube.com/watch?v=VBx_GbKa704" TargetMode="External"/><Relationship Id="rId2" Type="http://schemas.openxmlformats.org/officeDocument/2006/relationships/tags" Target="../tags/tag93.xml"/><Relationship Id="rId16" Type="http://schemas.openxmlformats.org/officeDocument/2006/relationships/hyperlink" Target="https://www.youtube.com/watch?v=c_U-t-9fK1o" TargetMode="Externa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slideLayout" Target="../slideLayouts/slideLayout3.xml"/><Relationship Id="rId5" Type="http://schemas.openxmlformats.org/officeDocument/2006/relationships/tags" Target="../tags/tag96.xml"/><Relationship Id="rId15" Type="http://schemas.openxmlformats.org/officeDocument/2006/relationships/image" Target="../media/image76.png"/><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image" Target="../media/image7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hyperlink" Target="https://www.youtube.com/watch?v=zQqPuNG2osg" TargetMode="Externa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image" Target="../media/image61.emf"/><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oleObject" Target="../embeddings/oleObject5.bin"/><Relationship Id="rId2" Type="http://schemas.openxmlformats.org/officeDocument/2006/relationships/tags" Target="../tags/tag102.xml"/><Relationship Id="rId16" Type="http://schemas.openxmlformats.org/officeDocument/2006/relationships/image" Target="../media/image81.jpeg"/><Relationship Id="rId1" Type="http://schemas.openxmlformats.org/officeDocument/2006/relationships/vmlDrawing" Target="../drawings/vmlDrawing5.vml"/><Relationship Id="rId6" Type="http://schemas.openxmlformats.org/officeDocument/2006/relationships/tags" Target="../tags/tag106.xml"/><Relationship Id="rId11" Type="http://schemas.openxmlformats.org/officeDocument/2006/relationships/slideLayout" Target="../slideLayouts/slideLayout2.xml"/><Relationship Id="rId5" Type="http://schemas.openxmlformats.org/officeDocument/2006/relationships/tags" Target="../tags/tag105.xml"/><Relationship Id="rId15" Type="http://schemas.openxmlformats.org/officeDocument/2006/relationships/image" Target="../media/image80.jpeg"/><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chart" Target="../charts/chart13.xml"/></Relationships>
</file>

<file path=ppt/slides/_rels/slide38.xml.rels><?xml version="1.0" encoding="UTF-8" standalone="yes"?>
<Relationships xmlns="http://schemas.openxmlformats.org/package/2006/relationships"><Relationship Id="rId13" Type="http://schemas.openxmlformats.org/officeDocument/2006/relationships/tags" Target="../tags/tag122.xml"/><Relationship Id="rId18" Type="http://schemas.openxmlformats.org/officeDocument/2006/relationships/tags" Target="../tags/tag127.xml"/><Relationship Id="rId26" Type="http://schemas.openxmlformats.org/officeDocument/2006/relationships/tags" Target="../tags/tag135.xml"/><Relationship Id="rId21" Type="http://schemas.openxmlformats.org/officeDocument/2006/relationships/tags" Target="../tags/tag130.xml"/><Relationship Id="rId34" Type="http://schemas.openxmlformats.org/officeDocument/2006/relationships/oleObject" Target="../embeddings/oleObject6.bin"/><Relationship Id="rId7" Type="http://schemas.openxmlformats.org/officeDocument/2006/relationships/tags" Target="../tags/tag116.xml"/><Relationship Id="rId12" Type="http://schemas.openxmlformats.org/officeDocument/2006/relationships/tags" Target="../tags/tag121.xml"/><Relationship Id="rId17" Type="http://schemas.openxmlformats.org/officeDocument/2006/relationships/tags" Target="../tags/tag126.xml"/><Relationship Id="rId25" Type="http://schemas.openxmlformats.org/officeDocument/2006/relationships/tags" Target="../tags/tag134.xml"/><Relationship Id="rId33" Type="http://schemas.openxmlformats.org/officeDocument/2006/relationships/notesSlide" Target="../notesSlides/notesSlide6.xml"/><Relationship Id="rId38" Type="http://schemas.openxmlformats.org/officeDocument/2006/relationships/chart" Target="../charts/chart15.xml"/><Relationship Id="rId2" Type="http://schemas.openxmlformats.org/officeDocument/2006/relationships/tags" Target="../tags/tag111.xml"/><Relationship Id="rId16" Type="http://schemas.openxmlformats.org/officeDocument/2006/relationships/tags" Target="../tags/tag125.xml"/><Relationship Id="rId20" Type="http://schemas.openxmlformats.org/officeDocument/2006/relationships/tags" Target="../tags/tag129.xml"/><Relationship Id="rId29" Type="http://schemas.openxmlformats.org/officeDocument/2006/relationships/tags" Target="../tags/tag138.xml"/><Relationship Id="rId1" Type="http://schemas.openxmlformats.org/officeDocument/2006/relationships/vmlDrawing" Target="../drawings/vmlDrawing6.vml"/><Relationship Id="rId6" Type="http://schemas.openxmlformats.org/officeDocument/2006/relationships/tags" Target="../tags/tag115.xml"/><Relationship Id="rId11" Type="http://schemas.openxmlformats.org/officeDocument/2006/relationships/tags" Target="../tags/tag120.xml"/><Relationship Id="rId24" Type="http://schemas.openxmlformats.org/officeDocument/2006/relationships/tags" Target="../tags/tag133.xml"/><Relationship Id="rId32" Type="http://schemas.openxmlformats.org/officeDocument/2006/relationships/slideLayout" Target="../slideLayouts/slideLayout2.xml"/><Relationship Id="rId37" Type="http://schemas.openxmlformats.org/officeDocument/2006/relationships/chart" Target="../charts/chart14.xml"/><Relationship Id="rId5" Type="http://schemas.openxmlformats.org/officeDocument/2006/relationships/tags" Target="../tags/tag114.xml"/><Relationship Id="rId15" Type="http://schemas.openxmlformats.org/officeDocument/2006/relationships/tags" Target="../tags/tag124.xml"/><Relationship Id="rId23" Type="http://schemas.openxmlformats.org/officeDocument/2006/relationships/tags" Target="../tags/tag132.xml"/><Relationship Id="rId28" Type="http://schemas.openxmlformats.org/officeDocument/2006/relationships/tags" Target="../tags/tag137.xml"/><Relationship Id="rId36" Type="http://schemas.openxmlformats.org/officeDocument/2006/relationships/image" Target="../media/image82.png"/><Relationship Id="rId10" Type="http://schemas.openxmlformats.org/officeDocument/2006/relationships/tags" Target="../tags/tag119.xml"/><Relationship Id="rId19" Type="http://schemas.openxmlformats.org/officeDocument/2006/relationships/tags" Target="../tags/tag128.xml"/><Relationship Id="rId31" Type="http://schemas.openxmlformats.org/officeDocument/2006/relationships/tags" Target="../tags/tag140.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tags" Target="../tags/tag123.xml"/><Relationship Id="rId22" Type="http://schemas.openxmlformats.org/officeDocument/2006/relationships/tags" Target="../tags/tag131.xml"/><Relationship Id="rId27" Type="http://schemas.openxmlformats.org/officeDocument/2006/relationships/tags" Target="../tags/tag136.xml"/><Relationship Id="rId30" Type="http://schemas.openxmlformats.org/officeDocument/2006/relationships/tags" Target="../tags/tag139.xml"/><Relationship Id="rId35" Type="http://schemas.openxmlformats.org/officeDocument/2006/relationships/image" Target="../media/image61.emf"/><Relationship Id="rId8" Type="http://schemas.openxmlformats.org/officeDocument/2006/relationships/tags" Target="../tags/tag117.xml"/><Relationship Id="rId3" Type="http://schemas.openxmlformats.org/officeDocument/2006/relationships/tags" Target="../tags/tag112.xml"/></Relationships>
</file>

<file path=ppt/slides/_rels/slide39.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tags" Target="../tags/tag158.xml"/><Relationship Id="rId3" Type="http://schemas.openxmlformats.org/officeDocument/2006/relationships/tags" Target="../tags/tag143.xml"/><Relationship Id="rId21" Type="http://schemas.openxmlformats.org/officeDocument/2006/relationships/slideLayout" Target="../slideLayouts/slideLayout31.xml"/><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5" Type="http://schemas.openxmlformats.org/officeDocument/2006/relationships/tags" Target="../tags/tag145.xml"/><Relationship Id="rId15" Type="http://schemas.openxmlformats.org/officeDocument/2006/relationships/tags" Target="../tags/tag155.xml"/><Relationship Id="rId10" Type="http://schemas.openxmlformats.org/officeDocument/2006/relationships/tags" Target="../tags/tag150.xml"/><Relationship Id="rId19" Type="http://schemas.openxmlformats.org/officeDocument/2006/relationships/tags" Target="../tags/tag159.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4.jpeg"/><Relationship Id="rId7" Type="http://schemas.openxmlformats.org/officeDocument/2006/relationships/chart" Target="../charts/chart18.xml"/><Relationship Id="rId2" Type="http://schemas.openxmlformats.org/officeDocument/2006/relationships/image" Target="../media/image83.jpeg"/><Relationship Id="rId1" Type="http://schemas.openxmlformats.org/officeDocument/2006/relationships/slideLayout" Target="../slideLayouts/slideLayout3.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8" Type="http://schemas.openxmlformats.org/officeDocument/2006/relationships/tags" Target="../tags/tag168.xml"/><Relationship Id="rId13" Type="http://schemas.openxmlformats.org/officeDocument/2006/relationships/slideLayout" Target="../slideLayouts/slideLayout31.xml"/><Relationship Id="rId3" Type="http://schemas.openxmlformats.org/officeDocument/2006/relationships/tags" Target="../tags/tag163.xml"/><Relationship Id="rId7" Type="http://schemas.openxmlformats.org/officeDocument/2006/relationships/tags" Target="../tags/tag167.xml"/><Relationship Id="rId12" Type="http://schemas.openxmlformats.org/officeDocument/2006/relationships/tags" Target="../tags/tag172.xml"/><Relationship Id="rId17" Type="http://schemas.openxmlformats.org/officeDocument/2006/relationships/image" Target="../media/image90.png"/><Relationship Id="rId2" Type="http://schemas.openxmlformats.org/officeDocument/2006/relationships/tags" Target="../tags/tag162.xml"/><Relationship Id="rId16" Type="http://schemas.openxmlformats.org/officeDocument/2006/relationships/image" Target="../media/image89.png"/><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tags" Target="../tags/tag171.xml"/><Relationship Id="rId5" Type="http://schemas.openxmlformats.org/officeDocument/2006/relationships/tags" Target="../tags/tag165.xml"/><Relationship Id="rId15" Type="http://schemas.openxmlformats.org/officeDocument/2006/relationships/image" Target="../media/image88.png"/><Relationship Id="rId10" Type="http://schemas.openxmlformats.org/officeDocument/2006/relationships/tags" Target="../tags/tag170.xml"/><Relationship Id="rId4" Type="http://schemas.openxmlformats.org/officeDocument/2006/relationships/tags" Target="../tags/tag164.xml"/><Relationship Id="rId9" Type="http://schemas.openxmlformats.org/officeDocument/2006/relationships/tags" Target="../tags/tag169.xml"/><Relationship Id="rId14" Type="http://schemas.openxmlformats.org/officeDocument/2006/relationships/image" Target="../media/image87.jpeg"/></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18" Type="http://schemas.openxmlformats.org/officeDocument/2006/relationships/image" Target="../media/image93.jpeg"/><Relationship Id="rId3" Type="http://schemas.openxmlformats.org/officeDocument/2006/relationships/tags" Target="../tags/tag174.xml"/><Relationship Id="rId21" Type="http://schemas.openxmlformats.org/officeDocument/2006/relationships/image" Target="../media/image96.png"/><Relationship Id="rId7" Type="http://schemas.openxmlformats.org/officeDocument/2006/relationships/tags" Target="../tags/tag178.xml"/><Relationship Id="rId12" Type="http://schemas.openxmlformats.org/officeDocument/2006/relationships/tags" Target="../tags/tag183.xml"/><Relationship Id="rId17" Type="http://schemas.openxmlformats.org/officeDocument/2006/relationships/image" Target="../media/image92.jpeg"/><Relationship Id="rId2" Type="http://schemas.openxmlformats.org/officeDocument/2006/relationships/tags" Target="../tags/tag173.xml"/><Relationship Id="rId16" Type="http://schemas.openxmlformats.org/officeDocument/2006/relationships/image" Target="../media/image61.emf"/><Relationship Id="rId20" Type="http://schemas.openxmlformats.org/officeDocument/2006/relationships/image" Target="../media/image95.jpeg"/><Relationship Id="rId1" Type="http://schemas.openxmlformats.org/officeDocument/2006/relationships/vmlDrawing" Target="../drawings/vmlDrawing7.vml"/><Relationship Id="rId6" Type="http://schemas.openxmlformats.org/officeDocument/2006/relationships/tags" Target="../tags/tag177.xml"/><Relationship Id="rId11" Type="http://schemas.openxmlformats.org/officeDocument/2006/relationships/tags" Target="../tags/tag182.xml"/><Relationship Id="rId5" Type="http://schemas.openxmlformats.org/officeDocument/2006/relationships/tags" Target="../tags/tag176.xml"/><Relationship Id="rId15" Type="http://schemas.openxmlformats.org/officeDocument/2006/relationships/oleObject" Target="../embeddings/oleObject7.bin"/><Relationship Id="rId10" Type="http://schemas.openxmlformats.org/officeDocument/2006/relationships/tags" Target="../tags/tag181.xml"/><Relationship Id="rId19" Type="http://schemas.openxmlformats.org/officeDocument/2006/relationships/image" Target="../media/image94.jpeg"/><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3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slideLayout" Target="../slideLayouts/slideLayout3.xml"/><Relationship Id="rId1" Type="http://schemas.openxmlformats.org/officeDocument/2006/relationships/tags" Target="../tags/tag18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7.xml"/><Relationship Id="rId1" Type="http://schemas.openxmlformats.org/officeDocument/2006/relationships/tags" Target="../tags/tag186.xml"/><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24.xml"/><Relationship Id="rId4" Type="http://schemas.openxmlformats.org/officeDocument/2006/relationships/chart" Target="../charts/chart2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chart" Target="../charts/chart27.xml"/><Relationship Id="rId5" Type="http://schemas.openxmlformats.org/officeDocument/2006/relationships/chart" Target="../charts/chart26.xml"/><Relationship Id="rId4" Type="http://schemas.openxmlformats.org/officeDocument/2006/relationships/chart" Target="../charts/chart25.xml"/></Relationships>
</file>

<file path=ppt/slides/_rels/slide6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3" Type="http://schemas.openxmlformats.org/officeDocument/2006/relationships/tags" Target="../tags/tag201.xml"/><Relationship Id="rId18" Type="http://schemas.openxmlformats.org/officeDocument/2006/relationships/tags" Target="../tags/tag206.xml"/><Relationship Id="rId26" Type="http://schemas.openxmlformats.org/officeDocument/2006/relationships/tags" Target="../tags/tag214.xml"/><Relationship Id="rId39" Type="http://schemas.openxmlformats.org/officeDocument/2006/relationships/hyperlink" Target="https://www.youtube.com/watch?v=pPCUbTS5L6g" TargetMode="External"/><Relationship Id="rId21" Type="http://schemas.openxmlformats.org/officeDocument/2006/relationships/tags" Target="../tags/tag209.xml"/><Relationship Id="rId34" Type="http://schemas.openxmlformats.org/officeDocument/2006/relationships/image" Target="../media/image116.jpeg"/><Relationship Id="rId7" Type="http://schemas.openxmlformats.org/officeDocument/2006/relationships/tags" Target="../tags/tag195.xml"/><Relationship Id="rId2" Type="http://schemas.openxmlformats.org/officeDocument/2006/relationships/tags" Target="../tags/tag190.xml"/><Relationship Id="rId16" Type="http://schemas.openxmlformats.org/officeDocument/2006/relationships/tags" Target="../tags/tag204.xml"/><Relationship Id="rId20" Type="http://schemas.openxmlformats.org/officeDocument/2006/relationships/tags" Target="../tags/tag208.xml"/><Relationship Id="rId29" Type="http://schemas.openxmlformats.org/officeDocument/2006/relationships/tags" Target="../tags/tag217.xml"/><Relationship Id="rId41" Type="http://schemas.openxmlformats.org/officeDocument/2006/relationships/hyperlink" Target="https://www.youtube.com/watch?v=3Jn-pYdDo4A" TargetMode="External"/><Relationship Id="rId1" Type="http://schemas.openxmlformats.org/officeDocument/2006/relationships/vmlDrawing" Target="../drawings/vmlDrawing8.vml"/><Relationship Id="rId6" Type="http://schemas.openxmlformats.org/officeDocument/2006/relationships/tags" Target="../tags/tag194.xml"/><Relationship Id="rId11" Type="http://schemas.openxmlformats.org/officeDocument/2006/relationships/tags" Target="../tags/tag199.xml"/><Relationship Id="rId24" Type="http://schemas.openxmlformats.org/officeDocument/2006/relationships/tags" Target="../tags/tag212.xml"/><Relationship Id="rId32" Type="http://schemas.openxmlformats.org/officeDocument/2006/relationships/oleObject" Target="../embeddings/oleObject8.bin"/><Relationship Id="rId37" Type="http://schemas.openxmlformats.org/officeDocument/2006/relationships/image" Target="../media/image119.jpeg"/><Relationship Id="rId40" Type="http://schemas.openxmlformats.org/officeDocument/2006/relationships/hyperlink" Target="https://www.youtube.com/watch?v=5wVw6b59fB0" TargetMode="External"/><Relationship Id="rId5" Type="http://schemas.openxmlformats.org/officeDocument/2006/relationships/tags" Target="../tags/tag193.xml"/><Relationship Id="rId15" Type="http://schemas.openxmlformats.org/officeDocument/2006/relationships/tags" Target="../tags/tag203.xml"/><Relationship Id="rId23" Type="http://schemas.openxmlformats.org/officeDocument/2006/relationships/tags" Target="../tags/tag211.xml"/><Relationship Id="rId28" Type="http://schemas.openxmlformats.org/officeDocument/2006/relationships/tags" Target="../tags/tag216.xml"/><Relationship Id="rId36" Type="http://schemas.openxmlformats.org/officeDocument/2006/relationships/image" Target="../media/image118.jpeg"/><Relationship Id="rId10" Type="http://schemas.openxmlformats.org/officeDocument/2006/relationships/tags" Target="../tags/tag198.xml"/><Relationship Id="rId19" Type="http://schemas.openxmlformats.org/officeDocument/2006/relationships/tags" Target="../tags/tag207.xml"/><Relationship Id="rId31" Type="http://schemas.openxmlformats.org/officeDocument/2006/relationships/slideLayout" Target="../slideLayouts/slideLayout2.xml"/><Relationship Id="rId4" Type="http://schemas.openxmlformats.org/officeDocument/2006/relationships/tags" Target="../tags/tag192.xml"/><Relationship Id="rId9" Type="http://schemas.openxmlformats.org/officeDocument/2006/relationships/tags" Target="../tags/tag197.xml"/><Relationship Id="rId14" Type="http://schemas.openxmlformats.org/officeDocument/2006/relationships/tags" Target="../tags/tag202.xml"/><Relationship Id="rId22" Type="http://schemas.openxmlformats.org/officeDocument/2006/relationships/tags" Target="../tags/tag210.xml"/><Relationship Id="rId27" Type="http://schemas.openxmlformats.org/officeDocument/2006/relationships/tags" Target="../tags/tag215.xml"/><Relationship Id="rId30" Type="http://schemas.openxmlformats.org/officeDocument/2006/relationships/tags" Target="../tags/tag218.xml"/><Relationship Id="rId35" Type="http://schemas.openxmlformats.org/officeDocument/2006/relationships/image" Target="../media/image117.jpeg"/><Relationship Id="rId8" Type="http://schemas.openxmlformats.org/officeDocument/2006/relationships/tags" Target="../tags/tag196.xml"/><Relationship Id="rId3" Type="http://schemas.openxmlformats.org/officeDocument/2006/relationships/tags" Target="../tags/tag191.xml"/><Relationship Id="rId12" Type="http://schemas.openxmlformats.org/officeDocument/2006/relationships/tags" Target="../tags/tag200.xml"/><Relationship Id="rId17" Type="http://schemas.openxmlformats.org/officeDocument/2006/relationships/tags" Target="../tags/tag205.xml"/><Relationship Id="rId25" Type="http://schemas.openxmlformats.org/officeDocument/2006/relationships/tags" Target="../tags/tag213.xml"/><Relationship Id="rId33" Type="http://schemas.openxmlformats.org/officeDocument/2006/relationships/image" Target="../media/image61.emf"/><Relationship Id="rId38" Type="http://schemas.openxmlformats.org/officeDocument/2006/relationships/image" Target="../media/image12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www.guiadotrc.com.br/lei/qresumof.asp" TargetMode="External"/><Relationship Id="rId2" Type="http://schemas.openxmlformats.org/officeDocument/2006/relationships/slideLayout" Target="../slideLayouts/slideLayout2.xml"/><Relationship Id="rId1" Type="http://schemas.openxmlformats.org/officeDocument/2006/relationships/tags" Target="../tags/tag219.xml"/></Relationships>
</file>

<file path=ppt/slides/_rels/slide66.xml.rels><?xml version="1.0" encoding="UTF-8" standalone="yes"?>
<Relationships xmlns="http://schemas.openxmlformats.org/package/2006/relationships"><Relationship Id="rId8" Type="http://schemas.openxmlformats.org/officeDocument/2006/relationships/tags" Target="../tags/tag226.xml"/><Relationship Id="rId13" Type="http://schemas.openxmlformats.org/officeDocument/2006/relationships/tags" Target="../tags/tag231.xml"/><Relationship Id="rId18" Type="http://schemas.openxmlformats.org/officeDocument/2006/relationships/tags" Target="../tags/tag236.xml"/><Relationship Id="rId26" Type="http://schemas.openxmlformats.org/officeDocument/2006/relationships/image" Target="../media/image123.jpeg"/><Relationship Id="rId3" Type="http://schemas.openxmlformats.org/officeDocument/2006/relationships/tags" Target="../tags/tag221.xml"/><Relationship Id="rId21" Type="http://schemas.openxmlformats.org/officeDocument/2006/relationships/tags" Target="../tags/tag239.xml"/><Relationship Id="rId7" Type="http://schemas.openxmlformats.org/officeDocument/2006/relationships/tags" Target="../tags/tag225.xml"/><Relationship Id="rId12" Type="http://schemas.openxmlformats.org/officeDocument/2006/relationships/tags" Target="../tags/tag230.xml"/><Relationship Id="rId17" Type="http://schemas.openxmlformats.org/officeDocument/2006/relationships/tags" Target="../tags/tag235.xml"/><Relationship Id="rId25" Type="http://schemas.openxmlformats.org/officeDocument/2006/relationships/image" Target="../media/image122.jpeg"/><Relationship Id="rId2" Type="http://schemas.openxmlformats.org/officeDocument/2006/relationships/tags" Target="../tags/tag220.xml"/><Relationship Id="rId16" Type="http://schemas.openxmlformats.org/officeDocument/2006/relationships/tags" Target="../tags/tag234.xml"/><Relationship Id="rId20" Type="http://schemas.openxmlformats.org/officeDocument/2006/relationships/tags" Target="../tags/tag238.xml"/><Relationship Id="rId29" Type="http://schemas.openxmlformats.org/officeDocument/2006/relationships/image" Target="../media/image126.jpeg"/><Relationship Id="rId1" Type="http://schemas.openxmlformats.org/officeDocument/2006/relationships/vmlDrawing" Target="../drawings/vmlDrawing9.vml"/><Relationship Id="rId6" Type="http://schemas.openxmlformats.org/officeDocument/2006/relationships/tags" Target="../tags/tag224.xml"/><Relationship Id="rId11" Type="http://schemas.openxmlformats.org/officeDocument/2006/relationships/tags" Target="../tags/tag229.xml"/><Relationship Id="rId24" Type="http://schemas.openxmlformats.org/officeDocument/2006/relationships/image" Target="../media/image121.emf"/><Relationship Id="rId5" Type="http://schemas.openxmlformats.org/officeDocument/2006/relationships/tags" Target="../tags/tag223.xml"/><Relationship Id="rId15" Type="http://schemas.openxmlformats.org/officeDocument/2006/relationships/tags" Target="../tags/tag233.xml"/><Relationship Id="rId23" Type="http://schemas.openxmlformats.org/officeDocument/2006/relationships/oleObject" Target="../embeddings/oleObject9.bin"/><Relationship Id="rId28" Type="http://schemas.openxmlformats.org/officeDocument/2006/relationships/image" Target="../media/image125.jpeg"/><Relationship Id="rId10" Type="http://schemas.openxmlformats.org/officeDocument/2006/relationships/tags" Target="../tags/tag228.xml"/><Relationship Id="rId19" Type="http://schemas.openxmlformats.org/officeDocument/2006/relationships/tags" Target="../tags/tag237.xml"/><Relationship Id="rId4" Type="http://schemas.openxmlformats.org/officeDocument/2006/relationships/tags" Target="../tags/tag222.xml"/><Relationship Id="rId9" Type="http://schemas.openxmlformats.org/officeDocument/2006/relationships/tags" Target="../tags/tag227.xml"/><Relationship Id="rId14" Type="http://schemas.openxmlformats.org/officeDocument/2006/relationships/tags" Target="../tags/tag232.xml"/><Relationship Id="rId22" Type="http://schemas.openxmlformats.org/officeDocument/2006/relationships/slideLayout" Target="../slideLayouts/slideLayout3.xml"/><Relationship Id="rId27"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3.xml"/><Relationship Id="rId1" Type="http://schemas.openxmlformats.org/officeDocument/2006/relationships/tags" Target="../tags/tag240.xml"/><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71.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jpeg"/></Relationships>
</file>

<file path=ppt/slides/_rels/slide7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tags" Target="../tags/tag252.xml"/><Relationship Id="rId18" Type="http://schemas.openxmlformats.org/officeDocument/2006/relationships/image" Target="../media/image93.jpeg"/><Relationship Id="rId3" Type="http://schemas.openxmlformats.org/officeDocument/2006/relationships/tags" Target="../tags/tag242.xml"/><Relationship Id="rId21" Type="http://schemas.openxmlformats.org/officeDocument/2006/relationships/image" Target="../media/image144.png"/><Relationship Id="rId7" Type="http://schemas.openxmlformats.org/officeDocument/2006/relationships/tags" Target="../tags/tag246.xml"/><Relationship Id="rId12" Type="http://schemas.openxmlformats.org/officeDocument/2006/relationships/tags" Target="../tags/tag251.xml"/><Relationship Id="rId17" Type="http://schemas.openxmlformats.org/officeDocument/2006/relationships/chart" Target="../charts/chart29.xml"/><Relationship Id="rId2" Type="http://schemas.openxmlformats.org/officeDocument/2006/relationships/tags" Target="../tags/tag241.xml"/><Relationship Id="rId16" Type="http://schemas.openxmlformats.org/officeDocument/2006/relationships/image" Target="../media/image61.emf"/><Relationship Id="rId20" Type="http://schemas.openxmlformats.org/officeDocument/2006/relationships/image" Target="../media/image143.png"/><Relationship Id="rId1" Type="http://schemas.openxmlformats.org/officeDocument/2006/relationships/vmlDrawing" Target="../drawings/vmlDrawing10.vml"/><Relationship Id="rId6" Type="http://schemas.openxmlformats.org/officeDocument/2006/relationships/tags" Target="../tags/tag245.xml"/><Relationship Id="rId11" Type="http://schemas.openxmlformats.org/officeDocument/2006/relationships/tags" Target="../tags/tag250.xml"/><Relationship Id="rId5" Type="http://schemas.openxmlformats.org/officeDocument/2006/relationships/tags" Target="../tags/tag244.xml"/><Relationship Id="rId15" Type="http://schemas.openxmlformats.org/officeDocument/2006/relationships/oleObject" Target="../embeddings/oleObject10.bin"/><Relationship Id="rId10" Type="http://schemas.openxmlformats.org/officeDocument/2006/relationships/tags" Target="../tags/tag249.xml"/><Relationship Id="rId19" Type="http://schemas.openxmlformats.org/officeDocument/2006/relationships/image" Target="../media/image142.png"/><Relationship Id="rId4" Type="http://schemas.openxmlformats.org/officeDocument/2006/relationships/tags" Target="../tags/tag243.xml"/><Relationship Id="rId9" Type="http://schemas.openxmlformats.org/officeDocument/2006/relationships/tags" Target="../tags/tag248.xml"/><Relationship Id="rId14"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chart" Target="../charts/chart31.xml"/><Relationship Id="rId3" Type="http://schemas.openxmlformats.org/officeDocument/2006/relationships/tags" Target="../tags/tag254.xml"/><Relationship Id="rId7" Type="http://schemas.openxmlformats.org/officeDocument/2006/relationships/tags" Target="../tags/tag258.xml"/><Relationship Id="rId12" Type="http://schemas.openxmlformats.org/officeDocument/2006/relationships/chart" Target="../charts/chart30.xml"/><Relationship Id="rId2" Type="http://schemas.openxmlformats.org/officeDocument/2006/relationships/tags" Target="../tags/tag253.xml"/><Relationship Id="rId1" Type="http://schemas.openxmlformats.org/officeDocument/2006/relationships/vmlDrawing" Target="../drawings/vmlDrawing11.vml"/><Relationship Id="rId6" Type="http://schemas.openxmlformats.org/officeDocument/2006/relationships/tags" Target="../tags/tag257.xml"/><Relationship Id="rId11" Type="http://schemas.openxmlformats.org/officeDocument/2006/relationships/image" Target="../media/image61.emf"/><Relationship Id="rId5" Type="http://schemas.openxmlformats.org/officeDocument/2006/relationships/tags" Target="../tags/tag256.xml"/><Relationship Id="rId10" Type="http://schemas.openxmlformats.org/officeDocument/2006/relationships/oleObject" Target="../embeddings/oleObject11.bin"/><Relationship Id="rId4" Type="http://schemas.openxmlformats.org/officeDocument/2006/relationships/tags" Target="../tags/tag255.xml"/><Relationship Id="rId9" Type="http://schemas.openxmlformats.org/officeDocument/2006/relationships/notesSlide" Target="../notesSlides/notesSlide10.xml"/></Relationships>
</file>

<file path=ppt/slides/_rels/slide77.xml.rels><?xml version="1.0" encoding="UTF-8" standalone="yes"?>
<Relationships xmlns="http://schemas.openxmlformats.org/package/2006/relationships"><Relationship Id="rId8" Type="http://schemas.openxmlformats.org/officeDocument/2006/relationships/tags" Target="../tags/tag265.xml"/><Relationship Id="rId13" Type="http://schemas.openxmlformats.org/officeDocument/2006/relationships/tags" Target="../tags/tag270.xml"/><Relationship Id="rId18" Type="http://schemas.openxmlformats.org/officeDocument/2006/relationships/notesSlide" Target="../notesSlides/notesSlide11.xml"/><Relationship Id="rId3" Type="http://schemas.openxmlformats.org/officeDocument/2006/relationships/tags" Target="../tags/tag260.xml"/><Relationship Id="rId21" Type="http://schemas.openxmlformats.org/officeDocument/2006/relationships/chart" Target="../charts/chart32.xml"/><Relationship Id="rId7" Type="http://schemas.openxmlformats.org/officeDocument/2006/relationships/tags" Target="../tags/tag264.xml"/><Relationship Id="rId12" Type="http://schemas.openxmlformats.org/officeDocument/2006/relationships/tags" Target="../tags/tag269.xml"/><Relationship Id="rId17" Type="http://schemas.openxmlformats.org/officeDocument/2006/relationships/slideLayout" Target="../slideLayouts/slideLayout2.xml"/><Relationship Id="rId2" Type="http://schemas.openxmlformats.org/officeDocument/2006/relationships/tags" Target="../tags/tag259.xml"/><Relationship Id="rId16" Type="http://schemas.openxmlformats.org/officeDocument/2006/relationships/tags" Target="../tags/tag273.xml"/><Relationship Id="rId20" Type="http://schemas.openxmlformats.org/officeDocument/2006/relationships/image" Target="../media/image61.emf"/><Relationship Id="rId1" Type="http://schemas.openxmlformats.org/officeDocument/2006/relationships/vmlDrawing" Target="../drawings/vmlDrawing12.vml"/><Relationship Id="rId6" Type="http://schemas.openxmlformats.org/officeDocument/2006/relationships/tags" Target="../tags/tag263.xml"/><Relationship Id="rId11" Type="http://schemas.openxmlformats.org/officeDocument/2006/relationships/tags" Target="../tags/tag268.xml"/><Relationship Id="rId24" Type="http://schemas.openxmlformats.org/officeDocument/2006/relationships/chart" Target="../charts/chart35.xml"/><Relationship Id="rId5" Type="http://schemas.openxmlformats.org/officeDocument/2006/relationships/tags" Target="../tags/tag262.xml"/><Relationship Id="rId15" Type="http://schemas.openxmlformats.org/officeDocument/2006/relationships/tags" Target="../tags/tag272.xml"/><Relationship Id="rId23" Type="http://schemas.openxmlformats.org/officeDocument/2006/relationships/chart" Target="../charts/chart34.xml"/><Relationship Id="rId10" Type="http://schemas.openxmlformats.org/officeDocument/2006/relationships/tags" Target="../tags/tag267.xml"/><Relationship Id="rId19" Type="http://schemas.openxmlformats.org/officeDocument/2006/relationships/oleObject" Target="../embeddings/oleObject12.bin"/><Relationship Id="rId4" Type="http://schemas.openxmlformats.org/officeDocument/2006/relationships/tags" Target="../tags/tag261.xml"/><Relationship Id="rId9" Type="http://schemas.openxmlformats.org/officeDocument/2006/relationships/tags" Target="../tags/tag266.xml"/><Relationship Id="rId14" Type="http://schemas.openxmlformats.org/officeDocument/2006/relationships/tags" Target="../tags/tag271.xml"/><Relationship Id="rId22" Type="http://schemas.openxmlformats.org/officeDocument/2006/relationships/chart" Target="../charts/chart33.xml"/></Relationships>
</file>

<file path=ppt/slides/_rels/slide78.xml.rels><?xml version="1.0" encoding="UTF-8" standalone="yes"?>
<Relationships xmlns="http://schemas.openxmlformats.org/package/2006/relationships"><Relationship Id="rId8" Type="http://schemas.openxmlformats.org/officeDocument/2006/relationships/tags" Target="../tags/tag280.xml"/><Relationship Id="rId13" Type="http://schemas.openxmlformats.org/officeDocument/2006/relationships/tags" Target="../tags/tag285.xml"/><Relationship Id="rId18" Type="http://schemas.openxmlformats.org/officeDocument/2006/relationships/notesSlide" Target="../notesSlides/notesSlide12.xml"/><Relationship Id="rId3" Type="http://schemas.openxmlformats.org/officeDocument/2006/relationships/tags" Target="../tags/tag275.xml"/><Relationship Id="rId21" Type="http://schemas.openxmlformats.org/officeDocument/2006/relationships/chart" Target="../charts/chart36.xml"/><Relationship Id="rId7" Type="http://schemas.openxmlformats.org/officeDocument/2006/relationships/tags" Target="../tags/tag279.xml"/><Relationship Id="rId12" Type="http://schemas.openxmlformats.org/officeDocument/2006/relationships/tags" Target="../tags/tag284.xml"/><Relationship Id="rId17" Type="http://schemas.openxmlformats.org/officeDocument/2006/relationships/slideLayout" Target="../slideLayouts/slideLayout2.xml"/><Relationship Id="rId25" Type="http://schemas.openxmlformats.org/officeDocument/2006/relationships/chart" Target="../charts/chart40.xml"/><Relationship Id="rId2" Type="http://schemas.openxmlformats.org/officeDocument/2006/relationships/tags" Target="../tags/tag274.xml"/><Relationship Id="rId16" Type="http://schemas.openxmlformats.org/officeDocument/2006/relationships/tags" Target="../tags/tag288.xml"/><Relationship Id="rId20" Type="http://schemas.openxmlformats.org/officeDocument/2006/relationships/image" Target="../media/image61.emf"/><Relationship Id="rId1" Type="http://schemas.openxmlformats.org/officeDocument/2006/relationships/vmlDrawing" Target="../drawings/vmlDrawing13.vml"/><Relationship Id="rId6" Type="http://schemas.openxmlformats.org/officeDocument/2006/relationships/tags" Target="../tags/tag278.xml"/><Relationship Id="rId11" Type="http://schemas.openxmlformats.org/officeDocument/2006/relationships/tags" Target="../tags/tag283.xml"/><Relationship Id="rId24" Type="http://schemas.openxmlformats.org/officeDocument/2006/relationships/chart" Target="../charts/chart39.xml"/><Relationship Id="rId5" Type="http://schemas.openxmlformats.org/officeDocument/2006/relationships/tags" Target="../tags/tag277.xml"/><Relationship Id="rId15" Type="http://schemas.openxmlformats.org/officeDocument/2006/relationships/tags" Target="../tags/tag287.xml"/><Relationship Id="rId23" Type="http://schemas.openxmlformats.org/officeDocument/2006/relationships/chart" Target="../charts/chart38.xml"/><Relationship Id="rId10" Type="http://schemas.openxmlformats.org/officeDocument/2006/relationships/tags" Target="../tags/tag282.xml"/><Relationship Id="rId19" Type="http://schemas.openxmlformats.org/officeDocument/2006/relationships/oleObject" Target="../embeddings/oleObject13.bin"/><Relationship Id="rId4" Type="http://schemas.openxmlformats.org/officeDocument/2006/relationships/tags" Target="../tags/tag276.xml"/><Relationship Id="rId9" Type="http://schemas.openxmlformats.org/officeDocument/2006/relationships/tags" Target="../tags/tag281.xml"/><Relationship Id="rId14" Type="http://schemas.openxmlformats.org/officeDocument/2006/relationships/tags" Target="../tags/tag286.xml"/><Relationship Id="rId22" Type="http://schemas.openxmlformats.org/officeDocument/2006/relationships/chart" Target="../charts/chart37.xml"/></Relationships>
</file>

<file path=ppt/slides/_rels/slide79.xml.rels><?xml version="1.0" encoding="UTF-8" standalone="yes"?>
<Relationships xmlns="http://schemas.openxmlformats.org/package/2006/relationships"><Relationship Id="rId8" Type="http://schemas.openxmlformats.org/officeDocument/2006/relationships/tags" Target="../tags/tag295.xml"/><Relationship Id="rId13" Type="http://schemas.openxmlformats.org/officeDocument/2006/relationships/tags" Target="../tags/tag300.xml"/><Relationship Id="rId18" Type="http://schemas.openxmlformats.org/officeDocument/2006/relationships/tags" Target="../tags/tag305.xml"/><Relationship Id="rId26" Type="http://schemas.openxmlformats.org/officeDocument/2006/relationships/image" Target="../media/image145.jpeg"/><Relationship Id="rId3" Type="http://schemas.openxmlformats.org/officeDocument/2006/relationships/tags" Target="../tags/tag290.xml"/><Relationship Id="rId21" Type="http://schemas.openxmlformats.org/officeDocument/2006/relationships/tags" Target="../tags/tag308.xml"/><Relationship Id="rId7" Type="http://schemas.openxmlformats.org/officeDocument/2006/relationships/tags" Target="../tags/tag294.xml"/><Relationship Id="rId12" Type="http://schemas.openxmlformats.org/officeDocument/2006/relationships/tags" Target="../tags/tag299.xml"/><Relationship Id="rId17" Type="http://schemas.openxmlformats.org/officeDocument/2006/relationships/tags" Target="../tags/tag304.xml"/><Relationship Id="rId25" Type="http://schemas.openxmlformats.org/officeDocument/2006/relationships/image" Target="../media/image61.emf"/><Relationship Id="rId2" Type="http://schemas.openxmlformats.org/officeDocument/2006/relationships/tags" Target="../tags/tag289.xml"/><Relationship Id="rId16" Type="http://schemas.openxmlformats.org/officeDocument/2006/relationships/tags" Target="../tags/tag303.xml"/><Relationship Id="rId20" Type="http://schemas.openxmlformats.org/officeDocument/2006/relationships/tags" Target="../tags/tag307.xml"/><Relationship Id="rId29" Type="http://schemas.openxmlformats.org/officeDocument/2006/relationships/image" Target="../media/image54.jpeg"/><Relationship Id="rId1" Type="http://schemas.openxmlformats.org/officeDocument/2006/relationships/vmlDrawing" Target="../drawings/vmlDrawing14.vml"/><Relationship Id="rId6" Type="http://schemas.openxmlformats.org/officeDocument/2006/relationships/tags" Target="../tags/tag293.xml"/><Relationship Id="rId11" Type="http://schemas.openxmlformats.org/officeDocument/2006/relationships/tags" Target="../tags/tag298.xml"/><Relationship Id="rId24" Type="http://schemas.openxmlformats.org/officeDocument/2006/relationships/oleObject" Target="../embeddings/oleObject14.bin"/><Relationship Id="rId5" Type="http://schemas.openxmlformats.org/officeDocument/2006/relationships/tags" Target="../tags/tag292.xml"/><Relationship Id="rId15" Type="http://schemas.openxmlformats.org/officeDocument/2006/relationships/tags" Target="../tags/tag302.xml"/><Relationship Id="rId23" Type="http://schemas.openxmlformats.org/officeDocument/2006/relationships/slideLayout" Target="../slideLayouts/slideLayout2.xml"/><Relationship Id="rId28" Type="http://schemas.openxmlformats.org/officeDocument/2006/relationships/image" Target="../media/image147.png"/><Relationship Id="rId10" Type="http://schemas.openxmlformats.org/officeDocument/2006/relationships/tags" Target="../tags/tag297.xml"/><Relationship Id="rId19" Type="http://schemas.openxmlformats.org/officeDocument/2006/relationships/tags" Target="../tags/tag306.xml"/><Relationship Id="rId4" Type="http://schemas.openxmlformats.org/officeDocument/2006/relationships/tags" Target="../tags/tag291.xml"/><Relationship Id="rId9" Type="http://schemas.openxmlformats.org/officeDocument/2006/relationships/tags" Target="../tags/tag296.xml"/><Relationship Id="rId14" Type="http://schemas.openxmlformats.org/officeDocument/2006/relationships/tags" Target="../tags/tag301.xml"/><Relationship Id="rId22" Type="http://schemas.openxmlformats.org/officeDocument/2006/relationships/tags" Target="../tags/tag309.xml"/><Relationship Id="rId27" Type="http://schemas.openxmlformats.org/officeDocument/2006/relationships/image" Target="../media/image14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hyperlink" Target="https://www.youtube.com/watch?v=5wVw6b59fB0" TargetMode="External"/><Relationship Id="rId2" Type="http://schemas.openxmlformats.org/officeDocument/2006/relationships/image" Target="../media/image148.jpeg"/><Relationship Id="rId1" Type="http://schemas.openxmlformats.org/officeDocument/2006/relationships/slideLayout" Target="../slideLayouts/slideLayout3.xml"/><Relationship Id="rId6" Type="http://schemas.openxmlformats.org/officeDocument/2006/relationships/hyperlink" Target="https://www.youtube.com/watch?v=HjBLI2xwD9M" TargetMode="External"/><Relationship Id="rId5" Type="http://schemas.openxmlformats.org/officeDocument/2006/relationships/image" Target="../media/image151.jpeg"/><Relationship Id="rId4" Type="http://schemas.openxmlformats.org/officeDocument/2006/relationships/image" Target="../media/image150.jpeg"/></Relationships>
</file>

<file path=ppt/slides/_rels/slide8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tags" Target="../tags/tag317.xml"/><Relationship Id="rId13" Type="http://schemas.openxmlformats.org/officeDocument/2006/relationships/tags" Target="../tags/tag322.xml"/><Relationship Id="rId18" Type="http://schemas.openxmlformats.org/officeDocument/2006/relationships/tags" Target="../tags/tag327.xml"/><Relationship Id="rId26" Type="http://schemas.openxmlformats.org/officeDocument/2006/relationships/image" Target="../media/image156.png"/><Relationship Id="rId3" Type="http://schemas.openxmlformats.org/officeDocument/2006/relationships/tags" Target="../tags/tag312.xml"/><Relationship Id="rId21" Type="http://schemas.openxmlformats.org/officeDocument/2006/relationships/tags" Target="../tags/tag330.xml"/><Relationship Id="rId7" Type="http://schemas.openxmlformats.org/officeDocument/2006/relationships/tags" Target="../tags/tag316.xml"/><Relationship Id="rId12" Type="http://schemas.openxmlformats.org/officeDocument/2006/relationships/tags" Target="../tags/tag321.xml"/><Relationship Id="rId17" Type="http://schemas.openxmlformats.org/officeDocument/2006/relationships/tags" Target="../tags/tag326.xml"/><Relationship Id="rId25" Type="http://schemas.openxmlformats.org/officeDocument/2006/relationships/slideLayout" Target="../slideLayouts/slideLayout31.xml"/><Relationship Id="rId2" Type="http://schemas.openxmlformats.org/officeDocument/2006/relationships/tags" Target="../tags/tag311.xml"/><Relationship Id="rId16" Type="http://schemas.openxmlformats.org/officeDocument/2006/relationships/tags" Target="../tags/tag325.xml"/><Relationship Id="rId20" Type="http://schemas.openxmlformats.org/officeDocument/2006/relationships/tags" Target="../tags/tag329.xml"/><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tags" Target="../tags/tag320.xml"/><Relationship Id="rId24" Type="http://schemas.openxmlformats.org/officeDocument/2006/relationships/tags" Target="../tags/tag333.xml"/><Relationship Id="rId5" Type="http://schemas.openxmlformats.org/officeDocument/2006/relationships/tags" Target="../tags/tag314.xml"/><Relationship Id="rId15" Type="http://schemas.openxmlformats.org/officeDocument/2006/relationships/tags" Target="../tags/tag324.xml"/><Relationship Id="rId23" Type="http://schemas.openxmlformats.org/officeDocument/2006/relationships/tags" Target="../tags/tag332.xml"/><Relationship Id="rId10" Type="http://schemas.openxmlformats.org/officeDocument/2006/relationships/tags" Target="../tags/tag319.xml"/><Relationship Id="rId19" Type="http://schemas.openxmlformats.org/officeDocument/2006/relationships/tags" Target="../tags/tag328.xml"/><Relationship Id="rId4" Type="http://schemas.openxmlformats.org/officeDocument/2006/relationships/tags" Target="../tags/tag313.xml"/><Relationship Id="rId9" Type="http://schemas.openxmlformats.org/officeDocument/2006/relationships/tags" Target="../tags/tag318.xml"/><Relationship Id="rId14" Type="http://schemas.openxmlformats.org/officeDocument/2006/relationships/tags" Target="../tags/tag323.xml"/><Relationship Id="rId22" Type="http://schemas.openxmlformats.org/officeDocument/2006/relationships/tags" Target="../tags/tag331.xml"/><Relationship Id="rId27" Type="http://schemas.openxmlformats.org/officeDocument/2006/relationships/image" Target="../media/image157.png"/></Relationships>
</file>

<file path=ppt/slides/_rels/slide85.xml.rels><?xml version="1.0" encoding="UTF-8" standalone="yes"?>
<Relationships xmlns="http://schemas.openxmlformats.org/package/2006/relationships"><Relationship Id="rId8" Type="http://schemas.openxmlformats.org/officeDocument/2006/relationships/tags" Target="../tags/tag341.xml"/><Relationship Id="rId13" Type="http://schemas.openxmlformats.org/officeDocument/2006/relationships/tags" Target="../tags/tag346.xml"/><Relationship Id="rId18" Type="http://schemas.openxmlformats.org/officeDocument/2006/relationships/image" Target="../media/image158.png"/><Relationship Id="rId3" Type="http://schemas.openxmlformats.org/officeDocument/2006/relationships/tags" Target="../tags/tag336.xml"/><Relationship Id="rId7" Type="http://schemas.openxmlformats.org/officeDocument/2006/relationships/tags" Target="../tags/tag340.xml"/><Relationship Id="rId12" Type="http://schemas.openxmlformats.org/officeDocument/2006/relationships/tags" Target="../tags/tag345.xml"/><Relationship Id="rId17" Type="http://schemas.openxmlformats.org/officeDocument/2006/relationships/slideLayout" Target="../slideLayouts/slideLayout31.xml"/><Relationship Id="rId2" Type="http://schemas.openxmlformats.org/officeDocument/2006/relationships/tags" Target="../tags/tag335.xml"/><Relationship Id="rId16" Type="http://schemas.openxmlformats.org/officeDocument/2006/relationships/tags" Target="../tags/tag349.xml"/><Relationship Id="rId1" Type="http://schemas.openxmlformats.org/officeDocument/2006/relationships/tags" Target="../tags/tag334.xml"/><Relationship Id="rId6" Type="http://schemas.openxmlformats.org/officeDocument/2006/relationships/tags" Target="../tags/tag339.xml"/><Relationship Id="rId11" Type="http://schemas.openxmlformats.org/officeDocument/2006/relationships/tags" Target="../tags/tag344.xml"/><Relationship Id="rId5" Type="http://schemas.openxmlformats.org/officeDocument/2006/relationships/tags" Target="../tags/tag338.xml"/><Relationship Id="rId15" Type="http://schemas.openxmlformats.org/officeDocument/2006/relationships/tags" Target="../tags/tag348.xml"/><Relationship Id="rId10" Type="http://schemas.openxmlformats.org/officeDocument/2006/relationships/tags" Target="../tags/tag343.xml"/><Relationship Id="rId19" Type="http://schemas.openxmlformats.org/officeDocument/2006/relationships/image" Target="../media/image159.jpeg"/><Relationship Id="rId4" Type="http://schemas.openxmlformats.org/officeDocument/2006/relationships/tags" Target="../tags/tag337.xml"/><Relationship Id="rId9" Type="http://schemas.openxmlformats.org/officeDocument/2006/relationships/tags" Target="../tags/tag342.xml"/><Relationship Id="rId14" Type="http://schemas.openxmlformats.org/officeDocument/2006/relationships/tags" Target="../tags/tag347.xml"/></Relationships>
</file>

<file path=ppt/slides/_rels/slide86.xml.rels><?xml version="1.0" encoding="UTF-8" standalone="yes"?>
<Relationships xmlns="http://schemas.openxmlformats.org/package/2006/relationships"><Relationship Id="rId8" Type="http://schemas.openxmlformats.org/officeDocument/2006/relationships/tags" Target="../tags/tag357.xml"/><Relationship Id="rId3" Type="http://schemas.openxmlformats.org/officeDocument/2006/relationships/tags" Target="../tags/tag352.xml"/><Relationship Id="rId7" Type="http://schemas.openxmlformats.org/officeDocument/2006/relationships/tags" Target="../tags/tag356.xml"/><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tags" Target="../tags/tag355.xml"/><Relationship Id="rId5" Type="http://schemas.openxmlformats.org/officeDocument/2006/relationships/tags" Target="../tags/tag354.xml"/><Relationship Id="rId10" Type="http://schemas.openxmlformats.org/officeDocument/2006/relationships/image" Target="../media/image160.jpeg"/><Relationship Id="rId4" Type="http://schemas.openxmlformats.org/officeDocument/2006/relationships/tags" Target="../tags/tag353.xml"/><Relationship Id="rId9"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8" Type="http://schemas.openxmlformats.org/officeDocument/2006/relationships/tags" Target="../tags/tag365.xml"/><Relationship Id="rId13" Type="http://schemas.openxmlformats.org/officeDocument/2006/relationships/tags" Target="../tags/tag370.xml"/><Relationship Id="rId18" Type="http://schemas.openxmlformats.org/officeDocument/2006/relationships/tags" Target="../tags/tag375.xml"/><Relationship Id="rId3" Type="http://schemas.openxmlformats.org/officeDocument/2006/relationships/tags" Target="../tags/tag360.xml"/><Relationship Id="rId21" Type="http://schemas.openxmlformats.org/officeDocument/2006/relationships/image" Target="../media/image162.jpeg"/><Relationship Id="rId7" Type="http://schemas.openxmlformats.org/officeDocument/2006/relationships/tags" Target="../tags/tag364.xml"/><Relationship Id="rId12" Type="http://schemas.openxmlformats.org/officeDocument/2006/relationships/tags" Target="../tags/tag369.xml"/><Relationship Id="rId17" Type="http://schemas.openxmlformats.org/officeDocument/2006/relationships/tags" Target="../tags/tag374.xml"/><Relationship Id="rId2" Type="http://schemas.openxmlformats.org/officeDocument/2006/relationships/tags" Target="../tags/tag359.xml"/><Relationship Id="rId16" Type="http://schemas.openxmlformats.org/officeDocument/2006/relationships/tags" Target="../tags/tag373.xml"/><Relationship Id="rId20" Type="http://schemas.openxmlformats.org/officeDocument/2006/relationships/image" Target="../media/image161.jpeg"/><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tags" Target="../tags/tag368.xml"/><Relationship Id="rId5" Type="http://schemas.openxmlformats.org/officeDocument/2006/relationships/tags" Target="../tags/tag362.xml"/><Relationship Id="rId15" Type="http://schemas.openxmlformats.org/officeDocument/2006/relationships/tags" Target="../tags/tag372.xml"/><Relationship Id="rId10" Type="http://schemas.openxmlformats.org/officeDocument/2006/relationships/tags" Target="../tags/tag367.xml"/><Relationship Id="rId19" Type="http://schemas.openxmlformats.org/officeDocument/2006/relationships/slideLayout" Target="../slideLayouts/slideLayout31.xml"/><Relationship Id="rId4" Type="http://schemas.openxmlformats.org/officeDocument/2006/relationships/tags" Target="../tags/tag361.xml"/><Relationship Id="rId9" Type="http://schemas.openxmlformats.org/officeDocument/2006/relationships/tags" Target="../tags/tag366.xml"/><Relationship Id="rId14" Type="http://schemas.openxmlformats.org/officeDocument/2006/relationships/tags" Target="../tags/tag371.xml"/><Relationship Id="rId22" Type="http://schemas.openxmlformats.org/officeDocument/2006/relationships/image" Target="../media/image163.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59918" y="1268760"/>
            <a:ext cx="5832648" cy="1470025"/>
          </a:xfrm>
          <a:noFill/>
        </p:spPr>
        <p:txBody>
          <a:bodyPr anchor="ctr"/>
          <a:lstStyle/>
          <a:p>
            <a:r>
              <a:rPr lang="pt-BR" sz="2400" dirty="0">
                <a:solidFill>
                  <a:schemeClr val="tx1"/>
                </a:solidFill>
              </a:rPr>
              <a:t>Aspectos da Operação e da Avaliação de Empreendimentos Portuários</a:t>
            </a:r>
            <a:endParaRPr lang="pt-BR" sz="2400" i="1" dirty="0">
              <a:solidFill>
                <a:schemeClr val="tx1"/>
              </a:solidFill>
            </a:endParaRPr>
          </a:p>
        </p:txBody>
      </p:sp>
      <p:sp>
        <p:nvSpPr>
          <p:cNvPr id="5" name="CaixaDeTexto 4"/>
          <p:cNvSpPr txBox="1"/>
          <p:nvPr/>
        </p:nvSpPr>
        <p:spPr>
          <a:xfrm>
            <a:off x="2291197" y="3068960"/>
            <a:ext cx="5901369" cy="1754326"/>
          </a:xfrm>
          <a:prstGeom prst="rect">
            <a:avLst/>
          </a:prstGeom>
          <a:noFill/>
        </p:spPr>
        <p:txBody>
          <a:bodyPr wrap="square" rtlCol="0">
            <a:spAutoFit/>
          </a:bodyPr>
          <a:lstStyle/>
          <a:p>
            <a:r>
              <a:rPr lang="pt-BR" b="1" dirty="0">
                <a:solidFill>
                  <a:srgbClr val="000000"/>
                </a:solidFill>
              </a:rPr>
              <a:t>MÓDULO 3 – ANÁLISE TÉCNICA DE TERMINAIS ESPECIALIZADOS</a:t>
            </a:r>
          </a:p>
          <a:p>
            <a:endParaRPr lang="pt-BR" b="1" dirty="0">
              <a:solidFill>
                <a:srgbClr val="000000"/>
              </a:solidFill>
            </a:endParaRPr>
          </a:p>
          <a:p>
            <a:r>
              <a:rPr lang="pt-BR" dirty="0">
                <a:solidFill>
                  <a:srgbClr val="000000"/>
                </a:solidFill>
              </a:rPr>
              <a:t>Aula 9: Avaliação de terminais de Granéis Sólidos</a:t>
            </a:r>
          </a:p>
          <a:p>
            <a:endParaRPr lang="pt-BR" dirty="0">
              <a:solidFill>
                <a:srgbClr val="000000"/>
              </a:solidFill>
            </a:endParaRPr>
          </a:p>
          <a:p>
            <a:r>
              <a:rPr lang="pt-BR" b="1" i="1" dirty="0">
                <a:solidFill>
                  <a:srgbClr val="000000"/>
                </a:solidFill>
              </a:rPr>
              <a:t>Apresentador:</a:t>
            </a:r>
            <a:endParaRPr lang="pt-BR" b="1" dirty="0">
              <a:solidFill>
                <a:srgbClr val="000000"/>
              </a:solidFill>
            </a:endParaRPr>
          </a:p>
        </p:txBody>
      </p:sp>
    </p:spTree>
    <p:extLst>
      <p:ext uri="{BB962C8B-B14F-4D97-AF65-F5344CB8AC3E}">
        <p14:creationId xmlns:p14="http://schemas.microsoft.com/office/powerpoint/2010/main" val="2477077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a:spLocks noGrp="1"/>
          </p:cNvSpPr>
          <p:nvPr>
            <p:ph type="title"/>
            <p:custDataLst>
              <p:tags r:id="rId1"/>
            </p:custDataLst>
          </p:nvPr>
        </p:nvSpPr>
        <p:spPr>
          <a:xfrm>
            <a:off x="200025" y="198513"/>
            <a:ext cx="9505950" cy="637364"/>
          </a:xfrm>
        </p:spPr>
        <p:txBody>
          <a:bodyPr/>
          <a:lstStyle/>
          <a:p>
            <a:r>
              <a:rPr lang="pt-BR" dirty="0"/>
              <a:t>Nesta apresentação serão discutidas as cadeias logísticas dos principais granéis sólidos movimentados no Brasil</a:t>
            </a:r>
          </a:p>
        </p:txBody>
      </p:sp>
      <p:graphicFrame>
        <p:nvGraphicFramePr>
          <p:cNvPr id="3" name="Gráfico 2"/>
          <p:cNvGraphicFramePr/>
          <p:nvPr>
            <p:extLst>
              <p:ext uri="{D42A27DB-BD31-4B8C-83A1-F6EECF244321}">
                <p14:modId xmlns:p14="http://schemas.microsoft.com/office/powerpoint/2010/main" val="1718076118"/>
              </p:ext>
            </p:extLst>
          </p:nvPr>
        </p:nvGraphicFramePr>
        <p:xfrm>
          <a:off x="271686" y="1201150"/>
          <a:ext cx="9433048" cy="4626608"/>
        </p:xfrm>
        <a:graphic>
          <a:graphicData uri="http://schemas.openxmlformats.org/drawingml/2006/chart">
            <c:chart xmlns:c="http://schemas.openxmlformats.org/drawingml/2006/chart" xmlns:r="http://schemas.openxmlformats.org/officeDocument/2006/relationships" r:id="rId15"/>
          </a:graphicData>
        </a:graphic>
      </p:graphicFrame>
      <p:sp>
        <p:nvSpPr>
          <p:cNvPr id="4" name="Retângulo 3"/>
          <p:cNvSpPr/>
          <p:nvPr>
            <p:custDataLst>
              <p:tags r:id="rId2"/>
            </p:custDataLst>
          </p:nvPr>
        </p:nvSpPr>
        <p:spPr bwMode="auto">
          <a:xfrm>
            <a:off x="575497" y="5229200"/>
            <a:ext cx="725431" cy="515363"/>
          </a:xfrm>
          <a:prstGeom prst="rect">
            <a:avLst/>
          </a:prstGeom>
          <a:noFill/>
          <a:ln>
            <a:noFill/>
          </a:ln>
          <a:effectLst/>
          <a:extLst>
            <a:ext uri="{909E8E84-426E-40DD-AFC4-6F175D3DCCD1}">
              <a14:hiddenFill xmlns:a14="http://schemas.microsoft.com/office/drawing/2010/main">
                <a:gradFill flip="none" rotWithShape="1">
                  <a:gsLst>
                    <a:gs pos="0">
                      <a:schemeClr val="accent1"/>
                    </a:gs>
                    <a:gs pos="50000">
                      <a:schemeClr val="accent2"/>
                    </a:gs>
                    <a:gs pos="100000">
                      <a:schemeClr val="accent1"/>
                    </a:gs>
                  </a:gsLst>
                  <a:lin ang="5400000" scaled="0"/>
                  <a:tileRect/>
                </a:gradFill>
              </a14:hiddenFill>
            </a:ext>
            <a:ext uri="{91240B29-F687-4F45-9708-019B960494DF}">
              <a14:hiddenLine xmlns:a14="http://schemas.microsoft.com/office/drawing/2010/main">
                <a:solidFill>
                  <a:schemeClr val="tx1">
                    <a:lumMod val="50000"/>
                    <a:lumOff val="50000"/>
                  </a:schemeClr>
                </a:solidFill>
              </a14:hiddenLine>
            </a:ext>
            <a:ext uri="{AF507438-7753-43E0-B8FC-AC1667EBCBE1}">
              <a14:hiddenEffects xmlns:a14="http://schemas.microsoft.com/office/drawing/2010/main">
                <a:effectLst>
                  <a:outerShdw dist="50800" dir="2700000" algn="tl" rotWithShape="0">
                    <a:prstClr val="black">
                      <a:alpha val="25000"/>
                    </a:prstClr>
                  </a:outerShdw>
                </a:effectLst>
              </a14:hiddenEffects>
            </a:ext>
          </a:extLst>
        </p:spPr>
        <p:txBody>
          <a:bodyPr wrap="square" lIns="0" tIns="0" rIns="0" bIns="0" rtlCol="0" anchor="t">
            <a:noAutofit/>
          </a:bodyPr>
          <a:lstStyle/>
          <a:p>
            <a:pPr algn="ctr">
              <a:spcBef>
                <a:spcPct val="0"/>
              </a:spcBef>
              <a:spcAft>
                <a:spcPct val="0"/>
              </a:spcAft>
            </a:pPr>
            <a:fld id="{5715C07D-0E14-4B1F-90A8-2FE8AF1BE32A}" type="datetime'Mi''''''''''nér''i''o'''''' d''e f''''''e''''r''r''''''o'">
              <a:rPr lang="en-US" sz="1400" b="1" smtClean="0">
                <a:latin typeface="Arial"/>
                <a:sym typeface="Arial"/>
              </a:rPr>
              <a:t>Minério de ferro</a:t>
            </a:fld>
            <a:endParaRPr lang="en-US" sz="1400" b="1" dirty="0">
              <a:latin typeface="Arial"/>
              <a:sym typeface="Arial"/>
            </a:endParaRPr>
          </a:p>
        </p:txBody>
      </p:sp>
      <p:sp>
        <p:nvSpPr>
          <p:cNvPr id="5" name="Retângulo 4"/>
          <p:cNvSpPr/>
          <p:nvPr>
            <p:custDataLst>
              <p:tags r:id="rId3"/>
            </p:custDataLst>
          </p:nvPr>
        </p:nvSpPr>
        <p:spPr bwMode="auto">
          <a:xfrm>
            <a:off x="1546987" y="5229200"/>
            <a:ext cx="1058926" cy="515363"/>
          </a:xfrm>
          <a:prstGeom prst="rect">
            <a:avLst/>
          </a:prstGeom>
          <a:noFill/>
          <a:ln>
            <a:noFill/>
          </a:ln>
          <a:effectLst/>
          <a:extLst>
            <a:ext uri="{909E8E84-426E-40DD-AFC4-6F175D3DCCD1}">
              <a14:hiddenFill xmlns:a14="http://schemas.microsoft.com/office/drawing/2010/main">
                <a:gradFill flip="none" rotWithShape="1">
                  <a:gsLst>
                    <a:gs pos="0">
                      <a:schemeClr val="accent1"/>
                    </a:gs>
                    <a:gs pos="50000">
                      <a:schemeClr val="accent2"/>
                    </a:gs>
                    <a:gs pos="100000">
                      <a:schemeClr val="accent1"/>
                    </a:gs>
                  </a:gsLst>
                  <a:lin ang="5400000" scaled="0"/>
                  <a:tileRect/>
                </a:gradFill>
              </a14:hiddenFill>
            </a:ext>
            <a:ext uri="{91240B29-F687-4F45-9708-019B960494DF}">
              <a14:hiddenLine xmlns:a14="http://schemas.microsoft.com/office/drawing/2010/main">
                <a:solidFill>
                  <a:schemeClr val="tx1">
                    <a:lumMod val="50000"/>
                    <a:lumOff val="50000"/>
                  </a:schemeClr>
                </a:solidFill>
              </a14:hiddenLine>
            </a:ext>
            <a:ext uri="{AF507438-7753-43E0-B8FC-AC1667EBCBE1}">
              <a14:hiddenEffects xmlns:a14="http://schemas.microsoft.com/office/drawing/2010/main">
                <a:effectLst>
                  <a:outerShdw dist="50800" dir="2700000" algn="tl" rotWithShape="0">
                    <a:prstClr val="black">
                      <a:alpha val="25000"/>
                    </a:prstClr>
                  </a:outerShdw>
                </a:effectLst>
              </a14:hiddenEffects>
            </a:ext>
          </a:extLst>
        </p:spPr>
        <p:txBody>
          <a:bodyPr wrap="square" lIns="0" tIns="0" rIns="0" bIns="0" rtlCol="0" anchor="t">
            <a:noAutofit/>
          </a:bodyPr>
          <a:lstStyle/>
          <a:p>
            <a:pPr algn="ctr">
              <a:spcBef>
                <a:spcPct val="0"/>
              </a:spcBef>
              <a:spcAft>
                <a:spcPct val="0"/>
              </a:spcAft>
            </a:pPr>
            <a:fld id="{E8AB111C-043D-42D2-AB0A-7716227D1CB0}" type="datetime'''Soja'','''''''' ''f''''''are''''''l''o'''' e'' m''''ilh''o'">
              <a:rPr lang="en-US" sz="1400" b="1" smtClean="0">
                <a:latin typeface="Arial"/>
                <a:sym typeface="Arial"/>
              </a:rPr>
              <a:t>Soja, farelo e milho</a:t>
            </a:fld>
            <a:endParaRPr lang="en-US" sz="1400" b="1" dirty="0">
              <a:latin typeface="Arial"/>
              <a:sym typeface="Arial"/>
            </a:endParaRPr>
          </a:p>
        </p:txBody>
      </p:sp>
      <p:sp>
        <p:nvSpPr>
          <p:cNvPr id="6" name="Retângulo 5"/>
          <p:cNvSpPr/>
          <p:nvPr>
            <p:custDataLst>
              <p:tags r:id="rId4"/>
            </p:custDataLst>
          </p:nvPr>
        </p:nvSpPr>
        <p:spPr bwMode="auto">
          <a:xfrm>
            <a:off x="3804253" y="5229200"/>
            <a:ext cx="1097345" cy="515363"/>
          </a:xfrm>
          <a:prstGeom prst="rect">
            <a:avLst/>
          </a:prstGeom>
          <a:noFill/>
          <a:ln>
            <a:noFill/>
          </a:ln>
          <a:effectLst/>
          <a:extLst>
            <a:ext uri="{909E8E84-426E-40DD-AFC4-6F175D3DCCD1}">
              <a14:hiddenFill xmlns:a14="http://schemas.microsoft.com/office/drawing/2010/main">
                <a:gradFill flip="none" rotWithShape="1">
                  <a:gsLst>
                    <a:gs pos="0">
                      <a:schemeClr val="accent1"/>
                    </a:gs>
                    <a:gs pos="50000">
                      <a:schemeClr val="accent2"/>
                    </a:gs>
                    <a:gs pos="100000">
                      <a:schemeClr val="accent1"/>
                    </a:gs>
                  </a:gsLst>
                  <a:lin ang="5400000" scaled="0"/>
                  <a:tileRect/>
                </a:gradFill>
              </a14:hiddenFill>
            </a:ext>
            <a:ext uri="{91240B29-F687-4F45-9708-019B960494DF}">
              <a14:hiddenLine xmlns:a14="http://schemas.microsoft.com/office/drawing/2010/main">
                <a:solidFill>
                  <a:schemeClr val="tx1">
                    <a:lumMod val="50000"/>
                    <a:lumOff val="50000"/>
                  </a:schemeClr>
                </a:solidFill>
              </a14:hiddenLine>
            </a:ext>
            <a:ext uri="{AF507438-7753-43E0-B8FC-AC1667EBCBE1}">
              <a14:hiddenEffects xmlns:a14="http://schemas.microsoft.com/office/drawing/2010/main">
                <a:effectLst>
                  <a:outerShdw dist="50800" dir="2700000" algn="tl" rotWithShape="0">
                    <a:prstClr val="black">
                      <a:alpha val="25000"/>
                    </a:prstClr>
                  </a:outerShdw>
                </a:effectLst>
              </a14:hiddenEffects>
            </a:ext>
          </a:extLst>
        </p:spPr>
        <p:txBody>
          <a:bodyPr wrap="square" lIns="0" tIns="0" rIns="0" bIns="0" rtlCol="0" anchor="t">
            <a:noAutofit/>
          </a:bodyPr>
          <a:lstStyle/>
          <a:p>
            <a:pPr algn="ctr">
              <a:spcBef>
                <a:spcPct val="0"/>
              </a:spcBef>
              <a:spcAft>
                <a:spcPct val="0"/>
              </a:spcAft>
            </a:pPr>
            <a:fld id="{083282FA-2EAF-43E8-8DD4-9FAE9C552935}" type="datetime'Fer''''''''''tili''''''''''''z''a''nte''s'''''''''''''''">
              <a:rPr lang="en-US" sz="1400" b="1">
                <a:sym typeface="Arial"/>
              </a:rPr>
              <a:pPr/>
              <a:t>Fertilizantes</a:t>
            </a:fld>
            <a:endParaRPr lang="en-US" sz="1400" b="1" dirty="0">
              <a:latin typeface="Arial"/>
              <a:sym typeface="Arial"/>
            </a:endParaRPr>
          </a:p>
        </p:txBody>
      </p:sp>
      <p:sp>
        <p:nvSpPr>
          <p:cNvPr id="7" name="Retângulo 6"/>
          <p:cNvSpPr/>
          <p:nvPr>
            <p:custDataLst>
              <p:tags r:id="rId5"/>
            </p:custDataLst>
          </p:nvPr>
        </p:nvSpPr>
        <p:spPr bwMode="auto">
          <a:xfrm>
            <a:off x="2863939" y="5229200"/>
            <a:ext cx="703086" cy="257682"/>
          </a:xfrm>
          <a:prstGeom prst="rect">
            <a:avLst/>
          </a:prstGeom>
          <a:noFill/>
          <a:ln>
            <a:noFill/>
          </a:ln>
          <a:effectLst/>
          <a:extLst>
            <a:ext uri="{909E8E84-426E-40DD-AFC4-6F175D3DCCD1}">
              <a14:hiddenFill xmlns:a14="http://schemas.microsoft.com/office/drawing/2010/main">
                <a:gradFill flip="none" rotWithShape="1">
                  <a:gsLst>
                    <a:gs pos="0">
                      <a:schemeClr val="accent1"/>
                    </a:gs>
                    <a:gs pos="50000">
                      <a:schemeClr val="accent2"/>
                    </a:gs>
                    <a:gs pos="100000">
                      <a:schemeClr val="accent1"/>
                    </a:gs>
                  </a:gsLst>
                  <a:lin ang="5400000" scaled="0"/>
                  <a:tileRect/>
                </a:gradFill>
              </a14:hiddenFill>
            </a:ext>
            <a:ext uri="{91240B29-F687-4F45-9708-019B960494DF}">
              <a14:hiddenLine xmlns:a14="http://schemas.microsoft.com/office/drawing/2010/main">
                <a:solidFill>
                  <a:schemeClr val="tx1">
                    <a:lumMod val="50000"/>
                    <a:lumOff val="50000"/>
                  </a:schemeClr>
                </a:solidFill>
              </a14:hiddenLine>
            </a:ext>
            <a:ext uri="{AF507438-7753-43E0-B8FC-AC1667EBCBE1}">
              <a14:hiddenEffects xmlns:a14="http://schemas.microsoft.com/office/drawing/2010/main">
                <a:effectLst>
                  <a:outerShdw dist="50800" dir="2700000" algn="tl" rotWithShape="0">
                    <a:prstClr val="black">
                      <a:alpha val="25000"/>
                    </a:prstClr>
                  </a:outerShdw>
                </a:effectLst>
              </a14:hiddenEffects>
            </a:ext>
          </a:extLst>
        </p:spPr>
        <p:txBody>
          <a:bodyPr wrap="square" lIns="0" tIns="0" rIns="0" bIns="0" rtlCol="0" anchor="t">
            <a:noAutofit/>
          </a:bodyPr>
          <a:lstStyle/>
          <a:p>
            <a:pPr algn="ctr">
              <a:spcBef>
                <a:spcPct val="0"/>
              </a:spcBef>
              <a:spcAft>
                <a:spcPct val="0"/>
              </a:spcAft>
            </a:pPr>
            <a:fld id="{57A021DC-F3A3-45EA-887A-B1644C17DE9E}" type="datetime'B''''a''''''ux''''''i''t''a'''''''''''">
              <a:rPr lang="en-US" sz="1400" b="1" smtClean="0">
                <a:latin typeface="Arial"/>
                <a:sym typeface="Arial"/>
              </a:rPr>
              <a:t>Bauxita</a:t>
            </a:fld>
            <a:r>
              <a:rPr lang="en-US" sz="1400" b="1" dirty="0">
                <a:latin typeface="Arial"/>
                <a:sym typeface="Arial"/>
              </a:rPr>
              <a:t>/Alumina</a:t>
            </a:r>
          </a:p>
        </p:txBody>
      </p:sp>
      <p:sp>
        <p:nvSpPr>
          <p:cNvPr id="8" name="Retângulo 7"/>
          <p:cNvSpPr/>
          <p:nvPr>
            <p:custDataLst>
              <p:tags r:id="rId6"/>
            </p:custDataLst>
          </p:nvPr>
        </p:nvSpPr>
        <p:spPr bwMode="auto">
          <a:xfrm>
            <a:off x="4927320" y="5229200"/>
            <a:ext cx="1127687" cy="257682"/>
          </a:xfrm>
          <a:prstGeom prst="rect">
            <a:avLst/>
          </a:prstGeom>
          <a:noFill/>
          <a:ln>
            <a:noFill/>
          </a:ln>
          <a:effectLst/>
          <a:extLst>
            <a:ext uri="{909E8E84-426E-40DD-AFC4-6F175D3DCCD1}">
              <a14:hiddenFill xmlns:a14="http://schemas.microsoft.com/office/drawing/2010/main">
                <a:gradFill flip="none" rotWithShape="1">
                  <a:gsLst>
                    <a:gs pos="0">
                      <a:schemeClr val="accent1"/>
                    </a:gs>
                    <a:gs pos="50000">
                      <a:schemeClr val="accent2"/>
                    </a:gs>
                    <a:gs pos="100000">
                      <a:schemeClr val="accent1"/>
                    </a:gs>
                  </a:gsLst>
                  <a:lin ang="5400000" scaled="0"/>
                  <a:tileRect/>
                </a:gradFill>
              </a14:hiddenFill>
            </a:ext>
            <a:ext uri="{91240B29-F687-4F45-9708-019B960494DF}">
              <a14:hiddenLine xmlns:a14="http://schemas.microsoft.com/office/drawing/2010/main">
                <a:solidFill>
                  <a:schemeClr val="tx1">
                    <a:lumMod val="50000"/>
                    <a:lumOff val="50000"/>
                  </a:schemeClr>
                </a:solidFill>
              </a14:hiddenLine>
            </a:ext>
            <a:ext uri="{AF507438-7753-43E0-B8FC-AC1667EBCBE1}">
              <a14:hiddenEffects xmlns:a14="http://schemas.microsoft.com/office/drawing/2010/main">
                <a:effectLst>
                  <a:outerShdw dist="50800" dir="2700000" algn="tl" rotWithShape="0">
                    <a:prstClr val="black">
                      <a:alpha val="25000"/>
                    </a:prstClr>
                  </a:outerShdw>
                </a:effectLst>
              </a14:hiddenEffects>
            </a:ext>
          </a:extLst>
        </p:spPr>
        <p:txBody>
          <a:bodyPr wrap="square" lIns="0" tIns="0" rIns="0" bIns="0" rtlCol="0" anchor="t">
            <a:noAutofit/>
          </a:bodyPr>
          <a:lstStyle/>
          <a:p>
            <a:pPr algn="ctr">
              <a:spcBef>
                <a:spcPct val="0"/>
              </a:spcBef>
              <a:spcAft>
                <a:spcPct val="0"/>
              </a:spcAft>
            </a:pPr>
            <a:fld id="{8BD5C9C9-52F0-4496-8DA1-CB071D1C3AB3}" type="datetime'C''''''''''''''arv''ão ''''''e'''' ''c''''''''o''''''que'''">
              <a:rPr lang="en-US" sz="1400" b="1">
                <a:sym typeface="Arial"/>
              </a:rPr>
              <a:pPr/>
              <a:t>Carvão e coque</a:t>
            </a:fld>
            <a:endParaRPr lang="en-US" sz="1400" b="1" dirty="0">
              <a:latin typeface="Arial"/>
              <a:sym typeface="Arial"/>
            </a:endParaRPr>
          </a:p>
        </p:txBody>
      </p:sp>
      <p:sp>
        <p:nvSpPr>
          <p:cNvPr id="9" name="Retângulo 8"/>
          <p:cNvSpPr/>
          <p:nvPr>
            <p:custDataLst>
              <p:tags r:id="rId7"/>
            </p:custDataLst>
          </p:nvPr>
        </p:nvSpPr>
        <p:spPr bwMode="auto">
          <a:xfrm>
            <a:off x="7373978" y="5229200"/>
            <a:ext cx="787318" cy="515363"/>
          </a:xfrm>
          <a:prstGeom prst="rect">
            <a:avLst/>
          </a:prstGeom>
          <a:noFill/>
          <a:ln>
            <a:noFill/>
          </a:ln>
          <a:effectLst/>
          <a:extLst>
            <a:ext uri="{909E8E84-426E-40DD-AFC4-6F175D3DCCD1}">
              <a14:hiddenFill xmlns:a14="http://schemas.microsoft.com/office/drawing/2010/main">
                <a:gradFill flip="none" rotWithShape="1">
                  <a:gsLst>
                    <a:gs pos="0">
                      <a:schemeClr val="accent1"/>
                    </a:gs>
                    <a:gs pos="50000">
                      <a:schemeClr val="accent2"/>
                    </a:gs>
                    <a:gs pos="100000">
                      <a:schemeClr val="accent1"/>
                    </a:gs>
                  </a:gsLst>
                  <a:lin ang="5400000" scaled="0"/>
                  <a:tileRect/>
                </a:gradFill>
              </a14:hiddenFill>
            </a:ext>
            <a:ext uri="{91240B29-F687-4F45-9708-019B960494DF}">
              <a14:hiddenLine xmlns:a14="http://schemas.microsoft.com/office/drawing/2010/main">
                <a:solidFill>
                  <a:schemeClr val="tx1">
                    <a:lumMod val="50000"/>
                    <a:lumOff val="50000"/>
                  </a:schemeClr>
                </a:solidFill>
              </a14:hiddenLine>
            </a:ext>
            <a:ext uri="{AF507438-7753-43E0-B8FC-AC1667EBCBE1}">
              <a14:hiddenEffects xmlns:a14="http://schemas.microsoft.com/office/drawing/2010/main">
                <a:effectLst>
                  <a:outerShdw dist="50800" dir="2700000" algn="tl" rotWithShape="0">
                    <a:prstClr val="black">
                      <a:alpha val="25000"/>
                    </a:prstClr>
                  </a:outerShdw>
                </a:effectLst>
              </a14:hiddenEffects>
            </a:ext>
          </a:extLst>
        </p:spPr>
        <p:txBody>
          <a:bodyPr wrap="square" lIns="0" tIns="0" rIns="0" bIns="0" rtlCol="0" anchor="t">
            <a:noAutofit/>
          </a:bodyPr>
          <a:lstStyle/>
          <a:p>
            <a:pPr algn="ctr">
              <a:spcBef>
                <a:spcPct val="0"/>
              </a:spcBef>
              <a:spcAft>
                <a:spcPct val="0"/>
              </a:spcAft>
            </a:pPr>
            <a:fld id="{26D1153A-45BE-4BE5-B522-E81D6DF4057F}" type="datetime'O''''''''''''''''''''u''t''''''r''''o''''''s'''''''''''">
              <a:rPr lang="en-US" sz="1400" b="1" smtClean="0">
                <a:latin typeface="Arial"/>
                <a:sym typeface="Arial"/>
              </a:rPr>
              <a:t>Outros</a:t>
            </a:fld>
            <a:endParaRPr lang="en-US" sz="1400" b="1" dirty="0">
              <a:latin typeface="Arial"/>
              <a:sym typeface="Arial"/>
            </a:endParaRPr>
          </a:p>
        </p:txBody>
      </p:sp>
      <p:sp>
        <p:nvSpPr>
          <p:cNvPr id="10" name="Retângulo 9"/>
          <p:cNvSpPr/>
          <p:nvPr>
            <p:custDataLst>
              <p:tags r:id="rId8"/>
            </p:custDataLst>
          </p:nvPr>
        </p:nvSpPr>
        <p:spPr bwMode="auto">
          <a:xfrm>
            <a:off x="8388446" y="5229200"/>
            <a:ext cx="1034859" cy="257682"/>
          </a:xfrm>
          <a:prstGeom prst="rect">
            <a:avLst/>
          </a:prstGeom>
          <a:noFill/>
          <a:ln>
            <a:noFill/>
          </a:ln>
          <a:effectLst/>
          <a:extLst>
            <a:ext uri="{909E8E84-426E-40DD-AFC4-6F175D3DCCD1}">
              <a14:hiddenFill xmlns:a14="http://schemas.microsoft.com/office/drawing/2010/main">
                <a:gradFill flip="none" rotWithShape="1">
                  <a:gsLst>
                    <a:gs pos="0">
                      <a:schemeClr val="accent1"/>
                    </a:gs>
                    <a:gs pos="50000">
                      <a:schemeClr val="accent2"/>
                    </a:gs>
                    <a:gs pos="100000">
                      <a:schemeClr val="accent1"/>
                    </a:gs>
                  </a:gsLst>
                  <a:lin ang="5400000" scaled="0"/>
                  <a:tileRect/>
                </a:gradFill>
              </a14:hiddenFill>
            </a:ext>
            <a:ext uri="{91240B29-F687-4F45-9708-019B960494DF}">
              <a14:hiddenLine xmlns:a14="http://schemas.microsoft.com/office/drawing/2010/main">
                <a:solidFill>
                  <a:schemeClr val="tx1">
                    <a:lumMod val="50000"/>
                    <a:lumOff val="50000"/>
                  </a:schemeClr>
                </a:solidFill>
              </a14:hiddenLine>
            </a:ext>
            <a:ext uri="{AF507438-7753-43E0-B8FC-AC1667EBCBE1}">
              <a14:hiddenEffects xmlns:a14="http://schemas.microsoft.com/office/drawing/2010/main">
                <a:effectLst>
                  <a:outerShdw dist="50800" dir="2700000" algn="tl" rotWithShape="0">
                    <a:prstClr val="black">
                      <a:alpha val="25000"/>
                    </a:prstClr>
                  </a:outerShdw>
                </a:effectLst>
              </a14:hiddenEffects>
            </a:ext>
          </a:extLst>
        </p:spPr>
        <p:txBody>
          <a:bodyPr wrap="square" lIns="0" tIns="0" rIns="0" bIns="0" rtlCol="0" anchor="t">
            <a:noAutofit/>
          </a:bodyPr>
          <a:lstStyle/>
          <a:p>
            <a:pPr algn="ctr">
              <a:spcBef>
                <a:spcPct val="0"/>
              </a:spcBef>
              <a:spcAft>
                <a:spcPct val="0"/>
              </a:spcAft>
            </a:pPr>
            <a:fld id="{43684C0F-8624-44FB-AD31-83348E76F3FD}" type="datetime'''T''''''ot''''''''''a''l'''' ''G''''er''''al'''''''''''''''">
              <a:rPr lang="en-US" sz="1400" b="1" smtClean="0">
                <a:latin typeface="Arial"/>
                <a:sym typeface="Arial"/>
              </a:rPr>
              <a:t>Total Geral</a:t>
            </a:fld>
            <a:endParaRPr lang="en-US" sz="1400" b="1" dirty="0">
              <a:latin typeface="Arial"/>
              <a:sym typeface="Arial"/>
            </a:endParaRPr>
          </a:p>
        </p:txBody>
      </p:sp>
      <p:sp>
        <p:nvSpPr>
          <p:cNvPr id="11" name="Retângulo 10"/>
          <p:cNvSpPr/>
          <p:nvPr>
            <p:custDataLst>
              <p:tags r:id="rId9"/>
            </p:custDataLst>
          </p:nvPr>
        </p:nvSpPr>
        <p:spPr bwMode="auto">
          <a:xfrm>
            <a:off x="6301065" y="5229200"/>
            <a:ext cx="656671" cy="257682"/>
          </a:xfrm>
          <a:prstGeom prst="rect">
            <a:avLst/>
          </a:prstGeom>
          <a:noFill/>
          <a:ln>
            <a:noFill/>
          </a:ln>
          <a:effectLst/>
          <a:extLst>
            <a:ext uri="{909E8E84-426E-40DD-AFC4-6F175D3DCCD1}">
              <a14:hiddenFill xmlns:a14="http://schemas.microsoft.com/office/drawing/2010/main">
                <a:gradFill flip="none" rotWithShape="1">
                  <a:gsLst>
                    <a:gs pos="0">
                      <a:schemeClr val="accent1"/>
                    </a:gs>
                    <a:gs pos="50000">
                      <a:schemeClr val="accent2"/>
                    </a:gs>
                    <a:gs pos="100000">
                      <a:schemeClr val="accent1"/>
                    </a:gs>
                  </a:gsLst>
                  <a:lin ang="5400000" scaled="0"/>
                  <a:tileRect/>
                </a:gradFill>
              </a14:hiddenFill>
            </a:ext>
            <a:ext uri="{91240B29-F687-4F45-9708-019B960494DF}">
              <a14:hiddenLine xmlns:a14="http://schemas.microsoft.com/office/drawing/2010/main">
                <a:solidFill>
                  <a:schemeClr val="tx1">
                    <a:lumMod val="50000"/>
                    <a:lumOff val="50000"/>
                  </a:schemeClr>
                </a:solidFill>
              </a14:hiddenLine>
            </a:ext>
            <a:ext uri="{AF507438-7753-43E0-B8FC-AC1667EBCBE1}">
              <a14:hiddenEffects xmlns:a14="http://schemas.microsoft.com/office/drawing/2010/main">
                <a:effectLst>
                  <a:outerShdw dist="50800" dir="2700000" algn="tl" rotWithShape="0">
                    <a:prstClr val="black">
                      <a:alpha val="25000"/>
                    </a:prstClr>
                  </a:outerShdw>
                </a:effectLst>
              </a14:hiddenEffects>
            </a:ext>
          </a:extLst>
        </p:spPr>
        <p:txBody>
          <a:bodyPr wrap="square" lIns="0" tIns="0" rIns="0" bIns="0" rtlCol="0" anchor="t">
            <a:noAutofit/>
          </a:bodyPr>
          <a:lstStyle/>
          <a:p>
            <a:pPr algn="ctr">
              <a:spcBef>
                <a:spcPct val="0"/>
              </a:spcBef>
              <a:spcAft>
                <a:spcPct val="0"/>
              </a:spcAft>
            </a:pPr>
            <a:fld id="{E57464DB-8FD6-40F8-B6E6-8B91575EF6AA}" type="datetime'''''''''''''''A''''''''''''''ç''úc''a''''''''''r'''">
              <a:rPr lang="en-US" sz="1400" b="1" smtClean="0">
                <a:latin typeface="Arial"/>
                <a:sym typeface="Arial"/>
              </a:rPr>
              <a:t>Açúcar</a:t>
            </a:fld>
            <a:endParaRPr lang="en-US" sz="1400" b="1" dirty="0">
              <a:latin typeface="Arial"/>
              <a:sym typeface="Arial"/>
            </a:endParaRPr>
          </a:p>
        </p:txBody>
      </p:sp>
      <p:sp>
        <p:nvSpPr>
          <p:cNvPr id="15" name="Retângulo 14"/>
          <p:cNvSpPr/>
          <p:nvPr>
            <p:custDataLst>
              <p:tags r:id="rId10"/>
            </p:custDataLst>
          </p:nvPr>
        </p:nvSpPr>
        <p:spPr>
          <a:xfrm>
            <a:off x="2719958" y="2581014"/>
            <a:ext cx="2026036" cy="757465"/>
          </a:xfrm>
          <a:prstGeom prst="rect">
            <a:avLst/>
          </a:prstGeom>
        </p:spPr>
        <p:txBody>
          <a:bodyPr wrap="square">
            <a:spAutoFit/>
          </a:bodyPr>
          <a:lstStyle/>
          <a:p>
            <a:pPr marL="171450" indent="-171450">
              <a:spcAft>
                <a:spcPts val="200"/>
              </a:spcAft>
              <a:buFont typeface="Arial" pitchFamily="34" charset="0"/>
              <a:buChar char="•"/>
            </a:pPr>
            <a:r>
              <a:rPr lang="pt-BR" sz="1200" dirty="0"/>
              <a:t>Cadeia totalmente verticalizada</a:t>
            </a:r>
          </a:p>
          <a:p>
            <a:pPr marL="171450" indent="-171450">
              <a:spcAft>
                <a:spcPts val="200"/>
              </a:spcAft>
              <a:buFont typeface="Arial" pitchFamily="34" charset="0"/>
              <a:buChar char="•"/>
            </a:pPr>
            <a:r>
              <a:rPr lang="pt-BR" sz="1200" dirty="0"/>
              <a:t>LC e Cabotagem </a:t>
            </a:r>
          </a:p>
        </p:txBody>
      </p:sp>
      <p:sp>
        <p:nvSpPr>
          <p:cNvPr id="16" name="Retângulo 15"/>
          <p:cNvSpPr/>
          <p:nvPr>
            <p:custDataLst>
              <p:tags r:id="rId11"/>
            </p:custDataLst>
          </p:nvPr>
        </p:nvSpPr>
        <p:spPr>
          <a:xfrm>
            <a:off x="1580225" y="3149194"/>
            <a:ext cx="1283749" cy="1381941"/>
          </a:xfrm>
          <a:prstGeom prst="rect">
            <a:avLst/>
          </a:prstGeom>
        </p:spPr>
        <p:txBody>
          <a:bodyPr wrap="square">
            <a:spAutoFit/>
          </a:bodyPr>
          <a:lstStyle/>
          <a:p>
            <a:pPr marL="171450" indent="-171450">
              <a:spcAft>
                <a:spcPts val="200"/>
              </a:spcAft>
              <a:buFont typeface="Arial" pitchFamily="34" charset="0"/>
              <a:buChar char="•"/>
            </a:pPr>
            <a:r>
              <a:rPr lang="pt-BR" sz="1200" dirty="0"/>
              <a:t>Cargas com cadeias similares</a:t>
            </a:r>
          </a:p>
          <a:p>
            <a:pPr marL="171450" indent="-171450">
              <a:spcAft>
                <a:spcPts val="200"/>
              </a:spcAft>
              <a:buFont typeface="Arial" pitchFamily="34" charset="0"/>
              <a:buChar char="•"/>
            </a:pPr>
            <a:r>
              <a:rPr lang="pt-BR" sz="1200" dirty="0"/>
              <a:t>Ativos portuários comuns</a:t>
            </a:r>
          </a:p>
        </p:txBody>
      </p:sp>
      <p:sp>
        <p:nvSpPr>
          <p:cNvPr id="17" name="Retângulo 16"/>
          <p:cNvSpPr/>
          <p:nvPr>
            <p:custDataLst>
              <p:tags r:id="rId12"/>
            </p:custDataLst>
          </p:nvPr>
        </p:nvSpPr>
        <p:spPr>
          <a:xfrm>
            <a:off x="7328470" y="1813947"/>
            <a:ext cx="1622301" cy="1118255"/>
          </a:xfrm>
          <a:prstGeom prst="rect">
            <a:avLst/>
          </a:prstGeom>
        </p:spPr>
        <p:txBody>
          <a:bodyPr wrap="square">
            <a:spAutoFit/>
          </a:bodyPr>
          <a:lstStyle/>
          <a:p>
            <a:pPr>
              <a:spcAft>
                <a:spcPts val="200"/>
              </a:spcAft>
            </a:pPr>
            <a:r>
              <a:rPr lang="pt-BR" sz="1200" dirty="0"/>
              <a:t>Trigo 8,5 </a:t>
            </a:r>
            <a:r>
              <a:rPr lang="pt-BR" sz="1200" dirty="0" err="1"/>
              <a:t>Mt</a:t>
            </a:r>
            <a:endParaRPr lang="pt-BR" sz="1200" dirty="0"/>
          </a:p>
          <a:p>
            <a:pPr>
              <a:spcAft>
                <a:spcPts val="200"/>
              </a:spcAft>
            </a:pPr>
            <a:r>
              <a:rPr lang="pt-BR" sz="1200" dirty="0"/>
              <a:t>Sal 4 </a:t>
            </a:r>
            <a:r>
              <a:rPr lang="pt-BR" sz="1200" dirty="0" err="1"/>
              <a:t>Mt</a:t>
            </a:r>
            <a:endParaRPr lang="pt-BR" sz="1200" dirty="0"/>
          </a:p>
          <a:p>
            <a:pPr>
              <a:spcAft>
                <a:spcPts val="200"/>
              </a:spcAft>
            </a:pPr>
            <a:r>
              <a:rPr lang="pt-BR" sz="1200" dirty="0"/>
              <a:t>Manganês 2,5 </a:t>
            </a:r>
            <a:r>
              <a:rPr lang="pt-BR" sz="1200" dirty="0" err="1"/>
              <a:t>Mt</a:t>
            </a:r>
            <a:endParaRPr lang="pt-BR" sz="1200" dirty="0"/>
          </a:p>
          <a:p>
            <a:pPr>
              <a:spcAft>
                <a:spcPts val="200"/>
              </a:spcAft>
            </a:pPr>
            <a:r>
              <a:rPr lang="pt-BR" sz="1200" dirty="0"/>
              <a:t>Ferro-gusa 2,2 </a:t>
            </a:r>
            <a:r>
              <a:rPr lang="pt-BR" sz="1200" dirty="0" err="1"/>
              <a:t>Mt</a:t>
            </a:r>
            <a:endParaRPr lang="pt-BR" sz="1200" dirty="0"/>
          </a:p>
          <a:p>
            <a:pPr>
              <a:spcAft>
                <a:spcPts val="200"/>
              </a:spcAft>
            </a:pPr>
            <a:r>
              <a:rPr lang="pt-BR" sz="1200" dirty="0"/>
              <a:t>Outros 11,8 </a:t>
            </a:r>
            <a:r>
              <a:rPr lang="pt-BR" sz="1200" dirty="0" err="1"/>
              <a:t>Mt</a:t>
            </a:r>
            <a:r>
              <a:rPr lang="pt-BR" sz="1200" dirty="0"/>
              <a:t> </a:t>
            </a:r>
          </a:p>
        </p:txBody>
      </p:sp>
      <p:cxnSp>
        <p:nvCxnSpPr>
          <p:cNvPr id="24" name="Conector reto 23"/>
          <p:cNvCxnSpPr/>
          <p:nvPr/>
        </p:nvCxnSpPr>
        <p:spPr>
          <a:xfrm>
            <a:off x="1231621" y="3064448"/>
            <a:ext cx="552233" cy="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5" name="Conector reto 24"/>
          <p:cNvCxnSpPr/>
          <p:nvPr/>
        </p:nvCxnSpPr>
        <p:spPr>
          <a:xfrm>
            <a:off x="2383749" y="2483739"/>
            <a:ext cx="552233" cy="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a:xfrm>
            <a:off x="3562572" y="2209911"/>
            <a:ext cx="502030" cy="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a:off x="4736182" y="2043101"/>
            <a:ext cx="502030" cy="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a:off x="5887305" y="1874749"/>
            <a:ext cx="552233" cy="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a:off x="7040438" y="1732280"/>
            <a:ext cx="552233" cy="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a:off x="8185260" y="1542724"/>
            <a:ext cx="525430" cy="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34" name="Text Box 3"/>
          <p:cNvSpPr txBox="1">
            <a:spLocks noChangeArrowheads="1"/>
          </p:cNvSpPr>
          <p:nvPr>
            <p:custDataLst>
              <p:tags r:id="rId13"/>
            </p:custDataLst>
          </p:nvPr>
        </p:nvSpPr>
        <p:spPr bwMode="gray">
          <a:xfrm>
            <a:off x="271685" y="1052736"/>
            <a:ext cx="8679085" cy="3043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pt-BR" b="1" dirty="0">
                <a:solidFill>
                  <a:srgbClr val="000000"/>
                </a:solidFill>
              </a:rPr>
              <a:t>Movimentação dos principais granéis sólidos no Brasil em 2013 (</a:t>
            </a:r>
            <a:r>
              <a:rPr lang="pt-BR" b="1" dirty="0" err="1">
                <a:solidFill>
                  <a:srgbClr val="000000"/>
                </a:solidFill>
              </a:rPr>
              <a:t>Mt</a:t>
            </a:r>
            <a:r>
              <a:rPr lang="pt-BR" b="1" dirty="0">
                <a:solidFill>
                  <a:srgbClr val="000000"/>
                </a:solidFill>
              </a:rPr>
              <a:t>)</a:t>
            </a:r>
            <a:endParaRPr lang="pt-BR" sz="1600" dirty="0">
              <a:solidFill>
                <a:srgbClr val="000000"/>
              </a:solidFill>
            </a:endParaRPr>
          </a:p>
        </p:txBody>
      </p:sp>
      <p:cxnSp>
        <p:nvCxnSpPr>
          <p:cNvPr id="12" name="Conector reto 11"/>
          <p:cNvCxnSpPr/>
          <p:nvPr/>
        </p:nvCxnSpPr>
        <p:spPr>
          <a:xfrm>
            <a:off x="199678" y="1296896"/>
            <a:ext cx="889600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2" name="Retângulo de cantos arredondados 31"/>
          <p:cNvSpPr/>
          <p:nvPr/>
        </p:nvSpPr>
        <p:spPr>
          <a:xfrm>
            <a:off x="271686" y="6012678"/>
            <a:ext cx="9112027" cy="392771"/>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500" b="1" dirty="0">
                <a:solidFill>
                  <a:schemeClr val="tx1"/>
                </a:solidFill>
              </a:rPr>
              <a:t>As cargas que serão apresentadas correspondem a mais de 90% dos volumes movimentados</a:t>
            </a:r>
          </a:p>
        </p:txBody>
      </p:sp>
      <p:sp>
        <p:nvSpPr>
          <p:cNvPr id="31" name="CaixaDeTexto 30"/>
          <p:cNvSpPr txBox="1"/>
          <p:nvPr/>
        </p:nvSpPr>
        <p:spPr>
          <a:xfrm>
            <a:off x="-8554" y="6573327"/>
            <a:ext cx="4470772" cy="312057"/>
          </a:xfrm>
          <a:prstGeom prst="rect">
            <a:avLst/>
          </a:prstGeom>
          <a:noFill/>
          <a:ln>
            <a:noFill/>
          </a:ln>
        </p:spPr>
        <p:txBody>
          <a:bodyPr wrap="square" lIns="72000" tIns="36000" rIns="72000" bIns="36000" rtlCol="0" anchor="t">
            <a:noAutofit/>
          </a:bodyPr>
          <a:lstStyle/>
          <a:p>
            <a:pPr>
              <a:spcAft>
                <a:spcPts val="600"/>
              </a:spcAft>
            </a:pPr>
            <a:r>
              <a:rPr lang="pt-BR" sz="1200" dirty="0"/>
              <a:t>Fonte: Elaboração própria com base nos dados da ANTAQ</a:t>
            </a:r>
          </a:p>
        </p:txBody>
      </p:sp>
    </p:spTree>
    <p:extLst>
      <p:ext uri="{BB962C8B-B14F-4D97-AF65-F5344CB8AC3E}">
        <p14:creationId xmlns:p14="http://schemas.microsoft.com/office/powerpoint/2010/main" val="1217261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drycargomag.com/gfx/uploads/14062013101622_Img_1_DCI%20June%202013%20resend_Page_007_Image_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394" y="3139911"/>
            <a:ext cx="2685600" cy="18170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5058" name="Picture 2" descr="http://cdn.globorural.globo.com/agropauta/files/2013/03/caminhao_caminhoes_logistica_estrada_soja.jpg"/>
          <p:cNvPicPr>
            <a:picLocks noChangeAspect="1" noChangeArrowheads="1"/>
          </p:cNvPicPr>
          <p:nvPr/>
        </p:nvPicPr>
        <p:blipFill rotWithShape="1">
          <a:blip r:embed="rId3">
            <a:extLst>
              <a:ext uri="{28A0092B-C50C-407E-A947-70E740481C1C}">
                <a14:useLocalDpi xmlns:a14="http://schemas.microsoft.com/office/drawing/2010/main" val="0"/>
              </a:ext>
            </a:extLst>
          </a:blip>
          <a:srcRect l="30589" t="245" r="1153" b="26939"/>
          <a:stretch/>
        </p:blipFill>
        <p:spPr bwMode="auto">
          <a:xfrm>
            <a:off x="561342" y="1273365"/>
            <a:ext cx="2678754" cy="13663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31" name="Picture 35" descr="http://veja.abril.com.br/assets/images/2012/6/81540/vale-minerio-economia-20050721-03-size-620.jpg?1339008267"/>
          <p:cNvPicPr>
            <a:picLocks noChangeAspect="1" noChangeArrowheads="1"/>
          </p:cNvPicPr>
          <p:nvPr/>
        </p:nvPicPr>
        <p:blipFill rotWithShape="1">
          <a:blip r:embed="rId4">
            <a:extLst>
              <a:ext uri="{28A0092B-C50C-407E-A947-70E740481C1C}">
                <a14:useLocalDpi xmlns:a14="http://schemas.microsoft.com/office/drawing/2010/main" val="0"/>
              </a:ext>
            </a:extLst>
          </a:blip>
          <a:srcRect t="10882" b="9133"/>
          <a:stretch/>
        </p:blipFill>
        <p:spPr bwMode="auto">
          <a:xfrm>
            <a:off x="3593144" y="1278041"/>
            <a:ext cx="2687210" cy="1207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00025" y="205024"/>
            <a:ext cx="9505950" cy="329588"/>
          </a:xfrm>
        </p:spPr>
        <p:txBody>
          <a:bodyPr/>
          <a:lstStyle/>
          <a:p>
            <a:r>
              <a:rPr lang="pt-BR" dirty="0"/>
              <a:t>Etapas da cadeia de transporte de granéis sólidos</a:t>
            </a:r>
          </a:p>
        </p:txBody>
      </p:sp>
      <p:sp>
        <p:nvSpPr>
          <p:cNvPr id="4" name="CaixaDeTexto 3"/>
          <p:cNvSpPr txBox="1"/>
          <p:nvPr/>
        </p:nvSpPr>
        <p:spPr>
          <a:xfrm>
            <a:off x="397481" y="4941168"/>
            <a:ext cx="2950201" cy="1728192"/>
          </a:xfrm>
          <a:prstGeom prst="rect">
            <a:avLst/>
          </a:prstGeom>
          <a:noFill/>
          <a:ln>
            <a:noFill/>
          </a:ln>
        </p:spPr>
        <p:txBody>
          <a:bodyPr wrap="square" lIns="72000" tIns="36000" rIns="72000" bIns="36000" rtlCol="0" anchor="t">
            <a:noAutofit/>
          </a:bodyPr>
          <a:lstStyle/>
          <a:p>
            <a:pPr marL="182563" indent="-182563" algn="just">
              <a:spcAft>
                <a:spcPts val="600"/>
              </a:spcAft>
              <a:buFont typeface="Arial" panose="020B0604020202020204" pitchFamily="34" charset="0"/>
              <a:buChar char="•"/>
            </a:pPr>
            <a:r>
              <a:rPr lang="pt-BR" sz="1400" dirty="0"/>
              <a:t>Cada conjunto (carga-distância) tem um modal mais eficiente</a:t>
            </a:r>
          </a:p>
          <a:p>
            <a:pPr marL="285750" indent="-285750" algn="just">
              <a:spcAft>
                <a:spcPts val="600"/>
              </a:spcAft>
              <a:buFont typeface="Arial" panose="020B0604020202020204" pitchFamily="34" charset="0"/>
              <a:buChar char="•"/>
            </a:pPr>
            <a:r>
              <a:rPr lang="pt-BR" sz="1400" dirty="0"/>
              <a:t>Modais: rodoviário, ferroviário, hidroviário e </a:t>
            </a:r>
            <a:r>
              <a:rPr lang="pt-BR" sz="1400" dirty="0" err="1"/>
              <a:t>dutoviário</a:t>
            </a:r>
            <a:endParaRPr lang="pt-BR" sz="1400" dirty="0"/>
          </a:p>
          <a:p>
            <a:pPr marL="285750" indent="-285750" algn="just">
              <a:spcAft>
                <a:spcPts val="600"/>
              </a:spcAft>
              <a:buFont typeface="Arial" panose="020B0604020202020204" pitchFamily="34" charset="0"/>
              <a:buChar char="•"/>
            </a:pPr>
            <a:endParaRPr lang="pt-BR" sz="1600" dirty="0"/>
          </a:p>
        </p:txBody>
      </p:sp>
      <p:sp>
        <p:nvSpPr>
          <p:cNvPr id="6" name="CaixaDeTexto 5"/>
          <p:cNvSpPr txBox="1"/>
          <p:nvPr/>
        </p:nvSpPr>
        <p:spPr>
          <a:xfrm>
            <a:off x="3498835" y="5007264"/>
            <a:ext cx="2682000" cy="1590088"/>
          </a:xfrm>
          <a:prstGeom prst="rect">
            <a:avLst/>
          </a:prstGeom>
          <a:noFill/>
          <a:ln>
            <a:noFill/>
          </a:ln>
        </p:spPr>
        <p:txBody>
          <a:bodyPr wrap="square" lIns="72000" tIns="36000" rIns="72000" bIns="36000" rtlCol="0" anchor="t">
            <a:noAutofit/>
          </a:bodyPr>
          <a:lstStyle>
            <a:defPPr>
              <a:defRPr lang="en-US"/>
            </a:defPPr>
            <a:lvl1pPr marL="182563" indent="-182563" algn="just">
              <a:spcAft>
                <a:spcPts val="600"/>
              </a:spcAft>
              <a:buFont typeface="Arial" panose="020B0604020202020204" pitchFamily="34" charset="0"/>
              <a:buChar char="•"/>
              <a:defRPr sz="1400"/>
            </a:lvl1pPr>
          </a:lstStyle>
          <a:p>
            <a:r>
              <a:rPr lang="pt-BR" dirty="0"/>
              <a:t>Tipos: pátios abertos, armazéns e silos</a:t>
            </a:r>
          </a:p>
          <a:p>
            <a:r>
              <a:rPr lang="pt-BR" dirty="0"/>
              <a:t>Características da carga e local determinam os tipos de armazenagem adequada</a:t>
            </a:r>
          </a:p>
        </p:txBody>
      </p:sp>
      <p:sp>
        <p:nvSpPr>
          <p:cNvPr id="8" name="CaixaDeTexto 7"/>
          <p:cNvSpPr txBox="1"/>
          <p:nvPr/>
        </p:nvSpPr>
        <p:spPr>
          <a:xfrm>
            <a:off x="6608390" y="4935256"/>
            <a:ext cx="2952328" cy="1590088"/>
          </a:xfrm>
          <a:prstGeom prst="rect">
            <a:avLst/>
          </a:prstGeom>
          <a:noFill/>
          <a:ln>
            <a:noFill/>
          </a:ln>
        </p:spPr>
        <p:txBody>
          <a:bodyPr wrap="square" lIns="72000" tIns="36000" rIns="72000" bIns="36000" rtlCol="0" anchor="t">
            <a:noAutofit/>
          </a:bodyPr>
          <a:lstStyle>
            <a:defPPr>
              <a:defRPr lang="en-US"/>
            </a:defPPr>
            <a:lvl1pPr marL="182563" indent="-182563" algn="just">
              <a:spcAft>
                <a:spcPts val="600"/>
              </a:spcAft>
              <a:buFont typeface="Arial" panose="020B0604020202020204" pitchFamily="34" charset="0"/>
              <a:buChar char="•"/>
              <a:defRPr sz="1400"/>
            </a:lvl1pPr>
          </a:lstStyle>
          <a:p>
            <a:r>
              <a:rPr lang="pt-BR" dirty="0"/>
              <a:t>Transporte marítimo é determinado basicamente pelo tamanho típico dos lotes e por restrições nos portos</a:t>
            </a:r>
          </a:p>
          <a:p>
            <a:pPr marL="365125"/>
            <a:r>
              <a:rPr lang="pt-BR" dirty="0" err="1"/>
              <a:t>Handysize</a:t>
            </a:r>
            <a:r>
              <a:rPr lang="pt-BR" dirty="0"/>
              <a:t> (15-50 mil t)</a:t>
            </a:r>
          </a:p>
          <a:p>
            <a:pPr marL="365125"/>
            <a:r>
              <a:rPr lang="pt-BR" dirty="0" err="1"/>
              <a:t>Panamax</a:t>
            </a:r>
            <a:r>
              <a:rPr lang="pt-BR" dirty="0"/>
              <a:t> (60-80 mil t)</a:t>
            </a:r>
          </a:p>
          <a:p>
            <a:pPr marL="365125"/>
            <a:r>
              <a:rPr lang="pt-BR" dirty="0" err="1"/>
              <a:t>Capesize</a:t>
            </a:r>
            <a:r>
              <a:rPr lang="pt-BR" dirty="0"/>
              <a:t> (&gt;150 mil t)</a:t>
            </a:r>
          </a:p>
        </p:txBody>
      </p:sp>
      <p:pic>
        <p:nvPicPr>
          <p:cNvPr id="4108" name="Picture 12" descr="http://2.bp.blogspot.com/-w2Mkvt5IlkQ/UHw3VZQzUlI/AAAAAAAAEOY/h5Wyvcza2aA/s320/TREVO+VERDE+-+FOTO+CARLOS+OLIVEIRA+-+DSC_1228+SITE.jpg"/>
          <p:cNvPicPr>
            <a:picLocks noChangeAspect="1" noChangeArrowheads="1"/>
          </p:cNvPicPr>
          <p:nvPr/>
        </p:nvPicPr>
        <p:blipFill rotWithShape="1">
          <a:blip r:embed="rId5">
            <a:extLst>
              <a:ext uri="{28A0092B-C50C-407E-A947-70E740481C1C}">
                <a14:useLocalDpi xmlns:a14="http://schemas.microsoft.com/office/drawing/2010/main" val="0"/>
              </a:ext>
            </a:extLst>
          </a:blip>
          <a:srcRect t="10466" b="13953"/>
          <a:stretch/>
        </p:blipFill>
        <p:spPr bwMode="auto">
          <a:xfrm>
            <a:off x="559718" y="3809861"/>
            <a:ext cx="2682000" cy="11313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10" name="Picture 14" descr="http://www.expressomt.com.br/upload/2012/08/19/ferrovias-concedidas.jpg"/>
          <p:cNvPicPr>
            <a:picLocks noChangeAspect="1" noChangeArrowheads="1"/>
          </p:cNvPicPr>
          <p:nvPr/>
        </p:nvPicPr>
        <p:blipFill rotWithShape="1">
          <a:blip r:embed="rId6">
            <a:extLst>
              <a:ext uri="{28A0092B-C50C-407E-A947-70E740481C1C}">
                <a14:useLocalDpi xmlns:a14="http://schemas.microsoft.com/office/drawing/2010/main" val="0"/>
              </a:ext>
            </a:extLst>
          </a:blip>
          <a:srcRect t="15853" b="20627"/>
          <a:stretch/>
        </p:blipFill>
        <p:spPr bwMode="auto">
          <a:xfrm>
            <a:off x="559718" y="2649390"/>
            <a:ext cx="2680377" cy="11604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AutoShape 18" descr="data:image/jpeg;base64,/9j/4AAQSkZJRgABAQAAAQABAAD/2wCEAAkGBhQSEBQUExQWFRUWFxcUFBcYGRwYGBcXFBgVFxcXFxgbGyYeFxojHBcXHy8gIycpLCwsFx4xNTAqNSYsLCkBCQoKDgwOGg8PGikkHCQsLCksKiksKSw1LCwsLCwsLCwpKSwsLC0sLCwsLCkpLCwsKSwpLCwsLCksLCwsLCwsKf/AABEIAM0A9gMBIgACEQEDEQH/xAAbAAABBQEBAAAAAAAAAAAAAAADAAECBAUGB//EAEEQAAEDAgIGCAQEBQMDBQAAAAEAAhEDIRIxBAVBUWFxBhMigZGhsfAywdHhQlJi8QcUI3KCM5KyFUPCFiSi0uL/xAAaAQACAwEBAAAAAAAAAAAAAAAAAQIDBAUG/8QAMhEAAgEDAgIIBQMFAAAAAAAAAAECAwQRITESkQUTMkFRcdHwIkJhgeEGM1IUQ6Gxwf/aAAwDAQACEQMRAD8A7o1zvTdYUHrE2NbcGbIbEUsSBiTSngWQ2LiljQUxQLJY61MayAkjAZYU1OSj1iHiSJ5piyT6xLrOaHi4JYuCBE+sS6zgoYuCQcgCfWcE2LgmlRLimBKUlDEUpQIlKU8VBKEAElNiUMKWFAEsaWNQkJFyAJ4ki9QKUoAc1UusUZCUDcmA5eolyZyg6UAT6xMgklJPAZNPAm6tDFVOKirJkoTGEi5Qc5AE0kPEmB5oFkLKYlDLkp4IDJIuSxKMpSmIlKbEmlNiQBLEkoYwljTESSCj1ibrEATSJQg9PjQBIlRcUmvnJO4SgRHEliTEXTGOCYEpKRlNiT40ARCcOSDwmL/cIAUlNHNPjUS/fmgBw1N1SRqJutTARbvMJJutCSAC4k+JQ6xIPUCQXEpzKDilSpNxEDaTsE87C9hdABMKYlaerqbHUKt3mA1/+m8CeDnAB1zHdKx+sH78FFPVpkmsYYUpWUS04Q6LEkD/ABwzn/cFDrEyITEmxb1HF7/dMSmIniTSozG5ODy9PmgQo+4zScEu9NKYCIShKUgUAOVHF7/dL37kKBfe21AiWMqPWEpY/snaY9/dMCHWcUxqFS97VFwhMQ+PamBKWOPDilM7PFAC80wxJ3VOHnKjj92+iBko396YMPv902P5X95pNcgBwEgLymcOUKOL90ATxcElCJy9UkAXHaNtGaCWOBg81dFcHn3Kzoei03OIqOLWkWIE3nKLqriwWYzsVtE0B1Sm9wIBaW8og4jlNuytDVOrzTrtLiZbJyhpMEQHHM3No2LU1VoFEPcG4i4iHY5uAQdwGYWnVodokNaTFi518nRbCYEhvid16ZVHsjRCmt2VtN1lTLHB0RhMy5rcrz2nCMp7lydPTNFxXqUrH4abxUftHw0gSLtIy2FdLV6NUO3hpUsR2mk1xL3Eklxw3nHmN7pN0TRdTkET8Ic4hoAAi8BwOYtmBJncq1LBa0mZ1bV4q6O0UGGMWIYpDrxPxAHZkY2KkzozWOeFvMz32BXTupsAAcYJ7DQXxiMOEQCJJBOQnLcI5XpZ0m/rNoB4a1r2tqggkuJgwItAnbn4KanLZEOrjJ6lXWOh9Vh/qMeXTIaZwxFjG+fIqp1niOBUTTc1jC4yXCZFmkixjPn3qBqbo4rRHYxz0eAoq8/CPUpy9CL7fZMKnuI+akRCB/JRL02KRkoYuaAJ4uKdzt/zQ3VPYUMdzfunfzCYgtt3FOSgucZt6/ZIO4oAPjhDLo2+n2UDU9+ymxE+yExZCk8lF1Th5Ib38+WxPKACyTlPh+6ic/f7IRcL5JY9khAZCC+/3sCTnx7KFjzy99yQfA2JhkmH3zlIun7Ibq3G+6R7Cj1ndwlqAyG53PcncZQHH3H2hJ1SJ2IDIQNm+fGYSQ3Pjb6JJgaw0ltpRdGjEMJOYm+87t4VUQdnftCcUi34Sd/viqGi1Np5Oip6xbooPWODGsJl9WoJwgmTBIIbeBbIBaeqtbjSqQqUnWu0uDZBLSLtLgJETs2zsv45riuHaVUf1nVvcXPe03JJieqLoaMiYdJvabLoNL0Ci1hdUEYpJLXObjJbJGFtpIYMgJhYZLg0aOzGn1y4k1qdh0x6WjQ+qMtd1lRjHA1MOBpe0F8BskDFcLA1909quJ/lQC0hr2mSHNaacHHSs4XIIIt2dsqrp2hB+E4WwJMF7oJsRN42H1WZrLo7SfD2uFOtLe02XDMTEkuBgRIKrcmXxt4rGdQLukumVCwCq0Br2uHZHYIB7QAAm+YAuCbKvrPXNbS9Neadasyjhwf03igRUwRcYA515InZkbEK2NDfRp1KtdrKzRh6t0gOMm7nOEY4aD8TSSYCz9H1g+oYpva8BxLWGmGVRnkHA4rH8BPchTktyUqMJPT8czY6Pt0n+Wayq5tUglwqY3dYZaxpkvDpPZnZeVac+xPaGGZDgJtmRAMjlnKztE1u4DCXF5BNni4vPDLZIC0dTve8OqPp0qLiSLkPLmwIJIAjLIblbCtJbFNWzpvWSx5EG1rAgWImTJkESD6JNqndbefkmraKXdZje5uKMOBktEfC4Fovszj5odTVT3VszhawAOi5JAxEtxQAT+W9srrTGun2lg59SxlHWDyGL5O/idnpCYP7+9Aq6IWgk3AEmNg2FwIDmjiQF1dbo5orZp9bgqwCA44RcAzugz5HcrXUj3GPqp9+nmc3jJ2D1Scbo+malrUsRdTlrYOIGWwSIIMAG52SqAcScj5/SFNNPYqaa0YbGdgSAOfv1QcWdvU/sovPstPlkmRyWBV2Jut95BAIIvmfBJtXmOJhMMhOs7x74pus4eQH/l8kIO4+Y+QUvCeCBZCGv3+H/wBk2I+4Hgh4r5+BP1TF/M96YZDF5y9+SbGZtPmgyOHvvspYsh9PqkGQuLgR4pj7shgjZ5Nv9U02yN98oHkJi3Hv3eGSZreXifpdI+7e4QzUM7B3/wD5TAk5vHyPzToYc3h3R9EkwOgou60XgOjMWvneDfw4qoKhyPL3vVKlUc1wM5d3neFpVaXWtxsNxOJtg7uMCf2VGxcnk5LpLqo1KhLRJAkgZ2tIG3iM8lqal0Gq7R6Bp1DUADyWOJiWOkNY7DZwAAwkkXPwAya2kaWG1g68XDgM+fPb3LTo0u11lCoabzm5vwvjIVWTf1G9Z6tfHwzWnidW0tesjx0n8a7vHy9DGOtKhr/1DUaQ4NLXw1oYf+6xkOBDYHaBdMm4lblTHI7Ie0ixLrHbMtkd0ItPXFJ0UNLptpRani/qUXXDi5rnfA4Q6MndsDZK4PQ9f1mEEPcB25iXMcHAQHMmDhjPO5lVdRKSzHVGtXcYvgqaP6+9Dt9DaWl4YWMsJGEmCZJJEgGZnjChpvR2nXiDhdI7QaC0wRILBGcRbeuQq63Ip9mpUgkS9r3FwIbhGIA4ots3BV/+u6RojmuZWa5jvgLSypBdtDTdv4sx4wqS/jT2yv8Ap7Zp+j6O6KOA0nvALHhpEYQYa5w+CIIg9nnkuB0zV9Og97dJrVCCQ2mS9oY0EkjCQBTeDO3Cdma6rpLqSvpGkaO+mThY1rnAyBiM4iQGkus4xeM81yfSjoEKQe6vUcKVaoxoE4cNR4mwgAS5rdkdkKbRjpy4dnqXqtevRY5tHDpGGT1YP9UTc9kmSdvZLu5ZVLpvjP8AS0aoX5Hs4d+243rM0XVNXRTpBpuFamQTRpuII6yq5wLgM2YRJxDDMgZqsdYsqPA66pTcBhe10uouIMw2rAIA2SDkO1tUc4NMcyeqWffgWNN6VVngGpSbUY0h2EnOzmgHDzOe0cF1nTSvpOlabRp6Mym6dGZpBM9okuLSyScNgQbxO+0HJOmNgdZRDXOFqggsdxaW4sR3xIQNUnTRpFOtQqMqva57Mb4wim4CRADSTEAA/lB4IjLDCtS4o58OR3dDUek/ygpODZw3wki4NmxduUCxAXK6TQLC5pbOEkRYgYZByXZM6R6Q+D2Gi9wLjPY4naNq5HXuiUBXZUqvqY3OdDgcJHWEzBbBDZ7lfCvwnPnZda9dGVGuts8/IJw4RIA4zAW9X1aHAEC5EgGxMyZkc9xyWdX0FzR5mcuQInzhao1ovfQ58rSa1jqvoVHVY2hQJG/z+6aoS3MZ3BgQcxYxfIpm1fYg/JXGRpp4YXH7mVF1XdPmgveTy5/KEzeR99yZHIfrveSj114J78/uh44v8x52KQqTu8CfkgMhmzM+z5SovN9vvgQhNdfLynv2pyT9oHpKADiSNp4/YKOWQ8vshBs7B4Cyg5/LzPyQGQ3MT3Gf+KfHzA7/AKIGLx8Pulj3zzE/MhAwvWnf/wAkkI3/ADd8fdJMMl8EotKq4GQSIVPruAHcfmkK08t0geSqLMlrWmqm6QC+iWseBJpgiCRHwbZzMFY+gtqU3flcLEbO8Kw6qZkWjKCtHRdPbWcRXZLjAa9gAdO3EMn796pnDKNVGu4PKAu0tlbsPGdi11w7ksPWPRN7QX6PLhmaZzH9p28s+a2Neamc1sjtNANwCDcXkbI5qnq7pAaZwvlw5ieZWOKnQfFTf2O3/UUrqHBcLXukt0cto1RzS6o0ND2ENc1wF8UyC055GciJC09F1ro9QiKTaekSLOIDHZ/DUOR/u35lbun6qpaWwOmHfhqNzHBw25ZHuhcXrfU9SgYqtBaT2agEtPDgeB81qjOjd/DJYl75merQubH44Pip+Pd9/D/R7XR6TaQKNMFtNhwAGZe4QBndonuWDrbS6mlh1OpVxN7LoGEXzEhoGyIknNecan6T1tFN/wCtSIAwuJkATGF2yJNrjguz6O6x0ao0/wAvDTHaYQA8RvH4hxEjkqatvOG+qLbW4oz7OkvexPR9RNoNe5pcThMAmASAYBjO6nV1KyqAXtAdAu0Rs43IVxumsJIkWJaZtkATE5i4uLINPT57OIEj8jSfPJZ+GKWDfmTee8w3ajr0STRdLT8TYxNdlGNjpB8EahpLKVPrHs6uo55YyC4sOEGXFoOICSJgu4NWvVLiDhmdhcf/ABaYPeVV0iTSms5jXAGCwQGTawJJvtM7So4wDyyDekOk0ScVNjqAMl7CHCDctdLbZmzsJVnWOvqVTqS3ZWpuGKRHaAOzZizXLUej9SnFTR6j3GCC9vZcbnOSARlYeCZumjEeupBjoH9SjAf/AJU4DT/jh5o48EVST198juqWtw9xAuGmHdl1zGQLiOBmI3I9TS3R2WSdmIwPEArltCq1Gt/pPFVgv2fjaP1MLcTRxgi3xK8+scMuc6mRtc8xzgSOHjkrFJMrdJLYvaXQLw0gtpuk5GZlrgRsDs5uNnBVqWqH4RjIc6L4QG3/ALco5QtBlFkNNMtIa4zhFpcHX3GZmQrMgcFZFuOzKakIVFiSyczX0Nw3A8RB8dvdKryMjE7oM+i6oVWPkS10WcBfjBVavoDSLHDwzHgcu6FojcNdo51To6L7Dx5nPTw9+ag+r79iEXWVFlMw8kWLsX4QGwDM3BuDAnbuR9Xak61pqD/SaCXPaMWx8dlsnNp2ZHar41oPvOfUtK0HhopHLKf8fqiU6R2SO75RCFVZhcQRkYN4y8FHG3LCPFv1VplDEne7yHvwTBp3u7jKGa4iCQBsF/ohGo38085HyQBZAIP4kg3iZ4j5KsXN/M33zTh4P4p77JgHcRtI7wEkEGdo9fRJAFkVALz5mfVSZXFvh3+4MKv1kfn7pjzddONIg/C7w+qrJ5D/AMxugRty85lMwffv7oQuuF7X2ZyOWQ7iiNa5xFhfxjfa3iosaZe1bpBD+yRBFwbB3fvz+6r6+1LTquxtD6DyYMAFlhMiCC05W5ZIBMH4gCNo8OCt6HrWOw9znskSwxcDZc2zjjAUHEujPGjOcpaVW0apBkXiY7D43yL+8l0uga0pVmlroBIhzHXBnYJzHDNaVXRqNcOwF4a7EAx0EtgHLtSPHabLl9P6L1qIL6cVGZkZObt7QmWrHVoKevedi1vp0dM5XgV9ddCfxaObbaZP/Bx9D47FzDKZD8N6b2ni1zT6hdhq3pQPhqSeNsQttyxDzWjrLVNHSWgugmOxUbmOR2j9JTp3lSj8NbVeJqqWFC8XHbPhn/Hu+3vkc1oGu20nDr2Nc6b1mt7cGPjGT8pkQea6/Q9LbUaHMcHtOTmmRyO48DdcNrrUtWjOIYmbKjRb/IfhPlxXPaLrKto1THSeWHbtDhuc02cOa1yoU60eOkzFTuq1tLqq657/AJPYepBMmTwkgeCjpFAOYQAL8O/vXM6j6f0qsNrRRfa//bd3m7ORtxW1rDW7KGE1JDXNc4OmZgizQPimTcblgqU5QeJI69KtCqsxZeFKMvpCBpFKm/4gCd4+LwVLTNc0qcOIc4ODnCSQOyBMAm5uMgVotqkiRgaOAk+JgeSr3Lcd5V0DUIFVtUEltKXx8LjH4Rtk8MlzuuNNJFR2kim+pVD8OAFtRpJDpOAgPbBPxgnIWW9X0IB/WFzuILiAdxLfhMclDSqlMkCo0kuMNAF7gk7IgRP7qOxFwbeWzmNRa+dTBbTxMxRiD5Nv0kECeJA27101DXgLbtDXRYkYhJBhZettTvDqfU05D3Q45ljYJORzEHeqekUXCznElou0xN4IsB6oUpLcnwRexp6x6XO0ekQ5pfUkQRDWGYkAZxnBvsmIvq/9So1WAui8OAe7KNudvVcxRqC+H4QdtxZuzMLa0XW5gBzZ4gcJs2b81JSfeQdNZyi27VvXESCGt7IbJAcA4OBIGYkbeS6Do5o4eak7aVVsHgHNHPesWnrljcMvc4veGC3wkie0B8Leyb8Vu9FtY0sb2Ahz8FQhoInDEk3jPEcpuIsVPCyZ6smos4LpJo+kUqvWUiHNFNrQzi2JMRDiQCJzuqGia+bUJa4ljxIiQGkjcSOzvvs2rr9Y6U2pTcaeEkglmLK8loMGYiPNclp+ow8kuhrp7OAEkAzYl0YvxbNviKrOnLRkZ2tKvD4o+/f2LYqkbSP9pPoE4rHfH+I+qy9E04tfgIJZIYw/EQTPwxnlGH5ytBtQ7AOcSCDcGQMiL2XSo11VX1PO3llO2fjF7P1C9cZ2dzR4ZpxUO/yA8roeM7235+mxIvtdw9+ACvMJM1z+nvd9kkK28+AP19UyBFppBuGO7nfZP/uHh81DATnB81EM/SPEKsmHI4+ii6n7H7IRMZtP+4D5SkwTlP8A8j8rpATAmwF+UG3IIT2HceFx80R9MiO00cxfzQcbhkbd3rKABBzptNtxMb9mXOytav1zWpEgEuDoEEB2IC+WeVpnIoDndkgcJNvrCFVfl8RvczBHIhJrJKMsGhpeiUNJh5a6jUm7oinEiJgQ05+W9US+voT4dcHOxwuESD4GZEFaGh68pBuGo17sgLjFb9VozN98StI0Kbm4WOxwAcLyDikzgkWLu1tbHFZ6lNM6NCu4tNPUbV+uGVxDcyLsNzuMfmHnwWRrvoSyoC6jDXfkNmn+0/hPlyUNZapc2qRSGAzIYS6OMA3HuFd0LX7mODNIYWmYx5g/3bZ8+awdXUoS46T+x34XlG7j1V0vJ+/fijz3TNWOpuLKjS0jYc1HQ9eV9HMU34mC5YRiZGZlpFrm8Rder6z1fS0lgFRocDOFwzH9rh+y4rWHRbSNG6x2jxVbUpvpPGGXYHxMt2kQCC3aAYXRpX1OsuCpo/B7GGv0VWtn1lJ8UfFbr39DL0/p9Vd1ZptbTLQQ/wDEHnLIiWiNgM8Vo6D/ABKBGGvTMGxLbj/abjxK4h7TeRlmhELRK2ptaIzwu60X2uZ7BqzpFo1X/TeyTsNneDoK06ty0zEGfEEfNeFlaur9NrvxU6Tnnsk4MUtgRMNdwnK6xztsbM2w6Q/nHkev42kyHSQcwZvtH2S0ykyrTcyo3E1wg7CctvcvONG6SaTohLatCDOJwc17XGSe0SZFy0juO5XdD/iEGtIc15MkiSHDtOJgmxsDA5Kh0JmlXVGW7Ojo9GGMpwz4QDZxMicSFVouawEwGtdDpNpiIPGSFn0umeinE6S114DsUm2UxDQTbcs3WGk09Ja4urtbYwwVAAcMwSCRLiIzyKpcJJ7Mv62LXwyizQL6hqspsH9QkhrGmS4hpcWhoFzOERP4l2f8GtAdU0qrVdjb1TA0z+J9Q5yDeAw2Mm4XlbtJYKjaoLqTqdw5tWb2AIguuBGRvdWtWdN6dDR6tJh0jFVwYqmPC4YTMNIdtJcOR35SUe/Bjq1cpxbSTN/+IOj6RoNapRpTSpgtFMNc0Y6bvhgF2IwRcgZh26SV2vnO1eXVmue8vZReQ0EuLqdURLTcyBPMbVz/AEz/AIgU9YV6VR9KrhpUxTaw1G95LsBJm2aBo38SKlCkaej0KdNrjil01DIGGbwMuCnwlKr41ctTU0foy7SWt+Gg1jSXYmuuTiJJl03wOtc5yc4mxzTTYAS/CCCYt8TiACLOiYkblx2telOk6SIq1XFs/COyzafhFjmc961NR6eajSLBzYAuQIgAZZX2rTbQSlnJivbh1IOKWhutfGQPmffgjU67drBO8gBVQ12Rv/lj9APVSY3l3Nv9l0DjYL5riMvB0eKdUf5gjY3veR5R8kyWCODUFTe9xO7L5J8R3x4eF1XDf1E8h9LeSc0wNt/e4qsYfrXbHA8j9knVDF4PiT5qu1v6mngPnAUmscL27jHn9kgJ9aAfhjlhHqoVNIP7kfIEKAeeJ7yR9FHEf2A+qBZGqVRtd3X+wQ8cTE3F+M7FKpUgXFstvpdV3A7Gt7ifnCYsiLoI2Rx3qNV2HJ5nOxiN1rHJLDvHhdQeOHp5hIabRp6F0iqhoZUaa7WwRbG9oEWEmSPTerlbWWj1hDmvpO/U3s3zxO+IDbuvHFcweMjlbum63NXaz0V1NjK7QXTdxa7FwPWB8xAyw7dmaqlE1U6rLVKrW0bEZ62hY4bmJAu114gRv8Fs6t1pTrCWOna5ps5v9zT6iyo6toOYXdS5lVjbmiXB57cThc2HCwGYMwiO1PTrVD1ZdTqsMDZUziQWgyPEiRa6wVrZT17zv2XSU6Om68PQLrfo3Q0i9RgxfmHZd4jPkZXGa0/hq8SaDw8fld2XePwnyXY/+7oSK1LrWCf6jbOgbS3L0RdF1pTf8LxMxDuyZ3Qc+5ZY1ri30T05o7XBZXur0lyf5PHdYajrUD/VpvZxI7Pc4dk+KpCRcSOI+q97q32LA0/o1o1S7qTZ3t7J27WxK1LpWP8Acjy9PyZZ9Ayf7U+fqvQ8u0bXVdji5tV4cQGkzMhpDgDMyAQrlbpHULCHtoVcbXCXU+2zFPwugQRYiJiBxC6qt/D6iZwPe3nDh6A+apD+HdQEYarCOILcuUrRC9tp/NjzRz6vRN5T+XPk0cSKhG0rW6PalOk1RjxdWJ6xzbkBrHPjnhpuI34Sul1J0Q6uvOl0DWolj2nqnMxtc5sNe3G5oJaYN/ApatpHQXvfRo1q01GOptqNYzCKZdBeWOfiJDi0gQLnkJyr0/lkn90Zf6O4W9OXJnG610ZjKpaxxcBYTHdcZqlC0NO1fU6wnqXUwSSGw4ho3Am5A4oR1VVxQGOPIHxUJSi9dOZDqau3C+TKhKQWgzo/XP8A23d8D1KGNXEHtZgxAVXWQzvksVrWe8WvNYOi6O0KXYL6THwQSHCRBzBHGM16NpWpqDA0sphgEHq2NA2TJIBgEnvIXAdGNRV6rjhY4NtJIIEZ2Pd6L0bTdCBLRVJhoYRSBGKoOQybY9o7oFyF0INNJnPqx4ZNZycVrNodXqkgQajzAMz2jtN/JQFJu1p5ST3xKs6dRwVCAGgzcATHAX9eCrOqHeNmZA8hMK4xsI17Ys0xwskgkg5nFyAPySTI5Log5HzM+qWK3xnwP1QCeHiQPkpi2UeJPzVRELinbPD9j8lEQMh4Z+soTqm0meUx4lyQrDu4O+yQg3Wf3cM/m4+iZzpznw+cIfW8SfD1Ccg8O+fsgBGN3vxQngbSfEn5p6j3bcPgSPVDFY/p7h97JiJgD3f7qNVw4fPwUBc/CPJLANoHj9EDAWlQe3b6+SK8gZAj3zUD3/JLAZACRBkggyDe3EHZzC0f/U+kAz1hdlJd2jbjNu5UHA8UB42W8B6qDiTjOS2Os1d/EjSKbMLpqGCBjcSBO7GH8ciFfr9MtFrNaa+gkzBxU7HYJsANkXByXnrx7B8kEvcMi4b4KqlBGqFeaPSdCfodSRQ0jSqLx2urewVBya3MxnYT6rS/6RULZbpNBwJhvWMqUcWdgXA3sbRu3ryb+bqubhLnOaIMF1vMpM0lwtMTvv4xdZZ21OW6OlS6UuKXZkesjUek7G0ni8FlZpmLmMWFM3V+lAT/AC1WODQ4+AMrgNWa3Y1pNZ74IgMYGkyPzYmwBO2/krrOm+B4NMdkTAeCdhi4qAyCdkZDLJUOwp92Ub4/qC4Xaw/t+TqNIrvaO1SqNjfTcDffZUTUkwGVJ3YHfRLRv4sEOH9I4BsD6oJMXP8ArnbJ70bWf8VjnTNTZAcBAE3u6o8zHAqt9Hxfey6P6jqL5V/n1IM1dUf8NCq7kw25zko19TOHacKdLITVqNaco+EXQq38TKOEHqq1Sq4DGX1W4bZRLXgD+1oPNcnrLpCXvBNJojKHX2ASSOA2b96nHo+mt22VVP1FcS7KS9/U7lmpqAJD6r6pAlzaLDlYQB8ZMncq9WjhkaJq97jnicwW7Mhzi6Z3x2di45/TbSQ3CypgbBENAEF2ZEAGb5rHq6xqOMue552Yji4ZPlaqdGnT7KOVXvq9f9yTZ3T+n1ZhwkUWOYYdiBqERcta0GBfbPgsnTukRrve8gkuMu/LsiGNMTn8RcuYGkuOZ8IjwFgruitbcuPICZPlC2QZzqjZpsrE5NPfPmIunDuDe5on1VZuH8pjiQfJFYAcm+P7QrsmfJaDrXNtzgPWUkHEDsH+6PmmTyI0MUZiOd/ROL3v3AjzlQGLgPe9MWE5y70+ZUBhQ7d4yU+I7vM/RAL4zIHPP0TB3LvhAiyJJuR4yfWyG+l+kd5ULxb09hM1u0ed/RADPkZQFDrzuJ5BSceJ8IHoma0nKffvcgQ3WE7D5/ZR647Gu7zHrJTOB3nn7+SGXH3+yYZJkk5+/JDM+z9k+Od598FFz+aBZE53uUJw3wnL+fooOcMhPJIeQdWny8FXcPd/urLzwKE4Hf8ANRaGmVixMaY3o5HE+CiWjb6KLiWKQOBxUJGyffeiwEjTUeEfEQL52HxQ6ruQRYCi6dkeCi0NMqvPNDIVp+LchOB/LCi0XRYIppU5PDwU2udujuSwSyPRpmVoaO2Te3vgqlIK7o5nj4fS6ugjPUeSwKX6Z5z5KRbe4jmCfKUwpcQORj35KbaIG1XFA4Mfjjy9JSThnfzKdMCxi/T53996QaN/z9E5p5SZnw8FFtQfl8/sojC8vO31nxTFztrh3R780mU27tsevBDq1Gtd8IQBJ1WdgPP90zn8GjiP3SLyd0cgpASMz3QPkgQwaI+0eplMSMoHK/oEtJa1oyJ70Om4EWACAJ4huPifYTGDn6knzQjXgfcj0TtcTtI5IESeAN/JBLuB8YCIxhO0qLwAgQM1PeajiTpnG5G5AEHE7bKOEFEOSDJQMiY3JoCkTCjKQyBPBMeSmAlCWCWQZ5JieKmQkAlgeQDuZ8CoGZyJ8lcUC5RaJKRWxndHem2zHvwVwe7J8MpYHx/Qr0jz71ZptUIU6bstqsiiLeQ8n95jv2JpG4k/pP2U3Ni/1/ZDfVvHqplZLF/d/uCSj/N8I5fskgZ//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9" name="AutoShape 22" descr="data:image/jpeg;base64,/9j/4AAQSkZJRgABAQAAAQABAAD/2wCEAAkGBxQTEhUUExQWFhUXFxwYFxgYGBgYGhgXHBwXFxgYGhceHSggGhwlHBccITEiJSkrLi4uFx8zODMsNygtLiwBCgoKDg0OGhAQGiwkHyQsLCwsLCwsLCwsLCwsLCwsLCwsLCwsLCwsLCwsLCwsLCwsLCwsLCwsLCwsLCwsLCwsLP/AABEIALUBFgMBIgACEQEDEQH/xAAcAAABBQEBAQAAAAAAAAAAAAACAAEDBAUGBwj/xAA9EAABAwIDBQcCBQMEAAcAAAABAAIRAyEEEjEFQVFhcQYTIoGRofCxwTJCUtHxB2LhFCMzchY0Q4KSk7L/xAAYAQEBAQEBAAAAAAAAAAAAAAAAAQIDBP/EACgRAQEAAgEEAQIGAwAAAAAAAAABAhEDEiExQVEiYQQTFDKRwUKBof/aAAwDAQACEQMRAD8A6R213/moU2j+6rH1Yke0VJguGgDgSQPOOCxKHYSu4O7/ABWbNuZTawDoVbb/AE2wZg1c9Qje55j0Fh5Lp05fLlv7NDA9rcNUqtpAgFzsoMg+IzAgb7LoauHaREeyy9l9m8LhyDSosaRoYuFsGotTt7Dd0n7tNn6Js6AsiRahzJZkU4angIcyaUBwlZAmUBlIv+SgKRQHmSz9FHmT5uvnCCRx5+iZx4j7IMyQKAi5PmQJSgPOkCow/n89U8oDIsmDuiFF5IHBKQTJAoDCaEwCYjUzcDTj5whpLVZlMHXeoyjdBvM9QQfSELR7pFs0E9PdFCcpiqh5TSkAmKAmpJklUQkpSmShQKUpTBJFPKdMnlA6SYJiUBJ5QhEgWYJy4cU0piFARIve/n9UEnl9fdOzoncBuRQtckSkDySRCIKV+ATZgmD0UYCUpSkiHSumlPZArogUIaE7QgUpwkQkAikEs4tfekJO71QF8ODZAJMC8SeASkiHaDsS2oO7w/eNLTLg9ogx4YaTOojzB3KLZGJxDp7/AA5oQBlmox5NhI8PAzf2XUNgeqxa2Gc2q95qOc1xsw6Mi1vNYxyvhqyWWiJTIC4p2rptgUpTzTEoZQFPVJNdMghzJ5TNKeUQp+fAmlL1CZRRJeabMAlnVBBEo86Wbp9FAeZMhFQJjVQS5QhEKJryeaMn5KCSeqcv3EfPVQDzS8x7oDdySlNB5J4G6/WyApTdLITAEm3zimHT51RUnz4E7YCjLvkJw/5dEEY+GEQQ06OclvFp+iJ2H7tgkQSSTHMk/dTffTWux1cpYHM0GRfks6eqYYtzSACQTx0+iXwRLiMO4VGMkQ46xwDiR9FebgOfsq9HarXVDRLTnaxriY/VJ18lrMDrGbTOn5Y011m8rn1VrSlVpPA8DGOI/USOY3cVVL8TmE4akQDIIrH9Rbpk/Qc3W3Na9SjNwBM3kbt/mhdRGYAARBmx8oOiKoYd9ZwPeUW0zaP9zOCbzo0RBjrKKtQdGgJ5EDhxKvMo6zxtBOnPmiJdeANRF91sx01F7b43Juox2UHExlItxn6GFM7Ckbjx0K0KtdrTB11VWvjXXgCN0m/puV3TSgQkQkmBXRzIT8hMmPy3+EkERhKQhJ5Jtd3uqgy75ZI9UKUooievsmumJSB+fCoCBPP1CUzx9UOZA53En0QSZU0cyhB6+idvJAdNxHH1CTpkwmJPH2UjGzA1PRFRiePsUgo6OFcKYJLiRFzqTed0bxu3JMxG5xg8/wBv2lSFiaUj8shDuH0TAn+VRK3B96HAkabwI1H2R4ygWwRG/lqZPuVb2KLu6BNtbd114WWfbXpnUqwPI7xf583onWklRVaAcQN+7j/CFmHe45SLDU6Ty59FdsyJGuqNp1X0m5quQ5Gnq0R1hXKrnOptLx4t8bjH8qLAEsqEPaCCDMGYuMsiN+/hzlR4+u/PTaykO6cJc4mCwwbZPT3WNy5OnTZCqPAGpVDa+yjXpQHOaS4SRFgOIMSAD1notDDRJLx/1AMgjiosVtHIXy0vblEMAgAAOJk3menBM/qx16XjtwymU8xfbiWdy2oM7opzH5nZQBBn8195Wls6tnptfD25wHZX2c2dxG7oqlJhNNrvw5mgxGkiY3adFZpNbDbXF5/uIgnrBWJ2W6qzlvMnQiN26/W3uUJYYiTrM20mY6RZOKg4pmQLDiT5kyfcqsCgzM2jTnxn5ok8HcYuNRNt/smBA9Z1QBtgMxtBm0nkbIMjbmILaggWgT0khc/2rxtenTY6i0FpJLzawjnYNsZM2jgtntJXpgnO9jfB+d+Xfr7KrTxgNEjv6YBpuyvbUp2J3iTGh3yLaLOU3NbduLLoymWt/ao9kOqmkDVgON4G4bhayuETxVbDV2uhrXh8NBzAC89PglWRS4/Zd8ZqacM71ZWny9R0/lOjED+UldM7Vh8sk6EmgJZZ0PuqyCR8/lEk6BYn6pAN4opwERahFTcPnmgDjwUEwYiMcT6H7qDOeJ9EvM+iCUPG6UDgTvKEjqmjkUEgZzJVvZgHeN13/QqhE7vUhXdkf8ovNjv5KVY0ceyGnpvWC4A/wujxolq56lhBnA7wCxOUGSeccFmXS62rljgfCSeR+XRsqOOrT5An2F1eqNbTg5S4kgXIsJuY03n0TVMafygR89Fd018rux2xmneBbQ79yLakEQQCCYIJi336KtsyqZjKCY1M8ke0TGoAE7li723NK4rnIARlc4EEsByjo4jmNU2Jq5WEUyC+wkk8RMn7BVMTtBrQfpJ5cuaqPxlN1MOqVC0F+R0QC0GfESdB0XK83Hjl0ZXv8Ok487j1Sdm1g3h7yBAIF4110Pqi2hTIixcZ3CfoEWxcNh2T3JaTFzmzGJm5PMq2+qAbkDqV1c3L18bUa5zO6e2IhxjKZgmCJ0HupaPaKiyA9ha6JzGACbgwSeH1Wzs/FF4fnDWxUc1sGczRYO81ZdERZcZjnc+vq7fGnW3Dp6env87G3Eh7GuGhaCOhE671lf8AiKgLFxBFjaYi25XazgBcgAc4CwNo7UwdOSWU3m8kNZA33eRC6+XK9mw3b2HIJ70COMjcSYkXsCbcEDe0eFLi0V2FwvlBl0afh1XnG19r0KpLWUabQTq1oGsCS602d+XUKTA7BqOENOojOZb0gfiNwNYstWSeUlt8R1O1u2jGSKbZPO53/lH3K5/ZvaXFVcQ1zA5wB0/LBG8AgDUazoruC7L0qYLqrpAvBs0a7v8A3HVJna3C4cXytiMrW+JxF58I0tHqm56NZe1rtPhKuJAIAa42M2AAmL77xa2i54YZ2Hon/UOaBLY8QENAdZo33I4lZm3v6iPqEig3ux+p0Od5DRvuuTqYl9V8ucXuO9xJ+v0WscL7Zyznp6x2QrCoH1QMrZyMH9ovfncLohc2aFzvZ7FspYanTEWFzMguNzYW1Wn/AKm2p9Pbot2VmVomk47gPMJKgHg6k+qSmqbWyeJPlKaQfn2TDqmDp4wqgmsN4AKEmPyo6byNJHkELwdbmeQlQPBI8NnHSeOn1Thp/UCRrBMSNYQ0sQ4EC8Tx/ZO+tlJDYA321J1We+2+2jQUieKDPKFwHH0AVZSBw+BNWbYXmb2kRyTtHL1Se48UoZtP4StDZMh9hPzVUMh4KfAR3jAd5UvhY2cc5wbYDrJ/Zc+xoaRlaGwIENuBrEm+t10OJoDgqLNlmLuE8hKzI3b21GW+rvJ9VPSpOeJaCROug9Sixuw3OFqnlBbujUGQqlfZOK7o0m1KZYRcOzk/iabHcIDrRfNuhcLzckzs6O3q9vP8/wBOk48LhL1d/bd2ZgiwySPwxA8t6sVGgm4lZGxG4plq7mRkgZTm8VosWgxEqfateqGE0W5n7h4b8dSB7ru56TYqjR8LXNpjMYaCG3OsDibeyq4rYWHeIdRaQdbEW6hYWKxGMeWOfhQTTdmZ+HW43VL2M9QE2M7W1aLC6thnixIOVzWyIsZk3ncD+ErH5cyy3ZPsv5lk1LXQYLZVGiSabS2W5TLnuEWOjiRuCWOwDK7cryYmbEA/RcrR/qBmdHcHKQSH94IsJuCJWbtTtm90hhIEA+HwiDN8xudNI+q6yd2bdRvYzYWEpNOetUB5OaTH/XL9Vym1cUZDKFaq6LhjiJAjKSA2MuhPGSqFKhicQcrQ4NMzEsA0H4j4joeV10mxexgb4qrp1sBAvE+pEqWyJJawadWtBY2o+oc0ODiahZIgQCfDBuQeCu4DsxXq3qkN63IBAkAaASNF2tVtGgzM9zWMFySQ0epXH7c/qbQpgtwzDVdpmMsYOf6ne3VJbe0asnmt/Z3ZuhQ8RAcQLl1za3kqG2u3mFw8tZ/uPBjLTgjnLtB5SV5dtrtRiMUT3lQ5D+RvhZ6DXzlY5crOP3UvJ6jq9t9ucTiJaCKVM2ys1I5vN/SFzlZsZTMkgk8jJEegnzUTKbjoLcVM2keBdusLTff6re8cVx4uTk7+kLaTjoPnVbWxcIWO7xzXPA/DlEjP/gX9EezcC+Q98ZQdAM49BY6b10ODwpc4XBA0zCI5Bo68kmVves5zDGane/LW7PVa5a3OCLTGkcF0dDNeR91Bg3CA1w3QN/3Woxw3Fa25yIg1ySsXSU20jbSi8DyCIA7iAhIMcFGeRnzhRlJf9ScTxd88lGXmEzanX1UVLTFx13n7I9oVAKjwePDofuo2CTABPktHEbPL6jzYAu+w3Ke2p4ZhcDaSfL/KNtO8NzHhOvoFr0dmMGpJ9h7K5TpBtmgAchChphN2dVIuPcJqmzngTkJjhc+QF10IRIOXwdNxqBrqb2t4lpG8gX9CZjVa2AxNHM0MgXgWcDOmpC0ZSlc8MbjNW7dM8pbuTSOtVndB4FQtxTTo5v8A8gpnQs3HY3C07v7vNwDWl0/bzWpGbV/vOfugdUt/C4bbXaaiCe7oMaSYDnDxG2oaFy2N7RYh9RsVHhrqdiHZYvM2gTeNNI8tdNZ6o9fL+azMZtqlT/PmPBt5PCdF5xV2nWp0/HUdUl1zUdlytMADQZtDHmqlBlas6Ic4HO10CGRuPM+u/RJh8rcvUdZtPtwYhkNMEw3xOtzsBpyXL1dp1K74dLg6zvxOe5jm8fy3keWq2dndkHOymo6IGjRA0A6xb3XU7O2LRoiGtFhu6cfJOqTwdNvlgYHs1mAgCm3fPiMcJtAIFxfVauzuzFBl8ucje7qSYG4XVPb/AG6weFlufvHi3d04cQeBP4W+Zlec7b/qVi60tpEUGf2QXkc3kW8gOqk3WtSPWtrbZw2DA757WawB4nW4MF1wG3P6pvcS3C08g/XUhzuoYDA8yei8zqVi5xLiXE3JJkk8yblJr1uYRLk0NobTq13F1ao57uLjMdBoPJUpKMUSeXMq3Qw2YANaHOBN9Nw1mw/z0S54xvDgzz73tPmoaWHJ3W4qanQEwAXu5aK9g9lVXES0a/h1Hnlm3JdHS2TJNR7JfvDcok2iT8KzvLL7NW8XF4+q/wDGPgNkl7ZdMz+EERHDz6jRb+ztmhoAEaxA3ff3Wvs/ByJdSjllkjzMLUoUODQPr+wVkk8OOfLnyeay8Ns8A2Z5x/m60sLhwDGXz0jpYq2+jeDI5aI2UfkWCMSJsMznA5/vwV7IIn6KtTp6WUsxoQFpRhzPhSRgC1wkpoVp+FOakIHKntJr8k05zNMwPzAatvxCrK2/FjiP5QVO9LZb4ASAXusGzGoN9/uFy2w+2GEpVG99VdTqEeIVWHU6HNdsAAXmblF2k2uMYx1KjiGCk+Jy1WBxNp0dpbfwWLk3MVih2gqsFJnelznvIaRIztBafwiwkEwOF966Dau0sQ3FlrHkUw2coa3WGmZIk6neuFx+z6uSkcO+k17SXCajTfKxjcoG4ARvMX3r1qrWZkcSWy2Mxtafos7bk+XOY3tNUoloqSM+aJYCTlIBMDdceqTe2ZnKcsj+x/6c2umnooO0gbVLTIOUHeJ13HnC5HG7erPzB5FOk0PyOIcDEFgmBOhmBeY5p1autHRvd27+n2waZEMJG7NB0zadCCpm9sqAANQhrSQA4EvuSGgQBOp13b15fhtvU2Zi+o1z8kZxDQXZA3efFbkpW9pW1ng1a+GDQQBmMENAFwIJBNx0VuXfSTHtbt6Xh+2mHfmgPAaSL5bxwum2h2upss1pJ/uIAH3K8x2Ns2m4vdTr0apBkimS6AeRZfffktHFbCq1HMcwRkMeM5QWxd0XuZjdp66+n2x9S3tXtpUqWzmDFmeFkEwJdvGk/i1XMu2hULbuyCRIBvqQ4ZjcnTT9S3MH2TDfBVrNEBxAbIhpcLF5O6Rv3K612y8OfHWo5pJMvBMm5s2Tc/ROrGHRlfLlMNgqtQkU2OcczXAgG9sr5J6E+a7LYvZuqG/7kMbNg3Xztw4c1m4v+puBpWp56ggQKdPLeb3fltC5yv8A1frjMKNJt3SHVCXkC1sogD1UuVrUxkeoUNiUQTDASbkkZjPTz47020NuYPCj/erU6Z/TILrTpTbf23rwnavbbHYiRUxLw39LD3bekNiR1lYQdvSRqvYdr/1XpCRhqTnn9VQ5G9QwS4+cLhtt9ssXirVKpDP0M8DfOLnzJWDjqJpVH0yQSxxaSNDBhQgreoyN6aCpWYYnWw91YdSyAeEiQCCd4OhHJYvJJ2ejj/DZ5d72Q08O6NYn6K1Rox+EF26YJUmEpE+I3O5p08/2XV7OwpIjJlgchNhwBWfqy89mss+Lh/bN1zeE2fUqED2++5dNs7ZJADcnqRHPQz6eq39l7LaSM0D3v1IkLZpYdrTA84An2W8cZi83Lz58nnwzMBspo0F+gAP1K2aeEgWMdAipUd4t1IJ+imFNVykA2ieNvm9SZTuj1Rhv8cFMwgflnqSo0AnjJ80zJvP3UtNonxSPdBEHX2RTNa0m+vSPdSPaBpCePMdU+Qc/ZVCa/i6fL/CSWQcT7JKKFxM7gmc8AS42GpSSx2AZXoOY5pIcIcGkgxxBFwtsPBe3ONpVqwrUgG940Oc3g6BJ8zNuXVc3C9j7Of0ry1qprU++pf8Aouc+CNfx0o8UcZjw6Xt5/wBtOzpwtUwD3ZJj+0yfDP0XPXt0l9ObJlMkksNJcNWDXBxY14H5XZsptF8pB56q5jMb3rQG4elTgiXU2vB0iCXOOuvVZys4bElocJgHzuFZr2lR0KuRwdAJG5wDh5g2K3KdLF4imCyjSyPLmjJRw7CSBLoIaHQAzUWF+K58lXKG1q7GhjK1RrRMBriBcydOf1KitvBdkMc0hzR3RNge8DTcTEg2sNFY2ngccz/zGKeAGVHQKj3R3eUZS2QBLnho892vN1dp1nk561R06y9xn3VVziTJuVU7nq1XOMucXHiSSfdCmRNSRSJSTtCkbRJ3RzVvZccbl4gAUbZ0U4woGvor+z9m1axy0abnRrlFhOmY6DTfwWfzPh6MfwuXnK6UBRk/pHDWFpbPwZqOy0my7jwG8l24K8zYgpkd89ptOSmc75/SYs2N5utqns0vHdsY6m0XLSCOFzvcesq6yy8rly8XF+ybvyoYHYzBJqvLiCAG0/EOrjw5BatJr5ADXX0vFt9hf1WxhdmFmVsEkGXFwIkQRfUeUyt6nhRlEZhH5WkbzxIW5jrw8fJzZcl7sPZfZ9xOYtzf2zlAHEyZ1WvgcAGbmAnUN3a2HDertJh10INpA0+/RTsZBMxHnPt9Ec9Go4drjl0G+27grAp5ZIgibXAPK15Sy773HTRMJ0Huq1DNvy9FI0b4+/8ACQt8+ycnkoEnDUMoifkIEJTh/FDlRDmik14UsBRCOKLIqgrfJSSM8R5pIIO86Fa+xqma0C3L/KyVbwWPczdI8/4WmXRvw9uvkV5d/VnZwNBwLYuL3NuPH+V3tTbrI8TrnlHoZXM9qcRSxNMMNUMMEHMJnSD7LlllcY7ceOOV1br7vnCo0gkHUWKFei7b7HBzi5lWk+wk5yDYBskRyXO/+FahMDL/APYz7lcpyfZ6Mvw/uZ43/bAFF17Gwk20HE8BdKhSzOa0ECSBJMATvJ4Lqh2RrCicrWlxcCYewuyibWdETBWXV7PVWiXU3gaT7q9TM4Mr4s/lm4/Dd28tDswEQeNlXV7/AEwG5Xtn0A4hop5idAAXH0F0mcrp+ly91l4PCOquaxgJcTHLrK9l2F2MoNotp1GU3S38UXznfJvvHosTsv2bfSqg1KepkAkSOGYahdbi9pUQAHVqYgwRmuDytK9XF9M3Xj5cZvUrzLtb2Nfh6r4sySW77bljM2HUy5iwhvF1hxAXudLauDqCHVGEtFsxj0JXI7X23TpvPchpd+Euec8t1MDT+AscmG7vbpx8uGM747ee0Nl1SYp0nOP9jS7/APMoxsmuT/xPBmLtLb8JMALv39pJZFOoGWu0MyCRMERyOnFVsP2nqhgA/FvcWtsdd+t+PBcbx4zzXb9bf8cUexf6c1akZ2yXf9msbvMui/C3HzWphOzndl9F9SlTph5JjvPOwBJiIGZ1vVXsL2lxTmAGs4ka2DZFt4F1nPc5z8xDTJ0mbE8Doun0495Hlz5s8/NdE+hhKQDcIQCbOIbc+ZueMHipKWy2Ogve4ngGz9XQPQqnhaDi2SQHE6C0DfeFdoAjcIjjPvN1rbmmZRpt0B0jWTHC0D0ATGnuAjqdPPUpmzvjr8sjpneAeo/hRRCmJ/yjazmfU2TsBIn55p3T/H7qqJwA3/VJz4Hy6YfNPoiQE2qI0+6cJkiVAi0JuQTFP81QMGOn8XlCN1OQoi7r6J21PP0UUbqZ4wOCNgso21TvCduIHH3VRJn4/YJITiQN/uEldgM7VHUIOnnMhCzEj9JPsIUFaqeAg67/ACum2UeJcWtlrMx0gOA9yuP2rtB1QloYKc75JJ4TlMnzW5j8VVDnABrmnRomZ5QBGkxy1XP42q8tJcDlnxODcp4Rrz3rz8uWyMYiowhzmOg6SXCfMEFRYjEh7f8Aia08Wk+4Jv5q94Y/G8gTAcD5b7Smbs2RIe0CJguJM8It91wjW6wahfxPJHS2hiWCGVXgDQBx+krWbhP0w8brOvyvCOjhwDLqLiOQLfnqtTLS7Yrsdipkueet/qE7sbijdz3i8iIZHQABb78c3QUaLREGW5jbnxQNax1mZI/ua1vWHarU5KdTDY2u78bnEb5dJ43BM+q1MHgHNILXAHq2VsYLZ2aIAaOAdmLjyu1atDZkeEM/NBL3QAdNJB95W5bWa59mznuNnNzHUF9z5wU9bZbGkF7mA3lrYLh5Fg+66J+Cojwvylwgy0uNjvgzu9OaKns6i0zTDr7yzMD0EWWrtNMvZuywQCynmJ0NTw7twnTnAWnT2A38T8om4DTA9RJ9uisspAWNRwA/L3bQNNCLwfRSNLXuHhe+OIFvMmPZXSjpYWm0iSLbpzW/6gK42nJOUQIuScthu4qKnQjRoE6wAFO0G946ACFsO2kBr1mT9TdECLQB1Gvqbobef9x+WRB53R5D7oqTLx/ZHoIAUTWuO5SAcb+yoJspZL/iPskXE8AiJ+BAtxi5TNn4ZQ5hxCeZQEnnioy4RqBzTNpgjioqUQlkQtA3AoXtcbaeaCQN5p8qia1w1KWUk6qiVzTwlMxpP5ff/CF1SPh/dR/6j+3yv+yImNFo3JIBVPwJK9hG6OCir08wJkiL2i8eSZJGWPtEB4mILWOdMnduj7rk8UGCSG3sZJ48bJJLy8qQbKJ7svBGpsWNdpG/XeqjcQ5oBGUTuyt+4SSXL00uYbadUfnMRJHh+pBhXcXUbTaHOaaneCSHukC88P20SSWt9hJUwWdlJ2bKHmzWiA3znxKq9rQWh2d14GZ+m7cB6JJLViL5xuUOhjZY7KCBziYMhTUWPcfxxabNAO7f5pkluKs0cQWARYRMNhsnrEoqOKDzBaL38RLhpwKSS17Rdo0gTYMbGnhG5WSSBqb9P2SSW4qI1fEBcyCdf2VkUR5bhH3SSQSNpDgpaTZsLXSSWvSiqhCeCSSCua14j1koxfl6/umSUEjGc0LnHl6JJK0GJiZHojBskkgRema9JJRUjUnMSSWkIU5TEJJJQ7AnSSV0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0" name="AutoShape 24" descr="data:image/jpeg;base64,/9j/4AAQSkZJRgABAQAAAQABAAD/2wCEAAkGBxQTEhUUExQWFhUXFxwYFxgYGBgYGhgXHBwXFxgYGhceHSggGhwlHBccITEiJSkrLi4uFx8zODMsNygtLiwBCgoKDg0OGhAQGiwkHyQsLCwsLCwsLCwsLCwsLCwsLCwsLCwsLCwsLCwsLCwsLCwsLCwsLCwsLCwsLCwsLCwsLP/AABEIALUBFgMBIgACEQEDEQH/xAAcAAABBQEBAQAAAAAAAAAAAAACAAEDBAUGBwj/xAA9EAABAwIDBQcCBQMEAAcAAAABAAIRAyEEEjEFQVFhcQYTIoGRofCxwTJCUtHxB2LhFCMzchY0Q4KSk7L/xAAYAQEBAQEBAAAAAAAAAAAAAAAAAQIDBP/EACgRAQEAAgEEAQIGAwAAAAAAAAABAhEDEiExQVEiYQQTFDKRwUKBof/aAAwDAQACEQMRAD8A6R213/moU2j+6rH1Yke0VJguGgDgSQPOOCxKHYSu4O7/ABWbNuZTawDoVbb/AE2wZg1c9Qje55j0Fh5Lp05fLlv7NDA9rcNUqtpAgFzsoMg+IzAgb7LoauHaREeyy9l9m8LhyDSosaRoYuFsGotTt7Dd0n7tNn6Js6AsiRahzJZkU4angIcyaUBwlZAmUBlIv+SgKRQHmSz9FHmT5uvnCCRx5+iZx4j7IMyQKAi5PmQJSgPOkCow/n89U8oDIsmDuiFF5IHBKQTJAoDCaEwCYjUzcDTj5whpLVZlMHXeoyjdBvM9QQfSELR7pFs0E9PdFCcpiqh5TSkAmKAmpJklUQkpSmShQKUpTBJFPKdMnlA6SYJiUBJ5QhEgWYJy4cU0piFARIve/n9UEnl9fdOzoncBuRQtckSkDySRCIKV+ATZgmD0UYCUpSkiHSumlPZArogUIaE7QgUpwkQkAikEs4tfekJO71QF8ODZAJMC8SeASkiHaDsS2oO7w/eNLTLg9ogx4YaTOojzB3KLZGJxDp7/AA5oQBlmox5NhI8PAzf2XUNgeqxa2Gc2q95qOc1xsw6Mi1vNYxyvhqyWWiJTIC4p2rptgUpTzTEoZQFPVJNdMghzJ5TNKeUQp+fAmlL1CZRRJeabMAlnVBBEo86Wbp9FAeZMhFQJjVQS5QhEKJryeaMn5KCSeqcv3EfPVQDzS8x7oDdySlNB5J4G6/WyApTdLITAEm3zimHT51RUnz4E7YCjLvkJw/5dEEY+GEQQ06OclvFp+iJ2H7tgkQSSTHMk/dTffTWux1cpYHM0GRfks6eqYYtzSACQTx0+iXwRLiMO4VGMkQ46xwDiR9FebgOfsq9HarXVDRLTnaxriY/VJ18lrMDrGbTOn5Y011m8rn1VrSlVpPA8DGOI/USOY3cVVL8TmE4akQDIIrH9Rbpk/Qc3W3Na9SjNwBM3kbt/mhdRGYAARBmx8oOiKoYd9ZwPeUW0zaP9zOCbzo0RBjrKKtQdGgJ5EDhxKvMo6zxtBOnPmiJdeANRF91sx01F7b43Juox2UHExlItxn6GFM7Ckbjx0K0KtdrTB11VWvjXXgCN0m/puV3TSgQkQkmBXRzIT8hMmPy3+EkERhKQhJ5Jtd3uqgy75ZI9UKUooievsmumJSB+fCoCBPP1CUzx9UOZA53En0QSZU0cyhB6+idvJAdNxHH1CTpkwmJPH2UjGzA1PRFRiePsUgo6OFcKYJLiRFzqTed0bxu3JMxG5xg8/wBv2lSFiaUj8shDuH0TAn+VRK3B96HAkabwI1H2R4ygWwRG/lqZPuVb2KLu6BNtbd114WWfbXpnUqwPI7xf583onWklRVaAcQN+7j/CFmHe45SLDU6Ty59FdsyJGuqNp1X0m5quQ5Gnq0R1hXKrnOptLx4t8bjH8qLAEsqEPaCCDMGYuMsiN+/hzlR4+u/PTaykO6cJc4mCwwbZPT3WNy5OnTZCqPAGpVDa+yjXpQHOaS4SRFgOIMSAD1notDDRJLx/1AMgjiosVtHIXy0vblEMAgAAOJk3menBM/qx16XjtwymU8xfbiWdy2oM7opzH5nZQBBn8195Wls6tnptfD25wHZX2c2dxG7oqlJhNNrvw5mgxGkiY3adFZpNbDbXF5/uIgnrBWJ2W6qzlvMnQiN26/W3uUJYYiTrM20mY6RZOKg4pmQLDiT5kyfcqsCgzM2jTnxn5ok8HcYuNRNt/smBA9Z1QBtgMxtBm0nkbIMjbmILaggWgT0khc/2rxtenTY6i0FpJLzawjnYNsZM2jgtntJXpgnO9jfB+d+Xfr7KrTxgNEjv6YBpuyvbUp2J3iTGh3yLaLOU3NbduLLoymWt/ao9kOqmkDVgON4G4bhayuETxVbDV2uhrXh8NBzAC89PglWRS4/Zd8ZqacM71ZWny9R0/lOjED+UldM7Vh8sk6EmgJZZ0PuqyCR8/lEk6BYn6pAN4opwERahFTcPnmgDjwUEwYiMcT6H7qDOeJ9EvM+iCUPG6UDgTvKEjqmjkUEgZzJVvZgHeN13/QqhE7vUhXdkf8ovNjv5KVY0ceyGnpvWC4A/wujxolq56lhBnA7wCxOUGSeccFmXS62rljgfCSeR+XRsqOOrT5An2F1eqNbTg5S4kgXIsJuY03n0TVMafygR89Fd018rux2xmneBbQ79yLakEQQCCYIJi336KtsyqZjKCY1M8ke0TGoAE7li723NK4rnIARlc4EEsByjo4jmNU2Jq5WEUyC+wkk8RMn7BVMTtBrQfpJ5cuaqPxlN1MOqVC0F+R0QC0GfESdB0XK83Hjl0ZXv8Ok487j1Sdm1g3h7yBAIF4110Pqi2hTIixcZ3CfoEWxcNh2T3JaTFzmzGJm5PMq2+qAbkDqV1c3L18bUa5zO6e2IhxjKZgmCJ0HupaPaKiyA9ha6JzGACbgwSeH1Wzs/FF4fnDWxUc1sGczRYO81ZdERZcZjnc+vq7fGnW3Dp6env87G3Eh7GuGhaCOhE671lf8AiKgLFxBFjaYi25XazgBcgAc4CwNo7UwdOSWU3m8kNZA33eRC6+XK9mw3b2HIJ70COMjcSYkXsCbcEDe0eFLi0V2FwvlBl0afh1XnG19r0KpLWUabQTq1oGsCS602d+XUKTA7BqOENOojOZb0gfiNwNYstWSeUlt8R1O1u2jGSKbZPO53/lH3K5/ZvaXFVcQ1zA5wB0/LBG8AgDUazoruC7L0qYLqrpAvBs0a7v8A3HVJna3C4cXytiMrW+JxF58I0tHqm56NZe1rtPhKuJAIAa42M2AAmL77xa2i54YZ2Hon/UOaBLY8QENAdZo33I4lZm3v6iPqEig3ux+p0Od5DRvuuTqYl9V8ucXuO9xJ+v0WscL7Zyznp6x2QrCoH1QMrZyMH9ovfncLohc2aFzvZ7FspYanTEWFzMguNzYW1Wn/AKm2p9Pbot2VmVomk47gPMJKgHg6k+qSmqbWyeJPlKaQfn2TDqmDp4wqgmsN4AKEmPyo6byNJHkELwdbmeQlQPBI8NnHSeOn1Thp/UCRrBMSNYQ0sQ4EC8Tx/ZO+tlJDYA321J1We+2+2jQUieKDPKFwHH0AVZSBw+BNWbYXmb2kRyTtHL1Se48UoZtP4StDZMh9hPzVUMh4KfAR3jAd5UvhY2cc5wbYDrJ/Zc+xoaRlaGwIENuBrEm+t10OJoDgqLNlmLuE8hKzI3b21GW+rvJ9VPSpOeJaCROug9Sixuw3OFqnlBbujUGQqlfZOK7o0m1KZYRcOzk/iabHcIDrRfNuhcLzckzs6O3q9vP8/wBOk48LhL1d/bd2ZgiwySPwxA8t6sVGgm4lZGxG4plq7mRkgZTm8VosWgxEqfateqGE0W5n7h4b8dSB7ru56TYqjR8LXNpjMYaCG3OsDibeyq4rYWHeIdRaQdbEW6hYWKxGMeWOfhQTTdmZ+HW43VL2M9QE2M7W1aLC6thnixIOVzWyIsZk3ncD+ErH5cyy3ZPsv5lk1LXQYLZVGiSabS2W5TLnuEWOjiRuCWOwDK7cryYmbEA/RcrR/qBmdHcHKQSH94IsJuCJWbtTtm90hhIEA+HwiDN8xudNI+q6yd2bdRvYzYWEpNOetUB5OaTH/XL9Vym1cUZDKFaq6LhjiJAjKSA2MuhPGSqFKhicQcrQ4NMzEsA0H4j4joeV10mxexgb4qrp1sBAvE+pEqWyJJawadWtBY2o+oc0ODiahZIgQCfDBuQeCu4DsxXq3qkN63IBAkAaASNF2tVtGgzM9zWMFySQ0epXH7c/qbQpgtwzDVdpmMsYOf6ne3VJbe0asnmt/Z3ZuhQ8RAcQLl1za3kqG2u3mFw8tZ/uPBjLTgjnLtB5SV5dtrtRiMUT3lQ5D+RvhZ6DXzlY5crOP3UvJ6jq9t9ucTiJaCKVM2ys1I5vN/SFzlZsZTMkgk8jJEegnzUTKbjoLcVM2keBdusLTff6re8cVx4uTk7+kLaTjoPnVbWxcIWO7xzXPA/DlEjP/gX9EezcC+Q98ZQdAM49BY6b10ODwpc4XBA0zCI5Bo68kmVves5zDGane/LW7PVa5a3OCLTGkcF0dDNeR91Bg3CA1w3QN/3Woxw3Fa25yIg1ySsXSU20jbSi8DyCIA7iAhIMcFGeRnzhRlJf9ScTxd88lGXmEzanX1UVLTFx13n7I9oVAKjwePDofuo2CTABPktHEbPL6jzYAu+w3Ke2p4ZhcDaSfL/KNtO8NzHhOvoFr0dmMGpJ9h7K5TpBtmgAchChphN2dVIuPcJqmzngTkJjhc+QF10IRIOXwdNxqBrqb2t4lpG8gX9CZjVa2AxNHM0MgXgWcDOmpC0ZSlc8MbjNW7dM8pbuTSOtVndB4FQtxTTo5v8A8gpnQs3HY3C07v7vNwDWl0/bzWpGbV/vOfugdUt/C4bbXaaiCe7oMaSYDnDxG2oaFy2N7RYh9RsVHhrqdiHZYvM2gTeNNI8tdNZ6o9fL+azMZtqlT/PmPBt5PCdF5xV2nWp0/HUdUl1zUdlytMADQZtDHmqlBlas6Ic4HO10CGRuPM+u/RJh8rcvUdZtPtwYhkNMEw3xOtzsBpyXL1dp1K74dLg6zvxOe5jm8fy3keWq2dndkHOymo6IGjRA0A6xb3XU7O2LRoiGtFhu6cfJOqTwdNvlgYHs1mAgCm3fPiMcJtAIFxfVauzuzFBl8ucje7qSYG4XVPb/AG6weFlufvHi3d04cQeBP4W+Zlec7b/qVi60tpEUGf2QXkc3kW8gOqk3WtSPWtrbZw2DA757WawB4nW4MF1wG3P6pvcS3C08g/XUhzuoYDA8yei8zqVi5xLiXE3JJkk8yblJr1uYRLk0NobTq13F1ao57uLjMdBoPJUpKMUSeXMq3Qw2YANaHOBN9Nw1mw/z0S54xvDgzz73tPmoaWHJ3W4qanQEwAXu5aK9g9lVXES0a/h1Hnlm3JdHS2TJNR7JfvDcok2iT8KzvLL7NW8XF4+q/wDGPgNkl7ZdMz+EERHDz6jRb+ztmhoAEaxA3ff3Wvs/ByJdSjllkjzMLUoUODQPr+wVkk8OOfLnyeay8Ns8A2Z5x/m60sLhwDGXz0jpYq2+jeDI5aI2UfkWCMSJsMznA5/vwV7IIn6KtTp6WUsxoQFpRhzPhSRgC1wkpoVp+FOakIHKntJr8k05zNMwPzAatvxCrK2/FjiP5QVO9LZb4ASAXusGzGoN9/uFy2w+2GEpVG99VdTqEeIVWHU6HNdsAAXmblF2k2uMYx1KjiGCk+Jy1WBxNp0dpbfwWLk3MVih2gqsFJnelznvIaRIztBafwiwkEwOF966Dau0sQ3FlrHkUw2coa3WGmZIk6neuFx+z6uSkcO+k17SXCajTfKxjcoG4ARvMX3r1qrWZkcSWy2Mxtafos7bk+XOY3tNUoloqSM+aJYCTlIBMDdceqTe2ZnKcsj+x/6c2umnooO0gbVLTIOUHeJ13HnC5HG7erPzB5FOk0PyOIcDEFgmBOhmBeY5p1autHRvd27+n2waZEMJG7NB0zadCCpm9sqAANQhrSQA4EvuSGgQBOp13b15fhtvU2Zi+o1z8kZxDQXZA3efFbkpW9pW1ng1a+GDQQBmMENAFwIJBNx0VuXfSTHtbt6Xh+2mHfmgPAaSL5bxwum2h2upss1pJ/uIAH3K8x2Ns2m4vdTr0apBkimS6AeRZfffktHFbCq1HMcwRkMeM5QWxd0XuZjdp66+n2x9S3tXtpUqWzmDFmeFkEwJdvGk/i1XMu2hULbuyCRIBvqQ4ZjcnTT9S3MH2TDfBVrNEBxAbIhpcLF5O6Rv3K612y8OfHWo5pJMvBMm5s2Tc/ROrGHRlfLlMNgqtQkU2OcczXAgG9sr5J6E+a7LYvZuqG/7kMbNg3Xztw4c1m4v+puBpWp56ggQKdPLeb3fltC5yv8A1frjMKNJt3SHVCXkC1sogD1UuVrUxkeoUNiUQTDASbkkZjPTz47020NuYPCj/erU6Z/TILrTpTbf23rwnavbbHYiRUxLw39LD3bekNiR1lYQdvSRqvYdr/1XpCRhqTnn9VQ5G9QwS4+cLhtt9ssXirVKpDP0M8DfOLnzJWDjqJpVH0yQSxxaSNDBhQgreoyN6aCpWYYnWw91YdSyAeEiQCCd4OhHJYvJJ2ejj/DZ5d72Q08O6NYn6K1Rox+EF26YJUmEpE+I3O5p08/2XV7OwpIjJlgchNhwBWfqy89mss+Lh/bN1zeE2fUqED2++5dNs7ZJADcnqRHPQz6eq39l7LaSM0D3v1IkLZpYdrTA84An2W8cZi83Lz58nnwzMBspo0F+gAP1K2aeEgWMdAipUd4t1IJ+imFNVykA2ieNvm9SZTuj1Rhv8cFMwgflnqSo0AnjJ80zJvP3UtNonxSPdBEHX2RTNa0m+vSPdSPaBpCePMdU+Qc/ZVCa/i6fL/CSWQcT7JKKFxM7gmc8AS42GpSSx2AZXoOY5pIcIcGkgxxBFwtsPBe3ONpVqwrUgG940Oc3g6BJ8zNuXVc3C9j7Of0ry1qprU++pf8Aouc+CNfx0o8UcZjw6Xt5/wBtOzpwtUwD3ZJj+0yfDP0XPXt0l9ObJlMkksNJcNWDXBxY14H5XZsptF8pB56q5jMb3rQG4elTgiXU2vB0iCXOOuvVZys4bElocJgHzuFZr2lR0KuRwdAJG5wDh5g2K3KdLF4imCyjSyPLmjJRw7CSBLoIaHQAzUWF+K58lXKG1q7GhjK1RrRMBriBcydOf1KitvBdkMc0hzR3RNge8DTcTEg2sNFY2ngccz/zGKeAGVHQKj3R3eUZS2QBLnho892vN1dp1nk561R06y9xn3VVziTJuVU7nq1XOMucXHiSSfdCmRNSRSJSTtCkbRJ3RzVvZccbl4gAUbZ0U4woGvor+z9m1axy0abnRrlFhOmY6DTfwWfzPh6MfwuXnK6UBRk/pHDWFpbPwZqOy0my7jwG8l24K8zYgpkd89ptOSmc75/SYs2N5utqns0vHdsY6m0XLSCOFzvcesq6yy8rly8XF+ybvyoYHYzBJqvLiCAG0/EOrjw5BatJr5ADXX0vFt9hf1WxhdmFmVsEkGXFwIkQRfUeUyt6nhRlEZhH5WkbzxIW5jrw8fJzZcl7sPZfZ9xOYtzf2zlAHEyZ1WvgcAGbmAnUN3a2HDertJh10INpA0+/RTsZBMxHnPt9Ec9Go4drjl0G+27grAp5ZIgibXAPK15Sy773HTRMJ0Huq1DNvy9FI0b4+/8ACQt8+ycnkoEnDUMoifkIEJTh/FDlRDmik14UsBRCOKLIqgrfJSSM8R5pIIO86Fa+xqma0C3L/KyVbwWPczdI8/4WmXRvw9uvkV5d/VnZwNBwLYuL3NuPH+V3tTbrI8TrnlHoZXM9qcRSxNMMNUMMEHMJnSD7LlllcY7ceOOV1br7vnCo0gkHUWKFei7b7HBzi5lWk+wk5yDYBskRyXO/+FahMDL/APYz7lcpyfZ6Mvw/uZ43/bAFF17Gwk20HE8BdKhSzOa0ECSBJMATvJ4Lqh2RrCicrWlxcCYewuyibWdETBWXV7PVWiXU3gaT7q9TM4Mr4s/lm4/Dd28tDswEQeNlXV7/AEwG5Xtn0A4hop5idAAXH0F0mcrp+ly91l4PCOquaxgJcTHLrK9l2F2MoNotp1GU3S38UXznfJvvHosTsv2bfSqg1KepkAkSOGYahdbi9pUQAHVqYgwRmuDytK9XF9M3Xj5cZvUrzLtb2Nfh6r4sySW77bljM2HUy5iwhvF1hxAXudLauDqCHVGEtFsxj0JXI7X23TpvPchpd+Euec8t1MDT+AscmG7vbpx8uGM747ee0Nl1SYp0nOP9jS7/APMoxsmuT/xPBmLtLb8JMALv39pJZFOoGWu0MyCRMERyOnFVsP2nqhgA/FvcWtsdd+t+PBcbx4zzXb9bf8cUexf6c1akZ2yXf9msbvMui/C3HzWphOzndl9F9SlTph5JjvPOwBJiIGZ1vVXsL2lxTmAGs4ka2DZFt4F1nPc5z8xDTJ0mbE8Doun0495Hlz5s8/NdE+hhKQDcIQCbOIbc+ZueMHipKWy2Ogve4ngGz9XQPQqnhaDi2SQHE6C0DfeFdoAjcIjjPvN1rbmmZRpt0B0jWTHC0D0ATGnuAjqdPPUpmzvjr8sjpneAeo/hRRCmJ/yjazmfU2TsBIn55p3T/H7qqJwA3/VJz4Hy6YfNPoiQE2qI0+6cJkiVAi0JuQTFP81QMGOn8XlCN1OQoi7r6J21PP0UUbqZ4wOCNgso21TvCduIHH3VRJn4/YJITiQN/uEldgM7VHUIOnnMhCzEj9JPsIUFaqeAg67/ACum2UeJcWtlrMx0gOA9yuP2rtB1QloYKc75JJ4TlMnzW5j8VVDnABrmnRomZ5QBGkxy1XP42q8tJcDlnxODcp4Rrz3rz8uWyMYiowhzmOg6SXCfMEFRYjEh7f8Aia08Wk+4Jv5q94Y/G8gTAcD5b7Smbs2RIe0CJguJM8It91wjW6wahfxPJHS2hiWCGVXgDQBx+krWbhP0w8brOvyvCOjhwDLqLiOQLfnqtTLS7Yrsdipkueet/qE7sbijdz3i8iIZHQABb78c3QUaLREGW5jbnxQNax1mZI/ua1vWHarU5KdTDY2u78bnEb5dJ43BM+q1MHgHNILXAHq2VsYLZ2aIAaOAdmLjyu1atDZkeEM/NBL3QAdNJB95W5bWa59mznuNnNzHUF9z5wU9bZbGkF7mA3lrYLh5Fg+66J+Cojwvylwgy0uNjvgzu9OaKns6i0zTDr7yzMD0EWWrtNMvZuywQCynmJ0NTw7twnTnAWnT2A38T8om4DTA9RJ9uisspAWNRwA/L3bQNNCLwfRSNLXuHhe+OIFvMmPZXSjpYWm0iSLbpzW/6gK42nJOUQIuScthu4qKnQjRoE6wAFO0G946ACFsO2kBr1mT9TdECLQB1Gvqbobef9x+WRB53R5D7oqTLx/ZHoIAUTWuO5SAcb+yoJspZL/iPskXE8AiJ+BAtxi5TNn4ZQ5hxCeZQEnnioy4RqBzTNpgjioqUQlkQtA3AoXtcbaeaCQN5p8qia1w1KWUk6qiVzTwlMxpP5ff/CF1SPh/dR/6j+3yv+yImNFo3JIBVPwJK9hG6OCir08wJkiL2i8eSZJGWPtEB4mILWOdMnduj7rk8UGCSG3sZJ48bJJLy8qQbKJ7svBGpsWNdpG/XeqjcQ5oBGUTuyt+4SSXL00uYbadUfnMRJHh+pBhXcXUbTaHOaaneCSHukC88P20SSWt9hJUwWdlJ2bKHmzWiA3znxKq9rQWh2d14GZ+m7cB6JJLViL5xuUOhjZY7KCBziYMhTUWPcfxxabNAO7f5pkluKs0cQWARYRMNhsnrEoqOKDzBaL38RLhpwKSS17Rdo0gTYMbGnhG5WSSBqb9P2SSW4qI1fEBcyCdf2VkUR5bhH3SSQSNpDgpaTZsLXSSWvSiqhCeCSSCua14j1koxfl6/umSUEjGc0LnHl6JJK0GJiZHojBskkgRema9JJRUjUnMSSWkIU5TEJJJQ7AnSSV0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122" name="Picture 26" descr="http://upload.wikimedia.org/wikipedia/commons/d/d4/Sabrina_I_croppe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17" b="-543"/>
          <a:stretch/>
        </p:blipFill>
        <p:spPr bwMode="auto">
          <a:xfrm>
            <a:off x="6599393" y="1309001"/>
            <a:ext cx="2685600" cy="18373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CaixaDeTexto 20"/>
          <p:cNvSpPr txBox="1"/>
          <p:nvPr/>
        </p:nvSpPr>
        <p:spPr>
          <a:xfrm>
            <a:off x="2348204" y="1282828"/>
            <a:ext cx="887808" cy="216000"/>
          </a:xfrm>
          <a:prstGeom prst="rect">
            <a:avLst/>
          </a:prstGeom>
          <a:solidFill>
            <a:schemeClr val="bg1">
              <a:alpha val="90000"/>
            </a:schemeClr>
          </a:solidFill>
          <a:ln>
            <a:noFill/>
          </a:ln>
        </p:spPr>
        <p:txBody>
          <a:bodyPr wrap="square" lIns="72000" tIns="36000" rIns="72000" bIns="36000" rtlCol="0" anchor="ctr">
            <a:noAutofit/>
          </a:bodyPr>
          <a:lstStyle>
            <a:defPPr>
              <a:defRPr lang="en-US"/>
            </a:defPPr>
            <a:lvl1pPr>
              <a:spcAft>
                <a:spcPts val="600"/>
              </a:spcAft>
              <a:defRPr sz="1100" b="1"/>
            </a:lvl1pPr>
          </a:lstStyle>
          <a:p>
            <a:r>
              <a:rPr lang="pt-BR" dirty="0"/>
              <a:t>Rodoviário</a:t>
            </a:r>
          </a:p>
        </p:txBody>
      </p:sp>
      <p:sp>
        <p:nvSpPr>
          <p:cNvPr id="34" name="CaixaDeTexto 33"/>
          <p:cNvSpPr txBox="1"/>
          <p:nvPr/>
        </p:nvSpPr>
        <p:spPr>
          <a:xfrm>
            <a:off x="2355006" y="2649390"/>
            <a:ext cx="887808" cy="216000"/>
          </a:xfrm>
          <a:prstGeom prst="rect">
            <a:avLst/>
          </a:prstGeom>
          <a:solidFill>
            <a:schemeClr val="bg1">
              <a:alpha val="90000"/>
            </a:schemeClr>
          </a:solidFill>
          <a:ln>
            <a:noFill/>
          </a:ln>
        </p:spPr>
        <p:txBody>
          <a:bodyPr wrap="square" lIns="72000" tIns="36000" rIns="72000" bIns="36000" rtlCol="0" anchor="ctr">
            <a:noAutofit/>
          </a:bodyPr>
          <a:lstStyle>
            <a:defPPr>
              <a:defRPr lang="en-US"/>
            </a:defPPr>
            <a:lvl1pPr>
              <a:spcAft>
                <a:spcPts val="600"/>
              </a:spcAft>
              <a:defRPr sz="1100" b="1"/>
            </a:lvl1pPr>
          </a:lstStyle>
          <a:p>
            <a:r>
              <a:rPr lang="pt-BR" dirty="0"/>
              <a:t>Ferroviário</a:t>
            </a:r>
          </a:p>
        </p:txBody>
      </p:sp>
      <p:sp>
        <p:nvSpPr>
          <p:cNvPr id="35" name="CaixaDeTexto 34"/>
          <p:cNvSpPr txBox="1"/>
          <p:nvPr/>
        </p:nvSpPr>
        <p:spPr>
          <a:xfrm>
            <a:off x="2352288" y="3822662"/>
            <a:ext cx="887808" cy="216000"/>
          </a:xfrm>
          <a:prstGeom prst="rect">
            <a:avLst/>
          </a:prstGeom>
          <a:solidFill>
            <a:schemeClr val="bg1">
              <a:alpha val="90000"/>
            </a:schemeClr>
          </a:solidFill>
          <a:ln>
            <a:noFill/>
          </a:ln>
        </p:spPr>
        <p:txBody>
          <a:bodyPr wrap="square" lIns="72000" tIns="36000" rIns="72000" bIns="36000" rtlCol="0" anchor="ctr">
            <a:noAutofit/>
          </a:bodyPr>
          <a:lstStyle>
            <a:defPPr>
              <a:defRPr lang="en-US"/>
            </a:defPPr>
            <a:lvl1pPr>
              <a:spcAft>
                <a:spcPts val="600"/>
              </a:spcAft>
              <a:defRPr sz="1100" b="1"/>
            </a:lvl1pPr>
          </a:lstStyle>
          <a:p>
            <a:r>
              <a:rPr lang="pt-BR" dirty="0"/>
              <a:t>Hidroviário</a:t>
            </a:r>
          </a:p>
        </p:txBody>
      </p:sp>
      <p:sp>
        <p:nvSpPr>
          <p:cNvPr id="36" name="CaixaDeTexto 35"/>
          <p:cNvSpPr txBox="1"/>
          <p:nvPr/>
        </p:nvSpPr>
        <p:spPr>
          <a:xfrm>
            <a:off x="8405639" y="1309250"/>
            <a:ext cx="882813" cy="216000"/>
          </a:xfrm>
          <a:prstGeom prst="rect">
            <a:avLst/>
          </a:prstGeom>
          <a:solidFill>
            <a:schemeClr val="bg1">
              <a:alpha val="90000"/>
            </a:schemeClr>
          </a:solidFill>
          <a:ln>
            <a:noFill/>
          </a:ln>
        </p:spPr>
        <p:txBody>
          <a:bodyPr wrap="square" lIns="72000" tIns="36000" rIns="72000" bIns="36000" rtlCol="0" anchor="ctr">
            <a:noAutofit/>
          </a:bodyPr>
          <a:lstStyle/>
          <a:p>
            <a:pPr>
              <a:spcAft>
                <a:spcPts val="600"/>
              </a:spcAft>
            </a:pPr>
            <a:r>
              <a:rPr lang="pt-BR" sz="1100" b="1" dirty="0" err="1"/>
              <a:t>Graneleiro</a:t>
            </a:r>
            <a:endParaRPr lang="pt-BR" sz="1100" b="1" dirty="0"/>
          </a:p>
        </p:txBody>
      </p:sp>
      <p:sp>
        <p:nvSpPr>
          <p:cNvPr id="37" name="CaixaDeTexto 36"/>
          <p:cNvSpPr txBox="1"/>
          <p:nvPr/>
        </p:nvSpPr>
        <p:spPr>
          <a:xfrm>
            <a:off x="8317358" y="3146329"/>
            <a:ext cx="971094" cy="216000"/>
          </a:xfrm>
          <a:prstGeom prst="rect">
            <a:avLst/>
          </a:prstGeom>
          <a:solidFill>
            <a:schemeClr val="bg1">
              <a:alpha val="90000"/>
            </a:schemeClr>
          </a:solidFill>
          <a:ln>
            <a:noFill/>
          </a:ln>
        </p:spPr>
        <p:txBody>
          <a:bodyPr wrap="square" lIns="72000" tIns="36000" rIns="72000" bIns="36000" rtlCol="0" anchor="ctr">
            <a:noAutofit/>
          </a:bodyPr>
          <a:lstStyle/>
          <a:p>
            <a:pPr>
              <a:spcAft>
                <a:spcPts val="600"/>
              </a:spcAft>
            </a:pPr>
            <a:r>
              <a:rPr lang="pt-BR" sz="1100" b="1" dirty="0" err="1"/>
              <a:t>Mineraleiro</a:t>
            </a:r>
            <a:endParaRPr lang="pt-BR" sz="1100" b="1" dirty="0"/>
          </a:p>
        </p:txBody>
      </p:sp>
      <p:pic>
        <p:nvPicPr>
          <p:cNvPr id="4128" name="Picture 32" descr="http://www.ocbgo.org.br/arquivos/armazem-11115515.jpg"/>
          <p:cNvPicPr>
            <a:picLocks noChangeAspect="1" noChangeArrowheads="1"/>
          </p:cNvPicPr>
          <p:nvPr/>
        </p:nvPicPr>
        <p:blipFill rotWithShape="1">
          <a:blip r:embed="rId8">
            <a:extLst>
              <a:ext uri="{28A0092B-C50C-407E-A947-70E740481C1C}">
                <a14:useLocalDpi xmlns:a14="http://schemas.microsoft.com/office/drawing/2010/main" val="0"/>
              </a:ext>
            </a:extLst>
          </a:blip>
          <a:srcRect l="-60" t="31730" r="60" b="12981"/>
          <a:stretch/>
        </p:blipFill>
        <p:spPr bwMode="auto">
          <a:xfrm>
            <a:off x="3593144" y="2485367"/>
            <a:ext cx="2685600" cy="10830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0" name="CaixaDeTexto 39"/>
          <p:cNvSpPr txBox="1"/>
          <p:nvPr/>
        </p:nvSpPr>
        <p:spPr>
          <a:xfrm>
            <a:off x="5416258" y="2492896"/>
            <a:ext cx="864096" cy="216000"/>
          </a:xfrm>
          <a:prstGeom prst="rect">
            <a:avLst/>
          </a:prstGeom>
          <a:solidFill>
            <a:schemeClr val="bg1">
              <a:alpha val="90000"/>
            </a:schemeClr>
          </a:solidFill>
          <a:ln>
            <a:noFill/>
          </a:ln>
        </p:spPr>
        <p:txBody>
          <a:bodyPr wrap="square" lIns="72000" tIns="36000" rIns="72000" bIns="36000" rtlCol="0" anchor="ctr">
            <a:noAutofit/>
          </a:bodyPr>
          <a:lstStyle/>
          <a:p>
            <a:pPr>
              <a:spcAft>
                <a:spcPts val="600"/>
              </a:spcAft>
            </a:pPr>
            <a:r>
              <a:rPr lang="pt-BR" sz="1100" b="1" dirty="0"/>
              <a:t>Armazém</a:t>
            </a:r>
          </a:p>
        </p:txBody>
      </p:sp>
      <p:sp>
        <p:nvSpPr>
          <p:cNvPr id="43" name="CaixaDeTexto 42"/>
          <p:cNvSpPr txBox="1"/>
          <p:nvPr/>
        </p:nvSpPr>
        <p:spPr>
          <a:xfrm>
            <a:off x="5311631" y="1276471"/>
            <a:ext cx="964795" cy="216000"/>
          </a:xfrm>
          <a:prstGeom prst="rect">
            <a:avLst/>
          </a:prstGeom>
          <a:solidFill>
            <a:schemeClr val="bg1">
              <a:alpha val="90000"/>
            </a:schemeClr>
          </a:solidFill>
          <a:ln>
            <a:noFill/>
          </a:ln>
        </p:spPr>
        <p:txBody>
          <a:bodyPr wrap="square" lIns="72000" tIns="36000" rIns="72000" bIns="36000" rtlCol="0" anchor="ctr">
            <a:noAutofit/>
          </a:bodyPr>
          <a:lstStyle/>
          <a:p>
            <a:pPr>
              <a:spcAft>
                <a:spcPts val="600"/>
              </a:spcAft>
            </a:pPr>
            <a:r>
              <a:rPr lang="pt-BR" sz="1100" b="1" dirty="0"/>
              <a:t>Pátio aberto</a:t>
            </a:r>
          </a:p>
        </p:txBody>
      </p:sp>
      <p:sp>
        <p:nvSpPr>
          <p:cNvPr id="3" name="CaixaDeTexto 2"/>
          <p:cNvSpPr txBox="1"/>
          <p:nvPr/>
        </p:nvSpPr>
        <p:spPr>
          <a:xfrm>
            <a:off x="474295" y="837700"/>
            <a:ext cx="2461687" cy="328273"/>
          </a:xfrm>
          <a:prstGeom prst="rect">
            <a:avLst/>
          </a:prstGeom>
          <a:noFill/>
          <a:ln>
            <a:noFill/>
          </a:ln>
        </p:spPr>
        <p:txBody>
          <a:bodyPr wrap="square" lIns="72000" tIns="36000" rIns="72000" bIns="36000" rtlCol="0" anchor="t">
            <a:noAutofit/>
          </a:bodyPr>
          <a:lstStyle/>
          <a:p>
            <a:pPr>
              <a:spcAft>
                <a:spcPts val="600"/>
              </a:spcAft>
            </a:pPr>
            <a:r>
              <a:rPr lang="pt-BR" b="1" dirty="0"/>
              <a:t>Transporte interior</a:t>
            </a:r>
          </a:p>
        </p:txBody>
      </p:sp>
      <p:sp>
        <p:nvSpPr>
          <p:cNvPr id="30" name="CaixaDeTexto 29"/>
          <p:cNvSpPr txBox="1"/>
          <p:nvPr/>
        </p:nvSpPr>
        <p:spPr>
          <a:xfrm>
            <a:off x="3544543" y="837700"/>
            <a:ext cx="2461687" cy="328273"/>
          </a:xfrm>
          <a:prstGeom prst="rect">
            <a:avLst/>
          </a:prstGeom>
          <a:noFill/>
          <a:ln>
            <a:noFill/>
          </a:ln>
        </p:spPr>
        <p:txBody>
          <a:bodyPr wrap="square" lIns="72000" tIns="36000" rIns="72000" bIns="36000" rtlCol="0" anchor="t">
            <a:noAutofit/>
          </a:bodyPr>
          <a:lstStyle/>
          <a:p>
            <a:pPr>
              <a:spcAft>
                <a:spcPts val="600"/>
              </a:spcAft>
            </a:pPr>
            <a:r>
              <a:rPr lang="pt-BR" b="1" dirty="0"/>
              <a:t>Armazenagem</a:t>
            </a:r>
          </a:p>
        </p:txBody>
      </p:sp>
      <p:sp>
        <p:nvSpPr>
          <p:cNvPr id="31" name="CaixaDeTexto 30"/>
          <p:cNvSpPr txBox="1"/>
          <p:nvPr/>
        </p:nvSpPr>
        <p:spPr>
          <a:xfrm>
            <a:off x="6522967" y="837700"/>
            <a:ext cx="2461687" cy="328273"/>
          </a:xfrm>
          <a:prstGeom prst="rect">
            <a:avLst/>
          </a:prstGeom>
          <a:noFill/>
          <a:ln>
            <a:noFill/>
          </a:ln>
        </p:spPr>
        <p:txBody>
          <a:bodyPr wrap="square" lIns="72000" tIns="36000" rIns="72000" bIns="36000" rtlCol="0" anchor="t">
            <a:noAutofit/>
          </a:bodyPr>
          <a:lstStyle/>
          <a:p>
            <a:pPr>
              <a:spcAft>
                <a:spcPts val="600"/>
              </a:spcAft>
            </a:pPr>
            <a:r>
              <a:rPr lang="pt-BR" b="1" dirty="0"/>
              <a:t>Transporte marítimo</a:t>
            </a:r>
          </a:p>
        </p:txBody>
      </p:sp>
      <p:pic>
        <p:nvPicPr>
          <p:cNvPr id="45060" name="Picture 4" descr="http://www.mottmac.in/scaled/27609511.jpeg"/>
          <p:cNvPicPr>
            <a:picLocks noChangeAspect="1" noChangeArrowheads="1"/>
          </p:cNvPicPr>
          <p:nvPr/>
        </p:nvPicPr>
        <p:blipFill rotWithShape="1">
          <a:blip r:embed="rId9">
            <a:extLst>
              <a:ext uri="{28A0092B-C50C-407E-A947-70E740481C1C}">
                <a14:useLocalDpi xmlns:a14="http://schemas.microsoft.com/office/drawing/2010/main" val="0"/>
              </a:ext>
            </a:extLst>
          </a:blip>
          <a:srcRect l="6386" t="28151" r="1551"/>
          <a:stretch/>
        </p:blipFill>
        <p:spPr bwMode="auto">
          <a:xfrm>
            <a:off x="3593143" y="3574318"/>
            <a:ext cx="2685601" cy="139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CaixaDeTexto 40"/>
          <p:cNvSpPr txBox="1"/>
          <p:nvPr/>
        </p:nvSpPr>
        <p:spPr>
          <a:xfrm>
            <a:off x="5481483" y="3584259"/>
            <a:ext cx="797351" cy="216000"/>
          </a:xfrm>
          <a:prstGeom prst="rect">
            <a:avLst/>
          </a:prstGeom>
          <a:solidFill>
            <a:schemeClr val="bg1">
              <a:alpha val="90000"/>
            </a:schemeClr>
          </a:solidFill>
          <a:ln>
            <a:noFill/>
          </a:ln>
        </p:spPr>
        <p:txBody>
          <a:bodyPr wrap="square" lIns="72000" tIns="36000" rIns="72000" bIns="36000" rtlCol="0" anchor="ctr">
            <a:noAutofit/>
          </a:bodyPr>
          <a:lstStyle/>
          <a:p>
            <a:pPr>
              <a:spcAft>
                <a:spcPts val="600"/>
              </a:spcAft>
            </a:pPr>
            <a:r>
              <a:rPr lang="pt-BR" sz="1100" b="1" dirty="0"/>
              <a:t>Silos</a:t>
            </a:r>
          </a:p>
        </p:txBody>
      </p:sp>
    </p:spTree>
    <p:extLst>
      <p:ext uri="{BB962C8B-B14F-4D97-AF65-F5344CB8AC3E}">
        <p14:creationId xmlns:p14="http://schemas.microsoft.com/office/powerpoint/2010/main" val="2150167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71686" y="2988138"/>
            <a:ext cx="9073008" cy="54100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a:xfrm>
            <a:off x="200025" y="158136"/>
            <a:ext cx="9505950" cy="391143"/>
          </a:xfrm>
        </p:spPr>
        <p:txBody>
          <a:bodyPr/>
          <a:lstStyle/>
          <a:p>
            <a:r>
              <a:rPr lang="pt-BR" sz="2400" dirty="0"/>
              <a:t>Agenda</a:t>
            </a:r>
          </a:p>
        </p:txBody>
      </p:sp>
      <p:sp>
        <p:nvSpPr>
          <p:cNvPr id="3" name="Retângulo de cantos arredondados 2"/>
          <p:cNvSpPr/>
          <p:nvPr/>
        </p:nvSpPr>
        <p:spPr>
          <a:xfrm>
            <a:off x="487710" y="2250957"/>
            <a:ext cx="8640960" cy="2906235"/>
          </a:xfrm>
          <a:prstGeom prst="roundRect">
            <a:avLst>
              <a:gd name="adj" fmla="val 7650"/>
            </a:avLst>
          </a:prstGeom>
          <a:noFill/>
          <a:ln>
            <a:noFill/>
          </a:ln>
          <a:effectLst/>
        </p:spPr>
        <p:txBody>
          <a:bodyPr wrap="square" lIns="72000" tIns="72000" rIns="72000" bIns="72000" rtlCol="0" anchor="ctr">
            <a:noAutofit/>
          </a:bodyPr>
          <a:lstStyle/>
          <a:p>
            <a:pPr marL="457200" indent="-457200" algn="l">
              <a:spcAft>
                <a:spcPts val="1800"/>
              </a:spcAft>
              <a:buFont typeface="+mj-lt"/>
              <a:buAutoNum type="arabicPeriod"/>
            </a:pPr>
            <a:r>
              <a:rPr lang="pt-BR" sz="2000" b="1" dirty="0"/>
              <a:t>Principais cargas transportadas como granéis sólidos no Brasil e no Mundo e suas características</a:t>
            </a:r>
          </a:p>
          <a:p>
            <a:pPr marL="457200" indent="-457200" algn="l">
              <a:spcAft>
                <a:spcPts val="1800"/>
              </a:spcAft>
              <a:buFont typeface="+mj-lt"/>
              <a:buAutoNum type="arabicPeriod"/>
            </a:pPr>
            <a:r>
              <a:rPr lang="pt-BR" sz="2000" b="1" dirty="0"/>
              <a:t>Os sistemas de transporte de um terminal</a:t>
            </a:r>
          </a:p>
          <a:p>
            <a:pPr marL="457200" indent="-457200" algn="l">
              <a:spcAft>
                <a:spcPts val="1800"/>
              </a:spcAft>
              <a:buFont typeface="+mj-lt"/>
              <a:buAutoNum type="arabicPeriod"/>
            </a:pPr>
            <a:r>
              <a:rPr lang="pt-BR" sz="2000" b="1" dirty="0"/>
              <a:t>Identificação das cadeias de produção e transporte dos granéis sólidos mais representativos para o mercado brasileiro</a:t>
            </a:r>
          </a:p>
          <a:p>
            <a:pPr marL="457200" indent="-457200" algn="l">
              <a:spcAft>
                <a:spcPts val="1800"/>
              </a:spcAft>
              <a:buFont typeface="+mj-lt"/>
              <a:buAutoNum type="arabicPeriod"/>
            </a:pPr>
            <a:r>
              <a:rPr lang="pt-BR" sz="2000" b="1" dirty="0"/>
              <a:t>Características dos terminais portuários especializados na movimentação de granéis sólidos</a:t>
            </a:r>
          </a:p>
        </p:txBody>
      </p:sp>
    </p:spTree>
    <p:extLst>
      <p:ext uri="{BB962C8B-B14F-4D97-AF65-F5344CB8AC3E}">
        <p14:creationId xmlns:p14="http://schemas.microsoft.com/office/powerpoint/2010/main" val="903731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Principais sistemas operacionais de terminais portuários</a:t>
            </a:r>
          </a:p>
        </p:txBody>
      </p:sp>
      <p:pic>
        <p:nvPicPr>
          <p:cNvPr id="1208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366" t="16331" r="29269" b="19557"/>
          <a:stretch/>
        </p:blipFill>
        <p:spPr bwMode="auto">
          <a:xfrm>
            <a:off x="2287910" y="1222341"/>
            <a:ext cx="5061647" cy="515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ângulo de cantos arredondados 7"/>
          <p:cNvSpPr/>
          <p:nvPr/>
        </p:nvSpPr>
        <p:spPr>
          <a:xfrm>
            <a:off x="3005252" y="1819013"/>
            <a:ext cx="1672203" cy="504056"/>
          </a:xfrm>
          <a:prstGeom prst="roundRect">
            <a:avLst/>
          </a:prstGeom>
          <a:noFill/>
          <a:ln w="76200">
            <a:solidFill>
              <a:schemeClr val="accent4">
                <a:lumMod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7" name="Retângulo de cantos arredondados 16"/>
          <p:cNvSpPr/>
          <p:nvPr/>
        </p:nvSpPr>
        <p:spPr>
          <a:xfrm>
            <a:off x="3005252" y="2653729"/>
            <a:ext cx="1672203" cy="2333636"/>
          </a:xfrm>
          <a:prstGeom prst="roundRect">
            <a:avLst/>
          </a:prstGeom>
          <a:noFill/>
          <a:ln w="76200">
            <a:solidFill>
              <a:schemeClr val="accent4">
                <a:lumMod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8" name="Retângulo de cantos arredondados 17"/>
          <p:cNvSpPr/>
          <p:nvPr/>
        </p:nvSpPr>
        <p:spPr>
          <a:xfrm>
            <a:off x="3005252" y="5275396"/>
            <a:ext cx="1672203" cy="754483"/>
          </a:xfrm>
          <a:prstGeom prst="roundRect">
            <a:avLst/>
          </a:prstGeom>
          <a:noFill/>
          <a:ln w="76200">
            <a:solidFill>
              <a:schemeClr val="accent4">
                <a:lumMod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7" name="Retângulo de cantos arredondados 26"/>
          <p:cNvSpPr/>
          <p:nvPr/>
        </p:nvSpPr>
        <p:spPr>
          <a:xfrm>
            <a:off x="5018487" y="1458973"/>
            <a:ext cx="2023365" cy="491824"/>
          </a:xfrm>
          <a:prstGeom prst="roundRect">
            <a:avLst/>
          </a:prstGeom>
          <a:noFill/>
          <a:ln w="76200">
            <a:solidFill>
              <a:schemeClr val="accent2">
                <a:lumMod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8" name="Retângulo de cantos arredondados 27"/>
          <p:cNvSpPr/>
          <p:nvPr/>
        </p:nvSpPr>
        <p:spPr>
          <a:xfrm>
            <a:off x="5018487" y="2071041"/>
            <a:ext cx="2023365" cy="2916324"/>
          </a:xfrm>
          <a:prstGeom prst="roundRect">
            <a:avLst/>
          </a:prstGeom>
          <a:noFill/>
          <a:ln w="76200">
            <a:solidFill>
              <a:schemeClr val="accent2">
                <a:lumMod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9" name="Retângulo de cantos arredondados 28"/>
          <p:cNvSpPr/>
          <p:nvPr/>
        </p:nvSpPr>
        <p:spPr>
          <a:xfrm>
            <a:off x="5018487" y="5275396"/>
            <a:ext cx="2023365" cy="754483"/>
          </a:xfrm>
          <a:prstGeom prst="roundRect">
            <a:avLst/>
          </a:prstGeom>
          <a:noFill/>
          <a:ln w="76200">
            <a:solidFill>
              <a:schemeClr val="accent2">
                <a:lumMod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9" name="CaixaDeTexto 8"/>
          <p:cNvSpPr txBox="1"/>
          <p:nvPr/>
        </p:nvSpPr>
        <p:spPr>
          <a:xfrm>
            <a:off x="3193039" y="1844824"/>
            <a:ext cx="1296628" cy="275098"/>
          </a:xfrm>
          <a:prstGeom prst="rect">
            <a:avLst/>
          </a:prstGeom>
          <a:solidFill>
            <a:schemeClr val="bg1">
              <a:alpha val="80000"/>
            </a:schemeClr>
          </a:solidFill>
          <a:ln>
            <a:noFill/>
          </a:ln>
        </p:spPr>
        <p:txBody>
          <a:bodyPr wrap="square" lIns="72000" tIns="36000" rIns="72000" bIns="36000" rtlCol="0" anchor="ctr">
            <a:noAutofit/>
          </a:bodyPr>
          <a:lstStyle/>
          <a:p>
            <a:pPr algn="ctr">
              <a:spcAft>
                <a:spcPts val="600"/>
              </a:spcAft>
            </a:pPr>
            <a:r>
              <a:rPr lang="pt-BR" sz="1600" b="1" dirty="0"/>
              <a:t>Recepção</a:t>
            </a:r>
          </a:p>
        </p:txBody>
      </p:sp>
      <p:sp>
        <p:nvSpPr>
          <p:cNvPr id="31" name="CaixaDeTexto 30"/>
          <p:cNvSpPr txBox="1"/>
          <p:nvPr/>
        </p:nvSpPr>
        <p:spPr>
          <a:xfrm>
            <a:off x="3056893" y="3212976"/>
            <a:ext cx="1568920" cy="275098"/>
          </a:xfrm>
          <a:prstGeom prst="rect">
            <a:avLst/>
          </a:prstGeom>
          <a:solidFill>
            <a:schemeClr val="bg1">
              <a:alpha val="80000"/>
            </a:schemeClr>
          </a:solidFill>
          <a:ln>
            <a:noFill/>
          </a:ln>
        </p:spPr>
        <p:txBody>
          <a:bodyPr wrap="square" lIns="72000" tIns="36000" rIns="72000" bIns="36000" rtlCol="0" anchor="ctr">
            <a:noAutofit/>
          </a:bodyPr>
          <a:lstStyle/>
          <a:p>
            <a:pPr algn="ctr">
              <a:spcAft>
                <a:spcPts val="600"/>
              </a:spcAft>
            </a:pPr>
            <a:r>
              <a:rPr lang="pt-BR" sz="1600" b="1" dirty="0"/>
              <a:t>Armazenagem</a:t>
            </a:r>
          </a:p>
        </p:txBody>
      </p:sp>
      <p:sp>
        <p:nvSpPr>
          <p:cNvPr id="32" name="CaixaDeTexto 31"/>
          <p:cNvSpPr txBox="1"/>
          <p:nvPr/>
        </p:nvSpPr>
        <p:spPr>
          <a:xfrm>
            <a:off x="3193039" y="5301208"/>
            <a:ext cx="1296628" cy="275098"/>
          </a:xfrm>
          <a:prstGeom prst="rect">
            <a:avLst/>
          </a:prstGeom>
          <a:solidFill>
            <a:schemeClr val="bg1">
              <a:alpha val="80000"/>
            </a:schemeClr>
          </a:solidFill>
          <a:ln>
            <a:noFill/>
          </a:ln>
        </p:spPr>
        <p:txBody>
          <a:bodyPr wrap="square" lIns="72000" tIns="36000" rIns="72000" bIns="36000" rtlCol="0" anchor="ctr">
            <a:noAutofit/>
          </a:bodyPr>
          <a:lstStyle/>
          <a:p>
            <a:pPr algn="ctr">
              <a:spcAft>
                <a:spcPts val="600"/>
              </a:spcAft>
            </a:pPr>
            <a:r>
              <a:rPr lang="pt-BR" sz="1600" b="1" dirty="0"/>
              <a:t>Embarque</a:t>
            </a:r>
          </a:p>
        </p:txBody>
      </p:sp>
      <p:sp>
        <p:nvSpPr>
          <p:cNvPr id="11" name="CaixaDeTexto 10"/>
          <p:cNvSpPr txBox="1"/>
          <p:nvPr/>
        </p:nvSpPr>
        <p:spPr>
          <a:xfrm>
            <a:off x="-530945" y="3233584"/>
            <a:ext cx="1954759" cy="339432"/>
          </a:xfrm>
          <a:prstGeom prst="rect">
            <a:avLst/>
          </a:prstGeom>
          <a:noFill/>
          <a:ln>
            <a:noFill/>
          </a:ln>
        </p:spPr>
        <p:txBody>
          <a:bodyPr wrap="square" lIns="72000" tIns="36000" rIns="72000" bIns="36000" rtlCol="0" anchor="t">
            <a:noAutofit/>
          </a:bodyPr>
          <a:lstStyle/>
          <a:p>
            <a:pPr algn="ctr">
              <a:spcAft>
                <a:spcPts val="600"/>
              </a:spcAft>
            </a:pPr>
            <a:r>
              <a:rPr lang="pt-BR" sz="2000" b="1" dirty="0"/>
              <a:t>TGG</a:t>
            </a:r>
          </a:p>
        </p:txBody>
      </p:sp>
      <p:sp>
        <p:nvSpPr>
          <p:cNvPr id="41" name="CaixaDeTexto 40"/>
          <p:cNvSpPr txBox="1"/>
          <p:nvPr/>
        </p:nvSpPr>
        <p:spPr>
          <a:xfrm>
            <a:off x="8038007" y="3095757"/>
            <a:ext cx="1954759" cy="339432"/>
          </a:xfrm>
          <a:prstGeom prst="rect">
            <a:avLst/>
          </a:prstGeom>
          <a:noFill/>
          <a:ln>
            <a:noFill/>
          </a:ln>
        </p:spPr>
        <p:txBody>
          <a:bodyPr wrap="square" lIns="72000" tIns="36000" rIns="72000" bIns="36000" rtlCol="0" anchor="t">
            <a:noAutofit/>
          </a:bodyPr>
          <a:lstStyle/>
          <a:p>
            <a:pPr algn="ctr">
              <a:spcAft>
                <a:spcPts val="600"/>
              </a:spcAft>
            </a:pPr>
            <a:r>
              <a:rPr lang="pt-BR" sz="2000" b="1" dirty="0" err="1"/>
              <a:t>Termag</a:t>
            </a:r>
            <a:endParaRPr lang="pt-BR" sz="2000" b="1" dirty="0"/>
          </a:p>
        </p:txBody>
      </p:sp>
      <p:sp>
        <p:nvSpPr>
          <p:cNvPr id="42" name="CaixaDeTexto 41"/>
          <p:cNvSpPr txBox="1"/>
          <p:nvPr/>
        </p:nvSpPr>
        <p:spPr>
          <a:xfrm>
            <a:off x="5381855" y="1497166"/>
            <a:ext cx="1296628" cy="275098"/>
          </a:xfrm>
          <a:prstGeom prst="rect">
            <a:avLst/>
          </a:prstGeom>
          <a:solidFill>
            <a:schemeClr val="bg1">
              <a:alpha val="80000"/>
            </a:schemeClr>
          </a:solidFill>
          <a:ln>
            <a:noFill/>
          </a:ln>
        </p:spPr>
        <p:txBody>
          <a:bodyPr wrap="square" lIns="72000" tIns="36000" rIns="72000" bIns="36000" rtlCol="0" anchor="ctr">
            <a:noAutofit/>
          </a:bodyPr>
          <a:lstStyle/>
          <a:p>
            <a:pPr algn="ctr">
              <a:spcAft>
                <a:spcPts val="600"/>
              </a:spcAft>
            </a:pPr>
            <a:r>
              <a:rPr lang="pt-BR" sz="1600" b="1" dirty="0"/>
              <a:t>Expedição</a:t>
            </a:r>
          </a:p>
        </p:txBody>
      </p:sp>
      <p:sp>
        <p:nvSpPr>
          <p:cNvPr id="43" name="CaixaDeTexto 42"/>
          <p:cNvSpPr txBox="1"/>
          <p:nvPr/>
        </p:nvSpPr>
        <p:spPr>
          <a:xfrm>
            <a:off x="5245709" y="3241559"/>
            <a:ext cx="1568920" cy="275098"/>
          </a:xfrm>
          <a:prstGeom prst="rect">
            <a:avLst/>
          </a:prstGeom>
          <a:solidFill>
            <a:schemeClr val="bg1">
              <a:alpha val="80000"/>
            </a:schemeClr>
          </a:solidFill>
          <a:ln>
            <a:noFill/>
          </a:ln>
        </p:spPr>
        <p:txBody>
          <a:bodyPr wrap="square" lIns="72000" tIns="36000" rIns="72000" bIns="36000" rtlCol="0" anchor="ctr">
            <a:noAutofit/>
          </a:bodyPr>
          <a:lstStyle/>
          <a:p>
            <a:pPr algn="ctr">
              <a:spcAft>
                <a:spcPts val="600"/>
              </a:spcAft>
            </a:pPr>
            <a:r>
              <a:rPr lang="pt-BR" sz="1600" b="1" dirty="0"/>
              <a:t>Armazenagem</a:t>
            </a:r>
          </a:p>
        </p:txBody>
      </p:sp>
      <p:sp>
        <p:nvSpPr>
          <p:cNvPr id="44" name="CaixaDeTexto 43"/>
          <p:cNvSpPr txBox="1"/>
          <p:nvPr/>
        </p:nvSpPr>
        <p:spPr>
          <a:xfrm>
            <a:off x="5245709" y="5332010"/>
            <a:ext cx="1568920" cy="275098"/>
          </a:xfrm>
          <a:prstGeom prst="rect">
            <a:avLst/>
          </a:prstGeom>
          <a:solidFill>
            <a:schemeClr val="bg1">
              <a:alpha val="80000"/>
            </a:schemeClr>
          </a:solidFill>
          <a:ln>
            <a:noFill/>
          </a:ln>
        </p:spPr>
        <p:txBody>
          <a:bodyPr wrap="square" lIns="72000" tIns="36000" rIns="72000" bIns="36000" rtlCol="0" anchor="ctr">
            <a:noAutofit/>
          </a:bodyPr>
          <a:lstStyle/>
          <a:p>
            <a:pPr algn="ctr">
              <a:spcAft>
                <a:spcPts val="600"/>
              </a:spcAft>
            </a:pPr>
            <a:r>
              <a:rPr lang="pt-BR" sz="1600" b="1" dirty="0"/>
              <a:t>Desembarque</a:t>
            </a:r>
          </a:p>
        </p:txBody>
      </p:sp>
      <p:sp>
        <p:nvSpPr>
          <p:cNvPr id="12" name="Seta para baixo 11"/>
          <p:cNvSpPr/>
          <p:nvPr/>
        </p:nvSpPr>
        <p:spPr>
          <a:xfrm>
            <a:off x="703734" y="1222341"/>
            <a:ext cx="612000" cy="4807538"/>
          </a:xfrm>
          <a:prstGeom prst="downArrow">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600" b="1" dirty="0">
                <a:solidFill>
                  <a:schemeClr val="tx1"/>
                </a:solidFill>
              </a:rPr>
              <a:t>EXPORTAÇÃO</a:t>
            </a:r>
          </a:p>
        </p:txBody>
      </p:sp>
      <p:sp>
        <p:nvSpPr>
          <p:cNvPr id="45" name="Seta para cima 44"/>
          <p:cNvSpPr/>
          <p:nvPr/>
        </p:nvSpPr>
        <p:spPr>
          <a:xfrm>
            <a:off x="7868598" y="1222341"/>
            <a:ext cx="612000" cy="4807538"/>
          </a:xfrm>
          <a:prstGeom prst="upArrow">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t>IMPORTAÇÃO</a:t>
            </a:r>
            <a:endParaRPr lang="pt-BR" sz="1600" b="1" dirty="0">
              <a:solidFill>
                <a:schemeClr val="tx1"/>
              </a:solidFill>
            </a:endParaRPr>
          </a:p>
        </p:txBody>
      </p:sp>
    </p:spTree>
    <p:extLst>
      <p:ext uri="{BB962C8B-B14F-4D97-AF65-F5344CB8AC3E}">
        <p14:creationId xmlns:p14="http://schemas.microsoft.com/office/powerpoint/2010/main" val="31632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41" grpId="0"/>
      <p:bldP spid="42" grpId="0" animBg="1"/>
      <p:bldP spid="43" grpId="0" animBg="1"/>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Exemplos de sistema de recepção </a:t>
            </a:r>
          </a:p>
        </p:txBody>
      </p:sp>
      <p:sp>
        <p:nvSpPr>
          <p:cNvPr id="12" name="Retângulo de cantos arredondados 11"/>
          <p:cNvSpPr/>
          <p:nvPr/>
        </p:nvSpPr>
        <p:spPr>
          <a:xfrm>
            <a:off x="343694" y="4869160"/>
            <a:ext cx="9145016" cy="1605124"/>
          </a:xfrm>
          <a:prstGeom prst="roundRect">
            <a:avLst>
              <a:gd name="adj" fmla="val 9433"/>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285750" indent="-285750">
              <a:buFont typeface="Arial" panose="020B0604020202020204" pitchFamily="34" charset="0"/>
              <a:buChar char="•"/>
            </a:pPr>
            <a:r>
              <a:rPr lang="pt-BR" sz="1600" dirty="0"/>
              <a:t>A carga recebida no terminal é descarregada por meio de tombadores, viradores e descarregadores de barcaças</a:t>
            </a:r>
          </a:p>
          <a:p>
            <a:pPr marL="285750" indent="-285750">
              <a:buFont typeface="Arial" panose="020B0604020202020204" pitchFamily="34" charset="0"/>
              <a:buChar char="•"/>
            </a:pPr>
            <a:r>
              <a:rPr lang="pt-BR" sz="1600" dirty="0"/>
              <a:t>Capacidades nominais típicas:</a:t>
            </a:r>
          </a:p>
          <a:p>
            <a:pPr marL="742950" lvl="1" indent="-285750">
              <a:buFont typeface="Arial" panose="020B0604020202020204" pitchFamily="34" charset="0"/>
              <a:buChar char="•"/>
            </a:pPr>
            <a:r>
              <a:rPr lang="pt-BR" sz="1600" dirty="0"/>
              <a:t>Tombador/moega: 300-600tph</a:t>
            </a:r>
          </a:p>
          <a:p>
            <a:pPr marL="742950" lvl="1" indent="-285750">
              <a:buFont typeface="Arial" panose="020B0604020202020204" pitchFamily="34" charset="0"/>
              <a:buChar char="•"/>
            </a:pPr>
            <a:r>
              <a:rPr lang="pt-BR" sz="1600" dirty="0"/>
              <a:t>Virador: 5.000tph</a:t>
            </a:r>
          </a:p>
          <a:p>
            <a:pPr marL="742950" lvl="1" indent="-285750">
              <a:buFont typeface="Arial" panose="020B0604020202020204" pitchFamily="34" charset="0"/>
              <a:buChar char="•"/>
            </a:pPr>
            <a:r>
              <a:rPr lang="pt-BR" sz="1600" dirty="0"/>
              <a:t>Descarregador de barcaças: 400-600tph</a:t>
            </a:r>
          </a:p>
        </p:txBody>
      </p:sp>
      <p:grpSp>
        <p:nvGrpSpPr>
          <p:cNvPr id="4" name="Grupo 3"/>
          <p:cNvGrpSpPr/>
          <p:nvPr/>
        </p:nvGrpSpPr>
        <p:grpSpPr>
          <a:xfrm>
            <a:off x="3136270" y="764704"/>
            <a:ext cx="3679734" cy="3652765"/>
            <a:chOff x="3079998" y="779218"/>
            <a:chExt cx="3679734" cy="3652765"/>
          </a:xfrm>
        </p:grpSpPr>
        <p:pic>
          <p:nvPicPr>
            <p:cNvPr id="50178" name="Picture 2" descr="http://agro.gazetadopovo.com.br/wp-content/uploads/2013/02/descarga-milho.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9595" r="9459"/>
            <a:stretch/>
          </p:blipFill>
          <p:spPr bwMode="auto">
            <a:xfrm>
              <a:off x="3087618" y="808867"/>
              <a:ext cx="3672114" cy="362311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2" name="Retângulo 21"/>
            <p:cNvSpPr/>
            <p:nvPr/>
          </p:nvSpPr>
          <p:spPr>
            <a:xfrm>
              <a:off x="3079998" y="779218"/>
              <a:ext cx="3672113" cy="273505"/>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300" b="1" dirty="0"/>
                <a:t>Tombador de caminhão</a:t>
              </a:r>
            </a:p>
          </p:txBody>
        </p:sp>
      </p:grpSp>
      <p:grpSp>
        <p:nvGrpSpPr>
          <p:cNvPr id="3" name="Grupo 2"/>
          <p:cNvGrpSpPr/>
          <p:nvPr/>
        </p:nvGrpSpPr>
        <p:grpSpPr>
          <a:xfrm>
            <a:off x="7040438" y="794353"/>
            <a:ext cx="2387907" cy="3623116"/>
            <a:chOff x="7184454" y="779218"/>
            <a:chExt cx="2387907" cy="3623116"/>
          </a:xfrm>
        </p:grpSpPr>
        <p:pic>
          <p:nvPicPr>
            <p:cNvPr id="12800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5505" t="17909" r="44604" b="28221"/>
            <a:stretch/>
          </p:blipFill>
          <p:spPr bwMode="auto">
            <a:xfrm>
              <a:off x="7184454" y="779218"/>
              <a:ext cx="2387907" cy="3623116"/>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pic>
        <p:sp>
          <p:nvSpPr>
            <p:cNvPr id="26" name="Retângulo 25"/>
            <p:cNvSpPr/>
            <p:nvPr/>
          </p:nvSpPr>
          <p:spPr>
            <a:xfrm>
              <a:off x="7184454" y="779218"/>
              <a:ext cx="2387907" cy="273505"/>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300" b="1" dirty="0"/>
                <a:t>Moega ferroviária</a:t>
              </a:r>
            </a:p>
          </p:txBody>
        </p:sp>
      </p:grpSp>
      <p:grpSp>
        <p:nvGrpSpPr>
          <p:cNvPr id="6" name="Grupo 5"/>
          <p:cNvGrpSpPr/>
          <p:nvPr/>
        </p:nvGrpSpPr>
        <p:grpSpPr>
          <a:xfrm>
            <a:off x="297757" y="2691677"/>
            <a:ext cx="2618473" cy="1725792"/>
            <a:chOff x="343694" y="839006"/>
            <a:chExt cx="3128212" cy="1874321"/>
          </a:xfrm>
        </p:grpSpPr>
        <p:pic>
          <p:nvPicPr>
            <p:cNvPr id="18" name="Picture 2" descr="D:\Verax\Documents\bkp\BACKUP-HENRIQUE - 130218\CEGN\Projetos\EBP\fotos visitas\2013-07-25 10.34.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438"/>
            <a:stretch/>
          </p:blipFill>
          <p:spPr bwMode="auto">
            <a:xfrm>
              <a:off x="343694" y="845290"/>
              <a:ext cx="3128212" cy="1868037"/>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9" name="Retângulo 18"/>
            <p:cNvSpPr/>
            <p:nvPr/>
          </p:nvSpPr>
          <p:spPr>
            <a:xfrm>
              <a:off x="343694" y="839006"/>
              <a:ext cx="3128212" cy="298739"/>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Transbordo barcaças</a:t>
              </a:r>
            </a:p>
          </p:txBody>
        </p:sp>
      </p:grpSp>
      <p:grpSp>
        <p:nvGrpSpPr>
          <p:cNvPr id="20" name="Grupo 19"/>
          <p:cNvGrpSpPr/>
          <p:nvPr/>
        </p:nvGrpSpPr>
        <p:grpSpPr>
          <a:xfrm>
            <a:off x="271686" y="764704"/>
            <a:ext cx="2622459" cy="1716542"/>
            <a:chOff x="338932" y="2795944"/>
            <a:chExt cx="3132974" cy="1864274"/>
          </a:xfrm>
        </p:grpSpPr>
        <p:pic>
          <p:nvPicPr>
            <p:cNvPr id="21" name="Picture 2" descr="http://i1.ytimg.com/vi/RPi7VZmAXE8/maxres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96"/>
            <a:stretch/>
          </p:blipFill>
          <p:spPr bwMode="auto">
            <a:xfrm>
              <a:off x="343694" y="2810012"/>
              <a:ext cx="3128212" cy="185020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3" name="Retângulo 22"/>
            <p:cNvSpPr/>
            <p:nvPr/>
          </p:nvSpPr>
          <p:spPr>
            <a:xfrm>
              <a:off x="338932" y="2795944"/>
              <a:ext cx="3128212" cy="312807"/>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Virador de vagão</a:t>
              </a:r>
            </a:p>
          </p:txBody>
        </p:sp>
      </p:grpSp>
      <p:sp>
        <p:nvSpPr>
          <p:cNvPr id="5" name="Retângulo 4"/>
          <p:cNvSpPr/>
          <p:nvPr/>
        </p:nvSpPr>
        <p:spPr>
          <a:xfrm>
            <a:off x="4979947" y="5150335"/>
            <a:ext cx="5989289" cy="1169551"/>
          </a:xfrm>
          <a:prstGeom prst="rect">
            <a:avLst/>
          </a:prstGeom>
        </p:spPr>
        <p:txBody>
          <a:bodyPr>
            <a:spAutoFit/>
          </a:bodyPr>
          <a:lstStyle/>
          <a:p>
            <a:endParaRPr lang="pt-BR" sz="1400" dirty="0">
              <a:hlinkClick r:id="rId6"/>
            </a:endParaRPr>
          </a:p>
          <a:p>
            <a:r>
              <a:rPr lang="pt-BR" sz="1400" dirty="0">
                <a:hlinkClick r:id="rId6"/>
              </a:rPr>
              <a:t>Tombador de caminhão e virador de vagão https://www.youtube.com/watch?v=oBuimteGRVU</a:t>
            </a:r>
            <a:endParaRPr lang="pt-BR" sz="1400" dirty="0"/>
          </a:p>
          <a:p>
            <a:r>
              <a:rPr lang="pt-BR" sz="1400" dirty="0">
                <a:hlinkClick r:id="rId7"/>
              </a:rPr>
              <a:t>https://www.youtube.com/watch?v=RPi7VZmAXE8</a:t>
            </a:r>
            <a:endParaRPr lang="pt-BR" sz="1400" dirty="0"/>
          </a:p>
          <a:p>
            <a:endParaRPr lang="pt-BR" sz="1400" dirty="0"/>
          </a:p>
        </p:txBody>
      </p:sp>
    </p:spTree>
    <p:extLst>
      <p:ext uri="{BB962C8B-B14F-4D97-AF65-F5344CB8AC3E}">
        <p14:creationId xmlns:p14="http://schemas.microsoft.com/office/powerpoint/2010/main" val="3513377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http://www.lippel.com.br/lippel/uploads/produto_imagens/145/transportador-de-corre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78" y="719201"/>
            <a:ext cx="2883773" cy="22014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00025" y="188913"/>
            <a:ext cx="9505950" cy="329588"/>
          </a:xfrm>
        </p:spPr>
        <p:txBody>
          <a:bodyPr/>
          <a:lstStyle/>
          <a:p>
            <a:r>
              <a:rPr lang="pt-BR" dirty="0"/>
              <a:t>Sistema de Transporte</a:t>
            </a:r>
          </a:p>
        </p:txBody>
      </p:sp>
      <p:sp>
        <p:nvSpPr>
          <p:cNvPr id="12" name="Retângulo de cantos arredondados 11"/>
          <p:cNvSpPr/>
          <p:nvPr/>
        </p:nvSpPr>
        <p:spPr>
          <a:xfrm>
            <a:off x="343694" y="5366669"/>
            <a:ext cx="9217024" cy="1440161"/>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O principal meio de transportar cargas a granel é através de </a:t>
            </a:r>
            <a:r>
              <a:rPr lang="pt-BR" sz="1600" b="1" dirty="0">
                <a:solidFill>
                  <a:schemeClr val="tx1"/>
                </a:solidFill>
              </a:rPr>
              <a:t>esteiras</a:t>
            </a:r>
            <a:endParaRPr lang="pt-BR" sz="1600" dirty="0">
              <a:solidFill>
                <a:schemeClr val="tx1"/>
              </a:solidFill>
            </a:endParaRPr>
          </a:p>
          <a:p>
            <a:pPr marL="144000" indent="-144000" algn="l">
              <a:spcAft>
                <a:spcPts val="600"/>
              </a:spcAft>
              <a:buFont typeface="Arial" pitchFamily="34" charset="0"/>
              <a:buChar char="•"/>
            </a:pPr>
            <a:r>
              <a:rPr lang="pt-BR" sz="1600" dirty="0"/>
              <a:t>Características e capacidades de transporte dependem  da carga a ser  movimentada</a:t>
            </a:r>
          </a:p>
          <a:p>
            <a:pPr marL="601200" lvl="1" indent="-144000">
              <a:spcAft>
                <a:spcPts val="600"/>
              </a:spcAft>
              <a:buFont typeface="Arial" pitchFamily="34" charset="0"/>
              <a:buChar char="•"/>
            </a:pPr>
            <a:r>
              <a:rPr lang="pt-BR" sz="1600" dirty="0"/>
              <a:t>Minério: esteira a céu aberto com 92” e 8.000tph de capacidade nominal</a:t>
            </a:r>
          </a:p>
          <a:p>
            <a:pPr marL="601200" lvl="1" indent="-144000">
              <a:spcAft>
                <a:spcPts val="600"/>
              </a:spcAft>
              <a:buFont typeface="Arial" pitchFamily="34" charset="0"/>
              <a:buChar char="•"/>
            </a:pPr>
            <a:r>
              <a:rPr lang="pt-BR" sz="1600" dirty="0"/>
              <a:t>Grãos: esteira coberta com 48” e 1.500tph de capacidade nominal</a:t>
            </a:r>
            <a:endParaRPr lang="pt-BR" sz="1600" dirty="0">
              <a:solidFill>
                <a:schemeClr val="tx1"/>
              </a:solidFill>
            </a:endParaRPr>
          </a:p>
        </p:txBody>
      </p:sp>
      <p:pic>
        <p:nvPicPr>
          <p:cNvPr id="1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559"/>
          <a:stretch/>
        </p:blipFill>
        <p:spPr bwMode="auto">
          <a:xfrm>
            <a:off x="203134" y="2920700"/>
            <a:ext cx="2880319" cy="2200206"/>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2" name="Retângulo 21"/>
          <p:cNvSpPr/>
          <p:nvPr/>
        </p:nvSpPr>
        <p:spPr>
          <a:xfrm>
            <a:off x="203135" y="708464"/>
            <a:ext cx="2880319" cy="298739"/>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Esteira coberta</a:t>
            </a:r>
          </a:p>
        </p:txBody>
      </p:sp>
      <p:sp>
        <p:nvSpPr>
          <p:cNvPr id="23" name="Retângulo 22"/>
          <p:cNvSpPr/>
          <p:nvPr/>
        </p:nvSpPr>
        <p:spPr>
          <a:xfrm>
            <a:off x="203134" y="2920700"/>
            <a:ext cx="2880319" cy="298739"/>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Esteira interna</a:t>
            </a:r>
          </a:p>
        </p:txBody>
      </p:sp>
      <p:pic>
        <p:nvPicPr>
          <p:cNvPr id="14338" name="Picture 2" descr="http://www.zjmineracao.com.br/noticias/ft22-04-2013_1521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08" r="2659"/>
          <a:stretch/>
        </p:blipFill>
        <p:spPr bwMode="auto">
          <a:xfrm>
            <a:off x="3201095" y="736600"/>
            <a:ext cx="3479203" cy="438430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1" name="Retângulo 10"/>
          <p:cNvSpPr/>
          <p:nvPr/>
        </p:nvSpPr>
        <p:spPr>
          <a:xfrm>
            <a:off x="3201096" y="722087"/>
            <a:ext cx="3479202" cy="285116"/>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Esteira no pátio de minério</a:t>
            </a:r>
          </a:p>
        </p:txBody>
      </p:sp>
      <p:grpSp>
        <p:nvGrpSpPr>
          <p:cNvPr id="10" name="Grupo 9"/>
          <p:cNvGrpSpPr/>
          <p:nvPr/>
        </p:nvGrpSpPr>
        <p:grpSpPr>
          <a:xfrm>
            <a:off x="6896422" y="708464"/>
            <a:ext cx="2880319" cy="4412441"/>
            <a:chOff x="7015930" y="4632114"/>
            <a:chExt cx="2880319" cy="3649248"/>
          </a:xfrm>
        </p:grpSpPr>
        <p:pic>
          <p:nvPicPr>
            <p:cNvPr id="13" name="Picture 2" descr="http://www.constran.com.br/images/contratos/49_20130626013006_mineroduto-4-.jpg"/>
            <p:cNvPicPr>
              <a:picLocks noChangeAspect="1" noChangeArrowheads="1"/>
            </p:cNvPicPr>
            <p:nvPr/>
          </p:nvPicPr>
          <p:blipFill rotWithShape="1">
            <a:blip r:embed="rId5">
              <a:extLst>
                <a:ext uri="{28A0092B-C50C-407E-A947-70E740481C1C}">
                  <a14:useLocalDpi xmlns:a14="http://schemas.microsoft.com/office/drawing/2010/main" val="0"/>
                </a:ext>
              </a:extLst>
            </a:blip>
            <a:srcRect b="5939"/>
            <a:stretch/>
          </p:blipFill>
          <p:spPr bwMode="auto">
            <a:xfrm>
              <a:off x="7038749" y="4660218"/>
              <a:ext cx="2857499" cy="362114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4" name="Retângulo 13"/>
            <p:cNvSpPr/>
            <p:nvPr/>
          </p:nvSpPr>
          <p:spPr>
            <a:xfrm>
              <a:off x="7015930" y="4632114"/>
              <a:ext cx="2880319" cy="228489"/>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err="1"/>
                <a:t>Mineroduto</a:t>
              </a:r>
              <a:endParaRPr lang="pt-BR" sz="1400" b="1" dirty="0"/>
            </a:p>
          </p:txBody>
        </p:sp>
      </p:grpSp>
    </p:spTree>
    <p:extLst>
      <p:ext uri="{BB962C8B-B14F-4D97-AF65-F5344CB8AC3E}">
        <p14:creationId xmlns:p14="http://schemas.microsoft.com/office/powerpoint/2010/main" val="614477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Sistema de Transporte</a:t>
            </a:r>
          </a:p>
        </p:txBody>
      </p:sp>
      <p:sp>
        <p:nvSpPr>
          <p:cNvPr id="12" name="Retângulo de cantos arredondados 11"/>
          <p:cNvSpPr/>
          <p:nvPr/>
        </p:nvSpPr>
        <p:spPr>
          <a:xfrm>
            <a:off x="343694" y="4976383"/>
            <a:ext cx="9217024" cy="1742594"/>
          </a:xfrm>
          <a:prstGeom prst="roundRect">
            <a:avLst>
              <a:gd name="adj" fmla="val 10806"/>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Os elevadores de caneca exercem a função de elevar a carga do nível do solo para os armazéns/silos (produtividade 150 - 750 </a:t>
            </a:r>
            <a:r>
              <a:rPr lang="pt-BR" sz="1600" dirty="0" err="1">
                <a:solidFill>
                  <a:schemeClr val="tx1"/>
                </a:solidFill>
              </a:rPr>
              <a:t>tph</a:t>
            </a:r>
            <a:r>
              <a:rPr lang="pt-BR" sz="1600" dirty="0">
                <a:solidFill>
                  <a:schemeClr val="tx1"/>
                </a:solidFill>
              </a:rPr>
              <a:t>)</a:t>
            </a:r>
          </a:p>
          <a:p>
            <a:pPr marL="144000" indent="-144000">
              <a:spcAft>
                <a:spcPts val="600"/>
              </a:spcAft>
              <a:buFont typeface="Arial" pitchFamily="34" charset="0"/>
              <a:buChar char="•"/>
            </a:pPr>
            <a:r>
              <a:rPr lang="pt-BR" sz="1600" dirty="0"/>
              <a:t>As torres de transferência são instaladas com a finalidade de garantir melhor desempenho das esteiras, evitando trechos muito extensos, além de serem essenciais para a mudança de direção da linha de transporte</a:t>
            </a:r>
          </a:p>
        </p:txBody>
      </p:sp>
      <p:cxnSp>
        <p:nvCxnSpPr>
          <p:cNvPr id="6" name="Conector de seta reta 5"/>
          <p:cNvCxnSpPr/>
          <p:nvPr/>
        </p:nvCxnSpPr>
        <p:spPr>
          <a:xfrm>
            <a:off x="127670" y="3972259"/>
            <a:ext cx="792088" cy="0"/>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pic>
        <p:nvPicPr>
          <p:cNvPr id="48130" name="Picture 2" descr="http://www.saftech-eng.com/images/t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158" y="1151528"/>
            <a:ext cx="4314825" cy="3238501"/>
          </a:xfrm>
          <a:prstGeom prst="rect">
            <a:avLst/>
          </a:prstGeom>
          <a:solidFill>
            <a:schemeClr val="bg1">
              <a:alpha val="80000"/>
            </a:schemeClr>
          </a:solidFill>
          <a:ln>
            <a:solidFill>
              <a:schemeClr val="tx1">
                <a:lumMod val="50000"/>
                <a:lumOff val="50000"/>
              </a:schemeClr>
            </a:solidFill>
          </a:ln>
          <a:effectLst/>
        </p:spPr>
      </p:pic>
      <p:pic>
        <p:nvPicPr>
          <p:cNvPr id="48136" name="Picture 8" descr="http://www.wollamconstruction.com/img/projects/26/Installed%20a%20new%20185%20foot%20tall%20bucket%20elevator%20to%20unload%20cement%20from%20rail%20cars%20to%20concrete%20si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22" y="1052736"/>
            <a:ext cx="2469472" cy="3456384"/>
          </a:xfrm>
          <a:prstGeom prst="rect">
            <a:avLst/>
          </a:prstGeom>
          <a:solidFill>
            <a:schemeClr val="bg1">
              <a:alpha val="80000"/>
            </a:schemeClr>
          </a:solidFill>
          <a:ln>
            <a:solidFill>
              <a:schemeClr val="tx1">
                <a:lumMod val="50000"/>
                <a:lumOff val="50000"/>
              </a:schemeClr>
            </a:solidFill>
          </a:ln>
          <a:effectLst/>
        </p:spPr>
      </p:pic>
      <p:pic>
        <p:nvPicPr>
          <p:cNvPr id="4100" name="Picture 4" descr="http://files.jmsequipamentos.com/200000162-341c935167/Bucket-Elevators-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264" y="3076080"/>
            <a:ext cx="1062396" cy="1753155"/>
          </a:xfrm>
          <a:prstGeom prst="rect">
            <a:avLst/>
          </a:prstGeom>
          <a:noFill/>
          <a:extLst>
            <a:ext uri="{909E8E84-426E-40DD-AFC4-6F175D3DCCD1}">
              <a14:hiddenFill xmlns:a14="http://schemas.microsoft.com/office/drawing/2010/main">
                <a:solidFill>
                  <a:srgbClr val="FFFFFF"/>
                </a:solidFill>
              </a14:hiddenFill>
            </a:ext>
          </a:extLst>
        </p:spPr>
      </p:pic>
      <p:sp>
        <p:nvSpPr>
          <p:cNvPr id="22" name="Retângulo 21"/>
          <p:cNvSpPr/>
          <p:nvPr/>
        </p:nvSpPr>
        <p:spPr>
          <a:xfrm>
            <a:off x="1098421" y="1036238"/>
            <a:ext cx="2469473" cy="288032"/>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Elevador de canecas</a:t>
            </a:r>
          </a:p>
        </p:txBody>
      </p:sp>
      <p:sp>
        <p:nvSpPr>
          <p:cNvPr id="15" name="Retângulo 14"/>
          <p:cNvSpPr/>
          <p:nvPr/>
        </p:nvSpPr>
        <p:spPr>
          <a:xfrm>
            <a:off x="4520157" y="1151528"/>
            <a:ext cx="4314825" cy="325035"/>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Torre de transferência</a:t>
            </a:r>
          </a:p>
        </p:txBody>
      </p:sp>
      <p:sp>
        <p:nvSpPr>
          <p:cNvPr id="4" name="Retângulo 3"/>
          <p:cNvSpPr/>
          <p:nvPr/>
        </p:nvSpPr>
        <p:spPr>
          <a:xfrm>
            <a:off x="1754176" y="4581128"/>
            <a:ext cx="288032" cy="255227"/>
          </a:xfrm>
          <a:prstGeom prst="rect">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Tree>
    <p:extLst>
      <p:ext uri="{BB962C8B-B14F-4D97-AF65-F5344CB8AC3E}">
        <p14:creationId xmlns:p14="http://schemas.microsoft.com/office/powerpoint/2010/main" val="216574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transportabrasil.com.br/wp-content/uploads/2013/08/paranagua-armazenagem-seara.jpg?7b9dd8"/>
          <p:cNvPicPr>
            <a:picLocks noChangeAspect="1" noChangeArrowheads="1"/>
          </p:cNvPicPr>
          <p:nvPr/>
        </p:nvPicPr>
        <p:blipFill rotWithShape="1">
          <a:blip r:embed="rId3">
            <a:extLst>
              <a:ext uri="{28A0092B-C50C-407E-A947-70E740481C1C}">
                <a14:useLocalDpi xmlns:a14="http://schemas.microsoft.com/office/drawing/2010/main" val="0"/>
              </a:ext>
            </a:extLst>
          </a:blip>
          <a:srcRect b="6049"/>
          <a:stretch/>
        </p:blipFill>
        <p:spPr bwMode="auto">
          <a:xfrm>
            <a:off x="376952" y="763283"/>
            <a:ext cx="3347453" cy="2049485"/>
          </a:xfrm>
          <a:prstGeom prst="rect">
            <a:avLst/>
          </a:prstGeom>
          <a:solidFill>
            <a:schemeClr val="bg1">
              <a:alpha val="80000"/>
            </a:schemeClr>
          </a:solidFill>
          <a:ln>
            <a:solidFill>
              <a:schemeClr val="tx1">
                <a:lumMod val="50000"/>
                <a:lumOff val="50000"/>
              </a:schemeClr>
            </a:solidFill>
          </a:ln>
          <a:effectLst/>
        </p:spPr>
      </p:pic>
      <p:pic>
        <p:nvPicPr>
          <p:cNvPr id="4102" name="Picture 6" descr="http://www.relatorioanualcargill.com.br/2009/images/dest-segmento-agricola.jpg"/>
          <p:cNvPicPr>
            <a:picLocks noChangeAspect="1" noChangeArrowheads="1"/>
          </p:cNvPicPr>
          <p:nvPr/>
        </p:nvPicPr>
        <p:blipFill rotWithShape="1">
          <a:blip r:embed="rId4">
            <a:extLst>
              <a:ext uri="{28A0092B-C50C-407E-A947-70E740481C1C}">
                <a14:useLocalDpi xmlns:a14="http://schemas.microsoft.com/office/drawing/2010/main" val="0"/>
              </a:ext>
            </a:extLst>
          </a:blip>
          <a:srcRect l="12079" r="9327"/>
          <a:stretch/>
        </p:blipFill>
        <p:spPr bwMode="auto">
          <a:xfrm>
            <a:off x="383040" y="3061015"/>
            <a:ext cx="3341365" cy="1908619"/>
          </a:xfrm>
          <a:prstGeom prst="rect">
            <a:avLst/>
          </a:prstGeom>
          <a:solidFill>
            <a:schemeClr val="bg1">
              <a:alpha val="80000"/>
            </a:schemeClr>
          </a:solidFill>
          <a:ln>
            <a:solidFill>
              <a:schemeClr val="tx1">
                <a:lumMod val="50000"/>
                <a:lumOff val="50000"/>
              </a:schemeClr>
            </a:solidFill>
          </a:ln>
          <a:effectLst/>
        </p:spPr>
      </p:pic>
      <p:sp>
        <p:nvSpPr>
          <p:cNvPr id="2" name="Título 1"/>
          <p:cNvSpPr>
            <a:spLocks noGrp="1"/>
          </p:cNvSpPr>
          <p:nvPr>
            <p:ph type="title"/>
          </p:nvPr>
        </p:nvSpPr>
        <p:spPr>
          <a:xfrm>
            <a:off x="200025" y="188913"/>
            <a:ext cx="9505950" cy="329588"/>
          </a:xfrm>
        </p:spPr>
        <p:txBody>
          <a:bodyPr/>
          <a:lstStyle/>
          <a:p>
            <a:r>
              <a:rPr lang="pt-BR" dirty="0"/>
              <a:t>Sistema de Armazenagem</a:t>
            </a:r>
          </a:p>
        </p:txBody>
      </p:sp>
      <p:sp>
        <p:nvSpPr>
          <p:cNvPr id="4" name="AutoShape 6" descr="data:image/jpeg;base64,/9j/4AAQSkZJRgABAQAAAQABAAD/2wCEAAkGBxQSEhUUExQWFRUXGBcXGRgXGBoaGhgXFxcYFxgXGhwYHCggHBolHBUVITEhJSkrLi4uGB8zODMsNygtLisBCgoKDg0OGhAQGi0kICQsLCwsLCwsLCwsLCwsLCwsLCwsLCwsLCwsLCwsLCwsLCwsLCwsLCwsLCwsLCwsLCwsLP/AABEIAJwBQwMBIgACEQEDEQH/xAAbAAACAwEBAQAAAAAAAAAAAAADBAIFBgABB//EAEEQAAEDAgMEBgkCBQMDBQAAAAEAAhEDIQQSMQVBUWEicYGRsdEGExQyU5KhwfBC4RUjUnLxYoKyQ3PSFjM0osL/xAAYAQADAQEAAAAAAAAAAAAAAAAAAQIDBP/EACcRAAICAQQCAgIDAQEAAAAAAAABAhESAyExQRNRBGEicYGh4RQy/9oADAMBAAIRAxEAPwDR7JwlM0aRLGEljP0j+kck57FS+Gz5W+SX2Sf5FL/ts/4hOAqCgRwNP4bPlb5Lz2Kn8NnyN8kwulA6ADA0/hs+RvkpDBU/h0/kb5IwK9BQAEYKn8On8jfJSGCp/Dp/I3yRZXoKBghgqXw6fyN8lL2Kn8On8jfJTle5kAD9ip/Dp/I3yXnsNL4dP5G+SNK7MgAPsNL4dP5G+SkMDS+HT+RvkiZl2ZAiHsNL4dP5G+S99ip/Cp/I3yUpXsoAh7FS+FT+RvkvfYqXwqfyN8lKV7KAIex0vhU/kb5LvYqXwqfyN8kSV7KYgPsVL4VP5G+S72Kl8On8jfJFJXSgQL2Kl8On8jfJeHB0vhU/kb5IuZcXIAB7FS+HT+Rvku9ipfDp/I3yRsy7OmAIYOn8Kn8jfJejCU/hU/kb5KeZdmSGQOFp/Cp/I3yUfZKXwqfyN8kTMvZQICcJS+FT+RvkonCUvhU/kb5JjMokoAXODp/Dp/I3yXex0/hs+RvkjyvJTAB7FT+Gz5G+S44On8NnyN8kUuXsoAXODp/DZ8rfJROEp/DZ8rfJM5l4SiwoVODp/DZ8rfJRODp/DZ8o8kySvJRYikxmGZnPQbu/SOA5LkfGu6Z7PALkwD7Kf/Jpf9tn/EJz1iy2B2m8U2CGkBrRfkAmv4u/+lneVi5mtGg9Yu9Ys2/aFQ8B1F3mpNx7td87iYjzSzHiaH1ql61Z4Y4gy0n6KLseTeXTF4j6WRmGJojVXvrVmX4qdS7548Ah+1kafVxP2TzQYmp9eFL16yhxbv6midwHmoOqZtXE9kIzQYmu9eF57SFlIaf1HuXO9XvLu4H7ozXseBqnYto3hDdtFg3rK9HdPavWlu+3YjNAoGqGPZxXp2gwb/FZY5AJn6eZXlCqCQGgmefkjND8ZrG41vFe+2t4+KpvYXBsuEWneTHUQq2tjYMX+QBCnY3pUav2xvFeDHN4rK1doCejmI5gAz2KFPFZjbu3p5i8ZsBihxXhxY4rKMxAG+/D7clJ2LPGEZB4zUnFBROLCzHtThvP51L1u0HDeR3fdGQvGaf2gLvaAsx/EXj9RXh2tUnX87UZB4jUevC89eFmn7Uqf1x2DyXDab/6vo3yTyF42aYVwvPaAs4druEXnsCk7az+rsSzDxs0PtAXntAWfpbUeeHci/xM78qMw8TLr14XevCo3bUPAQoHbXUOyfujMPGX3rwo+1N/qHes9X223Qhp8D9V7TxjXNn1YjtTyF42aL1wXGsFjKOKLS8yelaRNhbRcdrvAgGZ/q4J2GBsfXjiomsFkKW1n7hHUB5Iv8WeHbiBuP7CUZB4mW+MqjOezwC5UNbaxJJhveVydkYsYwfq/Vtkyco4i8dyK2pRH6Hd5S2Gw+ZrOgRLW3zADTU3n/KL/DQTaOyoSuNy3OxQdE31GH3GX4lL5yP3T9LANaAXHNpYkmQOqLKwpbXp04aKdCeGW/iVLY/G65M8/EHgFEVnHRs85WmrbUzwPUU4O/KY8UyG0ssGjTB0lovffxU5JDWi32Y01zvhGpOzQB0ieA8FrhsegXS2nT13NJm3XCsMJhXseSw5RAEBrAIt3aKskw8LXJkGbJxB0o1O0R4rnbKrDWk7843W5qOqDWoL8cvkhObUMAvBBBBiOH9qm0V4jBvwjxqx3cPsVzMI8/pP51rSVNlnQVCCL3EyP8qTNmcalpG4jwK1a062bv8AX+mMYTv8l/f+GeZs2odzb/6vIKQ2TV3M7ifLRah2woAIq36pBvvCY/huUdJ0T+oafXRZWbYR9GZobGcCHOuOAm/WragxjBmYxvrXGAAAA0DeeJTx2a1ol1T84Jao2hTkhzSSIub2nz+gRfstR9A3te6T0iTeR5/ZVL9gOJJuBrEad5T1batKmMxmIsROiZwu06dRocDY9cpW1uVUW6ZTt9H+bu9qNT2IWmzS6eogX5BP1cZSnfvM2F+y6iMbTExnM8t/XmVJslxS4FquxyZOXjbS3GGx4pHEbFe33QZ4a+MlaFmKpuF3Pb2H7Eqoxfqqjpp4t1Nw/S8R9c2qFNhJRS4Kx+Cc0X97WJaP/wBTN+ChUw1SJhzYE3AFu2E46tWZJc8VGne18gxpzQ//AFOxjAX0yXgw4B2UxFiI1VKcukZ7didPDud+4t1qNai9urbcgde0Jmv6TUHZQBXpiZJzAkG8kB0zu4IQ9KqQBDgazDY5m5HEbukw343VqTIbiLOqlpgsM85RC1xE5CAN5FvBBpYrCvNqtWkZ/W3NI/uabb9ybZWLZ9Ximnk/Jfsei2C37AikXfpMcRML12HeBmynLYTcgE6AkWCNV23XZZzGOG/KInn0JCnS9NGgiaBtua5rvpAI707l0VSBUK72AwYnVt+F4MIFW2odxjT7fZXGH9NqGmX1fX4R+6ssN6TUHG1Q34hpuOF5H7KW5ehfoyLnP3NYLb3O13CLLzLVA6TQTyA07QtjU27SJOdudvHKwH/HWlq236YMMAbxDshlVFyeyQpNLdmSbTc4kNDTHVv69FYMxT2U8mS3GQeqy0mE2xSM+sawu3dBs96C3aOGIn1TdTfKIHciUndUOG6uzJVKjpHRynk3XvKAXO3k9qf9JdrMIim0C+sQTyHeqJ20SBpA4ympN9GUmk6LBpO6fsohl93f+6rH48qVPaLd4HdHghtk5jrqQB94LkscY3dEda5Um6IyRfYXEuysEwABuB3I+IxVRroYRGsaWS+FpjK2+4eHUjV6EkS63JZPk6o3QhWrvJ6TjI3DQIlCruB/clevbT3OLhy/IRhDQBl10BS2KpnntDptI3WKJTrVGEHpA7uXMyp08M6CRAjl5KdAE21ngCiirLShjqjWE+s1sNN/UI/wpVNpFjWzUMgbxb860rVp5qjWC4aBMcT1pP0hOUPjcP2+6eKDJ8ng9JqhN3ADdATuy/SS5zFzpFpG/sWNBujUK2RzTMNzCerT7puCoFqSNhX28+Zyj+oa3H6h4dwUnbde5pbYToRIg9+hSbmyOYv+yWBg2Ft33HXKycoxW5VSbF6u2KzSZ+/mrDB+kz3AMqdWblwKVqh1QGCMw/8AtG5VBBJtIO9p+3lqnGV7tA19mue0gS0yOHkfsUq+i192mCO79iqfZ21izouu3wV3lD+k09oVskUq5xZ7ZHYfsp4XEAQGR1ad0QmqeIIs6O3Tv3eCjiMEx9xYpBszypi6kH+WSd17dt9FVYjEV3H3gzqCYfTqU9CY/OKGzGf1ieeiQ8RarUJaQ6qbiCTu6rJSngGkR6wkE6yCL201Vyym14lsjr3pLF7OBMkX5fkJ5EOF8EMTs6lTkNfMgSIdr1aqkeDEgQR/nebK3w2CHEg6ayU4dmGPdLrfqMqkyHD2Z+ltWoB7ocNDLQe88FMbQpl3Tw9KDqGlzD3ygbVwVSmZLSB1fRJerIPSlvIi5533KjF2WdXD08r3NBMG3SiW85m6Xo12T0i5vZPNRpVo4wrPZOLZTBENMmTnbmB5X07EXsNL0Sw+OYGwIef7SPv9kzSrNqi4mDcWPbePBQqMpvM5GMFvd6IjqE3R/wCHMEFlQQbg5iPAeKWxomwFfD0gCbCNdR4QEhSwlGoTkcZ4QP28VcuwZIjKXjrme4pSps27cmZpboJ0vJsbpoH+kB/h1YWY9scLDxnxStSniWe/TDgNJYHf8ZVnjsVVLRlEf6iPAlFwD3NaPWGCTaL7t6eYqKehtzLY0h1DyTzdutO4DkZH2+6tH0mvscjx/qF0lW2NTj3XM5tNu4yE7TC2hDFVw8HoSNQWmfBZ6q9wPmr+tsA6se0/3S094slK+DrsnM1xHMB4+l01RElZUGq8FejFwNAmvWD+gcywwe4qDqTDYPg8HiPqn/BnizqVdpGi8RaeFgajsIXKticWaeliKmVoa0AQLk8ufkva1KZLiXGO5N4eiMjOOUeCXxhY2xMnSBJ8Fzdnansc8AcApYmAy97iECi2nlDjqd0GbcolMNxbS29uRMmN0wpbrktKxrPYC3WD9k7hg1oJOgH1SGDoyZnxv+yexFRsCmZv+cFSJ+jtlGSXHU38lT7axBIedQTH1VpSeGMe8cIb4KhxrXv6LWudvhoJv2IW7H0IMcesKdDFEOkbvogvaQYIII1QqoIuO1W0mTF7GuZjvWBhIaLXyjLc68ylcSYdI13eBCrtm1zlyzofFN15Im9uC556caqjVSs8pYwgFw6RBiPvOhRdotzZXAdJzQ6ADcHfpqk6u0RTAaQ5zjeYJN7xewta3BEZVcXgkBwgRO4boWGjHUUtuCpONbgxTJ98dsiR3m6NhMQaJs9pG8GfsCgbSoPBzCcvmlBJXUov2Z2avD4z1ugZG+5nwRMhZ7txw3jqWToPcwy0wtJs3aIqWNnJpUD3HaVYO1v4jrCHiNntdcd4UquHm4MO5ITMUWmHDKfoetNoExF+FewyESljf6grMVgdfzqUH4Sm78uoaNLEXhj7gwV6yu+nrBH0/ZdWwImxgcXafS6jiMOWAFtRrgdYOnPpQkk0JuL2Y57Y02ygdaRxWzKVQe52iAgPcRpca20UW15kXHb9whTvcHpIWfsJv6aTr8XiP+RS2I2GRJDD80/un6GBYLgukHMCTN+MaI+KxTp/z91eRl4voyNfD1WEy10ch9VChjnNOpHetfdwvUI6iR2WUNGxZxGmb/E/VVkjN6TRSU9uHfp+cU3/ABUkQ2o5vYHeIKPVw7DqGjqnzlRZs5hN2kDcc0CdP1IyKwaOftGnIm7zrAsZ4jUdiM5o1FuQM33ajRM1Nm5IOQcAYmY5leYfDtqHKWOB3XYJ32GaSkxpexRmIDpzAzyj6KwwzZ0fl5Onxv4JSvgzTPSaQeYsRuI3yvGY0gAOl1/eFiBwI3hNUJljXpkCSA8De3VV2H2jTc7KC5h/1AATwsdetWODxYiWGRwmQnHUqVWzrO+o6j9imS1uVOIwbXjp02P5jXvEKsxGwabvcc5h4OGYeauK2zKlM2kjiLHtGh7Pogiu7QtzdY8rIyoMb3Rnv4K9tppnqcR9Fyu6tRs6OHafNctVIzcPoDTzZATpG8bh1Fe4Y2zEAG5Fot2koLMzwASMoAPukaaXOptuQcVjWmGkExbTd+BYVdnQnSRCvjHizYG4aeac2U+ZLraXA1Fzv3CD3pFrA57LZQ6xncAbnuunMTUBHRBidDG479yz1mpLE0jFxlZYe002OnpEDdui4375hM0yXuzaGI0t2KmZXa1sG0Te3RBjS2quMBiWuJgnKAB0rLPSk06dlTimrCbYecobbcqfE13CbuhomAYkcwDdWWMZLpmb26vyVXVMBnJIdbQxHWd66oGEyqEmT9l68SFwcCTlmOYhEAlUwR2zxLxzEd1wtLh8KHSLjt1WdwjQ1wPNaqk6CDz8VnMuJW43Aat36tPCLj86kPB1cwuL6Hr/ADxV9jKOYTvCo6zBTqg/pfY8AfzxRHdCmqYyDHRcLbupVOLo5DyOivPV5uidQhVsCHDq3c0ME+ijLZCgxxaZBg8kerRLSQdyFlQUX+zNqZ+i6zvFWVWkHarF6K2wG1SBld2E/dL9AP1mOp7szeHkp0qs6X8R1omYke9KQrC9rO/NU6sV0O1KwGpO6OaTOLYSBvM6xuPlKhTxN4eAN0zY/voh5+k1wLTZxP8AVyjUcVw6rcZNWzeLTSHXQZvPkd30KWdhBNrdSWDspMNEe9aBfSbX7Y3INbGlvMa9nmFpo8UKTGn4YjS6j6wjW/Wo4bGDTW3OI4pkYhrW/wDtZ3f3EdwsuhRsh6nsSdfl1Lmvj3rhSJDjADh1x9ihPpGdUmmiotS4ZYsqAjoBg65+yTxReJidYsez83omDc1pvP2VlTNN2hHUhMmcSOzdsuLRTqdJswTEk/3BsEnnPYp4zDGm/dxAkGx3EJHGbODCSILT+QeSLRqB9xqN3Dq5K8rMVCn9DVLENIyOAAudSGC9oDezVI19nEjM0SOILSOzK4oxaucyQAdBpy6uCLvkMWuCppsLXS3oO+h6wmsNjJdDwGHcZME8jpCNWw0j8/CkSJOVwnriCkhuPo0WHxFSLsLmcXREcZJSO0NoU6ZHrWgB2m+Y3gkXVRjNnPe4dItaTBkkwJ1trCVqbCr1h/LAcSYALwIpi+bpGwOUK1uZNtDzzSJltaBuvpyuFypjs+ow5XNuLHT7LlaM236C4l8gQQYgXmerkEhTpPDpJ1Og+ytmUCbxA5TfmpHDxMAl0dGALGRvPapbrg6FG0hdzC/I1mZsQHExJO4C+lytE/DMDDD8xaLgQY3me6ElsvBhofUrCMrSRJIlxB1jhc9i8p0nVI6RNpsZbO47lw6zbdJ8HTple25eZnVwBBgkX5+G5MbLoktLja9xeE/hcCHkZANIcbTrHXuVzR2ZkJJBgC19ZtfsHFaxWP8AJEtyvpUw1onh43VPtNnTIBMa3n83LSVG6ykDsrPLidb6/stVKiHGyioUwT0jlGswTfhbxXpZP6coAsDqfsm69D1b4ANo6VwJ5FFqMkA5iXbwZt2nVXZKSEwxX2HqlzRAkx2dpVUxsEE8fpKsqD+k4MEtlpBaLXAkd4Sq0NumXWEJLROqrtoYTNmZxu3r4Kywwg9d/Ne46hIkai6yUqZo1aKHAVS5t/eYYP2Pb9kw18Ge/mEDHs9VUbV/S6z/AL+aaqUufVzBW2xhu/4BY/DZ2yNR9QqMiFpMOIt3eSrdp4Mg5go4NU7RVlRRQ1c5iCqC4LHFhAOiuGVGVRY3VAWo+GxJZA3ctUEh8fgnSTJndvB71W0qlw1zJ10AEOPKwE25FanD4htRv5+Skto7PEZoJ6tQN58VnOKldgm1wUm06jsO+TmIEdHLYzexsmcJiG1mAgX3g/UmQR3KT6BqMb/MzsEw1943QdylRLWnQNPFZw0rj9mkp1L6FK2DjT3Tp/pPkm8GxzbVHBvce8zZCbWElrjrlF9DrrNtyuHbPpBrjdr2iS8ZrmN4G7o6KJ604fi+xqMZK0JEgOkajRw1jrCHVzatAI3jRQq1ROut54jiupYgA6rti7Rzyi4uyeSd194mfqhOo96fbWnqQzB0MqJR9Fx1G+RP1rgILjHXZeUa1590hHe38/NUvUp7wpsvFPgtMNimvsDDt4/NUYtVE2pBkWI3p2ltEj3h2hVZDTRYB3FQrUg7XvXlHF0qg19W6w6RlhJ/1QCz/cI5lTda0g9RBHeLFOmSmnwJPc6mZ1Hgptr0qkS0OPUJTJIiDokcRhMplvciwaDPpAmw8PsuVe/ECfdXq0XBk+SwweHGRp5A/RSpUyLzBlFwp/ls/tb4KdTSyyb3N4/+ULVMNnb0iYnTjxnl5qorUXFxYzNlnQaLQepLokdFo157yjMpBoPHTTeUrpjq0KejWyntMhhJaCbawNSrtld1QiRlF9SJPYOtB2UHNdna5wI568R1XKLmyudmN+IEC9/JJ7glW1AsdRAY9x0a0nhoJ+yFhsMGsaCbwO+EXGguBaDAcDNtx132suy9acQlRSbRa51QtloYwg8ycs6zEdLgjHChDrtis+eIO7TK0fZM51TCKFTQEq22GyCRYzz/AGSdRv3RsLWYyTJzSCIBOkWUtjcbLpzYPUUd1OQhucHS7dF44xceCPgX5m6EfmqzZcSpxmDzscw79OsafRVWyKhg0ne8zTm39lq8TS36LO+kOGNF7MRTFv1DxB+q0hLJUZakcXkTqUipsGYQe3zTTspAcyC1wBHlyjTuQA4g23dyrklfi76KTaGziwyNDoUnkWvdTD2wdD9OSzuLwpY4g9imzZFeWLhTTBCimFHuGqlhkdoWgwtcPbO/TtWeJRcLiSwyO7ikJos34RmY5fedEgTBjig4rZ3rARp+bk7gKocDAAvu1nnxCdZSLrRPPh2ouiasxOKwT6ZvmLRz5HXvRm415Dc1xHGYtHXp4rU4jDjR9+BVHjsCG6b93/iU3jLlEq1wV9drCS6YnonfIMd14ST6bmHyTZovBPuOmIk3Bt7wB5bvopl1YR7rRNhGa3WUJyTpIt4yjT5sUoYhwVjQrhyEKBAmRxvw5FSwtGbiT1+a0tMyqhhzeA+v7KVDBOqZo1Hhu8D3FeaJmninNByEAnsBjSY61DiNSaK7EYcsJa4QRqlzThPVTUfdzBJ/1CUDJyg8D9otCnE1U75FjBN7EafsU5hsSRbVAc38KEWxolY3FPct21gdO5GpVGQA7MJO7KQL8HFveCepUQqka2TbcSRGbQiRPDj1KkzOUWHxWFp5jDjH/aq/+C5LVKrZXLZPY52nZbYMfy2f2t8FEscXgN180XBs/lMNz0W+AVlg6AAtE7zoZ11WHZ0cRRBuAMBod3DcLn85px1BrY3nX7ImHpl0meXdqV5iWHRpg6Am+m88bpNgkz2lSA7P8pWc2/Lc2PLzATDXQ0kmTC9pkgyQ2ANeH5dTHkuWyEcU2AXXtHGOGhQSK1SlnpQHSdWlzYE2GU3MwrTE+628Xm19L/ZcPSGsGBuSmI3mSeW8BaUkY5SlwZCtRq5zna7PbMMhbFhFt1r3RqbrKx21WqCrmqO6T2gw0kAj3ROXfZIVnXmI00HK2ibaNIp9knv80SlMIVJpcdOSeZhzG9IbsZ2Magdl/wCkQSDMnNadTOoKt6Zhx53+3kqvD4gUWjNPSMCx1PgFc4hogO4f4KzkOLo9cZSGIw4e11M79Ov/AB4FOtdIQarbyDf8v+cSpTo0krRmdhPLHuw7txJZP1H5zVu6lH5u89Ul6V4Igtr07OaQe1WmBxLazG1G7xccDoR9FtJ8SRzRjf4kKAy/2nXzTOOwDajIi+4r1lNNYUj3D/t8lEt90XpyxdMxGJw5aSDZLOatptnZedsj3hw8FlHYYgwR/lEWasScFAGE+cKeCj7A47lZDBUnxdpV/snaWY5QIi+XceY5qswuzXg6W5p5uBjl1JNoVF49oqCP8hVtfAXhwDhum6lTqEb7jfvI58U4KocLqbCinxOy2EEtEHkkaZDei8SNJWgdTvN0HEMEGQE1IHHtCNLZjHNtcHcqzE7EfTdNF4a0j3SJaDxEbzKsHNdTuw2/pm/mU3h8WagsxzuQaT9k/wAluhfi9mUFPD1muHrDnG8AADu13p12GEgAwYmFdUcJVcYGHq/I7xhEOwMSf0P+WPqU05MTx4soXYcDUrvVWtDlff8ApjEHWk49ZHmiU/RjEjSlb+5vmqqXoi4e/wCzJV8KdYSb2Qt8/wBG651pHvb5qsxnoniN1Fx7vNTi/Ra1EuzHub2hDdy7lf1/RrFt0w9UjgGk+CSrbDrj/oVh10n+SWLRanFlU53JcmKmCqgwWVAebT9wuWiujF1Z9F2P6LVXUaNQOYQ6mxwEkG7ARuhHrbBrtHuHraQZ+srU+jP/AMPDf9ml/wAGqyWz0Is5f+iXZhDQqU2waTxHI352VW95zEH6r6evHNB1APWs38b0zRfKrlHy+rcQh0GuBMtIkR70hfTH7PpHWmw/7R5ID9i0D/0x2EjwKFoNdjfyYvo+fVCcwvuJ+33SOMFzZfSH+jWHJnKQdLOP3KWxHonQO+oOoj7tSloyHp68FyfJaVGr6/M+AzQaaDSfr3qxwMVHaSdeQH54rV4v0TpNPv1TbeW7zyZySWH2QymSQXdseSycJ1+X9HRCcOhejhREkR1JhgtGim82hQeYCmNN7lTuthXa1BvqyXZjBmxi8REwdxT2CqetY0iYIOpmDvXvpBYYWmAMrmuceZAb9OmfopbKpgAhoAAcRA6hxVaiSMtJt7nU2xbgpVHaEr2o7p9YRqNIE79VlVs6U6VsDiaYdTILTljU27eKymw8Z7PWdTcf5bzYxo4cOvTuX0sYBtRsOLoIItHkkqnoHhqsOc6rNjZzRfsaujT0m00zj1NZKSYHDYZpaSLzvt+b0qadyDYg/wCCtZg9hUqYgZj1uP2RzsylMlgJiLzomvjyREvkJmaokPbP6hYqrx2zg4yBDupb6nhGN0Y0dQCKBCP+V+xr5ddHzrD7OqbmOP8AtJ+yaZseudKTu2B4lbxcrXxl2xP5kukYlno3XO5retw+0phnok8+9UaOoE+S1y5WtCBm/lajMxT9Dm/qquPU0DxJTdL0Woje89bh9grxcqWlBdEPWm+yup7DoD9E9ZcfujN2XRH/AEmfKD4ptcqUYrohzk+WDZQaNGtHUAERcuVEnLlQ7B21Ur4nF0nBobQc1rS0GSCXjpSSP0jQBXyAOXJXHYksNMCOm8NM8CCbc7KeNrFjQRHvU234OqNafo4oAOuVZt3aDqIo5Q0561OmZn3XkyRBF0bDYsuZRcQJqRPLoOda/EBADq5cuQBntqn+a7s/4hcu2t/7ruz/AIhc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8" descr="data:image/jpeg;base64,/9j/4AAQSkZJRgABAQAAAQABAAD/2wCEAAkGBxQSEhUUExQWFRUXGBcXGRgXGBoaGhgXFxcYFxgXGhwYHCggHBolHBUVITEhJSkrLi4uGB8zODMsNygtLisBCgoKDg0OGhAQGi0kICQsLCwsLCwsLCwsLCwsLCwsLCwsLCwsLCwsLCwsLCwsLCwsLCwsLCwsLCwsLCwsLCwsLP/AABEIAJwBQwMBIgACEQEDEQH/xAAbAAACAwEBAQAAAAAAAAAAAAADBAIFBgABB//EAEEQAAEDAgMEBgkCBQMDBQAAAAEAAhEDIQQSMQVBUWEicYGRsdEGExQyU5KhwfBC4RUjUnLxYoKyQ3PSFjM0osL/xAAYAQADAQEAAAAAAAAAAAAAAAAAAQIDBP/EACcRAAICAQQCAgIDAQEAAAAAAAABAhESAyExQRNRBGEicYGh4RQy/9oADAMBAAIRAxEAPwDR7JwlM0aRLGEljP0j+kck57FS+Gz5W+SX2Sf5FL/ts/4hOAqCgRwNP4bPlb5Lz2Kn8NnyN8kwulA6ADA0/hs+RvkpDBU/h0/kb5IwK9BQAEYKn8On8jfJSGCp/Dp/I3yRZXoKBghgqXw6fyN8lL2Kn8On8jfJTle5kAD9ip/Dp/I3yXnsNL4dP5G+SNK7MgAPsNL4dP5G+SkMDS+HT+RvkiZl2ZAiHsNL4dP5G+S99ip/Cp/I3yUpXsoAh7FS+FT+RvkvfYqXwqfyN8lKV7KAIex0vhU/kb5LvYqXwqfyN8kSV7KYgPsVL4VP5G+S72Kl8On8jfJFJXSgQL2Kl8On8jfJeHB0vhU/kb5IuZcXIAB7FS+HT+Rvku9ipfDp/I3yRsy7OmAIYOn8Kn8jfJejCU/hU/kb5KeZdmSGQOFp/Cp/I3yUfZKXwqfyN8kTMvZQICcJS+FT+RvkonCUvhU/kb5JjMokoAXODp/Dp/I3yXex0/hs+RvkjyvJTAB7FT+Gz5G+S44On8NnyN8kUuXsoAXODp/DZ8rfJROEp/DZ8rfJM5l4SiwoVODp/DZ8rfJRODp/DZ8o8kySvJRYikxmGZnPQbu/SOA5LkfGu6Z7PALkwD7Kf/Jpf9tn/EJz1iy2B2m8U2CGkBrRfkAmv4u/+lneVi5mtGg9Yu9Ys2/aFQ8B1F3mpNx7td87iYjzSzHiaH1ql61Z4Y4gy0n6KLseTeXTF4j6WRmGJojVXvrVmX4qdS7548Ah+1kafVxP2TzQYmp9eFL16yhxbv6midwHmoOqZtXE9kIzQYmu9eF57SFlIaf1HuXO9XvLu4H7ozXseBqnYto3hDdtFg3rK9HdPavWlu+3YjNAoGqGPZxXp2gwb/FZY5AJn6eZXlCqCQGgmefkjND8ZrG41vFe+2t4+KpvYXBsuEWneTHUQq2tjYMX+QBCnY3pUav2xvFeDHN4rK1doCejmI5gAz2KFPFZjbu3p5i8ZsBihxXhxY4rKMxAG+/D7clJ2LPGEZB4zUnFBROLCzHtThvP51L1u0HDeR3fdGQvGaf2gLvaAsx/EXj9RXh2tUnX87UZB4jUevC89eFmn7Uqf1x2DyXDab/6vo3yTyF42aYVwvPaAs4druEXnsCk7az+rsSzDxs0PtAXntAWfpbUeeHci/xM78qMw8TLr14XevCo3bUPAQoHbXUOyfujMPGX3rwo+1N/qHes9X223Qhp8D9V7TxjXNn1YjtTyF42aL1wXGsFjKOKLS8yelaRNhbRcdrvAgGZ/q4J2GBsfXjiomsFkKW1n7hHUB5Iv8WeHbiBuP7CUZB4mW+MqjOezwC5UNbaxJJhveVydkYsYwfq/Vtkyco4i8dyK2pRH6Hd5S2Gw+ZrOgRLW3zADTU3n/KL/DQTaOyoSuNy3OxQdE31GH3GX4lL5yP3T9LANaAXHNpYkmQOqLKwpbXp04aKdCeGW/iVLY/G65M8/EHgFEVnHRs85WmrbUzwPUU4O/KY8UyG0ssGjTB0lovffxU5JDWi32Y01zvhGpOzQB0ieA8FrhsegXS2nT13NJm3XCsMJhXseSw5RAEBrAIt3aKskw8LXJkGbJxB0o1O0R4rnbKrDWk7843W5qOqDWoL8cvkhObUMAvBBBBiOH9qm0V4jBvwjxqx3cPsVzMI8/pP51rSVNlnQVCCL3EyP8qTNmcalpG4jwK1a062bv8AX+mMYTv8l/f+GeZs2odzb/6vIKQ2TV3M7ifLRah2woAIq36pBvvCY/huUdJ0T+oafXRZWbYR9GZobGcCHOuOAm/WragxjBmYxvrXGAAAA0DeeJTx2a1ol1T84Jao2hTkhzSSIub2nz+gRfstR9A3te6T0iTeR5/ZVL9gOJJuBrEad5T1batKmMxmIsROiZwu06dRocDY9cpW1uVUW6ZTt9H+bu9qNT2IWmzS6eogX5BP1cZSnfvM2F+y6iMbTExnM8t/XmVJslxS4FquxyZOXjbS3GGx4pHEbFe33QZ4a+MlaFmKpuF3Pb2H7Eqoxfqqjpp4t1Nw/S8R9c2qFNhJRS4Kx+Cc0X97WJaP/wBTN+ChUw1SJhzYE3AFu2E46tWZJc8VGne18gxpzQ//AFOxjAX0yXgw4B2UxFiI1VKcukZ7didPDud+4t1qNai9urbcgde0Jmv6TUHZQBXpiZJzAkG8kB0zu4IQ9KqQBDgazDY5m5HEbukw343VqTIbiLOqlpgsM85RC1xE5CAN5FvBBpYrCvNqtWkZ/W3NI/uabb9ybZWLZ9Ximnk/Jfsei2C37AikXfpMcRML12HeBmynLYTcgE6AkWCNV23XZZzGOG/KInn0JCnS9NGgiaBtua5rvpAI707l0VSBUK72AwYnVt+F4MIFW2odxjT7fZXGH9NqGmX1fX4R+6ssN6TUHG1Q34hpuOF5H7KW5ehfoyLnP3NYLb3O13CLLzLVA6TQTyA07QtjU27SJOdudvHKwH/HWlq236YMMAbxDshlVFyeyQpNLdmSbTc4kNDTHVv69FYMxT2U8mS3GQeqy0mE2xSM+sawu3dBs96C3aOGIn1TdTfKIHciUndUOG6uzJVKjpHRynk3XvKAXO3k9qf9JdrMIim0C+sQTyHeqJ20SBpA4ympN9GUmk6LBpO6fsohl93f+6rH48qVPaLd4HdHghtk5jrqQB94LkscY3dEda5Um6IyRfYXEuysEwABuB3I+IxVRroYRGsaWS+FpjK2+4eHUjV6EkS63JZPk6o3QhWrvJ6TjI3DQIlCruB/clevbT3OLhy/IRhDQBl10BS2KpnntDptI3WKJTrVGEHpA7uXMyp08M6CRAjl5KdAE21ngCiirLShjqjWE+s1sNN/UI/wpVNpFjWzUMgbxb860rVp5qjWC4aBMcT1pP0hOUPjcP2+6eKDJ8ng9JqhN3ADdATuy/SS5zFzpFpG/sWNBujUK2RzTMNzCerT7puCoFqSNhX28+Zyj+oa3H6h4dwUnbde5pbYToRIg9+hSbmyOYv+yWBg2Ft33HXKycoxW5VSbF6u2KzSZ+/mrDB+kz3AMqdWblwKVqh1QGCMw/8AtG5VBBJtIO9p+3lqnGV7tA19mue0gS0yOHkfsUq+i192mCO79iqfZ21izouu3wV3lD+k09oVskUq5xZ7ZHYfsp4XEAQGR1ad0QmqeIIs6O3Tv3eCjiMEx9xYpBszypi6kH+WSd17dt9FVYjEV3H3gzqCYfTqU9CY/OKGzGf1ieeiQ8RarUJaQ6qbiCTu6rJSngGkR6wkE6yCL201Vyym14lsjr3pLF7OBMkX5fkJ5EOF8EMTs6lTkNfMgSIdr1aqkeDEgQR/nebK3w2CHEg6ayU4dmGPdLrfqMqkyHD2Z+ltWoB7ocNDLQe88FMbQpl3Tw9KDqGlzD3ygbVwVSmZLSB1fRJerIPSlvIi5533KjF2WdXD08r3NBMG3SiW85m6Xo12T0i5vZPNRpVo4wrPZOLZTBENMmTnbmB5X07EXsNL0Sw+OYGwIef7SPv9kzSrNqi4mDcWPbePBQqMpvM5GMFvd6IjqE3R/wCHMEFlQQbg5iPAeKWxomwFfD0gCbCNdR4QEhSwlGoTkcZ4QP28VcuwZIjKXjrme4pSps27cmZpboJ0vJsbpoH+kB/h1YWY9scLDxnxStSniWe/TDgNJYHf8ZVnjsVVLRlEf6iPAlFwD3NaPWGCTaL7t6eYqKehtzLY0h1DyTzdutO4DkZH2+6tH0mvscjx/qF0lW2NTj3XM5tNu4yE7TC2hDFVw8HoSNQWmfBZ6q9wPmr+tsA6se0/3S094slK+DrsnM1xHMB4+l01RElZUGq8FejFwNAmvWD+gcywwe4qDqTDYPg8HiPqn/BnizqVdpGi8RaeFgajsIXKticWaeliKmVoa0AQLk8ufkva1KZLiXGO5N4eiMjOOUeCXxhY2xMnSBJ8Fzdnansc8AcApYmAy97iECi2nlDjqd0GbcolMNxbS29uRMmN0wpbrktKxrPYC3WD9k7hg1oJOgH1SGDoyZnxv+yexFRsCmZv+cFSJ+jtlGSXHU38lT7axBIedQTH1VpSeGMe8cIb4KhxrXv6LWudvhoJv2IW7H0IMcesKdDFEOkbvogvaQYIII1QqoIuO1W0mTF7GuZjvWBhIaLXyjLc68ylcSYdI13eBCrtm1zlyzofFN15Im9uC556caqjVSs8pYwgFw6RBiPvOhRdotzZXAdJzQ6ADcHfpqk6u0RTAaQ5zjeYJN7xewta3BEZVcXgkBwgRO4boWGjHUUtuCpONbgxTJ98dsiR3m6NhMQaJs9pG8GfsCgbSoPBzCcvmlBJXUov2Z2avD4z1ugZG+5nwRMhZ7txw3jqWToPcwy0wtJs3aIqWNnJpUD3HaVYO1v4jrCHiNntdcd4UquHm4MO5ITMUWmHDKfoetNoExF+FewyESljf6grMVgdfzqUH4Sm78uoaNLEXhj7gwV6yu+nrBH0/ZdWwImxgcXafS6jiMOWAFtRrgdYOnPpQkk0JuL2Y57Y02ygdaRxWzKVQe52iAgPcRpca20UW15kXHb9whTvcHpIWfsJv6aTr8XiP+RS2I2GRJDD80/un6GBYLgukHMCTN+MaI+KxTp/z91eRl4voyNfD1WEy10ch9VChjnNOpHetfdwvUI6iR2WUNGxZxGmb/E/VVkjN6TRSU9uHfp+cU3/ABUkQ2o5vYHeIKPVw7DqGjqnzlRZs5hN2kDcc0CdP1IyKwaOftGnIm7zrAsZ4jUdiM5o1FuQM33ajRM1Nm5IOQcAYmY5leYfDtqHKWOB3XYJ32GaSkxpexRmIDpzAzyj6KwwzZ0fl5Onxv4JSvgzTPSaQeYsRuI3yvGY0gAOl1/eFiBwI3hNUJljXpkCSA8De3VV2H2jTc7KC5h/1AATwsdetWODxYiWGRwmQnHUqVWzrO+o6j9imS1uVOIwbXjp02P5jXvEKsxGwabvcc5h4OGYeauK2zKlM2kjiLHtGh7Pogiu7QtzdY8rIyoMb3Rnv4K9tppnqcR9Fyu6tRs6OHafNctVIzcPoDTzZATpG8bh1Fe4Y2zEAG5Fot2koLMzwASMoAPukaaXOptuQcVjWmGkExbTd+BYVdnQnSRCvjHizYG4aeac2U+ZLraXA1Fzv3CD3pFrA57LZQ6xncAbnuunMTUBHRBidDG479yz1mpLE0jFxlZYe002OnpEDdui4375hM0yXuzaGI0t2KmZXa1sG0Te3RBjS2quMBiWuJgnKAB0rLPSk06dlTimrCbYecobbcqfE13CbuhomAYkcwDdWWMZLpmb26vyVXVMBnJIdbQxHWd66oGEyqEmT9l68SFwcCTlmOYhEAlUwR2zxLxzEd1wtLh8KHSLjt1WdwjQ1wPNaqk6CDz8VnMuJW43Aat36tPCLj86kPB1cwuL6Hr/ADxV9jKOYTvCo6zBTqg/pfY8AfzxRHdCmqYyDHRcLbupVOLo5DyOivPV5uidQhVsCHDq3c0ME+ijLZCgxxaZBg8kerRLSQdyFlQUX+zNqZ+i6zvFWVWkHarF6K2wG1SBld2E/dL9AP1mOp7szeHkp0qs6X8R1omYke9KQrC9rO/NU6sV0O1KwGpO6OaTOLYSBvM6xuPlKhTxN4eAN0zY/voh5+k1wLTZxP8AVyjUcVw6rcZNWzeLTSHXQZvPkd30KWdhBNrdSWDspMNEe9aBfSbX7Y3INbGlvMa9nmFpo8UKTGn4YjS6j6wjW/Wo4bGDTW3OI4pkYhrW/wDtZ3f3EdwsuhRsh6nsSdfl1Lmvj3rhSJDjADh1x9ihPpGdUmmiotS4ZYsqAjoBg65+yTxReJidYsez83omDc1pvP2VlTNN2hHUhMmcSOzdsuLRTqdJswTEk/3BsEnnPYp4zDGm/dxAkGx3EJHGbODCSILT+QeSLRqB9xqN3Dq5K8rMVCn9DVLENIyOAAudSGC9oDezVI19nEjM0SOILSOzK4oxaucyQAdBpy6uCLvkMWuCppsLXS3oO+h6wmsNjJdDwGHcZME8jpCNWw0j8/CkSJOVwnriCkhuPo0WHxFSLsLmcXREcZJSO0NoU6ZHrWgB2m+Y3gkXVRjNnPe4dItaTBkkwJ1trCVqbCr1h/LAcSYALwIpi+bpGwOUK1uZNtDzzSJltaBuvpyuFypjs+ow5XNuLHT7LlaM236C4l8gQQYgXmerkEhTpPDpJ1Og+ytmUCbxA5TfmpHDxMAl0dGALGRvPapbrg6FG0hdzC/I1mZsQHExJO4C+lytE/DMDDD8xaLgQY3me6ElsvBhofUrCMrSRJIlxB1jhc9i8p0nVI6RNpsZbO47lw6zbdJ8HTple25eZnVwBBgkX5+G5MbLoktLja9xeE/hcCHkZANIcbTrHXuVzR2ZkJJBgC19ZtfsHFaxWP8AJEtyvpUw1onh43VPtNnTIBMa3n83LSVG6ykDsrPLidb6/stVKiHGyioUwT0jlGswTfhbxXpZP6coAsDqfsm69D1b4ANo6VwJ5FFqMkA5iXbwZt2nVXZKSEwxX2HqlzRAkx2dpVUxsEE8fpKsqD+k4MEtlpBaLXAkd4Sq0NumXWEJLROqrtoYTNmZxu3r4Kywwg9d/Ne46hIkai6yUqZo1aKHAVS5t/eYYP2Pb9kw18Ge/mEDHs9VUbV/S6z/AL+aaqUufVzBW2xhu/4BY/DZ2yNR9QqMiFpMOIt3eSrdp4Mg5go4NU7RVlRRQ1c5iCqC4LHFhAOiuGVGVRY3VAWo+GxJZA3ctUEh8fgnSTJndvB71W0qlw1zJ10AEOPKwE25FanD4htRv5+Skto7PEZoJ6tQN58VnOKldgm1wUm06jsO+TmIEdHLYzexsmcJiG1mAgX3g/UmQR3KT6BqMb/MzsEw1943QdylRLWnQNPFZw0rj9mkp1L6FK2DjT3Tp/pPkm8GxzbVHBvce8zZCbWElrjrlF9DrrNtyuHbPpBrjdr2iS8ZrmN4G7o6KJ604fi+xqMZK0JEgOkajRw1jrCHVzatAI3jRQq1ROut54jiupYgA6rti7Rzyi4uyeSd194mfqhOo96fbWnqQzB0MqJR9Fx1G+RP1rgILjHXZeUa1590hHe38/NUvUp7wpsvFPgtMNimvsDDt4/NUYtVE2pBkWI3p2ltEj3h2hVZDTRYB3FQrUg7XvXlHF0qg19W6w6RlhJ/1QCz/cI5lTda0g9RBHeLFOmSmnwJPc6mZ1Hgptr0qkS0OPUJTJIiDokcRhMplvciwaDPpAmw8PsuVe/ECfdXq0XBk+SwweHGRp5A/RSpUyLzBlFwp/ls/tb4KdTSyyb3N4/+ULVMNnb0iYnTjxnl5qorUXFxYzNlnQaLQepLokdFo157yjMpBoPHTTeUrpjq0KejWyntMhhJaCbawNSrtld1QiRlF9SJPYOtB2UHNdna5wI568R1XKLmyudmN+IEC9/JJ7glW1AsdRAY9x0a0nhoJ+yFhsMGsaCbwO+EXGguBaDAcDNtx132suy9acQlRSbRa51QtloYwg8ycs6zEdLgjHChDrtis+eIO7TK0fZM51TCKFTQEq22GyCRYzz/AGSdRv3RsLWYyTJzSCIBOkWUtjcbLpzYPUUd1OQhucHS7dF44xceCPgX5m6EfmqzZcSpxmDzscw79OsafRVWyKhg0ne8zTm39lq8TS36LO+kOGNF7MRTFv1DxB+q0hLJUZakcXkTqUipsGYQe3zTTspAcyC1wBHlyjTuQA4g23dyrklfi76KTaGziwyNDoUnkWvdTD2wdD9OSzuLwpY4g9imzZFeWLhTTBCimFHuGqlhkdoWgwtcPbO/TtWeJRcLiSwyO7ikJos34RmY5fedEgTBjig4rZ3rARp+bk7gKocDAAvu1nnxCdZSLrRPPh2ouiasxOKwT6ZvmLRz5HXvRm415Dc1xHGYtHXp4rU4jDjR9+BVHjsCG6b93/iU3jLlEq1wV9drCS6YnonfIMd14ST6bmHyTZovBPuOmIk3Bt7wB5bvopl1YR7rRNhGa3WUJyTpIt4yjT5sUoYhwVjQrhyEKBAmRxvw5FSwtGbiT1+a0tMyqhhzeA+v7KVDBOqZo1Hhu8D3FeaJmninNByEAnsBjSY61DiNSaK7EYcsJa4QRqlzThPVTUfdzBJ/1CUDJyg8D9otCnE1U75FjBN7EafsU5hsSRbVAc38KEWxolY3FPct21gdO5GpVGQA7MJO7KQL8HFveCepUQqka2TbcSRGbQiRPDj1KkzOUWHxWFp5jDjH/aq/+C5LVKrZXLZPY52nZbYMfy2f2t8FEscXgN180XBs/lMNz0W+AVlg6AAtE7zoZ11WHZ0cRRBuAMBod3DcLn85px1BrY3nX7ImHpl0meXdqV5iWHRpg6Am+m88bpNgkz2lSA7P8pWc2/Lc2PLzATDXQ0kmTC9pkgyQ2ANeH5dTHkuWyEcU2AXXtHGOGhQSK1SlnpQHSdWlzYE2GU3MwrTE+628Xm19L/ZcPSGsGBuSmI3mSeW8BaUkY5SlwZCtRq5zna7PbMMhbFhFt1r3RqbrKx21WqCrmqO6T2gw0kAj3ROXfZIVnXmI00HK2ibaNIp9knv80SlMIVJpcdOSeZhzG9IbsZ2Magdl/wCkQSDMnNadTOoKt6Zhx53+3kqvD4gUWjNPSMCx1PgFc4hogO4f4KzkOLo9cZSGIw4e11M79Ov/AB4FOtdIQarbyDf8v+cSpTo0krRmdhPLHuw7txJZP1H5zVu6lH5u89Ul6V4Igtr07OaQe1WmBxLazG1G7xccDoR9FtJ8SRzRjf4kKAy/2nXzTOOwDajIi+4r1lNNYUj3D/t8lEt90XpyxdMxGJw5aSDZLOatptnZedsj3hw8FlHYYgwR/lEWasScFAGE+cKeCj7A47lZDBUnxdpV/snaWY5QIi+XceY5qswuzXg6W5p5uBjl1JNoVF49oqCP8hVtfAXhwDhum6lTqEb7jfvI58U4KocLqbCinxOy2EEtEHkkaZDei8SNJWgdTvN0HEMEGQE1IHHtCNLZjHNtcHcqzE7EfTdNF4a0j3SJaDxEbzKsHNdTuw2/pm/mU3h8WagsxzuQaT9k/wAluhfi9mUFPD1muHrDnG8AADu13p12GEgAwYmFdUcJVcYGHq/I7xhEOwMSf0P+WPqU05MTx4soXYcDUrvVWtDlff8ApjEHWk49ZHmiU/RjEjSlb+5vmqqXoi4e/wCzJV8KdYSb2Qt8/wBG651pHvb5qsxnoniN1Fx7vNTi/Ra1EuzHub2hDdy7lf1/RrFt0w9UjgGk+CSrbDrj/oVh10n+SWLRanFlU53JcmKmCqgwWVAebT9wuWiujF1Z9F2P6LVXUaNQOYQ6mxwEkG7ARuhHrbBrtHuHraQZ+srU+jP/AMPDf9ml/wAGqyWz0Is5f+iXZhDQqU2waTxHI352VW95zEH6r6evHNB1APWs38b0zRfKrlHy+rcQh0GuBMtIkR70hfTH7PpHWmw/7R5ID9i0D/0x2EjwKFoNdjfyYvo+fVCcwvuJ+33SOMFzZfSH+jWHJnKQdLOP3KWxHonQO+oOoj7tSloyHp68FyfJaVGr6/M+AzQaaDSfr3qxwMVHaSdeQH54rV4v0TpNPv1TbeW7zyZySWH2QymSQXdseSycJ1+X9HRCcOhejhREkR1JhgtGim82hQeYCmNN7lTuthXa1BvqyXZjBmxi8REwdxT2CqetY0iYIOpmDvXvpBYYWmAMrmuceZAb9OmfopbKpgAhoAAcRA6hxVaiSMtJt7nU2xbgpVHaEr2o7p9YRqNIE79VlVs6U6VsDiaYdTILTljU27eKymw8Z7PWdTcf5bzYxo4cOvTuX0sYBtRsOLoIItHkkqnoHhqsOc6rNjZzRfsaujT0m00zj1NZKSYHDYZpaSLzvt+b0qadyDYg/wCCtZg9hUqYgZj1uP2RzsylMlgJiLzomvjyREvkJmaokPbP6hYqrx2zg4yBDupb6nhGN0Y0dQCKBCP+V+xr5ddHzrD7OqbmOP8AtJ+yaZseudKTu2B4lbxcrXxl2xP5kukYlno3XO5retw+0phnok8+9UaOoE+S1y5WtCBm/lajMxT9Dm/qquPU0DxJTdL0Woje89bh9grxcqWlBdEPWm+yup7DoD9E9ZcfujN2XRH/AEmfKD4ptcqUYrohzk+WDZQaNGtHUAERcuVEnLlQ7B21Ur4nF0nBobQc1rS0GSCXjpSSP0jQBXyAOXJXHYksNMCOm8NM8CCbc7KeNrFjQRHvU234OqNafo4oAOuVZt3aDqIo5Q0561OmZn3XkyRBF0bDYsuZRcQJqRPLoOda/EBADq5cuQBntqn+a7s/4hcu2t/7ruz/AIhcg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5" name="Retângulo de cantos arredondados 14"/>
          <p:cNvSpPr/>
          <p:nvPr/>
        </p:nvSpPr>
        <p:spPr>
          <a:xfrm>
            <a:off x="343694" y="5229200"/>
            <a:ext cx="9217024" cy="1440160"/>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en-US" sz="1600" dirty="0" err="1"/>
              <a:t>Pátios</a:t>
            </a:r>
            <a:r>
              <a:rPr lang="en-US" sz="1600" dirty="0"/>
              <a:t> a </a:t>
            </a:r>
            <a:r>
              <a:rPr lang="en-US" sz="1600" dirty="0" err="1"/>
              <a:t>céu</a:t>
            </a:r>
            <a:r>
              <a:rPr lang="en-US" sz="1600" dirty="0"/>
              <a:t> </a:t>
            </a:r>
            <a:r>
              <a:rPr lang="en-US" sz="1600" dirty="0" err="1"/>
              <a:t>aberto</a:t>
            </a:r>
            <a:r>
              <a:rPr lang="en-US" sz="1600" dirty="0"/>
              <a:t>, </a:t>
            </a:r>
            <a:r>
              <a:rPr lang="en-US" sz="1600" dirty="0" err="1"/>
              <a:t>geralmente</a:t>
            </a:r>
            <a:r>
              <a:rPr lang="en-US" sz="1600" dirty="0"/>
              <a:t>, </a:t>
            </a:r>
            <a:r>
              <a:rPr lang="en-US" sz="1600" dirty="0" err="1"/>
              <a:t>são</a:t>
            </a:r>
            <a:r>
              <a:rPr lang="en-US" sz="1600" dirty="0"/>
              <a:t> </a:t>
            </a:r>
            <a:r>
              <a:rPr lang="en-US" sz="1600" dirty="0" err="1"/>
              <a:t>utilizados</a:t>
            </a:r>
            <a:r>
              <a:rPr lang="en-US" sz="1600" dirty="0"/>
              <a:t> </a:t>
            </a:r>
            <a:r>
              <a:rPr lang="en-US" sz="1600" dirty="0" err="1"/>
              <a:t>na</a:t>
            </a:r>
            <a:r>
              <a:rPr lang="en-US" sz="1600" dirty="0"/>
              <a:t> </a:t>
            </a:r>
            <a:r>
              <a:rPr lang="en-US" sz="1600" dirty="0" err="1"/>
              <a:t>operação</a:t>
            </a:r>
            <a:r>
              <a:rPr lang="en-US" sz="1600" dirty="0"/>
              <a:t> de </a:t>
            </a:r>
            <a:r>
              <a:rPr lang="en-US" sz="1600" dirty="0" err="1"/>
              <a:t>granéis</a:t>
            </a:r>
            <a:r>
              <a:rPr lang="en-US" sz="1600" dirty="0"/>
              <a:t> </a:t>
            </a:r>
            <a:r>
              <a:rPr lang="en-US" sz="1600" dirty="0" err="1"/>
              <a:t>minerais</a:t>
            </a:r>
            <a:r>
              <a:rPr lang="en-US" sz="1600" dirty="0"/>
              <a:t> (</a:t>
            </a:r>
            <a:r>
              <a:rPr lang="en-US" sz="1600" dirty="0" err="1"/>
              <a:t>minério</a:t>
            </a:r>
            <a:r>
              <a:rPr lang="en-US" sz="1600" dirty="0"/>
              <a:t> de </a:t>
            </a:r>
            <a:r>
              <a:rPr lang="en-US" sz="1600" dirty="0" err="1"/>
              <a:t>ferro</a:t>
            </a:r>
            <a:r>
              <a:rPr lang="en-US" sz="1600" dirty="0"/>
              <a:t>, </a:t>
            </a:r>
            <a:r>
              <a:rPr lang="en-US" sz="1600" dirty="0" err="1"/>
              <a:t>carvão</a:t>
            </a:r>
            <a:r>
              <a:rPr lang="en-US" sz="1600" dirty="0"/>
              <a:t> e </a:t>
            </a:r>
            <a:r>
              <a:rPr lang="en-US" sz="1600" dirty="0" err="1"/>
              <a:t>coque</a:t>
            </a:r>
            <a:r>
              <a:rPr lang="en-US" sz="1600" dirty="0"/>
              <a:t>)</a:t>
            </a:r>
          </a:p>
          <a:p>
            <a:pPr marL="144000" indent="-144000">
              <a:spcAft>
                <a:spcPts val="600"/>
              </a:spcAft>
              <a:buFont typeface="Arial" pitchFamily="34" charset="0"/>
              <a:buChar char="•"/>
            </a:pPr>
            <a:r>
              <a:rPr lang="en-US" sz="1600" dirty="0" err="1"/>
              <a:t>Granéis</a:t>
            </a:r>
            <a:r>
              <a:rPr lang="en-US" sz="1600" dirty="0"/>
              <a:t> </a:t>
            </a:r>
            <a:r>
              <a:rPr lang="en-US" sz="1600" dirty="0" err="1"/>
              <a:t>agrícolas</a:t>
            </a:r>
            <a:r>
              <a:rPr lang="en-US" sz="1600" dirty="0"/>
              <a:t> e </a:t>
            </a:r>
            <a:r>
              <a:rPr lang="en-US" sz="1600" dirty="0" err="1"/>
              <a:t>fertilizantes</a:t>
            </a:r>
            <a:r>
              <a:rPr lang="en-US" sz="1600" dirty="0"/>
              <a:t>, </a:t>
            </a:r>
            <a:r>
              <a:rPr lang="en-US" sz="1600" dirty="0" err="1"/>
              <a:t>por</a:t>
            </a:r>
            <a:r>
              <a:rPr lang="en-US" sz="1600" dirty="0"/>
              <a:t> </a:t>
            </a:r>
            <a:r>
              <a:rPr lang="en-US" sz="1600" dirty="0" err="1"/>
              <a:t>não</a:t>
            </a:r>
            <a:r>
              <a:rPr lang="en-US" sz="1600" dirty="0"/>
              <a:t> </a:t>
            </a:r>
            <a:r>
              <a:rPr lang="en-US" sz="1600" dirty="0" err="1"/>
              <a:t>poderem</a:t>
            </a:r>
            <a:r>
              <a:rPr lang="en-US" sz="1600" dirty="0"/>
              <a:t> </a:t>
            </a:r>
            <a:r>
              <a:rPr lang="en-US" sz="1600" dirty="0" err="1"/>
              <a:t>ficar</a:t>
            </a:r>
            <a:r>
              <a:rPr lang="en-US" sz="1600" dirty="0"/>
              <a:t> </a:t>
            </a:r>
            <a:r>
              <a:rPr lang="en-US" sz="1600" dirty="0" err="1"/>
              <a:t>expostos</a:t>
            </a:r>
            <a:r>
              <a:rPr lang="en-US" sz="1600" dirty="0"/>
              <a:t> a </a:t>
            </a:r>
            <a:r>
              <a:rPr lang="en-US" sz="1600" dirty="0" err="1"/>
              <a:t>umidade</a:t>
            </a:r>
            <a:r>
              <a:rPr lang="en-US" sz="1600" dirty="0"/>
              <a:t>, </a:t>
            </a:r>
            <a:r>
              <a:rPr lang="en-US" sz="1600" dirty="0" err="1"/>
              <a:t>são</a:t>
            </a:r>
            <a:r>
              <a:rPr lang="en-US" sz="1600" dirty="0"/>
              <a:t> </a:t>
            </a:r>
            <a:r>
              <a:rPr lang="en-US" sz="1600" dirty="0" err="1"/>
              <a:t>armazenados</a:t>
            </a:r>
            <a:r>
              <a:rPr lang="en-US" sz="1600" dirty="0"/>
              <a:t> </a:t>
            </a:r>
            <a:r>
              <a:rPr lang="en-US" sz="1600" dirty="0" err="1"/>
              <a:t>em</a:t>
            </a:r>
            <a:r>
              <a:rPr lang="en-US" sz="1600" dirty="0"/>
              <a:t> silos e/</a:t>
            </a:r>
            <a:r>
              <a:rPr lang="en-US" sz="1600" dirty="0" err="1"/>
              <a:t>ou</a:t>
            </a:r>
            <a:r>
              <a:rPr lang="en-US" sz="1600" dirty="0"/>
              <a:t> </a:t>
            </a:r>
            <a:r>
              <a:rPr lang="en-US" sz="1600" dirty="0" err="1"/>
              <a:t>armazéns</a:t>
            </a:r>
            <a:r>
              <a:rPr lang="en-US" sz="1600" dirty="0"/>
              <a:t> </a:t>
            </a:r>
            <a:r>
              <a:rPr lang="en-US" sz="1600" dirty="0" err="1"/>
              <a:t>cobertos</a:t>
            </a:r>
            <a:endParaRPr lang="en-US" sz="1600" dirty="0"/>
          </a:p>
        </p:txBody>
      </p:sp>
      <p:sp>
        <p:nvSpPr>
          <p:cNvPr id="6" name="AutoShape 10" descr="http://www.vale.com/PT/business/mining/iron-ore-pellets/PublishingImages/minerio-de-ferro_terminal-ponta-da-madeira.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12" descr="http://www.vale.com/PT/business/mining/iron-ore-pellets/PublishingImages/minerio-de-ferro_terminal-ponta-da-madeira.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7" name="Picture 70" descr="http://www.minesurveyor.net/ssstockpileimages/coalstockpile2.jpg"/>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bwMode="auto">
          <a:xfrm>
            <a:off x="4027488" y="760112"/>
            <a:ext cx="5352483" cy="4209521"/>
          </a:xfrm>
          <a:prstGeom prst="rect">
            <a:avLst/>
          </a:prstGeom>
          <a:solidFill>
            <a:schemeClr val="bg1">
              <a:alpha val="80000"/>
            </a:schemeClr>
          </a:solidFill>
          <a:ln>
            <a:solidFill>
              <a:schemeClr val="tx1">
                <a:lumMod val="50000"/>
                <a:lumOff val="50000"/>
              </a:schemeClr>
            </a:solidFill>
          </a:ln>
          <a:effectLst/>
        </p:spPr>
      </p:pic>
      <p:sp>
        <p:nvSpPr>
          <p:cNvPr id="23" name="Retângulo 22"/>
          <p:cNvSpPr/>
          <p:nvPr/>
        </p:nvSpPr>
        <p:spPr>
          <a:xfrm>
            <a:off x="376952" y="763283"/>
            <a:ext cx="3341366" cy="262298"/>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Silos</a:t>
            </a:r>
          </a:p>
        </p:txBody>
      </p:sp>
      <p:sp>
        <p:nvSpPr>
          <p:cNvPr id="24" name="Retângulo 23"/>
          <p:cNvSpPr/>
          <p:nvPr/>
        </p:nvSpPr>
        <p:spPr>
          <a:xfrm>
            <a:off x="383040" y="3061015"/>
            <a:ext cx="3341366" cy="280710"/>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Armazém</a:t>
            </a:r>
          </a:p>
        </p:txBody>
      </p:sp>
      <p:sp>
        <p:nvSpPr>
          <p:cNvPr id="25" name="Retângulo 24"/>
          <p:cNvSpPr/>
          <p:nvPr/>
        </p:nvSpPr>
        <p:spPr>
          <a:xfrm>
            <a:off x="4027487" y="760112"/>
            <a:ext cx="5352483" cy="280709"/>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Pátio a céu aberto de minério </a:t>
            </a:r>
          </a:p>
        </p:txBody>
      </p:sp>
    </p:spTree>
    <p:extLst>
      <p:ext uri="{BB962C8B-B14F-4D97-AF65-F5344CB8AC3E}">
        <p14:creationId xmlns:p14="http://schemas.microsoft.com/office/powerpoint/2010/main" val="762620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Sistema de empilhamento e recuperação</a:t>
            </a:r>
          </a:p>
        </p:txBody>
      </p:sp>
      <p:sp>
        <p:nvSpPr>
          <p:cNvPr id="4" name="AutoShape 6" descr="data:image/jpeg;base64,/9j/4AAQSkZJRgABAQAAAQABAAD/2wCEAAkGBxQSEhUUExQWFRUXGBcXGRgXGBoaGhgXFxcYFxgXGhwYHCggHBolHBUVITEhJSkrLi4uGB8zODMsNygtLisBCgoKDg0OGhAQGi0kICQsLCwsLCwsLCwsLCwsLCwsLCwsLCwsLCwsLCwsLCwsLCwsLCwsLCwsLCwsLCwsLCwsLP/AABEIAJwBQwMBIgACEQEDEQH/xAAbAAACAwEBAQAAAAAAAAAAAAADBAIFBgABB//EAEEQAAEDAgMEBgkCBQMDBQAAAAEAAhEDIQQSMQVBUWEicYGRsdEGExQyU5KhwfBC4RUjUnLxYoKyQ3PSFjM0osL/xAAYAQADAQEAAAAAAAAAAAAAAAAAAQIDBP/EACcRAAICAQQCAgIDAQEAAAAAAAABAhESAyExQRNRBGEicYGh4RQy/9oADAMBAAIRAxEAPwDR7JwlM0aRLGEljP0j+kck57FS+Gz5W+SX2Sf5FL/ts/4hOAqCgRwNP4bPlb5Lz2Kn8NnyN8kwulA6ADA0/hs+RvkpDBU/h0/kb5IwK9BQAEYKn8On8jfJSGCp/Dp/I3yRZXoKBghgqXw6fyN8lL2Kn8On8jfJTle5kAD9ip/Dp/I3yXnsNL4dP5G+SNK7MgAPsNL4dP5G+SkMDS+HT+RvkiZl2ZAiHsNL4dP5G+S99ip/Cp/I3yUpXsoAh7FS+FT+RvkvfYqXwqfyN8lKV7KAIex0vhU/kb5LvYqXwqfyN8kSV7KYgPsVL4VP5G+S72Kl8On8jfJFJXSgQL2Kl8On8jfJeHB0vhU/kb5IuZcXIAB7FS+HT+Rvku9ipfDp/I3yRsy7OmAIYOn8Kn8jfJejCU/hU/kb5KeZdmSGQOFp/Cp/I3yUfZKXwqfyN8kTMvZQICcJS+FT+RvkonCUvhU/kb5JjMokoAXODp/Dp/I3yXex0/hs+RvkjyvJTAB7FT+Gz5G+S44On8NnyN8kUuXsoAXODp/DZ8rfJROEp/DZ8rfJM5l4SiwoVODp/DZ8rfJRODp/DZ8o8kySvJRYikxmGZnPQbu/SOA5LkfGu6Z7PALkwD7Kf/Jpf9tn/EJz1iy2B2m8U2CGkBrRfkAmv4u/+lneVi5mtGg9Yu9Ys2/aFQ8B1F3mpNx7td87iYjzSzHiaH1ql61Z4Y4gy0n6KLseTeXTF4j6WRmGJojVXvrVmX4qdS7548Ah+1kafVxP2TzQYmp9eFL16yhxbv6midwHmoOqZtXE9kIzQYmu9eF57SFlIaf1HuXO9XvLu4H7ozXseBqnYto3hDdtFg3rK9HdPavWlu+3YjNAoGqGPZxXp2gwb/FZY5AJn6eZXlCqCQGgmefkjND8ZrG41vFe+2t4+KpvYXBsuEWneTHUQq2tjYMX+QBCnY3pUav2xvFeDHN4rK1doCejmI5gAz2KFPFZjbu3p5i8ZsBihxXhxY4rKMxAG+/D7clJ2LPGEZB4zUnFBROLCzHtThvP51L1u0HDeR3fdGQvGaf2gLvaAsx/EXj9RXh2tUnX87UZB4jUevC89eFmn7Uqf1x2DyXDab/6vo3yTyF42aYVwvPaAs4druEXnsCk7az+rsSzDxs0PtAXntAWfpbUeeHci/xM78qMw8TLr14XevCo3bUPAQoHbXUOyfujMPGX3rwo+1N/qHes9X223Qhp8D9V7TxjXNn1YjtTyF42aL1wXGsFjKOKLS8yelaRNhbRcdrvAgGZ/q4J2GBsfXjiomsFkKW1n7hHUB5Iv8WeHbiBuP7CUZB4mW+MqjOezwC5UNbaxJJhveVydkYsYwfq/Vtkyco4i8dyK2pRH6Hd5S2Gw+ZrOgRLW3zADTU3n/KL/DQTaOyoSuNy3OxQdE31GH3GX4lL5yP3T9LANaAXHNpYkmQOqLKwpbXp04aKdCeGW/iVLY/G65M8/EHgFEVnHRs85WmrbUzwPUU4O/KY8UyG0ssGjTB0lovffxU5JDWi32Y01zvhGpOzQB0ieA8FrhsegXS2nT13NJm3XCsMJhXseSw5RAEBrAIt3aKskw8LXJkGbJxB0o1O0R4rnbKrDWk7843W5qOqDWoL8cvkhObUMAvBBBBiOH9qm0V4jBvwjxqx3cPsVzMI8/pP51rSVNlnQVCCL3EyP8qTNmcalpG4jwK1a062bv8AX+mMYTv8l/f+GeZs2odzb/6vIKQ2TV3M7ifLRah2woAIq36pBvvCY/huUdJ0T+oafXRZWbYR9GZobGcCHOuOAm/WragxjBmYxvrXGAAAA0DeeJTx2a1ol1T84Jao2hTkhzSSIub2nz+gRfstR9A3te6T0iTeR5/ZVL9gOJJuBrEad5T1batKmMxmIsROiZwu06dRocDY9cpW1uVUW6ZTt9H+bu9qNT2IWmzS6eogX5BP1cZSnfvM2F+y6iMbTExnM8t/XmVJslxS4FquxyZOXjbS3GGx4pHEbFe33QZ4a+MlaFmKpuF3Pb2H7Eqoxfqqjpp4t1Nw/S8R9c2qFNhJRS4Kx+Cc0X97WJaP/wBTN+ChUw1SJhzYE3AFu2E46tWZJc8VGne18gxpzQ//AFOxjAX0yXgw4B2UxFiI1VKcukZ7didPDud+4t1qNai9urbcgde0Jmv6TUHZQBXpiZJzAkG8kB0zu4IQ9KqQBDgazDY5m5HEbukw343VqTIbiLOqlpgsM85RC1xE5CAN5FvBBpYrCvNqtWkZ/W3NI/uabb9ybZWLZ9Ximnk/Jfsei2C37AikXfpMcRML12HeBmynLYTcgE6AkWCNV23XZZzGOG/KInn0JCnS9NGgiaBtua5rvpAI707l0VSBUK72AwYnVt+F4MIFW2odxjT7fZXGH9NqGmX1fX4R+6ssN6TUHG1Q34hpuOF5H7KW5ehfoyLnP3NYLb3O13CLLzLVA6TQTyA07QtjU27SJOdudvHKwH/HWlq236YMMAbxDshlVFyeyQpNLdmSbTc4kNDTHVv69FYMxT2U8mS3GQeqy0mE2xSM+sawu3dBs96C3aOGIn1TdTfKIHciUndUOG6uzJVKjpHRynk3XvKAXO3k9qf9JdrMIim0C+sQTyHeqJ20SBpA4ympN9GUmk6LBpO6fsohl93f+6rH48qVPaLd4HdHghtk5jrqQB94LkscY3dEda5Um6IyRfYXEuysEwABuB3I+IxVRroYRGsaWS+FpjK2+4eHUjV6EkS63JZPk6o3QhWrvJ6TjI3DQIlCruB/clevbT3OLhy/IRhDQBl10BS2KpnntDptI3WKJTrVGEHpA7uXMyp08M6CRAjl5KdAE21ngCiirLShjqjWE+s1sNN/UI/wpVNpFjWzUMgbxb860rVp5qjWC4aBMcT1pP0hOUPjcP2+6eKDJ8ng9JqhN3ADdATuy/SS5zFzpFpG/sWNBujUK2RzTMNzCerT7puCoFqSNhX28+Zyj+oa3H6h4dwUnbde5pbYToRIg9+hSbmyOYv+yWBg2Ft33HXKycoxW5VSbF6u2KzSZ+/mrDB+kz3AMqdWblwKVqh1QGCMw/8AtG5VBBJtIO9p+3lqnGV7tA19mue0gS0yOHkfsUq+i192mCO79iqfZ21izouu3wV3lD+k09oVskUq5xZ7ZHYfsp4XEAQGR1ad0QmqeIIs6O3Tv3eCjiMEx9xYpBszypi6kH+WSd17dt9FVYjEV3H3gzqCYfTqU9CY/OKGzGf1ieeiQ8RarUJaQ6qbiCTu6rJSngGkR6wkE6yCL201Vyym14lsjr3pLF7OBMkX5fkJ5EOF8EMTs6lTkNfMgSIdr1aqkeDEgQR/nebK3w2CHEg6ayU4dmGPdLrfqMqkyHD2Z+ltWoB7ocNDLQe88FMbQpl3Tw9KDqGlzD3ygbVwVSmZLSB1fRJerIPSlvIi5533KjF2WdXD08r3NBMG3SiW85m6Xo12T0i5vZPNRpVo4wrPZOLZTBENMmTnbmB5X07EXsNL0Sw+OYGwIef7SPv9kzSrNqi4mDcWPbePBQqMpvM5GMFvd6IjqE3R/wCHMEFlQQbg5iPAeKWxomwFfD0gCbCNdR4QEhSwlGoTkcZ4QP28VcuwZIjKXjrme4pSps27cmZpboJ0vJsbpoH+kB/h1YWY9scLDxnxStSniWe/TDgNJYHf8ZVnjsVVLRlEf6iPAlFwD3NaPWGCTaL7t6eYqKehtzLY0h1DyTzdutO4DkZH2+6tH0mvscjx/qF0lW2NTj3XM5tNu4yE7TC2hDFVw8HoSNQWmfBZ6q9wPmr+tsA6se0/3S094slK+DrsnM1xHMB4+l01RElZUGq8FejFwNAmvWD+gcywwe4qDqTDYPg8HiPqn/BnizqVdpGi8RaeFgajsIXKticWaeliKmVoa0AQLk8ufkva1KZLiXGO5N4eiMjOOUeCXxhY2xMnSBJ8Fzdnansc8AcApYmAy97iECi2nlDjqd0GbcolMNxbS29uRMmN0wpbrktKxrPYC3WD9k7hg1oJOgH1SGDoyZnxv+yexFRsCmZv+cFSJ+jtlGSXHU38lT7axBIedQTH1VpSeGMe8cIb4KhxrXv6LWudvhoJv2IW7H0IMcesKdDFEOkbvogvaQYIII1QqoIuO1W0mTF7GuZjvWBhIaLXyjLc68ylcSYdI13eBCrtm1zlyzofFN15Im9uC556caqjVSs8pYwgFw6RBiPvOhRdotzZXAdJzQ6ADcHfpqk6u0RTAaQ5zjeYJN7xewta3BEZVcXgkBwgRO4boWGjHUUtuCpONbgxTJ98dsiR3m6NhMQaJs9pG8GfsCgbSoPBzCcvmlBJXUov2Z2avD4z1ugZG+5nwRMhZ7txw3jqWToPcwy0wtJs3aIqWNnJpUD3HaVYO1v4jrCHiNntdcd4UquHm4MO5ITMUWmHDKfoetNoExF+FewyESljf6grMVgdfzqUH4Sm78uoaNLEXhj7gwV6yu+nrBH0/ZdWwImxgcXafS6jiMOWAFtRrgdYOnPpQkk0JuL2Y57Y02ygdaRxWzKVQe52iAgPcRpca20UW15kXHb9whTvcHpIWfsJv6aTr8XiP+RS2I2GRJDD80/un6GBYLgukHMCTN+MaI+KxTp/z91eRl4voyNfD1WEy10ch9VChjnNOpHetfdwvUI6iR2WUNGxZxGmb/E/VVkjN6TRSU9uHfp+cU3/ABUkQ2o5vYHeIKPVw7DqGjqnzlRZs5hN2kDcc0CdP1IyKwaOftGnIm7zrAsZ4jUdiM5o1FuQM33ajRM1Nm5IOQcAYmY5leYfDtqHKWOB3XYJ32GaSkxpexRmIDpzAzyj6KwwzZ0fl5Onxv4JSvgzTPSaQeYsRuI3yvGY0gAOl1/eFiBwI3hNUJljXpkCSA8De3VV2H2jTc7KC5h/1AATwsdetWODxYiWGRwmQnHUqVWzrO+o6j9imS1uVOIwbXjp02P5jXvEKsxGwabvcc5h4OGYeauK2zKlM2kjiLHtGh7Pogiu7QtzdY8rIyoMb3Rnv4K9tppnqcR9Fyu6tRs6OHafNctVIzcPoDTzZATpG8bh1Fe4Y2zEAG5Fot2koLMzwASMoAPukaaXOptuQcVjWmGkExbTd+BYVdnQnSRCvjHizYG4aeac2U+ZLraXA1Fzv3CD3pFrA57LZQ6xncAbnuunMTUBHRBidDG479yz1mpLE0jFxlZYe002OnpEDdui4375hM0yXuzaGI0t2KmZXa1sG0Te3RBjS2quMBiWuJgnKAB0rLPSk06dlTimrCbYecobbcqfE13CbuhomAYkcwDdWWMZLpmb26vyVXVMBnJIdbQxHWd66oGEyqEmT9l68SFwcCTlmOYhEAlUwR2zxLxzEd1wtLh8KHSLjt1WdwjQ1wPNaqk6CDz8VnMuJW43Aat36tPCLj86kPB1cwuL6Hr/ADxV9jKOYTvCo6zBTqg/pfY8AfzxRHdCmqYyDHRcLbupVOLo5DyOivPV5uidQhVsCHDq3c0ME+ijLZCgxxaZBg8kerRLSQdyFlQUX+zNqZ+i6zvFWVWkHarF6K2wG1SBld2E/dL9AP1mOp7szeHkp0qs6X8R1omYke9KQrC9rO/NU6sV0O1KwGpO6OaTOLYSBvM6xuPlKhTxN4eAN0zY/voh5+k1wLTZxP8AVyjUcVw6rcZNWzeLTSHXQZvPkd30KWdhBNrdSWDspMNEe9aBfSbX7Y3INbGlvMa9nmFpo8UKTGn4YjS6j6wjW/Wo4bGDTW3OI4pkYhrW/wDtZ3f3EdwsuhRsh6nsSdfl1Lmvj3rhSJDjADh1x9ihPpGdUmmiotS4ZYsqAjoBg65+yTxReJidYsez83omDc1pvP2VlTNN2hHUhMmcSOzdsuLRTqdJswTEk/3BsEnnPYp4zDGm/dxAkGx3EJHGbODCSILT+QeSLRqB9xqN3Dq5K8rMVCn9DVLENIyOAAudSGC9oDezVI19nEjM0SOILSOzK4oxaucyQAdBpy6uCLvkMWuCppsLXS3oO+h6wmsNjJdDwGHcZME8jpCNWw0j8/CkSJOVwnriCkhuPo0WHxFSLsLmcXREcZJSO0NoU6ZHrWgB2m+Y3gkXVRjNnPe4dItaTBkkwJ1trCVqbCr1h/LAcSYALwIpi+bpGwOUK1uZNtDzzSJltaBuvpyuFypjs+ow5XNuLHT7LlaM236C4l8gQQYgXmerkEhTpPDpJ1Og+ytmUCbxA5TfmpHDxMAl0dGALGRvPapbrg6FG0hdzC/I1mZsQHExJO4C+lytE/DMDDD8xaLgQY3me6ElsvBhofUrCMrSRJIlxB1jhc9i8p0nVI6RNpsZbO47lw6zbdJ8HTple25eZnVwBBgkX5+G5MbLoktLja9xeE/hcCHkZANIcbTrHXuVzR2ZkJJBgC19ZtfsHFaxWP8AJEtyvpUw1onh43VPtNnTIBMa3n83LSVG6ykDsrPLidb6/stVKiHGyioUwT0jlGswTfhbxXpZP6coAsDqfsm69D1b4ANo6VwJ5FFqMkA5iXbwZt2nVXZKSEwxX2HqlzRAkx2dpVUxsEE8fpKsqD+k4MEtlpBaLXAkd4Sq0NumXWEJLROqrtoYTNmZxu3r4Kywwg9d/Ne46hIkai6yUqZo1aKHAVS5t/eYYP2Pb9kw18Ge/mEDHs9VUbV/S6z/AL+aaqUufVzBW2xhu/4BY/DZ2yNR9QqMiFpMOIt3eSrdp4Mg5go4NU7RVlRRQ1c5iCqC4LHFhAOiuGVGVRY3VAWo+GxJZA3ctUEh8fgnSTJndvB71W0qlw1zJ10AEOPKwE25FanD4htRv5+Skto7PEZoJ6tQN58VnOKldgm1wUm06jsO+TmIEdHLYzexsmcJiG1mAgX3g/UmQR3KT6BqMb/MzsEw1943QdylRLWnQNPFZw0rj9mkp1L6FK2DjT3Tp/pPkm8GxzbVHBvce8zZCbWElrjrlF9DrrNtyuHbPpBrjdr2iS8ZrmN4G7o6KJ604fi+xqMZK0JEgOkajRw1jrCHVzatAI3jRQq1ROut54jiupYgA6rti7Rzyi4uyeSd194mfqhOo96fbWnqQzB0MqJR9Fx1G+RP1rgILjHXZeUa1590hHe38/NUvUp7wpsvFPgtMNimvsDDt4/NUYtVE2pBkWI3p2ltEj3h2hVZDTRYB3FQrUg7XvXlHF0qg19W6w6RlhJ/1QCz/cI5lTda0g9RBHeLFOmSmnwJPc6mZ1Hgptr0qkS0OPUJTJIiDokcRhMplvciwaDPpAmw8PsuVe/ECfdXq0XBk+SwweHGRp5A/RSpUyLzBlFwp/ls/tb4KdTSyyb3N4/+ULVMNnb0iYnTjxnl5qorUXFxYzNlnQaLQepLokdFo157yjMpBoPHTTeUrpjq0KejWyntMhhJaCbawNSrtld1QiRlF9SJPYOtB2UHNdna5wI568R1XKLmyudmN+IEC9/JJ7glW1AsdRAY9x0a0nhoJ+yFhsMGsaCbwO+EXGguBaDAcDNtx132suy9acQlRSbRa51QtloYwg8ycs6zEdLgjHChDrtis+eIO7TK0fZM51TCKFTQEq22GyCRYzz/AGSdRv3RsLWYyTJzSCIBOkWUtjcbLpzYPUUd1OQhucHS7dF44xceCPgX5m6EfmqzZcSpxmDzscw79OsafRVWyKhg0ne8zTm39lq8TS36LO+kOGNF7MRTFv1DxB+q0hLJUZakcXkTqUipsGYQe3zTTspAcyC1wBHlyjTuQA4g23dyrklfi76KTaGziwyNDoUnkWvdTD2wdD9OSzuLwpY4g9imzZFeWLhTTBCimFHuGqlhkdoWgwtcPbO/TtWeJRcLiSwyO7ikJos34RmY5fedEgTBjig4rZ3rARp+bk7gKocDAAvu1nnxCdZSLrRPPh2ouiasxOKwT6ZvmLRz5HXvRm415Dc1xHGYtHXp4rU4jDjR9+BVHjsCG6b93/iU3jLlEq1wV9drCS6YnonfIMd14ST6bmHyTZovBPuOmIk3Bt7wB5bvopl1YR7rRNhGa3WUJyTpIt4yjT5sUoYhwVjQrhyEKBAmRxvw5FSwtGbiT1+a0tMyqhhzeA+v7KVDBOqZo1Hhu8D3FeaJmninNByEAnsBjSY61DiNSaK7EYcsJa4QRqlzThPVTUfdzBJ/1CUDJyg8D9otCnE1U75FjBN7EafsU5hsSRbVAc38KEWxolY3FPct21gdO5GpVGQA7MJO7KQL8HFveCepUQqka2TbcSRGbQiRPDj1KkzOUWHxWFp5jDjH/aq/+C5LVKrZXLZPY52nZbYMfy2f2t8FEscXgN180XBs/lMNz0W+AVlg6AAtE7zoZ11WHZ0cRRBuAMBod3DcLn85px1BrY3nX7ImHpl0meXdqV5iWHRpg6Am+m88bpNgkz2lSA7P8pWc2/Lc2PLzATDXQ0kmTC9pkgyQ2ANeH5dTHkuWyEcU2AXXtHGOGhQSK1SlnpQHSdWlzYE2GU3MwrTE+628Xm19L/ZcPSGsGBuSmI3mSeW8BaUkY5SlwZCtRq5zna7PbMMhbFhFt1r3RqbrKx21WqCrmqO6T2gw0kAj3ROXfZIVnXmI00HK2ibaNIp9knv80SlMIVJpcdOSeZhzG9IbsZ2Magdl/wCkQSDMnNadTOoKt6Zhx53+3kqvD4gUWjNPSMCx1PgFc4hogO4f4KzkOLo9cZSGIw4e11M79Ov/AB4FOtdIQarbyDf8v+cSpTo0krRmdhPLHuw7txJZP1H5zVu6lH5u89Ul6V4Igtr07OaQe1WmBxLazG1G7xccDoR9FtJ8SRzRjf4kKAy/2nXzTOOwDajIi+4r1lNNYUj3D/t8lEt90XpyxdMxGJw5aSDZLOatptnZedsj3hw8FlHYYgwR/lEWasScFAGE+cKeCj7A47lZDBUnxdpV/snaWY5QIi+XceY5qswuzXg6W5p5uBjl1JNoVF49oqCP8hVtfAXhwDhum6lTqEb7jfvI58U4KocLqbCinxOy2EEtEHkkaZDei8SNJWgdTvN0HEMEGQE1IHHtCNLZjHNtcHcqzE7EfTdNF4a0j3SJaDxEbzKsHNdTuw2/pm/mU3h8WagsxzuQaT9k/wAluhfi9mUFPD1muHrDnG8AADu13p12GEgAwYmFdUcJVcYGHq/I7xhEOwMSf0P+WPqU05MTx4soXYcDUrvVWtDlff8ApjEHWk49ZHmiU/RjEjSlb+5vmqqXoi4e/wCzJV8KdYSb2Qt8/wBG651pHvb5qsxnoniN1Fx7vNTi/Ra1EuzHub2hDdy7lf1/RrFt0w9UjgGk+CSrbDrj/oVh10n+SWLRanFlU53JcmKmCqgwWVAebT9wuWiujF1Z9F2P6LVXUaNQOYQ6mxwEkG7ARuhHrbBrtHuHraQZ+srU+jP/AMPDf9ml/wAGqyWz0Is5f+iXZhDQqU2waTxHI352VW95zEH6r6evHNB1APWs38b0zRfKrlHy+rcQh0GuBMtIkR70hfTH7PpHWmw/7R5ID9i0D/0x2EjwKFoNdjfyYvo+fVCcwvuJ+33SOMFzZfSH+jWHJnKQdLOP3KWxHonQO+oOoj7tSloyHp68FyfJaVGr6/M+AzQaaDSfr3qxwMVHaSdeQH54rV4v0TpNPv1TbeW7zyZySWH2QymSQXdseSycJ1+X9HRCcOhejhREkR1JhgtGim82hQeYCmNN7lTuthXa1BvqyXZjBmxi8REwdxT2CqetY0iYIOpmDvXvpBYYWmAMrmuceZAb9OmfopbKpgAhoAAcRA6hxVaiSMtJt7nU2xbgpVHaEr2o7p9YRqNIE79VlVs6U6VsDiaYdTILTljU27eKymw8Z7PWdTcf5bzYxo4cOvTuX0sYBtRsOLoIItHkkqnoHhqsOc6rNjZzRfsaujT0m00zj1NZKSYHDYZpaSLzvt+b0qadyDYg/wCCtZg9hUqYgZj1uP2RzsylMlgJiLzomvjyREvkJmaokPbP6hYqrx2zg4yBDupb6nhGN0Y0dQCKBCP+V+xr5ddHzrD7OqbmOP8AtJ+yaZseudKTu2B4lbxcrXxl2xP5kukYlno3XO5retw+0phnok8+9UaOoE+S1y5WtCBm/lajMxT9Dm/qquPU0DxJTdL0Woje89bh9grxcqWlBdEPWm+yup7DoD9E9ZcfujN2XRH/AEmfKD4ptcqUYrohzk+WDZQaNGtHUAERcuVEnLlQ7B21Ur4nF0nBobQc1rS0GSCXjpSSP0jQBXyAOXJXHYksNMCOm8NM8CCbc7KeNrFjQRHvU234OqNafo4oAOuVZt3aDqIo5Q0561OmZn3XkyRBF0bDYsuZRcQJqRPLoOda/EBADq5cuQBntqn+a7s/4hcu2t/7ruz/AIhc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8" descr="data:image/jpeg;base64,/9j/4AAQSkZJRgABAQAAAQABAAD/2wCEAAkGBxQSEhUUExQWFRUXGBcXGRgXGBoaGhgXFxcYFxgXGhwYHCggHBolHBUVITEhJSkrLi4uGB8zODMsNygtLisBCgoKDg0OGhAQGi0kICQsLCwsLCwsLCwsLCwsLCwsLCwsLCwsLCwsLCwsLCwsLCwsLCwsLCwsLCwsLCwsLCwsLP/AABEIAJwBQwMBIgACEQEDEQH/xAAbAAACAwEBAQAAAAAAAAAAAAADBAIFBgABB//EAEEQAAEDAgMEBgkCBQMDBQAAAAEAAhEDIQQSMQVBUWEicYGRsdEGExQyU5KhwfBC4RUjUnLxYoKyQ3PSFjM0osL/xAAYAQADAQEAAAAAAAAAAAAAAAAAAQIDBP/EACcRAAICAQQCAgIDAQEAAAAAAAABAhESAyExQRNRBGEicYGh4RQy/9oADAMBAAIRAxEAPwDR7JwlM0aRLGEljP0j+kck57FS+Gz5W+SX2Sf5FL/ts/4hOAqCgRwNP4bPlb5Lz2Kn8NnyN8kwulA6ADA0/hs+RvkpDBU/h0/kb5IwK9BQAEYKn8On8jfJSGCp/Dp/I3yRZXoKBghgqXw6fyN8lL2Kn8On8jfJTle5kAD9ip/Dp/I3yXnsNL4dP5G+SNK7MgAPsNL4dP5G+SkMDS+HT+RvkiZl2ZAiHsNL4dP5G+S99ip/Cp/I3yUpXsoAh7FS+FT+RvkvfYqXwqfyN8lKV7KAIex0vhU/kb5LvYqXwqfyN8kSV7KYgPsVL4VP5G+S72Kl8On8jfJFJXSgQL2Kl8On8jfJeHB0vhU/kb5IuZcXIAB7FS+HT+Rvku9ipfDp/I3yRsy7OmAIYOn8Kn8jfJejCU/hU/kb5KeZdmSGQOFp/Cp/I3yUfZKXwqfyN8kTMvZQICcJS+FT+RvkonCUvhU/kb5JjMokoAXODp/Dp/I3yXex0/hs+RvkjyvJTAB7FT+Gz5G+S44On8NnyN8kUuXsoAXODp/DZ8rfJROEp/DZ8rfJM5l4SiwoVODp/DZ8rfJRODp/DZ8o8kySvJRYikxmGZnPQbu/SOA5LkfGu6Z7PALkwD7Kf/Jpf9tn/EJz1iy2B2m8U2CGkBrRfkAmv4u/+lneVi5mtGg9Yu9Ys2/aFQ8B1F3mpNx7td87iYjzSzHiaH1ql61Z4Y4gy0n6KLseTeXTF4j6WRmGJojVXvrVmX4qdS7548Ah+1kafVxP2TzQYmp9eFL16yhxbv6midwHmoOqZtXE9kIzQYmu9eF57SFlIaf1HuXO9XvLu4H7ozXseBqnYto3hDdtFg3rK9HdPavWlu+3YjNAoGqGPZxXp2gwb/FZY5AJn6eZXlCqCQGgmefkjND8ZrG41vFe+2t4+KpvYXBsuEWneTHUQq2tjYMX+QBCnY3pUav2xvFeDHN4rK1doCejmI5gAz2KFPFZjbu3p5i8ZsBihxXhxY4rKMxAG+/D7clJ2LPGEZB4zUnFBROLCzHtThvP51L1u0HDeR3fdGQvGaf2gLvaAsx/EXj9RXh2tUnX87UZB4jUevC89eFmn7Uqf1x2DyXDab/6vo3yTyF42aYVwvPaAs4druEXnsCk7az+rsSzDxs0PtAXntAWfpbUeeHci/xM78qMw8TLr14XevCo3bUPAQoHbXUOyfujMPGX3rwo+1N/qHes9X223Qhp8D9V7TxjXNn1YjtTyF42aL1wXGsFjKOKLS8yelaRNhbRcdrvAgGZ/q4J2GBsfXjiomsFkKW1n7hHUB5Iv8WeHbiBuP7CUZB4mW+MqjOezwC5UNbaxJJhveVydkYsYwfq/Vtkyco4i8dyK2pRH6Hd5S2Gw+ZrOgRLW3zADTU3n/KL/DQTaOyoSuNy3OxQdE31GH3GX4lL5yP3T9LANaAXHNpYkmQOqLKwpbXp04aKdCeGW/iVLY/G65M8/EHgFEVnHRs85WmrbUzwPUU4O/KY8UyG0ssGjTB0lovffxU5JDWi32Y01zvhGpOzQB0ieA8FrhsegXS2nT13NJm3XCsMJhXseSw5RAEBrAIt3aKskw8LXJkGbJxB0o1O0R4rnbKrDWk7843W5qOqDWoL8cvkhObUMAvBBBBiOH9qm0V4jBvwjxqx3cPsVzMI8/pP51rSVNlnQVCCL3EyP8qTNmcalpG4jwK1a062bv8AX+mMYTv8l/f+GeZs2odzb/6vIKQ2TV3M7ifLRah2woAIq36pBvvCY/huUdJ0T+oafXRZWbYR9GZobGcCHOuOAm/WragxjBmYxvrXGAAAA0DeeJTx2a1ol1T84Jao2hTkhzSSIub2nz+gRfstR9A3te6T0iTeR5/ZVL9gOJJuBrEad5T1batKmMxmIsROiZwu06dRocDY9cpW1uVUW6ZTt9H+bu9qNT2IWmzS6eogX5BP1cZSnfvM2F+y6iMbTExnM8t/XmVJslxS4FquxyZOXjbS3GGx4pHEbFe33QZ4a+MlaFmKpuF3Pb2H7Eqoxfqqjpp4t1Nw/S8R9c2qFNhJRS4Kx+Cc0X97WJaP/wBTN+ChUw1SJhzYE3AFu2E46tWZJc8VGne18gxpzQ//AFOxjAX0yXgw4B2UxFiI1VKcukZ7didPDud+4t1qNai9urbcgde0Jmv6TUHZQBXpiZJzAkG8kB0zu4IQ9KqQBDgazDY5m5HEbukw343VqTIbiLOqlpgsM85RC1xE5CAN5FvBBpYrCvNqtWkZ/W3NI/uabb9ybZWLZ9Ximnk/Jfsei2C37AikXfpMcRML12HeBmynLYTcgE6AkWCNV23XZZzGOG/KInn0JCnS9NGgiaBtua5rvpAI707l0VSBUK72AwYnVt+F4MIFW2odxjT7fZXGH9NqGmX1fX4R+6ssN6TUHG1Q34hpuOF5H7KW5ehfoyLnP3NYLb3O13CLLzLVA6TQTyA07QtjU27SJOdudvHKwH/HWlq236YMMAbxDshlVFyeyQpNLdmSbTc4kNDTHVv69FYMxT2U8mS3GQeqy0mE2xSM+sawu3dBs96C3aOGIn1TdTfKIHciUndUOG6uzJVKjpHRynk3XvKAXO3k9qf9JdrMIim0C+sQTyHeqJ20SBpA4ympN9GUmk6LBpO6fsohl93f+6rH48qVPaLd4HdHghtk5jrqQB94LkscY3dEda5Um6IyRfYXEuysEwABuB3I+IxVRroYRGsaWS+FpjK2+4eHUjV6EkS63JZPk6o3QhWrvJ6TjI3DQIlCruB/clevbT3OLhy/IRhDQBl10BS2KpnntDptI3WKJTrVGEHpA7uXMyp08M6CRAjl5KdAE21ngCiirLShjqjWE+s1sNN/UI/wpVNpFjWzUMgbxb860rVp5qjWC4aBMcT1pP0hOUPjcP2+6eKDJ8ng9JqhN3ADdATuy/SS5zFzpFpG/sWNBujUK2RzTMNzCerT7puCoFqSNhX28+Zyj+oa3H6h4dwUnbde5pbYToRIg9+hSbmyOYv+yWBg2Ft33HXKycoxW5VSbF6u2KzSZ+/mrDB+kz3AMqdWblwKVqh1QGCMw/8AtG5VBBJtIO9p+3lqnGV7tA19mue0gS0yOHkfsUq+i192mCO79iqfZ21izouu3wV3lD+k09oVskUq5xZ7ZHYfsp4XEAQGR1ad0QmqeIIs6O3Tv3eCjiMEx9xYpBszypi6kH+WSd17dt9FVYjEV3H3gzqCYfTqU9CY/OKGzGf1ieeiQ8RarUJaQ6qbiCTu6rJSngGkR6wkE6yCL201Vyym14lsjr3pLF7OBMkX5fkJ5EOF8EMTs6lTkNfMgSIdr1aqkeDEgQR/nebK3w2CHEg6ayU4dmGPdLrfqMqkyHD2Z+ltWoB7ocNDLQe88FMbQpl3Tw9KDqGlzD3ygbVwVSmZLSB1fRJerIPSlvIi5533KjF2WdXD08r3NBMG3SiW85m6Xo12T0i5vZPNRpVo4wrPZOLZTBENMmTnbmB5X07EXsNL0Sw+OYGwIef7SPv9kzSrNqi4mDcWPbePBQqMpvM5GMFvd6IjqE3R/wCHMEFlQQbg5iPAeKWxomwFfD0gCbCNdR4QEhSwlGoTkcZ4QP28VcuwZIjKXjrme4pSps27cmZpboJ0vJsbpoH+kB/h1YWY9scLDxnxStSniWe/TDgNJYHf8ZVnjsVVLRlEf6iPAlFwD3NaPWGCTaL7t6eYqKehtzLY0h1DyTzdutO4DkZH2+6tH0mvscjx/qF0lW2NTj3XM5tNu4yE7TC2hDFVw8HoSNQWmfBZ6q9wPmr+tsA6se0/3S094slK+DrsnM1xHMB4+l01RElZUGq8FejFwNAmvWD+gcywwe4qDqTDYPg8HiPqn/BnizqVdpGi8RaeFgajsIXKticWaeliKmVoa0AQLk8ufkva1KZLiXGO5N4eiMjOOUeCXxhY2xMnSBJ8Fzdnansc8AcApYmAy97iECi2nlDjqd0GbcolMNxbS29uRMmN0wpbrktKxrPYC3WD9k7hg1oJOgH1SGDoyZnxv+yexFRsCmZv+cFSJ+jtlGSXHU38lT7axBIedQTH1VpSeGMe8cIb4KhxrXv6LWudvhoJv2IW7H0IMcesKdDFEOkbvogvaQYIII1QqoIuO1W0mTF7GuZjvWBhIaLXyjLc68ylcSYdI13eBCrtm1zlyzofFN15Im9uC556caqjVSs8pYwgFw6RBiPvOhRdotzZXAdJzQ6ADcHfpqk6u0RTAaQ5zjeYJN7xewta3BEZVcXgkBwgRO4boWGjHUUtuCpONbgxTJ98dsiR3m6NhMQaJs9pG8GfsCgbSoPBzCcvmlBJXUov2Z2avD4z1ugZG+5nwRMhZ7txw3jqWToPcwy0wtJs3aIqWNnJpUD3HaVYO1v4jrCHiNntdcd4UquHm4MO5ITMUWmHDKfoetNoExF+FewyESljf6grMVgdfzqUH4Sm78uoaNLEXhj7gwV6yu+nrBH0/ZdWwImxgcXafS6jiMOWAFtRrgdYOnPpQkk0JuL2Y57Y02ygdaRxWzKVQe52iAgPcRpca20UW15kXHb9whTvcHpIWfsJv6aTr8XiP+RS2I2GRJDD80/un6GBYLgukHMCTN+MaI+KxTp/z91eRl4voyNfD1WEy10ch9VChjnNOpHetfdwvUI6iR2WUNGxZxGmb/E/VVkjN6TRSU9uHfp+cU3/ABUkQ2o5vYHeIKPVw7DqGjqnzlRZs5hN2kDcc0CdP1IyKwaOftGnIm7zrAsZ4jUdiM5o1FuQM33ajRM1Nm5IOQcAYmY5leYfDtqHKWOB3XYJ32GaSkxpexRmIDpzAzyj6KwwzZ0fl5Onxv4JSvgzTPSaQeYsRuI3yvGY0gAOl1/eFiBwI3hNUJljXpkCSA8De3VV2H2jTc7KC5h/1AATwsdetWODxYiWGRwmQnHUqVWzrO+o6j9imS1uVOIwbXjp02P5jXvEKsxGwabvcc5h4OGYeauK2zKlM2kjiLHtGh7Pogiu7QtzdY8rIyoMb3Rnv4K9tppnqcR9Fyu6tRs6OHafNctVIzcPoDTzZATpG8bh1Fe4Y2zEAG5Fot2koLMzwASMoAPukaaXOptuQcVjWmGkExbTd+BYVdnQnSRCvjHizYG4aeac2U+ZLraXA1Fzv3CD3pFrA57LZQ6xncAbnuunMTUBHRBidDG479yz1mpLE0jFxlZYe002OnpEDdui4375hM0yXuzaGI0t2KmZXa1sG0Te3RBjS2quMBiWuJgnKAB0rLPSk06dlTimrCbYecobbcqfE13CbuhomAYkcwDdWWMZLpmb26vyVXVMBnJIdbQxHWd66oGEyqEmT9l68SFwcCTlmOYhEAlUwR2zxLxzEd1wtLh8KHSLjt1WdwjQ1wPNaqk6CDz8VnMuJW43Aat36tPCLj86kPB1cwuL6Hr/ADxV9jKOYTvCo6zBTqg/pfY8AfzxRHdCmqYyDHRcLbupVOLo5DyOivPV5uidQhVsCHDq3c0ME+ijLZCgxxaZBg8kerRLSQdyFlQUX+zNqZ+i6zvFWVWkHarF6K2wG1SBld2E/dL9AP1mOp7szeHkp0qs6X8R1omYke9KQrC9rO/NU6sV0O1KwGpO6OaTOLYSBvM6xuPlKhTxN4eAN0zY/voh5+k1wLTZxP8AVyjUcVw6rcZNWzeLTSHXQZvPkd30KWdhBNrdSWDspMNEe9aBfSbX7Y3INbGlvMa9nmFpo8UKTGn4YjS6j6wjW/Wo4bGDTW3OI4pkYhrW/wDtZ3f3EdwsuhRsh6nsSdfl1Lmvj3rhSJDjADh1x9ihPpGdUmmiotS4ZYsqAjoBg65+yTxReJidYsez83omDc1pvP2VlTNN2hHUhMmcSOzdsuLRTqdJswTEk/3BsEnnPYp4zDGm/dxAkGx3EJHGbODCSILT+QeSLRqB9xqN3Dq5K8rMVCn9DVLENIyOAAudSGC9oDezVI19nEjM0SOILSOzK4oxaucyQAdBpy6uCLvkMWuCppsLXS3oO+h6wmsNjJdDwGHcZME8jpCNWw0j8/CkSJOVwnriCkhuPo0WHxFSLsLmcXREcZJSO0NoU6ZHrWgB2m+Y3gkXVRjNnPe4dItaTBkkwJ1trCVqbCr1h/LAcSYALwIpi+bpGwOUK1uZNtDzzSJltaBuvpyuFypjs+ow5XNuLHT7LlaM236C4l8gQQYgXmerkEhTpPDpJ1Og+ytmUCbxA5TfmpHDxMAl0dGALGRvPapbrg6FG0hdzC/I1mZsQHExJO4C+lytE/DMDDD8xaLgQY3me6ElsvBhofUrCMrSRJIlxB1jhc9i8p0nVI6RNpsZbO47lw6zbdJ8HTple25eZnVwBBgkX5+G5MbLoktLja9xeE/hcCHkZANIcbTrHXuVzR2ZkJJBgC19ZtfsHFaxWP8AJEtyvpUw1onh43VPtNnTIBMa3n83LSVG6ykDsrPLidb6/stVKiHGyioUwT0jlGswTfhbxXpZP6coAsDqfsm69D1b4ANo6VwJ5FFqMkA5iXbwZt2nVXZKSEwxX2HqlzRAkx2dpVUxsEE8fpKsqD+k4MEtlpBaLXAkd4Sq0NumXWEJLROqrtoYTNmZxu3r4Kywwg9d/Ne46hIkai6yUqZo1aKHAVS5t/eYYP2Pb9kw18Ge/mEDHs9VUbV/S6z/AL+aaqUufVzBW2xhu/4BY/DZ2yNR9QqMiFpMOIt3eSrdp4Mg5go4NU7RVlRRQ1c5iCqC4LHFhAOiuGVGVRY3VAWo+GxJZA3ctUEh8fgnSTJndvB71W0qlw1zJ10AEOPKwE25FanD4htRv5+Skto7PEZoJ6tQN58VnOKldgm1wUm06jsO+TmIEdHLYzexsmcJiG1mAgX3g/UmQR3KT6BqMb/MzsEw1943QdylRLWnQNPFZw0rj9mkp1L6FK2DjT3Tp/pPkm8GxzbVHBvce8zZCbWElrjrlF9DrrNtyuHbPpBrjdr2iS8ZrmN4G7o6KJ604fi+xqMZK0JEgOkajRw1jrCHVzatAI3jRQq1ROut54jiupYgA6rti7Rzyi4uyeSd194mfqhOo96fbWnqQzB0MqJR9Fx1G+RP1rgILjHXZeUa1590hHe38/NUvUp7wpsvFPgtMNimvsDDt4/NUYtVE2pBkWI3p2ltEj3h2hVZDTRYB3FQrUg7XvXlHF0qg19W6w6RlhJ/1QCz/cI5lTda0g9RBHeLFOmSmnwJPc6mZ1Hgptr0qkS0OPUJTJIiDokcRhMplvciwaDPpAmw8PsuVe/ECfdXq0XBk+SwweHGRp5A/RSpUyLzBlFwp/ls/tb4KdTSyyb3N4/+ULVMNnb0iYnTjxnl5qorUXFxYzNlnQaLQepLokdFo157yjMpBoPHTTeUrpjq0KejWyntMhhJaCbawNSrtld1QiRlF9SJPYOtB2UHNdna5wI568R1XKLmyudmN+IEC9/JJ7glW1AsdRAY9x0a0nhoJ+yFhsMGsaCbwO+EXGguBaDAcDNtx132suy9acQlRSbRa51QtloYwg8ycs6zEdLgjHChDrtis+eIO7TK0fZM51TCKFTQEq22GyCRYzz/AGSdRv3RsLWYyTJzSCIBOkWUtjcbLpzYPUUd1OQhucHS7dF44xceCPgX5m6EfmqzZcSpxmDzscw79OsafRVWyKhg0ne8zTm39lq8TS36LO+kOGNF7MRTFv1DxB+q0hLJUZakcXkTqUipsGYQe3zTTspAcyC1wBHlyjTuQA4g23dyrklfi76KTaGziwyNDoUnkWvdTD2wdD9OSzuLwpY4g9imzZFeWLhTTBCimFHuGqlhkdoWgwtcPbO/TtWeJRcLiSwyO7ikJos34RmY5fedEgTBjig4rZ3rARp+bk7gKocDAAvu1nnxCdZSLrRPPh2ouiasxOKwT6ZvmLRz5HXvRm415Dc1xHGYtHXp4rU4jDjR9+BVHjsCG6b93/iU3jLlEq1wV9drCS6YnonfIMd14ST6bmHyTZovBPuOmIk3Bt7wB5bvopl1YR7rRNhGa3WUJyTpIt4yjT5sUoYhwVjQrhyEKBAmRxvw5FSwtGbiT1+a0tMyqhhzeA+v7KVDBOqZo1Hhu8D3FeaJmninNByEAnsBjSY61DiNSaK7EYcsJa4QRqlzThPVTUfdzBJ/1CUDJyg8D9otCnE1U75FjBN7EafsU5hsSRbVAc38KEWxolY3FPct21gdO5GpVGQA7MJO7KQL8HFveCepUQqka2TbcSRGbQiRPDj1KkzOUWHxWFp5jDjH/aq/+C5LVKrZXLZPY52nZbYMfy2f2t8FEscXgN180XBs/lMNz0W+AVlg6AAtE7zoZ11WHZ0cRRBuAMBod3DcLn85px1BrY3nX7ImHpl0meXdqV5iWHRpg6Am+m88bpNgkz2lSA7P8pWc2/Lc2PLzATDXQ0kmTC9pkgyQ2ANeH5dTHkuWyEcU2AXXtHGOGhQSK1SlnpQHSdWlzYE2GU3MwrTE+628Xm19L/ZcPSGsGBuSmI3mSeW8BaUkY5SlwZCtRq5zna7PbMMhbFhFt1r3RqbrKx21WqCrmqO6T2gw0kAj3ROXfZIVnXmI00HK2ibaNIp9knv80SlMIVJpcdOSeZhzG9IbsZ2Magdl/wCkQSDMnNadTOoKt6Zhx53+3kqvD4gUWjNPSMCx1PgFc4hogO4f4KzkOLo9cZSGIw4e11M79Ov/AB4FOtdIQarbyDf8v+cSpTo0krRmdhPLHuw7txJZP1H5zVu6lH5u89Ul6V4Igtr07OaQe1WmBxLazG1G7xccDoR9FtJ8SRzRjf4kKAy/2nXzTOOwDajIi+4r1lNNYUj3D/t8lEt90XpyxdMxGJw5aSDZLOatptnZedsj3hw8FlHYYgwR/lEWasScFAGE+cKeCj7A47lZDBUnxdpV/snaWY5QIi+XceY5qswuzXg6W5p5uBjl1JNoVF49oqCP8hVtfAXhwDhum6lTqEb7jfvI58U4KocLqbCinxOy2EEtEHkkaZDei8SNJWgdTvN0HEMEGQE1IHHtCNLZjHNtcHcqzE7EfTdNF4a0j3SJaDxEbzKsHNdTuw2/pm/mU3h8WagsxzuQaT9k/wAluhfi9mUFPD1muHrDnG8AADu13p12GEgAwYmFdUcJVcYGHq/I7xhEOwMSf0P+WPqU05MTx4soXYcDUrvVWtDlff8ApjEHWk49ZHmiU/RjEjSlb+5vmqqXoi4e/wCzJV8KdYSb2Qt8/wBG651pHvb5qsxnoniN1Fx7vNTi/Ra1EuzHub2hDdy7lf1/RrFt0w9UjgGk+CSrbDrj/oVh10n+SWLRanFlU53JcmKmCqgwWVAebT9wuWiujF1Z9F2P6LVXUaNQOYQ6mxwEkG7ARuhHrbBrtHuHraQZ+srU+jP/AMPDf9ml/wAGqyWz0Is5f+iXZhDQqU2waTxHI352VW95zEH6r6evHNB1APWs38b0zRfKrlHy+rcQh0GuBMtIkR70hfTH7PpHWmw/7R5ID9i0D/0x2EjwKFoNdjfyYvo+fVCcwvuJ+33SOMFzZfSH+jWHJnKQdLOP3KWxHonQO+oOoj7tSloyHp68FyfJaVGr6/M+AzQaaDSfr3qxwMVHaSdeQH54rV4v0TpNPv1TbeW7zyZySWH2QymSQXdseSycJ1+X9HRCcOhejhREkR1JhgtGim82hQeYCmNN7lTuthXa1BvqyXZjBmxi8REwdxT2CqetY0iYIOpmDvXvpBYYWmAMrmuceZAb9OmfopbKpgAhoAAcRA6hxVaiSMtJt7nU2xbgpVHaEr2o7p9YRqNIE79VlVs6U6VsDiaYdTILTljU27eKymw8Z7PWdTcf5bzYxo4cOvTuX0sYBtRsOLoIItHkkqnoHhqsOc6rNjZzRfsaujT0m00zj1NZKSYHDYZpaSLzvt+b0qadyDYg/wCCtZg9hUqYgZj1uP2RzsylMlgJiLzomvjyREvkJmaokPbP6hYqrx2zg4yBDupb6nhGN0Y0dQCKBCP+V+xr5ddHzrD7OqbmOP8AtJ+yaZseudKTu2B4lbxcrXxl2xP5kukYlno3XO5retw+0phnok8+9UaOoE+S1y5WtCBm/lajMxT9Dm/qquPU0DxJTdL0Woje89bh9grxcqWlBdEPWm+yup7DoD9E9ZcfujN2XRH/AEmfKD4ptcqUYrohzk+WDZQaNGtHUAERcuVEnLlQ7B21Ur4nF0nBobQc1rS0GSCXjpSSP0jQBXyAOXJXHYksNMCOm8NM8CCbc7KeNrFjQRHvU234OqNafo4oAOuVZt3aDqIo5Q0561OmZn3XkyRBF0bDYsuZRcQJqRPLoOda/EBADq5cuQBntqn+a7s/4hcu2t/7ruz/AIhcg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5" name="Retângulo de cantos arredondados 14"/>
          <p:cNvSpPr/>
          <p:nvPr/>
        </p:nvSpPr>
        <p:spPr>
          <a:xfrm>
            <a:off x="343694" y="5341473"/>
            <a:ext cx="9217024" cy="1190215"/>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O </a:t>
            </a:r>
            <a:r>
              <a:rPr lang="pt-BR" sz="1600" b="1" i="1" dirty="0" err="1">
                <a:solidFill>
                  <a:schemeClr val="tx1"/>
                </a:solidFill>
              </a:rPr>
              <a:t>stacker</a:t>
            </a:r>
            <a:r>
              <a:rPr lang="pt-BR" sz="1600" b="1" i="1" dirty="0"/>
              <a:t>/</a:t>
            </a:r>
            <a:r>
              <a:rPr lang="pt-BR" sz="1600" b="1" i="1" dirty="0" err="1">
                <a:solidFill>
                  <a:schemeClr val="tx1"/>
                </a:solidFill>
              </a:rPr>
              <a:t>reclaimer</a:t>
            </a:r>
            <a:r>
              <a:rPr lang="pt-BR" sz="1600" b="1" i="1" dirty="0">
                <a:solidFill>
                  <a:schemeClr val="tx1"/>
                </a:solidFill>
              </a:rPr>
              <a:t> </a:t>
            </a:r>
            <a:r>
              <a:rPr lang="pt-BR" sz="1600" dirty="0">
                <a:solidFill>
                  <a:schemeClr val="tx1"/>
                </a:solidFill>
              </a:rPr>
              <a:t>pode tanto empilhar (</a:t>
            </a:r>
            <a:r>
              <a:rPr lang="pt-BR" sz="1600" i="1" dirty="0" err="1">
                <a:solidFill>
                  <a:schemeClr val="tx1"/>
                </a:solidFill>
              </a:rPr>
              <a:t>stacker</a:t>
            </a:r>
            <a:r>
              <a:rPr lang="pt-BR" sz="1600" dirty="0"/>
              <a:t>)</a:t>
            </a:r>
            <a:r>
              <a:rPr lang="pt-BR" sz="1600" dirty="0">
                <a:solidFill>
                  <a:schemeClr val="tx1"/>
                </a:solidFill>
              </a:rPr>
              <a:t> o minério que chega através de correias, como recuperá-lo </a:t>
            </a:r>
            <a:r>
              <a:rPr lang="pt-BR" sz="1600" i="1" dirty="0">
                <a:solidFill>
                  <a:schemeClr val="tx1"/>
                </a:solidFill>
              </a:rPr>
              <a:t>(</a:t>
            </a:r>
            <a:r>
              <a:rPr lang="pt-BR" sz="1600" i="1" dirty="0" err="1">
                <a:solidFill>
                  <a:schemeClr val="tx1"/>
                </a:solidFill>
              </a:rPr>
              <a:t>reclaimer</a:t>
            </a:r>
            <a:r>
              <a:rPr lang="pt-BR" sz="1600" i="1" dirty="0">
                <a:solidFill>
                  <a:schemeClr val="tx1"/>
                </a:solidFill>
              </a:rPr>
              <a:t>)</a:t>
            </a:r>
            <a:endParaRPr lang="pt-BR" sz="1600" dirty="0">
              <a:solidFill>
                <a:schemeClr val="tx1"/>
              </a:solidFill>
            </a:endParaRPr>
          </a:p>
          <a:p>
            <a:pPr marL="144000" indent="-144000" algn="l">
              <a:spcAft>
                <a:spcPts val="600"/>
              </a:spcAft>
              <a:buFont typeface="Arial" pitchFamily="34" charset="0"/>
              <a:buChar char="•"/>
            </a:pPr>
            <a:r>
              <a:rPr lang="pt-BR" sz="1600" dirty="0"/>
              <a:t>Este equipamento só é utilizado para a movimentação de granéis minerais (carvão, coque e minério de ferro) e tem capacidade nominal de 3.000 a 8.000tph </a:t>
            </a:r>
            <a:endParaRPr lang="pt-BR" sz="1600" dirty="0">
              <a:solidFill>
                <a:schemeClr val="tx1"/>
              </a:solidFill>
            </a:endParaRPr>
          </a:p>
        </p:txBody>
      </p:sp>
      <p:sp>
        <p:nvSpPr>
          <p:cNvPr id="6" name="AutoShape 10" descr="http://www.vale.com/PT/business/mining/iron-ore-pellets/PublishingImages/minerio-de-ferro_terminal-ponta-da-madeira.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12" descr="http://www.vale.com/PT/business/mining/iron-ore-pellets/PublishingImages/minerio-de-ferro_terminal-ponta-da-madeira.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5362" name="Picture 2" descr="http://www.towercrane-cn.com/images/10-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195" y="861988"/>
            <a:ext cx="3252851" cy="2114354"/>
          </a:xfrm>
          <a:prstGeom prst="rect">
            <a:avLst/>
          </a:prstGeom>
          <a:solidFill>
            <a:schemeClr val="bg1">
              <a:alpha val="80000"/>
            </a:schemeClr>
          </a:solidFill>
          <a:ln>
            <a:solidFill>
              <a:schemeClr val="tx1">
                <a:lumMod val="50000"/>
                <a:lumOff val="50000"/>
              </a:schemeClr>
            </a:solidFill>
          </a:ln>
          <a:effectLst/>
        </p:spPr>
      </p:pic>
      <p:pic>
        <p:nvPicPr>
          <p:cNvPr id="15364" name="Picture 4" descr="http://www.thyssenkrupp-materialshandling.co.za/Images/72_70_45_Eskom_Kendal_StackerReclaim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79" t="-253" r="7279" b="107"/>
          <a:stretch/>
        </p:blipFill>
        <p:spPr bwMode="auto">
          <a:xfrm>
            <a:off x="3695065" y="861988"/>
            <a:ext cx="5865653" cy="4122762"/>
          </a:xfrm>
          <a:prstGeom prst="rect">
            <a:avLst/>
          </a:prstGeom>
          <a:solidFill>
            <a:schemeClr val="bg1">
              <a:alpha val="80000"/>
            </a:schemeClr>
          </a:solidFill>
          <a:ln>
            <a:solidFill>
              <a:schemeClr val="tx1">
                <a:lumMod val="50000"/>
                <a:lumOff val="50000"/>
              </a:schemeClr>
            </a:solidFill>
          </a:ln>
          <a:effectLst/>
        </p:spPr>
      </p:pic>
      <p:pic>
        <p:nvPicPr>
          <p:cNvPr id="5124" name="Picture 4" descr="http://www.vale.com/brasil/PT/business/mining/iron-ore-pellets/PublishingImages/minerio-de-ferro_terminal-ponta-da-madei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194" y="3133724"/>
            <a:ext cx="3267075" cy="1838326"/>
          </a:xfrm>
          <a:prstGeom prst="rect">
            <a:avLst/>
          </a:prstGeom>
          <a:solidFill>
            <a:schemeClr val="bg1">
              <a:alpha val="80000"/>
            </a:schemeClr>
          </a:solidFill>
          <a:ln>
            <a:solidFill>
              <a:schemeClr val="tx1">
                <a:lumMod val="50000"/>
                <a:lumOff val="50000"/>
              </a:schemeClr>
            </a:solidFill>
          </a:ln>
          <a:effectLst/>
        </p:spPr>
      </p:pic>
      <p:sp>
        <p:nvSpPr>
          <p:cNvPr id="20" name="Retângulo 19"/>
          <p:cNvSpPr/>
          <p:nvPr/>
        </p:nvSpPr>
        <p:spPr>
          <a:xfrm>
            <a:off x="3695064" y="861988"/>
            <a:ext cx="5865653" cy="325035"/>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err="1"/>
              <a:t>Stacker</a:t>
            </a:r>
            <a:r>
              <a:rPr lang="pt-BR" sz="1400" b="1" dirty="0"/>
              <a:t>/</a:t>
            </a:r>
            <a:r>
              <a:rPr lang="pt-BR" sz="1400" b="1" dirty="0" err="1"/>
              <a:t>Reclaimer</a:t>
            </a:r>
            <a:endParaRPr lang="pt-BR" sz="1400" b="1" dirty="0"/>
          </a:p>
        </p:txBody>
      </p:sp>
      <p:sp>
        <p:nvSpPr>
          <p:cNvPr id="21" name="Retângulo 20"/>
          <p:cNvSpPr/>
          <p:nvPr/>
        </p:nvSpPr>
        <p:spPr>
          <a:xfrm>
            <a:off x="257618" y="861988"/>
            <a:ext cx="3254428" cy="325035"/>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err="1"/>
              <a:t>Reclaimer</a:t>
            </a:r>
            <a:endParaRPr lang="pt-BR" sz="1400" b="1" dirty="0"/>
          </a:p>
        </p:txBody>
      </p:sp>
      <p:sp>
        <p:nvSpPr>
          <p:cNvPr id="22" name="Retângulo 21"/>
          <p:cNvSpPr/>
          <p:nvPr/>
        </p:nvSpPr>
        <p:spPr>
          <a:xfrm>
            <a:off x="259193" y="3133724"/>
            <a:ext cx="3267075" cy="325035"/>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Pátio</a:t>
            </a:r>
          </a:p>
        </p:txBody>
      </p:sp>
    </p:spTree>
    <p:extLst>
      <p:ext uri="{BB962C8B-B14F-4D97-AF65-F5344CB8AC3E}">
        <p14:creationId xmlns:p14="http://schemas.microsoft.com/office/powerpoint/2010/main" val="526388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craneschina.cn/UploadFiles/20113171448141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58" y="2953059"/>
            <a:ext cx="3005480" cy="192012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00025" y="188913"/>
            <a:ext cx="9505950" cy="329588"/>
          </a:xfrm>
        </p:spPr>
        <p:txBody>
          <a:bodyPr/>
          <a:lstStyle/>
          <a:p>
            <a:r>
              <a:rPr lang="pt-BR" dirty="0"/>
              <a:t>Sistema de Embarque </a:t>
            </a:r>
          </a:p>
        </p:txBody>
      </p:sp>
      <p:sp>
        <p:nvSpPr>
          <p:cNvPr id="4" name="AutoShape 6" descr="data:image/jpeg;base64,/9j/4AAQSkZJRgABAQAAAQABAAD/2wCEAAkGBxQSEhUUExQWFRUXGBcXGRgXGBoaGhgXFxcYFxgXGhwYHCggHBolHBUVITEhJSkrLi4uGB8zODMsNygtLisBCgoKDg0OGhAQGi0kICQsLCwsLCwsLCwsLCwsLCwsLCwsLCwsLCwsLCwsLCwsLCwsLCwsLCwsLCwsLCwsLCwsLP/AABEIAJwBQwMBIgACEQEDEQH/xAAbAAACAwEBAQAAAAAAAAAAAAADBAIFBgABB//EAEEQAAEDAgMEBgkCBQMDBQAAAAEAAhEDIQQSMQVBUWEicYGRsdEGExQyU5KhwfBC4RUjUnLxYoKyQ3PSFjM0osL/xAAYAQADAQEAAAAAAAAAAAAAAAAAAQIDBP/EACcRAAICAQQCAgIDAQEAAAAAAAABAhESAyExQRNRBGEicYGh4RQy/9oADAMBAAIRAxEAPwDR7JwlM0aRLGEljP0j+kck57FS+Gz5W+SX2Sf5FL/ts/4hOAqCgRwNP4bPlb5Lz2Kn8NnyN8kwulA6ADA0/hs+RvkpDBU/h0/kb5IwK9BQAEYKn8On8jfJSGCp/Dp/I3yRZXoKBghgqXw6fyN8lL2Kn8On8jfJTle5kAD9ip/Dp/I3yXnsNL4dP5G+SNK7MgAPsNL4dP5G+SkMDS+HT+RvkiZl2ZAiHsNL4dP5G+S99ip/Cp/I3yUpXsoAh7FS+FT+RvkvfYqXwqfyN8lKV7KAIex0vhU/kb5LvYqXwqfyN8kSV7KYgPsVL4VP5G+S72Kl8On8jfJFJXSgQL2Kl8On8jfJeHB0vhU/kb5IuZcXIAB7FS+HT+Rvku9ipfDp/I3yRsy7OmAIYOn8Kn8jfJejCU/hU/kb5KeZdmSGQOFp/Cp/I3yUfZKXwqfyN8kTMvZQICcJS+FT+RvkonCUvhU/kb5JjMokoAXODp/Dp/I3yXex0/hs+RvkjyvJTAB7FT+Gz5G+S44On8NnyN8kUuXsoAXODp/DZ8rfJROEp/DZ8rfJM5l4SiwoVODp/DZ8rfJRODp/DZ8o8kySvJRYikxmGZnPQbu/SOA5LkfGu6Z7PALkwD7Kf/Jpf9tn/EJz1iy2B2m8U2CGkBrRfkAmv4u/+lneVi5mtGg9Yu9Ys2/aFQ8B1F3mpNx7td87iYjzSzHiaH1ql61Z4Y4gy0n6KLseTeXTF4j6WRmGJojVXvrVmX4qdS7548Ah+1kafVxP2TzQYmp9eFL16yhxbv6midwHmoOqZtXE9kIzQYmu9eF57SFlIaf1HuXO9XvLu4H7ozXseBqnYto3hDdtFg3rK9HdPavWlu+3YjNAoGqGPZxXp2gwb/FZY5AJn6eZXlCqCQGgmefkjND8ZrG41vFe+2t4+KpvYXBsuEWneTHUQq2tjYMX+QBCnY3pUav2xvFeDHN4rK1doCejmI5gAz2KFPFZjbu3p5i8ZsBihxXhxY4rKMxAG+/D7clJ2LPGEZB4zUnFBROLCzHtThvP51L1u0HDeR3fdGQvGaf2gLvaAsx/EXj9RXh2tUnX87UZB4jUevC89eFmn7Uqf1x2DyXDab/6vo3yTyF42aYVwvPaAs4druEXnsCk7az+rsSzDxs0PtAXntAWfpbUeeHci/xM78qMw8TLr14XevCo3bUPAQoHbXUOyfujMPGX3rwo+1N/qHes9X223Qhp8D9V7TxjXNn1YjtTyF42aL1wXGsFjKOKLS8yelaRNhbRcdrvAgGZ/q4J2GBsfXjiomsFkKW1n7hHUB5Iv8WeHbiBuP7CUZB4mW+MqjOezwC5UNbaxJJhveVydkYsYwfq/Vtkyco4i8dyK2pRH6Hd5S2Gw+ZrOgRLW3zADTU3n/KL/DQTaOyoSuNy3OxQdE31GH3GX4lL5yP3T9LANaAXHNpYkmQOqLKwpbXp04aKdCeGW/iVLY/G65M8/EHgFEVnHRs85WmrbUzwPUU4O/KY8UyG0ssGjTB0lovffxU5JDWi32Y01zvhGpOzQB0ieA8FrhsegXS2nT13NJm3XCsMJhXseSw5RAEBrAIt3aKskw8LXJkGbJxB0o1O0R4rnbKrDWk7843W5qOqDWoL8cvkhObUMAvBBBBiOH9qm0V4jBvwjxqx3cPsVzMI8/pP51rSVNlnQVCCL3EyP8qTNmcalpG4jwK1a062bv8AX+mMYTv8l/f+GeZs2odzb/6vIKQ2TV3M7ifLRah2woAIq36pBvvCY/huUdJ0T+oafXRZWbYR9GZobGcCHOuOAm/WragxjBmYxvrXGAAAA0DeeJTx2a1ol1T84Jao2hTkhzSSIub2nz+gRfstR9A3te6T0iTeR5/ZVL9gOJJuBrEad5T1batKmMxmIsROiZwu06dRocDY9cpW1uVUW6ZTt9H+bu9qNT2IWmzS6eogX5BP1cZSnfvM2F+y6iMbTExnM8t/XmVJslxS4FquxyZOXjbS3GGx4pHEbFe33QZ4a+MlaFmKpuF3Pb2H7Eqoxfqqjpp4t1Nw/S8R9c2qFNhJRS4Kx+Cc0X97WJaP/wBTN+ChUw1SJhzYE3AFu2E46tWZJc8VGne18gxpzQ//AFOxjAX0yXgw4B2UxFiI1VKcukZ7didPDud+4t1qNai9urbcgde0Jmv6TUHZQBXpiZJzAkG8kB0zu4IQ9KqQBDgazDY5m5HEbukw343VqTIbiLOqlpgsM85RC1xE5CAN5FvBBpYrCvNqtWkZ/W3NI/uabb9ybZWLZ9Ximnk/Jfsei2C37AikXfpMcRML12HeBmynLYTcgE6AkWCNV23XZZzGOG/KInn0JCnS9NGgiaBtua5rvpAI707l0VSBUK72AwYnVt+F4MIFW2odxjT7fZXGH9NqGmX1fX4R+6ssN6TUHG1Q34hpuOF5H7KW5ehfoyLnP3NYLb3O13CLLzLVA6TQTyA07QtjU27SJOdudvHKwH/HWlq236YMMAbxDshlVFyeyQpNLdmSbTc4kNDTHVv69FYMxT2U8mS3GQeqy0mE2xSM+sawu3dBs96C3aOGIn1TdTfKIHciUndUOG6uzJVKjpHRynk3XvKAXO3k9qf9JdrMIim0C+sQTyHeqJ20SBpA4ympN9GUmk6LBpO6fsohl93f+6rH48qVPaLd4HdHghtk5jrqQB94LkscY3dEda5Um6IyRfYXEuysEwABuB3I+IxVRroYRGsaWS+FpjK2+4eHUjV6EkS63JZPk6o3QhWrvJ6TjI3DQIlCruB/clevbT3OLhy/IRhDQBl10BS2KpnntDptI3WKJTrVGEHpA7uXMyp08M6CRAjl5KdAE21ngCiirLShjqjWE+s1sNN/UI/wpVNpFjWzUMgbxb860rVp5qjWC4aBMcT1pP0hOUPjcP2+6eKDJ8ng9JqhN3ADdATuy/SS5zFzpFpG/sWNBujUK2RzTMNzCerT7puCoFqSNhX28+Zyj+oa3H6h4dwUnbde5pbYToRIg9+hSbmyOYv+yWBg2Ft33HXKycoxW5VSbF6u2KzSZ+/mrDB+kz3AMqdWblwKVqh1QGCMw/8AtG5VBBJtIO9p+3lqnGV7tA19mue0gS0yOHkfsUq+i192mCO79iqfZ21izouu3wV3lD+k09oVskUq5xZ7ZHYfsp4XEAQGR1ad0QmqeIIs6O3Tv3eCjiMEx9xYpBszypi6kH+WSd17dt9FVYjEV3H3gzqCYfTqU9CY/OKGzGf1ieeiQ8RarUJaQ6qbiCTu6rJSngGkR6wkE6yCL201Vyym14lsjr3pLF7OBMkX5fkJ5EOF8EMTs6lTkNfMgSIdr1aqkeDEgQR/nebK3w2CHEg6ayU4dmGPdLrfqMqkyHD2Z+ltWoB7ocNDLQe88FMbQpl3Tw9KDqGlzD3ygbVwVSmZLSB1fRJerIPSlvIi5533KjF2WdXD08r3NBMG3SiW85m6Xo12T0i5vZPNRpVo4wrPZOLZTBENMmTnbmB5X07EXsNL0Sw+OYGwIef7SPv9kzSrNqi4mDcWPbePBQqMpvM5GMFvd6IjqE3R/wCHMEFlQQbg5iPAeKWxomwFfD0gCbCNdR4QEhSwlGoTkcZ4QP28VcuwZIjKXjrme4pSps27cmZpboJ0vJsbpoH+kB/h1YWY9scLDxnxStSniWe/TDgNJYHf8ZVnjsVVLRlEf6iPAlFwD3NaPWGCTaL7t6eYqKehtzLY0h1DyTzdutO4DkZH2+6tH0mvscjx/qF0lW2NTj3XM5tNu4yE7TC2hDFVw8HoSNQWmfBZ6q9wPmr+tsA6se0/3S094slK+DrsnM1xHMB4+l01RElZUGq8FejFwNAmvWD+gcywwe4qDqTDYPg8HiPqn/BnizqVdpGi8RaeFgajsIXKticWaeliKmVoa0AQLk8ufkva1KZLiXGO5N4eiMjOOUeCXxhY2xMnSBJ8Fzdnansc8AcApYmAy97iECi2nlDjqd0GbcolMNxbS29uRMmN0wpbrktKxrPYC3WD9k7hg1oJOgH1SGDoyZnxv+yexFRsCmZv+cFSJ+jtlGSXHU38lT7axBIedQTH1VpSeGMe8cIb4KhxrXv6LWudvhoJv2IW7H0IMcesKdDFEOkbvogvaQYIII1QqoIuO1W0mTF7GuZjvWBhIaLXyjLc68ylcSYdI13eBCrtm1zlyzofFN15Im9uC556caqjVSs8pYwgFw6RBiPvOhRdotzZXAdJzQ6ADcHfpqk6u0RTAaQ5zjeYJN7xewta3BEZVcXgkBwgRO4boWGjHUUtuCpONbgxTJ98dsiR3m6NhMQaJs9pG8GfsCgbSoPBzCcvmlBJXUov2Z2avD4z1ugZG+5nwRMhZ7txw3jqWToPcwy0wtJs3aIqWNnJpUD3HaVYO1v4jrCHiNntdcd4UquHm4MO5ITMUWmHDKfoetNoExF+FewyESljf6grMVgdfzqUH4Sm78uoaNLEXhj7gwV6yu+nrBH0/ZdWwImxgcXafS6jiMOWAFtRrgdYOnPpQkk0JuL2Y57Y02ygdaRxWzKVQe52iAgPcRpca20UW15kXHb9whTvcHpIWfsJv6aTr8XiP+RS2I2GRJDD80/un6GBYLgukHMCTN+MaI+KxTp/z91eRl4voyNfD1WEy10ch9VChjnNOpHetfdwvUI6iR2WUNGxZxGmb/E/VVkjN6TRSU9uHfp+cU3/ABUkQ2o5vYHeIKPVw7DqGjqnzlRZs5hN2kDcc0CdP1IyKwaOftGnIm7zrAsZ4jUdiM5o1FuQM33ajRM1Nm5IOQcAYmY5leYfDtqHKWOB3XYJ32GaSkxpexRmIDpzAzyj6KwwzZ0fl5Onxv4JSvgzTPSaQeYsRuI3yvGY0gAOl1/eFiBwI3hNUJljXpkCSA8De3VV2H2jTc7KC5h/1AATwsdetWODxYiWGRwmQnHUqVWzrO+o6j9imS1uVOIwbXjp02P5jXvEKsxGwabvcc5h4OGYeauK2zKlM2kjiLHtGh7Pogiu7QtzdY8rIyoMb3Rnv4K9tppnqcR9Fyu6tRs6OHafNctVIzcPoDTzZATpG8bh1Fe4Y2zEAG5Fot2koLMzwASMoAPukaaXOptuQcVjWmGkExbTd+BYVdnQnSRCvjHizYG4aeac2U+ZLraXA1Fzv3CD3pFrA57LZQ6xncAbnuunMTUBHRBidDG479yz1mpLE0jFxlZYe002OnpEDdui4375hM0yXuzaGI0t2KmZXa1sG0Te3RBjS2quMBiWuJgnKAB0rLPSk06dlTimrCbYecobbcqfE13CbuhomAYkcwDdWWMZLpmb26vyVXVMBnJIdbQxHWd66oGEyqEmT9l68SFwcCTlmOYhEAlUwR2zxLxzEd1wtLh8KHSLjt1WdwjQ1wPNaqk6CDz8VnMuJW43Aat36tPCLj86kPB1cwuL6Hr/ADxV9jKOYTvCo6zBTqg/pfY8AfzxRHdCmqYyDHRcLbupVOLo5DyOivPV5uidQhVsCHDq3c0ME+ijLZCgxxaZBg8kerRLSQdyFlQUX+zNqZ+i6zvFWVWkHarF6K2wG1SBld2E/dL9AP1mOp7szeHkp0qs6X8R1omYke9KQrC9rO/NU6sV0O1KwGpO6OaTOLYSBvM6xuPlKhTxN4eAN0zY/voh5+k1wLTZxP8AVyjUcVw6rcZNWzeLTSHXQZvPkd30KWdhBNrdSWDspMNEe9aBfSbX7Y3INbGlvMa9nmFpo8UKTGn4YjS6j6wjW/Wo4bGDTW3OI4pkYhrW/wDtZ3f3EdwsuhRsh6nsSdfl1Lmvj3rhSJDjADh1x9ihPpGdUmmiotS4ZYsqAjoBg65+yTxReJidYsez83omDc1pvP2VlTNN2hHUhMmcSOzdsuLRTqdJswTEk/3BsEnnPYp4zDGm/dxAkGx3EJHGbODCSILT+QeSLRqB9xqN3Dq5K8rMVCn9DVLENIyOAAudSGC9oDezVI19nEjM0SOILSOzK4oxaucyQAdBpy6uCLvkMWuCppsLXS3oO+h6wmsNjJdDwGHcZME8jpCNWw0j8/CkSJOVwnriCkhuPo0WHxFSLsLmcXREcZJSO0NoU6ZHrWgB2m+Y3gkXVRjNnPe4dItaTBkkwJ1trCVqbCr1h/LAcSYALwIpi+bpGwOUK1uZNtDzzSJltaBuvpyuFypjs+ow5XNuLHT7LlaM236C4l8gQQYgXmerkEhTpPDpJ1Og+ytmUCbxA5TfmpHDxMAl0dGALGRvPapbrg6FG0hdzC/I1mZsQHExJO4C+lytE/DMDDD8xaLgQY3me6ElsvBhofUrCMrSRJIlxB1jhc9i8p0nVI6RNpsZbO47lw6zbdJ8HTple25eZnVwBBgkX5+G5MbLoktLja9xeE/hcCHkZANIcbTrHXuVzR2ZkJJBgC19ZtfsHFaxWP8AJEtyvpUw1onh43VPtNnTIBMa3n83LSVG6ykDsrPLidb6/stVKiHGyioUwT0jlGswTfhbxXpZP6coAsDqfsm69D1b4ANo6VwJ5FFqMkA5iXbwZt2nVXZKSEwxX2HqlzRAkx2dpVUxsEE8fpKsqD+k4MEtlpBaLXAkd4Sq0NumXWEJLROqrtoYTNmZxu3r4Kywwg9d/Ne46hIkai6yUqZo1aKHAVS5t/eYYP2Pb9kw18Ge/mEDHs9VUbV/S6z/AL+aaqUufVzBW2xhu/4BY/DZ2yNR9QqMiFpMOIt3eSrdp4Mg5go4NU7RVlRRQ1c5iCqC4LHFhAOiuGVGVRY3VAWo+GxJZA3ctUEh8fgnSTJndvB71W0qlw1zJ10AEOPKwE25FanD4htRv5+Skto7PEZoJ6tQN58VnOKldgm1wUm06jsO+TmIEdHLYzexsmcJiG1mAgX3g/UmQR3KT6BqMb/MzsEw1943QdylRLWnQNPFZw0rj9mkp1L6FK2DjT3Tp/pPkm8GxzbVHBvce8zZCbWElrjrlF9DrrNtyuHbPpBrjdr2iS8ZrmN4G7o6KJ604fi+xqMZK0JEgOkajRw1jrCHVzatAI3jRQq1ROut54jiupYgA6rti7Rzyi4uyeSd194mfqhOo96fbWnqQzB0MqJR9Fx1G+RP1rgILjHXZeUa1590hHe38/NUvUp7wpsvFPgtMNimvsDDt4/NUYtVE2pBkWI3p2ltEj3h2hVZDTRYB3FQrUg7XvXlHF0qg19W6w6RlhJ/1QCz/cI5lTda0g9RBHeLFOmSmnwJPc6mZ1Hgptr0qkS0OPUJTJIiDokcRhMplvciwaDPpAmw8PsuVe/ECfdXq0XBk+SwweHGRp5A/RSpUyLzBlFwp/ls/tb4KdTSyyb3N4/+ULVMNnb0iYnTjxnl5qorUXFxYzNlnQaLQepLokdFo157yjMpBoPHTTeUrpjq0KejWyntMhhJaCbawNSrtld1QiRlF9SJPYOtB2UHNdna5wI568R1XKLmyudmN+IEC9/JJ7glW1AsdRAY9x0a0nhoJ+yFhsMGsaCbwO+EXGguBaDAcDNtx132suy9acQlRSbRa51QtloYwg8ycs6zEdLgjHChDrtis+eIO7TK0fZM51TCKFTQEq22GyCRYzz/AGSdRv3RsLWYyTJzSCIBOkWUtjcbLpzYPUUd1OQhucHS7dF44xceCPgX5m6EfmqzZcSpxmDzscw79OsafRVWyKhg0ne8zTm39lq8TS36LO+kOGNF7MRTFv1DxB+q0hLJUZakcXkTqUipsGYQe3zTTspAcyC1wBHlyjTuQA4g23dyrklfi76KTaGziwyNDoUnkWvdTD2wdD9OSzuLwpY4g9imzZFeWLhTTBCimFHuGqlhkdoWgwtcPbO/TtWeJRcLiSwyO7ikJos34RmY5fedEgTBjig4rZ3rARp+bk7gKocDAAvu1nnxCdZSLrRPPh2ouiasxOKwT6ZvmLRz5HXvRm415Dc1xHGYtHXp4rU4jDjR9+BVHjsCG6b93/iU3jLlEq1wV9drCS6YnonfIMd14ST6bmHyTZovBPuOmIk3Bt7wB5bvopl1YR7rRNhGa3WUJyTpIt4yjT5sUoYhwVjQrhyEKBAmRxvw5FSwtGbiT1+a0tMyqhhzeA+v7KVDBOqZo1Hhu8D3FeaJmninNByEAnsBjSY61DiNSaK7EYcsJa4QRqlzThPVTUfdzBJ/1CUDJyg8D9otCnE1U75FjBN7EafsU5hsSRbVAc38KEWxolY3FPct21gdO5GpVGQA7MJO7KQL8HFveCepUQqka2TbcSRGbQiRPDj1KkzOUWHxWFp5jDjH/aq/+C5LVKrZXLZPY52nZbYMfy2f2t8FEscXgN180XBs/lMNz0W+AVlg6AAtE7zoZ11WHZ0cRRBuAMBod3DcLn85px1BrY3nX7ImHpl0meXdqV5iWHRpg6Am+m88bpNgkz2lSA7P8pWc2/Lc2PLzATDXQ0kmTC9pkgyQ2ANeH5dTHkuWyEcU2AXXtHGOGhQSK1SlnpQHSdWlzYE2GU3MwrTE+628Xm19L/ZcPSGsGBuSmI3mSeW8BaUkY5SlwZCtRq5zna7PbMMhbFhFt1r3RqbrKx21WqCrmqO6T2gw0kAj3ROXfZIVnXmI00HK2ibaNIp9knv80SlMIVJpcdOSeZhzG9IbsZ2Magdl/wCkQSDMnNadTOoKt6Zhx53+3kqvD4gUWjNPSMCx1PgFc4hogO4f4KzkOLo9cZSGIw4e11M79Ov/AB4FOtdIQarbyDf8v+cSpTo0krRmdhPLHuw7txJZP1H5zVu6lH5u89Ul6V4Igtr07OaQe1WmBxLazG1G7xccDoR9FtJ8SRzRjf4kKAy/2nXzTOOwDajIi+4r1lNNYUj3D/t8lEt90XpyxdMxGJw5aSDZLOatptnZedsj3hw8FlHYYgwR/lEWasScFAGE+cKeCj7A47lZDBUnxdpV/snaWY5QIi+XceY5qswuzXg6W5p5uBjl1JNoVF49oqCP8hVtfAXhwDhum6lTqEb7jfvI58U4KocLqbCinxOy2EEtEHkkaZDei8SNJWgdTvN0HEMEGQE1IHHtCNLZjHNtcHcqzE7EfTdNF4a0j3SJaDxEbzKsHNdTuw2/pm/mU3h8WagsxzuQaT9k/wAluhfi9mUFPD1muHrDnG8AADu13p12GEgAwYmFdUcJVcYGHq/I7xhEOwMSf0P+WPqU05MTx4soXYcDUrvVWtDlff8ApjEHWk49ZHmiU/RjEjSlb+5vmqqXoi4e/wCzJV8KdYSb2Qt8/wBG651pHvb5qsxnoniN1Fx7vNTi/Ra1EuzHub2hDdy7lf1/RrFt0w9UjgGk+CSrbDrj/oVh10n+SWLRanFlU53JcmKmCqgwWVAebT9wuWiujF1Z9F2P6LVXUaNQOYQ6mxwEkG7ARuhHrbBrtHuHraQZ+srU+jP/AMPDf9ml/wAGqyWz0Is5f+iXZhDQqU2waTxHI352VW95zEH6r6evHNB1APWs38b0zRfKrlHy+rcQh0GuBMtIkR70hfTH7PpHWmw/7R5ID9i0D/0x2EjwKFoNdjfyYvo+fVCcwvuJ+33SOMFzZfSH+jWHJnKQdLOP3KWxHonQO+oOoj7tSloyHp68FyfJaVGr6/M+AzQaaDSfr3qxwMVHaSdeQH54rV4v0TpNPv1TbeW7zyZySWH2QymSQXdseSycJ1+X9HRCcOhejhREkR1JhgtGim82hQeYCmNN7lTuthXa1BvqyXZjBmxi8REwdxT2CqetY0iYIOpmDvXvpBYYWmAMrmuceZAb9OmfopbKpgAhoAAcRA6hxVaiSMtJt7nU2xbgpVHaEr2o7p9YRqNIE79VlVs6U6VsDiaYdTILTljU27eKymw8Z7PWdTcf5bzYxo4cOvTuX0sYBtRsOLoIItHkkqnoHhqsOc6rNjZzRfsaujT0m00zj1NZKSYHDYZpaSLzvt+b0qadyDYg/wCCtZg9hUqYgZj1uP2RzsylMlgJiLzomvjyREvkJmaokPbP6hYqrx2zg4yBDupb6nhGN0Y0dQCKBCP+V+xr5ddHzrD7OqbmOP8AtJ+yaZseudKTu2B4lbxcrXxl2xP5kukYlno3XO5retw+0phnok8+9UaOoE+S1y5WtCBm/lajMxT9Dm/qquPU0DxJTdL0Woje89bh9grxcqWlBdEPWm+yup7DoD9E9ZcfujN2XRH/AEmfKD4ptcqUYrohzk+WDZQaNGtHUAERcuVEnLlQ7B21Ur4nF0nBobQc1rS0GSCXjpSSP0jQBXyAOXJXHYksNMCOm8NM8CCbc7KeNrFjQRHvU234OqNafo4oAOuVZt3aDqIo5Q0561OmZn3XkyRBF0bDYsuZRcQJqRPLoOda/EBADq5cuQBntqn+a7s/4hcu2t/7ruz/AIhc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8" descr="data:image/jpeg;base64,/9j/4AAQSkZJRgABAQAAAQABAAD/2wCEAAkGBxQSEhUUExQWFRUXGBcXGRgXGBoaGhgXFxcYFxgXGhwYHCggHBolHBUVITEhJSkrLi4uGB8zODMsNygtLisBCgoKDg0OGhAQGi0kICQsLCwsLCwsLCwsLCwsLCwsLCwsLCwsLCwsLCwsLCwsLCwsLCwsLCwsLCwsLCwsLCwsLP/AABEIAJwBQwMBIgACEQEDEQH/xAAbAAACAwEBAQAAAAAAAAAAAAADBAIFBgABB//EAEEQAAEDAgMEBgkCBQMDBQAAAAEAAhEDIQQSMQVBUWEicYGRsdEGExQyU5KhwfBC4RUjUnLxYoKyQ3PSFjM0osL/xAAYAQADAQEAAAAAAAAAAAAAAAAAAQIDBP/EACcRAAICAQQCAgIDAQEAAAAAAAABAhESAyExQRNRBGEicYGh4RQy/9oADAMBAAIRAxEAPwDR7JwlM0aRLGEljP0j+kck57FS+Gz5W+SX2Sf5FL/ts/4hOAqCgRwNP4bPlb5Lz2Kn8NnyN8kwulA6ADA0/hs+RvkpDBU/h0/kb5IwK9BQAEYKn8On8jfJSGCp/Dp/I3yRZXoKBghgqXw6fyN8lL2Kn8On8jfJTle5kAD9ip/Dp/I3yXnsNL4dP5G+SNK7MgAPsNL4dP5G+SkMDS+HT+RvkiZl2ZAiHsNL4dP5G+S99ip/Cp/I3yUpXsoAh7FS+FT+RvkvfYqXwqfyN8lKV7KAIex0vhU/kb5LvYqXwqfyN8kSV7KYgPsVL4VP5G+S72Kl8On8jfJFJXSgQL2Kl8On8jfJeHB0vhU/kb5IuZcXIAB7FS+HT+Rvku9ipfDp/I3yRsy7OmAIYOn8Kn8jfJejCU/hU/kb5KeZdmSGQOFp/Cp/I3yUfZKXwqfyN8kTMvZQICcJS+FT+RvkonCUvhU/kb5JjMokoAXODp/Dp/I3yXex0/hs+RvkjyvJTAB7FT+Gz5G+S44On8NnyN8kUuXsoAXODp/DZ8rfJROEp/DZ8rfJM5l4SiwoVODp/DZ8rfJRODp/DZ8o8kySvJRYikxmGZnPQbu/SOA5LkfGu6Z7PALkwD7Kf/Jpf9tn/EJz1iy2B2m8U2CGkBrRfkAmv4u/+lneVi5mtGg9Yu9Ys2/aFQ8B1F3mpNx7td87iYjzSzHiaH1ql61Z4Y4gy0n6KLseTeXTF4j6WRmGJojVXvrVmX4qdS7548Ah+1kafVxP2TzQYmp9eFL16yhxbv6midwHmoOqZtXE9kIzQYmu9eF57SFlIaf1HuXO9XvLu4H7ozXseBqnYto3hDdtFg3rK9HdPavWlu+3YjNAoGqGPZxXp2gwb/FZY5AJn6eZXlCqCQGgmefkjND8ZrG41vFe+2t4+KpvYXBsuEWneTHUQq2tjYMX+QBCnY3pUav2xvFeDHN4rK1doCejmI5gAz2KFPFZjbu3p5i8ZsBihxXhxY4rKMxAG+/D7clJ2LPGEZB4zUnFBROLCzHtThvP51L1u0HDeR3fdGQvGaf2gLvaAsx/EXj9RXh2tUnX87UZB4jUevC89eFmn7Uqf1x2DyXDab/6vo3yTyF42aYVwvPaAs4druEXnsCk7az+rsSzDxs0PtAXntAWfpbUeeHci/xM78qMw8TLr14XevCo3bUPAQoHbXUOyfujMPGX3rwo+1N/qHes9X223Qhp8D9V7TxjXNn1YjtTyF42aL1wXGsFjKOKLS8yelaRNhbRcdrvAgGZ/q4J2GBsfXjiomsFkKW1n7hHUB5Iv8WeHbiBuP7CUZB4mW+MqjOezwC5UNbaxJJhveVydkYsYwfq/Vtkyco4i8dyK2pRH6Hd5S2Gw+ZrOgRLW3zADTU3n/KL/DQTaOyoSuNy3OxQdE31GH3GX4lL5yP3T9LANaAXHNpYkmQOqLKwpbXp04aKdCeGW/iVLY/G65M8/EHgFEVnHRs85WmrbUzwPUU4O/KY8UyG0ssGjTB0lovffxU5JDWi32Y01zvhGpOzQB0ieA8FrhsegXS2nT13NJm3XCsMJhXseSw5RAEBrAIt3aKskw8LXJkGbJxB0o1O0R4rnbKrDWk7843W5qOqDWoL8cvkhObUMAvBBBBiOH9qm0V4jBvwjxqx3cPsVzMI8/pP51rSVNlnQVCCL3EyP8qTNmcalpG4jwK1a062bv8AX+mMYTv8l/f+GeZs2odzb/6vIKQ2TV3M7ifLRah2woAIq36pBvvCY/huUdJ0T+oafXRZWbYR9GZobGcCHOuOAm/WragxjBmYxvrXGAAAA0DeeJTx2a1ol1T84Jao2hTkhzSSIub2nz+gRfstR9A3te6T0iTeR5/ZVL9gOJJuBrEad5T1batKmMxmIsROiZwu06dRocDY9cpW1uVUW6ZTt9H+bu9qNT2IWmzS6eogX5BP1cZSnfvM2F+y6iMbTExnM8t/XmVJslxS4FquxyZOXjbS3GGx4pHEbFe33QZ4a+MlaFmKpuF3Pb2H7Eqoxfqqjpp4t1Nw/S8R9c2qFNhJRS4Kx+Cc0X97WJaP/wBTN+ChUw1SJhzYE3AFu2E46tWZJc8VGne18gxpzQ//AFOxjAX0yXgw4B2UxFiI1VKcukZ7didPDud+4t1qNai9urbcgde0Jmv6TUHZQBXpiZJzAkG8kB0zu4IQ9KqQBDgazDY5m5HEbukw343VqTIbiLOqlpgsM85RC1xE5CAN5FvBBpYrCvNqtWkZ/W3NI/uabb9ybZWLZ9Ximnk/Jfsei2C37AikXfpMcRML12HeBmynLYTcgE6AkWCNV23XZZzGOG/KInn0JCnS9NGgiaBtua5rvpAI707l0VSBUK72AwYnVt+F4MIFW2odxjT7fZXGH9NqGmX1fX4R+6ssN6TUHG1Q34hpuOF5H7KW5ehfoyLnP3NYLb3O13CLLzLVA6TQTyA07QtjU27SJOdudvHKwH/HWlq236YMMAbxDshlVFyeyQpNLdmSbTc4kNDTHVv69FYMxT2U8mS3GQeqy0mE2xSM+sawu3dBs96C3aOGIn1TdTfKIHciUndUOG6uzJVKjpHRynk3XvKAXO3k9qf9JdrMIim0C+sQTyHeqJ20SBpA4ympN9GUmk6LBpO6fsohl93f+6rH48qVPaLd4HdHghtk5jrqQB94LkscY3dEda5Um6IyRfYXEuysEwABuB3I+IxVRroYRGsaWS+FpjK2+4eHUjV6EkS63JZPk6o3QhWrvJ6TjI3DQIlCruB/clevbT3OLhy/IRhDQBl10BS2KpnntDptI3WKJTrVGEHpA7uXMyp08M6CRAjl5KdAE21ngCiirLShjqjWE+s1sNN/UI/wpVNpFjWzUMgbxb860rVp5qjWC4aBMcT1pP0hOUPjcP2+6eKDJ8ng9JqhN3ADdATuy/SS5zFzpFpG/sWNBujUK2RzTMNzCerT7puCoFqSNhX28+Zyj+oa3H6h4dwUnbde5pbYToRIg9+hSbmyOYv+yWBg2Ft33HXKycoxW5VSbF6u2KzSZ+/mrDB+kz3AMqdWblwKVqh1QGCMw/8AtG5VBBJtIO9p+3lqnGV7tA19mue0gS0yOHkfsUq+i192mCO79iqfZ21izouu3wV3lD+k09oVskUq5xZ7ZHYfsp4XEAQGR1ad0QmqeIIs6O3Tv3eCjiMEx9xYpBszypi6kH+WSd17dt9FVYjEV3H3gzqCYfTqU9CY/OKGzGf1ieeiQ8RarUJaQ6qbiCTu6rJSngGkR6wkE6yCL201Vyym14lsjr3pLF7OBMkX5fkJ5EOF8EMTs6lTkNfMgSIdr1aqkeDEgQR/nebK3w2CHEg6ayU4dmGPdLrfqMqkyHD2Z+ltWoB7ocNDLQe88FMbQpl3Tw9KDqGlzD3ygbVwVSmZLSB1fRJerIPSlvIi5533KjF2WdXD08r3NBMG3SiW85m6Xo12T0i5vZPNRpVo4wrPZOLZTBENMmTnbmB5X07EXsNL0Sw+OYGwIef7SPv9kzSrNqi4mDcWPbePBQqMpvM5GMFvd6IjqE3R/wCHMEFlQQbg5iPAeKWxomwFfD0gCbCNdR4QEhSwlGoTkcZ4QP28VcuwZIjKXjrme4pSps27cmZpboJ0vJsbpoH+kB/h1YWY9scLDxnxStSniWe/TDgNJYHf8ZVnjsVVLRlEf6iPAlFwD3NaPWGCTaL7t6eYqKehtzLY0h1DyTzdutO4DkZH2+6tH0mvscjx/qF0lW2NTj3XM5tNu4yE7TC2hDFVw8HoSNQWmfBZ6q9wPmr+tsA6se0/3S094slK+DrsnM1xHMB4+l01RElZUGq8FejFwNAmvWD+gcywwe4qDqTDYPg8HiPqn/BnizqVdpGi8RaeFgajsIXKticWaeliKmVoa0AQLk8ufkva1KZLiXGO5N4eiMjOOUeCXxhY2xMnSBJ8Fzdnansc8AcApYmAy97iECi2nlDjqd0GbcolMNxbS29uRMmN0wpbrktKxrPYC3WD9k7hg1oJOgH1SGDoyZnxv+yexFRsCmZv+cFSJ+jtlGSXHU38lT7axBIedQTH1VpSeGMe8cIb4KhxrXv6LWudvhoJv2IW7H0IMcesKdDFEOkbvogvaQYIII1QqoIuO1W0mTF7GuZjvWBhIaLXyjLc68ylcSYdI13eBCrtm1zlyzofFN15Im9uC556caqjVSs8pYwgFw6RBiPvOhRdotzZXAdJzQ6ADcHfpqk6u0RTAaQ5zjeYJN7xewta3BEZVcXgkBwgRO4boWGjHUUtuCpONbgxTJ98dsiR3m6NhMQaJs9pG8GfsCgbSoPBzCcvmlBJXUov2Z2avD4z1ugZG+5nwRMhZ7txw3jqWToPcwy0wtJs3aIqWNnJpUD3HaVYO1v4jrCHiNntdcd4UquHm4MO5ITMUWmHDKfoetNoExF+FewyESljf6grMVgdfzqUH4Sm78uoaNLEXhj7gwV6yu+nrBH0/ZdWwImxgcXafS6jiMOWAFtRrgdYOnPpQkk0JuL2Y57Y02ygdaRxWzKVQe52iAgPcRpca20UW15kXHb9whTvcHpIWfsJv6aTr8XiP+RS2I2GRJDD80/un6GBYLgukHMCTN+MaI+KxTp/z91eRl4voyNfD1WEy10ch9VChjnNOpHetfdwvUI6iR2WUNGxZxGmb/E/VVkjN6TRSU9uHfp+cU3/ABUkQ2o5vYHeIKPVw7DqGjqnzlRZs5hN2kDcc0CdP1IyKwaOftGnIm7zrAsZ4jUdiM5o1FuQM33ajRM1Nm5IOQcAYmY5leYfDtqHKWOB3XYJ32GaSkxpexRmIDpzAzyj6KwwzZ0fl5Onxv4JSvgzTPSaQeYsRuI3yvGY0gAOl1/eFiBwI3hNUJljXpkCSA8De3VV2H2jTc7KC5h/1AATwsdetWODxYiWGRwmQnHUqVWzrO+o6j9imS1uVOIwbXjp02P5jXvEKsxGwabvcc5h4OGYeauK2zKlM2kjiLHtGh7Pogiu7QtzdY8rIyoMb3Rnv4K9tppnqcR9Fyu6tRs6OHafNctVIzcPoDTzZATpG8bh1Fe4Y2zEAG5Fot2koLMzwASMoAPukaaXOptuQcVjWmGkExbTd+BYVdnQnSRCvjHizYG4aeac2U+ZLraXA1Fzv3CD3pFrA57LZQ6xncAbnuunMTUBHRBidDG479yz1mpLE0jFxlZYe002OnpEDdui4375hM0yXuzaGI0t2KmZXa1sG0Te3RBjS2quMBiWuJgnKAB0rLPSk06dlTimrCbYecobbcqfE13CbuhomAYkcwDdWWMZLpmb26vyVXVMBnJIdbQxHWd66oGEyqEmT9l68SFwcCTlmOYhEAlUwR2zxLxzEd1wtLh8KHSLjt1WdwjQ1wPNaqk6CDz8VnMuJW43Aat36tPCLj86kPB1cwuL6Hr/ADxV9jKOYTvCo6zBTqg/pfY8AfzxRHdCmqYyDHRcLbupVOLo5DyOivPV5uidQhVsCHDq3c0ME+ijLZCgxxaZBg8kerRLSQdyFlQUX+zNqZ+i6zvFWVWkHarF6K2wG1SBld2E/dL9AP1mOp7szeHkp0qs6X8R1omYke9KQrC9rO/NU6sV0O1KwGpO6OaTOLYSBvM6xuPlKhTxN4eAN0zY/voh5+k1wLTZxP8AVyjUcVw6rcZNWzeLTSHXQZvPkd30KWdhBNrdSWDspMNEe9aBfSbX7Y3INbGlvMa9nmFpo8UKTGn4YjS6j6wjW/Wo4bGDTW3OI4pkYhrW/wDtZ3f3EdwsuhRsh6nsSdfl1Lmvj3rhSJDjADh1x9ihPpGdUmmiotS4ZYsqAjoBg65+yTxReJidYsez83omDc1pvP2VlTNN2hHUhMmcSOzdsuLRTqdJswTEk/3BsEnnPYp4zDGm/dxAkGx3EJHGbODCSILT+QeSLRqB9xqN3Dq5K8rMVCn9DVLENIyOAAudSGC9oDezVI19nEjM0SOILSOzK4oxaucyQAdBpy6uCLvkMWuCppsLXS3oO+h6wmsNjJdDwGHcZME8jpCNWw0j8/CkSJOVwnriCkhuPo0WHxFSLsLmcXREcZJSO0NoU6ZHrWgB2m+Y3gkXVRjNnPe4dItaTBkkwJ1trCVqbCr1h/LAcSYALwIpi+bpGwOUK1uZNtDzzSJltaBuvpyuFypjs+ow5XNuLHT7LlaM236C4l8gQQYgXmerkEhTpPDpJ1Og+ytmUCbxA5TfmpHDxMAl0dGALGRvPapbrg6FG0hdzC/I1mZsQHExJO4C+lytE/DMDDD8xaLgQY3me6ElsvBhofUrCMrSRJIlxB1jhc9i8p0nVI6RNpsZbO47lw6zbdJ8HTple25eZnVwBBgkX5+G5MbLoktLja9xeE/hcCHkZANIcbTrHXuVzR2ZkJJBgC19ZtfsHFaxWP8AJEtyvpUw1onh43VPtNnTIBMa3n83LSVG6ykDsrPLidb6/stVKiHGyioUwT0jlGswTfhbxXpZP6coAsDqfsm69D1b4ANo6VwJ5FFqMkA5iXbwZt2nVXZKSEwxX2HqlzRAkx2dpVUxsEE8fpKsqD+k4MEtlpBaLXAkd4Sq0NumXWEJLROqrtoYTNmZxu3r4Kywwg9d/Ne46hIkai6yUqZo1aKHAVS5t/eYYP2Pb9kw18Ge/mEDHs9VUbV/S6z/AL+aaqUufVzBW2xhu/4BY/DZ2yNR9QqMiFpMOIt3eSrdp4Mg5go4NU7RVlRRQ1c5iCqC4LHFhAOiuGVGVRY3VAWo+GxJZA3ctUEh8fgnSTJndvB71W0qlw1zJ10AEOPKwE25FanD4htRv5+Skto7PEZoJ6tQN58VnOKldgm1wUm06jsO+TmIEdHLYzexsmcJiG1mAgX3g/UmQR3KT6BqMb/MzsEw1943QdylRLWnQNPFZw0rj9mkp1L6FK2DjT3Tp/pPkm8GxzbVHBvce8zZCbWElrjrlF9DrrNtyuHbPpBrjdr2iS8ZrmN4G7o6KJ604fi+xqMZK0JEgOkajRw1jrCHVzatAI3jRQq1ROut54jiupYgA6rti7Rzyi4uyeSd194mfqhOo96fbWnqQzB0MqJR9Fx1G+RP1rgILjHXZeUa1590hHe38/NUvUp7wpsvFPgtMNimvsDDt4/NUYtVE2pBkWI3p2ltEj3h2hVZDTRYB3FQrUg7XvXlHF0qg19W6w6RlhJ/1QCz/cI5lTda0g9RBHeLFOmSmnwJPc6mZ1Hgptr0qkS0OPUJTJIiDokcRhMplvciwaDPpAmw8PsuVe/ECfdXq0XBk+SwweHGRp5A/RSpUyLzBlFwp/ls/tb4KdTSyyb3N4/+ULVMNnb0iYnTjxnl5qorUXFxYzNlnQaLQepLokdFo157yjMpBoPHTTeUrpjq0KejWyntMhhJaCbawNSrtld1QiRlF9SJPYOtB2UHNdna5wI568R1XKLmyudmN+IEC9/JJ7glW1AsdRAY9x0a0nhoJ+yFhsMGsaCbwO+EXGguBaDAcDNtx132suy9acQlRSbRa51QtloYwg8ycs6zEdLgjHChDrtis+eIO7TK0fZM51TCKFTQEq22GyCRYzz/AGSdRv3RsLWYyTJzSCIBOkWUtjcbLpzYPUUd1OQhucHS7dF44xceCPgX5m6EfmqzZcSpxmDzscw79OsafRVWyKhg0ne8zTm39lq8TS36LO+kOGNF7MRTFv1DxB+q0hLJUZakcXkTqUipsGYQe3zTTspAcyC1wBHlyjTuQA4g23dyrklfi76KTaGziwyNDoUnkWvdTD2wdD9OSzuLwpY4g9imzZFeWLhTTBCimFHuGqlhkdoWgwtcPbO/TtWeJRcLiSwyO7ikJos34RmY5fedEgTBjig4rZ3rARp+bk7gKocDAAvu1nnxCdZSLrRPPh2ouiasxOKwT6ZvmLRz5HXvRm415Dc1xHGYtHXp4rU4jDjR9+BVHjsCG6b93/iU3jLlEq1wV9drCS6YnonfIMd14ST6bmHyTZovBPuOmIk3Bt7wB5bvopl1YR7rRNhGa3WUJyTpIt4yjT5sUoYhwVjQrhyEKBAmRxvw5FSwtGbiT1+a0tMyqhhzeA+v7KVDBOqZo1Hhu8D3FeaJmninNByEAnsBjSY61DiNSaK7EYcsJa4QRqlzThPVTUfdzBJ/1CUDJyg8D9otCnE1U75FjBN7EafsU5hsSRbVAc38KEWxolY3FPct21gdO5GpVGQA7MJO7KQL8HFveCepUQqka2TbcSRGbQiRPDj1KkzOUWHxWFp5jDjH/aq/+C5LVKrZXLZPY52nZbYMfy2f2t8FEscXgN180XBs/lMNz0W+AVlg6AAtE7zoZ11WHZ0cRRBuAMBod3DcLn85px1BrY3nX7ImHpl0meXdqV5iWHRpg6Am+m88bpNgkz2lSA7P8pWc2/Lc2PLzATDXQ0kmTC9pkgyQ2ANeH5dTHkuWyEcU2AXXtHGOGhQSK1SlnpQHSdWlzYE2GU3MwrTE+628Xm19L/ZcPSGsGBuSmI3mSeW8BaUkY5SlwZCtRq5zna7PbMMhbFhFt1r3RqbrKx21WqCrmqO6T2gw0kAj3ROXfZIVnXmI00HK2ibaNIp9knv80SlMIVJpcdOSeZhzG9IbsZ2Magdl/wCkQSDMnNadTOoKt6Zhx53+3kqvD4gUWjNPSMCx1PgFc4hogO4f4KzkOLo9cZSGIw4e11M79Ov/AB4FOtdIQarbyDf8v+cSpTo0krRmdhPLHuw7txJZP1H5zVu6lH5u89Ul6V4Igtr07OaQe1WmBxLazG1G7xccDoR9FtJ8SRzRjf4kKAy/2nXzTOOwDajIi+4r1lNNYUj3D/t8lEt90XpyxdMxGJw5aSDZLOatptnZedsj3hw8FlHYYgwR/lEWasScFAGE+cKeCj7A47lZDBUnxdpV/snaWY5QIi+XceY5qswuzXg6W5p5uBjl1JNoVF49oqCP8hVtfAXhwDhum6lTqEb7jfvI58U4KocLqbCinxOy2EEtEHkkaZDei8SNJWgdTvN0HEMEGQE1IHHtCNLZjHNtcHcqzE7EfTdNF4a0j3SJaDxEbzKsHNdTuw2/pm/mU3h8WagsxzuQaT9k/wAluhfi9mUFPD1muHrDnG8AADu13p12GEgAwYmFdUcJVcYGHq/I7xhEOwMSf0P+WPqU05MTx4soXYcDUrvVWtDlff8ApjEHWk49ZHmiU/RjEjSlb+5vmqqXoi4e/wCzJV8KdYSb2Qt8/wBG651pHvb5qsxnoniN1Fx7vNTi/Ra1EuzHub2hDdy7lf1/RrFt0w9UjgGk+CSrbDrj/oVh10n+SWLRanFlU53JcmKmCqgwWVAebT9wuWiujF1Z9F2P6LVXUaNQOYQ6mxwEkG7ARuhHrbBrtHuHraQZ+srU+jP/AMPDf9ml/wAGqyWz0Is5f+iXZhDQqU2waTxHI352VW95zEH6r6evHNB1APWs38b0zRfKrlHy+rcQh0GuBMtIkR70hfTH7PpHWmw/7R5ID9i0D/0x2EjwKFoNdjfyYvo+fVCcwvuJ+33SOMFzZfSH+jWHJnKQdLOP3KWxHonQO+oOoj7tSloyHp68FyfJaVGr6/M+AzQaaDSfr3qxwMVHaSdeQH54rV4v0TpNPv1TbeW7zyZySWH2QymSQXdseSycJ1+X9HRCcOhejhREkR1JhgtGim82hQeYCmNN7lTuthXa1BvqyXZjBmxi8REwdxT2CqetY0iYIOpmDvXvpBYYWmAMrmuceZAb9OmfopbKpgAhoAAcRA6hxVaiSMtJt7nU2xbgpVHaEr2o7p9YRqNIE79VlVs6U6VsDiaYdTILTljU27eKymw8Z7PWdTcf5bzYxo4cOvTuX0sYBtRsOLoIItHkkqnoHhqsOc6rNjZzRfsaujT0m00zj1NZKSYHDYZpaSLzvt+b0qadyDYg/wCCtZg9hUqYgZj1uP2RzsylMlgJiLzomvjyREvkJmaokPbP6hYqrx2zg4yBDupb6nhGN0Y0dQCKBCP+V+xr5ddHzrD7OqbmOP8AtJ+yaZseudKTu2B4lbxcrXxl2xP5kukYlno3XO5retw+0phnok8+9UaOoE+S1y5WtCBm/lajMxT9Dm/qquPU0DxJTdL0Woje89bh9grxcqWlBdEPWm+yup7DoD9E9ZcfujN2XRH/AEmfKD4ptcqUYrohzk+WDZQaNGtHUAERcuVEnLlQ7B21Ur4nF0nBobQc1rS0GSCXjpSSP0jQBXyAOXJXHYksNMCOm8NM8CCbc7KeNrFjQRHvU234OqNafo4oAOuVZt3aDqIo5Q0561OmZn3XkyRBF0bDYsuZRcQJqRPLoOda/EBADq5cuQBntqn+a7s/4hcu2t/7ruz/AIhcg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5" name="Retângulo de cantos arredondados 14"/>
          <p:cNvSpPr/>
          <p:nvPr/>
        </p:nvSpPr>
        <p:spPr>
          <a:xfrm>
            <a:off x="343694" y="5218462"/>
            <a:ext cx="9217024" cy="1309236"/>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O </a:t>
            </a:r>
            <a:r>
              <a:rPr lang="pt-BR" sz="1600" b="1" i="1" dirty="0" err="1">
                <a:solidFill>
                  <a:schemeClr val="tx1"/>
                </a:solidFill>
              </a:rPr>
              <a:t>shiploader</a:t>
            </a:r>
            <a:r>
              <a:rPr lang="pt-BR" sz="1600" dirty="0">
                <a:solidFill>
                  <a:schemeClr val="tx1"/>
                </a:solidFill>
              </a:rPr>
              <a:t> é utilizado para o carregamento do navio e está conectado ao pátio/armazém atravé</a:t>
            </a:r>
            <a:r>
              <a:rPr lang="pt-BR" sz="1600" dirty="0"/>
              <a:t>s de esteiras</a:t>
            </a:r>
            <a:endParaRPr lang="pt-BR" sz="1600" dirty="0">
              <a:solidFill>
                <a:schemeClr val="tx1"/>
              </a:solidFill>
            </a:endParaRPr>
          </a:p>
          <a:p>
            <a:pPr marL="144000" indent="-144000" algn="l">
              <a:spcAft>
                <a:spcPts val="600"/>
              </a:spcAft>
              <a:buFont typeface="Arial" pitchFamily="34" charset="0"/>
              <a:buChar char="•"/>
            </a:pPr>
            <a:r>
              <a:rPr lang="pt-BR" sz="1600" dirty="0"/>
              <a:t>Produtividade: 8.000 </a:t>
            </a:r>
            <a:r>
              <a:rPr lang="pt-BR" sz="1600" dirty="0" err="1"/>
              <a:t>tph</a:t>
            </a:r>
            <a:r>
              <a:rPr lang="pt-BR" sz="1600" dirty="0"/>
              <a:t> (minério) e 1.000-3.000 </a:t>
            </a:r>
            <a:r>
              <a:rPr lang="pt-BR" sz="1600" dirty="0" err="1"/>
              <a:t>tph</a:t>
            </a:r>
            <a:r>
              <a:rPr lang="pt-BR" sz="1600" dirty="0"/>
              <a:t> (granel vegetal)</a:t>
            </a:r>
          </a:p>
        </p:txBody>
      </p:sp>
      <p:sp>
        <p:nvSpPr>
          <p:cNvPr id="6" name="AutoShape 10" descr="http://www.vale.com/PT/business/mining/iron-ore-pellets/PublishingImages/minerio-de-ferro_terminal-ponta-da-madeira.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12" descr="http://www.vale.com/PT/business/mining/iron-ore-pellets/PublishingImages/minerio-de-ferro_terminal-ponta-da-madeira.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 name="Picture 2" descr="http://www.revistaferroviaria.com.br/imagens/clientes/2/1815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84" t="15790" b="9057"/>
          <a:stretch/>
        </p:blipFill>
        <p:spPr bwMode="auto">
          <a:xfrm>
            <a:off x="3728070" y="764704"/>
            <a:ext cx="5834662" cy="4108478"/>
          </a:xfrm>
          <a:prstGeom prst="rect">
            <a:avLst/>
          </a:prstGeom>
          <a:solidFill>
            <a:schemeClr val="bg1">
              <a:alpha val="80000"/>
            </a:schemeClr>
          </a:solidFill>
          <a:ln>
            <a:solidFill>
              <a:schemeClr val="tx1">
                <a:lumMod val="50000"/>
                <a:lumOff val="50000"/>
              </a:schemeClr>
            </a:solidFill>
          </a:ln>
          <a:effectLst/>
        </p:spPr>
      </p:pic>
      <p:sp>
        <p:nvSpPr>
          <p:cNvPr id="16" name="Retângulo 15"/>
          <p:cNvSpPr/>
          <p:nvPr/>
        </p:nvSpPr>
        <p:spPr>
          <a:xfrm>
            <a:off x="3728070" y="764704"/>
            <a:ext cx="5832648" cy="324000"/>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err="1"/>
              <a:t>Shiploader</a:t>
            </a:r>
            <a:r>
              <a:rPr lang="pt-BR" sz="1400" b="1" dirty="0"/>
              <a:t> radial</a:t>
            </a:r>
          </a:p>
        </p:txBody>
      </p:sp>
      <p:sp>
        <p:nvSpPr>
          <p:cNvPr id="17" name="Retângulo 16"/>
          <p:cNvSpPr/>
          <p:nvPr/>
        </p:nvSpPr>
        <p:spPr>
          <a:xfrm>
            <a:off x="434558" y="2953059"/>
            <a:ext cx="3005479" cy="324000"/>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i="1" dirty="0" err="1"/>
              <a:t>Traveling</a:t>
            </a:r>
            <a:r>
              <a:rPr lang="pt-BR" sz="1400" b="1" i="1" dirty="0"/>
              <a:t> </a:t>
            </a:r>
            <a:r>
              <a:rPr lang="pt-BR" sz="1400" b="1" i="1" dirty="0" err="1"/>
              <a:t>Shiploader</a:t>
            </a:r>
            <a:endParaRPr lang="pt-BR" sz="1400" b="1" i="1" dirty="0"/>
          </a:p>
        </p:txBody>
      </p:sp>
      <p:pic>
        <p:nvPicPr>
          <p:cNvPr id="3076" name="Picture 4" descr="http://amaggi.com.br/wp-content/uploads/2010/10/022.jpg"/>
          <p:cNvPicPr>
            <a:picLocks noChangeAspect="1" noChangeArrowheads="1"/>
          </p:cNvPicPr>
          <p:nvPr/>
        </p:nvPicPr>
        <p:blipFill rotWithShape="1">
          <a:blip r:embed="rId4">
            <a:extLst>
              <a:ext uri="{28A0092B-C50C-407E-A947-70E740481C1C}">
                <a14:useLocalDpi xmlns:a14="http://schemas.microsoft.com/office/drawing/2010/main" val="0"/>
              </a:ext>
            </a:extLst>
          </a:blip>
          <a:srcRect t="4067" b="4067"/>
          <a:stretch/>
        </p:blipFill>
        <p:spPr bwMode="auto">
          <a:xfrm>
            <a:off x="460375" y="788796"/>
            <a:ext cx="2979662" cy="1959813"/>
          </a:xfrm>
          <a:prstGeom prst="rect">
            <a:avLst/>
          </a:prstGeom>
          <a:solidFill>
            <a:schemeClr val="bg1">
              <a:alpha val="80000"/>
            </a:schemeClr>
          </a:solidFill>
          <a:ln>
            <a:solidFill>
              <a:schemeClr val="tx1">
                <a:lumMod val="50000"/>
                <a:lumOff val="50000"/>
              </a:schemeClr>
            </a:solidFill>
          </a:ln>
          <a:effectLst/>
        </p:spPr>
      </p:pic>
      <p:sp>
        <p:nvSpPr>
          <p:cNvPr id="18" name="Retângulo 17"/>
          <p:cNvSpPr/>
          <p:nvPr/>
        </p:nvSpPr>
        <p:spPr>
          <a:xfrm>
            <a:off x="460375" y="782755"/>
            <a:ext cx="2979662" cy="324000"/>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Sistema de torres fixas</a:t>
            </a:r>
          </a:p>
        </p:txBody>
      </p:sp>
    </p:spTree>
    <p:extLst>
      <p:ext uri="{BB962C8B-B14F-4D97-AF65-F5344CB8AC3E}">
        <p14:creationId xmlns:p14="http://schemas.microsoft.com/office/powerpoint/2010/main" val="3817886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spTree>
    <p:extLst>
      <p:ext uri="{BB962C8B-B14F-4D97-AF65-F5344CB8AC3E}">
        <p14:creationId xmlns:p14="http://schemas.microsoft.com/office/powerpoint/2010/main" val="194419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Sistema de Desembarque</a:t>
            </a:r>
          </a:p>
        </p:txBody>
      </p:sp>
      <p:sp>
        <p:nvSpPr>
          <p:cNvPr id="4" name="AutoShape 6" descr="data:image/jpeg;base64,/9j/4AAQSkZJRgABAQAAAQABAAD/2wCEAAkGBxQSEhUUExQWFRUXGBcXGRgXGBoaGhgXFxcYFxgXGhwYHCggHBolHBUVITEhJSkrLi4uGB8zODMsNygtLisBCgoKDg0OGhAQGi0kICQsLCwsLCwsLCwsLCwsLCwsLCwsLCwsLCwsLCwsLCwsLCwsLCwsLCwsLCwsLCwsLCwsLP/AABEIAJwBQwMBIgACEQEDEQH/xAAbAAACAwEBAQAAAAAAAAAAAAADBAIFBgABB//EAEEQAAEDAgMEBgkCBQMDBQAAAAEAAhEDIQQSMQVBUWEicYGRsdEGExQyU5KhwfBC4RUjUnLxYoKyQ3PSFjM0osL/xAAYAQADAQEAAAAAAAAAAAAAAAAAAQIDBP/EACcRAAICAQQCAgIDAQEAAAAAAAABAhESAyExQRNRBGEicYGh4RQy/9oADAMBAAIRAxEAPwDR7JwlM0aRLGEljP0j+kck57FS+Gz5W+SX2Sf5FL/ts/4hOAqCgRwNP4bPlb5Lz2Kn8NnyN8kwulA6ADA0/hs+RvkpDBU/h0/kb5IwK9BQAEYKn8On8jfJSGCp/Dp/I3yRZXoKBghgqXw6fyN8lL2Kn8On8jfJTle5kAD9ip/Dp/I3yXnsNL4dP5G+SNK7MgAPsNL4dP5G+SkMDS+HT+RvkiZl2ZAiHsNL4dP5G+S99ip/Cp/I3yUpXsoAh7FS+FT+RvkvfYqXwqfyN8lKV7KAIex0vhU/kb5LvYqXwqfyN8kSV7KYgPsVL4VP5G+S72Kl8On8jfJFJXSgQL2Kl8On8jfJeHB0vhU/kb5IuZcXIAB7FS+HT+Rvku9ipfDp/I3yRsy7OmAIYOn8Kn8jfJejCU/hU/kb5KeZdmSGQOFp/Cp/I3yUfZKXwqfyN8kTMvZQICcJS+FT+RvkonCUvhU/kb5JjMokoAXODp/Dp/I3yXex0/hs+RvkjyvJTAB7FT+Gz5G+S44On8NnyN8kUuXsoAXODp/DZ8rfJROEp/DZ8rfJM5l4SiwoVODp/DZ8rfJRODp/DZ8o8kySvJRYikxmGZnPQbu/SOA5LkfGu6Z7PALkwD7Kf/Jpf9tn/EJz1iy2B2m8U2CGkBrRfkAmv4u/+lneVi5mtGg9Yu9Ys2/aFQ8B1F3mpNx7td87iYjzSzHiaH1ql61Z4Y4gy0n6KLseTeXTF4j6WRmGJojVXvrVmX4qdS7548Ah+1kafVxP2TzQYmp9eFL16yhxbv6midwHmoOqZtXE9kIzQYmu9eF57SFlIaf1HuXO9XvLu4H7ozXseBqnYto3hDdtFg3rK9HdPavWlu+3YjNAoGqGPZxXp2gwb/FZY5AJn6eZXlCqCQGgmefkjND8ZrG41vFe+2t4+KpvYXBsuEWneTHUQq2tjYMX+QBCnY3pUav2xvFeDHN4rK1doCejmI5gAz2KFPFZjbu3p5i8ZsBihxXhxY4rKMxAG+/D7clJ2LPGEZB4zUnFBROLCzHtThvP51L1u0HDeR3fdGQvGaf2gLvaAsx/EXj9RXh2tUnX87UZB4jUevC89eFmn7Uqf1x2DyXDab/6vo3yTyF42aYVwvPaAs4druEXnsCk7az+rsSzDxs0PtAXntAWfpbUeeHci/xM78qMw8TLr14XevCo3bUPAQoHbXUOyfujMPGX3rwo+1N/qHes9X223Qhp8D9V7TxjXNn1YjtTyF42aL1wXGsFjKOKLS8yelaRNhbRcdrvAgGZ/q4J2GBsfXjiomsFkKW1n7hHUB5Iv8WeHbiBuP7CUZB4mW+MqjOezwC5UNbaxJJhveVydkYsYwfq/Vtkyco4i8dyK2pRH6Hd5S2Gw+ZrOgRLW3zADTU3n/KL/DQTaOyoSuNy3OxQdE31GH3GX4lL5yP3T9LANaAXHNpYkmQOqLKwpbXp04aKdCeGW/iVLY/G65M8/EHgFEVnHRs85WmrbUzwPUU4O/KY8UyG0ssGjTB0lovffxU5JDWi32Y01zvhGpOzQB0ieA8FrhsegXS2nT13NJm3XCsMJhXseSw5RAEBrAIt3aKskw8LXJkGbJxB0o1O0R4rnbKrDWk7843W5qOqDWoL8cvkhObUMAvBBBBiOH9qm0V4jBvwjxqx3cPsVzMI8/pP51rSVNlnQVCCL3EyP8qTNmcalpG4jwK1a062bv8AX+mMYTv8l/f+GeZs2odzb/6vIKQ2TV3M7ifLRah2woAIq36pBvvCY/huUdJ0T+oafXRZWbYR9GZobGcCHOuOAm/WragxjBmYxvrXGAAAA0DeeJTx2a1ol1T84Jao2hTkhzSSIub2nz+gRfstR9A3te6T0iTeR5/ZVL9gOJJuBrEad5T1batKmMxmIsROiZwu06dRocDY9cpW1uVUW6ZTt9H+bu9qNT2IWmzS6eogX5BP1cZSnfvM2F+y6iMbTExnM8t/XmVJslxS4FquxyZOXjbS3GGx4pHEbFe33QZ4a+MlaFmKpuF3Pb2H7Eqoxfqqjpp4t1Nw/S8R9c2qFNhJRS4Kx+Cc0X97WJaP/wBTN+ChUw1SJhzYE3AFu2E46tWZJc8VGne18gxpzQ//AFOxjAX0yXgw4B2UxFiI1VKcukZ7didPDud+4t1qNai9urbcgde0Jmv6TUHZQBXpiZJzAkG8kB0zu4IQ9KqQBDgazDY5m5HEbukw343VqTIbiLOqlpgsM85RC1xE5CAN5FvBBpYrCvNqtWkZ/W3NI/uabb9ybZWLZ9Ximnk/Jfsei2C37AikXfpMcRML12HeBmynLYTcgE6AkWCNV23XZZzGOG/KInn0JCnS9NGgiaBtua5rvpAI707l0VSBUK72AwYnVt+F4MIFW2odxjT7fZXGH9NqGmX1fX4R+6ssN6TUHG1Q34hpuOF5H7KW5ehfoyLnP3NYLb3O13CLLzLVA6TQTyA07QtjU27SJOdudvHKwH/HWlq236YMMAbxDshlVFyeyQpNLdmSbTc4kNDTHVv69FYMxT2U8mS3GQeqy0mE2xSM+sawu3dBs96C3aOGIn1TdTfKIHciUndUOG6uzJVKjpHRynk3XvKAXO3k9qf9JdrMIim0C+sQTyHeqJ20SBpA4ympN9GUmk6LBpO6fsohl93f+6rH48qVPaLd4HdHghtk5jrqQB94LkscY3dEda5Um6IyRfYXEuysEwABuB3I+IxVRroYRGsaWS+FpjK2+4eHUjV6EkS63JZPk6o3QhWrvJ6TjI3DQIlCruB/clevbT3OLhy/IRhDQBl10BS2KpnntDptI3WKJTrVGEHpA7uXMyp08M6CRAjl5KdAE21ngCiirLShjqjWE+s1sNN/UI/wpVNpFjWzUMgbxb860rVp5qjWC4aBMcT1pP0hOUPjcP2+6eKDJ8ng9JqhN3ADdATuy/SS5zFzpFpG/sWNBujUK2RzTMNzCerT7puCoFqSNhX28+Zyj+oa3H6h4dwUnbde5pbYToRIg9+hSbmyOYv+yWBg2Ft33HXKycoxW5VSbF6u2KzSZ+/mrDB+kz3AMqdWblwKVqh1QGCMw/8AtG5VBBJtIO9p+3lqnGV7tA19mue0gS0yOHkfsUq+i192mCO79iqfZ21izouu3wV3lD+k09oVskUq5xZ7ZHYfsp4XEAQGR1ad0QmqeIIs6O3Tv3eCjiMEx9xYpBszypi6kH+WSd17dt9FVYjEV3H3gzqCYfTqU9CY/OKGzGf1ieeiQ8RarUJaQ6qbiCTu6rJSngGkR6wkE6yCL201Vyym14lsjr3pLF7OBMkX5fkJ5EOF8EMTs6lTkNfMgSIdr1aqkeDEgQR/nebK3w2CHEg6ayU4dmGPdLrfqMqkyHD2Z+ltWoB7ocNDLQe88FMbQpl3Tw9KDqGlzD3ygbVwVSmZLSB1fRJerIPSlvIi5533KjF2WdXD08r3NBMG3SiW85m6Xo12T0i5vZPNRpVo4wrPZOLZTBENMmTnbmB5X07EXsNL0Sw+OYGwIef7SPv9kzSrNqi4mDcWPbePBQqMpvM5GMFvd6IjqE3R/wCHMEFlQQbg5iPAeKWxomwFfD0gCbCNdR4QEhSwlGoTkcZ4QP28VcuwZIjKXjrme4pSps27cmZpboJ0vJsbpoH+kB/h1YWY9scLDxnxStSniWe/TDgNJYHf8ZVnjsVVLRlEf6iPAlFwD3NaPWGCTaL7t6eYqKehtzLY0h1DyTzdutO4DkZH2+6tH0mvscjx/qF0lW2NTj3XM5tNu4yE7TC2hDFVw8HoSNQWmfBZ6q9wPmr+tsA6se0/3S094slK+DrsnM1xHMB4+l01RElZUGq8FejFwNAmvWD+gcywwe4qDqTDYPg8HiPqn/BnizqVdpGi8RaeFgajsIXKticWaeliKmVoa0AQLk8ufkva1KZLiXGO5N4eiMjOOUeCXxhY2xMnSBJ8Fzdnansc8AcApYmAy97iECi2nlDjqd0GbcolMNxbS29uRMmN0wpbrktKxrPYC3WD9k7hg1oJOgH1SGDoyZnxv+yexFRsCmZv+cFSJ+jtlGSXHU38lT7axBIedQTH1VpSeGMe8cIb4KhxrXv6LWudvhoJv2IW7H0IMcesKdDFEOkbvogvaQYIII1QqoIuO1W0mTF7GuZjvWBhIaLXyjLc68ylcSYdI13eBCrtm1zlyzofFN15Im9uC556caqjVSs8pYwgFw6RBiPvOhRdotzZXAdJzQ6ADcHfpqk6u0RTAaQ5zjeYJN7xewta3BEZVcXgkBwgRO4boWGjHUUtuCpONbgxTJ98dsiR3m6NhMQaJs9pG8GfsCgbSoPBzCcvmlBJXUov2Z2avD4z1ugZG+5nwRMhZ7txw3jqWToPcwy0wtJs3aIqWNnJpUD3HaVYO1v4jrCHiNntdcd4UquHm4MO5ITMUWmHDKfoetNoExF+FewyESljf6grMVgdfzqUH4Sm78uoaNLEXhj7gwV6yu+nrBH0/ZdWwImxgcXafS6jiMOWAFtRrgdYOnPpQkk0JuL2Y57Y02ygdaRxWzKVQe52iAgPcRpca20UW15kXHb9whTvcHpIWfsJv6aTr8XiP+RS2I2GRJDD80/un6GBYLgukHMCTN+MaI+KxTp/z91eRl4voyNfD1WEy10ch9VChjnNOpHetfdwvUI6iR2WUNGxZxGmb/E/VVkjN6TRSU9uHfp+cU3/ABUkQ2o5vYHeIKPVw7DqGjqnzlRZs5hN2kDcc0CdP1IyKwaOftGnIm7zrAsZ4jUdiM5o1FuQM33ajRM1Nm5IOQcAYmY5leYfDtqHKWOB3XYJ32GaSkxpexRmIDpzAzyj6KwwzZ0fl5Onxv4JSvgzTPSaQeYsRuI3yvGY0gAOl1/eFiBwI3hNUJljXpkCSA8De3VV2H2jTc7KC5h/1AATwsdetWODxYiWGRwmQnHUqVWzrO+o6j9imS1uVOIwbXjp02P5jXvEKsxGwabvcc5h4OGYeauK2zKlM2kjiLHtGh7Pogiu7QtzdY8rIyoMb3Rnv4K9tppnqcR9Fyu6tRs6OHafNctVIzcPoDTzZATpG8bh1Fe4Y2zEAG5Fot2koLMzwASMoAPukaaXOptuQcVjWmGkExbTd+BYVdnQnSRCvjHizYG4aeac2U+ZLraXA1Fzv3CD3pFrA57LZQ6xncAbnuunMTUBHRBidDG479yz1mpLE0jFxlZYe002OnpEDdui4375hM0yXuzaGI0t2KmZXa1sG0Te3RBjS2quMBiWuJgnKAB0rLPSk06dlTimrCbYecobbcqfE13CbuhomAYkcwDdWWMZLpmb26vyVXVMBnJIdbQxHWd66oGEyqEmT9l68SFwcCTlmOYhEAlUwR2zxLxzEd1wtLh8KHSLjt1WdwjQ1wPNaqk6CDz8VnMuJW43Aat36tPCLj86kPB1cwuL6Hr/ADxV9jKOYTvCo6zBTqg/pfY8AfzxRHdCmqYyDHRcLbupVOLo5DyOivPV5uidQhVsCHDq3c0ME+ijLZCgxxaZBg8kerRLSQdyFlQUX+zNqZ+i6zvFWVWkHarF6K2wG1SBld2E/dL9AP1mOp7szeHkp0qs6X8R1omYke9KQrC9rO/NU6sV0O1KwGpO6OaTOLYSBvM6xuPlKhTxN4eAN0zY/voh5+k1wLTZxP8AVyjUcVw6rcZNWzeLTSHXQZvPkd30KWdhBNrdSWDspMNEe9aBfSbX7Y3INbGlvMa9nmFpo8UKTGn4YjS6j6wjW/Wo4bGDTW3OI4pkYhrW/wDtZ3f3EdwsuhRsh6nsSdfl1Lmvj3rhSJDjADh1x9ihPpGdUmmiotS4ZYsqAjoBg65+yTxReJidYsez83omDc1pvP2VlTNN2hHUhMmcSOzdsuLRTqdJswTEk/3BsEnnPYp4zDGm/dxAkGx3EJHGbODCSILT+QeSLRqB9xqN3Dq5K8rMVCn9DVLENIyOAAudSGC9oDezVI19nEjM0SOILSOzK4oxaucyQAdBpy6uCLvkMWuCppsLXS3oO+h6wmsNjJdDwGHcZME8jpCNWw0j8/CkSJOVwnriCkhuPo0WHxFSLsLmcXREcZJSO0NoU6ZHrWgB2m+Y3gkXVRjNnPe4dItaTBkkwJ1trCVqbCr1h/LAcSYALwIpi+bpGwOUK1uZNtDzzSJltaBuvpyuFypjs+ow5XNuLHT7LlaM236C4l8gQQYgXmerkEhTpPDpJ1Og+ytmUCbxA5TfmpHDxMAl0dGALGRvPapbrg6FG0hdzC/I1mZsQHExJO4C+lytE/DMDDD8xaLgQY3me6ElsvBhofUrCMrSRJIlxB1jhc9i8p0nVI6RNpsZbO47lw6zbdJ8HTple25eZnVwBBgkX5+G5MbLoktLja9xeE/hcCHkZANIcbTrHXuVzR2ZkJJBgC19ZtfsHFaxWP8AJEtyvpUw1onh43VPtNnTIBMa3n83LSVG6ykDsrPLidb6/stVKiHGyioUwT0jlGswTfhbxXpZP6coAsDqfsm69D1b4ANo6VwJ5FFqMkA5iXbwZt2nVXZKSEwxX2HqlzRAkx2dpVUxsEE8fpKsqD+k4MEtlpBaLXAkd4Sq0NumXWEJLROqrtoYTNmZxu3r4Kywwg9d/Ne46hIkai6yUqZo1aKHAVS5t/eYYP2Pb9kw18Ge/mEDHs9VUbV/S6z/AL+aaqUufVzBW2xhu/4BY/DZ2yNR9QqMiFpMOIt3eSrdp4Mg5go4NU7RVlRRQ1c5iCqC4LHFhAOiuGVGVRY3VAWo+GxJZA3ctUEh8fgnSTJndvB71W0qlw1zJ10AEOPKwE25FanD4htRv5+Skto7PEZoJ6tQN58VnOKldgm1wUm06jsO+TmIEdHLYzexsmcJiG1mAgX3g/UmQR3KT6BqMb/MzsEw1943QdylRLWnQNPFZw0rj9mkp1L6FK2DjT3Tp/pPkm8GxzbVHBvce8zZCbWElrjrlF9DrrNtyuHbPpBrjdr2iS8ZrmN4G7o6KJ604fi+xqMZK0JEgOkajRw1jrCHVzatAI3jRQq1ROut54jiupYgA6rti7Rzyi4uyeSd194mfqhOo96fbWnqQzB0MqJR9Fx1G+RP1rgILjHXZeUa1590hHe38/NUvUp7wpsvFPgtMNimvsDDt4/NUYtVE2pBkWI3p2ltEj3h2hVZDTRYB3FQrUg7XvXlHF0qg19W6w6RlhJ/1QCz/cI5lTda0g9RBHeLFOmSmnwJPc6mZ1Hgptr0qkS0OPUJTJIiDokcRhMplvciwaDPpAmw8PsuVe/ECfdXq0XBk+SwweHGRp5A/RSpUyLzBlFwp/ls/tb4KdTSyyb3N4/+ULVMNnb0iYnTjxnl5qorUXFxYzNlnQaLQepLokdFo157yjMpBoPHTTeUrpjq0KejWyntMhhJaCbawNSrtld1QiRlF9SJPYOtB2UHNdna5wI568R1XKLmyudmN+IEC9/JJ7glW1AsdRAY9x0a0nhoJ+yFhsMGsaCbwO+EXGguBaDAcDNtx132suy9acQlRSbRa51QtloYwg8ycs6zEdLgjHChDrtis+eIO7TK0fZM51TCKFTQEq22GyCRYzz/AGSdRv3RsLWYyTJzSCIBOkWUtjcbLpzYPUUd1OQhucHS7dF44xceCPgX5m6EfmqzZcSpxmDzscw79OsafRVWyKhg0ne8zTm39lq8TS36LO+kOGNF7MRTFv1DxB+q0hLJUZakcXkTqUipsGYQe3zTTspAcyC1wBHlyjTuQA4g23dyrklfi76KTaGziwyNDoUnkWvdTD2wdD9OSzuLwpY4g9imzZFeWLhTTBCimFHuGqlhkdoWgwtcPbO/TtWeJRcLiSwyO7ikJos34RmY5fedEgTBjig4rZ3rARp+bk7gKocDAAvu1nnxCdZSLrRPPh2ouiasxOKwT6ZvmLRz5HXvRm415Dc1xHGYtHXp4rU4jDjR9+BVHjsCG6b93/iU3jLlEq1wV9drCS6YnonfIMd14ST6bmHyTZovBPuOmIk3Bt7wB5bvopl1YR7rRNhGa3WUJyTpIt4yjT5sUoYhwVjQrhyEKBAmRxvw5FSwtGbiT1+a0tMyqhhzeA+v7KVDBOqZo1Hhu8D3FeaJmninNByEAnsBjSY61DiNSaK7EYcsJa4QRqlzThPVTUfdzBJ/1CUDJyg8D9otCnE1U75FjBN7EafsU5hsSRbVAc38KEWxolY3FPct21gdO5GpVGQA7MJO7KQL8HFveCepUQqka2TbcSRGbQiRPDj1KkzOUWHxWFp5jDjH/aq/+C5LVKrZXLZPY52nZbYMfy2f2t8FEscXgN180XBs/lMNz0W+AVlg6AAtE7zoZ11WHZ0cRRBuAMBod3DcLn85px1BrY3nX7ImHpl0meXdqV5iWHRpg6Am+m88bpNgkz2lSA7P8pWc2/Lc2PLzATDXQ0kmTC9pkgyQ2ANeH5dTHkuWyEcU2AXXtHGOGhQSK1SlnpQHSdWlzYE2GU3MwrTE+628Xm19L/ZcPSGsGBuSmI3mSeW8BaUkY5SlwZCtRq5zna7PbMMhbFhFt1r3RqbrKx21WqCrmqO6T2gw0kAj3ROXfZIVnXmI00HK2ibaNIp9knv80SlMIVJpcdOSeZhzG9IbsZ2Magdl/wCkQSDMnNadTOoKt6Zhx53+3kqvD4gUWjNPSMCx1PgFc4hogO4f4KzkOLo9cZSGIw4e11M79Ov/AB4FOtdIQarbyDf8v+cSpTo0krRmdhPLHuw7txJZP1H5zVu6lH5u89Ul6V4Igtr07OaQe1WmBxLazG1G7xccDoR9FtJ8SRzRjf4kKAy/2nXzTOOwDajIi+4r1lNNYUj3D/t8lEt90XpyxdMxGJw5aSDZLOatptnZedsj3hw8FlHYYgwR/lEWasScFAGE+cKeCj7A47lZDBUnxdpV/snaWY5QIi+XceY5qswuzXg6W5p5uBjl1JNoVF49oqCP8hVtfAXhwDhum6lTqEb7jfvI58U4KocLqbCinxOy2EEtEHkkaZDei8SNJWgdTvN0HEMEGQE1IHHtCNLZjHNtcHcqzE7EfTdNF4a0j3SJaDxEbzKsHNdTuw2/pm/mU3h8WagsxzuQaT9k/wAluhfi9mUFPD1muHrDnG8AADu13p12GEgAwYmFdUcJVcYGHq/I7xhEOwMSf0P+WPqU05MTx4soXYcDUrvVWtDlff8ApjEHWk49ZHmiU/RjEjSlb+5vmqqXoi4e/wCzJV8KdYSb2Qt8/wBG651pHvb5qsxnoniN1Fx7vNTi/Ra1EuzHub2hDdy7lf1/RrFt0w9UjgGk+CSrbDrj/oVh10n+SWLRanFlU53JcmKmCqgwWVAebT9wuWiujF1Z9F2P6LVXUaNQOYQ6mxwEkG7ARuhHrbBrtHuHraQZ+srU+jP/AMPDf9ml/wAGqyWz0Is5f+iXZhDQqU2waTxHI352VW95zEH6r6evHNB1APWs38b0zRfKrlHy+rcQh0GuBMtIkR70hfTH7PpHWmw/7R5ID9i0D/0x2EjwKFoNdjfyYvo+fVCcwvuJ+33SOMFzZfSH+jWHJnKQdLOP3KWxHonQO+oOoj7tSloyHp68FyfJaVGr6/M+AzQaaDSfr3qxwMVHaSdeQH54rV4v0TpNPv1TbeW7zyZySWH2QymSQXdseSycJ1+X9HRCcOhejhREkR1JhgtGim82hQeYCmNN7lTuthXa1BvqyXZjBmxi8REwdxT2CqetY0iYIOpmDvXvpBYYWmAMrmuceZAb9OmfopbKpgAhoAAcRA6hxVaiSMtJt7nU2xbgpVHaEr2o7p9YRqNIE79VlVs6U6VsDiaYdTILTljU27eKymw8Z7PWdTcf5bzYxo4cOvTuX0sYBtRsOLoIItHkkqnoHhqsOc6rNjZzRfsaujT0m00zj1NZKSYHDYZpaSLzvt+b0qadyDYg/wCCtZg9hUqYgZj1uP2RzsylMlgJiLzomvjyREvkJmaokPbP6hYqrx2zg4yBDupb6nhGN0Y0dQCKBCP+V+xr5ddHzrD7OqbmOP8AtJ+yaZseudKTu2B4lbxcrXxl2xP5kukYlno3XO5retw+0phnok8+9UaOoE+S1y5WtCBm/lajMxT9Dm/qquPU0DxJTdL0Woje89bh9grxcqWlBdEPWm+yup7DoD9E9ZcfujN2XRH/AEmfKD4ptcqUYrohzk+WDZQaNGtHUAERcuVEnLlQ7B21Ur4nF0nBobQc1rS0GSCXjpSSP0jQBXyAOXJXHYksNMCOm8NM8CCbc7KeNrFjQRHvU234OqNafo4oAOuVZt3aDqIo5Q0561OmZn3XkyRBF0bDYsuZRcQJqRPLoOda/EBADq5cuQBntqn+a7s/4hcu2t/7ruz/AIhc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8" descr="data:image/jpeg;base64,/9j/4AAQSkZJRgABAQAAAQABAAD/2wCEAAkGBxQSEhUUExQWFRUXGBcXGRgXGBoaGhgXFxcYFxgXGhwYHCggHBolHBUVITEhJSkrLi4uGB8zODMsNygtLisBCgoKDg0OGhAQGi0kICQsLCwsLCwsLCwsLCwsLCwsLCwsLCwsLCwsLCwsLCwsLCwsLCwsLCwsLCwsLCwsLCwsLP/AABEIAJwBQwMBIgACEQEDEQH/xAAbAAACAwEBAQAAAAAAAAAAAAADBAIFBgABB//EAEEQAAEDAgMEBgkCBQMDBQAAAAEAAhEDIQQSMQVBUWEicYGRsdEGExQyU5KhwfBC4RUjUnLxYoKyQ3PSFjM0osL/xAAYAQADAQEAAAAAAAAAAAAAAAAAAQIDBP/EACcRAAICAQQCAgIDAQEAAAAAAAABAhESAyExQRNRBGEicYGh4RQy/9oADAMBAAIRAxEAPwDR7JwlM0aRLGEljP0j+kck57FS+Gz5W+SX2Sf5FL/ts/4hOAqCgRwNP4bPlb5Lz2Kn8NnyN8kwulA6ADA0/hs+RvkpDBU/h0/kb5IwK9BQAEYKn8On8jfJSGCp/Dp/I3yRZXoKBghgqXw6fyN8lL2Kn8On8jfJTle5kAD9ip/Dp/I3yXnsNL4dP5G+SNK7MgAPsNL4dP5G+SkMDS+HT+RvkiZl2ZAiHsNL4dP5G+S99ip/Cp/I3yUpXsoAh7FS+FT+RvkvfYqXwqfyN8lKV7KAIex0vhU/kb5LvYqXwqfyN8kSV7KYgPsVL4VP5G+S72Kl8On8jfJFJXSgQL2Kl8On8jfJeHB0vhU/kb5IuZcXIAB7FS+HT+Rvku9ipfDp/I3yRsy7OmAIYOn8Kn8jfJejCU/hU/kb5KeZdmSGQOFp/Cp/I3yUfZKXwqfyN8kTMvZQICcJS+FT+RvkonCUvhU/kb5JjMokoAXODp/Dp/I3yXex0/hs+RvkjyvJTAB7FT+Gz5G+S44On8NnyN8kUuXsoAXODp/DZ8rfJROEp/DZ8rfJM5l4SiwoVODp/DZ8rfJRODp/DZ8o8kySvJRYikxmGZnPQbu/SOA5LkfGu6Z7PALkwD7Kf/Jpf9tn/EJz1iy2B2m8U2CGkBrRfkAmv4u/+lneVi5mtGg9Yu9Ys2/aFQ8B1F3mpNx7td87iYjzSzHiaH1ql61Z4Y4gy0n6KLseTeXTF4j6WRmGJojVXvrVmX4qdS7548Ah+1kafVxP2TzQYmp9eFL16yhxbv6midwHmoOqZtXE9kIzQYmu9eF57SFlIaf1HuXO9XvLu4H7ozXseBqnYto3hDdtFg3rK9HdPavWlu+3YjNAoGqGPZxXp2gwb/FZY5AJn6eZXlCqCQGgmefkjND8ZrG41vFe+2t4+KpvYXBsuEWneTHUQq2tjYMX+QBCnY3pUav2xvFeDHN4rK1doCejmI5gAz2KFPFZjbu3p5i8ZsBihxXhxY4rKMxAG+/D7clJ2LPGEZB4zUnFBROLCzHtThvP51L1u0HDeR3fdGQvGaf2gLvaAsx/EXj9RXh2tUnX87UZB4jUevC89eFmn7Uqf1x2DyXDab/6vo3yTyF42aYVwvPaAs4druEXnsCk7az+rsSzDxs0PtAXntAWfpbUeeHci/xM78qMw8TLr14XevCo3bUPAQoHbXUOyfujMPGX3rwo+1N/qHes9X223Qhp8D9V7TxjXNn1YjtTyF42aL1wXGsFjKOKLS8yelaRNhbRcdrvAgGZ/q4J2GBsfXjiomsFkKW1n7hHUB5Iv8WeHbiBuP7CUZB4mW+MqjOezwC5UNbaxJJhveVydkYsYwfq/Vtkyco4i8dyK2pRH6Hd5S2Gw+ZrOgRLW3zADTU3n/KL/DQTaOyoSuNy3OxQdE31GH3GX4lL5yP3T9LANaAXHNpYkmQOqLKwpbXp04aKdCeGW/iVLY/G65M8/EHgFEVnHRs85WmrbUzwPUU4O/KY8UyG0ssGjTB0lovffxU5JDWi32Y01zvhGpOzQB0ieA8FrhsegXS2nT13NJm3XCsMJhXseSw5RAEBrAIt3aKskw8LXJkGbJxB0o1O0R4rnbKrDWk7843W5qOqDWoL8cvkhObUMAvBBBBiOH9qm0V4jBvwjxqx3cPsVzMI8/pP51rSVNlnQVCCL3EyP8qTNmcalpG4jwK1a062bv8AX+mMYTv8l/f+GeZs2odzb/6vIKQ2TV3M7ifLRah2woAIq36pBvvCY/huUdJ0T+oafXRZWbYR9GZobGcCHOuOAm/WragxjBmYxvrXGAAAA0DeeJTx2a1ol1T84Jao2hTkhzSSIub2nz+gRfstR9A3te6T0iTeR5/ZVL9gOJJuBrEad5T1batKmMxmIsROiZwu06dRocDY9cpW1uVUW6ZTt9H+bu9qNT2IWmzS6eogX5BP1cZSnfvM2F+y6iMbTExnM8t/XmVJslxS4FquxyZOXjbS3GGx4pHEbFe33QZ4a+MlaFmKpuF3Pb2H7Eqoxfqqjpp4t1Nw/S8R9c2qFNhJRS4Kx+Cc0X97WJaP/wBTN+ChUw1SJhzYE3AFu2E46tWZJc8VGne18gxpzQ//AFOxjAX0yXgw4B2UxFiI1VKcukZ7didPDud+4t1qNai9urbcgde0Jmv6TUHZQBXpiZJzAkG8kB0zu4IQ9KqQBDgazDY5m5HEbukw343VqTIbiLOqlpgsM85RC1xE5CAN5FvBBpYrCvNqtWkZ/W3NI/uabb9ybZWLZ9Ximnk/Jfsei2C37AikXfpMcRML12HeBmynLYTcgE6AkWCNV23XZZzGOG/KInn0JCnS9NGgiaBtua5rvpAI707l0VSBUK72AwYnVt+F4MIFW2odxjT7fZXGH9NqGmX1fX4R+6ssN6TUHG1Q34hpuOF5H7KW5ehfoyLnP3NYLb3O13CLLzLVA6TQTyA07QtjU27SJOdudvHKwH/HWlq236YMMAbxDshlVFyeyQpNLdmSbTc4kNDTHVv69FYMxT2U8mS3GQeqy0mE2xSM+sawu3dBs96C3aOGIn1TdTfKIHciUndUOG6uzJVKjpHRynk3XvKAXO3k9qf9JdrMIim0C+sQTyHeqJ20SBpA4ympN9GUmk6LBpO6fsohl93f+6rH48qVPaLd4HdHghtk5jrqQB94LkscY3dEda5Um6IyRfYXEuysEwABuB3I+IxVRroYRGsaWS+FpjK2+4eHUjV6EkS63JZPk6o3QhWrvJ6TjI3DQIlCruB/clevbT3OLhy/IRhDQBl10BS2KpnntDptI3WKJTrVGEHpA7uXMyp08M6CRAjl5KdAE21ngCiirLShjqjWE+s1sNN/UI/wpVNpFjWzUMgbxb860rVp5qjWC4aBMcT1pP0hOUPjcP2+6eKDJ8ng9JqhN3ADdATuy/SS5zFzpFpG/sWNBujUK2RzTMNzCerT7puCoFqSNhX28+Zyj+oa3H6h4dwUnbde5pbYToRIg9+hSbmyOYv+yWBg2Ft33HXKycoxW5VSbF6u2KzSZ+/mrDB+kz3AMqdWblwKVqh1QGCMw/8AtG5VBBJtIO9p+3lqnGV7tA19mue0gS0yOHkfsUq+i192mCO79iqfZ21izouu3wV3lD+k09oVskUq5xZ7ZHYfsp4XEAQGR1ad0QmqeIIs6O3Tv3eCjiMEx9xYpBszypi6kH+WSd17dt9FVYjEV3H3gzqCYfTqU9CY/OKGzGf1ieeiQ8RarUJaQ6qbiCTu6rJSngGkR6wkE6yCL201Vyym14lsjr3pLF7OBMkX5fkJ5EOF8EMTs6lTkNfMgSIdr1aqkeDEgQR/nebK3w2CHEg6ayU4dmGPdLrfqMqkyHD2Z+ltWoB7ocNDLQe88FMbQpl3Tw9KDqGlzD3ygbVwVSmZLSB1fRJerIPSlvIi5533KjF2WdXD08r3NBMG3SiW85m6Xo12T0i5vZPNRpVo4wrPZOLZTBENMmTnbmB5X07EXsNL0Sw+OYGwIef7SPv9kzSrNqi4mDcWPbePBQqMpvM5GMFvd6IjqE3R/wCHMEFlQQbg5iPAeKWxomwFfD0gCbCNdR4QEhSwlGoTkcZ4QP28VcuwZIjKXjrme4pSps27cmZpboJ0vJsbpoH+kB/h1YWY9scLDxnxStSniWe/TDgNJYHf8ZVnjsVVLRlEf6iPAlFwD3NaPWGCTaL7t6eYqKehtzLY0h1DyTzdutO4DkZH2+6tH0mvscjx/qF0lW2NTj3XM5tNu4yE7TC2hDFVw8HoSNQWmfBZ6q9wPmr+tsA6se0/3S094slK+DrsnM1xHMB4+l01RElZUGq8FejFwNAmvWD+gcywwe4qDqTDYPg8HiPqn/BnizqVdpGi8RaeFgajsIXKticWaeliKmVoa0AQLk8ufkva1KZLiXGO5N4eiMjOOUeCXxhY2xMnSBJ8Fzdnansc8AcApYmAy97iECi2nlDjqd0GbcolMNxbS29uRMmN0wpbrktKxrPYC3WD9k7hg1oJOgH1SGDoyZnxv+yexFRsCmZv+cFSJ+jtlGSXHU38lT7axBIedQTH1VpSeGMe8cIb4KhxrXv6LWudvhoJv2IW7H0IMcesKdDFEOkbvogvaQYIII1QqoIuO1W0mTF7GuZjvWBhIaLXyjLc68ylcSYdI13eBCrtm1zlyzofFN15Im9uC556caqjVSs8pYwgFw6RBiPvOhRdotzZXAdJzQ6ADcHfpqk6u0RTAaQ5zjeYJN7xewta3BEZVcXgkBwgRO4boWGjHUUtuCpONbgxTJ98dsiR3m6NhMQaJs9pG8GfsCgbSoPBzCcvmlBJXUov2Z2avD4z1ugZG+5nwRMhZ7txw3jqWToPcwy0wtJs3aIqWNnJpUD3HaVYO1v4jrCHiNntdcd4UquHm4MO5ITMUWmHDKfoetNoExF+FewyESljf6grMVgdfzqUH4Sm78uoaNLEXhj7gwV6yu+nrBH0/ZdWwImxgcXafS6jiMOWAFtRrgdYOnPpQkk0JuL2Y57Y02ygdaRxWzKVQe52iAgPcRpca20UW15kXHb9whTvcHpIWfsJv6aTr8XiP+RS2I2GRJDD80/un6GBYLgukHMCTN+MaI+KxTp/z91eRl4voyNfD1WEy10ch9VChjnNOpHetfdwvUI6iR2WUNGxZxGmb/E/VVkjN6TRSU9uHfp+cU3/ABUkQ2o5vYHeIKPVw7DqGjqnzlRZs5hN2kDcc0CdP1IyKwaOftGnIm7zrAsZ4jUdiM5o1FuQM33ajRM1Nm5IOQcAYmY5leYfDtqHKWOB3XYJ32GaSkxpexRmIDpzAzyj6KwwzZ0fl5Onxv4JSvgzTPSaQeYsRuI3yvGY0gAOl1/eFiBwI3hNUJljXpkCSA8De3VV2H2jTc7KC5h/1AATwsdetWODxYiWGRwmQnHUqVWzrO+o6j9imS1uVOIwbXjp02P5jXvEKsxGwabvcc5h4OGYeauK2zKlM2kjiLHtGh7Pogiu7QtzdY8rIyoMb3Rnv4K9tppnqcR9Fyu6tRs6OHafNctVIzcPoDTzZATpG8bh1Fe4Y2zEAG5Fot2koLMzwASMoAPukaaXOptuQcVjWmGkExbTd+BYVdnQnSRCvjHizYG4aeac2U+ZLraXA1Fzv3CD3pFrA57LZQ6xncAbnuunMTUBHRBidDG479yz1mpLE0jFxlZYe002OnpEDdui4375hM0yXuzaGI0t2KmZXa1sG0Te3RBjS2quMBiWuJgnKAB0rLPSk06dlTimrCbYecobbcqfE13CbuhomAYkcwDdWWMZLpmb26vyVXVMBnJIdbQxHWd66oGEyqEmT9l68SFwcCTlmOYhEAlUwR2zxLxzEd1wtLh8KHSLjt1WdwjQ1wPNaqk6CDz8VnMuJW43Aat36tPCLj86kPB1cwuL6Hr/ADxV9jKOYTvCo6zBTqg/pfY8AfzxRHdCmqYyDHRcLbupVOLo5DyOivPV5uidQhVsCHDq3c0ME+ijLZCgxxaZBg8kerRLSQdyFlQUX+zNqZ+i6zvFWVWkHarF6K2wG1SBld2E/dL9AP1mOp7szeHkp0qs6X8R1omYke9KQrC9rO/NU6sV0O1KwGpO6OaTOLYSBvM6xuPlKhTxN4eAN0zY/voh5+k1wLTZxP8AVyjUcVw6rcZNWzeLTSHXQZvPkd30KWdhBNrdSWDspMNEe9aBfSbX7Y3INbGlvMa9nmFpo8UKTGn4YjS6j6wjW/Wo4bGDTW3OI4pkYhrW/wDtZ3f3EdwsuhRsh6nsSdfl1Lmvj3rhSJDjADh1x9ihPpGdUmmiotS4ZYsqAjoBg65+yTxReJidYsez83omDc1pvP2VlTNN2hHUhMmcSOzdsuLRTqdJswTEk/3BsEnnPYp4zDGm/dxAkGx3EJHGbODCSILT+QeSLRqB9xqN3Dq5K8rMVCn9DVLENIyOAAudSGC9oDezVI19nEjM0SOILSOzK4oxaucyQAdBpy6uCLvkMWuCppsLXS3oO+h6wmsNjJdDwGHcZME8jpCNWw0j8/CkSJOVwnriCkhuPo0WHxFSLsLmcXREcZJSO0NoU6ZHrWgB2m+Y3gkXVRjNnPe4dItaTBkkwJ1trCVqbCr1h/LAcSYALwIpi+bpGwOUK1uZNtDzzSJltaBuvpyuFypjs+ow5XNuLHT7LlaM236C4l8gQQYgXmerkEhTpPDpJ1Og+ytmUCbxA5TfmpHDxMAl0dGALGRvPapbrg6FG0hdzC/I1mZsQHExJO4C+lytE/DMDDD8xaLgQY3me6ElsvBhofUrCMrSRJIlxB1jhc9i8p0nVI6RNpsZbO47lw6zbdJ8HTple25eZnVwBBgkX5+G5MbLoktLja9xeE/hcCHkZANIcbTrHXuVzR2ZkJJBgC19ZtfsHFaxWP8AJEtyvpUw1onh43VPtNnTIBMa3n83LSVG6ykDsrPLidb6/stVKiHGyioUwT0jlGswTfhbxXpZP6coAsDqfsm69D1b4ANo6VwJ5FFqMkA5iXbwZt2nVXZKSEwxX2HqlzRAkx2dpVUxsEE8fpKsqD+k4MEtlpBaLXAkd4Sq0NumXWEJLROqrtoYTNmZxu3r4Kywwg9d/Ne46hIkai6yUqZo1aKHAVS5t/eYYP2Pb9kw18Ge/mEDHs9VUbV/S6z/AL+aaqUufVzBW2xhu/4BY/DZ2yNR9QqMiFpMOIt3eSrdp4Mg5go4NU7RVlRRQ1c5iCqC4LHFhAOiuGVGVRY3VAWo+GxJZA3ctUEh8fgnSTJndvB71W0qlw1zJ10AEOPKwE25FanD4htRv5+Skto7PEZoJ6tQN58VnOKldgm1wUm06jsO+TmIEdHLYzexsmcJiG1mAgX3g/UmQR3KT6BqMb/MzsEw1943QdylRLWnQNPFZw0rj9mkp1L6FK2DjT3Tp/pPkm8GxzbVHBvce8zZCbWElrjrlF9DrrNtyuHbPpBrjdr2iS8ZrmN4G7o6KJ604fi+xqMZK0JEgOkajRw1jrCHVzatAI3jRQq1ROut54jiupYgA6rti7Rzyi4uyeSd194mfqhOo96fbWnqQzB0MqJR9Fx1G+RP1rgILjHXZeUa1590hHe38/NUvUp7wpsvFPgtMNimvsDDt4/NUYtVE2pBkWI3p2ltEj3h2hVZDTRYB3FQrUg7XvXlHF0qg19W6w6RlhJ/1QCz/cI5lTda0g9RBHeLFOmSmnwJPc6mZ1Hgptr0qkS0OPUJTJIiDokcRhMplvciwaDPpAmw8PsuVe/ECfdXq0XBk+SwweHGRp5A/RSpUyLzBlFwp/ls/tb4KdTSyyb3N4/+ULVMNnb0iYnTjxnl5qorUXFxYzNlnQaLQepLokdFo157yjMpBoPHTTeUrpjq0KejWyntMhhJaCbawNSrtld1QiRlF9SJPYOtB2UHNdna5wI568R1XKLmyudmN+IEC9/JJ7glW1AsdRAY9x0a0nhoJ+yFhsMGsaCbwO+EXGguBaDAcDNtx132suy9acQlRSbRa51QtloYwg8ycs6zEdLgjHChDrtis+eIO7TK0fZM51TCKFTQEq22GyCRYzz/AGSdRv3RsLWYyTJzSCIBOkWUtjcbLpzYPUUd1OQhucHS7dF44xceCPgX5m6EfmqzZcSpxmDzscw79OsafRVWyKhg0ne8zTm39lq8TS36LO+kOGNF7MRTFv1DxB+q0hLJUZakcXkTqUipsGYQe3zTTspAcyC1wBHlyjTuQA4g23dyrklfi76KTaGziwyNDoUnkWvdTD2wdD9OSzuLwpY4g9imzZFeWLhTTBCimFHuGqlhkdoWgwtcPbO/TtWeJRcLiSwyO7ikJos34RmY5fedEgTBjig4rZ3rARp+bk7gKocDAAvu1nnxCdZSLrRPPh2ouiasxOKwT6ZvmLRz5HXvRm415Dc1xHGYtHXp4rU4jDjR9+BVHjsCG6b93/iU3jLlEq1wV9drCS6YnonfIMd14ST6bmHyTZovBPuOmIk3Bt7wB5bvopl1YR7rRNhGa3WUJyTpIt4yjT5sUoYhwVjQrhyEKBAmRxvw5FSwtGbiT1+a0tMyqhhzeA+v7KVDBOqZo1Hhu8D3FeaJmninNByEAnsBjSY61DiNSaK7EYcsJa4QRqlzThPVTUfdzBJ/1CUDJyg8D9otCnE1U75FjBN7EafsU5hsSRbVAc38KEWxolY3FPct21gdO5GpVGQA7MJO7KQL8HFveCepUQqka2TbcSRGbQiRPDj1KkzOUWHxWFp5jDjH/aq/+C5LVKrZXLZPY52nZbYMfy2f2t8FEscXgN180XBs/lMNz0W+AVlg6AAtE7zoZ11WHZ0cRRBuAMBod3DcLn85px1BrY3nX7ImHpl0meXdqV5iWHRpg6Am+m88bpNgkz2lSA7P8pWc2/Lc2PLzATDXQ0kmTC9pkgyQ2ANeH5dTHkuWyEcU2AXXtHGOGhQSK1SlnpQHSdWlzYE2GU3MwrTE+628Xm19L/ZcPSGsGBuSmI3mSeW8BaUkY5SlwZCtRq5zna7PbMMhbFhFt1r3RqbrKx21WqCrmqO6T2gw0kAj3ROXfZIVnXmI00HK2ibaNIp9knv80SlMIVJpcdOSeZhzG9IbsZ2Magdl/wCkQSDMnNadTOoKt6Zhx53+3kqvD4gUWjNPSMCx1PgFc4hogO4f4KzkOLo9cZSGIw4e11M79Ov/AB4FOtdIQarbyDf8v+cSpTo0krRmdhPLHuw7txJZP1H5zVu6lH5u89Ul6V4Igtr07OaQe1WmBxLazG1G7xccDoR9FtJ8SRzRjf4kKAy/2nXzTOOwDajIi+4r1lNNYUj3D/t8lEt90XpyxdMxGJw5aSDZLOatptnZedsj3hw8FlHYYgwR/lEWasScFAGE+cKeCj7A47lZDBUnxdpV/snaWY5QIi+XceY5qswuzXg6W5p5uBjl1JNoVF49oqCP8hVtfAXhwDhum6lTqEb7jfvI58U4KocLqbCinxOy2EEtEHkkaZDei8SNJWgdTvN0HEMEGQE1IHHtCNLZjHNtcHcqzE7EfTdNF4a0j3SJaDxEbzKsHNdTuw2/pm/mU3h8WagsxzuQaT9k/wAluhfi9mUFPD1muHrDnG8AADu13p12GEgAwYmFdUcJVcYGHq/I7xhEOwMSf0P+WPqU05MTx4soXYcDUrvVWtDlff8ApjEHWk49ZHmiU/RjEjSlb+5vmqqXoi4e/wCzJV8KdYSb2Qt8/wBG651pHvb5qsxnoniN1Fx7vNTi/Ra1EuzHub2hDdy7lf1/RrFt0w9UjgGk+CSrbDrj/oVh10n+SWLRanFlU53JcmKmCqgwWVAebT9wuWiujF1Z9F2P6LVXUaNQOYQ6mxwEkG7ARuhHrbBrtHuHraQZ+srU+jP/AMPDf9ml/wAGqyWz0Is5f+iXZhDQqU2waTxHI352VW95zEH6r6evHNB1APWs38b0zRfKrlHy+rcQh0GuBMtIkR70hfTH7PpHWmw/7R5ID9i0D/0x2EjwKFoNdjfyYvo+fVCcwvuJ+33SOMFzZfSH+jWHJnKQdLOP3KWxHonQO+oOoj7tSloyHp68FyfJaVGr6/M+AzQaaDSfr3qxwMVHaSdeQH54rV4v0TpNPv1TbeW7zyZySWH2QymSQXdseSycJ1+X9HRCcOhejhREkR1JhgtGim82hQeYCmNN7lTuthXa1BvqyXZjBmxi8REwdxT2CqetY0iYIOpmDvXvpBYYWmAMrmuceZAb9OmfopbKpgAhoAAcRA6hxVaiSMtJt7nU2xbgpVHaEr2o7p9YRqNIE79VlVs6U6VsDiaYdTILTljU27eKymw8Z7PWdTcf5bzYxo4cOvTuX0sYBtRsOLoIItHkkqnoHhqsOc6rNjZzRfsaujT0m00zj1NZKSYHDYZpaSLzvt+b0qadyDYg/wCCtZg9hUqYgZj1uP2RzsylMlgJiLzomvjyREvkJmaokPbP6hYqrx2zg4yBDupb6nhGN0Y0dQCKBCP+V+xr5ddHzrD7OqbmOP8AtJ+yaZseudKTu2B4lbxcrXxl2xP5kukYlno3XO5retw+0phnok8+9UaOoE+S1y5WtCBm/lajMxT9Dm/qquPU0DxJTdL0Woje89bh9grxcqWlBdEPWm+yup7DoD9E9ZcfujN2XRH/AEmfKD4ptcqUYrohzk+WDZQaNGtHUAERcuVEnLlQ7B21Ur4nF0nBobQc1rS0GSCXjpSSP0jQBXyAOXJXHYksNMCOm8NM8CCbc7KeNrFjQRHvU234OqNafo4oAOuVZt3aDqIo5Q0561OmZn3XkyRBF0bDYsuZRcQJqRPLoOda/EBADq5cuQBntqn+a7s/4hcu2t/7ruz/AIhcg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5" name="Retângulo de cantos arredondados 14"/>
          <p:cNvSpPr/>
          <p:nvPr/>
        </p:nvSpPr>
        <p:spPr>
          <a:xfrm>
            <a:off x="217200" y="5263129"/>
            <a:ext cx="9487534" cy="1309237"/>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A descarg</a:t>
            </a:r>
            <a:r>
              <a:rPr lang="pt-BR" sz="1600" dirty="0"/>
              <a:t>a do navio é feita com a utilização</a:t>
            </a:r>
            <a:r>
              <a:rPr lang="pt-BR" sz="1600" dirty="0">
                <a:solidFill>
                  <a:schemeClr val="tx1"/>
                </a:solidFill>
              </a:rPr>
              <a:t> de </a:t>
            </a:r>
            <a:r>
              <a:rPr lang="pt-BR" sz="1600" i="1" dirty="0" err="1">
                <a:solidFill>
                  <a:schemeClr val="tx1"/>
                </a:solidFill>
              </a:rPr>
              <a:t>clamshell</a:t>
            </a:r>
            <a:r>
              <a:rPr lang="pt-BR" sz="1600" dirty="0"/>
              <a:t> e moegas</a:t>
            </a:r>
            <a:endParaRPr lang="pt-BR" sz="1600" dirty="0">
              <a:solidFill>
                <a:schemeClr val="tx1"/>
              </a:solidFill>
            </a:endParaRPr>
          </a:p>
          <a:p>
            <a:pPr marL="144000" indent="-144000" algn="l">
              <a:spcAft>
                <a:spcPts val="600"/>
              </a:spcAft>
              <a:buFont typeface="Arial" pitchFamily="34" charset="0"/>
              <a:buChar char="•"/>
            </a:pPr>
            <a:r>
              <a:rPr lang="pt-BR" sz="1600" dirty="0">
                <a:solidFill>
                  <a:schemeClr val="tx1"/>
                </a:solidFill>
              </a:rPr>
              <a:t>A descarga do navio também pode ser feita através de sugadores para cargas menos densas (trigo)</a:t>
            </a:r>
          </a:p>
          <a:p>
            <a:pPr marL="144000" indent="-144000" algn="l">
              <a:spcAft>
                <a:spcPts val="600"/>
              </a:spcAft>
              <a:buFont typeface="Arial" pitchFamily="34" charset="0"/>
              <a:buChar char="•"/>
            </a:pPr>
            <a:r>
              <a:rPr lang="pt-BR" sz="1600" dirty="0"/>
              <a:t>Operações mais eficientes são atingidas com a utilização de descarregadores contínuos</a:t>
            </a:r>
            <a:endParaRPr lang="pt-BR" sz="1600" dirty="0">
              <a:solidFill>
                <a:schemeClr val="tx1"/>
              </a:solidFill>
            </a:endParaRPr>
          </a:p>
        </p:txBody>
      </p:sp>
      <p:sp>
        <p:nvSpPr>
          <p:cNvPr id="6" name="AutoShape 10" descr="http://www.vale.com/PT/business/mining/iron-ore-pellets/PublishingImages/minerio-de-ferro_terminal-ponta-da-madeira.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12" descr="http://www.vale.com/PT/business/mining/iron-ore-pellets/PublishingImages/minerio-de-ferro_terminal-ponta-da-madeira.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0" name="Grupo 9"/>
          <p:cNvGrpSpPr/>
          <p:nvPr/>
        </p:nvGrpSpPr>
        <p:grpSpPr>
          <a:xfrm>
            <a:off x="4607423" y="720203"/>
            <a:ext cx="2570909" cy="4240679"/>
            <a:chOff x="271686" y="720203"/>
            <a:chExt cx="2570909" cy="4240679"/>
          </a:xfrm>
        </p:grpSpPr>
        <p:pic>
          <p:nvPicPr>
            <p:cNvPr id="51202" name="Picture 2" descr="http://www.oromas.com/xtra/imgs/materia/hi/2.jpg"/>
            <p:cNvPicPr>
              <a:picLocks noChangeAspect="1" noChangeArrowheads="1"/>
            </p:cNvPicPr>
            <p:nvPr/>
          </p:nvPicPr>
          <p:blipFill rotWithShape="1">
            <a:blip r:embed="rId2">
              <a:extLst>
                <a:ext uri="{28A0092B-C50C-407E-A947-70E740481C1C}">
                  <a14:useLocalDpi xmlns:a14="http://schemas.microsoft.com/office/drawing/2010/main" val="0"/>
                </a:ext>
              </a:extLst>
            </a:blip>
            <a:srcRect l="19167"/>
            <a:stretch/>
          </p:blipFill>
          <p:spPr bwMode="auto">
            <a:xfrm>
              <a:off x="271686" y="720203"/>
              <a:ext cx="2570909" cy="4240679"/>
            </a:xfrm>
            <a:prstGeom prst="rect">
              <a:avLst/>
            </a:prstGeom>
            <a:solidFill>
              <a:schemeClr val="bg1">
                <a:alpha val="80000"/>
              </a:schemeClr>
            </a:solidFill>
            <a:ln>
              <a:solidFill>
                <a:schemeClr val="tx1">
                  <a:lumMod val="50000"/>
                  <a:lumOff val="50000"/>
                </a:schemeClr>
              </a:solidFill>
            </a:ln>
            <a:effectLst/>
          </p:spPr>
        </p:pic>
        <p:sp>
          <p:nvSpPr>
            <p:cNvPr id="16" name="Retângulo 15"/>
            <p:cNvSpPr/>
            <p:nvPr/>
          </p:nvSpPr>
          <p:spPr>
            <a:xfrm>
              <a:off x="271686" y="720203"/>
              <a:ext cx="2570909" cy="298740"/>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Sugador</a:t>
              </a:r>
            </a:p>
          </p:txBody>
        </p:sp>
      </p:grpSp>
      <p:grpSp>
        <p:nvGrpSpPr>
          <p:cNvPr id="9" name="Grupo 8"/>
          <p:cNvGrpSpPr/>
          <p:nvPr/>
        </p:nvGrpSpPr>
        <p:grpSpPr>
          <a:xfrm>
            <a:off x="199678" y="706135"/>
            <a:ext cx="4223762" cy="4254748"/>
            <a:chOff x="3134484" y="706135"/>
            <a:chExt cx="4223762" cy="4254748"/>
          </a:xfrm>
        </p:grpSpPr>
        <p:pic>
          <p:nvPicPr>
            <p:cNvPr id="15362" name="Picture 2" descr="http://www.fgindia.com/upload/image/SHIP%20UNLOAD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4184" r="14861" b="4670"/>
            <a:stretch/>
          </p:blipFill>
          <p:spPr bwMode="auto">
            <a:xfrm>
              <a:off x="3152006" y="722501"/>
              <a:ext cx="4206240" cy="4238382"/>
            </a:xfrm>
            <a:prstGeom prst="rect">
              <a:avLst/>
            </a:prstGeom>
            <a:solidFill>
              <a:schemeClr val="bg1">
                <a:alpha val="80000"/>
              </a:schemeClr>
            </a:solidFill>
            <a:ln>
              <a:solidFill>
                <a:schemeClr val="tx1">
                  <a:lumMod val="50000"/>
                  <a:lumOff val="50000"/>
                </a:schemeClr>
              </a:solidFill>
            </a:ln>
            <a:effectLst/>
          </p:spPr>
        </p:pic>
        <p:sp>
          <p:nvSpPr>
            <p:cNvPr id="17" name="Retângulo 16"/>
            <p:cNvSpPr/>
            <p:nvPr/>
          </p:nvSpPr>
          <p:spPr>
            <a:xfrm>
              <a:off x="3134484" y="706135"/>
              <a:ext cx="4223762" cy="298740"/>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Descarregador com </a:t>
              </a:r>
              <a:r>
                <a:rPr lang="pt-BR" sz="1400" b="1" dirty="0" err="1"/>
                <a:t>grab</a:t>
              </a:r>
              <a:endParaRPr lang="pt-BR" sz="1400" b="1" dirty="0"/>
            </a:p>
          </p:txBody>
        </p:sp>
      </p:grpSp>
      <p:grpSp>
        <p:nvGrpSpPr>
          <p:cNvPr id="11" name="Grupo 10"/>
          <p:cNvGrpSpPr/>
          <p:nvPr/>
        </p:nvGrpSpPr>
        <p:grpSpPr>
          <a:xfrm>
            <a:off x="7362315" y="720203"/>
            <a:ext cx="2342419" cy="4240680"/>
            <a:chOff x="7362315" y="720203"/>
            <a:chExt cx="2342419" cy="4240680"/>
          </a:xfrm>
        </p:grpSpPr>
        <p:sp>
          <p:nvSpPr>
            <p:cNvPr id="19" name="Retângulo 18"/>
            <p:cNvSpPr/>
            <p:nvPr/>
          </p:nvSpPr>
          <p:spPr>
            <a:xfrm>
              <a:off x="7362315" y="720203"/>
              <a:ext cx="2342419" cy="298740"/>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300" b="1" dirty="0"/>
                <a:t>Descarregadores contínuos</a:t>
              </a:r>
            </a:p>
          </p:txBody>
        </p:sp>
        <p:pic>
          <p:nvPicPr>
            <p:cNvPr id="107522" name="Picture 2" descr="http://www.shi.co.jp/shi-mh/english/img/technical/unloader_img03.jpg"/>
            <p:cNvPicPr>
              <a:picLocks noChangeAspect="1" noChangeArrowheads="1"/>
            </p:cNvPicPr>
            <p:nvPr/>
          </p:nvPicPr>
          <p:blipFill rotWithShape="1">
            <a:blip r:embed="rId4">
              <a:extLst>
                <a:ext uri="{28A0092B-C50C-407E-A947-70E740481C1C}">
                  <a14:useLocalDpi xmlns:a14="http://schemas.microsoft.com/office/drawing/2010/main" val="0"/>
                </a:ext>
              </a:extLst>
            </a:blip>
            <a:srcRect l="4734" t="7794" r="52497" b="7020"/>
            <a:stretch/>
          </p:blipFill>
          <p:spPr bwMode="auto">
            <a:xfrm>
              <a:off x="7362315" y="1016625"/>
              <a:ext cx="2342419" cy="1760984"/>
            </a:xfrm>
            <a:prstGeom prst="rect">
              <a:avLst/>
            </a:prstGeom>
            <a:solidFill>
              <a:schemeClr val="bg1">
                <a:alpha val="80000"/>
              </a:schemeClr>
            </a:solidFill>
            <a:ln>
              <a:solidFill>
                <a:schemeClr val="tx1">
                  <a:lumMod val="50000"/>
                  <a:lumOff val="50000"/>
                </a:schemeClr>
              </a:solidFill>
            </a:ln>
            <a:effectLst/>
          </p:spPr>
        </p:pic>
        <p:pic>
          <p:nvPicPr>
            <p:cNvPr id="107526" name="Picture 6" descr="http://www.flsmidth.com/~/media/Images/Product-SubSection%20Pages/Material%20Handling/KOCH%20MVT%20Equipment/Bucket-Chain-Unloader.ashx?w=310&amp;h=248&amp;as=1"/>
            <p:cNvPicPr>
              <a:picLocks noChangeAspect="1" noChangeArrowheads="1"/>
            </p:cNvPicPr>
            <p:nvPr/>
          </p:nvPicPr>
          <p:blipFill rotWithShape="1">
            <a:blip r:embed="rId5">
              <a:extLst>
                <a:ext uri="{28A0092B-C50C-407E-A947-70E740481C1C}">
                  <a14:useLocalDpi xmlns:a14="http://schemas.microsoft.com/office/drawing/2010/main" val="0"/>
                </a:ext>
              </a:extLst>
            </a:blip>
            <a:srcRect r="24433"/>
            <a:stretch/>
          </p:blipFill>
          <p:spPr bwMode="auto">
            <a:xfrm>
              <a:off x="7362315" y="2770882"/>
              <a:ext cx="2342419" cy="2190001"/>
            </a:xfrm>
            <a:prstGeom prst="rect">
              <a:avLst/>
            </a:prstGeom>
            <a:solidFill>
              <a:schemeClr val="bg1">
                <a:alpha val="80000"/>
              </a:schemeClr>
            </a:solidFill>
            <a:ln>
              <a:solidFill>
                <a:schemeClr val="tx1">
                  <a:lumMod val="50000"/>
                  <a:lumOff val="50000"/>
                </a:schemeClr>
              </a:solidFill>
            </a:ln>
            <a:effectLst/>
          </p:spPr>
        </p:pic>
      </p:grpSp>
    </p:spTree>
    <p:extLst>
      <p:ext uri="{BB962C8B-B14F-4D97-AF65-F5344CB8AC3E}">
        <p14:creationId xmlns:p14="http://schemas.microsoft.com/office/powerpoint/2010/main" val="3873306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Sistema de Expedição</a:t>
            </a:r>
          </a:p>
        </p:txBody>
      </p:sp>
      <p:sp>
        <p:nvSpPr>
          <p:cNvPr id="4" name="AutoShape 6" descr="data:image/jpeg;base64,/9j/4AAQSkZJRgABAQAAAQABAAD/2wCEAAkGBxQSEhUUExQWFRUXGBcXGRgXGBoaGhgXFxcYFxgXGhwYHCggHBolHBUVITEhJSkrLi4uGB8zODMsNygtLisBCgoKDg0OGhAQGi0kICQsLCwsLCwsLCwsLCwsLCwsLCwsLCwsLCwsLCwsLCwsLCwsLCwsLCwsLCwsLCwsLCwsLP/AABEIAJwBQwMBIgACEQEDEQH/xAAbAAACAwEBAQAAAAAAAAAAAAADBAIFBgABB//EAEEQAAEDAgMEBgkCBQMDBQAAAAEAAhEDIQQSMQVBUWEicYGRsdEGExQyU5KhwfBC4RUjUnLxYoKyQ3PSFjM0osL/xAAYAQADAQEAAAAAAAAAAAAAAAAAAQIDBP/EACcRAAICAQQCAgIDAQEAAAAAAAABAhESAyExQRNRBGEicYGh4RQy/9oADAMBAAIRAxEAPwDR7JwlM0aRLGEljP0j+kck57FS+Gz5W+SX2Sf5FL/ts/4hOAqCgRwNP4bPlb5Lz2Kn8NnyN8kwulA6ADA0/hs+RvkpDBU/h0/kb5IwK9BQAEYKn8On8jfJSGCp/Dp/I3yRZXoKBghgqXw6fyN8lL2Kn8On8jfJTle5kAD9ip/Dp/I3yXnsNL4dP5G+SNK7MgAPsNL4dP5G+SkMDS+HT+RvkiZl2ZAiHsNL4dP5G+S99ip/Cp/I3yUpXsoAh7FS+FT+RvkvfYqXwqfyN8lKV7KAIex0vhU/kb5LvYqXwqfyN8kSV7KYgPsVL4VP5G+S72Kl8On8jfJFJXSgQL2Kl8On8jfJeHB0vhU/kb5IuZcXIAB7FS+HT+Rvku9ipfDp/I3yRsy7OmAIYOn8Kn8jfJejCU/hU/kb5KeZdmSGQOFp/Cp/I3yUfZKXwqfyN8kTMvZQICcJS+FT+RvkonCUvhU/kb5JjMokoAXODp/Dp/I3yXex0/hs+RvkjyvJTAB7FT+Gz5G+S44On8NnyN8kUuXsoAXODp/DZ8rfJROEp/DZ8rfJM5l4SiwoVODp/DZ8rfJRODp/DZ8o8kySvJRYikxmGZnPQbu/SOA5LkfGu6Z7PALkwD7Kf/Jpf9tn/EJz1iy2B2m8U2CGkBrRfkAmv4u/+lneVi5mtGg9Yu9Ys2/aFQ8B1F3mpNx7td87iYjzSzHiaH1ql61Z4Y4gy0n6KLseTeXTF4j6WRmGJojVXvrVmX4qdS7548Ah+1kafVxP2TzQYmp9eFL16yhxbv6midwHmoOqZtXE9kIzQYmu9eF57SFlIaf1HuXO9XvLu4H7ozXseBqnYto3hDdtFg3rK9HdPavWlu+3YjNAoGqGPZxXp2gwb/FZY5AJn6eZXlCqCQGgmefkjND8ZrG41vFe+2t4+KpvYXBsuEWneTHUQq2tjYMX+QBCnY3pUav2xvFeDHN4rK1doCejmI5gAz2KFPFZjbu3p5i8ZsBihxXhxY4rKMxAG+/D7clJ2LPGEZB4zUnFBROLCzHtThvP51L1u0HDeR3fdGQvGaf2gLvaAsx/EXj9RXh2tUnX87UZB4jUevC89eFmn7Uqf1x2DyXDab/6vo3yTyF42aYVwvPaAs4druEXnsCk7az+rsSzDxs0PtAXntAWfpbUeeHci/xM78qMw8TLr14XevCo3bUPAQoHbXUOyfujMPGX3rwo+1N/qHes9X223Qhp8D9V7TxjXNn1YjtTyF42aL1wXGsFjKOKLS8yelaRNhbRcdrvAgGZ/q4J2GBsfXjiomsFkKW1n7hHUB5Iv8WeHbiBuP7CUZB4mW+MqjOezwC5UNbaxJJhveVydkYsYwfq/Vtkyco4i8dyK2pRH6Hd5S2Gw+ZrOgRLW3zADTU3n/KL/DQTaOyoSuNy3OxQdE31GH3GX4lL5yP3T9LANaAXHNpYkmQOqLKwpbXp04aKdCeGW/iVLY/G65M8/EHgFEVnHRs85WmrbUzwPUU4O/KY8UyG0ssGjTB0lovffxU5JDWi32Y01zvhGpOzQB0ieA8FrhsegXS2nT13NJm3XCsMJhXseSw5RAEBrAIt3aKskw8LXJkGbJxB0o1O0R4rnbKrDWk7843W5qOqDWoL8cvkhObUMAvBBBBiOH9qm0V4jBvwjxqx3cPsVzMI8/pP51rSVNlnQVCCL3EyP8qTNmcalpG4jwK1a062bv8AX+mMYTv8l/f+GeZs2odzb/6vIKQ2TV3M7ifLRah2woAIq36pBvvCY/huUdJ0T+oafXRZWbYR9GZobGcCHOuOAm/WragxjBmYxvrXGAAAA0DeeJTx2a1ol1T84Jao2hTkhzSSIub2nz+gRfstR9A3te6T0iTeR5/ZVL9gOJJuBrEad5T1batKmMxmIsROiZwu06dRocDY9cpW1uVUW6ZTt9H+bu9qNT2IWmzS6eogX5BP1cZSnfvM2F+y6iMbTExnM8t/XmVJslxS4FquxyZOXjbS3GGx4pHEbFe33QZ4a+MlaFmKpuF3Pb2H7Eqoxfqqjpp4t1Nw/S8R9c2qFNhJRS4Kx+Cc0X97WJaP/wBTN+ChUw1SJhzYE3AFu2E46tWZJc8VGne18gxpzQ//AFOxjAX0yXgw4B2UxFiI1VKcukZ7didPDud+4t1qNai9urbcgde0Jmv6TUHZQBXpiZJzAkG8kB0zu4IQ9KqQBDgazDY5m5HEbukw343VqTIbiLOqlpgsM85RC1xE5CAN5FvBBpYrCvNqtWkZ/W3NI/uabb9ybZWLZ9Ximnk/Jfsei2C37AikXfpMcRML12HeBmynLYTcgE6AkWCNV23XZZzGOG/KInn0JCnS9NGgiaBtua5rvpAI707l0VSBUK72AwYnVt+F4MIFW2odxjT7fZXGH9NqGmX1fX4R+6ssN6TUHG1Q34hpuOF5H7KW5ehfoyLnP3NYLb3O13CLLzLVA6TQTyA07QtjU27SJOdudvHKwH/HWlq236YMMAbxDshlVFyeyQpNLdmSbTc4kNDTHVv69FYMxT2U8mS3GQeqy0mE2xSM+sawu3dBs96C3aOGIn1TdTfKIHciUndUOG6uzJVKjpHRynk3XvKAXO3k9qf9JdrMIim0C+sQTyHeqJ20SBpA4ympN9GUmk6LBpO6fsohl93f+6rH48qVPaLd4HdHghtk5jrqQB94LkscY3dEda5Um6IyRfYXEuysEwABuB3I+IxVRroYRGsaWS+FpjK2+4eHUjV6EkS63JZPk6o3QhWrvJ6TjI3DQIlCruB/clevbT3OLhy/IRhDQBl10BS2KpnntDptI3WKJTrVGEHpA7uXMyp08M6CRAjl5KdAE21ngCiirLShjqjWE+s1sNN/UI/wpVNpFjWzUMgbxb860rVp5qjWC4aBMcT1pP0hOUPjcP2+6eKDJ8ng9JqhN3ADdATuy/SS5zFzpFpG/sWNBujUK2RzTMNzCerT7puCoFqSNhX28+Zyj+oa3H6h4dwUnbde5pbYToRIg9+hSbmyOYv+yWBg2Ft33HXKycoxW5VSbF6u2KzSZ+/mrDB+kz3AMqdWblwKVqh1QGCMw/8AtG5VBBJtIO9p+3lqnGV7tA19mue0gS0yOHkfsUq+i192mCO79iqfZ21izouu3wV3lD+k09oVskUq5xZ7ZHYfsp4XEAQGR1ad0QmqeIIs6O3Tv3eCjiMEx9xYpBszypi6kH+WSd17dt9FVYjEV3H3gzqCYfTqU9CY/OKGzGf1ieeiQ8RarUJaQ6qbiCTu6rJSngGkR6wkE6yCL201Vyym14lsjr3pLF7OBMkX5fkJ5EOF8EMTs6lTkNfMgSIdr1aqkeDEgQR/nebK3w2CHEg6ayU4dmGPdLrfqMqkyHD2Z+ltWoB7ocNDLQe88FMbQpl3Tw9KDqGlzD3ygbVwVSmZLSB1fRJerIPSlvIi5533KjF2WdXD08r3NBMG3SiW85m6Xo12T0i5vZPNRpVo4wrPZOLZTBENMmTnbmB5X07EXsNL0Sw+OYGwIef7SPv9kzSrNqi4mDcWPbePBQqMpvM5GMFvd6IjqE3R/wCHMEFlQQbg5iPAeKWxomwFfD0gCbCNdR4QEhSwlGoTkcZ4QP28VcuwZIjKXjrme4pSps27cmZpboJ0vJsbpoH+kB/h1YWY9scLDxnxStSniWe/TDgNJYHf8ZVnjsVVLRlEf6iPAlFwD3NaPWGCTaL7t6eYqKehtzLY0h1DyTzdutO4DkZH2+6tH0mvscjx/qF0lW2NTj3XM5tNu4yE7TC2hDFVw8HoSNQWmfBZ6q9wPmr+tsA6se0/3S094slK+DrsnM1xHMB4+l01RElZUGq8FejFwNAmvWD+gcywwe4qDqTDYPg8HiPqn/BnizqVdpGi8RaeFgajsIXKticWaeliKmVoa0AQLk8ufkva1KZLiXGO5N4eiMjOOUeCXxhY2xMnSBJ8Fzdnansc8AcApYmAy97iECi2nlDjqd0GbcolMNxbS29uRMmN0wpbrktKxrPYC3WD9k7hg1oJOgH1SGDoyZnxv+yexFRsCmZv+cFSJ+jtlGSXHU38lT7axBIedQTH1VpSeGMe8cIb4KhxrXv6LWudvhoJv2IW7H0IMcesKdDFEOkbvogvaQYIII1QqoIuO1W0mTF7GuZjvWBhIaLXyjLc68ylcSYdI13eBCrtm1zlyzofFN15Im9uC556caqjVSs8pYwgFw6RBiPvOhRdotzZXAdJzQ6ADcHfpqk6u0RTAaQ5zjeYJN7xewta3BEZVcXgkBwgRO4boWGjHUUtuCpONbgxTJ98dsiR3m6NhMQaJs9pG8GfsCgbSoPBzCcvmlBJXUov2Z2avD4z1ugZG+5nwRMhZ7txw3jqWToPcwy0wtJs3aIqWNnJpUD3HaVYO1v4jrCHiNntdcd4UquHm4MO5ITMUWmHDKfoetNoExF+FewyESljf6grMVgdfzqUH4Sm78uoaNLEXhj7gwV6yu+nrBH0/ZdWwImxgcXafS6jiMOWAFtRrgdYOnPpQkk0JuL2Y57Y02ygdaRxWzKVQe52iAgPcRpca20UW15kXHb9whTvcHpIWfsJv6aTr8XiP+RS2I2GRJDD80/un6GBYLgukHMCTN+MaI+KxTp/z91eRl4voyNfD1WEy10ch9VChjnNOpHetfdwvUI6iR2WUNGxZxGmb/E/VVkjN6TRSU9uHfp+cU3/ABUkQ2o5vYHeIKPVw7DqGjqnzlRZs5hN2kDcc0CdP1IyKwaOftGnIm7zrAsZ4jUdiM5o1FuQM33ajRM1Nm5IOQcAYmY5leYfDtqHKWOB3XYJ32GaSkxpexRmIDpzAzyj6KwwzZ0fl5Onxv4JSvgzTPSaQeYsRuI3yvGY0gAOl1/eFiBwI3hNUJljXpkCSA8De3VV2H2jTc7KC5h/1AATwsdetWODxYiWGRwmQnHUqVWzrO+o6j9imS1uVOIwbXjp02P5jXvEKsxGwabvcc5h4OGYeauK2zKlM2kjiLHtGh7Pogiu7QtzdY8rIyoMb3Rnv4K9tppnqcR9Fyu6tRs6OHafNctVIzcPoDTzZATpG8bh1Fe4Y2zEAG5Fot2koLMzwASMoAPukaaXOptuQcVjWmGkExbTd+BYVdnQnSRCvjHizYG4aeac2U+ZLraXA1Fzv3CD3pFrA57LZQ6xncAbnuunMTUBHRBidDG479yz1mpLE0jFxlZYe002OnpEDdui4375hM0yXuzaGI0t2KmZXa1sG0Te3RBjS2quMBiWuJgnKAB0rLPSk06dlTimrCbYecobbcqfE13CbuhomAYkcwDdWWMZLpmb26vyVXVMBnJIdbQxHWd66oGEyqEmT9l68SFwcCTlmOYhEAlUwR2zxLxzEd1wtLh8KHSLjt1WdwjQ1wPNaqk6CDz8VnMuJW43Aat36tPCLj86kPB1cwuL6Hr/ADxV9jKOYTvCo6zBTqg/pfY8AfzxRHdCmqYyDHRcLbupVOLo5DyOivPV5uidQhVsCHDq3c0ME+ijLZCgxxaZBg8kerRLSQdyFlQUX+zNqZ+i6zvFWVWkHarF6K2wG1SBld2E/dL9AP1mOp7szeHkp0qs6X8R1omYke9KQrC9rO/NU6sV0O1KwGpO6OaTOLYSBvM6xuPlKhTxN4eAN0zY/voh5+k1wLTZxP8AVyjUcVw6rcZNWzeLTSHXQZvPkd30KWdhBNrdSWDspMNEe9aBfSbX7Y3INbGlvMa9nmFpo8UKTGn4YjS6j6wjW/Wo4bGDTW3OI4pkYhrW/wDtZ3f3EdwsuhRsh6nsSdfl1Lmvj3rhSJDjADh1x9ihPpGdUmmiotS4ZYsqAjoBg65+yTxReJidYsez83omDc1pvP2VlTNN2hHUhMmcSOzdsuLRTqdJswTEk/3BsEnnPYp4zDGm/dxAkGx3EJHGbODCSILT+QeSLRqB9xqN3Dq5K8rMVCn9DVLENIyOAAudSGC9oDezVI19nEjM0SOILSOzK4oxaucyQAdBpy6uCLvkMWuCppsLXS3oO+h6wmsNjJdDwGHcZME8jpCNWw0j8/CkSJOVwnriCkhuPo0WHxFSLsLmcXREcZJSO0NoU6ZHrWgB2m+Y3gkXVRjNnPe4dItaTBkkwJ1trCVqbCr1h/LAcSYALwIpi+bpGwOUK1uZNtDzzSJltaBuvpyuFypjs+ow5XNuLHT7LlaM236C4l8gQQYgXmerkEhTpPDpJ1Og+ytmUCbxA5TfmpHDxMAl0dGALGRvPapbrg6FG0hdzC/I1mZsQHExJO4C+lytE/DMDDD8xaLgQY3me6ElsvBhofUrCMrSRJIlxB1jhc9i8p0nVI6RNpsZbO47lw6zbdJ8HTple25eZnVwBBgkX5+G5MbLoktLja9xeE/hcCHkZANIcbTrHXuVzR2ZkJJBgC19ZtfsHFaxWP8AJEtyvpUw1onh43VPtNnTIBMa3n83LSVG6ykDsrPLidb6/stVKiHGyioUwT0jlGswTfhbxXpZP6coAsDqfsm69D1b4ANo6VwJ5FFqMkA5iXbwZt2nVXZKSEwxX2HqlzRAkx2dpVUxsEE8fpKsqD+k4MEtlpBaLXAkd4Sq0NumXWEJLROqrtoYTNmZxu3r4Kywwg9d/Ne46hIkai6yUqZo1aKHAVS5t/eYYP2Pb9kw18Ge/mEDHs9VUbV/S6z/AL+aaqUufVzBW2xhu/4BY/DZ2yNR9QqMiFpMOIt3eSrdp4Mg5go4NU7RVlRRQ1c5iCqC4LHFhAOiuGVGVRY3VAWo+GxJZA3ctUEh8fgnSTJndvB71W0qlw1zJ10AEOPKwE25FanD4htRv5+Skto7PEZoJ6tQN58VnOKldgm1wUm06jsO+TmIEdHLYzexsmcJiG1mAgX3g/UmQR3KT6BqMb/MzsEw1943QdylRLWnQNPFZw0rj9mkp1L6FK2DjT3Tp/pPkm8GxzbVHBvce8zZCbWElrjrlF9DrrNtyuHbPpBrjdr2iS8ZrmN4G7o6KJ604fi+xqMZK0JEgOkajRw1jrCHVzatAI3jRQq1ROut54jiupYgA6rti7Rzyi4uyeSd194mfqhOo96fbWnqQzB0MqJR9Fx1G+RP1rgILjHXZeUa1590hHe38/NUvUp7wpsvFPgtMNimvsDDt4/NUYtVE2pBkWI3p2ltEj3h2hVZDTRYB3FQrUg7XvXlHF0qg19W6w6RlhJ/1QCz/cI5lTda0g9RBHeLFOmSmnwJPc6mZ1Hgptr0qkS0OPUJTJIiDokcRhMplvciwaDPpAmw8PsuVe/ECfdXq0XBk+SwweHGRp5A/RSpUyLzBlFwp/ls/tb4KdTSyyb3N4/+ULVMNnb0iYnTjxnl5qorUXFxYzNlnQaLQepLokdFo157yjMpBoPHTTeUrpjq0KejWyntMhhJaCbawNSrtld1QiRlF9SJPYOtB2UHNdna5wI568R1XKLmyudmN+IEC9/JJ7glW1AsdRAY9x0a0nhoJ+yFhsMGsaCbwO+EXGguBaDAcDNtx132suy9acQlRSbRa51QtloYwg8ycs6zEdLgjHChDrtis+eIO7TK0fZM51TCKFTQEq22GyCRYzz/AGSdRv3RsLWYyTJzSCIBOkWUtjcbLpzYPUUd1OQhucHS7dF44xceCPgX5m6EfmqzZcSpxmDzscw79OsafRVWyKhg0ne8zTm39lq8TS36LO+kOGNF7MRTFv1DxB+q0hLJUZakcXkTqUipsGYQe3zTTspAcyC1wBHlyjTuQA4g23dyrklfi76KTaGziwyNDoUnkWvdTD2wdD9OSzuLwpY4g9imzZFeWLhTTBCimFHuGqlhkdoWgwtcPbO/TtWeJRcLiSwyO7ikJos34RmY5fedEgTBjig4rZ3rARp+bk7gKocDAAvu1nnxCdZSLrRPPh2ouiasxOKwT6ZvmLRz5HXvRm415Dc1xHGYtHXp4rU4jDjR9+BVHjsCG6b93/iU3jLlEq1wV9drCS6YnonfIMd14ST6bmHyTZovBPuOmIk3Bt7wB5bvopl1YR7rRNhGa3WUJyTpIt4yjT5sUoYhwVjQrhyEKBAmRxvw5FSwtGbiT1+a0tMyqhhzeA+v7KVDBOqZo1Hhu8D3FeaJmninNByEAnsBjSY61DiNSaK7EYcsJa4QRqlzThPVTUfdzBJ/1CUDJyg8D9otCnE1U75FjBN7EafsU5hsSRbVAc38KEWxolY3FPct21gdO5GpVGQA7MJO7KQL8HFveCepUQqka2TbcSRGbQiRPDj1KkzOUWHxWFp5jDjH/aq/+C5LVKrZXLZPY52nZbYMfy2f2t8FEscXgN180XBs/lMNz0W+AVlg6AAtE7zoZ11WHZ0cRRBuAMBod3DcLn85px1BrY3nX7ImHpl0meXdqV5iWHRpg6Am+m88bpNgkz2lSA7P8pWc2/Lc2PLzATDXQ0kmTC9pkgyQ2ANeH5dTHkuWyEcU2AXXtHGOGhQSK1SlnpQHSdWlzYE2GU3MwrTE+628Xm19L/ZcPSGsGBuSmI3mSeW8BaUkY5SlwZCtRq5zna7PbMMhbFhFt1r3RqbrKx21WqCrmqO6T2gw0kAj3ROXfZIVnXmI00HK2ibaNIp9knv80SlMIVJpcdOSeZhzG9IbsZ2Magdl/wCkQSDMnNadTOoKt6Zhx53+3kqvD4gUWjNPSMCx1PgFc4hogO4f4KzkOLo9cZSGIw4e11M79Ov/AB4FOtdIQarbyDf8v+cSpTo0krRmdhPLHuw7txJZP1H5zVu6lH5u89Ul6V4Igtr07OaQe1WmBxLazG1G7xccDoR9FtJ8SRzRjf4kKAy/2nXzTOOwDajIi+4r1lNNYUj3D/t8lEt90XpyxdMxGJw5aSDZLOatptnZedsj3hw8FlHYYgwR/lEWasScFAGE+cKeCj7A47lZDBUnxdpV/snaWY5QIi+XceY5qswuzXg6W5p5uBjl1JNoVF49oqCP8hVtfAXhwDhum6lTqEb7jfvI58U4KocLqbCinxOy2EEtEHkkaZDei8SNJWgdTvN0HEMEGQE1IHHtCNLZjHNtcHcqzE7EfTdNF4a0j3SJaDxEbzKsHNdTuw2/pm/mU3h8WagsxzuQaT9k/wAluhfi9mUFPD1muHrDnG8AADu13p12GEgAwYmFdUcJVcYGHq/I7xhEOwMSf0P+WPqU05MTx4soXYcDUrvVWtDlff8ApjEHWk49ZHmiU/RjEjSlb+5vmqqXoi4e/wCzJV8KdYSb2Qt8/wBG651pHvb5qsxnoniN1Fx7vNTi/Ra1EuzHub2hDdy7lf1/RrFt0w9UjgGk+CSrbDrj/oVh10n+SWLRanFlU53JcmKmCqgwWVAebT9wuWiujF1Z9F2P6LVXUaNQOYQ6mxwEkG7ARuhHrbBrtHuHraQZ+srU+jP/AMPDf9ml/wAGqyWz0Is5f+iXZhDQqU2waTxHI352VW95zEH6r6evHNB1APWs38b0zRfKrlHy+rcQh0GuBMtIkR70hfTH7PpHWmw/7R5ID9i0D/0x2EjwKFoNdjfyYvo+fVCcwvuJ+33SOMFzZfSH+jWHJnKQdLOP3KWxHonQO+oOoj7tSloyHp68FyfJaVGr6/M+AzQaaDSfr3qxwMVHaSdeQH54rV4v0TpNPv1TbeW7zyZySWH2QymSQXdseSycJ1+X9HRCcOhejhREkR1JhgtGim82hQeYCmNN7lTuthXa1BvqyXZjBmxi8REwdxT2CqetY0iYIOpmDvXvpBYYWmAMrmuceZAb9OmfopbKpgAhoAAcRA6hxVaiSMtJt7nU2xbgpVHaEr2o7p9YRqNIE79VlVs6U6VsDiaYdTILTljU27eKymw8Z7PWdTcf5bzYxo4cOvTuX0sYBtRsOLoIItHkkqnoHhqsOc6rNjZzRfsaujT0m00zj1NZKSYHDYZpaSLzvt+b0qadyDYg/wCCtZg9hUqYgZj1uP2RzsylMlgJiLzomvjyREvkJmaokPbP6hYqrx2zg4yBDupb6nhGN0Y0dQCKBCP+V+xr5ddHzrD7OqbmOP8AtJ+yaZseudKTu2B4lbxcrXxl2xP5kukYlno3XO5retw+0phnok8+9UaOoE+S1y5WtCBm/lajMxT9Dm/qquPU0DxJTdL0Woje89bh9grxcqWlBdEPWm+yup7DoD9E9ZcfujN2XRH/AEmfKD4ptcqUYrohzk+WDZQaNGtHUAERcuVEnLlQ7B21Ur4nF0nBobQc1rS0GSCXjpSSP0jQBXyAOXJXHYksNMCOm8NM8CCbc7KeNrFjQRHvU234OqNafo4oAOuVZt3aDqIo5Q0561OmZn3XkyRBF0bDYsuZRcQJqRPLoOda/EBADq5cuQBntqn+a7s/4hcu2t/7ruz/AIhc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8" descr="data:image/jpeg;base64,/9j/4AAQSkZJRgABAQAAAQABAAD/2wCEAAkGBxQSEhUUExQWFRUXGBcXGRgXGBoaGhgXFxcYFxgXGhwYHCggHBolHBUVITEhJSkrLi4uGB8zODMsNygtLisBCgoKDg0OGhAQGi0kICQsLCwsLCwsLCwsLCwsLCwsLCwsLCwsLCwsLCwsLCwsLCwsLCwsLCwsLCwsLCwsLCwsLP/AABEIAJwBQwMBIgACEQEDEQH/xAAbAAACAwEBAQAAAAAAAAAAAAADBAIFBgABB//EAEEQAAEDAgMEBgkCBQMDBQAAAAEAAhEDIQQSMQVBUWEicYGRsdEGExQyU5KhwfBC4RUjUnLxYoKyQ3PSFjM0osL/xAAYAQADAQEAAAAAAAAAAAAAAAAAAQIDBP/EACcRAAICAQQCAgIDAQEAAAAAAAABAhESAyExQRNRBGEicYGh4RQy/9oADAMBAAIRAxEAPwDR7JwlM0aRLGEljP0j+kck57FS+Gz5W+SX2Sf5FL/ts/4hOAqCgRwNP4bPlb5Lz2Kn8NnyN8kwulA6ADA0/hs+RvkpDBU/h0/kb5IwK9BQAEYKn8On8jfJSGCp/Dp/I3yRZXoKBghgqXw6fyN8lL2Kn8On8jfJTle5kAD9ip/Dp/I3yXnsNL4dP5G+SNK7MgAPsNL4dP5G+SkMDS+HT+RvkiZl2ZAiHsNL4dP5G+S99ip/Cp/I3yUpXsoAh7FS+FT+RvkvfYqXwqfyN8lKV7KAIex0vhU/kb5LvYqXwqfyN8kSV7KYgPsVL4VP5G+S72Kl8On8jfJFJXSgQL2Kl8On8jfJeHB0vhU/kb5IuZcXIAB7FS+HT+Rvku9ipfDp/I3yRsy7OmAIYOn8Kn8jfJejCU/hU/kb5KeZdmSGQOFp/Cp/I3yUfZKXwqfyN8kTMvZQICcJS+FT+RvkonCUvhU/kb5JjMokoAXODp/Dp/I3yXex0/hs+RvkjyvJTAB7FT+Gz5G+S44On8NnyN8kUuXsoAXODp/DZ8rfJROEp/DZ8rfJM5l4SiwoVODp/DZ8rfJRODp/DZ8o8kySvJRYikxmGZnPQbu/SOA5LkfGu6Z7PALkwD7Kf/Jpf9tn/EJz1iy2B2m8U2CGkBrRfkAmv4u/+lneVi5mtGg9Yu9Ys2/aFQ8B1F3mpNx7td87iYjzSzHiaH1ql61Z4Y4gy0n6KLseTeXTF4j6WRmGJojVXvrVmX4qdS7548Ah+1kafVxP2TzQYmp9eFL16yhxbv6midwHmoOqZtXE9kIzQYmu9eF57SFlIaf1HuXO9XvLu4H7ozXseBqnYto3hDdtFg3rK9HdPavWlu+3YjNAoGqGPZxXp2gwb/FZY5AJn6eZXlCqCQGgmefkjND8ZrG41vFe+2t4+KpvYXBsuEWneTHUQq2tjYMX+QBCnY3pUav2xvFeDHN4rK1doCejmI5gAz2KFPFZjbu3p5i8ZsBihxXhxY4rKMxAG+/D7clJ2LPGEZB4zUnFBROLCzHtThvP51L1u0HDeR3fdGQvGaf2gLvaAsx/EXj9RXh2tUnX87UZB4jUevC89eFmn7Uqf1x2DyXDab/6vo3yTyF42aYVwvPaAs4druEXnsCk7az+rsSzDxs0PtAXntAWfpbUeeHci/xM78qMw8TLr14XevCo3bUPAQoHbXUOyfujMPGX3rwo+1N/qHes9X223Qhp8D9V7TxjXNn1YjtTyF42aL1wXGsFjKOKLS8yelaRNhbRcdrvAgGZ/q4J2GBsfXjiomsFkKW1n7hHUB5Iv8WeHbiBuP7CUZB4mW+MqjOezwC5UNbaxJJhveVydkYsYwfq/Vtkyco4i8dyK2pRH6Hd5S2Gw+ZrOgRLW3zADTU3n/KL/DQTaOyoSuNy3OxQdE31GH3GX4lL5yP3T9LANaAXHNpYkmQOqLKwpbXp04aKdCeGW/iVLY/G65M8/EHgFEVnHRs85WmrbUzwPUU4O/KY8UyG0ssGjTB0lovffxU5JDWi32Y01zvhGpOzQB0ieA8FrhsegXS2nT13NJm3XCsMJhXseSw5RAEBrAIt3aKskw8LXJkGbJxB0o1O0R4rnbKrDWk7843W5qOqDWoL8cvkhObUMAvBBBBiOH9qm0V4jBvwjxqx3cPsVzMI8/pP51rSVNlnQVCCL3EyP8qTNmcalpG4jwK1a062bv8AX+mMYTv8l/f+GeZs2odzb/6vIKQ2TV3M7ifLRah2woAIq36pBvvCY/huUdJ0T+oafXRZWbYR9GZobGcCHOuOAm/WragxjBmYxvrXGAAAA0DeeJTx2a1ol1T84Jao2hTkhzSSIub2nz+gRfstR9A3te6T0iTeR5/ZVL9gOJJuBrEad5T1batKmMxmIsROiZwu06dRocDY9cpW1uVUW6ZTt9H+bu9qNT2IWmzS6eogX5BP1cZSnfvM2F+y6iMbTExnM8t/XmVJslxS4FquxyZOXjbS3GGx4pHEbFe33QZ4a+MlaFmKpuF3Pb2H7Eqoxfqqjpp4t1Nw/S8R9c2qFNhJRS4Kx+Cc0X97WJaP/wBTN+ChUw1SJhzYE3AFu2E46tWZJc8VGne18gxpzQ//AFOxjAX0yXgw4B2UxFiI1VKcukZ7didPDud+4t1qNai9urbcgde0Jmv6TUHZQBXpiZJzAkG8kB0zu4IQ9KqQBDgazDY5m5HEbukw343VqTIbiLOqlpgsM85RC1xE5CAN5FvBBpYrCvNqtWkZ/W3NI/uabb9ybZWLZ9Ximnk/Jfsei2C37AikXfpMcRML12HeBmynLYTcgE6AkWCNV23XZZzGOG/KInn0JCnS9NGgiaBtua5rvpAI707l0VSBUK72AwYnVt+F4MIFW2odxjT7fZXGH9NqGmX1fX4R+6ssN6TUHG1Q34hpuOF5H7KW5ehfoyLnP3NYLb3O13CLLzLVA6TQTyA07QtjU27SJOdudvHKwH/HWlq236YMMAbxDshlVFyeyQpNLdmSbTc4kNDTHVv69FYMxT2U8mS3GQeqy0mE2xSM+sawu3dBs96C3aOGIn1TdTfKIHciUndUOG6uzJVKjpHRynk3XvKAXO3k9qf9JdrMIim0C+sQTyHeqJ20SBpA4ympN9GUmk6LBpO6fsohl93f+6rH48qVPaLd4HdHghtk5jrqQB94LkscY3dEda5Um6IyRfYXEuysEwABuB3I+IxVRroYRGsaWS+FpjK2+4eHUjV6EkS63JZPk6o3QhWrvJ6TjI3DQIlCruB/clevbT3OLhy/IRhDQBl10BS2KpnntDptI3WKJTrVGEHpA7uXMyp08M6CRAjl5KdAE21ngCiirLShjqjWE+s1sNN/UI/wpVNpFjWzUMgbxb860rVp5qjWC4aBMcT1pP0hOUPjcP2+6eKDJ8ng9JqhN3ADdATuy/SS5zFzpFpG/sWNBujUK2RzTMNzCerT7puCoFqSNhX28+Zyj+oa3H6h4dwUnbde5pbYToRIg9+hSbmyOYv+yWBg2Ft33HXKycoxW5VSbF6u2KzSZ+/mrDB+kz3AMqdWblwKVqh1QGCMw/8AtG5VBBJtIO9p+3lqnGV7tA19mue0gS0yOHkfsUq+i192mCO79iqfZ21izouu3wV3lD+k09oVskUq5xZ7ZHYfsp4XEAQGR1ad0QmqeIIs6O3Tv3eCjiMEx9xYpBszypi6kH+WSd17dt9FVYjEV3H3gzqCYfTqU9CY/OKGzGf1ieeiQ8RarUJaQ6qbiCTu6rJSngGkR6wkE6yCL201Vyym14lsjr3pLF7OBMkX5fkJ5EOF8EMTs6lTkNfMgSIdr1aqkeDEgQR/nebK3w2CHEg6ayU4dmGPdLrfqMqkyHD2Z+ltWoB7ocNDLQe88FMbQpl3Tw9KDqGlzD3ygbVwVSmZLSB1fRJerIPSlvIi5533KjF2WdXD08r3NBMG3SiW85m6Xo12T0i5vZPNRpVo4wrPZOLZTBENMmTnbmB5X07EXsNL0Sw+OYGwIef7SPv9kzSrNqi4mDcWPbePBQqMpvM5GMFvd6IjqE3R/wCHMEFlQQbg5iPAeKWxomwFfD0gCbCNdR4QEhSwlGoTkcZ4QP28VcuwZIjKXjrme4pSps27cmZpboJ0vJsbpoH+kB/h1YWY9scLDxnxStSniWe/TDgNJYHf8ZVnjsVVLRlEf6iPAlFwD3NaPWGCTaL7t6eYqKehtzLY0h1DyTzdutO4DkZH2+6tH0mvscjx/qF0lW2NTj3XM5tNu4yE7TC2hDFVw8HoSNQWmfBZ6q9wPmr+tsA6se0/3S094slK+DrsnM1xHMB4+l01RElZUGq8FejFwNAmvWD+gcywwe4qDqTDYPg8HiPqn/BnizqVdpGi8RaeFgajsIXKticWaeliKmVoa0AQLk8ufkva1KZLiXGO5N4eiMjOOUeCXxhY2xMnSBJ8Fzdnansc8AcApYmAy97iECi2nlDjqd0GbcolMNxbS29uRMmN0wpbrktKxrPYC3WD9k7hg1oJOgH1SGDoyZnxv+yexFRsCmZv+cFSJ+jtlGSXHU38lT7axBIedQTH1VpSeGMe8cIb4KhxrXv6LWudvhoJv2IW7H0IMcesKdDFEOkbvogvaQYIII1QqoIuO1W0mTF7GuZjvWBhIaLXyjLc68ylcSYdI13eBCrtm1zlyzofFN15Im9uC556caqjVSs8pYwgFw6RBiPvOhRdotzZXAdJzQ6ADcHfpqk6u0RTAaQ5zjeYJN7xewta3BEZVcXgkBwgRO4boWGjHUUtuCpONbgxTJ98dsiR3m6NhMQaJs9pG8GfsCgbSoPBzCcvmlBJXUov2Z2avD4z1ugZG+5nwRMhZ7txw3jqWToPcwy0wtJs3aIqWNnJpUD3HaVYO1v4jrCHiNntdcd4UquHm4MO5ITMUWmHDKfoetNoExF+FewyESljf6grMVgdfzqUH4Sm78uoaNLEXhj7gwV6yu+nrBH0/ZdWwImxgcXafS6jiMOWAFtRrgdYOnPpQkk0JuL2Y57Y02ygdaRxWzKVQe52iAgPcRpca20UW15kXHb9whTvcHpIWfsJv6aTr8XiP+RS2I2GRJDD80/un6GBYLgukHMCTN+MaI+KxTp/z91eRl4voyNfD1WEy10ch9VChjnNOpHetfdwvUI6iR2WUNGxZxGmb/E/VVkjN6TRSU9uHfp+cU3/ABUkQ2o5vYHeIKPVw7DqGjqnzlRZs5hN2kDcc0CdP1IyKwaOftGnIm7zrAsZ4jUdiM5o1FuQM33ajRM1Nm5IOQcAYmY5leYfDtqHKWOB3XYJ32GaSkxpexRmIDpzAzyj6KwwzZ0fl5Onxv4JSvgzTPSaQeYsRuI3yvGY0gAOl1/eFiBwI3hNUJljXpkCSA8De3VV2H2jTc7KC5h/1AATwsdetWODxYiWGRwmQnHUqVWzrO+o6j9imS1uVOIwbXjp02P5jXvEKsxGwabvcc5h4OGYeauK2zKlM2kjiLHtGh7Pogiu7QtzdY8rIyoMb3Rnv4K9tppnqcR9Fyu6tRs6OHafNctVIzcPoDTzZATpG8bh1Fe4Y2zEAG5Fot2koLMzwASMoAPukaaXOptuQcVjWmGkExbTd+BYVdnQnSRCvjHizYG4aeac2U+ZLraXA1Fzv3CD3pFrA57LZQ6xncAbnuunMTUBHRBidDG479yz1mpLE0jFxlZYe002OnpEDdui4375hM0yXuzaGI0t2KmZXa1sG0Te3RBjS2quMBiWuJgnKAB0rLPSk06dlTimrCbYecobbcqfE13CbuhomAYkcwDdWWMZLpmb26vyVXVMBnJIdbQxHWd66oGEyqEmT9l68SFwcCTlmOYhEAlUwR2zxLxzEd1wtLh8KHSLjt1WdwjQ1wPNaqk6CDz8VnMuJW43Aat36tPCLj86kPB1cwuL6Hr/ADxV9jKOYTvCo6zBTqg/pfY8AfzxRHdCmqYyDHRcLbupVOLo5DyOivPV5uidQhVsCHDq3c0ME+ijLZCgxxaZBg8kerRLSQdyFlQUX+zNqZ+i6zvFWVWkHarF6K2wG1SBld2E/dL9AP1mOp7szeHkp0qs6X8R1omYke9KQrC9rO/NU6sV0O1KwGpO6OaTOLYSBvM6xuPlKhTxN4eAN0zY/voh5+k1wLTZxP8AVyjUcVw6rcZNWzeLTSHXQZvPkd30KWdhBNrdSWDspMNEe9aBfSbX7Y3INbGlvMa9nmFpo8UKTGn4YjS6j6wjW/Wo4bGDTW3OI4pkYhrW/wDtZ3f3EdwsuhRsh6nsSdfl1Lmvj3rhSJDjADh1x9ihPpGdUmmiotS4ZYsqAjoBg65+yTxReJidYsez83omDc1pvP2VlTNN2hHUhMmcSOzdsuLRTqdJswTEk/3BsEnnPYp4zDGm/dxAkGx3EJHGbODCSILT+QeSLRqB9xqN3Dq5K8rMVCn9DVLENIyOAAudSGC9oDezVI19nEjM0SOILSOzK4oxaucyQAdBpy6uCLvkMWuCppsLXS3oO+h6wmsNjJdDwGHcZME8jpCNWw0j8/CkSJOVwnriCkhuPo0WHxFSLsLmcXREcZJSO0NoU6ZHrWgB2m+Y3gkXVRjNnPe4dItaTBkkwJ1trCVqbCr1h/LAcSYALwIpi+bpGwOUK1uZNtDzzSJltaBuvpyuFypjs+ow5XNuLHT7LlaM236C4l8gQQYgXmerkEhTpPDpJ1Og+ytmUCbxA5TfmpHDxMAl0dGALGRvPapbrg6FG0hdzC/I1mZsQHExJO4C+lytE/DMDDD8xaLgQY3me6ElsvBhofUrCMrSRJIlxB1jhc9i8p0nVI6RNpsZbO47lw6zbdJ8HTple25eZnVwBBgkX5+G5MbLoktLja9xeE/hcCHkZANIcbTrHXuVzR2ZkJJBgC19ZtfsHFaxWP8AJEtyvpUw1onh43VPtNnTIBMa3n83LSVG6ykDsrPLidb6/stVKiHGyioUwT0jlGswTfhbxXpZP6coAsDqfsm69D1b4ANo6VwJ5FFqMkA5iXbwZt2nVXZKSEwxX2HqlzRAkx2dpVUxsEE8fpKsqD+k4MEtlpBaLXAkd4Sq0NumXWEJLROqrtoYTNmZxu3r4Kywwg9d/Ne46hIkai6yUqZo1aKHAVS5t/eYYP2Pb9kw18Ge/mEDHs9VUbV/S6z/AL+aaqUufVzBW2xhu/4BY/DZ2yNR9QqMiFpMOIt3eSrdp4Mg5go4NU7RVlRRQ1c5iCqC4LHFhAOiuGVGVRY3VAWo+GxJZA3ctUEh8fgnSTJndvB71W0qlw1zJ10AEOPKwE25FanD4htRv5+Skto7PEZoJ6tQN58VnOKldgm1wUm06jsO+TmIEdHLYzexsmcJiG1mAgX3g/UmQR3KT6BqMb/MzsEw1943QdylRLWnQNPFZw0rj9mkp1L6FK2DjT3Tp/pPkm8GxzbVHBvce8zZCbWElrjrlF9DrrNtyuHbPpBrjdr2iS8ZrmN4G7o6KJ604fi+xqMZK0JEgOkajRw1jrCHVzatAI3jRQq1ROut54jiupYgA6rti7Rzyi4uyeSd194mfqhOo96fbWnqQzB0MqJR9Fx1G+RP1rgILjHXZeUa1590hHe38/NUvUp7wpsvFPgtMNimvsDDt4/NUYtVE2pBkWI3p2ltEj3h2hVZDTRYB3FQrUg7XvXlHF0qg19W6w6RlhJ/1QCz/cI5lTda0g9RBHeLFOmSmnwJPc6mZ1Hgptr0qkS0OPUJTJIiDokcRhMplvciwaDPpAmw8PsuVe/ECfdXq0XBk+SwweHGRp5A/RSpUyLzBlFwp/ls/tb4KdTSyyb3N4/+ULVMNnb0iYnTjxnl5qorUXFxYzNlnQaLQepLokdFo157yjMpBoPHTTeUrpjq0KejWyntMhhJaCbawNSrtld1QiRlF9SJPYOtB2UHNdna5wI568R1XKLmyudmN+IEC9/JJ7glW1AsdRAY9x0a0nhoJ+yFhsMGsaCbwO+EXGguBaDAcDNtx132suy9acQlRSbRa51QtloYwg8ycs6zEdLgjHChDrtis+eIO7TK0fZM51TCKFTQEq22GyCRYzz/AGSdRv3RsLWYyTJzSCIBOkWUtjcbLpzYPUUd1OQhucHS7dF44xceCPgX5m6EfmqzZcSpxmDzscw79OsafRVWyKhg0ne8zTm39lq8TS36LO+kOGNF7MRTFv1DxB+q0hLJUZakcXkTqUipsGYQe3zTTspAcyC1wBHlyjTuQA4g23dyrklfi76KTaGziwyNDoUnkWvdTD2wdD9OSzuLwpY4g9imzZFeWLhTTBCimFHuGqlhkdoWgwtcPbO/TtWeJRcLiSwyO7ikJos34RmY5fedEgTBjig4rZ3rARp+bk7gKocDAAvu1nnxCdZSLrRPPh2ouiasxOKwT6ZvmLRz5HXvRm415Dc1xHGYtHXp4rU4jDjR9+BVHjsCG6b93/iU3jLlEq1wV9drCS6YnonfIMd14ST6bmHyTZovBPuOmIk3Bt7wB5bvopl1YR7rRNhGa3WUJyTpIt4yjT5sUoYhwVjQrhyEKBAmRxvw5FSwtGbiT1+a0tMyqhhzeA+v7KVDBOqZo1Hhu8D3FeaJmninNByEAnsBjSY61DiNSaK7EYcsJa4QRqlzThPVTUfdzBJ/1CUDJyg8D9otCnE1U75FjBN7EafsU5hsSRbVAc38KEWxolY3FPct21gdO5GpVGQA7MJO7KQL8HFveCepUQqka2TbcSRGbQiRPDj1KkzOUWHxWFp5jDjH/aq/+C5LVKrZXLZPY52nZbYMfy2f2t8FEscXgN180XBs/lMNz0W+AVlg6AAtE7zoZ11WHZ0cRRBuAMBod3DcLn85px1BrY3nX7ImHpl0meXdqV5iWHRpg6Am+m88bpNgkz2lSA7P8pWc2/Lc2PLzATDXQ0kmTC9pkgyQ2ANeH5dTHkuWyEcU2AXXtHGOGhQSK1SlnpQHSdWlzYE2GU3MwrTE+628Xm19L/ZcPSGsGBuSmI3mSeW8BaUkY5SlwZCtRq5zna7PbMMhbFhFt1r3RqbrKx21WqCrmqO6T2gw0kAj3ROXfZIVnXmI00HK2ibaNIp9knv80SlMIVJpcdOSeZhzG9IbsZ2Magdl/wCkQSDMnNadTOoKt6Zhx53+3kqvD4gUWjNPSMCx1PgFc4hogO4f4KzkOLo9cZSGIw4e11M79Ov/AB4FOtdIQarbyDf8v+cSpTo0krRmdhPLHuw7txJZP1H5zVu6lH5u89Ul6V4Igtr07OaQe1WmBxLazG1G7xccDoR9FtJ8SRzRjf4kKAy/2nXzTOOwDajIi+4r1lNNYUj3D/t8lEt90XpyxdMxGJw5aSDZLOatptnZedsj3hw8FlHYYgwR/lEWasScFAGE+cKeCj7A47lZDBUnxdpV/snaWY5QIi+XceY5qswuzXg6W5p5uBjl1JNoVF49oqCP8hVtfAXhwDhum6lTqEb7jfvI58U4KocLqbCinxOy2EEtEHkkaZDei8SNJWgdTvN0HEMEGQE1IHHtCNLZjHNtcHcqzE7EfTdNF4a0j3SJaDxEbzKsHNdTuw2/pm/mU3h8WagsxzuQaT9k/wAluhfi9mUFPD1muHrDnG8AADu13p12GEgAwYmFdUcJVcYGHq/I7xhEOwMSf0P+WPqU05MTx4soXYcDUrvVWtDlff8ApjEHWk49ZHmiU/RjEjSlb+5vmqqXoi4e/wCzJV8KdYSb2Qt8/wBG651pHvb5qsxnoniN1Fx7vNTi/Ra1EuzHub2hDdy7lf1/RrFt0w9UjgGk+CSrbDrj/oVh10n+SWLRanFlU53JcmKmCqgwWVAebT9wuWiujF1Z9F2P6LVXUaNQOYQ6mxwEkG7ARuhHrbBrtHuHraQZ+srU+jP/AMPDf9ml/wAGqyWz0Is5f+iXZhDQqU2waTxHI352VW95zEH6r6evHNB1APWs38b0zRfKrlHy+rcQh0GuBMtIkR70hfTH7PpHWmw/7R5ID9i0D/0x2EjwKFoNdjfyYvo+fVCcwvuJ+33SOMFzZfSH+jWHJnKQdLOP3KWxHonQO+oOoj7tSloyHp68FyfJaVGr6/M+AzQaaDSfr3qxwMVHaSdeQH54rV4v0TpNPv1TbeW7zyZySWH2QymSQXdseSycJ1+X9HRCcOhejhREkR1JhgtGim82hQeYCmNN7lTuthXa1BvqyXZjBmxi8REwdxT2CqetY0iYIOpmDvXvpBYYWmAMrmuceZAb9OmfopbKpgAhoAAcRA6hxVaiSMtJt7nU2xbgpVHaEr2o7p9YRqNIE79VlVs6U6VsDiaYdTILTljU27eKymw8Z7PWdTcf5bzYxo4cOvTuX0sYBtRsOLoIItHkkqnoHhqsOc6rNjZzRfsaujT0m00zj1NZKSYHDYZpaSLzvt+b0qadyDYg/wCCtZg9hUqYgZj1uP2RzsylMlgJiLzomvjyREvkJmaokPbP6hYqrx2zg4yBDupb6nhGN0Y0dQCKBCP+V+xr5ddHzrD7OqbmOP8AtJ+yaZseudKTu2B4lbxcrXxl2xP5kukYlno3XO5retw+0phnok8+9UaOoE+S1y5WtCBm/lajMxT9Dm/qquPU0DxJTdL0Woje89bh9grxcqWlBdEPWm+yup7DoD9E9ZcfujN2XRH/AEmfKD4ptcqUYrohzk+WDZQaNGtHUAERcuVEnLlQ7B21Ur4nF0nBobQc1rS0GSCXjpSSP0jQBXyAOXJXHYksNMCOm8NM8CCbc7KeNrFjQRHvU234OqNafo4oAOuVZt3aDqIo5Q0561OmZn3XkyRBF0bDYsuZRcQJqRPLoOda/EBADq5cuQBntqn+a7s/4hcu2t/7ruz/AIhcg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5" name="Retângulo de cantos arredondados 14"/>
          <p:cNvSpPr/>
          <p:nvPr/>
        </p:nvSpPr>
        <p:spPr>
          <a:xfrm>
            <a:off x="200025" y="4653136"/>
            <a:ext cx="9360693" cy="1440160"/>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dirty="0"/>
              <a:t>As </a:t>
            </a:r>
            <a:r>
              <a:rPr lang="pt-BR" sz="1600" b="1" dirty="0"/>
              <a:t>moegas</a:t>
            </a:r>
            <a:r>
              <a:rPr lang="pt-BR" sz="1600" dirty="0"/>
              <a:t> exercem a função de canalizar a carga, facilitando a sua movimentação, seja para uma esteira, ou no momento de carregar carretas e/ou vagões ferroviários</a:t>
            </a:r>
          </a:p>
          <a:p>
            <a:pPr marL="144000" indent="-144000">
              <a:spcAft>
                <a:spcPts val="600"/>
              </a:spcAft>
              <a:buFont typeface="Arial" pitchFamily="34" charset="0"/>
              <a:buChar char="•"/>
            </a:pPr>
            <a:r>
              <a:rPr lang="pt-BR" sz="1600" dirty="0">
                <a:solidFill>
                  <a:schemeClr val="tx1"/>
                </a:solidFill>
              </a:rPr>
              <a:t>Produtividade</a:t>
            </a:r>
            <a:r>
              <a:rPr lang="pt-BR" sz="1600" baseline="30000" dirty="0">
                <a:solidFill>
                  <a:schemeClr val="tx1"/>
                </a:solidFill>
              </a:rPr>
              <a:t>1</a:t>
            </a:r>
            <a:r>
              <a:rPr lang="pt-BR" sz="1600" dirty="0">
                <a:solidFill>
                  <a:schemeClr val="tx1"/>
                </a:solidFill>
              </a:rPr>
              <a:t>: 300-600 </a:t>
            </a:r>
            <a:r>
              <a:rPr lang="pt-BR" sz="1600" dirty="0" err="1">
                <a:solidFill>
                  <a:schemeClr val="tx1"/>
                </a:solidFill>
              </a:rPr>
              <a:t>tph</a:t>
            </a:r>
            <a:r>
              <a:rPr lang="pt-BR" sz="1600" dirty="0">
                <a:solidFill>
                  <a:schemeClr val="tx1"/>
                </a:solidFill>
              </a:rPr>
              <a:t> </a:t>
            </a:r>
          </a:p>
        </p:txBody>
      </p:sp>
      <p:sp>
        <p:nvSpPr>
          <p:cNvPr id="6" name="AutoShape 10" descr="http://www.vale.com/PT/business/mining/iron-ore-pellets/PublishingImages/minerio-de-ferro_terminal-ponta-da-madeira.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12" descr="http://www.vale.com/PT/business/mining/iron-ore-pellets/PublishingImages/minerio-de-ferro_terminal-ponta-da-madeira.jpg"/>
          <p:cNvSpPr>
            <a:spLocks noChangeAspect="1" noChangeArrowheads="1"/>
          </p:cNvSpPr>
          <p:nvPr/>
        </p:nvSpPr>
        <p:spPr bwMode="auto">
          <a:xfrm>
            <a:off x="2000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7" name="Picture 127" descr="http://1.bp.blogspot.com/-L5tpz5Ws4Dw/Te1Yg61feNI/AAAAAAAAGBg/tlJh9Y8EzHg/s1600/carretas+no+carregamento+de+fertilizante+em+parangua.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825" t="431" r="2123" b="-431"/>
          <a:stretch/>
        </p:blipFill>
        <p:spPr bwMode="auto">
          <a:xfrm>
            <a:off x="488057" y="909844"/>
            <a:ext cx="3888085" cy="3265802"/>
          </a:xfrm>
          <a:prstGeom prst="rect">
            <a:avLst/>
          </a:prstGeom>
          <a:solidFill>
            <a:schemeClr val="bg1">
              <a:alpha val="80000"/>
            </a:schemeClr>
          </a:solidFill>
          <a:ln>
            <a:solidFill>
              <a:schemeClr val="tx1">
                <a:lumMod val="50000"/>
                <a:lumOff val="50000"/>
              </a:schemeClr>
            </a:solidFill>
          </a:ln>
          <a:effectLst/>
        </p:spPr>
      </p:pic>
      <p:sp>
        <p:nvSpPr>
          <p:cNvPr id="18" name="Retângulo 17"/>
          <p:cNvSpPr/>
          <p:nvPr/>
        </p:nvSpPr>
        <p:spPr>
          <a:xfrm>
            <a:off x="488055" y="909844"/>
            <a:ext cx="3888087" cy="298739"/>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Moega rodoviária</a:t>
            </a:r>
          </a:p>
        </p:txBody>
      </p:sp>
      <p:pic>
        <p:nvPicPr>
          <p:cNvPr id="52228" name="Picture 4" descr="http://vfco.brazilia.jor.br/ferrovias/Ferrovia-Norte-Sul-FNS/fotos/2011-05-Colinas-Tulha-carregamento-vagoes-soja.jpg"/>
          <p:cNvPicPr>
            <a:picLocks noChangeAspect="1" noChangeArrowheads="1"/>
          </p:cNvPicPr>
          <p:nvPr/>
        </p:nvPicPr>
        <p:blipFill rotWithShape="1">
          <a:blip r:embed="rId3">
            <a:extLst>
              <a:ext uri="{28A0092B-C50C-407E-A947-70E740481C1C}">
                <a14:useLocalDpi xmlns:a14="http://schemas.microsoft.com/office/drawing/2010/main" val="0"/>
              </a:ext>
            </a:extLst>
          </a:blip>
          <a:srcRect l="11969" r="13233" b="13057"/>
          <a:stretch/>
        </p:blipFill>
        <p:spPr bwMode="auto">
          <a:xfrm>
            <a:off x="4736183" y="909844"/>
            <a:ext cx="4216192" cy="3265802"/>
          </a:xfrm>
          <a:prstGeom prst="rect">
            <a:avLst/>
          </a:prstGeom>
          <a:solidFill>
            <a:schemeClr val="bg1">
              <a:alpha val="80000"/>
            </a:schemeClr>
          </a:solidFill>
          <a:ln>
            <a:solidFill>
              <a:schemeClr val="tx1">
                <a:lumMod val="50000"/>
                <a:lumOff val="50000"/>
              </a:schemeClr>
            </a:solidFill>
          </a:ln>
          <a:effectLst/>
        </p:spPr>
      </p:pic>
      <p:sp>
        <p:nvSpPr>
          <p:cNvPr id="19" name="Retângulo 18"/>
          <p:cNvSpPr/>
          <p:nvPr/>
        </p:nvSpPr>
        <p:spPr>
          <a:xfrm>
            <a:off x="4736183" y="909844"/>
            <a:ext cx="4216192" cy="298739"/>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Carregamento ferroviário</a:t>
            </a:r>
          </a:p>
        </p:txBody>
      </p:sp>
    </p:spTree>
    <p:extLst>
      <p:ext uri="{BB962C8B-B14F-4D97-AF65-F5344CB8AC3E}">
        <p14:creationId xmlns:p14="http://schemas.microsoft.com/office/powerpoint/2010/main" val="647035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o Explicativo 1 (Borda e Ênfase) 23"/>
          <p:cNvSpPr/>
          <p:nvPr/>
        </p:nvSpPr>
        <p:spPr>
          <a:xfrm rot="5400000">
            <a:off x="632690" y="2247728"/>
            <a:ext cx="1859459" cy="2806250"/>
          </a:xfrm>
          <a:prstGeom prst="accentBorderCallout1">
            <a:avLst>
              <a:gd name="adj1" fmla="val 46809"/>
              <a:gd name="adj2" fmla="val -4918"/>
              <a:gd name="adj3" fmla="val 24251"/>
              <a:gd name="adj4" fmla="val -29454"/>
            </a:avLst>
          </a:prstGeom>
          <a:solidFill>
            <a:srgbClr val="99CCFF"/>
          </a:solidFill>
          <a:ln w="9525">
            <a:solidFill>
              <a:srgbClr val="003090"/>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p:txBody>
          <a:bodyPr/>
          <a:lstStyle/>
          <a:p>
            <a:r>
              <a:rPr lang="pt-BR" dirty="0"/>
              <a:t>Tipos de navios </a:t>
            </a:r>
            <a:r>
              <a:rPr lang="pt-BR" dirty="0" err="1"/>
              <a:t>graneleiros</a:t>
            </a:r>
            <a:endParaRPr lang="pt-BR" dirty="0"/>
          </a:p>
        </p:txBody>
      </p:sp>
      <p:graphicFrame>
        <p:nvGraphicFramePr>
          <p:cNvPr id="3" name="Tabela 2"/>
          <p:cNvGraphicFramePr>
            <a:graphicFrameLocks noGrp="1"/>
          </p:cNvGraphicFramePr>
          <p:nvPr>
            <p:extLst>
              <p:ext uri="{D42A27DB-BD31-4B8C-83A1-F6EECF244321}">
                <p14:modId xmlns:p14="http://schemas.microsoft.com/office/powerpoint/2010/main" val="434488745"/>
              </p:ext>
            </p:extLst>
          </p:nvPr>
        </p:nvGraphicFramePr>
        <p:xfrm>
          <a:off x="127671" y="836712"/>
          <a:ext cx="9649071" cy="1489710"/>
        </p:xfrm>
        <a:graphic>
          <a:graphicData uri="http://schemas.openxmlformats.org/drawingml/2006/table">
            <a:tbl>
              <a:tblPr>
                <a:tableStyleId>{5C22544A-7EE6-4342-B048-85BDC9FD1C3A}</a:tableStyleId>
              </a:tblPr>
              <a:tblGrid>
                <a:gridCol w="1081363">
                  <a:extLst>
                    <a:ext uri="{9D8B030D-6E8A-4147-A177-3AD203B41FA5}">
                      <a16:colId xmlns:a16="http://schemas.microsoft.com/office/drawing/2014/main" val="20000"/>
                    </a:ext>
                  </a:extLst>
                </a:gridCol>
                <a:gridCol w="1095119">
                  <a:extLst>
                    <a:ext uri="{9D8B030D-6E8A-4147-A177-3AD203B41FA5}">
                      <a16:colId xmlns:a16="http://schemas.microsoft.com/office/drawing/2014/main" val="20001"/>
                    </a:ext>
                  </a:extLst>
                </a:gridCol>
                <a:gridCol w="1088241">
                  <a:extLst>
                    <a:ext uri="{9D8B030D-6E8A-4147-A177-3AD203B41FA5}">
                      <a16:colId xmlns:a16="http://schemas.microsoft.com/office/drawing/2014/main" val="20002"/>
                    </a:ext>
                  </a:extLst>
                </a:gridCol>
                <a:gridCol w="1160791">
                  <a:extLst>
                    <a:ext uri="{9D8B030D-6E8A-4147-A177-3AD203B41FA5}">
                      <a16:colId xmlns:a16="http://schemas.microsoft.com/office/drawing/2014/main" val="20003"/>
                    </a:ext>
                  </a:extLst>
                </a:gridCol>
                <a:gridCol w="1246017">
                  <a:extLst>
                    <a:ext uri="{9D8B030D-6E8A-4147-A177-3AD203B41FA5}">
                      <a16:colId xmlns:a16="http://schemas.microsoft.com/office/drawing/2014/main" val="20004"/>
                    </a:ext>
                  </a:extLst>
                </a:gridCol>
                <a:gridCol w="994385">
                  <a:extLst>
                    <a:ext uri="{9D8B030D-6E8A-4147-A177-3AD203B41FA5}">
                      <a16:colId xmlns:a16="http://schemas.microsoft.com/office/drawing/2014/main" val="20005"/>
                    </a:ext>
                  </a:extLst>
                </a:gridCol>
                <a:gridCol w="994385">
                  <a:extLst>
                    <a:ext uri="{9D8B030D-6E8A-4147-A177-3AD203B41FA5}">
                      <a16:colId xmlns:a16="http://schemas.microsoft.com/office/drawing/2014/main" val="20006"/>
                    </a:ext>
                  </a:extLst>
                </a:gridCol>
                <a:gridCol w="994385">
                  <a:extLst>
                    <a:ext uri="{9D8B030D-6E8A-4147-A177-3AD203B41FA5}">
                      <a16:colId xmlns:a16="http://schemas.microsoft.com/office/drawing/2014/main" val="20007"/>
                    </a:ext>
                  </a:extLst>
                </a:gridCol>
                <a:gridCol w="994385">
                  <a:extLst>
                    <a:ext uri="{9D8B030D-6E8A-4147-A177-3AD203B41FA5}">
                      <a16:colId xmlns:a16="http://schemas.microsoft.com/office/drawing/2014/main" val="20008"/>
                    </a:ext>
                  </a:extLst>
                </a:gridCol>
              </a:tblGrid>
              <a:tr h="161925">
                <a:tc>
                  <a:txBody>
                    <a:bodyPr/>
                    <a:lstStyle/>
                    <a:p>
                      <a:pPr algn="ctr" fontAlgn="ctr"/>
                      <a:r>
                        <a:rPr lang="pt-BR" sz="1400" b="1" i="0" u="none" strike="noStrike" dirty="0">
                          <a:solidFill>
                            <a:schemeClr val="bg1"/>
                          </a:solidFill>
                          <a:effectLst/>
                          <a:latin typeface="Calibri"/>
                        </a:rPr>
                        <a:t>Tipo</a:t>
                      </a: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Handysize</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Handymax</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Supramax</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Panamax</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a:solidFill>
                            <a:schemeClr val="bg1"/>
                          </a:solidFill>
                          <a:effectLst/>
                        </a:rPr>
                        <a:t>New </a:t>
                      </a:r>
                      <a:r>
                        <a:rPr lang="pt-BR" sz="1200" b="1" u="none" strike="noStrike" dirty="0" err="1">
                          <a:solidFill>
                            <a:schemeClr val="bg1"/>
                          </a:solidFill>
                          <a:effectLst/>
                        </a:rPr>
                        <a:t>Panamax</a:t>
                      </a:r>
                      <a:r>
                        <a:rPr lang="pt-BR" sz="1200" b="1" u="none" strike="noStrike" dirty="0">
                          <a:solidFill>
                            <a:schemeClr val="bg1"/>
                          </a:solidFill>
                          <a:effectLst/>
                        </a:rPr>
                        <a:t>(*)</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a:solidFill>
                            <a:schemeClr val="bg1"/>
                          </a:solidFill>
                          <a:effectLst/>
                        </a:rPr>
                        <a:t>Mini </a:t>
                      </a:r>
                    </a:p>
                    <a:p>
                      <a:pPr algn="ctr" fontAlgn="ctr"/>
                      <a:r>
                        <a:rPr lang="pt-BR" sz="1200" b="1" u="none" strike="noStrike" dirty="0" err="1">
                          <a:solidFill>
                            <a:schemeClr val="bg1"/>
                          </a:solidFill>
                          <a:effectLst/>
                        </a:rPr>
                        <a:t>Capezise</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Capesize</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Chinamax</a:t>
                      </a:r>
                      <a:r>
                        <a:rPr lang="pt-BR" sz="1200" b="1" u="none" strike="noStrike" dirty="0">
                          <a:solidFill>
                            <a:schemeClr val="bg1"/>
                          </a:solidFill>
                          <a:effectLst/>
                        </a:rPr>
                        <a:t>/</a:t>
                      </a:r>
                    </a:p>
                    <a:p>
                      <a:pPr algn="ctr" fontAlgn="ctr"/>
                      <a:r>
                        <a:rPr lang="pt-BR" sz="1200" b="1" i="0" u="none" strike="noStrike" dirty="0" err="1">
                          <a:solidFill>
                            <a:schemeClr val="bg1"/>
                          </a:solidFill>
                          <a:effectLst/>
                          <a:latin typeface="Calibri"/>
                        </a:rPr>
                        <a:t>Valemax</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extLst>
                  <a:ext uri="{0D108BD9-81ED-4DB2-BD59-A6C34878D82A}">
                    <a16:rowId xmlns:a16="http://schemas.microsoft.com/office/drawing/2014/main" val="10000"/>
                  </a:ext>
                </a:extLst>
              </a:tr>
              <a:tr h="161925">
                <a:tc>
                  <a:txBody>
                    <a:bodyPr/>
                    <a:lstStyle/>
                    <a:p>
                      <a:pPr algn="l" fontAlgn="ctr"/>
                      <a:r>
                        <a:rPr lang="pt-BR" sz="1400" u="none" strike="noStrike">
                          <a:effectLst/>
                        </a:rPr>
                        <a:t>Min (DWT)</a:t>
                      </a:r>
                      <a:endParaRPr lang="pt-BR" sz="1400" b="0" i="0" u="none" strike="noStrike">
                        <a:solidFill>
                          <a:srgbClr val="000000"/>
                        </a:solidFill>
                        <a:effectLst/>
                        <a:latin typeface="Calibri"/>
                      </a:endParaRPr>
                    </a:p>
                  </a:txBody>
                  <a:tcPr marL="9525" marR="9525" marT="9525" marB="0" anchor="ctr"/>
                </a:tc>
                <a:tc>
                  <a:txBody>
                    <a:bodyPr/>
                    <a:lstStyle/>
                    <a:p>
                      <a:pPr algn="l" fontAlgn="ctr"/>
                      <a:r>
                        <a:rPr lang="pt-BR" sz="1400" u="none" strike="noStrike" dirty="0">
                          <a:effectLst/>
                        </a:rPr>
                        <a:t>          10.000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40.000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50.000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60.000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60.000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85.000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&gt;130.000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a:effectLst/>
                        </a:rPr>
                        <a:t> &gt;360,000 </a:t>
                      </a:r>
                      <a:endParaRPr lang="pt-BR" sz="14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161925">
                <a:tc>
                  <a:txBody>
                    <a:bodyPr/>
                    <a:lstStyle/>
                    <a:p>
                      <a:pPr algn="l" fontAlgn="ctr"/>
                      <a:r>
                        <a:rPr lang="pt-BR" sz="1400" u="none" strike="noStrike">
                          <a:effectLst/>
                        </a:rPr>
                        <a:t>Max (DWT)</a:t>
                      </a:r>
                      <a:endParaRPr lang="pt-BR" sz="1400" b="0" i="0" u="none" strike="noStrike">
                        <a:solidFill>
                          <a:srgbClr val="000000"/>
                        </a:solidFill>
                        <a:effectLst/>
                        <a:latin typeface="Calibri"/>
                      </a:endParaRPr>
                    </a:p>
                  </a:txBody>
                  <a:tcPr marL="9525" marR="9525" marT="9525" marB="0" anchor="ctr"/>
                </a:tc>
                <a:tc>
                  <a:txBody>
                    <a:bodyPr/>
                    <a:lstStyle/>
                    <a:p>
                      <a:pPr algn="l" fontAlgn="ctr"/>
                      <a:r>
                        <a:rPr lang="pt-BR" sz="1400" u="none" strike="noStrike" dirty="0">
                          <a:effectLst/>
                        </a:rPr>
                        <a:t>          39,999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49.999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59.999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99.999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199.999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129.999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400.000 </a:t>
                      </a:r>
                      <a:endParaRPr lang="pt-BR"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161925">
                <a:tc>
                  <a:txBody>
                    <a:bodyPr/>
                    <a:lstStyle/>
                    <a:p>
                      <a:pPr algn="ctr" fontAlgn="ctr"/>
                      <a:r>
                        <a:rPr lang="pt-BR" sz="1400" u="none" strike="noStrike" dirty="0">
                          <a:effectLst/>
                        </a:rPr>
                        <a:t>L (m)</a:t>
                      </a: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294,0</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366,0</a:t>
                      </a: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a:solidFill>
                          <a:srgbClr val="000000"/>
                        </a:solidFill>
                        <a:effectLst/>
                        <a:latin typeface="Calibri"/>
                      </a:endParaRPr>
                    </a:p>
                  </a:txBody>
                  <a:tcPr marL="9525" marR="9525" marT="9525" marB="0" anchor="ctr"/>
                </a:tc>
                <a:tc>
                  <a:txBody>
                    <a:bodyPr/>
                    <a:lstStyle/>
                    <a:p>
                      <a:pPr algn="ctr" fontAlgn="ctr"/>
                      <a:endParaRPr lang="pt-BR" sz="1400" b="0" i="0" u="none" strike="noStrike">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365,0</a:t>
                      </a:r>
                      <a:endParaRPr lang="pt-BR"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161925">
                <a:tc>
                  <a:txBody>
                    <a:bodyPr/>
                    <a:lstStyle/>
                    <a:p>
                      <a:pPr algn="ctr" fontAlgn="ctr"/>
                      <a:r>
                        <a:rPr lang="pt-BR" sz="1400" u="none" strike="noStrike" dirty="0">
                          <a:effectLst/>
                        </a:rPr>
                        <a:t>B (m)</a:t>
                      </a: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32,2</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49,0</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&gt;32,2</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&gt;32,2</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66,0</a:t>
                      </a:r>
                      <a:endParaRPr lang="pt-BR"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r h="161925">
                <a:tc>
                  <a:txBody>
                    <a:bodyPr/>
                    <a:lstStyle/>
                    <a:p>
                      <a:pPr algn="ctr" fontAlgn="ctr"/>
                      <a:r>
                        <a:rPr lang="pt-BR" sz="1400" u="none" strike="noStrike" dirty="0">
                          <a:effectLst/>
                        </a:rPr>
                        <a:t>D (m)</a:t>
                      </a: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12,0</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15,2</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&gt;20,1</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&gt;20,1</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23,0</a:t>
                      </a:r>
                      <a:endParaRPr lang="pt-BR"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bl>
          </a:graphicData>
        </a:graphic>
      </p:graphicFrame>
      <p:pic>
        <p:nvPicPr>
          <p:cNvPr id="6" name="Imagem 5"/>
          <p:cNvPicPr>
            <a:picLocks noChangeAspect="1"/>
          </p:cNvPicPr>
          <p:nvPr/>
        </p:nvPicPr>
        <p:blipFill>
          <a:blip r:embed="rId4"/>
          <a:stretch>
            <a:fillRect/>
          </a:stretch>
        </p:blipFill>
        <p:spPr>
          <a:xfrm>
            <a:off x="159296" y="2753913"/>
            <a:ext cx="2806250" cy="1871663"/>
          </a:xfrm>
          <a:prstGeom prst="rect">
            <a:avLst/>
          </a:prstGeom>
          <a:ln>
            <a:solidFill>
              <a:schemeClr val="bg1">
                <a:lumMod val="65000"/>
              </a:schemeClr>
            </a:solidFill>
          </a:ln>
        </p:spPr>
      </p:pic>
      <p:sp>
        <p:nvSpPr>
          <p:cNvPr id="27" name="Texto Explicativo 1 (Borda e Ênfase) 26"/>
          <p:cNvSpPr/>
          <p:nvPr/>
        </p:nvSpPr>
        <p:spPr>
          <a:xfrm rot="5400000">
            <a:off x="3979971" y="2247728"/>
            <a:ext cx="1859459" cy="2806250"/>
          </a:xfrm>
          <a:prstGeom prst="accentBorderCallout1">
            <a:avLst>
              <a:gd name="adj1" fmla="val 46809"/>
              <a:gd name="adj2" fmla="val -4918"/>
              <a:gd name="adj3" fmla="val 38883"/>
              <a:gd name="adj4" fmla="val -17388"/>
            </a:avLst>
          </a:prstGeom>
          <a:solidFill>
            <a:srgbClr val="99CCFF"/>
          </a:solidFill>
          <a:ln w="9525">
            <a:solidFill>
              <a:srgbClr val="003090"/>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8" name="Texto Explicativo 1 (Borda e Ênfase) 27"/>
          <p:cNvSpPr/>
          <p:nvPr/>
        </p:nvSpPr>
        <p:spPr>
          <a:xfrm rot="5400000">
            <a:off x="7327252" y="2247728"/>
            <a:ext cx="1859459" cy="2806250"/>
          </a:xfrm>
          <a:prstGeom prst="accentBorderCallout1">
            <a:avLst>
              <a:gd name="adj1" fmla="val 46809"/>
              <a:gd name="adj2" fmla="val -4918"/>
              <a:gd name="adj3" fmla="val 18216"/>
              <a:gd name="adj4" fmla="val -20803"/>
            </a:avLst>
          </a:prstGeom>
          <a:solidFill>
            <a:srgbClr val="99CCFF"/>
          </a:solidFill>
          <a:ln w="9525">
            <a:solidFill>
              <a:srgbClr val="003090"/>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pic>
        <p:nvPicPr>
          <p:cNvPr id="9" name="Imagem 8"/>
          <p:cNvPicPr>
            <a:picLocks noChangeAspect="1"/>
          </p:cNvPicPr>
          <p:nvPr/>
        </p:nvPicPr>
        <p:blipFill>
          <a:blip r:embed="rId5"/>
          <a:stretch>
            <a:fillRect/>
          </a:stretch>
        </p:blipFill>
        <p:spPr>
          <a:xfrm>
            <a:off x="3506575" y="2708920"/>
            <a:ext cx="2812204" cy="1871663"/>
          </a:xfrm>
          <a:prstGeom prst="rect">
            <a:avLst/>
          </a:prstGeom>
          <a:ln>
            <a:solidFill>
              <a:schemeClr val="bg1">
                <a:lumMod val="65000"/>
              </a:schemeClr>
            </a:solidFill>
          </a:ln>
        </p:spPr>
      </p:pic>
      <p:pic>
        <p:nvPicPr>
          <p:cNvPr id="23" name="Imagem 22"/>
          <p:cNvPicPr>
            <a:picLocks noChangeAspect="1"/>
          </p:cNvPicPr>
          <p:nvPr/>
        </p:nvPicPr>
        <p:blipFill>
          <a:blip r:embed="rId6"/>
          <a:stretch>
            <a:fillRect/>
          </a:stretch>
        </p:blipFill>
        <p:spPr>
          <a:xfrm>
            <a:off x="6856155" y="2735560"/>
            <a:ext cx="2803952" cy="1871664"/>
          </a:xfrm>
          <a:prstGeom prst="rect">
            <a:avLst/>
          </a:prstGeom>
          <a:ln>
            <a:solidFill>
              <a:schemeClr val="bg1">
                <a:lumMod val="65000"/>
              </a:schemeClr>
            </a:solidFill>
          </a:ln>
        </p:spPr>
      </p:pic>
      <p:pic>
        <p:nvPicPr>
          <p:cNvPr id="552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255" y="4672081"/>
            <a:ext cx="8118890" cy="200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ixaDeTexto 12"/>
          <p:cNvSpPr txBox="1"/>
          <p:nvPr>
            <p:custDataLst>
              <p:tags r:id="rId1"/>
            </p:custDataLst>
          </p:nvPr>
        </p:nvSpPr>
        <p:spPr>
          <a:xfrm>
            <a:off x="7391743" y="6500834"/>
            <a:ext cx="1808935" cy="357166"/>
          </a:xfrm>
          <a:prstGeom prst="rect">
            <a:avLst/>
          </a:prstGeom>
          <a:noFill/>
          <a:ln>
            <a:noFill/>
          </a:ln>
        </p:spPr>
        <p:txBody>
          <a:bodyPr wrap="none" lIns="72000" tIns="36000" rIns="72000" bIns="36000" rtlCol="0" anchor="b">
            <a:noAutofit/>
          </a:bodyPr>
          <a:lstStyle/>
          <a:p>
            <a:pPr algn="r">
              <a:spcAft>
                <a:spcPts val="600"/>
              </a:spcAft>
            </a:pPr>
            <a:r>
              <a:rPr lang="en-US" sz="900" dirty="0" err="1"/>
              <a:t>Fonte</a:t>
            </a:r>
            <a:r>
              <a:rPr lang="en-US" sz="900" dirty="0"/>
              <a:t>: HIS </a:t>
            </a:r>
            <a:r>
              <a:rPr lang="en-US" sz="900" dirty="0" err="1"/>
              <a:t>Fairplay</a:t>
            </a:r>
            <a:r>
              <a:rPr lang="en-US" sz="900" dirty="0"/>
              <a:t>, UNCTAD</a:t>
            </a:r>
            <a:endParaRPr lang="pt-BR" sz="900" dirty="0" err="1"/>
          </a:p>
        </p:txBody>
      </p:sp>
      <p:sp>
        <p:nvSpPr>
          <p:cNvPr id="4" name="Texto explicativo retangular 3"/>
          <p:cNvSpPr/>
          <p:nvPr/>
        </p:nvSpPr>
        <p:spPr>
          <a:xfrm>
            <a:off x="4520158" y="5016151"/>
            <a:ext cx="2705034" cy="357065"/>
          </a:xfrm>
          <a:prstGeom prst="wedgeRectCallout">
            <a:avLst>
              <a:gd name="adj1" fmla="val -57952"/>
              <a:gd name="adj2" fmla="val 95061"/>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b="1" dirty="0">
                <a:solidFill>
                  <a:schemeClr val="tx1"/>
                </a:solidFill>
              </a:rPr>
              <a:t>Plano de carga dos porões</a:t>
            </a:r>
          </a:p>
        </p:txBody>
      </p:sp>
    </p:spTree>
    <p:extLst>
      <p:ext uri="{BB962C8B-B14F-4D97-AF65-F5344CB8AC3E}">
        <p14:creationId xmlns:p14="http://schemas.microsoft.com/office/powerpoint/2010/main" val="1590039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o 13" hidden="1"/>
          <p:cNvGraphicFramePr>
            <a:graphicFrameLocks noChangeAspect="1"/>
          </p:cNvGraphicFramePr>
          <p:nvPr>
            <p:custDataLst>
              <p:tags r:id="rId2"/>
            </p:custDataLst>
            <p:extLst>
              <p:ext uri="{D42A27DB-BD31-4B8C-83A1-F6EECF244321}">
                <p14:modId xmlns:p14="http://schemas.microsoft.com/office/powerpoint/2010/main" val="1431602775"/>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9911" name="think-cell Slide" r:id="rId13" imgW="270" imgH="270" progId="TCLayout.ActiveDocument.1">
                  <p:embed/>
                </p:oleObj>
              </mc:Choice>
              <mc:Fallback>
                <p:oleObj name="think-cell Slide" r:id="rId13" imgW="270" imgH="270" progId="TCLayout.ActiveDocument.1">
                  <p:embed/>
                  <p:pic>
                    <p:nvPicPr>
                      <p:cNvPr id="0" name=""/>
                      <p:cNvPicPr/>
                      <p:nvPr/>
                    </p:nvPicPr>
                    <p:blipFill>
                      <a:blip r:embed="rId14"/>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3"/>
            </p:custDataLst>
          </p:nvPr>
        </p:nvSpPr>
        <p:spPr>
          <a:xfrm>
            <a:off x="200025" y="85855"/>
            <a:ext cx="9505950" cy="637364"/>
          </a:xfrm>
        </p:spPr>
        <p:txBody>
          <a:bodyPr/>
          <a:lstStyle/>
          <a:p>
            <a:r>
              <a:rPr lang="pt-BR" dirty="0"/>
              <a:t>Cada carga é comercializada em lotes próprios, que decorrem da escala e definem o navio</a:t>
            </a:r>
          </a:p>
        </p:txBody>
      </p:sp>
      <p:sp>
        <p:nvSpPr>
          <p:cNvPr id="11" name="Retângulo de cantos arredondados 10"/>
          <p:cNvSpPr/>
          <p:nvPr>
            <p:custDataLst>
              <p:tags r:id="rId4"/>
            </p:custDataLst>
          </p:nvPr>
        </p:nvSpPr>
        <p:spPr>
          <a:xfrm>
            <a:off x="7023908" y="857232"/>
            <a:ext cx="2714644" cy="5715040"/>
          </a:xfrm>
          <a:prstGeom prst="roundRect">
            <a:avLst>
              <a:gd name="adj" fmla="val 9629"/>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400" b="1" dirty="0">
                <a:solidFill>
                  <a:schemeClr val="tx1"/>
                </a:solidFill>
              </a:rPr>
              <a:t>A distribuição da curva é determinada por 3 fatores fundamentais:</a:t>
            </a:r>
          </a:p>
          <a:p>
            <a:pPr marL="285750" indent="-285750" algn="l">
              <a:spcAft>
                <a:spcPts val="600"/>
              </a:spcAft>
              <a:buFont typeface="Courier New" pitchFamily="49" charset="0"/>
              <a:buChar char="o"/>
            </a:pPr>
            <a:r>
              <a:rPr lang="pt-BR" sz="1400" dirty="0">
                <a:solidFill>
                  <a:schemeClr val="tx1"/>
                </a:solidFill>
              </a:rPr>
              <a:t>A </a:t>
            </a:r>
            <a:r>
              <a:rPr lang="pt-BR" sz="1400" b="1" dirty="0">
                <a:solidFill>
                  <a:schemeClr val="tx1"/>
                </a:solidFill>
              </a:rPr>
              <a:t>característica do produto </a:t>
            </a:r>
            <a:r>
              <a:rPr lang="pt-BR" sz="1400" dirty="0">
                <a:solidFill>
                  <a:schemeClr val="tx1"/>
                </a:solidFill>
              </a:rPr>
              <a:t>(rotatividade e estocagem): uma refinaria de açúcar que processa 50 mil </a:t>
            </a:r>
            <a:r>
              <a:rPr lang="pt-BR" sz="1400" dirty="0" err="1">
                <a:solidFill>
                  <a:schemeClr val="tx1"/>
                </a:solidFill>
              </a:rPr>
              <a:t>ton</a:t>
            </a:r>
            <a:r>
              <a:rPr lang="pt-BR" sz="1400" dirty="0">
                <a:solidFill>
                  <a:schemeClr val="tx1"/>
                </a:solidFill>
              </a:rPr>
              <a:t> por ano, não vai encomendar um lote de 70 mil</a:t>
            </a:r>
          </a:p>
          <a:p>
            <a:pPr marL="285750" indent="-285750">
              <a:spcAft>
                <a:spcPts val="600"/>
              </a:spcAft>
              <a:buFont typeface="Courier New" pitchFamily="49" charset="0"/>
              <a:buChar char="o"/>
            </a:pPr>
            <a:r>
              <a:rPr lang="pt-BR" sz="1400" dirty="0"/>
              <a:t>A </a:t>
            </a:r>
            <a:r>
              <a:rPr lang="pt-BR" sz="1400" b="1" dirty="0"/>
              <a:t>característica do porto</a:t>
            </a:r>
            <a:r>
              <a:rPr lang="pt-BR" sz="1400" dirty="0"/>
              <a:t>: não se encomenda uma quantidade que seja fisicamente impossível desembarcar (limitação de calado, descarga) </a:t>
            </a:r>
          </a:p>
          <a:p>
            <a:pPr marL="285750" indent="-285750">
              <a:spcAft>
                <a:spcPts val="600"/>
              </a:spcAft>
              <a:buFont typeface="Courier New" pitchFamily="49" charset="0"/>
              <a:buChar char="o"/>
            </a:pPr>
            <a:r>
              <a:rPr lang="pt-BR" sz="1400" dirty="0">
                <a:solidFill>
                  <a:schemeClr val="tx1"/>
                </a:solidFill>
              </a:rPr>
              <a:t>Os </a:t>
            </a:r>
            <a:r>
              <a:rPr lang="pt-BR" sz="1400" b="1" dirty="0">
                <a:solidFill>
                  <a:schemeClr val="tx1"/>
                </a:solidFill>
              </a:rPr>
              <a:t>custos envolvidos com o ganho de escala</a:t>
            </a:r>
            <a:r>
              <a:rPr lang="pt-BR" sz="1400" dirty="0">
                <a:solidFill>
                  <a:schemeClr val="tx1"/>
                </a:solidFill>
              </a:rPr>
              <a:t>. O valor da mercadoria define qual o melhor navio (levando em conta custo de viagem e custo financeiro) para o transporte</a:t>
            </a:r>
          </a:p>
        </p:txBody>
      </p:sp>
      <p:sp>
        <p:nvSpPr>
          <p:cNvPr id="12" name="CaixaDeTexto 11"/>
          <p:cNvSpPr txBox="1"/>
          <p:nvPr>
            <p:custDataLst>
              <p:tags r:id="rId5"/>
            </p:custDataLst>
          </p:nvPr>
        </p:nvSpPr>
        <p:spPr>
          <a:xfrm>
            <a:off x="7400478" y="6500834"/>
            <a:ext cx="1808935" cy="357166"/>
          </a:xfrm>
          <a:prstGeom prst="rect">
            <a:avLst/>
          </a:prstGeom>
          <a:noFill/>
          <a:ln>
            <a:noFill/>
          </a:ln>
        </p:spPr>
        <p:txBody>
          <a:bodyPr wrap="none" lIns="72000" tIns="36000" rIns="72000" bIns="36000" rtlCol="0" anchor="b">
            <a:noAutofit/>
          </a:bodyPr>
          <a:lstStyle/>
          <a:p>
            <a:pPr algn="r">
              <a:spcAft>
                <a:spcPts val="600"/>
              </a:spcAft>
            </a:pPr>
            <a:r>
              <a:rPr lang="en-US" sz="900" dirty="0" err="1"/>
              <a:t>Fonte</a:t>
            </a:r>
            <a:r>
              <a:rPr lang="en-US" sz="900" dirty="0"/>
              <a:t>: </a:t>
            </a:r>
            <a:r>
              <a:rPr lang="en-US" sz="900" dirty="0" err="1"/>
              <a:t>Stopford</a:t>
            </a:r>
            <a:r>
              <a:rPr lang="en-US" sz="900" dirty="0"/>
              <a:t> (2009)</a:t>
            </a:r>
            <a:endParaRPr lang="pt-BR" sz="900" dirty="0" err="1"/>
          </a:p>
        </p:txBody>
      </p:sp>
      <p:sp>
        <p:nvSpPr>
          <p:cNvPr id="6" name="Fluxograma: Conector fora de página 5"/>
          <p:cNvSpPr/>
          <p:nvPr>
            <p:custDataLst>
              <p:tags r:id="rId6"/>
            </p:custDataLst>
          </p:nvPr>
        </p:nvSpPr>
        <p:spPr>
          <a:xfrm rot="16200000">
            <a:off x="-622986" y="3512941"/>
            <a:ext cx="1857367" cy="500067"/>
          </a:xfrm>
          <a:prstGeom prst="flowChartOffpageConnector">
            <a:avLst/>
          </a:prstGeom>
          <a:gradFill rotWithShape="1">
            <a:gsLst>
              <a:gs pos="0">
                <a:schemeClr val="bg1">
                  <a:lumMod val="65000"/>
                </a:schemeClr>
              </a:gs>
              <a:gs pos="50000">
                <a:schemeClr val="bg1">
                  <a:lumMod val="85000"/>
                </a:schemeClr>
              </a:gs>
              <a:gs pos="100000">
                <a:schemeClr val="bg1">
                  <a:lumMod val="65000"/>
                </a:schemeClr>
              </a:gs>
            </a:gsLst>
            <a:lin ang="5400000" scaled="0"/>
          </a:gradFill>
          <a:ln w="12700"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wrap="square" lIns="72000" tIns="72000" rIns="72000" bIns="72000" rtlCol="0" anchor="ctr">
            <a:noAutofit/>
          </a:bodyPr>
          <a:lstStyle/>
          <a:p>
            <a:pPr algn="ctr">
              <a:spcBef>
                <a:spcPct val="20000"/>
              </a:spcBef>
              <a:spcAft>
                <a:spcPts val="600"/>
              </a:spcAft>
            </a:pPr>
            <a:r>
              <a:rPr lang="pt-BR" sz="1600" b="1"/>
              <a:t>Grãos</a:t>
            </a:r>
            <a:endParaRPr lang="pt-BR" sz="1600" b="1" dirty="0"/>
          </a:p>
        </p:txBody>
      </p:sp>
      <p:sp>
        <p:nvSpPr>
          <p:cNvPr id="9" name="Retângulo 8"/>
          <p:cNvSpPr/>
          <p:nvPr>
            <p:custDataLst>
              <p:tags r:id="rId7"/>
            </p:custDataLst>
          </p:nvPr>
        </p:nvSpPr>
        <p:spPr>
          <a:xfrm>
            <a:off x="5039604" y="2977156"/>
            <a:ext cx="1856818" cy="1571636"/>
          </a:xfrm>
          <a:prstGeom prst="rect">
            <a:avLst/>
          </a:prstGeom>
          <a:solidFill>
            <a:schemeClr val="accent6"/>
          </a:solidFill>
          <a:ln>
            <a:solidFill>
              <a:schemeClr val="bg1">
                <a:lumMod val="65000"/>
              </a:schemeClr>
            </a:solidFill>
          </a:ln>
          <a:effectLst/>
        </p:spPr>
        <p:txBody>
          <a:bodyPr wrap="square" lIns="72000" tIns="72000" rIns="72000" bIns="72000" rtlCol="0" anchor="ctr">
            <a:noAutofit/>
          </a:bodyPr>
          <a:lstStyle/>
          <a:p>
            <a:pPr>
              <a:spcAft>
                <a:spcPts val="600"/>
              </a:spcAft>
            </a:pPr>
            <a:r>
              <a:rPr lang="pt-BR" sz="1250" b="1" dirty="0"/>
              <a:t>Grãos</a:t>
            </a:r>
            <a:r>
              <a:rPr lang="pt-BR" sz="1250" dirty="0"/>
              <a:t>: 2 grupos de lote, o menor por volta das 25kt e o maior, de 50 a 70kt (</a:t>
            </a:r>
            <a:r>
              <a:rPr lang="pt-BR" sz="1250" dirty="0" err="1"/>
              <a:t>panamax</a:t>
            </a:r>
            <a:r>
              <a:rPr lang="pt-BR" sz="1250" dirty="0"/>
              <a:t>)</a:t>
            </a:r>
          </a:p>
        </p:txBody>
      </p:sp>
      <p:graphicFrame>
        <p:nvGraphicFramePr>
          <p:cNvPr id="16" name="Gráfico 15"/>
          <p:cNvGraphicFramePr/>
          <p:nvPr>
            <p:extLst>
              <p:ext uri="{D42A27DB-BD31-4B8C-83A1-F6EECF244321}">
                <p14:modId xmlns:p14="http://schemas.microsoft.com/office/powerpoint/2010/main" val="3939804127"/>
              </p:ext>
            </p:extLst>
          </p:nvPr>
        </p:nvGraphicFramePr>
        <p:xfrm>
          <a:off x="743576" y="2820685"/>
          <a:ext cx="4289836" cy="1884579"/>
        </p:xfrm>
        <a:graphic>
          <a:graphicData uri="http://schemas.openxmlformats.org/drawingml/2006/chart">
            <c:chart xmlns:c="http://schemas.openxmlformats.org/drawingml/2006/chart" xmlns:r="http://schemas.openxmlformats.org/officeDocument/2006/relationships" r:id="rId15"/>
          </a:graphicData>
        </a:graphic>
      </p:graphicFrame>
      <p:sp>
        <p:nvSpPr>
          <p:cNvPr id="7" name="Fluxograma: Conector fora de página 6"/>
          <p:cNvSpPr/>
          <p:nvPr>
            <p:custDataLst>
              <p:tags r:id="rId8"/>
            </p:custDataLst>
          </p:nvPr>
        </p:nvSpPr>
        <p:spPr>
          <a:xfrm rot="16200000">
            <a:off x="-622986" y="5561416"/>
            <a:ext cx="1857367" cy="500067"/>
          </a:xfrm>
          <a:prstGeom prst="flowChartOffpageConnector">
            <a:avLst/>
          </a:prstGeom>
          <a:gradFill rotWithShape="1">
            <a:gsLst>
              <a:gs pos="0">
                <a:schemeClr val="bg1">
                  <a:lumMod val="65000"/>
                </a:schemeClr>
              </a:gs>
              <a:gs pos="50000">
                <a:schemeClr val="bg1">
                  <a:lumMod val="85000"/>
                </a:schemeClr>
              </a:gs>
              <a:gs pos="100000">
                <a:schemeClr val="bg1">
                  <a:lumMod val="65000"/>
                </a:schemeClr>
              </a:gs>
            </a:gsLst>
            <a:lin ang="5400000" scaled="0"/>
          </a:gradFill>
          <a:ln w="12700"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wrap="square" lIns="72000" tIns="72000" rIns="72000" bIns="72000" rtlCol="0" anchor="ctr">
            <a:noAutofit/>
          </a:bodyPr>
          <a:lstStyle/>
          <a:p>
            <a:pPr algn="ctr">
              <a:spcBef>
                <a:spcPct val="20000"/>
              </a:spcBef>
              <a:spcAft>
                <a:spcPts val="600"/>
              </a:spcAft>
            </a:pPr>
            <a:r>
              <a:rPr lang="pt-BR" sz="1600" b="1"/>
              <a:t>Minérios e açúcar</a:t>
            </a:r>
            <a:endParaRPr lang="pt-BR" sz="1600" b="1" dirty="0"/>
          </a:p>
        </p:txBody>
      </p:sp>
      <p:sp>
        <p:nvSpPr>
          <p:cNvPr id="8" name="Retângulo 7"/>
          <p:cNvSpPr/>
          <p:nvPr>
            <p:custDataLst>
              <p:tags r:id="rId9"/>
            </p:custDataLst>
          </p:nvPr>
        </p:nvSpPr>
        <p:spPr>
          <a:xfrm>
            <a:off x="5039604" y="5025631"/>
            <a:ext cx="1856818" cy="1571636"/>
          </a:xfrm>
          <a:prstGeom prst="rect">
            <a:avLst/>
          </a:prstGeom>
          <a:solidFill>
            <a:schemeClr val="accent6"/>
          </a:solidFill>
          <a:ln>
            <a:solidFill>
              <a:schemeClr val="bg1">
                <a:lumMod val="65000"/>
              </a:schemeClr>
            </a:solidFill>
          </a:ln>
          <a:effectLst/>
        </p:spPr>
        <p:txBody>
          <a:bodyPr wrap="square" lIns="72000" tIns="72000" rIns="72000" bIns="72000" rtlCol="0" anchor="ctr">
            <a:noAutofit/>
          </a:bodyPr>
          <a:lstStyle/>
          <a:p>
            <a:pPr algn="l">
              <a:spcAft>
                <a:spcPts val="600"/>
              </a:spcAft>
            </a:pPr>
            <a:r>
              <a:rPr lang="pt-BR" sz="1250" b="1" dirty="0">
                <a:solidFill>
                  <a:schemeClr val="tx1"/>
                </a:solidFill>
              </a:rPr>
              <a:t>Minério</a:t>
            </a:r>
            <a:r>
              <a:rPr lang="pt-BR" sz="1250" dirty="0">
                <a:solidFill>
                  <a:schemeClr val="tx1"/>
                </a:solidFill>
              </a:rPr>
              <a:t>: acumulação por volta das 150kt, com poucos lotes abaixo das 100kt</a:t>
            </a:r>
          </a:p>
          <a:p>
            <a:pPr algn="l">
              <a:spcAft>
                <a:spcPts val="600"/>
              </a:spcAft>
            </a:pPr>
            <a:r>
              <a:rPr lang="pt-BR" sz="1250" b="1" dirty="0"/>
              <a:t>A</a:t>
            </a:r>
            <a:r>
              <a:rPr lang="pt-BR" sz="1250" b="1" dirty="0">
                <a:solidFill>
                  <a:schemeClr val="tx1"/>
                </a:solidFill>
              </a:rPr>
              <a:t>çúcar</a:t>
            </a:r>
            <a:r>
              <a:rPr lang="pt-BR" sz="1250" dirty="0">
                <a:solidFill>
                  <a:schemeClr val="tx1"/>
                </a:solidFill>
              </a:rPr>
              <a:t>: cerca de 25kt, e açúcar embalado (não mostrado) em 15kt</a:t>
            </a:r>
          </a:p>
        </p:txBody>
      </p:sp>
      <p:graphicFrame>
        <p:nvGraphicFramePr>
          <p:cNvPr id="17" name="Gráfico 16"/>
          <p:cNvGraphicFramePr/>
          <p:nvPr>
            <p:extLst>
              <p:ext uri="{D42A27DB-BD31-4B8C-83A1-F6EECF244321}">
                <p14:modId xmlns:p14="http://schemas.microsoft.com/office/powerpoint/2010/main" val="2490497207"/>
              </p:ext>
            </p:extLst>
          </p:nvPr>
        </p:nvGraphicFramePr>
        <p:xfrm>
          <a:off x="743576" y="4869160"/>
          <a:ext cx="4289836" cy="1884579"/>
        </p:xfrm>
        <a:graphic>
          <a:graphicData uri="http://schemas.openxmlformats.org/drawingml/2006/chart">
            <c:chart xmlns:c="http://schemas.openxmlformats.org/drawingml/2006/chart" xmlns:r="http://schemas.openxmlformats.org/officeDocument/2006/relationships" r:id="rId16"/>
          </a:graphicData>
        </a:graphic>
      </p:graphicFrame>
      <p:sp>
        <p:nvSpPr>
          <p:cNvPr id="5" name="Fluxograma: Conector fora de página 4"/>
          <p:cNvSpPr/>
          <p:nvPr>
            <p:custDataLst>
              <p:tags r:id="rId10"/>
            </p:custDataLst>
          </p:nvPr>
        </p:nvSpPr>
        <p:spPr>
          <a:xfrm rot="16200000">
            <a:off x="-622987" y="1464467"/>
            <a:ext cx="1857367" cy="500067"/>
          </a:xfrm>
          <a:prstGeom prst="flowChartOffpageConnector">
            <a:avLst/>
          </a:prstGeom>
          <a:gradFill rotWithShape="1">
            <a:gsLst>
              <a:gs pos="0">
                <a:schemeClr val="bg1">
                  <a:lumMod val="65000"/>
                </a:schemeClr>
              </a:gs>
              <a:gs pos="50000">
                <a:schemeClr val="bg1">
                  <a:lumMod val="85000"/>
                </a:schemeClr>
              </a:gs>
              <a:gs pos="100000">
                <a:schemeClr val="bg1">
                  <a:lumMod val="65000"/>
                </a:schemeClr>
              </a:gs>
            </a:gsLst>
            <a:lin ang="5400000" scaled="0"/>
          </a:gradFill>
          <a:ln w="12700"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wrap="square" lIns="72000" tIns="72000" rIns="72000" bIns="72000" rtlCol="0" anchor="ctr">
            <a:noAutofit/>
          </a:bodyPr>
          <a:lstStyle/>
          <a:p>
            <a:pPr algn="ctr">
              <a:spcBef>
                <a:spcPct val="20000"/>
              </a:spcBef>
              <a:spcAft>
                <a:spcPts val="600"/>
              </a:spcAft>
            </a:pPr>
            <a:r>
              <a:rPr lang="pt-BR" sz="1600" b="1" dirty="0"/>
              <a:t>Carvão</a:t>
            </a:r>
          </a:p>
        </p:txBody>
      </p:sp>
      <p:sp>
        <p:nvSpPr>
          <p:cNvPr id="10" name="Retângulo 9"/>
          <p:cNvSpPr/>
          <p:nvPr>
            <p:custDataLst>
              <p:tags r:id="rId11"/>
            </p:custDataLst>
          </p:nvPr>
        </p:nvSpPr>
        <p:spPr>
          <a:xfrm>
            <a:off x="5039604" y="928682"/>
            <a:ext cx="1856818" cy="1571636"/>
          </a:xfrm>
          <a:prstGeom prst="rect">
            <a:avLst/>
          </a:prstGeom>
          <a:solidFill>
            <a:schemeClr val="accent6"/>
          </a:solidFill>
          <a:ln>
            <a:solidFill>
              <a:schemeClr val="bg1">
                <a:lumMod val="65000"/>
              </a:schemeClr>
            </a:solidFill>
          </a:ln>
          <a:effectLst/>
        </p:spPr>
        <p:txBody>
          <a:bodyPr wrap="square" lIns="72000" tIns="72000" rIns="72000" bIns="72000" rtlCol="0" anchor="ctr">
            <a:noAutofit/>
          </a:bodyPr>
          <a:lstStyle/>
          <a:p>
            <a:pPr>
              <a:spcAft>
                <a:spcPts val="600"/>
              </a:spcAft>
            </a:pPr>
            <a:r>
              <a:rPr lang="pt-BR" sz="1250" b="1" dirty="0"/>
              <a:t>Carvão</a:t>
            </a:r>
            <a:r>
              <a:rPr lang="pt-BR" sz="1250" dirty="0"/>
              <a:t>: 2 tamanhos característicos: 60kt e 150kt.</a:t>
            </a:r>
          </a:p>
          <a:p>
            <a:pPr>
              <a:spcAft>
                <a:spcPts val="600"/>
              </a:spcAft>
            </a:pPr>
            <a:r>
              <a:rPr lang="pt-BR" sz="1250" dirty="0"/>
              <a:t>Isso reflete as características do mercado e do porto.</a:t>
            </a:r>
          </a:p>
        </p:txBody>
      </p:sp>
      <p:graphicFrame>
        <p:nvGraphicFramePr>
          <p:cNvPr id="15" name="Gráfico 14"/>
          <p:cNvGraphicFramePr/>
          <p:nvPr>
            <p:extLst>
              <p:ext uri="{D42A27DB-BD31-4B8C-83A1-F6EECF244321}">
                <p14:modId xmlns:p14="http://schemas.microsoft.com/office/powerpoint/2010/main" val="1248903251"/>
              </p:ext>
            </p:extLst>
          </p:nvPr>
        </p:nvGraphicFramePr>
        <p:xfrm>
          <a:off x="733808" y="772211"/>
          <a:ext cx="4289836" cy="1884579"/>
        </p:xfrm>
        <a:graphic>
          <a:graphicData uri="http://schemas.openxmlformats.org/drawingml/2006/chart">
            <c:chart xmlns:c="http://schemas.openxmlformats.org/drawingml/2006/chart" xmlns:r="http://schemas.openxmlformats.org/officeDocument/2006/relationships" r:id="rId17"/>
          </a:graphicData>
        </a:graphic>
      </p:graphicFrame>
      <p:sp>
        <p:nvSpPr>
          <p:cNvPr id="3" name="CaixaDeTexto 2"/>
          <p:cNvSpPr txBox="1"/>
          <p:nvPr/>
        </p:nvSpPr>
        <p:spPr>
          <a:xfrm>
            <a:off x="942513" y="5811420"/>
            <a:ext cx="1368152" cy="330839"/>
          </a:xfrm>
          <a:prstGeom prst="rect">
            <a:avLst/>
          </a:prstGeom>
          <a:noFill/>
          <a:ln>
            <a:noFill/>
          </a:ln>
        </p:spPr>
        <p:txBody>
          <a:bodyPr wrap="square" lIns="72000" tIns="36000" rIns="72000" bIns="36000" rtlCol="0" anchor="t">
            <a:noAutofit/>
          </a:bodyPr>
          <a:lstStyle/>
          <a:p>
            <a:pPr algn="ctr">
              <a:spcAft>
                <a:spcPts val="600"/>
              </a:spcAft>
            </a:pPr>
            <a:r>
              <a:rPr lang="pt-BR" sz="1600" dirty="0"/>
              <a:t>Açúcar</a:t>
            </a:r>
          </a:p>
        </p:txBody>
      </p:sp>
      <p:sp>
        <p:nvSpPr>
          <p:cNvPr id="22" name="CaixaDeTexto 21"/>
          <p:cNvSpPr txBox="1"/>
          <p:nvPr/>
        </p:nvSpPr>
        <p:spPr>
          <a:xfrm rot="16200000">
            <a:off x="350306" y="965244"/>
            <a:ext cx="720080" cy="504056"/>
          </a:xfrm>
          <a:prstGeom prst="rect">
            <a:avLst/>
          </a:prstGeom>
          <a:noFill/>
          <a:ln>
            <a:noFill/>
          </a:ln>
        </p:spPr>
        <p:txBody>
          <a:bodyPr wrap="square" lIns="72000" tIns="36000" rIns="72000" bIns="36000" rtlCol="0" anchor="t">
            <a:noAutofit/>
          </a:bodyPr>
          <a:lstStyle/>
          <a:p>
            <a:pPr algn="ctr">
              <a:spcAft>
                <a:spcPts val="600"/>
              </a:spcAft>
            </a:pPr>
            <a:r>
              <a:rPr lang="pt-BR" sz="1200" dirty="0"/>
              <a:t>Freq.</a:t>
            </a:r>
          </a:p>
        </p:txBody>
      </p:sp>
      <p:sp>
        <p:nvSpPr>
          <p:cNvPr id="23" name="CaixaDeTexto 22"/>
          <p:cNvSpPr txBox="1"/>
          <p:nvPr/>
        </p:nvSpPr>
        <p:spPr>
          <a:xfrm rot="16200000">
            <a:off x="350306" y="2942303"/>
            <a:ext cx="720080" cy="504056"/>
          </a:xfrm>
          <a:prstGeom prst="rect">
            <a:avLst/>
          </a:prstGeom>
          <a:noFill/>
          <a:ln>
            <a:noFill/>
          </a:ln>
        </p:spPr>
        <p:txBody>
          <a:bodyPr wrap="square" lIns="72000" tIns="36000" rIns="72000" bIns="36000" rtlCol="0" anchor="t">
            <a:noAutofit/>
          </a:bodyPr>
          <a:lstStyle/>
          <a:p>
            <a:pPr algn="ctr">
              <a:spcAft>
                <a:spcPts val="600"/>
              </a:spcAft>
            </a:pPr>
            <a:r>
              <a:rPr lang="pt-BR" sz="1200" dirty="0"/>
              <a:t>Freq.</a:t>
            </a:r>
          </a:p>
        </p:txBody>
      </p:sp>
      <p:sp>
        <p:nvSpPr>
          <p:cNvPr id="24" name="CaixaDeTexto 23"/>
          <p:cNvSpPr txBox="1"/>
          <p:nvPr/>
        </p:nvSpPr>
        <p:spPr>
          <a:xfrm rot="16200000">
            <a:off x="350306" y="5033961"/>
            <a:ext cx="720080" cy="504056"/>
          </a:xfrm>
          <a:prstGeom prst="rect">
            <a:avLst/>
          </a:prstGeom>
          <a:noFill/>
          <a:ln>
            <a:noFill/>
          </a:ln>
        </p:spPr>
        <p:txBody>
          <a:bodyPr wrap="square" lIns="72000" tIns="36000" rIns="72000" bIns="36000" rtlCol="0" anchor="t">
            <a:noAutofit/>
          </a:bodyPr>
          <a:lstStyle/>
          <a:p>
            <a:pPr algn="ctr">
              <a:spcAft>
                <a:spcPts val="600"/>
              </a:spcAft>
            </a:pPr>
            <a:r>
              <a:rPr lang="pt-BR" sz="1200" dirty="0"/>
              <a:t>Freq.</a:t>
            </a:r>
          </a:p>
        </p:txBody>
      </p:sp>
      <p:sp>
        <p:nvSpPr>
          <p:cNvPr id="25" name="CaixaDeTexto 24"/>
          <p:cNvSpPr txBox="1"/>
          <p:nvPr/>
        </p:nvSpPr>
        <p:spPr>
          <a:xfrm>
            <a:off x="4160118" y="2547630"/>
            <a:ext cx="1080120" cy="191107"/>
          </a:xfrm>
          <a:prstGeom prst="rect">
            <a:avLst/>
          </a:prstGeom>
          <a:noFill/>
          <a:ln>
            <a:noFill/>
          </a:ln>
        </p:spPr>
        <p:txBody>
          <a:bodyPr wrap="square" lIns="72000" tIns="36000" rIns="72000" bIns="36000" rtlCol="0" anchor="t">
            <a:noAutofit/>
          </a:bodyPr>
          <a:lstStyle/>
          <a:p>
            <a:pPr algn="ctr">
              <a:spcAft>
                <a:spcPts val="600"/>
              </a:spcAft>
            </a:pPr>
            <a:r>
              <a:rPr lang="pt-BR" sz="1200" dirty="0"/>
              <a:t>DWT</a:t>
            </a:r>
          </a:p>
        </p:txBody>
      </p:sp>
      <p:sp>
        <p:nvSpPr>
          <p:cNvPr id="26" name="CaixaDeTexto 25"/>
          <p:cNvSpPr txBox="1"/>
          <p:nvPr/>
        </p:nvSpPr>
        <p:spPr>
          <a:xfrm>
            <a:off x="4195453" y="4666491"/>
            <a:ext cx="1080120" cy="191107"/>
          </a:xfrm>
          <a:prstGeom prst="rect">
            <a:avLst/>
          </a:prstGeom>
          <a:noFill/>
          <a:ln>
            <a:noFill/>
          </a:ln>
        </p:spPr>
        <p:txBody>
          <a:bodyPr wrap="square" lIns="72000" tIns="36000" rIns="72000" bIns="36000" rtlCol="0" anchor="t">
            <a:noAutofit/>
          </a:bodyPr>
          <a:lstStyle/>
          <a:p>
            <a:pPr algn="ctr">
              <a:spcAft>
                <a:spcPts val="600"/>
              </a:spcAft>
            </a:pPr>
            <a:r>
              <a:rPr lang="pt-BR" sz="1200" dirty="0"/>
              <a:t>DWT</a:t>
            </a:r>
          </a:p>
        </p:txBody>
      </p:sp>
      <p:sp>
        <p:nvSpPr>
          <p:cNvPr id="27" name="CaixaDeTexto 26"/>
          <p:cNvSpPr txBox="1"/>
          <p:nvPr/>
        </p:nvSpPr>
        <p:spPr>
          <a:xfrm>
            <a:off x="4160118" y="6655922"/>
            <a:ext cx="1080120" cy="191107"/>
          </a:xfrm>
          <a:prstGeom prst="rect">
            <a:avLst/>
          </a:prstGeom>
          <a:noFill/>
          <a:ln>
            <a:noFill/>
          </a:ln>
        </p:spPr>
        <p:txBody>
          <a:bodyPr wrap="square" lIns="72000" tIns="36000" rIns="72000" bIns="36000" rtlCol="0" anchor="t">
            <a:noAutofit/>
          </a:bodyPr>
          <a:lstStyle/>
          <a:p>
            <a:pPr algn="ctr">
              <a:spcAft>
                <a:spcPts val="600"/>
              </a:spcAft>
            </a:pPr>
            <a:r>
              <a:rPr lang="pt-BR" sz="1200" dirty="0"/>
              <a:t>DWT</a:t>
            </a:r>
          </a:p>
        </p:txBody>
      </p:sp>
      <p:sp>
        <p:nvSpPr>
          <p:cNvPr id="28" name="CaixaDeTexto 27"/>
          <p:cNvSpPr txBox="1"/>
          <p:nvPr/>
        </p:nvSpPr>
        <p:spPr>
          <a:xfrm>
            <a:off x="3175553" y="4973180"/>
            <a:ext cx="1368152" cy="330839"/>
          </a:xfrm>
          <a:prstGeom prst="rect">
            <a:avLst/>
          </a:prstGeom>
          <a:noFill/>
          <a:ln>
            <a:noFill/>
          </a:ln>
        </p:spPr>
        <p:txBody>
          <a:bodyPr wrap="square" lIns="72000" tIns="36000" rIns="72000" bIns="36000" rtlCol="0" anchor="t">
            <a:noAutofit/>
          </a:bodyPr>
          <a:lstStyle/>
          <a:p>
            <a:pPr algn="ctr">
              <a:spcAft>
                <a:spcPts val="600"/>
              </a:spcAft>
            </a:pPr>
            <a:r>
              <a:rPr lang="pt-BR" sz="1600" dirty="0"/>
              <a:t>Minério</a:t>
            </a:r>
          </a:p>
        </p:txBody>
      </p:sp>
    </p:spTree>
    <p:extLst>
      <p:ext uri="{BB962C8B-B14F-4D97-AF65-F5344CB8AC3E}">
        <p14:creationId xmlns:p14="http://schemas.microsoft.com/office/powerpoint/2010/main" val="3837470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71686" y="2593984"/>
            <a:ext cx="9073008" cy="1590329"/>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a:xfrm>
            <a:off x="200025" y="158136"/>
            <a:ext cx="9505950" cy="391143"/>
          </a:xfrm>
        </p:spPr>
        <p:txBody>
          <a:bodyPr/>
          <a:lstStyle/>
          <a:p>
            <a:r>
              <a:rPr lang="pt-BR" sz="2400" dirty="0"/>
              <a:t>Objetivos da apresentação</a:t>
            </a:r>
          </a:p>
        </p:txBody>
      </p:sp>
      <p:sp>
        <p:nvSpPr>
          <p:cNvPr id="3" name="Retângulo de cantos arredondados 2"/>
          <p:cNvSpPr/>
          <p:nvPr/>
        </p:nvSpPr>
        <p:spPr>
          <a:xfrm>
            <a:off x="487710" y="1268760"/>
            <a:ext cx="8640960" cy="2906235"/>
          </a:xfrm>
          <a:prstGeom prst="roundRect">
            <a:avLst>
              <a:gd name="adj" fmla="val 7650"/>
            </a:avLst>
          </a:prstGeom>
          <a:noFill/>
          <a:ln>
            <a:noFill/>
          </a:ln>
          <a:effectLst/>
        </p:spPr>
        <p:txBody>
          <a:bodyPr wrap="square" lIns="72000" tIns="72000" rIns="72000" bIns="72000" rtlCol="0" anchor="ctr">
            <a:noAutofit/>
          </a:bodyPr>
          <a:lstStyle/>
          <a:p>
            <a:pPr marL="457200" indent="-457200" algn="l">
              <a:spcAft>
                <a:spcPts val="1800"/>
              </a:spcAft>
              <a:buFont typeface="+mj-lt"/>
              <a:buAutoNum type="arabicPeriod"/>
            </a:pPr>
            <a:r>
              <a:rPr lang="pt-BR" sz="2000" b="1" dirty="0"/>
              <a:t>Principais cargas transportadas como granéis sólidos no Brasil e no Mundo e suas características</a:t>
            </a:r>
          </a:p>
          <a:p>
            <a:pPr marL="457200" indent="-457200" algn="l">
              <a:spcAft>
                <a:spcPts val="1800"/>
              </a:spcAft>
              <a:buFont typeface="+mj-lt"/>
              <a:buAutoNum type="arabicPeriod"/>
            </a:pPr>
            <a:r>
              <a:rPr lang="pt-BR" sz="2000" b="1" dirty="0"/>
              <a:t>Os sistemas de transporte de um terminal</a:t>
            </a:r>
          </a:p>
          <a:p>
            <a:pPr marL="457200" indent="-457200" algn="l">
              <a:spcAft>
                <a:spcPts val="1800"/>
              </a:spcAft>
              <a:buFont typeface="+mj-lt"/>
              <a:buAutoNum type="arabicPeriod"/>
            </a:pPr>
            <a:r>
              <a:rPr lang="pt-BR" sz="2000" b="1" dirty="0"/>
              <a:t>Identificação das cadeias de produção e transporte dos granéis sólidos mais representativos para o mercado brasileiro</a:t>
            </a:r>
          </a:p>
          <a:p>
            <a:pPr marL="457200" indent="-457200" algn="l">
              <a:spcAft>
                <a:spcPts val="1800"/>
              </a:spcAft>
              <a:buFont typeface="+mj-lt"/>
              <a:buAutoNum type="arabicPeriod"/>
            </a:pPr>
            <a:r>
              <a:rPr lang="pt-BR" sz="2000" b="1" dirty="0"/>
              <a:t>Características dos terminais portuários especializados na movimentação de granéis sólidos</a:t>
            </a:r>
          </a:p>
        </p:txBody>
      </p:sp>
    </p:spTree>
    <p:extLst>
      <p:ext uri="{BB962C8B-B14F-4D97-AF65-F5344CB8AC3E}">
        <p14:creationId xmlns:p14="http://schemas.microsoft.com/office/powerpoint/2010/main" val="3511523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15702" y="1412776"/>
            <a:ext cx="4608512" cy="57606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p:txBody>
          <a:bodyPr/>
          <a:lstStyle/>
          <a:p>
            <a:r>
              <a:rPr lang="pt-BR" dirty="0"/>
              <a:t>Apresentação das cargas</a:t>
            </a:r>
          </a:p>
        </p:txBody>
      </p:sp>
      <p:sp>
        <p:nvSpPr>
          <p:cNvPr id="3" name="CaixaDeTexto 2"/>
          <p:cNvSpPr txBox="1"/>
          <p:nvPr/>
        </p:nvSpPr>
        <p:spPr>
          <a:xfrm>
            <a:off x="703734" y="1412776"/>
            <a:ext cx="4608512" cy="4248472"/>
          </a:xfrm>
          <a:prstGeom prst="rect">
            <a:avLst/>
          </a:prstGeom>
          <a:noFill/>
          <a:ln>
            <a:noFill/>
          </a:ln>
        </p:spPr>
        <p:txBody>
          <a:bodyPr wrap="square" lIns="72000" tIns="36000" rIns="72000" bIns="36000" rtlCol="0" anchor="t">
            <a:noAutofit/>
          </a:bodyPr>
          <a:lstStyle/>
          <a:p>
            <a:pPr>
              <a:lnSpc>
                <a:spcPct val="150000"/>
              </a:lnSpc>
              <a:spcAft>
                <a:spcPts val="600"/>
              </a:spcAft>
            </a:pPr>
            <a:r>
              <a:rPr lang="pt-BR" sz="2000" b="1" dirty="0"/>
              <a:t>Minério de Ferro</a:t>
            </a:r>
          </a:p>
          <a:p>
            <a:pPr>
              <a:lnSpc>
                <a:spcPct val="150000"/>
              </a:lnSpc>
              <a:spcAft>
                <a:spcPts val="600"/>
              </a:spcAft>
            </a:pPr>
            <a:r>
              <a:rPr lang="pt-BR" sz="2000" b="1" dirty="0"/>
              <a:t>Carvão e Coque</a:t>
            </a:r>
          </a:p>
          <a:p>
            <a:pPr>
              <a:lnSpc>
                <a:spcPct val="150000"/>
              </a:lnSpc>
              <a:spcAft>
                <a:spcPts val="600"/>
              </a:spcAft>
            </a:pPr>
            <a:r>
              <a:rPr lang="pt-BR" sz="2000" b="1" dirty="0"/>
              <a:t>Bauxita/Alumina</a:t>
            </a:r>
          </a:p>
          <a:p>
            <a:pPr>
              <a:lnSpc>
                <a:spcPct val="150000"/>
              </a:lnSpc>
              <a:spcAft>
                <a:spcPts val="600"/>
              </a:spcAft>
            </a:pPr>
            <a:r>
              <a:rPr lang="pt-BR" sz="2000" b="1" dirty="0"/>
              <a:t>Grãos</a:t>
            </a:r>
          </a:p>
          <a:p>
            <a:pPr>
              <a:lnSpc>
                <a:spcPct val="150000"/>
              </a:lnSpc>
              <a:spcAft>
                <a:spcPts val="600"/>
              </a:spcAft>
            </a:pPr>
            <a:r>
              <a:rPr lang="pt-BR" sz="2000" b="1" dirty="0"/>
              <a:t>Açúcar</a:t>
            </a:r>
          </a:p>
          <a:p>
            <a:pPr>
              <a:lnSpc>
                <a:spcPct val="150000"/>
              </a:lnSpc>
              <a:spcAft>
                <a:spcPts val="600"/>
              </a:spcAft>
            </a:pPr>
            <a:r>
              <a:rPr lang="pt-BR" sz="2000" b="1" dirty="0"/>
              <a:t>Fertilizantes</a:t>
            </a:r>
          </a:p>
          <a:p>
            <a:pPr>
              <a:lnSpc>
                <a:spcPct val="150000"/>
              </a:lnSpc>
              <a:spcAft>
                <a:spcPts val="600"/>
              </a:spcAft>
            </a:pPr>
            <a:r>
              <a:rPr lang="pt-BR" sz="2000" b="1" dirty="0"/>
              <a:t>Outras Cargas</a:t>
            </a:r>
          </a:p>
        </p:txBody>
      </p:sp>
    </p:spTree>
    <p:extLst>
      <p:ext uri="{BB962C8B-B14F-4D97-AF65-F5344CB8AC3E}">
        <p14:creationId xmlns:p14="http://schemas.microsoft.com/office/powerpoint/2010/main" val="548711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p:cNvGraphicFramePr>
            <a:graphicFrameLocks noChangeAspect="1"/>
          </p:cNvGraphicFramePr>
          <p:nvPr>
            <p:custDataLst>
              <p:tags r:id="rId2"/>
            </p:custDataLst>
            <p:extLst>
              <p:ext uri="{D42A27DB-BD31-4B8C-83A1-F6EECF244321}">
                <p14:modId xmlns:p14="http://schemas.microsoft.com/office/powerpoint/2010/main" val="1957267224"/>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7512" name="think-cell Slide" r:id="rId18" imgW="270" imgH="270" progId="TCLayout.ActiveDocument.1">
                  <p:embed/>
                </p:oleObj>
              </mc:Choice>
              <mc:Fallback>
                <p:oleObj name="think-cell Slide" r:id="rId18" imgW="270" imgH="270" progId="TCLayout.ActiveDocument.1">
                  <p:embed/>
                  <p:pic>
                    <p:nvPicPr>
                      <p:cNvPr id="0" name=""/>
                      <p:cNvPicPr/>
                      <p:nvPr/>
                    </p:nvPicPr>
                    <p:blipFill>
                      <a:blip r:embed="rId19"/>
                      <a:stretch>
                        <a:fillRect/>
                      </a:stretch>
                    </p:blipFill>
                    <p:spPr>
                      <a:xfrm>
                        <a:off x="0" y="0"/>
                        <a:ext cx="158750" cy="158750"/>
                      </a:xfrm>
                      <a:prstGeom prst="rect">
                        <a:avLst/>
                      </a:prstGeom>
                    </p:spPr>
                  </p:pic>
                </p:oleObj>
              </mc:Fallback>
            </mc:AlternateContent>
          </a:graphicData>
        </a:graphic>
      </p:graphicFrame>
      <p:pic>
        <p:nvPicPr>
          <p:cNvPr id="34830" name="Picture 14"/>
          <p:cNvPicPr>
            <a:picLocks noChangeAspect="1" noChangeArrowheads="1"/>
          </p:cNvPicPr>
          <p:nvPr>
            <p:custDataLst>
              <p:tags r:id="rId3"/>
            </p:custDataLst>
          </p:nvPr>
        </p:nvPicPr>
        <p:blipFill>
          <a:blip r:embed="rId20" cstate="email">
            <a:extLst>
              <a:ext uri="{28A0092B-C50C-407E-A947-70E740481C1C}">
                <a14:useLocalDpi xmlns:a14="http://schemas.microsoft.com/office/drawing/2010/main"/>
              </a:ext>
            </a:extLst>
          </a:blip>
          <a:srcRect/>
          <a:stretch>
            <a:fillRect/>
          </a:stretch>
        </p:blipFill>
        <p:spPr bwMode="auto">
          <a:xfrm>
            <a:off x="274917" y="2776808"/>
            <a:ext cx="2522538" cy="223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custDataLst>
              <p:tags r:id="rId4"/>
            </p:custDataLst>
          </p:nvPr>
        </p:nvSpPr>
        <p:spPr/>
        <p:txBody>
          <a:bodyPr/>
          <a:lstStyle/>
          <a:p>
            <a:r>
              <a:rPr lang="pt-BR" dirty="0"/>
              <a:t>Características da carga</a:t>
            </a:r>
          </a:p>
        </p:txBody>
      </p:sp>
      <p:sp>
        <p:nvSpPr>
          <p:cNvPr id="18" name="Retângulo 17"/>
          <p:cNvSpPr/>
          <p:nvPr>
            <p:custDataLst>
              <p:tags r:id="rId5"/>
            </p:custDataLst>
          </p:nvPr>
        </p:nvSpPr>
        <p:spPr>
          <a:xfrm>
            <a:off x="4091946" y="3068960"/>
            <a:ext cx="2484276"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Navios</a:t>
            </a:r>
          </a:p>
        </p:txBody>
      </p:sp>
      <p:sp>
        <p:nvSpPr>
          <p:cNvPr id="22" name="Retângulo 21"/>
          <p:cNvSpPr/>
          <p:nvPr>
            <p:custDataLst>
              <p:tags r:id="rId6"/>
            </p:custDataLst>
          </p:nvPr>
        </p:nvSpPr>
        <p:spPr>
          <a:xfrm>
            <a:off x="4091946" y="908720"/>
            <a:ext cx="2484276"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Trens</a:t>
            </a:r>
          </a:p>
        </p:txBody>
      </p:sp>
      <p:sp>
        <p:nvSpPr>
          <p:cNvPr id="24" name="Retângulo de cantos arredondados 23"/>
          <p:cNvSpPr/>
          <p:nvPr>
            <p:custDataLst>
              <p:tags r:id="rId7"/>
            </p:custDataLst>
          </p:nvPr>
        </p:nvSpPr>
        <p:spPr>
          <a:xfrm>
            <a:off x="6693237" y="1270257"/>
            <a:ext cx="3083505" cy="1870711"/>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400" b="1" dirty="0">
                <a:solidFill>
                  <a:prstClr val="black"/>
                </a:solidFill>
              </a:rPr>
              <a:t>Trem típico</a:t>
            </a:r>
          </a:p>
          <a:p>
            <a:pPr marL="171450" indent="-171450">
              <a:buFont typeface="Arial" pitchFamily="34" charset="0"/>
              <a:buChar char="•"/>
            </a:pPr>
            <a:r>
              <a:rPr lang="pt-BR" sz="1400" dirty="0">
                <a:solidFill>
                  <a:prstClr val="black"/>
                </a:solidFill>
              </a:rPr>
              <a:t>2,5 km</a:t>
            </a:r>
          </a:p>
          <a:p>
            <a:pPr marL="171450" indent="-171450">
              <a:buFont typeface="Arial" pitchFamily="34" charset="0"/>
              <a:buChar char="•"/>
            </a:pPr>
            <a:r>
              <a:rPr lang="pt-BR" sz="1400" dirty="0">
                <a:solidFill>
                  <a:prstClr val="black"/>
                </a:solidFill>
              </a:rPr>
              <a:t>13.000 t</a:t>
            </a:r>
          </a:p>
          <a:p>
            <a:pPr marL="171450" indent="-171450">
              <a:spcAft>
                <a:spcPts val="600"/>
              </a:spcAft>
              <a:buFont typeface="Arial" pitchFamily="34" charset="0"/>
              <a:buChar char="•"/>
            </a:pPr>
            <a:r>
              <a:rPr lang="pt-BR" sz="1400" dirty="0">
                <a:solidFill>
                  <a:prstClr val="black"/>
                </a:solidFill>
              </a:rPr>
              <a:t>2 locomotivas e 160 vagões</a:t>
            </a:r>
          </a:p>
          <a:p>
            <a:r>
              <a:rPr lang="pt-BR" sz="1400" b="1" dirty="0">
                <a:solidFill>
                  <a:prstClr val="black"/>
                </a:solidFill>
              </a:rPr>
              <a:t>Estrada de Ferro Carajás</a:t>
            </a:r>
          </a:p>
          <a:p>
            <a:pPr marL="171450" indent="-171450">
              <a:buFont typeface="Arial" pitchFamily="34" charset="0"/>
              <a:buChar char="•"/>
            </a:pPr>
            <a:r>
              <a:rPr lang="pt-BR" sz="1400" dirty="0">
                <a:solidFill>
                  <a:prstClr val="black"/>
                </a:solidFill>
              </a:rPr>
              <a:t>5 km</a:t>
            </a:r>
          </a:p>
          <a:p>
            <a:pPr marL="171450" indent="-171450">
              <a:buFont typeface="Arial" pitchFamily="34" charset="0"/>
              <a:buChar char="•"/>
            </a:pPr>
            <a:r>
              <a:rPr lang="pt-BR" sz="1400" dirty="0">
                <a:solidFill>
                  <a:prstClr val="black"/>
                </a:solidFill>
              </a:rPr>
              <a:t>30.000 t</a:t>
            </a:r>
          </a:p>
          <a:p>
            <a:pPr marL="171450" indent="-171450">
              <a:buFont typeface="Arial" pitchFamily="34" charset="0"/>
              <a:buChar char="•"/>
            </a:pPr>
            <a:r>
              <a:rPr lang="pt-BR" sz="1400" dirty="0">
                <a:solidFill>
                  <a:prstClr val="black"/>
                </a:solidFill>
              </a:rPr>
              <a:t>4 locomotivas e 330 vagões</a:t>
            </a:r>
          </a:p>
        </p:txBody>
      </p:sp>
      <p:sp>
        <p:nvSpPr>
          <p:cNvPr id="31" name="Retângulo 30"/>
          <p:cNvSpPr/>
          <p:nvPr>
            <p:custDataLst>
              <p:tags r:id="rId8"/>
            </p:custDataLst>
          </p:nvPr>
        </p:nvSpPr>
        <p:spPr>
          <a:xfrm>
            <a:off x="343694" y="548680"/>
            <a:ext cx="2484276"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Alta densidade</a:t>
            </a:r>
          </a:p>
        </p:txBody>
      </p:sp>
      <p:cxnSp>
        <p:nvCxnSpPr>
          <p:cNvPr id="32" name="Conector reto 31"/>
          <p:cNvCxnSpPr/>
          <p:nvPr>
            <p:custDataLst>
              <p:tags r:id="rId9"/>
            </p:custDataLst>
          </p:nvPr>
        </p:nvCxnSpPr>
        <p:spPr>
          <a:xfrm>
            <a:off x="343694" y="862112"/>
            <a:ext cx="2736304"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28" name="Grupo 27"/>
          <p:cNvGrpSpPr/>
          <p:nvPr>
            <p:custDataLst>
              <p:tags r:id="rId10"/>
            </p:custDataLst>
          </p:nvPr>
        </p:nvGrpSpPr>
        <p:grpSpPr>
          <a:xfrm>
            <a:off x="820454" y="1243542"/>
            <a:ext cx="1440160" cy="1321362"/>
            <a:chOff x="735902" y="1387558"/>
            <a:chExt cx="1440160" cy="1321362"/>
          </a:xfrm>
        </p:grpSpPr>
        <p:sp>
          <p:nvSpPr>
            <p:cNvPr id="3" name="Retângulo 2"/>
            <p:cNvSpPr/>
            <p:nvPr/>
          </p:nvSpPr>
          <p:spPr>
            <a:xfrm>
              <a:off x="735902" y="1927558"/>
              <a:ext cx="684076" cy="36000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en-US" sz="1400" b="1" dirty="0">
                  <a:solidFill>
                    <a:prstClr val="black"/>
                  </a:solidFill>
                </a:rPr>
                <a:t>1 t/m³</a:t>
              </a:r>
              <a:endParaRPr lang="pt-BR" sz="1400" b="1" dirty="0">
                <a:solidFill>
                  <a:prstClr val="black"/>
                </a:solidFill>
              </a:endParaRPr>
            </a:p>
          </p:txBody>
        </p:sp>
        <p:sp>
          <p:nvSpPr>
            <p:cNvPr id="16" name="Retângulo 15"/>
            <p:cNvSpPr/>
            <p:nvPr/>
          </p:nvSpPr>
          <p:spPr>
            <a:xfrm>
              <a:off x="1419928" y="1387558"/>
              <a:ext cx="684076" cy="900000"/>
            </a:xfrm>
            <a:prstGeom prst="rect">
              <a:avLst/>
            </a:prstGeom>
            <a:solidFill>
              <a:schemeClr val="bg1">
                <a:lumMod val="7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en-US" sz="1400" b="1" dirty="0">
                  <a:solidFill>
                    <a:prstClr val="black"/>
                  </a:solidFill>
                </a:rPr>
                <a:t>2,5 t/m³</a:t>
              </a:r>
              <a:endParaRPr lang="pt-BR" sz="1400" b="1" dirty="0">
                <a:solidFill>
                  <a:prstClr val="black"/>
                </a:solidFill>
              </a:endParaRPr>
            </a:p>
          </p:txBody>
        </p:sp>
        <p:sp>
          <p:nvSpPr>
            <p:cNvPr id="33" name="Retângulo 32"/>
            <p:cNvSpPr/>
            <p:nvPr/>
          </p:nvSpPr>
          <p:spPr>
            <a:xfrm>
              <a:off x="755822" y="2348880"/>
              <a:ext cx="644236" cy="360040"/>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a:solidFill>
                    <a:prstClr val="black"/>
                  </a:solidFill>
                </a:rPr>
                <a:t>Água</a:t>
              </a:r>
            </a:p>
          </p:txBody>
        </p:sp>
        <p:sp>
          <p:nvSpPr>
            <p:cNvPr id="34" name="Retângulo 33"/>
            <p:cNvSpPr/>
            <p:nvPr/>
          </p:nvSpPr>
          <p:spPr>
            <a:xfrm>
              <a:off x="1347870" y="2348880"/>
              <a:ext cx="828192" cy="360040"/>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a:solidFill>
                    <a:prstClr val="black"/>
                  </a:solidFill>
                </a:rPr>
                <a:t>Minério de ferro </a:t>
              </a:r>
            </a:p>
          </p:txBody>
        </p:sp>
      </p:grpSp>
      <p:sp>
        <p:nvSpPr>
          <p:cNvPr id="30" name="Retângulo 29"/>
          <p:cNvSpPr/>
          <p:nvPr>
            <p:custDataLst>
              <p:tags r:id="rId11"/>
            </p:custDataLst>
          </p:nvPr>
        </p:nvSpPr>
        <p:spPr>
          <a:xfrm>
            <a:off x="4091946" y="548680"/>
            <a:ext cx="6044836"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Grandes volumes </a:t>
            </a:r>
          </a:p>
        </p:txBody>
      </p:sp>
      <p:cxnSp>
        <p:nvCxnSpPr>
          <p:cNvPr id="35" name="Conector reto 34"/>
          <p:cNvCxnSpPr/>
          <p:nvPr>
            <p:custDataLst>
              <p:tags r:id="rId12"/>
            </p:custDataLst>
          </p:nvPr>
        </p:nvCxnSpPr>
        <p:spPr>
          <a:xfrm>
            <a:off x="4091946" y="862112"/>
            <a:ext cx="5292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6" name="Retângulo de cantos arredondados 35"/>
          <p:cNvSpPr/>
          <p:nvPr>
            <p:custDataLst>
              <p:tags r:id="rId13"/>
            </p:custDataLst>
          </p:nvPr>
        </p:nvSpPr>
        <p:spPr>
          <a:xfrm>
            <a:off x="6693237" y="3356992"/>
            <a:ext cx="3083505" cy="1690691"/>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400" b="1" dirty="0">
                <a:solidFill>
                  <a:prstClr val="black"/>
                </a:solidFill>
              </a:rPr>
              <a:t>Navio típico </a:t>
            </a:r>
            <a:r>
              <a:rPr lang="pt-BR" sz="1400" b="1" i="1" dirty="0" err="1">
                <a:solidFill>
                  <a:prstClr val="black"/>
                </a:solidFill>
              </a:rPr>
              <a:t>Capesize</a:t>
            </a:r>
            <a:endParaRPr lang="pt-BR" sz="1400" b="1" i="1" dirty="0">
              <a:solidFill>
                <a:prstClr val="black"/>
              </a:solidFill>
            </a:endParaRPr>
          </a:p>
          <a:p>
            <a:pPr marL="171450" indent="-171450">
              <a:buFont typeface="Arial" pitchFamily="34" charset="0"/>
              <a:buChar char="•"/>
            </a:pPr>
            <a:r>
              <a:rPr lang="pt-BR" sz="1400" dirty="0">
                <a:solidFill>
                  <a:prstClr val="black"/>
                </a:solidFill>
              </a:rPr>
              <a:t>180.000 t</a:t>
            </a:r>
          </a:p>
          <a:p>
            <a:pPr marL="171450" indent="-171450">
              <a:spcAft>
                <a:spcPts val="600"/>
              </a:spcAft>
              <a:buFont typeface="Arial" pitchFamily="34" charset="0"/>
              <a:buChar char="•"/>
            </a:pPr>
            <a:r>
              <a:rPr lang="pt-BR" sz="1400" dirty="0">
                <a:solidFill>
                  <a:prstClr val="black"/>
                </a:solidFill>
              </a:rPr>
              <a:t>280 m</a:t>
            </a:r>
          </a:p>
          <a:p>
            <a:r>
              <a:rPr lang="pt-BR" sz="1400" b="1" dirty="0" err="1">
                <a:solidFill>
                  <a:prstClr val="black"/>
                </a:solidFill>
              </a:rPr>
              <a:t>Valemax</a:t>
            </a:r>
            <a:endParaRPr lang="pt-BR" sz="1400" b="1" dirty="0">
              <a:solidFill>
                <a:prstClr val="black"/>
              </a:solidFill>
            </a:endParaRPr>
          </a:p>
          <a:p>
            <a:pPr marL="171450" indent="-171450">
              <a:buFont typeface="Arial" pitchFamily="34" charset="0"/>
              <a:buChar char="•"/>
            </a:pPr>
            <a:r>
              <a:rPr lang="pt-BR" sz="1400" dirty="0">
                <a:solidFill>
                  <a:prstClr val="black"/>
                </a:solidFill>
              </a:rPr>
              <a:t>400.000 t</a:t>
            </a:r>
          </a:p>
          <a:p>
            <a:pPr marL="171450" indent="-171450">
              <a:buFont typeface="Arial" pitchFamily="34" charset="0"/>
              <a:buChar char="•"/>
            </a:pPr>
            <a:r>
              <a:rPr lang="pt-BR" sz="1400" dirty="0">
                <a:solidFill>
                  <a:prstClr val="black"/>
                </a:solidFill>
              </a:rPr>
              <a:t>360 m</a:t>
            </a:r>
          </a:p>
        </p:txBody>
      </p:sp>
      <p:sp>
        <p:nvSpPr>
          <p:cNvPr id="40" name="Retângulo de cantos arredondados 39"/>
          <p:cNvSpPr/>
          <p:nvPr>
            <p:custDataLst>
              <p:tags r:id="rId14"/>
            </p:custDataLst>
          </p:nvPr>
        </p:nvSpPr>
        <p:spPr>
          <a:xfrm>
            <a:off x="1423814" y="5184576"/>
            <a:ext cx="7200800" cy="1556792"/>
          </a:xfrm>
          <a:prstGeom prst="roundRect">
            <a:avLst>
              <a:gd name="adj" fmla="val 3955"/>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marL="144000" indent="-144000">
              <a:spcAft>
                <a:spcPts val="300"/>
              </a:spcAft>
              <a:buFont typeface="Arial" pitchFamily="34" charset="0"/>
              <a:buChar char="•"/>
            </a:pPr>
            <a:r>
              <a:rPr lang="pt-BR" sz="1600" dirty="0">
                <a:solidFill>
                  <a:prstClr val="black"/>
                </a:solidFill>
              </a:rPr>
              <a:t>As características da produção e escoamento de minérios são:</a:t>
            </a:r>
          </a:p>
          <a:p>
            <a:pPr marL="541338" lvl="1" indent="-269875">
              <a:spcAft>
                <a:spcPts val="300"/>
              </a:spcAft>
              <a:buFont typeface="Arial" pitchFamily="34" charset="0"/>
              <a:buChar char="―"/>
            </a:pPr>
            <a:r>
              <a:rPr lang="pt-BR" sz="1600" dirty="0">
                <a:solidFill>
                  <a:prstClr val="black"/>
                </a:solidFill>
              </a:rPr>
              <a:t>Grande distância e grande volume movimentado </a:t>
            </a:r>
          </a:p>
          <a:p>
            <a:pPr marL="541338" lvl="1" indent="-269875">
              <a:spcAft>
                <a:spcPts val="300"/>
              </a:spcAft>
              <a:buFont typeface="Arial" pitchFamily="34" charset="0"/>
              <a:buChar char="―"/>
            </a:pPr>
            <a:r>
              <a:rPr lang="pt-BR" sz="1600" dirty="0">
                <a:solidFill>
                  <a:prstClr val="black"/>
                </a:solidFill>
              </a:rPr>
              <a:t>Voltado para o mercado externo </a:t>
            </a:r>
          </a:p>
          <a:p>
            <a:pPr marL="541338" lvl="1" indent="-269875">
              <a:spcAft>
                <a:spcPts val="300"/>
              </a:spcAft>
              <a:buFont typeface="Arial" pitchFamily="34" charset="0"/>
              <a:buChar char="―"/>
            </a:pPr>
            <a:r>
              <a:rPr lang="pt-BR" sz="1600" dirty="0">
                <a:solidFill>
                  <a:prstClr val="black"/>
                </a:solidFill>
              </a:rPr>
              <a:t>Carga própria escoada por terminais privativos</a:t>
            </a:r>
          </a:p>
          <a:p>
            <a:pPr marL="541338" lvl="1" indent="-269875">
              <a:spcAft>
                <a:spcPts val="300"/>
              </a:spcAft>
              <a:buFont typeface="Arial" pitchFamily="34" charset="0"/>
              <a:buChar char="―"/>
            </a:pPr>
            <a:r>
              <a:rPr lang="pt-BR" sz="1600" dirty="0">
                <a:solidFill>
                  <a:prstClr val="black"/>
                </a:solidFill>
              </a:rPr>
              <a:t>Capital intensivo com tendência de verticalização na cadeia</a:t>
            </a:r>
          </a:p>
        </p:txBody>
      </p:sp>
      <p:pic>
        <p:nvPicPr>
          <p:cNvPr id="34828" name="Picture 12"/>
          <p:cNvPicPr>
            <a:picLocks noChangeAspect="1" noChangeArrowheads="1"/>
          </p:cNvPicPr>
          <p:nvPr>
            <p:custDataLst>
              <p:tags r:id="rId15"/>
            </p:custDataLst>
          </p:nvPr>
        </p:nvPicPr>
        <p:blipFill>
          <a:blip r:embed="rId21" cstate="email">
            <a:extLst>
              <a:ext uri="{28A0092B-C50C-407E-A947-70E740481C1C}">
                <a14:useLocalDpi xmlns:a14="http://schemas.microsoft.com/office/drawing/2010/main"/>
              </a:ext>
            </a:extLst>
          </a:blip>
          <a:srcRect/>
          <a:stretch>
            <a:fillRect/>
          </a:stretch>
        </p:blipFill>
        <p:spPr bwMode="auto">
          <a:xfrm>
            <a:off x="4160047" y="3368523"/>
            <a:ext cx="2416175"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9" name="Picture 13"/>
          <p:cNvPicPr>
            <a:picLocks noChangeAspect="1" noChangeArrowheads="1"/>
          </p:cNvPicPr>
          <p:nvPr>
            <p:custDataLst>
              <p:tags r:id="rId16"/>
            </p:custDataLst>
          </p:nvPr>
        </p:nvPicPr>
        <p:blipFill>
          <a:blip r:embed="rId22" cstate="email">
            <a:extLst>
              <a:ext uri="{28A0092B-C50C-407E-A947-70E740481C1C}">
                <a14:useLocalDpi xmlns:a14="http://schemas.microsoft.com/office/drawing/2010/main"/>
              </a:ext>
            </a:extLst>
          </a:blip>
          <a:srcRect/>
          <a:stretch>
            <a:fillRect/>
          </a:stretch>
        </p:blipFill>
        <p:spPr bwMode="auto">
          <a:xfrm>
            <a:off x="4160047" y="1233427"/>
            <a:ext cx="2416175"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9730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hidden="1"/>
          <p:cNvGraphicFramePr>
            <a:graphicFrameLocks noChangeAspect="1"/>
          </p:cNvGraphicFramePr>
          <p:nvPr>
            <p:custDataLst>
              <p:tags r:id="rId2"/>
            </p:custDataLst>
            <p:extLst>
              <p:ext uri="{D42A27DB-BD31-4B8C-83A1-F6EECF244321}">
                <p14:modId xmlns:p14="http://schemas.microsoft.com/office/powerpoint/2010/main" val="3066188459"/>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8535" name="think-cell Slide" r:id="rId43" imgW="270" imgH="270" progId="TCLayout.ActiveDocument.1">
                  <p:embed/>
                </p:oleObj>
              </mc:Choice>
              <mc:Fallback>
                <p:oleObj name="think-cell Slide" r:id="rId43" imgW="270" imgH="270" progId="TCLayout.ActiveDocument.1">
                  <p:embed/>
                  <p:pic>
                    <p:nvPicPr>
                      <p:cNvPr id="0" name=""/>
                      <p:cNvPicPr/>
                      <p:nvPr/>
                    </p:nvPicPr>
                    <p:blipFill>
                      <a:blip r:embed="rId44"/>
                      <a:stretch>
                        <a:fillRect/>
                      </a:stretch>
                    </p:blipFill>
                    <p:spPr>
                      <a:xfrm>
                        <a:off x="0" y="0"/>
                        <a:ext cx="158750" cy="158750"/>
                      </a:xfrm>
                      <a:prstGeom prst="rect">
                        <a:avLst/>
                      </a:prstGeom>
                    </p:spPr>
                  </p:pic>
                </p:oleObj>
              </mc:Fallback>
            </mc:AlternateContent>
          </a:graphicData>
        </a:graphic>
      </p:graphicFrame>
      <p:sp>
        <p:nvSpPr>
          <p:cNvPr id="6" name="Texto explicativo retangular 5"/>
          <p:cNvSpPr/>
          <p:nvPr>
            <p:custDataLst>
              <p:tags r:id="rId3"/>
            </p:custDataLst>
          </p:nvPr>
        </p:nvSpPr>
        <p:spPr>
          <a:xfrm>
            <a:off x="7544494" y="3890327"/>
            <a:ext cx="2161481" cy="2592288"/>
          </a:xfrm>
          <a:prstGeom prst="wedgeRectCallout">
            <a:avLst>
              <a:gd name="adj1" fmla="val -83721"/>
              <a:gd name="adj2" fmla="val -68075"/>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lnSpc>
                <a:spcPct val="90000"/>
              </a:lnSpc>
            </a:pPr>
            <a:r>
              <a:rPr lang="pt-BR" sz="1600" b="1" dirty="0">
                <a:solidFill>
                  <a:prstClr val="black"/>
                </a:solidFill>
              </a:rPr>
              <a:t>Granulado </a:t>
            </a:r>
          </a:p>
          <a:p>
            <a:pPr algn="ctr">
              <a:lnSpc>
                <a:spcPct val="90000"/>
              </a:lnSpc>
            </a:pPr>
            <a:r>
              <a:rPr lang="pt-BR" sz="1600" b="1" dirty="0">
                <a:solidFill>
                  <a:prstClr val="black"/>
                </a:solidFill>
              </a:rPr>
              <a:t>(</a:t>
            </a:r>
            <a:r>
              <a:rPr lang="pt-BR" sz="1600" b="1" dirty="0" err="1">
                <a:solidFill>
                  <a:prstClr val="black"/>
                </a:solidFill>
              </a:rPr>
              <a:t>Lump</a:t>
            </a:r>
            <a:r>
              <a:rPr lang="pt-BR" sz="1600" b="1" dirty="0">
                <a:solidFill>
                  <a:prstClr val="black"/>
                </a:solidFill>
              </a:rPr>
              <a:t> ore)</a:t>
            </a:r>
          </a:p>
        </p:txBody>
      </p:sp>
      <p:sp>
        <p:nvSpPr>
          <p:cNvPr id="2" name="Título 1"/>
          <p:cNvSpPr>
            <a:spLocks noGrp="1"/>
          </p:cNvSpPr>
          <p:nvPr>
            <p:ph type="title"/>
            <p:custDataLst>
              <p:tags r:id="rId4"/>
            </p:custDataLst>
          </p:nvPr>
        </p:nvSpPr>
        <p:spPr>
          <a:xfrm>
            <a:off x="200025" y="2306128"/>
            <a:ext cx="9505950" cy="329588"/>
          </a:xfrm>
        </p:spPr>
        <p:txBody>
          <a:bodyPr/>
          <a:lstStyle/>
          <a:p>
            <a:r>
              <a:rPr lang="pt-BR" dirty="0"/>
              <a:t>Principais tipos de minérios</a:t>
            </a:r>
          </a:p>
        </p:txBody>
      </p:sp>
      <p:sp>
        <p:nvSpPr>
          <p:cNvPr id="3" name="Texto explicativo retangular 2"/>
          <p:cNvSpPr/>
          <p:nvPr>
            <p:custDataLst>
              <p:tags r:id="rId5"/>
            </p:custDataLst>
          </p:nvPr>
        </p:nvSpPr>
        <p:spPr>
          <a:xfrm>
            <a:off x="343694" y="3890029"/>
            <a:ext cx="2196000" cy="2592288"/>
          </a:xfrm>
          <a:prstGeom prst="wedgeRectCallout">
            <a:avLst>
              <a:gd name="adj1" fmla="val 25229"/>
              <a:gd name="adj2" fmla="val -58292"/>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lnSpc>
                <a:spcPct val="90000"/>
              </a:lnSpc>
            </a:pPr>
            <a:r>
              <a:rPr lang="pt-BR" sz="1600" b="1" dirty="0">
                <a:solidFill>
                  <a:prstClr val="black"/>
                </a:solidFill>
              </a:rPr>
              <a:t>Pellet </a:t>
            </a:r>
            <a:r>
              <a:rPr lang="pt-BR" sz="1600" b="1" dirty="0" err="1">
                <a:solidFill>
                  <a:prstClr val="black"/>
                </a:solidFill>
              </a:rPr>
              <a:t>feed</a:t>
            </a:r>
            <a:endParaRPr lang="pt-BR" sz="1600" b="1" dirty="0">
              <a:solidFill>
                <a:prstClr val="black"/>
              </a:solidFill>
            </a:endParaRPr>
          </a:p>
        </p:txBody>
      </p:sp>
      <p:sp>
        <p:nvSpPr>
          <p:cNvPr id="4" name="Texto explicativo retangular 3"/>
          <p:cNvSpPr/>
          <p:nvPr>
            <p:custDataLst>
              <p:tags r:id="rId6"/>
            </p:custDataLst>
          </p:nvPr>
        </p:nvSpPr>
        <p:spPr>
          <a:xfrm>
            <a:off x="2743961" y="3890029"/>
            <a:ext cx="2304000" cy="2592288"/>
          </a:xfrm>
          <a:prstGeom prst="wedgeRectCallout">
            <a:avLst>
              <a:gd name="adj1" fmla="val -18847"/>
              <a:gd name="adj2" fmla="val -57324"/>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lnSpc>
                <a:spcPct val="90000"/>
              </a:lnSpc>
            </a:pPr>
            <a:r>
              <a:rPr lang="pt-BR" sz="1600" b="1" dirty="0" err="1">
                <a:solidFill>
                  <a:prstClr val="black"/>
                </a:solidFill>
              </a:rPr>
              <a:t>Sinter</a:t>
            </a:r>
            <a:r>
              <a:rPr lang="pt-BR" sz="1600" b="1" dirty="0">
                <a:solidFill>
                  <a:prstClr val="black"/>
                </a:solidFill>
              </a:rPr>
              <a:t> </a:t>
            </a:r>
            <a:r>
              <a:rPr lang="pt-BR" sz="1600" b="1" dirty="0" err="1">
                <a:solidFill>
                  <a:prstClr val="black"/>
                </a:solidFill>
              </a:rPr>
              <a:t>feed</a:t>
            </a:r>
            <a:endParaRPr lang="pt-BR" sz="1600" b="1" dirty="0">
              <a:solidFill>
                <a:prstClr val="black"/>
              </a:solidFill>
            </a:endParaRPr>
          </a:p>
        </p:txBody>
      </p:sp>
      <p:sp>
        <p:nvSpPr>
          <p:cNvPr id="5" name="Texto explicativo retangular 4"/>
          <p:cNvSpPr/>
          <p:nvPr>
            <p:custDataLst>
              <p:tags r:id="rId7"/>
            </p:custDataLst>
          </p:nvPr>
        </p:nvSpPr>
        <p:spPr>
          <a:xfrm>
            <a:off x="5240238" y="3890029"/>
            <a:ext cx="2124000" cy="2592288"/>
          </a:xfrm>
          <a:prstGeom prst="wedgeRectCallout">
            <a:avLst>
              <a:gd name="adj1" fmla="val -27564"/>
              <a:gd name="adj2" fmla="val -56733"/>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lnSpc>
                <a:spcPct val="90000"/>
              </a:lnSpc>
            </a:pPr>
            <a:r>
              <a:rPr lang="pt-BR" sz="1600" b="1" dirty="0">
                <a:solidFill>
                  <a:prstClr val="black"/>
                </a:solidFill>
              </a:rPr>
              <a:t>Pelota</a:t>
            </a:r>
          </a:p>
        </p:txBody>
      </p:sp>
      <p:sp>
        <p:nvSpPr>
          <p:cNvPr id="7" name="Título 1"/>
          <p:cNvSpPr txBox="1">
            <a:spLocks/>
          </p:cNvSpPr>
          <p:nvPr>
            <p:custDataLst>
              <p:tags r:id="rId8"/>
            </p:custDataLst>
          </p:nvPr>
        </p:nvSpPr>
        <p:spPr bwMode="auto">
          <a:xfrm>
            <a:off x="200025" y="260648"/>
            <a:ext cx="9505950" cy="329588"/>
          </a:xfrm>
          <a:prstGeom prst="rect">
            <a:avLst/>
          </a:prstGeom>
          <a:noFill/>
          <a:ln w="9525" algn="ctr">
            <a:noFill/>
            <a:miter lim="800000"/>
            <a:headEnd/>
            <a:tailEnd/>
          </a:ln>
        </p:spPr>
        <p:txBody>
          <a:bodyPr vert="horz" wrap="square" lIns="54000" tIns="10800" rIns="54000" bIns="10800" numCol="1" anchor="ctr" anchorCtr="0" compatLnSpc="1">
            <a:prstTxWarp prst="textNoShape">
              <a:avLst/>
            </a:prstTxWarp>
            <a:spAutoFit/>
          </a:bodyPr>
          <a:lstStyle>
            <a:lvl1pPr algn="l" defTabSz="914400" rtl="0" eaLnBrk="1" latinLnBrk="0" hangingPunct="1">
              <a:spcBef>
                <a:spcPct val="0"/>
              </a:spcBef>
              <a:buNone/>
              <a:defRPr sz="2000" b="1" kern="1200">
                <a:solidFill>
                  <a:srgbClr val="0070C0"/>
                </a:solidFill>
                <a:latin typeface="+mj-lt"/>
                <a:ea typeface="+mj-ea"/>
                <a:cs typeface="+mj-cs"/>
              </a:defRPr>
            </a:lvl1pPr>
          </a:lstStyle>
          <a:p>
            <a:r>
              <a:rPr lang="pt-BR" dirty="0"/>
              <a:t>Qualidade dos minérios</a:t>
            </a:r>
          </a:p>
        </p:txBody>
      </p:sp>
      <p:sp>
        <p:nvSpPr>
          <p:cNvPr id="12" name="Seta para a direita 11"/>
          <p:cNvSpPr/>
          <p:nvPr>
            <p:custDataLst>
              <p:tags r:id="rId9"/>
            </p:custDataLst>
          </p:nvPr>
        </p:nvSpPr>
        <p:spPr>
          <a:xfrm>
            <a:off x="1503536" y="657854"/>
            <a:ext cx="6336704" cy="639372"/>
          </a:xfrm>
          <a:prstGeom prst="rightArrow">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prstClr val="black"/>
                </a:solidFill>
              </a:rPr>
              <a:t>Teor de ferro</a:t>
            </a:r>
          </a:p>
        </p:txBody>
      </p:sp>
      <p:sp>
        <p:nvSpPr>
          <p:cNvPr id="13" name="CaixaDeTexto 12"/>
          <p:cNvSpPr txBox="1"/>
          <p:nvPr>
            <p:custDataLst>
              <p:tags r:id="rId10"/>
            </p:custDataLst>
          </p:nvPr>
        </p:nvSpPr>
        <p:spPr>
          <a:xfrm>
            <a:off x="6896421" y="1808856"/>
            <a:ext cx="1944217" cy="432000"/>
          </a:xfrm>
          <a:prstGeom prst="wedgeRectCallout">
            <a:avLst>
              <a:gd name="adj1" fmla="val -48560"/>
              <a:gd name="adj2" fmla="val -114382"/>
            </a:avLst>
          </a:prstGeom>
          <a:solidFill>
            <a:schemeClr val="accent6"/>
          </a:solidFill>
          <a:ln>
            <a:solidFill>
              <a:schemeClr val="tx1">
                <a:lumMod val="50000"/>
                <a:lumOff val="50000"/>
              </a:schemeClr>
            </a:solidFill>
          </a:ln>
        </p:spPr>
        <p:txBody>
          <a:bodyPr wrap="square" lIns="72000" tIns="36000" rIns="72000" bIns="36000" rtlCol="0" anchor="ctr">
            <a:noAutofit/>
          </a:bodyPr>
          <a:lstStyle/>
          <a:p>
            <a:pPr marL="72000" indent="-72000">
              <a:buFont typeface="Arial" pitchFamily="34" charset="0"/>
              <a:buChar char="•"/>
            </a:pPr>
            <a:r>
              <a:rPr lang="pt-BR" sz="1400" dirty="0">
                <a:solidFill>
                  <a:prstClr val="black"/>
                </a:solidFill>
              </a:rPr>
              <a:t>Carajás</a:t>
            </a:r>
          </a:p>
          <a:p>
            <a:pPr marL="72000" indent="-72000">
              <a:buFont typeface="Arial" pitchFamily="34" charset="0"/>
              <a:buChar char="•"/>
            </a:pPr>
            <a:r>
              <a:rPr lang="pt-BR" sz="1400" dirty="0">
                <a:solidFill>
                  <a:prstClr val="black"/>
                </a:solidFill>
              </a:rPr>
              <a:t>MG (antigamente)</a:t>
            </a:r>
          </a:p>
        </p:txBody>
      </p:sp>
      <p:sp>
        <p:nvSpPr>
          <p:cNvPr id="14" name="CaixaDeTexto 13"/>
          <p:cNvSpPr txBox="1"/>
          <p:nvPr>
            <p:custDataLst>
              <p:tags r:id="rId11"/>
            </p:custDataLst>
          </p:nvPr>
        </p:nvSpPr>
        <p:spPr>
          <a:xfrm>
            <a:off x="2215902" y="1808856"/>
            <a:ext cx="1440024" cy="432000"/>
          </a:xfrm>
          <a:prstGeom prst="wedgeRectCallout">
            <a:avLst>
              <a:gd name="adj1" fmla="val -24544"/>
              <a:gd name="adj2" fmla="val -123229"/>
            </a:avLst>
          </a:prstGeom>
          <a:solidFill>
            <a:schemeClr val="accent6"/>
          </a:solidFill>
          <a:ln>
            <a:solidFill>
              <a:schemeClr val="tx1">
                <a:lumMod val="50000"/>
                <a:lumOff val="50000"/>
              </a:schemeClr>
            </a:solidFill>
          </a:ln>
        </p:spPr>
        <p:txBody>
          <a:bodyPr wrap="square" lIns="72000" tIns="36000" rIns="72000" bIns="36000" rtlCol="0" anchor="ctr">
            <a:noAutofit/>
          </a:bodyPr>
          <a:lstStyle/>
          <a:p>
            <a:pPr marL="72000" indent="-72000">
              <a:buFont typeface="Arial" pitchFamily="34" charset="0"/>
              <a:buChar char="•"/>
            </a:pPr>
            <a:r>
              <a:rPr lang="pt-BR" sz="1400" dirty="0">
                <a:solidFill>
                  <a:prstClr val="black"/>
                </a:solidFill>
              </a:rPr>
              <a:t>MG (atual)</a:t>
            </a:r>
          </a:p>
        </p:txBody>
      </p:sp>
      <p:sp>
        <p:nvSpPr>
          <p:cNvPr id="15" name="CaixaDeTexto 14"/>
          <p:cNvSpPr txBox="1"/>
          <p:nvPr>
            <p:custDataLst>
              <p:tags r:id="rId12"/>
            </p:custDataLst>
          </p:nvPr>
        </p:nvSpPr>
        <p:spPr>
          <a:xfrm>
            <a:off x="991766" y="1808856"/>
            <a:ext cx="936104" cy="432000"/>
          </a:xfrm>
          <a:prstGeom prst="wedgeRectCallout">
            <a:avLst>
              <a:gd name="adj1" fmla="val 43454"/>
              <a:gd name="adj2" fmla="val -134216"/>
            </a:avLst>
          </a:prstGeom>
          <a:solidFill>
            <a:schemeClr val="accent6"/>
          </a:solidFill>
          <a:ln>
            <a:solidFill>
              <a:schemeClr val="tx1">
                <a:lumMod val="50000"/>
                <a:lumOff val="50000"/>
              </a:schemeClr>
            </a:solidFill>
          </a:ln>
        </p:spPr>
        <p:txBody>
          <a:bodyPr wrap="square" lIns="72000" tIns="36000" rIns="72000" bIns="36000" rtlCol="0" anchor="ctr">
            <a:noAutofit/>
          </a:bodyPr>
          <a:lstStyle/>
          <a:p>
            <a:pPr marL="72000" indent="-72000">
              <a:buFont typeface="Arial" pitchFamily="34" charset="0"/>
              <a:buChar char="•"/>
            </a:pPr>
            <a:r>
              <a:rPr lang="pt-BR" sz="1400" dirty="0">
                <a:solidFill>
                  <a:prstClr val="black"/>
                </a:solidFill>
              </a:rPr>
              <a:t>Bahia</a:t>
            </a:r>
          </a:p>
        </p:txBody>
      </p:sp>
      <p:sp>
        <p:nvSpPr>
          <p:cNvPr id="16" name="CaixaDeTexto 15"/>
          <p:cNvSpPr txBox="1"/>
          <p:nvPr>
            <p:custDataLst>
              <p:tags r:id="rId13"/>
            </p:custDataLst>
          </p:nvPr>
        </p:nvSpPr>
        <p:spPr>
          <a:xfrm>
            <a:off x="5443467" y="1808856"/>
            <a:ext cx="1092915" cy="432000"/>
          </a:xfrm>
          <a:prstGeom prst="wedgeRectCallout">
            <a:avLst>
              <a:gd name="adj1" fmla="val 19199"/>
              <a:gd name="adj2" fmla="val -135033"/>
            </a:avLst>
          </a:prstGeom>
          <a:solidFill>
            <a:schemeClr val="accent6"/>
          </a:solidFill>
          <a:ln>
            <a:solidFill>
              <a:schemeClr val="tx1">
                <a:lumMod val="50000"/>
                <a:lumOff val="50000"/>
              </a:schemeClr>
            </a:solidFill>
          </a:ln>
        </p:spPr>
        <p:txBody>
          <a:bodyPr wrap="square" lIns="72000" tIns="36000" rIns="72000" bIns="36000" rtlCol="0" anchor="ctr">
            <a:noAutofit/>
          </a:bodyPr>
          <a:lstStyle/>
          <a:p>
            <a:pPr marL="72000" indent="-72000">
              <a:buFont typeface="Arial" pitchFamily="34" charset="0"/>
              <a:buChar char="•"/>
            </a:pPr>
            <a:r>
              <a:rPr lang="pt-BR" sz="1400" dirty="0">
                <a:solidFill>
                  <a:prstClr val="black"/>
                </a:solidFill>
              </a:rPr>
              <a:t>Corumbá</a:t>
            </a:r>
          </a:p>
        </p:txBody>
      </p:sp>
      <p:sp>
        <p:nvSpPr>
          <p:cNvPr id="17" name="Seta para a direita 16"/>
          <p:cNvSpPr/>
          <p:nvPr>
            <p:custDataLst>
              <p:tags r:id="rId14"/>
            </p:custDataLst>
          </p:nvPr>
        </p:nvSpPr>
        <p:spPr>
          <a:xfrm>
            <a:off x="1503536" y="2717620"/>
            <a:ext cx="6336704" cy="639372"/>
          </a:xfrm>
          <a:prstGeom prst="rightArrow">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prstClr val="black"/>
                </a:solidFill>
              </a:rPr>
              <a:t>Granulometria</a:t>
            </a:r>
          </a:p>
        </p:txBody>
      </p:sp>
      <p:sp>
        <p:nvSpPr>
          <p:cNvPr id="18" name="CaixaDeTexto 17"/>
          <p:cNvSpPr txBox="1"/>
          <p:nvPr>
            <p:custDataLst>
              <p:tags r:id="rId15"/>
            </p:custDataLst>
          </p:nvPr>
        </p:nvSpPr>
        <p:spPr>
          <a:xfrm>
            <a:off x="1711926" y="3241575"/>
            <a:ext cx="720000" cy="216024"/>
          </a:xfrm>
          <a:prstGeom prst="rect">
            <a:avLst/>
          </a:prstGeom>
          <a:noFill/>
          <a:ln>
            <a:noFill/>
          </a:ln>
        </p:spPr>
        <p:txBody>
          <a:bodyPr wrap="square" lIns="72000" tIns="36000" rIns="72000" bIns="36000" rtlCol="0" anchor="t">
            <a:noAutofit/>
          </a:bodyPr>
          <a:lstStyle>
            <a:defPPr>
              <a:defRPr lang="en-US"/>
            </a:defPPr>
            <a:lvl1pPr algn="ctr">
              <a:defRPr sz="1400" b="1"/>
            </a:lvl1pPr>
          </a:lstStyle>
          <a:p>
            <a:r>
              <a:rPr lang="pt-BR" dirty="0">
                <a:solidFill>
                  <a:prstClr val="black"/>
                </a:solidFill>
              </a:rPr>
              <a:t>0,15  mm</a:t>
            </a:r>
          </a:p>
        </p:txBody>
      </p:sp>
      <p:sp>
        <p:nvSpPr>
          <p:cNvPr id="19" name="CaixaDeTexto 18"/>
          <p:cNvSpPr txBox="1"/>
          <p:nvPr>
            <p:custDataLst>
              <p:tags r:id="rId16"/>
            </p:custDataLst>
          </p:nvPr>
        </p:nvSpPr>
        <p:spPr>
          <a:xfrm>
            <a:off x="3109170" y="3241575"/>
            <a:ext cx="546892" cy="216024"/>
          </a:xfrm>
          <a:prstGeom prst="rect">
            <a:avLst/>
          </a:prstGeom>
          <a:noFill/>
          <a:ln>
            <a:noFill/>
          </a:ln>
        </p:spPr>
        <p:txBody>
          <a:bodyPr wrap="square" lIns="72000" tIns="36000" rIns="72000" bIns="36000" rtlCol="0" anchor="t">
            <a:noAutofit/>
          </a:bodyPr>
          <a:lstStyle/>
          <a:p>
            <a:pPr algn="ctr"/>
            <a:r>
              <a:rPr lang="pt-BR" sz="1400" b="1" dirty="0">
                <a:solidFill>
                  <a:prstClr val="black"/>
                </a:solidFill>
              </a:rPr>
              <a:t>6,35 mm</a:t>
            </a:r>
          </a:p>
        </p:txBody>
      </p:sp>
      <p:sp>
        <p:nvSpPr>
          <p:cNvPr id="20" name="CaixaDeTexto 19"/>
          <p:cNvSpPr txBox="1"/>
          <p:nvPr>
            <p:custDataLst>
              <p:tags r:id="rId17"/>
            </p:custDataLst>
          </p:nvPr>
        </p:nvSpPr>
        <p:spPr>
          <a:xfrm>
            <a:off x="5308689" y="3241575"/>
            <a:ext cx="579621" cy="216024"/>
          </a:xfrm>
          <a:prstGeom prst="rect">
            <a:avLst/>
          </a:prstGeom>
          <a:noFill/>
          <a:ln>
            <a:noFill/>
          </a:ln>
        </p:spPr>
        <p:txBody>
          <a:bodyPr wrap="square" lIns="72000" tIns="36000" rIns="72000" bIns="36000" rtlCol="0" anchor="t">
            <a:noAutofit/>
          </a:bodyPr>
          <a:lstStyle>
            <a:defPPr>
              <a:defRPr lang="en-US"/>
            </a:defPPr>
            <a:lvl1pPr algn="ctr">
              <a:defRPr sz="1400" b="1"/>
            </a:lvl1pPr>
          </a:lstStyle>
          <a:p>
            <a:r>
              <a:rPr lang="pt-BR" dirty="0">
                <a:solidFill>
                  <a:prstClr val="black"/>
                </a:solidFill>
              </a:rPr>
              <a:t>18 mm</a:t>
            </a:r>
          </a:p>
        </p:txBody>
      </p:sp>
      <p:sp>
        <p:nvSpPr>
          <p:cNvPr id="26" name="CaixaDeTexto 25"/>
          <p:cNvSpPr txBox="1"/>
          <p:nvPr>
            <p:custDataLst>
              <p:tags r:id="rId18"/>
            </p:custDataLst>
          </p:nvPr>
        </p:nvSpPr>
        <p:spPr>
          <a:xfrm>
            <a:off x="1419578" y="1227620"/>
            <a:ext cx="720000" cy="216024"/>
          </a:xfrm>
          <a:prstGeom prst="rect">
            <a:avLst/>
          </a:prstGeom>
          <a:noFill/>
          <a:ln>
            <a:noFill/>
          </a:ln>
        </p:spPr>
        <p:txBody>
          <a:bodyPr wrap="square" lIns="72000" tIns="36000" rIns="72000" bIns="36000" rtlCol="0" anchor="t">
            <a:noAutofit/>
          </a:bodyPr>
          <a:lstStyle/>
          <a:p>
            <a:pPr algn="ctr">
              <a:spcAft>
                <a:spcPts val="600"/>
              </a:spcAft>
            </a:pPr>
            <a:r>
              <a:rPr lang="pt-BR" sz="1400" b="1" dirty="0">
                <a:solidFill>
                  <a:prstClr val="black"/>
                </a:solidFill>
              </a:rPr>
              <a:t>30 %</a:t>
            </a:r>
          </a:p>
        </p:txBody>
      </p:sp>
      <p:sp>
        <p:nvSpPr>
          <p:cNvPr id="27" name="CaixaDeTexto 26"/>
          <p:cNvSpPr txBox="1"/>
          <p:nvPr>
            <p:custDataLst>
              <p:tags r:id="rId19"/>
            </p:custDataLst>
          </p:nvPr>
        </p:nvSpPr>
        <p:spPr>
          <a:xfrm>
            <a:off x="5816382" y="1227620"/>
            <a:ext cx="720000" cy="216024"/>
          </a:xfrm>
          <a:prstGeom prst="rect">
            <a:avLst/>
          </a:prstGeom>
          <a:noFill/>
          <a:ln>
            <a:noFill/>
          </a:ln>
        </p:spPr>
        <p:txBody>
          <a:bodyPr wrap="square" lIns="72000" tIns="36000" rIns="72000" bIns="36000" rtlCol="0" anchor="t">
            <a:noAutofit/>
          </a:bodyPr>
          <a:lstStyle/>
          <a:p>
            <a:pPr algn="ctr">
              <a:spcAft>
                <a:spcPts val="600"/>
              </a:spcAft>
            </a:pPr>
            <a:r>
              <a:rPr lang="pt-BR" sz="1400" b="1" dirty="0">
                <a:solidFill>
                  <a:prstClr val="black"/>
                </a:solidFill>
              </a:rPr>
              <a:t>62,2 %</a:t>
            </a:r>
          </a:p>
        </p:txBody>
      </p:sp>
      <p:sp>
        <p:nvSpPr>
          <p:cNvPr id="28" name="CaixaDeTexto 27"/>
          <p:cNvSpPr txBox="1"/>
          <p:nvPr>
            <p:custDataLst>
              <p:tags r:id="rId20"/>
            </p:custDataLst>
          </p:nvPr>
        </p:nvSpPr>
        <p:spPr>
          <a:xfrm>
            <a:off x="2207450" y="1227620"/>
            <a:ext cx="720000" cy="216024"/>
          </a:xfrm>
          <a:prstGeom prst="rect">
            <a:avLst/>
          </a:prstGeom>
          <a:noFill/>
          <a:ln>
            <a:noFill/>
          </a:ln>
        </p:spPr>
        <p:txBody>
          <a:bodyPr wrap="square" lIns="72000" tIns="36000" rIns="72000" bIns="36000" rtlCol="0" anchor="t">
            <a:noAutofit/>
          </a:bodyPr>
          <a:lstStyle/>
          <a:p>
            <a:pPr algn="ctr">
              <a:spcAft>
                <a:spcPts val="600"/>
              </a:spcAft>
            </a:pPr>
            <a:r>
              <a:rPr lang="pt-BR" sz="1400" b="1" dirty="0">
                <a:solidFill>
                  <a:prstClr val="black"/>
                </a:solidFill>
              </a:rPr>
              <a:t>43,6 %</a:t>
            </a:r>
          </a:p>
        </p:txBody>
      </p:sp>
      <p:sp>
        <p:nvSpPr>
          <p:cNvPr id="29" name="CaixaDeTexto 28"/>
          <p:cNvSpPr txBox="1"/>
          <p:nvPr>
            <p:custDataLst>
              <p:tags r:id="rId21"/>
            </p:custDataLst>
          </p:nvPr>
        </p:nvSpPr>
        <p:spPr>
          <a:xfrm>
            <a:off x="6608390" y="1232792"/>
            <a:ext cx="720000" cy="216024"/>
          </a:xfrm>
          <a:prstGeom prst="rect">
            <a:avLst/>
          </a:prstGeom>
          <a:noFill/>
          <a:ln>
            <a:noFill/>
          </a:ln>
        </p:spPr>
        <p:txBody>
          <a:bodyPr wrap="square" lIns="72000" tIns="36000" rIns="72000" bIns="36000" rtlCol="0" anchor="t">
            <a:noAutofit/>
          </a:bodyPr>
          <a:lstStyle/>
          <a:p>
            <a:pPr algn="ctr">
              <a:spcAft>
                <a:spcPts val="600"/>
              </a:spcAft>
            </a:pPr>
            <a:r>
              <a:rPr lang="pt-BR" sz="1400" b="1" dirty="0">
                <a:solidFill>
                  <a:prstClr val="black"/>
                </a:solidFill>
              </a:rPr>
              <a:t>67 %</a:t>
            </a:r>
          </a:p>
        </p:txBody>
      </p:sp>
      <p:cxnSp>
        <p:nvCxnSpPr>
          <p:cNvPr id="31" name="Conector reto 30"/>
          <p:cNvCxnSpPr/>
          <p:nvPr>
            <p:custDataLst>
              <p:tags r:id="rId22"/>
            </p:custDataLst>
          </p:nvPr>
        </p:nvCxnSpPr>
        <p:spPr>
          <a:xfrm>
            <a:off x="1503536" y="3169949"/>
            <a:ext cx="591327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3" name="Conector reto 32"/>
          <p:cNvCxnSpPr/>
          <p:nvPr>
            <p:custDataLst>
              <p:tags r:id="rId23"/>
            </p:custDataLst>
          </p:nvPr>
        </p:nvCxnSpPr>
        <p:spPr>
          <a:xfrm>
            <a:off x="2071966" y="3131394"/>
            <a:ext cx="0" cy="14400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4" name="Conector reto 33"/>
          <p:cNvCxnSpPr/>
          <p:nvPr>
            <p:custDataLst>
              <p:tags r:id="rId24"/>
            </p:custDataLst>
          </p:nvPr>
        </p:nvCxnSpPr>
        <p:spPr>
          <a:xfrm>
            <a:off x="3417267" y="3131394"/>
            <a:ext cx="0" cy="14400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5" name="Conector reto 34"/>
          <p:cNvCxnSpPr/>
          <p:nvPr>
            <p:custDataLst>
              <p:tags r:id="rId25"/>
            </p:custDataLst>
          </p:nvPr>
        </p:nvCxnSpPr>
        <p:spPr>
          <a:xfrm>
            <a:off x="5569861" y="3131394"/>
            <a:ext cx="0" cy="14400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Conector reto 36"/>
          <p:cNvCxnSpPr/>
          <p:nvPr>
            <p:custDataLst>
              <p:tags r:id="rId26"/>
            </p:custDataLst>
          </p:nvPr>
        </p:nvCxnSpPr>
        <p:spPr>
          <a:xfrm>
            <a:off x="1503536" y="1088776"/>
            <a:ext cx="591327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Conector reto 37"/>
          <p:cNvCxnSpPr/>
          <p:nvPr>
            <p:custDataLst>
              <p:tags r:id="rId27"/>
            </p:custDataLst>
          </p:nvPr>
        </p:nvCxnSpPr>
        <p:spPr>
          <a:xfrm>
            <a:off x="1822030" y="1050221"/>
            <a:ext cx="0" cy="14400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Conector reto 38"/>
          <p:cNvCxnSpPr/>
          <p:nvPr>
            <p:custDataLst>
              <p:tags r:id="rId28"/>
            </p:custDataLst>
          </p:nvPr>
        </p:nvCxnSpPr>
        <p:spPr>
          <a:xfrm>
            <a:off x="2542829" y="1050221"/>
            <a:ext cx="0" cy="14400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Conector reto 39"/>
          <p:cNvCxnSpPr/>
          <p:nvPr>
            <p:custDataLst>
              <p:tags r:id="rId29"/>
            </p:custDataLst>
          </p:nvPr>
        </p:nvCxnSpPr>
        <p:spPr>
          <a:xfrm>
            <a:off x="6188400" y="1050221"/>
            <a:ext cx="0" cy="14400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Conector reto 40"/>
          <p:cNvCxnSpPr/>
          <p:nvPr>
            <p:custDataLst>
              <p:tags r:id="rId30"/>
            </p:custDataLst>
          </p:nvPr>
        </p:nvCxnSpPr>
        <p:spPr>
          <a:xfrm>
            <a:off x="6908384" y="1050221"/>
            <a:ext cx="0" cy="14400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Conector reto 48"/>
          <p:cNvCxnSpPr/>
          <p:nvPr>
            <p:custDataLst>
              <p:tags r:id="rId31"/>
            </p:custDataLst>
          </p:nvPr>
        </p:nvCxnSpPr>
        <p:spPr>
          <a:xfrm>
            <a:off x="6725758" y="3131394"/>
            <a:ext cx="0" cy="14400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0" name="CaixaDeTexto 49"/>
          <p:cNvSpPr txBox="1"/>
          <p:nvPr>
            <p:custDataLst>
              <p:tags r:id="rId32"/>
            </p:custDataLst>
          </p:nvPr>
        </p:nvSpPr>
        <p:spPr>
          <a:xfrm>
            <a:off x="6426909" y="3241957"/>
            <a:ext cx="579621" cy="216024"/>
          </a:xfrm>
          <a:prstGeom prst="rect">
            <a:avLst/>
          </a:prstGeom>
          <a:noFill/>
          <a:ln>
            <a:noFill/>
          </a:ln>
        </p:spPr>
        <p:txBody>
          <a:bodyPr wrap="square" lIns="72000" tIns="36000" rIns="72000" bIns="36000" rtlCol="0" anchor="t">
            <a:noAutofit/>
          </a:bodyPr>
          <a:lstStyle>
            <a:defPPr>
              <a:defRPr lang="en-US"/>
            </a:defPPr>
            <a:lvl1pPr algn="ctr">
              <a:defRPr sz="1400" b="1"/>
            </a:lvl1pPr>
          </a:lstStyle>
          <a:p>
            <a:r>
              <a:rPr lang="pt-BR" dirty="0">
                <a:solidFill>
                  <a:prstClr val="black"/>
                </a:solidFill>
              </a:rPr>
              <a:t>50 mm</a:t>
            </a:r>
          </a:p>
        </p:txBody>
      </p:sp>
      <p:sp>
        <p:nvSpPr>
          <p:cNvPr id="48" name="CaixaDeTexto 47"/>
          <p:cNvSpPr txBox="1"/>
          <p:nvPr>
            <p:custDataLst>
              <p:tags r:id="rId33"/>
            </p:custDataLst>
          </p:nvPr>
        </p:nvSpPr>
        <p:spPr>
          <a:xfrm>
            <a:off x="0" y="6525344"/>
            <a:ext cx="9904413" cy="310344"/>
          </a:xfrm>
          <a:prstGeom prst="rect">
            <a:avLst/>
          </a:prstGeom>
          <a:noFill/>
          <a:ln>
            <a:noFill/>
          </a:ln>
        </p:spPr>
        <p:txBody>
          <a:bodyPr wrap="none" lIns="72000" tIns="36000" rIns="72000" bIns="36000" rtlCol="0" anchor="b">
            <a:noAutofit/>
          </a:bodyPr>
          <a:lstStyle>
            <a:defPPr>
              <a:defRPr lang="en-US"/>
            </a:defPPr>
            <a:lvl1pPr>
              <a:spcAft>
                <a:spcPts val="600"/>
              </a:spcAft>
              <a:defRPr sz="1000"/>
            </a:lvl1pPr>
          </a:lstStyle>
          <a:p>
            <a:r>
              <a:rPr lang="en-US" sz="1200" dirty="0" err="1">
                <a:solidFill>
                  <a:prstClr val="black"/>
                </a:solidFill>
              </a:rPr>
              <a:t>Fonte</a:t>
            </a:r>
            <a:r>
              <a:rPr lang="en-US" sz="1200" dirty="0">
                <a:solidFill>
                  <a:prstClr val="black"/>
                </a:solidFill>
              </a:rPr>
              <a:t>: DNPM e UFOP</a:t>
            </a:r>
            <a:endParaRPr lang="pt-BR" sz="1200" dirty="0" err="1">
              <a:solidFill>
                <a:prstClr val="black"/>
              </a:solidFill>
            </a:endParaRPr>
          </a:p>
        </p:txBody>
      </p:sp>
      <p:sp>
        <p:nvSpPr>
          <p:cNvPr id="22" name="CaixaDeTexto 21"/>
          <p:cNvSpPr txBox="1"/>
          <p:nvPr/>
        </p:nvSpPr>
        <p:spPr>
          <a:xfrm>
            <a:off x="382829" y="5366317"/>
            <a:ext cx="2160000" cy="1116000"/>
          </a:xfrm>
          <a:prstGeom prst="rect">
            <a:avLst/>
          </a:prstGeom>
          <a:noFill/>
          <a:ln>
            <a:noFill/>
          </a:ln>
        </p:spPr>
        <p:txBody>
          <a:bodyPr wrap="square" lIns="72000" tIns="36000" rIns="72000" bIns="36000" rtlCol="0" anchor="ctr">
            <a:noAutofit/>
          </a:bodyPr>
          <a:lstStyle/>
          <a:p>
            <a:pPr marL="95250" indent="-95250">
              <a:lnSpc>
                <a:spcPct val="90000"/>
              </a:lnSpc>
              <a:spcAft>
                <a:spcPts val="300"/>
              </a:spcAft>
              <a:buFont typeface="Arial" pitchFamily="34" charset="0"/>
              <a:buChar char="•"/>
            </a:pPr>
            <a:r>
              <a:rPr lang="pt-BR" sz="1400" dirty="0">
                <a:solidFill>
                  <a:prstClr val="black"/>
                </a:solidFill>
              </a:rPr>
              <a:t>Insumo para produção de pelota</a:t>
            </a:r>
          </a:p>
          <a:p>
            <a:pPr marL="95250" indent="-95250">
              <a:lnSpc>
                <a:spcPct val="90000"/>
              </a:lnSpc>
              <a:spcAft>
                <a:spcPts val="300"/>
              </a:spcAft>
              <a:buFont typeface="Arial" pitchFamily="34" charset="0"/>
              <a:buChar char="•"/>
            </a:pPr>
            <a:r>
              <a:rPr lang="pt-BR" sz="1400" dirty="0">
                <a:solidFill>
                  <a:prstClr val="black"/>
                </a:solidFill>
              </a:rPr>
              <a:t>Antigamente era rejeitado</a:t>
            </a:r>
          </a:p>
        </p:txBody>
      </p:sp>
      <p:sp>
        <p:nvSpPr>
          <p:cNvPr id="24" name="Elipse 23"/>
          <p:cNvSpPr/>
          <p:nvPr>
            <p:custDataLst>
              <p:tags r:id="rId34"/>
            </p:custDataLst>
          </p:nvPr>
        </p:nvSpPr>
        <p:spPr>
          <a:xfrm>
            <a:off x="1150958" y="966214"/>
            <a:ext cx="2201897" cy="540953"/>
          </a:xfrm>
          <a:prstGeom prst="ellipse">
            <a:avLst/>
          </a:prstGeom>
          <a:noFill/>
          <a:ln>
            <a:solidFill>
              <a:srgbClr val="FF0000"/>
            </a:solidFill>
          </a:ln>
          <a:effectLst/>
        </p:spPr>
        <p:txBody>
          <a:bodyPr wrap="square" lIns="72000" tIns="72000" rIns="72000" bIns="72000" rtlCol="0" anchor="t">
            <a:noAutofit/>
          </a:bodyPr>
          <a:lstStyle/>
          <a:p>
            <a:pPr>
              <a:spcAft>
                <a:spcPts val="600"/>
              </a:spcAft>
            </a:pPr>
            <a:endParaRPr lang="pt-BR" sz="1100" dirty="0">
              <a:solidFill>
                <a:srgbClr val="FF0000"/>
              </a:solidFill>
            </a:endParaRPr>
          </a:p>
        </p:txBody>
      </p:sp>
      <p:sp>
        <p:nvSpPr>
          <p:cNvPr id="25" name="Retângulo 24"/>
          <p:cNvSpPr/>
          <p:nvPr>
            <p:custDataLst>
              <p:tags r:id="rId35"/>
            </p:custDataLst>
          </p:nvPr>
        </p:nvSpPr>
        <p:spPr>
          <a:xfrm>
            <a:off x="1135782" y="563194"/>
            <a:ext cx="2474912" cy="307777"/>
          </a:xfrm>
          <a:prstGeom prst="rect">
            <a:avLst/>
          </a:prstGeom>
        </p:spPr>
        <p:txBody>
          <a:bodyPr>
            <a:spAutoFit/>
          </a:bodyPr>
          <a:lstStyle/>
          <a:p>
            <a:pPr algn="ctr">
              <a:spcAft>
                <a:spcPts val="600"/>
              </a:spcAft>
            </a:pPr>
            <a:r>
              <a:rPr lang="pt-BR" sz="1400" b="1" dirty="0">
                <a:solidFill>
                  <a:srgbClr val="FF0000"/>
                </a:solidFill>
              </a:rPr>
              <a:t>Precisa de enriquecimento</a:t>
            </a:r>
          </a:p>
        </p:txBody>
      </p:sp>
      <p:pic>
        <p:nvPicPr>
          <p:cNvPr id="36866" name="Picture 2"/>
          <p:cNvPicPr>
            <a:picLocks noChangeAspect="1" noChangeArrowheads="1"/>
          </p:cNvPicPr>
          <p:nvPr>
            <p:custDataLst>
              <p:tags r:id="rId36"/>
            </p:custDataLst>
          </p:nvPr>
        </p:nvPicPr>
        <p:blipFill>
          <a:blip r:embed="rId45" cstate="email">
            <a:extLst>
              <a:ext uri="{28A0092B-C50C-407E-A947-70E740481C1C}">
                <a14:useLocalDpi xmlns:a14="http://schemas.microsoft.com/office/drawing/2010/main"/>
              </a:ext>
            </a:extLst>
          </a:blip>
          <a:srcRect/>
          <a:stretch>
            <a:fillRect/>
          </a:stretch>
        </p:blipFill>
        <p:spPr bwMode="auto">
          <a:xfrm>
            <a:off x="703734" y="4358181"/>
            <a:ext cx="1227138"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custDataLst>
              <p:tags r:id="rId37"/>
            </p:custDataLst>
          </p:nvPr>
        </p:nvPicPr>
        <p:blipFill>
          <a:blip r:embed="rId4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11115" y="4430189"/>
            <a:ext cx="199707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Seta para a direita 22"/>
          <p:cNvSpPr/>
          <p:nvPr>
            <p:custDataLst>
              <p:tags r:id="rId38"/>
            </p:custDataLst>
          </p:nvPr>
        </p:nvSpPr>
        <p:spPr>
          <a:xfrm>
            <a:off x="3799942" y="4736221"/>
            <a:ext cx="360176" cy="233928"/>
          </a:xfrm>
          <a:prstGeom prst="rightArrow">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pic>
        <p:nvPicPr>
          <p:cNvPr id="36868" name="Picture 4"/>
          <p:cNvPicPr>
            <a:picLocks noChangeAspect="1" noChangeArrowheads="1"/>
          </p:cNvPicPr>
          <p:nvPr>
            <p:custDataLst>
              <p:tags r:id="rId39"/>
            </p:custDataLst>
          </p:nvPr>
        </p:nvPicPr>
        <p:blipFill>
          <a:blip r:embed="rId47" cstate="email">
            <a:extLst>
              <a:ext uri="{28A0092B-C50C-407E-A947-70E740481C1C}">
                <a14:useLocalDpi xmlns:a14="http://schemas.microsoft.com/office/drawing/2010/main"/>
              </a:ext>
            </a:extLst>
          </a:blip>
          <a:srcRect/>
          <a:stretch>
            <a:fillRect/>
          </a:stretch>
        </p:blipFill>
        <p:spPr bwMode="auto">
          <a:xfrm>
            <a:off x="5677222" y="4495736"/>
            <a:ext cx="1219200"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custDataLst>
              <p:tags r:id="rId40"/>
            </p:custDataLst>
          </p:nvPr>
        </p:nvPicPr>
        <p:blipFill>
          <a:blip r:embed="rId48" cstate="email">
            <a:extLst>
              <a:ext uri="{28A0092B-C50C-407E-A947-70E740481C1C}">
                <a14:useLocalDpi xmlns:a14="http://schemas.microsoft.com/office/drawing/2010/main"/>
              </a:ext>
            </a:extLst>
          </a:blip>
          <a:srcRect/>
          <a:stretch>
            <a:fillRect/>
          </a:stretch>
        </p:blipFill>
        <p:spPr bwMode="auto">
          <a:xfrm>
            <a:off x="8048550" y="4503674"/>
            <a:ext cx="1227138"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CaixaDeTexto 45"/>
          <p:cNvSpPr txBox="1"/>
          <p:nvPr/>
        </p:nvSpPr>
        <p:spPr>
          <a:xfrm>
            <a:off x="2803910" y="5366317"/>
            <a:ext cx="2232000" cy="1116000"/>
          </a:xfrm>
          <a:prstGeom prst="rect">
            <a:avLst/>
          </a:prstGeom>
          <a:noFill/>
          <a:ln>
            <a:noFill/>
          </a:ln>
        </p:spPr>
        <p:txBody>
          <a:bodyPr wrap="square" lIns="72000" tIns="36000" rIns="72000" bIns="36000" rtlCol="0" anchor="ctr">
            <a:noAutofit/>
          </a:bodyPr>
          <a:lstStyle/>
          <a:p>
            <a:pPr marL="95250" indent="-95250">
              <a:lnSpc>
                <a:spcPct val="90000"/>
              </a:lnSpc>
              <a:spcAft>
                <a:spcPts val="300"/>
              </a:spcAft>
              <a:buFont typeface="Arial" pitchFamily="34" charset="0"/>
              <a:buChar char="•"/>
            </a:pPr>
            <a:r>
              <a:rPr lang="pt-BR" sz="1400" dirty="0">
                <a:solidFill>
                  <a:prstClr val="black"/>
                </a:solidFill>
              </a:rPr>
              <a:t>Insumo para sinterização</a:t>
            </a:r>
          </a:p>
          <a:p>
            <a:pPr marL="95250" indent="-95250">
              <a:lnSpc>
                <a:spcPct val="90000"/>
              </a:lnSpc>
              <a:spcAft>
                <a:spcPts val="300"/>
              </a:spcAft>
              <a:buFont typeface="Arial" pitchFamily="34" charset="0"/>
              <a:buChar char="•"/>
            </a:pPr>
            <a:r>
              <a:rPr lang="pt-BR" sz="1400" dirty="0">
                <a:solidFill>
                  <a:prstClr val="black"/>
                </a:solidFill>
              </a:rPr>
              <a:t>Antigamente era rejeitado</a:t>
            </a:r>
          </a:p>
        </p:txBody>
      </p:sp>
      <p:sp>
        <p:nvSpPr>
          <p:cNvPr id="47" name="CaixaDeTexto 46"/>
          <p:cNvSpPr txBox="1"/>
          <p:nvPr/>
        </p:nvSpPr>
        <p:spPr>
          <a:xfrm>
            <a:off x="5240238" y="5438327"/>
            <a:ext cx="2160000" cy="1116000"/>
          </a:xfrm>
          <a:prstGeom prst="rect">
            <a:avLst/>
          </a:prstGeom>
          <a:noFill/>
          <a:ln>
            <a:noFill/>
          </a:ln>
        </p:spPr>
        <p:txBody>
          <a:bodyPr wrap="square" lIns="72000" tIns="36000" rIns="72000" bIns="36000" rtlCol="0" anchor="ctr">
            <a:noAutofit/>
          </a:bodyPr>
          <a:lstStyle/>
          <a:p>
            <a:pPr marL="95250" indent="-95250">
              <a:lnSpc>
                <a:spcPct val="90000"/>
              </a:lnSpc>
              <a:spcAft>
                <a:spcPts val="300"/>
              </a:spcAft>
              <a:buFont typeface="Arial" pitchFamily="34" charset="0"/>
              <a:buChar char="•"/>
            </a:pPr>
            <a:r>
              <a:rPr lang="pt-BR" sz="1400" b="1" dirty="0">
                <a:solidFill>
                  <a:prstClr val="black"/>
                </a:solidFill>
              </a:rPr>
              <a:t>Pode ser levado ao alto forno </a:t>
            </a:r>
          </a:p>
          <a:p>
            <a:pPr marL="95250" indent="-95250">
              <a:lnSpc>
                <a:spcPct val="90000"/>
              </a:lnSpc>
              <a:spcAft>
                <a:spcPts val="300"/>
              </a:spcAft>
              <a:buFont typeface="Arial" pitchFamily="34" charset="0"/>
              <a:buChar char="•"/>
            </a:pPr>
            <a:r>
              <a:rPr lang="pt-BR" sz="1400" dirty="0">
                <a:solidFill>
                  <a:prstClr val="black"/>
                </a:solidFill>
              </a:rPr>
              <a:t>Produto que simula o granulado </a:t>
            </a:r>
          </a:p>
        </p:txBody>
      </p:sp>
      <p:sp>
        <p:nvSpPr>
          <p:cNvPr id="51" name="CaixaDeTexto 50"/>
          <p:cNvSpPr txBox="1"/>
          <p:nvPr>
            <p:custDataLst>
              <p:tags r:id="rId41"/>
            </p:custDataLst>
          </p:nvPr>
        </p:nvSpPr>
        <p:spPr>
          <a:xfrm>
            <a:off x="7562494" y="5438327"/>
            <a:ext cx="2160000" cy="1116000"/>
          </a:xfrm>
          <a:prstGeom prst="rect">
            <a:avLst/>
          </a:prstGeom>
          <a:noFill/>
          <a:ln>
            <a:noFill/>
          </a:ln>
        </p:spPr>
        <p:txBody>
          <a:bodyPr wrap="square" lIns="72000" tIns="36000" rIns="72000" bIns="36000" rtlCol="0" anchor="ctr">
            <a:noAutofit/>
          </a:bodyPr>
          <a:lstStyle/>
          <a:p>
            <a:pPr marL="95250" indent="-95250">
              <a:lnSpc>
                <a:spcPct val="90000"/>
              </a:lnSpc>
              <a:spcAft>
                <a:spcPts val="300"/>
              </a:spcAft>
              <a:buFont typeface="Arial" pitchFamily="34" charset="0"/>
              <a:buChar char="•"/>
            </a:pPr>
            <a:r>
              <a:rPr lang="pt-BR" sz="1400" b="1" dirty="0">
                <a:solidFill>
                  <a:prstClr val="black"/>
                </a:solidFill>
              </a:rPr>
              <a:t>Pode ser levado ao alto forno </a:t>
            </a:r>
          </a:p>
          <a:p>
            <a:pPr marL="95250" indent="-95250">
              <a:lnSpc>
                <a:spcPct val="90000"/>
              </a:lnSpc>
              <a:spcAft>
                <a:spcPts val="300"/>
              </a:spcAft>
              <a:buFont typeface="Arial" pitchFamily="34" charset="0"/>
              <a:buChar char="•"/>
            </a:pPr>
            <a:r>
              <a:rPr lang="pt-BR" sz="1400" dirty="0">
                <a:solidFill>
                  <a:prstClr val="black"/>
                </a:solidFill>
              </a:rPr>
              <a:t>Produto natural extraído das minas</a:t>
            </a:r>
          </a:p>
        </p:txBody>
      </p:sp>
      <p:pic>
        <p:nvPicPr>
          <p:cNvPr id="9" name="Imagem 8">
            <a:extLst>
              <a:ext uri="{FF2B5EF4-FFF2-40B4-BE49-F238E27FC236}">
                <a16:creationId xmlns:a16="http://schemas.microsoft.com/office/drawing/2014/main" id="{CD73BA31-21FF-4D16-8E3F-CFEBDB326CFA}"/>
              </a:ext>
            </a:extLst>
          </p:cNvPr>
          <p:cNvPicPr>
            <a:picLocks noChangeAspect="1"/>
          </p:cNvPicPr>
          <p:nvPr/>
        </p:nvPicPr>
        <p:blipFill>
          <a:blip r:embed="rId49"/>
          <a:stretch>
            <a:fillRect/>
          </a:stretch>
        </p:blipFill>
        <p:spPr>
          <a:xfrm>
            <a:off x="8867415" y="-441685"/>
            <a:ext cx="3886200" cy="2838450"/>
          </a:xfrm>
          <a:prstGeom prst="rect">
            <a:avLst/>
          </a:prstGeom>
        </p:spPr>
      </p:pic>
    </p:spTree>
    <p:extLst>
      <p:ext uri="{BB962C8B-B14F-4D97-AF65-F5344CB8AC3E}">
        <p14:creationId xmlns:p14="http://schemas.microsoft.com/office/powerpoint/2010/main" val="3406665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2"/>
            </p:custDataLst>
            <p:extLst>
              <p:ext uri="{D42A27DB-BD31-4B8C-83A1-F6EECF244321}">
                <p14:modId xmlns:p14="http://schemas.microsoft.com/office/powerpoint/2010/main" val="4065301945"/>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1608"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3"/>
            </p:custDataLst>
          </p:nvPr>
        </p:nvSpPr>
        <p:spPr>
          <a:xfrm>
            <a:off x="200025" y="35025"/>
            <a:ext cx="9505950" cy="637364"/>
          </a:xfrm>
        </p:spPr>
        <p:txBody>
          <a:bodyPr/>
          <a:lstStyle/>
          <a:p>
            <a:r>
              <a:rPr lang="pt-BR" dirty="0"/>
              <a:t>No Brasil existem quatro principais regiões de produção. Duas outras podem ser consideradas novas fronteiras</a:t>
            </a:r>
          </a:p>
        </p:txBody>
      </p:sp>
      <p:sp>
        <p:nvSpPr>
          <p:cNvPr id="6" name="Rectangle 1"/>
          <p:cNvSpPr>
            <a:spLocks noChangeArrowheads="1"/>
          </p:cNvSpPr>
          <p:nvPr>
            <p:custDataLst>
              <p:tags r:id="rId4"/>
            </p:custDataLst>
          </p:nvPr>
        </p:nvSpPr>
        <p:spPr bwMode="auto">
          <a:xfrm>
            <a:off x="3267075" y="1485900"/>
            <a:ext cx="9904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br>
              <a:rPr lang="pt-BR">
                <a:solidFill>
                  <a:prstClr val="black"/>
                </a:solidFill>
                <a:cs typeface="Arial" pitchFamily="34" charset="0"/>
              </a:rPr>
            </a:br>
            <a:endParaRPr lang="pt-BR">
              <a:solidFill>
                <a:prstClr val="black"/>
              </a:solidFill>
              <a:cs typeface="Arial" pitchFamily="34" charset="0"/>
            </a:endParaRPr>
          </a:p>
        </p:txBody>
      </p:sp>
      <p:sp>
        <p:nvSpPr>
          <p:cNvPr id="14" name="Rectangle 7"/>
          <p:cNvSpPr>
            <a:spLocks noChangeArrowheads="1"/>
          </p:cNvSpPr>
          <p:nvPr>
            <p:custDataLst>
              <p:tags r:id="rId5"/>
            </p:custDataLst>
          </p:nvPr>
        </p:nvSpPr>
        <p:spPr bwMode="auto">
          <a:xfrm>
            <a:off x="3267075" y="1485900"/>
            <a:ext cx="9904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br>
              <a:rPr lang="pt-BR">
                <a:solidFill>
                  <a:prstClr val="black"/>
                </a:solidFill>
                <a:cs typeface="Arial" pitchFamily="34" charset="0"/>
              </a:rPr>
            </a:br>
            <a:endParaRPr lang="pt-BR">
              <a:solidFill>
                <a:prstClr val="black"/>
              </a:solidFill>
              <a:cs typeface="Arial" pitchFamily="34" charset="0"/>
            </a:endParaRPr>
          </a:p>
        </p:txBody>
      </p:sp>
      <p:sp>
        <p:nvSpPr>
          <p:cNvPr id="16" name="CaixaDeTexto 15"/>
          <p:cNvSpPr txBox="1"/>
          <p:nvPr>
            <p:custDataLst>
              <p:tags r:id="rId6"/>
            </p:custDataLst>
          </p:nvPr>
        </p:nvSpPr>
        <p:spPr>
          <a:xfrm>
            <a:off x="72007" y="6624736"/>
            <a:ext cx="5096223" cy="188640"/>
          </a:xfrm>
          <a:prstGeom prst="rect">
            <a:avLst/>
          </a:prstGeom>
          <a:noFill/>
          <a:ln>
            <a:noFill/>
          </a:ln>
        </p:spPr>
        <p:txBody>
          <a:bodyPr wrap="none" lIns="72000" tIns="36000" rIns="72000" bIns="36000" rtlCol="0" anchor="b">
            <a:noAutofit/>
          </a:bodyPr>
          <a:lstStyle/>
          <a:p>
            <a:pPr>
              <a:spcAft>
                <a:spcPts val="600"/>
              </a:spcAft>
            </a:pPr>
            <a:r>
              <a:rPr lang="pt-BR" sz="1100" dirty="0">
                <a:solidFill>
                  <a:prstClr val="black"/>
                </a:solidFill>
              </a:rPr>
              <a:t>Fonte: IBRAM, DNPM, MT, Vale, CSN, MMX, Samarco, ANTT, PNLT </a:t>
            </a:r>
          </a:p>
        </p:txBody>
      </p:sp>
      <p:pic>
        <p:nvPicPr>
          <p:cNvPr id="11265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9758" y="836712"/>
            <a:ext cx="5446049"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ângulo 7"/>
          <p:cNvSpPr/>
          <p:nvPr/>
        </p:nvSpPr>
        <p:spPr>
          <a:xfrm>
            <a:off x="6560783" y="2348880"/>
            <a:ext cx="3071943" cy="1656184"/>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88900" algn="ctr">
              <a:spcAft>
                <a:spcPts val="600"/>
              </a:spcAft>
              <a:tabLst>
                <a:tab pos="3044825" algn="l"/>
              </a:tabLst>
            </a:pPr>
            <a:r>
              <a:rPr lang="pt-BR" sz="1600" b="1" dirty="0"/>
              <a:t>Novos projetos dependem do preço do minério...</a:t>
            </a:r>
          </a:p>
          <a:p>
            <a:pPr marL="88900" algn="ctr">
              <a:spcAft>
                <a:spcPts val="600"/>
              </a:spcAft>
              <a:tabLst>
                <a:tab pos="3044825" algn="l"/>
              </a:tabLst>
            </a:pPr>
            <a:r>
              <a:rPr lang="pt-BR" sz="1600" dirty="0">
                <a:solidFill>
                  <a:prstClr val="black"/>
                </a:solidFill>
              </a:rPr>
              <a:t>(03/2012): ~USD150/t</a:t>
            </a:r>
            <a:r>
              <a:rPr lang="pt-BR" sz="1600" baseline="30000" dirty="0">
                <a:solidFill>
                  <a:prstClr val="black"/>
                </a:solidFill>
              </a:rPr>
              <a:t>1</a:t>
            </a:r>
          </a:p>
          <a:p>
            <a:pPr marL="88900" algn="ctr">
              <a:spcAft>
                <a:spcPts val="600"/>
              </a:spcAft>
              <a:tabLst>
                <a:tab pos="3044825" algn="l"/>
              </a:tabLst>
            </a:pPr>
            <a:r>
              <a:rPr lang="pt-BR" sz="1600" dirty="0">
                <a:solidFill>
                  <a:prstClr val="black"/>
                </a:solidFill>
              </a:rPr>
              <a:t>(09/2014): ~USD80/t</a:t>
            </a:r>
          </a:p>
          <a:p>
            <a:pPr marL="88900" algn="ctr">
              <a:spcAft>
                <a:spcPts val="600"/>
              </a:spcAft>
              <a:tabLst>
                <a:tab pos="3044825" algn="l"/>
              </a:tabLst>
            </a:pPr>
            <a:r>
              <a:rPr lang="pt-BR" sz="1600" dirty="0">
                <a:solidFill>
                  <a:prstClr val="black"/>
                </a:solidFill>
              </a:rPr>
              <a:t>(07/2016): ~USD50/t</a:t>
            </a:r>
          </a:p>
        </p:txBody>
      </p:sp>
      <p:pic>
        <p:nvPicPr>
          <p:cNvPr id="3" name="Imagem 2">
            <a:extLst>
              <a:ext uri="{FF2B5EF4-FFF2-40B4-BE49-F238E27FC236}">
                <a16:creationId xmlns:a16="http://schemas.microsoft.com/office/drawing/2014/main" id="{8AB28D45-6A53-4153-947A-4DE4E0E691CF}"/>
              </a:ext>
            </a:extLst>
          </p:cNvPr>
          <p:cNvPicPr>
            <a:picLocks noChangeAspect="1"/>
          </p:cNvPicPr>
          <p:nvPr/>
        </p:nvPicPr>
        <p:blipFill>
          <a:blip r:embed="rId12"/>
          <a:stretch>
            <a:fillRect/>
          </a:stretch>
        </p:blipFill>
        <p:spPr>
          <a:xfrm>
            <a:off x="6176343" y="323619"/>
            <a:ext cx="3528046" cy="1943100"/>
          </a:xfrm>
          <a:prstGeom prst="rect">
            <a:avLst/>
          </a:prstGeom>
        </p:spPr>
      </p:pic>
    </p:spTree>
    <p:extLst>
      <p:ext uri="{BB962C8B-B14F-4D97-AF65-F5344CB8AC3E}">
        <p14:creationId xmlns:p14="http://schemas.microsoft.com/office/powerpoint/2010/main" val="733572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3AF69F-DE63-4747-BE62-5E56A1FA4130}"/>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F8E5FF0A-EB91-47AB-8CAE-28AF0A5882F7}"/>
              </a:ext>
            </a:extLst>
          </p:cNvPr>
          <p:cNvPicPr>
            <a:picLocks noChangeAspect="1"/>
          </p:cNvPicPr>
          <p:nvPr/>
        </p:nvPicPr>
        <p:blipFill>
          <a:blip r:embed="rId2"/>
          <a:stretch>
            <a:fillRect/>
          </a:stretch>
        </p:blipFill>
        <p:spPr>
          <a:xfrm>
            <a:off x="-6720" y="620688"/>
            <a:ext cx="9904413" cy="4317537"/>
          </a:xfrm>
          <a:prstGeom prst="rect">
            <a:avLst/>
          </a:prstGeom>
        </p:spPr>
      </p:pic>
      <p:pic>
        <p:nvPicPr>
          <p:cNvPr id="5" name="Imagem 4">
            <a:extLst>
              <a:ext uri="{FF2B5EF4-FFF2-40B4-BE49-F238E27FC236}">
                <a16:creationId xmlns:a16="http://schemas.microsoft.com/office/drawing/2014/main" id="{36884B20-C889-45BE-B8B5-CC44BBE1D091}"/>
              </a:ext>
            </a:extLst>
          </p:cNvPr>
          <p:cNvPicPr>
            <a:picLocks noChangeAspect="1"/>
          </p:cNvPicPr>
          <p:nvPr/>
        </p:nvPicPr>
        <p:blipFill>
          <a:blip r:embed="rId3"/>
          <a:stretch>
            <a:fillRect/>
          </a:stretch>
        </p:blipFill>
        <p:spPr>
          <a:xfrm>
            <a:off x="4592166" y="4725987"/>
            <a:ext cx="4391025" cy="1943100"/>
          </a:xfrm>
          <a:prstGeom prst="rect">
            <a:avLst/>
          </a:prstGeom>
        </p:spPr>
      </p:pic>
    </p:spTree>
    <p:extLst>
      <p:ext uri="{BB962C8B-B14F-4D97-AF65-F5344CB8AC3E}">
        <p14:creationId xmlns:p14="http://schemas.microsoft.com/office/powerpoint/2010/main" val="1304767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Contéudo</a:t>
            </a:r>
            <a:endParaRPr lang="pt-BR" dirty="0"/>
          </a:p>
        </p:txBody>
      </p:sp>
      <p:sp>
        <p:nvSpPr>
          <p:cNvPr id="4" name="Espaço Reservado para Número de Slide 3"/>
          <p:cNvSpPr>
            <a:spLocks noGrp="1"/>
          </p:cNvSpPr>
          <p:nvPr>
            <p:ph type="sldNum" sz="quarter" idx="10"/>
          </p:nvPr>
        </p:nvSpPr>
        <p:spPr/>
        <p:txBody>
          <a:bodyPr/>
          <a:lstStyle/>
          <a:p>
            <a:pPr>
              <a:defRPr/>
            </a:pPr>
            <a:fld id="{B66251D2-9488-44CD-87B4-F793A73C4A01}" type="slidenum">
              <a:rPr lang="pt-BR" smtClean="0">
                <a:solidFill>
                  <a:prstClr val="black">
                    <a:lumMod val="50000"/>
                    <a:lumOff val="50000"/>
                  </a:prstClr>
                </a:solidFill>
              </a:rPr>
              <a:pPr>
                <a:defRPr/>
              </a:pPr>
              <a:t>3</a:t>
            </a:fld>
            <a:endParaRPr lang="pt-BR" sz="600" dirty="0">
              <a:solidFill>
                <a:prstClr val="black">
                  <a:lumMod val="50000"/>
                  <a:lumOff val="50000"/>
                </a:prstClr>
              </a:solidFill>
            </a:endParaRPr>
          </a:p>
        </p:txBody>
      </p:sp>
      <p:sp>
        <p:nvSpPr>
          <p:cNvPr id="8" name="Retângulo 7"/>
          <p:cNvSpPr/>
          <p:nvPr/>
        </p:nvSpPr>
        <p:spPr>
          <a:xfrm>
            <a:off x="200025" y="836712"/>
            <a:ext cx="8856637" cy="3585597"/>
          </a:xfrm>
          <a:prstGeom prst="rect">
            <a:avLst/>
          </a:prstGeom>
        </p:spPr>
        <p:txBody>
          <a:bodyPr wrap="square">
            <a:spAutoFit/>
          </a:bodyPr>
          <a:lstStyle/>
          <a:p>
            <a:pPr marL="342900" lvl="0" indent="-342900" algn="just">
              <a:lnSpc>
                <a:spcPct val="115000"/>
              </a:lnSpc>
              <a:spcBef>
                <a:spcPts val="600"/>
              </a:spcBef>
              <a:spcAft>
                <a:spcPts val="0"/>
              </a:spcAft>
              <a:buFont typeface="Symbol" panose="05050102010706020507" pitchFamily="18" charset="2"/>
              <a:buChar char=""/>
            </a:pPr>
            <a:r>
              <a:rPr lang="pt-BR" dirty="0">
                <a:latin typeface="Arial" panose="020B0604020202020204" pitchFamily="34" charset="0"/>
                <a:ea typeface="Times New Roman" panose="02020603050405020304" pitchFamily="18" charset="0"/>
                <a:cs typeface="Arial" panose="020B0604020202020204" pitchFamily="34" charset="0"/>
              </a:rPr>
              <a:t>Parâmetros típicos de terminais de granéis sólido (movimentação típica, equipamentos principais, capacidade média, tamanho de berço, etc.)</a:t>
            </a:r>
          </a:p>
          <a:p>
            <a:pPr marL="342900" lvl="0" indent="-342900" algn="just">
              <a:lnSpc>
                <a:spcPct val="115000"/>
              </a:lnSpc>
              <a:spcBef>
                <a:spcPts val="600"/>
              </a:spcBef>
              <a:spcAft>
                <a:spcPts val="0"/>
              </a:spcAft>
              <a:buFont typeface="Symbol" panose="05050102010706020507" pitchFamily="18" charset="2"/>
              <a:buChar char=""/>
            </a:pPr>
            <a:r>
              <a:rPr lang="pt-BR" dirty="0">
                <a:latin typeface="Arial" panose="020B0604020202020204" pitchFamily="34" charset="0"/>
                <a:ea typeface="Times New Roman" panose="02020603050405020304" pitchFamily="18" charset="0"/>
                <a:cs typeface="Arial" panose="020B0604020202020204" pitchFamily="34" charset="0"/>
              </a:rPr>
              <a:t>Dinâmica típica de transporte da carga: modal mais utilizado, tipo de caminhão, trem, navios e barcaças (apresentação por tipo de carga, minério, carvão e granéis vegetais) </a:t>
            </a:r>
          </a:p>
          <a:p>
            <a:pPr marL="342900" lvl="0" indent="-342900" algn="just">
              <a:lnSpc>
                <a:spcPct val="115000"/>
              </a:lnSpc>
              <a:spcBef>
                <a:spcPts val="600"/>
              </a:spcBef>
              <a:spcAft>
                <a:spcPts val="0"/>
              </a:spcAft>
              <a:buFont typeface="Symbol" panose="05050102010706020507" pitchFamily="18" charset="2"/>
              <a:buChar char=""/>
            </a:pPr>
            <a:r>
              <a:rPr lang="pt-BR" dirty="0">
                <a:latin typeface="Arial" panose="020B0604020202020204" pitchFamily="34" charset="0"/>
                <a:ea typeface="Times New Roman" panose="02020603050405020304" pitchFamily="18" charset="0"/>
                <a:cs typeface="Arial" panose="020B0604020202020204" pitchFamily="34" charset="0"/>
              </a:rPr>
              <a:t>Fluxos dos principais granéis movimentados no Brasil (importação/exportação/cabotagem)</a:t>
            </a:r>
          </a:p>
          <a:p>
            <a:pPr marL="342900" lvl="0" indent="-342900" algn="just">
              <a:lnSpc>
                <a:spcPct val="115000"/>
              </a:lnSpc>
              <a:spcBef>
                <a:spcPts val="600"/>
              </a:spcBef>
              <a:spcAft>
                <a:spcPts val="0"/>
              </a:spcAft>
              <a:buFont typeface="Symbol" panose="05050102010706020507" pitchFamily="18" charset="2"/>
              <a:buChar char=""/>
            </a:pPr>
            <a:r>
              <a:rPr lang="pt-BR" dirty="0">
                <a:latin typeface="Arial" panose="020B0604020202020204" pitchFamily="34" charset="0"/>
                <a:ea typeface="Times New Roman" panose="02020603050405020304" pitchFamily="18" charset="0"/>
                <a:cs typeface="Arial" panose="020B0604020202020204" pitchFamily="34" charset="0"/>
              </a:rPr>
              <a:t>Dinâmica do mercado de minério e carvão</a:t>
            </a:r>
          </a:p>
          <a:p>
            <a:pPr marL="342900" lvl="0" indent="-342900" algn="just">
              <a:lnSpc>
                <a:spcPct val="115000"/>
              </a:lnSpc>
              <a:spcBef>
                <a:spcPts val="600"/>
              </a:spcBef>
              <a:spcAft>
                <a:spcPts val="0"/>
              </a:spcAft>
              <a:buFont typeface="Symbol" panose="05050102010706020507" pitchFamily="18" charset="2"/>
              <a:buChar char=""/>
            </a:pPr>
            <a:r>
              <a:rPr lang="pt-BR" dirty="0">
                <a:latin typeface="Arial" panose="020B0604020202020204" pitchFamily="34" charset="0"/>
                <a:ea typeface="Times New Roman" panose="02020603050405020304" pitchFamily="18" charset="0"/>
                <a:cs typeface="Arial" panose="020B0604020202020204" pitchFamily="34" charset="0"/>
              </a:rPr>
              <a:t>Dinâmica de mercado para granéis vegetais: soja, milho, farelo de soja e fertilizantes</a:t>
            </a:r>
            <a:endParaRPr lang="pt-BR"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02202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Retângulo 176"/>
          <p:cNvSpPr/>
          <p:nvPr/>
        </p:nvSpPr>
        <p:spPr>
          <a:xfrm>
            <a:off x="4231484" y="4443051"/>
            <a:ext cx="3953503" cy="2343720"/>
          </a:xfrm>
          <a:prstGeom prst="rect">
            <a:avLst/>
          </a:prstGeom>
          <a:solidFill>
            <a:schemeClr val="bg1"/>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pic>
        <p:nvPicPr>
          <p:cNvPr id="112643"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9305" t="17586" r="8565" b="20895"/>
          <a:stretch/>
        </p:blipFill>
        <p:spPr bwMode="auto">
          <a:xfrm>
            <a:off x="4957575" y="2622961"/>
            <a:ext cx="3116650" cy="1735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5" name="Picture 5"/>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9281" t="18799" r="4904" b="15776"/>
          <a:stretch/>
        </p:blipFill>
        <p:spPr bwMode="auto">
          <a:xfrm>
            <a:off x="4304134" y="4509120"/>
            <a:ext cx="3803158" cy="1845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p:txBody>
          <a:bodyPr/>
          <a:lstStyle/>
          <a:p>
            <a:r>
              <a:rPr lang="pt-BR" dirty="0"/>
              <a:t>Principais terminais na movimentação de minério de ferro</a:t>
            </a:r>
          </a:p>
        </p:txBody>
      </p:sp>
      <p:grpSp>
        <p:nvGrpSpPr>
          <p:cNvPr id="32" name="Grupo 31"/>
          <p:cNvGrpSpPr>
            <a:grpSpLocks noChangeAspect="1"/>
          </p:cNvGrpSpPr>
          <p:nvPr/>
        </p:nvGrpSpPr>
        <p:grpSpPr>
          <a:xfrm>
            <a:off x="-2896666" y="460210"/>
            <a:ext cx="5567568" cy="5993126"/>
            <a:chOff x="422208" y="2628901"/>
            <a:chExt cx="3142746" cy="3382963"/>
          </a:xfrm>
        </p:grpSpPr>
        <p:sp>
          <p:nvSpPr>
            <p:cNvPr id="33" name="Freeform 4"/>
            <p:cNvSpPr>
              <a:spLocks/>
            </p:cNvSpPr>
            <p:nvPr/>
          </p:nvSpPr>
          <p:spPr bwMode="auto">
            <a:xfrm>
              <a:off x="422208" y="2628901"/>
              <a:ext cx="3134810" cy="3373438"/>
            </a:xfrm>
            <a:custGeom>
              <a:avLst/>
              <a:gdLst/>
              <a:ahLst/>
              <a:cxnLst>
                <a:cxn ang="0">
                  <a:pos x="1323" y="2290"/>
                </a:cxn>
                <a:cxn ang="0">
                  <a:pos x="1451" y="2008"/>
                </a:cxn>
                <a:cxn ang="0">
                  <a:pos x="1509" y="1852"/>
                </a:cxn>
                <a:cxn ang="0">
                  <a:pos x="1727" y="1738"/>
                </a:cxn>
                <a:cxn ang="0">
                  <a:pos x="1875" y="1664"/>
                </a:cxn>
                <a:cxn ang="0">
                  <a:pos x="1946" y="1489"/>
                </a:cxn>
                <a:cxn ang="0">
                  <a:pos x="1997" y="1334"/>
                </a:cxn>
                <a:cxn ang="0">
                  <a:pos x="2036" y="1145"/>
                </a:cxn>
                <a:cxn ang="0">
                  <a:pos x="2145" y="976"/>
                </a:cxn>
                <a:cxn ang="0">
                  <a:pos x="2255" y="801"/>
                </a:cxn>
                <a:cxn ang="0">
                  <a:pos x="2203" y="612"/>
                </a:cxn>
                <a:cxn ang="0">
                  <a:pos x="2036" y="552"/>
                </a:cxn>
                <a:cxn ang="0">
                  <a:pos x="1817" y="498"/>
                </a:cxn>
                <a:cxn ang="0">
                  <a:pos x="1670" y="477"/>
                </a:cxn>
                <a:cxn ang="0">
                  <a:pos x="1561" y="384"/>
                </a:cxn>
                <a:cxn ang="0">
                  <a:pos x="1419" y="417"/>
                </a:cxn>
                <a:cxn ang="0">
                  <a:pos x="1310" y="438"/>
                </a:cxn>
                <a:cxn ang="0">
                  <a:pos x="1323" y="289"/>
                </a:cxn>
                <a:cxn ang="0">
                  <a:pos x="1310" y="188"/>
                </a:cxn>
                <a:cxn ang="0">
                  <a:pos x="1252" y="93"/>
                </a:cxn>
                <a:cxn ang="0">
                  <a:pos x="1053" y="174"/>
                </a:cxn>
                <a:cxn ang="0">
                  <a:pos x="982" y="208"/>
                </a:cxn>
                <a:cxn ang="0">
                  <a:pos x="796" y="249"/>
                </a:cxn>
                <a:cxn ang="0">
                  <a:pos x="764" y="59"/>
                </a:cxn>
                <a:cxn ang="0">
                  <a:pos x="706" y="39"/>
                </a:cxn>
                <a:cxn ang="0">
                  <a:pos x="578" y="93"/>
                </a:cxn>
                <a:cxn ang="0">
                  <a:pos x="526" y="154"/>
                </a:cxn>
                <a:cxn ang="0">
                  <a:pos x="526" y="269"/>
                </a:cxn>
                <a:cxn ang="0">
                  <a:pos x="359" y="269"/>
                </a:cxn>
                <a:cxn ang="0">
                  <a:pos x="199" y="269"/>
                </a:cxn>
                <a:cxn ang="0">
                  <a:pos x="199" y="323"/>
                </a:cxn>
                <a:cxn ang="0">
                  <a:pos x="217" y="572"/>
                </a:cxn>
                <a:cxn ang="0">
                  <a:pos x="51" y="727"/>
                </a:cxn>
                <a:cxn ang="0">
                  <a:pos x="0" y="842"/>
                </a:cxn>
                <a:cxn ang="0">
                  <a:pos x="70" y="1010"/>
                </a:cxn>
                <a:cxn ang="0">
                  <a:pos x="180" y="990"/>
                </a:cxn>
                <a:cxn ang="0">
                  <a:pos x="359" y="1050"/>
                </a:cxn>
                <a:cxn ang="0">
                  <a:pos x="487" y="1010"/>
                </a:cxn>
                <a:cxn ang="0">
                  <a:pos x="635" y="1165"/>
                </a:cxn>
                <a:cxn ang="0">
                  <a:pos x="764" y="1280"/>
                </a:cxn>
                <a:cxn ang="0">
                  <a:pos x="906" y="1374"/>
                </a:cxn>
                <a:cxn ang="0">
                  <a:pos x="963" y="1489"/>
                </a:cxn>
                <a:cxn ang="0">
                  <a:pos x="963" y="1698"/>
                </a:cxn>
                <a:cxn ang="0">
                  <a:pos x="1091" y="1792"/>
                </a:cxn>
                <a:cxn ang="0">
                  <a:pos x="1123" y="1893"/>
                </a:cxn>
                <a:cxn ang="0">
                  <a:pos x="1181" y="2008"/>
                </a:cxn>
                <a:cxn ang="0">
                  <a:pos x="1014" y="2236"/>
                </a:cxn>
                <a:cxn ang="0">
                  <a:pos x="1143" y="2270"/>
                </a:cxn>
                <a:cxn ang="0">
                  <a:pos x="1233" y="2371"/>
                </a:cxn>
              </a:cxnLst>
              <a:rect l="0" t="0" r="r" b="b"/>
              <a:pathLst>
                <a:path w="2256" h="2427">
                  <a:moveTo>
                    <a:pt x="1213" y="2426"/>
                  </a:moveTo>
                  <a:lnTo>
                    <a:pt x="1252" y="2405"/>
                  </a:lnTo>
                  <a:lnTo>
                    <a:pt x="1291" y="2331"/>
                  </a:lnTo>
                  <a:lnTo>
                    <a:pt x="1323" y="2290"/>
                  </a:lnTo>
                  <a:lnTo>
                    <a:pt x="1361" y="2197"/>
                  </a:lnTo>
                  <a:lnTo>
                    <a:pt x="1400" y="2143"/>
                  </a:lnTo>
                  <a:lnTo>
                    <a:pt x="1432" y="2082"/>
                  </a:lnTo>
                  <a:lnTo>
                    <a:pt x="1451" y="2008"/>
                  </a:lnTo>
                  <a:lnTo>
                    <a:pt x="1451" y="1927"/>
                  </a:lnTo>
                  <a:lnTo>
                    <a:pt x="1451" y="1913"/>
                  </a:lnTo>
                  <a:lnTo>
                    <a:pt x="1490" y="1873"/>
                  </a:lnTo>
                  <a:lnTo>
                    <a:pt x="1509" y="1852"/>
                  </a:lnTo>
                  <a:lnTo>
                    <a:pt x="1561" y="1812"/>
                  </a:lnTo>
                  <a:lnTo>
                    <a:pt x="1619" y="1779"/>
                  </a:lnTo>
                  <a:lnTo>
                    <a:pt x="1657" y="1759"/>
                  </a:lnTo>
                  <a:lnTo>
                    <a:pt x="1727" y="1738"/>
                  </a:lnTo>
                  <a:lnTo>
                    <a:pt x="1817" y="1738"/>
                  </a:lnTo>
                  <a:lnTo>
                    <a:pt x="1836" y="1698"/>
                  </a:lnTo>
                  <a:lnTo>
                    <a:pt x="1875" y="1678"/>
                  </a:lnTo>
                  <a:lnTo>
                    <a:pt x="1875" y="1664"/>
                  </a:lnTo>
                  <a:lnTo>
                    <a:pt x="1888" y="1644"/>
                  </a:lnTo>
                  <a:lnTo>
                    <a:pt x="1907" y="1603"/>
                  </a:lnTo>
                  <a:lnTo>
                    <a:pt x="1927" y="1563"/>
                  </a:lnTo>
                  <a:lnTo>
                    <a:pt x="1946" y="1489"/>
                  </a:lnTo>
                  <a:lnTo>
                    <a:pt x="1965" y="1448"/>
                  </a:lnTo>
                  <a:lnTo>
                    <a:pt x="1984" y="1435"/>
                  </a:lnTo>
                  <a:lnTo>
                    <a:pt x="1997" y="1394"/>
                  </a:lnTo>
                  <a:lnTo>
                    <a:pt x="1997" y="1334"/>
                  </a:lnTo>
                  <a:lnTo>
                    <a:pt x="2017" y="1300"/>
                  </a:lnTo>
                  <a:lnTo>
                    <a:pt x="2017" y="1165"/>
                  </a:lnTo>
                  <a:lnTo>
                    <a:pt x="2036" y="1125"/>
                  </a:lnTo>
                  <a:lnTo>
                    <a:pt x="2036" y="1145"/>
                  </a:lnTo>
                  <a:lnTo>
                    <a:pt x="2055" y="1145"/>
                  </a:lnTo>
                  <a:lnTo>
                    <a:pt x="2094" y="1071"/>
                  </a:lnTo>
                  <a:lnTo>
                    <a:pt x="2107" y="1050"/>
                  </a:lnTo>
                  <a:lnTo>
                    <a:pt x="2145" y="976"/>
                  </a:lnTo>
                  <a:lnTo>
                    <a:pt x="2184" y="956"/>
                  </a:lnTo>
                  <a:lnTo>
                    <a:pt x="2203" y="915"/>
                  </a:lnTo>
                  <a:lnTo>
                    <a:pt x="2235" y="862"/>
                  </a:lnTo>
                  <a:lnTo>
                    <a:pt x="2255" y="801"/>
                  </a:lnTo>
                  <a:lnTo>
                    <a:pt x="2255" y="747"/>
                  </a:lnTo>
                  <a:lnTo>
                    <a:pt x="2235" y="707"/>
                  </a:lnTo>
                  <a:lnTo>
                    <a:pt x="2216" y="633"/>
                  </a:lnTo>
                  <a:lnTo>
                    <a:pt x="2203" y="612"/>
                  </a:lnTo>
                  <a:lnTo>
                    <a:pt x="2164" y="612"/>
                  </a:lnTo>
                  <a:lnTo>
                    <a:pt x="2107" y="592"/>
                  </a:lnTo>
                  <a:lnTo>
                    <a:pt x="2055" y="552"/>
                  </a:lnTo>
                  <a:lnTo>
                    <a:pt x="2036" y="552"/>
                  </a:lnTo>
                  <a:lnTo>
                    <a:pt x="1997" y="518"/>
                  </a:lnTo>
                  <a:lnTo>
                    <a:pt x="1946" y="498"/>
                  </a:lnTo>
                  <a:lnTo>
                    <a:pt x="1836" y="498"/>
                  </a:lnTo>
                  <a:lnTo>
                    <a:pt x="1817" y="498"/>
                  </a:lnTo>
                  <a:lnTo>
                    <a:pt x="1779" y="477"/>
                  </a:lnTo>
                  <a:lnTo>
                    <a:pt x="1727" y="458"/>
                  </a:lnTo>
                  <a:lnTo>
                    <a:pt x="1689" y="438"/>
                  </a:lnTo>
                  <a:lnTo>
                    <a:pt x="1670" y="477"/>
                  </a:lnTo>
                  <a:lnTo>
                    <a:pt x="1670" y="438"/>
                  </a:lnTo>
                  <a:lnTo>
                    <a:pt x="1638" y="417"/>
                  </a:lnTo>
                  <a:lnTo>
                    <a:pt x="1619" y="404"/>
                  </a:lnTo>
                  <a:lnTo>
                    <a:pt x="1561" y="384"/>
                  </a:lnTo>
                  <a:lnTo>
                    <a:pt x="1548" y="363"/>
                  </a:lnTo>
                  <a:lnTo>
                    <a:pt x="1471" y="343"/>
                  </a:lnTo>
                  <a:lnTo>
                    <a:pt x="1451" y="384"/>
                  </a:lnTo>
                  <a:lnTo>
                    <a:pt x="1419" y="417"/>
                  </a:lnTo>
                  <a:lnTo>
                    <a:pt x="1400" y="458"/>
                  </a:lnTo>
                  <a:lnTo>
                    <a:pt x="1381" y="518"/>
                  </a:lnTo>
                  <a:lnTo>
                    <a:pt x="1381" y="458"/>
                  </a:lnTo>
                  <a:lnTo>
                    <a:pt x="1310" y="438"/>
                  </a:lnTo>
                  <a:lnTo>
                    <a:pt x="1271" y="404"/>
                  </a:lnTo>
                  <a:lnTo>
                    <a:pt x="1271" y="384"/>
                  </a:lnTo>
                  <a:lnTo>
                    <a:pt x="1291" y="323"/>
                  </a:lnTo>
                  <a:lnTo>
                    <a:pt x="1323" y="289"/>
                  </a:lnTo>
                  <a:lnTo>
                    <a:pt x="1342" y="269"/>
                  </a:lnTo>
                  <a:lnTo>
                    <a:pt x="1342" y="249"/>
                  </a:lnTo>
                  <a:lnTo>
                    <a:pt x="1323" y="228"/>
                  </a:lnTo>
                  <a:lnTo>
                    <a:pt x="1310" y="188"/>
                  </a:lnTo>
                  <a:lnTo>
                    <a:pt x="1291" y="134"/>
                  </a:lnTo>
                  <a:lnTo>
                    <a:pt x="1291" y="73"/>
                  </a:lnTo>
                  <a:lnTo>
                    <a:pt x="1271" y="73"/>
                  </a:lnTo>
                  <a:lnTo>
                    <a:pt x="1252" y="93"/>
                  </a:lnTo>
                  <a:lnTo>
                    <a:pt x="1213" y="154"/>
                  </a:lnTo>
                  <a:lnTo>
                    <a:pt x="1162" y="188"/>
                  </a:lnTo>
                  <a:lnTo>
                    <a:pt x="1111" y="188"/>
                  </a:lnTo>
                  <a:lnTo>
                    <a:pt x="1053" y="174"/>
                  </a:lnTo>
                  <a:lnTo>
                    <a:pt x="995" y="174"/>
                  </a:lnTo>
                  <a:lnTo>
                    <a:pt x="982" y="188"/>
                  </a:lnTo>
                  <a:lnTo>
                    <a:pt x="995" y="188"/>
                  </a:lnTo>
                  <a:lnTo>
                    <a:pt x="982" y="208"/>
                  </a:lnTo>
                  <a:lnTo>
                    <a:pt x="925" y="208"/>
                  </a:lnTo>
                  <a:lnTo>
                    <a:pt x="873" y="228"/>
                  </a:lnTo>
                  <a:lnTo>
                    <a:pt x="815" y="249"/>
                  </a:lnTo>
                  <a:lnTo>
                    <a:pt x="796" y="249"/>
                  </a:lnTo>
                  <a:lnTo>
                    <a:pt x="777" y="228"/>
                  </a:lnTo>
                  <a:lnTo>
                    <a:pt x="764" y="154"/>
                  </a:lnTo>
                  <a:lnTo>
                    <a:pt x="777" y="93"/>
                  </a:lnTo>
                  <a:lnTo>
                    <a:pt x="764" y="59"/>
                  </a:lnTo>
                  <a:lnTo>
                    <a:pt x="745" y="59"/>
                  </a:lnTo>
                  <a:lnTo>
                    <a:pt x="745" y="20"/>
                  </a:lnTo>
                  <a:lnTo>
                    <a:pt x="706" y="0"/>
                  </a:lnTo>
                  <a:lnTo>
                    <a:pt x="706" y="39"/>
                  </a:lnTo>
                  <a:lnTo>
                    <a:pt x="635" y="73"/>
                  </a:lnTo>
                  <a:lnTo>
                    <a:pt x="616" y="113"/>
                  </a:lnTo>
                  <a:lnTo>
                    <a:pt x="597" y="93"/>
                  </a:lnTo>
                  <a:lnTo>
                    <a:pt x="578" y="93"/>
                  </a:lnTo>
                  <a:lnTo>
                    <a:pt x="507" y="73"/>
                  </a:lnTo>
                  <a:lnTo>
                    <a:pt x="487" y="93"/>
                  </a:lnTo>
                  <a:lnTo>
                    <a:pt x="526" y="113"/>
                  </a:lnTo>
                  <a:lnTo>
                    <a:pt x="526" y="154"/>
                  </a:lnTo>
                  <a:lnTo>
                    <a:pt x="545" y="188"/>
                  </a:lnTo>
                  <a:lnTo>
                    <a:pt x="578" y="208"/>
                  </a:lnTo>
                  <a:lnTo>
                    <a:pt x="578" y="228"/>
                  </a:lnTo>
                  <a:lnTo>
                    <a:pt x="526" y="269"/>
                  </a:lnTo>
                  <a:lnTo>
                    <a:pt x="487" y="303"/>
                  </a:lnTo>
                  <a:lnTo>
                    <a:pt x="417" y="323"/>
                  </a:lnTo>
                  <a:lnTo>
                    <a:pt x="378" y="303"/>
                  </a:lnTo>
                  <a:lnTo>
                    <a:pt x="359" y="269"/>
                  </a:lnTo>
                  <a:lnTo>
                    <a:pt x="340" y="249"/>
                  </a:lnTo>
                  <a:lnTo>
                    <a:pt x="307" y="249"/>
                  </a:lnTo>
                  <a:lnTo>
                    <a:pt x="288" y="249"/>
                  </a:lnTo>
                  <a:lnTo>
                    <a:pt x="199" y="269"/>
                  </a:lnTo>
                  <a:lnTo>
                    <a:pt x="199" y="289"/>
                  </a:lnTo>
                  <a:lnTo>
                    <a:pt x="230" y="303"/>
                  </a:lnTo>
                  <a:lnTo>
                    <a:pt x="230" y="323"/>
                  </a:lnTo>
                  <a:lnTo>
                    <a:pt x="199" y="323"/>
                  </a:lnTo>
                  <a:lnTo>
                    <a:pt x="180" y="343"/>
                  </a:lnTo>
                  <a:lnTo>
                    <a:pt x="199" y="417"/>
                  </a:lnTo>
                  <a:lnTo>
                    <a:pt x="230" y="458"/>
                  </a:lnTo>
                  <a:lnTo>
                    <a:pt x="217" y="572"/>
                  </a:lnTo>
                  <a:lnTo>
                    <a:pt x="199" y="646"/>
                  </a:lnTo>
                  <a:lnTo>
                    <a:pt x="180" y="646"/>
                  </a:lnTo>
                  <a:lnTo>
                    <a:pt x="90" y="687"/>
                  </a:lnTo>
                  <a:lnTo>
                    <a:pt x="51" y="727"/>
                  </a:lnTo>
                  <a:lnTo>
                    <a:pt x="32" y="761"/>
                  </a:lnTo>
                  <a:lnTo>
                    <a:pt x="32" y="781"/>
                  </a:lnTo>
                  <a:lnTo>
                    <a:pt x="12" y="801"/>
                  </a:lnTo>
                  <a:lnTo>
                    <a:pt x="0" y="842"/>
                  </a:lnTo>
                  <a:lnTo>
                    <a:pt x="0" y="896"/>
                  </a:lnTo>
                  <a:lnTo>
                    <a:pt x="12" y="936"/>
                  </a:lnTo>
                  <a:lnTo>
                    <a:pt x="51" y="976"/>
                  </a:lnTo>
                  <a:lnTo>
                    <a:pt x="70" y="1010"/>
                  </a:lnTo>
                  <a:lnTo>
                    <a:pt x="90" y="1010"/>
                  </a:lnTo>
                  <a:lnTo>
                    <a:pt x="109" y="1030"/>
                  </a:lnTo>
                  <a:lnTo>
                    <a:pt x="141" y="1030"/>
                  </a:lnTo>
                  <a:lnTo>
                    <a:pt x="180" y="990"/>
                  </a:lnTo>
                  <a:lnTo>
                    <a:pt x="180" y="1050"/>
                  </a:lnTo>
                  <a:lnTo>
                    <a:pt x="199" y="1071"/>
                  </a:lnTo>
                  <a:lnTo>
                    <a:pt x="288" y="1071"/>
                  </a:lnTo>
                  <a:lnTo>
                    <a:pt x="359" y="1050"/>
                  </a:lnTo>
                  <a:lnTo>
                    <a:pt x="417" y="1010"/>
                  </a:lnTo>
                  <a:lnTo>
                    <a:pt x="449" y="990"/>
                  </a:lnTo>
                  <a:lnTo>
                    <a:pt x="468" y="990"/>
                  </a:lnTo>
                  <a:lnTo>
                    <a:pt x="487" y="1010"/>
                  </a:lnTo>
                  <a:lnTo>
                    <a:pt x="487" y="1071"/>
                  </a:lnTo>
                  <a:lnTo>
                    <a:pt x="526" y="1125"/>
                  </a:lnTo>
                  <a:lnTo>
                    <a:pt x="597" y="1145"/>
                  </a:lnTo>
                  <a:lnTo>
                    <a:pt x="635" y="1165"/>
                  </a:lnTo>
                  <a:lnTo>
                    <a:pt x="725" y="1185"/>
                  </a:lnTo>
                  <a:lnTo>
                    <a:pt x="764" y="1206"/>
                  </a:lnTo>
                  <a:lnTo>
                    <a:pt x="777" y="1260"/>
                  </a:lnTo>
                  <a:lnTo>
                    <a:pt x="764" y="1280"/>
                  </a:lnTo>
                  <a:lnTo>
                    <a:pt x="777" y="1321"/>
                  </a:lnTo>
                  <a:lnTo>
                    <a:pt x="777" y="1353"/>
                  </a:lnTo>
                  <a:lnTo>
                    <a:pt x="873" y="1374"/>
                  </a:lnTo>
                  <a:lnTo>
                    <a:pt x="906" y="1374"/>
                  </a:lnTo>
                  <a:lnTo>
                    <a:pt x="906" y="1394"/>
                  </a:lnTo>
                  <a:lnTo>
                    <a:pt x="925" y="1435"/>
                  </a:lnTo>
                  <a:lnTo>
                    <a:pt x="963" y="1448"/>
                  </a:lnTo>
                  <a:lnTo>
                    <a:pt x="963" y="1489"/>
                  </a:lnTo>
                  <a:lnTo>
                    <a:pt x="982" y="1509"/>
                  </a:lnTo>
                  <a:lnTo>
                    <a:pt x="982" y="1549"/>
                  </a:lnTo>
                  <a:lnTo>
                    <a:pt x="963" y="1583"/>
                  </a:lnTo>
                  <a:lnTo>
                    <a:pt x="963" y="1698"/>
                  </a:lnTo>
                  <a:lnTo>
                    <a:pt x="982" y="1718"/>
                  </a:lnTo>
                  <a:lnTo>
                    <a:pt x="1053" y="1718"/>
                  </a:lnTo>
                  <a:lnTo>
                    <a:pt x="1072" y="1738"/>
                  </a:lnTo>
                  <a:lnTo>
                    <a:pt x="1091" y="1792"/>
                  </a:lnTo>
                  <a:lnTo>
                    <a:pt x="1104" y="1812"/>
                  </a:lnTo>
                  <a:lnTo>
                    <a:pt x="1143" y="1812"/>
                  </a:lnTo>
                  <a:lnTo>
                    <a:pt x="1143" y="1873"/>
                  </a:lnTo>
                  <a:lnTo>
                    <a:pt x="1123" y="1893"/>
                  </a:lnTo>
                  <a:lnTo>
                    <a:pt x="1123" y="1913"/>
                  </a:lnTo>
                  <a:lnTo>
                    <a:pt x="1162" y="1927"/>
                  </a:lnTo>
                  <a:lnTo>
                    <a:pt x="1181" y="1947"/>
                  </a:lnTo>
                  <a:lnTo>
                    <a:pt x="1181" y="2008"/>
                  </a:lnTo>
                  <a:lnTo>
                    <a:pt x="1123" y="2041"/>
                  </a:lnTo>
                  <a:lnTo>
                    <a:pt x="1091" y="2102"/>
                  </a:lnTo>
                  <a:lnTo>
                    <a:pt x="1014" y="2217"/>
                  </a:lnTo>
                  <a:lnTo>
                    <a:pt x="1014" y="2236"/>
                  </a:lnTo>
                  <a:lnTo>
                    <a:pt x="1053" y="2236"/>
                  </a:lnTo>
                  <a:lnTo>
                    <a:pt x="1091" y="2257"/>
                  </a:lnTo>
                  <a:lnTo>
                    <a:pt x="1123" y="2270"/>
                  </a:lnTo>
                  <a:lnTo>
                    <a:pt x="1143" y="2270"/>
                  </a:lnTo>
                  <a:lnTo>
                    <a:pt x="1181" y="2311"/>
                  </a:lnTo>
                  <a:lnTo>
                    <a:pt x="1213" y="2351"/>
                  </a:lnTo>
                  <a:lnTo>
                    <a:pt x="1233" y="2331"/>
                  </a:lnTo>
                  <a:lnTo>
                    <a:pt x="1233" y="2371"/>
                  </a:lnTo>
                  <a:lnTo>
                    <a:pt x="1213" y="2385"/>
                  </a:lnTo>
                  <a:lnTo>
                    <a:pt x="1213" y="2426"/>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4" name="Freeform 6"/>
            <p:cNvSpPr>
              <a:spLocks/>
            </p:cNvSpPr>
            <p:nvPr/>
          </p:nvSpPr>
          <p:spPr bwMode="auto">
            <a:xfrm>
              <a:off x="1841205" y="5419726"/>
              <a:ext cx="528553" cy="592138"/>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5" name="Freeform 8"/>
            <p:cNvSpPr>
              <a:spLocks/>
            </p:cNvSpPr>
            <p:nvPr/>
          </p:nvSpPr>
          <p:spPr bwMode="auto">
            <a:xfrm>
              <a:off x="2065007" y="5316539"/>
              <a:ext cx="384113" cy="292100"/>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6" name="Freeform 10"/>
            <p:cNvSpPr>
              <a:spLocks/>
            </p:cNvSpPr>
            <p:nvPr/>
          </p:nvSpPr>
          <p:spPr bwMode="auto">
            <a:xfrm>
              <a:off x="1991994" y="5027614"/>
              <a:ext cx="511093" cy="347663"/>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7" name="Freeform 12"/>
            <p:cNvSpPr>
              <a:spLocks/>
            </p:cNvSpPr>
            <p:nvPr/>
          </p:nvSpPr>
          <p:spPr bwMode="auto">
            <a:xfrm>
              <a:off x="2090403" y="4783139"/>
              <a:ext cx="663469" cy="450850"/>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8" name="Freeform 14"/>
            <p:cNvSpPr>
              <a:spLocks/>
            </p:cNvSpPr>
            <p:nvPr/>
          </p:nvSpPr>
          <p:spPr bwMode="auto">
            <a:xfrm>
              <a:off x="2698318" y="4867276"/>
              <a:ext cx="357130" cy="207963"/>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9" name="Freeform 16"/>
            <p:cNvSpPr>
              <a:spLocks/>
            </p:cNvSpPr>
            <p:nvPr/>
          </p:nvSpPr>
          <p:spPr bwMode="auto">
            <a:xfrm>
              <a:off x="2957039" y="4622801"/>
              <a:ext cx="196818" cy="293688"/>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40" name="Freeform 18"/>
            <p:cNvSpPr>
              <a:spLocks/>
            </p:cNvSpPr>
            <p:nvPr/>
          </p:nvSpPr>
          <p:spPr bwMode="auto">
            <a:xfrm>
              <a:off x="2269762" y="4333876"/>
              <a:ext cx="884096" cy="695325"/>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42" name="Freeform 22"/>
            <p:cNvSpPr>
              <a:spLocks/>
            </p:cNvSpPr>
            <p:nvPr/>
          </p:nvSpPr>
          <p:spPr bwMode="auto">
            <a:xfrm>
              <a:off x="3260203" y="3911601"/>
              <a:ext cx="153963" cy="179388"/>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43" name="Freeform 24"/>
            <p:cNvSpPr>
              <a:spLocks/>
            </p:cNvSpPr>
            <p:nvPr/>
          </p:nvSpPr>
          <p:spPr bwMode="auto">
            <a:xfrm>
              <a:off x="3277663" y="3829051"/>
              <a:ext cx="261896" cy="158750"/>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44" name="Freeform 26"/>
            <p:cNvSpPr>
              <a:spLocks/>
            </p:cNvSpPr>
            <p:nvPr/>
          </p:nvSpPr>
          <p:spPr bwMode="auto">
            <a:xfrm>
              <a:off x="3028465" y="3668714"/>
              <a:ext cx="536489" cy="188913"/>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45" name="Freeform 28"/>
            <p:cNvSpPr>
              <a:spLocks/>
            </p:cNvSpPr>
            <p:nvPr/>
          </p:nvSpPr>
          <p:spPr bwMode="auto">
            <a:xfrm>
              <a:off x="3180841" y="3565526"/>
              <a:ext cx="384113" cy="188913"/>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46" name="Freeform 30"/>
            <p:cNvSpPr>
              <a:spLocks/>
            </p:cNvSpPr>
            <p:nvPr/>
          </p:nvSpPr>
          <p:spPr bwMode="auto">
            <a:xfrm>
              <a:off x="3233220" y="3452814"/>
              <a:ext cx="306338" cy="188913"/>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47" name="Freeform 32"/>
            <p:cNvSpPr>
              <a:spLocks/>
            </p:cNvSpPr>
            <p:nvPr/>
          </p:nvSpPr>
          <p:spPr bwMode="auto">
            <a:xfrm>
              <a:off x="3001482" y="3321051"/>
              <a:ext cx="358717" cy="404813"/>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48" name="Freeform 34"/>
            <p:cNvSpPr>
              <a:spLocks/>
            </p:cNvSpPr>
            <p:nvPr/>
          </p:nvSpPr>
          <p:spPr bwMode="auto">
            <a:xfrm>
              <a:off x="2626892" y="3321051"/>
              <a:ext cx="457127" cy="695325"/>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49" name="Freeform 36"/>
            <p:cNvSpPr>
              <a:spLocks/>
            </p:cNvSpPr>
            <p:nvPr/>
          </p:nvSpPr>
          <p:spPr bwMode="auto">
            <a:xfrm>
              <a:off x="2422137" y="3162301"/>
              <a:ext cx="553949" cy="796925"/>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50" name="Freeform 38"/>
            <p:cNvSpPr>
              <a:spLocks/>
            </p:cNvSpPr>
            <p:nvPr/>
          </p:nvSpPr>
          <p:spPr bwMode="auto">
            <a:xfrm>
              <a:off x="2242779" y="3536951"/>
              <a:ext cx="412684" cy="741363"/>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51" name="Freeform 40"/>
            <p:cNvSpPr>
              <a:spLocks/>
            </p:cNvSpPr>
            <p:nvPr/>
          </p:nvSpPr>
          <p:spPr bwMode="auto">
            <a:xfrm>
              <a:off x="2065007" y="4230689"/>
              <a:ext cx="590455" cy="506413"/>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52" name="Freeform 42"/>
            <p:cNvSpPr>
              <a:spLocks/>
            </p:cNvSpPr>
            <p:nvPr/>
          </p:nvSpPr>
          <p:spPr bwMode="auto">
            <a:xfrm>
              <a:off x="1760256" y="4576764"/>
              <a:ext cx="509506" cy="581025"/>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53" name="Freeform 44"/>
            <p:cNvSpPr>
              <a:spLocks/>
            </p:cNvSpPr>
            <p:nvPr/>
          </p:nvSpPr>
          <p:spPr bwMode="auto">
            <a:xfrm>
              <a:off x="1412649" y="3724276"/>
              <a:ext cx="857113" cy="928688"/>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54" name="Freeform 46"/>
            <p:cNvSpPr>
              <a:spLocks/>
            </p:cNvSpPr>
            <p:nvPr/>
          </p:nvSpPr>
          <p:spPr bwMode="auto">
            <a:xfrm>
              <a:off x="974569" y="3800476"/>
              <a:ext cx="565059" cy="506413"/>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55" name="Freeform 48"/>
            <p:cNvSpPr>
              <a:spLocks/>
            </p:cNvSpPr>
            <p:nvPr/>
          </p:nvSpPr>
          <p:spPr bwMode="auto">
            <a:xfrm>
              <a:off x="422208" y="3800476"/>
              <a:ext cx="580932" cy="319088"/>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56" name="Freeform 50"/>
            <p:cNvSpPr>
              <a:spLocks/>
            </p:cNvSpPr>
            <p:nvPr/>
          </p:nvSpPr>
          <p:spPr bwMode="auto">
            <a:xfrm>
              <a:off x="1538042" y="2870201"/>
              <a:ext cx="1063454" cy="1058863"/>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58" name="Freeform 54"/>
            <p:cNvSpPr>
              <a:spLocks/>
            </p:cNvSpPr>
            <p:nvPr/>
          </p:nvSpPr>
          <p:spPr bwMode="auto">
            <a:xfrm>
              <a:off x="1107898" y="2638426"/>
              <a:ext cx="458714" cy="582613"/>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59" name="Freeform 56"/>
            <p:cNvSpPr>
              <a:spLocks/>
            </p:cNvSpPr>
            <p:nvPr/>
          </p:nvSpPr>
          <p:spPr bwMode="auto">
            <a:xfrm>
              <a:off x="422208" y="2927351"/>
              <a:ext cx="1339635" cy="1089025"/>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60" name="Freeform 58"/>
            <p:cNvSpPr>
              <a:spLocks/>
            </p:cNvSpPr>
            <p:nvPr/>
          </p:nvSpPr>
          <p:spPr bwMode="auto">
            <a:xfrm>
              <a:off x="2215795" y="3078164"/>
              <a:ext cx="225389" cy="160338"/>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grpSp>
      <p:grpSp>
        <p:nvGrpSpPr>
          <p:cNvPr id="62" name="Grupo 61"/>
          <p:cNvGrpSpPr/>
          <p:nvPr/>
        </p:nvGrpSpPr>
        <p:grpSpPr>
          <a:xfrm>
            <a:off x="1206788" y="1450432"/>
            <a:ext cx="902782" cy="208476"/>
            <a:chOff x="2588507" y="4735878"/>
            <a:chExt cx="902782" cy="208476"/>
          </a:xfrm>
        </p:grpSpPr>
        <p:sp>
          <p:nvSpPr>
            <p:cNvPr id="63" name="Elipse 62"/>
            <p:cNvSpPr/>
            <p:nvPr>
              <p:custDataLst>
                <p:tags r:id="rId9"/>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2000" dirty="0">
                <a:solidFill>
                  <a:prstClr val="black"/>
                </a:solidFill>
              </a:endParaRPr>
            </a:p>
          </p:txBody>
        </p:sp>
        <p:sp>
          <p:nvSpPr>
            <p:cNvPr id="64" name="CaixaDeTexto 63"/>
            <p:cNvSpPr txBox="1"/>
            <p:nvPr>
              <p:custDataLst>
                <p:tags r:id="rId10"/>
              </p:custDataLst>
            </p:nvPr>
          </p:nvSpPr>
          <p:spPr>
            <a:xfrm>
              <a:off x="2688655" y="4735878"/>
              <a:ext cx="802634" cy="208476"/>
            </a:xfrm>
            <a:prstGeom prst="rect">
              <a:avLst/>
            </a:prstGeom>
            <a:noFill/>
            <a:ln>
              <a:noFill/>
            </a:ln>
          </p:spPr>
          <p:txBody>
            <a:bodyPr wrap="none" lIns="72000" tIns="36000" rIns="72000" bIns="36000" rtlCol="0" anchor="ctr">
              <a:noAutofit/>
            </a:bodyPr>
            <a:lstStyle/>
            <a:p>
              <a:pPr>
                <a:spcAft>
                  <a:spcPts val="600"/>
                </a:spcAft>
              </a:pPr>
              <a:r>
                <a:rPr lang="pt-BR" sz="1600" b="1" dirty="0">
                  <a:solidFill>
                    <a:prstClr val="black"/>
                  </a:solidFill>
                </a:rPr>
                <a:t>Ponta </a:t>
              </a:r>
              <a:r>
                <a:rPr lang="pt-BR" sz="1600" b="1">
                  <a:solidFill>
                    <a:prstClr val="black"/>
                  </a:solidFill>
                </a:rPr>
                <a:t>da Madeira</a:t>
              </a:r>
              <a:endParaRPr lang="pt-BR" sz="1600" b="1" dirty="0">
                <a:solidFill>
                  <a:prstClr val="black"/>
                </a:solidFill>
              </a:endParaRPr>
            </a:p>
          </p:txBody>
        </p:sp>
      </p:grpSp>
      <p:grpSp>
        <p:nvGrpSpPr>
          <p:cNvPr id="65" name="Grupo 64"/>
          <p:cNvGrpSpPr/>
          <p:nvPr/>
        </p:nvGrpSpPr>
        <p:grpSpPr>
          <a:xfrm>
            <a:off x="1818896" y="4202895"/>
            <a:ext cx="873754" cy="208476"/>
            <a:chOff x="2588507" y="4764906"/>
            <a:chExt cx="873754" cy="208476"/>
          </a:xfrm>
        </p:grpSpPr>
        <p:sp>
          <p:nvSpPr>
            <p:cNvPr id="66" name="Elipse 65"/>
            <p:cNvSpPr/>
            <p:nvPr>
              <p:custDataLst>
                <p:tags r:id="rId7"/>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2000" dirty="0">
                <a:solidFill>
                  <a:prstClr val="black"/>
                </a:solidFill>
              </a:endParaRPr>
            </a:p>
          </p:txBody>
        </p:sp>
        <p:sp>
          <p:nvSpPr>
            <p:cNvPr id="67" name="CaixaDeTexto 66"/>
            <p:cNvSpPr txBox="1"/>
            <p:nvPr>
              <p:custDataLst>
                <p:tags r:id="rId8"/>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600" b="1" dirty="0">
                  <a:solidFill>
                    <a:prstClr val="black"/>
                  </a:solidFill>
                </a:rPr>
                <a:t>Tubarão</a:t>
              </a:r>
            </a:p>
          </p:txBody>
        </p:sp>
      </p:grpSp>
      <p:grpSp>
        <p:nvGrpSpPr>
          <p:cNvPr id="71" name="Grupo 70"/>
          <p:cNvGrpSpPr/>
          <p:nvPr/>
        </p:nvGrpSpPr>
        <p:grpSpPr>
          <a:xfrm>
            <a:off x="1770370" y="4380180"/>
            <a:ext cx="858772" cy="208476"/>
            <a:chOff x="2618003" y="4764906"/>
            <a:chExt cx="858772" cy="208476"/>
          </a:xfrm>
        </p:grpSpPr>
        <p:sp>
          <p:nvSpPr>
            <p:cNvPr id="72" name="Elipse 71"/>
            <p:cNvSpPr/>
            <p:nvPr>
              <p:custDataLst>
                <p:tags r:id="rId5"/>
              </p:custDataLst>
            </p:nvPr>
          </p:nvSpPr>
          <p:spPr>
            <a:xfrm>
              <a:off x="2618003" y="4778477"/>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2000" dirty="0">
                <a:solidFill>
                  <a:prstClr val="black"/>
                </a:solidFill>
              </a:endParaRPr>
            </a:p>
          </p:txBody>
        </p:sp>
        <p:sp>
          <p:nvSpPr>
            <p:cNvPr id="73" name="CaixaDeTexto 72"/>
            <p:cNvSpPr txBox="1"/>
            <p:nvPr>
              <p:custDataLst>
                <p:tags r:id="rId6"/>
              </p:custDataLst>
            </p:nvPr>
          </p:nvSpPr>
          <p:spPr>
            <a:xfrm>
              <a:off x="2674141"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600" b="1" dirty="0">
                  <a:solidFill>
                    <a:prstClr val="black"/>
                  </a:solidFill>
                </a:rPr>
                <a:t>Ponta de </a:t>
              </a:r>
              <a:r>
                <a:rPr lang="pt-BR" sz="1600" b="1" dirty="0" err="1">
                  <a:solidFill>
                    <a:prstClr val="black"/>
                  </a:solidFill>
                </a:rPr>
                <a:t>Ubu</a:t>
              </a:r>
              <a:endParaRPr lang="pt-BR" sz="1600" b="1" dirty="0">
                <a:solidFill>
                  <a:prstClr val="black"/>
                </a:solidFill>
              </a:endParaRPr>
            </a:p>
          </p:txBody>
        </p:sp>
      </p:grpSp>
      <p:pic>
        <p:nvPicPr>
          <p:cNvPr id="112642"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2130" t="20632" r="16252" b="21547"/>
          <a:stretch/>
        </p:blipFill>
        <p:spPr bwMode="auto">
          <a:xfrm>
            <a:off x="4957575" y="862133"/>
            <a:ext cx="3090975" cy="163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8" name="Conector reto 87"/>
          <p:cNvCxnSpPr/>
          <p:nvPr/>
        </p:nvCxnSpPr>
        <p:spPr>
          <a:xfrm flipV="1">
            <a:off x="2851898" y="2644408"/>
            <a:ext cx="2044225" cy="1632166"/>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3" name="Conector reto 92"/>
          <p:cNvCxnSpPr/>
          <p:nvPr/>
        </p:nvCxnSpPr>
        <p:spPr>
          <a:xfrm>
            <a:off x="2851898" y="4276574"/>
            <a:ext cx="2044225" cy="101672"/>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6" name="Conector reto 95"/>
          <p:cNvCxnSpPr/>
          <p:nvPr/>
        </p:nvCxnSpPr>
        <p:spPr>
          <a:xfrm flipV="1">
            <a:off x="3171224" y="836712"/>
            <a:ext cx="1724899" cy="621885"/>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8" name="Conector reto 97"/>
          <p:cNvCxnSpPr/>
          <p:nvPr/>
        </p:nvCxnSpPr>
        <p:spPr>
          <a:xfrm>
            <a:off x="3171224" y="1509219"/>
            <a:ext cx="1724899" cy="1013099"/>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7" name="Conector reto 96"/>
          <p:cNvCxnSpPr/>
          <p:nvPr/>
        </p:nvCxnSpPr>
        <p:spPr>
          <a:xfrm flipV="1">
            <a:off x="2477902" y="4443052"/>
            <a:ext cx="1753582" cy="570124"/>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03" name="Conector reto 102"/>
          <p:cNvCxnSpPr/>
          <p:nvPr/>
        </p:nvCxnSpPr>
        <p:spPr>
          <a:xfrm>
            <a:off x="2477902" y="5013176"/>
            <a:ext cx="1753582" cy="1773595"/>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68" name="Grupo 67"/>
          <p:cNvGrpSpPr/>
          <p:nvPr/>
        </p:nvGrpSpPr>
        <p:grpSpPr>
          <a:xfrm>
            <a:off x="1351806" y="4696446"/>
            <a:ext cx="802634" cy="316730"/>
            <a:chOff x="2526947" y="4807973"/>
            <a:chExt cx="802634" cy="316730"/>
          </a:xfrm>
        </p:grpSpPr>
        <p:sp>
          <p:nvSpPr>
            <p:cNvPr id="69" name="Elipse 68"/>
            <p:cNvSpPr/>
            <p:nvPr>
              <p:custDataLst>
                <p:tags r:id="rId3"/>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2000" dirty="0">
                <a:solidFill>
                  <a:prstClr val="black"/>
                </a:solidFill>
              </a:endParaRPr>
            </a:p>
          </p:txBody>
        </p:sp>
        <p:sp>
          <p:nvSpPr>
            <p:cNvPr id="70" name="CaixaDeTexto 69"/>
            <p:cNvSpPr txBox="1"/>
            <p:nvPr>
              <p:custDataLst>
                <p:tags r:id="rId4"/>
              </p:custDataLst>
            </p:nvPr>
          </p:nvSpPr>
          <p:spPr>
            <a:xfrm>
              <a:off x="2526947" y="4916227"/>
              <a:ext cx="802634" cy="208476"/>
            </a:xfrm>
            <a:prstGeom prst="rect">
              <a:avLst/>
            </a:prstGeom>
            <a:noFill/>
            <a:ln>
              <a:noFill/>
            </a:ln>
          </p:spPr>
          <p:txBody>
            <a:bodyPr wrap="none" lIns="72000" tIns="36000" rIns="72000" bIns="36000" rtlCol="0" anchor="ctr">
              <a:noAutofit/>
            </a:bodyPr>
            <a:lstStyle/>
            <a:p>
              <a:pPr>
                <a:spcAft>
                  <a:spcPts val="600"/>
                </a:spcAft>
              </a:pPr>
              <a:r>
                <a:rPr lang="pt-BR" sz="1600" b="1" dirty="0">
                  <a:solidFill>
                    <a:prstClr val="black"/>
                  </a:solidFill>
                </a:rPr>
                <a:t>Itaguaí/TIG</a:t>
              </a:r>
            </a:p>
          </p:txBody>
        </p:sp>
      </p:grpSp>
      <p:sp>
        <p:nvSpPr>
          <p:cNvPr id="108" name="CaixaDeTexto 107"/>
          <p:cNvSpPr txBox="1"/>
          <p:nvPr/>
        </p:nvSpPr>
        <p:spPr>
          <a:xfrm>
            <a:off x="7942302" y="476672"/>
            <a:ext cx="2012696" cy="325773"/>
          </a:xfrm>
          <a:prstGeom prst="rect">
            <a:avLst/>
          </a:prstGeom>
          <a:noFill/>
          <a:ln>
            <a:noFill/>
          </a:ln>
        </p:spPr>
        <p:txBody>
          <a:bodyPr wrap="square" lIns="72000" tIns="36000" rIns="72000" bIns="36000" rtlCol="0" anchor="t">
            <a:noAutofit/>
          </a:bodyPr>
          <a:lstStyle/>
          <a:p>
            <a:pPr algn="ctr">
              <a:spcAft>
                <a:spcPts val="600"/>
              </a:spcAft>
            </a:pPr>
            <a:r>
              <a:rPr lang="pt-BR" sz="1600" b="1" dirty="0"/>
              <a:t>Volumes em 2013</a:t>
            </a:r>
          </a:p>
        </p:txBody>
      </p:sp>
      <p:cxnSp>
        <p:nvCxnSpPr>
          <p:cNvPr id="110" name="Conector reto 109"/>
          <p:cNvCxnSpPr/>
          <p:nvPr/>
        </p:nvCxnSpPr>
        <p:spPr>
          <a:xfrm>
            <a:off x="8023212" y="758903"/>
            <a:ext cx="1883032"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15" name="CaixaDeTexto 114"/>
          <p:cNvSpPr txBox="1"/>
          <p:nvPr/>
        </p:nvSpPr>
        <p:spPr>
          <a:xfrm>
            <a:off x="8192566" y="1447043"/>
            <a:ext cx="1512168" cy="325773"/>
          </a:xfrm>
          <a:prstGeom prst="rect">
            <a:avLst/>
          </a:prstGeom>
          <a:noFill/>
          <a:ln>
            <a:noFill/>
          </a:ln>
        </p:spPr>
        <p:txBody>
          <a:bodyPr wrap="square" lIns="72000" tIns="36000" rIns="72000" bIns="36000" rtlCol="0" anchor="t">
            <a:noAutofit/>
          </a:bodyPr>
          <a:lstStyle/>
          <a:p>
            <a:pPr algn="ctr"/>
            <a:r>
              <a:rPr lang="pt-BR" sz="1400" b="1" dirty="0"/>
              <a:t>105 </a:t>
            </a:r>
            <a:r>
              <a:rPr lang="pt-BR" sz="1400" b="1" dirty="0" err="1"/>
              <a:t>Mt</a:t>
            </a:r>
            <a:endParaRPr lang="pt-BR" sz="1400" b="1" dirty="0"/>
          </a:p>
          <a:p>
            <a:pPr algn="ctr"/>
            <a:r>
              <a:rPr lang="pt-BR" sz="1400" b="1" dirty="0"/>
              <a:t>(32%)</a:t>
            </a:r>
          </a:p>
        </p:txBody>
      </p:sp>
      <p:pic>
        <p:nvPicPr>
          <p:cNvPr id="112644" name="Picture 4"/>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4161" t="39480" r="41535" b="21265"/>
          <a:stretch/>
        </p:blipFill>
        <p:spPr bwMode="auto">
          <a:xfrm>
            <a:off x="6888091" y="5627549"/>
            <a:ext cx="1219201" cy="110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 name="CaixaDeTexto 120"/>
          <p:cNvSpPr txBox="1"/>
          <p:nvPr/>
        </p:nvSpPr>
        <p:spPr>
          <a:xfrm>
            <a:off x="6320358" y="836712"/>
            <a:ext cx="1725167" cy="237062"/>
          </a:xfrm>
          <a:prstGeom prst="rect">
            <a:avLst/>
          </a:prstGeom>
          <a:noFill/>
          <a:ln>
            <a:noFill/>
          </a:ln>
        </p:spPr>
        <p:txBody>
          <a:bodyPr wrap="square" lIns="72000" tIns="36000" rIns="72000" bIns="36000" rtlCol="0" anchor="t">
            <a:noAutofit/>
          </a:bodyPr>
          <a:lstStyle/>
          <a:p>
            <a:pPr algn="r">
              <a:spcAft>
                <a:spcPts val="600"/>
              </a:spcAft>
            </a:pPr>
            <a:r>
              <a:rPr lang="pt-BR" sz="1400" b="1" dirty="0">
                <a:solidFill>
                  <a:schemeClr val="bg1"/>
                </a:solidFill>
              </a:rPr>
              <a:t>Ponta da Madeira</a:t>
            </a:r>
          </a:p>
        </p:txBody>
      </p:sp>
      <p:sp>
        <p:nvSpPr>
          <p:cNvPr id="126" name="CaixaDeTexto 125"/>
          <p:cNvSpPr txBox="1"/>
          <p:nvPr/>
        </p:nvSpPr>
        <p:spPr>
          <a:xfrm>
            <a:off x="6320358" y="2665657"/>
            <a:ext cx="1725167" cy="237062"/>
          </a:xfrm>
          <a:prstGeom prst="rect">
            <a:avLst/>
          </a:prstGeom>
          <a:noFill/>
          <a:ln>
            <a:noFill/>
          </a:ln>
        </p:spPr>
        <p:txBody>
          <a:bodyPr wrap="square" lIns="72000" tIns="36000" rIns="72000" bIns="36000" rtlCol="0" anchor="t">
            <a:noAutofit/>
          </a:bodyPr>
          <a:lstStyle/>
          <a:p>
            <a:pPr algn="r">
              <a:spcAft>
                <a:spcPts val="600"/>
              </a:spcAft>
            </a:pPr>
            <a:r>
              <a:rPr lang="pt-BR" sz="1400" b="1" dirty="0">
                <a:solidFill>
                  <a:schemeClr val="bg1"/>
                </a:solidFill>
              </a:rPr>
              <a:t>Tubarão</a:t>
            </a:r>
          </a:p>
        </p:txBody>
      </p:sp>
      <p:sp>
        <p:nvSpPr>
          <p:cNvPr id="127" name="CaixaDeTexto 126"/>
          <p:cNvSpPr txBox="1"/>
          <p:nvPr/>
        </p:nvSpPr>
        <p:spPr>
          <a:xfrm>
            <a:off x="6320358" y="4538001"/>
            <a:ext cx="1725167" cy="237062"/>
          </a:xfrm>
          <a:prstGeom prst="rect">
            <a:avLst/>
          </a:prstGeom>
          <a:noFill/>
          <a:ln>
            <a:noFill/>
          </a:ln>
        </p:spPr>
        <p:txBody>
          <a:bodyPr wrap="square" lIns="72000" tIns="36000" rIns="72000" bIns="36000" rtlCol="0" anchor="t">
            <a:noAutofit/>
          </a:bodyPr>
          <a:lstStyle/>
          <a:p>
            <a:pPr algn="r">
              <a:spcAft>
                <a:spcPts val="600"/>
              </a:spcAft>
            </a:pPr>
            <a:r>
              <a:rPr lang="pt-BR" sz="1400" b="1" dirty="0">
                <a:solidFill>
                  <a:schemeClr val="bg1"/>
                </a:solidFill>
              </a:rPr>
              <a:t>Itaguaí</a:t>
            </a:r>
          </a:p>
        </p:txBody>
      </p:sp>
      <p:sp>
        <p:nvSpPr>
          <p:cNvPr id="128" name="CaixaDeTexto 127"/>
          <p:cNvSpPr txBox="1"/>
          <p:nvPr/>
        </p:nvSpPr>
        <p:spPr>
          <a:xfrm>
            <a:off x="6320358" y="5627469"/>
            <a:ext cx="1725167" cy="237062"/>
          </a:xfrm>
          <a:prstGeom prst="rect">
            <a:avLst/>
          </a:prstGeom>
          <a:noFill/>
          <a:ln>
            <a:noFill/>
          </a:ln>
        </p:spPr>
        <p:txBody>
          <a:bodyPr wrap="square" lIns="72000" tIns="36000" rIns="72000" bIns="36000" rtlCol="0" anchor="t">
            <a:noAutofit/>
          </a:bodyPr>
          <a:lstStyle/>
          <a:p>
            <a:pPr algn="r">
              <a:spcAft>
                <a:spcPts val="600"/>
              </a:spcAft>
            </a:pPr>
            <a:r>
              <a:rPr lang="pt-BR" sz="1400" b="1" dirty="0">
                <a:solidFill>
                  <a:schemeClr val="bg1"/>
                </a:solidFill>
              </a:rPr>
              <a:t>TIG</a:t>
            </a:r>
          </a:p>
        </p:txBody>
      </p:sp>
      <p:sp>
        <p:nvSpPr>
          <p:cNvPr id="129" name="CaixaDeTexto 128"/>
          <p:cNvSpPr txBox="1"/>
          <p:nvPr/>
        </p:nvSpPr>
        <p:spPr>
          <a:xfrm>
            <a:off x="8192566" y="3048916"/>
            <a:ext cx="1512168" cy="325773"/>
          </a:xfrm>
          <a:prstGeom prst="rect">
            <a:avLst/>
          </a:prstGeom>
          <a:noFill/>
          <a:ln>
            <a:noFill/>
          </a:ln>
        </p:spPr>
        <p:txBody>
          <a:bodyPr wrap="square" lIns="72000" tIns="36000" rIns="72000" bIns="36000" rtlCol="0" anchor="t">
            <a:noAutofit/>
          </a:bodyPr>
          <a:lstStyle/>
          <a:p>
            <a:pPr algn="ctr"/>
            <a:r>
              <a:rPr lang="pt-BR" sz="1400" b="1" dirty="0"/>
              <a:t>102 </a:t>
            </a:r>
            <a:r>
              <a:rPr lang="pt-BR" sz="1400" b="1" dirty="0" err="1"/>
              <a:t>Mt</a:t>
            </a:r>
            <a:endParaRPr lang="pt-BR" sz="1400" b="1" dirty="0"/>
          </a:p>
          <a:p>
            <a:pPr algn="ctr"/>
            <a:r>
              <a:rPr lang="pt-BR" sz="1400" b="1" dirty="0"/>
              <a:t>(31%)</a:t>
            </a:r>
          </a:p>
        </p:txBody>
      </p:sp>
      <p:sp>
        <p:nvSpPr>
          <p:cNvPr id="130" name="CaixaDeTexto 129"/>
          <p:cNvSpPr txBox="1"/>
          <p:nvPr/>
        </p:nvSpPr>
        <p:spPr>
          <a:xfrm>
            <a:off x="8208644" y="4854743"/>
            <a:ext cx="1512168" cy="325773"/>
          </a:xfrm>
          <a:prstGeom prst="rect">
            <a:avLst/>
          </a:prstGeom>
          <a:noFill/>
          <a:ln>
            <a:noFill/>
          </a:ln>
        </p:spPr>
        <p:txBody>
          <a:bodyPr wrap="square" lIns="72000" tIns="36000" rIns="72000" bIns="36000" rtlCol="0" anchor="t">
            <a:noAutofit/>
          </a:bodyPr>
          <a:lstStyle/>
          <a:p>
            <a:pPr algn="ctr"/>
            <a:r>
              <a:rPr lang="pt-BR" sz="1400" b="1" dirty="0"/>
              <a:t>50 </a:t>
            </a:r>
            <a:r>
              <a:rPr lang="pt-BR" sz="1400" b="1" dirty="0" err="1"/>
              <a:t>Mt</a:t>
            </a:r>
            <a:endParaRPr lang="pt-BR" sz="1400" b="1" dirty="0"/>
          </a:p>
          <a:p>
            <a:pPr algn="ctr"/>
            <a:r>
              <a:rPr lang="pt-BR" sz="1400" b="1" dirty="0"/>
              <a:t>(15%)</a:t>
            </a:r>
          </a:p>
        </p:txBody>
      </p:sp>
      <p:sp>
        <p:nvSpPr>
          <p:cNvPr id="131" name="CaixaDeTexto 130"/>
          <p:cNvSpPr txBox="1"/>
          <p:nvPr/>
        </p:nvSpPr>
        <p:spPr>
          <a:xfrm>
            <a:off x="8208644" y="5987682"/>
            <a:ext cx="1512168" cy="325773"/>
          </a:xfrm>
          <a:prstGeom prst="rect">
            <a:avLst/>
          </a:prstGeom>
          <a:noFill/>
          <a:ln>
            <a:noFill/>
          </a:ln>
        </p:spPr>
        <p:txBody>
          <a:bodyPr wrap="square" lIns="72000" tIns="36000" rIns="72000" bIns="36000" rtlCol="0" anchor="t">
            <a:noAutofit/>
          </a:bodyPr>
          <a:lstStyle/>
          <a:p>
            <a:pPr algn="ctr"/>
            <a:r>
              <a:rPr lang="pt-BR" sz="1400" b="1" dirty="0"/>
              <a:t>40 </a:t>
            </a:r>
            <a:r>
              <a:rPr lang="pt-BR" sz="1400" b="1" dirty="0" err="1"/>
              <a:t>Mt</a:t>
            </a:r>
            <a:endParaRPr lang="pt-BR" sz="1400" b="1" dirty="0"/>
          </a:p>
          <a:p>
            <a:pPr algn="ctr"/>
            <a:r>
              <a:rPr lang="pt-BR" sz="1400" b="1" dirty="0"/>
              <a:t>(12%)</a:t>
            </a:r>
          </a:p>
        </p:txBody>
      </p:sp>
      <p:sp>
        <p:nvSpPr>
          <p:cNvPr id="122" name="CaixaDeTexto 121"/>
          <p:cNvSpPr txBox="1"/>
          <p:nvPr/>
        </p:nvSpPr>
        <p:spPr>
          <a:xfrm>
            <a:off x="22090" y="6640332"/>
            <a:ext cx="6298268" cy="188640"/>
          </a:xfrm>
          <a:prstGeom prst="rect">
            <a:avLst/>
          </a:prstGeom>
          <a:noFill/>
          <a:ln>
            <a:noFill/>
          </a:ln>
        </p:spPr>
        <p:txBody>
          <a:bodyPr wrap="square" lIns="72000" tIns="36000" rIns="72000" bIns="36000" rtlCol="0" anchor="t">
            <a:noAutofit/>
          </a:bodyPr>
          <a:lstStyle/>
          <a:p>
            <a:pPr>
              <a:spcAft>
                <a:spcPts val="600"/>
              </a:spcAft>
            </a:pPr>
            <a:r>
              <a:rPr lang="pt-BR" sz="1200" dirty="0"/>
              <a:t>Fonte: </a:t>
            </a:r>
            <a:r>
              <a:rPr lang="pt-BR" sz="1200" dirty="0" err="1"/>
              <a:t>Antaq</a:t>
            </a:r>
            <a:r>
              <a:rPr lang="pt-BR" sz="1200" dirty="0"/>
              <a:t>. (Ponta de </a:t>
            </a:r>
            <a:r>
              <a:rPr lang="pt-BR" sz="1200" dirty="0" err="1"/>
              <a:t>Ubu</a:t>
            </a:r>
            <a:r>
              <a:rPr lang="pt-BR" sz="1200" dirty="0"/>
              <a:t> movimentou 22Mt - 7%)</a:t>
            </a:r>
          </a:p>
        </p:txBody>
      </p:sp>
      <p:sp>
        <p:nvSpPr>
          <p:cNvPr id="133" name="CaixaDeTexto 132"/>
          <p:cNvSpPr txBox="1"/>
          <p:nvPr/>
        </p:nvSpPr>
        <p:spPr>
          <a:xfrm>
            <a:off x="6752406" y="2132856"/>
            <a:ext cx="973813" cy="237062"/>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chemeClr val="bg1"/>
                </a:solidFill>
              </a:rPr>
              <a:t>Pátio 1,1km²</a:t>
            </a:r>
          </a:p>
        </p:txBody>
      </p:sp>
      <p:sp>
        <p:nvSpPr>
          <p:cNvPr id="123" name="Forma livre 122"/>
          <p:cNvSpPr/>
          <p:nvPr/>
        </p:nvSpPr>
        <p:spPr>
          <a:xfrm>
            <a:off x="6505575" y="1638300"/>
            <a:ext cx="1200150" cy="495300"/>
          </a:xfrm>
          <a:custGeom>
            <a:avLst/>
            <a:gdLst>
              <a:gd name="connsiteX0" fmla="*/ 1200150 w 1200150"/>
              <a:gd name="connsiteY0" fmla="*/ 461963 h 495300"/>
              <a:gd name="connsiteX1" fmla="*/ 357188 w 1200150"/>
              <a:gd name="connsiteY1" fmla="*/ 495300 h 495300"/>
              <a:gd name="connsiteX2" fmla="*/ 0 w 1200150"/>
              <a:gd name="connsiteY2" fmla="*/ 223838 h 495300"/>
              <a:gd name="connsiteX3" fmla="*/ 61913 w 1200150"/>
              <a:gd name="connsiteY3" fmla="*/ 28575 h 495300"/>
              <a:gd name="connsiteX4" fmla="*/ 1166813 w 1200150"/>
              <a:gd name="connsiteY4" fmla="*/ 0 h 495300"/>
              <a:gd name="connsiteX5" fmla="*/ 1200150 w 1200150"/>
              <a:gd name="connsiteY5" fmla="*/ 4619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495300">
                <a:moveTo>
                  <a:pt x="1200150" y="461963"/>
                </a:moveTo>
                <a:lnTo>
                  <a:pt x="357188" y="495300"/>
                </a:lnTo>
                <a:lnTo>
                  <a:pt x="0" y="223838"/>
                </a:lnTo>
                <a:lnTo>
                  <a:pt x="61913" y="28575"/>
                </a:lnTo>
                <a:lnTo>
                  <a:pt x="1166813" y="0"/>
                </a:lnTo>
                <a:lnTo>
                  <a:pt x="1200150" y="461963"/>
                </a:lnTo>
                <a:close/>
              </a:path>
            </a:pathLst>
          </a:custGeom>
          <a:noFill/>
          <a:ln w="19050">
            <a:solidFill>
              <a:srgbClr val="FF0000"/>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63" name="Retângulo 162"/>
          <p:cNvSpPr/>
          <p:nvPr/>
        </p:nvSpPr>
        <p:spPr>
          <a:xfrm>
            <a:off x="4896123" y="817778"/>
            <a:ext cx="3197972" cy="1711289"/>
          </a:xfrm>
          <a:prstGeom prst="rect">
            <a:avLst/>
          </a:prstGeom>
          <a:no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68" name="Retângulo 167"/>
          <p:cNvSpPr/>
          <p:nvPr/>
        </p:nvSpPr>
        <p:spPr>
          <a:xfrm>
            <a:off x="4896123" y="2597472"/>
            <a:ext cx="3197972" cy="1780774"/>
          </a:xfrm>
          <a:prstGeom prst="rect">
            <a:avLst/>
          </a:prstGeom>
          <a:no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nvGrpSpPr>
          <p:cNvPr id="92" name="Grupo 91"/>
          <p:cNvGrpSpPr/>
          <p:nvPr/>
        </p:nvGrpSpPr>
        <p:grpSpPr>
          <a:xfrm>
            <a:off x="1618844" y="4567178"/>
            <a:ext cx="859058" cy="272486"/>
            <a:chOff x="2588507" y="4807973"/>
            <a:chExt cx="859058" cy="272486"/>
          </a:xfrm>
        </p:grpSpPr>
        <p:sp>
          <p:nvSpPr>
            <p:cNvPr id="94" name="Elipse 93"/>
            <p:cNvSpPr/>
            <p:nvPr>
              <p:custDataLst>
                <p:tags r:id="rId1"/>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2000" dirty="0">
                <a:solidFill>
                  <a:prstClr val="black"/>
                </a:solidFill>
              </a:endParaRPr>
            </a:p>
          </p:txBody>
        </p:sp>
        <p:sp>
          <p:nvSpPr>
            <p:cNvPr id="95" name="CaixaDeTexto 94"/>
            <p:cNvSpPr txBox="1"/>
            <p:nvPr>
              <p:custDataLst>
                <p:tags r:id="rId2"/>
              </p:custDataLst>
            </p:nvPr>
          </p:nvSpPr>
          <p:spPr>
            <a:xfrm>
              <a:off x="2644931" y="4871983"/>
              <a:ext cx="802634" cy="208476"/>
            </a:xfrm>
            <a:prstGeom prst="rect">
              <a:avLst/>
            </a:prstGeom>
            <a:noFill/>
            <a:ln>
              <a:noFill/>
            </a:ln>
          </p:spPr>
          <p:txBody>
            <a:bodyPr wrap="none" lIns="72000" tIns="36000" rIns="72000" bIns="36000" rtlCol="0" anchor="ctr">
              <a:noAutofit/>
            </a:bodyPr>
            <a:lstStyle/>
            <a:p>
              <a:pPr>
                <a:spcAft>
                  <a:spcPts val="600"/>
                </a:spcAft>
              </a:pPr>
              <a:r>
                <a:rPr lang="pt-BR" sz="1600" b="1" dirty="0">
                  <a:solidFill>
                    <a:prstClr val="black"/>
                  </a:solidFill>
                </a:rPr>
                <a:t>Porto do Açu</a:t>
              </a:r>
            </a:p>
          </p:txBody>
        </p:sp>
      </p:grpSp>
      <p:sp>
        <p:nvSpPr>
          <p:cNvPr id="3" name="Retângulo 2"/>
          <p:cNvSpPr/>
          <p:nvPr/>
        </p:nvSpPr>
        <p:spPr>
          <a:xfrm>
            <a:off x="964077" y="5499802"/>
            <a:ext cx="4780217" cy="71366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200" dirty="0"/>
              <a:t>Tubarão </a:t>
            </a:r>
            <a:r>
              <a:rPr lang="pt-BR" sz="1200" dirty="0">
                <a:hlinkClick r:id="rId16"/>
              </a:rPr>
              <a:t>https://www.youtube.com/watch?v=c_U-t-9fK1o</a:t>
            </a:r>
            <a:endParaRPr lang="pt-BR" sz="1200" dirty="0"/>
          </a:p>
          <a:p>
            <a:pPr marL="144000" indent="-144000">
              <a:spcAft>
                <a:spcPts val="600"/>
              </a:spcAft>
              <a:buFont typeface="Arial" pitchFamily="34" charset="0"/>
              <a:buChar char="•"/>
            </a:pPr>
            <a:r>
              <a:rPr lang="pt-BR" sz="1200" dirty="0"/>
              <a:t>Escavadeira </a:t>
            </a:r>
            <a:r>
              <a:rPr lang="pt-BR" sz="1200" dirty="0">
                <a:hlinkClick r:id="rId17"/>
              </a:rPr>
              <a:t>https://www.youtube.com/watch?v=VBx_GbKa704</a:t>
            </a:r>
            <a:endParaRPr lang="pt-BR" sz="1200" dirty="0"/>
          </a:p>
          <a:p>
            <a:pPr marL="144000" indent="-144000">
              <a:spcAft>
                <a:spcPts val="600"/>
              </a:spcAft>
              <a:buFont typeface="Arial" pitchFamily="34" charset="0"/>
              <a:buChar char="•"/>
            </a:pPr>
            <a:r>
              <a:rPr lang="pt-BR" sz="1200" dirty="0" err="1">
                <a:solidFill>
                  <a:schemeClr val="tx1"/>
                </a:solidFill>
              </a:rPr>
              <a:t>Berge</a:t>
            </a:r>
            <a:r>
              <a:rPr lang="pt-BR" sz="1200" dirty="0">
                <a:solidFill>
                  <a:schemeClr val="tx1"/>
                </a:solidFill>
              </a:rPr>
              <a:t> </a:t>
            </a:r>
            <a:r>
              <a:rPr lang="pt-BR" sz="1200" dirty="0" err="1">
                <a:solidFill>
                  <a:schemeClr val="tx1"/>
                </a:solidFill>
              </a:rPr>
              <a:t>Stal</a:t>
            </a:r>
            <a:r>
              <a:rPr lang="pt-BR" sz="1200" dirty="0">
                <a:solidFill>
                  <a:schemeClr val="tx1"/>
                </a:solidFill>
              </a:rPr>
              <a:t> </a:t>
            </a:r>
            <a:r>
              <a:rPr lang="pt-BR" sz="1200" dirty="0">
                <a:hlinkClick r:id="rId18"/>
              </a:rPr>
              <a:t>https://www.youtube.com/watch?v=DVFzLVLDh1o</a:t>
            </a:r>
            <a:endParaRPr lang="pt-BR" sz="1200" dirty="0">
              <a:solidFill>
                <a:schemeClr val="tx1"/>
              </a:solidFill>
            </a:endParaRPr>
          </a:p>
        </p:txBody>
      </p:sp>
    </p:spTree>
    <p:extLst>
      <p:ext uri="{BB962C8B-B14F-4D97-AF65-F5344CB8AC3E}">
        <p14:creationId xmlns:p14="http://schemas.microsoft.com/office/powerpoint/2010/main" val="1639603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 principal modal de transporte de minérios é o ferroviário</a:t>
            </a:r>
          </a:p>
        </p:txBody>
      </p:sp>
      <p:sp>
        <p:nvSpPr>
          <p:cNvPr id="3" name="Retângulo 2"/>
          <p:cNvSpPr/>
          <p:nvPr/>
        </p:nvSpPr>
        <p:spPr>
          <a:xfrm>
            <a:off x="883894" y="1283145"/>
            <a:ext cx="1260000" cy="595107"/>
          </a:xfrm>
          <a:prstGeom prst="rect">
            <a:avLst/>
          </a:prstGeom>
          <a:gradFill flip="none" rotWithShape="1">
            <a:gsLst>
              <a:gs pos="0">
                <a:schemeClr val="accent6">
                  <a:lumMod val="90000"/>
                  <a:shade val="30000"/>
                  <a:satMod val="115000"/>
                </a:schemeClr>
              </a:gs>
              <a:gs pos="50000">
                <a:schemeClr val="accent6">
                  <a:lumMod val="90000"/>
                  <a:shade val="67500"/>
                  <a:satMod val="115000"/>
                </a:schemeClr>
              </a:gs>
              <a:gs pos="100000">
                <a:schemeClr val="accent6">
                  <a:lumMod val="90000"/>
                  <a:shade val="100000"/>
                  <a:satMod val="115000"/>
                </a:schemeClr>
              </a:gs>
            </a:gsLst>
            <a:lin ang="18900000" scaled="1"/>
            <a:tileRect/>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prstClr val="black"/>
                </a:solidFill>
              </a:rPr>
              <a:t>Ferrovia</a:t>
            </a:r>
          </a:p>
        </p:txBody>
      </p:sp>
      <p:sp>
        <p:nvSpPr>
          <p:cNvPr id="4" name="Retângulo 3"/>
          <p:cNvSpPr/>
          <p:nvPr/>
        </p:nvSpPr>
        <p:spPr>
          <a:xfrm>
            <a:off x="883894" y="4185089"/>
            <a:ext cx="1260000" cy="595107"/>
          </a:xfrm>
          <a:prstGeom prst="rect">
            <a:avLst/>
          </a:prstGeom>
          <a:gradFill flip="none" rotWithShape="1">
            <a:gsLst>
              <a:gs pos="0">
                <a:schemeClr val="accent6">
                  <a:lumMod val="90000"/>
                  <a:shade val="30000"/>
                  <a:satMod val="115000"/>
                </a:schemeClr>
              </a:gs>
              <a:gs pos="50000">
                <a:schemeClr val="accent6">
                  <a:lumMod val="90000"/>
                  <a:shade val="67500"/>
                  <a:satMod val="115000"/>
                </a:schemeClr>
              </a:gs>
              <a:gs pos="100000">
                <a:schemeClr val="accent6">
                  <a:lumMod val="90000"/>
                  <a:shade val="100000"/>
                  <a:satMod val="115000"/>
                </a:schemeClr>
              </a:gs>
            </a:gsLst>
            <a:lin ang="18900000" scaled="1"/>
            <a:tileRect/>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prstClr val="black"/>
                </a:solidFill>
              </a:rPr>
              <a:t>Hidrovia</a:t>
            </a:r>
          </a:p>
        </p:txBody>
      </p:sp>
      <p:sp>
        <p:nvSpPr>
          <p:cNvPr id="5" name="Retângulo 4"/>
          <p:cNvSpPr/>
          <p:nvPr/>
        </p:nvSpPr>
        <p:spPr>
          <a:xfrm>
            <a:off x="883894" y="2785023"/>
            <a:ext cx="1260000" cy="595107"/>
          </a:xfrm>
          <a:prstGeom prst="rect">
            <a:avLst/>
          </a:prstGeom>
          <a:gradFill flip="none" rotWithShape="1">
            <a:gsLst>
              <a:gs pos="0">
                <a:schemeClr val="accent6">
                  <a:lumMod val="90000"/>
                  <a:shade val="30000"/>
                  <a:satMod val="115000"/>
                </a:schemeClr>
              </a:gs>
              <a:gs pos="50000">
                <a:schemeClr val="accent6">
                  <a:lumMod val="90000"/>
                  <a:shade val="67500"/>
                  <a:satMod val="115000"/>
                </a:schemeClr>
              </a:gs>
              <a:gs pos="100000">
                <a:schemeClr val="accent6">
                  <a:lumMod val="90000"/>
                  <a:shade val="100000"/>
                  <a:satMod val="115000"/>
                </a:schemeClr>
              </a:gs>
            </a:gsLst>
            <a:lin ang="18900000" scaled="1"/>
            <a:tileRect/>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prstClr val="black"/>
                </a:solidFill>
              </a:rPr>
              <a:t>Mineroduto</a:t>
            </a:r>
          </a:p>
        </p:txBody>
      </p:sp>
      <p:sp>
        <p:nvSpPr>
          <p:cNvPr id="6" name="Retângulo 5"/>
          <p:cNvSpPr/>
          <p:nvPr/>
        </p:nvSpPr>
        <p:spPr>
          <a:xfrm>
            <a:off x="883894" y="5543715"/>
            <a:ext cx="1260000" cy="595107"/>
          </a:xfrm>
          <a:prstGeom prst="rect">
            <a:avLst/>
          </a:prstGeom>
          <a:gradFill flip="none" rotWithShape="1">
            <a:gsLst>
              <a:gs pos="0">
                <a:schemeClr val="accent6">
                  <a:lumMod val="90000"/>
                  <a:shade val="30000"/>
                  <a:satMod val="115000"/>
                </a:schemeClr>
              </a:gs>
              <a:gs pos="50000">
                <a:schemeClr val="accent6">
                  <a:lumMod val="90000"/>
                  <a:shade val="67500"/>
                  <a:satMod val="115000"/>
                </a:schemeClr>
              </a:gs>
              <a:gs pos="100000">
                <a:schemeClr val="accent6">
                  <a:lumMod val="90000"/>
                  <a:shade val="100000"/>
                  <a:satMod val="115000"/>
                </a:schemeClr>
              </a:gs>
            </a:gsLst>
            <a:lin ang="18900000" scaled="1"/>
            <a:tileRect/>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prstClr val="black"/>
                </a:solidFill>
              </a:rPr>
              <a:t>Rodovia</a:t>
            </a:r>
          </a:p>
        </p:txBody>
      </p:sp>
      <p:sp>
        <p:nvSpPr>
          <p:cNvPr id="10" name="Retângulo 9"/>
          <p:cNvSpPr/>
          <p:nvPr/>
        </p:nvSpPr>
        <p:spPr>
          <a:xfrm>
            <a:off x="2991458" y="584684"/>
            <a:ext cx="3312000" cy="396044"/>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Vantagens</a:t>
            </a:r>
          </a:p>
        </p:txBody>
      </p:sp>
      <p:cxnSp>
        <p:nvCxnSpPr>
          <p:cNvPr id="11" name="Conector reto 10"/>
          <p:cNvCxnSpPr/>
          <p:nvPr/>
        </p:nvCxnSpPr>
        <p:spPr>
          <a:xfrm>
            <a:off x="2991458" y="944724"/>
            <a:ext cx="3312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6464374" y="584684"/>
            <a:ext cx="3312000" cy="396044"/>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Desvantagens</a:t>
            </a:r>
          </a:p>
        </p:txBody>
      </p:sp>
      <p:cxnSp>
        <p:nvCxnSpPr>
          <p:cNvPr id="13" name="Conector reto 12"/>
          <p:cNvCxnSpPr/>
          <p:nvPr/>
        </p:nvCxnSpPr>
        <p:spPr>
          <a:xfrm>
            <a:off x="6464374" y="944724"/>
            <a:ext cx="3312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2991458" y="943777"/>
            <a:ext cx="3312000" cy="1332147"/>
          </a:xfrm>
          <a:prstGeom prst="rect">
            <a:avLst/>
          </a:prstGeom>
          <a:noFill/>
          <a:ln>
            <a:noFill/>
          </a:ln>
          <a:effectLst/>
        </p:spPr>
        <p:txBody>
          <a:bodyPr wrap="square" lIns="72000" tIns="72000" rIns="72000" bIns="72000" rtlCol="0" anchor="ctr">
            <a:noAutofit/>
          </a:bodyPr>
          <a:lstStyle/>
          <a:p>
            <a:pPr marL="88900" indent="-88900">
              <a:lnSpc>
                <a:spcPct val="90000"/>
              </a:lnSpc>
              <a:spcAft>
                <a:spcPts val="300"/>
              </a:spcAft>
              <a:buFont typeface="Arial" pitchFamily="34" charset="0"/>
              <a:buChar char="•"/>
            </a:pPr>
            <a:r>
              <a:rPr lang="pt-BR" sz="1400" dirty="0">
                <a:solidFill>
                  <a:prstClr val="black"/>
                </a:solidFill>
              </a:rPr>
              <a:t>Rápido e fácil carregar/descarregar grandes volumes</a:t>
            </a:r>
          </a:p>
          <a:p>
            <a:pPr marL="88900" indent="-88900">
              <a:lnSpc>
                <a:spcPct val="90000"/>
              </a:lnSpc>
              <a:spcAft>
                <a:spcPts val="300"/>
              </a:spcAft>
              <a:buFont typeface="Arial" pitchFamily="34" charset="0"/>
              <a:buChar char="•"/>
            </a:pPr>
            <a:r>
              <a:rPr lang="pt-BR" sz="1400" dirty="0">
                <a:solidFill>
                  <a:prstClr val="black"/>
                </a:solidFill>
              </a:rPr>
              <a:t>Transporte de outros tipos de cargas</a:t>
            </a:r>
          </a:p>
        </p:txBody>
      </p:sp>
      <p:sp>
        <p:nvSpPr>
          <p:cNvPr id="16" name="Retângulo 15"/>
          <p:cNvSpPr/>
          <p:nvPr/>
        </p:nvSpPr>
        <p:spPr>
          <a:xfrm>
            <a:off x="6303458" y="968492"/>
            <a:ext cx="3312000" cy="1332147"/>
          </a:xfrm>
          <a:prstGeom prst="rect">
            <a:avLst/>
          </a:prstGeom>
          <a:noFill/>
          <a:ln>
            <a:noFill/>
          </a:ln>
          <a:effectLst/>
        </p:spPr>
        <p:txBody>
          <a:bodyPr wrap="square" lIns="72000" tIns="72000" rIns="72000" bIns="72000" rtlCol="0" anchor="ctr">
            <a:noAutofit/>
          </a:bodyPr>
          <a:lstStyle/>
          <a:p>
            <a:pPr marL="88900" indent="-88900">
              <a:lnSpc>
                <a:spcPct val="90000"/>
              </a:lnSpc>
              <a:spcAft>
                <a:spcPts val="300"/>
              </a:spcAft>
              <a:buFont typeface="Arial" pitchFamily="34" charset="0"/>
              <a:buChar char="•"/>
            </a:pPr>
            <a:r>
              <a:rPr lang="pt-BR" sz="1400" dirty="0">
                <a:solidFill>
                  <a:prstClr val="black"/>
                </a:solidFill>
              </a:rPr>
              <a:t>Enrosco regulatório e demora para concessão de novas vias </a:t>
            </a:r>
          </a:p>
        </p:txBody>
      </p:sp>
      <p:sp>
        <p:nvSpPr>
          <p:cNvPr id="18" name="Retângulo 17"/>
          <p:cNvSpPr/>
          <p:nvPr/>
        </p:nvSpPr>
        <p:spPr>
          <a:xfrm>
            <a:off x="2991458" y="2498214"/>
            <a:ext cx="3312000" cy="1080120"/>
          </a:xfrm>
          <a:prstGeom prst="rect">
            <a:avLst/>
          </a:prstGeom>
          <a:noFill/>
          <a:ln>
            <a:noFill/>
          </a:ln>
          <a:effectLst/>
        </p:spPr>
        <p:txBody>
          <a:bodyPr wrap="square" lIns="72000" tIns="72000" rIns="72000" bIns="72000" rtlCol="0" anchor="ctr">
            <a:noAutofit/>
          </a:bodyPr>
          <a:lstStyle/>
          <a:p>
            <a:pPr marL="88900" indent="-88900">
              <a:lnSpc>
                <a:spcPct val="90000"/>
              </a:lnSpc>
              <a:spcAft>
                <a:spcPts val="300"/>
              </a:spcAft>
              <a:buFont typeface="Arial" pitchFamily="34" charset="0"/>
              <a:buChar char="•"/>
            </a:pPr>
            <a:r>
              <a:rPr lang="pt-BR" sz="1400" dirty="0">
                <a:solidFill>
                  <a:prstClr val="black"/>
                </a:solidFill>
              </a:rPr>
              <a:t>Implantação e operação mais barata que ferrovia</a:t>
            </a:r>
          </a:p>
        </p:txBody>
      </p:sp>
      <p:sp>
        <p:nvSpPr>
          <p:cNvPr id="19" name="Retângulo 18"/>
          <p:cNvSpPr/>
          <p:nvPr/>
        </p:nvSpPr>
        <p:spPr>
          <a:xfrm>
            <a:off x="6303458" y="2376776"/>
            <a:ext cx="3312000" cy="1440160"/>
          </a:xfrm>
          <a:prstGeom prst="rect">
            <a:avLst/>
          </a:prstGeom>
          <a:noFill/>
          <a:ln>
            <a:noFill/>
          </a:ln>
          <a:effectLst/>
        </p:spPr>
        <p:txBody>
          <a:bodyPr wrap="square" lIns="72000" tIns="72000" rIns="72000" bIns="72000" rtlCol="0" anchor="ctr">
            <a:noAutofit/>
          </a:bodyPr>
          <a:lstStyle/>
          <a:p>
            <a:pPr marL="88900" indent="-88900">
              <a:lnSpc>
                <a:spcPct val="90000"/>
              </a:lnSpc>
              <a:spcAft>
                <a:spcPts val="300"/>
              </a:spcAft>
              <a:buFont typeface="Arial" pitchFamily="34" charset="0"/>
              <a:buChar char="•"/>
            </a:pPr>
            <a:r>
              <a:rPr lang="pt-BR" sz="1400" dirty="0">
                <a:solidFill>
                  <a:prstClr val="black"/>
                </a:solidFill>
              </a:rPr>
              <a:t>Requer uso de água doce na origem</a:t>
            </a:r>
          </a:p>
          <a:p>
            <a:pPr marL="88900" indent="-88900">
              <a:lnSpc>
                <a:spcPct val="90000"/>
              </a:lnSpc>
              <a:spcAft>
                <a:spcPts val="300"/>
              </a:spcAft>
              <a:buFont typeface="Arial" pitchFamily="34" charset="0"/>
              <a:buChar char="•"/>
            </a:pPr>
            <a:r>
              <a:rPr lang="pt-BR" sz="1400" dirty="0">
                <a:solidFill>
                  <a:prstClr val="black"/>
                </a:solidFill>
              </a:rPr>
              <a:t>Alta especificidade do ativo</a:t>
            </a:r>
          </a:p>
          <a:p>
            <a:pPr marL="88900" indent="-88900">
              <a:lnSpc>
                <a:spcPct val="90000"/>
              </a:lnSpc>
              <a:spcAft>
                <a:spcPts val="300"/>
              </a:spcAft>
              <a:buFont typeface="Arial" pitchFamily="34" charset="0"/>
              <a:buChar char="•"/>
            </a:pPr>
            <a:endParaRPr lang="pt-BR" sz="1400" dirty="0">
              <a:solidFill>
                <a:prstClr val="black"/>
              </a:solidFill>
            </a:endParaRPr>
          </a:p>
        </p:txBody>
      </p:sp>
      <p:sp>
        <p:nvSpPr>
          <p:cNvPr id="21" name="Retângulo 20"/>
          <p:cNvSpPr/>
          <p:nvPr/>
        </p:nvSpPr>
        <p:spPr>
          <a:xfrm>
            <a:off x="2991458" y="3883626"/>
            <a:ext cx="3312000" cy="1224136"/>
          </a:xfrm>
          <a:prstGeom prst="rect">
            <a:avLst/>
          </a:prstGeom>
          <a:noFill/>
          <a:ln>
            <a:noFill/>
          </a:ln>
          <a:effectLst/>
        </p:spPr>
        <p:txBody>
          <a:bodyPr wrap="square" lIns="72000" tIns="72000" rIns="72000" bIns="72000" rtlCol="0" anchor="ctr">
            <a:noAutofit/>
          </a:bodyPr>
          <a:lstStyle/>
          <a:p>
            <a:pPr marL="88900" indent="-88900">
              <a:lnSpc>
                <a:spcPct val="90000"/>
              </a:lnSpc>
              <a:spcAft>
                <a:spcPts val="300"/>
              </a:spcAft>
              <a:buFont typeface="Arial" pitchFamily="34" charset="0"/>
              <a:buChar char="•"/>
            </a:pPr>
            <a:r>
              <a:rPr lang="pt-BR" sz="1400" dirty="0">
                <a:solidFill>
                  <a:prstClr val="black"/>
                </a:solidFill>
              </a:rPr>
              <a:t>Baixos custos operacionais</a:t>
            </a:r>
          </a:p>
          <a:p>
            <a:pPr marL="88900" indent="-88900">
              <a:lnSpc>
                <a:spcPct val="90000"/>
              </a:lnSpc>
              <a:spcAft>
                <a:spcPts val="300"/>
              </a:spcAft>
              <a:buFont typeface="Arial" pitchFamily="34" charset="0"/>
              <a:buChar char="•"/>
            </a:pPr>
            <a:r>
              <a:rPr lang="pt-BR" sz="1400" dirty="0">
                <a:solidFill>
                  <a:prstClr val="black"/>
                </a:solidFill>
              </a:rPr>
              <a:t>Transporte de outros tipos de cargas</a:t>
            </a:r>
          </a:p>
        </p:txBody>
      </p:sp>
      <p:sp>
        <p:nvSpPr>
          <p:cNvPr id="22" name="Retângulo 21"/>
          <p:cNvSpPr/>
          <p:nvPr/>
        </p:nvSpPr>
        <p:spPr>
          <a:xfrm>
            <a:off x="6303458" y="3789040"/>
            <a:ext cx="3472916" cy="1440160"/>
          </a:xfrm>
          <a:prstGeom prst="rect">
            <a:avLst/>
          </a:prstGeom>
          <a:noFill/>
          <a:ln>
            <a:noFill/>
          </a:ln>
          <a:effectLst/>
        </p:spPr>
        <p:txBody>
          <a:bodyPr wrap="square" lIns="72000" tIns="72000" rIns="72000" bIns="72000" rtlCol="0" anchor="ctr">
            <a:noAutofit/>
          </a:bodyPr>
          <a:lstStyle/>
          <a:p>
            <a:pPr marL="88900" indent="-88900">
              <a:lnSpc>
                <a:spcPct val="90000"/>
              </a:lnSpc>
              <a:spcAft>
                <a:spcPts val="300"/>
              </a:spcAft>
              <a:buFont typeface="Arial" pitchFamily="34" charset="0"/>
              <a:buChar char="•"/>
            </a:pPr>
            <a:r>
              <a:rPr lang="pt-BR" sz="1400" dirty="0">
                <a:solidFill>
                  <a:prstClr val="black"/>
                </a:solidFill>
              </a:rPr>
              <a:t>Dificuldade em combinar (mina + terminal hidroviário + terminal portuário)</a:t>
            </a:r>
          </a:p>
        </p:txBody>
      </p:sp>
      <p:sp>
        <p:nvSpPr>
          <p:cNvPr id="24" name="Retângulo 23"/>
          <p:cNvSpPr/>
          <p:nvPr/>
        </p:nvSpPr>
        <p:spPr>
          <a:xfrm>
            <a:off x="2991458" y="5445224"/>
            <a:ext cx="3312000" cy="792088"/>
          </a:xfrm>
          <a:prstGeom prst="rect">
            <a:avLst/>
          </a:prstGeom>
          <a:noFill/>
          <a:ln>
            <a:noFill/>
          </a:ln>
          <a:effectLst/>
        </p:spPr>
        <p:txBody>
          <a:bodyPr wrap="square" lIns="72000" tIns="72000" rIns="72000" bIns="72000" rtlCol="0" anchor="ctr">
            <a:noAutofit/>
          </a:bodyPr>
          <a:lstStyle/>
          <a:p>
            <a:pPr marL="88900" indent="-88900">
              <a:lnSpc>
                <a:spcPct val="90000"/>
              </a:lnSpc>
              <a:spcAft>
                <a:spcPts val="300"/>
              </a:spcAft>
              <a:buFont typeface="Arial" pitchFamily="34" charset="0"/>
              <a:buChar char="•"/>
            </a:pPr>
            <a:r>
              <a:rPr lang="pt-BR" sz="1400" dirty="0">
                <a:solidFill>
                  <a:prstClr val="black"/>
                </a:solidFill>
              </a:rPr>
              <a:t>Rápido (instalação e operação)</a:t>
            </a:r>
          </a:p>
        </p:txBody>
      </p:sp>
      <p:sp>
        <p:nvSpPr>
          <p:cNvPr id="25" name="Retângulo 24"/>
          <p:cNvSpPr/>
          <p:nvPr/>
        </p:nvSpPr>
        <p:spPr>
          <a:xfrm>
            <a:off x="6303458" y="5445224"/>
            <a:ext cx="3312000" cy="792088"/>
          </a:xfrm>
          <a:prstGeom prst="rect">
            <a:avLst/>
          </a:prstGeom>
          <a:noFill/>
          <a:ln>
            <a:noFill/>
          </a:ln>
          <a:effectLst/>
        </p:spPr>
        <p:txBody>
          <a:bodyPr wrap="square" lIns="72000" tIns="72000" rIns="72000" bIns="72000" rtlCol="0" anchor="ctr">
            <a:noAutofit/>
          </a:bodyPr>
          <a:lstStyle/>
          <a:p>
            <a:pPr marL="88900" indent="-88900">
              <a:lnSpc>
                <a:spcPct val="90000"/>
              </a:lnSpc>
              <a:spcAft>
                <a:spcPts val="300"/>
              </a:spcAft>
              <a:buFont typeface="Arial" pitchFamily="34" charset="0"/>
              <a:buChar char="•"/>
            </a:pPr>
            <a:r>
              <a:rPr lang="pt-BR" sz="1400" dirty="0">
                <a:solidFill>
                  <a:prstClr val="black"/>
                </a:solidFill>
              </a:rPr>
              <a:t>Viável apenas para distâncias muito curtas e pequenos volumes</a:t>
            </a:r>
          </a:p>
        </p:txBody>
      </p:sp>
      <p:cxnSp>
        <p:nvCxnSpPr>
          <p:cNvPr id="31" name="Conector reto 30"/>
          <p:cNvCxnSpPr/>
          <p:nvPr/>
        </p:nvCxnSpPr>
        <p:spPr>
          <a:xfrm>
            <a:off x="367554" y="2204864"/>
            <a:ext cx="9324000" cy="0"/>
          </a:xfrm>
          <a:prstGeom prst="line">
            <a:avLst/>
          </a:prstGeom>
          <a:ln>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367554" y="3804776"/>
            <a:ext cx="9324000" cy="0"/>
          </a:xfrm>
          <a:prstGeom prst="line">
            <a:avLst/>
          </a:prstGeom>
          <a:ln>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a:off x="367554" y="5301208"/>
            <a:ext cx="9324000" cy="0"/>
          </a:xfrm>
          <a:prstGeom prst="line">
            <a:avLst/>
          </a:prstGeom>
          <a:ln>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479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Principais elos da cadeia de exportação brasileira e principais players</a:t>
            </a:r>
            <a:r>
              <a:rPr lang="pt-BR" baseline="30000" dirty="0"/>
              <a:t>1</a:t>
            </a:r>
            <a:endParaRPr lang="pt-BR" dirty="0"/>
          </a:p>
        </p:txBody>
      </p:sp>
      <p:sp>
        <p:nvSpPr>
          <p:cNvPr id="3" name="Retângulo 2"/>
          <p:cNvSpPr/>
          <p:nvPr/>
        </p:nvSpPr>
        <p:spPr>
          <a:xfrm>
            <a:off x="559718" y="836712"/>
            <a:ext cx="1368152" cy="54100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dirty="0">
                <a:solidFill>
                  <a:prstClr val="black"/>
                </a:solidFill>
              </a:rPr>
              <a:t>Produção</a:t>
            </a:r>
          </a:p>
        </p:txBody>
      </p:sp>
      <p:sp>
        <p:nvSpPr>
          <p:cNvPr id="5" name="Retângulo 4"/>
          <p:cNvSpPr/>
          <p:nvPr/>
        </p:nvSpPr>
        <p:spPr>
          <a:xfrm>
            <a:off x="3224014" y="836712"/>
            <a:ext cx="1368152" cy="54100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dirty="0">
                <a:solidFill>
                  <a:prstClr val="black"/>
                </a:solidFill>
              </a:rPr>
              <a:t>Transporte</a:t>
            </a:r>
          </a:p>
        </p:txBody>
      </p:sp>
      <p:sp>
        <p:nvSpPr>
          <p:cNvPr id="7" name="Retângulo 6"/>
          <p:cNvSpPr/>
          <p:nvPr/>
        </p:nvSpPr>
        <p:spPr>
          <a:xfrm>
            <a:off x="5960318" y="836712"/>
            <a:ext cx="1368152" cy="54100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dirty="0">
                <a:solidFill>
                  <a:prstClr val="black"/>
                </a:solidFill>
              </a:rPr>
              <a:t>Porto</a:t>
            </a:r>
          </a:p>
        </p:txBody>
      </p:sp>
      <p:sp>
        <p:nvSpPr>
          <p:cNvPr id="9" name="Retângulo 8"/>
          <p:cNvSpPr/>
          <p:nvPr/>
        </p:nvSpPr>
        <p:spPr>
          <a:xfrm>
            <a:off x="8120558" y="836712"/>
            <a:ext cx="1368152" cy="54100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i="1" dirty="0" err="1">
                <a:solidFill>
                  <a:prstClr val="black"/>
                </a:solidFill>
              </a:rPr>
              <a:t>Shipping</a:t>
            </a:r>
            <a:endParaRPr lang="pt-BR" sz="1600" i="1" dirty="0">
              <a:solidFill>
                <a:prstClr val="black"/>
              </a:solidFill>
            </a:endParaRPr>
          </a:p>
        </p:txBody>
      </p:sp>
      <p:cxnSp>
        <p:nvCxnSpPr>
          <p:cNvPr id="12" name="Conector de seta reta 11"/>
          <p:cNvCxnSpPr/>
          <p:nvPr/>
        </p:nvCxnSpPr>
        <p:spPr>
          <a:xfrm>
            <a:off x="2071886" y="1107215"/>
            <a:ext cx="972000" cy="0"/>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a:off x="4520158" y="1107215"/>
            <a:ext cx="720080" cy="0"/>
          </a:xfrm>
          <a:prstGeom prst="straightConnector1">
            <a:avLst/>
          </a:prstGeom>
          <a:noFill/>
          <a:ln>
            <a:noFill/>
          </a:ln>
        </p:spPr>
      </p:cxnSp>
      <p:cxnSp>
        <p:nvCxnSpPr>
          <p:cNvPr id="14" name="Conector de seta reta 13"/>
          <p:cNvCxnSpPr/>
          <p:nvPr/>
        </p:nvCxnSpPr>
        <p:spPr>
          <a:xfrm>
            <a:off x="6896422" y="1107215"/>
            <a:ext cx="720080" cy="0"/>
          </a:xfrm>
          <a:prstGeom prst="straightConnector1">
            <a:avLst/>
          </a:prstGeom>
          <a:noFill/>
          <a:ln>
            <a:noFill/>
          </a:ln>
        </p:spPr>
      </p:cxnSp>
      <p:cxnSp>
        <p:nvCxnSpPr>
          <p:cNvPr id="15" name="Conector de seta reta 14"/>
          <p:cNvCxnSpPr/>
          <p:nvPr/>
        </p:nvCxnSpPr>
        <p:spPr>
          <a:xfrm>
            <a:off x="4772302" y="1107215"/>
            <a:ext cx="1044000" cy="0"/>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6" name="Conector de seta reta 15"/>
          <p:cNvCxnSpPr/>
          <p:nvPr/>
        </p:nvCxnSpPr>
        <p:spPr>
          <a:xfrm>
            <a:off x="7472542" y="1107215"/>
            <a:ext cx="504000" cy="0"/>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grpSp>
        <p:nvGrpSpPr>
          <p:cNvPr id="11" name="Grupo 10"/>
          <p:cNvGrpSpPr/>
          <p:nvPr/>
        </p:nvGrpSpPr>
        <p:grpSpPr>
          <a:xfrm>
            <a:off x="163295" y="1617387"/>
            <a:ext cx="2317851" cy="2160000"/>
            <a:chOff x="68342" y="2781168"/>
            <a:chExt cx="2317851" cy="2160000"/>
          </a:xfrm>
        </p:grpSpPr>
        <p:graphicFrame>
          <p:nvGraphicFramePr>
            <p:cNvPr id="18" name="Gráfico 17"/>
            <p:cNvGraphicFramePr/>
            <p:nvPr>
              <p:extLst>
                <p:ext uri="{D42A27DB-BD31-4B8C-83A1-F6EECF244321}">
                  <p14:modId xmlns:p14="http://schemas.microsoft.com/office/powerpoint/2010/main" val="2879152889"/>
                </p:ext>
              </p:extLst>
            </p:nvPr>
          </p:nvGraphicFramePr>
          <p:xfrm>
            <a:off x="226193" y="2781168"/>
            <a:ext cx="2160000" cy="216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CaixaDeTexto 3"/>
            <p:cNvSpPr txBox="1"/>
            <p:nvPr/>
          </p:nvSpPr>
          <p:spPr>
            <a:xfrm>
              <a:off x="1220846" y="3970198"/>
              <a:ext cx="648072" cy="216024"/>
            </a:xfrm>
            <a:prstGeom prst="rect">
              <a:avLst/>
            </a:prstGeom>
            <a:noFill/>
            <a:ln>
              <a:noFill/>
            </a:ln>
          </p:spPr>
          <p:txBody>
            <a:bodyPr wrap="none" lIns="72000" tIns="36000" rIns="72000" bIns="36000" rtlCol="0" anchor="t">
              <a:noAutofit/>
            </a:bodyPr>
            <a:lstStyle/>
            <a:p>
              <a:pPr algn="ctr">
                <a:lnSpc>
                  <a:spcPct val="80000"/>
                </a:lnSpc>
              </a:pPr>
              <a:r>
                <a:rPr lang="pt-BR" sz="1100" dirty="0">
                  <a:solidFill>
                    <a:prstClr val="black"/>
                  </a:solidFill>
                </a:rPr>
                <a:t>Vale</a:t>
              </a:r>
            </a:p>
          </p:txBody>
        </p:sp>
        <p:sp>
          <p:nvSpPr>
            <p:cNvPr id="20" name="CaixaDeTexto 19"/>
            <p:cNvSpPr txBox="1"/>
            <p:nvPr/>
          </p:nvSpPr>
          <p:spPr>
            <a:xfrm>
              <a:off x="68342" y="3920959"/>
              <a:ext cx="648072" cy="216024"/>
            </a:xfrm>
            <a:prstGeom prst="rect">
              <a:avLst/>
            </a:prstGeom>
            <a:noFill/>
            <a:ln>
              <a:noFill/>
            </a:ln>
          </p:spPr>
          <p:txBody>
            <a:bodyPr wrap="none" lIns="72000" tIns="36000" rIns="72000" bIns="36000" rtlCol="0" anchor="t">
              <a:noAutofit/>
            </a:bodyPr>
            <a:lstStyle/>
            <a:p>
              <a:pPr algn="r">
                <a:lnSpc>
                  <a:spcPct val="80000"/>
                </a:lnSpc>
              </a:pPr>
              <a:r>
                <a:rPr lang="pt-BR" sz="1100" dirty="0">
                  <a:solidFill>
                    <a:prstClr val="black"/>
                  </a:solidFill>
                </a:rPr>
                <a:t>Samarco</a:t>
              </a:r>
            </a:p>
            <a:p>
              <a:pPr algn="r">
                <a:lnSpc>
                  <a:spcPct val="80000"/>
                </a:lnSpc>
              </a:pPr>
              <a:r>
                <a:rPr lang="pt-BR" sz="1100" dirty="0">
                  <a:solidFill>
                    <a:prstClr val="black"/>
                  </a:solidFill>
                </a:rPr>
                <a:t>(50% Vale/</a:t>
              </a:r>
            </a:p>
            <a:p>
              <a:pPr algn="r">
                <a:lnSpc>
                  <a:spcPct val="80000"/>
                </a:lnSpc>
              </a:pPr>
              <a:r>
                <a:rPr lang="pt-BR" sz="1100" dirty="0">
                  <a:solidFill>
                    <a:prstClr val="black"/>
                  </a:solidFill>
                </a:rPr>
                <a:t>50% BHP)</a:t>
              </a:r>
            </a:p>
          </p:txBody>
        </p:sp>
        <p:sp>
          <p:nvSpPr>
            <p:cNvPr id="21" name="CaixaDeTexto 20"/>
            <p:cNvSpPr txBox="1"/>
            <p:nvPr/>
          </p:nvSpPr>
          <p:spPr>
            <a:xfrm>
              <a:off x="80217" y="3440653"/>
              <a:ext cx="648072" cy="216024"/>
            </a:xfrm>
            <a:prstGeom prst="rect">
              <a:avLst/>
            </a:prstGeom>
            <a:noFill/>
            <a:ln>
              <a:noFill/>
            </a:ln>
          </p:spPr>
          <p:txBody>
            <a:bodyPr wrap="none" lIns="72000" tIns="36000" rIns="72000" bIns="36000" rtlCol="0" anchor="t">
              <a:noAutofit/>
            </a:bodyPr>
            <a:lstStyle/>
            <a:p>
              <a:pPr algn="ctr">
                <a:lnSpc>
                  <a:spcPct val="80000"/>
                </a:lnSpc>
              </a:pPr>
              <a:r>
                <a:rPr lang="pt-BR" sz="1100" dirty="0">
                  <a:solidFill>
                    <a:prstClr val="black"/>
                  </a:solidFill>
                </a:rPr>
                <a:t>CSN</a:t>
              </a:r>
            </a:p>
          </p:txBody>
        </p:sp>
        <p:sp>
          <p:nvSpPr>
            <p:cNvPr id="22" name="CaixaDeTexto 21"/>
            <p:cNvSpPr txBox="1"/>
            <p:nvPr/>
          </p:nvSpPr>
          <p:spPr>
            <a:xfrm>
              <a:off x="475366" y="3041692"/>
              <a:ext cx="648072" cy="216024"/>
            </a:xfrm>
            <a:prstGeom prst="rect">
              <a:avLst/>
            </a:prstGeom>
            <a:noFill/>
            <a:ln>
              <a:noFill/>
            </a:ln>
          </p:spPr>
          <p:txBody>
            <a:bodyPr wrap="none" lIns="72000" tIns="36000" rIns="72000" bIns="36000" rtlCol="0" anchor="t">
              <a:noAutofit/>
            </a:bodyPr>
            <a:lstStyle/>
            <a:p>
              <a:pPr algn="ctr">
                <a:lnSpc>
                  <a:spcPct val="80000"/>
                </a:lnSpc>
              </a:pPr>
              <a:r>
                <a:rPr lang="pt-BR" sz="1100" dirty="0">
                  <a:solidFill>
                    <a:prstClr val="black"/>
                  </a:solidFill>
                </a:rPr>
                <a:t>MMX</a:t>
              </a:r>
            </a:p>
          </p:txBody>
        </p:sp>
        <p:sp>
          <p:nvSpPr>
            <p:cNvPr id="23" name="CaixaDeTexto 22"/>
            <p:cNvSpPr txBox="1"/>
            <p:nvPr/>
          </p:nvSpPr>
          <p:spPr>
            <a:xfrm>
              <a:off x="900915" y="2924044"/>
              <a:ext cx="648072" cy="216024"/>
            </a:xfrm>
            <a:prstGeom prst="rect">
              <a:avLst/>
            </a:prstGeom>
            <a:noFill/>
            <a:ln>
              <a:noFill/>
            </a:ln>
          </p:spPr>
          <p:txBody>
            <a:bodyPr wrap="none" lIns="72000" tIns="36000" rIns="72000" bIns="36000" rtlCol="0" anchor="t">
              <a:noAutofit/>
            </a:bodyPr>
            <a:lstStyle/>
            <a:p>
              <a:pPr algn="ctr">
                <a:lnSpc>
                  <a:spcPct val="80000"/>
                </a:lnSpc>
              </a:pPr>
              <a:r>
                <a:rPr lang="pt-BR" sz="1100" dirty="0">
                  <a:solidFill>
                    <a:prstClr val="black"/>
                  </a:solidFill>
                </a:rPr>
                <a:t>Outros</a:t>
              </a:r>
            </a:p>
          </p:txBody>
        </p:sp>
      </p:grpSp>
      <p:grpSp>
        <p:nvGrpSpPr>
          <p:cNvPr id="6" name="Grupo 5"/>
          <p:cNvGrpSpPr/>
          <p:nvPr/>
        </p:nvGrpSpPr>
        <p:grpSpPr>
          <a:xfrm>
            <a:off x="2499742" y="1628800"/>
            <a:ext cx="2524472" cy="2170873"/>
            <a:chOff x="2355726" y="4498247"/>
            <a:chExt cx="2524472" cy="2170873"/>
          </a:xfrm>
        </p:grpSpPr>
        <p:graphicFrame>
          <p:nvGraphicFramePr>
            <p:cNvPr id="26" name="Gráfico 25"/>
            <p:cNvGraphicFramePr/>
            <p:nvPr>
              <p:extLst>
                <p:ext uri="{D42A27DB-BD31-4B8C-83A1-F6EECF244321}">
                  <p14:modId xmlns:p14="http://schemas.microsoft.com/office/powerpoint/2010/main" val="1741672819"/>
                </p:ext>
              </p:extLst>
            </p:nvPr>
          </p:nvGraphicFramePr>
          <p:xfrm>
            <a:off x="2612066" y="4509120"/>
            <a:ext cx="216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27" name="CaixaDeTexto 26"/>
            <p:cNvSpPr txBox="1"/>
            <p:nvPr/>
          </p:nvSpPr>
          <p:spPr>
            <a:xfrm>
              <a:off x="2355726" y="5506359"/>
              <a:ext cx="648072" cy="216024"/>
            </a:xfrm>
            <a:prstGeom prst="rect">
              <a:avLst/>
            </a:prstGeom>
            <a:noFill/>
            <a:ln>
              <a:noFill/>
            </a:ln>
          </p:spPr>
          <p:txBody>
            <a:bodyPr wrap="none" lIns="72000" tIns="36000" rIns="72000" bIns="36000" rtlCol="0" anchor="t">
              <a:noAutofit/>
            </a:bodyPr>
            <a:lstStyle/>
            <a:p>
              <a:pPr algn="r">
                <a:lnSpc>
                  <a:spcPct val="80000"/>
                </a:lnSpc>
              </a:pPr>
              <a:r>
                <a:rPr lang="pt-BR" sz="1100" dirty="0">
                  <a:solidFill>
                    <a:prstClr val="black"/>
                  </a:solidFill>
                </a:rPr>
                <a:t>Ferrovia MRS</a:t>
              </a:r>
            </a:p>
            <a:p>
              <a:pPr algn="r">
                <a:lnSpc>
                  <a:spcPct val="80000"/>
                </a:lnSpc>
              </a:pPr>
              <a:r>
                <a:rPr lang="pt-BR" sz="1100" dirty="0">
                  <a:solidFill>
                    <a:prstClr val="black"/>
                  </a:solidFill>
                </a:rPr>
                <a:t>(44% Vale/ </a:t>
              </a:r>
            </a:p>
            <a:p>
              <a:pPr algn="r">
                <a:lnSpc>
                  <a:spcPct val="80000"/>
                </a:lnSpc>
              </a:pPr>
              <a:r>
                <a:rPr lang="pt-BR" sz="1100" dirty="0">
                  <a:solidFill>
                    <a:prstClr val="black"/>
                  </a:solidFill>
                </a:rPr>
                <a:t> 23% CSN)</a:t>
              </a:r>
            </a:p>
          </p:txBody>
        </p:sp>
        <p:sp>
          <p:nvSpPr>
            <p:cNvPr id="28" name="CaixaDeTexto 27"/>
            <p:cNvSpPr txBox="1"/>
            <p:nvPr/>
          </p:nvSpPr>
          <p:spPr>
            <a:xfrm>
              <a:off x="4232126" y="5074311"/>
              <a:ext cx="648072" cy="216024"/>
            </a:xfrm>
            <a:prstGeom prst="rect">
              <a:avLst/>
            </a:prstGeom>
            <a:noFill/>
            <a:ln>
              <a:noFill/>
            </a:ln>
          </p:spPr>
          <p:txBody>
            <a:bodyPr wrap="none" lIns="72000" tIns="36000" rIns="72000" bIns="36000" rtlCol="0" anchor="t">
              <a:noAutofit/>
            </a:bodyPr>
            <a:lstStyle/>
            <a:p>
              <a:pPr>
                <a:lnSpc>
                  <a:spcPct val="80000"/>
                </a:lnSpc>
              </a:pPr>
              <a:r>
                <a:rPr lang="pt-BR" sz="1100" dirty="0">
                  <a:solidFill>
                    <a:prstClr val="black"/>
                  </a:solidFill>
                </a:rPr>
                <a:t>Ferrovia EFC</a:t>
              </a:r>
            </a:p>
            <a:p>
              <a:pPr>
                <a:lnSpc>
                  <a:spcPct val="80000"/>
                </a:lnSpc>
              </a:pPr>
              <a:r>
                <a:rPr lang="pt-BR" sz="1100" dirty="0">
                  <a:solidFill>
                    <a:prstClr val="black"/>
                  </a:solidFill>
                </a:rPr>
                <a:t>(100% Vale)</a:t>
              </a:r>
            </a:p>
          </p:txBody>
        </p:sp>
        <p:sp>
          <p:nvSpPr>
            <p:cNvPr id="29" name="CaixaDeTexto 28"/>
            <p:cNvSpPr txBox="1"/>
            <p:nvPr/>
          </p:nvSpPr>
          <p:spPr>
            <a:xfrm>
              <a:off x="3872086" y="6226439"/>
              <a:ext cx="648072" cy="216024"/>
            </a:xfrm>
            <a:prstGeom prst="rect">
              <a:avLst/>
            </a:prstGeom>
            <a:noFill/>
            <a:ln>
              <a:noFill/>
            </a:ln>
          </p:spPr>
          <p:txBody>
            <a:bodyPr wrap="none" lIns="72000" tIns="36000" rIns="72000" bIns="36000" rtlCol="0" anchor="t">
              <a:noAutofit/>
            </a:bodyPr>
            <a:lstStyle/>
            <a:p>
              <a:pPr>
                <a:lnSpc>
                  <a:spcPct val="80000"/>
                </a:lnSpc>
              </a:pPr>
              <a:r>
                <a:rPr lang="pt-BR" sz="1100" dirty="0">
                  <a:solidFill>
                    <a:prstClr val="black"/>
                  </a:solidFill>
                </a:rPr>
                <a:t>Ferrovia EFVM</a:t>
              </a:r>
            </a:p>
            <a:p>
              <a:pPr>
                <a:lnSpc>
                  <a:spcPct val="80000"/>
                </a:lnSpc>
              </a:pPr>
              <a:r>
                <a:rPr lang="pt-BR" sz="1100" dirty="0">
                  <a:solidFill>
                    <a:prstClr val="black"/>
                  </a:solidFill>
                </a:rPr>
                <a:t>(100% Vale)</a:t>
              </a:r>
            </a:p>
          </p:txBody>
        </p:sp>
        <p:sp>
          <p:nvSpPr>
            <p:cNvPr id="30" name="CaixaDeTexto 29"/>
            <p:cNvSpPr txBox="1"/>
            <p:nvPr/>
          </p:nvSpPr>
          <p:spPr>
            <a:xfrm>
              <a:off x="3656062" y="4642263"/>
              <a:ext cx="648072" cy="216024"/>
            </a:xfrm>
            <a:prstGeom prst="rect">
              <a:avLst/>
            </a:prstGeom>
            <a:noFill/>
            <a:ln>
              <a:noFill/>
            </a:ln>
          </p:spPr>
          <p:txBody>
            <a:bodyPr wrap="none" lIns="72000" tIns="36000" rIns="72000" bIns="36000" rtlCol="0" anchor="t">
              <a:noAutofit/>
            </a:bodyPr>
            <a:lstStyle/>
            <a:p>
              <a:pPr>
                <a:lnSpc>
                  <a:spcPct val="80000"/>
                </a:lnSpc>
              </a:pPr>
              <a:r>
                <a:rPr lang="pt-BR" sz="1100" dirty="0">
                  <a:solidFill>
                    <a:prstClr val="black"/>
                  </a:solidFill>
                </a:rPr>
                <a:t>Outros</a:t>
              </a:r>
            </a:p>
          </p:txBody>
        </p:sp>
        <p:sp>
          <p:nvSpPr>
            <p:cNvPr id="31" name="CaixaDeTexto 30"/>
            <p:cNvSpPr txBox="1"/>
            <p:nvPr/>
          </p:nvSpPr>
          <p:spPr>
            <a:xfrm>
              <a:off x="2431926" y="4858287"/>
              <a:ext cx="648072" cy="216024"/>
            </a:xfrm>
            <a:prstGeom prst="rect">
              <a:avLst/>
            </a:prstGeom>
            <a:noFill/>
            <a:ln>
              <a:noFill/>
            </a:ln>
          </p:spPr>
          <p:txBody>
            <a:bodyPr wrap="none" lIns="72000" tIns="36000" rIns="72000" bIns="36000" rtlCol="0" anchor="t">
              <a:noAutofit/>
            </a:bodyPr>
            <a:lstStyle/>
            <a:p>
              <a:pPr algn="r">
                <a:lnSpc>
                  <a:spcPct val="80000"/>
                </a:lnSpc>
              </a:pPr>
              <a:r>
                <a:rPr lang="pt-BR" sz="1100" dirty="0">
                  <a:solidFill>
                    <a:prstClr val="black"/>
                  </a:solidFill>
                </a:rPr>
                <a:t>Duto Samarco</a:t>
              </a:r>
            </a:p>
            <a:p>
              <a:pPr algn="r">
                <a:lnSpc>
                  <a:spcPct val="80000"/>
                </a:lnSpc>
              </a:pPr>
              <a:r>
                <a:rPr lang="pt-BR" sz="1100" dirty="0">
                  <a:solidFill>
                    <a:prstClr val="black"/>
                  </a:solidFill>
                </a:rPr>
                <a:t>(50% Vale/</a:t>
              </a:r>
            </a:p>
            <a:p>
              <a:pPr algn="r">
                <a:lnSpc>
                  <a:spcPct val="80000"/>
                </a:lnSpc>
              </a:pPr>
              <a:r>
                <a:rPr lang="pt-BR" sz="1100" dirty="0">
                  <a:solidFill>
                    <a:prstClr val="black"/>
                  </a:solidFill>
                </a:rPr>
                <a:t>50% BHP))</a:t>
              </a:r>
            </a:p>
          </p:txBody>
        </p:sp>
        <p:sp>
          <p:nvSpPr>
            <p:cNvPr id="32" name="CaixaDeTexto 31"/>
            <p:cNvSpPr txBox="1"/>
            <p:nvPr/>
          </p:nvSpPr>
          <p:spPr>
            <a:xfrm>
              <a:off x="2791966" y="4498247"/>
              <a:ext cx="648072" cy="216024"/>
            </a:xfrm>
            <a:prstGeom prst="rect">
              <a:avLst/>
            </a:prstGeom>
            <a:noFill/>
            <a:ln>
              <a:noFill/>
            </a:ln>
          </p:spPr>
          <p:txBody>
            <a:bodyPr wrap="none" lIns="72000" tIns="36000" rIns="72000" bIns="36000" rtlCol="0" anchor="t">
              <a:noAutofit/>
            </a:bodyPr>
            <a:lstStyle/>
            <a:p>
              <a:pPr algn="r">
                <a:lnSpc>
                  <a:spcPct val="80000"/>
                </a:lnSpc>
              </a:pPr>
              <a:r>
                <a:rPr lang="pt-BR" sz="1100" dirty="0" err="1">
                  <a:solidFill>
                    <a:prstClr val="black"/>
                  </a:solidFill>
                </a:rPr>
                <a:t>Hid</a:t>
              </a:r>
              <a:r>
                <a:rPr lang="pt-BR" sz="1100" dirty="0">
                  <a:solidFill>
                    <a:prstClr val="black"/>
                  </a:solidFill>
                </a:rPr>
                <a:t>. Paraná-Paraguai</a:t>
              </a:r>
            </a:p>
            <a:p>
              <a:pPr algn="r">
                <a:lnSpc>
                  <a:spcPct val="80000"/>
                </a:lnSpc>
              </a:pPr>
              <a:r>
                <a:rPr lang="pt-BR" sz="1100" dirty="0">
                  <a:solidFill>
                    <a:prstClr val="black"/>
                  </a:solidFill>
                </a:rPr>
                <a:t>(Vale/ MMX)</a:t>
              </a:r>
            </a:p>
          </p:txBody>
        </p:sp>
      </p:grpSp>
      <p:grpSp>
        <p:nvGrpSpPr>
          <p:cNvPr id="8" name="Grupo 7"/>
          <p:cNvGrpSpPr/>
          <p:nvPr/>
        </p:nvGrpSpPr>
        <p:grpSpPr>
          <a:xfrm>
            <a:off x="5286846" y="1556792"/>
            <a:ext cx="2545680" cy="2242881"/>
            <a:chOff x="4625718" y="4786279"/>
            <a:chExt cx="2545680" cy="2242881"/>
          </a:xfrm>
        </p:grpSpPr>
        <p:graphicFrame>
          <p:nvGraphicFramePr>
            <p:cNvPr id="34" name="Gráfico 33"/>
            <p:cNvGraphicFramePr/>
            <p:nvPr>
              <p:extLst>
                <p:ext uri="{D42A27DB-BD31-4B8C-83A1-F6EECF244321}">
                  <p14:modId xmlns:p14="http://schemas.microsoft.com/office/powerpoint/2010/main" val="1817145918"/>
                </p:ext>
              </p:extLst>
            </p:nvPr>
          </p:nvGraphicFramePr>
          <p:xfrm>
            <a:off x="4916322" y="4869160"/>
            <a:ext cx="2160000" cy="2160000"/>
          </p:xfrm>
          <a:graphic>
            <a:graphicData uri="http://schemas.openxmlformats.org/drawingml/2006/chart">
              <c:chart xmlns:c="http://schemas.openxmlformats.org/drawingml/2006/chart" xmlns:r="http://schemas.openxmlformats.org/officeDocument/2006/relationships" r:id="rId5"/>
            </a:graphicData>
          </a:graphic>
        </p:graphicFrame>
        <p:sp>
          <p:nvSpPr>
            <p:cNvPr id="35" name="CaixaDeTexto 34"/>
            <p:cNvSpPr txBox="1"/>
            <p:nvPr/>
          </p:nvSpPr>
          <p:spPr>
            <a:xfrm>
              <a:off x="6379310" y="6586479"/>
              <a:ext cx="648072" cy="216024"/>
            </a:xfrm>
            <a:prstGeom prst="rect">
              <a:avLst/>
            </a:prstGeom>
            <a:noFill/>
            <a:ln>
              <a:noFill/>
            </a:ln>
          </p:spPr>
          <p:txBody>
            <a:bodyPr wrap="none" lIns="72000" tIns="36000" rIns="72000" bIns="36000" rtlCol="0" anchor="t">
              <a:noAutofit/>
            </a:bodyPr>
            <a:lstStyle/>
            <a:p>
              <a:pPr algn="ctr">
                <a:lnSpc>
                  <a:spcPct val="80000"/>
                </a:lnSpc>
              </a:pPr>
              <a:r>
                <a:rPr lang="pt-BR" sz="1100" dirty="0">
                  <a:solidFill>
                    <a:prstClr val="black"/>
                  </a:solidFill>
                </a:rPr>
                <a:t>Tubarão</a:t>
              </a:r>
            </a:p>
            <a:p>
              <a:pPr algn="ctr">
                <a:lnSpc>
                  <a:spcPct val="80000"/>
                </a:lnSpc>
              </a:pPr>
              <a:r>
                <a:rPr lang="pt-BR" sz="1100" dirty="0">
                  <a:solidFill>
                    <a:prstClr val="black"/>
                  </a:solidFill>
                </a:rPr>
                <a:t>(Vale)</a:t>
              </a:r>
            </a:p>
          </p:txBody>
        </p:sp>
        <p:sp>
          <p:nvSpPr>
            <p:cNvPr id="36" name="CaixaDeTexto 35"/>
            <p:cNvSpPr txBox="1"/>
            <p:nvPr/>
          </p:nvSpPr>
          <p:spPr>
            <a:xfrm>
              <a:off x="6523326" y="5290335"/>
              <a:ext cx="648072" cy="216024"/>
            </a:xfrm>
            <a:prstGeom prst="rect">
              <a:avLst/>
            </a:prstGeom>
            <a:noFill/>
            <a:ln>
              <a:noFill/>
            </a:ln>
          </p:spPr>
          <p:txBody>
            <a:bodyPr wrap="none" lIns="72000" tIns="36000" rIns="72000" bIns="36000" rtlCol="0" anchor="t">
              <a:noAutofit/>
            </a:bodyPr>
            <a:lstStyle/>
            <a:p>
              <a:pPr>
                <a:lnSpc>
                  <a:spcPct val="80000"/>
                </a:lnSpc>
              </a:pPr>
              <a:r>
                <a:rPr lang="pt-BR" sz="1100" dirty="0">
                  <a:solidFill>
                    <a:prstClr val="black"/>
                  </a:solidFill>
                </a:rPr>
                <a:t>Ponta da </a:t>
              </a:r>
            </a:p>
            <a:p>
              <a:pPr>
                <a:lnSpc>
                  <a:spcPct val="80000"/>
                </a:lnSpc>
              </a:pPr>
              <a:r>
                <a:rPr lang="pt-BR" sz="1100" dirty="0">
                  <a:solidFill>
                    <a:prstClr val="black"/>
                  </a:solidFill>
                </a:rPr>
                <a:t>Madeira</a:t>
              </a:r>
            </a:p>
            <a:p>
              <a:pPr>
                <a:lnSpc>
                  <a:spcPct val="80000"/>
                </a:lnSpc>
              </a:pPr>
              <a:r>
                <a:rPr lang="pt-BR" sz="1100" dirty="0">
                  <a:solidFill>
                    <a:prstClr val="black"/>
                  </a:solidFill>
                </a:rPr>
                <a:t>(100% Vale)</a:t>
              </a:r>
            </a:p>
          </p:txBody>
        </p:sp>
        <p:sp>
          <p:nvSpPr>
            <p:cNvPr id="38" name="CaixaDeTexto 37"/>
            <p:cNvSpPr txBox="1"/>
            <p:nvPr/>
          </p:nvSpPr>
          <p:spPr>
            <a:xfrm>
              <a:off x="4875650" y="5375043"/>
              <a:ext cx="648072" cy="216024"/>
            </a:xfrm>
            <a:prstGeom prst="rect">
              <a:avLst/>
            </a:prstGeom>
            <a:noFill/>
            <a:ln>
              <a:noFill/>
            </a:ln>
          </p:spPr>
          <p:txBody>
            <a:bodyPr wrap="none" lIns="72000" tIns="36000" rIns="72000" bIns="36000" rtlCol="0" anchor="t">
              <a:noAutofit/>
            </a:bodyPr>
            <a:lstStyle/>
            <a:p>
              <a:pPr algn="ctr">
                <a:lnSpc>
                  <a:spcPct val="80000"/>
                </a:lnSpc>
              </a:pPr>
              <a:r>
                <a:rPr lang="pt-BR" sz="1100" dirty="0">
                  <a:solidFill>
                    <a:prstClr val="black"/>
                  </a:solidFill>
                </a:rPr>
                <a:t>TECAR</a:t>
              </a:r>
            </a:p>
            <a:p>
              <a:pPr algn="ctr">
                <a:lnSpc>
                  <a:spcPct val="80000"/>
                </a:lnSpc>
              </a:pPr>
              <a:r>
                <a:rPr lang="pt-BR" sz="1100" dirty="0">
                  <a:solidFill>
                    <a:prstClr val="black"/>
                  </a:solidFill>
                </a:rPr>
                <a:t>(CSN)</a:t>
              </a:r>
            </a:p>
          </p:txBody>
        </p:sp>
        <p:sp>
          <p:nvSpPr>
            <p:cNvPr id="39" name="CaixaDeTexto 38"/>
            <p:cNvSpPr txBox="1"/>
            <p:nvPr/>
          </p:nvSpPr>
          <p:spPr>
            <a:xfrm>
              <a:off x="4625718" y="5866399"/>
              <a:ext cx="648072" cy="216024"/>
            </a:xfrm>
            <a:prstGeom prst="rect">
              <a:avLst/>
            </a:prstGeom>
            <a:noFill/>
            <a:ln>
              <a:noFill/>
            </a:ln>
          </p:spPr>
          <p:txBody>
            <a:bodyPr wrap="none" lIns="72000" tIns="36000" rIns="72000" bIns="36000" rtlCol="0" anchor="t">
              <a:noAutofit/>
            </a:bodyPr>
            <a:lstStyle/>
            <a:p>
              <a:pPr algn="ctr">
                <a:lnSpc>
                  <a:spcPct val="80000"/>
                </a:lnSpc>
              </a:pPr>
              <a:r>
                <a:rPr lang="pt-BR" sz="1100" dirty="0">
                  <a:solidFill>
                    <a:prstClr val="black"/>
                  </a:solidFill>
                </a:rPr>
                <a:t>TIG/CPBS</a:t>
              </a:r>
            </a:p>
            <a:p>
              <a:pPr algn="ctr">
                <a:lnSpc>
                  <a:spcPct val="80000"/>
                </a:lnSpc>
              </a:pPr>
              <a:r>
                <a:rPr lang="pt-BR" sz="1100" dirty="0">
                  <a:solidFill>
                    <a:prstClr val="black"/>
                  </a:solidFill>
                </a:rPr>
                <a:t>(Vale)</a:t>
              </a:r>
            </a:p>
          </p:txBody>
        </p:sp>
        <p:sp>
          <p:nvSpPr>
            <p:cNvPr id="40" name="CaixaDeTexto 39"/>
            <p:cNvSpPr txBox="1"/>
            <p:nvPr/>
          </p:nvSpPr>
          <p:spPr>
            <a:xfrm>
              <a:off x="5106916" y="4786279"/>
              <a:ext cx="648072" cy="216024"/>
            </a:xfrm>
            <a:prstGeom prst="rect">
              <a:avLst/>
            </a:prstGeom>
            <a:noFill/>
            <a:ln>
              <a:noFill/>
            </a:ln>
          </p:spPr>
          <p:txBody>
            <a:bodyPr wrap="none" lIns="72000" tIns="36000" rIns="72000" bIns="36000" rtlCol="0" anchor="t">
              <a:noAutofit/>
            </a:bodyPr>
            <a:lstStyle/>
            <a:p>
              <a:pPr algn="r">
                <a:lnSpc>
                  <a:spcPct val="80000"/>
                </a:lnSpc>
              </a:pPr>
              <a:r>
                <a:rPr lang="pt-BR" sz="1100" dirty="0">
                  <a:solidFill>
                    <a:prstClr val="black"/>
                  </a:solidFill>
                </a:rPr>
                <a:t>Ponta de </a:t>
              </a:r>
              <a:r>
                <a:rPr lang="pt-BR" sz="1100" dirty="0" err="1">
                  <a:solidFill>
                    <a:prstClr val="black"/>
                  </a:solidFill>
                </a:rPr>
                <a:t>Ubu</a:t>
              </a:r>
              <a:endParaRPr lang="pt-BR" sz="1100" dirty="0">
                <a:solidFill>
                  <a:prstClr val="black"/>
                </a:solidFill>
              </a:endParaRPr>
            </a:p>
            <a:p>
              <a:pPr algn="r">
                <a:lnSpc>
                  <a:spcPct val="80000"/>
                </a:lnSpc>
              </a:pPr>
              <a:r>
                <a:rPr lang="pt-BR" sz="1100" dirty="0">
                  <a:solidFill>
                    <a:prstClr val="black"/>
                  </a:solidFill>
                </a:rPr>
                <a:t>(50% Vale/</a:t>
              </a:r>
            </a:p>
            <a:p>
              <a:pPr algn="r">
                <a:lnSpc>
                  <a:spcPct val="80000"/>
                </a:lnSpc>
              </a:pPr>
              <a:r>
                <a:rPr lang="pt-BR" sz="1100" dirty="0">
                  <a:solidFill>
                    <a:prstClr val="black"/>
                  </a:solidFill>
                </a:rPr>
                <a:t>50% BHP)</a:t>
              </a:r>
            </a:p>
          </p:txBody>
        </p:sp>
        <p:sp>
          <p:nvSpPr>
            <p:cNvPr id="48" name="CaixaDeTexto 47"/>
            <p:cNvSpPr txBox="1"/>
            <p:nvPr/>
          </p:nvSpPr>
          <p:spPr>
            <a:xfrm>
              <a:off x="5781980" y="4976903"/>
              <a:ext cx="648072" cy="216024"/>
            </a:xfrm>
            <a:prstGeom prst="rect">
              <a:avLst/>
            </a:prstGeom>
            <a:noFill/>
            <a:ln>
              <a:noFill/>
            </a:ln>
          </p:spPr>
          <p:txBody>
            <a:bodyPr wrap="none" lIns="72000" tIns="36000" rIns="72000" bIns="36000" rtlCol="0" anchor="t">
              <a:noAutofit/>
            </a:bodyPr>
            <a:lstStyle/>
            <a:p>
              <a:pPr>
                <a:lnSpc>
                  <a:spcPct val="80000"/>
                </a:lnSpc>
              </a:pPr>
              <a:r>
                <a:rPr lang="pt-BR" sz="1100" dirty="0">
                  <a:solidFill>
                    <a:prstClr val="black"/>
                  </a:solidFill>
                </a:rPr>
                <a:t>Outros</a:t>
              </a:r>
            </a:p>
          </p:txBody>
        </p:sp>
      </p:grpSp>
      <p:sp>
        <p:nvSpPr>
          <p:cNvPr id="49" name="Retângulo de cantos arredondados 48"/>
          <p:cNvSpPr/>
          <p:nvPr/>
        </p:nvSpPr>
        <p:spPr>
          <a:xfrm>
            <a:off x="342930" y="4494719"/>
            <a:ext cx="9289796" cy="1901011"/>
          </a:xfrm>
          <a:prstGeom prst="roundRect">
            <a:avLst>
              <a:gd name="adj" fmla="val 10473"/>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500" dirty="0">
                <a:solidFill>
                  <a:prstClr val="black"/>
                </a:solidFill>
              </a:rPr>
              <a:t>Cerca de 8% da produção brasileira depende de negociação com outros players (Vale, CSN) para obter acesso à infraestrutura de transportes (ferrovia e porto)</a:t>
            </a:r>
          </a:p>
          <a:p>
            <a:pPr marL="144000" indent="-144000">
              <a:spcAft>
                <a:spcPts val="600"/>
              </a:spcAft>
              <a:buFont typeface="Arial" pitchFamily="34" charset="0"/>
              <a:buChar char="•"/>
            </a:pPr>
            <a:r>
              <a:rPr lang="pt-BR" sz="1500" dirty="0">
                <a:solidFill>
                  <a:prstClr val="black"/>
                </a:solidFill>
              </a:rPr>
              <a:t>A Vale, altamente verticalizada, investiu em </a:t>
            </a:r>
            <a:r>
              <a:rPr lang="pt-BR" sz="1500" i="1" dirty="0" err="1">
                <a:solidFill>
                  <a:prstClr val="black"/>
                </a:solidFill>
              </a:rPr>
              <a:t>shipping</a:t>
            </a:r>
            <a:r>
              <a:rPr lang="pt-BR" sz="1500" dirty="0">
                <a:solidFill>
                  <a:prstClr val="black"/>
                </a:solidFill>
              </a:rPr>
              <a:t> para diminuir a oscilação do frete marítimo e obter maior ganho de escala nas operações....</a:t>
            </a:r>
          </a:p>
          <a:p>
            <a:pPr marL="144000" indent="-144000">
              <a:spcAft>
                <a:spcPts val="600"/>
              </a:spcAft>
              <a:buFont typeface="Arial" pitchFamily="34" charset="0"/>
              <a:buChar char="•"/>
            </a:pPr>
            <a:r>
              <a:rPr lang="pt-BR" sz="1500" dirty="0">
                <a:solidFill>
                  <a:prstClr val="black"/>
                </a:solidFill>
              </a:rPr>
              <a:t>...em resposta ao movimento da VALE, o governo Chinês barrou a entrada dos </a:t>
            </a:r>
            <a:r>
              <a:rPr lang="pt-BR" sz="1500" dirty="0" err="1">
                <a:solidFill>
                  <a:prstClr val="black"/>
                </a:solidFill>
              </a:rPr>
              <a:t>Valemax</a:t>
            </a:r>
            <a:r>
              <a:rPr lang="pt-BR" sz="1500" dirty="0">
                <a:solidFill>
                  <a:prstClr val="black"/>
                </a:solidFill>
              </a:rPr>
              <a:t> nos portos chineses....recentemente Vale fez parceria com a </a:t>
            </a:r>
            <a:r>
              <a:rPr lang="pt-BR" sz="1500" dirty="0" err="1">
                <a:solidFill>
                  <a:prstClr val="black"/>
                </a:solidFill>
              </a:rPr>
              <a:t>Cosco</a:t>
            </a:r>
            <a:r>
              <a:rPr lang="pt-BR" sz="1500" dirty="0">
                <a:solidFill>
                  <a:prstClr val="black"/>
                </a:solidFill>
              </a:rPr>
              <a:t> ...</a:t>
            </a:r>
          </a:p>
        </p:txBody>
      </p:sp>
      <p:sp>
        <p:nvSpPr>
          <p:cNvPr id="50" name="CaixaDeTexto 49"/>
          <p:cNvSpPr txBox="1"/>
          <p:nvPr/>
        </p:nvSpPr>
        <p:spPr>
          <a:xfrm>
            <a:off x="-1" y="6669360"/>
            <a:ext cx="9904413" cy="188640"/>
          </a:xfrm>
          <a:prstGeom prst="rect">
            <a:avLst/>
          </a:prstGeom>
          <a:noFill/>
          <a:ln>
            <a:noFill/>
          </a:ln>
        </p:spPr>
        <p:txBody>
          <a:bodyPr wrap="none" lIns="72000" tIns="36000" rIns="72000" bIns="36000" rtlCol="0" anchor="b">
            <a:noAutofit/>
          </a:bodyPr>
          <a:lstStyle/>
          <a:p>
            <a:pPr>
              <a:spcAft>
                <a:spcPts val="600"/>
              </a:spcAft>
            </a:pPr>
            <a:r>
              <a:rPr lang="pt-BR" sz="1200" dirty="0">
                <a:solidFill>
                  <a:prstClr val="black"/>
                </a:solidFill>
              </a:rPr>
              <a:t>(1) Dados obtidos em 2010. Fonte: IBRAM, DNPM, MT, Vale, CSN, MMX, Samarco, ANTT, PNLT </a:t>
            </a:r>
          </a:p>
        </p:txBody>
      </p:sp>
      <p:sp>
        <p:nvSpPr>
          <p:cNvPr id="17" name="Texto explicativo retangular 16"/>
          <p:cNvSpPr/>
          <p:nvPr/>
        </p:nvSpPr>
        <p:spPr>
          <a:xfrm>
            <a:off x="703734" y="3741816"/>
            <a:ext cx="1692000" cy="432000"/>
          </a:xfrm>
          <a:prstGeom prst="wedgeRectCallout">
            <a:avLst>
              <a:gd name="adj1" fmla="val -5562"/>
              <a:gd name="adj2" fmla="val -155190"/>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lnSpc>
                <a:spcPct val="90000"/>
              </a:lnSpc>
            </a:pPr>
            <a:r>
              <a:rPr lang="pt-BR" sz="1400" dirty="0">
                <a:solidFill>
                  <a:schemeClr val="tx1"/>
                </a:solidFill>
              </a:rPr>
              <a:t>Vale: controle </a:t>
            </a:r>
            <a:r>
              <a:rPr lang="pt-BR" sz="1400" b="1" dirty="0"/>
              <a:t>76</a:t>
            </a:r>
            <a:r>
              <a:rPr lang="pt-BR" sz="1400" b="1" dirty="0">
                <a:solidFill>
                  <a:schemeClr val="tx1"/>
                </a:solidFill>
              </a:rPr>
              <a:t>%</a:t>
            </a:r>
            <a:r>
              <a:rPr lang="pt-BR" sz="1400" dirty="0">
                <a:solidFill>
                  <a:schemeClr val="tx1"/>
                </a:solidFill>
              </a:rPr>
              <a:t> </a:t>
            </a:r>
          </a:p>
          <a:p>
            <a:pPr algn="ctr">
              <a:lnSpc>
                <a:spcPct val="90000"/>
              </a:lnSpc>
            </a:pPr>
            <a:r>
              <a:rPr lang="pt-BR" sz="1400" dirty="0">
                <a:solidFill>
                  <a:schemeClr val="tx1"/>
                </a:solidFill>
              </a:rPr>
              <a:t>participação </a:t>
            </a:r>
            <a:r>
              <a:rPr lang="pt-BR" sz="1400" b="1" dirty="0">
                <a:solidFill>
                  <a:schemeClr val="tx1"/>
                </a:solidFill>
              </a:rPr>
              <a:t>83% </a:t>
            </a:r>
          </a:p>
        </p:txBody>
      </p:sp>
      <p:sp>
        <p:nvSpPr>
          <p:cNvPr id="51" name="Texto explicativo retangular 50"/>
          <p:cNvSpPr/>
          <p:nvPr/>
        </p:nvSpPr>
        <p:spPr>
          <a:xfrm>
            <a:off x="2763457" y="3741816"/>
            <a:ext cx="1692000" cy="432000"/>
          </a:xfrm>
          <a:prstGeom prst="wedgeRectCallout">
            <a:avLst>
              <a:gd name="adj1" fmla="val -9071"/>
              <a:gd name="adj2" fmla="val -188177"/>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lnSpc>
                <a:spcPct val="90000"/>
              </a:lnSpc>
            </a:pPr>
            <a:r>
              <a:rPr lang="pt-BR" sz="1400" dirty="0">
                <a:solidFill>
                  <a:schemeClr val="tx1"/>
                </a:solidFill>
              </a:rPr>
              <a:t>Vale: controle </a:t>
            </a:r>
            <a:r>
              <a:rPr lang="pt-BR" sz="1400" b="1" dirty="0"/>
              <a:t>68</a:t>
            </a:r>
            <a:r>
              <a:rPr lang="pt-BR" sz="1400" b="1" dirty="0">
                <a:solidFill>
                  <a:schemeClr val="tx1"/>
                </a:solidFill>
              </a:rPr>
              <a:t>%</a:t>
            </a:r>
            <a:r>
              <a:rPr lang="pt-BR" sz="1400" dirty="0">
                <a:solidFill>
                  <a:schemeClr val="tx1"/>
                </a:solidFill>
              </a:rPr>
              <a:t> </a:t>
            </a:r>
          </a:p>
          <a:p>
            <a:pPr algn="ctr">
              <a:lnSpc>
                <a:spcPct val="90000"/>
              </a:lnSpc>
            </a:pPr>
            <a:r>
              <a:rPr lang="pt-BR" sz="1400" dirty="0">
                <a:solidFill>
                  <a:schemeClr val="tx1"/>
                </a:solidFill>
              </a:rPr>
              <a:t>participação </a:t>
            </a:r>
            <a:r>
              <a:rPr lang="pt-BR" sz="1400" b="1" dirty="0"/>
              <a:t>99</a:t>
            </a:r>
            <a:r>
              <a:rPr lang="pt-BR" sz="1400" b="1" dirty="0">
                <a:solidFill>
                  <a:schemeClr val="tx1"/>
                </a:solidFill>
              </a:rPr>
              <a:t>% </a:t>
            </a:r>
          </a:p>
        </p:txBody>
      </p:sp>
      <p:sp>
        <p:nvSpPr>
          <p:cNvPr id="52" name="Texto explicativo retangular 51"/>
          <p:cNvSpPr/>
          <p:nvPr/>
        </p:nvSpPr>
        <p:spPr>
          <a:xfrm>
            <a:off x="5492454" y="3741816"/>
            <a:ext cx="1692000" cy="432000"/>
          </a:xfrm>
          <a:prstGeom prst="wedgeRectCallout">
            <a:avLst>
              <a:gd name="adj1" fmla="val -9071"/>
              <a:gd name="adj2" fmla="val -188177"/>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lnSpc>
                <a:spcPct val="90000"/>
              </a:lnSpc>
            </a:pPr>
            <a:r>
              <a:rPr lang="pt-BR" sz="1400" dirty="0">
                <a:solidFill>
                  <a:schemeClr val="tx1"/>
                </a:solidFill>
              </a:rPr>
              <a:t>Vale: controle </a:t>
            </a:r>
            <a:r>
              <a:rPr lang="pt-BR" sz="1400" b="1" dirty="0">
                <a:solidFill>
                  <a:schemeClr val="tx1"/>
                </a:solidFill>
              </a:rPr>
              <a:t>88%</a:t>
            </a:r>
            <a:r>
              <a:rPr lang="pt-BR" sz="1400" dirty="0">
                <a:solidFill>
                  <a:schemeClr val="tx1"/>
                </a:solidFill>
              </a:rPr>
              <a:t> </a:t>
            </a:r>
          </a:p>
          <a:p>
            <a:pPr algn="ctr">
              <a:lnSpc>
                <a:spcPct val="90000"/>
              </a:lnSpc>
            </a:pPr>
            <a:r>
              <a:rPr lang="pt-BR" sz="1400" dirty="0">
                <a:solidFill>
                  <a:schemeClr val="tx1"/>
                </a:solidFill>
              </a:rPr>
              <a:t>participação </a:t>
            </a:r>
            <a:r>
              <a:rPr lang="pt-BR" sz="1400" b="1" dirty="0"/>
              <a:t>91</a:t>
            </a:r>
            <a:r>
              <a:rPr lang="pt-BR" sz="1400" b="1" dirty="0">
                <a:solidFill>
                  <a:schemeClr val="tx1"/>
                </a:solidFill>
              </a:rPr>
              <a:t>% </a:t>
            </a:r>
          </a:p>
        </p:txBody>
      </p:sp>
      <p:sp>
        <p:nvSpPr>
          <p:cNvPr id="25" name="Retângulo 24"/>
          <p:cNvSpPr/>
          <p:nvPr/>
        </p:nvSpPr>
        <p:spPr>
          <a:xfrm>
            <a:off x="8041720" y="2480749"/>
            <a:ext cx="1792259" cy="444195"/>
          </a:xfrm>
          <a:prstGeom prst="rect">
            <a:avLst/>
          </a:prstGeom>
          <a:solidFill>
            <a:schemeClr val="accent6"/>
          </a:solidFill>
          <a:ln>
            <a:solidFill>
              <a:schemeClr val="tx1">
                <a:lumMod val="50000"/>
                <a:lumOff val="50000"/>
              </a:schemeClr>
            </a:solidFill>
          </a:ln>
          <a:effectLst/>
        </p:spPr>
        <p:txBody>
          <a:bodyPr wrap="square" lIns="72000" tIns="72000" rIns="72000" bIns="72000" rtlCol="0" anchor="ctr">
            <a:noAutofit/>
          </a:bodyPr>
          <a:lstStyle/>
          <a:p>
            <a:pPr algn="l">
              <a:spcAft>
                <a:spcPts val="600"/>
              </a:spcAft>
            </a:pPr>
            <a:r>
              <a:rPr lang="pt-BR" sz="1400" dirty="0">
                <a:solidFill>
                  <a:schemeClr val="tx1"/>
                </a:solidFill>
              </a:rPr>
              <a:t>35 navios </a:t>
            </a:r>
            <a:r>
              <a:rPr lang="pt-BR" sz="1400" dirty="0" err="1">
                <a:solidFill>
                  <a:schemeClr val="tx1"/>
                </a:solidFill>
              </a:rPr>
              <a:t>Valemax</a:t>
            </a:r>
            <a:endParaRPr lang="pt-BR" sz="1400" dirty="0">
              <a:solidFill>
                <a:schemeClr val="tx1"/>
              </a:solidFill>
            </a:endParaRPr>
          </a:p>
        </p:txBody>
      </p:sp>
    </p:spTree>
    <p:extLst>
      <p:ext uri="{BB962C8B-B14F-4D97-AF65-F5344CB8AC3E}">
        <p14:creationId xmlns:p14="http://schemas.microsoft.com/office/powerpoint/2010/main" val="707299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27340"/>
            <a:ext cx="9505950" cy="637364"/>
          </a:xfrm>
        </p:spPr>
        <p:txBody>
          <a:bodyPr/>
          <a:lstStyle/>
          <a:p>
            <a:r>
              <a:rPr lang="pt-BR" dirty="0"/>
              <a:t>Mercado do minério de ferro apresenta forte dependência do crescimento da China</a:t>
            </a:r>
          </a:p>
        </p:txBody>
      </p:sp>
      <p:sp>
        <p:nvSpPr>
          <p:cNvPr id="5" name="CaixaDeTexto 4"/>
          <p:cNvSpPr txBox="1"/>
          <p:nvPr/>
        </p:nvSpPr>
        <p:spPr>
          <a:xfrm>
            <a:off x="271686" y="926248"/>
            <a:ext cx="3672408" cy="270504"/>
          </a:xfrm>
          <a:prstGeom prst="rect">
            <a:avLst/>
          </a:prstGeom>
          <a:noFill/>
          <a:ln>
            <a:noFill/>
          </a:ln>
        </p:spPr>
        <p:txBody>
          <a:bodyPr wrap="square" lIns="72000" tIns="36000" rIns="72000" bIns="36000" rtlCol="0" anchor="t">
            <a:noAutofit/>
          </a:bodyPr>
          <a:lstStyle/>
          <a:p>
            <a:pPr>
              <a:spcAft>
                <a:spcPts val="600"/>
              </a:spcAft>
            </a:pPr>
            <a:r>
              <a:rPr lang="pt-BR" sz="1600" b="1" dirty="0"/>
              <a:t>Produção de aço bruto</a:t>
            </a:r>
          </a:p>
        </p:txBody>
      </p:sp>
      <p:graphicFrame>
        <p:nvGraphicFramePr>
          <p:cNvPr id="6" name="Gráfico 5"/>
          <p:cNvGraphicFramePr/>
          <p:nvPr>
            <p:extLst>
              <p:ext uri="{D42A27DB-BD31-4B8C-83A1-F6EECF244321}">
                <p14:modId xmlns:p14="http://schemas.microsoft.com/office/powerpoint/2010/main" val="3119433151"/>
              </p:ext>
            </p:extLst>
          </p:nvPr>
        </p:nvGraphicFramePr>
        <p:xfrm>
          <a:off x="284463" y="1215650"/>
          <a:ext cx="9348264" cy="25733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p:cNvGraphicFramePr/>
          <p:nvPr>
            <p:extLst>
              <p:ext uri="{D42A27DB-BD31-4B8C-83A1-F6EECF244321}">
                <p14:modId xmlns:p14="http://schemas.microsoft.com/office/powerpoint/2010/main" val="545360684"/>
              </p:ext>
            </p:extLst>
          </p:nvPr>
        </p:nvGraphicFramePr>
        <p:xfrm>
          <a:off x="284462" y="4005064"/>
          <a:ext cx="9619951" cy="2573390"/>
        </p:xfrm>
        <a:graphic>
          <a:graphicData uri="http://schemas.openxmlformats.org/drawingml/2006/chart">
            <c:chart xmlns:c="http://schemas.openxmlformats.org/drawingml/2006/chart" xmlns:r="http://schemas.openxmlformats.org/officeDocument/2006/relationships" r:id="rId3"/>
          </a:graphicData>
        </a:graphic>
      </p:graphicFrame>
      <p:sp>
        <p:nvSpPr>
          <p:cNvPr id="7" name="CaixaDeTexto 6"/>
          <p:cNvSpPr txBox="1"/>
          <p:nvPr/>
        </p:nvSpPr>
        <p:spPr>
          <a:xfrm rot="16200000">
            <a:off x="-340382" y="1808820"/>
            <a:ext cx="1008112" cy="216024"/>
          </a:xfrm>
          <a:prstGeom prst="rect">
            <a:avLst/>
          </a:prstGeom>
          <a:noFill/>
          <a:ln>
            <a:noFill/>
          </a:ln>
        </p:spPr>
        <p:txBody>
          <a:bodyPr wrap="square" lIns="72000" tIns="36000" rIns="72000" bIns="36000" rtlCol="0" anchor="t">
            <a:noAutofit/>
          </a:bodyPr>
          <a:lstStyle/>
          <a:p>
            <a:pPr algn="ctr">
              <a:spcAft>
                <a:spcPts val="600"/>
              </a:spcAft>
            </a:pPr>
            <a:r>
              <a:rPr lang="pt-BR" sz="1400" b="1" dirty="0"/>
              <a:t>[</a:t>
            </a:r>
            <a:r>
              <a:rPr lang="pt-BR" sz="1400" b="1" dirty="0" err="1"/>
              <a:t>Mt</a:t>
            </a:r>
            <a:r>
              <a:rPr lang="pt-BR" sz="1400" b="1" dirty="0"/>
              <a:t>]</a:t>
            </a:r>
          </a:p>
        </p:txBody>
      </p:sp>
      <p:cxnSp>
        <p:nvCxnSpPr>
          <p:cNvPr id="10" name="Conector reto 9"/>
          <p:cNvCxnSpPr/>
          <p:nvPr/>
        </p:nvCxnSpPr>
        <p:spPr>
          <a:xfrm>
            <a:off x="271686" y="1196752"/>
            <a:ext cx="7776864"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220560" y="3734560"/>
            <a:ext cx="6531846" cy="270504"/>
          </a:xfrm>
          <a:prstGeom prst="rect">
            <a:avLst/>
          </a:prstGeom>
          <a:noFill/>
          <a:ln>
            <a:noFill/>
          </a:ln>
        </p:spPr>
        <p:txBody>
          <a:bodyPr wrap="square" lIns="72000" tIns="36000" rIns="72000" bIns="36000" rtlCol="0" anchor="t">
            <a:noAutofit/>
          </a:bodyPr>
          <a:lstStyle/>
          <a:p>
            <a:pPr>
              <a:spcAft>
                <a:spcPts val="600"/>
              </a:spcAft>
            </a:pPr>
            <a:r>
              <a:rPr lang="pt-BR" sz="1600" b="1" dirty="0"/>
              <a:t>Suprimento de minério de ferro e concentração do </a:t>
            </a:r>
            <a:r>
              <a:rPr lang="pt-BR" sz="1600" b="1"/>
              <a:t>minério chinês</a:t>
            </a:r>
            <a:endParaRPr lang="pt-BR" sz="1600" b="1" dirty="0"/>
          </a:p>
        </p:txBody>
      </p:sp>
      <p:cxnSp>
        <p:nvCxnSpPr>
          <p:cNvPr id="14" name="Conector reto 13"/>
          <p:cNvCxnSpPr/>
          <p:nvPr/>
        </p:nvCxnSpPr>
        <p:spPr>
          <a:xfrm>
            <a:off x="271686" y="4005064"/>
            <a:ext cx="7776864"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rot="16200000">
            <a:off x="-340382" y="4636426"/>
            <a:ext cx="1008112" cy="216024"/>
          </a:xfrm>
          <a:prstGeom prst="rect">
            <a:avLst/>
          </a:prstGeom>
          <a:noFill/>
          <a:ln>
            <a:noFill/>
          </a:ln>
        </p:spPr>
        <p:txBody>
          <a:bodyPr wrap="square" lIns="72000" tIns="36000" rIns="72000" bIns="36000" rtlCol="0" anchor="t">
            <a:noAutofit/>
          </a:bodyPr>
          <a:lstStyle/>
          <a:p>
            <a:pPr algn="ctr">
              <a:spcAft>
                <a:spcPts val="600"/>
              </a:spcAft>
            </a:pPr>
            <a:r>
              <a:rPr lang="pt-BR" sz="1400" b="1" dirty="0"/>
              <a:t>[</a:t>
            </a:r>
            <a:r>
              <a:rPr lang="pt-BR" sz="1400" b="1" dirty="0" err="1"/>
              <a:t>Mt</a:t>
            </a:r>
            <a:r>
              <a:rPr lang="pt-BR" sz="1400" b="1" dirty="0"/>
              <a:t>]</a:t>
            </a:r>
          </a:p>
        </p:txBody>
      </p:sp>
      <p:sp>
        <p:nvSpPr>
          <p:cNvPr id="11" name="CaixaDeTexto 10"/>
          <p:cNvSpPr txBox="1"/>
          <p:nvPr/>
        </p:nvSpPr>
        <p:spPr>
          <a:xfrm rot="21016262">
            <a:off x="1920593" y="4752918"/>
            <a:ext cx="1440160" cy="296796"/>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schemeClr val="accent3">
                    <a:lumMod val="75000"/>
                  </a:schemeClr>
                </a:solidFill>
              </a:rPr>
              <a:t>CAGR: 20%</a:t>
            </a:r>
          </a:p>
        </p:txBody>
      </p:sp>
      <p:cxnSp>
        <p:nvCxnSpPr>
          <p:cNvPr id="16" name="Conector de seta reta 15"/>
          <p:cNvCxnSpPr/>
          <p:nvPr/>
        </p:nvCxnSpPr>
        <p:spPr>
          <a:xfrm flipV="1">
            <a:off x="1879382" y="4859112"/>
            <a:ext cx="1871919" cy="330147"/>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rot="21016262">
            <a:off x="2081883" y="1532326"/>
            <a:ext cx="1440160" cy="296796"/>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srgbClr val="0070C0"/>
                </a:solidFill>
              </a:rPr>
              <a:t>CAGR: 14%</a:t>
            </a:r>
          </a:p>
        </p:txBody>
      </p:sp>
      <p:cxnSp>
        <p:nvCxnSpPr>
          <p:cNvPr id="20" name="Conector de seta reta 19"/>
          <p:cNvCxnSpPr/>
          <p:nvPr/>
        </p:nvCxnSpPr>
        <p:spPr>
          <a:xfrm flipV="1">
            <a:off x="2040672" y="1638520"/>
            <a:ext cx="1871919" cy="330147"/>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2" y="6669360"/>
            <a:ext cx="9904413" cy="188640"/>
          </a:xfrm>
          <a:prstGeom prst="rect">
            <a:avLst/>
          </a:prstGeom>
          <a:noFill/>
          <a:ln>
            <a:noFill/>
          </a:ln>
        </p:spPr>
        <p:txBody>
          <a:bodyPr wrap="none" lIns="72000" tIns="36000" rIns="72000" bIns="36000" rtlCol="0" anchor="b">
            <a:noAutofit/>
          </a:bodyPr>
          <a:lstStyle/>
          <a:p>
            <a:pPr>
              <a:spcAft>
                <a:spcPts val="600"/>
              </a:spcAft>
            </a:pPr>
            <a:r>
              <a:rPr lang="pt-BR" sz="1200" dirty="0">
                <a:solidFill>
                  <a:prstClr val="black"/>
                </a:solidFill>
              </a:rPr>
              <a:t>Fonte: Adaptado de </a:t>
            </a:r>
            <a:r>
              <a:rPr lang="pt-BR" sz="1200" dirty="0" err="1">
                <a:solidFill>
                  <a:prstClr val="black"/>
                </a:solidFill>
              </a:rPr>
              <a:t>Jefferies</a:t>
            </a:r>
            <a:endParaRPr lang="pt-BR" sz="1200" dirty="0">
              <a:solidFill>
                <a:prstClr val="black"/>
              </a:solidFill>
            </a:endParaRPr>
          </a:p>
        </p:txBody>
      </p:sp>
      <p:sp>
        <p:nvSpPr>
          <p:cNvPr id="22" name="CaixaDeTexto 21"/>
          <p:cNvSpPr txBox="1"/>
          <p:nvPr/>
        </p:nvSpPr>
        <p:spPr>
          <a:xfrm rot="21016262">
            <a:off x="1978650" y="1330816"/>
            <a:ext cx="1440160" cy="296796"/>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schemeClr val="accent3">
                    <a:lumMod val="75000"/>
                  </a:schemeClr>
                </a:solidFill>
              </a:rPr>
              <a:t>CAGR: 2%</a:t>
            </a:r>
          </a:p>
        </p:txBody>
      </p:sp>
    </p:spTree>
    <p:extLst>
      <p:ext uri="{BB962C8B-B14F-4D97-AF65-F5344CB8AC3E}">
        <p14:creationId xmlns:p14="http://schemas.microsoft.com/office/powerpoint/2010/main" val="665842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9017" t="20362" r="26638" b="54069"/>
          <a:stretch/>
        </p:blipFill>
        <p:spPr bwMode="auto">
          <a:xfrm>
            <a:off x="271682" y="4509120"/>
            <a:ext cx="4309343"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p:txBody>
          <a:bodyPr/>
          <a:lstStyle/>
          <a:p>
            <a:r>
              <a:rPr lang="pt-BR" dirty="0"/>
              <a:t>Case Vale: Estação de Transbordo de Minério</a:t>
            </a:r>
          </a:p>
        </p:txBody>
      </p:sp>
      <p:pic>
        <p:nvPicPr>
          <p:cNvPr id="921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460" t="15384" r="30969" b="22580"/>
          <a:stretch/>
        </p:blipFill>
        <p:spPr bwMode="auto">
          <a:xfrm>
            <a:off x="4808190" y="872097"/>
            <a:ext cx="4972767" cy="298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6"/>
          <p:cNvSpPr txBox="1"/>
          <p:nvPr/>
        </p:nvSpPr>
        <p:spPr>
          <a:xfrm>
            <a:off x="-2" y="6669360"/>
            <a:ext cx="9904413" cy="188640"/>
          </a:xfrm>
          <a:prstGeom prst="rect">
            <a:avLst/>
          </a:prstGeom>
          <a:noFill/>
          <a:ln>
            <a:noFill/>
          </a:ln>
        </p:spPr>
        <p:txBody>
          <a:bodyPr wrap="none" lIns="72000" tIns="36000" rIns="72000" bIns="36000" rtlCol="0" anchor="b">
            <a:noAutofit/>
          </a:bodyPr>
          <a:lstStyle/>
          <a:p>
            <a:pPr>
              <a:spcAft>
                <a:spcPts val="600"/>
              </a:spcAft>
            </a:pPr>
            <a:r>
              <a:rPr lang="pt-BR" sz="1200" dirty="0">
                <a:solidFill>
                  <a:prstClr val="black"/>
                </a:solidFill>
              </a:rPr>
              <a:t>Fonte: VALE</a:t>
            </a:r>
          </a:p>
        </p:txBody>
      </p:sp>
      <p:sp>
        <p:nvSpPr>
          <p:cNvPr id="4" name="Retângulo 3"/>
          <p:cNvSpPr/>
          <p:nvPr/>
        </p:nvSpPr>
        <p:spPr>
          <a:xfrm>
            <a:off x="415701" y="872097"/>
            <a:ext cx="4259537" cy="2988951"/>
          </a:xfrm>
          <a:prstGeom prst="rect">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t>Como nem todos os portos conseguem receber um </a:t>
            </a:r>
            <a:r>
              <a:rPr lang="pt-BR" sz="1600" dirty="0" err="1"/>
              <a:t>Valemax</a:t>
            </a:r>
            <a:r>
              <a:rPr lang="pt-BR" sz="1600" dirty="0"/>
              <a:t>, a Vale criou uma F</a:t>
            </a:r>
            <a:r>
              <a:rPr lang="pt-BR" sz="1600" i="1" dirty="0"/>
              <a:t>loating </a:t>
            </a:r>
            <a:r>
              <a:rPr lang="pt-BR" sz="1600" i="1" dirty="0" err="1"/>
              <a:t>Transhipment</a:t>
            </a:r>
            <a:r>
              <a:rPr lang="pt-BR" sz="1600" i="1" dirty="0"/>
              <a:t> </a:t>
            </a:r>
            <a:r>
              <a:rPr lang="pt-BR" sz="1600" i="1" dirty="0" err="1"/>
              <a:t>Station</a:t>
            </a:r>
            <a:r>
              <a:rPr lang="pt-BR" sz="1600" i="1" dirty="0"/>
              <a:t> (FTS) </a:t>
            </a:r>
            <a:r>
              <a:rPr lang="pt-BR" sz="1600" dirty="0"/>
              <a:t>nas Filipinas</a:t>
            </a:r>
          </a:p>
          <a:p>
            <a:pPr marL="144000" indent="-144000" algn="l">
              <a:spcAft>
                <a:spcPts val="600"/>
              </a:spcAft>
              <a:buFont typeface="Arial" pitchFamily="34" charset="0"/>
              <a:buChar char="•"/>
            </a:pPr>
            <a:r>
              <a:rPr lang="pt-BR" sz="1600" dirty="0">
                <a:solidFill>
                  <a:schemeClr val="tx1"/>
                </a:solidFill>
              </a:rPr>
              <a:t>Vale consegue armazenar 270.000t de minério e realizar o </a:t>
            </a:r>
            <a:r>
              <a:rPr lang="pt-BR" sz="1600" i="1" dirty="0" err="1">
                <a:solidFill>
                  <a:schemeClr val="tx1"/>
                </a:solidFill>
              </a:rPr>
              <a:t>blend</a:t>
            </a:r>
            <a:r>
              <a:rPr lang="pt-BR" sz="1600" i="1" dirty="0">
                <a:solidFill>
                  <a:schemeClr val="tx1"/>
                </a:solidFill>
              </a:rPr>
              <a:t> </a:t>
            </a:r>
            <a:r>
              <a:rPr lang="pt-BR" sz="1600" dirty="0">
                <a:solidFill>
                  <a:schemeClr val="tx1"/>
                </a:solidFill>
              </a:rPr>
              <a:t>para cada cliente do mercado Asiático</a:t>
            </a:r>
          </a:p>
          <a:p>
            <a:pPr marL="144000" indent="-144000" algn="l">
              <a:spcAft>
                <a:spcPts val="600"/>
              </a:spcAft>
              <a:buFont typeface="Arial" pitchFamily="34" charset="0"/>
              <a:buChar char="•"/>
            </a:pPr>
            <a:r>
              <a:rPr lang="pt-BR" sz="1600" dirty="0"/>
              <a:t>Já foi encomendada uma nova FTS que deverá ficar localizada próxima a Coréia do Sul</a:t>
            </a:r>
            <a:endParaRPr lang="pt-BR" sz="1600" dirty="0">
              <a:solidFill>
                <a:schemeClr val="tx1"/>
              </a:solidFill>
            </a:endParaRPr>
          </a:p>
        </p:txBody>
      </p:sp>
      <p:pic>
        <p:nvPicPr>
          <p:cNvPr id="9216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935" t="34851" r="8276" b="34800"/>
          <a:stretch/>
        </p:blipFill>
        <p:spPr bwMode="auto">
          <a:xfrm>
            <a:off x="4558149" y="4352088"/>
            <a:ext cx="4939039" cy="151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4"/>
          <p:cNvSpPr/>
          <p:nvPr/>
        </p:nvSpPr>
        <p:spPr>
          <a:xfrm>
            <a:off x="1695521" y="4509120"/>
            <a:ext cx="3087116" cy="432805"/>
          </a:xfrm>
          <a:prstGeom prst="rect">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7" name="Retângulo 16"/>
          <p:cNvSpPr/>
          <p:nvPr/>
        </p:nvSpPr>
        <p:spPr>
          <a:xfrm>
            <a:off x="4808190" y="872097"/>
            <a:ext cx="4965456" cy="288493"/>
          </a:xfrm>
          <a:prstGeom prst="rect">
            <a:avLst/>
          </a:prstGeom>
          <a:solidFill>
            <a:schemeClr val="bg1">
              <a:alpha val="80000"/>
            </a:schemeClr>
          </a:solidFill>
          <a:ln>
            <a:solidFill>
              <a:schemeClr val="tx1">
                <a:lumMod val="50000"/>
                <a:lumOff val="50000"/>
              </a:schemeClr>
            </a:solidFill>
          </a:ln>
          <a:effectLst/>
        </p:spPr>
        <p:txBody>
          <a:bodyPr wrap="square" lIns="72000" tIns="72000" rIns="72000" bIns="72000" rtlCol="0" anchor="ctr">
            <a:noAutofit/>
          </a:bodyPr>
          <a:lstStyle/>
          <a:p>
            <a:pPr>
              <a:spcAft>
                <a:spcPts val="600"/>
              </a:spcAft>
            </a:pPr>
            <a:r>
              <a:rPr lang="pt-BR" sz="1400" b="1" dirty="0"/>
              <a:t>FTS da Vale</a:t>
            </a:r>
          </a:p>
        </p:txBody>
      </p:sp>
      <p:sp>
        <p:nvSpPr>
          <p:cNvPr id="8" name="Chave direita 7"/>
          <p:cNvSpPr/>
          <p:nvPr/>
        </p:nvSpPr>
        <p:spPr>
          <a:xfrm rot="16200000">
            <a:off x="2348606" y="2425533"/>
            <a:ext cx="168427" cy="4095922"/>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9" name="CaixaDeTexto 8"/>
          <p:cNvSpPr txBox="1"/>
          <p:nvPr/>
        </p:nvSpPr>
        <p:spPr>
          <a:xfrm>
            <a:off x="2013946" y="4088201"/>
            <a:ext cx="864096" cy="237022"/>
          </a:xfrm>
          <a:prstGeom prst="rect">
            <a:avLst/>
          </a:prstGeom>
          <a:noFill/>
          <a:ln>
            <a:noFill/>
          </a:ln>
        </p:spPr>
        <p:txBody>
          <a:bodyPr wrap="square" lIns="72000" tIns="36000" rIns="72000" bIns="36000" rtlCol="0" anchor="t">
            <a:noAutofit/>
          </a:bodyPr>
          <a:lstStyle/>
          <a:p>
            <a:pPr algn="ctr">
              <a:spcAft>
                <a:spcPts val="600"/>
              </a:spcAft>
            </a:pPr>
            <a:r>
              <a:rPr lang="pt-BR" sz="1400" dirty="0"/>
              <a:t>362m</a:t>
            </a:r>
          </a:p>
        </p:txBody>
      </p:sp>
      <p:sp>
        <p:nvSpPr>
          <p:cNvPr id="10" name="Chave direita 9"/>
          <p:cNvSpPr/>
          <p:nvPr/>
        </p:nvSpPr>
        <p:spPr>
          <a:xfrm flipH="1">
            <a:off x="271682" y="5445224"/>
            <a:ext cx="45719" cy="360040"/>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1" name="CaixaDeTexto 20"/>
          <p:cNvSpPr txBox="1"/>
          <p:nvPr/>
        </p:nvSpPr>
        <p:spPr>
          <a:xfrm rot="16200000">
            <a:off x="-343951" y="5514601"/>
            <a:ext cx="864096" cy="237022"/>
          </a:xfrm>
          <a:prstGeom prst="rect">
            <a:avLst/>
          </a:prstGeom>
          <a:noFill/>
          <a:ln>
            <a:noFill/>
          </a:ln>
        </p:spPr>
        <p:txBody>
          <a:bodyPr wrap="square" lIns="72000" tIns="36000" rIns="72000" bIns="36000" rtlCol="0" anchor="t">
            <a:noAutofit/>
          </a:bodyPr>
          <a:lstStyle/>
          <a:p>
            <a:pPr algn="ctr">
              <a:spcAft>
                <a:spcPts val="600"/>
              </a:spcAft>
            </a:pPr>
            <a:r>
              <a:rPr lang="pt-BR" sz="1400" dirty="0"/>
              <a:t>23m</a:t>
            </a:r>
          </a:p>
        </p:txBody>
      </p:sp>
      <p:sp>
        <p:nvSpPr>
          <p:cNvPr id="22" name="Chave direita 21"/>
          <p:cNvSpPr/>
          <p:nvPr/>
        </p:nvSpPr>
        <p:spPr>
          <a:xfrm rot="16200000" flipH="1" flipV="1">
            <a:off x="5245465" y="5194170"/>
            <a:ext cx="185270" cy="1435595"/>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3" name="CaixaDeTexto 22"/>
          <p:cNvSpPr txBox="1"/>
          <p:nvPr/>
        </p:nvSpPr>
        <p:spPr>
          <a:xfrm>
            <a:off x="4952204" y="5974785"/>
            <a:ext cx="864096" cy="237022"/>
          </a:xfrm>
          <a:prstGeom prst="rect">
            <a:avLst/>
          </a:prstGeom>
          <a:noFill/>
          <a:ln>
            <a:noFill/>
          </a:ln>
        </p:spPr>
        <p:txBody>
          <a:bodyPr wrap="square" lIns="72000" tIns="36000" rIns="72000" bIns="36000" rtlCol="0" anchor="t">
            <a:noAutofit/>
          </a:bodyPr>
          <a:lstStyle/>
          <a:p>
            <a:pPr algn="ctr">
              <a:spcAft>
                <a:spcPts val="600"/>
              </a:spcAft>
            </a:pPr>
            <a:r>
              <a:rPr lang="pt-BR" sz="1400" dirty="0"/>
              <a:t>65m</a:t>
            </a:r>
          </a:p>
        </p:txBody>
      </p:sp>
      <p:sp>
        <p:nvSpPr>
          <p:cNvPr id="15" name="CaixaDeTexto 14"/>
          <p:cNvSpPr txBox="1"/>
          <p:nvPr/>
        </p:nvSpPr>
        <p:spPr>
          <a:xfrm>
            <a:off x="271682" y="4088201"/>
            <a:ext cx="1742264" cy="263887"/>
          </a:xfrm>
          <a:prstGeom prst="rect">
            <a:avLst/>
          </a:prstGeom>
          <a:noFill/>
          <a:ln>
            <a:noFill/>
          </a:ln>
        </p:spPr>
        <p:txBody>
          <a:bodyPr wrap="square" lIns="72000" tIns="36000" rIns="72000" bIns="36000" rtlCol="0" anchor="t">
            <a:noAutofit/>
          </a:bodyPr>
          <a:lstStyle/>
          <a:p>
            <a:pPr>
              <a:spcAft>
                <a:spcPts val="600"/>
              </a:spcAft>
            </a:pPr>
            <a:r>
              <a:rPr lang="pt-BR" sz="1600" b="1" u="sng" dirty="0" err="1"/>
              <a:t>Valemax</a:t>
            </a:r>
            <a:endParaRPr lang="pt-BR" sz="1600" b="1" u="sng" dirty="0"/>
          </a:p>
        </p:txBody>
      </p:sp>
      <p:sp>
        <p:nvSpPr>
          <p:cNvPr id="3" name="Texto explicativo retangular 2"/>
          <p:cNvSpPr/>
          <p:nvPr/>
        </p:nvSpPr>
        <p:spPr>
          <a:xfrm>
            <a:off x="1887876" y="6123032"/>
            <a:ext cx="2099692" cy="283198"/>
          </a:xfrm>
          <a:prstGeom prst="wedgeRectCallout">
            <a:avLst>
              <a:gd name="adj1" fmla="val -32830"/>
              <a:gd name="adj2" fmla="val -136328"/>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solidFill>
                  <a:schemeClr val="tx1"/>
                </a:solidFill>
              </a:rPr>
              <a:t>Cada porão é um </a:t>
            </a:r>
            <a:r>
              <a:rPr lang="pt-BR" sz="1200" dirty="0" err="1">
                <a:solidFill>
                  <a:schemeClr val="tx1"/>
                </a:solidFill>
              </a:rPr>
              <a:t>Panamax</a:t>
            </a:r>
            <a:r>
              <a:rPr lang="pt-BR" sz="1200" dirty="0">
                <a:solidFill>
                  <a:schemeClr val="tx1"/>
                </a:solidFill>
              </a:rPr>
              <a:t>!</a:t>
            </a:r>
          </a:p>
        </p:txBody>
      </p:sp>
      <p:sp>
        <p:nvSpPr>
          <p:cNvPr id="6" name="Retângulo 5"/>
          <p:cNvSpPr/>
          <p:nvPr/>
        </p:nvSpPr>
        <p:spPr>
          <a:xfrm>
            <a:off x="1956768" y="6309320"/>
            <a:ext cx="5989289" cy="1077218"/>
          </a:xfrm>
          <a:prstGeom prst="rect">
            <a:avLst/>
          </a:prstGeom>
        </p:spPr>
        <p:txBody>
          <a:bodyPr>
            <a:spAutoFit/>
          </a:bodyPr>
          <a:lstStyle/>
          <a:p>
            <a:r>
              <a:rPr lang="pt-BR" sz="1600" dirty="0">
                <a:hlinkClick r:id="rId5"/>
              </a:rPr>
              <a:t>https://www.youtube.com/watch?v=jc32DLnzxWc</a:t>
            </a:r>
          </a:p>
          <a:p>
            <a:r>
              <a:rPr lang="pt-BR" sz="1600" dirty="0">
                <a:hlinkClick r:id="rId5"/>
              </a:rPr>
              <a:t>https://www.youtube.com/watch?v=zQqPuNG2osg</a:t>
            </a:r>
            <a:endParaRPr lang="pt-BR" sz="1600" dirty="0"/>
          </a:p>
          <a:p>
            <a:r>
              <a:rPr lang="pt-BR" sz="1600" dirty="0"/>
              <a:t>www.youtube.com/watch?v=LbcYkxK5YFM</a:t>
            </a:r>
          </a:p>
          <a:p>
            <a:endParaRPr lang="pt-BR" sz="1600" dirty="0"/>
          </a:p>
        </p:txBody>
      </p:sp>
    </p:spTree>
    <p:extLst>
      <p:ext uri="{BB962C8B-B14F-4D97-AF65-F5344CB8AC3E}">
        <p14:creationId xmlns:p14="http://schemas.microsoft.com/office/powerpoint/2010/main" val="1255171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Resumo - Minério de ferro</a:t>
            </a:r>
          </a:p>
        </p:txBody>
      </p:sp>
      <p:sp>
        <p:nvSpPr>
          <p:cNvPr id="11" name="Espaço Reservado para Texto 2"/>
          <p:cNvSpPr txBox="1">
            <a:spLocks/>
          </p:cNvSpPr>
          <p:nvPr/>
        </p:nvSpPr>
        <p:spPr>
          <a:xfrm>
            <a:off x="272726" y="1315000"/>
            <a:ext cx="9360000" cy="4408697"/>
          </a:xfrm>
          <a:prstGeom prst="roundRect">
            <a:avLst>
              <a:gd name="adj" fmla="val 287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chor="ctr">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pt-BR" sz="1800" b="1" dirty="0"/>
              <a:t>Mercado</a:t>
            </a:r>
          </a:p>
          <a:p>
            <a:pPr marL="765175" lvl="1" indent="-365125">
              <a:spcBef>
                <a:spcPts val="0"/>
              </a:spcBef>
              <a:spcAft>
                <a:spcPts val="600"/>
              </a:spcAft>
            </a:pPr>
            <a:r>
              <a:rPr lang="pt-BR" sz="1600" dirty="0"/>
              <a:t>Produção e exportação no Brasil devem continuar crescendo nos próximos anos</a:t>
            </a:r>
          </a:p>
          <a:p>
            <a:pPr marL="765175" lvl="1" indent="-365125">
              <a:spcBef>
                <a:spcPts val="0"/>
              </a:spcBef>
              <a:spcAft>
                <a:spcPts val="600"/>
              </a:spcAft>
            </a:pPr>
            <a:r>
              <a:rPr lang="pt-BR" sz="1600" dirty="0"/>
              <a:t>Alta dependência das importações chinesas</a:t>
            </a:r>
          </a:p>
          <a:p>
            <a:pPr marL="765175" lvl="1" indent="-365125">
              <a:spcBef>
                <a:spcPts val="0"/>
              </a:spcBef>
              <a:spcAft>
                <a:spcPts val="600"/>
              </a:spcAft>
            </a:pPr>
            <a:r>
              <a:rPr lang="pt-BR" sz="1600" dirty="0"/>
              <a:t>Grandes grupos dominam a cadeia logística, especialmente ativos ferroviários e portuários</a:t>
            </a:r>
          </a:p>
          <a:p>
            <a:pPr marL="379413" indent="0">
              <a:spcBef>
                <a:spcPts val="0"/>
              </a:spcBef>
              <a:spcAft>
                <a:spcPts val="600"/>
              </a:spcAft>
              <a:buNone/>
            </a:pPr>
            <a:endParaRPr lang="pt-BR" sz="1600" dirty="0"/>
          </a:p>
          <a:p>
            <a:pPr marL="0" indent="0">
              <a:spcBef>
                <a:spcPts val="0"/>
              </a:spcBef>
              <a:spcAft>
                <a:spcPts val="600"/>
              </a:spcAft>
              <a:buNone/>
            </a:pPr>
            <a:r>
              <a:rPr lang="pt-BR" sz="1800" b="1" dirty="0"/>
              <a:t>Terminal Portuário</a:t>
            </a:r>
            <a:endParaRPr lang="pt-BR" sz="1800" dirty="0"/>
          </a:p>
          <a:p>
            <a:pPr lvl="1">
              <a:spcBef>
                <a:spcPts val="0"/>
              </a:spcBef>
              <a:spcAft>
                <a:spcPts val="600"/>
              </a:spcAft>
            </a:pPr>
            <a:r>
              <a:rPr lang="pt-BR" sz="1600" dirty="0"/>
              <a:t>Terminais típicos de minério tem capacidade para 25 </a:t>
            </a:r>
            <a:r>
              <a:rPr lang="pt-BR" sz="1600" dirty="0" err="1"/>
              <a:t>Mtpa</a:t>
            </a:r>
            <a:endParaRPr lang="pt-BR" sz="1600" dirty="0"/>
          </a:p>
          <a:p>
            <a:pPr lvl="2">
              <a:spcBef>
                <a:spcPts val="0"/>
              </a:spcBef>
              <a:spcAft>
                <a:spcPts val="600"/>
              </a:spcAft>
            </a:pPr>
            <a:r>
              <a:rPr lang="pt-BR" sz="1400" dirty="0"/>
              <a:t>Transporte terrestre majoritariamente ferroviário</a:t>
            </a:r>
          </a:p>
          <a:p>
            <a:pPr lvl="2">
              <a:spcBef>
                <a:spcPts val="0"/>
              </a:spcBef>
              <a:spcAft>
                <a:spcPts val="600"/>
              </a:spcAft>
            </a:pPr>
            <a:r>
              <a:rPr lang="pt-BR" sz="1400" dirty="0"/>
              <a:t>Calado profundo para navios de grande porte</a:t>
            </a:r>
          </a:p>
          <a:p>
            <a:pPr lvl="2">
              <a:spcBef>
                <a:spcPts val="0"/>
              </a:spcBef>
              <a:spcAft>
                <a:spcPts val="600"/>
              </a:spcAft>
            </a:pPr>
            <a:r>
              <a:rPr lang="pt-BR" sz="1400" dirty="0"/>
              <a:t>A Vale é </a:t>
            </a:r>
            <a:r>
              <a:rPr lang="pt-BR" sz="1400" i="1" dirty="0"/>
              <a:t>benchmark </a:t>
            </a:r>
            <a:r>
              <a:rPr lang="pt-BR" sz="1400" dirty="0"/>
              <a:t>mundial de capacidade/ produtividade de terminais</a:t>
            </a:r>
          </a:p>
          <a:p>
            <a:pPr marL="0" indent="0">
              <a:spcBef>
                <a:spcPts val="0"/>
              </a:spcBef>
              <a:spcAft>
                <a:spcPts val="600"/>
              </a:spcAft>
              <a:buNone/>
            </a:pPr>
            <a:r>
              <a:rPr lang="pt-BR" sz="1800" b="1" dirty="0"/>
              <a:t>Tendências</a:t>
            </a:r>
          </a:p>
          <a:p>
            <a:pPr lvl="1">
              <a:spcBef>
                <a:spcPts val="0"/>
              </a:spcBef>
              <a:spcAft>
                <a:spcPts val="600"/>
              </a:spcAft>
            </a:pPr>
            <a:r>
              <a:rPr lang="pt-BR" sz="1600" dirty="0"/>
              <a:t>Nova fronteira na região NE (Bahia e Piauí)</a:t>
            </a:r>
          </a:p>
        </p:txBody>
      </p:sp>
    </p:spTree>
    <p:extLst>
      <p:ext uri="{BB962C8B-B14F-4D97-AF65-F5344CB8AC3E}">
        <p14:creationId xmlns:p14="http://schemas.microsoft.com/office/powerpoint/2010/main" val="1697604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15702" y="1916832"/>
            <a:ext cx="4608512" cy="57606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p:txBody>
          <a:bodyPr/>
          <a:lstStyle/>
          <a:p>
            <a:r>
              <a:rPr lang="pt-BR" dirty="0"/>
              <a:t>Apresentação das cargas</a:t>
            </a:r>
          </a:p>
        </p:txBody>
      </p:sp>
      <p:sp>
        <p:nvSpPr>
          <p:cNvPr id="5" name="CaixaDeTexto 4"/>
          <p:cNvSpPr txBox="1"/>
          <p:nvPr/>
        </p:nvSpPr>
        <p:spPr>
          <a:xfrm>
            <a:off x="703734" y="1412776"/>
            <a:ext cx="4608512" cy="4248472"/>
          </a:xfrm>
          <a:prstGeom prst="rect">
            <a:avLst/>
          </a:prstGeom>
          <a:noFill/>
          <a:ln>
            <a:noFill/>
          </a:ln>
        </p:spPr>
        <p:txBody>
          <a:bodyPr wrap="square" lIns="72000" tIns="36000" rIns="72000" bIns="36000" rtlCol="0" anchor="t">
            <a:noAutofit/>
          </a:bodyPr>
          <a:lstStyle/>
          <a:p>
            <a:pPr>
              <a:lnSpc>
                <a:spcPct val="150000"/>
              </a:lnSpc>
              <a:spcAft>
                <a:spcPts val="600"/>
              </a:spcAft>
            </a:pPr>
            <a:r>
              <a:rPr lang="pt-BR" sz="2000" b="1" dirty="0"/>
              <a:t>Minério de Ferro</a:t>
            </a:r>
          </a:p>
          <a:p>
            <a:pPr>
              <a:lnSpc>
                <a:spcPct val="150000"/>
              </a:lnSpc>
              <a:spcAft>
                <a:spcPts val="600"/>
              </a:spcAft>
            </a:pPr>
            <a:r>
              <a:rPr lang="pt-BR" sz="2000" b="1" dirty="0"/>
              <a:t>Carvão e Coque</a:t>
            </a:r>
          </a:p>
          <a:p>
            <a:pPr>
              <a:lnSpc>
                <a:spcPct val="150000"/>
              </a:lnSpc>
              <a:spcAft>
                <a:spcPts val="600"/>
              </a:spcAft>
            </a:pPr>
            <a:r>
              <a:rPr lang="pt-BR" sz="2000" b="1" dirty="0"/>
              <a:t>Bauxita/Alumina</a:t>
            </a:r>
          </a:p>
          <a:p>
            <a:pPr>
              <a:lnSpc>
                <a:spcPct val="150000"/>
              </a:lnSpc>
              <a:spcAft>
                <a:spcPts val="600"/>
              </a:spcAft>
            </a:pPr>
            <a:r>
              <a:rPr lang="pt-BR" sz="2000" b="1" dirty="0"/>
              <a:t>Grãos</a:t>
            </a:r>
          </a:p>
          <a:p>
            <a:pPr>
              <a:lnSpc>
                <a:spcPct val="150000"/>
              </a:lnSpc>
              <a:spcAft>
                <a:spcPts val="600"/>
              </a:spcAft>
            </a:pPr>
            <a:r>
              <a:rPr lang="pt-BR" sz="2000" b="1" dirty="0"/>
              <a:t>Açúcar</a:t>
            </a:r>
          </a:p>
          <a:p>
            <a:pPr>
              <a:lnSpc>
                <a:spcPct val="150000"/>
              </a:lnSpc>
              <a:spcAft>
                <a:spcPts val="600"/>
              </a:spcAft>
            </a:pPr>
            <a:r>
              <a:rPr lang="pt-BR" sz="2000" b="1" dirty="0"/>
              <a:t>Fertilizantes</a:t>
            </a:r>
          </a:p>
          <a:p>
            <a:pPr>
              <a:lnSpc>
                <a:spcPct val="150000"/>
              </a:lnSpc>
              <a:spcAft>
                <a:spcPts val="600"/>
              </a:spcAft>
            </a:pPr>
            <a:r>
              <a:rPr lang="pt-BR" sz="2000" b="1" dirty="0"/>
              <a:t>Outras Cargas</a:t>
            </a:r>
          </a:p>
        </p:txBody>
      </p:sp>
    </p:spTree>
    <p:extLst>
      <p:ext uri="{BB962C8B-B14F-4D97-AF65-F5344CB8AC3E}">
        <p14:creationId xmlns:p14="http://schemas.microsoft.com/office/powerpoint/2010/main" val="3148546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p:cNvGraphicFramePr>
            <a:graphicFrameLocks noChangeAspect="1"/>
          </p:cNvGraphicFramePr>
          <p:nvPr>
            <p:custDataLst>
              <p:tags r:id="rId2"/>
            </p:custDataLst>
            <p:extLst>
              <p:ext uri="{D42A27DB-BD31-4B8C-83A1-F6EECF244321}">
                <p14:modId xmlns:p14="http://schemas.microsoft.com/office/powerpoint/2010/main" val="191651099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4684"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3"/>
            </p:custDataLst>
          </p:nvPr>
        </p:nvSpPr>
        <p:spPr/>
        <p:txBody>
          <a:bodyPr/>
          <a:lstStyle/>
          <a:p>
            <a:r>
              <a:rPr lang="pt-BR" dirty="0"/>
              <a:t>Características das cargas</a:t>
            </a:r>
          </a:p>
        </p:txBody>
      </p:sp>
      <p:sp>
        <p:nvSpPr>
          <p:cNvPr id="31" name="Retângulo 30"/>
          <p:cNvSpPr/>
          <p:nvPr/>
        </p:nvSpPr>
        <p:spPr>
          <a:xfrm>
            <a:off x="127670" y="548680"/>
            <a:ext cx="3708000"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Média densidade</a:t>
            </a:r>
          </a:p>
        </p:txBody>
      </p:sp>
      <p:cxnSp>
        <p:nvCxnSpPr>
          <p:cNvPr id="32" name="Conector reto 31"/>
          <p:cNvCxnSpPr/>
          <p:nvPr/>
        </p:nvCxnSpPr>
        <p:spPr>
          <a:xfrm>
            <a:off x="127670" y="862112"/>
            <a:ext cx="3708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986668" y="1114864"/>
            <a:ext cx="684076" cy="1008111"/>
          </a:xfrm>
          <a:prstGeom prst="rect">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txBody>
          <a:bodyPr wrap="square" lIns="72000" tIns="72000" rIns="72000" bIns="72000" rtlCol="0" anchor="ctr">
            <a:noAutofit/>
          </a:bodyPr>
          <a:lstStyle/>
          <a:p>
            <a:pPr algn="ctr">
              <a:spcAft>
                <a:spcPts val="600"/>
              </a:spcAft>
            </a:pPr>
            <a:r>
              <a:rPr lang="en-US" sz="1400" b="1" dirty="0">
                <a:solidFill>
                  <a:prstClr val="black"/>
                </a:solidFill>
              </a:rPr>
              <a:t>1,00 t/m³</a:t>
            </a:r>
            <a:endParaRPr lang="pt-BR" sz="1400" b="1" dirty="0">
              <a:solidFill>
                <a:prstClr val="black"/>
              </a:solidFill>
            </a:endParaRPr>
          </a:p>
        </p:txBody>
      </p:sp>
      <p:sp>
        <p:nvSpPr>
          <p:cNvPr id="33" name="Retângulo 32"/>
          <p:cNvSpPr/>
          <p:nvPr/>
        </p:nvSpPr>
        <p:spPr>
          <a:xfrm>
            <a:off x="1006588" y="2194984"/>
            <a:ext cx="644236" cy="360040"/>
          </a:xfrm>
          <a:prstGeom prst="rect">
            <a:avLst/>
          </a:prstGeom>
          <a:noFill/>
          <a:ln>
            <a:noFill/>
          </a:ln>
          <a:effectLst/>
        </p:spPr>
        <p:txBody>
          <a:bodyPr wrap="square" lIns="72000" tIns="72000" rIns="72000" bIns="72000" rtlCol="0" anchor="t">
            <a:noAutofit/>
          </a:bodyPr>
          <a:lstStyle/>
          <a:p>
            <a:pPr algn="ctr">
              <a:spcAft>
                <a:spcPts val="600"/>
              </a:spcAft>
            </a:pPr>
            <a:r>
              <a:rPr lang="pt-BR" sz="1200" b="1" dirty="0">
                <a:solidFill>
                  <a:prstClr val="black"/>
                </a:solidFill>
              </a:rPr>
              <a:t>Água</a:t>
            </a:r>
          </a:p>
        </p:txBody>
      </p:sp>
      <p:sp>
        <p:nvSpPr>
          <p:cNvPr id="16" name="Retângulo 15"/>
          <p:cNvSpPr/>
          <p:nvPr/>
        </p:nvSpPr>
        <p:spPr>
          <a:xfrm>
            <a:off x="1675792" y="1417375"/>
            <a:ext cx="684076" cy="705600"/>
          </a:xfrm>
          <a:prstGeom prst="rect">
            <a:avLst/>
          </a:prstGeom>
          <a:gradFill>
            <a:gsLst>
              <a:gs pos="0">
                <a:srgbClr val="52739A"/>
              </a:gs>
              <a:gs pos="50000">
                <a:srgbClr val="91CCFF"/>
              </a:gs>
              <a:gs pos="100000">
                <a:srgbClr val="52739A"/>
              </a:gs>
            </a:gsLst>
          </a:gradFill>
          <a:ln>
            <a:solidFill>
              <a:schemeClr val="tx1">
                <a:lumMod val="50000"/>
                <a:lumOff val="50000"/>
              </a:schemeClr>
            </a:solidFill>
          </a:ln>
          <a:effectLst>
            <a:outerShdw blurRad="63500" sx="102000" sy="102000" algn="ctr" rotWithShape="0">
              <a:prstClr val="black">
                <a:alpha val="40000"/>
              </a:prstClr>
            </a:outerShdw>
          </a:effectLst>
        </p:spPr>
        <p:txBody>
          <a:bodyPr wrap="square" lIns="72000" tIns="72000" rIns="72000" bIns="72000" rtlCol="0" anchor="ctr">
            <a:noAutofit/>
          </a:bodyPr>
          <a:lstStyle/>
          <a:p>
            <a:pPr algn="ctr">
              <a:spcAft>
                <a:spcPts val="600"/>
              </a:spcAft>
            </a:pPr>
            <a:r>
              <a:rPr lang="en-US" sz="1400" b="1" dirty="0">
                <a:solidFill>
                  <a:prstClr val="black"/>
                </a:solidFill>
              </a:rPr>
              <a:t>0,7 t/m³</a:t>
            </a:r>
            <a:endParaRPr lang="pt-BR" sz="1400" b="1" dirty="0">
              <a:solidFill>
                <a:prstClr val="black"/>
              </a:solidFill>
            </a:endParaRPr>
          </a:p>
        </p:txBody>
      </p:sp>
      <p:sp>
        <p:nvSpPr>
          <p:cNvPr id="34" name="Retângulo 33"/>
          <p:cNvSpPr/>
          <p:nvPr/>
        </p:nvSpPr>
        <p:spPr>
          <a:xfrm>
            <a:off x="1711846" y="2132856"/>
            <a:ext cx="778260" cy="360040"/>
          </a:xfrm>
          <a:prstGeom prst="rect">
            <a:avLst/>
          </a:prstGeom>
          <a:noFill/>
          <a:ln>
            <a:noFill/>
          </a:ln>
          <a:effectLst/>
        </p:spPr>
        <p:txBody>
          <a:bodyPr wrap="square" lIns="72000" tIns="72000" rIns="72000" bIns="72000" rtlCol="0" anchor="t">
            <a:noAutofit/>
          </a:bodyPr>
          <a:lstStyle/>
          <a:p>
            <a:pPr algn="ctr">
              <a:spcAft>
                <a:spcPts val="600"/>
              </a:spcAft>
            </a:pPr>
            <a:r>
              <a:rPr lang="pt-BR" sz="1200" b="1" dirty="0">
                <a:solidFill>
                  <a:prstClr val="black"/>
                </a:solidFill>
              </a:rPr>
              <a:t>Carvão e coque</a:t>
            </a:r>
          </a:p>
        </p:txBody>
      </p:sp>
      <p:sp>
        <p:nvSpPr>
          <p:cNvPr id="40" name="Retângulo de cantos arredondados 39"/>
          <p:cNvSpPr/>
          <p:nvPr>
            <p:custDataLst>
              <p:tags r:id="rId4"/>
            </p:custDataLst>
          </p:nvPr>
        </p:nvSpPr>
        <p:spPr>
          <a:xfrm>
            <a:off x="330994" y="5282165"/>
            <a:ext cx="9289032" cy="1190215"/>
          </a:xfrm>
          <a:prstGeom prst="roundRect">
            <a:avLst>
              <a:gd name="adj" fmla="val 3955"/>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300"/>
              </a:spcAft>
              <a:buFont typeface="Arial" pitchFamily="34" charset="0"/>
              <a:buChar char="•"/>
            </a:pPr>
            <a:r>
              <a:rPr lang="pt-BR" sz="1600" dirty="0">
                <a:solidFill>
                  <a:prstClr val="black"/>
                </a:solidFill>
              </a:rPr>
              <a:t>As características da produção e escoamento de carvão e coque de petróleo são:</a:t>
            </a:r>
          </a:p>
          <a:p>
            <a:pPr marL="541338" lvl="1" indent="-269875">
              <a:spcAft>
                <a:spcPts val="300"/>
              </a:spcAft>
              <a:buFont typeface="Arial" pitchFamily="34" charset="0"/>
              <a:buChar char="―"/>
            </a:pPr>
            <a:r>
              <a:rPr lang="pt-BR" sz="1600" dirty="0">
                <a:solidFill>
                  <a:prstClr val="black"/>
                </a:solidFill>
              </a:rPr>
              <a:t>Carvão: importa-se carvão siderúrgico (carvão nacional é destinado às </a:t>
            </a:r>
            <a:r>
              <a:rPr lang="pt-BR" sz="1600" dirty="0" err="1">
                <a:solidFill>
                  <a:prstClr val="black"/>
                </a:solidFill>
              </a:rPr>
              <a:t>UTEs</a:t>
            </a:r>
            <a:r>
              <a:rPr lang="pt-BR" sz="1600" dirty="0">
                <a:solidFill>
                  <a:prstClr val="black"/>
                </a:solidFill>
              </a:rPr>
              <a:t>) </a:t>
            </a:r>
          </a:p>
          <a:p>
            <a:pPr marL="541338" lvl="1" indent="-269875">
              <a:spcAft>
                <a:spcPts val="300"/>
              </a:spcAft>
              <a:buFont typeface="Arial" pitchFamily="34" charset="0"/>
              <a:buChar char="―"/>
            </a:pPr>
            <a:r>
              <a:rPr lang="pt-BR" sz="1600" dirty="0">
                <a:solidFill>
                  <a:prstClr val="black"/>
                </a:solidFill>
              </a:rPr>
              <a:t>Coque: importado para energia em cerâmicas, cimenteiras, </a:t>
            </a:r>
            <a:r>
              <a:rPr lang="pt-BR" sz="1600" dirty="0" err="1">
                <a:solidFill>
                  <a:prstClr val="black"/>
                </a:solidFill>
              </a:rPr>
              <a:t>UTEs</a:t>
            </a:r>
            <a:r>
              <a:rPr lang="pt-BR" sz="1600" dirty="0">
                <a:solidFill>
                  <a:prstClr val="black"/>
                </a:solidFill>
              </a:rPr>
              <a:t> e alumina</a:t>
            </a:r>
          </a:p>
        </p:txBody>
      </p:sp>
      <p:sp>
        <p:nvSpPr>
          <p:cNvPr id="41" name="Retângulo 40"/>
          <p:cNvSpPr/>
          <p:nvPr>
            <p:custDataLst>
              <p:tags r:id="rId5"/>
            </p:custDataLst>
          </p:nvPr>
        </p:nvSpPr>
        <p:spPr>
          <a:xfrm>
            <a:off x="5096222" y="2861439"/>
            <a:ext cx="2484276" cy="360040"/>
          </a:xfrm>
          <a:prstGeom prst="rect">
            <a:avLst/>
          </a:prstGeom>
          <a:noFill/>
          <a:ln>
            <a:noFill/>
          </a:ln>
          <a:effectLst/>
        </p:spPr>
        <p:txBody>
          <a:bodyPr wrap="square" lIns="72000" tIns="72000" rIns="72000" bIns="72000" rtlCol="0" anchor="ctr">
            <a:noAutofit/>
          </a:bodyPr>
          <a:lstStyle/>
          <a:p>
            <a:pPr>
              <a:spcAft>
                <a:spcPts val="600"/>
              </a:spcAft>
            </a:pPr>
            <a:r>
              <a:rPr lang="pt-BR" sz="1400" b="1" dirty="0">
                <a:solidFill>
                  <a:prstClr val="black"/>
                </a:solidFill>
              </a:rPr>
              <a:t>Navios</a:t>
            </a:r>
          </a:p>
        </p:txBody>
      </p:sp>
      <p:sp>
        <p:nvSpPr>
          <p:cNvPr id="42" name="Retângulo 41"/>
          <p:cNvSpPr/>
          <p:nvPr>
            <p:custDataLst>
              <p:tags r:id="rId6"/>
            </p:custDataLst>
          </p:nvPr>
        </p:nvSpPr>
        <p:spPr>
          <a:xfrm>
            <a:off x="5096222" y="836712"/>
            <a:ext cx="2484276" cy="360040"/>
          </a:xfrm>
          <a:prstGeom prst="rect">
            <a:avLst/>
          </a:prstGeom>
          <a:noFill/>
          <a:ln>
            <a:noFill/>
          </a:ln>
          <a:effectLst/>
        </p:spPr>
        <p:txBody>
          <a:bodyPr wrap="square" lIns="72000" tIns="72000" rIns="72000" bIns="72000" rtlCol="0" anchor="ctr">
            <a:noAutofit/>
          </a:bodyPr>
          <a:lstStyle/>
          <a:p>
            <a:pPr>
              <a:spcAft>
                <a:spcPts val="600"/>
              </a:spcAft>
            </a:pPr>
            <a:r>
              <a:rPr lang="pt-BR" sz="1400" b="1" dirty="0">
                <a:solidFill>
                  <a:prstClr val="black"/>
                </a:solidFill>
              </a:rPr>
              <a:t>Trens</a:t>
            </a:r>
          </a:p>
        </p:txBody>
      </p:sp>
      <p:sp>
        <p:nvSpPr>
          <p:cNvPr id="45" name="Retângulo de cantos arredondados 44"/>
          <p:cNvSpPr/>
          <p:nvPr>
            <p:custDataLst>
              <p:tags r:id="rId7"/>
            </p:custDataLst>
          </p:nvPr>
        </p:nvSpPr>
        <p:spPr>
          <a:xfrm>
            <a:off x="8057553" y="1412776"/>
            <a:ext cx="1427321" cy="1042619"/>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400" dirty="0">
                <a:solidFill>
                  <a:prstClr val="black"/>
                </a:solidFill>
              </a:rPr>
              <a:t>Trem típico</a:t>
            </a:r>
          </a:p>
          <a:p>
            <a:pPr marL="171450" indent="-171450">
              <a:buFont typeface="Arial" pitchFamily="34" charset="0"/>
              <a:buChar char="•"/>
            </a:pPr>
            <a:r>
              <a:rPr lang="pt-BR" sz="1400" dirty="0">
                <a:solidFill>
                  <a:prstClr val="black"/>
                </a:solidFill>
              </a:rPr>
              <a:t>2.200 t</a:t>
            </a:r>
          </a:p>
          <a:p>
            <a:pPr marL="171450" indent="-171450">
              <a:spcAft>
                <a:spcPts val="600"/>
              </a:spcAft>
              <a:buFont typeface="Arial" pitchFamily="34" charset="0"/>
              <a:buChar char="•"/>
            </a:pPr>
            <a:r>
              <a:rPr lang="pt-BR" sz="1400" dirty="0">
                <a:solidFill>
                  <a:prstClr val="black"/>
                </a:solidFill>
              </a:rPr>
              <a:t>80 vagões</a:t>
            </a:r>
          </a:p>
        </p:txBody>
      </p:sp>
      <p:sp>
        <p:nvSpPr>
          <p:cNvPr id="47" name="Retângulo 46"/>
          <p:cNvSpPr/>
          <p:nvPr>
            <p:custDataLst>
              <p:tags r:id="rId8"/>
            </p:custDataLst>
          </p:nvPr>
        </p:nvSpPr>
        <p:spPr>
          <a:xfrm>
            <a:off x="5096222" y="548680"/>
            <a:ext cx="4320000"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Grandes volumes </a:t>
            </a:r>
          </a:p>
        </p:txBody>
      </p:sp>
      <p:cxnSp>
        <p:nvCxnSpPr>
          <p:cNvPr id="52" name="Conector reto 51"/>
          <p:cNvCxnSpPr/>
          <p:nvPr>
            <p:custDataLst>
              <p:tags r:id="rId9"/>
            </p:custDataLst>
          </p:nvPr>
        </p:nvCxnSpPr>
        <p:spPr>
          <a:xfrm>
            <a:off x="5096222" y="862112"/>
            <a:ext cx="4320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5" name="Retângulo de cantos arredondados 54"/>
          <p:cNvSpPr/>
          <p:nvPr>
            <p:custDataLst>
              <p:tags r:id="rId10"/>
            </p:custDataLst>
          </p:nvPr>
        </p:nvSpPr>
        <p:spPr>
          <a:xfrm>
            <a:off x="7986187" y="3402996"/>
            <a:ext cx="1570053" cy="1042619"/>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400" dirty="0">
                <a:solidFill>
                  <a:prstClr val="black"/>
                </a:solidFill>
              </a:rPr>
              <a:t>Navio típico</a:t>
            </a:r>
          </a:p>
          <a:p>
            <a:pPr marL="171450" indent="-171450">
              <a:buFont typeface="Arial" pitchFamily="34" charset="0"/>
              <a:buChar char="•"/>
            </a:pPr>
            <a:r>
              <a:rPr lang="pt-BR" sz="1400" dirty="0">
                <a:solidFill>
                  <a:prstClr val="black"/>
                </a:solidFill>
              </a:rPr>
              <a:t>60 - 150 </a:t>
            </a:r>
            <a:r>
              <a:rPr lang="pt-BR" sz="1400" dirty="0" err="1">
                <a:solidFill>
                  <a:prstClr val="black"/>
                </a:solidFill>
              </a:rPr>
              <a:t>kt</a:t>
            </a:r>
            <a:endParaRPr lang="pt-BR" sz="1400" dirty="0">
              <a:solidFill>
                <a:prstClr val="black"/>
              </a:solidFill>
            </a:endParaRPr>
          </a:p>
          <a:p>
            <a:pPr marL="171450" indent="-171450">
              <a:spcAft>
                <a:spcPts val="600"/>
              </a:spcAft>
              <a:buFont typeface="Arial" pitchFamily="34" charset="0"/>
              <a:buChar char="•"/>
            </a:pPr>
            <a:r>
              <a:rPr lang="pt-BR" sz="1400" dirty="0">
                <a:solidFill>
                  <a:prstClr val="black"/>
                </a:solidFill>
              </a:rPr>
              <a:t>200 m</a:t>
            </a:r>
          </a:p>
        </p:txBody>
      </p:sp>
      <p:sp>
        <p:nvSpPr>
          <p:cNvPr id="60" name="Retângulo 59"/>
          <p:cNvSpPr/>
          <p:nvPr/>
        </p:nvSpPr>
        <p:spPr>
          <a:xfrm>
            <a:off x="127670" y="2713940"/>
            <a:ext cx="3708000"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Aplicações das cargas</a:t>
            </a:r>
          </a:p>
        </p:txBody>
      </p:sp>
      <p:cxnSp>
        <p:nvCxnSpPr>
          <p:cNvPr id="61" name="Conector reto 60"/>
          <p:cNvCxnSpPr/>
          <p:nvPr/>
        </p:nvCxnSpPr>
        <p:spPr>
          <a:xfrm>
            <a:off x="127670" y="3027372"/>
            <a:ext cx="3708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aphicFrame>
        <p:nvGraphicFramePr>
          <p:cNvPr id="63" name="Gráfico 62"/>
          <p:cNvGraphicFramePr/>
          <p:nvPr>
            <p:extLst>
              <p:ext uri="{D42A27DB-BD31-4B8C-83A1-F6EECF244321}">
                <p14:modId xmlns:p14="http://schemas.microsoft.com/office/powerpoint/2010/main" val="1129142001"/>
              </p:ext>
            </p:extLst>
          </p:nvPr>
        </p:nvGraphicFramePr>
        <p:xfrm>
          <a:off x="352479" y="3109983"/>
          <a:ext cx="3669181" cy="2047209"/>
        </p:xfrm>
        <a:graphic>
          <a:graphicData uri="http://schemas.openxmlformats.org/drawingml/2006/chart">
            <c:chart xmlns:c="http://schemas.openxmlformats.org/drawingml/2006/chart" xmlns:r="http://schemas.openxmlformats.org/officeDocument/2006/relationships" r:id="rId14"/>
          </a:graphicData>
        </a:graphic>
      </p:graphicFrame>
      <p:pic>
        <p:nvPicPr>
          <p:cNvPr id="34915" name="Picture 99" descr="http://portosdeportugal.pt/admin/artigos/uploads/carvao-g.jp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69683" y="1161420"/>
            <a:ext cx="2410815" cy="1620324"/>
          </a:xfrm>
          <a:prstGeom prst="rect">
            <a:avLst/>
          </a:prstGeom>
          <a:noFill/>
          <a:extLst>
            <a:ext uri="{909E8E84-426E-40DD-AFC4-6F175D3DCCD1}">
              <a14:hiddenFill xmlns:a14="http://schemas.microsoft.com/office/drawing/2010/main">
                <a:solidFill>
                  <a:srgbClr val="FFFFFF"/>
                </a:solidFill>
              </a14:hiddenFill>
            </a:ext>
          </a:extLst>
        </p:spPr>
      </p:pic>
      <p:pic>
        <p:nvPicPr>
          <p:cNvPr id="34917" name="Picture 101" descr="http://www.isam-ag.com/media/intemplate/27_Entlader_HP.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169683" y="3144452"/>
            <a:ext cx="2410815" cy="16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985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2"/>
            </p:custDataLst>
            <p:extLst>
              <p:ext uri="{D42A27DB-BD31-4B8C-83A1-F6EECF244321}">
                <p14:modId xmlns:p14="http://schemas.microsoft.com/office/powerpoint/2010/main" val="64230886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6735" name="think-cell Slide" r:id="rId34" imgW="270" imgH="270" progId="TCLayout.ActiveDocument.1">
                  <p:embed/>
                </p:oleObj>
              </mc:Choice>
              <mc:Fallback>
                <p:oleObj name="think-cell Slide" r:id="rId34" imgW="270" imgH="270" progId="TCLayout.ActiveDocument.1">
                  <p:embed/>
                  <p:pic>
                    <p:nvPicPr>
                      <p:cNvPr id="0" name=""/>
                      <p:cNvPicPr/>
                      <p:nvPr/>
                    </p:nvPicPr>
                    <p:blipFill>
                      <a:blip r:embed="rId35"/>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3"/>
            </p:custDataLst>
          </p:nvPr>
        </p:nvSpPr>
        <p:spPr>
          <a:xfrm>
            <a:off x="200025" y="127340"/>
            <a:ext cx="9576717" cy="637364"/>
          </a:xfrm>
        </p:spPr>
        <p:txBody>
          <a:bodyPr/>
          <a:lstStyle/>
          <a:p>
            <a:r>
              <a:rPr lang="pt-BR" dirty="0"/>
              <a:t>O consumo de carvão e coque é concentrado na faixa litorânea e no estado de MG</a:t>
            </a:r>
          </a:p>
        </p:txBody>
      </p:sp>
      <p:sp>
        <p:nvSpPr>
          <p:cNvPr id="14" name="Rectangle 7"/>
          <p:cNvSpPr>
            <a:spLocks noChangeArrowheads="1"/>
          </p:cNvSpPr>
          <p:nvPr>
            <p:custDataLst>
              <p:tags r:id="rId4"/>
            </p:custDataLst>
          </p:nvPr>
        </p:nvSpPr>
        <p:spPr bwMode="auto">
          <a:xfrm>
            <a:off x="3267075" y="1485900"/>
            <a:ext cx="9904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br>
              <a:rPr lang="pt-BR">
                <a:solidFill>
                  <a:prstClr val="black"/>
                </a:solidFill>
                <a:cs typeface="Arial" pitchFamily="34" charset="0"/>
              </a:rPr>
            </a:br>
            <a:endParaRPr lang="pt-BR">
              <a:solidFill>
                <a:prstClr val="black"/>
              </a:solidFill>
              <a:cs typeface="Arial" pitchFamily="34" charset="0"/>
            </a:endParaRPr>
          </a:p>
        </p:txBody>
      </p:sp>
      <p:sp>
        <p:nvSpPr>
          <p:cNvPr id="65" name="Retângulo de cantos arredondados 64"/>
          <p:cNvSpPr/>
          <p:nvPr>
            <p:custDataLst>
              <p:tags r:id="rId5"/>
            </p:custDataLst>
          </p:nvPr>
        </p:nvSpPr>
        <p:spPr>
          <a:xfrm>
            <a:off x="6963508" y="2370914"/>
            <a:ext cx="2782170" cy="3317373"/>
          </a:xfrm>
          <a:prstGeom prst="roundRect">
            <a:avLst>
              <a:gd name="adj" fmla="val 5456"/>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dirty="0">
                <a:solidFill>
                  <a:prstClr val="black"/>
                </a:solidFill>
              </a:rPr>
              <a:t>Cerca de 90% do carvão importado é consumido no Sudeste, maior parque siderúrgico do país</a:t>
            </a:r>
          </a:p>
          <a:p>
            <a:pPr marL="144000" indent="-144000">
              <a:spcAft>
                <a:spcPts val="600"/>
              </a:spcAft>
              <a:buFont typeface="Arial" pitchFamily="34" charset="0"/>
              <a:buChar char="•"/>
            </a:pPr>
            <a:r>
              <a:rPr lang="pt-BR" sz="1600" dirty="0">
                <a:solidFill>
                  <a:prstClr val="black"/>
                </a:solidFill>
              </a:rPr>
              <a:t>O T. Praia Mole é o principal em movimentação de carvão, com ~10Mt em 2013</a:t>
            </a:r>
          </a:p>
          <a:p>
            <a:pPr marL="144000" indent="-144000">
              <a:spcAft>
                <a:spcPts val="600"/>
              </a:spcAft>
              <a:buFont typeface="Arial" pitchFamily="34" charset="0"/>
              <a:buChar char="•"/>
            </a:pPr>
            <a:r>
              <a:rPr lang="pt-BR" sz="1600" dirty="0">
                <a:solidFill>
                  <a:prstClr val="black"/>
                </a:solidFill>
              </a:rPr>
              <a:t>A</a:t>
            </a:r>
            <a:r>
              <a:rPr lang="pt-BR" sz="1600" dirty="0"/>
              <a:t> importação de coque é bem mais dispersa e ocorre em todo o país</a:t>
            </a:r>
          </a:p>
        </p:txBody>
      </p:sp>
      <p:sp>
        <p:nvSpPr>
          <p:cNvPr id="30" name="CaixaDeTexto 29"/>
          <p:cNvSpPr txBox="1"/>
          <p:nvPr>
            <p:custDataLst>
              <p:tags r:id="rId6"/>
            </p:custDataLst>
          </p:nvPr>
        </p:nvSpPr>
        <p:spPr>
          <a:xfrm>
            <a:off x="63477" y="1182800"/>
            <a:ext cx="3981091" cy="553129"/>
          </a:xfrm>
          <a:prstGeom prst="rect">
            <a:avLst/>
          </a:prstGeom>
          <a:noFill/>
          <a:ln>
            <a:noFill/>
          </a:ln>
        </p:spPr>
        <p:txBody>
          <a:bodyPr wrap="square" lIns="72000" tIns="36000" rIns="72000" bIns="36000" rtlCol="0" anchor="b">
            <a:noAutofit/>
          </a:bodyPr>
          <a:lstStyle/>
          <a:p>
            <a:pPr>
              <a:spcAft>
                <a:spcPts val="600"/>
              </a:spcAft>
            </a:pPr>
            <a:r>
              <a:rPr lang="pt-BR" sz="1600" b="1" dirty="0">
                <a:solidFill>
                  <a:prstClr val="black"/>
                </a:solidFill>
              </a:rPr>
              <a:t>Consumo de carvão no Brasil</a:t>
            </a:r>
          </a:p>
        </p:txBody>
      </p:sp>
      <p:cxnSp>
        <p:nvCxnSpPr>
          <p:cNvPr id="31" name="Conector reto 30"/>
          <p:cNvCxnSpPr/>
          <p:nvPr>
            <p:custDataLst>
              <p:tags r:id="rId7"/>
            </p:custDataLst>
          </p:nvPr>
        </p:nvCxnSpPr>
        <p:spPr>
          <a:xfrm>
            <a:off x="-16346" y="1693192"/>
            <a:ext cx="3456076"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15719" name="Picture 7" descr="Carvão Mineral_2010"/>
          <p:cNvPicPr>
            <a:picLocks noChangeAspect="1" noChangeArrowheads="1"/>
          </p:cNvPicPr>
          <p:nvPr>
            <p:custDataLst>
              <p:tags r:id="rId8"/>
            </p:custDataLst>
          </p:nvPr>
        </p:nvPicPr>
        <p:blipFill rotWithShape="1">
          <a:blip r:embed="rId36">
            <a:extLst>
              <a:ext uri="{28A0092B-C50C-407E-A947-70E740481C1C}">
                <a14:useLocalDpi xmlns:a14="http://schemas.microsoft.com/office/drawing/2010/main" val="0"/>
              </a:ext>
            </a:extLst>
          </a:blip>
          <a:srcRect l="27274" t="1033"/>
          <a:stretch/>
        </p:blipFill>
        <p:spPr bwMode="auto">
          <a:xfrm>
            <a:off x="-592410" y="1844824"/>
            <a:ext cx="4032140" cy="461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 name="Grupo 143"/>
          <p:cNvGrpSpPr/>
          <p:nvPr>
            <p:custDataLst>
              <p:tags r:id="rId9"/>
            </p:custDataLst>
          </p:nvPr>
        </p:nvGrpSpPr>
        <p:grpSpPr>
          <a:xfrm>
            <a:off x="1783546" y="5594600"/>
            <a:ext cx="1656183" cy="858736"/>
            <a:chOff x="4160118" y="5589240"/>
            <a:chExt cx="1656183" cy="858736"/>
          </a:xfrm>
        </p:grpSpPr>
        <p:sp>
          <p:nvSpPr>
            <p:cNvPr id="145" name="Retângulo 144"/>
            <p:cNvSpPr/>
            <p:nvPr>
              <p:custDataLst>
                <p:tags r:id="rId28"/>
              </p:custDataLst>
            </p:nvPr>
          </p:nvSpPr>
          <p:spPr>
            <a:xfrm>
              <a:off x="4160118" y="5589240"/>
              <a:ext cx="1656183" cy="858736"/>
            </a:xfrm>
            <a:prstGeom prst="rect">
              <a:avLst/>
            </a:prstGeom>
            <a:solidFill>
              <a:srgbClr val="96A8C9"/>
            </a:solidFill>
            <a:ln>
              <a:no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grpSp>
          <p:nvGrpSpPr>
            <p:cNvPr id="146" name="Grupo 145"/>
            <p:cNvGrpSpPr/>
            <p:nvPr>
              <p:custDataLst>
                <p:tags r:id="rId29"/>
              </p:custDataLst>
            </p:nvPr>
          </p:nvGrpSpPr>
          <p:grpSpPr>
            <a:xfrm>
              <a:off x="4287345" y="6165328"/>
              <a:ext cx="1475999" cy="216000"/>
              <a:chOff x="7883179" y="4011089"/>
              <a:chExt cx="1280902" cy="216000"/>
            </a:xfrm>
          </p:grpSpPr>
          <p:sp>
            <p:nvSpPr>
              <p:cNvPr id="147" name="Retângulo 146"/>
              <p:cNvSpPr/>
              <p:nvPr>
                <p:custDataLst>
                  <p:tags r:id="rId30"/>
                </p:custDataLst>
              </p:nvPr>
            </p:nvSpPr>
            <p:spPr>
              <a:xfrm>
                <a:off x="7883179" y="4011089"/>
                <a:ext cx="1280902" cy="216000"/>
              </a:xfrm>
              <a:prstGeom prst="rect">
                <a:avLst/>
              </a:prstGeom>
              <a:solidFill>
                <a:schemeClr val="bg1"/>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400" dirty="0">
                  <a:solidFill>
                    <a:prstClr val="black"/>
                  </a:solidFill>
                </a:endParaRPr>
              </a:p>
            </p:txBody>
          </p:sp>
          <p:sp>
            <p:nvSpPr>
              <p:cNvPr id="149" name="Retângulo 148"/>
              <p:cNvSpPr/>
              <p:nvPr>
                <p:custDataLst>
                  <p:tags r:id="rId31"/>
                </p:custDataLst>
              </p:nvPr>
            </p:nvSpPr>
            <p:spPr>
              <a:xfrm>
                <a:off x="7940558" y="4077072"/>
                <a:ext cx="180000" cy="108000"/>
              </a:xfrm>
              <a:prstGeom prst="rect">
                <a:avLst/>
              </a:prstGeom>
              <a:solidFill>
                <a:srgbClr val="00B050"/>
              </a:solidFill>
              <a:ln>
                <a:noFill/>
              </a:ln>
              <a:effectLst/>
            </p:spPr>
            <p:txBody>
              <a:bodyPr wrap="none" lIns="72000" tIns="72000" rIns="72000" bIns="72000" rtlCol="0" anchor="ctr">
                <a:noAutofit/>
              </a:bodyPr>
              <a:lstStyle/>
              <a:p>
                <a:pPr marL="180975">
                  <a:spcAft>
                    <a:spcPts val="600"/>
                  </a:spcAft>
                </a:pPr>
                <a:r>
                  <a:rPr lang="pt-BR" sz="1050" dirty="0">
                    <a:solidFill>
                      <a:prstClr val="black"/>
                    </a:solidFill>
                  </a:rPr>
                  <a:t>10 </a:t>
                </a:r>
                <a:r>
                  <a:rPr lang="pt-BR" sz="1050" dirty="0" err="1">
                    <a:solidFill>
                      <a:prstClr val="black"/>
                    </a:solidFill>
                  </a:rPr>
                  <a:t>kt</a:t>
                </a:r>
                <a:r>
                  <a:rPr lang="pt-BR" sz="1050" dirty="0">
                    <a:solidFill>
                      <a:prstClr val="black"/>
                    </a:solidFill>
                  </a:rPr>
                  <a:t> de Consumo</a:t>
                </a:r>
              </a:p>
            </p:txBody>
          </p:sp>
        </p:grpSp>
      </p:grpSp>
      <p:grpSp>
        <p:nvGrpSpPr>
          <p:cNvPr id="9" name="Grupo 8"/>
          <p:cNvGrpSpPr/>
          <p:nvPr/>
        </p:nvGrpSpPr>
        <p:grpSpPr>
          <a:xfrm>
            <a:off x="1799590" y="4797152"/>
            <a:ext cx="917296" cy="208476"/>
            <a:chOff x="2588507" y="4797152"/>
            <a:chExt cx="917296" cy="208476"/>
          </a:xfrm>
        </p:grpSpPr>
        <p:sp>
          <p:nvSpPr>
            <p:cNvPr id="48" name="Elipse 47"/>
            <p:cNvSpPr/>
            <p:nvPr>
              <p:custDataLst>
                <p:tags r:id="rId26"/>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56" name="CaixaDeTexto 55"/>
            <p:cNvSpPr txBox="1"/>
            <p:nvPr>
              <p:custDataLst>
                <p:tags r:id="rId27"/>
              </p:custDataLst>
            </p:nvPr>
          </p:nvSpPr>
          <p:spPr>
            <a:xfrm>
              <a:off x="2703169" y="4797152"/>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Vitória</a:t>
              </a:r>
            </a:p>
          </p:txBody>
        </p:sp>
      </p:grpSp>
      <p:grpSp>
        <p:nvGrpSpPr>
          <p:cNvPr id="150" name="Grupo 13"/>
          <p:cNvGrpSpPr/>
          <p:nvPr/>
        </p:nvGrpSpPr>
        <p:grpSpPr>
          <a:xfrm>
            <a:off x="3970294" y="1449143"/>
            <a:ext cx="2962080" cy="281024"/>
            <a:chOff x="6580756" y="1426571"/>
            <a:chExt cx="2668980" cy="306392"/>
          </a:xfrm>
        </p:grpSpPr>
        <p:sp>
          <p:nvSpPr>
            <p:cNvPr id="151" name="CaixaDeTexto 150"/>
            <p:cNvSpPr txBox="1"/>
            <p:nvPr/>
          </p:nvSpPr>
          <p:spPr>
            <a:xfrm>
              <a:off x="6580756" y="1426571"/>
              <a:ext cx="2668980" cy="306392"/>
            </a:xfrm>
            <a:prstGeom prst="rect">
              <a:avLst/>
            </a:prstGeom>
            <a:noFill/>
            <a:ln>
              <a:noFill/>
            </a:ln>
          </p:spPr>
          <p:txBody>
            <a:bodyPr wrap="square" lIns="72000" tIns="36000" rIns="72000" bIns="36000" rtlCol="0" anchor="b">
              <a:noAutofit/>
            </a:bodyPr>
            <a:lstStyle/>
            <a:p>
              <a:r>
                <a:rPr lang="pt-BR" sz="1600" b="1" dirty="0">
                  <a:solidFill>
                    <a:prstClr val="black"/>
                  </a:solidFill>
                </a:rPr>
                <a:t>Porto de importação (2013)</a:t>
              </a:r>
            </a:p>
          </p:txBody>
        </p:sp>
        <p:cxnSp>
          <p:nvCxnSpPr>
            <p:cNvPr id="152" name="Conector reto 151"/>
            <p:cNvCxnSpPr/>
            <p:nvPr/>
          </p:nvCxnSpPr>
          <p:spPr>
            <a:xfrm>
              <a:off x="6628511" y="1700808"/>
              <a:ext cx="254791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graphicFrame>
        <p:nvGraphicFramePr>
          <p:cNvPr id="153" name="Gráfico 152"/>
          <p:cNvGraphicFramePr/>
          <p:nvPr>
            <p:extLst>
              <p:ext uri="{D42A27DB-BD31-4B8C-83A1-F6EECF244321}">
                <p14:modId xmlns:p14="http://schemas.microsoft.com/office/powerpoint/2010/main" val="4121382840"/>
              </p:ext>
            </p:extLst>
          </p:nvPr>
        </p:nvGraphicFramePr>
        <p:xfrm>
          <a:off x="3839257" y="1737465"/>
          <a:ext cx="3669181" cy="2123583"/>
        </p:xfrm>
        <a:graphic>
          <a:graphicData uri="http://schemas.openxmlformats.org/drawingml/2006/chart">
            <c:chart xmlns:c="http://schemas.openxmlformats.org/drawingml/2006/chart" xmlns:r="http://schemas.openxmlformats.org/officeDocument/2006/relationships" r:id="rId37"/>
          </a:graphicData>
        </a:graphic>
      </p:graphicFrame>
      <p:sp>
        <p:nvSpPr>
          <p:cNvPr id="13" name="Seta para a direita 12"/>
          <p:cNvSpPr/>
          <p:nvPr/>
        </p:nvSpPr>
        <p:spPr>
          <a:xfrm>
            <a:off x="3800078" y="1916832"/>
            <a:ext cx="468000" cy="1728192"/>
          </a:xfrm>
          <a:prstGeom prst="rightArrow">
            <a:avLst>
              <a:gd name="adj1" fmla="val 100000"/>
              <a:gd name="adj2" fmla="val 50000"/>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vert="vert270" wrap="square" lIns="72000" tIns="72000" rIns="72000" bIns="72000" rtlCol="0" anchor="t">
            <a:noAutofit/>
          </a:bodyPr>
          <a:lstStyle/>
          <a:p>
            <a:pPr algn="ctr">
              <a:spcAft>
                <a:spcPts val="600"/>
              </a:spcAft>
            </a:pPr>
            <a:r>
              <a:rPr lang="pt-BR" sz="1600" b="1" dirty="0">
                <a:solidFill>
                  <a:prstClr val="black"/>
                </a:solidFill>
              </a:rPr>
              <a:t>Carvão</a:t>
            </a:r>
          </a:p>
        </p:txBody>
      </p:sp>
      <p:sp>
        <p:nvSpPr>
          <p:cNvPr id="155" name="Seta para a direita 154"/>
          <p:cNvSpPr/>
          <p:nvPr/>
        </p:nvSpPr>
        <p:spPr>
          <a:xfrm>
            <a:off x="3800078" y="4248384"/>
            <a:ext cx="468000" cy="1922304"/>
          </a:xfrm>
          <a:prstGeom prst="rightArrow">
            <a:avLst>
              <a:gd name="adj1" fmla="val 100000"/>
              <a:gd name="adj2" fmla="val 50000"/>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vert="vert270" wrap="square" lIns="72000" tIns="72000" rIns="72000" bIns="72000" rtlCol="0" anchor="t">
            <a:noAutofit/>
          </a:bodyPr>
          <a:lstStyle/>
          <a:p>
            <a:pPr algn="ctr">
              <a:spcAft>
                <a:spcPts val="600"/>
              </a:spcAft>
            </a:pPr>
            <a:r>
              <a:rPr lang="pt-BR" sz="1600" b="1" dirty="0">
                <a:solidFill>
                  <a:prstClr val="black"/>
                </a:solidFill>
              </a:rPr>
              <a:t>Coque</a:t>
            </a:r>
          </a:p>
        </p:txBody>
      </p:sp>
      <p:graphicFrame>
        <p:nvGraphicFramePr>
          <p:cNvPr id="158" name="Gráfico 157"/>
          <p:cNvGraphicFramePr/>
          <p:nvPr>
            <p:extLst>
              <p:ext uri="{D42A27DB-BD31-4B8C-83A1-F6EECF244321}">
                <p14:modId xmlns:p14="http://schemas.microsoft.com/office/powerpoint/2010/main" val="4209363811"/>
              </p:ext>
            </p:extLst>
          </p:nvPr>
        </p:nvGraphicFramePr>
        <p:xfrm>
          <a:off x="3839257" y="4221087"/>
          <a:ext cx="3669181" cy="2123583"/>
        </p:xfrm>
        <a:graphic>
          <a:graphicData uri="http://schemas.openxmlformats.org/drawingml/2006/chart">
            <c:chart xmlns:c="http://schemas.openxmlformats.org/drawingml/2006/chart" xmlns:r="http://schemas.openxmlformats.org/officeDocument/2006/relationships" r:id="rId38"/>
          </a:graphicData>
        </a:graphic>
      </p:graphicFrame>
      <p:grpSp>
        <p:nvGrpSpPr>
          <p:cNvPr id="161" name="Grupo 160"/>
          <p:cNvGrpSpPr/>
          <p:nvPr/>
        </p:nvGrpSpPr>
        <p:grpSpPr>
          <a:xfrm>
            <a:off x="1437154" y="5151092"/>
            <a:ext cx="917296" cy="208476"/>
            <a:chOff x="2588507" y="4797152"/>
            <a:chExt cx="917296" cy="208476"/>
          </a:xfrm>
        </p:grpSpPr>
        <p:sp>
          <p:nvSpPr>
            <p:cNvPr id="162" name="Elipse 161"/>
            <p:cNvSpPr/>
            <p:nvPr>
              <p:custDataLst>
                <p:tags r:id="rId24"/>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63" name="CaixaDeTexto 162"/>
            <p:cNvSpPr txBox="1"/>
            <p:nvPr>
              <p:custDataLst>
                <p:tags r:id="rId25"/>
              </p:custDataLst>
            </p:nvPr>
          </p:nvSpPr>
          <p:spPr>
            <a:xfrm>
              <a:off x="2703169" y="4797152"/>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Itaguaí</a:t>
              </a:r>
            </a:p>
          </p:txBody>
        </p:sp>
      </p:grpSp>
      <p:grpSp>
        <p:nvGrpSpPr>
          <p:cNvPr id="164" name="Grupo 163"/>
          <p:cNvGrpSpPr/>
          <p:nvPr/>
        </p:nvGrpSpPr>
        <p:grpSpPr>
          <a:xfrm>
            <a:off x="1037562" y="5233921"/>
            <a:ext cx="811122" cy="283311"/>
            <a:chOff x="2588507" y="4807973"/>
            <a:chExt cx="811122" cy="283311"/>
          </a:xfrm>
        </p:grpSpPr>
        <p:sp>
          <p:nvSpPr>
            <p:cNvPr id="165" name="Elipse 164"/>
            <p:cNvSpPr/>
            <p:nvPr>
              <p:custDataLst>
                <p:tags r:id="rId22"/>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66" name="CaixaDeTexto 165"/>
            <p:cNvSpPr txBox="1"/>
            <p:nvPr>
              <p:custDataLst>
                <p:tags r:id="rId23"/>
              </p:custDataLst>
            </p:nvPr>
          </p:nvSpPr>
          <p:spPr>
            <a:xfrm>
              <a:off x="2596995" y="4882808"/>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Santos</a:t>
              </a:r>
            </a:p>
          </p:txBody>
        </p:sp>
      </p:grpSp>
      <p:grpSp>
        <p:nvGrpSpPr>
          <p:cNvPr id="167" name="Grupo 166"/>
          <p:cNvGrpSpPr/>
          <p:nvPr/>
        </p:nvGrpSpPr>
        <p:grpSpPr>
          <a:xfrm>
            <a:off x="1524764" y="2636912"/>
            <a:ext cx="917296" cy="208476"/>
            <a:chOff x="2588507" y="4721364"/>
            <a:chExt cx="917296" cy="208476"/>
          </a:xfrm>
        </p:grpSpPr>
        <p:sp>
          <p:nvSpPr>
            <p:cNvPr id="168" name="Elipse 167"/>
            <p:cNvSpPr/>
            <p:nvPr>
              <p:custDataLst>
                <p:tags r:id="rId20"/>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69" name="CaixaDeTexto 168"/>
            <p:cNvSpPr txBox="1"/>
            <p:nvPr>
              <p:custDataLst>
                <p:tags r:id="rId21"/>
              </p:custDataLst>
            </p:nvPr>
          </p:nvSpPr>
          <p:spPr>
            <a:xfrm>
              <a:off x="2703169" y="4721364"/>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Itaqui</a:t>
              </a:r>
            </a:p>
          </p:txBody>
        </p:sp>
      </p:grpSp>
      <p:grpSp>
        <p:nvGrpSpPr>
          <p:cNvPr id="170" name="Grupo 169"/>
          <p:cNvGrpSpPr/>
          <p:nvPr/>
        </p:nvGrpSpPr>
        <p:grpSpPr>
          <a:xfrm>
            <a:off x="819280" y="5603450"/>
            <a:ext cx="917296" cy="208476"/>
            <a:chOff x="2588507" y="4721364"/>
            <a:chExt cx="917296" cy="208476"/>
          </a:xfrm>
        </p:grpSpPr>
        <p:sp>
          <p:nvSpPr>
            <p:cNvPr id="171" name="Elipse 170"/>
            <p:cNvSpPr/>
            <p:nvPr>
              <p:custDataLst>
                <p:tags r:id="rId18"/>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72" name="CaixaDeTexto 171"/>
            <p:cNvSpPr txBox="1"/>
            <p:nvPr>
              <p:custDataLst>
                <p:tags r:id="rId19"/>
              </p:custDataLst>
            </p:nvPr>
          </p:nvSpPr>
          <p:spPr>
            <a:xfrm>
              <a:off x="2703169" y="4721364"/>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Imbituba</a:t>
              </a:r>
            </a:p>
          </p:txBody>
        </p:sp>
      </p:grpSp>
      <p:grpSp>
        <p:nvGrpSpPr>
          <p:cNvPr id="173" name="Grupo 172"/>
          <p:cNvGrpSpPr/>
          <p:nvPr/>
        </p:nvGrpSpPr>
        <p:grpSpPr>
          <a:xfrm>
            <a:off x="2540146" y="3329696"/>
            <a:ext cx="917296" cy="208476"/>
            <a:chOff x="2588507" y="4721364"/>
            <a:chExt cx="917296" cy="208476"/>
          </a:xfrm>
        </p:grpSpPr>
        <p:sp>
          <p:nvSpPr>
            <p:cNvPr id="174" name="Elipse 173"/>
            <p:cNvSpPr/>
            <p:nvPr>
              <p:custDataLst>
                <p:tags r:id="rId16"/>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75" name="CaixaDeTexto 174"/>
            <p:cNvSpPr txBox="1"/>
            <p:nvPr>
              <p:custDataLst>
                <p:tags r:id="rId17"/>
              </p:custDataLst>
            </p:nvPr>
          </p:nvSpPr>
          <p:spPr>
            <a:xfrm>
              <a:off x="2703169" y="4721364"/>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Cabedelo</a:t>
              </a:r>
            </a:p>
          </p:txBody>
        </p:sp>
      </p:grpSp>
      <p:grpSp>
        <p:nvGrpSpPr>
          <p:cNvPr id="176" name="Grupo 175"/>
          <p:cNvGrpSpPr/>
          <p:nvPr/>
        </p:nvGrpSpPr>
        <p:grpSpPr>
          <a:xfrm>
            <a:off x="2250446" y="3760337"/>
            <a:ext cx="917296" cy="208476"/>
            <a:chOff x="2588507" y="4721364"/>
            <a:chExt cx="917296" cy="208476"/>
          </a:xfrm>
        </p:grpSpPr>
        <p:sp>
          <p:nvSpPr>
            <p:cNvPr id="177" name="Elipse 176"/>
            <p:cNvSpPr/>
            <p:nvPr>
              <p:custDataLst>
                <p:tags r:id="rId14"/>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78" name="CaixaDeTexto 177"/>
            <p:cNvSpPr txBox="1"/>
            <p:nvPr>
              <p:custDataLst>
                <p:tags r:id="rId15"/>
              </p:custDataLst>
            </p:nvPr>
          </p:nvSpPr>
          <p:spPr>
            <a:xfrm>
              <a:off x="2703169" y="4721364"/>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TMIB</a:t>
              </a:r>
            </a:p>
          </p:txBody>
        </p:sp>
      </p:grpSp>
      <p:grpSp>
        <p:nvGrpSpPr>
          <p:cNvPr id="42" name="Grupo 41"/>
          <p:cNvGrpSpPr/>
          <p:nvPr/>
        </p:nvGrpSpPr>
        <p:grpSpPr>
          <a:xfrm>
            <a:off x="999720" y="2457464"/>
            <a:ext cx="917296" cy="208476"/>
            <a:chOff x="2588507" y="4721364"/>
            <a:chExt cx="917296" cy="208476"/>
          </a:xfrm>
        </p:grpSpPr>
        <p:sp>
          <p:nvSpPr>
            <p:cNvPr id="43" name="Elipse 42"/>
            <p:cNvSpPr/>
            <p:nvPr>
              <p:custDataLst>
                <p:tags r:id="rId12"/>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44" name="CaixaDeTexto 43"/>
            <p:cNvSpPr txBox="1"/>
            <p:nvPr>
              <p:custDataLst>
                <p:tags r:id="rId13"/>
              </p:custDataLst>
            </p:nvPr>
          </p:nvSpPr>
          <p:spPr>
            <a:xfrm>
              <a:off x="2703169" y="4721364"/>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V. Conde</a:t>
              </a:r>
            </a:p>
          </p:txBody>
        </p:sp>
      </p:grpSp>
      <p:grpSp>
        <p:nvGrpSpPr>
          <p:cNvPr id="46" name="Grupo 45"/>
          <p:cNvGrpSpPr/>
          <p:nvPr/>
        </p:nvGrpSpPr>
        <p:grpSpPr>
          <a:xfrm>
            <a:off x="2145504" y="3974109"/>
            <a:ext cx="917296" cy="208476"/>
            <a:chOff x="2588507" y="4721364"/>
            <a:chExt cx="917296" cy="208476"/>
          </a:xfrm>
        </p:grpSpPr>
        <p:sp>
          <p:nvSpPr>
            <p:cNvPr id="47" name="Elipse 46"/>
            <p:cNvSpPr/>
            <p:nvPr>
              <p:custDataLst>
                <p:tags r:id="rId10"/>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49" name="CaixaDeTexto 48"/>
            <p:cNvSpPr txBox="1"/>
            <p:nvPr>
              <p:custDataLst>
                <p:tags r:id="rId11"/>
              </p:custDataLst>
            </p:nvPr>
          </p:nvSpPr>
          <p:spPr>
            <a:xfrm>
              <a:off x="2703169" y="4721364"/>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Aratu</a:t>
              </a:r>
            </a:p>
          </p:txBody>
        </p:sp>
      </p:grpSp>
    </p:spTree>
    <p:extLst>
      <p:ext uri="{BB962C8B-B14F-4D97-AF65-F5344CB8AC3E}">
        <p14:creationId xmlns:p14="http://schemas.microsoft.com/office/powerpoint/2010/main" val="318614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Novos projetos devem afetar fluxo de </a:t>
            </a:r>
            <a:r>
              <a:rPr lang="pt-BR" dirty="0" err="1"/>
              <a:t>imp</a:t>
            </a:r>
            <a:r>
              <a:rPr lang="pt-BR" dirty="0"/>
              <a:t>/</a:t>
            </a:r>
            <a:r>
              <a:rPr lang="pt-BR" dirty="0" err="1"/>
              <a:t>exp</a:t>
            </a:r>
            <a:r>
              <a:rPr lang="pt-BR" dirty="0"/>
              <a:t> dessas cargas</a:t>
            </a:r>
          </a:p>
        </p:txBody>
      </p:sp>
      <p:grpSp>
        <p:nvGrpSpPr>
          <p:cNvPr id="5" name="Grupo 4"/>
          <p:cNvGrpSpPr>
            <a:grpSpLocks noChangeAspect="1"/>
          </p:cNvGrpSpPr>
          <p:nvPr/>
        </p:nvGrpSpPr>
        <p:grpSpPr>
          <a:xfrm>
            <a:off x="-2896666" y="460210"/>
            <a:ext cx="5567568" cy="5993126"/>
            <a:chOff x="422208" y="2628901"/>
            <a:chExt cx="3142746" cy="3382963"/>
          </a:xfrm>
        </p:grpSpPr>
        <p:sp>
          <p:nvSpPr>
            <p:cNvPr id="6" name="Freeform 4"/>
            <p:cNvSpPr>
              <a:spLocks/>
            </p:cNvSpPr>
            <p:nvPr/>
          </p:nvSpPr>
          <p:spPr bwMode="auto">
            <a:xfrm>
              <a:off x="422208" y="2628901"/>
              <a:ext cx="3134810" cy="3373438"/>
            </a:xfrm>
            <a:custGeom>
              <a:avLst/>
              <a:gdLst/>
              <a:ahLst/>
              <a:cxnLst>
                <a:cxn ang="0">
                  <a:pos x="1323" y="2290"/>
                </a:cxn>
                <a:cxn ang="0">
                  <a:pos x="1451" y="2008"/>
                </a:cxn>
                <a:cxn ang="0">
                  <a:pos x="1509" y="1852"/>
                </a:cxn>
                <a:cxn ang="0">
                  <a:pos x="1727" y="1738"/>
                </a:cxn>
                <a:cxn ang="0">
                  <a:pos x="1875" y="1664"/>
                </a:cxn>
                <a:cxn ang="0">
                  <a:pos x="1946" y="1489"/>
                </a:cxn>
                <a:cxn ang="0">
                  <a:pos x="1997" y="1334"/>
                </a:cxn>
                <a:cxn ang="0">
                  <a:pos x="2036" y="1145"/>
                </a:cxn>
                <a:cxn ang="0">
                  <a:pos x="2145" y="976"/>
                </a:cxn>
                <a:cxn ang="0">
                  <a:pos x="2255" y="801"/>
                </a:cxn>
                <a:cxn ang="0">
                  <a:pos x="2203" y="612"/>
                </a:cxn>
                <a:cxn ang="0">
                  <a:pos x="2036" y="552"/>
                </a:cxn>
                <a:cxn ang="0">
                  <a:pos x="1817" y="498"/>
                </a:cxn>
                <a:cxn ang="0">
                  <a:pos x="1670" y="477"/>
                </a:cxn>
                <a:cxn ang="0">
                  <a:pos x="1561" y="384"/>
                </a:cxn>
                <a:cxn ang="0">
                  <a:pos x="1419" y="417"/>
                </a:cxn>
                <a:cxn ang="0">
                  <a:pos x="1310" y="438"/>
                </a:cxn>
                <a:cxn ang="0">
                  <a:pos x="1323" y="289"/>
                </a:cxn>
                <a:cxn ang="0">
                  <a:pos x="1310" y="188"/>
                </a:cxn>
                <a:cxn ang="0">
                  <a:pos x="1252" y="93"/>
                </a:cxn>
                <a:cxn ang="0">
                  <a:pos x="1053" y="174"/>
                </a:cxn>
                <a:cxn ang="0">
                  <a:pos x="982" y="208"/>
                </a:cxn>
                <a:cxn ang="0">
                  <a:pos x="796" y="249"/>
                </a:cxn>
                <a:cxn ang="0">
                  <a:pos x="764" y="59"/>
                </a:cxn>
                <a:cxn ang="0">
                  <a:pos x="706" y="39"/>
                </a:cxn>
                <a:cxn ang="0">
                  <a:pos x="578" y="93"/>
                </a:cxn>
                <a:cxn ang="0">
                  <a:pos x="526" y="154"/>
                </a:cxn>
                <a:cxn ang="0">
                  <a:pos x="526" y="269"/>
                </a:cxn>
                <a:cxn ang="0">
                  <a:pos x="359" y="269"/>
                </a:cxn>
                <a:cxn ang="0">
                  <a:pos x="199" y="269"/>
                </a:cxn>
                <a:cxn ang="0">
                  <a:pos x="199" y="323"/>
                </a:cxn>
                <a:cxn ang="0">
                  <a:pos x="217" y="572"/>
                </a:cxn>
                <a:cxn ang="0">
                  <a:pos x="51" y="727"/>
                </a:cxn>
                <a:cxn ang="0">
                  <a:pos x="0" y="842"/>
                </a:cxn>
                <a:cxn ang="0">
                  <a:pos x="70" y="1010"/>
                </a:cxn>
                <a:cxn ang="0">
                  <a:pos x="180" y="990"/>
                </a:cxn>
                <a:cxn ang="0">
                  <a:pos x="359" y="1050"/>
                </a:cxn>
                <a:cxn ang="0">
                  <a:pos x="487" y="1010"/>
                </a:cxn>
                <a:cxn ang="0">
                  <a:pos x="635" y="1165"/>
                </a:cxn>
                <a:cxn ang="0">
                  <a:pos x="764" y="1280"/>
                </a:cxn>
                <a:cxn ang="0">
                  <a:pos x="906" y="1374"/>
                </a:cxn>
                <a:cxn ang="0">
                  <a:pos x="963" y="1489"/>
                </a:cxn>
                <a:cxn ang="0">
                  <a:pos x="963" y="1698"/>
                </a:cxn>
                <a:cxn ang="0">
                  <a:pos x="1091" y="1792"/>
                </a:cxn>
                <a:cxn ang="0">
                  <a:pos x="1123" y="1893"/>
                </a:cxn>
                <a:cxn ang="0">
                  <a:pos x="1181" y="2008"/>
                </a:cxn>
                <a:cxn ang="0">
                  <a:pos x="1014" y="2236"/>
                </a:cxn>
                <a:cxn ang="0">
                  <a:pos x="1143" y="2270"/>
                </a:cxn>
                <a:cxn ang="0">
                  <a:pos x="1233" y="2371"/>
                </a:cxn>
              </a:cxnLst>
              <a:rect l="0" t="0" r="r" b="b"/>
              <a:pathLst>
                <a:path w="2256" h="2427">
                  <a:moveTo>
                    <a:pt x="1213" y="2426"/>
                  </a:moveTo>
                  <a:lnTo>
                    <a:pt x="1252" y="2405"/>
                  </a:lnTo>
                  <a:lnTo>
                    <a:pt x="1291" y="2331"/>
                  </a:lnTo>
                  <a:lnTo>
                    <a:pt x="1323" y="2290"/>
                  </a:lnTo>
                  <a:lnTo>
                    <a:pt x="1361" y="2197"/>
                  </a:lnTo>
                  <a:lnTo>
                    <a:pt x="1400" y="2143"/>
                  </a:lnTo>
                  <a:lnTo>
                    <a:pt x="1432" y="2082"/>
                  </a:lnTo>
                  <a:lnTo>
                    <a:pt x="1451" y="2008"/>
                  </a:lnTo>
                  <a:lnTo>
                    <a:pt x="1451" y="1927"/>
                  </a:lnTo>
                  <a:lnTo>
                    <a:pt x="1451" y="1913"/>
                  </a:lnTo>
                  <a:lnTo>
                    <a:pt x="1490" y="1873"/>
                  </a:lnTo>
                  <a:lnTo>
                    <a:pt x="1509" y="1852"/>
                  </a:lnTo>
                  <a:lnTo>
                    <a:pt x="1561" y="1812"/>
                  </a:lnTo>
                  <a:lnTo>
                    <a:pt x="1619" y="1779"/>
                  </a:lnTo>
                  <a:lnTo>
                    <a:pt x="1657" y="1759"/>
                  </a:lnTo>
                  <a:lnTo>
                    <a:pt x="1727" y="1738"/>
                  </a:lnTo>
                  <a:lnTo>
                    <a:pt x="1817" y="1738"/>
                  </a:lnTo>
                  <a:lnTo>
                    <a:pt x="1836" y="1698"/>
                  </a:lnTo>
                  <a:lnTo>
                    <a:pt x="1875" y="1678"/>
                  </a:lnTo>
                  <a:lnTo>
                    <a:pt x="1875" y="1664"/>
                  </a:lnTo>
                  <a:lnTo>
                    <a:pt x="1888" y="1644"/>
                  </a:lnTo>
                  <a:lnTo>
                    <a:pt x="1907" y="1603"/>
                  </a:lnTo>
                  <a:lnTo>
                    <a:pt x="1927" y="1563"/>
                  </a:lnTo>
                  <a:lnTo>
                    <a:pt x="1946" y="1489"/>
                  </a:lnTo>
                  <a:lnTo>
                    <a:pt x="1965" y="1448"/>
                  </a:lnTo>
                  <a:lnTo>
                    <a:pt x="1984" y="1435"/>
                  </a:lnTo>
                  <a:lnTo>
                    <a:pt x="1997" y="1394"/>
                  </a:lnTo>
                  <a:lnTo>
                    <a:pt x="1997" y="1334"/>
                  </a:lnTo>
                  <a:lnTo>
                    <a:pt x="2017" y="1300"/>
                  </a:lnTo>
                  <a:lnTo>
                    <a:pt x="2017" y="1165"/>
                  </a:lnTo>
                  <a:lnTo>
                    <a:pt x="2036" y="1125"/>
                  </a:lnTo>
                  <a:lnTo>
                    <a:pt x="2036" y="1145"/>
                  </a:lnTo>
                  <a:lnTo>
                    <a:pt x="2055" y="1145"/>
                  </a:lnTo>
                  <a:lnTo>
                    <a:pt x="2094" y="1071"/>
                  </a:lnTo>
                  <a:lnTo>
                    <a:pt x="2107" y="1050"/>
                  </a:lnTo>
                  <a:lnTo>
                    <a:pt x="2145" y="976"/>
                  </a:lnTo>
                  <a:lnTo>
                    <a:pt x="2184" y="956"/>
                  </a:lnTo>
                  <a:lnTo>
                    <a:pt x="2203" y="915"/>
                  </a:lnTo>
                  <a:lnTo>
                    <a:pt x="2235" y="862"/>
                  </a:lnTo>
                  <a:lnTo>
                    <a:pt x="2255" y="801"/>
                  </a:lnTo>
                  <a:lnTo>
                    <a:pt x="2255" y="747"/>
                  </a:lnTo>
                  <a:lnTo>
                    <a:pt x="2235" y="707"/>
                  </a:lnTo>
                  <a:lnTo>
                    <a:pt x="2216" y="633"/>
                  </a:lnTo>
                  <a:lnTo>
                    <a:pt x="2203" y="612"/>
                  </a:lnTo>
                  <a:lnTo>
                    <a:pt x="2164" y="612"/>
                  </a:lnTo>
                  <a:lnTo>
                    <a:pt x="2107" y="592"/>
                  </a:lnTo>
                  <a:lnTo>
                    <a:pt x="2055" y="552"/>
                  </a:lnTo>
                  <a:lnTo>
                    <a:pt x="2036" y="552"/>
                  </a:lnTo>
                  <a:lnTo>
                    <a:pt x="1997" y="518"/>
                  </a:lnTo>
                  <a:lnTo>
                    <a:pt x="1946" y="498"/>
                  </a:lnTo>
                  <a:lnTo>
                    <a:pt x="1836" y="498"/>
                  </a:lnTo>
                  <a:lnTo>
                    <a:pt x="1817" y="498"/>
                  </a:lnTo>
                  <a:lnTo>
                    <a:pt x="1779" y="477"/>
                  </a:lnTo>
                  <a:lnTo>
                    <a:pt x="1727" y="458"/>
                  </a:lnTo>
                  <a:lnTo>
                    <a:pt x="1689" y="438"/>
                  </a:lnTo>
                  <a:lnTo>
                    <a:pt x="1670" y="477"/>
                  </a:lnTo>
                  <a:lnTo>
                    <a:pt x="1670" y="438"/>
                  </a:lnTo>
                  <a:lnTo>
                    <a:pt x="1638" y="417"/>
                  </a:lnTo>
                  <a:lnTo>
                    <a:pt x="1619" y="404"/>
                  </a:lnTo>
                  <a:lnTo>
                    <a:pt x="1561" y="384"/>
                  </a:lnTo>
                  <a:lnTo>
                    <a:pt x="1548" y="363"/>
                  </a:lnTo>
                  <a:lnTo>
                    <a:pt x="1471" y="343"/>
                  </a:lnTo>
                  <a:lnTo>
                    <a:pt x="1451" y="384"/>
                  </a:lnTo>
                  <a:lnTo>
                    <a:pt x="1419" y="417"/>
                  </a:lnTo>
                  <a:lnTo>
                    <a:pt x="1400" y="458"/>
                  </a:lnTo>
                  <a:lnTo>
                    <a:pt x="1381" y="518"/>
                  </a:lnTo>
                  <a:lnTo>
                    <a:pt x="1381" y="458"/>
                  </a:lnTo>
                  <a:lnTo>
                    <a:pt x="1310" y="438"/>
                  </a:lnTo>
                  <a:lnTo>
                    <a:pt x="1271" y="404"/>
                  </a:lnTo>
                  <a:lnTo>
                    <a:pt x="1271" y="384"/>
                  </a:lnTo>
                  <a:lnTo>
                    <a:pt x="1291" y="323"/>
                  </a:lnTo>
                  <a:lnTo>
                    <a:pt x="1323" y="289"/>
                  </a:lnTo>
                  <a:lnTo>
                    <a:pt x="1342" y="269"/>
                  </a:lnTo>
                  <a:lnTo>
                    <a:pt x="1342" y="249"/>
                  </a:lnTo>
                  <a:lnTo>
                    <a:pt x="1323" y="228"/>
                  </a:lnTo>
                  <a:lnTo>
                    <a:pt x="1310" y="188"/>
                  </a:lnTo>
                  <a:lnTo>
                    <a:pt x="1291" y="134"/>
                  </a:lnTo>
                  <a:lnTo>
                    <a:pt x="1291" y="73"/>
                  </a:lnTo>
                  <a:lnTo>
                    <a:pt x="1271" y="73"/>
                  </a:lnTo>
                  <a:lnTo>
                    <a:pt x="1252" y="93"/>
                  </a:lnTo>
                  <a:lnTo>
                    <a:pt x="1213" y="154"/>
                  </a:lnTo>
                  <a:lnTo>
                    <a:pt x="1162" y="188"/>
                  </a:lnTo>
                  <a:lnTo>
                    <a:pt x="1111" y="188"/>
                  </a:lnTo>
                  <a:lnTo>
                    <a:pt x="1053" y="174"/>
                  </a:lnTo>
                  <a:lnTo>
                    <a:pt x="995" y="174"/>
                  </a:lnTo>
                  <a:lnTo>
                    <a:pt x="982" y="188"/>
                  </a:lnTo>
                  <a:lnTo>
                    <a:pt x="995" y="188"/>
                  </a:lnTo>
                  <a:lnTo>
                    <a:pt x="982" y="208"/>
                  </a:lnTo>
                  <a:lnTo>
                    <a:pt x="925" y="208"/>
                  </a:lnTo>
                  <a:lnTo>
                    <a:pt x="873" y="228"/>
                  </a:lnTo>
                  <a:lnTo>
                    <a:pt x="815" y="249"/>
                  </a:lnTo>
                  <a:lnTo>
                    <a:pt x="796" y="249"/>
                  </a:lnTo>
                  <a:lnTo>
                    <a:pt x="777" y="228"/>
                  </a:lnTo>
                  <a:lnTo>
                    <a:pt x="764" y="154"/>
                  </a:lnTo>
                  <a:lnTo>
                    <a:pt x="777" y="93"/>
                  </a:lnTo>
                  <a:lnTo>
                    <a:pt x="764" y="59"/>
                  </a:lnTo>
                  <a:lnTo>
                    <a:pt x="745" y="59"/>
                  </a:lnTo>
                  <a:lnTo>
                    <a:pt x="745" y="20"/>
                  </a:lnTo>
                  <a:lnTo>
                    <a:pt x="706" y="0"/>
                  </a:lnTo>
                  <a:lnTo>
                    <a:pt x="706" y="39"/>
                  </a:lnTo>
                  <a:lnTo>
                    <a:pt x="635" y="73"/>
                  </a:lnTo>
                  <a:lnTo>
                    <a:pt x="616" y="113"/>
                  </a:lnTo>
                  <a:lnTo>
                    <a:pt x="597" y="93"/>
                  </a:lnTo>
                  <a:lnTo>
                    <a:pt x="578" y="93"/>
                  </a:lnTo>
                  <a:lnTo>
                    <a:pt x="507" y="73"/>
                  </a:lnTo>
                  <a:lnTo>
                    <a:pt x="487" y="93"/>
                  </a:lnTo>
                  <a:lnTo>
                    <a:pt x="526" y="113"/>
                  </a:lnTo>
                  <a:lnTo>
                    <a:pt x="526" y="154"/>
                  </a:lnTo>
                  <a:lnTo>
                    <a:pt x="545" y="188"/>
                  </a:lnTo>
                  <a:lnTo>
                    <a:pt x="578" y="208"/>
                  </a:lnTo>
                  <a:lnTo>
                    <a:pt x="578" y="228"/>
                  </a:lnTo>
                  <a:lnTo>
                    <a:pt x="526" y="269"/>
                  </a:lnTo>
                  <a:lnTo>
                    <a:pt x="487" y="303"/>
                  </a:lnTo>
                  <a:lnTo>
                    <a:pt x="417" y="323"/>
                  </a:lnTo>
                  <a:lnTo>
                    <a:pt x="378" y="303"/>
                  </a:lnTo>
                  <a:lnTo>
                    <a:pt x="359" y="269"/>
                  </a:lnTo>
                  <a:lnTo>
                    <a:pt x="340" y="249"/>
                  </a:lnTo>
                  <a:lnTo>
                    <a:pt x="307" y="249"/>
                  </a:lnTo>
                  <a:lnTo>
                    <a:pt x="288" y="249"/>
                  </a:lnTo>
                  <a:lnTo>
                    <a:pt x="199" y="269"/>
                  </a:lnTo>
                  <a:lnTo>
                    <a:pt x="199" y="289"/>
                  </a:lnTo>
                  <a:lnTo>
                    <a:pt x="230" y="303"/>
                  </a:lnTo>
                  <a:lnTo>
                    <a:pt x="230" y="323"/>
                  </a:lnTo>
                  <a:lnTo>
                    <a:pt x="199" y="323"/>
                  </a:lnTo>
                  <a:lnTo>
                    <a:pt x="180" y="343"/>
                  </a:lnTo>
                  <a:lnTo>
                    <a:pt x="199" y="417"/>
                  </a:lnTo>
                  <a:lnTo>
                    <a:pt x="230" y="458"/>
                  </a:lnTo>
                  <a:lnTo>
                    <a:pt x="217" y="572"/>
                  </a:lnTo>
                  <a:lnTo>
                    <a:pt x="199" y="646"/>
                  </a:lnTo>
                  <a:lnTo>
                    <a:pt x="180" y="646"/>
                  </a:lnTo>
                  <a:lnTo>
                    <a:pt x="90" y="687"/>
                  </a:lnTo>
                  <a:lnTo>
                    <a:pt x="51" y="727"/>
                  </a:lnTo>
                  <a:lnTo>
                    <a:pt x="32" y="761"/>
                  </a:lnTo>
                  <a:lnTo>
                    <a:pt x="32" y="781"/>
                  </a:lnTo>
                  <a:lnTo>
                    <a:pt x="12" y="801"/>
                  </a:lnTo>
                  <a:lnTo>
                    <a:pt x="0" y="842"/>
                  </a:lnTo>
                  <a:lnTo>
                    <a:pt x="0" y="896"/>
                  </a:lnTo>
                  <a:lnTo>
                    <a:pt x="12" y="936"/>
                  </a:lnTo>
                  <a:lnTo>
                    <a:pt x="51" y="976"/>
                  </a:lnTo>
                  <a:lnTo>
                    <a:pt x="70" y="1010"/>
                  </a:lnTo>
                  <a:lnTo>
                    <a:pt x="90" y="1010"/>
                  </a:lnTo>
                  <a:lnTo>
                    <a:pt x="109" y="1030"/>
                  </a:lnTo>
                  <a:lnTo>
                    <a:pt x="141" y="1030"/>
                  </a:lnTo>
                  <a:lnTo>
                    <a:pt x="180" y="990"/>
                  </a:lnTo>
                  <a:lnTo>
                    <a:pt x="180" y="1050"/>
                  </a:lnTo>
                  <a:lnTo>
                    <a:pt x="199" y="1071"/>
                  </a:lnTo>
                  <a:lnTo>
                    <a:pt x="288" y="1071"/>
                  </a:lnTo>
                  <a:lnTo>
                    <a:pt x="359" y="1050"/>
                  </a:lnTo>
                  <a:lnTo>
                    <a:pt x="417" y="1010"/>
                  </a:lnTo>
                  <a:lnTo>
                    <a:pt x="449" y="990"/>
                  </a:lnTo>
                  <a:lnTo>
                    <a:pt x="468" y="990"/>
                  </a:lnTo>
                  <a:lnTo>
                    <a:pt x="487" y="1010"/>
                  </a:lnTo>
                  <a:lnTo>
                    <a:pt x="487" y="1071"/>
                  </a:lnTo>
                  <a:lnTo>
                    <a:pt x="526" y="1125"/>
                  </a:lnTo>
                  <a:lnTo>
                    <a:pt x="597" y="1145"/>
                  </a:lnTo>
                  <a:lnTo>
                    <a:pt x="635" y="1165"/>
                  </a:lnTo>
                  <a:lnTo>
                    <a:pt x="725" y="1185"/>
                  </a:lnTo>
                  <a:lnTo>
                    <a:pt x="764" y="1206"/>
                  </a:lnTo>
                  <a:lnTo>
                    <a:pt x="777" y="1260"/>
                  </a:lnTo>
                  <a:lnTo>
                    <a:pt x="764" y="1280"/>
                  </a:lnTo>
                  <a:lnTo>
                    <a:pt x="777" y="1321"/>
                  </a:lnTo>
                  <a:lnTo>
                    <a:pt x="777" y="1353"/>
                  </a:lnTo>
                  <a:lnTo>
                    <a:pt x="873" y="1374"/>
                  </a:lnTo>
                  <a:lnTo>
                    <a:pt x="906" y="1374"/>
                  </a:lnTo>
                  <a:lnTo>
                    <a:pt x="906" y="1394"/>
                  </a:lnTo>
                  <a:lnTo>
                    <a:pt x="925" y="1435"/>
                  </a:lnTo>
                  <a:lnTo>
                    <a:pt x="963" y="1448"/>
                  </a:lnTo>
                  <a:lnTo>
                    <a:pt x="963" y="1489"/>
                  </a:lnTo>
                  <a:lnTo>
                    <a:pt x="982" y="1509"/>
                  </a:lnTo>
                  <a:lnTo>
                    <a:pt x="982" y="1549"/>
                  </a:lnTo>
                  <a:lnTo>
                    <a:pt x="963" y="1583"/>
                  </a:lnTo>
                  <a:lnTo>
                    <a:pt x="963" y="1698"/>
                  </a:lnTo>
                  <a:lnTo>
                    <a:pt x="982" y="1718"/>
                  </a:lnTo>
                  <a:lnTo>
                    <a:pt x="1053" y="1718"/>
                  </a:lnTo>
                  <a:lnTo>
                    <a:pt x="1072" y="1738"/>
                  </a:lnTo>
                  <a:lnTo>
                    <a:pt x="1091" y="1792"/>
                  </a:lnTo>
                  <a:lnTo>
                    <a:pt x="1104" y="1812"/>
                  </a:lnTo>
                  <a:lnTo>
                    <a:pt x="1143" y="1812"/>
                  </a:lnTo>
                  <a:lnTo>
                    <a:pt x="1143" y="1873"/>
                  </a:lnTo>
                  <a:lnTo>
                    <a:pt x="1123" y="1893"/>
                  </a:lnTo>
                  <a:lnTo>
                    <a:pt x="1123" y="1913"/>
                  </a:lnTo>
                  <a:lnTo>
                    <a:pt x="1162" y="1927"/>
                  </a:lnTo>
                  <a:lnTo>
                    <a:pt x="1181" y="1947"/>
                  </a:lnTo>
                  <a:lnTo>
                    <a:pt x="1181" y="2008"/>
                  </a:lnTo>
                  <a:lnTo>
                    <a:pt x="1123" y="2041"/>
                  </a:lnTo>
                  <a:lnTo>
                    <a:pt x="1091" y="2102"/>
                  </a:lnTo>
                  <a:lnTo>
                    <a:pt x="1014" y="2217"/>
                  </a:lnTo>
                  <a:lnTo>
                    <a:pt x="1014" y="2236"/>
                  </a:lnTo>
                  <a:lnTo>
                    <a:pt x="1053" y="2236"/>
                  </a:lnTo>
                  <a:lnTo>
                    <a:pt x="1091" y="2257"/>
                  </a:lnTo>
                  <a:lnTo>
                    <a:pt x="1123" y="2270"/>
                  </a:lnTo>
                  <a:lnTo>
                    <a:pt x="1143" y="2270"/>
                  </a:lnTo>
                  <a:lnTo>
                    <a:pt x="1181" y="2311"/>
                  </a:lnTo>
                  <a:lnTo>
                    <a:pt x="1213" y="2351"/>
                  </a:lnTo>
                  <a:lnTo>
                    <a:pt x="1233" y="2331"/>
                  </a:lnTo>
                  <a:lnTo>
                    <a:pt x="1233" y="2371"/>
                  </a:lnTo>
                  <a:lnTo>
                    <a:pt x="1213" y="2385"/>
                  </a:lnTo>
                  <a:lnTo>
                    <a:pt x="1213" y="2426"/>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7" name="Freeform 6"/>
            <p:cNvSpPr>
              <a:spLocks/>
            </p:cNvSpPr>
            <p:nvPr/>
          </p:nvSpPr>
          <p:spPr bwMode="auto">
            <a:xfrm>
              <a:off x="1841205" y="5419726"/>
              <a:ext cx="528553" cy="592138"/>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8" name="Freeform 8"/>
            <p:cNvSpPr>
              <a:spLocks/>
            </p:cNvSpPr>
            <p:nvPr/>
          </p:nvSpPr>
          <p:spPr bwMode="auto">
            <a:xfrm>
              <a:off x="2065007" y="5316539"/>
              <a:ext cx="384113" cy="292100"/>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9" name="Freeform 10"/>
            <p:cNvSpPr>
              <a:spLocks/>
            </p:cNvSpPr>
            <p:nvPr/>
          </p:nvSpPr>
          <p:spPr bwMode="auto">
            <a:xfrm>
              <a:off x="1991994" y="5027614"/>
              <a:ext cx="511093" cy="347663"/>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0" name="Freeform 12"/>
            <p:cNvSpPr>
              <a:spLocks/>
            </p:cNvSpPr>
            <p:nvPr/>
          </p:nvSpPr>
          <p:spPr bwMode="auto">
            <a:xfrm>
              <a:off x="2090403" y="4783139"/>
              <a:ext cx="663469" cy="450850"/>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1" name="Freeform 14"/>
            <p:cNvSpPr>
              <a:spLocks/>
            </p:cNvSpPr>
            <p:nvPr/>
          </p:nvSpPr>
          <p:spPr bwMode="auto">
            <a:xfrm>
              <a:off x="2698318" y="4867276"/>
              <a:ext cx="357130" cy="207963"/>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2" name="Freeform 16"/>
            <p:cNvSpPr>
              <a:spLocks/>
            </p:cNvSpPr>
            <p:nvPr/>
          </p:nvSpPr>
          <p:spPr bwMode="auto">
            <a:xfrm>
              <a:off x="2957039" y="4622801"/>
              <a:ext cx="196818" cy="293688"/>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3" name="Freeform 18"/>
            <p:cNvSpPr>
              <a:spLocks/>
            </p:cNvSpPr>
            <p:nvPr/>
          </p:nvSpPr>
          <p:spPr bwMode="auto">
            <a:xfrm>
              <a:off x="2269762" y="4333876"/>
              <a:ext cx="884096" cy="695325"/>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4" name="Freeform 20"/>
            <p:cNvSpPr>
              <a:spLocks/>
            </p:cNvSpPr>
            <p:nvPr/>
          </p:nvSpPr>
          <p:spPr bwMode="auto">
            <a:xfrm>
              <a:off x="2599909" y="3800476"/>
              <a:ext cx="760291" cy="852488"/>
            </a:xfrm>
            <a:custGeom>
              <a:avLst/>
              <a:gdLst/>
              <a:ahLst/>
              <a:cxnLst>
                <a:cxn ang="0">
                  <a:pos x="38" y="424"/>
                </a:cxn>
                <a:cxn ang="0">
                  <a:pos x="70" y="403"/>
                </a:cxn>
                <a:cxn ang="0">
                  <a:pos x="90" y="383"/>
                </a:cxn>
                <a:cxn ang="0">
                  <a:pos x="147" y="383"/>
                </a:cxn>
                <a:cxn ang="0">
                  <a:pos x="179" y="403"/>
                </a:cxn>
                <a:cxn ang="0">
                  <a:pos x="217" y="403"/>
                </a:cxn>
                <a:cxn ang="0">
                  <a:pos x="256" y="424"/>
                </a:cxn>
                <a:cxn ang="0">
                  <a:pos x="288" y="424"/>
                </a:cxn>
                <a:cxn ang="0">
                  <a:pos x="327" y="457"/>
                </a:cxn>
                <a:cxn ang="0">
                  <a:pos x="346" y="457"/>
                </a:cxn>
                <a:cxn ang="0">
                  <a:pos x="398" y="477"/>
                </a:cxn>
                <a:cxn ang="0">
                  <a:pos x="398" y="498"/>
                </a:cxn>
                <a:cxn ang="0">
                  <a:pos x="378" y="517"/>
                </a:cxn>
                <a:cxn ang="0">
                  <a:pos x="365" y="558"/>
                </a:cxn>
                <a:cxn ang="0">
                  <a:pos x="378" y="571"/>
                </a:cxn>
                <a:cxn ang="0">
                  <a:pos x="378" y="591"/>
                </a:cxn>
                <a:cxn ang="0">
                  <a:pos x="398" y="612"/>
                </a:cxn>
                <a:cxn ang="0">
                  <a:pos x="417" y="591"/>
                </a:cxn>
                <a:cxn ang="0">
                  <a:pos x="436" y="558"/>
                </a:cxn>
                <a:cxn ang="0">
                  <a:pos x="436" y="498"/>
                </a:cxn>
                <a:cxn ang="0">
                  <a:pos x="455" y="457"/>
                </a:cxn>
                <a:cxn ang="0">
                  <a:pos x="455" y="322"/>
                </a:cxn>
                <a:cxn ang="0">
                  <a:pos x="475" y="289"/>
                </a:cxn>
                <a:cxn ang="0">
                  <a:pos x="475" y="309"/>
                </a:cxn>
                <a:cxn ang="0">
                  <a:pos x="488" y="309"/>
                </a:cxn>
                <a:cxn ang="0">
                  <a:pos x="526" y="228"/>
                </a:cxn>
                <a:cxn ang="0">
                  <a:pos x="546" y="208"/>
                </a:cxn>
                <a:cxn ang="0">
                  <a:pos x="488" y="194"/>
                </a:cxn>
                <a:cxn ang="0">
                  <a:pos x="488" y="174"/>
                </a:cxn>
                <a:cxn ang="0">
                  <a:pos x="475" y="154"/>
                </a:cxn>
                <a:cxn ang="0">
                  <a:pos x="475" y="134"/>
                </a:cxn>
                <a:cxn ang="0">
                  <a:pos x="488" y="134"/>
                </a:cxn>
                <a:cxn ang="0">
                  <a:pos x="507" y="113"/>
                </a:cxn>
                <a:cxn ang="0">
                  <a:pos x="507" y="80"/>
                </a:cxn>
                <a:cxn ang="0">
                  <a:pos x="488" y="40"/>
                </a:cxn>
                <a:cxn ang="0">
                  <a:pos x="475" y="40"/>
                </a:cxn>
                <a:cxn ang="0">
                  <a:pos x="475" y="20"/>
                </a:cxn>
                <a:cxn ang="0">
                  <a:pos x="398" y="0"/>
                </a:cxn>
                <a:cxn ang="0">
                  <a:pos x="365" y="40"/>
                </a:cxn>
                <a:cxn ang="0">
                  <a:pos x="327" y="40"/>
                </a:cxn>
                <a:cxn ang="0">
                  <a:pos x="327" y="20"/>
                </a:cxn>
                <a:cxn ang="0">
                  <a:pos x="307" y="0"/>
                </a:cxn>
                <a:cxn ang="0">
                  <a:pos x="269" y="40"/>
                </a:cxn>
                <a:cxn ang="0">
                  <a:pos x="198" y="60"/>
                </a:cxn>
                <a:cxn ang="0">
                  <a:pos x="160" y="40"/>
                </a:cxn>
                <a:cxn ang="0">
                  <a:pos x="147" y="60"/>
                </a:cxn>
                <a:cxn ang="0">
                  <a:pos x="147" y="80"/>
                </a:cxn>
                <a:cxn ang="0">
                  <a:pos x="160" y="93"/>
                </a:cxn>
                <a:cxn ang="0">
                  <a:pos x="160" y="113"/>
                </a:cxn>
                <a:cxn ang="0">
                  <a:pos x="128" y="154"/>
                </a:cxn>
                <a:cxn ang="0">
                  <a:pos x="90" y="154"/>
                </a:cxn>
                <a:cxn ang="0">
                  <a:pos x="51" y="134"/>
                </a:cxn>
                <a:cxn ang="0">
                  <a:pos x="38" y="134"/>
                </a:cxn>
                <a:cxn ang="0">
                  <a:pos x="19" y="154"/>
                </a:cxn>
                <a:cxn ang="0">
                  <a:pos x="0" y="194"/>
                </a:cxn>
                <a:cxn ang="0">
                  <a:pos x="19" y="248"/>
                </a:cxn>
                <a:cxn ang="0">
                  <a:pos x="19" y="322"/>
                </a:cxn>
                <a:cxn ang="0">
                  <a:pos x="38" y="363"/>
                </a:cxn>
                <a:cxn ang="0">
                  <a:pos x="38" y="424"/>
                </a:cxn>
              </a:cxnLst>
              <a:rect l="0" t="0" r="r" b="b"/>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5" name="Freeform 22"/>
            <p:cNvSpPr>
              <a:spLocks/>
            </p:cNvSpPr>
            <p:nvPr/>
          </p:nvSpPr>
          <p:spPr bwMode="auto">
            <a:xfrm>
              <a:off x="3260203" y="3911601"/>
              <a:ext cx="153963" cy="179388"/>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6" name="Freeform 24"/>
            <p:cNvSpPr>
              <a:spLocks/>
            </p:cNvSpPr>
            <p:nvPr/>
          </p:nvSpPr>
          <p:spPr bwMode="auto">
            <a:xfrm>
              <a:off x="3277663" y="3829051"/>
              <a:ext cx="261896" cy="158750"/>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7" name="Freeform 26"/>
            <p:cNvSpPr>
              <a:spLocks/>
            </p:cNvSpPr>
            <p:nvPr/>
          </p:nvSpPr>
          <p:spPr bwMode="auto">
            <a:xfrm>
              <a:off x="3028465" y="3668714"/>
              <a:ext cx="536489" cy="188913"/>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8" name="Freeform 28"/>
            <p:cNvSpPr>
              <a:spLocks/>
            </p:cNvSpPr>
            <p:nvPr/>
          </p:nvSpPr>
          <p:spPr bwMode="auto">
            <a:xfrm>
              <a:off x="3180841" y="3565526"/>
              <a:ext cx="384113" cy="188913"/>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9" name="Freeform 30"/>
            <p:cNvSpPr>
              <a:spLocks/>
            </p:cNvSpPr>
            <p:nvPr/>
          </p:nvSpPr>
          <p:spPr bwMode="auto">
            <a:xfrm>
              <a:off x="3233220" y="3452814"/>
              <a:ext cx="306338" cy="188913"/>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0" name="Freeform 32"/>
            <p:cNvSpPr>
              <a:spLocks/>
            </p:cNvSpPr>
            <p:nvPr/>
          </p:nvSpPr>
          <p:spPr bwMode="auto">
            <a:xfrm>
              <a:off x="3001482" y="3321051"/>
              <a:ext cx="358717" cy="404813"/>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1" name="Freeform 34"/>
            <p:cNvSpPr>
              <a:spLocks/>
            </p:cNvSpPr>
            <p:nvPr/>
          </p:nvSpPr>
          <p:spPr bwMode="auto">
            <a:xfrm>
              <a:off x="2626892" y="3321051"/>
              <a:ext cx="457127" cy="695325"/>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2" name="Freeform 36"/>
            <p:cNvSpPr>
              <a:spLocks/>
            </p:cNvSpPr>
            <p:nvPr/>
          </p:nvSpPr>
          <p:spPr bwMode="auto">
            <a:xfrm>
              <a:off x="2422137" y="3162301"/>
              <a:ext cx="553949" cy="796925"/>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3" name="Freeform 38"/>
            <p:cNvSpPr>
              <a:spLocks/>
            </p:cNvSpPr>
            <p:nvPr/>
          </p:nvSpPr>
          <p:spPr bwMode="auto">
            <a:xfrm>
              <a:off x="2242779" y="3536951"/>
              <a:ext cx="412684" cy="741363"/>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4" name="Freeform 40"/>
            <p:cNvSpPr>
              <a:spLocks/>
            </p:cNvSpPr>
            <p:nvPr/>
          </p:nvSpPr>
          <p:spPr bwMode="auto">
            <a:xfrm>
              <a:off x="2065007" y="4230689"/>
              <a:ext cx="590455" cy="506413"/>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5" name="Freeform 42"/>
            <p:cNvSpPr>
              <a:spLocks/>
            </p:cNvSpPr>
            <p:nvPr/>
          </p:nvSpPr>
          <p:spPr bwMode="auto">
            <a:xfrm>
              <a:off x="1760256" y="4576764"/>
              <a:ext cx="509506" cy="581025"/>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6" name="Freeform 44"/>
            <p:cNvSpPr>
              <a:spLocks/>
            </p:cNvSpPr>
            <p:nvPr/>
          </p:nvSpPr>
          <p:spPr bwMode="auto">
            <a:xfrm>
              <a:off x="1412649" y="3724276"/>
              <a:ext cx="857113" cy="928688"/>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7" name="Freeform 46"/>
            <p:cNvSpPr>
              <a:spLocks/>
            </p:cNvSpPr>
            <p:nvPr/>
          </p:nvSpPr>
          <p:spPr bwMode="auto">
            <a:xfrm>
              <a:off x="974569" y="3800476"/>
              <a:ext cx="565059" cy="506413"/>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8" name="Freeform 48"/>
            <p:cNvSpPr>
              <a:spLocks/>
            </p:cNvSpPr>
            <p:nvPr/>
          </p:nvSpPr>
          <p:spPr bwMode="auto">
            <a:xfrm>
              <a:off x="422208" y="3800476"/>
              <a:ext cx="580932" cy="319088"/>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9" name="Freeform 50"/>
            <p:cNvSpPr>
              <a:spLocks/>
            </p:cNvSpPr>
            <p:nvPr/>
          </p:nvSpPr>
          <p:spPr bwMode="auto">
            <a:xfrm>
              <a:off x="1538042" y="2870201"/>
              <a:ext cx="1063454" cy="1058863"/>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1" name="Freeform 54"/>
            <p:cNvSpPr>
              <a:spLocks/>
            </p:cNvSpPr>
            <p:nvPr/>
          </p:nvSpPr>
          <p:spPr bwMode="auto">
            <a:xfrm>
              <a:off x="1107898" y="2638426"/>
              <a:ext cx="458714" cy="582613"/>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2" name="Freeform 56"/>
            <p:cNvSpPr>
              <a:spLocks/>
            </p:cNvSpPr>
            <p:nvPr/>
          </p:nvSpPr>
          <p:spPr bwMode="auto">
            <a:xfrm>
              <a:off x="422208" y="2927351"/>
              <a:ext cx="1339635" cy="1089025"/>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3" name="Freeform 58"/>
            <p:cNvSpPr>
              <a:spLocks/>
            </p:cNvSpPr>
            <p:nvPr/>
          </p:nvSpPr>
          <p:spPr bwMode="auto">
            <a:xfrm>
              <a:off x="2215795" y="3078164"/>
              <a:ext cx="225389" cy="160338"/>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grpSp>
      <p:grpSp>
        <p:nvGrpSpPr>
          <p:cNvPr id="34" name="Grupo 33"/>
          <p:cNvGrpSpPr/>
          <p:nvPr/>
        </p:nvGrpSpPr>
        <p:grpSpPr>
          <a:xfrm>
            <a:off x="1206788" y="1348316"/>
            <a:ext cx="803636" cy="282211"/>
            <a:chOff x="2588507" y="4633762"/>
            <a:chExt cx="803636" cy="282211"/>
          </a:xfrm>
        </p:grpSpPr>
        <p:sp>
          <p:nvSpPr>
            <p:cNvPr id="35" name="Elipse 34"/>
            <p:cNvSpPr/>
            <p:nvPr>
              <p:custDataLst>
                <p:tags r:id="rId19"/>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36" name="CaixaDeTexto 35"/>
            <p:cNvSpPr txBox="1"/>
            <p:nvPr>
              <p:custDataLst>
                <p:tags r:id="rId20"/>
              </p:custDataLst>
            </p:nvPr>
          </p:nvSpPr>
          <p:spPr>
            <a:xfrm>
              <a:off x="2589509" y="4633762"/>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Itaqui</a:t>
              </a:r>
            </a:p>
          </p:txBody>
        </p:sp>
      </p:grpSp>
      <p:grpSp>
        <p:nvGrpSpPr>
          <p:cNvPr id="37" name="Grupo 36"/>
          <p:cNvGrpSpPr/>
          <p:nvPr/>
        </p:nvGrpSpPr>
        <p:grpSpPr>
          <a:xfrm>
            <a:off x="1818896" y="4202895"/>
            <a:ext cx="873754" cy="208476"/>
            <a:chOff x="2588507" y="4764906"/>
            <a:chExt cx="873754" cy="208476"/>
          </a:xfrm>
        </p:grpSpPr>
        <p:sp>
          <p:nvSpPr>
            <p:cNvPr id="38" name="Elipse 37"/>
            <p:cNvSpPr/>
            <p:nvPr>
              <p:custDataLst>
                <p:tags r:id="rId17"/>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39" name="CaixaDeTexto 38"/>
            <p:cNvSpPr txBox="1"/>
            <p:nvPr>
              <p:custDataLst>
                <p:tags r:id="rId18"/>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Tubarão</a:t>
              </a:r>
            </a:p>
          </p:txBody>
        </p:sp>
      </p:grpSp>
      <p:grpSp>
        <p:nvGrpSpPr>
          <p:cNvPr id="54" name="Grupo 53"/>
          <p:cNvGrpSpPr/>
          <p:nvPr/>
        </p:nvGrpSpPr>
        <p:grpSpPr>
          <a:xfrm>
            <a:off x="1413366" y="4667893"/>
            <a:ext cx="902782" cy="208476"/>
            <a:chOff x="2588507" y="4779420"/>
            <a:chExt cx="902782" cy="208476"/>
          </a:xfrm>
        </p:grpSpPr>
        <p:sp>
          <p:nvSpPr>
            <p:cNvPr id="55" name="Elipse 54"/>
            <p:cNvSpPr/>
            <p:nvPr>
              <p:custDataLst>
                <p:tags r:id="rId15"/>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56" name="CaixaDeTexto 55"/>
            <p:cNvSpPr txBox="1"/>
            <p:nvPr>
              <p:custDataLst>
                <p:tags r:id="rId16"/>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Tecar</a:t>
              </a:r>
            </a:p>
          </p:txBody>
        </p:sp>
      </p:grpSp>
      <p:grpSp>
        <p:nvGrpSpPr>
          <p:cNvPr id="63" name="Grupo 62"/>
          <p:cNvGrpSpPr/>
          <p:nvPr/>
        </p:nvGrpSpPr>
        <p:grpSpPr>
          <a:xfrm>
            <a:off x="2109570" y="3193637"/>
            <a:ext cx="873754" cy="208476"/>
            <a:chOff x="2588507" y="4764906"/>
            <a:chExt cx="873754" cy="208476"/>
          </a:xfrm>
        </p:grpSpPr>
        <p:sp>
          <p:nvSpPr>
            <p:cNvPr id="64" name="Elipse 63"/>
            <p:cNvSpPr/>
            <p:nvPr>
              <p:custDataLst>
                <p:tags r:id="rId13"/>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65" name="CaixaDeTexto 64"/>
            <p:cNvSpPr txBox="1"/>
            <p:nvPr>
              <p:custDataLst>
                <p:tags r:id="rId14"/>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Aratu</a:t>
              </a:r>
            </a:p>
          </p:txBody>
        </p:sp>
      </p:grpSp>
      <p:grpSp>
        <p:nvGrpSpPr>
          <p:cNvPr id="68" name="Grupo 67"/>
          <p:cNvGrpSpPr/>
          <p:nvPr/>
        </p:nvGrpSpPr>
        <p:grpSpPr>
          <a:xfrm>
            <a:off x="430450" y="1313004"/>
            <a:ext cx="802634" cy="303009"/>
            <a:chOff x="2514153" y="4612964"/>
            <a:chExt cx="802634" cy="303009"/>
          </a:xfrm>
        </p:grpSpPr>
        <p:sp>
          <p:nvSpPr>
            <p:cNvPr id="69" name="Elipse 68"/>
            <p:cNvSpPr/>
            <p:nvPr>
              <p:custDataLst>
                <p:tags r:id="rId11"/>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0" name="CaixaDeTexto 69"/>
            <p:cNvSpPr txBox="1"/>
            <p:nvPr>
              <p:custDataLst>
                <p:tags r:id="rId12"/>
              </p:custDataLst>
            </p:nvPr>
          </p:nvSpPr>
          <p:spPr>
            <a:xfrm>
              <a:off x="2514153" y="4612964"/>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V. Conde</a:t>
              </a:r>
            </a:p>
          </p:txBody>
        </p:sp>
      </p:grpSp>
      <p:grpSp>
        <p:nvGrpSpPr>
          <p:cNvPr id="71" name="Grupo 70"/>
          <p:cNvGrpSpPr/>
          <p:nvPr/>
        </p:nvGrpSpPr>
        <p:grpSpPr>
          <a:xfrm>
            <a:off x="1869488" y="1458597"/>
            <a:ext cx="803636" cy="282211"/>
            <a:chOff x="2588507" y="4633762"/>
            <a:chExt cx="803636" cy="282211"/>
          </a:xfrm>
        </p:grpSpPr>
        <p:sp>
          <p:nvSpPr>
            <p:cNvPr id="72" name="Elipse 71"/>
            <p:cNvSpPr/>
            <p:nvPr>
              <p:custDataLst>
                <p:tags r:id="rId9"/>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3" name="CaixaDeTexto 72"/>
            <p:cNvSpPr txBox="1"/>
            <p:nvPr>
              <p:custDataLst>
                <p:tags r:id="rId10"/>
              </p:custDataLst>
            </p:nvPr>
          </p:nvSpPr>
          <p:spPr>
            <a:xfrm>
              <a:off x="2589509" y="4633762"/>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err="1">
                  <a:solidFill>
                    <a:prstClr val="black"/>
                  </a:solidFill>
                </a:rPr>
                <a:t>Pecém</a:t>
              </a:r>
              <a:endParaRPr lang="pt-BR" sz="1200" b="1" dirty="0">
                <a:solidFill>
                  <a:prstClr val="black"/>
                </a:solidFill>
              </a:endParaRPr>
            </a:p>
          </p:txBody>
        </p:sp>
      </p:grpSp>
      <p:grpSp>
        <p:nvGrpSpPr>
          <p:cNvPr id="74" name="Grupo 73"/>
          <p:cNvGrpSpPr/>
          <p:nvPr/>
        </p:nvGrpSpPr>
        <p:grpSpPr>
          <a:xfrm>
            <a:off x="2625912" y="2365399"/>
            <a:ext cx="873754" cy="208476"/>
            <a:chOff x="2588507" y="4764906"/>
            <a:chExt cx="873754" cy="208476"/>
          </a:xfrm>
        </p:grpSpPr>
        <p:sp>
          <p:nvSpPr>
            <p:cNvPr id="75" name="Elipse 74"/>
            <p:cNvSpPr/>
            <p:nvPr>
              <p:custDataLst>
                <p:tags r:id="rId7"/>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6" name="CaixaDeTexto 75"/>
            <p:cNvSpPr txBox="1"/>
            <p:nvPr>
              <p:custDataLst>
                <p:tags r:id="rId8"/>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Suape</a:t>
              </a:r>
            </a:p>
          </p:txBody>
        </p:sp>
      </p:grpSp>
      <p:sp>
        <p:nvSpPr>
          <p:cNvPr id="77" name="Chave direita 76"/>
          <p:cNvSpPr/>
          <p:nvPr/>
        </p:nvSpPr>
        <p:spPr>
          <a:xfrm>
            <a:off x="3499666" y="1256107"/>
            <a:ext cx="372420" cy="1330242"/>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8" name="Retângulo de cantos arredondados 77"/>
          <p:cNvSpPr/>
          <p:nvPr/>
        </p:nvSpPr>
        <p:spPr>
          <a:xfrm>
            <a:off x="4160118" y="1179033"/>
            <a:ext cx="5400600" cy="1551961"/>
          </a:xfrm>
          <a:prstGeom prst="roundRect">
            <a:avLst>
              <a:gd name="adj" fmla="val 12671"/>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400" dirty="0"/>
              <a:t>Bauxita/Alumina no Pará e Maranhão</a:t>
            </a:r>
          </a:p>
          <a:p>
            <a:pPr marL="144000" indent="-144000" algn="l">
              <a:spcAft>
                <a:spcPts val="600"/>
              </a:spcAft>
              <a:buFont typeface="Arial" pitchFamily="34" charset="0"/>
              <a:buChar char="•"/>
            </a:pPr>
            <a:r>
              <a:rPr lang="pt-BR" sz="1400" dirty="0"/>
              <a:t>Cimenteiras e térmicas no NE</a:t>
            </a:r>
          </a:p>
          <a:p>
            <a:pPr marL="144000" indent="-144000" algn="l">
              <a:spcAft>
                <a:spcPts val="600"/>
              </a:spcAft>
              <a:buFont typeface="Arial" pitchFamily="34" charset="0"/>
              <a:buChar char="•"/>
            </a:pPr>
            <a:r>
              <a:rPr lang="pt-BR" sz="1400" dirty="0">
                <a:solidFill>
                  <a:schemeClr val="tx1"/>
                </a:solidFill>
              </a:rPr>
              <a:t>Novas Refinarias (RNEST, Premium I e II) poderiam mudar importação -&gt; exportação de coque de petróleo</a:t>
            </a:r>
          </a:p>
          <a:p>
            <a:pPr marL="144000" indent="-144000" algn="l">
              <a:spcAft>
                <a:spcPts val="600"/>
              </a:spcAft>
              <a:buFont typeface="Arial" pitchFamily="34" charset="0"/>
              <a:buChar char="•"/>
            </a:pPr>
            <a:r>
              <a:rPr lang="pt-BR" sz="1400" dirty="0"/>
              <a:t>Siderúrgica em </a:t>
            </a:r>
            <a:r>
              <a:rPr lang="pt-BR" sz="1400" dirty="0" err="1"/>
              <a:t>Pecém</a:t>
            </a:r>
            <a:endParaRPr lang="pt-BR" sz="1400" dirty="0">
              <a:solidFill>
                <a:schemeClr val="tx1"/>
              </a:solidFill>
            </a:endParaRPr>
          </a:p>
        </p:txBody>
      </p:sp>
      <p:sp>
        <p:nvSpPr>
          <p:cNvPr id="79" name="CaixaDeTexto 78"/>
          <p:cNvSpPr txBox="1"/>
          <p:nvPr/>
        </p:nvSpPr>
        <p:spPr>
          <a:xfrm>
            <a:off x="4189614" y="779218"/>
            <a:ext cx="3384376" cy="312542"/>
          </a:xfrm>
          <a:prstGeom prst="rect">
            <a:avLst/>
          </a:prstGeom>
          <a:noFill/>
          <a:ln>
            <a:noFill/>
          </a:ln>
        </p:spPr>
        <p:txBody>
          <a:bodyPr wrap="square" lIns="72000" tIns="36000" rIns="72000" bIns="36000" rtlCol="0" anchor="t">
            <a:noAutofit/>
          </a:bodyPr>
          <a:lstStyle/>
          <a:p>
            <a:pPr>
              <a:spcAft>
                <a:spcPts val="600"/>
              </a:spcAft>
            </a:pPr>
            <a:r>
              <a:rPr lang="pt-BR" sz="1600" b="1" dirty="0"/>
              <a:t>Principais indústrias</a:t>
            </a:r>
          </a:p>
        </p:txBody>
      </p:sp>
      <p:grpSp>
        <p:nvGrpSpPr>
          <p:cNvPr id="80" name="Grupo 79"/>
          <p:cNvGrpSpPr/>
          <p:nvPr/>
        </p:nvGrpSpPr>
        <p:grpSpPr>
          <a:xfrm>
            <a:off x="2582007" y="2146105"/>
            <a:ext cx="873754" cy="208476"/>
            <a:chOff x="2588507" y="4764906"/>
            <a:chExt cx="873754" cy="208476"/>
          </a:xfrm>
        </p:grpSpPr>
        <p:sp>
          <p:nvSpPr>
            <p:cNvPr id="81" name="Elipse 80"/>
            <p:cNvSpPr/>
            <p:nvPr>
              <p:custDataLst>
                <p:tags r:id="rId5"/>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82" name="CaixaDeTexto 81"/>
            <p:cNvSpPr txBox="1"/>
            <p:nvPr>
              <p:custDataLst>
                <p:tags r:id="rId6"/>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Cabedelo</a:t>
              </a:r>
            </a:p>
          </p:txBody>
        </p:sp>
      </p:grpSp>
      <p:sp>
        <p:nvSpPr>
          <p:cNvPr id="83" name="Multiplicar 82"/>
          <p:cNvSpPr/>
          <p:nvPr/>
        </p:nvSpPr>
        <p:spPr>
          <a:xfrm>
            <a:off x="2418910" y="2409628"/>
            <a:ext cx="216000" cy="216000"/>
          </a:xfrm>
          <a:prstGeom prst="mathMultiply">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sp>
        <p:nvSpPr>
          <p:cNvPr id="84" name="Multiplicar 83"/>
          <p:cNvSpPr/>
          <p:nvPr/>
        </p:nvSpPr>
        <p:spPr>
          <a:xfrm>
            <a:off x="1698831" y="1720546"/>
            <a:ext cx="216000" cy="216000"/>
          </a:xfrm>
          <a:prstGeom prst="mathMultiply">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sp>
        <p:nvSpPr>
          <p:cNvPr id="85" name="Multiplicar 84"/>
          <p:cNvSpPr/>
          <p:nvPr/>
        </p:nvSpPr>
        <p:spPr>
          <a:xfrm>
            <a:off x="1078522" y="1584556"/>
            <a:ext cx="216000" cy="216000"/>
          </a:xfrm>
          <a:prstGeom prst="mathMultiply">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grpSp>
        <p:nvGrpSpPr>
          <p:cNvPr id="86" name="Grupo 85"/>
          <p:cNvGrpSpPr/>
          <p:nvPr/>
        </p:nvGrpSpPr>
        <p:grpSpPr>
          <a:xfrm>
            <a:off x="587457" y="5552796"/>
            <a:ext cx="902782" cy="208476"/>
            <a:chOff x="2588507" y="4779420"/>
            <a:chExt cx="902782" cy="208476"/>
          </a:xfrm>
        </p:grpSpPr>
        <p:sp>
          <p:nvSpPr>
            <p:cNvPr id="87" name="Elipse 86"/>
            <p:cNvSpPr/>
            <p:nvPr>
              <p:custDataLst>
                <p:tags r:id="rId3"/>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88" name="CaixaDeTexto 87"/>
            <p:cNvSpPr txBox="1"/>
            <p:nvPr>
              <p:custDataLst>
                <p:tags r:id="rId4"/>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a:solidFill>
                    <a:prstClr val="black"/>
                  </a:solidFill>
                </a:rPr>
                <a:t>Imbituba</a:t>
              </a:r>
              <a:endParaRPr lang="pt-BR" sz="1200" b="1" dirty="0">
                <a:solidFill>
                  <a:prstClr val="black"/>
                </a:solidFill>
              </a:endParaRPr>
            </a:p>
          </p:txBody>
        </p:sp>
      </p:grpSp>
      <p:sp>
        <p:nvSpPr>
          <p:cNvPr id="89" name="Chave direita 88"/>
          <p:cNvSpPr/>
          <p:nvPr/>
        </p:nvSpPr>
        <p:spPr>
          <a:xfrm>
            <a:off x="3499666" y="4163102"/>
            <a:ext cx="372420" cy="825976"/>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90" name="Retângulo de cantos arredondados 89"/>
          <p:cNvSpPr/>
          <p:nvPr/>
        </p:nvSpPr>
        <p:spPr>
          <a:xfrm>
            <a:off x="4160118" y="4217501"/>
            <a:ext cx="5400600" cy="658184"/>
          </a:xfrm>
          <a:prstGeom prst="roundRect">
            <a:avLst>
              <a:gd name="adj" fmla="val 12671"/>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400" dirty="0"/>
              <a:t>Atendimento ao parque siderúrgico do Sudeste</a:t>
            </a:r>
          </a:p>
          <a:p>
            <a:pPr marL="144000" indent="-144000" algn="l">
              <a:spcAft>
                <a:spcPts val="600"/>
              </a:spcAft>
              <a:buFont typeface="Arial" pitchFamily="34" charset="0"/>
              <a:buChar char="•"/>
            </a:pPr>
            <a:r>
              <a:rPr lang="pt-BR" sz="1400" dirty="0">
                <a:solidFill>
                  <a:schemeClr val="tx1"/>
                </a:solidFill>
              </a:rPr>
              <a:t>TUP Usiminas ficou proibido de movimentar coque</a:t>
            </a:r>
          </a:p>
        </p:txBody>
      </p:sp>
      <p:sp>
        <p:nvSpPr>
          <p:cNvPr id="91" name="Chave direita 90"/>
          <p:cNvSpPr/>
          <p:nvPr/>
        </p:nvSpPr>
        <p:spPr>
          <a:xfrm>
            <a:off x="3499666" y="3140128"/>
            <a:ext cx="372420" cy="512866"/>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92" name="Retângulo de cantos arredondados 91"/>
          <p:cNvSpPr/>
          <p:nvPr/>
        </p:nvSpPr>
        <p:spPr>
          <a:xfrm>
            <a:off x="4160118" y="3192220"/>
            <a:ext cx="5400600" cy="408681"/>
          </a:xfrm>
          <a:prstGeom prst="roundRect">
            <a:avLst>
              <a:gd name="adj" fmla="val 12671"/>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400" dirty="0"/>
              <a:t>Atendimento ao parque siderúrgico da Bahia (Ferbasa)</a:t>
            </a:r>
            <a:endParaRPr lang="pt-BR" sz="1400" dirty="0">
              <a:solidFill>
                <a:schemeClr val="tx1"/>
              </a:solidFill>
            </a:endParaRPr>
          </a:p>
        </p:txBody>
      </p:sp>
      <p:sp>
        <p:nvSpPr>
          <p:cNvPr id="93" name="Retângulo de cantos arredondados 92"/>
          <p:cNvSpPr/>
          <p:nvPr/>
        </p:nvSpPr>
        <p:spPr>
          <a:xfrm>
            <a:off x="4160118" y="5435079"/>
            <a:ext cx="5400600" cy="449549"/>
          </a:xfrm>
          <a:prstGeom prst="roundRect">
            <a:avLst>
              <a:gd name="adj" fmla="val 12671"/>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400" dirty="0"/>
              <a:t>Atendimento a indústria cimenteira (Votorantim)</a:t>
            </a:r>
            <a:endParaRPr lang="pt-BR" sz="1400" dirty="0">
              <a:solidFill>
                <a:schemeClr val="tx1"/>
              </a:solidFill>
            </a:endParaRPr>
          </a:p>
        </p:txBody>
      </p:sp>
      <p:sp>
        <p:nvSpPr>
          <p:cNvPr id="94" name="Chave direita 93"/>
          <p:cNvSpPr/>
          <p:nvPr/>
        </p:nvSpPr>
        <p:spPr>
          <a:xfrm>
            <a:off x="3499666" y="5430476"/>
            <a:ext cx="372420" cy="466242"/>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96" name="Multiplicar 95"/>
          <p:cNvSpPr/>
          <p:nvPr/>
        </p:nvSpPr>
        <p:spPr>
          <a:xfrm>
            <a:off x="646332" y="5978626"/>
            <a:ext cx="216000" cy="216000"/>
          </a:xfrm>
          <a:prstGeom prst="mathMultiply">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sp>
        <p:nvSpPr>
          <p:cNvPr id="97" name="CaixaDeTexto 96"/>
          <p:cNvSpPr txBox="1"/>
          <p:nvPr/>
        </p:nvSpPr>
        <p:spPr>
          <a:xfrm>
            <a:off x="842554" y="5949280"/>
            <a:ext cx="2088411" cy="278921"/>
          </a:xfrm>
          <a:prstGeom prst="rect">
            <a:avLst/>
          </a:prstGeom>
          <a:noFill/>
          <a:ln>
            <a:noFill/>
          </a:ln>
        </p:spPr>
        <p:txBody>
          <a:bodyPr wrap="square" lIns="72000" tIns="36000" rIns="72000" bIns="36000" rtlCol="0" anchor="t">
            <a:noAutofit/>
          </a:bodyPr>
          <a:lstStyle/>
          <a:p>
            <a:pPr>
              <a:spcAft>
                <a:spcPts val="600"/>
              </a:spcAft>
            </a:pPr>
            <a:r>
              <a:rPr lang="pt-BR" sz="1400" b="1" dirty="0"/>
              <a:t>Refinarias</a:t>
            </a:r>
          </a:p>
        </p:txBody>
      </p:sp>
      <p:sp>
        <p:nvSpPr>
          <p:cNvPr id="99" name="CaixaDeTexto 98"/>
          <p:cNvSpPr txBox="1"/>
          <p:nvPr/>
        </p:nvSpPr>
        <p:spPr>
          <a:xfrm>
            <a:off x="842554" y="6175373"/>
            <a:ext cx="2088411" cy="278921"/>
          </a:xfrm>
          <a:prstGeom prst="rect">
            <a:avLst/>
          </a:prstGeom>
          <a:noFill/>
          <a:ln>
            <a:noFill/>
          </a:ln>
        </p:spPr>
        <p:txBody>
          <a:bodyPr wrap="square" lIns="72000" tIns="36000" rIns="72000" bIns="36000" rtlCol="0" anchor="t">
            <a:noAutofit/>
          </a:bodyPr>
          <a:lstStyle/>
          <a:p>
            <a:pPr>
              <a:spcAft>
                <a:spcPts val="600"/>
              </a:spcAft>
            </a:pPr>
            <a:r>
              <a:rPr lang="pt-BR" sz="1400" b="1" dirty="0"/>
              <a:t>Alumina</a:t>
            </a:r>
          </a:p>
        </p:txBody>
      </p:sp>
      <p:sp>
        <p:nvSpPr>
          <p:cNvPr id="101" name="CaixaDeTexto 100"/>
          <p:cNvSpPr txBox="1"/>
          <p:nvPr/>
        </p:nvSpPr>
        <p:spPr>
          <a:xfrm>
            <a:off x="842554" y="6406333"/>
            <a:ext cx="2088411" cy="278921"/>
          </a:xfrm>
          <a:prstGeom prst="rect">
            <a:avLst/>
          </a:prstGeom>
          <a:noFill/>
          <a:ln>
            <a:noFill/>
          </a:ln>
        </p:spPr>
        <p:txBody>
          <a:bodyPr wrap="square" lIns="72000" tIns="36000" rIns="72000" bIns="36000" rtlCol="0" anchor="t">
            <a:noAutofit/>
          </a:bodyPr>
          <a:lstStyle/>
          <a:p>
            <a:pPr>
              <a:spcAft>
                <a:spcPts val="600"/>
              </a:spcAft>
            </a:pPr>
            <a:r>
              <a:rPr lang="pt-BR" sz="1400" b="1" dirty="0"/>
              <a:t>Siderúrgicas</a:t>
            </a:r>
          </a:p>
        </p:txBody>
      </p:sp>
      <p:sp>
        <p:nvSpPr>
          <p:cNvPr id="102" name="Triângulo isósceles 101"/>
          <p:cNvSpPr/>
          <p:nvPr/>
        </p:nvSpPr>
        <p:spPr>
          <a:xfrm>
            <a:off x="683568" y="6258748"/>
            <a:ext cx="141528" cy="174965"/>
          </a:xfrm>
          <a:prstGeom prst="triangle">
            <a:avLst/>
          </a:prstGeom>
          <a:gradFill>
            <a:gsLst>
              <a:gs pos="0">
                <a:schemeClr val="bg1">
                  <a:lumMod val="65000"/>
                </a:schemeClr>
              </a:gs>
              <a:gs pos="50000">
                <a:schemeClr val="bg1">
                  <a:lumMod val="75000"/>
                </a:schemeClr>
              </a:gs>
              <a:gs pos="100000">
                <a:schemeClr val="bg1">
                  <a:lumMod val="65000"/>
                </a:schemeClr>
              </a:gs>
            </a:gsLst>
            <a:lin ang="5400000" scaled="0"/>
          </a:gra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03" name="Triângulo isósceles 102"/>
          <p:cNvSpPr/>
          <p:nvPr/>
        </p:nvSpPr>
        <p:spPr>
          <a:xfrm>
            <a:off x="395139" y="1562013"/>
            <a:ext cx="141528" cy="174965"/>
          </a:xfrm>
          <a:prstGeom prst="triangle">
            <a:avLst/>
          </a:prstGeom>
          <a:gradFill>
            <a:gsLst>
              <a:gs pos="0">
                <a:schemeClr val="bg1">
                  <a:lumMod val="65000"/>
                </a:schemeClr>
              </a:gs>
              <a:gs pos="50000">
                <a:schemeClr val="bg1">
                  <a:lumMod val="75000"/>
                </a:schemeClr>
              </a:gs>
              <a:gs pos="100000">
                <a:schemeClr val="bg1">
                  <a:lumMod val="65000"/>
                </a:schemeClr>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04" name="Triângulo isósceles 103"/>
          <p:cNvSpPr/>
          <p:nvPr/>
        </p:nvSpPr>
        <p:spPr>
          <a:xfrm>
            <a:off x="1044632" y="1692556"/>
            <a:ext cx="141528" cy="174965"/>
          </a:xfrm>
          <a:prstGeom prst="triangle">
            <a:avLst/>
          </a:prstGeom>
          <a:gradFill>
            <a:gsLst>
              <a:gs pos="0">
                <a:schemeClr val="bg1">
                  <a:lumMod val="65000"/>
                </a:schemeClr>
              </a:gs>
              <a:gs pos="50000">
                <a:schemeClr val="bg1">
                  <a:lumMod val="75000"/>
                </a:schemeClr>
              </a:gs>
              <a:gs pos="100000">
                <a:schemeClr val="bg1">
                  <a:lumMod val="65000"/>
                </a:schemeClr>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05" name="Retângulo 104"/>
          <p:cNvSpPr/>
          <p:nvPr/>
        </p:nvSpPr>
        <p:spPr>
          <a:xfrm>
            <a:off x="700332" y="6497835"/>
            <a:ext cx="108000" cy="108000"/>
          </a:xfrm>
          <a:prstGeom prst="rect">
            <a:avLst/>
          </a:prstGeom>
          <a:gradFill>
            <a:gsLst>
              <a:gs pos="0">
                <a:schemeClr val="accent6">
                  <a:lumMod val="75000"/>
                </a:schemeClr>
              </a:gs>
              <a:gs pos="50000">
                <a:schemeClr val="accent6">
                  <a:lumMod val="90000"/>
                </a:schemeClr>
              </a:gs>
              <a:gs pos="100000">
                <a:schemeClr val="accent6">
                  <a:lumMod val="75000"/>
                </a:schemeClr>
              </a:gs>
            </a:gsLst>
            <a:lin ang="5400000" scaled="0"/>
          </a:gra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06" name="Retângulo 105"/>
          <p:cNvSpPr/>
          <p:nvPr/>
        </p:nvSpPr>
        <p:spPr>
          <a:xfrm>
            <a:off x="1243806" y="4149080"/>
            <a:ext cx="108000" cy="108000"/>
          </a:xfrm>
          <a:prstGeom prst="rect">
            <a:avLst/>
          </a:prstGeom>
          <a:gradFill>
            <a:gsLst>
              <a:gs pos="0">
                <a:schemeClr val="accent6">
                  <a:lumMod val="75000"/>
                </a:schemeClr>
              </a:gs>
              <a:gs pos="50000">
                <a:schemeClr val="accent6">
                  <a:lumMod val="90000"/>
                </a:schemeClr>
              </a:gs>
              <a:gs pos="100000">
                <a:schemeClr val="accent6">
                  <a:lumMod val="75000"/>
                </a:schemeClr>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07" name="Retângulo 106"/>
          <p:cNvSpPr/>
          <p:nvPr/>
        </p:nvSpPr>
        <p:spPr>
          <a:xfrm>
            <a:off x="761228" y="4703104"/>
            <a:ext cx="108000" cy="108000"/>
          </a:xfrm>
          <a:prstGeom prst="rect">
            <a:avLst/>
          </a:prstGeom>
          <a:gradFill>
            <a:gsLst>
              <a:gs pos="0">
                <a:schemeClr val="accent6">
                  <a:lumMod val="75000"/>
                </a:schemeClr>
              </a:gs>
              <a:gs pos="50000">
                <a:schemeClr val="accent6">
                  <a:lumMod val="90000"/>
                </a:schemeClr>
              </a:gs>
              <a:gs pos="100000">
                <a:schemeClr val="accent6">
                  <a:lumMod val="75000"/>
                </a:schemeClr>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nvGrpSpPr>
          <p:cNvPr id="108" name="Grupo 107"/>
          <p:cNvGrpSpPr/>
          <p:nvPr/>
        </p:nvGrpSpPr>
        <p:grpSpPr>
          <a:xfrm>
            <a:off x="916114" y="4866806"/>
            <a:ext cx="902782" cy="208476"/>
            <a:chOff x="2588507" y="4779420"/>
            <a:chExt cx="902782" cy="208476"/>
          </a:xfrm>
        </p:grpSpPr>
        <p:sp>
          <p:nvSpPr>
            <p:cNvPr id="109" name="Elipse 108"/>
            <p:cNvSpPr/>
            <p:nvPr>
              <p:custDataLst>
                <p:tags r:id="rId1"/>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10" name="CaixaDeTexto 109"/>
            <p:cNvSpPr txBox="1"/>
            <p:nvPr>
              <p:custDataLst>
                <p:tags r:id="rId2"/>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Santos</a:t>
              </a:r>
            </a:p>
          </p:txBody>
        </p:sp>
      </p:grpSp>
      <p:sp>
        <p:nvSpPr>
          <p:cNvPr id="111" name="Retângulo 110"/>
          <p:cNvSpPr/>
          <p:nvPr/>
        </p:nvSpPr>
        <p:spPr>
          <a:xfrm>
            <a:off x="1292814" y="4640120"/>
            <a:ext cx="108000" cy="108000"/>
          </a:xfrm>
          <a:prstGeom prst="rect">
            <a:avLst/>
          </a:prstGeom>
          <a:gradFill>
            <a:gsLst>
              <a:gs pos="0">
                <a:schemeClr val="accent6">
                  <a:lumMod val="75000"/>
                </a:schemeClr>
              </a:gs>
              <a:gs pos="50000">
                <a:schemeClr val="accent6">
                  <a:lumMod val="90000"/>
                </a:schemeClr>
              </a:gs>
              <a:gs pos="100000">
                <a:schemeClr val="accent6">
                  <a:lumMod val="75000"/>
                </a:schemeClr>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12" name="Retângulo 111"/>
          <p:cNvSpPr/>
          <p:nvPr/>
        </p:nvSpPr>
        <p:spPr>
          <a:xfrm>
            <a:off x="1963886" y="3140968"/>
            <a:ext cx="108000" cy="108000"/>
          </a:xfrm>
          <a:prstGeom prst="rect">
            <a:avLst/>
          </a:prstGeom>
          <a:gradFill>
            <a:gsLst>
              <a:gs pos="0">
                <a:schemeClr val="accent6">
                  <a:lumMod val="75000"/>
                </a:schemeClr>
              </a:gs>
              <a:gs pos="50000">
                <a:schemeClr val="accent6">
                  <a:lumMod val="90000"/>
                </a:schemeClr>
              </a:gs>
              <a:gs pos="100000">
                <a:schemeClr val="accent6">
                  <a:lumMod val="75000"/>
                </a:schemeClr>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13" name="Retângulo 112"/>
          <p:cNvSpPr/>
          <p:nvPr/>
        </p:nvSpPr>
        <p:spPr>
          <a:xfrm>
            <a:off x="1690602" y="4286732"/>
            <a:ext cx="108000" cy="108000"/>
          </a:xfrm>
          <a:prstGeom prst="rect">
            <a:avLst/>
          </a:prstGeom>
          <a:gradFill>
            <a:gsLst>
              <a:gs pos="0">
                <a:schemeClr val="accent6">
                  <a:lumMod val="75000"/>
                </a:schemeClr>
              </a:gs>
              <a:gs pos="50000">
                <a:schemeClr val="accent6">
                  <a:lumMod val="90000"/>
                </a:schemeClr>
              </a:gs>
              <a:gs pos="100000">
                <a:schemeClr val="accent6">
                  <a:lumMod val="75000"/>
                </a:schemeClr>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Tree>
    <p:extLst>
      <p:ext uri="{BB962C8B-B14F-4D97-AF65-F5344CB8AC3E}">
        <p14:creationId xmlns:p14="http://schemas.microsoft.com/office/powerpoint/2010/main" val="3485919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Estrutura de tópicos e aulas do Curso</a:t>
            </a:r>
          </a:p>
        </p:txBody>
      </p:sp>
      <p:sp>
        <p:nvSpPr>
          <p:cNvPr id="3" name="Retângulo 2"/>
          <p:cNvSpPr/>
          <p:nvPr/>
        </p:nvSpPr>
        <p:spPr>
          <a:xfrm>
            <a:off x="127670" y="1412776"/>
            <a:ext cx="4392488" cy="86409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600"/>
              </a:spcAft>
            </a:pPr>
            <a:r>
              <a:rPr lang="pt-BR" sz="1600" b="1" dirty="0">
                <a:solidFill>
                  <a:prstClr val="black"/>
                </a:solidFill>
              </a:rPr>
              <a:t>DINÂMICA DAS INDÚSTRIAS DE NAVEGAÇÃO E PORTOS</a:t>
            </a:r>
          </a:p>
        </p:txBody>
      </p:sp>
      <p:sp>
        <p:nvSpPr>
          <p:cNvPr id="5" name="Retângulo 4"/>
          <p:cNvSpPr/>
          <p:nvPr/>
        </p:nvSpPr>
        <p:spPr>
          <a:xfrm>
            <a:off x="127670" y="2828933"/>
            <a:ext cx="4392488" cy="86409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600"/>
              </a:spcAft>
            </a:pPr>
            <a:r>
              <a:rPr lang="pt-BR" sz="1600" b="1" dirty="0">
                <a:solidFill>
                  <a:prstClr val="black"/>
                </a:solidFill>
              </a:rPr>
              <a:t>MODELOS DE EXPLORAÇÃO PORTUÁRIA E ASPECTOS REGULATÓRIOS</a:t>
            </a:r>
          </a:p>
        </p:txBody>
      </p:sp>
      <p:sp>
        <p:nvSpPr>
          <p:cNvPr id="6" name="Retângulo 5"/>
          <p:cNvSpPr/>
          <p:nvPr/>
        </p:nvSpPr>
        <p:spPr>
          <a:xfrm>
            <a:off x="127670" y="4245090"/>
            <a:ext cx="4392077" cy="86409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600"/>
              </a:spcAft>
            </a:pPr>
            <a:r>
              <a:rPr lang="pt-BR" sz="1600" b="1" dirty="0">
                <a:solidFill>
                  <a:prstClr val="black"/>
                </a:solidFill>
              </a:rPr>
              <a:t>ANÁLISE TÉCNICA DE TERMINAIS ESPECIALIZADOS</a:t>
            </a:r>
          </a:p>
        </p:txBody>
      </p:sp>
      <p:sp>
        <p:nvSpPr>
          <p:cNvPr id="7" name="Retângulo 6"/>
          <p:cNvSpPr/>
          <p:nvPr/>
        </p:nvSpPr>
        <p:spPr>
          <a:xfrm>
            <a:off x="127670" y="5661248"/>
            <a:ext cx="4392077" cy="86409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600"/>
              </a:spcAft>
            </a:pPr>
            <a:r>
              <a:rPr lang="pt-BR" sz="1600" b="1" dirty="0">
                <a:solidFill>
                  <a:prstClr val="black"/>
                </a:solidFill>
              </a:rPr>
              <a:t>ANÁLISE FINANCEIRA E ESTRUTURAÇÂO DE PROJETOS PORTUÁRIOS</a:t>
            </a:r>
          </a:p>
        </p:txBody>
      </p:sp>
      <p:cxnSp>
        <p:nvCxnSpPr>
          <p:cNvPr id="16" name="Conector reto 15"/>
          <p:cNvCxnSpPr/>
          <p:nvPr/>
        </p:nvCxnSpPr>
        <p:spPr>
          <a:xfrm>
            <a:off x="5079463" y="1052736"/>
            <a:ext cx="4481255"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267331" y="1052735"/>
            <a:ext cx="4463827" cy="1"/>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271686" y="764704"/>
            <a:ext cx="3024336" cy="252197"/>
          </a:xfrm>
          <a:prstGeom prst="rect">
            <a:avLst/>
          </a:prstGeom>
          <a:noFill/>
          <a:ln>
            <a:noFill/>
          </a:ln>
        </p:spPr>
        <p:txBody>
          <a:bodyPr wrap="square" lIns="72000" tIns="36000" rIns="72000" bIns="36000" rtlCol="0" anchor="t">
            <a:noAutofit/>
          </a:bodyPr>
          <a:lstStyle/>
          <a:p>
            <a:pPr>
              <a:spcAft>
                <a:spcPts val="600"/>
              </a:spcAft>
            </a:pPr>
            <a:r>
              <a:rPr lang="pt-BR" sz="1600" b="1" dirty="0">
                <a:solidFill>
                  <a:prstClr val="black"/>
                </a:solidFill>
              </a:rPr>
              <a:t>Módulos</a:t>
            </a:r>
          </a:p>
        </p:txBody>
      </p:sp>
      <p:sp>
        <p:nvSpPr>
          <p:cNvPr id="20" name="CaixaDeTexto 19"/>
          <p:cNvSpPr txBox="1"/>
          <p:nvPr/>
        </p:nvSpPr>
        <p:spPr>
          <a:xfrm>
            <a:off x="5079463" y="764703"/>
            <a:ext cx="3024336" cy="252197"/>
          </a:xfrm>
          <a:prstGeom prst="rect">
            <a:avLst/>
          </a:prstGeom>
          <a:noFill/>
          <a:ln>
            <a:noFill/>
          </a:ln>
        </p:spPr>
        <p:txBody>
          <a:bodyPr wrap="square" lIns="72000" tIns="36000" rIns="72000" bIns="36000" rtlCol="0" anchor="t">
            <a:noAutofit/>
          </a:bodyPr>
          <a:lstStyle/>
          <a:p>
            <a:pPr>
              <a:spcAft>
                <a:spcPts val="600"/>
              </a:spcAft>
            </a:pPr>
            <a:r>
              <a:rPr lang="pt-BR" sz="1600" b="1" dirty="0">
                <a:solidFill>
                  <a:prstClr val="black"/>
                </a:solidFill>
              </a:rPr>
              <a:t>Conteúdo</a:t>
            </a:r>
          </a:p>
        </p:txBody>
      </p:sp>
      <p:sp>
        <p:nvSpPr>
          <p:cNvPr id="21" name="CaixaDeTexto 20"/>
          <p:cNvSpPr txBox="1"/>
          <p:nvPr/>
        </p:nvSpPr>
        <p:spPr>
          <a:xfrm>
            <a:off x="5079463" y="1412776"/>
            <a:ext cx="4520159" cy="1224136"/>
          </a:xfrm>
          <a:prstGeom prst="rect">
            <a:avLst/>
          </a:prstGeom>
          <a:noFill/>
          <a:ln>
            <a:noFill/>
          </a:ln>
        </p:spPr>
        <p:txBody>
          <a:bodyPr wrap="square" lIns="72000" tIns="36000" rIns="72000" bIns="36000" rtlCol="0" anchor="t">
            <a:noAutofit/>
          </a:bodyPr>
          <a:lstStyle/>
          <a:p>
            <a:pPr>
              <a:spcAft>
                <a:spcPts val="600"/>
              </a:spcAft>
            </a:pPr>
            <a:r>
              <a:rPr lang="pt-BR" sz="1400" dirty="0">
                <a:solidFill>
                  <a:prstClr val="black"/>
                </a:solidFill>
              </a:rPr>
              <a:t>Portos se prestam a atender navios e realizar a transferência modal da carga.  É preciso conhecer os requisitos deste navios e a dinâmica do mercado em que eles operam</a:t>
            </a:r>
          </a:p>
        </p:txBody>
      </p:sp>
      <p:sp>
        <p:nvSpPr>
          <p:cNvPr id="22" name="CaixaDeTexto 21"/>
          <p:cNvSpPr txBox="1"/>
          <p:nvPr/>
        </p:nvSpPr>
        <p:spPr>
          <a:xfrm>
            <a:off x="5079463" y="2824825"/>
            <a:ext cx="4520159" cy="820199"/>
          </a:xfrm>
          <a:prstGeom prst="rect">
            <a:avLst/>
          </a:prstGeom>
          <a:noFill/>
          <a:ln>
            <a:noFill/>
          </a:ln>
        </p:spPr>
        <p:txBody>
          <a:bodyPr wrap="square" lIns="72000" tIns="36000" rIns="72000" bIns="36000" rtlCol="0" anchor="t">
            <a:noAutofit/>
          </a:bodyPr>
          <a:lstStyle/>
          <a:p>
            <a:pPr>
              <a:spcAft>
                <a:spcPts val="600"/>
              </a:spcAft>
            </a:pPr>
            <a:r>
              <a:rPr lang="pt-BR" sz="1400" dirty="0">
                <a:solidFill>
                  <a:prstClr val="black"/>
                </a:solidFill>
              </a:rPr>
              <a:t>Portos, em geral, prestam serviços de utilidade publica e exigem uma regulação especial que pode acontecer sobre diferentes modelos. Entender a lógica adotada no Brasil e o contexto que a orientou é importante para entender a norma</a:t>
            </a:r>
          </a:p>
        </p:txBody>
      </p:sp>
      <p:sp>
        <p:nvSpPr>
          <p:cNvPr id="23" name="CaixaDeTexto 22"/>
          <p:cNvSpPr txBox="1"/>
          <p:nvPr/>
        </p:nvSpPr>
        <p:spPr>
          <a:xfrm>
            <a:off x="5046936" y="4297833"/>
            <a:ext cx="4552686" cy="758610"/>
          </a:xfrm>
          <a:prstGeom prst="rect">
            <a:avLst/>
          </a:prstGeom>
          <a:noFill/>
          <a:ln>
            <a:noFill/>
          </a:ln>
        </p:spPr>
        <p:txBody>
          <a:bodyPr wrap="square" lIns="72000" tIns="36000" rIns="72000" bIns="36000" rtlCol="0" anchor="t">
            <a:noAutofit/>
          </a:bodyPr>
          <a:lstStyle/>
          <a:p>
            <a:pPr>
              <a:spcAft>
                <a:spcPts val="600"/>
              </a:spcAft>
            </a:pPr>
            <a:r>
              <a:rPr lang="pt-BR" sz="1400" dirty="0">
                <a:solidFill>
                  <a:prstClr val="black"/>
                </a:solidFill>
              </a:rPr>
              <a:t>O que difere os terminais de diferentes tipos de carga e o que se deve ter em mente na concepção de cada um deles</a:t>
            </a:r>
          </a:p>
        </p:txBody>
      </p:sp>
      <p:sp>
        <p:nvSpPr>
          <p:cNvPr id="24" name="CaixaDeTexto 23"/>
          <p:cNvSpPr txBox="1"/>
          <p:nvPr/>
        </p:nvSpPr>
        <p:spPr>
          <a:xfrm>
            <a:off x="5066005" y="5673811"/>
            <a:ext cx="4579601" cy="880834"/>
          </a:xfrm>
          <a:prstGeom prst="rect">
            <a:avLst/>
          </a:prstGeom>
          <a:noFill/>
          <a:ln>
            <a:noFill/>
          </a:ln>
        </p:spPr>
        <p:txBody>
          <a:bodyPr wrap="square" lIns="72000" tIns="36000" rIns="72000" bIns="36000" rtlCol="0" anchor="t">
            <a:noAutofit/>
          </a:bodyPr>
          <a:lstStyle/>
          <a:p>
            <a:pPr>
              <a:spcAft>
                <a:spcPts val="600"/>
              </a:spcAft>
            </a:pPr>
            <a:r>
              <a:rPr lang="pt-BR" sz="1400" dirty="0">
                <a:solidFill>
                  <a:prstClr val="black"/>
                </a:solidFill>
              </a:rPr>
              <a:t>A participação da iniciativa privada na operação portuária depende da rentabilidade do negócio. Entender os drivers de receita, custo, balanço e financiamento é fundamental para a decisão do negócio</a:t>
            </a:r>
          </a:p>
        </p:txBody>
      </p:sp>
      <p:sp>
        <p:nvSpPr>
          <p:cNvPr id="4" name="Espaço Reservado para Número de Slide 3"/>
          <p:cNvSpPr>
            <a:spLocks noGrp="1"/>
          </p:cNvSpPr>
          <p:nvPr>
            <p:ph type="sldNum" sz="quarter" idx="10"/>
          </p:nvPr>
        </p:nvSpPr>
        <p:spPr/>
        <p:txBody>
          <a:bodyPr/>
          <a:lstStyle/>
          <a:p>
            <a:pPr>
              <a:defRPr/>
            </a:pPr>
            <a:fld id="{B66251D2-9488-44CD-87B4-F793A73C4A01}" type="slidenum">
              <a:rPr lang="pt-BR" smtClean="0">
                <a:solidFill>
                  <a:prstClr val="black">
                    <a:lumMod val="50000"/>
                    <a:lumOff val="50000"/>
                  </a:prstClr>
                </a:solidFill>
              </a:rPr>
              <a:pPr>
                <a:defRPr/>
              </a:pPr>
              <a:t>4</a:t>
            </a:fld>
            <a:endParaRPr lang="pt-BR" sz="600" dirty="0">
              <a:solidFill>
                <a:prstClr val="black">
                  <a:lumMod val="50000"/>
                  <a:lumOff val="50000"/>
                </a:prstClr>
              </a:solidFill>
            </a:endParaRPr>
          </a:p>
        </p:txBody>
      </p:sp>
    </p:spTree>
    <p:extLst>
      <p:ext uri="{BB962C8B-B14F-4D97-AF65-F5344CB8AC3E}">
        <p14:creationId xmlns:p14="http://schemas.microsoft.com/office/powerpoint/2010/main" val="1785206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Sumário executivo – Carvão e coque</a:t>
            </a:r>
          </a:p>
        </p:txBody>
      </p:sp>
      <p:sp>
        <p:nvSpPr>
          <p:cNvPr id="3" name="Espaço Reservado para Texto 2"/>
          <p:cNvSpPr>
            <a:spLocks noGrp="1"/>
          </p:cNvSpPr>
          <p:nvPr>
            <p:ph type="body" sz="quarter" idx="11"/>
          </p:nvPr>
        </p:nvSpPr>
        <p:spPr>
          <a:xfrm>
            <a:off x="280600" y="1209845"/>
            <a:ext cx="9352126" cy="4595419"/>
          </a:xfr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chor="ctr">
            <a:noAutofit/>
          </a:bodyPr>
          <a:lstStyle/>
          <a:p>
            <a:pPr marL="0" indent="0">
              <a:spcBef>
                <a:spcPts val="0"/>
              </a:spcBef>
              <a:spcAft>
                <a:spcPts val="600"/>
              </a:spcAft>
              <a:buNone/>
            </a:pPr>
            <a:r>
              <a:rPr lang="pt-BR" sz="1800" b="1" dirty="0"/>
              <a:t>Mercado </a:t>
            </a:r>
            <a:endParaRPr lang="pt-BR" sz="1800" dirty="0"/>
          </a:p>
          <a:p>
            <a:pPr>
              <a:spcBef>
                <a:spcPts val="0"/>
              </a:spcBef>
              <a:spcAft>
                <a:spcPts val="600"/>
              </a:spcAft>
            </a:pPr>
            <a:r>
              <a:rPr lang="pt-BR" sz="1600" dirty="0"/>
              <a:t>Brasil importou, em 2013, </a:t>
            </a:r>
            <a:r>
              <a:rPr lang="pt-BR" sz="1600" b="1" dirty="0"/>
              <a:t>16Mt de carvão e coque mineral </a:t>
            </a:r>
            <a:r>
              <a:rPr lang="pt-BR" sz="1600" dirty="0"/>
              <a:t>para uso siderúrgico, e  </a:t>
            </a:r>
            <a:r>
              <a:rPr lang="pt-BR" sz="1600" b="1" dirty="0"/>
              <a:t>7Mt de coque de petróleo</a:t>
            </a:r>
            <a:r>
              <a:rPr lang="pt-BR" sz="1600" dirty="0"/>
              <a:t> para suprir a demanda energética de cimenteiras, fábricas de cerâmica, </a:t>
            </a:r>
            <a:r>
              <a:rPr lang="pt-BR" sz="1600" dirty="0" err="1"/>
              <a:t>UTEs</a:t>
            </a:r>
            <a:r>
              <a:rPr lang="pt-BR" sz="1600" dirty="0"/>
              <a:t> e plantas de alumina</a:t>
            </a:r>
          </a:p>
          <a:p>
            <a:pPr>
              <a:spcBef>
                <a:spcPts val="0"/>
              </a:spcBef>
              <a:spcAft>
                <a:spcPts val="600"/>
              </a:spcAft>
            </a:pPr>
            <a:r>
              <a:rPr lang="pt-BR" sz="1600" dirty="0"/>
              <a:t>Sinergia logística: utiliza-se usualmente os vagões que chegam ao porto com minério de ferro para “subir” com carvão para as siderúrgicas</a:t>
            </a:r>
          </a:p>
          <a:p>
            <a:pPr>
              <a:spcBef>
                <a:spcPts val="0"/>
              </a:spcBef>
              <a:spcAft>
                <a:spcPts val="600"/>
              </a:spcAft>
            </a:pPr>
            <a:r>
              <a:rPr lang="pt-BR" sz="1600" dirty="0"/>
              <a:t>Coque de petróleo muitas vezes é transportado pelo modal rodoviário</a:t>
            </a:r>
          </a:p>
          <a:p>
            <a:pPr>
              <a:spcBef>
                <a:spcPts val="0"/>
              </a:spcBef>
              <a:spcAft>
                <a:spcPts val="600"/>
              </a:spcAft>
            </a:pPr>
            <a:endParaRPr lang="pt-BR" sz="1600" dirty="0"/>
          </a:p>
          <a:p>
            <a:pPr marL="0" indent="0">
              <a:spcBef>
                <a:spcPts val="0"/>
              </a:spcBef>
              <a:spcAft>
                <a:spcPts val="600"/>
              </a:spcAft>
              <a:buNone/>
            </a:pPr>
            <a:r>
              <a:rPr lang="pt-BR" sz="1800" b="1" dirty="0"/>
              <a:t>Terminal Portuário</a:t>
            </a:r>
          </a:p>
          <a:p>
            <a:pPr>
              <a:spcBef>
                <a:spcPts val="0"/>
              </a:spcBef>
              <a:spcAft>
                <a:spcPts val="600"/>
              </a:spcAft>
            </a:pPr>
            <a:r>
              <a:rPr lang="pt-BR" sz="1600" dirty="0"/>
              <a:t>Terminais típicos de minério tem capacidade para 4 </a:t>
            </a:r>
            <a:r>
              <a:rPr lang="pt-BR" sz="1600" dirty="0" err="1"/>
              <a:t>Mtpa</a:t>
            </a:r>
            <a:r>
              <a:rPr lang="pt-BR" sz="1600" dirty="0"/>
              <a:t>, com </a:t>
            </a:r>
            <a:r>
              <a:rPr lang="pt-BR" sz="1600" i="1" dirty="0" err="1"/>
              <a:t>grabs</a:t>
            </a:r>
            <a:r>
              <a:rPr lang="pt-BR" sz="1600" dirty="0"/>
              <a:t>, moegas, e pátios de estocagem</a:t>
            </a:r>
          </a:p>
          <a:p>
            <a:pPr>
              <a:spcBef>
                <a:spcPts val="0"/>
              </a:spcBef>
              <a:spcAft>
                <a:spcPts val="600"/>
              </a:spcAft>
            </a:pPr>
            <a:r>
              <a:rPr lang="pt-BR" sz="1600" dirty="0"/>
              <a:t>A gestão de um terminal de carvão e coque é complicada, pois deve-se conciliar lotes grandes e pequenos, mixes diferentes para cada usuário, e políticas de gestão de estoques discrepantes</a:t>
            </a:r>
          </a:p>
        </p:txBody>
      </p:sp>
    </p:spTree>
    <p:extLst>
      <p:ext uri="{BB962C8B-B14F-4D97-AF65-F5344CB8AC3E}">
        <p14:creationId xmlns:p14="http://schemas.microsoft.com/office/powerpoint/2010/main" val="4113378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15702" y="2478382"/>
            <a:ext cx="4608512" cy="57606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p:txBody>
          <a:bodyPr/>
          <a:lstStyle/>
          <a:p>
            <a:r>
              <a:rPr lang="pt-BR" dirty="0"/>
              <a:t>Apresentação das cargas</a:t>
            </a:r>
          </a:p>
        </p:txBody>
      </p:sp>
      <p:sp>
        <p:nvSpPr>
          <p:cNvPr id="5" name="CaixaDeTexto 4"/>
          <p:cNvSpPr txBox="1"/>
          <p:nvPr/>
        </p:nvSpPr>
        <p:spPr>
          <a:xfrm>
            <a:off x="703734" y="1412776"/>
            <a:ext cx="4608512" cy="4248472"/>
          </a:xfrm>
          <a:prstGeom prst="rect">
            <a:avLst/>
          </a:prstGeom>
          <a:noFill/>
          <a:ln>
            <a:noFill/>
          </a:ln>
        </p:spPr>
        <p:txBody>
          <a:bodyPr wrap="square" lIns="72000" tIns="36000" rIns="72000" bIns="36000" rtlCol="0" anchor="t">
            <a:noAutofit/>
          </a:bodyPr>
          <a:lstStyle/>
          <a:p>
            <a:pPr>
              <a:lnSpc>
                <a:spcPct val="150000"/>
              </a:lnSpc>
              <a:spcAft>
                <a:spcPts val="600"/>
              </a:spcAft>
            </a:pPr>
            <a:r>
              <a:rPr lang="pt-BR" sz="2000" b="1" dirty="0"/>
              <a:t>Minério de Ferro</a:t>
            </a:r>
          </a:p>
          <a:p>
            <a:pPr>
              <a:lnSpc>
                <a:spcPct val="150000"/>
              </a:lnSpc>
              <a:spcAft>
                <a:spcPts val="600"/>
              </a:spcAft>
            </a:pPr>
            <a:r>
              <a:rPr lang="pt-BR" sz="2000" b="1" dirty="0"/>
              <a:t>Carvão e Coque</a:t>
            </a:r>
          </a:p>
          <a:p>
            <a:pPr>
              <a:lnSpc>
                <a:spcPct val="150000"/>
              </a:lnSpc>
              <a:spcAft>
                <a:spcPts val="600"/>
              </a:spcAft>
            </a:pPr>
            <a:r>
              <a:rPr lang="pt-BR" sz="2000" b="1" dirty="0"/>
              <a:t>Bauxita/Alumina</a:t>
            </a:r>
          </a:p>
          <a:p>
            <a:pPr>
              <a:lnSpc>
                <a:spcPct val="150000"/>
              </a:lnSpc>
              <a:spcAft>
                <a:spcPts val="600"/>
              </a:spcAft>
            </a:pPr>
            <a:r>
              <a:rPr lang="pt-BR" sz="2000" b="1" dirty="0"/>
              <a:t>Grãos</a:t>
            </a:r>
          </a:p>
          <a:p>
            <a:pPr>
              <a:lnSpc>
                <a:spcPct val="150000"/>
              </a:lnSpc>
              <a:spcAft>
                <a:spcPts val="600"/>
              </a:spcAft>
            </a:pPr>
            <a:r>
              <a:rPr lang="pt-BR" sz="2000" b="1" dirty="0"/>
              <a:t>Açúcar</a:t>
            </a:r>
          </a:p>
          <a:p>
            <a:pPr>
              <a:lnSpc>
                <a:spcPct val="150000"/>
              </a:lnSpc>
              <a:spcAft>
                <a:spcPts val="600"/>
              </a:spcAft>
            </a:pPr>
            <a:r>
              <a:rPr lang="pt-BR" sz="2000" b="1" dirty="0"/>
              <a:t>Fertilizantes</a:t>
            </a:r>
          </a:p>
          <a:p>
            <a:pPr>
              <a:lnSpc>
                <a:spcPct val="150000"/>
              </a:lnSpc>
              <a:spcAft>
                <a:spcPts val="600"/>
              </a:spcAft>
            </a:pPr>
            <a:r>
              <a:rPr lang="pt-BR" sz="2000" b="1" dirty="0"/>
              <a:t>Outras Cargas</a:t>
            </a:r>
          </a:p>
        </p:txBody>
      </p:sp>
    </p:spTree>
    <p:extLst>
      <p:ext uri="{BB962C8B-B14F-4D97-AF65-F5344CB8AC3E}">
        <p14:creationId xmlns:p14="http://schemas.microsoft.com/office/powerpoint/2010/main" val="2313803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Processo produtivo  da indústria </a:t>
            </a:r>
            <a:r>
              <a:rPr lang="pt-BR"/>
              <a:t>do alumínio</a:t>
            </a:r>
            <a:endParaRPr lang="pt-BR" dirty="0"/>
          </a:p>
        </p:txBody>
      </p:sp>
      <p:sp>
        <p:nvSpPr>
          <p:cNvPr id="4" name="Retângulo 3"/>
          <p:cNvSpPr/>
          <p:nvPr/>
        </p:nvSpPr>
        <p:spPr>
          <a:xfrm>
            <a:off x="274428" y="1031594"/>
            <a:ext cx="3132898" cy="2299640"/>
          </a:xfrm>
          <a:prstGeom prst="rect">
            <a:avLst/>
          </a:prstGeom>
          <a:no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5" name="Retângulo 4"/>
          <p:cNvSpPr/>
          <p:nvPr/>
        </p:nvSpPr>
        <p:spPr>
          <a:xfrm>
            <a:off x="3896791" y="1031594"/>
            <a:ext cx="2783607" cy="2299640"/>
          </a:xfrm>
          <a:prstGeom prst="rect">
            <a:avLst/>
          </a:prstGeom>
          <a:no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6" name="Retângulo 5"/>
          <p:cNvSpPr/>
          <p:nvPr/>
        </p:nvSpPr>
        <p:spPr>
          <a:xfrm>
            <a:off x="7073149" y="1031594"/>
            <a:ext cx="2589172" cy="2299640"/>
          </a:xfrm>
          <a:prstGeom prst="rect">
            <a:avLst/>
          </a:prstGeom>
          <a:no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cxnSp>
        <p:nvCxnSpPr>
          <p:cNvPr id="7" name="Conector de seta reta 6"/>
          <p:cNvCxnSpPr/>
          <p:nvPr/>
        </p:nvCxnSpPr>
        <p:spPr>
          <a:xfrm>
            <a:off x="8294003" y="2976995"/>
            <a:ext cx="0" cy="441365"/>
          </a:xfrm>
          <a:prstGeom prst="straightConnector1">
            <a:avLst/>
          </a:prstGeom>
          <a:ln w="41275">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pic>
        <p:nvPicPr>
          <p:cNvPr id="8" name="Picture 4" descr="http://static.panoramio.com/photos/large/731093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181" y="1105499"/>
            <a:ext cx="2893309" cy="2169982"/>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278946" y="3385081"/>
            <a:ext cx="3128380" cy="1239942"/>
          </a:xfrm>
          <a:prstGeom prst="rect">
            <a:avLst/>
          </a:prstGeom>
          <a:solidFill>
            <a:schemeClr val="accent6"/>
          </a:solidFill>
          <a:ln>
            <a:solidFill>
              <a:schemeClr val="tx1">
                <a:lumMod val="50000"/>
                <a:lumOff val="50000"/>
              </a:schemeClr>
            </a:solidFill>
          </a:ln>
          <a:effectLst/>
        </p:spPr>
        <p:txBody>
          <a:bodyPr wrap="square" lIns="72000" tIns="72000" rIns="72000" bIns="72000" rtlCol="0" anchor="ctr">
            <a:noAutofit/>
          </a:bodyPr>
          <a:lstStyle/>
          <a:p>
            <a:pPr marL="144000" indent="-144000">
              <a:buFont typeface="Arial" pitchFamily="34" charset="0"/>
              <a:buChar char="•"/>
            </a:pPr>
            <a:r>
              <a:rPr lang="pt-BR" sz="1400" dirty="0">
                <a:solidFill>
                  <a:schemeClr val="tx1"/>
                </a:solidFill>
              </a:rPr>
              <a:t>Brasil possui uma das maiores reservas de bauxita </a:t>
            </a:r>
            <a:r>
              <a:rPr lang="pt-BR" sz="1400" dirty="0"/>
              <a:t>do mundo e é o 3º maior produtor </a:t>
            </a:r>
          </a:p>
          <a:p>
            <a:pPr marL="144000" indent="-144000">
              <a:buFont typeface="Arial" pitchFamily="34" charset="0"/>
              <a:buChar char="•"/>
            </a:pPr>
            <a:r>
              <a:rPr lang="pt-BR" sz="1400" b="1" dirty="0">
                <a:solidFill>
                  <a:schemeClr val="tx1"/>
                </a:solidFill>
              </a:rPr>
              <a:t>Bauxita </a:t>
            </a:r>
            <a:r>
              <a:rPr lang="pt-BR" sz="1400" dirty="0">
                <a:solidFill>
                  <a:schemeClr val="tx1"/>
                </a:solidFill>
              </a:rPr>
              <a:t>é britada, lavada e seca para obtenção da bauxita tratada</a:t>
            </a:r>
          </a:p>
        </p:txBody>
      </p:sp>
      <p:sp>
        <p:nvSpPr>
          <p:cNvPr id="10" name="Retângulo 9"/>
          <p:cNvSpPr/>
          <p:nvPr/>
        </p:nvSpPr>
        <p:spPr>
          <a:xfrm>
            <a:off x="4304134" y="1192413"/>
            <a:ext cx="936000" cy="51552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dirty="0">
                <a:solidFill>
                  <a:schemeClr val="tx1"/>
                </a:solidFill>
              </a:rPr>
              <a:t>Bauxita tratada</a:t>
            </a:r>
          </a:p>
        </p:txBody>
      </p:sp>
      <p:sp>
        <p:nvSpPr>
          <p:cNvPr id="11" name="Retângulo 10"/>
          <p:cNvSpPr/>
          <p:nvPr/>
        </p:nvSpPr>
        <p:spPr>
          <a:xfrm>
            <a:off x="5440821" y="1192413"/>
            <a:ext cx="936000" cy="51552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dirty="0">
                <a:solidFill>
                  <a:schemeClr val="tx1"/>
                </a:solidFill>
              </a:rPr>
              <a:t>Soda Cáustica</a:t>
            </a:r>
          </a:p>
        </p:txBody>
      </p:sp>
      <p:pic>
        <p:nvPicPr>
          <p:cNvPr id="12" name="Picture 6" descr="http://us.cdn3.123rf.com/168nwm/anthonycz/anthonycz1312/anthonycz131200046/24544729-factory-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661" y="2043199"/>
            <a:ext cx="1600200" cy="113347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ector de seta reta 12"/>
          <p:cNvCxnSpPr>
            <a:stCxn id="11" idx="2"/>
          </p:cNvCxnSpPr>
          <p:nvPr/>
        </p:nvCxnSpPr>
        <p:spPr>
          <a:xfrm flipH="1">
            <a:off x="5548781" y="1707935"/>
            <a:ext cx="360040" cy="470561"/>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4" name="Conector de seta reta 13"/>
          <p:cNvCxnSpPr>
            <a:stCxn id="10" idx="2"/>
          </p:cNvCxnSpPr>
          <p:nvPr/>
        </p:nvCxnSpPr>
        <p:spPr>
          <a:xfrm>
            <a:off x="4772134" y="1707935"/>
            <a:ext cx="200583" cy="470561"/>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a:off x="5268761" y="2907295"/>
            <a:ext cx="0" cy="522708"/>
          </a:xfrm>
          <a:prstGeom prst="straightConnector1">
            <a:avLst/>
          </a:prstGeom>
          <a:ln w="41275">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16" name="Retângulo 15"/>
          <p:cNvSpPr/>
          <p:nvPr/>
        </p:nvSpPr>
        <p:spPr>
          <a:xfrm>
            <a:off x="3872086" y="3385081"/>
            <a:ext cx="2808312" cy="1239942"/>
          </a:xfrm>
          <a:prstGeom prst="rect">
            <a:avLst/>
          </a:prstGeom>
          <a:solidFill>
            <a:schemeClr val="accent6"/>
          </a:solidFill>
          <a:ln>
            <a:solidFill>
              <a:schemeClr val="tx1">
                <a:lumMod val="50000"/>
                <a:lumOff val="50000"/>
              </a:schemeClr>
            </a:solidFill>
          </a:ln>
          <a:effectLst/>
        </p:spPr>
        <p:txBody>
          <a:bodyPr wrap="square" lIns="72000" tIns="72000" rIns="72000" bIns="72000" rtlCol="0" anchor="ctr">
            <a:noAutofit/>
          </a:bodyPr>
          <a:lstStyle/>
          <a:p>
            <a:pPr marL="144000" indent="-144000">
              <a:buFont typeface="Arial" pitchFamily="34" charset="0"/>
              <a:buChar char="•"/>
            </a:pPr>
            <a:r>
              <a:rPr lang="pt-BR" sz="1400" b="1" dirty="0">
                <a:solidFill>
                  <a:schemeClr val="tx1"/>
                </a:solidFill>
              </a:rPr>
              <a:t>Alumina calcinada</a:t>
            </a:r>
          </a:p>
          <a:p>
            <a:pPr marL="144000" indent="-144000">
              <a:buFont typeface="Arial" pitchFamily="34" charset="0"/>
              <a:buChar char="•"/>
            </a:pPr>
            <a:r>
              <a:rPr lang="pt-BR" sz="1400" dirty="0"/>
              <a:t>Brasil é um dos maiores produtores do mundo</a:t>
            </a:r>
          </a:p>
          <a:p>
            <a:pPr marL="144000" indent="-144000">
              <a:buFont typeface="Arial" pitchFamily="34" charset="0"/>
              <a:buChar char="•"/>
            </a:pPr>
            <a:r>
              <a:rPr lang="pt-BR" sz="1400" dirty="0"/>
              <a:t>Brasil exporta 70% da alumina produzida</a:t>
            </a:r>
          </a:p>
        </p:txBody>
      </p:sp>
      <p:pic>
        <p:nvPicPr>
          <p:cNvPr id="17" name="Picture 12" descr="http://t3.rbxcdn.com/f206b45ab25e686c421ba37e010e362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72" r="18880"/>
          <a:stretch/>
        </p:blipFill>
        <p:spPr bwMode="auto">
          <a:xfrm>
            <a:off x="7194497" y="2205495"/>
            <a:ext cx="446444" cy="719525"/>
          </a:xfrm>
          <a:prstGeom prst="rect">
            <a:avLst/>
          </a:prstGeom>
          <a:noFill/>
          <a:extLst>
            <a:ext uri="{909E8E84-426E-40DD-AFC4-6F175D3DCCD1}">
              <a14:hiddenFill xmlns:a14="http://schemas.microsoft.com/office/drawing/2010/main">
                <a:solidFill>
                  <a:srgbClr val="FFFFFF"/>
                </a:solidFill>
              </a14:hiddenFill>
            </a:ext>
          </a:extLst>
        </p:spPr>
      </p:pic>
      <p:sp>
        <p:nvSpPr>
          <p:cNvPr id="18" name="Seta para a direita 17"/>
          <p:cNvSpPr/>
          <p:nvPr/>
        </p:nvSpPr>
        <p:spPr>
          <a:xfrm>
            <a:off x="3402439" y="1692849"/>
            <a:ext cx="613663" cy="1214446"/>
          </a:xfrm>
          <a:prstGeom prst="rightArrow">
            <a:avLst>
              <a:gd name="adj1" fmla="val 50000"/>
              <a:gd name="adj2" fmla="val 38706"/>
            </a:avLst>
          </a:prstGeom>
          <a:gradFill>
            <a:gsLst>
              <a:gs pos="0">
                <a:schemeClr val="accent3"/>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9" name="Seta para a direita 18"/>
          <p:cNvSpPr/>
          <p:nvPr/>
        </p:nvSpPr>
        <p:spPr>
          <a:xfrm>
            <a:off x="6533279" y="1692849"/>
            <a:ext cx="507159" cy="1214446"/>
          </a:xfrm>
          <a:prstGeom prst="rightArrow">
            <a:avLst>
              <a:gd name="adj1" fmla="val 50000"/>
              <a:gd name="adj2" fmla="val 38706"/>
            </a:avLst>
          </a:prstGeom>
          <a:gradFill>
            <a:gsLst>
              <a:gs pos="0">
                <a:schemeClr val="accent3"/>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20" name="Retângulo 19"/>
          <p:cNvSpPr/>
          <p:nvPr/>
        </p:nvSpPr>
        <p:spPr>
          <a:xfrm>
            <a:off x="7660255" y="1107095"/>
            <a:ext cx="1245816" cy="56707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dirty="0">
                <a:solidFill>
                  <a:schemeClr val="tx1"/>
                </a:solidFill>
              </a:rPr>
              <a:t>Alumina calcinada</a:t>
            </a:r>
          </a:p>
        </p:txBody>
      </p:sp>
      <p:sp>
        <p:nvSpPr>
          <p:cNvPr id="21" name="CaixaDeTexto 20"/>
          <p:cNvSpPr txBox="1"/>
          <p:nvPr/>
        </p:nvSpPr>
        <p:spPr>
          <a:xfrm>
            <a:off x="7969967" y="1570634"/>
            <a:ext cx="648072" cy="544573"/>
          </a:xfrm>
          <a:prstGeom prst="rect">
            <a:avLst/>
          </a:prstGeom>
          <a:noFill/>
          <a:ln>
            <a:noFill/>
          </a:ln>
        </p:spPr>
        <p:txBody>
          <a:bodyPr wrap="square" lIns="72000" tIns="36000" rIns="72000" bIns="36000" rtlCol="0" anchor="t">
            <a:noAutofit/>
          </a:bodyPr>
          <a:lstStyle/>
          <a:p>
            <a:pPr algn="ctr">
              <a:spcAft>
                <a:spcPts val="600"/>
              </a:spcAft>
            </a:pPr>
            <a:r>
              <a:rPr lang="pt-BR" sz="3600" dirty="0"/>
              <a:t>+</a:t>
            </a:r>
          </a:p>
        </p:txBody>
      </p:sp>
      <p:pic>
        <p:nvPicPr>
          <p:cNvPr id="22" name="Picture 12" descr="http://t3.rbxcdn.com/f206b45ab25e686c421ba37e010e362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72" r="18880"/>
          <a:stretch/>
        </p:blipFill>
        <p:spPr bwMode="auto">
          <a:xfrm>
            <a:off x="7508802" y="2205495"/>
            <a:ext cx="446444" cy="7195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http://t3.rbxcdn.com/f206b45ab25e686c421ba37e010e362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72" r="18880"/>
          <a:stretch/>
        </p:blipFill>
        <p:spPr bwMode="auto">
          <a:xfrm>
            <a:off x="7823107" y="2205495"/>
            <a:ext cx="446444" cy="7195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t3.rbxcdn.com/f206b45ab25e686c421ba37e010e362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72" r="18880"/>
          <a:stretch/>
        </p:blipFill>
        <p:spPr bwMode="auto">
          <a:xfrm>
            <a:off x="8137412" y="2205495"/>
            <a:ext cx="446444" cy="7195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http://t3.rbxcdn.com/f206b45ab25e686c421ba37e010e362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72" r="18880"/>
          <a:stretch/>
        </p:blipFill>
        <p:spPr bwMode="auto">
          <a:xfrm>
            <a:off x="8451717" y="2205495"/>
            <a:ext cx="446444" cy="7195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http://t3.rbxcdn.com/f206b45ab25e686c421ba37e010e362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72" r="18880"/>
          <a:stretch/>
        </p:blipFill>
        <p:spPr bwMode="auto">
          <a:xfrm>
            <a:off x="8766022" y="2205495"/>
            <a:ext cx="446444" cy="7195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http://t3.rbxcdn.com/f206b45ab25e686c421ba37e010e362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72" r="18880"/>
          <a:stretch/>
        </p:blipFill>
        <p:spPr bwMode="auto">
          <a:xfrm>
            <a:off x="9080326" y="2205495"/>
            <a:ext cx="446444" cy="719525"/>
          </a:xfrm>
          <a:prstGeom prst="rect">
            <a:avLst/>
          </a:prstGeom>
          <a:noFill/>
          <a:extLst>
            <a:ext uri="{909E8E84-426E-40DD-AFC4-6F175D3DCCD1}">
              <a14:hiddenFill xmlns:a14="http://schemas.microsoft.com/office/drawing/2010/main">
                <a:solidFill>
                  <a:srgbClr val="FFFFFF"/>
                </a:solidFill>
              </a14:hiddenFill>
            </a:ext>
          </a:extLst>
        </p:spPr>
      </p:pic>
      <p:sp>
        <p:nvSpPr>
          <p:cNvPr id="28" name="Retângulo 27"/>
          <p:cNvSpPr/>
          <p:nvPr/>
        </p:nvSpPr>
        <p:spPr>
          <a:xfrm>
            <a:off x="7219867" y="2151212"/>
            <a:ext cx="2291164" cy="828091"/>
          </a:xfrm>
          <a:prstGeom prst="rect">
            <a:avLst/>
          </a:prstGeom>
          <a:no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9" name="Retângulo 28"/>
          <p:cNvSpPr/>
          <p:nvPr/>
        </p:nvSpPr>
        <p:spPr>
          <a:xfrm>
            <a:off x="7073150" y="3385081"/>
            <a:ext cx="2569458" cy="1239942"/>
          </a:xfrm>
          <a:prstGeom prst="rect">
            <a:avLst/>
          </a:prstGeom>
          <a:solidFill>
            <a:schemeClr val="accent6"/>
          </a:solidFill>
          <a:ln>
            <a:solidFill>
              <a:schemeClr val="tx1">
                <a:lumMod val="50000"/>
                <a:lumOff val="50000"/>
              </a:schemeClr>
            </a:solidFill>
          </a:ln>
          <a:effectLst/>
        </p:spPr>
        <p:txBody>
          <a:bodyPr wrap="square" lIns="72000" tIns="72000" rIns="72000" bIns="72000" rtlCol="0" anchor="ctr">
            <a:noAutofit/>
          </a:bodyPr>
          <a:lstStyle/>
          <a:p>
            <a:pPr marL="144000" indent="-144000">
              <a:buFont typeface="Arial" pitchFamily="34" charset="0"/>
              <a:buChar char="•"/>
            </a:pPr>
            <a:r>
              <a:rPr lang="pt-BR" sz="1400" dirty="0">
                <a:solidFill>
                  <a:schemeClr val="tx1"/>
                </a:solidFill>
              </a:rPr>
              <a:t>Obtenção do </a:t>
            </a:r>
            <a:r>
              <a:rPr lang="pt-BR" sz="1400" b="1" dirty="0">
                <a:solidFill>
                  <a:schemeClr val="tx1"/>
                </a:solidFill>
              </a:rPr>
              <a:t>Alumínio</a:t>
            </a:r>
          </a:p>
          <a:p>
            <a:pPr marL="144000" indent="-144000">
              <a:buFont typeface="Arial" pitchFamily="34" charset="0"/>
              <a:buChar char="•"/>
            </a:pPr>
            <a:r>
              <a:rPr lang="pt-BR" sz="1400" dirty="0"/>
              <a:t>Setor está passando por uma crise:</a:t>
            </a:r>
          </a:p>
          <a:p>
            <a:pPr marL="601200" lvl="1" indent="-144000">
              <a:buFont typeface="Arial" pitchFamily="34" charset="0"/>
              <a:buChar char="•"/>
            </a:pPr>
            <a:r>
              <a:rPr lang="pt-BR" sz="1400" dirty="0"/>
              <a:t>Energia elétrica</a:t>
            </a:r>
          </a:p>
          <a:p>
            <a:pPr marL="601200" lvl="1" indent="-144000">
              <a:buFont typeface="Arial" pitchFamily="34" charset="0"/>
              <a:buChar char="•"/>
            </a:pPr>
            <a:r>
              <a:rPr lang="pt-BR" sz="1400" dirty="0"/>
              <a:t>Importações</a:t>
            </a:r>
            <a:endParaRPr lang="pt-BR" sz="1400" dirty="0">
              <a:solidFill>
                <a:schemeClr val="tx1"/>
              </a:solidFill>
            </a:endParaRPr>
          </a:p>
        </p:txBody>
      </p:sp>
      <p:sp>
        <p:nvSpPr>
          <p:cNvPr id="31" name="CaixaDeTexto 30"/>
          <p:cNvSpPr txBox="1"/>
          <p:nvPr/>
        </p:nvSpPr>
        <p:spPr>
          <a:xfrm>
            <a:off x="220824" y="767482"/>
            <a:ext cx="3132369" cy="295095"/>
          </a:xfrm>
          <a:prstGeom prst="rect">
            <a:avLst/>
          </a:prstGeom>
          <a:noFill/>
          <a:ln>
            <a:noFill/>
          </a:ln>
        </p:spPr>
        <p:txBody>
          <a:bodyPr wrap="square" lIns="72000" tIns="36000" rIns="72000" bIns="36000" rtlCol="0" anchor="t">
            <a:noAutofit/>
          </a:bodyPr>
          <a:lstStyle/>
          <a:p>
            <a:pPr>
              <a:spcAft>
                <a:spcPts val="600"/>
              </a:spcAft>
            </a:pPr>
            <a:r>
              <a:rPr lang="pt-BR" sz="1400" b="1" dirty="0"/>
              <a:t>Extração da Bauxita (~35Mt)</a:t>
            </a:r>
          </a:p>
        </p:txBody>
      </p:sp>
      <p:sp>
        <p:nvSpPr>
          <p:cNvPr id="32" name="CaixaDeTexto 31"/>
          <p:cNvSpPr txBox="1"/>
          <p:nvPr/>
        </p:nvSpPr>
        <p:spPr>
          <a:xfrm>
            <a:off x="3890317" y="767482"/>
            <a:ext cx="2847608" cy="295095"/>
          </a:xfrm>
          <a:prstGeom prst="rect">
            <a:avLst/>
          </a:prstGeom>
          <a:noFill/>
          <a:ln>
            <a:noFill/>
          </a:ln>
        </p:spPr>
        <p:txBody>
          <a:bodyPr wrap="square" lIns="72000" tIns="36000" rIns="72000" bIns="36000" rtlCol="0" anchor="t">
            <a:noAutofit/>
          </a:bodyPr>
          <a:lstStyle/>
          <a:p>
            <a:pPr>
              <a:spcAft>
                <a:spcPts val="600"/>
              </a:spcAft>
            </a:pPr>
            <a:r>
              <a:rPr lang="pt-BR" sz="1400" b="1" dirty="0"/>
              <a:t>Produção alumina (~10Mt)</a:t>
            </a:r>
          </a:p>
        </p:txBody>
      </p:sp>
      <p:sp>
        <p:nvSpPr>
          <p:cNvPr id="33" name="CaixaDeTexto 32"/>
          <p:cNvSpPr txBox="1"/>
          <p:nvPr/>
        </p:nvSpPr>
        <p:spPr>
          <a:xfrm>
            <a:off x="7073150" y="767482"/>
            <a:ext cx="2847608" cy="295095"/>
          </a:xfrm>
          <a:prstGeom prst="rect">
            <a:avLst/>
          </a:prstGeom>
          <a:noFill/>
          <a:ln>
            <a:noFill/>
          </a:ln>
        </p:spPr>
        <p:txBody>
          <a:bodyPr wrap="square" lIns="72000" tIns="36000" rIns="72000" bIns="36000" rtlCol="0" anchor="t">
            <a:noAutofit/>
          </a:bodyPr>
          <a:lstStyle/>
          <a:p>
            <a:pPr>
              <a:spcAft>
                <a:spcPts val="600"/>
              </a:spcAft>
            </a:pPr>
            <a:r>
              <a:rPr lang="pt-BR" sz="1400" b="1" dirty="0"/>
              <a:t>Alumínio primário (~1,5Mt)</a:t>
            </a:r>
          </a:p>
        </p:txBody>
      </p:sp>
      <p:sp>
        <p:nvSpPr>
          <p:cNvPr id="35" name="CaixaDeTexto 34"/>
          <p:cNvSpPr txBox="1"/>
          <p:nvPr/>
        </p:nvSpPr>
        <p:spPr>
          <a:xfrm>
            <a:off x="3224014" y="2098081"/>
            <a:ext cx="886835" cy="394815"/>
          </a:xfrm>
          <a:prstGeom prst="rect">
            <a:avLst/>
          </a:prstGeom>
          <a:noFill/>
          <a:ln>
            <a:noFill/>
          </a:ln>
        </p:spPr>
        <p:txBody>
          <a:bodyPr wrap="square" lIns="72000" tIns="36000" rIns="72000" bIns="36000" rtlCol="0" anchor="t">
            <a:noAutofit/>
          </a:bodyPr>
          <a:lstStyle/>
          <a:p>
            <a:pPr algn="ctr">
              <a:spcAft>
                <a:spcPts val="600"/>
              </a:spcAft>
            </a:pPr>
            <a:r>
              <a:rPr lang="pt-BR" sz="1400" b="1" dirty="0"/>
              <a:t>5:2</a:t>
            </a:r>
          </a:p>
        </p:txBody>
      </p:sp>
      <p:sp>
        <p:nvSpPr>
          <p:cNvPr id="36" name="CaixaDeTexto 35"/>
          <p:cNvSpPr txBox="1"/>
          <p:nvPr/>
        </p:nvSpPr>
        <p:spPr>
          <a:xfrm>
            <a:off x="6441635" y="2098081"/>
            <a:ext cx="886835" cy="394815"/>
          </a:xfrm>
          <a:prstGeom prst="rect">
            <a:avLst/>
          </a:prstGeom>
          <a:noFill/>
          <a:ln>
            <a:noFill/>
          </a:ln>
        </p:spPr>
        <p:txBody>
          <a:bodyPr wrap="square" lIns="72000" tIns="36000" rIns="72000" bIns="36000" rtlCol="0" anchor="t">
            <a:noAutofit/>
          </a:bodyPr>
          <a:lstStyle/>
          <a:p>
            <a:pPr algn="ctr">
              <a:spcAft>
                <a:spcPts val="600"/>
              </a:spcAft>
            </a:pPr>
            <a:r>
              <a:rPr lang="pt-BR" sz="1400" b="1" dirty="0"/>
              <a:t>2:1</a:t>
            </a:r>
          </a:p>
        </p:txBody>
      </p:sp>
      <p:graphicFrame>
        <p:nvGraphicFramePr>
          <p:cNvPr id="37" name="Gráfico 36"/>
          <p:cNvGraphicFramePr/>
          <p:nvPr>
            <p:extLst>
              <p:ext uri="{D42A27DB-BD31-4B8C-83A1-F6EECF244321}">
                <p14:modId xmlns:p14="http://schemas.microsoft.com/office/powerpoint/2010/main" val="4217924582"/>
              </p:ext>
            </p:extLst>
          </p:nvPr>
        </p:nvGraphicFramePr>
        <p:xfrm>
          <a:off x="267954" y="4797152"/>
          <a:ext cx="3526457" cy="15484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8" name="Gráfico 37"/>
          <p:cNvGraphicFramePr/>
          <p:nvPr>
            <p:extLst>
              <p:ext uri="{D42A27DB-BD31-4B8C-83A1-F6EECF244321}">
                <p14:modId xmlns:p14="http://schemas.microsoft.com/office/powerpoint/2010/main" val="68233000"/>
              </p:ext>
            </p:extLst>
          </p:nvPr>
        </p:nvGraphicFramePr>
        <p:xfrm>
          <a:off x="3734707" y="4977478"/>
          <a:ext cx="3329547" cy="13681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9" name="Gráfico 38"/>
          <p:cNvGraphicFramePr/>
          <p:nvPr>
            <p:extLst>
              <p:ext uri="{D42A27DB-BD31-4B8C-83A1-F6EECF244321}">
                <p14:modId xmlns:p14="http://schemas.microsoft.com/office/powerpoint/2010/main" val="3790803482"/>
              </p:ext>
            </p:extLst>
          </p:nvPr>
        </p:nvGraphicFramePr>
        <p:xfrm>
          <a:off x="6867267" y="4984600"/>
          <a:ext cx="3037146" cy="1361029"/>
        </p:xfrm>
        <a:graphic>
          <a:graphicData uri="http://schemas.openxmlformats.org/drawingml/2006/chart">
            <c:chart xmlns:c="http://schemas.openxmlformats.org/drawingml/2006/chart" xmlns:r="http://schemas.openxmlformats.org/officeDocument/2006/relationships" r:id="rId7"/>
          </a:graphicData>
        </a:graphic>
      </p:graphicFrame>
      <p:sp>
        <p:nvSpPr>
          <p:cNvPr id="46" name="CaixaDeTexto 45"/>
          <p:cNvSpPr txBox="1"/>
          <p:nvPr/>
        </p:nvSpPr>
        <p:spPr>
          <a:xfrm>
            <a:off x="0" y="6635452"/>
            <a:ext cx="2143894" cy="260648"/>
          </a:xfrm>
          <a:prstGeom prst="rect">
            <a:avLst/>
          </a:prstGeom>
          <a:noFill/>
          <a:ln>
            <a:noFill/>
          </a:ln>
        </p:spPr>
        <p:txBody>
          <a:bodyPr wrap="square" lIns="72000" tIns="36000" rIns="72000" bIns="36000" rtlCol="0" anchor="t">
            <a:noAutofit/>
          </a:bodyPr>
          <a:lstStyle/>
          <a:p>
            <a:pPr>
              <a:spcAft>
                <a:spcPts val="600"/>
              </a:spcAft>
            </a:pPr>
            <a:r>
              <a:rPr lang="pt-BR" sz="1200" dirty="0"/>
              <a:t>Fonte: ABAL, BNDES</a:t>
            </a:r>
          </a:p>
        </p:txBody>
      </p:sp>
      <p:sp>
        <p:nvSpPr>
          <p:cNvPr id="48" name="Chave esquerda 47"/>
          <p:cNvSpPr/>
          <p:nvPr/>
        </p:nvSpPr>
        <p:spPr>
          <a:xfrm>
            <a:off x="2359918" y="4861610"/>
            <a:ext cx="142277" cy="1408916"/>
          </a:xfrm>
          <a:prstGeom prst="lef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49" name="CaixaDeTexto 48"/>
          <p:cNvSpPr txBox="1"/>
          <p:nvPr/>
        </p:nvSpPr>
        <p:spPr>
          <a:xfrm>
            <a:off x="2417412" y="4845442"/>
            <a:ext cx="1533931" cy="1636749"/>
          </a:xfrm>
          <a:prstGeom prst="rect">
            <a:avLst/>
          </a:prstGeom>
          <a:noFill/>
          <a:ln>
            <a:noFill/>
          </a:ln>
        </p:spPr>
        <p:txBody>
          <a:bodyPr wrap="square" lIns="72000" tIns="36000" rIns="72000" bIns="36000" rtlCol="0" anchor="t">
            <a:noAutofit/>
          </a:bodyPr>
          <a:lstStyle/>
          <a:p>
            <a:pPr>
              <a:spcAft>
                <a:spcPts val="600"/>
              </a:spcAft>
            </a:pPr>
            <a:r>
              <a:rPr lang="pt-BR" sz="1100" dirty="0"/>
              <a:t>40% Vale</a:t>
            </a:r>
          </a:p>
          <a:p>
            <a:pPr>
              <a:spcAft>
                <a:spcPts val="600"/>
              </a:spcAft>
            </a:pPr>
            <a:r>
              <a:rPr lang="pt-BR" sz="1100" dirty="0"/>
              <a:t>18% Alcoa</a:t>
            </a:r>
          </a:p>
          <a:p>
            <a:pPr>
              <a:spcAft>
                <a:spcPts val="600"/>
              </a:spcAft>
            </a:pPr>
            <a:r>
              <a:rPr lang="pt-BR" sz="1100" dirty="0"/>
              <a:t>15% BHP</a:t>
            </a:r>
          </a:p>
          <a:p>
            <a:pPr>
              <a:spcAft>
                <a:spcPts val="600"/>
              </a:spcAft>
            </a:pPr>
            <a:r>
              <a:rPr lang="pt-BR" sz="1100" dirty="0"/>
              <a:t>12% Rio Tinto</a:t>
            </a:r>
          </a:p>
          <a:p>
            <a:pPr>
              <a:spcAft>
                <a:spcPts val="600"/>
              </a:spcAft>
            </a:pPr>
            <a:r>
              <a:rPr lang="pt-BR" sz="1100" dirty="0"/>
              <a:t>10% Votorantim</a:t>
            </a:r>
          </a:p>
          <a:p>
            <a:pPr>
              <a:spcAft>
                <a:spcPts val="600"/>
              </a:spcAft>
            </a:pPr>
            <a:r>
              <a:rPr lang="pt-BR" sz="1100" dirty="0"/>
              <a:t> 5% </a:t>
            </a:r>
            <a:r>
              <a:rPr lang="pt-BR" sz="1100" dirty="0" err="1"/>
              <a:t>Hydro</a:t>
            </a:r>
            <a:endParaRPr lang="pt-BR" sz="1100" dirty="0"/>
          </a:p>
          <a:p>
            <a:pPr>
              <a:spcAft>
                <a:spcPts val="600"/>
              </a:spcAft>
            </a:pPr>
            <a:endParaRPr lang="pt-BR" sz="1100" dirty="0" err="1"/>
          </a:p>
        </p:txBody>
      </p:sp>
      <p:pic>
        <p:nvPicPr>
          <p:cNvPr id="3" name="Imagem 2"/>
          <p:cNvPicPr>
            <a:picLocks noChangeAspect="1"/>
          </p:cNvPicPr>
          <p:nvPr/>
        </p:nvPicPr>
        <p:blipFill>
          <a:blip r:embed="rId8"/>
          <a:stretch>
            <a:fillRect/>
          </a:stretch>
        </p:blipFill>
        <p:spPr>
          <a:xfrm>
            <a:off x="5871776" y="4678870"/>
            <a:ext cx="1192478" cy="1539270"/>
          </a:xfrm>
          <a:prstGeom prst="rect">
            <a:avLst/>
          </a:prstGeom>
        </p:spPr>
      </p:pic>
    </p:spTree>
    <p:extLst>
      <p:ext uri="{BB962C8B-B14F-4D97-AF65-F5344CB8AC3E}">
        <p14:creationId xmlns:p14="http://schemas.microsoft.com/office/powerpoint/2010/main" val="2754291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Principais regiões produtoras e portos utilizados</a:t>
            </a:r>
          </a:p>
        </p:txBody>
      </p:sp>
      <p:grpSp>
        <p:nvGrpSpPr>
          <p:cNvPr id="5" name="Grupo 4"/>
          <p:cNvGrpSpPr>
            <a:grpSpLocks noChangeAspect="1"/>
          </p:cNvGrpSpPr>
          <p:nvPr/>
        </p:nvGrpSpPr>
        <p:grpSpPr>
          <a:xfrm>
            <a:off x="-1407450" y="460210"/>
            <a:ext cx="5567568" cy="5993126"/>
            <a:chOff x="422208" y="2628901"/>
            <a:chExt cx="3142746" cy="3382963"/>
          </a:xfrm>
        </p:grpSpPr>
        <p:sp>
          <p:nvSpPr>
            <p:cNvPr id="6" name="Freeform 4"/>
            <p:cNvSpPr>
              <a:spLocks/>
            </p:cNvSpPr>
            <p:nvPr/>
          </p:nvSpPr>
          <p:spPr bwMode="auto">
            <a:xfrm>
              <a:off x="422208" y="2628901"/>
              <a:ext cx="3134810" cy="3373438"/>
            </a:xfrm>
            <a:custGeom>
              <a:avLst/>
              <a:gdLst/>
              <a:ahLst/>
              <a:cxnLst>
                <a:cxn ang="0">
                  <a:pos x="1323" y="2290"/>
                </a:cxn>
                <a:cxn ang="0">
                  <a:pos x="1451" y="2008"/>
                </a:cxn>
                <a:cxn ang="0">
                  <a:pos x="1509" y="1852"/>
                </a:cxn>
                <a:cxn ang="0">
                  <a:pos x="1727" y="1738"/>
                </a:cxn>
                <a:cxn ang="0">
                  <a:pos x="1875" y="1664"/>
                </a:cxn>
                <a:cxn ang="0">
                  <a:pos x="1946" y="1489"/>
                </a:cxn>
                <a:cxn ang="0">
                  <a:pos x="1997" y="1334"/>
                </a:cxn>
                <a:cxn ang="0">
                  <a:pos x="2036" y="1145"/>
                </a:cxn>
                <a:cxn ang="0">
                  <a:pos x="2145" y="976"/>
                </a:cxn>
                <a:cxn ang="0">
                  <a:pos x="2255" y="801"/>
                </a:cxn>
                <a:cxn ang="0">
                  <a:pos x="2203" y="612"/>
                </a:cxn>
                <a:cxn ang="0">
                  <a:pos x="2036" y="552"/>
                </a:cxn>
                <a:cxn ang="0">
                  <a:pos x="1817" y="498"/>
                </a:cxn>
                <a:cxn ang="0">
                  <a:pos x="1670" y="477"/>
                </a:cxn>
                <a:cxn ang="0">
                  <a:pos x="1561" y="384"/>
                </a:cxn>
                <a:cxn ang="0">
                  <a:pos x="1419" y="417"/>
                </a:cxn>
                <a:cxn ang="0">
                  <a:pos x="1310" y="438"/>
                </a:cxn>
                <a:cxn ang="0">
                  <a:pos x="1323" y="289"/>
                </a:cxn>
                <a:cxn ang="0">
                  <a:pos x="1310" y="188"/>
                </a:cxn>
                <a:cxn ang="0">
                  <a:pos x="1252" y="93"/>
                </a:cxn>
                <a:cxn ang="0">
                  <a:pos x="1053" y="174"/>
                </a:cxn>
                <a:cxn ang="0">
                  <a:pos x="982" y="208"/>
                </a:cxn>
                <a:cxn ang="0">
                  <a:pos x="796" y="249"/>
                </a:cxn>
                <a:cxn ang="0">
                  <a:pos x="764" y="59"/>
                </a:cxn>
                <a:cxn ang="0">
                  <a:pos x="706" y="39"/>
                </a:cxn>
                <a:cxn ang="0">
                  <a:pos x="578" y="93"/>
                </a:cxn>
                <a:cxn ang="0">
                  <a:pos x="526" y="154"/>
                </a:cxn>
                <a:cxn ang="0">
                  <a:pos x="526" y="269"/>
                </a:cxn>
                <a:cxn ang="0">
                  <a:pos x="359" y="269"/>
                </a:cxn>
                <a:cxn ang="0">
                  <a:pos x="199" y="269"/>
                </a:cxn>
                <a:cxn ang="0">
                  <a:pos x="199" y="323"/>
                </a:cxn>
                <a:cxn ang="0">
                  <a:pos x="217" y="572"/>
                </a:cxn>
                <a:cxn ang="0">
                  <a:pos x="51" y="727"/>
                </a:cxn>
                <a:cxn ang="0">
                  <a:pos x="0" y="842"/>
                </a:cxn>
                <a:cxn ang="0">
                  <a:pos x="70" y="1010"/>
                </a:cxn>
                <a:cxn ang="0">
                  <a:pos x="180" y="990"/>
                </a:cxn>
                <a:cxn ang="0">
                  <a:pos x="359" y="1050"/>
                </a:cxn>
                <a:cxn ang="0">
                  <a:pos x="487" y="1010"/>
                </a:cxn>
                <a:cxn ang="0">
                  <a:pos x="635" y="1165"/>
                </a:cxn>
                <a:cxn ang="0">
                  <a:pos x="764" y="1280"/>
                </a:cxn>
                <a:cxn ang="0">
                  <a:pos x="906" y="1374"/>
                </a:cxn>
                <a:cxn ang="0">
                  <a:pos x="963" y="1489"/>
                </a:cxn>
                <a:cxn ang="0">
                  <a:pos x="963" y="1698"/>
                </a:cxn>
                <a:cxn ang="0">
                  <a:pos x="1091" y="1792"/>
                </a:cxn>
                <a:cxn ang="0">
                  <a:pos x="1123" y="1893"/>
                </a:cxn>
                <a:cxn ang="0">
                  <a:pos x="1181" y="2008"/>
                </a:cxn>
                <a:cxn ang="0">
                  <a:pos x="1014" y="2236"/>
                </a:cxn>
                <a:cxn ang="0">
                  <a:pos x="1143" y="2270"/>
                </a:cxn>
                <a:cxn ang="0">
                  <a:pos x="1233" y="2371"/>
                </a:cxn>
              </a:cxnLst>
              <a:rect l="0" t="0" r="r" b="b"/>
              <a:pathLst>
                <a:path w="2256" h="2427">
                  <a:moveTo>
                    <a:pt x="1213" y="2426"/>
                  </a:moveTo>
                  <a:lnTo>
                    <a:pt x="1252" y="2405"/>
                  </a:lnTo>
                  <a:lnTo>
                    <a:pt x="1291" y="2331"/>
                  </a:lnTo>
                  <a:lnTo>
                    <a:pt x="1323" y="2290"/>
                  </a:lnTo>
                  <a:lnTo>
                    <a:pt x="1361" y="2197"/>
                  </a:lnTo>
                  <a:lnTo>
                    <a:pt x="1400" y="2143"/>
                  </a:lnTo>
                  <a:lnTo>
                    <a:pt x="1432" y="2082"/>
                  </a:lnTo>
                  <a:lnTo>
                    <a:pt x="1451" y="2008"/>
                  </a:lnTo>
                  <a:lnTo>
                    <a:pt x="1451" y="1927"/>
                  </a:lnTo>
                  <a:lnTo>
                    <a:pt x="1451" y="1913"/>
                  </a:lnTo>
                  <a:lnTo>
                    <a:pt x="1490" y="1873"/>
                  </a:lnTo>
                  <a:lnTo>
                    <a:pt x="1509" y="1852"/>
                  </a:lnTo>
                  <a:lnTo>
                    <a:pt x="1561" y="1812"/>
                  </a:lnTo>
                  <a:lnTo>
                    <a:pt x="1619" y="1779"/>
                  </a:lnTo>
                  <a:lnTo>
                    <a:pt x="1657" y="1759"/>
                  </a:lnTo>
                  <a:lnTo>
                    <a:pt x="1727" y="1738"/>
                  </a:lnTo>
                  <a:lnTo>
                    <a:pt x="1817" y="1738"/>
                  </a:lnTo>
                  <a:lnTo>
                    <a:pt x="1836" y="1698"/>
                  </a:lnTo>
                  <a:lnTo>
                    <a:pt x="1875" y="1678"/>
                  </a:lnTo>
                  <a:lnTo>
                    <a:pt x="1875" y="1664"/>
                  </a:lnTo>
                  <a:lnTo>
                    <a:pt x="1888" y="1644"/>
                  </a:lnTo>
                  <a:lnTo>
                    <a:pt x="1907" y="1603"/>
                  </a:lnTo>
                  <a:lnTo>
                    <a:pt x="1927" y="1563"/>
                  </a:lnTo>
                  <a:lnTo>
                    <a:pt x="1946" y="1489"/>
                  </a:lnTo>
                  <a:lnTo>
                    <a:pt x="1965" y="1448"/>
                  </a:lnTo>
                  <a:lnTo>
                    <a:pt x="1984" y="1435"/>
                  </a:lnTo>
                  <a:lnTo>
                    <a:pt x="1997" y="1394"/>
                  </a:lnTo>
                  <a:lnTo>
                    <a:pt x="1997" y="1334"/>
                  </a:lnTo>
                  <a:lnTo>
                    <a:pt x="2017" y="1300"/>
                  </a:lnTo>
                  <a:lnTo>
                    <a:pt x="2017" y="1165"/>
                  </a:lnTo>
                  <a:lnTo>
                    <a:pt x="2036" y="1125"/>
                  </a:lnTo>
                  <a:lnTo>
                    <a:pt x="2036" y="1145"/>
                  </a:lnTo>
                  <a:lnTo>
                    <a:pt x="2055" y="1145"/>
                  </a:lnTo>
                  <a:lnTo>
                    <a:pt x="2094" y="1071"/>
                  </a:lnTo>
                  <a:lnTo>
                    <a:pt x="2107" y="1050"/>
                  </a:lnTo>
                  <a:lnTo>
                    <a:pt x="2145" y="976"/>
                  </a:lnTo>
                  <a:lnTo>
                    <a:pt x="2184" y="956"/>
                  </a:lnTo>
                  <a:lnTo>
                    <a:pt x="2203" y="915"/>
                  </a:lnTo>
                  <a:lnTo>
                    <a:pt x="2235" y="862"/>
                  </a:lnTo>
                  <a:lnTo>
                    <a:pt x="2255" y="801"/>
                  </a:lnTo>
                  <a:lnTo>
                    <a:pt x="2255" y="747"/>
                  </a:lnTo>
                  <a:lnTo>
                    <a:pt x="2235" y="707"/>
                  </a:lnTo>
                  <a:lnTo>
                    <a:pt x="2216" y="633"/>
                  </a:lnTo>
                  <a:lnTo>
                    <a:pt x="2203" y="612"/>
                  </a:lnTo>
                  <a:lnTo>
                    <a:pt x="2164" y="612"/>
                  </a:lnTo>
                  <a:lnTo>
                    <a:pt x="2107" y="592"/>
                  </a:lnTo>
                  <a:lnTo>
                    <a:pt x="2055" y="552"/>
                  </a:lnTo>
                  <a:lnTo>
                    <a:pt x="2036" y="552"/>
                  </a:lnTo>
                  <a:lnTo>
                    <a:pt x="1997" y="518"/>
                  </a:lnTo>
                  <a:lnTo>
                    <a:pt x="1946" y="498"/>
                  </a:lnTo>
                  <a:lnTo>
                    <a:pt x="1836" y="498"/>
                  </a:lnTo>
                  <a:lnTo>
                    <a:pt x="1817" y="498"/>
                  </a:lnTo>
                  <a:lnTo>
                    <a:pt x="1779" y="477"/>
                  </a:lnTo>
                  <a:lnTo>
                    <a:pt x="1727" y="458"/>
                  </a:lnTo>
                  <a:lnTo>
                    <a:pt x="1689" y="438"/>
                  </a:lnTo>
                  <a:lnTo>
                    <a:pt x="1670" y="477"/>
                  </a:lnTo>
                  <a:lnTo>
                    <a:pt x="1670" y="438"/>
                  </a:lnTo>
                  <a:lnTo>
                    <a:pt x="1638" y="417"/>
                  </a:lnTo>
                  <a:lnTo>
                    <a:pt x="1619" y="404"/>
                  </a:lnTo>
                  <a:lnTo>
                    <a:pt x="1561" y="384"/>
                  </a:lnTo>
                  <a:lnTo>
                    <a:pt x="1548" y="363"/>
                  </a:lnTo>
                  <a:lnTo>
                    <a:pt x="1471" y="343"/>
                  </a:lnTo>
                  <a:lnTo>
                    <a:pt x="1451" y="384"/>
                  </a:lnTo>
                  <a:lnTo>
                    <a:pt x="1419" y="417"/>
                  </a:lnTo>
                  <a:lnTo>
                    <a:pt x="1400" y="458"/>
                  </a:lnTo>
                  <a:lnTo>
                    <a:pt x="1381" y="518"/>
                  </a:lnTo>
                  <a:lnTo>
                    <a:pt x="1381" y="458"/>
                  </a:lnTo>
                  <a:lnTo>
                    <a:pt x="1310" y="438"/>
                  </a:lnTo>
                  <a:lnTo>
                    <a:pt x="1271" y="404"/>
                  </a:lnTo>
                  <a:lnTo>
                    <a:pt x="1271" y="384"/>
                  </a:lnTo>
                  <a:lnTo>
                    <a:pt x="1291" y="323"/>
                  </a:lnTo>
                  <a:lnTo>
                    <a:pt x="1323" y="289"/>
                  </a:lnTo>
                  <a:lnTo>
                    <a:pt x="1342" y="269"/>
                  </a:lnTo>
                  <a:lnTo>
                    <a:pt x="1342" y="249"/>
                  </a:lnTo>
                  <a:lnTo>
                    <a:pt x="1323" y="228"/>
                  </a:lnTo>
                  <a:lnTo>
                    <a:pt x="1310" y="188"/>
                  </a:lnTo>
                  <a:lnTo>
                    <a:pt x="1291" y="134"/>
                  </a:lnTo>
                  <a:lnTo>
                    <a:pt x="1291" y="73"/>
                  </a:lnTo>
                  <a:lnTo>
                    <a:pt x="1271" y="73"/>
                  </a:lnTo>
                  <a:lnTo>
                    <a:pt x="1252" y="93"/>
                  </a:lnTo>
                  <a:lnTo>
                    <a:pt x="1213" y="154"/>
                  </a:lnTo>
                  <a:lnTo>
                    <a:pt x="1162" y="188"/>
                  </a:lnTo>
                  <a:lnTo>
                    <a:pt x="1111" y="188"/>
                  </a:lnTo>
                  <a:lnTo>
                    <a:pt x="1053" y="174"/>
                  </a:lnTo>
                  <a:lnTo>
                    <a:pt x="995" y="174"/>
                  </a:lnTo>
                  <a:lnTo>
                    <a:pt x="982" y="188"/>
                  </a:lnTo>
                  <a:lnTo>
                    <a:pt x="995" y="188"/>
                  </a:lnTo>
                  <a:lnTo>
                    <a:pt x="982" y="208"/>
                  </a:lnTo>
                  <a:lnTo>
                    <a:pt x="925" y="208"/>
                  </a:lnTo>
                  <a:lnTo>
                    <a:pt x="873" y="228"/>
                  </a:lnTo>
                  <a:lnTo>
                    <a:pt x="815" y="249"/>
                  </a:lnTo>
                  <a:lnTo>
                    <a:pt x="796" y="249"/>
                  </a:lnTo>
                  <a:lnTo>
                    <a:pt x="777" y="228"/>
                  </a:lnTo>
                  <a:lnTo>
                    <a:pt x="764" y="154"/>
                  </a:lnTo>
                  <a:lnTo>
                    <a:pt x="777" y="93"/>
                  </a:lnTo>
                  <a:lnTo>
                    <a:pt x="764" y="59"/>
                  </a:lnTo>
                  <a:lnTo>
                    <a:pt x="745" y="59"/>
                  </a:lnTo>
                  <a:lnTo>
                    <a:pt x="745" y="20"/>
                  </a:lnTo>
                  <a:lnTo>
                    <a:pt x="706" y="0"/>
                  </a:lnTo>
                  <a:lnTo>
                    <a:pt x="706" y="39"/>
                  </a:lnTo>
                  <a:lnTo>
                    <a:pt x="635" y="73"/>
                  </a:lnTo>
                  <a:lnTo>
                    <a:pt x="616" y="113"/>
                  </a:lnTo>
                  <a:lnTo>
                    <a:pt x="597" y="93"/>
                  </a:lnTo>
                  <a:lnTo>
                    <a:pt x="578" y="93"/>
                  </a:lnTo>
                  <a:lnTo>
                    <a:pt x="507" y="73"/>
                  </a:lnTo>
                  <a:lnTo>
                    <a:pt x="487" y="93"/>
                  </a:lnTo>
                  <a:lnTo>
                    <a:pt x="526" y="113"/>
                  </a:lnTo>
                  <a:lnTo>
                    <a:pt x="526" y="154"/>
                  </a:lnTo>
                  <a:lnTo>
                    <a:pt x="545" y="188"/>
                  </a:lnTo>
                  <a:lnTo>
                    <a:pt x="578" y="208"/>
                  </a:lnTo>
                  <a:lnTo>
                    <a:pt x="578" y="228"/>
                  </a:lnTo>
                  <a:lnTo>
                    <a:pt x="526" y="269"/>
                  </a:lnTo>
                  <a:lnTo>
                    <a:pt x="487" y="303"/>
                  </a:lnTo>
                  <a:lnTo>
                    <a:pt x="417" y="323"/>
                  </a:lnTo>
                  <a:lnTo>
                    <a:pt x="378" y="303"/>
                  </a:lnTo>
                  <a:lnTo>
                    <a:pt x="359" y="269"/>
                  </a:lnTo>
                  <a:lnTo>
                    <a:pt x="340" y="249"/>
                  </a:lnTo>
                  <a:lnTo>
                    <a:pt x="307" y="249"/>
                  </a:lnTo>
                  <a:lnTo>
                    <a:pt x="288" y="249"/>
                  </a:lnTo>
                  <a:lnTo>
                    <a:pt x="199" y="269"/>
                  </a:lnTo>
                  <a:lnTo>
                    <a:pt x="199" y="289"/>
                  </a:lnTo>
                  <a:lnTo>
                    <a:pt x="230" y="303"/>
                  </a:lnTo>
                  <a:lnTo>
                    <a:pt x="230" y="323"/>
                  </a:lnTo>
                  <a:lnTo>
                    <a:pt x="199" y="323"/>
                  </a:lnTo>
                  <a:lnTo>
                    <a:pt x="180" y="343"/>
                  </a:lnTo>
                  <a:lnTo>
                    <a:pt x="199" y="417"/>
                  </a:lnTo>
                  <a:lnTo>
                    <a:pt x="230" y="458"/>
                  </a:lnTo>
                  <a:lnTo>
                    <a:pt x="217" y="572"/>
                  </a:lnTo>
                  <a:lnTo>
                    <a:pt x="199" y="646"/>
                  </a:lnTo>
                  <a:lnTo>
                    <a:pt x="180" y="646"/>
                  </a:lnTo>
                  <a:lnTo>
                    <a:pt x="90" y="687"/>
                  </a:lnTo>
                  <a:lnTo>
                    <a:pt x="51" y="727"/>
                  </a:lnTo>
                  <a:lnTo>
                    <a:pt x="32" y="761"/>
                  </a:lnTo>
                  <a:lnTo>
                    <a:pt x="32" y="781"/>
                  </a:lnTo>
                  <a:lnTo>
                    <a:pt x="12" y="801"/>
                  </a:lnTo>
                  <a:lnTo>
                    <a:pt x="0" y="842"/>
                  </a:lnTo>
                  <a:lnTo>
                    <a:pt x="0" y="896"/>
                  </a:lnTo>
                  <a:lnTo>
                    <a:pt x="12" y="936"/>
                  </a:lnTo>
                  <a:lnTo>
                    <a:pt x="51" y="976"/>
                  </a:lnTo>
                  <a:lnTo>
                    <a:pt x="70" y="1010"/>
                  </a:lnTo>
                  <a:lnTo>
                    <a:pt x="90" y="1010"/>
                  </a:lnTo>
                  <a:lnTo>
                    <a:pt x="109" y="1030"/>
                  </a:lnTo>
                  <a:lnTo>
                    <a:pt x="141" y="1030"/>
                  </a:lnTo>
                  <a:lnTo>
                    <a:pt x="180" y="990"/>
                  </a:lnTo>
                  <a:lnTo>
                    <a:pt x="180" y="1050"/>
                  </a:lnTo>
                  <a:lnTo>
                    <a:pt x="199" y="1071"/>
                  </a:lnTo>
                  <a:lnTo>
                    <a:pt x="288" y="1071"/>
                  </a:lnTo>
                  <a:lnTo>
                    <a:pt x="359" y="1050"/>
                  </a:lnTo>
                  <a:lnTo>
                    <a:pt x="417" y="1010"/>
                  </a:lnTo>
                  <a:lnTo>
                    <a:pt x="449" y="990"/>
                  </a:lnTo>
                  <a:lnTo>
                    <a:pt x="468" y="990"/>
                  </a:lnTo>
                  <a:lnTo>
                    <a:pt x="487" y="1010"/>
                  </a:lnTo>
                  <a:lnTo>
                    <a:pt x="487" y="1071"/>
                  </a:lnTo>
                  <a:lnTo>
                    <a:pt x="526" y="1125"/>
                  </a:lnTo>
                  <a:lnTo>
                    <a:pt x="597" y="1145"/>
                  </a:lnTo>
                  <a:lnTo>
                    <a:pt x="635" y="1165"/>
                  </a:lnTo>
                  <a:lnTo>
                    <a:pt x="725" y="1185"/>
                  </a:lnTo>
                  <a:lnTo>
                    <a:pt x="764" y="1206"/>
                  </a:lnTo>
                  <a:lnTo>
                    <a:pt x="777" y="1260"/>
                  </a:lnTo>
                  <a:lnTo>
                    <a:pt x="764" y="1280"/>
                  </a:lnTo>
                  <a:lnTo>
                    <a:pt x="777" y="1321"/>
                  </a:lnTo>
                  <a:lnTo>
                    <a:pt x="777" y="1353"/>
                  </a:lnTo>
                  <a:lnTo>
                    <a:pt x="873" y="1374"/>
                  </a:lnTo>
                  <a:lnTo>
                    <a:pt x="906" y="1374"/>
                  </a:lnTo>
                  <a:lnTo>
                    <a:pt x="906" y="1394"/>
                  </a:lnTo>
                  <a:lnTo>
                    <a:pt x="925" y="1435"/>
                  </a:lnTo>
                  <a:lnTo>
                    <a:pt x="963" y="1448"/>
                  </a:lnTo>
                  <a:lnTo>
                    <a:pt x="963" y="1489"/>
                  </a:lnTo>
                  <a:lnTo>
                    <a:pt x="982" y="1509"/>
                  </a:lnTo>
                  <a:lnTo>
                    <a:pt x="982" y="1549"/>
                  </a:lnTo>
                  <a:lnTo>
                    <a:pt x="963" y="1583"/>
                  </a:lnTo>
                  <a:lnTo>
                    <a:pt x="963" y="1698"/>
                  </a:lnTo>
                  <a:lnTo>
                    <a:pt x="982" y="1718"/>
                  </a:lnTo>
                  <a:lnTo>
                    <a:pt x="1053" y="1718"/>
                  </a:lnTo>
                  <a:lnTo>
                    <a:pt x="1072" y="1738"/>
                  </a:lnTo>
                  <a:lnTo>
                    <a:pt x="1091" y="1792"/>
                  </a:lnTo>
                  <a:lnTo>
                    <a:pt x="1104" y="1812"/>
                  </a:lnTo>
                  <a:lnTo>
                    <a:pt x="1143" y="1812"/>
                  </a:lnTo>
                  <a:lnTo>
                    <a:pt x="1143" y="1873"/>
                  </a:lnTo>
                  <a:lnTo>
                    <a:pt x="1123" y="1893"/>
                  </a:lnTo>
                  <a:lnTo>
                    <a:pt x="1123" y="1913"/>
                  </a:lnTo>
                  <a:lnTo>
                    <a:pt x="1162" y="1927"/>
                  </a:lnTo>
                  <a:lnTo>
                    <a:pt x="1181" y="1947"/>
                  </a:lnTo>
                  <a:lnTo>
                    <a:pt x="1181" y="2008"/>
                  </a:lnTo>
                  <a:lnTo>
                    <a:pt x="1123" y="2041"/>
                  </a:lnTo>
                  <a:lnTo>
                    <a:pt x="1091" y="2102"/>
                  </a:lnTo>
                  <a:lnTo>
                    <a:pt x="1014" y="2217"/>
                  </a:lnTo>
                  <a:lnTo>
                    <a:pt x="1014" y="2236"/>
                  </a:lnTo>
                  <a:lnTo>
                    <a:pt x="1053" y="2236"/>
                  </a:lnTo>
                  <a:lnTo>
                    <a:pt x="1091" y="2257"/>
                  </a:lnTo>
                  <a:lnTo>
                    <a:pt x="1123" y="2270"/>
                  </a:lnTo>
                  <a:lnTo>
                    <a:pt x="1143" y="2270"/>
                  </a:lnTo>
                  <a:lnTo>
                    <a:pt x="1181" y="2311"/>
                  </a:lnTo>
                  <a:lnTo>
                    <a:pt x="1213" y="2351"/>
                  </a:lnTo>
                  <a:lnTo>
                    <a:pt x="1233" y="2331"/>
                  </a:lnTo>
                  <a:lnTo>
                    <a:pt x="1233" y="2371"/>
                  </a:lnTo>
                  <a:lnTo>
                    <a:pt x="1213" y="2385"/>
                  </a:lnTo>
                  <a:lnTo>
                    <a:pt x="1213" y="2426"/>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7" name="Freeform 6"/>
            <p:cNvSpPr>
              <a:spLocks/>
            </p:cNvSpPr>
            <p:nvPr/>
          </p:nvSpPr>
          <p:spPr bwMode="auto">
            <a:xfrm>
              <a:off x="1841205" y="5419726"/>
              <a:ext cx="528553" cy="592138"/>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8" name="Freeform 8"/>
            <p:cNvSpPr>
              <a:spLocks/>
            </p:cNvSpPr>
            <p:nvPr/>
          </p:nvSpPr>
          <p:spPr bwMode="auto">
            <a:xfrm>
              <a:off x="2065007" y="5316539"/>
              <a:ext cx="384113" cy="292100"/>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9" name="Freeform 10"/>
            <p:cNvSpPr>
              <a:spLocks/>
            </p:cNvSpPr>
            <p:nvPr/>
          </p:nvSpPr>
          <p:spPr bwMode="auto">
            <a:xfrm>
              <a:off x="1991994" y="5027614"/>
              <a:ext cx="511093" cy="347663"/>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0" name="Freeform 12"/>
            <p:cNvSpPr>
              <a:spLocks/>
            </p:cNvSpPr>
            <p:nvPr/>
          </p:nvSpPr>
          <p:spPr bwMode="auto">
            <a:xfrm>
              <a:off x="2090403" y="4783139"/>
              <a:ext cx="663469" cy="450850"/>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1" name="Freeform 14"/>
            <p:cNvSpPr>
              <a:spLocks/>
            </p:cNvSpPr>
            <p:nvPr/>
          </p:nvSpPr>
          <p:spPr bwMode="auto">
            <a:xfrm>
              <a:off x="2698318" y="4867276"/>
              <a:ext cx="357130" cy="207963"/>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2" name="Freeform 16"/>
            <p:cNvSpPr>
              <a:spLocks/>
            </p:cNvSpPr>
            <p:nvPr/>
          </p:nvSpPr>
          <p:spPr bwMode="auto">
            <a:xfrm>
              <a:off x="2957039" y="4622801"/>
              <a:ext cx="196818" cy="293688"/>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3" name="Freeform 18"/>
            <p:cNvSpPr>
              <a:spLocks/>
            </p:cNvSpPr>
            <p:nvPr/>
          </p:nvSpPr>
          <p:spPr bwMode="auto">
            <a:xfrm>
              <a:off x="2269762" y="4333876"/>
              <a:ext cx="884096" cy="695325"/>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4" name="Freeform 20"/>
            <p:cNvSpPr>
              <a:spLocks/>
            </p:cNvSpPr>
            <p:nvPr/>
          </p:nvSpPr>
          <p:spPr bwMode="auto">
            <a:xfrm>
              <a:off x="2599909" y="3800476"/>
              <a:ext cx="760291" cy="852488"/>
            </a:xfrm>
            <a:custGeom>
              <a:avLst/>
              <a:gdLst/>
              <a:ahLst/>
              <a:cxnLst>
                <a:cxn ang="0">
                  <a:pos x="38" y="424"/>
                </a:cxn>
                <a:cxn ang="0">
                  <a:pos x="70" y="403"/>
                </a:cxn>
                <a:cxn ang="0">
                  <a:pos x="90" y="383"/>
                </a:cxn>
                <a:cxn ang="0">
                  <a:pos x="147" y="383"/>
                </a:cxn>
                <a:cxn ang="0">
                  <a:pos x="179" y="403"/>
                </a:cxn>
                <a:cxn ang="0">
                  <a:pos x="217" y="403"/>
                </a:cxn>
                <a:cxn ang="0">
                  <a:pos x="256" y="424"/>
                </a:cxn>
                <a:cxn ang="0">
                  <a:pos x="288" y="424"/>
                </a:cxn>
                <a:cxn ang="0">
                  <a:pos x="327" y="457"/>
                </a:cxn>
                <a:cxn ang="0">
                  <a:pos x="346" y="457"/>
                </a:cxn>
                <a:cxn ang="0">
                  <a:pos x="398" y="477"/>
                </a:cxn>
                <a:cxn ang="0">
                  <a:pos x="398" y="498"/>
                </a:cxn>
                <a:cxn ang="0">
                  <a:pos x="378" y="517"/>
                </a:cxn>
                <a:cxn ang="0">
                  <a:pos x="365" y="558"/>
                </a:cxn>
                <a:cxn ang="0">
                  <a:pos x="378" y="571"/>
                </a:cxn>
                <a:cxn ang="0">
                  <a:pos x="378" y="591"/>
                </a:cxn>
                <a:cxn ang="0">
                  <a:pos x="398" y="612"/>
                </a:cxn>
                <a:cxn ang="0">
                  <a:pos x="417" y="591"/>
                </a:cxn>
                <a:cxn ang="0">
                  <a:pos x="436" y="558"/>
                </a:cxn>
                <a:cxn ang="0">
                  <a:pos x="436" y="498"/>
                </a:cxn>
                <a:cxn ang="0">
                  <a:pos x="455" y="457"/>
                </a:cxn>
                <a:cxn ang="0">
                  <a:pos x="455" y="322"/>
                </a:cxn>
                <a:cxn ang="0">
                  <a:pos x="475" y="289"/>
                </a:cxn>
                <a:cxn ang="0">
                  <a:pos x="475" y="309"/>
                </a:cxn>
                <a:cxn ang="0">
                  <a:pos x="488" y="309"/>
                </a:cxn>
                <a:cxn ang="0">
                  <a:pos x="526" y="228"/>
                </a:cxn>
                <a:cxn ang="0">
                  <a:pos x="546" y="208"/>
                </a:cxn>
                <a:cxn ang="0">
                  <a:pos x="488" y="194"/>
                </a:cxn>
                <a:cxn ang="0">
                  <a:pos x="488" y="174"/>
                </a:cxn>
                <a:cxn ang="0">
                  <a:pos x="475" y="154"/>
                </a:cxn>
                <a:cxn ang="0">
                  <a:pos x="475" y="134"/>
                </a:cxn>
                <a:cxn ang="0">
                  <a:pos x="488" y="134"/>
                </a:cxn>
                <a:cxn ang="0">
                  <a:pos x="507" y="113"/>
                </a:cxn>
                <a:cxn ang="0">
                  <a:pos x="507" y="80"/>
                </a:cxn>
                <a:cxn ang="0">
                  <a:pos x="488" y="40"/>
                </a:cxn>
                <a:cxn ang="0">
                  <a:pos x="475" y="40"/>
                </a:cxn>
                <a:cxn ang="0">
                  <a:pos x="475" y="20"/>
                </a:cxn>
                <a:cxn ang="0">
                  <a:pos x="398" y="0"/>
                </a:cxn>
                <a:cxn ang="0">
                  <a:pos x="365" y="40"/>
                </a:cxn>
                <a:cxn ang="0">
                  <a:pos x="327" y="40"/>
                </a:cxn>
                <a:cxn ang="0">
                  <a:pos x="327" y="20"/>
                </a:cxn>
                <a:cxn ang="0">
                  <a:pos x="307" y="0"/>
                </a:cxn>
                <a:cxn ang="0">
                  <a:pos x="269" y="40"/>
                </a:cxn>
                <a:cxn ang="0">
                  <a:pos x="198" y="60"/>
                </a:cxn>
                <a:cxn ang="0">
                  <a:pos x="160" y="40"/>
                </a:cxn>
                <a:cxn ang="0">
                  <a:pos x="147" y="60"/>
                </a:cxn>
                <a:cxn ang="0">
                  <a:pos x="147" y="80"/>
                </a:cxn>
                <a:cxn ang="0">
                  <a:pos x="160" y="93"/>
                </a:cxn>
                <a:cxn ang="0">
                  <a:pos x="160" y="113"/>
                </a:cxn>
                <a:cxn ang="0">
                  <a:pos x="128" y="154"/>
                </a:cxn>
                <a:cxn ang="0">
                  <a:pos x="90" y="154"/>
                </a:cxn>
                <a:cxn ang="0">
                  <a:pos x="51" y="134"/>
                </a:cxn>
                <a:cxn ang="0">
                  <a:pos x="38" y="134"/>
                </a:cxn>
                <a:cxn ang="0">
                  <a:pos x="19" y="154"/>
                </a:cxn>
                <a:cxn ang="0">
                  <a:pos x="0" y="194"/>
                </a:cxn>
                <a:cxn ang="0">
                  <a:pos x="19" y="248"/>
                </a:cxn>
                <a:cxn ang="0">
                  <a:pos x="19" y="322"/>
                </a:cxn>
                <a:cxn ang="0">
                  <a:pos x="38" y="363"/>
                </a:cxn>
                <a:cxn ang="0">
                  <a:pos x="38" y="424"/>
                </a:cxn>
              </a:cxnLst>
              <a:rect l="0" t="0" r="r" b="b"/>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5" name="Freeform 22"/>
            <p:cNvSpPr>
              <a:spLocks/>
            </p:cNvSpPr>
            <p:nvPr/>
          </p:nvSpPr>
          <p:spPr bwMode="auto">
            <a:xfrm>
              <a:off x="3260203" y="3911601"/>
              <a:ext cx="153963" cy="179388"/>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6" name="Freeform 24"/>
            <p:cNvSpPr>
              <a:spLocks/>
            </p:cNvSpPr>
            <p:nvPr/>
          </p:nvSpPr>
          <p:spPr bwMode="auto">
            <a:xfrm>
              <a:off x="3277663" y="3829051"/>
              <a:ext cx="261896" cy="158750"/>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7" name="Freeform 26"/>
            <p:cNvSpPr>
              <a:spLocks/>
            </p:cNvSpPr>
            <p:nvPr/>
          </p:nvSpPr>
          <p:spPr bwMode="auto">
            <a:xfrm>
              <a:off x="3028465" y="3668714"/>
              <a:ext cx="536489" cy="188913"/>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8" name="Freeform 28"/>
            <p:cNvSpPr>
              <a:spLocks/>
            </p:cNvSpPr>
            <p:nvPr/>
          </p:nvSpPr>
          <p:spPr bwMode="auto">
            <a:xfrm>
              <a:off x="3180841" y="3565526"/>
              <a:ext cx="384113" cy="188913"/>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9" name="Freeform 30"/>
            <p:cNvSpPr>
              <a:spLocks/>
            </p:cNvSpPr>
            <p:nvPr/>
          </p:nvSpPr>
          <p:spPr bwMode="auto">
            <a:xfrm>
              <a:off x="3233220" y="3452814"/>
              <a:ext cx="306338" cy="188913"/>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0" name="Freeform 32"/>
            <p:cNvSpPr>
              <a:spLocks/>
            </p:cNvSpPr>
            <p:nvPr/>
          </p:nvSpPr>
          <p:spPr bwMode="auto">
            <a:xfrm>
              <a:off x="3001482" y="3321051"/>
              <a:ext cx="358717" cy="404813"/>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1" name="Freeform 34"/>
            <p:cNvSpPr>
              <a:spLocks/>
            </p:cNvSpPr>
            <p:nvPr/>
          </p:nvSpPr>
          <p:spPr bwMode="auto">
            <a:xfrm>
              <a:off x="2626892" y="3321051"/>
              <a:ext cx="457127" cy="695325"/>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2" name="Freeform 36"/>
            <p:cNvSpPr>
              <a:spLocks/>
            </p:cNvSpPr>
            <p:nvPr/>
          </p:nvSpPr>
          <p:spPr bwMode="auto">
            <a:xfrm>
              <a:off x="2422137" y="3162301"/>
              <a:ext cx="553949" cy="796925"/>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3" name="Freeform 38"/>
            <p:cNvSpPr>
              <a:spLocks/>
            </p:cNvSpPr>
            <p:nvPr/>
          </p:nvSpPr>
          <p:spPr bwMode="auto">
            <a:xfrm>
              <a:off x="2242779" y="3536951"/>
              <a:ext cx="412684" cy="741363"/>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4" name="Freeform 40"/>
            <p:cNvSpPr>
              <a:spLocks/>
            </p:cNvSpPr>
            <p:nvPr/>
          </p:nvSpPr>
          <p:spPr bwMode="auto">
            <a:xfrm>
              <a:off x="2065007" y="4230689"/>
              <a:ext cx="590455" cy="506413"/>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5" name="Freeform 42"/>
            <p:cNvSpPr>
              <a:spLocks/>
            </p:cNvSpPr>
            <p:nvPr/>
          </p:nvSpPr>
          <p:spPr bwMode="auto">
            <a:xfrm>
              <a:off x="1760256" y="4576764"/>
              <a:ext cx="509506" cy="581025"/>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6" name="Freeform 44"/>
            <p:cNvSpPr>
              <a:spLocks/>
            </p:cNvSpPr>
            <p:nvPr/>
          </p:nvSpPr>
          <p:spPr bwMode="auto">
            <a:xfrm>
              <a:off x="1412649" y="3724276"/>
              <a:ext cx="857113" cy="928688"/>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7" name="Freeform 46"/>
            <p:cNvSpPr>
              <a:spLocks/>
            </p:cNvSpPr>
            <p:nvPr/>
          </p:nvSpPr>
          <p:spPr bwMode="auto">
            <a:xfrm>
              <a:off x="974569" y="3800476"/>
              <a:ext cx="565059" cy="506413"/>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8" name="Freeform 48"/>
            <p:cNvSpPr>
              <a:spLocks/>
            </p:cNvSpPr>
            <p:nvPr/>
          </p:nvSpPr>
          <p:spPr bwMode="auto">
            <a:xfrm>
              <a:off x="422208" y="3800476"/>
              <a:ext cx="580932" cy="319088"/>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9" name="Freeform 50"/>
            <p:cNvSpPr>
              <a:spLocks/>
            </p:cNvSpPr>
            <p:nvPr/>
          </p:nvSpPr>
          <p:spPr bwMode="auto">
            <a:xfrm>
              <a:off x="1538042" y="2870201"/>
              <a:ext cx="1063454" cy="1058863"/>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1" name="Freeform 54"/>
            <p:cNvSpPr>
              <a:spLocks/>
            </p:cNvSpPr>
            <p:nvPr/>
          </p:nvSpPr>
          <p:spPr bwMode="auto">
            <a:xfrm>
              <a:off x="1107898" y="2638426"/>
              <a:ext cx="458714" cy="582613"/>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2" name="Freeform 56"/>
            <p:cNvSpPr>
              <a:spLocks/>
            </p:cNvSpPr>
            <p:nvPr/>
          </p:nvSpPr>
          <p:spPr bwMode="auto">
            <a:xfrm>
              <a:off x="422208" y="2927351"/>
              <a:ext cx="1339635" cy="1089025"/>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3" name="Freeform 58"/>
            <p:cNvSpPr>
              <a:spLocks/>
            </p:cNvSpPr>
            <p:nvPr/>
          </p:nvSpPr>
          <p:spPr bwMode="auto">
            <a:xfrm>
              <a:off x="2215795" y="3078164"/>
              <a:ext cx="225389" cy="160338"/>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grpSp>
      <p:sp>
        <p:nvSpPr>
          <p:cNvPr id="97" name="CaixaDeTexto 96"/>
          <p:cNvSpPr txBox="1"/>
          <p:nvPr/>
        </p:nvSpPr>
        <p:spPr>
          <a:xfrm>
            <a:off x="2194308" y="5733256"/>
            <a:ext cx="885690" cy="278921"/>
          </a:xfrm>
          <a:prstGeom prst="rect">
            <a:avLst/>
          </a:prstGeom>
          <a:noFill/>
          <a:ln>
            <a:noFill/>
          </a:ln>
        </p:spPr>
        <p:txBody>
          <a:bodyPr wrap="square" lIns="72000" tIns="36000" rIns="72000" bIns="36000" rtlCol="0" anchor="t">
            <a:noAutofit/>
          </a:bodyPr>
          <a:lstStyle/>
          <a:p>
            <a:pPr>
              <a:spcAft>
                <a:spcPts val="600"/>
              </a:spcAft>
            </a:pPr>
            <a:r>
              <a:rPr lang="pt-BR" sz="1400" b="1" dirty="0"/>
              <a:t>Bauxita</a:t>
            </a:r>
          </a:p>
        </p:txBody>
      </p:sp>
      <p:sp>
        <p:nvSpPr>
          <p:cNvPr id="99" name="CaixaDeTexto 98"/>
          <p:cNvSpPr txBox="1"/>
          <p:nvPr/>
        </p:nvSpPr>
        <p:spPr>
          <a:xfrm>
            <a:off x="2194308" y="5959349"/>
            <a:ext cx="885690" cy="278921"/>
          </a:xfrm>
          <a:prstGeom prst="rect">
            <a:avLst/>
          </a:prstGeom>
          <a:noFill/>
          <a:ln>
            <a:noFill/>
          </a:ln>
        </p:spPr>
        <p:txBody>
          <a:bodyPr wrap="square" lIns="72000" tIns="36000" rIns="72000" bIns="36000" rtlCol="0" anchor="t">
            <a:noAutofit/>
          </a:bodyPr>
          <a:lstStyle/>
          <a:p>
            <a:pPr>
              <a:spcAft>
                <a:spcPts val="600"/>
              </a:spcAft>
            </a:pPr>
            <a:r>
              <a:rPr lang="pt-BR" sz="1400" b="1"/>
              <a:t>Alumina</a:t>
            </a:r>
            <a:endParaRPr lang="pt-BR" sz="1400" b="1" dirty="0"/>
          </a:p>
        </p:txBody>
      </p:sp>
      <p:sp>
        <p:nvSpPr>
          <p:cNvPr id="95" name="Elipse 94"/>
          <p:cNvSpPr/>
          <p:nvPr>
            <p:custDataLst>
              <p:tags r:id="rId1"/>
            </p:custDataLst>
          </p:nvPr>
        </p:nvSpPr>
        <p:spPr>
          <a:xfrm>
            <a:off x="2078874" y="5812252"/>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98" name="Elipse 97"/>
          <p:cNvSpPr/>
          <p:nvPr>
            <p:custDataLst>
              <p:tags r:id="rId2"/>
            </p:custDataLst>
          </p:nvPr>
        </p:nvSpPr>
        <p:spPr>
          <a:xfrm>
            <a:off x="2078874" y="6042790"/>
            <a:ext cx="108000" cy="108000"/>
          </a:xfrm>
          <a:custGeom>
            <a:avLst/>
            <a:gdLst>
              <a:gd name="connsiteX0" fmla="*/ 0 w 108000"/>
              <a:gd name="connsiteY0" fmla="*/ 54000 h 108000"/>
              <a:gd name="connsiteX1" fmla="*/ 54000 w 108000"/>
              <a:gd name="connsiteY1" fmla="*/ 0 h 108000"/>
              <a:gd name="connsiteX2" fmla="*/ 108000 w 108000"/>
              <a:gd name="connsiteY2" fmla="*/ 54000 h 108000"/>
              <a:gd name="connsiteX3" fmla="*/ 54000 w 108000"/>
              <a:gd name="connsiteY3" fmla="*/ 108000 h 108000"/>
              <a:gd name="connsiteX4" fmla="*/ 0 w 108000"/>
              <a:gd name="connsiteY4" fmla="*/ 54000 h 1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 h="108000">
                <a:moveTo>
                  <a:pt x="0" y="54000"/>
                </a:moveTo>
                <a:cubicBezTo>
                  <a:pt x="0" y="24177"/>
                  <a:pt x="24177" y="0"/>
                  <a:pt x="54000" y="0"/>
                </a:cubicBezTo>
                <a:cubicBezTo>
                  <a:pt x="83823" y="0"/>
                  <a:pt x="108000" y="24177"/>
                  <a:pt x="108000" y="54000"/>
                </a:cubicBezTo>
                <a:cubicBezTo>
                  <a:pt x="108000" y="83823"/>
                  <a:pt x="83823" y="108000"/>
                  <a:pt x="54000" y="108000"/>
                </a:cubicBezTo>
                <a:cubicBezTo>
                  <a:pt x="24177" y="108000"/>
                  <a:pt x="0" y="83823"/>
                  <a:pt x="0" y="54000"/>
                </a:cubicBezTo>
                <a:close/>
              </a:path>
            </a:pathLst>
          </a:custGeom>
          <a:gradFill>
            <a:gsLst>
              <a:gs pos="0">
                <a:srgbClr val="52739A"/>
              </a:gs>
              <a:gs pos="50000">
                <a:srgbClr val="91CCFF"/>
              </a:gs>
              <a:gs pos="100000">
                <a:srgbClr val="52739A"/>
              </a:gs>
            </a:gsLst>
            <a:lin ang="0" scaled="0"/>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sp>
        <p:nvSpPr>
          <p:cNvPr id="117" name="CaixaDeTexto 116"/>
          <p:cNvSpPr txBox="1"/>
          <p:nvPr/>
        </p:nvSpPr>
        <p:spPr>
          <a:xfrm>
            <a:off x="142746" y="1435839"/>
            <a:ext cx="974259" cy="278921"/>
          </a:xfrm>
          <a:prstGeom prst="rect">
            <a:avLst/>
          </a:prstGeom>
          <a:solidFill>
            <a:schemeClr val="bg1">
              <a:alpha val="80000"/>
            </a:schemeClr>
          </a:solidFill>
          <a:ln>
            <a:noFill/>
          </a:ln>
        </p:spPr>
        <p:txBody>
          <a:bodyPr wrap="square" lIns="72000" tIns="36000" rIns="72000" bIns="36000" rtlCol="0" anchor="t">
            <a:noAutofit/>
          </a:bodyPr>
          <a:lstStyle/>
          <a:p>
            <a:pPr>
              <a:spcAft>
                <a:spcPts val="600"/>
              </a:spcAft>
            </a:pPr>
            <a:r>
              <a:rPr lang="pt-BR" sz="1400" b="1" dirty="0"/>
              <a:t>Oriximiná</a:t>
            </a:r>
          </a:p>
        </p:txBody>
      </p:sp>
      <p:sp>
        <p:nvSpPr>
          <p:cNvPr id="119" name="CaixaDeTexto 118"/>
          <p:cNvSpPr txBox="1"/>
          <p:nvPr/>
        </p:nvSpPr>
        <p:spPr>
          <a:xfrm>
            <a:off x="632288" y="1764928"/>
            <a:ext cx="1258602" cy="278921"/>
          </a:xfrm>
          <a:prstGeom prst="rect">
            <a:avLst/>
          </a:prstGeom>
          <a:solidFill>
            <a:schemeClr val="bg1">
              <a:alpha val="80000"/>
            </a:schemeClr>
          </a:solidFill>
          <a:ln>
            <a:noFill/>
          </a:ln>
        </p:spPr>
        <p:txBody>
          <a:bodyPr wrap="square" lIns="72000" tIns="36000" rIns="72000" bIns="36000" rtlCol="0" anchor="t">
            <a:noAutofit/>
          </a:bodyPr>
          <a:lstStyle/>
          <a:p>
            <a:pPr>
              <a:spcAft>
                <a:spcPts val="600"/>
              </a:spcAft>
            </a:pPr>
            <a:r>
              <a:rPr lang="pt-BR" sz="1400" b="1" dirty="0"/>
              <a:t>Paragominas</a:t>
            </a:r>
          </a:p>
        </p:txBody>
      </p:sp>
      <p:sp>
        <p:nvSpPr>
          <p:cNvPr id="124" name="CaixaDeTexto 123"/>
          <p:cNvSpPr txBox="1"/>
          <p:nvPr/>
        </p:nvSpPr>
        <p:spPr>
          <a:xfrm>
            <a:off x="891338" y="4408084"/>
            <a:ext cx="1569054" cy="278921"/>
          </a:xfrm>
          <a:prstGeom prst="rect">
            <a:avLst/>
          </a:prstGeom>
          <a:solidFill>
            <a:schemeClr val="bg1">
              <a:alpha val="80000"/>
            </a:schemeClr>
          </a:solidFill>
          <a:ln>
            <a:noFill/>
          </a:ln>
        </p:spPr>
        <p:txBody>
          <a:bodyPr wrap="square" lIns="72000" tIns="36000" rIns="72000" bIns="36000" rtlCol="0" anchor="t">
            <a:noAutofit/>
          </a:bodyPr>
          <a:lstStyle/>
          <a:p>
            <a:pPr>
              <a:spcAft>
                <a:spcPts val="600"/>
              </a:spcAft>
            </a:pPr>
            <a:r>
              <a:rPr lang="pt-BR" sz="1400" b="1" dirty="0"/>
              <a:t>Poços de Caldas</a:t>
            </a:r>
          </a:p>
        </p:txBody>
      </p:sp>
      <p:sp>
        <p:nvSpPr>
          <p:cNvPr id="130" name="CaixaDeTexto 129"/>
          <p:cNvSpPr txBox="1"/>
          <p:nvPr/>
        </p:nvSpPr>
        <p:spPr>
          <a:xfrm>
            <a:off x="1105986" y="1366336"/>
            <a:ext cx="1023956" cy="276159"/>
          </a:xfrm>
          <a:prstGeom prst="rect">
            <a:avLst/>
          </a:prstGeom>
          <a:solidFill>
            <a:schemeClr val="bg1">
              <a:alpha val="80000"/>
            </a:schemeClr>
          </a:solidFill>
          <a:ln>
            <a:noFill/>
          </a:ln>
        </p:spPr>
        <p:txBody>
          <a:bodyPr wrap="square" lIns="72000" tIns="36000" rIns="72000" bIns="36000" rtlCol="0" anchor="t">
            <a:noAutofit/>
          </a:bodyPr>
          <a:lstStyle/>
          <a:p>
            <a:pPr>
              <a:spcAft>
                <a:spcPts val="600"/>
              </a:spcAft>
            </a:pPr>
            <a:r>
              <a:rPr lang="pt-BR" sz="1400" b="1" dirty="0"/>
              <a:t>Barcarena</a:t>
            </a:r>
          </a:p>
        </p:txBody>
      </p:sp>
      <p:sp>
        <p:nvSpPr>
          <p:cNvPr id="131" name="CaixaDeTexto 130"/>
          <p:cNvSpPr txBox="1"/>
          <p:nvPr/>
        </p:nvSpPr>
        <p:spPr>
          <a:xfrm>
            <a:off x="2728393" y="1340768"/>
            <a:ext cx="1071685" cy="278921"/>
          </a:xfrm>
          <a:prstGeom prst="rect">
            <a:avLst/>
          </a:prstGeom>
          <a:solidFill>
            <a:schemeClr val="bg1">
              <a:alpha val="80000"/>
            </a:schemeClr>
          </a:solidFill>
          <a:ln>
            <a:noFill/>
          </a:ln>
        </p:spPr>
        <p:txBody>
          <a:bodyPr wrap="square" lIns="72000" tIns="36000" rIns="72000" bIns="36000" rtlCol="0" anchor="t">
            <a:noAutofit/>
          </a:bodyPr>
          <a:lstStyle/>
          <a:p>
            <a:pPr>
              <a:spcAft>
                <a:spcPts val="600"/>
              </a:spcAft>
            </a:pPr>
            <a:r>
              <a:rPr lang="pt-BR" sz="1400" b="1" dirty="0"/>
              <a:t>São Luís</a:t>
            </a:r>
          </a:p>
        </p:txBody>
      </p:sp>
      <p:sp>
        <p:nvSpPr>
          <p:cNvPr id="132" name="CaixaDeTexto 131"/>
          <p:cNvSpPr txBox="1"/>
          <p:nvPr/>
        </p:nvSpPr>
        <p:spPr>
          <a:xfrm>
            <a:off x="2177747" y="6174415"/>
            <a:ext cx="974259" cy="278921"/>
          </a:xfrm>
          <a:prstGeom prst="rect">
            <a:avLst/>
          </a:prstGeom>
          <a:noFill/>
          <a:ln>
            <a:noFill/>
          </a:ln>
        </p:spPr>
        <p:txBody>
          <a:bodyPr wrap="square" lIns="72000" tIns="36000" rIns="72000" bIns="36000" rtlCol="0" anchor="t">
            <a:noAutofit/>
          </a:bodyPr>
          <a:lstStyle/>
          <a:p>
            <a:pPr>
              <a:spcAft>
                <a:spcPts val="600"/>
              </a:spcAft>
            </a:pPr>
            <a:r>
              <a:rPr lang="pt-BR" sz="1400" b="1" dirty="0"/>
              <a:t>Alumínio</a:t>
            </a:r>
          </a:p>
        </p:txBody>
      </p:sp>
      <p:sp>
        <p:nvSpPr>
          <p:cNvPr id="133" name="Elipse 97"/>
          <p:cNvSpPr/>
          <p:nvPr>
            <p:custDataLst>
              <p:tags r:id="rId3"/>
            </p:custDataLst>
          </p:nvPr>
        </p:nvSpPr>
        <p:spPr>
          <a:xfrm>
            <a:off x="2071886" y="6257856"/>
            <a:ext cx="108000" cy="108000"/>
          </a:xfrm>
          <a:custGeom>
            <a:avLst/>
            <a:gdLst>
              <a:gd name="connsiteX0" fmla="*/ 0 w 108000"/>
              <a:gd name="connsiteY0" fmla="*/ 54000 h 108000"/>
              <a:gd name="connsiteX1" fmla="*/ 54000 w 108000"/>
              <a:gd name="connsiteY1" fmla="*/ 0 h 108000"/>
              <a:gd name="connsiteX2" fmla="*/ 108000 w 108000"/>
              <a:gd name="connsiteY2" fmla="*/ 54000 h 108000"/>
              <a:gd name="connsiteX3" fmla="*/ 54000 w 108000"/>
              <a:gd name="connsiteY3" fmla="*/ 108000 h 108000"/>
              <a:gd name="connsiteX4" fmla="*/ 0 w 108000"/>
              <a:gd name="connsiteY4" fmla="*/ 54000 h 1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 h="108000">
                <a:moveTo>
                  <a:pt x="0" y="54000"/>
                </a:moveTo>
                <a:cubicBezTo>
                  <a:pt x="0" y="24177"/>
                  <a:pt x="24177" y="0"/>
                  <a:pt x="54000" y="0"/>
                </a:cubicBezTo>
                <a:cubicBezTo>
                  <a:pt x="83823" y="0"/>
                  <a:pt x="108000" y="24177"/>
                  <a:pt x="108000" y="54000"/>
                </a:cubicBezTo>
                <a:cubicBezTo>
                  <a:pt x="108000" y="83823"/>
                  <a:pt x="83823" y="108000"/>
                  <a:pt x="54000" y="108000"/>
                </a:cubicBezTo>
                <a:cubicBezTo>
                  <a:pt x="24177" y="108000"/>
                  <a:pt x="0" y="83823"/>
                  <a:pt x="0" y="54000"/>
                </a:cubicBezTo>
                <a:close/>
              </a:path>
            </a:pathLst>
          </a:custGeom>
          <a:gradFill>
            <a:gsLst>
              <a:gs pos="0">
                <a:srgbClr val="A2A2A2"/>
              </a:gs>
              <a:gs pos="50000">
                <a:srgbClr val="DCDCDC"/>
              </a:gs>
              <a:gs pos="100000">
                <a:srgbClr val="A2A2A2"/>
              </a:gs>
            </a:gsLst>
            <a:lin ang="0" scaled="0"/>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sp>
        <p:nvSpPr>
          <p:cNvPr id="137" name="CaixaDeTexto 136"/>
          <p:cNvSpPr txBox="1"/>
          <p:nvPr/>
        </p:nvSpPr>
        <p:spPr>
          <a:xfrm>
            <a:off x="1407667" y="4687005"/>
            <a:ext cx="908709" cy="278921"/>
          </a:xfrm>
          <a:prstGeom prst="rect">
            <a:avLst/>
          </a:prstGeom>
          <a:solidFill>
            <a:schemeClr val="bg1">
              <a:alpha val="80000"/>
            </a:schemeClr>
          </a:solidFill>
          <a:ln>
            <a:noFill/>
          </a:ln>
        </p:spPr>
        <p:txBody>
          <a:bodyPr wrap="square" lIns="72000" tIns="36000" rIns="72000" bIns="36000" rtlCol="0" anchor="t">
            <a:noAutofit/>
          </a:bodyPr>
          <a:lstStyle/>
          <a:p>
            <a:pPr>
              <a:spcAft>
                <a:spcPts val="600"/>
              </a:spcAft>
            </a:pPr>
            <a:r>
              <a:rPr lang="pt-BR" sz="1400" b="1" dirty="0"/>
              <a:t>Alumínio</a:t>
            </a:r>
          </a:p>
        </p:txBody>
      </p:sp>
      <p:sp>
        <p:nvSpPr>
          <p:cNvPr id="125" name="Elipse 124"/>
          <p:cNvSpPr/>
          <p:nvPr>
            <p:custDataLst>
              <p:tags r:id="rId4"/>
            </p:custDataLst>
          </p:nvPr>
        </p:nvSpPr>
        <p:spPr>
          <a:xfrm>
            <a:off x="2417412" y="4532250"/>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26" name="Elipse 97"/>
          <p:cNvSpPr/>
          <p:nvPr>
            <p:custDataLst>
              <p:tags r:id="rId5"/>
            </p:custDataLst>
          </p:nvPr>
        </p:nvSpPr>
        <p:spPr>
          <a:xfrm>
            <a:off x="2467942" y="4595080"/>
            <a:ext cx="108000" cy="108000"/>
          </a:xfrm>
          <a:custGeom>
            <a:avLst/>
            <a:gdLst>
              <a:gd name="connsiteX0" fmla="*/ 0 w 108000"/>
              <a:gd name="connsiteY0" fmla="*/ 54000 h 108000"/>
              <a:gd name="connsiteX1" fmla="*/ 54000 w 108000"/>
              <a:gd name="connsiteY1" fmla="*/ 0 h 108000"/>
              <a:gd name="connsiteX2" fmla="*/ 108000 w 108000"/>
              <a:gd name="connsiteY2" fmla="*/ 54000 h 108000"/>
              <a:gd name="connsiteX3" fmla="*/ 54000 w 108000"/>
              <a:gd name="connsiteY3" fmla="*/ 108000 h 108000"/>
              <a:gd name="connsiteX4" fmla="*/ 0 w 108000"/>
              <a:gd name="connsiteY4" fmla="*/ 54000 h 1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 h="108000">
                <a:moveTo>
                  <a:pt x="0" y="54000"/>
                </a:moveTo>
                <a:cubicBezTo>
                  <a:pt x="0" y="24177"/>
                  <a:pt x="24177" y="0"/>
                  <a:pt x="54000" y="0"/>
                </a:cubicBezTo>
                <a:cubicBezTo>
                  <a:pt x="83823" y="0"/>
                  <a:pt x="108000" y="24177"/>
                  <a:pt x="108000" y="54000"/>
                </a:cubicBezTo>
                <a:cubicBezTo>
                  <a:pt x="108000" y="83823"/>
                  <a:pt x="83823" y="108000"/>
                  <a:pt x="54000" y="108000"/>
                </a:cubicBezTo>
                <a:cubicBezTo>
                  <a:pt x="24177" y="108000"/>
                  <a:pt x="0" y="83823"/>
                  <a:pt x="0" y="54000"/>
                </a:cubicBezTo>
                <a:close/>
              </a:path>
            </a:pathLst>
          </a:custGeom>
          <a:gradFill>
            <a:gsLst>
              <a:gs pos="0">
                <a:srgbClr val="52739A"/>
              </a:gs>
              <a:gs pos="50000">
                <a:srgbClr val="91CCFF"/>
              </a:gs>
              <a:gs pos="100000">
                <a:srgbClr val="52739A"/>
              </a:gs>
            </a:gsLst>
            <a:lin ang="0" scaled="0"/>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sp>
        <p:nvSpPr>
          <p:cNvPr id="134" name="Elipse 97"/>
          <p:cNvSpPr/>
          <p:nvPr>
            <p:custDataLst>
              <p:tags r:id="rId6"/>
            </p:custDataLst>
          </p:nvPr>
        </p:nvSpPr>
        <p:spPr>
          <a:xfrm>
            <a:off x="2253314" y="4754172"/>
            <a:ext cx="108000" cy="108000"/>
          </a:xfrm>
          <a:custGeom>
            <a:avLst/>
            <a:gdLst>
              <a:gd name="connsiteX0" fmla="*/ 0 w 108000"/>
              <a:gd name="connsiteY0" fmla="*/ 54000 h 108000"/>
              <a:gd name="connsiteX1" fmla="*/ 54000 w 108000"/>
              <a:gd name="connsiteY1" fmla="*/ 0 h 108000"/>
              <a:gd name="connsiteX2" fmla="*/ 108000 w 108000"/>
              <a:gd name="connsiteY2" fmla="*/ 54000 h 108000"/>
              <a:gd name="connsiteX3" fmla="*/ 54000 w 108000"/>
              <a:gd name="connsiteY3" fmla="*/ 108000 h 108000"/>
              <a:gd name="connsiteX4" fmla="*/ 0 w 108000"/>
              <a:gd name="connsiteY4" fmla="*/ 54000 h 1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 h="108000">
                <a:moveTo>
                  <a:pt x="0" y="54000"/>
                </a:moveTo>
                <a:cubicBezTo>
                  <a:pt x="0" y="24177"/>
                  <a:pt x="24177" y="0"/>
                  <a:pt x="54000" y="0"/>
                </a:cubicBezTo>
                <a:cubicBezTo>
                  <a:pt x="83823" y="0"/>
                  <a:pt x="108000" y="24177"/>
                  <a:pt x="108000" y="54000"/>
                </a:cubicBezTo>
                <a:cubicBezTo>
                  <a:pt x="108000" y="83823"/>
                  <a:pt x="83823" y="108000"/>
                  <a:pt x="54000" y="108000"/>
                </a:cubicBezTo>
                <a:cubicBezTo>
                  <a:pt x="24177" y="108000"/>
                  <a:pt x="0" y="83823"/>
                  <a:pt x="0" y="54000"/>
                </a:cubicBezTo>
                <a:close/>
              </a:path>
            </a:pathLst>
          </a:custGeom>
          <a:gradFill>
            <a:gsLst>
              <a:gs pos="0">
                <a:srgbClr val="A2A2A2"/>
              </a:gs>
              <a:gs pos="50000">
                <a:srgbClr val="DCDCDC"/>
              </a:gs>
              <a:gs pos="100000">
                <a:srgbClr val="A2A2A2"/>
              </a:gs>
            </a:gsLst>
            <a:lin ang="0" scaled="0"/>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sp>
        <p:nvSpPr>
          <p:cNvPr id="118" name="Elipse 117"/>
          <p:cNvSpPr/>
          <p:nvPr>
            <p:custDataLst>
              <p:tags r:id="rId7"/>
            </p:custDataLst>
          </p:nvPr>
        </p:nvSpPr>
        <p:spPr>
          <a:xfrm>
            <a:off x="1827842" y="1806685"/>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27" name="Elipse 97"/>
          <p:cNvSpPr/>
          <p:nvPr>
            <p:custDataLst>
              <p:tags r:id="rId8"/>
            </p:custDataLst>
          </p:nvPr>
        </p:nvSpPr>
        <p:spPr>
          <a:xfrm>
            <a:off x="2663026" y="1535876"/>
            <a:ext cx="108000" cy="108000"/>
          </a:xfrm>
          <a:custGeom>
            <a:avLst/>
            <a:gdLst>
              <a:gd name="connsiteX0" fmla="*/ 0 w 108000"/>
              <a:gd name="connsiteY0" fmla="*/ 54000 h 108000"/>
              <a:gd name="connsiteX1" fmla="*/ 54000 w 108000"/>
              <a:gd name="connsiteY1" fmla="*/ 0 h 108000"/>
              <a:gd name="connsiteX2" fmla="*/ 108000 w 108000"/>
              <a:gd name="connsiteY2" fmla="*/ 54000 h 108000"/>
              <a:gd name="connsiteX3" fmla="*/ 54000 w 108000"/>
              <a:gd name="connsiteY3" fmla="*/ 108000 h 108000"/>
              <a:gd name="connsiteX4" fmla="*/ 0 w 108000"/>
              <a:gd name="connsiteY4" fmla="*/ 54000 h 1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 h="108000">
                <a:moveTo>
                  <a:pt x="0" y="54000"/>
                </a:moveTo>
                <a:cubicBezTo>
                  <a:pt x="0" y="24177"/>
                  <a:pt x="24177" y="0"/>
                  <a:pt x="54000" y="0"/>
                </a:cubicBezTo>
                <a:cubicBezTo>
                  <a:pt x="83823" y="0"/>
                  <a:pt x="108000" y="24177"/>
                  <a:pt x="108000" y="54000"/>
                </a:cubicBezTo>
                <a:cubicBezTo>
                  <a:pt x="108000" y="83823"/>
                  <a:pt x="83823" y="108000"/>
                  <a:pt x="54000" y="108000"/>
                </a:cubicBezTo>
                <a:cubicBezTo>
                  <a:pt x="24177" y="108000"/>
                  <a:pt x="0" y="83823"/>
                  <a:pt x="0" y="54000"/>
                </a:cubicBezTo>
                <a:close/>
              </a:path>
            </a:pathLst>
          </a:custGeom>
          <a:gradFill>
            <a:gsLst>
              <a:gs pos="0">
                <a:srgbClr val="52739A"/>
              </a:gs>
              <a:gs pos="50000">
                <a:srgbClr val="91CCFF"/>
              </a:gs>
              <a:gs pos="100000">
                <a:srgbClr val="52739A"/>
              </a:gs>
            </a:gsLst>
            <a:lin ang="0" scaled="0"/>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sp>
        <p:nvSpPr>
          <p:cNvPr id="128" name="Elipse 97"/>
          <p:cNvSpPr/>
          <p:nvPr>
            <p:custDataLst>
              <p:tags r:id="rId9"/>
            </p:custDataLst>
          </p:nvPr>
        </p:nvSpPr>
        <p:spPr>
          <a:xfrm>
            <a:off x="2079436" y="1448792"/>
            <a:ext cx="108000" cy="108000"/>
          </a:xfrm>
          <a:custGeom>
            <a:avLst/>
            <a:gdLst>
              <a:gd name="connsiteX0" fmla="*/ 0 w 108000"/>
              <a:gd name="connsiteY0" fmla="*/ 54000 h 108000"/>
              <a:gd name="connsiteX1" fmla="*/ 54000 w 108000"/>
              <a:gd name="connsiteY1" fmla="*/ 0 h 108000"/>
              <a:gd name="connsiteX2" fmla="*/ 108000 w 108000"/>
              <a:gd name="connsiteY2" fmla="*/ 54000 h 108000"/>
              <a:gd name="connsiteX3" fmla="*/ 54000 w 108000"/>
              <a:gd name="connsiteY3" fmla="*/ 108000 h 108000"/>
              <a:gd name="connsiteX4" fmla="*/ 0 w 108000"/>
              <a:gd name="connsiteY4" fmla="*/ 54000 h 1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 h="108000">
                <a:moveTo>
                  <a:pt x="0" y="54000"/>
                </a:moveTo>
                <a:cubicBezTo>
                  <a:pt x="0" y="24177"/>
                  <a:pt x="24177" y="0"/>
                  <a:pt x="54000" y="0"/>
                </a:cubicBezTo>
                <a:cubicBezTo>
                  <a:pt x="83823" y="0"/>
                  <a:pt x="108000" y="24177"/>
                  <a:pt x="108000" y="54000"/>
                </a:cubicBezTo>
                <a:cubicBezTo>
                  <a:pt x="108000" y="83823"/>
                  <a:pt x="83823" y="108000"/>
                  <a:pt x="54000" y="108000"/>
                </a:cubicBezTo>
                <a:cubicBezTo>
                  <a:pt x="24177" y="108000"/>
                  <a:pt x="0" y="83823"/>
                  <a:pt x="0" y="54000"/>
                </a:cubicBezTo>
                <a:close/>
              </a:path>
            </a:pathLst>
          </a:custGeom>
          <a:gradFill>
            <a:gsLst>
              <a:gs pos="0">
                <a:srgbClr val="52739A"/>
              </a:gs>
              <a:gs pos="50000">
                <a:srgbClr val="91CCFF"/>
              </a:gs>
              <a:gs pos="100000">
                <a:srgbClr val="52739A"/>
              </a:gs>
            </a:gsLst>
            <a:lin ang="0" scaled="0"/>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sp>
        <p:nvSpPr>
          <p:cNvPr id="135" name="Elipse 97"/>
          <p:cNvSpPr/>
          <p:nvPr>
            <p:custDataLst>
              <p:tags r:id="rId10"/>
            </p:custDataLst>
          </p:nvPr>
        </p:nvSpPr>
        <p:spPr>
          <a:xfrm>
            <a:off x="2042858" y="1535314"/>
            <a:ext cx="108000" cy="108000"/>
          </a:xfrm>
          <a:custGeom>
            <a:avLst/>
            <a:gdLst>
              <a:gd name="connsiteX0" fmla="*/ 0 w 108000"/>
              <a:gd name="connsiteY0" fmla="*/ 54000 h 108000"/>
              <a:gd name="connsiteX1" fmla="*/ 54000 w 108000"/>
              <a:gd name="connsiteY1" fmla="*/ 0 h 108000"/>
              <a:gd name="connsiteX2" fmla="*/ 108000 w 108000"/>
              <a:gd name="connsiteY2" fmla="*/ 54000 h 108000"/>
              <a:gd name="connsiteX3" fmla="*/ 54000 w 108000"/>
              <a:gd name="connsiteY3" fmla="*/ 108000 h 108000"/>
              <a:gd name="connsiteX4" fmla="*/ 0 w 108000"/>
              <a:gd name="connsiteY4" fmla="*/ 54000 h 1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 h="108000">
                <a:moveTo>
                  <a:pt x="0" y="54000"/>
                </a:moveTo>
                <a:cubicBezTo>
                  <a:pt x="0" y="24177"/>
                  <a:pt x="24177" y="0"/>
                  <a:pt x="54000" y="0"/>
                </a:cubicBezTo>
                <a:cubicBezTo>
                  <a:pt x="83823" y="0"/>
                  <a:pt x="108000" y="24177"/>
                  <a:pt x="108000" y="54000"/>
                </a:cubicBezTo>
                <a:cubicBezTo>
                  <a:pt x="108000" y="83823"/>
                  <a:pt x="83823" y="108000"/>
                  <a:pt x="54000" y="108000"/>
                </a:cubicBezTo>
                <a:cubicBezTo>
                  <a:pt x="24177" y="108000"/>
                  <a:pt x="0" y="83823"/>
                  <a:pt x="0" y="54000"/>
                </a:cubicBezTo>
                <a:close/>
              </a:path>
            </a:pathLst>
          </a:custGeom>
          <a:gradFill>
            <a:gsLst>
              <a:gs pos="0">
                <a:srgbClr val="A2A2A2"/>
              </a:gs>
              <a:gs pos="50000">
                <a:srgbClr val="DCDCDC"/>
              </a:gs>
              <a:gs pos="100000">
                <a:srgbClr val="A2A2A2"/>
              </a:gs>
            </a:gsLst>
            <a:lin ang="0" scaled="0"/>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sp>
        <p:nvSpPr>
          <p:cNvPr id="136" name="Elipse 97"/>
          <p:cNvSpPr/>
          <p:nvPr>
            <p:custDataLst>
              <p:tags r:id="rId11"/>
            </p:custDataLst>
          </p:nvPr>
        </p:nvSpPr>
        <p:spPr>
          <a:xfrm>
            <a:off x="2582930" y="1614286"/>
            <a:ext cx="108000" cy="108000"/>
          </a:xfrm>
          <a:custGeom>
            <a:avLst/>
            <a:gdLst>
              <a:gd name="connsiteX0" fmla="*/ 0 w 108000"/>
              <a:gd name="connsiteY0" fmla="*/ 54000 h 108000"/>
              <a:gd name="connsiteX1" fmla="*/ 54000 w 108000"/>
              <a:gd name="connsiteY1" fmla="*/ 0 h 108000"/>
              <a:gd name="connsiteX2" fmla="*/ 108000 w 108000"/>
              <a:gd name="connsiteY2" fmla="*/ 54000 h 108000"/>
              <a:gd name="connsiteX3" fmla="*/ 54000 w 108000"/>
              <a:gd name="connsiteY3" fmla="*/ 108000 h 108000"/>
              <a:gd name="connsiteX4" fmla="*/ 0 w 108000"/>
              <a:gd name="connsiteY4" fmla="*/ 54000 h 1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 h="108000">
                <a:moveTo>
                  <a:pt x="0" y="54000"/>
                </a:moveTo>
                <a:cubicBezTo>
                  <a:pt x="0" y="24177"/>
                  <a:pt x="24177" y="0"/>
                  <a:pt x="54000" y="0"/>
                </a:cubicBezTo>
                <a:cubicBezTo>
                  <a:pt x="83823" y="0"/>
                  <a:pt x="108000" y="24177"/>
                  <a:pt x="108000" y="54000"/>
                </a:cubicBezTo>
                <a:cubicBezTo>
                  <a:pt x="108000" y="83823"/>
                  <a:pt x="83823" y="108000"/>
                  <a:pt x="54000" y="108000"/>
                </a:cubicBezTo>
                <a:cubicBezTo>
                  <a:pt x="24177" y="108000"/>
                  <a:pt x="0" y="83823"/>
                  <a:pt x="0" y="54000"/>
                </a:cubicBezTo>
                <a:close/>
              </a:path>
            </a:pathLst>
          </a:custGeom>
          <a:gradFill>
            <a:gsLst>
              <a:gs pos="0">
                <a:srgbClr val="A2A2A2"/>
              </a:gs>
              <a:gs pos="50000">
                <a:srgbClr val="DCDCDC"/>
              </a:gs>
              <a:gs pos="100000">
                <a:srgbClr val="A2A2A2"/>
              </a:gs>
            </a:gsLst>
            <a:lin ang="0" scaled="0"/>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44000" indent="-144000">
              <a:spcAft>
                <a:spcPts val="600"/>
              </a:spcAft>
              <a:buFont typeface="Arial" pitchFamily="34" charset="0"/>
              <a:buChar char="•"/>
            </a:pPr>
            <a:endParaRPr lang="pt-BR" sz="1400" dirty="0"/>
          </a:p>
        </p:txBody>
      </p:sp>
      <p:sp>
        <p:nvSpPr>
          <p:cNvPr id="100" name="Elipse 99"/>
          <p:cNvSpPr/>
          <p:nvPr>
            <p:custDataLst>
              <p:tags r:id="rId12"/>
            </p:custDataLst>
          </p:nvPr>
        </p:nvSpPr>
        <p:spPr>
          <a:xfrm>
            <a:off x="1027782" y="1527764"/>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pic>
        <p:nvPicPr>
          <p:cNvPr id="138" name="Picture 4" descr="http://static.panoramio.com/photos/large/73109354.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23769" y="1181820"/>
            <a:ext cx="1446771" cy="106713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40" name="CaixaDeTexto 39"/>
          <p:cNvSpPr txBox="1"/>
          <p:nvPr/>
        </p:nvSpPr>
        <p:spPr>
          <a:xfrm>
            <a:off x="6169141" y="1590553"/>
            <a:ext cx="3326770" cy="336525"/>
          </a:xfrm>
          <a:prstGeom prst="rect">
            <a:avLst/>
          </a:prstGeom>
          <a:noFill/>
          <a:ln>
            <a:noFill/>
          </a:ln>
        </p:spPr>
        <p:txBody>
          <a:bodyPr wrap="square" lIns="72000" tIns="36000" rIns="72000" bIns="36000" rtlCol="0" anchor="t">
            <a:noAutofit/>
          </a:bodyPr>
          <a:lstStyle/>
          <a:p>
            <a:pPr algn="ctr">
              <a:spcAft>
                <a:spcPts val="600"/>
              </a:spcAft>
            </a:pPr>
            <a:r>
              <a:rPr lang="pt-BR" sz="1600" b="1" dirty="0"/>
              <a:t>Extração na mina em Oriximiná</a:t>
            </a:r>
          </a:p>
        </p:txBody>
      </p:sp>
      <p:pic>
        <p:nvPicPr>
          <p:cNvPr id="131074"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2880" t="6521" r="13763" b="3125"/>
          <a:stretch/>
        </p:blipFill>
        <p:spPr bwMode="auto">
          <a:xfrm>
            <a:off x="4523770" y="2550033"/>
            <a:ext cx="1446771" cy="1001880"/>
          </a:xfrm>
          <a:prstGeom prst="rect">
            <a:avLst/>
          </a:prstGeom>
          <a:noFill/>
          <a:ln w="9525">
            <a:solidFill>
              <a:schemeClr val="tx1">
                <a:lumMod val="75000"/>
                <a:lumOff val="2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40" name="CaixaDeTexto 139"/>
          <p:cNvSpPr txBox="1"/>
          <p:nvPr/>
        </p:nvSpPr>
        <p:spPr>
          <a:xfrm>
            <a:off x="6169141" y="2780928"/>
            <a:ext cx="3326770" cy="336525"/>
          </a:xfrm>
          <a:prstGeom prst="rect">
            <a:avLst/>
          </a:prstGeom>
          <a:noFill/>
          <a:ln>
            <a:noFill/>
          </a:ln>
        </p:spPr>
        <p:txBody>
          <a:bodyPr wrap="square" lIns="72000" tIns="36000" rIns="72000" bIns="36000" rtlCol="0" anchor="t">
            <a:noAutofit/>
          </a:bodyPr>
          <a:lstStyle/>
          <a:p>
            <a:pPr algn="ctr">
              <a:spcAft>
                <a:spcPts val="600"/>
              </a:spcAft>
            </a:pPr>
            <a:r>
              <a:rPr lang="pt-BR" sz="1600" b="1" dirty="0"/>
              <a:t>Transporte ferroviário até o TUP Trombetas (~30km)</a:t>
            </a:r>
          </a:p>
        </p:txBody>
      </p:sp>
      <p:pic>
        <p:nvPicPr>
          <p:cNvPr id="131075" name="Picture 3"/>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3788" t="6292" r="15668" b="6250"/>
          <a:stretch/>
        </p:blipFill>
        <p:spPr bwMode="auto">
          <a:xfrm>
            <a:off x="4523770" y="3853386"/>
            <a:ext cx="1437363" cy="1001880"/>
          </a:xfrm>
          <a:prstGeom prst="rect">
            <a:avLst/>
          </a:prstGeom>
          <a:noFill/>
          <a:ln w="9525">
            <a:solidFill>
              <a:schemeClr val="tx1">
                <a:lumMod val="75000"/>
                <a:lumOff val="2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42" name="CaixaDeTexto 141"/>
          <p:cNvSpPr txBox="1"/>
          <p:nvPr/>
        </p:nvSpPr>
        <p:spPr>
          <a:xfrm>
            <a:off x="6169141" y="4093471"/>
            <a:ext cx="3326770" cy="336525"/>
          </a:xfrm>
          <a:prstGeom prst="rect">
            <a:avLst/>
          </a:prstGeom>
          <a:noFill/>
          <a:ln>
            <a:noFill/>
          </a:ln>
        </p:spPr>
        <p:txBody>
          <a:bodyPr wrap="square" lIns="72000" tIns="36000" rIns="72000" bIns="36000" rtlCol="0" anchor="t">
            <a:noAutofit/>
          </a:bodyPr>
          <a:lstStyle/>
          <a:p>
            <a:pPr algn="ctr">
              <a:spcAft>
                <a:spcPts val="600"/>
              </a:spcAft>
            </a:pPr>
            <a:r>
              <a:rPr lang="pt-BR" sz="1600" b="1" dirty="0"/>
              <a:t>Transporte marítimo até Barcarena</a:t>
            </a:r>
          </a:p>
        </p:txBody>
      </p:sp>
      <p:pic>
        <p:nvPicPr>
          <p:cNvPr id="131076" name="Picture 4"/>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3030" t="25930" r="46494" b="22998"/>
          <a:stretch/>
        </p:blipFill>
        <p:spPr bwMode="auto">
          <a:xfrm>
            <a:off x="4523770" y="5196674"/>
            <a:ext cx="1412289" cy="1001880"/>
          </a:xfrm>
          <a:prstGeom prst="rect">
            <a:avLst/>
          </a:prstGeom>
          <a:noFill/>
          <a:ln w="9525">
            <a:solidFill>
              <a:schemeClr val="tx1">
                <a:lumMod val="75000"/>
                <a:lumOff val="2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44" name="CaixaDeTexto 143"/>
          <p:cNvSpPr txBox="1"/>
          <p:nvPr/>
        </p:nvSpPr>
        <p:spPr>
          <a:xfrm>
            <a:off x="6169141" y="5522221"/>
            <a:ext cx="3326770" cy="336525"/>
          </a:xfrm>
          <a:prstGeom prst="rect">
            <a:avLst/>
          </a:prstGeom>
          <a:noFill/>
          <a:ln>
            <a:noFill/>
          </a:ln>
        </p:spPr>
        <p:txBody>
          <a:bodyPr wrap="square" lIns="72000" tIns="36000" rIns="72000" bIns="36000" rtlCol="0" anchor="t">
            <a:noAutofit/>
          </a:bodyPr>
          <a:lstStyle/>
          <a:p>
            <a:pPr algn="ctr">
              <a:spcAft>
                <a:spcPts val="600"/>
              </a:spcAft>
            </a:pPr>
            <a:r>
              <a:rPr lang="pt-BR" sz="1600" b="1" dirty="0"/>
              <a:t>Produção da alumina calcinada e exportação</a:t>
            </a:r>
          </a:p>
        </p:txBody>
      </p:sp>
      <p:cxnSp>
        <p:nvCxnSpPr>
          <p:cNvPr id="139" name="Conector de seta reta 138"/>
          <p:cNvCxnSpPr/>
          <p:nvPr/>
        </p:nvCxnSpPr>
        <p:spPr>
          <a:xfrm>
            <a:off x="5240238" y="2248954"/>
            <a:ext cx="0" cy="441365"/>
          </a:xfrm>
          <a:prstGeom prst="straightConnector1">
            <a:avLst/>
          </a:prstGeom>
          <a:ln w="41275">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41" name="Conector de seta reta 140"/>
          <p:cNvCxnSpPr/>
          <p:nvPr/>
        </p:nvCxnSpPr>
        <p:spPr>
          <a:xfrm>
            <a:off x="5240238" y="3429000"/>
            <a:ext cx="0" cy="441365"/>
          </a:xfrm>
          <a:prstGeom prst="straightConnector1">
            <a:avLst/>
          </a:prstGeom>
          <a:ln w="41275">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43" name="Conector de seta reta 142"/>
          <p:cNvCxnSpPr/>
          <p:nvPr/>
        </p:nvCxnSpPr>
        <p:spPr>
          <a:xfrm>
            <a:off x="5240238" y="4842249"/>
            <a:ext cx="0" cy="441365"/>
          </a:xfrm>
          <a:prstGeom prst="straightConnector1">
            <a:avLst/>
          </a:prstGeom>
          <a:ln w="41275">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41" name="CaixaDeTexto 40"/>
          <p:cNvSpPr txBox="1"/>
          <p:nvPr/>
        </p:nvSpPr>
        <p:spPr>
          <a:xfrm>
            <a:off x="4146059" y="821037"/>
            <a:ext cx="5198635" cy="303707"/>
          </a:xfrm>
          <a:prstGeom prst="rect">
            <a:avLst/>
          </a:prstGeom>
          <a:noFill/>
          <a:ln>
            <a:noFill/>
          </a:ln>
        </p:spPr>
        <p:txBody>
          <a:bodyPr wrap="square" lIns="72000" tIns="36000" rIns="72000" bIns="36000" rtlCol="0" anchor="t">
            <a:noAutofit/>
          </a:bodyPr>
          <a:lstStyle/>
          <a:p>
            <a:pPr>
              <a:spcAft>
                <a:spcPts val="600"/>
              </a:spcAft>
            </a:pPr>
            <a:r>
              <a:rPr lang="pt-BR" sz="1600" b="1" dirty="0"/>
              <a:t>Exemplo de fluxo logístico</a:t>
            </a:r>
          </a:p>
        </p:txBody>
      </p:sp>
    </p:spTree>
    <p:extLst>
      <p:ext uri="{BB962C8B-B14F-4D97-AF65-F5344CB8AC3E}">
        <p14:creationId xmlns:p14="http://schemas.microsoft.com/office/powerpoint/2010/main" val="3359116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Sumário executivo – Bauxita/Alumina </a:t>
            </a:r>
          </a:p>
        </p:txBody>
      </p:sp>
      <p:pic>
        <p:nvPicPr>
          <p:cNvPr id="5" name="Picture 8" descr="Clique para fazer o download"/>
          <p:cNvPicPr>
            <a:picLocks noChangeAspect="1" noChangeArrowheads="1"/>
          </p:cNvPicPr>
          <p:nvPr/>
        </p:nvPicPr>
        <p:blipFill>
          <a:blip r:embed="rId2"/>
          <a:srcRect/>
          <a:stretch>
            <a:fillRect/>
          </a:stretch>
        </p:blipFill>
        <p:spPr bwMode="blackWhite">
          <a:xfrm>
            <a:off x="4427441" y="5436358"/>
            <a:ext cx="1099681" cy="1099681"/>
          </a:xfrm>
          <a:prstGeom prst="rect">
            <a:avLst/>
          </a:prstGeom>
          <a:gradFill rotWithShape="1">
            <a:gsLst>
              <a:gs pos="0">
                <a:srgbClr val="0000FF">
                  <a:gamma/>
                  <a:shade val="50980"/>
                  <a:invGamma/>
                </a:srgbClr>
              </a:gs>
              <a:gs pos="50000">
                <a:srgbClr val="0000FF"/>
              </a:gs>
              <a:gs pos="100000">
                <a:srgbClr val="0000FF">
                  <a:gamma/>
                  <a:shade val="50980"/>
                  <a:invGamma/>
                </a:srgbClr>
              </a:gs>
            </a:gsLst>
            <a:lin ang="0" scaled="1"/>
          </a:gradFill>
          <a:ln w="9525" algn="ctr">
            <a:noFill/>
            <a:miter lim="800000"/>
            <a:headEnd/>
            <a:tailEnd/>
          </a:ln>
          <a:effectLst/>
        </p:spPr>
      </p:pic>
      <p:sp>
        <p:nvSpPr>
          <p:cNvPr id="7" name="Texto explicativo retangular 6"/>
          <p:cNvSpPr/>
          <p:nvPr/>
        </p:nvSpPr>
        <p:spPr>
          <a:xfrm>
            <a:off x="5888310" y="4037122"/>
            <a:ext cx="3462443" cy="1130578"/>
          </a:xfrm>
          <a:prstGeom prst="wedgeRectCallout">
            <a:avLst>
              <a:gd name="adj1" fmla="val -60299"/>
              <a:gd name="adj2" fmla="val 102275"/>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400" dirty="0"/>
              <a:t>Segundo consultores do setor, outras empresas que, como a Alcoa, são </a:t>
            </a:r>
            <a:r>
              <a:rPr lang="pt-BR" sz="1400" dirty="0" err="1"/>
              <a:t>eletrointensivas</a:t>
            </a:r>
            <a:r>
              <a:rPr lang="pt-BR" sz="1400" dirty="0"/>
              <a:t> estão suspendendo a produção para vender energia </a:t>
            </a:r>
            <a:r>
              <a:rPr lang="pt-BR" sz="1400" baseline="30000" dirty="0"/>
              <a:t>2</a:t>
            </a:r>
            <a:endParaRPr lang="pt-BR" sz="1400" dirty="0"/>
          </a:p>
        </p:txBody>
      </p:sp>
      <p:sp>
        <p:nvSpPr>
          <p:cNvPr id="11" name="Texto explicativo retangular 10"/>
          <p:cNvSpPr/>
          <p:nvPr/>
        </p:nvSpPr>
        <p:spPr>
          <a:xfrm>
            <a:off x="402610" y="4037122"/>
            <a:ext cx="4189556" cy="1130578"/>
          </a:xfrm>
          <a:prstGeom prst="wedgeRectCallout">
            <a:avLst>
              <a:gd name="adj1" fmla="val 46502"/>
              <a:gd name="adj2" fmla="val 86964"/>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400" dirty="0"/>
              <a:t>O professor Ildo </a:t>
            </a:r>
            <a:r>
              <a:rPr lang="pt-BR" sz="1400" dirty="0" err="1"/>
              <a:t>Sauer</a:t>
            </a:r>
            <a:r>
              <a:rPr lang="pt-BR" sz="1400" dirty="0"/>
              <a:t>, do IEE (Instituto de Energia e Ambiente) da USP, calcula que uma fabricante de alumínio lucre o dobro vendendo a energia no mercado à vista do que produzindo </a:t>
            </a:r>
            <a:r>
              <a:rPr lang="pt-BR" sz="1400" baseline="30000" dirty="0"/>
              <a:t>1</a:t>
            </a:r>
            <a:endParaRPr lang="pt-BR" sz="1400" dirty="0"/>
          </a:p>
        </p:txBody>
      </p:sp>
      <p:sp>
        <p:nvSpPr>
          <p:cNvPr id="12" name="CaixaDeTexto 11"/>
          <p:cNvSpPr txBox="1"/>
          <p:nvPr/>
        </p:nvSpPr>
        <p:spPr>
          <a:xfrm>
            <a:off x="55662" y="6525344"/>
            <a:ext cx="6552728" cy="258660"/>
          </a:xfrm>
          <a:prstGeom prst="rect">
            <a:avLst/>
          </a:prstGeom>
          <a:noFill/>
          <a:ln>
            <a:noFill/>
          </a:ln>
        </p:spPr>
        <p:txBody>
          <a:bodyPr wrap="square" lIns="72000" tIns="36000" rIns="72000" bIns="36000" rtlCol="0" anchor="t">
            <a:noAutofit/>
          </a:bodyPr>
          <a:lstStyle/>
          <a:p>
            <a:pPr>
              <a:spcAft>
                <a:spcPts val="600"/>
              </a:spcAft>
            </a:pPr>
            <a:r>
              <a:rPr lang="pt-BR" sz="1200" dirty="0"/>
              <a:t> (1) Folha de São Paulo; (2) O Estado de São Paulo 29/03/14</a:t>
            </a:r>
          </a:p>
        </p:txBody>
      </p:sp>
      <p:sp>
        <p:nvSpPr>
          <p:cNvPr id="15" name="Retângulo de cantos arredondados 14"/>
          <p:cNvSpPr/>
          <p:nvPr/>
        </p:nvSpPr>
        <p:spPr>
          <a:xfrm>
            <a:off x="631726" y="1026552"/>
            <a:ext cx="8784976" cy="2356625"/>
          </a:xfrm>
          <a:prstGeom prst="roundRect">
            <a:avLst>
              <a:gd name="adj" fmla="val 8268"/>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600" b="1" dirty="0">
                <a:solidFill>
                  <a:schemeClr val="tx1"/>
                </a:solidFill>
              </a:rPr>
              <a:t>Mercado</a:t>
            </a:r>
          </a:p>
          <a:p>
            <a:pPr marL="285750" indent="-285750" algn="l">
              <a:spcAft>
                <a:spcPts val="600"/>
              </a:spcAft>
              <a:buFont typeface="Arial" panose="020B0604020202020204" pitchFamily="34" charset="0"/>
              <a:buChar char="•"/>
            </a:pPr>
            <a:r>
              <a:rPr lang="pt-BR" sz="1600" dirty="0"/>
              <a:t>Brasil é um dos maiores produtores do mundo de Bauxita/Alumina e possui uma das maiores reservas do mineral</a:t>
            </a:r>
          </a:p>
          <a:p>
            <a:pPr marL="285750" indent="-285750" algn="l">
              <a:spcAft>
                <a:spcPts val="600"/>
              </a:spcAft>
              <a:buFont typeface="Arial" panose="020B0604020202020204" pitchFamily="34" charset="0"/>
              <a:buChar char="•"/>
            </a:pPr>
            <a:r>
              <a:rPr lang="pt-BR" sz="1600" dirty="0"/>
              <a:t>Nova planta da Rio Tinto na Bahia?</a:t>
            </a:r>
          </a:p>
          <a:p>
            <a:pPr marL="285750" indent="-285750" algn="l">
              <a:spcAft>
                <a:spcPts val="600"/>
              </a:spcAft>
              <a:buFont typeface="Arial" panose="020B0604020202020204" pitchFamily="34" charset="0"/>
              <a:buChar char="•"/>
            </a:pPr>
            <a:r>
              <a:rPr lang="pt-BR" sz="1600" dirty="0">
                <a:solidFill>
                  <a:schemeClr val="tx1"/>
                </a:solidFill>
              </a:rPr>
              <a:t>Cadei</a:t>
            </a:r>
            <a:r>
              <a:rPr lang="pt-BR" sz="1600" dirty="0"/>
              <a:t>as são verticalizadas (bauxita, alumina, energia elétrica e alumínio)</a:t>
            </a:r>
            <a:endParaRPr lang="pt-BR" sz="1600" dirty="0">
              <a:solidFill>
                <a:schemeClr val="tx1"/>
              </a:solidFill>
            </a:endParaRPr>
          </a:p>
          <a:p>
            <a:pPr marL="285750" indent="-285750" algn="l">
              <a:spcAft>
                <a:spcPts val="600"/>
              </a:spcAft>
              <a:buFont typeface="Arial" panose="020B0604020202020204" pitchFamily="34" charset="0"/>
              <a:buChar char="•"/>
            </a:pPr>
            <a:r>
              <a:rPr lang="pt-BR" sz="1600" dirty="0">
                <a:solidFill>
                  <a:schemeClr val="tx1"/>
                </a:solidFill>
              </a:rPr>
              <a:t>Mercado nacional era autossuficiente em produção de alumínio, mas pelo alto custo de energia, deverá aumentar suas importações do produto</a:t>
            </a:r>
          </a:p>
          <a:p>
            <a:pPr marL="285750" indent="-285750" algn="l">
              <a:spcAft>
                <a:spcPts val="600"/>
              </a:spcAft>
              <a:buFont typeface="Arial" panose="020B0604020202020204" pitchFamily="34" charset="0"/>
              <a:buChar char="•"/>
            </a:pPr>
            <a:r>
              <a:rPr lang="pt-BR" sz="1600" dirty="0"/>
              <a:t>Cadeia de reciclagem é relevante (35% do consumido é recuperado)</a:t>
            </a:r>
            <a:endParaRPr lang="pt-BR" sz="1600" dirty="0">
              <a:solidFill>
                <a:schemeClr val="tx1"/>
              </a:solidFill>
            </a:endParaRPr>
          </a:p>
        </p:txBody>
      </p:sp>
    </p:spTree>
    <p:extLst>
      <p:ext uri="{BB962C8B-B14F-4D97-AF65-F5344CB8AC3E}">
        <p14:creationId xmlns:p14="http://schemas.microsoft.com/office/powerpoint/2010/main" val="305635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15702" y="2998076"/>
            <a:ext cx="4608512" cy="57606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p:txBody>
          <a:bodyPr/>
          <a:lstStyle/>
          <a:p>
            <a:r>
              <a:rPr lang="pt-BR" dirty="0"/>
              <a:t>Apresentação das cargas</a:t>
            </a:r>
          </a:p>
        </p:txBody>
      </p:sp>
      <p:sp>
        <p:nvSpPr>
          <p:cNvPr id="5" name="CaixaDeTexto 4"/>
          <p:cNvSpPr txBox="1"/>
          <p:nvPr/>
        </p:nvSpPr>
        <p:spPr>
          <a:xfrm>
            <a:off x="703734" y="1412776"/>
            <a:ext cx="4608512" cy="4248472"/>
          </a:xfrm>
          <a:prstGeom prst="rect">
            <a:avLst/>
          </a:prstGeom>
          <a:noFill/>
          <a:ln>
            <a:noFill/>
          </a:ln>
        </p:spPr>
        <p:txBody>
          <a:bodyPr wrap="square" lIns="72000" tIns="36000" rIns="72000" bIns="36000" rtlCol="0" anchor="t">
            <a:noAutofit/>
          </a:bodyPr>
          <a:lstStyle/>
          <a:p>
            <a:pPr>
              <a:lnSpc>
                <a:spcPct val="150000"/>
              </a:lnSpc>
              <a:spcAft>
                <a:spcPts val="600"/>
              </a:spcAft>
            </a:pPr>
            <a:r>
              <a:rPr lang="pt-BR" sz="2000" b="1" dirty="0"/>
              <a:t>Minério de Ferro</a:t>
            </a:r>
          </a:p>
          <a:p>
            <a:pPr>
              <a:lnSpc>
                <a:spcPct val="150000"/>
              </a:lnSpc>
              <a:spcAft>
                <a:spcPts val="600"/>
              </a:spcAft>
            </a:pPr>
            <a:r>
              <a:rPr lang="pt-BR" sz="2000" b="1" dirty="0"/>
              <a:t>Carvão e Coque</a:t>
            </a:r>
          </a:p>
          <a:p>
            <a:pPr>
              <a:lnSpc>
                <a:spcPct val="150000"/>
              </a:lnSpc>
              <a:spcAft>
                <a:spcPts val="600"/>
              </a:spcAft>
            </a:pPr>
            <a:r>
              <a:rPr lang="pt-BR" sz="2000" b="1" dirty="0"/>
              <a:t>Bauxita/Alumina</a:t>
            </a:r>
          </a:p>
          <a:p>
            <a:pPr>
              <a:lnSpc>
                <a:spcPct val="150000"/>
              </a:lnSpc>
              <a:spcAft>
                <a:spcPts val="600"/>
              </a:spcAft>
            </a:pPr>
            <a:r>
              <a:rPr lang="pt-BR" sz="2000" b="1" dirty="0"/>
              <a:t>Grãos</a:t>
            </a:r>
          </a:p>
          <a:p>
            <a:pPr>
              <a:lnSpc>
                <a:spcPct val="150000"/>
              </a:lnSpc>
              <a:spcAft>
                <a:spcPts val="600"/>
              </a:spcAft>
            </a:pPr>
            <a:r>
              <a:rPr lang="pt-BR" sz="2000" b="1" dirty="0"/>
              <a:t>Açúcar</a:t>
            </a:r>
          </a:p>
          <a:p>
            <a:pPr>
              <a:lnSpc>
                <a:spcPct val="150000"/>
              </a:lnSpc>
              <a:spcAft>
                <a:spcPts val="600"/>
              </a:spcAft>
            </a:pPr>
            <a:r>
              <a:rPr lang="pt-BR" sz="2000" b="1" dirty="0"/>
              <a:t>Fertilizantes</a:t>
            </a:r>
          </a:p>
          <a:p>
            <a:pPr>
              <a:lnSpc>
                <a:spcPct val="150000"/>
              </a:lnSpc>
              <a:spcAft>
                <a:spcPts val="600"/>
              </a:spcAft>
            </a:pPr>
            <a:r>
              <a:rPr lang="pt-BR" sz="2000" b="1" dirty="0"/>
              <a:t>Outras Cargas</a:t>
            </a:r>
          </a:p>
        </p:txBody>
      </p:sp>
    </p:spTree>
    <p:extLst>
      <p:ext uri="{BB962C8B-B14F-4D97-AF65-F5344CB8AC3E}">
        <p14:creationId xmlns:p14="http://schemas.microsoft.com/office/powerpoint/2010/main" val="1174230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p:cNvGraphicFramePr>
            <a:graphicFrameLocks noChangeAspect="1"/>
          </p:cNvGraphicFramePr>
          <p:nvPr>
            <p:custDataLst>
              <p:tags r:id="rId2"/>
            </p:custDataLst>
            <p:extLst>
              <p:ext uri="{D42A27DB-BD31-4B8C-83A1-F6EECF244321}">
                <p14:modId xmlns:p14="http://schemas.microsoft.com/office/powerpoint/2010/main" val="327582951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92317"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3"/>
            </p:custDataLst>
          </p:nvPr>
        </p:nvSpPr>
        <p:spPr/>
        <p:txBody>
          <a:bodyPr/>
          <a:lstStyle/>
          <a:p>
            <a:r>
              <a:rPr lang="pt-BR" dirty="0"/>
              <a:t>Características da carga</a:t>
            </a:r>
          </a:p>
        </p:txBody>
      </p:sp>
      <p:sp>
        <p:nvSpPr>
          <p:cNvPr id="31" name="Retângulo 30"/>
          <p:cNvSpPr/>
          <p:nvPr/>
        </p:nvSpPr>
        <p:spPr>
          <a:xfrm>
            <a:off x="127670" y="620688"/>
            <a:ext cx="3708000"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Media densidade</a:t>
            </a:r>
          </a:p>
        </p:txBody>
      </p:sp>
      <p:cxnSp>
        <p:nvCxnSpPr>
          <p:cNvPr id="32" name="Conector reto 31"/>
          <p:cNvCxnSpPr/>
          <p:nvPr/>
        </p:nvCxnSpPr>
        <p:spPr>
          <a:xfrm>
            <a:off x="127670" y="934120"/>
            <a:ext cx="3708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556857" y="1124744"/>
            <a:ext cx="684076" cy="900000"/>
          </a:xfrm>
          <a:prstGeom prst="rect">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txBody>
          <a:bodyPr wrap="square" lIns="72000" tIns="72000" rIns="72000" bIns="72000" rtlCol="0" anchor="ctr">
            <a:noAutofit/>
          </a:bodyPr>
          <a:lstStyle/>
          <a:p>
            <a:pPr algn="ctr">
              <a:spcAft>
                <a:spcPts val="600"/>
              </a:spcAft>
            </a:pPr>
            <a:r>
              <a:rPr lang="en-US" sz="1200" dirty="0">
                <a:solidFill>
                  <a:prstClr val="black"/>
                </a:solidFill>
              </a:rPr>
              <a:t>1,00 t/m³</a:t>
            </a:r>
            <a:endParaRPr lang="pt-BR" sz="1200" dirty="0">
              <a:solidFill>
                <a:prstClr val="black"/>
              </a:solidFill>
            </a:endParaRPr>
          </a:p>
        </p:txBody>
      </p:sp>
      <p:sp>
        <p:nvSpPr>
          <p:cNvPr id="33" name="Retângulo 32"/>
          <p:cNvSpPr/>
          <p:nvPr/>
        </p:nvSpPr>
        <p:spPr>
          <a:xfrm>
            <a:off x="576777" y="2071552"/>
            <a:ext cx="644236" cy="360040"/>
          </a:xfrm>
          <a:prstGeom prst="rect">
            <a:avLst/>
          </a:prstGeom>
          <a:noFill/>
          <a:ln>
            <a:noFill/>
          </a:ln>
          <a:effectLst/>
        </p:spPr>
        <p:txBody>
          <a:bodyPr wrap="square" lIns="72000" tIns="72000" rIns="72000" bIns="72000" rtlCol="0" anchor="ctr">
            <a:noAutofit/>
          </a:bodyPr>
          <a:lstStyle/>
          <a:p>
            <a:pPr algn="ctr">
              <a:spcAft>
                <a:spcPts val="600"/>
              </a:spcAft>
            </a:pPr>
            <a:r>
              <a:rPr lang="pt-BR" sz="1200" b="1" dirty="0">
                <a:solidFill>
                  <a:prstClr val="black"/>
                </a:solidFill>
              </a:rPr>
              <a:t>Água</a:t>
            </a:r>
          </a:p>
        </p:txBody>
      </p:sp>
      <p:sp>
        <p:nvSpPr>
          <p:cNvPr id="40" name="Retângulo de cantos arredondados 39"/>
          <p:cNvSpPr/>
          <p:nvPr>
            <p:custDataLst>
              <p:tags r:id="rId4"/>
            </p:custDataLst>
          </p:nvPr>
        </p:nvSpPr>
        <p:spPr>
          <a:xfrm>
            <a:off x="291650" y="5249551"/>
            <a:ext cx="9053044" cy="1024233"/>
          </a:xfrm>
          <a:prstGeom prst="roundRect">
            <a:avLst>
              <a:gd name="adj" fmla="val 3955"/>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marL="144000" indent="-144000">
              <a:spcAft>
                <a:spcPts val="300"/>
              </a:spcAft>
              <a:buFont typeface="Arial" pitchFamily="34" charset="0"/>
              <a:buChar char="•"/>
            </a:pPr>
            <a:r>
              <a:rPr lang="pt-BR" sz="1600" dirty="0">
                <a:solidFill>
                  <a:prstClr val="black"/>
                </a:solidFill>
              </a:rPr>
              <a:t>As características da produção e escoamento de grãos são:</a:t>
            </a:r>
          </a:p>
          <a:p>
            <a:pPr marL="541338" lvl="1" indent="-269875">
              <a:spcAft>
                <a:spcPts val="300"/>
              </a:spcAft>
              <a:buFont typeface="Arial" pitchFamily="34" charset="0"/>
              <a:buChar char="―"/>
            </a:pPr>
            <a:r>
              <a:rPr lang="pt-BR" sz="1600" dirty="0">
                <a:solidFill>
                  <a:prstClr val="black"/>
                </a:solidFill>
              </a:rPr>
              <a:t>Sazonalidade e compartilhamento de ativos entre as culturas (</a:t>
            </a:r>
            <a:r>
              <a:rPr lang="pt-BR" sz="1600" dirty="0" err="1">
                <a:solidFill>
                  <a:prstClr val="black"/>
                </a:solidFill>
              </a:rPr>
              <a:t>soja+milho</a:t>
            </a:r>
            <a:r>
              <a:rPr lang="pt-BR" sz="1600" dirty="0">
                <a:solidFill>
                  <a:prstClr val="black"/>
                </a:solidFill>
              </a:rPr>
              <a:t>)</a:t>
            </a:r>
          </a:p>
          <a:p>
            <a:pPr marL="541338" lvl="1" indent="-269875">
              <a:spcAft>
                <a:spcPts val="300"/>
              </a:spcAft>
              <a:buFont typeface="Arial" pitchFamily="34" charset="0"/>
              <a:buChar char="―"/>
            </a:pPr>
            <a:r>
              <a:rPr lang="pt-BR" sz="1600" dirty="0">
                <a:solidFill>
                  <a:prstClr val="black"/>
                </a:solidFill>
              </a:rPr>
              <a:t>Comercializada por</a:t>
            </a:r>
            <a:r>
              <a:rPr lang="pt-BR" sz="1600" i="1" dirty="0">
                <a:solidFill>
                  <a:prstClr val="black"/>
                </a:solidFill>
              </a:rPr>
              <a:t> tradings</a:t>
            </a:r>
          </a:p>
        </p:txBody>
      </p:sp>
      <p:sp>
        <p:nvSpPr>
          <p:cNvPr id="23" name="Retângulo 22"/>
          <p:cNvSpPr/>
          <p:nvPr/>
        </p:nvSpPr>
        <p:spPr>
          <a:xfrm>
            <a:off x="1235363" y="1347944"/>
            <a:ext cx="684076" cy="676800"/>
          </a:xfrm>
          <a:prstGeom prst="rect">
            <a:avLst/>
          </a:prstGeom>
          <a:gradFill>
            <a:gsLst>
              <a:gs pos="0">
                <a:srgbClr val="52739A">
                  <a:lumMod val="50000"/>
                  <a:lumOff val="50000"/>
                </a:srgbClr>
              </a:gs>
              <a:gs pos="50000">
                <a:srgbClr val="91CCFF">
                  <a:lumMod val="50000"/>
                  <a:lumOff val="50000"/>
                </a:srgbClr>
              </a:gs>
              <a:gs pos="100000">
                <a:srgbClr val="52739A">
                  <a:lumMod val="50000"/>
                  <a:lumOff val="50000"/>
                </a:srgbClr>
              </a:gs>
            </a:gsLst>
          </a:gradFill>
          <a:ln>
            <a:solidFill>
              <a:schemeClr val="tx1">
                <a:lumMod val="50000"/>
                <a:lumOff val="50000"/>
              </a:schemeClr>
            </a:solidFill>
          </a:ln>
          <a:effectLst>
            <a:outerShdw blurRad="63500" sx="102000" sy="102000" algn="ctr" rotWithShape="0">
              <a:prstClr val="black">
                <a:alpha val="40000"/>
              </a:prstClr>
            </a:outerShdw>
          </a:effectLst>
        </p:spPr>
        <p:txBody>
          <a:bodyPr wrap="square" lIns="72000" tIns="72000" rIns="72000" bIns="72000" rtlCol="0" anchor="ctr">
            <a:noAutofit/>
          </a:bodyPr>
          <a:lstStyle/>
          <a:p>
            <a:pPr algn="ctr">
              <a:spcAft>
                <a:spcPts val="600"/>
              </a:spcAft>
            </a:pPr>
            <a:r>
              <a:rPr lang="en-US" sz="1200" dirty="0">
                <a:solidFill>
                  <a:prstClr val="black"/>
                </a:solidFill>
              </a:rPr>
              <a:t>0,75 t/m³</a:t>
            </a:r>
            <a:endParaRPr lang="pt-BR" sz="1200" dirty="0">
              <a:solidFill>
                <a:prstClr val="black"/>
              </a:solidFill>
            </a:endParaRPr>
          </a:p>
        </p:txBody>
      </p:sp>
      <p:sp>
        <p:nvSpPr>
          <p:cNvPr id="25" name="Retângulo 24"/>
          <p:cNvSpPr/>
          <p:nvPr/>
        </p:nvSpPr>
        <p:spPr>
          <a:xfrm>
            <a:off x="1163305" y="2071552"/>
            <a:ext cx="828192" cy="360040"/>
          </a:xfrm>
          <a:prstGeom prst="rect">
            <a:avLst/>
          </a:prstGeom>
          <a:noFill/>
          <a:ln>
            <a:noFill/>
          </a:ln>
          <a:effectLst/>
        </p:spPr>
        <p:txBody>
          <a:bodyPr wrap="square" lIns="72000" tIns="72000" rIns="72000" bIns="72000" rtlCol="0" anchor="ctr">
            <a:noAutofit/>
          </a:bodyPr>
          <a:lstStyle/>
          <a:p>
            <a:pPr algn="ctr">
              <a:spcAft>
                <a:spcPts val="600"/>
              </a:spcAft>
            </a:pPr>
            <a:r>
              <a:rPr lang="pt-BR" sz="1200" b="1" dirty="0">
                <a:solidFill>
                  <a:prstClr val="black"/>
                </a:solidFill>
              </a:rPr>
              <a:t>Soja e milho</a:t>
            </a:r>
          </a:p>
        </p:txBody>
      </p:sp>
      <p:sp>
        <p:nvSpPr>
          <p:cNvPr id="26" name="Retângulo 25"/>
          <p:cNvSpPr/>
          <p:nvPr/>
        </p:nvSpPr>
        <p:spPr>
          <a:xfrm>
            <a:off x="1929567" y="1484744"/>
            <a:ext cx="684076" cy="540000"/>
          </a:xfrm>
          <a:prstGeom prst="rect">
            <a:avLst/>
          </a:prstGeom>
          <a:gradFill>
            <a:gsLst>
              <a:gs pos="0">
                <a:srgbClr val="CDC800"/>
              </a:gs>
              <a:gs pos="100000">
                <a:srgbClr val="CDC800"/>
              </a:gs>
              <a:gs pos="50000">
                <a:srgbClr val="FFFA3B"/>
              </a:gs>
            </a:gsLst>
          </a:gradFill>
          <a:ln>
            <a:solidFill>
              <a:schemeClr val="tx1">
                <a:lumMod val="50000"/>
                <a:lumOff val="50000"/>
              </a:schemeClr>
            </a:solidFill>
          </a:ln>
          <a:effectLst>
            <a:outerShdw blurRad="63500" sx="102000" sy="102000" algn="ctr" rotWithShape="0">
              <a:prstClr val="black">
                <a:alpha val="40000"/>
              </a:prstClr>
            </a:outerShdw>
          </a:effectLst>
        </p:spPr>
        <p:txBody>
          <a:bodyPr wrap="square" lIns="72000" tIns="72000" rIns="72000" bIns="72000" rtlCol="0" anchor="ctr">
            <a:noAutofit/>
          </a:bodyPr>
          <a:lstStyle/>
          <a:p>
            <a:pPr algn="ctr">
              <a:spcAft>
                <a:spcPts val="600"/>
              </a:spcAft>
            </a:pPr>
            <a:r>
              <a:rPr lang="en-US" sz="1200" dirty="0">
                <a:solidFill>
                  <a:prstClr val="black"/>
                </a:solidFill>
              </a:rPr>
              <a:t>0,60 t/m³</a:t>
            </a:r>
            <a:endParaRPr lang="pt-BR" sz="1200" dirty="0">
              <a:solidFill>
                <a:prstClr val="black"/>
              </a:solidFill>
            </a:endParaRPr>
          </a:p>
        </p:txBody>
      </p:sp>
      <p:sp>
        <p:nvSpPr>
          <p:cNvPr id="27" name="Retângulo 26"/>
          <p:cNvSpPr/>
          <p:nvPr/>
        </p:nvSpPr>
        <p:spPr>
          <a:xfrm>
            <a:off x="1857509" y="2071552"/>
            <a:ext cx="828192" cy="360040"/>
          </a:xfrm>
          <a:prstGeom prst="rect">
            <a:avLst/>
          </a:prstGeom>
          <a:noFill/>
          <a:ln>
            <a:noFill/>
          </a:ln>
          <a:effectLst/>
        </p:spPr>
        <p:txBody>
          <a:bodyPr wrap="square" lIns="72000" tIns="72000" rIns="72000" bIns="72000" rtlCol="0" anchor="ctr">
            <a:noAutofit/>
          </a:bodyPr>
          <a:lstStyle/>
          <a:p>
            <a:pPr algn="ctr">
              <a:spcAft>
                <a:spcPts val="600"/>
              </a:spcAft>
            </a:pPr>
            <a:r>
              <a:rPr lang="pt-BR" sz="1200" b="1" dirty="0">
                <a:solidFill>
                  <a:prstClr val="black"/>
                </a:solidFill>
              </a:rPr>
              <a:t>Farelo de soja</a:t>
            </a:r>
          </a:p>
        </p:txBody>
      </p:sp>
      <p:sp>
        <p:nvSpPr>
          <p:cNvPr id="43" name="Retângulo 42"/>
          <p:cNvSpPr/>
          <p:nvPr>
            <p:custDataLst>
              <p:tags r:id="rId5"/>
            </p:custDataLst>
          </p:nvPr>
        </p:nvSpPr>
        <p:spPr>
          <a:xfrm>
            <a:off x="127670" y="2564904"/>
            <a:ext cx="3708000"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Modais utilizados</a:t>
            </a:r>
          </a:p>
        </p:txBody>
      </p:sp>
      <p:cxnSp>
        <p:nvCxnSpPr>
          <p:cNvPr id="44" name="Conector reto 43"/>
          <p:cNvCxnSpPr/>
          <p:nvPr>
            <p:custDataLst>
              <p:tags r:id="rId6"/>
            </p:custDataLst>
          </p:nvPr>
        </p:nvCxnSpPr>
        <p:spPr>
          <a:xfrm>
            <a:off x="175653" y="2878336"/>
            <a:ext cx="9192999"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6" name="Retângulo 45"/>
          <p:cNvSpPr/>
          <p:nvPr>
            <p:custDataLst>
              <p:tags r:id="rId7"/>
            </p:custDataLst>
          </p:nvPr>
        </p:nvSpPr>
        <p:spPr>
          <a:xfrm>
            <a:off x="7580694" y="2852936"/>
            <a:ext cx="1688099" cy="360040"/>
          </a:xfrm>
          <a:prstGeom prst="rect">
            <a:avLst/>
          </a:prstGeom>
          <a:noFill/>
          <a:ln>
            <a:noFill/>
          </a:ln>
          <a:effectLst/>
        </p:spPr>
        <p:txBody>
          <a:bodyPr wrap="square" lIns="72000" tIns="72000" rIns="72000" bIns="72000" rtlCol="0" anchor="ctr">
            <a:noAutofit/>
          </a:bodyPr>
          <a:lstStyle/>
          <a:p>
            <a:pPr>
              <a:spcAft>
                <a:spcPts val="600"/>
              </a:spcAft>
            </a:pPr>
            <a:r>
              <a:rPr lang="pt-BR" sz="1400" b="1" dirty="0">
                <a:solidFill>
                  <a:prstClr val="black"/>
                </a:solidFill>
              </a:rPr>
              <a:t>Navios</a:t>
            </a:r>
          </a:p>
        </p:txBody>
      </p:sp>
      <p:sp>
        <p:nvSpPr>
          <p:cNvPr id="49" name="Retângulo de cantos arredondados 48"/>
          <p:cNvSpPr/>
          <p:nvPr>
            <p:custDataLst>
              <p:tags r:id="rId8"/>
            </p:custDataLst>
          </p:nvPr>
        </p:nvSpPr>
        <p:spPr>
          <a:xfrm>
            <a:off x="7580694" y="4292732"/>
            <a:ext cx="1764000" cy="576428"/>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200" dirty="0">
                <a:solidFill>
                  <a:prstClr val="black"/>
                </a:solidFill>
              </a:rPr>
              <a:t>Navio típico - </a:t>
            </a:r>
            <a:r>
              <a:rPr lang="pt-BR" sz="1200" dirty="0" err="1">
                <a:solidFill>
                  <a:prstClr val="black"/>
                </a:solidFill>
              </a:rPr>
              <a:t>panamax</a:t>
            </a:r>
            <a:endParaRPr lang="pt-BR" sz="1200" dirty="0">
              <a:solidFill>
                <a:prstClr val="black"/>
              </a:solidFill>
            </a:endParaRPr>
          </a:p>
          <a:p>
            <a:pPr marL="171450" indent="-171450">
              <a:buFont typeface="Arial" pitchFamily="34" charset="0"/>
              <a:buChar char="•"/>
            </a:pPr>
            <a:r>
              <a:rPr lang="pt-BR" sz="1200" dirty="0">
                <a:solidFill>
                  <a:prstClr val="black"/>
                </a:solidFill>
              </a:rPr>
              <a:t>60.000 t</a:t>
            </a:r>
          </a:p>
          <a:p>
            <a:pPr marL="171450" indent="-171450">
              <a:spcAft>
                <a:spcPts val="600"/>
              </a:spcAft>
              <a:buFont typeface="Arial" pitchFamily="34" charset="0"/>
              <a:buChar char="•"/>
            </a:pPr>
            <a:r>
              <a:rPr lang="pt-BR" sz="1200" dirty="0">
                <a:solidFill>
                  <a:prstClr val="black"/>
                </a:solidFill>
              </a:rPr>
              <a:t>230 m</a:t>
            </a:r>
          </a:p>
        </p:txBody>
      </p:sp>
      <p:pic>
        <p:nvPicPr>
          <p:cNvPr id="34880" name="Picture 64" descr="http://thenewyorktime.webs.com/1298graneleiro.jpg"/>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7580694" y="3140968"/>
            <a:ext cx="1743251" cy="1080000"/>
          </a:xfrm>
          <a:prstGeom prst="rect">
            <a:avLst/>
          </a:prstGeom>
          <a:noFill/>
          <a:extLst>
            <a:ext uri="{909E8E84-426E-40DD-AFC4-6F175D3DCCD1}">
              <a14:hiddenFill xmlns:a14="http://schemas.microsoft.com/office/drawing/2010/main">
                <a:solidFill>
                  <a:srgbClr val="FFFFFF"/>
                </a:solidFill>
              </a14:hiddenFill>
            </a:ext>
          </a:extLst>
        </p:spPr>
      </p:pic>
      <p:sp>
        <p:nvSpPr>
          <p:cNvPr id="36" name="Retângulo de cantos arredondados 35"/>
          <p:cNvSpPr/>
          <p:nvPr>
            <p:custDataLst>
              <p:tags r:id="rId9"/>
            </p:custDataLst>
          </p:nvPr>
        </p:nvSpPr>
        <p:spPr>
          <a:xfrm>
            <a:off x="343694" y="4293096"/>
            <a:ext cx="1611950" cy="576064"/>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200" dirty="0">
                <a:solidFill>
                  <a:prstClr val="black"/>
                </a:solidFill>
              </a:rPr>
              <a:t>Carreta / </a:t>
            </a:r>
            <a:r>
              <a:rPr lang="pt-BR" sz="1200" dirty="0" err="1">
                <a:solidFill>
                  <a:prstClr val="black"/>
                </a:solidFill>
              </a:rPr>
              <a:t>Bitrem</a:t>
            </a:r>
            <a:r>
              <a:rPr lang="pt-BR" sz="1200" dirty="0">
                <a:solidFill>
                  <a:prstClr val="black"/>
                </a:solidFill>
              </a:rPr>
              <a:t> / </a:t>
            </a:r>
            <a:r>
              <a:rPr lang="pt-BR" sz="1200" dirty="0" err="1">
                <a:solidFill>
                  <a:prstClr val="black"/>
                </a:solidFill>
              </a:rPr>
              <a:t>Rodotrem</a:t>
            </a:r>
            <a:endParaRPr lang="pt-BR" sz="1200" dirty="0">
              <a:solidFill>
                <a:prstClr val="black"/>
              </a:solidFill>
            </a:endParaRPr>
          </a:p>
          <a:p>
            <a:pPr marL="171450" indent="-171450">
              <a:buFont typeface="Arial" pitchFamily="34" charset="0"/>
              <a:buChar char="•"/>
            </a:pPr>
            <a:r>
              <a:rPr lang="pt-BR" sz="1200" dirty="0">
                <a:solidFill>
                  <a:prstClr val="black"/>
                </a:solidFill>
              </a:rPr>
              <a:t>20t / 40t / 60t</a:t>
            </a:r>
          </a:p>
        </p:txBody>
      </p:sp>
      <p:sp>
        <p:nvSpPr>
          <p:cNvPr id="38" name="Retângulo 37"/>
          <p:cNvSpPr/>
          <p:nvPr>
            <p:custDataLst>
              <p:tags r:id="rId10"/>
            </p:custDataLst>
          </p:nvPr>
        </p:nvSpPr>
        <p:spPr>
          <a:xfrm>
            <a:off x="343694" y="2852936"/>
            <a:ext cx="1688099" cy="360040"/>
          </a:xfrm>
          <a:prstGeom prst="rect">
            <a:avLst/>
          </a:prstGeom>
          <a:noFill/>
          <a:ln>
            <a:noFill/>
          </a:ln>
          <a:effectLst/>
        </p:spPr>
        <p:txBody>
          <a:bodyPr wrap="square" lIns="72000" tIns="72000" rIns="72000" bIns="72000" rtlCol="0" anchor="ctr">
            <a:noAutofit/>
          </a:bodyPr>
          <a:lstStyle/>
          <a:p>
            <a:pPr>
              <a:spcAft>
                <a:spcPts val="600"/>
              </a:spcAft>
            </a:pPr>
            <a:r>
              <a:rPr lang="pt-BR" sz="1400" b="1" dirty="0">
                <a:solidFill>
                  <a:prstClr val="black"/>
                </a:solidFill>
              </a:rPr>
              <a:t>Caminhões</a:t>
            </a:r>
          </a:p>
        </p:txBody>
      </p:sp>
      <p:pic>
        <p:nvPicPr>
          <p:cNvPr id="34882" name="Picture 66" descr="http://ext.meucarronovo.com.br/sitesrevendas/1781/i/foto_5.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43694" y="3161392"/>
            <a:ext cx="1611951" cy="1059576"/>
          </a:xfrm>
          <a:prstGeom prst="rect">
            <a:avLst/>
          </a:prstGeom>
          <a:noFill/>
          <a:extLst>
            <a:ext uri="{909E8E84-426E-40DD-AFC4-6F175D3DCCD1}">
              <a14:hiddenFill xmlns:a14="http://schemas.microsoft.com/office/drawing/2010/main">
                <a:solidFill>
                  <a:srgbClr val="FFFFFF"/>
                </a:solidFill>
              </a14:hiddenFill>
            </a:ext>
          </a:extLst>
        </p:spPr>
      </p:pic>
      <p:sp>
        <p:nvSpPr>
          <p:cNvPr id="39" name="Retângulo 38"/>
          <p:cNvSpPr/>
          <p:nvPr/>
        </p:nvSpPr>
        <p:spPr>
          <a:xfrm>
            <a:off x="2730727" y="2852936"/>
            <a:ext cx="1688099" cy="360040"/>
          </a:xfrm>
          <a:prstGeom prst="rect">
            <a:avLst/>
          </a:prstGeom>
          <a:noFill/>
          <a:ln>
            <a:noFill/>
          </a:ln>
          <a:effectLst/>
        </p:spPr>
        <p:txBody>
          <a:bodyPr wrap="square" lIns="72000" tIns="72000" rIns="72000" bIns="72000" rtlCol="0" anchor="ctr">
            <a:noAutofit/>
          </a:bodyPr>
          <a:lstStyle/>
          <a:p>
            <a:pPr>
              <a:spcAft>
                <a:spcPts val="600"/>
              </a:spcAft>
            </a:pPr>
            <a:r>
              <a:rPr lang="pt-BR" sz="1400" b="1" dirty="0">
                <a:solidFill>
                  <a:prstClr val="black"/>
                </a:solidFill>
              </a:rPr>
              <a:t>Trens</a:t>
            </a:r>
          </a:p>
        </p:txBody>
      </p:sp>
      <p:sp>
        <p:nvSpPr>
          <p:cNvPr id="48" name="Retângulo de cantos arredondados 47"/>
          <p:cNvSpPr/>
          <p:nvPr>
            <p:custDataLst>
              <p:tags r:id="rId11"/>
            </p:custDataLst>
          </p:nvPr>
        </p:nvSpPr>
        <p:spPr>
          <a:xfrm>
            <a:off x="2730727" y="4292732"/>
            <a:ext cx="1620000" cy="576428"/>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200" dirty="0">
                <a:solidFill>
                  <a:prstClr val="black"/>
                </a:solidFill>
              </a:rPr>
              <a:t>Trem típico</a:t>
            </a:r>
          </a:p>
          <a:p>
            <a:pPr marL="171450" indent="-171450">
              <a:buFont typeface="Arial" pitchFamily="34" charset="0"/>
              <a:buChar char="•"/>
            </a:pPr>
            <a:r>
              <a:rPr lang="pt-BR" sz="1200" dirty="0">
                <a:solidFill>
                  <a:prstClr val="black"/>
                </a:solidFill>
              </a:rPr>
              <a:t>4.800 t</a:t>
            </a:r>
          </a:p>
          <a:p>
            <a:pPr marL="171450" indent="-171450">
              <a:spcAft>
                <a:spcPts val="600"/>
              </a:spcAft>
              <a:buFont typeface="Arial" pitchFamily="34" charset="0"/>
              <a:buChar char="•"/>
            </a:pPr>
            <a:r>
              <a:rPr lang="pt-BR" sz="1200" dirty="0">
                <a:solidFill>
                  <a:prstClr val="black"/>
                </a:solidFill>
              </a:rPr>
              <a:t>80 vagões</a:t>
            </a:r>
          </a:p>
        </p:txBody>
      </p:sp>
      <p:pic>
        <p:nvPicPr>
          <p:cNvPr id="34884" name="Picture 68" descr="http://4.bp.blogspot.com/-grPvKqOmrpE/TyGNyFbPYfI/AAAAAAAAG7M/QcIAcZ3if3w/s1600/pdvnews-trem-bunge.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730727" y="3161393"/>
            <a:ext cx="1612142" cy="1064838"/>
          </a:xfrm>
          <a:prstGeom prst="rect">
            <a:avLst/>
          </a:prstGeom>
          <a:noFill/>
          <a:extLst>
            <a:ext uri="{909E8E84-426E-40DD-AFC4-6F175D3DCCD1}">
              <a14:hiddenFill xmlns:a14="http://schemas.microsoft.com/office/drawing/2010/main">
                <a:solidFill>
                  <a:srgbClr val="FFFFFF"/>
                </a:solidFill>
              </a14:hiddenFill>
            </a:ext>
          </a:extLst>
        </p:spPr>
      </p:pic>
      <p:sp>
        <p:nvSpPr>
          <p:cNvPr id="56" name="Retângulo 55"/>
          <p:cNvSpPr/>
          <p:nvPr/>
        </p:nvSpPr>
        <p:spPr>
          <a:xfrm>
            <a:off x="4113766" y="620688"/>
            <a:ext cx="4078800"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Brasil no Mundo</a:t>
            </a:r>
            <a:r>
              <a:rPr lang="pt-BR" sz="1600" b="1" baseline="30000" dirty="0">
                <a:solidFill>
                  <a:prstClr val="black"/>
                </a:solidFill>
              </a:rPr>
              <a:t>1</a:t>
            </a:r>
            <a:endParaRPr lang="pt-BR" sz="1600" b="1" dirty="0">
              <a:solidFill>
                <a:prstClr val="black"/>
              </a:solidFill>
            </a:endParaRPr>
          </a:p>
        </p:txBody>
      </p:sp>
      <p:cxnSp>
        <p:nvCxnSpPr>
          <p:cNvPr id="57" name="Conector reto 56"/>
          <p:cNvCxnSpPr/>
          <p:nvPr/>
        </p:nvCxnSpPr>
        <p:spPr>
          <a:xfrm>
            <a:off x="4084433" y="934120"/>
            <a:ext cx="554829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aphicFrame>
        <p:nvGraphicFramePr>
          <p:cNvPr id="58" name="Tabela 57"/>
          <p:cNvGraphicFramePr>
            <a:graphicFrameLocks noGrp="1"/>
          </p:cNvGraphicFramePr>
          <p:nvPr>
            <p:extLst>
              <p:ext uri="{D42A27DB-BD31-4B8C-83A1-F6EECF244321}">
                <p14:modId xmlns:p14="http://schemas.microsoft.com/office/powerpoint/2010/main" val="1584683348"/>
              </p:ext>
            </p:extLst>
          </p:nvPr>
        </p:nvGraphicFramePr>
        <p:xfrm>
          <a:off x="4818172" y="1212392"/>
          <a:ext cx="4101304" cy="1219200"/>
        </p:xfrm>
        <a:graphic>
          <a:graphicData uri="http://schemas.openxmlformats.org/drawingml/2006/table">
            <a:tbl>
              <a:tblPr firstRow="1" bandRow="1">
                <a:tableStyleId>{5C22544A-7EE6-4342-B048-85BDC9FD1C3A}</a:tableStyleId>
              </a:tblPr>
              <a:tblGrid>
                <a:gridCol w="1611222">
                  <a:extLst>
                    <a:ext uri="{9D8B030D-6E8A-4147-A177-3AD203B41FA5}">
                      <a16:colId xmlns:a16="http://schemas.microsoft.com/office/drawing/2014/main" val="20000"/>
                    </a:ext>
                  </a:extLst>
                </a:gridCol>
                <a:gridCol w="2490082">
                  <a:extLst>
                    <a:ext uri="{9D8B030D-6E8A-4147-A177-3AD203B41FA5}">
                      <a16:colId xmlns:a16="http://schemas.microsoft.com/office/drawing/2014/main" val="20001"/>
                    </a:ext>
                  </a:extLst>
                </a:gridCol>
              </a:tblGrid>
              <a:tr h="206794">
                <a:tc>
                  <a:txBody>
                    <a:bodyPr/>
                    <a:lstStyle/>
                    <a:p>
                      <a:pPr algn="ctr"/>
                      <a:r>
                        <a:rPr lang="pt-BR" sz="1400" dirty="0">
                          <a:solidFill>
                            <a:schemeClr val="tx1"/>
                          </a:solidFill>
                        </a:rPr>
                        <a:t>Exportação</a:t>
                      </a:r>
                    </a:p>
                  </a:txBody>
                  <a:tcPr marL="91425" marR="91425" anchor="ctr">
                    <a:gradFill>
                      <a:gsLst>
                        <a:gs pos="0">
                          <a:srgbClr val="99CCFF"/>
                        </a:gs>
                        <a:gs pos="50000">
                          <a:srgbClr val="C5E2FF"/>
                        </a:gs>
                        <a:gs pos="100000">
                          <a:srgbClr val="99CCFF"/>
                        </a:gs>
                      </a:gsLst>
                      <a:lin ang="5400000" scaled="1"/>
                    </a:gradFill>
                  </a:tcPr>
                </a:tc>
                <a:tc>
                  <a:txBody>
                    <a:bodyPr/>
                    <a:lstStyle/>
                    <a:p>
                      <a:pPr algn="ctr"/>
                      <a:r>
                        <a:rPr lang="pt-BR" sz="1400" baseline="0" dirty="0">
                          <a:solidFill>
                            <a:schemeClr val="tx1"/>
                          </a:solidFill>
                        </a:rPr>
                        <a:t>Volume (% do mundo)</a:t>
                      </a:r>
                      <a:endParaRPr lang="pt-BR" sz="1400" dirty="0">
                        <a:solidFill>
                          <a:schemeClr val="tx1"/>
                        </a:solidFill>
                      </a:endParaRPr>
                    </a:p>
                  </a:txBody>
                  <a:tcPr marL="91425" marR="91425" anchor="ctr">
                    <a:gradFill>
                      <a:gsLst>
                        <a:gs pos="0">
                          <a:srgbClr val="99CCFF"/>
                        </a:gs>
                        <a:gs pos="50000">
                          <a:srgbClr val="C5E2FF"/>
                        </a:gs>
                        <a:gs pos="100000">
                          <a:srgbClr val="99CCFF"/>
                        </a:gs>
                      </a:gsLst>
                      <a:lin ang="5400000" scaled="1"/>
                    </a:gradFill>
                  </a:tcPr>
                </a:tc>
                <a:extLst>
                  <a:ext uri="{0D108BD9-81ED-4DB2-BD59-A6C34878D82A}">
                    <a16:rowId xmlns:a16="http://schemas.microsoft.com/office/drawing/2014/main" val="10000"/>
                  </a:ext>
                </a:extLst>
              </a:tr>
              <a:tr h="199052">
                <a:tc>
                  <a:txBody>
                    <a:bodyPr/>
                    <a:lstStyle/>
                    <a:p>
                      <a:pPr algn="ctr"/>
                      <a:r>
                        <a:rPr lang="pt-BR" sz="1400" dirty="0"/>
                        <a:t>Soja</a:t>
                      </a:r>
                    </a:p>
                  </a:txBody>
                  <a:tcPr marL="91425" marR="91425" anchor="ctr">
                    <a:solidFill>
                      <a:schemeClr val="bg1">
                        <a:lumMod val="95000"/>
                      </a:schemeClr>
                    </a:solidFill>
                  </a:tcPr>
                </a:tc>
                <a:tc>
                  <a:txBody>
                    <a:bodyPr/>
                    <a:lstStyle/>
                    <a:p>
                      <a:pPr algn="ctr"/>
                      <a:r>
                        <a:rPr lang="pt-BR" sz="1400" dirty="0"/>
                        <a:t>42 </a:t>
                      </a:r>
                      <a:r>
                        <a:rPr lang="pt-BR" sz="1400" dirty="0" err="1"/>
                        <a:t>Mt</a:t>
                      </a:r>
                      <a:r>
                        <a:rPr lang="pt-BR" sz="1400" dirty="0"/>
                        <a:t> (46%)</a:t>
                      </a:r>
                    </a:p>
                  </a:txBody>
                  <a:tcPr marL="91425" marR="91425" anchor="ctr">
                    <a:solidFill>
                      <a:schemeClr val="bg1">
                        <a:lumMod val="95000"/>
                      </a:schemeClr>
                    </a:solidFill>
                  </a:tcPr>
                </a:tc>
                <a:extLst>
                  <a:ext uri="{0D108BD9-81ED-4DB2-BD59-A6C34878D82A}">
                    <a16:rowId xmlns:a16="http://schemas.microsoft.com/office/drawing/2014/main" val="10001"/>
                  </a:ext>
                </a:extLst>
              </a:tr>
              <a:tr h="199052">
                <a:tc>
                  <a:txBody>
                    <a:bodyPr/>
                    <a:lstStyle/>
                    <a:p>
                      <a:pPr algn="ctr"/>
                      <a:r>
                        <a:rPr lang="pt-BR" sz="1400" dirty="0"/>
                        <a:t>Farelo de Soja</a:t>
                      </a:r>
                    </a:p>
                  </a:txBody>
                  <a:tcPr marL="91425" marR="91425" anchor="ctr">
                    <a:solidFill>
                      <a:schemeClr val="bg1">
                        <a:lumMod val="95000"/>
                      </a:schemeClr>
                    </a:solidFill>
                  </a:tcPr>
                </a:tc>
                <a:tc>
                  <a:txBody>
                    <a:bodyPr/>
                    <a:lstStyle/>
                    <a:p>
                      <a:pPr algn="ctr"/>
                      <a:r>
                        <a:rPr lang="pt-BR" sz="1400" dirty="0"/>
                        <a:t>13 </a:t>
                      </a:r>
                      <a:r>
                        <a:rPr lang="pt-BR" sz="1400" dirty="0" err="1"/>
                        <a:t>Mt</a:t>
                      </a:r>
                      <a:r>
                        <a:rPr lang="pt-BR" sz="1400" dirty="0"/>
                        <a:t> (23%) </a:t>
                      </a:r>
                    </a:p>
                  </a:txBody>
                  <a:tcPr marL="91425" marR="91425" anchor="ctr">
                    <a:solidFill>
                      <a:schemeClr val="bg1">
                        <a:lumMod val="95000"/>
                      </a:schemeClr>
                    </a:solidFill>
                  </a:tcPr>
                </a:tc>
                <a:extLst>
                  <a:ext uri="{0D108BD9-81ED-4DB2-BD59-A6C34878D82A}">
                    <a16:rowId xmlns:a16="http://schemas.microsoft.com/office/drawing/2014/main" val="10002"/>
                  </a:ext>
                </a:extLst>
              </a:tr>
              <a:tr h="199052">
                <a:tc>
                  <a:txBody>
                    <a:bodyPr/>
                    <a:lstStyle/>
                    <a:p>
                      <a:pPr algn="ctr"/>
                      <a:r>
                        <a:rPr lang="pt-BR" sz="1400" dirty="0"/>
                        <a:t>Milho</a:t>
                      </a:r>
                    </a:p>
                  </a:txBody>
                  <a:tcPr marL="91425" marR="91425" anchor="ctr">
                    <a:solidFill>
                      <a:schemeClr val="bg1">
                        <a:lumMod val="95000"/>
                      </a:schemeClr>
                    </a:solidFill>
                  </a:tcPr>
                </a:tc>
                <a:tc>
                  <a:txBody>
                    <a:bodyPr/>
                    <a:lstStyle/>
                    <a:p>
                      <a:pPr algn="ctr"/>
                      <a:r>
                        <a:rPr lang="pt-BR" sz="1400" dirty="0"/>
                        <a:t>25 </a:t>
                      </a:r>
                      <a:r>
                        <a:rPr lang="pt-BR" sz="1400" dirty="0" err="1"/>
                        <a:t>Mt</a:t>
                      </a:r>
                      <a:r>
                        <a:rPr lang="pt-BR" sz="1400" dirty="0"/>
                        <a:t> (16%)</a:t>
                      </a:r>
                    </a:p>
                  </a:txBody>
                  <a:tcPr marL="91425" marR="91425" anchor="c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18" name="CaixaDeTexto 17"/>
          <p:cNvSpPr txBox="1"/>
          <p:nvPr/>
        </p:nvSpPr>
        <p:spPr>
          <a:xfrm>
            <a:off x="55662" y="6597352"/>
            <a:ext cx="3708000" cy="260648"/>
          </a:xfrm>
          <a:prstGeom prst="rect">
            <a:avLst/>
          </a:prstGeom>
          <a:noFill/>
          <a:ln>
            <a:noFill/>
          </a:ln>
        </p:spPr>
        <p:txBody>
          <a:bodyPr wrap="square" lIns="72000" tIns="36000" rIns="72000" bIns="36000" rtlCol="0" anchor="t">
            <a:noAutofit/>
          </a:bodyPr>
          <a:lstStyle/>
          <a:p>
            <a:pPr>
              <a:spcAft>
                <a:spcPts val="600"/>
              </a:spcAft>
            </a:pPr>
            <a:r>
              <a:rPr lang="pt-BR" sz="1200" dirty="0"/>
              <a:t>(1) Fonte: SECEX, USDA</a:t>
            </a:r>
          </a:p>
        </p:txBody>
      </p:sp>
      <p:sp>
        <p:nvSpPr>
          <p:cNvPr id="47" name="Retângulo 46"/>
          <p:cNvSpPr/>
          <p:nvPr>
            <p:custDataLst>
              <p:tags r:id="rId12"/>
            </p:custDataLst>
          </p:nvPr>
        </p:nvSpPr>
        <p:spPr>
          <a:xfrm>
            <a:off x="5117760" y="2852936"/>
            <a:ext cx="1688099" cy="360040"/>
          </a:xfrm>
          <a:prstGeom prst="rect">
            <a:avLst/>
          </a:prstGeom>
          <a:noFill/>
          <a:ln>
            <a:noFill/>
          </a:ln>
          <a:effectLst/>
        </p:spPr>
        <p:txBody>
          <a:bodyPr wrap="square" lIns="72000" tIns="72000" rIns="72000" bIns="72000" rtlCol="0" anchor="ctr">
            <a:noAutofit/>
          </a:bodyPr>
          <a:lstStyle/>
          <a:p>
            <a:pPr>
              <a:spcAft>
                <a:spcPts val="600"/>
              </a:spcAft>
            </a:pPr>
            <a:r>
              <a:rPr lang="pt-BR" sz="1400" b="1" dirty="0">
                <a:solidFill>
                  <a:prstClr val="black"/>
                </a:solidFill>
              </a:rPr>
              <a:t>Barcaças</a:t>
            </a:r>
          </a:p>
        </p:txBody>
      </p:sp>
      <p:sp>
        <p:nvSpPr>
          <p:cNvPr id="52" name="Retângulo de cantos arredondados 51"/>
          <p:cNvSpPr/>
          <p:nvPr>
            <p:custDataLst>
              <p:tags r:id="rId13"/>
            </p:custDataLst>
          </p:nvPr>
        </p:nvSpPr>
        <p:spPr>
          <a:xfrm>
            <a:off x="5117760" y="4292732"/>
            <a:ext cx="1764000" cy="576428"/>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200" dirty="0">
                <a:solidFill>
                  <a:prstClr val="black"/>
                </a:solidFill>
              </a:rPr>
              <a:t>Barcaça típica</a:t>
            </a:r>
          </a:p>
          <a:p>
            <a:pPr marL="171450" indent="-171450">
              <a:buFont typeface="Arial" pitchFamily="34" charset="0"/>
              <a:buChar char="•"/>
            </a:pPr>
            <a:r>
              <a:rPr lang="pt-BR" sz="1200" dirty="0">
                <a:solidFill>
                  <a:prstClr val="black"/>
                </a:solidFill>
              </a:rPr>
              <a:t>2.000 t</a:t>
            </a:r>
          </a:p>
          <a:p>
            <a:pPr marL="171450" indent="-171450">
              <a:spcAft>
                <a:spcPts val="600"/>
              </a:spcAft>
              <a:buFont typeface="Arial" pitchFamily="34" charset="0"/>
              <a:buChar char="•"/>
            </a:pPr>
            <a:r>
              <a:rPr lang="pt-BR" sz="1200" dirty="0">
                <a:solidFill>
                  <a:prstClr val="black"/>
                </a:solidFill>
              </a:rPr>
              <a:t>Comboio leva 12-16</a:t>
            </a:r>
          </a:p>
        </p:txBody>
      </p:sp>
      <p:pic>
        <p:nvPicPr>
          <p:cNvPr id="92189" name="Picture 29" descr="http://infograficos.estadao.com.br/uploads/galerias/10871/107443.JPG"/>
          <p:cNvPicPr>
            <a:picLocks noChangeAspect="1" noChangeArrowheads="1"/>
          </p:cNvPicPr>
          <p:nvPr/>
        </p:nvPicPr>
        <p:blipFill rotWithShape="1">
          <a:blip r:embed="rId20">
            <a:extLst>
              <a:ext uri="{28A0092B-C50C-407E-A947-70E740481C1C}">
                <a14:useLocalDpi xmlns:a14="http://schemas.microsoft.com/office/drawing/2010/main" val="0"/>
              </a:ext>
            </a:extLst>
          </a:blip>
          <a:srcRect l="19538" r="38354" b="44823"/>
          <a:stretch/>
        </p:blipFill>
        <p:spPr bwMode="auto">
          <a:xfrm>
            <a:off x="5117760" y="3154226"/>
            <a:ext cx="1743251" cy="107565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21"/>
          <a:stretch>
            <a:fillRect/>
          </a:stretch>
        </p:blipFill>
        <p:spPr>
          <a:xfrm>
            <a:off x="343694" y="3170865"/>
            <a:ext cx="1950739" cy="1050103"/>
          </a:xfrm>
          <a:prstGeom prst="rect">
            <a:avLst/>
          </a:prstGeom>
        </p:spPr>
      </p:pic>
    </p:spTree>
    <p:extLst>
      <p:ext uri="{BB962C8B-B14F-4D97-AF65-F5344CB8AC3E}">
        <p14:creationId xmlns:p14="http://schemas.microsoft.com/office/powerpoint/2010/main" val="1992429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Evolução da fronteira agrícola</a:t>
            </a:r>
          </a:p>
        </p:txBody>
      </p:sp>
      <p:pic>
        <p:nvPicPr>
          <p:cNvPr id="4098" name="Picture 2" descr="C:\Users\VERAX\Desktop\Dropbox\TF\Mapas\Mapas\prod199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9678" y="857951"/>
            <a:ext cx="3090283" cy="307361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VERAX\Desktop\Dropbox\TF\Mapas\Mapas\prod200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40037" y="857704"/>
            <a:ext cx="3090284" cy="30739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VERAX\Desktop\Dropbox\TF\Mapas\Mapas\prod2010.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80397" y="857704"/>
            <a:ext cx="3090284" cy="3073912"/>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2102184" y="866618"/>
            <a:ext cx="3082392" cy="402142"/>
          </a:xfrm>
          <a:prstGeom prst="rect">
            <a:avLst/>
          </a:prstGeom>
          <a:noFill/>
          <a:ln>
            <a:noFill/>
          </a:ln>
        </p:spPr>
        <p:txBody>
          <a:bodyPr wrap="square" lIns="72000" tIns="36000" rIns="72000" bIns="36000" rtlCol="0" anchor="t">
            <a:noAutofit/>
          </a:bodyPr>
          <a:lstStyle/>
          <a:p>
            <a:pPr>
              <a:spcAft>
                <a:spcPts val="600"/>
              </a:spcAft>
            </a:pPr>
            <a:r>
              <a:rPr lang="pt-BR" sz="1500" b="1" dirty="0"/>
              <a:t>1990 – 20Mt</a:t>
            </a:r>
          </a:p>
        </p:txBody>
      </p:sp>
      <p:sp>
        <p:nvSpPr>
          <p:cNvPr id="11" name="CaixaDeTexto 10"/>
          <p:cNvSpPr txBox="1"/>
          <p:nvPr/>
        </p:nvSpPr>
        <p:spPr>
          <a:xfrm>
            <a:off x="5342544" y="866618"/>
            <a:ext cx="3082392" cy="402142"/>
          </a:xfrm>
          <a:prstGeom prst="rect">
            <a:avLst/>
          </a:prstGeom>
          <a:noFill/>
          <a:ln>
            <a:noFill/>
          </a:ln>
        </p:spPr>
        <p:txBody>
          <a:bodyPr wrap="square" lIns="72000" tIns="36000" rIns="72000" bIns="36000" rtlCol="0" anchor="t">
            <a:noAutofit/>
          </a:bodyPr>
          <a:lstStyle/>
          <a:p>
            <a:pPr>
              <a:spcAft>
                <a:spcPts val="600"/>
              </a:spcAft>
            </a:pPr>
            <a:r>
              <a:rPr lang="pt-BR" sz="1500" b="1" dirty="0"/>
              <a:t>2000 – 33Mt</a:t>
            </a:r>
          </a:p>
        </p:txBody>
      </p:sp>
      <p:sp>
        <p:nvSpPr>
          <p:cNvPr id="13" name="CaixaDeTexto 12"/>
          <p:cNvSpPr txBox="1"/>
          <p:nvPr/>
        </p:nvSpPr>
        <p:spPr>
          <a:xfrm>
            <a:off x="8582903" y="866618"/>
            <a:ext cx="3354079" cy="402142"/>
          </a:xfrm>
          <a:prstGeom prst="rect">
            <a:avLst/>
          </a:prstGeom>
          <a:noFill/>
          <a:ln>
            <a:noFill/>
          </a:ln>
        </p:spPr>
        <p:txBody>
          <a:bodyPr wrap="square" lIns="72000" tIns="36000" rIns="72000" bIns="36000" rtlCol="0" anchor="t">
            <a:noAutofit/>
          </a:bodyPr>
          <a:lstStyle/>
          <a:p>
            <a:pPr>
              <a:spcAft>
                <a:spcPts val="600"/>
              </a:spcAft>
            </a:pPr>
            <a:r>
              <a:rPr lang="pt-BR" sz="1500" b="1" dirty="0"/>
              <a:t>2010 – 68Mt</a:t>
            </a:r>
          </a:p>
        </p:txBody>
      </p:sp>
      <p:graphicFrame>
        <p:nvGraphicFramePr>
          <p:cNvPr id="22" name="Gráfico 21"/>
          <p:cNvGraphicFramePr/>
          <p:nvPr>
            <p:extLst>
              <p:ext uri="{D42A27DB-BD31-4B8C-83A1-F6EECF244321}">
                <p14:modId xmlns:p14="http://schemas.microsoft.com/office/powerpoint/2010/main" val="3009693851"/>
              </p:ext>
            </p:extLst>
          </p:nvPr>
        </p:nvGraphicFramePr>
        <p:xfrm>
          <a:off x="-304378" y="4005064"/>
          <a:ext cx="10153128" cy="2520280"/>
        </p:xfrm>
        <a:graphic>
          <a:graphicData uri="http://schemas.openxmlformats.org/drawingml/2006/chart">
            <c:chart xmlns:c="http://schemas.openxmlformats.org/drawingml/2006/chart" xmlns:r="http://schemas.openxmlformats.org/officeDocument/2006/relationships" r:id="rId5"/>
          </a:graphicData>
        </a:graphic>
      </p:graphicFrame>
      <p:sp>
        <p:nvSpPr>
          <p:cNvPr id="24" name="CaixaDeTexto 23"/>
          <p:cNvSpPr txBox="1"/>
          <p:nvPr/>
        </p:nvSpPr>
        <p:spPr>
          <a:xfrm rot="21266294">
            <a:off x="2692783" y="4562491"/>
            <a:ext cx="2503934" cy="307777"/>
          </a:xfrm>
          <a:prstGeom prst="rect">
            <a:avLst/>
          </a:prstGeom>
          <a:noFill/>
        </p:spPr>
        <p:txBody>
          <a:bodyPr wrap="square" rtlCol="0">
            <a:spAutoFit/>
          </a:bodyPr>
          <a:lstStyle/>
          <a:p>
            <a:pPr algn="ctr"/>
            <a:r>
              <a:rPr lang="en-US" sz="1400" b="1" dirty="0"/>
              <a:t>CAGR: 2003-2013 (6%)</a:t>
            </a:r>
            <a:endParaRPr lang="pt-BR" sz="1200" b="1" dirty="0"/>
          </a:p>
        </p:txBody>
      </p:sp>
      <p:sp>
        <p:nvSpPr>
          <p:cNvPr id="27" name="CaixaDeTexto 26"/>
          <p:cNvSpPr txBox="1"/>
          <p:nvPr/>
        </p:nvSpPr>
        <p:spPr>
          <a:xfrm>
            <a:off x="199678" y="4062558"/>
            <a:ext cx="7268117" cy="302135"/>
          </a:xfrm>
          <a:prstGeom prst="rect">
            <a:avLst/>
          </a:prstGeom>
          <a:noFill/>
          <a:ln>
            <a:noFill/>
          </a:ln>
        </p:spPr>
        <p:txBody>
          <a:bodyPr wrap="square" lIns="72000" tIns="36000" rIns="72000" bIns="36000" rtlCol="0" anchor="t">
            <a:noAutofit/>
          </a:bodyPr>
          <a:lstStyle/>
          <a:p>
            <a:pPr>
              <a:spcAft>
                <a:spcPts val="600"/>
              </a:spcAft>
            </a:pPr>
            <a:r>
              <a:rPr lang="pt-BR" sz="1600" b="1" dirty="0"/>
              <a:t>Evolução histórica da produção de soja e milho</a:t>
            </a:r>
          </a:p>
        </p:txBody>
      </p:sp>
      <p:cxnSp>
        <p:nvCxnSpPr>
          <p:cNvPr id="28" name="Conector reto 27"/>
          <p:cNvCxnSpPr/>
          <p:nvPr/>
        </p:nvCxnSpPr>
        <p:spPr>
          <a:xfrm>
            <a:off x="273051" y="4333485"/>
            <a:ext cx="8309852" cy="0"/>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55662" y="6563280"/>
            <a:ext cx="7486716" cy="206554"/>
          </a:xfrm>
          <a:prstGeom prst="rect">
            <a:avLst/>
          </a:prstGeom>
          <a:noFill/>
          <a:ln>
            <a:noFill/>
          </a:ln>
        </p:spPr>
        <p:txBody>
          <a:bodyPr wrap="square" lIns="72000" tIns="36000" rIns="72000" bIns="36000" rtlCol="0" anchor="t">
            <a:noAutofit/>
          </a:bodyPr>
          <a:lstStyle/>
          <a:p>
            <a:pPr>
              <a:spcAft>
                <a:spcPts val="600"/>
              </a:spcAft>
            </a:pPr>
            <a:r>
              <a:rPr lang="pt-BR" sz="1200" dirty="0"/>
              <a:t>Fonte: Elaboração própria com base em dados do IBGE</a:t>
            </a:r>
          </a:p>
        </p:txBody>
      </p:sp>
      <p:sp>
        <p:nvSpPr>
          <p:cNvPr id="32" name="Elipse 31"/>
          <p:cNvSpPr/>
          <p:nvPr/>
        </p:nvSpPr>
        <p:spPr>
          <a:xfrm>
            <a:off x="8755248" y="3768436"/>
            <a:ext cx="59505" cy="7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33" name="CaixaDeTexto 32"/>
          <p:cNvSpPr txBox="1"/>
          <p:nvPr/>
        </p:nvSpPr>
        <p:spPr>
          <a:xfrm>
            <a:off x="8821562" y="3670006"/>
            <a:ext cx="1099758" cy="261610"/>
          </a:xfrm>
          <a:prstGeom prst="rect">
            <a:avLst/>
          </a:prstGeom>
          <a:noFill/>
        </p:spPr>
        <p:txBody>
          <a:bodyPr wrap="square" rtlCol="0">
            <a:spAutoFit/>
          </a:bodyPr>
          <a:lstStyle/>
          <a:p>
            <a:r>
              <a:rPr lang="pt-BR" sz="1050" b="1" dirty="0"/>
              <a:t>10 </a:t>
            </a:r>
            <a:r>
              <a:rPr lang="pt-BR" sz="1050" b="1" dirty="0" err="1"/>
              <a:t>kt</a:t>
            </a:r>
            <a:r>
              <a:rPr lang="pt-BR" sz="1050" b="1" dirty="0"/>
              <a:t> de soja</a:t>
            </a:r>
          </a:p>
        </p:txBody>
      </p:sp>
      <p:sp>
        <p:nvSpPr>
          <p:cNvPr id="3" name="Elipse 2"/>
          <p:cNvSpPr/>
          <p:nvPr/>
        </p:nvSpPr>
        <p:spPr>
          <a:xfrm rot="18000000">
            <a:off x="1519847" y="3089172"/>
            <a:ext cx="697708" cy="424786"/>
          </a:xfrm>
          <a:prstGeom prst="ellipse">
            <a:avLst/>
          </a:prstGeom>
          <a:noFill/>
          <a:ln w="15875">
            <a:solidFill>
              <a:schemeClr val="accent4">
                <a:lumMod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4" name="Elipse 33"/>
          <p:cNvSpPr/>
          <p:nvPr/>
        </p:nvSpPr>
        <p:spPr>
          <a:xfrm>
            <a:off x="4880198" y="2420888"/>
            <a:ext cx="697708" cy="424786"/>
          </a:xfrm>
          <a:prstGeom prst="ellipse">
            <a:avLst/>
          </a:prstGeom>
          <a:noFill/>
          <a:ln w="15875">
            <a:solidFill>
              <a:schemeClr val="accent4">
                <a:lumMod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5" name="Elipse 34"/>
          <p:cNvSpPr/>
          <p:nvPr/>
        </p:nvSpPr>
        <p:spPr>
          <a:xfrm rot="17100000">
            <a:off x="8571206" y="1880354"/>
            <a:ext cx="697708" cy="424786"/>
          </a:xfrm>
          <a:prstGeom prst="ellipse">
            <a:avLst/>
          </a:prstGeom>
          <a:noFill/>
          <a:ln w="15875">
            <a:solidFill>
              <a:schemeClr val="accent4">
                <a:lumMod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6" name="Elipse 35"/>
          <p:cNvSpPr/>
          <p:nvPr/>
        </p:nvSpPr>
        <p:spPr>
          <a:xfrm>
            <a:off x="4549186" y="2048921"/>
            <a:ext cx="576618" cy="319148"/>
          </a:xfrm>
          <a:prstGeom prst="ellipse">
            <a:avLst/>
          </a:prstGeom>
          <a:noFill/>
          <a:ln w="15875">
            <a:solidFill>
              <a:schemeClr val="accent4">
                <a:lumMod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7" name="Elipse 36"/>
          <p:cNvSpPr/>
          <p:nvPr/>
        </p:nvSpPr>
        <p:spPr>
          <a:xfrm>
            <a:off x="8680698" y="3568147"/>
            <a:ext cx="183728" cy="148885"/>
          </a:xfrm>
          <a:prstGeom prst="ellipse">
            <a:avLst/>
          </a:prstGeom>
          <a:noFill/>
          <a:ln w="15875">
            <a:solidFill>
              <a:schemeClr val="accent4">
                <a:lumMod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8" name="CaixaDeTexto 37"/>
          <p:cNvSpPr txBox="1"/>
          <p:nvPr/>
        </p:nvSpPr>
        <p:spPr>
          <a:xfrm>
            <a:off x="8821000" y="3524687"/>
            <a:ext cx="1099758" cy="261610"/>
          </a:xfrm>
          <a:prstGeom prst="rect">
            <a:avLst/>
          </a:prstGeom>
          <a:noFill/>
        </p:spPr>
        <p:txBody>
          <a:bodyPr wrap="square" rtlCol="0">
            <a:spAutoFit/>
          </a:bodyPr>
          <a:lstStyle/>
          <a:p>
            <a:r>
              <a:rPr lang="pt-BR" sz="1050" b="1" dirty="0"/>
              <a:t>Fronteiras </a:t>
            </a:r>
          </a:p>
        </p:txBody>
      </p:sp>
      <p:sp>
        <p:nvSpPr>
          <p:cNvPr id="9" name="CaixaDeTexto 8"/>
          <p:cNvSpPr txBox="1"/>
          <p:nvPr/>
        </p:nvSpPr>
        <p:spPr>
          <a:xfrm rot="16200000">
            <a:off x="-94475" y="5112699"/>
            <a:ext cx="609699" cy="266638"/>
          </a:xfrm>
          <a:prstGeom prst="rect">
            <a:avLst/>
          </a:prstGeom>
          <a:noFill/>
          <a:ln>
            <a:noFill/>
          </a:ln>
        </p:spPr>
        <p:txBody>
          <a:bodyPr wrap="square" lIns="72000" tIns="36000" rIns="72000" bIns="36000" rtlCol="0" anchor="t">
            <a:noAutofit/>
          </a:bodyPr>
          <a:lstStyle/>
          <a:p>
            <a:pPr algn="ctr">
              <a:spcAft>
                <a:spcPts val="600"/>
              </a:spcAft>
            </a:pPr>
            <a:r>
              <a:rPr lang="pt-BR" sz="1400" b="1" dirty="0"/>
              <a:t>[</a:t>
            </a:r>
            <a:r>
              <a:rPr lang="pt-BR" sz="1400" b="1" dirty="0" err="1"/>
              <a:t>Mt</a:t>
            </a:r>
            <a:r>
              <a:rPr lang="pt-BR" sz="1400" b="1" dirty="0"/>
              <a:t>]</a:t>
            </a:r>
          </a:p>
        </p:txBody>
      </p:sp>
      <p:cxnSp>
        <p:nvCxnSpPr>
          <p:cNvPr id="15" name="Conector de seta reta 14"/>
          <p:cNvCxnSpPr/>
          <p:nvPr/>
        </p:nvCxnSpPr>
        <p:spPr>
          <a:xfrm flipV="1">
            <a:off x="2227066" y="4716379"/>
            <a:ext cx="3661244" cy="368805"/>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16" name="CaixaDeTexto 15"/>
          <p:cNvSpPr txBox="1"/>
          <p:nvPr/>
        </p:nvSpPr>
        <p:spPr>
          <a:xfrm>
            <a:off x="7688510" y="1772816"/>
            <a:ext cx="1332181" cy="297575"/>
          </a:xfrm>
          <a:prstGeom prst="rect">
            <a:avLst/>
          </a:prstGeom>
          <a:noFill/>
          <a:ln>
            <a:noFill/>
          </a:ln>
        </p:spPr>
        <p:txBody>
          <a:bodyPr wrap="square" lIns="72000" tIns="36000" rIns="72000" bIns="36000" rtlCol="0" anchor="t">
            <a:noAutofit/>
          </a:bodyPr>
          <a:lstStyle/>
          <a:p>
            <a:pPr algn="ctr">
              <a:spcAft>
                <a:spcPts val="600"/>
              </a:spcAft>
            </a:pPr>
            <a:r>
              <a:rPr lang="pt-BR" sz="1200" b="1" dirty="0"/>
              <a:t>MAPITOBA</a:t>
            </a:r>
            <a:endParaRPr lang="pt-BR" sz="1600" b="1" dirty="0"/>
          </a:p>
        </p:txBody>
      </p:sp>
    </p:spTree>
    <p:extLst>
      <p:ext uri="{BB962C8B-B14F-4D97-AF65-F5344CB8AC3E}">
        <p14:creationId xmlns:p14="http://schemas.microsoft.com/office/powerpoint/2010/main" val="2925017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Porto São </a:t>
            </a:r>
            <a:r>
              <a:rPr lang="en-US" dirty="0" err="1"/>
              <a:t>Luís</a:t>
            </a:r>
            <a:r>
              <a:rPr lang="en-US" dirty="0"/>
              <a:t> will benefit from the aggressive growth rates of grain production on the Brazilian agricultural expansion frontier</a:t>
            </a:r>
            <a:br>
              <a:rPr lang="pt-BR" dirty="0"/>
            </a:br>
            <a:endParaRPr lang="pt-BR" dirty="0"/>
          </a:p>
        </p:txBody>
      </p:sp>
      <p:sp>
        <p:nvSpPr>
          <p:cNvPr id="3" name="Espaço Reservado para Texto 2"/>
          <p:cNvSpPr>
            <a:spLocks noGrp="1"/>
          </p:cNvSpPr>
          <p:nvPr>
            <p:ph type="body" sz="quarter" idx="13"/>
          </p:nvPr>
        </p:nvSpPr>
        <p:spPr/>
        <p:txBody>
          <a:bodyPr/>
          <a:lstStyle/>
          <a:p>
            <a:endParaRPr lang="pt-BR" dirty="0"/>
          </a:p>
        </p:txBody>
      </p:sp>
      <p:pic>
        <p:nvPicPr>
          <p:cNvPr id="4" name="Imagem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8201" y="1412777"/>
            <a:ext cx="2327557" cy="2375603"/>
          </a:xfrm>
          <a:prstGeom prst="rect">
            <a:avLst/>
          </a:prstGeom>
        </p:spPr>
      </p:pic>
      <p:pic>
        <p:nvPicPr>
          <p:cNvPr id="5" name="Imagem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45605" y="1412777"/>
            <a:ext cx="2327557" cy="2375603"/>
          </a:xfrm>
          <a:prstGeom prst="rect">
            <a:avLst/>
          </a:prstGeom>
        </p:spPr>
      </p:pic>
      <p:pic>
        <p:nvPicPr>
          <p:cNvPr id="6" name="Imagem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53008" y="1412777"/>
            <a:ext cx="2327557" cy="2375603"/>
          </a:xfrm>
          <a:prstGeom prst="rect">
            <a:avLst/>
          </a:prstGeom>
        </p:spPr>
      </p:pic>
      <p:pic>
        <p:nvPicPr>
          <p:cNvPr id="7" name="Imagem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60412" y="1412777"/>
            <a:ext cx="2327557" cy="2375603"/>
          </a:xfrm>
          <a:prstGeom prst="rect">
            <a:avLst/>
          </a:prstGeom>
        </p:spPr>
      </p:pic>
      <p:sp>
        <p:nvSpPr>
          <p:cNvPr id="8" name="CaixaDeTexto 7"/>
          <p:cNvSpPr txBox="1"/>
          <p:nvPr/>
        </p:nvSpPr>
        <p:spPr>
          <a:xfrm>
            <a:off x="238201" y="1462207"/>
            <a:ext cx="2327557" cy="250617"/>
          </a:xfrm>
          <a:prstGeom prst="rect">
            <a:avLst/>
          </a:prstGeom>
          <a:noFill/>
          <a:ln>
            <a:noFill/>
          </a:ln>
        </p:spPr>
        <p:txBody>
          <a:bodyPr wrap="square" lIns="72000" tIns="36000" rIns="72000" bIns="36000" rtlCol="0" anchor="t">
            <a:noAutofit/>
          </a:bodyPr>
          <a:lstStyle/>
          <a:p>
            <a:pPr>
              <a:spcAft>
                <a:spcPts val="600"/>
              </a:spcAft>
            </a:pPr>
            <a:r>
              <a:rPr lang="pt-BR" sz="1600" b="1" dirty="0"/>
              <a:t>1990</a:t>
            </a:r>
          </a:p>
        </p:txBody>
      </p:sp>
      <p:sp>
        <p:nvSpPr>
          <p:cNvPr id="9" name="CaixaDeTexto 8"/>
          <p:cNvSpPr txBox="1"/>
          <p:nvPr/>
        </p:nvSpPr>
        <p:spPr>
          <a:xfrm>
            <a:off x="2627104" y="1462208"/>
            <a:ext cx="2327557" cy="250617"/>
          </a:xfrm>
          <a:prstGeom prst="rect">
            <a:avLst/>
          </a:prstGeom>
          <a:noFill/>
          <a:ln>
            <a:noFill/>
          </a:ln>
        </p:spPr>
        <p:txBody>
          <a:bodyPr wrap="square" lIns="72000" tIns="36000" rIns="72000" bIns="36000" rtlCol="0" anchor="t">
            <a:noAutofit/>
          </a:bodyPr>
          <a:lstStyle/>
          <a:p>
            <a:pPr>
              <a:spcAft>
                <a:spcPts val="600"/>
              </a:spcAft>
            </a:pPr>
            <a:r>
              <a:rPr lang="pt-BR" sz="1600" b="1" dirty="0"/>
              <a:t>1997</a:t>
            </a:r>
          </a:p>
        </p:txBody>
      </p:sp>
      <p:sp>
        <p:nvSpPr>
          <p:cNvPr id="10" name="CaixaDeTexto 9"/>
          <p:cNvSpPr txBox="1"/>
          <p:nvPr/>
        </p:nvSpPr>
        <p:spPr>
          <a:xfrm>
            <a:off x="5074551" y="1448560"/>
            <a:ext cx="2327557" cy="250617"/>
          </a:xfrm>
          <a:prstGeom prst="rect">
            <a:avLst/>
          </a:prstGeom>
          <a:noFill/>
          <a:ln>
            <a:noFill/>
          </a:ln>
        </p:spPr>
        <p:txBody>
          <a:bodyPr wrap="square" lIns="72000" tIns="36000" rIns="72000" bIns="36000" rtlCol="0" anchor="t">
            <a:noAutofit/>
          </a:bodyPr>
          <a:lstStyle/>
          <a:p>
            <a:pPr>
              <a:spcAft>
                <a:spcPts val="600"/>
              </a:spcAft>
            </a:pPr>
            <a:r>
              <a:rPr lang="pt-BR" sz="1600" b="1" dirty="0"/>
              <a:t>2004</a:t>
            </a:r>
          </a:p>
        </p:txBody>
      </p:sp>
      <p:sp>
        <p:nvSpPr>
          <p:cNvPr id="11" name="CaixaDeTexto 10"/>
          <p:cNvSpPr txBox="1"/>
          <p:nvPr/>
        </p:nvSpPr>
        <p:spPr>
          <a:xfrm>
            <a:off x="7460412" y="1448560"/>
            <a:ext cx="2327557" cy="250617"/>
          </a:xfrm>
          <a:prstGeom prst="rect">
            <a:avLst/>
          </a:prstGeom>
          <a:noFill/>
          <a:ln>
            <a:noFill/>
          </a:ln>
        </p:spPr>
        <p:txBody>
          <a:bodyPr wrap="square" lIns="72000" tIns="36000" rIns="72000" bIns="36000" rtlCol="0" anchor="t">
            <a:noAutofit/>
          </a:bodyPr>
          <a:lstStyle/>
          <a:p>
            <a:pPr>
              <a:spcAft>
                <a:spcPts val="600"/>
              </a:spcAft>
            </a:pPr>
            <a:r>
              <a:rPr lang="pt-BR" sz="1600" b="1" dirty="0"/>
              <a:t>2013</a:t>
            </a:r>
          </a:p>
        </p:txBody>
      </p:sp>
      <p:pic>
        <p:nvPicPr>
          <p:cNvPr id="12" name="Imagem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9679" y="4077336"/>
            <a:ext cx="2378113" cy="2376000"/>
          </a:xfrm>
          <a:prstGeom prst="rect">
            <a:avLst/>
          </a:prstGeom>
        </p:spPr>
      </p:pic>
      <p:pic>
        <p:nvPicPr>
          <p:cNvPr id="13" name="Imagem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682027" y="4077336"/>
            <a:ext cx="2378113" cy="2376000"/>
          </a:xfrm>
          <a:prstGeom prst="rect">
            <a:avLst/>
          </a:prstGeom>
        </p:spPr>
      </p:pic>
      <p:pic>
        <p:nvPicPr>
          <p:cNvPr id="14" name="Imagem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094373" y="4077336"/>
            <a:ext cx="2378113" cy="2376000"/>
          </a:xfrm>
          <a:prstGeom prst="rect">
            <a:avLst/>
          </a:prstGeom>
        </p:spPr>
      </p:pic>
      <p:sp>
        <p:nvSpPr>
          <p:cNvPr id="15" name="CaixaDeTexto 14"/>
          <p:cNvSpPr txBox="1"/>
          <p:nvPr/>
        </p:nvSpPr>
        <p:spPr>
          <a:xfrm>
            <a:off x="283828" y="4057581"/>
            <a:ext cx="2327557" cy="250617"/>
          </a:xfrm>
          <a:prstGeom prst="rect">
            <a:avLst/>
          </a:prstGeom>
          <a:noFill/>
          <a:ln>
            <a:noFill/>
          </a:ln>
        </p:spPr>
        <p:txBody>
          <a:bodyPr wrap="square" lIns="72000" tIns="36000" rIns="72000" bIns="36000" rtlCol="0" anchor="t">
            <a:noAutofit/>
          </a:bodyPr>
          <a:lstStyle/>
          <a:p>
            <a:pPr>
              <a:spcAft>
                <a:spcPts val="600"/>
              </a:spcAft>
            </a:pPr>
            <a:r>
              <a:rPr lang="pt-BR" sz="1600" b="1" dirty="0"/>
              <a:t>2020</a:t>
            </a:r>
          </a:p>
        </p:txBody>
      </p:sp>
      <p:sp>
        <p:nvSpPr>
          <p:cNvPr id="16" name="CaixaDeTexto 15"/>
          <p:cNvSpPr txBox="1"/>
          <p:nvPr/>
        </p:nvSpPr>
        <p:spPr>
          <a:xfrm>
            <a:off x="2682258" y="4057581"/>
            <a:ext cx="2327557" cy="250617"/>
          </a:xfrm>
          <a:prstGeom prst="rect">
            <a:avLst/>
          </a:prstGeom>
          <a:noFill/>
          <a:ln>
            <a:noFill/>
          </a:ln>
        </p:spPr>
        <p:txBody>
          <a:bodyPr wrap="square" lIns="72000" tIns="36000" rIns="72000" bIns="36000" rtlCol="0" anchor="t">
            <a:noAutofit/>
          </a:bodyPr>
          <a:lstStyle/>
          <a:p>
            <a:pPr>
              <a:spcAft>
                <a:spcPts val="600"/>
              </a:spcAft>
            </a:pPr>
            <a:r>
              <a:rPr lang="pt-BR" sz="1600" b="1" dirty="0"/>
              <a:t>2030</a:t>
            </a:r>
          </a:p>
        </p:txBody>
      </p:sp>
      <p:sp>
        <p:nvSpPr>
          <p:cNvPr id="17" name="CaixaDeTexto 16"/>
          <p:cNvSpPr txBox="1"/>
          <p:nvPr/>
        </p:nvSpPr>
        <p:spPr>
          <a:xfrm>
            <a:off x="5068118" y="4057581"/>
            <a:ext cx="2327557" cy="250617"/>
          </a:xfrm>
          <a:prstGeom prst="rect">
            <a:avLst/>
          </a:prstGeom>
          <a:noFill/>
          <a:ln>
            <a:noFill/>
          </a:ln>
        </p:spPr>
        <p:txBody>
          <a:bodyPr wrap="square" lIns="72000" tIns="36000" rIns="72000" bIns="36000" rtlCol="0" anchor="t">
            <a:noAutofit/>
          </a:bodyPr>
          <a:lstStyle/>
          <a:p>
            <a:pPr>
              <a:spcAft>
                <a:spcPts val="600"/>
              </a:spcAft>
            </a:pPr>
            <a:r>
              <a:rPr lang="pt-BR" sz="1600" b="1" dirty="0"/>
              <a:t>2050</a:t>
            </a:r>
          </a:p>
        </p:txBody>
      </p:sp>
      <p:sp>
        <p:nvSpPr>
          <p:cNvPr id="19" name="CaixaDeTexto 18"/>
          <p:cNvSpPr txBox="1"/>
          <p:nvPr/>
        </p:nvSpPr>
        <p:spPr>
          <a:xfrm>
            <a:off x="2054493" y="1754410"/>
            <a:ext cx="360040" cy="372058"/>
          </a:xfrm>
          <a:prstGeom prst="rect">
            <a:avLst/>
          </a:prstGeom>
          <a:noFill/>
        </p:spPr>
        <p:txBody>
          <a:bodyPr wrap="none" rtlCol="0">
            <a:noAutofit/>
          </a:bodyPr>
          <a:lstStyle/>
          <a:p>
            <a:pPr>
              <a:spcBef>
                <a:spcPts val="600"/>
              </a:spcBef>
            </a:pPr>
            <a:r>
              <a:rPr lang="pt-BR" sz="1300" dirty="0"/>
              <a:t>TO</a:t>
            </a:r>
          </a:p>
        </p:txBody>
      </p:sp>
      <p:sp>
        <p:nvSpPr>
          <p:cNvPr id="20" name="CaixaDeTexto 19"/>
          <p:cNvSpPr txBox="1"/>
          <p:nvPr/>
        </p:nvSpPr>
        <p:spPr>
          <a:xfrm>
            <a:off x="957316" y="2111092"/>
            <a:ext cx="360040" cy="372058"/>
          </a:xfrm>
          <a:prstGeom prst="rect">
            <a:avLst/>
          </a:prstGeom>
          <a:noFill/>
        </p:spPr>
        <p:txBody>
          <a:bodyPr wrap="none" rtlCol="0">
            <a:noAutofit/>
          </a:bodyPr>
          <a:lstStyle/>
          <a:p>
            <a:pPr>
              <a:spcBef>
                <a:spcPts val="600"/>
              </a:spcBef>
            </a:pPr>
            <a:r>
              <a:rPr lang="pt-BR" sz="1300" dirty="0"/>
              <a:t>MT</a:t>
            </a:r>
          </a:p>
        </p:txBody>
      </p:sp>
      <p:sp>
        <p:nvSpPr>
          <p:cNvPr id="21" name="CaixaDeTexto 20"/>
          <p:cNvSpPr txBox="1"/>
          <p:nvPr/>
        </p:nvSpPr>
        <p:spPr>
          <a:xfrm>
            <a:off x="1799132" y="2491340"/>
            <a:ext cx="360040" cy="372058"/>
          </a:xfrm>
          <a:prstGeom prst="rect">
            <a:avLst/>
          </a:prstGeom>
          <a:noFill/>
        </p:spPr>
        <p:txBody>
          <a:bodyPr wrap="none" rtlCol="0">
            <a:noAutofit/>
          </a:bodyPr>
          <a:lstStyle/>
          <a:p>
            <a:pPr>
              <a:spcBef>
                <a:spcPts val="600"/>
              </a:spcBef>
            </a:pPr>
            <a:r>
              <a:rPr lang="pt-BR" sz="1300" dirty="0"/>
              <a:t>GO</a:t>
            </a:r>
          </a:p>
        </p:txBody>
      </p:sp>
      <p:sp>
        <p:nvSpPr>
          <p:cNvPr id="22" name="CaixaDeTexto 21"/>
          <p:cNvSpPr txBox="1"/>
          <p:nvPr/>
        </p:nvSpPr>
        <p:spPr>
          <a:xfrm>
            <a:off x="2245641" y="1382352"/>
            <a:ext cx="360040" cy="372058"/>
          </a:xfrm>
          <a:prstGeom prst="rect">
            <a:avLst/>
          </a:prstGeom>
          <a:noFill/>
        </p:spPr>
        <p:txBody>
          <a:bodyPr wrap="none" rtlCol="0">
            <a:noAutofit/>
          </a:bodyPr>
          <a:lstStyle/>
          <a:p>
            <a:pPr>
              <a:spcBef>
                <a:spcPts val="600"/>
              </a:spcBef>
            </a:pPr>
            <a:r>
              <a:rPr lang="pt-BR" sz="1300" dirty="0"/>
              <a:t>MA</a:t>
            </a:r>
          </a:p>
        </p:txBody>
      </p:sp>
      <p:sp>
        <p:nvSpPr>
          <p:cNvPr id="23" name="CaixaDeTexto 22"/>
          <p:cNvSpPr txBox="1"/>
          <p:nvPr/>
        </p:nvSpPr>
        <p:spPr>
          <a:xfrm>
            <a:off x="179897" y="1026039"/>
            <a:ext cx="914400" cy="914400"/>
          </a:xfrm>
          <a:prstGeom prst="rect">
            <a:avLst/>
          </a:prstGeom>
          <a:noFill/>
        </p:spPr>
        <p:txBody>
          <a:bodyPr wrap="none" rtlCol="0">
            <a:noAutofit/>
          </a:bodyPr>
          <a:lstStyle/>
          <a:p>
            <a:pPr>
              <a:spcBef>
                <a:spcPts val="600"/>
              </a:spcBef>
            </a:pPr>
            <a:r>
              <a:rPr lang="pt-BR" sz="1300" b="1" dirty="0" err="1"/>
              <a:t>Grain</a:t>
            </a:r>
            <a:r>
              <a:rPr lang="pt-BR" sz="1300" b="1" dirty="0"/>
              <a:t> </a:t>
            </a:r>
            <a:r>
              <a:rPr lang="pt-BR" sz="1300" b="1" dirty="0" err="1"/>
              <a:t>production</a:t>
            </a:r>
            <a:r>
              <a:rPr lang="pt-BR" sz="1300" b="1" dirty="0"/>
              <a:t> </a:t>
            </a:r>
            <a:r>
              <a:rPr lang="pt-BR" sz="1300" b="1" dirty="0" err="1"/>
              <a:t>map</a:t>
            </a:r>
            <a:r>
              <a:rPr lang="pt-BR" sz="1300" b="1" dirty="0"/>
              <a:t> (</a:t>
            </a:r>
            <a:r>
              <a:rPr lang="pt-BR" sz="1300" b="1" dirty="0" err="1"/>
              <a:t>green</a:t>
            </a:r>
            <a:r>
              <a:rPr lang="pt-BR" sz="1300" b="1" dirty="0"/>
              <a:t> </a:t>
            </a:r>
            <a:r>
              <a:rPr lang="pt-BR" sz="1300" b="1" dirty="0" err="1"/>
              <a:t>dots</a:t>
            </a:r>
            <a:r>
              <a:rPr lang="pt-BR" sz="1300" b="1" dirty="0"/>
              <a:t>)</a:t>
            </a:r>
          </a:p>
        </p:txBody>
      </p:sp>
      <p:sp>
        <p:nvSpPr>
          <p:cNvPr id="24" name="CaixaDeTexto 23"/>
          <p:cNvSpPr txBox="1"/>
          <p:nvPr/>
        </p:nvSpPr>
        <p:spPr>
          <a:xfrm>
            <a:off x="234216" y="3796758"/>
            <a:ext cx="914400" cy="914400"/>
          </a:xfrm>
          <a:prstGeom prst="rect">
            <a:avLst/>
          </a:prstGeom>
          <a:noFill/>
        </p:spPr>
        <p:txBody>
          <a:bodyPr wrap="none" rtlCol="0">
            <a:noAutofit/>
          </a:bodyPr>
          <a:lstStyle/>
          <a:p>
            <a:pPr>
              <a:spcBef>
                <a:spcPts val="600"/>
              </a:spcBef>
            </a:pPr>
            <a:r>
              <a:rPr lang="pt-BR" sz="1100" dirty="0" err="1"/>
              <a:t>Estimate</a:t>
            </a:r>
            <a:endParaRPr lang="pt-BR" sz="1100" dirty="0"/>
          </a:p>
        </p:txBody>
      </p:sp>
      <p:sp>
        <p:nvSpPr>
          <p:cNvPr id="25" name="Forma livre 24"/>
          <p:cNvSpPr/>
          <p:nvPr/>
        </p:nvSpPr>
        <p:spPr>
          <a:xfrm>
            <a:off x="6684463" y="4329456"/>
            <a:ext cx="534573" cy="745588"/>
          </a:xfrm>
          <a:custGeom>
            <a:avLst/>
            <a:gdLst>
              <a:gd name="connsiteX0" fmla="*/ 0 w 534573"/>
              <a:gd name="connsiteY0" fmla="*/ 745588 h 745588"/>
              <a:gd name="connsiteX1" fmla="*/ 422031 w 534573"/>
              <a:gd name="connsiteY1" fmla="*/ 337624 h 745588"/>
              <a:gd name="connsiteX2" fmla="*/ 534573 w 534573"/>
              <a:gd name="connsiteY2" fmla="*/ 0 h 745588"/>
            </a:gdLst>
            <a:ahLst/>
            <a:cxnLst>
              <a:cxn ang="0">
                <a:pos x="connsiteX0" y="connsiteY0"/>
              </a:cxn>
              <a:cxn ang="0">
                <a:pos x="connsiteX1" y="connsiteY1"/>
              </a:cxn>
              <a:cxn ang="0">
                <a:pos x="connsiteX2" y="connsiteY2"/>
              </a:cxn>
            </a:cxnLst>
            <a:rect l="l" t="t" r="r" b="b"/>
            <a:pathLst>
              <a:path w="534573" h="745588">
                <a:moveTo>
                  <a:pt x="0" y="745588"/>
                </a:moveTo>
                <a:cubicBezTo>
                  <a:pt x="166468" y="603738"/>
                  <a:pt x="332936" y="461889"/>
                  <a:pt x="422031" y="337624"/>
                </a:cubicBezTo>
                <a:cubicBezTo>
                  <a:pt x="511126" y="213359"/>
                  <a:pt x="522849" y="106679"/>
                  <a:pt x="534573" y="0"/>
                </a:cubicBezTo>
              </a:path>
            </a:pathLst>
          </a:custGeom>
          <a:noFill/>
          <a:ln w="38100">
            <a:solidFill>
              <a:schemeClr val="accent6"/>
            </a:solidFill>
            <a:headEnd type="none" w="med" len="med"/>
            <a:tailEnd type="triangle" w="med" len="med"/>
          </a:ln>
          <a:effectLst/>
        </p:spPr>
        <p:style>
          <a:lnRef idx="0">
            <a:scrgbClr r="0" g="0" b="0"/>
          </a:lnRef>
          <a:fillRef idx="1001">
            <a:schemeClr val="dk2"/>
          </a:fillRef>
          <a:effectRef idx="0">
            <a:scrgbClr r="0" g="0" b="0"/>
          </a:effectRef>
          <a:fontRef idx="major"/>
        </p:style>
        <p:txBody>
          <a:bodyPr rtlCol="0" anchor="ctr"/>
          <a:lstStyle/>
          <a:p>
            <a:pPr algn="ctr"/>
            <a:endParaRPr lang="pt-BR"/>
          </a:p>
        </p:txBody>
      </p:sp>
      <p:sp>
        <p:nvSpPr>
          <p:cNvPr id="26" name="Texto explicativo retangular 25"/>
          <p:cNvSpPr/>
          <p:nvPr/>
        </p:nvSpPr>
        <p:spPr>
          <a:xfrm>
            <a:off x="7625911" y="3959435"/>
            <a:ext cx="2148526" cy="2395755"/>
          </a:xfrm>
          <a:prstGeom prst="wedgeRectCallout">
            <a:avLst>
              <a:gd name="adj1" fmla="val -59464"/>
              <a:gd name="adj2" fmla="val -21084"/>
            </a:avLst>
          </a:prstGeom>
          <a:solidFill>
            <a:srgbClr val="DBDDAB"/>
          </a:solidFill>
          <a:ln>
            <a:solidFill>
              <a:srgbClr val="BEBE7C"/>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84138" indent="-84138" algn="l">
              <a:spcAft>
                <a:spcPts val="600"/>
              </a:spcAft>
              <a:buFont typeface="Arial" panose="020B0604020202020204" pitchFamily="34" charset="0"/>
              <a:buChar char="•"/>
            </a:pPr>
            <a:r>
              <a:rPr lang="en-US" sz="1300" dirty="0">
                <a:latin typeface="Tahoma" panose="020B0604030504040204" pitchFamily="34" charset="0"/>
                <a:ea typeface="Tahoma" panose="020B0604030504040204" pitchFamily="34" charset="0"/>
                <a:cs typeface="Tahoma" panose="020B0604030504040204" pitchFamily="34" charset="0"/>
              </a:rPr>
              <a:t>Will Brazil accomplish to expand its agricultural frontier in the Middle East?</a:t>
            </a:r>
          </a:p>
          <a:p>
            <a:pPr marL="84138" indent="-84138" algn="l">
              <a:spcAft>
                <a:spcPts val="600"/>
              </a:spcAft>
              <a:buFont typeface="Arial" panose="020B0604020202020204" pitchFamily="34" charset="0"/>
              <a:buChar char="•"/>
            </a:pPr>
            <a:r>
              <a:rPr lang="en-US" sz="1300" dirty="0">
                <a:latin typeface="Tahoma" panose="020B0604030504040204" pitchFamily="34" charset="0"/>
                <a:ea typeface="Tahoma" panose="020B0604030504040204" pitchFamily="34" charset="0"/>
                <a:cs typeface="Tahoma" panose="020B0604030504040204" pitchFamily="34" charset="0"/>
              </a:rPr>
              <a:t>Is Porto São Luis competitive for exporting Middle East grain production?</a:t>
            </a:r>
          </a:p>
          <a:p>
            <a:pPr marL="84138" indent="-84138" algn="l">
              <a:spcAft>
                <a:spcPts val="600"/>
              </a:spcAft>
              <a:buFont typeface="Arial" panose="020B0604020202020204" pitchFamily="34" charset="0"/>
              <a:buChar char="•"/>
            </a:pPr>
            <a:r>
              <a:rPr lang="en-US" sz="1300" dirty="0">
                <a:solidFill>
                  <a:schemeClr val="tx1"/>
                </a:solidFill>
                <a:latin typeface="Tahoma" panose="020B0604030504040204" pitchFamily="34" charset="0"/>
                <a:ea typeface="Tahoma" panose="020B0604030504040204" pitchFamily="34" charset="0"/>
                <a:cs typeface="Tahoma" panose="020B0604030504040204" pitchFamily="34" charset="0"/>
              </a:rPr>
              <a:t>What is the demand ramp up expected</a:t>
            </a:r>
            <a:r>
              <a:rPr lang="en-US" sz="1300" dirty="0">
                <a:latin typeface="Tahoma" panose="020B0604030504040204" pitchFamily="34" charset="0"/>
                <a:ea typeface="Tahoma" panose="020B0604030504040204" pitchFamily="34" charset="0"/>
                <a:cs typeface="Tahoma" panose="020B0604030504040204" pitchFamily="34" charset="0"/>
              </a:rPr>
              <a:t>?</a:t>
            </a:r>
            <a:endParaRPr lang="en-US" sz="1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CaixaDeTexto 26"/>
          <p:cNvSpPr txBox="1"/>
          <p:nvPr/>
        </p:nvSpPr>
        <p:spPr>
          <a:xfrm>
            <a:off x="6761836" y="3886342"/>
            <a:ext cx="914400" cy="451539"/>
          </a:xfrm>
          <a:prstGeom prst="rect">
            <a:avLst/>
          </a:prstGeom>
          <a:noFill/>
        </p:spPr>
        <p:txBody>
          <a:bodyPr wrap="none" rtlCol="0">
            <a:noAutofit/>
          </a:bodyPr>
          <a:lstStyle/>
          <a:p>
            <a:pPr algn="ctr">
              <a:spcBef>
                <a:spcPts val="600"/>
              </a:spcBef>
            </a:pPr>
            <a:r>
              <a:rPr lang="pt-BR" sz="1200" b="1" dirty="0">
                <a:solidFill>
                  <a:schemeClr val="accent6"/>
                </a:solidFill>
              </a:rPr>
              <a:t>Porto</a:t>
            </a:r>
            <a:br>
              <a:rPr lang="pt-BR" sz="1200" b="1" dirty="0">
                <a:solidFill>
                  <a:schemeClr val="accent6"/>
                </a:solidFill>
              </a:rPr>
            </a:br>
            <a:r>
              <a:rPr lang="pt-BR" sz="1200" b="1" dirty="0">
                <a:solidFill>
                  <a:schemeClr val="accent6"/>
                </a:solidFill>
              </a:rPr>
              <a:t>São Luís</a:t>
            </a:r>
          </a:p>
        </p:txBody>
      </p:sp>
      <p:sp>
        <p:nvSpPr>
          <p:cNvPr id="29" name="CaixaDeTexto 28"/>
          <p:cNvSpPr txBox="1"/>
          <p:nvPr/>
        </p:nvSpPr>
        <p:spPr>
          <a:xfrm>
            <a:off x="2264022" y="2916654"/>
            <a:ext cx="360040" cy="372058"/>
          </a:xfrm>
          <a:prstGeom prst="rect">
            <a:avLst/>
          </a:prstGeom>
          <a:noFill/>
        </p:spPr>
        <p:txBody>
          <a:bodyPr wrap="none" rtlCol="0">
            <a:noAutofit/>
          </a:bodyPr>
          <a:lstStyle/>
          <a:p>
            <a:pPr>
              <a:spcBef>
                <a:spcPts val="600"/>
              </a:spcBef>
            </a:pPr>
            <a:r>
              <a:rPr lang="pt-BR" sz="1300" dirty="0"/>
              <a:t>MG</a:t>
            </a:r>
          </a:p>
        </p:txBody>
      </p:sp>
      <p:sp>
        <p:nvSpPr>
          <p:cNvPr id="30" name="CaixaDeTexto 29"/>
          <p:cNvSpPr txBox="1"/>
          <p:nvPr/>
        </p:nvSpPr>
        <p:spPr>
          <a:xfrm>
            <a:off x="1094297" y="3017509"/>
            <a:ext cx="360040" cy="372058"/>
          </a:xfrm>
          <a:prstGeom prst="rect">
            <a:avLst/>
          </a:prstGeom>
          <a:noFill/>
        </p:spPr>
        <p:txBody>
          <a:bodyPr wrap="none" rtlCol="0">
            <a:noAutofit/>
          </a:bodyPr>
          <a:lstStyle/>
          <a:p>
            <a:pPr>
              <a:spcBef>
                <a:spcPts val="600"/>
              </a:spcBef>
            </a:pPr>
            <a:r>
              <a:rPr lang="pt-BR" sz="1300" dirty="0"/>
              <a:t>MS</a:t>
            </a:r>
          </a:p>
        </p:txBody>
      </p:sp>
      <p:sp>
        <p:nvSpPr>
          <p:cNvPr id="31" name="CaixaDeTexto 30"/>
          <p:cNvSpPr txBox="1"/>
          <p:nvPr/>
        </p:nvSpPr>
        <p:spPr>
          <a:xfrm>
            <a:off x="1927101" y="3312344"/>
            <a:ext cx="360040" cy="372058"/>
          </a:xfrm>
          <a:prstGeom prst="rect">
            <a:avLst/>
          </a:prstGeom>
          <a:noFill/>
        </p:spPr>
        <p:txBody>
          <a:bodyPr wrap="none" rtlCol="0">
            <a:noAutofit/>
          </a:bodyPr>
          <a:lstStyle/>
          <a:p>
            <a:pPr>
              <a:spcBef>
                <a:spcPts val="600"/>
              </a:spcBef>
            </a:pPr>
            <a:r>
              <a:rPr lang="pt-BR" sz="1300" dirty="0"/>
              <a:t>SP</a:t>
            </a:r>
          </a:p>
        </p:txBody>
      </p:sp>
    </p:spTree>
    <p:extLst>
      <p:ext uri="{BB962C8B-B14F-4D97-AF65-F5344CB8AC3E}">
        <p14:creationId xmlns:p14="http://schemas.microsoft.com/office/powerpoint/2010/main" val="1064348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281228"/>
            <a:ext cx="9505950" cy="329588"/>
          </a:xfrm>
        </p:spPr>
        <p:txBody>
          <a:bodyPr/>
          <a:lstStyle/>
          <a:p>
            <a:r>
              <a:rPr lang="pt-BR" dirty="0"/>
              <a:t>As exportações brasileiras cresceram significativamente na </a:t>
            </a:r>
            <a:r>
              <a:rPr lang="pt-BR"/>
              <a:t>última década</a:t>
            </a:r>
            <a:endParaRPr lang="pt-BR" dirty="0"/>
          </a:p>
        </p:txBody>
      </p:sp>
      <p:sp>
        <p:nvSpPr>
          <p:cNvPr id="4" name="Retângulo de cantos arredondados 3"/>
          <p:cNvSpPr/>
          <p:nvPr>
            <p:custDataLst>
              <p:tags r:id="rId1"/>
            </p:custDataLst>
          </p:nvPr>
        </p:nvSpPr>
        <p:spPr>
          <a:xfrm>
            <a:off x="148841" y="4581128"/>
            <a:ext cx="9411877" cy="1584176"/>
          </a:xfrm>
          <a:prstGeom prst="roundRect">
            <a:avLst>
              <a:gd name="adj" fmla="val 5128"/>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dirty="0"/>
              <a:t>Em 2013, 65% da produção de soja e 25% da produção de milho foram exportadas </a:t>
            </a:r>
          </a:p>
          <a:p>
            <a:pPr marL="144000" indent="-144000">
              <a:spcAft>
                <a:spcPts val="600"/>
              </a:spcAft>
              <a:buFont typeface="Arial" pitchFamily="34" charset="0"/>
              <a:buChar char="•"/>
            </a:pPr>
            <a:r>
              <a:rPr lang="pt-BR" sz="1600" dirty="0"/>
              <a:t>Milho safrinha (safra de inverno) impulsionou o crescimento da produção na última década</a:t>
            </a:r>
          </a:p>
          <a:p>
            <a:pPr marL="144000" indent="-144000">
              <a:spcAft>
                <a:spcPts val="600"/>
              </a:spcAft>
              <a:buFont typeface="Arial" pitchFamily="34" charset="0"/>
              <a:buChar char="•"/>
            </a:pPr>
            <a:r>
              <a:rPr lang="pt-BR" sz="1600" dirty="0"/>
              <a:t>A China vem fazendo movimentos para aquisição de ativos de produção e de escoamento a fim de garantir seu abastecimento. Atualmente o país é destino de 70% da soja exportada pelo Brasil (majoritariamente em grão)</a:t>
            </a:r>
          </a:p>
        </p:txBody>
      </p:sp>
      <p:graphicFrame>
        <p:nvGraphicFramePr>
          <p:cNvPr id="33" name="Gráfico 32"/>
          <p:cNvGraphicFramePr/>
          <p:nvPr>
            <p:extLst>
              <p:ext uri="{D42A27DB-BD31-4B8C-83A1-F6EECF244321}">
                <p14:modId xmlns:p14="http://schemas.microsoft.com/office/powerpoint/2010/main" val="2786626435"/>
              </p:ext>
            </p:extLst>
          </p:nvPr>
        </p:nvGraphicFramePr>
        <p:xfrm>
          <a:off x="284700" y="1340768"/>
          <a:ext cx="9420034"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34" name="CaixaDeTexto 33"/>
          <p:cNvSpPr txBox="1"/>
          <p:nvPr/>
        </p:nvSpPr>
        <p:spPr>
          <a:xfrm>
            <a:off x="343694" y="980728"/>
            <a:ext cx="3600400" cy="288032"/>
          </a:xfrm>
          <a:prstGeom prst="rect">
            <a:avLst/>
          </a:prstGeom>
          <a:noFill/>
          <a:ln>
            <a:noFill/>
          </a:ln>
        </p:spPr>
        <p:txBody>
          <a:bodyPr wrap="square" lIns="72000" tIns="36000" rIns="72000" bIns="36000" rtlCol="0" anchor="t">
            <a:noAutofit/>
          </a:bodyPr>
          <a:lstStyle/>
          <a:p>
            <a:pPr>
              <a:spcAft>
                <a:spcPts val="600"/>
              </a:spcAft>
            </a:pPr>
            <a:r>
              <a:rPr lang="pt-BR" sz="1600" b="1" dirty="0"/>
              <a:t>Exportação em [</a:t>
            </a:r>
            <a:r>
              <a:rPr lang="pt-BR" sz="1600" b="1" dirty="0" err="1"/>
              <a:t>Mt</a:t>
            </a:r>
            <a:r>
              <a:rPr lang="pt-BR" sz="1600" b="1" dirty="0"/>
              <a:t>]</a:t>
            </a:r>
          </a:p>
        </p:txBody>
      </p:sp>
      <p:sp>
        <p:nvSpPr>
          <p:cNvPr id="6" name="Texto explicativo retangular 5"/>
          <p:cNvSpPr/>
          <p:nvPr/>
        </p:nvSpPr>
        <p:spPr>
          <a:xfrm>
            <a:off x="1700998" y="2150384"/>
            <a:ext cx="2397960" cy="270504"/>
          </a:xfrm>
          <a:prstGeom prst="wedgeRectCallout">
            <a:avLst>
              <a:gd name="adj1" fmla="val 32726"/>
              <a:gd name="adj2" fmla="val 143126"/>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200" dirty="0"/>
              <a:t>Exp. milho  passa a ser relevante</a:t>
            </a:r>
          </a:p>
        </p:txBody>
      </p:sp>
      <p:sp>
        <p:nvSpPr>
          <p:cNvPr id="3" name="CaixaDeTexto 2"/>
          <p:cNvSpPr txBox="1"/>
          <p:nvPr/>
        </p:nvSpPr>
        <p:spPr>
          <a:xfrm>
            <a:off x="7400478" y="980728"/>
            <a:ext cx="1080120" cy="288032"/>
          </a:xfrm>
          <a:prstGeom prst="rect">
            <a:avLst/>
          </a:prstGeom>
          <a:noFill/>
          <a:ln>
            <a:noFill/>
          </a:ln>
        </p:spPr>
        <p:txBody>
          <a:bodyPr wrap="square" lIns="72000" tIns="36000" rIns="72000" bIns="36000" rtlCol="0" anchor="t">
            <a:noAutofit/>
          </a:bodyPr>
          <a:lstStyle/>
          <a:p>
            <a:pPr algn="ctr">
              <a:spcAft>
                <a:spcPts val="600"/>
              </a:spcAft>
            </a:pPr>
            <a:r>
              <a:rPr lang="pt-BR" sz="1600" b="1" dirty="0"/>
              <a:t>CAGR </a:t>
            </a:r>
            <a:r>
              <a:rPr lang="pt-BR" sz="1400" b="1"/>
              <a:t>(02-13</a:t>
            </a:r>
            <a:r>
              <a:rPr lang="pt-BR" sz="1400" b="1" dirty="0"/>
              <a:t>)</a:t>
            </a:r>
            <a:endParaRPr lang="pt-BR" sz="1600" b="1" dirty="0"/>
          </a:p>
        </p:txBody>
      </p:sp>
      <p:sp>
        <p:nvSpPr>
          <p:cNvPr id="5" name="CaixaDeTexto 4"/>
          <p:cNvSpPr txBox="1"/>
          <p:nvPr/>
        </p:nvSpPr>
        <p:spPr>
          <a:xfrm>
            <a:off x="7616502" y="1743788"/>
            <a:ext cx="648072" cy="279268"/>
          </a:xfrm>
          <a:prstGeom prst="rect">
            <a:avLst/>
          </a:prstGeom>
          <a:noFill/>
          <a:ln>
            <a:noFill/>
          </a:ln>
        </p:spPr>
        <p:txBody>
          <a:bodyPr wrap="square" lIns="72000" tIns="36000" rIns="72000" bIns="36000" rtlCol="0" anchor="t">
            <a:noAutofit/>
          </a:bodyPr>
          <a:lstStyle/>
          <a:p>
            <a:pPr algn="ctr">
              <a:spcAft>
                <a:spcPts val="600"/>
              </a:spcAft>
            </a:pPr>
            <a:r>
              <a:rPr lang="pt-BR" sz="1400" b="1" dirty="0">
                <a:solidFill>
                  <a:schemeClr val="bg1">
                    <a:lumMod val="50000"/>
                  </a:schemeClr>
                </a:solidFill>
              </a:rPr>
              <a:t>0,6%</a:t>
            </a:r>
          </a:p>
        </p:txBody>
      </p:sp>
      <p:sp>
        <p:nvSpPr>
          <p:cNvPr id="9" name="CaixaDeTexto 8"/>
          <p:cNvSpPr txBox="1"/>
          <p:nvPr/>
        </p:nvSpPr>
        <p:spPr>
          <a:xfrm>
            <a:off x="7548455" y="2348880"/>
            <a:ext cx="784167" cy="279268"/>
          </a:xfrm>
          <a:prstGeom prst="rect">
            <a:avLst/>
          </a:prstGeom>
          <a:noFill/>
          <a:ln>
            <a:noFill/>
          </a:ln>
        </p:spPr>
        <p:txBody>
          <a:bodyPr wrap="square" lIns="72000" tIns="36000" rIns="72000" bIns="36000" rtlCol="0" anchor="t">
            <a:noAutofit/>
          </a:bodyPr>
          <a:lstStyle/>
          <a:p>
            <a:pPr algn="ctr">
              <a:spcAft>
                <a:spcPts val="600"/>
              </a:spcAft>
            </a:pPr>
            <a:r>
              <a:rPr lang="pt-BR" sz="1400" b="1" dirty="0">
                <a:solidFill>
                  <a:srgbClr val="C00000"/>
                </a:solidFill>
              </a:rPr>
              <a:t>22,4%</a:t>
            </a:r>
          </a:p>
        </p:txBody>
      </p:sp>
      <p:sp>
        <p:nvSpPr>
          <p:cNvPr id="10" name="CaixaDeTexto 9"/>
          <p:cNvSpPr txBox="1"/>
          <p:nvPr/>
        </p:nvSpPr>
        <p:spPr>
          <a:xfrm>
            <a:off x="7616502" y="3140968"/>
            <a:ext cx="648072" cy="279268"/>
          </a:xfrm>
          <a:prstGeom prst="rect">
            <a:avLst/>
          </a:prstGeom>
          <a:noFill/>
          <a:ln>
            <a:noFill/>
          </a:ln>
        </p:spPr>
        <p:txBody>
          <a:bodyPr wrap="square" lIns="72000" tIns="36000" rIns="72000" bIns="36000" rtlCol="0" anchor="t">
            <a:noAutofit/>
          </a:bodyPr>
          <a:lstStyle/>
          <a:p>
            <a:pPr algn="ctr">
              <a:spcAft>
                <a:spcPts val="600"/>
              </a:spcAft>
            </a:pPr>
            <a:r>
              <a:rPr lang="pt-BR" sz="1400" b="1" dirty="0">
                <a:solidFill>
                  <a:srgbClr val="0070C0"/>
                </a:solidFill>
              </a:rPr>
              <a:t>9,3%</a:t>
            </a:r>
          </a:p>
        </p:txBody>
      </p:sp>
      <p:cxnSp>
        <p:nvCxnSpPr>
          <p:cNvPr id="8" name="Conector reto 7"/>
          <p:cNvCxnSpPr/>
          <p:nvPr/>
        </p:nvCxnSpPr>
        <p:spPr>
          <a:xfrm>
            <a:off x="343694" y="1268760"/>
            <a:ext cx="8496944"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118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71686" y="1268760"/>
            <a:ext cx="9073008" cy="792088"/>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a:xfrm>
            <a:off x="200025" y="158136"/>
            <a:ext cx="9505950" cy="391143"/>
          </a:xfrm>
        </p:spPr>
        <p:txBody>
          <a:bodyPr/>
          <a:lstStyle/>
          <a:p>
            <a:r>
              <a:rPr lang="pt-BR" sz="2400" dirty="0"/>
              <a:t>Agenda</a:t>
            </a:r>
          </a:p>
        </p:txBody>
      </p:sp>
      <p:sp>
        <p:nvSpPr>
          <p:cNvPr id="3" name="Retângulo de cantos arredondados 2"/>
          <p:cNvSpPr/>
          <p:nvPr/>
        </p:nvSpPr>
        <p:spPr>
          <a:xfrm>
            <a:off x="487710" y="1314853"/>
            <a:ext cx="8640960" cy="2906235"/>
          </a:xfrm>
          <a:prstGeom prst="roundRect">
            <a:avLst>
              <a:gd name="adj" fmla="val 7650"/>
            </a:avLst>
          </a:prstGeom>
          <a:noFill/>
          <a:ln>
            <a:noFill/>
          </a:ln>
          <a:effectLst/>
        </p:spPr>
        <p:txBody>
          <a:bodyPr wrap="square" lIns="72000" tIns="72000" rIns="72000" bIns="72000" rtlCol="0" anchor="ctr">
            <a:noAutofit/>
          </a:bodyPr>
          <a:lstStyle/>
          <a:p>
            <a:pPr marL="457200" indent="-457200" algn="l">
              <a:spcAft>
                <a:spcPts val="1800"/>
              </a:spcAft>
              <a:buFont typeface="+mj-lt"/>
              <a:buAutoNum type="arabicPeriod"/>
            </a:pPr>
            <a:r>
              <a:rPr lang="pt-BR" sz="2000" b="1" dirty="0"/>
              <a:t>Principais cargas transportadas como granéis sólidos no Brasil e no Mundo e suas características</a:t>
            </a:r>
          </a:p>
          <a:p>
            <a:pPr marL="457200" indent="-457200" algn="l">
              <a:spcAft>
                <a:spcPts val="1800"/>
              </a:spcAft>
              <a:buFont typeface="+mj-lt"/>
              <a:buAutoNum type="arabicPeriod"/>
            </a:pPr>
            <a:r>
              <a:rPr lang="pt-BR" sz="2000" b="1" dirty="0"/>
              <a:t>Os sistemas de transporte de um terminal</a:t>
            </a:r>
          </a:p>
          <a:p>
            <a:pPr marL="457200" indent="-457200" algn="l">
              <a:spcAft>
                <a:spcPts val="1800"/>
              </a:spcAft>
              <a:buFont typeface="+mj-lt"/>
              <a:buAutoNum type="arabicPeriod"/>
            </a:pPr>
            <a:r>
              <a:rPr lang="pt-BR" sz="2000" b="1" dirty="0"/>
              <a:t>Identificação das cadeias de produção e transporte dos granéis sólidos mais representativos para o mercado brasileiro</a:t>
            </a:r>
          </a:p>
          <a:p>
            <a:pPr marL="457200" indent="-457200" algn="l">
              <a:spcAft>
                <a:spcPts val="1800"/>
              </a:spcAft>
              <a:buFont typeface="+mj-lt"/>
              <a:buAutoNum type="arabicPeriod"/>
            </a:pPr>
            <a:r>
              <a:rPr lang="pt-BR" sz="2000" b="1" dirty="0"/>
              <a:t>Características dos terminais portuários especializados na movimentação de granéis sólidos</a:t>
            </a:r>
          </a:p>
        </p:txBody>
      </p:sp>
    </p:spTree>
    <p:extLst>
      <p:ext uri="{BB962C8B-B14F-4D97-AF65-F5344CB8AC3E}">
        <p14:creationId xmlns:p14="http://schemas.microsoft.com/office/powerpoint/2010/main" val="4152427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New infrastructure projects will be mapped in order to estimate Porto São </a:t>
            </a:r>
            <a:r>
              <a:rPr lang="en-US" dirty="0" err="1"/>
              <a:t>luis</a:t>
            </a:r>
            <a:r>
              <a:rPr lang="en-US" dirty="0"/>
              <a:t> demand ramp up (2/2)</a:t>
            </a:r>
            <a:endParaRPr lang="pt-BR" dirty="0"/>
          </a:p>
        </p:txBody>
      </p:sp>
      <p:pic>
        <p:nvPicPr>
          <p:cNvPr id="4" name="Imagem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0492" y="1301946"/>
            <a:ext cx="4896000" cy="5019958"/>
          </a:xfrm>
          <a:prstGeom prst="rect">
            <a:avLst/>
          </a:prstGeom>
          <a:noFill/>
        </p:spPr>
      </p:pic>
      <p:cxnSp>
        <p:nvCxnSpPr>
          <p:cNvPr id="5" name="Conector reto 4"/>
          <p:cNvCxnSpPr/>
          <p:nvPr/>
        </p:nvCxnSpPr>
        <p:spPr>
          <a:xfrm flipH="1">
            <a:off x="762088" y="3675802"/>
            <a:ext cx="965171" cy="834376"/>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flipV="1">
            <a:off x="1749910" y="3054731"/>
            <a:ext cx="2670967" cy="551097"/>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flipH="1" flipV="1">
            <a:off x="1764541" y="3675802"/>
            <a:ext cx="1606968" cy="1376383"/>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8" name="Triângulo isósceles 68"/>
          <p:cNvSpPr/>
          <p:nvPr/>
        </p:nvSpPr>
        <p:spPr>
          <a:xfrm rot="16984447">
            <a:off x="1943654" y="2600366"/>
            <a:ext cx="1984126" cy="2404730"/>
          </a:xfrm>
          <a:custGeom>
            <a:avLst/>
            <a:gdLst>
              <a:gd name="connsiteX0" fmla="*/ 0 w 1872208"/>
              <a:gd name="connsiteY0" fmla="*/ 992148 h 992148"/>
              <a:gd name="connsiteX1" fmla="*/ 936104 w 1872208"/>
              <a:gd name="connsiteY1" fmla="*/ 0 h 992148"/>
              <a:gd name="connsiteX2" fmla="*/ 1872208 w 1872208"/>
              <a:gd name="connsiteY2" fmla="*/ 992148 h 992148"/>
              <a:gd name="connsiteX3" fmla="*/ 0 w 1872208"/>
              <a:gd name="connsiteY3" fmla="*/ 992148 h 992148"/>
              <a:gd name="connsiteX0" fmla="*/ 0 w 2325419"/>
              <a:gd name="connsiteY0" fmla="*/ 992148 h 2438417"/>
              <a:gd name="connsiteX1" fmla="*/ 936104 w 2325419"/>
              <a:gd name="connsiteY1" fmla="*/ 0 h 2438417"/>
              <a:gd name="connsiteX2" fmla="*/ 2325419 w 2325419"/>
              <a:gd name="connsiteY2" fmla="*/ 2438417 h 2438417"/>
              <a:gd name="connsiteX3" fmla="*/ 0 w 2325419"/>
              <a:gd name="connsiteY3" fmla="*/ 992148 h 2438417"/>
              <a:gd name="connsiteX0" fmla="*/ 0 w 2199861"/>
              <a:gd name="connsiteY0" fmla="*/ 1953875 h 2438417"/>
              <a:gd name="connsiteX1" fmla="*/ 810546 w 2199861"/>
              <a:gd name="connsiteY1" fmla="*/ 0 h 2438417"/>
              <a:gd name="connsiteX2" fmla="*/ 2199861 w 2199861"/>
              <a:gd name="connsiteY2" fmla="*/ 2438417 h 2438417"/>
              <a:gd name="connsiteX3" fmla="*/ 0 w 2199861"/>
              <a:gd name="connsiteY3" fmla="*/ 1953875 h 2438417"/>
              <a:gd name="connsiteX0" fmla="*/ 0 w 2199861"/>
              <a:gd name="connsiteY0" fmla="*/ 2229345 h 2713887"/>
              <a:gd name="connsiteX1" fmla="*/ 733535 w 2199861"/>
              <a:gd name="connsiteY1" fmla="*/ 0 h 2713887"/>
              <a:gd name="connsiteX2" fmla="*/ 2199861 w 2199861"/>
              <a:gd name="connsiteY2" fmla="*/ 2713887 h 2713887"/>
              <a:gd name="connsiteX3" fmla="*/ 0 w 2199861"/>
              <a:gd name="connsiteY3" fmla="*/ 2229345 h 2713887"/>
              <a:gd name="connsiteX0" fmla="*/ 0 w 2013141"/>
              <a:gd name="connsiteY0" fmla="*/ 2229345 h 2780066"/>
              <a:gd name="connsiteX1" fmla="*/ 733535 w 2013141"/>
              <a:gd name="connsiteY1" fmla="*/ 0 h 2780066"/>
              <a:gd name="connsiteX2" fmla="*/ 2013141 w 2013141"/>
              <a:gd name="connsiteY2" fmla="*/ 2780066 h 2780066"/>
              <a:gd name="connsiteX3" fmla="*/ 0 w 2013141"/>
              <a:gd name="connsiteY3" fmla="*/ 2229345 h 2780066"/>
              <a:gd name="connsiteX0" fmla="*/ 0 w 2297362"/>
              <a:gd name="connsiteY0" fmla="*/ 2001996 h 2780066"/>
              <a:gd name="connsiteX1" fmla="*/ 1017756 w 2297362"/>
              <a:gd name="connsiteY1" fmla="*/ 0 h 2780066"/>
              <a:gd name="connsiteX2" fmla="*/ 2297362 w 2297362"/>
              <a:gd name="connsiteY2" fmla="*/ 2780066 h 2780066"/>
              <a:gd name="connsiteX3" fmla="*/ 0 w 2297362"/>
              <a:gd name="connsiteY3"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31235 w 2297362"/>
              <a:gd name="connsiteY3" fmla="*/ 2282210 h 2780066"/>
              <a:gd name="connsiteX4" fmla="*/ 0 w 2297362"/>
              <a:gd name="connsiteY4"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0 w 2297362"/>
              <a:gd name="connsiteY4"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219946 w 2297362"/>
              <a:gd name="connsiteY4" fmla="*/ 2120222 h 2780066"/>
              <a:gd name="connsiteX5" fmla="*/ 0 w 2297362"/>
              <a:gd name="connsiteY5"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87205 w 2297362"/>
              <a:gd name="connsiteY4" fmla="*/ 2285502 h 2780066"/>
              <a:gd name="connsiteX5" fmla="*/ 0 w 2297362"/>
              <a:gd name="connsiteY5"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234501 w 2297362"/>
              <a:gd name="connsiteY4" fmla="*/ 2319746 h 2780066"/>
              <a:gd name="connsiteX5" fmla="*/ 87205 w 2297362"/>
              <a:gd name="connsiteY5" fmla="*/ 2285502 h 2780066"/>
              <a:gd name="connsiteX6" fmla="*/ 0 w 2297362"/>
              <a:gd name="connsiteY6"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273317 w 2297362"/>
              <a:gd name="connsiteY4" fmla="*/ 2381625 h 2780066"/>
              <a:gd name="connsiteX5" fmla="*/ 87205 w 2297362"/>
              <a:gd name="connsiteY5" fmla="*/ 2285502 h 2780066"/>
              <a:gd name="connsiteX6" fmla="*/ 0 w 2297362"/>
              <a:gd name="connsiteY6"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430760 w 2297362"/>
              <a:gd name="connsiteY4" fmla="*/ 2396400 h 2780066"/>
              <a:gd name="connsiteX5" fmla="*/ 273317 w 2297362"/>
              <a:gd name="connsiteY5" fmla="*/ 2381625 h 2780066"/>
              <a:gd name="connsiteX6" fmla="*/ 87205 w 2297362"/>
              <a:gd name="connsiteY6" fmla="*/ 2285502 h 2780066"/>
              <a:gd name="connsiteX7" fmla="*/ 0 w 2297362"/>
              <a:gd name="connsiteY7"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336111 w 2297362"/>
              <a:gd name="connsiteY4" fmla="*/ 2357264 h 2780066"/>
              <a:gd name="connsiteX5" fmla="*/ 273317 w 2297362"/>
              <a:gd name="connsiteY5" fmla="*/ 2381625 h 2780066"/>
              <a:gd name="connsiteX6" fmla="*/ 87205 w 2297362"/>
              <a:gd name="connsiteY6" fmla="*/ 2285502 h 2780066"/>
              <a:gd name="connsiteX7" fmla="*/ 0 w 2297362"/>
              <a:gd name="connsiteY7"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546242 w 2297362"/>
              <a:gd name="connsiteY4" fmla="*/ 2398917 h 2780066"/>
              <a:gd name="connsiteX5" fmla="*/ 336111 w 2297362"/>
              <a:gd name="connsiteY5" fmla="*/ 2357264 h 2780066"/>
              <a:gd name="connsiteX6" fmla="*/ 273317 w 2297362"/>
              <a:gd name="connsiteY6" fmla="*/ 2381625 h 2780066"/>
              <a:gd name="connsiteX7" fmla="*/ 87205 w 2297362"/>
              <a:gd name="connsiteY7" fmla="*/ 2285502 h 2780066"/>
              <a:gd name="connsiteX8" fmla="*/ 0 w 2297362"/>
              <a:gd name="connsiteY8"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499357 w 2297362"/>
              <a:gd name="connsiteY4" fmla="*/ 2439141 h 2780066"/>
              <a:gd name="connsiteX5" fmla="*/ 336111 w 2297362"/>
              <a:gd name="connsiteY5" fmla="*/ 2357264 h 2780066"/>
              <a:gd name="connsiteX6" fmla="*/ 273317 w 2297362"/>
              <a:gd name="connsiteY6" fmla="*/ 2381625 h 2780066"/>
              <a:gd name="connsiteX7" fmla="*/ 87205 w 2297362"/>
              <a:gd name="connsiteY7" fmla="*/ 2285502 h 2780066"/>
              <a:gd name="connsiteX8" fmla="*/ 0 w 2297362"/>
              <a:gd name="connsiteY8"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633933 w 2297362"/>
              <a:gd name="connsiteY4" fmla="*/ 2439667 h 2780066"/>
              <a:gd name="connsiteX5" fmla="*/ 499357 w 2297362"/>
              <a:gd name="connsiteY5" fmla="*/ 2439141 h 2780066"/>
              <a:gd name="connsiteX6" fmla="*/ 336111 w 2297362"/>
              <a:gd name="connsiteY6" fmla="*/ 2357264 h 2780066"/>
              <a:gd name="connsiteX7" fmla="*/ 273317 w 2297362"/>
              <a:gd name="connsiteY7" fmla="*/ 2381625 h 2780066"/>
              <a:gd name="connsiteX8" fmla="*/ 87205 w 2297362"/>
              <a:gd name="connsiteY8" fmla="*/ 2285502 h 2780066"/>
              <a:gd name="connsiteX9" fmla="*/ 0 w 2297362"/>
              <a:gd name="connsiteY9"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643629 w 2297362"/>
              <a:gd name="connsiteY4" fmla="*/ 2481418 h 2780066"/>
              <a:gd name="connsiteX5" fmla="*/ 499357 w 2297362"/>
              <a:gd name="connsiteY5" fmla="*/ 2439141 h 2780066"/>
              <a:gd name="connsiteX6" fmla="*/ 336111 w 2297362"/>
              <a:gd name="connsiteY6" fmla="*/ 2357264 h 2780066"/>
              <a:gd name="connsiteX7" fmla="*/ 273317 w 2297362"/>
              <a:gd name="connsiteY7" fmla="*/ 2381625 h 2780066"/>
              <a:gd name="connsiteX8" fmla="*/ 87205 w 2297362"/>
              <a:gd name="connsiteY8" fmla="*/ 2285502 h 2780066"/>
              <a:gd name="connsiteX9" fmla="*/ 0 w 2297362"/>
              <a:gd name="connsiteY9"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643629 w 2297362"/>
              <a:gd name="connsiteY4" fmla="*/ 2481418 h 2780066"/>
              <a:gd name="connsiteX5" fmla="*/ 556310 w 2297362"/>
              <a:gd name="connsiteY5" fmla="*/ 2452804 h 2780066"/>
              <a:gd name="connsiteX6" fmla="*/ 499357 w 2297362"/>
              <a:gd name="connsiteY6" fmla="*/ 2439141 h 2780066"/>
              <a:gd name="connsiteX7" fmla="*/ 336111 w 2297362"/>
              <a:gd name="connsiteY7" fmla="*/ 2357264 h 2780066"/>
              <a:gd name="connsiteX8" fmla="*/ 273317 w 2297362"/>
              <a:gd name="connsiteY8" fmla="*/ 2381625 h 2780066"/>
              <a:gd name="connsiteX9" fmla="*/ 87205 w 2297362"/>
              <a:gd name="connsiteY9" fmla="*/ 2285502 h 2780066"/>
              <a:gd name="connsiteX10" fmla="*/ 0 w 2297362"/>
              <a:gd name="connsiteY10"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806949 w 2297362"/>
              <a:gd name="connsiteY3" fmla="*/ 2444306 h 2780066"/>
              <a:gd name="connsiteX4" fmla="*/ 643629 w 2297362"/>
              <a:gd name="connsiteY4" fmla="*/ 2481418 h 2780066"/>
              <a:gd name="connsiteX5" fmla="*/ 554321 w 2297362"/>
              <a:gd name="connsiteY5" fmla="*/ 2433709 h 2780066"/>
              <a:gd name="connsiteX6" fmla="*/ 499357 w 2297362"/>
              <a:gd name="connsiteY6" fmla="*/ 2439141 h 2780066"/>
              <a:gd name="connsiteX7" fmla="*/ 336111 w 2297362"/>
              <a:gd name="connsiteY7" fmla="*/ 2357264 h 2780066"/>
              <a:gd name="connsiteX8" fmla="*/ 273317 w 2297362"/>
              <a:gd name="connsiteY8" fmla="*/ 2381625 h 2780066"/>
              <a:gd name="connsiteX9" fmla="*/ 87205 w 2297362"/>
              <a:gd name="connsiteY9" fmla="*/ 2285502 h 2780066"/>
              <a:gd name="connsiteX10" fmla="*/ 0 w 2297362"/>
              <a:gd name="connsiteY10"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920443 w 2297362"/>
              <a:gd name="connsiteY3" fmla="*/ 2473360 h 2780066"/>
              <a:gd name="connsiteX4" fmla="*/ 806949 w 2297362"/>
              <a:gd name="connsiteY4" fmla="*/ 2444306 h 2780066"/>
              <a:gd name="connsiteX5" fmla="*/ 643629 w 2297362"/>
              <a:gd name="connsiteY5" fmla="*/ 2481418 h 2780066"/>
              <a:gd name="connsiteX6" fmla="*/ 554321 w 2297362"/>
              <a:gd name="connsiteY6" fmla="*/ 2433709 h 2780066"/>
              <a:gd name="connsiteX7" fmla="*/ 499357 w 2297362"/>
              <a:gd name="connsiteY7" fmla="*/ 2439141 h 2780066"/>
              <a:gd name="connsiteX8" fmla="*/ 336111 w 2297362"/>
              <a:gd name="connsiteY8" fmla="*/ 2357264 h 2780066"/>
              <a:gd name="connsiteX9" fmla="*/ 273317 w 2297362"/>
              <a:gd name="connsiteY9" fmla="*/ 2381625 h 2780066"/>
              <a:gd name="connsiteX10" fmla="*/ 87205 w 2297362"/>
              <a:gd name="connsiteY10" fmla="*/ 2285502 h 2780066"/>
              <a:gd name="connsiteX11" fmla="*/ 0 w 2297362"/>
              <a:gd name="connsiteY11"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909594 w 2297362"/>
              <a:gd name="connsiteY3" fmla="*/ 2500325 h 2780066"/>
              <a:gd name="connsiteX4" fmla="*/ 806949 w 2297362"/>
              <a:gd name="connsiteY4" fmla="*/ 2444306 h 2780066"/>
              <a:gd name="connsiteX5" fmla="*/ 643629 w 2297362"/>
              <a:gd name="connsiteY5" fmla="*/ 2481418 h 2780066"/>
              <a:gd name="connsiteX6" fmla="*/ 554321 w 2297362"/>
              <a:gd name="connsiteY6" fmla="*/ 2433709 h 2780066"/>
              <a:gd name="connsiteX7" fmla="*/ 499357 w 2297362"/>
              <a:gd name="connsiteY7" fmla="*/ 2439141 h 2780066"/>
              <a:gd name="connsiteX8" fmla="*/ 336111 w 2297362"/>
              <a:gd name="connsiteY8" fmla="*/ 2357264 h 2780066"/>
              <a:gd name="connsiteX9" fmla="*/ 273317 w 2297362"/>
              <a:gd name="connsiteY9" fmla="*/ 2381625 h 2780066"/>
              <a:gd name="connsiteX10" fmla="*/ 87205 w 2297362"/>
              <a:gd name="connsiteY10" fmla="*/ 2285502 h 2780066"/>
              <a:gd name="connsiteX11" fmla="*/ 0 w 2297362"/>
              <a:gd name="connsiteY11"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027604 w 2297362"/>
              <a:gd name="connsiteY3" fmla="*/ 2524257 h 2780066"/>
              <a:gd name="connsiteX4" fmla="*/ 909594 w 2297362"/>
              <a:gd name="connsiteY4" fmla="*/ 2500325 h 2780066"/>
              <a:gd name="connsiteX5" fmla="*/ 806949 w 2297362"/>
              <a:gd name="connsiteY5" fmla="*/ 2444306 h 2780066"/>
              <a:gd name="connsiteX6" fmla="*/ 643629 w 2297362"/>
              <a:gd name="connsiteY6" fmla="*/ 2481418 h 2780066"/>
              <a:gd name="connsiteX7" fmla="*/ 554321 w 2297362"/>
              <a:gd name="connsiteY7" fmla="*/ 2433709 h 2780066"/>
              <a:gd name="connsiteX8" fmla="*/ 499357 w 2297362"/>
              <a:gd name="connsiteY8" fmla="*/ 2439141 h 2780066"/>
              <a:gd name="connsiteX9" fmla="*/ 336111 w 2297362"/>
              <a:gd name="connsiteY9" fmla="*/ 2357264 h 2780066"/>
              <a:gd name="connsiteX10" fmla="*/ 273317 w 2297362"/>
              <a:gd name="connsiteY10" fmla="*/ 2381625 h 2780066"/>
              <a:gd name="connsiteX11" fmla="*/ 87205 w 2297362"/>
              <a:gd name="connsiteY11" fmla="*/ 2285502 h 2780066"/>
              <a:gd name="connsiteX12" fmla="*/ 0 w 2297362"/>
              <a:gd name="connsiteY12"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986303 w 2297362"/>
              <a:gd name="connsiteY3" fmla="*/ 2472733 h 2780066"/>
              <a:gd name="connsiteX4" fmla="*/ 909594 w 2297362"/>
              <a:gd name="connsiteY4" fmla="*/ 2500325 h 2780066"/>
              <a:gd name="connsiteX5" fmla="*/ 806949 w 2297362"/>
              <a:gd name="connsiteY5" fmla="*/ 2444306 h 2780066"/>
              <a:gd name="connsiteX6" fmla="*/ 643629 w 2297362"/>
              <a:gd name="connsiteY6" fmla="*/ 2481418 h 2780066"/>
              <a:gd name="connsiteX7" fmla="*/ 554321 w 2297362"/>
              <a:gd name="connsiteY7" fmla="*/ 2433709 h 2780066"/>
              <a:gd name="connsiteX8" fmla="*/ 499357 w 2297362"/>
              <a:gd name="connsiteY8" fmla="*/ 2439141 h 2780066"/>
              <a:gd name="connsiteX9" fmla="*/ 336111 w 2297362"/>
              <a:gd name="connsiteY9" fmla="*/ 2357264 h 2780066"/>
              <a:gd name="connsiteX10" fmla="*/ 273317 w 2297362"/>
              <a:gd name="connsiteY10" fmla="*/ 2381625 h 2780066"/>
              <a:gd name="connsiteX11" fmla="*/ 87205 w 2297362"/>
              <a:gd name="connsiteY11" fmla="*/ 2285502 h 2780066"/>
              <a:gd name="connsiteX12" fmla="*/ 0 w 2297362"/>
              <a:gd name="connsiteY12"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097893 w 2297362"/>
              <a:gd name="connsiteY3" fmla="*/ 2500600 h 2780066"/>
              <a:gd name="connsiteX4" fmla="*/ 986303 w 2297362"/>
              <a:gd name="connsiteY4" fmla="*/ 2472733 h 2780066"/>
              <a:gd name="connsiteX5" fmla="*/ 909594 w 2297362"/>
              <a:gd name="connsiteY5" fmla="*/ 2500325 h 2780066"/>
              <a:gd name="connsiteX6" fmla="*/ 806949 w 2297362"/>
              <a:gd name="connsiteY6" fmla="*/ 2444306 h 2780066"/>
              <a:gd name="connsiteX7" fmla="*/ 643629 w 2297362"/>
              <a:gd name="connsiteY7" fmla="*/ 2481418 h 2780066"/>
              <a:gd name="connsiteX8" fmla="*/ 554321 w 2297362"/>
              <a:gd name="connsiteY8" fmla="*/ 2433709 h 2780066"/>
              <a:gd name="connsiteX9" fmla="*/ 499357 w 2297362"/>
              <a:gd name="connsiteY9" fmla="*/ 2439141 h 2780066"/>
              <a:gd name="connsiteX10" fmla="*/ 336111 w 2297362"/>
              <a:gd name="connsiteY10" fmla="*/ 2357264 h 2780066"/>
              <a:gd name="connsiteX11" fmla="*/ 273317 w 2297362"/>
              <a:gd name="connsiteY11" fmla="*/ 2381625 h 2780066"/>
              <a:gd name="connsiteX12" fmla="*/ 87205 w 2297362"/>
              <a:gd name="connsiteY12" fmla="*/ 2285502 h 2780066"/>
              <a:gd name="connsiteX13" fmla="*/ 0 w 2297362"/>
              <a:gd name="connsiteY13"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040565 w 2297362"/>
              <a:gd name="connsiteY3" fmla="*/ 2474799 h 2780066"/>
              <a:gd name="connsiteX4" fmla="*/ 986303 w 2297362"/>
              <a:gd name="connsiteY4" fmla="*/ 2472733 h 2780066"/>
              <a:gd name="connsiteX5" fmla="*/ 909594 w 2297362"/>
              <a:gd name="connsiteY5" fmla="*/ 2500325 h 2780066"/>
              <a:gd name="connsiteX6" fmla="*/ 806949 w 2297362"/>
              <a:gd name="connsiteY6" fmla="*/ 2444306 h 2780066"/>
              <a:gd name="connsiteX7" fmla="*/ 643629 w 2297362"/>
              <a:gd name="connsiteY7" fmla="*/ 2481418 h 2780066"/>
              <a:gd name="connsiteX8" fmla="*/ 554321 w 2297362"/>
              <a:gd name="connsiteY8" fmla="*/ 2433709 h 2780066"/>
              <a:gd name="connsiteX9" fmla="*/ 499357 w 2297362"/>
              <a:gd name="connsiteY9" fmla="*/ 2439141 h 2780066"/>
              <a:gd name="connsiteX10" fmla="*/ 336111 w 2297362"/>
              <a:gd name="connsiteY10" fmla="*/ 2357264 h 2780066"/>
              <a:gd name="connsiteX11" fmla="*/ 273317 w 2297362"/>
              <a:gd name="connsiteY11" fmla="*/ 2381625 h 2780066"/>
              <a:gd name="connsiteX12" fmla="*/ 87205 w 2297362"/>
              <a:gd name="connsiteY12" fmla="*/ 2285502 h 2780066"/>
              <a:gd name="connsiteX13" fmla="*/ 0 w 2297362"/>
              <a:gd name="connsiteY13"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180363 w 2297362"/>
              <a:gd name="connsiteY3" fmla="*/ 2508339 h 2780066"/>
              <a:gd name="connsiteX4" fmla="*/ 1040565 w 2297362"/>
              <a:gd name="connsiteY4" fmla="*/ 2474799 h 2780066"/>
              <a:gd name="connsiteX5" fmla="*/ 986303 w 2297362"/>
              <a:gd name="connsiteY5" fmla="*/ 2472733 h 2780066"/>
              <a:gd name="connsiteX6" fmla="*/ 909594 w 2297362"/>
              <a:gd name="connsiteY6" fmla="*/ 2500325 h 2780066"/>
              <a:gd name="connsiteX7" fmla="*/ 806949 w 2297362"/>
              <a:gd name="connsiteY7" fmla="*/ 2444306 h 2780066"/>
              <a:gd name="connsiteX8" fmla="*/ 643629 w 2297362"/>
              <a:gd name="connsiteY8" fmla="*/ 2481418 h 2780066"/>
              <a:gd name="connsiteX9" fmla="*/ 554321 w 2297362"/>
              <a:gd name="connsiteY9" fmla="*/ 2433709 h 2780066"/>
              <a:gd name="connsiteX10" fmla="*/ 499357 w 2297362"/>
              <a:gd name="connsiteY10" fmla="*/ 2439141 h 2780066"/>
              <a:gd name="connsiteX11" fmla="*/ 336111 w 2297362"/>
              <a:gd name="connsiteY11" fmla="*/ 2357264 h 2780066"/>
              <a:gd name="connsiteX12" fmla="*/ 273317 w 2297362"/>
              <a:gd name="connsiteY12" fmla="*/ 2381625 h 2780066"/>
              <a:gd name="connsiteX13" fmla="*/ 87205 w 2297362"/>
              <a:gd name="connsiteY13" fmla="*/ 2285502 h 2780066"/>
              <a:gd name="connsiteX14" fmla="*/ 0 w 2297362"/>
              <a:gd name="connsiteY14"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173360 w 2297362"/>
              <a:gd name="connsiteY3" fmla="*/ 2478184 h 2780066"/>
              <a:gd name="connsiteX4" fmla="*/ 1040565 w 2297362"/>
              <a:gd name="connsiteY4" fmla="*/ 2474799 h 2780066"/>
              <a:gd name="connsiteX5" fmla="*/ 986303 w 2297362"/>
              <a:gd name="connsiteY5" fmla="*/ 2472733 h 2780066"/>
              <a:gd name="connsiteX6" fmla="*/ 909594 w 2297362"/>
              <a:gd name="connsiteY6" fmla="*/ 2500325 h 2780066"/>
              <a:gd name="connsiteX7" fmla="*/ 806949 w 2297362"/>
              <a:gd name="connsiteY7" fmla="*/ 2444306 h 2780066"/>
              <a:gd name="connsiteX8" fmla="*/ 643629 w 2297362"/>
              <a:gd name="connsiteY8" fmla="*/ 2481418 h 2780066"/>
              <a:gd name="connsiteX9" fmla="*/ 554321 w 2297362"/>
              <a:gd name="connsiteY9" fmla="*/ 2433709 h 2780066"/>
              <a:gd name="connsiteX10" fmla="*/ 499357 w 2297362"/>
              <a:gd name="connsiteY10" fmla="*/ 2439141 h 2780066"/>
              <a:gd name="connsiteX11" fmla="*/ 336111 w 2297362"/>
              <a:gd name="connsiteY11" fmla="*/ 2357264 h 2780066"/>
              <a:gd name="connsiteX12" fmla="*/ 273317 w 2297362"/>
              <a:gd name="connsiteY12" fmla="*/ 2381625 h 2780066"/>
              <a:gd name="connsiteX13" fmla="*/ 87205 w 2297362"/>
              <a:gd name="connsiteY13" fmla="*/ 2285502 h 2780066"/>
              <a:gd name="connsiteX14" fmla="*/ 0 w 2297362"/>
              <a:gd name="connsiteY14"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361912 w 2297362"/>
              <a:gd name="connsiteY3" fmla="*/ 2532182 h 2780066"/>
              <a:gd name="connsiteX4" fmla="*/ 1173360 w 2297362"/>
              <a:gd name="connsiteY4" fmla="*/ 2478184 h 2780066"/>
              <a:gd name="connsiteX5" fmla="*/ 1040565 w 2297362"/>
              <a:gd name="connsiteY5" fmla="*/ 2474799 h 2780066"/>
              <a:gd name="connsiteX6" fmla="*/ 986303 w 2297362"/>
              <a:gd name="connsiteY6" fmla="*/ 2472733 h 2780066"/>
              <a:gd name="connsiteX7" fmla="*/ 909594 w 2297362"/>
              <a:gd name="connsiteY7" fmla="*/ 2500325 h 2780066"/>
              <a:gd name="connsiteX8" fmla="*/ 806949 w 2297362"/>
              <a:gd name="connsiteY8" fmla="*/ 2444306 h 2780066"/>
              <a:gd name="connsiteX9" fmla="*/ 643629 w 2297362"/>
              <a:gd name="connsiteY9" fmla="*/ 2481418 h 2780066"/>
              <a:gd name="connsiteX10" fmla="*/ 554321 w 2297362"/>
              <a:gd name="connsiteY10" fmla="*/ 2433709 h 2780066"/>
              <a:gd name="connsiteX11" fmla="*/ 499357 w 2297362"/>
              <a:gd name="connsiteY11" fmla="*/ 2439141 h 2780066"/>
              <a:gd name="connsiteX12" fmla="*/ 336111 w 2297362"/>
              <a:gd name="connsiteY12" fmla="*/ 2357264 h 2780066"/>
              <a:gd name="connsiteX13" fmla="*/ 273317 w 2297362"/>
              <a:gd name="connsiteY13" fmla="*/ 2381625 h 2780066"/>
              <a:gd name="connsiteX14" fmla="*/ 87205 w 2297362"/>
              <a:gd name="connsiteY14" fmla="*/ 2285502 h 2780066"/>
              <a:gd name="connsiteX15" fmla="*/ 0 w 2297362"/>
              <a:gd name="connsiteY15"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318203 w 2297362"/>
              <a:gd name="connsiteY3" fmla="*/ 2417657 h 2780066"/>
              <a:gd name="connsiteX4" fmla="*/ 1173360 w 2297362"/>
              <a:gd name="connsiteY4" fmla="*/ 2478184 h 2780066"/>
              <a:gd name="connsiteX5" fmla="*/ 1040565 w 2297362"/>
              <a:gd name="connsiteY5" fmla="*/ 2474799 h 2780066"/>
              <a:gd name="connsiteX6" fmla="*/ 986303 w 2297362"/>
              <a:gd name="connsiteY6" fmla="*/ 2472733 h 2780066"/>
              <a:gd name="connsiteX7" fmla="*/ 909594 w 2297362"/>
              <a:gd name="connsiteY7" fmla="*/ 2500325 h 2780066"/>
              <a:gd name="connsiteX8" fmla="*/ 806949 w 2297362"/>
              <a:gd name="connsiteY8" fmla="*/ 2444306 h 2780066"/>
              <a:gd name="connsiteX9" fmla="*/ 643629 w 2297362"/>
              <a:gd name="connsiteY9" fmla="*/ 2481418 h 2780066"/>
              <a:gd name="connsiteX10" fmla="*/ 554321 w 2297362"/>
              <a:gd name="connsiteY10" fmla="*/ 2433709 h 2780066"/>
              <a:gd name="connsiteX11" fmla="*/ 499357 w 2297362"/>
              <a:gd name="connsiteY11" fmla="*/ 2439141 h 2780066"/>
              <a:gd name="connsiteX12" fmla="*/ 336111 w 2297362"/>
              <a:gd name="connsiteY12" fmla="*/ 2357264 h 2780066"/>
              <a:gd name="connsiteX13" fmla="*/ 273317 w 2297362"/>
              <a:gd name="connsiteY13" fmla="*/ 2381625 h 2780066"/>
              <a:gd name="connsiteX14" fmla="*/ 87205 w 2297362"/>
              <a:gd name="connsiteY14" fmla="*/ 2285502 h 2780066"/>
              <a:gd name="connsiteX15" fmla="*/ 0 w 2297362"/>
              <a:gd name="connsiteY15"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492135 w 2297362"/>
              <a:gd name="connsiteY3" fmla="*/ 2482383 h 2780066"/>
              <a:gd name="connsiteX4" fmla="*/ 1318203 w 2297362"/>
              <a:gd name="connsiteY4" fmla="*/ 2417657 h 2780066"/>
              <a:gd name="connsiteX5" fmla="*/ 1173360 w 2297362"/>
              <a:gd name="connsiteY5" fmla="*/ 2478184 h 2780066"/>
              <a:gd name="connsiteX6" fmla="*/ 1040565 w 2297362"/>
              <a:gd name="connsiteY6" fmla="*/ 2474799 h 2780066"/>
              <a:gd name="connsiteX7" fmla="*/ 986303 w 2297362"/>
              <a:gd name="connsiteY7" fmla="*/ 2472733 h 2780066"/>
              <a:gd name="connsiteX8" fmla="*/ 909594 w 2297362"/>
              <a:gd name="connsiteY8" fmla="*/ 2500325 h 2780066"/>
              <a:gd name="connsiteX9" fmla="*/ 806949 w 2297362"/>
              <a:gd name="connsiteY9" fmla="*/ 2444306 h 2780066"/>
              <a:gd name="connsiteX10" fmla="*/ 643629 w 2297362"/>
              <a:gd name="connsiteY10" fmla="*/ 2481418 h 2780066"/>
              <a:gd name="connsiteX11" fmla="*/ 554321 w 2297362"/>
              <a:gd name="connsiteY11" fmla="*/ 2433709 h 2780066"/>
              <a:gd name="connsiteX12" fmla="*/ 499357 w 2297362"/>
              <a:gd name="connsiteY12" fmla="*/ 2439141 h 2780066"/>
              <a:gd name="connsiteX13" fmla="*/ 336111 w 2297362"/>
              <a:gd name="connsiteY13" fmla="*/ 2357264 h 2780066"/>
              <a:gd name="connsiteX14" fmla="*/ 273317 w 2297362"/>
              <a:gd name="connsiteY14" fmla="*/ 2381625 h 2780066"/>
              <a:gd name="connsiteX15" fmla="*/ 87205 w 2297362"/>
              <a:gd name="connsiteY15" fmla="*/ 2285502 h 2780066"/>
              <a:gd name="connsiteX16" fmla="*/ 0 w 2297362"/>
              <a:gd name="connsiteY16"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394418 w 2297362"/>
              <a:gd name="connsiteY3" fmla="*/ 2419514 h 2780066"/>
              <a:gd name="connsiteX4" fmla="*/ 1318203 w 2297362"/>
              <a:gd name="connsiteY4" fmla="*/ 2417657 h 2780066"/>
              <a:gd name="connsiteX5" fmla="*/ 1173360 w 2297362"/>
              <a:gd name="connsiteY5" fmla="*/ 2478184 h 2780066"/>
              <a:gd name="connsiteX6" fmla="*/ 1040565 w 2297362"/>
              <a:gd name="connsiteY6" fmla="*/ 2474799 h 2780066"/>
              <a:gd name="connsiteX7" fmla="*/ 986303 w 2297362"/>
              <a:gd name="connsiteY7" fmla="*/ 2472733 h 2780066"/>
              <a:gd name="connsiteX8" fmla="*/ 909594 w 2297362"/>
              <a:gd name="connsiteY8" fmla="*/ 2500325 h 2780066"/>
              <a:gd name="connsiteX9" fmla="*/ 806949 w 2297362"/>
              <a:gd name="connsiteY9" fmla="*/ 2444306 h 2780066"/>
              <a:gd name="connsiteX10" fmla="*/ 643629 w 2297362"/>
              <a:gd name="connsiteY10" fmla="*/ 2481418 h 2780066"/>
              <a:gd name="connsiteX11" fmla="*/ 554321 w 2297362"/>
              <a:gd name="connsiteY11" fmla="*/ 2433709 h 2780066"/>
              <a:gd name="connsiteX12" fmla="*/ 499357 w 2297362"/>
              <a:gd name="connsiteY12" fmla="*/ 2439141 h 2780066"/>
              <a:gd name="connsiteX13" fmla="*/ 336111 w 2297362"/>
              <a:gd name="connsiteY13" fmla="*/ 2357264 h 2780066"/>
              <a:gd name="connsiteX14" fmla="*/ 273317 w 2297362"/>
              <a:gd name="connsiteY14" fmla="*/ 2381625 h 2780066"/>
              <a:gd name="connsiteX15" fmla="*/ 87205 w 2297362"/>
              <a:gd name="connsiteY15" fmla="*/ 2285502 h 2780066"/>
              <a:gd name="connsiteX16" fmla="*/ 0 w 2297362"/>
              <a:gd name="connsiteY16"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476393 w 2297362"/>
              <a:gd name="connsiteY3" fmla="*/ 2456704 h 2780066"/>
              <a:gd name="connsiteX4" fmla="*/ 1394418 w 2297362"/>
              <a:gd name="connsiteY4" fmla="*/ 2419514 h 2780066"/>
              <a:gd name="connsiteX5" fmla="*/ 1318203 w 2297362"/>
              <a:gd name="connsiteY5" fmla="*/ 2417657 h 2780066"/>
              <a:gd name="connsiteX6" fmla="*/ 1173360 w 2297362"/>
              <a:gd name="connsiteY6" fmla="*/ 2478184 h 2780066"/>
              <a:gd name="connsiteX7" fmla="*/ 1040565 w 2297362"/>
              <a:gd name="connsiteY7" fmla="*/ 2474799 h 2780066"/>
              <a:gd name="connsiteX8" fmla="*/ 986303 w 2297362"/>
              <a:gd name="connsiteY8" fmla="*/ 2472733 h 2780066"/>
              <a:gd name="connsiteX9" fmla="*/ 909594 w 2297362"/>
              <a:gd name="connsiteY9" fmla="*/ 2500325 h 2780066"/>
              <a:gd name="connsiteX10" fmla="*/ 806949 w 2297362"/>
              <a:gd name="connsiteY10" fmla="*/ 2444306 h 2780066"/>
              <a:gd name="connsiteX11" fmla="*/ 643629 w 2297362"/>
              <a:gd name="connsiteY11" fmla="*/ 2481418 h 2780066"/>
              <a:gd name="connsiteX12" fmla="*/ 554321 w 2297362"/>
              <a:gd name="connsiteY12" fmla="*/ 2433709 h 2780066"/>
              <a:gd name="connsiteX13" fmla="*/ 499357 w 2297362"/>
              <a:gd name="connsiteY13" fmla="*/ 2439141 h 2780066"/>
              <a:gd name="connsiteX14" fmla="*/ 336111 w 2297362"/>
              <a:gd name="connsiteY14" fmla="*/ 2357264 h 2780066"/>
              <a:gd name="connsiteX15" fmla="*/ 273317 w 2297362"/>
              <a:gd name="connsiteY15" fmla="*/ 2381625 h 2780066"/>
              <a:gd name="connsiteX16" fmla="*/ 87205 w 2297362"/>
              <a:gd name="connsiteY16" fmla="*/ 2285502 h 2780066"/>
              <a:gd name="connsiteX17" fmla="*/ 0 w 2297362"/>
              <a:gd name="connsiteY17"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492707 w 2297362"/>
              <a:gd name="connsiteY3" fmla="*/ 2379576 h 2780066"/>
              <a:gd name="connsiteX4" fmla="*/ 1394418 w 2297362"/>
              <a:gd name="connsiteY4" fmla="*/ 2419514 h 2780066"/>
              <a:gd name="connsiteX5" fmla="*/ 1318203 w 2297362"/>
              <a:gd name="connsiteY5" fmla="*/ 2417657 h 2780066"/>
              <a:gd name="connsiteX6" fmla="*/ 1173360 w 2297362"/>
              <a:gd name="connsiteY6" fmla="*/ 2478184 h 2780066"/>
              <a:gd name="connsiteX7" fmla="*/ 1040565 w 2297362"/>
              <a:gd name="connsiteY7" fmla="*/ 2474799 h 2780066"/>
              <a:gd name="connsiteX8" fmla="*/ 986303 w 2297362"/>
              <a:gd name="connsiteY8" fmla="*/ 2472733 h 2780066"/>
              <a:gd name="connsiteX9" fmla="*/ 909594 w 2297362"/>
              <a:gd name="connsiteY9" fmla="*/ 2500325 h 2780066"/>
              <a:gd name="connsiteX10" fmla="*/ 806949 w 2297362"/>
              <a:gd name="connsiteY10" fmla="*/ 2444306 h 2780066"/>
              <a:gd name="connsiteX11" fmla="*/ 643629 w 2297362"/>
              <a:gd name="connsiteY11" fmla="*/ 2481418 h 2780066"/>
              <a:gd name="connsiteX12" fmla="*/ 554321 w 2297362"/>
              <a:gd name="connsiteY12" fmla="*/ 2433709 h 2780066"/>
              <a:gd name="connsiteX13" fmla="*/ 499357 w 2297362"/>
              <a:gd name="connsiteY13" fmla="*/ 2439141 h 2780066"/>
              <a:gd name="connsiteX14" fmla="*/ 336111 w 2297362"/>
              <a:gd name="connsiteY14" fmla="*/ 2357264 h 2780066"/>
              <a:gd name="connsiteX15" fmla="*/ 273317 w 2297362"/>
              <a:gd name="connsiteY15" fmla="*/ 2381625 h 2780066"/>
              <a:gd name="connsiteX16" fmla="*/ 87205 w 2297362"/>
              <a:gd name="connsiteY16" fmla="*/ 2285502 h 2780066"/>
              <a:gd name="connsiteX17" fmla="*/ 0 w 2297362"/>
              <a:gd name="connsiteY17"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712743 w 2297362"/>
              <a:gd name="connsiteY3" fmla="*/ 2484932 h 2780066"/>
              <a:gd name="connsiteX4" fmla="*/ 1492707 w 2297362"/>
              <a:gd name="connsiteY4" fmla="*/ 2379576 h 2780066"/>
              <a:gd name="connsiteX5" fmla="*/ 1394418 w 2297362"/>
              <a:gd name="connsiteY5" fmla="*/ 2419514 h 2780066"/>
              <a:gd name="connsiteX6" fmla="*/ 1318203 w 2297362"/>
              <a:gd name="connsiteY6" fmla="*/ 2417657 h 2780066"/>
              <a:gd name="connsiteX7" fmla="*/ 1173360 w 2297362"/>
              <a:gd name="connsiteY7" fmla="*/ 2478184 h 2780066"/>
              <a:gd name="connsiteX8" fmla="*/ 1040565 w 2297362"/>
              <a:gd name="connsiteY8" fmla="*/ 2474799 h 2780066"/>
              <a:gd name="connsiteX9" fmla="*/ 986303 w 2297362"/>
              <a:gd name="connsiteY9" fmla="*/ 2472733 h 2780066"/>
              <a:gd name="connsiteX10" fmla="*/ 909594 w 2297362"/>
              <a:gd name="connsiteY10" fmla="*/ 2500325 h 2780066"/>
              <a:gd name="connsiteX11" fmla="*/ 806949 w 2297362"/>
              <a:gd name="connsiteY11" fmla="*/ 2444306 h 2780066"/>
              <a:gd name="connsiteX12" fmla="*/ 643629 w 2297362"/>
              <a:gd name="connsiteY12" fmla="*/ 2481418 h 2780066"/>
              <a:gd name="connsiteX13" fmla="*/ 554321 w 2297362"/>
              <a:gd name="connsiteY13" fmla="*/ 2433709 h 2780066"/>
              <a:gd name="connsiteX14" fmla="*/ 499357 w 2297362"/>
              <a:gd name="connsiteY14" fmla="*/ 2439141 h 2780066"/>
              <a:gd name="connsiteX15" fmla="*/ 336111 w 2297362"/>
              <a:gd name="connsiteY15" fmla="*/ 2357264 h 2780066"/>
              <a:gd name="connsiteX16" fmla="*/ 273317 w 2297362"/>
              <a:gd name="connsiteY16" fmla="*/ 2381625 h 2780066"/>
              <a:gd name="connsiteX17" fmla="*/ 87205 w 2297362"/>
              <a:gd name="connsiteY17" fmla="*/ 2285502 h 2780066"/>
              <a:gd name="connsiteX18" fmla="*/ 0 w 2297362"/>
              <a:gd name="connsiteY18"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492707 w 2297362"/>
              <a:gd name="connsiteY4" fmla="*/ 2379576 h 2780066"/>
              <a:gd name="connsiteX5" fmla="*/ 1394418 w 2297362"/>
              <a:gd name="connsiteY5" fmla="*/ 2419514 h 2780066"/>
              <a:gd name="connsiteX6" fmla="*/ 1318203 w 2297362"/>
              <a:gd name="connsiteY6" fmla="*/ 2417657 h 2780066"/>
              <a:gd name="connsiteX7" fmla="*/ 1173360 w 2297362"/>
              <a:gd name="connsiteY7" fmla="*/ 2478184 h 2780066"/>
              <a:gd name="connsiteX8" fmla="*/ 1040565 w 2297362"/>
              <a:gd name="connsiteY8" fmla="*/ 2474799 h 2780066"/>
              <a:gd name="connsiteX9" fmla="*/ 986303 w 2297362"/>
              <a:gd name="connsiteY9" fmla="*/ 2472733 h 2780066"/>
              <a:gd name="connsiteX10" fmla="*/ 909594 w 2297362"/>
              <a:gd name="connsiteY10" fmla="*/ 2500325 h 2780066"/>
              <a:gd name="connsiteX11" fmla="*/ 806949 w 2297362"/>
              <a:gd name="connsiteY11" fmla="*/ 2444306 h 2780066"/>
              <a:gd name="connsiteX12" fmla="*/ 643629 w 2297362"/>
              <a:gd name="connsiteY12" fmla="*/ 2481418 h 2780066"/>
              <a:gd name="connsiteX13" fmla="*/ 554321 w 2297362"/>
              <a:gd name="connsiteY13" fmla="*/ 2433709 h 2780066"/>
              <a:gd name="connsiteX14" fmla="*/ 499357 w 2297362"/>
              <a:gd name="connsiteY14" fmla="*/ 2439141 h 2780066"/>
              <a:gd name="connsiteX15" fmla="*/ 336111 w 2297362"/>
              <a:gd name="connsiteY15" fmla="*/ 2357264 h 2780066"/>
              <a:gd name="connsiteX16" fmla="*/ 273317 w 2297362"/>
              <a:gd name="connsiteY16" fmla="*/ 2381625 h 2780066"/>
              <a:gd name="connsiteX17" fmla="*/ 87205 w 2297362"/>
              <a:gd name="connsiteY17" fmla="*/ 2285502 h 2780066"/>
              <a:gd name="connsiteX18" fmla="*/ 0 w 2297362"/>
              <a:gd name="connsiteY18"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567019 w 2297362"/>
              <a:gd name="connsiteY4" fmla="*/ 2425879 h 2780066"/>
              <a:gd name="connsiteX5" fmla="*/ 1492707 w 2297362"/>
              <a:gd name="connsiteY5" fmla="*/ 2379576 h 2780066"/>
              <a:gd name="connsiteX6" fmla="*/ 1394418 w 2297362"/>
              <a:gd name="connsiteY6" fmla="*/ 2419514 h 2780066"/>
              <a:gd name="connsiteX7" fmla="*/ 1318203 w 2297362"/>
              <a:gd name="connsiteY7" fmla="*/ 2417657 h 2780066"/>
              <a:gd name="connsiteX8" fmla="*/ 1173360 w 2297362"/>
              <a:gd name="connsiteY8" fmla="*/ 2478184 h 2780066"/>
              <a:gd name="connsiteX9" fmla="*/ 1040565 w 2297362"/>
              <a:gd name="connsiteY9" fmla="*/ 2474799 h 2780066"/>
              <a:gd name="connsiteX10" fmla="*/ 986303 w 2297362"/>
              <a:gd name="connsiteY10" fmla="*/ 2472733 h 2780066"/>
              <a:gd name="connsiteX11" fmla="*/ 909594 w 2297362"/>
              <a:gd name="connsiteY11" fmla="*/ 2500325 h 2780066"/>
              <a:gd name="connsiteX12" fmla="*/ 806949 w 2297362"/>
              <a:gd name="connsiteY12" fmla="*/ 2444306 h 2780066"/>
              <a:gd name="connsiteX13" fmla="*/ 643629 w 2297362"/>
              <a:gd name="connsiteY13" fmla="*/ 2481418 h 2780066"/>
              <a:gd name="connsiteX14" fmla="*/ 554321 w 2297362"/>
              <a:gd name="connsiteY14" fmla="*/ 2433709 h 2780066"/>
              <a:gd name="connsiteX15" fmla="*/ 499357 w 2297362"/>
              <a:gd name="connsiteY15" fmla="*/ 2439141 h 2780066"/>
              <a:gd name="connsiteX16" fmla="*/ 336111 w 2297362"/>
              <a:gd name="connsiteY16" fmla="*/ 2357264 h 2780066"/>
              <a:gd name="connsiteX17" fmla="*/ 273317 w 2297362"/>
              <a:gd name="connsiteY17" fmla="*/ 2381625 h 2780066"/>
              <a:gd name="connsiteX18" fmla="*/ 87205 w 2297362"/>
              <a:gd name="connsiteY18" fmla="*/ 2285502 h 2780066"/>
              <a:gd name="connsiteX19" fmla="*/ 0 w 2297362"/>
              <a:gd name="connsiteY19"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585201 w 2297362"/>
              <a:gd name="connsiteY4" fmla="*/ 2409433 h 2780066"/>
              <a:gd name="connsiteX5" fmla="*/ 1492707 w 2297362"/>
              <a:gd name="connsiteY5" fmla="*/ 2379576 h 2780066"/>
              <a:gd name="connsiteX6" fmla="*/ 1394418 w 2297362"/>
              <a:gd name="connsiteY6" fmla="*/ 2419514 h 2780066"/>
              <a:gd name="connsiteX7" fmla="*/ 1318203 w 2297362"/>
              <a:gd name="connsiteY7" fmla="*/ 2417657 h 2780066"/>
              <a:gd name="connsiteX8" fmla="*/ 1173360 w 2297362"/>
              <a:gd name="connsiteY8" fmla="*/ 2478184 h 2780066"/>
              <a:gd name="connsiteX9" fmla="*/ 1040565 w 2297362"/>
              <a:gd name="connsiteY9" fmla="*/ 2474799 h 2780066"/>
              <a:gd name="connsiteX10" fmla="*/ 986303 w 2297362"/>
              <a:gd name="connsiteY10" fmla="*/ 2472733 h 2780066"/>
              <a:gd name="connsiteX11" fmla="*/ 909594 w 2297362"/>
              <a:gd name="connsiteY11" fmla="*/ 2500325 h 2780066"/>
              <a:gd name="connsiteX12" fmla="*/ 806949 w 2297362"/>
              <a:gd name="connsiteY12" fmla="*/ 2444306 h 2780066"/>
              <a:gd name="connsiteX13" fmla="*/ 643629 w 2297362"/>
              <a:gd name="connsiteY13" fmla="*/ 2481418 h 2780066"/>
              <a:gd name="connsiteX14" fmla="*/ 554321 w 2297362"/>
              <a:gd name="connsiteY14" fmla="*/ 2433709 h 2780066"/>
              <a:gd name="connsiteX15" fmla="*/ 499357 w 2297362"/>
              <a:gd name="connsiteY15" fmla="*/ 2439141 h 2780066"/>
              <a:gd name="connsiteX16" fmla="*/ 336111 w 2297362"/>
              <a:gd name="connsiteY16" fmla="*/ 2357264 h 2780066"/>
              <a:gd name="connsiteX17" fmla="*/ 273317 w 2297362"/>
              <a:gd name="connsiteY17" fmla="*/ 2381625 h 2780066"/>
              <a:gd name="connsiteX18" fmla="*/ 87205 w 2297362"/>
              <a:gd name="connsiteY18" fmla="*/ 2285502 h 2780066"/>
              <a:gd name="connsiteX19" fmla="*/ 0 w 2297362"/>
              <a:gd name="connsiteY19"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585201 w 2297362"/>
              <a:gd name="connsiteY4" fmla="*/ 2409433 h 2780066"/>
              <a:gd name="connsiteX5" fmla="*/ 1603263 w 2297362"/>
              <a:gd name="connsiteY5" fmla="*/ 2434574 h 2780066"/>
              <a:gd name="connsiteX6" fmla="*/ 1492707 w 2297362"/>
              <a:gd name="connsiteY6" fmla="*/ 2379576 h 2780066"/>
              <a:gd name="connsiteX7" fmla="*/ 1394418 w 2297362"/>
              <a:gd name="connsiteY7" fmla="*/ 2419514 h 2780066"/>
              <a:gd name="connsiteX8" fmla="*/ 1318203 w 2297362"/>
              <a:gd name="connsiteY8" fmla="*/ 2417657 h 2780066"/>
              <a:gd name="connsiteX9" fmla="*/ 1173360 w 2297362"/>
              <a:gd name="connsiteY9" fmla="*/ 2478184 h 2780066"/>
              <a:gd name="connsiteX10" fmla="*/ 1040565 w 2297362"/>
              <a:gd name="connsiteY10" fmla="*/ 2474799 h 2780066"/>
              <a:gd name="connsiteX11" fmla="*/ 986303 w 2297362"/>
              <a:gd name="connsiteY11" fmla="*/ 2472733 h 2780066"/>
              <a:gd name="connsiteX12" fmla="*/ 909594 w 2297362"/>
              <a:gd name="connsiteY12" fmla="*/ 2500325 h 2780066"/>
              <a:gd name="connsiteX13" fmla="*/ 806949 w 2297362"/>
              <a:gd name="connsiteY13" fmla="*/ 2444306 h 2780066"/>
              <a:gd name="connsiteX14" fmla="*/ 643629 w 2297362"/>
              <a:gd name="connsiteY14" fmla="*/ 2481418 h 2780066"/>
              <a:gd name="connsiteX15" fmla="*/ 554321 w 2297362"/>
              <a:gd name="connsiteY15" fmla="*/ 2433709 h 2780066"/>
              <a:gd name="connsiteX16" fmla="*/ 499357 w 2297362"/>
              <a:gd name="connsiteY16" fmla="*/ 2439141 h 2780066"/>
              <a:gd name="connsiteX17" fmla="*/ 336111 w 2297362"/>
              <a:gd name="connsiteY17" fmla="*/ 2357264 h 2780066"/>
              <a:gd name="connsiteX18" fmla="*/ 273317 w 2297362"/>
              <a:gd name="connsiteY18" fmla="*/ 2381625 h 2780066"/>
              <a:gd name="connsiteX19" fmla="*/ 87205 w 2297362"/>
              <a:gd name="connsiteY19" fmla="*/ 2285502 h 2780066"/>
              <a:gd name="connsiteX20" fmla="*/ 0 w 2297362"/>
              <a:gd name="connsiteY20"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585201 w 2297362"/>
              <a:gd name="connsiteY4" fmla="*/ 2409433 h 2780066"/>
              <a:gd name="connsiteX5" fmla="*/ 1637802 w 2297362"/>
              <a:gd name="connsiteY5" fmla="*/ 2372770 h 2780066"/>
              <a:gd name="connsiteX6" fmla="*/ 1492707 w 2297362"/>
              <a:gd name="connsiteY6" fmla="*/ 2379576 h 2780066"/>
              <a:gd name="connsiteX7" fmla="*/ 1394418 w 2297362"/>
              <a:gd name="connsiteY7" fmla="*/ 2419514 h 2780066"/>
              <a:gd name="connsiteX8" fmla="*/ 1318203 w 2297362"/>
              <a:gd name="connsiteY8" fmla="*/ 2417657 h 2780066"/>
              <a:gd name="connsiteX9" fmla="*/ 1173360 w 2297362"/>
              <a:gd name="connsiteY9" fmla="*/ 2478184 h 2780066"/>
              <a:gd name="connsiteX10" fmla="*/ 1040565 w 2297362"/>
              <a:gd name="connsiteY10" fmla="*/ 2474799 h 2780066"/>
              <a:gd name="connsiteX11" fmla="*/ 986303 w 2297362"/>
              <a:gd name="connsiteY11" fmla="*/ 2472733 h 2780066"/>
              <a:gd name="connsiteX12" fmla="*/ 909594 w 2297362"/>
              <a:gd name="connsiteY12" fmla="*/ 2500325 h 2780066"/>
              <a:gd name="connsiteX13" fmla="*/ 806949 w 2297362"/>
              <a:gd name="connsiteY13" fmla="*/ 2444306 h 2780066"/>
              <a:gd name="connsiteX14" fmla="*/ 643629 w 2297362"/>
              <a:gd name="connsiteY14" fmla="*/ 2481418 h 2780066"/>
              <a:gd name="connsiteX15" fmla="*/ 554321 w 2297362"/>
              <a:gd name="connsiteY15" fmla="*/ 2433709 h 2780066"/>
              <a:gd name="connsiteX16" fmla="*/ 499357 w 2297362"/>
              <a:gd name="connsiteY16" fmla="*/ 2439141 h 2780066"/>
              <a:gd name="connsiteX17" fmla="*/ 336111 w 2297362"/>
              <a:gd name="connsiteY17" fmla="*/ 2357264 h 2780066"/>
              <a:gd name="connsiteX18" fmla="*/ 273317 w 2297362"/>
              <a:gd name="connsiteY18" fmla="*/ 2381625 h 2780066"/>
              <a:gd name="connsiteX19" fmla="*/ 87205 w 2297362"/>
              <a:gd name="connsiteY19" fmla="*/ 2285502 h 2780066"/>
              <a:gd name="connsiteX20" fmla="*/ 0 w 2297362"/>
              <a:gd name="connsiteY20"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622896 w 2297362"/>
              <a:gd name="connsiteY4" fmla="*/ 2434904 h 2780066"/>
              <a:gd name="connsiteX5" fmla="*/ 1637802 w 2297362"/>
              <a:gd name="connsiteY5" fmla="*/ 2372770 h 2780066"/>
              <a:gd name="connsiteX6" fmla="*/ 1492707 w 2297362"/>
              <a:gd name="connsiteY6" fmla="*/ 2379576 h 2780066"/>
              <a:gd name="connsiteX7" fmla="*/ 1394418 w 2297362"/>
              <a:gd name="connsiteY7" fmla="*/ 2419514 h 2780066"/>
              <a:gd name="connsiteX8" fmla="*/ 1318203 w 2297362"/>
              <a:gd name="connsiteY8" fmla="*/ 2417657 h 2780066"/>
              <a:gd name="connsiteX9" fmla="*/ 1173360 w 2297362"/>
              <a:gd name="connsiteY9" fmla="*/ 2478184 h 2780066"/>
              <a:gd name="connsiteX10" fmla="*/ 1040565 w 2297362"/>
              <a:gd name="connsiteY10" fmla="*/ 2474799 h 2780066"/>
              <a:gd name="connsiteX11" fmla="*/ 986303 w 2297362"/>
              <a:gd name="connsiteY11" fmla="*/ 2472733 h 2780066"/>
              <a:gd name="connsiteX12" fmla="*/ 909594 w 2297362"/>
              <a:gd name="connsiteY12" fmla="*/ 2500325 h 2780066"/>
              <a:gd name="connsiteX13" fmla="*/ 806949 w 2297362"/>
              <a:gd name="connsiteY13" fmla="*/ 2444306 h 2780066"/>
              <a:gd name="connsiteX14" fmla="*/ 643629 w 2297362"/>
              <a:gd name="connsiteY14" fmla="*/ 2481418 h 2780066"/>
              <a:gd name="connsiteX15" fmla="*/ 554321 w 2297362"/>
              <a:gd name="connsiteY15" fmla="*/ 2433709 h 2780066"/>
              <a:gd name="connsiteX16" fmla="*/ 499357 w 2297362"/>
              <a:gd name="connsiteY16" fmla="*/ 2439141 h 2780066"/>
              <a:gd name="connsiteX17" fmla="*/ 336111 w 2297362"/>
              <a:gd name="connsiteY17" fmla="*/ 2357264 h 2780066"/>
              <a:gd name="connsiteX18" fmla="*/ 273317 w 2297362"/>
              <a:gd name="connsiteY18" fmla="*/ 2381625 h 2780066"/>
              <a:gd name="connsiteX19" fmla="*/ 87205 w 2297362"/>
              <a:gd name="connsiteY19" fmla="*/ 2285502 h 2780066"/>
              <a:gd name="connsiteX20" fmla="*/ 0 w 2297362"/>
              <a:gd name="connsiteY20"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622896 w 2297362"/>
              <a:gd name="connsiteY4" fmla="*/ 2434904 h 2780066"/>
              <a:gd name="connsiteX5" fmla="*/ 1603383 w 2297362"/>
              <a:gd name="connsiteY5" fmla="*/ 2392986 h 2780066"/>
              <a:gd name="connsiteX6" fmla="*/ 1492707 w 2297362"/>
              <a:gd name="connsiteY6" fmla="*/ 2379576 h 2780066"/>
              <a:gd name="connsiteX7" fmla="*/ 1394418 w 2297362"/>
              <a:gd name="connsiteY7" fmla="*/ 2419514 h 2780066"/>
              <a:gd name="connsiteX8" fmla="*/ 1318203 w 2297362"/>
              <a:gd name="connsiteY8" fmla="*/ 2417657 h 2780066"/>
              <a:gd name="connsiteX9" fmla="*/ 1173360 w 2297362"/>
              <a:gd name="connsiteY9" fmla="*/ 2478184 h 2780066"/>
              <a:gd name="connsiteX10" fmla="*/ 1040565 w 2297362"/>
              <a:gd name="connsiteY10" fmla="*/ 2474799 h 2780066"/>
              <a:gd name="connsiteX11" fmla="*/ 986303 w 2297362"/>
              <a:gd name="connsiteY11" fmla="*/ 2472733 h 2780066"/>
              <a:gd name="connsiteX12" fmla="*/ 909594 w 2297362"/>
              <a:gd name="connsiteY12" fmla="*/ 2500325 h 2780066"/>
              <a:gd name="connsiteX13" fmla="*/ 806949 w 2297362"/>
              <a:gd name="connsiteY13" fmla="*/ 2444306 h 2780066"/>
              <a:gd name="connsiteX14" fmla="*/ 643629 w 2297362"/>
              <a:gd name="connsiteY14" fmla="*/ 2481418 h 2780066"/>
              <a:gd name="connsiteX15" fmla="*/ 554321 w 2297362"/>
              <a:gd name="connsiteY15" fmla="*/ 2433709 h 2780066"/>
              <a:gd name="connsiteX16" fmla="*/ 499357 w 2297362"/>
              <a:gd name="connsiteY16" fmla="*/ 2439141 h 2780066"/>
              <a:gd name="connsiteX17" fmla="*/ 336111 w 2297362"/>
              <a:gd name="connsiteY17" fmla="*/ 2357264 h 2780066"/>
              <a:gd name="connsiteX18" fmla="*/ 273317 w 2297362"/>
              <a:gd name="connsiteY18" fmla="*/ 2381625 h 2780066"/>
              <a:gd name="connsiteX19" fmla="*/ 87205 w 2297362"/>
              <a:gd name="connsiteY19" fmla="*/ 2285502 h 2780066"/>
              <a:gd name="connsiteX20" fmla="*/ 0 w 2297362"/>
              <a:gd name="connsiteY20"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622896 w 2297362"/>
              <a:gd name="connsiteY4" fmla="*/ 2434904 h 2780066"/>
              <a:gd name="connsiteX5" fmla="*/ 1603383 w 2297362"/>
              <a:gd name="connsiteY5" fmla="*/ 2392986 h 2780066"/>
              <a:gd name="connsiteX6" fmla="*/ 1535909 w 2297362"/>
              <a:gd name="connsiteY6" fmla="*/ 2386656 h 2780066"/>
              <a:gd name="connsiteX7" fmla="*/ 1492707 w 2297362"/>
              <a:gd name="connsiteY7" fmla="*/ 2379576 h 2780066"/>
              <a:gd name="connsiteX8" fmla="*/ 1394418 w 2297362"/>
              <a:gd name="connsiteY8" fmla="*/ 2419514 h 2780066"/>
              <a:gd name="connsiteX9" fmla="*/ 1318203 w 2297362"/>
              <a:gd name="connsiteY9" fmla="*/ 2417657 h 2780066"/>
              <a:gd name="connsiteX10" fmla="*/ 1173360 w 2297362"/>
              <a:gd name="connsiteY10" fmla="*/ 2478184 h 2780066"/>
              <a:gd name="connsiteX11" fmla="*/ 1040565 w 2297362"/>
              <a:gd name="connsiteY11" fmla="*/ 2474799 h 2780066"/>
              <a:gd name="connsiteX12" fmla="*/ 986303 w 2297362"/>
              <a:gd name="connsiteY12" fmla="*/ 2472733 h 2780066"/>
              <a:gd name="connsiteX13" fmla="*/ 909594 w 2297362"/>
              <a:gd name="connsiteY13" fmla="*/ 2500325 h 2780066"/>
              <a:gd name="connsiteX14" fmla="*/ 806949 w 2297362"/>
              <a:gd name="connsiteY14" fmla="*/ 2444306 h 2780066"/>
              <a:gd name="connsiteX15" fmla="*/ 643629 w 2297362"/>
              <a:gd name="connsiteY15" fmla="*/ 2481418 h 2780066"/>
              <a:gd name="connsiteX16" fmla="*/ 554321 w 2297362"/>
              <a:gd name="connsiteY16" fmla="*/ 2433709 h 2780066"/>
              <a:gd name="connsiteX17" fmla="*/ 499357 w 2297362"/>
              <a:gd name="connsiteY17" fmla="*/ 2439141 h 2780066"/>
              <a:gd name="connsiteX18" fmla="*/ 336111 w 2297362"/>
              <a:gd name="connsiteY18" fmla="*/ 2357264 h 2780066"/>
              <a:gd name="connsiteX19" fmla="*/ 273317 w 2297362"/>
              <a:gd name="connsiteY19" fmla="*/ 2381625 h 2780066"/>
              <a:gd name="connsiteX20" fmla="*/ 87205 w 2297362"/>
              <a:gd name="connsiteY20" fmla="*/ 2285502 h 2780066"/>
              <a:gd name="connsiteX21" fmla="*/ 0 w 2297362"/>
              <a:gd name="connsiteY21"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622896 w 2297362"/>
              <a:gd name="connsiteY4" fmla="*/ 2434904 h 2780066"/>
              <a:gd name="connsiteX5" fmla="*/ 1650148 w 2297362"/>
              <a:gd name="connsiteY5" fmla="*/ 2394349 h 2780066"/>
              <a:gd name="connsiteX6" fmla="*/ 1535909 w 2297362"/>
              <a:gd name="connsiteY6" fmla="*/ 2386656 h 2780066"/>
              <a:gd name="connsiteX7" fmla="*/ 1492707 w 2297362"/>
              <a:gd name="connsiteY7" fmla="*/ 2379576 h 2780066"/>
              <a:gd name="connsiteX8" fmla="*/ 1394418 w 2297362"/>
              <a:gd name="connsiteY8" fmla="*/ 2419514 h 2780066"/>
              <a:gd name="connsiteX9" fmla="*/ 1318203 w 2297362"/>
              <a:gd name="connsiteY9" fmla="*/ 2417657 h 2780066"/>
              <a:gd name="connsiteX10" fmla="*/ 1173360 w 2297362"/>
              <a:gd name="connsiteY10" fmla="*/ 2478184 h 2780066"/>
              <a:gd name="connsiteX11" fmla="*/ 1040565 w 2297362"/>
              <a:gd name="connsiteY11" fmla="*/ 2474799 h 2780066"/>
              <a:gd name="connsiteX12" fmla="*/ 986303 w 2297362"/>
              <a:gd name="connsiteY12" fmla="*/ 2472733 h 2780066"/>
              <a:gd name="connsiteX13" fmla="*/ 909594 w 2297362"/>
              <a:gd name="connsiteY13" fmla="*/ 2500325 h 2780066"/>
              <a:gd name="connsiteX14" fmla="*/ 806949 w 2297362"/>
              <a:gd name="connsiteY14" fmla="*/ 2444306 h 2780066"/>
              <a:gd name="connsiteX15" fmla="*/ 643629 w 2297362"/>
              <a:gd name="connsiteY15" fmla="*/ 2481418 h 2780066"/>
              <a:gd name="connsiteX16" fmla="*/ 554321 w 2297362"/>
              <a:gd name="connsiteY16" fmla="*/ 2433709 h 2780066"/>
              <a:gd name="connsiteX17" fmla="*/ 499357 w 2297362"/>
              <a:gd name="connsiteY17" fmla="*/ 2439141 h 2780066"/>
              <a:gd name="connsiteX18" fmla="*/ 336111 w 2297362"/>
              <a:gd name="connsiteY18" fmla="*/ 2357264 h 2780066"/>
              <a:gd name="connsiteX19" fmla="*/ 273317 w 2297362"/>
              <a:gd name="connsiteY19" fmla="*/ 2381625 h 2780066"/>
              <a:gd name="connsiteX20" fmla="*/ 87205 w 2297362"/>
              <a:gd name="connsiteY20" fmla="*/ 2285502 h 2780066"/>
              <a:gd name="connsiteX21" fmla="*/ 0 w 2297362"/>
              <a:gd name="connsiteY21"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622896 w 2297362"/>
              <a:gd name="connsiteY4" fmla="*/ 2434904 h 2780066"/>
              <a:gd name="connsiteX5" fmla="*/ 1650148 w 2297362"/>
              <a:gd name="connsiteY5" fmla="*/ 2394349 h 2780066"/>
              <a:gd name="connsiteX6" fmla="*/ 1627987 w 2297362"/>
              <a:gd name="connsiteY6" fmla="*/ 2372607 h 2780066"/>
              <a:gd name="connsiteX7" fmla="*/ 1492707 w 2297362"/>
              <a:gd name="connsiteY7" fmla="*/ 2379576 h 2780066"/>
              <a:gd name="connsiteX8" fmla="*/ 1394418 w 2297362"/>
              <a:gd name="connsiteY8" fmla="*/ 2419514 h 2780066"/>
              <a:gd name="connsiteX9" fmla="*/ 1318203 w 2297362"/>
              <a:gd name="connsiteY9" fmla="*/ 2417657 h 2780066"/>
              <a:gd name="connsiteX10" fmla="*/ 1173360 w 2297362"/>
              <a:gd name="connsiteY10" fmla="*/ 2478184 h 2780066"/>
              <a:gd name="connsiteX11" fmla="*/ 1040565 w 2297362"/>
              <a:gd name="connsiteY11" fmla="*/ 2474799 h 2780066"/>
              <a:gd name="connsiteX12" fmla="*/ 986303 w 2297362"/>
              <a:gd name="connsiteY12" fmla="*/ 2472733 h 2780066"/>
              <a:gd name="connsiteX13" fmla="*/ 909594 w 2297362"/>
              <a:gd name="connsiteY13" fmla="*/ 2500325 h 2780066"/>
              <a:gd name="connsiteX14" fmla="*/ 806949 w 2297362"/>
              <a:gd name="connsiteY14" fmla="*/ 2444306 h 2780066"/>
              <a:gd name="connsiteX15" fmla="*/ 643629 w 2297362"/>
              <a:gd name="connsiteY15" fmla="*/ 2481418 h 2780066"/>
              <a:gd name="connsiteX16" fmla="*/ 554321 w 2297362"/>
              <a:gd name="connsiteY16" fmla="*/ 2433709 h 2780066"/>
              <a:gd name="connsiteX17" fmla="*/ 499357 w 2297362"/>
              <a:gd name="connsiteY17" fmla="*/ 2439141 h 2780066"/>
              <a:gd name="connsiteX18" fmla="*/ 336111 w 2297362"/>
              <a:gd name="connsiteY18" fmla="*/ 2357264 h 2780066"/>
              <a:gd name="connsiteX19" fmla="*/ 273317 w 2297362"/>
              <a:gd name="connsiteY19" fmla="*/ 2381625 h 2780066"/>
              <a:gd name="connsiteX20" fmla="*/ 87205 w 2297362"/>
              <a:gd name="connsiteY20" fmla="*/ 2285502 h 2780066"/>
              <a:gd name="connsiteX21" fmla="*/ 0 w 2297362"/>
              <a:gd name="connsiteY21"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622896 w 2297362"/>
              <a:gd name="connsiteY4" fmla="*/ 2434904 h 2780066"/>
              <a:gd name="connsiteX5" fmla="*/ 1650148 w 2297362"/>
              <a:gd name="connsiteY5" fmla="*/ 2394349 h 2780066"/>
              <a:gd name="connsiteX6" fmla="*/ 1627987 w 2297362"/>
              <a:gd name="connsiteY6" fmla="*/ 2372607 h 2780066"/>
              <a:gd name="connsiteX7" fmla="*/ 1558027 w 2297362"/>
              <a:gd name="connsiteY7" fmla="*/ 2376630 h 2780066"/>
              <a:gd name="connsiteX8" fmla="*/ 1492707 w 2297362"/>
              <a:gd name="connsiteY8" fmla="*/ 2379576 h 2780066"/>
              <a:gd name="connsiteX9" fmla="*/ 1394418 w 2297362"/>
              <a:gd name="connsiteY9" fmla="*/ 2419514 h 2780066"/>
              <a:gd name="connsiteX10" fmla="*/ 1318203 w 2297362"/>
              <a:gd name="connsiteY10" fmla="*/ 2417657 h 2780066"/>
              <a:gd name="connsiteX11" fmla="*/ 1173360 w 2297362"/>
              <a:gd name="connsiteY11" fmla="*/ 2478184 h 2780066"/>
              <a:gd name="connsiteX12" fmla="*/ 1040565 w 2297362"/>
              <a:gd name="connsiteY12" fmla="*/ 2474799 h 2780066"/>
              <a:gd name="connsiteX13" fmla="*/ 986303 w 2297362"/>
              <a:gd name="connsiteY13" fmla="*/ 2472733 h 2780066"/>
              <a:gd name="connsiteX14" fmla="*/ 909594 w 2297362"/>
              <a:gd name="connsiteY14" fmla="*/ 2500325 h 2780066"/>
              <a:gd name="connsiteX15" fmla="*/ 806949 w 2297362"/>
              <a:gd name="connsiteY15" fmla="*/ 2444306 h 2780066"/>
              <a:gd name="connsiteX16" fmla="*/ 643629 w 2297362"/>
              <a:gd name="connsiteY16" fmla="*/ 2481418 h 2780066"/>
              <a:gd name="connsiteX17" fmla="*/ 554321 w 2297362"/>
              <a:gd name="connsiteY17" fmla="*/ 2433709 h 2780066"/>
              <a:gd name="connsiteX18" fmla="*/ 499357 w 2297362"/>
              <a:gd name="connsiteY18" fmla="*/ 2439141 h 2780066"/>
              <a:gd name="connsiteX19" fmla="*/ 336111 w 2297362"/>
              <a:gd name="connsiteY19" fmla="*/ 2357264 h 2780066"/>
              <a:gd name="connsiteX20" fmla="*/ 273317 w 2297362"/>
              <a:gd name="connsiteY20" fmla="*/ 2381625 h 2780066"/>
              <a:gd name="connsiteX21" fmla="*/ 87205 w 2297362"/>
              <a:gd name="connsiteY21" fmla="*/ 2285502 h 2780066"/>
              <a:gd name="connsiteX22" fmla="*/ 0 w 2297362"/>
              <a:gd name="connsiteY22"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630274 w 2297362"/>
              <a:gd name="connsiteY3" fmla="*/ 2477193 h 2780066"/>
              <a:gd name="connsiteX4" fmla="*/ 1622896 w 2297362"/>
              <a:gd name="connsiteY4" fmla="*/ 2434904 h 2780066"/>
              <a:gd name="connsiteX5" fmla="*/ 1650148 w 2297362"/>
              <a:gd name="connsiteY5" fmla="*/ 2394349 h 2780066"/>
              <a:gd name="connsiteX6" fmla="*/ 1627987 w 2297362"/>
              <a:gd name="connsiteY6" fmla="*/ 2372607 h 2780066"/>
              <a:gd name="connsiteX7" fmla="*/ 1592326 w 2297362"/>
              <a:gd name="connsiteY7" fmla="*/ 2398001 h 2780066"/>
              <a:gd name="connsiteX8" fmla="*/ 1492707 w 2297362"/>
              <a:gd name="connsiteY8" fmla="*/ 2379576 h 2780066"/>
              <a:gd name="connsiteX9" fmla="*/ 1394418 w 2297362"/>
              <a:gd name="connsiteY9" fmla="*/ 2419514 h 2780066"/>
              <a:gd name="connsiteX10" fmla="*/ 1318203 w 2297362"/>
              <a:gd name="connsiteY10" fmla="*/ 2417657 h 2780066"/>
              <a:gd name="connsiteX11" fmla="*/ 1173360 w 2297362"/>
              <a:gd name="connsiteY11" fmla="*/ 2478184 h 2780066"/>
              <a:gd name="connsiteX12" fmla="*/ 1040565 w 2297362"/>
              <a:gd name="connsiteY12" fmla="*/ 2474799 h 2780066"/>
              <a:gd name="connsiteX13" fmla="*/ 986303 w 2297362"/>
              <a:gd name="connsiteY13" fmla="*/ 2472733 h 2780066"/>
              <a:gd name="connsiteX14" fmla="*/ 909594 w 2297362"/>
              <a:gd name="connsiteY14" fmla="*/ 2500325 h 2780066"/>
              <a:gd name="connsiteX15" fmla="*/ 806949 w 2297362"/>
              <a:gd name="connsiteY15" fmla="*/ 2444306 h 2780066"/>
              <a:gd name="connsiteX16" fmla="*/ 643629 w 2297362"/>
              <a:gd name="connsiteY16" fmla="*/ 2481418 h 2780066"/>
              <a:gd name="connsiteX17" fmla="*/ 554321 w 2297362"/>
              <a:gd name="connsiteY17" fmla="*/ 2433709 h 2780066"/>
              <a:gd name="connsiteX18" fmla="*/ 499357 w 2297362"/>
              <a:gd name="connsiteY18" fmla="*/ 2439141 h 2780066"/>
              <a:gd name="connsiteX19" fmla="*/ 336111 w 2297362"/>
              <a:gd name="connsiteY19" fmla="*/ 2357264 h 2780066"/>
              <a:gd name="connsiteX20" fmla="*/ 273317 w 2297362"/>
              <a:gd name="connsiteY20" fmla="*/ 2381625 h 2780066"/>
              <a:gd name="connsiteX21" fmla="*/ 87205 w 2297362"/>
              <a:gd name="connsiteY21" fmla="*/ 2285502 h 2780066"/>
              <a:gd name="connsiteX22" fmla="*/ 0 w 2297362"/>
              <a:gd name="connsiteY22"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878518 w 2297362"/>
              <a:gd name="connsiteY3" fmla="*/ 2588223 h 2780066"/>
              <a:gd name="connsiteX4" fmla="*/ 1630274 w 2297362"/>
              <a:gd name="connsiteY4" fmla="*/ 2477193 h 2780066"/>
              <a:gd name="connsiteX5" fmla="*/ 1622896 w 2297362"/>
              <a:gd name="connsiteY5" fmla="*/ 2434904 h 2780066"/>
              <a:gd name="connsiteX6" fmla="*/ 1650148 w 2297362"/>
              <a:gd name="connsiteY6" fmla="*/ 2394349 h 2780066"/>
              <a:gd name="connsiteX7" fmla="*/ 1627987 w 2297362"/>
              <a:gd name="connsiteY7" fmla="*/ 2372607 h 2780066"/>
              <a:gd name="connsiteX8" fmla="*/ 1592326 w 2297362"/>
              <a:gd name="connsiteY8" fmla="*/ 2398001 h 2780066"/>
              <a:gd name="connsiteX9" fmla="*/ 1492707 w 2297362"/>
              <a:gd name="connsiteY9" fmla="*/ 2379576 h 2780066"/>
              <a:gd name="connsiteX10" fmla="*/ 1394418 w 2297362"/>
              <a:gd name="connsiteY10" fmla="*/ 2419514 h 2780066"/>
              <a:gd name="connsiteX11" fmla="*/ 1318203 w 2297362"/>
              <a:gd name="connsiteY11" fmla="*/ 2417657 h 2780066"/>
              <a:gd name="connsiteX12" fmla="*/ 1173360 w 2297362"/>
              <a:gd name="connsiteY12" fmla="*/ 2478184 h 2780066"/>
              <a:gd name="connsiteX13" fmla="*/ 1040565 w 2297362"/>
              <a:gd name="connsiteY13" fmla="*/ 2474799 h 2780066"/>
              <a:gd name="connsiteX14" fmla="*/ 986303 w 2297362"/>
              <a:gd name="connsiteY14" fmla="*/ 2472733 h 2780066"/>
              <a:gd name="connsiteX15" fmla="*/ 909594 w 2297362"/>
              <a:gd name="connsiteY15" fmla="*/ 2500325 h 2780066"/>
              <a:gd name="connsiteX16" fmla="*/ 806949 w 2297362"/>
              <a:gd name="connsiteY16" fmla="*/ 2444306 h 2780066"/>
              <a:gd name="connsiteX17" fmla="*/ 643629 w 2297362"/>
              <a:gd name="connsiteY17" fmla="*/ 2481418 h 2780066"/>
              <a:gd name="connsiteX18" fmla="*/ 554321 w 2297362"/>
              <a:gd name="connsiteY18" fmla="*/ 2433709 h 2780066"/>
              <a:gd name="connsiteX19" fmla="*/ 499357 w 2297362"/>
              <a:gd name="connsiteY19" fmla="*/ 2439141 h 2780066"/>
              <a:gd name="connsiteX20" fmla="*/ 336111 w 2297362"/>
              <a:gd name="connsiteY20" fmla="*/ 2357264 h 2780066"/>
              <a:gd name="connsiteX21" fmla="*/ 273317 w 2297362"/>
              <a:gd name="connsiteY21" fmla="*/ 2381625 h 2780066"/>
              <a:gd name="connsiteX22" fmla="*/ 87205 w 2297362"/>
              <a:gd name="connsiteY22" fmla="*/ 2285502 h 2780066"/>
              <a:gd name="connsiteX23" fmla="*/ 0 w 2297362"/>
              <a:gd name="connsiteY23" fmla="*/ 2001996 h 2780066"/>
              <a:gd name="connsiteX0" fmla="*/ 0 w 2297362"/>
              <a:gd name="connsiteY0" fmla="*/ 2001996 h 2780066"/>
              <a:gd name="connsiteX1" fmla="*/ 1017756 w 2297362"/>
              <a:gd name="connsiteY1" fmla="*/ 0 h 2780066"/>
              <a:gd name="connsiteX2" fmla="*/ 2297362 w 2297362"/>
              <a:gd name="connsiteY2" fmla="*/ 2780066 h 2780066"/>
              <a:gd name="connsiteX3" fmla="*/ 1894920 w 2297362"/>
              <a:gd name="connsiteY3" fmla="*/ 2574635 h 2780066"/>
              <a:gd name="connsiteX4" fmla="*/ 1630274 w 2297362"/>
              <a:gd name="connsiteY4" fmla="*/ 2477193 h 2780066"/>
              <a:gd name="connsiteX5" fmla="*/ 1622896 w 2297362"/>
              <a:gd name="connsiteY5" fmla="*/ 2434904 h 2780066"/>
              <a:gd name="connsiteX6" fmla="*/ 1650148 w 2297362"/>
              <a:gd name="connsiteY6" fmla="*/ 2394349 h 2780066"/>
              <a:gd name="connsiteX7" fmla="*/ 1627987 w 2297362"/>
              <a:gd name="connsiteY7" fmla="*/ 2372607 h 2780066"/>
              <a:gd name="connsiteX8" fmla="*/ 1592326 w 2297362"/>
              <a:gd name="connsiteY8" fmla="*/ 2398001 h 2780066"/>
              <a:gd name="connsiteX9" fmla="*/ 1492707 w 2297362"/>
              <a:gd name="connsiteY9" fmla="*/ 2379576 h 2780066"/>
              <a:gd name="connsiteX10" fmla="*/ 1394418 w 2297362"/>
              <a:gd name="connsiteY10" fmla="*/ 2419514 h 2780066"/>
              <a:gd name="connsiteX11" fmla="*/ 1318203 w 2297362"/>
              <a:gd name="connsiteY11" fmla="*/ 2417657 h 2780066"/>
              <a:gd name="connsiteX12" fmla="*/ 1173360 w 2297362"/>
              <a:gd name="connsiteY12" fmla="*/ 2478184 h 2780066"/>
              <a:gd name="connsiteX13" fmla="*/ 1040565 w 2297362"/>
              <a:gd name="connsiteY13" fmla="*/ 2474799 h 2780066"/>
              <a:gd name="connsiteX14" fmla="*/ 986303 w 2297362"/>
              <a:gd name="connsiteY14" fmla="*/ 2472733 h 2780066"/>
              <a:gd name="connsiteX15" fmla="*/ 909594 w 2297362"/>
              <a:gd name="connsiteY15" fmla="*/ 2500325 h 2780066"/>
              <a:gd name="connsiteX16" fmla="*/ 806949 w 2297362"/>
              <a:gd name="connsiteY16" fmla="*/ 2444306 h 2780066"/>
              <a:gd name="connsiteX17" fmla="*/ 643629 w 2297362"/>
              <a:gd name="connsiteY17" fmla="*/ 2481418 h 2780066"/>
              <a:gd name="connsiteX18" fmla="*/ 554321 w 2297362"/>
              <a:gd name="connsiteY18" fmla="*/ 2433709 h 2780066"/>
              <a:gd name="connsiteX19" fmla="*/ 499357 w 2297362"/>
              <a:gd name="connsiteY19" fmla="*/ 2439141 h 2780066"/>
              <a:gd name="connsiteX20" fmla="*/ 336111 w 2297362"/>
              <a:gd name="connsiteY20" fmla="*/ 2357264 h 2780066"/>
              <a:gd name="connsiteX21" fmla="*/ 273317 w 2297362"/>
              <a:gd name="connsiteY21" fmla="*/ 2381625 h 2780066"/>
              <a:gd name="connsiteX22" fmla="*/ 87205 w 2297362"/>
              <a:gd name="connsiteY22" fmla="*/ 2285502 h 2780066"/>
              <a:gd name="connsiteX23" fmla="*/ 0 w 2297362"/>
              <a:gd name="connsiteY23" fmla="*/ 2001996 h 2780066"/>
              <a:gd name="connsiteX0" fmla="*/ 0 w 2307718"/>
              <a:gd name="connsiteY0" fmla="*/ 2001996 h 2782550"/>
              <a:gd name="connsiteX1" fmla="*/ 1017756 w 2307718"/>
              <a:gd name="connsiteY1" fmla="*/ 0 h 2782550"/>
              <a:gd name="connsiteX2" fmla="*/ 2307718 w 2307718"/>
              <a:gd name="connsiteY2" fmla="*/ 2782550 h 2782550"/>
              <a:gd name="connsiteX3" fmla="*/ 1894920 w 2307718"/>
              <a:gd name="connsiteY3" fmla="*/ 2574635 h 2782550"/>
              <a:gd name="connsiteX4" fmla="*/ 1630274 w 2307718"/>
              <a:gd name="connsiteY4" fmla="*/ 2477193 h 2782550"/>
              <a:gd name="connsiteX5" fmla="*/ 1622896 w 2307718"/>
              <a:gd name="connsiteY5" fmla="*/ 2434904 h 2782550"/>
              <a:gd name="connsiteX6" fmla="*/ 1650148 w 2307718"/>
              <a:gd name="connsiteY6" fmla="*/ 2394349 h 2782550"/>
              <a:gd name="connsiteX7" fmla="*/ 1627987 w 2307718"/>
              <a:gd name="connsiteY7" fmla="*/ 2372607 h 2782550"/>
              <a:gd name="connsiteX8" fmla="*/ 1592326 w 2307718"/>
              <a:gd name="connsiteY8" fmla="*/ 2398001 h 2782550"/>
              <a:gd name="connsiteX9" fmla="*/ 1492707 w 2307718"/>
              <a:gd name="connsiteY9" fmla="*/ 2379576 h 2782550"/>
              <a:gd name="connsiteX10" fmla="*/ 1394418 w 2307718"/>
              <a:gd name="connsiteY10" fmla="*/ 2419514 h 2782550"/>
              <a:gd name="connsiteX11" fmla="*/ 1318203 w 2307718"/>
              <a:gd name="connsiteY11" fmla="*/ 2417657 h 2782550"/>
              <a:gd name="connsiteX12" fmla="*/ 1173360 w 2307718"/>
              <a:gd name="connsiteY12" fmla="*/ 2478184 h 2782550"/>
              <a:gd name="connsiteX13" fmla="*/ 1040565 w 2307718"/>
              <a:gd name="connsiteY13" fmla="*/ 2474799 h 2782550"/>
              <a:gd name="connsiteX14" fmla="*/ 986303 w 2307718"/>
              <a:gd name="connsiteY14" fmla="*/ 2472733 h 2782550"/>
              <a:gd name="connsiteX15" fmla="*/ 909594 w 2307718"/>
              <a:gd name="connsiteY15" fmla="*/ 2500325 h 2782550"/>
              <a:gd name="connsiteX16" fmla="*/ 806949 w 2307718"/>
              <a:gd name="connsiteY16" fmla="*/ 2444306 h 2782550"/>
              <a:gd name="connsiteX17" fmla="*/ 643629 w 2307718"/>
              <a:gd name="connsiteY17" fmla="*/ 2481418 h 2782550"/>
              <a:gd name="connsiteX18" fmla="*/ 554321 w 2307718"/>
              <a:gd name="connsiteY18" fmla="*/ 2433709 h 2782550"/>
              <a:gd name="connsiteX19" fmla="*/ 499357 w 2307718"/>
              <a:gd name="connsiteY19" fmla="*/ 2439141 h 2782550"/>
              <a:gd name="connsiteX20" fmla="*/ 336111 w 2307718"/>
              <a:gd name="connsiteY20" fmla="*/ 2357264 h 2782550"/>
              <a:gd name="connsiteX21" fmla="*/ 273317 w 2307718"/>
              <a:gd name="connsiteY21" fmla="*/ 2381625 h 2782550"/>
              <a:gd name="connsiteX22" fmla="*/ 87205 w 2307718"/>
              <a:gd name="connsiteY22" fmla="*/ 2285502 h 2782550"/>
              <a:gd name="connsiteX23" fmla="*/ 0 w 2307718"/>
              <a:gd name="connsiteY23" fmla="*/ 2001996 h 2782550"/>
              <a:gd name="connsiteX0" fmla="*/ 0 w 2307718"/>
              <a:gd name="connsiteY0" fmla="*/ 2021091 h 2801645"/>
              <a:gd name="connsiteX1" fmla="*/ 1015766 w 2307718"/>
              <a:gd name="connsiteY1" fmla="*/ 0 h 2801645"/>
              <a:gd name="connsiteX2" fmla="*/ 2307718 w 2307718"/>
              <a:gd name="connsiteY2" fmla="*/ 2801645 h 2801645"/>
              <a:gd name="connsiteX3" fmla="*/ 1894920 w 2307718"/>
              <a:gd name="connsiteY3" fmla="*/ 2593730 h 2801645"/>
              <a:gd name="connsiteX4" fmla="*/ 1630274 w 2307718"/>
              <a:gd name="connsiteY4" fmla="*/ 2496288 h 2801645"/>
              <a:gd name="connsiteX5" fmla="*/ 1622896 w 2307718"/>
              <a:gd name="connsiteY5" fmla="*/ 2453999 h 2801645"/>
              <a:gd name="connsiteX6" fmla="*/ 1650148 w 2307718"/>
              <a:gd name="connsiteY6" fmla="*/ 2413444 h 2801645"/>
              <a:gd name="connsiteX7" fmla="*/ 1627987 w 2307718"/>
              <a:gd name="connsiteY7" fmla="*/ 2391702 h 2801645"/>
              <a:gd name="connsiteX8" fmla="*/ 1592326 w 2307718"/>
              <a:gd name="connsiteY8" fmla="*/ 2417096 h 2801645"/>
              <a:gd name="connsiteX9" fmla="*/ 1492707 w 2307718"/>
              <a:gd name="connsiteY9" fmla="*/ 2398671 h 2801645"/>
              <a:gd name="connsiteX10" fmla="*/ 1394418 w 2307718"/>
              <a:gd name="connsiteY10" fmla="*/ 2438609 h 2801645"/>
              <a:gd name="connsiteX11" fmla="*/ 1318203 w 2307718"/>
              <a:gd name="connsiteY11" fmla="*/ 2436752 h 2801645"/>
              <a:gd name="connsiteX12" fmla="*/ 1173360 w 2307718"/>
              <a:gd name="connsiteY12" fmla="*/ 2497279 h 2801645"/>
              <a:gd name="connsiteX13" fmla="*/ 1040565 w 2307718"/>
              <a:gd name="connsiteY13" fmla="*/ 2493894 h 2801645"/>
              <a:gd name="connsiteX14" fmla="*/ 986303 w 2307718"/>
              <a:gd name="connsiteY14" fmla="*/ 2491828 h 2801645"/>
              <a:gd name="connsiteX15" fmla="*/ 909594 w 2307718"/>
              <a:gd name="connsiteY15" fmla="*/ 2519420 h 2801645"/>
              <a:gd name="connsiteX16" fmla="*/ 806949 w 2307718"/>
              <a:gd name="connsiteY16" fmla="*/ 2463401 h 2801645"/>
              <a:gd name="connsiteX17" fmla="*/ 643629 w 2307718"/>
              <a:gd name="connsiteY17" fmla="*/ 2500513 h 2801645"/>
              <a:gd name="connsiteX18" fmla="*/ 554321 w 2307718"/>
              <a:gd name="connsiteY18" fmla="*/ 2452804 h 2801645"/>
              <a:gd name="connsiteX19" fmla="*/ 499357 w 2307718"/>
              <a:gd name="connsiteY19" fmla="*/ 2458236 h 2801645"/>
              <a:gd name="connsiteX20" fmla="*/ 336111 w 2307718"/>
              <a:gd name="connsiteY20" fmla="*/ 2376359 h 2801645"/>
              <a:gd name="connsiteX21" fmla="*/ 273317 w 2307718"/>
              <a:gd name="connsiteY21" fmla="*/ 2400720 h 2801645"/>
              <a:gd name="connsiteX22" fmla="*/ 87205 w 2307718"/>
              <a:gd name="connsiteY22" fmla="*/ 2304597 h 2801645"/>
              <a:gd name="connsiteX23" fmla="*/ 0 w 2307718"/>
              <a:gd name="connsiteY23" fmla="*/ 2021091 h 280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7718" h="2801645">
                <a:moveTo>
                  <a:pt x="0" y="2021091"/>
                </a:moveTo>
                <a:lnTo>
                  <a:pt x="1015766" y="0"/>
                </a:lnTo>
                <a:lnTo>
                  <a:pt x="2307718" y="2801645"/>
                </a:lnTo>
                <a:lnTo>
                  <a:pt x="1894920" y="2593730"/>
                </a:lnTo>
                <a:lnTo>
                  <a:pt x="1630274" y="2496288"/>
                </a:lnTo>
                <a:lnTo>
                  <a:pt x="1622896" y="2453999"/>
                </a:lnTo>
                <a:lnTo>
                  <a:pt x="1650148" y="2413444"/>
                </a:lnTo>
                <a:lnTo>
                  <a:pt x="1627987" y="2391702"/>
                </a:lnTo>
                <a:lnTo>
                  <a:pt x="1592326" y="2417096"/>
                </a:lnTo>
                <a:lnTo>
                  <a:pt x="1492707" y="2398671"/>
                </a:lnTo>
                <a:lnTo>
                  <a:pt x="1394418" y="2438609"/>
                </a:lnTo>
                <a:lnTo>
                  <a:pt x="1318203" y="2436752"/>
                </a:lnTo>
                <a:lnTo>
                  <a:pt x="1173360" y="2497279"/>
                </a:lnTo>
                <a:lnTo>
                  <a:pt x="1040565" y="2493894"/>
                </a:lnTo>
                <a:lnTo>
                  <a:pt x="986303" y="2491828"/>
                </a:lnTo>
                <a:lnTo>
                  <a:pt x="909594" y="2519420"/>
                </a:lnTo>
                <a:lnTo>
                  <a:pt x="806949" y="2463401"/>
                </a:lnTo>
                <a:lnTo>
                  <a:pt x="643629" y="2500513"/>
                </a:lnTo>
                <a:lnTo>
                  <a:pt x="554321" y="2452804"/>
                </a:lnTo>
                <a:lnTo>
                  <a:pt x="499357" y="2458236"/>
                </a:lnTo>
                <a:lnTo>
                  <a:pt x="336111" y="2376359"/>
                </a:lnTo>
                <a:lnTo>
                  <a:pt x="273317" y="2400720"/>
                </a:lnTo>
                <a:lnTo>
                  <a:pt x="87205" y="2304597"/>
                </a:lnTo>
                <a:lnTo>
                  <a:pt x="0" y="2021091"/>
                </a:lnTo>
                <a:close/>
              </a:path>
            </a:pathLst>
          </a:custGeom>
          <a:solidFill>
            <a:srgbClr val="92B6C8">
              <a:alpha val="50196"/>
            </a:srgbClr>
          </a:solidFill>
          <a:ln>
            <a:no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9" name="CaixaDeTexto 8"/>
          <p:cNvSpPr txBox="1"/>
          <p:nvPr/>
        </p:nvSpPr>
        <p:spPr>
          <a:xfrm>
            <a:off x="1267183" y="2820907"/>
            <a:ext cx="1357906" cy="450592"/>
          </a:xfrm>
          <a:prstGeom prst="rect">
            <a:avLst/>
          </a:prstGeom>
          <a:noFill/>
          <a:ln>
            <a:noFill/>
          </a:ln>
        </p:spPr>
        <p:txBody>
          <a:bodyPr wrap="square" lIns="72000" tIns="36000" rIns="72000" bIns="36000" rtlCol="0" anchor="ctr">
            <a:noAutofit/>
          </a:bodyPr>
          <a:lstStyle>
            <a:defPPr>
              <a:defRPr lang="en-US"/>
            </a:defPPr>
            <a:lvl1pPr>
              <a:spcAft>
                <a:spcPts val="600"/>
              </a:spcAft>
              <a:defRPr sz="1200">
                <a:solidFill>
                  <a:schemeClr val="tx1">
                    <a:lumMod val="50000"/>
                    <a:lumOff val="50000"/>
                  </a:schemeClr>
                </a:solidFill>
              </a:defRPr>
            </a:lvl1pPr>
          </a:lstStyle>
          <a:p>
            <a:r>
              <a:rPr lang="pt-BR" sz="1400" b="1" dirty="0">
                <a:solidFill>
                  <a:prstClr val="black">
                    <a:lumMod val="50000"/>
                    <a:lumOff val="50000"/>
                  </a:prstClr>
                </a:solidFill>
              </a:rPr>
              <a:t>NORTH AXIS</a:t>
            </a:r>
          </a:p>
        </p:txBody>
      </p:sp>
      <p:sp>
        <p:nvSpPr>
          <p:cNvPr id="10" name="Retângulo 11"/>
          <p:cNvSpPr/>
          <p:nvPr/>
        </p:nvSpPr>
        <p:spPr>
          <a:xfrm>
            <a:off x="1328508" y="3661114"/>
            <a:ext cx="1864041" cy="2527426"/>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476250 h 1390650"/>
              <a:gd name="connsiteX1" fmla="*/ 723900 w 914400"/>
              <a:gd name="connsiteY1" fmla="*/ 0 h 1390650"/>
              <a:gd name="connsiteX2" fmla="*/ 914400 w 914400"/>
              <a:gd name="connsiteY2" fmla="*/ 1390650 h 1390650"/>
              <a:gd name="connsiteX3" fmla="*/ 0 w 914400"/>
              <a:gd name="connsiteY3" fmla="*/ 1390650 h 1390650"/>
              <a:gd name="connsiteX4" fmla="*/ 0 w 914400"/>
              <a:gd name="connsiteY4" fmla="*/ 476250 h 1390650"/>
              <a:gd name="connsiteX0" fmla="*/ 0 w 914400"/>
              <a:gd name="connsiteY0" fmla="*/ 476250 h 1390650"/>
              <a:gd name="connsiteX1" fmla="*/ 723900 w 914400"/>
              <a:gd name="connsiteY1" fmla="*/ 0 h 1390650"/>
              <a:gd name="connsiteX2" fmla="*/ 761602 w 914400"/>
              <a:gd name="connsiteY2" fmla="*/ 24846 h 1390650"/>
              <a:gd name="connsiteX3" fmla="*/ 914400 w 914400"/>
              <a:gd name="connsiteY3" fmla="*/ 1390650 h 1390650"/>
              <a:gd name="connsiteX4" fmla="*/ 0 w 914400"/>
              <a:gd name="connsiteY4" fmla="*/ 1390650 h 1390650"/>
              <a:gd name="connsiteX5" fmla="*/ 0 w 914400"/>
              <a:gd name="connsiteY5" fmla="*/ 476250 h 1390650"/>
              <a:gd name="connsiteX0" fmla="*/ 0 w 914400"/>
              <a:gd name="connsiteY0" fmla="*/ 488950 h 1403350"/>
              <a:gd name="connsiteX1" fmla="*/ 730250 w 914400"/>
              <a:gd name="connsiteY1" fmla="*/ 0 h 1403350"/>
              <a:gd name="connsiteX2" fmla="*/ 761602 w 914400"/>
              <a:gd name="connsiteY2" fmla="*/ 37546 h 1403350"/>
              <a:gd name="connsiteX3" fmla="*/ 914400 w 914400"/>
              <a:gd name="connsiteY3" fmla="*/ 1403350 h 1403350"/>
              <a:gd name="connsiteX4" fmla="*/ 0 w 914400"/>
              <a:gd name="connsiteY4" fmla="*/ 1403350 h 1403350"/>
              <a:gd name="connsiteX5" fmla="*/ 0 w 914400"/>
              <a:gd name="connsiteY5" fmla="*/ 488950 h 1403350"/>
              <a:gd name="connsiteX0" fmla="*/ 0 w 923527"/>
              <a:gd name="connsiteY0" fmla="*/ 488950 h 1403350"/>
              <a:gd name="connsiteX1" fmla="*/ 730250 w 923527"/>
              <a:gd name="connsiteY1" fmla="*/ 0 h 1403350"/>
              <a:gd name="connsiteX2" fmla="*/ 761602 w 923527"/>
              <a:gd name="connsiteY2" fmla="*/ 37546 h 1403350"/>
              <a:gd name="connsiteX3" fmla="*/ 923527 w 923527"/>
              <a:gd name="connsiteY3" fmla="*/ 186771 h 1403350"/>
              <a:gd name="connsiteX4" fmla="*/ 914400 w 923527"/>
              <a:gd name="connsiteY4" fmla="*/ 1403350 h 1403350"/>
              <a:gd name="connsiteX5" fmla="*/ 0 w 923527"/>
              <a:gd name="connsiteY5" fmla="*/ 1403350 h 1403350"/>
              <a:gd name="connsiteX6" fmla="*/ 0 w 923527"/>
              <a:gd name="connsiteY6" fmla="*/ 488950 h 1403350"/>
              <a:gd name="connsiteX0" fmla="*/ 0 w 923527"/>
              <a:gd name="connsiteY0" fmla="*/ 488950 h 1403350"/>
              <a:gd name="connsiteX1" fmla="*/ 730250 w 923527"/>
              <a:gd name="connsiteY1" fmla="*/ 0 h 1403350"/>
              <a:gd name="connsiteX2" fmla="*/ 790177 w 923527"/>
              <a:gd name="connsiteY2" fmla="*/ 53421 h 1403350"/>
              <a:gd name="connsiteX3" fmla="*/ 923527 w 923527"/>
              <a:gd name="connsiteY3" fmla="*/ 186771 h 1403350"/>
              <a:gd name="connsiteX4" fmla="*/ 914400 w 923527"/>
              <a:gd name="connsiteY4" fmla="*/ 1403350 h 1403350"/>
              <a:gd name="connsiteX5" fmla="*/ 0 w 923527"/>
              <a:gd name="connsiteY5" fmla="*/ 1403350 h 1403350"/>
              <a:gd name="connsiteX6" fmla="*/ 0 w 923527"/>
              <a:gd name="connsiteY6" fmla="*/ 488950 h 1403350"/>
              <a:gd name="connsiteX0" fmla="*/ 0 w 1196583"/>
              <a:gd name="connsiteY0" fmla="*/ 488950 h 1403350"/>
              <a:gd name="connsiteX1" fmla="*/ 730250 w 1196583"/>
              <a:gd name="connsiteY1" fmla="*/ 0 h 1403350"/>
              <a:gd name="connsiteX2" fmla="*/ 790177 w 1196583"/>
              <a:gd name="connsiteY2" fmla="*/ 53421 h 1403350"/>
              <a:gd name="connsiteX3" fmla="*/ 923527 w 1196583"/>
              <a:gd name="connsiteY3" fmla="*/ 186771 h 1403350"/>
              <a:gd name="connsiteX4" fmla="*/ 1196577 w 1196583"/>
              <a:gd name="connsiteY4" fmla="*/ 542371 h 1403350"/>
              <a:gd name="connsiteX5" fmla="*/ 914400 w 1196583"/>
              <a:gd name="connsiteY5" fmla="*/ 1403350 h 1403350"/>
              <a:gd name="connsiteX6" fmla="*/ 0 w 1196583"/>
              <a:gd name="connsiteY6" fmla="*/ 1403350 h 1403350"/>
              <a:gd name="connsiteX7" fmla="*/ 0 w 1196583"/>
              <a:gd name="connsiteY7" fmla="*/ 488950 h 1403350"/>
              <a:gd name="connsiteX0" fmla="*/ 0 w 1479155"/>
              <a:gd name="connsiteY0" fmla="*/ 488950 h 1403350"/>
              <a:gd name="connsiteX1" fmla="*/ 730250 w 1479155"/>
              <a:gd name="connsiteY1" fmla="*/ 0 h 1403350"/>
              <a:gd name="connsiteX2" fmla="*/ 790177 w 1479155"/>
              <a:gd name="connsiteY2" fmla="*/ 53421 h 1403350"/>
              <a:gd name="connsiteX3" fmla="*/ 923527 w 1479155"/>
              <a:gd name="connsiteY3" fmla="*/ 186771 h 1403350"/>
              <a:gd name="connsiteX4" fmla="*/ 1479152 w 1479155"/>
              <a:gd name="connsiteY4" fmla="*/ 745571 h 1403350"/>
              <a:gd name="connsiteX5" fmla="*/ 914400 w 1479155"/>
              <a:gd name="connsiteY5" fmla="*/ 1403350 h 1403350"/>
              <a:gd name="connsiteX6" fmla="*/ 0 w 1479155"/>
              <a:gd name="connsiteY6" fmla="*/ 1403350 h 1403350"/>
              <a:gd name="connsiteX7" fmla="*/ 0 w 1479155"/>
              <a:gd name="connsiteY7" fmla="*/ 488950 h 1403350"/>
              <a:gd name="connsiteX0" fmla="*/ 0 w 1479155"/>
              <a:gd name="connsiteY0" fmla="*/ 488950 h 1403350"/>
              <a:gd name="connsiteX1" fmla="*/ 730250 w 1479155"/>
              <a:gd name="connsiteY1" fmla="*/ 0 h 1403350"/>
              <a:gd name="connsiteX2" fmla="*/ 790177 w 1479155"/>
              <a:gd name="connsiteY2" fmla="*/ 53421 h 1403350"/>
              <a:gd name="connsiteX3" fmla="*/ 1021952 w 1479155"/>
              <a:gd name="connsiteY3" fmla="*/ 269321 h 1403350"/>
              <a:gd name="connsiteX4" fmla="*/ 1479152 w 1479155"/>
              <a:gd name="connsiteY4" fmla="*/ 745571 h 1403350"/>
              <a:gd name="connsiteX5" fmla="*/ 914400 w 1479155"/>
              <a:gd name="connsiteY5" fmla="*/ 1403350 h 1403350"/>
              <a:gd name="connsiteX6" fmla="*/ 0 w 1479155"/>
              <a:gd name="connsiteY6" fmla="*/ 1403350 h 1403350"/>
              <a:gd name="connsiteX7" fmla="*/ 0 w 1479155"/>
              <a:gd name="connsiteY7" fmla="*/ 488950 h 1403350"/>
              <a:gd name="connsiteX0" fmla="*/ 0 w 2003689"/>
              <a:gd name="connsiteY0" fmla="*/ 488950 h 1403350"/>
              <a:gd name="connsiteX1" fmla="*/ 730250 w 2003689"/>
              <a:gd name="connsiteY1" fmla="*/ 0 h 1403350"/>
              <a:gd name="connsiteX2" fmla="*/ 790177 w 2003689"/>
              <a:gd name="connsiteY2" fmla="*/ 53421 h 1403350"/>
              <a:gd name="connsiteX3" fmla="*/ 2003027 w 2003689"/>
              <a:gd name="connsiteY3" fmla="*/ 1091646 h 1403350"/>
              <a:gd name="connsiteX4" fmla="*/ 1479152 w 2003689"/>
              <a:gd name="connsiteY4" fmla="*/ 745571 h 1403350"/>
              <a:gd name="connsiteX5" fmla="*/ 914400 w 2003689"/>
              <a:gd name="connsiteY5" fmla="*/ 1403350 h 1403350"/>
              <a:gd name="connsiteX6" fmla="*/ 0 w 2003689"/>
              <a:gd name="connsiteY6" fmla="*/ 1403350 h 1403350"/>
              <a:gd name="connsiteX7" fmla="*/ 0 w 2003689"/>
              <a:gd name="connsiteY7" fmla="*/ 488950 h 1403350"/>
              <a:gd name="connsiteX0" fmla="*/ 0 w 2098299"/>
              <a:gd name="connsiteY0" fmla="*/ 488950 h 1740255"/>
              <a:gd name="connsiteX1" fmla="*/ 730250 w 2098299"/>
              <a:gd name="connsiteY1" fmla="*/ 0 h 1740255"/>
              <a:gd name="connsiteX2" fmla="*/ 790177 w 2098299"/>
              <a:gd name="connsiteY2" fmla="*/ 53421 h 1740255"/>
              <a:gd name="connsiteX3" fmla="*/ 2003027 w 2098299"/>
              <a:gd name="connsiteY3" fmla="*/ 1091646 h 1740255"/>
              <a:gd name="connsiteX4" fmla="*/ 2098277 w 2098299"/>
              <a:gd name="connsiteY4" fmla="*/ 1701246 h 1740255"/>
              <a:gd name="connsiteX5" fmla="*/ 914400 w 2098299"/>
              <a:gd name="connsiteY5" fmla="*/ 1403350 h 1740255"/>
              <a:gd name="connsiteX6" fmla="*/ 0 w 2098299"/>
              <a:gd name="connsiteY6" fmla="*/ 1403350 h 1740255"/>
              <a:gd name="connsiteX7" fmla="*/ 0 w 2098299"/>
              <a:gd name="connsiteY7" fmla="*/ 488950 h 1740255"/>
              <a:gd name="connsiteX0" fmla="*/ 0 w 2407330"/>
              <a:gd name="connsiteY0" fmla="*/ 488950 h 1740255"/>
              <a:gd name="connsiteX1" fmla="*/ 730250 w 2407330"/>
              <a:gd name="connsiteY1" fmla="*/ 0 h 1740255"/>
              <a:gd name="connsiteX2" fmla="*/ 790177 w 2407330"/>
              <a:gd name="connsiteY2" fmla="*/ 53421 h 1740255"/>
              <a:gd name="connsiteX3" fmla="*/ 2406252 w 2407330"/>
              <a:gd name="connsiteY3" fmla="*/ 1453596 h 1740255"/>
              <a:gd name="connsiteX4" fmla="*/ 2098277 w 2407330"/>
              <a:gd name="connsiteY4" fmla="*/ 1701246 h 1740255"/>
              <a:gd name="connsiteX5" fmla="*/ 914400 w 2407330"/>
              <a:gd name="connsiteY5" fmla="*/ 1403350 h 1740255"/>
              <a:gd name="connsiteX6" fmla="*/ 0 w 2407330"/>
              <a:gd name="connsiteY6" fmla="*/ 1403350 h 1740255"/>
              <a:gd name="connsiteX7" fmla="*/ 0 w 2407330"/>
              <a:gd name="connsiteY7" fmla="*/ 488950 h 1740255"/>
              <a:gd name="connsiteX0" fmla="*/ 0 w 2406852"/>
              <a:gd name="connsiteY0" fmla="*/ 488950 h 1852647"/>
              <a:gd name="connsiteX1" fmla="*/ 730250 w 2406852"/>
              <a:gd name="connsiteY1" fmla="*/ 0 h 1852647"/>
              <a:gd name="connsiteX2" fmla="*/ 790177 w 2406852"/>
              <a:gd name="connsiteY2" fmla="*/ 53421 h 1852647"/>
              <a:gd name="connsiteX3" fmla="*/ 2406252 w 2406852"/>
              <a:gd name="connsiteY3" fmla="*/ 1453596 h 1852647"/>
              <a:gd name="connsiteX4" fmla="*/ 1825227 w 2406852"/>
              <a:gd name="connsiteY4" fmla="*/ 1818721 h 1852647"/>
              <a:gd name="connsiteX5" fmla="*/ 914400 w 2406852"/>
              <a:gd name="connsiteY5" fmla="*/ 1403350 h 1852647"/>
              <a:gd name="connsiteX6" fmla="*/ 0 w 2406852"/>
              <a:gd name="connsiteY6" fmla="*/ 1403350 h 1852647"/>
              <a:gd name="connsiteX7" fmla="*/ 0 w 2406852"/>
              <a:gd name="connsiteY7" fmla="*/ 488950 h 1852647"/>
              <a:gd name="connsiteX0" fmla="*/ 0 w 2406852"/>
              <a:gd name="connsiteY0" fmla="*/ 488950 h 2901950"/>
              <a:gd name="connsiteX1" fmla="*/ 730250 w 2406852"/>
              <a:gd name="connsiteY1" fmla="*/ 0 h 2901950"/>
              <a:gd name="connsiteX2" fmla="*/ 790177 w 2406852"/>
              <a:gd name="connsiteY2" fmla="*/ 53421 h 2901950"/>
              <a:gd name="connsiteX3" fmla="*/ 2406252 w 2406852"/>
              <a:gd name="connsiteY3" fmla="*/ 1453596 h 2901950"/>
              <a:gd name="connsiteX4" fmla="*/ 1825227 w 2406852"/>
              <a:gd name="connsiteY4" fmla="*/ 1818721 h 2901950"/>
              <a:gd name="connsiteX5" fmla="*/ 1149350 w 2406852"/>
              <a:gd name="connsiteY5" fmla="*/ 2901950 h 2901950"/>
              <a:gd name="connsiteX6" fmla="*/ 0 w 2406852"/>
              <a:gd name="connsiteY6" fmla="*/ 1403350 h 2901950"/>
              <a:gd name="connsiteX7" fmla="*/ 0 w 2406852"/>
              <a:gd name="connsiteY7" fmla="*/ 488950 h 2901950"/>
              <a:gd name="connsiteX0" fmla="*/ 0 w 2406852"/>
              <a:gd name="connsiteY0" fmla="*/ 488950 h 3006725"/>
              <a:gd name="connsiteX1" fmla="*/ 730250 w 2406852"/>
              <a:gd name="connsiteY1" fmla="*/ 0 h 3006725"/>
              <a:gd name="connsiteX2" fmla="*/ 790177 w 2406852"/>
              <a:gd name="connsiteY2" fmla="*/ 53421 h 3006725"/>
              <a:gd name="connsiteX3" fmla="*/ 2406252 w 2406852"/>
              <a:gd name="connsiteY3" fmla="*/ 1453596 h 3006725"/>
              <a:gd name="connsiteX4" fmla="*/ 1825227 w 2406852"/>
              <a:gd name="connsiteY4" fmla="*/ 1818721 h 3006725"/>
              <a:gd name="connsiteX5" fmla="*/ 1133475 w 2406852"/>
              <a:gd name="connsiteY5" fmla="*/ 3006725 h 3006725"/>
              <a:gd name="connsiteX6" fmla="*/ 0 w 2406852"/>
              <a:gd name="connsiteY6" fmla="*/ 1403350 h 3006725"/>
              <a:gd name="connsiteX7" fmla="*/ 0 w 2406852"/>
              <a:gd name="connsiteY7" fmla="*/ 488950 h 3006725"/>
              <a:gd name="connsiteX0" fmla="*/ 0 w 2406852"/>
              <a:gd name="connsiteY0" fmla="*/ 488950 h 3168894"/>
              <a:gd name="connsiteX1" fmla="*/ 730250 w 2406852"/>
              <a:gd name="connsiteY1" fmla="*/ 0 h 3168894"/>
              <a:gd name="connsiteX2" fmla="*/ 790177 w 2406852"/>
              <a:gd name="connsiteY2" fmla="*/ 53421 h 3168894"/>
              <a:gd name="connsiteX3" fmla="*/ 2406252 w 2406852"/>
              <a:gd name="connsiteY3" fmla="*/ 1453596 h 3168894"/>
              <a:gd name="connsiteX4" fmla="*/ 1825227 w 2406852"/>
              <a:gd name="connsiteY4" fmla="*/ 1818721 h 3168894"/>
              <a:gd name="connsiteX5" fmla="*/ 1126726 w 2406852"/>
              <a:gd name="connsiteY5" fmla="*/ 2977595 h 3168894"/>
              <a:gd name="connsiteX6" fmla="*/ 1133475 w 2406852"/>
              <a:gd name="connsiteY6" fmla="*/ 3006725 h 3168894"/>
              <a:gd name="connsiteX7" fmla="*/ 0 w 2406852"/>
              <a:gd name="connsiteY7" fmla="*/ 1403350 h 3168894"/>
              <a:gd name="connsiteX8" fmla="*/ 0 w 2406852"/>
              <a:gd name="connsiteY8" fmla="*/ 488950 h 3168894"/>
              <a:gd name="connsiteX0" fmla="*/ 0 w 2406852"/>
              <a:gd name="connsiteY0" fmla="*/ 488950 h 3007490"/>
              <a:gd name="connsiteX1" fmla="*/ 730250 w 2406852"/>
              <a:gd name="connsiteY1" fmla="*/ 0 h 3007490"/>
              <a:gd name="connsiteX2" fmla="*/ 790177 w 2406852"/>
              <a:gd name="connsiteY2" fmla="*/ 53421 h 3007490"/>
              <a:gd name="connsiteX3" fmla="*/ 2406252 w 2406852"/>
              <a:gd name="connsiteY3" fmla="*/ 1453596 h 3007490"/>
              <a:gd name="connsiteX4" fmla="*/ 1825227 w 2406852"/>
              <a:gd name="connsiteY4" fmla="*/ 1818721 h 3007490"/>
              <a:gd name="connsiteX5" fmla="*/ 1126726 w 2406852"/>
              <a:gd name="connsiteY5" fmla="*/ 2977595 h 3007490"/>
              <a:gd name="connsiteX6" fmla="*/ 317500 w 2406852"/>
              <a:gd name="connsiteY6" fmla="*/ 2070100 h 3007490"/>
              <a:gd name="connsiteX7" fmla="*/ 0 w 2406852"/>
              <a:gd name="connsiteY7" fmla="*/ 1403350 h 3007490"/>
              <a:gd name="connsiteX8" fmla="*/ 0 w 2406852"/>
              <a:gd name="connsiteY8" fmla="*/ 488950 h 3007490"/>
              <a:gd name="connsiteX0" fmla="*/ 0 w 2406852"/>
              <a:gd name="connsiteY0" fmla="*/ 488950 h 2977611"/>
              <a:gd name="connsiteX1" fmla="*/ 730250 w 2406852"/>
              <a:gd name="connsiteY1" fmla="*/ 0 h 2977611"/>
              <a:gd name="connsiteX2" fmla="*/ 790177 w 2406852"/>
              <a:gd name="connsiteY2" fmla="*/ 53421 h 2977611"/>
              <a:gd name="connsiteX3" fmla="*/ 2406252 w 2406852"/>
              <a:gd name="connsiteY3" fmla="*/ 1453596 h 2977611"/>
              <a:gd name="connsiteX4" fmla="*/ 1825227 w 2406852"/>
              <a:gd name="connsiteY4" fmla="*/ 1818721 h 2977611"/>
              <a:gd name="connsiteX5" fmla="*/ 1774426 w 2406852"/>
              <a:gd name="connsiteY5" fmla="*/ 2174319 h 2977611"/>
              <a:gd name="connsiteX6" fmla="*/ 1126726 w 2406852"/>
              <a:gd name="connsiteY6" fmla="*/ 2977595 h 2977611"/>
              <a:gd name="connsiteX7" fmla="*/ 317500 w 2406852"/>
              <a:gd name="connsiteY7" fmla="*/ 2070100 h 2977611"/>
              <a:gd name="connsiteX8" fmla="*/ 0 w 2406852"/>
              <a:gd name="connsiteY8" fmla="*/ 1403350 h 2977611"/>
              <a:gd name="connsiteX9" fmla="*/ 0 w 2406852"/>
              <a:gd name="connsiteY9" fmla="*/ 488950 h 2977611"/>
              <a:gd name="connsiteX0" fmla="*/ 0 w 2406852"/>
              <a:gd name="connsiteY0" fmla="*/ 488950 h 2977611"/>
              <a:gd name="connsiteX1" fmla="*/ 730250 w 2406852"/>
              <a:gd name="connsiteY1" fmla="*/ 0 h 2977611"/>
              <a:gd name="connsiteX2" fmla="*/ 790177 w 2406852"/>
              <a:gd name="connsiteY2" fmla="*/ 53421 h 2977611"/>
              <a:gd name="connsiteX3" fmla="*/ 2406252 w 2406852"/>
              <a:gd name="connsiteY3" fmla="*/ 1453596 h 2977611"/>
              <a:gd name="connsiteX4" fmla="*/ 1825227 w 2406852"/>
              <a:gd name="connsiteY4" fmla="*/ 1818721 h 2977611"/>
              <a:gd name="connsiteX5" fmla="*/ 1825226 w 2406852"/>
              <a:gd name="connsiteY5" fmla="*/ 1958420 h 2977611"/>
              <a:gd name="connsiteX6" fmla="*/ 1774426 w 2406852"/>
              <a:gd name="connsiteY6" fmla="*/ 2174319 h 2977611"/>
              <a:gd name="connsiteX7" fmla="*/ 1126726 w 2406852"/>
              <a:gd name="connsiteY7" fmla="*/ 2977595 h 2977611"/>
              <a:gd name="connsiteX8" fmla="*/ 317500 w 2406852"/>
              <a:gd name="connsiteY8" fmla="*/ 2070100 h 2977611"/>
              <a:gd name="connsiteX9" fmla="*/ 0 w 2406852"/>
              <a:gd name="connsiteY9" fmla="*/ 1403350 h 2977611"/>
              <a:gd name="connsiteX10" fmla="*/ 0 w 2406852"/>
              <a:gd name="connsiteY10" fmla="*/ 488950 h 2977611"/>
              <a:gd name="connsiteX0" fmla="*/ 0 w 2406852"/>
              <a:gd name="connsiteY0" fmla="*/ 4889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0 w 2406852"/>
              <a:gd name="connsiteY11" fmla="*/ 4889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203200 w 2406852"/>
              <a:gd name="connsiteY11"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447276 w 2406852"/>
              <a:gd name="connsiteY11" fmla="*/ 447120 h 2982097"/>
              <a:gd name="connsiteX12" fmla="*/ 203200 w 2406852"/>
              <a:gd name="connsiteY12"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447276 w 2406852"/>
              <a:gd name="connsiteY11" fmla="*/ 447120 h 2982097"/>
              <a:gd name="connsiteX12" fmla="*/ 203200 w 2406852"/>
              <a:gd name="connsiteY12" fmla="*/ 438150 h 2982097"/>
              <a:gd name="connsiteX0" fmla="*/ 203265 w 2406917"/>
              <a:gd name="connsiteY0" fmla="*/ 438150 h 2982097"/>
              <a:gd name="connsiteX1" fmla="*/ 730315 w 2406917"/>
              <a:gd name="connsiteY1" fmla="*/ 0 h 2982097"/>
              <a:gd name="connsiteX2" fmla="*/ 790242 w 2406917"/>
              <a:gd name="connsiteY2" fmla="*/ 53421 h 2982097"/>
              <a:gd name="connsiteX3" fmla="*/ 2406317 w 2406917"/>
              <a:gd name="connsiteY3" fmla="*/ 1453596 h 2982097"/>
              <a:gd name="connsiteX4" fmla="*/ 1825292 w 2406917"/>
              <a:gd name="connsiteY4" fmla="*/ 1818721 h 2982097"/>
              <a:gd name="connsiteX5" fmla="*/ 1825291 w 2406917"/>
              <a:gd name="connsiteY5" fmla="*/ 1958420 h 2982097"/>
              <a:gd name="connsiteX6" fmla="*/ 1774491 w 2406917"/>
              <a:gd name="connsiteY6" fmla="*/ 2174319 h 2982097"/>
              <a:gd name="connsiteX7" fmla="*/ 1571291 w 2406917"/>
              <a:gd name="connsiteY7" fmla="*/ 2371170 h 2982097"/>
              <a:gd name="connsiteX8" fmla="*/ 1126791 w 2406917"/>
              <a:gd name="connsiteY8" fmla="*/ 2977595 h 2982097"/>
              <a:gd name="connsiteX9" fmla="*/ 317565 w 2406917"/>
              <a:gd name="connsiteY9" fmla="*/ 2070100 h 2982097"/>
              <a:gd name="connsiteX10" fmla="*/ 65 w 2406917"/>
              <a:gd name="connsiteY10" fmla="*/ 1403350 h 2982097"/>
              <a:gd name="connsiteX11" fmla="*/ 333041 w 2406917"/>
              <a:gd name="connsiteY11" fmla="*/ 688420 h 2982097"/>
              <a:gd name="connsiteX12" fmla="*/ 447341 w 2406917"/>
              <a:gd name="connsiteY12" fmla="*/ 447120 h 2982097"/>
              <a:gd name="connsiteX13" fmla="*/ 203265 w 2406917"/>
              <a:gd name="connsiteY13" fmla="*/ 438150 h 2982097"/>
              <a:gd name="connsiteX0" fmla="*/ 203265 w 2406917"/>
              <a:gd name="connsiteY0" fmla="*/ 438150 h 2982097"/>
              <a:gd name="connsiteX1" fmla="*/ 730315 w 2406917"/>
              <a:gd name="connsiteY1" fmla="*/ 0 h 2982097"/>
              <a:gd name="connsiteX2" fmla="*/ 790242 w 2406917"/>
              <a:gd name="connsiteY2" fmla="*/ 53421 h 2982097"/>
              <a:gd name="connsiteX3" fmla="*/ 2406317 w 2406917"/>
              <a:gd name="connsiteY3" fmla="*/ 1453596 h 2982097"/>
              <a:gd name="connsiteX4" fmla="*/ 1825292 w 2406917"/>
              <a:gd name="connsiteY4" fmla="*/ 1818721 h 2982097"/>
              <a:gd name="connsiteX5" fmla="*/ 1825291 w 2406917"/>
              <a:gd name="connsiteY5" fmla="*/ 1958420 h 2982097"/>
              <a:gd name="connsiteX6" fmla="*/ 1774491 w 2406917"/>
              <a:gd name="connsiteY6" fmla="*/ 2174319 h 2982097"/>
              <a:gd name="connsiteX7" fmla="*/ 1571291 w 2406917"/>
              <a:gd name="connsiteY7" fmla="*/ 2371170 h 2982097"/>
              <a:gd name="connsiteX8" fmla="*/ 1126791 w 2406917"/>
              <a:gd name="connsiteY8" fmla="*/ 2977595 h 2982097"/>
              <a:gd name="connsiteX9" fmla="*/ 317565 w 2406917"/>
              <a:gd name="connsiteY9" fmla="*/ 2070100 h 2982097"/>
              <a:gd name="connsiteX10" fmla="*/ 65 w 2406917"/>
              <a:gd name="connsiteY10" fmla="*/ 1403350 h 2982097"/>
              <a:gd name="connsiteX11" fmla="*/ 333041 w 2406917"/>
              <a:gd name="connsiteY11" fmla="*/ 688420 h 2982097"/>
              <a:gd name="connsiteX12" fmla="*/ 409242 w 2406917"/>
              <a:gd name="connsiteY12" fmla="*/ 504270 h 2982097"/>
              <a:gd name="connsiteX13" fmla="*/ 447341 w 2406917"/>
              <a:gd name="connsiteY13" fmla="*/ 447120 h 2982097"/>
              <a:gd name="connsiteX14" fmla="*/ 203265 w 2406917"/>
              <a:gd name="connsiteY14" fmla="*/ 438150 h 2982097"/>
              <a:gd name="connsiteX0" fmla="*/ 203265 w 2406917"/>
              <a:gd name="connsiteY0" fmla="*/ 438150 h 2982097"/>
              <a:gd name="connsiteX1" fmla="*/ 730315 w 2406917"/>
              <a:gd name="connsiteY1" fmla="*/ 0 h 2982097"/>
              <a:gd name="connsiteX2" fmla="*/ 790242 w 2406917"/>
              <a:gd name="connsiteY2" fmla="*/ 53421 h 2982097"/>
              <a:gd name="connsiteX3" fmla="*/ 2406317 w 2406917"/>
              <a:gd name="connsiteY3" fmla="*/ 1453596 h 2982097"/>
              <a:gd name="connsiteX4" fmla="*/ 1825292 w 2406917"/>
              <a:gd name="connsiteY4" fmla="*/ 1818721 h 2982097"/>
              <a:gd name="connsiteX5" fmla="*/ 1825291 w 2406917"/>
              <a:gd name="connsiteY5" fmla="*/ 1958420 h 2982097"/>
              <a:gd name="connsiteX6" fmla="*/ 1774491 w 2406917"/>
              <a:gd name="connsiteY6" fmla="*/ 2174319 h 2982097"/>
              <a:gd name="connsiteX7" fmla="*/ 1571291 w 2406917"/>
              <a:gd name="connsiteY7" fmla="*/ 2371170 h 2982097"/>
              <a:gd name="connsiteX8" fmla="*/ 1126791 w 2406917"/>
              <a:gd name="connsiteY8" fmla="*/ 2977595 h 2982097"/>
              <a:gd name="connsiteX9" fmla="*/ 317565 w 2406917"/>
              <a:gd name="connsiteY9" fmla="*/ 2070100 h 2982097"/>
              <a:gd name="connsiteX10" fmla="*/ 65 w 2406917"/>
              <a:gd name="connsiteY10" fmla="*/ 1403350 h 2982097"/>
              <a:gd name="connsiteX11" fmla="*/ 333041 w 2406917"/>
              <a:gd name="connsiteY11" fmla="*/ 688420 h 2982097"/>
              <a:gd name="connsiteX12" fmla="*/ 396542 w 2406917"/>
              <a:gd name="connsiteY12" fmla="*/ 602695 h 2982097"/>
              <a:gd name="connsiteX13" fmla="*/ 409242 w 2406917"/>
              <a:gd name="connsiteY13" fmla="*/ 504270 h 2982097"/>
              <a:gd name="connsiteX14" fmla="*/ 447341 w 2406917"/>
              <a:gd name="connsiteY14" fmla="*/ 447120 h 2982097"/>
              <a:gd name="connsiteX15" fmla="*/ 203265 w 2406917"/>
              <a:gd name="connsiteY15" fmla="*/ 438150 h 2982097"/>
              <a:gd name="connsiteX0" fmla="*/ 203265 w 2406917"/>
              <a:gd name="connsiteY0" fmla="*/ 438150 h 2982097"/>
              <a:gd name="connsiteX1" fmla="*/ 730315 w 2406917"/>
              <a:gd name="connsiteY1" fmla="*/ 0 h 2982097"/>
              <a:gd name="connsiteX2" fmla="*/ 790242 w 2406917"/>
              <a:gd name="connsiteY2" fmla="*/ 53421 h 2982097"/>
              <a:gd name="connsiteX3" fmla="*/ 2406317 w 2406917"/>
              <a:gd name="connsiteY3" fmla="*/ 1453596 h 2982097"/>
              <a:gd name="connsiteX4" fmla="*/ 1825292 w 2406917"/>
              <a:gd name="connsiteY4" fmla="*/ 1818721 h 2982097"/>
              <a:gd name="connsiteX5" fmla="*/ 1825291 w 2406917"/>
              <a:gd name="connsiteY5" fmla="*/ 1958420 h 2982097"/>
              <a:gd name="connsiteX6" fmla="*/ 1774491 w 2406917"/>
              <a:gd name="connsiteY6" fmla="*/ 2174319 h 2982097"/>
              <a:gd name="connsiteX7" fmla="*/ 1571291 w 2406917"/>
              <a:gd name="connsiteY7" fmla="*/ 2371170 h 2982097"/>
              <a:gd name="connsiteX8" fmla="*/ 1126791 w 2406917"/>
              <a:gd name="connsiteY8" fmla="*/ 2977595 h 2982097"/>
              <a:gd name="connsiteX9" fmla="*/ 317565 w 2406917"/>
              <a:gd name="connsiteY9" fmla="*/ 2070100 h 2982097"/>
              <a:gd name="connsiteX10" fmla="*/ 65 w 2406917"/>
              <a:gd name="connsiteY10" fmla="*/ 1403350 h 2982097"/>
              <a:gd name="connsiteX11" fmla="*/ 333041 w 2406917"/>
              <a:gd name="connsiteY11" fmla="*/ 688420 h 2982097"/>
              <a:gd name="connsiteX12" fmla="*/ 475917 w 2406917"/>
              <a:gd name="connsiteY12" fmla="*/ 618570 h 2982097"/>
              <a:gd name="connsiteX13" fmla="*/ 396542 w 2406917"/>
              <a:gd name="connsiteY13" fmla="*/ 602695 h 2982097"/>
              <a:gd name="connsiteX14" fmla="*/ 409242 w 2406917"/>
              <a:gd name="connsiteY14" fmla="*/ 504270 h 2982097"/>
              <a:gd name="connsiteX15" fmla="*/ 447341 w 2406917"/>
              <a:gd name="connsiteY15" fmla="*/ 447120 h 2982097"/>
              <a:gd name="connsiteX16" fmla="*/ 203265 w 2406917"/>
              <a:gd name="connsiteY16" fmla="*/ 438150 h 2982097"/>
              <a:gd name="connsiteX0" fmla="*/ 203240 w 2406892"/>
              <a:gd name="connsiteY0" fmla="*/ 438150 h 2982097"/>
              <a:gd name="connsiteX1" fmla="*/ 730290 w 2406892"/>
              <a:gd name="connsiteY1" fmla="*/ 0 h 2982097"/>
              <a:gd name="connsiteX2" fmla="*/ 790217 w 2406892"/>
              <a:gd name="connsiteY2" fmla="*/ 53421 h 2982097"/>
              <a:gd name="connsiteX3" fmla="*/ 2406292 w 2406892"/>
              <a:gd name="connsiteY3" fmla="*/ 1453596 h 2982097"/>
              <a:gd name="connsiteX4" fmla="*/ 1825267 w 2406892"/>
              <a:gd name="connsiteY4" fmla="*/ 1818721 h 2982097"/>
              <a:gd name="connsiteX5" fmla="*/ 1825266 w 2406892"/>
              <a:gd name="connsiteY5" fmla="*/ 1958420 h 2982097"/>
              <a:gd name="connsiteX6" fmla="*/ 1774466 w 2406892"/>
              <a:gd name="connsiteY6" fmla="*/ 2174319 h 2982097"/>
              <a:gd name="connsiteX7" fmla="*/ 1571266 w 2406892"/>
              <a:gd name="connsiteY7" fmla="*/ 2371170 h 2982097"/>
              <a:gd name="connsiteX8" fmla="*/ 1126766 w 2406892"/>
              <a:gd name="connsiteY8" fmla="*/ 2977595 h 2982097"/>
              <a:gd name="connsiteX9" fmla="*/ 317540 w 2406892"/>
              <a:gd name="connsiteY9" fmla="*/ 2070100 h 2982097"/>
              <a:gd name="connsiteX10" fmla="*/ 40 w 2406892"/>
              <a:gd name="connsiteY10" fmla="*/ 1403350 h 2982097"/>
              <a:gd name="connsiteX11" fmla="*/ 513991 w 2406892"/>
              <a:gd name="connsiteY11" fmla="*/ 802720 h 2982097"/>
              <a:gd name="connsiteX12" fmla="*/ 475892 w 2406892"/>
              <a:gd name="connsiteY12" fmla="*/ 618570 h 2982097"/>
              <a:gd name="connsiteX13" fmla="*/ 396517 w 2406892"/>
              <a:gd name="connsiteY13" fmla="*/ 602695 h 2982097"/>
              <a:gd name="connsiteX14" fmla="*/ 409217 w 2406892"/>
              <a:gd name="connsiteY14" fmla="*/ 504270 h 2982097"/>
              <a:gd name="connsiteX15" fmla="*/ 447316 w 2406892"/>
              <a:gd name="connsiteY15" fmla="*/ 447120 h 2982097"/>
              <a:gd name="connsiteX16" fmla="*/ 203240 w 2406892"/>
              <a:gd name="connsiteY16" fmla="*/ 438150 h 2982097"/>
              <a:gd name="connsiteX0" fmla="*/ 203203 w 2406855"/>
              <a:gd name="connsiteY0" fmla="*/ 438150 h 2982097"/>
              <a:gd name="connsiteX1" fmla="*/ 730253 w 2406855"/>
              <a:gd name="connsiteY1" fmla="*/ 0 h 2982097"/>
              <a:gd name="connsiteX2" fmla="*/ 790180 w 2406855"/>
              <a:gd name="connsiteY2" fmla="*/ 53421 h 2982097"/>
              <a:gd name="connsiteX3" fmla="*/ 2406255 w 2406855"/>
              <a:gd name="connsiteY3" fmla="*/ 1453596 h 2982097"/>
              <a:gd name="connsiteX4" fmla="*/ 1825230 w 2406855"/>
              <a:gd name="connsiteY4" fmla="*/ 1818721 h 2982097"/>
              <a:gd name="connsiteX5" fmla="*/ 1825229 w 2406855"/>
              <a:gd name="connsiteY5" fmla="*/ 1958420 h 2982097"/>
              <a:gd name="connsiteX6" fmla="*/ 1774429 w 2406855"/>
              <a:gd name="connsiteY6" fmla="*/ 2174319 h 2982097"/>
              <a:gd name="connsiteX7" fmla="*/ 1571229 w 2406855"/>
              <a:gd name="connsiteY7" fmla="*/ 2371170 h 2982097"/>
              <a:gd name="connsiteX8" fmla="*/ 1126729 w 2406855"/>
              <a:gd name="connsiteY8" fmla="*/ 2977595 h 2982097"/>
              <a:gd name="connsiteX9" fmla="*/ 317503 w 2406855"/>
              <a:gd name="connsiteY9" fmla="*/ 2070100 h 2982097"/>
              <a:gd name="connsiteX10" fmla="*/ 3 w 2406855"/>
              <a:gd name="connsiteY10" fmla="*/ 1403350 h 2982097"/>
              <a:gd name="connsiteX11" fmla="*/ 444104 w 2406855"/>
              <a:gd name="connsiteY11" fmla="*/ 964645 h 2982097"/>
              <a:gd name="connsiteX12" fmla="*/ 513954 w 2406855"/>
              <a:gd name="connsiteY12" fmla="*/ 802720 h 2982097"/>
              <a:gd name="connsiteX13" fmla="*/ 475855 w 2406855"/>
              <a:gd name="connsiteY13" fmla="*/ 618570 h 2982097"/>
              <a:gd name="connsiteX14" fmla="*/ 396480 w 2406855"/>
              <a:gd name="connsiteY14" fmla="*/ 602695 h 2982097"/>
              <a:gd name="connsiteX15" fmla="*/ 409180 w 2406855"/>
              <a:gd name="connsiteY15" fmla="*/ 504270 h 2982097"/>
              <a:gd name="connsiteX16" fmla="*/ 447279 w 2406855"/>
              <a:gd name="connsiteY16" fmla="*/ 447120 h 2982097"/>
              <a:gd name="connsiteX17" fmla="*/ 203203 w 2406855"/>
              <a:gd name="connsiteY17"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459976 w 2406852"/>
              <a:gd name="connsiteY11" fmla="*/ 1009095 h 2982097"/>
              <a:gd name="connsiteX12" fmla="*/ 444101 w 2406852"/>
              <a:gd name="connsiteY12" fmla="*/ 964645 h 2982097"/>
              <a:gd name="connsiteX13" fmla="*/ 513951 w 2406852"/>
              <a:gd name="connsiteY13" fmla="*/ 802720 h 2982097"/>
              <a:gd name="connsiteX14" fmla="*/ 475852 w 2406852"/>
              <a:gd name="connsiteY14" fmla="*/ 618570 h 2982097"/>
              <a:gd name="connsiteX15" fmla="*/ 396477 w 2406852"/>
              <a:gd name="connsiteY15" fmla="*/ 602695 h 2982097"/>
              <a:gd name="connsiteX16" fmla="*/ 409177 w 2406852"/>
              <a:gd name="connsiteY16" fmla="*/ 504270 h 2982097"/>
              <a:gd name="connsiteX17" fmla="*/ 447276 w 2406852"/>
              <a:gd name="connsiteY17" fmla="*/ 447120 h 2982097"/>
              <a:gd name="connsiteX18" fmla="*/ 203200 w 2406852"/>
              <a:gd name="connsiteY18"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386950 w 2406852"/>
              <a:gd name="connsiteY11" fmla="*/ 1101170 h 2982097"/>
              <a:gd name="connsiteX12" fmla="*/ 459976 w 2406852"/>
              <a:gd name="connsiteY12" fmla="*/ 1009095 h 2982097"/>
              <a:gd name="connsiteX13" fmla="*/ 444101 w 2406852"/>
              <a:gd name="connsiteY13" fmla="*/ 964645 h 2982097"/>
              <a:gd name="connsiteX14" fmla="*/ 513951 w 2406852"/>
              <a:gd name="connsiteY14" fmla="*/ 802720 h 2982097"/>
              <a:gd name="connsiteX15" fmla="*/ 475852 w 2406852"/>
              <a:gd name="connsiteY15" fmla="*/ 618570 h 2982097"/>
              <a:gd name="connsiteX16" fmla="*/ 396477 w 2406852"/>
              <a:gd name="connsiteY16" fmla="*/ 602695 h 2982097"/>
              <a:gd name="connsiteX17" fmla="*/ 409177 w 2406852"/>
              <a:gd name="connsiteY17" fmla="*/ 504270 h 2982097"/>
              <a:gd name="connsiteX18" fmla="*/ 447276 w 2406852"/>
              <a:gd name="connsiteY18" fmla="*/ 447120 h 2982097"/>
              <a:gd name="connsiteX19" fmla="*/ 203200 w 2406852"/>
              <a:gd name="connsiteY19"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482200 w 2406852"/>
              <a:gd name="connsiteY11" fmla="*/ 1209120 h 2982097"/>
              <a:gd name="connsiteX12" fmla="*/ 386950 w 2406852"/>
              <a:gd name="connsiteY12" fmla="*/ 1101170 h 2982097"/>
              <a:gd name="connsiteX13" fmla="*/ 459976 w 2406852"/>
              <a:gd name="connsiteY13" fmla="*/ 1009095 h 2982097"/>
              <a:gd name="connsiteX14" fmla="*/ 444101 w 2406852"/>
              <a:gd name="connsiteY14" fmla="*/ 964645 h 2982097"/>
              <a:gd name="connsiteX15" fmla="*/ 513951 w 2406852"/>
              <a:gd name="connsiteY15" fmla="*/ 802720 h 2982097"/>
              <a:gd name="connsiteX16" fmla="*/ 475852 w 2406852"/>
              <a:gd name="connsiteY16" fmla="*/ 618570 h 2982097"/>
              <a:gd name="connsiteX17" fmla="*/ 396477 w 2406852"/>
              <a:gd name="connsiteY17" fmla="*/ 602695 h 2982097"/>
              <a:gd name="connsiteX18" fmla="*/ 409177 w 2406852"/>
              <a:gd name="connsiteY18" fmla="*/ 504270 h 2982097"/>
              <a:gd name="connsiteX19" fmla="*/ 447276 w 2406852"/>
              <a:gd name="connsiteY19" fmla="*/ 447120 h 2982097"/>
              <a:gd name="connsiteX20" fmla="*/ 203200 w 2406852"/>
              <a:gd name="connsiteY20"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482200 w 2406852"/>
              <a:gd name="connsiteY11" fmla="*/ 1209120 h 2982097"/>
              <a:gd name="connsiteX12" fmla="*/ 504425 w 2406852"/>
              <a:gd name="connsiteY12" fmla="*/ 1186895 h 2982097"/>
              <a:gd name="connsiteX13" fmla="*/ 459976 w 2406852"/>
              <a:gd name="connsiteY13" fmla="*/ 1009095 h 2982097"/>
              <a:gd name="connsiteX14" fmla="*/ 444101 w 2406852"/>
              <a:gd name="connsiteY14" fmla="*/ 964645 h 2982097"/>
              <a:gd name="connsiteX15" fmla="*/ 513951 w 2406852"/>
              <a:gd name="connsiteY15" fmla="*/ 802720 h 2982097"/>
              <a:gd name="connsiteX16" fmla="*/ 475852 w 2406852"/>
              <a:gd name="connsiteY16" fmla="*/ 618570 h 2982097"/>
              <a:gd name="connsiteX17" fmla="*/ 396477 w 2406852"/>
              <a:gd name="connsiteY17" fmla="*/ 602695 h 2982097"/>
              <a:gd name="connsiteX18" fmla="*/ 409177 w 2406852"/>
              <a:gd name="connsiteY18" fmla="*/ 504270 h 2982097"/>
              <a:gd name="connsiteX19" fmla="*/ 447276 w 2406852"/>
              <a:gd name="connsiteY19" fmla="*/ 447120 h 2982097"/>
              <a:gd name="connsiteX20" fmla="*/ 203200 w 2406852"/>
              <a:gd name="connsiteY20"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434575 w 2406852"/>
              <a:gd name="connsiteY11" fmla="*/ 1307545 h 2982097"/>
              <a:gd name="connsiteX12" fmla="*/ 482200 w 2406852"/>
              <a:gd name="connsiteY12" fmla="*/ 1209120 h 2982097"/>
              <a:gd name="connsiteX13" fmla="*/ 504425 w 2406852"/>
              <a:gd name="connsiteY13" fmla="*/ 1186895 h 2982097"/>
              <a:gd name="connsiteX14" fmla="*/ 459976 w 2406852"/>
              <a:gd name="connsiteY14" fmla="*/ 1009095 h 2982097"/>
              <a:gd name="connsiteX15" fmla="*/ 444101 w 2406852"/>
              <a:gd name="connsiteY15" fmla="*/ 964645 h 2982097"/>
              <a:gd name="connsiteX16" fmla="*/ 513951 w 2406852"/>
              <a:gd name="connsiteY16" fmla="*/ 802720 h 2982097"/>
              <a:gd name="connsiteX17" fmla="*/ 475852 w 2406852"/>
              <a:gd name="connsiteY17" fmla="*/ 618570 h 2982097"/>
              <a:gd name="connsiteX18" fmla="*/ 396477 w 2406852"/>
              <a:gd name="connsiteY18" fmla="*/ 602695 h 2982097"/>
              <a:gd name="connsiteX19" fmla="*/ 409177 w 2406852"/>
              <a:gd name="connsiteY19" fmla="*/ 504270 h 2982097"/>
              <a:gd name="connsiteX20" fmla="*/ 447276 w 2406852"/>
              <a:gd name="connsiteY20" fmla="*/ 447120 h 2982097"/>
              <a:gd name="connsiteX21" fmla="*/ 203200 w 2406852"/>
              <a:gd name="connsiteY21"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660000 w 2406852"/>
              <a:gd name="connsiteY11" fmla="*/ 1469470 h 2982097"/>
              <a:gd name="connsiteX12" fmla="*/ 434575 w 2406852"/>
              <a:gd name="connsiteY12" fmla="*/ 1307545 h 2982097"/>
              <a:gd name="connsiteX13" fmla="*/ 482200 w 2406852"/>
              <a:gd name="connsiteY13" fmla="*/ 1209120 h 2982097"/>
              <a:gd name="connsiteX14" fmla="*/ 504425 w 2406852"/>
              <a:gd name="connsiteY14" fmla="*/ 1186895 h 2982097"/>
              <a:gd name="connsiteX15" fmla="*/ 459976 w 2406852"/>
              <a:gd name="connsiteY15" fmla="*/ 1009095 h 2982097"/>
              <a:gd name="connsiteX16" fmla="*/ 444101 w 2406852"/>
              <a:gd name="connsiteY16" fmla="*/ 964645 h 2982097"/>
              <a:gd name="connsiteX17" fmla="*/ 513951 w 2406852"/>
              <a:gd name="connsiteY17" fmla="*/ 802720 h 2982097"/>
              <a:gd name="connsiteX18" fmla="*/ 475852 w 2406852"/>
              <a:gd name="connsiteY18" fmla="*/ 618570 h 2982097"/>
              <a:gd name="connsiteX19" fmla="*/ 396477 w 2406852"/>
              <a:gd name="connsiteY19" fmla="*/ 602695 h 2982097"/>
              <a:gd name="connsiteX20" fmla="*/ 409177 w 2406852"/>
              <a:gd name="connsiteY20" fmla="*/ 504270 h 2982097"/>
              <a:gd name="connsiteX21" fmla="*/ 447276 w 2406852"/>
              <a:gd name="connsiteY21" fmla="*/ 447120 h 2982097"/>
              <a:gd name="connsiteX22" fmla="*/ 203200 w 2406852"/>
              <a:gd name="connsiteY22"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660000 w 2406852"/>
              <a:gd name="connsiteY11" fmla="*/ 1469470 h 2982097"/>
              <a:gd name="connsiteX12" fmla="*/ 466325 w 2406852"/>
              <a:gd name="connsiteY12" fmla="*/ 1278970 h 2982097"/>
              <a:gd name="connsiteX13" fmla="*/ 482200 w 2406852"/>
              <a:gd name="connsiteY13" fmla="*/ 1209120 h 2982097"/>
              <a:gd name="connsiteX14" fmla="*/ 504425 w 2406852"/>
              <a:gd name="connsiteY14" fmla="*/ 1186895 h 2982097"/>
              <a:gd name="connsiteX15" fmla="*/ 459976 w 2406852"/>
              <a:gd name="connsiteY15" fmla="*/ 1009095 h 2982097"/>
              <a:gd name="connsiteX16" fmla="*/ 444101 w 2406852"/>
              <a:gd name="connsiteY16" fmla="*/ 964645 h 2982097"/>
              <a:gd name="connsiteX17" fmla="*/ 513951 w 2406852"/>
              <a:gd name="connsiteY17" fmla="*/ 802720 h 2982097"/>
              <a:gd name="connsiteX18" fmla="*/ 475852 w 2406852"/>
              <a:gd name="connsiteY18" fmla="*/ 618570 h 2982097"/>
              <a:gd name="connsiteX19" fmla="*/ 396477 w 2406852"/>
              <a:gd name="connsiteY19" fmla="*/ 602695 h 2982097"/>
              <a:gd name="connsiteX20" fmla="*/ 409177 w 2406852"/>
              <a:gd name="connsiteY20" fmla="*/ 504270 h 2982097"/>
              <a:gd name="connsiteX21" fmla="*/ 447276 w 2406852"/>
              <a:gd name="connsiteY21" fmla="*/ 447120 h 2982097"/>
              <a:gd name="connsiteX22" fmla="*/ 203200 w 2406852"/>
              <a:gd name="connsiteY22"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660000 w 2406852"/>
              <a:gd name="connsiteY11" fmla="*/ 1469470 h 2982097"/>
              <a:gd name="connsiteX12" fmla="*/ 621900 w 2406852"/>
              <a:gd name="connsiteY12" fmla="*/ 1313895 h 2982097"/>
              <a:gd name="connsiteX13" fmla="*/ 466325 w 2406852"/>
              <a:gd name="connsiteY13" fmla="*/ 1278970 h 2982097"/>
              <a:gd name="connsiteX14" fmla="*/ 482200 w 2406852"/>
              <a:gd name="connsiteY14" fmla="*/ 1209120 h 2982097"/>
              <a:gd name="connsiteX15" fmla="*/ 504425 w 2406852"/>
              <a:gd name="connsiteY15" fmla="*/ 1186895 h 2982097"/>
              <a:gd name="connsiteX16" fmla="*/ 459976 w 2406852"/>
              <a:gd name="connsiteY16" fmla="*/ 1009095 h 2982097"/>
              <a:gd name="connsiteX17" fmla="*/ 444101 w 2406852"/>
              <a:gd name="connsiteY17" fmla="*/ 964645 h 2982097"/>
              <a:gd name="connsiteX18" fmla="*/ 513951 w 2406852"/>
              <a:gd name="connsiteY18" fmla="*/ 802720 h 2982097"/>
              <a:gd name="connsiteX19" fmla="*/ 475852 w 2406852"/>
              <a:gd name="connsiteY19" fmla="*/ 618570 h 2982097"/>
              <a:gd name="connsiteX20" fmla="*/ 396477 w 2406852"/>
              <a:gd name="connsiteY20" fmla="*/ 602695 h 2982097"/>
              <a:gd name="connsiteX21" fmla="*/ 409177 w 2406852"/>
              <a:gd name="connsiteY21" fmla="*/ 504270 h 2982097"/>
              <a:gd name="connsiteX22" fmla="*/ 447276 w 2406852"/>
              <a:gd name="connsiteY22" fmla="*/ 447120 h 2982097"/>
              <a:gd name="connsiteX23" fmla="*/ 203200 w 2406852"/>
              <a:gd name="connsiteY23"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660000 w 2406852"/>
              <a:gd name="connsiteY11" fmla="*/ 1469470 h 2982097"/>
              <a:gd name="connsiteX12" fmla="*/ 701275 w 2406852"/>
              <a:gd name="connsiteY12" fmla="*/ 1294845 h 2982097"/>
              <a:gd name="connsiteX13" fmla="*/ 621900 w 2406852"/>
              <a:gd name="connsiteY13" fmla="*/ 1313895 h 2982097"/>
              <a:gd name="connsiteX14" fmla="*/ 466325 w 2406852"/>
              <a:gd name="connsiteY14" fmla="*/ 1278970 h 2982097"/>
              <a:gd name="connsiteX15" fmla="*/ 482200 w 2406852"/>
              <a:gd name="connsiteY15" fmla="*/ 1209120 h 2982097"/>
              <a:gd name="connsiteX16" fmla="*/ 504425 w 2406852"/>
              <a:gd name="connsiteY16" fmla="*/ 1186895 h 2982097"/>
              <a:gd name="connsiteX17" fmla="*/ 459976 w 2406852"/>
              <a:gd name="connsiteY17" fmla="*/ 1009095 h 2982097"/>
              <a:gd name="connsiteX18" fmla="*/ 444101 w 2406852"/>
              <a:gd name="connsiteY18" fmla="*/ 964645 h 2982097"/>
              <a:gd name="connsiteX19" fmla="*/ 513951 w 2406852"/>
              <a:gd name="connsiteY19" fmla="*/ 802720 h 2982097"/>
              <a:gd name="connsiteX20" fmla="*/ 475852 w 2406852"/>
              <a:gd name="connsiteY20" fmla="*/ 618570 h 2982097"/>
              <a:gd name="connsiteX21" fmla="*/ 396477 w 2406852"/>
              <a:gd name="connsiteY21" fmla="*/ 602695 h 2982097"/>
              <a:gd name="connsiteX22" fmla="*/ 409177 w 2406852"/>
              <a:gd name="connsiteY22" fmla="*/ 504270 h 2982097"/>
              <a:gd name="connsiteX23" fmla="*/ 447276 w 2406852"/>
              <a:gd name="connsiteY23" fmla="*/ 447120 h 2982097"/>
              <a:gd name="connsiteX24" fmla="*/ 203200 w 2406852"/>
              <a:gd name="connsiteY24"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660000 w 2406852"/>
              <a:gd name="connsiteY11" fmla="*/ 1469470 h 2982097"/>
              <a:gd name="connsiteX12" fmla="*/ 701275 w 2406852"/>
              <a:gd name="connsiteY12" fmla="*/ 1294845 h 2982097"/>
              <a:gd name="connsiteX13" fmla="*/ 656825 w 2406852"/>
              <a:gd name="connsiteY13" fmla="*/ 1307545 h 2982097"/>
              <a:gd name="connsiteX14" fmla="*/ 466325 w 2406852"/>
              <a:gd name="connsiteY14" fmla="*/ 1278970 h 2982097"/>
              <a:gd name="connsiteX15" fmla="*/ 482200 w 2406852"/>
              <a:gd name="connsiteY15" fmla="*/ 1209120 h 2982097"/>
              <a:gd name="connsiteX16" fmla="*/ 504425 w 2406852"/>
              <a:gd name="connsiteY16" fmla="*/ 1186895 h 2982097"/>
              <a:gd name="connsiteX17" fmla="*/ 459976 w 2406852"/>
              <a:gd name="connsiteY17" fmla="*/ 1009095 h 2982097"/>
              <a:gd name="connsiteX18" fmla="*/ 444101 w 2406852"/>
              <a:gd name="connsiteY18" fmla="*/ 964645 h 2982097"/>
              <a:gd name="connsiteX19" fmla="*/ 513951 w 2406852"/>
              <a:gd name="connsiteY19" fmla="*/ 802720 h 2982097"/>
              <a:gd name="connsiteX20" fmla="*/ 475852 w 2406852"/>
              <a:gd name="connsiteY20" fmla="*/ 618570 h 2982097"/>
              <a:gd name="connsiteX21" fmla="*/ 396477 w 2406852"/>
              <a:gd name="connsiteY21" fmla="*/ 602695 h 2982097"/>
              <a:gd name="connsiteX22" fmla="*/ 409177 w 2406852"/>
              <a:gd name="connsiteY22" fmla="*/ 504270 h 2982097"/>
              <a:gd name="connsiteX23" fmla="*/ 447276 w 2406852"/>
              <a:gd name="connsiteY23" fmla="*/ 447120 h 2982097"/>
              <a:gd name="connsiteX24" fmla="*/ 203200 w 2406852"/>
              <a:gd name="connsiteY24"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660000 w 2406852"/>
              <a:gd name="connsiteY11" fmla="*/ 1469470 h 2982097"/>
              <a:gd name="connsiteX12" fmla="*/ 787000 w 2406852"/>
              <a:gd name="connsiteY12" fmla="*/ 1336120 h 2982097"/>
              <a:gd name="connsiteX13" fmla="*/ 656825 w 2406852"/>
              <a:gd name="connsiteY13" fmla="*/ 1307545 h 2982097"/>
              <a:gd name="connsiteX14" fmla="*/ 466325 w 2406852"/>
              <a:gd name="connsiteY14" fmla="*/ 1278970 h 2982097"/>
              <a:gd name="connsiteX15" fmla="*/ 482200 w 2406852"/>
              <a:gd name="connsiteY15" fmla="*/ 1209120 h 2982097"/>
              <a:gd name="connsiteX16" fmla="*/ 504425 w 2406852"/>
              <a:gd name="connsiteY16" fmla="*/ 1186895 h 2982097"/>
              <a:gd name="connsiteX17" fmla="*/ 459976 w 2406852"/>
              <a:gd name="connsiteY17" fmla="*/ 1009095 h 2982097"/>
              <a:gd name="connsiteX18" fmla="*/ 444101 w 2406852"/>
              <a:gd name="connsiteY18" fmla="*/ 964645 h 2982097"/>
              <a:gd name="connsiteX19" fmla="*/ 513951 w 2406852"/>
              <a:gd name="connsiteY19" fmla="*/ 802720 h 2982097"/>
              <a:gd name="connsiteX20" fmla="*/ 475852 w 2406852"/>
              <a:gd name="connsiteY20" fmla="*/ 618570 h 2982097"/>
              <a:gd name="connsiteX21" fmla="*/ 396477 w 2406852"/>
              <a:gd name="connsiteY21" fmla="*/ 602695 h 2982097"/>
              <a:gd name="connsiteX22" fmla="*/ 409177 w 2406852"/>
              <a:gd name="connsiteY22" fmla="*/ 504270 h 2982097"/>
              <a:gd name="connsiteX23" fmla="*/ 447276 w 2406852"/>
              <a:gd name="connsiteY23" fmla="*/ 447120 h 2982097"/>
              <a:gd name="connsiteX24" fmla="*/ 203200 w 2406852"/>
              <a:gd name="connsiteY24"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660000 w 2406852"/>
              <a:gd name="connsiteY11" fmla="*/ 1469470 h 2982097"/>
              <a:gd name="connsiteX12" fmla="*/ 787000 w 2406852"/>
              <a:gd name="connsiteY12" fmla="*/ 1336120 h 2982097"/>
              <a:gd name="connsiteX13" fmla="*/ 717150 w 2406852"/>
              <a:gd name="connsiteY13" fmla="*/ 1301195 h 2982097"/>
              <a:gd name="connsiteX14" fmla="*/ 466325 w 2406852"/>
              <a:gd name="connsiteY14" fmla="*/ 1278970 h 2982097"/>
              <a:gd name="connsiteX15" fmla="*/ 482200 w 2406852"/>
              <a:gd name="connsiteY15" fmla="*/ 1209120 h 2982097"/>
              <a:gd name="connsiteX16" fmla="*/ 504425 w 2406852"/>
              <a:gd name="connsiteY16" fmla="*/ 1186895 h 2982097"/>
              <a:gd name="connsiteX17" fmla="*/ 459976 w 2406852"/>
              <a:gd name="connsiteY17" fmla="*/ 1009095 h 2982097"/>
              <a:gd name="connsiteX18" fmla="*/ 444101 w 2406852"/>
              <a:gd name="connsiteY18" fmla="*/ 964645 h 2982097"/>
              <a:gd name="connsiteX19" fmla="*/ 513951 w 2406852"/>
              <a:gd name="connsiteY19" fmla="*/ 802720 h 2982097"/>
              <a:gd name="connsiteX20" fmla="*/ 475852 w 2406852"/>
              <a:gd name="connsiteY20" fmla="*/ 618570 h 2982097"/>
              <a:gd name="connsiteX21" fmla="*/ 396477 w 2406852"/>
              <a:gd name="connsiteY21" fmla="*/ 602695 h 2982097"/>
              <a:gd name="connsiteX22" fmla="*/ 409177 w 2406852"/>
              <a:gd name="connsiteY22" fmla="*/ 504270 h 2982097"/>
              <a:gd name="connsiteX23" fmla="*/ 447276 w 2406852"/>
              <a:gd name="connsiteY23" fmla="*/ 447120 h 2982097"/>
              <a:gd name="connsiteX24" fmla="*/ 203200 w 2406852"/>
              <a:gd name="connsiteY24"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660000 w 2406852"/>
              <a:gd name="connsiteY11" fmla="*/ 1469470 h 2982097"/>
              <a:gd name="connsiteX12" fmla="*/ 809225 w 2406852"/>
              <a:gd name="connsiteY12" fmla="*/ 1440895 h 2982097"/>
              <a:gd name="connsiteX13" fmla="*/ 787000 w 2406852"/>
              <a:gd name="connsiteY13" fmla="*/ 1336120 h 2982097"/>
              <a:gd name="connsiteX14" fmla="*/ 717150 w 2406852"/>
              <a:gd name="connsiteY14" fmla="*/ 1301195 h 2982097"/>
              <a:gd name="connsiteX15" fmla="*/ 466325 w 2406852"/>
              <a:gd name="connsiteY15" fmla="*/ 1278970 h 2982097"/>
              <a:gd name="connsiteX16" fmla="*/ 482200 w 2406852"/>
              <a:gd name="connsiteY16" fmla="*/ 1209120 h 2982097"/>
              <a:gd name="connsiteX17" fmla="*/ 504425 w 2406852"/>
              <a:gd name="connsiteY17" fmla="*/ 1186895 h 2982097"/>
              <a:gd name="connsiteX18" fmla="*/ 459976 w 2406852"/>
              <a:gd name="connsiteY18" fmla="*/ 1009095 h 2982097"/>
              <a:gd name="connsiteX19" fmla="*/ 444101 w 2406852"/>
              <a:gd name="connsiteY19" fmla="*/ 964645 h 2982097"/>
              <a:gd name="connsiteX20" fmla="*/ 513951 w 2406852"/>
              <a:gd name="connsiteY20" fmla="*/ 802720 h 2982097"/>
              <a:gd name="connsiteX21" fmla="*/ 475852 w 2406852"/>
              <a:gd name="connsiteY21" fmla="*/ 618570 h 2982097"/>
              <a:gd name="connsiteX22" fmla="*/ 396477 w 2406852"/>
              <a:gd name="connsiteY22" fmla="*/ 602695 h 2982097"/>
              <a:gd name="connsiteX23" fmla="*/ 409177 w 2406852"/>
              <a:gd name="connsiteY23" fmla="*/ 504270 h 2982097"/>
              <a:gd name="connsiteX24" fmla="*/ 447276 w 2406852"/>
              <a:gd name="connsiteY24" fmla="*/ 447120 h 2982097"/>
              <a:gd name="connsiteX25" fmla="*/ 203200 w 2406852"/>
              <a:gd name="connsiteY25"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660000 w 2406852"/>
              <a:gd name="connsiteY11" fmla="*/ 1469470 h 2982097"/>
              <a:gd name="connsiteX12" fmla="*/ 844150 w 2406852"/>
              <a:gd name="connsiteY12" fmla="*/ 1571070 h 2982097"/>
              <a:gd name="connsiteX13" fmla="*/ 809225 w 2406852"/>
              <a:gd name="connsiteY13" fmla="*/ 1440895 h 2982097"/>
              <a:gd name="connsiteX14" fmla="*/ 787000 w 2406852"/>
              <a:gd name="connsiteY14" fmla="*/ 1336120 h 2982097"/>
              <a:gd name="connsiteX15" fmla="*/ 717150 w 2406852"/>
              <a:gd name="connsiteY15" fmla="*/ 1301195 h 2982097"/>
              <a:gd name="connsiteX16" fmla="*/ 466325 w 2406852"/>
              <a:gd name="connsiteY16" fmla="*/ 1278970 h 2982097"/>
              <a:gd name="connsiteX17" fmla="*/ 482200 w 2406852"/>
              <a:gd name="connsiteY17" fmla="*/ 1209120 h 2982097"/>
              <a:gd name="connsiteX18" fmla="*/ 504425 w 2406852"/>
              <a:gd name="connsiteY18" fmla="*/ 1186895 h 2982097"/>
              <a:gd name="connsiteX19" fmla="*/ 459976 w 2406852"/>
              <a:gd name="connsiteY19" fmla="*/ 1009095 h 2982097"/>
              <a:gd name="connsiteX20" fmla="*/ 444101 w 2406852"/>
              <a:gd name="connsiteY20" fmla="*/ 964645 h 2982097"/>
              <a:gd name="connsiteX21" fmla="*/ 513951 w 2406852"/>
              <a:gd name="connsiteY21" fmla="*/ 802720 h 2982097"/>
              <a:gd name="connsiteX22" fmla="*/ 475852 w 2406852"/>
              <a:gd name="connsiteY22" fmla="*/ 618570 h 2982097"/>
              <a:gd name="connsiteX23" fmla="*/ 396477 w 2406852"/>
              <a:gd name="connsiteY23" fmla="*/ 602695 h 2982097"/>
              <a:gd name="connsiteX24" fmla="*/ 409177 w 2406852"/>
              <a:gd name="connsiteY24" fmla="*/ 504270 h 2982097"/>
              <a:gd name="connsiteX25" fmla="*/ 447276 w 2406852"/>
              <a:gd name="connsiteY25" fmla="*/ 447120 h 2982097"/>
              <a:gd name="connsiteX26" fmla="*/ 203200 w 2406852"/>
              <a:gd name="connsiteY26"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926700 w 2406852"/>
              <a:gd name="connsiteY11" fmla="*/ 1510745 h 2982097"/>
              <a:gd name="connsiteX12" fmla="*/ 844150 w 2406852"/>
              <a:gd name="connsiteY12" fmla="*/ 1571070 h 2982097"/>
              <a:gd name="connsiteX13" fmla="*/ 809225 w 2406852"/>
              <a:gd name="connsiteY13" fmla="*/ 1440895 h 2982097"/>
              <a:gd name="connsiteX14" fmla="*/ 787000 w 2406852"/>
              <a:gd name="connsiteY14" fmla="*/ 1336120 h 2982097"/>
              <a:gd name="connsiteX15" fmla="*/ 717150 w 2406852"/>
              <a:gd name="connsiteY15" fmla="*/ 1301195 h 2982097"/>
              <a:gd name="connsiteX16" fmla="*/ 466325 w 2406852"/>
              <a:gd name="connsiteY16" fmla="*/ 1278970 h 2982097"/>
              <a:gd name="connsiteX17" fmla="*/ 482200 w 2406852"/>
              <a:gd name="connsiteY17" fmla="*/ 1209120 h 2982097"/>
              <a:gd name="connsiteX18" fmla="*/ 504425 w 2406852"/>
              <a:gd name="connsiteY18" fmla="*/ 1186895 h 2982097"/>
              <a:gd name="connsiteX19" fmla="*/ 459976 w 2406852"/>
              <a:gd name="connsiteY19" fmla="*/ 1009095 h 2982097"/>
              <a:gd name="connsiteX20" fmla="*/ 444101 w 2406852"/>
              <a:gd name="connsiteY20" fmla="*/ 964645 h 2982097"/>
              <a:gd name="connsiteX21" fmla="*/ 513951 w 2406852"/>
              <a:gd name="connsiteY21" fmla="*/ 802720 h 2982097"/>
              <a:gd name="connsiteX22" fmla="*/ 475852 w 2406852"/>
              <a:gd name="connsiteY22" fmla="*/ 618570 h 2982097"/>
              <a:gd name="connsiteX23" fmla="*/ 396477 w 2406852"/>
              <a:gd name="connsiteY23" fmla="*/ 602695 h 2982097"/>
              <a:gd name="connsiteX24" fmla="*/ 409177 w 2406852"/>
              <a:gd name="connsiteY24" fmla="*/ 504270 h 2982097"/>
              <a:gd name="connsiteX25" fmla="*/ 447276 w 2406852"/>
              <a:gd name="connsiteY25" fmla="*/ 447120 h 2982097"/>
              <a:gd name="connsiteX26" fmla="*/ 203200 w 2406852"/>
              <a:gd name="connsiteY26"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952100 w 2406852"/>
              <a:gd name="connsiteY11" fmla="*/ 1710770 h 2982097"/>
              <a:gd name="connsiteX12" fmla="*/ 926700 w 2406852"/>
              <a:gd name="connsiteY12" fmla="*/ 1510745 h 2982097"/>
              <a:gd name="connsiteX13" fmla="*/ 844150 w 2406852"/>
              <a:gd name="connsiteY13" fmla="*/ 1571070 h 2982097"/>
              <a:gd name="connsiteX14" fmla="*/ 809225 w 2406852"/>
              <a:gd name="connsiteY14" fmla="*/ 1440895 h 2982097"/>
              <a:gd name="connsiteX15" fmla="*/ 787000 w 2406852"/>
              <a:gd name="connsiteY15" fmla="*/ 1336120 h 2982097"/>
              <a:gd name="connsiteX16" fmla="*/ 717150 w 2406852"/>
              <a:gd name="connsiteY16" fmla="*/ 1301195 h 2982097"/>
              <a:gd name="connsiteX17" fmla="*/ 466325 w 2406852"/>
              <a:gd name="connsiteY17" fmla="*/ 1278970 h 2982097"/>
              <a:gd name="connsiteX18" fmla="*/ 482200 w 2406852"/>
              <a:gd name="connsiteY18" fmla="*/ 1209120 h 2982097"/>
              <a:gd name="connsiteX19" fmla="*/ 504425 w 2406852"/>
              <a:gd name="connsiteY19" fmla="*/ 1186895 h 2982097"/>
              <a:gd name="connsiteX20" fmla="*/ 459976 w 2406852"/>
              <a:gd name="connsiteY20" fmla="*/ 1009095 h 2982097"/>
              <a:gd name="connsiteX21" fmla="*/ 444101 w 2406852"/>
              <a:gd name="connsiteY21" fmla="*/ 964645 h 2982097"/>
              <a:gd name="connsiteX22" fmla="*/ 513951 w 2406852"/>
              <a:gd name="connsiteY22" fmla="*/ 802720 h 2982097"/>
              <a:gd name="connsiteX23" fmla="*/ 475852 w 2406852"/>
              <a:gd name="connsiteY23" fmla="*/ 618570 h 2982097"/>
              <a:gd name="connsiteX24" fmla="*/ 396477 w 2406852"/>
              <a:gd name="connsiteY24" fmla="*/ 602695 h 2982097"/>
              <a:gd name="connsiteX25" fmla="*/ 409177 w 2406852"/>
              <a:gd name="connsiteY25" fmla="*/ 504270 h 2982097"/>
              <a:gd name="connsiteX26" fmla="*/ 447276 w 2406852"/>
              <a:gd name="connsiteY26" fmla="*/ 447120 h 2982097"/>
              <a:gd name="connsiteX27" fmla="*/ 203200 w 2406852"/>
              <a:gd name="connsiteY27"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1021950 w 2406852"/>
              <a:gd name="connsiteY11" fmla="*/ 1821895 h 2982097"/>
              <a:gd name="connsiteX12" fmla="*/ 952100 w 2406852"/>
              <a:gd name="connsiteY12" fmla="*/ 1710770 h 2982097"/>
              <a:gd name="connsiteX13" fmla="*/ 926700 w 2406852"/>
              <a:gd name="connsiteY13" fmla="*/ 1510745 h 2982097"/>
              <a:gd name="connsiteX14" fmla="*/ 844150 w 2406852"/>
              <a:gd name="connsiteY14" fmla="*/ 1571070 h 2982097"/>
              <a:gd name="connsiteX15" fmla="*/ 809225 w 2406852"/>
              <a:gd name="connsiteY15" fmla="*/ 1440895 h 2982097"/>
              <a:gd name="connsiteX16" fmla="*/ 787000 w 2406852"/>
              <a:gd name="connsiteY16" fmla="*/ 1336120 h 2982097"/>
              <a:gd name="connsiteX17" fmla="*/ 717150 w 2406852"/>
              <a:gd name="connsiteY17" fmla="*/ 1301195 h 2982097"/>
              <a:gd name="connsiteX18" fmla="*/ 466325 w 2406852"/>
              <a:gd name="connsiteY18" fmla="*/ 1278970 h 2982097"/>
              <a:gd name="connsiteX19" fmla="*/ 482200 w 2406852"/>
              <a:gd name="connsiteY19" fmla="*/ 1209120 h 2982097"/>
              <a:gd name="connsiteX20" fmla="*/ 504425 w 2406852"/>
              <a:gd name="connsiteY20" fmla="*/ 1186895 h 2982097"/>
              <a:gd name="connsiteX21" fmla="*/ 459976 w 2406852"/>
              <a:gd name="connsiteY21" fmla="*/ 1009095 h 2982097"/>
              <a:gd name="connsiteX22" fmla="*/ 444101 w 2406852"/>
              <a:gd name="connsiteY22" fmla="*/ 964645 h 2982097"/>
              <a:gd name="connsiteX23" fmla="*/ 513951 w 2406852"/>
              <a:gd name="connsiteY23" fmla="*/ 802720 h 2982097"/>
              <a:gd name="connsiteX24" fmla="*/ 475852 w 2406852"/>
              <a:gd name="connsiteY24" fmla="*/ 618570 h 2982097"/>
              <a:gd name="connsiteX25" fmla="*/ 396477 w 2406852"/>
              <a:gd name="connsiteY25" fmla="*/ 602695 h 2982097"/>
              <a:gd name="connsiteX26" fmla="*/ 409177 w 2406852"/>
              <a:gd name="connsiteY26" fmla="*/ 504270 h 2982097"/>
              <a:gd name="connsiteX27" fmla="*/ 447276 w 2406852"/>
              <a:gd name="connsiteY27" fmla="*/ 447120 h 2982097"/>
              <a:gd name="connsiteX28" fmla="*/ 203200 w 2406852"/>
              <a:gd name="connsiteY28"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1021950 w 2406852"/>
              <a:gd name="connsiteY11" fmla="*/ 1821895 h 2982097"/>
              <a:gd name="connsiteX12" fmla="*/ 1012425 w 2406852"/>
              <a:gd name="connsiteY12" fmla="*/ 1698070 h 2982097"/>
              <a:gd name="connsiteX13" fmla="*/ 926700 w 2406852"/>
              <a:gd name="connsiteY13" fmla="*/ 1510745 h 2982097"/>
              <a:gd name="connsiteX14" fmla="*/ 844150 w 2406852"/>
              <a:gd name="connsiteY14" fmla="*/ 1571070 h 2982097"/>
              <a:gd name="connsiteX15" fmla="*/ 809225 w 2406852"/>
              <a:gd name="connsiteY15" fmla="*/ 1440895 h 2982097"/>
              <a:gd name="connsiteX16" fmla="*/ 787000 w 2406852"/>
              <a:gd name="connsiteY16" fmla="*/ 1336120 h 2982097"/>
              <a:gd name="connsiteX17" fmla="*/ 717150 w 2406852"/>
              <a:gd name="connsiteY17" fmla="*/ 1301195 h 2982097"/>
              <a:gd name="connsiteX18" fmla="*/ 466325 w 2406852"/>
              <a:gd name="connsiteY18" fmla="*/ 1278970 h 2982097"/>
              <a:gd name="connsiteX19" fmla="*/ 482200 w 2406852"/>
              <a:gd name="connsiteY19" fmla="*/ 1209120 h 2982097"/>
              <a:gd name="connsiteX20" fmla="*/ 504425 w 2406852"/>
              <a:gd name="connsiteY20" fmla="*/ 1186895 h 2982097"/>
              <a:gd name="connsiteX21" fmla="*/ 459976 w 2406852"/>
              <a:gd name="connsiteY21" fmla="*/ 1009095 h 2982097"/>
              <a:gd name="connsiteX22" fmla="*/ 444101 w 2406852"/>
              <a:gd name="connsiteY22" fmla="*/ 964645 h 2982097"/>
              <a:gd name="connsiteX23" fmla="*/ 513951 w 2406852"/>
              <a:gd name="connsiteY23" fmla="*/ 802720 h 2982097"/>
              <a:gd name="connsiteX24" fmla="*/ 475852 w 2406852"/>
              <a:gd name="connsiteY24" fmla="*/ 618570 h 2982097"/>
              <a:gd name="connsiteX25" fmla="*/ 396477 w 2406852"/>
              <a:gd name="connsiteY25" fmla="*/ 602695 h 2982097"/>
              <a:gd name="connsiteX26" fmla="*/ 409177 w 2406852"/>
              <a:gd name="connsiteY26" fmla="*/ 504270 h 2982097"/>
              <a:gd name="connsiteX27" fmla="*/ 447276 w 2406852"/>
              <a:gd name="connsiteY27" fmla="*/ 447120 h 2982097"/>
              <a:gd name="connsiteX28" fmla="*/ 203200 w 2406852"/>
              <a:gd name="connsiteY28"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1021950 w 2406852"/>
              <a:gd name="connsiteY11" fmla="*/ 1821895 h 2982097"/>
              <a:gd name="connsiteX12" fmla="*/ 1012425 w 2406852"/>
              <a:gd name="connsiteY12" fmla="*/ 1698070 h 2982097"/>
              <a:gd name="connsiteX13" fmla="*/ 990200 w 2406852"/>
              <a:gd name="connsiteY13" fmla="*/ 1580595 h 2982097"/>
              <a:gd name="connsiteX14" fmla="*/ 926700 w 2406852"/>
              <a:gd name="connsiteY14" fmla="*/ 1510745 h 2982097"/>
              <a:gd name="connsiteX15" fmla="*/ 844150 w 2406852"/>
              <a:gd name="connsiteY15" fmla="*/ 1571070 h 2982097"/>
              <a:gd name="connsiteX16" fmla="*/ 809225 w 2406852"/>
              <a:gd name="connsiteY16" fmla="*/ 1440895 h 2982097"/>
              <a:gd name="connsiteX17" fmla="*/ 787000 w 2406852"/>
              <a:gd name="connsiteY17" fmla="*/ 1336120 h 2982097"/>
              <a:gd name="connsiteX18" fmla="*/ 717150 w 2406852"/>
              <a:gd name="connsiteY18" fmla="*/ 1301195 h 2982097"/>
              <a:gd name="connsiteX19" fmla="*/ 466325 w 2406852"/>
              <a:gd name="connsiteY19" fmla="*/ 1278970 h 2982097"/>
              <a:gd name="connsiteX20" fmla="*/ 482200 w 2406852"/>
              <a:gd name="connsiteY20" fmla="*/ 1209120 h 2982097"/>
              <a:gd name="connsiteX21" fmla="*/ 504425 w 2406852"/>
              <a:gd name="connsiteY21" fmla="*/ 1186895 h 2982097"/>
              <a:gd name="connsiteX22" fmla="*/ 459976 w 2406852"/>
              <a:gd name="connsiteY22" fmla="*/ 1009095 h 2982097"/>
              <a:gd name="connsiteX23" fmla="*/ 444101 w 2406852"/>
              <a:gd name="connsiteY23" fmla="*/ 964645 h 2982097"/>
              <a:gd name="connsiteX24" fmla="*/ 513951 w 2406852"/>
              <a:gd name="connsiteY24" fmla="*/ 802720 h 2982097"/>
              <a:gd name="connsiteX25" fmla="*/ 475852 w 2406852"/>
              <a:gd name="connsiteY25" fmla="*/ 618570 h 2982097"/>
              <a:gd name="connsiteX26" fmla="*/ 396477 w 2406852"/>
              <a:gd name="connsiteY26" fmla="*/ 602695 h 2982097"/>
              <a:gd name="connsiteX27" fmla="*/ 409177 w 2406852"/>
              <a:gd name="connsiteY27" fmla="*/ 504270 h 2982097"/>
              <a:gd name="connsiteX28" fmla="*/ 447276 w 2406852"/>
              <a:gd name="connsiteY28" fmla="*/ 447120 h 2982097"/>
              <a:gd name="connsiteX29" fmla="*/ 203200 w 2406852"/>
              <a:gd name="connsiteY29"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1021950 w 2406852"/>
              <a:gd name="connsiteY11" fmla="*/ 1821895 h 2982097"/>
              <a:gd name="connsiteX12" fmla="*/ 1012425 w 2406852"/>
              <a:gd name="connsiteY12" fmla="*/ 1698070 h 2982097"/>
              <a:gd name="connsiteX13" fmla="*/ 990200 w 2406852"/>
              <a:gd name="connsiteY13" fmla="*/ 1580595 h 2982097"/>
              <a:gd name="connsiteX14" fmla="*/ 996550 w 2406852"/>
              <a:gd name="connsiteY14" fmla="*/ 1434545 h 2982097"/>
              <a:gd name="connsiteX15" fmla="*/ 844150 w 2406852"/>
              <a:gd name="connsiteY15" fmla="*/ 1571070 h 2982097"/>
              <a:gd name="connsiteX16" fmla="*/ 809225 w 2406852"/>
              <a:gd name="connsiteY16" fmla="*/ 1440895 h 2982097"/>
              <a:gd name="connsiteX17" fmla="*/ 787000 w 2406852"/>
              <a:gd name="connsiteY17" fmla="*/ 1336120 h 2982097"/>
              <a:gd name="connsiteX18" fmla="*/ 717150 w 2406852"/>
              <a:gd name="connsiteY18" fmla="*/ 1301195 h 2982097"/>
              <a:gd name="connsiteX19" fmla="*/ 466325 w 2406852"/>
              <a:gd name="connsiteY19" fmla="*/ 1278970 h 2982097"/>
              <a:gd name="connsiteX20" fmla="*/ 482200 w 2406852"/>
              <a:gd name="connsiteY20" fmla="*/ 1209120 h 2982097"/>
              <a:gd name="connsiteX21" fmla="*/ 504425 w 2406852"/>
              <a:gd name="connsiteY21" fmla="*/ 1186895 h 2982097"/>
              <a:gd name="connsiteX22" fmla="*/ 459976 w 2406852"/>
              <a:gd name="connsiteY22" fmla="*/ 1009095 h 2982097"/>
              <a:gd name="connsiteX23" fmla="*/ 444101 w 2406852"/>
              <a:gd name="connsiteY23" fmla="*/ 964645 h 2982097"/>
              <a:gd name="connsiteX24" fmla="*/ 513951 w 2406852"/>
              <a:gd name="connsiteY24" fmla="*/ 802720 h 2982097"/>
              <a:gd name="connsiteX25" fmla="*/ 475852 w 2406852"/>
              <a:gd name="connsiteY25" fmla="*/ 618570 h 2982097"/>
              <a:gd name="connsiteX26" fmla="*/ 396477 w 2406852"/>
              <a:gd name="connsiteY26" fmla="*/ 602695 h 2982097"/>
              <a:gd name="connsiteX27" fmla="*/ 409177 w 2406852"/>
              <a:gd name="connsiteY27" fmla="*/ 504270 h 2982097"/>
              <a:gd name="connsiteX28" fmla="*/ 447276 w 2406852"/>
              <a:gd name="connsiteY28" fmla="*/ 447120 h 2982097"/>
              <a:gd name="connsiteX29" fmla="*/ 203200 w 2406852"/>
              <a:gd name="connsiteY29"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1021950 w 2406852"/>
              <a:gd name="connsiteY11" fmla="*/ 1821895 h 2982097"/>
              <a:gd name="connsiteX12" fmla="*/ 1012425 w 2406852"/>
              <a:gd name="connsiteY12" fmla="*/ 1698070 h 2982097"/>
              <a:gd name="connsiteX13" fmla="*/ 990200 w 2406852"/>
              <a:gd name="connsiteY13" fmla="*/ 1580595 h 2982097"/>
              <a:gd name="connsiteX14" fmla="*/ 996550 w 2406852"/>
              <a:gd name="connsiteY14" fmla="*/ 1434545 h 2982097"/>
              <a:gd name="connsiteX15" fmla="*/ 910825 w 2406852"/>
              <a:gd name="connsiteY15" fmla="*/ 1475820 h 2982097"/>
              <a:gd name="connsiteX16" fmla="*/ 844150 w 2406852"/>
              <a:gd name="connsiteY16" fmla="*/ 1571070 h 2982097"/>
              <a:gd name="connsiteX17" fmla="*/ 809225 w 2406852"/>
              <a:gd name="connsiteY17" fmla="*/ 1440895 h 2982097"/>
              <a:gd name="connsiteX18" fmla="*/ 787000 w 2406852"/>
              <a:gd name="connsiteY18" fmla="*/ 1336120 h 2982097"/>
              <a:gd name="connsiteX19" fmla="*/ 717150 w 2406852"/>
              <a:gd name="connsiteY19" fmla="*/ 1301195 h 2982097"/>
              <a:gd name="connsiteX20" fmla="*/ 466325 w 2406852"/>
              <a:gd name="connsiteY20" fmla="*/ 1278970 h 2982097"/>
              <a:gd name="connsiteX21" fmla="*/ 482200 w 2406852"/>
              <a:gd name="connsiteY21" fmla="*/ 1209120 h 2982097"/>
              <a:gd name="connsiteX22" fmla="*/ 504425 w 2406852"/>
              <a:gd name="connsiteY22" fmla="*/ 1186895 h 2982097"/>
              <a:gd name="connsiteX23" fmla="*/ 459976 w 2406852"/>
              <a:gd name="connsiteY23" fmla="*/ 1009095 h 2982097"/>
              <a:gd name="connsiteX24" fmla="*/ 444101 w 2406852"/>
              <a:gd name="connsiteY24" fmla="*/ 964645 h 2982097"/>
              <a:gd name="connsiteX25" fmla="*/ 513951 w 2406852"/>
              <a:gd name="connsiteY25" fmla="*/ 802720 h 2982097"/>
              <a:gd name="connsiteX26" fmla="*/ 475852 w 2406852"/>
              <a:gd name="connsiteY26" fmla="*/ 618570 h 2982097"/>
              <a:gd name="connsiteX27" fmla="*/ 396477 w 2406852"/>
              <a:gd name="connsiteY27" fmla="*/ 602695 h 2982097"/>
              <a:gd name="connsiteX28" fmla="*/ 409177 w 2406852"/>
              <a:gd name="connsiteY28" fmla="*/ 504270 h 2982097"/>
              <a:gd name="connsiteX29" fmla="*/ 447276 w 2406852"/>
              <a:gd name="connsiteY29" fmla="*/ 447120 h 2982097"/>
              <a:gd name="connsiteX30" fmla="*/ 203200 w 2406852"/>
              <a:gd name="connsiteY30"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1021950 w 2406852"/>
              <a:gd name="connsiteY11" fmla="*/ 1821895 h 2982097"/>
              <a:gd name="connsiteX12" fmla="*/ 1012425 w 2406852"/>
              <a:gd name="connsiteY12" fmla="*/ 1698070 h 2982097"/>
              <a:gd name="connsiteX13" fmla="*/ 990200 w 2406852"/>
              <a:gd name="connsiteY13" fmla="*/ 1580595 h 2982097"/>
              <a:gd name="connsiteX14" fmla="*/ 967975 w 2406852"/>
              <a:gd name="connsiteY14" fmla="*/ 1526620 h 2982097"/>
              <a:gd name="connsiteX15" fmla="*/ 910825 w 2406852"/>
              <a:gd name="connsiteY15" fmla="*/ 1475820 h 2982097"/>
              <a:gd name="connsiteX16" fmla="*/ 844150 w 2406852"/>
              <a:gd name="connsiteY16" fmla="*/ 1571070 h 2982097"/>
              <a:gd name="connsiteX17" fmla="*/ 809225 w 2406852"/>
              <a:gd name="connsiteY17" fmla="*/ 1440895 h 2982097"/>
              <a:gd name="connsiteX18" fmla="*/ 787000 w 2406852"/>
              <a:gd name="connsiteY18" fmla="*/ 1336120 h 2982097"/>
              <a:gd name="connsiteX19" fmla="*/ 717150 w 2406852"/>
              <a:gd name="connsiteY19" fmla="*/ 1301195 h 2982097"/>
              <a:gd name="connsiteX20" fmla="*/ 466325 w 2406852"/>
              <a:gd name="connsiteY20" fmla="*/ 1278970 h 2982097"/>
              <a:gd name="connsiteX21" fmla="*/ 482200 w 2406852"/>
              <a:gd name="connsiteY21" fmla="*/ 1209120 h 2982097"/>
              <a:gd name="connsiteX22" fmla="*/ 504425 w 2406852"/>
              <a:gd name="connsiteY22" fmla="*/ 1186895 h 2982097"/>
              <a:gd name="connsiteX23" fmla="*/ 459976 w 2406852"/>
              <a:gd name="connsiteY23" fmla="*/ 1009095 h 2982097"/>
              <a:gd name="connsiteX24" fmla="*/ 444101 w 2406852"/>
              <a:gd name="connsiteY24" fmla="*/ 964645 h 2982097"/>
              <a:gd name="connsiteX25" fmla="*/ 513951 w 2406852"/>
              <a:gd name="connsiteY25" fmla="*/ 802720 h 2982097"/>
              <a:gd name="connsiteX26" fmla="*/ 475852 w 2406852"/>
              <a:gd name="connsiteY26" fmla="*/ 618570 h 2982097"/>
              <a:gd name="connsiteX27" fmla="*/ 396477 w 2406852"/>
              <a:gd name="connsiteY27" fmla="*/ 602695 h 2982097"/>
              <a:gd name="connsiteX28" fmla="*/ 409177 w 2406852"/>
              <a:gd name="connsiteY28" fmla="*/ 504270 h 2982097"/>
              <a:gd name="connsiteX29" fmla="*/ 447276 w 2406852"/>
              <a:gd name="connsiteY29" fmla="*/ 447120 h 2982097"/>
              <a:gd name="connsiteX30" fmla="*/ 203200 w 2406852"/>
              <a:gd name="connsiteY30"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1021950 w 2406852"/>
              <a:gd name="connsiteY11" fmla="*/ 1821895 h 2982097"/>
              <a:gd name="connsiteX12" fmla="*/ 1012425 w 2406852"/>
              <a:gd name="connsiteY12" fmla="*/ 1698070 h 2982097"/>
              <a:gd name="connsiteX13" fmla="*/ 990200 w 2406852"/>
              <a:gd name="connsiteY13" fmla="*/ 1580595 h 2982097"/>
              <a:gd name="connsiteX14" fmla="*/ 967975 w 2406852"/>
              <a:gd name="connsiteY14" fmla="*/ 1526620 h 2982097"/>
              <a:gd name="connsiteX15" fmla="*/ 904475 w 2406852"/>
              <a:gd name="connsiteY15" fmla="*/ 1542495 h 2982097"/>
              <a:gd name="connsiteX16" fmla="*/ 844150 w 2406852"/>
              <a:gd name="connsiteY16" fmla="*/ 1571070 h 2982097"/>
              <a:gd name="connsiteX17" fmla="*/ 809225 w 2406852"/>
              <a:gd name="connsiteY17" fmla="*/ 1440895 h 2982097"/>
              <a:gd name="connsiteX18" fmla="*/ 787000 w 2406852"/>
              <a:gd name="connsiteY18" fmla="*/ 1336120 h 2982097"/>
              <a:gd name="connsiteX19" fmla="*/ 717150 w 2406852"/>
              <a:gd name="connsiteY19" fmla="*/ 1301195 h 2982097"/>
              <a:gd name="connsiteX20" fmla="*/ 466325 w 2406852"/>
              <a:gd name="connsiteY20" fmla="*/ 1278970 h 2982097"/>
              <a:gd name="connsiteX21" fmla="*/ 482200 w 2406852"/>
              <a:gd name="connsiteY21" fmla="*/ 1209120 h 2982097"/>
              <a:gd name="connsiteX22" fmla="*/ 504425 w 2406852"/>
              <a:gd name="connsiteY22" fmla="*/ 1186895 h 2982097"/>
              <a:gd name="connsiteX23" fmla="*/ 459976 w 2406852"/>
              <a:gd name="connsiteY23" fmla="*/ 1009095 h 2982097"/>
              <a:gd name="connsiteX24" fmla="*/ 444101 w 2406852"/>
              <a:gd name="connsiteY24" fmla="*/ 964645 h 2982097"/>
              <a:gd name="connsiteX25" fmla="*/ 513951 w 2406852"/>
              <a:gd name="connsiteY25" fmla="*/ 802720 h 2982097"/>
              <a:gd name="connsiteX26" fmla="*/ 475852 w 2406852"/>
              <a:gd name="connsiteY26" fmla="*/ 618570 h 2982097"/>
              <a:gd name="connsiteX27" fmla="*/ 396477 w 2406852"/>
              <a:gd name="connsiteY27" fmla="*/ 602695 h 2982097"/>
              <a:gd name="connsiteX28" fmla="*/ 409177 w 2406852"/>
              <a:gd name="connsiteY28" fmla="*/ 504270 h 2982097"/>
              <a:gd name="connsiteX29" fmla="*/ 447276 w 2406852"/>
              <a:gd name="connsiteY29" fmla="*/ 447120 h 2982097"/>
              <a:gd name="connsiteX30" fmla="*/ 203200 w 2406852"/>
              <a:gd name="connsiteY30"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1021950 w 2406852"/>
              <a:gd name="connsiteY11" fmla="*/ 1821895 h 2982097"/>
              <a:gd name="connsiteX12" fmla="*/ 1012425 w 2406852"/>
              <a:gd name="connsiteY12" fmla="*/ 1698070 h 2982097"/>
              <a:gd name="connsiteX13" fmla="*/ 990200 w 2406852"/>
              <a:gd name="connsiteY13" fmla="*/ 1580595 h 2982097"/>
              <a:gd name="connsiteX14" fmla="*/ 964800 w 2406852"/>
              <a:gd name="connsiteY14" fmla="*/ 1536145 h 2982097"/>
              <a:gd name="connsiteX15" fmla="*/ 904475 w 2406852"/>
              <a:gd name="connsiteY15" fmla="*/ 1542495 h 2982097"/>
              <a:gd name="connsiteX16" fmla="*/ 844150 w 2406852"/>
              <a:gd name="connsiteY16" fmla="*/ 1571070 h 2982097"/>
              <a:gd name="connsiteX17" fmla="*/ 809225 w 2406852"/>
              <a:gd name="connsiteY17" fmla="*/ 1440895 h 2982097"/>
              <a:gd name="connsiteX18" fmla="*/ 787000 w 2406852"/>
              <a:gd name="connsiteY18" fmla="*/ 1336120 h 2982097"/>
              <a:gd name="connsiteX19" fmla="*/ 717150 w 2406852"/>
              <a:gd name="connsiteY19" fmla="*/ 1301195 h 2982097"/>
              <a:gd name="connsiteX20" fmla="*/ 466325 w 2406852"/>
              <a:gd name="connsiteY20" fmla="*/ 1278970 h 2982097"/>
              <a:gd name="connsiteX21" fmla="*/ 482200 w 2406852"/>
              <a:gd name="connsiteY21" fmla="*/ 1209120 h 2982097"/>
              <a:gd name="connsiteX22" fmla="*/ 504425 w 2406852"/>
              <a:gd name="connsiteY22" fmla="*/ 1186895 h 2982097"/>
              <a:gd name="connsiteX23" fmla="*/ 459976 w 2406852"/>
              <a:gd name="connsiteY23" fmla="*/ 1009095 h 2982097"/>
              <a:gd name="connsiteX24" fmla="*/ 444101 w 2406852"/>
              <a:gd name="connsiteY24" fmla="*/ 964645 h 2982097"/>
              <a:gd name="connsiteX25" fmla="*/ 513951 w 2406852"/>
              <a:gd name="connsiteY25" fmla="*/ 802720 h 2982097"/>
              <a:gd name="connsiteX26" fmla="*/ 475852 w 2406852"/>
              <a:gd name="connsiteY26" fmla="*/ 618570 h 2982097"/>
              <a:gd name="connsiteX27" fmla="*/ 396477 w 2406852"/>
              <a:gd name="connsiteY27" fmla="*/ 602695 h 2982097"/>
              <a:gd name="connsiteX28" fmla="*/ 409177 w 2406852"/>
              <a:gd name="connsiteY28" fmla="*/ 504270 h 2982097"/>
              <a:gd name="connsiteX29" fmla="*/ 447276 w 2406852"/>
              <a:gd name="connsiteY29" fmla="*/ 447120 h 2982097"/>
              <a:gd name="connsiteX30" fmla="*/ 203200 w 2406852"/>
              <a:gd name="connsiteY30"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1021950 w 2406852"/>
              <a:gd name="connsiteY11" fmla="*/ 1821895 h 2982097"/>
              <a:gd name="connsiteX12" fmla="*/ 1012425 w 2406852"/>
              <a:gd name="connsiteY12" fmla="*/ 1698070 h 2982097"/>
              <a:gd name="connsiteX13" fmla="*/ 990200 w 2406852"/>
              <a:gd name="connsiteY13" fmla="*/ 1580595 h 2982097"/>
              <a:gd name="connsiteX14" fmla="*/ 964800 w 2406852"/>
              <a:gd name="connsiteY14" fmla="*/ 1536145 h 2982097"/>
              <a:gd name="connsiteX15" fmla="*/ 904475 w 2406852"/>
              <a:gd name="connsiteY15" fmla="*/ 1542495 h 2982097"/>
              <a:gd name="connsiteX16" fmla="*/ 869550 w 2406852"/>
              <a:gd name="connsiteY16" fmla="*/ 1558370 h 2982097"/>
              <a:gd name="connsiteX17" fmla="*/ 844150 w 2406852"/>
              <a:gd name="connsiteY17" fmla="*/ 1571070 h 2982097"/>
              <a:gd name="connsiteX18" fmla="*/ 809225 w 2406852"/>
              <a:gd name="connsiteY18" fmla="*/ 1440895 h 2982097"/>
              <a:gd name="connsiteX19" fmla="*/ 787000 w 2406852"/>
              <a:gd name="connsiteY19" fmla="*/ 1336120 h 2982097"/>
              <a:gd name="connsiteX20" fmla="*/ 717150 w 2406852"/>
              <a:gd name="connsiteY20" fmla="*/ 1301195 h 2982097"/>
              <a:gd name="connsiteX21" fmla="*/ 466325 w 2406852"/>
              <a:gd name="connsiteY21" fmla="*/ 1278970 h 2982097"/>
              <a:gd name="connsiteX22" fmla="*/ 482200 w 2406852"/>
              <a:gd name="connsiteY22" fmla="*/ 1209120 h 2982097"/>
              <a:gd name="connsiteX23" fmla="*/ 504425 w 2406852"/>
              <a:gd name="connsiteY23" fmla="*/ 1186895 h 2982097"/>
              <a:gd name="connsiteX24" fmla="*/ 459976 w 2406852"/>
              <a:gd name="connsiteY24" fmla="*/ 1009095 h 2982097"/>
              <a:gd name="connsiteX25" fmla="*/ 444101 w 2406852"/>
              <a:gd name="connsiteY25" fmla="*/ 964645 h 2982097"/>
              <a:gd name="connsiteX26" fmla="*/ 513951 w 2406852"/>
              <a:gd name="connsiteY26" fmla="*/ 802720 h 2982097"/>
              <a:gd name="connsiteX27" fmla="*/ 475852 w 2406852"/>
              <a:gd name="connsiteY27" fmla="*/ 618570 h 2982097"/>
              <a:gd name="connsiteX28" fmla="*/ 396477 w 2406852"/>
              <a:gd name="connsiteY28" fmla="*/ 602695 h 2982097"/>
              <a:gd name="connsiteX29" fmla="*/ 409177 w 2406852"/>
              <a:gd name="connsiteY29" fmla="*/ 504270 h 2982097"/>
              <a:gd name="connsiteX30" fmla="*/ 447276 w 2406852"/>
              <a:gd name="connsiteY30" fmla="*/ 447120 h 2982097"/>
              <a:gd name="connsiteX31" fmla="*/ 203200 w 2406852"/>
              <a:gd name="connsiteY31"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1021950 w 2406852"/>
              <a:gd name="connsiteY11" fmla="*/ 1821895 h 2982097"/>
              <a:gd name="connsiteX12" fmla="*/ 1063225 w 2406852"/>
              <a:gd name="connsiteY12" fmla="*/ 1825070 h 2982097"/>
              <a:gd name="connsiteX13" fmla="*/ 1012425 w 2406852"/>
              <a:gd name="connsiteY13" fmla="*/ 1698070 h 2982097"/>
              <a:gd name="connsiteX14" fmla="*/ 990200 w 2406852"/>
              <a:gd name="connsiteY14" fmla="*/ 1580595 h 2982097"/>
              <a:gd name="connsiteX15" fmla="*/ 964800 w 2406852"/>
              <a:gd name="connsiteY15" fmla="*/ 1536145 h 2982097"/>
              <a:gd name="connsiteX16" fmla="*/ 904475 w 2406852"/>
              <a:gd name="connsiteY16" fmla="*/ 1542495 h 2982097"/>
              <a:gd name="connsiteX17" fmla="*/ 869550 w 2406852"/>
              <a:gd name="connsiteY17" fmla="*/ 1558370 h 2982097"/>
              <a:gd name="connsiteX18" fmla="*/ 844150 w 2406852"/>
              <a:gd name="connsiteY18" fmla="*/ 1571070 h 2982097"/>
              <a:gd name="connsiteX19" fmla="*/ 809225 w 2406852"/>
              <a:gd name="connsiteY19" fmla="*/ 1440895 h 2982097"/>
              <a:gd name="connsiteX20" fmla="*/ 787000 w 2406852"/>
              <a:gd name="connsiteY20" fmla="*/ 1336120 h 2982097"/>
              <a:gd name="connsiteX21" fmla="*/ 717150 w 2406852"/>
              <a:gd name="connsiteY21" fmla="*/ 1301195 h 2982097"/>
              <a:gd name="connsiteX22" fmla="*/ 466325 w 2406852"/>
              <a:gd name="connsiteY22" fmla="*/ 1278970 h 2982097"/>
              <a:gd name="connsiteX23" fmla="*/ 482200 w 2406852"/>
              <a:gd name="connsiteY23" fmla="*/ 1209120 h 2982097"/>
              <a:gd name="connsiteX24" fmla="*/ 504425 w 2406852"/>
              <a:gd name="connsiteY24" fmla="*/ 1186895 h 2982097"/>
              <a:gd name="connsiteX25" fmla="*/ 459976 w 2406852"/>
              <a:gd name="connsiteY25" fmla="*/ 1009095 h 2982097"/>
              <a:gd name="connsiteX26" fmla="*/ 444101 w 2406852"/>
              <a:gd name="connsiteY26" fmla="*/ 964645 h 2982097"/>
              <a:gd name="connsiteX27" fmla="*/ 513951 w 2406852"/>
              <a:gd name="connsiteY27" fmla="*/ 802720 h 2982097"/>
              <a:gd name="connsiteX28" fmla="*/ 475852 w 2406852"/>
              <a:gd name="connsiteY28" fmla="*/ 618570 h 2982097"/>
              <a:gd name="connsiteX29" fmla="*/ 396477 w 2406852"/>
              <a:gd name="connsiteY29" fmla="*/ 602695 h 2982097"/>
              <a:gd name="connsiteX30" fmla="*/ 409177 w 2406852"/>
              <a:gd name="connsiteY30" fmla="*/ 504270 h 2982097"/>
              <a:gd name="connsiteX31" fmla="*/ 447276 w 2406852"/>
              <a:gd name="connsiteY31" fmla="*/ 447120 h 2982097"/>
              <a:gd name="connsiteX32" fmla="*/ 203200 w 2406852"/>
              <a:gd name="connsiteY32"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967975 w 2406852"/>
              <a:gd name="connsiteY11" fmla="*/ 1961595 h 2982097"/>
              <a:gd name="connsiteX12" fmla="*/ 1063225 w 2406852"/>
              <a:gd name="connsiteY12" fmla="*/ 1825070 h 2982097"/>
              <a:gd name="connsiteX13" fmla="*/ 1012425 w 2406852"/>
              <a:gd name="connsiteY13" fmla="*/ 1698070 h 2982097"/>
              <a:gd name="connsiteX14" fmla="*/ 990200 w 2406852"/>
              <a:gd name="connsiteY14" fmla="*/ 1580595 h 2982097"/>
              <a:gd name="connsiteX15" fmla="*/ 964800 w 2406852"/>
              <a:gd name="connsiteY15" fmla="*/ 1536145 h 2982097"/>
              <a:gd name="connsiteX16" fmla="*/ 904475 w 2406852"/>
              <a:gd name="connsiteY16" fmla="*/ 1542495 h 2982097"/>
              <a:gd name="connsiteX17" fmla="*/ 869550 w 2406852"/>
              <a:gd name="connsiteY17" fmla="*/ 1558370 h 2982097"/>
              <a:gd name="connsiteX18" fmla="*/ 844150 w 2406852"/>
              <a:gd name="connsiteY18" fmla="*/ 1571070 h 2982097"/>
              <a:gd name="connsiteX19" fmla="*/ 809225 w 2406852"/>
              <a:gd name="connsiteY19" fmla="*/ 1440895 h 2982097"/>
              <a:gd name="connsiteX20" fmla="*/ 787000 w 2406852"/>
              <a:gd name="connsiteY20" fmla="*/ 1336120 h 2982097"/>
              <a:gd name="connsiteX21" fmla="*/ 717150 w 2406852"/>
              <a:gd name="connsiteY21" fmla="*/ 1301195 h 2982097"/>
              <a:gd name="connsiteX22" fmla="*/ 466325 w 2406852"/>
              <a:gd name="connsiteY22" fmla="*/ 1278970 h 2982097"/>
              <a:gd name="connsiteX23" fmla="*/ 482200 w 2406852"/>
              <a:gd name="connsiteY23" fmla="*/ 1209120 h 2982097"/>
              <a:gd name="connsiteX24" fmla="*/ 504425 w 2406852"/>
              <a:gd name="connsiteY24" fmla="*/ 1186895 h 2982097"/>
              <a:gd name="connsiteX25" fmla="*/ 459976 w 2406852"/>
              <a:gd name="connsiteY25" fmla="*/ 1009095 h 2982097"/>
              <a:gd name="connsiteX26" fmla="*/ 444101 w 2406852"/>
              <a:gd name="connsiteY26" fmla="*/ 964645 h 2982097"/>
              <a:gd name="connsiteX27" fmla="*/ 513951 w 2406852"/>
              <a:gd name="connsiteY27" fmla="*/ 802720 h 2982097"/>
              <a:gd name="connsiteX28" fmla="*/ 475852 w 2406852"/>
              <a:gd name="connsiteY28" fmla="*/ 618570 h 2982097"/>
              <a:gd name="connsiteX29" fmla="*/ 396477 w 2406852"/>
              <a:gd name="connsiteY29" fmla="*/ 602695 h 2982097"/>
              <a:gd name="connsiteX30" fmla="*/ 409177 w 2406852"/>
              <a:gd name="connsiteY30" fmla="*/ 504270 h 2982097"/>
              <a:gd name="connsiteX31" fmla="*/ 447276 w 2406852"/>
              <a:gd name="connsiteY31" fmla="*/ 447120 h 2982097"/>
              <a:gd name="connsiteX32" fmla="*/ 203200 w 2406852"/>
              <a:gd name="connsiteY32"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967975 w 2406852"/>
              <a:gd name="connsiteY11" fmla="*/ 1961595 h 2982097"/>
              <a:gd name="connsiteX12" fmla="*/ 1072750 w 2406852"/>
              <a:gd name="connsiteY12" fmla="*/ 2015570 h 2982097"/>
              <a:gd name="connsiteX13" fmla="*/ 1063225 w 2406852"/>
              <a:gd name="connsiteY13" fmla="*/ 1825070 h 2982097"/>
              <a:gd name="connsiteX14" fmla="*/ 1012425 w 2406852"/>
              <a:gd name="connsiteY14" fmla="*/ 1698070 h 2982097"/>
              <a:gd name="connsiteX15" fmla="*/ 990200 w 2406852"/>
              <a:gd name="connsiteY15" fmla="*/ 1580595 h 2982097"/>
              <a:gd name="connsiteX16" fmla="*/ 964800 w 2406852"/>
              <a:gd name="connsiteY16" fmla="*/ 1536145 h 2982097"/>
              <a:gd name="connsiteX17" fmla="*/ 904475 w 2406852"/>
              <a:gd name="connsiteY17" fmla="*/ 1542495 h 2982097"/>
              <a:gd name="connsiteX18" fmla="*/ 869550 w 2406852"/>
              <a:gd name="connsiteY18" fmla="*/ 1558370 h 2982097"/>
              <a:gd name="connsiteX19" fmla="*/ 844150 w 2406852"/>
              <a:gd name="connsiteY19" fmla="*/ 1571070 h 2982097"/>
              <a:gd name="connsiteX20" fmla="*/ 809225 w 2406852"/>
              <a:gd name="connsiteY20" fmla="*/ 1440895 h 2982097"/>
              <a:gd name="connsiteX21" fmla="*/ 787000 w 2406852"/>
              <a:gd name="connsiteY21" fmla="*/ 1336120 h 2982097"/>
              <a:gd name="connsiteX22" fmla="*/ 717150 w 2406852"/>
              <a:gd name="connsiteY22" fmla="*/ 1301195 h 2982097"/>
              <a:gd name="connsiteX23" fmla="*/ 466325 w 2406852"/>
              <a:gd name="connsiteY23" fmla="*/ 1278970 h 2982097"/>
              <a:gd name="connsiteX24" fmla="*/ 482200 w 2406852"/>
              <a:gd name="connsiteY24" fmla="*/ 1209120 h 2982097"/>
              <a:gd name="connsiteX25" fmla="*/ 504425 w 2406852"/>
              <a:gd name="connsiteY25" fmla="*/ 1186895 h 2982097"/>
              <a:gd name="connsiteX26" fmla="*/ 459976 w 2406852"/>
              <a:gd name="connsiteY26" fmla="*/ 1009095 h 2982097"/>
              <a:gd name="connsiteX27" fmla="*/ 444101 w 2406852"/>
              <a:gd name="connsiteY27" fmla="*/ 964645 h 2982097"/>
              <a:gd name="connsiteX28" fmla="*/ 513951 w 2406852"/>
              <a:gd name="connsiteY28" fmla="*/ 802720 h 2982097"/>
              <a:gd name="connsiteX29" fmla="*/ 475852 w 2406852"/>
              <a:gd name="connsiteY29" fmla="*/ 618570 h 2982097"/>
              <a:gd name="connsiteX30" fmla="*/ 396477 w 2406852"/>
              <a:gd name="connsiteY30" fmla="*/ 602695 h 2982097"/>
              <a:gd name="connsiteX31" fmla="*/ 409177 w 2406852"/>
              <a:gd name="connsiteY31" fmla="*/ 504270 h 2982097"/>
              <a:gd name="connsiteX32" fmla="*/ 447276 w 2406852"/>
              <a:gd name="connsiteY32" fmla="*/ 447120 h 2982097"/>
              <a:gd name="connsiteX33" fmla="*/ 203200 w 2406852"/>
              <a:gd name="connsiteY33"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717150 w 2406852"/>
              <a:gd name="connsiteY11" fmla="*/ 1993345 h 2982097"/>
              <a:gd name="connsiteX12" fmla="*/ 1072750 w 2406852"/>
              <a:gd name="connsiteY12" fmla="*/ 2015570 h 2982097"/>
              <a:gd name="connsiteX13" fmla="*/ 1063225 w 2406852"/>
              <a:gd name="connsiteY13" fmla="*/ 1825070 h 2982097"/>
              <a:gd name="connsiteX14" fmla="*/ 1012425 w 2406852"/>
              <a:gd name="connsiteY14" fmla="*/ 1698070 h 2982097"/>
              <a:gd name="connsiteX15" fmla="*/ 990200 w 2406852"/>
              <a:gd name="connsiteY15" fmla="*/ 1580595 h 2982097"/>
              <a:gd name="connsiteX16" fmla="*/ 964800 w 2406852"/>
              <a:gd name="connsiteY16" fmla="*/ 1536145 h 2982097"/>
              <a:gd name="connsiteX17" fmla="*/ 904475 w 2406852"/>
              <a:gd name="connsiteY17" fmla="*/ 1542495 h 2982097"/>
              <a:gd name="connsiteX18" fmla="*/ 869550 w 2406852"/>
              <a:gd name="connsiteY18" fmla="*/ 1558370 h 2982097"/>
              <a:gd name="connsiteX19" fmla="*/ 844150 w 2406852"/>
              <a:gd name="connsiteY19" fmla="*/ 1571070 h 2982097"/>
              <a:gd name="connsiteX20" fmla="*/ 809225 w 2406852"/>
              <a:gd name="connsiteY20" fmla="*/ 1440895 h 2982097"/>
              <a:gd name="connsiteX21" fmla="*/ 787000 w 2406852"/>
              <a:gd name="connsiteY21" fmla="*/ 1336120 h 2982097"/>
              <a:gd name="connsiteX22" fmla="*/ 717150 w 2406852"/>
              <a:gd name="connsiteY22" fmla="*/ 1301195 h 2982097"/>
              <a:gd name="connsiteX23" fmla="*/ 466325 w 2406852"/>
              <a:gd name="connsiteY23" fmla="*/ 1278970 h 2982097"/>
              <a:gd name="connsiteX24" fmla="*/ 482200 w 2406852"/>
              <a:gd name="connsiteY24" fmla="*/ 1209120 h 2982097"/>
              <a:gd name="connsiteX25" fmla="*/ 504425 w 2406852"/>
              <a:gd name="connsiteY25" fmla="*/ 1186895 h 2982097"/>
              <a:gd name="connsiteX26" fmla="*/ 459976 w 2406852"/>
              <a:gd name="connsiteY26" fmla="*/ 1009095 h 2982097"/>
              <a:gd name="connsiteX27" fmla="*/ 444101 w 2406852"/>
              <a:gd name="connsiteY27" fmla="*/ 964645 h 2982097"/>
              <a:gd name="connsiteX28" fmla="*/ 513951 w 2406852"/>
              <a:gd name="connsiteY28" fmla="*/ 802720 h 2982097"/>
              <a:gd name="connsiteX29" fmla="*/ 475852 w 2406852"/>
              <a:gd name="connsiteY29" fmla="*/ 618570 h 2982097"/>
              <a:gd name="connsiteX30" fmla="*/ 396477 w 2406852"/>
              <a:gd name="connsiteY30" fmla="*/ 602695 h 2982097"/>
              <a:gd name="connsiteX31" fmla="*/ 409177 w 2406852"/>
              <a:gd name="connsiteY31" fmla="*/ 504270 h 2982097"/>
              <a:gd name="connsiteX32" fmla="*/ 447276 w 2406852"/>
              <a:gd name="connsiteY32" fmla="*/ 447120 h 2982097"/>
              <a:gd name="connsiteX33" fmla="*/ 203200 w 2406852"/>
              <a:gd name="connsiteY33"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717150 w 2406852"/>
              <a:gd name="connsiteY11" fmla="*/ 1993345 h 2982097"/>
              <a:gd name="connsiteX12" fmla="*/ 875900 w 2406852"/>
              <a:gd name="connsiteY12" fmla="*/ 2088595 h 2982097"/>
              <a:gd name="connsiteX13" fmla="*/ 1072750 w 2406852"/>
              <a:gd name="connsiteY13" fmla="*/ 2015570 h 2982097"/>
              <a:gd name="connsiteX14" fmla="*/ 1063225 w 2406852"/>
              <a:gd name="connsiteY14" fmla="*/ 1825070 h 2982097"/>
              <a:gd name="connsiteX15" fmla="*/ 1012425 w 2406852"/>
              <a:gd name="connsiteY15" fmla="*/ 1698070 h 2982097"/>
              <a:gd name="connsiteX16" fmla="*/ 990200 w 2406852"/>
              <a:gd name="connsiteY16" fmla="*/ 1580595 h 2982097"/>
              <a:gd name="connsiteX17" fmla="*/ 964800 w 2406852"/>
              <a:gd name="connsiteY17" fmla="*/ 1536145 h 2982097"/>
              <a:gd name="connsiteX18" fmla="*/ 904475 w 2406852"/>
              <a:gd name="connsiteY18" fmla="*/ 1542495 h 2982097"/>
              <a:gd name="connsiteX19" fmla="*/ 869550 w 2406852"/>
              <a:gd name="connsiteY19" fmla="*/ 1558370 h 2982097"/>
              <a:gd name="connsiteX20" fmla="*/ 844150 w 2406852"/>
              <a:gd name="connsiteY20" fmla="*/ 1571070 h 2982097"/>
              <a:gd name="connsiteX21" fmla="*/ 809225 w 2406852"/>
              <a:gd name="connsiteY21" fmla="*/ 1440895 h 2982097"/>
              <a:gd name="connsiteX22" fmla="*/ 787000 w 2406852"/>
              <a:gd name="connsiteY22" fmla="*/ 1336120 h 2982097"/>
              <a:gd name="connsiteX23" fmla="*/ 717150 w 2406852"/>
              <a:gd name="connsiteY23" fmla="*/ 1301195 h 2982097"/>
              <a:gd name="connsiteX24" fmla="*/ 466325 w 2406852"/>
              <a:gd name="connsiteY24" fmla="*/ 1278970 h 2982097"/>
              <a:gd name="connsiteX25" fmla="*/ 482200 w 2406852"/>
              <a:gd name="connsiteY25" fmla="*/ 1209120 h 2982097"/>
              <a:gd name="connsiteX26" fmla="*/ 504425 w 2406852"/>
              <a:gd name="connsiteY26" fmla="*/ 1186895 h 2982097"/>
              <a:gd name="connsiteX27" fmla="*/ 459976 w 2406852"/>
              <a:gd name="connsiteY27" fmla="*/ 1009095 h 2982097"/>
              <a:gd name="connsiteX28" fmla="*/ 444101 w 2406852"/>
              <a:gd name="connsiteY28" fmla="*/ 964645 h 2982097"/>
              <a:gd name="connsiteX29" fmla="*/ 513951 w 2406852"/>
              <a:gd name="connsiteY29" fmla="*/ 802720 h 2982097"/>
              <a:gd name="connsiteX30" fmla="*/ 475852 w 2406852"/>
              <a:gd name="connsiteY30" fmla="*/ 618570 h 2982097"/>
              <a:gd name="connsiteX31" fmla="*/ 396477 w 2406852"/>
              <a:gd name="connsiteY31" fmla="*/ 602695 h 2982097"/>
              <a:gd name="connsiteX32" fmla="*/ 409177 w 2406852"/>
              <a:gd name="connsiteY32" fmla="*/ 504270 h 2982097"/>
              <a:gd name="connsiteX33" fmla="*/ 447276 w 2406852"/>
              <a:gd name="connsiteY33" fmla="*/ 447120 h 2982097"/>
              <a:gd name="connsiteX34" fmla="*/ 203200 w 2406852"/>
              <a:gd name="connsiteY34"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717150 w 2406852"/>
              <a:gd name="connsiteY11" fmla="*/ 1993345 h 2982097"/>
              <a:gd name="connsiteX12" fmla="*/ 790175 w 2406852"/>
              <a:gd name="connsiteY12" fmla="*/ 2164795 h 2982097"/>
              <a:gd name="connsiteX13" fmla="*/ 875900 w 2406852"/>
              <a:gd name="connsiteY13" fmla="*/ 2088595 h 2982097"/>
              <a:gd name="connsiteX14" fmla="*/ 1072750 w 2406852"/>
              <a:gd name="connsiteY14" fmla="*/ 2015570 h 2982097"/>
              <a:gd name="connsiteX15" fmla="*/ 1063225 w 2406852"/>
              <a:gd name="connsiteY15" fmla="*/ 1825070 h 2982097"/>
              <a:gd name="connsiteX16" fmla="*/ 1012425 w 2406852"/>
              <a:gd name="connsiteY16" fmla="*/ 1698070 h 2982097"/>
              <a:gd name="connsiteX17" fmla="*/ 990200 w 2406852"/>
              <a:gd name="connsiteY17" fmla="*/ 1580595 h 2982097"/>
              <a:gd name="connsiteX18" fmla="*/ 964800 w 2406852"/>
              <a:gd name="connsiteY18" fmla="*/ 1536145 h 2982097"/>
              <a:gd name="connsiteX19" fmla="*/ 904475 w 2406852"/>
              <a:gd name="connsiteY19" fmla="*/ 1542495 h 2982097"/>
              <a:gd name="connsiteX20" fmla="*/ 869550 w 2406852"/>
              <a:gd name="connsiteY20" fmla="*/ 1558370 h 2982097"/>
              <a:gd name="connsiteX21" fmla="*/ 844150 w 2406852"/>
              <a:gd name="connsiteY21" fmla="*/ 1571070 h 2982097"/>
              <a:gd name="connsiteX22" fmla="*/ 809225 w 2406852"/>
              <a:gd name="connsiteY22" fmla="*/ 1440895 h 2982097"/>
              <a:gd name="connsiteX23" fmla="*/ 787000 w 2406852"/>
              <a:gd name="connsiteY23" fmla="*/ 1336120 h 2982097"/>
              <a:gd name="connsiteX24" fmla="*/ 717150 w 2406852"/>
              <a:gd name="connsiteY24" fmla="*/ 1301195 h 2982097"/>
              <a:gd name="connsiteX25" fmla="*/ 466325 w 2406852"/>
              <a:gd name="connsiteY25" fmla="*/ 1278970 h 2982097"/>
              <a:gd name="connsiteX26" fmla="*/ 482200 w 2406852"/>
              <a:gd name="connsiteY26" fmla="*/ 1209120 h 2982097"/>
              <a:gd name="connsiteX27" fmla="*/ 504425 w 2406852"/>
              <a:gd name="connsiteY27" fmla="*/ 1186895 h 2982097"/>
              <a:gd name="connsiteX28" fmla="*/ 459976 w 2406852"/>
              <a:gd name="connsiteY28" fmla="*/ 1009095 h 2982097"/>
              <a:gd name="connsiteX29" fmla="*/ 444101 w 2406852"/>
              <a:gd name="connsiteY29" fmla="*/ 964645 h 2982097"/>
              <a:gd name="connsiteX30" fmla="*/ 513951 w 2406852"/>
              <a:gd name="connsiteY30" fmla="*/ 802720 h 2982097"/>
              <a:gd name="connsiteX31" fmla="*/ 475852 w 2406852"/>
              <a:gd name="connsiteY31" fmla="*/ 618570 h 2982097"/>
              <a:gd name="connsiteX32" fmla="*/ 396477 w 2406852"/>
              <a:gd name="connsiteY32" fmla="*/ 602695 h 2982097"/>
              <a:gd name="connsiteX33" fmla="*/ 409177 w 2406852"/>
              <a:gd name="connsiteY33" fmla="*/ 504270 h 2982097"/>
              <a:gd name="connsiteX34" fmla="*/ 447276 w 2406852"/>
              <a:gd name="connsiteY34" fmla="*/ 447120 h 2982097"/>
              <a:gd name="connsiteX35" fmla="*/ 203200 w 2406852"/>
              <a:gd name="connsiteY35"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717150 w 2406852"/>
              <a:gd name="connsiteY11" fmla="*/ 1993345 h 2982097"/>
              <a:gd name="connsiteX12" fmla="*/ 790175 w 2406852"/>
              <a:gd name="connsiteY12" fmla="*/ 2164795 h 2982097"/>
              <a:gd name="connsiteX13" fmla="*/ 891775 w 2406852"/>
              <a:gd name="connsiteY13" fmla="*/ 2110820 h 2982097"/>
              <a:gd name="connsiteX14" fmla="*/ 1072750 w 2406852"/>
              <a:gd name="connsiteY14" fmla="*/ 2015570 h 2982097"/>
              <a:gd name="connsiteX15" fmla="*/ 1063225 w 2406852"/>
              <a:gd name="connsiteY15" fmla="*/ 1825070 h 2982097"/>
              <a:gd name="connsiteX16" fmla="*/ 1012425 w 2406852"/>
              <a:gd name="connsiteY16" fmla="*/ 1698070 h 2982097"/>
              <a:gd name="connsiteX17" fmla="*/ 990200 w 2406852"/>
              <a:gd name="connsiteY17" fmla="*/ 1580595 h 2982097"/>
              <a:gd name="connsiteX18" fmla="*/ 964800 w 2406852"/>
              <a:gd name="connsiteY18" fmla="*/ 1536145 h 2982097"/>
              <a:gd name="connsiteX19" fmla="*/ 904475 w 2406852"/>
              <a:gd name="connsiteY19" fmla="*/ 1542495 h 2982097"/>
              <a:gd name="connsiteX20" fmla="*/ 869550 w 2406852"/>
              <a:gd name="connsiteY20" fmla="*/ 1558370 h 2982097"/>
              <a:gd name="connsiteX21" fmla="*/ 844150 w 2406852"/>
              <a:gd name="connsiteY21" fmla="*/ 1571070 h 2982097"/>
              <a:gd name="connsiteX22" fmla="*/ 809225 w 2406852"/>
              <a:gd name="connsiteY22" fmla="*/ 1440895 h 2982097"/>
              <a:gd name="connsiteX23" fmla="*/ 787000 w 2406852"/>
              <a:gd name="connsiteY23" fmla="*/ 1336120 h 2982097"/>
              <a:gd name="connsiteX24" fmla="*/ 717150 w 2406852"/>
              <a:gd name="connsiteY24" fmla="*/ 1301195 h 2982097"/>
              <a:gd name="connsiteX25" fmla="*/ 466325 w 2406852"/>
              <a:gd name="connsiteY25" fmla="*/ 1278970 h 2982097"/>
              <a:gd name="connsiteX26" fmla="*/ 482200 w 2406852"/>
              <a:gd name="connsiteY26" fmla="*/ 1209120 h 2982097"/>
              <a:gd name="connsiteX27" fmla="*/ 504425 w 2406852"/>
              <a:gd name="connsiteY27" fmla="*/ 1186895 h 2982097"/>
              <a:gd name="connsiteX28" fmla="*/ 459976 w 2406852"/>
              <a:gd name="connsiteY28" fmla="*/ 1009095 h 2982097"/>
              <a:gd name="connsiteX29" fmla="*/ 444101 w 2406852"/>
              <a:gd name="connsiteY29" fmla="*/ 964645 h 2982097"/>
              <a:gd name="connsiteX30" fmla="*/ 513951 w 2406852"/>
              <a:gd name="connsiteY30" fmla="*/ 802720 h 2982097"/>
              <a:gd name="connsiteX31" fmla="*/ 475852 w 2406852"/>
              <a:gd name="connsiteY31" fmla="*/ 618570 h 2982097"/>
              <a:gd name="connsiteX32" fmla="*/ 396477 w 2406852"/>
              <a:gd name="connsiteY32" fmla="*/ 602695 h 2982097"/>
              <a:gd name="connsiteX33" fmla="*/ 409177 w 2406852"/>
              <a:gd name="connsiteY33" fmla="*/ 504270 h 2982097"/>
              <a:gd name="connsiteX34" fmla="*/ 447276 w 2406852"/>
              <a:gd name="connsiteY34" fmla="*/ 447120 h 2982097"/>
              <a:gd name="connsiteX35" fmla="*/ 203200 w 2406852"/>
              <a:gd name="connsiteY35"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717150 w 2406852"/>
              <a:gd name="connsiteY11" fmla="*/ 1993345 h 2982097"/>
              <a:gd name="connsiteX12" fmla="*/ 790175 w 2406852"/>
              <a:gd name="connsiteY12" fmla="*/ 2164795 h 2982097"/>
              <a:gd name="connsiteX13" fmla="*/ 891775 w 2406852"/>
              <a:gd name="connsiteY13" fmla="*/ 2110820 h 2982097"/>
              <a:gd name="connsiteX14" fmla="*/ 1072750 w 2406852"/>
              <a:gd name="connsiteY14" fmla="*/ 2015570 h 2982097"/>
              <a:gd name="connsiteX15" fmla="*/ 1063225 w 2406852"/>
              <a:gd name="connsiteY15" fmla="*/ 1825070 h 2982097"/>
              <a:gd name="connsiteX16" fmla="*/ 1012425 w 2406852"/>
              <a:gd name="connsiteY16" fmla="*/ 1698070 h 2982097"/>
              <a:gd name="connsiteX17" fmla="*/ 990200 w 2406852"/>
              <a:gd name="connsiteY17" fmla="*/ 1580595 h 2982097"/>
              <a:gd name="connsiteX18" fmla="*/ 964800 w 2406852"/>
              <a:gd name="connsiteY18" fmla="*/ 1536145 h 2982097"/>
              <a:gd name="connsiteX19" fmla="*/ 904475 w 2406852"/>
              <a:gd name="connsiteY19" fmla="*/ 1542495 h 2982097"/>
              <a:gd name="connsiteX20" fmla="*/ 869550 w 2406852"/>
              <a:gd name="connsiteY20" fmla="*/ 1558370 h 2982097"/>
              <a:gd name="connsiteX21" fmla="*/ 844150 w 2406852"/>
              <a:gd name="connsiteY21" fmla="*/ 1571070 h 2982097"/>
              <a:gd name="connsiteX22" fmla="*/ 809225 w 2406852"/>
              <a:gd name="connsiteY22" fmla="*/ 1440895 h 2982097"/>
              <a:gd name="connsiteX23" fmla="*/ 787000 w 2406852"/>
              <a:gd name="connsiteY23" fmla="*/ 1336120 h 2982097"/>
              <a:gd name="connsiteX24" fmla="*/ 717150 w 2406852"/>
              <a:gd name="connsiteY24" fmla="*/ 1301195 h 2982097"/>
              <a:gd name="connsiteX25" fmla="*/ 466325 w 2406852"/>
              <a:gd name="connsiteY25" fmla="*/ 1278970 h 2982097"/>
              <a:gd name="connsiteX26" fmla="*/ 482200 w 2406852"/>
              <a:gd name="connsiteY26" fmla="*/ 1209120 h 2982097"/>
              <a:gd name="connsiteX27" fmla="*/ 504425 w 2406852"/>
              <a:gd name="connsiteY27" fmla="*/ 1186895 h 2982097"/>
              <a:gd name="connsiteX28" fmla="*/ 459976 w 2406852"/>
              <a:gd name="connsiteY28" fmla="*/ 1009095 h 2982097"/>
              <a:gd name="connsiteX29" fmla="*/ 444101 w 2406852"/>
              <a:gd name="connsiteY29" fmla="*/ 964645 h 2982097"/>
              <a:gd name="connsiteX30" fmla="*/ 513951 w 2406852"/>
              <a:gd name="connsiteY30" fmla="*/ 802720 h 2982097"/>
              <a:gd name="connsiteX31" fmla="*/ 475852 w 2406852"/>
              <a:gd name="connsiteY31" fmla="*/ 618570 h 2982097"/>
              <a:gd name="connsiteX32" fmla="*/ 396477 w 2406852"/>
              <a:gd name="connsiteY32" fmla="*/ 602695 h 2982097"/>
              <a:gd name="connsiteX33" fmla="*/ 409177 w 2406852"/>
              <a:gd name="connsiteY33" fmla="*/ 504270 h 2982097"/>
              <a:gd name="connsiteX34" fmla="*/ 447276 w 2406852"/>
              <a:gd name="connsiteY34" fmla="*/ 447120 h 2982097"/>
              <a:gd name="connsiteX35" fmla="*/ 203200 w 2406852"/>
              <a:gd name="connsiteY35"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615550 w 2406852"/>
              <a:gd name="connsiteY11" fmla="*/ 2221945 h 2982097"/>
              <a:gd name="connsiteX12" fmla="*/ 790175 w 2406852"/>
              <a:gd name="connsiteY12" fmla="*/ 2164795 h 2982097"/>
              <a:gd name="connsiteX13" fmla="*/ 891775 w 2406852"/>
              <a:gd name="connsiteY13" fmla="*/ 2110820 h 2982097"/>
              <a:gd name="connsiteX14" fmla="*/ 1072750 w 2406852"/>
              <a:gd name="connsiteY14" fmla="*/ 2015570 h 2982097"/>
              <a:gd name="connsiteX15" fmla="*/ 1063225 w 2406852"/>
              <a:gd name="connsiteY15" fmla="*/ 1825070 h 2982097"/>
              <a:gd name="connsiteX16" fmla="*/ 1012425 w 2406852"/>
              <a:gd name="connsiteY16" fmla="*/ 1698070 h 2982097"/>
              <a:gd name="connsiteX17" fmla="*/ 990200 w 2406852"/>
              <a:gd name="connsiteY17" fmla="*/ 1580595 h 2982097"/>
              <a:gd name="connsiteX18" fmla="*/ 964800 w 2406852"/>
              <a:gd name="connsiteY18" fmla="*/ 1536145 h 2982097"/>
              <a:gd name="connsiteX19" fmla="*/ 904475 w 2406852"/>
              <a:gd name="connsiteY19" fmla="*/ 1542495 h 2982097"/>
              <a:gd name="connsiteX20" fmla="*/ 869550 w 2406852"/>
              <a:gd name="connsiteY20" fmla="*/ 1558370 h 2982097"/>
              <a:gd name="connsiteX21" fmla="*/ 844150 w 2406852"/>
              <a:gd name="connsiteY21" fmla="*/ 1571070 h 2982097"/>
              <a:gd name="connsiteX22" fmla="*/ 809225 w 2406852"/>
              <a:gd name="connsiteY22" fmla="*/ 1440895 h 2982097"/>
              <a:gd name="connsiteX23" fmla="*/ 787000 w 2406852"/>
              <a:gd name="connsiteY23" fmla="*/ 1336120 h 2982097"/>
              <a:gd name="connsiteX24" fmla="*/ 717150 w 2406852"/>
              <a:gd name="connsiteY24" fmla="*/ 1301195 h 2982097"/>
              <a:gd name="connsiteX25" fmla="*/ 466325 w 2406852"/>
              <a:gd name="connsiteY25" fmla="*/ 1278970 h 2982097"/>
              <a:gd name="connsiteX26" fmla="*/ 482200 w 2406852"/>
              <a:gd name="connsiteY26" fmla="*/ 1209120 h 2982097"/>
              <a:gd name="connsiteX27" fmla="*/ 504425 w 2406852"/>
              <a:gd name="connsiteY27" fmla="*/ 1186895 h 2982097"/>
              <a:gd name="connsiteX28" fmla="*/ 459976 w 2406852"/>
              <a:gd name="connsiteY28" fmla="*/ 1009095 h 2982097"/>
              <a:gd name="connsiteX29" fmla="*/ 444101 w 2406852"/>
              <a:gd name="connsiteY29" fmla="*/ 964645 h 2982097"/>
              <a:gd name="connsiteX30" fmla="*/ 513951 w 2406852"/>
              <a:gd name="connsiteY30" fmla="*/ 802720 h 2982097"/>
              <a:gd name="connsiteX31" fmla="*/ 475852 w 2406852"/>
              <a:gd name="connsiteY31" fmla="*/ 618570 h 2982097"/>
              <a:gd name="connsiteX32" fmla="*/ 396477 w 2406852"/>
              <a:gd name="connsiteY32" fmla="*/ 602695 h 2982097"/>
              <a:gd name="connsiteX33" fmla="*/ 409177 w 2406852"/>
              <a:gd name="connsiteY33" fmla="*/ 504270 h 2982097"/>
              <a:gd name="connsiteX34" fmla="*/ 447276 w 2406852"/>
              <a:gd name="connsiteY34" fmla="*/ 447120 h 2982097"/>
              <a:gd name="connsiteX35" fmla="*/ 203200 w 2406852"/>
              <a:gd name="connsiteY35"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615550 w 2406852"/>
              <a:gd name="connsiteY11" fmla="*/ 2221945 h 2982097"/>
              <a:gd name="connsiteX12" fmla="*/ 780650 w 2406852"/>
              <a:gd name="connsiteY12" fmla="*/ 2193370 h 2982097"/>
              <a:gd name="connsiteX13" fmla="*/ 891775 w 2406852"/>
              <a:gd name="connsiteY13" fmla="*/ 2110820 h 2982097"/>
              <a:gd name="connsiteX14" fmla="*/ 1072750 w 2406852"/>
              <a:gd name="connsiteY14" fmla="*/ 2015570 h 2982097"/>
              <a:gd name="connsiteX15" fmla="*/ 1063225 w 2406852"/>
              <a:gd name="connsiteY15" fmla="*/ 1825070 h 2982097"/>
              <a:gd name="connsiteX16" fmla="*/ 1012425 w 2406852"/>
              <a:gd name="connsiteY16" fmla="*/ 1698070 h 2982097"/>
              <a:gd name="connsiteX17" fmla="*/ 990200 w 2406852"/>
              <a:gd name="connsiteY17" fmla="*/ 1580595 h 2982097"/>
              <a:gd name="connsiteX18" fmla="*/ 964800 w 2406852"/>
              <a:gd name="connsiteY18" fmla="*/ 1536145 h 2982097"/>
              <a:gd name="connsiteX19" fmla="*/ 904475 w 2406852"/>
              <a:gd name="connsiteY19" fmla="*/ 1542495 h 2982097"/>
              <a:gd name="connsiteX20" fmla="*/ 869550 w 2406852"/>
              <a:gd name="connsiteY20" fmla="*/ 1558370 h 2982097"/>
              <a:gd name="connsiteX21" fmla="*/ 844150 w 2406852"/>
              <a:gd name="connsiteY21" fmla="*/ 1571070 h 2982097"/>
              <a:gd name="connsiteX22" fmla="*/ 809225 w 2406852"/>
              <a:gd name="connsiteY22" fmla="*/ 1440895 h 2982097"/>
              <a:gd name="connsiteX23" fmla="*/ 787000 w 2406852"/>
              <a:gd name="connsiteY23" fmla="*/ 1336120 h 2982097"/>
              <a:gd name="connsiteX24" fmla="*/ 717150 w 2406852"/>
              <a:gd name="connsiteY24" fmla="*/ 1301195 h 2982097"/>
              <a:gd name="connsiteX25" fmla="*/ 466325 w 2406852"/>
              <a:gd name="connsiteY25" fmla="*/ 1278970 h 2982097"/>
              <a:gd name="connsiteX26" fmla="*/ 482200 w 2406852"/>
              <a:gd name="connsiteY26" fmla="*/ 1209120 h 2982097"/>
              <a:gd name="connsiteX27" fmla="*/ 504425 w 2406852"/>
              <a:gd name="connsiteY27" fmla="*/ 1186895 h 2982097"/>
              <a:gd name="connsiteX28" fmla="*/ 459976 w 2406852"/>
              <a:gd name="connsiteY28" fmla="*/ 1009095 h 2982097"/>
              <a:gd name="connsiteX29" fmla="*/ 444101 w 2406852"/>
              <a:gd name="connsiteY29" fmla="*/ 964645 h 2982097"/>
              <a:gd name="connsiteX30" fmla="*/ 513951 w 2406852"/>
              <a:gd name="connsiteY30" fmla="*/ 802720 h 2982097"/>
              <a:gd name="connsiteX31" fmla="*/ 475852 w 2406852"/>
              <a:gd name="connsiteY31" fmla="*/ 618570 h 2982097"/>
              <a:gd name="connsiteX32" fmla="*/ 396477 w 2406852"/>
              <a:gd name="connsiteY32" fmla="*/ 602695 h 2982097"/>
              <a:gd name="connsiteX33" fmla="*/ 409177 w 2406852"/>
              <a:gd name="connsiteY33" fmla="*/ 504270 h 2982097"/>
              <a:gd name="connsiteX34" fmla="*/ 447276 w 2406852"/>
              <a:gd name="connsiteY34" fmla="*/ 447120 h 2982097"/>
              <a:gd name="connsiteX35" fmla="*/ 203200 w 2406852"/>
              <a:gd name="connsiteY35"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317500 w 2406852"/>
              <a:gd name="connsiteY9" fmla="*/ 2070100 h 2982097"/>
              <a:gd name="connsiteX10" fmla="*/ 0 w 2406852"/>
              <a:gd name="connsiteY10" fmla="*/ 1403350 h 2982097"/>
              <a:gd name="connsiteX11" fmla="*/ 479025 w 2406852"/>
              <a:gd name="connsiteY11" fmla="*/ 2374345 h 2982097"/>
              <a:gd name="connsiteX12" fmla="*/ 780650 w 2406852"/>
              <a:gd name="connsiteY12" fmla="*/ 2193370 h 2982097"/>
              <a:gd name="connsiteX13" fmla="*/ 891775 w 2406852"/>
              <a:gd name="connsiteY13" fmla="*/ 2110820 h 2982097"/>
              <a:gd name="connsiteX14" fmla="*/ 1072750 w 2406852"/>
              <a:gd name="connsiteY14" fmla="*/ 2015570 h 2982097"/>
              <a:gd name="connsiteX15" fmla="*/ 1063225 w 2406852"/>
              <a:gd name="connsiteY15" fmla="*/ 1825070 h 2982097"/>
              <a:gd name="connsiteX16" fmla="*/ 1012425 w 2406852"/>
              <a:gd name="connsiteY16" fmla="*/ 1698070 h 2982097"/>
              <a:gd name="connsiteX17" fmla="*/ 990200 w 2406852"/>
              <a:gd name="connsiteY17" fmla="*/ 1580595 h 2982097"/>
              <a:gd name="connsiteX18" fmla="*/ 964800 w 2406852"/>
              <a:gd name="connsiteY18" fmla="*/ 1536145 h 2982097"/>
              <a:gd name="connsiteX19" fmla="*/ 904475 w 2406852"/>
              <a:gd name="connsiteY19" fmla="*/ 1542495 h 2982097"/>
              <a:gd name="connsiteX20" fmla="*/ 869550 w 2406852"/>
              <a:gd name="connsiteY20" fmla="*/ 1558370 h 2982097"/>
              <a:gd name="connsiteX21" fmla="*/ 844150 w 2406852"/>
              <a:gd name="connsiteY21" fmla="*/ 1571070 h 2982097"/>
              <a:gd name="connsiteX22" fmla="*/ 809225 w 2406852"/>
              <a:gd name="connsiteY22" fmla="*/ 1440895 h 2982097"/>
              <a:gd name="connsiteX23" fmla="*/ 787000 w 2406852"/>
              <a:gd name="connsiteY23" fmla="*/ 1336120 h 2982097"/>
              <a:gd name="connsiteX24" fmla="*/ 717150 w 2406852"/>
              <a:gd name="connsiteY24" fmla="*/ 1301195 h 2982097"/>
              <a:gd name="connsiteX25" fmla="*/ 466325 w 2406852"/>
              <a:gd name="connsiteY25" fmla="*/ 1278970 h 2982097"/>
              <a:gd name="connsiteX26" fmla="*/ 482200 w 2406852"/>
              <a:gd name="connsiteY26" fmla="*/ 1209120 h 2982097"/>
              <a:gd name="connsiteX27" fmla="*/ 504425 w 2406852"/>
              <a:gd name="connsiteY27" fmla="*/ 1186895 h 2982097"/>
              <a:gd name="connsiteX28" fmla="*/ 459976 w 2406852"/>
              <a:gd name="connsiteY28" fmla="*/ 1009095 h 2982097"/>
              <a:gd name="connsiteX29" fmla="*/ 444101 w 2406852"/>
              <a:gd name="connsiteY29" fmla="*/ 964645 h 2982097"/>
              <a:gd name="connsiteX30" fmla="*/ 513951 w 2406852"/>
              <a:gd name="connsiteY30" fmla="*/ 802720 h 2982097"/>
              <a:gd name="connsiteX31" fmla="*/ 475852 w 2406852"/>
              <a:gd name="connsiteY31" fmla="*/ 618570 h 2982097"/>
              <a:gd name="connsiteX32" fmla="*/ 396477 w 2406852"/>
              <a:gd name="connsiteY32" fmla="*/ 602695 h 2982097"/>
              <a:gd name="connsiteX33" fmla="*/ 409177 w 2406852"/>
              <a:gd name="connsiteY33" fmla="*/ 504270 h 2982097"/>
              <a:gd name="connsiteX34" fmla="*/ 447276 w 2406852"/>
              <a:gd name="connsiteY34" fmla="*/ 447120 h 2982097"/>
              <a:gd name="connsiteX35" fmla="*/ 203200 w 2406852"/>
              <a:gd name="connsiteY35" fmla="*/ 438150 h 2982097"/>
              <a:gd name="connsiteX0" fmla="*/ 203200 w 2406852"/>
              <a:gd name="connsiteY0" fmla="*/ 438150 h 2982097"/>
              <a:gd name="connsiteX1" fmla="*/ 730250 w 2406852"/>
              <a:gd name="connsiteY1" fmla="*/ 0 h 2982097"/>
              <a:gd name="connsiteX2" fmla="*/ 790177 w 2406852"/>
              <a:gd name="connsiteY2" fmla="*/ 53421 h 2982097"/>
              <a:gd name="connsiteX3" fmla="*/ 2406252 w 2406852"/>
              <a:gd name="connsiteY3" fmla="*/ 1453596 h 2982097"/>
              <a:gd name="connsiteX4" fmla="*/ 1825227 w 2406852"/>
              <a:gd name="connsiteY4" fmla="*/ 1818721 h 2982097"/>
              <a:gd name="connsiteX5" fmla="*/ 1825226 w 2406852"/>
              <a:gd name="connsiteY5" fmla="*/ 1958420 h 2982097"/>
              <a:gd name="connsiteX6" fmla="*/ 1774426 w 2406852"/>
              <a:gd name="connsiteY6" fmla="*/ 2174319 h 2982097"/>
              <a:gd name="connsiteX7" fmla="*/ 1571226 w 2406852"/>
              <a:gd name="connsiteY7" fmla="*/ 2371170 h 2982097"/>
              <a:gd name="connsiteX8" fmla="*/ 1126726 w 2406852"/>
              <a:gd name="connsiteY8" fmla="*/ 2977595 h 2982097"/>
              <a:gd name="connsiteX9" fmla="*/ 130175 w 2406852"/>
              <a:gd name="connsiteY9" fmla="*/ 2270125 h 2982097"/>
              <a:gd name="connsiteX10" fmla="*/ 0 w 2406852"/>
              <a:gd name="connsiteY10" fmla="*/ 1403350 h 2982097"/>
              <a:gd name="connsiteX11" fmla="*/ 479025 w 2406852"/>
              <a:gd name="connsiteY11" fmla="*/ 2374345 h 2982097"/>
              <a:gd name="connsiteX12" fmla="*/ 780650 w 2406852"/>
              <a:gd name="connsiteY12" fmla="*/ 2193370 h 2982097"/>
              <a:gd name="connsiteX13" fmla="*/ 891775 w 2406852"/>
              <a:gd name="connsiteY13" fmla="*/ 2110820 h 2982097"/>
              <a:gd name="connsiteX14" fmla="*/ 1072750 w 2406852"/>
              <a:gd name="connsiteY14" fmla="*/ 2015570 h 2982097"/>
              <a:gd name="connsiteX15" fmla="*/ 1063225 w 2406852"/>
              <a:gd name="connsiteY15" fmla="*/ 1825070 h 2982097"/>
              <a:gd name="connsiteX16" fmla="*/ 1012425 w 2406852"/>
              <a:gd name="connsiteY16" fmla="*/ 1698070 h 2982097"/>
              <a:gd name="connsiteX17" fmla="*/ 990200 w 2406852"/>
              <a:gd name="connsiteY17" fmla="*/ 1580595 h 2982097"/>
              <a:gd name="connsiteX18" fmla="*/ 964800 w 2406852"/>
              <a:gd name="connsiteY18" fmla="*/ 1536145 h 2982097"/>
              <a:gd name="connsiteX19" fmla="*/ 904475 w 2406852"/>
              <a:gd name="connsiteY19" fmla="*/ 1542495 h 2982097"/>
              <a:gd name="connsiteX20" fmla="*/ 869550 w 2406852"/>
              <a:gd name="connsiteY20" fmla="*/ 1558370 h 2982097"/>
              <a:gd name="connsiteX21" fmla="*/ 844150 w 2406852"/>
              <a:gd name="connsiteY21" fmla="*/ 1571070 h 2982097"/>
              <a:gd name="connsiteX22" fmla="*/ 809225 w 2406852"/>
              <a:gd name="connsiteY22" fmla="*/ 1440895 h 2982097"/>
              <a:gd name="connsiteX23" fmla="*/ 787000 w 2406852"/>
              <a:gd name="connsiteY23" fmla="*/ 1336120 h 2982097"/>
              <a:gd name="connsiteX24" fmla="*/ 717150 w 2406852"/>
              <a:gd name="connsiteY24" fmla="*/ 1301195 h 2982097"/>
              <a:gd name="connsiteX25" fmla="*/ 466325 w 2406852"/>
              <a:gd name="connsiteY25" fmla="*/ 1278970 h 2982097"/>
              <a:gd name="connsiteX26" fmla="*/ 482200 w 2406852"/>
              <a:gd name="connsiteY26" fmla="*/ 1209120 h 2982097"/>
              <a:gd name="connsiteX27" fmla="*/ 504425 w 2406852"/>
              <a:gd name="connsiteY27" fmla="*/ 1186895 h 2982097"/>
              <a:gd name="connsiteX28" fmla="*/ 459976 w 2406852"/>
              <a:gd name="connsiteY28" fmla="*/ 1009095 h 2982097"/>
              <a:gd name="connsiteX29" fmla="*/ 444101 w 2406852"/>
              <a:gd name="connsiteY29" fmla="*/ 964645 h 2982097"/>
              <a:gd name="connsiteX30" fmla="*/ 513951 w 2406852"/>
              <a:gd name="connsiteY30" fmla="*/ 802720 h 2982097"/>
              <a:gd name="connsiteX31" fmla="*/ 475852 w 2406852"/>
              <a:gd name="connsiteY31" fmla="*/ 618570 h 2982097"/>
              <a:gd name="connsiteX32" fmla="*/ 396477 w 2406852"/>
              <a:gd name="connsiteY32" fmla="*/ 602695 h 2982097"/>
              <a:gd name="connsiteX33" fmla="*/ 409177 w 2406852"/>
              <a:gd name="connsiteY33" fmla="*/ 504270 h 2982097"/>
              <a:gd name="connsiteX34" fmla="*/ 447276 w 2406852"/>
              <a:gd name="connsiteY34" fmla="*/ 447120 h 2982097"/>
              <a:gd name="connsiteX35" fmla="*/ 203200 w 2406852"/>
              <a:gd name="connsiteY35" fmla="*/ 438150 h 2982097"/>
              <a:gd name="connsiteX0" fmla="*/ 73025 w 2276677"/>
              <a:gd name="connsiteY0" fmla="*/ 438150 h 2982097"/>
              <a:gd name="connsiteX1" fmla="*/ 600075 w 2276677"/>
              <a:gd name="connsiteY1" fmla="*/ 0 h 2982097"/>
              <a:gd name="connsiteX2" fmla="*/ 660002 w 2276677"/>
              <a:gd name="connsiteY2" fmla="*/ 53421 h 2982097"/>
              <a:gd name="connsiteX3" fmla="*/ 2276077 w 2276677"/>
              <a:gd name="connsiteY3" fmla="*/ 1453596 h 2982097"/>
              <a:gd name="connsiteX4" fmla="*/ 1695052 w 2276677"/>
              <a:gd name="connsiteY4" fmla="*/ 1818721 h 2982097"/>
              <a:gd name="connsiteX5" fmla="*/ 1695051 w 2276677"/>
              <a:gd name="connsiteY5" fmla="*/ 1958420 h 2982097"/>
              <a:gd name="connsiteX6" fmla="*/ 1644251 w 2276677"/>
              <a:gd name="connsiteY6" fmla="*/ 2174319 h 2982097"/>
              <a:gd name="connsiteX7" fmla="*/ 1441051 w 2276677"/>
              <a:gd name="connsiteY7" fmla="*/ 2371170 h 2982097"/>
              <a:gd name="connsiteX8" fmla="*/ 996551 w 2276677"/>
              <a:gd name="connsiteY8" fmla="*/ 2977595 h 2982097"/>
              <a:gd name="connsiteX9" fmla="*/ 0 w 2276677"/>
              <a:gd name="connsiteY9" fmla="*/ 2270125 h 2982097"/>
              <a:gd name="connsiteX10" fmla="*/ 177800 w 2276677"/>
              <a:gd name="connsiteY10" fmla="*/ 2438400 h 2982097"/>
              <a:gd name="connsiteX11" fmla="*/ 348850 w 2276677"/>
              <a:gd name="connsiteY11" fmla="*/ 2374345 h 2982097"/>
              <a:gd name="connsiteX12" fmla="*/ 650475 w 2276677"/>
              <a:gd name="connsiteY12" fmla="*/ 2193370 h 2982097"/>
              <a:gd name="connsiteX13" fmla="*/ 761600 w 2276677"/>
              <a:gd name="connsiteY13" fmla="*/ 2110820 h 2982097"/>
              <a:gd name="connsiteX14" fmla="*/ 942575 w 2276677"/>
              <a:gd name="connsiteY14" fmla="*/ 2015570 h 2982097"/>
              <a:gd name="connsiteX15" fmla="*/ 933050 w 2276677"/>
              <a:gd name="connsiteY15" fmla="*/ 1825070 h 2982097"/>
              <a:gd name="connsiteX16" fmla="*/ 882250 w 2276677"/>
              <a:gd name="connsiteY16" fmla="*/ 1698070 h 2982097"/>
              <a:gd name="connsiteX17" fmla="*/ 860025 w 2276677"/>
              <a:gd name="connsiteY17" fmla="*/ 1580595 h 2982097"/>
              <a:gd name="connsiteX18" fmla="*/ 834625 w 2276677"/>
              <a:gd name="connsiteY18" fmla="*/ 1536145 h 2982097"/>
              <a:gd name="connsiteX19" fmla="*/ 774300 w 2276677"/>
              <a:gd name="connsiteY19" fmla="*/ 1542495 h 2982097"/>
              <a:gd name="connsiteX20" fmla="*/ 739375 w 2276677"/>
              <a:gd name="connsiteY20" fmla="*/ 1558370 h 2982097"/>
              <a:gd name="connsiteX21" fmla="*/ 713975 w 2276677"/>
              <a:gd name="connsiteY21" fmla="*/ 1571070 h 2982097"/>
              <a:gd name="connsiteX22" fmla="*/ 679050 w 2276677"/>
              <a:gd name="connsiteY22" fmla="*/ 1440895 h 2982097"/>
              <a:gd name="connsiteX23" fmla="*/ 656825 w 2276677"/>
              <a:gd name="connsiteY23" fmla="*/ 1336120 h 2982097"/>
              <a:gd name="connsiteX24" fmla="*/ 586975 w 2276677"/>
              <a:gd name="connsiteY24" fmla="*/ 1301195 h 2982097"/>
              <a:gd name="connsiteX25" fmla="*/ 336150 w 2276677"/>
              <a:gd name="connsiteY25" fmla="*/ 1278970 h 2982097"/>
              <a:gd name="connsiteX26" fmla="*/ 352025 w 2276677"/>
              <a:gd name="connsiteY26" fmla="*/ 1209120 h 2982097"/>
              <a:gd name="connsiteX27" fmla="*/ 374250 w 2276677"/>
              <a:gd name="connsiteY27" fmla="*/ 1186895 h 2982097"/>
              <a:gd name="connsiteX28" fmla="*/ 329801 w 2276677"/>
              <a:gd name="connsiteY28" fmla="*/ 1009095 h 2982097"/>
              <a:gd name="connsiteX29" fmla="*/ 313926 w 2276677"/>
              <a:gd name="connsiteY29" fmla="*/ 964645 h 2982097"/>
              <a:gd name="connsiteX30" fmla="*/ 383776 w 2276677"/>
              <a:gd name="connsiteY30" fmla="*/ 802720 h 2982097"/>
              <a:gd name="connsiteX31" fmla="*/ 345677 w 2276677"/>
              <a:gd name="connsiteY31" fmla="*/ 618570 h 2982097"/>
              <a:gd name="connsiteX32" fmla="*/ 266302 w 2276677"/>
              <a:gd name="connsiteY32" fmla="*/ 602695 h 2982097"/>
              <a:gd name="connsiteX33" fmla="*/ 279002 w 2276677"/>
              <a:gd name="connsiteY33" fmla="*/ 504270 h 2982097"/>
              <a:gd name="connsiteX34" fmla="*/ 317101 w 2276677"/>
              <a:gd name="connsiteY34" fmla="*/ 447120 h 2982097"/>
              <a:gd name="connsiteX35" fmla="*/ 73025 w 2276677"/>
              <a:gd name="connsiteY35" fmla="*/ 438150 h 2982097"/>
              <a:gd name="connsiteX0" fmla="*/ 73025 w 2276677"/>
              <a:gd name="connsiteY0" fmla="*/ 438150 h 2982097"/>
              <a:gd name="connsiteX1" fmla="*/ 600075 w 2276677"/>
              <a:gd name="connsiteY1" fmla="*/ 0 h 2982097"/>
              <a:gd name="connsiteX2" fmla="*/ 660002 w 2276677"/>
              <a:gd name="connsiteY2" fmla="*/ 53421 h 2982097"/>
              <a:gd name="connsiteX3" fmla="*/ 2276077 w 2276677"/>
              <a:gd name="connsiteY3" fmla="*/ 1453596 h 2982097"/>
              <a:gd name="connsiteX4" fmla="*/ 1695052 w 2276677"/>
              <a:gd name="connsiteY4" fmla="*/ 1818721 h 2982097"/>
              <a:gd name="connsiteX5" fmla="*/ 1695051 w 2276677"/>
              <a:gd name="connsiteY5" fmla="*/ 1958420 h 2982097"/>
              <a:gd name="connsiteX6" fmla="*/ 1644251 w 2276677"/>
              <a:gd name="connsiteY6" fmla="*/ 2174319 h 2982097"/>
              <a:gd name="connsiteX7" fmla="*/ 1441051 w 2276677"/>
              <a:gd name="connsiteY7" fmla="*/ 2371170 h 2982097"/>
              <a:gd name="connsiteX8" fmla="*/ 996551 w 2276677"/>
              <a:gd name="connsiteY8" fmla="*/ 2977595 h 2982097"/>
              <a:gd name="connsiteX9" fmla="*/ 0 w 2276677"/>
              <a:gd name="connsiteY9" fmla="*/ 2270125 h 2982097"/>
              <a:gd name="connsiteX10" fmla="*/ 177800 w 2276677"/>
              <a:gd name="connsiteY10" fmla="*/ 2438400 h 2982097"/>
              <a:gd name="connsiteX11" fmla="*/ 285350 w 2276677"/>
              <a:gd name="connsiteY11" fmla="*/ 2428320 h 2982097"/>
              <a:gd name="connsiteX12" fmla="*/ 650475 w 2276677"/>
              <a:gd name="connsiteY12" fmla="*/ 2193370 h 2982097"/>
              <a:gd name="connsiteX13" fmla="*/ 761600 w 2276677"/>
              <a:gd name="connsiteY13" fmla="*/ 2110820 h 2982097"/>
              <a:gd name="connsiteX14" fmla="*/ 942575 w 2276677"/>
              <a:gd name="connsiteY14" fmla="*/ 2015570 h 2982097"/>
              <a:gd name="connsiteX15" fmla="*/ 933050 w 2276677"/>
              <a:gd name="connsiteY15" fmla="*/ 1825070 h 2982097"/>
              <a:gd name="connsiteX16" fmla="*/ 882250 w 2276677"/>
              <a:gd name="connsiteY16" fmla="*/ 1698070 h 2982097"/>
              <a:gd name="connsiteX17" fmla="*/ 860025 w 2276677"/>
              <a:gd name="connsiteY17" fmla="*/ 1580595 h 2982097"/>
              <a:gd name="connsiteX18" fmla="*/ 834625 w 2276677"/>
              <a:gd name="connsiteY18" fmla="*/ 1536145 h 2982097"/>
              <a:gd name="connsiteX19" fmla="*/ 774300 w 2276677"/>
              <a:gd name="connsiteY19" fmla="*/ 1542495 h 2982097"/>
              <a:gd name="connsiteX20" fmla="*/ 739375 w 2276677"/>
              <a:gd name="connsiteY20" fmla="*/ 1558370 h 2982097"/>
              <a:gd name="connsiteX21" fmla="*/ 713975 w 2276677"/>
              <a:gd name="connsiteY21" fmla="*/ 1571070 h 2982097"/>
              <a:gd name="connsiteX22" fmla="*/ 679050 w 2276677"/>
              <a:gd name="connsiteY22" fmla="*/ 1440895 h 2982097"/>
              <a:gd name="connsiteX23" fmla="*/ 656825 w 2276677"/>
              <a:gd name="connsiteY23" fmla="*/ 1336120 h 2982097"/>
              <a:gd name="connsiteX24" fmla="*/ 586975 w 2276677"/>
              <a:gd name="connsiteY24" fmla="*/ 1301195 h 2982097"/>
              <a:gd name="connsiteX25" fmla="*/ 336150 w 2276677"/>
              <a:gd name="connsiteY25" fmla="*/ 1278970 h 2982097"/>
              <a:gd name="connsiteX26" fmla="*/ 352025 w 2276677"/>
              <a:gd name="connsiteY26" fmla="*/ 1209120 h 2982097"/>
              <a:gd name="connsiteX27" fmla="*/ 374250 w 2276677"/>
              <a:gd name="connsiteY27" fmla="*/ 1186895 h 2982097"/>
              <a:gd name="connsiteX28" fmla="*/ 329801 w 2276677"/>
              <a:gd name="connsiteY28" fmla="*/ 1009095 h 2982097"/>
              <a:gd name="connsiteX29" fmla="*/ 313926 w 2276677"/>
              <a:gd name="connsiteY29" fmla="*/ 964645 h 2982097"/>
              <a:gd name="connsiteX30" fmla="*/ 383776 w 2276677"/>
              <a:gd name="connsiteY30" fmla="*/ 802720 h 2982097"/>
              <a:gd name="connsiteX31" fmla="*/ 345677 w 2276677"/>
              <a:gd name="connsiteY31" fmla="*/ 618570 h 2982097"/>
              <a:gd name="connsiteX32" fmla="*/ 266302 w 2276677"/>
              <a:gd name="connsiteY32" fmla="*/ 602695 h 2982097"/>
              <a:gd name="connsiteX33" fmla="*/ 279002 w 2276677"/>
              <a:gd name="connsiteY33" fmla="*/ 504270 h 2982097"/>
              <a:gd name="connsiteX34" fmla="*/ 317101 w 2276677"/>
              <a:gd name="connsiteY34" fmla="*/ 447120 h 2982097"/>
              <a:gd name="connsiteX35" fmla="*/ 73025 w 2276677"/>
              <a:gd name="connsiteY35" fmla="*/ 438150 h 2982097"/>
              <a:gd name="connsiteX0" fmla="*/ 73025 w 2276677"/>
              <a:gd name="connsiteY0" fmla="*/ 438150 h 2982097"/>
              <a:gd name="connsiteX1" fmla="*/ 600075 w 2276677"/>
              <a:gd name="connsiteY1" fmla="*/ 0 h 2982097"/>
              <a:gd name="connsiteX2" fmla="*/ 660002 w 2276677"/>
              <a:gd name="connsiteY2" fmla="*/ 53421 h 2982097"/>
              <a:gd name="connsiteX3" fmla="*/ 2276077 w 2276677"/>
              <a:gd name="connsiteY3" fmla="*/ 1453596 h 2982097"/>
              <a:gd name="connsiteX4" fmla="*/ 1695052 w 2276677"/>
              <a:gd name="connsiteY4" fmla="*/ 1818721 h 2982097"/>
              <a:gd name="connsiteX5" fmla="*/ 1695051 w 2276677"/>
              <a:gd name="connsiteY5" fmla="*/ 1958420 h 2982097"/>
              <a:gd name="connsiteX6" fmla="*/ 1644251 w 2276677"/>
              <a:gd name="connsiteY6" fmla="*/ 2174319 h 2982097"/>
              <a:gd name="connsiteX7" fmla="*/ 1441051 w 2276677"/>
              <a:gd name="connsiteY7" fmla="*/ 2371170 h 2982097"/>
              <a:gd name="connsiteX8" fmla="*/ 996551 w 2276677"/>
              <a:gd name="connsiteY8" fmla="*/ 2977595 h 2982097"/>
              <a:gd name="connsiteX9" fmla="*/ 0 w 2276677"/>
              <a:gd name="connsiteY9" fmla="*/ 2270125 h 2982097"/>
              <a:gd name="connsiteX10" fmla="*/ 177800 w 2276677"/>
              <a:gd name="connsiteY10" fmla="*/ 2438400 h 2982097"/>
              <a:gd name="connsiteX11" fmla="*/ 285350 w 2276677"/>
              <a:gd name="connsiteY11" fmla="*/ 2428320 h 2982097"/>
              <a:gd name="connsiteX12" fmla="*/ 409175 w 2276677"/>
              <a:gd name="connsiteY12" fmla="*/ 2441020 h 2982097"/>
              <a:gd name="connsiteX13" fmla="*/ 650475 w 2276677"/>
              <a:gd name="connsiteY13" fmla="*/ 2193370 h 2982097"/>
              <a:gd name="connsiteX14" fmla="*/ 761600 w 2276677"/>
              <a:gd name="connsiteY14" fmla="*/ 2110820 h 2982097"/>
              <a:gd name="connsiteX15" fmla="*/ 942575 w 2276677"/>
              <a:gd name="connsiteY15" fmla="*/ 2015570 h 2982097"/>
              <a:gd name="connsiteX16" fmla="*/ 933050 w 2276677"/>
              <a:gd name="connsiteY16" fmla="*/ 1825070 h 2982097"/>
              <a:gd name="connsiteX17" fmla="*/ 882250 w 2276677"/>
              <a:gd name="connsiteY17" fmla="*/ 1698070 h 2982097"/>
              <a:gd name="connsiteX18" fmla="*/ 860025 w 2276677"/>
              <a:gd name="connsiteY18" fmla="*/ 1580595 h 2982097"/>
              <a:gd name="connsiteX19" fmla="*/ 834625 w 2276677"/>
              <a:gd name="connsiteY19" fmla="*/ 1536145 h 2982097"/>
              <a:gd name="connsiteX20" fmla="*/ 774300 w 2276677"/>
              <a:gd name="connsiteY20" fmla="*/ 1542495 h 2982097"/>
              <a:gd name="connsiteX21" fmla="*/ 739375 w 2276677"/>
              <a:gd name="connsiteY21" fmla="*/ 1558370 h 2982097"/>
              <a:gd name="connsiteX22" fmla="*/ 713975 w 2276677"/>
              <a:gd name="connsiteY22" fmla="*/ 1571070 h 2982097"/>
              <a:gd name="connsiteX23" fmla="*/ 679050 w 2276677"/>
              <a:gd name="connsiteY23" fmla="*/ 1440895 h 2982097"/>
              <a:gd name="connsiteX24" fmla="*/ 656825 w 2276677"/>
              <a:gd name="connsiteY24" fmla="*/ 1336120 h 2982097"/>
              <a:gd name="connsiteX25" fmla="*/ 586975 w 2276677"/>
              <a:gd name="connsiteY25" fmla="*/ 1301195 h 2982097"/>
              <a:gd name="connsiteX26" fmla="*/ 336150 w 2276677"/>
              <a:gd name="connsiteY26" fmla="*/ 1278970 h 2982097"/>
              <a:gd name="connsiteX27" fmla="*/ 352025 w 2276677"/>
              <a:gd name="connsiteY27" fmla="*/ 1209120 h 2982097"/>
              <a:gd name="connsiteX28" fmla="*/ 374250 w 2276677"/>
              <a:gd name="connsiteY28" fmla="*/ 1186895 h 2982097"/>
              <a:gd name="connsiteX29" fmla="*/ 329801 w 2276677"/>
              <a:gd name="connsiteY29" fmla="*/ 1009095 h 2982097"/>
              <a:gd name="connsiteX30" fmla="*/ 313926 w 2276677"/>
              <a:gd name="connsiteY30" fmla="*/ 964645 h 2982097"/>
              <a:gd name="connsiteX31" fmla="*/ 383776 w 2276677"/>
              <a:gd name="connsiteY31" fmla="*/ 802720 h 2982097"/>
              <a:gd name="connsiteX32" fmla="*/ 345677 w 2276677"/>
              <a:gd name="connsiteY32" fmla="*/ 618570 h 2982097"/>
              <a:gd name="connsiteX33" fmla="*/ 266302 w 2276677"/>
              <a:gd name="connsiteY33" fmla="*/ 602695 h 2982097"/>
              <a:gd name="connsiteX34" fmla="*/ 279002 w 2276677"/>
              <a:gd name="connsiteY34" fmla="*/ 504270 h 2982097"/>
              <a:gd name="connsiteX35" fmla="*/ 317101 w 2276677"/>
              <a:gd name="connsiteY35" fmla="*/ 447120 h 2982097"/>
              <a:gd name="connsiteX36" fmla="*/ 73025 w 2276677"/>
              <a:gd name="connsiteY36" fmla="*/ 438150 h 2982097"/>
              <a:gd name="connsiteX0" fmla="*/ 0 w 2203652"/>
              <a:gd name="connsiteY0" fmla="*/ 438150 h 2982097"/>
              <a:gd name="connsiteX1" fmla="*/ 527050 w 2203652"/>
              <a:gd name="connsiteY1" fmla="*/ 0 h 2982097"/>
              <a:gd name="connsiteX2" fmla="*/ 586977 w 2203652"/>
              <a:gd name="connsiteY2" fmla="*/ 53421 h 2982097"/>
              <a:gd name="connsiteX3" fmla="*/ 2203052 w 2203652"/>
              <a:gd name="connsiteY3" fmla="*/ 1453596 h 2982097"/>
              <a:gd name="connsiteX4" fmla="*/ 1622027 w 2203652"/>
              <a:gd name="connsiteY4" fmla="*/ 1818721 h 2982097"/>
              <a:gd name="connsiteX5" fmla="*/ 1622026 w 2203652"/>
              <a:gd name="connsiteY5" fmla="*/ 1958420 h 2982097"/>
              <a:gd name="connsiteX6" fmla="*/ 1571226 w 2203652"/>
              <a:gd name="connsiteY6" fmla="*/ 2174319 h 2982097"/>
              <a:gd name="connsiteX7" fmla="*/ 1368026 w 2203652"/>
              <a:gd name="connsiteY7" fmla="*/ 2371170 h 2982097"/>
              <a:gd name="connsiteX8" fmla="*/ 923526 w 2203652"/>
              <a:gd name="connsiteY8" fmla="*/ 2977595 h 2982097"/>
              <a:gd name="connsiteX9" fmla="*/ 454025 w 2203652"/>
              <a:gd name="connsiteY9" fmla="*/ 2635250 h 2982097"/>
              <a:gd name="connsiteX10" fmla="*/ 104775 w 2203652"/>
              <a:gd name="connsiteY10" fmla="*/ 2438400 h 2982097"/>
              <a:gd name="connsiteX11" fmla="*/ 212325 w 2203652"/>
              <a:gd name="connsiteY11" fmla="*/ 2428320 h 2982097"/>
              <a:gd name="connsiteX12" fmla="*/ 336150 w 2203652"/>
              <a:gd name="connsiteY12" fmla="*/ 2441020 h 2982097"/>
              <a:gd name="connsiteX13" fmla="*/ 577450 w 2203652"/>
              <a:gd name="connsiteY13" fmla="*/ 2193370 h 2982097"/>
              <a:gd name="connsiteX14" fmla="*/ 688575 w 2203652"/>
              <a:gd name="connsiteY14" fmla="*/ 2110820 h 2982097"/>
              <a:gd name="connsiteX15" fmla="*/ 869550 w 2203652"/>
              <a:gd name="connsiteY15" fmla="*/ 2015570 h 2982097"/>
              <a:gd name="connsiteX16" fmla="*/ 860025 w 2203652"/>
              <a:gd name="connsiteY16" fmla="*/ 1825070 h 2982097"/>
              <a:gd name="connsiteX17" fmla="*/ 809225 w 2203652"/>
              <a:gd name="connsiteY17" fmla="*/ 1698070 h 2982097"/>
              <a:gd name="connsiteX18" fmla="*/ 787000 w 2203652"/>
              <a:gd name="connsiteY18" fmla="*/ 1580595 h 2982097"/>
              <a:gd name="connsiteX19" fmla="*/ 761600 w 2203652"/>
              <a:gd name="connsiteY19" fmla="*/ 1536145 h 2982097"/>
              <a:gd name="connsiteX20" fmla="*/ 701275 w 2203652"/>
              <a:gd name="connsiteY20" fmla="*/ 1542495 h 2982097"/>
              <a:gd name="connsiteX21" fmla="*/ 666350 w 2203652"/>
              <a:gd name="connsiteY21" fmla="*/ 1558370 h 2982097"/>
              <a:gd name="connsiteX22" fmla="*/ 640950 w 2203652"/>
              <a:gd name="connsiteY22" fmla="*/ 1571070 h 2982097"/>
              <a:gd name="connsiteX23" fmla="*/ 606025 w 2203652"/>
              <a:gd name="connsiteY23" fmla="*/ 1440895 h 2982097"/>
              <a:gd name="connsiteX24" fmla="*/ 583800 w 2203652"/>
              <a:gd name="connsiteY24" fmla="*/ 1336120 h 2982097"/>
              <a:gd name="connsiteX25" fmla="*/ 513950 w 2203652"/>
              <a:gd name="connsiteY25" fmla="*/ 1301195 h 2982097"/>
              <a:gd name="connsiteX26" fmla="*/ 263125 w 2203652"/>
              <a:gd name="connsiteY26" fmla="*/ 1278970 h 2982097"/>
              <a:gd name="connsiteX27" fmla="*/ 279000 w 2203652"/>
              <a:gd name="connsiteY27" fmla="*/ 1209120 h 2982097"/>
              <a:gd name="connsiteX28" fmla="*/ 301225 w 2203652"/>
              <a:gd name="connsiteY28" fmla="*/ 1186895 h 2982097"/>
              <a:gd name="connsiteX29" fmla="*/ 256776 w 2203652"/>
              <a:gd name="connsiteY29" fmla="*/ 1009095 h 2982097"/>
              <a:gd name="connsiteX30" fmla="*/ 240901 w 2203652"/>
              <a:gd name="connsiteY30" fmla="*/ 964645 h 2982097"/>
              <a:gd name="connsiteX31" fmla="*/ 310751 w 2203652"/>
              <a:gd name="connsiteY31" fmla="*/ 802720 h 2982097"/>
              <a:gd name="connsiteX32" fmla="*/ 272652 w 2203652"/>
              <a:gd name="connsiteY32" fmla="*/ 618570 h 2982097"/>
              <a:gd name="connsiteX33" fmla="*/ 193277 w 2203652"/>
              <a:gd name="connsiteY33" fmla="*/ 602695 h 2982097"/>
              <a:gd name="connsiteX34" fmla="*/ 205977 w 2203652"/>
              <a:gd name="connsiteY34" fmla="*/ 504270 h 2982097"/>
              <a:gd name="connsiteX35" fmla="*/ 244076 w 2203652"/>
              <a:gd name="connsiteY35" fmla="*/ 447120 h 2982097"/>
              <a:gd name="connsiteX36" fmla="*/ 0 w 2203652"/>
              <a:gd name="connsiteY36" fmla="*/ 438150 h 2982097"/>
              <a:gd name="connsiteX0" fmla="*/ 0 w 2203652"/>
              <a:gd name="connsiteY0" fmla="*/ 438150 h 2982097"/>
              <a:gd name="connsiteX1" fmla="*/ 527050 w 2203652"/>
              <a:gd name="connsiteY1" fmla="*/ 0 h 2982097"/>
              <a:gd name="connsiteX2" fmla="*/ 586977 w 2203652"/>
              <a:gd name="connsiteY2" fmla="*/ 53421 h 2982097"/>
              <a:gd name="connsiteX3" fmla="*/ 2203052 w 2203652"/>
              <a:gd name="connsiteY3" fmla="*/ 1453596 h 2982097"/>
              <a:gd name="connsiteX4" fmla="*/ 1622027 w 2203652"/>
              <a:gd name="connsiteY4" fmla="*/ 1818721 h 2982097"/>
              <a:gd name="connsiteX5" fmla="*/ 1622026 w 2203652"/>
              <a:gd name="connsiteY5" fmla="*/ 1958420 h 2982097"/>
              <a:gd name="connsiteX6" fmla="*/ 1571226 w 2203652"/>
              <a:gd name="connsiteY6" fmla="*/ 2174319 h 2982097"/>
              <a:gd name="connsiteX7" fmla="*/ 1368026 w 2203652"/>
              <a:gd name="connsiteY7" fmla="*/ 2371170 h 2982097"/>
              <a:gd name="connsiteX8" fmla="*/ 923526 w 2203652"/>
              <a:gd name="connsiteY8" fmla="*/ 2977595 h 2982097"/>
              <a:gd name="connsiteX9" fmla="*/ 454025 w 2203652"/>
              <a:gd name="connsiteY9" fmla="*/ 2635250 h 2982097"/>
              <a:gd name="connsiteX10" fmla="*/ 104775 w 2203652"/>
              <a:gd name="connsiteY10" fmla="*/ 2438400 h 2982097"/>
              <a:gd name="connsiteX11" fmla="*/ 421875 w 2203652"/>
              <a:gd name="connsiteY11" fmla="*/ 2437845 h 2982097"/>
              <a:gd name="connsiteX12" fmla="*/ 336150 w 2203652"/>
              <a:gd name="connsiteY12" fmla="*/ 2441020 h 2982097"/>
              <a:gd name="connsiteX13" fmla="*/ 577450 w 2203652"/>
              <a:gd name="connsiteY13" fmla="*/ 2193370 h 2982097"/>
              <a:gd name="connsiteX14" fmla="*/ 688575 w 2203652"/>
              <a:gd name="connsiteY14" fmla="*/ 2110820 h 2982097"/>
              <a:gd name="connsiteX15" fmla="*/ 869550 w 2203652"/>
              <a:gd name="connsiteY15" fmla="*/ 2015570 h 2982097"/>
              <a:gd name="connsiteX16" fmla="*/ 860025 w 2203652"/>
              <a:gd name="connsiteY16" fmla="*/ 1825070 h 2982097"/>
              <a:gd name="connsiteX17" fmla="*/ 809225 w 2203652"/>
              <a:gd name="connsiteY17" fmla="*/ 1698070 h 2982097"/>
              <a:gd name="connsiteX18" fmla="*/ 787000 w 2203652"/>
              <a:gd name="connsiteY18" fmla="*/ 1580595 h 2982097"/>
              <a:gd name="connsiteX19" fmla="*/ 761600 w 2203652"/>
              <a:gd name="connsiteY19" fmla="*/ 1536145 h 2982097"/>
              <a:gd name="connsiteX20" fmla="*/ 701275 w 2203652"/>
              <a:gd name="connsiteY20" fmla="*/ 1542495 h 2982097"/>
              <a:gd name="connsiteX21" fmla="*/ 666350 w 2203652"/>
              <a:gd name="connsiteY21" fmla="*/ 1558370 h 2982097"/>
              <a:gd name="connsiteX22" fmla="*/ 640950 w 2203652"/>
              <a:gd name="connsiteY22" fmla="*/ 1571070 h 2982097"/>
              <a:gd name="connsiteX23" fmla="*/ 606025 w 2203652"/>
              <a:gd name="connsiteY23" fmla="*/ 1440895 h 2982097"/>
              <a:gd name="connsiteX24" fmla="*/ 583800 w 2203652"/>
              <a:gd name="connsiteY24" fmla="*/ 1336120 h 2982097"/>
              <a:gd name="connsiteX25" fmla="*/ 513950 w 2203652"/>
              <a:gd name="connsiteY25" fmla="*/ 1301195 h 2982097"/>
              <a:gd name="connsiteX26" fmla="*/ 263125 w 2203652"/>
              <a:gd name="connsiteY26" fmla="*/ 1278970 h 2982097"/>
              <a:gd name="connsiteX27" fmla="*/ 279000 w 2203652"/>
              <a:gd name="connsiteY27" fmla="*/ 1209120 h 2982097"/>
              <a:gd name="connsiteX28" fmla="*/ 301225 w 2203652"/>
              <a:gd name="connsiteY28" fmla="*/ 1186895 h 2982097"/>
              <a:gd name="connsiteX29" fmla="*/ 256776 w 2203652"/>
              <a:gd name="connsiteY29" fmla="*/ 1009095 h 2982097"/>
              <a:gd name="connsiteX30" fmla="*/ 240901 w 2203652"/>
              <a:gd name="connsiteY30" fmla="*/ 964645 h 2982097"/>
              <a:gd name="connsiteX31" fmla="*/ 310751 w 2203652"/>
              <a:gd name="connsiteY31" fmla="*/ 802720 h 2982097"/>
              <a:gd name="connsiteX32" fmla="*/ 272652 w 2203652"/>
              <a:gd name="connsiteY32" fmla="*/ 618570 h 2982097"/>
              <a:gd name="connsiteX33" fmla="*/ 193277 w 2203652"/>
              <a:gd name="connsiteY33" fmla="*/ 602695 h 2982097"/>
              <a:gd name="connsiteX34" fmla="*/ 205977 w 2203652"/>
              <a:gd name="connsiteY34" fmla="*/ 504270 h 2982097"/>
              <a:gd name="connsiteX35" fmla="*/ 244076 w 2203652"/>
              <a:gd name="connsiteY35" fmla="*/ 447120 h 2982097"/>
              <a:gd name="connsiteX36" fmla="*/ 0 w 2203652"/>
              <a:gd name="connsiteY36" fmla="*/ 438150 h 2982097"/>
              <a:gd name="connsiteX0" fmla="*/ 0 w 2203652"/>
              <a:gd name="connsiteY0" fmla="*/ 438150 h 2982097"/>
              <a:gd name="connsiteX1" fmla="*/ 527050 w 2203652"/>
              <a:gd name="connsiteY1" fmla="*/ 0 h 2982097"/>
              <a:gd name="connsiteX2" fmla="*/ 586977 w 2203652"/>
              <a:gd name="connsiteY2" fmla="*/ 53421 h 2982097"/>
              <a:gd name="connsiteX3" fmla="*/ 2203052 w 2203652"/>
              <a:gd name="connsiteY3" fmla="*/ 1453596 h 2982097"/>
              <a:gd name="connsiteX4" fmla="*/ 1622027 w 2203652"/>
              <a:gd name="connsiteY4" fmla="*/ 1818721 h 2982097"/>
              <a:gd name="connsiteX5" fmla="*/ 1622026 w 2203652"/>
              <a:gd name="connsiteY5" fmla="*/ 1958420 h 2982097"/>
              <a:gd name="connsiteX6" fmla="*/ 1571226 w 2203652"/>
              <a:gd name="connsiteY6" fmla="*/ 2174319 h 2982097"/>
              <a:gd name="connsiteX7" fmla="*/ 1368026 w 2203652"/>
              <a:gd name="connsiteY7" fmla="*/ 2371170 h 2982097"/>
              <a:gd name="connsiteX8" fmla="*/ 923526 w 2203652"/>
              <a:gd name="connsiteY8" fmla="*/ 2977595 h 2982097"/>
              <a:gd name="connsiteX9" fmla="*/ 454025 w 2203652"/>
              <a:gd name="connsiteY9" fmla="*/ 2635250 h 2982097"/>
              <a:gd name="connsiteX10" fmla="*/ 549275 w 2203652"/>
              <a:gd name="connsiteY10" fmla="*/ 2581275 h 2982097"/>
              <a:gd name="connsiteX11" fmla="*/ 421875 w 2203652"/>
              <a:gd name="connsiteY11" fmla="*/ 2437845 h 2982097"/>
              <a:gd name="connsiteX12" fmla="*/ 336150 w 2203652"/>
              <a:gd name="connsiteY12" fmla="*/ 2441020 h 2982097"/>
              <a:gd name="connsiteX13" fmla="*/ 577450 w 2203652"/>
              <a:gd name="connsiteY13" fmla="*/ 2193370 h 2982097"/>
              <a:gd name="connsiteX14" fmla="*/ 688575 w 2203652"/>
              <a:gd name="connsiteY14" fmla="*/ 2110820 h 2982097"/>
              <a:gd name="connsiteX15" fmla="*/ 869550 w 2203652"/>
              <a:gd name="connsiteY15" fmla="*/ 2015570 h 2982097"/>
              <a:gd name="connsiteX16" fmla="*/ 860025 w 2203652"/>
              <a:gd name="connsiteY16" fmla="*/ 1825070 h 2982097"/>
              <a:gd name="connsiteX17" fmla="*/ 809225 w 2203652"/>
              <a:gd name="connsiteY17" fmla="*/ 1698070 h 2982097"/>
              <a:gd name="connsiteX18" fmla="*/ 787000 w 2203652"/>
              <a:gd name="connsiteY18" fmla="*/ 1580595 h 2982097"/>
              <a:gd name="connsiteX19" fmla="*/ 761600 w 2203652"/>
              <a:gd name="connsiteY19" fmla="*/ 1536145 h 2982097"/>
              <a:gd name="connsiteX20" fmla="*/ 701275 w 2203652"/>
              <a:gd name="connsiteY20" fmla="*/ 1542495 h 2982097"/>
              <a:gd name="connsiteX21" fmla="*/ 666350 w 2203652"/>
              <a:gd name="connsiteY21" fmla="*/ 1558370 h 2982097"/>
              <a:gd name="connsiteX22" fmla="*/ 640950 w 2203652"/>
              <a:gd name="connsiteY22" fmla="*/ 1571070 h 2982097"/>
              <a:gd name="connsiteX23" fmla="*/ 606025 w 2203652"/>
              <a:gd name="connsiteY23" fmla="*/ 1440895 h 2982097"/>
              <a:gd name="connsiteX24" fmla="*/ 583800 w 2203652"/>
              <a:gd name="connsiteY24" fmla="*/ 1336120 h 2982097"/>
              <a:gd name="connsiteX25" fmla="*/ 513950 w 2203652"/>
              <a:gd name="connsiteY25" fmla="*/ 1301195 h 2982097"/>
              <a:gd name="connsiteX26" fmla="*/ 263125 w 2203652"/>
              <a:gd name="connsiteY26" fmla="*/ 1278970 h 2982097"/>
              <a:gd name="connsiteX27" fmla="*/ 279000 w 2203652"/>
              <a:gd name="connsiteY27" fmla="*/ 1209120 h 2982097"/>
              <a:gd name="connsiteX28" fmla="*/ 301225 w 2203652"/>
              <a:gd name="connsiteY28" fmla="*/ 1186895 h 2982097"/>
              <a:gd name="connsiteX29" fmla="*/ 256776 w 2203652"/>
              <a:gd name="connsiteY29" fmla="*/ 1009095 h 2982097"/>
              <a:gd name="connsiteX30" fmla="*/ 240901 w 2203652"/>
              <a:gd name="connsiteY30" fmla="*/ 964645 h 2982097"/>
              <a:gd name="connsiteX31" fmla="*/ 310751 w 2203652"/>
              <a:gd name="connsiteY31" fmla="*/ 802720 h 2982097"/>
              <a:gd name="connsiteX32" fmla="*/ 272652 w 2203652"/>
              <a:gd name="connsiteY32" fmla="*/ 618570 h 2982097"/>
              <a:gd name="connsiteX33" fmla="*/ 193277 w 2203652"/>
              <a:gd name="connsiteY33" fmla="*/ 602695 h 2982097"/>
              <a:gd name="connsiteX34" fmla="*/ 205977 w 2203652"/>
              <a:gd name="connsiteY34" fmla="*/ 504270 h 2982097"/>
              <a:gd name="connsiteX35" fmla="*/ 244076 w 2203652"/>
              <a:gd name="connsiteY35" fmla="*/ 447120 h 2982097"/>
              <a:gd name="connsiteX36" fmla="*/ 0 w 2203652"/>
              <a:gd name="connsiteY36" fmla="*/ 438150 h 2982097"/>
              <a:gd name="connsiteX0" fmla="*/ 0 w 2203652"/>
              <a:gd name="connsiteY0" fmla="*/ 438150 h 2982097"/>
              <a:gd name="connsiteX1" fmla="*/ 527050 w 2203652"/>
              <a:gd name="connsiteY1" fmla="*/ 0 h 2982097"/>
              <a:gd name="connsiteX2" fmla="*/ 586977 w 2203652"/>
              <a:gd name="connsiteY2" fmla="*/ 53421 h 2982097"/>
              <a:gd name="connsiteX3" fmla="*/ 2203052 w 2203652"/>
              <a:gd name="connsiteY3" fmla="*/ 1453596 h 2982097"/>
              <a:gd name="connsiteX4" fmla="*/ 1622027 w 2203652"/>
              <a:gd name="connsiteY4" fmla="*/ 1818721 h 2982097"/>
              <a:gd name="connsiteX5" fmla="*/ 1622026 w 2203652"/>
              <a:gd name="connsiteY5" fmla="*/ 1958420 h 2982097"/>
              <a:gd name="connsiteX6" fmla="*/ 1571226 w 2203652"/>
              <a:gd name="connsiteY6" fmla="*/ 2174319 h 2982097"/>
              <a:gd name="connsiteX7" fmla="*/ 1368026 w 2203652"/>
              <a:gd name="connsiteY7" fmla="*/ 2371170 h 2982097"/>
              <a:gd name="connsiteX8" fmla="*/ 923526 w 2203652"/>
              <a:gd name="connsiteY8" fmla="*/ 2977595 h 2982097"/>
              <a:gd name="connsiteX9" fmla="*/ 612775 w 2203652"/>
              <a:gd name="connsiteY9" fmla="*/ 2533650 h 2982097"/>
              <a:gd name="connsiteX10" fmla="*/ 549275 w 2203652"/>
              <a:gd name="connsiteY10" fmla="*/ 2581275 h 2982097"/>
              <a:gd name="connsiteX11" fmla="*/ 421875 w 2203652"/>
              <a:gd name="connsiteY11" fmla="*/ 2437845 h 2982097"/>
              <a:gd name="connsiteX12" fmla="*/ 336150 w 2203652"/>
              <a:gd name="connsiteY12" fmla="*/ 2441020 h 2982097"/>
              <a:gd name="connsiteX13" fmla="*/ 577450 w 2203652"/>
              <a:gd name="connsiteY13" fmla="*/ 2193370 h 2982097"/>
              <a:gd name="connsiteX14" fmla="*/ 688575 w 2203652"/>
              <a:gd name="connsiteY14" fmla="*/ 2110820 h 2982097"/>
              <a:gd name="connsiteX15" fmla="*/ 869550 w 2203652"/>
              <a:gd name="connsiteY15" fmla="*/ 2015570 h 2982097"/>
              <a:gd name="connsiteX16" fmla="*/ 860025 w 2203652"/>
              <a:gd name="connsiteY16" fmla="*/ 1825070 h 2982097"/>
              <a:gd name="connsiteX17" fmla="*/ 809225 w 2203652"/>
              <a:gd name="connsiteY17" fmla="*/ 1698070 h 2982097"/>
              <a:gd name="connsiteX18" fmla="*/ 787000 w 2203652"/>
              <a:gd name="connsiteY18" fmla="*/ 1580595 h 2982097"/>
              <a:gd name="connsiteX19" fmla="*/ 761600 w 2203652"/>
              <a:gd name="connsiteY19" fmla="*/ 1536145 h 2982097"/>
              <a:gd name="connsiteX20" fmla="*/ 701275 w 2203652"/>
              <a:gd name="connsiteY20" fmla="*/ 1542495 h 2982097"/>
              <a:gd name="connsiteX21" fmla="*/ 666350 w 2203652"/>
              <a:gd name="connsiteY21" fmla="*/ 1558370 h 2982097"/>
              <a:gd name="connsiteX22" fmla="*/ 640950 w 2203652"/>
              <a:gd name="connsiteY22" fmla="*/ 1571070 h 2982097"/>
              <a:gd name="connsiteX23" fmla="*/ 606025 w 2203652"/>
              <a:gd name="connsiteY23" fmla="*/ 1440895 h 2982097"/>
              <a:gd name="connsiteX24" fmla="*/ 583800 w 2203652"/>
              <a:gd name="connsiteY24" fmla="*/ 1336120 h 2982097"/>
              <a:gd name="connsiteX25" fmla="*/ 513950 w 2203652"/>
              <a:gd name="connsiteY25" fmla="*/ 1301195 h 2982097"/>
              <a:gd name="connsiteX26" fmla="*/ 263125 w 2203652"/>
              <a:gd name="connsiteY26" fmla="*/ 1278970 h 2982097"/>
              <a:gd name="connsiteX27" fmla="*/ 279000 w 2203652"/>
              <a:gd name="connsiteY27" fmla="*/ 1209120 h 2982097"/>
              <a:gd name="connsiteX28" fmla="*/ 301225 w 2203652"/>
              <a:gd name="connsiteY28" fmla="*/ 1186895 h 2982097"/>
              <a:gd name="connsiteX29" fmla="*/ 256776 w 2203652"/>
              <a:gd name="connsiteY29" fmla="*/ 1009095 h 2982097"/>
              <a:gd name="connsiteX30" fmla="*/ 240901 w 2203652"/>
              <a:gd name="connsiteY30" fmla="*/ 964645 h 2982097"/>
              <a:gd name="connsiteX31" fmla="*/ 310751 w 2203652"/>
              <a:gd name="connsiteY31" fmla="*/ 802720 h 2982097"/>
              <a:gd name="connsiteX32" fmla="*/ 272652 w 2203652"/>
              <a:gd name="connsiteY32" fmla="*/ 618570 h 2982097"/>
              <a:gd name="connsiteX33" fmla="*/ 193277 w 2203652"/>
              <a:gd name="connsiteY33" fmla="*/ 602695 h 2982097"/>
              <a:gd name="connsiteX34" fmla="*/ 205977 w 2203652"/>
              <a:gd name="connsiteY34" fmla="*/ 504270 h 2982097"/>
              <a:gd name="connsiteX35" fmla="*/ 244076 w 2203652"/>
              <a:gd name="connsiteY35" fmla="*/ 447120 h 2982097"/>
              <a:gd name="connsiteX36" fmla="*/ 0 w 2203652"/>
              <a:gd name="connsiteY36" fmla="*/ 438150 h 2982097"/>
              <a:gd name="connsiteX0" fmla="*/ 0 w 2203652"/>
              <a:gd name="connsiteY0" fmla="*/ 438150 h 2981478"/>
              <a:gd name="connsiteX1" fmla="*/ 527050 w 2203652"/>
              <a:gd name="connsiteY1" fmla="*/ 0 h 2981478"/>
              <a:gd name="connsiteX2" fmla="*/ 586977 w 2203652"/>
              <a:gd name="connsiteY2" fmla="*/ 53421 h 2981478"/>
              <a:gd name="connsiteX3" fmla="*/ 2203052 w 2203652"/>
              <a:gd name="connsiteY3" fmla="*/ 1453596 h 2981478"/>
              <a:gd name="connsiteX4" fmla="*/ 1622027 w 2203652"/>
              <a:gd name="connsiteY4" fmla="*/ 1818721 h 2981478"/>
              <a:gd name="connsiteX5" fmla="*/ 1622026 w 2203652"/>
              <a:gd name="connsiteY5" fmla="*/ 1958420 h 2981478"/>
              <a:gd name="connsiteX6" fmla="*/ 1571226 w 2203652"/>
              <a:gd name="connsiteY6" fmla="*/ 2174319 h 2981478"/>
              <a:gd name="connsiteX7" fmla="*/ 1368026 w 2203652"/>
              <a:gd name="connsiteY7" fmla="*/ 2371170 h 2981478"/>
              <a:gd name="connsiteX8" fmla="*/ 923526 w 2203652"/>
              <a:gd name="connsiteY8" fmla="*/ 2977595 h 2981478"/>
              <a:gd name="connsiteX9" fmla="*/ 710799 w 2203652"/>
              <a:gd name="connsiteY9" fmla="*/ 2660095 h 2981478"/>
              <a:gd name="connsiteX10" fmla="*/ 612775 w 2203652"/>
              <a:gd name="connsiteY10" fmla="*/ 2533650 h 2981478"/>
              <a:gd name="connsiteX11" fmla="*/ 549275 w 2203652"/>
              <a:gd name="connsiteY11" fmla="*/ 2581275 h 2981478"/>
              <a:gd name="connsiteX12" fmla="*/ 421875 w 2203652"/>
              <a:gd name="connsiteY12" fmla="*/ 2437845 h 2981478"/>
              <a:gd name="connsiteX13" fmla="*/ 336150 w 2203652"/>
              <a:gd name="connsiteY13" fmla="*/ 2441020 h 2981478"/>
              <a:gd name="connsiteX14" fmla="*/ 577450 w 2203652"/>
              <a:gd name="connsiteY14" fmla="*/ 2193370 h 2981478"/>
              <a:gd name="connsiteX15" fmla="*/ 688575 w 2203652"/>
              <a:gd name="connsiteY15" fmla="*/ 2110820 h 2981478"/>
              <a:gd name="connsiteX16" fmla="*/ 869550 w 2203652"/>
              <a:gd name="connsiteY16" fmla="*/ 2015570 h 2981478"/>
              <a:gd name="connsiteX17" fmla="*/ 860025 w 2203652"/>
              <a:gd name="connsiteY17" fmla="*/ 1825070 h 2981478"/>
              <a:gd name="connsiteX18" fmla="*/ 809225 w 2203652"/>
              <a:gd name="connsiteY18" fmla="*/ 1698070 h 2981478"/>
              <a:gd name="connsiteX19" fmla="*/ 787000 w 2203652"/>
              <a:gd name="connsiteY19" fmla="*/ 1580595 h 2981478"/>
              <a:gd name="connsiteX20" fmla="*/ 761600 w 2203652"/>
              <a:gd name="connsiteY20" fmla="*/ 1536145 h 2981478"/>
              <a:gd name="connsiteX21" fmla="*/ 701275 w 2203652"/>
              <a:gd name="connsiteY21" fmla="*/ 1542495 h 2981478"/>
              <a:gd name="connsiteX22" fmla="*/ 666350 w 2203652"/>
              <a:gd name="connsiteY22" fmla="*/ 1558370 h 2981478"/>
              <a:gd name="connsiteX23" fmla="*/ 640950 w 2203652"/>
              <a:gd name="connsiteY23" fmla="*/ 1571070 h 2981478"/>
              <a:gd name="connsiteX24" fmla="*/ 606025 w 2203652"/>
              <a:gd name="connsiteY24" fmla="*/ 1440895 h 2981478"/>
              <a:gd name="connsiteX25" fmla="*/ 583800 w 2203652"/>
              <a:gd name="connsiteY25" fmla="*/ 1336120 h 2981478"/>
              <a:gd name="connsiteX26" fmla="*/ 513950 w 2203652"/>
              <a:gd name="connsiteY26" fmla="*/ 1301195 h 2981478"/>
              <a:gd name="connsiteX27" fmla="*/ 263125 w 2203652"/>
              <a:gd name="connsiteY27" fmla="*/ 1278970 h 2981478"/>
              <a:gd name="connsiteX28" fmla="*/ 279000 w 2203652"/>
              <a:gd name="connsiteY28" fmla="*/ 1209120 h 2981478"/>
              <a:gd name="connsiteX29" fmla="*/ 301225 w 2203652"/>
              <a:gd name="connsiteY29" fmla="*/ 1186895 h 2981478"/>
              <a:gd name="connsiteX30" fmla="*/ 256776 w 2203652"/>
              <a:gd name="connsiteY30" fmla="*/ 1009095 h 2981478"/>
              <a:gd name="connsiteX31" fmla="*/ 240901 w 2203652"/>
              <a:gd name="connsiteY31" fmla="*/ 964645 h 2981478"/>
              <a:gd name="connsiteX32" fmla="*/ 310751 w 2203652"/>
              <a:gd name="connsiteY32" fmla="*/ 802720 h 2981478"/>
              <a:gd name="connsiteX33" fmla="*/ 272652 w 2203652"/>
              <a:gd name="connsiteY33" fmla="*/ 618570 h 2981478"/>
              <a:gd name="connsiteX34" fmla="*/ 193277 w 2203652"/>
              <a:gd name="connsiteY34" fmla="*/ 602695 h 2981478"/>
              <a:gd name="connsiteX35" fmla="*/ 205977 w 2203652"/>
              <a:gd name="connsiteY35" fmla="*/ 504270 h 2981478"/>
              <a:gd name="connsiteX36" fmla="*/ 244076 w 2203652"/>
              <a:gd name="connsiteY36" fmla="*/ 447120 h 2981478"/>
              <a:gd name="connsiteX37" fmla="*/ 0 w 2203652"/>
              <a:gd name="connsiteY37" fmla="*/ 438150 h 2981478"/>
              <a:gd name="connsiteX0" fmla="*/ 0 w 2203652"/>
              <a:gd name="connsiteY0" fmla="*/ 438150 h 2982116"/>
              <a:gd name="connsiteX1" fmla="*/ 527050 w 2203652"/>
              <a:gd name="connsiteY1" fmla="*/ 0 h 2982116"/>
              <a:gd name="connsiteX2" fmla="*/ 586977 w 2203652"/>
              <a:gd name="connsiteY2" fmla="*/ 53421 h 2982116"/>
              <a:gd name="connsiteX3" fmla="*/ 2203052 w 2203652"/>
              <a:gd name="connsiteY3" fmla="*/ 1453596 h 2982116"/>
              <a:gd name="connsiteX4" fmla="*/ 1622027 w 2203652"/>
              <a:gd name="connsiteY4" fmla="*/ 1818721 h 2982116"/>
              <a:gd name="connsiteX5" fmla="*/ 1622026 w 2203652"/>
              <a:gd name="connsiteY5" fmla="*/ 1958420 h 2982116"/>
              <a:gd name="connsiteX6" fmla="*/ 1571226 w 2203652"/>
              <a:gd name="connsiteY6" fmla="*/ 2174319 h 2982116"/>
              <a:gd name="connsiteX7" fmla="*/ 1368026 w 2203652"/>
              <a:gd name="connsiteY7" fmla="*/ 2371170 h 2982116"/>
              <a:gd name="connsiteX8" fmla="*/ 923526 w 2203652"/>
              <a:gd name="connsiteY8" fmla="*/ 2977595 h 2982116"/>
              <a:gd name="connsiteX9" fmla="*/ 748899 w 2203652"/>
              <a:gd name="connsiteY9" fmla="*/ 2704545 h 2982116"/>
              <a:gd name="connsiteX10" fmla="*/ 612775 w 2203652"/>
              <a:gd name="connsiteY10" fmla="*/ 2533650 h 2982116"/>
              <a:gd name="connsiteX11" fmla="*/ 549275 w 2203652"/>
              <a:gd name="connsiteY11" fmla="*/ 2581275 h 2982116"/>
              <a:gd name="connsiteX12" fmla="*/ 421875 w 2203652"/>
              <a:gd name="connsiteY12" fmla="*/ 2437845 h 2982116"/>
              <a:gd name="connsiteX13" fmla="*/ 336150 w 2203652"/>
              <a:gd name="connsiteY13" fmla="*/ 2441020 h 2982116"/>
              <a:gd name="connsiteX14" fmla="*/ 577450 w 2203652"/>
              <a:gd name="connsiteY14" fmla="*/ 2193370 h 2982116"/>
              <a:gd name="connsiteX15" fmla="*/ 688575 w 2203652"/>
              <a:gd name="connsiteY15" fmla="*/ 2110820 h 2982116"/>
              <a:gd name="connsiteX16" fmla="*/ 869550 w 2203652"/>
              <a:gd name="connsiteY16" fmla="*/ 2015570 h 2982116"/>
              <a:gd name="connsiteX17" fmla="*/ 860025 w 2203652"/>
              <a:gd name="connsiteY17" fmla="*/ 1825070 h 2982116"/>
              <a:gd name="connsiteX18" fmla="*/ 809225 w 2203652"/>
              <a:gd name="connsiteY18" fmla="*/ 1698070 h 2982116"/>
              <a:gd name="connsiteX19" fmla="*/ 787000 w 2203652"/>
              <a:gd name="connsiteY19" fmla="*/ 1580595 h 2982116"/>
              <a:gd name="connsiteX20" fmla="*/ 761600 w 2203652"/>
              <a:gd name="connsiteY20" fmla="*/ 1536145 h 2982116"/>
              <a:gd name="connsiteX21" fmla="*/ 701275 w 2203652"/>
              <a:gd name="connsiteY21" fmla="*/ 1542495 h 2982116"/>
              <a:gd name="connsiteX22" fmla="*/ 666350 w 2203652"/>
              <a:gd name="connsiteY22" fmla="*/ 1558370 h 2982116"/>
              <a:gd name="connsiteX23" fmla="*/ 640950 w 2203652"/>
              <a:gd name="connsiteY23" fmla="*/ 1571070 h 2982116"/>
              <a:gd name="connsiteX24" fmla="*/ 606025 w 2203652"/>
              <a:gd name="connsiteY24" fmla="*/ 1440895 h 2982116"/>
              <a:gd name="connsiteX25" fmla="*/ 583800 w 2203652"/>
              <a:gd name="connsiteY25" fmla="*/ 1336120 h 2982116"/>
              <a:gd name="connsiteX26" fmla="*/ 513950 w 2203652"/>
              <a:gd name="connsiteY26" fmla="*/ 1301195 h 2982116"/>
              <a:gd name="connsiteX27" fmla="*/ 263125 w 2203652"/>
              <a:gd name="connsiteY27" fmla="*/ 1278970 h 2982116"/>
              <a:gd name="connsiteX28" fmla="*/ 279000 w 2203652"/>
              <a:gd name="connsiteY28" fmla="*/ 1209120 h 2982116"/>
              <a:gd name="connsiteX29" fmla="*/ 301225 w 2203652"/>
              <a:gd name="connsiteY29" fmla="*/ 1186895 h 2982116"/>
              <a:gd name="connsiteX30" fmla="*/ 256776 w 2203652"/>
              <a:gd name="connsiteY30" fmla="*/ 1009095 h 2982116"/>
              <a:gd name="connsiteX31" fmla="*/ 240901 w 2203652"/>
              <a:gd name="connsiteY31" fmla="*/ 964645 h 2982116"/>
              <a:gd name="connsiteX32" fmla="*/ 310751 w 2203652"/>
              <a:gd name="connsiteY32" fmla="*/ 802720 h 2982116"/>
              <a:gd name="connsiteX33" fmla="*/ 272652 w 2203652"/>
              <a:gd name="connsiteY33" fmla="*/ 618570 h 2982116"/>
              <a:gd name="connsiteX34" fmla="*/ 193277 w 2203652"/>
              <a:gd name="connsiteY34" fmla="*/ 602695 h 2982116"/>
              <a:gd name="connsiteX35" fmla="*/ 205977 w 2203652"/>
              <a:gd name="connsiteY35" fmla="*/ 504270 h 2982116"/>
              <a:gd name="connsiteX36" fmla="*/ 244076 w 2203652"/>
              <a:gd name="connsiteY36" fmla="*/ 447120 h 2982116"/>
              <a:gd name="connsiteX37" fmla="*/ 0 w 2203652"/>
              <a:gd name="connsiteY37" fmla="*/ 438150 h 2982116"/>
              <a:gd name="connsiteX0" fmla="*/ 0 w 2203652"/>
              <a:gd name="connsiteY0" fmla="*/ 438150 h 2982170"/>
              <a:gd name="connsiteX1" fmla="*/ 527050 w 2203652"/>
              <a:gd name="connsiteY1" fmla="*/ 0 h 2982170"/>
              <a:gd name="connsiteX2" fmla="*/ 586977 w 2203652"/>
              <a:gd name="connsiteY2" fmla="*/ 53421 h 2982170"/>
              <a:gd name="connsiteX3" fmla="*/ 2203052 w 2203652"/>
              <a:gd name="connsiteY3" fmla="*/ 1453596 h 2982170"/>
              <a:gd name="connsiteX4" fmla="*/ 1622027 w 2203652"/>
              <a:gd name="connsiteY4" fmla="*/ 1818721 h 2982170"/>
              <a:gd name="connsiteX5" fmla="*/ 1622026 w 2203652"/>
              <a:gd name="connsiteY5" fmla="*/ 1958420 h 2982170"/>
              <a:gd name="connsiteX6" fmla="*/ 1571226 w 2203652"/>
              <a:gd name="connsiteY6" fmla="*/ 2174319 h 2982170"/>
              <a:gd name="connsiteX7" fmla="*/ 1368026 w 2203652"/>
              <a:gd name="connsiteY7" fmla="*/ 2371170 h 2982170"/>
              <a:gd name="connsiteX8" fmla="*/ 923526 w 2203652"/>
              <a:gd name="connsiteY8" fmla="*/ 2977595 h 2982170"/>
              <a:gd name="connsiteX9" fmla="*/ 812399 w 2203652"/>
              <a:gd name="connsiteY9" fmla="*/ 2707720 h 2982170"/>
              <a:gd name="connsiteX10" fmla="*/ 612775 w 2203652"/>
              <a:gd name="connsiteY10" fmla="*/ 2533650 h 2982170"/>
              <a:gd name="connsiteX11" fmla="*/ 549275 w 2203652"/>
              <a:gd name="connsiteY11" fmla="*/ 2581275 h 2982170"/>
              <a:gd name="connsiteX12" fmla="*/ 421875 w 2203652"/>
              <a:gd name="connsiteY12" fmla="*/ 2437845 h 2982170"/>
              <a:gd name="connsiteX13" fmla="*/ 336150 w 2203652"/>
              <a:gd name="connsiteY13" fmla="*/ 2441020 h 2982170"/>
              <a:gd name="connsiteX14" fmla="*/ 577450 w 2203652"/>
              <a:gd name="connsiteY14" fmla="*/ 2193370 h 2982170"/>
              <a:gd name="connsiteX15" fmla="*/ 688575 w 2203652"/>
              <a:gd name="connsiteY15" fmla="*/ 2110820 h 2982170"/>
              <a:gd name="connsiteX16" fmla="*/ 869550 w 2203652"/>
              <a:gd name="connsiteY16" fmla="*/ 2015570 h 2982170"/>
              <a:gd name="connsiteX17" fmla="*/ 860025 w 2203652"/>
              <a:gd name="connsiteY17" fmla="*/ 1825070 h 2982170"/>
              <a:gd name="connsiteX18" fmla="*/ 809225 w 2203652"/>
              <a:gd name="connsiteY18" fmla="*/ 1698070 h 2982170"/>
              <a:gd name="connsiteX19" fmla="*/ 787000 w 2203652"/>
              <a:gd name="connsiteY19" fmla="*/ 1580595 h 2982170"/>
              <a:gd name="connsiteX20" fmla="*/ 761600 w 2203652"/>
              <a:gd name="connsiteY20" fmla="*/ 1536145 h 2982170"/>
              <a:gd name="connsiteX21" fmla="*/ 701275 w 2203652"/>
              <a:gd name="connsiteY21" fmla="*/ 1542495 h 2982170"/>
              <a:gd name="connsiteX22" fmla="*/ 666350 w 2203652"/>
              <a:gd name="connsiteY22" fmla="*/ 1558370 h 2982170"/>
              <a:gd name="connsiteX23" fmla="*/ 640950 w 2203652"/>
              <a:gd name="connsiteY23" fmla="*/ 1571070 h 2982170"/>
              <a:gd name="connsiteX24" fmla="*/ 606025 w 2203652"/>
              <a:gd name="connsiteY24" fmla="*/ 1440895 h 2982170"/>
              <a:gd name="connsiteX25" fmla="*/ 583800 w 2203652"/>
              <a:gd name="connsiteY25" fmla="*/ 1336120 h 2982170"/>
              <a:gd name="connsiteX26" fmla="*/ 513950 w 2203652"/>
              <a:gd name="connsiteY26" fmla="*/ 1301195 h 2982170"/>
              <a:gd name="connsiteX27" fmla="*/ 263125 w 2203652"/>
              <a:gd name="connsiteY27" fmla="*/ 1278970 h 2982170"/>
              <a:gd name="connsiteX28" fmla="*/ 279000 w 2203652"/>
              <a:gd name="connsiteY28" fmla="*/ 1209120 h 2982170"/>
              <a:gd name="connsiteX29" fmla="*/ 301225 w 2203652"/>
              <a:gd name="connsiteY29" fmla="*/ 1186895 h 2982170"/>
              <a:gd name="connsiteX30" fmla="*/ 256776 w 2203652"/>
              <a:gd name="connsiteY30" fmla="*/ 1009095 h 2982170"/>
              <a:gd name="connsiteX31" fmla="*/ 240901 w 2203652"/>
              <a:gd name="connsiteY31" fmla="*/ 964645 h 2982170"/>
              <a:gd name="connsiteX32" fmla="*/ 310751 w 2203652"/>
              <a:gd name="connsiteY32" fmla="*/ 802720 h 2982170"/>
              <a:gd name="connsiteX33" fmla="*/ 272652 w 2203652"/>
              <a:gd name="connsiteY33" fmla="*/ 618570 h 2982170"/>
              <a:gd name="connsiteX34" fmla="*/ 193277 w 2203652"/>
              <a:gd name="connsiteY34" fmla="*/ 602695 h 2982170"/>
              <a:gd name="connsiteX35" fmla="*/ 205977 w 2203652"/>
              <a:gd name="connsiteY35" fmla="*/ 504270 h 2982170"/>
              <a:gd name="connsiteX36" fmla="*/ 244076 w 2203652"/>
              <a:gd name="connsiteY36" fmla="*/ 447120 h 2982170"/>
              <a:gd name="connsiteX37" fmla="*/ 0 w 2203652"/>
              <a:gd name="connsiteY37" fmla="*/ 438150 h 2982170"/>
              <a:gd name="connsiteX0" fmla="*/ 0 w 2203652"/>
              <a:gd name="connsiteY0" fmla="*/ 438150 h 2995835"/>
              <a:gd name="connsiteX1" fmla="*/ 527050 w 2203652"/>
              <a:gd name="connsiteY1" fmla="*/ 0 h 2995835"/>
              <a:gd name="connsiteX2" fmla="*/ 586977 w 2203652"/>
              <a:gd name="connsiteY2" fmla="*/ 53421 h 2995835"/>
              <a:gd name="connsiteX3" fmla="*/ 2203052 w 2203652"/>
              <a:gd name="connsiteY3" fmla="*/ 1453596 h 2995835"/>
              <a:gd name="connsiteX4" fmla="*/ 1622027 w 2203652"/>
              <a:gd name="connsiteY4" fmla="*/ 1818721 h 2995835"/>
              <a:gd name="connsiteX5" fmla="*/ 1622026 w 2203652"/>
              <a:gd name="connsiteY5" fmla="*/ 1958420 h 2995835"/>
              <a:gd name="connsiteX6" fmla="*/ 1571226 w 2203652"/>
              <a:gd name="connsiteY6" fmla="*/ 2174319 h 2995835"/>
              <a:gd name="connsiteX7" fmla="*/ 1368026 w 2203652"/>
              <a:gd name="connsiteY7" fmla="*/ 2371170 h 2995835"/>
              <a:gd name="connsiteX8" fmla="*/ 923526 w 2203652"/>
              <a:gd name="connsiteY8" fmla="*/ 2977595 h 2995835"/>
              <a:gd name="connsiteX9" fmla="*/ 929874 w 2203652"/>
              <a:gd name="connsiteY9" fmla="*/ 2809320 h 2995835"/>
              <a:gd name="connsiteX10" fmla="*/ 812399 w 2203652"/>
              <a:gd name="connsiteY10" fmla="*/ 2707720 h 2995835"/>
              <a:gd name="connsiteX11" fmla="*/ 612775 w 2203652"/>
              <a:gd name="connsiteY11" fmla="*/ 2533650 h 2995835"/>
              <a:gd name="connsiteX12" fmla="*/ 549275 w 2203652"/>
              <a:gd name="connsiteY12" fmla="*/ 2581275 h 2995835"/>
              <a:gd name="connsiteX13" fmla="*/ 421875 w 2203652"/>
              <a:gd name="connsiteY13" fmla="*/ 2437845 h 2995835"/>
              <a:gd name="connsiteX14" fmla="*/ 336150 w 2203652"/>
              <a:gd name="connsiteY14" fmla="*/ 2441020 h 2995835"/>
              <a:gd name="connsiteX15" fmla="*/ 577450 w 2203652"/>
              <a:gd name="connsiteY15" fmla="*/ 2193370 h 2995835"/>
              <a:gd name="connsiteX16" fmla="*/ 688575 w 2203652"/>
              <a:gd name="connsiteY16" fmla="*/ 2110820 h 2995835"/>
              <a:gd name="connsiteX17" fmla="*/ 869550 w 2203652"/>
              <a:gd name="connsiteY17" fmla="*/ 2015570 h 2995835"/>
              <a:gd name="connsiteX18" fmla="*/ 860025 w 2203652"/>
              <a:gd name="connsiteY18" fmla="*/ 1825070 h 2995835"/>
              <a:gd name="connsiteX19" fmla="*/ 809225 w 2203652"/>
              <a:gd name="connsiteY19" fmla="*/ 1698070 h 2995835"/>
              <a:gd name="connsiteX20" fmla="*/ 787000 w 2203652"/>
              <a:gd name="connsiteY20" fmla="*/ 1580595 h 2995835"/>
              <a:gd name="connsiteX21" fmla="*/ 761600 w 2203652"/>
              <a:gd name="connsiteY21" fmla="*/ 1536145 h 2995835"/>
              <a:gd name="connsiteX22" fmla="*/ 701275 w 2203652"/>
              <a:gd name="connsiteY22" fmla="*/ 1542495 h 2995835"/>
              <a:gd name="connsiteX23" fmla="*/ 666350 w 2203652"/>
              <a:gd name="connsiteY23" fmla="*/ 1558370 h 2995835"/>
              <a:gd name="connsiteX24" fmla="*/ 640950 w 2203652"/>
              <a:gd name="connsiteY24" fmla="*/ 1571070 h 2995835"/>
              <a:gd name="connsiteX25" fmla="*/ 606025 w 2203652"/>
              <a:gd name="connsiteY25" fmla="*/ 1440895 h 2995835"/>
              <a:gd name="connsiteX26" fmla="*/ 583800 w 2203652"/>
              <a:gd name="connsiteY26" fmla="*/ 1336120 h 2995835"/>
              <a:gd name="connsiteX27" fmla="*/ 513950 w 2203652"/>
              <a:gd name="connsiteY27" fmla="*/ 1301195 h 2995835"/>
              <a:gd name="connsiteX28" fmla="*/ 263125 w 2203652"/>
              <a:gd name="connsiteY28" fmla="*/ 1278970 h 2995835"/>
              <a:gd name="connsiteX29" fmla="*/ 279000 w 2203652"/>
              <a:gd name="connsiteY29" fmla="*/ 1209120 h 2995835"/>
              <a:gd name="connsiteX30" fmla="*/ 301225 w 2203652"/>
              <a:gd name="connsiteY30" fmla="*/ 1186895 h 2995835"/>
              <a:gd name="connsiteX31" fmla="*/ 256776 w 2203652"/>
              <a:gd name="connsiteY31" fmla="*/ 1009095 h 2995835"/>
              <a:gd name="connsiteX32" fmla="*/ 240901 w 2203652"/>
              <a:gd name="connsiteY32" fmla="*/ 964645 h 2995835"/>
              <a:gd name="connsiteX33" fmla="*/ 310751 w 2203652"/>
              <a:gd name="connsiteY33" fmla="*/ 802720 h 2995835"/>
              <a:gd name="connsiteX34" fmla="*/ 272652 w 2203652"/>
              <a:gd name="connsiteY34" fmla="*/ 618570 h 2995835"/>
              <a:gd name="connsiteX35" fmla="*/ 193277 w 2203652"/>
              <a:gd name="connsiteY35" fmla="*/ 602695 h 2995835"/>
              <a:gd name="connsiteX36" fmla="*/ 205977 w 2203652"/>
              <a:gd name="connsiteY36" fmla="*/ 504270 h 2995835"/>
              <a:gd name="connsiteX37" fmla="*/ 244076 w 2203652"/>
              <a:gd name="connsiteY37" fmla="*/ 447120 h 2995835"/>
              <a:gd name="connsiteX38" fmla="*/ 0 w 2203652"/>
              <a:gd name="connsiteY38" fmla="*/ 438150 h 2995835"/>
              <a:gd name="connsiteX0" fmla="*/ 0 w 2203652"/>
              <a:gd name="connsiteY0" fmla="*/ 438150 h 2995835"/>
              <a:gd name="connsiteX1" fmla="*/ 527050 w 2203652"/>
              <a:gd name="connsiteY1" fmla="*/ 0 h 2995835"/>
              <a:gd name="connsiteX2" fmla="*/ 586977 w 2203652"/>
              <a:gd name="connsiteY2" fmla="*/ 53421 h 2995835"/>
              <a:gd name="connsiteX3" fmla="*/ 2203052 w 2203652"/>
              <a:gd name="connsiteY3" fmla="*/ 1453596 h 2995835"/>
              <a:gd name="connsiteX4" fmla="*/ 1622027 w 2203652"/>
              <a:gd name="connsiteY4" fmla="*/ 1818721 h 2995835"/>
              <a:gd name="connsiteX5" fmla="*/ 1622026 w 2203652"/>
              <a:gd name="connsiteY5" fmla="*/ 1958420 h 2995835"/>
              <a:gd name="connsiteX6" fmla="*/ 1571226 w 2203652"/>
              <a:gd name="connsiteY6" fmla="*/ 2174319 h 2995835"/>
              <a:gd name="connsiteX7" fmla="*/ 1368026 w 2203652"/>
              <a:gd name="connsiteY7" fmla="*/ 2371170 h 2995835"/>
              <a:gd name="connsiteX8" fmla="*/ 923526 w 2203652"/>
              <a:gd name="connsiteY8" fmla="*/ 2977595 h 2995835"/>
              <a:gd name="connsiteX9" fmla="*/ 929874 w 2203652"/>
              <a:gd name="connsiteY9" fmla="*/ 2809320 h 2995835"/>
              <a:gd name="connsiteX10" fmla="*/ 863199 w 2203652"/>
              <a:gd name="connsiteY10" fmla="*/ 2739470 h 2995835"/>
              <a:gd name="connsiteX11" fmla="*/ 612775 w 2203652"/>
              <a:gd name="connsiteY11" fmla="*/ 2533650 h 2995835"/>
              <a:gd name="connsiteX12" fmla="*/ 549275 w 2203652"/>
              <a:gd name="connsiteY12" fmla="*/ 2581275 h 2995835"/>
              <a:gd name="connsiteX13" fmla="*/ 421875 w 2203652"/>
              <a:gd name="connsiteY13" fmla="*/ 2437845 h 2995835"/>
              <a:gd name="connsiteX14" fmla="*/ 336150 w 2203652"/>
              <a:gd name="connsiteY14" fmla="*/ 2441020 h 2995835"/>
              <a:gd name="connsiteX15" fmla="*/ 577450 w 2203652"/>
              <a:gd name="connsiteY15" fmla="*/ 2193370 h 2995835"/>
              <a:gd name="connsiteX16" fmla="*/ 688575 w 2203652"/>
              <a:gd name="connsiteY16" fmla="*/ 2110820 h 2995835"/>
              <a:gd name="connsiteX17" fmla="*/ 869550 w 2203652"/>
              <a:gd name="connsiteY17" fmla="*/ 2015570 h 2995835"/>
              <a:gd name="connsiteX18" fmla="*/ 860025 w 2203652"/>
              <a:gd name="connsiteY18" fmla="*/ 1825070 h 2995835"/>
              <a:gd name="connsiteX19" fmla="*/ 809225 w 2203652"/>
              <a:gd name="connsiteY19" fmla="*/ 1698070 h 2995835"/>
              <a:gd name="connsiteX20" fmla="*/ 787000 w 2203652"/>
              <a:gd name="connsiteY20" fmla="*/ 1580595 h 2995835"/>
              <a:gd name="connsiteX21" fmla="*/ 761600 w 2203652"/>
              <a:gd name="connsiteY21" fmla="*/ 1536145 h 2995835"/>
              <a:gd name="connsiteX22" fmla="*/ 701275 w 2203652"/>
              <a:gd name="connsiteY22" fmla="*/ 1542495 h 2995835"/>
              <a:gd name="connsiteX23" fmla="*/ 666350 w 2203652"/>
              <a:gd name="connsiteY23" fmla="*/ 1558370 h 2995835"/>
              <a:gd name="connsiteX24" fmla="*/ 640950 w 2203652"/>
              <a:gd name="connsiteY24" fmla="*/ 1571070 h 2995835"/>
              <a:gd name="connsiteX25" fmla="*/ 606025 w 2203652"/>
              <a:gd name="connsiteY25" fmla="*/ 1440895 h 2995835"/>
              <a:gd name="connsiteX26" fmla="*/ 583800 w 2203652"/>
              <a:gd name="connsiteY26" fmla="*/ 1336120 h 2995835"/>
              <a:gd name="connsiteX27" fmla="*/ 513950 w 2203652"/>
              <a:gd name="connsiteY27" fmla="*/ 1301195 h 2995835"/>
              <a:gd name="connsiteX28" fmla="*/ 263125 w 2203652"/>
              <a:gd name="connsiteY28" fmla="*/ 1278970 h 2995835"/>
              <a:gd name="connsiteX29" fmla="*/ 279000 w 2203652"/>
              <a:gd name="connsiteY29" fmla="*/ 1209120 h 2995835"/>
              <a:gd name="connsiteX30" fmla="*/ 301225 w 2203652"/>
              <a:gd name="connsiteY30" fmla="*/ 1186895 h 2995835"/>
              <a:gd name="connsiteX31" fmla="*/ 256776 w 2203652"/>
              <a:gd name="connsiteY31" fmla="*/ 1009095 h 2995835"/>
              <a:gd name="connsiteX32" fmla="*/ 240901 w 2203652"/>
              <a:gd name="connsiteY32" fmla="*/ 964645 h 2995835"/>
              <a:gd name="connsiteX33" fmla="*/ 310751 w 2203652"/>
              <a:gd name="connsiteY33" fmla="*/ 802720 h 2995835"/>
              <a:gd name="connsiteX34" fmla="*/ 272652 w 2203652"/>
              <a:gd name="connsiteY34" fmla="*/ 618570 h 2995835"/>
              <a:gd name="connsiteX35" fmla="*/ 193277 w 2203652"/>
              <a:gd name="connsiteY35" fmla="*/ 602695 h 2995835"/>
              <a:gd name="connsiteX36" fmla="*/ 205977 w 2203652"/>
              <a:gd name="connsiteY36" fmla="*/ 504270 h 2995835"/>
              <a:gd name="connsiteX37" fmla="*/ 244076 w 2203652"/>
              <a:gd name="connsiteY37" fmla="*/ 447120 h 2995835"/>
              <a:gd name="connsiteX38" fmla="*/ 0 w 2203652"/>
              <a:gd name="connsiteY38" fmla="*/ 438150 h 2995835"/>
              <a:gd name="connsiteX0" fmla="*/ 0 w 2203652"/>
              <a:gd name="connsiteY0" fmla="*/ 438150 h 3003920"/>
              <a:gd name="connsiteX1" fmla="*/ 527050 w 2203652"/>
              <a:gd name="connsiteY1" fmla="*/ 0 h 3003920"/>
              <a:gd name="connsiteX2" fmla="*/ 586977 w 2203652"/>
              <a:gd name="connsiteY2" fmla="*/ 53421 h 3003920"/>
              <a:gd name="connsiteX3" fmla="*/ 2203052 w 2203652"/>
              <a:gd name="connsiteY3" fmla="*/ 1453596 h 3003920"/>
              <a:gd name="connsiteX4" fmla="*/ 1622027 w 2203652"/>
              <a:gd name="connsiteY4" fmla="*/ 1818721 h 3003920"/>
              <a:gd name="connsiteX5" fmla="*/ 1622026 w 2203652"/>
              <a:gd name="connsiteY5" fmla="*/ 1958420 h 3003920"/>
              <a:gd name="connsiteX6" fmla="*/ 1571226 w 2203652"/>
              <a:gd name="connsiteY6" fmla="*/ 2174319 h 3003920"/>
              <a:gd name="connsiteX7" fmla="*/ 1368026 w 2203652"/>
              <a:gd name="connsiteY7" fmla="*/ 2371170 h 3003920"/>
              <a:gd name="connsiteX8" fmla="*/ 923526 w 2203652"/>
              <a:gd name="connsiteY8" fmla="*/ 2977595 h 3003920"/>
              <a:gd name="connsiteX9" fmla="*/ 907649 w 2203652"/>
              <a:gd name="connsiteY9" fmla="*/ 2875995 h 3003920"/>
              <a:gd name="connsiteX10" fmla="*/ 929874 w 2203652"/>
              <a:gd name="connsiteY10" fmla="*/ 2809320 h 3003920"/>
              <a:gd name="connsiteX11" fmla="*/ 863199 w 2203652"/>
              <a:gd name="connsiteY11" fmla="*/ 2739470 h 3003920"/>
              <a:gd name="connsiteX12" fmla="*/ 612775 w 2203652"/>
              <a:gd name="connsiteY12" fmla="*/ 2533650 h 3003920"/>
              <a:gd name="connsiteX13" fmla="*/ 549275 w 2203652"/>
              <a:gd name="connsiteY13" fmla="*/ 2581275 h 3003920"/>
              <a:gd name="connsiteX14" fmla="*/ 421875 w 2203652"/>
              <a:gd name="connsiteY14" fmla="*/ 2437845 h 3003920"/>
              <a:gd name="connsiteX15" fmla="*/ 336150 w 2203652"/>
              <a:gd name="connsiteY15" fmla="*/ 2441020 h 3003920"/>
              <a:gd name="connsiteX16" fmla="*/ 577450 w 2203652"/>
              <a:gd name="connsiteY16" fmla="*/ 2193370 h 3003920"/>
              <a:gd name="connsiteX17" fmla="*/ 688575 w 2203652"/>
              <a:gd name="connsiteY17" fmla="*/ 2110820 h 3003920"/>
              <a:gd name="connsiteX18" fmla="*/ 869550 w 2203652"/>
              <a:gd name="connsiteY18" fmla="*/ 2015570 h 3003920"/>
              <a:gd name="connsiteX19" fmla="*/ 860025 w 2203652"/>
              <a:gd name="connsiteY19" fmla="*/ 1825070 h 3003920"/>
              <a:gd name="connsiteX20" fmla="*/ 809225 w 2203652"/>
              <a:gd name="connsiteY20" fmla="*/ 1698070 h 3003920"/>
              <a:gd name="connsiteX21" fmla="*/ 787000 w 2203652"/>
              <a:gd name="connsiteY21" fmla="*/ 1580595 h 3003920"/>
              <a:gd name="connsiteX22" fmla="*/ 761600 w 2203652"/>
              <a:gd name="connsiteY22" fmla="*/ 1536145 h 3003920"/>
              <a:gd name="connsiteX23" fmla="*/ 701275 w 2203652"/>
              <a:gd name="connsiteY23" fmla="*/ 1542495 h 3003920"/>
              <a:gd name="connsiteX24" fmla="*/ 666350 w 2203652"/>
              <a:gd name="connsiteY24" fmla="*/ 1558370 h 3003920"/>
              <a:gd name="connsiteX25" fmla="*/ 640950 w 2203652"/>
              <a:gd name="connsiteY25" fmla="*/ 1571070 h 3003920"/>
              <a:gd name="connsiteX26" fmla="*/ 606025 w 2203652"/>
              <a:gd name="connsiteY26" fmla="*/ 1440895 h 3003920"/>
              <a:gd name="connsiteX27" fmla="*/ 583800 w 2203652"/>
              <a:gd name="connsiteY27" fmla="*/ 1336120 h 3003920"/>
              <a:gd name="connsiteX28" fmla="*/ 513950 w 2203652"/>
              <a:gd name="connsiteY28" fmla="*/ 1301195 h 3003920"/>
              <a:gd name="connsiteX29" fmla="*/ 263125 w 2203652"/>
              <a:gd name="connsiteY29" fmla="*/ 1278970 h 3003920"/>
              <a:gd name="connsiteX30" fmla="*/ 279000 w 2203652"/>
              <a:gd name="connsiteY30" fmla="*/ 1209120 h 3003920"/>
              <a:gd name="connsiteX31" fmla="*/ 301225 w 2203652"/>
              <a:gd name="connsiteY31" fmla="*/ 1186895 h 3003920"/>
              <a:gd name="connsiteX32" fmla="*/ 256776 w 2203652"/>
              <a:gd name="connsiteY32" fmla="*/ 1009095 h 3003920"/>
              <a:gd name="connsiteX33" fmla="*/ 240901 w 2203652"/>
              <a:gd name="connsiteY33" fmla="*/ 964645 h 3003920"/>
              <a:gd name="connsiteX34" fmla="*/ 310751 w 2203652"/>
              <a:gd name="connsiteY34" fmla="*/ 802720 h 3003920"/>
              <a:gd name="connsiteX35" fmla="*/ 272652 w 2203652"/>
              <a:gd name="connsiteY35" fmla="*/ 618570 h 3003920"/>
              <a:gd name="connsiteX36" fmla="*/ 193277 w 2203652"/>
              <a:gd name="connsiteY36" fmla="*/ 602695 h 3003920"/>
              <a:gd name="connsiteX37" fmla="*/ 205977 w 2203652"/>
              <a:gd name="connsiteY37" fmla="*/ 504270 h 3003920"/>
              <a:gd name="connsiteX38" fmla="*/ 244076 w 2203652"/>
              <a:gd name="connsiteY38" fmla="*/ 447120 h 3003920"/>
              <a:gd name="connsiteX39" fmla="*/ 0 w 2203652"/>
              <a:gd name="connsiteY39" fmla="*/ 438150 h 3003920"/>
              <a:gd name="connsiteX0" fmla="*/ 0 w 2203652"/>
              <a:gd name="connsiteY0" fmla="*/ 438150 h 2960546"/>
              <a:gd name="connsiteX1" fmla="*/ 527050 w 2203652"/>
              <a:gd name="connsiteY1" fmla="*/ 0 h 2960546"/>
              <a:gd name="connsiteX2" fmla="*/ 586977 w 2203652"/>
              <a:gd name="connsiteY2" fmla="*/ 53421 h 2960546"/>
              <a:gd name="connsiteX3" fmla="*/ 2203052 w 2203652"/>
              <a:gd name="connsiteY3" fmla="*/ 1453596 h 2960546"/>
              <a:gd name="connsiteX4" fmla="*/ 1622027 w 2203652"/>
              <a:gd name="connsiteY4" fmla="*/ 1818721 h 2960546"/>
              <a:gd name="connsiteX5" fmla="*/ 1622026 w 2203652"/>
              <a:gd name="connsiteY5" fmla="*/ 1958420 h 2960546"/>
              <a:gd name="connsiteX6" fmla="*/ 1571226 w 2203652"/>
              <a:gd name="connsiteY6" fmla="*/ 2174319 h 2960546"/>
              <a:gd name="connsiteX7" fmla="*/ 1368026 w 2203652"/>
              <a:gd name="connsiteY7" fmla="*/ 2371170 h 2960546"/>
              <a:gd name="connsiteX8" fmla="*/ 955276 w 2203652"/>
              <a:gd name="connsiteY8" fmla="*/ 2926795 h 2960546"/>
              <a:gd name="connsiteX9" fmla="*/ 907649 w 2203652"/>
              <a:gd name="connsiteY9" fmla="*/ 2875995 h 2960546"/>
              <a:gd name="connsiteX10" fmla="*/ 929874 w 2203652"/>
              <a:gd name="connsiteY10" fmla="*/ 2809320 h 2960546"/>
              <a:gd name="connsiteX11" fmla="*/ 863199 w 2203652"/>
              <a:gd name="connsiteY11" fmla="*/ 2739470 h 2960546"/>
              <a:gd name="connsiteX12" fmla="*/ 612775 w 2203652"/>
              <a:gd name="connsiteY12" fmla="*/ 2533650 h 2960546"/>
              <a:gd name="connsiteX13" fmla="*/ 549275 w 2203652"/>
              <a:gd name="connsiteY13" fmla="*/ 2581275 h 2960546"/>
              <a:gd name="connsiteX14" fmla="*/ 421875 w 2203652"/>
              <a:gd name="connsiteY14" fmla="*/ 2437845 h 2960546"/>
              <a:gd name="connsiteX15" fmla="*/ 336150 w 2203652"/>
              <a:gd name="connsiteY15" fmla="*/ 2441020 h 2960546"/>
              <a:gd name="connsiteX16" fmla="*/ 577450 w 2203652"/>
              <a:gd name="connsiteY16" fmla="*/ 2193370 h 2960546"/>
              <a:gd name="connsiteX17" fmla="*/ 688575 w 2203652"/>
              <a:gd name="connsiteY17" fmla="*/ 2110820 h 2960546"/>
              <a:gd name="connsiteX18" fmla="*/ 869550 w 2203652"/>
              <a:gd name="connsiteY18" fmla="*/ 2015570 h 2960546"/>
              <a:gd name="connsiteX19" fmla="*/ 860025 w 2203652"/>
              <a:gd name="connsiteY19" fmla="*/ 1825070 h 2960546"/>
              <a:gd name="connsiteX20" fmla="*/ 809225 w 2203652"/>
              <a:gd name="connsiteY20" fmla="*/ 1698070 h 2960546"/>
              <a:gd name="connsiteX21" fmla="*/ 787000 w 2203652"/>
              <a:gd name="connsiteY21" fmla="*/ 1580595 h 2960546"/>
              <a:gd name="connsiteX22" fmla="*/ 761600 w 2203652"/>
              <a:gd name="connsiteY22" fmla="*/ 1536145 h 2960546"/>
              <a:gd name="connsiteX23" fmla="*/ 701275 w 2203652"/>
              <a:gd name="connsiteY23" fmla="*/ 1542495 h 2960546"/>
              <a:gd name="connsiteX24" fmla="*/ 666350 w 2203652"/>
              <a:gd name="connsiteY24" fmla="*/ 1558370 h 2960546"/>
              <a:gd name="connsiteX25" fmla="*/ 640950 w 2203652"/>
              <a:gd name="connsiteY25" fmla="*/ 1571070 h 2960546"/>
              <a:gd name="connsiteX26" fmla="*/ 606025 w 2203652"/>
              <a:gd name="connsiteY26" fmla="*/ 1440895 h 2960546"/>
              <a:gd name="connsiteX27" fmla="*/ 583800 w 2203652"/>
              <a:gd name="connsiteY27" fmla="*/ 1336120 h 2960546"/>
              <a:gd name="connsiteX28" fmla="*/ 513950 w 2203652"/>
              <a:gd name="connsiteY28" fmla="*/ 1301195 h 2960546"/>
              <a:gd name="connsiteX29" fmla="*/ 263125 w 2203652"/>
              <a:gd name="connsiteY29" fmla="*/ 1278970 h 2960546"/>
              <a:gd name="connsiteX30" fmla="*/ 279000 w 2203652"/>
              <a:gd name="connsiteY30" fmla="*/ 1209120 h 2960546"/>
              <a:gd name="connsiteX31" fmla="*/ 301225 w 2203652"/>
              <a:gd name="connsiteY31" fmla="*/ 1186895 h 2960546"/>
              <a:gd name="connsiteX32" fmla="*/ 256776 w 2203652"/>
              <a:gd name="connsiteY32" fmla="*/ 1009095 h 2960546"/>
              <a:gd name="connsiteX33" fmla="*/ 240901 w 2203652"/>
              <a:gd name="connsiteY33" fmla="*/ 964645 h 2960546"/>
              <a:gd name="connsiteX34" fmla="*/ 310751 w 2203652"/>
              <a:gd name="connsiteY34" fmla="*/ 802720 h 2960546"/>
              <a:gd name="connsiteX35" fmla="*/ 272652 w 2203652"/>
              <a:gd name="connsiteY35" fmla="*/ 618570 h 2960546"/>
              <a:gd name="connsiteX36" fmla="*/ 193277 w 2203652"/>
              <a:gd name="connsiteY36" fmla="*/ 602695 h 2960546"/>
              <a:gd name="connsiteX37" fmla="*/ 205977 w 2203652"/>
              <a:gd name="connsiteY37" fmla="*/ 504270 h 2960546"/>
              <a:gd name="connsiteX38" fmla="*/ 244076 w 2203652"/>
              <a:gd name="connsiteY38" fmla="*/ 447120 h 2960546"/>
              <a:gd name="connsiteX39" fmla="*/ 0 w 2203652"/>
              <a:gd name="connsiteY39" fmla="*/ 438150 h 2960546"/>
              <a:gd name="connsiteX0" fmla="*/ 0 w 2203652"/>
              <a:gd name="connsiteY0" fmla="*/ 438150 h 2960546"/>
              <a:gd name="connsiteX1" fmla="*/ 527050 w 2203652"/>
              <a:gd name="connsiteY1" fmla="*/ 0 h 2960546"/>
              <a:gd name="connsiteX2" fmla="*/ 586977 w 2203652"/>
              <a:gd name="connsiteY2" fmla="*/ 53421 h 2960546"/>
              <a:gd name="connsiteX3" fmla="*/ 2203052 w 2203652"/>
              <a:gd name="connsiteY3" fmla="*/ 1453596 h 2960546"/>
              <a:gd name="connsiteX4" fmla="*/ 1622027 w 2203652"/>
              <a:gd name="connsiteY4" fmla="*/ 1818721 h 2960546"/>
              <a:gd name="connsiteX5" fmla="*/ 1622026 w 2203652"/>
              <a:gd name="connsiteY5" fmla="*/ 1958420 h 2960546"/>
              <a:gd name="connsiteX6" fmla="*/ 1571226 w 2203652"/>
              <a:gd name="connsiteY6" fmla="*/ 2174319 h 2960546"/>
              <a:gd name="connsiteX7" fmla="*/ 1368026 w 2203652"/>
              <a:gd name="connsiteY7" fmla="*/ 2371170 h 2960546"/>
              <a:gd name="connsiteX8" fmla="*/ 955276 w 2203652"/>
              <a:gd name="connsiteY8" fmla="*/ 2926795 h 2960546"/>
              <a:gd name="connsiteX9" fmla="*/ 907649 w 2203652"/>
              <a:gd name="connsiteY9" fmla="*/ 2875995 h 2960546"/>
              <a:gd name="connsiteX10" fmla="*/ 929874 w 2203652"/>
              <a:gd name="connsiteY10" fmla="*/ 2809320 h 2960546"/>
              <a:gd name="connsiteX11" fmla="*/ 863199 w 2203652"/>
              <a:gd name="connsiteY11" fmla="*/ 2739470 h 2960546"/>
              <a:gd name="connsiteX12" fmla="*/ 669524 w 2203652"/>
              <a:gd name="connsiteY12" fmla="*/ 2593419 h 2960546"/>
              <a:gd name="connsiteX13" fmla="*/ 612775 w 2203652"/>
              <a:gd name="connsiteY13" fmla="*/ 2533650 h 2960546"/>
              <a:gd name="connsiteX14" fmla="*/ 549275 w 2203652"/>
              <a:gd name="connsiteY14" fmla="*/ 2581275 h 2960546"/>
              <a:gd name="connsiteX15" fmla="*/ 421875 w 2203652"/>
              <a:gd name="connsiteY15" fmla="*/ 2437845 h 2960546"/>
              <a:gd name="connsiteX16" fmla="*/ 336150 w 2203652"/>
              <a:gd name="connsiteY16" fmla="*/ 2441020 h 2960546"/>
              <a:gd name="connsiteX17" fmla="*/ 577450 w 2203652"/>
              <a:gd name="connsiteY17" fmla="*/ 2193370 h 2960546"/>
              <a:gd name="connsiteX18" fmla="*/ 688575 w 2203652"/>
              <a:gd name="connsiteY18" fmla="*/ 2110820 h 2960546"/>
              <a:gd name="connsiteX19" fmla="*/ 869550 w 2203652"/>
              <a:gd name="connsiteY19" fmla="*/ 2015570 h 2960546"/>
              <a:gd name="connsiteX20" fmla="*/ 860025 w 2203652"/>
              <a:gd name="connsiteY20" fmla="*/ 1825070 h 2960546"/>
              <a:gd name="connsiteX21" fmla="*/ 809225 w 2203652"/>
              <a:gd name="connsiteY21" fmla="*/ 1698070 h 2960546"/>
              <a:gd name="connsiteX22" fmla="*/ 787000 w 2203652"/>
              <a:gd name="connsiteY22" fmla="*/ 1580595 h 2960546"/>
              <a:gd name="connsiteX23" fmla="*/ 761600 w 2203652"/>
              <a:gd name="connsiteY23" fmla="*/ 1536145 h 2960546"/>
              <a:gd name="connsiteX24" fmla="*/ 701275 w 2203652"/>
              <a:gd name="connsiteY24" fmla="*/ 1542495 h 2960546"/>
              <a:gd name="connsiteX25" fmla="*/ 666350 w 2203652"/>
              <a:gd name="connsiteY25" fmla="*/ 1558370 h 2960546"/>
              <a:gd name="connsiteX26" fmla="*/ 640950 w 2203652"/>
              <a:gd name="connsiteY26" fmla="*/ 1571070 h 2960546"/>
              <a:gd name="connsiteX27" fmla="*/ 606025 w 2203652"/>
              <a:gd name="connsiteY27" fmla="*/ 1440895 h 2960546"/>
              <a:gd name="connsiteX28" fmla="*/ 583800 w 2203652"/>
              <a:gd name="connsiteY28" fmla="*/ 1336120 h 2960546"/>
              <a:gd name="connsiteX29" fmla="*/ 513950 w 2203652"/>
              <a:gd name="connsiteY29" fmla="*/ 1301195 h 2960546"/>
              <a:gd name="connsiteX30" fmla="*/ 263125 w 2203652"/>
              <a:gd name="connsiteY30" fmla="*/ 1278970 h 2960546"/>
              <a:gd name="connsiteX31" fmla="*/ 279000 w 2203652"/>
              <a:gd name="connsiteY31" fmla="*/ 1209120 h 2960546"/>
              <a:gd name="connsiteX32" fmla="*/ 301225 w 2203652"/>
              <a:gd name="connsiteY32" fmla="*/ 1186895 h 2960546"/>
              <a:gd name="connsiteX33" fmla="*/ 256776 w 2203652"/>
              <a:gd name="connsiteY33" fmla="*/ 1009095 h 2960546"/>
              <a:gd name="connsiteX34" fmla="*/ 240901 w 2203652"/>
              <a:gd name="connsiteY34" fmla="*/ 964645 h 2960546"/>
              <a:gd name="connsiteX35" fmla="*/ 310751 w 2203652"/>
              <a:gd name="connsiteY35" fmla="*/ 802720 h 2960546"/>
              <a:gd name="connsiteX36" fmla="*/ 272652 w 2203652"/>
              <a:gd name="connsiteY36" fmla="*/ 618570 h 2960546"/>
              <a:gd name="connsiteX37" fmla="*/ 193277 w 2203652"/>
              <a:gd name="connsiteY37" fmla="*/ 602695 h 2960546"/>
              <a:gd name="connsiteX38" fmla="*/ 205977 w 2203652"/>
              <a:gd name="connsiteY38" fmla="*/ 504270 h 2960546"/>
              <a:gd name="connsiteX39" fmla="*/ 244076 w 2203652"/>
              <a:gd name="connsiteY39" fmla="*/ 447120 h 2960546"/>
              <a:gd name="connsiteX40" fmla="*/ 0 w 2203652"/>
              <a:gd name="connsiteY40" fmla="*/ 438150 h 2960546"/>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68026 w 2203652"/>
              <a:gd name="connsiteY7" fmla="*/ 2371170 h 2934262"/>
              <a:gd name="connsiteX8" fmla="*/ 1071162 w 2203652"/>
              <a:gd name="connsiteY8" fmla="*/ 2756932 h 2934262"/>
              <a:gd name="connsiteX9" fmla="*/ 955276 w 2203652"/>
              <a:gd name="connsiteY9" fmla="*/ 2926795 h 2934262"/>
              <a:gd name="connsiteX10" fmla="*/ 907649 w 2203652"/>
              <a:gd name="connsiteY10" fmla="*/ 2875995 h 2934262"/>
              <a:gd name="connsiteX11" fmla="*/ 929874 w 2203652"/>
              <a:gd name="connsiteY11" fmla="*/ 2809320 h 2934262"/>
              <a:gd name="connsiteX12" fmla="*/ 863199 w 2203652"/>
              <a:gd name="connsiteY12" fmla="*/ 2739470 h 2934262"/>
              <a:gd name="connsiteX13" fmla="*/ 669524 w 2203652"/>
              <a:gd name="connsiteY13" fmla="*/ 2593419 h 2934262"/>
              <a:gd name="connsiteX14" fmla="*/ 612775 w 2203652"/>
              <a:gd name="connsiteY14" fmla="*/ 2533650 h 2934262"/>
              <a:gd name="connsiteX15" fmla="*/ 549275 w 2203652"/>
              <a:gd name="connsiteY15" fmla="*/ 2581275 h 2934262"/>
              <a:gd name="connsiteX16" fmla="*/ 421875 w 2203652"/>
              <a:gd name="connsiteY16" fmla="*/ 2437845 h 2934262"/>
              <a:gd name="connsiteX17" fmla="*/ 336150 w 2203652"/>
              <a:gd name="connsiteY17" fmla="*/ 2441020 h 2934262"/>
              <a:gd name="connsiteX18" fmla="*/ 577450 w 2203652"/>
              <a:gd name="connsiteY18" fmla="*/ 2193370 h 2934262"/>
              <a:gd name="connsiteX19" fmla="*/ 688575 w 2203652"/>
              <a:gd name="connsiteY19" fmla="*/ 2110820 h 2934262"/>
              <a:gd name="connsiteX20" fmla="*/ 869550 w 2203652"/>
              <a:gd name="connsiteY20" fmla="*/ 2015570 h 2934262"/>
              <a:gd name="connsiteX21" fmla="*/ 860025 w 2203652"/>
              <a:gd name="connsiteY21" fmla="*/ 1825070 h 2934262"/>
              <a:gd name="connsiteX22" fmla="*/ 809225 w 2203652"/>
              <a:gd name="connsiteY22" fmla="*/ 1698070 h 2934262"/>
              <a:gd name="connsiteX23" fmla="*/ 787000 w 2203652"/>
              <a:gd name="connsiteY23" fmla="*/ 1580595 h 2934262"/>
              <a:gd name="connsiteX24" fmla="*/ 761600 w 2203652"/>
              <a:gd name="connsiteY24" fmla="*/ 1536145 h 2934262"/>
              <a:gd name="connsiteX25" fmla="*/ 701275 w 2203652"/>
              <a:gd name="connsiteY25" fmla="*/ 1542495 h 2934262"/>
              <a:gd name="connsiteX26" fmla="*/ 666350 w 2203652"/>
              <a:gd name="connsiteY26" fmla="*/ 1558370 h 2934262"/>
              <a:gd name="connsiteX27" fmla="*/ 640950 w 2203652"/>
              <a:gd name="connsiteY27" fmla="*/ 1571070 h 2934262"/>
              <a:gd name="connsiteX28" fmla="*/ 606025 w 2203652"/>
              <a:gd name="connsiteY28" fmla="*/ 1440895 h 2934262"/>
              <a:gd name="connsiteX29" fmla="*/ 583800 w 2203652"/>
              <a:gd name="connsiteY29" fmla="*/ 1336120 h 2934262"/>
              <a:gd name="connsiteX30" fmla="*/ 513950 w 2203652"/>
              <a:gd name="connsiteY30" fmla="*/ 1301195 h 2934262"/>
              <a:gd name="connsiteX31" fmla="*/ 263125 w 2203652"/>
              <a:gd name="connsiteY31" fmla="*/ 1278970 h 2934262"/>
              <a:gd name="connsiteX32" fmla="*/ 279000 w 2203652"/>
              <a:gd name="connsiteY32" fmla="*/ 1209120 h 2934262"/>
              <a:gd name="connsiteX33" fmla="*/ 301225 w 2203652"/>
              <a:gd name="connsiteY33" fmla="*/ 1186895 h 2934262"/>
              <a:gd name="connsiteX34" fmla="*/ 256776 w 2203652"/>
              <a:gd name="connsiteY34" fmla="*/ 1009095 h 2934262"/>
              <a:gd name="connsiteX35" fmla="*/ 240901 w 2203652"/>
              <a:gd name="connsiteY35" fmla="*/ 964645 h 2934262"/>
              <a:gd name="connsiteX36" fmla="*/ 310751 w 2203652"/>
              <a:gd name="connsiteY36" fmla="*/ 802720 h 2934262"/>
              <a:gd name="connsiteX37" fmla="*/ 272652 w 2203652"/>
              <a:gd name="connsiteY37" fmla="*/ 618570 h 2934262"/>
              <a:gd name="connsiteX38" fmla="*/ 193277 w 2203652"/>
              <a:gd name="connsiteY38" fmla="*/ 602695 h 2934262"/>
              <a:gd name="connsiteX39" fmla="*/ 205977 w 2203652"/>
              <a:gd name="connsiteY39" fmla="*/ 504270 h 2934262"/>
              <a:gd name="connsiteX40" fmla="*/ 244076 w 2203652"/>
              <a:gd name="connsiteY40" fmla="*/ 447120 h 2934262"/>
              <a:gd name="connsiteX41" fmla="*/ 0 w 2203652"/>
              <a:gd name="connsiteY41"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68026 w 2203652"/>
              <a:gd name="connsiteY7" fmla="*/ 2371170 h 2934262"/>
              <a:gd name="connsiteX8" fmla="*/ 1133074 w 2203652"/>
              <a:gd name="connsiteY8" fmla="*/ 2609294 h 2934262"/>
              <a:gd name="connsiteX9" fmla="*/ 1071162 w 2203652"/>
              <a:gd name="connsiteY9" fmla="*/ 2756932 h 2934262"/>
              <a:gd name="connsiteX10" fmla="*/ 955276 w 2203652"/>
              <a:gd name="connsiteY10" fmla="*/ 2926795 h 2934262"/>
              <a:gd name="connsiteX11" fmla="*/ 907649 w 2203652"/>
              <a:gd name="connsiteY11" fmla="*/ 2875995 h 2934262"/>
              <a:gd name="connsiteX12" fmla="*/ 929874 w 2203652"/>
              <a:gd name="connsiteY12" fmla="*/ 2809320 h 2934262"/>
              <a:gd name="connsiteX13" fmla="*/ 863199 w 2203652"/>
              <a:gd name="connsiteY13" fmla="*/ 2739470 h 2934262"/>
              <a:gd name="connsiteX14" fmla="*/ 669524 w 2203652"/>
              <a:gd name="connsiteY14" fmla="*/ 2593419 h 2934262"/>
              <a:gd name="connsiteX15" fmla="*/ 612775 w 2203652"/>
              <a:gd name="connsiteY15" fmla="*/ 2533650 h 2934262"/>
              <a:gd name="connsiteX16" fmla="*/ 549275 w 2203652"/>
              <a:gd name="connsiteY16" fmla="*/ 2581275 h 2934262"/>
              <a:gd name="connsiteX17" fmla="*/ 421875 w 2203652"/>
              <a:gd name="connsiteY17" fmla="*/ 2437845 h 2934262"/>
              <a:gd name="connsiteX18" fmla="*/ 336150 w 2203652"/>
              <a:gd name="connsiteY18" fmla="*/ 2441020 h 2934262"/>
              <a:gd name="connsiteX19" fmla="*/ 577450 w 2203652"/>
              <a:gd name="connsiteY19" fmla="*/ 2193370 h 2934262"/>
              <a:gd name="connsiteX20" fmla="*/ 688575 w 2203652"/>
              <a:gd name="connsiteY20" fmla="*/ 2110820 h 2934262"/>
              <a:gd name="connsiteX21" fmla="*/ 869550 w 2203652"/>
              <a:gd name="connsiteY21" fmla="*/ 2015570 h 2934262"/>
              <a:gd name="connsiteX22" fmla="*/ 860025 w 2203652"/>
              <a:gd name="connsiteY22" fmla="*/ 1825070 h 2934262"/>
              <a:gd name="connsiteX23" fmla="*/ 809225 w 2203652"/>
              <a:gd name="connsiteY23" fmla="*/ 1698070 h 2934262"/>
              <a:gd name="connsiteX24" fmla="*/ 787000 w 2203652"/>
              <a:gd name="connsiteY24" fmla="*/ 1580595 h 2934262"/>
              <a:gd name="connsiteX25" fmla="*/ 761600 w 2203652"/>
              <a:gd name="connsiteY25" fmla="*/ 1536145 h 2934262"/>
              <a:gd name="connsiteX26" fmla="*/ 701275 w 2203652"/>
              <a:gd name="connsiteY26" fmla="*/ 1542495 h 2934262"/>
              <a:gd name="connsiteX27" fmla="*/ 666350 w 2203652"/>
              <a:gd name="connsiteY27" fmla="*/ 1558370 h 2934262"/>
              <a:gd name="connsiteX28" fmla="*/ 640950 w 2203652"/>
              <a:gd name="connsiteY28" fmla="*/ 1571070 h 2934262"/>
              <a:gd name="connsiteX29" fmla="*/ 606025 w 2203652"/>
              <a:gd name="connsiteY29" fmla="*/ 1440895 h 2934262"/>
              <a:gd name="connsiteX30" fmla="*/ 583800 w 2203652"/>
              <a:gd name="connsiteY30" fmla="*/ 1336120 h 2934262"/>
              <a:gd name="connsiteX31" fmla="*/ 513950 w 2203652"/>
              <a:gd name="connsiteY31" fmla="*/ 1301195 h 2934262"/>
              <a:gd name="connsiteX32" fmla="*/ 263125 w 2203652"/>
              <a:gd name="connsiteY32" fmla="*/ 1278970 h 2934262"/>
              <a:gd name="connsiteX33" fmla="*/ 279000 w 2203652"/>
              <a:gd name="connsiteY33" fmla="*/ 1209120 h 2934262"/>
              <a:gd name="connsiteX34" fmla="*/ 301225 w 2203652"/>
              <a:gd name="connsiteY34" fmla="*/ 1186895 h 2934262"/>
              <a:gd name="connsiteX35" fmla="*/ 256776 w 2203652"/>
              <a:gd name="connsiteY35" fmla="*/ 1009095 h 2934262"/>
              <a:gd name="connsiteX36" fmla="*/ 240901 w 2203652"/>
              <a:gd name="connsiteY36" fmla="*/ 964645 h 2934262"/>
              <a:gd name="connsiteX37" fmla="*/ 310751 w 2203652"/>
              <a:gd name="connsiteY37" fmla="*/ 802720 h 2934262"/>
              <a:gd name="connsiteX38" fmla="*/ 272652 w 2203652"/>
              <a:gd name="connsiteY38" fmla="*/ 618570 h 2934262"/>
              <a:gd name="connsiteX39" fmla="*/ 193277 w 2203652"/>
              <a:gd name="connsiteY39" fmla="*/ 602695 h 2934262"/>
              <a:gd name="connsiteX40" fmla="*/ 205977 w 2203652"/>
              <a:gd name="connsiteY40" fmla="*/ 504270 h 2934262"/>
              <a:gd name="connsiteX41" fmla="*/ 244076 w 2203652"/>
              <a:gd name="connsiteY41" fmla="*/ 447120 h 2934262"/>
              <a:gd name="connsiteX42" fmla="*/ 0 w 2203652"/>
              <a:gd name="connsiteY42"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68026 w 2203652"/>
              <a:gd name="connsiteY7" fmla="*/ 2371170 h 2934262"/>
              <a:gd name="connsiteX8" fmla="*/ 1233087 w 2203652"/>
              <a:gd name="connsiteY8" fmla="*/ 2480707 h 2934262"/>
              <a:gd name="connsiteX9" fmla="*/ 1133074 w 2203652"/>
              <a:gd name="connsiteY9" fmla="*/ 2609294 h 2934262"/>
              <a:gd name="connsiteX10" fmla="*/ 1071162 w 2203652"/>
              <a:gd name="connsiteY10" fmla="*/ 2756932 h 2934262"/>
              <a:gd name="connsiteX11" fmla="*/ 955276 w 2203652"/>
              <a:gd name="connsiteY11" fmla="*/ 2926795 h 2934262"/>
              <a:gd name="connsiteX12" fmla="*/ 907649 w 2203652"/>
              <a:gd name="connsiteY12" fmla="*/ 2875995 h 2934262"/>
              <a:gd name="connsiteX13" fmla="*/ 929874 w 2203652"/>
              <a:gd name="connsiteY13" fmla="*/ 2809320 h 2934262"/>
              <a:gd name="connsiteX14" fmla="*/ 863199 w 2203652"/>
              <a:gd name="connsiteY14" fmla="*/ 2739470 h 2934262"/>
              <a:gd name="connsiteX15" fmla="*/ 669524 w 2203652"/>
              <a:gd name="connsiteY15" fmla="*/ 2593419 h 2934262"/>
              <a:gd name="connsiteX16" fmla="*/ 612775 w 2203652"/>
              <a:gd name="connsiteY16" fmla="*/ 2533650 h 2934262"/>
              <a:gd name="connsiteX17" fmla="*/ 549275 w 2203652"/>
              <a:gd name="connsiteY17" fmla="*/ 2581275 h 2934262"/>
              <a:gd name="connsiteX18" fmla="*/ 421875 w 2203652"/>
              <a:gd name="connsiteY18" fmla="*/ 2437845 h 2934262"/>
              <a:gd name="connsiteX19" fmla="*/ 336150 w 2203652"/>
              <a:gd name="connsiteY19" fmla="*/ 2441020 h 2934262"/>
              <a:gd name="connsiteX20" fmla="*/ 577450 w 2203652"/>
              <a:gd name="connsiteY20" fmla="*/ 2193370 h 2934262"/>
              <a:gd name="connsiteX21" fmla="*/ 688575 w 2203652"/>
              <a:gd name="connsiteY21" fmla="*/ 2110820 h 2934262"/>
              <a:gd name="connsiteX22" fmla="*/ 869550 w 2203652"/>
              <a:gd name="connsiteY22" fmla="*/ 2015570 h 2934262"/>
              <a:gd name="connsiteX23" fmla="*/ 860025 w 2203652"/>
              <a:gd name="connsiteY23" fmla="*/ 1825070 h 2934262"/>
              <a:gd name="connsiteX24" fmla="*/ 809225 w 2203652"/>
              <a:gd name="connsiteY24" fmla="*/ 1698070 h 2934262"/>
              <a:gd name="connsiteX25" fmla="*/ 787000 w 2203652"/>
              <a:gd name="connsiteY25" fmla="*/ 1580595 h 2934262"/>
              <a:gd name="connsiteX26" fmla="*/ 761600 w 2203652"/>
              <a:gd name="connsiteY26" fmla="*/ 1536145 h 2934262"/>
              <a:gd name="connsiteX27" fmla="*/ 701275 w 2203652"/>
              <a:gd name="connsiteY27" fmla="*/ 1542495 h 2934262"/>
              <a:gd name="connsiteX28" fmla="*/ 666350 w 2203652"/>
              <a:gd name="connsiteY28" fmla="*/ 1558370 h 2934262"/>
              <a:gd name="connsiteX29" fmla="*/ 640950 w 2203652"/>
              <a:gd name="connsiteY29" fmla="*/ 1571070 h 2934262"/>
              <a:gd name="connsiteX30" fmla="*/ 606025 w 2203652"/>
              <a:gd name="connsiteY30" fmla="*/ 1440895 h 2934262"/>
              <a:gd name="connsiteX31" fmla="*/ 583800 w 2203652"/>
              <a:gd name="connsiteY31" fmla="*/ 1336120 h 2934262"/>
              <a:gd name="connsiteX32" fmla="*/ 513950 w 2203652"/>
              <a:gd name="connsiteY32" fmla="*/ 1301195 h 2934262"/>
              <a:gd name="connsiteX33" fmla="*/ 263125 w 2203652"/>
              <a:gd name="connsiteY33" fmla="*/ 1278970 h 2934262"/>
              <a:gd name="connsiteX34" fmla="*/ 279000 w 2203652"/>
              <a:gd name="connsiteY34" fmla="*/ 1209120 h 2934262"/>
              <a:gd name="connsiteX35" fmla="*/ 301225 w 2203652"/>
              <a:gd name="connsiteY35" fmla="*/ 1186895 h 2934262"/>
              <a:gd name="connsiteX36" fmla="*/ 256776 w 2203652"/>
              <a:gd name="connsiteY36" fmla="*/ 1009095 h 2934262"/>
              <a:gd name="connsiteX37" fmla="*/ 240901 w 2203652"/>
              <a:gd name="connsiteY37" fmla="*/ 964645 h 2934262"/>
              <a:gd name="connsiteX38" fmla="*/ 310751 w 2203652"/>
              <a:gd name="connsiteY38" fmla="*/ 802720 h 2934262"/>
              <a:gd name="connsiteX39" fmla="*/ 272652 w 2203652"/>
              <a:gd name="connsiteY39" fmla="*/ 618570 h 2934262"/>
              <a:gd name="connsiteX40" fmla="*/ 193277 w 2203652"/>
              <a:gd name="connsiteY40" fmla="*/ 602695 h 2934262"/>
              <a:gd name="connsiteX41" fmla="*/ 205977 w 2203652"/>
              <a:gd name="connsiteY41" fmla="*/ 504270 h 2934262"/>
              <a:gd name="connsiteX42" fmla="*/ 244076 w 2203652"/>
              <a:gd name="connsiteY42" fmla="*/ 447120 h 2934262"/>
              <a:gd name="connsiteX43" fmla="*/ 0 w 2203652"/>
              <a:gd name="connsiteY43"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68026 w 2203652"/>
              <a:gd name="connsiteY7" fmla="*/ 2371170 h 2934262"/>
              <a:gd name="connsiteX8" fmla="*/ 1309287 w 2203652"/>
              <a:gd name="connsiteY8" fmla="*/ 2456894 h 2934262"/>
              <a:gd name="connsiteX9" fmla="*/ 1233087 w 2203652"/>
              <a:gd name="connsiteY9" fmla="*/ 2480707 h 2934262"/>
              <a:gd name="connsiteX10" fmla="*/ 1133074 w 2203652"/>
              <a:gd name="connsiteY10" fmla="*/ 2609294 h 2934262"/>
              <a:gd name="connsiteX11" fmla="*/ 1071162 w 2203652"/>
              <a:gd name="connsiteY11" fmla="*/ 2756932 h 2934262"/>
              <a:gd name="connsiteX12" fmla="*/ 955276 w 2203652"/>
              <a:gd name="connsiteY12" fmla="*/ 2926795 h 2934262"/>
              <a:gd name="connsiteX13" fmla="*/ 907649 w 2203652"/>
              <a:gd name="connsiteY13" fmla="*/ 2875995 h 2934262"/>
              <a:gd name="connsiteX14" fmla="*/ 929874 w 2203652"/>
              <a:gd name="connsiteY14" fmla="*/ 2809320 h 2934262"/>
              <a:gd name="connsiteX15" fmla="*/ 863199 w 2203652"/>
              <a:gd name="connsiteY15" fmla="*/ 2739470 h 2934262"/>
              <a:gd name="connsiteX16" fmla="*/ 669524 w 2203652"/>
              <a:gd name="connsiteY16" fmla="*/ 2593419 h 2934262"/>
              <a:gd name="connsiteX17" fmla="*/ 612775 w 2203652"/>
              <a:gd name="connsiteY17" fmla="*/ 2533650 h 2934262"/>
              <a:gd name="connsiteX18" fmla="*/ 549275 w 2203652"/>
              <a:gd name="connsiteY18" fmla="*/ 2581275 h 2934262"/>
              <a:gd name="connsiteX19" fmla="*/ 421875 w 2203652"/>
              <a:gd name="connsiteY19" fmla="*/ 2437845 h 2934262"/>
              <a:gd name="connsiteX20" fmla="*/ 336150 w 2203652"/>
              <a:gd name="connsiteY20" fmla="*/ 2441020 h 2934262"/>
              <a:gd name="connsiteX21" fmla="*/ 577450 w 2203652"/>
              <a:gd name="connsiteY21" fmla="*/ 2193370 h 2934262"/>
              <a:gd name="connsiteX22" fmla="*/ 688575 w 2203652"/>
              <a:gd name="connsiteY22" fmla="*/ 2110820 h 2934262"/>
              <a:gd name="connsiteX23" fmla="*/ 869550 w 2203652"/>
              <a:gd name="connsiteY23" fmla="*/ 2015570 h 2934262"/>
              <a:gd name="connsiteX24" fmla="*/ 860025 w 2203652"/>
              <a:gd name="connsiteY24" fmla="*/ 1825070 h 2934262"/>
              <a:gd name="connsiteX25" fmla="*/ 809225 w 2203652"/>
              <a:gd name="connsiteY25" fmla="*/ 1698070 h 2934262"/>
              <a:gd name="connsiteX26" fmla="*/ 787000 w 2203652"/>
              <a:gd name="connsiteY26" fmla="*/ 1580595 h 2934262"/>
              <a:gd name="connsiteX27" fmla="*/ 761600 w 2203652"/>
              <a:gd name="connsiteY27" fmla="*/ 1536145 h 2934262"/>
              <a:gd name="connsiteX28" fmla="*/ 701275 w 2203652"/>
              <a:gd name="connsiteY28" fmla="*/ 1542495 h 2934262"/>
              <a:gd name="connsiteX29" fmla="*/ 666350 w 2203652"/>
              <a:gd name="connsiteY29" fmla="*/ 1558370 h 2934262"/>
              <a:gd name="connsiteX30" fmla="*/ 640950 w 2203652"/>
              <a:gd name="connsiteY30" fmla="*/ 1571070 h 2934262"/>
              <a:gd name="connsiteX31" fmla="*/ 606025 w 2203652"/>
              <a:gd name="connsiteY31" fmla="*/ 1440895 h 2934262"/>
              <a:gd name="connsiteX32" fmla="*/ 583800 w 2203652"/>
              <a:gd name="connsiteY32" fmla="*/ 1336120 h 2934262"/>
              <a:gd name="connsiteX33" fmla="*/ 513950 w 2203652"/>
              <a:gd name="connsiteY33" fmla="*/ 1301195 h 2934262"/>
              <a:gd name="connsiteX34" fmla="*/ 263125 w 2203652"/>
              <a:gd name="connsiteY34" fmla="*/ 1278970 h 2934262"/>
              <a:gd name="connsiteX35" fmla="*/ 279000 w 2203652"/>
              <a:gd name="connsiteY35" fmla="*/ 1209120 h 2934262"/>
              <a:gd name="connsiteX36" fmla="*/ 301225 w 2203652"/>
              <a:gd name="connsiteY36" fmla="*/ 1186895 h 2934262"/>
              <a:gd name="connsiteX37" fmla="*/ 256776 w 2203652"/>
              <a:gd name="connsiteY37" fmla="*/ 1009095 h 2934262"/>
              <a:gd name="connsiteX38" fmla="*/ 240901 w 2203652"/>
              <a:gd name="connsiteY38" fmla="*/ 964645 h 2934262"/>
              <a:gd name="connsiteX39" fmla="*/ 310751 w 2203652"/>
              <a:gd name="connsiteY39" fmla="*/ 802720 h 2934262"/>
              <a:gd name="connsiteX40" fmla="*/ 272652 w 2203652"/>
              <a:gd name="connsiteY40" fmla="*/ 618570 h 2934262"/>
              <a:gd name="connsiteX41" fmla="*/ 193277 w 2203652"/>
              <a:gd name="connsiteY41" fmla="*/ 602695 h 2934262"/>
              <a:gd name="connsiteX42" fmla="*/ 205977 w 2203652"/>
              <a:gd name="connsiteY42" fmla="*/ 504270 h 2934262"/>
              <a:gd name="connsiteX43" fmla="*/ 244076 w 2203652"/>
              <a:gd name="connsiteY43" fmla="*/ 447120 h 2934262"/>
              <a:gd name="connsiteX44" fmla="*/ 0 w 2203652"/>
              <a:gd name="connsiteY44"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48976 w 2203652"/>
              <a:gd name="connsiteY7" fmla="*/ 2480708 h 2934262"/>
              <a:gd name="connsiteX8" fmla="*/ 1309287 w 2203652"/>
              <a:gd name="connsiteY8" fmla="*/ 2456894 h 2934262"/>
              <a:gd name="connsiteX9" fmla="*/ 1233087 w 2203652"/>
              <a:gd name="connsiteY9" fmla="*/ 2480707 h 2934262"/>
              <a:gd name="connsiteX10" fmla="*/ 1133074 w 2203652"/>
              <a:gd name="connsiteY10" fmla="*/ 2609294 h 2934262"/>
              <a:gd name="connsiteX11" fmla="*/ 1071162 w 2203652"/>
              <a:gd name="connsiteY11" fmla="*/ 2756932 h 2934262"/>
              <a:gd name="connsiteX12" fmla="*/ 955276 w 2203652"/>
              <a:gd name="connsiteY12" fmla="*/ 2926795 h 2934262"/>
              <a:gd name="connsiteX13" fmla="*/ 907649 w 2203652"/>
              <a:gd name="connsiteY13" fmla="*/ 2875995 h 2934262"/>
              <a:gd name="connsiteX14" fmla="*/ 929874 w 2203652"/>
              <a:gd name="connsiteY14" fmla="*/ 2809320 h 2934262"/>
              <a:gd name="connsiteX15" fmla="*/ 863199 w 2203652"/>
              <a:gd name="connsiteY15" fmla="*/ 2739470 h 2934262"/>
              <a:gd name="connsiteX16" fmla="*/ 669524 w 2203652"/>
              <a:gd name="connsiteY16" fmla="*/ 2593419 h 2934262"/>
              <a:gd name="connsiteX17" fmla="*/ 612775 w 2203652"/>
              <a:gd name="connsiteY17" fmla="*/ 2533650 h 2934262"/>
              <a:gd name="connsiteX18" fmla="*/ 549275 w 2203652"/>
              <a:gd name="connsiteY18" fmla="*/ 2581275 h 2934262"/>
              <a:gd name="connsiteX19" fmla="*/ 421875 w 2203652"/>
              <a:gd name="connsiteY19" fmla="*/ 2437845 h 2934262"/>
              <a:gd name="connsiteX20" fmla="*/ 336150 w 2203652"/>
              <a:gd name="connsiteY20" fmla="*/ 2441020 h 2934262"/>
              <a:gd name="connsiteX21" fmla="*/ 577450 w 2203652"/>
              <a:gd name="connsiteY21" fmla="*/ 2193370 h 2934262"/>
              <a:gd name="connsiteX22" fmla="*/ 688575 w 2203652"/>
              <a:gd name="connsiteY22" fmla="*/ 2110820 h 2934262"/>
              <a:gd name="connsiteX23" fmla="*/ 869550 w 2203652"/>
              <a:gd name="connsiteY23" fmla="*/ 2015570 h 2934262"/>
              <a:gd name="connsiteX24" fmla="*/ 860025 w 2203652"/>
              <a:gd name="connsiteY24" fmla="*/ 1825070 h 2934262"/>
              <a:gd name="connsiteX25" fmla="*/ 809225 w 2203652"/>
              <a:gd name="connsiteY25" fmla="*/ 1698070 h 2934262"/>
              <a:gd name="connsiteX26" fmla="*/ 787000 w 2203652"/>
              <a:gd name="connsiteY26" fmla="*/ 1580595 h 2934262"/>
              <a:gd name="connsiteX27" fmla="*/ 761600 w 2203652"/>
              <a:gd name="connsiteY27" fmla="*/ 1536145 h 2934262"/>
              <a:gd name="connsiteX28" fmla="*/ 701275 w 2203652"/>
              <a:gd name="connsiteY28" fmla="*/ 1542495 h 2934262"/>
              <a:gd name="connsiteX29" fmla="*/ 666350 w 2203652"/>
              <a:gd name="connsiteY29" fmla="*/ 1558370 h 2934262"/>
              <a:gd name="connsiteX30" fmla="*/ 640950 w 2203652"/>
              <a:gd name="connsiteY30" fmla="*/ 1571070 h 2934262"/>
              <a:gd name="connsiteX31" fmla="*/ 606025 w 2203652"/>
              <a:gd name="connsiteY31" fmla="*/ 1440895 h 2934262"/>
              <a:gd name="connsiteX32" fmla="*/ 583800 w 2203652"/>
              <a:gd name="connsiteY32" fmla="*/ 1336120 h 2934262"/>
              <a:gd name="connsiteX33" fmla="*/ 513950 w 2203652"/>
              <a:gd name="connsiteY33" fmla="*/ 1301195 h 2934262"/>
              <a:gd name="connsiteX34" fmla="*/ 263125 w 2203652"/>
              <a:gd name="connsiteY34" fmla="*/ 1278970 h 2934262"/>
              <a:gd name="connsiteX35" fmla="*/ 279000 w 2203652"/>
              <a:gd name="connsiteY35" fmla="*/ 1209120 h 2934262"/>
              <a:gd name="connsiteX36" fmla="*/ 301225 w 2203652"/>
              <a:gd name="connsiteY36" fmla="*/ 1186895 h 2934262"/>
              <a:gd name="connsiteX37" fmla="*/ 256776 w 2203652"/>
              <a:gd name="connsiteY37" fmla="*/ 1009095 h 2934262"/>
              <a:gd name="connsiteX38" fmla="*/ 240901 w 2203652"/>
              <a:gd name="connsiteY38" fmla="*/ 964645 h 2934262"/>
              <a:gd name="connsiteX39" fmla="*/ 310751 w 2203652"/>
              <a:gd name="connsiteY39" fmla="*/ 802720 h 2934262"/>
              <a:gd name="connsiteX40" fmla="*/ 272652 w 2203652"/>
              <a:gd name="connsiteY40" fmla="*/ 618570 h 2934262"/>
              <a:gd name="connsiteX41" fmla="*/ 193277 w 2203652"/>
              <a:gd name="connsiteY41" fmla="*/ 602695 h 2934262"/>
              <a:gd name="connsiteX42" fmla="*/ 205977 w 2203652"/>
              <a:gd name="connsiteY42" fmla="*/ 504270 h 2934262"/>
              <a:gd name="connsiteX43" fmla="*/ 244076 w 2203652"/>
              <a:gd name="connsiteY43" fmla="*/ 447120 h 2934262"/>
              <a:gd name="connsiteX44" fmla="*/ 0 w 2203652"/>
              <a:gd name="connsiteY44"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85487 w 2203652"/>
              <a:gd name="connsiteY7" fmla="*/ 2604532 h 2934262"/>
              <a:gd name="connsiteX8" fmla="*/ 1348976 w 2203652"/>
              <a:gd name="connsiteY8" fmla="*/ 2480708 h 2934262"/>
              <a:gd name="connsiteX9" fmla="*/ 1309287 w 2203652"/>
              <a:gd name="connsiteY9" fmla="*/ 2456894 h 2934262"/>
              <a:gd name="connsiteX10" fmla="*/ 1233087 w 2203652"/>
              <a:gd name="connsiteY10" fmla="*/ 2480707 h 2934262"/>
              <a:gd name="connsiteX11" fmla="*/ 1133074 w 2203652"/>
              <a:gd name="connsiteY11" fmla="*/ 2609294 h 2934262"/>
              <a:gd name="connsiteX12" fmla="*/ 1071162 w 2203652"/>
              <a:gd name="connsiteY12" fmla="*/ 2756932 h 2934262"/>
              <a:gd name="connsiteX13" fmla="*/ 955276 w 2203652"/>
              <a:gd name="connsiteY13" fmla="*/ 2926795 h 2934262"/>
              <a:gd name="connsiteX14" fmla="*/ 907649 w 2203652"/>
              <a:gd name="connsiteY14" fmla="*/ 2875995 h 2934262"/>
              <a:gd name="connsiteX15" fmla="*/ 929874 w 2203652"/>
              <a:gd name="connsiteY15" fmla="*/ 2809320 h 2934262"/>
              <a:gd name="connsiteX16" fmla="*/ 863199 w 2203652"/>
              <a:gd name="connsiteY16" fmla="*/ 2739470 h 2934262"/>
              <a:gd name="connsiteX17" fmla="*/ 669524 w 2203652"/>
              <a:gd name="connsiteY17" fmla="*/ 2593419 h 2934262"/>
              <a:gd name="connsiteX18" fmla="*/ 612775 w 2203652"/>
              <a:gd name="connsiteY18" fmla="*/ 2533650 h 2934262"/>
              <a:gd name="connsiteX19" fmla="*/ 549275 w 2203652"/>
              <a:gd name="connsiteY19" fmla="*/ 2581275 h 2934262"/>
              <a:gd name="connsiteX20" fmla="*/ 421875 w 2203652"/>
              <a:gd name="connsiteY20" fmla="*/ 2437845 h 2934262"/>
              <a:gd name="connsiteX21" fmla="*/ 336150 w 2203652"/>
              <a:gd name="connsiteY21" fmla="*/ 2441020 h 2934262"/>
              <a:gd name="connsiteX22" fmla="*/ 577450 w 2203652"/>
              <a:gd name="connsiteY22" fmla="*/ 2193370 h 2934262"/>
              <a:gd name="connsiteX23" fmla="*/ 688575 w 2203652"/>
              <a:gd name="connsiteY23" fmla="*/ 2110820 h 2934262"/>
              <a:gd name="connsiteX24" fmla="*/ 869550 w 2203652"/>
              <a:gd name="connsiteY24" fmla="*/ 2015570 h 2934262"/>
              <a:gd name="connsiteX25" fmla="*/ 860025 w 2203652"/>
              <a:gd name="connsiteY25" fmla="*/ 1825070 h 2934262"/>
              <a:gd name="connsiteX26" fmla="*/ 809225 w 2203652"/>
              <a:gd name="connsiteY26" fmla="*/ 1698070 h 2934262"/>
              <a:gd name="connsiteX27" fmla="*/ 787000 w 2203652"/>
              <a:gd name="connsiteY27" fmla="*/ 1580595 h 2934262"/>
              <a:gd name="connsiteX28" fmla="*/ 761600 w 2203652"/>
              <a:gd name="connsiteY28" fmla="*/ 1536145 h 2934262"/>
              <a:gd name="connsiteX29" fmla="*/ 701275 w 2203652"/>
              <a:gd name="connsiteY29" fmla="*/ 1542495 h 2934262"/>
              <a:gd name="connsiteX30" fmla="*/ 666350 w 2203652"/>
              <a:gd name="connsiteY30" fmla="*/ 1558370 h 2934262"/>
              <a:gd name="connsiteX31" fmla="*/ 640950 w 2203652"/>
              <a:gd name="connsiteY31" fmla="*/ 1571070 h 2934262"/>
              <a:gd name="connsiteX32" fmla="*/ 606025 w 2203652"/>
              <a:gd name="connsiteY32" fmla="*/ 1440895 h 2934262"/>
              <a:gd name="connsiteX33" fmla="*/ 583800 w 2203652"/>
              <a:gd name="connsiteY33" fmla="*/ 1336120 h 2934262"/>
              <a:gd name="connsiteX34" fmla="*/ 513950 w 2203652"/>
              <a:gd name="connsiteY34" fmla="*/ 1301195 h 2934262"/>
              <a:gd name="connsiteX35" fmla="*/ 263125 w 2203652"/>
              <a:gd name="connsiteY35" fmla="*/ 1278970 h 2934262"/>
              <a:gd name="connsiteX36" fmla="*/ 279000 w 2203652"/>
              <a:gd name="connsiteY36" fmla="*/ 1209120 h 2934262"/>
              <a:gd name="connsiteX37" fmla="*/ 301225 w 2203652"/>
              <a:gd name="connsiteY37" fmla="*/ 1186895 h 2934262"/>
              <a:gd name="connsiteX38" fmla="*/ 256776 w 2203652"/>
              <a:gd name="connsiteY38" fmla="*/ 1009095 h 2934262"/>
              <a:gd name="connsiteX39" fmla="*/ 240901 w 2203652"/>
              <a:gd name="connsiteY39" fmla="*/ 964645 h 2934262"/>
              <a:gd name="connsiteX40" fmla="*/ 310751 w 2203652"/>
              <a:gd name="connsiteY40" fmla="*/ 802720 h 2934262"/>
              <a:gd name="connsiteX41" fmla="*/ 272652 w 2203652"/>
              <a:gd name="connsiteY41" fmla="*/ 618570 h 2934262"/>
              <a:gd name="connsiteX42" fmla="*/ 193277 w 2203652"/>
              <a:gd name="connsiteY42" fmla="*/ 602695 h 2934262"/>
              <a:gd name="connsiteX43" fmla="*/ 205977 w 2203652"/>
              <a:gd name="connsiteY43" fmla="*/ 504270 h 2934262"/>
              <a:gd name="connsiteX44" fmla="*/ 244076 w 2203652"/>
              <a:gd name="connsiteY44" fmla="*/ 447120 h 2934262"/>
              <a:gd name="connsiteX45" fmla="*/ 0 w 2203652"/>
              <a:gd name="connsiteY45"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85487 w 2203652"/>
              <a:gd name="connsiteY7" fmla="*/ 2604532 h 2934262"/>
              <a:gd name="connsiteX8" fmla="*/ 1339451 w 2203652"/>
              <a:gd name="connsiteY8" fmla="*/ 2456896 h 2934262"/>
              <a:gd name="connsiteX9" fmla="*/ 1309287 w 2203652"/>
              <a:gd name="connsiteY9" fmla="*/ 2456894 h 2934262"/>
              <a:gd name="connsiteX10" fmla="*/ 1233087 w 2203652"/>
              <a:gd name="connsiteY10" fmla="*/ 2480707 h 2934262"/>
              <a:gd name="connsiteX11" fmla="*/ 1133074 w 2203652"/>
              <a:gd name="connsiteY11" fmla="*/ 2609294 h 2934262"/>
              <a:gd name="connsiteX12" fmla="*/ 1071162 w 2203652"/>
              <a:gd name="connsiteY12" fmla="*/ 2756932 h 2934262"/>
              <a:gd name="connsiteX13" fmla="*/ 955276 w 2203652"/>
              <a:gd name="connsiteY13" fmla="*/ 2926795 h 2934262"/>
              <a:gd name="connsiteX14" fmla="*/ 907649 w 2203652"/>
              <a:gd name="connsiteY14" fmla="*/ 2875995 h 2934262"/>
              <a:gd name="connsiteX15" fmla="*/ 929874 w 2203652"/>
              <a:gd name="connsiteY15" fmla="*/ 2809320 h 2934262"/>
              <a:gd name="connsiteX16" fmla="*/ 863199 w 2203652"/>
              <a:gd name="connsiteY16" fmla="*/ 2739470 h 2934262"/>
              <a:gd name="connsiteX17" fmla="*/ 669524 w 2203652"/>
              <a:gd name="connsiteY17" fmla="*/ 2593419 h 2934262"/>
              <a:gd name="connsiteX18" fmla="*/ 612775 w 2203652"/>
              <a:gd name="connsiteY18" fmla="*/ 2533650 h 2934262"/>
              <a:gd name="connsiteX19" fmla="*/ 549275 w 2203652"/>
              <a:gd name="connsiteY19" fmla="*/ 2581275 h 2934262"/>
              <a:gd name="connsiteX20" fmla="*/ 421875 w 2203652"/>
              <a:gd name="connsiteY20" fmla="*/ 2437845 h 2934262"/>
              <a:gd name="connsiteX21" fmla="*/ 336150 w 2203652"/>
              <a:gd name="connsiteY21" fmla="*/ 2441020 h 2934262"/>
              <a:gd name="connsiteX22" fmla="*/ 577450 w 2203652"/>
              <a:gd name="connsiteY22" fmla="*/ 2193370 h 2934262"/>
              <a:gd name="connsiteX23" fmla="*/ 688575 w 2203652"/>
              <a:gd name="connsiteY23" fmla="*/ 2110820 h 2934262"/>
              <a:gd name="connsiteX24" fmla="*/ 869550 w 2203652"/>
              <a:gd name="connsiteY24" fmla="*/ 2015570 h 2934262"/>
              <a:gd name="connsiteX25" fmla="*/ 860025 w 2203652"/>
              <a:gd name="connsiteY25" fmla="*/ 1825070 h 2934262"/>
              <a:gd name="connsiteX26" fmla="*/ 809225 w 2203652"/>
              <a:gd name="connsiteY26" fmla="*/ 1698070 h 2934262"/>
              <a:gd name="connsiteX27" fmla="*/ 787000 w 2203652"/>
              <a:gd name="connsiteY27" fmla="*/ 1580595 h 2934262"/>
              <a:gd name="connsiteX28" fmla="*/ 761600 w 2203652"/>
              <a:gd name="connsiteY28" fmla="*/ 1536145 h 2934262"/>
              <a:gd name="connsiteX29" fmla="*/ 701275 w 2203652"/>
              <a:gd name="connsiteY29" fmla="*/ 1542495 h 2934262"/>
              <a:gd name="connsiteX30" fmla="*/ 666350 w 2203652"/>
              <a:gd name="connsiteY30" fmla="*/ 1558370 h 2934262"/>
              <a:gd name="connsiteX31" fmla="*/ 640950 w 2203652"/>
              <a:gd name="connsiteY31" fmla="*/ 1571070 h 2934262"/>
              <a:gd name="connsiteX32" fmla="*/ 606025 w 2203652"/>
              <a:gd name="connsiteY32" fmla="*/ 1440895 h 2934262"/>
              <a:gd name="connsiteX33" fmla="*/ 583800 w 2203652"/>
              <a:gd name="connsiteY33" fmla="*/ 1336120 h 2934262"/>
              <a:gd name="connsiteX34" fmla="*/ 513950 w 2203652"/>
              <a:gd name="connsiteY34" fmla="*/ 1301195 h 2934262"/>
              <a:gd name="connsiteX35" fmla="*/ 263125 w 2203652"/>
              <a:gd name="connsiteY35" fmla="*/ 1278970 h 2934262"/>
              <a:gd name="connsiteX36" fmla="*/ 279000 w 2203652"/>
              <a:gd name="connsiteY36" fmla="*/ 1209120 h 2934262"/>
              <a:gd name="connsiteX37" fmla="*/ 301225 w 2203652"/>
              <a:gd name="connsiteY37" fmla="*/ 1186895 h 2934262"/>
              <a:gd name="connsiteX38" fmla="*/ 256776 w 2203652"/>
              <a:gd name="connsiteY38" fmla="*/ 1009095 h 2934262"/>
              <a:gd name="connsiteX39" fmla="*/ 240901 w 2203652"/>
              <a:gd name="connsiteY39" fmla="*/ 964645 h 2934262"/>
              <a:gd name="connsiteX40" fmla="*/ 310751 w 2203652"/>
              <a:gd name="connsiteY40" fmla="*/ 802720 h 2934262"/>
              <a:gd name="connsiteX41" fmla="*/ 272652 w 2203652"/>
              <a:gd name="connsiteY41" fmla="*/ 618570 h 2934262"/>
              <a:gd name="connsiteX42" fmla="*/ 193277 w 2203652"/>
              <a:gd name="connsiteY42" fmla="*/ 602695 h 2934262"/>
              <a:gd name="connsiteX43" fmla="*/ 205977 w 2203652"/>
              <a:gd name="connsiteY43" fmla="*/ 504270 h 2934262"/>
              <a:gd name="connsiteX44" fmla="*/ 244076 w 2203652"/>
              <a:gd name="connsiteY44" fmla="*/ 447120 h 2934262"/>
              <a:gd name="connsiteX45" fmla="*/ 0 w 2203652"/>
              <a:gd name="connsiteY45"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85487 w 2203652"/>
              <a:gd name="connsiteY7" fmla="*/ 2604532 h 2934262"/>
              <a:gd name="connsiteX8" fmla="*/ 1330718 w 2203652"/>
              <a:gd name="connsiteY8" fmla="*/ 2492613 h 2934262"/>
              <a:gd name="connsiteX9" fmla="*/ 1339451 w 2203652"/>
              <a:gd name="connsiteY9" fmla="*/ 2456896 h 2934262"/>
              <a:gd name="connsiteX10" fmla="*/ 1309287 w 2203652"/>
              <a:gd name="connsiteY10" fmla="*/ 2456894 h 2934262"/>
              <a:gd name="connsiteX11" fmla="*/ 1233087 w 2203652"/>
              <a:gd name="connsiteY11" fmla="*/ 2480707 h 2934262"/>
              <a:gd name="connsiteX12" fmla="*/ 1133074 w 2203652"/>
              <a:gd name="connsiteY12" fmla="*/ 2609294 h 2934262"/>
              <a:gd name="connsiteX13" fmla="*/ 1071162 w 2203652"/>
              <a:gd name="connsiteY13" fmla="*/ 2756932 h 2934262"/>
              <a:gd name="connsiteX14" fmla="*/ 955276 w 2203652"/>
              <a:gd name="connsiteY14" fmla="*/ 2926795 h 2934262"/>
              <a:gd name="connsiteX15" fmla="*/ 907649 w 2203652"/>
              <a:gd name="connsiteY15" fmla="*/ 2875995 h 2934262"/>
              <a:gd name="connsiteX16" fmla="*/ 929874 w 2203652"/>
              <a:gd name="connsiteY16" fmla="*/ 2809320 h 2934262"/>
              <a:gd name="connsiteX17" fmla="*/ 863199 w 2203652"/>
              <a:gd name="connsiteY17" fmla="*/ 2739470 h 2934262"/>
              <a:gd name="connsiteX18" fmla="*/ 669524 w 2203652"/>
              <a:gd name="connsiteY18" fmla="*/ 2593419 h 2934262"/>
              <a:gd name="connsiteX19" fmla="*/ 612775 w 2203652"/>
              <a:gd name="connsiteY19" fmla="*/ 2533650 h 2934262"/>
              <a:gd name="connsiteX20" fmla="*/ 549275 w 2203652"/>
              <a:gd name="connsiteY20" fmla="*/ 2581275 h 2934262"/>
              <a:gd name="connsiteX21" fmla="*/ 421875 w 2203652"/>
              <a:gd name="connsiteY21" fmla="*/ 2437845 h 2934262"/>
              <a:gd name="connsiteX22" fmla="*/ 336150 w 2203652"/>
              <a:gd name="connsiteY22" fmla="*/ 2441020 h 2934262"/>
              <a:gd name="connsiteX23" fmla="*/ 577450 w 2203652"/>
              <a:gd name="connsiteY23" fmla="*/ 2193370 h 2934262"/>
              <a:gd name="connsiteX24" fmla="*/ 688575 w 2203652"/>
              <a:gd name="connsiteY24" fmla="*/ 2110820 h 2934262"/>
              <a:gd name="connsiteX25" fmla="*/ 869550 w 2203652"/>
              <a:gd name="connsiteY25" fmla="*/ 2015570 h 2934262"/>
              <a:gd name="connsiteX26" fmla="*/ 860025 w 2203652"/>
              <a:gd name="connsiteY26" fmla="*/ 1825070 h 2934262"/>
              <a:gd name="connsiteX27" fmla="*/ 809225 w 2203652"/>
              <a:gd name="connsiteY27" fmla="*/ 1698070 h 2934262"/>
              <a:gd name="connsiteX28" fmla="*/ 787000 w 2203652"/>
              <a:gd name="connsiteY28" fmla="*/ 1580595 h 2934262"/>
              <a:gd name="connsiteX29" fmla="*/ 761600 w 2203652"/>
              <a:gd name="connsiteY29" fmla="*/ 1536145 h 2934262"/>
              <a:gd name="connsiteX30" fmla="*/ 701275 w 2203652"/>
              <a:gd name="connsiteY30" fmla="*/ 1542495 h 2934262"/>
              <a:gd name="connsiteX31" fmla="*/ 666350 w 2203652"/>
              <a:gd name="connsiteY31" fmla="*/ 1558370 h 2934262"/>
              <a:gd name="connsiteX32" fmla="*/ 640950 w 2203652"/>
              <a:gd name="connsiteY32" fmla="*/ 1571070 h 2934262"/>
              <a:gd name="connsiteX33" fmla="*/ 606025 w 2203652"/>
              <a:gd name="connsiteY33" fmla="*/ 1440895 h 2934262"/>
              <a:gd name="connsiteX34" fmla="*/ 583800 w 2203652"/>
              <a:gd name="connsiteY34" fmla="*/ 1336120 h 2934262"/>
              <a:gd name="connsiteX35" fmla="*/ 513950 w 2203652"/>
              <a:gd name="connsiteY35" fmla="*/ 1301195 h 2934262"/>
              <a:gd name="connsiteX36" fmla="*/ 263125 w 2203652"/>
              <a:gd name="connsiteY36" fmla="*/ 1278970 h 2934262"/>
              <a:gd name="connsiteX37" fmla="*/ 279000 w 2203652"/>
              <a:gd name="connsiteY37" fmla="*/ 1209120 h 2934262"/>
              <a:gd name="connsiteX38" fmla="*/ 301225 w 2203652"/>
              <a:gd name="connsiteY38" fmla="*/ 1186895 h 2934262"/>
              <a:gd name="connsiteX39" fmla="*/ 256776 w 2203652"/>
              <a:gd name="connsiteY39" fmla="*/ 1009095 h 2934262"/>
              <a:gd name="connsiteX40" fmla="*/ 240901 w 2203652"/>
              <a:gd name="connsiteY40" fmla="*/ 964645 h 2934262"/>
              <a:gd name="connsiteX41" fmla="*/ 310751 w 2203652"/>
              <a:gd name="connsiteY41" fmla="*/ 802720 h 2934262"/>
              <a:gd name="connsiteX42" fmla="*/ 272652 w 2203652"/>
              <a:gd name="connsiteY42" fmla="*/ 618570 h 2934262"/>
              <a:gd name="connsiteX43" fmla="*/ 193277 w 2203652"/>
              <a:gd name="connsiteY43" fmla="*/ 602695 h 2934262"/>
              <a:gd name="connsiteX44" fmla="*/ 205977 w 2203652"/>
              <a:gd name="connsiteY44" fmla="*/ 504270 h 2934262"/>
              <a:gd name="connsiteX45" fmla="*/ 244076 w 2203652"/>
              <a:gd name="connsiteY45" fmla="*/ 447120 h 2934262"/>
              <a:gd name="connsiteX46" fmla="*/ 0 w 2203652"/>
              <a:gd name="connsiteY46"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85487 w 2203652"/>
              <a:gd name="connsiteY7" fmla="*/ 2604532 h 2934262"/>
              <a:gd name="connsiteX8" fmla="*/ 1330718 w 2203652"/>
              <a:gd name="connsiteY8" fmla="*/ 2492613 h 2934262"/>
              <a:gd name="connsiteX9" fmla="*/ 1339451 w 2203652"/>
              <a:gd name="connsiteY9" fmla="*/ 2456896 h 2934262"/>
              <a:gd name="connsiteX10" fmla="*/ 1309287 w 2203652"/>
              <a:gd name="connsiteY10" fmla="*/ 2456894 h 2934262"/>
              <a:gd name="connsiteX11" fmla="*/ 1233087 w 2203652"/>
              <a:gd name="connsiteY11" fmla="*/ 2480707 h 2934262"/>
              <a:gd name="connsiteX12" fmla="*/ 1133074 w 2203652"/>
              <a:gd name="connsiteY12" fmla="*/ 2609294 h 2934262"/>
              <a:gd name="connsiteX13" fmla="*/ 1071162 w 2203652"/>
              <a:gd name="connsiteY13" fmla="*/ 2756932 h 2934262"/>
              <a:gd name="connsiteX14" fmla="*/ 955276 w 2203652"/>
              <a:gd name="connsiteY14" fmla="*/ 2926795 h 2934262"/>
              <a:gd name="connsiteX15" fmla="*/ 907649 w 2203652"/>
              <a:gd name="connsiteY15" fmla="*/ 2875995 h 2934262"/>
              <a:gd name="connsiteX16" fmla="*/ 929874 w 2203652"/>
              <a:gd name="connsiteY16" fmla="*/ 2809320 h 2934262"/>
              <a:gd name="connsiteX17" fmla="*/ 863199 w 2203652"/>
              <a:gd name="connsiteY17" fmla="*/ 2739470 h 2934262"/>
              <a:gd name="connsiteX18" fmla="*/ 669524 w 2203652"/>
              <a:gd name="connsiteY18" fmla="*/ 2593419 h 2934262"/>
              <a:gd name="connsiteX19" fmla="*/ 612775 w 2203652"/>
              <a:gd name="connsiteY19" fmla="*/ 2533650 h 2934262"/>
              <a:gd name="connsiteX20" fmla="*/ 549275 w 2203652"/>
              <a:gd name="connsiteY20" fmla="*/ 2581275 h 2934262"/>
              <a:gd name="connsiteX21" fmla="*/ 421875 w 2203652"/>
              <a:gd name="connsiteY21" fmla="*/ 2437845 h 2934262"/>
              <a:gd name="connsiteX22" fmla="*/ 336150 w 2203652"/>
              <a:gd name="connsiteY22" fmla="*/ 2441020 h 2934262"/>
              <a:gd name="connsiteX23" fmla="*/ 577450 w 2203652"/>
              <a:gd name="connsiteY23" fmla="*/ 2193370 h 2934262"/>
              <a:gd name="connsiteX24" fmla="*/ 688575 w 2203652"/>
              <a:gd name="connsiteY24" fmla="*/ 2110820 h 2934262"/>
              <a:gd name="connsiteX25" fmla="*/ 869550 w 2203652"/>
              <a:gd name="connsiteY25" fmla="*/ 2015570 h 2934262"/>
              <a:gd name="connsiteX26" fmla="*/ 860025 w 2203652"/>
              <a:gd name="connsiteY26" fmla="*/ 1825070 h 2934262"/>
              <a:gd name="connsiteX27" fmla="*/ 809225 w 2203652"/>
              <a:gd name="connsiteY27" fmla="*/ 1698070 h 2934262"/>
              <a:gd name="connsiteX28" fmla="*/ 787000 w 2203652"/>
              <a:gd name="connsiteY28" fmla="*/ 1580595 h 2934262"/>
              <a:gd name="connsiteX29" fmla="*/ 761600 w 2203652"/>
              <a:gd name="connsiteY29" fmla="*/ 1536145 h 2934262"/>
              <a:gd name="connsiteX30" fmla="*/ 701275 w 2203652"/>
              <a:gd name="connsiteY30" fmla="*/ 1542495 h 2934262"/>
              <a:gd name="connsiteX31" fmla="*/ 666350 w 2203652"/>
              <a:gd name="connsiteY31" fmla="*/ 1558370 h 2934262"/>
              <a:gd name="connsiteX32" fmla="*/ 640950 w 2203652"/>
              <a:gd name="connsiteY32" fmla="*/ 1571070 h 2934262"/>
              <a:gd name="connsiteX33" fmla="*/ 606025 w 2203652"/>
              <a:gd name="connsiteY33" fmla="*/ 1440895 h 2934262"/>
              <a:gd name="connsiteX34" fmla="*/ 583800 w 2203652"/>
              <a:gd name="connsiteY34" fmla="*/ 1336120 h 2934262"/>
              <a:gd name="connsiteX35" fmla="*/ 513950 w 2203652"/>
              <a:gd name="connsiteY35" fmla="*/ 1301195 h 2934262"/>
              <a:gd name="connsiteX36" fmla="*/ 263125 w 2203652"/>
              <a:gd name="connsiteY36" fmla="*/ 1278970 h 2934262"/>
              <a:gd name="connsiteX37" fmla="*/ 279000 w 2203652"/>
              <a:gd name="connsiteY37" fmla="*/ 1209120 h 2934262"/>
              <a:gd name="connsiteX38" fmla="*/ 301225 w 2203652"/>
              <a:gd name="connsiteY38" fmla="*/ 1186895 h 2934262"/>
              <a:gd name="connsiteX39" fmla="*/ 256776 w 2203652"/>
              <a:gd name="connsiteY39" fmla="*/ 1009095 h 2934262"/>
              <a:gd name="connsiteX40" fmla="*/ 240901 w 2203652"/>
              <a:gd name="connsiteY40" fmla="*/ 964645 h 2934262"/>
              <a:gd name="connsiteX41" fmla="*/ 310751 w 2203652"/>
              <a:gd name="connsiteY41" fmla="*/ 802720 h 2934262"/>
              <a:gd name="connsiteX42" fmla="*/ 272652 w 2203652"/>
              <a:gd name="connsiteY42" fmla="*/ 618570 h 2934262"/>
              <a:gd name="connsiteX43" fmla="*/ 193277 w 2203652"/>
              <a:gd name="connsiteY43" fmla="*/ 602695 h 2934262"/>
              <a:gd name="connsiteX44" fmla="*/ 205977 w 2203652"/>
              <a:gd name="connsiteY44" fmla="*/ 504270 h 2934262"/>
              <a:gd name="connsiteX45" fmla="*/ 244076 w 2203652"/>
              <a:gd name="connsiteY45" fmla="*/ 447120 h 2934262"/>
              <a:gd name="connsiteX46" fmla="*/ 0 w 2203652"/>
              <a:gd name="connsiteY46"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85487 w 2203652"/>
              <a:gd name="connsiteY7" fmla="*/ 2604532 h 2934262"/>
              <a:gd name="connsiteX8" fmla="*/ 1254518 w 2203652"/>
              <a:gd name="connsiteY8" fmla="*/ 2616438 h 2934262"/>
              <a:gd name="connsiteX9" fmla="*/ 1330718 w 2203652"/>
              <a:gd name="connsiteY9" fmla="*/ 2492613 h 2934262"/>
              <a:gd name="connsiteX10" fmla="*/ 1339451 w 2203652"/>
              <a:gd name="connsiteY10" fmla="*/ 2456896 h 2934262"/>
              <a:gd name="connsiteX11" fmla="*/ 1309287 w 2203652"/>
              <a:gd name="connsiteY11" fmla="*/ 2456894 h 2934262"/>
              <a:gd name="connsiteX12" fmla="*/ 1233087 w 2203652"/>
              <a:gd name="connsiteY12" fmla="*/ 2480707 h 2934262"/>
              <a:gd name="connsiteX13" fmla="*/ 1133074 w 2203652"/>
              <a:gd name="connsiteY13" fmla="*/ 2609294 h 2934262"/>
              <a:gd name="connsiteX14" fmla="*/ 1071162 w 2203652"/>
              <a:gd name="connsiteY14" fmla="*/ 2756932 h 2934262"/>
              <a:gd name="connsiteX15" fmla="*/ 955276 w 2203652"/>
              <a:gd name="connsiteY15" fmla="*/ 2926795 h 2934262"/>
              <a:gd name="connsiteX16" fmla="*/ 907649 w 2203652"/>
              <a:gd name="connsiteY16" fmla="*/ 2875995 h 2934262"/>
              <a:gd name="connsiteX17" fmla="*/ 929874 w 2203652"/>
              <a:gd name="connsiteY17" fmla="*/ 2809320 h 2934262"/>
              <a:gd name="connsiteX18" fmla="*/ 863199 w 2203652"/>
              <a:gd name="connsiteY18" fmla="*/ 2739470 h 2934262"/>
              <a:gd name="connsiteX19" fmla="*/ 669524 w 2203652"/>
              <a:gd name="connsiteY19" fmla="*/ 2593419 h 2934262"/>
              <a:gd name="connsiteX20" fmla="*/ 612775 w 2203652"/>
              <a:gd name="connsiteY20" fmla="*/ 2533650 h 2934262"/>
              <a:gd name="connsiteX21" fmla="*/ 549275 w 2203652"/>
              <a:gd name="connsiteY21" fmla="*/ 2581275 h 2934262"/>
              <a:gd name="connsiteX22" fmla="*/ 421875 w 2203652"/>
              <a:gd name="connsiteY22" fmla="*/ 2437845 h 2934262"/>
              <a:gd name="connsiteX23" fmla="*/ 336150 w 2203652"/>
              <a:gd name="connsiteY23" fmla="*/ 2441020 h 2934262"/>
              <a:gd name="connsiteX24" fmla="*/ 577450 w 2203652"/>
              <a:gd name="connsiteY24" fmla="*/ 2193370 h 2934262"/>
              <a:gd name="connsiteX25" fmla="*/ 688575 w 2203652"/>
              <a:gd name="connsiteY25" fmla="*/ 2110820 h 2934262"/>
              <a:gd name="connsiteX26" fmla="*/ 869550 w 2203652"/>
              <a:gd name="connsiteY26" fmla="*/ 2015570 h 2934262"/>
              <a:gd name="connsiteX27" fmla="*/ 860025 w 2203652"/>
              <a:gd name="connsiteY27" fmla="*/ 1825070 h 2934262"/>
              <a:gd name="connsiteX28" fmla="*/ 809225 w 2203652"/>
              <a:gd name="connsiteY28" fmla="*/ 1698070 h 2934262"/>
              <a:gd name="connsiteX29" fmla="*/ 787000 w 2203652"/>
              <a:gd name="connsiteY29" fmla="*/ 1580595 h 2934262"/>
              <a:gd name="connsiteX30" fmla="*/ 761600 w 2203652"/>
              <a:gd name="connsiteY30" fmla="*/ 1536145 h 2934262"/>
              <a:gd name="connsiteX31" fmla="*/ 701275 w 2203652"/>
              <a:gd name="connsiteY31" fmla="*/ 1542495 h 2934262"/>
              <a:gd name="connsiteX32" fmla="*/ 666350 w 2203652"/>
              <a:gd name="connsiteY32" fmla="*/ 1558370 h 2934262"/>
              <a:gd name="connsiteX33" fmla="*/ 640950 w 2203652"/>
              <a:gd name="connsiteY33" fmla="*/ 1571070 h 2934262"/>
              <a:gd name="connsiteX34" fmla="*/ 606025 w 2203652"/>
              <a:gd name="connsiteY34" fmla="*/ 1440895 h 2934262"/>
              <a:gd name="connsiteX35" fmla="*/ 583800 w 2203652"/>
              <a:gd name="connsiteY35" fmla="*/ 1336120 h 2934262"/>
              <a:gd name="connsiteX36" fmla="*/ 513950 w 2203652"/>
              <a:gd name="connsiteY36" fmla="*/ 1301195 h 2934262"/>
              <a:gd name="connsiteX37" fmla="*/ 263125 w 2203652"/>
              <a:gd name="connsiteY37" fmla="*/ 1278970 h 2934262"/>
              <a:gd name="connsiteX38" fmla="*/ 279000 w 2203652"/>
              <a:gd name="connsiteY38" fmla="*/ 1209120 h 2934262"/>
              <a:gd name="connsiteX39" fmla="*/ 301225 w 2203652"/>
              <a:gd name="connsiteY39" fmla="*/ 1186895 h 2934262"/>
              <a:gd name="connsiteX40" fmla="*/ 256776 w 2203652"/>
              <a:gd name="connsiteY40" fmla="*/ 1009095 h 2934262"/>
              <a:gd name="connsiteX41" fmla="*/ 240901 w 2203652"/>
              <a:gd name="connsiteY41" fmla="*/ 964645 h 2934262"/>
              <a:gd name="connsiteX42" fmla="*/ 310751 w 2203652"/>
              <a:gd name="connsiteY42" fmla="*/ 802720 h 2934262"/>
              <a:gd name="connsiteX43" fmla="*/ 272652 w 2203652"/>
              <a:gd name="connsiteY43" fmla="*/ 618570 h 2934262"/>
              <a:gd name="connsiteX44" fmla="*/ 193277 w 2203652"/>
              <a:gd name="connsiteY44" fmla="*/ 602695 h 2934262"/>
              <a:gd name="connsiteX45" fmla="*/ 205977 w 2203652"/>
              <a:gd name="connsiteY45" fmla="*/ 504270 h 2934262"/>
              <a:gd name="connsiteX46" fmla="*/ 244076 w 2203652"/>
              <a:gd name="connsiteY46" fmla="*/ 447120 h 2934262"/>
              <a:gd name="connsiteX47" fmla="*/ 0 w 2203652"/>
              <a:gd name="connsiteY47"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23574 w 2203652"/>
              <a:gd name="connsiteY7" fmla="*/ 2533094 h 2934262"/>
              <a:gd name="connsiteX8" fmla="*/ 1254518 w 2203652"/>
              <a:gd name="connsiteY8" fmla="*/ 2616438 h 2934262"/>
              <a:gd name="connsiteX9" fmla="*/ 1330718 w 2203652"/>
              <a:gd name="connsiteY9" fmla="*/ 2492613 h 2934262"/>
              <a:gd name="connsiteX10" fmla="*/ 1339451 w 2203652"/>
              <a:gd name="connsiteY10" fmla="*/ 2456896 h 2934262"/>
              <a:gd name="connsiteX11" fmla="*/ 1309287 w 2203652"/>
              <a:gd name="connsiteY11" fmla="*/ 2456894 h 2934262"/>
              <a:gd name="connsiteX12" fmla="*/ 1233087 w 2203652"/>
              <a:gd name="connsiteY12" fmla="*/ 2480707 h 2934262"/>
              <a:gd name="connsiteX13" fmla="*/ 1133074 w 2203652"/>
              <a:gd name="connsiteY13" fmla="*/ 2609294 h 2934262"/>
              <a:gd name="connsiteX14" fmla="*/ 1071162 w 2203652"/>
              <a:gd name="connsiteY14" fmla="*/ 2756932 h 2934262"/>
              <a:gd name="connsiteX15" fmla="*/ 955276 w 2203652"/>
              <a:gd name="connsiteY15" fmla="*/ 2926795 h 2934262"/>
              <a:gd name="connsiteX16" fmla="*/ 907649 w 2203652"/>
              <a:gd name="connsiteY16" fmla="*/ 2875995 h 2934262"/>
              <a:gd name="connsiteX17" fmla="*/ 929874 w 2203652"/>
              <a:gd name="connsiteY17" fmla="*/ 2809320 h 2934262"/>
              <a:gd name="connsiteX18" fmla="*/ 863199 w 2203652"/>
              <a:gd name="connsiteY18" fmla="*/ 2739470 h 2934262"/>
              <a:gd name="connsiteX19" fmla="*/ 669524 w 2203652"/>
              <a:gd name="connsiteY19" fmla="*/ 2593419 h 2934262"/>
              <a:gd name="connsiteX20" fmla="*/ 612775 w 2203652"/>
              <a:gd name="connsiteY20" fmla="*/ 2533650 h 2934262"/>
              <a:gd name="connsiteX21" fmla="*/ 549275 w 2203652"/>
              <a:gd name="connsiteY21" fmla="*/ 2581275 h 2934262"/>
              <a:gd name="connsiteX22" fmla="*/ 421875 w 2203652"/>
              <a:gd name="connsiteY22" fmla="*/ 2437845 h 2934262"/>
              <a:gd name="connsiteX23" fmla="*/ 336150 w 2203652"/>
              <a:gd name="connsiteY23" fmla="*/ 2441020 h 2934262"/>
              <a:gd name="connsiteX24" fmla="*/ 577450 w 2203652"/>
              <a:gd name="connsiteY24" fmla="*/ 2193370 h 2934262"/>
              <a:gd name="connsiteX25" fmla="*/ 688575 w 2203652"/>
              <a:gd name="connsiteY25" fmla="*/ 2110820 h 2934262"/>
              <a:gd name="connsiteX26" fmla="*/ 869550 w 2203652"/>
              <a:gd name="connsiteY26" fmla="*/ 2015570 h 2934262"/>
              <a:gd name="connsiteX27" fmla="*/ 860025 w 2203652"/>
              <a:gd name="connsiteY27" fmla="*/ 1825070 h 2934262"/>
              <a:gd name="connsiteX28" fmla="*/ 809225 w 2203652"/>
              <a:gd name="connsiteY28" fmla="*/ 1698070 h 2934262"/>
              <a:gd name="connsiteX29" fmla="*/ 787000 w 2203652"/>
              <a:gd name="connsiteY29" fmla="*/ 1580595 h 2934262"/>
              <a:gd name="connsiteX30" fmla="*/ 761600 w 2203652"/>
              <a:gd name="connsiteY30" fmla="*/ 1536145 h 2934262"/>
              <a:gd name="connsiteX31" fmla="*/ 701275 w 2203652"/>
              <a:gd name="connsiteY31" fmla="*/ 1542495 h 2934262"/>
              <a:gd name="connsiteX32" fmla="*/ 666350 w 2203652"/>
              <a:gd name="connsiteY32" fmla="*/ 1558370 h 2934262"/>
              <a:gd name="connsiteX33" fmla="*/ 640950 w 2203652"/>
              <a:gd name="connsiteY33" fmla="*/ 1571070 h 2934262"/>
              <a:gd name="connsiteX34" fmla="*/ 606025 w 2203652"/>
              <a:gd name="connsiteY34" fmla="*/ 1440895 h 2934262"/>
              <a:gd name="connsiteX35" fmla="*/ 583800 w 2203652"/>
              <a:gd name="connsiteY35" fmla="*/ 1336120 h 2934262"/>
              <a:gd name="connsiteX36" fmla="*/ 513950 w 2203652"/>
              <a:gd name="connsiteY36" fmla="*/ 1301195 h 2934262"/>
              <a:gd name="connsiteX37" fmla="*/ 263125 w 2203652"/>
              <a:gd name="connsiteY37" fmla="*/ 1278970 h 2934262"/>
              <a:gd name="connsiteX38" fmla="*/ 279000 w 2203652"/>
              <a:gd name="connsiteY38" fmla="*/ 1209120 h 2934262"/>
              <a:gd name="connsiteX39" fmla="*/ 301225 w 2203652"/>
              <a:gd name="connsiteY39" fmla="*/ 1186895 h 2934262"/>
              <a:gd name="connsiteX40" fmla="*/ 256776 w 2203652"/>
              <a:gd name="connsiteY40" fmla="*/ 1009095 h 2934262"/>
              <a:gd name="connsiteX41" fmla="*/ 240901 w 2203652"/>
              <a:gd name="connsiteY41" fmla="*/ 964645 h 2934262"/>
              <a:gd name="connsiteX42" fmla="*/ 310751 w 2203652"/>
              <a:gd name="connsiteY42" fmla="*/ 802720 h 2934262"/>
              <a:gd name="connsiteX43" fmla="*/ 272652 w 2203652"/>
              <a:gd name="connsiteY43" fmla="*/ 618570 h 2934262"/>
              <a:gd name="connsiteX44" fmla="*/ 193277 w 2203652"/>
              <a:gd name="connsiteY44" fmla="*/ 602695 h 2934262"/>
              <a:gd name="connsiteX45" fmla="*/ 205977 w 2203652"/>
              <a:gd name="connsiteY45" fmla="*/ 504270 h 2934262"/>
              <a:gd name="connsiteX46" fmla="*/ 244076 w 2203652"/>
              <a:gd name="connsiteY46" fmla="*/ 447120 h 2934262"/>
              <a:gd name="connsiteX47" fmla="*/ 0 w 2203652"/>
              <a:gd name="connsiteY47"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95012 w 2203652"/>
              <a:gd name="connsiteY7" fmla="*/ 2416413 h 2934262"/>
              <a:gd name="connsiteX8" fmla="*/ 1323574 w 2203652"/>
              <a:gd name="connsiteY8" fmla="*/ 2533094 h 2934262"/>
              <a:gd name="connsiteX9" fmla="*/ 1254518 w 2203652"/>
              <a:gd name="connsiteY9" fmla="*/ 2616438 h 2934262"/>
              <a:gd name="connsiteX10" fmla="*/ 1330718 w 2203652"/>
              <a:gd name="connsiteY10" fmla="*/ 2492613 h 2934262"/>
              <a:gd name="connsiteX11" fmla="*/ 1339451 w 2203652"/>
              <a:gd name="connsiteY11" fmla="*/ 2456896 h 2934262"/>
              <a:gd name="connsiteX12" fmla="*/ 1309287 w 2203652"/>
              <a:gd name="connsiteY12" fmla="*/ 2456894 h 2934262"/>
              <a:gd name="connsiteX13" fmla="*/ 1233087 w 2203652"/>
              <a:gd name="connsiteY13" fmla="*/ 2480707 h 2934262"/>
              <a:gd name="connsiteX14" fmla="*/ 1133074 w 2203652"/>
              <a:gd name="connsiteY14" fmla="*/ 2609294 h 2934262"/>
              <a:gd name="connsiteX15" fmla="*/ 1071162 w 2203652"/>
              <a:gd name="connsiteY15" fmla="*/ 2756932 h 2934262"/>
              <a:gd name="connsiteX16" fmla="*/ 955276 w 2203652"/>
              <a:gd name="connsiteY16" fmla="*/ 2926795 h 2934262"/>
              <a:gd name="connsiteX17" fmla="*/ 907649 w 2203652"/>
              <a:gd name="connsiteY17" fmla="*/ 2875995 h 2934262"/>
              <a:gd name="connsiteX18" fmla="*/ 929874 w 2203652"/>
              <a:gd name="connsiteY18" fmla="*/ 2809320 h 2934262"/>
              <a:gd name="connsiteX19" fmla="*/ 863199 w 2203652"/>
              <a:gd name="connsiteY19" fmla="*/ 2739470 h 2934262"/>
              <a:gd name="connsiteX20" fmla="*/ 669524 w 2203652"/>
              <a:gd name="connsiteY20" fmla="*/ 2593419 h 2934262"/>
              <a:gd name="connsiteX21" fmla="*/ 612775 w 2203652"/>
              <a:gd name="connsiteY21" fmla="*/ 2533650 h 2934262"/>
              <a:gd name="connsiteX22" fmla="*/ 549275 w 2203652"/>
              <a:gd name="connsiteY22" fmla="*/ 2581275 h 2934262"/>
              <a:gd name="connsiteX23" fmla="*/ 421875 w 2203652"/>
              <a:gd name="connsiteY23" fmla="*/ 2437845 h 2934262"/>
              <a:gd name="connsiteX24" fmla="*/ 336150 w 2203652"/>
              <a:gd name="connsiteY24" fmla="*/ 2441020 h 2934262"/>
              <a:gd name="connsiteX25" fmla="*/ 577450 w 2203652"/>
              <a:gd name="connsiteY25" fmla="*/ 2193370 h 2934262"/>
              <a:gd name="connsiteX26" fmla="*/ 688575 w 2203652"/>
              <a:gd name="connsiteY26" fmla="*/ 2110820 h 2934262"/>
              <a:gd name="connsiteX27" fmla="*/ 869550 w 2203652"/>
              <a:gd name="connsiteY27" fmla="*/ 2015570 h 2934262"/>
              <a:gd name="connsiteX28" fmla="*/ 860025 w 2203652"/>
              <a:gd name="connsiteY28" fmla="*/ 1825070 h 2934262"/>
              <a:gd name="connsiteX29" fmla="*/ 809225 w 2203652"/>
              <a:gd name="connsiteY29" fmla="*/ 1698070 h 2934262"/>
              <a:gd name="connsiteX30" fmla="*/ 787000 w 2203652"/>
              <a:gd name="connsiteY30" fmla="*/ 1580595 h 2934262"/>
              <a:gd name="connsiteX31" fmla="*/ 761600 w 2203652"/>
              <a:gd name="connsiteY31" fmla="*/ 1536145 h 2934262"/>
              <a:gd name="connsiteX32" fmla="*/ 701275 w 2203652"/>
              <a:gd name="connsiteY32" fmla="*/ 1542495 h 2934262"/>
              <a:gd name="connsiteX33" fmla="*/ 666350 w 2203652"/>
              <a:gd name="connsiteY33" fmla="*/ 1558370 h 2934262"/>
              <a:gd name="connsiteX34" fmla="*/ 640950 w 2203652"/>
              <a:gd name="connsiteY34" fmla="*/ 1571070 h 2934262"/>
              <a:gd name="connsiteX35" fmla="*/ 606025 w 2203652"/>
              <a:gd name="connsiteY35" fmla="*/ 1440895 h 2934262"/>
              <a:gd name="connsiteX36" fmla="*/ 583800 w 2203652"/>
              <a:gd name="connsiteY36" fmla="*/ 1336120 h 2934262"/>
              <a:gd name="connsiteX37" fmla="*/ 513950 w 2203652"/>
              <a:gd name="connsiteY37" fmla="*/ 1301195 h 2934262"/>
              <a:gd name="connsiteX38" fmla="*/ 263125 w 2203652"/>
              <a:gd name="connsiteY38" fmla="*/ 1278970 h 2934262"/>
              <a:gd name="connsiteX39" fmla="*/ 279000 w 2203652"/>
              <a:gd name="connsiteY39" fmla="*/ 1209120 h 2934262"/>
              <a:gd name="connsiteX40" fmla="*/ 301225 w 2203652"/>
              <a:gd name="connsiteY40" fmla="*/ 1186895 h 2934262"/>
              <a:gd name="connsiteX41" fmla="*/ 256776 w 2203652"/>
              <a:gd name="connsiteY41" fmla="*/ 1009095 h 2934262"/>
              <a:gd name="connsiteX42" fmla="*/ 240901 w 2203652"/>
              <a:gd name="connsiteY42" fmla="*/ 964645 h 2934262"/>
              <a:gd name="connsiteX43" fmla="*/ 310751 w 2203652"/>
              <a:gd name="connsiteY43" fmla="*/ 802720 h 2934262"/>
              <a:gd name="connsiteX44" fmla="*/ 272652 w 2203652"/>
              <a:gd name="connsiteY44" fmla="*/ 618570 h 2934262"/>
              <a:gd name="connsiteX45" fmla="*/ 193277 w 2203652"/>
              <a:gd name="connsiteY45" fmla="*/ 602695 h 2934262"/>
              <a:gd name="connsiteX46" fmla="*/ 205977 w 2203652"/>
              <a:gd name="connsiteY46" fmla="*/ 504270 h 2934262"/>
              <a:gd name="connsiteX47" fmla="*/ 244076 w 2203652"/>
              <a:gd name="connsiteY47" fmla="*/ 447120 h 2934262"/>
              <a:gd name="connsiteX48" fmla="*/ 0 w 2203652"/>
              <a:gd name="connsiteY48"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395012 w 2203652"/>
              <a:gd name="connsiteY7" fmla="*/ 2416413 h 2934262"/>
              <a:gd name="connsiteX8" fmla="*/ 1323574 w 2203652"/>
              <a:gd name="connsiteY8" fmla="*/ 2533094 h 2934262"/>
              <a:gd name="connsiteX9" fmla="*/ 1254518 w 2203652"/>
              <a:gd name="connsiteY9" fmla="*/ 2616438 h 2934262"/>
              <a:gd name="connsiteX10" fmla="*/ 1330718 w 2203652"/>
              <a:gd name="connsiteY10" fmla="*/ 2492613 h 2934262"/>
              <a:gd name="connsiteX11" fmla="*/ 1339451 w 2203652"/>
              <a:gd name="connsiteY11" fmla="*/ 2456896 h 2934262"/>
              <a:gd name="connsiteX12" fmla="*/ 1309287 w 2203652"/>
              <a:gd name="connsiteY12" fmla="*/ 2456894 h 2934262"/>
              <a:gd name="connsiteX13" fmla="*/ 1233087 w 2203652"/>
              <a:gd name="connsiteY13" fmla="*/ 2480707 h 2934262"/>
              <a:gd name="connsiteX14" fmla="*/ 1133074 w 2203652"/>
              <a:gd name="connsiteY14" fmla="*/ 2609294 h 2934262"/>
              <a:gd name="connsiteX15" fmla="*/ 1071162 w 2203652"/>
              <a:gd name="connsiteY15" fmla="*/ 2756932 h 2934262"/>
              <a:gd name="connsiteX16" fmla="*/ 955276 w 2203652"/>
              <a:gd name="connsiteY16" fmla="*/ 2926795 h 2934262"/>
              <a:gd name="connsiteX17" fmla="*/ 907649 w 2203652"/>
              <a:gd name="connsiteY17" fmla="*/ 2875995 h 2934262"/>
              <a:gd name="connsiteX18" fmla="*/ 929874 w 2203652"/>
              <a:gd name="connsiteY18" fmla="*/ 2809320 h 2934262"/>
              <a:gd name="connsiteX19" fmla="*/ 863199 w 2203652"/>
              <a:gd name="connsiteY19" fmla="*/ 2739470 h 2934262"/>
              <a:gd name="connsiteX20" fmla="*/ 669524 w 2203652"/>
              <a:gd name="connsiteY20" fmla="*/ 2593419 h 2934262"/>
              <a:gd name="connsiteX21" fmla="*/ 612775 w 2203652"/>
              <a:gd name="connsiteY21" fmla="*/ 2533650 h 2934262"/>
              <a:gd name="connsiteX22" fmla="*/ 549275 w 2203652"/>
              <a:gd name="connsiteY22" fmla="*/ 2581275 h 2934262"/>
              <a:gd name="connsiteX23" fmla="*/ 421875 w 2203652"/>
              <a:gd name="connsiteY23" fmla="*/ 2437845 h 2934262"/>
              <a:gd name="connsiteX24" fmla="*/ 336150 w 2203652"/>
              <a:gd name="connsiteY24" fmla="*/ 2441020 h 2934262"/>
              <a:gd name="connsiteX25" fmla="*/ 577450 w 2203652"/>
              <a:gd name="connsiteY25" fmla="*/ 2193370 h 2934262"/>
              <a:gd name="connsiteX26" fmla="*/ 688575 w 2203652"/>
              <a:gd name="connsiteY26" fmla="*/ 2110820 h 2934262"/>
              <a:gd name="connsiteX27" fmla="*/ 869550 w 2203652"/>
              <a:gd name="connsiteY27" fmla="*/ 2015570 h 2934262"/>
              <a:gd name="connsiteX28" fmla="*/ 860025 w 2203652"/>
              <a:gd name="connsiteY28" fmla="*/ 1825070 h 2934262"/>
              <a:gd name="connsiteX29" fmla="*/ 809225 w 2203652"/>
              <a:gd name="connsiteY29" fmla="*/ 1698070 h 2934262"/>
              <a:gd name="connsiteX30" fmla="*/ 787000 w 2203652"/>
              <a:gd name="connsiteY30" fmla="*/ 1580595 h 2934262"/>
              <a:gd name="connsiteX31" fmla="*/ 761600 w 2203652"/>
              <a:gd name="connsiteY31" fmla="*/ 1536145 h 2934262"/>
              <a:gd name="connsiteX32" fmla="*/ 701275 w 2203652"/>
              <a:gd name="connsiteY32" fmla="*/ 1542495 h 2934262"/>
              <a:gd name="connsiteX33" fmla="*/ 666350 w 2203652"/>
              <a:gd name="connsiteY33" fmla="*/ 1558370 h 2934262"/>
              <a:gd name="connsiteX34" fmla="*/ 640950 w 2203652"/>
              <a:gd name="connsiteY34" fmla="*/ 1571070 h 2934262"/>
              <a:gd name="connsiteX35" fmla="*/ 606025 w 2203652"/>
              <a:gd name="connsiteY35" fmla="*/ 1440895 h 2934262"/>
              <a:gd name="connsiteX36" fmla="*/ 583800 w 2203652"/>
              <a:gd name="connsiteY36" fmla="*/ 1336120 h 2934262"/>
              <a:gd name="connsiteX37" fmla="*/ 513950 w 2203652"/>
              <a:gd name="connsiteY37" fmla="*/ 1301195 h 2934262"/>
              <a:gd name="connsiteX38" fmla="*/ 263125 w 2203652"/>
              <a:gd name="connsiteY38" fmla="*/ 1278970 h 2934262"/>
              <a:gd name="connsiteX39" fmla="*/ 279000 w 2203652"/>
              <a:gd name="connsiteY39" fmla="*/ 1209120 h 2934262"/>
              <a:gd name="connsiteX40" fmla="*/ 301225 w 2203652"/>
              <a:gd name="connsiteY40" fmla="*/ 1186895 h 2934262"/>
              <a:gd name="connsiteX41" fmla="*/ 256776 w 2203652"/>
              <a:gd name="connsiteY41" fmla="*/ 1009095 h 2934262"/>
              <a:gd name="connsiteX42" fmla="*/ 240901 w 2203652"/>
              <a:gd name="connsiteY42" fmla="*/ 964645 h 2934262"/>
              <a:gd name="connsiteX43" fmla="*/ 310751 w 2203652"/>
              <a:gd name="connsiteY43" fmla="*/ 802720 h 2934262"/>
              <a:gd name="connsiteX44" fmla="*/ 272652 w 2203652"/>
              <a:gd name="connsiteY44" fmla="*/ 618570 h 2934262"/>
              <a:gd name="connsiteX45" fmla="*/ 193277 w 2203652"/>
              <a:gd name="connsiteY45" fmla="*/ 602695 h 2934262"/>
              <a:gd name="connsiteX46" fmla="*/ 205977 w 2203652"/>
              <a:gd name="connsiteY46" fmla="*/ 504270 h 2934262"/>
              <a:gd name="connsiteX47" fmla="*/ 244076 w 2203652"/>
              <a:gd name="connsiteY47" fmla="*/ 447120 h 2934262"/>
              <a:gd name="connsiteX48" fmla="*/ 0 w 2203652"/>
              <a:gd name="connsiteY48"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1226 w 2203652"/>
              <a:gd name="connsiteY6" fmla="*/ 2174319 h 2934262"/>
              <a:gd name="connsiteX7" fmla="*/ 1461687 w 2203652"/>
              <a:gd name="connsiteY7" fmla="*/ 2309257 h 2934262"/>
              <a:gd name="connsiteX8" fmla="*/ 1395012 w 2203652"/>
              <a:gd name="connsiteY8" fmla="*/ 2416413 h 2934262"/>
              <a:gd name="connsiteX9" fmla="*/ 1323574 w 2203652"/>
              <a:gd name="connsiteY9" fmla="*/ 2533094 h 2934262"/>
              <a:gd name="connsiteX10" fmla="*/ 1254518 w 2203652"/>
              <a:gd name="connsiteY10" fmla="*/ 2616438 h 2934262"/>
              <a:gd name="connsiteX11" fmla="*/ 1330718 w 2203652"/>
              <a:gd name="connsiteY11" fmla="*/ 2492613 h 2934262"/>
              <a:gd name="connsiteX12" fmla="*/ 1339451 w 2203652"/>
              <a:gd name="connsiteY12" fmla="*/ 2456896 h 2934262"/>
              <a:gd name="connsiteX13" fmla="*/ 1309287 w 2203652"/>
              <a:gd name="connsiteY13" fmla="*/ 2456894 h 2934262"/>
              <a:gd name="connsiteX14" fmla="*/ 1233087 w 2203652"/>
              <a:gd name="connsiteY14" fmla="*/ 2480707 h 2934262"/>
              <a:gd name="connsiteX15" fmla="*/ 1133074 w 2203652"/>
              <a:gd name="connsiteY15" fmla="*/ 2609294 h 2934262"/>
              <a:gd name="connsiteX16" fmla="*/ 1071162 w 2203652"/>
              <a:gd name="connsiteY16" fmla="*/ 2756932 h 2934262"/>
              <a:gd name="connsiteX17" fmla="*/ 955276 w 2203652"/>
              <a:gd name="connsiteY17" fmla="*/ 2926795 h 2934262"/>
              <a:gd name="connsiteX18" fmla="*/ 907649 w 2203652"/>
              <a:gd name="connsiteY18" fmla="*/ 2875995 h 2934262"/>
              <a:gd name="connsiteX19" fmla="*/ 929874 w 2203652"/>
              <a:gd name="connsiteY19" fmla="*/ 2809320 h 2934262"/>
              <a:gd name="connsiteX20" fmla="*/ 863199 w 2203652"/>
              <a:gd name="connsiteY20" fmla="*/ 2739470 h 2934262"/>
              <a:gd name="connsiteX21" fmla="*/ 669524 w 2203652"/>
              <a:gd name="connsiteY21" fmla="*/ 2593419 h 2934262"/>
              <a:gd name="connsiteX22" fmla="*/ 612775 w 2203652"/>
              <a:gd name="connsiteY22" fmla="*/ 2533650 h 2934262"/>
              <a:gd name="connsiteX23" fmla="*/ 549275 w 2203652"/>
              <a:gd name="connsiteY23" fmla="*/ 2581275 h 2934262"/>
              <a:gd name="connsiteX24" fmla="*/ 421875 w 2203652"/>
              <a:gd name="connsiteY24" fmla="*/ 2437845 h 2934262"/>
              <a:gd name="connsiteX25" fmla="*/ 336150 w 2203652"/>
              <a:gd name="connsiteY25" fmla="*/ 2441020 h 2934262"/>
              <a:gd name="connsiteX26" fmla="*/ 577450 w 2203652"/>
              <a:gd name="connsiteY26" fmla="*/ 2193370 h 2934262"/>
              <a:gd name="connsiteX27" fmla="*/ 688575 w 2203652"/>
              <a:gd name="connsiteY27" fmla="*/ 2110820 h 2934262"/>
              <a:gd name="connsiteX28" fmla="*/ 869550 w 2203652"/>
              <a:gd name="connsiteY28" fmla="*/ 2015570 h 2934262"/>
              <a:gd name="connsiteX29" fmla="*/ 860025 w 2203652"/>
              <a:gd name="connsiteY29" fmla="*/ 1825070 h 2934262"/>
              <a:gd name="connsiteX30" fmla="*/ 809225 w 2203652"/>
              <a:gd name="connsiteY30" fmla="*/ 1698070 h 2934262"/>
              <a:gd name="connsiteX31" fmla="*/ 787000 w 2203652"/>
              <a:gd name="connsiteY31" fmla="*/ 1580595 h 2934262"/>
              <a:gd name="connsiteX32" fmla="*/ 761600 w 2203652"/>
              <a:gd name="connsiteY32" fmla="*/ 1536145 h 2934262"/>
              <a:gd name="connsiteX33" fmla="*/ 701275 w 2203652"/>
              <a:gd name="connsiteY33" fmla="*/ 1542495 h 2934262"/>
              <a:gd name="connsiteX34" fmla="*/ 666350 w 2203652"/>
              <a:gd name="connsiteY34" fmla="*/ 1558370 h 2934262"/>
              <a:gd name="connsiteX35" fmla="*/ 640950 w 2203652"/>
              <a:gd name="connsiteY35" fmla="*/ 1571070 h 2934262"/>
              <a:gd name="connsiteX36" fmla="*/ 606025 w 2203652"/>
              <a:gd name="connsiteY36" fmla="*/ 1440895 h 2934262"/>
              <a:gd name="connsiteX37" fmla="*/ 583800 w 2203652"/>
              <a:gd name="connsiteY37" fmla="*/ 1336120 h 2934262"/>
              <a:gd name="connsiteX38" fmla="*/ 513950 w 2203652"/>
              <a:gd name="connsiteY38" fmla="*/ 1301195 h 2934262"/>
              <a:gd name="connsiteX39" fmla="*/ 263125 w 2203652"/>
              <a:gd name="connsiteY39" fmla="*/ 1278970 h 2934262"/>
              <a:gd name="connsiteX40" fmla="*/ 279000 w 2203652"/>
              <a:gd name="connsiteY40" fmla="*/ 1209120 h 2934262"/>
              <a:gd name="connsiteX41" fmla="*/ 301225 w 2203652"/>
              <a:gd name="connsiteY41" fmla="*/ 1186895 h 2934262"/>
              <a:gd name="connsiteX42" fmla="*/ 256776 w 2203652"/>
              <a:gd name="connsiteY42" fmla="*/ 1009095 h 2934262"/>
              <a:gd name="connsiteX43" fmla="*/ 240901 w 2203652"/>
              <a:gd name="connsiteY43" fmla="*/ 964645 h 2934262"/>
              <a:gd name="connsiteX44" fmla="*/ 310751 w 2203652"/>
              <a:gd name="connsiteY44" fmla="*/ 802720 h 2934262"/>
              <a:gd name="connsiteX45" fmla="*/ 272652 w 2203652"/>
              <a:gd name="connsiteY45" fmla="*/ 618570 h 2934262"/>
              <a:gd name="connsiteX46" fmla="*/ 193277 w 2203652"/>
              <a:gd name="connsiteY46" fmla="*/ 602695 h 2934262"/>
              <a:gd name="connsiteX47" fmla="*/ 205977 w 2203652"/>
              <a:gd name="connsiteY47" fmla="*/ 504270 h 2934262"/>
              <a:gd name="connsiteX48" fmla="*/ 244076 w 2203652"/>
              <a:gd name="connsiteY48" fmla="*/ 447120 h 2934262"/>
              <a:gd name="connsiteX49" fmla="*/ 0 w 2203652"/>
              <a:gd name="connsiteY49"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5988 w 2203652"/>
              <a:gd name="connsiteY6" fmla="*/ 2200513 h 2934262"/>
              <a:gd name="connsiteX7" fmla="*/ 1461687 w 2203652"/>
              <a:gd name="connsiteY7" fmla="*/ 2309257 h 2934262"/>
              <a:gd name="connsiteX8" fmla="*/ 1395012 w 2203652"/>
              <a:gd name="connsiteY8" fmla="*/ 2416413 h 2934262"/>
              <a:gd name="connsiteX9" fmla="*/ 1323574 w 2203652"/>
              <a:gd name="connsiteY9" fmla="*/ 2533094 h 2934262"/>
              <a:gd name="connsiteX10" fmla="*/ 1254518 w 2203652"/>
              <a:gd name="connsiteY10" fmla="*/ 2616438 h 2934262"/>
              <a:gd name="connsiteX11" fmla="*/ 1330718 w 2203652"/>
              <a:gd name="connsiteY11" fmla="*/ 2492613 h 2934262"/>
              <a:gd name="connsiteX12" fmla="*/ 1339451 w 2203652"/>
              <a:gd name="connsiteY12" fmla="*/ 2456896 h 2934262"/>
              <a:gd name="connsiteX13" fmla="*/ 1309287 w 2203652"/>
              <a:gd name="connsiteY13" fmla="*/ 2456894 h 2934262"/>
              <a:gd name="connsiteX14" fmla="*/ 1233087 w 2203652"/>
              <a:gd name="connsiteY14" fmla="*/ 2480707 h 2934262"/>
              <a:gd name="connsiteX15" fmla="*/ 1133074 w 2203652"/>
              <a:gd name="connsiteY15" fmla="*/ 2609294 h 2934262"/>
              <a:gd name="connsiteX16" fmla="*/ 1071162 w 2203652"/>
              <a:gd name="connsiteY16" fmla="*/ 2756932 h 2934262"/>
              <a:gd name="connsiteX17" fmla="*/ 955276 w 2203652"/>
              <a:gd name="connsiteY17" fmla="*/ 2926795 h 2934262"/>
              <a:gd name="connsiteX18" fmla="*/ 907649 w 2203652"/>
              <a:gd name="connsiteY18" fmla="*/ 2875995 h 2934262"/>
              <a:gd name="connsiteX19" fmla="*/ 929874 w 2203652"/>
              <a:gd name="connsiteY19" fmla="*/ 2809320 h 2934262"/>
              <a:gd name="connsiteX20" fmla="*/ 863199 w 2203652"/>
              <a:gd name="connsiteY20" fmla="*/ 2739470 h 2934262"/>
              <a:gd name="connsiteX21" fmla="*/ 669524 w 2203652"/>
              <a:gd name="connsiteY21" fmla="*/ 2593419 h 2934262"/>
              <a:gd name="connsiteX22" fmla="*/ 612775 w 2203652"/>
              <a:gd name="connsiteY22" fmla="*/ 2533650 h 2934262"/>
              <a:gd name="connsiteX23" fmla="*/ 549275 w 2203652"/>
              <a:gd name="connsiteY23" fmla="*/ 2581275 h 2934262"/>
              <a:gd name="connsiteX24" fmla="*/ 421875 w 2203652"/>
              <a:gd name="connsiteY24" fmla="*/ 2437845 h 2934262"/>
              <a:gd name="connsiteX25" fmla="*/ 336150 w 2203652"/>
              <a:gd name="connsiteY25" fmla="*/ 2441020 h 2934262"/>
              <a:gd name="connsiteX26" fmla="*/ 577450 w 2203652"/>
              <a:gd name="connsiteY26" fmla="*/ 2193370 h 2934262"/>
              <a:gd name="connsiteX27" fmla="*/ 688575 w 2203652"/>
              <a:gd name="connsiteY27" fmla="*/ 2110820 h 2934262"/>
              <a:gd name="connsiteX28" fmla="*/ 869550 w 2203652"/>
              <a:gd name="connsiteY28" fmla="*/ 2015570 h 2934262"/>
              <a:gd name="connsiteX29" fmla="*/ 860025 w 2203652"/>
              <a:gd name="connsiteY29" fmla="*/ 1825070 h 2934262"/>
              <a:gd name="connsiteX30" fmla="*/ 809225 w 2203652"/>
              <a:gd name="connsiteY30" fmla="*/ 1698070 h 2934262"/>
              <a:gd name="connsiteX31" fmla="*/ 787000 w 2203652"/>
              <a:gd name="connsiteY31" fmla="*/ 1580595 h 2934262"/>
              <a:gd name="connsiteX32" fmla="*/ 761600 w 2203652"/>
              <a:gd name="connsiteY32" fmla="*/ 1536145 h 2934262"/>
              <a:gd name="connsiteX33" fmla="*/ 701275 w 2203652"/>
              <a:gd name="connsiteY33" fmla="*/ 1542495 h 2934262"/>
              <a:gd name="connsiteX34" fmla="*/ 666350 w 2203652"/>
              <a:gd name="connsiteY34" fmla="*/ 1558370 h 2934262"/>
              <a:gd name="connsiteX35" fmla="*/ 640950 w 2203652"/>
              <a:gd name="connsiteY35" fmla="*/ 1571070 h 2934262"/>
              <a:gd name="connsiteX36" fmla="*/ 606025 w 2203652"/>
              <a:gd name="connsiteY36" fmla="*/ 1440895 h 2934262"/>
              <a:gd name="connsiteX37" fmla="*/ 583800 w 2203652"/>
              <a:gd name="connsiteY37" fmla="*/ 1336120 h 2934262"/>
              <a:gd name="connsiteX38" fmla="*/ 513950 w 2203652"/>
              <a:gd name="connsiteY38" fmla="*/ 1301195 h 2934262"/>
              <a:gd name="connsiteX39" fmla="*/ 263125 w 2203652"/>
              <a:gd name="connsiteY39" fmla="*/ 1278970 h 2934262"/>
              <a:gd name="connsiteX40" fmla="*/ 279000 w 2203652"/>
              <a:gd name="connsiteY40" fmla="*/ 1209120 h 2934262"/>
              <a:gd name="connsiteX41" fmla="*/ 301225 w 2203652"/>
              <a:gd name="connsiteY41" fmla="*/ 1186895 h 2934262"/>
              <a:gd name="connsiteX42" fmla="*/ 256776 w 2203652"/>
              <a:gd name="connsiteY42" fmla="*/ 1009095 h 2934262"/>
              <a:gd name="connsiteX43" fmla="*/ 240901 w 2203652"/>
              <a:gd name="connsiteY43" fmla="*/ 964645 h 2934262"/>
              <a:gd name="connsiteX44" fmla="*/ 310751 w 2203652"/>
              <a:gd name="connsiteY44" fmla="*/ 802720 h 2934262"/>
              <a:gd name="connsiteX45" fmla="*/ 272652 w 2203652"/>
              <a:gd name="connsiteY45" fmla="*/ 618570 h 2934262"/>
              <a:gd name="connsiteX46" fmla="*/ 193277 w 2203652"/>
              <a:gd name="connsiteY46" fmla="*/ 602695 h 2934262"/>
              <a:gd name="connsiteX47" fmla="*/ 205977 w 2203652"/>
              <a:gd name="connsiteY47" fmla="*/ 504270 h 2934262"/>
              <a:gd name="connsiteX48" fmla="*/ 244076 w 2203652"/>
              <a:gd name="connsiteY48" fmla="*/ 447120 h 2934262"/>
              <a:gd name="connsiteX49" fmla="*/ 0 w 2203652"/>
              <a:gd name="connsiteY49"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22026 w 2203652"/>
              <a:gd name="connsiteY5" fmla="*/ 1958420 h 2934262"/>
              <a:gd name="connsiteX6" fmla="*/ 1575988 w 2203652"/>
              <a:gd name="connsiteY6" fmla="*/ 2200513 h 2934262"/>
              <a:gd name="connsiteX7" fmla="*/ 1461687 w 2203652"/>
              <a:gd name="connsiteY7" fmla="*/ 2309257 h 2934262"/>
              <a:gd name="connsiteX8" fmla="*/ 1395012 w 2203652"/>
              <a:gd name="connsiteY8" fmla="*/ 2416413 h 2934262"/>
              <a:gd name="connsiteX9" fmla="*/ 1323574 w 2203652"/>
              <a:gd name="connsiteY9" fmla="*/ 2533094 h 2934262"/>
              <a:gd name="connsiteX10" fmla="*/ 1254518 w 2203652"/>
              <a:gd name="connsiteY10" fmla="*/ 2616438 h 2934262"/>
              <a:gd name="connsiteX11" fmla="*/ 1330718 w 2203652"/>
              <a:gd name="connsiteY11" fmla="*/ 2492613 h 2934262"/>
              <a:gd name="connsiteX12" fmla="*/ 1339451 w 2203652"/>
              <a:gd name="connsiteY12" fmla="*/ 2456896 h 2934262"/>
              <a:gd name="connsiteX13" fmla="*/ 1309287 w 2203652"/>
              <a:gd name="connsiteY13" fmla="*/ 2456894 h 2934262"/>
              <a:gd name="connsiteX14" fmla="*/ 1233087 w 2203652"/>
              <a:gd name="connsiteY14" fmla="*/ 2480707 h 2934262"/>
              <a:gd name="connsiteX15" fmla="*/ 1133074 w 2203652"/>
              <a:gd name="connsiteY15" fmla="*/ 2609294 h 2934262"/>
              <a:gd name="connsiteX16" fmla="*/ 1071162 w 2203652"/>
              <a:gd name="connsiteY16" fmla="*/ 2756932 h 2934262"/>
              <a:gd name="connsiteX17" fmla="*/ 955276 w 2203652"/>
              <a:gd name="connsiteY17" fmla="*/ 2926795 h 2934262"/>
              <a:gd name="connsiteX18" fmla="*/ 907649 w 2203652"/>
              <a:gd name="connsiteY18" fmla="*/ 2875995 h 2934262"/>
              <a:gd name="connsiteX19" fmla="*/ 929874 w 2203652"/>
              <a:gd name="connsiteY19" fmla="*/ 2809320 h 2934262"/>
              <a:gd name="connsiteX20" fmla="*/ 863199 w 2203652"/>
              <a:gd name="connsiteY20" fmla="*/ 2739470 h 2934262"/>
              <a:gd name="connsiteX21" fmla="*/ 669524 w 2203652"/>
              <a:gd name="connsiteY21" fmla="*/ 2593419 h 2934262"/>
              <a:gd name="connsiteX22" fmla="*/ 612775 w 2203652"/>
              <a:gd name="connsiteY22" fmla="*/ 2533650 h 2934262"/>
              <a:gd name="connsiteX23" fmla="*/ 549275 w 2203652"/>
              <a:gd name="connsiteY23" fmla="*/ 2581275 h 2934262"/>
              <a:gd name="connsiteX24" fmla="*/ 421875 w 2203652"/>
              <a:gd name="connsiteY24" fmla="*/ 2437845 h 2934262"/>
              <a:gd name="connsiteX25" fmla="*/ 336150 w 2203652"/>
              <a:gd name="connsiteY25" fmla="*/ 2441020 h 2934262"/>
              <a:gd name="connsiteX26" fmla="*/ 577450 w 2203652"/>
              <a:gd name="connsiteY26" fmla="*/ 2193370 h 2934262"/>
              <a:gd name="connsiteX27" fmla="*/ 688575 w 2203652"/>
              <a:gd name="connsiteY27" fmla="*/ 2110820 h 2934262"/>
              <a:gd name="connsiteX28" fmla="*/ 869550 w 2203652"/>
              <a:gd name="connsiteY28" fmla="*/ 2015570 h 2934262"/>
              <a:gd name="connsiteX29" fmla="*/ 860025 w 2203652"/>
              <a:gd name="connsiteY29" fmla="*/ 1825070 h 2934262"/>
              <a:gd name="connsiteX30" fmla="*/ 809225 w 2203652"/>
              <a:gd name="connsiteY30" fmla="*/ 1698070 h 2934262"/>
              <a:gd name="connsiteX31" fmla="*/ 787000 w 2203652"/>
              <a:gd name="connsiteY31" fmla="*/ 1580595 h 2934262"/>
              <a:gd name="connsiteX32" fmla="*/ 761600 w 2203652"/>
              <a:gd name="connsiteY32" fmla="*/ 1536145 h 2934262"/>
              <a:gd name="connsiteX33" fmla="*/ 701275 w 2203652"/>
              <a:gd name="connsiteY33" fmla="*/ 1542495 h 2934262"/>
              <a:gd name="connsiteX34" fmla="*/ 666350 w 2203652"/>
              <a:gd name="connsiteY34" fmla="*/ 1558370 h 2934262"/>
              <a:gd name="connsiteX35" fmla="*/ 640950 w 2203652"/>
              <a:gd name="connsiteY35" fmla="*/ 1571070 h 2934262"/>
              <a:gd name="connsiteX36" fmla="*/ 606025 w 2203652"/>
              <a:gd name="connsiteY36" fmla="*/ 1440895 h 2934262"/>
              <a:gd name="connsiteX37" fmla="*/ 583800 w 2203652"/>
              <a:gd name="connsiteY37" fmla="*/ 1336120 h 2934262"/>
              <a:gd name="connsiteX38" fmla="*/ 513950 w 2203652"/>
              <a:gd name="connsiteY38" fmla="*/ 1301195 h 2934262"/>
              <a:gd name="connsiteX39" fmla="*/ 263125 w 2203652"/>
              <a:gd name="connsiteY39" fmla="*/ 1278970 h 2934262"/>
              <a:gd name="connsiteX40" fmla="*/ 279000 w 2203652"/>
              <a:gd name="connsiteY40" fmla="*/ 1209120 h 2934262"/>
              <a:gd name="connsiteX41" fmla="*/ 301225 w 2203652"/>
              <a:gd name="connsiteY41" fmla="*/ 1186895 h 2934262"/>
              <a:gd name="connsiteX42" fmla="*/ 256776 w 2203652"/>
              <a:gd name="connsiteY42" fmla="*/ 1009095 h 2934262"/>
              <a:gd name="connsiteX43" fmla="*/ 240901 w 2203652"/>
              <a:gd name="connsiteY43" fmla="*/ 964645 h 2934262"/>
              <a:gd name="connsiteX44" fmla="*/ 310751 w 2203652"/>
              <a:gd name="connsiteY44" fmla="*/ 802720 h 2934262"/>
              <a:gd name="connsiteX45" fmla="*/ 272652 w 2203652"/>
              <a:gd name="connsiteY45" fmla="*/ 618570 h 2934262"/>
              <a:gd name="connsiteX46" fmla="*/ 193277 w 2203652"/>
              <a:gd name="connsiteY46" fmla="*/ 602695 h 2934262"/>
              <a:gd name="connsiteX47" fmla="*/ 205977 w 2203652"/>
              <a:gd name="connsiteY47" fmla="*/ 504270 h 2934262"/>
              <a:gd name="connsiteX48" fmla="*/ 244076 w 2203652"/>
              <a:gd name="connsiteY48" fmla="*/ 447120 h 2934262"/>
              <a:gd name="connsiteX49" fmla="*/ 0 w 2203652"/>
              <a:gd name="connsiteY49"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05358 w 2203652"/>
              <a:gd name="connsiteY5" fmla="*/ 1958420 h 2934262"/>
              <a:gd name="connsiteX6" fmla="*/ 1575988 w 2203652"/>
              <a:gd name="connsiteY6" fmla="*/ 2200513 h 2934262"/>
              <a:gd name="connsiteX7" fmla="*/ 1461687 w 2203652"/>
              <a:gd name="connsiteY7" fmla="*/ 2309257 h 2934262"/>
              <a:gd name="connsiteX8" fmla="*/ 1395012 w 2203652"/>
              <a:gd name="connsiteY8" fmla="*/ 2416413 h 2934262"/>
              <a:gd name="connsiteX9" fmla="*/ 1323574 w 2203652"/>
              <a:gd name="connsiteY9" fmla="*/ 2533094 h 2934262"/>
              <a:gd name="connsiteX10" fmla="*/ 1254518 w 2203652"/>
              <a:gd name="connsiteY10" fmla="*/ 2616438 h 2934262"/>
              <a:gd name="connsiteX11" fmla="*/ 1330718 w 2203652"/>
              <a:gd name="connsiteY11" fmla="*/ 2492613 h 2934262"/>
              <a:gd name="connsiteX12" fmla="*/ 1339451 w 2203652"/>
              <a:gd name="connsiteY12" fmla="*/ 2456896 h 2934262"/>
              <a:gd name="connsiteX13" fmla="*/ 1309287 w 2203652"/>
              <a:gd name="connsiteY13" fmla="*/ 2456894 h 2934262"/>
              <a:gd name="connsiteX14" fmla="*/ 1233087 w 2203652"/>
              <a:gd name="connsiteY14" fmla="*/ 2480707 h 2934262"/>
              <a:gd name="connsiteX15" fmla="*/ 1133074 w 2203652"/>
              <a:gd name="connsiteY15" fmla="*/ 2609294 h 2934262"/>
              <a:gd name="connsiteX16" fmla="*/ 1071162 w 2203652"/>
              <a:gd name="connsiteY16" fmla="*/ 2756932 h 2934262"/>
              <a:gd name="connsiteX17" fmla="*/ 955276 w 2203652"/>
              <a:gd name="connsiteY17" fmla="*/ 2926795 h 2934262"/>
              <a:gd name="connsiteX18" fmla="*/ 907649 w 2203652"/>
              <a:gd name="connsiteY18" fmla="*/ 2875995 h 2934262"/>
              <a:gd name="connsiteX19" fmla="*/ 929874 w 2203652"/>
              <a:gd name="connsiteY19" fmla="*/ 2809320 h 2934262"/>
              <a:gd name="connsiteX20" fmla="*/ 863199 w 2203652"/>
              <a:gd name="connsiteY20" fmla="*/ 2739470 h 2934262"/>
              <a:gd name="connsiteX21" fmla="*/ 669524 w 2203652"/>
              <a:gd name="connsiteY21" fmla="*/ 2593419 h 2934262"/>
              <a:gd name="connsiteX22" fmla="*/ 612775 w 2203652"/>
              <a:gd name="connsiteY22" fmla="*/ 2533650 h 2934262"/>
              <a:gd name="connsiteX23" fmla="*/ 549275 w 2203652"/>
              <a:gd name="connsiteY23" fmla="*/ 2581275 h 2934262"/>
              <a:gd name="connsiteX24" fmla="*/ 421875 w 2203652"/>
              <a:gd name="connsiteY24" fmla="*/ 2437845 h 2934262"/>
              <a:gd name="connsiteX25" fmla="*/ 336150 w 2203652"/>
              <a:gd name="connsiteY25" fmla="*/ 2441020 h 2934262"/>
              <a:gd name="connsiteX26" fmla="*/ 577450 w 2203652"/>
              <a:gd name="connsiteY26" fmla="*/ 2193370 h 2934262"/>
              <a:gd name="connsiteX27" fmla="*/ 688575 w 2203652"/>
              <a:gd name="connsiteY27" fmla="*/ 2110820 h 2934262"/>
              <a:gd name="connsiteX28" fmla="*/ 869550 w 2203652"/>
              <a:gd name="connsiteY28" fmla="*/ 2015570 h 2934262"/>
              <a:gd name="connsiteX29" fmla="*/ 860025 w 2203652"/>
              <a:gd name="connsiteY29" fmla="*/ 1825070 h 2934262"/>
              <a:gd name="connsiteX30" fmla="*/ 809225 w 2203652"/>
              <a:gd name="connsiteY30" fmla="*/ 1698070 h 2934262"/>
              <a:gd name="connsiteX31" fmla="*/ 787000 w 2203652"/>
              <a:gd name="connsiteY31" fmla="*/ 1580595 h 2934262"/>
              <a:gd name="connsiteX32" fmla="*/ 761600 w 2203652"/>
              <a:gd name="connsiteY32" fmla="*/ 1536145 h 2934262"/>
              <a:gd name="connsiteX33" fmla="*/ 701275 w 2203652"/>
              <a:gd name="connsiteY33" fmla="*/ 1542495 h 2934262"/>
              <a:gd name="connsiteX34" fmla="*/ 666350 w 2203652"/>
              <a:gd name="connsiteY34" fmla="*/ 1558370 h 2934262"/>
              <a:gd name="connsiteX35" fmla="*/ 640950 w 2203652"/>
              <a:gd name="connsiteY35" fmla="*/ 1571070 h 2934262"/>
              <a:gd name="connsiteX36" fmla="*/ 606025 w 2203652"/>
              <a:gd name="connsiteY36" fmla="*/ 1440895 h 2934262"/>
              <a:gd name="connsiteX37" fmla="*/ 583800 w 2203652"/>
              <a:gd name="connsiteY37" fmla="*/ 1336120 h 2934262"/>
              <a:gd name="connsiteX38" fmla="*/ 513950 w 2203652"/>
              <a:gd name="connsiteY38" fmla="*/ 1301195 h 2934262"/>
              <a:gd name="connsiteX39" fmla="*/ 263125 w 2203652"/>
              <a:gd name="connsiteY39" fmla="*/ 1278970 h 2934262"/>
              <a:gd name="connsiteX40" fmla="*/ 279000 w 2203652"/>
              <a:gd name="connsiteY40" fmla="*/ 1209120 h 2934262"/>
              <a:gd name="connsiteX41" fmla="*/ 301225 w 2203652"/>
              <a:gd name="connsiteY41" fmla="*/ 1186895 h 2934262"/>
              <a:gd name="connsiteX42" fmla="*/ 256776 w 2203652"/>
              <a:gd name="connsiteY42" fmla="*/ 1009095 h 2934262"/>
              <a:gd name="connsiteX43" fmla="*/ 240901 w 2203652"/>
              <a:gd name="connsiteY43" fmla="*/ 964645 h 2934262"/>
              <a:gd name="connsiteX44" fmla="*/ 310751 w 2203652"/>
              <a:gd name="connsiteY44" fmla="*/ 802720 h 2934262"/>
              <a:gd name="connsiteX45" fmla="*/ 272652 w 2203652"/>
              <a:gd name="connsiteY45" fmla="*/ 618570 h 2934262"/>
              <a:gd name="connsiteX46" fmla="*/ 193277 w 2203652"/>
              <a:gd name="connsiteY46" fmla="*/ 602695 h 2934262"/>
              <a:gd name="connsiteX47" fmla="*/ 205977 w 2203652"/>
              <a:gd name="connsiteY47" fmla="*/ 504270 h 2934262"/>
              <a:gd name="connsiteX48" fmla="*/ 244076 w 2203652"/>
              <a:gd name="connsiteY48" fmla="*/ 447120 h 2934262"/>
              <a:gd name="connsiteX49" fmla="*/ 0 w 2203652"/>
              <a:gd name="connsiteY49"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02180 w 2203652"/>
              <a:gd name="connsiteY5" fmla="*/ 1863963 h 2934262"/>
              <a:gd name="connsiteX6" fmla="*/ 1605358 w 2203652"/>
              <a:gd name="connsiteY6" fmla="*/ 1958420 h 2934262"/>
              <a:gd name="connsiteX7" fmla="*/ 1575988 w 2203652"/>
              <a:gd name="connsiteY7" fmla="*/ 2200513 h 2934262"/>
              <a:gd name="connsiteX8" fmla="*/ 1461687 w 2203652"/>
              <a:gd name="connsiteY8" fmla="*/ 2309257 h 2934262"/>
              <a:gd name="connsiteX9" fmla="*/ 1395012 w 2203652"/>
              <a:gd name="connsiteY9" fmla="*/ 2416413 h 2934262"/>
              <a:gd name="connsiteX10" fmla="*/ 1323574 w 2203652"/>
              <a:gd name="connsiteY10" fmla="*/ 2533094 h 2934262"/>
              <a:gd name="connsiteX11" fmla="*/ 1254518 w 2203652"/>
              <a:gd name="connsiteY11" fmla="*/ 2616438 h 2934262"/>
              <a:gd name="connsiteX12" fmla="*/ 1330718 w 2203652"/>
              <a:gd name="connsiteY12" fmla="*/ 2492613 h 2934262"/>
              <a:gd name="connsiteX13" fmla="*/ 1339451 w 2203652"/>
              <a:gd name="connsiteY13" fmla="*/ 2456896 h 2934262"/>
              <a:gd name="connsiteX14" fmla="*/ 1309287 w 2203652"/>
              <a:gd name="connsiteY14" fmla="*/ 2456894 h 2934262"/>
              <a:gd name="connsiteX15" fmla="*/ 1233087 w 2203652"/>
              <a:gd name="connsiteY15" fmla="*/ 2480707 h 2934262"/>
              <a:gd name="connsiteX16" fmla="*/ 1133074 w 2203652"/>
              <a:gd name="connsiteY16" fmla="*/ 2609294 h 2934262"/>
              <a:gd name="connsiteX17" fmla="*/ 1071162 w 2203652"/>
              <a:gd name="connsiteY17" fmla="*/ 2756932 h 2934262"/>
              <a:gd name="connsiteX18" fmla="*/ 955276 w 2203652"/>
              <a:gd name="connsiteY18" fmla="*/ 2926795 h 2934262"/>
              <a:gd name="connsiteX19" fmla="*/ 907649 w 2203652"/>
              <a:gd name="connsiteY19" fmla="*/ 2875995 h 2934262"/>
              <a:gd name="connsiteX20" fmla="*/ 929874 w 2203652"/>
              <a:gd name="connsiteY20" fmla="*/ 2809320 h 2934262"/>
              <a:gd name="connsiteX21" fmla="*/ 863199 w 2203652"/>
              <a:gd name="connsiteY21" fmla="*/ 2739470 h 2934262"/>
              <a:gd name="connsiteX22" fmla="*/ 669524 w 2203652"/>
              <a:gd name="connsiteY22" fmla="*/ 2593419 h 2934262"/>
              <a:gd name="connsiteX23" fmla="*/ 612775 w 2203652"/>
              <a:gd name="connsiteY23" fmla="*/ 2533650 h 2934262"/>
              <a:gd name="connsiteX24" fmla="*/ 549275 w 2203652"/>
              <a:gd name="connsiteY24" fmla="*/ 2581275 h 2934262"/>
              <a:gd name="connsiteX25" fmla="*/ 421875 w 2203652"/>
              <a:gd name="connsiteY25" fmla="*/ 2437845 h 2934262"/>
              <a:gd name="connsiteX26" fmla="*/ 336150 w 2203652"/>
              <a:gd name="connsiteY26" fmla="*/ 2441020 h 2934262"/>
              <a:gd name="connsiteX27" fmla="*/ 577450 w 2203652"/>
              <a:gd name="connsiteY27" fmla="*/ 2193370 h 2934262"/>
              <a:gd name="connsiteX28" fmla="*/ 688575 w 2203652"/>
              <a:gd name="connsiteY28" fmla="*/ 2110820 h 2934262"/>
              <a:gd name="connsiteX29" fmla="*/ 869550 w 2203652"/>
              <a:gd name="connsiteY29" fmla="*/ 2015570 h 2934262"/>
              <a:gd name="connsiteX30" fmla="*/ 860025 w 2203652"/>
              <a:gd name="connsiteY30" fmla="*/ 1825070 h 2934262"/>
              <a:gd name="connsiteX31" fmla="*/ 809225 w 2203652"/>
              <a:gd name="connsiteY31" fmla="*/ 1698070 h 2934262"/>
              <a:gd name="connsiteX32" fmla="*/ 787000 w 2203652"/>
              <a:gd name="connsiteY32" fmla="*/ 1580595 h 2934262"/>
              <a:gd name="connsiteX33" fmla="*/ 761600 w 2203652"/>
              <a:gd name="connsiteY33" fmla="*/ 1536145 h 2934262"/>
              <a:gd name="connsiteX34" fmla="*/ 701275 w 2203652"/>
              <a:gd name="connsiteY34" fmla="*/ 1542495 h 2934262"/>
              <a:gd name="connsiteX35" fmla="*/ 666350 w 2203652"/>
              <a:gd name="connsiteY35" fmla="*/ 1558370 h 2934262"/>
              <a:gd name="connsiteX36" fmla="*/ 640950 w 2203652"/>
              <a:gd name="connsiteY36" fmla="*/ 1571070 h 2934262"/>
              <a:gd name="connsiteX37" fmla="*/ 606025 w 2203652"/>
              <a:gd name="connsiteY37" fmla="*/ 1440895 h 2934262"/>
              <a:gd name="connsiteX38" fmla="*/ 583800 w 2203652"/>
              <a:gd name="connsiteY38" fmla="*/ 1336120 h 2934262"/>
              <a:gd name="connsiteX39" fmla="*/ 513950 w 2203652"/>
              <a:gd name="connsiteY39" fmla="*/ 1301195 h 2934262"/>
              <a:gd name="connsiteX40" fmla="*/ 263125 w 2203652"/>
              <a:gd name="connsiteY40" fmla="*/ 1278970 h 2934262"/>
              <a:gd name="connsiteX41" fmla="*/ 279000 w 2203652"/>
              <a:gd name="connsiteY41" fmla="*/ 1209120 h 2934262"/>
              <a:gd name="connsiteX42" fmla="*/ 301225 w 2203652"/>
              <a:gd name="connsiteY42" fmla="*/ 1186895 h 2934262"/>
              <a:gd name="connsiteX43" fmla="*/ 256776 w 2203652"/>
              <a:gd name="connsiteY43" fmla="*/ 1009095 h 2934262"/>
              <a:gd name="connsiteX44" fmla="*/ 240901 w 2203652"/>
              <a:gd name="connsiteY44" fmla="*/ 964645 h 2934262"/>
              <a:gd name="connsiteX45" fmla="*/ 310751 w 2203652"/>
              <a:gd name="connsiteY45" fmla="*/ 802720 h 2934262"/>
              <a:gd name="connsiteX46" fmla="*/ 272652 w 2203652"/>
              <a:gd name="connsiteY46" fmla="*/ 618570 h 2934262"/>
              <a:gd name="connsiteX47" fmla="*/ 193277 w 2203652"/>
              <a:gd name="connsiteY47" fmla="*/ 602695 h 2934262"/>
              <a:gd name="connsiteX48" fmla="*/ 205977 w 2203652"/>
              <a:gd name="connsiteY48" fmla="*/ 504270 h 2934262"/>
              <a:gd name="connsiteX49" fmla="*/ 244076 w 2203652"/>
              <a:gd name="connsiteY49" fmla="*/ 447120 h 2934262"/>
              <a:gd name="connsiteX50" fmla="*/ 0 w 2203652"/>
              <a:gd name="connsiteY50"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606943 w 2203652"/>
              <a:gd name="connsiteY5" fmla="*/ 1837769 h 2934262"/>
              <a:gd name="connsiteX6" fmla="*/ 1602180 w 2203652"/>
              <a:gd name="connsiteY6" fmla="*/ 1863963 h 2934262"/>
              <a:gd name="connsiteX7" fmla="*/ 1605358 w 2203652"/>
              <a:gd name="connsiteY7" fmla="*/ 1958420 h 2934262"/>
              <a:gd name="connsiteX8" fmla="*/ 1575988 w 2203652"/>
              <a:gd name="connsiteY8" fmla="*/ 2200513 h 2934262"/>
              <a:gd name="connsiteX9" fmla="*/ 1461687 w 2203652"/>
              <a:gd name="connsiteY9" fmla="*/ 2309257 h 2934262"/>
              <a:gd name="connsiteX10" fmla="*/ 1395012 w 2203652"/>
              <a:gd name="connsiteY10" fmla="*/ 2416413 h 2934262"/>
              <a:gd name="connsiteX11" fmla="*/ 1323574 w 2203652"/>
              <a:gd name="connsiteY11" fmla="*/ 2533094 h 2934262"/>
              <a:gd name="connsiteX12" fmla="*/ 1254518 w 2203652"/>
              <a:gd name="connsiteY12" fmla="*/ 2616438 h 2934262"/>
              <a:gd name="connsiteX13" fmla="*/ 1330718 w 2203652"/>
              <a:gd name="connsiteY13" fmla="*/ 2492613 h 2934262"/>
              <a:gd name="connsiteX14" fmla="*/ 1339451 w 2203652"/>
              <a:gd name="connsiteY14" fmla="*/ 2456896 h 2934262"/>
              <a:gd name="connsiteX15" fmla="*/ 1309287 w 2203652"/>
              <a:gd name="connsiteY15" fmla="*/ 2456894 h 2934262"/>
              <a:gd name="connsiteX16" fmla="*/ 1233087 w 2203652"/>
              <a:gd name="connsiteY16" fmla="*/ 2480707 h 2934262"/>
              <a:gd name="connsiteX17" fmla="*/ 1133074 w 2203652"/>
              <a:gd name="connsiteY17" fmla="*/ 2609294 h 2934262"/>
              <a:gd name="connsiteX18" fmla="*/ 1071162 w 2203652"/>
              <a:gd name="connsiteY18" fmla="*/ 2756932 h 2934262"/>
              <a:gd name="connsiteX19" fmla="*/ 955276 w 2203652"/>
              <a:gd name="connsiteY19" fmla="*/ 2926795 h 2934262"/>
              <a:gd name="connsiteX20" fmla="*/ 907649 w 2203652"/>
              <a:gd name="connsiteY20" fmla="*/ 2875995 h 2934262"/>
              <a:gd name="connsiteX21" fmla="*/ 929874 w 2203652"/>
              <a:gd name="connsiteY21" fmla="*/ 2809320 h 2934262"/>
              <a:gd name="connsiteX22" fmla="*/ 863199 w 2203652"/>
              <a:gd name="connsiteY22" fmla="*/ 2739470 h 2934262"/>
              <a:gd name="connsiteX23" fmla="*/ 669524 w 2203652"/>
              <a:gd name="connsiteY23" fmla="*/ 2593419 h 2934262"/>
              <a:gd name="connsiteX24" fmla="*/ 612775 w 2203652"/>
              <a:gd name="connsiteY24" fmla="*/ 2533650 h 2934262"/>
              <a:gd name="connsiteX25" fmla="*/ 549275 w 2203652"/>
              <a:gd name="connsiteY25" fmla="*/ 2581275 h 2934262"/>
              <a:gd name="connsiteX26" fmla="*/ 421875 w 2203652"/>
              <a:gd name="connsiteY26" fmla="*/ 2437845 h 2934262"/>
              <a:gd name="connsiteX27" fmla="*/ 336150 w 2203652"/>
              <a:gd name="connsiteY27" fmla="*/ 2441020 h 2934262"/>
              <a:gd name="connsiteX28" fmla="*/ 577450 w 2203652"/>
              <a:gd name="connsiteY28" fmla="*/ 2193370 h 2934262"/>
              <a:gd name="connsiteX29" fmla="*/ 688575 w 2203652"/>
              <a:gd name="connsiteY29" fmla="*/ 2110820 h 2934262"/>
              <a:gd name="connsiteX30" fmla="*/ 869550 w 2203652"/>
              <a:gd name="connsiteY30" fmla="*/ 2015570 h 2934262"/>
              <a:gd name="connsiteX31" fmla="*/ 860025 w 2203652"/>
              <a:gd name="connsiteY31" fmla="*/ 1825070 h 2934262"/>
              <a:gd name="connsiteX32" fmla="*/ 809225 w 2203652"/>
              <a:gd name="connsiteY32" fmla="*/ 1698070 h 2934262"/>
              <a:gd name="connsiteX33" fmla="*/ 787000 w 2203652"/>
              <a:gd name="connsiteY33" fmla="*/ 1580595 h 2934262"/>
              <a:gd name="connsiteX34" fmla="*/ 761600 w 2203652"/>
              <a:gd name="connsiteY34" fmla="*/ 1536145 h 2934262"/>
              <a:gd name="connsiteX35" fmla="*/ 701275 w 2203652"/>
              <a:gd name="connsiteY35" fmla="*/ 1542495 h 2934262"/>
              <a:gd name="connsiteX36" fmla="*/ 666350 w 2203652"/>
              <a:gd name="connsiteY36" fmla="*/ 1558370 h 2934262"/>
              <a:gd name="connsiteX37" fmla="*/ 640950 w 2203652"/>
              <a:gd name="connsiteY37" fmla="*/ 1571070 h 2934262"/>
              <a:gd name="connsiteX38" fmla="*/ 606025 w 2203652"/>
              <a:gd name="connsiteY38" fmla="*/ 1440895 h 2934262"/>
              <a:gd name="connsiteX39" fmla="*/ 583800 w 2203652"/>
              <a:gd name="connsiteY39" fmla="*/ 1336120 h 2934262"/>
              <a:gd name="connsiteX40" fmla="*/ 513950 w 2203652"/>
              <a:gd name="connsiteY40" fmla="*/ 1301195 h 2934262"/>
              <a:gd name="connsiteX41" fmla="*/ 263125 w 2203652"/>
              <a:gd name="connsiteY41" fmla="*/ 1278970 h 2934262"/>
              <a:gd name="connsiteX42" fmla="*/ 279000 w 2203652"/>
              <a:gd name="connsiteY42" fmla="*/ 1209120 h 2934262"/>
              <a:gd name="connsiteX43" fmla="*/ 301225 w 2203652"/>
              <a:gd name="connsiteY43" fmla="*/ 1186895 h 2934262"/>
              <a:gd name="connsiteX44" fmla="*/ 256776 w 2203652"/>
              <a:gd name="connsiteY44" fmla="*/ 1009095 h 2934262"/>
              <a:gd name="connsiteX45" fmla="*/ 240901 w 2203652"/>
              <a:gd name="connsiteY45" fmla="*/ 964645 h 2934262"/>
              <a:gd name="connsiteX46" fmla="*/ 310751 w 2203652"/>
              <a:gd name="connsiteY46" fmla="*/ 802720 h 2934262"/>
              <a:gd name="connsiteX47" fmla="*/ 272652 w 2203652"/>
              <a:gd name="connsiteY47" fmla="*/ 618570 h 2934262"/>
              <a:gd name="connsiteX48" fmla="*/ 193277 w 2203652"/>
              <a:gd name="connsiteY48" fmla="*/ 602695 h 2934262"/>
              <a:gd name="connsiteX49" fmla="*/ 205977 w 2203652"/>
              <a:gd name="connsiteY49" fmla="*/ 504270 h 2934262"/>
              <a:gd name="connsiteX50" fmla="*/ 244076 w 2203652"/>
              <a:gd name="connsiteY50" fmla="*/ 447120 h 2934262"/>
              <a:gd name="connsiteX51" fmla="*/ 0 w 2203652"/>
              <a:gd name="connsiteY51"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716480 w 2203652"/>
              <a:gd name="connsiteY5" fmla="*/ 1825863 h 2934262"/>
              <a:gd name="connsiteX6" fmla="*/ 1606943 w 2203652"/>
              <a:gd name="connsiteY6" fmla="*/ 1837769 h 2934262"/>
              <a:gd name="connsiteX7" fmla="*/ 1602180 w 2203652"/>
              <a:gd name="connsiteY7" fmla="*/ 1863963 h 2934262"/>
              <a:gd name="connsiteX8" fmla="*/ 1605358 w 2203652"/>
              <a:gd name="connsiteY8" fmla="*/ 1958420 h 2934262"/>
              <a:gd name="connsiteX9" fmla="*/ 1575988 w 2203652"/>
              <a:gd name="connsiteY9" fmla="*/ 2200513 h 2934262"/>
              <a:gd name="connsiteX10" fmla="*/ 1461687 w 2203652"/>
              <a:gd name="connsiteY10" fmla="*/ 2309257 h 2934262"/>
              <a:gd name="connsiteX11" fmla="*/ 1395012 w 2203652"/>
              <a:gd name="connsiteY11" fmla="*/ 2416413 h 2934262"/>
              <a:gd name="connsiteX12" fmla="*/ 1323574 w 2203652"/>
              <a:gd name="connsiteY12" fmla="*/ 2533094 h 2934262"/>
              <a:gd name="connsiteX13" fmla="*/ 1254518 w 2203652"/>
              <a:gd name="connsiteY13" fmla="*/ 2616438 h 2934262"/>
              <a:gd name="connsiteX14" fmla="*/ 1330718 w 2203652"/>
              <a:gd name="connsiteY14" fmla="*/ 2492613 h 2934262"/>
              <a:gd name="connsiteX15" fmla="*/ 1339451 w 2203652"/>
              <a:gd name="connsiteY15" fmla="*/ 2456896 h 2934262"/>
              <a:gd name="connsiteX16" fmla="*/ 1309287 w 2203652"/>
              <a:gd name="connsiteY16" fmla="*/ 2456894 h 2934262"/>
              <a:gd name="connsiteX17" fmla="*/ 1233087 w 2203652"/>
              <a:gd name="connsiteY17" fmla="*/ 2480707 h 2934262"/>
              <a:gd name="connsiteX18" fmla="*/ 1133074 w 2203652"/>
              <a:gd name="connsiteY18" fmla="*/ 2609294 h 2934262"/>
              <a:gd name="connsiteX19" fmla="*/ 1071162 w 2203652"/>
              <a:gd name="connsiteY19" fmla="*/ 2756932 h 2934262"/>
              <a:gd name="connsiteX20" fmla="*/ 955276 w 2203652"/>
              <a:gd name="connsiteY20" fmla="*/ 2926795 h 2934262"/>
              <a:gd name="connsiteX21" fmla="*/ 907649 w 2203652"/>
              <a:gd name="connsiteY21" fmla="*/ 2875995 h 2934262"/>
              <a:gd name="connsiteX22" fmla="*/ 929874 w 2203652"/>
              <a:gd name="connsiteY22" fmla="*/ 2809320 h 2934262"/>
              <a:gd name="connsiteX23" fmla="*/ 863199 w 2203652"/>
              <a:gd name="connsiteY23" fmla="*/ 2739470 h 2934262"/>
              <a:gd name="connsiteX24" fmla="*/ 669524 w 2203652"/>
              <a:gd name="connsiteY24" fmla="*/ 2593419 h 2934262"/>
              <a:gd name="connsiteX25" fmla="*/ 612775 w 2203652"/>
              <a:gd name="connsiteY25" fmla="*/ 2533650 h 2934262"/>
              <a:gd name="connsiteX26" fmla="*/ 549275 w 2203652"/>
              <a:gd name="connsiteY26" fmla="*/ 2581275 h 2934262"/>
              <a:gd name="connsiteX27" fmla="*/ 421875 w 2203652"/>
              <a:gd name="connsiteY27" fmla="*/ 2437845 h 2934262"/>
              <a:gd name="connsiteX28" fmla="*/ 336150 w 2203652"/>
              <a:gd name="connsiteY28" fmla="*/ 2441020 h 2934262"/>
              <a:gd name="connsiteX29" fmla="*/ 577450 w 2203652"/>
              <a:gd name="connsiteY29" fmla="*/ 2193370 h 2934262"/>
              <a:gd name="connsiteX30" fmla="*/ 688575 w 2203652"/>
              <a:gd name="connsiteY30" fmla="*/ 2110820 h 2934262"/>
              <a:gd name="connsiteX31" fmla="*/ 869550 w 2203652"/>
              <a:gd name="connsiteY31" fmla="*/ 2015570 h 2934262"/>
              <a:gd name="connsiteX32" fmla="*/ 860025 w 2203652"/>
              <a:gd name="connsiteY32" fmla="*/ 1825070 h 2934262"/>
              <a:gd name="connsiteX33" fmla="*/ 809225 w 2203652"/>
              <a:gd name="connsiteY33" fmla="*/ 1698070 h 2934262"/>
              <a:gd name="connsiteX34" fmla="*/ 787000 w 2203652"/>
              <a:gd name="connsiteY34" fmla="*/ 1580595 h 2934262"/>
              <a:gd name="connsiteX35" fmla="*/ 761600 w 2203652"/>
              <a:gd name="connsiteY35" fmla="*/ 1536145 h 2934262"/>
              <a:gd name="connsiteX36" fmla="*/ 701275 w 2203652"/>
              <a:gd name="connsiteY36" fmla="*/ 1542495 h 2934262"/>
              <a:gd name="connsiteX37" fmla="*/ 666350 w 2203652"/>
              <a:gd name="connsiteY37" fmla="*/ 1558370 h 2934262"/>
              <a:gd name="connsiteX38" fmla="*/ 640950 w 2203652"/>
              <a:gd name="connsiteY38" fmla="*/ 1571070 h 2934262"/>
              <a:gd name="connsiteX39" fmla="*/ 606025 w 2203652"/>
              <a:gd name="connsiteY39" fmla="*/ 1440895 h 2934262"/>
              <a:gd name="connsiteX40" fmla="*/ 583800 w 2203652"/>
              <a:gd name="connsiteY40" fmla="*/ 1336120 h 2934262"/>
              <a:gd name="connsiteX41" fmla="*/ 513950 w 2203652"/>
              <a:gd name="connsiteY41" fmla="*/ 1301195 h 2934262"/>
              <a:gd name="connsiteX42" fmla="*/ 263125 w 2203652"/>
              <a:gd name="connsiteY42" fmla="*/ 1278970 h 2934262"/>
              <a:gd name="connsiteX43" fmla="*/ 279000 w 2203652"/>
              <a:gd name="connsiteY43" fmla="*/ 1209120 h 2934262"/>
              <a:gd name="connsiteX44" fmla="*/ 301225 w 2203652"/>
              <a:gd name="connsiteY44" fmla="*/ 1186895 h 2934262"/>
              <a:gd name="connsiteX45" fmla="*/ 256776 w 2203652"/>
              <a:gd name="connsiteY45" fmla="*/ 1009095 h 2934262"/>
              <a:gd name="connsiteX46" fmla="*/ 240901 w 2203652"/>
              <a:gd name="connsiteY46" fmla="*/ 964645 h 2934262"/>
              <a:gd name="connsiteX47" fmla="*/ 310751 w 2203652"/>
              <a:gd name="connsiteY47" fmla="*/ 802720 h 2934262"/>
              <a:gd name="connsiteX48" fmla="*/ 272652 w 2203652"/>
              <a:gd name="connsiteY48" fmla="*/ 618570 h 2934262"/>
              <a:gd name="connsiteX49" fmla="*/ 193277 w 2203652"/>
              <a:gd name="connsiteY49" fmla="*/ 602695 h 2934262"/>
              <a:gd name="connsiteX50" fmla="*/ 205977 w 2203652"/>
              <a:gd name="connsiteY50" fmla="*/ 504270 h 2934262"/>
              <a:gd name="connsiteX51" fmla="*/ 244076 w 2203652"/>
              <a:gd name="connsiteY51" fmla="*/ 447120 h 2934262"/>
              <a:gd name="connsiteX52" fmla="*/ 0 w 2203652"/>
              <a:gd name="connsiteY52"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716480 w 2203652"/>
              <a:gd name="connsiteY5" fmla="*/ 1825863 h 2934262"/>
              <a:gd name="connsiteX6" fmla="*/ 1830781 w 2203652"/>
              <a:gd name="connsiteY6" fmla="*/ 1906825 h 2934262"/>
              <a:gd name="connsiteX7" fmla="*/ 1602180 w 2203652"/>
              <a:gd name="connsiteY7" fmla="*/ 1863963 h 2934262"/>
              <a:gd name="connsiteX8" fmla="*/ 1605358 w 2203652"/>
              <a:gd name="connsiteY8" fmla="*/ 1958420 h 2934262"/>
              <a:gd name="connsiteX9" fmla="*/ 1575988 w 2203652"/>
              <a:gd name="connsiteY9" fmla="*/ 2200513 h 2934262"/>
              <a:gd name="connsiteX10" fmla="*/ 1461687 w 2203652"/>
              <a:gd name="connsiteY10" fmla="*/ 2309257 h 2934262"/>
              <a:gd name="connsiteX11" fmla="*/ 1395012 w 2203652"/>
              <a:gd name="connsiteY11" fmla="*/ 2416413 h 2934262"/>
              <a:gd name="connsiteX12" fmla="*/ 1323574 w 2203652"/>
              <a:gd name="connsiteY12" fmla="*/ 2533094 h 2934262"/>
              <a:gd name="connsiteX13" fmla="*/ 1254518 w 2203652"/>
              <a:gd name="connsiteY13" fmla="*/ 2616438 h 2934262"/>
              <a:gd name="connsiteX14" fmla="*/ 1330718 w 2203652"/>
              <a:gd name="connsiteY14" fmla="*/ 2492613 h 2934262"/>
              <a:gd name="connsiteX15" fmla="*/ 1339451 w 2203652"/>
              <a:gd name="connsiteY15" fmla="*/ 2456896 h 2934262"/>
              <a:gd name="connsiteX16" fmla="*/ 1309287 w 2203652"/>
              <a:gd name="connsiteY16" fmla="*/ 2456894 h 2934262"/>
              <a:gd name="connsiteX17" fmla="*/ 1233087 w 2203652"/>
              <a:gd name="connsiteY17" fmla="*/ 2480707 h 2934262"/>
              <a:gd name="connsiteX18" fmla="*/ 1133074 w 2203652"/>
              <a:gd name="connsiteY18" fmla="*/ 2609294 h 2934262"/>
              <a:gd name="connsiteX19" fmla="*/ 1071162 w 2203652"/>
              <a:gd name="connsiteY19" fmla="*/ 2756932 h 2934262"/>
              <a:gd name="connsiteX20" fmla="*/ 955276 w 2203652"/>
              <a:gd name="connsiteY20" fmla="*/ 2926795 h 2934262"/>
              <a:gd name="connsiteX21" fmla="*/ 907649 w 2203652"/>
              <a:gd name="connsiteY21" fmla="*/ 2875995 h 2934262"/>
              <a:gd name="connsiteX22" fmla="*/ 929874 w 2203652"/>
              <a:gd name="connsiteY22" fmla="*/ 2809320 h 2934262"/>
              <a:gd name="connsiteX23" fmla="*/ 863199 w 2203652"/>
              <a:gd name="connsiteY23" fmla="*/ 2739470 h 2934262"/>
              <a:gd name="connsiteX24" fmla="*/ 669524 w 2203652"/>
              <a:gd name="connsiteY24" fmla="*/ 2593419 h 2934262"/>
              <a:gd name="connsiteX25" fmla="*/ 612775 w 2203652"/>
              <a:gd name="connsiteY25" fmla="*/ 2533650 h 2934262"/>
              <a:gd name="connsiteX26" fmla="*/ 549275 w 2203652"/>
              <a:gd name="connsiteY26" fmla="*/ 2581275 h 2934262"/>
              <a:gd name="connsiteX27" fmla="*/ 421875 w 2203652"/>
              <a:gd name="connsiteY27" fmla="*/ 2437845 h 2934262"/>
              <a:gd name="connsiteX28" fmla="*/ 336150 w 2203652"/>
              <a:gd name="connsiteY28" fmla="*/ 2441020 h 2934262"/>
              <a:gd name="connsiteX29" fmla="*/ 577450 w 2203652"/>
              <a:gd name="connsiteY29" fmla="*/ 2193370 h 2934262"/>
              <a:gd name="connsiteX30" fmla="*/ 688575 w 2203652"/>
              <a:gd name="connsiteY30" fmla="*/ 2110820 h 2934262"/>
              <a:gd name="connsiteX31" fmla="*/ 869550 w 2203652"/>
              <a:gd name="connsiteY31" fmla="*/ 2015570 h 2934262"/>
              <a:gd name="connsiteX32" fmla="*/ 860025 w 2203652"/>
              <a:gd name="connsiteY32" fmla="*/ 1825070 h 2934262"/>
              <a:gd name="connsiteX33" fmla="*/ 809225 w 2203652"/>
              <a:gd name="connsiteY33" fmla="*/ 1698070 h 2934262"/>
              <a:gd name="connsiteX34" fmla="*/ 787000 w 2203652"/>
              <a:gd name="connsiteY34" fmla="*/ 1580595 h 2934262"/>
              <a:gd name="connsiteX35" fmla="*/ 761600 w 2203652"/>
              <a:gd name="connsiteY35" fmla="*/ 1536145 h 2934262"/>
              <a:gd name="connsiteX36" fmla="*/ 701275 w 2203652"/>
              <a:gd name="connsiteY36" fmla="*/ 1542495 h 2934262"/>
              <a:gd name="connsiteX37" fmla="*/ 666350 w 2203652"/>
              <a:gd name="connsiteY37" fmla="*/ 1558370 h 2934262"/>
              <a:gd name="connsiteX38" fmla="*/ 640950 w 2203652"/>
              <a:gd name="connsiteY38" fmla="*/ 1571070 h 2934262"/>
              <a:gd name="connsiteX39" fmla="*/ 606025 w 2203652"/>
              <a:gd name="connsiteY39" fmla="*/ 1440895 h 2934262"/>
              <a:gd name="connsiteX40" fmla="*/ 583800 w 2203652"/>
              <a:gd name="connsiteY40" fmla="*/ 1336120 h 2934262"/>
              <a:gd name="connsiteX41" fmla="*/ 513950 w 2203652"/>
              <a:gd name="connsiteY41" fmla="*/ 1301195 h 2934262"/>
              <a:gd name="connsiteX42" fmla="*/ 263125 w 2203652"/>
              <a:gd name="connsiteY42" fmla="*/ 1278970 h 2934262"/>
              <a:gd name="connsiteX43" fmla="*/ 279000 w 2203652"/>
              <a:gd name="connsiteY43" fmla="*/ 1209120 h 2934262"/>
              <a:gd name="connsiteX44" fmla="*/ 301225 w 2203652"/>
              <a:gd name="connsiteY44" fmla="*/ 1186895 h 2934262"/>
              <a:gd name="connsiteX45" fmla="*/ 256776 w 2203652"/>
              <a:gd name="connsiteY45" fmla="*/ 1009095 h 2934262"/>
              <a:gd name="connsiteX46" fmla="*/ 240901 w 2203652"/>
              <a:gd name="connsiteY46" fmla="*/ 964645 h 2934262"/>
              <a:gd name="connsiteX47" fmla="*/ 310751 w 2203652"/>
              <a:gd name="connsiteY47" fmla="*/ 802720 h 2934262"/>
              <a:gd name="connsiteX48" fmla="*/ 272652 w 2203652"/>
              <a:gd name="connsiteY48" fmla="*/ 618570 h 2934262"/>
              <a:gd name="connsiteX49" fmla="*/ 193277 w 2203652"/>
              <a:gd name="connsiteY49" fmla="*/ 602695 h 2934262"/>
              <a:gd name="connsiteX50" fmla="*/ 205977 w 2203652"/>
              <a:gd name="connsiteY50" fmla="*/ 504270 h 2934262"/>
              <a:gd name="connsiteX51" fmla="*/ 244076 w 2203652"/>
              <a:gd name="connsiteY51" fmla="*/ 447120 h 2934262"/>
              <a:gd name="connsiteX52" fmla="*/ 0 w 2203652"/>
              <a:gd name="connsiteY52"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795062 w 2203652"/>
              <a:gd name="connsiteY5" fmla="*/ 1730613 h 2934262"/>
              <a:gd name="connsiteX6" fmla="*/ 1716480 w 2203652"/>
              <a:gd name="connsiteY6" fmla="*/ 1825863 h 2934262"/>
              <a:gd name="connsiteX7" fmla="*/ 1830781 w 2203652"/>
              <a:gd name="connsiteY7" fmla="*/ 1906825 h 2934262"/>
              <a:gd name="connsiteX8" fmla="*/ 1602180 w 2203652"/>
              <a:gd name="connsiteY8" fmla="*/ 1863963 h 2934262"/>
              <a:gd name="connsiteX9" fmla="*/ 1605358 w 2203652"/>
              <a:gd name="connsiteY9" fmla="*/ 1958420 h 2934262"/>
              <a:gd name="connsiteX10" fmla="*/ 1575988 w 2203652"/>
              <a:gd name="connsiteY10" fmla="*/ 2200513 h 2934262"/>
              <a:gd name="connsiteX11" fmla="*/ 1461687 w 2203652"/>
              <a:gd name="connsiteY11" fmla="*/ 2309257 h 2934262"/>
              <a:gd name="connsiteX12" fmla="*/ 1395012 w 2203652"/>
              <a:gd name="connsiteY12" fmla="*/ 2416413 h 2934262"/>
              <a:gd name="connsiteX13" fmla="*/ 1323574 w 2203652"/>
              <a:gd name="connsiteY13" fmla="*/ 2533094 h 2934262"/>
              <a:gd name="connsiteX14" fmla="*/ 1254518 w 2203652"/>
              <a:gd name="connsiteY14" fmla="*/ 2616438 h 2934262"/>
              <a:gd name="connsiteX15" fmla="*/ 1330718 w 2203652"/>
              <a:gd name="connsiteY15" fmla="*/ 2492613 h 2934262"/>
              <a:gd name="connsiteX16" fmla="*/ 1339451 w 2203652"/>
              <a:gd name="connsiteY16" fmla="*/ 2456896 h 2934262"/>
              <a:gd name="connsiteX17" fmla="*/ 1309287 w 2203652"/>
              <a:gd name="connsiteY17" fmla="*/ 2456894 h 2934262"/>
              <a:gd name="connsiteX18" fmla="*/ 1233087 w 2203652"/>
              <a:gd name="connsiteY18" fmla="*/ 2480707 h 2934262"/>
              <a:gd name="connsiteX19" fmla="*/ 1133074 w 2203652"/>
              <a:gd name="connsiteY19" fmla="*/ 2609294 h 2934262"/>
              <a:gd name="connsiteX20" fmla="*/ 1071162 w 2203652"/>
              <a:gd name="connsiteY20" fmla="*/ 2756932 h 2934262"/>
              <a:gd name="connsiteX21" fmla="*/ 955276 w 2203652"/>
              <a:gd name="connsiteY21" fmla="*/ 2926795 h 2934262"/>
              <a:gd name="connsiteX22" fmla="*/ 907649 w 2203652"/>
              <a:gd name="connsiteY22" fmla="*/ 2875995 h 2934262"/>
              <a:gd name="connsiteX23" fmla="*/ 929874 w 2203652"/>
              <a:gd name="connsiteY23" fmla="*/ 2809320 h 2934262"/>
              <a:gd name="connsiteX24" fmla="*/ 863199 w 2203652"/>
              <a:gd name="connsiteY24" fmla="*/ 2739470 h 2934262"/>
              <a:gd name="connsiteX25" fmla="*/ 669524 w 2203652"/>
              <a:gd name="connsiteY25" fmla="*/ 2593419 h 2934262"/>
              <a:gd name="connsiteX26" fmla="*/ 612775 w 2203652"/>
              <a:gd name="connsiteY26" fmla="*/ 2533650 h 2934262"/>
              <a:gd name="connsiteX27" fmla="*/ 549275 w 2203652"/>
              <a:gd name="connsiteY27" fmla="*/ 2581275 h 2934262"/>
              <a:gd name="connsiteX28" fmla="*/ 421875 w 2203652"/>
              <a:gd name="connsiteY28" fmla="*/ 2437845 h 2934262"/>
              <a:gd name="connsiteX29" fmla="*/ 336150 w 2203652"/>
              <a:gd name="connsiteY29" fmla="*/ 2441020 h 2934262"/>
              <a:gd name="connsiteX30" fmla="*/ 577450 w 2203652"/>
              <a:gd name="connsiteY30" fmla="*/ 2193370 h 2934262"/>
              <a:gd name="connsiteX31" fmla="*/ 688575 w 2203652"/>
              <a:gd name="connsiteY31" fmla="*/ 2110820 h 2934262"/>
              <a:gd name="connsiteX32" fmla="*/ 869550 w 2203652"/>
              <a:gd name="connsiteY32" fmla="*/ 2015570 h 2934262"/>
              <a:gd name="connsiteX33" fmla="*/ 860025 w 2203652"/>
              <a:gd name="connsiteY33" fmla="*/ 1825070 h 2934262"/>
              <a:gd name="connsiteX34" fmla="*/ 809225 w 2203652"/>
              <a:gd name="connsiteY34" fmla="*/ 1698070 h 2934262"/>
              <a:gd name="connsiteX35" fmla="*/ 787000 w 2203652"/>
              <a:gd name="connsiteY35" fmla="*/ 1580595 h 2934262"/>
              <a:gd name="connsiteX36" fmla="*/ 761600 w 2203652"/>
              <a:gd name="connsiteY36" fmla="*/ 1536145 h 2934262"/>
              <a:gd name="connsiteX37" fmla="*/ 701275 w 2203652"/>
              <a:gd name="connsiteY37" fmla="*/ 1542495 h 2934262"/>
              <a:gd name="connsiteX38" fmla="*/ 666350 w 2203652"/>
              <a:gd name="connsiteY38" fmla="*/ 1558370 h 2934262"/>
              <a:gd name="connsiteX39" fmla="*/ 640950 w 2203652"/>
              <a:gd name="connsiteY39" fmla="*/ 1571070 h 2934262"/>
              <a:gd name="connsiteX40" fmla="*/ 606025 w 2203652"/>
              <a:gd name="connsiteY40" fmla="*/ 1440895 h 2934262"/>
              <a:gd name="connsiteX41" fmla="*/ 583800 w 2203652"/>
              <a:gd name="connsiteY41" fmla="*/ 1336120 h 2934262"/>
              <a:gd name="connsiteX42" fmla="*/ 513950 w 2203652"/>
              <a:gd name="connsiteY42" fmla="*/ 1301195 h 2934262"/>
              <a:gd name="connsiteX43" fmla="*/ 263125 w 2203652"/>
              <a:gd name="connsiteY43" fmla="*/ 1278970 h 2934262"/>
              <a:gd name="connsiteX44" fmla="*/ 279000 w 2203652"/>
              <a:gd name="connsiteY44" fmla="*/ 1209120 h 2934262"/>
              <a:gd name="connsiteX45" fmla="*/ 301225 w 2203652"/>
              <a:gd name="connsiteY45" fmla="*/ 1186895 h 2934262"/>
              <a:gd name="connsiteX46" fmla="*/ 256776 w 2203652"/>
              <a:gd name="connsiteY46" fmla="*/ 1009095 h 2934262"/>
              <a:gd name="connsiteX47" fmla="*/ 240901 w 2203652"/>
              <a:gd name="connsiteY47" fmla="*/ 964645 h 2934262"/>
              <a:gd name="connsiteX48" fmla="*/ 310751 w 2203652"/>
              <a:gd name="connsiteY48" fmla="*/ 802720 h 2934262"/>
              <a:gd name="connsiteX49" fmla="*/ 272652 w 2203652"/>
              <a:gd name="connsiteY49" fmla="*/ 618570 h 2934262"/>
              <a:gd name="connsiteX50" fmla="*/ 193277 w 2203652"/>
              <a:gd name="connsiteY50" fmla="*/ 602695 h 2934262"/>
              <a:gd name="connsiteX51" fmla="*/ 205977 w 2203652"/>
              <a:gd name="connsiteY51" fmla="*/ 504270 h 2934262"/>
              <a:gd name="connsiteX52" fmla="*/ 244076 w 2203652"/>
              <a:gd name="connsiteY52" fmla="*/ 447120 h 2934262"/>
              <a:gd name="connsiteX53" fmla="*/ 0 w 2203652"/>
              <a:gd name="connsiteY53" fmla="*/ 438150 h 2934262"/>
              <a:gd name="connsiteX0" fmla="*/ 0 w 2203652"/>
              <a:gd name="connsiteY0" fmla="*/ 438150 h 2934262"/>
              <a:gd name="connsiteX1" fmla="*/ 527050 w 2203652"/>
              <a:gd name="connsiteY1" fmla="*/ 0 h 2934262"/>
              <a:gd name="connsiteX2" fmla="*/ 586977 w 2203652"/>
              <a:gd name="connsiteY2" fmla="*/ 53421 h 2934262"/>
              <a:gd name="connsiteX3" fmla="*/ 2203052 w 2203652"/>
              <a:gd name="connsiteY3" fmla="*/ 1453596 h 2934262"/>
              <a:gd name="connsiteX4" fmla="*/ 1622027 w 2203652"/>
              <a:gd name="connsiteY4" fmla="*/ 1818721 h 2934262"/>
              <a:gd name="connsiteX5" fmla="*/ 1795062 w 2203652"/>
              <a:gd name="connsiteY5" fmla="*/ 1730613 h 2934262"/>
              <a:gd name="connsiteX6" fmla="*/ 1709337 w 2203652"/>
              <a:gd name="connsiteY6" fmla="*/ 1825863 h 2934262"/>
              <a:gd name="connsiteX7" fmla="*/ 1830781 w 2203652"/>
              <a:gd name="connsiteY7" fmla="*/ 1906825 h 2934262"/>
              <a:gd name="connsiteX8" fmla="*/ 1602180 w 2203652"/>
              <a:gd name="connsiteY8" fmla="*/ 1863963 h 2934262"/>
              <a:gd name="connsiteX9" fmla="*/ 1605358 w 2203652"/>
              <a:gd name="connsiteY9" fmla="*/ 1958420 h 2934262"/>
              <a:gd name="connsiteX10" fmla="*/ 1575988 w 2203652"/>
              <a:gd name="connsiteY10" fmla="*/ 2200513 h 2934262"/>
              <a:gd name="connsiteX11" fmla="*/ 1461687 w 2203652"/>
              <a:gd name="connsiteY11" fmla="*/ 2309257 h 2934262"/>
              <a:gd name="connsiteX12" fmla="*/ 1395012 w 2203652"/>
              <a:gd name="connsiteY12" fmla="*/ 2416413 h 2934262"/>
              <a:gd name="connsiteX13" fmla="*/ 1323574 w 2203652"/>
              <a:gd name="connsiteY13" fmla="*/ 2533094 h 2934262"/>
              <a:gd name="connsiteX14" fmla="*/ 1254518 w 2203652"/>
              <a:gd name="connsiteY14" fmla="*/ 2616438 h 2934262"/>
              <a:gd name="connsiteX15" fmla="*/ 1330718 w 2203652"/>
              <a:gd name="connsiteY15" fmla="*/ 2492613 h 2934262"/>
              <a:gd name="connsiteX16" fmla="*/ 1339451 w 2203652"/>
              <a:gd name="connsiteY16" fmla="*/ 2456896 h 2934262"/>
              <a:gd name="connsiteX17" fmla="*/ 1309287 w 2203652"/>
              <a:gd name="connsiteY17" fmla="*/ 2456894 h 2934262"/>
              <a:gd name="connsiteX18" fmla="*/ 1233087 w 2203652"/>
              <a:gd name="connsiteY18" fmla="*/ 2480707 h 2934262"/>
              <a:gd name="connsiteX19" fmla="*/ 1133074 w 2203652"/>
              <a:gd name="connsiteY19" fmla="*/ 2609294 h 2934262"/>
              <a:gd name="connsiteX20" fmla="*/ 1071162 w 2203652"/>
              <a:gd name="connsiteY20" fmla="*/ 2756932 h 2934262"/>
              <a:gd name="connsiteX21" fmla="*/ 955276 w 2203652"/>
              <a:gd name="connsiteY21" fmla="*/ 2926795 h 2934262"/>
              <a:gd name="connsiteX22" fmla="*/ 907649 w 2203652"/>
              <a:gd name="connsiteY22" fmla="*/ 2875995 h 2934262"/>
              <a:gd name="connsiteX23" fmla="*/ 929874 w 2203652"/>
              <a:gd name="connsiteY23" fmla="*/ 2809320 h 2934262"/>
              <a:gd name="connsiteX24" fmla="*/ 863199 w 2203652"/>
              <a:gd name="connsiteY24" fmla="*/ 2739470 h 2934262"/>
              <a:gd name="connsiteX25" fmla="*/ 669524 w 2203652"/>
              <a:gd name="connsiteY25" fmla="*/ 2593419 h 2934262"/>
              <a:gd name="connsiteX26" fmla="*/ 612775 w 2203652"/>
              <a:gd name="connsiteY26" fmla="*/ 2533650 h 2934262"/>
              <a:gd name="connsiteX27" fmla="*/ 549275 w 2203652"/>
              <a:gd name="connsiteY27" fmla="*/ 2581275 h 2934262"/>
              <a:gd name="connsiteX28" fmla="*/ 421875 w 2203652"/>
              <a:gd name="connsiteY28" fmla="*/ 2437845 h 2934262"/>
              <a:gd name="connsiteX29" fmla="*/ 336150 w 2203652"/>
              <a:gd name="connsiteY29" fmla="*/ 2441020 h 2934262"/>
              <a:gd name="connsiteX30" fmla="*/ 577450 w 2203652"/>
              <a:gd name="connsiteY30" fmla="*/ 2193370 h 2934262"/>
              <a:gd name="connsiteX31" fmla="*/ 688575 w 2203652"/>
              <a:gd name="connsiteY31" fmla="*/ 2110820 h 2934262"/>
              <a:gd name="connsiteX32" fmla="*/ 869550 w 2203652"/>
              <a:gd name="connsiteY32" fmla="*/ 2015570 h 2934262"/>
              <a:gd name="connsiteX33" fmla="*/ 860025 w 2203652"/>
              <a:gd name="connsiteY33" fmla="*/ 1825070 h 2934262"/>
              <a:gd name="connsiteX34" fmla="*/ 809225 w 2203652"/>
              <a:gd name="connsiteY34" fmla="*/ 1698070 h 2934262"/>
              <a:gd name="connsiteX35" fmla="*/ 787000 w 2203652"/>
              <a:gd name="connsiteY35" fmla="*/ 1580595 h 2934262"/>
              <a:gd name="connsiteX36" fmla="*/ 761600 w 2203652"/>
              <a:gd name="connsiteY36" fmla="*/ 1536145 h 2934262"/>
              <a:gd name="connsiteX37" fmla="*/ 701275 w 2203652"/>
              <a:gd name="connsiteY37" fmla="*/ 1542495 h 2934262"/>
              <a:gd name="connsiteX38" fmla="*/ 666350 w 2203652"/>
              <a:gd name="connsiteY38" fmla="*/ 1558370 h 2934262"/>
              <a:gd name="connsiteX39" fmla="*/ 640950 w 2203652"/>
              <a:gd name="connsiteY39" fmla="*/ 1571070 h 2934262"/>
              <a:gd name="connsiteX40" fmla="*/ 606025 w 2203652"/>
              <a:gd name="connsiteY40" fmla="*/ 1440895 h 2934262"/>
              <a:gd name="connsiteX41" fmla="*/ 583800 w 2203652"/>
              <a:gd name="connsiteY41" fmla="*/ 1336120 h 2934262"/>
              <a:gd name="connsiteX42" fmla="*/ 513950 w 2203652"/>
              <a:gd name="connsiteY42" fmla="*/ 1301195 h 2934262"/>
              <a:gd name="connsiteX43" fmla="*/ 263125 w 2203652"/>
              <a:gd name="connsiteY43" fmla="*/ 1278970 h 2934262"/>
              <a:gd name="connsiteX44" fmla="*/ 279000 w 2203652"/>
              <a:gd name="connsiteY44" fmla="*/ 1209120 h 2934262"/>
              <a:gd name="connsiteX45" fmla="*/ 301225 w 2203652"/>
              <a:gd name="connsiteY45" fmla="*/ 1186895 h 2934262"/>
              <a:gd name="connsiteX46" fmla="*/ 256776 w 2203652"/>
              <a:gd name="connsiteY46" fmla="*/ 1009095 h 2934262"/>
              <a:gd name="connsiteX47" fmla="*/ 240901 w 2203652"/>
              <a:gd name="connsiteY47" fmla="*/ 964645 h 2934262"/>
              <a:gd name="connsiteX48" fmla="*/ 310751 w 2203652"/>
              <a:gd name="connsiteY48" fmla="*/ 802720 h 2934262"/>
              <a:gd name="connsiteX49" fmla="*/ 272652 w 2203652"/>
              <a:gd name="connsiteY49" fmla="*/ 618570 h 2934262"/>
              <a:gd name="connsiteX50" fmla="*/ 193277 w 2203652"/>
              <a:gd name="connsiteY50" fmla="*/ 602695 h 2934262"/>
              <a:gd name="connsiteX51" fmla="*/ 205977 w 2203652"/>
              <a:gd name="connsiteY51" fmla="*/ 504270 h 2934262"/>
              <a:gd name="connsiteX52" fmla="*/ 244076 w 2203652"/>
              <a:gd name="connsiteY52" fmla="*/ 447120 h 2934262"/>
              <a:gd name="connsiteX53" fmla="*/ 0 w 2203652"/>
              <a:gd name="connsiteY53"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1622027 w 2285430"/>
              <a:gd name="connsiteY5" fmla="*/ 1818721 h 2934262"/>
              <a:gd name="connsiteX6" fmla="*/ 1795062 w 2285430"/>
              <a:gd name="connsiteY6" fmla="*/ 1730613 h 2934262"/>
              <a:gd name="connsiteX7" fmla="*/ 1709337 w 2285430"/>
              <a:gd name="connsiteY7" fmla="*/ 1825863 h 2934262"/>
              <a:gd name="connsiteX8" fmla="*/ 1830781 w 2285430"/>
              <a:gd name="connsiteY8" fmla="*/ 1906825 h 2934262"/>
              <a:gd name="connsiteX9" fmla="*/ 1602180 w 2285430"/>
              <a:gd name="connsiteY9" fmla="*/ 1863963 h 2934262"/>
              <a:gd name="connsiteX10" fmla="*/ 1605358 w 2285430"/>
              <a:gd name="connsiteY10" fmla="*/ 1958420 h 2934262"/>
              <a:gd name="connsiteX11" fmla="*/ 1575988 w 2285430"/>
              <a:gd name="connsiteY11" fmla="*/ 2200513 h 2934262"/>
              <a:gd name="connsiteX12" fmla="*/ 1461687 w 2285430"/>
              <a:gd name="connsiteY12" fmla="*/ 2309257 h 2934262"/>
              <a:gd name="connsiteX13" fmla="*/ 1395012 w 2285430"/>
              <a:gd name="connsiteY13" fmla="*/ 2416413 h 2934262"/>
              <a:gd name="connsiteX14" fmla="*/ 1323574 w 2285430"/>
              <a:gd name="connsiteY14" fmla="*/ 2533094 h 2934262"/>
              <a:gd name="connsiteX15" fmla="*/ 1254518 w 2285430"/>
              <a:gd name="connsiteY15" fmla="*/ 2616438 h 2934262"/>
              <a:gd name="connsiteX16" fmla="*/ 1330718 w 2285430"/>
              <a:gd name="connsiteY16" fmla="*/ 2492613 h 2934262"/>
              <a:gd name="connsiteX17" fmla="*/ 1339451 w 2285430"/>
              <a:gd name="connsiteY17" fmla="*/ 2456896 h 2934262"/>
              <a:gd name="connsiteX18" fmla="*/ 1309287 w 2285430"/>
              <a:gd name="connsiteY18" fmla="*/ 2456894 h 2934262"/>
              <a:gd name="connsiteX19" fmla="*/ 1233087 w 2285430"/>
              <a:gd name="connsiteY19" fmla="*/ 2480707 h 2934262"/>
              <a:gd name="connsiteX20" fmla="*/ 1133074 w 2285430"/>
              <a:gd name="connsiteY20" fmla="*/ 2609294 h 2934262"/>
              <a:gd name="connsiteX21" fmla="*/ 1071162 w 2285430"/>
              <a:gd name="connsiteY21" fmla="*/ 2756932 h 2934262"/>
              <a:gd name="connsiteX22" fmla="*/ 955276 w 2285430"/>
              <a:gd name="connsiteY22" fmla="*/ 2926795 h 2934262"/>
              <a:gd name="connsiteX23" fmla="*/ 907649 w 2285430"/>
              <a:gd name="connsiteY23" fmla="*/ 2875995 h 2934262"/>
              <a:gd name="connsiteX24" fmla="*/ 929874 w 2285430"/>
              <a:gd name="connsiteY24" fmla="*/ 2809320 h 2934262"/>
              <a:gd name="connsiteX25" fmla="*/ 863199 w 2285430"/>
              <a:gd name="connsiteY25" fmla="*/ 2739470 h 2934262"/>
              <a:gd name="connsiteX26" fmla="*/ 669524 w 2285430"/>
              <a:gd name="connsiteY26" fmla="*/ 2593419 h 2934262"/>
              <a:gd name="connsiteX27" fmla="*/ 612775 w 2285430"/>
              <a:gd name="connsiteY27" fmla="*/ 2533650 h 2934262"/>
              <a:gd name="connsiteX28" fmla="*/ 549275 w 2285430"/>
              <a:gd name="connsiteY28" fmla="*/ 2581275 h 2934262"/>
              <a:gd name="connsiteX29" fmla="*/ 421875 w 2285430"/>
              <a:gd name="connsiteY29" fmla="*/ 2437845 h 2934262"/>
              <a:gd name="connsiteX30" fmla="*/ 336150 w 2285430"/>
              <a:gd name="connsiteY30" fmla="*/ 2441020 h 2934262"/>
              <a:gd name="connsiteX31" fmla="*/ 577450 w 2285430"/>
              <a:gd name="connsiteY31" fmla="*/ 2193370 h 2934262"/>
              <a:gd name="connsiteX32" fmla="*/ 688575 w 2285430"/>
              <a:gd name="connsiteY32" fmla="*/ 2110820 h 2934262"/>
              <a:gd name="connsiteX33" fmla="*/ 869550 w 2285430"/>
              <a:gd name="connsiteY33" fmla="*/ 2015570 h 2934262"/>
              <a:gd name="connsiteX34" fmla="*/ 860025 w 2285430"/>
              <a:gd name="connsiteY34" fmla="*/ 1825070 h 2934262"/>
              <a:gd name="connsiteX35" fmla="*/ 809225 w 2285430"/>
              <a:gd name="connsiteY35" fmla="*/ 1698070 h 2934262"/>
              <a:gd name="connsiteX36" fmla="*/ 787000 w 2285430"/>
              <a:gd name="connsiteY36" fmla="*/ 1580595 h 2934262"/>
              <a:gd name="connsiteX37" fmla="*/ 761600 w 2285430"/>
              <a:gd name="connsiteY37" fmla="*/ 1536145 h 2934262"/>
              <a:gd name="connsiteX38" fmla="*/ 701275 w 2285430"/>
              <a:gd name="connsiteY38" fmla="*/ 1542495 h 2934262"/>
              <a:gd name="connsiteX39" fmla="*/ 666350 w 2285430"/>
              <a:gd name="connsiteY39" fmla="*/ 1558370 h 2934262"/>
              <a:gd name="connsiteX40" fmla="*/ 640950 w 2285430"/>
              <a:gd name="connsiteY40" fmla="*/ 1571070 h 2934262"/>
              <a:gd name="connsiteX41" fmla="*/ 606025 w 2285430"/>
              <a:gd name="connsiteY41" fmla="*/ 1440895 h 2934262"/>
              <a:gd name="connsiteX42" fmla="*/ 583800 w 2285430"/>
              <a:gd name="connsiteY42" fmla="*/ 1336120 h 2934262"/>
              <a:gd name="connsiteX43" fmla="*/ 513950 w 2285430"/>
              <a:gd name="connsiteY43" fmla="*/ 1301195 h 2934262"/>
              <a:gd name="connsiteX44" fmla="*/ 263125 w 2285430"/>
              <a:gd name="connsiteY44" fmla="*/ 1278970 h 2934262"/>
              <a:gd name="connsiteX45" fmla="*/ 279000 w 2285430"/>
              <a:gd name="connsiteY45" fmla="*/ 1209120 h 2934262"/>
              <a:gd name="connsiteX46" fmla="*/ 301225 w 2285430"/>
              <a:gd name="connsiteY46" fmla="*/ 1186895 h 2934262"/>
              <a:gd name="connsiteX47" fmla="*/ 256776 w 2285430"/>
              <a:gd name="connsiteY47" fmla="*/ 1009095 h 2934262"/>
              <a:gd name="connsiteX48" fmla="*/ 240901 w 2285430"/>
              <a:gd name="connsiteY48" fmla="*/ 964645 h 2934262"/>
              <a:gd name="connsiteX49" fmla="*/ 310751 w 2285430"/>
              <a:gd name="connsiteY49" fmla="*/ 802720 h 2934262"/>
              <a:gd name="connsiteX50" fmla="*/ 272652 w 2285430"/>
              <a:gd name="connsiteY50" fmla="*/ 618570 h 2934262"/>
              <a:gd name="connsiteX51" fmla="*/ 193277 w 2285430"/>
              <a:gd name="connsiteY51" fmla="*/ 602695 h 2934262"/>
              <a:gd name="connsiteX52" fmla="*/ 205977 w 2285430"/>
              <a:gd name="connsiteY52" fmla="*/ 504270 h 2934262"/>
              <a:gd name="connsiteX53" fmla="*/ 244076 w 2285430"/>
              <a:gd name="connsiteY53" fmla="*/ 447120 h 2934262"/>
              <a:gd name="connsiteX54" fmla="*/ 0 w 2285430"/>
              <a:gd name="connsiteY54"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1622027 w 2285430"/>
              <a:gd name="connsiteY5" fmla="*/ 1818721 h 2934262"/>
              <a:gd name="connsiteX6" fmla="*/ 1795062 w 2285430"/>
              <a:gd name="connsiteY6" fmla="*/ 1730613 h 2934262"/>
              <a:gd name="connsiteX7" fmla="*/ 1709337 w 2285430"/>
              <a:gd name="connsiteY7" fmla="*/ 1825863 h 2934262"/>
              <a:gd name="connsiteX8" fmla="*/ 1604562 w 2285430"/>
              <a:gd name="connsiteY8" fmla="*/ 1852056 h 2934262"/>
              <a:gd name="connsiteX9" fmla="*/ 1602180 w 2285430"/>
              <a:gd name="connsiteY9" fmla="*/ 1863963 h 2934262"/>
              <a:gd name="connsiteX10" fmla="*/ 1605358 w 2285430"/>
              <a:gd name="connsiteY10" fmla="*/ 1958420 h 2934262"/>
              <a:gd name="connsiteX11" fmla="*/ 1575988 w 2285430"/>
              <a:gd name="connsiteY11" fmla="*/ 2200513 h 2934262"/>
              <a:gd name="connsiteX12" fmla="*/ 1461687 w 2285430"/>
              <a:gd name="connsiteY12" fmla="*/ 2309257 h 2934262"/>
              <a:gd name="connsiteX13" fmla="*/ 1395012 w 2285430"/>
              <a:gd name="connsiteY13" fmla="*/ 2416413 h 2934262"/>
              <a:gd name="connsiteX14" fmla="*/ 1323574 w 2285430"/>
              <a:gd name="connsiteY14" fmla="*/ 2533094 h 2934262"/>
              <a:gd name="connsiteX15" fmla="*/ 1254518 w 2285430"/>
              <a:gd name="connsiteY15" fmla="*/ 2616438 h 2934262"/>
              <a:gd name="connsiteX16" fmla="*/ 1330718 w 2285430"/>
              <a:gd name="connsiteY16" fmla="*/ 2492613 h 2934262"/>
              <a:gd name="connsiteX17" fmla="*/ 1339451 w 2285430"/>
              <a:gd name="connsiteY17" fmla="*/ 2456896 h 2934262"/>
              <a:gd name="connsiteX18" fmla="*/ 1309287 w 2285430"/>
              <a:gd name="connsiteY18" fmla="*/ 2456894 h 2934262"/>
              <a:gd name="connsiteX19" fmla="*/ 1233087 w 2285430"/>
              <a:gd name="connsiteY19" fmla="*/ 2480707 h 2934262"/>
              <a:gd name="connsiteX20" fmla="*/ 1133074 w 2285430"/>
              <a:gd name="connsiteY20" fmla="*/ 2609294 h 2934262"/>
              <a:gd name="connsiteX21" fmla="*/ 1071162 w 2285430"/>
              <a:gd name="connsiteY21" fmla="*/ 2756932 h 2934262"/>
              <a:gd name="connsiteX22" fmla="*/ 955276 w 2285430"/>
              <a:gd name="connsiteY22" fmla="*/ 2926795 h 2934262"/>
              <a:gd name="connsiteX23" fmla="*/ 907649 w 2285430"/>
              <a:gd name="connsiteY23" fmla="*/ 2875995 h 2934262"/>
              <a:gd name="connsiteX24" fmla="*/ 929874 w 2285430"/>
              <a:gd name="connsiteY24" fmla="*/ 2809320 h 2934262"/>
              <a:gd name="connsiteX25" fmla="*/ 863199 w 2285430"/>
              <a:gd name="connsiteY25" fmla="*/ 2739470 h 2934262"/>
              <a:gd name="connsiteX26" fmla="*/ 669524 w 2285430"/>
              <a:gd name="connsiteY26" fmla="*/ 2593419 h 2934262"/>
              <a:gd name="connsiteX27" fmla="*/ 612775 w 2285430"/>
              <a:gd name="connsiteY27" fmla="*/ 2533650 h 2934262"/>
              <a:gd name="connsiteX28" fmla="*/ 549275 w 2285430"/>
              <a:gd name="connsiteY28" fmla="*/ 2581275 h 2934262"/>
              <a:gd name="connsiteX29" fmla="*/ 421875 w 2285430"/>
              <a:gd name="connsiteY29" fmla="*/ 2437845 h 2934262"/>
              <a:gd name="connsiteX30" fmla="*/ 336150 w 2285430"/>
              <a:gd name="connsiteY30" fmla="*/ 2441020 h 2934262"/>
              <a:gd name="connsiteX31" fmla="*/ 577450 w 2285430"/>
              <a:gd name="connsiteY31" fmla="*/ 2193370 h 2934262"/>
              <a:gd name="connsiteX32" fmla="*/ 688575 w 2285430"/>
              <a:gd name="connsiteY32" fmla="*/ 2110820 h 2934262"/>
              <a:gd name="connsiteX33" fmla="*/ 869550 w 2285430"/>
              <a:gd name="connsiteY33" fmla="*/ 2015570 h 2934262"/>
              <a:gd name="connsiteX34" fmla="*/ 860025 w 2285430"/>
              <a:gd name="connsiteY34" fmla="*/ 1825070 h 2934262"/>
              <a:gd name="connsiteX35" fmla="*/ 809225 w 2285430"/>
              <a:gd name="connsiteY35" fmla="*/ 1698070 h 2934262"/>
              <a:gd name="connsiteX36" fmla="*/ 787000 w 2285430"/>
              <a:gd name="connsiteY36" fmla="*/ 1580595 h 2934262"/>
              <a:gd name="connsiteX37" fmla="*/ 761600 w 2285430"/>
              <a:gd name="connsiteY37" fmla="*/ 1536145 h 2934262"/>
              <a:gd name="connsiteX38" fmla="*/ 701275 w 2285430"/>
              <a:gd name="connsiteY38" fmla="*/ 1542495 h 2934262"/>
              <a:gd name="connsiteX39" fmla="*/ 666350 w 2285430"/>
              <a:gd name="connsiteY39" fmla="*/ 1558370 h 2934262"/>
              <a:gd name="connsiteX40" fmla="*/ 640950 w 2285430"/>
              <a:gd name="connsiteY40" fmla="*/ 1571070 h 2934262"/>
              <a:gd name="connsiteX41" fmla="*/ 606025 w 2285430"/>
              <a:gd name="connsiteY41" fmla="*/ 1440895 h 2934262"/>
              <a:gd name="connsiteX42" fmla="*/ 583800 w 2285430"/>
              <a:gd name="connsiteY42" fmla="*/ 1336120 h 2934262"/>
              <a:gd name="connsiteX43" fmla="*/ 513950 w 2285430"/>
              <a:gd name="connsiteY43" fmla="*/ 1301195 h 2934262"/>
              <a:gd name="connsiteX44" fmla="*/ 263125 w 2285430"/>
              <a:gd name="connsiteY44" fmla="*/ 1278970 h 2934262"/>
              <a:gd name="connsiteX45" fmla="*/ 279000 w 2285430"/>
              <a:gd name="connsiteY45" fmla="*/ 1209120 h 2934262"/>
              <a:gd name="connsiteX46" fmla="*/ 301225 w 2285430"/>
              <a:gd name="connsiteY46" fmla="*/ 1186895 h 2934262"/>
              <a:gd name="connsiteX47" fmla="*/ 256776 w 2285430"/>
              <a:gd name="connsiteY47" fmla="*/ 1009095 h 2934262"/>
              <a:gd name="connsiteX48" fmla="*/ 240901 w 2285430"/>
              <a:gd name="connsiteY48" fmla="*/ 964645 h 2934262"/>
              <a:gd name="connsiteX49" fmla="*/ 310751 w 2285430"/>
              <a:gd name="connsiteY49" fmla="*/ 802720 h 2934262"/>
              <a:gd name="connsiteX50" fmla="*/ 272652 w 2285430"/>
              <a:gd name="connsiteY50" fmla="*/ 618570 h 2934262"/>
              <a:gd name="connsiteX51" fmla="*/ 193277 w 2285430"/>
              <a:gd name="connsiteY51" fmla="*/ 602695 h 2934262"/>
              <a:gd name="connsiteX52" fmla="*/ 205977 w 2285430"/>
              <a:gd name="connsiteY52" fmla="*/ 504270 h 2934262"/>
              <a:gd name="connsiteX53" fmla="*/ 244076 w 2285430"/>
              <a:gd name="connsiteY53" fmla="*/ 447120 h 2934262"/>
              <a:gd name="connsiteX54" fmla="*/ 0 w 2285430"/>
              <a:gd name="connsiteY54"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1622027 w 2285430"/>
              <a:gd name="connsiteY5" fmla="*/ 1818721 h 2934262"/>
              <a:gd name="connsiteX6" fmla="*/ 1835543 w 2285430"/>
              <a:gd name="connsiteY6" fmla="*/ 1642507 h 2934262"/>
              <a:gd name="connsiteX7" fmla="*/ 1795062 w 2285430"/>
              <a:gd name="connsiteY7" fmla="*/ 1730613 h 2934262"/>
              <a:gd name="connsiteX8" fmla="*/ 1709337 w 2285430"/>
              <a:gd name="connsiteY8" fmla="*/ 1825863 h 2934262"/>
              <a:gd name="connsiteX9" fmla="*/ 1604562 w 2285430"/>
              <a:gd name="connsiteY9" fmla="*/ 1852056 h 2934262"/>
              <a:gd name="connsiteX10" fmla="*/ 1602180 w 2285430"/>
              <a:gd name="connsiteY10" fmla="*/ 1863963 h 2934262"/>
              <a:gd name="connsiteX11" fmla="*/ 1605358 w 2285430"/>
              <a:gd name="connsiteY11" fmla="*/ 1958420 h 2934262"/>
              <a:gd name="connsiteX12" fmla="*/ 1575988 w 2285430"/>
              <a:gd name="connsiteY12" fmla="*/ 2200513 h 2934262"/>
              <a:gd name="connsiteX13" fmla="*/ 1461687 w 2285430"/>
              <a:gd name="connsiteY13" fmla="*/ 2309257 h 2934262"/>
              <a:gd name="connsiteX14" fmla="*/ 1395012 w 2285430"/>
              <a:gd name="connsiteY14" fmla="*/ 2416413 h 2934262"/>
              <a:gd name="connsiteX15" fmla="*/ 1323574 w 2285430"/>
              <a:gd name="connsiteY15" fmla="*/ 2533094 h 2934262"/>
              <a:gd name="connsiteX16" fmla="*/ 1254518 w 2285430"/>
              <a:gd name="connsiteY16" fmla="*/ 2616438 h 2934262"/>
              <a:gd name="connsiteX17" fmla="*/ 1330718 w 2285430"/>
              <a:gd name="connsiteY17" fmla="*/ 2492613 h 2934262"/>
              <a:gd name="connsiteX18" fmla="*/ 1339451 w 2285430"/>
              <a:gd name="connsiteY18" fmla="*/ 2456896 h 2934262"/>
              <a:gd name="connsiteX19" fmla="*/ 1309287 w 2285430"/>
              <a:gd name="connsiteY19" fmla="*/ 2456894 h 2934262"/>
              <a:gd name="connsiteX20" fmla="*/ 1233087 w 2285430"/>
              <a:gd name="connsiteY20" fmla="*/ 2480707 h 2934262"/>
              <a:gd name="connsiteX21" fmla="*/ 1133074 w 2285430"/>
              <a:gd name="connsiteY21" fmla="*/ 2609294 h 2934262"/>
              <a:gd name="connsiteX22" fmla="*/ 1071162 w 2285430"/>
              <a:gd name="connsiteY22" fmla="*/ 2756932 h 2934262"/>
              <a:gd name="connsiteX23" fmla="*/ 955276 w 2285430"/>
              <a:gd name="connsiteY23" fmla="*/ 2926795 h 2934262"/>
              <a:gd name="connsiteX24" fmla="*/ 907649 w 2285430"/>
              <a:gd name="connsiteY24" fmla="*/ 2875995 h 2934262"/>
              <a:gd name="connsiteX25" fmla="*/ 929874 w 2285430"/>
              <a:gd name="connsiteY25" fmla="*/ 2809320 h 2934262"/>
              <a:gd name="connsiteX26" fmla="*/ 863199 w 2285430"/>
              <a:gd name="connsiteY26" fmla="*/ 2739470 h 2934262"/>
              <a:gd name="connsiteX27" fmla="*/ 669524 w 2285430"/>
              <a:gd name="connsiteY27" fmla="*/ 2593419 h 2934262"/>
              <a:gd name="connsiteX28" fmla="*/ 612775 w 2285430"/>
              <a:gd name="connsiteY28" fmla="*/ 2533650 h 2934262"/>
              <a:gd name="connsiteX29" fmla="*/ 549275 w 2285430"/>
              <a:gd name="connsiteY29" fmla="*/ 2581275 h 2934262"/>
              <a:gd name="connsiteX30" fmla="*/ 421875 w 2285430"/>
              <a:gd name="connsiteY30" fmla="*/ 2437845 h 2934262"/>
              <a:gd name="connsiteX31" fmla="*/ 336150 w 2285430"/>
              <a:gd name="connsiteY31" fmla="*/ 2441020 h 2934262"/>
              <a:gd name="connsiteX32" fmla="*/ 577450 w 2285430"/>
              <a:gd name="connsiteY32" fmla="*/ 2193370 h 2934262"/>
              <a:gd name="connsiteX33" fmla="*/ 688575 w 2285430"/>
              <a:gd name="connsiteY33" fmla="*/ 2110820 h 2934262"/>
              <a:gd name="connsiteX34" fmla="*/ 869550 w 2285430"/>
              <a:gd name="connsiteY34" fmla="*/ 2015570 h 2934262"/>
              <a:gd name="connsiteX35" fmla="*/ 860025 w 2285430"/>
              <a:gd name="connsiteY35" fmla="*/ 1825070 h 2934262"/>
              <a:gd name="connsiteX36" fmla="*/ 809225 w 2285430"/>
              <a:gd name="connsiteY36" fmla="*/ 1698070 h 2934262"/>
              <a:gd name="connsiteX37" fmla="*/ 787000 w 2285430"/>
              <a:gd name="connsiteY37" fmla="*/ 1580595 h 2934262"/>
              <a:gd name="connsiteX38" fmla="*/ 761600 w 2285430"/>
              <a:gd name="connsiteY38" fmla="*/ 1536145 h 2934262"/>
              <a:gd name="connsiteX39" fmla="*/ 701275 w 2285430"/>
              <a:gd name="connsiteY39" fmla="*/ 1542495 h 2934262"/>
              <a:gd name="connsiteX40" fmla="*/ 666350 w 2285430"/>
              <a:gd name="connsiteY40" fmla="*/ 1558370 h 2934262"/>
              <a:gd name="connsiteX41" fmla="*/ 640950 w 2285430"/>
              <a:gd name="connsiteY41" fmla="*/ 1571070 h 2934262"/>
              <a:gd name="connsiteX42" fmla="*/ 606025 w 2285430"/>
              <a:gd name="connsiteY42" fmla="*/ 1440895 h 2934262"/>
              <a:gd name="connsiteX43" fmla="*/ 583800 w 2285430"/>
              <a:gd name="connsiteY43" fmla="*/ 1336120 h 2934262"/>
              <a:gd name="connsiteX44" fmla="*/ 513950 w 2285430"/>
              <a:gd name="connsiteY44" fmla="*/ 1301195 h 2934262"/>
              <a:gd name="connsiteX45" fmla="*/ 263125 w 2285430"/>
              <a:gd name="connsiteY45" fmla="*/ 1278970 h 2934262"/>
              <a:gd name="connsiteX46" fmla="*/ 279000 w 2285430"/>
              <a:gd name="connsiteY46" fmla="*/ 1209120 h 2934262"/>
              <a:gd name="connsiteX47" fmla="*/ 301225 w 2285430"/>
              <a:gd name="connsiteY47" fmla="*/ 1186895 h 2934262"/>
              <a:gd name="connsiteX48" fmla="*/ 256776 w 2285430"/>
              <a:gd name="connsiteY48" fmla="*/ 1009095 h 2934262"/>
              <a:gd name="connsiteX49" fmla="*/ 240901 w 2285430"/>
              <a:gd name="connsiteY49" fmla="*/ 964645 h 2934262"/>
              <a:gd name="connsiteX50" fmla="*/ 310751 w 2285430"/>
              <a:gd name="connsiteY50" fmla="*/ 802720 h 2934262"/>
              <a:gd name="connsiteX51" fmla="*/ 272652 w 2285430"/>
              <a:gd name="connsiteY51" fmla="*/ 618570 h 2934262"/>
              <a:gd name="connsiteX52" fmla="*/ 193277 w 2285430"/>
              <a:gd name="connsiteY52" fmla="*/ 602695 h 2934262"/>
              <a:gd name="connsiteX53" fmla="*/ 205977 w 2285430"/>
              <a:gd name="connsiteY53" fmla="*/ 504270 h 2934262"/>
              <a:gd name="connsiteX54" fmla="*/ 244076 w 2285430"/>
              <a:gd name="connsiteY54" fmla="*/ 447120 h 2934262"/>
              <a:gd name="connsiteX55" fmla="*/ 0 w 2285430"/>
              <a:gd name="connsiteY55"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2007790 w 2285430"/>
              <a:gd name="connsiteY5" fmla="*/ 1597265 h 2934262"/>
              <a:gd name="connsiteX6" fmla="*/ 1835543 w 2285430"/>
              <a:gd name="connsiteY6" fmla="*/ 1642507 h 2934262"/>
              <a:gd name="connsiteX7" fmla="*/ 1795062 w 2285430"/>
              <a:gd name="connsiteY7" fmla="*/ 1730613 h 2934262"/>
              <a:gd name="connsiteX8" fmla="*/ 1709337 w 2285430"/>
              <a:gd name="connsiteY8" fmla="*/ 1825863 h 2934262"/>
              <a:gd name="connsiteX9" fmla="*/ 1604562 w 2285430"/>
              <a:gd name="connsiteY9" fmla="*/ 1852056 h 2934262"/>
              <a:gd name="connsiteX10" fmla="*/ 1602180 w 2285430"/>
              <a:gd name="connsiteY10" fmla="*/ 1863963 h 2934262"/>
              <a:gd name="connsiteX11" fmla="*/ 1605358 w 2285430"/>
              <a:gd name="connsiteY11" fmla="*/ 1958420 h 2934262"/>
              <a:gd name="connsiteX12" fmla="*/ 1575988 w 2285430"/>
              <a:gd name="connsiteY12" fmla="*/ 2200513 h 2934262"/>
              <a:gd name="connsiteX13" fmla="*/ 1461687 w 2285430"/>
              <a:gd name="connsiteY13" fmla="*/ 2309257 h 2934262"/>
              <a:gd name="connsiteX14" fmla="*/ 1395012 w 2285430"/>
              <a:gd name="connsiteY14" fmla="*/ 2416413 h 2934262"/>
              <a:gd name="connsiteX15" fmla="*/ 1323574 w 2285430"/>
              <a:gd name="connsiteY15" fmla="*/ 2533094 h 2934262"/>
              <a:gd name="connsiteX16" fmla="*/ 1254518 w 2285430"/>
              <a:gd name="connsiteY16" fmla="*/ 2616438 h 2934262"/>
              <a:gd name="connsiteX17" fmla="*/ 1330718 w 2285430"/>
              <a:gd name="connsiteY17" fmla="*/ 2492613 h 2934262"/>
              <a:gd name="connsiteX18" fmla="*/ 1339451 w 2285430"/>
              <a:gd name="connsiteY18" fmla="*/ 2456896 h 2934262"/>
              <a:gd name="connsiteX19" fmla="*/ 1309287 w 2285430"/>
              <a:gd name="connsiteY19" fmla="*/ 2456894 h 2934262"/>
              <a:gd name="connsiteX20" fmla="*/ 1233087 w 2285430"/>
              <a:gd name="connsiteY20" fmla="*/ 2480707 h 2934262"/>
              <a:gd name="connsiteX21" fmla="*/ 1133074 w 2285430"/>
              <a:gd name="connsiteY21" fmla="*/ 2609294 h 2934262"/>
              <a:gd name="connsiteX22" fmla="*/ 1071162 w 2285430"/>
              <a:gd name="connsiteY22" fmla="*/ 2756932 h 2934262"/>
              <a:gd name="connsiteX23" fmla="*/ 955276 w 2285430"/>
              <a:gd name="connsiteY23" fmla="*/ 2926795 h 2934262"/>
              <a:gd name="connsiteX24" fmla="*/ 907649 w 2285430"/>
              <a:gd name="connsiteY24" fmla="*/ 2875995 h 2934262"/>
              <a:gd name="connsiteX25" fmla="*/ 929874 w 2285430"/>
              <a:gd name="connsiteY25" fmla="*/ 2809320 h 2934262"/>
              <a:gd name="connsiteX26" fmla="*/ 863199 w 2285430"/>
              <a:gd name="connsiteY26" fmla="*/ 2739470 h 2934262"/>
              <a:gd name="connsiteX27" fmla="*/ 669524 w 2285430"/>
              <a:gd name="connsiteY27" fmla="*/ 2593419 h 2934262"/>
              <a:gd name="connsiteX28" fmla="*/ 612775 w 2285430"/>
              <a:gd name="connsiteY28" fmla="*/ 2533650 h 2934262"/>
              <a:gd name="connsiteX29" fmla="*/ 549275 w 2285430"/>
              <a:gd name="connsiteY29" fmla="*/ 2581275 h 2934262"/>
              <a:gd name="connsiteX30" fmla="*/ 421875 w 2285430"/>
              <a:gd name="connsiteY30" fmla="*/ 2437845 h 2934262"/>
              <a:gd name="connsiteX31" fmla="*/ 336150 w 2285430"/>
              <a:gd name="connsiteY31" fmla="*/ 2441020 h 2934262"/>
              <a:gd name="connsiteX32" fmla="*/ 577450 w 2285430"/>
              <a:gd name="connsiteY32" fmla="*/ 2193370 h 2934262"/>
              <a:gd name="connsiteX33" fmla="*/ 688575 w 2285430"/>
              <a:gd name="connsiteY33" fmla="*/ 2110820 h 2934262"/>
              <a:gd name="connsiteX34" fmla="*/ 869550 w 2285430"/>
              <a:gd name="connsiteY34" fmla="*/ 2015570 h 2934262"/>
              <a:gd name="connsiteX35" fmla="*/ 860025 w 2285430"/>
              <a:gd name="connsiteY35" fmla="*/ 1825070 h 2934262"/>
              <a:gd name="connsiteX36" fmla="*/ 809225 w 2285430"/>
              <a:gd name="connsiteY36" fmla="*/ 1698070 h 2934262"/>
              <a:gd name="connsiteX37" fmla="*/ 787000 w 2285430"/>
              <a:gd name="connsiteY37" fmla="*/ 1580595 h 2934262"/>
              <a:gd name="connsiteX38" fmla="*/ 761600 w 2285430"/>
              <a:gd name="connsiteY38" fmla="*/ 1536145 h 2934262"/>
              <a:gd name="connsiteX39" fmla="*/ 701275 w 2285430"/>
              <a:gd name="connsiteY39" fmla="*/ 1542495 h 2934262"/>
              <a:gd name="connsiteX40" fmla="*/ 666350 w 2285430"/>
              <a:gd name="connsiteY40" fmla="*/ 1558370 h 2934262"/>
              <a:gd name="connsiteX41" fmla="*/ 640950 w 2285430"/>
              <a:gd name="connsiteY41" fmla="*/ 1571070 h 2934262"/>
              <a:gd name="connsiteX42" fmla="*/ 606025 w 2285430"/>
              <a:gd name="connsiteY42" fmla="*/ 1440895 h 2934262"/>
              <a:gd name="connsiteX43" fmla="*/ 583800 w 2285430"/>
              <a:gd name="connsiteY43" fmla="*/ 1336120 h 2934262"/>
              <a:gd name="connsiteX44" fmla="*/ 513950 w 2285430"/>
              <a:gd name="connsiteY44" fmla="*/ 1301195 h 2934262"/>
              <a:gd name="connsiteX45" fmla="*/ 263125 w 2285430"/>
              <a:gd name="connsiteY45" fmla="*/ 1278970 h 2934262"/>
              <a:gd name="connsiteX46" fmla="*/ 279000 w 2285430"/>
              <a:gd name="connsiteY46" fmla="*/ 1209120 h 2934262"/>
              <a:gd name="connsiteX47" fmla="*/ 301225 w 2285430"/>
              <a:gd name="connsiteY47" fmla="*/ 1186895 h 2934262"/>
              <a:gd name="connsiteX48" fmla="*/ 256776 w 2285430"/>
              <a:gd name="connsiteY48" fmla="*/ 1009095 h 2934262"/>
              <a:gd name="connsiteX49" fmla="*/ 240901 w 2285430"/>
              <a:gd name="connsiteY49" fmla="*/ 964645 h 2934262"/>
              <a:gd name="connsiteX50" fmla="*/ 310751 w 2285430"/>
              <a:gd name="connsiteY50" fmla="*/ 802720 h 2934262"/>
              <a:gd name="connsiteX51" fmla="*/ 272652 w 2285430"/>
              <a:gd name="connsiteY51" fmla="*/ 618570 h 2934262"/>
              <a:gd name="connsiteX52" fmla="*/ 193277 w 2285430"/>
              <a:gd name="connsiteY52" fmla="*/ 602695 h 2934262"/>
              <a:gd name="connsiteX53" fmla="*/ 205977 w 2285430"/>
              <a:gd name="connsiteY53" fmla="*/ 504270 h 2934262"/>
              <a:gd name="connsiteX54" fmla="*/ 244076 w 2285430"/>
              <a:gd name="connsiteY54" fmla="*/ 447120 h 2934262"/>
              <a:gd name="connsiteX55" fmla="*/ 0 w 2285430"/>
              <a:gd name="connsiteY55"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2007790 w 2285430"/>
              <a:gd name="connsiteY5" fmla="*/ 1597265 h 2934262"/>
              <a:gd name="connsiteX6" fmla="*/ 1835543 w 2285430"/>
              <a:gd name="connsiteY6" fmla="*/ 1642507 h 2934262"/>
              <a:gd name="connsiteX7" fmla="*/ 1795062 w 2285430"/>
              <a:gd name="connsiteY7" fmla="*/ 1730613 h 2934262"/>
              <a:gd name="connsiteX8" fmla="*/ 1633137 w 2285430"/>
              <a:gd name="connsiteY8" fmla="*/ 1756806 h 2934262"/>
              <a:gd name="connsiteX9" fmla="*/ 1604562 w 2285430"/>
              <a:gd name="connsiteY9" fmla="*/ 1852056 h 2934262"/>
              <a:gd name="connsiteX10" fmla="*/ 1602180 w 2285430"/>
              <a:gd name="connsiteY10" fmla="*/ 1863963 h 2934262"/>
              <a:gd name="connsiteX11" fmla="*/ 1605358 w 2285430"/>
              <a:gd name="connsiteY11" fmla="*/ 1958420 h 2934262"/>
              <a:gd name="connsiteX12" fmla="*/ 1575988 w 2285430"/>
              <a:gd name="connsiteY12" fmla="*/ 2200513 h 2934262"/>
              <a:gd name="connsiteX13" fmla="*/ 1461687 w 2285430"/>
              <a:gd name="connsiteY13" fmla="*/ 2309257 h 2934262"/>
              <a:gd name="connsiteX14" fmla="*/ 1395012 w 2285430"/>
              <a:gd name="connsiteY14" fmla="*/ 2416413 h 2934262"/>
              <a:gd name="connsiteX15" fmla="*/ 1323574 w 2285430"/>
              <a:gd name="connsiteY15" fmla="*/ 2533094 h 2934262"/>
              <a:gd name="connsiteX16" fmla="*/ 1254518 w 2285430"/>
              <a:gd name="connsiteY16" fmla="*/ 2616438 h 2934262"/>
              <a:gd name="connsiteX17" fmla="*/ 1330718 w 2285430"/>
              <a:gd name="connsiteY17" fmla="*/ 2492613 h 2934262"/>
              <a:gd name="connsiteX18" fmla="*/ 1339451 w 2285430"/>
              <a:gd name="connsiteY18" fmla="*/ 2456896 h 2934262"/>
              <a:gd name="connsiteX19" fmla="*/ 1309287 w 2285430"/>
              <a:gd name="connsiteY19" fmla="*/ 2456894 h 2934262"/>
              <a:gd name="connsiteX20" fmla="*/ 1233087 w 2285430"/>
              <a:gd name="connsiteY20" fmla="*/ 2480707 h 2934262"/>
              <a:gd name="connsiteX21" fmla="*/ 1133074 w 2285430"/>
              <a:gd name="connsiteY21" fmla="*/ 2609294 h 2934262"/>
              <a:gd name="connsiteX22" fmla="*/ 1071162 w 2285430"/>
              <a:gd name="connsiteY22" fmla="*/ 2756932 h 2934262"/>
              <a:gd name="connsiteX23" fmla="*/ 955276 w 2285430"/>
              <a:gd name="connsiteY23" fmla="*/ 2926795 h 2934262"/>
              <a:gd name="connsiteX24" fmla="*/ 907649 w 2285430"/>
              <a:gd name="connsiteY24" fmla="*/ 2875995 h 2934262"/>
              <a:gd name="connsiteX25" fmla="*/ 929874 w 2285430"/>
              <a:gd name="connsiteY25" fmla="*/ 2809320 h 2934262"/>
              <a:gd name="connsiteX26" fmla="*/ 863199 w 2285430"/>
              <a:gd name="connsiteY26" fmla="*/ 2739470 h 2934262"/>
              <a:gd name="connsiteX27" fmla="*/ 669524 w 2285430"/>
              <a:gd name="connsiteY27" fmla="*/ 2593419 h 2934262"/>
              <a:gd name="connsiteX28" fmla="*/ 612775 w 2285430"/>
              <a:gd name="connsiteY28" fmla="*/ 2533650 h 2934262"/>
              <a:gd name="connsiteX29" fmla="*/ 549275 w 2285430"/>
              <a:gd name="connsiteY29" fmla="*/ 2581275 h 2934262"/>
              <a:gd name="connsiteX30" fmla="*/ 421875 w 2285430"/>
              <a:gd name="connsiteY30" fmla="*/ 2437845 h 2934262"/>
              <a:gd name="connsiteX31" fmla="*/ 336150 w 2285430"/>
              <a:gd name="connsiteY31" fmla="*/ 2441020 h 2934262"/>
              <a:gd name="connsiteX32" fmla="*/ 577450 w 2285430"/>
              <a:gd name="connsiteY32" fmla="*/ 2193370 h 2934262"/>
              <a:gd name="connsiteX33" fmla="*/ 688575 w 2285430"/>
              <a:gd name="connsiteY33" fmla="*/ 2110820 h 2934262"/>
              <a:gd name="connsiteX34" fmla="*/ 869550 w 2285430"/>
              <a:gd name="connsiteY34" fmla="*/ 2015570 h 2934262"/>
              <a:gd name="connsiteX35" fmla="*/ 860025 w 2285430"/>
              <a:gd name="connsiteY35" fmla="*/ 1825070 h 2934262"/>
              <a:gd name="connsiteX36" fmla="*/ 809225 w 2285430"/>
              <a:gd name="connsiteY36" fmla="*/ 1698070 h 2934262"/>
              <a:gd name="connsiteX37" fmla="*/ 787000 w 2285430"/>
              <a:gd name="connsiteY37" fmla="*/ 1580595 h 2934262"/>
              <a:gd name="connsiteX38" fmla="*/ 761600 w 2285430"/>
              <a:gd name="connsiteY38" fmla="*/ 1536145 h 2934262"/>
              <a:gd name="connsiteX39" fmla="*/ 701275 w 2285430"/>
              <a:gd name="connsiteY39" fmla="*/ 1542495 h 2934262"/>
              <a:gd name="connsiteX40" fmla="*/ 666350 w 2285430"/>
              <a:gd name="connsiteY40" fmla="*/ 1558370 h 2934262"/>
              <a:gd name="connsiteX41" fmla="*/ 640950 w 2285430"/>
              <a:gd name="connsiteY41" fmla="*/ 1571070 h 2934262"/>
              <a:gd name="connsiteX42" fmla="*/ 606025 w 2285430"/>
              <a:gd name="connsiteY42" fmla="*/ 1440895 h 2934262"/>
              <a:gd name="connsiteX43" fmla="*/ 583800 w 2285430"/>
              <a:gd name="connsiteY43" fmla="*/ 1336120 h 2934262"/>
              <a:gd name="connsiteX44" fmla="*/ 513950 w 2285430"/>
              <a:gd name="connsiteY44" fmla="*/ 1301195 h 2934262"/>
              <a:gd name="connsiteX45" fmla="*/ 263125 w 2285430"/>
              <a:gd name="connsiteY45" fmla="*/ 1278970 h 2934262"/>
              <a:gd name="connsiteX46" fmla="*/ 279000 w 2285430"/>
              <a:gd name="connsiteY46" fmla="*/ 1209120 h 2934262"/>
              <a:gd name="connsiteX47" fmla="*/ 301225 w 2285430"/>
              <a:gd name="connsiteY47" fmla="*/ 1186895 h 2934262"/>
              <a:gd name="connsiteX48" fmla="*/ 256776 w 2285430"/>
              <a:gd name="connsiteY48" fmla="*/ 1009095 h 2934262"/>
              <a:gd name="connsiteX49" fmla="*/ 240901 w 2285430"/>
              <a:gd name="connsiteY49" fmla="*/ 964645 h 2934262"/>
              <a:gd name="connsiteX50" fmla="*/ 310751 w 2285430"/>
              <a:gd name="connsiteY50" fmla="*/ 802720 h 2934262"/>
              <a:gd name="connsiteX51" fmla="*/ 272652 w 2285430"/>
              <a:gd name="connsiteY51" fmla="*/ 618570 h 2934262"/>
              <a:gd name="connsiteX52" fmla="*/ 193277 w 2285430"/>
              <a:gd name="connsiteY52" fmla="*/ 602695 h 2934262"/>
              <a:gd name="connsiteX53" fmla="*/ 205977 w 2285430"/>
              <a:gd name="connsiteY53" fmla="*/ 504270 h 2934262"/>
              <a:gd name="connsiteX54" fmla="*/ 244076 w 2285430"/>
              <a:gd name="connsiteY54" fmla="*/ 447120 h 2934262"/>
              <a:gd name="connsiteX55" fmla="*/ 0 w 2285430"/>
              <a:gd name="connsiteY55"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2007790 w 2285430"/>
              <a:gd name="connsiteY5" fmla="*/ 1597265 h 2934262"/>
              <a:gd name="connsiteX6" fmla="*/ 1835543 w 2285430"/>
              <a:gd name="connsiteY6" fmla="*/ 1642507 h 2934262"/>
              <a:gd name="connsiteX7" fmla="*/ 1795062 w 2285430"/>
              <a:gd name="connsiteY7" fmla="*/ 1730613 h 2934262"/>
              <a:gd name="connsiteX8" fmla="*/ 1761724 w 2285430"/>
              <a:gd name="connsiteY8" fmla="*/ 1680607 h 2934262"/>
              <a:gd name="connsiteX9" fmla="*/ 1633137 w 2285430"/>
              <a:gd name="connsiteY9" fmla="*/ 1756806 h 2934262"/>
              <a:gd name="connsiteX10" fmla="*/ 1604562 w 2285430"/>
              <a:gd name="connsiteY10" fmla="*/ 1852056 h 2934262"/>
              <a:gd name="connsiteX11" fmla="*/ 1602180 w 2285430"/>
              <a:gd name="connsiteY11" fmla="*/ 1863963 h 2934262"/>
              <a:gd name="connsiteX12" fmla="*/ 1605358 w 2285430"/>
              <a:gd name="connsiteY12" fmla="*/ 1958420 h 2934262"/>
              <a:gd name="connsiteX13" fmla="*/ 1575988 w 2285430"/>
              <a:gd name="connsiteY13" fmla="*/ 2200513 h 2934262"/>
              <a:gd name="connsiteX14" fmla="*/ 1461687 w 2285430"/>
              <a:gd name="connsiteY14" fmla="*/ 2309257 h 2934262"/>
              <a:gd name="connsiteX15" fmla="*/ 1395012 w 2285430"/>
              <a:gd name="connsiteY15" fmla="*/ 2416413 h 2934262"/>
              <a:gd name="connsiteX16" fmla="*/ 1323574 w 2285430"/>
              <a:gd name="connsiteY16" fmla="*/ 2533094 h 2934262"/>
              <a:gd name="connsiteX17" fmla="*/ 1254518 w 2285430"/>
              <a:gd name="connsiteY17" fmla="*/ 2616438 h 2934262"/>
              <a:gd name="connsiteX18" fmla="*/ 1330718 w 2285430"/>
              <a:gd name="connsiteY18" fmla="*/ 2492613 h 2934262"/>
              <a:gd name="connsiteX19" fmla="*/ 1339451 w 2285430"/>
              <a:gd name="connsiteY19" fmla="*/ 2456896 h 2934262"/>
              <a:gd name="connsiteX20" fmla="*/ 1309287 w 2285430"/>
              <a:gd name="connsiteY20" fmla="*/ 2456894 h 2934262"/>
              <a:gd name="connsiteX21" fmla="*/ 1233087 w 2285430"/>
              <a:gd name="connsiteY21" fmla="*/ 2480707 h 2934262"/>
              <a:gd name="connsiteX22" fmla="*/ 1133074 w 2285430"/>
              <a:gd name="connsiteY22" fmla="*/ 2609294 h 2934262"/>
              <a:gd name="connsiteX23" fmla="*/ 1071162 w 2285430"/>
              <a:gd name="connsiteY23" fmla="*/ 2756932 h 2934262"/>
              <a:gd name="connsiteX24" fmla="*/ 955276 w 2285430"/>
              <a:gd name="connsiteY24" fmla="*/ 2926795 h 2934262"/>
              <a:gd name="connsiteX25" fmla="*/ 907649 w 2285430"/>
              <a:gd name="connsiteY25" fmla="*/ 2875995 h 2934262"/>
              <a:gd name="connsiteX26" fmla="*/ 929874 w 2285430"/>
              <a:gd name="connsiteY26" fmla="*/ 2809320 h 2934262"/>
              <a:gd name="connsiteX27" fmla="*/ 863199 w 2285430"/>
              <a:gd name="connsiteY27" fmla="*/ 2739470 h 2934262"/>
              <a:gd name="connsiteX28" fmla="*/ 669524 w 2285430"/>
              <a:gd name="connsiteY28" fmla="*/ 2593419 h 2934262"/>
              <a:gd name="connsiteX29" fmla="*/ 612775 w 2285430"/>
              <a:gd name="connsiteY29" fmla="*/ 2533650 h 2934262"/>
              <a:gd name="connsiteX30" fmla="*/ 549275 w 2285430"/>
              <a:gd name="connsiteY30" fmla="*/ 2581275 h 2934262"/>
              <a:gd name="connsiteX31" fmla="*/ 421875 w 2285430"/>
              <a:gd name="connsiteY31" fmla="*/ 2437845 h 2934262"/>
              <a:gd name="connsiteX32" fmla="*/ 336150 w 2285430"/>
              <a:gd name="connsiteY32" fmla="*/ 2441020 h 2934262"/>
              <a:gd name="connsiteX33" fmla="*/ 577450 w 2285430"/>
              <a:gd name="connsiteY33" fmla="*/ 2193370 h 2934262"/>
              <a:gd name="connsiteX34" fmla="*/ 688575 w 2285430"/>
              <a:gd name="connsiteY34" fmla="*/ 2110820 h 2934262"/>
              <a:gd name="connsiteX35" fmla="*/ 869550 w 2285430"/>
              <a:gd name="connsiteY35" fmla="*/ 2015570 h 2934262"/>
              <a:gd name="connsiteX36" fmla="*/ 860025 w 2285430"/>
              <a:gd name="connsiteY36" fmla="*/ 1825070 h 2934262"/>
              <a:gd name="connsiteX37" fmla="*/ 809225 w 2285430"/>
              <a:gd name="connsiteY37" fmla="*/ 1698070 h 2934262"/>
              <a:gd name="connsiteX38" fmla="*/ 787000 w 2285430"/>
              <a:gd name="connsiteY38" fmla="*/ 1580595 h 2934262"/>
              <a:gd name="connsiteX39" fmla="*/ 761600 w 2285430"/>
              <a:gd name="connsiteY39" fmla="*/ 1536145 h 2934262"/>
              <a:gd name="connsiteX40" fmla="*/ 701275 w 2285430"/>
              <a:gd name="connsiteY40" fmla="*/ 1542495 h 2934262"/>
              <a:gd name="connsiteX41" fmla="*/ 666350 w 2285430"/>
              <a:gd name="connsiteY41" fmla="*/ 1558370 h 2934262"/>
              <a:gd name="connsiteX42" fmla="*/ 640950 w 2285430"/>
              <a:gd name="connsiteY42" fmla="*/ 1571070 h 2934262"/>
              <a:gd name="connsiteX43" fmla="*/ 606025 w 2285430"/>
              <a:gd name="connsiteY43" fmla="*/ 1440895 h 2934262"/>
              <a:gd name="connsiteX44" fmla="*/ 583800 w 2285430"/>
              <a:gd name="connsiteY44" fmla="*/ 1336120 h 2934262"/>
              <a:gd name="connsiteX45" fmla="*/ 513950 w 2285430"/>
              <a:gd name="connsiteY45" fmla="*/ 1301195 h 2934262"/>
              <a:gd name="connsiteX46" fmla="*/ 263125 w 2285430"/>
              <a:gd name="connsiteY46" fmla="*/ 1278970 h 2934262"/>
              <a:gd name="connsiteX47" fmla="*/ 279000 w 2285430"/>
              <a:gd name="connsiteY47" fmla="*/ 1209120 h 2934262"/>
              <a:gd name="connsiteX48" fmla="*/ 301225 w 2285430"/>
              <a:gd name="connsiteY48" fmla="*/ 1186895 h 2934262"/>
              <a:gd name="connsiteX49" fmla="*/ 256776 w 2285430"/>
              <a:gd name="connsiteY49" fmla="*/ 1009095 h 2934262"/>
              <a:gd name="connsiteX50" fmla="*/ 240901 w 2285430"/>
              <a:gd name="connsiteY50" fmla="*/ 964645 h 2934262"/>
              <a:gd name="connsiteX51" fmla="*/ 310751 w 2285430"/>
              <a:gd name="connsiteY51" fmla="*/ 802720 h 2934262"/>
              <a:gd name="connsiteX52" fmla="*/ 272652 w 2285430"/>
              <a:gd name="connsiteY52" fmla="*/ 618570 h 2934262"/>
              <a:gd name="connsiteX53" fmla="*/ 193277 w 2285430"/>
              <a:gd name="connsiteY53" fmla="*/ 602695 h 2934262"/>
              <a:gd name="connsiteX54" fmla="*/ 205977 w 2285430"/>
              <a:gd name="connsiteY54" fmla="*/ 504270 h 2934262"/>
              <a:gd name="connsiteX55" fmla="*/ 244076 w 2285430"/>
              <a:gd name="connsiteY55" fmla="*/ 447120 h 2934262"/>
              <a:gd name="connsiteX56" fmla="*/ 0 w 2285430"/>
              <a:gd name="connsiteY56"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2007790 w 2285430"/>
              <a:gd name="connsiteY5" fmla="*/ 1597265 h 2934262"/>
              <a:gd name="connsiteX6" fmla="*/ 1835543 w 2285430"/>
              <a:gd name="connsiteY6" fmla="*/ 1642507 h 2934262"/>
              <a:gd name="connsiteX7" fmla="*/ 1795062 w 2285430"/>
              <a:gd name="connsiteY7" fmla="*/ 1730613 h 2934262"/>
              <a:gd name="connsiteX8" fmla="*/ 1804587 w 2285430"/>
              <a:gd name="connsiteY8" fmla="*/ 1649650 h 2934262"/>
              <a:gd name="connsiteX9" fmla="*/ 1761724 w 2285430"/>
              <a:gd name="connsiteY9" fmla="*/ 1680607 h 2934262"/>
              <a:gd name="connsiteX10" fmla="*/ 1633137 w 2285430"/>
              <a:gd name="connsiteY10" fmla="*/ 1756806 h 2934262"/>
              <a:gd name="connsiteX11" fmla="*/ 1604562 w 2285430"/>
              <a:gd name="connsiteY11" fmla="*/ 1852056 h 2934262"/>
              <a:gd name="connsiteX12" fmla="*/ 1602180 w 2285430"/>
              <a:gd name="connsiteY12" fmla="*/ 1863963 h 2934262"/>
              <a:gd name="connsiteX13" fmla="*/ 1605358 w 2285430"/>
              <a:gd name="connsiteY13" fmla="*/ 1958420 h 2934262"/>
              <a:gd name="connsiteX14" fmla="*/ 1575988 w 2285430"/>
              <a:gd name="connsiteY14" fmla="*/ 2200513 h 2934262"/>
              <a:gd name="connsiteX15" fmla="*/ 1461687 w 2285430"/>
              <a:gd name="connsiteY15" fmla="*/ 2309257 h 2934262"/>
              <a:gd name="connsiteX16" fmla="*/ 1395012 w 2285430"/>
              <a:gd name="connsiteY16" fmla="*/ 2416413 h 2934262"/>
              <a:gd name="connsiteX17" fmla="*/ 1323574 w 2285430"/>
              <a:gd name="connsiteY17" fmla="*/ 2533094 h 2934262"/>
              <a:gd name="connsiteX18" fmla="*/ 1254518 w 2285430"/>
              <a:gd name="connsiteY18" fmla="*/ 2616438 h 2934262"/>
              <a:gd name="connsiteX19" fmla="*/ 1330718 w 2285430"/>
              <a:gd name="connsiteY19" fmla="*/ 2492613 h 2934262"/>
              <a:gd name="connsiteX20" fmla="*/ 1339451 w 2285430"/>
              <a:gd name="connsiteY20" fmla="*/ 2456896 h 2934262"/>
              <a:gd name="connsiteX21" fmla="*/ 1309287 w 2285430"/>
              <a:gd name="connsiteY21" fmla="*/ 2456894 h 2934262"/>
              <a:gd name="connsiteX22" fmla="*/ 1233087 w 2285430"/>
              <a:gd name="connsiteY22" fmla="*/ 2480707 h 2934262"/>
              <a:gd name="connsiteX23" fmla="*/ 1133074 w 2285430"/>
              <a:gd name="connsiteY23" fmla="*/ 2609294 h 2934262"/>
              <a:gd name="connsiteX24" fmla="*/ 1071162 w 2285430"/>
              <a:gd name="connsiteY24" fmla="*/ 2756932 h 2934262"/>
              <a:gd name="connsiteX25" fmla="*/ 955276 w 2285430"/>
              <a:gd name="connsiteY25" fmla="*/ 2926795 h 2934262"/>
              <a:gd name="connsiteX26" fmla="*/ 907649 w 2285430"/>
              <a:gd name="connsiteY26" fmla="*/ 2875995 h 2934262"/>
              <a:gd name="connsiteX27" fmla="*/ 929874 w 2285430"/>
              <a:gd name="connsiteY27" fmla="*/ 2809320 h 2934262"/>
              <a:gd name="connsiteX28" fmla="*/ 863199 w 2285430"/>
              <a:gd name="connsiteY28" fmla="*/ 2739470 h 2934262"/>
              <a:gd name="connsiteX29" fmla="*/ 669524 w 2285430"/>
              <a:gd name="connsiteY29" fmla="*/ 2593419 h 2934262"/>
              <a:gd name="connsiteX30" fmla="*/ 612775 w 2285430"/>
              <a:gd name="connsiteY30" fmla="*/ 2533650 h 2934262"/>
              <a:gd name="connsiteX31" fmla="*/ 549275 w 2285430"/>
              <a:gd name="connsiteY31" fmla="*/ 2581275 h 2934262"/>
              <a:gd name="connsiteX32" fmla="*/ 421875 w 2285430"/>
              <a:gd name="connsiteY32" fmla="*/ 2437845 h 2934262"/>
              <a:gd name="connsiteX33" fmla="*/ 336150 w 2285430"/>
              <a:gd name="connsiteY33" fmla="*/ 2441020 h 2934262"/>
              <a:gd name="connsiteX34" fmla="*/ 577450 w 2285430"/>
              <a:gd name="connsiteY34" fmla="*/ 2193370 h 2934262"/>
              <a:gd name="connsiteX35" fmla="*/ 688575 w 2285430"/>
              <a:gd name="connsiteY35" fmla="*/ 2110820 h 2934262"/>
              <a:gd name="connsiteX36" fmla="*/ 869550 w 2285430"/>
              <a:gd name="connsiteY36" fmla="*/ 2015570 h 2934262"/>
              <a:gd name="connsiteX37" fmla="*/ 860025 w 2285430"/>
              <a:gd name="connsiteY37" fmla="*/ 1825070 h 2934262"/>
              <a:gd name="connsiteX38" fmla="*/ 809225 w 2285430"/>
              <a:gd name="connsiteY38" fmla="*/ 1698070 h 2934262"/>
              <a:gd name="connsiteX39" fmla="*/ 787000 w 2285430"/>
              <a:gd name="connsiteY39" fmla="*/ 1580595 h 2934262"/>
              <a:gd name="connsiteX40" fmla="*/ 761600 w 2285430"/>
              <a:gd name="connsiteY40" fmla="*/ 1536145 h 2934262"/>
              <a:gd name="connsiteX41" fmla="*/ 701275 w 2285430"/>
              <a:gd name="connsiteY41" fmla="*/ 1542495 h 2934262"/>
              <a:gd name="connsiteX42" fmla="*/ 666350 w 2285430"/>
              <a:gd name="connsiteY42" fmla="*/ 1558370 h 2934262"/>
              <a:gd name="connsiteX43" fmla="*/ 640950 w 2285430"/>
              <a:gd name="connsiteY43" fmla="*/ 1571070 h 2934262"/>
              <a:gd name="connsiteX44" fmla="*/ 606025 w 2285430"/>
              <a:gd name="connsiteY44" fmla="*/ 1440895 h 2934262"/>
              <a:gd name="connsiteX45" fmla="*/ 583800 w 2285430"/>
              <a:gd name="connsiteY45" fmla="*/ 1336120 h 2934262"/>
              <a:gd name="connsiteX46" fmla="*/ 513950 w 2285430"/>
              <a:gd name="connsiteY46" fmla="*/ 1301195 h 2934262"/>
              <a:gd name="connsiteX47" fmla="*/ 263125 w 2285430"/>
              <a:gd name="connsiteY47" fmla="*/ 1278970 h 2934262"/>
              <a:gd name="connsiteX48" fmla="*/ 279000 w 2285430"/>
              <a:gd name="connsiteY48" fmla="*/ 1209120 h 2934262"/>
              <a:gd name="connsiteX49" fmla="*/ 301225 w 2285430"/>
              <a:gd name="connsiteY49" fmla="*/ 1186895 h 2934262"/>
              <a:gd name="connsiteX50" fmla="*/ 256776 w 2285430"/>
              <a:gd name="connsiteY50" fmla="*/ 1009095 h 2934262"/>
              <a:gd name="connsiteX51" fmla="*/ 240901 w 2285430"/>
              <a:gd name="connsiteY51" fmla="*/ 964645 h 2934262"/>
              <a:gd name="connsiteX52" fmla="*/ 310751 w 2285430"/>
              <a:gd name="connsiteY52" fmla="*/ 802720 h 2934262"/>
              <a:gd name="connsiteX53" fmla="*/ 272652 w 2285430"/>
              <a:gd name="connsiteY53" fmla="*/ 618570 h 2934262"/>
              <a:gd name="connsiteX54" fmla="*/ 193277 w 2285430"/>
              <a:gd name="connsiteY54" fmla="*/ 602695 h 2934262"/>
              <a:gd name="connsiteX55" fmla="*/ 205977 w 2285430"/>
              <a:gd name="connsiteY55" fmla="*/ 504270 h 2934262"/>
              <a:gd name="connsiteX56" fmla="*/ 244076 w 2285430"/>
              <a:gd name="connsiteY56" fmla="*/ 447120 h 2934262"/>
              <a:gd name="connsiteX57" fmla="*/ 0 w 2285430"/>
              <a:gd name="connsiteY57"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2007790 w 2285430"/>
              <a:gd name="connsiteY5" fmla="*/ 1597265 h 2934262"/>
              <a:gd name="connsiteX6" fmla="*/ 1918887 w 2285430"/>
              <a:gd name="connsiteY6" fmla="*/ 1609169 h 2934262"/>
              <a:gd name="connsiteX7" fmla="*/ 1795062 w 2285430"/>
              <a:gd name="connsiteY7" fmla="*/ 1730613 h 2934262"/>
              <a:gd name="connsiteX8" fmla="*/ 1804587 w 2285430"/>
              <a:gd name="connsiteY8" fmla="*/ 1649650 h 2934262"/>
              <a:gd name="connsiteX9" fmla="*/ 1761724 w 2285430"/>
              <a:gd name="connsiteY9" fmla="*/ 1680607 h 2934262"/>
              <a:gd name="connsiteX10" fmla="*/ 1633137 w 2285430"/>
              <a:gd name="connsiteY10" fmla="*/ 1756806 h 2934262"/>
              <a:gd name="connsiteX11" fmla="*/ 1604562 w 2285430"/>
              <a:gd name="connsiteY11" fmla="*/ 1852056 h 2934262"/>
              <a:gd name="connsiteX12" fmla="*/ 1602180 w 2285430"/>
              <a:gd name="connsiteY12" fmla="*/ 1863963 h 2934262"/>
              <a:gd name="connsiteX13" fmla="*/ 1605358 w 2285430"/>
              <a:gd name="connsiteY13" fmla="*/ 1958420 h 2934262"/>
              <a:gd name="connsiteX14" fmla="*/ 1575988 w 2285430"/>
              <a:gd name="connsiteY14" fmla="*/ 2200513 h 2934262"/>
              <a:gd name="connsiteX15" fmla="*/ 1461687 w 2285430"/>
              <a:gd name="connsiteY15" fmla="*/ 2309257 h 2934262"/>
              <a:gd name="connsiteX16" fmla="*/ 1395012 w 2285430"/>
              <a:gd name="connsiteY16" fmla="*/ 2416413 h 2934262"/>
              <a:gd name="connsiteX17" fmla="*/ 1323574 w 2285430"/>
              <a:gd name="connsiteY17" fmla="*/ 2533094 h 2934262"/>
              <a:gd name="connsiteX18" fmla="*/ 1254518 w 2285430"/>
              <a:gd name="connsiteY18" fmla="*/ 2616438 h 2934262"/>
              <a:gd name="connsiteX19" fmla="*/ 1330718 w 2285430"/>
              <a:gd name="connsiteY19" fmla="*/ 2492613 h 2934262"/>
              <a:gd name="connsiteX20" fmla="*/ 1339451 w 2285430"/>
              <a:gd name="connsiteY20" fmla="*/ 2456896 h 2934262"/>
              <a:gd name="connsiteX21" fmla="*/ 1309287 w 2285430"/>
              <a:gd name="connsiteY21" fmla="*/ 2456894 h 2934262"/>
              <a:gd name="connsiteX22" fmla="*/ 1233087 w 2285430"/>
              <a:gd name="connsiteY22" fmla="*/ 2480707 h 2934262"/>
              <a:gd name="connsiteX23" fmla="*/ 1133074 w 2285430"/>
              <a:gd name="connsiteY23" fmla="*/ 2609294 h 2934262"/>
              <a:gd name="connsiteX24" fmla="*/ 1071162 w 2285430"/>
              <a:gd name="connsiteY24" fmla="*/ 2756932 h 2934262"/>
              <a:gd name="connsiteX25" fmla="*/ 955276 w 2285430"/>
              <a:gd name="connsiteY25" fmla="*/ 2926795 h 2934262"/>
              <a:gd name="connsiteX26" fmla="*/ 907649 w 2285430"/>
              <a:gd name="connsiteY26" fmla="*/ 2875995 h 2934262"/>
              <a:gd name="connsiteX27" fmla="*/ 929874 w 2285430"/>
              <a:gd name="connsiteY27" fmla="*/ 2809320 h 2934262"/>
              <a:gd name="connsiteX28" fmla="*/ 863199 w 2285430"/>
              <a:gd name="connsiteY28" fmla="*/ 2739470 h 2934262"/>
              <a:gd name="connsiteX29" fmla="*/ 669524 w 2285430"/>
              <a:gd name="connsiteY29" fmla="*/ 2593419 h 2934262"/>
              <a:gd name="connsiteX30" fmla="*/ 612775 w 2285430"/>
              <a:gd name="connsiteY30" fmla="*/ 2533650 h 2934262"/>
              <a:gd name="connsiteX31" fmla="*/ 549275 w 2285430"/>
              <a:gd name="connsiteY31" fmla="*/ 2581275 h 2934262"/>
              <a:gd name="connsiteX32" fmla="*/ 421875 w 2285430"/>
              <a:gd name="connsiteY32" fmla="*/ 2437845 h 2934262"/>
              <a:gd name="connsiteX33" fmla="*/ 336150 w 2285430"/>
              <a:gd name="connsiteY33" fmla="*/ 2441020 h 2934262"/>
              <a:gd name="connsiteX34" fmla="*/ 577450 w 2285430"/>
              <a:gd name="connsiteY34" fmla="*/ 2193370 h 2934262"/>
              <a:gd name="connsiteX35" fmla="*/ 688575 w 2285430"/>
              <a:gd name="connsiteY35" fmla="*/ 2110820 h 2934262"/>
              <a:gd name="connsiteX36" fmla="*/ 869550 w 2285430"/>
              <a:gd name="connsiteY36" fmla="*/ 2015570 h 2934262"/>
              <a:gd name="connsiteX37" fmla="*/ 860025 w 2285430"/>
              <a:gd name="connsiteY37" fmla="*/ 1825070 h 2934262"/>
              <a:gd name="connsiteX38" fmla="*/ 809225 w 2285430"/>
              <a:gd name="connsiteY38" fmla="*/ 1698070 h 2934262"/>
              <a:gd name="connsiteX39" fmla="*/ 787000 w 2285430"/>
              <a:gd name="connsiteY39" fmla="*/ 1580595 h 2934262"/>
              <a:gd name="connsiteX40" fmla="*/ 761600 w 2285430"/>
              <a:gd name="connsiteY40" fmla="*/ 1536145 h 2934262"/>
              <a:gd name="connsiteX41" fmla="*/ 701275 w 2285430"/>
              <a:gd name="connsiteY41" fmla="*/ 1542495 h 2934262"/>
              <a:gd name="connsiteX42" fmla="*/ 666350 w 2285430"/>
              <a:gd name="connsiteY42" fmla="*/ 1558370 h 2934262"/>
              <a:gd name="connsiteX43" fmla="*/ 640950 w 2285430"/>
              <a:gd name="connsiteY43" fmla="*/ 1571070 h 2934262"/>
              <a:gd name="connsiteX44" fmla="*/ 606025 w 2285430"/>
              <a:gd name="connsiteY44" fmla="*/ 1440895 h 2934262"/>
              <a:gd name="connsiteX45" fmla="*/ 583800 w 2285430"/>
              <a:gd name="connsiteY45" fmla="*/ 1336120 h 2934262"/>
              <a:gd name="connsiteX46" fmla="*/ 513950 w 2285430"/>
              <a:gd name="connsiteY46" fmla="*/ 1301195 h 2934262"/>
              <a:gd name="connsiteX47" fmla="*/ 263125 w 2285430"/>
              <a:gd name="connsiteY47" fmla="*/ 1278970 h 2934262"/>
              <a:gd name="connsiteX48" fmla="*/ 279000 w 2285430"/>
              <a:gd name="connsiteY48" fmla="*/ 1209120 h 2934262"/>
              <a:gd name="connsiteX49" fmla="*/ 301225 w 2285430"/>
              <a:gd name="connsiteY49" fmla="*/ 1186895 h 2934262"/>
              <a:gd name="connsiteX50" fmla="*/ 256776 w 2285430"/>
              <a:gd name="connsiteY50" fmla="*/ 1009095 h 2934262"/>
              <a:gd name="connsiteX51" fmla="*/ 240901 w 2285430"/>
              <a:gd name="connsiteY51" fmla="*/ 964645 h 2934262"/>
              <a:gd name="connsiteX52" fmla="*/ 310751 w 2285430"/>
              <a:gd name="connsiteY52" fmla="*/ 802720 h 2934262"/>
              <a:gd name="connsiteX53" fmla="*/ 272652 w 2285430"/>
              <a:gd name="connsiteY53" fmla="*/ 618570 h 2934262"/>
              <a:gd name="connsiteX54" fmla="*/ 193277 w 2285430"/>
              <a:gd name="connsiteY54" fmla="*/ 602695 h 2934262"/>
              <a:gd name="connsiteX55" fmla="*/ 205977 w 2285430"/>
              <a:gd name="connsiteY55" fmla="*/ 504270 h 2934262"/>
              <a:gd name="connsiteX56" fmla="*/ 244076 w 2285430"/>
              <a:gd name="connsiteY56" fmla="*/ 447120 h 2934262"/>
              <a:gd name="connsiteX57" fmla="*/ 0 w 2285430"/>
              <a:gd name="connsiteY57"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2007790 w 2285430"/>
              <a:gd name="connsiteY5" fmla="*/ 1597265 h 2934262"/>
              <a:gd name="connsiteX6" fmla="*/ 1918887 w 2285430"/>
              <a:gd name="connsiteY6" fmla="*/ 1609169 h 2934262"/>
              <a:gd name="connsiteX7" fmla="*/ 1847449 w 2285430"/>
              <a:gd name="connsiteY7" fmla="*/ 1632981 h 2934262"/>
              <a:gd name="connsiteX8" fmla="*/ 1804587 w 2285430"/>
              <a:gd name="connsiteY8" fmla="*/ 1649650 h 2934262"/>
              <a:gd name="connsiteX9" fmla="*/ 1761724 w 2285430"/>
              <a:gd name="connsiteY9" fmla="*/ 1680607 h 2934262"/>
              <a:gd name="connsiteX10" fmla="*/ 1633137 w 2285430"/>
              <a:gd name="connsiteY10" fmla="*/ 1756806 h 2934262"/>
              <a:gd name="connsiteX11" fmla="*/ 1604562 w 2285430"/>
              <a:gd name="connsiteY11" fmla="*/ 1852056 h 2934262"/>
              <a:gd name="connsiteX12" fmla="*/ 1602180 w 2285430"/>
              <a:gd name="connsiteY12" fmla="*/ 1863963 h 2934262"/>
              <a:gd name="connsiteX13" fmla="*/ 1605358 w 2285430"/>
              <a:gd name="connsiteY13" fmla="*/ 1958420 h 2934262"/>
              <a:gd name="connsiteX14" fmla="*/ 1575988 w 2285430"/>
              <a:gd name="connsiteY14" fmla="*/ 2200513 h 2934262"/>
              <a:gd name="connsiteX15" fmla="*/ 1461687 w 2285430"/>
              <a:gd name="connsiteY15" fmla="*/ 2309257 h 2934262"/>
              <a:gd name="connsiteX16" fmla="*/ 1395012 w 2285430"/>
              <a:gd name="connsiteY16" fmla="*/ 2416413 h 2934262"/>
              <a:gd name="connsiteX17" fmla="*/ 1323574 w 2285430"/>
              <a:gd name="connsiteY17" fmla="*/ 2533094 h 2934262"/>
              <a:gd name="connsiteX18" fmla="*/ 1254518 w 2285430"/>
              <a:gd name="connsiteY18" fmla="*/ 2616438 h 2934262"/>
              <a:gd name="connsiteX19" fmla="*/ 1330718 w 2285430"/>
              <a:gd name="connsiteY19" fmla="*/ 2492613 h 2934262"/>
              <a:gd name="connsiteX20" fmla="*/ 1339451 w 2285430"/>
              <a:gd name="connsiteY20" fmla="*/ 2456896 h 2934262"/>
              <a:gd name="connsiteX21" fmla="*/ 1309287 w 2285430"/>
              <a:gd name="connsiteY21" fmla="*/ 2456894 h 2934262"/>
              <a:gd name="connsiteX22" fmla="*/ 1233087 w 2285430"/>
              <a:gd name="connsiteY22" fmla="*/ 2480707 h 2934262"/>
              <a:gd name="connsiteX23" fmla="*/ 1133074 w 2285430"/>
              <a:gd name="connsiteY23" fmla="*/ 2609294 h 2934262"/>
              <a:gd name="connsiteX24" fmla="*/ 1071162 w 2285430"/>
              <a:gd name="connsiteY24" fmla="*/ 2756932 h 2934262"/>
              <a:gd name="connsiteX25" fmla="*/ 955276 w 2285430"/>
              <a:gd name="connsiteY25" fmla="*/ 2926795 h 2934262"/>
              <a:gd name="connsiteX26" fmla="*/ 907649 w 2285430"/>
              <a:gd name="connsiteY26" fmla="*/ 2875995 h 2934262"/>
              <a:gd name="connsiteX27" fmla="*/ 929874 w 2285430"/>
              <a:gd name="connsiteY27" fmla="*/ 2809320 h 2934262"/>
              <a:gd name="connsiteX28" fmla="*/ 863199 w 2285430"/>
              <a:gd name="connsiteY28" fmla="*/ 2739470 h 2934262"/>
              <a:gd name="connsiteX29" fmla="*/ 669524 w 2285430"/>
              <a:gd name="connsiteY29" fmla="*/ 2593419 h 2934262"/>
              <a:gd name="connsiteX30" fmla="*/ 612775 w 2285430"/>
              <a:gd name="connsiteY30" fmla="*/ 2533650 h 2934262"/>
              <a:gd name="connsiteX31" fmla="*/ 549275 w 2285430"/>
              <a:gd name="connsiteY31" fmla="*/ 2581275 h 2934262"/>
              <a:gd name="connsiteX32" fmla="*/ 421875 w 2285430"/>
              <a:gd name="connsiteY32" fmla="*/ 2437845 h 2934262"/>
              <a:gd name="connsiteX33" fmla="*/ 336150 w 2285430"/>
              <a:gd name="connsiteY33" fmla="*/ 2441020 h 2934262"/>
              <a:gd name="connsiteX34" fmla="*/ 577450 w 2285430"/>
              <a:gd name="connsiteY34" fmla="*/ 2193370 h 2934262"/>
              <a:gd name="connsiteX35" fmla="*/ 688575 w 2285430"/>
              <a:gd name="connsiteY35" fmla="*/ 2110820 h 2934262"/>
              <a:gd name="connsiteX36" fmla="*/ 869550 w 2285430"/>
              <a:gd name="connsiteY36" fmla="*/ 2015570 h 2934262"/>
              <a:gd name="connsiteX37" fmla="*/ 860025 w 2285430"/>
              <a:gd name="connsiteY37" fmla="*/ 1825070 h 2934262"/>
              <a:gd name="connsiteX38" fmla="*/ 809225 w 2285430"/>
              <a:gd name="connsiteY38" fmla="*/ 1698070 h 2934262"/>
              <a:gd name="connsiteX39" fmla="*/ 787000 w 2285430"/>
              <a:gd name="connsiteY39" fmla="*/ 1580595 h 2934262"/>
              <a:gd name="connsiteX40" fmla="*/ 761600 w 2285430"/>
              <a:gd name="connsiteY40" fmla="*/ 1536145 h 2934262"/>
              <a:gd name="connsiteX41" fmla="*/ 701275 w 2285430"/>
              <a:gd name="connsiteY41" fmla="*/ 1542495 h 2934262"/>
              <a:gd name="connsiteX42" fmla="*/ 666350 w 2285430"/>
              <a:gd name="connsiteY42" fmla="*/ 1558370 h 2934262"/>
              <a:gd name="connsiteX43" fmla="*/ 640950 w 2285430"/>
              <a:gd name="connsiteY43" fmla="*/ 1571070 h 2934262"/>
              <a:gd name="connsiteX44" fmla="*/ 606025 w 2285430"/>
              <a:gd name="connsiteY44" fmla="*/ 1440895 h 2934262"/>
              <a:gd name="connsiteX45" fmla="*/ 583800 w 2285430"/>
              <a:gd name="connsiteY45" fmla="*/ 1336120 h 2934262"/>
              <a:gd name="connsiteX46" fmla="*/ 513950 w 2285430"/>
              <a:gd name="connsiteY46" fmla="*/ 1301195 h 2934262"/>
              <a:gd name="connsiteX47" fmla="*/ 263125 w 2285430"/>
              <a:gd name="connsiteY47" fmla="*/ 1278970 h 2934262"/>
              <a:gd name="connsiteX48" fmla="*/ 279000 w 2285430"/>
              <a:gd name="connsiteY48" fmla="*/ 1209120 h 2934262"/>
              <a:gd name="connsiteX49" fmla="*/ 301225 w 2285430"/>
              <a:gd name="connsiteY49" fmla="*/ 1186895 h 2934262"/>
              <a:gd name="connsiteX50" fmla="*/ 256776 w 2285430"/>
              <a:gd name="connsiteY50" fmla="*/ 1009095 h 2934262"/>
              <a:gd name="connsiteX51" fmla="*/ 240901 w 2285430"/>
              <a:gd name="connsiteY51" fmla="*/ 964645 h 2934262"/>
              <a:gd name="connsiteX52" fmla="*/ 310751 w 2285430"/>
              <a:gd name="connsiteY52" fmla="*/ 802720 h 2934262"/>
              <a:gd name="connsiteX53" fmla="*/ 272652 w 2285430"/>
              <a:gd name="connsiteY53" fmla="*/ 618570 h 2934262"/>
              <a:gd name="connsiteX54" fmla="*/ 193277 w 2285430"/>
              <a:gd name="connsiteY54" fmla="*/ 602695 h 2934262"/>
              <a:gd name="connsiteX55" fmla="*/ 205977 w 2285430"/>
              <a:gd name="connsiteY55" fmla="*/ 504270 h 2934262"/>
              <a:gd name="connsiteX56" fmla="*/ 244076 w 2285430"/>
              <a:gd name="connsiteY56" fmla="*/ 447120 h 2934262"/>
              <a:gd name="connsiteX57" fmla="*/ 0 w 2285430"/>
              <a:gd name="connsiteY57"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2007790 w 2285430"/>
              <a:gd name="connsiteY5" fmla="*/ 1597265 h 2934262"/>
              <a:gd name="connsiteX6" fmla="*/ 1918887 w 2285430"/>
              <a:gd name="connsiteY6" fmla="*/ 1571069 h 2934262"/>
              <a:gd name="connsiteX7" fmla="*/ 1847449 w 2285430"/>
              <a:gd name="connsiteY7" fmla="*/ 1632981 h 2934262"/>
              <a:gd name="connsiteX8" fmla="*/ 1804587 w 2285430"/>
              <a:gd name="connsiteY8" fmla="*/ 1649650 h 2934262"/>
              <a:gd name="connsiteX9" fmla="*/ 1761724 w 2285430"/>
              <a:gd name="connsiteY9" fmla="*/ 1680607 h 2934262"/>
              <a:gd name="connsiteX10" fmla="*/ 1633137 w 2285430"/>
              <a:gd name="connsiteY10" fmla="*/ 1756806 h 2934262"/>
              <a:gd name="connsiteX11" fmla="*/ 1604562 w 2285430"/>
              <a:gd name="connsiteY11" fmla="*/ 1852056 h 2934262"/>
              <a:gd name="connsiteX12" fmla="*/ 1602180 w 2285430"/>
              <a:gd name="connsiteY12" fmla="*/ 1863963 h 2934262"/>
              <a:gd name="connsiteX13" fmla="*/ 1605358 w 2285430"/>
              <a:gd name="connsiteY13" fmla="*/ 1958420 h 2934262"/>
              <a:gd name="connsiteX14" fmla="*/ 1575988 w 2285430"/>
              <a:gd name="connsiteY14" fmla="*/ 2200513 h 2934262"/>
              <a:gd name="connsiteX15" fmla="*/ 1461687 w 2285430"/>
              <a:gd name="connsiteY15" fmla="*/ 2309257 h 2934262"/>
              <a:gd name="connsiteX16" fmla="*/ 1395012 w 2285430"/>
              <a:gd name="connsiteY16" fmla="*/ 2416413 h 2934262"/>
              <a:gd name="connsiteX17" fmla="*/ 1323574 w 2285430"/>
              <a:gd name="connsiteY17" fmla="*/ 2533094 h 2934262"/>
              <a:gd name="connsiteX18" fmla="*/ 1254518 w 2285430"/>
              <a:gd name="connsiteY18" fmla="*/ 2616438 h 2934262"/>
              <a:gd name="connsiteX19" fmla="*/ 1330718 w 2285430"/>
              <a:gd name="connsiteY19" fmla="*/ 2492613 h 2934262"/>
              <a:gd name="connsiteX20" fmla="*/ 1339451 w 2285430"/>
              <a:gd name="connsiteY20" fmla="*/ 2456896 h 2934262"/>
              <a:gd name="connsiteX21" fmla="*/ 1309287 w 2285430"/>
              <a:gd name="connsiteY21" fmla="*/ 2456894 h 2934262"/>
              <a:gd name="connsiteX22" fmla="*/ 1233087 w 2285430"/>
              <a:gd name="connsiteY22" fmla="*/ 2480707 h 2934262"/>
              <a:gd name="connsiteX23" fmla="*/ 1133074 w 2285430"/>
              <a:gd name="connsiteY23" fmla="*/ 2609294 h 2934262"/>
              <a:gd name="connsiteX24" fmla="*/ 1071162 w 2285430"/>
              <a:gd name="connsiteY24" fmla="*/ 2756932 h 2934262"/>
              <a:gd name="connsiteX25" fmla="*/ 955276 w 2285430"/>
              <a:gd name="connsiteY25" fmla="*/ 2926795 h 2934262"/>
              <a:gd name="connsiteX26" fmla="*/ 907649 w 2285430"/>
              <a:gd name="connsiteY26" fmla="*/ 2875995 h 2934262"/>
              <a:gd name="connsiteX27" fmla="*/ 929874 w 2285430"/>
              <a:gd name="connsiteY27" fmla="*/ 2809320 h 2934262"/>
              <a:gd name="connsiteX28" fmla="*/ 863199 w 2285430"/>
              <a:gd name="connsiteY28" fmla="*/ 2739470 h 2934262"/>
              <a:gd name="connsiteX29" fmla="*/ 669524 w 2285430"/>
              <a:gd name="connsiteY29" fmla="*/ 2593419 h 2934262"/>
              <a:gd name="connsiteX30" fmla="*/ 612775 w 2285430"/>
              <a:gd name="connsiteY30" fmla="*/ 2533650 h 2934262"/>
              <a:gd name="connsiteX31" fmla="*/ 549275 w 2285430"/>
              <a:gd name="connsiteY31" fmla="*/ 2581275 h 2934262"/>
              <a:gd name="connsiteX32" fmla="*/ 421875 w 2285430"/>
              <a:gd name="connsiteY32" fmla="*/ 2437845 h 2934262"/>
              <a:gd name="connsiteX33" fmla="*/ 336150 w 2285430"/>
              <a:gd name="connsiteY33" fmla="*/ 2441020 h 2934262"/>
              <a:gd name="connsiteX34" fmla="*/ 577450 w 2285430"/>
              <a:gd name="connsiteY34" fmla="*/ 2193370 h 2934262"/>
              <a:gd name="connsiteX35" fmla="*/ 688575 w 2285430"/>
              <a:gd name="connsiteY35" fmla="*/ 2110820 h 2934262"/>
              <a:gd name="connsiteX36" fmla="*/ 869550 w 2285430"/>
              <a:gd name="connsiteY36" fmla="*/ 2015570 h 2934262"/>
              <a:gd name="connsiteX37" fmla="*/ 860025 w 2285430"/>
              <a:gd name="connsiteY37" fmla="*/ 1825070 h 2934262"/>
              <a:gd name="connsiteX38" fmla="*/ 809225 w 2285430"/>
              <a:gd name="connsiteY38" fmla="*/ 1698070 h 2934262"/>
              <a:gd name="connsiteX39" fmla="*/ 787000 w 2285430"/>
              <a:gd name="connsiteY39" fmla="*/ 1580595 h 2934262"/>
              <a:gd name="connsiteX40" fmla="*/ 761600 w 2285430"/>
              <a:gd name="connsiteY40" fmla="*/ 1536145 h 2934262"/>
              <a:gd name="connsiteX41" fmla="*/ 701275 w 2285430"/>
              <a:gd name="connsiteY41" fmla="*/ 1542495 h 2934262"/>
              <a:gd name="connsiteX42" fmla="*/ 666350 w 2285430"/>
              <a:gd name="connsiteY42" fmla="*/ 1558370 h 2934262"/>
              <a:gd name="connsiteX43" fmla="*/ 640950 w 2285430"/>
              <a:gd name="connsiteY43" fmla="*/ 1571070 h 2934262"/>
              <a:gd name="connsiteX44" fmla="*/ 606025 w 2285430"/>
              <a:gd name="connsiteY44" fmla="*/ 1440895 h 2934262"/>
              <a:gd name="connsiteX45" fmla="*/ 583800 w 2285430"/>
              <a:gd name="connsiteY45" fmla="*/ 1336120 h 2934262"/>
              <a:gd name="connsiteX46" fmla="*/ 513950 w 2285430"/>
              <a:gd name="connsiteY46" fmla="*/ 1301195 h 2934262"/>
              <a:gd name="connsiteX47" fmla="*/ 263125 w 2285430"/>
              <a:gd name="connsiteY47" fmla="*/ 1278970 h 2934262"/>
              <a:gd name="connsiteX48" fmla="*/ 279000 w 2285430"/>
              <a:gd name="connsiteY48" fmla="*/ 1209120 h 2934262"/>
              <a:gd name="connsiteX49" fmla="*/ 301225 w 2285430"/>
              <a:gd name="connsiteY49" fmla="*/ 1186895 h 2934262"/>
              <a:gd name="connsiteX50" fmla="*/ 256776 w 2285430"/>
              <a:gd name="connsiteY50" fmla="*/ 1009095 h 2934262"/>
              <a:gd name="connsiteX51" fmla="*/ 240901 w 2285430"/>
              <a:gd name="connsiteY51" fmla="*/ 964645 h 2934262"/>
              <a:gd name="connsiteX52" fmla="*/ 310751 w 2285430"/>
              <a:gd name="connsiteY52" fmla="*/ 802720 h 2934262"/>
              <a:gd name="connsiteX53" fmla="*/ 272652 w 2285430"/>
              <a:gd name="connsiteY53" fmla="*/ 618570 h 2934262"/>
              <a:gd name="connsiteX54" fmla="*/ 193277 w 2285430"/>
              <a:gd name="connsiteY54" fmla="*/ 602695 h 2934262"/>
              <a:gd name="connsiteX55" fmla="*/ 205977 w 2285430"/>
              <a:gd name="connsiteY55" fmla="*/ 504270 h 2934262"/>
              <a:gd name="connsiteX56" fmla="*/ 244076 w 2285430"/>
              <a:gd name="connsiteY56" fmla="*/ 447120 h 2934262"/>
              <a:gd name="connsiteX57" fmla="*/ 0 w 2285430"/>
              <a:gd name="connsiteY57"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2007790 w 2285430"/>
              <a:gd name="connsiteY5" fmla="*/ 1597265 h 2934262"/>
              <a:gd name="connsiteX6" fmla="*/ 1918887 w 2285430"/>
              <a:gd name="connsiteY6" fmla="*/ 1571069 h 2934262"/>
              <a:gd name="connsiteX7" fmla="*/ 1833162 w 2285430"/>
              <a:gd name="connsiteY7" fmla="*/ 1623456 h 2934262"/>
              <a:gd name="connsiteX8" fmla="*/ 1804587 w 2285430"/>
              <a:gd name="connsiteY8" fmla="*/ 1649650 h 2934262"/>
              <a:gd name="connsiteX9" fmla="*/ 1761724 w 2285430"/>
              <a:gd name="connsiteY9" fmla="*/ 1680607 h 2934262"/>
              <a:gd name="connsiteX10" fmla="*/ 1633137 w 2285430"/>
              <a:gd name="connsiteY10" fmla="*/ 1756806 h 2934262"/>
              <a:gd name="connsiteX11" fmla="*/ 1604562 w 2285430"/>
              <a:gd name="connsiteY11" fmla="*/ 1852056 h 2934262"/>
              <a:gd name="connsiteX12" fmla="*/ 1602180 w 2285430"/>
              <a:gd name="connsiteY12" fmla="*/ 1863963 h 2934262"/>
              <a:gd name="connsiteX13" fmla="*/ 1605358 w 2285430"/>
              <a:gd name="connsiteY13" fmla="*/ 1958420 h 2934262"/>
              <a:gd name="connsiteX14" fmla="*/ 1575988 w 2285430"/>
              <a:gd name="connsiteY14" fmla="*/ 2200513 h 2934262"/>
              <a:gd name="connsiteX15" fmla="*/ 1461687 w 2285430"/>
              <a:gd name="connsiteY15" fmla="*/ 2309257 h 2934262"/>
              <a:gd name="connsiteX16" fmla="*/ 1395012 w 2285430"/>
              <a:gd name="connsiteY16" fmla="*/ 2416413 h 2934262"/>
              <a:gd name="connsiteX17" fmla="*/ 1323574 w 2285430"/>
              <a:gd name="connsiteY17" fmla="*/ 2533094 h 2934262"/>
              <a:gd name="connsiteX18" fmla="*/ 1254518 w 2285430"/>
              <a:gd name="connsiteY18" fmla="*/ 2616438 h 2934262"/>
              <a:gd name="connsiteX19" fmla="*/ 1330718 w 2285430"/>
              <a:gd name="connsiteY19" fmla="*/ 2492613 h 2934262"/>
              <a:gd name="connsiteX20" fmla="*/ 1339451 w 2285430"/>
              <a:gd name="connsiteY20" fmla="*/ 2456896 h 2934262"/>
              <a:gd name="connsiteX21" fmla="*/ 1309287 w 2285430"/>
              <a:gd name="connsiteY21" fmla="*/ 2456894 h 2934262"/>
              <a:gd name="connsiteX22" fmla="*/ 1233087 w 2285430"/>
              <a:gd name="connsiteY22" fmla="*/ 2480707 h 2934262"/>
              <a:gd name="connsiteX23" fmla="*/ 1133074 w 2285430"/>
              <a:gd name="connsiteY23" fmla="*/ 2609294 h 2934262"/>
              <a:gd name="connsiteX24" fmla="*/ 1071162 w 2285430"/>
              <a:gd name="connsiteY24" fmla="*/ 2756932 h 2934262"/>
              <a:gd name="connsiteX25" fmla="*/ 955276 w 2285430"/>
              <a:gd name="connsiteY25" fmla="*/ 2926795 h 2934262"/>
              <a:gd name="connsiteX26" fmla="*/ 907649 w 2285430"/>
              <a:gd name="connsiteY26" fmla="*/ 2875995 h 2934262"/>
              <a:gd name="connsiteX27" fmla="*/ 929874 w 2285430"/>
              <a:gd name="connsiteY27" fmla="*/ 2809320 h 2934262"/>
              <a:gd name="connsiteX28" fmla="*/ 863199 w 2285430"/>
              <a:gd name="connsiteY28" fmla="*/ 2739470 h 2934262"/>
              <a:gd name="connsiteX29" fmla="*/ 669524 w 2285430"/>
              <a:gd name="connsiteY29" fmla="*/ 2593419 h 2934262"/>
              <a:gd name="connsiteX30" fmla="*/ 612775 w 2285430"/>
              <a:gd name="connsiteY30" fmla="*/ 2533650 h 2934262"/>
              <a:gd name="connsiteX31" fmla="*/ 549275 w 2285430"/>
              <a:gd name="connsiteY31" fmla="*/ 2581275 h 2934262"/>
              <a:gd name="connsiteX32" fmla="*/ 421875 w 2285430"/>
              <a:gd name="connsiteY32" fmla="*/ 2437845 h 2934262"/>
              <a:gd name="connsiteX33" fmla="*/ 336150 w 2285430"/>
              <a:gd name="connsiteY33" fmla="*/ 2441020 h 2934262"/>
              <a:gd name="connsiteX34" fmla="*/ 577450 w 2285430"/>
              <a:gd name="connsiteY34" fmla="*/ 2193370 h 2934262"/>
              <a:gd name="connsiteX35" fmla="*/ 688575 w 2285430"/>
              <a:gd name="connsiteY35" fmla="*/ 2110820 h 2934262"/>
              <a:gd name="connsiteX36" fmla="*/ 869550 w 2285430"/>
              <a:gd name="connsiteY36" fmla="*/ 2015570 h 2934262"/>
              <a:gd name="connsiteX37" fmla="*/ 860025 w 2285430"/>
              <a:gd name="connsiteY37" fmla="*/ 1825070 h 2934262"/>
              <a:gd name="connsiteX38" fmla="*/ 809225 w 2285430"/>
              <a:gd name="connsiteY38" fmla="*/ 1698070 h 2934262"/>
              <a:gd name="connsiteX39" fmla="*/ 787000 w 2285430"/>
              <a:gd name="connsiteY39" fmla="*/ 1580595 h 2934262"/>
              <a:gd name="connsiteX40" fmla="*/ 761600 w 2285430"/>
              <a:gd name="connsiteY40" fmla="*/ 1536145 h 2934262"/>
              <a:gd name="connsiteX41" fmla="*/ 701275 w 2285430"/>
              <a:gd name="connsiteY41" fmla="*/ 1542495 h 2934262"/>
              <a:gd name="connsiteX42" fmla="*/ 666350 w 2285430"/>
              <a:gd name="connsiteY42" fmla="*/ 1558370 h 2934262"/>
              <a:gd name="connsiteX43" fmla="*/ 640950 w 2285430"/>
              <a:gd name="connsiteY43" fmla="*/ 1571070 h 2934262"/>
              <a:gd name="connsiteX44" fmla="*/ 606025 w 2285430"/>
              <a:gd name="connsiteY44" fmla="*/ 1440895 h 2934262"/>
              <a:gd name="connsiteX45" fmla="*/ 583800 w 2285430"/>
              <a:gd name="connsiteY45" fmla="*/ 1336120 h 2934262"/>
              <a:gd name="connsiteX46" fmla="*/ 513950 w 2285430"/>
              <a:gd name="connsiteY46" fmla="*/ 1301195 h 2934262"/>
              <a:gd name="connsiteX47" fmla="*/ 263125 w 2285430"/>
              <a:gd name="connsiteY47" fmla="*/ 1278970 h 2934262"/>
              <a:gd name="connsiteX48" fmla="*/ 279000 w 2285430"/>
              <a:gd name="connsiteY48" fmla="*/ 1209120 h 2934262"/>
              <a:gd name="connsiteX49" fmla="*/ 301225 w 2285430"/>
              <a:gd name="connsiteY49" fmla="*/ 1186895 h 2934262"/>
              <a:gd name="connsiteX50" fmla="*/ 256776 w 2285430"/>
              <a:gd name="connsiteY50" fmla="*/ 1009095 h 2934262"/>
              <a:gd name="connsiteX51" fmla="*/ 240901 w 2285430"/>
              <a:gd name="connsiteY51" fmla="*/ 964645 h 2934262"/>
              <a:gd name="connsiteX52" fmla="*/ 310751 w 2285430"/>
              <a:gd name="connsiteY52" fmla="*/ 802720 h 2934262"/>
              <a:gd name="connsiteX53" fmla="*/ 272652 w 2285430"/>
              <a:gd name="connsiteY53" fmla="*/ 618570 h 2934262"/>
              <a:gd name="connsiteX54" fmla="*/ 193277 w 2285430"/>
              <a:gd name="connsiteY54" fmla="*/ 602695 h 2934262"/>
              <a:gd name="connsiteX55" fmla="*/ 205977 w 2285430"/>
              <a:gd name="connsiteY55" fmla="*/ 504270 h 2934262"/>
              <a:gd name="connsiteX56" fmla="*/ 244076 w 2285430"/>
              <a:gd name="connsiteY56" fmla="*/ 447120 h 2934262"/>
              <a:gd name="connsiteX57" fmla="*/ 0 w 2285430"/>
              <a:gd name="connsiteY57"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2007790 w 2285430"/>
              <a:gd name="connsiteY5" fmla="*/ 1597265 h 2934262"/>
              <a:gd name="connsiteX6" fmla="*/ 1918887 w 2285430"/>
              <a:gd name="connsiteY6" fmla="*/ 1571069 h 2934262"/>
              <a:gd name="connsiteX7" fmla="*/ 1833162 w 2285430"/>
              <a:gd name="connsiteY7" fmla="*/ 1623456 h 2934262"/>
              <a:gd name="connsiteX8" fmla="*/ 1790300 w 2285430"/>
              <a:gd name="connsiteY8" fmla="*/ 1642507 h 2934262"/>
              <a:gd name="connsiteX9" fmla="*/ 1761724 w 2285430"/>
              <a:gd name="connsiteY9" fmla="*/ 1680607 h 2934262"/>
              <a:gd name="connsiteX10" fmla="*/ 1633137 w 2285430"/>
              <a:gd name="connsiteY10" fmla="*/ 1756806 h 2934262"/>
              <a:gd name="connsiteX11" fmla="*/ 1604562 w 2285430"/>
              <a:gd name="connsiteY11" fmla="*/ 1852056 h 2934262"/>
              <a:gd name="connsiteX12" fmla="*/ 1602180 w 2285430"/>
              <a:gd name="connsiteY12" fmla="*/ 1863963 h 2934262"/>
              <a:gd name="connsiteX13" fmla="*/ 1605358 w 2285430"/>
              <a:gd name="connsiteY13" fmla="*/ 1958420 h 2934262"/>
              <a:gd name="connsiteX14" fmla="*/ 1575988 w 2285430"/>
              <a:gd name="connsiteY14" fmla="*/ 2200513 h 2934262"/>
              <a:gd name="connsiteX15" fmla="*/ 1461687 w 2285430"/>
              <a:gd name="connsiteY15" fmla="*/ 2309257 h 2934262"/>
              <a:gd name="connsiteX16" fmla="*/ 1395012 w 2285430"/>
              <a:gd name="connsiteY16" fmla="*/ 2416413 h 2934262"/>
              <a:gd name="connsiteX17" fmla="*/ 1323574 w 2285430"/>
              <a:gd name="connsiteY17" fmla="*/ 2533094 h 2934262"/>
              <a:gd name="connsiteX18" fmla="*/ 1254518 w 2285430"/>
              <a:gd name="connsiteY18" fmla="*/ 2616438 h 2934262"/>
              <a:gd name="connsiteX19" fmla="*/ 1330718 w 2285430"/>
              <a:gd name="connsiteY19" fmla="*/ 2492613 h 2934262"/>
              <a:gd name="connsiteX20" fmla="*/ 1339451 w 2285430"/>
              <a:gd name="connsiteY20" fmla="*/ 2456896 h 2934262"/>
              <a:gd name="connsiteX21" fmla="*/ 1309287 w 2285430"/>
              <a:gd name="connsiteY21" fmla="*/ 2456894 h 2934262"/>
              <a:gd name="connsiteX22" fmla="*/ 1233087 w 2285430"/>
              <a:gd name="connsiteY22" fmla="*/ 2480707 h 2934262"/>
              <a:gd name="connsiteX23" fmla="*/ 1133074 w 2285430"/>
              <a:gd name="connsiteY23" fmla="*/ 2609294 h 2934262"/>
              <a:gd name="connsiteX24" fmla="*/ 1071162 w 2285430"/>
              <a:gd name="connsiteY24" fmla="*/ 2756932 h 2934262"/>
              <a:gd name="connsiteX25" fmla="*/ 955276 w 2285430"/>
              <a:gd name="connsiteY25" fmla="*/ 2926795 h 2934262"/>
              <a:gd name="connsiteX26" fmla="*/ 907649 w 2285430"/>
              <a:gd name="connsiteY26" fmla="*/ 2875995 h 2934262"/>
              <a:gd name="connsiteX27" fmla="*/ 929874 w 2285430"/>
              <a:gd name="connsiteY27" fmla="*/ 2809320 h 2934262"/>
              <a:gd name="connsiteX28" fmla="*/ 863199 w 2285430"/>
              <a:gd name="connsiteY28" fmla="*/ 2739470 h 2934262"/>
              <a:gd name="connsiteX29" fmla="*/ 669524 w 2285430"/>
              <a:gd name="connsiteY29" fmla="*/ 2593419 h 2934262"/>
              <a:gd name="connsiteX30" fmla="*/ 612775 w 2285430"/>
              <a:gd name="connsiteY30" fmla="*/ 2533650 h 2934262"/>
              <a:gd name="connsiteX31" fmla="*/ 549275 w 2285430"/>
              <a:gd name="connsiteY31" fmla="*/ 2581275 h 2934262"/>
              <a:gd name="connsiteX32" fmla="*/ 421875 w 2285430"/>
              <a:gd name="connsiteY32" fmla="*/ 2437845 h 2934262"/>
              <a:gd name="connsiteX33" fmla="*/ 336150 w 2285430"/>
              <a:gd name="connsiteY33" fmla="*/ 2441020 h 2934262"/>
              <a:gd name="connsiteX34" fmla="*/ 577450 w 2285430"/>
              <a:gd name="connsiteY34" fmla="*/ 2193370 h 2934262"/>
              <a:gd name="connsiteX35" fmla="*/ 688575 w 2285430"/>
              <a:gd name="connsiteY35" fmla="*/ 2110820 h 2934262"/>
              <a:gd name="connsiteX36" fmla="*/ 869550 w 2285430"/>
              <a:gd name="connsiteY36" fmla="*/ 2015570 h 2934262"/>
              <a:gd name="connsiteX37" fmla="*/ 860025 w 2285430"/>
              <a:gd name="connsiteY37" fmla="*/ 1825070 h 2934262"/>
              <a:gd name="connsiteX38" fmla="*/ 809225 w 2285430"/>
              <a:gd name="connsiteY38" fmla="*/ 1698070 h 2934262"/>
              <a:gd name="connsiteX39" fmla="*/ 787000 w 2285430"/>
              <a:gd name="connsiteY39" fmla="*/ 1580595 h 2934262"/>
              <a:gd name="connsiteX40" fmla="*/ 761600 w 2285430"/>
              <a:gd name="connsiteY40" fmla="*/ 1536145 h 2934262"/>
              <a:gd name="connsiteX41" fmla="*/ 701275 w 2285430"/>
              <a:gd name="connsiteY41" fmla="*/ 1542495 h 2934262"/>
              <a:gd name="connsiteX42" fmla="*/ 666350 w 2285430"/>
              <a:gd name="connsiteY42" fmla="*/ 1558370 h 2934262"/>
              <a:gd name="connsiteX43" fmla="*/ 640950 w 2285430"/>
              <a:gd name="connsiteY43" fmla="*/ 1571070 h 2934262"/>
              <a:gd name="connsiteX44" fmla="*/ 606025 w 2285430"/>
              <a:gd name="connsiteY44" fmla="*/ 1440895 h 2934262"/>
              <a:gd name="connsiteX45" fmla="*/ 583800 w 2285430"/>
              <a:gd name="connsiteY45" fmla="*/ 1336120 h 2934262"/>
              <a:gd name="connsiteX46" fmla="*/ 513950 w 2285430"/>
              <a:gd name="connsiteY46" fmla="*/ 1301195 h 2934262"/>
              <a:gd name="connsiteX47" fmla="*/ 263125 w 2285430"/>
              <a:gd name="connsiteY47" fmla="*/ 1278970 h 2934262"/>
              <a:gd name="connsiteX48" fmla="*/ 279000 w 2285430"/>
              <a:gd name="connsiteY48" fmla="*/ 1209120 h 2934262"/>
              <a:gd name="connsiteX49" fmla="*/ 301225 w 2285430"/>
              <a:gd name="connsiteY49" fmla="*/ 1186895 h 2934262"/>
              <a:gd name="connsiteX50" fmla="*/ 256776 w 2285430"/>
              <a:gd name="connsiteY50" fmla="*/ 1009095 h 2934262"/>
              <a:gd name="connsiteX51" fmla="*/ 240901 w 2285430"/>
              <a:gd name="connsiteY51" fmla="*/ 964645 h 2934262"/>
              <a:gd name="connsiteX52" fmla="*/ 310751 w 2285430"/>
              <a:gd name="connsiteY52" fmla="*/ 802720 h 2934262"/>
              <a:gd name="connsiteX53" fmla="*/ 272652 w 2285430"/>
              <a:gd name="connsiteY53" fmla="*/ 618570 h 2934262"/>
              <a:gd name="connsiteX54" fmla="*/ 193277 w 2285430"/>
              <a:gd name="connsiteY54" fmla="*/ 602695 h 2934262"/>
              <a:gd name="connsiteX55" fmla="*/ 205977 w 2285430"/>
              <a:gd name="connsiteY55" fmla="*/ 504270 h 2934262"/>
              <a:gd name="connsiteX56" fmla="*/ 244076 w 2285430"/>
              <a:gd name="connsiteY56" fmla="*/ 447120 h 2934262"/>
              <a:gd name="connsiteX57" fmla="*/ 0 w 2285430"/>
              <a:gd name="connsiteY57"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2007790 w 2285430"/>
              <a:gd name="connsiteY5" fmla="*/ 1597265 h 2934262"/>
              <a:gd name="connsiteX6" fmla="*/ 1918887 w 2285430"/>
              <a:gd name="connsiteY6" fmla="*/ 1571069 h 2934262"/>
              <a:gd name="connsiteX7" fmla="*/ 1833162 w 2285430"/>
              <a:gd name="connsiteY7" fmla="*/ 1623456 h 2934262"/>
              <a:gd name="connsiteX8" fmla="*/ 1790300 w 2285430"/>
              <a:gd name="connsiteY8" fmla="*/ 1642507 h 2934262"/>
              <a:gd name="connsiteX9" fmla="*/ 1742674 w 2285430"/>
              <a:gd name="connsiteY9" fmla="*/ 1682988 h 2934262"/>
              <a:gd name="connsiteX10" fmla="*/ 1633137 w 2285430"/>
              <a:gd name="connsiteY10" fmla="*/ 1756806 h 2934262"/>
              <a:gd name="connsiteX11" fmla="*/ 1604562 w 2285430"/>
              <a:gd name="connsiteY11" fmla="*/ 1852056 h 2934262"/>
              <a:gd name="connsiteX12" fmla="*/ 1602180 w 2285430"/>
              <a:gd name="connsiteY12" fmla="*/ 1863963 h 2934262"/>
              <a:gd name="connsiteX13" fmla="*/ 1605358 w 2285430"/>
              <a:gd name="connsiteY13" fmla="*/ 1958420 h 2934262"/>
              <a:gd name="connsiteX14" fmla="*/ 1575988 w 2285430"/>
              <a:gd name="connsiteY14" fmla="*/ 2200513 h 2934262"/>
              <a:gd name="connsiteX15" fmla="*/ 1461687 w 2285430"/>
              <a:gd name="connsiteY15" fmla="*/ 2309257 h 2934262"/>
              <a:gd name="connsiteX16" fmla="*/ 1395012 w 2285430"/>
              <a:gd name="connsiteY16" fmla="*/ 2416413 h 2934262"/>
              <a:gd name="connsiteX17" fmla="*/ 1323574 w 2285430"/>
              <a:gd name="connsiteY17" fmla="*/ 2533094 h 2934262"/>
              <a:gd name="connsiteX18" fmla="*/ 1254518 w 2285430"/>
              <a:gd name="connsiteY18" fmla="*/ 2616438 h 2934262"/>
              <a:gd name="connsiteX19" fmla="*/ 1330718 w 2285430"/>
              <a:gd name="connsiteY19" fmla="*/ 2492613 h 2934262"/>
              <a:gd name="connsiteX20" fmla="*/ 1339451 w 2285430"/>
              <a:gd name="connsiteY20" fmla="*/ 2456896 h 2934262"/>
              <a:gd name="connsiteX21" fmla="*/ 1309287 w 2285430"/>
              <a:gd name="connsiteY21" fmla="*/ 2456894 h 2934262"/>
              <a:gd name="connsiteX22" fmla="*/ 1233087 w 2285430"/>
              <a:gd name="connsiteY22" fmla="*/ 2480707 h 2934262"/>
              <a:gd name="connsiteX23" fmla="*/ 1133074 w 2285430"/>
              <a:gd name="connsiteY23" fmla="*/ 2609294 h 2934262"/>
              <a:gd name="connsiteX24" fmla="*/ 1071162 w 2285430"/>
              <a:gd name="connsiteY24" fmla="*/ 2756932 h 2934262"/>
              <a:gd name="connsiteX25" fmla="*/ 955276 w 2285430"/>
              <a:gd name="connsiteY25" fmla="*/ 2926795 h 2934262"/>
              <a:gd name="connsiteX26" fmla="*/ 907649 w 2285430"/>
              <a:gd name="connsiteY26" fmla="*/ 2875995 h 2934262"/>
              <a:gd name="connsiteX27" fmla="*/ 929874 w 2285430"/>
              <a:gd name="connsiteY27" fmla="*/ 2809320 h 2934262"/>
              <a:gd name="connsiteX28" fmla="*/ 863199 w 2285430"/>
              <a:gd name="connsiteY28" fmla="*/ 2739470 h 2934262"/>
              <a:gd name="connsiteX29" fmla="*/ 669524 w 2285430"/>
              <a:gd name="connsiteY29" fmla="*/ 2593419 h 2934262"/>
              <a:gd name="connsiteX30" fmla="*/ 612775 w 2285430"/>
              <a:gd name="connsiteY30" fmla="*/ 2533650 h 2934262"/>
              <a:gd name="connsiteX31" fmla="*/ 549275 w 2285430"/>
              <a:gd name="connsiteY31" fmla="*/ 2581275 h 2934262"/>
              <a:gd name="connsiteX32" fmla="*/ 421875 w 2285430"/>
              <a:gd name="connsiteY32" fmla="*/ 2437845 h 2934262"/>
              <a:gd name="connsiteX33" fmla="*/ 336150 w 2285430"/>
              <a:gd name="connsiteY33" fmla="*/ 2441020 h 2934262"/>
              <a:gd name="connsiteX34" fmla="*/ 577450 w 2285430"/>
              <a:gd name="connsiteY34" fmla="*/ 2193370 h 2934262"/>
              <a:gd name="connsiteX35" fmla="*/ 688575 w 2285430"/>
              <a:gd name="connsiteY35" fmla="*/ 2110820 h 2934262"/>
              <a:gd name="connsiteX36" fmla="*/ 869550 w 2285430"/>
              <a:gd name="connsiteY36" fmla="*/ 2015570 h 2934262"/>
              <a:gd name="connsiteX37" fmla="*/ 860025 w 2285430"/>
              <a:gd name="connsiteY37" fmla="*/ 1825070 h 2934262"/>
              <a:gd name="connsiteX38" fmla="*/ 809225 w 2285430"/>
              <a:gd name="connsiteY38" fmla="*/ 1698070 h 2934262"/>
              <a:gd name="connsiteX39" fmla="*/ 787000 w 2285430"/>
              <a:gd name="connsiteY39" fmla="*/ 1580595 h 2934262"/>
              <a:gd name="connsiteX40" fmla="*/ 761600 w 2285430"/>
              <a:gd name="connsiteY40" fmla="*/ 1536145 h 2934262"/>
              <a:gd name="connsiteX41" fmla="*/ 701275 w 2285430"/>
              <a:gd name="connsiteY41" fmla="*/ 1542495 h 2934262"/>
              <a:gd name="connsiteX42" fmla="*/ 666350 w 2285430"/>
              <a:gd name="connsiteY42" fmla="*/ 1558370 h 2934262"/>
              <a:gd name="connsiteX43" fmla="*/ 640950 w 2285430"/>
              <a:gd name="connsiteY43" fmla="*/ 1571070 h 2934262"/>
              <a:gd name="connsiteX44" fmla="*/ 606025 w 2285430"/>
              <a:gd name="connsiteY44" fmla="*/ 1440895 h 2934262"/>
              <a:gd name="connsiteX45" fmla="*/ 583800 w 2285430"/>
              <a:gd name="connsiteY45" fmla="*/ 1336120 h 2934262"/>
              <a:gd name="connsiteX46" fmla="*/ 513950 w 2285430"/>
              <a:gd name="connsiteY46" fmla="*/ 1301195 h 2934262"/>
              <a:gd name="connsiteX47" fmla="*/ 263125 w 2285430"/>
              <a:gd name="connsiteY47" fmla="*/ 1278970 h 2934262"/>
              <a:gd name="connsiteX48" fmla="*/ 279000 w 2285430"/>
              <a:gd name="connsiteY48" fmla="*/ 1209120 h 2934262"/>
              <a:gd name="connsiteX49" fmla="*/ 301225 w 2285430"/>
              <a:gd name="connsiteY49" fmla="*/ 1186895 h 2934262"/>
              <a:gd name="connsiteX50" fmla="*/ 256776 w 2285430"/>
              <a:gd name="connsiteY50" fmla="*/ 1009095 h 2934262"/>
              <a:gd name="connsiteX51" fmla="*/ 240901 w 2285430"/>
              <a:gd name="connsiteY51" fmla="*/ 964645 h 2934262"/>
              <a:gd name="connsiteX52" fmla="*/ 310751 w 2285430"/>
              <a:gd name="connsiteY52" fmla="*/ 802720 h 2934262"/>
              <a:gd name="connsiteX53" fmla="*/ 272652 w 2285430"/>
              <a:gd name="connsiteY53" fmla="*/ 618570 h 2934262"/>
              <a:gd name="connsiteX54" fmla="*/ 193277 w 2285430"/>
              <a:gd name="connsiteY54" fmla="*/ 602695 h 2934262"/>
              <a:gd name="connsiteX55" fmla="*/ 205977 w 2285430"/>
              <a:gd name="connsiteY55" fmla="*/ 504270 h 2934262"/>
              <a:gd name="connsiteX56" fmla="*/ 244076 w 2285430"/>
              <a:gd name="connsiteY56" fmla="*/ 447120 h 2934262"/>
              <a:gd name="connsiteX57" fmla="*/ 0 w 2285430"/>
              <a:gd name="connsiteY57" fmla="*/ 438150 h 2934262"/>
              <a:gd name="connsiteX0" fmla="*/ 0 w 2285430"/>
              <a:gd name="connsiteY0" fmla="*/ 438150 h 2934262"/>
              <a:gd name="connsiteX1" fmla="*/ 527050 w 2285430"/>
              <a:gd name="connsiteY1" fmla="*/ 0 h 2934262"/>
              <a:gd name="connsiteX2" fmla="*/ 586977 w 2285430"/>
              <a:gd name="connsiteY2" fmla="*/ 53421 h 2934262"/>
              <a:gd name="connsiteX3" fmla="*/ 2203052 w 2285430"/>
              <a:gd name="connsiteY3" fmla="*/ 1453596 h 2934262"/>
              <a:gd name="connsiteX4" fmla="*/ 2102243 w 2285430"/>
              <a:gd name="connsiteY4" fmla="*/ 1668700 h 2934262"/>
              <a:gd name="connsiteX5" fmla="*/ 2017315 w 2285430"/>
              <a:gd name="connsiteY5" fmla="*/ 1530590 h 2934262"/>
              <a:gd name="connsiteX6" fmla="*/ 1918887 w 2285430"/>
              <a:gd name="connsiteY6" fmla="*/ 1571069 h 2934262"/>
              <a:gd name="connsiteX7" fmla="*/ 1833162 w 2285430"/>
              <a:gd name="connsiteY7" fmla="*/ 1623456 h 2934262"/>
              <a:gd name="connsiteX8" fmla="*/ 1790300 w 2285430"/>
              <a:gd name="connsiteY8" fmla="*/ 1642507 h 2934262"/>
              <a:gd name="connsiteX9" fmla="*/ 1742674 w 2285430"/>
              <a:gd name="connsiteY9" fmla="*/ 1682988 h 2934262"/>
              <a:gd name="connsiteX10" fmla="*/ 1633137 w 2285430"/>
              <a:gd name="connsiteY10" fmla="*/ 1756806 h 2934262"/>
              <a:gd name="connsiteX11" fmla="*/ 1604562 w 2285430"/>
              <a:gd name="connsiteY11" fmla="*/ 1852056 h 2934262"/>
              <a:gd name="connsiteX12" fmla="*/ 1602180 w 2285430"/>
              <a:gd name="connsiteY12" fmla="*/ 1863963 h 2934262"/>
              <a:gd name="connsiteX13" fmla="*/ 1605358 w 2285430"/>
              <a:gd name="connsiteY13" fmla="*/ 1958420 h 2934262"/>
              <a:gd name="connsiteX14" fmla="*/ 1575988 w 2285430"/>
              <a:gd name="connsiteY14" fmla="*/ 2200513 h 2934262"/>
              <a:gd name="connsiteX15" fmla="*/ 1461687 w 2285430"/>
              <a:gd name="connsiteY15" fmla="*/ 2309257 h 2934262"/>
              <a:gd name="connsiteX16" fmla="*/ 1395012 w 2285430"/>
              <a:gd name="connsiteY16" fmla="*/ 2416413 h 2934262"/>
              <a:gd name="connsiteX17" fmla="*/ 1323574 w 2285430"/>
              <a:gd name="connsiteY17" fmla="*/ 2533094 h 2934262"/>
              <a:gd name="connsiteX18" fmla="*/ 1254518 w 2285430"/>
              <a:gd name="connsiteY18" fmla="*/ 2616438 h 2934262"/>
              <a:gd name="connsiteX19" fmla="*/ 1330718 w 2285430"/>
              <a:gd name="connsiteY19" fmla="*/ 2492613 h 2934262"/>
              <a:gd name="connsiteX20" fmla="*/ 1339451 w 2285430"/>
              <a:gd name="connsiteY20" fmla="*/ 2456896 h 2934262"/>
              <a:gd name="connsiteX21" fmla="*/ 1309287 w 2285430"/>
              <a:gd name="connsiteY21" fmla="*/ 2456894 h 2934262"/>
              <a:gd name="connsiteX22" fmla="*/ 1233087 w 2285430"/>
              <a:gd name="connsiteY22" fmla="*/ 2480707 h 2934262"/>
              <a:gd name="connsiteX23" fmla="*/ 1133074 w 2285430"/>
              <a:gd name="connsiteY23" fmla="*/ 2609294 h 2934262"/>
              <a:gd name="connsiteX24" fmla="*/ 1071162 w 2285430"/>
              <a:gd name="connsiteY24" fmla="*/ 2756932 h 2934262"/>
              <a:gd name="connsiteX25" fmla="*/ 955276 w 2285430"/>
              <a:gd name="connsiteY25" fmla="*/ 2926795 h 2934262"/>
              <a:gd name="connsiteX26" fmla="*/ 907649 w 2285430"/>
              <a:gd name="connsiteY26" fmla="*/ 2875995 h 2934262"/>
              <a:gd name="connsiteX27" fmla="*/ 929874 w 2285430"/>
              <a:gd name="connsiteY27" fmla="*/ 2809320 h 2934262"/>
              <a:gd name="connsiteX28" fmla="*/ 863199 w 2285430"/>
              <a:gd name="connsiteY28" fmla="*/ 2739470 h 2934262"/>
              <a:gd name="connsiteX29" fmla="*/ 669524 w 2285430"/>
              <a:gd name="connsiteY29" fmla="*/ 2593419 h 2934262"/>
              <a:gd name="connsiteX30" fmla="*/ 612775 w 2285430"/>
              <a:gd name="connsiteY30" fmla="*/ 2533650 h 2934262"/>
              <a:gd name="connsiteX31" fmla="*/ 549275 w 2285430"/>
              <a:gd name="connsiteY31" fmla="*/ 2581275 h 2934262"/>
              <a:gd name="connsiteX32" fmla="*/ 421875 w 2285430"/>
              <a:gd name="connsiteY32" fmla="*/ 2437845 h 2934262"/>
              <a:gd name="connsiteX33" fmla="*/ 336150 w 2285430"/>
              <a:gd name="connsiteY33" fmla="*/ 2441020 h 2934262"/>
              <a:gd name="connsiteX34" fmla="*/ 577450 w 2285430"/>
              <a:gd name="connsiteY34" fmla="*/ 2193370 h 2934262"/>
              <a:gd name="connsiteX35" fmla="*/ 688575 w 2285430"/>
              <a:gd name="connsiteY35" fmla="*/ 2110820 h 2934262"/>
              <a:gd name="connsiteX36" fmla="*/ 869550 w 2285430"/>
              <a:gd name="connsiteY36" fmla="*/ 2015570 h 2934262"/>
              <a:gd name="connsiteX37" fmla="*/ 860025 w 2285430"/>
              <a:gd name="connsiteY37" fmla="*/ 1825070 h 2934262"/>
              <a:gd name="connsiteX38" fmla="*/ 809225 w 2285430"/>
              <a:gd name="connsiteY38" fmla="*/ 1698070 h 2934262"/>
              <a:gd name="connsiteX39" fmla="*/ 787000 w 2285430"/>
              <a:gd name="connsiteY39" fmla="*/ 1580595 h 2934262"/>
              <a:gd name="connsiteX40" fmla="*/ 761600 w 2285430"/>
              <a:gd name="connsiteY40" fmla="*/ 1536145 h 2934262"/>
              <a:gd name="connsiteX41" fmla="*/ 701275 w 2285430"/>
              <a:gd name="connsiteY41" fmla="*/ 1542495 h 2934262"/>
              <a:gd name="connsiteX42" fmla="*/ 666350 w 2285430"/>
              <a:gd name="connsiteY42" fmla="*/ 1558370 h 2934262"/>
              <a:gd name="connsiteX43" fmla="*/ 640950 w 2285430"/>
              <a:gd name="connsiteY43" fmla="*/ 1571070 h 2934262"/>
              <a:gd name="connsiteX44" fmla="*/ 606025 w 2285430"/>
              <a:gd name="connsiteY44" fmla="*/ 1440895 h 2934262"/>
              <a:gd name="connsiteX45" fmla="*/ 583800 w 2285430"/>
              <a:gd name="connsiteY45" fmla="*/ 1336120 h 2934262"/>
              <a:gd name="connsiteX46" fmla="*/ 513950 w 2285430"/>
              <a:gd name="connsiteY46" fmla="*/ 1301195 h 2934262"/>
              <a:gd name="connsiteX47" fmla="*/ 263125 w 2285430"/>
              <a:gd name="connsiteY47" fmla="*/ 1278970 h 2934262"/>
              <a:gd name="connsiteX48" fmla="*/ 279000 w 2285430"/>
              <a:gd name="connsiteY48" fmla="*/ 1209120 h 2934262"/>
              <a:gd name="connsiteX49" fmla="*/ 301225 w 2285430"/>
              <a:gd name="connsiteY49" fmla="*/ 1186895 h 2934262"/>
              <a:gd name="connsiteX50" fmla="*/ 256776 w 2285430"/>
              <a:gd name="connsiteY50" fmla="*/ 1009095 h 2934262"/>
              <a:gd name="connsiteX51" fmla="*/ 240901 w 2285430"/>
              <a:gd name="connsiteY51" fmla="*/ 964645 h 2934262"/>
              <a:gd name="connsiteX52" fmla="*/ 310751 w 2285430"/>
              <a:gd name="connsiteY52" fmla="*/ 802720 h 2934262"/>
              <a:gd name="connsiteX53" fmla="*/ 272652 w 2285430"/>
              <a:gd name="connsiteY53" fmla="*/ 618570 h 2934262"/>
              <a:gd name="connsiteX54" fmla="*/ 193277 w 2285430"/>
              <a:gd name="connsiteY54" fmla="*/ 602695 h 2934262"/>
              <a:gd name="connsiteX55" fmla="*/ 205977 w 2285430"/>
              <a:gd name="connsiteY55" fmla="*/ 504270 h 2934262"/>
              <a:gd name="connsiteX56" fmla="*/ 244076 w 2285430"/>
              <a:gd name="connsiteY56" fmla="*/ 447120 h 2934262"/>
              <a:gd name="connsiteX57" fmla="*/ 0 w 2285430"/>
              <a:gd name="connsiteY57" fmla="*/ 438150 h 2934262"/>
              <a:gd name="connsiteX0" fmla="*/ 0 w 2285967"/>
              <a:gd name="connsiteY0" fmla="*/ 438150 h 2934262"/>
              <a:gd name="connsiteX1" fmla="*/ 527050 w 2285967"/>
              <a:gd name="connsiteY1" fmla="*/ 0 h 2934262"/>
              <a:gd name="connsiteX2" fmla="*/ 586977 w 2285967"/>
              <a:gd name="connsiteY2" fmla="*/ 53421 h 2934262"/>
              <a:gd name="connsiteX3" fmla="*/ 2203052 w 2285967"/>
              <a:gd name="connsiteY3" fmla="*/ 1453596 h 2934262"/>
              <a:gd name="connsiteX4" fmla="*/ 2104624 w 2285967"/>
              <a:gd name="connsiteY4" fmla="*/ 1518681 h 2934262"/>
              <a:gd name="connsiteX5" fmla="*/ 2017315 w 2285967"/>
              <a:gd name="connsiteY5" fmla="*/ 1530590 h 2934262"/>
              <a:gd name="connsiteX6" fmla="*/ 1918887 w 2285967"/>
              <a:gd name="connsiteY6" fmla="*/ 1571069 h 2934262"/>
              <a:gd name="connsiteX7" fmla="*/ 1833162 w 2285967"/>
              <a:gd name="connsiteY7" fmla="*/ 1623456 h 2934262"/>
              <a:gd name="connsiteX8" fmla="*/ 1790300 w 2285967"/>
              <a:gd name="connsiteY8" fmla="*/ 1642507 h 2934262"/>
              <a:gd name="connsiteX9" fmla="*/ 1742674 w 2285967"/>
              <a:gd name="connsiteY9" fmla="*/ 1682988 h 2934262"/>
              <a:gd name="connsiteX10" fmla="*/ 1633137 w 2285967"/>
              <a:gd name="connsiteY10" fmla="*/ 1756806 h 2934262"/>
              <a:gd name="connsiteX11" fmla="*/ 1604562 w 2285967"/>
              <a:gd name="connsiteY11" fmla="*/ 1852056 h 2934262"/>
              <a:gd name="connsiteX12" fmla="*/ 1602180 w 2285967"/>
              <a:gd name="connsiteY12" fmla="*/ 1863963 h 2934262"/>
              <a:gd name="connsiteX13" fmla="*/ 1605358 w 2285967"/>
              <a:gd name="connsiteY13" fmla="*/ 1958420 h 2934262"/>
              <a:gd name="connsiteX14" fmla="*/ 1575988 w 2285967"/>
              <a:gd name="connsiteY14" fmla="*/ 2200513 h 2934262"/>
              <a:gd name="connsiteX15" fmla="*/ 1461687 w 2285967"/>
              <a:gd name="connsiteY15" fmla="*/ 2309257 h 2934262"/>
              <a:gd name="connsiteX16" fmla="*/ 1395012 w 2285967"/>
              <a:gd name="connsiteY16" fmla="*/ 2416413 h 2934262"/>
              <a:gd name="connsiteX17" fmla="*/ 1323574 w 2285967"/>
              <a:gd name="connsiteY17" fmla="*/ 2533094 h 2934262"/>
              <a:gd name="connsiteX18" fmla="*/ 1254518 w 2285967"/>
              <a:gd name="connsiteY18" fmla="*/ 2616438 h 2934262"/>
              <a:gd name="connsiteX19" fmla="*/ 1330718 w 2285967"/>
              <a:gd name="connsiteY19" fmla="*/ 2492613 h 2934262"/>
              <a:gd name="connsiteX20" fmla="*/ 1339451 w 2285967"/>
              <a:gd name="connsiteY20" fmla="*/ 2456896 h 2934262"/>
              <a:gd name="connsiteX21" fmla="*/ 1309287 w 2285967"/>
              <a:gd name="connsiteY21" fmla="*/ 2456894 h 2934262"/>
              <a:gd name="connsiteX22" fmla="*/ 1233087 w 2285967"/>
              <a:gd name="connsiteY22" fmla="*/ 2480707 h 2934262"/>
              <a:gd name="connsiteX23" fmla="*/ 1133074 w 2285967"/>
              <a:gd name="connsiteY23" fmla="*/ 2609294 h 2934262"/>
              <a:gd name="connsiteX24" fmla="*/ 1071162 w 2285967"/>
              <a:gd name="connsiteY24" fmla="*/ 2756932 h 2934262"/>
              <a:gd name="connsiteX25" fmla="*/ 955276 w 2285967"/>
              <a:gd name="connsiteY25" fmla="*/ 2926795 h 2934262"/>
              <a:gd name="connsiteX26" fmla="*/ 907649 w 2285967"/>
              <a:gd name="connsiteY26" fmla="*/ 2875995 h 2934262"/>
              <a:gd name="connsiteX27" fmla="*/ 929874 w 2285967"/>
              <a:gd name="connsiteY27" fmla="*/ 2809320 h 2934262"/>
              <a:gd name="connsiteX28" fmla="*/ 863199 w 2285967"/>
              <a:gd name="connsiteY28" fmla="*/ 2739470 h 2934262"/>
              <a:gd name="connsiteX29" fmla="*/ 669524 w 2285967"/>
              <a:gd name="connsiteY29" fmla="*/ 2593419 h 2934262"/>
              <a:gd name="connsiteX30" fmla="*/ 612775 w 2285967"/>
              <a:gd name="connsiteY30" fmla="*/ 2533650 h 2934262"/>
              <a:gd name="connsiteX31" fmla="*/ 549275 w 2285967"/>
              <a:gd name="connsiteY31" fmla="*/ 2581275 h 2934262"/>
              <a:gd name="connsiteX32" fmla="*/ 421875 w 2285967"/>
              <a:gd name="connsiteY32" fmla="*/ 2437845 h 2934262"/>
              <a:gd name="connsiteX33" fmla="*/ 336150 w 2285967"/>
              <a:gd name="connsiteY33" fmla="*/ 2441020 h 2934262"/>
              <a:gd name="connsiteX34" fmla="*/ 577450 w 2285967"/>
              <a:gd name="connsiteY34" fmla="*/ 2193370 h 2934262"/>
              <a:gd name="connsiteX35" fmla="*/ 688575 w 2285967"/>
              <a:gd name="connsiteY35" fmla="*/ 2110820 h 2934262"/>
              <a:gd name="connsiteX36" fmla="*/ 869550 w 2285967"/>
              <a:gd name="connsiteY36" fmla="*/ 2015570 h 2934262"/>
              <a:gd name="connsiteX37" fmla="*/ 860025 w 2285967"/>
              <a:gd name="connsiteY37" fmla="*/ 1825070 h 2934262"/>
              <a:gd name="connsiteX38" fmla="*/ 809225 w 2285967"/>
              <a:gd name="connsiteY38" fmla="*/ 1698070 h 2934262"/>
              <a:gd name="connsiteX39" fmla="*/ 787000 w 2285967"/>
              <a:gd name="connsiteY39" fmla="*/ 1580595 h 2934262"/>
              <a:gd name="connsiteX40" fmla="*/ 761600 w 2285967"/>
              <a:gd name="connsiteY40" fmla="*/ 1536145 h 2934262"/>
              <a:gd name="connsiteX41" fmla="*/ 701275 w 2285967"/>
              <a:gd name="connsiteY41" fmla="*/ 1542495 h 2934262"/>
              <a:gd name="connsiteX42" fmla="*/ 666350 w 2285967"/>
              <a:gd name="connsiteY42" fmla="*/ 1558370 h 2934262"/>
              <a:gd name="connsiteX43" fmla="*/ 640950 w 2285967"/>
              <a:gd name="connsiteY43" fmla="*/ 1571070 h 2934262"/>
              <a:gd name="connsiteX44" fmla="*/ 606025 w 2285967"/>
              <a:gd name="connsiteY44" fmla="*/ 1440895 h 2934262"/>
              <a:gd name="connsiteX45" fmla="*/ 583800 w 2285967"/>
              <a:gd name="connsiteY45" fmla="*/ 1336120 h 2934262"/>
              <a:gd name="connsiteX46" fmla="*/ 513950 w 2285967"/>
              <a:gd name="connsiteY46" fmla="*/ 1301195 h 2934262"/>
              <a:gd name="connsiteX47" fmla="*/ 263125 w 2285967"/>
              <a:gd name="connsiteY47" fmla="*/ 1278970 h 2934262"/>
              <a:gd name="connsiteX48" fmla="*/ 279000 w 2285967"/>
              <a:gd name="connsiteY48" fmla="*/ 1209120 h 2934262"/>
              <a:gd name="connsiteX49" fmla="*/ 301225 w 2285967"/>
              <a:gd name="connsiteY49" fmla="*/ 1186895 h 2934262"/>
              <a:gd name="connsiteX50" fmla="*/ 256776 w 2285967"/>
              <a:gd name="connsiteY50" fmla="*/ 1009095 h 2934262"/>
              <a:gd name="connsiteX51" fmla="*/ 240901 w 2285967"/>
              <a:gd name="connsiteY51" fmla="*/ 964645 h 2934262"/>
              <a:gd name="connsiteX52" fmla="*/ 310751 w 2285967"/>
              <a:gd name="connsiteY52" fmla="*/ 802720 h 2934262"/>
              <a:gd name="connsiteX53" fmla="*/ 272652 w 2285967"/>
              <a:gd name="connsiteY53" fmla="*/ 618570 h 2934262"/>
              <a:gd name="connsiteX54" fmla="*/ 193277 w 2285967"/>
              <a:gd name="connsiteY54" fmla="*/ 602695 h 2934262"/>
              <a:gd name="connsiteX55" fmla="*/ 205977 w 2285967"/>
              <a:gd name="connsiteY55" fmla="*/ 504270 h 2934262"/>
              <a:gd name="connsiteX56" fmla="*/ 244076 w 2285967"/>
              <a:gd name="connsiteY56" fmla="*/ 447120 h 2934262"/>
              <a:gd name="connsiteX57" fmla="*/ 0 w 2285967"/>
              <a:gd name="connsiteY57" fmla="*/ 438150 h 2934262"/>
              <a:gd name="connsiteX0" fmla="*/ 0 w 2318311"/>
              <a:gd name="connsiteY0" fmla="*/ 438150 h 2934262"/>
              <a:gd name="connsiteX1" fmla="*/ 527050 w 2318311"/>
              <a:gd name="connsiteY1" fmla="*/ 0 h 2934262"/>
              <a:gd name="connsiteX2" fmla="*/ 586977 w 2318311"/>
              <a:gd name="connsiteY2" fmla="*/ 53421 h 2934262"/>
              <a:gd name="connsiteX3" fmla="*/ 2203052 w 2318311"/>
              <a:gd name="connsiteY3" fmla="*/ 1453596 h 2934262"/>
              <a:gd name="connsiteX4" fmla="*/ 2145105 w 2318311"/>
              <a:gd name="connsiteY4" fmla="*/ 1475819 h 2934262"/>
              <a:gd name="connsiteX5" fmla="*/ 2104624 w 2318311"/>
              <a:gd name="connsiteY5" fmla="*/ 1518681 h 2934262"/>
              <a:gd name="connsiteX6" fmla="*/ 2017315 w 2318311"/>
              <a:gd name="connsiteY6" fmla="*/ 1530590 h 2934262"/>
              <a:gd name="connsiteX7" fmla="*/ 1918887 w 2318311"/>
              <a:gd name="connsiteY7" fmla="*/ 1571069 h 2934262"/>
              <a:gd name="connsiteX8" fmla="*/ 1833162 w 2318311"/>
              <a:gd name="connsiteY8" fmla="*/ 1623456 h 2934262"/>
              <a:gd name="connsiteX9" fmla="*/ 1790300 w 2318311"/>
              <a:gd name="connsiteY9" fmla="*/ 1642507 h 2934262"/>
              <a:gd name="connsiteX10" fmla="*/ 1742674 w 2318311"/>
              <a:gd name="connsiteY10" fmla="*/ 1682988 h 2934262"/>
              <a:gd name="connsiteX11" fmla="*/ 1633137 w 2318311"/>
              <a:gd name="connsiteY11" fmla="*/ 1756806 h 2934262"/>
              <a:gd name="connsiteX12" fmla="*/ 1604562 w 2318311"/>
              <a:gd name="connsiteY12" fmla="*/ 1852056 h 2934262"/>
              <a:gd name="connsiteX13" fmla="*/ 1602180 w 2318311"/>
              <a:gd name="connsiteY13" fmla="*/ 1863963 h 2934262"/>
              <a:gd name="connsiteX14" fmla="*/ 1605358 w 2318311"/>
              <a:gd name="connsiteY14" fmla="*/ 1958420 h 2934262"/>
              <a:gd name="connsiteX15" fmla="*/ 1575988 w 2318311"/>
              <a:gd name="connsiteY15" fmla="*/ 2200513 h 2934262"/>
              <a:gd name="connsiteX16" fmla="*/ 1461687 w 2318311"/>
              <a:gd name="connsiteY16" fmla="*/ 2309257 h 2934262"/>
              <a:gd name="connsiteX17" fmla="*/ 1395012 w 2318311"/>
              <a:gd name="connsiteY17" fmla="*/ 2416413 h 2934262"/>
              <a:gd name="connsiteX18" fmla="*/ 1323574 w 2318311"/>
              <a:gd name="connsiteY18" fmla="*/ 2533094 h 2934262"/>
              <a:gd name="connsiteX19" fmla="*/ 1254518 w 2318311"/>
              <a:gd name="connsiteY19" fmla="*/ 2616438 h 2934262"/>
              <a:gd name="connsiteX20" fmla="*/ 1330718 w 2318311"/>
              <a:gd name="connsiteY20" fmla="*/ 2492613 h 2934262"/>
              <a:gd name="connsiteX21" fmla="*/ 1339451 w 2318311"/>
              <a:gd name="connsiteY21" fmla="*/ 2456896 h 2934262"/>
              <a:gd name="connsiteX22" fmla="*/ 1309287 w 2318311"/>
              <a:gd name="connsiteY22" fmla="*/ 2456894 h 2934262"/>
              <a:gd name="connsiteX23" fmla="*/ 1233087 w 2318311"/>
              <a:gd name="connsiteY23" fmla="*/ 2480707 h 2934262"/>
              <a:gd name="connsiteX24" fmla="*/ 1133074 w 2318311"/>
              <a:gd name="connsiteY24" fmla="*/ 2609294 h 2934262"/>
              <a:gd name="connsiteX25" fmla="*/ 1071162 w 2318311"/>
              <a:gd name="connsiteY25" fmla="*/ 2756932 h 2934262"/>
              <a:gd name="connsiteX26" fmla="*/ 955276 w 2318311"/>
              <a:gd name="connsiteY26" fmla="*/ 2926795 h 2934262"/>
              <a:gd name="connsiteX27" fmla="*/ 907649 w 2318311"/>
              <a:gd name="connsiteY27" fmla="*/ 2875995 h 2934262"/>
              <a:gd name="connsiteX28" fmla="*/ 929874 w 2318311"/>
              <a:gd name="connsiteY28" fmla="*/ 2809320 h 2934262"/>
              <a:gd name="connsiteX29" fmla="*/ 863199 w 2318311"/>
              <a:gd name="connsiteY29" fmla="*/ 2739470 h 2934262"/>
              <a:gd name="connsiteX30" fmla="*/ 669524 w 2318311"/>
              <a:gd name="connsiteY30" fmla="*/ 2593419 h 2934262"/>
              <a:gd name="connsiteX31" fmla="*/ 612775 w 2318311"/>
              <a:gd name="connsiteY31" fmla="*/ 2533650 h 2934262"/>
              <a:gd name="connsiteX32" fmla="*/ 549275 w 2318311"/>
              <a:gd name="connsiteY32" fmla="*/ 2581275 h 2934262"/>
              <a:gd name="connsiteX33" fmla="*/ 421875 w 2318311"/>
              <a:gd name="connsiteY33" fmla="*/ 2437845 h 2934262"/>
              <a:gd name="connsiteX34" fmla="*/ 336150 w 2318311"/>
              <a:gd name="connsiteY34" fmla="*/ 2441020 h 2934262"/>
              <a:gd name="connsiteX35" fmla="*/ 577450 w 2318311"/>
              <a:gd name="connsiteY35" fmla="*/ 2193370 h 2934262"/>
              <a:gd name="connsiteX36" fmla="*/ 688575 w 2318311"/>
              <a:gd name="connsiteY36" fmla="*/ 2110820 h 2934262"/>
              <a:gd name="connsiteX37" fmla="*/ 869550 w 2318311"/>
              <a:gd name="connsiteY37" fmla="*/ 2015570 h 2934262"/>
              <a:gd name="connsiteX38" fmla="*/ 860025 w 2318311"/>
              <a:gd name="connsiteY38" fmla="*/ 1825070 h 2934262"/>
              <a:gd name="connsiteX39" fmla="*/ 809225 w 2318311"/>
              <a:gd name="connsiteY39" fmla="*/ 1698070 h 2934262"/>
              <a:gd name="connsiteX40" fmla="*/ 787000 w 2318311"/>
              <a:gd name="connsiteY40" fmla="*/ 1580595 h 2934262"/>
              <a:gd name="connsiteX41" fmla="*/ 761600 w 2318311"/>
              <a:gd name="connsiteY41" fmla="*/ 1536145 h 2934262"/>
              <a:gd name="connsiteX42" fmla="*/ 701275 w 2318311"/>
              <a:gd name="connsiteY42" fmla="*/ 1542495 h 2934262"/>
              <a:gd name="connsiteX43" fmla="*/ 666350 w 2318311"/>
              <a:gd name="connsiteY43" fmla="*/ 1558370 h 2934262"/>
              <a:gd name="connsiteX44" fmla="*/ 640950 w 2318311"/>
              <a:gd name="connsiteY44" fmla="*/ 1571070 h 2934262"/>
              <a:gd name="connsiteX45" fmla="*/ 606025 w 2318311"/>
              <a:gd name="connsiteY45" fmla="*/ 1440895 h 2934262"/>
              <a:gd name="connsiteX46" fmla="*/ 583800 w 2318311"/>
              <a:gd name="connsiteY46" fmla="*/ 1336120 h 2934262"/>
              <a:gd name="connsiteX47" fmla="*/ 513950 w 2318311"/>
              <a:gd name="connsiteY47" fmla="*/ 1301195 h 2934262"/>
              <a:gd name="connsiteX48" fmla="*/ 263125 w 2318311"/>
              <a:gd name="connsiteY48" fmla="*/ 1278970 h 2934262"/>
              <a:gd name="connsiteX49" fmla="*/ 279000 w 2318311"/>
              <a:gd name="connsiteY49" fmla="*/ 1209120 h 2934262"/>
              <a:gd name="connsiteX50" fmla="*/ 301225 w 2318311"/>
              <a:gd name="connsiteY50" fmla="*/ 1186895 h 2934262"/>
              <a:gd name="connsiteX51" fmla="*/ 256776 w 2318311"/>
              <a:gd name="connsiteY51" fmla="*/ 1009095 h 2934262"/>
              <a:gd name="connsiteX52" fmla="*/ 240901 w 2318311"/>
              <a:gd name="connsiteY52" fmla="*/ 964645 h 2934262"/>
              <a:gd name="connsiteX53" fmla="*/ 310751 w 2318311"/>
              <a:gd name="connsiteY53" fmla="*/ 802720 h 2934262"/>
              <a:gd name="connsiteX54" fmla="*/ 272652 w 2318311"/>
              <a:gd name="connsiteY54" fmla="*/ 618570 h 2934262"/>
              <a:gd name="connsiteX55" fmla="*/ 193277 w 2318311"/>
              <a:gd name="connsiteY55" fmla="*/ 602695 h 2934262"/>
              <a:gd name="connsiteX56" fmla="*/ 205977 w 2318311"/>
              <a:gd name="connsiteY56" fmla="*/ 504270 h 2934262"/>
              <a:gd name="connsiteX57" fmla="*/ 244076 w 2318311"/>
              <a:gd name="connsiteY57" fmla="*/ 447120 h 2934262"/>
              <a:gd name="connsiteX58" fmla="*/ 0 w 2318311"/>
              <a:gd name="connsiteY58" fmla="*/ 438150 h 2934262"/>
              <a:gd name="connsiteX0" fmla="*/ 0 w 2318311"/>
              <a:gd name="connsiteY0" fmla="*/ 438150 h 2934262"/>
              <a:gd name="connsiteX1" fmla="*/ 527050 w 2318311"/>
              <a:gd name="connsiteY1" fmla="*/ 0 h 2934262"/>
              <a:gd name="connsiteX2" fmla="*/ 586977 w 2318311"/>
              <a:gd name="connsiteY2" fmla="*/ 53421 h 2934262"/>
              <a:gd name="connsiteX3" fmla="*/ 2203052 w 2318311"/>
              <a:gd name="connsiteY3" fmla="*/ 1453596 h 2934262"/>
              <a:gd name="connsiteX4" fmla="*/ 2145105 w 2318311"/>
              <a:gd name="connsiteY4" fmla="*/ 1475819 h 2934262"/>
              <a:gd name="connsiteX5" fmla="*/ 2090337 w 2318311"/>
              <a:gd name="connsiteY5" fmla="*/ 1499631 h 2934262"/>
              <a:gd name="connsiteX6" fmla="*/ 2017315 w 2318311"/>
              <a:gd name="connsiteY6" fmla="*/ 1530590 h 2934262"/>
              <a:gd name="connsiteX7" fmla="*/ 1918887 w 2318311"/>
              <a:gd name="connsiteY7" fmla="*/ 1571069 h 2934262"/>
              <a:gd name="connsiteX8" fmla="*/ 1833162 w 2318311"/>
              <a:gd name="connsiteY8" fmla="*/ 1623456 h 2934262"/>
              <a:gd name="connsiteX9" fmla="*/ 1790300 w 2318311"/>
              <a:gd name="connsiteY9" fmla="*/ 1642507 h 2934262"/>
              <a:gd name="connsiteX10" fmla="*/ 1742674 w 2318311"/>
              <a:gd name="connsiteY10" fmla="*/ 1682988 h 2934262"/>
              <a:gd name="connsiteX11" fmla="*/ 1633137 w 2318311"/>
              <a:gd name="connsiteY11" fmla="*/ 1756806 h 2934262"/>
              <a:gd name="connsiteX12" fmla="*/ 1604562 w 2318311"/>
              <a:gd name="connsiteY12" fmla="*/ 1852056 h 2934262"/>
              <a:gd name="connsiteX13" fmla="*/ 1602180 w 2318311"/>
              <a:gd name="connsiteY13" fmla="*/ 1863963 h 2934262"/>
              <a:gd name="connsiteX14" fmla="*/ 1605358 w 2318311"/>
              <a:gd name="connsiteY14" fmla="*/ 1958420 h 2934262"/>
              <a:gd name="connsiteX15" fmla="*/ 1575988 w 2318311"/>
              <a:gd name="connsiteY15" fmla="*/ 2200513 h 2934262"/>
              <a:gd name="connsiteX16" fmla="*/ 1461687 w 2318311"/>
              <a:gd name="connsiteY16" fmla="*/ 2309257 h 2934262"/>
              <a:gd name="connsiteX17" fmla="*/ 1395012 w 2318311"/>
              <a:gd name="connsiteY17" fmla="*/ 2416413 h 2934262"/>
              <a:gd name="connsiteX18" fmla="*/ 1323574 w 2318311"/>
              <a:gd name="connsiteY18" fmla="*/ 2533094 h 2934262"/>
              <a:gd name="connsiteX19" fmla="*/ 1254518 w 2318311"/>
              <a:gd name="connsiteY19" fmla="*/ 2616438 h 2934262"/>
              <a:gd name="connsiteX20" fmla="*/ 1330718 w 2318311"/>
              <a:gd name="connsiteY20" fmla="*/ 2492613 h 2934262"/>
              <a:gd name="connsiteX21" fmla="*/ 1339451 w 2318311"/>
              <a:gd name="connsiteY21" fmla="*/ 2456896 h 2934262"/>
              <a:gd name="connsiteX22" fmla="*/ 1309287 w 2318311"/>
              <a:gd name="connsiteY22" fmla="*/ 2456894 h 2934262"/>
              <a:gd name="connsiteX23" fmla="*/ 1233087 w 2318311"/>
              <a:gd name="connsiteY23" fmla="*/ 2480707 h 2934262"/>
              <a:gd name="connsiteX24" fmla="*/ 1133074 w 2318311"/>
              <a:gd name="connsiteY24" fmla="*/ 2609294 h 2934262"/>
              <a:gd name="connsiteX25" fmla="*/ 1071162 w 2318311"/>
              <a:gd name="connsiteY25" fmla="*/ 2756932 h 2934262"/>
              <a:gd name="connsiteX26" fmla="*/ 955276 w 2318311"/>
              <a:gd name="connsiteY26" fmla="*/ 2926795 h 2934262"/>
              <a:gd name="connsiteX27" fmla="*/ 907649 w 2318311"/>
              <a:gd name="connsiteY27" fmla="*/ 2875995 h 2934262"/>
              <a:gd name="connsiteX28" fmla="*/ 929874 w 2318311"/>
              <a:gd name="connsiteY28" fmla="*/ 2809320 h 2934262"/>
              <a:gd name="connsiteX29" fmla="*/ 863199 w 2318311"/>
              <a:gd name="connsiteY29" fmla="*/ 2739470 h 2934262"/>
              <a:gd name="connsiteX30" fmla="*/ 669524 w 2318311"/>
              <a:gd name="connsiteY30" fmla="*/ 2593419 h 2934262"/>
              <a:gd name="connsiteX31" fmla="*/ 612775 w 2318311"/>
              <a:gd name="connsiteY31" fmla="*/ 2533650 h 2934262"/>
              <a:gd name="connsiteX32" fmla="*/ 549275 w 2318311"/>
              <a:gd name="connsiteY32" fmla="*/ 2581275 h 2934262"/>
              <a:gd name="connsiteX33" fmla="*/ 421875 w 2318311"/>
              <a:gd name="connsiteY33" fmla="*/ 2437845 h 2934262"/>
              <a:gd name="connsiteX34" fmla="*/ 336150 w 2318311"/>
              <a:gd name="connsiteY34" fmla="*/ 2441020 h 2934262"/>
              <a:gd name="connsiteX35" fmla="*/ 577450 w 2318311"/>
              <a:gd name="connsiteY35" fmla="*/ 2193370 h 2934262"/>
              <a:gd name="connsiteX36" fmla="*/ 688575 w 2318311"/>
              <a:gd name="connsiteY36" fmla="*/ 2110820 h 2934262"/>
              <a:gd name="connsiteX37" fmla="*/ 869550 w 2318311"/>
              <a:gd name="connsiteY37" fmla="*/ 2015570 h 2934262"/>
              <a:gd name="connsiteX38" fmla="*/ 860025 w 2318311"/>
              <a:gd name="connsiteY38" fmla="*/ 1825070 h 2934262"/>
              <a:gd name="connsiteX39" fmla="*/ 809225 w 2318311"/>
              <a:gd name="connsiteY39" fmla="*/ 1698070 h 2934262"/>
              <a:gd name="connsiteX40" fmla="*/ 787000 w 2318311"/>
              <a:gd name="connsiteY40" fmla="*/ 1580595 h 2934262"/>
              <a:gd name="connsiteX41" fmla="*/ 761600 w 2318311"/>
              <a:gd name="connsiteY41" fmla="*/ 1536145 h 2934262"/>
              <a:gd name="connsiteX42" fmla="*/ 701275 w 2318311"/>
              <a:gd name="connsiteY42" fmla="*/ 1542495 h 2934262"/>
              <a:gd name="connsiteX43" fmla="*/ 666350 w 2318311"/>
              <a:gd name="connsiteY43" fmla="*/ 1558370 h 2934262"/>
              <a:gd name="connsiteX44" fmla="*/ 640950 w 2318311"/>
              <a:gd name="connsiteY44" fmla="*/ 1571070 h 2934262"/>
              <a:gd name="connsiteX45" fmla="*/ 606025 w 2318311"/>
              <a:gd name="connsiteY45" fmla="*/ 1440895 h 2934262"/>
              <a:gd name="connsiteX46" fmla="*/ 583800 w 2318311"/>
              <a:gd name="connsiteY46" fmla="*/ 1336120 h 2934262"/>
              <a:gd name="connsiteX47" fmla="*/ 513950 w 2318311"/>
              <a:gd name="connsiteY47" fmla="*/ 1301195 h 2934262"/>
              <a:gd name="connsiteX48" fmla="*/ 263125 w 2318311"/>
              <a:gd name="connsiteY48" fmla="*/ 1278970 h 2934262"/>
              <a:gd name="connsiteX49" fmla="*/ 279000 w 2318311"/>
              <a:gd name="connsiteY49" fmla="*/ 1209120 h 2934262"/>
              <a:gd name="connsiteX50" fmla="*/ 301225 w 2318311"/>
              <a:gd name="connsiteY50" fmla="*/ 1186895 h 2934262"/>
              <a:gd name="connsiteX51" fmla="*/ 256776 w 2318311"/>
              <a:gd name="connsiteY51" fmla="*/ 1009095 h 2934262"/>
              <a:gd name="connsiteX52" fmla="*/ 240901 w 2318311"/>
              <a:gd name="connsiteY52" fmla="*/ 964645 h 2934262"/>
              <a:gd name="connsiteX53" fmla="*/ 310751 w 2318311"/>
              <a:gd name="connsiteY53" fmla="*/ 802720 h 2934262"/>
              <a:gd name="connsiteX54" fmla="*/ 272652 w 2318311"/>
              <a:gd name="connsiteY54" fmla="*/ 618570 h 2934262"/>
              <a:gd name="connsiteX55" fmla="*/ 193277 w 2318311"/>
              <a:gd name="connsiteY55" fmla="*/ 602695 h 2934262"/>
              <a:gd name="connsiteX56" fmla="*/ 205977 w 2318311"/>
              <a:gd name="connsiteY56" fmla="*/ 504270 h 2934262"/>
              <a:gd name="connsiteX57" fmla="*/ 244076 w 2318311"/>
              <a:gd name="connsiteY57" fmla="*/ 447120 h 2934262"/>
              <a:gd name="connsiteX58" fmla="*/ 0 w 2318311"/>
              <a:gd name="connsiteY58" fmla="*/ 438150 h 2934262"/>
              <a:gd name="connsiteX0" fmla="*/ 0 w 2318311"/>
              <a:gd name="connsiteY0" fmla="*/ 438150 h 2934262"/>
              <a:gd name="connsiteX1" fmla="*/ 527050 w 2318311"/>
              <a:gd name="connsiteY1" fmla="*/ 0 h 2934262"/>
              <a:gd name="connsiteX2" fmla="*/ 586977 w 2318311"/>
              <a:gd name="connsiteY2" fmla="*/ 53421 h 2934262"/>
              <a:gd name="connsiteX3" fmla="*/ 2203052 w 2318311"/>
              <a:gd name="connsiteY3" fmla="*/ 1453596 h 2934262"/>
              <a:gd name="connsiteX4" fmla="*/ 2145105 w 2318311"/>
              <a:gd name="connsiteY4" fmla="*/ 1475819 h 2934262"/>
              <a:gd name="connsiteX5" fmla="*/ 2090337 w 2318311"/>
              <a:gd name="connsiteY5" fmla="*/ 1499631 h 2934262"/>
              <a:gd name="connsiteX6" fmla="*/ 2057796 w 2318311"/>
              <a:gd name="connsiteY6" fmla="*/ 1542496 h 2934262"/>
              <a:gd name="connsiteX7" fmla="*/ 1918887 w 2318311"/>
              <a:gd name="connsiteY7" fmla="*/ 1571069 h 2934262"/>
              <a:gd name="connsiteX8" fmla="*/ 1833162 w 2318311"/>
              <a:gd name="connsiteY8" fmla="*/ 1623456 h 2934262"/>
              <a:gd name="connsiteX9" fmla="*/ 1790300 w 2318311"/>
              <a:gd name="connsiteY9" fmla="*/ 1642507 h 2934262"/>
              <a:gd name="connsiteX10" fmla="*/ 1742674 w 2318311"/>
              <a:gd name="connsiteY10" fmla="*/ 1682988 h 2934262"/>
              <a:gd name="connsiteX11" fmla="*/ 1633137 w 2318311"/>
              <a:gd name="connsiteY11" fmla="*/ 1756806 h 2934262"/>
              <a:gd name="connsiteX12" fmla="*/ 1604562 w 2318311"/>
              <a:gd name="connsiteY12" fmla="*/ 1852056 h 2934262"/>
              <a:gd name="connsiteX13" fmla="*/ 1602180 w 2318311"/>
              <a:gd name="connsiteY13" fmla="*/ 1863963 h 2934262"/>
              <a:gd name="connsiteX14" fmla="*/ 1605358 w 2318311"/>
              <a:gd name="connsiteY14" fmla="*/ 1958420 h 2934262"/>
              <a:gd name="connsiteX15" fmla="*/ 1575988 w 2318311"/>
              <a:gd name="connsiteY15" fmla="*/ 2200513 h 2934262"/>
              <a:gd name="connsiteX16" fmla="*/ 1461687 w 2318311"/>
              <a:gd name="connsiteY16" fmla="*/ 2309257 h 2934262"/>
              <a:gd name="connsiteX17" fmla="*/ 1395012 w 2318311"/>
              <a:gd name="connsiteY17" fmla="*/ 2416413 h 2934262"/>
              <a:gd name="connsiteX18" fmla="*/ 1323574 w 2318311"/>
              <a:gd name="connsiteY18" fmla="*/ 2533094 h 2934262"/>
              <a:gd name="connsiteX19" fmla="*/ 1254518 w 2318311"/>
              <a:gd name="connsiteY19" fmla="*/ 2616438 h 2934262"/>
              <a:gd name="connsiteX20" fmla="*/ 1330718 w 2318311"/>
              <a:gd name="connsiteY20" fmla="*/ 2492613 h 2934262"/>
              <a:gd name="connsiteX21" fmla="*/ 1339451 w 2318311"/>
              <a:gd name="connsiteY21" fmla="*/ 2456896 h 2934262"/>
              <a:gd name="connsiteX22" fmla="*/ 1309287 w 2318311"/>
              <a:gd name="connsiteY22" fmla="*/ 2456894 h 2934262"/>
              <a:gd name="connsiteX23" fmla="*/ 1233087 w 2318311"/>
              <a:gd name="connsiteY23" fmla="*/ 2480707 h 2934262"/>
              <a:gd name="connsiteX24" fmla="*/ 1133074 w 2318311"/>
              <a:gd name="connsiteY24" fmla="*/ 2609294 h 2934262"/>
              <a:gd name="connsiteX25" fmla="*/ 1071162 w 2318311"/>
              <a:gd name="connsiteY25" fmla="*/ 2756932 h 2934262"/>
              <a:gd name="connsiteX26" fmla="*/ 955276 w 2318311"/>
              <a:gd name="connsiteY26" fmla="*/ 2926795 h 2934262"/>
              <a:gd name="connsiteX27" fmla="*/ 907649 w 2318311"/>
              <a:gd name="connsiteY27" fmla="*/ 2875995 h 2934262"/>
              <a:gd name="connsiteX28" fmla="*/ 929874 w 2318311"/>
              <a:gd name="connsiteY28" fmla="*/ 2809320 h 2934262"/>
              <a:gd name="connsiteX29" fmla="*/ 863199 w 2318311"/>
              <a:gd name="connsiteY29" fmla="*/ 2739470 h 2934262"/>
              <a:gd name="connsiteX30" fmla="*/ 669524 w 2318311"/>
              <a:gd name="connsiteY30" fmla="*/ 2593419 h 2934262"/>
              <a:gd name="connsiteX31" fmla="*/ 612775 w 2318311"/>
              <a:gd name="connsiteY31" fmla="*/ 2533650 h 2934262"/>
              <a:gd name="connsiteX32" fmla="*/ 549275 w 2318311"/>
              <a:gd name="connsiteY32" fmla="*/ 2581275 h 2934262"/>
              <a:gd name="connsiteX33" fmla="*/ 421875 w 2318311"/>
              <a:gd name="connsiteY33" fmla="*/ 2437845 h 2934262"/>
              <a:gd name="connsiteX34" fmla="*/ 336150 w 2318311"/>
              <a:gd name="connsiteY34" fmla="*/ 2441020 h 2934262"/>
              <a:gd name="connsiteX35" fmla="*/ 577450 w 2318311"/>
              <a:gd name="connsiteY35" fmla="*/ 2193370 h 2934262"/>
              <a:gd name="connsiteX36" fmla="*/ 688575 w 2318311"/>
              <a:gd name="connsiteY36" fmla="*/ 2110820 h 2934262"/>
              <a:gd name="connsiteX37" fmla="*/ 869550 w 2318311"/>
              <a:gd name="connsiteY37" fmla="*/ 2015570 h 2934262"/>
              <a:gd name="connsiteX38" fmla="*/ 860025 w 2318311"/>
              <a:gd name="connsiteY38" fmla="*/ 1825070 h 2934262"/>
              <a:gd name="connsiteX39" fmla="*/ 809225 w 2318311"/>
              <a:gd name="connsiteY39" fmla="*/ 1698070 h 2934262"/>
              <a:gd name="connsiteX40" fmla="*/ 787000 w 2318311"/>
              <a:gd name="connsiteY40" fmla="*/ 1580595 h 2934262"/>
              <a:gd name="connsiteX41" fmla="*/ 761600 w 2318311"/>
              <a:gd name="connsiteY41" fmla="*/ 1536145 h 2934262"/>
              <a:gd name="connsiteX42" fmla="*/ 701275 w 2318311"/>
              <a:gd name="connsiteY42" fmla="*/ 1542495 h 2934262"/>
              <a:gd name="connsiteX43" fmla="*/ 666350 w 2318311"/>
              <a:gd name="connsiteY43" fmla="*/ 1558370 h 2934262"/>
              <a:gd name="connsiteX44" fmla="*/ 640950 w 2318311"/>
              <a:gd name="connsiteY44" fmla="*/ 1571070 h 2934262"/>
              <a:gd name="connsiteX45" fmla="*/ 606025 w 2318311"/>
              <a:gd name="connsiteY45" fmla="*/ 1440895 h 2934262"/>
              <a:gd name="connsiteX46" fmla="*/ 583800 w 2318311"/>
              <a:gd name="connsiteY46" fmla="*/ 1336120 h 2934262"/>
              <a:gd name="connsiteX47" fmla="*/ 513950 w 2318311"/>
              <a:gd name="connsiteY47" fmla="*/ 1301195 h 2934262"/>
              <a:gd name="connsiteX48" fmla="*/ 263125 w 2318311"/>
              <a:gd name="connsiteY48" fmla="*/ 1278970 h 2934262"/>
              <a:gd name="connsiteX49" fmla="*/ 279000 w 2318311"/>
              <a:gd name="connsiteY49" fmla="*/ 1209120 h 2934262"/>
              <a:gd name="connsiteX50" fmla="*/ 301225 w 2318311"/>
              <a:gd name="connsiteY50" fmla="*/ 1186895 h 2934262"/>
              <a:gd name="connsiteX51" fmla="*/ 256776 w 2318311"/>
              <a:gd name="connsiteY51" fmla="*/ 1009095 h 2934262"/>
              <a:gd name="connsiteX52" fmla="*/ 240901 w 2318311"/>
              <a:gd name="connsiteY52" fmla="*/ 964645 h 2934262"/>
              <a:gd name="connsiteX53" fmla="*/ 310751 w 2318311"/>
              <a:gd name="connsiteY53" fmla="*/ 802720 h 2934262"/>
              <a:gd name="connsiteX54" fmla="*/ 272652 w 2318311"/>
              <a:gd name="connsiteY54" fmla="*/ 618570 h 2934262"/>
              <a:gd name="connsiteX55" fmla="*/ 193277 w 2318311"/>
              <a:gd name="connsiteY55" fmla="*/ 602695 h 2934262"/>
              <a:gd name="connsiteX56" fmla="*/ 205977 w 2318311"/>
              <a:gd name="connsiteY56" fmla="*/ 504270 h 2934262"/>
              <a:gd name="connsiteX57" fmla="*/ 244076 w 2318311"/>
              <a:gd name="connsiteY57" fmla="*/ 447120 h 2934262"/>
              <a:gd name="connsiteX58" fmla="*/ 0 w 2318311"/>
              <a:gd name="connsiteY58" fmla="*/ 438150 h 2934262"/>
              <a:gd name="connsiteX0" fmla="*/ 0 w 2318311"/>
              <a:gd name="connsiteY0" fmla="*/ 438150 h 2934262"/>
              <a:gd name="connsiteX1" fmla="*/ 527050 w 2318311"/>
              <a:gd name="connsiteY1" fmla="*/ 0 h 2934262"/>
              <a:gd name="connsiteX2" fmla="*/ 586977 w 2318311"/>
              <a:gd name="connsiteY2" fmla="*/ 53421 h 2934262"/>
              <a:gd name="connsiteX3" fmla="*/ 2203052 w 2318311"/>
              <a:gd name="connsiteY3" fmla="*/ 1453596 h 2934262"/>
              <a:gd name="connsiteX4" fmla="*/ 2145105 w 2318311"/>
              <a:gd name="connsiteY4" fmla="*/ 1475819 h 2934262"/>
              <a:gd name="connsiteX5" fmla="*/ 2090337 w 2318311"/>
              <a:gd name="connsiteY5" fmla="*/ 1499631 h 2934262"/>
              <a:gd name="connsiteX6" fmla="*/ 2057796 w 2318311"/>
              <a:gd name="connsiteY6" fmla="*/ 1542496 h 2934262"/>
              <a:gd name="connsiteX7" fmla="*/ 1918887 w 2318311"/>
              <a:gd name="connsiteY7" fmla="*/ 1571069 h 2934262"/>
              <a:gd name="connsiteX8" fmla="*/ 1833162 w 2318311"/>
              <a:gd name="connsiteY8" fmla="*/ 1623456 h 2934262"/>
              <a:gd name="connsiteX9" fmla="*/ 1790300 w 2318311"/>
              <a:gd name="connsiteY9" fmla="*/ 1642507 h 2934262"/>
              <a:gd name="connsiteX10" fmla="*/ 1742674 w 2318311"/>
              <a:gd name="connsiteY10" fmla="*/ 1682988 h 2934262"/>
              <a:gd name="connsiteX11" fmla="*/ 1633137 w 2318311"/>
              <a:gd name="connsiteY11" fmla="*/ 1756806 h 2934262"/>
              <a:gd name="connsiteX12" fmla="*/ 1604562 w 2318311"/>
              <a:gd name="connsiteY12" fmla="*/ 1852056 h 2934262"/>
              <a:gd name="connsiteX13" fmla="*/ 1602180 w 2318311"/>
              <a:gd name="connsiteY13" fmla="*/ 1863963 h 2934262"/>
              <a:gd name="connsiteX14" fmla="*/ 1605358 w 2318311"/>
              <a:gd name="connsiteY14" fmla="*/ 1958420 h 2934262"/>
              <a:gd name="connsiteX15" fmla="*/ 1575988 w 2318311"/>
              <a:gd name="connsiteY15" fmla="*/ 2200513 h 2934262"/>
              <a:gd name="connsiteX16" fmla="*/ 1461687 w 2318311"/>
              <a:gd name="connsiteY16" fmla="*/ 2309257 h 2934262"/>
              <a:gd name="connsiteX17" fmla="*/ 1395012 w 2318311"/>
              <a:gd name="connsiteY17" fmla="*/ 2416413 h 2934262"/>
              <a:gd name="connsiteX18" fmla="*/ 1323574 w 2318311"/>
              <a:gd name="connsiteY18" fmla="*/ 2533094 h 2934262"/>
              <a:gd name="connsiteX19" fmla="*/ 1254518 w 2318311"/>
              <a:gd name="connsiteY19" fmla="*/ 2616438 h 2934262"/>
              <a:gd name="connsiteX20" fmla="*/ 1330718 w 2318311"/>
              <a:gd name="connsiteY20" fmla="*/ 2492613 h 2934262"/>
              <a:gd name="connsiteX21" fmla="*/ 1339451 w 2318311"/>
              <a:gd name="connsiteY21" fmla="*/ 2456896 h 2934262"/>
              <a:gd name="connsiteX22" fmla="*/ 1309287 w 2318311"/>
              <a:gd name="connsiteY22" fmla="*/ 2456894 h 2934262"/>
              <a:gd name="connsiteX23" fmla="*/ 1233087 w 2318311"/>
              <a:gd name="connsiteY23" fmla="*/ 2480707 h 2934262"/>
              <a:gd name="connsiteX24" fmla="*/ 1133074 w 2318311"/>
              <a:gd name="connsiteY24" fmla="*/ 2609294 h 2934262"/>
              <a:gd name="connsiteX25" fmla="*/ 1071162 w 2318311"/>
              <a:gd name="connsiteY25" fmla="*/ 2756932 h 2934262"/>
              <a:gd name="connsiteX26" fmla="*/ 955276 w 2318311"/>
              <a:gd name="connsiteY26" fmla="*/ 2926795 h 2934262"/>
              <a:gd name="connsiteX27" fmla="*/ 907649 w 2318311"/>
              <a:gd name="connsiteY27" fmla="*/ 2875995 h 2934262"/>
              <a:gd name="connsiteX28" fmla="*/ 929874 w 2318311"/>
              <a:gd name="connsiteY28" fmla="*/ 2809320 h 2934262"/>
              <a:gd name="connsiteX29" fmla="*/ 863199 w 2318311"/>
              <a:gd name="connsiteY29" fmla="*/ 2739470 h 2934262"/>
              <a:gd name="connsiteX30" fmla="*/ 669524 w 2318311"/>
              <a:gd name="connsiteY30" fmla="*/ 2593419 h 2934262"/>
              <a:gd name="connsiteX31" fmla="*/ 612775 w 2318311"/>
              <a:gd name="connsiteY31" fmla="*/ 2533650 h 2934262"/>
              <a:gd name="connsiteX32" fmla="*/ 549275 w 2318311"/>
              <a:gd name="connsiteY32" fmla="*/ 2581275 h 2934262"/>
              <a:gd name="connsiteX33" fmla="*/ 421875 w 2318311"/>
              <a:gd name="connsiteY33" fmla="*/ 2437845 h 2934262"/>
              <a:gd name="connsiteX34" fmla="*/ 336150 w 2318311"/>
              <a:gd name="connsiteY34" fmla="*/ 2441020 h 2934262"/>
              <a:gd name="connsiteX35" fmla="*/ 577450 w 2318311"/>
              <a:gd name="connsiteY35" fmla="*/ 2193370 h 2934262"/>
              <a:gd name="connsiteX36" fmla="*/ 688575 w 2318311"/>
              <a:gd name="connsiteY36" fmla="*/ 2110820 h 2934262"/>
              <a:gd name="connsiteX37" fmla="*/ 869550 w 2318311"/>
              <a:gd name="connsiteY37" fmla="*/ 2015570 h 2934262"/>
              <a:gd name="connsiteX38" fmla="*/ 860025 w 2318311"/>
              <a:gd name="connsiteY38" fmla="*/ 1825070 h 2934262"/>
              <a:gd name="connsiteX39" fmla="*/ 809225 w 2318311"/>
              <a:gd name="connsiteY39" fmla="*/ 1698070 h 2934262"/>
              <a:gd name="connsiteX40" fmla="*/ 787000 w 2318311"/>
              <a:gd name="connsiteY40" fmla="*/ 1580595 h 2934262"/>
              <a:gd name="connsiteX41" fmla="*/ 761600 w 2318311"/>
              <a:gd name="connsiteY41" fmla="*/ 1536145 h 2934262"/>
              <a:gd name="connsiteX42" fmla="*/ 701275 w 2318311"/>
              <a:gd name="connsiteY42" fmla="*/ 1542495 h 2934262"/>
              <a:gd name="connsiteX43" fmla="*/ 666350 w 2318311"/>
              <a:gd name="connsiteY43" fmla="*/ 1558370 h 2934262"/>
              <a:gd name="connsiteX44" fmla="*/ 640950 w 2318311"/>
              <a:gd name="connsiteY44" fmla="*/ 1571070 h 2934262"/>
              <a:gd name="connsiteX45" fmla="*/ 606025 w 2318311"/>
              <a:gd name="connsiteY45" fmla="*/ 1440895 h 2934262"/>
              <a:gd name="connsiteX46" fmla="*/ 583800 w 2318311"/>
              <a:gd name="connsiteY46" fmla="*/ 1336120 h 2934262"/>
              <a:gd name="connsiteX47" fmla="*/ 513950 w 2318311"/>
              <a:gd name="connsiteY47" fmla="*/ 1301195 h 2934262"/>
              <a:gd name="connsiteX48" fmla="*/ 263125 w 2318311"/>
              <a:gd name="connsiteY48" fmla="*/ 1278970 h 2934262"/>
              <a:gd name="connsiteX49" fmla="*/ 279000 w 2318311"/>
              <a:gd name="connsiteY49" fmla="*/ 1209120 h 2934262"/>
              <a:gd name="connsiteX50" fmla="*/ 301225 w 2318311"/>
              <a:gd name="connsiteY50" fmla="*/ 1186895 h 2934262"/>
              <a:gd name="connsiteX51" fmla="*/ 256776 w 2318311"/>
              <a:gd name="connsiteY51" fmla="*/ 1009095 h 2934262"/>
              <a:gd name="connsiteX52" fmla="*/ 240901 w 2318311"/>
              <a:gd name="connsiteY52" fmla="*/ 964645 h 2934262"/>
              <a:gd name="connsiteX53" fmla="*/ 310751 w 2318311"/>
              <a:gd name="connsiteY53" fmla="*/ 802720 h 2934262"/>
              <a:gd name="connsiteX54" fmla="*/ 272652 w 2318311"/>
              <a:gd name="connsiteY54" fmla="*/ 618570 h 2934262"/>
              <a:gd name="connsiteX55" fmla="*/ 193277 w 2318311"/>
              <a:gd name="connsiteY55" fmla="*/ 602695 h 2934262"/>
              <a:gd name="connsiteX56" fmla="*/ 205977 w 2318311"/>
              <a:gd name="connsiteY56" fmla="*/ 504270 h 2934262"/>
              <a:gd name="connsiteX57" fmla="*/ 244076 w 2318311"/>
              <a:gd name="connsiteY57" fmla="*/ 447120 h 2934262"/>
              <a:gd name="connsiteX58" fmla="*/ 0 w 2318311"/>
              <a:gd name="connsiteY58" fmla="*/ 438150 h 2934262"/>
              <a:gd name="connsiteX0" fmla="*/ 0 w 2326509"/>
              <a:gd name="connsiteY0" fmla="*/ 438150 h 2934262"/>
              <a:gd name="connsiteX1" fmla="*/ 527050 w 2326509"/>
              <a:gd name="connsiteY1" fmla="*/ 0 h 2934262"/>
              <a:gd name="connsiteX2" fmla="*/ 586977 w 2326509"/>
              <a:gd name="connsiteY2" fmla="*/ 53421 h 2934262"/>
              <a:gd name="connsiteX3" fmla="*/ 2203052 w 2326509"/>
              <a:gd name="connsiteY3" fmla="*/ 1453596 h 2934262"/>
              <a:gd name="connsiteX4" fmla="*/ 2176062 w 2326509"/>
              <a:gd name="connsiteY4" fmla="*/ 1471057 h 2934262"/>
              <a:gd name="connsiteX5" fmla="*/ 2145105 w 2326509"/>
              <a:gd name="connsiteY5" fmla="*/ 1475819 h 2934262"/>
              <a:gd name="connsiteX6" fmla="*/ 2090337 w 2326509"/>
              <a:gd name="connsiteY6" fmla="*/ 1499631 h 2934262"/>
              <a:gd name="connsiteX7" fmla="*/ 2057796 w 2326509"/>
              <a:gd name="connsiteY7" fmla="*/ 1542496 h 2934262"/>
              <a:gd name="connsiteX8" fmla="*/ 1918887 w 2326509"/>
              <a:gd name="connsiteY8" fmla="*/ 1571069 h 2934262"/>
              <a:gd name="connsiteX9" fmla="*/ 1833162 w 2326509"/>
              <a:gd name="connsiteY9" fmla="*/ 1623456 h 2934262"/>
              <a:gd name="connsiteX10" fmla="*/ 1790300 w 2326509"/>
              <a:gd name="connsiteY10" fmla="*/ 1642507 h 2934262"/>
              <a:gd name="connsiteX11" fmla="*/ 1742674 w 2326509"/>
              <a:gd name="connsiteY11" fmla="*/ 1682988 h 2934262"/>
              <a:gd name="connsiteX12" fmla="*/ 1633137 w 2326509"/>
              <a:gd name="connsiteY12" fmla="*/ 1756806 h 2934262"/>
              <a:gd name="connsiteX13" fmla="*/ 1604562 w 2326509"/>
              <a:gd name="connsiteY13" fmla="*/ 1852056 h 2934262"/>
              <a:gd name="connsiteX14" fmla="*/ 1602180 w 2326509"/>
              <a:gd name="connsiteY14" fmla="*/ 1863963 h 2934262"/>
              <a:gd name="connsiteX15" fmla="*/ 1605358 w 2326509"/>
              <a:gd name="connsiteY15" fmla="*/ 1958420 h 2934262"/>
              <a:gd name="connsiteX16" fmla="*/ 1575988 w 2326509"/>
              <a:gd name="connsiteY16" fmla="*/ 2200513 h 2934262"/>
              <a:gd name="connsiteX17" fmla="*/ 1461687 w 2326509"/>
              <a:gd name="connsiteY17" fmla="*/ 2309257 h 2934262"/>
              <a:gd name="connsiteX18" fmla="*/ 1395012 w 2326509"/>
              <a:gd name="connsiteY18" fmla="*/ 2416413 h 2934262"/>
              <a:gd name="connsiteX19" fmla="*/ 1323574 w 2326509"/>
              <a:gd name="connsiteY19" fmla="*/ 2533094 h 2934262"/>
              <a:gd name="connsiteX20" fmla="*/ 1254518 w 2326509"/>
              <a:gd name="connsiteY20" fmla="*/ 2616438 h 2934262"/>
              <a:gd name="connsiteX21" fmla="*/ 1330718 w 2326509"/>
              <a:gd name="connsiteY21" fmla="*/ 2492613 h 2934262"/>
              <a:gd name="connsiteX22" fmla="*/ 1339451 w 2326509"/>
              <a:gd name="connsiteY22" fmla="*/ 2456896 h 2934262"/>
              <a:gd name="connsiteX23" fmla="*/ 1309287 w 2326509"/>
              <a:gd name="connsiteY23" fmla="*/ 2456894 h 2934262"/>
              <a:gd name="connsiteX24" fmla="*/ 1233087 w 2326509"/>
              <a:gd name="connsiteY24" fmla="*/ 2480707 h 2934262"/>
              <a:gd name="connsiteX25" fmla="*/ 1133074 w 2326509"/>
              <a:gd name="connsiteY25" fmla="*/ 2609294 h 2934262"/>
              <a:gd name="connsiteX26" fmla="*/ 1071162 w 2326509"/>
              <a:gd name="connsiteY26" fmla="*/ 2756932 h 2934262"/>
              <a:gd name="connsiteX27" fmla="*/ 955276 w 2326509"/>
              <a:gd name="connsiteY27" fmla="*/ 2926795 h 2934262"/>
              <a:gd name="connsiteX28" fmla="*/ 907649 w 2326509"/>
              <a:gd name="connsiteY28" fmla="*/ 2875995 h 2934262"/>
              <a:gd name="connsiteX29" fmla="*/ 929874 w 2326509"/>
              <a:gd name="connsiteY29" fmla="*/ 2809320 h 2934262"/>
              <a:gd name="connsiteX30" fmla="*/ 863199 w 2326509"/>
              <a:gd name="connsiteY30" fmla="*/ 2739470 h 2934262"/>
              <a:gd name="connsiteX31" fmla="*/ 669524 w 2326509"/>
              <a:gd name="connsiteY31" fmla="*/ 2593419 h 2934262"/>
              <a:gd name="connsiteX32" fmla="*/ 612775 w 2326509"/>
              <a:gd name="connsiteY32" fmla="*/ 2533650 h 2934262"/>
              <a:gd name="connsiteX33" fmla="*/ 549275 w 2326509"/>
              <a:gd name="connsiteY33" fmla="*/ 2581275 h 2934262"/>
              <a:gd name="connsiteX34" fmla="*/ 421875 w 2326509"/>
              <a:gd name="connsiteY34" fmla="*/ 2437845 h 2934262"/>
              <a:gd name="connsiteX35" fmla="*/ 336150 w 2326509"/>
              <a:gd name="connsiteY35" fmla="*/ 2441020 h 2934262"/>
              <a:gd name="connsiteX36" fmla="*/ 577450 w 2326509"/>
              <a:gd name="connsiteY36" fmla="*/ 2193370 h 2934262"/>
              <a:gd name="connsiteX37" fmla="*/ 688575 w 2326509"/>
              <a:gd name="connsiteY37" fmla="*/ 2110820 h 2934262"/>
              <a:gd name="connsiteX38" fmla="*/ 869550 w 2326509"/>
              <a:gd name="connsiteY38" fmla="*/ 2015570 h 2934262"/>
              <a:gd name="connsiteX39" fmla="*/ 860025 w 2326509"/>
              <a:gd name="connsiteY39" fmla="*/ 1825070 h 2934262"/>
              <a:gd name="connsiteX40" fmla="*/ 809225 w 2326509"/>
              <a:gd name="connsiteY40" fmla="*/ 1698070 h 2934262"/>
              <a:gd name="connsiteX41" fmla="*/ 787000 w 2326509"/>
              <a:gd name="connsiteY41" fmla="*/ 1580595 h 2934262"/>
              <a:gd name="connsiteX42" fmla="*/ 761600 w 2326509"/>
              <a:gd name="connsiteY42" fmla="*/ 1536145 h 2934262"/>
              <a:gd name="connsiteX43" fmla="*/ 701275 w 2326509"/>
              <a:gd name="connsiteY43" fmla="*/ 1542495 h 2934262"/>
              <a:gd name="connsiteX44" fmla="*/ 666350 w 2326509"/>
              <a:gd name="connsiteY44" fmla="*/ 1558370 h 2934262"/>
              <a:gd name="connsiteX45" fmla="*/ 640950 w 2326509"/>
              <a:gd name="connsiteY45" fmla="*/ 1571070 h 2934262"/>
              <a:gd name="connsiteX46" fmla="*/ 606025 w 2326509"/>
              <a:gd name="connsiteY46" fmla="*/ 1440895 h 2934262"/>
              <a:gd name="connsiteX47" fmla="*/ 583800 w 2326509"/>
              <a:gd name="connsiteY47" fmla="*/ 1336120 h 2934262"/>
              <a:gd name="connsiteX48" fmla="*/ 513950 w 2326509"/>
              <a:gd name="connsiteY48" fmla="*/ 1301195 h 2934262"/>
              <a:gd name="connsiteX49" fmla="*/ 263125 w 2326509"/>
              <a:gd name="connsiteY49" fmla="*/ 1278970 h 2934262"/>
              <a:gd name="connsiteX50" fmla="*/ 279000 w 2326509"/>
              <a:gd name="connsiteY50" fmla="*/ 1209120 h 2934262"/>
              <a:gd name="connsiteX51" fmla="*/ 301225 w 2326509"/>
              <a:gd name="connsiteY51" fmla="*/ 1186895 h 2934262"/>
              <a:gd name="connsiteX52" fmla="*/ 256776 w 2326509"/>
              <a:gd name="connsiteY52" fmla="*/ 1009095 h 2934262"/>
              <a:gd name="connsiteX53" fmla="*/ 240901 w 2326509"/>
              <a:gd name="connsiteY53" fmla="*/ 964645 h 2934262"/>
              <a:gd name="connsiteX54" fmla="*/ 310751 w 2326509"/>
              <a:gd name="connsiteY54" fmla="*/ 802720 h 2934262"/>
              <a:gd name="connsiteX55" fmla="*/ 272652 w 2326509"/>
              <a:gd name="connsiteY55" fmla="*/ 618570 h 2934262"/>
              <a:gd name="connsiteX56" fmla="*/ 193277 w 2326509"/>
              <a:gd name="connsiteY56" fmla="*/ 602695 h 2934262"/>
              <a:gd name="connsiteX57" fmla="*/ 205977 w 2326509"/>
              <a:gd name="connsiteY57" fmla="*/ 504270 h 2934262"/>
              <a:gd name="connsiteX58" fmla="*/ 244076 w 2326509"/>
              <a:gd name="connsiteY58" fmla="*/ 447120 h 2934262"/>
              <a:gd name="connsiteX59" fmla="*/ 0 w 2326509"/>
              <a:gd name="connsiteY59" fmla="*/ 438150 h 2934262"/>
              <a:gd name="connsiteX0" fmla="*/ 0 w 2320064"/>
              <a:gd name="connsiteY0" fmla="*/ 438150 h 2934262"/>
              <a:gd name="connsiteX1" fmla="*/ 527050 w 2320064"/>
              <a:gd name="connsiteY1" fmla="*/ 0 h 2934262"/>
              <a:gd name="connsiteX2" fmla="*/ 586977 w 2320064"/>
              <a:gd name="connsiteY2" fmla="*/ 53421 h 2934262"/>
              <a:gd name="connsiteX3" fmla="*/ 2203052 w 2320064"/>
              <a:gd name="connsiteY3" fmla="*/ 1453596 h 2934262"/>
              <a:gd name="connsiteX4" fmla="*/ 2149868 w 2320064"/>
              <a:gd name="connsiteY4" fmla="*/ 1518682 h 2934262"/>
              <a:gd name="connsiteX5" fmla="*/ 2176062 w 2320064"/>
              <a:gd name="connsiteY5" fmla="*/ 1471057 h 2934262"/>
              <a:gd name="connsiteX6" fmla="*/ 2145105 w 2320064"/>
              <a:gd name="connsiteY6" fmla="*/ 1475819 h 2934262"/>
              <a:gd name="connsiteX7" fmla="*/ 2090337 w 2320064"/>
              <a:gd name="connsiteY7" fmla="*/ 1499631 h 2934262"/>
              <a:gd name="connsiteX8" fmla="*/ 2057796 w 2320064"/>
              <a:gd name="connsiteY8" fmla="*/ 1542496 h 2934262"/>
              <a:gd name="connsiteX9" fmla="*/ 1918887 w 2320064"/>
              <a:gd name="connsiteY9" fmla="*/ 1571069 h 2934262"/>
              <a:gd name="connsiteX10" fmla="*/ 1833162 w 2320064"/>
              <a:gd name="connsiteY10" fmla="*/ 1623456 h 2934262"/>
              <a:gd name="connsiteX11" fmla="*/ 1790300 w 2320064"/>
              <a:gd name="connsiteY11" fmla="*/ 1642507 h 2934262"/>
              <a:gd name="connsiteX12" fmla="*/ 1742674 w 2320064"/>
              <a:gd name="connsiteY12" fmla="*/ 1682988 h 2934262"/>
              <a:gd name="connsiteX13" fmla="*/ 1633137 w 2320064"/>
              <a:gd name="connsiteY13" fmla="*/ 1756806 h 2934262"/>
              <a:gd name="connsiteX14" fmla="*/ 1604562 w 2320064"/>
              <a:gd name="connsiteY14" fmla="*/ 1852056 h 2934262"/>
              <a:gd name="connsiteX15" fmla="*/ 1602180 w 2320064"/>
              <a:gd name="connsiteY15" fmla="*/ 1863963 h 2934262"/>
              <a:gd name="connsiteX16" fmla="*/ 1605358 w 2320064"/>
              <a:gd name="connsiteY16" fmla="*/ 1958420 h 2934262"/>
              <a:gd name="connsiteX17" fmla="*/ 1575988 w 2320064"/>
              <a:gd name="connsiteY17" fmla="*/ 2200513 h 2934262"/>
              <a:gd name="connsiteX18" fmla="*/ 1461687 w 2320064"/>
              <a:gd name="connsiteY18" fmla="*/ 2309257 h 2934262"/>
              <a:gd name="connsiteX19" fmla="*/ 1395012 w 2320064"/>
              <a:gd name="connsiteY19" fmla="*/ 2416413 h 2934262"/>
              <a:gd name="connsiteX20" fmla="*/ 1323574 w 2320064"/>
              <a:gd name="connsiteY20" fmla="*/ 2533094 h 2934262"/>
              <a:gd name="connsiteX21" fmla="*/ 1254518 w 2320064"/>
              <a:gd name="connsiteY21" fmla="*/ 2616438 h 2934262"/>
              <a:gd name="connsiteX22" fmla="*/ 1330718 w 2320064"/>
              <a:gd name="connsiteY22" fmla="*/ 2492613 h 2934262"/>
              <a:gd name="connsiteX23" fmla="*/ 1339451 w 2320064"/>
              <a:gd name="connsiteY23" fmla="*/ 2456896 h 2934262"/>
              <a:gd name="connsiteX24" fmla="*/ 1309287 w 2320064"/>
              <a:gd name="connsiteY24" fmla="*/ 2456894 h 2934262"/>
              <a:gd name="connsiteX25" fmla="*/ 1233087 w 2320064"/>
              <a:gd name="connsiteY25" fmla="*/ 2480707 h 2934262"/>
              <a:gd name="connsiteX26" fmla="*/ 1133074 w 2320064"/>
              <a:gd name="connsiteY26" fmla="*/ 2609294 h 2934262"/>
              <a:gd name="connsiteX27" fmla="*/ 1071162 w 2320064"/>
              <a:gd name="connsiteY27" fmla="*/ 2756932 h 2934262"/>
              <a:gd name="connsiteX28" fmla="*/ 955276 w 2320064"/>
              <a:gd name="connsiteY28" fmla="*/ 2926795 h 2934262"/>
              <a:gd name="connsiteX29" fmla="*/ 907649 w 2320064"/>
              <a:gd name="connsiteY29" fmla="*/ 2875995 h 2934262"/>
              <a:gd name="connsiteX30" fmla="*/ 929874 w 2320064"/>
              <a:gd name="connsiteY30" fmla="*/ 2809320 h 2934262"/>
              <a:gd name="connsiteX31" fmla="*/ 863199 w 2320064"/>
              <a:gd name="connsiteY31" fmla="*/ 2739470 h 2934262"/>
              <a:gd name="connsiteX32" fmla="*/ 669524 w 2320064"/>
              <a:gd name="connsiteY32" fmla="*/ 2593419 h 2934262"/>
              <a:gd name="connsiteX33" fmla="*/ 612775 w 2320064"/>
              <a:gd name="connsiteY33" fmla="*/ 2533650 h 2934262"/>
              <a:gd name="connsiteX34" fmla="*/ 549275 w 2320064"/>
              <a:gd name="connsiteY34" fmla="*/ 2581275 h 2934262"/>
              <a:gd name="connsiteX35" fmla="*/ 421875 w 2320064"/>
              <a:gd name="connsiteY35" fmla="*/ 2437845 h 2934262"/>
              <a:gd name="connsiteX36" fmla="*/ 336150 w 2320064"/>
              <a:gd name="connsiteY36" fmla="*/ 2441020 h 2934262"/>
              <a:gd name="connsiteX37" fmla="*/ 577450 w 2320064"/>
              <a:gd name="connsiteY37" fmla="*/ 2193370 h 2934262"/>
              <a:gd name="connsiteX38" fmla="*/ 688575 w 2320064"/>
              <a:gd name="connsiteY38" fmla="*/ 2110820 h 2934262"/>
              <a:gd name="connsiteX39" fmla="*/ 869550 w 2320064"/>
              <a:gd name="connsiteY39" fmla="*/ 2015570 h 2934262"/>
              <a:gd name="connsiteX40" fmla="*/ 860025 w 2320064"/>
              <a:gd name="connsiteY40" fmla="*/ 1825070 h 2934262"/>
              <a:gd name="connsiteX41" fmla="*/ 809225 w 2320064"/>
              <a:gd name="connsiteY41" fmla="*/ 1698070 h 2934262"/>
              <a:gd name="connsiteX42" fmla="*/ 787000 w 2320064"/>
              <a:gd name="connsiteY42" fmla="*/ 1580595 h 2934262"/>
              <a:gd name="connsiteX43" fmla="*/ 761600 w 2320064"/>
              <a:gd name="connsiteY43" fmla="*/ 1536145 h 2934262"/>
              <a:gd name="connsiteX44" fmla="*/ 701275 w 2320064"/>
              <a:gd name="connsiteY44" fmla="*/ 1542495 h 2934262"/>
              <a:gd name="connsiteX45" fmla="*/ 666350 w 2320064"/>
              <a:gd name="connsiteY45" fmla="*/ 1558370 h 2934262"/>
              <a:gd name="connsiteX46" fmla="*/ 640950 w 2320064"/>
              <a:gd name="connsiteY46" fmla="*/ 1571070 h 2934262"/>
              <a:gd name="connsiteX47" fmla="*/ 606025 w 2320064"/>
              <a:gd name="connsiteY47" fmla="*/ 1440895 h 2934262"/>
              <a:gd name="connsiteX48" fmla="*/ 583800 w 2320064"/>
              <a:gd name="connsiteY48" fmla="*/ 1336120 h 2934262"/>
              <a:gd name="connsiteX49" fmla="*/ 513950 w 2320064"/>
              <a:gd name="connsiteY49" fmla="*/ 1301195 h 2934262"/>
              <a:gd name="connsiteX50" fmla="*/ 263125 w 2320064"/>
              <a:gd name="connsiteY50" fmla="*/ 1278970 h 2934262"/>
              <a:gd name="connsiteX51" fmla="*/ 279000 w 2320064"/>
              <a:gd name="connsiteY51" fmla="*/ 1209120 h 2934262"/>
              <a:gd name="connsiteX52" fmla="*/ 301225 w 2320064"/>
              <a:gd name="connsiteY52" fmla="*/ 1186895 h 2934262"/>
              <a:gd name="connsiteX53" fmla="*/ 256776 w 2320064"/>
              <a:gd name="connsiteY53" fmla="*/ 1009095 h 2934262"/>
              <a:gd name="connsiteX54" fmla="*/ 240901 w 2320064"/>
              <a:gd name="connsiteY54" fmla="*/ 964645 h 2934262"/>
              <a:gd name="connsiteX55" fmla="*/ 310751 w 2320064"/>
              <a:gd name="connsiteY55" fmla="*/ 802720 h 2934262"/>
              <a:gd name="connsiteX56" fmla="*/ 272652 w 2320064"/>
              <a:gd name="connsiteY56" fmla="*/ 618570 h 2934262"/>
              <a:gd name="connsiteX57" fmla="*/ 193277 w 2320064"/>
              <a:gd name="connsiteY57" fmla="*/ 602695 h 2934262"/>
              <a:gd name="connsiteX58" fmla="*/ 205977 w 2320064"/>
              <a:gd name="connsiteY58" fmla="*/ 504270 h 2934262"/>
              <a:gd name="connsiteX59" fmla="*/ 244076 w 2320064"/>
              <a:gd name="connsiteY59" fmla="*/ 447120 h 2934262"/>
              <a:gd name="connsiteX60" fmla="*/ 0 w 2320064"/>
              <a:gd name="connsiteY60" fmla="*/ 438150 h 2934262"/>
              <a:gd name="connsiteX0" fmla="*/ 0 w 2320064"/>
              <a:gd name="connsiteY0" fmla="*/ 438150 h 2934262"/>
              <a:gd name="connsiteX1" fmla="*/ 527050 w 2320064"/>
              <a:gd name="connsiteY1" fmla="*/ 0 h 2934262"/>
              <a:gd name="connsiteX2" fmla="*/ 586977 w 2320064"/>
              <a:gd name="connsiteY2" fmla="*/ 53421 h 2934262"/>
              <a:gd name="connsiteX3" fmla="*/ 2203052 w 2320064"/>
              <a:gd name="connsiteY3" fmla="*/ 1453596 h 2934262"/>
              <a:gd name="connsiteX4" fmla="*/ 2149868 w 2320064"/>
              <a:gd name="connsiteY4" fmla="*/ 1518682 h 2934262"/>
              <a:gd name="connsiteX5" fmla="*/ 2176062 w 2320064"/>
              <a:gd name="connsiteY5" fmla="*/ 1471057 h 2934262"/>
              <a:gd name="connsiteX6" fmla="*/ 2145105 w 2320064"/>
              <a:gd name="connsiteY6" fmla="*/ 1475819 h 2934262"/>
              <a:gd name="connsiteX7" fmla="*/ 2090337 w 2320064"/>
              <a:gd name="connsiteY7" fmla="*/ 1499631 h 2934262"/>
              <a:gd name="connsiteX8" fmla="*/ 2057796 w 2320064"/>
              <a:gd name="connsiteY8" fmla="*/ 1542496 h 2934262"/>
              <a:gd name="connsiteX9" fmla="*/ 1880787 w 2320064"/>
              <a:gd name="connsiteY9" fmla="*/ 1587738 h 2934262"/>
              <a:gd name="connsiteX10" fmla="*/ 1833162 w 2320064"/>
              <a:gd name="connsiteY10" fmla="*/ 1623456 h 2934262"/>
              <a:gd name="connsiteX11" fmla="*/ 1790300 w 2320064"/>
              <a:gd name="connsiteY11" fmla="*/ 1642507 h 2934262"/>
              <a:gd name="connsiteX12" fmla="*/ 1742674 w 2320064"/>
              <a:gd name="connsiteY12" fmla="*/ 1682988 h 2934262"/>
              <a:gd name="connsiteX13" fmla="*/ 1633137 w 2320064"/>
              <a:gd name="connsiteY13" fmla="*/ 1756806 h 2934262"/>
              <a:gd name="connsiteX14" fmla="*/ 1604562 w 2320064"/>
              <a:gd name="connsiteY14" fmla="*/ 1852056 h 2934262"/>
              <a:gd name="connsiteX15" fmla="*/ 1602180 w 2320064"/>
              <a:gd name="connsiteY15" fmla="*/ 1863963 h 2934262"/>
              <a:gd name="connsiteX16" fmla="*/ 1605358 w 2320064"/>
              <a:gd name="connsiteY16" fmla="*/ 1958420 h 2934262"/>
              <a:gd name="connsiteX17" fmla="*/ 1575988 w 2320064"/>
              <a:gd name="connsiteY17" fmla="*/ 2200513 h 2934262"/>
              <a:gd name="connsiteX18" fmla="*/ 1461687 w 2320064"/>
              <a:gd name="connsiteY18" fmla="*/ 2309257 h 2934262"/>
              <a:gd name="connsiteX19" fmla="*/ 1395012 w 2320064"/>
              <a:gd name="connsiteY19" fmla="*/ 2416413 h 2934262"/>
              <a:gd name="connsiteX20" fmla="*/ 1323574 w 2320064"/>
              <a:gd name="connsiteY20" fmla="*/ 2533094 h 2934262"/>
              <a:gd name="connsiteX21" fmla="*/ 1254518 w 2320064"/>
              <a:gd name="connsiteY21" fmla="*/ 2616438 h 2934262"/>
              <a:gd name="connsiteX22" fmla="*/ 1330718 w 2320064"/>
              <a:gd name="connsiteY22" fmla="*/ 2492613 h 2934262"/>
              <a:gd name="connsiteX23" fmla="*/ 1339451 w 2320064"/>
              <a:gd name="connsiteY23" fmla="*/ 2456896 h 2934262"/>
              <a:gd name="connsiteX24" fmla="*/ 1309287 w 2320064"/>
              <a:gd name="connsiteY24" fmla="*/ 2456894 h 2934262"/>
              <a:gd name="connsiteX25" fmla="*/ 1233087 w 2320064"/>
              <a:gd name="connsiteY25" fmla="*/ 2480707 h 2934262"/>
              <a:gd name="connsiteX26" fmla="*/ 1133074 w 2320064"/>
              <a:gd name="connsiteY26" fmla="*/ 2609294 h 2934262"/>
              <a:gd name="connsiteX27" fmla="*/ 1071162 w 2320064"/>
              <a:gd name="connsiteY27" fmla="*/ 2756932 h 2934262"/>
              <a:gd name="connsiteX28" fmla="*/ 955276 w 2320064"/>
              <a:gd name="connsiteY28" fmla="*/ 2926795 h 2934262"/>
              <a:gd name="connsiteX29" fmla="*/ 907649 w 2320064"/>
              <a:gd name="connsiteY29" fmla="*/ 2875995 h 2934262"/>
              <a:gd name="connsiteX30" fmla="*/ 929874 w 2320064"/>
              <a:gd name="connsiteY30" fmla="*/ 2809320 h 2934262"/>
              <a:gd name="connsiteX31" fmla="*/ 863199 w 2320064"/>
              <a:gd name="connsiteY31" fmla="*/ 2739470 h 2934262"/>
              <a:gd name="connsiteX32" fmla="*/ 669524 w 2320064"/>
              <a:gd name="connsiteY32" fmla="*/ 2593419 h 2934262"/>
              <a:gd name="connsiteX33" fmla="*/ 612775 w 2320064"/>
              <a:gd name="connsiteY33" fmla="*/ 2533650 h 2934262"/>
              <a:gd name="connsiteX34" fmla="*/ 549275 w 2320064"/>
              <a:gd name="connsiteY34" fmla="*/ 2581275 h 2934262"/>
              <a:gd name="connsiteX35" fmla="*/ 421875 w 2320064"/>
              <a:gd name="connsiteY35" fmla="*/ 2437845 h 2934262"/>
              <a:gd name="connsiteX36" fmla="*/ 336150 w 2320064"/>
              <a:gd name="connsiteY36" fmla="*/ 2441020 h 2934262"/>
              <a:gd name="connsiteX37" fmla="*/ 577450 w 2320064"/>
              <a:gd name="connsiteY37" fmla="*/ 2193370 h 2934262"/>
              <a:gd name="connsiteX38" fmla="*/ 688575 w 2320064"/>
              <a:gd name="connsiteY38" fmla="*/ 2110820 h 2934262"/>
              <a:gd name="connsiteX39" fmla="*/ 869550 w 2320064"/>
              <a:gd name="connsiteY39" fmla="*/ 2015570 h 2934262"/>
              <a:gd name="connsiteX40" fmla="*/ 860025 w 2320064"/>
              <a:gd name="connsiteY40" fmla="*/ 1825070 h 2934262"/>
              <a:gd name="connsiteX41" fmla="*/ 809225 w 2320064"/>
              <a:gd name="connsiteY41" fmla="*/ 1698070 h 2934262"/>
              <a:gd name="connsiteX42" fmla="*/ 787000 w 2320064"/>
              <a:gd name="connsiteY42" fmla="*/ 1580595 h 2934262"/>
              <a:gd name="connsiteX43" fmla="*/ 761600 w 2320064"/>
              <a:gd name="connsiteY43" fmla="*/ 1536145 h 2934262"/>
              <a:gd name="connsiteX44" fmla="*/ 701275 w 2320064"/>
              <a:gd name="connsiteY44" fmla="*/ 1542495 h 2934262"/>
              <a:gd name="connsiteX45" fmla="*/ 666350 w 2320064"/>
              <a:gd name="connsiteY45" fmla="*/ 1558370 h 2934262"/>
              <a:gd name="connsiteX46" fmla="*/ 640950 w 2320064"/>
              <a:gd name="connsiteY46" fmla="*/ 1571070 h 2934262"/>
              <a:gd name="connsiteX47" fmla="*/ 606025 w 2320064"/>
              <a:gd name="connsiteY47" fmla="*/ 1440895 h 2934262"/>
              <a:gd name="connsiteX48" fmla="*/ 583800 w 2320064"/>
              <a:gd name="connsiteY48" fmla="*/ 1336120 h 2934262"/>
              <a:gd name="connsiteX49" fmla="*/ 513950 w 2320064"/>
              <a:gd name="connsiteY49" fmla="*/ 1301195 h 2934262"/>
              <a:gd name="connsiteX50" fmla="*/ 263125 w 2320064"/>
              <a:gd name="connsiteY50" fmla="*/ 1278970 h 2934262"/>
              <a:gd name="connsiteX51" fmla="*/ 279000 w 2320064"/>
              <a:gd name="connsiteY51" fmla="*/ 1209120 h 2934262"/>
              <a:gd name="connsiteX52" fmla="*/ 301225 w 2320064"/>
              <a:gd name="connsiteY52" fmla="*/ 1186895 h 2934262"/>
              <a:gd name="connsiteX53" fmla="*/ 256776 w 2320064"/>
              <a:gd name="connsiteY53" fmla="*/ 1009095 h 2934262"/>
              <a:gd name="connsiteX54" fmla="*/ 240901 w 2320064"/>
              <a:gd name="connsiteY54" fmla="*/ 964645 h 2934262"/>
              <a:gd name="connsiteX55" fmla="*/ 310751 w 2320064"/>
              <a:gd name="connsiteY55" fmla="*/ 802720 h 2934262"/>
              <a:gd name="connsiteX56" fmla="*/ 272652 w 2320064"/>
              <a:gd name="connsiteY56" fmla="*/ 618570 h 2934262"/>
              <a:gd name="connsiteX57" fmla="*/ 193277 w 2320064"/>
              <a:gd name="connsiteY57" fmla="*/ 602695 h 2934262"/>
              <a:gd name="connsiteX58" fmla="*/ 205977 w 2320064"/>
              <a:gd name="connsiteY58" fmla="*/ 504270 h 2934262"/>
              <a:gd name="connsiteX59" fmla="*/ 244076 w 2320064"/>
              <a:gd name="connsiteY59" fmla="*/ 447120 h 2934262"/>
              <a:gd name="connsiteX60" fmla="*/ 0 w 2320064"/>
              <a:gd name="connsiteY60" fmla="*/ 438150 h 2934262"/>
              <a:gd name="connsiteX0" fmla="*/ 0 w 2320064"/>
              <a:gd name="connsiteY0" fmla="*/ 438150 h 2934262"/>
              <a:gd name="connsiteX1" fmla="*/ 527050 w 2320064"/>
              <a:gd name="connsiteY1" fmla="*/ 0 h 2934262"/>
              <a:gd name="connsiteX2" fmla="*/ 586977 w 2320064"/>
              <a:gd name="connsiteY2" fmla="*/ 53421 h 2934262"/>
              <a:gd name="connsiteX3" fmla="*/ 2203052 w 2320064"/>
              <a:gd name="connsiteY3" fmla="*/ 1453596 h 2934262"/>
              <a:gd name="connsiteX4" fmla="*/ 2149868 w 2320064"/>
              <a:gd name="connsiteY4" fmla="*/ 1518682 h 2934262"/>
              <a:gd name="connsiteX5" fmla="*/ 2176062 w 2320064"/>
              <a:gd name="connsiteY5" fmla="*/ 1471057 h 2934262"/>
              <a:gd name="connsiteX6" fmla="*/ 2145105 w 2320064"/>
              <a:gd name="connsiteY6" fmla="*/ 1475819 h 2934262"/>
              <a:gd name="connsiteX7" fmla="*/ 2090337 w 2320064"/>
              <a:gd name="connsiteY7" fmla="*/ 1499631 h 2934262"/>
              <a:gd name="connsiteX8" fmla="*/ 1986358 w 2320064"/>
              <a:gd name="connsiteY8" fmla="*/ 1544878 h 2934262"/>
              <a:gd name="connsiteX9" fmla="*/ 1880787 w 2320064"/>
              <a:gd name="connsiteY9" fmla="*/ 1587738 h 2934262"/>
              <a:gd name="connsiteX10" fmla="*/ 1833162 w 2320064"/>
              <a:gd name="connsiteY10" fmla="*/ 1623456 h 2934262"/>
              <a:gd name="connsiteX11" fmla="*/ 1790300 w 2320064"/>
              <a:gd name="connsiteY11" fmla="*/ 1642507 h 2934262"/>
              <a:gd name="connsiteX12" fmla="*/ 1742674 w 2320064"/>
              <a:gd name="connsiteY12" fmla="*/ 1682988 h 2934262"/>
              <a:gd name="connsiteX13" fmla="*/ 1633137 w 2320064"/>
              <a:gd name="connsiteY13" fmla="*/ 1756806 h 2934262"/>
              <a:gd name="connsiteX14" fmla="*/ 1604562 w 2320064"/>
              <a:gd name="connsiteY14" fmla="*/ 1852056 h 2934262"/>
              <a:gd name="connsiteX15" fmla="*/ 1602180 w 2320064"/>
              <a:gd name="connsiteY15" fmla="*/ 1863963 h 2934262"/>
              <a:gd name="connsiteX16" fmla="*/ 1605358 w 2320064"/>
              <a:gd name="connsiteY16" fmla="*/ 1958420 h 2934262"/>
              <a:gd name="connsiteX17" fmla="*/ 1575988 w 2320064"/>
              <a:gd name="connsiteY17" fmla="*/ 2200513 h 2934262"/>
              <a:gd name="connsiteX18" fmla="*/ 1461687 w 2320064"/>
              <a:gd name="connsiteY18" fmla="*/ 2309257 h 2934262"/>
              <a:gd name="connsiteX19" fmla="*/ 1395012 w 2320064"/>
              <a:gd name="connsiteY19" fmla="*/ 2416413 h 2934262"/>
              <a:gd name="connsiteX20" fmla="*/ 1323574 w 2320064"/>
              <a:gd name="connsiteY20" fmla="*/ 2533094 h 2934262"/>
              <a:gd name="connsiteX21" fmla="*/ 1254518 w 2320064"/>
              <a:gd name="connsiteY21" fmla="*/ 2616438 h 2934262"/>
              <a:gd name="connsiteX22" fmla="*/ 1330718 w 2320064"/>
              <a:gd name="connsiteY22" fmla="*/ 2492613 h 2934262"/>
              <a:gd name="connsiteX23" fmla="*/ 1339451 w 2320064"/>
              <a:gd name="connsiteY23" fmla="*/ 2456896 h 2934262"/>
              <a:gd name="connsiteX24" fmla="*/ 1309287 w 2320064"/>
              <a:gd name="connsiteY24" fmla="*/ 2456894 h 2934262"/>
              <a:gd name="connsiteX25" fmla="*/ 1233087 w 2320064"/>
              <a:gd name="connsiteY25" fmla="*/ 2480707 h 2934262"/>
              <a:gd name="connsiteX26" fmla="*/ 1133074 w 2320064"/>
              <a:gd name="connsiteY26" fmla="*/ 2609294 h 2934262"/>
              <a:gd name="connsiteX27" fmla="*/ 1071162 w 2320064"/>
              <a:gd name="connsiteY27" fmla="*/ 2756932 h 2934262"/>
              <a:gd name="connsiteX28" fmla="*/ 955276 w 2320064"/>
              <a:gd name="connsiteY28" fmla="*/ 2926795 h 2934262"/>
              <a:gd name="connsiteX29" fmla="*/ 907649 w 2320064"/>
              <a:gd name="connsiteY29" fmla="*/ 2875995 h 2934262"/>
              <a:gd name="connsiteX30" fmla="*/ 929874 w 2320064"/>
              <a:gd name="connsiteY30" fmla="*/ 2809320 h 2934262"/>
              <a:gd name="connsiteX31" fmla="*/ 863199 w 2320064"/>
              <a:gd name="connsiteY31" fmla="*/ 2739470 h 2934262"/>
              <a:gd name="connsiteX32" fmla="*/ 669524 w 2320064"/>
              <a:gd name="connsiteY32" fmla="*/ 2593419 h 2934262"/>
              <a:gd name="connsiteX33" fmla="*/ 612775 w 2320064"/>
              <a:gd name="connsiteY33" fmla="*/ 2533650 h 2934262"/>
              <a:gd name="connsiteX34" fmla="*/ 549275 w 2320064"/>
              <a:gd name="connsiteY34" fmla="*/ 2581275 h 2934262"/>
              <a:gd name="connsiteX35" fmla="*/ 421875 w 2320064"/>
              <a:gd name="connsiteY35" fmla="*/ 2437845 h 2934262"/>
              <a:gd name="connsiteX36" fmla="*/ 336150 w 2320064"/>
              <a:gd name="connsiteY36" fmla="*/ 2441020 h 2934262"/>
              <a:gd name="connsiteX37" fmla="*/ 577450 w 2320064"/>
              <a:gd name="connsiteY37" fmla="*/ 2193370 h 2934262"/>
              <a:gd name="connsiteX38" fmla="*/ 688575 w 2320064"/>
              <a:gd name="connsiteY38" fmla="*/ 2110820 h 2934262"/>
              <a:gd name="connsiteX39" fmla="*/ 869550 w 2320064"/>
              <a:gd name="connsiteY39" fmla="*/ 2015570 h 2934262"/>
              <a:gd name="connsiteX40" fmla="*/ 860025 w 2320064"/>
              <a:gd name="connsiteY40" fmla="*/ 1825070 h 2934262"/>
              <a:gd name="connsiteX41" fmla="*/ 809225 w 2320064"/>
              <a:gd name="connsiteY41" fmla="*/ 1698070 h 2934262"/>
              <a:gd name="connsiteX42" fmla="*/ 787000 w 2320064"/>
              <a:gd name="connsiteY42" fmla="*/ 1580595 h 2934262"/>
              <a:gd name="connsiteX43" fmla="*/ 761600 w 2320064"/>
              <a:gd name="connsiteY43" fmla="*/ 1536145 h 2934262"/>
              <a:gd name="connsiteX44" fmla="*/ 701275 w 2320064"/>
              <a:gd name="connsiteY44" fmla="*/ 1542495 h 2934262"/>
              <a:gd name="connsiteX45" fmla="*/ 666350 w 2320064"/>
              <a:gd name="connsiteY45" fmla="*/ 1558370 h 2934262"/>
              <a:gd name="connsiteX46" fmla="*/ 640950 w 2320064"/>
              <a:gd name="connsiteY46" fmla="*/ 1571070 h 2934262"/>
              <a:gd name="connsiteX47" fmla="*/ 606025 w 2320064"/>
              <a:gd name="connsiteY47" fmla="*/ 1440895 h 2934262"/>
              <a:gd name="connsiteX48" fmla="*/ 583800 w 2320064"/>
              <a:gd name="connsiteY48" fmla="*/ 1336120 h 2934262"/>
              <a:gd name="connsiteX49" fmla="*/ 513950 w 2320064"/>
              <a:gd name="connsiteY49" fmla="*/ 1301195 h 2934262"/>
              <a:gd name="connsiteX50" fmla="*/ 263125 w 2320064"/>
              <a:gd name="connsiteY50" fmla="*/ 1278970 h 2934262"/>
              <a:gd name="connsiteX51" fmla="*/ 279000 w 2320064"/>
              <a:gd name="connsiteY51" fmla="*/ 1209120 h 2934262"/>
              <a:gd name="connsiteX52" fmla="*/ 301225 w 2320064"/>
              <a:gd name="connsiteY52" fmla="*/ 1186895 h 2934262"/>
              <a:gd name="connsiteX53" fmla="*/ 256776 w 2320064"/>
              <a:gd name="connsiteY53" fmla="*/ 1009095 h 2934262"/>
              <a:gd name="connsiteX54" fmla="*/ 240901 w 2320064"/>
              <a:gd name="connsiteY54" fmla="*/ 964645 h 2934262"/>
              <a:gd name="connsiteX55" fmla="*/ 310751 w 2320064"/>
              <a:gd name="connsiteY55" fmla="*/ 802720 h 2934262"/>
              <a:gd name="connsiteX56" fmla="*/ 272652 w 2320064"/>
              <a:gd name="connsiteY56" fmla="*/ 618570 h 2934262"/>
              <a:gd name="connsiteX57" fmla="*/ 193277 w 2320064"/>
              <a:gd name="connsiteY57" fmla="*/ 602695 h 2934262"/>
              <a:gd name="connsiteX58" fmla="*/ 205977 w 2320064"/>
              <a:gd name="connsiteY58" fmla="*/ 504270 h 2934262"/>
              <a:gd name="connsiteX59" fmla="*/ 244076 w 2320064"/>
              <a:gd name="connsiteY59" fmla="*/ 447120 h 2934262"/>
              <a:gd name="connsiteX60" fmla="*/ 0 w 2320064"/>
              <a:gd name="connsiteY60" fmla="*/ 438150 h 2934262"/>
              <a:gd name="connsiteX0" fmla="*/ 0 w 2320064"/>
              <a:gd name="connsiteY0" fmla="*/ 438150 h 2934262"/>
              <a:gd name="connsiteX1" fmla="*/ 527050 w 2320064"/>
              <a:gd name="connsiteY1" fmla="*/ 0 h 2934262"/>
              <a:gd name="connsiteX2" fmla="*/ 586977 w 2320064"/>
              <a:gd name="connsiteY2" fmla="*/ 53421 h 2934262"/>
              <a:gd name="connsiteX3" fmla="*/ 2203052 w 2320064"/>
              <a:gd name="connsiteY3" fmla="*/ 1453596 h 2934262"/>
              <a:gd name="connsiteX4" fmla="*/ 2149868 w 2320064"/>
              <a:gd name="connsiteY4" fmla="*/ 1518682 h 2934262"/>
              <a:gd name="connsiteX5" fmla="*/ 2176062 w 2320064"/>
              <a:gd name="connsiteY5" fmla="*/ 1471057 h 2934262"/>
              <a:gd name="connsiteX6" fmla="*/ 2145105 w 2320064"/>
              <a:gd name="connsiteY6" fmla="*/ 1475819 h 2934262"/>
              <a:gd name="connsiteX7" fmla="*/ 2090337 w 2320064"/>
              <a:gd name="connsiteY7" fmla="*/ 1499631 h 2934262"/>
              <a:gd name="connsiteX8" fmla="*/ 1986358 w 2320064"/>
              <a:gd name="connsiteY8" fmla="*/ 1544878 h 2934262"/>
              <a:gd name="connsiteX9" fmla="*/ 1930793 w 2320064"/>
              <a:gd name="connsiteY9" fmla="*/ 1563925 h 2934262"/>
              <a:gd name="connsiteX10" fmla="*/ 1880787 w 2320064"/>
              <a:gd name="connsiteY10" fmla="*/ 1587738 h 2934262"/>
              <a:gd name="connsiteX11" fmla="*/ 1833162 w 2320064"/>
              <a:gd name="connsiteY11" fmla="*/ 1623456 h 2934262"/>
              <a:gd name="connsiteX12" fmla="*/ 1790300 w 2320064"/>
              <a:gd name="connsiteY12" fmla="*/ 1642507 h 2934262"/>
              <a:gd name="connsiteX13" fmla="*/ 1742674 w 2320064"/>
              <a:gd name="connsiteY13" fmla="*/ 1682988 h 2934262"/>
              <a:gd name="connsiteX14" fmla="*/ 1633137 w 2320064"/>
              <a:gd name="connsiteY14" fmla="*/ 1756806 h 2934262"/>
              <a:gd name="connsiteX15" fmla="*/ 1604562 w 2320064"/>
              <a:gd name="connsiteY15" fmla="*/ 1852056 h 2934262"/>
              <a:gd name="connsiteX16" fmla="*/ 1602180 w 2320064"/>
              <a:gd name="connsiteY16" fmla="*/ 1863963 h 2934262"/>
              <a:gd name="connsiteX17" fmla="*/ 1605358 w 2320064"/>
              <a:gd name="connsiteY17" fmla="*/ 1958420 h 2934262"/>
              <a:gd name="connsiteX18" fmla="*/ 1575988 w 2320064"/>
              <a:gd name="connsiteY18" fmla="*/ 2200513 h 2934262"/>
              <a:gd name="connsiteX19" fmla="*/ 1461687 w 2320064"/>
              <a:gd name="connsiteY19" fmla="*/ 2309257 h 2934262"/>
              <a:gd name="connsiteX20" fmla="*/ 1395012 w 2320064"/>
              <a:gd name="connsiteY20" fmla="*/ 2416413 h 2934262"/>
              <a:gd name="connsiteX21" fmla="*/ 1323574 w 2320064"/>
              <a:gd name="connsiteY21" fmla="*/ 2533094 h 2934262"/>
              <a:gd name="connsiteX22" fmla="*/ 1254518 w 2320064"/>
              <a:gd name="connsiteY22" fmla="*/ 2616438 h 2934262"/>
              <a:gd name="connsiteX23" fmla="*/ 1330718 w 2320064"/>
              <a:gd name="connsiteY23" fmla="*/ 2492613 h 2934262"/>
              <a:gd name="connsiteX24" fmla="*/ 1339451 w 2320064"/>
              <a:gd name="connsiteY24" fmla="*/ 2456896 h 2934262"/>
              <a:gd name="connsiteX25" fmla="*/ 1309287 w 2320064"/>
              <a:gd name="connsiteY25" fmla="*/ 2456894 h 2934262"/>
              <a:gd name="connsiteX26" fmla="*/ 1233087 w 2320064"/>
              <a:gd name="connsiteY26" fmla="*/ 2480707 h 2934262"/>
              <a:gd name="connsiteX27" fmla="*/ 1133074 w 2320064"/>
              <a:gd name="connsiteY27" fmla="*/ 2609294 h 2934262"/>
              <a:gd name="connsiteX28" fmla="*/ 1071162 w 2320064"/>
              <a:gd name="connsiteY28" fmla="*/ 2756932 h 2934262"/>
              <a:gd name="connsiteX29" fmla="*/ 955276 w 2320064"/>
              <a:gd name="connsiteY29" fmla="*/ 2926795 h 2934262"/>
              <a:gd name="connsiteX30" fmla="*/ 907649 w 2320064"/>
              <a:gd name="connsiteY30" fmla="*/ 2875995 h 2934262"/>
              <a:gd name="connsiteX31" fmla="*/ 929874 w 2320064"/>
              <a:gd name="connsiteY31" fmla="*/ 2809320 h 2934262"/>
              <a:gd name="connsiteX32" fmla="*/ 863199 w 2320064"/>
              <a:gd name="connsiteY32" fmla="*/ 2739470 h 2934262"/>
              <a:gd name="connsiteX33" fmla="*/ 669524 w 2320064"/>
              <a:gd name="connsiteY33" fmla="*/ 2593419 h 2934262"/>
              <a:gd name="connsiteX34" fmla="*/ 612775 w 2320064"/>
              <a:gd name="connsiteY34" fmla="*/ 2533650 h 2934262"/>
              <a:gd name="connsiteX35" fmla="*/ 549275 w 2320064"/>
              <a:gd name="connsiteY35" fmla="*/ 2581275 h 2934262"/>
              <a:gd name="connsiteX36" fmla="*/ 421875 w 2320064"/>
              <a:gd name="connsiteY36" fmla="*/ 2437845 h 2934262"/>
              <a:gd name="connsiteX37" fmla="*/ 336150 w 2320064"/>
              <a:gd name="connsiteY37" fmla="*/ 2441020 h 2934262"/>
              <a:gd name="connsiteX38" fmla="*/ 577450 w 2320064"/>
              <a:gd name="connsiteY38" fmla="*/ 2193370 h 2934262"/>
              <a:gd name="connsiteX39" fmla="*/ 688575 w 2320064"/>
              <a:gd name="connsiteY39" fmla="*/ 2110820 h 2934262"/>
              <a:gd name="connsiteX40" fmla="*/ 869550 w 2320064"/>
              <a:gd name="connsiteY40" fmla="*/ 2015570 h 2934262"/>
              <a:gd name="connsiteX41" fmla="*/ 860025 w 2320064"/>
              <a:gd name="connsiteY41" fmla="*/ 1825070 h 2934262"/>
              <a:gd name="connsiteX42" fmla="*/ 809225 w 2320064"/>
              <a:gd name="connsiteY42" fmla="*/ 1698070 h 2934262"/>
              <a:gd name="connsiteX43" fmla="*/ 787000 w 2320064"/>
              <a:gd name="connsiteY43" fmla="*/ 1580595 h 2934262"/>
              <a:gd name="connsiteX44" fmla="*/ 761600 w 2320064"/>
              <a:gd name="connsiteY44" fmla="*/ 1536145 h 2934262"/>
              <a:gd name="connsiteX45" fmla="*/ 701275 w 2320064"/>
              <a:gd name="connsiteY45" fmla="*/ 1542495 h 2934262"/>
              <a:gd name="connsiteX46" fmla="*/ 666350 w 2320064"/>
              <a:gd name="connsiteY46" fmla="*/ 1558370 h 2934262"/>
              <a:gd name="connsiteX47" fmla="*/ 640950 w 2320064"/>
              <a:gd name="connsiteY47" fmla="*/ 1571070 h 2934262"/>
              <a:gd name="connsiteX48" fmla="*/ 606025 w 2320064"/>
              <a:gd name="connsiteY48" fmla="*/ 1440895 h 2934262"/>
              <a:gd name="connsiteX49" fmla="*/ 583800 w 2320064"/>
              <a:gd name="connsiteY49" fmla="*/ 1336120 h 2934262"/>
              <a:gd name="connsiteX50" fmla="*/ 513950 w 2320064"/>
              <a:gd name="connsiteY50" fmla="*/ 1301195 h 2934262"/>
              <a:gd name="connsiteX51" fmla="*/ 263125 w 2320064"/>
              <a:gd name="connsiteY51" fmla="*/ 1278970 h 2934262"/>
              <a:gd name="connsiteX52" fmla="*/ 279000 w 2320064"/>
              <a:gd name="connsiteY52" fmla="*/ 1209120 h 2934262"/>
              <a:gd name="connsiteX53" fmla="*/ 301225 w 2320064"/>
              <a:gd name="connsiteY53" fmla="*/ 1186895 h 2934262"/>
              <a:gd name="connsiteX54" fmla="*/ 256776 w 2320064"/>
              <a:gd name="connsiteY54" fmla="*/ 1009095 h 2934262"/>
              <a:gd name="connsiteX55" fmla="*/ 240901 w 2320064"/>
              <a:gd name="connsiteY55" fmla="*/ 964645 h 2934262"/>
              <a:gd name="connsiteX56" fmla="*/ 310751 w 2320064"/>
              <a:gd name="connsiteY56" fmla="*/ 802720 h 2934262"/>
              <a:gd name="connsiteX57" fmla="*/ 272652 w 2320064"/>
              <a:gd name="connsiteY57" fmla="*/ 618570 h 2934262"/>
              <a:gd name="connsiteX58" fmla="*/ 193277 w 2320064"/>
              <a:gd name="connsiteY58" fmla="*/ 602695 h 2934262"/>
              <a:gd name="connsiteX59" fmla="*/ 205977 w 2320064"/>
              <a:gd name="connsiteY59" fmla="*/ 504270 h 2934262"/>
              <a:gd name="connsiteX60" fmla="*/ 244076 w 2320064"/>
              <a:gd name="connsiteY60" fmla="*/ 447120 h 2934262"/>
              <a:gd name="connsiteX61" fmla="*/ 0 w 2320064"/>
              <a:gd name="connsiteY61" fmla="*/ 438150 h 2934262"/>
              <a:gd name="connsiteX0" fmla="*/ 0 w 2320064"/>
              <a:gd name="connsiteY0" fmla="*/ 438150 h 2934262"/>
              <a:gd name="connsiteX1" fmla="*/ 527050 w 2320064"/>
              <a:gd name="connsiteY1" fmla="*/ 0 h 2934262"/>
              <a:gd name="connsiteX2" fmla="*/ 586977 w 2320064"/>
              <a:gd name="connsiteY2" fmla="*/ 53421 h 2934262"/>
              <a:gd name="connsiteX3" fmla="*/ 2203052 w 2320064"/>
              <a:gd name="connsiteY3" fmla="*/ 1453596 h 2934262"/>
              <a:gd name="connsiteX4" fmla="*/ 2149868 w 2320064"/>
              <a:gd name="connsiteY4" fmla="*/ 1518682 h 2934262"/>
              <a:gd name="connsiteX5" fmla="*/ 2176062 w 2320064"/>
              <a:gd name="connsiteY5" fmla="*/ 1471057 h 2934262"/>
              <a:gd name="connsiteX6" fmla="*/ 2145105 w 2320064"/>
              <a:gd name="connsiteY6" fmla="*/ 1475819 h 2934262"/>
              <a:gd name="connsiteX7" fmla="*/ 2033187 w 2320064"/>
              <a:gd name="connsiteY7" fmla="*/ 1540113 h 2934262"/>
              <a:gd name="connsiteX8" fmla="*/ 1986358 w 2320064"/>
              <a:gd name="connsiteY8" fmla="*/ 1544878 h 2934262"/>
              <a:gd name="connsiteX9" fmla="*/ 1930793 w 2320064"/>
              <a:gd name="connsiteY9" fmla="*/ 1563925 h 2934262"/>
              <a:gd name="connsiteX10" fmla="*/ 1880787 w 2320064"/>
              <a:gd name="connsiteY10" fmla="*/ 1587738 h 2934262"/>
              <a:gd name="connsiteX11" fmla="*/ 1833162 w 2320064"/>
              <a:gd name="connsiteY11" fmla="*/ 1623456 h 2934262"/>
              <a:gd name="connsiteX12" fmla="*/ 1790300 w 2320064"/>
              <a:gd name="connsiteY12" fmla="*/ 1642507 h 2934262"/>
              <a:gd name="connsiteX13" fmla="*/ 1742674 w 2320064"/>
              <a:gd name="connsiteY13" fmla="*/ 1682988 h 2934262"/>
              <a:gd name="connsiteX14" fmla="*/ 1633137 w 2320064"/>
              <a:gd name="connsiteY14" fmla="*/ 1756806 h 2934262"/>
              <a:gd name="connsiteX15" fmla="*/ 1604562 w 2320064"/>
              <a:gd name="connsiteY15" fmla="*/ 1852056 h 2934262"/>
              <a:gd name="connsiteX16" fmla="*/ 1602180 w 2320064"/>
              <a:gd name="connsiteY16" fmla="*/ 1863963 h 2934262"/>
              <a:gd name="connsiteX17" fmla="*/ 1605358 w 2320064"/>
              <a:gd name="connsiteY17" fmla="*/ 1958420 h 2934262"/>
              <a:gd name="connsiteX18" fmla="*/ 1575988 w 2320064"/>
              <a:gd name="connsiteY18" fmla="*/ 2200513 h 2934262"/>
              <a:gd name="connsiteX19" fmla="*/ 1461687 w 2320064"/>
              <a:gd name="connsiteY19" fmla="*/ 2309257 h 2934262"/>
              <a:gd name="connsiteX20" fmla="*/ 1395012 w 2320064"/>
              <a:gd name="connsiteY20" fmla="*/ 2416413 h 2934262"/>
              <a:gd name="connsiteX21" fmla="*/ 1323574 w 2320064"/>
              <a:gd name="connsiteY21" fmla="*/ 2533094 h 2934262"/>
              <a:gd name="connsiteX22" fmla="*/ 1254518 w 2320064"/>
              <a:gd name="connsiteY22" fmla="*/ 2616438 h 2934262"/>
              <a:gd name="connsiteX23" fmla="*/ 1330718 w 2320064"/>
              <a:gd name="connsiteY23" fmla="*/ 2492613 h 2934262"/>
              <a:gd name="connsiteX24" fmla="*/ 1339451 w 2320064"/>
              <a:gd name="connsiteY24" fmla="*/ 2456896 h 2934262"/>
              <a:gd name="connsiteX25" fmla="*/ 1309287 w 2320064"/>
              <a:gd name="connsiteY25" fmla="*/ 2456894 h 2934262"/>
              <a:gd name="connsiteX26" fmla="*/ 1233087 w 2320064"/>
              <a:gd name="connsiteY26" fmla="*/ 2480707 h 2934262"/>
              <a:gd name="connsiteX27" fmla="*/ 1133074 w 2320064"/>
              <a:gd name="connsiteY27" fmla="*/ 2609294 h 2934262"/>
              <a:gd name="connsiteX28" fmla="*/ 1071162 w 2320064"/>
              <a:gd name="connsiteY28" fmla="*/ 2756932 h 2934262"/>
              <a:gd name="connsiteX29" fmla="*/ 955276 w 2320064"/>
              <a:gd name="connsiteY29" fmla="*/ 2926795 h 2934262"/>
              <a:gd name="connsiteX30" fmla="*/ 907649 w 2320064"/>
              <a:gd name="connsiteY30" fmla="*/ 2875995 h 2934262"/>
              <a:gd name="connsiteX31" fmla="*/ 929874 w 2320064"/>
              <a:gd name="connsiteY31" fmla="*/ 2809320 h 2934262"/>
              <a:gd name="connsiteX32" fmla="*/ 863199 w 2320064"/>
              <a:gd name="connsiteY32" fmla="*/ 2739470 h 2934262"/>
              <a:gd name="connsiteX33" fmla="*/ 669524 w 2320064"/>
              <a:gd name="connsiteY33" fmla="*/ 2593419 h 2934262"/>
              <a:gd name="connsiteX34" fmla="*/ 612775 w 2320064"/>
              <a:gd name="connsiteY34" fmla="*/ 2533650 h 2934262"/>
              <a:gd name="connsiteX35" fmla="*/ 549275 w 2320064"/>
              <a:gd name="connsiteY35" fmla="*/ 2581275 h 2934262"/>
              <a:gd name="connsiteX36" fmla="*/ 421875 w 2320064"/>
              <a:gd name="connsiteY36" fmla="*/ 2437845 h 2934262"/>
              <a:gd name="connsiteX37" fmla="*/ 336150 w 2320064"/>
              <a:gd name="connsiteY37" fmla="*/ 2441020 h 2934262"/>
              <a:gd name="connsiteX38" fmla="*/ 577450 w 2320064"/>
              <a:gd name="connsiteY38" fmla="*/ 2193370 h 2934262"/>
              <a:gd name="connsiteX39" fmla="*/ 688575 w 2320064"/>
              <a:gd name="connsiteY39" fmla="*/ 2110820 h 2934262"/>
              <a:gd name="connsiteX40" fmla="*/ 869550 w 2320064"/>
              <a:gd name="connsiteY40" fmla="*/ 2015570 h 2934262"/>
              <a:gd name="connsiteX41" fmla="*/ 860025 w 2320064"/>
              <a:gd name="connsiteY41" fmla="*/ 1825070 h 2934262"/>
              <a:gd name="connsiteX42" fmla="*/ 809225 w 2320064"/>
              <a:gd name="connsiteY42" fmla="*/ 1698070 h 2934262"/>
              <a:gd name="connsiteX43" fmla="*/ 787000 w 2320064"/>
              <a:gd name="connsiteY43" fmla="*/ 1580595 h 2934262"/>
              <a:gd name="connsiteX44" fmla="*/ 761600 w 2320064"/>
              <a:gd name="connsiteY44" fmla="*/ 1536145 h 2934262"/>
              <a:gd name="connsiteX45" fmla="*/ 701275 w 2320064"/>
              <a:gd name="connsiteY45" fmla="*/ 1542495 h 2934262"/>
              <a:gd name="connsiteX46" fmla="*/ 666350 w 2320064"/>
              <a:gd name="connsiteY46" fmla="*/ 1558370 h 2934262"/>
              <a:gd name="connsiteX47" fmla="*/ 640950 w 2320064"/>
              <a:gd name="connsiteY47" fmla="*/ 1571070 h 2934262"/>
              <a:gd name="connsiteX48" fmla="*/ 606025 w 2320064"/>
              <a:gd name="connsiteY48" fmla="*/ 1440895 h 2934262"/>
              <a:gd name="connsiteX49" fmla="*/ 583800 w 2320064"/>
              <a:gd name="connsiteY49" fmla="*/ 1336120 h 2934262"/>
              <a:gd name="connsiteX50" fmla="*/ 513950 w 2320064"/>
              <a:gd name="connsiteY50" fmla="*/ 1301195 h 2934262"/>
              <a:gd name="connsiteX51" fmla="*/ 263125 w 2320064"/>
              <a:gd name="connsiteY51" fmla="*/ 1278970 h 2934262"/>
              <a:gd name="connsiteX52" fmla="*/ 279000 w 2320064"/>
              <a:gd name="connsiteY52" fmla="*/ 1209120 h 2934262"/>
              <a:gd name="connsiteX53" fmla="*/ 301225 w 2320064"/>
              <a:gd name="connsiteY53" fmla="*/ 1186895 h 2934262"/>
              <a:gd name="connsiteX54" fmla="*/ 256776 w 2320064"/>
              <a:gd name="connsiteY54" fmla="*/ 1009095 h 2934262"/>
              <a:gd name="connsiteX55" fmla="*/ 240901 w 2320064"/>
              <a:gd name="connsiteY55" fmla="*/ 964645 h 2934262"/>
              <a:gd name="connsiteX56" fmla="*/ 310751 w 2320064"/>
              <a:gd name="connsiteY56" fmla="*/ 802720 h 2934262"/>
              <a:gd name="connsiteX57" fmla="*/ 272652 w 2320064"/>
              <a:gd name="connsiteY57" fmla="*/ 618570 h 2934262"/>
              <a:gd name="connsiteX58" fmla="*/ 193277 w 2320064"/>
              <a:gd name="connsiteY58" fmla="*/ 602695 h 2934262"/>
              <a:gd name="connsiteX59" fmla="*/ 205977 w 2320064"/>
              <a:gd name="connsiteY59" fmla="*/ 504270 h 2934262"/>
              <a:gd name="connsiteX60" fmla="*/ 244076 w 2320064"/>
              <a:gd name="connsiteY60" fmla="*/ 447120 h 2934262"/>
              <a:gd name="connsiteX61" fmla="*/ 0 w 2320064"/>
              <a:gd name="connsiteY61" fmla="*/ 438150 h 2934262"/>
              <a:gd name="connsiteX0" fmla="*/ 0 w 2320064"/>
              <a:gd name="connsiteY0" fmla="*/ 438150 h 2934262"/>
              <a:gd name="connsiteX1" fmla="*/ 527050 w 2320064"/>
              <a:gd name="connsiteY1" fmla="*/ 0 h 2934262"/>
              <a:gd name="connsiteX2" fmla="*/ 586977 w 2320064"/>
              <a:gd name="connsiteY2" fmla="*/ 53421 h 2934262"/>
              <a:gd name="connsiteX3" fmla="*/ 2203052 w 2320064"/>
              <a:gd name="connsiteY3" fmla="*/ 1453596 h 2934262"/>
              <a:gd name="connsiteX4" fmla="*/ 2149868 w 2320064"/>
              <a:gd name="connsiteY4" fmla="*/ 1518682 h 2934262"/>
              <a:gd name="connsiteX5" fmla="*/ 2176062 w 2320064"/>
              <a:gd name="connsiteY5" fmla="*/ 1471057 h 2934262"/>
              <a:gd name="connsiteX6" fmla="*/ 2145105 w 2320064"/>
              <a:gd name="connsiteY6" fmla="*/ 1475819 h 2934262"/>
              <a:gd name="connsiteX7" fmla="*/ 2078430 w 2320064"/>
              <a:gd name="connsiteY7" fmla="*/ 1537732 h 2934262"/>
              <a:gd name="connsiteX8" fmla="*/ 2033187 w 2320064"/>
              <a:gd name="connsiteY8" fmla="*/ 1540113 h 2934262"/>
              <a:gd name="connsiteX9" fmla="*/ 1986358 w 2320064"/>
              <a:gd name="connsiteY9" fmla="*/ 1544878 h 2934262"/>
              <a:gd name="connsiteX10" fmla="*/ 1930793 w 2320064"/>
              <a:gd name="connsiteY10" fmla="*/ 1563925 h 2934262"/>
              <a:gd name="connsiteX11" fmla="*/ 1880787 w 2320064"/>
              <a:gd name="connsiteY11" fmla="*/ 1587738 h 2934262"/>
              <a:gd name="connsiteX12" fmla="*/ 1833162 w 2320064"/>
              <a:gd name="connsiteY12" fmla="*/ 1623456 h 2934262"/>
              <a:gd name="connsiteX13" fmla="*/ 1790300 w 2320064"/>
              <a:gd name="connsiteY13" fmla="*/ 1642507 h 2934262"/>
              <a:gd name="connsiteX14" fmla="*/ 1742674 w 2320064"/>
              <a:gd name="connsiteY14" fmla="*/ 1682988 h 2934262"/>
              <a:gd name="connsiteX15" fmla="*/ 1633137 w 2320064"/>
              <a:gd name="connsiteY15" fmla="*/ 1756806 h 2934262"/>
              <a:gd name="connsiteX16" fmla="*/ 1604562 w 2320064"/>
              <a:gd name="connsiteY16" fmla="*/ 1852056 h 2934262"/>
              <a:gd name="connsiteX17" fmla="*/ 1602180 w 2320064"/>
              <a:gd name="connsiteY17" fmla="*/ 1863963 h 2934262"/>
              <a:gd name="connsiteX18" fmla="*/ 1605358 w 2320064"/>
              <a:gd name="connsiteY18" fmla="*/ 1958420 h 2934262"/>
              <a:gd name="connsiteX19" fmla="*/ 1575988 w 2320064"/>
              <a:gd name="connsiteY19" fmla="*/ 2200513 h 2934262"/>
              <a:gd name="connsiteX20" fmla="*/ 1461687 w 2320064"/>
              <a:gd name="connsiteY20" fmla="*/ 2309257 h 2934262"/>
              <a:gd name="connsiteX21" fmla="*/ 1395012 w 2320064"/>
              <a:gd name="connsiteY21" fmla="*/ 2416413 h 2934262"/>
              <a:gd name="connsiteX22" fmla="*/ 1323574 w 2320064"/>
              <a:gd name="connsiteY22" fmla="*/ 2533094 h 2934262"/>
              <a:gd name="connsiteX23" fmla="*/ 1254518 w 2320064"/>
              <a:gd name="connsiteY23" fmla="*/ 2616438 h 2934262"/>
              <a:gd name="connsiteX24" fmla="*/ 1330718 w 2320064"/>
              <a:gd name="connsiteY24" fmla="*/ 2492613 h 2934262"/>
              <a:gd name="connsiteX25" fmla="*/ 1339451 w 2320064"/>
              <a:gd name="connsiteY25" fmla="*/ 2456896 h 2934262"/>
              <a:gd name="connsiteX26" fmla="*/ 1309287 w 2320064"/>
              <a:gd name="connsiteY26" fmla="*/ 2456894 h 2934262"/>
              <a:gd name="connsiteX27" fmla="*/ 1233087 w 2320064"/>
              <a:gd name="connsiteY27" fmla="*/ 2480707 h 2934262"/>
              <a:gd name="connsiteX28" fmla="*/ 1133074 w 2320064"/>
              <a:gd name="connsiteY28" fmla="*/ 2609294 h 2934262"/>
              <a:gd name="connsiteX29" fmla="*/ 1071162 w 2320064"/>
              <a:gd name="connsiteY29" fmla="*/ 2756932 h 2934262"/>
              <a:gd name="connsiteX30" fmla="*/ 955276 w 2320064"/>
              <a:gd name="connsiteY30" fmla="*/ 2926795 h 2934262"/>
              <a:gd name="connsiteX31" fmla="*/ 907649 w 2320064"/>
              <a:gd name="connsiteY31" fmla="*/ 2875995 h 2934262"/>
              <a:gd name="connsiteX32" fmla="*/ 929874 w 2320064"/>
              <a:gd name="connsiteY32" fmla="*/ 2809320 h 2934262"/>
              <a:gd name="connsiteX33" fmla="*/ 863199 w 2320064"/>
              <a:gd name="connsiteY33" fmla="*/ 2739470 h 2934262"/>
              <a:gd name="connsiteX34" fmla="*/ 669524 w 2320064"/>
              <a:gd name="connsiteY34" fmla="*/ 2593419 h 2934262"/>
              <a:gd name="connsiteX35" fmla="*/ 612775 w 2320064"/>
              <a:gd name="connsiteY35" fmla="*/ 2533650 h 2934262"/>
              <a:gd name="connsiteX36" fmla="*/ 549275 w 2320064"/>
              <a:gd name="connsiteY36" fmla="*/ 2581275 h 2934262"/>
              <a:gd name="connsiteX37" fmla="*/ 421875 w 2320064"/>
              <a:gd name="connsiteY37" fmla="*/ 2437845 h 2934262"/>
              <a:gd name="connsiteX38" fmla="*/ 336150 w 2320064"/>
              <a:gd name="connsiteY38" fmla="*/ 2441020 h 2934262"/>
              <a:gd name="connsiteX39" fmla="*/ 577450 w 2320064"/>
              <a:gd name="connsiteY39" fmla="*/ 2193370 h 2934262"/>
              <a:gd name="connsiteX40" fmla="*/ 688575 w 2320064"/>
              <a:gd name="connsiteY40" fmla="*/ 2110820 h 2934262"/>
              <a:gd name="connsiteX41" fmla="*/ 869550 w 2320064"/>
              <a:gd name="connsiteY41" fmla="*/ 2015570 h 2934262"/>
              <a:gd name="connsiteX42" fmla="*/ 860025 w 2320064"/>
              <a:gd name="connsiteY42" fmla="*/ 1825070 h 2934262"/>
              <a:gd name="connsiteX43" fmla="*/ 809225 w 2320064"/>
              <a:gd name="connsiteY43" fmla="*/ 1698070 h 2934262"/>
              <a:gd name="connsiteX44" fmla="*/ 787000 w 2320064"/>
              <a:gd name="connsiteY44" fmla="*/ 1580595 h 2934262"/>
              <a:gd name="connsiteX45" fmla="*/ 761600 w 2320064"/>
              <a:gd name="connsiteY45" fmla="*/ 1536145 h 2934262"/>
              <a:gd name="connsiteX46" fmla="*/ 701275 w 2320064"/>
              <a:gd name="connsiteY46" fmla="*/ 1542495 h 2934262"/>
              <a:gd name="connsiteX47" fmla="*/ 666350 w 2320064"/>
              <a:gd name="connsiteY47" fmla="*/ 1558370 h 2934262"/>
              <a:gd name="connsiteX48" fmla="*/ 640950 w 2320064"/>
              <a:gd name="connsiteY48" fmla="*/ 1571070 h 2934262"/>
              <a:gd name="connsiteX49" fmla="*/ 606025 w 2320064"/>
              <a:gd name="connsiteY49" fmla="*/ 1440895 h 2934262"/>
              <a:gd name="connsiteX50" fmla="*/ 583800 w 2320064"/>
              <a:gd name="connsiteY50" fmla="*/ 1336120 h 2934262"/>
              <a:gd name="connsiteX51" fmla="*/ 513950 w 2320064"/>
              <a:gd name="connsiteY51" fmla="*/ 1301195 h 2934262"/>
              <a:gd name="connsiteX52" fmla="*/ 263125 w 2320064"/>
              <a:gd name="connsiteY52" fmla="*/ 1278970 h 2934262"/>
              <a:gd name="connsiteX53" fmla="*/ 279000 w 2320064"/>
              <a:gd name="connsiteY53" fmla="*/ 1209120 h 2934262"/>
              <a:gd name="connsiteX54" fmla="*/ 301225 w 2320064"/>
              <a:gd name="connsiteY54" fmla="*/ 1186895 h 2934262"/>
              <a:gd name="connsiteX55" fmla="*/ 256776 w 2320064"/>
              <a:gd name="connsiteY55" fmla="*/ 1009095 h 2934262"/>
              <a:gd name="connsiteX56" fmla="*/ 240901 w 2320064"/>
              <a:gd name="connsiteY56" fmla="*/ 964645 h 2934262"/>
              <a:gd name="connsiteX57" fmla="*/ 310751 w 2320064"/>
              <a:gd name="connsiteY57" fmla="*/ 802720 h 2934262"/>
              <a:gd name="connsiteX58" fmla="*/ 272652 w 2320064"/>
              <a:gd name="connsiteY58" fmla="*/ 618570 h 2934262"/>
              <a:gd name="connsiteX59" fmla="*/ 193277 w 2320064"/>
              <a:gd name="connsiteY59" fmla="*/ 602695 h 2934262"/>
              <a:gd name="connsiteX60" fmla="*/ 205977 w 2320064"/>
              <a:gd name="connsiteY60" fmla="*/ 504270 h 2934262"/>
              <a:gd name="connsiteX61" fmla="*/ 244076 w 2320064"/>
              <a:gd name="connsiteY61" fmla="*/ 447120 h 2934262"/>
              <a:gd name="connsiteX62" fmla="*/ 0 w 2320064"/>
              <a:gd name="connsiteY62" fmla="*/ 438150 h 2934262"/>
              <a:gd name="connsiteX0" fmla="*/ 0 w 2320064"/>
              <a:gd name="connsiteY0" fmla="*/ 438150 h 2934262"/>
              <a:gd name="connsiteX1" fmla="*/ 527050 w 2320064"/>
              <a:gd name="connsiteY1" fmla="*/ 0 h 2934262"/>
              <a:gd name="connsiteX2" fmla="*/ 586977 w 2320064"/>
              <a:gd name="connsiteY2" fmla="*/ 53421 h 2934262"/>
              <a:gd name="connsiteX3" fmla="*/ 2203052 w 2320064"/>
              <a:gd name="connsiteY3" fmla="*/ 1453596 h 2934262"/>
              <a:gd name="connsiteX4" fmla="*/ 2149868 w 2320064"/>
              <a:gd name="connsiteY4" fmla="*/ 1518682 h 2934262"/>
              <a:gd name="connsiteX5" fmla="*/ 2176062 w 2320064"/>
              <a:gd name="connsiteY5" fmla="*/ 1471057 h 2934262"/>
              <a:gd name="connsiteX6" fmla="*/ 2145105 w 2320064"/>
              <a:gd name="connsiteY6" fmla="*/ 1475819 h 2934262"/>
              <a:gd name="connsiteX7" fmla="*/ 2078430 w 2320064"/>
              <a:gd name="connsiteY7" fmla="*/ 1509157 h 2934262"/>
              <a:gd name="connsiteX8" fmla="*/ 2078430 w 2320064"/>
              <a:gd name="connsiteY8" fmla="*/ 1537732 h 2934262"/>
              <a:gd name="connsiteX9" fmla="*/ 2033187 w 2320064"/>
              <a:gd name="connsiteY9" fmla="*/ 1540113 h 2934262"/>
              <a:gd name="connsiteX10" fmla="*/ 1986358 w 2320064"/>
              <a:gd name="connsiteY10" fmla="*/ 1544878 h 2934262"/>
              <a:gd name="connsiteX11" fmla="*/ 1930793 w 2320064"/>
              <a:gd name="connsiteY11" fmla="*/ 1563925 h 2934262"/>
              <a:gd name="connsiteX12" fmla="*/ 1880787 w 2320064"/>
              <a:gd name="connsiteY12" fmla="*/ 1587738 h 2934262"/>
              <a:gd name="connsiteX13" fmla="*/ 1833162 w 2320064"/>
              <a:gd name="connsiteY13" fmla="*/ 1623456 h 2934262"/>
              <a:gd name="connsiteX14" fmla="*/ 1790300 w 2320064"/>
              <a:gd name="connsiteY14" fmla="*/ 1642507 h 2934262"/>
              <a:gd name="connsiteX15" fmla="*/ 1742674 w 2320064"/>
              <a:gd name="connsiteY15" fmla="*/ 1682988 h 2934262"/>
              <a:gd name="connsiteX16" fmla="*/ 1633137 w 2320064"/>
              <a:gd name="connsiteY16" fmla="*/ 1756806 h 2934262"/>
              <a:gd name="connsiteX17" fmla="*/ 1604562 w 2320064"/>
              <a:gd name="connsiteY17" fmla="*/ 1852056 h 2934262"/>
              <a:gd name="connsiteX18" fmla="*/ 1602180 w 2320064"/>
              <a:gd name="connsiteY18" fmla="*/ 1863963 h 2934262"/>
              <a:gd name="connsiteX19" fmla="*/ 1605358 w 2320064"/>
              <a:gd name="connsiteY19" fmla="*/ 1958420 h 2934262"/>
              <a:gd name="connsiteX20" fmla="*/ 1575988 w 2320064"/>
              <a:gd name="connsiteY20" fmla="*/ 2200513 h 2934262"/>
              <a:gd name="connsiteX21" fmla="*/ 1461687 w 2320064"/>
              <a:gd name="connsiteY21" fmla="*/ 2309257 h 2934262"/>
              <a:gd name="connsiteX22" fmla="*/ 1395012 w 2320064"/>
              <a:gd name="connsiteY22" fmla="*/ 2416413 h 2934262"/>
              <a:gd name="connsiteX23" fmla="*/ 1323574 w 2320064"/>
              <a:gd name="connsiteY23" fmla="*/ 2533094 h 2934262"/>
              <a:gd name="connsiteX24" fmla="*/ 1254518 w 2320064"/>
              <a:gd name="connsiteY24" fmla="*/ 2616438 h 2934262"/>
              <a:gd name="connsiteX25" fmla="*/ 1330718 w 2320064"/>
              <a:gd name="connsiteY25" fmla="*/ 2492613 h 2934262"/>
              <a:gd name="connsiteX26" fmla="*/ 1339451 w 2320064"/>
              <a:gd name="connsiteY26" fmla="*/ 2456896 h 2934262"/>
              <a:gd name="connsiteX27" fmla="*/ 1309287 w 2320064"/>
              <a:gd name="connsiteY27" fmla="*/ 2456894 h 2934262"/>
              <a:gd name="connsiteX28" fmla="*/ 1233087 w 2320064"/>
              <a:gd name="connsiteY28" fmla="*/ 2480707 h 2934262"/>
              <a:gd name="connsiteX29" fmla="*/ 1133074 w 2320064"/>
              <a:gd name="connsiteY29" fmla="*/ 2609294 h 2934262"/>
              <a:gd name="connsiteX30" fmla="*/ 1071162 w 2320064"/>
              <a:gd name="connsiteY30" fmla="*/ 2756932 h 2934262"/>
              <a:gd name="connsiteX31" fmla="*/ 955276 w 2320064"/>
              <a:gd name="connsiteY31" fmla="*/ 2926795 h 2934262"/>
              <a:gd name="connsiteX32" fmla="*/ 907649 w 2320064"/>
              <a:gd name="connsiteY32" fmla="*/ 2875995 h 2934262"/>
              <a:gd name="connsiteX33" fmla="*/ 929874 w 2320064"/>
              <a:gd name="connsiteY33" fmla="*/ 2809320 h 2934262"/>
              <a:gd name="connsiteX34" fmla="*/ 863199 w 2320064"/>
              <a:gd name="connsiteY34" fmla="*/ 2739470 h 2934262"/>
              <a:gd name="connsiteX35" fmla="*/ 669524 w 2320064"/>
              <a:gd name="connsiteY35" fmla="*/ 2593419 h 2934262"/>
              <a:gd name="connsiteX36" fmla="*/ 612775 w 2320064"/>
              <a:gd name="connsiteY36" fmla="*/ 2533650 h 2934262"/>
              <a:gd name="connsiteX37" fmla="*/ 549275 w 2320064"/>
              <a:gd name="connsiteY37" fmla="*/ 2581275 h 2934262"/>
              <a:gd name="connsiteX38" fmla="*/ 421875 w 2320064"/>
              <a:gd name="connsiteY38" fmla="*/ 2437845 h 2934262"/>
              <a:gd name="connsiteX39" fmla="*/ 336150 w 2320064"/>
              <a:gd name="connsiteY39" fmla="*/ 2441020 h 2934262"/>
              <a:gd name="connsiteX40" fmla="*/ 577450 w 2320064"/>
              <a:gd name="connsiteY40" fmla="*/ 2193370 h 2934262"/>
              <a:gd name="connsiteX41" fmla="*/ 688575 w 2320064"/>
              <a:gd name="connsiteY41" fmla="*/ 2110820 h 2934262"/>
              <a:gd name="connsiteX42" fmla="*/ 869550 w 2320064"/>
              <a:gd name="connsiteY42" fmla="*/ 2015570 h 2934262"/>
              <a:gd name="connsiteX43" fmla="*/ 860025 w 2320064"/>
              <a:gd name="connsiteY43" fmla="*/ 1825070 h 2934262"/>
              <a:gd name="connsiteX44" fmla="*/ 809225 w 2320064"/>
              <a:gd name="connsiteY44" fmla="*/ 1698070 h 2934262"/>
              <a:gd name="connsiteX45" fmla="*/ 787000 w 2320064"/>
              <a:gd name="connsiteY45" fmla="*/ 1580595 h 2934262"/>
              <a:gd name="connsiteX46" fmla="*/ 761600 w 2320064"/>
              <a:gd name="connsiteY46" fmla="*/ 1536145 h 2934262"/>
              <a:gd name="connsiteX47" fmla="*/ 701275 w 2320064"/>
              <a:gd name="connsiteY47" fmla="*/ 1542495 h 2934262"/>
              <a:gd name="connsiteX48" fmla="*/ 666350 w 2320064"/>
              <a:gd name="connsiteY48" fmla="*/ 1558370 h 2934262"/>
              <a:gd name="connsiteX49" fmla="*/ 640950 w 2320064"/>
              <a:gd name="connsiteY49" fmla="*/ 1571070 h 2934262"/>
              <a:gd name="connsiteX50" fmla="*/ 606025 w 2320064"/>
              <a:gd name="connsiteY50" fmla="*/ 1440895 h 2934262"/>
              <a:gd name="connsiteX51" fmla="*/ 583800 w 2320064"/>
              <a:gd name="connsiteY51" fmla="*/ 1336120 h 2934262"/>
              <a:gd name="connsiteX52" fmla="*/ 513950 w 2320064"/>
              <a:gd name="connsiteY52" fmla="*/ 1301195 h 2934262"/>
              <a:gd name="connsiteX53" fmla="*/ 263125 w 2320064"/>
              <a:gd name="connsiteY53" fmla="*/ 1278970 h 2934262"/>
              <a:gd name="connsiteX54" fmla="*/ 279000 w 2320064"/>
              <a:gd name="connsiteY54" fmla="*/ 1209120 h 2934262"/>
              <a:gd name="connsiteX55" fmla="*/ 301225 w 2320064"/>
              <a:gd name="connsiteY55" fmla="*/ 1186895 h 2934262"/>
              <a:gd name="connsiteX56" fmla="*/ 256776 w 2320064"/>
              <a:gd name="connsiteY56" fmla="*/ 1009095 h 2934262"/>
              <a:gd name="connsiteX57" fmla="*/ 240901 w 2320064"/>
              <a:gd name="connsiteY57" fmla="*/ 964645 h 2934262"/>
              <a:gd name="connsiteX58" fmla="*/ 310751 w 2320064"/>
              <a:gd name="connsiteY58" fmla="*/ 802720 h 2934262"/>
              <a:gd name="connsiteX59" fmla="*/ 272652 w 2320064"/>
              <a:gd name="connsiteY59" fmla="*/ 618570 h 2934262"/>
              <a:gd name="connsiteX60" fmla="*/ 193277 w 2320064"/>
              <a:gd name="connsiteY60" fmla="*/ 602695 h 2934262"/>
              <a:gd name="connsiteX61" fmla="*/ 205977 w 2320064"/>
              <a:gd name="connsiteY61" fmla="*/ 504270 h 2934262"/>
              <a:gd name="connsiteX62" fmla="*/ 244076 w 2320064"/>
              <a:gd name="connsiteY62" fmla="*/ 447120 h 2934262"/>
              <a:gd name="connsiteX63" fmla="*/ 0 w 2320064"/>
              <a:gd name="connsiteY63" fmla="*/ 438150 h 2934262"/>
              <a:gd name="connsiteX0" fmla="*/ 0 w 2320064"/>
              <a:gd name="connsiteY0" fmla="*/ 438150 h 2934262"/>
              <a:gd name="connsiteX1" fmla="*/ 527050 w 2320064"/>
              <a:gd name="connsiteY1" fmla="*/ 0 h 2934262"/>
              <a:gd name="connsiteX2" fmla="*/ 586977 w 2320064"/>
              <a:gd name="connsiteY2" fmla="*/ 53421 h 2934262"/>
              <a:gd name="connsiteX3" fmla="*/ 2203052 w 2320064"/>
              <a:gd name="connsiteY3" fmla="*/ 1453596 h 2934262"/>
              <a:gd name="connsiteX4" fmla="*/ 2149868 w 2320064"/>
              <a:gd name="connsiteY4" fmla="*/ 1518682 h 2934262"/>
              <a:gd name="connsiteX5" fmla="*/ 2176062 w 2320064"/>
              <a:gd name="connsiteY5" fmla="*/ 1471057 h 2934262"/>
              <a:gd name="connsiteX6" fmla="*/ 2111767 w 2320064"/>
              <a:gd name="connsiteY6" fmla="*/ 1490106 h 2934262"/>
              <a:gd name="connsiteX7" fmla="*/ 2078430 w 2320064"/>
              <a:gd name="connsiteY7" fmla="*/ 1509157 h 2934262"/>
              <a:gd name="connsiteX8" fmla="*/ 2078430 w 2320064"/>
              <a:gd name="connsiteY8" fmla="*/ 1537732 h 2934262"/>
              <a:gd name="connsiteX9" fmla="*/ 2033187 w 2320064"/>
              <a:gd name="connsiteY9" fmla="*/ 1540113 h 2934262"/>
              <a:gd name="connsiteX10" fmla="*/ 1986358 w 2320064"/>
              <a:gd name="connsiteY10" fmla="*/ 1544878 h 2934262"/>
              <a:gd name="connsiteX11" fmla="*/ 1930793 w 2320064"/>
              <a:gd name="connsiteY11" fmla="*/ 1563925 h 2934262"/>
              <a:gd name="connsiteX12" fmla="*/ 1880787 w 2320064"/>
              <a:gd name="connsiteY12" fmla="*/ 1587738 h 2934262"/>
              <a:gd name="connsiteX13" fmla="*/ 1833162 w 2320064"/>
              <a:gd name="connsiteY13" fmla="*/ 1623456 h 2934262"/>
              <a:gd name="connsiteX14" fmla="*/ 1790300 w 2320064"/>
              <a:gd name="connsiteY14" fmla="*/ 1642507 h 2934262"/>
              <a:gd name="connsiteX15" fmla="*/ 1742674 w 2320064"/>
              <a:gd name="connsiteY15" fmla="*/ 1682988 h 2934262"/>
              <a:gd name="connsiteX16" fmla="*/ 1633137 w 2320064"/>
              <a:gd name="connsiteY16" fmla="*/ 1756806 h 2934262"/>
              <a:gd name="connsiteX17" fmla="*/ 1604562 w 2320064"/>
              <a:gd name="connsiteY17" fmla="*/ 1852056 h 2934262"/>
              <a:gd name="connsiteX18" fmla="*/ 1602180 w 2320064"/>
              <a:gd name="connsiteY18" fmla="*/ 1863963 h 2934262"/>
              <a:gd name="connsiteX19" fmla="*/ 1605358 w 2320064"/>
              <a:gd name="connsiteY19" fmla="*/ 1958420 h 2934262"/>
              <a:gd name="connsiteX20" fmla="*/ 1575988 w 2320064"/>
              <a:gd name="connsiteY20" fmla="*/ 2200513 h 2934262"/>
              <a:gd name="connsiteX21" fmla="*/ 1461687 w 2320064"/>
              <a:gd name="connsiteY21" fmla="*/ 2309257 h 2934262"/>
              <a:gd name="connsiteX22" fmla="*/ 1395012 w 2320064"/>
              <a:gd name="connsiteY22" fmla="*/ 2416413 h 2934262"/>
              <a:gd name="connsiteX23" fmla="*/ 1323574 w 2320064"/>
              <a:gd name="connsiteY23" fmla="*/ 2533094 h 2934262"/>
              <a:gd name="connsiteX24" fmla="*/ 1254518 w 2320064"/>
              <a:gd name="connsiteY24" fmla="*/ 2616438 h 2934262"/>
              <a:gd name="connsiteX25" fmla="*/ 1330718 w 2320064"/>
              <a:gd name="connsiteY25" fmla="*/ 2492613 h 2934262"/>
              <a:gd name="connsiteX26" fmla="*/ 1339451 w 2320064"/>
              <a:gd name="connsiteY26" fmla="*/ 2456896 h 2934262"/>
              <a:gd name="connsiteX27" fmla="*/ 1309287 w 2320064"/>
              <a:gd name="connsiteY27" fmla="*/ 2456894 h 2934262"/>
              <a:gd name="connsiteX28" fmla="*/ 1233087 w 2320064"/>
              <a:gd name="connsiteY28" fmla="*/ 2480707 h 2934262"/>
              <a:gd name="connsiteX29" fmla="*/ 1133074 w 2320064"/>
              <a:gd name="connsiteY29" fmla="*/ 2609294 h 2934262"/>
              <a:gd name="connsiteX30" fmla="*/ 1071162 w 2320064"/>
              <a:gd name="connsiteY30" fmla="*/ 2756932 h 2934262"/>
              <a:gd name="connsiteX31" fmla="*/ 955276 w 2320064"/>
              <a:gd name="connsiteY31" fmla="*/ 2926795 h 2934262"/>
              <a:gd name="connsiteX32" fmla="*/ 907649 w 2320064"/>
              <a:gd name="connsiteY32" fmla="*/ 2875995 h 2934262"/>
              <a:gd name="connsiteX33" fmla="*/ 929874 w 2320064"/>
              <a:gd name="connsiteY33" fmla="*/ 2809320 h 2934262"/>
              <a:gd name="connsiteX34" fmla="*/ 863199 w 2320064"/>
              <a:gd name="connsiteY34" fmla="*/ 2739470 h 2934262"/>
              <a:gd name="connsiteX35" fmla="*/ 669524 w 2320064"/>
              <a:gd name="connsiteY35" fmla="*/ 2593419 h 2934262"/>
              <a:gd name="connsiteX36" fmla="*/ 612775 w 2320064"/>
              <a:gd name="connsiteY36" fmla="*/ 2533650 h 2934262"/>
              <a:gd name="connsiteX37" fmla="*/ 549275 w 2320064"/>
              <a:gd name="connsiteY37" fmla="*/ 2581275 h 2934262"/>
              <a:gd name="connsiteX38" fmla="*/ 421875 w 2320064"/>
              <a:gd name="connsiteY38" fmla="*/ 2437845 h 2934262"/>
              <a:gd name="connsiteX39" fmla="*/ 336150 w 2320064"/>
              <a:gd name="connsiteY39" fmla="*/ 2441020 h 2934262"/>
              <a:gd name="connsiteX40" fmla="*/ 577450 w 2320064"/>
              <a:gd name="connsiteY40" fmla="*/ 2193370 h 2934262"/>
              <a:gd name="connsiteX41" fmla="*/ 688575 w 2320064"/>
              <a:gd name="connsiteY41" fmla="*/ 2110820 h 2934262"/>
              <a:gd name="connsiteX42" fmla="*/ 869550 w 2320064"/>
              <a:gd name="connsiteY42" fmla="*/ 2015570 h 2934262"/>
              <a:gd name="connsiteX43" fmla="*/ 860025 w 2320064"/>
              <a:gd name="connsiteY43" fmla="*/ 1825070 h 2934262"/>
              <a:gd name="connsiteX44" fmla="*/ 809225 w 2320064"/>
              <a:gd name="connsiteY44" fmla="*/ 1698070 h 2934262"/>
              <a:gd name="connsiteX45" fmla="*/ 787000 w 2320064"/>
              <a:gd name="connsiteY45" fmla="*/ 1580595 h 2934262"/>
              <a:gd name="connsiteX46" fmla="*/ 761600 w 2320064"/>
              <a:gd name="connsiteY46" fmla="*/ 1536145 h 2934262"/>
              <a:gd name="connsiteX47" fmla="*/ 701275 w 2320064"/>
              <a:gd name="connsiteY47" fmla="*/ 1542495 h 2934262"/>
              <a:gd name="connsiteX48" fmla="*/ 666350 w 2320064"/>
              <a:gd name="connsiteY48" fmla="*/ 1558370 h 2934262"/>
              <a:gd name="connsiteX49" fmla="*/ 640950 w 2320064"/>
              <a:gd name="connsiteY49" fmla="*/ 1571070 h 2934262"/>
              <a:gd name="connsiteX50" fmla="*/ 606025 w 2320064"/>
              <a:gd name="connsiteY50" fmla="*/ 1440895 h 2934262"/>
              <a:gd name="connsiteX51" fmla="*/ 583800 w 2320064"/>
              <a:gd name="connsiteY51" fmla="*/ 1336120 h 2934262"/>
              <a:gd name="connsiteX52" fmla="*/ 513950 w 2320064"/>
              <a:gd name="connsiteY52" fmla="*/ 1301195 h 2934262"/>
              <a:gd name="connsiteX53" fmla="*/ 263125 w 2320064"/>
              <a:gd name="connsiteY53" fmla="*/ 1278970 h 2934262"/>
              <a:gd name="connsiteX54" fmla="*/ 279000 w 2320064"/>
              <a:gd name="connsiteY54" fmla="*/ 1209120 h 2934262"/>
              <a:gd name="connsiteX55" fmla="*/ 301225 w 2320064"/>
              <a:gd name="connsiteY55" fmla="*/ 1186895 h 2934262"/>
              <a:gd name="connsiteX56" fmla="*/ 256776 w 2320064"/>
              <a:gd name="connsiteY56" fmla="*/ 1009095 h 2934262"/>
              <a:gd name="connsiteX57" fmla="*/ 240901 w 2320064"/>
              <a:gd name="connsiteY57" fmla="*/ 964645 h 2934262"/>
              <a:gd name="connsiteX58" fmla="*/ 310751 w 2320064"/>
              <a:gd name="connsiteY58" fmla="*/ 802720 h 2934262"/>
              <a:gd name="connsiteX59" fmla="*/ 272652 w 2320064"/>
              <a:gd name="connsiteY59" fmla="*/ 618570 h 2934262"/>
              <a:gd name="connsiteX60" fmla="*/ 193277 w 2320064"/>
              <a:gd name="connsiteY60" fmla="*/ 602695 h 2934262"/>
              <a:gd name="connsiteX61" fmla="*/ 205977 w 2320064"/>
              <a:gd name="connsiteY61" fmla="*/ 504270 h 2934262"/>
              <a:gd name="connsiteX62" fmla="*/ 244076 w 2320064"/>
              <a:gd name="connsiteY62" fmla="*/ 447120 h 2934262"/>
              <a:gd name="connsiteX63" fmla="*/ 0 w 2320064"/>
              <a:gd name="connsiteY63" fmla="*/ 438150 h 2934262"/>
              <a:gd name="connsiteX0" fmla="*/ 0 w 2320064"/>
              <a:gd name="connsiteY0" fmla="*/ 438150 h 2934262"/>
              <a:gd name="connsiteX1" fmla="*/ 527050 w 2320064"/>
              <a:gd name="connsiteY1" fmla="*/ 0 h 2934262"/>
              <a:gd name="connsiteX2" fmla="*/ 586977 w 2320064"/>
              <a:gd name="connsiteY2" fmla="*/ 53421 h 2934262"/>
              <a:gd name="connsiteX3" fmla="*/ 2203052 w 2320064"/>
              <a:gd name="connsiteY3" fmla="*/ 1453596 h 2934262"/>
              <a:gd name="connsiteX4" fmla="*/ 2149868 w 2320064"/>
              <a:gd name="connsiteY4" fmla="*/ 1518682 h 2934262"/>
              <a:gd name="connsiteX5" fmla="*/ 2154631 w 2320064"/>
              <a:gd name="connsiteY5" fmla="*/ 1475820 h 2934262"/>
              <a:gd name="connsiteX6" fmla="*/ 2111767 w 2320064"/>
              <a:gd name="connsiteY6" fmla="*/ 1490106 h 2934262"/>
              <a:gd name="connsiteX7" fmla="*/ 2078430 w 2320064"/>
              <a:gd name="connsiteY7" fmla="*/ 1509157 h 2934262"/>
              <a:gd name="connsiteX8" fmla="*/ 2078430 w 2320064"/>
              <a:gd name="connsiteY8" fmla="*/ 1537732 h 2934262"/>
              <a:gd name="connsiteX9" fmla="*/ 2033187 w 2320064"/>
              <a:gd name="connsiteY9" fmla="*/ 1540113 h 2934262"/>
              <a:gd name="connsiteX10" fmla="*/ 1986358 w 2320064"/>
              <a:gd name="connsiteY10" fmla="*/ 1544878 h 2934262"/>
              <a:gd name="connsiteX11" fmla="*/ 1930793 w 2320064"/>
              <a:gd name="connsiteY11" fmla="*/ 1563925 h 2934262"/>
              <a:gd name="connsiteX12" fmla="*/ 1880787 w 2320064"/>
              <a:gd name="connsiteY12" fmla="*/ 1587738 h 2934262"/>
              <a:gd name="connsiteX13" fmla="*/ 1833162 w 2320064"/>
              <a:gd name="connsiteY13" fmla="*/ 1623456 h 2934262"/>
              <a:gd name="connsiteX14" fmla="*/ 1790300 w 2320064"/>
              <a:gd name="connsiteY14" fmla="*/ 1642507 h 2934262"/>
              <a:gd name="connsiteX15" fmla="*/ 1742674 w 2320064"/>
              <a:gd name="connsiteY15" fmla="*/ 1682988 h 2934262"/>
              <a:gd name="connsiteX16" fmla="*/ 1633137 w 2320064"/>
              <a:gd name="connsiteY16" fmla="*/ 1756806 h 2934262"/>
              <a:gd name="connsiteX17" fmla="*/ 1604562 w 2320064"/>
              <a:gd name="connsiteY17" fmla="*/ 1852056 h 2934262"/>
              <a:gd name="connsiteX18" fmla="*/ 1602180 w 2320064"/>
              <a:gd name="connsiteY18" fmla="*/ 1863963 h 2934262"/>
              <a:gd name="connsiteX19" fmla="*/ 1605358 w 2320064"/>
              <a:gd name="connsiteY19" fmla="*/ 1958420 h 2934262"/>
              <a:gd name="connsiteX20" fmla="*/ 1575988 w 2320064"/>
              <a:gd name="connsiteY20" fmla="*/ 2200513 h 2934262"/>
              <a:gd name="connsiteX21" fmla="*/ 1461687 w 2320064"/>
              <a:gd name="connsiteY21" fmla="*/ 2309257 h 2934262"/>
              <a:gd name="connsiteX22" fmla="*/ 1395012 w 2320064"/>
              <a:gd name="connsiteY22" fmla="*/ 2416413 h 2934262"/>
              <a:gd name="connsiteX23" fmla="*/ 1323574 w 2320064"/>
              <a:gd name="connsiteY23" fmla="*/ 2533094 h 2934262"/>
              <a:gd name="connsiteX24" fmla="*/ 1254518 w 2320064"/>
              <a:gd name="connsiteY24" fmla="*/ 2616438 h 2934262"/>
              <a:gd name="connsiteX25" fmla="*/ 1330718 w 2320064"/>
              <a:gd name="connsiteY25" fmla="*/ 2492613 h 2934262"/>
              <a:gd name="connsiteX26" fmla="*/ 1339451 w 2320064"/>
              <a:gd name="connsiteY26" fmla="*/ 2456896 h 2934262"/>
              <a:gd name="connsiteX27" fmla="*/ 1309287 w 2320064"/>
              <a:gd name="connsiteY27" fmla="*/ 2456894 h 2934262"/>
              <a:gd name="connsiteX28" fmla="*/ 1233087 w 2320064"/>
              <a:gd name="connsiteY28" fmla="*/ 2480707 h 2934262"/>
              <a:gd name="connsiteX29" fmla="*/ 1133074 w 2320064"/>
              <a:gd name="connsiteY29" fmla="*/ 2609294 h 2934262"/>
              <a:gd name="connsiteX30" fmla="*/ 1071162 w 2320064"/>
              <a:gd name="connsiteY30" fmla="*/ 2756932 h 2934262"/>
              <a:gd name="connsiteX31" fmla="*/ 955276 w 2320064"/>
              <a:gd name="connsiteY31" fmla="*/ 2926795 h 2934262"/>
              <a:gd name="connsiteX32" fmla="*/ 907649 w 2320064"/>
              <a:gd name="connsiteY32" fmla="*/ 2875995 h 2934262"/>
              <a:gd name="connsiteX33" fmla="*/ 929874 w 2320064"/>
              <a:gd name="connsiteY33" fmla="*/ 2809320 h 2934262"/>
              <a:gd name="connsiteX34" fmla="*/ 863199 w 2320064"/>
              <a:gd name="connsiteY34" fmla="*/ 2739470 h 2934262"/>
              <a:gd name="connsiteX35" fmla="*/ 669524 w 2320064"/>
              <a:gd name="connsiteY35" fmla="*/ 2593419 h 2934262"/>
              <a:gd name="connsiteX36" fmla="*/ 612775 w 2320064"/>
              <a:gd name="connsiteY36" fmla="*/ 2533650 h 2934262"/>
              <a:gd name="connsiteX37" fmla="*/ 549275 w 2320064"/>
              <a:gd name="connsiteY37" fmla="*/ 2581275 h 2934262"/>
              <a:gd name="connsiteX38" fmla="*/ 421875 w 2320064"/>
              <a:gd name="connsiteY38" fmla="*/ 2437845 h 2934262"/>
              <a:gd name="connsiteX39" fmla="*/ 336150 w 2320064"/>
              <a:gd name="connsiteY39" fmla="*/ 2441020 h 2934262"/>
              <a:gd name="connsiteX40" fmla="*/ 577450 w 2320064"/>
              <a:gd name="connsiteY40" fmla="*/ 2193370 h 2934262"/>
              <a:gd name="connsiteX41" fmla="*/ 688575 w 2320064"/>
              <a:gd name="connsiteY41" fmla="*/ 2110820 h 2934262"/>
              <a:gd name="connsiteX42" fmla="*/ 869550 w 2320064"/>
              <a:gd name="connsiteY42" fmla="*/ 2015570 h 2934262"/>
              <a:gd name="connsiteX43" fmla="*/ 860025 w 2320064"/>
              <a:gd name="connsiteY43" fmla="*/ 1825070 h 2934262"/>
              <a:gd name="connsiteX44" fmla="*/ 809225 w 2320064"/>
              <a:gd name="connsiteY44" fmla="*/ 1698070 h 2934262"/>
              <a:gd name="connsiteX45" fmla="*/ 787000 w 2320064"/>
              <a:gd name="connsiteY45" fmla="*/ 1580595 h 2934262"/>
              <a:gd name="connsiteX46" fmla="*/ 761600 w 2320064"/>
              <a:gd name="connsiteY46" fmla="*/ 1536145 h 2934262"/>
              <a:gd name="connsiteX47" fmla="*/ 701275 w 2320064"/>
              <a:gd name="connsiteY47" fmla="*/ 1542495 h 2934262"/>
              <a:gd name="connsiteX48" fmla="*/ 666350 w 2320064"/>
              <a:gd name="connsiteY48" fmla="*/ 1558370 h 2934262"/>
              <a:gd name="connsiteX49" fmla="*/ 640950 w 2320064"/>
              <a:gd name="connsiteY49" fmla="*/ 1571070 h 2934262"/>
              <a:gd name="connsiteX50" fmla="*/ 606025 w 2320064"/>
              <a:gd name="connsiteY50" fmla="*/ 1440895 h 2934262"/>
              <a:gd name="connsiteX51" fmla="*/ 583800 w 2320064"/>
              <a:gd name="connsiteY51" fmla="*/ 1336120 h 2934262"/>
              <a:gd name="connsiteX52" fmla="*/ 513950 w 2320064"/>
              <a:gd name="connsiteY52" fmla="*/ 1301195 h 2934262"/>
              <a:gd name="connsiteX53" fmla="*/ 263125 w 2320064"/>
              <a:gd name="connsiteY53" fmla="*/ 1278970 h 2934262"/>
              <a:gd name="connsiteX54" fmla="*/ 279000 w 2320064"/>
              <a:gd name="connsiteY54" fmla="*/ 1209120 h 2934262"/>
              <a:gd name="connsiteX55" fmla="*/ 301225 w 2320064"/>
              <a:gd name="connsiteY55" fmla="*/ 1186895 h 2934262"/>
              <a:gd name="connsiteX56" fmla="*/ 256776 w 2320064"/>
              <a:gd name="connsiteY56" fmla="*/ 1009095 h 2934262"/>
              <a:gd name="connsiteX57" fmla="*/ 240901 w 2320064"/>
              <a:gd name="connsiteY57" fmla="*/ 964645 h 2934262"/>
              <a:gd name="connsiteX58" fmla="*/ 310751 w 2320064"/>
              <a:gd name="connsiteY58" fmla="*/ 802720 h 2934262"/>
              <a:gd name="connsiteX59" fmla="*/ 272652 w 2320064"/>
              <a:gd name="connsiteY59" fmla="*/ 618570 h 2934262"/>
              <a:gd name="connsiteX60" fmla="*/ 193277 w 2320064"/>
              <a:gd name="connsiteY60" fmla="*/ 602695 h 2934262"/>
              <a:gd name="connsiteX61" fmla="*/ 205977 w 2320064"/>
              <a:gd name="connsiteY61" fmla="*/ 504270 h 2934262"/>
              <a:gd name="connsiteX62" fmla="*/ 244076 w 2320064"/>
              <a:gd name="connsiteY62" fmla="*/ 447120 h 2934262"/>
              <a:gd name="connsiteX63" fmla="*/ 0 w 2320064"/>
              <a:gd name="connsiteY63" fmla="*/ 438150 h 2934262"/>
              <a:gd name="connsiteX0" fmla="*/ 0 w 2325411"/>
              <a:gd name="connsiteY0" fmla="*/ 438150 h 2934262"/>
              <a:gd name="connsiteX1" fmla="*/ 527050 w 2325411"/>
              <a:gd name="connsiteY1" fmla="*/ 0 h 2934262"/>
              <a:gd name="connsiteX2" fmla="*/ 586977 w 2325411"/>
              <a:gd name="connsiteY2" fmla="*/ 53421 h 2934262"/>
              <a:gd name="connsiteX3" fmla="*/ 2203052 w 2325411"/>
              <a:gd name="connsiteY3" fmla="*/ 1453596 h 2934262"/>
              <a:gd name="connsiteX4" fmla="*/ 2173681 w 2325411"/>
              <a:gd name="connsiteY4" fmla="*/ 1466294 h 2934262"/>
              <a:gd name="connsiteX5" fmla="*/ 2154631 w 2325411"/>
              <a:gd name="connsiteY5" fmla="*/ 1475820 h 2934262"/>
              <a:gd name="connsiteX6" fmla="*/ 2111767 w 2325411"/>
              <a:gd name="connsiteY6" fmla="*/ 1490106 h 2934262"/>
              <a:gd name="connsiteX7" fmla="*/ 2078430 w 2325411"/>
              <a:gd name="connsiteY7" fmla="*/ 1509157 h 2934262"/>
              <a:gd name="connsiteX8" fmla="*/ 2078430 w 2325411"/>
              <a:gd name="connsiteY8" fmla="*/ 1537732 h 2934262"/>
              <a:gd name="connsiteX9" fmla="*/ 2033187 w 2325411"/>
              <a:gd name="connsiteY9" fmla="*/ 1540113 h 2934262"/>
              <a:gd name="connsiteX10" fmla="*/ 1986358 w 2325411"/>
              <a:gd name="connsiteY10" fmla="*/ 1544878 h 2934262"/>
              <a:gd name="connsiteX11" fmla="*/ 1930793 w 2325411"/>
              <a:gd name="connsiteY11" fmla="*/ 1563925 h 2934262"/>
              <a:gd name="connsiteX12" fmla="*/ 1880787 w 2325411"/>
              <a:gd name="connsiteY12" fmla="*/ 1587738 h 2934262"/>
              <a:gd name="connsiteX13" fmla="*/ 1833162 w 2325411"/>
              <a:gd name="connsiteY13" fmla="*/ 1623456 h 2934262"/>
              <a:gd name="connsiteX14" fmla="*/ 1790300 w 2325411"/>
              <a:gd name="connsiteY14" fmla="*/ 1642507 h 2934262"/>
              <a:gd name="connsiteX15" fmla="*/ 1742674 w 2325411"/>
              <a:gd name="connsiteY15" fmla="*/ 1682988 h 2934262"/>
              <a:gd name="connsiteX16" fmla="*/ 1633137 w 2325411"/>
              <a:gd name="connsiteY16" fmla="*/ 1756806 h 2934262"/>
              <a:gd name="connsiteX17" fmla="*/ 1604562 w 2325411"/>
              <a:gd name="connsiteY17" fmla="*/ 1852056 h 2934262"/>
              <a:gd name="connsiteX18" fmla="*/ 1602180 w 2325411"/>
              <a:gd name="connsiteY18" fmla="*/ 1863963 h 2934262"/>
              <a:gd name="connsiteX19" fmla="*/ 1605358 w 2325411"/>
              <a:gd name="connsiteY19" fmla="*/ 1958420 h 2934262"/>
              <a:gd name="connsiteX20" fmla="*/ 1575988 w 2325411"/>
              <a:gd name="connsiteY20" fmla="*/ 2200513 h 2934262"/>
              <a:gd name="connsiteX21" fmla="*/ 1461687 w 2325411"/>
              <a:gd name="connsiteY21" fmla="*/ 2309257 h 2934262"/>
              <a:gd name="connsiteX22" fmla="*/ 1395012 w 2325411"/>
              <a:gd name="connsiteY22" fmla="*/ 2416413 h 2934262"/>
              <a:gd name="connsiteX23" fmla="*/ 1323574 w 2325411"/>
              <a:gd name="connsiteY23" fmla="*/ 2533094 h 2934262"/>
              <a:gd name="connsiteX24" fmla="*/ 1254518 w 2325411"/>
              <a:gd name="connsiteY24" fmla="*/ 2616438 h 2934262"/>
              <a:gd name="connsiteX25" fmla="*/ 1330718 w 2325411"/>
              <a:gd name="connsiteY25" fmla="*/ 2492613 h 2934262"/>
              <a:gd name="connsiteX26" fmla="*/ 1339451 w 2325411"/>
              <a:gd name="connsiteY26" fmla="*/ 2456896 h 2934262"/>
              <a:gd name="connsiteX27" fmla="*/ 1309287 w 2325411"/>
              <a:gd name="connsiteY27" fmla="*/ 2456894 h 2934262"/>
              <a:gd name="connsiteX28" fmla="*/ 1233087 w 2325411"/>
              <a:gd name="connsiteY28" fmla="*/ 2480707 h 2934262"/>
              <a:gd name="connsiteX29" fmla="*/ 1133074 w 2325411"/>
              <a:gd name="connsiteY29" fmla="*/ 2609294 h 2934262"/>
              <a:gd name="connsiteX30" fmla="*/ 1071162 w 2325411"/>
              <a:gd name="connsiteY30" fmla="*/ 2756932 h 2934262"/>
              <a:gd name="connsiteX31" fmla="*/ 955276 w 2325411"/>
              <a:gd name="connsiteY31" fmla="*/ 2926795 h 2934262"/>
              <a:gd name="connsiteX32" fmla="*/ 907649 w 2325411"/>
              <a:gd name="connsiteY32" fmla="*/ 2875995 h 2934262"/>
              <a:gd name="connsiteX33" fmla="*/ 929874 w 2325411"/>
              <a:gd name="connsiteY33" fmla="*/ 2809320 h 2934262"/>
              <a:gd name="connsiteX34" fmla="*/ 863199 w 2325411"/>
              <a:gd name="connsiteY34" fmla="*/ 2739470 h 2934262"/>
              <a:gd name="connsiteX35" fmla="*/ 669524 w 2325411"/>
              <a:gd name="connsiteY35" fmla="*/ 2593419 h 2934262"/>
              <a:gd name="connsiteX36" fmla="*/ 612775 w 2325411"/>
              <a:gd name="connsiteY36" fmla="*/ 2533650 h 2934262"/>
              <a:gd name="connsiteX37" fmla="*/ 549275 w 2325411"/>
              <a:gd name="connsiteY37" fmla="*/ 2581275 h 2934262"/>
              <a:gd name="connsiteX38" fmla="*/ 421875 w 2325411"/>
              <a:gd name="connsiteY38" fmla="*/ 2437845 h 2934262"/>
              <a:gd name="connsiteX39" fmla="*/ 336150 w 2325411"/>
              <a:gd name="connsiteY39" fmla="*/ 2441020 h 2934262"/>
              <a:gd name="connsiteX40" fmla="*/ 577450 w 2325411"/>
              <a:gd name="connsiteY40" fmla="*/ 2193370 h 2934262"/>
              <a:gd name="connsiteX41" fmla="*/ 688575 w 2325411"/>
              <a:gd name="connsiteY41" fmla="*/ 2110820 h 2934262"/>
              <a:gd name="connsiteX42" fmla="*/ 869550 w 2325411"/>
              <a:gd name="connsiteY42" fmla="*/ 2015570 h 2934262"/>
              <a:gd name="connsiteX43" fmla="*/ 860025 w 2325411"/>
              <a:gd name="connsiteY43" fmla="*/ 1825070 h 2934262"/>
              <a:gd name="connsiteX44" fmla="*/ 809225 w 2325411"/>
              <a:gd name="connsiteY44" fmla="*/ 1698070 h 2934262"/>
              <a:gd name="connsiteX45" fmla="*/ 787000 w 2325411"/>
              <a:gd name="connsiteY45" fmla="*/ 1580595 h 2934262"/>
              <a:gd name="connsiteX46" fmla="*/ 761600 w 2325411"/>
              <a:gd name="connsiteY46" fmla="*/ 1536145 h 2934262"/>
              <a:gd name="connsiteX47" fmla="*/ 701275 w 2325411"/>
              <a:gd name="connsiteY47" fmla="*/ 1542495 h 2934262"/>
              <a:gd name="connsiteX48" fmla="*/ 666350 w 2325411"/>
              <a:gd name="connsiteY48" fmla="*/ 1558370 h 2934262"/>
              <a:gd name="connsiteX49" fmla="*/ 640950 w 2325411"/>
              <a:gd name="connsiteY49" fmla="*/ 1571070 h 2934262"/>
              <a:gd name="connsiteX50" fmla="*/ 606025 w 2325411"/>
              <a:gd name="connsiteY50" fmla="*/ 1440895 h 2934262"/>
              <a:gd name="connsiteX51" fmla="*/ 583800 w 2325411"/>
              <a:gd name="connsiteY51" fmla="*/ 1336120 h 2934262"/>
              <a:gd name="connsiteX52" fmla="*/ 513950 w 2325411"/>
              <a:gd name="connsiteY52" fmla="*/ 1301195 h 2934262"/>
              <a:gd name="connsiteX53" fmla="*/ 263125 w 2325411"/>
              <a:gd name="connsiteY53" fmla="*/ 1278970 h 2934262"/>
              <a:gd name="connsiteX54" fmla="*/ 279000 w 2325411"/>
              <a:gd name="connsiteY54" fmla="*/ 1209120 h 2934262"/>
              <a:gd name="connsiteX55" fmla="*/ 301225 w 2325411"/>
              <a:gd name="connsiteY55" fmla="*/ 1186895 h 2934262"/>
              <a:gd name="connsiteX56" fmla="*/ 256776 w 2325411"/>
              <a:gd name="connsiteY56" fmla="*/ 1009095 h 2934262"/>
              <a:gd name="connsiteX57" fmla="*/ 240901 w 2325411"/>
              <a:gd name="connsiteY57" fmla="*/ 964645 h 2934262"/>
              <a:gd name="connsiteX58" fmla="*/ 310751 w 2325411"/>
              <a:gd name="connsiteY58" fmla="*/ 802720 h 2934262"/>
              <a:gd name="connsiteX59" fmla="*/ 272652 w 2325411"/>
              <a:gd name="connsiteY59" fmla="*/ 618570 h 2934262"/>
              <a:gd name="connsiteX60" fmla="*/ 193277 w 2325411"/>
              <a:gd name="connsiteY60" fmla="*/ 602695 h 2934262"/>
              <a:gd name="connsiteX61" fmla="*/ 205977 w 2325411"/>
              <a:gd name="connsiteY61" fmla="*/ 504270 h 2934262"/>
              <a:gd name="connsiteX62" fmla="*/ 244076 w 2325411"/>
              <a:gd name="connsiteY62" fmla="*/ 447120 h 2934262"/>
              <a:gd name="connsiteX63" fmla="*/ 0 w 2325411"/>
              <a:gd name="connsiteY63" fmla="*/ 438150 h 2934262"/>
              <a:gd name="connsiteX0" fmla="*/ 0 w 2188187"/>
              <a:gd name="connsiteY0" fmla="*/ 438150 h 2934262"/>
              <a:gd name="connsiteX1" fmla="*/ 527050 w 2188187"/>
              <a:gd name="connsiteY1" fmla="*/ 0 h 2934262"/>
              <a:gd name="connsiteX2" fmla="*/ 586977 w 2188187"/>
              <a:gd name="connsiteY2" fmla="*/ 53421 h 2934262"/>
              <a:gd name="connsiteX3" fmla="*/ 1972071 w 2188187"/>
              <a:gd name="connsiteY3" fmla="*/ 1224996 h 2934262"/>
              <a:gd name="connsiteX4" fmla="*/ 2173681 w 2188187"/>
              <a:gd name="connsiteY4" fmla="*/ 1466294 h 2934262"/>
              <a:gd name="connsiteX5" fmla="*/ 2154631 w 2188187"/>
              <a:gd name="connsiteY5" fmla="*/ 1475820 h 2934262"/>
              <a:gd name="connsiteX6" fmla="*/ 2111767 w 2188187"/>
              <a:gd name="connsiteY6" fmla="*/ 1490106 h 2934262"/>
              <a:gd name="connsiteX7" fmla="*/ 2078430 w 2188187"/>
              <a:gd name="connsiteY7" fmla="*/ 1509157 h 2934262"/>
              <a:gd name="connsiteX8" fmla="*/ 2078430 w 2188187"/>
              <a:gd name="connsiteY8" fmla="*/ 1537732 h 2934262"/>
              <a:gd name="connsiteX9" fmla="*/ 2033187 w 2188187"/>
              <a:gd name="connsiteY9" fmla="*/ 1540113 h 2934262"/>
              <a:gd name="connsiteX10" fmla="*/ 1986358 w 2188187"/>
              <a:gd name="connsiteY10" fmla="*/ 1544878 h 2934262"/>
              <a:gd name="connsiteX11" fmla="*/ 1930793 w 2188187"/>
              <a:gd name="connsiteY11" fmla="*/ 1563925 h 2934262"/>
              <a:gd name="connsiteX12" fmla="*/ 1880787 w 2188187"/>
              <a:gd name="connsiteY12" fmla="*/ 1587738 h 2934262"/>
              <a:gd name="connsiteX13" fmla="*/ 1833162 w 2188187"/>
              <a:gd name="connsiteY13" fmla="*/ 1623456 h 2934262"/>
              <a:gd name="connsiteX14" fmla="*/ 1790300 w 2188187"/>
              <a:gd name="connsiteY14" fmla="*/ 1642507 h 2934262"/>
              <a:gd name="connsiteX15" fmla="*/ 1742674 w 2188187"/>
              <a:gd name="connsiteY15" fmla="*/ 1682988 h 2934262"/>
              <a:gd name="connsiteX16" fmla="*/ 1633137 w 2188187"/>
              <a:gd name="connsiteY16" fmla="*/ 1756806 h 2934262"/>
              <a:gd name="connsiteX17" fmla="*/ 1604562 w 2188187"/>
              <a:gd name="connsiteY17" fmla="*/ 1852056 h 2934262"/>
              <a:gd name="connsiteX18" fmla="*/ 1602180 w 2188187"/>
              <a:gd name="connsiteY18" fmla="*/ 1863963 h 2934262"/>
              <a:gd name="connsiteX19" fmla="*/ 1605358 w 2188187"/>
              <a:gd name="connsiteY19" fmla="*/ 1958420 h 2934262"/>
              <a:gd name="connsiteX20" fmla="*/ 1575988 w 2188187"/>
              <a:gd name="connsiteY20" fmla="*/ 2200513 h 2934262"/>
              <a:gd name="connsiteX21" fmla="*/ 1461687 w 2188187"/>
              <a:gd name="connsiteY21" fmla="*/ 2309257 h 2934262"/>
              <a:gd name="connsiteX22" fmla="*/ 1395012 w 2188187"/>
              <a:gd name="connsiteY22" fmla="*/ 2416413 h 2934262"/>
              <a:gd name="connsiteX23" fmla="*/ 1323574 w 2188187"/>
              <a:gd name="connsiteY23" fmla="*/ 2533094 h 2934262"/>
              <a:gd name="connsiteX24" fmla="*/ 1254518 w 2188187"/>
              <a:gd name="connsiteY24" fmla="*/ 2616438 h 2934262"/>
              <a:gd name="connsiteX25" fmla="*/ 1330718 w 2188187"/>
              <a:gd name="connsiteY25" fmla="*/ 2492613 h 2934262"/>
              <a:gd name="connsiteX26" fmla="*/ 1339451 w 2188187"/>
              <a:gd name="connsiteY26" fmla="*/ 2456896 h 2934262"/>
              <a:gd name="connsiteX27" fmla="*/ 1309287 w 2188187"/>
              <a:gd name="connsiteY27" fmla="*/ 2456894 h 2934262"/>
              <a:gd name="connsiteX28" fmla="*/ 1233087 w 2188187"/>
              <a:gd name="connsiteY28" fmla="*/ 2480707 h 2934262"/>
              <a:gd name="connsiteX29" fmla="*/ 1133074 w 2188187"/>
              <a:gd name="connsiteY29" fmla="*/ 2609294 h 2934262"/>
              <a:gd name="connsiteX30" fmla="*/ 1071162 w 2188187"/>
              <a:gd name="connsiteY30" fmla="*/ 2756932 h 2934262"/>
              <a:gd name="connsiteX31" fmla="*/ 955276 w 2188187"/>
              <a:gd name="connsiteY31" fmla="*/ 2926795 h 2934262"/>
              <a:gd name="connsiteX32" fmla="*/ 907649 w 2188187"/>
              <a:gd name="connsiteY32" fmla="*/ 2875995 h 2934262"/>
              <a:gd name="connsiteX33" fmla="*/ 929874 w 2188187"/>
              <a:gd name="connsiteY33" fmla="*/ 2809320 h 2934262"/>
              <a:gd name="connsiteX34" fmla="*/ 863199 w 2188187"/>
              <a:gd name="connsiteY34" fmla="*/ 2739470 h 2934262"/>
              <a:gd name="connsiteX35" fmla="*/ 669524 w 2188187"/>
              <a:gd name="connsiteY35" fmla="*/ 2593419 h 2934262"/>
              <a:gd name="connsiteX36" fmla="*/ 612775 w 2188187"/>
              <a:gd name="connsiteY36" fmla="*/ 2533650 h 2934262"/>
              <a:gd name="connsiteX37" fmla="*/ 549275 w 2188187"/>
              <a:gd name="connsiteY37" fmla="*/ 2581275 h 2934262"/>
              <a:gd name="connsiteX38" fmla="*/ 421875 w 2188187"/>
              <a:gd name="connsiteY38" fmla="*/ 2437845 h 2934262"/>
              <a:gd name="connsiteX39" fmla="*/ 336150 w 2188187"/>
              <a:gd name="connsiteY39" fmla="*/ 2441020 h 2934262"/>
              <a:gd name="connsiteX40" fmla="*/ 577450 w 2188187"/>
              <a:gd name="connsiteY40" fmla="*/ 2193370 h 2934262"/>
              <a:gd name="connsiteX41" fmla="*/ 688575 w 2188187"/>
              <a:gd name="connsiteY41" fmla="*/ 2110820 h 2934262"/>
              <a:gd name="connsiteX42" fmla="*/ 869550 w 2188187"/>
              <a:gd name="connsiteY42" fmla="*/ 2015570 h 2934262"/>
              <a:gd name="connsiteX43" fmla="*/ 860025 w 2188187"/>
              <a:gd name="connsiteY43" fmla="*/ 1825070 h 2934262"/>
              <a:gd name="connsiteX44" fmla="*/ 809225 w 2188187"/>
              <a:gd name="connsiteY44" fmla="*/ 1698070 h 2934262"/>
              <a:gd name="connsiteX45" fmla="*/ 787000 w 2188187"/>
              <a:gd name="connsiteY45" fmla="*/ 1580595 h 2934262"/>
              <a:gd name="connsiteX46" fmla="*/ 761600 w 2188187"/>
              <a:gd name="connsiteY46" fmla="*/ 1536145 h 2934262"/>
              <a:gd name="connsiteX47" fmla="*/ 701275 w 2188187"/>
              <a:gd name="connsiteY47" fmla="*/ 1542495 h 2934262"/>
              <a:gd name="connsiteX48" fmla="*/ 666350 w 2188187"/>
              <a:gd name="connsiteY48" fmla="*/ 1558370 h 2934262"/>
              <a:gd name="connsiteX49" fmla="*/ 640950 w 2188187"/>
              <a:gd name="connsiteY49" fmla="*/ 1571070 h 2934262"/>
              <a:gd name="connsiteX50" fmla="*/ 606025 w 2188187"/>
              <a:gd name="connsiteY50" fmla="*/ 1440895 h 2934262"/>
              <a:gd name="connsiteX51" fmla="*/ 583800 w 2188187"/>
              <a:gd name="connsiteY51" fmla="*/ 1336120 h 2934262"/>
              <a:gd name="connsiteX52" fmla="*/ 513950 w 2188187"/>
              <a:gd name="connsiteY52" fmla="*/ 1301195 h 2934262"/>
              <a:gd name="connsiteX53" fmla="*/ 263125 w 2188187"/>
              <a:gd name="connsiteY53" fmla="*/ 1278970 h 2934262"/>
              <a:gd name="connsiteX54" fmla="*/ 279000 w 2188187"/>
              <a:gd name="connsiteY54" fmla="*/ 1209120 h 2934262"/>
              <a:gd name="connsiteX55" fmla="*/ 301225 w 2188187"/>
              <a:gd name="connsiteY55" fmla="*/ 1186895 h 2934262"/>
              <a:gd name="connsiteX56" fmla="*/ 256776 w 2188187"/>
              <a:gd name="connsiteY56" fmla="*/ 1009095 h 2934262"/>
              <a:gd name="connsiteX57" fmla="*/ 240901 w 2188187"/>
              <a:gd name="connsiteY57" fmla="*/ 964645 h 2934262"/>
              <a:gd name="connsiteX58" fmla="*/ 310751 w 2188187"/>
              <a:gd name="connsiteY58" fmla="*/ 802720 h 2934262"/>
              <a:gd name="connsiteX59" fmla="*/ 272652 w 2188187"/>
              <a:gd name="connsiteY59" fmla="*/ 618570 h 2934262"/>
              <a:gd name="connsiteX60" fmla="*/ 193277 w 2188187"/>
              <a:gd name="connsiteY60" fmla="*/ 602695 h 2934262"/>
              <a:gd name="connsiteX61" fmla="*/ 205977 w 2188187"/>
              <a:gd name="connsiteY61" fmla="*/ 504270 h 2934262"/>
              <a:gd name="connsiteX62" fmla="*/ 244076 w 2188187"/>
              <a:gd name="connsiteY62" fmla="*/ 447120 h 2934262"/>
              <a:gd name="connsiteX63" fmla="*/ 0 w 2188187"/>
              <a:gd name="connsiteY63" fmla="*/ 438150 h 2934262"/>
              <a:gd name="connsiteX0" fmla="*/ 0 w 2188187"/>
              <a:gd name="connsiteY0" fmla="*/ 438150 h 2934262"/>
              <a:gd name="connsiteX1" fmla="*/ 527050 w 2188187"/>
              <a:gd name="connsiteY1" fmla="*/ 0 h 2934262"/>
              <a:gd name="connsiteX2" fmla="*/ 582215 w 2188187"/>
              <a:gd name="connsiteY2" fmla="*/ 58183 h 2934262"/>
              <a:gd name="connsiteX3" fmla="*/ 1972071 w 2188187"/>
              <a:gd name="connsiteY3" fmla="*/ 1224996 h 2934262"/>
              <a:gd name="connsiteX4" fmla="*/ 2173681 w 2188187"/>
              <a:gd name="connsiteY4" fmla="*/ 1466294 h 2934262"/>
              <a:gd name="connsiteX5" fmla="*/ 2154631 w 2188187"/>
              <a:gd name="connsiteY5" fmla="*/ 1475820 h 2934262"/>
              <a:gd name="connsiteX6" fmla="*/ 2111767 w 2188187"/>
              <a:gd name="connsiteY6" fmla="*/ 1490106 h 2934262"/>
              <a:gd name="connsiteX7" fmla="*/ 2078430 w 2188187"/>
              <a:gd name="connsiteY7" fmla="*/ 1509157 h 2934262"/>
              <a:gd name="connsiteX8" fmla="*/ 2078430 w 2188187"/>
              <a:gd name="connsiteY8" fmla="*/ 1537732 h 2934262"/>
              <a:gd name="connsiteX9" fmla="*/ 2033187 w 2188187"/>
              <a:gd name="connsiteY9" fmla="*/ 1540113 h 2934262"/>
              <a:gd name="connsiteX10" fmla="*/ 1986358 w 2188187"/>
              <a:gd name="connsiteY10" fmla="*/ 1544878 h 2934262"/>
              <a:gd name="connsiteX11" fmla="*/ 1930793 w 2188187"/>
              <a:gd name="connsiteY11" fmla="*/ 1563925 h 2934262"/>
              <a:gd name="connsiteX12" fmla="*/ 1880787 w 2188187"/>
              <a:gd name="connsiteY12" fmla="*/ 1587738 h 2934262"/>
              <a:gd name="connsiteX13" fmla="*/ 1833162 w 2188187"/>
              <a:gd name="connsiteY13" fmla="*/ 1623456 h 2934262"/>
              <a:gd name="connsiteX14" fmla="*/ 1790300 w 2188187"/>
              <a:gd name="connsiteY14" fmla="*/ 1642507 h 2934262"/>
              <a:gd name="connsiteX15" fmla="*/ 1742674 w 2188187"/>
              <a:gd name="connsiteY15" fmla="*/ 1682988 h 2934262"/>
              <a:gd name="connsiteX16" fmla="*/ 1633137 w 2188187"/>
              <a:gd name="connsiteY16" fmla="*/ 1756806 h 2934262"/>
              <a:gd name="connsiteX17" fmla="*/ 1604562 w 2188187"/>
              <a:gd name="connsiteY17" fmla="*/ 1852056 h 2934262"/>
              <a:gd name="connsiteX18" fmla="*/ 1602180 w 2188187"/>
              <a:gd name="connsiteY18" fmla="*/ 1863963 h 2934262"/>
              <a:gd name="connsiteX19" fmla="*/ 1605358 w 2188187"/>
              <a:gd name="connsiteY19" fmla="*/ 1958420 h 2934262"/>
              <a:gd name="connsiteX20" fmla="*/ 1575988 w 2188187"/>
              <a:gd name="connsiteY20" fmla="*/ 2200513 h 2934262"/>
              <a:gd name="connsiteX21" fmla="*/ 1461687 w 2188187"/>
              <a:gd name="connsiteY21" fmla="*/ 2309257 h 2934262"/>
              <a:gd name="connsiteX22" fmla="*/ 1395012 w 2188187"/>
              <a:gd name="connsiteY22" fmla="*/ 2416413 h 2934262"/>
              <a:gd name="connsiteX23" fmla="*/ 1323574 w 2188187"/>
              <a:gd name="connsiteY23" fmla="*/ 2533094 h 2934262"/>
              <a:gd name="connsiteX24" fmla="*/ 1254518 w 2188187"/>
              <a:gd name="connsiteY24" fmla="*/ 2616438 h 2934262"/>
              <a:gd name="connsiteX25" fmla="*/ 1330718 w 2188187"/>
              <a:gd name="connsiteY25" fmla="*/ 2492613 h 2934262"/>
              <a:gd name="connsiteX26" fmla="*/ 1339451 w 2188187"/>
              <a:gd name="connsiteY26" fmla="*/ 2456896 h 2934262"/>
              <a:gd name="connsiteX27" fmla="*/ 1309287 w 2188187"/>
              <a:gd name="connsiteY27" fmla="*/ 2456894 h 2934262"/>
              <a:gd name="connsiteX28" fmla="*/ 1233087 w 2188187"/>
              <a:gd name="connsiteY28" fmla="*/ 2480707 h 2934262"/>
              <a:gd name="connsiteX29" fmla="*/ 1133074 w 2188187"/>
              <a:gd name="connsiteY29" fmla="*/ 2609294 h 2934262"/>
              <a:gd name="connsiteX30" fmla="*/ 1071162 w 2188187"/>
              <a:gd name="connsiteY30" fmla="*/ 2756932 h 2934262"/>
              <a:gd name="connsiteX31" fmla="*/ 955276 w 2188187"/>
              <a:gd name="connsiteY31" fmla="*/ 2926795 h 2934262"/>
              <a:gd name="connsiteX32" fmla="*/ 907649 w 2188187"/>
              <a:gd name="connsiteY32" fmla="*/ 2875995 h 2934262"/>
              <a:gd name="connsiteX33" fmla="*/ 929874 w 2188187"/>
              <a:gd name="connsiteY33" fmla="*/ 2809320 h 2934262"/>
              <a:gd name="connsiteX34" fmla="*/ 863199 w 2188187"/>
              <a:gd name="connsiteY34" fmla="*/ 2739470 h 2934262"/>
              <a:gd name="connsiteX35" fmla="*/ 669524 w 2188187"/>
              <a:gd name="connsiteY35" fmla="*/ 2593419 h 2934262"/>
              <a:gd name="connsiteX36" fmla="*/ 612775 w 2188187"/>
              <a:gd name="connsiteY36" fmla="*/ 2533650 h 2934262"/>
              <a:gd name="connsiteX37" fmla="*/ 549275 w 2188187"/>
              <a:gd name="connsiteY37" fmla="*/ 2581275 h 2934262"/>
              <a:gd name="connsiteX38" fmla="*/ 421875 w 2188187"/>
              <a:gd name="connsiteY38" fmla="*/ 2437845 h 2934262"/>
              <a:gd name="connsiteX39" fmla="*/ 336150 w 2188187"/>
              <a:gd name="connsiteY39" fmla="*/ 2441020 h 2934262"/>
              <a:gd name="connsiteX40" fmla="*/ 577450 w 2188187"/>
              <a:gd name="connsiteY40" fmla="*/ 2193370 h 2934262"/>
              <a:gd name="connsiteX41" fmla="*/ 688575 w 2188187"/>
              <a:gd name="connsiteY41" fmla="*/ 2110820 h 2934262"/>
              <a:gd name="connsiteX42" fmla="*/ 869550 w 2188187"/>
              <a:gd name="connsiteY42" fmla="*/ 2015570 h 2934262"/>
              <a:gd name="connsiteX43" fmla="*/ 860025 w 2188187"/>
              <a:gd name="connsiteY43" fmla="*/ 1825070 h 2934262"/>
              <a:gd name="connsiteX44" fmla="*/ 809225 w 2188187"/>
              <a:gd name="connsiteY44" fmla="*/ 1698070 h 2934262"/>
              <a:gd name="connsiteX45" fmla="*/ 787000 w 2188187"/>
              <a:gd name="connsiteY45" fmla="*/ 1580595 h 2934262"/>
              <a:gd name="connsiteX46" fmla="*/ 761600 w 2188187"/>
              <a:gd name="connsiteY46" fmla="*/ 1536145 h 2934262"/>
              <a:gd name="connsiteX47" fmla="*/ 701275 w 2188187"/>
              <a:gd name="connsiteY47" fmla="*/ 1542495 h 2934262"/>
              <a:gd name="connsiteX48" fmla="*/ 666350 w 2188187"/>
              <a:gd name="connsiteY48" fmla="*/ 1558370 h 2934262"/>
              <a:gd name="connsiteX49" fmla="*/ 640950 w 2188187"/>
              <a:gd name="connsiteY49" fmla="*/ 1571070 h 2934262"/>
              <a:gd name="connsiteX50" fmla="*/ 606025 w 2188187"/>
              <a:gd name="connsiteY50" fmla="*/ 1440895 h 2934262"/>
              <a:gd name="connsiteX51" fmla="*/ 583800 w 2188187"/>
              <a:gd name="connsiteY51" fmla="*/ 1336120 h 2934262"/>
              <a:gd name="connsiteX52" fmla="*/ 513950 w 2188187"/>
              <a:gd name="connsiteY52" fmla="*/ 1301195 h 2934262"/>
              <a:gd name="connsiteX53" fmla="*/ 263125 w 2188187"/>
              <a:gd name="connsiteY53" fmla="*/ 1278970 h 2934262"/>
              <a:gd name="connsiteX54" fmla="*/ 279000 w 2188187"/>
              <a:gd name="connsiteY54" fmla="*/ 1209120 h 2934262"/>
              <a:gd name="connsiteX55" fmla="*/ 301225 w 2188187"/>
              <a:gd name="connsiteY55" fmla="*/ 1186895 h 2934262"/>
              <a:gd name="connsiteX56" fmla="*/ 256776 w 2188187"/>
              <a:gd name="connsiteY56" fmla="*/ 1009095 h 2934262"/>
              <a:gd name="connsiteX57" fmla="*/ 240901 w 2188187"/>
              <a:gd name="connsiteY57" fmla="*/ 964645 h 2934262"/>
              <a:gd name="connsiteX58" fmla="*/ 310751 w 2188187"/>
              <a:gd name="connsiteY58" fmla="*/ 802720 h 2934262"/>
              <a:gd name="connsiteX59" fmla="*/ 272652 w 2188187"/>
              <a:gd name="connsiteY59" fmla="*/ 618570 h 2934262"/>
              <a:gd name="connsiteX60" fmla="*/ 193277 w 2188187"/>
              <a:gd name="connsiteY60" fmla="*/ 602695 h 2934262"/>
              <a:gd name="connsiteX61" fmla="*/ 205977 w 2188187"/>
              <a:gd name="connsiteY61" fmla="*/ 504270 h 2934262"/>
              <a:gd name="connsiteX62" fmla="*/ 244076 w 2188187"/>
              <a:gd name="connsiteY62" fmla="*/ 447120 h 2934262"/>
              <a:gd name="connsiteX63" fmla="*/ 0 w 2188187"/>
              <a:gd name="connsiteY63" fmla="*/ 438150 h 2934262"/>
              <a:gd name="connsiteX0" fmla="*/ 0 w 2181694"/>
              <a:gd name="connsiteY0" fmla="*/ 438150 h 2934262"/>
              <a:gd name="connsiteX1" fmla="*/ 527050 w 2181694"/>
              <a:gd name="connsiteY1" fmla="*/ 0 h 2934262"/>
              <a:gd name="connsiteX2" fmla="*/ 582215 w 2181694"/>
              <a:gd name="connsiteY2" fmla="*/ 58183 h 2934262"/>
              <a:gd name="connsiteX3" fmla="*/ 1948258 w 2181694"/>
              <a:gd name="connsiteY3" fmla="*/ 1239283 h 2934262"/>
              <a:gd name="connsiteX4" fmla="*/ 2173681 w 2181694"/>
              <a:gd name="connsiteY4" fmla="*/ 1466294 h 2934262"/>
              <a:gd name="connsiteX5" fmla="*/ 2154631 w 2181694"/>
              <a:gd name="connsiteY5" fmla="*/ 1475820 h 2934262"/>
              <a:gd name="connsiteX6" fmla="*/ 2111767 w 2181694"/>
              <a:gd name="connsiteY6" fmla="*/ 1490106 h 2934262"/>
              <a:gd name="connsiteX7" fmla="*/ 2078430 w 2181694"/>
              <a:gd name="connsiteY7" fmla="*/ 1509157 h 2934262"/>
              <a:gd name="connsiteX8" fmla="*/ 2078430 w 2181694"/>
              <a:gd name="connsiteY8" fmla="*/ 1537732 h 2934262"/>
              <a:gd name="connsiteX9" fmla="*/ 2033187 w 2181694"/>
              <a:gd name="connsiteY9" fmla="*/ 1540113 h 2934262"/>
              <a:gd name="connsiteX10" fmla="*/ 1986358 w 2181694"/>
              <a:gd name="connsiteY10" fmla="*/ 1544878 h 2934262"/>
              <a:gd name="connsiteX11" fmla="*/ 1930793 w 2181694"/>
              <a:gd name="connsiteY11" fmla="*/ 1563925 h 2934262"/>
              <a:gd name="connsiteX12" fmla="*/ 1880787 w 2181694"/>
              <a:gd name="connsiteY12" fmla="*/ 1587738 h 2934262"/>
              <a:gd name="connsiteX13" fmla="*/ 1833162 w 2181694"/>
              <a:gd name="connsiteY13" fmla="*/ 1623456 h 2934262"/>
              <a:gd name="connsiteX14" fmla="*/ 1790300 w 2181694"/>
              <a:gd name="connsiteY14" fmla="*/ 1642507 h 2934262"/>
              <a:gd name="connsiteX15" fmla="*/ 1742674 w 2181694"/>
              <a:gd name="connsiteY15" fmla="*/ 1682988 h 2934262"/>
              <a:gd name="connsiteX16" fmla="*/ 1633137 w 2181694"/>
              <a:gd name="connsiteY16" fmla="*/ 1756806 h 2934262"/>
              <a:gd name="connsiteX17" fmla="*/ 1604562 w 2181694"/>
              <a:gd name="connsiteY17" fmla="*/ 1852056 h 2934262"/>
              <a:gd name="connsiteX18" fmla="*/ 1602180 w 2181694"/>
              <a:gd name="connsiteY18" fmla="*/ 1863963 h 2934262"/>
              <a:gd name="connsiteX19" fmla="*/ 1605358 w 2181694"/>
              <a:gd name="connsiteY19" fmla="*/ 1958420 h 2934262"/>
              <a:gd name="connsiteX20" fmla="*/ 1575988 w 2181694"/>
              <a:gd name="connsiteY20" fmla="*/ 2200513 h 2934262"/>
              <a:gd name="connsiteX21" fmla="*/ 1461687 w 2181694"/>
              <a:gd name="connsiteY21" fmla="*/ 2309257 h 2934262"/>
              <a:gd name="connsiteX22" fmla="*/ 1395012 w 2181694"/>
              <a:gd name="connsiteY22" fmla="*/ 2416413 h 2934262"/>
              <a:gd name="connsiteX23" fmla="*/ 1323574 w 2181694"/>
              <a:gd name="connsiteY23" fmla="*/ 2533094 h 2934262"/>
              <a:gd name="connsiteX24" fmla="*/ 1254518 w 2181694"/>
              <a:gd name="connsiteY24" fmla="*/ 2616438 h 2934262"/>
              <a:gd name="connsiteX25" fmla="*/ 1330718 w 2181694"/>
              <a:gd name="connsiteY25" fmla="*/ 2492613 h 2934262"/>
              <a:gd name="connsiteX26" fmla="*/ 1339451 w 2181694"/>
              <a:gd name="connsiteY26" fmla="*/ 2456896 h 2934262"/>
              <a:gd name="connsiteX27" fmla="*/ 1309287 w 2181694"/>
              <a:gd name="connsiteY27" fmla="*/ 2456894 h 2934262"/>
              <a:gd name="connsiteX28" fmla="*/ 1233087 w 2181694"/>
              <a:gd name="connsiteY28" fmla="*/ 2480707 h 2934262"/>
              <a:gd name="connsiteX29" fmla="*/ 1133074 w 2181694"/>
              <a:gd name="connsiteY29" fmla="*/ 2609294 h 2934262"/>
              <a:gd name="connsiteX30" fmla="*/ 1071162 w 2181694"/>
              <a:gd name="connsiteY30" fmla="*/ 2756932 h 2934262"/>
              <a:gd name="connsiteX31" fmla="*/ 955276 w 2181694"/>
              <a:gd name="connsiteY31" fmla="*/ 2926795 h 2934262"/>
              <a:gd name="connsiteX32" fmla="*/ 907649 w 2181694"/>
              <a:gd name="connsiteY32" fmla="*/ 2875995 h 2934262"/>
              <a:gd name="connsiteX33" fmla="*/ 929874 w 2181694"/>
              <a:gd name="connsiteY33" fmla="*/ 2809320 h 2934262"/>
              <a:gd name="connsiteX34" fmla="*/ 863199 w 2181694"/>
              <a:gd name="connsiteY34" fmla="*/ 2739470 h 2934262"/>
              <a:gd name="connsiteX35" fmla="*/ 669524 w 2181694"/>
              <a:gd name="connsiteY35" fmla="*/ 2593419 h 2934262"/>
              <a:gd name="connsiteX36" fmla="*/ 612775 w 2181694"/>
              <a:gd name="connsiteY36" fmla="*/ 2533650 h 2934262"/>
              <a:gd name="connsiteX37" fmla="*/ 549275 w 2181694"/>
              <a:gd name="connsiteY37" fmla="*/ 2581275 h 2934262"/>
              <a:gd name="connsiteX38" fmla="*/ 421875 w 2181694"/>
              <a:gd name="connsiteY38" fmla="*/ 2437845 h 2934262"/>
              <a:gd name="connsiteX39" fmla="*/ 336150 w 2181694"/>
              <a:gd name="connsiteY39" fmla="*/ 2441020 h 2934262"/>
              <a:gd name="connsiteX40" fmla="*/ 577450 w 2181694"/>
              <a:gd name="connsiteY40" fmla="*/ 2193370 h 2934262"/>
              <a:gd name="connsiteX41" fmla="*/ 688575 w 2181694"/>
              <a:gd name="connsiteY41" fmla="*/ 2110820 h 2934262"/>
              <a:gd name="connsiteX42" fmla="*/ 869550 w 2181694"/>
              <a:gd name="connsiteY42" fmla="*/ 2015570 h 2934262"/>
              <a:gd name="connsiteX43" fmla="*/ 860025 w 2181694"/>
              <a:gd name="connsiteY43" fmla="*/ 1825070 h 2934262"/>
              <a:gd name="connsiteX44" fmla="*/ 809225 w 2181694"/>
              <a:gd name="connsiteY44" fmla="*/ 1698070 h 2934262"/>
              <a:gd name="connsiteX45" fmla="*/ 787000 w 2181694"/>
              <a:gd name="connsiteY45" fmla="*/ 1580595 h 2934262"/>
              <a:gd name="connsiteX46" fmla="*/ 761600 w 2181694"/>
              <a:gd name="connsiteY46" fmla="*/ 1536145 h 2934262"/>
              <a:gd name="connsiteX47" fmla="*/ 701275 w 2181694"/>
              <a:gd name="connsiteY47" fmla="*/ 1542495 h 2934262"/>
              <a:gd name="connsiteX48" fmla="*/ 666350 w 2181694"/>
              <a:gd name="connsiteY48" fmla="*/ 1558370 h 2934262"/>
              <a:gd name="connsiteX49" fmla="*/ 640950 w 2181694"/>
              <a:gd name="connsiteY49" fmla="*/ 1571070 h 2934262"/>
              <a:gd name="connsiteX50" fmla="*/ 606025 w 2181694"/>
              <a:gd name="connsiteY50" fmla="*/ 1440895 h 2934262"/>
              <a:gd name="connsiteX51" fmla="*/ 583800 w 2181694"/>
              <a:gd name="connsiteY51" fmla="*/ 1336120 h 2934262"/>
              <a:gd name="connsiteX52" fmla="*/ 513950 w 2181694"/>
              <a:gd name="connsiteY52" fmla="*/ 1301195 h 2934262"/>
              <a:gd name="connsiteX53" fmla="*/ 263125 w 2181694"/>
              <a:gd name="connsiteY53" fmla="*/ 1278970 h 2934262"/>
              <a:gd name="connsiteX54" fmla="*/ 279000 w 2181694"/>
              <a:gd name="connsiteY54" fmla="*/ 1209120 h 2934262"/>
              <a:gd name="connsiteX55" fmla="*/ 301225 w 2181694"/>
              <a:gd name="connsiteY55" fmla="*/ 1186895 h 2934262"/>
              <a:gd name="connsiteX56" fmla="*/ 256776 w 2181694"/>
              <a:gd name="connsiteY56" fmla="*/ 1009095 h 2934262"/>
              <a:gd name="connsiteX57" fmla="*/ 240901 w 2181694"/>
              <a:gd name="connsiteY57" fmla="*/ 964645 h 2934262"/>
              <a:gd name="connsiteX58" fmla="*/ 310751 w 2181694"/>
              <a:gd name="connsiteY58" fmla="*/ 802720 h 2934262"/>
              <a:gd name="connsiteX59" fmla="*/ 272652 w 2181694"/>
              <a:gd name="connsiteY59" fmla="*/ 618570 h 2934262"/>
              <a:gd name="connsiteX60" fmla="*/ 193277 w 2181694"/>
              <a:gd name="connsiteY60" fmla="*/ 602695 h 2934262"/>
              <a:gd name="connsiteX61" fmla="*/ 205977 w 2181694"/>
              <a:gd name="connsiteY61" fmla="*/ 504270 h 2934262"/>
              <a:gd name="connsiteX62" fmla="*/ 244076 w 2181694"/>
              <a:gd name="connsiteY62" fmla="*/ 447120 h 2934262"/>
              <a:gd name="connsiteX63" fmla="*/ 0 w 2181694"/>
              <a:gd name="connsiteY63" fmla="*/ 438150 h 2934262"/>
              <a:gd name="connsiteX0" fmla="*/ 0 w 2186718"/>
              <a:gd name="connsiteY0" fmla="*/ 438150 h 2934262"/>
              <a:gd name="connsiteX1" fmla="*/ 527050 w 2186718"/>
              <a:gd name="connsiteY1" fmla="*/ 0 h 2934262"/>
              <a:gd name="connsiteX2" fmla="*/ 582215 w 2186718"/>
              <a:gd name="connsiteY2" fmla="*/ 58183 h 2934262"/>
              <a:gd name="connsiteX3" fmla="*/ 1967308 w 2186718"/>
              <a:gd name="connsiteY3" fmla="*/ 1248808 h 2934262"/>
              <a:gd name="connsiteX4" fmla="*/ 2173681 w 2186718"/>
              <a:gd name="connsiteY4" fmla="*/ 1466294 h 2934262"/>
              <a:gd name="connsiteX5" fmla="*/ 2154631 w 2186718"/>
              <a:gd name="connsiteY5" fmla="*/ 1475820 h 2934262"/>
              <a:gd name="connsiteX6" fmla="*/ 2111767 w 2186718"/>
              <a:gd name="connsiteY6" fmla="*/ 1490106 h 2934262"/>
              <a:gd name="connsiteX7" fmla="*/ 2078430 w 2186718"/>
              <a:gd name="connsiteY7" fmla="*/ 1509157 h 2934262"/>
              <a:gd name="connsiteX8" fmla="*/ 2078430 w 2186718"/>
              <a:gd name="connsiteY8" fmla="*/ 1537732 h 2934262"/>
              <a:gd name="connsiteX9" fmla="*/ 2033187 w 2186718"/>
              <a:gd name="connsiteY9" fmla="*/ 1540113 h 2934262"/>
              <a:gd name="connsiteX10" fmla="*/ 1986358 w 2186718"/>
              <a:gd name="connsiteY10" fmla="*/ 1544878 h 2934262"/>
              <a:gd name="connsiteX11" fmla="*/ 1930793 w 2186718"/>
              <a:gd name="connsiteY11" fmla="*/ 1563925 h 2934262"/>
              <a:gd name="connsiteX12" fmla="*/ 1880787 w 2186718"/>
              <a:gd name="connsiteY12" fmla="*/ 1587738 h 2934262"/>
              <a:gd name="connsiteX13" fmla="*/ 1833162 w 2186718"/>
              <a:gd name="connsiteY13" fmla="*/ 1623456 h 2934262"/>
              <a:gd name="connsiteX14" fmla="*/ 1790300 w 2186718"/>
              <a:gd name="connsiteY14" fmla="*/ 1642507 h 2934262"/>
              <a:gd name="connsiteX15" fmla="*/ 1742674 w 2186718"/>
              <a:gd name="connsiteY15" fmla="*/ 1682988 h 2934262"/>
              <a:gd name="connsiteX16" fmla="*/ 1633137 w 2186718"/>
              <a:gd name="connsiteY16" fmla="*/ 1756806 h 2934262"/>
              <a:gd name="connsiteX17" fmla="*/ 1604562 w 2186718"/>
              <a:gd name="connsiteY17" fmla="*/ 1852056 h 2934262"/>
              <a:gd name="connsiteX18" fmla="*/ 1602180 w 2186718"/>
              <a:gd name="connsiteY18" fmla="*/ 1863963 h 2934262"/>
              <a:gd name="connsiteX19" fmla="*/ 1605358 w 2186718"/>
              <a:gd name="connsiteY19" fmla="*/ 1958420 h 2934262"/>
              <a:gd name="connsiteX20" fmla="*/ 1575988 w 2186718"/>
              <a:gd name="connsiteY20" fmla="*/ 2200513 h 2934262"/>
              <a:gd name="connsiteX21" fmla="*/ 1461687 w 2186718"/>
              <a:gd name="connsiteY21" fmla="*/ 2309257 h 2934262"/>
              <a:gd name="connsiteX22" fmla="*/ 1395012 w 2186718"/>
              <a:gd name="connsiteY22" fmla="*/ 2416413 h 2934262"/>
              <a:gd name="connsiteX23" fmla="*/ 1323574 w 2186718"/>
              <a:gd name="connsiteY23" fmla="*/ 2533094 h 2934262"/>
              <a:gd name="connsiteX24" fmla="*/ 1254518 w 2186718"/>
              <a:gd name="connsiteY24" fmla="*/ 2616438 h 2934262"/>
              <a:gd name="connsiteX25" fmla="*/ 1330718 w 2186718"/>
              <a:gd name="connsiteY25" fmla="*/ 2492613 h 2934262"/>
              <a:gd name="connsiteX26" fmla="*/ 1339451 w 2186718"/>
              <a:gd name="connsiteY26" fmla="*/ 2456896 h 2934262"/>
              <a:gd name="connsiteX27" fmla="*/ 1309287 w 2186718"/>
              <a:gd name="connsiteY27" fmla="*/ 2456894 h 2934262"/>
              <a:gd name="connsiteX28" fmla="*/ 1233087 w 2186718"/>
              <a:gd name="connsiteY28" fmla="*/ 2480707 h 2934262"/>
              <a:gd name="connsiteX29" fmla="*/ 1133074 w 2186718"/>
              <a:gd name="connsiteY29" fmla="*/ 2609294 h 2934262"/>
              <a:gd name="connsiteX30" fmla="*/ 1071162 w 2186718"/>
              <a:gd name="connsiteY30" fmla="*/ 2756932 h 2934262"/>
              <a:gd name="connsiteX31" fmla="*/ 955276 w 2186718"/>
              <a:gd name="connsiteY31" fmla="*/ 2926795 h 2934262"/>
              <a:gd name="connsiteX32" fmla="*/ 907649 w 2186718"/>
              <a:gd name="connsiteY32" fmla="*/ 2875995 h 2934262"/>
              <a:gd name="connsiteX33" fmla="*/ 929874 w 2186718"/>
              <a:gd name="connsiteY33" fmla="*/ 2809320 h 2934262"/>
              <a:gd name="connsiteX34" fmla="*/ 863199 w 2186718"/>
              <a:gd name="connsiteY34" fmla="*/ 2739470 h 2934262"/>
              <a:gd name="connsiteX35" fmla="*/ 669524 w 2186718"/>
              <a:gd name="connsiteY35" fmla="*/ 2593419 h 2934262"/>
              <a:gd name="connsiteX36" fmla="*/ 612775 w 2186718"/>
              <a:gd name="connsiteY36" fmla="*/ 2533650 h 2934262"/>
              <a:gd name="connsiteX37" fmla="*/ 549275 w 2186718"/>
              <a:gd name="connsiteY37" fmla="*/ 2581275 h 2934262"/>
              <a:gd name="connsiteX38" fmla="*/ 421875 w 2186718"/>
              <a:gd name="connsiteY38" fmla="*/ 2437845 h 2934262"/>
              <a:gd name="connsiteX39" fmla="*/ 336150 w 2186718"/>
              <a:gd name="connsiteY39" fmla="*/ 2441020 h 2934262"/>
              <a:gd name="connsiteX40" fmla="*/ 577450 w 2186718"/>
              <a:gd name="connsiteY40" fmla="*/ 2193370 h 2934262"/>
              <a:gd name="connsiteX41" fmla="*/ 688575 w 2186718"/>
              <a:gd name="connsiteY41" fmla="*/ 2110820 h 2934262"/>
              <a:gd name="connsiteX42" fmla="*/ 869550 w 2186718"/>
              <a:gd name="connsiteY42" fmla="*/ 2015570 h 2934262"/>
              <a:gd name="connsiteX43" fmla="*/ 860025 w 2186718"/>
              <a:gd name="connsiteY43" fmla="*/ 1825070 h 2934262"/>
              <a:gd name="connsiteX44" fmla="*/ 809225 w 2186718"/>
              <a:gd name="connsiteY44" fmla="*/ 1698070 h 2934262"/>
              <a:gd name="connsiteX45" fmla="*/ 787000 w 2186718"/>
              <a:gd name="connsiteY45" fmla="*/ 1580595 h 2934262"/>
              <a:gd name="connsiteX46" fmla="*/ 761600 w 2186718"/>
              <a:gd name="connsiteY46" fmla="*/ 1536145 h 2934262"/>
              <a:gd name="connsiteX47" fmla="*/ 701275 w 2186718"/>
              <a:gd name="connsiteY47" fmla="*/ 1542495 h 2934262"/>
              <a:gd name="connsiteX48" fmla="*/ 666350 w 2186718"/>
              <a:gd name="connsiteY48" fmla="*/ 1558370 h 2934262"/>
              <a:gd name="connsiteX49" fmla="*/ 640950 w 2186718"/>
              <a:gd name="connsiteY49" fmla="*/ 1571070 h 2934262"/>
              <a:gd name="connsiteX50" fmla="*/ 606025 w 2186718"/>
              <a:gd name="connsiteY50" fmla="*/ 1440895 h 2934262"/>
              <a:gd name="connsiteX51" fmla="*/ 583800 w 2186718"/>
              <a:gd name="connsiteY51" fmla="*/ 1336120 h 2934262"/>
              <a:gd name="connsiteX52" fmla="*/ 513950 w 2186718"/>
              <a:gd name="connsiteY52" fmla="*/ 1301195 h 2934262"/>
              <a:gd name="connsiteX53" fmla="*/ 263125 w 2186718"/>
              <a:gd name="connsiteY53" fmla="*/ 1278970 h 2934262"/>
              <a:gd name="connsiteX54" fmla="*/ 279000 w 2186718"/>
              <a:gd name="connsiteY54" fmla="*/ 1209120 h 2934262"/>
              <a:gd name="connsiteX55" fmla="*/ 301225 w 2186718"/>
              <a:gd name="connsiteY55" fmla="*/ 1186895 h 2934262"/>
              <a:gd name="connsiteX56" fmla="*/ 256776 w 2186718"/>
              <a:gd name="connsiteY56" fmla="*/ 1009095 h 2934262"/>
              <a:gd name="connsiteX57" fmla="*/ 240901 w 2186718"/>
              <a:gd name="connsiteY57" fmla="*/ 964645 h 2934262"/>
              <a:gd name="connsiteX58" fmla="*/ 310751 w 2186718"/>
              <a:gd name="connsiteY58" fmla="*/ 802720 h 2934262"/>
              <a:gd name="connsiteX59" fmla="*/ 272652 w 2186718"/>
              <a:gd name="connsiteY59" fmla="*/ 618570 h 2934262"/>
              <a:gd name="connsiteX60" fmla="*/ 193277 w 2186718"/>
              <a:gd name="connsiteY60" fmla="*/ 602695 h 2934262"/>
              <a:gd name="connsiteX61" fmla="*/ 205977 w 2186718"/>
              <a:gd name="connsiteY61" fmla="*/ 504270 h 2934262"/>
              <a:gd name="connsiteX62" fmla="*/ 244076 w 2186718"/>
              <a:gd name="connsiteY62" fmla="*/ 447120 h 2934262"/>
              <a:gd name="connsiteX63" fmla="*/ 0 w 2186718"/>
              <a:gd name="connsiteY63" fmla="*/ 438150 h 2934262"/>
              <a:gd name="connsiteX0" fmla="*/ 0 w 2196777"/>
              <a:gd name="connsiteY0" fmla="*/ 438150 h 2934262"/>
              <a:gd name="connsiteX1" fmla="*/ 527050 w 2196777"/>
              <a:gd name="connsiteY1" fmla="*/ 0 h 2934262"/>
              <a:gd name="connsiteX2" fmla="*/ 582215 w 2196777"/>
              <a:gd name="connsiteY2" fmla="*/ 58183 h 2934262"/>
              <a:gd name="connsiteX3" fmla="*/ 1967308 w 2196777"/>
              <a:gd name="connsiteY3" fmla="*/ 1248808 h 2934262"/>
              <a:gd name="connsiteX4" fmla="*/ 2183205 w 2196777"/>
              <a:gd name="connsiteY4" fmla="*/ 1425813 h 2934262"/>
              <a:gd name="connsiteX5" fmla="*/ 2173681 w 2196777"/>
              <a:gd name="connsiteY5" fmla="*/ 1466294 h 2934262"/>
              <a:gd name="connsiteX6" fmla="*/ 2154631 w 2196777"/>
              <a:gd name="connsiteY6" fmla="*/ 1475820 h 2934262"/>
              <a:gd name="connsiteX7" fmla="*/ 2111767 w 2196777"/>
              <a:gd name="connsiteY7" fmla="*/ 1490106 h 2934262"/>
              <a:gd name="connsiteX8" fmla="*/ 2078430 w 2196777"/>
              <a:gd name="connsiteY8" fmla="*/ 1509157 h 2934262"/>
              <a:gd name="connsiteX9" fmla="*/ 2078430 w 2196777"/>
              <a:gd name="connsiteY9" fmla="*/ 1537732 h 2934262"/>
              <a:gd name="connsiteX10" fmla="*/ 2033187 w 2196777"/>
              <a:gd name="connsiteY10" fmla="*/ 1540113 h 2934262"/>
              <a:gd name="connsiteX11" fmla="*/ 1986358 w 2196777"/>
              <a:gd name="connsiteY11" fmla="*/ 1544878 h 2934262"/>
              <a:gd name="connsiteX12" fmla="*/ 1930793 w 2196777"/>
              <a:gd name="connsiteY12" fmla="*/ 1563925 h 2934262"/>
              <a:gd name="connsiteX13" fmla="*/ 1880787 w 2196777"/>
              <a:gd name="connsiteY13" fmla="*/ 1587738 h 2934262"/>
              <a:gd name="connsiteX14" fmla="*/ 1833162 w 2196777"/>
              <a:gd name="connsiteY14" fmla="*/ 1623456 h 2934262"/>
              <a:gd name="connsiteX15" fmla="*/ 1790300 w 2196777"/>
              <a:gd name="connsiteY15" fmla="*/ 1642507 h 2934262"/>
              <a:gd name="connsiteX16" fmla="*/ 1742674 w 2196777"/>
              <a:gd name="connsiteY16" fmla="*/ 1682988 h 2934262"/>
              <a:gd name="connsiteX17" fmla="*/ 1633137 w 2196777"/>
              <a:gd name="connsiteY17" fmla="*/ 1756806 h 2934262"/>
              <a:gd name="connsiteX18" fmla="*/ 1604562 w 2196777"/>
              <a:gd name="connsiteY18" fmla="*/ 1852056 h 2934262"/>
              <a:gd name="connsiteX19" fmla="*/ 1602180 w 2196777"/>
              <a:gd name="connsiteY19" fmla="*/ 1863963 h 2934262"/>
              <a:gd name="connsiteX20" fmla="*/ 1605358 w 2196777"/>
              <a:gd name="connsiteY20" fmla="*/ 1958420 h 2934262"/>
              <a:gd name="connsiteX21" fmla="*/ 1575988 w 2196777"/>
              <a:gd name="connsiteY21" fmla="*/ 2200513 h 2934262"/>
              <a:gd name="connsiteX22" fmla="*/ 1461687 w 2196777"/>
              <a:gd name="connsiteY22" fmla="*/ 2309257 h 2934262"/>
              <a:gd name="connsiteX23" fmla="*/ 1395012 w 2196777"/>
              <a:gd name="connsiteY23" fmla="*/ 2416413 h 2934262"/>
              <a:gd name="connsiteX24" fmla="*/ 1323574 w 2196777"/>
              <a:gd name="connsiteY24" fmla="*/ 2533094 h 2934262"/>
              <a:gd name="connsiteX25" fmla="*/ 1254518 w 2196777"/>
              <a:gd name="connsiteY25" fmla="*/ 2616438 h 2934262"/>
              <a:gd name="connsiteX26" fmla="*/ 1330718 w 2196777"/>
              <a:gd name="connsiteY26" fmla="*/ 2492613 h 2934262"/>
              <a:gd name="connsiteX27" fmla="*/ 1339451 w 2196777"/>
              <a:gd name="connsiteY27" fmla="*/ 2456896 h 2934262"/>
              <a:gd name="connsiteX28" fmla="*/ 1309287 w 2196777"/>
              <a:gd name="connsiteY28" fmla="*/ 2456894 h 2934262"/>
              <a:gd name="connsiteX29" fmla="*/ 1233087 w 2196777"/>
              <a:gd name="connsiteY29" fmla="*/ 2480707 h 2934262"/>
              <a:gd name="connsiteX30" fmla="*/ 1133074 w 2196777"/>
              <a:gd name="connsiteY30" fmla="*/ 2609294 h 2934262"/>
              <a:gd name="connsiteX31" fmla="*/ 1071162 w 2196777"/>
              <a:gd name="connsiteY31" fmla="*/ 2756932 h 2934262"/>
              <a:gd name="connsiteX32" fmla="*/ 955276 w 2196777"/>
              <a:gd name="connsiteY32" fmla="*/ 2926795 h 2934262"/>
              <a:gd name="connsiteX33" fmla="*/ 907649 w 2196777"/>
              <a:gd name="connsiteY33" fmla="*/ 2875995 h 2934262"/>
              <a:gd name="connsiteX34" fmla="*/ 929874 w 2196777"/>
              <a:gd name="connsiteY34" fmla="*/ 2809320 h 2934262"/>
              <a:gd name="connsiteX35" fmla="*/ 863199 w 2196777"/>
              <a:gd name="connsiteY35" fmla="*/ 2739470 h 2934262"/>
              <a:gd name="connsiteX36" fmla="*/ 669524 w 2196777"/>
              <a:gd name="connsiteY36" fmla="*/ 2593419 h 2934262"/>
              <a:gd name="connsiteX37" fmla="*/ 612775 w 2196777"/>
              <a:gd name="connsiteY37" fmla="*/ 2533650 h 2934262"/>
              <a:gd name="connsiteX38" fmla="*/ 549275 w 2196777"/>
              <a:gd name="connsiteY38" fmla="*/ 2581275 h 2934262"/>
              <a:gd name="connsiteX39" fmla="*/ 421875 w 2196777"/>
              <a:gd name="connsiteY39" fmla="*/ 2437845 h 2934262"/>
              <a:gd name="connsiteX40" fmla="*/ 336150 w 2196777"/>
              <a:gd name="connsiteY40" fmla="*/ 2441020 h 2934262"/>
              <a:gd name="connsiteX41" fmla="*/ 577450 w 2196777"/>
              <a:gd name="connsiteY41" fmla="*/ 2193370 h 2934262"/>
              <a:gd name="connsiteX42" fmla="*/ 688575 w 2196777"/>
              <a:gd name="connsiteY42" fmla="*/ 2110820 h 2934262"/>
              <a:gd name="connsiteX43" fmla="*/ 869550 w 2196777"/>
              <a:gd name="connsiteY43" fmla="*/ 2015570 h 2934262"/>
              <a:gd name="connsiteX44" fmla="*/ 860025 w 2196777"/>
              <a:gd name="connsiteY44" fmla="*/ 1825070 h 2934262"/>
              <a:gd name="connsiteX45" fmla="*/ 809225 w 2196777"/>
              <a:gd name="connsiteY45" fmla="*/ 1698070 h 2934262"/>
              <a:gd name="connsiteX46" fmla="*/ 787000 w 2196777"/>
              <a:gd name="connsiteY46" fmla="*/ 1580595 h 2934262"/>
              <a:gd name="connsiteX47" fmla="*/ 761600 w 2196777"/>
              <a:gd name="connsiteY47" fmla="*/ 1536145 h 2934262"/>
              <a:gd name="connsiteX48" fmla="*/ 701275 w 2196777"/>
              <a:gd name="connsiteY48" fmla="*/ 1542495 h 2934262"/>
              <a:gd name="connsiteX49" fmla="*/ 666350 w 2196777"/>
              <a:gd name="connsiteY49" fmla="*/ 1558370 h 2934262"/>
              <a:gd name="connsiteX50" fmla="*/ 640950 w 2196777"/>
              <a:gd name="connsiteY50" fmla="*/ 1571070 h 2934262"/>
              <a:gd name="connsiteX51" fmla="*/ 606025 w 2196777"/>
              <a:gd name="connsiteY51" fmla="*/ 1440895 h 2934262"/>
              <a:gd name="connsiteX52" fmla="*/ 583800 w 2196777"/>
              <a:gd name="connsiteY52" fmla="*/ 1336120 h 2934262"/>
              <a:gd name="connsiteX53" fmla="*/ 513950 w 2196777"/>
              <a:gd name="connsiteY53" fmla="*/ 1301195 h 2934262"/>
              <a:gd name="connsiteX54" fmla="*/ 263125 w 2196777"/>
              <a:gd name="connsiteY54" fmla="*/ 1278970 h 2934262"/>
              <a:gd name="connsiteX55" fmla="*/ 279000 w 2196777"/>
              <a:gd name="connsiteY55" fmla="*/ 1209120 h 2934262"/>
              <a:gd name="connsiteX56" fmla="*/ 301225 w 2196777"/>
              <a:gd name="connsiteY56" fmla="*/ 1186895 h 2934262"/>
              <a:gd name="connsiteX57" fmla="*/ 256776 w 2196777"/>
              <a:gd name="connsiteY57" fmla="*/ 1009095 h 2934262"/>
              <a:gd name="connsiteX58" fmla="*/ 240901 w 2196777"/>
              <a:gd name="connsiteY58" fmla="*/ 964645 h 2934262"/>
              <a:gd name="connsiteX59" fmla="*/ 310751 w 2196777"/>
              <a:gd name="connsiteY59" fmla="*/ 802720 h 2934262"/>
              <a:gd name="connsiteX60" fmla="*/ 272652 w 2196777"/>
              <a:gd name="connsiteY60" fmla="*/ 618570 h 2934262"/>
              <a:gd name="connsiteX61" fmla="*/ 193277 w 2196777"/>
              <a:gd name="connsiteY61" fmla="*/ 602695 h 2934262"/>
              <a:gd name="connsiteX62" fmla="*/ 205977 w 2196777"/>
              <a:gd name="connsiteY62" fmla="*/ 504270 h 2934262"/>
              <a:gd name="connsiteX63" fmla="*/ 244076 w 2196777"/>
              <a:gd name="connsiteY63" fmla="*/ 447120 h 2934262"/>
              <a:gd name="connsiteX64" fmla="*/ 0 w 2196777"/>
              <a:gd name="connsiteY64" fmla="*/ 438150 h 2934262"/>
              <a:gd name="connsiteX0" fmla="*/ 0 w 2197113"/>
              <a:gd name="connsiteY0" fmla="*/ 438150 h 2934262"/>
              <a:gd name="connsiteX1" fmla="*/ 527050 w 2197113"/>
              <a:gd name="connsiteY1" fmla="*/ 0 h 2934262"/>
              <a:gd name="connsiteX2" fmla="*/ 582215 w 2197113"/>
              <a:gd name="connsiteY2" fmla="*/ 58183 h 2934262"/>
              <a:gd name="connsiteX3" fmla="*/ 1967308 w 2197113"/>
              <a:gd name="connsiteY3" fmla="*/ 1248808 h 2934262"/>
              <a:gd name="connsiteX4" fmla="*/ 2183205 w 2197113"/>
              <a:gd name="connsiteY4" fmla="*/ 1425813 h 2934262"/>
              <a:gd name="connsiteX5" fmla="*/ 2168918 w 2197113"/>
              <a:gd name="connsiteY5" fmla="*/ 1449625 h 2934262"/>
              <a:gd name="connsiteX6" fmla="*/ 2173681 w 2197113"/>
              <a:gd name="connsiteY6" fmla="*/ 1466294 h 2934262"/>
              <a:gd name="connsiteX7" fmla="*/ 2154631 w 2197113"/>
              <a:gd name="connsiteY7" fmla="*/ 1475820 h 2934262"/>
              <a:gd name="connsiteX8" fmla="*/ 2111767 w 2197113"/>
              <a:gd name="connsiteY8" fmla="*/ 1490106 h 2934262"/>
              <a:gd name="connsiteX9" fmla="*/ 2078430 w 2197113"/>
              <a:gd name="connsiteY9" fmla="*/ 1509157 h 2934262"/>
              <a:gd name="connsiteX10" fmla="*/ 2078430 w 2197113"/>
              <a:gd name="connsiteY10" fmla="*/ 1537732 h 2934262"/>
              <a:gd name="connsiteX11" fmla="*/ 2033187 w 2197113"/>
              <a:gd name="connsiteY11" fmla="*/ 1540113 h 2934262"/>
              <a:gd name="connsiteX12" fmla="*/ 1986358 w 2197113"/>
              <a:gd name="connsiteY12" fmla="*/ 1544878 h 2934262"/>
              <a:gd name="connsiteX13" fmla="*/ 1930793 w 2197113"/>
              <a:gd name="connsiteY13" fmla="*/ 1563925 h 2934262"/>
              <a:gd name="connsiteX14" fmla="*/ 1880787 w 2197113"/>
              <a:gd name="connsiteY14" fmla="*/ 1587738 h 2934262"/>
              <a:gd name="connsiteX15" fmla="*/ 1833162 w 2197113"/>
              <a:gd name="connsiteY15" fmla="*/ 1623456 h 2934262"/>
              <a:gd name="connsiteX16" fmla="*/ 1790300 w 2197113"/>
              <a:gd name="connsiteY16" fmla="*/ 1642507 h 2934262"/>
              <a:gd name="connsiteX17" fmla="*/ 1742674 w 2197113"/>
              <a:gd name="connsiteY17" fmla="*/ 1682988 h 2934262"/>
              <a:gd name="connsiteX18" fmla="*/ 1633137 w 2197113"/>
              <a:gd name="connsiteY18" fmla="*/ 1756806 h 2934262"/>
              <a:gd name="connsiteX19" fmla="*/ 1604562 w 2197113"/>
              <a:gd name="connsiteY19" fmla="*/ 1852056 h 2934262"/>
              <a:gd name="connsiteX20" fmla="*/ 1602180 w 2197113"/>
              <a:gd name="connsiteY20" fmla="*/ 1863963 h 2934262"/>
              <a:gd name="connsiteX21" fmla="*/ 1605358 w 2197113"/>
              <a:gd name="connsiteY21" fmla="*/ 1958420 h 2934262"/>
              <a:gd name="connsiteX22" fmla="*/ 1575988 w 2197113"/>
              <a:gd name="connsiteY22" fmla="*/ 2200513 h 2934262"/>
              <a:gd name="connsiteX23" fmla="*/ 1461687 w 2197113"/>
              <a:gd name="connsiteY23" fmla="*/ 2309257 h 2934262"/>
              <a:gd name="connsiteX24" fmla="*/ 1395012 w 2197113"/>
              <a:gd name="connsiteY24" fmla="*/ 2416413 h 2934262"/>
              <a:gd name="connsiteX25" fmla="*/ 1323574 w 2197113"/>
              <a:gd name="connsiteY25" fmla="*/ 2533094 h 2934262"/>
              <a:gd name="connsiteX26" fmla="*/ 1254518 w 2197113"/>
              <a:gd name="connsiteY26" fmla="*/ 2616438 h 2934262"/>
              <a:gd name="connsiteX27" fmla="*/ 1330718 w 2197113"/>
              <a:gd name="connsiteY27" fmla="*/ 2492613 h 2934262"/>
              <a:gd name="connsiteX28" fmla="*/ 1339451 w 2197113"/>
              <a:gd name="connsiteY28" fmla="*/ 2456896 h 2934262"/>
              <a:gd name="connsiteX29" fmla="*/ 1309287 w 2197113"/>
              <a:gd name="connsiteY29" fmla="*/ 2456894 h 2934262"/>
              <a:gd name="connsiteX30" fmla="*/ 1233087 w 2197113"/>
              <a:gd name="connsiteY30" fmla="*/ 2480707 h 2934262"/>
              <a:gd name="connsiteX31" fmla="*/ 1133074 w 2197113"/>
              <a:gd name="connsiteY31" fmla="*/ 2609294 h 2934262"/>
              <a:gd name="connsiteX32" fmla="*/ 1071162 w 2197113"/>
              <a:gd name="connsiteY32" fmla="*/ 2756932 h 2934262"/>
              <a:gd name="connsiteX33" fmla="*/ 955276 w 2197113"/>
              <a:gd name="connsiteY33" fmla="*/ 2926795 h 2934262"/>
              <a:gd name="connsiteX34" fmla="*/ 907649 w 2197113"/>
              <a:gd name="connsiteY34" fmla="*/ 2875995 h 2934262"/>
              <a:gd name="connsiteX35" fmla="*/ 929874 w 2197113"/>
              <a:gd name="connsiteY35" fmla="*/ 2809320 h 2934262"/>
              <a:gd name="connsiteX36" fmla="*/ 863199 w 2197113"/>
              <a:gd name="connsiteY36" fmla="*/ 2739470 h 2934262"/>
              <a:gd name="connsiteX37" fmla="*/ 669524 w 2197113"/>
              <a:gd name="connsiteY37" fmla="*/ 2593419 h 2934262"/>
              <a:gd name="connsiteX38" fmla="*/ 612775 w 2197113"/>
              <a:gd name="connsiteY38" fmla="*/ 2533650 h 2934262"/>
              <a:gd name="connsiteX39" fmla="*/ 549275 w 2197113"/>
              <a:gd name="connsiteY39" fmla="*/ 2581275 h 2934262"/>
              <a:gd name="connsiteX40" fmla="*/ 421875 w 2197113"/>
              <a:gd name="connsiteY40" fmla="*/ 2437845 h 2934262"/>
              <a:gd name="connsiteX41" fmla="*/ 336150 w 2197113"/>
              <a:gd name="connsiteY41" fmla="*/ 2441020 h 2934262"/>
              <a:gd name="connsiteX42" fmla="*/ 577450 w 2197113"/>
              <a:gd name="connsiteY42" fmla="*/ 2193370 h 2934262"/>
              <a:gd name="connsiteX43" fmla="*/ 688575 w 2197113"/>
              <a:gd name="connsiteY43" fmla="*/ 2110820 h 2934262"/>
              <a:gd name="connsiteX44" fmla="*/ 869550 w 2197113"/>
              <a:gd name="connsiteY44" fmla="*/ 2015570 h 2934262"/>
              <a:gd name="connsiteX45" fmla="*/ 860025 w 2197113"/>
              <a:gd name="connsiteY45" fmla="*/ 1825070 h 2934262"/>
              <a:gd name="connsiteX46" fmla="*/ 809225 w 2197113"/>
              <a:gd name="connsiteY46" fmla="*/ 1698070 h 2934262"/>
              <a:gd name="connsiteX47" fmla="*/ 787000 w 2197113"/>
              <a:gd name="connsiteY47" fmla="*/ 1580595 h 2934262"/>
              <a:gd name="connsiteX48" fmla="*/ 761600 w 2197113"/>
              <a:gd name="connsiteY48" fmla="*/ 1536145 h 2934262"/>
              <a:gd name="connsiteX49" fmla="*/ 701275 w 2197113"/>
              <a:gd name="connsiteY49" fmla="*/ 1542495 h 2934262"/>
              <a:gd name="connsiteX50" fmla="*/ 666350 w 2197113"/>
              <a:gd name="connsiteY50" fmla="*/ 1558370 h 2934262"/>
              <a:gd name="connsiteX51" fmla="*/ 640950 w 2197113"/>
              <a:gd name="connsiteY51" fmla="*/ 1571070 h 2934262"/>
              <a:gd name="connsiteX52" fmla="*/ 606025 w 2197113"/>
              <a:gd name="connsiteY52" fmla="*/ 1440895 h 2934262"/>
              <a:gd name="connsiteX53" fmla="*/ 583800 w 2197113"/>
              <a:gd name="connsiteY53" fmla="*/ 1336120 h 2934262"/>
              <a:gd name="connsiteX54" fmla="*/ 513950 w 2197113"/>
              <a:gd name="connsiteY54" fmla="*/ 1301195 h 2934262"/>
              <a:gd name="connsiteX55" fmla="*/ 263125 w 2197113"/>
              <a:gd name="connsiteY55" fmla="*/ 1278970 h 2934262"/>
              <a:gd name="connsiteX56" fmla="*/ 279000 w 2197113"/>
              <a:gd name="connsiteY56" fmla="*/ 1209120 h 2934262"/>
              <a:gd name="connsiteX57" fmla="*/ 301225 w 2197113"/>
              <a:gd name="connsiteY57" fmla="*/ 1186895 h 2934262"/>
              <a:gd name="connsiteX58" fmla="*/ 256776 w 2197113"/>
              <a:gd name="connsiteY58" fmla="*/ 1009095 h 2934262"/>
              <a:gd name="connsiteX59" fmla="*/ 240901 w 2197113"/>
              <a:gd name="connsiteY59" fmla="*/ 964645 h 2934262"/>
              <a:gd name="connsiteX60" fmla="*/ 310751 w 2197113"/>
              <a:gd name="connsiteY60" fmla="*/ 802720 h 2934262"/>
              <a:gd name="connsiteX61" fmla="*/ 272652 w 2197113"/>
              <a:gd name="connsiteY61" fmla="*/ 618570 h 2934262"/>
              <a:gd name="connsiteX62" fmla="*/ 193277 w 2197113"/>
              <a:gd name="connsiteY62" fmla="*/ 602695 h 2934262"/>
              <a:gd name="connsiteX63" fmla="*/ 205977 w 2197113"/>
              <a:gd name="connsiteY63" fmla="*/ 504270 h 2934262"/>
              <a:gd name="connsiteX64" fmla="*/ 244076 w 2197113"/>
              <a:gd name="connsiteY64" fmla="*/ 447120 h 2934262"/>
              <a:gd name="connsiteX65" fmla="*/ 0 w 2197113"/>
              <a:gd name="connsiteY65" fmla="*/ 438150 h 2934262"/>
              <a:gd name="connsiteX0" fmla="*/ 0 w 2197113"/>
              <a:gd name="connsiteY0" fmla="*/ 438150 h 2934262"/>
              <a:gd name="connsiteX1" fmla="*/ 527050 w 2197113"/>
              <a:gd name="connsiteY1" fmla="*/ 0 h 2934262"/>
              <a:gd name="connsiteX2" fmla="*/ 582215 w 2197113"/>
              <a:gd name="connsiteY2" fmla="*/ 58183 h 2934262"/>
              <a:gd name="connsiteX3" fmla="*/ 1967308 w 2197113"/>
              <a:gd name="connsiteY3" fmla="*/ 1248808 h 2934262"/>
              <a:gd name="connsiteX4" fmla="*/ 2183205 w 2197113"/>
              <a:gd name="connsiteY4" fmla="*/ 1425813 h 2934262"/>
              <a:gd name="connsiteX5" fmla="*/ 2168918 w 2197113"/>
              <a:gd name="connsiteY5" fmla="*/ 1449625 h 2934262"/>
              <a:gd name="connsiteX6" fmla="*/ 2173681 w 2197113"/>
              <a:gd name="connsiteY6" fmla="*/ 1466294 h 2934262"/>
              <a:gd name="connsiteX7" fmla="*/ 2154631 w 2197113"/>
              <a:gd name="connsiteY7" fmla="*/ 1475820 h 2934262"/>
              <a:gd name="connsiteX8" fmla="*/ 2111767 w 2197113"/>
              <a:gd name="connsiteY8" fmla="*/ 1490106 h 2934262"/>
              <a:gd name="connsiteX9" fmla="*/ 2078430 w 2197113"/>
              <a:gd name="connsiteY9" fmla="*/ 1509157 h 2934262"/>
              <a:gd name="connsiteX10" fmla="*/ 2078430 w 2197113"/>
              <a:gd name="connsiteY10" fmla="*/ 1537732 h 2934262"/>
              <a:gd name="connsiteX11" fmla="*/ 2033187 w 2197113"/>
              <a:gd name="connsiteY11" fmla="*/ 1540113 h 2934262"/>
              <a:gd name="connsiteX12" fmla="*/ 1986358 w 2197113"/>
              <a:gd name="connsiteY12" fmla="*/ 1544878 h 2934262"/>
              <a:gd name="connsiteX13" fmla="*/ 1930793 w 2197113"/>
              <a:gd name="connsiteY13" fmla="*/ 1563925 h 2934262"/>
              <a:gd name="connsiteX14" fmla="*/ 1880787 w 2197113"/>
              <a:gd name="connsiteY14" fmla="*/ 1587738 h 2934262"/>
              <a:gd name="connsiteX15" fmla="*/ 1833162 w 2197113"/>
              <a:gd name="connsiteY15" fmla="*/ 1623456 h 2934262"/>
              <a:gd name="connsiteX16" fmla="*/ 1790300 w 2197113"/>
              <a:gd name="connsiteY16" fmla="*/ 1642507 h 2934262"/>
              <a:gd name="connsiteX17" fmla="*/ 1742674 w 2197113"/>
              <a:gd name="connsiteY17" fmla="*/ 1682988 h 2934262"/>
              <a:gd name="connsiteX18" fmla="*/ 1685524 w 2197113"/>
              <a:gd name="connsiteY18" fmla="*/ 1737757 h 2934262"/>
              <a:gd name="connsiteX19" fmla="*/ 1633137 w 2197113"/>
              <a:gd name="connsiteY19" fmla="*/ 1756806 h 2934262"/>
              <a:gd name="connsiteX20" fmla="*/ 1604562 w 2197113"/>
              <a:gd name="connsiteY20" fmla="*/ 1852056 h 2934262"/>
              <a:gd name="connsiteX21" fmla="*/ 1602180 w 2197113"/>
              <a:gd name="connsiteY21" fmla="*/ 1863963 h 2934262"/>
              <a:gd name="connsiteX22" fmla="*/ 1605358 w 2197113"/>
              <a:gd name="connsiteY22" fmla="*/ 1958420 h 2934262"/>
              <a:gd name="connsiteX23" fmla="*/ 1575988 w 2197113"/>
              <a:gd name="connsiteY23" fmla="*/ 2200513 h 2934262"/>
              <a:gd name="connsiteX24" fmla="*/ 1461687 w 2197113"/>
              <a:gd name="connsiteY24" fmla="*/ 2309257 h 2934262"/>
              <a:gd name="connsiteX25" fmla="*/ 1395012 w 2197113"/>
              <a:gd name="connsiteY25" fmla="*/ 2416413 h 2934262"/>
              <a:gd name="connsiteX26" fmla="*/ 1323574 w 2197113"/>
              <a:gd name="connsiteY26" fmla="*/ 2533094 h 2934262"/>
              <a:gd name="connsiteX27" fmla="*/ 1254518 w 2197113"/>
              <a:gd name="connsiteY27" fmla="*/ 2616438 h 2934262"/>
              <a:gd name="connsiteX28" fmla="*/ 1330718 w 2197113"/>
              <a:gd name="connsiteY28" fmla="*/ 2492613 h 2934262"/>
              <a:gd name="connsiteX29" fmla="*/ 1339451 w 2197113"/>
              <a:gd name="connsiteY29" fmla="*/ 2456896 h 2934262"/>
              <a:gd name="connsiteX30" fmla="*/ 1309287 w 2197113"/>
              <a:gd name="connsiteY30" fmla="*/ 2456894 h 2934262"/>
              <a:gd name="connsiteX31" fmla="*/ 1233087 w 2197113"/>
              <a:gd name="connsiteY31" fmla="*/ 2480707 h 2934262"/>
              <a:gd name="connsiteX32" fmla="*/ 1133074 w 2197113"/>
              <a:gd name="connsiteY32" fmla="*/ 2609294 h 2934262"/>
              <a:gd name="connsiteX33" fmla="*/ 1071162 w 2197113"/>
              <a:gd name="connsiteY33" fmla="*/ 2756932 h 2934262"/>
              <a:gd name="connsiteX34" fmla="*/ 955276 w 2197113"/>
              <a:gd name="connsiteY34" fmla="*/ 2926795 h 2934262"/>
              <a:gd name="connsiteX35" fmla="*/ 907649 w 2197113"/>
              <a:gd name="connsiteY35" fmla="*/ 2875995 h 2934262"/>
              <a:gd name="connsiteX36" fmla="*/ 929874 w 2197113"/>
              <a:gd name="connsiteY36" fmla="*/ 2809320 h 2934262"/>
              <a:gd name="connsiteX37" fmla="*/ 863199 w 2197113"/>
              <a:gd name="connsiteY37" fmla="*/ 2739470 h 2934262"/>
              <a:gd name="connsiteX38" fmla="*/ 669524 w 2197113"/>
              <a:gd name="connsiteY38" fmla="*/ 2593419 h 2934262"/>
              <a:gd name="connsiteX39" fmla="*/ 612775 w 2197113"/>
              <a:gd name="connsiteY39" fmla="*/ 2533650 h 2934262"/>
              <a:gd name="connsiteX40" fmla="*/ 549275 w 2197113"/>
              <a:gd name="connsiteY40" fmla="*/ 2581275 h 2934262"/>
              <a:gd name="connsiteX41" fmla="*/ 421875 w 2197113"/>
              <a:gd name="connsiteY41" fmla="*/ 2437845 h 2934262"/>
              <a:gd name="connsiteX42" fmla="*/ 336150 w 2197113"/>
              <a:gd name="connsiteY42" fmla="*/ 2441020 h 2934262"/>
              <a:gd name="connsiteX43" fmla="*/ 577450 w 2197113"/>
              <a:gd name="connsiteY43" fmla="*/ 2193370 h 2934262"/>
              <a:gd name="connsiteX44" fmla="*/ 688575 w 2197113"/>
              <a:gd name="connsiteY44" fmla="*/ 2110820 h 2934262"/>
              <a:gd name="connsiteX45" fmla="*/ 869550 w 2197113"/>
              <a:gd name="connsiteY45" fmla="*/ 2015570 h 2934262"/>
              <a:gd name="connsiteX46" fmla="*/ 860025 w 2197113"/>
              <a:gd name="connsiteY46" fmla="*/ 1825070 h 2934262"/>
              <a:gd name="connsiteX47" fmla="*/ 809225 w 2197113"/>
              <a:gd name="connsiteY47" fmla="*/ 1698070 h 2934262"/>
              <a:gd name="connsiteX48" fmla="*/ 787000 w 2197113"/>
              <a:gd name="connsiteY48" fmla="*/ 1580595 h 2934262"/>
              <a:gd name="connsiteX49" fmla="*/ 761600 w 2197113"/>
              <a:gd name="connsiteY49" fmla="*/ 1536145 h 2934262"/>
              <a:gd name="connsiteX50" fmla="*/ 701275 w 2197113"/>
              <a:gd name="connsiteY50" fmla="*/ 1542495 h 2934262"/>
              <a:gd name="connsiteX51" fmla="*/ 666350 w 2197113"/>
              <a:gd name="connsiteY51" fmla="*/ 1558370 h 2934262"/>
              <a:gd name="connsiteX52" fmla="*/ 640950 w 2197113"/>
              <a:gd name="connsiteY52" fmla="*/ 1571070 h 2934262"/>
              <a:gd name="connsiteX53" fmla="*/ 606025 w 2197113"/>
              <a:gd name="connsiteY53" fmla="*/ 1440895 h 2934262"/>
              <a:gd name="connsiteX54" fmla="*/ 583800 w 2197113"/>
              <a:gd name="connsiteY54" fmla="*/ 1336120 h 2934262"/>
              <a:gd name="connsiteX55" fmla="*/ 513950 w 2197113"/>
              <a:gd name="connsiteY55" fmla="*/ 1301195 h 2934262"/>
              <a:gd name="connsiteX56" fmla="*/ 263125 w 2197113"/>
              <a:gd name="connsiteY56" fmla="*/ 1278970 h 2934262"/>
              <a:gd name="connsiteX57" fmla="*/ 279000 w 2197113"/>
              <a:gd name="connsiteY57" fmla="*/ 1209120 h 2934262"/>
              <a:gd name="connsiteX58" fmla="*/ 301225 w 2197113"/>
              <a:gd name="connsiteY58" fmla="*/ 1186895 h 2934262"/>
              <a:gd name="connsiteX59" fmla="*/ 256776 w 2197113"/>
              <a:gd name="connsiteY59" fmla="*/ 1009095 h 2934262"/>
              <a:gd name="connsiteX60" fmla="*/ 240901 w 2197113"/>
              <a:gd name="connsiteY60" fmla="*/ 964645 h 2934262"/>
              <a:gd name="connsiteX61" fmla="*/ 310751 w 2197113"/>
              <a:gd name="connsiteY61" fmla="*/ 802720 h 2934262"/>
              <a:gd name="connsiteX62" fmla="*/ 272652 w 2197113"/>
              <a:gd name="connsiteY62" fmla="*/ 618570 h 2934262"/>
              <a:gd name="connsiteX63" fmla="*/ 193277 w 2197113"/>
              <a:gd name="connsiteY63" fmla="*/ 602695 h 2934262"/>
              <a:gd name="connsiteX64" fmla="*/ 205977 w 2197113"/>
              <a:gd name="connsiteY64" fmla="*/ 504270 h 2934262"/>
              <a:gd name="connsiteX65" fmla="*/ 244076 w 2197113"/>
              <a:gd name="connsiteY65" fmla="*/ 447120 h 2934262"/>
              <a:gd name="connsiteX66" fmla="*/ 0 w 2197113"/>
              <a:gd name="connsiteY66" fmla="*/ 438150 h 2934262"/>
              <a:gd name="connsiteX0" fmla="*/ 0 w 2197113"/>
              <a:gd name="connsiteY0" fmla="*/ 438150 h 2934262"/>
              <a:gd name="connsiteX1" fmla="*/ 527050 w 2197113"/>
              <a:gd name="connsiteY1" fmla="*/ 0 h 2934262"/>
              <a:gd name="connsiteX2" fmla="*/ 582215 w 2197113"/>
              <a:gd name="connsiteY2" fmla="*/ 58183 h 2934262"/>
              <a:gd name="connsiteX3" fmla="*/ 1967308 w 2197113"/>
              <a:gd name="connsiteY3" fmla="*/ 1248808 h 2934262"/>
              <a:gd name="connsiteX4" fmla="*/ 2183205 w 2197113"/>
              <a:gd name="connsiteY4" fmla="*/ 1425813 h 2934262"/>
              <a:gd name="connsiteX5" fmla="*/ 2168918 w 2197113"/>
              <a:gd name="connsiteY5" fmla="*/ 1449625 h 2934262"/>
              <a:gd name="connsiteX6" fmla="*/ 2173681 w 2197113"/>
              <a:gd name="connsiteY6" fmla="*/ 1466294 h 2934262"/>
              <a:gd name="connsiteX7" fmla="*/ 2154631 w 2197113"/>
              <a:gd name="connsiteY7" fmla="*/ 1475820 h 2934262"/>
              <a:gd name="connsiteX8" fmla="*/ 2111767 w 2197113"/>
              <a:gd name="connsiteY8" fmla="*/ 1490106 h 2934262"/>
              <a:gd name="connsiteX9" fmla="*/ 2078430 w 2197113"/>
              <a:gd name="connsiteY9" fmla="*/ 1509157 h 2934262"/>
              <a:gd name="connsiteX10" fmla="*/ 2078430 w 2197113"/>
              <a:gd name="connsiteY10" fmla="*/ 1537732 h 2934262"/>
              <a:gd name="connsiteX11" fmla="*/ 2033187 w 2197113"/>
              <a:gd name="connsiteY11" fmla="*/ 1540113 h 2934262"/>
              <a:gd name="connsiteX12" fmla="*/ 1986358 w 2197113"/>
              <a:gd name="connsiteY12" fmla="*/ 1544878 h 2934262"/>
              <a:gd name="connsiteX13" fmla="*/ 1930793 w 2197113"/>
              <a:gd name="connsiteY13" fmla="*/ 1563925 h 2934262"/>
              <a:gd name="connsiteX14" fmla="*/ 1880787 w 2197113"/>
              <a:gd name="connsiteY14" fmla="*/ 1587738 h 2934262"/>
              <a:gd name="connsiteX15" fmla="*/ 1833162 w 2197113"/>
              <a:gd name="connsiteY15" fmla="*/ 1623456 h 2934262"/>
              <a:gd name="connsiteX16" fmla="*/ 1790300 w 2197113"/>
              <a:gd name="connsiteY16" fmla="*/ 1642507 h 2934262"/>
              <a:gd name="connsiteX17" fmla="*/ 1742674 w 2197113"/>
              <a:gd name="connsiteY17" fmla="*/ 1682988 h 2934262"/>
              <a:gd name="connsiteX18" fmla="*/ 1685524 w 2197113"/>
              <a:gd name="connsiteY18" fmla="*/ 1737757 h 2934262"/>
              <a:gd name="connsiteX19" fmla="*/ 1633137 w 2197113"/>
              <a:gd name="connsiteY19" fmla="*/ 1756806 h 2934262"/>
              <a:gd name="connsiteX20" fmla="*/ 1604562 w 2197113"/>
              <a:gd name="connsiteY20" fmla="*/ 1852056 h 2934262"/>
              <a:gd name="connsiteX21" fmla="*/ 1587892 w 2197113"/>
              <a:gd name="connsiteY21" fmla="*/ 1866344 h 2934262"/>
              <a:gd name="connsiteX22" fmla="*/ 1605358 w 2197113"/>
              <a:gd name="connsiteY22" fmla="*/ 1958420 h 2934262"/>
              <a:gd name="connsiteX23" fmla="*/ 1575988 w 2197113"/>
              <a:gd name="connsiteY23" fmla="*/ 2200513 h 2934262"/>
              <a:gd name="connsiteX24" fmla="*/ 1461687 w 2197113"/>
              <a:gd name="connsiteY24" fmla="*/ 2309257 h 2934262"/>
              <a:gd name="connsiteX25" fmla="*/ 1395012 w 2197113"/>
              <a:gd name="connsiteY25" fmla="*/ 2416413 h 2934262"/>
              <a:gd name="connsiteX26" fmla="*/ 1323574 w 2197113"/>
              <a:gd name="connsiteY26" fmla="*/ 2533094 h 2934262"/>
              <a:gd name="connsiteX27" fmla="*/ 1254518 w 2197113"/>
              <a:gd name="connsiteY27" fmla="*/ 2616438 h 2934262"/>
              <a:gd name="connsiteX28" fmla="*/ 1330718 w 2197113"/>
              <a:gd name="connsiteY28" fmla="*/ 2492613 h 2934262"/>
              <a:gd name="connsiteX29" fmla="*/ 1339451 w 2197113"/>
              <a:gd name="connsiteY29" fmla="*/ 2456896 h 2934262"/>
              <a:gd name="connsiteX30" fmla="*/ 1309287 w 2197113"/>
              <a:gd name="connsiteY30" fmla="*/ 2456894 h 2934262"/>
              <a:gd name="connsiteX31" fmla="*/ 1233087 w 2197113"/>
              <a:gd name="connsiteY31" fmla="*/ 2480707 h 2934262"/>
              <a:gd name="connsiteX32" fmla="*/ 1133074 w 2197113"/>
              <a:gd name="connsiteY32" fmla="*/ 2609294 h 2934262"/>
              <a:gd name="connsiteX33" fmla="*/ 1071162 w 2197113"/>
              <a:gd name="connsiteY33" fmla="*/ 2756932 h 2934262"/>
              <a:gd name="connsiteX34" fmla="*/ 955276 w 2197113"/>
              <a:gd name="connsiteY34" fmla="*/ 2926795 h 2934262"/>
              <a:gd name="connsiteX35" fmla="*/ 907649 w 2197113"/>
              <a:gd name="connsiteY35" fmla="*/ 2875995 h 2934262"/>
              <a:gd name="connsiteX36" fmla="*/ 929874 w 2197113"/>
              <a:gd name="connsiteY36" fmla="*/ 2809320 h 2934262"/>
              <a:gd name="connsiteX37" fmla="*/ 863199 w 2197113"/>
              <a:gd name="connsiteY37" fmla="*/ 2739470 h 2934262"/>
              <a:gd name="connsiteX38" fmla="*/ 669524 w 2197113"/>
              <a:gd name="connsiteY38" fmla="*/ 2593419 h 2934262"/>
              <a:gd name="connsiteX39" fmla="*/ 612775 w 2197113"/>
              <a:gd name="connsiteY39" fmla="*/ 2533650 h 2934262"/>
              <a:gd name="connsiteX40" fmla="*/ 549275 w 2197113"/>
              <a:gd name="connsiteY40" fmla="*/ 2581275 h 2934262"/>
              <a:gd name="connsiteX41" fmla="*/ 421875 w 2197113"/>
              <a:gd name="connsiteY41" fmla="*/ 2437845 h 2934262"/>
              <a:gd name="connsiteX42" fmla="*/ 336150 w 2197113"/>
              <a:gd name="connsiteY42" fmla="*/ 2441020 h 2934262"/>
              <a:gd name="connsiteX43" fmla="*/ 577450 w 2197113"/>
              <a:gd name="connsiteY43" fmla="*/ 2193370 h 2934262"/>
              <a:gd name="connsiteX44" fmla="*/ 688575 w 2197113"/>
              <a:gd name="connsiteY44" fmla="*/ 2110820 h 2934262"/>
              <a:gd name="connsiteX45" fmla="*/ 869550 w 2197113"/>
              <a:gd name="connsiteY45" fmla="*/ 2015570 h 2934262"/>
              <a:gd name="connsiteX46" fmla="*/ 860025 w 2197113"/>
              <a:gd name="connsiteY46" fmla="*/ 1825070 h 2934262"/>
              <a:gd name="connsiteX47" fmla="*/ 809225 w 2197113"/>
              <a:gd name="connsiteY47" fmla="*/ 1698070 h 2934262"/>
              <a:gd name="connsiteX48" fmla="*/ 787000 w 2197113"/>
              <a:gd name="connsiteY48" fmla="*/ 1580595 h 2934262"/>
              <a:gd name="connsiteX49" fmla="*/ 761600 w 2197113"/>
              <a:gd name="connsiteY49" fmla="*/ 1536145 h 2934262"/>
              <a:gd name="connsiteX50" fmla="*/ 701275 w 2197113"/>
              <a:gd name="connsiteY50" fmla="*/ 1542495 h 2934262"/>
              <a:gd name="connsiteX51" fmla="*/ 666350 w 2197113"/>
              <a:gd name="connsiteY51" fmla="*/ 1558370 h 2934262"/>
              <a:gd name="connsiteX52" fmla="*/ 640950 w 2197113"/>
              <a:gd name="connsiteY52" fmla="*/ 1571070 h 2934262"/>
              <a:gd name="connsiteX53" fmla="*/ 606025 w 2197113"/>
              <a:gd name="connsiteY53" fmla="*/ 1440895 h 2934262"/>
              <a:gd name="connsiteX54" fmla="*/ 583800 w 2197113"/>
              <a:gd name="connsiteY54" fmla="*/ 1336120 h 2934262"/>
              <a:gd name="connsiteX55" fmla="*/ 513950 w 2197113"/>
              <a:gd name="connsiteY55" fmla="*/ 1301195 h 2934262"/>
              <a:gd name="connsiteX56" fmla="*/ 263125 w 2197113"/>
              <a:gd name="connsiteY56" fmla="*/ 1278970 h 2934262"/>
              <a:gd name="connsiteX57" fmla="*/ 279000 w 2197113"/>
              <a:gd name="connsiteY57" fmla="*/ 1209120 h 2934262"/>
              <a:gd name="connsiteX58" fmla="*/ 301225 w 2197113"/>
              <a:gd name="connsiteY58" fmla="*/ 1186895 h 2934262"/>
              <a:gd name="connsiteX59" fmla="*/ 256776 w 2197113"/>
              <a:gd name="connsiteY59" fmla="*/ 1009095 h 2934262"/>
              <a:gd name="connsiteX60" fmla="*/ 240901 w 2197113"/>
              <a:gd name="connsiteY60" fmla="*/ 964645 h 2934262"/>
              <a:gd name="connsiteX61" fmla="*/ 310751 w 2197113"/>
              <a:gd name="connsiteY61" fmla="*/ 802720 h 2934262"/>
              <a:gd name="connsiteX62" fmla="*/ 272652 w 2197113"/>
              <a:gd name="connsiteY62" fmla="*/ 618570 h 2934262"/>
              <a:gd name="connsiteX63" fmla="*/ 193277 w 2197113"/>
              <a:gd name="connsiteY63" fmla="*/ 602695 h 2934262"/>
              <a:gd name="connsiteX64" fmla="*/ 205977 w 2197113"/>
              <a:gd name="connsiteY64" fmla="*/ 504270 h 2934262"/>
              <a:gd name="connsiteX65" fmla="*/ 244076 w 2197113"/>
              <a:gd name="connsiteY65" fmla="*/ 447120 h 2934262"/>
              <a:gd name="connsiteX66" fmla="*/ 0 w 2197113"/>
              <a:gd name="connsiteY66" fmla="*/ 438150 h 2934262"/>
              <a:gd name="connsiteX0" fmla="*/ 0 w 2197113"/>
              <a:gd name="connsiteY0" fmla="*/ 438150 h 2934262"/>
              <a:gd name="connsiteX1" fmla="*/ 527050 w 2197113"/>
              <a:gd name="connsiteY1" fmla="*/ 0 h 2934262"/>
              <a:gd name="connsiteX2" fmla="*/ 582215 w 2197113"/>
              <a:gd name="connsiteY2" fmla="*/ 58183 h 2934262"/>
              <a:gd name="connsiteX3" fmla="*/ 1967308 w 2197113"/>
              <a:gd name="connsiteY3" fmla="*/ 1248808 h 2934262"/>
              <a:gd name="connsiteX4" fmla="*/ 2183205 w 2197113"/>
              <a:gd name="connsiteY4" fmla="*/ 1425813 h 2934262"/>
              <a:gd name="connsiteX5" fmla="*/ 2168918 w 2197113"/>
              <a:gd name="connsiteY5" fmla="*/ 1449625 h 2934262"/>
              <a:gd name="connsiteX6" fmla="*/ 2173681 w 2197113"/>
              <a:gd name="connsiteY6" fmla="*/ 1466294 h 2934262"/>
              <a:gd name="connsiteX7" fmla="*/ 2154631 w 2197113"/>
              <a:gd name="connsiteY7" fmla="*/ 1475820 h 2934262"/>
              <a:gd name="connsiteX8" fmla="*/ 2111767 w 2197113"/>
              <a:gd name="connsiteY8" fmla="*/ 1490106 h 2934262"/>
              <a:gd name="connsiteX9" fmla="*/ 2078430 w 2197113"/>
              <a:gd name="connsiteY9" fmla="*/ 1509157 h 2934262"/>
              <a:gd name="connsiteX10" fmla="*/ 2078430 w 2197113"/>
              <a:gd name="connsiteY10" fmla="*/ 1537732 h 2934262"/>
              <a:gd name="connsiteX11" fmla="*/ 2033187 w 2197113"/>
              <a:gd name="connsiteY11" fmla="*/ 1540113 h 2934262"/>
              <a:gd name="connsiteX12" fmla="*/ 1986358 w 2197113"/>
              <a:gd name="connsiteY12" fmla="*/ 1544878 h 2934262"/>
              <a:gd name="connsiteX13" fmla="*/ 1930793 w 2197113"/>
              <a:gd name="connsiteY13" fmla="*/ 1563925 h 2934262"/>
              <a:gd name="connsiteX14" fmla="*/ 1880787 w 2197113"/>
              <a:gd name="connsiteY14" fmla="*/ 1587738 h 2934262"/>
              <a:gd name="connsiteX15" fmla="*/ 1833162 w 2197113"/>
              <a:gd name="connsiteY15" fmla="*/ 1623456 h 2934262"/>
              <a:gd name="connsiteX16" fmla="*/ 1790300 w 2197113"/>
              <a:gd name="connsiteY16" fmla="*/ 1642507 h 2934262"/>
              <a:gd name="connsiteX17" fmla="*/ 1742674 w 2197113"/>
              <a:gd name="connsiteY17" fmla="*/ 1682988 h 2934262"/>
              <a:gd name="connsiteX18" fmla="*/ 1685524 w 2197113"/>
              <a:gd name="connsiteY18" fmla="*/ 1737757 h 2934262"/>
              <a:gd name="connsiteX19" fmla="*/ 1633137 w 2197113"/>
              <a:gd name="connsiteY19" fmla="*/ 1756806 h 2934262"/>
              <a:gd name="connsiteX20" fmla="*/ 1592655 w 2197113"/>
              <a:gd name="connsiteY20" fmla="*/ 1821100 h 2934262"/>
              <a:gd name="connsiteX21" fmla="*/ 1604562 w 2197113"/>
              <a:gd name="connsiteY21" fmla="*/ 1852056 h 2934262"/>
              <a:gd name="connsiteX22" fmla="*/ 1587892 w 2197113"/>
              <a:gd name="connsiteY22" fmla="*/ 1866344 h 2934262"/>
              <a:gd name="connsiteX23" fmla="*/ 1605358 w 2197113"/>
              <a:gd name="connsiteY23" fmla="*/ 1958420 h 2934262"/>
              <a:gd name="connsiteX24" fmla="*/ 1575988 w 2197113"/>
              <a:gd name="connsiteY24" fmla="*/ 2200513 h 2934262"/>
              <a:gd name="connsiteX25" fmla="*/ 1461687 w 2197113"/>
              <a:gd name="connsiteY25" fmla="*/ 2309257 h 2934262"/>
              <a:gd name="connsiteX26" fmla="*/ 1395012 w 2197113"/>
              <a:gd name="connsiteY26" fmla="*/ 2416413 h 2934262"/>
              <a:gd name="connsiteX27" fmla="*/ 1323574 w 2197113"/>
              <a:gd name="connsiteY27" fmla="*/ 2533094 h 2934262"/>
              <a:gd name="connsiteX28" fmla="*/ 1254518 w 2197113"/>
              <a:gd name="connsiteY28" fmla="*/ 2616438 h 2934262"/>
              <a:gd name="connsiteX29" fmla="*/ 1330718 w 2197113"/>
              <a:gd name="connsiteY29" fmla="*/ 2492613 h 2934262"/>
              <a:gd name="connsiteX30" fmla="*/ 1339451 w 2197113"/>
              <a:gd name="connsiteY30" fmla="*/ 2456896 h 2934262"/>
              <a:gd name="connsiteX31" fmla="*/ 1309287 w 2197113"/>
              <a:gd name="connsiteY31" fmla="*/ 2456894 h 2934262"/>
              <a:gd name="connsiteX32" fmla="*/ 1233087 w 2197113"/>
              <a:gd name="connsiteY32" fmla="*/ 2480707 h 2934262"/>
              <a:gd name="connsiteX33" fmla="*/ 1133074 w 2197113"/>
              <a:gd name="connsiteY33" fmla="*/ 2609294 h 2934262"/>
              <a:gd name="connsiteX34" fmla="*/ 1071162 w 2197113"/>
              <a:gd name="connsiteY34" fmla="*/ 2756932 h 2934262"/>
              <a:gd name="connsiteX35" fmla="*/ 955276 w 2197113"/>
              <a:gd name="connsiteY35" fmla="*/ 2926795 h 2934262"/>
              <a:gd name="connsiteX36" fmla="*/ 907649 w 2197113"/>
              <a:gd name="connsiteY36" fmla="*/ 2875995 h 2934262"/>
              <a:gd name="connsiteX37" fmla="*/ 929874 w 2197113"/>
              <a:gd name="connsiteY37" fmla="*/ 2809320 h 2934262"/>
              <a:gd name="connsiteX38" fmla="*/ 863199 w 2197113"/>
              <a:gd name="connsiteY38" fmla="*/ 2739470 h 2934262"/>
              <a:gd name="connsiteX39" fmla="*/ 669524 w 2197113"/>
              <a:gd name="connsiteY39" fmla="*/ 2593419 h 2934262"/>
              <a:gd name="connsiteX40" fmla="*/ 612775 w 2197113"/>
              <a:gd name="connsiteY40" fmla="*/ 2533650 h 2934262"/>
              <a:gd name="connsiteX41" fmla="*/ 549275 w 2197113"/>
              <a:gd name="connsiteY41" fmla="*/ 2581275 h 2934262"/>
              <a:gd name="connsiteX42" fmla="*/ 421875 w 2197113"/>
              <a:gd name="connsiteY42" fmla="*/ 2437845 h 2934262"/>
              <a:gd name="connsiteX43" fmla="*/ 336150 w 2197113"/>
              <a:gd name="connsiteY43" fmla="*/ 2441020 h 2934262"/>
              <a:gd name="connsiteX44" fmla="*/ 577450 w 2197113"/>
              <a:gd name="connsiteY44" fmla="*/ 2193370 h 2934262"/>
              <a:gd name="connsiteX45" fmla="*/ 688575 w 2197113"/>
              <a:gd name="connsiteY45" fmla="*/ 2110820 h 2934262"/>
              <a:gd name="connsiteX46" fmla="*/ 869550 w 2197113"/>
              <a:gd name="connsiteY46" fmla="*/ 2015570 h 2934262"/>
              <a:gd name="connsiteX47" fmla="*/ 860025 w 2197113"/>
              <a:gd name="connsiteY47" fmla="*/ 1825070 h 2934262"/>
              <a:gd name="connsiteX48" fmla="*/ 809225 w 2197113"/>
              <a:gd name="connsiteY48" fmla="*/ 1698070 h 2934262"/>
              <a:gd name="connsiteX49" fmla="*/ 787000 w 2197113"/>
              <a:gd name="connsiteY49" fmla="*/ 1580595 h 2934262"/>
              <a:gd name="connsiteX50" fmla="*/ 761600 w 2197113"/>
              <a:gd name="connsiteY50" fmla="*/ 1536145 h 2934262"/>
              <a:gd name="connsiteX51" fmla="*/ 701275 w 2197113"/>
              <a:gd name="connsiteY51" fmla="*/ 1542495 h 2934262"/>
              <a:gd name="connsiteX52" fmla="*/ 666350 w 2197113"/>
              <a:gd name="connsiteY52" fmla="*/ 1558370 h 2934262"/>
              <a:gd name="connsiteX53" fmla="*/ 640950 w 2197113"/>
              <a:gd name="connsiteY53" fmla="*/ 1571070 h 2934262"/>
              <a:gd name="connsiteX54" fmla="*/ 606025 w 2197113"/>
              <a:gd name="connsiteY54" fmla="*/ 1440895 h 2934262"/>
              <a:gd name="connsiteX55" fmla="*/ 583800 w 2197113"/>
              <a:gd name="connsiteY55" fmla="*/ 1336120 h 2934262"/>
              <a:gd name="connsiteX56" fmla="*/ 513950 w 2197113"/>
              <a:gd name="connsiteY56" fmla="*/ 1301195 h 2934262"/>
              <a:gd name="connsiteX57" fmla="*/ 263125 w 2197113"/>
              <a:gd name="connsiteY57" fmla="*/ 1278970 h 2934262"/>
              <a:gd name="connsiteX58" fmla="*/ 279000 w 2197113"/>
              <a:gd name="connsiteY58" fmla="*/ 1209120 h 2934262"/>
              <a:gd name="connsiteX59" fmla="*/ 301225 w 2197113"/>
              <a:gd name="connsiteY59" fmla="*/ 1186895 h 2934262"/>
              <a:gd name="connsiteX60" fmla="*/ 256776 w 2197113"/>
              <a:gd name="connsiteY60" fmla="*/ 1009095 h 2934262"/>
              <a:gd name="connsiteX61" fmla="*/ 240901 w 2197113"/>
              <a:gd name="connsiteY61" fmla="*/ 964645 h 2934262"/>
              <a:gd name="connsiteX62" fmla="*/ 310751 w 2197113"/>
              <a:gd name="connsiteY62" fmla="*/ 802720 h 2934262"/>
              <a:gd name="connsiteX63" fmla="*/ 272652 w 2197113"/>
              <a:gd name="connsiteY63" fmla="*/ 618570 h 2934262"/>
              <a:gd name="connsiteX64" fmla="*/ 193277 w 2197113"/>
              <a:gd name="connsiteY64" fmla="*/ 602695 h 2934262"/>
              <a:gd name="connsiteX65" fmla="*/ 205977 w 2197113"/>
              <a:gd name="connsiteY65" fmla="*/ 504270 h 2934262"/>
              <a:gd name="connsiteX66" fmla="*/ 244076 w 2197113"/>
              <a:gd name="connsiteY66" fmla="*/ 447120 h 2934262"/>
              <a:gd name="connsiteX67" fmla="*/ 0 w 2197113"/>
              <a:gd name="connsiteY67" fmla="*/ 438150 h 2934262"/>
              <a:gd name="connsiteX0" fmla="*/ 0 w 2197113"/>
              <a:gd name="connsiteY0" fmla="*/ 438150 h 2934262"/>
              <a:gd name="connsiteX1" fmla="*/ 527050 w 2197113"/>
              <a:gd name="connsiteY1" fmla="*/ 0 h 2934262"/>
              <a:gd name="connsiteX2" fmla="*/ 582215 w 2197113"/>
              <a:gd name="connsiteY2" fmla="*/ 58183 h 2934262"/>
              <a:gd name="connsiteX3" fmla="*/ 1967308 w 2197113"/>
              <a:gd name="connsiteY3" fmla="*/ 1248808 h 2934262"/>
              <a:gd name="connsiteX4" fmla="*/ 2183205 w 2197113"/>
              <a:gd name="connsiteY4" fmla="*/ 1425813 h 2934262"/>
              <a:gd name="connsiteX5" fmla="*/ 2168918 w 2197113"/>
              <a:gd name="connsiteY5" fmla="*/ 1449625 h 2934262"/>
              <a:gd name="connsiteX6" fmla="*/ 2173681 w 2197113"/>
              <a:gd name="connsiteY6" fmla="*/ 1466294 h 2934262"/>
              <a:gd name="connsiteX7" fmla="*/ 2154631 w 2197113"/>
              <a:gd name="connsiteY7" fmla="*/ 1475820 h 2934262"/>
              <a:gd name="connsiteX8" fmla="*/ 2111767 w 2197113"/>
              <a:gd name="connsiteY8" fmla="*/ 1490106 h 2934262"/>
              <a:gd name="connsiteX9" fmla="*/ 2078430 w 2197113"/>
              <a:gd name="connsiteY9" fmla="*/ 1509157 h 2934262"/>
              <a:gd name="connsiteX10" fmla="*/ 2078430 w 2197113"/>
              <a:gd name="connsiteY10" fmla="*/ 1537732 h 2934262"/>
              <a:gd name="connsiteX11" fmla="*/ 2033187 w 2197113"/>
              <a:gd name="connsiteY11" fmla="*/ 1540113 h 2934262"/>
              <a:gd name="connsiteX12" fmla="*/ 1986358 w 2197113"/>
              <a:gd name="connsiteY12" fmla="*/ 1544878 h 2934262"/>
              <a:gd name="connsiteX13" fmla="*/ 1930793 w 2197113"/>
              <a:gd name="connsiteY13" fmla="*/ 1563925 h 2934262"/>
              <a:gd name="connsiteX14" fmla="*/ 1880787 w 2197113"/>
              <a:gd name="connsiteY14" fmla="*/ 1587738 h 2934262"/>
              <a:gd name="connsiteX15" fmla="*/ 1833162 w 2197113"/>
              <a:gd name="connsiteY15" fmla="*/ 1623456 h 2934262"/>
              <a:gd name="connsiteX16" fmla="*/ 1790300 w 2197113"/>
              <a:gd name="connsiteY16" fmla="*/ 1642507 h 2934262"/>
              <a:gd name="connsiteX17" fmla="*/ 1742674 w 2197113"/>
              <a:gd name="connsiteY17" fmla="*/ 1682988 h 2934262"/>
              <a:gd name="connsiteX18" fmla="*/ 1685524 w 2197113"/>
              <a:gd name="connsiteY18" fmla="*/ 1737757 h 2934262"/>
              <a:gd name="connsiteX19" fmla="*/ 1633137 w 2197113"/>
              <a:gd name="connsiteY19" fmla="*/ 1756806 h 2934262"/>
              <a:gd name="connsiteX20" fmla="*/ 1592655 w 2197113"/>
              <a:gd name="connsiteY20" fmla="*/ 1821100 h 2934262"/>
              <a:gd name="connsiteX21" fmla="*/ 1587894 w 2197113"/>
              <a:gd name="connsiteY21" fmla="*/ 1852056 h 2934262"/>
              <a:gd name="connsiteX22" fmla="*/ 1587892 w 2197113"/>
              <a:gd name="connsiteY22" fmla="*/ 1866344 h 2934262"/>
              <a:gd name="connsiteX23" fmla="*/ 1605358 w 2197113"/>
              <a:gd name="connsiteY23" fmla="*/ 1958420 h 2934262"/>
              <a:gd name="connsiteX24" fmla="*/ 1575988 w 2197113"/>
              <a:gd name="connsiteY24" fmla="*/ 2200513 h 2934262"/>
              <a:gd name="connsiteX25" fmla="*/ 1461687 w 2197113"/>
              <a:gd name="connsiteY25" fmla="*/ 2309257 h 2934262"/>
              <a:gd name="connsiteX26" fmla="*/ 1395012 w 2197113"/>
              <a:gd name="connsiteY26" fmla="*/ 2416413 h 2934262"/>
              <a:gd name="connsiteX27" fmla="*/ 1323574 w 2197113"/>
              <a:gd name="connsiteY27" fmla="*/ 2533094 h 2934262"/>
              <a:gd name="connsiteX28" fmla="*/ 1254518 w 2197113"/>
              <a:gd name="connsiteY28" fmla="*/ 2616438 h 2934262"/>
              <a:gd name="connsiteX29" fmla="*/ 1330718 w 2197113"/>
              <a:gd name="connsiteY29" fmla="*/ 2492613 h 2934262"/>
              <a:gd name="connsiteX30" fmla="*/ 1339451 w 2197113"/>
              <a:gd name="connsiteY30" fmla="*/ 2456896 h 2934262"/>
              <a:gd name="connsiteX31" fmla="*/ 1309287 w 2197113"/>
              <a:gd name="connsiteY31" fmla="*/ 2456894 h 2934262"/>
              <a:gd name="connsiteX32" fmla="*/ 1233087 w 2197113"/>
              <a:gd name="connsiteY32" fmla="*/ 2480707 h 2934262"/>
              <a:gd name="connsiteX33" fmla="*/ 1133074 w 2197113"/>
              <a:gd name="connsiteY33" fmla="*/ 2609294 h 2934262"/>
              <a:gd name="connsiteX34" fmla="*/ 1071162 w 2197113"/>
              <a:gd name="connsiteY34" fmla="*/ 2756932 h 2934262"/>
              <a:gd name="connsiteX35" fmla="*/ 955276 w 2197113"/>
              <a:gd name="connsiteY35" fmla="*/ 2926795 h 2934262"/>
              <a:gd name="connsiteX36" fmla="*/ 907649 w 2197113"/>
              <a:gd name="connsiteY36" fmla="*/ 2875995 h 2934262"/>
              <a:gd name="connsiteX37" fmla="*/ 929874 w 2197113"/>
              <a:gd name="connsiteY37" fmla="*/ 2809320 h 2934262"/>
              <a:gd name="connsiteX38" fmla="*/ 863199 w 2197113"/>
              <a:gd name="connsiteY38" fmla="*/ 2739470 h 2934262"/>
              <a:gd name="connsiteX39" fmla="*/ 669524 w 2197113"/>
              <a:gd name="connsiteY39" fmla="*/ 2593419 h 2934262"/>
              <a:gd name="connsiteX40" fmla="*/ 612775 w 2197113"/>
              <a:gd name="connsiteY40" fmla="*/ 2533650 h 2934262"/>
              <a:gd name="connsiteX41" fmla="*/ 549275 w 2197113"/>
              <a:gd name="connsiteY41" fmla="*/ 2581275 h 2934262"/>
              <a:gd name="connsiteX42" fmla="*/ 421875 w 2197113"/>
              <a:gd name="connsiteY42" fmla="*/ 2437845 h 2934262"/>
              <a:gd name="connsiteX43" fmla="*/ 336150 w 2197113"/>
              <a:gd name="connsiteY43" fmla="*/ 2441020 h 2934262"/>
              <a:gd name="connsiteX44" fmla="*/ 577450 w 2197113"/>
              <a:gd name="connsiteY44" fmla="*/ 2193370 h 2934262"/>
              <a:gd name="connsiteX45" fmla="*/ 688575 w 2197113"/>
              <a:gd name="connsiteY45" fmla="*/ 2110820 h 2934262"/>
              <a:gd name="connsiteX46" fmla="*/ 869550 w 2197113"/>
              <a:gd name="connsiteY46" fmla="*/ 2015570 h 2934262"/>
              <a:gd name="connsiteX47" fmla="*/ 860025 w 2197113"/>
              <a:gd name="connsiteY47" fmla="*/ 1825070 h 2934262"/>
              <a:gd name="connsiteX48" fmla="*/ 809225 w 2197113"/>
              <a:gd name="connsiteY48" fmla="*/ 1698070 h 2934262"/>
              <a:gd name="connsiteX49" fmla="*/ 787000 w 2197113"/>
              <a:gd name="connsiteY49" fmla="*/ 1580595 h 2934262"/>
              <a:gd name="connsiteX50" fmla="*/ 761600 w 2197113"/>
              <a:gd name="connsiteY50" fmla="*/ 1536145 h 2934262"/>
              <a:gd name="connsiteX51" fmla="*/ 701275 w 2197113"/>
              <a:gd name="connsiteY51" fmla="*/ 1542495 h 2934262"/>
              <a:gd name="connsiteX52" fmla="*/ 666350 w 2197113"/>
              <a:gd name="connsiteY52" fmla="*/ 1558370 h 2934262"/>
              <a:gd name="connsiteX53" fmla="*/ 640950 w 2197113"/>
              <a:gd name="connsiteY53" fmla="*/ 1571070 h 2934262"/>
              <a:gd name="connsiteX54" fmla="*/ 606025 w 2197113"/>
              <a:gd name="connsiteY54" fmla="*/ 1440895 h 2934262"/>
              <a:gd name="connsiteX55" fmla="*/ 583800 w 2197113"/>
              <a:gd name="connsiteY55" fmla="*/ 1336120 h 2934262"/>
              <a:gd name="connsiteX56" fmla="*/ 513950 w 2197113"/>
              <a:gd name="connsiteY56" fmla="*/ 1301195 h 2934262"/>
              <a:gd name="connsiteX57" fmla="*/ 263125 w 2197113"/>
              <a:gd name="connsiteY57" fmla="*/ 1278970 h 2934262"/>
              <a:gd name="connsiteX58" fmla="*/ 279000 w 2197113"/>
              <a:gd name="connsiteY58" fmla="*/ 1209120 h 2934262"/>
              <a:gd name="connsiteX59" fmla="*/ 301225 w 2197113"/>
              <a:gd name="connsiteY59" fmla="*/ 1186895 h 2934262"/>
              <a:gd name="connsiteX60" fmla="*/ 256776 w 2197113"/>
              <a:gd name="connsiteY60" fmla="*/ 1009095 h 2934262"/>
              <a:gd name="connsiteX61" fmla="*/ 240901 w 2197113"/>
              <a:gd name="connsiteY61" fmla="*/ 964645 h 2934262"/>
              <a:gd name="connsiteX62" fmla="*/ 310751 w 2197113"/>
              <a:gd name="connsiteY62" fmla="*/ 802720 h 2934262"/>
              <a:gd name="connsiteX63" fmla="*/ 272652 w 2197113"/>
              <a:gd name="connsiteY63" fmla="*/ 618570 h 2934262"/>
              <a:gd name="connsiteX64" fmla="*/ 193277 w 2197113"/>
              <a:gd name="connsiteY64" fmla="*/ 602695 h 2934262"/>
              <a:gd name="connsiteX65" fmla="*/ 205977 w 2197113"/>
              <a:gd name="connsiteY65" fmla="*/ 504270 h 2934262"/>
              <a:gd name="connsiteX66" fmla="*/ 244076 w 2197113"/>
              <a:gd name="connsiteY66" fmla="*/ 447120 h 2934262"/>
              <a:gd name="connsiteX67" fmla="*/ 0 w 2197113"/>
              <a:gd name="connsiteY67" fmla="*/ 438150 h 2934262"/>
              <a:gd name="connsiteX0" fmla="*/ 0 w 2197113"/>
              <a:gd name="connsiteY0" fmla="*/ 438150 h 2934262"/>
              <a:gd name="connsiteX1" fmla="*/ 527050 w 2197113"/>
              <a:gd name="connsiteY1" fmla="*/ 0 h 2934262"/>
              <a:gd name="connsiteX2" fmla="*/ 582215 w 2197113"/>
              <a:gd name="connsiteY2" fmla="*/ 58183 h 2934262"/>
              <a:gd name="connsiteX3" fmla="*/ 1967308 w 2197113"/>
              <a:gd name="connsiteY3" fmla="*/ 1248808 h 2934262"/>
              <a:gd name="connsiteX4" fmla="*/ 2183205 w 2197113"/>
              <a:gd name="connsiteY4" fmla="*/ 1425813 h 2934262"/>
              <a:gd name="connsiteX5" fmla="*/ 2168918 w 2197113"/>
              <a:gd name="connsiteY5" fmla="*/ 1449625 h 2934262"/>
              <a:gd name="connsiteX6" fmla="*/ 2173681 w 2197113"/>
              <a:gd name="connsiteY6" fmla="*/ 1466294 h 2934262"/>
              <a:gd name="connsiteX7" fmla="*/ 2154631 w 2197113"/>
              <a:gd name="connsiteY7" fmla="*/ 1475820 h 2934262"/>
              <a:gd name="connsiteX8" fmla="*/ 2111767 w 2197113"/>
              <a:gd name="connsiteY8" fmla="*/ 1490106 h 2934262"/>
              <a:gd name="connsiteX9" fmla="*/ 2078430 w 2197113"/>
              <a:gd name="connsiteY9" fmla="*/ 1509157 h 2934262"/>
              <a:gd name="connsiteX10" fmla="*/ 2078430 w 2197113"/>
              <a:gd name="connsiteY10" fmla="*/ 1537732 h 2934262"/>
              <a:gd name="connsiteX11" fmla="*/ 2033187 w 2197113"/>
              <a:gd name="connsiteY11" fmla="*/ 1540113 h 2934262"/>
              <a:gd name="connsiteX12" fmla="*/ 1986358 w 2197113"/>
              <a:gd name="connsiteY12" fmla="*/ 1544878 h 2934262"/>
              <a:gd name="connsiteX13" fmla="*/ 1930793 w 2197113"/>
              <a:gd name="connsiteY13" fmla="*/ 1563925 h 2934262"/>
              <a:gd name="connsiteX14" fmla="*/ 1880787 w 2197113"/>
              <a:gd name="connsiteY14" fmla="*/ 1587738 h 2934262"/>
              <a:gd name="connsiteX15" fmla="*/ 1833162 w 2197113"/>
              <a:gd name="connsiteY15" fmla="*/ 1623456 h 2934262"/>
              <a:gd name="connsiteX16" fmla="*/ 1790300 w 2197113"/>
              <a:gd name="connsiteY16" fmla="*/ 1642507 h 2934262"/>
              <a:gd name="connsiteX17" fmla="*/ 1742674 w 2197113"/>
              <a:gd name="connsiteY17" fmla="*/ 1682988 h 2934262"/>
              <a:gd name="connsiteX18" fmla="*/ 1685524 w 2197113"/>
              <a:gd name="connsiteY18" fmla="*/ 1737757 h 2934262"/>
              <a:gd name="connsiteX19" fmla="*/ 1633137 w 2197113"/>
              <a:gd name="connsiteY19" fmla="*/ 1756806 h 2934262"/>
              <a:gd name="connsiteX20" fmla="*/ 1592655 w 2197113"/>
              <a:gd name="connsiteY20" fmla="*/ 1821100 h 2934262"/>
              <a:gd name="connsiteX21" fmla="*/ 1587894 w 2197113"/>
              <a:gd name="connsiteY21" fmla="*/ 1852056 h 2934262"/>
              <a:gd name="connsiteX22" fmla="*/ 1587892 w 2197113"/>
              <a:gd name="connsiteY22" fmla="*/ 1866344 h 2934262"/>
              <a:gd name="connsiteX23" fmla="*/ 1605358 w 2197113"/>
              <a:gd name="connsiteY23" fmla="*/ 1958420 h 2934262"/>
              <a:gd name="connsiteX24" fmla="*/ 1575988 w 2197113"/>
              <a:gd name="connsiteY24" fmla="*/ 2200513 h 2934262"/>
              <a:gd name="connsiteX25" fmla="*/ 1461687 w 2197113"/>
              <a:gd name="connsiteY25" fmla="*/ 2309257 h 2934262"/>
              <a:gd name="connsiteX26" fmla="*/ 1395012 w 2197113"/>
              <a:gd name="connsiteY26" fmla="*/ 2416413 h 2934262"/>
              <a:gd name="connsiteX27" fmla="*/ 1323574 w 2197113"/>
              <a:gd name="connsiteY27" fmla="*/ 2533094 h 2934262"/>
              <a:gd name="connsiteX28" fmla="*/ 1254518 w 2197113"/>
              <a:gd name="connsiteY28" fmla="*/ 2616438 h 2934262"/>
              <a:gd name="connsiteX29" fmla="*/ 1330718 w 2197113"/>
              <a:gd name="connsiteY29" fmla="*/ 2492613 h 2934262"/>
              <a:gd name="connsiteX30" fmla="*/ 1339451 w 2197113"/>
              <a:gd name="connsiteY30" fmla="*/ 2456896 h 2934262"/>
              <a:gd name="connsiteX31" fmla="*/ 1309287 w 2197113"/>
              <a:gd name="connsiteY31" fmla="*/ 2456894 h 2934262"/>
              <a:gd name="connsiteX32" fmla="*/ 1233087 w 2197113"/>
              <a:gd name="connsiteY32" fmla="*/ 2480707 h 2934262"/>
              <a:gd name="connsiteX33" fmla="*/ 1133074 w 2197113"/>
              <a:gd name="connsiteY33" fmla="*/ 2609294 h 2934262"/>
              <a:gd name="connsiteX34" fmla="*/ 1071162 w 2197113"/>
              <a:gd name="connsiteY34" fmla="*/ 2756932 h 2934262"/>
              <a:gd name="connsiteX35" fmla="*/ 955276 w 2197113"/>
              <a:gd name="connsiteY35" fmla="*/ 2926795 h 2934262"/>
              <a:gd name="connsiteX36" fmla="*/ 907649 w 2197113"/>
              <a:gd name="connsiteY36" fmla="*/ 2875995 h 2934262"/>
              <a:gd name="connsiteX37" fmla="*/ 929874 w 2197113"/>
              <a:gd name="connsiteY37" fmla="*/ 2809320 h 2934262"/>
              <a:gd name="connsiteX38" fmla="*/ 863199 w 2197113"/>
              <a:gd name="connsiteY38" fmla="*/ 2739470 h 2934262"/>
              <a:gd name="connsiteX39" fmla="*/ 763980 w 2197113"/>
              <a:gd name="connsiteY39" fmla="*/ 2635488 h 2934262"/>
              <a:gd name="connsiteX40" fmla="*/ 669524 w 2197113"/>
              <a:gd name="connsiteY40" fmla="*/ 2593419 h 2934262"/>
              <a:gd name="connsiteX41" fmla="*/ 612775 w 2197113"/>
              <a:gd name="connsiteY41" fmla="*/ 2533650 h 2934262"/>
              <a:gd name="connsiteX42" fmla="*/ 549275 w 2197113"/>
              <a:gd name="connsiteY42" fmla="*/ 2581275 h 2934262"/>
              <a:gd name="connsiteX43" fmla="*/ 421875 w 2197113"/>
              <a:gd name="connsiteY43" fmla="*/ 2437845 h 2934262"/>
              <a:gd name="connsiteX44" fmla="*/ 336150 w 2197113"/>
              <a:gd name="connsiteY44" fmla="*/ 2441020 h 2934262"/>
              <a:gd name="connsiteX45" fmla="*/ 577450 w 2197113"/>
              <a:gd name="connsiteY45" fmla="*/ 2193370 h 2934262"/>
              <a:gd name="connsiteX46" fmla="*/ 688575 w 2197113"/>
              <a:gd name="connsiteY46" fmla="*/ 2110820 h 2934262"/>
              <a:gd name="connsiteX47" fmla="*/ 869550 w 2197113"/>
              <a:gd name="connsiteY47" fmla="*/ 2015570 h 2934262"/>
              <a:gd name="connsiteX48" fmla="*/ 860025 w 2197113"/>
              <a:gd name="connsiteY48" fmla="*/ 1825070 h 2934262"/>
              <a:gd name="connsiteX49" fmla="*/ 809225 w 2197113"/>
              <a:gd name="connsiteY49" fmla="*/ 1698070 h 2934262"/>
              <a:gd name="connsiteX50" fmla="*/ 787000 w 2197113"/>
              <a:gd name="connsiteY50" fmla="*/ 1580595 h 2934262"/>
              <a:gd name="connsiteX51" fmla="*/ 761600 w 2197113"/>
              <a:gd name="connsiteY51" fmla="*/ 1536145 h 2934262"/>
              <a:gd name="connsiteX52" fmla="*/ 701275 w 2197113"/>
              <a:gd name="connsiteY52" fmla="*/ 1542495 h 2934262"/>
              <a:gd name="connsiteX53" fmla="*/ 666350 w 2197113"/>
              <a:gd name="connsiteY53" fmla="*/ 1558370 h 2934262"/>
              <a:gd name="connsiteX54" fmla="*/ 640950 w 2197113"/>
              <a:gd name="connsiteY54" fmla="*/ 1571070 h 2934262"/>
              <a:gd name="connsiteX55" fmla="*/ 606025 w 2197113"/>
              <a:gd name="connsiteY55" fmla="*/ 1440895 h 2934262"/>
              <a:gd name="connsiteX56" fmla="*/ 583800 w 2197113"/>
              <a:gd name="connsiteY56" fmla="*/ 1336120 h 2934262"/>
              <a:gd name="connsiteX57" fmla="*/ 513950 w 2197113"/>
              <a:gd name="connsiteY57" fmla="*/ 1301195 h 2934262"/>
              <a:gd name="connsiteX58" fmla="*/ 263125 w 2197113"/>
              <a:gd name="connsiteY58" fmla="*/ 1278970 h 2934262"/>
              <a:gd name="connsiteX59" fmla="*/ 279000 w 2197113"/>
              <a:gd name="connsiteY59" fmla="*/ 1209120 h 2934262"/>
              <a:gd name="connsiteX60" fmla="*/ 301225 w 2197113"/>
              <a:gd name="connsiteY60" fmla="*/ 1186895 h 2934262"/>
              <a:gd name="connsiteX61" fmla="*/ 256776 w 2197113"/>
              <a:gd name="connsiteY61" fmla="*/ 1009095 h 2934262"/>
              <a:gd name="connsiteX62" fmla="*/ 240901 w 2197113"/>
              <a:gd name="connsiteY62" fmla="*/ 964645 h 2934262"/>
              <a:gd name="connsiteX63" fmla="*/ 310751 w 2197113"/>
              <a:gd name="connsiteY63" fmla="*/ 802720 h 2934262"/>
              <a:gd name="connsiteX64" fmla="*/ 272652 w 2197113"/>
              <a:gd name="connsiteY64" fmla="*/ 618570 h 2934262"/>
              <a:gd name="connsiteX65" fmla="*/ 193277 w 2197113"/>
              <a:gd name="connsiteY65" fmla="*/ 602695 h 2934262"/>
              <a:gd name="connsiteX66" fmla="*/ 205977 w 2197113"/>
              <a:gd name="connsiteY66" fmla="*/ 504270 h 2934262"/>
              <a:gd name="connsiteX67" fmla="*/ 244076 w 2197113"/>
              <a:gd name="connsiteY67" fmla="*/ 447120 h 2934262"/>
              <a:gd name="connsiteX68" fmla="*/ 0 w 2197113"/>
              <a:gd name="connsiteY68" fmla="*/ 438150 h 2934262"/>
              <a:gd name="connsiteX0" fmla="*/ 0 w 2197113"/>
              <a:gd name="connsiteY0" fmla="*/ 438150 h 2934262"/>
              <a:gd name="connsiteX1" fmla="*/ 527050 w 2197113"/>
              <a:gd name="connsiteY1" fmla="*/ 0 h 2934262"/>
              <a:gd name="connsiteX2" fmla="*/ 582215 w 2197113"/>
              <a:gd name="connsiteY2" fmla="*/ 58183 h 2934262"/>
              <a:gd name="connsiteX3" fmla="*/ 1967308 w 2197113"/>
              <a:gd name="connsiteY3" fmla="*/ 1248808 h 2934262"/>
              <a:gd name="connsiteX4" fmla="*/ 2183205 w 2197113"/>
              <a:gd name="connsiteY4" fmla="*/ 1425813 h 2934262"/>
              <a:gd name="connsiteX5" fmla="*/ 2168918 w 2197113"/>
              <a:gd name="connsiteY5" fmla="*/ 1449625 h 2934262"/>
              <a:gd name="connsiteX6" fmla="*/ 2173681 w 2197113"/>
              <a:gd name="connsiteY6" fmla="*/ 1466294 h 2934262"/>
              <a:gd name="connsiteX7" fmla="*/ 2154631 w 2197113"/>
              <a:gd name="connsiteY7" fmla="*/ 1475820 h 2934262"/>
              <a:gd name="connsiteX8" fmla="*/ 2111767 w 2197113"/>
              <a:gd name="connsiteY8" fmla="*/ 1490106 h 2934262"/>
              <a:gd name="connsiteX9" fmla="*/ 2078430 w 2197113"/>
              <a:gd name="connsiteY9" fmla="*/ 1509157 h 2934262"/>
              <a:gd name="connsiteX10" fmla="*/ 2078430 w 2197113"/>
              <a:gd name="connsiteY10" fmla="*/ 1537732 h 2934262"/>
              <a:gd name="connsiteX11" fmla="*/ 2033187 w 2197113"/>
              <a:gd name="connsiteY11" fmla="*/ 1540113 h 2934262"/>
              <a:gd name="connsiteX12" fmla="*/ 1986358 w 2197113"/>
              <a:gd name="connsiteY12" fmla="*/ 1544878 h 2934262"/>
              <a:gd name="connsiteX13" fmla="*/ 1930793 w 2197113"/>
              <a:gd name="connsiteY13" fmla="*/ 1563925 h 2934262"/>
              <a:gd name="connsiteX14" fmla="*/ 1880787 w 2197113"/>
              <a:gd name="connsiteY14" fmla="*/ 1587738 h 2934262"/>
              <a:gd name="connsiteX15" fmla="*/ 1833162 w 2197113"/>
              <a:gd name="connsiteY15" fmla="*/ 1623456 h 2934262"/>
              <a:gd name="connsiteX16" fmla="*/ 1790300 w 2197113"/>
              <a:gd name="connsiteY16" fmla="*/ 1642507 h 2934262"/>
              <a:gd name="connsiteX17" fmla="*/ 1742674 w 2197113"/>
              <a:gd name="connsiteY17" fmla="*/ 1682988 h 2934262"/>
              <a:gd name="connsiteX18" fmla="*/ 1685524 w 2197113"/>
              <a:gd name="connsiteY18" fmla="*/ 1737757 h 2934262"/>
              <a:gd name="connsiteX19" fmla="*/ 1633137 w 2197113"/>
              <a:gd name="connsiteY19" fmla="*/ 1756806 h 2934262"/>
              <a:gd name="connsiteX20" fmla="*/ 1592655 w 2197113"/>
              <a:gd name="connsiteY20" fmla="*/ 1821100 h 2934262"/>
              <a:gd name="connsiteX21" fmla="*/ 1587894 w 2197113"/>
              <a:gd name="connsiteY21" fmla="*/ 1852056 h 2934262"/>
              <a:gd name="connsiteX22" fmla="*/ 1587892 w 2197113"/>
              <a:gd name="connsiteY22" fmla="*/ 1866344 h 2934262"/>
              <a:gd name="connsiteX23" fmla="*/ 1605358 w 2197113"/>
              <a:gd name="connsiteY23" fmla="*/ 1958420 h 2934262"/>
              <a:gd name="connsiteX24" fmla="*/ 1575988 w 2197113"/>
              <a:gd name="connsiteY24" fmla="*/ 2200513 h 2934262"/>
              <a:gd name="connsiteX25" fmla="*/ 1461687 w 2197113"/>
              <a:gd name="connsiteY25" fmla="*/ 2309257 h 2934262"/>
              <a:gd name="connsiteX26" fmla="*/ 1395012 w 2197113"/>
              <a:gd name="connsiteY26" fmla="*/ 2416413 h 2934262"/>
              <a:gd name="connsiteX27" fmla="*/ 1323574 w 2197113"/>
              <a:gd name="connsiteY27" fmla="*/ 2533094 h 2934262"/>
              <a:gd name="connsiteX28" fmla="*/ 1254518 w 2197113"/>
              <a:gd name="connsiteY28" fmla="*/ 2616438 h 2934262"/>
              <a:gd name="connsiteX29" fmla="*/ 1330718 w 2197113"/>
              <a:gd name="connsiteY29" fmla="*/ 2492613 h 2934262"/>
              <a:gd name="connsiteX30" fmla="*/ 1339451 w 2197113"/>
              <a:gd name="connsiteY30" fmla="*/ 2456896 h 2934262"/>
              <a:gd name="connsiteX31" fmla="*/ 1309287 w 2197113"/>
              <a:gd name="connsiteY31" fmla="*/ 2456894 h 2934262"/>
              <a:gd name="connsiteX32" fmla="*/ 1233087 w 2197113"/>
              <a:gd name="connsiteY32" fmla="*/ 2480707 h 2934262"/>
              <a:gd name="connsiteX33" fmla="*/ 1133074 w 2197113"/>
              <a:gd name="connsiteY33" fmla="*/ 2609294 h 2934262"/>
              <a:gd name="connsiteX34" fmla="*/ 1071162 w 2197113"/>
              <a:gd name="connsiteY34" fmla="*/ 2756932 h 2934262"/>
              <a:gd name="connsiteX35" fmla="*/ 955276 w 2197113"/>
              <a:gd name="connsiteY35" fmla="*/ 2926795 h 2934262"/>
              <a:gd name="connsiteX36" fmla="*/ 907649 w 2197113"/>
              <a:gd name="connsiteY36" fmla="*/ 2875995 h 2934262"/>
              <a:gd name="connsiteX37" fmla="*/ 929874 w 2197113"/>
              <a:gd name="connsiteY37" fmla="*/ 2809320 h 2934262"/>
              <a:gd name="connsiteX38" fmla="*/ 863199 w 2197113"/>
              <a:gd name="connsiteY38" fmla="*/ 2739470 h 2934262"/>
              <a:gd name="connsiteX39" fmla="*/ 804462 w 2197113"/>
              <a:gd name="connsiteY39" fmla="*/ 2692638 h 2934262"/>
              <a:gd name="connsiteX40" fmla="*/ 763980 w 2197113"/>
              <a:gd name="connsiteY40" fmla="*/ 2635488 h 2934262"/>
              <a:gd name="connsiteX41" fmla="*/ 669524 w 2197113"/>
              <a:gd name="connsiteY41" fmla="*/ 2593419 h 2934262"/>
              <a:gd name="connsiteX42" fmla="*/ 612775 w 2197113"/>
              <a:gd name="connsiteY42" fmla="*/ 2533650 h 2934262"/>
              <a:gd name="connsiteX43" fmla="*/ 549275 w 2197113"/>
              <a:gd name="connsiteY43" fmla="*/ 2581275 h 2934262"/>
              <a:gd name="connsiteX44" fmla="*/ 421875 w 2197113"/>
              <a:gd name="connsiteY44" fmla="*/ 2437845 h 2934262"/>
              <a:gd name="connsiteX45" fmla="*/ 336150 w 2197113"/>
              <a:gd name="connsiteY45" fmla="*/ 2441020 h 2934262"/>
              <a:gd name="connsiteX46" fmla="*/ 577450 w 2197113"/>
              <a:gd name="connsiteY46" fmla="*/ 2193370 h 2934262"/>
              <a:gd name="connsiteX47" fmla="*/ 688575 w 2197113"/>
              <a:gd name="connsiteY47" fmla="*/ 2110820 h 2934262"/>
              <a:gd name="connsiteX48" fmla="*/ 869550 w 2197113"/>
              <a:gd name="connsiteY48" fmla="*/ 2015570 h 2934262"/>
              <a:gd name="connsiteX49" fmla="*/ 860025 w 2197113"/>
              <a:gd name="connsiteY49" fmla="*/ 1825070 h 2934262"/>
              <a:gd name="connsiteX50" fmla="*/ 809225 w 2197113"/>
              <a:gd name="connsiteY50" fmla="*/ 1698070 h 2934262"/>
              <a:gd name="connsiteX51" fmla="*/ 787000 w 2197113"/>
              <a:gd name="connsiteY51" fmla="*/ 1580595 h 2934262"/>
              <a:gd name="connsiteX52" fmla="*/ 761600 w 2197113"/>
              <a:gd name="connsiteY52" fmla="*/ 1536145 h 2934262"/>
              <a:gd name="connsiteX53" fmla="*/ 701275 w 2197113"/>
              <a:gd name="connsiteY53" fmla="*/ 1542495 h 2934262"/>
              <a:gd name="connsiteX54" fmla="*/ 666350 w 2197113"/>
              <a:gd name="connsiteY54" fmla="*/ 1558370 h 2934262"/>
              <a:gd name="connsiteX55" fmla="*/ 640950 w 2197113"/>
              <a:gd name="connsiteY55" fmla="*/ 1571070 h 2934262"/>
              <a:gd name="connsiteX56" fmla="*/ 606025 w 2197113"/>
              <a:gd name="connsiteY56" fmla="*/ 1440895 h 2934262"/>
              <a:gd name="connsiteX57" fmla="*/ 583800 w 2197113"/>
              <a:gd name="connsiteY57" fmla="*/ 1336120 h 2934262"/>
              <a:gd name="connsiteX58" fmla="*/ 513950 w 2197113"/>
              <a:gd name="connsiteY58" fmla="*/ 1301195 h 2934262"/>
              <a:gd name="connsiteX59" fmla="*/ 263125 w 2197113"/>
              <a:gd name="connsiteY59" fmla="*/ 1278970 h 2934262"/>
              <a:gd name="connsiteX60" fmla="*/ 279000 w 2197113"/>
              <a:gd name="connsiteY60" fmla="*/ 1209120 h 2934262"/>
              <a:gd name="connsiteX61" fmla="*/ 301225 w 2197113"/>
              <a:gd name="connsiteY61" fmla="*/ 1186895 h 2934262"/>
              <a:gd name="connsiteX62" fmla="*/ 256776 w 2197113"/>
              <a:gd name="connsiteY62" fmla="*/ 1009095 h 2934262"/>
              <a:gd name="connsiteX63" fmla="*/ 240901 w 2197113"/>
              <a:gd name="connsiteY63" fmla="*/ 964645 h 2934262"/>
              <a:gd name="connsiteX64" fmla="*/ 310751 w 2197113"/>
              <a:gd name="connsiteY64" fmla="*/ 802720 h 2934262"/>
              <a:gd name="connsiteX65" fmla="*/ 272652 w 2197113"/>
              <a:gd name="connsiteY65" fmla="*/ 618570 h 2934262"/>
              <a:gd name="connsiteX66" fmla="*/ 193277 w 2197113"/>
              <a:gd name="connsiteY66" fmla="*/ 602695 h 2934262"/>
              <a:gd name="connsiteX67" fmla="*/ 205977 w 2197113"/>
              <a:gd name="connsiteY67" fmla="*/ 504270 h 2934262"/>
              <a:gd name="connsiteX68" fmla="*/ 244076 w 2197113"/>
              <a:gd name="connsiteY68" fmla="*/ 447120 h 2934262"/>
              <a:gd name="connsiteX69" fmla="*/ 0 w 2197113"/>
              <a:gd name="connsiteY69" fmla="*/ 438150 h 2934262"/>
              <a:gd name="connsiteX0" fmla="*/ 0 w 2197113"/>
              <a:gd name="connsiteY0" fmla="*/ 438150 h 2934262"/>
              <a:gd name="connsiteX1" fmla="*/ 527050 w 2197113"/>
              <a:gd name="connsiteY1" fmla="*/ 0 h 2934262"/>
              <a:gd name="connsiteX2" fmla="*/ 582215 w 2197113"/>
              <a:gd name="connsiteY2" fmla="*/ 58183 h 2934262"/>
              <a:gd name="connsiteX3" fmla="*/ 1967308 w 2197113"/>
              <a:gd name="connsiteY3" fmla="*/ 1248808 h 2934262"/>
              <a:gd name="connsiteX4" fmla="*/ 2183205 w 2197113"/>
              <a:gd name="connsiteY4" fmla="*/ 1425813 h 2934262"/>
              <a:gd name="connsiteX5" fmla="*/ 2168918 w 2197113"/>
              <a:gd name="connsiteY5" fmla="*/ 1449625 h 2934262"/>
              <a:gd name="connsiteX6" fmla="*/ 2173681 w 2197113"/>
              <a:gd name="connsiteY6" fmla="*/ 1466294 h 2934262"/>
              <a:gd name="connsiteX7" fmla="*/ 2154631 w 2197113"/>
              <a:gd name="connsiteY7" fmla="*/ 1475820 h 2934262"/>
              <a:gd name="connsiteX8" fmla="*/ 2111767 w 2197113"/>
              <a:gd name="connsiteY8" fmla="*/ 1490106 h 2934262"/>
              <a:gd name="connsiteX9" fmla="*/ 2078430 w 2197113"/>
              <a:gd name="connsiteY9" fmla="*/ 1509157 h 2934262"/>
              <a:gd name="connsiteX10" fmla="*/ 2078430 w 2197113"/>
              <a:gd name="connsiteY10" fmla="*/ 1537732 h 2934262"/>
              <a:gd name="connsiteX11" fmla="*/ 2033187 w 2197113"/>
              <a:gd name="connsiteY11" fmla="*/ 1540113 h 2934262"/>
              <a:gd name="connsiteX12" fmla="*/ 1986358 w 2197113"/>
              <a:gd name="connsiteY12" fmla="*/ 1544878 h 2934262"/>
              <a:gd name="connsiteX13" fmla="*/ 1930793 w 2197113"/>
              <a:gd name="connsiteY13" fmla="*/ 1563925 h 2934262"/>
              <a:gd name="connsiteX14" fmla="*/ 1880787 w 2197113"/>
              <a:gd name="connsiteY14" fmla="*/ 1587738 h 2934262"/>
              <a:gd name="connsiteX15" fmla="*/ 1833162 w 2197113"/>
              <a:gd name="connsiteY15" fmla="*/ 1623456 h 2934262"/>
              <a:gd name="connsiteX16" fmla="*/ 1790300 w 2197113"/>
              <a:gd name="connsiteY16" fmla="*/ 1642507 h 2934262"/>
              <a:gd name="connsiteX17" fmla="*/ 1742674 w 2197113"/>
              <a:gd name="connsiteY17" fmla="*/ 1682988 h 2934262"/>
              <a:gd name="connsiteX18" fmla="*/ 1685524 w 2197113"/>
              <a:gd name="connsiteY18" fmla="*/ 1737757 h 2934262"/>
              <a:gd name="connsiteX19" fmla="*/ 1633137 w 2197113"/>
              <a:gd name="connsiteY19" fmla="*/ 1756806 h 2934262"/>
              <a:gd name="connsiteX20" fmla="*/ 1592655 w 2197113"/>
              <a:gd name="connsiteY20" fmla="*/ 1821100 h 2934262"/>
              <a:gd name="connsiteX21" fmla="*/ 1587894 w 2197113"/>
              <a:gd name="connsiteY21" fmla="*/ 1852056 h 2934262"/>
              <a:gd name="connsiteX22" fmla="*/ 1587892 w 2197113"/>
              <a:gd name="connsiteY22" fmla="*/ 1866344 h 2934262"/>
              <a:gd name="connsiteX23" fmla="*/ 1605358 w 2197113"/>
              <a:gd name="connsiteY23" fmla="*/ 1958420 h 2934262"/>
              <a:gd name="connsiteX24" fmla="*/ 1575988 w 2197113"/>
              <a:gd name="connsiteY24" fmla="*/ 2200513 h 2934262"/>
              <a:gd name="connsiteX25" fmla="*/ 1461687 w 2197113"/>
              <a:gd name="connsiteY25" fmla="*/ 2309257 h 2934262"/>
              <a:gd name="connsiteX26" fmla="*/ 1395012 w 2197113"/>
              <a:gd name="connsiteY26" fmla="*/ 2416413 h 2934262"/>
              <a:gd name="connsiteX27" fmla="*/ 1323574 w 2197113"/>
              <a:gd name="connsiteY27" fmla="*/ 2533094 h 2934262"/>
              <a:gd name="connsiteX28" fmla="*/ 1254518 w 2197113"/>
              <a:gd name="connsiteY28" fmla="*/ 2616438 h 2934262"/>
              <a:gd name="connsiteX29" fmla="*/ 1330718 w 2197113"/>
              <a:gd name="connsiteY29" fmla="*/ 2492613 h 2934262"/>
              <a:gd name="connsiteX30" fmla="*/ 1339451 w 2197113"/>
              <a:gd name="connsiteY30" fmla="*/ 2456896 h 2934262"/>
              <a:gd name="connsiteX31" fmla="*/ 1309287 w 2197113"/>
              <a:gd name="connsiteY31" fmla="*/ 2456894 h 2934262"/>
              <a:gd name="connsiteX32" fmla="*/ 1233087 w 2197113"/>
              <a:gd name="connsiteY32" fmla="*/ 2480707 h 2934262"/>
              <a:gd name="connsiteX33" fmla="*/ 1133074 w 2197113"/>
              <a:gd name="connsiteY33" fmla="*/ 2609294 h 2934262"/>
              <a:gd name="connsiteX34" fmla="*/ 1071162 w 2197113"/>
              <a:gd name="connsiteY34" fmla="*/ 2756932 h 2934262"/>
              <a:gd name="connsiteX35" fmla="*/ 955276 w 2197113"/>
              <a:gd name="connsiteY35" fmla="*/ 2926795 h 2934262"/>
              <a:gd name="connsiteX36" fmla="*/ 907649 w 2197113"/>
              <a:gd name="connsiteY36" fmla="*/ 2875995 h 2934262"/>
              <a:gd name="connsiteX37" fmla="*/ 929874 w 2197113"/>
              <a:gd name="connsiteY37" fmla="*/ 2809320 h 2934262"/>
              <a:gd name="connsiteX38" fmla="*/ 856055 w 2197113"/>
              <a:gd name="connsiteY38" fmla="*/ 2720420 h 2934262"/>
              <a:gd name="connsiteX39" fmla="*/ 804462 w 2197113"/>
              <a:gd name="connsiteY39" fmla="*/ 2692638 h 2934262"/>
              <a:gd name="connsiteX40" fmla="*/ 763980 w 2197113"/>
              <a:gd name="connsiteY40" fmla="*/ 2635488 h 2934262"/>
              <a:gd name="connsiteX41" fmla="*/ 669524 w 2197113"/>
              <a:gd name="connsiteY41" fmla="*/ 2593419 h 2934262"/>
              <a:gd name="connsiteX42" fmla="*/ 612775 w 2197113"/>
              <a:gd name="connsiteY42" fmla="*/ 2533650 h 2934262"/>
              <a:gd name="connsiteX43" fmla="*/ 549275 w 2197113"/>
              <a:gd name="connsiteY43" fmla="*/ 2581275 h 2934262"/>
              <a:gd name="connsiteX44" fmla="*/ 421875 w 2197113"/>
              <a:gd name="connsiteY44" fmla="*/ 2437845 h 2934262"/>
              <a:gd name="connsiteX45" fmla="*/ 336150 w 2197113"/>
              <a:gd name="connsiteY45" fmla="*/ 2441020 h 2934262"/>
              <a:gd name="connsiteX46" fmla="*/ 577450 w 2197113"/>
              <a:gd name="connsiteY46" fmla="*/ 2193370 h 2934262"/>
              <a:gd name="connsiteX47" fmla="*/ 688575 w 2197113"/>
              <a:gd name="connsiteY47" fmla="*/ 2110820 h 2934262"/>
              <a:gd name="connsiteX48" fmla="*/ 869550 w 2197113"/>
              <a:gd name="connsiteY48" fmla="*/ 2015570 h 2934262"/>
              <a:gd name="connsiteX49" fmla="*/ 860025 w 2197113"/>
              <a:gd name="connsiteY49" fmla="*/ 1825070 h 2934262"/>
              <a:gd name="connsiteX50" fmla="*/ 809225 w 2197113"/>
              <a:gd name="connsiteY50" fmla="*/ 1698070 h 2934262"/>
              <a:gd name="connsiteX51" fmla="*/ 787000 w 2197113"/>
              <a:gd name="connsiteY51" fmla="*/ 1580595 h 2934262"/>
              <a:gd name="connsiteX52" fmla="*/ 761600 w 2197113"/>
              <a:gd name="connsiteY52" fmla="*/ 1536145 h 2934262"/>
              <a:gd name="connsiteX53" fmla="*/ 701275 w 2197113"/>
              <a:gd name="connsiteY53" fmla="*/ 1542495 h 2934262"/>
              <a:gd name="connsiteX54" fmla="*/ 666350 w 2197113"/>
              <a:gd name="connsiteY54" fmla="*/ 1558370 h 2934262"/>
              <a:gd name="connsiteX55" fmla="*/ 640950 w 2197113"/>
              <a:gd name="connsiteY55" fmla="*/ 1571070 h 2934262"/>
              <a:gd name="connsiteX56" fmla="*/ 606025 w 2197113"/>
              <a:gd name="connsiteY56" fmla="*/ 1440895 h 2934262"/>
              <a:gd name="connsiteX57" fmla="*/ 583800 w 2197113"/>
              <a:gd name="connsiteY57" fmla="*/ 1336120 h 2934262"/>
              <a:gd name="connsiteX58" fmla="*/ 513950 w 2197113"/>
              <a:gd name="connsiteY58" fmla="*/ 1301195 h 2934262"/>
              <a:gd name="connsiteX59" fmla="*/ 263125 w 2197113"/>
              <a:gd name="connsiteY59" fmla="*/ 1278970 h 2934262"/>
              <a:gd name="connsiteX60" fmla="*/ 279000 w 2197113"/>
              <a:gd name="connsiteY60" fmla="*/ 1209120 h 2934262"/>
              <a:gd name="connsiteX61" fmla="*/ 301225 w 2197113"/>
              <a:gd name="connsiteY61" fmla="*/ 1186895 h 2934262"/>
              <a:gd name="connsiteX62" fmla="*/ 256776 w 2197113"/>
              <a:gd name="connsiteY62" fmla="*/ 1009095 h 2934262"/>
              <a:gd name="connsiteX63" fmla="*/ 240901 w 2197113"/>
              <a:gd name="connsiteY63" fmla="*/ 964645 h 2934262"/>
              <a:gd name="connsiteX64" fmla="*/ 310751 w 2197113"/>
              <a:gd name="connsiteY64" fmla="*/ 802720 h 2934262"/>
              <a:gd name="connsiteX65" fmla="*/ 272652 w 2197113"/>
              <a:gd name="connsiteY65" fmla="*/ 618570 h 2934262"/>
              <a:gd name="connsiteX66" fmla="*/ 193277 w 2197113"/>
              <a:gd name="connsiteY66" fmla="*/ 602695 h 2934262"/>
              <a:gd name="connsiteX67" fmla="*/ 205977 w 2197113"/>
              <a:gd name="connsiteY67" fmla="*/ 504270 h 2934262"/>
              <a:gd name="connsiteX68" fmla="*/ 244076 w 2197113"/>
              <a:gd name="connsiteY68" fmla="*/ 447120 h 2934262"/>
              <a:gd name="connsiteX69" fmla="*/ 0 w 2197113"/>
              <a:gd name="connsiteY69" fmla="*/ 438150 h 2934262"/>
              <a:gd name="connsiteX0" fmla="*/ 0 w 2197113"/>
              <a:gd name="connsiteY0" fmla="*/ 438150 h 2934262"/>
              <a:gd name="connsiteX1" fmla="*/ 527050 w 2197113"/>
              <a:gd name="connsiteY1" fmla="*/ 0 h 2934262"/>
              <a:gd name="connsiteX2" fmla="*/ 582215 w 2197113"/>
              <a:gd name="connsiteY2" fmla="*/ 58183 h 2934262"/>
              <a:gd name="connsiteX3" fmla="*/ 1967308 w 2197113"/>
              <a:gd name="connsiteY3" fmla="*/ 1248808 h 2934262"/>
              <a:gd name="connsiteX4" fmla="*/ 2183205 w 2197113"/>
              <a:gd name="connsiteY4" fmla="*/ 1425813 h 2934262"/>
              <a:gd name="connsiteX5" fmla="*/ 2168918 w 2197113"/>
              <a:gd name="connsiteY5" fmla="*/ 1449625 h 2934262"/>
              <a:gd name="connsiteX6" fmla="*/ 2173681 w 2197113"/>
              <a:gd name="connsiteY6" fmla="*/ 1466294 h 2934262"/>
              <a:gd name="connsiteX7" fmla="*/ 2154631 w 2197113"/>
              <a:gd name="connsiteY7" fmla="*/ 1475820 h 2934262"/>
              <a:gd name="connsiteX8" fmla="*/ 2111767 w 2197113"/>
              <a:gd name="connsiteY8" fmla="*/ 1490106 h 2934262"/>
              <a:gd name="connsiteX9" fmla="*/ 2078430 w 2197113"/>
              <a:gd name="connsiteY9" fmla="*/ 1509157 h 2934262"/>
              <a:gd name="connsiteX10" fmla="*/ 2078430 w 2197113"/>
              <a:gd name="connsiteY10" fmla="*/ 1537732 h 2934262"/>
              <a:gd name="connsiteX11" fmla="*/ 2033187 w 2197113"/>
              <a:gd name="connsiteY11" fmla="*/ 1540113 h 2934262"/>
              <a:gd name="connsiteX12" fmla="*/ 1986358 w 2197113"/>
              <a:gd name="connsiteY12" fmla="*/ 1544878 h 2934262"/>
              <a:gd name="connsiteX13" fmla="*/ 1930793 w 2197113"/>
              <a:gd name="connsiteY13" fmla="*/ 1563925 h 2934262"/>
              <a:gd name="connsiteX14" fmla="*/ 1880787 w 2197113"/>
              <a:gd name="connsiteY14" fmla="*/ 1587738 h 2934262"/>
              <a:gd name="connsiteX15" fmla="*/ 1833162 w 2197113"/>
              <a:gd name="connsiteY15" fmla="*/ 1623456 h 2934262"/>
              <a:gd name="connsiteX16" fmla="*/ 1790300 w 2197113"/>
              <a:gd name="connsiteY16" fmla="*/ 1642507 h 2934262"/>
              <a:gd name="connsiteX17" fmla="*/ 1742674 w 2197113"/>
              <a:gd name="connsiteY17" fmla="*/ 1682988 h 2934262"/>
              <a:gd name="connsiteX18" fmla="*/ 1685524 w 2197113"/>
              <a:gd name="connsiteY18" fmla="*/ 1737757 h 2934262"/>
              <a:gd name="connsiteX19" fmla="*/ 1633137 w 2197113"/>
              <a:gd name="connsiteY19" fmla="*/ 1756806 h 2934262"/>
              <a:gd name="connsiteX20" fmla="*/ 1592655 w 2197113"/>
              <a:gd name="connsiteY20" fmla="*/ 1821100 h 2934262"/>
              <a:gd name="connsiteX21" fmla="*/ 1587894 w 2197113"/>
              <a:gd name="connsiteY21" fmla="*/ 1852056 h 2934262"/>
              <a:gd name="connsiteX22" fmla="*/ 1587892 w 2197113"/>
              <a:gd name="connsiteY22" fmla="*/ 1866344 h 2934262"/>
              <a:gd name="connsiteX23" fmla="*/ 1605358 w 2197113"/>
              <a:gd name="connsiteY23" fmla="*/ 1958420 h 2934262"/>
              <a:gd name="connsiteX24" fmla="*/ 1575988 w 2197113"/>
              <a:gd name="connsiteY24" fmla="*/ 2200513 h 2934262"/>
              <a:gd name="connsiteX25" fmla="*/ 1461687 w 2197113"/>
              <a:gd name="connsiteY25" fmla="*/ 2309257 h 2934262"/>
              <a:gd name="connsiteX26" fmla="*/ 1395012 w 2197113"/>
              <a:gd name="connsiteY26" fmla="*/ 2416413 h 2934262"/>
              <a:gd name="connsiteX27" fmla="*/ 1323574 w 2197113"/>
              <a:gd name="connsiteY27" fmla="*/ 2533094 h 2934262"/>
              <a:gd name="connsiteX28" fmla="*/ 1254518 w 2197113"/>
              <a:gd name="connsiteY28" fmla="*/ 2616438 h 2934262"/>
              <a:gd name="connsiteX29" fmla="*/ 1330718 w 2197113"/>
              <a:gd name="connsiteY29" fmla="*/ 2492613 h 2934262"/>
              <a:gd name="connsiteX30" fmla="*/ 1339451 w 2197113"/>
              <a:gd name="connsiteY30" fmla="*/ 2456896 h 2934262"/>
              <a:gd name="connsiteX31" fmla="*/ 1309287 w 2197113"/>
              <a:gd name="connsiteY31" fmla="*/ 2456894 h 2934262"/>
              <a:gd name="connsiteX32" fmla="*/ 1233087 w 2197113"/>
              <a:gd name="connsiteY32" fmla="*/ 2480707 h 2934262"/>
              <a:gd name="connsiteX33" fmla="*/ 1133074 w 2197113"/>
              <a:gd name="connsiteY33" fmla="*/ 2609294 h 2934262"/>
              <a:gd name="connsiteX34" fmla="*/ 1071162 w 2197113"/>
              <a:gd name="connsiteY34" fmla="*/ 2756932 h 2934262"/>
              <a:gd name="connsiteX35" fmla="*/ 955276 w 2197113"/>
              <a:gd name="connsiteY35" fmla="*/ 2926795 h 2934262"/>
              <a:gd name="connsiteX36" fmla="*/ 907649 w 2197113"/>
              <a:gd name="connsiteY36" fmla="*/ 2875995 h 2934262"/>
              <a:gd name="connsiteX37" fmla="*/ 956068 w 2197113"/>
              <a:gd name="connsiteY37" fmla="*/ 2809320 h 2934262"/>
              <a:gd name="connsiteX38" fmla="*/ 856055 w 2197113"/>
              <a:gd name="connsiteY38" fmla="*/ 2720420 h 2934262"/>
              <a:gd name="connsiteX39" fmla="*/ 804462 w 2197113"/>
              <a:gd name="connsiteY39" fmla="*/ 2692638 h 2934262"/>
              <a:gd name="connsiteX40" fmla="*/ 763980 w 2197113"/>
              <a:gd name="connsiteY40" fmla="*/ 2635488 h 2934262"/>
              <a:gd name="connsiteX41" fmla="*/ 669524 w 2197113"/>
              <a:gd name="connsiteY41" fmla="*/ 2593419 h 2934262"/>
              <a:gd name="connsiteX42" fmla="*/ 612775 w 2197113"/>
              <a:gd name="connsiteY42" fmla="*/ 2533650 h 2934262"/>
              <a:gd name="connsiteX43" fmla="*/ 549275 w 2197113"/>
              <a:gd name="connsiteY43" fmla="*/ 2581275 h 2934262"/>
              <a:gd name="connsiteX44" fmla="*/ 421875 w 2197113"/>
              <a:gd name="connsiteY44" fmla="*/ 2437845 h 2934262"/>
              <a:gd name="connsiteX45" fmla="*/ 336150 w 2197113"/>
              <a:gd name="connsiteY45" fmla="*/ 2441020 h 2934262"/>
              <a:gd name="connsiteX46" fmla="*/ 577450 w 2197113"/>
              <a:gd name="connsiteY46" fmla="*/ 2193370 h 2934262"/>
              <a:gd name="connsiteX47" fmla="*/ 688575 w 2197113"/>
              <a:gd name="connsiteY47" fmla="*/ 2110820 h 2934262"/>
              <a:gd name="connsiteX48" fmla="*/ 869550 w 2197113"/>
              <a:gd name="connsiteY48" fmla="*/ 2015570 h 2934262"/>
              <a:gd name="connsiteX49" fmla="*/ 860025 w 2197113"/>
              <a:gd name="connsiteY49" fmla="*/ 1825070 h 2934262"/>
              <a:gd name="connsiteX50" fmla="*/ 809225 w 2197113"/>
              <a:gd name="connsiteY50" fmla="*/ 1698070 h 2934262"/>
              <a:gd name="connsiteX51" fmla="*/ 787000 w 2197113"/>
              <a:gd name="connsiteY51" fmla="*/ 1580595 h 2934262"/>
              <a:gd name="connsiteX52" fmla="*/ 761600 w 2197113"/>
              <a:gd name="connsiteY52" fmla="*/ 1536145 h 2934262"/>
              <a:gd name="connsiteX53" fmla="*/ 701275 w 2197113"/>
              <a:gd name="connsiteY53" fmla="*/ 1542495 h 2934262"/>
              <a:gd name="connsiteX54" fmla="*/ 666350 w 2197113"/>
              <a:gd name="connsiteY54" fmla="*/ 1558370 h 2934262"/>
              <a:gd name="connsiteX55" fmla="*/ 640950 w 2197113"/>
              <a:gd name="connsiteY55" fmla="*/ 1571070 h 2934262"/>
              <a:gd name="connsiteX56" fmla="*/ 606025 w 2197113"/>
              <a:gd name="connsiteY56" fmla="*/ 1440895 h 2934262"/>
              <a:gd name="connsiteX57" fmla="*/ 583800 w 2197113"/>
              <a:gd name="connsiteY57" fmla="*/ 1336120 h 2934262"/>
              <a:gd name="connsiteX58" fmla="*/ 513950 w 2197113"/>
              <a:gd name="connsiteY58" fmla="*/ 1301195 h 2934262"/>
              <a:gd name="connsiteX59" fmla="*/ 263125 w 2197113"/>
              <a:gd name="connsiteY59" fmla="*/ 1278970 h 2934262"/>
              <a:gd name="connsiteX60" fmla="*/ 279000 w 2197113"/>
              <a:gd name="connsiteY60" fmla="*/ 1209120 h 2934262"/>
              <a:gd name="connsiteX61" fmla="*/ 301225 w 2197113"/>
              <a:gd name="connsiteY61" fmla="*/ 1186895 h 2934262"/>
              <a:gd name="connsiteX62" fmla="*/ 256776 w 2197113"/>
              <a:gd name="connsiteY62" fmla="*/ 1009095 h 2934262"/>
              <a:gd name="connsiteX63" fmla="*/ 240901 w 2197113"/>
              <a:gd name="connsiteY63" fmla="*/ 964645 h 2934262"/>
              <a:gd name="connsiteX64" fmla="*/ 310751 w 2197113"/>
              <a:gd name="connsiteY64" fmla="*/ 802720 h 2934262"/>
              <a:gd name="connsiteX65" fmla="*/ 272652 w 2197113"/>
              <a:gd name="connsiteY65" fmla="*/ 618570 h 2934262"/>
              <a:gd name="connsiteX66" fmla="*/ 193277 w 2197113"/>
              <a:gd name="connsiteY66" fmla="*/ 602695 h 2934262"/>
              <a:gd name="connsiteX67" fmla="*/ 205977 w 2197113"/>
              <a:gd name="connsiteY67" fmla="*/ 504270 h 2934262"/>
              <a:gd name="connsiteX68" fmla="*/ 244076 w 2197113"/>
              <a:gd name="connsiteY68" fmla="*/ 447120 h 2934262"/>
              <a:gd name="connsiteX69" fmla="*/ 0 w 2197113"/>
              <a:gd name="connsiteY69" fmla="*/ 438150 h 2934262"/>
              <a:gd name="connsiteX0" fmla="*/ 0 w 2197113"/>
              <a:gd name="connsiteY0" fmla="*/ 438150 h 2934790"/>
              <a:gd name="connsiteX1" fmla="*/ 527050 w 2197113"/>
              <a:gd name="connsiteY1" fmla="*/ 0 h 2934790"/>
              <a:gd name="connsiteX2" fmla="*/ 582215 w 2197113"/>
              <a:gd name="connsiteY2" fmla="*/ 58183 h 2934790"/>
              <a:gd name="connsiteX3" fmla="*/ 1967308 w 2197113"/>
              <a:gd name="connsiteY3" fmla="*/ 1248808 h 2934790"/>
              <a:gd name="connsiteX4" fmla="*/ 2183205 w 2197113"/>
              <a:gd name="connsiteY4" fmla="*/ 1425813 h 2934790"/>
              <a:gd name="connsiteX5" fmla="*/ 2168918 w 2197113"/>
              <a:gd name="connsiteY5" fmla="*/ 1449625 h 2934790"/>
              <a:gd name="connsiteX6" fmla="*/ 2173681 w 2197113"/>
              <a:gd name="connsiteY6" fmla="*/ 1466294 h 2934790"/>
              <a:gd name="connsiteX7" fmla="*/ 2154631 w 2197113"/>
              <a:gd name="connsiteY7" fmla="*/ 1475820 h 2934790"/>
              <a:gd name="connsiteX8" fmla="*/ 2111767 w 2197113"/>
              <a:gd name="connsiteY8" fmla="*/ 1490106 h 2934790"/>
              <a:gd name="connsiteX9" fmla="*/ 2078430 w 2197113"/>
              <a:gd name="connsiteY9" fmla="*/ 1509157 h 2934790"/>
              <a:gd name="connsiteX10" fmla="*/ 2078430 w 2197113"/>
              <a:gd name="connsiteY10" fmla="*/ 1537732 h 2934790"/>
              <a:gd name="connsiteX11" fmla="*/ 2033187 w 2197113"/>
              <a:gd name="connsiteY11" fmla="*/ 1540113 h 2934790"/>
              <a:gd name="connsiteX12" fmla="*/ 1986358 w 2197113"/>
              <a:gd name="connsiteY12" fmla="*/ 1544878 h 2934790"/>
              <a:gd name="connsiteX13" fmla="*/ 1930793 w 2197113"/>
              <a:gd name="connsiteY13" fmla="*/ 1563925 h 2934790"/>
              <a:gd name="connsiteX14" fmla="*/ 1880787 w 2197113"/>
              <a:gd name="connsiteY14" fmla="*/ 1587738 h 2934790"/>
              <a:gd name="connsiteX15" fmla="*/ 1833162 w 2197113"/>
              <a:gd name="connsiteY15" fmla="*/ 1623456 h 2934790"/>
              <a:gd name="connsiteX16" fmla="*/ 1790300 w 2197113"/>
              <a:gd name="connsiteY16" fmla="*/ 1642507 h 2934790"/>
              <a:gd name="connsiteX17" fmla="*/ 1742674 w 2197113"/>
              <a:gd name="connsiteY17" fmla="*/ 1682988 h 2934790"/>
              <a:gd name="connsiteX18" fmla="*/ 1685524 w 2197113"/>
              <a:gd name="connsiteY18" fmla="*/ 1737757 h 2934790"/>
              <a:gd name="connsiteX19" fmla="*/ 1633137 w 2197113"/>
              <a:gd name="connsiteY19" fmla="*/ 1756806 h 2934790"/>
              <a:gd name="connsiteX20" fmla="*/ 1592655 w 2197113"/>
              <a:gd name="connsiteY20" fmla="*/ 1821100 h 2934790"/>
              <a:gd name="connsiteX21" fmla="*/ 1587894 w 2197113"/>
              <a:gd name="connsiteY21" fmla="*/ 1852056 h 2934790"/>
              <a:gd name="connsiteX22" fmla="*/ 1587892 w 2197113"/>
              <a:gd name="connsiteY22" fmla="*/ 1866344 h 2934790"/>
              <a:gd name="connsiteX23" fmla="*/ 1605358 w 2197113"/>
              <a:gd name="connsiteY23" fmla="*/ 1958420 h 2934790"/>
              <a:gd name="connsiteX24" fmla="*/ 1575988 w 2197113"/>
              <a:gd name="connsiteY24" fmla="*/ 2200513 h 2934790"/>
              <a:gd name="connsiteX25" fmla="*/ 1461687 w 2197113"/>
              <a:gd name="connsiteY25" fmla="*/ 2309257 h 2934790"/>
              <a:gd name="connsiteX26" fmla="*/ 1395012 w 2197113"/>
              <a:gd name="connsiteY26" fmla="*/ 2416413 h 2934790"/>
              <a:gd name="connsiteX27" fmla="*/ 1323574 w 2197113"/>
              <a:gd name="connsiteY27" fmla="*/ 2533094 h 2934790"/>
              <a:gd name="connsiteX28" fmla="*/ 1254518 w 2197113"/>
              <a:gd name="connsiteY28" fmla="*/ 2616438 h 2934790"/>
              <a:gd name="connsiteX29" fmla="*/ 1330718 w 2197113"/>
              <a:gd name="connsiteY29" fmla="*/ 2492613 h 2934790"/>
              <a:gd name="connsiteX30" fmla="*/ 1339451 w 2197113"/>
              <a:gd name="connsiteY30" fmla="*/ 2456896 h 2934790"/>
              <a:gd name="connsiteX31" fmla="*/ 1309287 w 2197113"/>
              <a:gd name="connsiteY31" fmla="*/ 2456894 h 2934790"/>
              <a:gd name="connsiteX32" fmla="*/ 1233087 w 2197113"/>
              <a:gd name="connsiteY32" fmla="*/ 2480707 h 2934790"/>
              <a:gd name="connsiteX33" fmla="*/ 1133074 w 2197113"/>
              <a:gd name="connsiteY33" fmla="*/ 2609294 h 2934790"/>
              <a:gd name="connsiteX34" fmla="*/ 1071162 w 2197113"/>
              <a:gd name="connsiteY34" fmla="*/ 2756932 h 2934790"/>
              <a:gd name="connsiteX35" fmla="*/ 955276 w 2197113"/>
              <a:gd name="connsiteY35" fmla="*/ 2926795 h 2934790"/>
              <a:gd name="connsiteX36" fmla="*/ 912412 w 2197113"/>
              <a:gd name="connsiteY36" fmla="*/ 2880758 h 2934790"/>
              <a:gd name="connsiteX37" fmla="*/ 956068 w 2197113"/>
              <a:gd name="connsiteY37" fmla="*/ 2809320 h 2934790"/>
              <a:gd name="connsiteX38" fmla="*/ 856055 w 2197113"/>
              <a:gd name="connsiteY38" fmla="*/ 2720420 h 2934790"/>
              <a:gd name="connsiteX39" fmla="*/ 804462 w 2197113"/>
              <a:gd name="connsiteY39" fmla="*/ 2692638 h 2934790"/>
              <a:gd name="connsiteX40" fmla="*/ 763980 w 2197113"/>
              <a:gd name="connsiteY40" fmla="*/ 2635488 h 2934790"/>
              <a:gd name="connsiteX41" fmla="*/ 669524 w 2197113"/>
              <a:gd name="connsiteY41" fmla="*/ 2593419 h 2934790"/>
              <a:gd name="connsiteX42" fmla="*/ 612775 w 2197113"/>
              <a:gd name="connsiteY42" fmla="*/ 2533650 h 2934790"/>
              <a:gd name="connsiteX43" fmla="*/ 549275 w 2197113"/>
              <a:gd name="connsiteY43" fmla="*/ 2581275 h 2934790"/>
              <a:gd name="connsiteX44" fmla="*/ 421875 w 2197113"/>
              <a:gd name="connsiteY44" fmla="*/ 2437845 h 2934790"/>
              <a:gd name="connsiteX45" fmla="*/ 336150 w 2197113"/>
              <a:gd name="connsiteY45" fmla="*/ 2441020 h 2934790"/>
              <a:gd name="connsiteX46" fmla="*/ 577450 w 2197113"/>
              <a:gd name="connsiteY46" fmla="*/ 2193370 h 2934790"/>
              <a:gd name="connsiteX47" fmla="*/ 688575 w 2197113"/>
              <a:gd name="connsiteY47" fmla="*/ 2110820 h 2934790"/>
              <a:gd name="connsiteX48" fmla="*/ 869550 w 2197113"/>
              <a:gd name="connsiteY48" fmla="*/ 2015570 h 2934790"/>
              <a:gd name="connsiteX49" fmla="*/ 860025 w 2197113"/>
              <a:gd name="connsiteY49" fmla="*/ 1825070 h 2934790"/>
              <a:gd name="connsiteX50" fmla="*/ 809225 w 2197113"/>
              <a:gd name="connsiteY50" fmla="*/ 1698070 h 2934790"/>
              <a:gd name="connsiteX51" fmla="*/ 787000 w 2197113"/>
              <a:gd name="connsiteY51" fmla="*/ 1580595 h 2934790"/>
              <a:gd name="connsiteX52" fmla="*/ 761600 w 2197113"/>
              <a:gd name="connsiteY52" fmla="*/ 1536145 h 2934790"/>
              <a:gd name="connsiteX53" fmla="*/ 701275 w 2197113"/>
              <a:gd name="connsiteY53" fmla="*/ 1542495 h 2934790"/>
              <a:gd name="connsiteX54" fmla="*/ 666350 w 2197113"/>
              <a:gd name="connsiteY54" fmla="*/ 1558370 h 2934790"/>
              <a:gd name="connsiteX55" fmla="*/ 640950 w 2197113"/>
              <a:gd name="connsiteY55" fmla="*/ 1571070 h 2934790"/>
              <a:gd name="connsiteX56" fmla="*/ 606025 w 2197113"/>
              <a:gd name="connsiteY56" fmla="*/ 1440895 h 2934790"/>
              <a:gd name="connsiteX57" fmla="*/ 583800 w 2197113"/>
              <a:gd name="connsiteY57" fmla="*/ 1336120 h 2934790"/>
              <a:gd name="connsiteX58" fmla="*/ 513950 w 2197113"/>
              <a:gd name="connsiteY58" fmla="*/ 1301195 h 2934790"/>
              <a:gd name="connsiteX59" fmla="*/ 263125 w 2197113"/>
              <a:gd name="connsiteY59" fmla="*/ 1278970 h 2934790"/>
              <a:gd name="connsiteX60" fmla="*/ 279000 w 2197113"/>
              <a:gd name="connsiteY60" fmla="*/ 1209120 h 2934790"/>
              <a:gd name="connsiteX61" fmla="*/ 301225 w 2197113"/>
              <a:gd name="connsiteY61" fmla="*/ 1186895 h 2934790"/>
              <a:gd name="connsiteX62" fmla="*/ 256776 w 2197113"/>
              <a:gd name="connsiteY62" fmla="*/ 1009095 h 2934790"/>
              <a:gd name="connsiteX63" fmla="*/ 240901 w 2197113"/>
              <a:gd name="connsiteY63" fmla="*/ 964645 h 2934790"/>
              <a:gd name="connsiteX64" fmla="*/ 310751 w 2197113"/>
              <a:gd name="connsiteY64" fmla="*/ 802720 h 2934790"/>
              <a:gd name="connsiteX65" fmla="*/ 272652 w 2197113"/>
              <a:gd name="connsiteY65" fmla="*/ 618570 h 2934790"/>
              <a:gd name="connsiteX66" fmla="*/ 193277 w 2197113"/>
              <a:gd name="connsiteY66" fmla="*/ 602695 h 2934790"/>
              <a:gd name="connsiteX67" fmla="*/ 205977 w 2197113"/>
              <a:gd name="connsiteY67" fmla="*/ 504270 h 2934790"/>
              <a:gd name="connsiteX68" fmla="*/ 244076 w 2197113"/>
              <a:gd name="connsiteY68" fmla="*/ 447120 h 2934790"/>
              <a:gd name="connsiteX69" fmla="*/ 0 w 2197113"/>
              <a:gd name="connsiteY69" fmla="*/ 438150 h 2934790"/>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49275 w 2197113"/>
              <a:gd name="connsiteY43" fmla="*/ 2581275 h 2939624"/>
              <a:gd name="connsiteX44" fmla="*/ 421875 w 2197113"/>
              <a:gd name="connsiteY44" fmla="*/ 2437845 h 2939624"/>
              <a:gd name="connsiteX45" fmla="*/ 336150 w 2197113"/>
              <a:gd name="connsiteY45" fmla="*/ 2441020 h 2939624"/>
              <a:gd name="connsiteX46" fmla="*/ 577450 w 2197113"/>
              <a:gd name="connsiteY46" fmla="*/ 2193370 h 2939624"/>
              <a:gd name="connsiteX47" fmla="*/ 688575 w 2197113"/>
              <a:gd name="connsiteY47" fmla="*/ 2110820 h 2939624"/>
              <a:gd name="connsiteX48" fmla="*/ 869550 w 2197113"/>
              <a:gd name="connsiteY48" fmla="*/ 2015570 h 2939624"/>
              <a:gd name="connsiteX49" fmla="*/ 860025 w 2197113"/>
              <a:gd name="connsiteY49" fmla="*/ 1825070 h 2939624"/>
              <a:gd name="connsiteX50" fmla="*/ 809225 w 2197113"/>
              <a:gd name="connsiteY50" fmla="*/ 1698070 h 2939624"/>
              <a:gd name="connsiteX51" fmla="*/ 787000 w 2197113"/>
              <a:gd name="connsiteY51" fmla="*/ 1580595 h 2939624"/>
              <a:gd name="connsiteX52" fmla="*/ 761600 w 2197113"/>
              <a:gd name="connsiteY52" fmla="*/ 1536145 h 2939624"/>
              <a:gd name="connsiteX53" fmla="*/ 701275 w 2197113"/>
              <a:gd name="connsiteY53" fmla="*/ 1542495 h 2939624"/>
              <a:gd name="connsiteX54" fmla="*/ 666350 w 2197113"/>
              <a:gd name="connsiteY54" fmla="*/ 1558370 h 2939624"/>
              <a:gd name="connsiteX55" fmla="*/ 640950 w 2197113"/>
              <a:gd name="connsiteY55" fmla="*/ 1571070 h 2939624"/>
              <a:gd name="connsiteX56" fmla="*/ 606025 w 2197113"/>
              <a:gd name="connsiteY56" fmla="*/ 1440895 h 2939624"/>
              <a:gd name="connsiteX57" fmla="*/ 583800 w 2197113"/>
              <a:gd name="connsiteY57" fmla="*/ 1336120 h 2939624"/>
              <a:gd name="connsiteX58" fmla="*/ 513950 w 2197113"/>
              <a:gd name="connsiteY58" fmla="*/ 1301195 h 2939624"/>
              <a:gd name="connsiteX59" fmla="*/ 263125 w 2197113"/>
              <a:gd name="connsiteY59" fmla="*/ 1278970 h 2939624"/>
              <a:gd name="connsiteX60" fmla="*/ 279000 w 2197113"/>
              <a:gd name="connsiteY60" fmla="*/ 1209120 h 2939624"/>
              <a:gd name="connsiteX61" fmla="*/ 301225 w 2197113"/>
              <a:gd name="connsiteY61" fmla="*/ 1186895 h 2939624"/>
              <a:gd name="connsiteX62" fmla="*/ 256776 w 2197113"/>
              <a:gd name="connsiteY62" fmla="*/ 1009095 h 2939624"/>
              <a:gd name="connsiteX63" fmla="*/ 240901 w 2197113"/>
              <a:gd name="connsiteY63" fmla="*/ 964645 h 2939624"/>
              <a:gd name="connsiteX64" fmla="*/ 310751 w 2197113"/>
              <a:gd name="connsiteY64" fmla="*/ 802720 h 2939624"/>
              <a:gd name="connsiteX65" fmla="*/ 272652 w 2197113"/>
              <a:gd name="connsiteY65" fmla="*/ 618570 h 2939624"/>
              <a:gd name="connsiteX66" fmla="*/ 193277 w 2197113"/>
              <a:gd name="connsiteY66" fmla="*/ 602695 h 2939624"/>
              <a:gd name="connsiteX67" fmla="*/ 205977 w 2197113"/>
              <a:gd name="connsiteY67" fmla="*/ 504270 h 2939624"/>
              <a:gd name="connsiteX68" fmla="*/ 244076 w 2197113"/>
              <a:gd name="connsiteY68" fmla="*/ 447120 h 2939624"/>
              <a:gd name="connsiteX69" fmla="*/ 0 w 2197113"/>
              <a:gd name="connsiteY69"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49275 w 2197113"/>
              <a:gd name="connsiteY43" fmla="*/ 2581275 h 2939624"/>
              <a:gd name="connsiteX44" fmla="*/ 455212 w 2197113"/>
              <a:gd name="connsiteY44" fmla="*/ 2433083 h 2939624"/>
              <a:gd name="connsiteX45" fmla="*/ 336150 w 2197113"/>
              <a:gd name="connsiteY45" fmla="*/ 2441020 h 2939624"/>
              <a:gd name="connsiteX46" fmla="*/ 577450 w 2197113"/>
              <a:gd name="connsiteY46" fmla="*/ 2193370 h 2939624"/>
              <a:gd name="connsiteX47" fmla="*/ 688575 w 2197113"/>
              <a:gd name="connsiteY47" fmla="*/ 2110820 h 2939624"/>
              <a:gd name="connsiteX48" fmla="*/ 869550 w 2197113"/>
              <a:gd name="connsiteY48" fmla="*/ 2015570 h 2939624"/>
              <a:gd name="connsiteX49" fmla="*/ 860025 w 2197113"/>
              <a:gd name="connsiteY49" fmla="*/ 1825070 h 2939624"/>
              <a:gd name="connsiteX50" fmla="*/ 809225 w 2197113"/>
              <a:gd name="connsiteY50" fmla="*/ 1698070 h 2939624"/>
              <a:gd name="connsiteX51" fmla="*/ 787000 w 2197113"/>
              <a:gd name="connsiteY51" fmla="*/ 1580595 h 2939624"/>
              <a:gd name="connsiteX52" fmla="*/ 761600 w 2197113"/>
              <a:gd name="connsiteY52" fmla="*/ 1536145 h 2939624"/>
              <a:gd name="connsiteX53" fmla="*/ 701275 w 2197113"/>
              <a:gd name="connsiteY53" fmla="*/ 1542495 h 2939624"/>
              <a:gd name="connsiteX54" fmla="*/ 666350 w 2197113"/>
              <a:gd name="connsiteY54" fmla="*/ 1558370 h 2939624"/>
              <a:gd name="connsiteX55" fmla="*/ 640950 w 2197113"/>
              <a:gd name="connsiteY55" fmla="*/ 1571070 h 2939624"/>
              <a:gd name="connsiteX56" fmla="*/ 606025 w 2197113"/>
              <a:gd name="connsiteY56" fmla="*/ 1440895 h 2939624"/>
              <a:gd name="connsiteX57" fmla="*/ 583800 w 2197113"/>
              <a:gd name="connsiteY57" fmla="*/ 1336120 h 2939624"/>
              <a:gd name="connsiteX58" fmla="*/ 513950 w 2197113"/>
              <a:gd name="connsiteY58" fmla="*/ 1301195 h 2939624"/>
              <a:gd name="connsiteX59" fmla="*/ 263125 w 2197113"/>
              <a:gd name="connsiteY59" fmla="*/ 1278970 h 2939624"/>
              <a:gd name="connsiteX60" fmla="*/ 279000 w 2197113"/>
              <a:gd name="connsiteY60" fmla="*/ 1209120 h 2939624"/>
              <a:gd name="connsiteX61" fmla="*/ 301225 w 2197113"/>
              <a:gd name="connsiteY61" fmla="*/ 1186895 h 2939624"/>
              <a:gd name="connsiteX62" fmla="*/ 256776 w 2197113"/>
              <a:gd name="connsiteY62" fmla="*/ 1009095 h 2939624"/>
              <a:gd name="connsiteX63" fmla="*/ 240901 w 2197113"/>
              <a:gd name="connsiteY63" fmla="*/ 964645 h 2939624"/>
              <a:gd name="connsiteX64" fmla="*/ 310751 w 2197113"/>
              <a:gd name="connsiteY64" fmla="*/ 802720 h 2939624"/>
              <a:gd name="connsiteX65" fmla="*/ 272652 w 2197113"/>
              <a:gd name="connsiteY65" fmla="*/ 618570 h 2939624"/>
              <a:gd name="connsiteX66" fmla="*/ 193277 w 2197113"/>
              <a:gd name="connsiteY66" fmla="*/ 602695 h 2939624"/>
              <a:gd name="connsiteX67" fmla="*/ 205977 w 2197113"/>
              <a:gd name="connsiteY67" fmla="*/ 504270 h 2939624"/>
              <a:gd name="connsiteX68" fmla="*/ 244076 w 2197113"/>
              <a:gd name="connsiteY68" fmla="*/ 447120 h 2939624"/>
              <a:gd name="connsiteX69" fmla="*/ 0 w 2197113"/>
              <a:gd name="connsiteY69"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49275 w 2197113"/>
              <a:gd name="connsiteY43" fmla="*/ 2581275 h 2939624"/>
              <a:gd name="connsiteX44" fmla="*/ 482993 w 2197113"/>
              <a:gd name="connsiteY44" fmla="*/ 2490232 h 2939624"/>
              <a:gd name="connsiteX45" fmla="*/ 455212 w 2197113"/>
              <a:gd name="connsiteY45" fmla="*/ 2433083 h 2939624"/>
              <a:gd name="connsiteX46" fmla="*/ 336150 w 2197113"/>
              <a:gd name="connsiteY46" fmla="*/ 2441020 h 2939624"/>
              <a:gd name="connsiteX47" fmla="*/ 577450 w 2197113"/>
              <a:gd name="connsiteY47" fmla="*/ 2193370 h 2939624"/>
              <a:gd name="connsiteX48" fmla="*/ 688575 w 2197113"/>
              <a:gd name="connsiteY48" fmla="*/ 2110820 h 2939624"/>
              <a:gd name="connsiteX49" fmla="*/ 869550 w 2197113"/>
              <a:gd name="connsiteY49" fmla="*/ 2015570 h 2939624"/>
              <a:gd name="connsiteX50" fmla="*/ 860025 w 2197113"/>
              <a:gd name="connsiteY50" fmla="*/ 1825070 h 2939624"/>
              <a:gd name="connsiteX51" fmla="*/ 809225 w 2197113"/>
              <a:gd name="connsiteY51" fmla="*/ 1698070 h 2939624"/>
              <a:gd name="connsiteX52" fmla="*/ 787000 w 2197113"/>
              <a:gd name="connsiteY52" fmla="*/ 1580595 h 2939624"/>
              <a:gd name="connsiteX53" fmla="*/ 761600 w 2197113"/>
              <a:gd name="connsiteY53" fmla="*/ 1536145 h 2939624"/>
              <a:gd name="connsiteX54" fmla="*/ 701275 w 2197113"/>
              <a:gd name="connsiteY54" fmla="*/ 1542495 h 2939624"/>
              <a:gd name="connsiteX55" fmla="*/ 666350 w 2197113"/>
              <a:gd name="connsiteY55" fmla="*/ 1558370 h 2939624"/>
              <a:gd name="connsiteX56" fmla="*/ 640950 w 2197113"/>
              <a:gd name="connsiteY56" fmla="*/ 1571070 h 2939624"/>
              <a:gd name="connsiteX57" fmla="*/ 606025 w 2197113"/>
              <a:gd name="connsiteY57" fmla="*/ 1440895 h 2939624"/>
              <a:gd name="connsiteX58" fmla="*/ 583800 w 2197113"/>
              <a:gd name="connsiteY58" fmla="*/ 1336120 h 2939624"/>
              <a:gd name="connsiteX59" fmla="*/ 513950 w 2197113"/>
              <a:gd name="connsiteY59" fmla="*/ 1301195 h 2939624"/>
              <a:gd name="connsiteX60" fmla="*/ 263125 w 2197113"/>
              <a:gd name="connsiteY60" fmla="*/ 1278970 h 2939624"/>
              <a:gd name="connsiteX61" fmla="*/ 279000 w 2197113"/>
              <a:gd name="connsiteY61" fmla="*/ 1209120 h 2939624"/>
              <a:gd name="connsiteX62" fmla="*/ 301225 w 2197113"/>
              <a:gd name="connsiteY62" fmla="*/ 1186895 h 2939624"/>
              <a:gd name="connsiteX63" fmla="*/ 256776 w 2197113"/>
              <a:gd name="connsiteY63" fmla="*/ 1009095 h 2939624"/>
              <a:gd name="connsiteX64" fmla="*/ 240901 w 2197113"/>
              <a:gd name="connsiteY64" fmla="*/ 964645 h 2939624"/>
              <a:gd name="connsiteX65" fmla="*/ 310751 w 2197113"/>
              <a:gd name="connsiteY65" fmla="*/ 802720 h 2939624"/>
              <a:gd name="connsiteX66" fmla="*/ 272652 w 2197113"/>
              <a:gd name="connsiteY66" fmla="*/ 618570 h 2939624"/>
              <a:gd name="connsiteX67" fmla="*/ 193277 w 2197113"/>
              <a:gd name="connsiteY67" fmla="*/ 602695 h 2939624"/>
              <a:gd name="connsiteX68" fmla="*/ 205977 w 2197113"/>
              <a:gd name="connsiteY68" fmla="*/ 504270 h 2939624"/>
              <a:gd name="connsiteX69" fmla="*/ 244076 w 2197113"/>
              <a:gd name="connsiteY69" fmla="*/ 447120 h 2939624"/>
              <a:gd name="connsiteX70" fmla="*/ 0 w 2197113"/>
              <a:gd name="connsiteY70"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49275 w 2197113"/>
              <a:gd name="connsiteY43" fmla="*/ 2581275 h 2939624"/>
              <a:gd name="connsiteX44" fmla="*/ 482993 w 2197113"/>
              <a:gd name="connsiteY44" fmla="*/ 2490232 h 2939624"/>
              <a:gd name="connsiteX45" fmla="*/ 409968 w 2197113"/>
              <a:gd name="connsiteY45" fmla="*/ 2421177 h 2939624"/>
              <a:gd name="connsiteX46" fmla="*/ 336150 w 2197113"/>
              <a:gd name="connsiteY46" fmla="*/ 2441020 h 2939624"/>
              <a:gd name="connsiteX47" fmla="*/ 577450 w 2197113"/>
              <a:gd name="connsiteY47" fmla="*/ 2193370 h 2939624"/>
              <a:gd name="connsiteX48" fmla="*/ 688575 w 2197113"/>
              <a:gd name="connsiteY48" fmla="*/ 2110820 h 2939624"/>
              <a:gd name="connsiteX49" fmla="*/ 869550 w 2197113"/>
              <a:gd name="connsiteY49" fmla="*/ 2015570 h 2939624"/>
              <a:gd name="connsiteX50" fmla="*/ 860025 w 2197113"/>
              <a:gd name="connsiteY50" fmla="*/ 1825070 h 2939624"/>
              <a:gd name="connsiteX51" fmla="*/ 809225 w 2197113"/>
              <a:gd name="connsiteY51" fmla="*/ 1698070 h 2939624"/>
              <a:gd name="connsiteX52" fmla="*/ 787000 w 2197113"/>
              <a:gd name="connsiteY52" fmla="*/ 1580595 h 2939624"/>
              <a:gd name="connsiteX53" fmla="*/ 761600 w 2197113"/>
              <a:gd name="connsiteY53" fmla="*/ 1536145 h 2939624"/>
              <a:gd name="connsiteX54" fmla="*/ 701275 w 2197113"/>
              <a:gd name="connsiteY54" fmla="*/ 1542495 h 2939624"/>
              <a:gd name="connsiteX55" fmla="*/ 666350 w 2197113"/>
              <a:gd name="connsiteY55" fmla="*/ 1558370 h 2939624"/>
              <a:gd name="connsiteX56" fmla="*/ 640950 w 2197113"/>
              <a:gd name="connsiteY56" fmla="*/ 1571070 h 2939624"/>
              <a:gd name="connsiteX57" fmla="*/ 606025 w 2197113"/>
              <a:gd name="connsiteY57" fmla="*/ 1440895 h 2939624"/>
              <a:gd name="connsiteX58" fmla="*/ 583800 w 2197113"/>
              <a:gd name="connsiteY58" fmla="*/ 1336120 h 2939624"/>
              <a:gd name="connsiteX59" fmla="*/ 513950 w 2197113"/>
              <a:gd name="connsiteY59" fmla="*/ 1301195 h 2939624"/>
              <a:gd name="connsiteX60" fmla="*/ 263125 w 2197113"/>
              <a:gd name="connsiteY60" fmla="*/ 1278970 h 2939624"/>
              <a:gd name="connsiteX61" fmla="*/ 279000 w 2197113"/>
              <a:gd name="connsiteY61" fmla="*/ 1209120 h 2939624"/>
              <a:gd name="connsiteX62" fmla="*/ 301225 w 2197113"/>
              <a:gd name="connsiteY62" fmla="*/ 1186895 h 2939624"/>
              <a:gd name="connsiteX63" fmla="*/ 256776 w 2197113"/>
              <a:gd name="connsiteY63" fmla="*/ 1009095 h 2939624"/>
              <a:gd name="connsiteX64" fmla="*/ 240901 w 2197113"/>
              <a:gd name="connsiteY64" fmla="*/ 964645 h 2939624"/>
              <a:gd name="connsiteX65" fmla="*/ 310751 w 2197113"/>
              <a:gd name="connsiteY65" fmla="*/ 802720 h 2939624"/>
              <a:gd name="connsiteX66" fmla="*/ 272652 w 2197113"/>
              <a:gd name="connsiteY66" fmla="*/ 618570 h 2939624"/>
              <a:gd name="connsiteX67" fmla="*/ 193277 w 2197113"/>
              <a:gd name="connsiteY67" fmla="*/ 602695 h 2939624"/>
              <a:gd name="connsiteX68" fmla="*/ 205977 w 2197113"/>
              <a:gd name="connsiteY68" fmla="*/ 504270 h 2939624"/>
              <a:gd name="connsiteX69" fmla="*/ 244076 w 2197113"/>
              <a:gd name="connsiteY69" fmla="*/ 447120 h 2939624"/>
              <a:gd name="connsiteX70" fmla="*/ 0 w 2197113"/>
              <a:gd name="connsiteY70"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49275 w 2197113"/>
              <a:gd name="connsiteY43" fmla="*/ 2581275 h 2939624"/>
              <a:gd name="connsiteX44" fmla="*/ 485375 w 2197113"/>
              <a:gd name="connsiteY44" fmla="*/ 2468801 h 2939624"/>
              <a:gd name="connsiteX45" fmla="*/ 409968 w 2197113"/>
              <a:gd name="connsiteY45" fmla="*/ 2421177 h 2939624"/>
              <a:gd name="connsiteX46" fmla="*/ 336150 w 2197113"/>
              <a:gd name="connsiteY46" fmla="*/ 2441020 h 2939624"/>
              <a:gd name="connsiteX47" fmla="*/ 577450 w 2197113"/>
              <a:gd name="connsiteY47" fmla="*/ 2193370 h 2939624"/>
              <a:gd name="connsiteX48" fmla="*/ 688575 w 2197113"/>
              <a:gd name="connsiteY48" fmla="*/ 2110820 h 2939624"/>
              <a:gd name="connsiteX49" fmla="*/ 869550 w 2197113"/>
              <a:gd name="connsiteY49" fmla="*/ 2015570 h 2939624"/>
              <a:gd name="connsiteX50" fmla="*/ 860025 w 2197113"/>
              <a:gd name="connsiteY50" fmla="*/ 1825070 h 2939624"/>
              <a:gd name="connsiteX51" fmla="*/ 809225 w 2197113"/>
              <a:gd name="connsiteY51" fmla="*/ 1698070 h 2939624"/>
              <a:gd name="connsiteX52" fmla="*/ 787000 w 2197113"/>
              <a:gd name="connsiteY52" fmla="*/ 1580595 h 2939624"/>
              <a:gd name="connsiteX53" fmla="*/ 761600 w 2197113"/>
              <a:gd name="connsiteY53" fmla="*/ 1536145 h 2939624"/>
              <a:gd name="connsiteX54" fmla="*/ 701275 w 2197113"/>
              <a:gd name="connsiteY54" fmla="*/ 1542495 h 2939624"/>
              <a:gd name="connsiteX55" fmla="*/ 666350 w 2197113"/>
              <a:gd name="connsiteY55" fmla="*/ 1558370 h 2939624"/>
              <a:gd name="connsiteX56" fmla="*/ 640950 w 2197113"/>
              <a:gd name="connsiteY56" fmla="*/ 1571070 h 2939624"/>
              <a:gd name="connsiteX57" fmla="*/ 606025 w 2197113"/>
              <a:gd name="connsiteY57" fmla="*/ 1440895 h 2939624"/>
              <a:gd name="connsiteX58" fmla="*/ 583800 w 2197113"/>
              <a:gd name="connsiteY58" fmla="*/ 1336120 h 2939624"/>
              <a:gd name="connsiteX59" fmla="*/ 513950 w 2197113"/>
              <a:gd name="connsiteY59" fmla="*/ 1301195 h 2939624"/>
              <a:gd name="connsiteX60" fmla="*/ 263125 w 2197113"/>
              <a:gd name="connsiteY60" fmla="*/ 1278970 h 2939624"/>
              <a:gd name="connsiteX61" fmla="*/ 279000 w 2197113"/>
              <a:gd name="connsiteY61" fmla="*/ 1209120 h 2939624"/>
              <a:gd name="connsiteX62" fmla="*/ 301225 w 2197113"/>
              <a:gd name="connsiteY62" fmla="*/ 1186895 h 2939624"/>
              <a:gd name="connsiteX63" fmla="*/ 256776 w 2197113"/>
              <a:gd name="connsiteY63" fmla="*/ 1009095 h 2939624"/>
              <a:gd name="connsiteX64" fmla="*/ 240901 w 2197113"/>
              <a:gd name="connsiteY64" fmla="*/ 964645 h 2939624"/>
              <a:gd name="connsiteX65" fmla="*/ 310751 w 2197113"/>
              <a:gd name="connsiteY65" fmla="*/ 802720 h 2939624"/>
              <a:gd name="connsiteX66" fmla="*/ 272652 w 2197113"/>
              <a:gd name="connsiteY66" fmla="*/ 618570 h 2939624"/>
              <a:gd name="connsiteX67" fmla="*/ 193277 w 2197113"/>
              <a:gd name="connsiteY67" fmla="*/ 602695 h 2939624"/>
              <a:gd name="connsiteX68" fmla="*/ 205977 w 2197113"/>
              <a:gd name="connsiteY68" fmla="*/ 504270 h 2939624"/>
              <a:gd name="connsiteX69" fmla="*/ 244076 w 2197113"/>
              <a:gd name="connsiteY69" fmla="*/ 447120 h 2939624"/>
              <a:gd name="connsiteX70" fmla="*/ 0 w 2197113"/>
              <a:gd name="connsiteY70"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49275 w 2197113"/>
              <a:gd name="connsiteY43" fmla="*/ 2581275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06025 w 2197113"/>
              <a:gd name="connsiteY58" fmla="*/ 1440895 h 2939624"/>
              <a:gd name="connsiteX59" fmla="*/ 583800 w 2197113"/>
              <a:gd name="connsiteY59" fmla="*/ 1336120 h 2939624"/>
              <a:gd name="connsiteX60" fmla="*/ 513950 w 2197113"/>
              <a:gd name="connsiteY60" fmla="*/ 1301195 h 2939624"/>
              <a:gd name="connsiteX61" fmla="*/ 263125 w 2197113"/>
              <a:gd name="connsiteY61" fmla="*/ 1278970 h 2939624"/>
              <a:gd name="connsiteX62" fmla="*/ 279000 w 2197113"/>
              <a:gd name="connsiteY62" fmla="*/ 1209120 h 2939624"/>
              <a:gd name="connsiteX63" fmla="*/ 301225 w 2197113"/>
              <a:gd name="connsiteY63" fmla="*/ 1186895 h 2939624"/>
              <a:gd name="connsiteX64" fmla="*/ 256776 w 2197113"/>
              <a:gd name="connsiteY64" fmla="*/ 1009095 h 2939624"/>
              <a:gd name="connsiteX65" fmla="*/ 240901 w 2197113"/>
              <a:gd name="connsiteY65" fmla="*/ 964645 h 2939624"/>
              <a:gd name="connsiteX66" fmla="*/ 310751 w 2197113"/>
              <a:gd name="connsiteY66" fmla="*/ 802720 h 2939624"/>
              <a:gd name="connsiteX67" fmla="*/ 272652 w 2197113"/>
              <a:gd name="connsiteY67" fmla="*/ 618570 h 2939624"/>
              <a:gd name="connsiteX68" fmla="*/ 193277 w 2197113"/>
              <a:gd name="connsiteY68" fmla="*/ 602695 h 2939624"/>
              <a:gd name="connsiteX69" fmla="*/ 205977 w 2197113"/>
              <a:gd name="connsiteY69" fmla="*/ 504270 h 2939624"/>
              <a:gd name="connsiteX70" fmla="*/ 244076 w 2197113"/>
              <a:gd name="connsiteY70" fmla="*/ 447120 h 2939624"/>
              <a:gd name="connsiteX71" fmla="*/ 0 w 2197113"/>
              <a:gd name="connsiteY71"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65944 w 2197113"/>
              <a:gd name="connsiteY43" fmla="*/ 2574131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06025 w 2197113"/>
              <a:gd name="connsiteY58" fmla="*/ 1440895 h 2939624"/>
              <a:gd name="connsiteX59" fmla="*/ 583800 w 2197113"/>
              <a:gd name="connsiteY59" fmla="*/ 1336120 h 2939624"/>
              <a:gd name="connsiteX60" fmla="*/ 513950 w 2197113"/>
              <a:gd name="connsiteY60" fmla="*/ 1301195 h 2939624"/>
              <a:gd name="connsiteX61" fmla="*/ 263125 w 2197113"/>
              <a:gd name="connsiteY61" fmla="*/ 1278970 h 2939624"/>
              <a:gd name="connsiteX62" fmla="*/ 279000 w 2197113"/>
              <a:gd name="connsiteY62" fmla="*/ 1209120 h 2939624"/>
              <a:gd name="connsiteX63" fmla="*/ 301225 w 2197113"/>
              <a:gd name="connsiteY63" fmla="*/ 1186895 h 2939624"/>
              <a:gd name="connsiteX64" fmla="*/ 256776 w 2197113"/>
              <a:gd name="connsiteY64" fmla="*/ 1009095 h 2939624"/>
              <a:gd name="connsiteX65" fmla="*/ 240901 w 2197113"/>
              <a:gd name="connsiteY65" fmla="*/ 964645 h 2939624"/>
              <a:gd name="connsiteX66" fmla="*/ 310751 w 2197113"/>
              <a:gd name="connsiteY66" fmla="*/ 802720 h 2939624"/>
              <a:gd name="connsiteX67" fmla="*/ 272652 w 2197113"/>
              <a:gd name="connsiteY67" fmla="*/ 618570 h 2939624"/>
              <a:gd name="connsiteX68" fmla="*/ 193277 w 2197113"/>
              <a:gd name="connsiteY68" fmla="*/ 602695 h 2939624"/>
              <a:gd name="connsiteX69" fmla="*/ 205977 w 2197113"/>
              <a:gd name="connsiteY69" fmla="*/ 504270 h 2939624"/>
              <a:gd name="connsiteX70" fmla="*/ 244076 w 2197113"/>
              <a:gd name="connsiteY70" fmla="*/ 447120 h 2939624"/>
              <a:gd name="connsiteX71" fmla="*/ 0 w 2197113"/>
              <a:gd name="connsiteY71"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65944 w 2197113"/>
              <a:gd name="connsiteY43" fmla="*/ 2574131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30630 w 2197113"/>
              <a:gd name="connsiteY58" fmla="*/ 1482963 h 2939624"/>
              <a:gd name="connsiteX59" fmla="*/ 606025 w 2197113"/>
              <a:gd name="connsiteY59" fmla="*/ 1440895 h 2939624"/>
              <a:gd name="connsiteX60" fmla="*/ 583800 w 2197113"/>
              <a:gd name="connsiteY60" fmla="*/ 1336120 h 2939624"/>
              <a:gd name="connsiteX61" fmla="*/ 513950 w 2197113"/>
              <a:gd name="connsiteY61" fmla="*/ 1301195 h 2939624"/>
              <a:gd name="connsiteX62" fmla="*/ 263125 w 2197113"/>
              <a:gd name="connsiteY62" fmla="*/ 1278970 h 2939624"/>
              <a:gd name="connsiteX63" fmla="*/ 279000 w 2197113"/>
              <a:gd name="connsiteY63" fmla="*/ 1209120 h 2939624"/>
              <a:gd name="connsiteX64" fmla="*/ 301225 w 2197113"/>
              <a:gd name="connsiteY64" fmla="*/ 1186895 h 2939624"/>
              <a:gd name="connsiteX65" fmla="*/ 256776 w 2197113"/>
              <a:gd name="connsiteY65" fmla="*/ 1009095 h 2939624"/>
              <a:gd name="connsiteX66" fmla="*/ 240901 w 2197113"/>
              <a:gd name="connsiteY66" fmla="*/ 964645 h 2939624"/>
              <a:gd name="connsiteX67" fmla="*/ 310751 w 2197113"/>
              <a:gd name="connsiteY67" fmla="*/ 802720 h 2939624"/>
              <a:gd name="connsiteX68" fmla="*/ 272652 w 2197113"/>
              <a:gd name="connsiteY68" fmla="*/ 618570 h 2939624"/>
              <a:gd name="connsiteX69" fmla="*/ 193277 w 2197113"/>
              <a:gd name="connsiteY69" fmla="*/ 602695 h 2939624"/>
              <a:gd name="connsiteX70" fmla="*/ 205977 w 2197113"/>
              <a:gd name="connsiteY70" fmla="*/ 504270 h 2939624"/>
              <a:gd name="connsiteX71" fmla="*/ 244076 w 2197113"/>
              <a:gd name="connsiteY71" fmla="*/ 447120 h 2939624"/>
              <a:gd name="connsiteX72" fmla="*/ 0 w 2197113"/>
              <a:gd name="connsiteY72"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65944 w 2197113"/>
              <a:gd name="connsiteY43" fmla="*/ 2574131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30630 w 2197113"/>
              <a:gd name="connsiteY58" fmla="*/ 1482963 h 2939624"/>
              <a:gd name="connsiteX59" fmla="*/ 606025 w 2197113"/>
              <a:gd name="connsiteY59" fmla="*/ 1440895 h 2939624"/>
              <a:gd name="connsiteX60" fmla="*/ 583800 w 2197113"/>
              <a:gd name="connsiteY60" fmla="*/ 1336120 h 2939624"/>
              <a:gd name="connsiteX61" fmla="*/ 513950 w 2197113"/>
              <a:gd name="connsiteY61" fmla="*/ 1301195 h 2939624"/>
              <a:gd name="connsiteX62" fmla="*/ 416318 w 2197113"/>
              <a:gd name="connsiteY62" fmla="*/ 1306750 h 2939624"/>
              <a:gd name="connsiteX63" fmla="*/ 263125 w 2197113"/>
              <a:gd name="connsiteY63" fmla="*/ 1278970 h 2939624"/>
              <a:gd name="connsiteX64" fmla="*/ 279000 w 2197113"/>
              <a:gd name="connsiteY64" fmla="*/ 1209120 h 2939624"/>
              <a:gd name="connsiteX65" fmla="*/ 301225 w 2197113"/>
              <a:gd name="connsiteY65" fmla="*/ 1186895 h 2939624"/>
              <a:gd name="connsiteX66" fmla="*/ 256776 w 2197113"/>
              <a:gd name="connsiteY66" fmla="*/ 1009095 h 2939624"/>
              <a:gd name="connsiteX67" fmla="*/ 240901 w 2197113"/>
              <a:gd name="connsiteY67" fmla="*/ 964645 h 2939624"/>
              <a:gd name="connsiteX68" fmla="*/ 310751 w 2197113"/>
              <a:gd name="connsiteY68" fmla="*/ 802720 h 2939624"/>
              <a:gd name="connsiteX69" fmla="*/ 272652 w 2197113"/>
              <a:gd name="connsiteY69" fmla="*/ 618570 h 2939624"/>
              <a:gd name="connsiteX70" fmla="*/ 193277 w 2197113"/>
              <a:gd name="connsiteY70" fmla="*/ 602695 h 2939624"/>
              <a:gd name="connsiteX71" fmla="*/ 205977 w 2197113"/>
              <a:gd name="connsiteY71" fmla="*/ 504270 h 2939624"/>
              <a:gd name="connsiteX72" fmla="*/ 244076 w 2197113"/>
              <a:gd name="connsiteY72" fmla="*/ 447120 h 2939624"/>
              <a:gd name="connsiteX73" fmla="*/ 0 w 2197113"/>
              <a:gd name="connsiteY73"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65944 w 2197113"/>
              <a:gd name="connsiteY43" fmla="*/ 2574131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30630 w 2197113"/>
              <a:gd name="connsiteY58" fmla="*/ 1482963 h 2939624"/>
              <a:gd name="connsiteX59" fmla="*/ 606025 w 2197113"/>
              <a:gd name="connsiteY59" fmla="*/ 1440895 h 2939624"/>
              <a:gd name="connsiteX60" fmla="*/ 583800 w 2197113"/>
              <a:gd name="connsiteY60" fmla="*/ 1336120 h 2939624"/>
              <a:gd name="connsiteX61" fmla="*/ 513950 w 2197113"/>
              <a:gd name="connsiteY61" fmla="*/ 1301195 h 2939624"/>
              <a:gd name="connsiteX62" fmla="*/ 416318 w 2197113"/>
              <a:gd name="connsiteY62" fmla="*/ 1306750 h 2939624"/>
              <a:gd name="connsiteX63" fmla="*/ 263125 w 2197113"/>
              <a:gd name="connsiteY63" fmla="*/ 1278970 h 2939624"/>
              <a:gd name="connsiteX64" fmla="*/ 273443 w 2197113"/>
              <a:gd name="connsiteY64" fmla="*/ 1254363 h 2939624"/>
              <a:gd name="connsiteX65" fmla="*/ 279000 w 2197113"/>
              <a:gd name="connsiteY65" fmla="*/ 1209120 h 2939624"/>
              <a:gd name="connsiteX66" fmla="*/ 301225 w 2197113"/>
              <a:gd name="connsiteY66" fmla="*/ 1186895 h 2939624"/>
              <a:gd name="connsiteX67" fmla="*/ 256776 w 2197113"/>
              <a:gd name="connsiteY67" fmla="*/ 1009095 h 2939624"/>
              <a:gd name="connsiteX68" fmla="*/ 240901 w 2197113"/>
              <a:gd name="connsiteY68" fmla="*/ 964645 h 2939624"/>
              <a:gd name="connsiteX69" fmla="*/ 310751 w 2197113"/>
              <a:gd name="connsiteY69" fmla="*/ 802720 h 2939624"/>
              <a:gd name="connsiteX70" fmla="*/ 272652 w 2197113"/>
              <a:gd name="connsiteY70" fmla="*/ 618570 h 2939624"/>
              <a:gd name="connsiteX71" fmla="*/ 193277 w 2197113"/>
              <a:gd name="connsiteY71" fmla="*/ 602695 h 2939624"/>
              <a:gd name="connsiteX72" fmla="*/ 205977 w 2197113"/>
              <a:gd name="connsiteY72" fmla="*/ 504270 h 2939624"/>
              <a:gd name="connsiteX73" fmla="*/ 244076 w 2197113"/>
              <a:gd name="connsiteY73" fmla="*/ 447120 h 2939624"/>
              <a:gd name="connsiteX74" fmla="*/ 0 w 2197113"/>
              <a:gd name="connsiteY74"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65944 w 2197113"/>
              <a:gd name="connsiteY43" fmla="*/ 2574131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30630 w 2197113"/>
              <a:gd name="connsiteY58" fmla="*/ 1482963 h 2939624"/>
              <a:gd name="connsiteX59" fmla="*/ 606025 w 2197113"/>
              <a:gd name="connsiteY59" fmla="*/ 1440895 h 2939624"/>
              <a:gd name="connsiteX60" fmla="*/ 583800 w 2197113"/>
              <a:gd name="connsiteY60" fmla="*/ 1336120 h 2939624"/>
              <a:gd name="connsiteX61" fmla="*/ 513950 w 2197113"/>
              <a:gd name="connsiteY61" fmla="*/ 1301195 h 2939624"/>
              <a:gd name="connsiteX62" fmla="*/ 416318 w 2197113"/>
              <a:gd name="connsiteY62" fmla="*/ 1306750 h 2939624"/>
              <a:gd name="connsiteX63" fmla="*/ 263125 w 2197113"/>
              <a:gd name="connsiteY63" fmla="*/ 1278970 h 2939624"/>
              <a:gd name="connsiteX64" fmla="*/ 273443 w 2197113"/>
              <a:gd name="connsiteY64" fmla="*/ 1254363 h 2939624"/>
              <a:gd name="connsiteX65" fmla="*/ 279000 w 2197113"/>
              <a:gd name="connsiteY65" fmla="*/ 1209120 h 2939624"/>
              <a:gd name="connsiteX66" fmla="*/ 284556 w 2197113"/>
              <a:gd name="connsiteY66" fmla="*/ 1170227 h 2939624"/>
              <a:gd name="connsiteX67" fmla="*/ 256776 w 2197113"/>
              <a:gd name="connsiteY67" fmla="*/ 1009095 h 2939624"/>
              <a:gd name="connsiteX68" fmla="*/ 240901 w 2197113"/>
              <a:gd name="connsiteY68" fmla="*/ 964645 h 2939624"/>
              <a:gd name="connsiteX69" fmla="*/ 310751 w 2197113"/>
              <a:gd name="connsiteY69" fmla="*/ 802720 h 2939624"/>
              <a:gd name="connsiteX70" fmla="*/ 272652 w 2197113"/>
              <a:gd name="connsiteY70" fmla="*/ 618570 h 2939624"/>
              <a:gd name="connsiteX71" fmla="*/ 193277 w 2197113"/>
              <a:gd name="connsiteY71" fmla="*/ 602695 h 2939624"/>
              <a:gd name="connsiteX72" fmla="*/ 205977 w 2197113"/>
              <a:gd name="connsiteY72" fmla="*/ 504270 h 2939624"/>
              <a:gd name="connsiteX73" fmla="*/ 244076 w 2197113"/>
              <a:gd name="connsiteY73" fmla="*/ 447120 h 2939624"/>
              <a:gd name="connsiteX74" fmla="*/ 0 w 2197113"/>
              <a:gd name="connsiteY74"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65944 w 2197113"/>
              <a:gd name="connsiteY43" fmla="*/ 2574131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30630 w 2197113"/>
              <a:gd name="connsiteY58" fmla="*/ 1482963 h 2939624"/>
              <a:gd name="connsiteX59" fmla="*/ 606025 w 2197113"/>
              <a:gd name="connsiteY59" fmla="*/ 1440895 h 2939624"/>
              <a:gd name="connsiteX60" fmla="*/ 583800 w 2197113"/>
              <a:gd name="connsiteY60" fmla="*/ 1336120 h 2939624"/>
              <a:gd name="connsiteX61" fmla="*/ 513950 w 2197113"/>
              <a:gd name="connsiteY61" fmla="*/ 1301195 h 2939624"/>
              <a:gd name="connsiteX62" fmla="*/ 416318 w 2197113"/>
              <a:gd name="connsiteY62" fmla="*/ 1306750 h 2939624"/>
              <a:gd name="connsiteX63" fmla="*/ 263125 w 2197113"/>
              <a:gd name="connsiteY63" fmla="*/ 1278970 h 2939624"/>
              <a:gd name="connsiteX64" fmla="*/ 273443 w 2197113"/>
              <a:gd name="connsiteY64" fmla="*/ 1254363 h 2939624"/>
              <a:gd name="connsiteX65" fmla="*/ 279000 w 2197113"/>
              <a:gd name="connsiteY65" fmla="*/ 1209120 h 2939624"/>
              <a:gd name="connsiteX66" fmla="*/ 284556 w 2197113"/>
              <a:gd name="connsiteY66" fmla="*/ 1170227 h 2939624"/>
              <a:gd name="connsiteX67" fmla="*/ 256776 w 2197113"/>
              <a:gd name="connsiteY67" fmla="*/ 1009095 h 2939624"/>
              <a:gd name="connsiteX68" fmla="*/ 267095 w 2197113"/>
              <a:gd name="connsiteY68" fmla="*/ 995601 h 2939624"/>
              <a:gd name="connsiteX69" fmla="*/ 310751 w 2197113"/>
              <a:gd name="connsiteY69" fmla="*/ 802720 h 2939624"/>
              <a:gd name="connsiteX70" fmla="*/ 272652 w 2197113"/>
              <a:gd name="connsiteY70" fmla="*/ 618570 h 2939624"/>
              <a:gd name="connsiteX71" fmla="*/ 193277 w 2197113"/>
              <a:gd name="connsiteY71" fmla="*/ 602695 h 2939624"/>
              <a:gd name="connsiteX72" fmla="*/ 205977 w 2197113"/>
              <a:gd name="connsiteY72" fmla="*/ 504270 h 2939624"/>
              <a:gd name="connsiteX73" fmla="*/ 244076 w 2197113"/>
              <a:gd name="connsiteY73" fmla="*/ 447120 h 2939624"/>
              <a:gd name="connsiteX74" fmla="*/ 0 w 2197113"/>
              <a:gd name="connsiteY74"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65944 w 2197113"/>
              <a:gd name="connsiteY43" fmla="*/ 2574131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30630 w 2197113"/>
              <a:gd name="connsiteY58" fmla="*/ 1482963 h 2939624"/>
              <a:gd name="connsiteX59" fmla="*/ 606025 w 2197113"/>
              <a:gd name="connsiteY59" fmla="*/ 1440895 h 2939624"/>
              <a:gd name="connsiteX60" fmla="*/ 583800 w 2197113"/>
              <a:gd name="connsiteY60" fmla="*/ 1336120 h 2939624"/>
              <a:gd name="connsiteX61" fmla="*/ 513950 w 2197113"/>
              <a:gd name="connsiteY61" fmla="*/ 1301195 h 2939624"/>
              <a:gd name="connsiteX62" fmla="*/ 416318 w 2197113"/>
              <a:gd name="connsiteY62" fmla="*/ 1306750 h 2939624"/>
              <a:gd name="connsiteX63" fmla="*/ 263125 w 2197113"/>
              <a:gd name="connsiteY63" fmla="*/ 1278970 h 2939624"/>
              <a:gd name="connsiteX64" fmla="*/ 273443 w 2197113"/>
              <a:gd name="connsiteY64" fmla="*/ 1254363 h 2939624"/>
              <a:gd name="connsiteX65" fmla="*/ 279000 w 2197113"/>
              <a:gd name="connsiteY65" fmla="*/ 1209120 h 2939624"/>
              <a:gd name="connsiteX66" fmla="*/ 284556 w 2197113"/>
              <a:gd name="connsiteY66" fmla="*/ 1170227 h 2939624"/>
              <a:gd name="connsiteX67" fmla="*/ 256776 w 2197113"/>
              <a:gd name="connsiteY67" fmla="*/ 1009095 h 2939624"/>
              <a:gd name="connsiteX68" fmla="*/ 267095 w 2197113"/>
              <a:gd name="connsiteY68" fmla="*/ 995601 h 2939624"/>
              <a:gd name="connsiteX69" fmla="*/ 310751 w 2197113"/>
              <a:gd name="connsiteY69" fmla="*/ 802720 h 2939624"/>
              <a:gd name="connsiteX70" fmla="*/ 272652 w 2197113"/>
              <a:gd name="connsiteY70" fmla="*/ 618570 h 2939624"/>
              <a:gd name="connsiteX71" fmla="*/ 193277 w 2197113"/>
              <a:gd name="connsiteY71" fmla="*/ 602695 h 2939624"/>
              <a:gd name="connsiteX72" fmla="*/ 205977 w 2197113"/>
              <a:gd name="connsiteY72" fmla="*/ 504270 h 2939624"/>
              <a:gd name="connsiteX73" fmla="*/ 244076 w 2197113"/>
              <a:gd name="connsiteY73" fmla="*/ 447120 h 2939624"/>
              <a:gd name="connsiteX74" fmla="*/ 0 w 2197113"/>
              <a:gd name="connsiteY74"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65944 w 2197113"/>
              <a:gd name="connsiteY43" fmla="*/ 2574131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30630 w 2197113"/>
              <a:gd name="connsiteY58" fmla="*/ 1482963 h 2939624"/>
              <a:gd name="connsiteX59" fmla="*/ 606025 w 2197113"/>
              <a:gd name="connsiteY59" fmla="*/ 1440895 h 2939624"/>
              <a:gd name="connsiteX60" fmla="*/ 583800 w 2197113"/>
              <a:gd name="connsiteY60" fmla="*/ 1336120 h 2939624"/>
              <a:gd name="connsiteX61" fmla="*/ 513950 w 2197113"/>
              <a:gd name="connsiteY61" fmla="*/ 1301195 h 2939624"/>
              <a:gd name="connsiteX62" fmla="*/ 416318 w 2197113"/>
              <a:gd name="connsiteY62" fmla="*/ 1306750 h 2939624"/>
              <a:gd name="connsiteX63" fmla="*/ 263125 w 2197113"/>
              <a:gd name="connsiteY63" fmla="*/ 1278970 h 2939624"/>
              <a:gd name="connsiteX64" fmla="*/ 273443 w 2197113"/>
              <a:gd name="connsiteY64" fmla="*/ 1254363 h 2939624"/>
              <a:gd name="connsiteX65" fmla="*/ 279000 w 2197113"/>
              <a:gd name="connsiteY65" fmla="*/ 1209120 h 2939624"/>
              <a:gd name="connsiteX66" fmla="*/ 284556 w 2197113"/>
              <a:gd name="connsiteY66" fmla="*/ 1170227 h 2939624"/>
              <a:gd name="connsiteX67" fmla="*/ 256776 w 2197113"/>
              <a:gd name="connsiteY67" fmla="*/ 1009095 h 2939624"/>
              <a:gd name="connsiteX68" fmla="*/ 267095 w 2197113"/>
              <a:gd name="connsiteY68" fmla="*/ 995601 h 2939624"/>
              <a:gd name="connsiteX69" fmla="*/ 310751 w 2197113"/>
              <a:gd name="connsiteY69" fmla="*/ 802720 h 2939624"/>
              <a:gd name="connsiteX70" fmla="*/ 272652 w 2197113"/>
              <a:gd name="connsiteY70" fmla="*/ 618570 h 2939624"/>
              <a:gd name="connsiteX71" fmla="*/ 200421 w 2197113"/>
              <a:gd name="connsiteY71" fmla="*/ 605076 h 2939624"/>
              <a:gd name="connsiteX72" fmla="*/ 205977 w 2197113"/>
              <a:gd name="connsiteY72" fmla="*/ 504270 h 2939624"/>
              <a:gd name="connsiteX73" fmla="*/ 244076 w 2197113"/>
              <a:gd name="connsiteY73" fmla="*/ 447120 h 2939624"/>
              <a:gd name="connsiteX74" fmla="*/ 0 w 2197113"/>
              <a:gd name="connsiteY74"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65944 w 2197113"/>
              <a:gd name="connsiteY43" fmla="*/ 2574131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30630 w 2197113"/>
              <a:gd name="connsiteY58" fmla="*/ 1482963 h 2939624"/>
              <a:gd name="connsiteX59" fmla="*/ 606025 w 2197113"/>
              <a:gd name="connsiteY59" fmla="*/ 1440895 h 2939624"/>
              <a:gd name="connsiteX60" fmla="*/ 583800 w 2197113"/>
              <a:gd name="connsiteY60" fmla="*/ 1336120 h 2939624"/>
              <a:gd name="connsiteX61" fmla="*/ 513950 w 2197113"/>
              <a:gd name="connsiteY61" fmla="*/ 1301195 h 2939624"/>
              <a:gd name="connsiteX62" fmla="*/ 416318 w 2197113"/>
              <a:gd name="connsiteY62" fmla="*/ 1306750 h 2939624"/>
              <a:gd name="connsiteX63" fmla="*/ 263125 w 2197113"/>
              <a:gd name="connsiteY63" fmla="*/ 1278970 h 2939624"/>
              <a:gd name="connsiteX64" fmla="*/ 273443 w 2197113"/>
              <a:gd name="connsiteY64" fmla="*/ 1254363 h 2939624"/>
              <a:gd name="connsiteX65" fmla="*/ 279000 w 2197113"/>
              <a:gd name="connsiteY65" fmla="*/ 1209120 h 2939624"/>
              <a:gd name="connsiteX66" fmla="*/ 284556 w 2197113"/>
              <a:gd name="connsiteY66" fmla="*/ 1170227 h 2939624"/>
              <a:gd name="connsiteX67" fmla="*/ 256776 w 2197113"/>
              <a:gd name="connsiteY67" fmla="*/ 1009095 h 2939624"/>
              <a:gd name="connsiteX68" fmla="*/ 267095 w 2197113"/>
              <a:gd name="connsiteY68" fmla="*/ 995601 h 2939624"/>
              <a:gd name="connsiteX69" fmla="*/ 310751 w 2197113"/>
              <a:gd name="connsiteY69" fmla="*/ 802720 h 2939624"/>
              <a:gd name="connsiteX70" fmla="*/ 272652 w 2197113"/>
              <a:gd name="connsiteY70" fmla="*/ 618570 h 2939624"/>
              <a:gd name="connsiteX71" fmla="*/ 240105 w 2197113"/>
              <a:gd name="connsiteY71" fmla="*/ 604282 h 2939624"/>
              <a:gd name="connsiteX72" fmla="*/ 200421 w 2197113"/>
              <a:gd name="connsiteY72" fmla="*/ 605076 h 2939624"/>
              <a:gd name="connsiteX73" fmla="*/ 205977 w 2197113"/>
              <a:gd name="connsiteY73" fmla="*/ 504270 h 2939624"/>
              <a:gd name="connsiteX74" fmla="*/ 244076 w 2197113"/>
              <a:gd name="connsiteY74" fmla="*/ 447120 h 2939624"/>
              <a:gd name="connsiteX75" fmla="*/ 0 w 2197113"/>
              <a:gd name="connsiteY75"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65944 w 2197113"/>
              <a:gd name="connsiteY43" fmla="*/ 2574131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30630 w 2197113"/>
              <a:gd name="connsiteY58" fmla="*/ 1482963 h 2939624"/>
              <a:gd name="connsiteX59" fmla="*/ 606025 w 2197113"/>
              <a:gd name="connsiteY59" fmla="*/ 1440895 h 2939624"/>
              <a:gd name="connsiteX60" fmla="*/ 583800 w 2197113"/>
              <a:gd name="connsiteY60" fmla="*/ 1336120 h 2939624"/>
              <a:gd name="connsiteX61" fmla="*/ 513950 w 2197113"/>
              <a:gd name="connsiteY61" fmla="*/ 1301195 h 2939624"/>
              <a:gd name="connsiteX62" fmla="*/ 416318 w 2197113"/>
              <a:gd name="connsiteY62" fmla="*/ 1306750 h 2939624"/>
              <a:gd name="connsiteX63" fmla="*/ 263125 w 2197113"/>
              <a:gd name="connsiteY63" fmla="*/ 1278970 h 2939624"/>
              <a:gd name="connsiteX64" fmla="*/ 273443 w 2197113"/>
              <a:gd name="connsiteY64" fmla="*/ 1254363 h 2939624"/>
              <a:gd name="connsiteX65" fmla="*/ 279000 w 2197113"/>
              <a:gd name="connsiteY65" fmla="*/ 1209120 h 2939624"/>
              <a:gd name="connsiteX66" fmla="*/ 284556 w 2197113"/>
              <a:gd name="connsiteY66" fmla="*/ 1170227 h 2939624"/>
              <a:gd name="connsiteX67" fmla="*/ 256776 w 2197113"/>
              <a:gd name="connsiteY67" fmla="*/ 1009095 h 2939624"/>
              <a:gd name="connsiteX68" fmla="*/ 267095 w 2197113"/>
              <a:gd name="connsiteY68" fmla="*/ 995601 h 2939624"/>
              <a:gd name="connsiteX69" fmla="*/ 310751 w 2197113"/>
              <a:gd name="connsiteY69" fmla="*/ 802720 h 2939624"/>
              <a:gd name="connsiteX70" fmla="*/ 272652 w 2197113"/>
              <a:gd name="connsiteY70" fmla="*/ 618570 h 2939624"/>
              <a:gd name="connsiteX71" fmla="*/ 240105 w 2197113"/>
              <a:gd name="connsiteY71" fmla="*/ 604282 h 2939624"/>
              <a:gd name="connsiteX72" fmla="*/ 214708 w 2197113"/>
              <a:gd name="connsiteY72" fmla="*/ 586026 h 2939624"/>
              <a:gd name="connsiteX73" fmla="*/ 205977 w 2197113"/>
              <a:gd name="connsiteY73" fmla="*/ 504270 h 2939624"/>
              <a:gd name="connsiteX74" fmla="*/ 244076 w 2197113"/>
              <a:gd name="connsiteY74" fmla="*/ 447120 h 2939624"/>
              <a:gd name="connsiteX75" fmla="*/ 0 w 2197113"/>
              <a:gd name="connsiteY75" fmla="*/ 438150 h 2939624"/>
              <a:gd name="connsiteX0" fmla="*/ 0 w 2197113"/>
              <a:gd name="connsiteY0" fmla="*/ 438150 h 2939624"/>
              <a:gd name="connsiteX1" fmla="*/ 527050 w 2197113"/>
              <a:gd name="connsiteY1" fmla="*/ 0 h 2939624"/>
              <a:gd name="connsiteX2" fmla="*/ 582215 w 2197113"/>
              <a:gd name="connsiteY2" fmla="*/ 58183 h 2939624"/>
              <a:gd name="connsiteX3" fmla="*/ 1967308 w 2197113"/>
              <a:gd name="connsiteY3" fmla="*/ 1248808 h 2939624"/>
              <a:gd name="connsiteX4" fmla="*/ 2183205 w 2197113"/>
              <a:gd name="connsiteY4" fmla="*/ 1425813 h 2939624"/>
              <a:gd name="connsiteX5" fmla="*/ 2168918 w 2197113"/>
              <a:gd name="connsiteY5" fmla="*/ 1449625 h 2939624"/>
              <a:gd name="connsiteX6" fmla="*/ 2173681 w 2197113"/>
              <a:gd name="connsiteY6" fmla="*/ 1466294 h 2939624"/>
              <a:gd name="connsiteX7" fmla="*/ 2154631 w 2197113"/>
              <a:gd name="connsiteY7" fmla="*/ 1475820 h 2939624"/>
              <a:gd name="connsiteX8" fmla="*/ 2111767 w 2197113"/>
              <a:gd name="connsiteY8" fmla="*/ 1490106 h 2939624"/>
              <a:gd name="connsiteX9" fmla="*/ 2078430 w 2197113"/>
              <a:gd name="connsiteY9" fmla="*/ 1509157 h 2939624"/>
              <a:gd name="connsiteX10" fmla="*/ 2078430 w 2197113"/>
              <a:gd name="connsiteY10" fmla="*/ 1537732 h 2939624"/>
              <a:gd name="connsiteX11" fmla="*/ 2033187 w 2197113"/>
              <a:gd name="connsiteY11" fmla="*/ 1540113 h 2939624"/>
              <a:gd name="connsiteX12" fmla="*/ 1986358 w 2197113"/>
              <a:gd name="connsiteY12" fmla="*/ 1544878 h 2939624"/>
              <a:gd name="connsiteX13" fmla="*/ 1930793 w 2197113"/>
              <a:gd name="connsiteY13" fmla="*/ 1563925 h 2939624"/>
              <a:gd name="connsiteX14" fmla="*/ 1880787 w 2197113"/>
              <a:gd name="connsiteY14" fmla="*/ 1587738 h 2939624"/>
              <a:gd name="connsiteX15" fmla="*/ 1833162 w 2197113"/>
              <a:gd name="connsiteY15" fmla="*/ 1623456 h 2939624"/>
              <a:gd name="connsiteX16" fmla="*/ 1790300 w 2197113"/>
              <a:gd name="connsiteY16" fmla="*/ 1642507 h 2939624"/>
              <a:gd name="connsiteX17" fmla="*/ 1742674 w 2197113"/>
              <a:gd name="connsiteY17" fmla="*/ 1682988 h 2939624"/>
              <a:gd name="connsiteX18" fmla="*/ 1685524 w 2197113"/>
              <a:gd name="connsiteY18" fmla="*/ 1737757 h 2939624"/>
              <a:gd name="connsiteX19" fmla="*/ 1633137 w 2197113"/>
              <a:gd name="connsiteY19" fmla="*/ 1756806 h 2939624"/>
              <a:gd name="connsiteX20" fmla="*/ 1592655 w 2197113"/>
              <a:gd name="connsiteY20" fmla="*/ 1821100 h 2939624"/>
              <a:gd name="connsiteX21" fmla="*/ 1587894 w 2197113"/>
              <a:gd name="connsiteY21" fmla="*/ 1852056 h 2939624"/>
              <a:gd name="connsiteX22" fmla="*/ 1587892 w 2197113"/>
              <a:gd name="connsiteY22" fmla="*/ 1866344 h 2939624"/>
              <a:gd name="connsiteX23" fmla="*/ 1605358 w 2197113"/>
              <a:gd name="connsiteY23" fmla="*/ 1958420 h 2939624"/>
              <a:gd name="connsiteX24" fmla="*/ 1575988 w 2197113"/>
              <a:gd name="connsiteY24" fmla="*/ 2200513 h 2939624"/>
              <a:gd name="connsiteX25" fmla="*/ 1461687 w 2197113"/>
              <a:gd name="connsiteY25" fmla="*/ 2309257 h 2939624"/>
              <a:gd name="connsiteX26" fmla="*/ 1395012 w 2197113"/>
              <a:gd name="connsiteY26" fmla="*/ 2416413 h 2939624"/>
              <a:gd name="connsiteX27" fmla="*/ 1323574 w 2197113"/>
              <a:gd name="connsiteY27" fmla="*/ 2533094 h 2939624"/>
              <a:gd name="connsiteX28" fmla="*/ 1254518 w 2197113"/>
              <a:gd name="connsiteY28" fmla="*/ 2616438 h 2939624"/>
              <a:gd name="connsiteX29" fmla="*/ 1330718 w 2197113"/>
              <a:gd name="connsiteY29" fmla="*/ 2492613 h 2939624"/>
              <a:gd name="connsiteX30" fmla="*/ 1339451 w 2197113"/>
              <a:gd name="connsiteY30" fmla="*/ 2456896 h 2939624"/>
              <a:gd name="connsiteX31" fmla="*/ 1309287 w 2197113"/>
              <a:gd name="connsiteY31" fmla="*/ 2456894 h 2939624"/>
              <a:gd name="connsiteX32" fmla="*/ 1233087 w 2197113"/>
              <a:gd name="connsiteY32" fmla="*/ 2480707 h 2939624"/>
              <a:gd name="connsiteX33" fmla="*/ 1133074 w 2197113"/>
              <a:gd name="connsiteY33" fmla="*/ 2609294 h 2939624"/>
              <a:gd name="connsiteX34" fmla="*/ 1071162 w 2197113"/>
              <a:gd name="connsiteY34" fmla="*/ 2756932 h 2939624"/>
              <a:gd name="connsiteX35" fmla="*/ 955276 w 2197113"/>
              <a:gd name="connsiteY35" fmla="*/ 2926795 h 2939624"/>
              <a:gd name="connsiteX36" fmla="*/ 912412 w 2197113"/>
              <a:gd name="connsiteY36" fmla="*/ 2880758 h 2939624"/>
              <a:gd name="connsiteX37" fmla="*/ 956068 w 2197113"/>
              <a:gd name="connsiteY37" fmla="*/ 2809320 h 2939624"/>
              <a:gd name="connsiteX38" fmla="*/ 856055 w 2197113"/>
              <a:gd name="connsiteY38" fmla="*/ 2720420 h 2939624"/>
              <a:gd name="connsiteX39" fmla="*/ 804462 w 2197113"/>
              <a:gd name="connsiteY39" fmla="*/ 2692638 h 2939624"/>
              <a:gd name="connsiteX40" fmla="*/ 763980 w 2197113"/>
              <a:gd name="connsiteY40" fmla="*/ 2635488 h 2939624"/>
              <a:gd name="connsiteX41" fmla="*/ 669524 w 2197113"/>
              <a:gd name="connsiteY41" fmla="*/ 2593419 h 2939624"/>
              <a:gd name="connsiteX42" fmla="*/ 612775 w 2197113"/>
              <a:gd name="connsiteY42" fmla="*/ 2533650 h 2939624"/>
              <a:gd name="connsiteX43" fmla="*/ 565944 w 2197113"/>
              <a:gd name="connsiteY43" fmla="*/ 2574131 h 2939624"/>
              <a:gd name="connsiteX44" fmla="*/ 537762 w 2197113"/>
              <a:gd name="connsiteY44" fmla="*/ 2525950 h 2939624"/>
              <a:gd name="connsiteX45" fmla="*/ 485375 w 2197113"/>
              <a:gd name="connsiteY45" fmla="*/ 2468801 h 2939624"/>
              <a:gd name="connsiteX46" fmla="*/ 409968 w 2197113"/>
              <a:gd name="connsiteY46" fmla="*/ 2421177 h 2939624"/>
              <a:gd name="connsiteX47" fmla="*/ 336150 w 2197113"/>
              <a:gd name="connsiteY47" fmla="*/ 2441020 h 2939624"/>
              <a:gd name="connsiteX48" fmla="*/ 577450 w 2197113"/>
              <a:gd name="connsiteY48" fmla="*/ 2193370 h 2939624"/>
              <a:gd name="connsiteX49" fmla="*/ 688575 w 2197113"/>
              <a:gd name="connsiteY49" fmla="*/ 2110820 h 2939624"/>
              <a:gd name="connsiteX50" fmla="*/ 869550 w 2197113"/>
              <a:gd name="connsiteY50" fmla="*/ 2015570 h 2939624"/>
              <a:gd name="connsiteX51" fmla="*/ 860025 w 2197113"/>
              <a:gd name="connsiteY51" fmla="*/ 1825070 h 2939624"/>
              <a:gd name="connsiteX52" fmla="*/ 809225 w 2197113"/>
              <a:gd name="connsiteY52" fmla="*/ 1698070 h 2939624"/>
              <a:gd name="connsiteX53" fmla="*/ 787000 w 2197113"/>
              <a:gd name="connsiteY53" fmla="*/ 1580595 h 2939624"/>
              <a:gd name="connsiteX54" fmla="*/ 761600 w 2197113"/>
              <a:gd name="connsiteY54" fmla="*/ 1536145 h 2939624"/>
              <a:gd name="connsiteX55" fmla="*/ 701275 w 2197113"/>
              <a:gd name="connsiteY55" fmla="*/ 1542495 h 2939624"/>
              <a:gd name="connsiteX56" fmla="*/ 666350 w 2197113"/>
              <a:gd name="connsiteY56" fmla="*/ 1558370 h 2939624"/>
              <a:gd name="connsiteX57" fmla="*/ 640950 w 2197113"/>
              <a:gd name="connsiteY57" fmla="*/ 1571070 h 2939624"/>
              <a:gd name="connsiteX58" fmla="*/ 630630 w 2197113"/>
              <a:gd name="connsiteY58" fmla="*/ 1482963 h 2939624"/>
              <a:gd name="connsiteX59" fmla="*/ 606025 w 2197113"/>
              <a:gd name="connsiteY59" fmla="*/ 1440895 h 2939624"/>
              <a:gd name="connsiteX60" fmla="*/ 583800 w 2197113"/>
              <a:gd name="connsiteY60" fmla="*/ 1336120 h 2939624"/>
              <a:gd name="connsiteX61" fmla="*/ 513950 w 2197113"/>
              <a:gd name="connsiteY61" fmla="*/ 1301195 h 2939624"/>
              <a:gd name="connsiteX62" fmla="*/ 416318 w 2197113"/>
              <a:gd name="connsiteY62" fmla="*/ 1306750 h 2939624"/>
              <a:gd name="connsiteX63" fmla="*/ 263125 w 2197113"/>
              <a:gd name="connsiteY63" fmla="*/ 1278970 h 2939624"/>
              <a:gd name="connsiteX64" fmla="*/ 273443 w 2197113"/>
              <a:gd name="connsiteY64" fmla="*/ 1254363 h 2939624"/>
              <a:gd name="connsiteX65" fmla="*/ 279000 w 2197113"/>
              <a:gd name="connsiteY65" fmla="*/ 1209120 h 2939624"/>
              <a:gd name="connsiteX66" fmla="*/ 284556 w 2197113"/>
              <a:gd name="connsiteY66" fmla="*/ 1170227 h 2939624"/>
              <a:gd name="connsiteX67" fmla="*/ 256776 w 2197113"/>
              <a:gd name="connsiteY67" fmla="*/ 1009095 h 2939624"/>
              <a:gd name="connsiteX68" fmla="*/ 267095 w 2197113"/>
              <a:gd name="connsiteY68" fmla="*/ 995601 h 2939624"/>
              <a:gd name="connsiteX69" fmla="*/ 310751 w 2197113"/>
              <a:gd name="connsiteY69" fmla="*/ 802720 h 2939624"/>
              <a:gd name="connsiteX70" fmla="*/ 272652 w 2197113"/>
              <a:gd name="connsiteY70" fmla="*/ 618570 h 2939624"/>
              <a:gd name="connsiteX71" fmla="*/ 240105 w 2197113"/>
              <a:gd name="connsiteY71" fmla="*/ 604282 h 2939624"/>
              <a:gd name="connsiteX72" fmla="*/ 214708 w 2197113"/>
              <a:gd name="connsiteY72" fmla="*/ 586026 h 2939624"/>
              <a:gd name="connsiteX73" fmla="*/ 205977 w 2197113"/>
              <a:gd name="connsiteY73" fmla="*/ 504270 h 2939624"/>
              <a:gd name="connsiteX74" fmla="*/ 244076 w 2197113"/>
              <a:gd name="connsiteY74" fmla="*/ 447120 h 2939624"/>
              <a:gd name="connsiteX75" fmla="*/ 40874 w 2197113"/>
              <a:gd name="connsiteY75" fmla="*/ 440769 h 2939624"/>
              <a:gd name="connsiteX76" fmla="*/ 0 w 2197113"/>
              <a:gd name="connsiteY76" fmla="*/ 438150 h 2939624"/>
              <a:gd name="connsiteX0" fmla="*/ 0 w 2171713"/>
              <a:gd name="connsiteY0" fmla="*/ 438150 h 2939624"/>
              <a:gd name="connsiteX1" fmla="*/ 501650 w 2171713"/>
              <a:gd name="connsiteY1" fmla="*/ 0 h 2939624"/>
              <a:gd name="connsiteX2" fmla="*/ 556815 w 2171713"/>
              <a:gd name="connsiteY2" fmla="*/ 58183 h 2939624"/>
              <a:gd name="connsiteX3" fmla="*/ 1941908 w 2171713"/>
              <a:gd name="connsiteY3" fmla="*/ 1248808 h 2939624"/>
              <a:gd name="connsiteX4" fmla="*/ 2157805 w 2171713"/>
              <a:gd name="connsiteY4" fmla="*/ 1425813 h 2939624"/>
              <a:gd name="connsiteX5" fmla="*/ 2143518 w 2171713"/>
              <a:gd name="connsiteY5" fmla="*/ 1449625 h 2939624"/>
              <a:gd name="connsiteX6" fmla="*/ 2148281 w 2171713"/>
              <a:gd name="connsiteY6" fmla="*/ 1466294 h 2939624"/>
              <a:gd name="connsiteX7" fmla="*/ 2129231 w 2171713"/>
              <a:gd name="connsiteY7" fmla="*/ 1475820 h 2939624"/>
              <a:gd name="connsiteX8" fmla="*/ 2086367 w 2171713"/>
              <a:gd name="connsiteY8" fmla="*/ 1490106 h 2939624"/>
              <a:gd name="connsiteX9" fmla="*/ 2053030 w 2171713"/>
              <a:gd name="connsiteY9" fmla="*/ 1509157 h 2939624"/>
              <a:gd name="connsiteX10" fmla="*/ 2053030 w 2171713"/>
              <a:gd name="connsiteY10" fmla="*/ 1537732 h 2939624"/>
              <a:gd name="connsiteX11" fmla="*/ 2007787 w 2171713"/>
              <a:gd name="connsiteY11" fmla="*/ 1540113 h 2939624"/>
              <a:gd name="connsiteX12" fmla="*/ 1960958 w 2171713"/>
              <a:gd name="connsiteY12" fmla="*/ 1544878 h 2939624"/>
              <a:gd name="connsiteX13" fmla="*/ 1905393 w 2171713"/>
              <a:gd name="connsiteY13" fmla="*/ 1563925 h 2939624"/>
              <a:gd name="connsiteX14" fmla="*/ 1855387 w 2171713"/>
              <a:gd name="connsiteY14" fmla="*/ 1587738 h 2939624"/>
              <a:gd name="connsiteX15" fmla="*/ 1807762 w 2171713"/>
              <a:gd name="connsiteY15" fmla="*/ 1623456 h 2939624"/>
              <a:gd name="connsiteX16" fmla="*/ 1764900 w 2171713"/>
              <a:gd name="connsiteY16" fmla="*/ 1642507 h 2939624"/>
              <a:gd name="connsiteX17" fmla="*/ 1717274 w 2171713"/>
              <a:gd name="connsiteY17" fmla="*/ 1682988 h 2939624"/>
              <a:gd name="connsiteX18" fmla="*/ 1660124 w 2171713"/>
              <a:gd name="connsiteY18" fmla="*/ 1737757 h 2939624"/>
              <a:gd name="connsiteX19" fmla="*/ 1607737 w 2171713"/>
              <a:gd name="connsiteY19" fmla="*/ 1756806 h 2939624"/>
              <a:gd name="connsiteX20" fmla="*/ 1567255 w 2171713"/>
              <a:gd name="connsiteY20" fmla="*/ 1821100 h 2939624"/>
              <a:gd name="connsiteX21" fmla="*/ 1562494 w 2171713"/>
              <a:gd name="connsiteY21" fmla="*/ 1852056 h 2939624"/>
              <a:gd name="connsiteX22" fmla="*/ 1562492 w 2171713"/>
              <a:gd name="connsiteY22" fmla="*/ 1866344 h 2939624"/>
              <a:gd name="connsiteX23" fmla="*/ 1579958 w 2171713"/>
              <a:gd name="connsiteY23" fmla="*/ 1958420 h 2939624"/>
              <a:gd name="connsiteX24" fmla="*/ 1550588 w 2171713"/>
              <a:gd name="connsiteY24" fmla="*/ 2200513 h 2939624"/>
              <a:gd name="connsiteX25" fmla="*/ 1436287 w 2171713"/>
              <a:gd name="connsiteY25" fmla="*/ 2309257 h 2939624"/>
              <a:gd name="connsiteX26" fmla="*/ 1369612 w 2171713"/>
              <a:gd name="connsiteY26" fmla="*/ 2416413 h 2939624"/>
              <a:gd name="connsiteX27" fmla="*/ 1298174 w 2171713"/>
              <a:gd name="connsiteY27" fmla="*/ 2533094 h 2939624"/>
              <a:gd name="connsiteX28" fmla="*/ 1229118 w 2171713"/>
              <a:gd name="connsiteY28" fmla="*/ 2616438 h 2939624"/>
              <a:gd name="connsiteX29" fmla="*/ 1305318 w 2171713"/>
              <a:gd name="connsiteY29" fmla="*/ 2492613 h 2939624"/>
              <a:gd name="connsiteX30" fmla="*/ 1314051 w 2171713"/>
              <a:gd name="connsiteY30" fmla="*/ 2456896 h 2939624"/>
              <a:gd name="connsiteX31" fmla="*/ 1283887 w 2171713"/>
              <a:gd name="connsiteY31" fmla="*/ 2456894 h 2939624"/>
              <a:gd name="connsiteX32" fmla="*/ 1207687 w 2171713"/>
              <a:gd name="connsiteY32" fmla="*/ 2480707 h 2939624"/>
              <a:gd name="connsiteX33" fmla="*/ 1107674 w 2171713"/>
              <a:gd name="connsiteY33" fmla="*/ 2609294 h 2939624"/>
              <a:gd name="connsiteX34" fmla="*/ 1045762 w 2171713"/>
              <a:gd name="connsiteY34" fmla="*/ 2756932 h 2939624"/>
              <a:gd name="connsiteX35" fmla="*/ 929876 w 2171713"/>
              <a:gd name="connsiteY35" fmla="*/ 2926795 h 2939624"/>
              <a:gd name="connsiteX36" fmla="*/ 887012 w 2171713"/>
              <a:gd name="connsiteY36" fmla="*/ 2880758 h 2939624"/>
              <a:gd name="connsiteX37" fmla="*/ 930668 w 2171713"/>
              <a:gd name="connsiteY37" fmla="*/ 2809320 h 2939624"/>
              <a:gd name="connsiteX38" fmla="*/ 830655 w 2171713"/>
              <a:gd name="connsiteY38" fmla="*/ 2720420 h 2939624"/>
              <a:gd name="connsiteX39" fmla="*/ 779062 w 2171713"/>
              <a:gd name="connsiteY39" fmla="*/ 2692638 h 2939624"/>
              <a:gd name="connsiteX40" fmla="*/ 738580 w 2171713"/>
              <a:gd name="connsiteY40" fmla="*/ 2635488 h 2939624"/>
              <a:gd name="connsiteX41" fmla="*/ 644124 w 2171713"/>
              <a:gd name="connsiteY41" fmla="*/ 2593419 h 2939624"/>
              <a:gd name="connsiteX42" fmla="*/ 587375 w 2171713"/>
              <a:gd name="connsiteY42" fmla="*/ 2533650 h 2939624"/>
              <a:gd name="connsiteX43" fmla="*/ 540544 w 2171713"/>
              <a:gd name="connsiteY43" fmla="*/ 2574131 h 2939624"/>
              <a:gd name="connsiteX44" fmla="*/ 512362 w 2171713"/>
              <a:gd name="connsiteY44" fmla="*/ 2525950 h 2939624"/>
              <a:gd name="connsiteX45" fmla="*/ 459975 w 2171713"/>
              <a:gd name="connsiteY45" fmla="*/ 2468801 h 2939624"/>
              <a:gd name="connsiteX46" fmla="*/ 384568 w 2171713"/>
              <a:gd name="connsiteY46" fmla="*/ 2421177 h 2939624"/>
              <a:gd name="connsiteX47" fmla="*/ 310750 w 2171713"/>
              <a:gd name="connsiteY47" fmla="*/ 2441020 h 2939624"/>
              <a:gd name="connsiteX48" fmla="*/ 552050 w 2171713"/>
              <a:gd name="connsiteY48" fmla="*/ 2193370 h 2939624"/>
              <a:gd name="connsiteX49" fmla="*/ 663175 w 2171713"/>
              <a:gd name="connsiteY49" fmla="*/ 2110820 h 2939624"/>
              <a:gd name="connsiteX50" fmla="*/ 844150 w 2171713"/>
              <a:gd name="connsiteY50" fmla="*/ 2015570 h 2939624"/>
              <a:gd name="connsiteX51" fmla="*/ 834625 w 2171713"/>
              <a:gd name="connsiteY51" fmla="*/ 1825070 h 2939624"/>
              <a:gd name="connsiteX52" fmla="*/ 783825 w 2171713"/>
              <a:gd name="connsiteY52" fmla="*/ 1698070 h 2939624"/>
              <a:gd name="connsiteX53" fmla="*/ 761600 w 2171713"/>
              <a:gd name="connsiteY53" fmla="*/ 1580595 h 2939624"/>
              <a:gd name="connsiteX54" fmla="*/ 736200 w 2171713"/>
              <a:gd name="connsiteY54" fmla="*/ 1536145 h 2939624"/>
              <a:gd name="connsiteX55" fmla="*/ 675875 w 2171713"/>
              <a:gd name="connsiteY55" fmla="*/ 1542495 h 2939624"/>
              <a:gd name="connsiteX56" fmla="*/ 640950 w 2171713"/>
              <a:gd name="connsiteY56" fmla="*/ 1558370 h 2939624"/>
              <a:gd name="connsiteX57" fmla="*/ 615550 w 2171713"/>
              <a:gd name="connsiteY57" fmla="*/ 1571070 h 2939624"/>
              <a:gd name="connsiteX58" fmla="*/ 605230 w 2171713"/>
              <a:gd name="connsiteY58" fmla="*/ 1482963 h 2939624"/>
              <a:gd name="connsiteX59" fmla="*/ 580625 w 2171713"/>
              <a:gd name="connsiteY59" fmla="*/ 1440895 h 2939624"/>
              <a:gd name="connsiteX60" fmla="*/ 558400 w 2171713"/>
              <a:gd name="connsiteY60" fmla="*/ 1336120 h 2939624"/>
              <a:gd name="connsiteX61" fmla="*/ 488550 w 2171713"/>
              <a:gd name="connsiteY61" fmla="*/ 1301195 h 2939624"/>
              <a:gd name="connsiteX62" fmla="*/ 390918 w 2171713"/>
              <a:gd name="connsiteY62" fmla="*/ 1306750 h 2939624"/>
              <a:gd name="connsiteX63" fmla="*/ 237725 w 2171713"/>
              <a:gd name="connsiteY63" fmla="*/ 1278970 h 2939624"/>
              <a:gd name="connsiteX64" fmla="*/ 248043 w 2171713"/>
              <a:gd name="connsiteY64" fmla="*/ 1254363 h 2939624"/>
              <a:gd name="connsiteX65" fmla="*/ 253600 w 2171713"/>
              <a:gd name="connsiteY65" fmla="*/ 1209120 h 2939624"/>
              <a:gd name="connsiteX66" fmla="*/ 259156 w 2171713"/>
              <a:gd name="connsiteY66" fmla="*/ 1170227 h 2939624"/>
              <a:gd name="connsiteX67" fmla="*/ 231376 w 2171713"/>
              <a:gd name="connsiteY67" fmla="*/ 1009095 h 2939624"/>
              <a:gd name="connsiteX68" fmla="*/ 241695 w 2171713"/>
              <a:gd name="connsiteY68" fmla="*/ 995601 h 2939624"/>
              <a:gd name="connsiteX69" fmla="*/ 285351 w 2171713"/>
              <a:gd name="connsiteY69" fmla="*/ 802720 h 2939624"/>
              <a:gd name="connsiteX70" fmla="*/ 247252 w 2171713"/>
              <a:gd name="connsiteY70" fmla="*/ 618570 h 2939624"/>
              <a:gd name="connsiteX71" fmla="*/ 214705 w 2171713"/>
              <a:gd name="connsiteY71" fmla="*/ 604282 h 2939624"/>
              <a:gd name="connsiteX72" fmla="*/ 189308 w 2171713"/>
              <a:gd name="connsiteY72" fmla="*/ 586026 h 2939624"/>
              <a:gd name="connsiteX73" fmla="*/ 180577 w 2171713"/>
              <a:gd name="connsiteY73" fmla="*/ 504270 h 2939624"/>
              <a:gd name="connsiteX74" fmla="*/ 218676 w 2171713"/>
              <a:gd name="connsiteY74" fmla="*/ 447120 h 2939624"/>
              <a:gd name="connsiteX75" fmla="*/ 15474 w 2171713"/>
              <a:gd name="connsiteY75" fmla="*/ 440769 h 2939624"/>
              <a:gd name="connsiteX76" fmla="*/ 0 w 2171713"/>
              <a:gd name="connsiteY76" fmla="*/ 438150 h 2939624"/>
              <a:gd name="connsiteX0" fmla="*/ 0 w 2171713"/>
              <a:gd name="connsiteY0" fmla="*/ 438150 h 2939624"/>
              <a:gd name="connsiteX1" fmla="*/ 501650 w 2171713"/>
              <a:gd name="connsiteY1" fmla="*/ 0 h 2939624"/>
              <a:gd name="connsiteX2" fmla="*/ 556815 w 2171713"/>
              <a:gd name="connsiteY2" fmla="*/ 58183 h 2939624"/>
              <a:gd name="connsiteX3" fmla="*/ 1941908 w 2171713"/>
              <a:gd name="connsiteY3" fmla="*/ 1248808 h 2939624"/>
              <a:gd name="connsiteX4" fmla="*/ 2157805 w 2171713"/>
              <a:gd name="connsiteY4" fmla="*/ 1425813 h 2939624"/>
              <a:gd name="connsiteX5" fmla="*/ 2143518 w 2171713"/>
              <a:gd name="connsiteY5" fmla="*/ 1449625 h 2939624"/>
              <a:gd name="connsiteX6" fmla="*/ 2148281 w 2171713"/>
              <a:gd name="connsiteY6" fmla="*/ 1466294 h 2939624"/>
              <a:gd name="connsiteX7" fmla="*/ 2129231 w 2171713"/>
              <a:gd name="connsiteY7" fmla="*/ 1475820 h 2939624"/>
              <a:gd name="connsiteX8" fmla="*/ 2086367 w 2171713"/>
              <a:gd name="connsiteY8" fmla="*/ 1490106 h 2939624"/>
              <a:gd name="connsiteX9" fmla="*/ 2053030 w 2171713"/>
              <a:gd name="connsiteY9" fmla="*/ 1509157 h 2939624"/>
              <a:gd name="connsiteX10" fmla="*/ 2053030 w 2171713"/>
              <a:gd name="connsiteY10" fmla="*/ 1537732 h 2939624"/>
              <a:gd name="connsiteX11" fmla="*/ 2007787 w 2171713"/>
              <a:gd name="connsiteY11" fmla="*/ 1540113 h 2939624"/>
              <a:gd name="connsiteX12" fmla="*/ 1960958 w 2171713"/>
              <a:gd name="connsiteY12" fmla="*/ 1544878 h 2939624"/>
              <a:gd name="connsiteX13" fmla="*/ 1905393 w 2171713"/>
              <a:gd name="connsiteY13" fmla="*/ 1563925 h 2939624"/>
              <a:gd name="connsiteX14" fmla="*/ 1855387 w 2171713"/>
              <a:gd name="connsiteY14" fmla="*/ 1587738 h 2939624"/>
              <a:gd name="connsiteX15" fmla="*/ 1807762 w 2171713"/>
              <a:gd name="connsiteY15" fmla="*/ 1623456 h 2939624"/>
              <a:gd name="connsiteX16" fmla="*/ 1764900 w 2171713"/>
              <a:gd name="connsiteY16" fmla="*/ 1642507 h 2939624"/>
              <a:gd name="connsiteX17" fmla="*/ 1717274 w 2171713"/>
              <a:gd name="connsiteY17" fmla="*/ 1682988 h 2939624"/>
              <a:gd name="connsiteX18" fmla="*/ 1660124 w 2171713"/>
              <a:gd name="connsiteY18" fmla="*/ 1737757 h 2939624"/>
              <a:gd name="connsiteX19" fmla="*/ 1607737 w 2171713"/>
              <a:gd name="connsiteY19" fmla="*/ 1756806 h 2939624"/>
              <a:gd name="connsiteX20" fmla="*/ 1567255 w 2171713"/>
              <a:gd name="connsiteY20" fmla="*/ 1821100 h 2939624"/>
              <a:gd name="connsiteX21" fmla="*/ 1562494 w 2171713"/>
              <a:gd name="connsiteY21" fmla="*/ 1852056 h 2939624"/>
              <a:gd name="connsiteX22" fmla="*/ 1562492 w 2171713"/>
              <a:gd name="connsiteY22" fmla="*/ 1866344 h 2939624"/>
              <a:gd name="connsiteX23" fmla="*/ 1579958 w 2171713"/>
              <a:gd name="connsiteY23" fmla="*/ 1958420 h 2939624"/>
              <a:gd name="connsiteX24" fmla="*/ 1550588 w 2171713"/>
              <a:gd name="connsiteY24" fmla="*/ 2200513 h 2939624"/>
              <a:gd name="connsiteX25" fmla="*/ 1436287 w 2171713"/>
              <a:gd name="connsiteY25" fmla="*/ 2309257 h 2939624"/>
              <a:gd name="connsiteX26" fmla="*/ 1369612 w 2171713"/>
              <a:gd name="connsiteY26" fmla="*/ 2416413 h 2939624"/>
              <a:gd name="connsiteX27" fmla="*/ 1298174 w 2171713"/>
              <a:gd name="connsiteY27" fmla="*/ 2533094 h 2939624"/>
              <a:gd name="connsiteX28" fmla="*/ 1229118 w 2171713"/>
              <a:gd name="connsiteY28" fmla="*/ 2616438 h 2939624"/>
              <a:gd name="connsiteX29" fmla="*/ 1305318 w 2171713"/>
              <a:gd name="connsiteY29" fmla="*/ 2492613 h 2939624"/>
              <a:gd name="connsiteX30" fmla="*/ 1314051 w 2171713"/>
              <a:gd name="connsiteY30" fmla="*/ 2456896 h 2939624"/>
              <a:gd name="connsiteX31" fmla="*/ 1283887 w 2171713"/>
              <a:gd name="connsiteY31" fmla="*/ 2456894 h 2939624"/>
              <a:gd name="connsiteX32" fmla="*/ 1207687 w 2171713"/>
              <a:gd name="connsiteY32" fmla="*/ 2480707 h 2939624"/>
              <a:gd name="connsiteX33" fmla="*/ 1107674 w 2171713"/>
              <a:gd name="connsiteY33" fmla="*/ 2609294 h 2939624"/>
              <a:gd name="connsiteX34" fmla="*/ 1045762 w 2171713"/>
              <a:gd name="connsiteY34" fmla="*/ 2756932 h 2939624"/>
              <a:gd name="connsiteX35" fmla="*/ 929876 w 2171713"/>
              <a:gd name="connsiteY35" fmla="*/ 2926795 h 2939624"/>
              <a:gd name="connsiteX36" fmla="*/ 887012 w 2171713"/>
              <a:gd name="connsiteY36" fmla="*/ 2880758 h 2939624"/>
              <a:gd name="connsiteX37" fmla="*/ 930668 w 2171713"/>
              <a:gd name="connsiteY37" fmla="*/ 2809320 h 2939624"/>
              <a:gd name="connsiteX38" fmla="*/ 830655 w 2171713"/>
              <a:gd name="connsiteY38" fmla="*/ 2720420 h 2939624"/>
              <a:gd name="connsiteX39" fmla="*/ 779062 w 2171713"/>
              <a:gd name="connsiteY39" fmla="*/ 2692638 h 2939624"/>
              <a:gd name="connsiteX40" fmla="*/ 738580 w 2171713"/>
              <a:gd name="connsiteY40" fmla="*/ 2635488 h 2939624"/>
              <a:gd name="connsiteX41" fmla="*/ 644124 w 2171713"/>
              <a:gd name="connsiteY41" fmla="*/ 2593419 h 2939624"/>
              <a:gd name="connsiteX42" fmla="*/ 587375 w 2171713"/>
              <a:gd name="connsiteY42" fmla="*/ 2533650 h 2939624"/>
              <a:gd name="connsiteX43" fmla="*/ 540544 w 2171713"/>
              <a:gd name="connsiteY43" fmla="*/ 2574131 h 2939624"/>
              <a:gd name="connsiteX44" fmla="*/ 512362 w 2171713"/>
              <a:gd name="connsiteY44" fmla="*/ 2525950 h 2939624"/>
              <a:gd name="connsiteX45" fmla="*/ 459975 w 2171713"/>
              <a:gd name="connsiteY45" fmla="*/ 2468801 h 2939624"/>
              <a:gd name="connsiteX46" fmla="*/ 384568 w 2171713"/>
              <a:gd name="connsiteY46" fmla="*/ 2421177 h 2939624"/>
              <a:gd name="connsiteX47" fmla="*/ 310750 w 2171713"/>
              <a:gd name="connsiteY47" fmla="*/ 2441020 h 2939624"/>
              <a:gd name="connsiteX48" fmla="*/ 552050 w 2171713"/>
              <a:gd name="connsiteY48" fmla="*/ 2193370 h 2939624"/>
              <a:gd name="connsiteX49" fmla="*/ 663175 w 2171713"/>
              <a:gd name="connsiteY49" fmla="*/ 2110820 h 2939624"/>
              <a:gd name="connsiteX50" fmla="*/ 844150 w 2171713"/>
              <a:gd name="connsiteY50" fmla="*/ 2015570 h 2939624"/>
              <a:gd name="connsiteX51" fmla="*/ 834625 w 2171713"/>
              <a:gd name="connsiteY51" fmla="*/ 1825070 h 2939624"/>
              <a:gd name="connsiteX52" fmla="*/ 783824 w 2171713"/>
              <a:gd name="connsiteY52" fmla="*/ 1764744 h 2939624"/>
              <a:gd name="connsiteX53" fmla="*/ 783825 w 2171713"/>
              <a:gd name="connsiteY53" fmla="*/ 1698070 h 2939624"/>
              <a:gd name="connsiteX54" fmla="*/ 761600 w 2171713"/>
              <a:gd name="connsiteY54" fmla="*/ 1580595 h 2939624"/>
              <a:gd name="connsiteX55" fmla="*/ 736200 w 2171713"/>
              <a:gd name="connsiteY55" fmla="*/ 1536145 h 2939624"/>
              <a:gd name="connsiteX56" fmla="*/ 675875 w 2171713"/>
              <a:gd name="connsiteY56" fmla="*/ 1542495 h 2939624"/>
              <a:gd name="connsiteX57" fmla="*/ 640950 w 2171713"/>
              <a:gd name="connsiteY57" fmla="*/ 1558370 h 2939624"/>
              <a:gd name="connsiteX58" fmla="*/ 615550 w 2171713"/>
              <a:gd name="connsiteY58" fmla="*/ 1571070 h 2939624"/>
              <a:gd name="connsiteX59" fmla="*/ 605230 w 2171713"/>
              <a:gd name="connsiteY59" fmla="*/ 1482963 h 2939624"/>
              <a:gd name="connsiteX60" fmla="*/ 580625 w 2171713"/>
              <a:gd name="connsiteY60" fmla="*/ 1440895 h 2939624"/>
              <a:gd name="connsiteX61" fmla="*/ 558400 w 2171713"/>
              <a:gd name="connsiteY61" fmla="*/ 1336120 h 2939624"/>
              <a:gd name="connsiteX62" fmla="*/ 488550 w 2171713"/>
              <a:gd name="connsiteY62" fmla="*/ 1301195 h 2939624"/>
              <a:gd name="connsiteX63" fmla="*/ 390918 w 2171713"/>
              <a:gd name="connsiteY63" fmla="*/ 1306750 h 2939624"/>
              <a:gd name="connsiteX64" fmla="*/ 237725 w 2171713"/>
              <a:gd name="connsiteY64" fmla="*/ 1278970 h 2939624"/>
              <a:gd name="connsiteX65" fmla="*/ 248043 w 2171713"/>
              <a:gd name="connsiteY65" fmla="*/ 1254363 h 2939624"/>
              <a:gd name="connsiteX66" fmla="*/ 253600 w 2171713"/>
              <a:gd name="connsiteY66" fmla="*/ 1209120 h 2939624"/>
              <a:gd name="connsiteX67" fmla="*/ 259156 w 2171713"/>
              <a:gd name="connsiteY67" fmla="*/ 1170227 h 2939624"/>
              <a:gd name="connsiteX68" fmla="*/ 231376 w 2171713"/>
              <a:gd name="connsiteY68" fmla="*/ 1009095 h 2939624"/>
              <a:gd name="connsiteX69" fmla="*/ 241695 w 2171713"/>
              <a:gd name="connsiteY69" fmla="*/ 995601 h 2939624"/>
              <a:gd name="connsiteX70" fmla="*/ 285351 w 2171713"/>
              <a:gd name="connsiteY70" fmla="*/ 802720 h 2939624"/>
              <a:gd name="connsiteX71" fmla="*/ 247252 w 2171713"/>
              <a:gd name="connsiteY71" fmla="*/ 618570 h 2939624"/>
              <a:gd name="connsiteX72" fmla="*/ 214705 w 2171713"/>
              <a:gd name="connsiteY72" fmla="*/ 604282 h 2939624"/>
              <a:gd name="connsiteX73" fmla="*/ 189308 w 2171713"/>
              <a:gd name="connsiteY73" fmla="*/ 586026 h 2939624"/>
              <a:gd name="connsiteX74" fmla="*/ 180577 w 2171713"/>
              <a:gd name="connsiteY74" fmla="*/ 504270 h 2939624"/>
              <a:gd name="connsiteX75" fmla="*/ 218676 w 2171713"/>
              <a:gd name="connsiteY75" fmla="*/ 447120 h 2939624"/>
              <a:gd name="connsiteX76" fmla="*/ 15474 w 2171713"/>
              <a:gd name="connsiteY76" fmla="*/ 440769 h 2939624"/>
              <a:gd name="connsiteX77" fmla="*/ 0 w 2171713"/>
              <a:gd name="connsiteY77" fmla="*/ 438150 h 29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171713" h="2939624">
                <a:moveTo>
                  <a:pt x="0" y="438150"/>
                </a:moveTo>
                <a:lnTo>
                  <a:pt x="501650" y="0"/>
                </a:lnTo>
                <a:cubicBezTo>
                  <a:pt x="502576" y="19924"/>
                  <a:pt x="555889" y="38259"/>
                  <a:pt x="556815" y="58183"/>
                </a:cubicBezTo>
                <a:cubicBezTo>
                  <a:pt x="562107" y="96283"/>
                  <a:pt x="1936616" y="1210708"/>
                  <a:pt x="1941908" y="1248808"/>
                </a:cubicBezTo>
                <a:cubicBezTo>
                  <a:pt x="2206359" y="1479128"/>
                  <a:pt x="2123410" y="1389565"/>
                  <a:pt x="2157805" y="1425813"/>
                </a:cubicBezTo>
                <a:cubicBezTo>
                  <a:pt x="2195375" y="1460473"/>
                  <a:pt x="2145105" y="1442878"/>
                  <a:pt x="2143518" y="1449625"/>
                </a:cubicBezTo>
                <a:cubicBezTo>
                  <a:pt x="2141931" y="1456372"/>
                  <a:pt x="2154631" y="1463119"/>
                  <a:pt x="2148281" y="1466294"/>
                </a:cubicBezTo>
                <a:cubicBezTo>
                  <a:pt x="2141931" y="1469469"/>
                  <a:pt x="2158997" y="1491298"/>
                  <a:pt x="2129231" y="1475820"/>
                </a:cubicBezTo>
                <a:cubicBezTo>
                  <a:pt x="2099465" y="1460342"/>
                  <a:pt x="2095495" y="1484947"/>
                  <a:pt x="2086367" y="1490106"/>
                </a:cubicBezTo>
                <a:cubicBezTo>
                  <a:pt x="2077239" y="1495265"/>
                  <a:pt x="2064142" y="1498838"/>
                  <a:pt x="2053030" y="1509157"/>
                </a:cubicBezTo>
                <a:cubicBezTo>
                  <a:pt x="2041918" y="1519476"/>
                  <a:pt x="2067714" y="1531382"/>
                  <a:pt x="2053030" y="1537732"/>
                </a:cubicBezTo>
                <a:cubicBezTo>
                  <a:pt x="2038346" y="1544082"/>
                  <a:pt x="2025117" y="1534159"/>
                  <a:pt x="2007787" y="1540113"/>
                </a:cubicBezTo>
                <a:cubicBezTo>
                  <a:pt x="1990457" y="1546067"/>
                  <a:pt x="1987549" y="1536940"/>
                  <a:pt x="1960958" y="1544878"/>
                </a:cubicBezTo>
                <a:cubicBezTo>
                  <a:pt x="1934367" y="1552816"/>
                  <a:pt x="1922988" y="1556782"/>
                  <a:pt x="1905393" y="1563925"/>
                </a:cubicBezTo>
                <a:cubicBezTo>
                  <a:pt x="1887798" y="1571068"/>
                  <a:pt x="1871659" y="1575038"/>
                  <a:pt x="1855387" y="1587738"/>
                </a:cubicBezTo>
                <a:cubicBezTo>
                  <a:pt x="1839115" y="1600438"/>
                  <a:pt x="1815303" y="1610756"/>
                  <a:pt x="1807762" y="1623456"/>
                </a:cubicBezTo>
                <a:cubicBezTo>
                  <a:pt x="1800221" y="1636156"/>
                  <a:pt x="1770456" y="1650841"/>
                  <a:pt x="1764900" y="1642507"/>
                </a:cubicBezTo>
                <a:cubicBezTo>
                  <a:pt x="1759344" y="1634173"/>
                  <a:pt x="1735927" y="1669494"/>
                  <a:pt x="1717274" y="1682988"/>
                </a:cubicBezTo>
                <a:cubicBezTo>
                  <a:pt x="1698621" y="1696482"/>
                  <a:pt x="1678380" y="1725454"/>
                  <a:pt x="1660124" y="1737757"/>
                </a:cubicBezTo>
                <a:cubicBezTo>
                  <a:pt x="1641868" y="1750060"/>
                  <a:pt x="1621231" y="1739741"/>
                  <a:pt x="1607737" y="1756806"/>
                </a:cubicBezTo>
                <a:cubicBezTo>
                  <a:pt x="1594243" y="1773871"/>
                  <a:pt x="1572017" y="1805225"/>
                  <a:pt x="1567255" y="1821100"/>
                </a:cubicBezTo>
                <a:cubicBezTo>
                  <a:pt x="1562493" y="1836975"/>
                  <a:pt x="1565272" y="1847690"/>
                  <a:pt x="1562494" y="1852056"/>
                </a:cubicBezTo>
                <a:cubicBezTo>
                  <a:pt x="1559716" y="1856422"/>
                  <a:pt x="1556803" y="1849014"/>
                  <a:pt x="1562492" y="1866344"/>
                </a:cubicBezTo>
                <a:cubicBezTo>
                  <a:pt x="1568181" y="1883674"/>
                  <a:pt x="1580355" y="1902725"/>
                  <a:pt x="1579958" y="1958420"/>
                </a:cubicBezTo>
                <a:cubicBezTo>
                  <a:pt x="1579561" y="2014115"/>
                  <a:pt x="1613030" y="2149184"/>
                  <a:pt x="1550588" y="2200513"/>
                </a:cubicBezTo>
                <a:cubicBezTo>
                  <a:pt x="1526246" y="2258986"/>
                  <a:pt x="1465656" y="2268908"/>
                  <a:pt x="1436287" y="2309257"/>
                </a:cubicBezTo>
                <a:cubicBezTo>
                  <a:pt x="1406918" y="2349606"/>
                  <a:pt x="1395012" y="2379107"/>
                  <a:pt x="1369612" y="2416413"/>
                </a:cubicBezTo>
                <a:cubicBezTo>
                  <a:pt x="1328337" y="2476209"/>
                  <a:pt x="1323971" y="2499757"/>
                  <a:pt x="1298174" y="2533094"/>
                </a:cubicBezTo>
                <a:cubicBezTo>
                  <a:pt x="1272377" y="2566431"/>
                  <a:pt x="1238246" y="2635091"/>
                  <a:pt x="1229118" y="2616438"/>
                </a:cubicBezTo>
                <a:cubicBezTo>
                  <a:pt x="1219990" y="2597785"/>
                  <a:pt x="1303466" y="2512457"/>
                  <a:pt x="1305318" y="2492613"/>
                </a:cubicBezTo>
                <a:cubicBezTo>
                  <a:pt x="1297645" y="2468007"/>
                  <a:pt x="1321195" y="2462055"/>
                  <a:pt x="1314051" y="2456896"/>
                </a:cubicBezTo>
                <a:cubicBezTo>
                  <a:pt x="1306907" y="2451737"/>
                  <a:pt x="1306377" y="2438638"/>
                  <a:pt x="1283887" y="2456894"/>
                </a:cubicBezTo>
                <a:cubicBezTo>
                  <a:pt x="1261397" y="2475150"/>
                  <a:pt x="1237056" y="2448957"/>
                  <a:pt x="1207687" y="2480707"/>
                </a:cubicBezTo>
                <a:cubicBezTo>
                  <a:pt x="1178318" y="2512457"/>
                  <a:pt x="1136249" y="2565638"/>
                  <a:pt x="1107674" y="2609294"/>
                </a:cubicBezTo>
                <a:cubicBezTo>
                  <a:pt x="1079099" y="2652950"/>
                  <a:pt x="1083333" y="2704809"/>
                  <a:pt x="1045762" y="2756932"/>
                </a:cubicBezTo>
                <a:cubicBezTo>
                  <a:pt x="1008192" y="2809055"/>
                  <a:pt x="963478" y="2900601"/>
                  <a:pt x="929876" y="2926795"/>
                </a:cubicBezTo>
                <a:cubicBezTo>
                  <a:pt x="896274" y="2952989"/>
                  <a:pt x="878811" y="2939761"/>
                  <a:pt x="887012" y="2880758"/>
                </a:cubicBezTo>
                <a:cubicBezTo>
                  <a:pt x="888070" y="2852712"/>
                  <a:pt x="938605" y="2836836"/>
                  <a:pt x="930668" y="2809320"/>
                </a:cubicBezTo>
                <a:cubicBezTo>
                  <a:pt x="922731" y="2781804"/>
                  <a:pt x="849969" y="2740264"/>
                  <a:pt x="830655" y="2720420"/>
                </a:cubicBezTo>
                <a:cubicBezTo>
                  <a:pt x="811341" y="2700576"/>
                  <a:pt x="795598" y="2709968"/>
                  <a:pt x="779062" y="2692638"/>
                </a:cubicBezTo>
                <a:cubicBezTo>
                  <a:pt x="762526" y="2675308"/>
                  <a:pt x="762657" y="2651628"/>
                  <a:pt x="738580" y="2635488"/>
                </a:cubicBezTo>
                <a:cubicBezTo>
                  <a:pt x="714503" y="2619348"/>
                  <a:pt x="665356" y="2611979"/>
                  <a:pt x="644124" y="2593419"/>
                </a:cubicBezTo>
                <a:cubicBezTo>
                  <a:pt x="622892" y="2574859"/>
                  <a:pt x="608475" y="2531441"/>
                  <a:pt x="587375" y="2533650"/>
                </a:cubicBezTo>
                <a:lnTo>
                  <a:pt x="540544" y="2574131"/>
                </a:lnTo>
                <a:cubicBezTo>
                  <a:pt x="523279" y="2572451"/>
                  <a:pt x="523012" y="2544696"/>
                  <a:pt x="512362" y="2525950"/>
                </a:cubicBezTo>
                <a:cubicBezTo>
                  <a:pt x="501712" y="2507204"/>
                  <a:pt x="476511" y="2485866"/>
                  <a:pt x="459975" y="2468801"/>
                </a:cubicBezTo>
                <a:cubicBezTo>
                  <a:pt x="443439" y="2451736"/>
                  <a:pt x="398723" y="2418267"/>
                  <a:pt x="384568" y="2421177"/>
                </a:cubicBezTo>
                <a:cubicBezTo>
                  <a:pt x="422072" y="2417910"/>
                  <a:pt x="249896" y="2480178"/>
                  <a:pt x="310750" y="2441020"/>
                </a:cubicBezTo>
                <a:cubicBezTo>
                  <a:pt x="371604" y="2401862"/>
                  <a:pt x="492254" y="2244699"/>
                  <a:pt x="552050" y="2193370"/>
                </a:cubicBezTo>
                <a:cubicBezTo>
                  <a:pt x="611846" y="2142041"/>
                  <a:pt x="615021" y="2117170"/>
                  <a:pt x="663175" y="2110820"/>
                </a:cubicBezTo>
                <a:cubicBezTo>
                  <a:pt x="714504" y="2072720"/>
                  <a:pt x="811871" y="2051024"/>
                  <a:pt x="844150" y="2015570"/>
                </a:cubicBezTo>
                <a:cubicBezTo>
                  <a:pt x="876429" y="1980116"/>
                  <a:pt x="840975" y="1869520"/>
                  <a:pt x="834625" y="1825070"/>
                </a:cubicBezTo>
                <a:cubicBezTo>
                  <a:pt x="828275" y="1780620"/>
                  <a:pt x="792291" y="1785911"/>
                  <a:pt x="783824" y="1764744"/>
                </a:cubicBezTo>
                <a:cubicBezTo>
                  <a:pt x="775357" y="1743577"/>
                  <a:pt x="791233" y="1726116"/>
                  <a:pt x="783825" y="1698070"/>
                </a:cubicBezTo>
                <a:cubicBezTo>
                  <a:pt x="776417" y="1670024"/>
                  <a:pt x="775888" y="1611816"/>
                  <a:pt x="761600" y="1580595"/>
                </a:cubicBezTo>
                <a:cubicBezTo>
                  <a:pt x="747313" y="1549374"/>
                  <a:pt x="738317" y="1551491"/>
                  <a:pt x="736200" y="1536145"/>
                </a:cubicBezTo>
                <a:cubicBezTo>
                  <a:pt x="734083" y="1520799"/>
                  <a:pt x="694396" y="1537203"/>
                  <a:pt x="675875" y="1542495"/>
                </a:cubicBezTo>
                <a:cubicBezTo>
                  <a:pt x="657354" y="1547787"/>
                  <a:pt x="651004" y="1553608"/>
                  <a:pt x="640950" y="1558370"/>
                </a:cubicBezTo>
                <a:cubicBezTo>
                  <a:pt x="630896" y="1563133"/>
                  <a:pt x="625075" y="1584035"/>
                  <a:pt x="615550" y="1571070"/>
                </a:cubicBezTo>
                <a:cubicBezTo>
                  <a:pt x="606025" y="1558105"/>
                  <a:pt x="611051" y="1504659"/>
                  <a:pt x="605230" y="1482963"/>
                </a:cubicBezTo>
                <a:cubicBezTo>
                  <a:pt x="599409" y="1461267"/>
                  <a:pt x="584858" y="1464972"/>
                  <a:pt x="580625" y="1440895"/>
                </a:cubicBezTo>
                <a:cubicBezTo>
                  <a:pt x="576392" y="1416818"/>
                  <a:pt x="565808" y="1355699"/>
                  <a:pt x="558400" y="1336120"/>
                </a:cubicBezTo>
                <a:cubicBezTo>
                  <a:pt x="550992" y="1316541"/>
                  <a:pt x="516067" y="1308471"/>
                  <a:pt x="488550" y="1301195"/>
                </a:cubicBezTo>
                <a:cubicBezTo>
                  <a:pt x="461033" y="1293919"/>
                  <a:pt x="432722" y="1310454"/>
                  <a:pt x="390918" y="1306750"/>
                </a:cubicBezTo>
                <a:cubicBezTo>
                  <a:pt x="349114" y="1303046"/>
                  <a:pt x="264316" y="1289289"/>
                  <a:pt x="237725" y="1278970"/>
                </a:cubicBezTo>
                <a:cubicBezTo>
                  <a:pt x="211134" y="1268651"/>
                  <a:pt x="245397" y="1266005"/>
                  <a:pt x="248043" y="1254363"/>
                </a:cubicBezTo>
                <a:cubicBezTo>
                  <a:pt x="250689" y="1242721"/>
                  <a:pt x="246191" y="1218777"/>
                  <a:pt x="253600" y="1209120"/>
                </a:cubicBezTo>
                <a:cubicBezTo>
                  <a:pt x="261009" y="1199463"/>
                  <a:pt x="236402" y="1191923"/>
                  <a:pt x="259156" y="1170227"/>
                </a:cubicBezTo>
                <a:cubicBezTo>
                  <a:pt x="281910" y="1148531"/>
                  <a:pt x="221322" y="1025499"/>
                  <a:pt x="231376" y="1009095"/>
                </a:cubicBezTo>
                <a:cubicBezTo>
                  <a:pt x="241430" y="992691"/>
                  <a:pt x="223174" y="1028939"/>
                  <a:pt x="241695" y="995601"/>
                </a:cubicBezTo>
                <a:cubicBezTo>
                  <a:pt x="210210" y="967027"/>
                  <a:pt x="257834" y="867278"/>
                  <a:pt x="285351" y="802720"/>
                </a:cubicBezTo>
                <a:cubicBezTo>
                  <a:pt x="343493" y="678273"/>
                  <a:pt x="236669" y="632858"/>
                  <a:pt x="247252" y="618570"/>
                </a:cubicBezTo>
                <a:cubicBezTo>
                  <a:pt x="232303" y="586688"/>
                  <a:pt x="226744" y="606531"/>
                  <a:pt x="214705" y="604282"/>
                </a:cubicBezTo>
                <a:cubicBezTo>
                  <a:pt x="202666" y="602033"/>
                  <a:pt x="191821" y="603885"/>
                  <a:pt x="189308" y="586026"/>
                </a:cubicBezTo>
                <a:cubicBezTo>
                  <a:pt x="186795" y="568167"/>
                  <a:pt x="168406" y="531258"/>
                  <a:pt x="180577" y="504270"/>
                </a:cubicBezTo>
                <a:cubicBezTo>
                  <a:pt x="192748" y="477283"/>
                  <a:pt x="250426" y="458762"/>
                  <a:pt x="218676" y="447120"/>
                </a:cubicBezTo>
                <a:cubicBezTo>
                  <a:pt x="142475" y="442886"/>
                  <a:pt x="91675" y="445003"/>
                  <a:pt x="15474" y="440769"/>
                </a:cubicBezTo>
                <a:lnTo>
                  <a:pt x="0" y="438150"/>
                </a:lnTo>
                <a:close/>
              </a:path>
            </a:pathLst>
          </a:custGeom>
          <a:solidFill>
            <a:srgbClr val="A3445C">
              <a:alpha val="50196"/>
            </a:srgbClr>
          </a:solidFill>
          <a:ln>
            <a:no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1" name="CaixaDeTexto 10"/>
          <p:cNvSpPr txBox="1"/>
          <p:nvPr/>
        </p:nvSpPr>
        <p:spPr>
          <a:xfrm>
            <a:off x="1193713" y="4265057"/>
            <a:ext cx="1357906" cy="450592"/>
          </a:xfrm>
          <a:prstGeom prst="rect">
            <a:avLst/>
          </a:prstGeom>
          <a:noFill/>
          <a:ln>
            <a:noFill/>
          </a:ln>
        </p:spPr>
        <p:txBody>
          <a:bodyPr wrap="square" lIns="72000" tIns="36000" rIns="72000" bIns="36000" rtlCol="0" anchor="ctr">
            <a:noAutofit/>
          </a:bodyPr>
          <a:lstStyle>
            <a:defPPr>
              <a:defRPr lang="en-US"/>
            </a:defPPr>
            <a:lvl1pPr>
              <a:spcAft>
                <a:spcPts val="600"/>
              </a:spcAft>
              <a:defRPr sz="1200">
                <a:solidFill>
                  <a:schemeClr val="tx1">
                    <a:lumMod val="50000"/>
                    <a:lumOff val="50000"/>
                  </a:schemeClr>
                </a:solidFill>
              </a:defRPr>
            </a:lvl1pPr>
          </a:lstStyle>
          <a:p>
            <a:r>
              <a:rPr lang="pt-BR" sz="1400" b="1" dirty="0">
                <a:solidFill>
                  <a:srgbClr val="A3445C"/>
                </a:solidFill>
              </a:rPr>
              <a:t>SOUTH AXIS</a:t>
            </a:r>
          </a:p>
        </p:txBody>
      </p:sp>
      <p:sp>
        <p:nvSpPr>
          <p:cNvPr id="12" name="CaixaDeTexto 11"/>
          <p:cNvSpPr txBox="1"/>
          <p:nvPr/>
        </p:nvSpPr>
        <p:spPr>
          <a:xfrm>
            <a:off x="2382605" y="3446413"/>
            <a:ext cx="1357906" cy="450592"/>
          </a:xfrm>
          <a:prstGeom prst="rect">
            <a:avLst/>
          </a:prstGeom>
          <a:noFill/>
          <a:ln>
            <a:noFill/>
          </a:ln>
        </p:spPr>
        <p:txBody>
          <a:bodyPr wrap="square" lIns="72000" tIns="36000" rIns="72000" bIns="36000" rtlCol="0" anchor="ctr">
            <a:noAutofit/>
          </a:bodyPr>
          <a:lstStyle>
            <a:defPPr>
              <a:defRPr lang="en-US"/>
            </a:defPPr>
            <a:lvl1pPr>
              <a:spcAft>
                <a:spcPts val="600"/>
              </a:spcAft>
              <a:defRPr sz="1200">
                <a:solidFill>
                  <a:schemeClr val="tx1">
                    <a:lumMod val="50000"/>
                    <a:lumOff val="50000"/>
                  </a:schemeClr>
                </a:solidFill>
              </a:defRPr>
            </a:lvl1pPr>
          </a:lstStyle>
          <a:p>
            <a:r>
              <a:rPr lang="pt-BR" sz="1400" b="1" dirty="0">
                <a:solidFill>
                  <a:srgbClr val="3B7C9C"/>
                </a:solidFill>
              </a:rPr>
              <a:t>EAST AXIS</a:t>
            </a:r>
          </a:p>
        </p:txBody>
      </p:sp>
      <p:cxnSp>
        <p:nvCxnSpPr>
          <p:cNvPr id="13" name="Conector reto 12"/>
          <p:cNvCxnSpPr/>
          <p:nvPr/>
        </p:nvCxnSpPr>
        <p:spPr>
          <a:xfrm flipV="1">
            <a:off x="827225" y="3147438"/>
            <a:ext cx="61806" cy="15476"/>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flipV="1">
            <a:off x="889032" y="3283096"/>
            <a:ext cx="61806" cy="15476"/>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flipV="1">
            <a:off x="1109194" y="3497489"/>
            <a:ext cx="61806" cy="15476"/>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flipV="1">
            <a:off x="1219901" y="3623358"/>
            <a:ext cx="61806" cy="15476"/>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1346201" y="3671378"/>
            <a:ext cx="61806" cy="16707"/>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1645933" y="3623854"/>
            <a:ext cx="0" cy="38445"/>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1504081" y="3628805"/>
            <a:ext cx="0" cy="38445"/>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H="1">
            <a:off x="1003330" y="3378757"/>
            <a:ext cx="57496" cy="38445"/>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110969" y="4969743"/>
            <a:ext cx="268252" cy="0"/>
          </a:xfrm>
          <a:prstGeom prst="line">
            <a:avLst/>
          </a:prstGeom>
          <a:ln w="28575">
            <a:solidFill>
              <a:schemeClr val="accent2">
                <a:lumMod val="5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2" name="Conector reto 21"/>
          <p:cNvCxnSpPr/>
          <p:nvPr/>
        </p:nvCxnSpPr>
        <p:spPr>
          <a:xfrm>
            <a:off x="110969" y="5123731"/>
            <a:ext cx="268252" cy="0"/>
          </a:xfrm>
          <a:prstGeom prst="line">
            <a:avLst/>
          </a:prstGeom>
          <a:ln w="28575">
            <a:solidFill>
              <a:srgbClr val="00B050"/>
            </a:solidFill>
          </a:ln>
          <a:effectLst/>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a:xfrm>
            <a:off x="110969" y="5277718"/>
            <a:ext cx="268252" cy="0"/>
          </a:xfrm>
          <a:prstGeom prst="line">
            <a:avLst/>
          </a:prstGeom>
          <a:ln w="28575">
            <a:solidFill>
              <a:srgbClr val="00B050"/>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24" name="Conector reto 23"/>
          <p:cNvCxnSpPr/>
          <p:nvPr/>
        </p:nvCxnSpPr>
        <p:spPr>
          <a:xfrm>
            <a:off x="110925" y="5585240"/>
            <a:ext cx="268252" cy="0"/>
          </a:xfrm>
          <a:prstGeom prst="line">
            <a:avLst/>
          </a:prstGeom>
          <a:ln w="28575">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25" name="Conector reto 24"/>
          <p:cNvCxnSpPr/>
          <p:nvPr/>
        </p:nvCxnSpPr>
        <p:spPr>
          <a:xfrm>
            <a:off x="110925" y="5436800"/>
            <a:ext cx="268252" cy="0"/>
          </a:xfrm>
          <a:prstGeom prst="line">
            <a:avLst/>
          </a:prstGeom>
          <a:ln w="28575">
            <a:solidFill>
              <a:srgbClr val="FFC000"/>
            </a:solidFill>
          </a:ln>
          <a:effectLst/>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415972" y="4864566"/>
            <a:ext cx="1744175" cy="210352"/>
          </a:xfrm>
          <a:prstGeom prst="rect">
            <a:avLst/>
          </a:prstGeom>
          <a:noFill/>
          <a:ln>
            <a:noFill/>
          </a:ln>
        </p:spPr>
        <p:txBody>
          <a:bodyPr wrap="square" lIns="72000" tIns="36000" rIns="72000" bIns="36000" rtlCol="0" anchor="ctr">
            <a:noAutofit/>
          </a:bodyPr>
          <a:lstStyle/>
          <a:p>
            <a:pPr>
              <a:spcAft>
                <a:spcPts val="600"/>
              </a:spcAft>
            </a:pPr>
            <a:r>
              <a:rPr lang="pt-BR" sz="1100" dirty="0" err="1">
                <a:solidFill>
                  <a:prstClr val="black"/>
                </a:solidFill>
              </a:rPr>
              <a:t>Planned</a:t>
            </a:r>
            <a:r>
              <a:rPr lang="pt-BR" sz="1100" dirty="0">
                <a:solidFill>
                  <a:prstClr val="black"/>
                </a:solidFill>
              </a:rPr>
              <a:t> </a:t>
            </a:r>
            <a:r>
              <a:rPr lang="pt-BR" sz="1100" dirty="0" err="1">
                <a:solidFill>
                  <a:prstClr val="black"/>
                </a:solidFill>
              </a:rPr>
              <a:t>waterway</a:t>
            </a:r>
            <a:endParaRPr lang="pt-BR" sz="1100" dirty="0">
              <a:solidFill>
                <a:prstClr val="black"/>
              </a:solidFill>
            </a:endParaRPr>
          </a:p>
        </p:txBody>
      </p:sp>
      <p:sp>
        <p:nvSpPr>
          <p:cNvPr id="27" name="CaixaDeTexto 26"/>
          <p:cNvSpPr txBox="1"/>
          <p:nvPr/>
        </p:nvSpPr>
        <p:spPr>
          <a:xfrm>
            <a:off x="415972" y="5018554"/>
            <a:ext cx="1744175" cy="210352"/>
          </a:xfrm>
          <a:prstGeom prst="rect">
            <a:avLst/>
          </a:prstGeom>
          <a:noFill/>
          <a:ln>
            <a:noFill/>
          </a:ln>
        </p:spPr>
        <p:txBody>
          <a:bodyPr wrap="square" lIns="72000" tIns="36000" rIns="72000" bIns="36000" rtlCol="0" anchor="ctr">
            <a:noAutofit/>
          </a:bodyPr>
          <a:lstStyle/>
          <a:p>
            <a:pPr>
              <a:spcAft>
                <a:spcPts val="600"/>
              </a:spcAft>
            </a:pPr>
            <a:r>
              <a:rPr lang="pt-BR" sz="1100" dirty="0">
                <a:solidFill>
                  <a:prstClr val="black"/>
                </a:solidFill>
              </a:rPr>
              <a:t>Railway in </a:t>
            </a:r>
            <a:r>
              <a:rPr lang="pt-BR" sz="1100" dirty="0" err="1">
                <a:solidFill>
                  <a:prstClr val="black"/>
                </a:solidFill>
              </a:rPr>
              <a:t>operation</a:t>
            </a:r>
            <a:endParaRPr lang="pt-BR" sz="1100" dirty="0">
              <a:solidFill>
                <a:prstClr val="black"/>
              </a:solidFill>
            </a:endParaRPr>
          </a:p>
        </p:txBody>
      </p:sp>
      <p:sp>
        <p:nvSpPr>
          <p:cNvPr id="28" name="CaixaDeTexto 27"/>
          <p:cNvSpPr txBox="1"/>
          <p:nvPr/>
        </p:nvSpPr>
        <p:spPr>
          <a:xfrm>
            <a:off x="415972" y="5172542"/>
            <a:ext cx="1744175" cy="210352"/>
          </a:xfrm>
          <a:prstGeom prst="rect">
            <a:avLst/>
          </a:prstGeom>
          <a:noFill/>
          <a:ln>
            <a:noFill/>
          </a:ln>
        </p:spPr>
        <p:txBody>
          <a:bodyPr wrap="square" lIns="72000" tIns="36000" rIns="72000" bIns="36000" rtlCol="0" anchor="ctr">
            <a:noAutofit/>
          </a:bodyPr>
          <a:lstStyle/>
          <a:p>
            <a:pPr>
              <a:spcAft>
                <a:spcPts val="600"/>
              </a:spcAft>
            </a:pPr>
            <a:r>
              <a:rPr lang="pt-BR" sz="1100" dirty="0">
                <a:solidFill>
                  <a:prstClr val="black"/>
                </a:solidFill>
              </a:rPr>
              <a:t>Railway in </a:t>
            </a:r>
            <a:r>
              <a:rPr lang="pt-BR" sz="1100" dirty="0" err="1">
                <a:solidFill>
                  <a:prstClr val="black"/>
                </a:solidFill>
              </a:rPr>
              <a:t>works</a:t>
            </a:r>
            <a:endParaRPr lang="pt-BR" sz="1100" dirty="0">
              <a:solidFill>
                <a:prstClr val="black"/>
              </a:solidFill>
            </a:endParaRPr>
          </a:p>
        </p:txBody>
      </p:sp>
      <p:sp>
        <p:nvSpPr>
          <p:cNvPr id="29" name="CaixaDeTexto 28"/>
          <p:cNvSpPr txBox="1"/>
          <p:nvPr/>
        </p:nvSpPr>
        <p:spPr>
          <a:xfrm>
            <a:off x="415928" y="5480064"/>
            <a:ext cx="1744175" cy="210352"/>
          </a:xfrm>
          <a:prstGeom prst="rect">
            <a:avLst/>
          </a:prstGeom>
          <a:noFill/>
          <a:ln>
            <a:noFill/>
          </a:ln>
        </p:spPr>
        <p:txBody>
          <a:bodyPr wrap="square" lIns="72000" tIns="36000" rIns="72000" bIns="36000" rtlCol="0" anchor="ctr">
            <a:noAutofit/>
          </a:bodyPr>
          <a:lstStyle/>
          <a:p>
            <a:pPr>
              <a:spcAft>
                <a:spcPts val="600"/>
              </a:spcAft>
            </a:pPr>
            <a:r>
              <a:rPr lang="pt-BR" sz="1100" dirty="0" err="1">
                <a:solidFill>
                  <a:prstClr val="black"/>
                </a:solidFill>
              </a:rPr>
              <a:t>Planned</a:t>
            </a:r>
            <a:r>
              <a:rPr lang="pt-BR" sz="1100" dirty="0">
                <a:solidFill>
                  <a:prstClr val="black"/>
                </a:solidFill>
              </a:rPr>
              <a:t> railway</a:t>
            </a:r>
          </a:p>
        </p:txBody>
      </p:sp>
      <p:sp>
        <p:nvSpPr>
          <p:cNvPr id="30" name="CaixaDeTexto 29"/>
          <p:cNvSpPr txBox="1"/>
          <p:nvPr/>
        </p:nvSpPr>
        <p:spPr>
          <a:xfrm>
            <a:off x="415928" y="5331623"/>
            <a:ext cx="1744175" cy="210352"/>
          </a:xfrm>
          <a:prstGeom prst="rect">
            <a:avLst/>
          </a:prstGeom>
          <a:noFill/>
          <a:ln>
            <a:noFill/>
          </a:ln>
        </p:spPr>
        <p:txBody>
          <a:bodyPr wrap="square" lIns="72000" tIns="36000" rIns="72000" bIns="36000" rtlCol="0" anchor="ctr">
            <a:noAutofit/>
          </a:bodyPr>
          <a:lstStyle/>
          <a:p>
            <a:pPr>
              <a:spcAft>
                <a:spcPts val="600"/>
              </a:spcAft>
            </a:pPr>
            <a:r>
              <a:rPr lang="pt-BR" sz="1100" dirty="0">
                <a:solidFill>
                  <a:prstClr val="black"/>
                </a:solidFill>
              </a:rPr>
              <a:t>Railway in </a:t>
            </a:r>
            <a:r>
              <a:rPr lang="pt-BR" sz="1100" dirty="0" err="1">
                <a:solidFill>
                  <a:prstClr val="black"/>
                </a:solidFill>
              </a:rPr>
              <a:t>study</a:t>
            </a:r>
            <a:endParaRPr lang="pt-BR" sz="1100" dirty="0">
              <a:solidFill>
                <a:prstClr val="black"/>
              </a:solidFill>
            </a:endParaRPr>
          </a:p>
        </p:txBody>
      </p:sp>
      <p:cxnSp>
        <p:nvCxnSpPr>
          <p:cNvPr id="31" name="Conector reto 30"/>
          <p:cNvCxnSpPr/>
          <p:nvPr/>
        </p:nvCxnSpPr>
        <p:spPr>
          <a:xfrm>
            <a:off x="103294" y="4816698"/>
            <a:ext cx="268252" cy="0"/>
          </a:xfrm>
          <a:prstGeom prst="line">
            <a:avLst/>
          </a:prstGeom>
          <a:ln w="28575">
            <a:solidFill>
              <a:schemeClr val="accent2">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32" name="CaixaDeTexto 31"/>
          <p:cNvSpPr txBox="1"/>
          <p:nvPr/>
        </p:nvSpPr>
        <p:spPr>
          <a:xfrm>
            <a:off x="408298" y="4711521"/>
            <a:ext cx="1744175" cy="210352"/>
          </a:xfrm>
          <a:prstGeom prst="rect">
            <a:avLst/>
          </a:prstGeom>
          <a:noFill/>
          <a:ln>
            <a:noFill/>
          </a:ln>
        </p:spPr>
        <p:txBody>
          <a:bodyPr wrap="square" lIns="72000" tIns="36000" rIns="72000" bIns="36000" rtlCol="0" anchor="ctr">
            <a:noAutofit/>
          </a:bodyPr>
          <a:lstStyle/>
          <a:p>
            <a:pPr>
              <a:spcAft>
                <a:spcPts val="600"/>
              </a:spcAft>
            </a:pPr>
            <a:r>
              <a:rPr lang="pt-BR" sz="1100" dirty="0" err="1">
                <a:solidFill>
                  <a:prstClr val="black"/>
                </a:solidFill>
              </a:rPr>
              <a:t>Waterway</a:t>
            </a:r>
            <a:endParaRPr lang="pt-BR" sz="1100" dirty="0">
              <a:solidFill>
                <a:prstClr val="black"/>
              </a:solidFill>
            </a:endParaRPr>
          </a:p>
        </p:txBody>
      </p:sp>
      <p:pic>
        <p:nvPicPr>
          <p:cNvPr id="33"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0925" y="5709564"/>
            <a:ext cx="268252" cy="167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CaixaDeTexto 33"/>
          <p:cNvSpPr txBox="1"/>
          <p:nvPr/>
        </p:nvSpPr>
        <p:spPr>
          <a:xfrm>
            <a:off x="415928" y="5650100"/>
            <a:ext cx="1744175" cy="210352"/>
          </a:xfrm>
          <a:prstGeom prst="rect">
            <a:avLst/>
          </a:prstGeom>
          <a:noFill/>
          <a:ln>
            <a:noFill/>
          </a:ln>
        </p:spPr>
        <p:txBody>
          <a:bodyPr wrap="square" lIns="72000" tIns="36000" rIns="72000" bIns="36000" rtlCol="0" anchor="ctr">
            <a:noAutofit/>
          </a:bodyPr>
          <a:lstStyle/>
          <a:p>
            <a:pPr>
              <a:spcAft>
                <a:spcPts val="600"/>
              </a:spcAft>
            </a:pPr>
            <a:r>
              <a:rPr lang="pt-BR" sz="1100" dirty="0" err="1">
                <a:solidFill>
                  <a:prstClr val="black"/>
                </a:solidFill>
              </a:rPr>
              <a:t>Highway</a:t>
            </a:r>
            <a:endParaRPr lang="pt-BR" sz="1100" dirty="0">
              <a:solidFill>
                <a:prstClr val="black"/>
              </a:solidFill>
            </a:endParaRPr>
          </a:p>
        </p:txBody>
      </p:sp>
      <p:sp>
        <p:nvSpPr>
          <p:cNvPr id="35" name="Estrela de 5 pontas 34"/>
          <p:cNvSpPr>
            <a:spLocks noChangeAspect="1"/>
          </p:cNvSpPr>
          <p:nvPr/>
        </p:nvSpPr>
        <p:spPr>
          <a:xfrm>
            <a:off x="159606" y="5873696"/>
            <a:ext cx="133236" cy="116779"/>
          </a:xfrm>
          <a:prstGeom prst="star5">
            <a:avLst/>
          </a:prstGeom>
          <a:solidFill>
            <a:schemeClr val="tx1"/>
          </a:solidFill>
          <a:ln>
            <a:solidFill>
              <a:schemeClr val="tx1"/>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200" dirty="0">
              <a:solidFill>
                <a:prstClr val="black"/>
              </a:solidFill>
            </a:endParaRPr>
          </a:p>
        </p:txBody>
      </p:sp>
      <p:sp>
        <p:nvSpPr>
          <p:cNvPr id="36" name="CaixaDeTexto 35"/>
          <p:cNvSpPr txBox="1"/>
          <p:nvPr/>
        </p:nvSpPr>
        <p:spPr>
          <a:xfrm>
            <a:off x="415928" y="5826910"/>
            <a:ext cx="1744175" cy="210352"/>
          </a:xfrm>
          <a:prstGeom prst="rect">
            <a:avLst/>
          </a:prstGeom>
          <a:noFill/>
          <a:ln>
            <a:noFill/>
          </a:ln>
        </p:spPr>
        <p:txBody>
          <a:bodyPr wrap="square" lIns="72000" tIns="36000" rIns="72000" bIns="36000" rtlCol="0" anchor="ctr">
            <a:noAutofit/>
          </a:bodyPr>
          <a:lstStyle/>
          <a:p>
            <a:pPr>
              <a:spcAft>
                <a:spcPts val="600"/>
              </a:spcAft>
            </a:pPr>
            <a:r>
              <a:rPr lang="pt-BR" sz="1100" dirty="0">
                <a:solidFill>
                  <a:prstClr val="black"/>
                </a:solidFill>
              </a:rPr>
              <a:t>Capital </a:t>
            </a:r>
            <a:r>
              <a:rPr lang="pt-BR" sz="1100" dirty="0" err="1">
                <a:solidFill>
                  <a:prstClr val="black"/>
                </a:solidFill>
              </a:rPr>
              <a:t>cities</a:t>
            </a:r>
            <a:endParaRPr lang="pt-BR" sz="1100" dirty="0">
              <a:solidFill>
                <a:prstClr val="black"/>
              </a:solidFill>
            </a:endParaRPr>
          </a:p>
        </p:txBody>
      </p:sp>
      <p:cxnSp>
        <p:nvCxnSpPr>
          <p:cNvPr id="37" name="Conector reto 36"/>
          <p:cNvCxnSpPr/>
          <p:nvPr/>
        </p:nvCxnSpPr>
        <p:spPr>
          <a:xfrm flipV="1">
            <a:off x="2890346" y="2884522"/>
            <a:ext cx="0" cy="30952"/>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38" name="Conector reto 37"/>
          <p:cNvCxnSpPr/>
          <p:nvPr/>
        </p:nvCxnSpPr>
        <p:spPr>
          <a:xfrm flipH="1" flipV="1">
            <a:off x="3159418" y="3224092"/>
            <a:ext cx="5309" cy="30952"/>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39" name="Conector reto 38"/>
          <p:cNvCxnSpPr/>
          <p:nvPr/>
        </p:nvCxnSpPr>
        <p:spPr>
          <a:xfrm flipV="1">
            <a:off x="3309702" y="3291000"/>
            <a:ext cx="0" cy="61904"/>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0" name="Conector reto 39"/>
          <p:cNvCxnSpPr/>
          <p:nvPr/>
        </p:nvCxnSpPr>
        <p:spPr>
          <a:xfrm flipV="1">
            <a:off x="2691638" y="3897004"/>
            <a:ext cx="0" cy="77387"/>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1" name="Conector reto 40"/>
          <p:cNvCxnSpPr/>
          <p:nvPr/>
        </p:nvCxnSpPr>
        <p:spPr>
          <a:xfrm flipV="1">
            <a:off x="2868881" y="4043140"/>
            <a:ext cx="23738" cy="38693"/>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2" name="Conector reto 41"/>
          <p:cNvCxnSpPr/>
          <p:nvPr/>
        </p:nvCxnSpPr>
        <p:spPr>
          <a:xfrm>
            <a:off x="2875847" y="4117934"/>
            <a:ext cx="38995" cy="0"/>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3" name="Conector reto 42"/>
          <p:cNvCxnSpPr/>
          <p:nvPr/>
        </p:nvCxnSpPr>
        <p:spPr>
          <a:xfrm flipV="1">
            <a:off x="2954453" y="4247004"/>
            <a:ext cx="38995" cy="38693"/>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4" name="Conector reto 43"/>
          <p:cNvCxnSpPr/>
          <p:nvPr/>
        </p:nvCxnSpPr>
        <p:spPr>
          <a:xfrm flipV="1">
            <a:off x="3139019" y="4548256"/>
            <a:ext cx="0" cy="70825"/>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5" name="Conector reto 44"/>
          <p:cNvCxnSpPr/>
          <p:nvPr/>
        </p:nvCxnSpPr>
        <p:spPr>
          <a:xfrm flipV="1">
            <a:off x="3247896" y="4548256"/>
            <a:ext cx="0" cy="70825"/>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6" name="Conector reto 45"/>
          <p:cNvCxnSpPr/>
          <p:nvPr/>
        </p:nvCxnSpPr>
        <p:spPr>
          <a:xfrm flipV="1">
            <a:off x="3433315" y="4822638"/>
            <a:ext cx="61806" cy="1"/>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7" name="Conector reto 46"/>
          <p:cNvCxnSpPr/>
          <p:nvPr/>
        </p:nvCxnSpPr>
        <p:spPr>
          <a:xfrm flipV="1">
            <a:off x="3461031" y="4906076"/>
            <a:ext cx="46355" cy="47869"/>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8" name="Conector reto 47"/>
          <p:cNvCxnSpPr/>
          <p:nvPr/>
        </p:nvCxnSpPr>
        <p:spPr>
          <a:xfrm flipV="1">
            <a:off x="2884332" y="4161384"/>
            <a:ext cx="46355" cy="47869"/>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flipV="1">
            <a:off x="2075595" y="5325555"/>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50" name="Conector reto 49"/>
          <p:cNvCxnSpPr/>
          <p:nvPr/>
        </p:nvCxnSpPr>
        <p:spPr>
          <a:xfrm flipH="1" flipV="1">
            <a:off x="2082931" y="5472254"/>
            <a:ext cx="30903" cy="14254"/>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51" name="Conector reto 50"/>
          <p:cNvCxnSpPr/>
          <p:nvPr/>
        </p:nvCxnSpPr>
        <p:spPr>
          <a:xfrm flipH="1" flipV="1">
            <a:off x="2140494" y="5407065"/>
            <a:ext cx="15452" cy="30952"/>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flipH="1" flipV="1">
            <a:off x="2163223" y="5399614"/>
            <a:ext cx="30903" cy="9500"/>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53" name="Conector reto 52"/>
          <p:cNvCxnSpPr/>
          <p:nvPr/>
        </p:nvCxnSpPr>
        <p:spPr>
          <a:xfrm flipH="1" flipV="1">
            <a:off x="2164121" y="5322824"/>
            <a:ext cx="30900" cy="0"/>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flipV="1">
            <a:off x="2148220" y="5347452"/>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55" name="Conector reto 54"/>
          <p:cNvCxnSpPr/>
          <p:nvPr/>
        </p:nvCxnSpPr>
        <p:spPr>
          <a:xfrm flipV="1">
            <a:off x="2210475" y="5369808"/>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56" name="Conector reto 55"/>
          <p:cNvCxnSpPr/>
          <p:nvPr/>
        </p:nvCxnSpPr>
        <p:spPr>
          <a:xfrm flipV="1">
            <a:off x="2272282" y="5386822"/>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57" name="Conector reto 56"/>
          <p:cNvCxnSpPr/>
          <p:nvPr/>
        </p:nvCxnSpPr>
        <p:spPr>
          <a:xfrm flipV="1">
            <a:off x="2355017" y="5400415"/>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58" name="Conector reto 57"/>
          <p:cNvCxnSpPr/>
          <p:nvPr/>
        </p:nvCxnSpPr>
        <p:spPr>
          <a:xfrm flipV="1">
            <a:off x="2395895" y="5399614"/>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59" name="Conector reto 58"/>
          <p:cNvCxnSpPr/>
          <p:nvPr/>
        </p:nvCxnSpPr>
        <p:spPr>
          <a:xfrm flipV="1">
            <a:off x="2441350" y="5397164"/>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60" name="Conector reto 59"/>
          <p:cNvCxnSpPr/>
          <p:nvPr/>
        </p:nvCxnSpPr>
        <p:spPr>
          <a:xfrm flipV="1">
            <a:off x="2505882" y="5394434"/>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61" name="Conector reto 60"/>
          <p:cNvCxnSpPr/>
          <p:nvPr/>
        </p:nvCxnSpPr>
        <p:spPr>
          <a:xfrm flipV="1">
            <a:off x="2581314" y="5368300"/>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62" name="Conector reto 61"/>
          <p:cNvCxnSpPr/>
          <p:nvPr/>
        </p:nvCxnSpPr>
        <p:spPr>
          <a:xfrm flipV="1">
            <a:off x="2619467" y="5348903"/>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63" name="Conector reto 62"/>
          <p:cNvCxnSpPr/>
          <p:nvPr/>
        </p:nvCxnSpPr>
        <p:spPr>
          <a:xfrm flipV="1">
            <a:off x="2502709" y="5194077"/>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64" name="Conector reto 63"/>
          <p:cNvCxnSpPr/>
          <p:nvPr/>
        </p:nvCxnSpPr>
        <p:spPr>
          <a:xfrm>
            <a:off x="2654951" y="5325555"/>
            <a:ext cx="30900"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65" name="Conector reto 64"/>
          <p:cNvCxnSpPr/>
          <p:nvPr/>
        </p:nvCxnSpPr>
        <p:spPr>
          <a:xfrm>
            <a:off x="2656384" y="5388458"/>
            <a:ext cx="30900"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66" name="Conector reto 65"/>
          <p:cNvCxnSpPr/>
          <p:nvPr/>
        </p:nvCxnSpPr>
        <p:spPr>
          <a:xfrm>
            <a:off x="2659251" y="5493746"/>
            <a:ext cx="30900"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67" name="Conector reto 66"/>
          <p:cNvCxnSpPr/>
          <p:nvPr/>
        </p:nvCxnSpPr>
        <p:spPr>
          <a:xfrm flipV="1">
            <a:off x="2082931" y="5107914"/>
            <a:ext cx="0" cy="44253"/>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68" name="Conector reto 67"/>
          <p:cNvCxnSpPr/>
          <p:nvPr/>
        </p:nvCxnSpPr>
        <p:spPr>
          <a:xfrm flipV="1">
            <a:off x="2025056" y="5085787"/>
            <a:ext cx="50539" cy="22126"/>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69" name="Conector reto 68"/>
          <p:cNvCxnSpPr/>
          <p:nvPr/>
        </p:nvCxnSpPr>
        <p:spPr>
          <a:xfrm flipV="1">
            <a:off x="1987484" y="5061900"/>
            <a:ext cx="50539" cy="22126"/>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70" name="Conector reto 69"/>
          <p:cNvCxnSpPr/>
          <p:nvPr/>
        </p:nvCxnSpPr>
        <p:spPr>
          <a:xfrm flipV="1">
            <a:off x="1976583" y="5030059"/>
            <a:ext cx="28551" cy="11062"/>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71" name="Conector reto 70"/>
          <p:cNvCxnSpPr/>
          <p:nvPr/>
        </p:nvCxnSpPr>
        <p:spPr>
          <a:xfrm>
            <a:off x="1931681" y="4907912"/>
            <a:ext cx="28551" cy="1"/>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72" name="Conector reto 71"/>
          <p:cNvCxnSpPr/>
          <p:nvPr/>
        </p:nvCxnSpPr>
        <p:spPr>
          <a:xfrm>
            <a:off x="1926899" y="4879130"/>
            <a:ext cx="30900" cy="1"/>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73" name="Conector reto 72"/>
          <p:cNvCxnSpPr/>
          <p:nvPr/>
        </p:nvCxnSpPr>
        <p:spPr>
          <a:xfrm>
            <a:off x="1886875" y="4830869"/>
            <a:ext cx="59081" cy="1"/>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74" name="Conector reto 73"/>
          <p:cNvCxnSpPr/>
          <p:nvPr/>
        </p:nvCxnSpPr>
        <p:spPr>
          <a:xfrm flipV="1">
            <a:off x="1886875" y="4753926"/>
            <a:ext cx="30563" cy="15032"/>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75" name="Conector reto 74"/>
          <p:cNvCxnSpPr/>
          <p:nvPr/>
        </p:nvCxnSpPr>
        <p:spPr>
          <a:xfrm flipH="1" flipV="1">
            <a:off x="1957799" y="4753926"/>
            <a:ext cx="24080" cy="4881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76" name="Conector reto 75"/>
          <p:cNvCxnSpPr/>
          <p:nvPr/>
        </p:nvCxnSpPr>
        <p:spPr>
          <a:xfrm flipH="1" flipV="1">
            <a:off x="2078134" y="4706055"/>
            <a:ext cx="24080" cy="4881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77" name="Conector reto 76"/>
          <p:cNvCxnSpPr/>
          <p:nvPr/>
        </p:nvCxnSpPr>
        <p:spPr>
          <a:xfrm flipH="1" flipV="1">
            <a:off x="2026245" y="4758868"/>
            <a:ext cx="24080" cy="4881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78" name="Conector reto 77"/>
          <p:cNvCxnSpPr/>
          <p:nvPr/>
        </p:nvCxnSpPr>
        <p:spPr>
          <a:xfrm flipH="1" flipV="1">
            <a:off x="1783147" y="3962109"/>
            <a:ext cx="1" cy="48811"/>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79" name="Conector reto 78"/>
          <p:cNvCxnSpPr/>
          <p:nvPr/>
        </p:nvCxnSpPr>
        <p:spPr>
          <a:xfrm flipH="1" flipV="1">
            <a:off x="1839637" y="3974391"/>
            <a:ext cx="1" cy="48811"/>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80" name="Conector reto 79"/>
          <p:cNvCxnSpPr/>
          <p:nvPr/>
        </p:nvCxnSpPr>
        <p:spPr>
          <a:xfrm flipV="1">
            <a:off x="1901443" y="4026027"/>
            <a:ext cx="24910" cy="24406"/>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81" name="Conector reto 80"/>
          <p:cNvCxnSpPr/>
          <p:nvPr/>
        </p:nvCxnSpPr>
        <p:spPr>
          <a:xfrm flipH="1" flipV="1">
            <a:off x="1960232" y="3670269"/>
            <a:ext cx="1" cy="48811"/>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82" name="Conector reto 81"/>
          <p:cNvCxnSpPr/>
          <p:nvPr/>
        </p:nvCxnSpPr>
        <p:spPr>
          <a:xfrm flipH="1" flipV="1">
            <a:off x="2012752" y="3685247"/>
            <a:ext cx="1" cy="48811"/>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83" name="Conector reto 82"/>
          <p:cNvCxnSpPr/>
          <p:nvPr/>
        </p:nvCxnSpPr>
        <p:spPr>
          <a:xfrm flipH="1" flipV="1">
            <a:off x="2139773" y="3701260"/>
            <a:ext cx="1" cy="48811"/>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84" name="Conector reto 83"/>
          <p:cNvCxnSpPr/>
          <p:nvPr/>
        </p:nvCxnSpPr>
        <p:spPr>
          <a:xfrm flipV="1">
            <a:off x="2228400" y="3743919"/>
            <a:ext cx="29254" cy="4502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85" name="Conector reto 84"/>
          <p:cNvCxnSpPr/>
          <p:nvPr/>
        </p:nvCxnSpPr>
        <p:spPr>
          <a:xfrm flipV="1">
            <a:off x="2325763" y="3774372"/>
            <a:ext cx="29254" cy="4502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86" name="Conector reto 85"/>
          <p:cNvCxnSpPr/>
          <p:nvPr/>
        </p:nvCxnSpPr>
        <p:spPr>
          <a:xfrm flipV="1">
            <a:off x="2457701" y="3818273"/>
            <a:ext cx="0" cy="4502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87" name="Conector reto 86"/>
          <p:cNvCxnSpPr/>
          <p:nvPr/>
        </p:nvCxnSpPr>
        <p:spPr>
          <a:xfrm flipV="1">
            <a:off x="2505882" y="3818273"/>
            <a:ext cx="0" cy="4502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88" name="Conector reto 87"/>
          <p:cNvCxnSpPr/>
          <p:nvPr/>
        </p:nvCxnSpPr>
        <p:spPr>
          <a:xfrm flipH="1" flipV="1">
            <a:off x="2096339" y="3693072"/>
            <a:ext cx="1" cy="48811"/>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89" name="Conector reto 88"/>
          <p:cNvCxnSpPr/>
          <p:nvPr/>
        </p:nvCxnSpPr>
        <p:spPr>
          <a:xfrm>
            <a:off x="1755297" y="2724490"/>
            <a:ext cx="60889"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90" name="Conector reto 89"/>
          <p:cNvCxnSpPr/>
          <p:nvPr/>
        </p:nvCxnSpPr>
        <p:spPr>
          <a:xfrm>
            <a:off x="1782753" y="2774159"/>
            <a:ext cx="60889"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91" name="Conector reto 90"/>
          <p:cNvCxnSpPr/>
          <p:nvPr/>
        </p:nvCxnSpPr>
        <p:spPr>
          <a:xfrm>
            <a:off x="1796460" y="2863816"/>
            <a:ext cx="60889"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92" name="Conector reto 91"/>
          <p:cNvCxnSpPr/>
          <p:nvPr/>
        </p:nvCxnSpPr>
        <p:spPr>
          <a:xfrm>
            <a:off x="1816186" y="2925766"/>
            <a:ext cx="60889"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93" name="Conector reto 92"/>
          <p:cNvCxnSpPr/>
          <p:nvPr/>
        </p:nvCxnSpPr>
        <p:spPr>
          <a:xfrm>
            <a:off x="1873640" y="3240294"/>
            <a:ext cx="60889"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94" name="Conector reto 93"/>
          <p:cNvCxnSpPr/>
          <p:nvPr/>
        </p:nvCxnSpPr>
        <p:spPr>
          <a:xfrm>
            <a:off x="1866444" y="3194529"/>
            <a:ext cx="60889"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95" name="Conector reto 94"/>
          <p:cNvCxnSpPr/>
          <p:nvPr/>
        </p:nvCxnSpPr>
        <p:spPr>
          <a:xfrm>
            <a:off x="2657676" y="2292521"/>
            <a:ext cx="60889"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96" name="Conector reto 95"/>
          <p:cNvCxnSpPr/>
          <p:nvPr/>
        </p:nvCxnSpPr>
        <p:spPr>
          <a:xfrm>
            <a:off x="2711401" y="2376270"/>
            <a:ext cx="60889"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97" name="Conector reto 96"/>
          <p:cNvCxnSpPr/>
          <p:nvPr/>
        </p:nvCxnSpPr>
        <p:spPr>
          <a:xfrm flipV="1">
            <a:off x="2740715" y="2397211"/>
            <a:ext cx="30444" cy="32417"/>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98" name="Conector reto 97"/>
          <p:cNvCxnSpPr/>
          <p:nvPr/>
        </p:nvCxnSpPr>
        <p:spPr>
          <a:xfrm>
            <a:off x="2775015" y="2494393"/>
            <a:ext cx="60889"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99" name="Conector reto 98"/>
          <p:cNvCxnSpPr/>
          <p:nvPr/>
        </p:nvCxnSpPr>
        <p:spPr>
          <a:xfrm>
            <a:off x="2783422" y="2528772"/>
            <a:ext cx="60889" cy="0"/>
          </a:xfrm>
          <a:prstGeom prst="line">
            <a:avLst/>
          </a:prstGeom>
          <a:ln>
            <a:solidFill>
              <a:srgbClr val="E0AA0F"/>
            </a:solidFill>
          </a:ln>
          <a:effectLst/>
        </p:spPr>
        <p:style>
          <a:lnRef idx="1">
            <a:schemeClr val="accent1"/>
          </a:lnRef>
          <a:fillRef idx="0">
            <a:schemeClr val="accent1"/>
          </a:fillRef>
          <a:effectRef idx="0">
            <a:schemeClr val="accent1"/>
          </a:effectRef>
          <a:fontRef idx="minor">
            <a:schemeClr val="tx1"/>
          </a:fontRef>
        </p:style>
      </p:cxnSp>
      <p:cxnSp>
        <p:nvCxnSpPr>
          <p:cNvPr id="100" name="Conector reto 99"/>
          <p:cNvCxnSpPr/>
          <p:nvPr/>
        </p:nvCxnSpPr>
        <p:spPr>
          <a:xfrm>
            <a:off x="2508139" y="2774159"/>
            <a:ext cx="30445" cy="30952"/>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01" name="Conector reto 100"/>
          <p:cNvCxnSpPr/>
          <p:nvPr/>
        </p:nvCxnSpPr>
        <p:spPr>
          <a:xfrm>
            <a:off x="2568025" y="2726765"/>
            <a:ext cx="30445" cy="30952"/>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02" name="Conector reto 101"/>
          <p:cNvCxnSpPr/>
          <p:nvPr/>
        </p:nvCxnSpPr>
        <p:spPr>
          <a:xfrm flipH="1">
            <a:off x="2668577" y="2683906"/>
            <a:ext cx="2733" cy="30952"/>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03" name="Conector reto 102"/>
          <p:cNvCxnSpPr/>
          <p:nvPr/>
        </p:nvCxnSpPr>
        <p:spPr>
          <a:xfrm flipH="1">
            <a:off x="2708668" y="2683906"/>
            <a:ext cx="2733" cy="30952"/>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04" name="Conector reto 103"/>
          <p:cNvCxnSpPr/>
          <p:nvPr/>
        </p:nvCxnSpPr>
        <p:spPr>
          <a:xfrm flipH="1">
            <a:off x="3058825" y="2494393"/>
            <a:ext cx="2733" cy="30952"/>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05" name="Conector reto 104"/>
          <p:cNvCxnSpPr/>
          <p:nvPr/>
        </p:nvCxnSpPr>
        <p:spPr>
          <a:xfrm flipH="1">
            <a:off x="3108199" y="2480965"/>
            <a:ext cx="2733" cy="30952"/>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06" name="Conector reto 105"/>
          <p:cNvCxnSpPr/>
          <p:nvPr/>
        </p:nvCxnSpPr>
        <p:spPr>
          <a:xfrm>
            <a:off x="2892412" y="2578114"/>
            <a:ext cx="22429" cy="30952"/>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07" name="Conector reto 106"/>
          <p:cNvCxnSpPr/>
          <p:nvPr/>
        </p:nvCxnSpPr>
        <p:spPr>
          <a:xfrm>
            <a:off x="2937669" y="2550132"/>
            <a:ext cx="22429" cy="30952"/>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08" name="Conector reto 107"/>
          <p:cNvCxnSpPr/>
          <p:nvPr/>
        </p:nvCxnSpPr>
        <p:spPr>
          <a:xfrm>
            <a:off x="2799926" y="2754987"/>
            <a:ext cx="41660" cy="0"/>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09" name="Conector reto 108"/>
          <p:cNvCxnSpPr/>
          <p:nvPr/>
        </p:nvCxnSpPr>
        <p:spPr>
          <a:xfrm>
            <a:off x="2805690" y="2833725"/>
            <a:ext cx="41660" cy="0"/>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10" name="Conector reto 109"/>
          <p:cNvCxnSpPr/>
          <p:nvPr/>
        </p:nvCxnSpPr>
        <p:spPr>
          <a:xfrm>
            <a:off x="2789571" y="2914805"/>
            <a:ext cx="41660" cy="0"/>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11" name="Conector reto 110"/>
          <p:cNvCxnSpPr/>
          <p:nvPr/>
        </p:nvCxnSpPr>
        <p:spPr>
          <a:xfrm>
            <a:off x="2718565" y="2985826"/>
            <a:ext cx="41660" cy="0"/>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12" name="Conector reto 111"/>
          <p:cNvCxnSpPr/>
          <p:nvPr/>
        </p:nvCxnSpPr>
        <p:spPr>
          <a:xfrm>
            <a:off x="2708668" y="3074205"/>
            <a:ext cx="41660" cy="0"/>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13" name="Conector reto 112"/>
          <p:cNvCxnSpPr/>
          <p:nvPr/>
        </p:nvCxnSpPr>
        <p:spPr>
          <a:xfrm>
            <a:off x="2687284" y="3147438"/>
            <a:ext cx="41660" cy="0"/>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14" name="Conector reto 113"/>
          <p:cNvCxnSpPr/>
          <p:nvPr/>
        </p:nvCxnSpPr>
        <p:spPr>
          <a:xfrm>
            <a:off x="2671009" y="3242768"/>
            <a:ext cx="41660" cy="0"/>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15" name="Conector reto 114"/>
          <p:cNvCxnSpPr/>
          <p:nvPr/>
        </p:nvCxnSpPr>
        <p:spPr>
          <a:xfrm>
            <a:off x="2633041" y="3417202"/>
            <a:ext cx="41660" cy="0"/>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16" name="Conector reto 115"/>
          <p:cNvCxnSpPr/>
          <p:nvPr/>
        </p:nvCxnSpPr>
        <p:spPr>
          <a:xfrm>
            <a:off x="2650577" y="3317709"/>
            <a:ext cx="41660" cy="0"/>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17" name="Conector reto 116"/>
          <p:cNvCxnSpPr/>
          <p:nvPr/>
        </p:nvCxnSpPr>
        <p:spPr>
          <a:xfrm>
            <a:off x="2702900" y="3108282"/>
            <a:ext cx="41660" cy="0"/>
          </a:xfrm>
          <a:prstGeom prst="line">
            <a:avLst/>
          </a:prstGeom>
          <a:ln>
            <a:solidFill>
              <a:srgbClr val="00682F"/>
            </a:solidFill>
          </a:ln>
          <a:effectLst/>
        </p:spPr>
        <p:style>
          <a:lnRef idx="1">
            <a:schemeClr val="accent1"/>
          </a:lnRef>
          <a:fillRef idx="0">
            <a:schemeClr val="accent1"/>
          </a:fillRef>
          <a:effectRef idx="0">
            <a:schemeClr val="accent1"/>
          </a:effectRef>
          <a:fontRef idx="minor">
            <a:schemeClr val="tx1"/>
          </a:fontRef>
        </p:style>
      </p:cxnSp>
      <p:cxnSp>
        <p:nvCxnSpPr>
          <p:cNvPr id="118" name="Conector reto 117"/>
          <p:cNvCxnSpPr/>
          <p:nvPr/>
        </p:nvCxnSpPr>
        <p:spPr>
          <a:xfrm flipV="1">
            <a:off x="3205510" y="3234327"/>
            <a:ext cx="30903" cy="30952"/>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19" name="Conector reto 118"/>
          <p:cNvCxnSpPr/>
          <p:nvPr/>
        </p:nvCxnSpPr>
        <p:spPr>
          <a:xfrm flipH="1" flipV="1">
            <a:off x="3068681" y="2958765"/>
            <a:ext cx="1" cy="32889"/>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20" name="Conector reto 119"/>
          <p:cNvCxnSpPr/>
          <p:nvPr/>
        </p:nvCxnSpPr>
        <p:spPr>
          <a:xfrm flipV="1">
            <a:off x="2938900" y="2869046"/>
            <a:ext cx="0" cy="30952"/>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21" name="Conector reto 120"/>
          <p:cNvCxnSpPr/>
          <p:nvPr/>
        </p:nvCxnSpPr>
        <p:spPr>
          <a:xfrm flipV="1">
            <a:off x="3254806" y="3307562"/>
            <a:ext cx="24772" cy="22579"/>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122" name="Elipse 121"/>
          <p:cNvSpPr/>
          <p:nvPr/>
        </p:nvSpPr>
        <p:spPr>
          <a:xfrm>
            <a:off x="1065136" y="3250269"/>
            <a:ext cx="153657" cy="1539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6</a:t>
            </a:r>
          </a:p>
        </p:txBody>
      </p:sp>
      <p:sp>
        <p:nvSpPr>
          <p:cNvPr id="123" name="Elipse 122"/>
          <p:cNvSpPr/>
          <p:nvPr/>
        </p:nvSpPr>
        <p:spPr>
          <a:xfrm>
            <a:off x="1903427" y="2799816"/>
            <a:ext cx="153657" cy="1539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5</a:t>
            </a:r>
          </a:p>
        </p:txBody>
      </p:sp>
      <p:sp>
        <p:nvSpPr>
          <p:cNvPr id="124" name="Elipse 123"/>
          <p:cNvSpPr/>
          <p:nvPr/>
        </p:nvSpPr>
        <p:spPr>
          <a:xfrm>
            <a:off x="1846153" y="2605758"/>
            <a:ext cx="153657" cy="1539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1</a:t>
            </a:r>
          </a:p>
        </p:txBody>
      </p:sp>
      <p:sp>
        <p:nvSpPr>
          <p:cNvPr id="125" name="Elipse 124"/>
          <p:cNvSpPr/>
          <p:nvPr/>
        </p:nvSpPr>
        <p:spPr>
          <a:xfrm>
            <a:off x="2348325" y="2443332"/>
            <a:ext cx="153657" cy="1539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a:solidFill>
                  <a:srgbClr val="FFFFFF"/>
                </a:solidFill>
              </a:rPr>
              <a:t>4</a:t>
            </a:r>
            <a:endParaRPr lang="pt-BR" sz="1200" b="1" dirty="0">
              <a:solidFill>
                <a:srgbClr val="FFFFFF"/>
              </a:solidFill>
            </a:endParaRPr>
          </a:p>
        </p:txBody>
      </p:sp>
      <p:sp>
        <p:nvSpPr>
          <p:cNvPr id="126" name="Elipse 125"/>
          <p:cNvSpPr/>
          <p:nvPr/>
        </p:nvSpPr>
        <p:spPr>
          <a:xfrm>
            <a:off x="1432818" y="3473557"/>
            <a:ext cx="153657" cy="1539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3</a:t>
            </a:r>
          </a:p>
        </p:txBody>
      </p:sp>
      <p:sp>
        <p:nvSpPr>
          <p:cNvPr id="127" name="Elipse 126"/>
          <p:cNvSpPr/>
          <p:nvPr/>
        </p:nvSpPr>
        <p:spPr>
          <a:xfrm>
            <a:off x="2817074" y="2302354"/>
            <a:ext cx="153657" cy="1539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2</a:t>
            </a:r>
          </a:p>
        </p:txBody>
      </p:sp>
      <p:sp>
        <p:nvSpPr>
          <p:cNvPr id="128" name="Elipse 127"/>
          <p:cNvSpPr/>
          <p:nvPr/>
        </p:nvSpPr>
        <p:spPr>
          <a:xfrm>
            <a:off x="2103637" y="3754969"/>
            <a:ext cx="153657" cy="1539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7</a:t>
            </a:r>
          </a:p>
        </p:txBody>
      </p:sp>
      <p:sp>
        <p:nvSpPr>
          <p:cNvPr id="129" name="Elipse 128"/>
          <p:cNvSpPr/>
          <p:nvPr/>
        </p:nvSpPr>
        <p:spPr>
          <a:xfrm>
            <a:off x="3625910" y="4021033"/>
            <a:ext cx="153657" cy="153916"/>
          </a:xfrm>
          <a:prstGeom prst="ellipse">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2</a:t>
            </a:r>
          </a:p>
        </p:txBody>
      </p:sp>
      <p:sp>
        <p:nvSpPr>
          <p:cNvPr id="130" name="Elipse 129"/>
          <p:cNvSpPr/>
          <p:nvPr/>
        </p:nvSpPr>
        <p:spPr>
          <a:xfrm>
            <a:off x="2469230" y="4027989"/>
            <a:ext cx="153657" cy="153916"/>
          </a:xfrm>
          <a:prstGeom prst="ellipse">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3</a:t>
            </a:r>
          </a:p>
        </p:txBody>
      </p:sp>
      <p:cxnSp>
        <p:nvCxnSpPr>
          <p:cNvPr id="131" name="Conector reto 130"/>
          <p:cNvCxnSpPr/>
          <p:nvPr/>
        </p:nvCxnSpPr>
        <p:spPr>
          <a:xfrm flipV="1">
            <a:off x="155512" y="5564325"/>
            <a:ext cx="0" cy="62086"/>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32" name="Conector reto 131"/>
          <p:cNvCxnSpPr/>
          <p:nvPr/>
        </p:nvCxnSpPr>
        <p:spPr>
          <a:xfrm flipV="1">
            <a:off x="247556" y="5564325"/>
            <a:ext cx="0" cy="62086"/>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33" name="Conector reto 132"/>
          <p:cNvCxnSpPr/>
          <p:nvPr/>
        </p:nvCxnSpPr>
        <p:spPr>
          <a:xfrm flipV="1">
            <a:off x="339599" y="5564325"/>
            <a:ext cx="0" cy="62086"/>
          </a:xfrm>
          <a:prstGeom prst="line">
            <a:avLst/>
          </a:prstGeom>
          <a:ln>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34" name="Conector reto 133"/>
          <p:cNvCxnSpPr/>
          <p:nvPr/>
        </p:nvCxnSpPr>
        <p:spPr>
          <a:xfrm flipV="1">
            <a:off x="153655" y="5418252"/>
            <a:ext cx="0" cy="62086"/>
          </a:xfrm>
          <a:prstGeom prst="line">
            <a:avLst/>
          </a:prstGeom>
          <a:ln>
            <a:solidFill>
              <a:srgbClr val="FFC000"/>
            </a:solidFill>
          </a:ln>
          <a:effectLst/>
        </p:spPr>
        <p:style>
          <a:lnRef idx="1">
            <a:schemeClr val="accent1"/>
          </a:lnRef>
          <a:fillRef idx="0">
            <a:schemeClr val="accent1"/>
          </a:fillRef>
          <a:effectRef idx="0">
            <a:schemeClr val="accent1"/>
          </a:effectRef>
          <a:fontRef idx="minor">
            <a:schemeClr val="tx1"/>
          </a:fontRef>
        </p:style>
      </p:cxnSp>
      <p:cxnSp>
        <p:nvCxnSpPr>
          <p:cNvPr id="135" name="Conector reto 134"/>
          <p:cNvCxnSpPr/>
          <p:nvPr/>
        </p:nvCxnSpPr>
        <p:spPr>
          <a:xfrm flipV="1">
            <a:off x="245698" y="5418252"/>
            <a:ext cx="0" cy="62086"/>
          </a:xfrm>
          <a:prstGeom prst="line">
            <a:avLst/>
          </a:prstGeom>
          <a:ln>
            <a:solidFill>
              <a:srgbClr val="FFC000"/>
            </a:solidFill>
          </a:ln>
          <a:effectLst/>
        </p:spPr>
        <p:style>
          <a:lnRef idx="1">
            <a:schemeClr val="accent1"/>
          </a:lnRef>
          <a:fillRef idx="0">
            <a:schemeClr val="accent1"/>
          </a:fillRef>
          <a:effectRef idx="0">
            <a:schemeClr val="accent1"/>
          </a:effectRef>
          <a:fontRef idx="minor">
            <a:schemeClr val="tx1"/>
          </a:fontRef>
        </p:style>
      </p:cxnSp>
      <p:cxnSp>
        <p:nvCxnSpPr>
          <p:cNvPr id="136" name="Conector reto 135"/>
          <p:cNvCxnSpPr/>
          <p:nvPr/>
        </p:nvCxnSpPr>
        <p:spPr>
          <a:xfrm flipV="1">
            <a:off x="337742" y="5418252"/>
            <a:ext cx="0" cy="62086"/>
          </a:xfrm>
          <a:prstGeom prst="line">
            <a:avLst/>
          </a:prstGeom>
          <a:ln>
            <a:solidFill>
              <a:srgbClr val="FFC000"/>
            </a:solidFill>
          </a:ln>
          <a:effectLst/>
        </p:spPr>
        <p:style>
          <a:lnRef idx="1">
            <a:schemeClr val="accent1"/>
          </a:lnRef>
          <a:fillRef idx="0">
            <a:schemeClr val="accent1"/>
          </a:fillRef>
          <a:effectRef idx="0">
            <a:schemeClr val="accent1"/>
          </a:effectRef>
          <a:fontRef idx="minor">
            <a:schemeClr val="tx1"/>
          </a:fontRef>
        </p:style>
      </p:cxnSp>
      <p:cxnSp>
        <p:nvCxnSpPr>
          <p:cNvPr id="137" name="Conector reto 136"/>
          <p:cNvCxnSpPr/>
          <p:nvPr/>
        </p:nvCxnSpPr>
        <p:spPr>
          <a:xfrm flipV="1">
            <a:off x="153655" y="5107820"/>
            <a:ext cx="0" cy="62086"/>
          </a:xfrm>
          <a:prstGeom prst="line">
            <a:avLst/>
          </a:prstGeom>
          <a:ln>
            <a:solidFill>
              <a:srgbClr val="00B050"/>
            </a:solidFill>
          </a:ln>
          <a:effectLst/>
        </p:spPr>
        <p:style>
          <a:lnRef idx="1">
            <a:schemeClr val="accent1"/>
          </a:lnRef>
          <a:fillRef idx="0">
            <a:schemeClr val="accent1"/>
          </a:fillRef>
          <a:effectRef idx="0">
            <a:schemeClr val="accent1"/>
          </a:effectRef>
          <a:fontRef idx="minor">
            <a:schemeClr val="tx1"/>
          </a:fontRef>
        </p:style>
      </p:cxnSp>
      <p:cxnSp>
        <p:nvCxnSpPr>
          <p:cNvPr id="138" name="Conector reto 137"/>
          <p:cNvCxnSpPr/>
          <p:nvPr/>
        </p:nvCxnSpPr>
        <p:spPr>
          <a:xfrm flipV="1">
            <a:off x="245698" y="5107820"/>
            <a:ext cx="0" cy="62086"/>
          </a:xfrm>
          <a:prstGeom prst="line">
            <a:avLst/>
          </a:prstGeom>
          <a:ln>
            <a:solidFill>
              <a:srgbClr val="00B050"/>
            </a:solidFill>
          </a:ln>
          <a:effectLst/>
        </p:spPr>
        <p:style>
          <a:lnRef idx="1">
            <a:schemeClr val="accent1"/>
          </a:lnRef>
          <a:fillRef idx="0">
            <a:schemeClr val="accent1"/>
          </a:fillRef>
          <a:effectRef idx="0">
            <a:schemeClr val="accent1"/>
          </a:effectRef>
          <a:fontRef idx="minor">
            <a:schemeClr val="tx1"/>
          </a:fontRef>
        </p:style>
      </p:cxnSp>
      <p:cxnSp>
        <p:nvCxnSpPr>
          <p:cNvPr id="139" name="Conector reto 138"/>
          <p:cNvCxnSpPr/>
          <p:nvPr/>
        </p:nvCxnSpPr>
        <p:spPr>
          <a:xfrm flipV="1">
            <a:off x="337742" y="5107820"/>
            <a:ext cx="0" cy="62086"/>
          </a:xfrm>
          <a:prstGeom prst="line">
            <a:avLst/>
          </a:prstGeom>
          <a:ln>
            <a:solidFill>
              <a:srgbClr val="00B050"/>
            </a:solidFill>
          </a:ln>
          <a:effectLst/>
        </p:spPr>
        <p:style>
          <a:lnRef idx="1">
            <a:schemeClr val="accent1"/>
          </a:lnRef>
          <a:fillRef idx="0">
            <a:schemeClr val="accent1"/>
          </a:fillRef>
          <a:effectRef idx="0">
            <a:schemeClr val="accent1"/>
          </a:effectRef>
          <a:fontRef idx="minor">
            <a:schemeClr val="tx1"/>
          </a:fontRef>
        </p:style>
      </p:cxnSp>
      <p:sp>
        <p:nvSpPr>
          <p:cNvPr id="140" name="Elipse 139"/>
          <p:cNvSpPr/>
          <p:nvPr/>
        </p:nvSpPr>
        <p:spPr>
          <a:xfrm>
            <a:off x="2217583" y="4995593"/>
            <a:ext cx="153657" cy="153916"/>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6</a:t>
            </a:r>
          </a:p>
        </p:txBody>
      </p:sp>
      <p:sp>
        <p:nvSpPr>
          <p:cNvPr id="141" name="Elipse 140"/>
          <p:cNvSpPr/>
          <p:nvPr/>
        </p:nvSpPr>
        <p:spPr>
          <a:xfrm>
            <a:off x="1749910" y="4846087"/>
            <a:ext cx="153657" cy="153916"/>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2</a:t>
            </a:r>
          </a:p>
        </p:txBody>
      </p:sp>
      <p:sp>
        <p:nvSpPr>
          <p:cNvPr id="142" name="Elipse 141"/>
          <p:cNvSpPr/>
          <p:nvPr/>
        </p:nvSpPr>
        <p:spPr>
          <a:xfrm>
            <a:off x="2345816" y="5206451"/>
            <a:ext cx="153657" cy="153916"/>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3</a:t>
            </a:r>
          </a:p>
        </p:txBody>
      </p:sp>
      <p:sp>
        <p:nvSpPr>
          <p:cNvPr id="143" name="Elipse 142"/>
          <p:cNvSpPr/>
          <p:nvPr/>
        </p:nvSpPr>
        <p:spPr>
          <a:xfrm>
            <a:off x="2022740" y="5183640"/>
            <a:ext cx="153657" cy="153916"/>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4</a:t>
            </a:r>
          </a:p>
        </p:txBody>
      </p:sp>
      <p:sp>
        <p:nvSpPr>
          <p:cNvPr id="144" name="Elipse 143"/>
          <p:cNvSpPr/>
          <p:nvPr/>
        </p:nvSpPr>
        <p:spPr>
          <a:xfrm>
            <a:off x="1727471" y="4034352"/>
            <a:ext cx="153657" cy="153916"/>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1</a:t>
            </a:r>
          </a:p>
        </p:txBody>
      </p:sp>
      <p:sp>
        <p:nvSpPr>
          <p:cNvPr id="145" name="Elipse 144"/>
          <p:cNvSpPr/>
          <p:nvPr/>
        </p:nvSpPr>
        <p:spPr>
          <a:xfrm>
            <a:off x="2418053" y="4680723"/>
            <a:ext cx="153657" cy="153916"/>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5</a:t>
            </a:r>
          </a:p>
        </p:txBody>
      </p:sp>
      <p:sp>
        <p:nvSpPr>
          <p:cNvPr id="146" name="Elipse 145"/>
          <p:cNvSpPr/>
          <p:nvPr/>
        </p:nvSpPr>
        <p:spPr>
          <a:xfrm>
            <a:off x="2257294" y="3593311"/>
            <a:ext cx="153657" cy="153916"/>
          </a:xfrm>
          <a:prstGeom prst="ellipse">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1</a:t>
            </a:r>
          </a:p>
        </p:txBody>
      </p:sp>
      <p:sp>
        <p:nvSpPr>
          <p:cNvPr id="147" name="Elipse 146"/>
          <p:cNvSpPr/>
          <p:nvPr/>
        </p:nvSpPr>
        <p:spPr>
          <a:xfrm>
            <a:off x="2260958" y="3153091"/>
            <a:ext cx="153657" cy="1539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pt-BR" sz="1200" b="1" dirty="0">
                <a:solidFill>
                  <a:srgbClr val="FFFFFF"/>
                </a:solidFill>
              </a:rPr>
              <a:t>8</a:t>
            </a:r>
          </a:p>
        </p:txBody>
      </p:sp>
      <p:sp>
        <p:nvSpPr>
          <p:cNvPr id="148" name="CaixaDeTexto 147"/>
          <p:cNvSpPr txBox="1"/>
          <p:nvPr/>
        </p:nvSpPr>
        <p:spPr>
          <a:xfrm>
            <a:off x="4573262" y="1029306"/>
            <a:ext cx="1582037" cy="288000"/>
          </a:xfrm>
          <a:prstGeom prst="rect">
            <a:avLst/>
          </a:prstGeom>
          <a:solidFill>
            <a:schemeClr val="bg1">
              <a:alpha val="50000"/>
            </a:schemeClr>
          </a:solidFill>
          <a:ln>
            <a:noFill/>
          </a:ln>
        </p:spPr>
        <p:txBody>
          <a:bodyPr wrap="square" lIns="72000" tIns="36000" rIns="72000" bIns="36000" rtlCol="0" anchor="ctr">
            <a:noAutofit/>
          </a:bodyPr>
          <a:lstStyle>
            <a:defPPr>
              <a:defRPr lang="en-US"/>
            </a:defPPr>
            <a:lvl1pPr>
              <a:spcAft>
                <a:spcPts val="600"/>
              </a:spcAft>
              <a:defRPr sz="1200">
                <a:solidFill>
                  <a:schemeClr val="tx1">
                    <a:lumMod val="50000"/>
                    <a:lumOff val="50000"/>
                  </a:schemeClr>
                </a:solidFill>
              </a:defRPr>
            </a:lvl1pPr>
          </a:lstStyle>
          <a:p>
            <a:r>
              <a:rPr lang="pt-BR" sz="1600" b="1" dirty="0">
                <a:solidFill>
                  <a:prstClr val="black">
                    <a:lumMod val="50000"/>
                    <a:lumOff val="50000"/>
                  </a:prstClr>
                </a:solidFill>
              </a:rPr>
              <a:t>NORTH AXIS</a:t>
            </a:r>
          </a:p>
        </p:txBody>
      </p:sp>
      <p:sp>
        <p:nvSpPr>
          <p:cNvPr id="149" name="CaixaDeTexto 148"/>
          <p:cNvSpPr txBox="1"/>
          <p:nvPr/>
        </p:nvSpPr>
        <p:spPr>
          <a:xfrm>
            <a:off x="4573262" y="3310439"/>
            <a:ext cx="1582037" cy="288000"/>
          </a:xfrm>
          <a:prstGeom prst="rect">
            <a:avLst/>
          </a:prstGeom>
          <a:solidFill>
            <a:schemeClr val="bg1">
              <a:alpha val="50000"/>
            </a:schemeClr>
          </a:solidFill>
          <a:ln>
            <a:noFill/>
          </a:ln>
        </p:spPr>
        <p:txBody>
          <a:bodyPr wrap="square" lIns="72000" tIns="36000" rIns="72000" bIns="36000" rtlCol="0" anchor="ctr">
            <a:noAutofit/>
          </a:bodyPr>
          <a:lstStyle>
            <a:defPPr>
              <a:defRPr lang="en-US"/>
            </a:defPPr>
            <a:lvl1pPr>
              <a:spcAft>
                <a:spcPts val="600"/>
              </a:spcAft>
              <a:defRPr sz="1200">
                <a:solidFill>
                  <a:schemeClr val="tx1">
                    <a:lumMod val="50000"/>
                    <a:lumOff val="50000"/>
                  </a:schemeClr>
                </a:solidFill>
              </a:defRPr>
            </a:lvl1pPr>
          </a:lstStyle>
          <a:p>
            <a:r>
              <a:rPr lang="pt-BR" sz="1600" b="1" dirty="0">
                <a:solidFill>
                  <a:srgbClr val="A3445C"/>
                </a:solidFill>
              </a:rPr>
              <a:t>SOUTH AXIS</a:t>
            </a:r>
          </a:p>
        </p:txBody>
      </p:sp>
      <p:sp>
        <p:nvSpPr>
          <p:cNvPr id="150" name="Espaço Reservado para Texto 8"/>
          <p:cNvSpPr txBox="1">
            <a:spLocks/>
          </p:cNvSpPr>
          <p:nvPr/>
        </p:nvSpPr>
        <p:spPr>
          <a:xfrm>
            <a:off x="4573262" y="1298310"/>
            <a:ext cx="4644000" cy="1770139"/>
          </a:xfrm>
          <a:prstGeom prst="rect">
            <a:avLst/>
          </a:prstGeom>
        </p:spPr>
        <p:txBody>
          <a:bodyPr>
            <a:noAutofit/>
          </a:bodyPr>
          <a:lstStyle>
            <a:lvl1pPr marL="182563" indent="-182563"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534988" indent="-169863"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903288"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10795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1354138"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buFont typeface="+mj-lt"/>
              <a:buAutoNum type="arabicPeriod"/>
            </a:pPr>
            <a:r>
              <a:rPr lang="pt-BR" sz="1200" dirty="0" err="1">
                <a:solidFill>
                  <a:prstClr val="black"/>
                </a:solidFill>
              </a:rPr>
              <a:t>Extension</a:t>
            </a:r>
            <a:r>
              <a:rPr lang="pt-BR" sz="1200" dirty="0">
                <a:solidFill>
                  <a:prstClr val="black"/>
                </a:solidFill>
              </a:rPr>
              <a:t> BR-163 </a:t>
            </a:r>
            <a:r>
              <a:rPr lang="pt-BR" sz="1200" dirty="0" err="1">
                <a:solidFill>
                  <a:prstClr val="black"/>
                </a:solidFill>
              </a:rPr>
              <a:t>to</a:t>
            </a:r>
            <a:r>
              <a:rPr lang="pt-BR" sz="1200" dirty="0">
                <a:solidFill>
                  <a:prstClr val="black"/>
                </a:solidFill>
              </a:rPr>
              <a:t> </a:t>
            </a:r>
            <a:r>
              <a:rPr lang="pt-BR" sz="1200" dirty="0" err="1">
                <a:solidFill>
                  <a:prstClr val="black"/>
                </a:solidFill>
              </a:rPr>
              <a:t>Miritituba</a:t>
            </a:r>
            <a:endParaRPr lang="pt-BR" sz="1200" dirty="0">
              <a:solidFill>
                <a:prstClr val="black"/>
              </a:solidFill>
            </a:endParaRPr>
          </a:p>
          <a:p>
            <a:pPr marL="228600" indent="-228600">
              <a:buFont typeface="+mj-lt"/>
              <a:buAutoNum type="arabicPeriod"/>
            </a:pPr>
            <a:r>
              <a:rPr lang="pt-BR" sz="1200" dirty="0">
                <a:solidFill>
                  <a:prstClr val="black"/>
                </a:solidFill>
              </a:rPr>
              <a:t>FNS, Açailândia - Barcarena</a:t>
            </a:r>
          </a:p>
          <a:p>
            <a:pPr marL="228600" indent="-228600">
              <a:buFont typeface="+mj-lt"/>
              <a:buAutoNum type="arabicPeriod"/>
            </a:pPr>
            <a:r>
              <a:rPr lang="pt-BR" sz="1200" dirty="0">
                <a:solidFill>
                  <a:prstClr val="black"/>
                </a:solidFill>
              </a:rPr>
              <a:t>Transcontinental: Sapezal - Porto Velho</a:t>
            </a:r>
          </a:p>
          <a:p>
            <a:pPr marL="228600" indent="-228600">
              <a:buFont typeface="+mj-lt"/>
              <a:buAutoNum type="arabicPeriod"/>
            </a:pPr>
            <a:r>
              <a:rPr lang="pt-BR" sz="1200" dirty="0" err="1">
                <a:solidFill>
                  <a:prstClr val="black"/>
                </a:solidFill>
              </a:rPr>
              <a:t>Waterway</a:t>
            </a:r>
            <a:r>
              <a:rPr lang="pt-BR" sz="1200" dirty="0">
                <a:solidFill>
                  <a:prstClr val="black"/>
                </a:solidFill>
              </a:rPr>
              <a:t> Tocantins – Vila do Conde</a:t>
            </a:r>
          </a:p>
          <a:p>
            <a:pPr marL="228600" indent="-228600">
              <a:buFont typeface="+mj-lt"/>
              <a:buAutoNum type="arabicPeriod"/>
            </a:pPr>
            <a:r>
              <a:rPr lang="pt-BR" sz="1200" dirty="0">
                <a:solidFill>
                  <a:prstClr val="black"/>
                </a:solidFill>
              </a:rPr>
              <a:t>Lucas </a:t>
            </a:r>
            <a:r>
              <a:rPr lang="pt-BR" sz="1200" dirty="0" err="1">
                <a:solidFill>
                  <a:prstClr val="black"/>
                </a:solidFill>
              </a:rPr>
              <a:t>R.Verde</a:t>
            </a:r>
            <a:r>
              <a:rPr lang="pt-BR" sz="1200" dirty="0">
                <a:solidFill>
                  <a:prstClr val="black"/>
                </a:solidFill>
              </a:rPr>
              <a:t> </a:t>
            </a:r>
            <a:r>
              <a:rPr lang="pt-BR" sz="1200" dirty="0" err="1">
                <a:solidFill>
                  <a:prstClr val="black"/>
                </a:solidFill>
              </a:rPr>
              <a:t>Railroad</a:t>
            </a:r>
            <a:r>
              <a:rPr lang="pt-BR" sz="1200" dirty="0">
                <a:solidFill>
                  <a:prstClr val="black"/>
                </a:solidFill>
              </a:rPr>
              <a:t> - </a:t>
            </a:r>
            <a:r>
              <a:rPr lang="pt-BR" sz="1200" dirty="0" err="1">
                <a:solidFill>
                  <a:prstClr val="black"/>
                </a:solidFill>
              </a:rPr>
              <a:t>Miritituba</a:t>
            </a:r>
            <a:endParaRPr lang="pt-BR" sz="1200" dirty="0">
              <a:solidFill>
                <a:prstClr val="black"/>
              </a:solidFill>
            </a:endParaRPr>
          </a:p>
          <a:p>
            <a:pPr marL="228600" indent="-228600">
              <a:buFont typeface="+mj-lt"/>
              <a:buAutoNum type="arabicPeriod"/>
            </a:pPr>
            <a:r>
              <a:rPr lang="pt-BR" sz="1200" dirty="0">
                <a:solidFill>
                  <a:prstClr val="black"/>
                </a:solidFill>
              </a:rPr>
              <a:t>BR-364: Comodoro - Porto Velho</a:t>
            </a:r>
          </a:p>
          <a:p>
            <a:pPr marL="228600" indent="-228600">
              <a:buFont typeface="+mj-lt"/>
              <a:buAutoNum type="arabicPeriod"/>
            </a:pPr>
            <a:r>
              <a:rPr lang="pt-BR" sz="1200" dirty="0">
                <a:solidFill>
                  <a:prstClr val="black"/>
                </a:solidFill>
              </a:rPr>
              <a:t>FICO Lucas do Rio Verde - </a:t>
            </a:r>
            <a:r>
              <a:rPr lang="pt-BR" sz="1200" dirty="0" err="1">
                <a:solidFill>
                  <a:prstClr val="black"/>
                </a:solidFill>
              </a:rPr>
              <a:t>Campinorte</a:t>
            </a:r>
            <a:endParaRPr lang="pt-BR" sz="1200" dirty="0">
              <a:solidFill>
                <a:prstClr val="black"/>
              </a:solidFill>
            </a:endParaRPr>
          </a:p>
          <a:p>
            <a:pPr marL="228600" indent="-228600">
              <a:buFont typeface="+mj-lt"/>
              <a:buAutoNum type="arabicPeriod"/>
            </a:pPr>
            <a:r>
              <a:rPr lang="pt-BR" sz="1200" dirty="0">
                <a:solidFill>
                  <a:prstClr val="black"/>
                </a:solidFill>
              </a:rPr>
              <a:t>BR-158: </a:t>
            </a:r>
            <a:r>
              <a:rPr lang="pt-BR" sz="1200" dirty="0" err="1">
                <a:solidFill>
                  <a:prstClr val="black"/>
                </a:solidFill>
              </a:rPr>
              <a:t>Paved</a:t>
            </a:r>
            <a:r>
              <a:rPr lang="pt-BR" sz="1200" dirty="0">
                <a:solidFill>
                  <a:prstClr val="black"/>
                </a:solidFill>
              </a:rPr>
              <a:t> </a:t>
            </a:r>
            <a:r>
              <a:rPr lang="pt-BR" sz="1200" dirty="0" err="1">
                <a:solidFill>
                  <a:prstClr val="black"/>
                </a:solidFill>
              </a:rPr>
              <a:t>only</a:t>
            </a:r>
            <a:r>
              <a:rPr lang="pt-BR" sz="1200" dirty="0">
                <a:solidFill>
                  <a:prstClr val="black"/>
                </a:solidFill>
              </a:rPr>
              <a:t> in PA</a:t>
            </a:r>
            <a:endParaRPr lang="pt-BR" sz="1200" dirty="0"/>
          </a:p>
        </p:txBody>
      </p:sp>
      <p:sp>
        <p:nvSpPr>
          <p:cNvPr id="151" name="Espaço Reservado para Texto 8"/>
          <p:cNvSpPr txBox="1">
            <a:spLocks/>
          </p:cNvSpPr>
          <p:nvPr/>
        </p:nvSpPr>
        <p:spPr>
          <a:xfrm>
            <a:off x="4573262" y="3535364"/>
            <a:ext cx="4644000" cy="1299923"/>
          </a:xfrm>
          <a:prstGeom prst="rect">
            <a:avLst/>
          </a:prstGeom>
        </p:spPr>
        <p:txBody>
          <a:bodyPr>
            <a:noAutofit/>
          </a:bodyPr>
          <a:lstStyle>
            <a:lvl1pPr marL="182563" indent="-182563"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534988" indent="-169863"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903288"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10795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1354138"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buFont typeface="+mj-lt"/>
              <a:buAutoNum type="arabicPeriod"/>
            </a:pPr>
            <a:r>
              <a:rPr lang="pt-BR" sz="1200" dirty="0" err="1">
                <a:solidFill>
                  <a:prstClr val="black"/>
                </a:solidFill>
              </a:rPr>
              <a:t>Extension</a:t>
            </a:r>
            <a:r>
              <a:rPr lang="pt-BR" sz="1200" dirty="0">
                <a:solidFill>
                  <a:prstClr val="black"/>
                </a:solidFill>
              </a:rPr>
              <a:t> </a:t>
            </a:r>
            <a:r>
              <a:rPr lang="pt-BR" sz="1200" dirty="0" err="1">
                <a:solidFill>
                  <a:prstClr val="black"/>
                </a:solidFill>
              </a:rPr>
              <a:t>of</a:t>
            </a:r>
            <a:r>
              <a:rPr lang="pt-BR" sz="1200" dirty="0">
                <a:solidFill>
                  <a:prstClr val="black"/>
                </a:solidFill>
              </a:rPr>
              <a:t> ALL Malha Norte (Private) </a:t>
            </a:r>
            <a:r>
              <a:rPr lang="pt-BR" sz="1200" dirty="0" err="1">
                <a:solidFill>
                  <a:prstClr val="black"/>
                </a:solidFill>
              </a:rPr>
              <a:t>to</a:t>
            </a:r>
            <a:r>
              <a:rPr lang="pt-BR" sz="1200" dirty="0">
                <a:solidFill>
                  <a:prstClr val="black"/>
                </a:solidFill>
              </a:rPr>
              <a:t> Cuiabá</a:t>
            </a:r>
          </a:p>
          <a:p>
            <a:pPr marL="228600" indent="-228600">
              <a:buFont typeface="+mj-lt"/>
              <a:buAutoNum type="arabicPeriod"/>
            </a:pPr>
            <a:r>
              <a:rPr lang="pt-BR" sz="1200" dirty="0">
                <a:solidFill>
                  <a:prstClr val="black"/>
                </a:solidFill>
              </a:rPr>
              <a:t>Railway Maracaju-Lapa</a:t>
            </a:r>
          </a:p>
          <a:p>
            <a:pPr marL="228600" indent="-228600">
              <a:buFont typeface="+mj-lt"/>
              <a:buAutoNum type="arabicPeriod"/>
            </a:pPr>
            <a:r>
              <a:rPr lang="pt-BR" sz="1200" dirty="0">
                <a:solidFill>
                  <a:prstClr val="black"/>
                </a:solidFill>
              </a:rPr>
              <a:t>Railway Lapa-Paranaguá (</a:t>
            </a:r>
            <a:r>
              <a:rPr lang="pt-BR" sz="1200" dirty="0" err="1">
                <a:solidFill>
                  <a:prstClr val="black"/>
                </a:solidFill>
              </a:rPr>
              <a:t>duplication</a:t>
            </a:r>
            <a:r>
              <a:rPr lang="pt-BR" sz="1200" dirty="0">
                <a:solidFill>
                  <a:prstClr val="black"/>
                </a:solidFill>
              </a:rPr>
              <a:t>)</a:t>
            </a:r>
          </a:p>
          <a:p>
            <a:pPr marL="228600" indent="-228600">
              <a:buFont typeface="+mj-lt"/>
              <a:buAutoNum type="arabicPeriod"/>
            </a:pPr>
            <a:r>
              <a:rPr lang="pt-BR" sz="1200" dirty="0">
                <a:solidFill>
                  <a:prstClr val="black"/>
                </a:solidFill>
              </a:rPr>
              <a:t>Railway Dourados - Estrela d'Oeste</a:t>
            </a:r>
          </a:p>
          <a:p>
            <a:pPr marL="228600" indent="-228600">
              <a:buFont typeface="+mj-lt"/>
              <a:buAutoNum type="arabicPeriod"/>
            </a:pPr>
            <a:r>
              <a:rPr lang="pt-BR" sz="1200" dirty="0">
                <a:solidFill>
                  <a:prstClr val="black"/>
                </a:solidFill>
              </a:rPr>
              <a:t>FNS, Estrela d'Oeste </a:t>
            </a:r>
            <a:r>
              <a:rPr lang="pt-BR" sz="1200" dirty="0" err="1">
                <a:solidFill>
                  <a:prstClr val="black"/>
                </a:solidFill>
              </a:rPr>
              <a:t>to</a:t>
            </a:r>
            <a:r>
              <a:rPr lang="pt-BR" sz="1200" dirty="0">
                <a:solidFill>
                  <a:prstClr val="black"/>
                </a:solidFill>
              </a:rPr>
              <a:t> Rio Grande</a:t>
            </a:r>
          </a:p>
          <a:p>
            <a:pPr marL="228600" indent="-228600">
              <a:buFont typeface="+mj-lt"/>
              <a:buAutoNum type="arabicPeriod"/>
            </a:pPr>
            <a:r>
              <a:rPr lang="pt-BR" sz="1200" dirty="0" err="1">
                <a:solidFill>
                  <a:prstClr val="black"/>
                </a:solidFill>
              </a:rPr>
              <a:t>Expansion</a:t>
            </a:r>
            <a:r>
              <a:rPr lang="pt-BR" sz="1200" dirty="0">
                <a:solidFill>
                  <a:prstClr val="black"/>
                </a:solidFill>
              </a:rPr>
              <a:t> </a:t>
            </a:r>
            <a:r>
              <a:rPr lang="pt-BR" sz="1200" dirty="0" err="1">
                <a:solidFill>
                  <a:prstClr val="black"/>
                </a:solidFill>
              </a:rPr>
              <a:t>of</a:t>
            </a:r>
            <a:r>
              <a:rPr lang="pt-BR" sz="1200" dirty="0">
                <a:solidFill>
                  <a:prstClr val="black"/>
                </a:solidFill>
              </a:rPr>
              <a:t> </a:t>
            </a:r>
            <a:r>
              <a:rPr lang="pt-BR" sz="1200" dirty="0" err="1">
                <a:solidFill>
                  <a:prstClr val="black"/>
                </a:solidFill>
              </a:rPr>
              <a:t>the</a:t>
            </a:r>
            <a:r>
              <a:rPr lang="pt-BR" sz="1200" dirty="0">
                <a:solidFill>
                  <a:prstClr val="black"/>
                </a:solidFill>
              </a:rPr>
              <a:t> Tietê-Paraná </a:t>
            </a:r>
            <a:r>
              <a:rPr lang="pt-BR" sz="1200" dirty="0" err="1">
                <a:solidFill>
                  <a:prstClr val="black"/>
                </a:solidFill>
              </a:rPr>
              <a:t>waterway</a:t>
            </a:r>
            <a:r>
              <a:rPr lang="pt-BR" sz="1200" dirty="0">
                <a:solidFill>
                  <a:prstClr val="black"/>
                </a:solidFill>
              </a:rPr>
              <a:t> + new </a:t>
            </a:r>
            <a:r>
              <a:rPr lang="pt-BR" sz="1200" dirty="0" err="1">
                <a:solidFill>
                  <a:prstClr val="black"/>
                </a:solidFill>
              </a:rPr>
              <a:t>waterway</a:t>
            </a:r>
            <a:r>
              <a:rPr lang="pt-BR" sz="1200" dirty="0">
                <a:solidFill>
                  <a:prstClr val="black"/>
                </a:solidFill>
              </a:rPr>
              <a:t> </a:t>
            </a:r>
            <a:r>
              <a:rPr lang="pt-BR" sz="1200" dirty="0" err="1">
                <a:solidFill>
                  <a:prstClr val="black"/>
                </a:solidFill>
              </a:rPr>
              <a:t>terminals</a:t>
            </a:r>
            <a:endParaRPr lang="pt-BR" sz="1200" dirty="0">
              <a:solidFill>
                <a:prstClr val="black"/>
              </a:solidFill>
            </a:endParaRPr>
          </a:p>
        </p:txBody>
      </p:sp>
      <p:sp>
        <p:nvSpPr>
          <p:cNvPr id="153" name="Retângulo 152"/>
          <p:cNvSpPr/>
          <p:nvPr/>
        </p:nvSpPr>
        <p:spPr>
          <a:xfrm>
            <a:off x="8450826" y="913287"/>
            <a:ext cx="1348445" cy="430887"/>
          </a:xfrm>
          <a:prstGeom prst="rect">
            <a:avLst/>
          </a:prstGeom>
          <a:solidFill>
            <a:schemeClr val="bg1">
              <a:alpha val="70000"/>
            </a:schemeClr>
          </a:solidFill>
        </p:spPr>
        <p:txBody>
          <a:bodyPr wrap="square">
            <a:spAutoFit/>
          </a:bodyPr>
          <a:lstStyle/>
          <a:p>
            <a:pPr algn="ctr"/>
            <a:r>
              <a:rPr lang="pt-BR" sz="1100" b="1" dirty="0" err="1">
                <a:solidFill>
                  <a:srgbClr val="787A7B"/>
                </a:solidFill>
              </a:rPr>
              <a:t>Operation</a:t>
            </a:r>
            <a:r>
              <a:rPr lang="pt-BR" sz="1100" b="1" dirty="0">
                <a:solidFill>
                  <a:srgbClr val="787A7B"/>
                </a:solidFill>
              </a:rPr>
              <a:t> start (</a:t>
            </a:r>
            <a:r>
              <a:rPr lang="pt-BR" sz="1100" b="1" dirty="0" err="1">
                <a:solidFill>
                  <a:srgbClr val="787A7B"/>
                </a:solidFill>
              </a:rPr>
              <a:t>expected</a:t>
            </a:r>
            <a:r>
              <a:rPr lang="pt-BR" sz="1100" b="1" dirty="0">
                <a:solidFill>
                  <a:srgbClr val="787A7B"/>
                </a:solidFill>
              </a:rPr>
              <a:t>)</a:t>
            </a:r>
          </a:p>
        </p:txBody>
      </p:sp>
      <p:sp>
        <p:nvSpPr>
          <p:cNvPr id="166" name="CaixaDeTexto 165"/>
          <p:cNvSpPr txBox="1"/>
          <p:nvPr/>
        </p:nvSpPr>
        <p:spPr>
          <a:xfrm>
            <a:off x="4573262" y="5371691"/>
            <a:ext cx="1582037" cy="288000"/>
          </a:xfrm>
          <a:prstGeom prst="rect">
            <a:avLst/>
          </a:prstGeom>
          <a:solidFill>
            <a:schemeClr val="bg1">
              <a:alpha val="50000"/>
            </a:schemeClr>
          </a:solidFill>
          <a:ln>
            <a:noFill/>
          </a:ln>
        </p:spPr>
        <p:txBody>
          <a:bodyPr wrap="square" lIns="72000" tIns="36000" rIns="72000" bIns="36000" rtlCol="0" anchor="ctr">
            <a:noAutofit/>
          </a:bodyPr>
          <a:lstStyle>
            <a:defPPr>
              <a:defRPr lang="en-US"/>
            </a:defPPr>
            <a:lvl1pPr>
              <a:spcAft>
                <a:spcPts val="600"/>
              </a:spcAft>
              <a:defRPr sz="1200">
                <a:solidFill>
                  <a:schemeClr val="tx1">
                    <a:lumMod val="50000"/>
                    <a:lumOff val="50000"/>
                  </a:schemeClr>
                </a:solidFill>
              </a:defRPr>
            </a:lvl1pPr>
          </a:lstStyle>
          <a:p>
            <a:r>
              <a:rPr lang="pt-BR" sz="1600" b="1" dirty="0">
                <a:solidFill>
                  <a:srgbClr val="3B7C9C"/>
                </a:solidFill>
              </a:rPr>
              <a:t>EAST AXIS</a:t>
            </a:r>
          </a:p>
        </p:txBody>
      </p:sp>
      <p:sp>
        <p:nvSpPr>
          <p:cNvPr id="167" name="Espaço Reservado para Texto 8"/>
          <p:cNvSpPr txBox="1">
            <a:spLocks/>
          </p:cNvSpPr>
          <p:nvPr/>
        </p:nvSpPr>
        <p:spPr>
          <a:xfrm>
            <a:off x="4573262" y="5659691"/>
            <a:ext cx="4972734" cy="720000"/>
          </a:xfrm>
          <a:prstGeom prst="rect">
            <a:avLst/>
          </a:prstGeom>
          <a:solidFill>
            <a:schemeClr val="bg1"/>
          </a:solidFill>
        </p:spPr>
        <p:txBody>
          <a:bodyPr>
            <a:noAutofit/>
          </a:bodyPr>
          <a:lstStyle>
            <a:lvl1pPr marL="182563" indent="-182563"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534988" indent="-169863"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903288"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10795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1354138"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buFont typeface="+mj-lt"/>
              <a:buAutoNum type="arabicPeriod"/>
            </a:pPr>
            <a:r>
              <a:rPr lang="pt-BR" sz="1200" dirty="0" err="1">
                <a:solidFill>
                  <a:prstClr val="black"/>
                </a:solidFill>
              </a:rPr>
              <a:t>Midwest</a:t>
            </a:r>
            <a:r>
              <a:rPr lang="pt-BR" sz="1200" dirty="0">
                <a:solidFill>
                  <a:prstClr val="black"/>
                </a:solidFill>
              </a:rPr>
              <a:t> Railway (FICO) Lucas R. Verde-</a:t>
            </a:r>
            <a:r>
              <a:rPr lang="pt-BR" sz="1200" dirty="0" err="1">
                <a:solidFill>
                  <a:prstClr val="black"/>
                </a:solidFill>
              </a:rPr>
              <a:t>Campinorte</a:t>
            </a:r>
            <a:endParaRPr lang="pt-BR" sz="1200" dirty="0">
              <a:solidFill>
                <a:prstClr val="black"/>
              </a:solidFill>
            </a:endParaRPr>
          </a:p>
          <a:p>
            <a:pPr marL="228600" indent="-228600">
              <a:buFont typeface="+mj-lt"/>
              <a:buAutoNum type="arabicPeriod"/>
            </a:pPr>
            <a:r>
              <a:rPr lang="pt-BR" sz="1200" dirty="0">
                <a:solidFill>
                  <a:prstClr val="black"/>
                </a:solidFill>
              </a:rPr>
              <a:t>West-</a:t>
            </a:r>
            <a:r>
              <a:rPr lang="pt-BR" sz="1200" dirty="0" err="1">
                <a:solidFill>
                  <a:prstClr val="black"/>
                </a:solidFill>
              </a:rPr>
              <a:t>East</a:t>
            </a:r>
            <a:r>
              <a:rPr lang="pt-BR" sz="1200" dirty="0">
                <a:solidFill>
                  <a:prstClr val="black"/>
                </a:solidFill>
              </a:rPr>
              <a:t> Railway (FIOL)</a:t>
            </a:r>
            <a:r>
              <a:rPr lang="pt-BR" sz="1200" b="1" dirty="0">
                <a:solidFill>
                  <a:prstClr val="black"/>
                </a:solidFill>
              </a:rPr>
              <a:t> </a:t>
            </a:r>
            <a:r>
              <a:rPr lang="pt-BR" sz="1200" dirty="0">
                <a:solidFill>
                  <a:prstClr val="black"/>
                </a:solidFill>
              </a:rPr>
              <a:t>Ilhéus – North-South </a:t>
            </a:r>
            <a:r>
              <a:rPr lang="pt-BR" sz="1200" dirty="0" err="1">
                <a:solidFill>
                  <a:prstClr val="black"/>
                </a:solidFill>
              </a:rPr>
              <a:t>Railw</a:t>
            </a:r>
            <a:r>
              <a:rPr lang="pt-BR" sz="1200" dirty="0">
                <a:solidFill>
                  <a:prstClr val="black"/>
                </a:solidFill>
              </a:rPr>
              <a:t>.</a:t>
            </a:r>
            <a:endParaRPr lang="pt-BR" sz="1200" baseline="30000" dirty="0">
              <a:solidFill>
                <a:prstClr val="black"/>
              </a:solidFill>
            </a:endParaRPr>
          </a:p>
          <a:p>
            <a:pPr marL="228600" indent="-228600">
              <a:buFont typeface="+mj-lt"/>
              <a:buAutoNum type="arabicPeriod"/>
            </a:pPr>
            <a:r>
              <a:rPr lang="pt-BR" sz="1200" dirty="0">
                <a:solidFill>
                  <a:prstClr val="black"/>
                </a:solidFill>
              </a:rPr>
              <a:t>North-</a:t>
            </a:r>
            <a:r>
              <a:rPr lang="pt-BR" sz="1200" dirty="0" err="1">
                <a:solidFill>
                  <a:prstClr val="black"/>
                </a:solidFill>
              </a:rPr>
              <a:t>Shout</a:t>
            </a:r>
            <a:r>
              <a:rPr lang="pt-BR" sz="1200" dirty="0">
                <a:solidFill>
                  <a:prstClr val="black"/>
                </a:solidFill>
              </a:rPr>
              <a:t> Railway (FNS)</a:t>
            </a:r>
            <a:r>
              <a:rPr lang="pt-BR" sz="1200" b="1" dirty="0">
                <a:solidFill>
                  <a:prstClr val="black"/>
                </a:solidFill>
              </a:rPr>
              <a:t> </a:t>
            </a:r>
            <a:r>
              <a:rPr lang="pt-BR" sz="1200" dirty="0">
                <a:solidFill>
                  <a:prstClr val="black"/>
                </a:solidFill>
              </a:rPr>
              <a:t>– </a:t>
            </a:r>
            <a:r>
              <a:rPr lang="pt-BR" sz="1200" dirty="0" err="1">
                <a:solidFill>
                  <a:prstClr val="black"/>
                </a:solidFill>
              </a:rPr>
              <a:t>to</a:t>
            </a:r>
            <a:r>
              <a:rPr lang="pt-BR" sz="1200" dirty="0">
                <a:solidFill>
                  <a:prstClr val="black"/>
                </a:solidFill>
              </a:rPr>
              <a:t> Estrela d’Oeste</a:t>
            </a:r>
            <a:endParaRPr lang="pt-BR" sz="1200" baseline="30000" dirty="0">
              <a:solidFill>
                <a:prstClr val="black"/>
              </a:solidFill>
            </a:endParaRPr>
          </a:p>
        </p:txBody>
      </p:sp>
      <p:sp>
        <p:nvSpPr>
          <p:cNvPr id="177" name="Retângulo 176"/>
          <p:cNvSpPr/>
          <p:nvPr/>
        </p:nvSpPr>
        <p:spPr>
          <a:xfrm>
            <a:off x="146541" y="970921"/>
            <a:ext cx="3993887" cy="276999"/>
          </a:xfrm>
          <a:prstGeom prst="rect">
            <a:avLst/>
          </a:prstGeom>
          <a:solidFill>
            <a:schemeClr val="bg1">
              <a:alpha val="70000"/>
            </a:schemeClr>
          </a:solidFill>
        </p:spPr>
        <p:txBody>
          <a:bodyPr wrap="square">
            <a:spAutoFit/>
          </a:bodyPr>
          <a:lstStyle/>
          <a:p>
            <a:r>
              <a:rPr lang="en-US" sz="1200" b="1" dirty="0">
                <a:solidFill>
                  <a:srgbClr val="787A7B"/>
                </a:solidFill>
              </a:rPr>
              <a:t>Main infrastructure projects</a:t>
            </a:r>
            <a:endParaRPr lang="pt-BR" sz="1200" b="1" dirty="0">
              <a:solidFill>
                <a:srgbClr val="787A7B"/>
              </a:solidFill>
            </a:endParaRPr>
          </a:p>
        </p:txBody>
      </p:sp>
      <p:sp>
        <p:nvSpPr>
          <p:cNvPr id="3" name="CaixaDeTexto 2"/>
          <p:cNvSpPr txBox="1"/>
          <p:nvPr/>
        </p:nvSpPr>
        <p:spPr>
          <a:xfrm>
            <a:off x="8860196" y="1344174"/>
            <a:ext cx="685800" cy="229240"/>
          </a:xfrm>
          <a:prstGeom prst="rect">
            <a:avLst/>
          </a:prstGeom>
          <a:noFill/>
        </p:spPr>
        <p:txBody>
          <a:bodyPr wrap="square" rtlCol="0">
            <a:noAutofit/>
          </a:bodyPr>
          <a:lstStyle/>
          <a:p>
            <a:pPr algn="ctr">
              <a:spcBef>
                <a:spcPts val="600"/>
              </a:spcBef>
            </a:pPr>
            <a:r>
              <a:rPr lang="pt-BR" sz="1200" dirty="0">
                <a:solidFill>
                  <a:srgbClr val="787A7B"/>
                </a:solidFill>
              </a:rPr>
              <a:t>?</a:t>
            </a:r>
          </a:p>
        </p:txBody>
      </p:sp>
      <p:sp>
        <p:nvSpPr>
          <p:cNvPr id="174" name="CaixaDeTexto 173"/>
          <p:cNvSpPr txBox="1"/>
          <p:nvPr/>
        </p:nvSpPr>
        <p:spPr>
          <a:xfrm>
            <a:off x="8860196" y="1889972"/>
            <a:ext cx="685800" cy="229240"/>
          </a:xfrm>
          <a:prstGeom prst="rect">
            <a:avLst/>
          </a:prstGeom>
          <a:noFill/>
        </p:spPr>
        <p:txBody>
          <a:bodyPr wrap="square" rtlCol="0">
            <a:noAutofit/>
          </a:bodyPr>
          <a:lstStyle/>
          <a:p>
            <a:pPr algn="ctr">
              <a:spcBef>
                <a:spcPts val="600"/>
              </a:spcBef>
            </a:pPr>
            <a:r>
              <a:rPr lang="pt-BR" sz="1200" dirty="0">
                <a:solidFill>
                  <a:srgbClr val="787A7B"/>
                </a:solidFill>
              </a:rPr>
              <a:t>?</a:t>
            </a:r>
          </a:p>
        </p:txBody>
      </p:sp>
      <p:sp>
        <p:nvSpPr>
          <p:cNvPr id="175" name="CaixaDeTexto 174"/>
          <p:cNvSpPr txBox="1"/>
          <p:nvPr/>
        </p:nvSpPr>
        <p:spPr>
          <a:xfrm>
            <a:off x="8860196" y="2375528"/>
            <a:ext cx="685800" cy="229240"/>
          </a:xfrm>
          <a:prstGeom prst="rect">
            <a:avLst/>
          </a:prstGeom>
          <a:noFill/>
        </p:spPr>
        <p:txBody>
          <a:bodyPr wrap="square" rtlCol="0">
            <a:noAutofit/>
          </a:bodyPr>
          <a:lstStyle/>
          <a:p>
            <a:pPr algn="ctr">
              <a:spcBef>
                <a:spcPts val="600"/>
              </a:spcBef>
            </a:pPr>
            <a:r>
              <a:rPr lang="pt-BR" sz="1200" dirty="0">
                <a:solidFill>
                  <a:srgbClr val="787A7B"/>
                </a:solidFill>
              </a:rPr>
              <a:t>?</a:t>
            </a:r>
          </a:p>
        </p:txBody>
      </p:sp>
      <p:sp>
        <p:nvSpPr>
          <p:cNvPr id="176" name="CaixaDeTexto 175"/>
          <p:cNvSpPr txBox="1"/>
          <p:nvPr/>
        </p:nvSpPr>
        <p:spPr>
          <a:xfrm>
            <a:off x="8860196" y="2790621"/>
            <a:ext cx="685800" cy="229240"/>
          </a:xfrm>
          <a:prstGeom prst="rect">
            <a:avLst/>
          </a:prstGeom>
          <a:noFill/>
        </p:spPr>
        <p:txBody>
          <a:bodyPr wrap="square" rtlCol="0">
            <a:noAutofit/>
          </a:bodyPr>
          <a:lstStyle/>
          <a:p>
            <a:pPr algn="ctr">
              <a:spcBef>
                <a:spcPts val="600"/>
              </a:spcBef>
            </a:pPr>
            <a:r>
              <a:rPr lang="pt-BR" sz="1200" dirty="0">
                <a:solidFill>
                  <a:srgbClr val="787A7B"/>
                </a:solidFill>
              </a:rPr>
              <a:t>?</a:t>
            </a:r>
          </a:p>
        </p:txBody>
      </p:sp>
      <p:sp>
        <p:nvSpPr>
          <p:cNvPr id="178" name="CaixaDeTexto 177"/>
          <p:cNvSpPr txBox="1"/>
          <p:nvPr/>
        </p:nvSpPr>
        <p:spPr>
          <a:xfrm>
            <a:off x="8860196" y="3503901"/>
            <a:ext cx="685800" cy="229240"/>
          </a:xfrm>
          <a:prstGeom prst="rect">
            <a:avLst/>
          </a:prstGeom>
          <a:noFill/>
        </p:spPr>
        <p:txBody>
          <a:bodyPr wrap="square" rtlCol="0">
            <a:noAutofit/>
          </a:bodyPr>
          <a:lstStyle/>
          <a:p>
            <a:pPr algn="ctr">
              <a:spcBef>
                <a:spcPts val="600"/>
              </a:spcBef>
            </a:pPr>
            <a:r>
              <a:rPr lang="pt-BR" sz="1200" dirty="0">
                <a:solidFill>
                  <a:srgbClr val="787A7B"/>
                </a:solidFill>
              </a:rPr>
              <a:t>?</a:t>
            </a:r>
          </a:p>
        </p:txBody>
      </p:sp>
      <p:sp>
        <p:nvSpPr>
          <p:cNvPr id="179" name="CaixaDeTexto 178"/>
          <p:cNvSpPr txBox="1"/>
          <p:nvPr/>
        </p:nvSpPr>
        <p:spPr>
          <a:xfrm>
            <a:off x="8860196" y="4030723"/>
            <a:ext cx="685800" cy="229240"/>
          </a:xfrm>
          <a:prstGeom prst="rect">
            <a:avLst/>
          </a:prstGeom>
          <a:noFill/>
        </p:spPr>
        <p:txBody>
          <a:bodyPr wrap="square" rtlCol="0">
            <a:noAutofit/>
          </a:bodyPr>
          <a:lstStyle/>
          <a:p>
            <a:pPr algn="ctr">
              <a:spcBef>
                <a:spcPts val="600"/>
              </a:spcBef>
            </a:pPr>
            <a:r>
              <a:rPr lang="pt-BR" sz="1200" dirty="0">
                <a:solidFill>
                  <a:srgbClr val="787A7B"/>
                </a:solidFill>
              </a:rPr>
              <a:t>?</a:t>
            </a:r>
          </a:p>
        </p:txBody>
      </p:sp>
      <p:sp>
        <p:nvSpPr>
          <p:cNvPr id="180" name="CaixaDeTexto 179"/>
          <p:cNvSpPr txBox="1"/>
          <p:nvPr/>
        </p:nvSpPr>
        <p:spPr>
          <a:xfrm>
            <a:off x="8860196" y="4633757"/>
            <a:ext cx="685800" cy="229240"/>
          </a:xfrm>
          <a:prstGeom prst="rect">
            <a:avLst/>
          </a:prstGeom>
          <a:noFill/>
        </p:spPr>
        <p:txBody>
          <a:bodyPr wrap="square" rtlCol="0">
            <a:noAutofit/>
          </a:bodyPr>
          <a:lstStyle/>
          <a:p>
            <a:pPr algn="ctr">
              <a:spcBef>
                <a:spcPts val="600"/>
              </a:spcBef>
            </a:pPr>
            <a:r>
              <a:rPr lang="pt-BR" sz="1200" dirty="0">
                <a:solidFill>
                  <a:srgbClr val="787A7B"/>
                </a:solidFill>
              </a:rPr>
              <a:t>?</a:t>
            </a:r>
          </a:p>
        </p:txBody>
      </p:sp>
      <p:sp>
        <p:nvSpPr>
          <p:cNvPr id="181" name="CaixaDeTexto 180"/>
          <p:cNvSpPr txBox="1"/>
          <p:nvPr/>
        </p:nvSpPr>
        <p:spPr>
          <a:xfrm>
            <a:off x="8860196" y="5650594"/>
            <a:ext cx="685800" cy="229240"/>
          </a:xfrm>
          <a:prstGeom prst="rect">
            <a:avLst/>
          </a:prstGeom>
          <a:noFill/>
        </p:spPr>
        <p:txBody>
          <a:bodyPr wrap="square" rtlCol="0">
            <a:noAutofit/>
          </a:bodyPr>
          <a:lstStyle/>
          <a:p>
            <a:pPr algn="ctr">
              <a:spcBef>
                <a:spcPts val="600"/>
              </a:spcBef>
            </a:pPr>
            <a:r>
              <a:rPr lang="pt-BR" sz="1200" dirty="0">
                <a:solidFill>
                  <a:srgbClr val="787A7B"/>
                </a:solidFill>
              </a:rPr>
              <a:t>?</a:t>
            </a:r>
          </a:p>
        </p:txBody>
      </p:sp>
      <p:sp>
        <p:nvSpPr>
          <p:cNvPr id="182" name="CaixaDeTexto 181"/>
          <p:cNvSpPr txBox="1"/>
          <p:nvPr/>
        </p:nvSpPr>
        <p:spPr>
          <a:xfrm>
            <a:off x="8860196" y="6035178"/>
            <a:ext cx="685800" cy="229240"/>
          </a:xfrm>
          <a:prstGeom prst="rect">
            <a:avLst/>
          </a:prstGeom>
          <a:noFill/>
        </p:spPr>
        <p:txBody>
          <a:bodyPr wrap="square" rtlCol="0">
            <a:noAutofit/>
          </a:bodyPr>
          <a:lstStyle/>
          <a:p>
            <a:pPr algn="ctr">
              <a:spcBef>
                <a:spcPts val="600"/>
              </a:spcBef>
            </a:pPr>
            <a:r>
              <a:rPr lang="pt-BR" sz="1200" dirty="0">
                <a:solidFill>
                  <a:srgbClr val="787A7B"/>
                </a:solidFill>
              </a:rPr>
              <a:t>?</a:t>
            </a:r>
          </a:p>
        </p:txBody>
      </p:sp>
    </p:spTree>
    <p:extLst>
      <p:ext uri="{BB962C8B-B14F-4D97-AF65-F5344CB8AC3E}">
        <p14:creationId xmlns:p14="http://schemas.microsoft.com/office/powerpoint/2010/main" val="3249809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030" y="329294"/>
            <a:ext cx="9563416" cy="329588"/>
          </a:xfrm>
        </p:spPr>
        <p:txBody>
          <a:bodyPr/>
          <a:lstStyle/>
          <a:p>
            <a:r>
              <a:rPr lang="pt-BR" dirty="0"/>
              <a:t>‘</a:t>
            </a:r>
          </a:p>
        </p:txBody>
      </p:sp>
      <p:sp>
        <p:nvSpPr>
          <p:cNvPr id="3" name="Espaço Reservado para Texto 2"/>
          <p:cNvSpPr>
            <a:spLocks noGrp="1"/>
          </p:cNvSpPr>
          <p:nvPr>
            <p:ph type="body" sz="quarter" idx="13"/>
          </p:nvPr>
        </p:nvSpPr>
        <p:spPr/>
        <p:txBody>
          <a:bodyPr/>
          <a:lstStyle/>
          <a:p>
            <a:endParaRPr lang="pt-BR"/>
          </a:p>
        </p:txBody>
      </p:sp>
      <p:pic>
        <p:nvPicPr>
          <p:cNvPr id="4" name="Imagem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1366" y="-747464"/>
            <a:ext cx="7860970" cy="8059996"/>
          </a:xfrm>
          <a:prstGeom prst="rect">
            <a:avLst/>
          </a:prstGeom>
          <a:noFill/>
        </p:spPr>
      </p:pic>
    </p:spTree>
    <p:extLst>
      <p:ext uri="{BB962C8B-B14F-4D97-AF65-F5344CB8AC3E}">
        <p14:creationId xmlns:p14="http://schemas.microsoft.com/office/powerpoint/2010/main" val="4162183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a:noFill/>
        </p:spPr>
        <p:txBody>
          <a:bodyPr/>
          <a:lstStyle/>
          <a:p>
            <a:r>
              <a:rPr lang="en-US" dirty="0"/>
              <a:t>New infrastructure projects will be mapped in order to estimate Porto São </a:t>
            </a:r>
            <a:r>
              <a:rPr lang="en-US" dirty="0" err="1"/>
              <a:t>luis</a:t>
            </a:r>
            <a:r>
              <a:rPr lang="en-US" dirty="0"/>
              <a:t> demand ramp up (1/2)</a:t>
            </a:r>
            <a:endParaRPr lang="pt-BR" dirty="0"/>
          </a:p>
        </p:txBody>
      </p:sp>
      <p:sp>
        <p:nvSpPr>
          <p:cNvPr id="12" name="Espaço Reservado para Texto 11"/>
          <p:cNvSpPr>
            <a:spLocks noGrp="1"/>
          </p:cNvSpPr>
          <p:nvPr>
            <p:ph type="body" sz="quarter" idx="13"/>
          </p:nvPr>
        </p:nvSpPr>
        <p:spPr/>
        <p:txBody>
          <a:bodyPr/>
          <a:lstStyle/>
          <a:p>
            <a:endParaRPr lang="pt-BR"/>
          </a:p>
        </p:txBody>
      </p:sp>
      <p:sp>
        <p:nvSpPr>
          <p:cNvPr id="54" name="CaixaDeTexto 53"/>
          <p:cNvSpPr txBox="1"/>
          <p:nvPr/>
        </p:nvSpPr>
        <p:spPr>
          <a:xfrm>
            <a:off x="190352" y="831006"/>
            <a:ext cx="5384153" cy="320103"/>
          </a:xfrm>
          <a:prstGeom prst="rect">
            <a:avLst/>
          </a:prstGeom>
          <a:noFill/>
          <a:ln>
            <a:noFill/>
          </a:ln>
        </p:spPr>
        <p:txBody>
          <a:bodyPr wrap="square" lIns="72000" tIns="36000" rIns="72000" bIns="36000" rtlCol="0" anchor="t">
            <a:noAutofit/>
          </a:bodyPr>
          <a:lstStyle/>
          <a:p>
            <a:pPr>
              <a:spcAft>
                <a:spcPts val="600"/>
              </a:spcAft>
            </a:pPr>
            <a:r>
              <a:rPr lang="en-US" sz="1200" b="1" dirty="0">
                <a:solidFill>
                  <a:srgbClr val="787A7B"/>
                </a:solidFill>
              </a:rPr>
              <a:t>Available export routes for Middle East grain production </a:t>
            </a:r>
            <a:endParaRPr lang="pt-BR" sz="1200" b="1" dirty="0">
              <a:solidFill>
                <a:srgbClr val="787A7B"/>
              </a:solidFill>
            </a:endParaRPr>
          </a:p>
        </p:txBody>
      </p:sp>
      <p:sp>
        <p:nvSpPr>
          <p:cNvPr id="13" name="Espaço Reservado para Texto 12"/>
          <p:cNvSpPr>
            <a:spLocks noGrp="1"/>
          </p:cNvSpPr>
          <p:nvPr>
            <p:ph type="body" sz="quarter" idx="14"/>
          </p:nvPr>
        </p:nvSpPr>
        <p:spPr>
          <a:xfrm>
            <a:off x="6862927" y="2041486"/>
            <a:ext cx="2683640" cy="2921894"/>
          </a:xfrm>
        </p:spPr>
        <p:txBody>
          <a:bodyPr/>
          <a:lstStyle/>
          <a:p>
            <a:pPr marL="92075" indent="-92075"/>
            <a:r>
              <a:rPr lang="en-US" sz="1300" dirty="0"/>
              <a:t>The region of influence of Porto São Luis comprises the northeast of MT, the southeast of PA, and all the area of MA, TO, and PI</a:t>
            </a:r>
          </a:p>
          <a:p>
            <a:pPr marL="92075" indent="-92075"/>
            <a:r>
              <a:rPr lang="en-US" sz="1300" dirty="0"/>
              <a:t>What is the competitiveness of Porto São Luis in terms of logistics cost?</a:t>
            </a:r>
          </a:p>
          <a:p>
            <a:pPr marL="92075" indent="-92075"/>
            <a:r>
              <a:rPr lang="en-US" sz="1300" dirty="0"/>
              <a:t>What infrastructure projects may affect the potential demand?</a:t>
            </a:r>
            <a:endParaRPr lang="en-GB" sz="1200" dirty="0"/>
          </a:p>
        </p:txBody>
      </p:sp>
      <p:grpSp>
        <p:nvGrpSpPr>
          <p:cNvPr id="70" name="Grupo 69"/>
          <p:cNvGrpSpPr/>
          <p:nvPr/>
        </p:nvGrpSpPr>
        <p:grpSpPr>
          <a:xfrm>
            <a:off x="172461" y="1080265"/>
            <a:ext cx="6112077" cy="5705728"/>
            <a:chOff x="172461" y="1337539"/>
            <a:chExt cx="5603149" cy="5150239"/>
          </a:xfrm>
        </p:grpSpPr>
        <p:grpSp>
          <p:nvGrpSpPr>
            <p:cNvPr id="10" name="Grupo 9"/>
            <p:cNvGrpSpPr>
              <a:grpSpLocks noChangeAspect="1"/>
            </p:cNvGrpSpPr>
            <p:nvPr/>
          </p:nvGrpSpPr>
          <p:grpSpPr>
            <a:xfrm>
              <a:off x="172461" y="1337539"/>
              <a:ext cx="5603149" cy="5150239"/>
              <a:chOff x="319193" y="1524676"/>
              <a:chExt cx="4581425" cy="4211103"/>
            </a:xfrm>
          </p:grpSpPr>
          <p:pic>
            <p:nvPicPr>
              <p:cNvPr id="14" name="Imagem 13"/>
              <p:cNvPicPr>
                <a:picLocks noChangeAspect="1"/>
              </p:cNvPicPr>
              <p:nvPr/>
            </p:nvPicPr>
            <p:blipFill rotWithShape="1">
              <a:blip r:embed="rId2">
                <a:extLst>
                  <a:ext uri="{28A0092B-C50C-407E-A947-70E740481C1C}">
                    <a14:useLocalDpi xmlns:a14="http://schemas.microsoft.com/office/drawing/2010/main" val="0"/>
                  </a:ext>
                </a:extLst>
              </a:blip>
              <a:srcRect l="20920" r="24258"/>
              <a:stretch/>
            </p:blipFill>
            <p:spPr>
              <a:xfrm>
                <a:off x="413155" y="1524676"/>
                <a:ext cx="4487463" cy="4211103"/>
              </a:xfrm>
              <a:prstGeom prst="rect">
                <a:avLst/>
              </a:prstGeom>
            </p:spPr>
          </p:pic>
          <p:cxnSp>
            <p:nvCxnSpPr>
              <p:cNvPr id="15" name="Conector de seta reta 14"/>
              <p:cNvCxnSpPr/>
              <p:nvPr/>
            </p:nvCxnSpPr>
            <p:spPr>
              <a:xfrm flipH="1" flipV="1">
                <a:off x="408437" y="4129383"/>
                <a:ext cx="618700" cy="411097"/>
              </a:xfrm>
              <a:prstGeom prst="straightConnector1">
                <a:avLst/>
              </a:prstGeom>
              <a:ln w="38100">
                <a:solidFill>
                  <a:srgbClr val="787A7B"/>
                </a:solidFill>
                <a:prstDash val="sysDash"/>
                <a:tailEnd type="arrow"/>
              </a:ln>
              <a:effectLst/>
            </p:spPr>
            <p:style>
              <a:lnRef idx="1">
                <a:schemeClr val="accent1"/>
              </a:lnRef>
              <a:fillRef idx="0">
                <a:schemeClr val="accent1"/>
              </a:fillRef>
              <a:effectRef idx="0">
                <a:schemeClr val="accent1"/>
              </a:effectRef>
              <a:fontRef idx="minor">
                <a:schemeClr val="tx1"/>
              </a:fontRef>
            </p:style>
          </p:cxnSp>
          <p:sp>
            <p:nvSpPr>
              <p:cNvPr id="16" name="CaixaDeTexto 15"/>
              <p:cNvSpPr txBox="1"/>
              <p:nvPr/>
            </p:nvSpPr>
            <p:spPr>
              <a:xfrm>
                <a:off x="524665" y="2374258"/>
                <a:ext cx="468000" cy="288032"/>
              </a:xfrm>
              <a:prstGeom prst="rect">
                <a:avLst/>
              </a:prstGeom>
              <a:noFill/>
              <a:ln>
                <a:noFill/>
              </a:ln>
            </p:spPr>
            <p:txBody>
              <a:bodyPr wrap="square" lIns="72000" tIns="36000" rIns="72000" bIns="36000" rtlCol="0" anchor="ctr">
                <a:noAutofit/>
              </a:bodyPr>
              <a:lstStyle/>
              <a:p>
                <a:pPr algn="ctr">
                  <a:spcAft>
                    <a:spcPts val="600"/>
                  </a:spcAft>
                </a:pPr>
                <a:r>
                  <a:rPr lang="pt-BR" sz="1050" b="1" dirty="0">
                    <a:solidFill>
                      <a:schemeClr val="bg1">
                        <a:lumMod val="65000"/>
                      </a:schemeClr>
                    </a:solidFill>
                  </a:rPr>
                  <a:t>AM</a:t>
                </a:r>
              </a:p>
            </p:txBody>
          </p:sp>
          <p:sp>
            <p:nvSpPr>
              <p:cNvPr id="17" name="CaixaDeTexto 16"/>
              <p:cNvSpPr txBox="1"/>
              <p:nvPr/>
            </p:nvSpPr>
            <p:spPr>
              <a:xfrm>
                <a:off x="2720857" y="5004343"/>
                <a:ext cx="525546" cy="255315"/>
              </a:xfrm>
              <a:prstGeom prst="rect">
                <a:avLst/>
              </a:prstGeom>
              <a:noFill/>
              <a:ln>
                <a:noFill/>
              </a:ln>
            </p:spPr>
            <p:txBody>
              <a:bodyPr wrap="square" lIns="72000" tIns="36000" rIns="72000" bIns="36000" rtlCol="0" anchor="ctr">
                <a:noAutofit/>
              </a:bodyPr>
              <a:lstStyle/>
              <a:p>
                <a:pPr algn="ctr">
                  <a:spcAft>
                    <a:spcPts val="600"/>
                  </a:spcAft>
                </a:pPr>
                <a:r>
                  <a:rPr lang="pt-BR" sz="1050" b="1" dirty="0">
                    <a:solidFill>
                      <a:schemeClr val="bg1">
                        <a:lumMod val="65000"/>
                      </a:schemeClr>
                    </a:solidFill>
                  </a:rPr>
                  <a:t>GO</a:t>
                </a:r>
              </a:p>
            </p:txBody>
          </p:sp>
          <p:sp>
            <p:nvSpPr>
              <p:cNvPr id="18" name="CaixaDeTexto 17"/>
              <p:cNvSpPr txBox="1"/>
              <p:nvPr/>
            </p:nvSpPr>
            <p:spPr>
              <a:xfrm>
                <a:off x="2142294" y="2966575"/>
                <a:ext cx="468000" cy="288032"/>
              </a:xfrm>
              <a:prstGeom prst="rect">
                <a:avLst/>
              </a:prstGeom>
              <a:noFill/>
              <a:ln>
                <a:noFill/>
              </a:ln>
            </p:spPr>
            <p:txBody>
              <a:bodyPr wrap="square" lIns="72000" tIns="36000" rIns="72000" bIns="36000" rtlCol="0" anchor="ctr">
                <a:noAutofit/>
              </a:bodyPr>
              <a:lstStyle/>
              <a:p>
                <a:pPr algn="ctr">
                  <a:spcAft>
                    <a:spcPts val="600"/>
                  </a:spcAft>
                </a:pPr>
                <a:r>
                  <a:rPr lang="pt-BR" sz="1050" b="1" dirty="0">
                    <a:solidFill>
                      <a:schemeClr val="bg1">
                        <a:lumMod val="65000"/>
                      </a:schemeClr>
                    </a:solidFill>
                  </a:rPr>
                  <a:t>PA</a:t>
                </a:r>
              </a:p>
            </p:txBody>
          </p:sp>
          <p:sp>
            <p:nvSpPr>
              <p:cNvPr id="19" name="CaixaDeTexto 18"/>
              <p:cNvSpPr txBox="1"/>
              <p:nvPr/>
            </p:nvSpPr>
            <p:spPr>
              <a:xfrm>
                <a:off x="1812157" y="4012484"/>
                <a:ext cx="468000" cy="288032"/>
              </a:xfrm>
              <a:prstGeom prst="rect">
                <a:avLst/>
              </a:prstGeom>
              <a:noFill/>
              <a:ln>
                <a:noFill/>
              </a:ln>
            </p:spPr>
            <p:txBody>
              <a:bodyPr wrap="square" lIns="72000" tIns="36000" rIns="72000" bIns="36000" rtlCol="0" anchor="ctr">
                <a:noAutofit/>
              </a:bodyPr>
              <a:lstStyle/>
              <a:p>
                <a:pPr algn="ctr">
                  <a:spcAft>
                    <a:spcPts val="600"/>
                  </a:spcAft>
                </a:pPr>
                <a:r>
                  <a:rPr lang="pt-BR" sz="1050" b="1" dirty="0">
                    <a:solidFill>
                      <a:schemeClr val="bg1">
                        <a:lumMod val="65000"/>
                      </a:schemeClr>
                    </a:solidFill>
                  </a:rPr>
                  <a:t>MT</a:t>
                </a:r>
              </a:p>
            </p:txBody>
          </p:sp>
          <p:sp>
            <p:nvSpPr>
              <p:cNvPr id="20" name="Elipse 19"/>
              <p:cNvSpPr/>
              <p:nvPr/>
            </p:nvSpPr>
            <p:spPr>
              <a:xfrm>
                <a:off x="319193" y="3990182"/>
                <a:ext cx="144016" cy="144016"/>
              </a:xfrm>
              <a:prstGeom prst="ellipse">
                <a:avLst/>
              </a:prstGeom>
              <a:solidFill>
                <a:schemeClr val="accent2">
                  <a:lumMod val="7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200" dirty="0">
                  <a:solidFill>
                    <a:schemeClr val="tx1"/>
                  </a:solidFill>
                </a:endParaRPr>
              </a:p>
            </p:txBody>
          </p:sp>
          <p:sp>
            <p:nvSpPr>
              <p:cNvPr id="21" name="CaixaDeTexto 20"/>
              <p:cNvSpPr txBox="1"/>
              <p:nvPr/>
            </p:nvSpPr>
            <p:spPr>
              <a:xfrm>
                <a:off x="2641824" y="5474046"/>
                <a:ext cx="592364" cy="226460"/>
              </a:xfrm>
              <a:prstGeom prst="rect">
                <a:avLst/>
              </a:prstGeom>
              <a:noFill/>
              <a:ln>
                <a:noFill/>
              </a:ln>
            </p:spPr>
            <p:txBody>
              <a:bodyPr wrap="square" lIns="72000" tIns="36000" rIns="72000" bIns="36000" rtlCol="0" anchor="t">
                <a:noAutofit/>
              </a:bodyPr>
              <a:lstStyle/>
              <a:p>
                <a:pPr algn="ctr">
                  <a:spcAft>
                    <a:spcPts val="600"/>
                  </a:spcAft>
                </a:pPr>
                <a:r>
                  <a:rPr lang="pt-BR" sz="1000" b="1" dirty="0"/>
                  <a:t>STS</a:t>
                </a:r>
              </a:p>
            </p:txBody>
          </p:sp>
          <p:sp>
            <p:nvSpPr>
              <p:cNvPr id="22" name="CaixaDeTexto 21"/>
              <p:cNvSpPr txBox="1"/>
              <p:nvPr/>
            </p:nvSpPr>
            <p:spPr>
              <a:xfrm>
                <a:off x="1519023" y="2007459"/>
                <a:ext cx="954008" cy="205011"/>
              </a:xfrm>
              <a:prstGeom prst="rect">
                <a:avLst/>
              </a:prstGeom>
              <a:solidFill>
                <a:schemeClr val="bg1">
                  <a:alpha val="50000"/>
                </a:schemeClr>
              </a:solidFill>
              <a:ln>
                <a:noFill/>
              </a:ln>
            </p:spPr>
            <p:txBody>
              <a:bodyPr wrap="square" lIns="72000" tIns="36000" rIns="72000" bIns="36000" rtlCol="0" anchor="t">
                <a:noAutofit/>
              </a:bodyPr>
              <a:lstStyle/>
              <a:p>
                <a:pPr algn="ctr">
                  <a:spcAft>
                    <a:spcPts val="600"/>
                  </a:spcAft>
                </a:pPr>
                <a:r>
                  <a:rPr lang="pt-BR" sz="1000" b="1" dirty="0"/>
                  <a:t>Santarém</a:t>
                </a:r>
              </a:p>
            </p:txBody>
          </p:sp>
          <p:sp>
            <p:nvSpPr>
              <p:cNvPr id="23" name="CaixaDeTexto 22"/>
              <p:cNvSpPr txBox="1"/>
              <p:nvPr/>
            </p:nvSpPr>
            <p:spPr>
              <a:xfrm>
                <a:off x="470833" y="2649151"/>
                <a:ext cx="1269717" cy="133418"/>
              </a:xfrm>
              <a:prstGeom prst="rect">
                <a:avLst/>
              </a:prstGeom>
              <a:solidFill>
                <a:schemeClr val="bg1">
                  <a:alpha val="50000"/>
                </a:schemeClr>
              </a:solidFill>
              <a:ln>
                <a:noFill/>
              </a:ln>
            </p:spPr>
            <p:txBody>
              <a:bodyPr wrap="square" lIns="72000" tIns="36000" rIns="72000" bIns="36000" rtlCol="0" anchor="t">
                <a:noAutofit/>
              </a:bodyPr>
              <a:lstStyle/>
              <a:p>
                <a:pPr algn="ctr">
                  <a:spcAft>
                    <a:spcPts val="600"/>
                  </a:spcAft>
                </a:pPr>
                <a:r>
                  <a:rPr lang="pt-BR" sz="1000" b="1" dirty="0"/>
                  <a:t>Itacoatiara</a:t>
                </a:r>
              </a:p>
            </p:txBody>
          </p:sp>
          <p:sp>
            <p:nvSpPr>
              <p:cNvPr id="24" name="CaixaDeTexto 23"/>
              <p:cNvSpPr txBox="1"/>
              <p:nvPr/>
            </p:nvSpPr>
            <p:spPr>
              <a:xfrm>
                <a:off x="477109" y="3860075"/>
                <a:ext cx="765741" cy="202115"/>
              </a:xfrm>
              <a:prstGeom prst="rect">
                <a:avLst/>
              </a:prstGeom>
              <a:solidFill>
                <a:schemeClr val="bg1">
                  <a:alpha val="50000"/>
                </a:schemeClr>
              </a:solidFill>
              <a:ln>
                <a:noFill/>
              </a:ln>
            </p:spPr>
            <p:txBody>
              <a:bodyPr wrap="square" lIns="72000" tIns="36000" rIns="72000" bIns="36000" rtlCol="0" anchor="t">
                <a:noAutofit/>
              </a:bodyPr>
              <a:lstStyle/>
              <a:p>
                <a:pPr algn="ctr">
                  <a:spcAft>
                    <a:spcPts val="600"/>
                  </a:spcAft>
                </a:pPr>
                <a:r>
                  <a:rPr lang="pt-BR" sz="1000" b="1" dirty="0"/>
                  <a:t>Porto Velho</a:t>
                </a:r>
              </a:p>
            </p:txBody>
          </p:sp>
          <p:sp>
            <p:nvSpPr>
              <p:cNvPr id="25" name="Elipse 24"/>
              <p:cNvSpPr/>
              <p:nvPr/>
            </p:nvSpPr>
            <p:spPr>
              <a:xfrm>
                <a:off x="1607284" y="2727491"/>
                <a:ext cx="144016" cy="144016"/>
              </a:xfrm>
              <a:prstGeom prst="ellipse">
                <a:avLst/>
              </a:prstGeom>
              <a:solidFill>
                <a:schemeClr val="accent2">
                  <a:lumMod val="7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200" dirty="0">
                  <a:solidFill>
                    <a:schemeClr val="tx1"/>
                  </a:solidFill>
                </a:endParaRPr>
              </a:p>
            </p:txBody>
          </p:sp>
          <p:sp>
            <p:nvSpPr>
              <p:cNvPr id="26" name="CaixaDeTexto 25"/>
              <p:cNvSpPr txBox="1"/>
              <p:nvPr/>
            </p:nvSpPr>
            <p:spPr>
              <a:xfrm>
                <a:off x="1788020" y="2676886"/>
                <a:ext cx="1081955" cy="232357"/>
              </a:xfrm>
              <a:prstGeom prst="rect">
                <a:avLst/>
              </a:prstGeom>
              <a:solidFill>
                <a:schemeClr val="bg1">
                  <a:alpha val="50000"/>
                </a:schemeClr>
              </a:solidFill>
              <a:ln>
                <a:noFill/>
              </a:ln>
            </p:spPr>
            <p:txBody>
              <a:bodyPr wrap="square" lIns="72000" tIns="36000" rIns="72000" bIns="36000" rtlCol="0" anchor="t">
                <a:noAutofit/>
              </a:bodyPr>
              <a:lstStyle/>
              <a:p>
                <a:pPr algn="ctr">
                  <a:spcAft>
                    <a:spcPts val="600"/>
                  </a:spcAft>
                </a:pPr>
                <a:r>
                  <a:rPr lang="pt-BR" sz="1000" b="1" dirty="0"/>
                  <a:t>Miritituba</a:t>
                </a:r>
              </a:p>
            </p:txBody>
          </p:sp>
          <p:sp>
            <p:nvSpPr>
              <p:cNvPr id="27" name="Multiplicar 26"/>
              <p:cNvSpPr/>
              <p:nvPr/>
            </p:nvSpPr>
            <p:spPr>
              <a:xfrm>
                <a:off x="1826426" y="2212284"/>
                <a:ext cx="235208" cy="237660"/>
              </a:xfrm>
              <a:prstGeom prst="mathMultiply">
                <a:avLst/>
              </a:prstGeom>
              <a:solidFill>
                <a:schemeClr val="accent2">
                  <a:lumMod val="25000"/>
                </a:schemeClr>
              </a:solidFill>
              <a:ln>
                <a:solidFill>
                  <a:srgbClr val="002060"/>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050" dirty="0">
                  <a:solidFill>
                    <a:srgbClr val="B2389E"/>
                  </a:solidFill>
                </a:endParaRPr>
              </a:p>
            </p:txBody>
          </p:sp>
          <p:sp>
            <p:nvSpPr>
              <p:cNvPr id="28" name="Multiplicar 27"/>
              <p:cNvSpPr/>
              <p:nvPr/>
            </p:nvSpPr>
            <p:spPr>
              <a:xfrm>
                <a:off x="2869975" y="1769085"/>
                <a:ext cx="235208" cy="237660"/>
              </a:xfrm>
              <a:prstGeom prst="mathMultiply">
                <a:avLst/>
              </a:prstGeom>
              <a:solidFill>
                <a:schemeClr val="accent2">
                  <a:lumMod val="25000"/>
                </a:schemeClr>
              </a:solidFill>
              <a:ln>
                <a:solidFill>
                  <a:srgbClr val="002060"/>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050" dirty="0">
                  <a:solidFill>
                    <a:srgbClr val="B2389E"/>
                  </a:solidFill>
                </a:endParaRPr>
              </a:p>
            </p:txBody>
          </p:sp>
          <p:sp>
            <p:nvSpPr>
              <p:cNvPr id="29" name="Multiplicar 28"/>
              <p:cNvSpPr/>
              <p:nvPr/>
            </p:nvSpPr>
            <p:spPr>
              <a:xfrm>
                <a:off x="1045489" y="2440125"/>
                <a:ext cx="235208" cy="237660"/>
              </a:xfrm>
              <a:prstGeom prst="mathMultiply">
                <a:avLst/>
              </a:prstGeom>
              <a:solidFill>
                <a:schemeClr val="accent2">
                  <a:lumMod val="25000"/>
                </a:schemeClr>
              </a:solidFill>
              <a:ln>
                <a:solidFill>
                  <a:srgbClr val="002060"/>
                </a:solidFill>
              </a:ln>
              <a:effectLst/>
            </p:spPr>
            <p:txBody>
              <a:bodyPr wrap="squar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000" indent="-144000" algn="l">
                  <a:spcAft>
                    <a:spcPts val="600"/>
                  </a:spcAft>
                  <a:buFont typeface="Arial" pitchFamily="34" charset="0"/>
                  <a:buChar char="•"/>
                </a:pPr>
                <a:endParaRPr lang="pt-BR" sz="1050" dirty="0">
                  <a:solidFill>
                    <a:srgbClr val="B2389E"/>
                  </a:solidFill>
                </a:endParaRPr>
              </a:p>
            </p:txBody>
          </p:sp>
          <p:cxnSp>
            <p:nvCxnSpPr>
              <p:cNvPr id="31" name="Conector de seta reta 30"/>
              <p:cNvCxnSpPr/>
              <p:nvPr/>
            </p:nvCxnSpPr>
            <p:spPr>
              <a:xfrm>
                <a:off x="1812157" y="4864141"/>
                <a:ext cx="764684" cy="737378"/>
              </a:xfrm>
              <a:prstGeom prst="straightConnector1">
                <a:avLst/>
              </a:prstGeom>
              <a:ln w="28575">
                <a:solidFill>
                  <a:schemeClr val="tx1"/>
                </a:solidFill>
                <a:prstDash val="dash"/>
                <a:tailEnd type="arrow"/>
              </a:ln>
              <a:effectLst/>
            </p:spPr>
            <p:style>
              <a:lnRef idx="1">
                <a:schemeClr val="accent1"/>
              </a:lnRef>
              <a:fillRef idx="0">
                <a:schemeClr val="accent1"/>
              </a:fillRef>
              <a:effectRef idx="0">
                <a:schemeClr val="accent1"/>
              </a:effectRef>
              <a:fontRef idx="minor">
                <a:schemeClr val="tx1"/>
              </a:fontRef>
            </p:style>
          </p:cxnSp>
          <p:sp>
            <p:nvSpPr>
              <p:cNvPr id="33" name="Multiplicar 32"/>
              <p:cNvSpPr/>
              <p:nvPr/>
            </p:nvSpPr>
            <p:spPr>
              <a:xfrm>
                <a:off x="2551578" y="5482689"/>
                <a:ext cx="235208" cy="237660"/>
              </a:xfrm>
              <a:prstGeom prst="mathMultiply">
                <a:avLst/>
              </a:prstGeom>
              <a:solidFill>
                <a:schemeClr val="accent2">
                  <a:lumMod val="25000"/>
                </a:schemeClr>
              </a:solidFill>
              <a:ln>
                <a:solidFill>
                  <a:srgbClr val="002060"/>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050" dirty="0">
                  <a:solidFill>
                    <a:srgbClr val="B2389E"/>
                  </a:solidFill>
                </a:endParaRPr>
              </a:p>
            </p:txBody>
          </p:sp>
          <p:sp>
            <p:nvSpPr>
              <p:cNvPr id="34" name="Forma livre 33"/>
              <p:cNvSpPr/>
              <p:nvPr/>
            </p:nvSpPr>
            <p:spPr>
              <a:xfrm>
                <a:off x="2751502" y="2174006"/>
                <a:ext cx="2101645" cy="2499852"/>
              </a:xfrm>
              <a:custGeom>
                <a:avLst/>
                <a:gdLst>
                  <a:gd name="connsiteX0" fmla="*/ 427703 w 2101645"/>
                  <a:gd name="connsiteY0" fmla="*/ 848032 h 2499852"/>
                  <a:gd name="connsiteX1" fmla="*/ 479323 w 2101645"/>
                  <a:gd name="connsiteY1" fmla="*/ 870155 h 2499852"/>
                  <a:gd name="connsiteX2" fmla="*/ 501445 w 2101645"/>
                  <a:gd name="connsiteY2" fmla="*/ 884903 h 2499852"/>
                  <a:gd name="connsiteX3" fmla="*/ 538316 w 2101645"/>
                  <a:gd name="connsiteY3" fmla="*/ 907026 h 2499852"/>
                  <a:gd name="connsiteX4" fmla="*/ 523568 w 2101645"/>
                  <a:gd name="connsiteY4" fmla="*/ 929148 h 2499852"/>
                  <a:gd name="connsiteX5" fmla="*/ 501445 w 2101645"/>
                  <a:gd name="connsiteY5" fmla="*/ 951271 h 2499852"/>
                  <a:gd name="connsiteX6" fmla="*/ 530942 w 2101645"/>
                  <a:gd name="connsiteY6" fmla="*/ 988142 h 2499852"/>
                  <a:gd name="connsiteX7" fmla="*/ 508819 w 2101645"/>
                  <a:gd name="connsiteY7" fmla="*/ 1017639 h 2499852"/>
                  <a:gd name="connsiteX8" fmla="*/ 471948 w 2101645"/>
                  <a:gd name="connsiteY8" fmla="*/ 1025013 h 2499852"/>
                  <a:gd name="connsiteX9" fmla="*/ 471948 w 2101645"/>
                  <a:gd name="connsiteY9" fmla="*/ 1047135 h 2499852"/>
                  <a:gd name="connsiteX10" fmla="*/ 449826 w 2101645"/>
                  <a:gd name="connsiteY10" fmla="*/ 1091381 h 2499852"/>
                  <a:gd name="connsiteX11" fmla="*/ 427703 w 2101645"/>
                  <a:gd name="connsiteY11" fmla="*/ 1084006 h 2499852"/>
                  <a:gd name="connsiteX12" fmla="*/ 420329 w 2101645"/>
                  <a:gd name="connsiteY12" fmla="*/ 1135626 h 2499852"/>
                  <a:gd name="connsiteX13" fmla="*/ 346587 w 2101645"/>
                  <a:gd name="connsiteY13" fmla="*/ 1165123 h 2499852"/>
                  <a:gd name="connsiteX14" fmla="*/ 302342 w 2101645"/>
                  <a:gd name="connsiteY14" fmla="*/ 1172497 h 2499852"/>
                  <a:gd name="connsiteX15" fmla="*/ 309716 w 2101645"/>
                  <a:gd name="connsiteY15" fmla="*/ 1209368 h 2499852"/>
                  <a:gd name="connsiteX16" fmla="*/ 280219 w 2101645"/>
                  <a:gd name="connsiteY16" fmla="*/ 1275735 h 2499852"/>
                  <a:gd name="connsiteX17" fmla="*/ 280219 w 2101645"/>
                  <a:gd name="connsiteY17" fmla="*/ 1290484 h 2499852"/>
                  <a:gd name="connsiteX18" fmla="*/ 317090 w 2101645"/>
                  <a:gd name="connsiteY18" fmla="*/ 1356852 h 2499852"/>
                  <a:gd name="connsiteX19" fmla="*/ 317090 w 2101645"/>
                  <a:gd name="connsiteY19" fmla="*/ 1437968 h 2499852"/>
                  <a:gd name="connsiteX20" fmla="*/ 258097 w 2101645"/>
                  <a:gd name="connsiteY20" fmla="*/ 1533832 h 2499852"/>
                  <a:gd name="connsiteX21" fmla="*/ 199103 w 2101645"/>
                  <a:gd name="connsiteY21" fmla="*/ 1600200 h 2499852"/>
                  <a:gd name="connsiteX22" fmla="*/ 162232 w 2101645"/>
                  <a:gd name="connsiteY22" fmla="*/ 1659193 h 2499852"/>
                  <a:gd name="connsiteX23" fmla="*/ 125361 w 2101645"/>
                  <a:gd name="connsiteY23" fmla="*/ 1747684 h 2499852"/>
                  <a:gd name="connsiteX24" fmla="*/ 81116 w 2101645"/>
                  <a:gd name="connsiteY24" fmla="*/ 1821426 h 2499852"/>
                  <a:gd name="connsiteX25" fmla="*/ 44245 w 2101645"/>
                  <a:gd name="connsiteY25" fmla="*/ 1932039 h 2499852"/>
                  <a:gd name="connsiteX26" fmla="*/ 7374 w 2101645"/>
                  <a:gd name="connsiteY26" fmla="*/ 2057400 h 2499852"/>
                  <a:gd name="connsiteX27" fmla="*/ 0 w 2101645"/>
                  <a:gd name="connsiteY27" fmla="*/ 2168013 h 2499852"/>
                  <a:gd name="connsiteX28" fmla="*/ 22123 w 2101645"/>
                  <a:gd name="connsiteY28" fmla="*/ 2308123 h 2499852"/>
                  <a:gd name="connsiteX29" fmla="*/ 22123 w 2101645"/>
                  <a:gd name="connsiteY29" fmla="*/ 2381864 h 2499852"/>
                  <a:gd name="connsiteX30" fmla="*/ 58994 w 2101645"/>
                  <a:gd name="connsiteY30" fmla="*/ 2337619 h 2499852"/>
                  <a:gd name="connsiteX31" fmla="*/ 110613 w 2101645"/>
                  <a:gd name="connsiteY31" fmla="*/ 2278626 h 2499852"/>
                  <a:gd name="connsiteX32" fmla="*/ 125361 w 2101645"/>
                  <a:gd name="connsiteY32" fmla="*/ 2278626 h 2499852"/>
                  <a:gd name="connsiteX33" fmla="*/ 95864 w 2101645"/>
                  <a:gd name="connsiteY33" fmla="*/ 2389239 h 2499852"/>
                  <a:gd name="connsiteX34" fmla="*/ 272845 w 2101645"/>
                  <a:gd name="connsiteY34" fmla="*/ 2455606 h 2499852"/>
                  <a:gd name="connsiteX35" fmla="*/ 287594 w 2101645"/>
                  <a:gd name="connsiteY35" fmla="*/ 2418735 h 2499852"/>
                  <a:gd name="connsiteX36" fmla="*/ 309716 w 2101645"/>
                  <a:gd name="connsiteY36" fmla="*/ 2381864 h 2499852"/>
                  <a:gd name="connsiteX37" fmla="*/ 331839 w 2101645"/>
                  <a:gd name="connsiteY37" fmla="*/ 2374490 h 2499852"/>
                  <a:gd name="connsiteX38" fmla="*/ 361335 w 2101645"/>
                  <a:gd name="connsiteY38" fmla="*/ 2403987 h 2499852"/>
                  <a:gd name="connsiteX39" fmla="*/ 398206 w 2101645"/>
                  <a:gd name="connsiteY39" fmla="*/ 2359742 h 2499852"/>
                  <a:gd name="connsiteX40" fmla="*/ 435077 w 2101645"/>
                  <a:gd name="connsiteY40" fmla="*/ 2411361 h 2499852"/>
                  <a:gd name="connsiteX41" fmla="*/ 457200 w 2101645"/>
                  <a:gd name="connsiteY41" fmla="*/ 2470355 h 2499852"/>
                  <a:gd name="connsiteX42" fmla="*/ 486697 w 2101645"/>
                  <a:gd name="connsiteY42" fmla="*/ 2462981 h 2499852"/>
                  <a:gd name="connsiteX43" fmla="*/ 545690 w 2101645"/>
                  <a:gd name="connsiteY43" fmla="*/ 2448232 h 2499852"/>
                  <a:gd name="connsiteX44" fmla="*/ 560439 w 2101645"/>
                  <a:gd name="connsiteY44" fmla="*/ 2477729 h 2499852"/>
                  <a:gd name="connsiteX45" fmla="*/ 589935 w 2101645"/>
                  <a:gd name="connsiteY45" fmla="*/ 2470355 h 2499852"/>
                  <a:gd name="connsiteX46" fmla="*/ 626806 w 2101645"/>
                  <a:gd name="connsiteY46" fmla="*/ 2499852 h 2499852"/>
                  <a:gd name="connsiteX47" fmla="*/ 634181 w 2101645"/>
                  <a:gd name="connsiteY47" fmla="*/ 2426110 h 2499852"/>
                  <a:gd name="connsiteX48" fmla="*/ 671052 w 2101645"/>
                  <a:gd name="connsiteY48" fmla="*/ 2470355 h 2499852"/>
                  <a:gd name="connsiteX49" fmla="*/ 759542 w 2101645"/>
                  <a:gd name="connsiteY49" fmla="*/ 2448232 h 2499852"/>
                  <a:gd name="connsiteX50" fmla="*/ 833284 w 2101645"/>
                  <a:gd name="connsiteY50" fmla="*/ 2389239 h 2499852"/>
                  <a:gd name="connsiteX51" fmla="*/ 899652 w 2101645"/>
                  <a:gd name="connsiteY51" fmla="*/ 2403987 h 2499852"/>
                  <a:gd name="connsiteX52" fmla="*/ 914400 w 2101645"/>
                  <a:gd name="connsiteY52" fmla="*/ 2344993 h 2499852"/>
                  <a:gd name="connsiteX53" fmla="*/ 921774 w 2101645"/>
                  <a:gd name="connsiteY53" fmla="*/ 2293374 h 2499852"/>
                  <a:gd name="connsiteX54" fmla="*/ 914400 w 2101645"/>
                  <a:gd name="connsiteY54" fmla="*/ 2219632 h 2499852"/>
                  <a:gd name="connsiteX55" fmla="*/ 914400 w 2101645"/>
                  <a:gd name="connsiteY55" fmla="*/ 2219632 h 2499852"/>
                  <a:gd name="connsiteX56" fmla="*/ 907026 w 2101645"/>
                  <a:gd name="connsiteY56" fmla="*/ 2086897 h 2499852"/>
                  <a:gd name="connsiteX57" fmla="*/ 855406 w 2101645"/>
                  <a:gd name="connsiteY57" fmla="*/ 2064774 h 2499852"/>
                  <a:gd name="connsiteX58" fmla="*/ 877529 w 2101645"/>
                  <a:gd name="connsiteY58" fmla="*/ 2005781 h 2499852"/>
                  <a:gd name="connsiteX59" fmla="*/ 958645 w 2101645"/>
                  <a:gd name="connsiteY59" fmla="*/ 1917290 h 2499852"/>
                  <a:gd name="connsiteX60" fmla="*/ 1054510 w 2101645"/>
                  <a:gd name="connsiteY60" fmla="*/ 1865671 h 2499852"/>
                  <a:gd name="connsiteX61" fmla="*/ 1098755 w 2101645"/>
                  <a:gd name="connsiteY61" fmla="*/ 1946787 h 2499852"/>
                  <a:gd name="connsiteX62" fmla="*/ 1098755 w 2101645"/>
                  <a:gd name="connsiteY62" fmla="*/ 1946787 h 2499852"/>
                  <a:gd name="connsiteX63" fmla="*/ 1201994 w 2101645"/>
                  <a:gd name="connsiteY63" fmla="*/ 1998406 h 2499852"/>
                  <a:gd name="connsiteX64" fmla="*/ 1246239 w 2101645"/>
                  <a:gd name="connsiteY64" fmla="*/ 1939413 h 2499852"/>
                  <a:gd name="connsiteX65" fmla="*/ 1290484 w 2101645"/>
                  <a:gd name="connsiteY65" fmla="*/ 1917290 h 2499852"/>
                  <a:gd name="connsiteX66" fmla="*/ 1327355 w 2101645"/>
                  <a:gd name="connsiteY66" fmla="*/ 1932039 h 2499852"/>
                  <a:gd name="connsiteX67" fmla="*/ 1364226 w 2101645"/>
                  <a:gd name="connsiteY67" fmla="*/ 1939413 h 2499852"/>
                  <a:gd name="connsiteX68" fmla="*/ 1393723 w 2101645"/>
                  <a:gd name="connsiteY68" fmla="*/ 1873045 h 2499852"/>
                  <a:gd name="connsiteX69" fmla="*/ 1437968 w 2101645"/>
                  <a:gd name="connsiteY69" fmla="*/ 1821426 h 2499852"/>
                  <a:gd name="connsiteX70" fmla="*/ 1445342 w 2101645"/>
                  <a:gd name="connsiteY70" fmla="*/ 1777181 h 2499852"/>
                  <a:gd name="connsiteX71" fmla="*/ 1408471 w 2101645"/>
                  <a:gd name="connsiteY71" fmla="*/ 1688690 h 2499852"/>
                  <a:gd name="connsiteX72" fmla="*/ 1474839 w 2101645"/>
                  <a:gd name="connsiteY72" fmla="*/ 1659193 h 2499852"/>
                  <a:gd name="connsiteX73" fmla="*/ 1533832 w 2101645"/>
                  <a:gd name="connsiteY73" fmla="*/ 1673942 h 2499852"/>
                  <a:gd name="connsiteX74" fmla="*/ 1600200 w 2101645"/>
                  <a:gd name="connsiteY74" fmla="*/ 1673942 h 2499852"/>
                  <a:gd name="connsiteX75" fmla="*/ 1629697 w 2101645"/>
                  <a:gd name="connsiteY75" fmla="*/ 1718187 h 2499852"/>
                  <a:gd name="connsiteX76" fmla="*/ 1791929 w 2101645"/>
                  <a:gd name="connsiteY76" fmla="*/ 1644445 h 2499852"/>
                  <a:gd name="connsiteX77" fmla="*/ 1887794 w 2101645"/>
                  <a:gd name="connsiteY77" fmla="*/ 1592826 h 2499852"/>
                  <a:gd name="connsiteX78" fmla="*/ 1932039 w 2101645"/>
                  <a:gd name="connsiteY78" fmla="*/ 1533832 h 2499852"/>
                  <a:gd name="connsiteX79" fmla="*/ 1998406 w 2101645"/>
                  <a:gd name="connsiteY79" fmla="*/ 1474839 h 2499852"/>
                  <a:gd name="connsiteX80" fmla="*/ 2050026 w 2101645"/>
                  <a:gd name="connsiteY80" fmla="*/ 1437968 h 2499852"/>
                  <a:gd name="connsiteX81" fmla="*/ 2079523 w 2101645"/>
                  <a:gd name="connsiteY81" fmla="*/ 1356852 h 2499852"/>
                  <a:gd name="connsiteX82" fmla="*/ 2079523 w 2101645"/>
                  <a:gd name="connsiteY82" fmla="*/ 1356852 h 2499852"/>
                  <a:gd name="connsiteX83" fmla="*/ 2050026 w 2101645"/>
                  <a:gd name="connsiteY83" fmla="*/ 1290484 h 2499852"/>
                  <a:gd name="connsiteX84" fmla="*/ 2064774 w 2101645"/>
                  <a:gd name="connsiteY84" fmla="*/ 1246239 h 2499852"/>
                  <a:gd name="connsiteX85" fmla="*/ 2101645 w 2101645"/>
                  <a:gd name="connsiteY85" fmla="*/ 1201993 h 2499852"/>
                  <a:gd name="connsiteX86" fmla="*/ 2086897 w 2101645"/>
                  <a:gd name="connsiteY86" fmla="*/ 1143000 h 2499852"/>
                  <a:gd name="connsiteX87" fmla="*/ 2035277 w 2101645"/>
                  <a:gd name="connsiteY87" fmla="*/ 1084006 h 2499852"/>
                  <a:gd name="connsiteX88" fmla="*/ 2005781 w 2101645"/>
                  <a:gd name="connsiteY88" fmla="*/ 988142 h 2499852"/>
                  <a:gd name="connsiteX89" fmla="*/ 1991032 w 2101645"/>
                  <a:gd name="connsiteY89" fmla="*/ 811161 h 2499852"/>
                  <a:gd name="connsiteX90" fmla="*/ 1939413 w 2101645"/>
                  <a:gd name="connsiteY90" fmla="*/ 766916 h 2499852"/>
                  <a:gd name="connsiteX91" fmla="*/ 1932039 w 2101645"/>
                  <a:gd name="connsiteY91" fmla="*/ 685800 h 2499852"/>
                  <a:gd name="connsiteX92" fmla="*/ 1954161 w 2101645"/>
                  <a:gd name="connsiteY92" fmla="*/ 575187 h 2499852"/>
                  <a:gd name="connsiteX93" fmla="*/ 1902542 w 2101645"/>
                  <a:gd name="connsiteY93" fmla="*/ 494071 h 2499852"/>
                  <a:gd name="connsiteX94" fmla="*/ 1902542 w 2101645"/>
                  <a:gd name="connsiteY94" fmla="*/ 449826 h 2499852"/>
                  <a:gd name="connsiteX95" fmla="*/ 1932039 w 2101645"/>
                  <a:gd name="connsiteY95" fmla="*/ 368710 h 2499852"/>
                  <a:gd name="connsiteX96" fmla="*/ 1880419 w 2101645"/>
                  <a:gd name="connsiteY96" fmla="*/ 353961 h 2499852"/>
                  <a:gd name="connsiteX97" fmla="*/ 1806677 w 2101645"/>
                  <a:gd name="connsiteY97" fmla="*/ 324464 h 2499852"/>
                  <a:gd name="connsiteX98" fmla="*/ 1688690 w 2101645"/>
                  <a:gd name="connsiteY98" fmla="*/ 324464 h 2499852"/>
                  <a:gd name="connsiteX99" fmla="*/ 1548581 w 2101645"/>
                  <a:gd name="connsiteY99" fmla="*/ 243348 h 2499852"/>
                  <a:gd name="connsiteX100" fmla="*/ 1445342 w 2101645"/>
                  <a:gd name="connsiteY100" fmla="*/ 243348 h 2499852"/>
                  <a:gd name="connsiteX101" fmla="*/ 1437968 w 2101645"/>
                  <a:gd name="connsiteY101" fmla="*/ 213852 h 2499852"/>
                  <a:gd name="connsiteX102" fmla="*/ 1401097 w 2101645"/>
                  <a:gd name="connsiteY102" fmla="*/ 258097 h 2499852"/>
                  <a:gd name="connsiteX103" fmla="*/ 1312606 w 2101645"/>
                  <a:gd name="connsiteY103" fmla="*/ 243348 h 2499852"/>
                  <a:gd name="connsiteX104" fmla="*/ 1290484 w 2101645"/>
                  <a:gd name="connsiteY104" fmla="*/ 162232 h 2499852"/>
                  <a:gd name="connsiteX105" fmla="*/ 1201994 w 2101645"/>
                  <a:gd name="connsiteY105" fmla="*/ 58993 h 2499852"/>
                  <a:gd name="connsiteX106" fmla="*/ 1179871 w 2101645"/>
                  <a:gd name="connsiteY106" fmla="*/ 44245 h 2499852"/>
                  <a:gd name="connsiteX107" fmla="*/ 1106129 w 2101645"/>
                  <a:gd name="connsiteY107" fmla="*/ 103239 h 2499852"/>
                  <a:gd name="connsiteX108" fmla="*/ 1061884 w 2101645"/>
                  <a:gd name="connsiteY108" fmla="*/ 29497 h 2499852"/>
                  <a:gd name="connsiteX109" fmla="*/ 958645 w 2101645"/>
                  <a:gd name="connsiteY109" fmla="*/ 0 h 2499852"/>
                  <a:gd name="connsiteX110" fmla="*/ 943897 w 2101645"/>
                  <a:gd name="connsiteY110" fmla="*/ 88490 h 2499852"/>
                  <a:gd name="connsiteX111" fmla="*/ 914400 w 2101645"/>
                  <a:gd name="connsiteY111" fmla="*/ 147484 h 2499852"/>
                  <a:gd name="connsiteX112" fmla="*/ 914400 w 2101645"/>
                  <a:gd name="connsiteY112" fmla="*/ 169606 h 2499852"/>
                  <a:gd name="connsiteX113" fmla="*/ 870155 w 2101645"/>
                  <a:gd name="connsiteY113" fmla="*/ 302342 h 2499852"/>
                  <a:gd name="connsiteX114" fmla="*/ 833284 w 2101645"/>
                  <a:gd name="connsiteY114" fmla="*/ 324464 h 2499852"/>
                  <a:gd name="connsiteX115" fmla="*/ 833284 w 2101645"/>
                  <a:gd name="connsiteY115" fmla="*/ 368710 h 2499852"/>
                  <a:gd name="connsiteX116" fmla="*/ 796413 w 2101645"/>
                  <a:gd name="connsiteY116" fmla="*/ 449826 h 2499852"/>
                  <a:gd name="connsiteX117" fmla="*/ 759542 w 2101645"/>
                  <a:gd name="connsiteY117" fmla="*/ 508819 h 2499852"/>
                  <a:gd name="connsiteX118" fmla="*/ 707923 w 2101645"/>
                  <a:gd name="connsiteY118" fmla="*/ 589935 h 2499852"/>
                  <a:gd name="connsiteX119" fmla="*/ 678426 w 2101645"/>
                  <a:gd name="connsiteY119" fmla="*/ 663677 h 2499852"/>
                  <a:gd name="connsiteX120" fmla="*/ 626806 w 2101645"/>
                  <a:gd name="connsiteY120" fmla="*/ 700548 h 2499852"/>
                  <a:gd name="connsiteX121" fmla="*/ 567813 w 2101645"/>
                  <a:gd name="connsiteY121" fmla="*/ 715297 h 2499852"/>
                  <a:gd name="connsiteX122" fmla="*/ 516194 w 2101645"/>
                  <a:gd name="connsiteY122" fmla="*/ 759542 h 2499852"/>
                  <a:gd name="connsiteX123" fmla="*/ 486697 w 2101645"/>
                  <a:gd name="connsiteY123" fmla="*/ 789039 h 2499852"/>
                  <a:gd name="connsiteX124" fmla="*/ 501445 w 2101645"/>
                  <a:gd name="connsiteY124" fmla="*/ 818535 h 2499852"/>
                  <a:gd name="connsiteX125" fmla="*/ 560439 w 2101645"/>
                  <a:gd name="connsiteY125" fmla="*/ 848032 h 2499852"/>
                  <a:gd name="connsiteX126" fmla="*/ 427703 w 2101645"/>
                  <a:gd name="connsiteY126" fmla="*/ 848032 h 2499852"/>
                  <a:gd name="connsiteX0" fmla="*/ 427703 w 2101645"/>
                  <a:gd name="connsiteY0" fmla="*/ 848032 h 2499852"/>
                  <a:gd name="connsiteX1" fmla="*/ 479323 w 2101645"/>
                  <a:gd name="connsiteY1" fmla="*/ 870155 h 2499852"/>
                  <a:gd name="connsiteX2" fmla="*/ 501445 w 2101645"/>
                  <a:gd name="connsiteY2" fmla="*/ 884903 h 2499852"/>
                  <a:gd name="connsiteX3" fmla="*/ 538316 w 2101645"/>
                  <a:gd name="connsiteY3" fmla="*/ 907026 h 2499852"/>
                  <a:gd name="connsiteX4" fmla="*/ 523568 w 2101645"/>
                  <a:gd name="connsiteY4" fmla="*/ 929148 h 2499852"/>
                  <a:gd name="connsiteX5" fmla="*/ 501445 w 2101645"/>
                  <a:gd name="connsiteY5" fmla="*/ 951271 h 2499852"/>
                  <a:gd name="connsiteX6" fmla="*/ 530942 w 2101645"/>
                  <a:gd name="connsiteY6" fmla="*/ 988142 h 2499852"/>
                  <a:gd name="connsiteX7" fmla="*/ 508819 w 2101645"/>
                  <a:gd name="connsiteY7" fmla="*/ 1017639 h 2499852"/>
                  <a:gd name="connsiteX8" fmla="*/ 471948 w 2101645"/>
                  <a:gd name="connsiteY8" fmla="*/ 1025013 h 2499852"/>
                  <a:gd name="connsiteX9" fmla="*/ 471948 w 2101645"/>
                  <a:gd name="connsiteY9" fmla="*/ 1047135 h 2499852"/>
                  <a:gd name="connsiteX10" fmla="*/ 449826 w 2101645"/>
                  <a:gd name="connsiteY10" fmla="*/ 1091381 h 2499852"/>
                  <a:gd name="connsiteX11" fmla="*/ 427703 w 2101645"/>
                  <a:gd name="connsiteY11" fmla="*/ 1084006 h 2499852"/>
                  <a:gd name="connsiteX12" fmla="*/ 420329 w 2101645"/>
                  <a:gd name="connsiteY12" fmla="*/ 1135626 h 2499852"/>
                  <a:gd name="connsiteX13" fmla="*/ 346587 w 2101645"/>
                  <a:gd name="connsiteY13" fmla="*/ 1165123 h 2499852"/>
                  <a:gd name="connsiteX14" fmla="*/ 302342 w 2101645"/>
                  <a:gd name="connsiteY14" fmla="*/ 1172497 h 2499852"/>
                  <a:gd name="connsiteX15" fmla="*/ 309716 w 2101645"/>
                  <a:gd name="connsiteY15" fmla="*/ 1209368 h 2499852"/>
                  <a:gd name="connsiteX16" fmla="*/ 280219 w 2101645"/>
                  <a:gd name="connsiteY16" fmla="*/ 1275735 h 2499852"/>
                  <a:gd name="connsiteX17" fmla="*/ 280219 w 2101645"/>
                  <a:gd name="connsiteY17" fmla="*/ 1290484 h 2499852"/>
                  <a:gd name="connsiteX18" fmla="*/ 317090 w 2101645"/>
                  <a:gd name="connsiteY18" fmla="*/ 1356852 h 2499852"/>
                  <a:gd name="connsiteX19" fmla="*/ 317090 w 2101645"/>
                  <a:gd name="connsiteY19" fmla="*/ 1437968 h 2499852"/>
                  <a:gd name="connsiteX20" fmla="*/ 258097 w 2101645"/>
                  <a:gd name="connsiteY20" fmla="*/ 1533832 h 2499852"/>
                  <a:gd name="connsiteX21" fmla="*/ 199103 w 2101645"/>
                  <a:gd name="connsiteY21" fmla="*/ 1600200 h 2499852"/>
                  <a:gd name="connsiteX22" fmla="*/ 162232 w 2101645"/>
                  <a:gd name="connsiteY22" fmla="*/ 1659193 h 2499852"/>
                  <a:gd name="connsiteX23" fmla="*/ 125361 w 2101645"/>
                  <a:gd name="connsiteY23" fmla="*/ 1747684 h 2499852"/>
                  <a:gd name="connsiteX24" fmla="*/ 81116 w 2101645"/>
                  <a:gd name="connsiteY24" fmla="*/ 1821426 h 2499852"/>
                  <a:gd name="connsiteX25" fmla="*/ 44245 w 2101645"/>
                  <a:gd name="connsiteY25" fmla="*/ 1932039 h 2499852"/>
                  <a:gd name="connsiteX26" fmla="*/ 7374 w 2101645"/>
                  <a:gd name="connsiteY26" fmla="*/ 2057400 h 2499852"/>
                  <a:gd name="connsiteX27" fmla="*/ 0 w 2101645"/>
                  <a:gd name="connsiteY27" fmla="*/ 2168013 h 2499852"/>
                  <a:gd name="connsiteX28" fmla="*/ 22123 w 2101645"/>
                  <a:gd name="connsiteY28" fmla="*/ 2308123 h 2499852"/>
                  <a:gd name="connsiteX29" fmla="*/ 22123 w 2101645"/>
                  <a:gd name="connsiteY29" fmla="*/ 2381864 h 2499852"/>
                  <a:gd name="connsiteX30" fmla="*/ 58994 w 2101645"/>
                  <a:gd name="connsiteY30" fmla="*/ 2337619 h 2499852"/>
                  <a:gd name="connsiteX31" fmla="*/ 110613 w 2101645"/>
                  <a:gd name="connsiteY31" fmla="*/ 2278626 h 2499852"/>
                  <a:gd name="connsiteX32" fmla="*/ 125361 w 2101645"/>
                  <a:gd name="connsiteY32" fmla="*/ 2278626 h 2499852"/>
                  <a:gd name="connsiteX33" fmla="*/ 95864 w 2101645"/>
                  <a:gd name="connsiteY33" fmla="*/ 2389239 h 2499852"/>
                  <a:gd name="connsiteX34" fmla="*/ 272845 w 2101645"/>
                  <a:gd name="connsiteY34" fmla="*/ 2455606 h 2499852"/>
                  <a:gd name="connsiteX35" fmla="*/ 287594 w 2101645"/>
                  <a:gd name="connsiteY35" fmla="*/ 2418735 h 2499852"/>
                  <a:gd name="connsiteX36" fmla="*/ 309716 w 2101645"/>
                  <a:gd name="connsiteY36" fmla="*/ 2381864 h 2499852"/>
                  <a:gd name="connsiteX37" fmla="*/ 331839 w 2101645"/>
                  <a:gd name="connsiteY37" fmla="*/ 2374490 h 2499852"/>
                  <a:gd name="connsiteX38" fmla="*/ 361335 w 2101645"/>
                  <a:gd name="connsiteY38" fmla="*/ 2403987 h 2499852"/>
                  <a:gd name="connsiteX39" fmla="*/ 398206 w 2101645"/>
                  <a:gd name="connsiteY39" fmla="*/ 2359742 h 2499852"/>
                  <a:gd name="connsiteX40" fmla="*/ 435077 w 2101645"/>
                  <a:gd name="connsiteY40" fmla="*/ 2411361 h 2499852"/>
                  <a:gd name="connsiteX41" fmla="*/ 457200 w 2101645"/>
                  <a:gd name="connsiteY41" fmla="*/ 2470355 h 2499852"/>
                  <a:gd name="connsiteX42" fmla="*/ 486697 w 2101645"/>
                  <a:gd name="connsiteY42" fmla="*/ 2462981 h 2499852"/>
                  <a:gd name="connsiteX43" fmla="*/ 545690 w 2101645"/>
                  <a:gd name="connsiteY43" fmla="*/ 2448232 h 2499852"/>
                  <a:gd name="connsiteX44" fmla="*/ 560439 w 2101645"/>
                  <a:gd name="connsiteY44" fmla="*/ 2477729 h 2499852"/>
                  <a:gd name="connsiteX45" fmla="*/ 589935 w 2101645"/>
                  <a:gd name="connsiteY45" fmla="*/ 2470355 h 2499852"/>
                  <a:gd name="connsiteX46" fmla="*/ 626806 w 2101645"/>
                  <a:gd name="connsiteY46" fmla="*/ 2499852 h 2499852"/>
                  <a:gd name="connsiteX47" fmla="*/ 634181 w 2101645"/>
                  <a:gd name="connsiteY47" fmla="*/ 2426110 h 2499852"/>
                  <a:gd name="connsiteX48" fmla="*/ 671052 w 2101645"/>
                  <a:gd name="connsiteY48" fmla="*/ 2470355 h 2499852"/>
                  <a:gd name="connsiteX49" fmla="*/ 759542 w 2101645"/>
                  <a:gd name="connsiteY49" fmla="*/ 2448232 h 2499852"/>
                  <a:gd name="connsiteX50" fmla="*/ 833284 w 2101645"/>
                  <a:gd name="connsiteY50" fmla="*/ 2389239 h 2499852"/>
                  <a:gd name="connsiteX51" fmla="*/ 899652 w 2101645"/>
                  <a:gd name="connsiteY51" fmla="*/ 2403987 h 2499852"/>
                  <a:gd name="connsiteX52" fmla="*/ 914400 w 2101645"/>
                  <a:gd name="connsiteY52" fmla="*/ 2344993 h 2499852"/>
                  <a:gd name="connsiteX53" fmla="*/ 921774 w 2101645"/>
                  <a:gd name="connsiteY53" fmla="*/ 2293374 h 2499852"/>
                  <a:gd name="connsiteX54" fmla="*/ 914400 w 2101645"/>
                  <a:gd name="connsiteY54" fmla="*/ 2219632 h 2499852"/>
                  <a:gd name="connsiteX55" fmla="*/ 914400 w 2101645"/>
                  <a:gd name="connsiteY55" fmla="*/ 2219632 h 2499852"/>
                  <a:gd name="connsiteX56" fmla="*/ 907026 w 2101645"/>
                  <a:gd name="connsiteY56" fmla="*/ 2086897 h 2499852"/>
                  <a:gd name="connsiteX57" fmla="*/ 855406 w 2101645"/>
                  <a:gd name="connsiteY57" fmla="*/ 2064774 h 2499852"/>
                  <a:gd name="connsiteX58" fmla="*/ 877529 w 2101645"/>
                  <a:gd name="connsiteY58" fmla="*/ 2005781 h 2499852"/>
                  <a:gd name="connsiteX59" fmla="*/ 958645 w 2101645"/>
                  <a:gd name="connsiteY59" fmla="*/ 1917290 h 2499852"/>
                  <a:gd name="connsiteX60" fmla="*/ 1054510 w 2101645"/>
                  <a:gd name="connsiteY60" fmla="*/ 1865671 h 2499852"/>
                  <a:gd name="connsiteX61" fmla="*/ 1098755 w 2101645"/>
                  <a:gd name="connsiteY61" fmla="*/ 1946787 h 2499852"/>
                  <a:gd name="connsiteX62" fmla="*/ 1098755 w 2101645"/>
                  <a:gd name="connsiteY62" fmla="*/ 1946787 h 2499852"/>
                  <a:gd name="connsiteX63" fmla="*/ 1201994 w 2101645"/>
                  <a:gd name="connsiteY63" fmla="*/ 1998406 h 2499852"/>
                  <a:gd name="connsiteX64" fmla="*/ 1246239 w 2101645"/>
                  <a:gd name="connsiteY64" fmla="*/ 1939413 h 2499852"/>
                  <a:gd name="connsiteX65" fmla="*/ 1290484 w 2101645"/>
                  <a:gd name="connsiteY65" fmla="*/ 1917290 h 2499852"/>
                  <a:gd name="connsiteX66" fmla="*/ 1327355 w 2101645"/>
                  <a:gd name="connsiteY66" fmla="*/ 1932039 h 2499852"/>
                  <a:gd name="connsiteX67" fmla="*/ 1364226 w 2101645"/>
                  <a:gd name="connsiteY67" fmla="*/ 1939413 h 2499852"/>
                  <a:gd name="connsiteX68" fmla="*/ 1393723 w 2101645"/>
                  <a:gd name="connsiteY68" fmla="*/ 1873045 h 2499852"/>
                  <a:gd name="connsiteX69" fmla="*/ 1437968 w 2101645"/>
                  <a:gd name="connsiteY69" fmla="*/ 1821426 h 2499852"/>
                  <a:gd name="connsiteX70" fmla="*/ 1445342 w 2101645"/>
                  <a:gd name="connsiteY70" fmla="*/ 1777181 h 2499852"/>
                  <a:gd name="connsiteX71" fmla="*/ 1408471 w 2101645"/>
                  <a:gd name="connsiteY71" fmla="*/ 1688690 h 2499852"/>
                  <a:gd name="connsiteX72" fmla="*/ 1474839 w 2101645"/>
                  <a:gd name="connsiteY72" fmla="*/ 1659193 h 2499852"/>
                  <a:gd name="connsiteX73" fmla="*/ 1533832 w 2101645"/>
                  <a:gd name="connsiteY73" fmla="*/ 1673942 h 2499852"/>
                  <a:gd name="connsiteX74" fmla="*/ 1600200 w 2101645"/>
                  <a:gd name="connsiteY74" fmla="*/ 1673942 h 2499852"/>
                  <a:gd name="connsiteX75" fmla="*/ 1629697 w 2101645"/>
                  <a:gd name="connsiteY75" fmla="*/ 1718187 h 2499852"/>
                  <a:gd name="connsiteX76" fmla="*/ 1791929 w 2101645"/>
                  <a:gd name="connsiteY76" fmla="*/ 1644445 h 2499852"/>
                  <a:gd name="connsiteX77" fmla="*/ 1887794 w 2101645"/>
                  <a:gd name="connsiteY77" fmla="*/ 1592826 h 2499852"/>
                  <a:gd name="connsiteX78" fmla="*/ 1932039 w 2101645"/>
                  <a:gd name="connsiteY78" fmla="*/ 1533832 h 2499852"/>
                  <a:gd name="connsiteX79" fmla="*/ 1998406 w 2101645"/>
                  <a:gd name="connsiteY79" fmla="*/ 1474839 h 2499852"/>
                  <a:gd name="connsiteX80" fmla="*/ 2050026 w 2101645"/>
                  <a:gd name="connsiteY80" fmla="*/ 1437968 h 2499852"/>
                  <a:gd name="connsiteX81" fmla="*/ 2079523 w 2101645"/>
                  <a:gd name="connsiteY81" fmla="*/ 1356852 h 2499852"/>
                  <a:gd name="connsiteX82" fmla="*/ 2079523 w 2101645"/>
                  <a:gd name="connsiteY82" fmla="*/ 1356852 h 2499852"/>
                  <a:gd name="connsiteX83" fmla="*/ 2050026 w 2101645"/>
                  <a:gd name="connsiteY83" fmla="*/ 1290484 h 2499852"/>
                  <a:gd name="connsiteX84" fmla="*/ 2064774 w 2101645"/>
                  <a:gd name="connsiteY84" fmla="*/ 1246239 h 2499852"/>
                  <a:gd name="connsiteX85" fmla="*/ 2101645 w 2101645"/>
                  <a:gd name="connsiteY85" fmla="*/ 1201993 h 2499852"/>
                  <a:gd name="connsiteX86" fmla="*/ 2086897 w 2101645"/>
                  <a:gd name="connsiteY86" fmla="*/ 1143000 h 2499852"/>
                  <a:gd name="connsiteX87" fmla="*/ 2035277 w 2101645"/>
                  <a:gd name="connsiteY87" fmla="*/ 1084006 h 2499852"/>
                  <a:gd name="connsiteX88" fmla="*/ 2005781 w 2101645"/>
                  <a:gd name="connsiteY88" fmla="*/ 988142 h 2499852"/>
                  <a:gd name="connsiteX89" fmla="*/ 1991032 w 2101645"/>
                  <a:gd name="connsiteY89" fmla="*/ 811161 h 2499852"/>
                  <a:gd name="connsiteX90" fmla="*/ 1939413 w 2101645"/>
                  <a:gd name="connsiteY90" fmla="*/ 766916 h 2499852"/>
                  <a:gd name="connsiteX91" fmla="*/ 1932039 w 2101645"/>
                  <a:gd name="connsiteY91" fmla="*/ 685800 h 2499852"/>
                  <a:gd name="connsiteX92" fmla="*/ 1954161 w 2101645"/>
                  <a:gd name="connsiteY92" fmla="*/ 575187 h 2499852"/>
                  <a:gd name="connsiteX93" fmla="*/ 1902542 w 2101645"/>
                  <a:gd name="connsiteY93" fmla="*/ 494071 h 2499852"/>
                  <a:gd name="connsiteX94" fmla="*/ 1902542 w 2101645"/>
                  <a:gd name="connsiteY94" fmla="*/ 449826 h 2499852"/>
                  <a:gd name="connsiteX95" fmla="*/ 1932039 w 2101645"/>
                  <a:gd name="connsiteY95" fmla="*/ 368710 h 2499852"/>
                  <a:gd name="connsiteX96" fmla="*/ 1880419 w 2101645"/>
                  <a:gd name="connsiteY96" fmla="*/ 353961 h 2499852"/>
                  <a:gd name="connsiteX97" fmla="*/ 1806677 w 2101645"/>
                  <a:gd name="connsiteY97" fmla="*/ 324464 h 2499852"/>
                  <a:gd name="connsiteX98" fmla="*/ 1688690 w 2101645"/>
                  <a:gd name="connsiteY98" fmla="*/ 324464 h 2499852"/>
                  <a:gd name="connsiteX99" fmla="*/ 1548581 w 2101645"/>
                  <a:gd name="connsiteY99" fmla="*/ 243348 h 2499852"/>
                  <a:gd name="connsiteX100" fmla="*/ 1445342 w 2101645"/>
                  <a:gd name="connsiteY100" fmla="*/ 243348 h 2499852"/>
                  <a:gd name="connsiteX101" fmla="*/ 1437968 w 2101645"/>
                  <a:gd name="connsiteY101" fmla="*/ 213852 h 2499852"/>
                  <a:gd name="connsiteX102" fmla="*/ 1401097 w 2101645"/>
                  <a:gd name="connsiteY102" fmla="*/ 258097 h 2499852"/>
                  <a:gd name="connsiteX103" fmla="*/ 1312606 w 2101645"/>
                  <a:gd name="connsiteY103" fmla="*/ 243348 h 2499852"/>
                  <a:gd name="connsiteX104" fmla="*/ 1290484 w 2101645"/>
                  <a:gd name="connsiteY104" fmla="*/ 162232 h 2499852"/>
                  <a:gd name="connsiteX105" fmla="*/ 1201994 w 2101645"/>
                  <a:gd name="connsiteY105" fmla="*/ 58993 h 2499852"/>
                  <a:gd name="connsiteX106" fmla="*/ 1179871 w 2101645"/>
                  <a:gd name="connsiteY106" fmla="*/ 44245 h 2499852"/>
                  <a:gd name="connsiteX107" fmla="*/ 1106129 w 2101645"/>
                  <a:gd name="connsiteY107" fmla="*/ 103239 h 2499852"/>
                  <a:gd name="connsiteX108" fmla="*/ 1061884 w 2101645"/>
                  <a:gd name="connsiteY108" fmla="*/ 29497 h 2499852"/>
                  <a:gd name="connsiteX109" fmla="*/ 958645 w 2101645"/>
                  <a:gd name="connsiteY109" fmla="*/ 0 h 2499852"/>
                  <a:gd name="connsiteX110" fmla="*/ 943897 w 2101645"/>
                  <a:gd name="connsiteY110" fmla="*/ 88490 h 2499852"/>
                  <a:gd name="connsiteX111" fmla="*/ 914400 w 2101645"/>
                  <a:gd name="connsiteY111" fmla="*/ 147484 h 2499852"/>
                  <a:gd name="connsiteX112" fmla="*/ 914400 w 2101645"/>
                  <a:gd name="connsiteY112" fmla="*/ 169606 h 2499852"/>
                  <a:gd name="connsiteX113" fmla="*/ 870155 w 2101645"/>
                  <a:gd name="connsiteY113" fmla="*/ 302342 h 2499852"/>
                  <a:gd name="connsiteX114" fmla="*/ 833284 w 2101645"/>
                  <a:gd name="connsiteY114" fmla="*/ 324464 h 2499852"/>
                  <a:gd name="connsiteX115" fmla="*/ 833284 w 2101645"/>
                  <a:gd name="connsiteY115" fmla="*/ 368710 h 2499852"/>
                  <a:gd name="connsiteX116" fmla="*/ 796413 w 2101645"/>
                  <a:gd name="connsiteY116" fmla="*/ 449826 h 2499852"/>
                  <a:gd name="connsiteX117" fmla="*/ 759542 w 2101645"/>
                  <a:gd name="connsiteY117" fmla="*/ 508819 h 2499852"/>
                  <a:gd name="connsiteX118" fmla="*/ 707923 w 2101645"/>
                  <a:gd name="connsiteY118" fmla="*/ 589935 h 2499852"/>
                  <a:gd name="connsiteX119" fmla="*/ 678426 w 2101645"/>
                  <a:gd name="connsiteY119" fmla="*/ 663677 h 2499852"/>
                  <a:gd name="connsiteX120" fmla="*/ 626806 w 2101645"/>
                  <a:gd name="connsiteY120" fmla="*/ 700548 h 2499852"/>
                  <a:gd name="connsiteX121" fmla="*/ 567813 w 2101645"/>
                  <a:gd name="connsiteY121" fmla="*/ 715297 h 2499852"/>
                  <a:gd name="connsiteX122" fmla="*/ 516194 w 2101645"/>
                  <a:gd name="connsiteY122" fmla="*/ 759542 h 2499852"/>
                  <a:gd name="connsiteX123" fmla="*/ 486697 w 2101645"/>
                  <a:gd name="connsiteY123" fmla="*/ 789039 h 2499852"/>
                  <a:gd name="connsiteX124" fmla="*/ 435078 w 2101645"/>
                  <a:gd name="connsiteY124" fmla="*/ 818535 h 2499852"/>
                  <a:gd name="connsiteX125" fmla="*/ 560439 w 2101645"/>
                  <a:gd name="connsiteY125" fmla="*/ 848032 h 2499852"/>
                  <a:gd name="connsiteX126" fmla="*/ 427703 w 2101645"/>
                  <a:gd name="connsiteY126" fmla="*/ 848032 h 2499852"/>
                  <a:gd name="connsiteX0" fmla="*/ 427703 w 2101645"/>
                  <a:gd name="connsiteY0" fmla="*/ 848032 h 2499852"/>
                  <a:gd name="connsiteX1" fmla="*/ 479323 w 2101645"/>
                  <a:gd name="connsiteY1" fmla="*/ 870155 h 2499852"/>
                  <a:gd name="connsiteX2" fmla="*/ 501445 w 2101645"/>
                  <a:gd name="connsiteY2" fmla="*/ 884903 h 2499852"/>
                  <a:gd name="connsiteX3" fmla="*/ 538316 w 2101645"/>
                  <a:gd name="connsiteY3" fmla="*/ 907026 h 2499852"/>
                  <a:gd name="connsiteX4" fmla="*/ 523568 w 2101645"/>
                  <a:gd name="connsiteY4" fmla="*/ 929148 h 2499852"/>
                  <a:gd name="connsiteX5" fmla="*/ 501445 w 2101645"/>
                  <a:gd name="connsiteY5" fmla="*/ 951271 h 2499852"/>
                  <a:gd name="connsiteX6" fmla="*/ 530942 w 2101645"/>
                  <a:gd name="connsiteY6" fmla="*/ 988142 h 2499852"/>
                  <a:gd name="connsiteX7" fmla="*/ 508819 w 2101645"/>
                  <a:gd name="connsiteY7" fmla="*/ 1017639 h 2499852"/>
                  <a:gd name="connsiteX8" fmla="*/ 471948 w 2101645"/>
                  <a:gd name="connsiteY8" fmla="*/ 1025013 h 2499852"/>
                  <a:gd name="connsiteX9" fmla="*/ 471948 w 2101645"/>
                  <a:gd name="connsiteY9" fmla="*/ 1047135 h 2499852"/>
                  <a:gd name="connsiteX10" fmla="*/ 449826 w 2101645"/>
                  <a:gd name="connsiteY10" fmla="*/ 1091381 h 2499852"/>
                  <a:gd name="connsiteX11" fmla="*/ 427703 w 2101645"/>
                  <a:gd name="connsiteY11" fmla="*/ 1084006 h 2499852"/>
                  <a:gd name="connsiteX12" fmla="*/ 420329 w 2101645"/>
                  <a:gd name="connsiteY12" fmla="*/ 1135626 h 2499852"/>
                  <a:gd name="connsiteX13" fmla="*/ 346587 w 2101645"/>
                  <a:gd name="connsiteY13" fmla="*/ 1165123 h 2499852"/>
                  <a:gd name="connsiteX14" fmla="*/ 302342 w 2101645"/>
                  <a:gd name="connsiteY14" fmla="*/ 1172497 h 2499852"/>
                  <a:gd name="connsiteX15" fmla="*/ 309716 w 2101645"/>
                  <a:gd name="connsiteY15" fmla="*/ 1209368 h 2499852"/>
                  <a:gd name="connsiteX16" fmla="*/ 280219 w 2101645"/>
                  <a:gd name="connsiteY16" fmla="*/ 1275735 h 2499852"/>
                  <a:gd name="connsiteX17" fmla="*/ 280219 w 2101645"/>
                  <a:gd name="connsiteY17" fmla="*/ 1290484 h 2499852"/>
                  <a:gd name="connsiteX18" fmla="*/ 317090 w 2101645"/>
                  <a:gd name="connsiteY18" fmla="*/ 1356852 h 2499852"/>
                  <a:gd name="connsiteX19" fmla="*/ 317090 w 2101645"/>
                  <a:gd name="connsiteY19" fmla="*/ 1437968 h 2499852"/>
                  <a:gd name="connsiteX20" fmla="*/ 258097 w 2101645"/>
                  <a:gd name="connsiteY20" fmla="*/ 1533832 h 2499852"/>
                  <a:gd name="connsiteX21" fmla="*/ 199103 w 2101645"/>
                  <a:gd name="connsiteY21" fmla="*/ 1600200 h 2499852"/>
                  <a:gd name="connsiteX22" fmla="*/ 162232 w 2101645"/>
                  <a:gd name="connsiteY22" fmla="*/ 1659193 h 2499852"/>
                  <a:gd name="connsiteX23" fmla="*/ 125361 w 2101645"/>
                  <a:gd name="connsiteY23" fmla="*/ 1747684 h 2499852"/>
                  <a:gd name="connsiteX24" fmla="*/ 81116 w 2101645"/>
                  <a:gd name="connsiteY24" fmla="*/ 1821426 h 2499852"/>
                  <a:gd name="connsiteX25" fmla="*/ 44245 w 2101645"/>
                  <a:gd name="connsiteY25" fmla="*/ 1932039 h 2499852"/>
                  <a:gd name="connsiteX26" fmla="*/ 7374 w 2101645"/>
                  <a:gd name="connsiteY26" fmla="*/ 2057400 h 2499852"/>
                  <a:gd name="connsiteX27" fmla="*/ 0 w 2101645"/>
                  <a:gd name="connsiteY27" fmla="*/ 2168013 h 2499852"/>
                  <a:gd name="connsiteX28" fmla="*/ 22123 w 2101645"/>
                  <a:gd name="connsiteY28" fmla="*/ 2308123 h 2499852"/>
                  <a:gd name="connsiteX29" fmla="*/ 22123 w 2101645"/>
                  <a:gd name="connsiteY29" fmla="*/ 2381864 h 2499852"/>
                  <a:gd name="connsiteX30" fmla="*/ 58994 w 2101645"/>
                  <a:gd name="connsiteY30" fmla="*/ 2337619 h 2499852"/>
                  <a:gd name="connsiteX31" fmla="*/ 110613 w 2101645"/>
                  <a:gd name="connsiteY31" fmla="*/ 2278626 h 2499852"/>
                  <a:gd name="connsiteX32" fmla="*/ 125361 w 2101645"/>
                  <a:gd name="connsiteY32" fmla="*/ 2278626 h 2499852"/>
                  <a:gd name="connsiteX33" fmla="*/ 95864 w 2101645"/>
                  <a:gd name="connsiteY33" fmla="*/ 2389239 h 2499852"/>
                  <a:gd name="connsiteX34" fmla="*/ 272845 w 2101645"/>
                  <a:gd name="connsiteY34" fmla="*/ 2455606 h 2499852"/>
                  <a:gd name="connsiteX35" fmla="*/ 287594 w 2101645"/>
                  <a:gd name="connsiteY35" fmla="*/ 2418735 h 2499852"/>
                  <a:gd name="connsiteX36" fmla="*/ 309716 w 2101645"/>
                  <a:gd name="connsiteY36" fmla="*/ 2381864 h 2499852"/>
                  <a:gd name="connsiteX37" fmla="*/ 331839 w 2101645"/>
                  <a:gd name="connsiteY37" fmla="*/ 2374490 h 2499852"/>
                  <a:gd name="connsiteX38" fmla="*/ 361335 w 2101645"/>
                  <a:gd name="connsiteY38" fmla="*/ 2403987 h 2499852"/>
                  <a:gd name="connsiteX39" fmla="*/ 398206 w 2101645"/>
                  <a:gd name="connsiteY39" fmla="*/ 2359742 h 2499852"/>
                  <a:gd name="connsiteX40" fmla="*/ 435077 w 2101645"/>
                  <a:gd name="connsiteY40" fmla="*/ 2411361 h 2499852"/>
                  <a:gd name="connsiteX41" fmla="*/ 457200 w 2101645"/>
                  <a:gd name="connsiteY41" fmla="*/ 2470355 h 2499852"/>
                  <a:gd name="connsiteX42" fmla="*/ 486697 w 2101645"/>
                  <a:gd name="connsiteY42" fmla="*/ 2462981 h 2499852"/>
                  <a:gd name="connsiteX43" fmla="*/ 545690 w 2101645"/>
                  <a:gd name="connsiteY43" fmla="*/ 2448232 h 2499852"/>
                  <a:gd name="connsiteX44" fmla="*/ 560439 w 2101645"/>
                  <a:gd name="connsiteY44" fmla="*/ 2477729 h 2499852"/>
                  <a:gd name="connsiteX45" fmla="*/ 589935 w 2101645"/>
                  <a:gd name="connsiteY45" fmla="*/ 2470355 h 2499852"/>
                  <a:gd name="connsiteX46" fmla="*/ 626806 w 2101645"/>
                  <a:gd name="connsiteY46" fmla="*/ 2499852 h 2499852"/>
                  <a:gd name="connsiteX47" fmla="*/ 634181 w 2101645"/>
                  <a:gd name="connsiteY47" fmla="*/ 2426110 h 2499852"/>
                  <a:gd name="connsiteX48" fmla="*/ 671052 w 2101645"/>
                  <a:gd name="connsiteY48" fmla="*/ 2470355 h 2499852"/>
                  <a:gd name="connsiteX49" fmla="*/ 759542 w 2101645"/>
                  <a:gd name="connsiteY49" fmla="*/ 2448232 h 2499852"/>
                  <a:gd name="connsiteX50" fmla="*/ 833284 w 2101645"/>
                  <a:gd name="connsiteY50" fmla="*/ 2389239 h 2499852"/>
                  <a:gd name="connsiteX51" fmla="*/ 899652 w 2101645"/>
                  <a:gd name="connsiteY51" fmla="*/ 2403987 h 2499852"/>
                  <a:gd name="connsiteX52" fmla="*/ 914400 w 2101645"/>
                  <a:gd name="connsiteY52" fmla="*/ 2344993 h 2499852"/>
                  <a:gd name="connsiteX53" fmla="*/ 921774 w 2101645"/>
                  <a:gd name="connsiteY53" fmla="*/ 2293374 h 2499852"/>
                  <a:gd name="connsiteX54" fmla="*/ 914400 w 2101645"/>
                  <a:gd name="connsiteY54" fmla="*/ 2219632 h 2499852"/>
                  <a:gd name="connsiteX55" fmla="*/ 914400 w 2101645"/>
                  <a:gd name="connsiteY55" fmla="*/ 2219632 h 2499852"/>
                  <a:gd name="connsiteX56" fmla="*/ 907026 w 2101645"/>
                  <a:gd name="connsiteY56" fmla="*/ 2086897 h 2499852"/>
                  <a:gd name="connsiteX57" fmla="*/ 855406 w 2101645"/>
                  <a:gd name="connsiteY57" fmla="*/ 2064774 h 2499852"/>
                  <a:gd name="connsiteX58" fmla="*/ 877529 w 2101645"/>
                  <a:gd name="connsiteY58" fmla="*/ 2005781 h 2499852"/>
                  <a:gd name="connsiteX59" fmla="*/ 958645 w 2101645"/>
                  <a:gd name="connsiteY59" fmla="*/ 1917290 h 2499852"/>
                  <a:gd name="connsiteX60" fmla="*/ 1054510 w 2101645"/>
                  <a:gd name="connsiteY60" fmla="*/ 1865671 h 2499852"/>
                  <a:gd name="connsiteX61" fmla="*/ 1098755 w 2101645"/>
                  <a:gd name="connsiteY61" fmla="*/ 1946787 h 2499852"/>
                  <a:gd name="connsiteX62" fmla="*/ 1098755 w 2101645"/>
                  <a:gd name="connsiteY62" fmla="*/ 1946787 h 2499852"/>
                  <a:gd name="connsiteX63" fmla="*/ 1201994 w 2101645"/>
                  <a:gd name="connsiteY63" fmla="*/ 1998406 h 2499852"/>
                  <a:gd name="connsiteX64" fmla="*/ 1246239 w 2101645"/>
                  <a:gd name="connsiteY64" fmla="*/ 1939413 h 2499852"/>
                  <a:gd name="connsiteX65" fmla="*/ 1290484 w 2101645"/>
                  <a:gd name="connsiteY65" fmla="*/ 1917290 h 2499852"/>
                  <a:gd name="connsiteX66" fmla="*/ 1327355 w 2101645"/>
                  <a:gd name="connsiteY66" fmla="*/ 1932039 h 2499852"/>
                  <a:gd name="connsiteX67" fmla="*/ 1364226 w 2101645"/>
                  <a:gd name="connsiteY67" fmla="*/ 1939413 h 2499852"/>
                  <a:gd name="connsiteX68" fmla="*/ 1393723 w 2101645"/>
                  <a:gd name="connsiteY68" fmla="*/ 1873045 h 2499852"/>
                  <a:gd name="connsiteX69" fmla="*/ 1437968 w 2101645"/>
                  <a:gd name="connsiteY69" fmla="*/ 1821426 h 2499852"/>
                  <a:gd name="connsiteX70" fmla="*/ 1445342 w 2101645"/>
                  <a:gd name="connsiteY70" fmla="*/ 1777181 h 2499852"/>
                  <a:gd name="connsiteX71" fmla="*/ 1408471 w 2101645"/>
                  <a:gd name="connsiteY71" fmla="*/ 1688690 h 2499852"/>
                  <a:gd name="connsiteX72" fmla="*/ 1474839 w 2101645"/>
                  <a:gd name="connsiteY72" fmla="*/ 1659193 h 2499852"/>
                  <a:gd name="connsiteX73" fmla="*/ 1533832 w 2101645"/>
                  <a:gd name="connsiteY73" fmla="*/ 1673942 h 2499852"/>
                  <a:gd name="connsiteX74" fmla="*/ 1600200 w 2101645"/>
                  <a:gd name="connsiteY74" fmla="*/ 1673942 h 2499852"/>
                  <a:gd name="connsiteX75" fmla="*/ 1629697 w 2101645"/>
                  <a:gd name="connsiteY75" fmla="*/ 1718187 h 2499852"/>
                  <a:gd name="connsiteX76" fmla="*/ 1791929 w 2101645"/>
                  <a:gd name="connsiteY76" fmla="*/ 1644445 h 2499852"/>
                  <a:gd name="connsiteX77" fmla="*/ 1887794 w 2101645"/>
                  <a:gd name="connsiteY77" fmla="*/ 1592826 h 2499852"/>
                  <a:gd name="connsiteX78" fmla="*/ 1932039 w 2101645"/>
                  <a:gd name="connsiteY78" fmla="*/ 1533832 h 2499852"/>
                  <a:gd name="connsiteX79" fmla="*/ 1998406 w 2101645"/>
                  <a:gd name="connsiteY79" fmla="*/ 1474839 h 2499852"/>
                  <a:gd name="connsiteX80" fmla="*/ 2050026 w 2101645"/>
                  <a:gd name="connsiteY80" fmla="*/ 1437968 h 2499852"/>
                  <a:gd name="connsiteX81" fmla="*/ 2079523 w 2101645"/>
                  <a:gd name="connsiteY81" fmla="*/ 1356852 h 2499852"/>
                  <a:gd name="connsiteX82" fmla="*/ 2079523 w 2101645"/>
                  <a:gd name="connsiteY82" fmla="*/ 1356852 h 2499852"/>
                  <a:gd name="connsiteX83" fmla="*/ 2050026 w 2101645"/>
                  <a:gd name="connsiteY83" fmla="*/ 1290484 h 2499852"/>
                  <a:gd name="connsiteX84" fmla="*/ 2064774 w 2101645"/>
                  <a:gd name="connsiteY84" fmla="*/ 1246239 h 2499852"/>
                  <a:gd name="connsiteX85" fmla="*/ 2101645 w 2101645"/>
                  <a:gd name="connsiteY85" fmla="*/ 1201993 h 2499852"/>
                  <a:gd name="connsiteX86" fmla="*/ 2086897 w 2101645"/>
                  <a:gd name="connsiteY86" fmla="*/ 1143000 h 2499852"/>
                  <a:gd name="connsiteX87" fmla="*/ 2035277 w 2101645"/>
                  <a:gd name="connsiteY87" fmla="*/ 1084006 h 2499852"/>
                  <a:gd name="connsiteX88" fmla="*/ 2005781 w 2101645"/>
                  <a:gd name="connsiteY88" fmla="*/ 988142 h 2499852"/>
                  <a:gd name="connsiteX89" fmla="*/ 1991032 w 2101645"/>
                  <a:gd name="connsiteY89" fmla="*/ 811161 h 2499852"/>
                  <a:gd name="connsiteX90" fmla="*/ 1939413 w 2101645"/>
                  <a:gd name="connsiteY90" fmla="*/ 766916 h 2499852"/>
                  <a:gd name="connsiteX91" fmla="*/ 1932039 w 2101645"/>
                  <a:gd name="connsiteY91" fmla="*/ 685800 h 2499852"/>
                  <a:gd name="connsiteX92" fmla="*/ 1954161 w 2101645"/>
                  <a:gd name="connsiteY92" fmla="*/ 575187 h 2499852"/>
                  <a:gd name="connsiteX93" fmla="*/ 1902542 w 2101645"/>
                  <a:gd name="connsiteY93" fmla="*/ 494071 h 2499852"/>
                  <a:gd name="connsiteX94" fmla="*/ 1902542 w 2101645"/>
                  <a:gd name="connsiteY94" fmla="*/ 449826 h 2499852"/>
                  <a:gd name="connsiteX95" fmla="*/ 1932039 w 2101645"/>
                  <a:gd name="connsiteY95" fmla="*/ 368710 h 2499852"/>
                  <a:gd name="connsiteX96" fmla="*/ 1880419 w 2101645"/>
                  <a:gd name="connsiteY96" fmla="*/ 353961 h 2499852"/>
                  <a:gd name="connsiteX97" fmla="*/ 1806677 w 2101645"/>
                  <a:gd name="connsiteY97" fmla="*/ 324464 h 2499852"/>
                  <a:gd name="connsiteX98" fmla="*/ 1688690 w 2101645"/>
                  <a:gd name="connsiteY98" fmla="*/ 324464 h 2499852"/>
                  <a:gd name="connsiteX99" fmla="*/ 1548581 w 2101645"/>
                  <a:gd name="connsiteY99" fmla="*/ 243348 h 2499852"/>
                  <a:gd name="connsiteX100" fmla="*/ 1445342 w 2101645"/>
                  <a:gd name="connsiteY100" fmla="*/ 243348 h 2499852"/>
                  <a:gd name="connsiteX101" fmla="*/ 1437968 w 2101645"/>
                  <a:gd name="connsiteY101" fmla="*/ 213852 h 2499852"/>
                  <a:gd name="connsiteX102" fmla="*/ 1401097 w 2101645"/>
                  <a:gd name="connsiteY102" fmla="*/ 258097 h 2499852"/>
                  <a:gd name="connsiteX103" fmla="*/ 1312606 w 2101645"/>
                  <a:gd name="connsiteY103" fmla="*/ 243348 h 2499852"/>
                  <a:gd name="connsiteX104" fmla="*/ 1290484 w 2101645"/>
                  <a:gd name="connsiteY104" fmla="*/ 162232 h 2499852"/>
                  <a:gd name="connsiteX105" fmla="*/ 1201994 w 2101645"/>
                  <a:gd name="connsiteY105" fmla="*/ 58993 h 2499852"/>
                  <a:gd name="connsiteX106" fmla="*/ 1179871 w 2101645"/>
                  <a:gd name="connsiteY106" fmla="*/ 44245 h 2499852"/>
                  <a:gd name="connsiteX107" fmla="*/ 1106129 w 2101645"/>
                  <a:gd name="connsiteY107" fmla="*/ 103239 h 2499852"/>
                  <a:gd name="connsiteX108" fmla="*/ 1061884 w 2101645"/>
                  <a:gd name="connsiteY108" fmla="*/ 29497 h 2499852"/>
                  <a:gd name="connsiteX109" fmla="*/ 958645 w 2101645"/>
                  <a:gd name="connsiteY109" fmla="*/ 0 h 2499852"/>
                  <a:gd name="connsiteX110" fmla="*/ 943897 w 2101645"/>
                  <a:gd name="connsiteY110" fmla="*/ 88490 h 2499852"/>
                  <a:gd name="connsiteX111" fmla="*/ 914400 w 2101645"/>
                  <a:gd name="connsiteY111" fmla="*/ 147484 h 2499852"/>
                  <a:gd name="connsiteX112" fmla="*/ 914400 w 2101645"/>
                  <a:gd name="connsiteY112" fmla="*/ 169606 h 2499852"/>
                  <a:gd name="connsiteX113" fmla="*/ 870155 w 2101645"/>
                  <a:gd name="connsiteY113" fmla="*/ 302342 h 2499852"/>
                  <a:gd name="connsiteX114" fmla="*/ 833284 w 2101645"/>
                  <a:gd name="connsiteY114" fmla="*/ 324464 h 2499852"/>
                  <a:gd name="connsiteX115" fmla="*/ 833284 w 2101645"/>
                  <a:gd name="connsiteY115" fmla="*/ 368710 h 2499852"/>
                  <a:gd name="connsiteX116" fmla="*/ 796413 w 2101645"/>
                  <a:gd name="connsiteY116" fmla="*/ 449826 h 2499852"/>
                  <a:gd name="connsiteX117" fmla="*/ 759542 w 2101645"/>
                  <a:gd name="connsiteY117" fmla="*/ 508819 h 2499852"/>
                  <a:gd name="connsiteX118" fmla="*/ 707923 w 2101645"/>
                  <a:gd name="connsiteY118" fmla="*/ 589935 h 2499852"/>
                  <a:gd name="connsiteX119" fmla="*/ 678426 w 2101645"/>
                  <a:gd name="connsiteY119" fmla="*/ 663677 h 2499852"/>
                  <a:gd name="connsiteX120" fmla="*/ 626806 w 2101645"/>
                  <a:gd name="connsiteY120" fmla="*/ 700548 h 2499852"/>
                  <a:gd name="connsiteX121" fmla="*/ 567813 w 2101645"/>
                  <a:gd name="connsiteY121" fmla="*/ 715297 h 2499852"/>
                  <a:gd name="connsiteX122" fmla="*/ 516194 w 2101645"/>
                  <a:gd name="connsiteY122" fmla="*/ 759542 h 2499852"/>
                  <a:gd name="connsiteX123" fmla="*/ 486697 w 2101645"/>
                  <a:gd name="connsiteY123" fmla="*/ 789039 h 2499852"/>
                  <a:gd name="connsiteX124" fmla="*/ 435078 w 2101645"/>
                  <a:gd name="connsiteY124" fmla="*/ 818535 h 2499852"/>
                  <a:gd name="connsiteX125" fmla="*/ 471949 w 2101645"/>
                  <a:gd name="connsiteY125" fmla="*/ 803786 h 2499852"/>
                  <a:gd name="connsiteX126" fmla="*/ 427703 w 2101645"/>
                  <a:gd name="connsiteY126" fmla="*/ 848032 h 249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101645" h="2499852">
                    <a:moveTo>
                      <a:pt x="427703" y="848032"/>
                    </a:moveTo>
                    <a:lnTo>
                      <a:pt x="479323" y="870155"/>
                    </a:lnTo>
                    <a:lnTo>
                      <a:pt x="501445" y="884903"/>
                    </a:lnTo>
                    <a:lnTo>
                      <a:pt x="538316" y="907026"/>
                    </a:lnTo>
                    <a:lnTo>
                      <a:pt x="523568" y="929148"/>
                    </a:lnTo>
                    <a:lnTo>
                      <a:pt x="501445" y="951271"/>
                    </a:lnTo>
                    <a:lnTo>
                      <a:pt x="530942" y="988142"/>
                    </a:lnTo>
                    <a:lnTo>
                      <a:pt x="508819" y="1017639"/>
                    </a:lnTo>
                    <a:lnTo>
                      <a:pt x="471948" y="1025013"/>
                    </a:lnTo>
                    <a:lnTo>
                      <a:pt x="471948" y="1047135"/>
                    </a:lnTo>
                    <a:lnTo>
                      <a:pt x="449826" y="1091381"/>
                    </a:lnTo>
                    <a:lnTo>
                      <a:pt x="427703" y="1084006"/>
                    </a:lnTo>
                    <a:lnTo>
                      <a:pt x="420329" y="1135626"/>
                    </a:lnTo>
                    <a:lnTo>
                      <a:pt x="346587" y="1165123"/>
                    </a:lnTo>
                    <a:lnTo>
                      <a:pt x="302342" y="1172497"/>
                    </a:lnTo>
                    <a:lnTo>
                      <a:pt x="309716" y="1209368"/>
                    </a:lnTo>
                    <a:lnTo>
                      <a:pt x="280219" y="1275735"/>
                    </a:lnTo>
                    <a:lnTo>
                      <a:pt x="280219" y="1290484"/>
                    </a:lnTo>
                    <a:lnTo>
                      <a:pt x="317090" y="1356852"/>
                    </a:lnTo>
                    <a:lnTo>
                      <a:pt x="317090" y="1437968"/>
                    </a:lnTo>
                    <a:lnTo>
                      <a:pt x="258097" y="1533832"/>
                    </a:lnTo>
                    <a:lnTo>
                      <a:pt x="199103" y="1600200"/>
                    </a:lnTo>
                    <a:lnTo>
                      <a:pt x="162232" y="1659193"/>
                    </a:lnTo>
                    <a:lnTo>
                      <a:pt x="125361" y="1747684"/>
                    </a:lnTo>
                    <a:lnTo>
                      <a:pt x="81116" y="1821426"/>
                    </a:lnTo>
                    <a:lnTo>
                      <a:pt x="44245" y="1932039"/>
                    </a:lnTo>
                    <a:lnTo>
                      <a:pt x="7374" y="2057400"/>
                    </a:lnTo>
                    <a:lnTo>
                      <a:pt x="0" y="2168013"/>
                    </a:lnTo>
                    <a:lnTo>
                      <a:pt x="22123" y="2308123"/>
                    </a:lnTo>
                    <a:lnTo>
                      <a:pt x="22123" y="2381864"/>
                    </a:lnTo>
                    <a:lnTo>
                      <a:pt x="58994" y="2337619"/>
                    </a:lnTo>
                    <a:lnTo>
                      <a:pt x="110613" y="2278626"/>
                    </a:lnTo>
                    <a:lnTo>
                      <a:pt x="125361" y="2278626"/>
                    </a:lnTo>
                    <a:lnTo>
                      <a:pt x="95864" y="2389239"/>
                    </a:lnTo>
                    <a:lnTo>
                      <a:pt x="272845" y="2455606"/>
                    </a:lnTo>
                    <a:lnTo>
                      <a:pt x="287594" y="2418735"/>
                    </a:lnTo>
                    <a:lnTo>
                      <a:pt x="309716" y="2381864"/>
                    </a:lnTo>
                    <a:lnTo>
                      <a:pt x="331839" y="2374490"/>
                    </a:lnTo>
                    <a:lnTo>
                      <a:pt x="361335" y="2403987"/>
                    </a:lnTo>
                    <a:lnTo>
                      <a:pt x="398206" y="2359742"/>
                    </a:lnTo>
                    <a:lnTo>
                      <a:pt x="435077" y="2411361"/>
                    </a:lnTo>
                    <a:lnTo>
                      <a:pt x="457200" y="2470355"/>
                    </a:lnTo>
                    <a:lnTo>
                      <a:pt x="486697" y="2462981"/>
                    </a:lnTo>
                    <a:lnTo>
                      <a:pt x="545690" y="2448232"/>
                    </a:lnTo>
                    <a:lnTo>
                      <a:pt x="560439" y="2477729"/>
                    </a:lnTo>
                    <a:lnTo>
                      <a:pt x="589935" y="2470355"/>
                    </a:lnTo>
                    <a:lnTo>
                      <a:pt x="626806" y="2499852"/>
                    </a:lnTo>
                    <a:lnTo>
                      <a:pt x="634181" y="2426110"/>
                    </a:lnTo>
                    <a:lnTo>
                      <a:pt x="671052" y="2470355"/>
                    </a:lnTo>
                    <a:lnTo>
                      <a:pt x="759542" y="2448232"/>
                    </a:lnTo>
                    <a:lnTo>
                      <a:pt x="833284" y="2389239"/>
                    </a:lnTo>
                    <a:lnTo>
                      <a:pt x="899652" y="2403987"/>
                    </a:lnTo>
                    <a:lnTo>
                      <a:pt x="914400" y="2344993"/>
                    </a:lnTo>
                    <a:lnTo>
                      <a:pt x="921774" y="2293374"/>
                    </a:lnTo>
                    <a:lnTo>
                      <a:pt x="914400" y="2219632"/>
                    </a:lnTo>
                    <a:lnTo>
                      <a:pt x="914400" y="2219632"/>
                    </a:lnTo>
                    <a:lnTo>
                      <a:pt x="907026" y="2086897"/>
                    </a:lnTo>
                    <a:lnTo>
                      <a:pt x="855406" y="2064774"/>
                    </a:lnTo>
                    <a:lnTo>
                      <a:pt x="877529" y="2005781"/>
                    </a:lnTo>
                    <a:lnTo>
                      <a:pt x="958645" y="1917290"/>
                    </a:lnTo>
                    <a:lnTo>
                      <a:pt x="1054510" y="1865671"/>
                    </a:lnTo>
                    <a:lnTo>
                      <a:pt x="1098755" y="1946787"/>
                    </a:lnTo>
                    <a:lnTo>
                      <a:pt x="1098755" y="1946787"/>
                    </a:lnTo>
                    <a:lnTo>
                      <a:pt x="1201994" y="1998406"/>
                    </a:lnTo>
                    <a:lnTo>
                      <a:pt x="1246239" y="1939413"/>
                    </a:lnTo>
                    <a:lnTo>
                      <a:pt x="1290484" y="1917290"/>
                    </a:lnTo>
                    <a:lnTo>
                      <a:pt x="1327355" y="1932039"/>
                    </a:lnTo>
                    <a:lnTo>
                      <a:pt x="1364226" y="1939413"/>
                    </a:lnTo>
                    <a:lnTo>
                      <a:pt x="1393723" y="1873045"/>
                    </a:lnTo>
                    <a:lnTo>
                      <a:pt x="1437968" y="1821426"/>
                    </a:lnTo>
                    <a:lnTo>
                      <a:pt x="1445342" y="1777181"/>
                    </a:lnTo>
                    <a:lnTo>
                      <a:pt x="1408471" y="1688690"/>
                    </a:lnTo>
                    <a:lnTo>
                      <a:pt x="1474839" y="1659193"/>
                    </a:lnTo>
                    <a:lnTo>
                      <a:pt x="1533832" y="1673942"/>
                    </a:lnTo>
                    <a:lnTo>
                      <a:pt x="1600200" y="1673942"/>
                    </a:lnTo>
                    <a:lnTo>
                      <a:pt x="1629697" y="1718187"/>
                    </a:lnTo>
                    <a:lnTo>
                      <a:pt x="1791929" y="1644445"/>
                    </a:lnTo>
                    <a:lnTo>
                      <a:pt x="1887794" y="1592826"/>
                    </a:lnTo>
                    <a:lnTo>
                      <a:pt x="1932039" y="1533832"/>
                    </a:lnTo>
                    <a:lnTo>
                      <a:pt x="1998406" y="1474839"/>
                    </a:lnTo>
                    <a:lnTo>
                      <a:pt x="2050026" y="1437968"/>
                    </a:lnTo>
                    <a:lnTo>
                      <a:pt x="2079523" y="1356852"/>
                    </a:lnTo>
                    <a:lnTo>
                      <a:pt x="2079523" y="1356852"/>
                    </a:lnTo>
                    <a:lnTo>
                      <a:pt x="2050026" y="1290484"/>
                    </a:lnTo>
                    <a:lnTo>
                      <a:pt x="2064774" y="1246239"/>
                    </a:lnTo>
                    <a:lnTo>
                      <a:pt x="2101645" y="1201993"/>
                    </a:lnTo>
                    <a:lnTo>
                      <a:pt x="2086897" y="1143000"/>
                    </a:lnTo>
                    <a:lnTo>
                      <a:pt x="2035277" y="1084006"/>
                    </a:lnTo>
                    <a:lnTo>
                      <a:pt x="2005781" y="988142"/>
                    </a:lnTo>
                    <a:lnTo>
                      <a:pt x="1991032" y="811161"/>
                    </a:lnTo>
                    <a:lnTo>
                      <a:pt x="1939413" y="766916"/>
                    </a:lnTo>
                    <a:lnTo>
                      <a:pt x="1932039" y="685800"/>
                    </a:lnTo>
                    <a:lnTo>
                      <a:pt x="1954161" y="575187"/>
                    </a:lnTo>
                    <a:lnTo>
                      <a:pt x="1902542" y="494071"/>
                    </a:lnTo>
                    <a:lnTo>
                      <a:pt x="1902542" y="449826"/>
                    </a:lnTo>
                    <a:lnTo>
                      <a:pt x="1932039" y="368710"/>
                    </a:lnTo>
                    <a:lnTo>
                      <a:pt x="1880419" y="353961"/>
                    </a:lnTo>
                    <a:lnTo>
                      <a:pt x="1806677" y="324464"/>
                    </a:lnTo>
                    <a:lnTo>
                      <a:pt x="1688690" y="324464"/>
                    </a:lnTo>
                    <a:lnTo>
                      <a:pt x="1548581" y="243348"/>
                    </a:lnTo>
                    <a:lnTo>
                      <a:pt x="1445342" y="243348"/>
                    </a:lnTo>
                    <a:lnTo>
                      <a:pt x="1437968" y="213852"/>
                    </a:lnTo>
                    <a:lnTo>
                      <a:pt x="1401097" y="258097"/>
                    </a:lnTo>
                    <a:lnTo>
                      <a:pt x="1312606" y="243348"/>
                    </a:lnTo>
                    <a:lnTo>
                      <a:pt x="1290484" y="162232"/>
                    </a:lnTo>
                    <a:lnTo>
                      <a:pt x="1201994" y="58993"/>
                    </a:lnTo>
                    <a:lnTo>
                      <a:pt x="1179871" y="44245"/>
                    </a:lnTo>
                    <a:lnTo>
                      <a:pt x="1106129" y="103239"/>
                    </a:lnTo>
                    <a:lnTo>
                      <a:pt x="1061884" y="29497"/>
                    </a:lnTo>
                    <a:lnTo>
                      <a:pt x="958645" y="0"/>
                    </a:lnTo>
                    <a:lnTo>
                      <a:pt x="943897" y="88490"/>
                    </a:lnTo>
                    <a:lnTo>
                      <a:pt x="914400" y="147484"/>
                    </a:lnTo>
                    <a:lnTo>
                      <a:pt x="914400" y="169606"/>
                    </a:lnTo>
                    <a:lnTo>
                      <a:pt x="870155" y="302342"/>
                    </a:lnTo>
                    <a:lnTo>
                      <a:pt x="833284" y="324464"/>
                    </a:lnTo>
                    <a:lnTo>
                      <a:pt x="833284" y="368710"/>
                    </a:lnTo>
                    <a:lnTo>
                      <a:pt x="796413" y="449826"/>
                    </a:lnTo>
                    <a:lnTo>
                      <a:pt x="759542" y="508819"/>
                    </a:lnTo>
                    <a:lnTo>
                      <a:pt x="707923" y="589935"/>
                    </a:lnTo>
                    <a:lnTo>
                      <a:pt x="678426" y="663677"/>
                    </a:lnTo>
                    <a:lnTo>
                      <a:pt x="626806" y="700548"/>
                    </a:lnTo>
                    <a:lnTo>
                      <a:pt x="567813" y="715297"/>
                    </a:lnTo>
                    <a:lnTo>
                      <a:pt x="516194" y="759542"/>
                    </a:lnTo>
                    <a:lnTo>
                      <a:pt x="486697" y="789039"/>
                    </a:lnTo>
                    <a:lnTo>
                      <a:pt x="435078" y="818535"/>
                    </a:lnTo>
                    <a:lnTo>
                      <a:pt x="471949" y="803786"/>
                    </a:lnTo>
                    <a:lnTo>
                      <a:pt x="427703" y="848032"/>
                    </a:lnTo>
                    <a:close/>
                  </a:path>
                </a:pathLst>
              </a:custGeom>
              <a:solidFill>
                <a:srgbClr val="BEE8FF">
                  <a:alpha val="80000"/>
                </a:srgb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92075" indent="-92075" algn="l">
                  <a:spcAft>
                    <a:spcPts val="300"/>
                  </a:spcAft>
                  <a:buFont typeface="Arial" pitchFamily="34" charset="0"/>
                  <a:buChar char="•"/>
                </a:pPr>
                <a:endParaRPr lang="pt-BR" sz="11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CaixaDeTexto 34"/>
              <p:cNvSpPr txBox="1"/>
              <p:nvPr/>
            </p:nvSpPr>
            <p:spPr>
              <a:xfrm>
                <a:off x="2985444" y="1708228"/>
                <a:ext cx="592364" cy="226460"/>
              </a:xfrm>
              <a:prstGeom prst="rect">
                <a:avLst/>
              </a:prstGeom>
              <a:noFill/>
              <a:ln>
                <a:noFill/>
              </a:ln>
            </p:spPr>
            <p:txBody>
              <a:bodyPr wrap="square" lIns="72000" tIns="36000" rIns="72000" bIns="36000" rtlCol="0" anchor="t">
                <a:noAutofit/>
              </a:bodyPr>
              <a:lstStyle/>
              <a:p>
                <a:pPr algn="ctr">
                  <a:spcAft>
                    <a:spcPts val="600"/>
                  </a:spcAft>
                </a:pPr>
                <a:r>
                  <a:rPr lang="pt-BR" sz="1000" b="1" dirty="0"/>
                  <a:t>VDC</a:t>
                </a:r>
              </a:p>
            </p:txBody>
          </p:sp>
          <p:sp>
            <p:nvSpPr>
              <p:cNvPr id="38" name="CaixaDeTexto 37"/>
              <p:cNvSpPr txBox="1"/>
              <p:nvPr/>
            </p:nvSpPr>
            <p:spPr>
              <a:xfrm>
                <a:off x="3949634" y="2155067"/>
                <a:ext cx="716760" cy="226460"/>
              </a:xfrm>
              <a:prstGeom prst="rect">
                <a:avLst/>
              </a:prstGeom>
              <a:noFill/>
              <a:ln>
                <a:noFill/>
              </a:ln>
            </p:spPr>
            <p:txBody>
              <a:bodyPr wrap="square" lIns="72000" tIns="36000" rIns="72000" bIns="36000" rtlCol="0" anchor="t">
                <a:noAutofit/>
              </a:bodyPr>
              <a:lstStyle/>
              <a:p>
                <a:pPr algn="ctr">
                  <a:spcAft>
                    <a:spcPts val="600"/>
                  </a:spcAft>
                </a:pPr>
                <a:r>
                  <a:rPr lang="pt-BR" sz="1200" b="1" dirty="0">
                    <a:solidFill>
                      <a:srgbClr val="FF8900"/>
                    </a:solidFill>
                  </a:rPr>
                  <a:t>Itaqui</a:t>
                </a:r>
              </a:p>
            </p:txBody>
          </p:sp>
          <p:sp>
            <p:nvSpPr>
              <p:cNvPr id="39" name="CaixaDeTexto 38"/>
              <p:cNvSpPr txBox="1"/>
              <p:nvPr/>
            </p:nvSpPr>
            <p:spPr>
              <a:xfrm>
                <a:off x="2978726" y="3918174"/>
                <a:ext cx="525546" cy="255315"/>
              </a:xfrm>
              <a:prstGeom prst="rect">
                <a:avLst/>
              </a:prstGeom>
              <a:noFill/>
              <a:ln>
                <a:noFill/>
              </a:ln>
            </p:spPr>
            <p:txBody>
              <a:bodyPr wrap="square" lIns="72000" tIns="36000" rIns="72000" bIns="36000" rtlCol="0" anchor="ctr">
                <a:noAutofit/>
              </a:bodyPr>
              <a:lstStyle/>
              <a:p>
                <a:pPr algn="ctr">
                  <a:spcAft>
                    <a:spcPts val="600"/>
                  </a:spcAft>
                </a:pPr>
                <a:r>
                  <a:rPr lang="pt-BR" sz="1050" b="1" dirty="0">
                    <a:solidFill>
                      <a:schemeClr val="bg1">
                        <a:lumMod val="65000"/>
                      </a:schemeClr>
                    </a:solidFill>
                  </a:rPr>
                  <a:t>TO</a:t>
                </a:r>
              </a:p>
            </p:txBody>
          </p:sp>
          <p:sp>
            <p:nvSpPr>
              <p:cNvPr id="40" name="CaixaDeTexto 39"/>
              <p:cNvSpPr txBox="1"/>
              <p:nvPr/>
            </p:nvSpPr>
            <p:spPr>
              <a:xfrm>
                <a:off x="3632648" y="2880180"/>
                <a:ext cx="525546" cy="255315"/>
              </a:xfrm>
              <a:prstGeom prst="rect">
                <a:avLst/>
              </a:prstGeom>
              <a:noFill/>
              <a:ln>
                <a:noFill/>
              </a:ln>
            </p:spPr>
            <p:txBody>
              <a:bodyPr wrap="square" lIns="72000" tIns="36000" rIns="72000" bIns="36000" rtlCol="0" anchor="ctr">
                <a:noAutofit/>
              </a:bodyPr>
              <a:lstStyle/>
              <a:p>
                <a:pPr algn="ctr">
                  <a:spcAft>
                    <a:spcPts val="600"/>
                  </a:spcAft>
                </a:pPr>
                <a:r>
                  <a:rPr lang="pt-BR" sz="1050" b="1" dirty="0">
                    <a:solidFill>
                      <a:schemeClr val="bg1">
                        <a:lumMod val="65000"/>
                      </a:schemeClr>
                    </a:solidFill>
                  </a:rPr>
                  <a:t>MA</a:t>
                </a:r>
              </a:p>
            </p:txBody>
          </p:sp>
          <p:sp>
            <p:nvSpPr>
              <p:cNvPr id="41" name="CaixaDeTexto 40"/>
              <p:cNvSpPr txBox="1"/>
              <p:nvPr/>
            </p:nvSpPr>
            <p:spPr>
              <a:xfrm>
                <a:off x="4190071" y="3372604"/>
                <a:ext cx="525546" cy="255315"/>
              </a:xfrm>
              <a:prstGeom prst="rect">
                <a:avLst/>
              </a:prstGeom>
              <a:noFill/>
              <a:ln>
                <a:noFill/>
              </a:ln>
            </p:spPr>
            <p:txBody>
              <a:bodyPr wrap="square" lIns="72000" tIns="36000" rIns="72000" bIns="36000" rtlCol="0" anchor="ctr">
                <a:noAutofit/>
              </a:bodyPr>
              <a:lstStyle/>
              <a:p>
                <a:pPr algn="ctr">
                  <a:spcAft>
                    <a:spcPts val="600"/>
                  </a:spcAft>
                </a:pPr>
                <a:r>
                  <a:rPr lang="pt-BR" sz="1050" b="1" dirty="0">
                    <a:solidFill>
                      <a:schemeClr val="bg1">
                        <a:lumMod val="65000"/>
                      </a:schemeClr>
                    </a:solidFill>
                  </a:rPr>
                  <a:t>PI</a:t>
                </a:r>
              </a:p>
            </p:txBody>
          </p:sp>
          <p:sp>
            <p:nvSpPr>
              <p:cNvPr id="42" name="Multiplicar 41"/>
              <p:cNvSpPr/>
              <p:nvPr/>
            </p:nvSpPr>
            <p:spPr>
              <a:xfrm>
                <a:off x="3954863" y="2281221"/>
                <a:ext cx="235208" cy="237660"/>
              </a:xfrm>
              <a:prstGeom prst="mathMultiply">
                <a:avLst/>
              </a:prstGeom>
              <a:solidFill>
                <a:srgbClr val="FF8900"/>
              </a:solidFill>
              <a:ln>
                <a:solidFill>
                  <a:srgbClr val="FF8900"/>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050" dirty="0">
                  <a:solidFill>
                    <a:srgbClr val="B2389E"/>
                  </a:solidFill>
                </a:endParaRPr>
              </a:p>
            </p:txBody>
          </p:sp>
          <p:cxnSp>
            <p:nvCxnSpPr>
              <p:cNvPr id="56" name="Conector de seta reta 55"/>
              <p:cNvCxnSpPr/>
              <p:nvPr/>
            </p:nvCxnSpPr>
            <p:spPr>
              <a:xfrm flipV="1">
                <a:off x="2730946" y="2072644"/>
                <a:ext cx="261578" cy="720421"/>
              </a:xfrm>
              <a:prstGeom prst="straightConnector1">
                <a:avLst/>
              </a:prstGeom>
              <a:ln w="38100">
                <a:solidFill>
                  <a:schemeClr val="accent5">
                    <a:lumMod val="50000"/>
                  </a:schemeClr>
                </a:solidFill>
                <a:prstDash val="sysDash"/>
                <a:tailEnd type="arrow"/>
              </a:ln>
              <a:effectLst/>
            </p:spPr>
            <p:style>
              <a:lnRef idx="1">
                <a:schemeClr val="accent1"/>
              </a:lnRef>
              <a:fillRef idx="0">
                <a:schemeClr val="accent1"/>
              </a:fillRef>
              <a:effectRef idx="0">
                <a:schemeClr val="accent1"/>
              </a:effectRef>
              <a:fontRef idx="minor">
                <a:schemeClr val="tx1"/>
              </a:fontRef>
            </p:style>
          </p:cxnSp>
        </p:grpSp>
        <p:grpSp>
          <p:nvGrpSpPr>
            <p:cNvPr id="4" name="Grupo 3"/>
            <p:cNvGrpSpPr/>
            <p:nvPr/>
          </p:nvGrpSpPr>
          <p:grpSpPr>
            <a:xfrm>
              <a:off x="3939877" y="4842608"/>
              <a:ext cx="1834003" cy="1591453"/>
              <a:chOff x="-2492295" y="3895654"/>
              <a:chExt cx="1834003" cy="1591453"/>
            </a:xfrm>
          </p:grpSpPr>
          <p:sp>
            <p:nvSpPr>
              <p:cNvPr id="3" name="Retângulo 2"/>
              <p:cNvSpPr/>
              <p:nvPr/>
            </p:nvSpPr>
            <p:spPr>
              <a:xfrm>
                <a:off x="-2492295" y="3895654"/>
                <a:ext cx="1834003" cy="1591453"/>
              </a:xfrm>
              <a:prstGeom prst="rect">
                <a:avLst/>
              </a:prstGeom>
              <a:solidFill>
                <a:srgbClr val="FFFFFF">
                  <a:alpha val="40000"/>
                </a:srgb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92075" indent="-92075" algn="l">
                  <a:spcAft>
                    <a:spcPts val="300"/>
                  </a:spcAft>
                  <a:buFont typeface="Arial" pitchFamily="34" charset="0"/>
                  <a:buChar char="•"/>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rupo 1"/>
              <p:cNvGrpSpPr/>
              <p:nvPr/>
            </p:nvGrpSpPr>
            <p:grpSpPr>
              <a:xfrm>
                <a:off x="-2367863" y="4048325"/>
                <a:ext cx="1549385" cy="1341391"/>
                <a:chOff x="4219086" y="5016454"/>
                <a:chExt cx="1549385" cy="1341391"/>
              </a:xfrm>
            </p:grpSpPr>
            <p:sp>
              <p:nvSpPr>
                <p:cNvPr id="44" name="Retângulo 43"/>
                <p:cNvSpPr/>
                <p:nvPr/>
              </p:nvSpPr>
              <p:spPr>
                <a:xfrm>
                  <a:off x="4220439" y="5599966"/>
                  <a:ext cx="288032" cy="144016"/>
                </a:xfrm>
                <a:prstGeom prst="rect">
                  <a:avLst/>
                </a:prstGeom>
                <a:solidFill>
                  <a:srgbClr val="BEE8FF"/>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45" name="Retângulo 44"/>
                <p:cNvSpPr/>
                <p:nvPr/>
              </p:nvSpPr>
              <p:spPr>
                <a:xfrm>
                  <a:off x="4231080" y="5298911"/>
                  <a:ext cx="288032" cy="144016"/>
                </a:xfrm>
                <a:prstGeom prst="rect">
                  <a:avLst/>
                </a:prstGeom>
                <a:solidFill>
                  <a:schemeClr val="bg1"/>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46" name="Retângulo 45"/>
                <p:cNvSpPr/>
                <p:nvPr/>
              </p:nvSpPr>
              <p:spPr>
                <a:xfrm>
                  <a:off x="4220439" y="5016454"/>
                  <a:ext cx="288032" cy="144016"/>
                </a:xfrm>
                <a:prstGeom prst="rect">
                  <a:avLst/>
                </a:prstGeom>
                <a:solidFill>
                  <a:srgbClr val="CCCCCC"/>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47" name="Retângulo 46"/>
                <p:cNvSpPr/>
                <p:nvPr/>
              </p:nvSpPr>
              <p:spPr>
                <a:xfrm>
                  <a:off x="4219086" y="5941832"/>
                  <a:ext cx="288032" cy="120533"/>
                </a:xfrm>
                <a:prstGeom prst="rect">
                  <a:avLst/>
                </a:prstGeom>
                <a:solidFill>
                  <a:srgbClr val="FFFF73"/>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48" name="Retângulo 47"/>
                <p:cNvSpPr/>
                <p:nvPr/>
              </p:nvSpPr>
              <p:spPr>
                <a:xfrm>
                  <a:off x="4219086" y="6237312"/>
                  <a:ext cx="288032" cy="120533"/>
                </a:xfrm>
                <a:prstGeom prst="rect">
                  <a:avLst/>
                </a:prstGeom>
                <a:solidFill>
                  <a:srgbClr val="BEFFE8"/>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49" name="CaixaDeTexto 48"/>
                <p:cNvSpPr txBox="1"/>
                <p:nvPr/>
              </p:nvSpPr>
              <p:spPr>
                <a:xfrm>
                  <a:off x="4508471" y="5599966"/>
                  <a:ext cx="576000" cy="144016"/>
                </a:xfrm>
                <a:prstGeom prst="rect">
                  <a:avLst/>
                </a:prstGeom>
                <a:noFill/>
                <a:ln>
                  <a:noFill/>
                </a:ln>
              </p:spPr>
              <p:txBody>
                <a:bodyPr wrap="square" lIns="72000" tIns="36000" rIns="72000" bIns="36000" rtlCol="0" anchor="ctr">
                  <a:noAutofit/>
                </a:bodyPr>
                <a:lstStyle/>
                <a:p>
                  <a:pPr>
                    <a:spcAft>
                      <a:spcPts val="600"/>
                    </a:spcAft>
                  </a:pPr>
                  <a:r>
                    <a:rPr lang="pt-BR" sz="1200" dirty="0"/>
                    <a:t>Itaqui</a:t>
                  </a:r>
                </a:p>
              </p:txBody>
            </p:sp>
            <p:sp>
              <p:nvSpPr>
                <p:cNvPr id="50" name="CaixaDeTexto 49"/>
                <p:cNvSpPr txBox="1"/>
                <p:nvPr/>
              </p:nvSpPr>
              <p:spPr>
                <a:xfrm>
                  <a:off x="4520465" y="5286211"/>
                  <a:ext cx="1188000" cy="144016"/>
                </a:xfrm>
                <a:prstGeom prst="rect">
                  <a:avLst/>
                </a:prstGeom>
                <a:noFill/>
                <a:ln>
                  <a:noFill/>
                </a:ln>
              </p:spPr>
              <p:txBody>
                <a:bodyPr wrap="square" lIns="72000" tIns="36000" rIns="72000" bIns="36000" rtlCol="0" anchor="ctr">
                  <a:noAutofit/>
                </a:bodyPr>
                <a:lstStyle/>
                <a:p>
                  <a:pPr>
                    <a:spcAft>
                      <a:spcPts val="600"/>
                    </a:spcAft>
                  </a:pPr>
                  <a:r>
                    <a:rPr lang="pt-BR" sz="1200" dirty="0"/>
                    <a:t>Santos</a:t>
                  </a:r>
                </a:p>
              </p:txBody>
            </p:sp>
            <p:sp>
              <p:nvSpPr>
                <p:cNvPr id="51" name="CaixaDeTexto 50"/>
                <p:cNvSpPr txBox="1"/>
                <p:nvPr/>
              </p:nvSpPr>
              <p:spPr>
                <a:xfrm>
                  <a:off x="4492354" y="5016454"/>
                  <a:ext cx="900000" cy="144016"/>
                </a:xfrm>
                <a:prstGeom prst="rect">
                  <a:avLst/>
                </a:prstGeom>
                <a:noFill/>
                <a:ln>
                  <a:noFill/>
                </a:ln>
              </p:spPr>
              <p:txBody>
                <a:bodyPr wrap="square" lIns="72000" tIns="36000" rIns="72000" bIns="36000" rtlCol="0" anchor="ctr">
                  <a:noAutofit/>
                </a:bodyPr>
                <a:lstStyle/>
                <a:p>
                  <a:pPr>
                    <a:spcAft>
                      <a:spcPts val="600"/>
                    </a:spcAft>
                  </a:pPr>
                  <a:r>
                    <a:rPr lang="pt-BR" sz="1200" dirty="0"/>
                    <a:t>P. Velho - Itacoatiara</a:t>
                  </a:r>
                </a:p>
              </p:txBody>
            </p:sp>
            <p:sp>
              <p:nvSpPr>
                <p:cNvPr id="52" name="CaixaDeTexto 51"/>
                <p:cNvSpPr txBox="1"/>
                <p:nvPr/>
              </p:nvSpPr>
              <p:spPr>
                <a:xfrm>
                  <a:off x="4508471" y="5941832"/>
                  <a:ext cx="1260000" cy="120533"/>
                </a:xfrm>
                <a:prstGeom prst="rect">
                  <a:avLst/>
                </a:prstGeom>
                <a:noFill/>
                <a:ln>
                  <a:noFill/>
                </a:ln>
              </p:spPr>
              <p:txBody>
                <a:bodyPr wrap="square" lIns="72000" tIns="36000" rIns="72000" bIns="36000" rtlCol="0" anchor="ctr">
                  <a:noAutofit/>
                </a:bodyPr>
                <a:lstStyle/>
                <a:p>
                  <a:pPr>
                    <a:spcAft>
                      <a:spcPts val="600"/>
                    </a:spcAft>
                  </a:pPr>
                  <a:r>
                    <a:rPr lang="pt-BR" sz="1200" dirty="0"/>
                    <a:t>Miritituba – VDC + Santarém</a:t>
                  </a:r>
                </a:p>
              </p:txBody>
            </p:sp>
            <p:sp>
              <p:nvSpPr>
                <p:cNvPr id="53" name="CaixaDeTexto 52"/>
                <p:cNvSpPr txBox="1"/>
                <p:nvPr/>
              </p:nvSpPr>
              <p:spPr>
                <a:xfrm>
                  <a:off x="4508471" y="6237312"/>
                  <a:ext cx="576000" cy="120533"/>
                </a:xfrm>
                <a:prstGeom prst="rect">
                  <a:avLst/>
                </a:prstGeom>
                <a:noFill/>
                <a:ln>
                  <a:noFill/>
                </a:ln>
              </p:spPr>
              <p:txBody>
                <a:bodyPr wrap="square" lIns="72000" tIns="36000" rIns="72000" bIns="36000" rtlCol="0" anchor="ctr">
                  <a:noAutofit/>
                </a:bodyPr>
                <a:lstStyle/>
                <a:p>
                  <a:pPr>
                    <a:spcAft>
                      <a:spcPts val="600"/>
                    </a:spcAft>
                  </a:pPr>
                  <a:r>
                    <a:rPr lang="pt-BR" sz="1200" dirty="0"/>
                    <a:t>VDC</a:t>
                  </a:r>
                </a:p>
              </p:txBody>
            </p:sp>
          </p:grpSp>
        </p:grpSp>
        <p:cxnSp>
          <p:nvCxnSpPr>
            <p:cNvPr id="7" name="Conector em curva 6"/>
            <p:cNvCxnSpPr/>
            <p:nvPr/>
          </p:nvCxnSpPr>
          <p:spPr>
            <a:xfrm rot="5400000" flipH="1" flipV="1">
              <a:off x="3653325" y="3157184"/>
              <a:ext cx="1638553" cy="554543"/>
            </a:xfrm>
            <a:prstGeom prst="curvedConnector3">
              <a:avLst>
                <a:gd name="adj1" fmla="val 77031"/>
              </a:avLst>
            </a:prstGeom>
            <a:ln w="38100">
              <a:solidFill>
                <a:srgbClr val="01567E"/>
              </a:solidFill>
              <a:prstDash val="sysDash"/>
              <a:tailEnd type="arrow"/>
            </a:ln>
            <a:effectLst/>
          </p:spPr>
          <p:style>
            <a:lnRef idx="1">
              <a:schemeClr val="accent1"/>
            </a:lnRef>
            <a:fillRef idx="0">
              <a:schemeClr val="accent1"/>
            </a:fillRef>
            <a:effectRef idx="0">
              <a:schemeClr val="accent1"/>
            </a:effectRef>
            <a:fontRef idx="minor">
              <a:schemeClr val="tx1"/>
            </a:fontRef>
          </p:style>
        </p:cxnSp>
        <p:sp>
          <p:nvSpPr>
            <p:cNvPr id="55" name="Forma livre 54"/>
            <p:cNvSpPr/>
            <p:nvPr/>
          </p:nvSpPr>
          <p:spPr>
            <a:xfrm>
              <a:off x="2971871" y="2628176"/>
              <a:ext cx="1811910" cy="1888639"/>
            </a:xfrm>
            <a:custGeom>
              <a:avLst/>
              <a:gdLst>
                <a:gd name="connsiteX0" fmla="*/ 0 w 1671637"/>
                <a:gd name="connsiteY0" fmla="*/ 1857375 h 1857375"/>
                <a:gd name="connsiteX1" fmla="*/ 14287 w 1671637"/>
                <a:gd name="connsiteY1" fmla="*/ 1528762 h 1857375"/>
                <a:gd name="connsiteX2" fmla="*/ 128587 w 1671637"/>
                <a:gd name="connsiteY2" fmla="*/ 1143000 h 1857375"/>
                <a:gd name="connsiteX3" fmla="*/ 157162 w 1671637"/>
                <a:gd name="connsiteY3" fmla="*/ 1100137 h 1857375"/>
                <a:gd name="connsiteX4" fmla="*/ 228600 w 1671637"/>
                <a:gd name="connsiteY4" fmla="*/ 1000125 h 1857375"/>
                <a:gd name="connsiteX5" fmla="*/ 328612 w 1671637"/>
                <a:gd name="connsiteY5" fmla="*/ 971550 h 1857375"/>
                <a:gd name="connsiteX6" fmla="*/ 428625 w 1671637"/>
                <a:gd name="connsiteY6" fmla="*/ 914400 h 1857375"/>
                <a:gd name="connsiteX7" fmla="*/ 500062 w 1671637"/>
                <a:gd name="connsiteY7" fmla="*/ 885825 h 1857375"/>
                <a:gd name="connsiteX8" fmla="*/ 585787 w 1671637"/>
                <a:gd name="connsiteY8" fmla="*/ 842962 h 1857375"/>
                <a:gd name="connsiteX9" fmla="*/ 700087 w 1671637"/>
                <a:gd name="connsiteY9" fmla="*/ 800100 h 1857375"/>
                <a:gd name="connsiteX10" fmla="*/ 742950 w 1671637"/>
                <a:gd name="connsiteY10" fmla="*/ 785812 h 1857375"/>
                <a:gd name="connsiteX11" fmla="*/ 828675 w 1671637"/>
                <a:gd name="connsiteY11" fmla="*/ 728662 h 1857375"/>
                <a:gd name="connsiteX12" fmla="*/ 900112 w 1671637"/>
                <a:gd name="connsiteY12" fmla="*/ 700087 h 1857375"/>
                <a:gd name="connsiteX13" fmla="*/ 957262 w 1671637"/>
                <a:gd name="connsiteY13" fmla="*/ 657225 h 1857375"/>
                <a:gd name="connsiteX14" fmla="*/ 1000125 w 1671637"/>
                <a:gd name="connsiteY14" fmla="*/ 642937 h 1857375"/>
                <a:gd name="connsiteX15" fmla="*/ 1042987 w 1671637"/>
                <a:gd name="connsiteY15" fmla="*/ 614362 h 1857375"/>
                <a:gd name="connsiteX16" fmla="*/ 1085850 w 1671637"/>
                <a:gd name="connsiteY16" fmla="*/ 600075 h 1857375"/>
                <a:gd name="connsiteX17" fmla="*/ 1185862 w 1671637"/>
                <a:gd name="connsiteY17" fmla="*/ 542925 h 1857375"/>
                <a:gd name="connsiteX18" fmla="*/ 1300162 w 1671637"/>
                <a:gd name="connsiteY18" fmla="*/ 471487 h 1857375"/>
                <a:gd name="connsiteX19" fmla="*/ 1343025 w 1671637"/>
                <a:gd name="connsiteY19" fmla="*/ 428625 h 1857375"/>
                <a:gd name="connsiteX20" fmla="*/ 1457325 w 1671637"/>
                <a:gd name="connsiteY20" fmla="*/ 342900 h 1857375"/>
                <a:gd name="connsiteX21" fmla="*/ 1528762 w 1671637"/>
                <a:gd name="connsiteY21" fmla="*/ 242887 h 1857375"/>
                <a:gd name="connsiteX22" fmla="*/ 1585912 w 1671637"/>
                <a:gd name="connsiteY22" fmla="*/ 157162 h 1857375"/>
                <a:gd name="connsiteX23" fmla="*/ 1614487 w 1671637"/>
                <a:gd name="connsiteY23" fmla="*/ 114300 h 1857375"/>
                <a:gd name="connsiteX24" fmla="*/ 1643062 w 1671637"/>
                <a:gd name="connsiteY24" fmla="*/ 71437 h 1857375"/>
                <a:gd name="connsiteX25" fmla="*/ 1671637 w 1671637"/>
                <a:gd name="connsiteY25" fmla="*/ 0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1637" h="1857375">
                  <a:moveTo>
                    <a:pt x="0" y="1857375"/>
                  </a:moveTo>
                  <a:cubicBezTo>
                    <a:pt x="4762" y="1747837"/>
                    <a:pt x="2809" y="1637801"/>
                    <a:pt x="14287" y="1528762"/>
                  </a:cubicBezTo>
                  <a:cubicBezTo>
                    <a:pt x="31557" y="1364695"/>
                    <a:pt x="61199" y="1287405"/>
                    <a:pt x="128587" y="1143000"/>
                  </a:cubicBezTo>
                  <a:cubicBezTo>
                    <a:pt x="135849" y="1127439"/>
                    <a:pt x="148643" y="1115046"/>
                    <a:pt x="157162" y="1100137"/>
                  </a:cubicBezTo>
                  <a:cubicBezTo>
                    <a:pt x="184667" y="1052003"/>
                    <a:pt x="180264" y="1032349"/>
                    <a:pt x="228600" y="1000125"/>
                  </a:cubicBezTo>
                  <a:cubicBezTo>
                    <a:pt x="240901" y="991924"/>
                    <a:pt x="320986" y="973456"/>
                    <a:pt x="328612" y="971550"/>
                  </a:cubicBezTo>
                  <a:cubicBezTo>
                    <a:pt x="374582" y="940904"/>
                    <a:pt x="374244" y="938570"/>
                    <a:pt x="428625" y="914400"/>
                  </a:cubicBezTo>
                  <a:cubicBezTo>
                    <a:pt x="452061" y="903984"/>
                    <a:pt x="476714" y="896438"/>
                    <a:pt x="500062" y="885825"/>
                  </a:cubicBezTo>
                  <a:cubicBezTo>
                    <a:pt x="529146" y="872605"/>
                    <a:pt x="556422" y="855547"/>
                    <a:pt x="585787" y="842962"/>
                  </a:cubicBezTo>
                  <a:cubicBezTo>
                    <a:pt x="623188" y="826933"/>
                    <a:pt x="661846" y="814006"/>
                    <a:pt x="700087" y="800100"/>
                  </a:cubicBezTo>
                  <a:cubicBezTo>
                    <a:pt x="714241" y="794953"/>
                    <a:pt x="729785" y="793126"/>
                    <a:pt x="742950" y="785812"/>
                  </a:cubicBezTo>
                  <a:cubicBezTo>
                    <a:pt x="772971" y="769134"/>
                    <a:pt x="798526" y="745107"/>
                    <a:pt x="828675" y="728662"/>
                  </a:cubicBezTo>
                  <a:cubicBezTo>
                    <a:pt x="851190" y="716381"/>
                    <a:pt x="877693" y="712542"/>
                    <a:pt x="900112" y="700087"/>
                  </a:cubicBezTo>
                  <a:cubicBezTo>
                    <a:pt x="920928" y="688523"/>
                    <a:pt x="936587" y="669039"/>
                    <a:pt x="957262" y="657225"/>
                  </a:cubicBezTo>
                  <a:cubicBezTo>
                    <a:pt x="970338" y="649753"/>
                    <a:pt x="986654" y="649672"/>
                    <a:pt x="1000125" y="642937"/>
                  </a:cubicBezTo>
                  <a:cubicBezTo>
                    <a:pt x="1015483" y="635258"/>
                    <a:pt x="1027628" y="622041"/>
                    <a:pt x="1042987" y="614362"/>
                  </a:cubicBezTo>
                  <a:cubicBezTo>
                    <a:pt x="1056458" y="607627"/>
                    <a:pt x="1072007" y="606008"/>
                    <a:pt x="1085850" y="600075"/>
                  </a:cubicBezTo>
                  <a:cubicBezTo>
                    <a:pt x="1147931" y="573469"/>
                    <a:pt x="1133686" y="575536"/>
                    <a:pt x="1185862" y="542925"/>
                  </a:cubicBezTo>
                  <a:cubicBezTo>
                    <a:pt x="1197019" y="535952"/>
                    <a:pt x="1280573" y="487811"/>
                    <a:pt x="1300162" y="471487"/>
                  </a:cubicBezTo>
                  <a:cubicBezTo>
                    <a:pt x="1315684" y="458552"/>
                    <a:pt x="1327387" y="441420"/>
                    <a:pt x="1343025" y="428625"/>
                  </a:cubicBezTo>
                  <a:cubicBezTo>
                    <a:pt x="1379885" y="398467"/>
                    <a:pt x="1457325" y="342900"/>
                    <a:pt x="1457325" y="342900"/>
                  </a:cubicBezTo>
                  <a:cubicBezTo>
                    <a:pt x="1519358" y="218835"/>
                    <a:pt x="1447672" y="347147"/>
                    <a:pt x="1528762" y="242887"/>
                  </a:cubicBezTo>
                  <a:cubicBezTo>
                    <a:pt x="1549846" y="215778"/>
                    <a:pt x="1566862" y="185737"/>
                    <a:pt x="1585912" y="157162"/>
                  </a:cubicBezTo>
                  <a:lnTo>
                    <a:pt x="1614487" y="114300"/>
                  </a:lnTo>
                  <a:cubicBezTo>
                    <a:pt x="1624012" y="100012"/>
                    <a:pt x="1637632" y="87727"/>
                    <a:pt x="1643062" y="71437"/>
                  </a:cubicBezTo>
                  <a:cubicBezTo>
                    <a:pt x="1660718" y="18472"/>
                    <a:pt x="1650615" y="42045"/>
                    <a:pt x="1671637" y="0"/>
                  </a:cubicBezTo>
                </a:path>
              </a:pathLst>
            </a:custGeom>
            <a:ln w="38100">
              <a:solidFill>
                <a:srgbClr val="01567E"/>
              </a:solidFill>
              <a:prstDash val="sysDash"/>
              <a:tailEnd type="arrow"/>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65" name="Conector de seta reta 64"/>
            <p:cNvCxnSpPr>
              <a:stCxn id="55" idx="19"/>
            </p:cNvCxnSpPr>
            <p:nvPr/>
          </p:nvCxnSpPr>
          <p:spPr>
            <a:xfrm flipH="1" flipV="1">
              <a:off x="3579767" y="1927117"/>
              <a:ext cx="847827" cy="1136899"/>
            </a:xfrm>
            <a:prstGeom prst="straightConnector1">
              <a:avLst/>
            </a:prstGeom>
            <a:ln w="38100">
              <a:solidFill>
                <a:schemeClr val="accent5">
                  <a:lumMod val="75000"/>
                </a:schemeClr>
              </a:solidFill>
              <a:prstDash val="sysDash"/>
              <a:tailEnd type="arrow"/>
            </a:ln>
            <a:effectLst/>
          </p:spPr>
          <p:style>
            <a:lnRef idx="1">
              <a:schemeClr val="accent1"/>
            </a:lnRef>
            <a:fillRef idx="0">
              <a:schemeClr val="accent1"/>
            </a:fillRef>
            <a:effectRef idx="0">
              <a:schemeClr val="accent1"/>
            </a:effectRef>
            <a:fontRef idx="minor">
              <a:schemeClr val="tx1"/>
            </a:fontRef>
          </p:style>
        </p:cxnSp>
        <p:sp>
          <p:nvSpPr>
            <p:cNvPr id="67" name="Forma livre 66"/>
            <p:cNvSpPr/>
            <p:nvPr/>
          </p:nvSpPr>
          <p:spPr>
            <a:xfrm>
              <a:off x="1712984" y="1916490"/>
              <a:ext cx="1673224" cy="2500312"/>
            </a:xfrm>
            <a:custGeom>
              <a:avLst/>
              <a:gdLst>
                <a:gd name="connsiteX0" fmla="*/ 1587 w 1673224"/>
                <a:gd name="connsiteY0" fmla="*/ 2500312 h 2500312"/>
                <a:gd name="connsiteX1" fmla="*/ 15874 w 1673224"/>
                <a:gd name="connsiteY1" fmla="*/ 1271587 h 2500312"/>
                <a:gd name="connsiteX2" fmla="*/ 115887 w 1673224"/>
                <a:gd name="connsiteY2" fmla="*/ 1028700 h 2500312"/>
                <a:gd name="connsiteX3" fmla="*/ 1116012 w 1673224"/>
                <a:gd name="connsiteY3" fmla="*/ 342900 h 2500312"/>
                <a:gd name="connsiteX4" fmla="*/ 1673224 w 1673224"/>
                <a:gd name="connsiteY4" fmla="*/ 0 h 250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224" h="2500312">
                  <a:moveTo>
                    <a:pt x="1587" y="2500312"/>
                  </a:moveTo>
                  <a:cubicBezTo>
                    <a:pt x="-795" y="2008584"/>
                    <a:pt x="-3176" y="1516856"/>
                    <a:pt x="15874" y="1271587"/>
                  </a:cubicBezTo>
                  <a:cubicBezTo>
                    <a:pt x="34924" y="1026318"/>
                    <a:pt x="-67469" y="1183481"/>
                    <a:pt x="115887" y="1028700"/>
                  </a:cubicBezTo>
                  <a:cubicBezTo>
                    <a:pt x="299243" y="873919"/>
                    <a:pt x="856456" y="514350"/>
                    <a:pt x="1116012" y="342900"/>
                  </a:cubicBezTo>
                  <a:cubicBezTo>
                    <a:pt x="1375568" y="171450"/>
                    <a:pt x="1524396" y="85725"/>
                    <a:pt x="1673224" y="0"/>
                  </a:cubicBezTo>
                </a:path>
              </a:pathLst>
            </a:custGeom>
            <a:noFill/>
            <a:ln w="38100">
              <a:solidFill>
                <a:schemeClr val="accent2">
                  <a:lumMod val="50000"/>
                </a:schemeClr>
              </a:solidFill>
              <a:prstDash val="sysDash"/>
              <a:headEnd type="none" w="med" len="med"/>
              <a:tailEnd type="triangle" w="med" len="med"/>
            </a:ln>
            <a:effectLst/>
          </p:spPr>
          <p:style>
            <a:lnRef idx="0">
              <a:scrgbClr r="0" g="0" b="0"/>
            </a:lnRef>
            <a:fillRef idx="1001">
              <a:schemeClr val="dk2"/>
            </a:fillRef>
            <a:effectRef idx="0">
              <a:scrgbClr r="0" g="0" b="0"/>
            </a:effectRef>
            <a:fontRef idx="major"/>
          </p:style>
          <p:txBody>
            <a:bodyPr rtlCol="0" anchor="ctr"/>
            <a:lstStyle/>
            <a:p>
              <a:pPr algn="ctr"/>
              <a:endParaRPr lang="pt-BR"/>
            </a:p>
          </p:txBody>
        </p:sp>
      </p:grpSp>
      <p:sp>
        <p:nvSpPr>
          <p:cNvPr id="66" name="Texto explicativo retangular 65"/>
          <p:cNvSpPr/>
          <p:nvPr/>
        </p:nvSpPr>
        <p:spPr>
          <a:xfrm>
            <a:off x="4460077" y="1233877"/>
            <a:ext cx="1393376" cy="556366"/>
          </a:xfrm>
          <a:prstGeom prst="wedgeRectCallout">
            <a:avLst>
              <a:gd name="adj1" fmla="val -71450"/>
              <a:gd name="adj2" fmla="val 113860"/>
            </a:avLst>
          </a:prstGeom>
          <a:solidFill>
            <a:srgbClr val="008C8C"/>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spcAft>
                <a:spcPts val="300"/>
              </a:spcAft>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Possible connection of FNS to Vila do Conde</a:t>
            </a:r>
            <a:endParaRPr lang="pt-BR" sz="1100" dirty="0" err="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7287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Principais rotas de escoamento utilizadas pelo Centro Oeste</a:t>
            </a:r>
          </a:p>
        </p:txBody>
      </p:sp>
      <p:pic>
        <p:nvPicPr>
          <p:cNvPr id="4" name="Picture 2" descr="C:\Users\VERAX\Desktop\Dropbox\TF\Mapas\Mapas\novos mapas\corredor co.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4057" y="685800"/>
            <a:ext cx="64008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531742" y="5728369"/>
            <a:ext cx="1573642" cy="276999"/>
          </a:xfrm>
          <a:prstGeom prst="rect">
            <a:avLst/>
          </a:prstGeom>
          <a:noFill/>
        </p:spPr>
        <p:txBody>
          <a:bodyPr wrap="square" rtlCol="0">
            <a:spAutoFit/>
          </a:bodyPr>
          <a:lstStyle/>
          <a:p>
            <a:r>
              <a:rPr lang="pt-BR" sz="1200" b="1" dirty="0"/>
              <a:t>Paranaguá</a:t>
            </a:r>
          </a:p>
        </p:txBody>
      </p:sp>
      <p:sp>
        <p:nvSpPr>
          <p:cNvPr id="6" name="CaixaDeTexto 5"/>
          <p:cNvSpPr txBox="1"/>
          <p:nvPr/>
        </p:nvSpPr>
        <p:spPr>
          <a:xfrm>
            <a:off x="4480942" y="5909440"/>
            <a:ext cx="2031744" cy="276999"/>
          </a:xfrm>
          <a:prstGeom prst="rect">
            <a:avLst/>
          </a:prstGeom>
          <a:noFill/>
        </p:spPr>
        <p:txBody>
          <a:bodyPr wrap="square" rtlCol="0">
            <a:spAutoFit/>
          </a:bodyPr>
          <a:lstStyle/>
          <a:p>
            <a:r>
              <a:rPr lang="pt-BR" sz="1200" b="1" dirty="0"/>
              <a:t>São Francisco do Sul</a:t>
            </a:r>
          </a:p>
        </p:txBody>
      </p:sp>
      <p:sp>
        <p:nvSpPr>
          <p:cNvPr id="7" name="CaixaDeTexto 6"/>
          <p:cNvSpPr txBox="1"/>
          <p:nvPr/>
        </p:nvSpPr>
        <p:spPr>
          <a:xfrm>
            <a:off x="6039046" y="4797152"/>
            <a:ext cx="765202" cy="276999"/>
          </a:xfrm>
          <a:prstGeom prst="rect">
            <a:avLst/>
          </a:prstGeom>
          <a:noFill/>
        </p:spPr>
        <p:txBody>
          <a:bodyPr wrap="square" rtlCol="0">
            <a:spAutoFit/>
          </a:bodyPr>
          <a:lstStyle/>
          <a:p>
            <a:r>
              <a:rPr lang="pt-BR" sz="1200" b="1" dirty="0"/>
              <a:t>Vitória</a:t>
            </a:r>
          </a:p>
        </p:txBody>
      </p:sp>
      <p:sp>
        <p:nvSpPr>
          <p:cNvPr id="8" name="CaixaDeTexto 7"/>
          <p:cNvSpPr txBox="1"/>
          <p:nvPr/>
        </p:nvSpPr>
        <p:spPr>
          <a:xfrm>
            <a:off x="3347864" y="1497484"/>
            <a:ext cx="1152128" cy="276999"/>
          </a:xfrm>
          <a:prstGeom prst="rect">
            <a:avLst/>
          </a:prstGeom>
          <a:noFill/>
        </p:spPr>
        <p:txBody>
          <a:bodyPr wrap="square" rtlCol="0">
            <a:spAutoFit/>
          </a:bodyPr>
          <a:lstStyle/>
          <a:p>
            <a:r>
              <a:rPr lang="pt-BR" sz="1200" b="1" dirty="0"/>
              <a:t>Santarém</a:t>
            </a:r>
          </a:p>
        </p:txBody>
      </p:sp>
      <p:sp>
        <p:nvSpPr>
          <p:cNvPr id="9" name="CaixaDeTexto 8"/>
          <p:cNvSpPr txBox="1"/>
          <p:nvPr/>
        </p:nvSpPr>
        <p:spPr>
          <a:xfrm>
            <a:off x="633365" y="2636912"/>
            <a:ext cx="1150489" cy="276999"/>
          </a:xfrm>
          <a:prstGeom prst="rect">
            <a:avLst/>
          </a:prstGeom>
          <a:solidFill>
            <a:schemeClr val="bg1">
              <a:lumMod val="95000"/>
              <a:alpha val="70000"/>
            </a:schemeClr>
          </a:solidFill>
        </p:spPr>
        <p:txBody>
          <a:bodyPr wrap="square" rtlCol="0">
            <a:spAutoFit/>
          </a:bodyPr>
          <a:lstStyle/>
          <a:p>
            <a:r>
              <a:rPr lang="pt-BR" sz="1200" b="1" dirty="0"/>
              <a:t>Porto Velho</a:t>
            </a:r>
          </a:p>
        </p:txBody>
      </p:sp>
      <p:sp>
        <p:nvSpPr>
          <p:cNvPr id="10" name="CaixaDeTexto 9"/>
          <p:cNvSpPr txBox="1"/>
          <p:nvPr/>
        </p:nvSpPr>
        <p:spPr>
          <a:xfrm>
            <a:off x="1567830" y="1537047"/>
            <a:ext cx="1152128" cy="276999"/>
          </a:xfrm>
          <a:prstGeom prst="rect">
            <a:avLst/>
          </a:prstGeom>
          <a:noFill/>
        </p:spPr>
        <p:txBody>
          <a:bodyPr wrap="square" rtlCol="0">
            <a:spAutoFit/>
          </a:bodyPr>
          <a:lstStyle/>
          <a:p>
            <a:r>
              <a:rPr lang="pt-BR" sz="1200" b="1" dirty="0"/>
              <a:t>Itacoatiara</a:t>
            </a:r>
          </a:p>
        </p:txBody>
      </p:sp>
      <p:sp>
        <p:nvSpPr>
          <p:cNvPr id="11" name="CaixaDeTexto 10"/>
          <p:cNvSpPr txBox="1"/>
          <p:nvPr/>
        </p:nvSpPr>
        <p:spPr>
          <a:xfrm>
            <a:off x="5302082" y="1394395"/>
            <a:ext cx="765202" cy="276999"/>
          </a:xfrm>
          <a:prstGeom prst="rect">
            <a:avLst/>
          </a:prstGeom>
          <a:noFill/>
        </p:spPr>
        <p:txBody>
          <a:bodyPr wrap="square" rtlCol="0">
            <a:spAutoFit/>
          </a:bodyPr>
          <a:lstStyle/>
          <a:p>
            <a:r>
              <a:rPr lang="pt-BR" sz="1200" b="1" dirty="0"/>
              <a:t>Itaqui</a:t>
            </a:r>
          </a:p>
        </p:txBody>
      </p:sp>
      <p:sp>
        <p:nvSpPr>
          <p:cNvPr id="12" name="CaixaDeTexto 11"/>
          <p:cNvSpPr txBox="1"/>
          <p:nvPr/>
        </p:nvSpPr>
        <p:spPr>
          <a:xfrm>
            <a:off x="4479455" y="1162844"/>
            <a:ext cx="1507305" cy="276999"/>
          </a:xfrm>
          <a:prstGeom prst="rect">
            <a:avLst/>
          </a:prstGeom>
          <a:noFill/>
        </p:spPr>
        <p:txBody>
          <a:bodyPr wrap="square" rtlCol="0">
            <a:spAutoFit/>
          </a:bodyPr>
          <a:lstStyle/>
          <a:p>
            <a:r>
              <a:rPr lang="pt-BR" sz="1200" b="1" dirty="0"/>
              <a:t>Vila do Conde</a:t>
            </a:r>
          </a:p>
        </p:txBody>
      </p:sp>
      <p:sp>
        <p:nvSpPr>
          <p:cNvPr id="13" name="CaixaDeTexto 12"/>
          <p:cNvSpPr txBox="1"/>
          <p:nvPr/>
        </p:nvSpPr>
        <p:spPr>
          <a:xfrm>
            <a:off x="4910562" y="5492754"/>
            <a:ext cx="1076198" cy="276999"/>
          </a:xfrm>
          <a:prstGeom prst="rect">
            <a:avLst/>
          </a:prstGeom>
          <a:noFill/>
        </p:spPr>
        <p:txBody>
          <a:bodyPr wrap="square" rtlCol="0">
            <a:spAutoFit/>
          </a:bodyPr>
          <a:lstStyle/>
          <a:p>
            <a:r>
              <a:rPr lang="pt-BR" sz="1200" b="1" dirty="0"/>
              <a:t>Santos</a:t>
            </a:r>
          </a:p>
        </p:txBody>
      </p:sp>
      <p:sp>
        <p:nvSpPr>
          <p:cNvPr id="14" name="CaixaDeTexto 13"/>
          <p:cNvSpPr txBox="1"/>
          <p:nvPr/>
        </p:nvSpPr>
        <p:spPr>
          <a:xfrm>
            <a:off x="1899734" y="3364015"/>
            <a:ext cx="763117" cy="276999"/>
          </a:xfrm>
          <a:prstGeom prst="rect">
            <a:avLst/>
          </a:prstGeom>
          <a:solidFill>
            <a:schemeClr val="bg1">
              <a:lumMod val="95000"/>
              <a:alpha val="70000"/>
            </a:schemeClr>
          </a:solidFill>
        </p:spPr>
        <p:txBody>
          <a:bodyPr wrap="square" rtlCol="0">
            <a:spAutoFit/>
          </a:bodyPr>
          <a:lstStyle/>
          <a:p>
            <a:r>
              <a:rPr lang="pt-BR" sz="1200" b="1" dirty="0"/>
              <a:t>Sapezal</a:t>
            </a:r>
          </a:p>
        </p:txBody>
      </p:sp>
      <p:sp>
        <p:nvSpPr>
          <p:cNvPr id="15" name="CaixaDeTexto 14"/>
          <p:cNvSpPr txBox="1"/>
          <p:nvPr/>
        </p:nvSpPr>
        <p:spPr>
          <a:xfrm>
            <a:off x="3059832" y="3125663"/>
            <a:ext cx="765202" cy="276999"/>
          </a:xfrm>
          <a:prstGeom prst="rect">
            <a:avLst/>
          </a:prstGeom>
          <a:solidFill>
            <a:schemeClr val="bg1">
              <a:lumMod val="95000"/>
              <a:alpha val="70000"/>
            </a:schemeClr>
          </a:solidFill>
        </p:spPr>
        <p:txBody>
          <a:bodyPr wrap="square" rtlCol="0">
            <a:spAutoFit/>
          </a:bodyPr>
          <a:lstStyle/>
          <a:p>
            <a:r>
              <a:rPr lang="pt-BR" sz="1200" b="1" dirty="0"/>
              <a:t>Sorriso</a:t>
            </a:r>
          </a:p>
        </p:txBody>
      </p:sp>
      <p:grpSp>
        <p:nvGrpSpPr>
          <p:cNvPr id="24" name="Grupo 23"/>
          <p:cNvGrpSpPr/>
          <p:nvPr/>
        </p:nvGrpSpPr>
        <p:grpSpPr>
          <a:xfrm>
            <a:off x="1069464" y="5108004"/>
            <a:ext cx="1664236" cy="1042442"/>
            <a:chOff x="1069464" y="5108004"/>
            <a:chExt cx="1664236" cy="1042442"/>
          </a:xfrm>
        </p:grpSpPr>
        <p:sp>
          <p:nvSpPr>
            <p:cNvPr id="25" name="Retângulo 24"/>
            <p:cNvSpPr/>
            <p:nvPr/>
          </p:nvSpPr>
          <p:spPr>
            <a:xfrm>
              <a:off x="1069464" y="5108004"/>
              <a:ext cx="1486400" cy="1042442"/>
            </a:xfrm>
            <a:prstGeom prst="rect">
              <a:avLst/>
            </a:prstGeom>
            <a:solidFill>
              <a:schemeClr val="bg1">
                <a:alpha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26" name="CaixaDeTexto 25"/>
            <p:cNvSpPr txBox="1"/>
            <p:nvPr/>
          </p:nvSpPr>
          <p:spPr>
            <a:xfrm>
              <a:off x="1509564" y="5150208"/>
              <a:ext cx="1224136" cy="276999"/>
            </a:xfrm>
            <a:prstGeom prst="rect">
              <a:avLst/>
            </a:prstGeom>
            <a:noFill/>
          </p:spPr>
          <p:txBody>
            <a:bodyPr wrap="square" rtlCol="0">
              <a:spAutoFit/>
            </a:bodyPr>
            <a:lstStyle/>
            <a:p>
              <a:r>
                <a:rPr lang="pt-BR" sz="1200" b="1" dirty="0"/>
                <a:t>Rodovia</a:t>
              </a:r>
            </a:p>
          </p:txBody>
        </p:sp>
        <p:sp>
          <p:nvSpPr>
            <p:cNvPr id="27" name="CaixaDeTexto 26"/>
            <p:cNvSpPr txBox="1"/>
            <p:nvPr/>
          </p:nvSpPr>
          <p:spPr>
            <a:xfrm>
              <a:off x="1509564" y="5535926"/>
              <a:ext cx="1224136" cy="276999"/>
            </a:xfrm>
            <a:prstGeom prst="rect">
              <a:avLst/>
            </a:prstGeom>
            <a:noFill/>
          </p:spPr>
          <p:txBody>
            <a:bodyPr wrap="square" rtlCol="0">
              <a:spAutoFit/>
            </a:bodyPr>
            <a:lstStyle/>
            <a:p>
              <a:r>
                <a:rPr lang="pt-BR" sz="1200" b="1" dirty="0"/>
                <a:t>Ferrovia</a:t>
              </a:r>
            </a:p>
          </p:txBody>
        </p:sp>
        <p:sp>
          <p:nvSpPr>
            <p:cNvPr id="28" name="CaixaDeTexto 27"/>
            <p:cNvSpPr txBox="1"/>
            <p:nvPr/>
          </p:nvSpPr>
          <p:spPr>
            <a:xfrm>
              <a:off x="1509564" y="5830942"/>
              <a:ext cx="1224136" cy="276999"/>
            </a:xfrm>
            <a:prstGeom prst="rect">
              <a:avLst/>
            </a:prstGeom>
            <a:noFill/>
          </p:spPr>
          <p:txBody>
            <a:bodyPr wrap="square" rtlCol="0">
              <a:spAutoFit/>
            </a:bodyPr>
            <a:lstStyle/>
            <a:p>
              <a:r>
                <a:rPr lang="pt-BR" sz="1200" b="1" dirty="0"/>
                <a:t>Hidrovia</a:t>
              </a:r>
            </a:p>
          </p:txBody>
        </p:sp>
        <p:cxnSp>
          <p:nvCxnSpPr>
            <p:cNvPr id="29" name="Conector reto 28"/>
            <p:cNvCxnSpPr/>
            <p:nvPr/>
          </p:nvCxnSpPr>
          <p:spPr>
            <a:xfrm>
              <a:off x="1185213" y="5308797"/>
              <a:ext cx="357065" cy="0"/>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a:off x="1185213" y="5694515"/>
              <a:ext cx="35706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a:off x="1185213" y="6031735"/>
              <a:ext cx="357065"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1482130" y="5613588"/>
              <a:ext cx="0" cy="13922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a:off x="1217340" y="5613588"/>
              <a:ext cx="0" cy="13922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a:off x="1361356" y="5613588"/>
              <a:ext cx="0" cy="13922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CaixaDeTexto 34"/>
          <p:cNvSpPr txBox="1"/>
          <p:nvPr/>
        </p:nvSpPr>
        <p:spPr>
          <a:xfrm>
            <a:off x="6390738" y="3404450"/>
            <a:ext cx="765202" cy="276999"/>
          </a:xfrm>
          <a:prstGeom prst="rect">
            <a:avLst/>
          </a:prstGeom>
          <a:noFill/>
        </p:spPr>
        <p:txBody>
          <a:bodyPr wrap="square" rtlCol="0">
            <a:spAutoFit/>
          </a:bodyPr>
          <a:lstStyle/>
          <a:p>
            <a:r>
              <a:rPr lang="pt-BR" sz="1200" b="1"/>
              <a:t>Aratu</a:t>
            </a:r>
            <a:endParaRPr lang="pt-BR" sz="1200" b="1" dirty="0"/>
          </a:p>
        </p:txBody>
      </p:sp>
      <p:sp>
        <p:nvSpPr>
          <p:cNvPr id="36" name="CaixaDeTexto 35"/>
          <p:cNvSpPr txBox="1"/>
          <p:nvPr/>
        </p:nvSpPr>
        <p:spPr>
          <a:xfrm>
            <a:off x="199678" y="6597352"/>
            <a:ext cx="2081614" cy="260648"/>
          </a:xfrm>
          <a:prstGeom prst="rect">
            <a:avLst/>
          </a:prstGeom>
          <a:noFill/>
          <a:ln>
            <a:noFill/>
          </a:ln>
        </p:spPr>
        <p:txBody>
          <a:bodyPr wrap="square" lIns="72000" tIns="36000" rIns="72000" bIns="36000" rtlCol="0" anchor="t">
            <a:noAutofit/>
          </a:bodyPr>
          <a:lstStyle/>
          <a:p>
            <a:pPr>
              <a:spcAft>
                <a:spcPts val="600"/>
              </a:spcAft>
            </a:pPr>
            <a:r>
              <a:rPr lang="pt-BR" sz="1200" dirty="0"/>
              <a:t>Elaboração própria</a:t>
            </a:r>
          </a:p>
        </p:txBody>
      </p:sp>
    </p:spTree>
    <p:extLst>
      <p:ext uri="{BB962C8B-B14F-4D97-AF65-F5344CB8AC3E}">
        <p14:creationId xmlns:p14="http://schemas.microsoft.com/office/powerpoint/2010/main" val="348646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Rotas de escoamento da região Sul</a:t>
            </a:r>
          </a:p>
        </p:txBody>
      </p:sp>
      <p:pic>
        <p:nvPicPr>
          <p:cNvPr id="5" name="Picture 2" descr="C:\Users\VERAX\Desktop\Dropbox\TF\Mapas\Mapas\novos mapas\corredor sul.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36913" y="685800"/>
            <a:ext cx="6110515"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5367455" y="2377908"/>
            <a:ext cx="1431097" cy="307777"/>
          </a:xfrm>
          <a:prstGeom prst="rect">
            <a:avLst/>
          </a:prstGeom>
          <a:noFill/>
        </p:spPr>
        <p:txBody>
          <a:bodyPr wrap="square" rtlCol="0">
            <a:spAutoFit/>
          </a:bodyPr>
          <a:lstStyle/>
          <a:p>
            <a:r>
              <a:rPr lang="pt-BR" sz="1400" b="1" dirty="0"/>
              <a:t>Paranaguá</a:t>
            </a:r>
          </a:p>
        </p:txBody>
      </p:sp>
      <p:sp>
        <p:nvSpPr>
          <p:cNvPr id="7" name="CaixaDeTexto 6"/>
          <p:cNvSpPr txBox="1"/>
          <p:nvPr/>
        </p:nvSpPr>
        <p:spPr>
          <a:xfrm>
            <a:off x="5251905" y="2685685"/>
            <a:ext cx="2295523" cy="307777"/>
          </a:xfrm>
          <a:prstGeom prst="rect">
            <a:avLst/>
          </a:prstGeom>
          <a:noFill/>
        </p:spPr>
        <p:txBody>
          <a:bodyPr wrap="square" rtlCol="0">
            <a:spAutoFit/>
          </a:bodyPr>
          <a:lstStyle/>
          <a:p>
            <a:r>
              <a:rPr lang="pt-BR" sz="1400" b="1" dirty="0"/>
              <a:t>São Francisco do Sul</a:t>
            </a:r>
          </a:p>
        </p:txBody>
      </p:sp>
      <p:sp>
        <p:nvSpPr>
          <p:cNvPr id="8" name="CaixaDeTexto 7"/>
          <p:cNvSpPr txBox="1"/>
          <p:nvPr/>
        </p:nvSpPr>
        <p:spPr>
          <a:xfrm>
            <a:off x="3678876" y="5309929"/>
            <a:ext cx="1573642" cy="307777"/>
          </a:xfrm>
          <a:prstGeom prst="rect">
            <a:avLst/>
          </a:prstGeom>
          <a:noFill/>
        </p:spPr>
        <p:txBody>
          <a:bodyPr wrap="square" rtlCol="0">
            <a:spAutoFit/>
          </a:bodyPr>
          <a:lstStyle/>
          <a:p>
            <a:r>
              <a:rPr lang="pt-BR" sz="1400" b="1" dirty="0"/>
              <a:t>Rio Grande </a:t>
            </a:r>
          </a:p>
        </p:txBody>
      </p:sp>
      <p:sp>
        <p:nvSpPr>
          <p:cNvPr id="9" name="CaixaDeTexto 8"/>
          <p:cNvSpPr txBox="1"/>
          <p:nvPr/>
        </p:nvSpPr>
        <p:spPr>
          <a:xfrm>
            <a:off x="2181805" y="3435604"/>
            <a:ext cx="965173" cy="276999"/>
          </a:xfrm>
          <a:prstGeom prst="rect">
            <a:avLst/>
          </a:prstGeom>
          <a:solidFill>
            <a:schemeClr val="bg1">
              <a:alpha val="70000"/>
            </a:schemeClr>
          </a:solidFill>
        </p:spPr>
        <p:txBody>
          <a:bodyPr wrap="square" rtlCol="0">
            <a:spAutoFit/>
          </a:bodyPr>
          <a:lstStyle/>
          <a:p>
            <a:r>
              <a:rPr lang="pt-BR" sz="1200" b="1" dirty="0"/>
              <a:t>Cruz Alta</a:t>
            </a:r>
          </a:p>
        </p:txBody>
      </p:sp>
      <p:sp>
        <p:nvSpPr>
          <p:cNvPr id="10" name="CaixaDeTexto 9"/>
          <p:cNvSpPr txBox="1"/>
          <p:nvPr/>
        </p:nvSpPr>
        <p:spPr>
          <a:xfrm>
            <a:off x="2205788" y="1986601"/>
            <a:ext cx="840828" cy="276999"/>
          </a:xfrm>
          <a:prstGeom prst="rect">
            <a:avLst/>
          </a:prstGeom>
          <a:solidFill>
            <a:schemeClr val="bg1">
              <a:alpha val="70000"/>
            </a:schemeClr>
          </a:solidFill>
        </p:spPr>
        <p:txBody>
          <a:bodyPr wrap="square" rtlCol="0">
            <a:spAutoFit/>
          </a:bodyPr>
          <a:lstStyle>
            <a:defPPr>
              <a:defRPr lang="pt-BR"/>
            </a:defPPr>
            <a:lvl1pPr>
              <a:defRPr b="1"/>
            </a:lvl1pPr>
          </a:lstStyle>
          <a:p>
            <a:r>
              <a:rPr lang="pt-BR" sz="1200" dirty="0"/>
              <a:t>Cascavel </a:t>
            </a:r>
          </a:p>
        </p:txBody>
      </p:sp>
      <p:sp>
        <p:nvSpPr>
          <p:cNvPr id="11" name="CaixaDeTexto 10"/>
          <p:cNvSpPr txBox="1"/>
          <p:nvPr/>
        </p:nvSpPr>
        <p:spPr>
          <a:xfrm>
            <a:off x="2986987" y="1326702"/>
            <a:ext cx="770005" cy="276999"/>
          </a:xfrm>
          <a:prstGeom prst="rect">
            <a:avLst/>
          </a:prstGeom>
          <a:solidFill>
            <a:schemeClr val="bg1">
              <a:alpha val="70000"/>
            </a:schemeClr>
          </a:solidFill>
        </p:spPr>
        <p:txBody>
          <a:bodyPr wrap="square" rtlCol="0">
            <a:spAutoFit/>
          </a:bodyPr>
          <a:lstStyle>
            <a:defPPr>
              <a:defRPr lang="pt-BR"/>
            </a:defPPr>
            <a:lvl1pPr>
              <a:defRPr b="1"/>
            </a:lvl1pPr>
          </a:lstStyle>
          <a:p>
            <a:r>
              <a:rPr lang="pt-BR" sz="1200" dirty="0"/>
              <a:t>Maringá</a:t>
            </a:r>
          </a:p>
        </p:txBody>
      </p:sp>
      <p:sp>
        <p:nvSpPr>
          <p:cNvPr id="12" name="CaixaDeTexto 11"/>
          <p:cNvSpPr txBox="1"/>
          <p:nvPr/>
        </p:nvSpPr>
        <p:spPr>
          <a:xfrm>
            <a:off x="6189894" y="1760197"/>
            <a:ext cx="1431097" cy="307777"/>
          </a:xfrm>
          <a:prstGeom prst="rect">
            <a:avLst/>
          </a:prstGeom>
          <a:noFill/>
        </p:spPr>
        <p:txBody>
          <a:bodyPr wrap="square" rtlCol="0">
            <a:spAutoFit/>
          </a:bodyPr>
          <a:lstStyle/>
          <a:p>
            <a:r>
              <a:rPr lang="pt-BR" sz="1400" b="1" dirty="0"/>
              <a:t>Santos</a:t>
            </a:r>
          </a:p>
        </p:txBody>
      </p:sp>
      <p:grpSp>
        <p:nvGrpSpPr>
          <p:cNvPr id="13" name="Grupo 12"/>
          <p:cNvGrpSpPr/>
          <p:nvPr/>
        </p:nvGrpSpPr>
        <p:grpSpPr>
          <a:xfrm>
            <a:off x="1403648" y="5108004"/>
            <a:ext cx="1664236" cy="1042442"/>
            <a:chOff x="1069464" y="5108004"/>
            <a:chExt cx="1664236" cy="1042442"/>
          </a:xfrm>
        </p:grpSpPr>
        <p:sp>
          <p:nvSpPr>
            <p:cNvPr id="14" name="Retângulo 13"/>
            <p:cNvSpPr/>
            <p:nvPr/>
          </p:nvSpPr>
          <p:spPr>
            <a:xfrm>
              <a:off x="1069464" y="5108004"/>
              <a:ext cx="1388318" cy="1042442"/>
            </a:xfrm>
            <a:prstGeom prst="rect">
              <a:avLst/>
            </a:prstGeom>
            <a:solidFill>
              <a:schemeClr val="bg1">
                <a:alpha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b="1"/>
            </a:p>
          </p:txBody>
        </p:sp>
        <p:sp>
          <p:nvSpPr>
            <p:cNvPr id="15" name="CaixaDeTexto 14"/>
            <p:cNvSpPr txBox="1"/>
            <p:nvPr/>
          </p:nvSpPr>
          <p:spPr>
            <a:xfrm>
              <a:off x="1509564" y="5108004"/>
              <a:ext cx="1224136" cy="261610"/>
            </a:xfrm>
            <a:prstGeom prst="rect">
              <a:avLst/>
            </a:prstGeom>
            <a:noFill/>
          </p:spPr>
          <p:txBody>
            <a:bodyPr wrap="square" rtlCol="0">
              <a:spAutoFit/>
            </a:bodyPr>
            <a:lstStyle/>
            <a:p>
              <a:r>
                <a:rPr lang="pt-BR" sz="1100" b="1" dirty="0"/>
                <a:t>Rodovia</a:t>
              </a:r>
            </a:p>
          </p:txBody>
        </p:sp>
        <p:sp>
          <p:nvSpPr>
            <p:cNvPr id="16" name="CaixaDeTexto 15"/>
            <p:cNvSpPr txBox="1"/>
            <p:nvPr/>
          </p:nvSpPr>
          <p:spPr>
            <a:xfrm>
              <a:off x="1509564" y="5493722"/>
              <a:ext cx="1224136" cy="261610"/>
            </a:xfrm>
            <a:prstGeom prst="rect">
              <a:avLst/>
            </a:prstGeom>
            <a:noFill/>
          </p:spPr>
          <p:txBody>
            <a:bodyPr wrap="square" rtlCol="0">
              <a:spAutoFit/>
            </a:bodyPr>
            <a:lstStyle/>
            <a:p>
              <a:r>
                <a:rPr lang="pt-BR" sz="1100" b="1" dirty="0"/>
                <a:t>Ferrovia</a:t>
              </a:r>
            </a:p>
          </p:txBody>
        </p:sp>
        <p:sp>
          <p:nvSpPr>
            <p:cNvPr id="17" name="CaixaDeTexto 16"/>
            <p:cNvSpPr txBox="1"/>
            <p:nvPr/>
          </p:nvSpPr>
          <p:spPr>
            <a:xfrm>
              <a:off x="1509564" y="5830942"/>
              <a:ext cx="1224136" cy="261610"/>
            </a:xfrm>
            <a:prstGeom prst="rect">
              <a:avLst/>
            </a:prstGeom>
            <a:noFill/>
          </p:spPr>
          <p:txBody>
            <a:bodyPr wrap="square" rtlCol="0">
              <a:spAutoFit/>
            </a:bodyPr>
            <a:lstStyle/>
            <a:p>
              <a:r>
                <a:rPr lang="pt-BR" sz="1100" b="1" dirty="0"/>
                <a:t>Hidrovia</a:t>
              </a:r>
            </a:p>
          </p:txBody>
        </p:sp>
        <p:cxnSp>
          <p:nvCxnSpPr>
            <p:cNvPr id="18" name="Conector reto 17"/>
            <p:cNvCxnSpPr/>
            <p:nvPr/>
          </p:nvCxnSpPr>
          <p:spPr>
            <a:xfrm>
              <a:off x="1185213" y="5308797"/>
              <a:ext cx="357065" cy="0"/>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1185213" y="5694515"/>
              <a:ext cx="35706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a:off x="1185213" y="6031735"/>
              <a:ext cx="357065"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1482130" y="5613588"/>
              <a:ext cx="0" cy="13922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ector reto 21"/>
            <p:cNvCxnSpPr/>
            <p:nvPr/>
          </p:nvCxnSpPr>
          <p:spPr>
            <a:xfrm>
              <a:off x="1217340" y="5613588"/>
              <a:ext cx="0" cy="13922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a:xfrm>
              <a:off x="1361356" y="5613588"/>
              <a:ext cx="0" cy="13922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CaixaDeTexto 23"/>
          <p:cNvSpPr txBox="1"/>
          <p:nvPr/>
        </p:nvSpPr>
        <p:spPr>
          <a:xfrm>
            <a:off x="199678" y="6597352"/>
            <a:ext cx="2081614" cy="260648"/>
          </a:xfrm>
          <a:prstGeom prst="rect">
            <a:avLst/>
          </a:prstGeom>
          <a:noFill/>
          <a:ln>
            <a:noFill/>
          </a:ln>
        </p:spPr>
        <p:txBody>
          <a:bodyPr wrap="square" lIns="72000" tIns="36000" rIns="72000" bIns="36000" rtlCol="0" anchor="t">
            <a:noAutofit/>
          </a:bodyPr>
          <a:lstStyle/>
          <a:p>
            <a:pPr>
              <a:spcAft>
                <a:spcPts val="600"/>
              </a:spcAft>
            </a:pPr>
            <a:r>
              <a:rPr lang="pt-BR" sz="1200" dirty="0"/>
              <a:t>Elaboração própria</a:t>
            </a:r>
          </a:p>
        </p:txBody>
      </p:sp>
    </p:spTree>
    <p:extLst>
      <p:ext uri="{BB962C8B-B14F-4D97-AF65-F5344CB8AC3E}">
        <p14:creationId xmlns:p14="http://schemas.microsoft.com/office/powerpoint/2010/main" val="1906979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Participação dos portos nas exportações</a:t>
            </a:r>
          </a:p>
        </p:txBody>
      </p:sp>
      <p:graphicFrame>
        <p:nvGraphicFramePr>
          <p:cNvPr id="4" name="Gráfico 3"/>
          <p:cNvGraphicFramePr/>
          <p:nvPr>
            <p:extLst>
              <p:ext uri="{D42A27DB-BD31-4B8C-83A1-F6EECF244321}">
                <p14:modId xmlns:p14="http://schemas.microsoft.com/office/powerpoint/2010/main" val="2711742"/>
              </p:ext>
            </p:extLst>
          </p:nvPr>
        </p:nvGraphicFramePr>
        <p:xfrm>
          <a:off x="228192" y="836712"/>
          <a:ext cx="9289032"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4"/>
          <p:cNvSpPr txBox="1"/>
          <p:nvPr/>
        </p:nvSpPr>
        <p:spPr>
          <a:xfrm rot="16200000">
            <a:off x="-304378" y="2636912"/>
            <a:ext cx="1008112" cy="432048"/>
          </a:xfrm>
          <a:prstGeom prst="rect">
            <a:avLst/>
          </a:prstGeom>
          <a:noFill/>
          <a:ln>
            <a:noFill/>
          </a:ln>
        </p:spPr>
        <p:txBody>
          <a:bodyPr wrap="square" lIns="72000" tIns="36000" rIns="72000" bIns="36000" rtlCol="0" anchor="t">
            <a:noAutofit/>
          </a:bodyPr>
          <a:lstStyle/>
          <a:p>
            <a:pPr algn="ctr">
              <a:spcAft>
                <a:spcPts val="600"/>
              </a:spcAft>
            </a:pPr>
            <a:r>
              <a:rPr lang="pt-BR" sz="1600" b="1" dirty="0"/>
              <a:t>[</a:t>
            </a:r>
            <a:r>
              <a:rPr lang="pt-BR" sz="1600" b="1" dirty="0" err="1"/>
              <a:t>Mt</a:t>
            </a:r>
            <a:r>
              <a:rPr lang="pt-BR" sz="1600" b="1" dirty="0"/>
              <a:t>]</a:t>
            </a:r>
          </a:p>
        </p:txBody>
      </p:sp>
      <p:sp>
        <p:nvSpPr>
          <p:cNvPr id="6" name="CaixaDeTexto 5"/>
          <p:cNvSpPr txBox="1"/>
          <p:nvPr/>
        </p:nvSpPr>
        <p:spPr>
          <a:xfrm>
            <a:off x="199678" y="6597352"/>
            <a:ext cx="2081614" cy="260648"/>
          </a:xfrm>
          <a:prstGeom prst="rect">
            <a:avLst/>
          </a:prstGeom>
          <a:noFill/>
          <a:ln>
            <a:noFill/>
          </a:ln>
        </p:spPr>
        <p:txBody>
          <a:bodyPr wrap="square" lIns="72000" tIns="36000" rIns="72000" bIns="36000" rtlCol="0" anchor="t">
            <a:noAutofit/>
          </a:bodyPr>
          <a:lstStyle/>
          <a:p>
            <a:pPr>
              <a:spcAft>
                <a:spcPts val="600"/>
              </a:spcAft>
            </a:pPr>
            <a:r>
              <a:rPr lang="pt-BR" sz="1200" dirty="0"/>
              <a:t>Fonte: SECEX</a:t>
            </a:r>
          </a:p>
        </p:txBody>
      </p:sp>
      <p:sp>
        <p:nvSpPr>
          <p:cNvPr id="7" name="Retângulo de cantos arredondados 6"/>
          <p:cNvSpPr/>
          <p:nvPr/>
        </p:nvSpPr>
        <p:spPr>
          <a:xfrm>
            <a:off x="113268" y="5377150"/>
            <a:ext cx="9663474" cy="1188132"/>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500" dirty="0">
                <a:solidFill>
                  <a:schemeClr val="tx1"/>
                </a:solidFill>
              </a:rPr>
              <a:t>85% das exportações de farelo de soja acontecem por Paranaguá, Santos e Rio Grande</a:t>
            </a:r>
          </a:p>
          <a:p>
            <a:pPr marL="144000" indent="-144000" algn="l">
              <a:spcAft>
                <a:spcPts val="600"/>
              </a:spcAft>
              <a:buFont typeface="Arial" pitchFamily="34" charset="0"/>
              <a:buChar char="•"/>
            </a:pPr>
            <a:r>
              <a:rPr lang="pt-BR" sz="1500" dirty="0"/>
              <a:t>Santos é responsável por 50% das exportações de milho</a:t>
            </a:r>
          </a:p>
          <a:p>
            <a:pPr marL="144000" indent="-144000" algn="l">
              <a:spcAft>
                <a:spcPts val="600"/>
              </a:spcAft>
              <a:buFont typeface="Arial" pitchFamily="34" charset="0"/>
              <a:buChar char="•"/>
            </a:pPr>
            <a:r>
              <a:rPr lang="pt-BR" sz="1500" dirty="0">
                <a:solidFill>
                  <a:schemeClr val="tx1"/>
                </a:solidFill>
              </a:rPr>
              <a:t>Em 2003 portos do N e NE respondiam por cerca de 9% da soja exportada, em 2013 responderam por aproximadamente 15%</a:t>
            </a:r>
          </a:p>
        </p:txBody>
      </p:sp>
      <p:sp>
        <p:nvSpPr>
          <p:cNvPr id="8" name="CaixaDeTexto 7"/>
          <p:cNvSpPr txBox="1"/>
          <p:nvPr/>
        </p:nvSpPr>
        <p:spPr>
          <a:xfrm>
            <a:off x="847750" y="980728"/>
            <a:ext cx="6480720" cy="432048"/>
          </a:xfrm>
          <a:prstGeom prst="rect">
            <a:avLst/>
          </a:prstGeom>
          <a:noFill/>
          <a:ln>
            <a:noFill/>
          </a:ln>
        </p:spPr>
        <p:txBody>
          <a:bodyPr wrap="square" lIns="72000" tIns="36000" rIns="72000" bIns="36000" rtlCol="0" anchor="t">
            <a:noAutofit/>
          </a:bodyPr>
          <a:lstStyle/>
          <a:p>
            <a:pPr>
              <a:spcAft>
                <a:spcPts val="600"/>
              </a:spcAft>
            </a:pPr>
            <a:r>
              <a:rPr lang="pt-BR" sz="1600" b="1" dirty="0"/>
              <a:t>Exportações de soja, farelo de soja e milho</a:t>
            </a:r>
          </a:p>
        </p:txBody>
      </p:sp>
    </p:spTree>
    <p:extLst>
      <p:ext uri="{BB962C8B-B14F-4D97-AF65-F5344CB8AC3E}">
        <p14:creationId xmlns:p14="http://schemas.microsoft.com/office/powerpoint/2010/main" val="3059860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98513"/>
            <a:ext cx="9505950" cy="637364"/>
          </a:xfrm>
        </p:spPr>
        <p:txBody>
          <a:bodyPr/>
          <a:lstStyle/>
          <a:p>
            <a:r>
              <a:rPr lang="pt-BR" dirty="0"/>
              <a:t>A profissionalização da logística pode ser um sinal de que ela não é estratégica para as </a:t>
            </a:r>
            <a:r>
              <a:rPr lang="pt-BR" i="1" dirty="0"/>
              <a:t>tradings. Será? E a </a:t>
            </a:r>
            <a:r>
              <a:rPr lang="pt-BR" i="1" dirty="0" err="1"/>
              <a:t>originação</a:t>
            </a:r>
            <a:r>
              <a:rPr lang="pt-BR" i="1" dirty="0"/>
              <a:t>?</a:t>
            </a:r>
          </a:p>
        </p:txBody>
      </p:sp>
      <p:sp>
        <p:nvSpPr>
          <p:cNvPr id="3" name="Pentágono 2"/>
          <p:cNvSpPr/>
          <p:nvPr/>
        </p:nvSpPr>
        <p:spPr>
          <a:xfrm>
            <a:off x="271686" y="1302668"/>
            <a:ext cx="1512168" cy="1512168"/>
          </a:xfrm>
          <a:prstGeom prst="homePlate">
            <a:avLst>
              <a:gd name="adj" fmla="val 18925"/>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88900">
              <a:spcAft>
                <a:spcPts val="600"/>
              </a:spcAft>
            </a:pPr>
            <a:r>
              <a:rPr lang="pt-BR" sz="1400" b="1" dirty="0">
                <a:solidFill>
                  <a:prstClr val="black"/>
                </a:solidFill>
              </a:rPr>
              <a:t>Relação tradicional</a:t>
            </a:r>
          </a:p>
        </p:txBody>
      </p:sp>
      <p:sp>
        <p:nvSpPr>
          <p:cNvPr id="4" name="Retângulo 3"/>
          <p:cNvSpPr/>
          <p:nvPr/>
        </p:nvSpPr>
        <p:spPr>
          <a:xfrm>
            <a:off x="2647950" y="692696"/>
            <a:ext cx="5400600" cy="380240"/>
          </a:xfrm>
          <a:prstGeom prst="rect">
            <a:avLst/>
          </a:prstGeom>
          <a:noFill/>
          <a:ln>
            <a:noFill/>
          </a:ln>
          <a:effectLst/>
        </p:spPr>
        <p:txBody>
          <a:bodyPr wrap="square" lIns="72000" tIns="72000" rIns="72000" bIns="72000" rtlCol="0" anchor="ctr">
            <a:noAutofit/>
          </a:bodyPr>
          <a:lstStyle/>
          <a:p>
            <a:pPr algn="ctr">
              <a:spcAft>
                <a:spcPts val="600"/>
              </a:spcAft>
            </a:pPr>
            <a:r>
              <a:rPr lang="pt-BR" sz="1600" b="1" dirty="0">
                <a:solidFill>
                  <a:prstClr val="black"/>
                </a:solidFill>
              </a:rPr>
              <a:t>Evolução na relação entre </a:t>
            </a:r>
            <a:r>
              <a:rPr lang="pt-BR" sz="1600" b="1" i="1" dirty="0">
                <a:solidFill>
                  <a:prstClr val="black"/>
                </a:solidFill>
              </a:rPr>
              <a:t>tradings</a:t>
            </a:r>
            <a:r>
              <a:rPr lang="pt-BR" sz="1600" b="1" dirty="0">
                <a:solidFill>
                  <a:prstClr val="black"/>
                </a:solidFill>
              </a:rPr>
              <a:t> e os produtores</a:t>
            </a:r>
          </a:p>
        </p:txBody>
      </p:sp>
      <p:sp>
        <p:nvSpPr>
          <p:cNvPr id="5" name="CaixaDeTexto 4"/>
          <p:cNvSpPr txBox="1"/>
          <p:nvPr/>
        </p:nvSpPr>
        <p:spPr>
          <a:xfrm>
            <a:off x="2071886" y="1271424"/>
            <a:ext cx="2088232" cy="463292"/>
          </a:xfrm>
          <a:prstGeom prst="rect">
            <a:avLst/>
          </a:prstGeom>
          <a:noFill/>
          <a:ln>
            <a:noFill/>
          </a:ln>
        </p:spPr>
        <p:txBody>
          <a:bodyPr wrap="square" lIns="72000" tIns="36000" rIns="72000" bIns="36000" rtlCol="0" anchor="t">
            <a:noAutofit/>
          </a:bodyPr>
          <a:lstStyle/>
          <a:p>
            <a:pPr>
              <a:spcAft>
                <a:spcPts val="600"/>
              </a:spcAft>
            </a:pPr>
            <a:r>
              <a:rPr lang="pt-BR" sz="1300" dirty="0">
                <a:solidFill>
                  <a:prstClr val="black"/>
                </a:solidFill>
              </a:rPr>
              <a:t>1. </a:t>
            </a:r>
            <a:r>
              <a:rPr lang="pt-BR" sz="1300" i="1" dirty="0">
                <a:solidFill>
                  <a:prstClr val="black"/>
                </a:solidFill>
              </a:rPr>
              <a:t>Trading</a:t>
            </a:r>
            <a:r>
              <a:rPr lang="pt-BR" sz="1300" dirty="0">
                <a:solidFill>
                  <a:prstClr val="black"/>
                </a:solidFill>
              </a:rPr>
              <a:t> negocia condições de compra da produção</a:t>
            </a:r>
          </a:p>
        </p:txBody>
      </p:sp>
      <p:sp>
        <p:nvSpPr>
          <p:cNvPr id="6" name="CaixaDeTexto 5"/>
          <p:cNvSpPr txBox="1"/>
          <p:nvPr/>
        </p:nvSpPr>
        <p:spPr>
          <a:xfrm>
            <a:off x="4232126" y="1271424"/>
            <a:ext cx="2304256" cy="463292"/>
          </a:xfrm>
          <a:prstGeom prst="rect">
            <a:avLst/>
          </a:prstGeom>
          <a:noFill/>
          <a:ln>
            <a:noFill/>
          </a:ln>
        </p:spPr>
        <p:txBody>
          <a:bodyPr wrap="square" lIns="72000" tIns="36000" rIns="72000" bIns="36000" rtlCol="0" anchor="t">
            <a:noAutofit/>
          </a:bodyPr>
          <a:lstStyle/>
          <a:p>
            <a:pPr>
              <a:spcAft>
                <a:spcPts val="600"/>
              </a:spcAft>
            </a:pPr>
            <a:r>
              <a:rPr lang="pt-BR" sz="1300" dirty="0">
                <a:solidFill>
                  <a:prstClr val="black"/>
                </a:solidFill>
              </a:rPr>
              <a:t>2. Produtor contrata transporte (rodo) até o porto, entregando a carga à </a:t>
            </a:r>
            <a:r>
              <a:rPr lang="pt-BR" sz="1300" i="1" dirty="0">
                <a:solidFill>
                  <a:prstClr val="black"/>
                </a:solidFill>
              </a:rPr>
              <a:t>trading</a:t>
            </a:r>
            <a:endParaRPr lang="pt-BR" sz="1300" dirty="0">
              <a:solidFill>
                <a:prstClr val="black"/>
              </a:solidFill>
            </a:endParaRPr>
          </a:p>
        </p:txBody>
      </p:sp>
      <p:sp>
        <p:nvSpPr>
          <p:cNvPr id="7" name="CaixaDeTexto 6"/>
          <p:cNvSpPr txBox="1"/>
          <p:nvPr/>
        </p:nvSpPr>
        <p:spPr>
          <a:xfrm>
            <a:off x="6824414" y="1268760"/>
            <a:ext cx="1944216" cy="463292"/>
          </a:xfrm>
          <a:prstGeom prst="rect">
            <a:avLst/>
          </a:prstGeom>
          <a:noFill/>
          <a:ln>
            <a:noFill/>
          </a:ln>
        </p:spPr>
        <p:txBody>
          <a:bodyPr wrap="square" lIns="72000" tIns="36000" rIns="72000" bIns="36000" rtlCol="0" anchor="t">
            <a:noAutofit/>
          </a:bodyPr>
          <a:lstStyle/>
          <a:p>
            <a:pPr>
              <a:spcAft>
                <a:spcPts val="600"/>
              </a:spcAft>
            </a:pPr>
            <a:r>
              <a:rPr lang="pt-BR" sz="1300" dirty="0">
                <a:solidFill>
                  <a:prstClr val="black"/>
                </a:solidFill>
              </a:rPr>
              <a:t>3.</a:t>
            </a:r>
            <a:r>
              <a:rPr lang="pt-BR" sz="1300" i="1" dirty="0">
                <a:solidFill>
                  <a:prstClr val="black"/>
                </a:solidFill>
              </a:rPr>
              <a:t> Trading </a:t>
            </a:r>
            <a:r>
              <a:rPr lang="pt-BR" sz="1300" dirty="0">
                <a:solidFill>
                  <a:prstClr val="black"/>
                </a:solidFill>
              </a:rPr>
              <a:t>embarca o produto vendido ao exterior</a:t>
            </a:r>
          </a:p>
        </p:txBody>
      </p:sp>
      <p:pic>
        <p:nvPicPr>
          <p:cNvPr id="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29293" y="1983904"/>
            <a:ext cx="1476062" cy="83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8"/>
          <p:cNvSpPr/>
          <p:nvPr/>
        </p:nvSpPr>
        <p:spPr>
          <a:xfrm>
            <a:off x="2575942" y="2238772"/>
            <a:ext cx="864096" cy="288032"/>
          </a:xfrm>
          <a:prstGeom prst="rect">
            <a:avLst/>
          </a:prstGeom>
          <a:solidFill>
            <a:srgbClr val="CCFF99"/>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dirty="0">
                <a:solidFill>
                  <a:prstClr val="black"/>
                </a:solidFill>
              </a:rPr>
              <a:t>produtor</a:t>
            </a:r>
          </a:p>
        </p:txBody>
      </p:sp>
      <p:sp>
        <p:nvSpPr>
          <p:cNvPr id="10" name="Retângulo 9"/>
          <p:cNvSpPr/>
          <p:nvPr/>
        </p:nvSpPr>
        <p:spPr>
          <a:xfrm>
            <a:off x="7214616" y="2238772"/>
            <a:ext cx="864096" cy="288032"/>
          </a:xfrm>
          <a:prstGeom prst="rect">
            <a:avLst/>
          </a:prstGeom>
          <a:solidFill>
            <a:schemeClr val="accent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i="1" dirty="0">
                <a:solidFill>
                  <a:prstClr val="black"/>
                </a:solidFill>
              </a:rPr>
              <a:t>trading</a:t>
            </a:r>
          </a:p>
        </p:txBody>
      </p:sp>
      <p:sp>
        <p:nvSpPr>
          <p:cNvPr id="11" name="Pentágono 10"/>
          <p:cNvSpPr/>
          <p:nvPr/>
        </p:nvSpPr>
        <p:spPr>
          <a:xfrm>
            <a:off x="271686" y="3030860"/>
            <a:ext cx="1512168" cy="1512168"/>
          </a:xfrm>
          <a:prstGeom prst="homePlate">
            <a:avLst>
              <a:gd name="adj" fmla="val 18925"/>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88900">
              <a:spcAft>
                <a:spcPts val="600"/>
              </a:spcAft>
            </a:pPr>
            <a:r>
              <a:rPr lang="pt-BR" sz="1400" b="1" dirty="0">
                <a:solidFill>
                  <a:prstClr val="black"/>
                </a:solidFill>
              </a:rPr>
              <a:t>Integração na logística</a:t>
            </a:r>
          </a:p>
        </p:txBody>
      </p:sp>
      <p:sp>
        <p:nvSpPr>
          <p:cNvPr id="12" name="CaixaDeTexto 11"/>
          <p:cNvSpPr txBox="1"/>
          <p:nvPr/>
        </p:nvSpPr>
        <p:spPr>
          <a:xfrm>
            <a:off x="2071886" y="2999616"/>
            <a:ext cx="2088232" cy="463292"/>
          </a:xfrm>
          <a:prstGeom prst="rect">
            <a:avLst/>
          </a:prstGeom>
          <a:noFill/>
          <a:ln>
            <a:noFill/>
          </a:ln>
        </p:spPr>
        <p:txBody>
          <a:bodyPr wrap="square" lIns="72000" tIns="36000" rIns="72000" bIns="36000" rtlCol="0" anchor="t">
            <a:noAutofit/>
          </a:bodyPr>
          <a:lstStyle/>
          <a:p>
            <a:pPr>
              <a:spcAft>
                <a:spcPts val="600"/>
              </a:spcAft>
            </a:pPr>
            <a:r>
              <a:rPr lang="pt-BR" sz="1300" dirty="0">
                <a:solidFill>
                  <a:prstClr val="black"/>
                </a:solidFill>
              </a:rPr>
              <a:t>1. </a:t>
            </a:r>
            <a:r>
              <a:rPr lang="pt-BR" sz="1300" i="1" dirty="0">
                <a:solidFill>
                  <a:prstClr val="black"/>
                </a:solidFill>
              </a:rPr>
              <a:t>Trading</a:t>
            </a:r>
            <a:r>
              <a:rPr lang="pt-BR" sz="1300" dirty="0">
                <a:solidFill>
                  <a:prstClr val="black"/>
                </a:solidFill>
              </a:rPr>
              <a:t> negocia compra da produção e estabelece parcerias</a:t>
            </a:r>
          </a:p>
        </p:txBody>
      </p:sp>
      <p:sp>
        <p:nvSpPr>
          <p:cNvPr id="13" name="CaixaDeTexto 12"/>
          <p:cNvSpPr txBox="1"/>
          <p:nvPr/>
        </p:nvSpPr>
        <p:spPr>
          <a:xfrm>
            <a:off x="4232126" y="2999616"/>
            <a:ext cx="2304256" cy="463292"/>
          </a:xfrm>
          <a:prstGeom prst="rect">
            <a:avLst/>
          </a:prstGeom>
          <a:noFill/>
          <a:ln>
            <a:noFill/>
          </a:ln>
        </p:spPr>
        <p:txBody>
          <a:bodyPr wrap="square" lIns="72000" tIns="36000" rIns="72000" bIns="36000" rtlCol="0" anchor="t">
            <a:noAutofit/>
          </a:bodyPr>
          <a:lstStyle/>
          <a:p>
            <a:pPr>
              <a:spcAft>
                <a:spcPts val="600"/>
              </a:spcAft>
            </a:pPr>
            <a:r>
              <a:rPr lang="pt-BR" sz="1300" dirty="0">
                <a:solidFill>
                  <a:prstClr val="black"/>
                </a:solidFill>
              </a:rPr>
              <a:t>2. </a:t>
            </a:r>
            <a:r>
              <a:rPr lang="pt-BR" sz="1300" i="1" dirty="0">
                <a:solidFill>
                  <a:prstClr val="black"/>
                </a:solidFill>
              </a:rPr>
              <a:t>Trading </a:t>
            </a:r>
            <a:r>
              <a:rPr lang="pt-BR" sz="1300" dirty="0">
                <a:solidFill>
                  <a:prstClr val="black"/>
                </a:solidFill>
              </a:rPr>
              <a:t>busca a carga e gere a logística/ contrata transporte e armazenagem</a:t>
            </a:r>
          </a:p>
        </p:txBody>
      </p:sp>
      <p:sp>
        <p:nvSpPr>
          <p:cNvPr id="14" name="CaixaDeTexto 13"/>
          <p:cNvSpPr txBox="1"/>
          <p:nvPr/>
        </p:nvSpPr>
        <p:spPr>
          <a:xfrm>
            <a:off x="6824414" y="2996952"/>
            <a:ext cx="1944216" cy="463292"/>
          </a:xfrm>
          <a:prstGeom prst="rect">
            <a:avLst/>
          </a:prstGeom>
          <a:noFill/>
          <a:ln>
            <a:noFill/>
          </a:ln>
        </p:spPr>
        <p:txBody>
          <a:bodyPr wrap="square" lIns="72000" tIns="36000" rIns="72000" bIns="36000" rtlCol="0" anchor="t">
            <a:noAutofit/>
          </a:bodyPr>
          <a:lstStyle/>
          <a:p>
            <a:pPr>
              <a:spcAft>
                <a:spcPts val="600"/>
              </a:spcAft>
            </a:pPr>
            <a:r>
              <a:rPr lang="pt-BR" sz="1300" dirty="0">
                <a:solidFill>
                  <a:prstClr val="black"/>
                </a:solidFill>
              </a:rPr>
              <a:t>3.</a:t>
            </a:r>
            <a:r>
              <a:rPr lang="pt-BR" sz="1300" i="1" dirty="0">
                <a:solidFill>
                  <a:prstClr val="black"/>
                </a:solidFill>
              </a:rPr>
              <a:t> Trading </a:t>
            </a:r>
            <a:r>
              <a:rPr lang="pt-BR" sz="1300" dirty="0">
                <a:solidFill>
                  <a:prstClr val="black"/>
                </a:solidFill>
              </a:rPr>
              <a:t>embarca o produto vendido ao exterior</a:t>
            </a:r>
          </a:p>
        </p:txBody>
      </p:sp>
      <p:pic>
        <p:nvPicPr>
          <p:cNvPr id="1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29293" y="3712096"/>
            <a:ext cx="1476062" cy="83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upo 15"/>
          <p:cNvGrpSpPr/>
          <p:nvPr/>
        </p:nvGrpSpPr>
        <p:grpSpPr>
          <a:xfrm>
            <a:off x="5312246" y="3796500"/>
            <a:ext cx="509766" cy="276380"/>
            <a:chOff x="741092" y="2509838"/>
            <a:chExt cx="736600" cy="398462"/>
          </a:xfrm>
        </p:grpSpPr>
        <p:sp>
          <p:nvSpPr>
            <p:cNvPr id="17" name="Rectangle 48"/>
            <p:cNvSpPr>
              <a:spLocks noChangeArrowheads="1"/>
            </p:cNvSpPr>
            <p:nvPr/>
          </p:nvSpPr>
          <p:spPr bwMode="auto">
            <a:xfrm>
              <a:off x="741092" y="2765425"/>
              <a:ext cx="736600" cy="50800"/>
            </a:xfrm>
            <a:prstGeom prst="rect">
              <a:avLst/>
            </a:prstGeom>
            <a:solidFill>
              <a:srgbClr val="D9D9D9"/>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8" name="Freeform 50"/>
            <p:cNvSpPr>
              <a:spLocks/>
            </p:cNvSpPr>
            <p:nvPr/>
          </p:nvSpPr>
          <p:spPr bwMode="auto">
            <a:xfrm>
              <a:off x="812530" y="2786063"/>
              <a:ext cx="112713" cy="122237"/>
            </a:xfrm>
            <a:custGeom>
              <a:avLst/>
              <a:gdLst/>
              <a:ahLst/>
              <a:cxnLst>
                <a:cxn ang="0">
                  <a:pos x="0" y="96"/>
                </a:cxn>
                <a:cxn ang="0">
                  <a:pos x="88" y="0"/>
                </a:cxn>
                <a:cxn ang="0">
                  <a:pos x="88" y="0"/>
                </a:cxn>
                <a:cxn ang="0">
                  <a:pos x="88" y="0"/>
                </a:cxn>
                <a:cxn ang="0">
                  <a:pos x="176" y="96"/>
                </a:cxn>
                <a:cxn ang="0">
                  <a:pos x="176" y="96"/>
                </a:cxn>
                <a:cxn ang="0">
                  <a:pos x="176" y="96"/>
                </a:cxn>
                <a:cxn ang="0">
                  <a:pos x="88" y="192"/>
                </a:cxn>
                <a:cxn ang="0">
                  <a:pos x="88" y="192"/>
                </a:cxn>
                <a:cxn ang="0">
                  <a:pos x="88" y="192"/>
                </a:cxn>
                <a:cxn ang="0">
                  <a:pos x="0" y="96"/>
                </a:cxn>
                <a:cxn ang="0">
                  <a:pos x="0" y="96"/>
                </a:cxn>
              </a:cxnLst>
              <a:rect l="0" t="0" r="r" b="b"/>
              <a:pathLst>
                <a:path w="176" h="192">
                  <a:moveTo>
                    <a:pt x="0" y="96"/>
                  </a:moveTo>
                  <a:cubicBezTo>
                    <a:pt x="0" y="43"/>
                    <a:pt x="40" y="0"/>
                    <a:pt x="88" y="0"/>
                  </a:cubicBezTo>
                  <a:cubicBezTo>
                    <a:pt x="88" y="0"/>
                    <a:pt x="88" y="0"/>
                    <a:pt x="88" y="0"/>
                  </a:cubicBezTo>
                  <a:lnTo>
                    <a:pt x="88" y="0"/>
                  </a:lnTo>
                  <a:cubicBezTo>
                    <a:pt x="137" y="0"/>
                    <a:pt x="176" y="43"/>
                    <a:pt x="176" y="96"/>
                  </a:cubicBezTo>
                  <a:cubicBezTo>
                    <a:pt x="176" y="96"/>
                    <a:pt x="176" y="96"/>
                    <a:pt x="176" y="96"/>
                  </a:cubicBezTo>
                  <a:lnTo>
                    <a:pt x="176" y="96"/>
                  </a:lnTo>
                  <a:cubicBezTo>
                    <a:pt x="176" y="149"/>
                    <a:pt x="137" y="192"/>
                    <a:pt x="88" y="192"/>
                  </a:cubicBezTo>
                  <a:cubicBezTo>
                    <a:pt x="88" y="192"/>
                    <a:pt x="88" y="192"/>
                    <a:pt x="88" y="192"/>
                  </a:cubicBezTo>
                  <a:lnTo>
                    <a:pt x="88" y="192"/>
                  </a:lnTo>
                  <a:cubicBezTo>
                    <a:pt x="40"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9" name="Freeform 52"/>
            <p:cNvSpPr>
              <a:spLocks/>
            </p:cNvSpPr>
            <p:nvPr/>
          </p:nvSpPr>
          <p:spPr bwMode="auto">
            <a:xfrm>
              <a:off x="844280" y="2827338"/>
              <a:ext cx="39688" cy="39687"/>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20" name="Freeform 54"/>
            <p:cNvSpPr>
              <a:spLocks/>
            </p:cNvSpPr>
            <p:nvPr/>
          </p:nvSpPr>
          <p:spPr bwMode="auto">
            <a:xfrm>
              <a:off x="966517" y="2786063"/>
              <a:ext cx="112713" cy="122237"/>
            </a:xfrm>
            <a:custGeom>
              <a:avLst/>
              <a:gdLst/>
              <a:ahLst/>
              <a:cxnLst>
                <a:cxn ang="0">
                  <a:pos x="0" y="96"/>
                </a:cxn>
                <a:cxn ang="0">
                  <a:pos x="88" y="0"/>
                </a:cxn>
                <a:cxn ang="0">
                  <a:pos x="88" y="0"/>
                </a:cxn>
                <a:cxn ang="0">
                  <a:pos x="88" y="0"/>
                </a:cxn>
                <a:cxn ang="0">
                  <a:pos x="176" y="96"/>
                </a:cxn>
                <a:cxn ang="0">
                  <a:pos x="176" y="96"/>
                </a:cxn>
                <a:cxn ang="0">
                  <a:pos x="176" y="96"/>
                </a:cxn>
                <a:cxn ang="0">
                  <a:pos x="88" y="192"/>
                </a:cxn>
                <a:cxn ang="0">
                  <a:pos x="88" y="192"/>
                </a:cxn>
                <a:cxn ang="0">
                  <a:pos x="88" y="192"/>
                </a:cxn>
                <a:cxn ang="0">
                  <a:pos x="0" y="96"/>
                </a:cxn>
                <a:cxn ang="0">
                  <a:pos x="0" y="96"/>
                </a:cxn>
              </a:cxnLst>
              <a:rect l="0" t="0" r="r" b="b"/>
              <a:pathLst>
                <a:path w="176" h="192">
                  <a:moveTo>
                    <a:pt x="0" y="96"/>
                  </a:moveTo>
                  <a:cubicBezTo>
                    <a:pt x="0" y="43"/>
                    <a:pt x="40" y="0"/>
                    <a:pt x="88" y="0"/>
                  </a:cubicBezTo>
                  <a:cubicBezTo>
                    <a:pt x="88" y="0"/>
                    <a:pt x="88" y="0"/>
                    <a:pt x="88" y="0"/>
                  </a:cubicBezTo>
                  <a:lnTo>
                    <a:pt x="88" y="0"/>
                  </a:lnTo>
                  <a:cubicBezTo>
                    <a:pt x="137" y="0"/>
                    <a:pt x="176" y="43"/>
                    <a:pt x="176" y="96"/>
                  </a:cubicBezTo>
                  <a:cubicBezTo>
                    <a:pt x="176" y="96"/>
                    <a:pt x="176" y="96"/>
                    <a:pt x="176" y="96"/>
                  </a:cubicBezTo>
                  <a:lnTo>
                    <a:pt x="176" y="96"/>
                  </a:lnTo>
                  <a:cubicBezTo>
                    <a:pt x="176" y="149"/>
                    <a:pt x="137" y="192"/>
                    <a:pt x="88" y="192"/>
                  </a:cubicBezTo>
                  <a:cubicBezTo>
                    <a:pt x="88" y="192"/>
                    <a:pt x="88" y="192"/>
                    <a:pt x="88" y="192"/>
                  </a:cubicBezTo>
                  <a:lnTo>
                    <a:pt x="88" y="192"/>
                  </a:lnTo>
                  <a:cubicBezTo>
                    <a:pt x="40"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21" name="Freeform 56"/>
            <p:cNvSpPr>
              <a:spLocks/>
            </p:cNvSpPr>
            <p:nvPr/>
          </p:nvSpPr>
          <p:spPr bwMode="auto">
            <a:xfrm>
              <a:off x="1007792" y="2827338"/>
              <a:ext cx="39688" cy="39687"/>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22" name="Freeform 58"/>
            <p:cNvSpPr>
              <a:spLocks/>
            </p:cNvSpPr>
            <p:nvPr/>
          </p:nvSpPr>
          <p:spPr bwMode="auto">
            <a:xfrm>
              <a:off x="1282430" y="2786063"/>
              <a:ext cx="123825" cy="122237"/>
            </a:xfrm>
            <a:custGeom>
              <a:avLst/>
              <a:gdLst/>
              <a:ahLst/>
              <a:cxnLst>
                <a:cxn ang="0">
                  <a:pos x="0" y="96"/>
                </a:cxn>
                <a:cxn ang="0">
                  <a:pos x="96" y="0"/>
                </a:cxn>
                <a:cxn ang="0">
                  <a:pos x="96" y="0"/>
                </a:cxn>
                <a:cxn ang="0">
                  <a:pos x="96" y="0"/>
                </a:cxn>
                <a:cxn ang="0">
                  <a:pos x="192" y="96"/>
                </a:cxn>
                <a:cxn ang="0">
                  <a:pos x="192" y="96"/>
                </a:cxn>
                <a:cxn ang="0">
                  <a:pos x="192" y="96"/>
                </a:cxn>
                <a:cxn ang="0">
                  <a:pos x="96" y="192"/>
                </a:cxn>
                <a:cxn ang="0">
                  <a:pos x="96" y="192"/>
                </a:cxn>
                <a:cxn ang="0">
                  <a:pos x="96" y="192"/>
                </a:cxn>
                <a:cxn ang="0">
                  <a:pos x="0" y="96"/>
                </a:cxn>
                <a:cxn ang="0">
                  <a:pos x="0" y="96"/>
                </a:cxn>
              </a:cxnLst>
              <a:rect l="0" t="0" r="r" b="b"/>
              <a:pathLst>
                <a:path w="192" h="192">
                  <a:moveTo>
                    <a:pt x="0" y="96"/>
                  </a:moveTo>
                  <a:cubicBezTo>
                    <a:pt x="0" y="43"/>
                    <a:pt x="43" y="0"/>
                    <a:pt x="96" y="0"/>
                  </a:cubicBezTo>
                  <a:cubicBezTo>
                    <a:pt x="96" y="0"/>
                    <a:pt x="96" y="0"/>
                    <a:pt x="96" y="0"/>
                  </a:cubicBezTo>
                  <a:lnTo>
                    <a:pt x="96" y="0"/>
                  </a:lnTo>
                  <a:cubicBezTo>
                    <a:pt x="149" y="0"/>
                    <a:pt x="192" y="43"/>
                    <a:pt x="192" y="96"/>
                  </a:cubicBezTo>
                  <a:cubicBezTo>
                    <a:pt x="192" y="96"/>
                    <a:pt x="192" y="96"/>
                    <a:pt x="192" y="96"/>
                  </a:cubicBezTo>
                  <a:lnTo>
                    <a:pt x="192" y="96"/>
                  </a:lnTo>
                  <a:cubicBezTo>
                    <a:pt x="192" y="149"/>
                    <a:pt x="149" y="192"/>
                    <a:pt x="96" y="192"/>
                  </a:cubicBezTo>
                  <a:cubicBezTo>
                    <a:pt x="96" y="192"/>
                    <a:pt x="96" y="192"/>
                    <a:pt x="96" y="192"/>
                  </a:cubicBezTo>
                  <a:lnTo>
                    <a:pt x="96" y="192"/>
                  </a:lnTo>
                  <a:cubicBezTo>
                    <a:pt x="43"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23" name="Freeform 60"/>
            <p:cNvSpPr>
              <a:spLocks/>
            </p:cNvSpPr>
            <p:nvPr/>
          </p:nvSpPr>
          <p:spPr bwMode="auto">
            <a:xfrm>
              <a:off x="1323705" y="2827338"/>
              <a:ext cx="41275" cy="39687"/>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24" name="Freeform 62"/>
            <p:cNvSpPr>
              <a:spLocks/>
            </p:cNvSpPr>
            <p:nvPr/>
          </p:nvSpPr>
          <p:spPr bwMode="auto">
            <a:xfrm>
              <a:off x="1222105" y="2530475"/>
              <a:ext cx="223838" cy="246062"/>
            </a:xfrm>
            <a:custGeom>
              <a:avLst/>
              <a:gdLst/>
              <a:ahLst/>
              <a:cxnLst>
                <a:cxn ang="0">
                  <a:pos x="0" y="0"/>
                </a:cxn>
                <a:cxn ang="0">
                  <a:pos x="75" y="0"/>
                </a:cxn>
                <a:cxn ang="0">
                  <a:pos x="141" y="67"/>
                </a:cxn>
                <a:cxn ang="0">
                  <a:pos x="141" y="155"/>
                </a:cxn>
                <a:cxn ang="0">
                  <a:pos x="0" y="155"/>
                </a:cxn>
                <a:cxn ang="0">
                  <a:pos x="0" y="0"/>
                </a:cxn>
              </a:cxnLst>
              <a:rect l="0" t="0" r="r" b="b"/>
              <a:pathLst>
                <a:path w="141" h="155">
                  <a:moveTo>
                    <a:pt x="0" y="0"/>
                  </a:moveTo>
                  <a:lnTo>
                    <a:pt x="75" y="0"/>
                  </a:lnTo>
                  <a:lnTo>
                    <a:pt x="141" y="67"/>
                  </a:lnTo>
                  <a:lnTo>
                    <a:pt x="141" y="155"/>
                  </a:lnTo>
                  <a:lnTo>
                    <a:pt x="0" y="155"/>
                  </a:lnTo>
                  <a:lnTo>
                    <a:pt x="0" y="0"/>
                  </a:lnTo>
                  <a:close/>
                </a:path>
              </a:pathLst>
            </a:custGeom>
            <a:solidFill>
              <a:srgbClr val="D9D9D9"/>
            </a:solidFill>
            <a:ln w="1270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25" name="Freeform 64"/>
            <p:cNvSpPr>
              <a:spLocks/>
            </p:cNvSpPr>
            <p:nvPr/>
          </p:nvSpPr>
          <p:spPr bwMode="auto">
            <a:xfrm>
              <a:off x="1261792" y="2571750"/>
              <a:ext cx="92075" cy="112712"/>
            </a:xfrm>
            <a:custGeom>
              <a:avLst/>
              <a:gdLst/>
              <a:ahLst/>
              <a:cxnLst>
                <a:cxn ang="0">
                  <a:pos x="0" y="0"/>
                </a:cxn>
                <a:cxn ang="0">
                  <a:pos x="31" y="0"/>
                </a:cxn>
                <a:cxn ang="0">
                  <a:pos x="58" y="27"/>
                </a:cxn>
                <a:cxn ang="0">
                  <a:pos x="58" y="71"/>
                </a:cxn>
                <a:cxn ang="0">
                  <a:pos x="0" y="71"/>
                </a:cxn>
                <a:cxn ang="0">
                  <a:pos x="0" y="0"/>
                </a:cxn>
              </a:cxnLst>
              <a:rect l="0" t="0" r="r" b="b"/>
              <a:pathLst>
                <a:path w="58" h="71">
                  <a:moveTo>
                    <a:pt x="0" y="0"/>
                  </a:moveTo>
                  <a:lnTo>
                    <a:pt x="31" y="0"/>
                  </a:lnTo>
                  <a:lnTo>
                    <a:pt x="58" y="27"/>
                  </a:lnTo>
                  <a:lnTo>
                    <a:pt x="58" y="71"/>
                  </a:lnTo>
                  <a:lnTo>
                    <a:pt x="0" y="71"/>
                  </a:lnTo>
                  <a:lnTo>
                    <a:pt x="0" y="0"/>
                  </a:lnTo>
                  <a:close/>
                </a:path>
              </a:pathLst>
            </a:custGeom>
            <a:solidFill>
              <a:srgbClr val="A6A6A6"/>
            </a:solidFill>
            <a:ln w="1270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26" name="Rectangle 66"/>
            <p:cNvSpPr>
              <a:spLocks noChangeArrowheads="1"/>
            </p:cNvSpPr>
            <p:nvPr/>
          </p:nvSpPr>
          <p:spPr bwMode="auto">
            <a:xfrm>
              <a:off x="793480" y="2601913"/>
              <a:ext cx="387350" cy="174625"/>
            </a:xfrm>
            <a:prstGeom prst="rect">
              <a:avLst/>
            </a:prstGeom>
            <a:solidFill>
              <a:srgbClr val="A6A6A6"/>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27" name="Freeform 68"/>
            <p:cNvSpPr>
              <a:spLocks/>
            </p:cNvSpPr>
            <p:nvPr/>
          </p:nvSpPr>
          <p:spPr bwMode="auto">
            <a:xfrm>
              <a:off x="741092" y="2509838"/>
              <a:ext cx="449263" cy="103187"/>
            </a:xfrm>
            <a:custGeom>
              <a:avLst/>
              <a:gdLst/>
              <a:ahLst/>
              <a:cxnLst>
                <a:cxn ang="0">
                  <a:pos x="283" y="0"/>
                </a:cxn>
                <a:cxn ang="0">
                  <a:pos x="251" y="0"/>
                </a:cxn>
                <a:cxn ang="0">
                  <a:pos x="251" y="33"/>
                </a:cxn>
                <a:cxn ang="0">
                  <a:pos x="0" y="33"/>
                </a:cxn>
                <a:cxn ang="0">
                  <a:pos x="0" y="65"/>
                </a:cxn>
                <a:cxn ang="0">
                  <a:pos x="283" y="65"/>
                </a:cxn>
                <a:cxn ang="0">
                  <a:pos x="283" y="0"/>
                </a:cxn>
              </a:cxnLst>
              <a:rect l="0" t="0" r="r" b="b"/>
              <a:pathLst>
                <a:path w="283" h="65">
                  <a:moveTo>
                    <a:pt x="283" y="0"/>
                  </a:moveTo>
                  <a:lnTo>
                    <a:pt x="251" y="0"/>
                  </a:lnTo>
                  <a:lnTo>
                    <a:pt x="251" y="33"/>
                  </a:lnTo>
                  <a:lnTo>
                    <a:pt x="0" y="33"/>
                  </a:lnTo>
                  <a:lnTo>
                    <a:pt x="0" y="65"/>
                  </a:lnTo>
                  <a:lnTo>
                    <a:pt x="283" y="65"/>
                  </a:lnTo>
                  <a:lnTo>
                    <a:pt x="283" y="0"/>
                  </a:lnTo>
                  <a:close/>
                </a:path>
              </a:pathLst>
            </a:custGeom>
            <a:solidFill>
              <a:srgbClr val="A6A6A6"/>
            </a:solidFill>
            <a:ln w="1270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grpSp>
      <p:sp>
        <p:nvSpPr>
          <p:cNvPr id="28" name="Retângulo 27"/>
          <p:cNvSpPr/>
          <p:nvPr/>
        </p:nvSpPr>
        <p:spPr>
          <a:xfrm>
            <a:off x="2575942" y="3822948"/>
            <a:ext cx="864096" cy="288032"/>
          </a:xfrm>
          <a:prstGeom prst="rect">
            <a:avLst/>
          </a:prstGeom>
          <a:solidFill>
            <a:srgbClr val="CCFF99"/>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dirty="0">
                <a:solidFill>
                  <a:prstClr val="black"/>
                </a:solidFill>
              </a:rPr>
              <a:t>produtor</a:t>
            </a:r>
          </a:p>
        </p:txBody>
      </p:sp>
      <p:sp>
        <p:nvSpPr>
          <p:cNvPr id="29" name="Retângulo 28"/>
          <p:cNvSpPr/>
          <p:nvPr/>
        </p:nvSpPr>
        <p:spPr>
          <a:xfrm>
            <a:off x="4520158" y="3822948"/>
            <a:ext cx="683562" cy="212515"/>
          </a:xfrm>
          <a:prstGeom prst="rect">
            <a:avLst/>
          </a:prstGeom>
          <a:solidFill>
            <a:schemeClr val="accent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i="1" dirty="0">
                <a:solidFill>
                  <a:prstClr val="black"/>
                </a:solidFill>
              </a:rPr>
              <a:t>trading</a:t>
            </a:r>
          </a:p>
        </p:txBody>
      </p:sp>
      <p:sp>
        <p:nvSpPr>
          <p:cNvPr id="30" name="Retângulo 29"/>
          <p:cNvSpPr/>
          <p:nvPr/>
        </p:nvSpPr>
        <p:spPr>
          <a:xfrm>
            <a:off x="7231062" y="4038972"/>
            <a:ext cx="864096" cy="288032"/>
          </a:xfrm>
          <a:prstGeom prst="rect">
            <a:avLst/>
          </a:prstGeom>
          <a:solidFill>
            <a:schemeClr val="accent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i="1" dirty="0">
                <a:solidFill>
                  <a:prstClr val="black"/>
                </a:solidFill>
              </a:rPr>
              <a:t>trading</a:t>
            </a:r>
          </a:p>
        </p:txBody>
      </p:sp>
      <p:sp>
        <p:nvSpPr>
          <p:cNvPr id="31" name="Retângulo 30"/>
          <p:cNvSpPr/>
          <p:nvPr/>
        </p:nvSpPr>
        <p:spPr>
          <a:xfrm>
            <a:off x="2575942" y="4182988"/>
            <a:ext cx="864096" cy="288032"/>
          </a:xfrm>
          <a:prstGeom prst="rect">
            <a:avLst/>
          </a:prstGeom>
          <a:solidFill>
            <a:schemeClr val="accent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i="1" dirty="0">
                <a:solidFill>
                  <a:prstClr val="black"/>
                </a:solidFill>
              </a:rPr>
              <a:t>trading</a:t>
            </a:r>
          </a:p>
        </p:txBody>
      </p:sp>
      <p:grpSp>
        <p:nvGrpSpPr>
          <p:cNvPr id="32" name="Grupo 31"/>
          <p:cNvGrpSpPr/>
          <p:nvPr/>
        </p:nvGrpSpPr>
        <p:grpSpPr>
          <a:xfrm>
            <a:off x="4520158" y="4182988"/>
            <a:ext cx="1279392" cy="287369"/>
            <a:chOff x="786730" y="1676763"/>
            <a:chExt cx="1434834" cy="340306"/>
          </a:xfrm>
        </p:grpSpPr>
        <p:grpSp>
          <p:nvGrpSpPr>
            <p:cNvPr id="33" name="Grupo 153"/>
            <p:cNvGrpSpPr/>
            <p:nvPr/>
          </p:nvGrpSpPr>
          <p:grpSpPr>
            <a:xfrm>
              <a:off x="1267339" y="1754013"/>
              <a:ext cx="468865" cy="263056"/>
              <a:chOff x="6551648" y="3250086"/>
              <a:chExt cx="590550" cy="331327"/>
            </a:xfrm>
          </p:grpSpPr>
          <p:sp>
            <p:nvSpPr>
              <p:cNvPr id="56" name="Rectangle 5"/>
              <p:cNvSpPr>
                <a:spLocks noChangeArrowheads="1"/>
              </p:cNvSpPr>
              <p:nvPr/>
            </p:nvSpPr>
            <p:spPr bwMode="auto">
              <a:xfrm>
                <a:off x="6837398" y="3438538"/>
                <a:ext cx="304800" cy="28575"/>
              </a:xfrm>
              <a:prstGeom prst="rect">
                <a:avLst/>
              </a:prstGeom>
              <a:solidFill>
                <a:srgbClr val="A6A6A6"/>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57" name="Rectangle 7"/>
              <p:cNvSpPr>
                <a:spLocks noChangeArrowheads="1"/>
              </p:cNvSpPr>
              <p:nvPr/>
            </p:nvSpPr>
            <p:spPr bwMode="auto">
              <a:xfrm>
                <a:off x="6551648" y="3250086"/>
                <a:ext cx="409575" cy="252000"/>
              </a:xfrm>
              <a:prstGeom prst="rect">
                <a:avLst/>
              </a:prstGeom>
              <a:solidFill>
                <a:schemeClr val="accent1"/>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58" name="Freeform 11"/>
              <p:cNvSpPr>
                <a:spLocks/>
              </p:cNvSpPr>
              <p:nvPr/>
            </p:nvSpPr>
            <p:spPr bwMode="auto">
              <a:xfrm>
                <a:off x="6589748" y="3467113"/>
                <a:ext cx="115200" cy="114300"/>
              </a:xfrm>
              <a:custGeom>
                <a:avLst/>
                <a:gdLst/>
                <a:ahLst/>
                <a:cxnLst>
                  <a:cxn ang="0">
                    <a:pos x="0" y="96"/>
                  </a:cxn>
                  <a:cxn ang="0">
                    <a:pos x="104" y="0"/>
                  </a:cxn>
                  <a:cxn ang="0">
                    <a:pos x="104" y="0"/>
                  </a:cxn>
                  <a:cxn ang="0">
                    <a:pos x="104" y="0"/>
                  </a:cxn>
                  <a:cxn ang="0">
                    <a:pos x="208" y="96"/>
                  </a:cxn>
                  <a:cxn ang="0">
                    <a:pos x="208" y="96"/>
                  </a:cxn>
                  <a:cxn ang="0">
                    <a:pos x="208" y="96"/>
                  </a:cxn>
                  <a:cxn ang="0">
                    <a:pos x="104" y="192"/>
                  </a:cxn>
                  <a:cxn ang="0">
                    <a:pos x="104" y="192"/>
                  </a:cxn>
                  <a:cxn ang="0">
                    <a:pos x="104" y="192"/>
                  </a:cxn>
                  <a:cxn ang="0">
                    <a:pos x="0" y="96"/>
                  </a:cxn>
                  <a:cxn ang="0">
                    <a:pos x="0" y="96"/>
                  </a:cxn>
                </a:cxnLst>
                <a:rect l="0" t="0" r="r" b="b"/>
                <a:pathLst>
                  <a:path w="208" h="192">
                    <a:moveTo>
                      <a:pt x="0" y="96"/>
                    </a:moveTo>
                    <a:cubicBezTo>
                      <a:pt x="0" y="43"/>
                      <a:pt x="47" y="0"/>
                      <a:pt x="104" y="0"/>
                    </a:cubicBezTo>
                    <a:cubicBezTo>
                      <a:pt x="104" y="0"/>
                      <a:pt x="104" y="0"/>
                      <a:pt x="104" y="0"/>
                    </a:cubicBezTo>
                    <a:lnTo>
                      <a:pt x="104" y="0"/>
                    </a:lnTo>
                    <a:cubicBezTo>
                      <a:pt x="162" y="0"/>
                      <a:pt x="208" y="43"/>
                      <a:pt x="208" y="96"/>
                    </a:cubicBezTo>
                    <a:cubicBezTo>
                      <a:pt x="208" y="96"/>
                      <a:pt x="208" y="96"/>
                      <a:pt x="208" y="96"/>
                    </a:cubicBezTo>
                    <a:lnTo>
                      <a:pt x="208" y="96"/>
                    </a:lnTo>
                    <a:cubicBezTo>
                      <a:pt x="208" y="149"/>
                      <a:pt x="162" y="192"/>
                      <a:pt x="104" y="192"/>
                    </a:cubicBezTo>
                    <a:cubicBezTo>
                      <a:pt x="104" y="192"/>
                      <a:pt x="104" y="192"/>
                      <a:pt x="104" y="192"/>
                    </a:cubicBezTo>
                    <a:lnTo>
                      <a:pt x="104" y="192"/>
                    </a:lnTo>
                    <a:cubicBezTo>
                      <a:pt x="47"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59" name="Freeform 13"/>
              <p:cNvSpPr>
                <a:spLocks/>
              </p:cNvSpPr>
              <p:nvPr/>
            </p:nvSpPr>
            <p:spPr bwMode="auto">
              <a:xfrm>
                <a:off x="6628298" y="3505213"/>
                <a:ext cx="38100" cy="38100"/>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60" name="Freeform 15"/>
              <p:cNvSpPr>
                <a:spLocks/>
              </p:cNvSpPr>
              <p:nvPr/>
            </p:nvSpPr>
            <p:spPr bwMode="auto">
              <a:xfrm>
                <a:off x="6799298" y="3467113"/>
                <a:ext cx="115200" cy="114300"/>
              </a:xfrm>
              <a:custGeom>
                <a:avLst/>
                <a:gdLst/>
                <a:ahLst/>
                <a:cxnLst>
                  <a:cxn ang="0">
                    <a:pos x="0" y="96"/>
                  </a:cxn>
                  <a:cxn ang="0">
                    <a:pos x="104" y="0"/>
                  </a:cxn>
                  <a:cxn ang="0">
                    <a:pos x="104" y="0"/>
                  </a:cxn>
                  <a:cxn ang="0">
                    <a:pos x="104" y="0"/>
                  </a:cxn>
                  <a:cxn ang="0">
                    <a:pos x="208" y="96"/>
                  </a:cxn>
                  <a:cxn ang="0">
                    <a:pos x="208" y="96"/>
                  </a:cxn>
                  <a:cxn ang="0">
                    <a:pos x="208" y="96"/>
                  </a:cxn>
                  <a:cxn ang="0">
                    <a:pos x="104" y="192"/>
                  </a:cxn>
                  <a:cxn ang="0">
                    <a:pos x="104" y="192"/>
                  </a:cxn>
                  <a:cxn ang="0">
                    <a:pos x="104" y="192"/>
                  </a:cxn>
                  <a:cxn ang="0">
                    <a:pos x="0" y="96"/>
                  </a:cxn>
                  <a:cxn ang="0">
                    <a:pos x="0" y="96"/>
                  </a:cxn>
                </a:cxnLst>
                <a:rect l="0" t="0" r="r" b="b"/>
                <a:pathLst>
                  <a:path w="208" h="192">
                    <a:moveTo>
                      <a:pt x="0" y="96"/>
                    </a:moveTo>
                    <a:cubicBezTo>
                      <a:pt x="0" y="43"/>
                      <a:pt x="47" y="0"/>
                      <a:pt x="104" y="0"/>
                    </a:cubicBezTo>
                    <a:cubicBezTo>
                      <a:pt x="104" y="0"/>
                      <a:pt x="104" y="0"/>
                      <a:pt x="104" y="0"/>
                    </a:cubicBezTo>
                    <a:lnTo>
                      <a:pt x="104" y="0"/>
                    </a:lnTo>
                    <a:cubicBezTo>
                      <a:pt x="162" y="0"/>
                      <a:pt x="208" y="43"/>
                      <a:pt x="208" y="96"/>
                    </a:cubicBezTo>
                    <a:cubicBezTo>
                      <a:pt x="208" y="96"/>
                      <a:pt x="208" y="96"/>
                      <a:pt x="208" y="96"/>
                    </a:cubicBezTo>
                    <a:lnTo>
                      <a:pt x="208" y="96"/>
                    </a:lnTo>
                    <a:cubicBezTo>
                      <a:pt x="208" y="149"/>
                      <a:pt x="162" y="192"/>
                      <a:pt x="104" y="192"/>
                    </a:cubicBezTo>
                    <a:cubicBezTo>
                      <a:pt x="104" y="192"/>
                      <a:pt x="104" y="192"/>
                      <a:pt x="104" y="192"/>
                    </a:cubicBezTo>
                    <a:lnTo>
                      <a:pt x="104" y="192"/>
                    </a:lnTo>
                    <a:cubicBezTo>
                      <a:pt x="47"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61" name="Freeform 17"/>
              <p:cNvSpPr>
                <a:spLocks/>
              </p:cNvSpPr>
              <p:nvPr/>
            </p:nvSpPr>
            <p:spPr bwMode="auto">
              <a:xfrm>
                <a:off x="6837848" y="3505213"/>
                <a:ext cx="38100" cy="38100"/>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grpSp>
        <p:grpSp>
          <p:nvGrpSpPr>
            <p:cNvPr id="34" name="Grupo 154"/>
            <p:cNvGrpSpPr/>
            <p:nvPr/>
          </p:nvGrpSpPr>
          <p:grpSpPr>
            <a:xfrm>
              <a:off x="1714887" y="1676763"/>
              <a:ext cx="506677" cy="340306"/>
              <a:chOff x="7100108" y="3152788"/>
              <a:chExt cx="638175" cy="428625"/>
            </a:xfrm>
          </p:grpSpPr>
          <p:sp>
            <p:nvSpPr>
              <p:cNvPr id="42" name="Rectangle 19"/>
              <p:cNvSpPr>
                <a:spLocks noChangeArrowheads="1"/>
              </p:cNvSpPr>
              <p:nvPr/>
            </p:nvSpPr>
            <p:spPr bwMode="auto">
              <a:xfrm>
                <a:off x="7157258" y="3181363"/>
                <a:ext cx="152400" cy="152400"/>
              </a:xfrm>
              <a:prstGeom prst="rect">
                <a:avLst/>
              </a:prstGeom>
              <a:solidFill>
                <a:srgbClr val="D9D9D9"/>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43" name="Rectangle 21"/>
              <p:cNvSpPr>
                <a:spLocks noChangeArrowheads="1"/>
              </p:cNvSpPr>
              <p:nvPr/>
            </p:nvSpPr>
            <p:spPr bwMode="auto">
              <a:xfrm>
                <a:off x="7204883" y="3228988"/>
                <a:ext cx="57150" cy="57150"/>
              </a:xfrm>
              <a:prstGeom prst="rect">
                <a:avLst/>
              </a:prstGeom>
              <a:solidFill>
                <a:srgbClr val="A6A6A6"/>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44" name="Rectangle 23"/>
              <p:cNvSpPr>
                <a:spLocks noChangeArrowheads="1"/>
              </p:cNvSpPr>
              <p:nvPr/>
            </p:nvSpPr>
            <p:spPr bwMode="auto">
              <a:xfrm>
                <a:off x="7109633" y="3152788"/>
                <a:ext cx="257175" cy="38100"/>
              </a:xfrm>
              <a:prstGeom prst="rect">
                <a:avLst/>
              </a:prstGeom>
              <a:solidFill>
                <a:srgbClr val="A6A6A6"/>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45" name="Rectangle 25"/>
              <p:cNvSpPr>
                <a:spLocks noChangeArrowheads="1"/>
              </p:cNvSpPr>
              <p:nvPr/>
            </p:nvSpPr>
            <p:spPr bwMode="auto">
              <a:xfrm>
                <a:off x="7519208" y="3286138"/>
                <a:ext cx="47625" cy="123825"/>
              </a:xfrm>
              <a:prstGeom prst="rect">
                <a:avLst/>
              </a:prstGeom>
              <a:solidFill>
                <a:srgbClr val="D9D9D9"/>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46" name="Rectangle 27"/>
              <p:cNvSpPr>
                <a:spLocks noChangeArrowheads="1"/>
              </p:cNvSpPr>
              <p:nvPr/>
            </p:nvSpPr>
            <p:spPr bwMode="auto">
              <a:xfrm>
                <a:off x="7481108" y="3248038"/>
                <a:ext cx="123825" cy="38100"/>
              </a:xfrm>
              <a:prstGeom prst="rect">
                <a:avLst/>
              </a:prstGeom>
              <a:solidFill>
                <a:srgbClr val="D9D9D9"/>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47" name="Rectangle 29"/>
              <p:cNvSpPr>
                <a:spLocks noChangeArrowheads="1"/>
              </p:cNvSpPr>
              <p:nvPr/>
            </p:nvSpPr>
            <p:spPr bwMode="auto">
              <a:xfrm>
                <a:off x="7100108" y="3333763"/>
                <a:ext cx="514350" cy="190500"/>
              </a:xfrm>
              <a:prstGeom prst="rect">
                <a:avLst/>
              </a:prstGeom>
              <a:solidFill>
                <a:srgbClr val="D9D9D9"/>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48" name="Freeform 31"/>
              <p:cNvSpPr>
                <a:spLocks/>
              </p:cNvSpPr>
              <p:nvPr/>
            </p:nvSpPr>
            <p:spPr bwMode="auto">
              <a:xfrm>
                <a:off x="7614458" y="3333763"/>
                <a:ext cx="123825" cy="190500"/>
              </a:xfrm>
              <a:custGeom>
                <a:avLst/>
                <a:gdLst/>
                <a:ahLst/>
                <a:cxnLst>
                  <a:cxn ang="0">
                    <a:pos x="0" y="120"/>
                  </a:cxn>
                  <a:cxn ang="0">
                    <a:pos x="0" y="0"/>
                  </a:cxn>
                  <a:cxn ang="0">
                    <a:pos x="78" y="120"/>
                  </a:cxn>
                  <a:cxn ang="0">
                    <a:pos x="0" y="120"/>
                  </a:cxn>
                </a:cxnLst>
                <a:rect l="0" t="0" r="r" b="b"/>
                <a:pathLst>
                  <a:path w="78" h="120">
                    <a:moveTo>
                      <a:pt x="0" y="120"/>
                    </a:moveTo>
                    <a:lnTo>
                      <a:pt x="0" y="0"/>
                    </a:lnTo>
                    <a:lnTo>
                      <a:pt x="78" y="120"/>
                    </a:lnTo>
                    <a:lnTo>
                      <a:pt x="0" y="120"/>
                    </a:lnTo>
                    <a:close/>
                  </a:path>
                </a:pathLst>
              </a:custGeom>
              <a:solidFill>
                <a:srgbClr val="A6A6A6"/>
              </a:solidFill>
              <a:ln w="1270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49" name="Freeform 33"/>
              <p:cNvSpPr>
                <a:spLocks/>
              </p:cNvSpPr>
              <p:nvPr/>
            </p:nvSpPr>
            <p:spPr bwMode="auto">
              <a:xfrm>
                <a:off x="7671608" y="3362338"/>
                <a:ext cx="66675" cy="95250"/>
              </a:xfrm>
              <a:custGeom>
                <a:avLst/>
                <a:gdLst/>
                <a:ahLst/>
                <a:cxnLst>
                  <a:cxn ang="0">
                    <a:pos x="112" y="160"/>
                  </a:cxn>
                  <a:cxn ang="0">
                    <a:pos x="0" y="80"/>
                  </a:cxn>
                  <a:cxn ang="0">
                    <a:pos x="112" y="0"/>
                  </a:cxn>
                  <a:cxn ang="0">
                    <a:pos x="112" y="0"/>
                  </a:cxn>
                  <a:cxn ang="0">
                    <a:pos x="112" y="0"/>
                  </a:cxn>
                  <a:cxn ang="0">
                    <a:pos x="84" y="140"/>
                  </a:cxn>
                  <a:cxn ang="0">
                    <a:pos x="112" y="160"/>
                  </a:cxn>
                </a:cxnLst>
                <a:rect l="0" t="0" r="r" b="b"/>
                <a:pathLst>
                  <a:path w="112" h="160">
                    <a:moveTo>
                      <a:pt x="112" y="160"/>
                    </a:moveTo>
                    <a:cubicBezTo>
                      <a:pt x="51" y="160"/>
                      <a:pt x="0" y="125"/>
                      <a:pt x="0" y="80"/>
                    </a:cubicBezTo>
                    <a:cubicBezTo>
                      <a:pt x="0" y="36"/>
                      <a:pt x="51" y="0"/>
                      <a:pt x="112" y="0"/>
                    </a:cubicBezTo>
                    <a:cubicBezTo>
                      <a:pt x="112" y="0"/>
                      <a:pt x="112" y="0"/>
                      <a:pt x="112" y="0"/>
                    </a:cubicBezTo>
                    <a:lnTo>
                      <a:pt x="112" y="0"/>
                    </a:lnTo>
                    <a:cubicBezTo>
                      <a:pt x="51" y="34"/>
                      <a:pt x="38" y="96"/>
                      <a:pt x="84" y="140"/>
                    </a:cubicBezTo>
                    <a:cubicBezTo>
                      <a:pt x="92" y="148"/>
                      <a:pt x="102" y="155"/>
                      <a:pt x="112" y="160"/>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50" name="Freeform 35"/>
              <p:cNvSpPr>
                <a:spLocks/>
              </p:cNvSpPr>
              <p:nvPr/>
            </p:nvSpPr>
            <p:spPr bwMode="auto">
              <a:xfrm>
                <a:off x="7347758" y="3486163"/>
                <a:ext cx="95250" cy="95250"/>
              </a:xfrm>
              <a:custGeom>
                <a:avLst/>
                <a:gdLst/>
                <a:ahLst/>
                <a:cxnLst>
                  <a:cxn ang="0">
                    <a:pos x="0" y="80"/>
                  </a:cxn>
                  <a:cxn ang="0">
                    <a:pos x="80" y="0"/>
                  </a:cxn>
                  <a:cxn ang="0">
                    <a:pos x="80" y="0"/>
                  </a:cxn>
                  <a:cxn ang="0">
                    <a:pos x="80" y="0"/>
                  </a:cxn>
                  <a:cxn ang="0">
                    <a:pos x="160" y="80"/>
                  </a:cxn>
                  <a:cxn ang="0">
                    <a:pos x="160" y="80"/>
                  </a:cxn>
                  <a:cxn ang="0">
                    <a:pos x="160" y="80"/>
                  </a:cxn>
                  <a:cxn ang="0">
                    <a:pos x="80" y="160"/>
                  </a:cxn>
                  <a:cxn ang="0">
                    <a:pos x="80" y="160"/>
                  </a:cxn>
                  <a:cxn ang="0">
                    <a:pos x="80" y="160"/>
                  </a:cxn>
                  <a:cxn ang="0">
                    <a:pos x="0" y="80"/>
                  </a:cxn>
                  <a:cxn ang="0">
                    <a:pos x="0" y="80"/>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51" name="Freeform 37"/>
              <p:cNvSpPr>
                <a:spLocks/>
              </p:cNvSpPr>
              <p:nvPr/>
            </p:nvSpPr>
            <p:spPr bwMode="auto">
              <a:xfrm>
                <a:off x="7500158" y="3486163"/>
                <a:ext cx="95250" cy="95250"/>
              </a:xfrm>
              <a:custGeom>
                <a:avLst/>
                <a:gdLst/>
                <a:ahLst/>
                <a:cxnLst>
                  <a:cxn ang="0">
                    <a:pos x="0" y="80"/>
                  </a:cxn>
                  <a:cxn ang="0">
                    <a:pos x="80" y="0"/>
                  </a:cxn>
                  <a:cxn ang="0">
                    <a:pos x="80" y="0"/>
                  </a:cxn>
                  <a:cxn ang="0">
                    <a:pos x="80" y="0"/>
                  </a:cxn>
                  <a:cxn ang="0">
                    <a:pos x="160" y="80"/>
                  </a:cxn>
                  <a:cxn ang="0">
                    <a:pos x="160" y="80"/>
                  </a:cxn>
                  <a:cxn ang="0">
                    <a:pos x="160" y="80"/>
                  </a:cxn>
                  <a:cxn ang="0">
                    <a:pos x="80" y="160"/>
                  </a:cxn>
                  <a:cxn ang="0">
                    <a:pos x="80" y="160"/>
                  </a:cxn>
                  <a:cxn ang="0">
                    <a:pos x="80" y="160"/>
                  </a:cxn>
                  <a:cxn ang="0">
                    <a:pos x="0" y="80"/>
                  </a:cxn>
                  <a:cxn ang="0">
                    <a:pos x="0" y="80"/>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52" name="Freeform 39"/>
              <p:cNvSpPr>
                <a:spLocks/>
              </p:cNvSpPr>
              <p:nvPr/>
            </p:nvSpPr>
            <p:spPr bwMode="auto">
              <a:xfrm>
                <a:off x="7128683" y="3419488"/>
                <a:ext cx="161925" cy="161925"/>
              </a:xfrm>
              <a:custGeom>
                <a:avLst/>
                <a:gdLst/>
                <a:ahLst/>
                <a:cxnLst>
                  <a:cxn ang="0">
                    <a:pos x="0" y="136"/>
                  </a:cxn>
                  <a:cxn ang="0">
                    <a:pos x="136" y="0"/>
                  </a:cxn>
                  <a:cxn ang="0">
                    <a:pos x="136" y="0"/>
                  </a:cxn>
                  <a:cxn ang="0">
                    <a:pos x="136" y="0"/>
                  </a:cxn>
                  <a:cxn ang="0">
                    <a:pos x="272" y="136"/>
                  </a:cxn>
                  <a:cxn ang="0">
                    <a:pos x="272" y="136"/>
                  </a:cxn>
                  <a:cxn ang="0">
                    <a:pos x="272" y="136"/>
                  </a:cxn>
                  <a:cxn ang="0">
                    <a:pos x="136" y="272"/>
                  </a:cxn>
                  <a:cxn ang="0">
                    <a:pos x="136" y="272"/>
                  </a:cxn>
                  <a:cxn ang="0">
                    <a:pos x="136" y="272"/>
                  </a:cxn>
                  <a:cxn ang="0">
                    <a:pos x="0" y="136"/>
                  </a:cxn>
                  <a:cxn ang="0">
                    <a:pos x="0" y="136"/>
                  </a:cxn>
                </a:cxnLst>
                <a:rect l="0" t="0" r="r" b="b"/>
                <a:pathLst>
                  <a:path w="272" h="272">
                    <a:moveTo>
                      <a:pt x="0" y="136"/>
                    </a:moveTo>
                    <a:cubicBezTo>
                      <a:pt x="0" y="61"/>
                      <a:pt x="61" y="0"/>
                      <a:pt x="136" y="0"/>
                    </a:cubicBezTo>
                    <a:cubicBezTo>
                      <a:pt x="136" y="0"/>
                      <a:pt x="136" y="0"/>
                      <a:pt x="136" y="0"/>
                    </a:cubicBezTo>
                    <a:lnTo>
                      <a:pt x="136" y="0"/>
                    </a:lnTo>
                    <a:cubicBezTo>
                      <a:pt x="212" y="0"/>
                      <a:pt x="272" y="61"/>
                      <a:pt x="272" y="136"/>
                    </a:cubicBezTo>
                    <a:cubicBezTo>
                      <a:pt x="272" y="136"/>
                      <a:pt x="272" y="136"/>
                      <a:pt x="272" y="136"/>
                    </a:cubicBezTo>
                    <a:lnTo>
                      <a:pt x="272" y="136"/>
                    </a:lnTo>
                    <a:cubicBezTo>
                      <a:pt x="272" y="212"/>
                      <a:pt x="212" y="272"/>
                      <a:pt x="136" y="272"/>
                    </a:cubicBezTo>
                    <a:cubicBezTo>
                      <a:pt x="136" y="272"/>
                      <a:pt x="136" y="272"/>
                      <a:pt x="136" y="272"/>
                    </a:cubicBezTo>
                    <a:lnTo>
                      <a:pt x="136" y="272"/>
                    </a:lnTo>
                    <a:cubicBezTo>
                      <a:pt x="61" y="272"/>
                      <a:pt x="0" y="212"/>
                      <a:pt x="0" y="136"/>
                    </a:cubicBezTo>
                    <a:cubicBezTo>
                      <a:pt x="0" y="136"/>
                      <a:pt x="0" y="136"/>
                      <a:pt x="0" y="13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53" name="Freeform 41"/>
              <p:cNvSpPr>
                <a:spLocks/>
              </p:cNvSpPr>
              <p:nvPr/>
            </p:nvSpPr>
            <p:spPr bwMode="auto">
              <a:xfrm>
                <a:off x="7195358" y="3486163"/>
                <a:ext cx="28575" cy="28575"/>
              </a:xfrm>
              <a:custGeom>
                <a:avLst/>
                <a:gdLst/>
                <a:ahLst/>
                <a:cxnLst>
                  <a:cxn ang="0">
                    <a:pos x="0" y="24"/>
                  </a:cxn>
                  <a:cxn ang="0">
                    <a:pos x="24" y="0"/>
                  </a:cxn>
                  <a:cxn ang="0">
                    <a:pos x="24" y="0"/>
                  </a:cxn>
                  <a:cxn ang="0">
                    <a:pos x="24" y="0"/>
                  </a:cxn>
                  <a:cxn ang="0">
                    <a:pos x="48" y="24"/>
                  </a:cxn>
                  <a:cxn ang="0">
                    <a:pos x="48" y="24"/>
                  </a:cxn>
                  <a:cxn ang="0">
                    <a:pos x="48" y="24"/>
                  </a:cxn>
                  <a:cxn ang="0">
                    <a:pos x="24" y="48"/>
                  </a:cxn>
                  <a:cxn ang="0">
                    <a:pos x="24" y="48"/>
                  </a:cxn>
                  <a:cxn ang="0">
                    <a:pos x="24" y="48"/>
                  </a:cxn>
                  <a:cxn ang="0">
                    <a:pos x="0" y="24"/>
                  </a:cxn>
                  <a:cxn ang="0">
                    <a:pos x="0" y="24"/>
                  </a:cxn>
                </a:cxnLst>
                <a:rect l="0" t="0" r="r" b="b"/>
                <a:pathLst>
                  <a:path w="48" h="48">
                    <a:moveTo>
                      <a:pt x="0" y="24"/>
                    </a:moveTo>
                    <a:cubicBezTo>
                      <a:pt x="0" y="11"/>
                      <a:pt x="11" y="0"/>
                      <a:pt x="24" y="0"/>
                    </a:cubicBezTo>
                    <a:cubicBezTo>
                      <a:pt x="24" y="0"/>
                      <a:pt x="24" y="0"/>
                      <a:pt x="24" y="0"/>
                    </a:cubicBezTo>
                    <a:lnTo>
                      <a:pt x="24" y="0"/>
                    </a:lnTo>
                    <a:cubicBezTo>
                      <a:pt x="38" y="0"/>
                      <a:pt x="48" y="11"/>
                      <a:pt x="48" y="24"/>
                    </a:cubicBezTo>
                    <a:cubicBezTo>
                      <a:pt x="48" y="24"/>
                      <a:pt x="48" y="24"/>
                      <a:pt x="48" y="24"/>
                    </a:cubicBezTo>
                    <a:lnTo>
                      <a:pt x="48" y="24"/>
                    </a:lnTo>
                    <a:cubicBezTo>
                      <a:pt x="48" y="38"/>
                      <a:pt x="38" y="48"/>
                      <a:pt x="24" y="48"/>
                    </a:cubicBezTo>
                    <a:cubicBezTo>
                      <a:pt x="24" y="48"/>
                      <a:pt x="24" y="48"/>
                      <a:pt x="24" y="48"/>
                    </a:cubicBezTo>
                    <a:lnTo>
                      <a:pt x="24" y="48"/>
                    </a:lnTo>
                    <a:cubicBezTo>
                      <a:pt x="11" y="48"/>
                      <a:pt x="0" y="38"/>
                      <a:pt x="0" y="24"/>
                    </a:cubicBezTo>
                    <a:cubicBezTo>
                      <a:pt x="0" y="24"/>
                      <a:pt x="0" y="24"/>
                      <a:pt x="0" y="24"/>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cxnSp>
            <p:nvCxnSpPr>
              <p:cNvPr id="54" name="Conector reto 53"/>
              <p:cNvCxnSpPr/>
              <p:nvPr/>
            </p:nvCxnSpPr>
            <p:spPr>
              <a:xfrm>
                <a:off x="7381098" y="3432175"/>
                <a:ext cx="233360" cy="1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to 54"/>
              <p:cNvCxnSpPr/>
              <p:nvPr/>
            </p:nvCxnSpPr>
            <p:spPr>
              <a:xfrm>
                <a:off x="7229477" y="3328990"/>
                <a:ext cx="162000" cy="10636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upo 153"/>
            <p:cNvGrpSpPr/>
            <p:nvPr/>
          </p:nvGrpSpPr>
          <p:grpSpPr>
            <a:xfrm>
              <a:off x="786730" y="1754013"/>
              <a:ext cx="468865" cy="263056"/>
              <a:chOff x="6551648" y="3250086"/>
              <a:chExt cx="590550" cy="331327"/>
            </a:xfrm>
          </p:grpSpPr>
          <p:sp>
            <p:nvSpPr>
              <p:cNvPr id="36" name="Rectangle 5"/>
              <p:cNvSpPr>
                <a:spLocks noChangeArrowheads="1"/>
              </p:cNvSpPr>
              <p:nvPr/>
            </p:nvSpPr>
            <p:spPr bwMode="auto">
              <a:xfrm>
                <a:off x="6837398" y="3438538"/>
                <a:ext cx="304800" cy="28575"/>
              </a:xfrm>
              <a:prstGeom prst="rect">
                <a:avLst/>
              </a:prstGeom>
              <a:solidFill>
                <a:srgbClr val="A6A6A6"/>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37" name="Rectangle 7"/>
              <p:cNvSpPr>
                <a:spLocks noChangeArrowheads="1"/>
              </p:cNvSpPr>
              <p:nvPr/>
            </p:nvSpPr>
            <p:spPr bwMode="auto">
              <a:xfrm>
                <a:off x="6551648" y="3250086"/>
                <a:ext cx="409575" cy="252000"/>
              </a:xfrm>
              <a:prstGeom prst="rect">
                <a:avLst/>
              </a:prstGeom>
              <a:solidFill>
                <a:schemeClr val="accent1"/>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38" name="Freeform 11"/>
              <p:cNvSpPr>
                <a:spLocks/>
              </p:cNvSpPr>
              <p:nvPr/>
            </p:nvSpPr>
            <p:spPr bwMode="auto">
              <a:xfrm>
                <a:off x="6589748" y="3467113"/>
                <a:ext cx="115200" cy="114300"/>
              </a:xfrm>
              <a:custGeom>
                <a:avLst/>
                <a:gdLst/>
                <a:ahLst/>
                <a:cxnLst>
                  <a:cxn ang="0">
                    <a:pos x="0" y="96"/>
                  </a:cxn>
                  <a:cxn ang="0">
                    <a:pos x="104" y="0"/>
                  </a:cxn>
                  <a:cxn ang="0">
                    <a:pos x="104" y="0"/>
                  </a:cxn>
                  <a:cxn ang="0">
                    <a:pos x="104" y="0"/>
                  </a:cxn>
                  <a:cxn ang="0">
                    <a:pos x="208" y="96"/>
                  </a:cxn>
                  <a:cxn ang="0">
                    <a:pos x="208" y="96"/>
                  </a:cxn>
                  <a:cxn ang="0">
                    <a:pos x="208" y="96"/>
                  </a:cxn>
                  <a:cxn ang="0">
                    <a:pos x="104" y="192"/>
                  </a:cxn>
                  <a:cxn ang="0">
                    <a:pos x="104" y="192"/>
                  </a:cxn>
                  <a:cxn ang="0">
                    <a:pos x="104" y="192"/>
                  </a:cxn>
                  <a:cxn ang="0">
                    <a:pos x="0" y="96"/>
                  </a:cxn>
                  <a:cxn ang="0">
                    <a:pos x="0" y="96"/>
                  </a:cxn>
                </a:cxnLst>
                <a:rect l="0" t="0" r="r" b="b"/>
                <a:pathLst>
                  <a:path w="208" h="192">
                    <a:moveTo>
                      <a:pt x="0" y="96"/>
                    </a:moveTo>
                    <a:cubicBezTo>
                      <a:pt x="0" y="43"/>
                      <a:pt x="47" y="0"/>
                      <a:pt x="104" y="0"/>
                    </a:cubicBezTo>
                    <a:cubicBezTo>
                      <a:pt x="104" y="0"/>
                      <a:pt x="104" y="0"/>
                      <a:pt x="104" y="0"/>
                    </a:cubicBezTo>
                    <a:lnTo>
                      <a:pt x="104" y="0"/>
                    </a:lnTo>
                    <a:cubicBezTo>
                      <a:pt x="162" y="0"/>
                      <a:pt x="208" y="43"/>
                      <a:pt x="208" y="96"/>
                    </a:cubicBezTo>
                    <a:cubicBezTo>
                      <a:pt x="208" y="96"/>
                      <a:pt x="208" y="96"/>
                      <a:pt x="208" y="96"/>
                    </a:cubicBezTo>
                    <a:lnTo>
                      <a:pt x="208" y="96"/>
                    </a:lnTo>
                    <a:cubicBezTo>
                      <a:pt x="208" y="149"/>
                      <a:pt x="162" y="192"/>
                      <a:pt x="104" y="192"/>
                    </a:cubicBezTo>
                    <a:cubicBezTo>
                      <a:pt x="104" y="192"/>
                      <a:pt x="104" y="192"/>
                      <a:pt x="104" y="192"/>
                    </a:cubicBezTo>
                    <a:lnTo>
                      <a:pt x="104" y="192"/>
                    </a:lnTo>
                    <a:cubicBezTo>
                      <a:pt x="47"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39" name="Freeform 13"/>
              <p:cNvSpPr>
                <a:spLocks/>
              </p:cNvSpPr>
              <p:nvPr/>
            </p:nvSpPr>
            <p:spPr bwMode="auto">
              <a:xfrm>
                <a:off x="6628298" y="3505213"/>
                <a:ext cx="38100" cy="38100"/>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40" name="Freeform 15"/>
              <p:cNvSpPr>
                <a:spLocks/>
              </p:cNvSpPr>
              <p:nvPr/>
            </p:nvSpPr>
            <p:spPr bwMode="auto">
              <a:xfrm>
                <a:off x="6799298" y="3467113"/>
                <a:ext cx="115200" cy="114300"/>
              </a:xfrm>
              <a:custGeom>
                <a:avLst/>
                <a:gdLst/>
                <a:ahLst/>
                <a:cxnLst>
                  <a:cxn ang="0">
                    <a:pos x="0" y="96"/>
                  </a:cxn>
                  <a:cxn ang="0">
                    <a:pos x="104" y="0"/>
                  </a:cxn>
                  <a:cxn ang="0">
                    <a:pos x="104" y="0"/>
                  </a:cxn>
                  <a:cxn ang="0">
                    <a:pos x="104" y="0"/>
                  </a:cxn>
                  <a:cxn ang="0">
                    <a:pos x="208" y="96"/>
                  </a:cxn>
                  <a:cxn ang="0">
                    <a:pos x="208" y="96"/>
                  </a:cxn>
                  <a:cxn ang="0">
                    <a:pos x="208" y="96"/>
                  </a:cxn>
                  <a:cxn ang="0">
                    <a:pos x="104" y="192"/>
                  </a:cxn>
                  <a:cxn ang="0">
                    <a:pos x="104" y="192"/>
                  </a:cxn>
                  <a:cxn ang="0">
                    <a:pos x="104" y="192"/>
                  </a:cxn>
                  <a:cxn ang="0">
                    <a:pos x="0" y="96"/>
                  </a:cxn>
                  <a:cxn ang="0">
                    <a:pos x="0" y="96"/>
                  </a:cxn>
                </a:cxnLst>
                <a:rect l="0" t="0" r="r" b="b"/>
                <a:pathLst>
                  <a:path w="208" h="192">
                    <a:moveTo>
                      <a:pt x="0" y="96"/>
                    </a:moveTo>
                    <a:cubicBezTo>
                      <a:pt x="0" y="43"/>
                      <a:pt x="47" y="0"/>
                      <a:pt x="104" y="0"/>
                    </a:cubicBezTo>
                    <a:cubicBezTo>
                      <a:pt x="104" y="0"/>
                      <a:pt x="104" y="0"/>
                      <a:pt x="104" y="0"/>
                    </a:cubicBezTo>
                    <a:lnTo>
                      <a:pt x="104" y="0"/>
                    </a:lnTo>
                    <a:cubicBezTo>
                      <a:pt x="162" y="0"/>
                      <a:pt x="208" y="43"/>
                      <a:pt x="208" y="96"/>
                    </a:cubicBezTo>
                    <a:cubicBezTo>
                      <a:pt x="208" y="96"/>
                      <a:pt x="208" y="96"/>
                      <a:pt x="208" y="96"/>
                    </a:cubicBezTo>
                    <a:lnTo>
                      <a:pt x="208" y="96"/>
                    </a:lnTo>
                    <a:cubicBezTo>
                      <a:pt x="208" y="149"/>
                      <a:pt x="162" y="192"/>
                      <a:pt x="104" y="192"/>
                    </a:cubicBezTo>
                    <a:cubicBezTo>
                      <a:pt x="104" y="192"/>
                      <a:pt x="104" y="192"/>
                      <a:pt x="104" y="192"/>
                    </a:cubicBezTo>
                    <a:lnTo>
                      <a:pt x="104" y="192"/>
                    </a:lnTo>
                    <a:cubicBezTo>
                      <a:pt x="47"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41" name="Freeform 17"/>
              <p:cNvSpPr>
                <a:spLocks/>
              </p:cNvSpPr>
              <p:nvPr/>
            </p:nvSpPr>
            <p:spPr bwMode="auto">
              <a:xfrm>
                <a:off x="6837848" y="3505213"/>
                <a:ext cx="38100" cy="38100"/>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grpSp>
      </p:grpSp>
      <p:grpSp>
        <p:nvGrpSpPr>
          <p:cNvPr id="62" name="Grupo 61"/>
          <p:cNvGrpSpPr/>
          <p:nvPr/>
        </p:nvGrpSpPr>
        <p:grpSpPr>
          <a:xfrm>
            <a:off x="5312246" y="2238772"/>
            <a:ext cx="509766" cy="276380"/>
            <a:chOff x="741092" y="2509838"/>
            <a:chExt cx="736600" cy="398462"/>
          </a:xfrm>
        </p:grpSpPr>
        <p:sp>
          <p:nvSpPr>
            <p:cNvPr id="63" name="Rectangle 48"/>
            <p:cNvSpPr>
              <a:spLocks noChangeArrowheads="1"/>
            </p:cNvSpPr>
            <p:nvPr/>
          </p:nvSpPr>
          <p:spPr bwMode="auto">
            <a:xfrm>
              <a:off x="741092" y="2765425"/>
              <a:ext cx="736600" cy="50800"/>
            </a:xfrm>
            <a:prstGeom prst="rect">
              <a:avLst/>
            </a:prstGeom>
            <a:solidFill>
              <a:srgbClr val="D9D9D9"/>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64" name="Freeform 50"/>
            <p:cNvSpPr>
              <a:spLocks/>
            </p:cNvSpPr>
            <p:nvPr/>
          </p:nvSpPr>
          <p:spPr bwMode="auto">
            <a:xfrm>
              <a:off x="812530" y="2786063"/>
              <a:ext cx="112713" cy="122237"/>
            </a:xfrm>
            <a:custGeom>
              <a:avLst/>
              <a:gdLst/>
              <a:ahLst/>
              <a:cxnLst>
                <a:cxn ang="0">
                  <a:pos x="0" y="96"/>
                </a:cxn>
                <a:cxn ang="0">
                  <a:pos x="88" y="0"/>
                </a:cxn>
                <a:cxn ang="0">
                  <a:pos x="88" y="0"/>
                </a:cxn>
                <a:cxn ang="0">
                  <a:pos x="88" y="0"/>
                </a:cxn>
                <a:cxn ang="0">
                  <a:pos x="176" y="96"/>
                </a:cxn>
                <a:cxn ang="0">
                  <a:pos x="176" y="96"/>
                </a:cxn>
                <a:cxn ang="0">
                  <a:pos x="176" y="96"/>
                </a:cxn>
                <a:cxn ang="0">
                  <a:pos x="88" y="192"/>
                </a:cxn>
                <a:cxn ang="0">
                  <a:pos x="88" y="192"/>
                </a:cxn>
                <a:cxn ang="0">
                  <a:pos x="88" y="192"/>
                </a:cxn>
                <a:cxn ang="0">
                  <a:pos x="0" y="96"/>
                </a:cxn>
                <a:cxn ang="0">
                  <a:pos x="0" y="96"/>
                </a:cxn>
              </a:cxnLst>
              <a:rect l="0" t="0" r="r" b="b"/>
              <a:pathLst>
                <a:path w="176" h="192">
                  <a:moveTo>
                    <a:pt x="0" y="96"/>
                  </a:moveTo>
                  <a:cubicBezTo>
                    <a:pt x="0" y="43"/>
                    <a:pt x="40" y="0"/>
                    <a:pt x="88" y="0"/>
                  </a:cubicBezTo>
                  <a:cubicBezTo>
                    <a:pt x="88" y="0"/>
                    <a:pt x="88" y="0"/>
                    <a:pt x="88" y="0"/>
                  </a:cubicBezTo>
                  <a:lnTo>
                    <a:pt x="88" y="0"/>
                  </a:lnTo>
                  <a:cubicBezTo>
                    <a:pt x="137" y="0"/>
                    <a:pt x="176" y="43"/>
                    <a:pt x="176" y="96"/>
                  </a:cubicBezTo>
                  <a:cubicBezTo>
                    <a:pt x="176" y="96"/>
                    <a:pt x="176" y="96"/>
                    <a:pt x="176" y="96"/>
                  </a:cubicBezTo>
                  <a:lnTo>
                    <a:pt x="176" y="96"/>
                  </a:lnTo>
                  <a:cubicBezTo>
                    <a:pt x="176" y="149"/>
                    <a:pt x="137" y="192"/>
                    <a:pt x="88" y="192"/>
                  </a:cubicBezTo>
                  <a:cubicBezTo>
                    <a:pt x="88" y="192"/>
                    <a:pt x="88" y="192"/>
                    <a:pt x="88" y="192"/>
                  </a:cubicBezTo>
                  <a:lnTo>
                    <a:pt x="88" y="192"/>
                  </a:lnTo>
                  <a:cubicBezTo>
                    <a:pt x="40"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65" name="Freeform 52"/>
            <p:cNvSpPr>
              <a:spLocks/>
            </p:cNvSpPr>
            <p:nvPr/>
          </p:nvSpPr>
          <p:spPr bwMode="auto">
            <a:xfrm>
              <a:off x="844280" y="2827338"/>
              <a:ext cx="39688" cy="39687"/>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66" name="Freeform 54"/>
            <p:cNvSpPr>
              <a:spLocks/>
            </p:cNvSpPr>
            <p:nvPr/>
          </p:nvSpPr>
          <p:spPr bwMode="auto">
            <a:xfrm>
              <a:off x="966517" y="2786063"/>
              <a:ext cx="112713" cy="122237"/>
            </a:xfrm>
            <a:custGeom>
              <a:avLst/>
              <a:gdLst/>
              <a:ahLst/>
              <a:cxnLst>
                <a:cxn ang="0">
                  <a:pos x="0" y="96"/>
                </a:cxn>
                <a:cxn ang="0">
                  <a:pos x="88" y="0"/>
                </a:cxn>
                <a:cxn ang="0">
                  <a:pos x="88" y="0"/>
                </a:cxn>
                <a:cxn ang="0">
                  <a:pos x="88" y="0"/>
                </a:cxn>
                <a:cxn ang="0">
                  <a:pos x="176" y="96"/>
                </a:cxn>
                <a:cxn ang="0">
                  <a:pos x="176" y="96"/>
                </a:cxn>
                <a:cxn ang="0">
                  <a:pos x="176" y="96"/>
                </a:cxn>
                <a:cxn ang="0">
                  <a:pos x="88" y="192"/>
                </a:cxn>
                <a:cxn ang="0">
                  <a:pos x="88" y="192"/>
                </a:cxn>
                <a:cxn ang="0">
                  <a:pos x="88" y="192"/>
                </a:cxn>
                <a:cxn ang="0">
                  <a:pos x="0" y="96"/>
                </a:cxn>
                <a:cxn ang="0">
                  <a:pos x="0" y="96"/>
                </a:cxn>
              </a:cxnLst>
              <a:rect l="0" t="0" r="r" b="b"/>
              <a:pathLst>
                <a:path w="176" h="192">
                  <a:moveTo>
                    <a:pt x="0" y="96"/>
                  </a:moveTo>
                  <a:cubicBezTo>
                    <a:pt x="0" y="43"/>
                    <a:pt x="40" y="0"/>
                    <a:pt x="88" y="0"/>
                  </a:cubicBezTo>
                  <a:cubicBezTo>
                    <a:pt x="88" y="0"/>
                    <a:pt x="88" y="0"/>
                    <a:pt x="88" y="0"/>
                  </a:cubicBezTo>
                  <a:lnTo>
                    <a:pt x="88" y="0"/>
                  </a:lnTo>
                  <a:cubicBezTo>
                    <a:pt x="137" y="0"/>
                    <a:pt x="176" y="43"/>
                    <a:pt x="176" y="96"/>
                  </a:cubicBezTo>
                  <a:cubicBezTo>
                    <a:pt x="176" y="96"/>
                    <a:pt x="176" y="96"/>
                    <a:pt x="176" y="96"/>
                  </a:cubicBezTo>
                  <a:lnTo>
                    <a:pt x="176" y="96"/>
                  </a:lnTo>
                  <a:cubicBezTo>
                    <a:pt x="176" y="149"/>
                    <a:pt x="137" y="192"/>
                    <a:pt x="88" y="192"/>
                  </a:cubicBezTo>
                  <a:cubicBezTo>
                    <a:pt x="88" y="192"/>
                    <a:pt x="88" y="192"/>
                    <a:pt x="88" y="192"/>
                  </a:cubicBezTo>
                  <a:lnTo>
                    <a:pt x="88" y="192"/>
                  </a:lnTo>
                  <a:cubicBezTo>
                    <a:pt x="40"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67" name="Freeform 56"/>
            <p:cNvSpPr>
              <a:spLocks/>
            </p:cNvSpPr>
            <p:nvPr/>
          </p:nvSpPr>
          <p:spPr bwMode="auto">
            <a:xfrm>
              <a:off x="1007792" y="2827338"/>
              <a:ext cx="39688" cy="39687"/>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68" name="Freeform 58"/>
            <p:cNvSpPr>
              <a:spLocks/>
            </p:cNvSpPr>
            <p:nvPr/>
          </p:nvSpPr>
          <p:spPr bwMode="auto">
            <a:xfrm>
              <a:off x="1282430" y="2786063"/>
              <a:ext cx="123825" cy="122237"/>
            </a:xfrm>
            <a:custGeom>
              <a:avLst/>
              <a:gdLst/>
              <a:ahLst/>
              <a:cxnLst>
                <a:cxn ang="0">
                  <a:pos x="0" y="96"/>
                </a:cxn>
                <a:cxn ang="0">
                  <a:pos x="96" y="0"/>
                </a:cxn>
                <a:cxn ang="0">
                  <a:pos x="96" y="0"/>
                </a:cxn>
                <a:cxn ang="0">
                  <a:pos x="96" y="0"/>
                </a:cxn>
                <a:cxn ang="0">
                  <a:pos x="192" y="96"/>
                </a:cxn>
                <a:cxn ang="0">
                  <a:pos x="192" y="96"/>
                </a:cxn>
                <a:cxn ang="0">
                  <a:pos x="192" y="96"/>
                </a:cxn>
                <a:cxn ang="0">
                  <a:pos x="96" y="192"/>
                </a:cxn>
                <a:cxn ang="0">
                  <a:pos x="96" y="192"/>
                </a:cxn>
                <a:cxn ang="0">
                  <a:pos x="96" y="192"/>
                </a:cxn>
                <a:cxn ang="0">
                  <a:pos x="0" y="96"/>
                </a:cxn>
                <a:cxn ang="0">
                  <a:pos x="0" y="96"/>
                </a:cxn>
              </a:cxnLst>
              <a:rect l="0" t="0" r="r" b="b"/>
              <a:pathLst>
                <a:path w="192" h="192">
                  <a:moveTo>
                    <a:pt x="0" y="96"/>
                  </a:moveTo>
                  <a:cubicBezTo>
                    <a:pt x="0" y="43"/>
                    <a:pt x="43" y="0"/>
                    <a:pt x="96" y="0"/>
                  </a:cubicBezTo>
                  <a:cubicBezTo>
                    <a:pt x="96" y="0"/>
                    <a:pt x="96" y="0"/>
                    <a:pt x="96" y="0"/>
                  </a:cubicBezTo>
                  <a:lnTo>
                    <a:pt x="96" y="0"/>
                  </a:lnTo>
                  <a:cubicBezTo>
                    <a:pt x="149" y="0"/>
                    <a:pt x="192" y="43"/>
                    <a:pt x="192" y="96"/>
                  </a:cubicBezTo>
                  <a:cubicBezTo>
                    <a:pt x="192" y="96"/>
                    <a:pt x="192" y="96"/>
                    <a:pt x="192" y="96"/>
                  </a:cubicBezTo>
                  <a:lnTo>
                    <a:pt x="192" y="96"/>
                  </a:lnTo>
                  <a:cubicBezTo>
                    <a:pt x="192" y="149"/>
                    <a:pt x="149" y="192"/>
                    <a:pt x="96" y="192"/>
                  </a:cubicBezTo>
                  <a:cubicBezTo>
                    <a:pt x="96" y="192"/>
                    <a:pt x="96" y="192"/>
                    <a:pt x="96" y="192"/>
                  </a:cubicBezTo>
                  <a:lnTo>
                    <a:pt x="96" y="192"/>
                  </a:lnTo>
                  <a:cubicBezTo>
                    <a:pt x="43"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69" name="Freeform 60"/>
            <p:cNvSpPr>
              <a:spLocks/>
            </p:cNvSpPr>
            <p:nvPr/>
          </p:nvSpPr>
          <p:spPr bwMode="auto">
            <a:xfrm>
              <a:off x="1323705" y="2827338"/>
              <a:ext cx="41275" cy="39687"/>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70" name="Freeform 62"/>
            <p:cNvSpPr>
              <a:spLocks/>
            </p:cNvSpPr>
            <p:nvPr/>
          </p:nvSpPr>
          <p:spPr bwMode="auto">
            <a:xfrm>
              <a:off x="1222105" y="2530475"/>
              <a:ext cx="223838" cy="246062"/>
            </a:xfrm>
            <a:custGeom>
              <a:avLst/>
              <a:gdLst/>
              <a:ahLst/>
              <a:cxnLst>
                <a:cxn ang="0">
                  <a:pos x="0" y="0"/>
                </a:cxn>
                <a:cxn ang="0">
                  <a:pos x="75" y="0"/>
                </a:cxn>
                <a:cxn ang="0">
                  <a:pos x="141" y="67"/>
                </a:cxn>
                <a:cxn ang="0">
                  <a:pos x="141" y="155"/>
                </a:cxn>
                <a:cxn ang="0">
                  <a:pos x="0" y="155"/>
                </a:cxn>
                <a:cxn ang="0">
                  <a:pos x="0" y="0"/>
                </a:cxn>
              </a:cxnLst>
              <a:rect l="0" t="0" r="r" b="b"/>
              <a:pathLst>
                <a:path w="141" h="155">
                  <a:moveTo>
                    <a:pt x="0" y="0"/>
                  </a:moveTo>
                  <a:lnTo>
                    <a:pt x="75" y="0"/>
                  </a:lnTo>
                  <a:lnTo>
                    <a:pt x="141" y="67"/>
                  </a:lnTo>
                  <a:lnTo>
                    <a:pt x="141" y="155"/>
                  </a:lnTo>
                  <a:lnTo>
                    <a:pt x="0" y="155"/>
                  </a:lnTo>
                  <a:lnTo>
                    <a:pt x="0" y="0"/>
                  </a:lnTo>
                  <a:close/>
                </a:path>
              </a:pathLst>
            </a:custGeom>
            <a:solidFill>
              <a:srgbClr val="D9D9D9"/>
            </a:solidFill>
            <a:ln w="1270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71" name="Freeform 64"/>
            <p:cNvSpPr>
              <a:spLocks/>
            </p:cNvSpPr>
            <p:nvPr/>
          </p:nvSpPr>
          <p:spPr bwMode="auto">
            <a:xfrm>
              <a:off x="1261792" y="2571750"/>
              <a:ext cx="92075" cy="112712"/>
            </a:xfrm>
            <a:custGeom>
              <a:avLst/>
              <a:gdLst/>
              <a:ahLst/>
              <a:cxnLst>
                <a:cxn ang="0">
                  <a:pos x="0" y="0"/>
                </a:cxn>
                <a:cxn ang="0">
                  <a:pos x="31" y="0"/>
                </a:cxn>
                <a:cxn ang="0">
                  <a:pos x="58" y="27"/>
                </a:cxn>
                <a:cxn ang="0">
                  <a:pos x="58" y="71"/>
                </a:cxn>
                <a:cxn ang="0">
                  <a:pos x="0" y="71"/>
                </a:cxn>
                <a:cxn ang="0">
                  <a:pos x="0" y="0"/>
                </a:cxn>
              </a:cxnLst>
              <a:rect l="0" t="0" r="r" b="b"/>
              <a:pathLst>
                <a:path w="58" h="71">
                  <a:moveTo>
                    <a:pt x="0" y="0"/>
                  </a:moveTo>
                  <a:lnTo>
                    <a:pt x="31" y="0"/>
                  </a:lnTo>
                  <a:lnTo>
                    <a:pt x="58" y="27"/>
                  </a:lnTo>
                  <a:lnTo>
                    <a:pt x="58" y="71"/>
                  </a:lnTo>
                  <a:lnTo>
                    <a:pt x="0" y="71"/>
                  </a:lnTo>
                  <a:lnTo>
                    <a:pt x="0" y="0"/>
                  </a:lnTo>
                  <a:close/>
                </a:path>
              </a:pathLst>
            </a:custGeom>
            <a:solidFill>
              <a:srgbClr val="A6A6A6"/>
            </a:solidFill>
            <a:ln w="1270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72" name="Rectangle 66"/>
            <p:cNvSpPr>
              <a:spLocks noChangeArrowheads="1"/>
            </p:cNvSpPr>
            <p:nvPr/>
          </p:nvSpPr>
          <p:spPr bwMode="auto">
            <a:xfrm>
              <a:off x="793480" y="2601913"/>
              <a:ext cx="387350" cy="174625"/>
            </a:xfrm>
            <a:prstGeom prst="rect">
              <a:avLst/>
            </a:prstGeom>
            <a:solidFill>
              <a:srgbClr val="A6A6A6"/>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73" name="Freeform 68"/>
            <p:cNvSpPr>
              <a:spLocks/>
            </p:cNvSpPr>
            <p:nvPr/>
          </p:nvSpPr>
          <p:spPr bwMode="auto">
            <a:xfrm>
              <a:off x="741092" y="2509838"/>
              <a:ext cx="449263" cy="103187"/>
            </a:xfrm>
            <a:custGeom>
              <a:avLst/>
              <a:gdLst/>
              <a:ahLst/>
              <a:cxnLst>
                <a:cxn ang="0">
                  <a:pos x="283" y="0"/>
                </a:cxn>
                <a:cxn ang="0">
                  <a:pos x="251" y="0"/>
                </a:cxn>
                <a:cxn ang="0">
                  <a:pos x="251" y="33"/>
                </a:cxn>
                <a:cxn ang="0">
                  <a:pos x="0" y="33"/>
                </a:cxn>
                <a:cxn ang="0">
                  <a:pos x="0" y="65"/>
                </a:cxn>
                <a:cxn ang="0">
                  <a:pos x="283" y="65"/>
                </a:cxn>
                <a:cxn ang="0">
                  <a:pos x="283" y="0"/>
                </a:cxn>
              </a:cxnLst>
              <a:rect l="0" t="0" r="r" b="b"/>
              <a:pathLst>
                <a:path w="283" h="65">
                  <a:moveTo>
                    <a:pt x="283" y="0"/>
                  </a:moveTo>
                  <a:lnTo>
                    <a:pt x="251" y="0"/>
                  </a:lnTo>
                  <a:lnTo>
                    <a:pt x="251" y="33"/>
                  </a:lnTo>
                  <a:lnTo>
                    <a:pt x="0" y="33"/>
                  </a:lnTo>
                  <a:lnTo>
                    <a:pt x="0" y="65"/>
                  </a:lnTo>
                  <a:lnTo>
                    <a:pt x="283" y="65"/>
                  </a:lnTo>
                  <a:lnTo>
                    <a:pt x="283" y="0"/>
                  </a:lnTo>
                  <a:close/>
                </a:path>
              </a:pathLst>
            </a:custGeom>
            <a:solidFill>
              <a:srgbClr val="A6A6A6"/>
            </a:solidFill>
            <a:ln w="1270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grpSp>
      <p:sp>
        <p:nvSpPr>
          <p:cNvPr id="74" name="Retângulo 73"/>
          <p:cNvSpPr/>
          <p:nvPr/>
        </p:nvSpPr>
        <p:spPr>
          <a:xfrm>
            <a:off x="4376142" y="2265220"/>
            <a:ext cx="827578" cy="221303"/>
          </a:xfrm>
          <a:prstGeom prst="rect">
            <a:avLst/>
          </a:prstGeom>
          <a:solidFill>
            <a:srgbClr val="CCFF99"/>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dirty="0">
                <a:solidFill>
                  <a:prstClr val="black"/>
                </a:solidFill>
              </a:rPr>
              <a:t>produtor</a:t>
            </a:r>
          </a:p>
        </p:txBody>
      </p:sp>
      <p:sp>
        <p:nvSpPr>
          <p:cNvPr id="75" name="Pentágono 74"/>
          <p:cNvSpPr/>
          <p:nvPr/>
        </p:nvSpPr>
        <p:spPr>
          <a:xfrm>
            <a:off x="271686" y="4738852"/>
            <a:ext cx="1512168" cy="1512168"/>
          </a:xfrm>
          <a:prstGeom prst="homePlate">
            <a:avLst>
              <a:gd name="adj" fmla="val 18925"/>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88900">
              <a:spcAft>
                <a:spcPts val="600"/>
              </a:spcAft>
            </a:pPr>
            <a:r>
              <a:rPr lang="pt-BR" sz="1400" b="1" dirty="0">
                <a:solidFill>
                  <a:prstClr val="black"/>
                </a:solidFill>
              </a:rPr>
              <a:t>Provedores</a:t>
            </a:r>
          </a:p>
          <a:p>
            <a:pPr marL="88900">
              <a:spcAft>
                <a:spcPts val="600"/>
              </a:spcAft>
            </a:pPr>
            <a:r>
              <a:rPr lang="pt-BR" sz="1400" b="1" dirty="0">
                <a:solidFill>
                  <a:prstClr val="black"/>
                </a:solidFill>
              </a:rPr>
              <a:t>logísticos</a:t>
            </a:r>
          </a:p>
        </p:txBody>
      </p:sp>
      <p:sp>
        <p:nvSpPr>
          <p:cNvPr id="76" name="CaixaDeTexto 75"/>
          <p:cNvSpPr txBox="1"/>
          <p:nvPr/>
        </p:nvSpPr>
        <p:spPr>
          <a:xfrm>
            <a:off x="2071886" y="4725144"/>
            <a:ext cx="2088232" cy="463292"/>
          </a:xfrm>
          <a:prstGeom prst="rect">
            <a:avLst/>
          </a:prstGeom>
          <a:noFill/>
          <a:ln>
            <a:noFill/>
          </a:ln>
        </p:spPr>
        <p:txBody>
          <a:bodyPr wrap="square" lIns="72000" tIns="36000" rIns="72000" bIns="36000" rtlCol="0" anchor="t">
            <a:noAutofit/>
          </a:bodyPr>
          <a:lstStyle/>
          <a:p>
            <a:pPr>
              <a:spcAft>
                <a:spcPts val="600"/>
              </a:spcAft>
            </a:pPr>
            <a:r>
              <a:rPr lang="pt-BR" sz="1300" dirty="0">
                <a:solidFill>
                  <a:prstClr val="black"/>
                </a:solidFill>
              </a:rPr>
              <a:t>1. </a:t>
            </a:r>
            <a:r>
              <a:rPr lang="pt-BR" sz="1300" i="1" dirty="0">
                <a:solidFill>
                  <a:prstClr val="black"/>
                </a:solidFill>
              </a:rPr>
              <a:t>Trading</a:t>
            </a:r>
            <a:r>
              <a:rPr lang="pt-BR" sz="1300" dirty="0">
                <a:solidFill>
                  <a:prstClr val="black"/>
                </a:solidFill>
              </a:rPr>
              <a:t> negocia compra da produção e estabelece parcerias</a:t>
            </a:r>
          </a:p>
        </p:txBody>
      </p:sp>
      <p:pic>
        <p:nvPicPr>
          <p:cNvPr id="77" name="Picture 2"/>
          <p:cNvPicPr>
            <a:picLocks noChangeAspect="1" noChangeArrowheads="1"/>
          </p:cNvPicPr>
          <p:nvPr>
            <p:custDataLst>
              <p:tags r:id="rId1"/>
            </p:custDataLst>
          </p:nvPr>
        </p:nvPicPr>
        <p:blipFill rotWithShape="1">
          <a:blip r:embed="rId4" cstate="screen">
            <a:extLst>
              <a:ext uri="{28A0092B-C50C-407E-A947-70E740481C1C}">
                <a14:useLocalDpi xmlns:a14="http://schemas.microsoft.com/office/drawing/2010/main"/>
              </a:ext>
            </a:extLst>
          </a:blip>
          <a:srcRect/>
          <a:stretch/>
        </p:blipFill>
        <p:spPr bwMode="auto">
          <a:xfrm>
            <a:off x="2229293" y="5437624"/>
            <a:ext cx="1476062" cy="83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Retângulo 77"/>
          <p:cNvSpPr/>
          <p:nvPr/>
        </p:nvSpPr>
        <p:spPr>
          <a:xfrm>
            <a:off x="2575942" y="5548476"/>
            <a:ext cx="864096" cy="288032"/>
          </a:xfrm>
          <a:prstGeom prst="rect">
            <a:avLst/>
          </a:prstGeom>
          <a:solidFill>
            <a:srgbClr val="CCFF99"/>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dirty="0">
                <a:solidFill>
                  <a:prstClr val="black"/>
                </a:solidFill>
              </a:rPr>
              <a:t>produtor</a:t>
            </a:r>
          </a:p>
        </p:txBody>
      </p:sp>
      <p:sp>
        <p:nvSpPr>
          <p:cNvPr id="79" name="Retângulo 78"/>
          <p:cNvSpPr/>
          <p:nvPr/>
        </p:nvSpPr>
        <p:spPr>
          <a:xfrm>
            <a:off x="2575942" y="5908516"/>
            <a:ext cx="864096" cy="288032"/>
          </a:xfrm>
          <a:prstGeom prst="rect">
            <a:avLst/>
          </a:prstGeom>
          <a:solidFill>
            <a:schemeClr val="accent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i="1" dirty="0">
                <a:solidFill>
                  <a:prstClr val="black"/>
                </a:solidFill>
              </a:rPr>
              <a:t>trading</a:t>
            </a:r>
          </a:p>
        </p:txBody>
      </p:sp>
      <p:sp>
        <p:nvSpPr>
          <p:cNvPr id="80" name="CaixaDeTexto 79"/>
          <p:cNvSpPr txBox="1"/>
          <p:nvPr/>
        </p:nvSpPr>
        <p:spPr>
          <a:xfrm>
            <a:off x="4232126" y="4725144"/>
            <a:ext cx="2304256" cy="463292"/>
          </a:xfrm>
          <a:prstGeom prst="rect">
            <a:avLst/>
          </a:prstGeom>
          <a:noFill/>
          <a:ln>
            <a:noFill/>
          </a:ln>
        </p:spPr>
        <p:txBody>
          <a:bodyPr wrap="square" lIns="72000" tIns="36000" rIns="72000" bIns="36000" rtlCol="0" anchor="t">
            <a:noAutofit/>
          </a:bodyPr>
          <a:lstStyle/>
          <a:p>
            <a:pPr>
              <a:spcAft>
                <a:spcPts val="600"/>
              </a:spcAft>
            </a:pPr>
            <a:r>
              <a:rPr lang="pt-BR" sz="1300" dirty="0">
                <a:solidFill>
                  <a:prstClr val="black"/>
                </a:solidFill>
              </a:rPr>
              <a:t>2. Provedor especializado gere a logística para produtores e </a:t>
            </a:r>
            <a:r>
              <a:rPr lang="pt-BR" sz="1300" i="1" dirty="0">
                <a:solidFill>
                  <a:prstClr val="black"/>
                </a:solidFill>
              </a:rPr>
              <a:t>tradings</a:t>
            </a:r>
          </a:p>
        </p:txBody>
      </p:sp>
      <p:grpSp>
        <p:nvGrpSpPr>
          <p:cNvPr id="81" name="Grupo 80"/>
          <p:cNvGrpSpPr/>
          <p:nvPr/>
        </p:nvGrpSpPr>
        <p:grpSpPr>
          <a:xfrm>
            <a:off x="5450552" y="5522028"/>
            <a:ext cx="509766" cy="276380"/>
            <a:chOff x="741092" y="2509838"/>
            <a:chExt cx="736600" cy="398462"/>
          </a:xfrm>
        </p:grpSpPr>
        <p:sp>
          <p:nvSpPr>
            <p:cNvPr id="82" name="Rectangle 48"/>
            <p:cNvSpPr>
              <a:spLocks noChangeArrowheads="1"/>
            </p:cNvSpPr>
            <p:nvPr/>
          </p:nvSpPr>
          <p:spPr bwMode="auto">
            <a:xfrm>
              <a:off x="741092" y="2765425"/>
              <a:ext cx="736600" cy="50800"/>
            </a:xfrm>
            <a:prstGeom prst="rect">
              <a:avLst/>
            </a:prstGeom>
            <a:solidFill>
              <a:srgbClr val="D9D9D9"/>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83" name="Freeform 50"/>
            <p:cNvSpPr>
              <a:spLocks/>
            </p:cNvSpPr>
            <p:nvPr/>
          </p:nvSpPr>
          <p:spPr bwMode="auto">
            <a:xfrm>
              <a:off x="812530" y="2786063"/>
              <a:ext cx="112713" cy="122237"/>
            </a:xfrm>
            <a:custGeom>
              <a:avLst/>
              <a:gdLst/>
              <a:ahLst/>
              <a:cxnLst>
                <a:cxn ang="0">
                  <a:pos x="0" y="96"/>
                </a:cxn>
                <a:cxn ang="0">
                  <a:pos x="88" y="0"/>
                </a:cxn>
                <a:cxn ang="0">
                  <a:pos x="88" y="0"/>
                </a:cxn>
                <a:cxn ang="0">
                  <a:pos x="88" y="0"/>
                </a:cxn>
                <a:cxn ang="0">
                  <a:pos x="176" y="96"/>
                </a:cxn>
                <a:cxn ang="0">
                  <a:pos x="176" y="96"/>
                </a:cxn>
                <a:cxn ang="0">
                  <a:pos x="176" y="96"/>
                </a:cxn>
                <a:cxn ang="0">
                  <a:pos x="88" y="192"/>
                </a:cxn>
                <a:cxn ang="0">
                  <a:pos x="88" y="192"/>
                </a:cxn>
                <a:cxn ang="0">
                  <a:pos x="88" y="192"/>
                </a:cxn>
                <a:cxn ang="0">
                  <a:pos x="0" y="96"/>
                </a:cxn>
                <a:cxn ang="0">
                  <a:pos x="0" y="96"/>
                </a:cxn>
              </a:cxnLst>
              <a:rect l="0" t="0" r="r" b="b"/>
              <a:pathLst>
                <a:path w="176" h="192">
                  <a:moveTo>
                    <a:pt x="0" y="96"/>
                  </a:moveTo>
                  <a:cubicBezTo>
                    <a:pt x="0" y="43"/>
                    <a:pt x="40" y="0"/>
                    <a:pt x="88" y="0"/>
                  </a:cubicBezTo>
                  <a:cubicBezTo>
                    <a:pt x="88" y="0"/>
                    <a:pt x="88" y="0"/>
                    <a:pt x="88" y="0"/>
                  </a:cubicBezTo>
                  <a:lnTo>
                    <a:pt x="88" y="0"/>
                  </a:lnTo>
                  <a:cubicBezTo>
                    <a:pt x="137" y="0"/>
                    <a:pt x="176" y="43"/>
                    <a:pt x="176" y="96"/>
                  </a:cubicBezTo>
                  <a:cubicBezTo>
                    <a:pt x="176" y="96"/>
                    <a:pt x="176" y="96"/>
                    <a:pt x="176" y="96"/>
                  </a:cubicBezTo>
                  <a:lnTo>
                    <a:pt x="176" y="96"/>
                  </a:lnTo>
                  <a:cubicBezTo>
                    <a:pt x="176" y="149"/>
                    <a:pt x="137" y="192"/>
                    <a:pt x="88" y="192"/>
                  </a:cubicBezTo>
                  <a:cubicBezTo>
                    <a:pt x="88" y="192"/>
                    <a:pt x="88" y="192"/>
                    <a:pt x="88" y="192"/>
                  </a:cubicBezTo>
                  <a:lnTo>
                    <a:pt x="88" y="192"/>
                  </a:lnTo>
                  <a:cubicBezTo>
                    <a:pt x="40"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84" name="Freeform 52"/>
            <p:cNvSpPr>
              <a:spLocks/>
            </p:cNvSpPr>
            <p:nvPr/>
          </p:nvSpPr>
          <p:spPr bwMode="auto">
            <a:xfrm>
              <a:off x="844280" y="2827338"/>
              <a:ext cx="39688" cy="39687"/>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85" name="Freeform 54"/>
            <p:cNvSpPr>
              <a:spLocks/>
            </p:cNvSpPr>
            <p:nvPr/>
          </p:nvSpPr>
          <p:spPr bwMode="auto">
            <a:xfrm>
              <a:off x="966517" y="2786063"/>
              <a:ext cx="112713" cy="122237"/>
            </a:xfrm>
            <a:custGeom>
              <a:avLst/>
              <a:gdLst/>
              <a:ahLst/>
              <a:cxnLst>
                <a:cxn ang="0">
                  <a:pos x="0" y="96"/>
                </a:cxn>
                <a:cxn ang="0">
                  <a:pos x="88" y="0"/>
                </a:cxn>
                <a:cxn ang="0">
                  <a:pos x="88" y="0"/>
                </a:cxn>
                <a:cxn ang="0">
                  <a:pos x="88" y="0"/>
                </a:cxn>
                <a:cxn ang="0">
                  <a:pos x="176" y="96"/>
                </a:cxn>
                <a:cxn ang="0">
                  <a:pos x="176" y="96"/>
                </a:cxn>
                <a:cxn ang="0">
                  <a:pos x="176" y="96"/>
                </a:cxn>
                <a:cxn ang="0">
                  <a:pos x="88" y="192"/>
                </a:cxn>
                <a:cxn ang="0">
                  <a:pos x="88" y="192"/>
                </a:cxn>
                <a:cxn ang="0">
                  <a:pos x="88" y="192"/>
                </a:cxn>
                <a:cxn ang="0">
                  <a:pos x="0" y="96"/>
                </a:cxn>
                <a:cxn ang="0">
                  <a:pos x="0" y="96"/>
                </a:cxn>
              </a:cxnLst>
              <a:rect l="0" t="0" r="r" b="b"/>
              <a:pathLst>
                <a:path w="176" h="192">
                  <a:moveTo>
                    <a:pt x="0" y="96"/>
                  </a:moveTo>
                  <a:cubicBezTo>
                    <a:pt x="0" y="43"/>
                    <a:pt x="40" y="0"/>
                    <a:pt x="88" y="0"/>
                  </a:cubicBezTo>
                  <a:cubicBezTo>
                    <a:pt x="88" y="0"/>
                    <a:pt x="88" y="0"/>
                    <a:pt x="88" y="0"/>
                  </a:cubicBezTo>
                  <a:lnTo>
                    <a:pt x="88" y="0"/>
                  </a:lnTo>
                  <a:cubicBezTo>
                    <a:pt x="137" y="0"/>
                    <a:pt x="176" y="43"/>
                    <a:pt x="176" y="96"/>
                  </a:cubicBezTo>
                  <a:cubicBezTo>
                    <a:pt x="176" y="96"/>
                    <a:pt x="176" y="96"/>
                    <a:pt x="176" y="96"/>
                  </a:cubicBezTo>
                  <a:lnTo>
                    <a:pt x="176" y="96"/>
                  </a:lnTo>
                  <a:cubicBezTo>
                    <a:pt x="176" y="149"/>
                    <a:pt x="137" y="192"/>
                    <a:pt x="88" y="192"/>
                  </a:cubicBezTo>
                  <a:cubicBezTo>
                    <a:pt x="88" y="192"/>
                    <a:pt x="88" y="192"/>
                    <a:pt x="88" y="192"/>
                  </a:cubicBezTo>
                  <a:lnTo>
                    <a:pt x="88" y="192"/>
                  </a:lnTo>
                  <a:cubicBezTo>
                    <a:pt x="40"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86" name="Freeform 56"/>
            <p:cNvSpPr>
              <a:spLocks/>
            </p:cNvSpPr>
            <p:nvPr/>
          </p:nvSpPr>
          <p:spPr bwMode="auto">
            <a:xfrm>
              <a:off x="1007792" y="2827338"/>
              <a:ext cx="39688" cy="39687"/>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87" name="Freeform 58"/>
            <p:cNvSpPr>
              <a:spLocks/>
            </p:cNvSpPr>
            <p:nvPr/>
          </p:nvSpPr>
          <p:spPr bwMode="auto">
            <a:xfrm>
              <a:off x="1282430" y="2786063"/>
              <a:ext cx="123825" cy="122237"/>
            </a:xfrm>
            <a:custGeom>
              <a:avLst/>
              <a:gdLst/>
              <a:ahLst/>
              <a:cxnLst>
                <a:cxn ang="0">
                  <a:pos x="0" y="96"/>
                </a:cxn>
                <a:cxn ang="0">
                  <a:pos x="96" y="0"/>
                </a:cxn>
                <a:cxn ang="0">
                  <a:pos x="96" y="0"/>
                </a:cxn>
                <a:cxn ang="0">
                  <a:pos x="96" y="0"/>
                </a:cxn>
                <a:cxn ang="0">
                  <a:pos x="192" y="96"/>
                </a:cxn>
                <a:cxn ang="0">
                  <a:pos x="192" y="96"/>
                </a:cxn>
                <a:cxn ang="0">
                  <a:pos x="192" y="96"/>
                </a:cxn>
                <a:cxn ang="0">
                  <a:pos x="96" y="192"/>
                </a:cxn>
                <a:cxn ang="0">
                  <a:pos x="96" y="192"/>
                </a:cxn>
                <a:cxn ang="0">
                  <a:pos x="96" y="192"/>
                </a:cxn>
                <a:cxn ang="0">
                  <a:pos x="0" y="96"/>
                </a:cxn>
                <a:cxn ang="0">
                  <a:pos x="0" y="96"/>
                </a:cxn>
              </a:cxnLst>
              <a:rect l="0" t="0" r="r" b="b"/>
              <a:pathLst>
                <a:path w="192" h="192">
                  <a:moveTo>
                    <a:pt x="0" y="96"/>
                  </a:moveTo>
                  <a:cubicBezTo>
                    <a:pt x="0" y="43"/>
                    <a:pt x="43" y="0"/>
                    <a:pt x="96" y="0"/>
                  </a:cubicBezTo>
                  <a:cubicBezTo>
                    <a:pt x="96" y="0"/>
                    <a:pt x="96" y="0"/>
                    <a:pt x="96" y="0"/>
                  </a:cubicBezTo>
                  <a:lnTo>
                    <a:pt x="96" y="0"/>
                  </a:lnTo>
                  <a:cubicBezTo>
                    <a:pt x="149" y="0"/>
                    <a:pt x="192" y="43"/>
                    <a:pt x="192" y="96"/>
                  </a:cubicBezTo>
                  <a:cubicBezTo>
                    <a:pt x="192" y="96"/>
                    <a:pt x="192" y="96"/>
                    <a:pt x="192" y="96"/>
                  </a:cubicBezTo>
                  <a:lnTo>
                    <a:pt x="192" y="96"/>
                  </a:lnTo>
                  <a:cubicBezTo>
                    <a:pt x="192" y="149"/>
                    <a:pt x="149" y="192"/>
                    <a:pt x="96" y="192"/>
                  </a:cubicBezTo>
                  <a:cubicBezTo>
                    <a:pt x="96" y="192"/>
                    <a:pt x="96" y="192"/>
                    <a:pt x="96" y="192"/>
                  </a:cubicBezTo>
                  <a:lnTo>
                    <a:pt x="96" y="192"/>
                  </a:lnTo>
                  <a:cubicBezTo>
                    <a:pt x="43"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88" name="Freeform 60"/>
            <p:cNvSpPr>
              <a:spLocks/>
            </p:cNvSpPr>
            <p:nvPr/>
          </p:nvSpPr>
          <p:spPr bwMode="auto">
            <a:xfrm>
              <a:off x="1323705" y="2827338"/>
              <a:ext cx="41275" cy="39687"/>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89" name="Freeform 62"/>
            <p:cNvSpPr>
              <a:spLocks/>
            </p:cNvSpPr>
            <p:nvPr/>
          </p:nvSpPr>
          <p:spPr bwMode="auto">
            <a:xfrm>
              <a:off x="1222105" y="2530475"/>
              <a:ext cx="223838" cy="246062"/>
            </a:xfrm>
            <a:custGeom>
              <a:avLst/>
              <a:gdLst/>
              <a:ahLst/>
              <a:cxnLst>
                <a:cxn ang="0">
                  <a:pos x="0" y="0"/>
                </a:cxn>
                <a:cxn ang="0">
                  <a:pos x="75" y="0"/>
                </a:cxn>
                <a:cxn ang="0">
                  <a:pos x="141" y="67"/>
                </a:cxn>
                <a:cxn ang="0">
                  <a:pos x="141" y="155"/>
                </a:cxn>
                <a:cxn ang="0">
                  <a:pos x="0" y="155"/>
                </a:cxn>
                <a:cxn ang="0">
                  <a:pos x="0" y="0"/>
                </a:cxn>
              </a:cxnLst>
              <a:rect l="0" t="0" r="r" b="b"/>
              <a:pathLst>
                <a:path w="141" h="155">
                  <a:moveTo>
                    <a:pt x="0" y="0"/>
                  </a:moveTo>
                  <a:lnTo>
                    <a:pt x="75" y="0"/>
                  </a:lnTo>
                  <a:lnTo>
                    <a:pt x="141" y="67"/>
                  </a:lnTo>
                  <a:lnTo>
                    <a:pt x="141" y="155"/>
                  </a:lnTo>
                  <a:lnTo>
                    <a:pt x="0" y="155"/>
                  </a:lnTo>
                  <a:lnTo>
                    <a:pt x="0" y="0"/>
                  </a:lnTo>
                  <a:close/>
                </a:path>
              </a:pathLst>
            </a:custGeom>
            <a:solidFill>
              <a:srgbClr val="D9D9D9"/>
            </a:solidFill>
            <a:ln w="1270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90" name="Freeform 64"/>
            <p:cNvSpPr>
              <a:spLocks/>
            </p:cNvSpPr>
            <p:nvPr/>
          </p:nvSpPr>
          <p:spPr bwMode="auto">
            <a:xfrm>
              <a:off x="1261792" y="2571750"/>
              <a:ext cx="92075" cy="112712"/>
            </a:xfrm>
            <a:custGeom>
              <a:avLst/>
              <a:gdLst/>
              <a:ahLst/>
              <a:cxnLst>
                <a:cxn ang="0">
                  <a:pos x="0" y="0"/>
                </a:cxn>
                <a:cxn ang="0">
                  <a:pos x="31" y="0"/>
                </a:cxn>
                <a:cxn ang="0">
                  <a:pos x="58" y="27"/>
                </a:cxn>
                <a:cxn ang="0">
                  <a:pos x="58" y="71"/>
                </a:cxn>
                <a:cxn ang="0">
                  <a:pos x="0" y="71"/>
                </a:cxn>
                <a:cxn ang="0">
                  <a:pos x="0" y="0"/>
                </a:cxn>
              </a:cxnLst>
              <a:rect l="0" t="0" r="r" b="b"/>
              <a:pathLst>
                <a:path w="58" h="71">
                  <a:moveTo>
                    <a:pt x="0" y="0"/>
                  </a:moveTo>
                  <a:lnTo>
                    <a:pt x="31" y="0"/>
                  </a:lnTo>
                  <a:lnTo>
                    <a:pt x="58" y="27"/>
                  </a:lnTo>
                  <a:lnTo>
                    <a:pt x="58" y="71"/>
                  </a:lnTo>
                  <a:lnTo>
                    <a:pt x="0" y="71"/>
                  </a:lnTo>
                  <a:lnTo>
                    <a:pt x="0" y="0"/>
                  </a:lnTo>
                  <a:close/>
                </a:path>
              </a:pathLst>
            </a:custGeom>
            <a:solidFill>
              <a:srgbClr val="A6A6A6"/>
            </a:solidFill>
            <a:ln w="1270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91" name="Rectangle 66"/>
            <p:cNvSpPr>
              <a:spLocks noChangeArrowheads="1"/>
            </p:cNvSpPr>
            <p:nvPr/>
          </p:nvSpPr>
          <p:spPr bwMode="auto">
            <a:xfrm>
              <a:off x="793480" y="2601913"/>
              <a:ext cx="387350" cy="174625"/>
            </a:xfrm>
            <a:prstGeom prst="rect">
              <a:avLst/>
            </a:prstGeom>
            <a:solidFill>
              <a:srgbClr val="A6A6A6"/>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92" name="Freeform 68"/>
            <p:cNvSpPr>
              <a:spLocks/>
            </p:cNvSpPr>
            <p:nvPr/>
          </p:nvSpPr>
          <p:spPr bwMode="auto">
            <a:xfrm>
              <a:off x="741092" y="2509838"/>
              <a:ext cx="449263" cy="103187"/>
            </a:xfrm>
            <a:custGeom>
              <a:avLst/>
              <a:gdLst/>
              <a:ahLst/>
              <a:cxnLst>
                <a:cxn ang="0">
                  <a:pos x="283" y="0"/>
                </a:cxn>
                <a:cxn ang="0">
                  <a:pos x="251" y="0"/>
                </a:cxn>
                <a:cxn ang="0">
                  <a:pos x="251" y="33"/>
                </a:cxn>
                <a:cxn ang="0">
                  <a:pos x="0" y="33"/>
                </a:cxn>
                <a:cxn ang="0">
                  <a:pos x="0" y="65"/>
                </a:cxn>
                <a:cxn ang="0">
                  <a:pos x="283" y="65"/>
                </a:cxn>
                <a:cxn ang="0">
                  <a:pos x="283" y="0"/>
                </a:cxn>
              </a:cxnLst>
              <a:rect l="0" t="0" r="r" b="b"/>
              <a:pathLst>
                <a:path w="283" h="65">
                  <a:moveTo>
                    <a:pt x="283" y="0"/>
                  </a:moveTo>
                  <a:lnTo>
                    <a:pt x="251" y="0"/>
                  </a:lnTo>
                  <a:lnTo>
                    <a:pt x="251" y="33"/>
                  </a:lnTo>
                  <a:lnTo>
                    <a:pt x="0" y="33"/>
                  </a:lnTo>
                  <a:lnTo>
                    <a:pt x="0" y="65"/>
                  </a:lnTo>
                  <a:lnTo>
                    <a:pt x="283" y="65"/>
                  </a:lnTo>
                  <a:lnTo>
                    <a:pt x="283" y="0"/>
                  </a:lnTo>
                  <a:close/>
                </a:path>
              </a:pathLst>
            </a:custGeom>
            <a:solidFill>
              <a:srgbClr val="A6A6A6"/>
            </a:solidFill>
            <a:ln w="1270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grpSp>
      <p:sp>
        <p:nvSpPr>
          <p:cNvPr id="93" name="Retângulo 92"/>
          <p:cNvSpPr/>
          <p:nvPr/>
        </p:nvSpPr>
        <p:spPr>
          <a:xfrm>
            <a:off x="4514448" y="5548476"/>
            <a:ext cx="828000" cy="212515"/>
          </a:xfrm>
          <a:prstGeom prst="rect">
            <a:avLst/>
          </a:prstGeom>
          <a:solidFill>
            <a:schemeClr val="accent4"/>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dirty="0">
                <a:solidFill>
                  <a:prstClr val="black"/>
                </a:solidFill>
              </a:rPr>
              <a:t>provedor</a:t>
            </a:r>
          </a:p>
        </p:txBody>
      </p:sp>
      <p:grpSp>
        <p:nvGrpSpPr>
          <p:cNvPr id="94" name="Grupo 93"/>
          <p:cNvGrpSpPr/>
          <p:nvPr/>
        </p:nvGrpSpPr>
        <p:grpSpPr>
          <a:xfrm>
            <a:off x="4586456" y="5908516"/>
            <a:ext cx="1279392" cy="287369"/>
            <a:chOff x="786730" y="1676763"/>
            <a:chExt cx="1434834" cy="340306"/>
          </a:xfrm>
        </p:grpSpPr>
        <p:grpSp>
          <p:nvGrpSpPr>
            <p:cNvPr id="95" name="Grupo 153"/>
            <p:cNvGrpSpPr/>
            <p:nvPr/>
          </p:nvGrpSpPr>
          <p:grpSpPr>
            <a:xfrm>
              <a:off x="1267339" y="1754013"/>
              <a:ext cx="468865" cy="263056"/>
              <a:chOff x="6551648" y="3250086"/>
              <a:chExt cx="590550" cy="331327"/>
            </a:xfrm>
          </p:grpSpPr>
          <p:sp>
            <p:nvSpPr>
              <p:cNvPr id="118" name="Rectangle 5"/>
              <p:cNvSpPr>
                <a:spLocks noChangeArrowheads="1"/>
              </p:cNvSpPr>
              <p:nvPr/>
            </p:nvSpPr>
            <p:spPr bwMode="auto">
              <a:xfrm>
                <a:off x="6837398" y="3438538"/>
                <a:ext cx="304800" cy="28575"/>
              </a:xfrm>
              <a:prstGeom prst="rect">
                <a:avLst/>
              </a:prstGeom>
              <a:solidFill>
                <a:srgbClr val="A6A6A6"/>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19" name="Rectangle 7"/>
              <p:cNvSpPr>
                <a:spLocks noChangeArrowheads="1"/>
              </p:cNvSpPr>
              <p:nvPr/>
            </p:nvSpPr>
            <p:spPr bwMode="auto">
              <a:xfrm>
                <a:off x="6551648" y="3250086"/>
                <a:ext cx="409575" cy="252000"/>
              </a:xfrm>
              <a:prstGeom prst="rect">
                <a:avLst/>
              </a:prstGeom>
              <a:solidFill>
                <a:schemeClr val="accent4"/>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20" name="Freeform 11"/>
              <p:cNvSpPr>
                <a:spLocks/>
              </p:cNvSpPr>
              <p:nvPr/>
            </p:nvSpPr>
            <p:spPr bwMode="auto">
              <a:xfrm>
                <a:off x="6589748" y="3467113"/>
                <a:ext cx="115200" cy="114300"/>
              </a:xfrm>
              <a:custGeom>
                <a:avLst/>
                <a:gdLst/>
                <a:ahLst/>
                <a:cxnLst>
                  <a:cxn ang="0">
                    <a:pos x="0" y="96"/>
                  </a:cxn>
                  <a:cxn ang="0">
                    <a:pos x="104" y="0"/>
                  </a:cxn>
                  <a:cxn ang="0">
                    <a:pos x="104" y="0"/>
                  </a:cxn>
                  <a:cxn ang="0">
                    <a:pos x="104" y="0"/>
                  </a:cxn>
                  <a:cxn ang="0">
                    <a:pos x="208" y="96"/>
                  </a:cxn>
                  <a:cxn ang="0">
                    <a:pos x="208" y="96"/>
                  </a:cxn>
                  <a:cxn ang="0">
                    <a:pos x="208" y="96"/>
                  </a:cxn>
                  <a:cxn ang="0">
                    <a:pos x="104" y="192"/>
                  </a:cxn>
                  <a:cxn ang="0">
                    <a:pos x="104" y="192"/>
                  </a:cxn>
                  <a:cxn ang="0">
                    <a:pos x="104" y="192"/>
                  </a:cxn>
                  <a:cxn ang="0">
                    <a:pos x="0" y="96"/>
                  </a:cxn>
                  <a:cxn ang="0">
                    <a:pos x="0" y="96"/>
                  </a:cxn>
                </a:cxnLst>
                <a:rect l="0" t="0" r="r" b="b"/>
                <a:pathLst>
                  <a:path w="208" h="192">
                    <a:moveTo>
                      <a:pt x="0" y="96"/>
                    </a:moveTo>
                    <a:cubicBezTo>
                      <a:pt x="0" y="43"/>
                      <a:pt x="47" y="0"/>
                      <a:pt x="104" y="0"/>
                    </a:cubicBezTo>
                    <a:cubicBezTo>
                      <a:pt x="104" y="0"/>
                      <a:pt x="104" y="0"/>
                      <a:pt x="104" y="0"/>
                    </a:cubicBezTo>
                    <a:lnTo>
                      <a:pt x="104" y="0"/>
                    </a:lnTo>
                    <a:cubicBezTo>
                      <a:pt x="162" y="0"/>
                      <a:pt x="208" y="43"/>
                      <a:pt x="208" y="96"/>
                    </a:cubicBezTo>
                    <a:cubicBezTo>
                      <a:pt x="208" y="96"/>
                      <a:pt x="208" y="96"/>
                      <a:pt x="208" y="96"/>
                    </a:cubicBezTo>
                    <a:lnTo>
                      <a:pt x="208" y="96"/>
                    </a:lnTo>
                    <a:cubicBezTo>
                      <a:pt x="208" y="149"/>
                      <a:pt x="162" y="192"/>
                      <a:pt x="104" y="192"/>
                    </a:cubicBezTo>
                    <a:cubicBezTo>
                      <a:pt x="104" y="192"/>
                      <a:pt x="104" y="192"/>
                      <a:pt x="104" y="192"/>
                    </a:cubicBezTo>
                    <a:lnTo>
                      <a:pt x="104" y="192"/>
                    </a:lnTo>
                    <a:cubicBezTo>
                      <a:pt x="47"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21" name="Freeform 13"/>
              <p:cNvSpPr>
                <a:spLocks/>
              </p:cNvSpPr>
              <p:nvPr/>
            </p:nvSpPr>
            <p:spPr bwMode="auto">
              <a:xfrm>
                <a:off x="6628298" y="3505213"/>
                <a:ext cx="38100" cy="38100"/>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22" name="Freeform 15"/>
              <p:cNvSpPr>
                <a:spLocks/>
              </p:cNvSpPr>
              <p:nvPr/>
            </p:nvSpPr>
            <p:spPr bwMode="auto">
              <a:xfrm>
                <a:off x="6799298" y="3467113"/>
                <a:ext cx="115200" cy="114300"/>
              </a:xfrm>
              <a:custGeom>
                <a:avLst/>
                <a:gdLst/>
                <a:ahLst/>
                <a:cxnLst>
                  <a:cxn ang="0">
                    <a:pos x="0" y="96"/>
                  </a:cxn>
                  <a:cxn ang="0">
                    <a:pos x="104" y="0"/>
                  </a:cxn>
                  <a:cxn ang="0">
                    <a:pos x="104" y="0"/>
                  </a:cxn>
                  <a:cxn ang="0">
                    <a:pos x="104" y="0"/>
                  </a:cxn>
                  <a:cxn ang="0">
                    <a:pos x="208" y="96"/>
                  </a:cxn>
                  <a:cxn ang="0">
                    <a:pos x="208" y="96"/>
                  </a:cxn>
                  <a:cxn ang="0">
                    <a:pos x="208" y="96"/>
                  </a:cxn>
                  <a:cxn ang="0">
                    <a:pos x="104" y="192"/>
                  </a:cxn>
                  <a:cxn ang="0">
                    <a:pos x="104" y="192"/>
                  </a:cxn>
                  <a:cxn ang="0">
                    <a:pos x="104" y="192"/>
                  </a:cxn>
                  <a:cxn ang="0">
                    <a:pos x="0" y="96"/>
                  </a:cxn>
                  <a:cxn ang="0">
                    <a:pos x="0" y="96"/>
                  </a:cxn>
                </a:cxnLst>
                <a:rect l="0" t="0" r="r" b="b"/>
                <a:pathLst>
                  <a:path w="208" h="192">
                    <a:moveTo>
                      <a:pt x="0" y="96"/>
                    </a:moveTo>
                    <a:cubicBezTo>
                      <a:pt x="0" y="43"/>
                      <a:pt x="47" y="0"/>
                      <a:pt x="104" y="0"/>
                    </a:cubicBezTo>
                    <a:cubicBezTo>
                      <a:pt x="104" y="0"/>
                      <a:pt x="104" y="0"/>
                      <a:pt x="104" y="0"/>
                    </a:cubicBezTo>
                    <a:lnTo>
                      <a:pt x="104" y="0"/>
                    </a:lnTo>
                    <a:cubicBezTo>
                      <a:pt x="162" y="0"/>
                      <a:pt x="208" y="43"/>
                      <a:pt x="208" y="96"/>
                    </a:cubicBezTo>
                    <a:cubicBezTo>
                      <a:pt x="208" y="96"/>
                      <a:pt x="208" y="96"/>
                      <a:pt x="208" y="96"/>
                    </a:cubicBezTo>
                    <a:lnTo>
                      <a:pt x="208" y="96"/>
                    </a:lnTo>
                    <a:cubicBezTo>
                      <a:pt x="208" y="149"/>
                      <a:pt x="162" y="192"/>
                      <a:pt x="104" y="192"/>
                    </a:cubicBezTo>
                    <a:cubicBezTo>
                      <a:pt x="104" y="192"/>
                      <a:pt x="104" y="192"/>
                      <a:pt x="104" y="192"/>
                    </a:cubicBezTo>
                    <a:lnTo>
                      <a:pt x="104" y="192"/>
                    </a:lnTo>
                    <a:cubicBezTo>
                      <a:pt x="47"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23" name="Freeform 17"/>
              <p:cNvSpPr>
                <a:spLocks/>
              </p:cNvSpPr>
              <p:nvPr/>
            </p:nvSpPr>
            <p:spPr bwMode="auto">
              <a:xfrm>
                <a:off x="6837848" y="3505213"/>
                <a:ext cx="38100" cy="38100"/>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grpSp>
        <p:grpSp>
          <p:nvGrpSpPr>
            <p:cNvPr id="96" name="Grupo 154"/>
            <p:cNvGrpSpPr/>
            <p:nvPr/>
          </p:nvGrpSpPr>
          <p:grpSpPr>
            <a:xfrm>
              <a:off x="1714887" y="1676763"/>
              <a:ext cx="506677" cy="340306"/>
              <a:chOff x="7100108" y="3152788"/>
              <a:chExt cx="638175" cy="428625"/>
            </a:xfrm>
          </p:grpSpPr>
          <p:sp>
            <p:nvSpPr>
              <p:cNvPr id="104" name="Rectangle 19"/>
              <p:cNvSpPr>
                <a:spLocks noChangeArrowheads="1"/>
              </p:cNvSpPr>
              <p:nvPr/>
            </p:nvSpPr>
            <p:spPr bwMode="auto">
              <a:xfrm>
                <a:off x="7157258" y="3181363"/>
                <a:ext cx="152400" cy="152400"/>
              </a:xfrm>
              <a:prstGeom prst="rect">
                <a:avLst/>
              </a:prstGeom>
              <a:solidFill>
                <a:srgbClr val="D9D9D9"/>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05" name="Rectangle 21"/>
              <p:cNvSpPr>
                <a:spLocks noChangeArrowheads="1"/>
              </p:cNvSpPr>
              <p:nvPr/>
            </p:nvSpPr>
            <p:spPr bwMode="auto">
              <a:xfrm>
                <a:off x="7204883" y="3228988"/>
                <a:ext cx="57150" cy="57150"/>
              </a:xfrm>
              <a:prstGeom prst="rect">
                <a:avLst/>
              </a:prstGeom>
              <a:solidFill>
                <a:srgbClr val="A6A6A6"/>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06" name="Rectangle 23"/>
              <p:cNvSpPr>
                <a:spLocks noChangeArrowheads="1"/>
              </p:cNvSpPr>
              <p:nvPr/>
            </p:nvSpPr>
            <p:spPr bwMode="auto">
              <a:xfrm>
                <a:off x="7109633" y="3152788"/>
                <a:ext cx="257175" cy="38100"/>
              </a:xfrm>
              <a:prstGeom prst="rect">
                <a:avLst/>
              </a:prstGeom>
              <a:solidFill>
                <a:srgbClr val="A6A6A6"/>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07" name="Rectangle 25"/>
              <p:cNvSpPr>
                <a:spLocks noChangeArrowheads="1"/>
              </p:cNvSpPr>
              <p:nvPr/>
            </p:nvSpPr>
            <p:spPr bwMode="auto">
              <a:xfrm>
                <a:off x="7519208" y="3286138"/>
                <a:ext cx="47625" cy="123825"/>
              </a:xfrm>
              <a:prstGeom prst="rect">
                <a:avLst/>
              </a:prstGeom>
              <a:solidFill>
                <a:srgbClr val="D9D9D9"/>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08" name="Rectangle 27"/>
              <p:cNvSpPr>
                <a:spLocks noChangeArrowheads="1"/>
              </p:cNvSpPr>
              <p:nvPr/>
            </p:nvSpPr>
            <p:spPr bwMode="auto">
              <a:xfrm>
                <a:off x="7481108" y="3248038"/>
                <a:ext cx="123825" cy="38100"/>
              </a:xfrm>
              <a:prstGeom prst="rect">
                <a:avLst/>
              </a:prstGeom>
              <a:solidFill>
                <a:srgbClr val="D9D9D9"/>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09" name="Rectangle 29"/>
              <p:cNvSpPr>
                <a:spLocks noChangeArrowheads="1"/>
              </p:cNvSpPr>
              <p:nvPr/>
            </p:nvSpPr>
            <p:spPr bwMode="auto">
              <a:xfrm>
                <a:off x="7100108" y="3333763"/>
                <a:ext cx="514350" cy="190500"/>
              </a:xfrm>
              <a:prstGeom prst="rect">
                <a:avLst/>
              </a:prstGeom>
              <a:solidFill>
                <a:srgbClr val="D9D9D9"/>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10" name="Freeform 31"/>
              <p:cNvSpPr>
                <a:spLocks/>
              </p:cNvSpPr>
              <p:nvPr/>
            </p:nvSpPr>
            <p:spPr bwMode="auto">
              <a:xfrm>
                <a:off x="7614458" y="3333763"/>
                <a:ext cx="123825" cy="190500"/>
              </a:xfrm>
              <a:custGeom>
                <a:avLst/>
                <a:gdLst/>
                <a:ahLst/>
                <a:cxnLst>
                  <a:cxn ang="0">
                    <a:pos x="0" y="120"/>
                  </a:cxn>
                  <a:cxn ang="0">
                    <a:pos x="0" y="0"/>
                  </a:cxn>
                  <a:cxn ang="0">
                    <a:pos x="78" y="120"/>
                  </a:cxn>
                  <a:cxn ang="0">
                    <a:pos x="0" y="120"/>
                  </a:cxn>
                </a:cxnLst>
                <a:rect l="0" t="0" r="r" b="b"/>
                <a:pathLst>
                  <a:path w="78" h="120">
                    <a:moveTo>
                      <a:pt x="0" y="120"/>
                    </a:moveTo>
                    <a:lnTo>
                      <a:pt x="0" y="0"/>
                    </a:lnTo>
                    <a:lnTo>
                      <a:pt x="78" y="120"/>
                    </a:lnTo>
                    <a:lnTo>
                      <a:pt x="0" y="120"/>
                    </a:lnTo>
                    <a:close/>
                  </a:path>
                </a:pathLst>
              </a:custGeom>
              <a:solidFill>
                <a:srgbClr val="A6A6A6"/>
              </a:solidFill>
              <a:ln w="1270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11" name="Freeform 33"/>
              <p:cNvSpPr>
                <a:spLocks/>
              </p:cNvSpPr>
              <p:nvPr/>
            </p:nvSpPr>
            <p:spPr bwMode="auto">
              <a:xfrm>
                <a:off x="7671608" y="3362338"/>
                <a:ext cx="66675" cy="95250"/>
              </a:xfrm>
              <a:custGeom>
                <a:avLst/>
                <a:gdLst/>
                <a:ahLst/>
                <a:cxnLst>
                  <a:cxn ang="0">
                    <a:pos x="112" y="160"/>
                  </a:cxn>
                  <a:cxn ang="0">
                    <a:pos x="0" y="80"/>
                  </a:cxn>
                  <a:cxn ang="0">
                    <a:pos x="112" y="0"/>
                  </a:cxn>
                  <a:cxn ang="0">
                    <a:pos x="112" y="0"/>
                  </a:cxn>
                  <a:cxn ang="0">
                    <a:pos x="112" y="0"/>
                  </a:cxn>
                  <a:cxn ang="0">
                    <a:pos x="84" y="140"/>
                  </a:cxn>
                  <a:cxn ang="0">
                    <a:pos x="112" y="160"/>
                  </a:cxn>
                </a:cxnLst>
                <a:rect l="0" t="0" r="r" b="b"/>
                <a:pathLst>
                  <a:path w="112" h="160">
                    <a:moveTo>
                      <a:pt x="112" y="160"/>
                    </a:moveTo>
                    <a:cubicBezTo>
                      <a:pt x="51" y="160"/>
                      <a:pt x="0" y="125"/>
                      <a:pt x="0" y="80"/>
                    </a:cubicBezTo>
                    <a:cubicBezTo>
                      <a:pt x="0" y="36"/>
                      <a:pt x="51" y="0"/>
                      <a:pt x="112" y="0"/>
                    </a:cubicBezTo>
                    <a:cubicBezTo>
                      <a:pt x="112" y="0"/>
                      <a:pt x="112" y="0"/>
                      <a:pt x="112" y="0"/>
                    </a:cubicBezTo>
                    <a:lnTo>
                      <a:pt x="112" y="0"/>
                    </a:lnTo>
                    <a:cubicBezTo>
                      <a:pt x="51" y="34"/>
                      <a:pt x="38" y="96"/>
                      <a:pt x="84" y="140"/>
                    </a:cubicBezTo>
                    <a:cubicBezTo>
                      <a:pt x="92" y="148"/>
                      <a:pt x="102" y="155"/>
                      <a:pt x="112" y="160"/>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12" name="Freeform 35"/>
              <p:cNvSpPr>
                <a:spLocks/>
              </p:cNvSpPr>
              <p:nvPr/>
            </p:nvSpPr>
            <p:spPr bwMode="auto">
              <a:xfrm>
                <a:off x="7347758" y="3486163"/>
                <a:ext cx="95250" cy="95250"/>
              </a:xfrm>
              <a:custGeom>
                <a:avLst/>
                <a:gdLst/>
                <a:ahLst/>
                <a:cxnLst>
                  <a:cxn ang="0">
                    <a:pos x="0" y="80"/>
                  </a:cxn>
                  <a:cxn ang="0">
                    <a:pos x="80" y="0"/>
                  </a:cxn>
                  <a:cxn ang="0">
                    <a:pos x="80" y="0"/>
                  </a:cxn>
                  <a:cxn ang="0">
                    <a:pos x="80" y="0"/>
                  </a:cxn>
                  <a:cxn ang="0">
                    <a:pos x="160" y="80"/>
                  </a:cxn>
                  <a:cxn ang="0">
                    <a:pos x="160" y="80"/>
                  </a:cxn>
                  <a:cxn ang="0">
                    <a:pos x="160" y="80"/>
                  </a:cxn>
                  <a:cxn ang="0">
                    <a:pos x="80" y="160"/>
                  </a:cxn>
                  <a:cxn ang="0">
                    <a:pos x="80" y="160"/>
                  </a:cxn>
                  <a:cxn ang="0">
                    <a:pos x="80" y="160"/>
                  </a:cxn>
                  <a:cxn ang="0">
                    <a:pos x="0" y="80"/>
                  </a:cxn>
                  <a:cxn ang="0">
                    <a:pos x="0" y="80"/>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13" name="Freeform 37"/>
              <p:cNvSpPr>
                <a:spLocks/>
              </p:cNvSpPr>
              <p:nvPr/>
            </p:nvSpPr>
            <p:spPr bwMode="auto">
              <a:xfrm>
                <a:off x="7500158" y="3486163"/>
                <a:ext cx="95250" cy="95250"/>
              </a:xfrm>
              <a:custGeom>
                <a:avLst/>
                <a:gdLst/>
                <a:ahLst/>
                <a:cxnLst>
                  <a:cxn ang="0">
                    <a:pos x="0" y="80"/>
                  </a:cxn>
                  <a:cxn ang="0">
                    <a:pos x="80" y="0"/>
                  </a:cxn>
                  <a:cxn ang="0">
                    <a:pos x="80" y="0"/>
                  </a:cxn>
                  <a:cxn ang="0">
                    <a:pos x="80" y="0"/>
                  </a:cxn>
                  <a:cxn ang="0">
                    <a:pos x="160" y="80"/>
                  </a:cxn>
                  <a:cxn ang="0">
                    <a:pos x="160" y="80"/>
                  </a:cxn>
                  <a:cxn ang="0">
                    <a:pos x="160" y="80"/>
                  </a:cxn>
                  <a:cxn ang="0">
                    <a:pos x="80" y="160"/>
                  </a:cxn>
                  <a:cxn ang="0">
                    <a:pos x="80" y="160"/>
                  </a:cxn>
                  <a:cxn ang="0">
                    <a:pos x="80" y="160"/>
                  </a:cxn>
                  <a:cxn ang="0">
                    <a:pos x="0" y="80"/>
                  </a:cxn>
                  <a:cxn ang="0">
                    <a:pos x="0" y="80"/>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14" name="Freeform 39"/>
              <p:cNvSpPr>
                <a:spLocks/>
              </p:cNvSpPr>
              <p:nvPr/>
            </p:nvSpPr>
            <p:spPr bwMode="auto">
              <a:xfrm>
                <a:off x="7128683" y="3419488"/>
                <a:ext cx="161925" cy="161925"/>
              </a:xfrm>
              <a:custGeom>
                <a:avLst/>
                <a:gdLst/>
                <a:ahLst/>
                <a:cxnLst>
                  <a:cxn ang="0">
                    <a:pos x="0" y="136"/>
                  </a:cxn>
                  <a:cxn ang="0">
                    <a:pos x="136" y="0"/>
                  </a:cxn>
                  <a:cxn ang="0">
                    <a:pos x="136" y="0"/>
                  </a:cxn>
                  <a:cxn ang="0">
                    <a:pos x="136" y="0"/>
                  </a:cxn>
                  <a:cxn ang="0">
                    <a:pos x="272" y="136"/>
                  </a:cxn>
                  <a:cxn ang="0">
                    <a:pos x="272" y="136"/>
                  </a:cxn>
                  <a:cxn ang="0">
                    <a:pos x="272" y="136"/>
                  </a:cxn>
                  <a:cxn ang="0">
                    <a:pos x="136" y="272"/>
                  </a:cxn>
                  <a:cxn ang="0">
                    <a:pos x="136" y="272"/>
                  </a:cxn>
                  <a:cxn ang="0">
                    <a:pos x="136" y="272"/>
                  </a:cxn>
                  <a:cxn ang="0">
                    <a:pos x="0" y="136"/>
                  </a:cxn>
                  <a:cxn ang="0">
                    <a:pos x="0" y="136"/>
                  </a:cxn>
                </a:cxnLst>
                <a:rect l="0" t="0" r="r" b="b"/>
                <a:pathLst>
                  <a:path w="272" h="272">
                    <a:moveTo>
                      <a:pt x="0" y="136"/>
                    </a:moveTo>
                    <a:cubicBezTo>
                      <a:pt x="0" y="61"/>
                      <a:pt x="61" y="0"/>
                      <a:pt x="136" y="0"/>
                    </a:cubicBezTo>
                    <a:cubicBezTo>
                      <a:pt x="136" y="0"/>
                      <a:pt x="136" y="0"/>
                      <a:pt x="136" y="0"/>
                    </a:cubicBezTo>
                    <a:lnTo>
                      <a:pt x="136" y="0"/>
                    </a:lnTo>
                    <a:cubicBezTo>
                      <a:pt x="212" y="0"/>
                      <a:pt x="272" y="61"/>
                      <a:pt x="272" y="136"/>
                    </a:cubicBezTo>
                    <a:cubicBezTo>
                      <a:pt x="272" y="136"/>
                      <a:pt x="272" y="136"/>
                      <a:pt x="272" y="136"/>
                    </a:cubicBezTo>
                    <a:lnTo>
                      <a:pt x="272" y="136"/>
                    </a:lnTo>
                    <a:cubicBezTo>
                      <a:pt x="272" y="212"/>
                      <a:pt x="212" y="272"/>
                      <a:pt x="136" y="272"/>
                    </a:cubicBezTo>
                    <a:cubicBezTo>
                      <a:pt x="136" y="272"/>
                      <a:pt x="136" y="272"/>
                      <a:pt x="136" y="272"/>
                    </a:cubicBezTo>
                    <a:lnTo>
                      <a:pt x="136" y="272"/>
                    </a:lnTo>
                    <a:cubicBezTo>
                      <a:pt x="61" y="272"/>
                      <a:pt x="0" y="212"/>
                      <a:pt x="0" y="136"/>
                    </a:cubicBezTo>
                    <a:cubicBezTo>
                      <a:pt x="0" y="136"/>
                      <a:pt x="0" y="136"/>
                      <a:pt x="0" y="13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15" name="Freeform 41"/>
              <p:cNvSpPr>
                <a:spLocks/>
              </p:cNvSpPr>
              <p:nvPr/>
            </p:nvSpPr>
            <p:spPr bwMode="auto">
              <a:xfrm>
                <a:off x="7195358" y="3486163"/>
                <a:ext cx="28575" cy="28575"/>
              </a:xfrm>
              <a:custGeom>
                <a:avLst/>
                <a:gdLst/>
                <a:ahLst/>
                <a:cxnLst>
                  <a:cxn ang="0">
                    <a:pos x="0" y="24"/>
                  </a:cxn>
                  <a:cxn ang="0">
                    <a:pos x="24" y="0"/>
                  </a:cxn>
                  <a:cxn ang="0">
                    <a:pos x="24" y="0"/>
                  </a:cxn>
                  <a:cxn ang="0">
                    <a:pos x="24" y="0"/>
                  </a:cxn>
                  <a:cxn ang="0">
                    <a:pos x="48" y="24"/>
                  </a:cxn>
                  <a:cxn ang="0">
                    <a:pos x="48" y="24"/>
                  </a:cxn>
                  <a:cxn ang="0">
                    <a:pos x="48" y="24"/>
                  </a:cxn>
                  <a:cxn ang="0">
                    <a:pos x="24" y="48"/>
                  </a:cxn>
                  <a:cxn ang="0">
                    <a:pos x="24" y="48"/>
                  </a:cxn>
                  <a:cxn ang="0">
                    <a:pos x="24" y="48"/>
                  </a:cxn>
                  <a:cxn ang="0">
                    <a:pos x="0" y="24"/>
                  </a:cxn>
                  <a:cxn ang="0">
                    <a:pos x="0" y="24"/>
                  </a:cxn>
                </a:cxnLst>
                <a:rect l="0" t="0" r="r" b="b"/>
                <a:pathLst>
                  <a:path w="48" h="48">
                    <a:moveTo>
                      <a:pt x="0" y="24"/>
                    </a:moveTo>
                    <a:cubicBezTo>
                      <a:pt x="0" y="11"/>
                      <a:pt x="11" y="0"/>
                      <a:pt x="24" y="0"/>
                    </a:cubicBezTo>
                    <a:cubicBezTo>
                      <a:pt x="24" y="0"/>
                      <a:pt x="24" y="0"/>
                      <a:pt x="24" y="0"/>
                    </a:cubicBezTo>
                    <a:lnTo>
                      <a:pt x="24" y="0"/>
                    </a:lnTo>
                    <a:cubicBezTo>
                      <a:pt x="38" y="0"/>
                      <a:pt x="48" y="11"/>
                      <a:pt x="48" y="24"/>
                    </a:cubicBezTo>
                    <a:cubicBezTo>
                      <a:pt x="48" y="24"/>
                      <a:pt x="48" y="24"/>
                      <a:pt x="48" y="24"/>
                    </a:cubicBezTo>
                    <a:lnTo>
                      <a:pt x="48" y="24"/>
                    </a:lnTo>
                    <a:cubicBezTo>
                      <a:pt x="48" y="38"/>
                      <a:pt x="38" y="48"/>
                      <a:pt x="24" y="48"/>
                    </a:cubicBezTo>
                    <a:cubicBezTo>
                      <a:pt x="24" y="48"/>
                      <a:pt x="24" y="48"/>
                      <a:pt x="24" y="48"/>
                    </a:cubicBezTo>
                    <a:lnTo>
                      <a:pt x="24" y="48"/>
                    </a:lnTo>
                    <a:cubicBezTo>
                      <a:pt x="11" y="48"/>
                      <a:pt x="0" y="38"/>
                      <a:pt x="0" y="24"/>
                    </a:cubicBezTo>
                    <a:cubicBezTo>
                      <a:pt x="0" y="24"/>
                      <a:pt x="0" y="24"/>
                      <a:pt x="0" y="24"/>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cxnSp>
            <p:nvCxnSpPr>
              <p:cNvPr id="116" name="Conector reto 115"/>
              <p:cNvCxnSpPr/>
              <p:nvPr/>
            </p:nvCxnSpPr>
            <p:spPr>
              <a:xfrm>
                <a:off x="7381098" y="3432175"/>
                <a:ext cx="233360" cy="1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Conector reto 116"/>
              <p:cNvCxnSpPr/>
              <p:nvPr/>
            </p:nvCxnSpPr>
            <p:spPr>
              <a:xfrm>
                <a:off x="7229477" y="3328990"/>
                <a:ext cx="162000" cy="10636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upo 153"/>
            <p:cNvGrpSpPr/>
            <p:nvPr/>
          </p:nvGrpSpPr>
          <p:grpSpPr>
            <a:xfrm>
              <a:off x="786730" y="1754013"/>
              <a:ext cx="468865" cy="263056"/>
              <a:chOff x="6551648" y="3250086"/>
              <a:chExt cx="590550" cy="331327"/>
            </a:xfrm>
          </p:grpSpPr>
          <p:sp>
            <p:nvSpPr>
              <p:cNvPr id="98" name="Rectangle 5"/>
              <p:cNvSpPr>
                <a:spLocks noChangeArrowheads="1"/>
              </p:cNvSpPr>
              <p:nvPr/>
            </p:nvSpPr>
            <p:spPr bwMode="auto">
              <a:xfrm>
                <a:off x="6837398" y="3438538"/>
                <a:ext cx="304800" cy="28575"/>
              </a:xfrm>
              <a:prstGeom prst="rect">
                <a:avLst/>
              </a:prstGeom>
              <a:solidFill>
                <a:srgbClr val="A6A6A6"/>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99" name="Rectangle 7"/>
              <p:cNvSpPr>
                <a:spLocks noChangeArrowheads="1"/>
              </p:cNvSpPr>
              <p:nvPr/>
            </p:nvSpPr>
            <p:spPr bwMode="auto">
              <a:xfrm>
                <a:off x="6551648" y="3250086"/>
                <a:ext cx="409575" cy="252000"/>
              </a:xfrm>
              <a:prstGeom prst="rect">
                <a:avLst/>
              </a:prstGeom>
              <a:solidFill>
                <a:schemeClr val="accent4"/>
              </a:solidFill>
              <a:ln w="12700">
                <a:solidFill>
                  <a:schemeClr val="bg1">
                    <a:lumMod val="50000"/>
                  </a:schemeClr>
                </a:solidFill>
                <a:miter lim="800000"/>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00" name="Freeform 11"/>
              <p:cNvSpPr>
                <a:spLocks/>
              </p:cNvSpPr>
              <p:nvPr/>
            </p:nvSpPr>
            <p:spPr bwMode="auto">
              <a:xfrm>
                <a:off x="6589748" y="3467113"/>
                <a:ext cx="115200" cy="114300"/>
              </a:xfrm>
              <a:custGeom>
                <a:avLst/>
                <a:gdLst/>
                <a:ahLst/>
                <a:cxnLst>
                  <a:cxn ang="0">
                    <a:pos x="0" y="96"/>
                  </a:cxn>
                  <a:cxn ang="0">
                    <a:pos x="104" y="0"/>
                  </a:cxn>
                  <a:cxn ang="0">
                    <a:pos x="104" y="0"/>
                  </a:cxn>
                  <a:cxn ang="0">
                    <a:pos x="104" y="0"/>
                  </a:cxn>
                  <a:cxn ang="0">
                    <a:pos x="208" y="96"/>
                  </a:cxn>
                  <a:cxn ang="0">
                    <a:pos x="208" y="96"/>
                  </a:cxn>
                  <a:cxn ang="0">
                    <a:pos x="208" y="96"/>
                  </a:cxn>
                  <a:cxn ang="0">
                    <a:pos x="104" y="192"/>
                  </a:cxn>
                  <a:cxn ang="0">
                    <a:pos x="104" y="192"/>
                  </a:cxn>
                  <a:cxn ang="0">
                    <a:pos x="104" y="192"/>
                  </a:cxn>
                  <a:cxn ang="0">
                    <a:pos x="0" y="96"/>
                  </a:cxn>
                  <a:cxn ang="0">
                    <a:pos x="0" y="96"/>
                  </a:cxn>
                </a:cxnLst>
                <a:rect l="0" t="0" r="r" b="b"/>
                <a:pathLst>
                  <a:path w="208" h="192">
                    <a:moveTo>
                      <a:pt x="0" y="96"/>
                    </a:moveTo>
                    <a:cubicBezTo>
                      <a:pt x="0" y="43"/>
                      <a:pt x="47" y="0"/>
                      <a:pt x="104" y="0"/>
                    </a:cubicBezTo>
                    <a:cubicBezTo>
                      <a:pt x="104" y="0"/>
                      <a:pt x="104" y="0"/>
                      <a:pt x="104" y="0"/>
                    </a:cubicBezTo>
                    <a:lnTo>
                      <a:pt x="104" y="0"/>
                    </a:lnTo>
                    <a:cubicBezTo>
                      <a:pt x="162" y="0"/>
                      <a:pt x="208" y="43"/>
                      <a:pt x="208" y="96"/>
                    </a:cubicBezTo>
                    <a:cubicBezTo>
                      <a:pt x="208" y="96"/>
                      <a:pt x="208" y="96"/>
                      <a:pt x="208" y="96"/>
                    </a:cubicBezTo>
                    <a:lnTo>
                      <a:pt x="208" y="96"/>
                    </a:lnTo>
                    <a:cubicBezTo>
                      <a:pt x="208" y="149"/>
                      <a:pt x="162" y="192"/>
                      <a:pt x="104" y="192"/>
                    </a:cubicBezTo>
                    <a:cubicBezTo>
                      <a:pt x="104" y="192"/>
                      <a:pt x="104" y="192"/>
                      <a:pt x="104" y="192"/>
                    </a:cubicBezTo>
                    <a:lnTo>
                      <a:pt x="104" y="192"/>
                    </a:lnTo>
                    <a:cubicBezTo>
                      <a:pt x="47"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01" name="Freeform 13"/>
              <p:cNvSpPr>
                <a:spLocks/>
              </p:cNvSpPr>
              <p:nvPr/>
            </p:nvSpPr>
            <p:spPr bwMode="auto">
              <a:xfrm>
                <a:off x="6628298" y="3505213"/>
                <a:ext cx="38100" cy="38100"/>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02" name="Freeform 15"/>
              <p:cNvSpPr>
                <a:spLocks/>
              </p:cNvSpPr>
              <p:nvPr/>
            </p:nvSpPr>
            <p:spPr bwMode="auto">
              <a:xfrm>
                <a:off x="6799298" y="3467113"/>
                <a:ext cx="115200" cy="114300"/>
              </a:xfrm>
              <a:custGeom>
                <a:avLst/>
                <a:gdLst/>
                <a:ahLst/>
                <a:cxnLst>
                  <a:cxn ang="0">
                    <a:pos x="0" y="96"/>
                  </a:cxn>
                  <a:cxn ang="0">
                    <a:pos x="104" y="0"/>
                  </a:cxn>
                  <a:cxn ang="0">
                    <a:pos x="104" y="0"/>
                  </a:cxn>
                  <a:cxn ang="0">
                    <a:pos x="104" y="0"/>
                  </a:cxn>
                  <a:cxn ang="0">
                    <a:pos x="208" y="96"/>
                  </a:cxn>
                  <a:cxn ang="0">
                    <a:pos x="208" y="96"/>
                  </a:cxn>
                  <a:cxn ang="0">
                    <a:pos x="208" y="96"/>
                  </a:cxn>
                  <a:cxn ang="0">
                    <a:pos x="104" y="192"/>
                  </a:cxn>
                  <a:cxn ang="0">
                    <a:pos x="104" y="192"/>
                  </a:cxn>
                  <a:cxn ang="0">
                    <a:pos x="104" y="192"/>
                  </a:cxn>
                  <a:cxn ang="0">
                    <a:pos x="0" y="96"/>
                  </a:cxn>
                  <a:cxn ang="0">
                    <a:pos x="0" y="96"/>
                  </a:cxn>
                </a:cxnLst>
                <a:rect l="0" t="0" r="r" b="b"/>
                <a:pathLst>
                  <a:path w="208" h="192">
                    <a:moveTo>
                      <a:pt x="0" y="96"/>
                    </a:moveTo>
                    <a:cubicBezTo>
                      <a:pt x="0" y="43"/>
                      <a:pt x="47" y="0"/>
                      <a:pt x="104" y="0"/>
                    </a:cubicBezTo>
                    <a:cubicBezTo>
                      <a:pt x="104" y="0"/>
                      <a:pt x="104" y="0"/>
                      <a:pt x="104" y="0"/>
                    </a:cubicBezTo>
                    <a:lnTo>
                      <a:pt x="104" y="0"/>
                    </a:lnTo>
                    <a:cubicBezTo>
                      <a:pt x="162" y="0"/>
                      <a:pt x="208" y="43"/>
                      <a:pt x="208" y="96"/>
                    </a:cubicBezTo>
                    <a:cubicBezTo>
                      <a:pt x="208" y="96"/>
                      <a:pt x="208" y="96"/>
                      <a:pt x="208" y="96"/>
                    </a:cubicBezTo>
                    <a:lnTo>
                      <a:pt x="208" y="96"/>
                    </a:lnTo>
                    <a:cubicBezTo>
                      <a:pt x="208" y="149"/>
                      <a:pt x="162" y="192"/>
                      <a:pt x="104" y="192"/>
                    </a:cubicBezTo>
                    <a:cubicBezTo>
                      <a:pt x="104" y="192"/>
                      <a:pt x="104" y="192"/>
                      <a:pt x="104" y="192"/>
                    </a:cubicBezTo>
                    <a:lnTo>
                      <a:pt x="104" y="192"/>
                    </a:lnTo>
                    <a:cubicBezTo>
                      <a:pt x="47" y="192"/>
                      <a:pt x="0" y="149"/>
                      <a:pt x="0" y="96"/>
                    </a:cubicBezTo>
                    <a:cubicBezTo>
                      <a:pt x="0" y="96"/>
                      <a:pt x="0" y="96"/>
                      <a:pt x="0" y="96"/>
                    </a:cubicBezTo>
                    <a:close/>
                  </a:path>
                </a:pathLst>
              </a:custGeom>
              <a:solidFill>
                <a:srgbClr val="D9D9D9"/>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103" name="Freeform 17"/>
              <p:cNvSpPr>
                <a:spLocks/>
              </p:cNvSpPr>
              <p:nvPr/>
            </p:nvSpPr>
            <p:spPr bwMode="auto">
              <a:xfrm>
                <a:off x="6837848" y="3505213"/>
                <a:ext cx="38100" cy="38100"/>
              </a:xfrm>
              <a:custGeom>
                <a:avLst/>
                <a:gdLst/>
                <a:ahLst/>
                <a:cxnLst>
                  <a:cxn ang="0">
                    <a:pos x="0" y="32"/>
                  </a:cxn>
                  <a:cxn ang="0">
                    <a:pos x="32" y="0"/>
                  </a:cxn>
                  <a:cxn ang="0">
                    <a:pos x="32" y="0"/>
                  </a:cxn>
                  <a:cxn ang="0">
                    <a:pos x="32" y="0"/>
                  </a:cxn>
                  <a:cxn ang="0">
                    <a:pos x="64" y="32"/>
                  </a:cxn>
                  <a:cxn ang="0">
                    <a:pos x="64" y="32"/>
                  </a:cxn>
                  <a:cxn ang="0">
                    <a:pos x="64" y="32"/>
                  </a:cxn>
                  <a:cxn ang="0">
                    <a:pos x="32" y="64"/>
                  </a:cxn>
                  <a:cxn ang="0">
                    <a:pos x="32" y="64"/>
                  </a:cxn>
                  <a:cxn ang="0">
                    <a:pos x="32" y="64"/>
                  </a:cxn>
                  <a:cxn ang="0">
                    <a:pos x="0" y="32"/>
                  </a:cxn>
                  <a:cxn ang="0">
                    <a:pos x="0" y="32"/>
                  </a:cxn>
                </a:cxnLst>
                <a:rect l="0" t="0" r="r" b="b"/>
                <a:pathLst>
                  <a:path w="64" h="64">
                    <a:moveTo>
                      <a:pt x="0" y="32"/>
                    </a:moveTo>
                    <a:cubicBezTo>
                      <a:pt x="0" y="15"/>
                      <a:pt x="15" y="0"/>
                      <a:pt x="32" y="0"/>
                    </a:cubicBezTo>
                    <a:cubicBezTo>
                      <a:pt x="32" y="0"/>
                      <a:pt x="32" y="0"/>
                      <a:pt x="32" y="0"/>
                    </a:cubicBezTo>
                    <a:lnTo>
                      <a:pt x="32" y="0"/>
                    </a:lnTo>
                    <a:cubicBezTo>
                      <a:pt x="50" y="0"/>
                      <a:pt x="64" y="15"/>
                      <a:pt x="64" y="32"/>
                    </a:cubicBezTo>
                    <a:cubicBezTo>
                      <a:pt x="64" y="32"/>
                      <a:pt x="64" y="32"/>
                      <a:pt x="64" y="32"/>
                    </a:cubicBezTo>
                    <a:lnTo>
                      <a:pt x="64" y="32"/>
                    </a:lnTo>
                    <a:cubicBezTo>
                      <a:pt x="64" y="50"/>
                      <a:pt x="50" y="64"/>
                      <a:pt x="32" y="64"/>
                    </a:cubicBezTo>
                    <a:cubicBezTo>
                      <a:pt x="32" y="64"/>
                      <a:pt x="32" y="64"/>
                      <a:pt x="32" y="64"/>
                    </a:cubicBezTo>
                    <a:lnTo>
                      <a:pt x="32" y="64"/>
                    </a:lnTo>
                    <a:cubicBezTo>
                      <a:pt x="15" y="64"/>
                      <a:pt x="0" y="50"/>
                      <a:pt x="0" y="32"/>
                    </a:cubicBezTo>
                    <a:cubicBezTo>
                      <a:pt x="0" y="32"/>
                      <a:pt x="0" y="32"/>
                      <a:pt x="0" y="32"/>
                    </a:cubicBezTo>
                    <a:close/>
                  </a:path>
                </a:pathLst>
              </a:custGeom>
              <a:solidFill>
                <a:srgbClr val="A6A6A6"/>
              </a:solidFill>
              <a:ln w="1270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grpSp>
      </p:grpSp>
      <p:sp>
        <p:nvSpPr>
          <p:cNvPr id="124" name="CaixaDeTexto 123"/>
          <p:cNvSpPr txBox="1"/>
          <p:nvPr>
            <p:custDataLst>
              <p:tags r:id="rId2"/>
            </p:custDataLst>
          </p:nvPr>
        </p:nvSpPr>
        <p:spPr>
          <a:xfrm>
            <a:off x="6824414" y="4725144"/>
            <a:ext cx="1944216" cy="463292"/>
          </a:xfrm>
          <a:prstGeom prst="rect">
            <a:avLst/>
          </a:prstGeom>
          <a:noFill/>
          <a:ln>
            <a:noFill/>
          </a:ln>
        </p:spPr>
        <p:txBody>
          <a:bodyPr wrap="square" lIns="72000" tIns="36000" rIns="72000" bIns="36000" rtlCol="0" anchor="t">
            <a:noAutofit/>
          </a:bodyPr>
          <a:lstStyle/>
          <a:p>
            <a:pPr>
              <a:spcAft>
                <a:spcPts val="600"/>
              </a:spcAft>
            </a:pPr>
            <a:r>
              <a:rPr lang="pt-BR" sz="1300" dirty="0">
                <a:solidFill>
                  <a:prstClr val="black"/>
                </a:solidFill>
              </a:rPr>
              <a:t>3.</a:t>
            </a:r>
            <a:r>
              <a:rPr lang="pt-BR" sz="1300" i="1" dirty="0">
                <a:solidFill>
                  <a:prstClr val="black"/>
                </a:solidFill>
              </a:rPr>
              <a:t> Trading </a:t>
            </a:r>
            <a:r>
              <a:rPr lang="pt-BR" sz="1300" dirty="0">
                <a:solidFill>
                  <a:prstClr val="black"/>
                </a:solidFill>
              </a:rPr>
              <a:t>embarca o produto vendido ao exterior</a:t>
            </a:r>
          </a:p>
        </p:txBody>
      </p:sp>
      <p:sp>
        <p:nvSpPr>
          <p:cNvPr id="125" name="Retângulo 124"/>
          <p:cNvSpPr/>
          <p:nvPr/>
        </p:nvSpPr>
        <p:spPr>
          <a:xfrm>
            <a:off x="7231062" y="5767164"/>
            <a:ext cx="864096" cy="288032"/>
          </a:xfrm>
          <a:prstGeom prst="rect">
            <a:avLst/>
          </a:prstGeom>
          <a:solidFill>
            <a:schemeClr val="accent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i="1" dirty="0">
                <a:solidFill>
                  <a:prstClr val="black"/>
                </a:solidFill>
              </a:rPr>
              <a:t>trading</a:t>
            </a:r>
          </a:p>
        </p:txBody>
      </p:sp>
      <p:sp>
        <p:nvSpPr>
          <p:cNvPr id="126" name="Seta para baixo 125"/>
          <p:cNvSpPr/>
          <p:nvPr/>
        </p:nvSpPr>
        <p:spPr>
          <a:xfrm>
            <a:off x="8840638" y="1734716"/>
            <a:ext cx="936104" cy="4354758"/>
          </a:xfrm>
          <a:prstGeom prst="downArrow">
            <a:avLst/>
          </a:prstGeom>
          <a:solidFill>
            <a:srgbClr val="FFC000"/>
          </a:solidFill>
          <a:ln>
            <a:solidFill>
              <a:schemeClr val="tx1">
                <a:lumMod val="50000"/>
                <a:lumOff val="50000"/>
              </a:schemeClr>
            </a:solidFill>
          </a:ln>
          <a:effectLst>
            <a:outerShdw dist="50800" dir="2700000" algn="tl" rotWithShape="0">
              <a:prstClr val="black">
                <a:alpha val="25000"/>
              </a:prstClr>
            </a:outerShdw>
          </a:effectLst>
        </p:spPr>
        <p:txBody>
          <a:bodyPr vert="vert" wrap="square" lIns="72000" tIns="72000" rIns="72000" bIns="72000" rtlCol="0" anchor="ctr">
            <a:noAutofit/>
          </a:bodyPr>
          <a:lstStyle/>
          <a:p>
            <a:pPr algn="ctr">
              <a:spcAft>
                <a:spcPts val="600"/>
              </a:spcAft>
            </a:pPr>
            <a:r>
              <a:rPr lang="pt-BR" sz="1600" i="1" dirty="0">
                <a:solidFill>
                  <a:prstClr val="black"/>
                </a:solidFill>
              </a:rPr>
              <a:t>Tendência ???</a:t>
            </a:r>
          </a:p>
        </p:txBody>
      </p:sp>
    </p:spTree>
    <p:extLst>
      <p:ext uri="{BB962C8B-B14F-4D97-AF65-F5344CB8AC3E}">
        <p14:creationId xmlns:p14="http://schemas.microsoft.com/office/powerpoint/2010/main" val="80102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025"/>
            <a:ext cx="9505950" cy="637364"/>
          </a:xfrm>
        </p:spPr>
        <p:txBody>
          <a:bodyPr/>
          <a:lstStyle/>
          <a:p>
            <a:r>
              <a:rPr lang="pt-BR" dirty="0"/>
              <a:t>O transporte interno até o porto é a maior parcela dos custos logístico na exportação dos grãos</a:t>
            </a:r>
          </a:p>
        </p:txBody>
      </p:sp>
      <p:sp>
        <p:nvSpPr>
          <p:cNvPr id="21" name="CaixaDeTexto 20"/>
          <p:cNvSpPr txBox="1"/>
          <p:nvPr/>
        </p:nvSpPr>
        <p:spPr>
          <a:xfrm>
            <a:off x="127671" y="874853"/>
            <a:ext cx="5832648" cy="360040"/>
          </a:xfrm>
          <a:prstGeom prst="rect">
            <a:avLst/>
          </a:prstGeom>
          <a:noFill/>
          <a:ln>
            <a:noFill/>
          </a:ln>
        </p:spPr>
        <p:txBody>
          <a:bodyPr wrap="none" lIns="72000" tIns="36000" rIns="72000" bIns="36000" rtlCol="0" anchor="t">
            <a:noAutofit/>
          </a:bodyPr>
          <a:lstStyle/>
          <a:p>
            <a:pPr>
              <a:spcAft>
                <a:spcPts val="600"/>
              </a:spcAft>
            </a:pPr>
            <a:r>
              <a:rPr lang="pt-BR" sz="1600" b="1" dirty="0">
                <a:solidFill>
                  <a:prstClr val="black"/>
                </a:solidFill>
              </a:rPr>
              <a:t>Distribuição dos custos na cadeia logística</a:t>
            </a:r>
          </a:p>
        </p:txBody>
      </p:sp>
      <p:sp>
        <p:nvSpPr>
          <p:cNvPr id="22" name="Retângulo de cantos arredondados 21"/>
          <p:cNvSpPr/>
          <p:nvPr/>
        </p:nvSpPr>
        <p:spPr>
          <a:xfrm>
            <a:off x="4088110" y="1440431"/>
            <a:ext cx="5633970" cy="3433418"/>
          </a:xfrm>
          <a:prstGeom prst="roundRect">
            <a:avLst>
              <a:gd name="adj" fmla="val 3318"/>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dirty="0">
                <a:solidFill>
                  <a:prstClr val="black"/>
                </a:solidFill>
              </a:rPr>
              <a:t>O custo logístico varia entre </a:t>
            </a:r>
            <a:r>
              <a:rPr lang="pt-BR" sz="1600" b="1" dirty="0">
                <a:solidFill>
                  <a:prstClr val="black"/>
                </a:solidFill>
              </a:rPr>
              <a:t>15% e 30% </a:t>
            </a:r>
            <a:r>
              <a:rPr lang="pt-BR" sz="1600" dirty="0">
                <a:solidFill>
                  <a:prstClr val="black"/>
                </a:solidFill>
              </a:rPr>
              <a:t>do preço internacional da soja, cujos preços internacionais estão na faixa de US$400/t</a:t>
            </a:r>
            <a:endParaRPr lang="pt-BR" sz="1600" baseline="30000" dirty="0">
              <a:solidFill>
                <a:prstClr val="black"/>
              </a:solidFill>
            </a:endParaRPr>
          </a:p>
          <a:p>
            <a:pPr marL="144000" indent="-144000">
              <a:spcAft>
                <a:spcPts val="600"/>
              </a:spcAft>
              <a:buFont typeface="Arial" pitchFamily="34" charset="0"/>
              <a:buChar char="•"/>
            </a:pPr>
            <a:r>
              <a:rPr lang="pt-BR" sz="1600" b="1" dirty="0">
                <a:solidFill>
                  <a:prstClr val="black"/>
                </a:solidFill>
              </a:rPr>
              <a:t>A operação portuária é pouco significativa </a:t>
            </a:r>
            <a:r>
              <a:rPr lang="pt-BR" sz="1600" dirty="0">
                <a:solidFill>
                  <a:prstClr val="black"/>
                </a:solidFill>
              </a:rPr>
              <a:t>(menos que 10% dos custos) e não é decisiva na atração de cargas</a:t>
            </a:r>
          </a:p>
          <a:p>
            <a:pPr marL="144000" indent="-144000">
              <a:spcAft>
                <a:spcPts val="600"/>
              </a:spcAft>
              <a:buFont typeface="Arial" pitchFamily="34" charset="0"/>
              <a:buChar char="•"/>
            </a:pPr>
            <a:r>
              <a:rPr lang="pt-BR" sz="1600" dirty="0">
                <a:solidFill>
                  <a:prstClr val="black"/>
                </a:solidFill>
              </a:rPr>
              <a:t>Em uma carga do MT exportada para a China tem-se a seguinte quebra</a:t>
            </a:r>
            <a:r>
              <a:rPr lang="pt-BR" sz="1600" baseline="30000" dirty="0">
                <a:solidFill>
                  <a:prstClr val="black"/>
                </a:solidFill>
              </a:rPr>
              <a:t>1</a:t>
            </a:r>
            <a:r>
              <a:rPr lang="pt-BR" sz="1600" dirty="0">
                <a:solidFill>
                  <a:prstClr val="black"/>
                </a:solidFill>
              </a:rPr>
              <a:t>:</a:t>
            </a:r>
          </a:p>
          <a:p>
            <a:pPr marL="601200" lvl="1" indent="-144000">
              <a:spcAft>
                <a:spcPts val="600"/>
              </a:spcAft>
              <a:buFont typeface="Arial" pitchFamily="34" charset="0"/>
              <a:buChar char="•"/>
            </a:pPr>
            <a:r>
              <a:rPr lang="pt-BR" sz="1400" dirty="0">
                <a:solidFill>
                  <a:prstClr val="black"/>
                </a:solidFill>
              </a:rPr>
              <a:t>62% Transporte interno</a:t>
            </a:r>
          </a:p>
          <a:p>
            <a:pPr marL="601200" lvl="1" indent="-144000">
              <a:spcAft>
                <a:spcPts val="600"/>
              </a:spcAft>
              <a:buFont typeface="Arial" pitchFamily="34" charset="0"/>
              <a:buChar char="•"/>
            </a:pPr>
            <a:r>
              <a:rPr lang="pt-BR" sz="1400" dirty="0">
                <a:solidFill>
                  <a:prstClr val="black"/>
                </a:solidFill>
              </a:rPr>
              <a:t>31% Transporte marítimo</a:t>
            </a:r>
          </a:p>
          <a:p>
            <a:pPr marL="601200" lvl="1" indent="-144000">
              <a:spcAft>
                <a:spcPts val="600"/>
              </a:spcAft>
              <a:buFont typeface="Arial" pitchFamily="34" charset="0"/>
              <a:buChar char="•"/>
            </a:pPr>
            <a:r>
              <a:rPr lang="pt-BR" sz="1400" dirty="0">
                <a:solidFill>
                  <a:prstClr val="black"/>
                </a:solidFill>
              </a:rPr>
              <a:t>6% Operação portuária</a:t>
            </a:r>
          </a:p>
          <a:p>
            <a:pPr marL="601200" lvl="1" indent="-144000">
              <a:spcAft>
                <a:spcPts val="600"/>
              </a:spcAft>
              <a:buFont typeface="Arial" pitchFamily="34" charset="0"/>
              <a:buChar char="•"/>
            </a:pPr>
            <a:r>
              <a:rPr lang="pt-BR" sz="1400" dirty="0">
                <a:solidFill>
                  <a:prstClr val="black"/>
                </a:solidFill>
              </a:rPr>
              <a:t>1% Armazenagem</a:t>
            </a:r>
          </a:p>
        </p:txBody>
      </p:sp>
      <p:cxnSp>
        <p:nvCxnSpPr>
          <p:cNvPr id="15" name="Conector reto 14"/>
          <p:cNvCxnSpPr/>
          <p:nvPr/>
        </p:nvCxnSpPr>
        <p:spPr>
          <a:xfrm>
            <a:off x="127671" y="1196752"/>
            <a:ext cx="9145015"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0" y="6453336"/>
            <a:ext cx="9904413" cy="381614"/>
          </a:xfrm>
          <a:prstGeom prst="rect">
            <a:avLst/>
          </a:prstGeom>
          <a:noFill/>
          <a:ln>
            <a:noFill/>
          </a:ln>
        </p:spPr>
        <p:txBody>
          <a:bodyPr wrap="square" lIns="72000" tIns="36000" rIns="72000" bIns="36000" rtlCol="0" anchor="b">
            <a:noAutofit/>
          </a:bodyPr>
          <a:lstStyle/>
          <a:p>
            <a:r>
              <a:rPr lang="pt-BR" sz="1200" dirty="0">
                <a:solidFill>
                  <a:prstClr val="black"/>
                </a:solidFill>
              </a:rPr>
              <a:t>(1) Fonte: </a:t>
            </a:r>
            <a:r>
              <a:rPr lang="pt-BR" sz="1200" dirty="0"/>
              <a:t>Estudo Técnico do Setor Portuário no Brasil: Análise e avaliação da organização institucional e da eficiência de gestão do setor portuário brasileiro - BNDES (2011)</a:t>
            </a:r>
          </a:p>
        </p:txBody>
      </p:sp>
      <p:sp>
        <p:nvSpPr>
          <p:cNvPr id="6" name="CaixaDeTexto 5"/>
          <p:cNvSpPr txBox="1"/>
          <p:nvPr/>
        </p:nvSpPr>
        <p:spPr>
          <a:xfrm>
            <a:off x="190317" y="5229200"/>
            <a:ext cx="7138153" cy="1008112"/>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400" b="1" dirty="0"/>
              <a:t>Frete rodoviário: </a:t>
            </a:r>
            <a:r>
              <a:rPr lang="pt-BR" sz="1400" dirty="0"/>
              <a:t>R$/t 40 – 300 (depende da época e da região de origem/destino)</a:t>
            </a:r>
          </a:p>
          <a:p>
            <a:pPr marL="285750" indent="-285750">
              <a:spcAft>
                <a:spcPts val="600"/>
              </a:spcAft>
              <a:buFont typeface="Arial" panose="020B0604020202020204" pitchFamily="34" charset="0"/>
              <a:buChar char="•"/>
            </a:pPr>
            <a:r>
              <a:rPr lang="pt-BR" sz="1400" b="1" dirty="0"/>
              <a:t>Movimentação portuária: </a:t>
            </a:r>
            <a:r>
              <a:rPr lang="pt-BR" sz="1400" dirty="0"/>
              <a:t>R$/t 20 (geralmente inclui 10 a 20 dias de armazenagem)</a:t>
            </a:r>
          </a:p>
          <a:p>
            <a:pPr marL="285750" indent="-285750">
              <a:spcAft>
                <a:spcPts val="600"/>
              </a:spcAft>
              <a:buFont typeface="Arial" panose="020B0604020202020204" pitchFamily="34" charset="0"/>
              <a:buChar char="•"/>
            </a:pPr>
            <a:r>
              <a:rPr lang="pt-BR" sz="1400" b="1" dirty="0"/>
              <a:t>Modais alternativos </a:t>
            </a:r>
            <a:r>
              <a:rPr lang="pt-BR" sz="1400" dirty="0"/>
              <a:t>aplicam pequeno desconto sobre frete rodoviário</a:t>
            </a:r>
            <a:r>
              <a:rPr lang="pt-BR" sz="1400" b="1" dirty="0"/>
              <a:t> </a:t>
            </a:r>
          </a:p>
        </p:txBody>
      </p:sp>
      <p:grpSp>
        <p:nvGrpSpPr>
          <p:cNvPr id="19" name="Grupo 18"/>
          <p:cNvGrpSpPr/>
          <p:nvPr/>
        </p:nvGrpSpPr>
        <p:grpSpPr>
          <a:xfrm>
            <a:off x="199678" y="1340768"/>
            <a:ext cx="4592776" cy="3590890"/>
            <a:chOff x="415702" y="1412776"/>
            <a:chExt cx="4592776" cy="3590890"/>
          </a:xfrm>
        </p:grpSpPr>
        <p:grpSp>
          <p:nvGrpSpPr>
            <p:cNvPr id="17" name="Grupo 16"/>
            <p:cNvGrpSpPr/>
            <p:nvPr/>
          </p:nvGrpSpPr>
          <p:grpSpPr>
            <a:xfrm>
              <a:off x="415702" y="1412776"/>
              <a:ext cx="3744416" cy="3590890"/>
              <a:chOff x="415702" y="1412776"/>
              <a:chExt cx="3744416" cy="3590890"/>
            </a:xfrm>
          </p:grpSpPr>
          <p:pic>
            <p:nvPicPr>
              <p:cNvPr id="115714" name="Picture 2" descr="D:\Verax\dropbox pessoal\Dropbox (Pessoal)\TF\Mapas\Mapas\malha Sudeste prod 201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4274"/>
              <a:stretch/>
            </p:blipFill>
            <p:spPr bwMode="auto">
              <a:xfrm>
                <a:off x="415702" y="1412776"/>
                <a:ext cx="3744416" cy="3590890"/>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1251662" y="1512920"/>
                <a:ext cx="1656184" cy="357065"/>
              </a:xfrm>
              <a:prstGeom prst="rect">
                <a:avLst/>
              </a:prstGeom>
              <a:noFill/>
              <a:ln>
                <a:noFill/>
              </a:ln>
            </p:spPr>
            <p:txBody>
              <a:bodyPr wrap="square" lIns="72000" tIns="36000" rIns="72000" bIns="36000" rtlCol="0" anchor="t">
                <a:noAutofit/>
              </a:bodyPr>
              <a:lstStyle/>
              <a:p>
                <a:pPr>
                  <a:spcAft>
                    <a:spcPts val="600"/>
                  </a:spcAft>
                </a:pPr>
                <a:r>
                  <a:rPr lang="pt-BR" sz="1600" b="1" dirty="0"/>
                  <a:t>Rondonópolis</a:t>
                </a:r>
              </a:p>
            </p:txBody>
          </p:sp>
          <p:sp>
            <p:nvSpPr>
              <p:cNvPr id="9" name="Elipse 8"/>
              <p:cNvSpPr/>
              <p:nvPr/>
            </p:nvSpPr>
            <p:spPr>
              <a:xfrm>
                <a:off x="1207790" y="1844840"/>
                <a:ext cx="144016" cy="144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4" name="Elipse 23"/>
              <p:cNvSpPr/>
              <p:nvPr/>
            </p:nvSpPr>
            <p:spPr>
              <a:xfrm>
                <a:off x="3324158" y="3995709"/>
                <a:ext cx="144016" cy="144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6" name="Elipse 25"/>
              <p:cNvSpPr/>
              <p:nvPr/>
            </p:nvSpPr>
            <p:spPr>
              <a:xfrm>
                <a:off x="2690154" y="4471629"/>
                <a:ext cx="144016" cy="144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8" name="CaixaDeTexto 27"/>
              <p:cNvSpPr txBox="1"/>
              <p:nvPr/>
            </p:nvSpPr>
            <p:spPr>
              <a:xfrm>
                <a:off x="415702" y="4005064"/>
                <a:ext cx="1656184" cy="357065"/>
              </a:xfrm>
              <a:prstGeom prst="rect">
                <a:avLst/>
              </a:prstGeom>
              <a:noFill/>
              <a:ln>
                <a:noFill/>
              </a:ln>
            </p:spPr>
            <p:txBody>
              <a:bodyPr wrap="square" lIns="72000" tIns="36000" rIns="72000" bIns="36000" rtlCol="0" anchor="t">
                <a:noAutofit/>
              </a:bodyPr>
              <a:lstStyle/>
              <a:p>
                <a:pPr>
                  <a:spcAft>
                    <a:spcPts val="600"/>
                  </a:spcAft>
                </a:pPr>
                <a:r>
                  <a:rPr lang="pt-BR" sz="1600" b="1" dirty="0"/>
                  <a:t>Cascavel</a:t>
                </a:r>
              </a:p>
            </p:txBody>
          </p:sp>
          <p:sp>
            <p:nvSpPr>
              <p:cNvPr id="32" name="Elipse 31"/>
              <p:cNvSpPr/>
              <p:nvPr/>
            </p:nvSpPr>
            <p:spPr>
              <a:xfrm>
                <a:off x="1279798" y="4300784"/>
                <a:ext cx="144016" cy="144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cxnSp>
            <p:nvCxnSpPr>
              <p:cNvPr id="13" name="Conector de seta reta 12"/>
              <p:cNvCxnSpPr/>
              <p:nvPr/>
            </p:nvCxnSpPr>
            <p:spPr>
              <a:xfrm>
                <a:off x="1279798" y="2060848"/>
                <a:ext cx="2044360" cy="1872208"/>
              </a:xfrm>
              <a:prstGeom prst="straightConnector1">
                <a:avLst/>
              </a:prstGeom>
              <a:ln w="31750">
                <a:solidFill>
                  <a:schemeClr val="tx1"/>
                </a:solidFill>
                <a:headEnd type="arrow"/>
                <a:tailEnd type="arrow"/>
              </a:ln>
              <a:effectLst/>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518464" y="4092808"/>
                <a:ext cx="1105772" cy="432048"/>
              </a:xfrm>
              <a:prstGeom prst="rect">
                <a:avLst/>
              </a:prstGeom>
              <a:noFill/>
              <a:ln>
                <a:noFill/>
              </a:ln>
            </p:spPr>
            <p:txBody>
              <a:bodyPr wrap="square" lIns="72000" tIns="36000" rIns="72000" bIns="36000" rtlCol="0" anchor="t">
                <a:noAutofit/>
              </a:bodyPr>
              <a:lstStyle/>
              <a:p>
                <a:pPr algn="ctr"/>
                <a:r>
                  <a:rPr lang="pt-BR" sz="1400" b="1" dirty="0"/>
                  <a:t>R$/t</a:t>
                </a:r>
              </a:p>
              <a:p>
                <a:pPr algn="ctr"/>
                <a:r>
                  <a:rPr lang="pt-BR" sz="1400" b="1" dirty="0"/>
                  <a:t>70-90</a:t>
                </a:r>
              </a:p>
            </p:txBody>
          </p:sp>
          <p:cxnSp>
            <p:nvCxnSpPr>
              <p:cNvPr id="33" name="Conector de seta reta 32"/>
              <p:cNvCxnSpPr/>
              <p:nvPr/>
            </p:nvCxnSpPr>
            <p:spPr>
              <a:xfrm>
                <a:off x="1452546" y="4508978"/>
                <a:ext cx="1237608" cy="106651"/>
              </a:xfrm>
              <a:prstGeom prst="straightConnector1">
                <a:avLst/>
              </a:prstGeom>
              <a:ln w="31750">
                <a:solidFill>
                  <a:schemeClr val="tx1"/>
                </a:solidFill>
                <a:headEnd type="arrow"/>
                <a:tailEnd type="arrow"/>
              </a:ln>
              <a:effectLst/>
            </p:spPr>
            <p:style>
              <a:lnRef idx="1">
                <a:schemeClr val="accent1"/>
              </a:lnRef>
              <a:fillRef idx="0">
                <a:schemeClr val="accent1"/>
              </a:fillRef>
              <a:effectRef idx="0">
                <a:schemeClr val="accent1"/>
              </a:effectRef>
              <a:fontRef idx="minor">
                <a:schemeClr val="tx1"/>
              </a:fontRef>
            </p:style>
          </p:cxnSp>
          <p:sp>
            <p:nvSpPr>
              <p:cNvPr id="35" name="CaixaDeTexto 34"/>
              <p:cNvSpPr txBox="1"/>
              <p:nvPr/>
            </p:nvSpPr>
            <p:spPr>
              <a:xfrm>
                <a:off x="2334266" y="2708920"/>
                <a:ext cx="1105772" cy="432048"/>
              </a:xfrm>
              <a:prstGeom prst="rect">
                <a:avLst/>
              </a:prstGeom>
              <a:noFill/>
              <a:ln>
                <a:noFill/>
              </a:ln>
            </p:spPr>
            <p:txBody>
              <a:bodyPr wrap="square" lIns="72000" tIns="36000" rIns="72000" bIns="36000" rtlCol="0" anchor="t">
                <a:noAutofit/>
              </a:bodyPr>
              <a:lstStyle/>
              <a:p>
                <a:pPr algn="ctr"/>
                <a:r>
                  <a:rPr lang="pt-BR" sz="1400" b="1" dirty="0"/>
                  <a:t>R$/t</a:t>
                </a:r>
              </a:p>
              <a:p>
                <a:pPr algn="ctr"/>
                <a:r>
                  <a:rPr lang="pt-BR" sz="1400" b="1" dirty="0"/>
                  <a:t>170-250</a:t>
                </a:r>
              </a:p>
            </p:txBody>
          </p:sp>
        </p:grpSp>
        <p:grpSp>
          <p:nvGrpSpPr>
            <p:cNvPr id="18" name="Grupo 17"/>
            <p:cNvGrpSpPr/>
            <p:nvPr/>
          </p:nvGrpSpPr>
          <p:grpSpPr>
            <a:xfrm>
              <a:off x="2806034" y="4037843"/>
              <a:ext cx="2202444" cy="728198"/>
              <a:chOff x="2806034" y="4037843"/>
              <a:chExt cx="2202444" cy="728198"/>
            </a:xfrm>
          </p:grpSpPr>
          <p:sp>
            <p:nvSpPr>
              <p:cNvPr id="23" name="CaixaDeTexto 22"/>
              <p:cNvSpPr txBox="1"/>
              <p:nvPr/>
            </p:nvSpPr>
            <p:spPr>
              <a:xfrm>
                <a:off x="3352294" y="4037843"/>
                <a:ext cx="1656184" cy="357065"/>
              </a:xfrm>
              <a:prstGeom prst="rect">
                <a:avLst/>
              </a:prstGeom>
              <a:noFill/>
              <a:ln>
                <a:noFill/>
              </a:ln>
            </p:spPr>
            <p:txBody>
              <a:bodyPr wrap="square" lIns="72000" tIns="36000" rIns="72000" bIns="36000" rtlCol="0" anchor="t">
                <a:noAutofit/>
              </a:bodyPr>
              <a:lstStyle/>
              <a:p>
                <a:pPr>
                  <a:spcAft>
                    <a:spcPts val="600"/>
                  </a:spcAft>
                </a:pPr>
                <a:r>
                  <a:rPr lang="pt-BR" sz="1600" b="1" dirty="0"/>
                  <a:t>Santos</a:t>
                </a:r>
              </a:p>
            </p:txBody>
          </p:sp>
          <p:sp>
            <p:nvSpPr>
              <p:cNvPr id="25" name="CaixaDeTexto 24"/>
              <p:cNvSpPr txBox="1"/>
              <p:nvPr/>
            </p:nvSpPr>
            <p:spPr>
              <a:xfrm>
                <a:off x="2806034" y="4408976"/>
                <a:ext cx="1656184" cy="357065"/>
              </a:xfrm>
              <a:prstGeom prst="rect">
                <a:avLst/>
              </a:prstGeom>
              <a:noFill/>
              <a:ln>
                <a:noFill/>
              </a:ln>
            </p:spPr>
            <p:txBody>
              <a:bodyPr wrap="square" lIns="72000" tIns="36000" rIns="72000" bIns="36000" rtlCol="0" anchor="t">
                <a:noAutofit/>
              </a:bodyPr>
              <a:lstStyle/>
              <a:p>
                <a:pPr>
                  <a:spcAft>
                    <a:spcPts val="600"/>
                  </a:spcAft>
                </a:pPr>
                <a:r>
                  <a:rPr lang="pt-BR" sz="1600" b="1" dirty="0"/>
                  <a:t>Paranaguá</a:t>
                </a:r>
              </a:p>
            </p:txBody>
          </p:sp>
        </p:grpSp>
      </p:grpSp>
    </p:spTree>
    <p:extLst>
      <p:ext uri="{BB962C8B-B14F-4D97-AF65-F5344CB8AC3E}">
        <p14:creationId xmlns:p14="http://schemas.microsoft.com/office/powerpoint/2010/main" val="1820217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FF062-09D0-419E-B35F-192088107F93}"/>
              </a:ext>
            </a:extLst>
          </p:cNvPr>
          <p:cNvSpPr>
            <a:spLocks noGrp="1"/>
          </p:cNvSpPr>
          <p:nvPr>
            <p:ph type="title"/>
          </p:nvPr>
        </p:nvSpPr>
        <p:spPr>
          <a:xfrm>
            <a:off x="186030" y="79456"/>
            <a:ext cx="9563416" cy="829264"/>
          </a:xfrm>
        </p:spPr>
        <p:txBody>
          <a:bodyPr/>
          <a:lstStyle/>
          <a:p>
            <a:r>
              <a:rPr lang="en-US" dirty="0"/>
              <a:t>The port hinterland is defined by the logistics costs of each solution. Volumes will be shared between waterway and railway to different ports</a:t>
            </a:r>
          </a:p>
        </p:txBody>
      </p:sp>
      <p:sp>
        <p:nvSpPr>
          <p:cNvPr id="3" name="Espaço Reservado para Texto 2">
            <a:extLst>
              <a:ext uri="{FF2B5EF4-FFF2-40B4-BE49-F238E27FC236}">
                <a16:creationId xmlns:a16="http://schemas.microsoft.com/office/drawing/2014/main" id="{47C30564-4658-4D2C-96A7-05CD58966065}"/>
              </a:ext>
            </a:extLst>
          </p:cNvPr>
          <p:cNvSpPr>
            <a:spLocks noGrp="1"/>
          </p:cNvSpPr>
          <p:nvPr>
            <p:ph type="body" sz="quarter" idx="13"/>
          </p:nvPr>
        </p:nvSpPr>
        <p:spPr/>
        <p:txBody>
          <a:bodyPr/>
          <a:lstStyle/>
          <a:p>
            <a:endParaRPr lang="pt-BR"/>
          </a:p>
        </p:txBody>
      </p:sp>
      <p:cxnSp>
        <p:nvCxnSpPr>
          <p:cNvPr id="101" name="Conector reto 100">
            <a:extLst>
              <a:ext uri="{FF2B5EF4-FFF2-40B4-BE49-F238E27FC236}">
                <a16:creationId xmlns:a16="http://schemas.microsoft.com/office/drawing/2014/main" id="{E10F9059-5014-42F2-B85D-3BED18919B21}"/>
              </a:ext>
            </a:extLst>
          </p:cNvPr>
          <p:cNvCxnSpPr>
            <a:cxnSpLocks/>
          </p:cNvCxnSpPr>
          <p:nvPr/>
        </p:nvCxnSpPr>
        <p:spPr>
          <a:xfrm>
            <a:off x="4879545" y="3387470"/>
            <a:ext cx="3262517" cy="0"/>
          </a:xfrm>
          <a:prstGeom prst="line">
            <a:avLst/>
          </a:prstGeom>
          <a:ln w="38100">
            <a:solidFill>
              <a:schemeClr val="tx1"/>
            </a:solidFill>
            <a:headEnd type="oval"/>
            <a:tailEnd type="oval"/>
          </a:ln>
          <a:effectLst/>
        </p:spPr>
        <p:style>
          <a:lnRef idx="1">
            <a:schemeClr val="accent1"/>
          </a:lnRef>
          <a:fillRef idx="0">
            <a:schemeClr val="accent1"/>
          </a:fillRef>
          <a:effectRef idx="0">
            <a:schemeClr val="accent1"/>
          </a:effectRef>
          <a:fontRef idx="minor">
            <a:schemeClr val="tx1"/>
          </a:fontRef>
        </p:style>
      </p:cxnSp>
      <p:cxnSp>
        <p:nvCxnSpPr>
          <p:cNvPr id="103" name="Conector reto 102">
            <a:extLst>
              <a:ext uri="{FF2B5EF4-FFF2-40B4-BE49-F238E27FC236}">
                <a16:creationId xmlns:a16="http://schemas.microsoft.com/office/drawing/2014/main" id="{B52EF1ED-7564-4340-AC2B-EC15666F4645}"/>
              </a:ext>
            </a:extLst>
          </p:cNvPr>
          <p:cNvCxnSpPr>
            <a:cxnSpLocks/>
          </p:cNvCxnSpPr>
          <p:nvPr/>
        </p:nvCxnSpPr>
        <p:spPr>
          <a:xfrm>
            <a:off x="4879545" y="4211038"/>
            <a:ext cx="1313272" cy="0"/>
          </a:xfrm>
          <a:prstGeom prst="line">
            <a:avLst/>
          </a:prstGeom>
          <a:ln w="38100">
            <a:solidFill>
              <a:schemeClr val="tx1"/>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104" name="CaixaDeTexto 103">
            <a:extLst>
              <a:ext uri="{FF2B5EF4-FFF2-40B4-BE49-F238E27FC236}">
                <a16:creationId xmlns:a16="http://schemas.microsoft.com/office/drawing/2014/main" id="{FEAD33FC-CE5A-49A1-8E96-11A315A691D0}"/>
              </a:ext>
            </a:extLst>
          </p:cNvPr>
          <p:cNvSpPr txBox="1"/>
          <p:nvPr/>
        </p:nvSpPr>
        <p:spPr>
          <a:xfrm rot="19268196">
            <a:off x="7946209" y="3000825"/>
            <a:ext cx="756000" cy="288032"/>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313131"/>
                </a:solidFill>
              </a:rPr>
              <a:t>Itaqui</a:t>
            </a:r>
          </a:p>
        </p:txBody>
      </p:sp>
      <p:sp>
        <p:nvSpPr>
          <p:cNvPr id="105" name="CaixaDeTexto 104">
            <a:extLst>
              <a:ext uri="{FF2B5EF4-FFF2-40B4-BE49-F238E27FC236}">
                <a16:creationId xmlns:a16="http://schemas.microsoft.com/office/drawing/2014/main" id="{79D6B7F9-A9D8-4BFB-8844-7115DB436073}"/>
              </a:ext>
            </a:extLst>
          </p:cNvPr>
          <p:cNvSpPr txBox="1"/>
          <p:nvPr/>
        </p:nvSpPr>
        <p:spPr>
          <a:xfrm rot="19268196">
            <a:off x="7805583" y="3890424"/>
            <a:ext cx="954714" cy="363741"/>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313131"/>
                </a:solidFill>
              </a:rPr>
              <a:t>VDC</a:t>
            </a:r>
          </a:p>
        </p:txBody>
      </p:sp>
      <p:sp>
        <p:nvSpPr>
          <p:cNvPr id="106" name="CaixaDeTexto 105">
            <a:extLst>
              <a:ext uri="{FF2B5EF4-FFF2-40B4-BE49-F238E27FC236}">
                <a16:creationId xmlns:a16="http://schemas.microsoft.com/office/drawing/2014/main" id="{78A3BCDB-C99C-457E-9A2A-3A1217A5BBF9}"/>
              </a:ext>
            </a:extLst>
          </p:cNvPr>
          <p:cNvSpPr txBox="1"/>
          <p:nvPr/>
        </p:nvSpPr>
        <p:spPr>
          <a:xfrm>
            <a:off x="5944248" y="3153226"/>
            <a:ext cx="1186841" cy="433131"/>
          </a:xfrm>
          <a:prstGeom prst="rect">
            <a:avLst/>
          </a:prstGeom>
          <a:noFill/>
          <a:ln>
            <a:noFill/>
          </a:ln>
        </p:spPr>
        <p:txBody>
          <a:bodyPr wrap="square" lIns="72000" tIns="36000" rIns="72000" bIns="36000" rtlCol="0" anchor="ctr">
            <a:noAutofit/>
          </a:bodyPr>
          <a:lstStyle/>
          <a:p>
            <a:pPr algn="ctr">
              <a:lnSpc>
                <a:spcPct val="150000"/>
              </a:lnSpc>
            </a:pPr>
            <a:r>
              <a:rPr lang="pt-BR" sz="1200" dirty="0" err="1"/>
              <a:t>Roadway</a:t>
            </a:r>
            <a:r>
              <a:rPr lang="pt-BR" sz="1200" dirty="0"/>
              <a:t> </a:t>
            </a:r>
            <a:r>
              <a:rPr lang="pt-BR" sz="1200" dirty="0" err="1"/>
              <a:t>costs</a:t>
            </a:r>
            <a:r>
              <a:rPr lang="pt-BR" sz="1200" dirty="0"/>
              <a:t> R$ 160/</a:t>
            </a:r>
            <a:r>
              <a:rPr lang="pt-BR" sz="1200" dirty="0" err="1"/>
              <a:t>ton</a:t>
            </a:r>
            <a:endParaRPr lang="pt-BR" sz="1200" dirty="0"/>
          </a:p>
        </p:txBody>
      </p:sp>
      <p:sp>
        <p:nvSpPr>
          <p:cNvPr id="111" name="Elipse 110">
            <a:extLst>
              <a:ext uri="{FF2B5EF4-FFF2-40B4-BE49-F238E27FC236}">
                <a16:creationId xmlns:a16="http://schemas.microsoft.com/office/drawing/2014/main" id="{A119240B-14EF-4A40-8F8B-6816B1C05B4E}"/>
              </a:ext>
            </a:extLst>
          </p:cNvPr>
          <p:cNvSpPr/>
          <p:nvPr/>
        </p:nvSpPr>
        <p:spPr>
          <a:xfrm>
            <a:off x="4447792" y="2862327"/>
            <a:ext cx="303997" cy="303997"/>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dirty="0">
                <a:solidFill>
                  <a:schemeClr val="tx1"/>
                </a:solidFill>
              </a:rPr>
              <a:t>B</a:t>
            </a:r>
          </a:p>
        </p:txBody>
      </p:sp>
      <p:sp>
        <p:nvSpPr>
          <p:cNvPr id="120" name="CaixaDeTexto 119">
            <a:extLst>
              <a:ext uri="{FF2B5EF4-FFF2-40B4-BE49-F238E27FC236}">
                <a16:creationId xmlns:a16="http://schemas.microsoft.com/office/drawing/2014/main" id="{41ADE9D3-2DA8-4C13-A000-85058679B0FC}"/>
              </a:ext>
            </a:extLst>
          </p:cNvPr>
          <p:cNvSpPr txBox="1"/>
          <p:nvPr/>
        </p:nvSpPr>
        <p:spPr>
          <a:xfrm rot="19268196">
            <a:off x="4359694" y="3110077"/>
            <a:ext cx="939346" cy="357886"/>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787A7B"/>
                </a:solidFill>
              </a:rPr>
              <a:t>Xinguara</a:t>
            </a:r>
          </a:p>
        </p:txBody>
      </p:sp>
      <p:cxnSp>
        <p:nvCxnSpPr>
          <p:cNvPr id="123" name="Conector reto 122">
            <a:extLst>
              <a:ext uri="{FF2B5EF4-FFF2-40B4-BE49-F238E27FC236}">
                <a16:creationId xmlns:a16="http://schemas.microsoft.com/office/drawing/2014/main" id="{5506DF41-7A51-48A0-8A5B-B705D43A905D}"/>
              </a:ext>
            </a:extLst>
          </p:cNvPr>
          <p:cNvCxnSpPr>
            <a:cxnSpLocks/>
          </p:cNvCxnSpPr>
          <p:nvPr/>
        </p:nvCxnSpPr>
        <p:spPr>
          <a:xfrm>
            <a:off x="6192817" y="4211038"/>
            <a:ext cx="1949245" cy="0"/>
          </a:xfrm>
          <a:prstGeom prst="line">
            <a:avLst/>
          </a:prstGeom>
          <a:ln w="38100">
            <a:solidFill>
              <a:srgbClr val="7C9EE0"/>
            </a:solidFill>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125" name="CaixaDeTexto 124">
            <a:extLst>
              <a:ext uri="{FF2B5EF4-FFF2-40B4-BE49-F238E27FC236}">
                <a16:creationId xmlns:a16="http://schemas.microsoft.com/office/drawing/2014/main" id="{93B10E41-36B1-45FF-9562-DE7F448E209B}"/>
              </a:ext>
            </a:extLst>
          </p:cNvPr>
          <p:cNvSpPr txBox="1"/>
          <p:nvPr/>
        </p:nvSpPr>
        <p:spPr>
          <a:xfrm rot="19268196">
            <a:off x="4391752" y="3894195"/>
            <a:ext cx="939346" cy="357886"/>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787A7B"/>
                </a:solidFill>
              </a:rPr>
              <a:t>Xinguara</a:t>
            </a:r>
          </a:p>
        </p:txBody>
      </p:sp>
      <p:sp>
        <p:nvSpPr>
          <p:cNvPr id="126" name="CaixaDeTexto 125">
            <a:extLst>
              <a:ext uri="{FF2B5EF4-FFF2-40B4-BE49-F238E27FC236}">
                <a16:creationId xmlns:a16="http://schemas.microsoft.com/office/drawing/2014/main" id="{54304BD6-1ADF-4634-AF95-876DECD4E3BA}"/>
              </a:ext>
            </a:extLst>
          </p:cNvPr>
          <p:cNvSpPr txBox="1"/>
          <p:nvPr/>
        </p:nvSpPr>
        <p:spPr>
          <a:xfrm rot="19268196">
            <a:off x="5952564" y="3794656"/>
            <a:ext cx="939346" cy="357886"/>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7C9EE0"/>
                </a:solidFill>
              </a:rPr>
              <a:t>Marabá</a:t>
            </a:r>
          </a:p>
        </p:txBody>
      </p:sp>
      <p:sp>
        <p:nvSpPr>
          <p:cNvPr id="127" name="CaixaDeTexto 126">
            <a:extLst>
              <a:ext uri="{FF2B5EF4-FFF2-40B4-BE49-F238E27FC236}">
                <a16:creationId xmlns:a16="http://schemas.microsoft.com/office/drawing/2014/main" id="{77E24E9A-CBEB-42A3-9CBC-F53FB6132D33}"/>
              </a:ext>
            </a:extLst>
          </p:cNvPr>
          <p:cNvSpPr txBox="1"/>
          <p:nvPr/>
        </p:nvSpPr>
        <p:spPr>
          <a:xfrm>
            <a:off x="6488425" y="3996862"/>
            <a:ext cx="1569008" cy="433131"/>
          </a:xfrm>
          <a:prstGeom prst="rect">
            <a:avLst/>
          </a:prstGeom>
          <a:noFill/>
          <a:ln>
            <a:noFill/>
          </a:ln>
        </p:spPr>
        <p:txBody>
          <a:bodyPr wrap="square" lIns="72000" tIns="36000" rIns="72000" bIns="36000" rtlCol="0" anchor="ctr">
            <a:noAutofit/>
          </a:bodyPr>
          <a:lstStyle/>
          <a:p>
            <a:pPr algn="ctr">
              <a:lnSpc>
                <a:spcPct val="150000"/>
              </a:lnSpc>
            </a:pPr>
            <a:r>
              <a:rPr lang="pt-BR" sz="1200" dirty="0" err="1"/>
              <a:t>Waterway</a:t>
            </a:r>
            <a:r>
              <a:rPr lang="pt-BR" sz="1200" dirty="0"/>
              <a:t> </a:t>
            </a:r>
            <a:r>
              <a:rPr lang="pt-BR" sz="1200" dirty="0" err="1"/>
              <a:t>costs</a:t>
            </a:r>
            <a:r>
              <a:rPr lang="pt-BR" sz="1200" dirty="0"/>
              <a:t> R$ 56/</a:t>
            </a:r>
            <a:r>
              <a:rPr lang="pt-BR" sz="1200" dirty="0" err="1"/>
              <a:t>ton</a:t>
            </a:r>
            <a:endParaRPr lang="pt-BR" sz="1200" dirty="0"/>
          </a:p>
        </p:txBody>
      </p:sp>
      <p:sp>
        <p:nvSpPr>
          <p:cNvPr id="128" name="CaixaDeTexto 127">
            <a:extLst>
              <a:ext uri="{FF2B5EF4-FFF2-40B4-BE49-F238E27FC236}">
                <a16:creationId xmlns:a16="http://schemas.microsoft.com/office/drawing/2014/main" id="{E1A58DC2-14E9-4963-9293-2101EFB4CD4B}"/>
              </a:ext>
            </a:extLst>
          </p:cNvPr>
          <p:cNvSpPr txBox="1"/>
          <p:nvPr/>
        </p:nvSpPr>
        <p:spPr>
          <a:xfrm>
            <a:off x="5005976" y="3994472"/>
            <a:ext cx="1186841" cy="433131"/>
          </a:xfrm>
          <a:prstGeom prst="rect">
            <a:avLst/>
          </a:prstGeom>
          <a:noFill/>
          <a:ln>
            <a:noFill/>
          </a:ln>
        </p:spPr>
        <p:txBody>
          <a:bodyPr wrap="square" lIns="72000" tIns="36000" rIns="72000" bIns="36000" rtlCol="0" anchor="ctr">
            <a:noAutofit/>
          </a:bodyPr>
          <a:lstStyle/>
          <a:p>
            <a:pPr algn="ctr">
              <a:lnSpc>
                <a:spcPct val="150000"/>
              </a:lnSpc>
            </a:pPr>
            <a:r>
              <a:rPr lang="pt-BR" sz="1200" dirty="0" err="1"/>
              <a:t>Roadway</a:t>
            </a:r>
            <a:r>
              <a:rPr lang="pt-BR" sz="1200" dirty="0"/>
              <a:t> </a:t>
            </a:r>
            <a:r>
              <a:rPr lang="pt-BR" sz="1200" dirty="0" err="1"/>
              <a:t>costs</a:t>
            </a:r>
            <a:r>
              <a:rPr lang="pt-BR" sz="1200" dirty="0"/>
              <a:t> R$ 71/</a:t>
            </a:r>
            <a:r>
              <a:rPr lang="pt-BR" sz="1200" dirty="0" err="1"/>
              <a:t>ton</a:t>
            </a:r>
            <a:endParaRPr lang="pt-BR" sz="1200" dirty="0"/>
          </a:p>
        </p:txBody>
      </p:sp>
      <p:grpSp>
        <p:nvGrpSpPr>
          <p:cNvPr id="146" name="Agrupar 145">
            <a:extLst>
              <a:ext uri="{FF2B5EF4-FFF2-40B4-BE49-F238E27FC236}">
                <a16:creationId xmlns:a16="http://schemas.microsoft.com/office/drawing/2014/main" id="{B74F1810-3D20-4ED7-BC4D-FFF2EF06B612}"/>
              </a:ext>
            </a:extLst>
          </p:cNvPr>
          <p:cNvGrpSpPr/>
          <p:nvPr/>
        </p:nvGrpSpPr>
        <p:grpSpPr>
          <a:xfrm>
            <a:off x="156292" y="1141861"/>
            <a:ext cx="4628281" cy="4862286"/>
            <a:chOff x="809432" y="1141861"/>
            <a:chExt cx="4628281" cy="4862286"/>
          </a:xfrm>
        </p:grpSpPr>
        <p:grpSp>
          <p:nvGrpSpPr>
            <p:cNvPr id="100" name="Agrupar 99">
              <a:extLst>
                <a:ext uri="{FF2B5EF4-FFF2-40B4-BE49-F238E27FC236}">
                  <a16:creationId xmlns:a16="http://schemas.microsoft.com/office/drawing/2014/main" id="{6803185A-8008-4BE4-8934-FFCAC4041BC9}"/>
                </a:ext>
              </a:extLst>
            </p:cNvPr>
            <p:cNvGrpSpPr/>
            <p:nvPr/>
          </p:nvGrpSpPr>
          <p:grpSpPr>
            <a:xfrm>
              <a:off x="809432" y="1141861"/>
              <a:ext cx="4628281" cy="4862286"/>
              <a:chOff x="1868969" y="1141861"/>
              <a:chExt cx="4628281" cy="4862286"/>
            </a:xfrm>
          </p:grpSpPr>
          <p:grpSp>
            <p:nvGrpSpPr>
              <p:cNvPr id="60" name="Agrupar 59">
                <a:extLst>
                  <a:ext uri="{FF2B5EF4-FFF2-40B4-BE49-F238E27FC236}">
                    <a16:creationId xmlns:a16="http://schemas.microsoft.com/office/drawing/2014/main" id="{7DC9DC15-F96E-4F92-BEEC-105E04F4740D}"/>
                  </a:ext>
                </a:extLst>
              </p:cNvPr>
              <p:cNvGrpSpPr/>
              <p:nvPr/>
            </p:nvGrpSpPr>
            <p:grpSpPr>
              <a:xfrm>
                <a:off x="1868969" y="1141861"/>
                <a:ext cx="4628281" cy="4862286"/>
                <a:chOff x="1868969" y="1141861"/>
                <a:chExt cx="4628281" cy="4862286"/>
              </a:xfrm>
            </p:grpSpPr>
            <p:grpSp>
              <p:nvGrpSpPr>
                <p:cNvPr id="61" name="Agrupar 60">
                  <a:extLst>
                    <a:ext uri="{FF2B5EF4-FFF2-40B4-BE49-F238E27FC236}">
                      <a16:creationId xmlns:a16="http://schemas.microsoft.com/office/drawing/2014/main" id="{16EB5A60-861C-4A79-A929-3137503319E2}"/>
                    </a:ext>
                  </a:extLst>
                </p:cNvPr>
                <p:cNvGrpSpPr/>
                <p:nvPr/>
              </p:nvGrpSpPr>
              <p:grpSpPr>
                <a:xfrm>
                  <a:off x="1868969" y="1141861"/>
                  <a:ext cx="4195346" cy="4862286"/>
                  <a:chOff x="1868969" y="1141861"/>
                  <a:chExt cx="4195346" cy="4862286"/>
                </a:xfrm>
              </p:grpSpPr>
              <p:grpSp>
                <p:nvGrpSpPr>
                  <p:cNvPr id="64" name="Agrupar 63">
                    <a:extLst>
                      <a:ext uri="{FF2B5EF4-FFF2-40B4-BE49-F238E27FC236}">
                        <a16:creationId xmlns:a16="http://schemas.microsoft.com/office/drawing/2014/main" id="{CF058DEE-E29E-46C8-BBCE-23D647F01093}"/>
                      </a:ext>
                    </a:extLst>
                  </p:cNvPr>
                  <p:cNvGrpSpPr/>
                  <p:nvPr/>
                </p:nvGrpSpPr>
                <p:grpSpPr>
                  <a:xfrm>
                    <a:off x="1868969" y="1141861"/>
                    <a:ext cx="4195346" cy="4862286"/>
                    <a:chOff x="1868969" y="1141861"/>
                    <a:chExt cx="4195346" cy="4862286"/>
                  </a:xfrm>
                </p:grpSpPr>
                <p:pic>
                  <p:nvPicPr>
                    <p:cNvPr id="97" name="Imagem 96">
                      <a:extLst>
                        <a:ext uri="{FF2B5EF4-FFF2-40B4-BE49-F238E27FC236}">
                          <a16:creationId xmlns:a16="http://schemas.microsoft.com/office/drawing/2014/main" id="{CD97B999-FF77-41E9-AA32-14BFC1A8323A}"/>
                        </a:ext>
                      </a:extLst>
                    </p:cNvPr>
                    <p:cNvPicPr>
                      <a:picLocks noChangeAspect="1"/>
                    </p:cNvPicPr>
                    <p:nvPr/>
                  </p:nvPicPr>
                  <p:blipFill rotWithShape="1">
                    <a:blip r:embed="rId2">
                      <a:extLst>
                        <a:ext uri="{28A0092B-C50C-407E-A947-70E740481C1C}">
                          <a14:useLocalDpi xmlns:a14="http://schemas.microsoft.com/office/drawing/2010/main" val="0"/>
                        </a:ext>
                      </a:extLst>
                    </a:blip>
                    <a:srcRect l="34285" t="5092" r="23357" b="4417"/>
                    <a:stretch/>
                  </p:blipFill>
                  <p:spPr>
                    <a:xfrm>
                      <a:off x="1868969" y="1141861"/>
                      <a:ext cx="4195346" cy="4862286"/>
                    </a:xfrm>
                    <a:prstGeom prst="rect">
                      <a:avLst/>
                    </a:prstGeom>
                  </p:spPr>
                </p:pic>
                <p:sp>
                  <p:nvSpPr>
                    <p:cNvPr id="98" name="Forma Livre: Forma 97">
                      <a:extLst>
                        <a:ext uri="{FF2B5EF4-FFF2-40B4-BE49-F238E27FC236}">
                          <a16:creationId xmlns:a16="http://schemas.microsoft.com/office/drawing/2014/main" id="{EB9DD438-EDCC-4CDC-A31B-93844D87505E}"/>
                        </a:ext>
                      </a:extLst>
                    </p:cNvPr>
                    <p:cNvSpPr/>
                    <p:nvPr/>
                  </p:nvSpPr>
                  <p:spPr>
                    <a:xfrm>
                      <a:off x="3302000" y="1892300"/>
                      <a:ext cx="50800" cy="44450"/>
                    </a:xfrm>
                    <a:custGeom>
                      <a:avLst/>
                      <a:gdLst>
                        <a:gd name="connsiteX0" fmla="*/ 0 w 50800"/>
                        <a:gd name="connsiteY0" fmla="*/ 44450 h 44450"/>
                        <a:gd name="connsiteX1" fmla="*/ 15875 w 50800"/>
                        <a:gd name="connsiteY1" fmla="*/ 41275 h 44450"/>
                        <a:gd name="connsiteX2" fmla="*/ 22225 w 50800"/>
                        <a:gd name="connsiteY2" fmla="*/ 31750 h 44450"/>
                        <a:gd name="connsiteX3" fmla="*/ 31750 w 50800"/>
                        <a:gd name="connsiteY3" fmla="*/ 28575 h 44450"/>
                        <a:gd name="connsiteX4" fmla="*/ 44450 w 50800"/>
                        <a:gd name="connsiteY4" fmla="*/ 9525 h 44450"/>
                        <a:gd name="connsiteX5" fmla="*/ 50800 w 50800"/>
                        <a:gd name="connsiteY5" fmla="*/ 0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 h="44450">
                          <a:moveTo>
                            <a:pt x="0" y="44450"/>
                          </a:moveTo>
                          <a:cubicBezTo>
                            <a:pt x="5292" y="43392"/>
                            <a:pt x="11190" y="43952"/>
                            <a:pt x="15875" y="41275"/>
                          </a:cubicBezTo>
                          <a:cubicBezTo>
                            <a:pt x="19188" y="39382"/>
                            <a:pt x="19245" y="34134"/>
                            <a:pt x="22225" y="31750"/>
                          </a:cubicBezTo>
                          <a:cubicBezTo>
                            <a:pt x="24838" y="29659"/>
                            <a:pt x="28575" y="29633"/>
                            <a:pt x="31750" y="28575"/>
                          </a:cubicBezTo>
                          <a:lnTo>
                            <a:pt x="44450" y="9525"/>
                          </a:lnTo>
                          <a:lnTo>
                            <a:pt x="50800" y="0"/>
                          </a:lnTo>
                        </a:path>
                      </a:pathLst>
                    </a:custGeom>
                    <a:noFill/>
                    <a:ln w="19050">
                      <a:solidFill>
                        <a:srgbClr val="004570"/>
                      </a:solidFill>
                    </a:ln>
                    <a:effectLst/>
                  </p:spPr>
                  <p:style>
                    <a:lnRef idx="0">
                      <a:scrgbClr r="0" g="0" b="0"/>
                    </a:lnRef>
                    <a:fillRef idx="1001">
                      <a:schemeClr val="dk2"/>
                    </a:fillRef>
                    <a:effectRef idx="0">
                      <a:scrgbClr r="0" g="0" b="0"/>
                    </a:effectRef>
                    <a:fontRef idx="major"/>
                  </p:style>
                  <p:txBody>
                    <a:bodyPr rtlCol="0" anchor="ctr"/>
                    <a:lstStyle/>
                    <a:p>
                      <a:pPr algn="ctr"/>
                      <a:endParaRPr lang="pt-BR"/>
                    </a:p>
                  </p:txBody>
                </p:sp>
              </p:grpSp>
              <p:sp>
                <p:nvSpPr>
                  <p:cNvPr id="65" name="Elipse 64">
                    <a:extLst>
                      <a:ext uri="{FF2B5EF4-FFF2-40B4-BE49-F238E27FC236}">
                        <a16:creationId xmlns:a16="http://schemas.microsoft.com/office/drawing/2014/main" id="{A57E1F6E-30DA-4724-952B-60001A6FDC6F}"/>
                      </a:ext>
                    </a:extLst>
                  </p:cNvPr>
                  <p:cNvSpPr/>
                  <p:nvPr/>
                </p:nvSpPr>
                <p:spPr>
                  <a:xfrm>
                    <a:off x="3316730" y="1749732"/>
                    <a:ext cx="148703" cy="148703"/>
                  </a:xfrm>
                  <a:prstGeom prst="ellipse">
                    <a:avLst/>
                  </a:prstGeom>
                  <a:solidFill>
                    <a:srgbClr val="BD67A4"/>
                  </a:solidFill>
                  <a:ln>
                    <a:solidFill>
                      <a:srgbClr val="A73C8E"/>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6" name="Elipse 65">
                    <a:extLst>
                      <a:ext uri="{FF2B5EF4-FFF2-40B4-BE49-F238E27FC236}">
                        <a16:creationId xmlns:a16="http://schemas.microsoft.com/office/drawing/2014/main" id="{B7B01BA4-7CF3-4B17-92EA-C8BE74405B6F}"/>
                      </a:ext>
                    </a:extLst>
                  </p:cNvPr>
                  <p:cNvSpPr/>
                  <p:nvPr/>
                </p:nvSpPr>
                <p:spPr>
                  <a:xfrm>
                    <a:off x="4025390" y="1985952"/>
                    <a:ext cx="148703" cy="148703"/>
                  </a:xfrm>
                  <a:prstGeom prst="ellipse">
                    <a:avLst/>
                  </a:prstGeom>
                  <a:solidFill>
                    <a:srgbClr val="BD67A4"/>
                  </a:solidFill>
                  <a:ln>
                    <a:solidFill>
                      <a:srgbClr val="A73C8E"/>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7" name="Elipse 66">
                    <a:extLst>
                      <a:ext uri="{FF2B5EF4-FFF2-40B4-BE49-F238E27FC236}">
                        <a16:creationId xmlns:a16="http://schemas.microsoft.com/office/drawing/2014/main" id="{5CD6230B-8E39-4A9D-A154-015C2AD414CE}"/>
                      </a:ext>
                    </a:extLst>
                  </p:cNvPr>
                  <p:cNvSpPr/>
                  <p:nvPr/>
                </p:nvSpPr>
                <p:spPr>
                  <a:xfrm>
                    <a:off x="4957767" y="4135517"/>
                    <a:ext cx="148703" cy="148703"/>
                  </a:xfrm>
                  <a:prstGeom prst="ellipse">
                    <a:avLst/>
                  </a:prstGeom>
                  <a:solidFill>
                    <a:srgbClr val="BD67A4"/>
                  </a:solidFill>
                  <a:ln>
                    <a:solidFill>
                      <a:srgbClr val="A73C8E"/>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8" name="Elipse 67">
                    <a:extLst>
                      <a:ext uri="{FF2B5EF4-FFF2-40B4-BE49-F238E27FC236}">
                        <a16:creationId xmlns:a16="http://schemas.microsoft.com/office/drawing/2014/main" id="{4AA9AB56-E3A3-4960-912F-142CC1F9DC0F}"/>
                      </a:ext>
                    </a:extLst>
                  </p:cNvPr>
                  <p:cNvSpPr/>
                  <p:nvPr/>
                </p:nvSpPr>
                <p:spPr>
                  <a:xfrm>
                    <a:off x="5032118" y="3828024"/>
                    <a:ext cx="148703" cy="148703"/>
                  </a:xfrm>
                  <a:prstGeom prst="ellipse">
                    <a:avLst/>
                  </a:prstGeom>
                  <a:solidFill>
                    <a:srgbClr val="BD67A4"/>
                  </a:solidFill>
                  <a:ln>
                    <a:solidFill>
                      <a:srgbClr val="A73C8E"/>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9" name="Elipse 68">
                    <a:extLst>
                      <a:ext uri="{FF2B5EF4-FFF2-40B4-BE49-F238E27FC236}">
                        <a16:creationId xmlns:a16="http://schemas.microsoft.com/office/drawing/2014/main" id="{02F58CA6-C840-455F-8FDD-1B2DB2101C71}"/>
                      </a:ext>
                    </a:extLst>
                  </p:cNvPr>
                  <p:cNvSpPr/>
                  <p:nvPr/>
                </p:nvSpPr>
                <p:spPr>
                  <a:xfrm>
                    <a:off x="3660077" y="5763407"/>
                    <a:ext cx="148703" cy="148703"/>
                  </a:xfrm>
                  <a:prstGeom prst="ellipse">
                    <a:avLst/>
                  </a:prstGeom>
                  <a:solidFill>
                    <a:srgbClr val="BD67A4"/>
                  </a:solidFill>
                  <a:ln>
                    <a:solidFill>
                      <a:srgbClr val="A73C8E"/>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0" name="CaixaDeTexto 69">
                    <a:extLst>
                      <a:ext uri="{FF2B5EF4-FFF2-40B4-BE49-F238E27FC236}">
                        <a16:creationId xmlns:a16="http://schemas.microsoft.com/office/drawing/2014/main" id="{31F76DAA-911E-4BE7-99A2-63DF32695083}"/>
                      </a:ext>
                    </a:extLst>
                  </p:cNvPr>
                  <p:cNvSpPr txBox="1"/>
                  <p:nvPr/>
                </p:nvSpPr>
                <p:spPr>
                  <a:xfrm>
                    <a:off x="3316730" y="1514007"/>
                    <a:ext cx="1774341" cy="283405"/>
                  </a:xfrm>
                  <a:prstGeom prst="rect">
                    <a:avLst/>
                  </a:prstGeom>
                  <a:noFill/>
                </p:spPr>
                <p:txBody>
                  <a:bodyPr wrap="square" rtlCol="0">
                    <a:noAutofit/>
                  </a:bodyPr>
                  <a:lstStyle/>
                  <a:p>
                    <a:pPr>
                      <a:spcBef>
                        <a:spcPts val="600"/>
                      </a:spcBef>
                    </a:pPr>
                    <a:r>
                      <a:rPr lang="pt-BR" sz="1300" dirty="0"/>
                      <a:t>Vila do Conde (VDC)</a:t>
                    </a:r>
                  </a:p>
                </p:txBody>
              </p:sp>
              <p:sp>
                <p:nvSpPr>
                  <p:cNvPr id="71" name="CaixaDeTexto 70">
                    <a:extLst>
                      <a:ext uri="{FF2B5EF4-FFF2-40B4-BE49-F238E27FC236}">
                        <a16:creationId xmlns:a16="http://schemas.microsoft.com/office/drawing/2014/main" id="{F30DA7A5-EDB9-45CA-A5D3-418CA11BB34D}"/>
                      </a:ext>
                    </a:extLst>
                  </p:cNvPr>
                  <p:cNvSpPr txBox="1"/>
                  <p:nvPr/>
                </p:nvSpPr>
                <p:spPr>
                  <a:xfrm>
                    <a:off x="4118170" y="1779207"/>
                    <a:ext cx="1316429" cy="235725"/>
                  </a:xfrm>
                  <a:prstGeom prst="rect">
                    <a:avLst/>
                  </a:prstGeom>
                  <a:noFill/>
                </p:spPr>
                <p:txBody>
                  <a:bodyPr wrap="square" rtlCol="0">
                    <a:noAutofit/>
                  </a:bodyPr>
                  <a:lstStyle/>
                  <a:p>
                    <a:pPr>
                      <a:spcBef>
                        <a:spcPts val="600"/>
                      </a:spcBef>
                    </a:pPr>
                    <a:r>
                      <a:rPr lang="pt-BR" sz="1300" dirty="0"/>
                      <a:t>Itaqui</a:t>
                    </a:r>
                  </a:p>
                </p:txBody>
              </p:sp>
              <p:sp>
                <p:nvSpPr>
                  <p:cNvPr id="72" name="CaixaDeTexto 71">
                    <a:extLst>
                      <a:ext uri="{FF2B5EF4-FFF2-40B4-BE49-F238E27FC236}">
                        <a16:creationId xmlns:a16="http://schemas.microsoft.com/office/drawing/2014/main" id="{35CD0566-7C48-42FF-A435-750024644E77}"/>
                      </a:ext>
                    </a:extLst>
                  </p:cNvPr>
                  <p:cNvSpPr txBox="1"/>
                  <p:nvPr/>
                </p:nvSpPr>
                <p:spPr>
                  <a:xfrm>
                    <a:off x="3790040" y="5719895"/>
                    <a:ext cx="1316429" cy="235725"/>
                  </a:xfrm>
                  <a:prstGeom prst="rect">
                    <a:avLst/>
                  </a:prstGeom>
                  <a:noFill/>
                </p:spPr>
                <p:txBody>
                  <a:bodyPr wrap="square" rtlCol="0">
                    <a:noAutofit/>
                  </a:bodyPr>
                  <a:lstStyle/>
                  <a:p>
                    <a:pPr>
                      <a:spcBef>
                        <a:spcPts val="600"/>
                      </a:spcBef>
                    </a:pPr>
                    <a:r>
                      <a:rPr lang="pt-BR" sz="1300" dirty="0"/>
                      <a:t>Santos</a:t>
                    </a:r>
                  </a:p>
                </p:txBody>
              </p:sp>
              <p:sp>
                <p:nvSpPr>
                  <p:cNvPr id="73" name="Elipse 72">
                    <a:extLst>
                      <a:ext uri="{FF2B5EF4-FFF2-40B4-BE49-F238E27FC236}">
                        <a16:creationId xmlns:a16="http://schemas.microsoft.com/office/drawing/2014/main" id="{EB0FE6F2-999A-4B2D-A1B1-D9CC43C1D43C}"/>
                      </a:ext>
                    </a:extLst>
                  </p:cNvPr>
                  <p:cNvSpPr/>
                  <p:nvPr/>
                </p:nvSpPr>
                <p:spPr>
                  <a:xfrm>
                    <a:off x="2004219" y="2363206"/>
                    <a:ext cx="148703" cy="148703"/>
                  </a:xfrm>
                  <a:prstGeom prst="ellipse">
                    <a:avLst/>
                  </a:prstGeom>
                  <a:solidFill>
                    <a:srgbClr val="7C9EE0"/>
                  </a:solidFill>
                  <a:ln>
                    <a:solidFill>
                      <a:srgbClr val="6B92DC"/>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6" name="Elipse 75">
                    <a:extLst>
                      <a:ext uri="{FF2B5EF4-FFF2-40B4-BE49-F238E27FC236}">
                        <a16:creationId xmlns:a16="http://schemas.microsoft.com/office/drawing/2014/main" id="{B597ED43-9499-4EF4-8EAA-C365D51D6929}"/>
                      </a:ext>
                    </a:extLst>
                  </p:cNvPr>
                  <p:cNvSpPr/>
                  <p:nvPr/>
                </p:nvSpPr>
                <p:spPr>
                  <a:xfrm>
                    <a:off x="3266911" y="3341307"/>
                    <a:ext cx="148703" cy="148703"/>
                  </a:xfrm>
                  <a:prstGeom prst="ellipse">
                    <a:avLst/>
                  </a:prstGeom>
                  <a:solidFill>
                    <a:srgbClr val="CF6C79"/>
                  </a:solidFill>
                  <a:ln>
                    <a:solidFill>
                      <a:srgbClr val="BC3244"/>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7" name="Elipse 76">
                    <a:extLst>
                      <a:ext uri="{FF2B5EF4-FFF2-40B4-BE49-F238E27FC236}">
                        <a16:creationId xmlns:a16="http://schemas.microsoft.com/office/drawing/2014/main" id="{72939F31-E4E5-45CA-9F57-0989301C0147}"/>
                      </a:ext>
                    </a:extLst>
                  </p:cNvPr>
                  <p:cNvSpPr/>
                  <p:nvPr/>
                </p:nvSpPr>
                <p:spPr>
                  <a:xfrm>
                    <a:off x="4391483" y="4027297"/>
                    <a:ext cx="148703" cy="148703"/>
                  </a:xfrm>
                  <a:prstGeom prst="ellipse">
                    <a:avLst/>
                  </a:prstGeom>
                  <a:solidFill>
                    <a:srgbClr val="CF6C79"/>
                  </a:solidFill>
                  <a:ln>
                    <a:solidFill>
                      <a:srgbClr val="BC3244"/>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8" name="Elipse 77">
                    <a:extLst>
                      <a:ext uri="{FF2B5EF4-FFF2-40B4-BE49-F238E27FC236}">
                        <a16:creationId xmlns:a16="http://schemas.microsoft.com/office/drawing/2014/main" id="{23EAEDF9-89F3-4B52-A27E-0761E1A3ABD9}"/>
                      </a:ext>
                    </a:extLst>
                  </p:cNvPr>
                  <p:cNvSpPr/>
                  <p:nvPr/>
                </p:nvSpPr>
                <p:spPr>
                  <a:xfrm>
                    <a:off x="2965553" y="5076475"/>
                    <a:ext cx="148703" cy="148703"/>
                  </a:xfrm>
                  <a:prstGeom prst="ellipse">
                    <a:avLst/>
                  </a:prstGeom>
                  <a:solidFill>
                    <a:srgbClr val="CF6C79"/>
                  </a:solidFill>
                  <a:ln>
                    <a:solidFill>
                      <a:srgbClr val="BC3244"/>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8" name="Elipse 87">
                    <a:extLst>
                      <a:ext uri="{FF2B5EF4-FFF2-40B4-BE49-F238E27FC236}">
                        <a16:creationId xmlns:a16="http://schemas.microsoft.com/office/drawing/2014/main" id="{39BA7EAF-F1C9-4269-A265-0F1C0DC372F6}"/>
                      </a:ext>
                    </a:extLst>
                  </p:cNvPr>
                  <p:cNvSpPr/>
                  <p:nvPr/>
                </p:nvSpPr>
                <p:spPr>
                  <a:xfrm>
                    <a:off x="3177733" y="2514694"/>
                    <a:ext cx="148703" cy="148703"/>
                  </a:xfrm>
                  <a:prstGeom prst="ellipse">
                    <a:avLst/>
                  </a:prstGeom>
                  <a:solidFill>
                    <a:srgbClr val="7C9EE0"/>
                  </a:solidFill>
                  <a:ln>
                    <a:solidFill>
                      <a:srgbClr val="6B92DC"/>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9" name="Forma Livre: Forma 88">
                    <a:extLst>
                      <a:ext uri="{FF2B5EF4-FFF2-40B4-BE49-F238E27FC236}">
                        <a16:creationId xmlns:a16="http://schemas.microsoft.com/office/drawing/2014/main" id="{1146944F-BCA5-45A3-9D9F-7FEEC7AD154F}"/>
                      </a:ext>
                    </a:extLst>
                  </p:cNvPr>
                  <p:cNvSpPr/>
                  <p:nvPr/>
                </p:nvSpPr>
                <p:spPr>
                  <a:xfrm>
                    <a:off x="2023498" y="2514599"/>
                    <a:ext cx="313369" cy="1268413"/>
                  </a:xfrm>
                  <a:custGeom>
                    <a:avLst/>
                    <a:gdLst>
                      <a:gd name="connsiteX0" fmla="*/ 76200 w 241300"/>
                      <a:gd name="connsiteY0" fmla="*/ 1206500 h 1206500"/>
                      <a:gd name="connsiteX1" fmla="*/ 101600 w 241300"/>
                      <a:gd name="connsiteY1" fmla="*/ 1143000 h 1206500"/>
                      <a:gd name="connsiteX2" fmla="*/ 127000 w 241300"/>
                      <a:gd name="connsiteY2" fmla="*/ 1066800 h 1206500"/>
                      <a:gd name="connsiteX3" fmla="*/ 165100 w 241300"/>
                      <a:gd name="connsiteY3" fmla="*/ 1028700 h 1206500"/>
                      <a:gd name="connsiteX4" fmla="*/ 215900 w 241300"/>
                      <a:gd name="connsiteY4" fmla="*/ 952500 h 1206500"/>
                      <a:gd name="connsiteX5" fmla="*/ 241300 w 241300"/>
                      <a:gd name="connsiteY5" fmla="*/ 838200 h 1206500"/>
                      <a:gd name="connsiteX6" fmla="*/ 215900 w 241300"/>
                      <a:gd name="connsiteY6" fmla="*/ 723900 h 1206500"/>
                      <a:gd name="connsiteX7" fmla="*/ 165100 w 241300"/>
                      <a:gd name="connsiteY7" fmla="*/ 609600 h 1206500"/>
                      <a:gd name="connsiteX8" fmla="*/ 152400 w 241300"/>
                      <a:gd name="connsiteY8" fmla="*/ 558800 h 1206500"/>
                      <a:gd name="connsiteX9" fmla="*/ 114300 w 241300"/>
                      <a:gd name="connsiteY9" fmla="*/ 444500 h 1206500"/>
                      <a:gd name="connsiteX10" fmla="*/ 101600 w 241300"/>
                      <a:gd name="connsiteY10" fmla="*/ 406400 h 1206500"/>
                      <a:gd name="connsiteX11" fmla="*/ 88900 w 241300"/>
                      <a:gd name="connsiteY11" fmla="*/ 368300 h 1206500"/>
                      <a:gd name="connsiteX12" fmla="*/ 50800 w 241300"/>
                      <a:gd name="connsiteY12" fmla="*/ 292100 h 1206500"/>
                      <a:gd name="connsiteX13" fmla="*/ 0 w 241300"/>
                      <a:gd name="connsiteY13" fmla="*/ 177800 h 1206500"/>
                      <a:gd name="connsiteX14" fmla="*/ 0 w 241300"/>
                      <a:gd name="connsiteY14" fmla="*/ 0 h 1206500"/>
                      <a:gd name="connsiteX0" fmla="*/ 120650 w 285750"/>
                      <a:gd name="connsiteY0" fmla="*/ 1206500 h 1206500"/>
                      <a:gd name="connsiteX1" fmla="*/ 146050 w 285750"/>
                      <a:gd name="connsiteY1" fmla="*/ 1143000 h 1206500"/>
                      <a:gd name="connsiteX2" fmla="*/ 171450 w 285750"/>
                      <a:gd name="connsiteY2" fmla="*/ 1066800 h 1206500"/>
                      <a:gd name="connsiteX3" fmla="*/ 209550 w 285750"/>
                      <a:gd name="connsiteY3" fmla="*/ 1028700 h 1206500"/>
                      <a:gd name="connsiteX4" fmla="*/ 260350 w 285750"/>
                      <a:gd name="connsiteY4" fmla="*/ 952500 h 1206500"/>
                      <a:gd name="connsiteX5" fmla="*/ 285750 w 285750"/>
                      <a:gd name="connsiteY5" fmla="*/ 838200 h 1206500"/>
                      <a:gd name="connsiteX6" fmla="*/ 260350 w 285750"/>
                      <a:gd name="connsiteY6" fmla="*/ 723900 h 1206500"/>
                      <a:gd name="connsiteX7" fmla="*/ 209550 w 285750"/>
                      <a:gd name="connsiteY7" fmla="*/ 609600 h 1206500"/>
                      <a:gd name="connsiteX8" fmla="*/ 196850 w 285750"/>
                      <a:gd name="connsiteY8" fmla="*/ 558800 h 1206500"/>
                      <a:gd name="connsiteX9" fmla="*/ 158750 w 285750"/>
                      <a:gd name="connsiteY9" fmla="*/ 444500 h 1206500"/>
                      <a:gd name="connsiteX10" fmla="*/ 146050 w 285750"/>
                      <a:gd name="connsiteY10" fmla="*/ 406400 h 1206500"/>
                      <a:gd name="connsiteX11" fmla="*/ 133350 w 285750"/>
                      <a:gd name="connsiteY11" fmla="*/ 368300 h 1206500"/>
                      <a:gd name="connsiteX12" fmla="*/ 95250 w 285750"/>
                      <a:gd name="connsiteY12" fmla="*/ 292100 h 1206500"/>
                      <a:gd name="connsiteX13" fmla="*/ 0 w 285750"/>
                      <a:gd name="connsiteY13" fmla="*/ 190500 h 1206500"/>
                      <a:gd name="connsiteX14" fmla="*/ 44450 w 285750"/>
                      <a:gd name="connsiteY14" fmla="*/ 0 h 1206500"/>
                      <a:gd name="connsiteX0" fmla="*/ 125089 w 290189"/>
                      <a:gd name="connsiteY0" fmla="*/ 1206500 h 1206500"/>
                      <a:gd name="connsiteX1" fmla="*/ 150489 w 290189"/>
                      <a:gd name="connsiteY1" fmla="*/ 1143000 h 1206500"/>
                      <a:gd name="connsiteX2" fmla="*/ 175889 w 290189"/>
                      <a:gd name="connsiteY2" fmla="*/ 1066800 h 1206500"/>
                      <a:gd name="connsiteX3" fmla="*/ 213989 w 290189"/>
                      <a:gd name="connsiteY3" fmla="*/ 1028700 h 1206500"/>
                      <a:gd name="connsiteX4" fmla="*/ 264789 w 290189"/>
                      <a:gd name="connsiteY4" fmla="*/ 952500 h 1206500"/>
                      <a:gd name="connsiteX5" fmla="*/ 290189 w 290189"/>
                      <a:gd name="connsiteY5" fmla="*/ 838200 h 1206500"/>
                      <a:gd name="connsiteX6" fmla="*/ 264789 w 290189"/>
                      <a:gd name="connsiteY6" fmla="*/ 723900 h 1206500"/>
                      <a:gd name="connsiteX7" fmla="*/ 213989 w 290189"/>
                      <a:gd name="connsiteY7" fmla="*/ 609600 h 1206500"/>
                      <a:gd name="connsiteX8" fmla="*/ 201289 w 290189"/>
                      <a:gd name="connsiteY8" fmla="*/ 558800 h 1206500"/>
                      <a:gd name="connsiteX9" fmla="*/ 163189 w 290189"/>
                      <a:gd name="connsiteY9" fmla="*/ 444500 h 1206500"/>
                      <a:gd name="connsiteX10" fmla="*/ 150489 w 290189"/>
                      <a:gd name="connsiteY10" fmla="*/ 406400 h 1206500"/>
                      <a:gd name="connsiteX11" fmla="*/ 137789 w 290189"/>
                      <a:gd name="connsiteY11" fmla="*/ 368300 h 1206500"/>
                      <a:gd name="connsiteX12" fmla="*/ 99689 w 290189"/>
                      <a:gd name="connsiteY12" fmla="*/ 292100 h 1206500"/>
                      <a:gd name="connsiteX13" fmla="*/ 4439 w 290189"/>
                      <a:gd name="connsiteY13" fmla="*/ 190500 h 1206500"/>
                      <a:gd name="connsiteX14" fmla="*/ 17139 w 290189"/>
                      <a:gd name="connsiteY14" fmla="*/ 0 h 1206500"/>
                      <a:gd name="connsiteX0" fmla="*/ 148536 w 313636"/>
                      <a:gd name="connsiteY0" fmla="*/ 1206500 h 1206500"/>
                      <a:gd name="connsiteX1" fmla="*/ 173936 w 313636"/>
                      <a:gd name="connsiteY1" fmla="*/ 1143000 h 1206500"/>
                      <a:gd name="connsiteX2" fmla="*/ 199336 w 313636"/>
                      <a:gd name="connsiteY2" fmla="*/ 1066800 h 1206500"/>
                      <a:gd name="connsiteX3" fmla="*/ 237436 w 313636"/>
                      <a:gd name="connsiteY3" fmla="*/ 1028700 h 1206500"/>
                      <a:gd name="connsiteX4" fmla="*/ 288236 w 313636"/>
                      <a:gd name="connsiteY4" fmla="*/ 952500 h 1206500"/>
                      <a:gd name="connsiteX5" fmla="*/ 313636 w 313636"/>
                      <a:gd name="connsiteY5" fmla="*/ 838200 h 1206500"/>
                      <a:gd name="connsiteX6" fmla="*/ 288236 w 313636"/>
                      <a:gd name="connsiteY6" fmla="*/ 723900 h 1206500"/>
                      <a:gd name="connsiteX7" fmla="*/ 237436 w 313636"/>
                      <a:gd name="connsiteY7" fmla="*/ 609600 h 1206500"/>
                      <a:gd name="connsiteX8" fmla="*/ 224736 w 313636"/>
                      <a:gd name="connsiteY8" fmla="*/ 558800 h 1206500"/>
                      <a:gd name="connsiteX9" fmla="*/ 186636 w 313636"/>
                      <a:gd name="connsiteY9" fmla="*/ 444500 h 1206500"/>
                      <a:gd name="connsiteX10" fmla="*/ 173936 w 313636"/>
                      <a:gd name="connsiteY10" fmla="*/ 406400 h 1206500"/>
                      <a:gd name="connsiteX11" fmla="*/ 161236 w 313636"/>
                      <a:gd name="connsiteY11" fmla="*/ 368300 h 1206500"/>
                      <a:gd name="connsiteX12" fmla="*/ 123136 w 313636"/>
                      <a:gd name="connsiteY12" fmla="*/ 292100 h 1206500"/>
                      <a:gd name="connsiteX13" fmla="*/ 2486 w 313636"/>
                      <a:gd name="connsiteY13" fmla="*/ 184150 h 1206500"/>
                      <a:gd name="connsiteX14" fmla="*/ 40586 w 313636"/>
                      <a:gd name="connsiteY14" fmla="*/ 0 h 1206500"/>
                      <a:gd name="connsiteX0" fmla="*/ 148536 w 313704"/>
                      <a:gd name="connsiteY0" fmla="*/ 1206500 h 1206500"/>
                      <a:gd name="connsiteX1" fmla="*/ 173936 w 313704"/>
                      <a:gd name="connsiteY1" fmla="*/ 1143000 h 1206500"/>
                      <a:gd name="connsiteX2" fmla="*/ 199336 w 313704"/>
                      <a:gd name="connsiteY2" fmla="*/ 1066800 h 1206500"/>
                      <a:gd name="connsiteX3" fmla="*/ 237436 w 313704"/>
                      <a:gd name="connsiteY3" fmla="*/ 1028700 h 1206500"/>
                      <a:gd name="connsiteX4" fmla="*/ 288236 w 313704"/>
                      <a:gd name="connsiteY4" fmla="*/ 952500 h 1206500"/>
                      <a:gd name="connsiteX5" fmla="*/ 313636 w 313704"/>
                      <a:gd name="connsiteY5" fmla="*/ 838200 h 1206500"/>
                      <a:gd name="connsiteX6" fmla="*/ 295379 w 313704"/>
                      <a:gd name="connsiteY6" fmla="*/ 754856 h 1206500"/>
                      <a:gd name="connsiteX7" fmla="*/ 237436 w 313704"/>
                      <a:gd name="connsiteY7" fmla="*/ 609600 h 1206500"/>
                      <a:gd name="connsiteX8" fmla="*/ 224736 w 313704"/>
                      <a:gd name="connsiteY8" fmla="*/ 558800 h 1206500"/>
                      <a:gd name="connsiteX9" fmla="*/ 186636 w 313704"/>
                      <a:gd name="connsiteY9" fmla="*/ 444500 h 1206500"/>
                      <a:gd name="connsiteX10" fmla="*/ 173936 w 313704"/>
                      <a:gd name="connsiteY10" fmla="*/ 406400 h 1206500"/>
                      <a:gd name="connsiteX11" fmla="*/ 161236 w 313704"/>
                      <a:gd name="connsiteY11" fmla="*/ 368300 h 1206500"/>
                      <a:gd name="connsiteX12" fmla="*/ 123136 w 313704"/>
                      <a:gd name="connsiteY12" fmla="*/ 292100 h 1206500"/>
                      <a:gd name="connsiteX13" fmla="*/ 2486 w 313704"/>
                      <a:gd name="connsiteY13" fmla="*/ 184150 h 1206500"/>
                      <a:gd name="connsiteX14" fmla="*/ 40586 w 313704"/>
                      <a:gd name="connsiteY14" fmla="*/ 0 h 1206500"/>
                      <a:gd name="connsiteX0" fmla="*/ 148201 w 313369"/>
                      <a:gd name="connsiteY0" fmla="*/ 1206500 h 1206500"/>
                      <a:gd name="connsiteX1" fmla="*/ 173601 w 313369"/>
                      <a:gd name="connsiteY1" fmla="*/ 1143000 h 1206500"/>
                      <a:gd name="connsiteX2" fmla="*/ 199001 w 313369"/>
                      <a:gd name="connsiteY2" fmla="*/ 1066800 h 1206500"/>
                      <a:gd name="connsiteX3" fmla="*/ 237101 w 313369"/>
                      <a:gd name="connsiteY3" fmla="*/ 1028700 h 1206500"/>
                      <a:gd name="connsiteX4" fmla="*/ 287901 w 313369"/>
                      <a:gd name="connsiteY4" fmla="*/ 952500 h 1206500"/>
                      <a:gd name="connsiteX5" fmla="*/ 313301 w 313369"/>
                      <a:gd name="connsiteY5" fmla="*/ 838200 h 1206500"/>
                      <a:gd name="connsiteX6" fmla="*/ 295044 w 313369"/>
                      <a:gd name="connsiteY6" fmla="*/ 754856 h 1206500"/>
                      <a:gd name="connsiteX7" fmla="*/ 237101 w 313369"/>
                      <a:gd name="connsiteY7" fmla="*/ 609600 h 1206500"/>
                      <a:gd name="connsiteX8" fmla="*/ 224401 w 313369"/>
                      <a:gd name="connsiteY8" fmla="*/ 558800 h 1206500"/>
                      <a:gd name="connsiteX9" fmla="*/ 186301 w 313369"/>
                      <a:gd name="connsiteY9" fmla="*/ 444500 h 1206500"/>
                      <a:gd name="connsiteX10" fmla="*/ 173601 w 313369"/>
                      <a:gd name="connsiteY10" fmla="*/ 406400 h 1206500"/>
                      <a:gd name="connsiteX11" fmla="*/ 160901 w 313369"/>
                      <a:gd name="connsiteY11" fmla="*/ 368300 h 1206500"/>
                      <a:gd name="connsiteX12" fmla="*/ 115657 w 313369"/>
                      <a:gd name="connsiteY12" fmla="*/ 289718 h 1206500"/>
                      <a:gd name="connsiteX13" fmla="*/ 2151 w 313369"/>
                      <a:gd name="connsiteY13" fmla="*/ 184150 h 1206500"/>
                      <a:gd name="connsiteX14" fmla="*/ 40251 w 313369"/>
                      <a:gd name="connsiteY14" fmla="*/ 0 h 1206500"/>
                      <a:gd name="connsiteX0" fmla="*/ 148201 w 313369"/>
                      <a:gd name="connsiteY0" fmla="*/ 1206500 h 1206500"/>
                      <a:gd name="connsiteX1" fmla="*/ 154551 w 313369"/>
                      <a:gd name="connsiteY1" fmla="*/ 1147763 h 1206500"/>
                      <a:gd name="connsiteX2" fmla="*/ 199001 w 313369"/>
                      <a:gd name="connsiteY2" fmla="*/ 1066800 h 1206500"/>
                      <a:gd name="connsiteX3" fmla="*/ 237101 w 313369"/>
                      <a:gd name="connsiteY3" fmla="*/ 1028700 h 1206500"/>
                      <a:gd name="connsiteX4" fmla="*/ 287901 w 313369"/>
                      <a:gd name="connsiteY4" fmla="*/ 952500 h 1206500"/>
                      <a:gd name="connsiteX5" fmla="*/ 313301 w 313369"/>
                      <a:gd name="connsiteY5" fmla="*/ 838200 h 1206500"/>
                      <a:gd name="connsiteX6" fmla="*/ 295044 w 313369"/>
                      <a:gd name="connsiteY6" fmla="*/ 754856 h 1206500"/>
                      <a:gd name="connsiteX7" fmla="*/ 237101 w 313369"/>
                      <a:gd name="connsiteY7" fmla="*/ 609600 h 1206500"/>
                      <a:gd name="connsiteX8" fmla="*/ 224401 w 313369"/>
                      <a:gd name="connsiteY8" fmla="*/ 558800 h 1206500"/>
                      <a:gd name="connsiteX9" fmla="*/ 186301 w 313369"/>
                      <a:gd name="connsiteY9" fmla="*/ 444500 h 1206500"/>
                      <a:gd name="connsiteX10" fmla="*/ 173601 w 313369"/>
                      <a:gd name="connsiteY10" fmla="*/ 406400 h 1206500"/>
                      <a:gd name="connsiteX11" fmla="*/ 160901 w 313369"/>
                      <a:gd name="connsiteY11" fmla="*/ 368300 h 1206500"/>
                      <a:gd name="connsiteX12" fmla="*/ 115657 w 313369"/>
                      <a:gd name="connsiteY12" fmla="*/ 289718 h 1206500"/>
                      <a:gd name="connsiteX13" fmla="*/ 2151 w 313369"/>
                      <a:gd name="connsiteY13" fmla="*/ 184150 h 1206500"/>
                      <a:gd name="connsiteX14" fmla="*/ 40251 w 313369"/>
                      <a:gd name="connsiteY14" fmla="*/ 0 h 1206500"/>
                      <a:gd name="connsiteX0" fmla="*/ 129151 w 313369"/>
                      <a:gd name="connsiteY0" fmla="*/ 1192213 h 1192213"/>
                      <a:gd name="connsiteX1" fmla="*/ 154551 w 313369"/>
                      <a:gd name="connsiteY1" fmla="*/ 1147763 h 1192213"/>
                      <a:gd name="connsiteX2" fmla="*/ 199001 w 313369"/>
                      <a:gd name="connsiteY2" fmla="*/ 1066800 h 1192213"/>
                      <a:gd name="connsiteX3" fmla="*/ 237101 w 313369"/>
                      <a:gd name="connsiteY3" fmla="*/ 1028700 h 1192213"/>
                      <a:gd name="connsiteX4" fmla="*/ 287901 w 313369"/>
                      <a:gd name="connsiteY4" fmla="*/ 952500 h 1192213"/>
                      <a:gd name="connsiteX5" fmla="*/ 313301 w 313369"/>
                      <a:gd name="connsiteY5" fmla="*/ 838200 h 1192213"/>
                      <a:gd name="connsiteX6" fmla="*/ 295044 w 313369"/>
                      <a:gd name="connsiteY6" fmla="*/ 754856 h 1192213"/>
                      <a:gd name="connsiteX7" fmla="*/ 237101 w 313369"/>
                      <a:gd name="connsiteY7" fmla="*/ 609600 h 1192213"/>
                      <a:gd name="connsiteX8" fmla="*/ 224401 w 313369"/>
                      <a:gd name="connsiteY8" fmla="*/ 558800 h 1192213"/>
                      <a:gd name="connsiteX9" fmla="*/ 186301 w 313369"/>
                      <a:gd name="connsiteY9" fmla="*/ 444500 h 1192213"/>
                      <a:gd name="connsiteX10" fmla="*/ 173601 w 313369"/>
                      <a:gd name="connsiteY10" fmla="*/ 406400 h 1192213"/>
                      <a:gd name="connsiteX11" fmla="*/ 160901 w 313369"/>
                      <a:gd name="connsiteY11" fmla="*/ 368300 h 1192213"/>
                      <a:gd name="connsiteX12" fmla="*/ 115657 w 313369"/>
                      <a:gd name="connsiteY12" fmla="*/ 289718 h 1192213"/>
                      <a:gd name="connsiteX13" fmla="*/ 2151 w 313369"/>
                      <a:gd name="connsiteY13" fmla="*/ 184150 h 1192213"/>
                      <a:gd name="connsiteX14" fmla="*/ 40251 w 313369"/>
                      <a:gd name="connsiteY14" fmla="*/ 0 h 1192213"/>
                      <a:gd name="connsiteX0" fmla="*/ 129151 w 313369"/>
                      <a:gd name="connsiteY0" fmla="*/ 1192213 h 1192213"/>
                      <a:gd name="connsiteX1" fmla="*/ 121214 w 313369"/>
                      <a:gd name="connsiteY1" fmla="*/ 1147763 h 1192213"/>
                      <a:gd name="connsiteX2" fmla="*/ 199001 w 313369"/>
                      <a:gd name="connsiteY2" fmla="*/ 1066800 h 1192213"/>
                      <a:gd name="connsiteX3" fmla="*/ 237101 w 313369"/>
                      <a:gd name="connsiteY3" fmla="*/ 1028700 h 1192213"/>
                      <a:gd name="connsiteX4" fmla="*/ 287901 w 313369"/>
                      <a:gd name="connsiteY4" fmla="*/ 952500 h 1192213"/>
                      <a:gd name="connsiteX5" fmla="*/ 313301 w 313369"/>
                      <a:gd name="connsiteY5" fmla="*/ 838200 h 1192213"/>
                      <a:gd name="connsiteX6" fmla="*/ 295044 w 313369"/>
                      <a:gd name="connsiteY6" fmla="*/ 754856 h 1192213"/>
                      <a:gd name="connsiteX7" fmla="*/ 237101 w 313369"/>
                      <a:gd name="connsiteY7" fmla="*/ 609600 h 1192213"/>
                      <a:gd name="connsiteX8" fmla="*/ 224401 w 313369"/>
                      <a:gd name="connsiteY8" fmla="*/ 558800 h 1192213"/>
                      <a:gd name="connsiteX9" fmla="*/ 186301 w 313369"/>
                      <a:gd name="connsiteY9" fmla="*/ 444500 h 1192213"/>
                      <a:gd name="connsiteX10" fmla="*/ 173601 w 313369"/>
                      <a:gd name="connsiteY10" fmla="*/ 406400 h 1192213"/>
                      <a:gd name="connsiteX11" fmla="*/ 160901 w 313369"/>
                      <a:gd name="connsiteY11" fmla="*/ 368300 h 1192213"/>
                      <a:gd name="connsiteX12" fmla="*/ 115657 w 313369"/>
                      <a:gd name="connsiteY12" fmla="*/ 289718 h 1192213"/>
                      <a:gd name="connsiteX13" fmla="*/ 2151 w 313369"/>
                      <a:gd name="connsiteY13" fmla="*/ 184150 h 1192213"/>
                      <a:gd name="connsiteX14" fmla="*/ 40251 w 313369"/>
                      <a:gd name="connsiteY14" fmla="*/ 0 h 1192213"/>
                      <a:gd name="connsiteX0" fmla="*/ 129151 w 313369"/>
                      <a:gd name="connsiteY0" fmla="*/ 1192213 h 1192213"/>
                      <a:gd name="connsiteX1" fmla="*/ 221226 w 313369"/>
                      <a:gd name="connsiteY1" fmla="*/ 1181100 h 1192213"/>
                      <a:gd name="connsiteX2" fmla="*/ 199001 w 313369"/>
                      <a:gd name="connsiteY2" fmla="*/ 1066800 h 1192213"/>
                      <a:gd name="connsiteX3" fmla="*/ 237101 w 313369"/>
                      <a:gd name="connsiteY3" fmla="*/ 1028700 h 1192213"/>
                      <a:gd name="connsiteX4" fmla="*/ 287901 w 313369"/>
                      <a:gd name="connsiteY4" fmla="*/ 952500 h 1192213"/>
                      <a:gd name="connsiteX5" fmla="*/ 313301 w 313369"/>
                      <a:gd name="connsiteY5" fmla="*/ 838200 h 1192213"/>
                      <a:gd name="connsiteX6" fmla="*/ 295044 w 313369"/>
                      <a:gd name="connsiteY6" fmla="*/ 754856 h 1192213"/>
                      <a:gd name="connsiteX7" fmla="*/ 237101 w 313369"/>
                      <a:gd name="connsiteY7" fmla="*/ 609600 h 1192213"/>
                      <a:gd name="connsiteX8" fmla="*/ 224401 w 313369"/>
                      <a:gd name="connsiteY8" fmla="*/ 558800 h 1192213"/>
                      <a:gd name="connsiteX9" fmla="*/ 186301 w 313369"/>
                      <a:gd name="connsiteY9" fmla="*/ 444500 h 1192213"/>
                      <a:gd name="connsiteX10" fmla="*/ 173601 w 313369"/>
                      <a:gd name="connsiteY10" fmla="*/ 406400 h 1192213"/>
                      <a:gd name="connsiteX11" fmla="*/ 160901 w 313369"/>
                      <a:gd name="connsiteY11" fmla="*/ 368300 h 1192213"/>
                      <a:gd name="connsiteX12" fmla="*/ 115657 w 313369"/>
                      <a:gd name="connsiteY12" fmla="*/ 289718 h 1192213"/>
                      <a:gd name="connsiteX13" fmla="*/ 2151 w 313369"/>
                      <a:gd name="connsiteY13" fmla="*/ 184150 h 1192213"/>
                      <a:gd name="connsiteX14" fmla="*/ 40251 w 313369"/>
                      <a:gd name="connsiteY14" fmla="*/ 0 h 1192213"/>
                      <a:gd name="connsiteX0" fmla="*/ 129151 w 313369"/>
                      <a:gd name="connsiteY0" fmla="*/ 1192213 h 1192213"/>
                      <a:gd name="connsiteX1" fmla="*/ 221226 w 313369"/>
                      <a:gd name="connsiteY1" fmla="*/ 1181100 h 1192213"/>
                      <a:gd name="connsiteX2" fmla="*/ 279963 w 313369"/>
                      <a:gd name="connsiteY2" fmla="*/ 1081088 h 1192213"/>
                      <a:gd name="connsiteX3" fmla="*/ 237101 w 313369"/>
                      <a:gd name="connsiteY3" fmla="*/ 1028700 h 1192213"/>
                      <a:gd name="connsiteX4" fmla="*/ 287901 w 313369"/>
                      <a:gd name="connsiteY4" fmla="*/ 952500 h 1192213"/>
                      <a:gd name="connsiteX5" fmla="*/ 313301 w 313369"/>
                      <a:gd name="connsiteY5" fmla="*/ 838200 h 1192213"/>
                      <a:gd name="connsiteX6" fmla="*/ 295044 w 313369"/>
                      <a:gd name="connsiteY6" fmla="*/ 754856 h 1192213"/>
                      <a:gd name="connsiteX7" fmla="*/ 237101 w 313369"/>
                      <a:gd name="connsiteY7" fmla="*/ 609600 h 1192213"/>
                      <a:gd name="connsiteX8" fmla="*/ 224401 w 313369"/>
                      <a:gd name="connsiteY8" fmla="*/ 558800 h 1192213"/>
                      <a:gd name="connsiteX9" fmla="*/ 186301 w 313369"/>
                      <a:gd name="connsiteY9" fmla="*/ 444500 h 1192213"/>
                      <a:gd name="connsiteX10" fmla="*/ 173601 w 313369"/>
                      <a:gd name="connsiteY10" fmla="*/ 406400 h 1192213"/>
                      <a:gd name="connsiteX11" fmla="*/ 160901 w 313369"/>
                      <a:gd name="connsiteY11" fmla="*/ 368300 h 1192213"/>
                      <a:gd name="connsiteX12" fmla="*/ 115657 w 313369"/>
                      <a:gd name="connsiteY12" fmla="*/ 289718 h 1192213"/>
                      <a:gd name="connsiteX13" fmla="*/ 2151 w 313369"/>
                      <a:gd name="connsiteY13" fmla="*/ 184150 h 1192213"/>
                      <a:gd name="connsiteX14" fmla="*/ 40251 w 313369"/>
                      <a:gd name="connsiteY14" fmla="*/ 0 h 1192213"/>
                      <a:gd name="connsiteX0" fmla="*/ 129151 w 313369"/>
                      <a:gd name="connsiteY0" fmla="*/ 1192213 h 1192213"/>
                      <a:gd name="connsiteX1" fmla="*/ 221226 w 313369"/>
                      <a:gd name="connsiteY1" fmla="*/ 1181100 h 1192213"/>
                      <a:gd name="connsiteX2" fmla="*/ 279963 w 313369"/>
                      <a:gd name="connsiteY2" fmla="*/ 1081088 h 1192213"/>
                      <a:gd name="connsiteX3" fmla="*/ 284726 w 313369"/>
                      <a:gd name="connsiteY3" fmla="*/ 1019175 h 1192213"/>
                      <a:gd name="connsiteX4" fmla="*/ 287901 w 313369"/>
                      <a:gd name="connsiteY4" fmla="*/ 952500 h 1192213"/>
                      <a:gd name="connsiteX5" fmla="*/ 313301 w 313369"/>
                      <a:gd name="connsiteY5" fmla="*/ 838200 h 1192213"/>
                      <a:gd name="connsiteX6" fmla="*/ 295044 w 313369"/>
                      <a:gd name="connsiteY6" fmla="*/ 754856 h 1192213"/>
                      <a:gd name="connsiteX7" fmla="*/ 237101 w 313369"/>
                      <a:gd name="connsiteY7" fmla="*/ 609600 h 1192213"/>
                      <a:gd name="connsiteX8" fmla="*/ 224401 w 313369"/>
                      <a:gd name="connsiteY8" fmla="*/ 558800 h 1192213"/>
                      <a:gd name="connsiteX9" fmla="*/ 186301 w 313369"/>
                      <a:gd name="connsiteY9" fmla="*/ 444500 h 1192213"/>
                      <a:gd name="connsiteX10" fmla="*/ 173601 w 313369"/>
                      <a:gd name="connsiteY10" fmla="*/ 406400 h 1192213"/>
                      <a:gd name="connsiteX11" fmla="*/ 160901 w 313369"/>
                      <a:gd name="connsiteY11" fmla="*/ 368300 h 1192213"/>
                      <a:gd name="connsiteX12" fmla="*/ 115657 w 313369"/>
                      <a:gd name="connsiteY12" fmla="*/ 289718 h 1192213"/>
                      <a:gd name="connsiteX13" fmla="*/ 2151 w 313369"/>
                      <a:gd name="connsiteY13" fmla="*/ 184150 h 1192213"/>
                      <a:gd name="connsiteX14" fmla="*/ 40251 w 313369"/>
                      <a:gd name="connsiteY14" fmla="*/ 0 h 1192213"/>
                      <a:gd name="connsiteX0" fmla="*/ 129151 w 313369"/>
                      <a:gd name="connsiteY0" fmla="*/ 1192213 h 1192213"/>
                      <a:gd name="connsiteX1" fmla="*/ 221226 w 313369"/>
                      <a:gd name="connsiteY1" fmla="*/ 1181100 h 1192213"/>
                      <a:gd name="connsiteX2" fmla="*/ 279963 w 313369"/>
                      <a:gd name="connsiteY2" fmla="*/ 1081088 h 1192213"/>
                      <a:gd name="connsiteX3" fmla="*/ 284726 w 313369"/>
                      <a:gd name="connsiteY3" fmla="*/ 1019175 h 1192213"/>
                      <a:gd name="connsiteX4" fmla="*/ 287901 w 313369"/>
                      <a:gd name="connsiteY4" fmla="*/ 952500 h 1192213"/>
                      <a:gd name="connsiteX5" fmla="*/ 313301 w 313369"/>
                      <a:gd name="connsiteY5" fmla="*/ 838200 h 1192213"/>
                      <a:gd name="connsiteX6" fmla="*/ 295044 w 313369"/>
                      <a:gd name="connsiteY6" fmla="*/ 754856 h 1192213"/>
                      <a:gd name="connsiteX7" fmla="*/ 237101 w 313369"/>
                      <a:gd name="connsiteY7" fmla="*/ 609600 h 1192213"/>
                      <a:gd name="connsiteX8" fmla="*/ 224401 w 313369"/>
                      <a:gd name="connsiteY8" fmla="*/ 558800 h 1192213"/>
                      <a:gd name="connsiteX9" fmla="*/ 186301 w 313369"/>
                      <a:gd name="connsiteY9" fmla="*/ 444500 h 1192213"/>
                      <a:gd name="connsiteX10" fmla="*/ 173601 w 313369"/>
                      <a:gd name="connsiteY10" fmla="*/ 406400 h 1192213"/>
                      <a:gd name="connsiteX11" fmla="*/ 160901 w 313369"/>
                      <a:gd name="connsiteY11" fmla="*/ 368300 h 1192213"/>
                      <a:gd name="connsiteX12" fmla="*/ 115657 w 313369"/>
                      <a:gd name="connsiteY12" fmla="*/ 289718 h 1192213"/>
                      <a:gd name="connsiteX13" fmla="*/ 2151 w 313369"/>
                      <a:gd name="connsiteY13" fmla="*/ 184150 h 1192213"/>
                      <a:gd name="connsiteX14" fmla="*/ 40251 w 313369"/>
                      <a:gd name="connsiteY14" fmla="*/ 0 h 1192213"/>
                      <a:gd name="connsiteX0" fmla="*/ 200589 w 313369"/>
                      <a:gd name="connsiteY0" fmla="*/ 1249363 h 1249363"/>
                      <a:gd name="connsiteX1" fmla="*/ 221226 w 313369"/>
                      <a:gd name="connsiteY1" fmla="*/ 1181100 h 1249363"/>
                      <a:gd name="connsiteX2" fmla="*/ 279963 w 313369"/>
                      <a:gd name="connsiteY2" fmla="*/ 1081088 h 1249363"/>
                      <a:gd name="connsiteX3" fmla="*/ 284726 w 313369"/>
                      <a:gd name="connsiteY3" fmla="*/ 1019175 h 1249363"/>
                      <a:gd name="connsiteX4" fmla="*/ 287901 w 313369"/>
                      <a:gd name="connsiteY4" fmla="*/ 952500 h 1249363"/>
                      <a:gd name="connsiteX5" fmla="*/ 313301 w 313369"/>
                      <a:gd name="connsiteY5" fmla="*/ 838200 h 1249363"/>
                      <a:gd name="connsiteX6" fmla="*/ 295044 w 313369"/>
                      <a:gd name="connsiteY6" fmla="*/ 754856 h 1249363"/>
                      <a:gd name="connsiteX7" fmla="*/ 237101 w 313369"/>
                      <a:gd name="connsiteY7" fmla="*/ 609600 h 1249363"/>
                      <a:gd name="connsiteX8" fmla="*/ 224401 w 313369"/>
                      <a:gd name="connsiteY8" fmla="*/ 558800 h 1249363"/>
                      <a:gd name="connsiteX9" fmla="*/ 186301 w 313369"/>
                      <a:gd name="connsiteY9" fmla="*/ 444500 h 1249363"/>
                      <a:gd name="connsiteX10" fmla="*/ 173601 w 313369"/>
                      <a:gd name="connsiteY10" fmla="*/ 406400 h 1249363"/>
                      <a:gd name="connsiteX11" fmla="*/ 160901 w 313369"/>
                      <a:gd name="connsiteY11" fmla="*/ 368300 h 1249363"/>
                      <a:gd name="connsiteX12" fmla="*/ 115657 w 313369"/>
                      <a:gd name="connsiteY12" fmla="*/ 289718 h 1249363"/>
                      <a:gd name="connsiteX13" fmla="*/ 2151 w 313369"/>
                      <a:gd name="connsiteY13" fmla="*/ 184150 h 1249363"/>
                      <a:gd name="connsiteX14" fmla="*/ 40251 w 313369"/>
                      <a:gd name="connsiteY14" fmla="*/ 0 h 1249363"/>
                      <a:gd name="connsiteX0" fmla="*/ 200589 w 313369"/>
                      <a:gd name="connsiteY0" fmla="*/ 1249363 h 1249363"/>
                      <a:gd name="connsiteX1" fmla="*/ 254563 w 313369"/>
                      <a:gd name="connsiteY1" fmla="*/ 1190625 h 1249363"/>
                      <a:gd name="connsiteX2" fmla="*/ 279963 w 313369"/>
                      <a:gd name="connsiteY2" fmla="*/ 1081088 h 1249363"/>
                      <a:gd name="connsiteX3" fmla="*/ 284726 w 313369"/>
                      <a:gd name="connsiteY3" fmla="*/ 1019175 h 1249363"/>
                      <a:gd name="connsiteX4" fmla="*/ 287901 w 313369"/>
                      <a:gd name="connsiteY4" fmla="*/ 952500 h 1249363"/>
                      <a:gd name="connsiteX5" fmla="*/ 313301 w 313369"/>
                      <a:gd name="connsiteY5" fmla="*/ 838200 h 1249363"/>
                      <a:gd name="connsiteX6" fmla="*/ 295044 w 313369"/>
                      <a:gd name="connsiteY6" fmla="*/ 754856 h 1249363"/>
                      <a:gd name="connsiteX7" fmla="*/ 237101 w 313369"/>
                      <a:gd name="connsiteY7" fmla="*/ 609600 h 1249363"/>
                      <a:gd name="connsiteX8" fmla="*/ 224401 w 313369"/>
                      <a:gd name="connsiteY8" fmla="*/ 558800 h 1249363"/>
                      <a:gd name="connsiteX9" fmla="*/ 186301 w 313369"/>
                      <a:gd name="connsiteY9" fmla="*/ 444500 h 1249363"/>
                      <a:gd name="connsiteX10" fmla="*/ 173601 w 313369"/>
                      <a:gd name="connsiteY10" fmla="*/ 406400 h 1249363"/>
                      <a:gd name="connsiteX11" fmla="*/ 160901 w 313369"/>
                      <a:gd name="connsiteY11" fmla="*/ 368300 h 1249363"/>
                      <a:gd name="connsiteX12" fmla="*/ 115657 w 313369"/>
                      <a:gd name="connsiteY12" fmla="*/ 289718 h 1249363"/>
                      <a:gd name="connsiteX13" fmla="*/ 2151 w 313369"/>
                      <a:gd name="connsiteY13" fmla="*/ 184150 h 1249363"/>
                      <a:gd name="connsiteX14" fmla="*/ 40251 w 313369"/>
                      <a:gd name="connsiteY14" fmla="*/ 0 h 1249363"/>
                      <a:gd name="connsiteX0" fmla="*/ 229164 w 313369"/>
                      <a:gd name="connsiteY0" fmla="*/ 1268413 h 1268413"/>
                      <a:gd name="connsiteX1" fmla="*/ 254563 w 313369"/>
                      <a:gd name="connsiteY1" fmla="*/ 1190625 h 1268413"/>
                      <a:gd name="connsiteX2" fmla="*/ 279963 w 313369"/>
                      <a:gd name="connsiteY2" fmla="*/ 1081088 h 1268413"/>
                      <a:gd name="connsiteX3" fmla="*/ 284726 w 313369"/>
                      <a:gd name="connsiteY3" fmla="*/ 1019175 h 1268413"/>
                      <a:gd name="connsiteX4" fmla="*/ 287901 w 313369"/>
                      <a:gd name="connsiteY4" fmla="*/ 952500 h 1268413"/>
                      <a:gd name="connsiteX5" fmla="*/ 313301 w 313369"/>
                      <a:gd name="connsiteY5" fmla="*/ 838200 h 1268413"/>
                      <a:gd name="connsiteX6" fmla="*/ 295044 w 313369"/>
                      <a:gd name="connsiteY6" fmla="*/ 754856 h 1268413"/>
                      <a:gd name="connsiteX7" fmla="*/ 237101 w 313369"/>
                      <a:gd name="connsiteY7" fmla="*/ 609600 h 1268413"/>
                      <a:gd name="connsiteX8" fmla="*/ 224401 w 313369"/>
                      <a:gd name="connsiteY8" fmla="*/ 558800 h 1268413"/>
                      <a:gd name="connsiteX9" fmla="*/ 186301 w 313369"/>
                      <a:gd name="connsiteY9" fmla="*/ 444500 h 1268413"/>
                      <a:gd name="connsiteX10" fmla="*/ 173601 w 313369"/>
                      <a:gd name="connsiteY10" fmla="*/ 406400 h 1268413"/>
                      <a:gd name="connsiteX11" fmla="*/ 160901 w 313369"/>
                      <a:gd name="connsiteY11" fmla="*/ 368300 h 1268413"/>
                      <a:gd name="connsiteX12" fmla="*/ 115657 w 313369"/>
                      <a:gd name="connsiteY12" fmla="*/ 289718 h 1268413"/>
                      <a:gd name="connsiteX13" fmla="*/ 2151 w 313369"/>
                      <a:gd name="connsiteY13" fmla="*/ 184150 h 1268413"/>
                      <a:gd name="connsiteX14" fmla="*/ 40251 w 313369"/>
                      <a:gd name="connsiteY14" fmla="*/ 0 h 126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3369" h="1268413">
                        <a:moveTo>
                          <a:pt x="229164" y="1268413"/>
                        </a:moveTo>
                        <a:cubicBezTo>
                          <a:pt x="237631" y="1247246"/>
                          <a:pt x="246097" y="1221846"/>
                          <a:pt x="254563" y="1190625"/>
                        </a:cubicBezTo>
                        <a:cubicBezTo>
                          <a:pt x="263029" y="1159404"/>
                          <a:pt x="274936" y="1109663"/>
                          <a:pt x="279963" y="1081088"/>
                        </a:cubicBezTo>
                        <a:cubicBezTo>
                          <a:pt x="284990" y="1052513"/>
                          <a:pt x="283403" y="1040606"/>
                          <a:pt x="284726" y="1019175"/>
                        </a:cubicBezTo>
                        <a:cubicBezTo>
                          <a:pt x="286049" y="997744"/>
                          <a:pt x="283139" y="982663"/>
                          <a:pt x="287901" y="952500"/>
                        </a:cubicBezTo>
                        <a:cubicBezTo>
                          <a:pt x="292664" y="922338"/>
                          <a:pt x="312111" y="871141"/>
                          <a:pt x="313301" y="838200"/>
                        </a:cubicBezTo>
                        <a:cubicBezTo>
                          <a:pt x="314491" y="805259"/>
                          <a:pt x="299942" y="766285"/>
                          <a:pt x="295044" y="754856"/>
                        </a:cubicBezTo>
                        <a:cubicBezTo>
                          <a:pt x="245006" y="638100"/>
                          <a:pt x="248875" y="642276"/>
                          <a:pt x="237101" y="609600"/>
                        </a:cubicBezTo>
                        <a:cubicBezTo>
                          <a:pt x="225327" y="576924"/>
                          <a:pt x="229417" y="575518"/>
                          <a:pt x="224401" y="558800"/>
                        </a:cubicBezTo>
                        <a:lnTo>
                          <a:pt x="186301" y="444500"/>
                        </a:lnTo>
                        <a:lnTo>
                          <a:pt x="173601" y="406400"/>
                        </a:lnTo>
                        <a:cubicBezTo>
                          <a:pt x="169368" y="393700"/>
                          <a:pt x="170558" y="387747"/>
                          <a:pt x="160901" y="368300"/>
                        </a:cubicBezTo>
                        <a:cubicBezTo>
                          <a:pt x="151244" y="348853"/>
                          <a:pt x="142115" y="320410"/>
                          <a:pt x="115657" y="289718"/>
                        </a:cubicBezTo>
                        <a:cubicBezTo>
                          <a:pt x="89199" y="259026"/>
                          <a:pt x="14719" y="232436"/>
                          <a:pt x="2151" y="184150"/>
                        </a:cubicBezTo>
                        <a:cubicBezTo>
                          <a:pt x="-10417" y="135864"/>
                          <a:pt x="36018" y="63500"/>
                          <a:pt x="40251" y="0"/>
                        </a:cubicBezTo>
                      </a:path>
                    </a:pathLst>
                  </a:custGeom>
                  <a:noFill/>
                  <a:ln w="19050">
                    <a:solidFill>
                      <a:srgbClr val="787A7B"/>
                    </a:solidFill>
                  </a:ln>
                  <a:effectLst/>
                </p:spPr>
                <p:style>
                  <a:lnRef idx="0">
                    <a:scrgbClr r="0" g="0" b="0"/>
                  </a:lnRef>
                  <a:fillRef idx="1001">
                    <a:schemeClr val="dk2"/>
                  </a:fillRef>
                  <a:effectRef idx="0">
                    <a:scrgbClr r="0" g="0" b="0"/>
                  </a:effectRef>
                  <a:fontRef idx="major"/>
                </p:style>
                <p:txBody>
                  <a:bodyPr rtlCol="0" anchor="ctr"/>
                  <a:lstStyle/>
                  <a:p>
                    <a:pPr algn="ctr"/>
                    <a:endParaRPr lang="pt-BR"/>
                  </a:p>
                </p:txBody>
              </p:sp>
              <p:sp>
                <p:nvSpPr>
                  <p:cNvPr id="90" name="Elipse 89">
                    <a:extLst>
                      <a:ext uri="{FF2B5EF4-FFF2-40B4-BE49-F238E27FC236}">
                        <a16:creationId xmlns:a16="http://schemas.microsoft.com/office/drawing/2014/main" id="{337D82B9-36A7-4DCC-9085-755481892A24}"/>
                      </a:ext>
                    </a:extLst>
                  </p:cNvPr>
                  <p:cNvSpPr/>
                  <p:nvPr/>
                </p:nvSpPr>
                <p:spPr>
                  <a:xfrm>
                    <a:off x="2188164" y="3698691"/>
                    <a:ext cx="148703" cy="148703"/>
                  </a:xfrm>
                  <a:prstGeom prst="ellipse">
                    <a:avLst/>
                  </a:prstGeom>
                  <a:solidFill>
                    <a:srgbClr val="B6B7B8"/>
                  </a:solidFill>
                  <a:ln>
                    <a:solidFill>
                      <a:srgbClr val="787A7B"/>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2" name="Forma Livre: Forma 91">
                    <a:extLst>
                      <a:ext uri="{FF2B5EF4-FFF2-40B4-BE49-F238E27FC236}">
                        <a16:creationId xmlns:a16="http://schemas.microsoft.com/office/drawing/2014/main" id="{A4B8EBB0-90EB-4162-8598-5842E3CC31B5}"/>
                      </a:ext>
                    </a:extLst>
                  </p:cNvPr>
                  <p:cNvSpPr/>
                  <p:nvPr/>
                </p:nvSpPr>
                <p:spPr>
                  <a:xfrm>
                    <a:off x="3140665" y="1962150"/>
                    <a:ext cx="116885" cy="581025"/>
                  </a:xfrm>
                  <a:custGeom>
                    <a:avLst/>
                    <a:gdLst>
                      <a:gd name="connsiteX0" fmla="*/ 116885 w 116885"/>
                      <a:gd name="connsiteY0" fmla="*/ 0 h 581025"/>
                      <a:gd name="connsiteX1" fmla="*/ 97835 w 116885"/>
                      <a:gd name="connsiteY1" fmla="*/ 47625 h 581025"/>
                      <a:gd name="connsiteX2" fmla="*/ 88310 w 116885"/>
                      <a:gd name="connsiteY2" fmla="*/ 76200 h 581025"/>
                      <a:gd name="connsiteX3" fmla="*/ 50210 w 116885"/>
                      <a:gd name="connsiteY3" fmla="*/ 133350 h 581025"/>
                      <a:gd name="connsiteX4" fmla="*/ 31160 w 116885"/>
                      <a:gd name="connsiteY4" fmla="*/ 161925 h 581025"/>
                      <a:gd name="connsiteX5" fmla="*/ 12110 w 116885"/>
                      <a:gd name="connsiteY5" fmla="*/ 190500 h 581025"/>
                      <a:gd name="connsiteX6" fmla="*/ 12110 w 116885"/>
                      <a:gd name="connsiteY6" fmla="*/ 361950 h 581025"/>
                      <a:gd name="connsiteX7" fmla="*/ 31160 w 116885"/>
                      <a:gd name="connsiteY7" fmla="*/ 419100 h 581025"/>
                      <a:gd name="connsiteX8" fmla="*/ 50210 w 116885"/>
                      <a:gd name="connsiteY8" fmla="*/ 485775 h 581025"/>
                      <a:gd name="connsiteX9" fmla="*/ 69260 w 116885"/>
                      <a:gd name="connsiteY9" fmla="*/ 542925 h 581025"/>
                      <a:gd name="connsiteX10" fmla="*/ 69260 w 116885"/>
                      <a:gd name="connsiteY10"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85" h="581025">
                        <a:moveTo>
                          <a:pt x="116885" y="0"/>
                        </a:moveTo>
                        <a:cubicBezTo>
                          <a:pt x="110535" y="15875"/>
                          <a:pt x="103838" y="31616"/>
                          <a:pt x="97835" y="47625"/>
                        </a:cubicBezTo>
                        <a:cubicBezTo>
                          <a:pt x="94310" y="57026"/>
                          <a:pt x="93186" y="67423"/>
                          <a:pt x="88310" y="76200"/>
                        </a:cubicBezTo>
                        <a:cubicBezTo>
                          <a:pt x="77191" y="96214"/>
                          <a:pt x="62910" y="114300"/>
                          <a:pt x="50210" y="133350"/>
                        </a:cubicBezTo>
                        <a:lnTo>
                          <a:pt x="31160" y="161925"/>
                        </a:lnTo>
                        <a:lnTo>
                          <a:pt x="12110" y="190500"/>
                        </a:lnTo>
                        <a:cubicBezTo>
                          <a:pt x="-3057" y="266334"/>
                          <a:pt x="-4990" y="253650"/>
                          <a:pt x="12110" y="361950"/>
                        </a:cubicBezTo>
                        <a:cubicBezTo>
                          <a:pt x="15242" y="381785"/>
                          <a:pt x="24810" y="400050"/>
                          <a:pt x="31160" y="419100"/>
                        </a:cubicBezTo>
                        <a:cubicBezTo>
                          <a:pt x="63171" y="515132"/>
                          <a:pt x="14330" y="366174"/>
                          <a:pt x="50210" y="485775"/>
                        </a:cubicBezTo>
                        <a:cubicBezTo>
                          <a:pt x="55980" y="505009"/>
                          <a:pt x="69260" y="522845"/>
                          <a:pt x="69260" y="542925"/>
                        </a:cubicBezTo>
                        <a:lnTo>
                          <a:pt x="69260" y="581025"/>
                        </a:lnTo>
                      </a:path>
                    </a:pathLst>
                  </a:custGeom>
                  <a:noFill/>
                  <a:ln w="19050">
                    <a:solidFill>
                      <a:srgbClr val="033C6C"/>
                    </a:solidFill>
                    <a:prstDash val="sysDot"/>
                  </a:ln>
                  <a:effectLst/>
                </p:spPr>
                <p:style>
                  <a:lnRef idx="0">
                    <a:scrgbClr r="0" g="0" b="0"/>
                  </a:lnRef>
                  <a:fillRef idx="1001">
                    <a:schemeClr val="dk2"/>
                  </a:fillRef>
                  <a:effectRef idx="0">
                    <a:scrgbClr r="0" g="0" b="0"/>
                  </a:effectRef>
                  <a:fontRef idx="major"/>
                </p:style>
                <p:txBody>
                  <a:bodyPr rtlCol="0" anchor="ctr"/>
                  <a:lstStyle/>
                  <a:p>
                    <a:pPr algn="ctr"/>
                    <a:endParaRPr lang="pt-BR"/>
                  </a:p>
                </p:txBody>
              </p:sp>
            </p:grpSp>
            <p:sp>
              <p:nvSpPr>
                <p:cNvPr id="62" name="CaixaDeTexto 61">
                  <a:extLst>
                    <a:ext uri="{FF2B5EF4-FFF2-40B4-BE49-F238E27FC236}">
                      <a16:creationId xmlns:a16="http://schemas.microsoft.com/office/drawing/2014/main" id="{BDAF8DA2-CF3D-4871-A297-D0965AF11F64}"/>
                    </a:ext>
                  </a:extLst>
                </p:cNvPr>
                <p:cNvSpPr txBox="1"/>
                <p:nvPr/>
              </p:nvSpPr>
              <p:spPr>
                <a:xfrm>
                  <a:off x="5180821" y="3741002"/>
                  <a:ext cx="1316429" cy="235725"/>
                </a:xfrm>
                <a:prstGeom prst="rect">
                  <a:avLst/>
                </a:prstGeom>
                <a:noFill/>
              </p:spPr>
              <p:txBody>
                <a:bodyPr wrap="square" rtlCol="0">
                  <a:noAutofit/>
                </a:bodyPr>
                <a:lstStyle/>
                <a:p>
                  <a:pPr>
                    <a:spcBef>
                      <a:spcPts val="600"/>
                    </a:spcBef>
                  </a:pPr>
                  <a:r>
                    <a:rPr lang="pt-BR" sz="1300" dirty="0"/>
                    <a:t>Aratu</a:t>
                  </a:r>
                </a:p>
              </p:txBody>
            </p:sp>
            <p:sp>
              <p:nvSpPr>
                <p:cNvPr id="63" name="CaixaDeTexto 62">
                  <a:extLst>
                    <a:ext uri="{FF2B5EF4-FFF2-40B4-BE49-F238E27FC236}">
                      <a16:creationId xmlns:a16="http://schemas.microsoft.com/office/drawing/2014/main" id="{7D485C96-E719-4817-B2DE-21AAB338A413}"/>
                    </a:ext>
                  </a:extLst>
                </p:cNvPr>
                <p:cNvSpPr txBox="1"/>
                <p:nvPr/>
              </p:nvSpPr>
              <p:spPr>
                <a:xfrm>
                  <a:off x="5106469" y="4092005"/>
                  <a:ext cx="1316429" cy="235725"/>
                </a:xfrm>
                <a:prstGeom prst="rect">
                  <a:avLst/>
                </a:prstGeom>
                <a:noFill/>
              </p:spPr>
              <p:txBody>
                <a:bodyPr wrap="square" rtlCol="0">
                  <a:noAutofit/>
                </a:bodyPr>
                <a:lstStyle/>
                <a:p>
                  <a:pPr>
                    <a:spcBef>
                      <a:spcPts val="600"/>
                    </a:spcBef>
                  </a:pPr>
                  <a:r>
                    <a:rPr lang="pt-BR" sz="1300" dirty="0"/>
                    <a:t>Ilhéus</a:t>
                  </a:r>
                </a:p>
              </p:txBody>
            </p:sp>
          </p:grpSp>
          <p:sp>
            <p:nvSpPr>
              <p:cNvPr id="99" name="Elipse 98">
                <a:extLst>
                  <a:ext uri="{FF2B5EF4-FFF2-40B4-BE49-F238E27FC236}">
                    <a16:creationId xmlns:a16="http://schemas.microsoft.com/office/drawing/2014/main" id="{26B41D10-2053-4BCF-A2BC-83C4755FFE05}"/>
                  </a:ext>
                </a:extLst>
              </p:cNvPr>
              <p:cNvSpPr/>
              <p:nvPr/>
            </p:nvSpPr>
            <p:spPr>
              <a:xfrm>
                <a:off x="2229139" y="4451647"/>
                <a:ext cx="148703" cy="148703"/>
              </a:xfrm>
              <a:prstGeom prst="ellipse">
                <a:avLst/>
              </a:prstGeom>
              <a:solidFill>
                <a:srgbClr val="CF6C79"/>
              </a:solidFill>
              <a:ln>
                <a:solidFill>
                  <a:srgbClr val="BC3244"/>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sp>
          <p:nvSpPr>
            <p:cNvPr id="114" name="Elipse 113">
              <a:extLst>
                <a:ext uri="{FF2B5EF4-FFF2-40B4-BE49-F238E27FC236}">
                  <a16:creationId xmlns:a16="http://schemas.microsoft.com/office/drawing/2014/main" id="{8F03B4A8-A7A1-49AA-BB2E-0898430E7BF3}"/>
                </a:ext>
              </a:extLst>
            </p:cNvPr>
            <p:cNvSpPr/>
            <p:nvPr/>
          </p:nvSpPr>
          <p:spPr>
            <a:xfrm>
              <a:off x="2161901" y="3577102"/>
              <a:ext cx="148703" cy="148703"/>
            </a:xfrm>
            <a:prstGeom prst="ellipse">
              <a:avLst/>
            </a:prstGeom>
            <a:solidFill>
              <a:srgbClr val="DB929C">
                <a:alpha val="50000"/>
              </a:srgbClr>
            </a:solidFill>
            <a:ln>
              <a:solidFill>
                <a:srgbClr val="BC3244"/>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5" name="Elipse 114">
              <a:extLst>
                <a:ext uri="{FF2B5EF4-FFF2-40B4-BE49-F238E27FC236}">
                  <a16:creationId xmlns:a16="http://schemas.microsoft.com/office/drawing/2014/main" id="{21E513FE-B6AA-4302-8427-EBAA03F08627}"/>
                </a:ext>
              </a:extLst>
            </p:cNvPr>
            <p:cNvSpPr/>
            <p:nvPr/>
          </p:nvSpPr>
          <p:spPr>
            <a:xfrm>
              <a:off x="2112915" y="4120481"/>
              <a:ext cx="148703" cy="148703"/>
            </a:xfrm>
            <a:prstGeom prst="ellipse">
              <a:avLst/>
            </a:prstGeom>
            <a:solidFill>
              <a:srgbClr val="DB929C">
                <a:alpha val="50000"/>
              </a:srgbClr>
            </a:solidFill>
            <a:ln>
              <a:solidFill>
                <a:srgbClr val="BC3244"/>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spcAft>
                  <a:spcPts val="300"/>
                </a:spcAft>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6" name="Elipse 115">
              <a:extLst>
                <a:ext uri="{FF2B5EF4-FFF2-40B4-BE49-F238E27FC236}">
                  <a16:creationId xmlns:a16="http://schemas.microsoft.com/office/drawing/2014/main" id="{E7DC38EB-D4C2-4CB7-BEE6-87364AC587B9}"/>
                </a:ext>
              </a:extLst>
            </p:cNvPr>
            <p:cNvSpPr/>
            <p:nvPr/>
          </p:nvSpPr>
          <p:spPr>
            <a:xfrm>
              <a:off x="2102026" y="3771855"/>
              <a:ext cx="207634" cy="207634"/>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300" dirty="0"/>
                <a:t>A</a:t>
              </a:r>
              <a:endParaRPr lang="pt-BR" sz="1300" dirty="0">
                <a:solidFill>
                  <a:schemeClr val="tx1"/>
                </a:solidFill>
              </a:endParaRPr>
            </a:p>
          </p:txBody>
        </p:sp>
        <p:sp>
          <p:nvSpPr>
            <p:cNvPr id="117" name="Elipse 116">
              <a:extLst>
                <a:ext uri="{FF2B5EF4-FFF2-40B4-BE49-F238E27FC236}">
                  <a16:creationId xmlns:a16="http://schemas.microsoft.com/office/drawing/2014/main" id="{743659E5-37AD-46B7-8E06-C92EEAD6F8FE}"/>
                </a:ext>
              </a:extLst>
            </p:cNvPr>
            <p:cNvSpPr/>
            <p:nvPr/>
          </p:nvSpPr>
          <p:spPr>
            <a:xfrm>
              <a:off x="1915557" y="2806152"/>
              <a:ext cx="207634" cy="207634"/>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300" dirty="0">
                  <a:solidFill>
                    <a:schemeClr val="tx1"/>
                  </a:solidFill>
                </a:rPr>
                <a:t>B</a:t>
              </a:r>
            </a:p>
          </p:txBody>
        </p:sp>
      </p:grpSp>
      <p:sp>
        <p:nvSpPr>
          <p:cNvPr id="143" name="CaixaDeTexto 142">
            <a:extLst>
              <a:ext uri="{FF2B5EF4-FFF2-40B4-BE49-F238E27FC236}">
                <a16:creationId xmlns:a16="http://schemas.microsoft.com/office/drawing/2014/main" id="{99D63016-6C66-470F-A58D-C5745AF9BB5D}"/>
              </a:ext>
            </a:extLst>
          </p:cNvPr>
          <p:cNvSpPr txBox="1"/>
          <p:nvPr/>
        </p:nvSpPr>
        <p:spPr>
          <a:xfrm>
            <a:off x="8389841" y="3164866"/>
            <a:ext cx="1124313" cy="321775"/>
          </a:xfrm>
          <a:prstGeom prst="rect">
            <a:avLst/>
          </a:prstGeom>
          <a:noFill/>
        </p:spPr>
        <p:txBody>
          <a:bodyPr wrap="square" rtlCol="0">
            <a:noAutofit/>
          </a:bodyPr>
          <a:lstStyle/>
          <a:p>
            <a:pPr algn="ctr">
              <a:spcBef>
                <a:spcPts val="600"/>
              </a:spcBef>
            </a:pPr>
            <a:r>
              <a:rPr lang="pt-BR" sz="1300" dirty="0"/>
              <a:t>Total </a:t>
            </a:r>
            <a:r>
              <a:rPr lang="pt-BR" sz="1300" dirty="0" err="1"/>
              <a:t>costs</a:t>
            </a:r>
            <a:br>
              <a:rPr lang="pt-BR" sz="1300" dirty="0"/>
            </a:br>
            <a:r>
              <a:rPr lang="pt-BR" sz="1300" dirty="0"/>
              <a:t>R$ 160/</a:t>
            </a:r>
            <a:r>
              <a:rPr lang="pt-BR" sz="1300" dirty="0" err="1"/>
              <a:t>ton</a:t>
            </a:r>
            <a:endParaRPr lang="pt-BR" sz="1300" dirty="0"/>
          </a:p>
        </p:txBody>
      </p:sp>
      <p:sp>
        <p:nvSpPr>
          <p:cNvPr id="144" name="CaixaDeTexto 143">
            <a:extLst>
              <a:ext uri="{FF2B5EF4-FFF2-40B4-BE49-F238E27FC236}">
                <a16:creationId xmlns:a16="http://schemas.microsoft.com/office/drawing/2014/main" id="{311C068F-8DF1-4A76-9213-8CF2635C518C}"/>
              </a:ext>
            </a:extLst>
          </p:cNvPr>
          <p:cNvSpPr txBox="1"/>
          <p:nvPr/>
        </p:nvSpPr>
        <p:spPr>
          <a:xfrm>
            <a:off x="8389841" y="3978870"/>
            <a:ext cx="1124313" cy="321775"/>
          </a:xfrm>
          <a:prstGeom prst="rect">
            <a:avLst/>
          </a:prstGeom>
          <a:noFill/>
        </p:spPr>
        <p:txBody>
          <a:bodyPr wrap="square" rtlCol="0">
            <a:noAutofit/>
          </a:bodyPr>
          <a:lstStyle/>
          <a:p>
            <a:pPr algn="ctr">
              <a:spcBef>
                <a:spcPts val="600"/>
              </a:spcBef>
            </a:pPr>
            <a:r>
              <a:rPr lang="pt-BR" sz="1300" dirty="0"/>
              <a:t>Total </a:t>
            </a:r>
            <a:r>
              <a:rPr lang="pt-BR" sz="1300" dirty="0" err="1"/>
              <a:t>costs</a:t>
            </a:r>
            <a:br>
              <a:rPr lang="pt-BR" sz="1300" dirty="0"/>
            </a:br>
            <a:r>
              <a:rPr lang="pt-BR" sz="1300" dirty="0"/>
              <a:t>R$ 126/</a:t>
            </a:r>
            <a:r>
              <a:rPr lang="pt-BR" sz="1300" dirty="0" err="1"/>
              <a:t>ton</a:t>
            </a:r>
            <a:endParaRPr lang="pt-BR" sz="1300" dirty="0"/>
          </a:p>
        </p:txBody>
      </p:sp>
      <p:sp>
        <p:nvSpPr>
          <p:cNvPr id="145" name="Retângulo 144">
            <a:extLst>
              <a:ext uri="{FF2B5EF4-FFF2-40B4-BE49-F238E27FC236}">
                <a16:creationId xmlns:a16="http://schemas.microsoft.com/office/drawing/2014/main" id="{53473014-7897-4F11-A54C-6F5B7DBE5045}"/>
              </a:ext>
            </a:extLst>
          </p:cNvPr>
          <p:cNvSpPr/>
          <p:nvPr/>
        </p:nvSpPr>
        <p:spPr>
          <a:xfrm>
            <a:off x="4491871" y="3694386"/>
            <a:ext cx="4949713" cy="764318"/>
          </a:xfrm>
          <a:prstGeom prst="rect">
            <a:avLst/>
          </a:prstGeom>
          <a:noFill/>
          <a:ln w="19050">
            <a:solidFill>
              <a:srgbClr val="FFC000"/>
            </a:solidFill>
            <a:prstDash val="dash"/>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92075" indent="-92075" algn="l">
              <a:spcAft>
                <a:spcPts val="300"/>
              </a:spcAft>
              <a:buFont typeface="Arial" pitchFamily="34" charset="0"/>
              <a:buChar char="•"/>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147" name="Conector reto 146">
            <a:extLst>
              <a:ext uri="{FF2B5EF4-FFF2-40B4-BE49-F238E27FC236}">
                <a16:creationId xmlns:a16="http://schemas.microsoft.com/office/drawing/2014/main" id="{8CAA153A-8ADA-4469-A225-024163063F6C}"/>
              </a:ext>
            </a:extLst>
          </p:cNvPr>
          <p:cNvCxnSpPr>
            <a:cxnSpLocks/>
          </p:cNvCxnSpPr>
          <p:nvPr/>
        </p:nvCxnSpPr>
        <p:spPr>
          <a:xfrm>
            <a:off x="4879545" y="1689955"/>
            <a:ext cx="1473630" cy="0"/>
          </a:xfrm>
          <a:prstGeom prst="line">
            <a:avLst/>
          </a:prstGeom>
          <a:ln w="38100">
            <a:solidFill>
              <a:schemeClr val="tx1"/>
            </a:solidFill>
            <a:headEnd type="oval"/>
            <a:tailEnd type="oval"/>
          </a:ln>
          <a:effectLst/>
        </p:spPr>
        <p:style>
          <a:lnRef idx="1">
            <a:schemeClr val="accent1"/>
          </a:lnRef>
          <a:fillRef idx="0">
            <a:schemeClr val="accent1"/>
          </a:fillRef>
          <a:effectRef idx="0">
            <a:schemeClr val="accent1"/>
          </a:effectRef>
          <a:fontRef idx="minor">
            <a:schemeClr val="tx1"/>
          </a:fontRef>
        </p:style>
      </p:cxnSp>
      <p:cxnSp>
        <p:nvCxnSpPr>
          <p:cNvPr id="148" name="Conector reto 147">
            <a:extLst>
              <a:ext uri="{FF2B5EF4-FFF2-40B4-BE49-F238E27FC236}">
                <a16:creationId xmlns:a16="http://schemas.microsoft.com/office/drawing/2014/main" id="{3DEC9AA5-82B9-4D40-AA02-98362EC2AC6B}"/>
              </a:ext>
            </a:extLst>
          </p:cNvPr>
          <p:cNvCxnSpPr>
            <a:cxnSpLocks/>
          </p:cNvCxnSpPr>
          <p:nvPr/>
        </p:nvCxnSpPr>
        <p:spPr>
          <a:xfrm>
            <a:off x="4879545" y="2469979"/>
            <a:ext cx="1542692" cy="0"/>
          </a:xfrm>
          <a:prstGeom prst="line">
            <a:avLst/>
          </a:prstGeom>
          <a:ln w="38100">
            <a:solidFill>
              <a:schemeClr val="tx1"/>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149" name="CaixaDeTexto 148">
            <a:extLst>
              <a:ext uri="{FF2B5EF4-FFF2-40B4-BE49-F238E27FC236}">
                <a16:creationId xmlns:a16="http://schemas.microsoft.com/office/drawing/2014/main" id="{0939E61D-3E9C-44F8-AFAC-407F04650AD0}"/>
              </a:ext>
            </a:extLst>
          </p:cNvPr>
          <p:cNvSpPr txBox="1"/>
          <p:nvPr/>
        </p:nvSpPr>
        <p:spPr>
          <a:xfrm rot="19268196">
            <a:off x="7946209" y="1303310"/>
            <a:ext cx="756000" cy="288032"/>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313131"/>
                </a:solidFill>
              </a:rPr>
              <a:t>Itaqui</a:t>
            </a:r>
          </a:p>
        </p:txBody>
      </p:sp>
      <p:sp>
        <p:nvSpPr>
          <p:cNvPr id="150" name="CaixaDeTexto 149">
            <a:extLst>
              <a:ext uri="{FF2B5EF4-FFF2-40B4-BE49-F238E27FC236}">
                <a16:creationId xmlns:a16="http://schemas.microsoft.com/office/drawing/2014/main" id="{CDFB272F-F83B-45DE-AD9A-DF1D40D45BE7}"/>
              </a:ext>
            </a:extLst>
          </p:cNvPr>
          <p:cNvSpPr txBox="1"/>
          <p:nvPr/>
        </p:nvSpPr>
        <p:spPr>
          <a:xfrm rot="19268196">
            <a:off x="7872719" y="2047130"/>
            <a:ext cx="954714" cy="363741"/>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313131"/>
                </a:solidFill>
              </a:rPr>
              <a:t>Santos</a:t>
            </a:r>
          </a:p>
        </p:txBody>
      </p:sp>
      <p:sp>
        <p:nvSpPr>
          <p:cNvPr id="151" name="CaixaDeTexto 150">
            <a:extLst>
              <a:ext uri="{FF2B5EF4-FFF2-40B4-BE49-F238E27FC236}">
                <a16:creationId xmlns:a16="http://schemas.microsoft.com/office/drawing/2014/main" id="{A59018FE-15BB-4F90-9FAB-104B840FC537}"/>
              </a:ext>
            </a:extLst>
          </p:cNvPr>
          <p:cNvSpPr txBox="1"/>
          <p:nvPr/>
        </p:nvSpPr>
        <p:spPr>
          <a:xfrm>
            <a:off x="6623784" y="1456473"/>
            <a:ext cx="1186841" cy="433131"/>
          </a:xfrm>
          <a:prstGeom prst="rect">
            <a:avLst/>
          </a:prstGeom>
          <a:noFill/>
          <a:ln>
            <a:noFill/>
          </a:ln>
        </p:spPr>
        <p:txBody>
          <a:bodyPr wrap="square" lIns="72000" tIns="36000" rIns="72000" bIns="36000" rtlCol="0" anchor="ctr">
            <a:noAutofit/>
          </a:bodyPr>
          <a:lstStyle/>
          <a:p>
            <a:pPr algn="ctr">
              <a:lnSpc>
                <a:spcPct val="150000"/>
              </a:lnSpc>
            </a:pPr>
            <a:r>
              <a:rPr lang="pt-BR" sz="1200" dirty="0"/>
              <a:t>Railway </a:t>
            </a:r>
            <a:r>
              <a:rPr lang="pt-BR" sz="1200" dirty="0" err="1"/>
              <a:t>costs</a:t>
            </a:r>
            <a:r>
              <a:rPr lang="pt-BR" sz="1200" dirty="0"/>
              <a:t> R$ 125/</a:t>
            </a:r>
            <a:r>
              <a:rPr lang="pt-BR" sz="1200" dirty="0" err="1"/>
              <a:t>ton</a:t>
            </a:r>
            <a:endParaRPr lang="pt-BR" sz="1200" dirty="0"/>
          </a:p>
        </p:txBody>
      </p:sp>
      <p:sp>
        <p:nvSpPr>
          <p:cNvPr id="154" name="CaixaDeTexto 153">
            <a:extLst>
              <a:ext uri="{FF2B5EF4-FFF2-40B4-BE49-F238E27FC236}">
                <a16:creationId xmlns:a16="http://schemas.microsoft.com/office/drawing/2014/main" id="{A5E20AC7-DAE3-47F2-9C7A-1327F12210E7}"/>
              </a:ext>
            </a:extLst>
          </p:cNvPr>
          <p:cNvSpPr txBox="1"/>
          <p:nvPr/>
        </p:nvSpPr>
        <p:spPr>
          <a:xfrm rot="19268196">
            <a:off x="4359694" y="1412562"/>
            <a:ext cx="939346" cy="357886"/>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787A7B"/>
                </a:solidFill>
              </a:rPr>
              <a:t>Talismã</a:t>
            </a:r>
          </a:p>
        </p:txBody>
      </p:sp>
      <p:cxnSp>
        <p:nvCxnSpPr>
          <p:cNvPr id="155" name="Conector reto 154">
            <a:extLst>
              <a:ext uri="{FF2B5EF4-FFF2-40B4-BE49-F238E27FC236}">
                <a16:creationId xmlns:a16="http://schemas.microsoft.com/office/drawing/2014/main" id="{08073B98-6090-418F-90F4-D022A0C47024}"/>
              </a:ext>
            </a:extLst>
          </p:cNvPr>
          <p:cNvCxnSpPr>
            <a:cxnSpLocks/>
          </p:cNvCxnSpPr>
          <p:nvPr/>
        </p:nvCxnSpPr>
        <p:spPr>
          <a:xfrm>
            <a:off x="6422237" y="2469979"/>
            <a:ext cx="1719825" cy="0"/>
          </a:xfrm>
          <a:prstGeom prst="line">
            <a:avLst/>
          </a:prstGeom>
          <a:ln w="38100">
            <a:solidFill>
              <a:srgbClr val="FA2504"/>
            </a:solidFill>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156" name="CaixaDeTexto 155">
            <a:extLst>
              <a:ext uri="{FF2B5EF4-FFF2-40B4-BE49-F238E27FC236}">
                <a16:creationId xmlns:a16="http://schemas.microsoft.com/office/drawing/2014/main" id="{CA38958D-91A8-4570-BAE6-87F0CA62E250}"/>
              </a:ext>
            </a:extLst>
          </p:cNvPr>
          <p:cNvSpPr txBox="1"/>
          <p:nvPr/>
        </p:nvSpPr>
        <p:spPr>
          <a:xfrm rot="19268196">
            <a:off x="4391752" y="2153136"/>
            <a:ext cx="939346" cy="357886"/>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787A7B"/>
                </a:solidFill>
              </a:rPr>
              <a:t>Talismã</a:t>
            </a:r>
          </a:p>
        </p:txBody>
      </p:sp>
      <p:sp>
        <p:nvSpPr>
          <p:cNvPr id="157" name="CaixaDeTexto 156">
            <a:extLst>
              <a:ext uri="{FF2B5EF4-FFF2-40B4-BE49-F238E27FC236}">
                <a16:creationId xmlns:a16="http://schemas.microsoft.com/office/drawing/2014/main" id="{CA953B6C-3679-42ED-8F08-9756DE7B5674}"/>
              </a:ext>
            </a:extLst>
          </p:cNvPr>
          <p:cNvSpPr txBox="1"/>
          <p:nvPr/>
        </p:nvSpPr>
        <p:spPr>
          <a:xfrm rot="19268196">
            <a:off x="6038937" y="2067083"/>
            <a:ext cx="939346" cy="357886"/>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BC3244"/>
                </a:solidFill>
              </a:rPr>
              <a:t>Uruaçu</a:t>
            </a:r>
          </a:p>
        </p:txBody>
      </p:sp>
      <p:sp>
        <p:nvSpPr>
          <p:cNvPr id="158" name="CaixaDeTexto 157">
            <a:extLst>
              <a:ext uri="{FF2B5EF4-FFF2-40B4-BE49-F238E27FC236}">
                <a16:creationId xmlns:a16="http://schemas.microsoft.com/office/drawing/2014/main" id="{0E45291E-A562-4F20-8922-8BEB1DED201F}"/>
              </a:ext>
            </a:extLst>
          </p:cNvPr>
          <p:cNvSpPr txBox="1"/>
          <p:nvPr/>
        </p:nvSpPr>
        <p:spPr>
          <a:xfrm>
            <a:off x="6602279" y="2228744"/>
            <a:ext cx="1446114" cy="433131"/>
          </a:xfrm>
          <a:prstGeom prst="rect">
            <a:avLst/>
          </a:prstGeom>
          <a:noFill/>
          <a:ln>
            <a:noFill/>
          </a:ln>
        </p:spPr>
        <p:txBody>
          <a:bodyPr wrap="square" lIns="72000" tIns="36000" rIns="72000" bIns="36000" rtlCol="0" anchor="ctr">
            <a:noAutofit/>
          </a:bodyPr>
          <a:lstStyle/>
          <a:p>
            <a:pPr algn="ctr">
              <a:lnSpc>
                <a:spcPct val="150000"/>
              </a:lnSpc>
            </a:pPr>
            <a:r>
              <a:rPr lang="pt-BR" sz="1200" dirty="0"/>
              <a:t>Railway </a:t>
            </a:r>
            <a:r>
              <a:rPr lang="pt-BR" sz="1200" dirty="0" err="1"/>
              <a:t>costs</a:t>
            </a:r>
            <a:r>
              <a:rPr lang="pt-BR" sz="1200" dirty="0"/>
              <a:t> </a:t>
            </a:r>
          </a:p>
          <a:p>
            <a:pPr algn="ctr">
              <a:lnSpc>
                <a:spcPct val="150000"/>
              </a:lnSpc>
            </a:pPr>
            <a:r>
              <a:rPr lang="pt-BR" sz="1200" dirty="0"/>
              <a:t>R$ 143/</a:t>
            </a:r>
            <a:r>
              <a:rPr lang="pt-BR" sz="1200" dirty="0" err="1"/>
              <a:t>ton</a:t>
            </a:r>
            <a:endParaRPr lang="pt-BR" sz="1200" dirty="0"/>
          </a:p>
        </p:txBody>
      </p:sp>
      <p:sp>
        <p:nvSpPr>
          <p:cNvPr id="159" name="CaixaDeTexto 158">
            <a:extLst>
              <a:ext uri="{FF2B5EF4-FFF2-40B4-BE49-F238E27FC236}">
                <a16:creationId xmlns:a16="http://schemas.microsoft.com/office/drawing/2014/main" id="{A416985C-3C1E-4B7D-9826-B20A87810093}"/>
              </a:ext>
            </a:extLst>
          </p:cNvPr>
          <p:cNvSpPr txBox="1"/>
          <p:nvPr/>
        </p:nvSpPr>
        <p:spPr>
          <a:xfrm>
            <a:off x="5035722" y="2225831"/>
            <a:ext cx="1186841" cy="433131"/>
          </a:xfrm>
          <a:prstGeom prst="rect">
            <a:avLst/>
          </a:prstGeom>
          <a:noFill/>
          <a:ln>
            <a:noFill/>
          </a:ln>
        </p:spPr>
        <p:txBody>
          <a:bodyPr wrap="square" lIns="72000" tIns="36000" rIns="72000" bIns="36000" rtlCol="0" anchor="ctr">
            <a:noAutofit/>
          </a:bodyPr>
          <a:lstStyle/>
          <a:p>
            <a:pPr algn="ctr">
              <a:lnSpc>
                <a:spcPct val="150000"/>
              </a:lnSpc>
            </a:pPr>
            <a:r>
              <a:rPr lang="pt-BR" sz="1200" dirty="0" err="1"/>
              <a:t>Roadway</a:t>
            </a:r>
            <a:r>
              <a:rPr lang="pt-BR" sz="1200" dirty="0"/>
              <a:t> </a:t>
            </a:r>
            <a:r>
              <a:rPr lang="pt-BR" sz="1200" dirty="0" err="1"/>
              <a:t>costs</a:t>
            </a:r>
            <a:r>
              <a:rPr lang="pt-BR" sz="1200" dirty="0"/>
              <a:t> R$ 56/</a:t>
            </a:r>
            <a:r>
              <a:rPr lang="pt-BR" sz="1200" dirty="0" err="1"/>
              <a:t>ton</a:t>
            </a:r>
            <a:endParaRPr lang="pt-BR" sz="1200" dirty="0"/>
          </a:p>
        </p:txBody>
      </p:sp>
      <p:sp>
        <p:nvSpPr>
          <p:cNvPr id="160" name="CaixaDeTexto 159">
            <a:extLst>
              <a:ext uri="{FF2B5EF4-FFF2-40B4-BE49-F238E27FC236}">
                <a16:creationId xmlns:a16="http://schemas.microsoft.com/office/drawing/2014/main" id="{F7B27079-A689-404C-AB02-93DBD3C19C05}"/>
              </a:ext>
            </a:extLst>
          </p:cNvPr>
          <p:cNvSpPr txBox="1"/>
          <p:nvPr/>
        </p:nvSpPr>
        <p:spPr>
          <a:xfrm>
            <a:off x="8389841" y="1467351"/>
            <a:ext cx="1124313" cy="321775"/>
          </a:xfrm>
          <a:prstGeom prst="rect">
            <a:avLst/>
          </a:prstGeom>
          <a:noFill/>
        </p:spPr>
        <p:txBody>
          <a:bodyPr wrap="square" rtlCol="0">
            <a:noAutofit/>
          </a:bodyPr>
          <a:lstStyle/>
          <a:p>
            <a:pPr algn="ctr">
              <a:spcBef>
                <a:spcPts val="600"/>
              </a:spcBef>
            </a:pPr>
            <a:r>
              <a:rPr lang="pt-BR" sz="1300" dirty="0"/>
              <a:t>Total </a:t>
            </a:r>
            <a:r>
              <a:rPr lang="pt-BR" sz="1300" dirty="0" err="1"/>
              <a:t>costs</a:t>
            </a:r>
            <a:br>
              <a:rPr lang="pt-BR" sz="1300" dirty="0"/>
            </a:br>
            <a:r>
              <a:rPr lang="pt-BR" sz="1300" dirty="0"/>
              <a:t>R$ 167/</a:t>
            </a:r>
            <a:r>
              <a:rPr lang="pt-BR" sz="1300" dirty="0" err="1"/>
              <a:t>ton</a:t>
            </a:r>
            <a:endParaRPr lang="pt-BR" sz="1300" dirty="0"/>
          </a:p>
        </p:txBody>
      </p:sp>
      <p:sp>
        <p:nvSpPr>
          <p:cNvPr id="161" name="CaixaDeTexto 160">
            <a:extLst>
              <a:ext uri="{FF2B5EF4-FFF2-40B4-BE49-F238E27FC236}">
                <a16:creationId xmlns:a16="http://schemas.microsoft.com/office/drawing/2014/main" id="{5690B41A-2EB0-4131-8992-36EC0C4B7832}"/>
              </a:ext>
            </a:extLst>
          </p:cNvPr>
          <p:cNvSpPr txBox="1"/>
          <p:nvPr/>
        </p:nvSpPr>
        <p:spPr>
          <a:xfrm>
            <a:off x="8389841" y="2237811"/>
            <a:ext cx="1124313" cy="321775"/>
          </a:xfrm>
          <a:prstGeom prst="rect">
            <a:avLst/>
          </a:prstGeom>
          <a:noFill/>
        </p:spPr>
        <p:txBody>
          <a:bodyPr wrap="square" rtlCol="0">
            <a:noAutofit/>
          </a:bodyPr>
          <a:lstStyle/>
          <a:p>
            <a:pPr algn="ctr">
              <a:spcBef>
                <a:spcPts val="600"/>
              </a:spcBef>
            </a:pPr>
            <a:r>
              <a:rPr lang="pt-BR" sz="1300" dirty="0"/>
              <a:t>Total </a:t>
            </a:r>
            <a:r>
              <a:rPr lang="pt-BR" sz="1300" dirty="0" err="1"/>
              <a:t>costs</a:t>
            </a:r>
            <a:br>
              <a:rPr lang="pt-BR" sz="1300" dirty="0"/>
            </a:br>
            <a:r>
              <a:rPr lang="pt-BR" sz="1300" dirty="0"/>
              <a:t>R$ 199/</a:t>
            </a:r>
            <a:r>
              <a:rPr lang="pt-BR" sz="1300" dirty="0" err="1"/>
              <a:t>ton</a:t>
            </a:r>
            <a:endParaRPr lang="pt-BR" sz="1300" dirty="0"/>
          </a:p>
        </p:txBody>
      </p:sp>
      <p:sp>
        <p:nvSpPr>
          <p:cNvPr id="162" name="Retângulo 161">
            <a:extLst>
              <a:ext uri="{FF2B5EF4-FFF2-40B4-BE49-F238E27FC236}">
                <a16:creationId xmlns:a16="http://schemas.microsoft.com/office/drawing/2014/main" id="{45B06C3E-FE79-4FF4-BEA9-CA7E4D3F0B75}"/>
              </a:ext>
            </a:extLst>
          </p:cNvPr>
          <p:cNvSpPr/>
          <p:nvPr/>
        </p:nvSpPr>
        <p:spPr>
          <a:xfrm>
            <a:off x="4491584" y="1223077"/>
            <a:ext cx="4950000" cy="764319"/>
          </a:xfrm>
          <a:prstGeom prst="rect">
            <a:avLst/>
          </a:prstGeom>
          <a:noFill/>
          <a:ln w="19050">
            <a:solidFill>
              <a:srgbClr val="FFC000"/>
            </a:solidFill>
            <a:prstDash val="dash"/>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92075" indent="-92075" algn="l">
              <a:spcAft>
                <a:spcPts val="300"/>
              </a:spcAft>
              <a:buFont typeface="Arial" pitchFamily="34" charset="0"/>
              <a:buChar char="•"/>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8" name="CaixaDeTexto 167">
            <a:extLst>
              <a:ext uri="{FF2B5EF4-FFF2-40B4-BE49-F238E27FC236}">
                <a16:creationId xmlns:a16="http://schemas.microsoft.com/office/drawing/2014/main" id="{B9543E8C-50B3-400A-89DE-0E4F95017ABB}"/>
              </a:ext>
            </a:extLst>
          </p:cNvPr>
          <p:cNvSpPr txBox="1"/>
          <p:nvPr/>
        </p:nvSpPr>
        <p:spPr>
          <a:xfrm>
            <a:off x="764033" y="2408479"/>
            <a:ext cx="797212" cy="250179"/>
          </a:xfrm>
          <a:prstGeom prst="rect">
            <a:avLst/>
          </a:prstGeom>
          <a:noFill/>
        </p:spPr>
        <p:txBody>
          <a:bodyPr wrap="square" rtlCol="0">
            <a:noAutofit/>
          </a:bodyPr>
          <a:lstStyle/>
          <a:p>
            <a:pPr>
              <a:spcBef>
                <a:spcPts val="600"/>
              </a:spcBef>
            </a:pPr>
            <a:r>
              <a:rPr lang="pt-BR" sz="1300" dirty="0">
                <a:solidFill>
                  <a:srgbClr val="6B92DC"/>
                </a:solidFill>
              </a:rPr>
              <a:t>Marabá</a:t>
            </a:r>
          </a:p>
        </p:txBody>
      </p:sp>
      <p:sp>
        <p:nvSpPr>
          <p:cNvPr id="169" name="CaixaDeTexto 168">
            <a:extLst>
              <a:ext uri="{FF2B5EF4-FFF2-40B4-BE49-F238E27FC236}">
                <a16:creationId xmlns:a16="http://schemas.microsoft.com/office/drawing/2014/main" id="{2BCB7074-6BF8-4B4E-958A-E3713FACA512}"/>
              </a:ext>
            </a:extLst>
          </p:cNvPr>
          <p:cNvSpPr txBox="1"/>
          <p:nvPr/>
        </p:nvSpPr>
        <p:spPr>
          <a:xfrm>
            <a:off x="1622026" y="3553460"/>
            <a:ext cx="797212" cy="250179"/>
          </a:xfrm>
          <a:prstGeom prst="rect">
            <a:avLst/>
          </a:prstGeom>
          <a:noFill/>
        </p:spPr>
        <p:txBody>
          <a:bodyPr wrap="square" rtlCol="0">
            <a:noAutofit/>
          </a:bodyPr>
          <a:lstStyle/>
          <a:p>
            <a:pPr>
              <a:spcBef>
                <a:spcPts val="600"/>
              </a:spcBef>
            </a:pPr>
            <a:r>
              <a:rPr lang="pt-BR" sz="1300" dirty="0">
                <a:solidFill>
                  <a:srgbClr val="CF6C79"/>
                </a:solidFill>
              </a:rPr>
              <a:t>Gurupi</a:t>
            </a:r>
          </a:p>
        </p:txBody>
      </p:sp>
      <p:sp>
        <p:nvSpPr>
          <p:cNvPr id="170" name="CaixaDeTexto 169">
            <a:extLst>
              <a:ext uri="{FF2B5EF4-FFF2-40B4-BE49-F238E27FC236}">
                <a16:creationId xmlns:a16="http://schemas.microsoft.com/office/drawing/2014/main" id="{FE55BCF0-A53C-4896-98AF-ACCD98810641}"/>
              </a:ext>
            </a:extLst>
          </p:cNvPr>
          <p:cNvSpPr txBox="1"/>
          <p:nvPr/>
        </p:nvSpPr>
        <p:spPr>
          <a:xfrm>
            <a:off x="1561245" y="4048431"/>
            <a:ext cx="797212" cy="250179"/>
          </a:xfrm>
          <a:prstGeom prst="rect">
            <a:avLst/>
          </a:prstGeom>
          <a:noFill/>
        </p:spPr>
        <p:txBody>
          <a:bodyPr wrap="square" rtlCol="0">
            <a:noAutofit/>
          </a:bodyPr>
          <a:lstStyle/>
          <a:p>
            <a:pPr>
              <a:spcBef>
                <a:spcPts val="600"/>
              </a:spcBef>
            </a:pPr>
            <a:r>
              <a:rPr lang="pt-BR" sz="1300" dirty="0">
                <a:solidFill>
                  <a:srgbClr val="CF6C79"/>
                </a:solidFill>
              </a:rPr>
              <a:t>Uruaçu</a:t>
            </a:r>
          </a:p>
        </p:txBody>
      </p:sp>
      <p:cxnSp>
        <p:nvCxnSpPr>
          <p:cNvPr id="172" name="Conector reto 171">
            <a:extLst>
              <a:ext uri="{FF2B5EF4-FFF2-40B4-BE49-F238E27FC236}">
                <a16:creationId xmlns:a16="http://schemas.microsoft.com/office/drawing/2014/main" id="{48501E7F-E60D-454F-831D-DE784BFC20EF}"/>
              </a:ext>
            </a:extLst>
          </p:cNvPr>
          <p:cNvCxnSpPr>
            <a:cxnSpLocks/>
          </p:cNvCxnSpPr>
          <p:nvPr/>
        </p:nvCxnSpPr>
        <p:spPr>
          <a:xfrm>
            <a:off x="6353175" y="1688927"/>
            <a:ext cx="1788887" cy="0"/>
          </a:xfrm>
          <a:prstGeom prst="line">
            <a:avLst/>
          </a:prstGeom>
          <a:ln w="38100">
            <a:solidFill>
              <a:srgbClr val="FA2504"/>
            </a:solidFill>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173" name="CaixaDeTexto 172">
            <a:extLst>
              <a:ext uri="{FF2B5EF4-FFF2-40B4-BE49-F238E27FC236}">
                <a16:creationId xmlns:a16="http://schemas.microsoft.com/office/drawing/2014/main" id="{12971805-185F-4438-8BC7-E56518F60C97}"/>
              </a:ext>
            </a:extLst>
          </p:cNvPr>
          <p:cNvSpPr txBox="1"/>
          <p:nvPr/>
        </p:nvSpPr>
        <p:spPr>
          <a:xfrm>
            <a:off x="5003354" y="1442554"/>
            <a:ext cx="1178923" cy="433131"/>
          </a:xfrm>
          <a:prstGeom prst="rect">
            <a:avLst/>
          </a:prstGeom>
          <a:noFill/>
          <a:ln>
            <a:noFill/>
          </a:ln>
        </p:spPr>
        <p:txBody>
          <a:bodyPr wrap="square" lIns="72000" tIns="36000" rIns="72000" bIns="36000" rtlCol="0" anchor="ctr">
            <a:noAutofit/>
          </a:bodyPr>
          <a:lstStyle/>
          <a:p>
            <a:pPr algn="ctr">
              <a:lnSpc>
                <a:spcPct val="150000"/>
              </a:lnSpc>
            </a:pPr>
            <a:r>
              <a:rPr lang="pt-BR" sz="1200" dirty="0" err="1"/>
              <a:t>Roadway</a:t>
            </a:r>
            <a:r>
              <a:rPr lang="pt-BR" sz="1200" dirty="0"/>
              <a:t> </a:t>
            </a:r>
            <a:r>
              <a:rPr lang="pt-BR" sz="1200" dirty="0" err="1"/>
              <a:t>costs</a:t>
            </a:r>
            <a:r>
              <a:rPr lang="pt-BR" sz="1200" dirty="0"/>
              <a:t> R$ 42/</a:t>
            </a:r>
            <a:r>
              <a:rPr lang="pt-BR" sz="1200" dirty="0" err="1"/>
              <a:t>ton</a:t>
            </a:r>
            <a:endParaRPr lang="pt-BR" sz="1200" dirty="0"/>
          </a:p>
        </p:txBody>
      </p:sp>
      <p:sp>
        <p:nvSpPr>
          <p:cNvPr id="176" name="CaixaDeTexto 175">
            <a:extLst>
              <a:ext uri="{FF2B5EF4-FFF2-40B4-BE49-F238E27FC236}">
                <a16:creationId xmlns:a16="http://schemas.microsoft.com/office/drawing/2014/main" id="{B3B4D752-9242-4E04-97A6-968D2C86ECE6}"/>
              </a:ext>
            </a:extLst>
          </p:cNvPr>
          <p:cNvSpPr txBox="1"/>
          <p:nvPr/>
        </p:nvSpPr>
        <p:spPr>
          <a:xfrm rot="19268196">
            <a:off x="5993415" y="1314149"/>
            <a:ext cx="939346" cy="357886"/>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BC3244"/>
                </a:solidFill>
              </a:rPr>
              <a:t>Gurupi</a:t>
            </a:r>
          </a:p>
        </p:txBody>
      </p:sp>
      <p:sp>
        <p:nvSpPr>
          <p:cNvPr id="179" name="Elipse 178">
            <a:extLst>
              <a:ext uri="{FF2B5EF4-FFF2-40B4-BE49-F238E27FC236}">
                <a16:creationId xmlns:a16="http://schemas.microsoft.com/office/drawing/2014/main" id="{08BEFE2A-873A-4945-A964-9A1259DF5112}"/>
              </a:ext>
            </a:extLst>
          </p:cNvPr>
          <p:cNvSpPr/>
          <p:nvPr/>
        </p:nvSpPr>
        <p:spPr>
          <a:xfrm>
            <a:off x="936586" y="3956102"/>
            <a:ext cx="207634" cy="207634"/>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300" dirty="0"/>
              <a:t>C</a:t>
            </a:r>
            <a:endParaRPr lang="pt-BR" sz="1300" dirty="0">
              <a:solidFill>
                <a:schemeClr val="tx1"/>
              </a:solidFill>
            </a:endParaRPr>
          </a:p>
        </p:txBody>
      </p:sp>
      <p:cxnSp>
        <p:nvCxnSpPr>
          <p:cNvPr id="181" name="Conector reto 180">
            <a:extLst>
              <a:ext uri="{FF2B5EF4-FFF2-40B4-BE49-F238E27FC236}">
                <a16:creationId xmlns:a16="http://schemas.microsoft.com/office/drawing/2014/main" id="{CD6C4E76-2CE5-470C-902D-CA2F29B29004}"/>
              </a:ext>
            </a:extLst>
          </p:cNvPr>
          <p:cNvCxnSpPr>
            <a:cxnSpLocks/>
          </p:cNvCxnSpPr>
          <p:nvPr/>
        </p:nvCxnSpPr>
        <p:spPr>
          <a:xfrm>
            <a:off x="4879545" y="6025981"/>
            <a:ext cx="1583543" cy="0"/>
          </a:xfrm>
          <a:prstGeom prst="line">
            <a:avLst/>
          </a:prstGeom>
          <a:ln w="38100">
            <a:solidFill>
              <a:schemeClr val="tx1"/>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183" name="CaixaDeTexto 182">
            <a:extLst>
              <a:ext uri="{FF2B5EF4-FFF2-40B4-BE49-F238E27FC236}">
                <a16:creationId xmlns:a16="http://schemas.microsoft.com/office/drawing/2014/main" id="{AFFF1485-9212-4C2A-A96E-DF843F911FD4}"/>
              </a:ext>
            </a:extLst>
          </p:cNvPr>
          <p:cNvSpPr txBox="1"/>
          <p:nvPr/>
        </p:nvSpPr>
        <p:spPr>
          <a:xfrm rot="19268196">
            <a:off x="7805583" y="5705367"/>
            <a:ext cx="954714" cy="363741"/>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313131"/>
                </a:solidFill>
              </a:rPr>
              <a:t>VDC</a:t>
            </a:r>
          </a:p>
        </p:txBody>
      </p:sp>
      <p:sp>
        <p:nvSpPr>
          <p:cNvPr id="187" name="CaixaDeTexto 186">
            <a:extLst>
              <a:ext uri="{FF2B5EF4-FFF2-40B4-BE49-F238E27FC236}">
                <a16:creationId xmlns:a16="http://schemas.microsoft.com/office/drawing/2014/main" id="{DE495084-9FA5-4E7B-90D1-E22D0CF64A07}"/>
              </a:ext>
            </a:extLst>
          </p:cNvPr>
          <p:cNvSpPr txBox="1"/>
          <p:nvPr/>
        </p:nvSpPr>
        <p:spPr>
          <a:xfrm rot="19268196">
            <a:off x="4359694" y="5055646"/>
            <a:ext cx="939346" cy="357886"/>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787A7B"/>
                </a:solidFill>
              </a:rPr>
              <a:t>Água Boa</a:t>
            </a:r>
          </a:p>
        </p:txBody>
      </p:sp>
      <p:cxnSp>
        <p:nvCxnSpPr>
          <p:cNvPr id="188" name="Conector reto 187">
            <a:extLst>
              <a:ext uri="{FF2B5EF4-FFF2-40B4-BE49-F238E27FC236}">
                <a16:creationId xmlns:a16="http://schemas.microsoft.com/office/drawing/2014/main" id="{2F7C6059-2633-4E38-BF62-FAB726F140FB}"/>
              </a:ext>
            </a:extLst>
          </p:cNvPr>
          <p:cNvCxnSpPr>
            <a:cxnSpLocks/>
            <a:stCxn id="191" idx="1"/>
          </p:cNvCxnSpPr>
          <p:nvPr/>
        </p:nvCxnSpPr>
        <p:spPr>
          <a:xfrm>
            <a:off x="6488425" y="6010379"/>
            <a:ext cx="1653637" cy="15602"/>
          </a:xfrm>
          <a:prstGeom prst="line">
            <a:avLst/>
          </a:prstGeom>
          <a:ln w="38100">
            <a:solidFill>
              <a:srgbClr val="7C9EE0"/>
            </a:solidFill>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189" name="CaixaDeTexto 188">
            <a:extLst>
              <a:ext uri="{FF2B5EF4-FFF2-40B4-BE49-F238E27FC236}">
                <a16:creationId xmlns:a16="http://schemas.microsoft.com/office/drawing/2014/main" id="{A1C630F6-97AD-4B78-A9F6-BCB92F12DEB9}"/>
              </a:ext>
            </a:extLst>
          </p:cNvPr>
          <p:cNvSpPr txBox="1"/>
          <p:nvPr/>
        </p:nvSpPr>
        <p:spPr>
          <a:xfrm rot="19268196">
            <a:off x="4391752" y="5709138"/>
            <a:ext cx="939346" cy="357886"/>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787A7B"/>
                </a:solidFill>
              </a:rPr>
              <a:t>Água Boa</a:t>
            </a:r>
          </a:p>
        </p:txBody>
      </p:sp>
      <p:sp>
        <p:nvSpPr>
          <p:cNvPr id="190" name="CaixaDeTexto 189">
            <a:extLst>
              <a:ext uri="{FF2B5EF4-FFF2-40B4-BE49-F238E27FC236}">
                <a16:creationId xmlns:a16="http://schemas.microsoft.com/office/drawing/2014/main" id="{436EA3DC-53F8-4F02-BE17-51D56793A49E}"/>
              </a:ext>
            </a:extLst>
          </p:cNvPr>
          <p:cNvSpPr txBox="1"/>
          <p:nvPr/>
        </p:nvSpPr>
        <p:spPr>
          <a:xfrm rot="19268196">
            <a:off x="6035356" y="5648542"/>
            <a:ext cx="939346" cy="236476"/>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7C9EE0"/>
                </a:solidFill>
              </a:rPr>
              <a:t>Marabá</a:t>
            </a:r>
          </a:p>
        </p:txBody>
      </p:sp>
      <p:sp>
        <p:nvSpPr>
          <p:cNvPr id="191" name="CaixaDeTexto 190">
            <a:extLst>
              <a:ext uri="{FF2B5EF4-FFF2-40B4-BE49-F238E27FC236}">
                <a16:creationId xmlns:a16="http://schemas.microsoft.com/office/drawing/2014/main" id="{7FCF9D49-DC21-4DF1-BDC1-A26B17478900}"/>
              </a:ext>
            </a:extLst>
          </p:cNvPr>
          <p:cNvSpPr txBox="1"/>
          <p:nvPr/>
        </p:nvSpPr>
        <p:spPr>
          <a:xfrm>
            <a:off x="6488425" y="5793813"/>
            <a:ext cx="1569008" cy="433131"/>
          </a:xfrm>
          <a:prstGeom prst="rect">
            <a:avLst/>
          </a:prstGeom>
          <a:noFill/>
          <a:ln>
            <a:noFill/>
          </a:ln>
        </p:spPr>
        <p:txBody>
          <a:bodyPr wrap="square" lIns="72000" tIns="36000" rIns="72000" bIns="36000" rtlCol="0" anchor="ctr">
            <a:noAutofit/>
          </a:bodyPr>
          <a:lstStyle/>
          <a:p>
            <a:pPr algn="ctr">
              <a:lnSpc>
                <a:spcPct val="150000"/>
              </a:lnSpc>
            </a:pPr>
            <a:r>
              <a:rPr lang="pt-BR" sz="1200" dirty="0" err="1"/>
              <a:t>Waterway</a:t>
            </a:r>
            <a:r>
              <a:rPr lang="pt-BR" sz="1200" dirty="0"/>
              <a:t> </a:t>
            </a:r>
            <a:r>
              <a:rPr lang="pt-BR" sz="1200" dirty="0" err="1"/>
              <a:t>costs</a:t>
            </a:r>
            <a:r>
              <a:rPr lang="pt-BR" sz="1200" dirty="0"/>
              <a:t> R$ 56/</a:t>
            </a:r>
            <a:r>
              <a:rPr lang="pt-BR" sz="1200" dirty="0" err="1"/>
              <a:t>ton</a:t>
            </a:r>
            <a:endParaRPr lang="pt-BR" sz="1200" dirty="0"/>
          </a:p>
        </p:txBody>
      </p:sp>
      <p:sp>
        <p:nvSpPr>
          <p:cNvPr id="192" name="CaixaDeTexto 191">
            <a:extLst>
              <a:ext uri="{FF2B5EF4-FFF2-40B4-BE49-F238E27FC236}">
                <a16:creationId xmlns:a16="http://schemas.microsoft.com/office/drawing/2014/main" id="{90E58F8A-D724-42A2-ACAB-1EF8F3869055}"/>
              </a:ext>
            </a:extLst>
          </p:cNvPr>
          <p:cNvSpPr txBox="1"/>
          <p:nvPr/>
        </p:nvSpPr>
        <p:spPr>
          <a:xfrm>
            <a:off x="5124979" y="5793813"/>
            <a:ext cx="1186841" cy="433131"/>
          </a:xfrm>
          <a:prstGeom prst="rect">
            <a:avLst/>
          </a:prstGeom>
          <a:noFill/>
          <a:ln>
            <a:noFill/>
          </a:ln>
        </p:spPr>
        <p:txBody>
          <a:bodyPr wrap="square" lIns="72000" tIns="36000" rIns="72000" bIns="36000" rtlCol="0" anchor="ctr">
            <a:noAutofit/>
          </a:bodyPr>
          <a:lstStyle/>
          <a:p>
            <a:pPr algn="ctr">
              <a:lnSpc>
                <a:spcPct val="150000"/>
              </a:lnSpc>
            </a:pPr>
            <a:r>
              <a:rPr lang="pt-BR" sz="1200" dirty="0" err="1"/>
              <a:t>Roadway</a:t>
            </a:r>
            <a:r>
              <a:rPr lang="pt-BR" sz="1200" dirty="0"/>
              <a:t> </a:t>
            </a:r>
            <a:r>
              <a:rPr lang="pt-BR" sz="1200" dirty="0" err="1"/>
              <a:t>costs</a:t>
            </a:r>
            <a:r>
              <a:rPr lang="pt-BR" sz="1200" dirty="0"/>
              <a:t> R$ 180/</a:t>
            </a:r>
            <a:r>
              <a:rPr lang="pt-BR" sz="1200" dirty="0" err="1"/>
              <a:t>ton</a:t>
            </a:r>
            <a:endParaRPr lang="pt-BR" sz="1200" dirty="0"/>
          </a:p>
        </p:txBody>
      </p:sp>
      <p:sp>
        <p:nvSpPr>
          <p:cNvPr id="194" name="CaixaDeTexto 193">
            <a:extLst>
              <a:ext uri="{FF2B5EF4-FFF2-40B4-BE49-F238E27FC236}">
                <a16:creationId xmlns:a16="http://schemas.microsoft.com/office/drawing/2014/main" id="{BFE70FCF-836C-4094-AE47-508B76B04668}"/>
              </a:ext>
            </a:extLst>
          </p:cNvPr>
          <p:cNvSpPr txBox="1"/>
          <p:nvPr/>
        </p:nvSpPr>
        <p:spPr>
          <a:xfrm>
            <a:off x="8389841" y="5793813"/>
            <a:ext cx="1124313" cy="321775"/>
          </a:xfrm>
          <a:prstGeom prst="rect">
            <a:avLst/>
          </a:prstGeom>
          <a:noFill/>
        </p:spPr>
        <p:txBody>
          <a:bodyPr wrap="square" rtlCol="0">
            <a:noAutofit/>
          </a:bodyPr>
          <a:lstStyle/>
          <a:p>
            <a:pPr algn="ctr">
              <a:spcBef>
                <a:spcPts val="600"/>
              </a:spcBef>
            </a:pPr>
            <a:r>
              <a:rPr lang="pt-BR" sz="1300" dirty="0"/>
              <a:t>Total </a:t>
            </a:r>
            <a:r>
              <a:rPr lang="pt-BR" sz="1300" dirty="0" err="1"/>
              <a:t>costs</a:t>
            </a:r>
            <a:br>
              <a:rPr lang="pt-BR" sz="1300" dirty="0"/>
            </a:br>
            <a:r>
              <a:rPr lang="pt-BR" sz="1300" dirty="0"/>
              <a:t>R$ 237/</a:t>
            </a:r>
            <a:r>
              <a:rPr lang="pt-BR" sz="1300" dirty="0" err="1"/>
              <a:t>ton</a:t>
            </a:r>
            <a:endParaRPr lang="pt-BR" sz="1300" dirty="0"/>
          </a:p>
        </p:txBody>
      </p:sp>
      <p:sp>
        <p:nvSpPr>
          <p:cNvPr id="195" name="Retângulo 194">
            <a:extLst>
              <a:ext uri="{FF2B5EF4-FFF2-40B4-BE49-F238E27FC236}">
                <a16:creationId xmlns:a16="http://schemas.microsoft.com/office/drawing/2014/main" id="{25257C75-13F6-41CB-903B-BC0F052ACC4F}"/>
              </a:ext>
            </a:extLst>
          </p:cNvPr>
          <p:cNvSpPr/>
          <p:nvPr/>
        </p:nvSpPr>
        <p:spPr>
          <a:xfrm>
            <a:off x="4491871" y="4785972"/>
            <a:ext cx="4949713" cy="1495076"/>
          </a:xfrm>
          <a:prstGeom prst="rect">
            <a:avLst/>
          </a:prstGeom>
          <a:noFill/>
          <a:ln w="19050">
            <a:solidFill>
              <a:srgbClr val="FFC000"/>
            </a:solidFill>
            <a:prstDash val="dash"/>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92075" indent="-92075" algn="l">
              <a:spcAft>
                <a:spcPts val="300"/>
              </a:spcAft>
              <a:buFont typeface="Arial" pitchFamily="34" charset="0"/>
              <a:buChar char="•"/>
            </a:pPr>
            <a:endParaRPr lang="pt-BR" sz="1300" dirty="0" err="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2" name="Elipse 151">
            <a:extLst>
              <a:ext uri="{FF2B5EF4-FFF2-40B4-BE49-F238E27FC236}">
                <a16:creationId xmlns:a16="http://schemas.microsoft.com/office/drawing/2014/main" id="{DCE79823-852E-47A7-AFD1-0529DC7D9B2B}"/>
              </a:ext>
            </a:extLst>
          </p:cNvPr>
          <p:cNvSpPr/>
          <p:nvPr/>
        </p:nvSpPr>
        <p:spPr>
          <a:xfrm>
            <a:off x="4447792" y="1120421"/>
            <a:ext cx="303997" cy="303997"/>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dirty="0"/>
              <a:t>A</a:t>
            </a:r>
            <a:endParaRPr lang="pt-BR" sz="1600" dirty="0">
              <a:solidFill>
                <a:schemeClr val="tx1"/>
              </a:solidFill>
            </a:endParaRPr>
          </a:p>
        </p:txBody>
      </p:sp>
      <p:sp>
        <p:nvSpPr>
          <p:cNvPr id="199" name="CaixaDeTexto 198">
            <a:extLst>
              <a:ext uri="{FF2B5EF4-FFF2-40B4-BE49-F238E27FC236}">
                <a16:creationId xmlns:a16="http://schemas.microsoft.com/office/drawing/2014/main" id="{21BAA9EC-3352-4E29-8EC9-5DF0732AB9C9}"/>
              </a:ext>
            </a:extLst>
          </p:cNvPr>
          <p:cNvSpPr txBox="1"/>
          <p:nvPr/>
        </p:nvSpPr>
        <p:spPr>
          <a:xfrm>
            <a:off x="4446070" y="822168"/>
            <a:ext cx="4262831" cy="205782"/>
          </a:xfrm>
          <a:prstGeom prst="rect">
            <a:avLst/>
          </a:prstGeom>
          <a:noFill/>
        </p:spPr>
        <p:txBody>
          <a:bodyPr wrap="square" rtlCol="0">
            <a:noAutofit/>
          </a:bodyPr>
          <a:lstStyle/>
          <a:p>
            <a:pPr>
              <a:spcBef>
                <a:spcPts val="600"/>
              </a:spcBef>
            </a:pPr>
            <a:r>
              <a:rPr lang="pt-BR" sz="1300" b="1" dirty="0" err="1">
                <a:solidFill>
                  <a:srgbClr val="787A7B"/>
                </a:solidFill>
              </a:rPr>
              <a:t>Costs</a:t>
            </a:r>
            <a:r>
              <a:rPr lang="pt-BR" sz="1300" b="1" dirty="0">
                <a:solidFill>
                  <a:srgbClr val="787A7B"/>
                </a:solidFill>
              </a:rPr>
              <a:t> </a:t>
            </a:r>
            <a:r>
              <a:rPr lang="pt-BR" sz="1300" b="1" dirty="0" err="1">
                <a:solidFill>
                  <a:srgbClr val="787A7B"/>
                </a:solidFill>
              </a:rPr>
              <a:t>comparison</a:t>
            </a:r>
            <a:r>
              <a:rPr lang="pt-BR" sz="1300" b="1" dirty="0">
                <a:solidFill>
                  <a:srgbClr val="787A7B"/>
                </a:solidFill>
              </a:rPr>
              <a:t> </a:t>
            </a:r>
            <a:r>
              <a:rPr lang="pt-BR" sz="1300" b="1" dirty="0" err="1">
                <a:solidFill>
                  <a:srgbClr val="787A7B"/>
                </a:solidFill>
              </a:rPr>
              <a:t>from</a:t>
            </a:r>
            <a:r>
              <a:rPr lang="pt-BR" sz="1300" b="1" dirty="0">
                <a:solidFill>
                  <a:srgbClr val="787A7B"/>
                </a:solidFill>
              </a:rPr>
              <a:t> 3 </a:t>
            </a:r>
            <a:r>
              <a:rPr lang="pt-BR" sz="1300" b="1" dirty="0" err="1">
                <a:solidFill>
                  <a:srgbClr val="787A7B"/>
                </a:solidFill>
              </a:rPr>
              <a:t>diferent</a:t>
            </a:r>
            <a:r>
              <a:rPr lang="pt-BR" sz="1300" b="1" dirty="0">
                <a:solidFill>
                  <a:srgbClr val="787A7B"/>
                </a:solidFill>
              </a:rPr>
              <a:t> </a:t>
            </a:r>
            <a:r>
              <a:rPr lang="pt-BR" sz="1300" b="1" dirty="0" err="1">
                <a:solidFill>
                  <a:srgbClr val="787A7B"/>
                </a:solidFill>
              </a:rPr>
              <a:t>cities</a:t>
            </a:r>
            <a:endParaRPr lang="pt-BR" sz="1300" b="1" dirty="0">
              <a:solidFill>
                <a:srgbClr val="787A7B"/>
              </a:solidFill>
            </a:endParaRPr>
          </a:p>
        </p:txBody>
      </p:sp>
      <p:sp>
        <p:nvSpPr>
          <p:cNvPr id="200" name="CaixaDeTexto 199">
            <a:extLst>
              <a:ext uri="{FF2B5EF4-FFF2-40B4-BE49-F238E27FC236}">
                <a16:creationId xmlns:a16="http://schemas.microsoft.com/office/drawing/2014/main" id="{7696DFAC-9CF3-45C4-9A42-354D34E04F4D}"/>
              </a:ext>
            </a:extLst>
          </p:cNvPr>
          <p:cNvSpPr txBox="1"/>
          <p:nvPr/>
        </p:nvSpPr>
        <p:spPr>
          <a:xfrm rot="19268196">
            <a:off x="7946209" y="4976160"/>
            <a:ext cx="756000" cy="288032"/>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313131"/>
                </a:solidFill>
              </a:rPr>
              <a:t>Itaqui</a:t>
            </a:r>
          </a:p>
        </p:txBody>
      </p:sp>
      <p:sp>
        <p:nvSpPr>
          <p:cNvPr id="201" name="CaixaDeTexto 200">
            <a:extLst>
              <a:ext uri="{FF2B5EF4-FFF2-40B4-BE49-F238E27FC236}">
                <a16:creationId xmlns:a16="http://schemas.microsoft.com/office/drawing/2014/main" id="{94C4D4F1-BC5A-4029-BC54-1491BBB1BCC0}"/>
              </a:ext>
            </a:extLst>
          </p:cNvPr>
          <p:cNvSpPr txBox="1"/>
          <p:nvPr/>
        </p:nvSpPr>
        <p:spPr>
          <a:xfrm>
            <a:off x="6623784" y="5129323"/>
            <a:ext cx="1186841" cy="433131"/>
          </a:xfrm>
          <a:prstGeom prst="rect">
            <a:avLst/>
          </a:prstGeom>
          <a:noFill/>
          <a:ln>
            <a:noFill/>
          </a:ln>
        </p:spPr>
        <p:txBody>
          <a:bodyPr wrap="square" lIns="72000" tIns="36000" rIns="72000" bIns="36000" rtlCol="0" anchor="ctr">
            <a:noAutofit/>
          </a:bodyPr>
          <a:lstStyle/>
          <a:p>
            <a:pPr algn="ctr">
              <a:lnSpc>
                <a:spcPct val="150000"/>
              </a:lnSpc>
            </a:pPr>
            <a:r>
              <a:rPr lang="pt-BR" sz="1200" dirty="0"/>
              <a:t>Railway </a:t>
            </a:r>
            <a:r>
              <a:rPr lang="pt-BR" sz="1200" dirty="0" err="1"/>
              <a:t>costs</a:t>
            </a:r>
            <a:r>
              <a:rPr lang="pt-BR" sz="1200" dirty="0"/>
              <a:t> R$ 125/</a:t>
            </a:r>
            <a:r>
              <a:rPr lang="pt-BR" sz="1200" dirty="0" err="1"/>
              <a:t>ton</a:t>
            </a:r>
            <a:endParaRPr lang="pt-BR" sz="1200" dirty="0"/>
          </a:p>
        </p:txBody>
      </p:sp>
      <p:sp>
        <p:nvSpPr>
          <p:cNvPr id="203" name="CaixaDeTexto 202">
            <a:extLst>
              <a:ext uri="{FF2B5EF4-FFF2-40B4-BE49-F238E27FC236}">
                <a16:creationId xmlns:a16="http://schemas.microsoft.com/office/drawing/2014/main" id="{9B96685E-FA96-488C-B0A7-F50BCD911DDA}"/>
              </a:ext>
            </a:extLst>
          </p:cNvPr>
          <p:cNvSpPr txBox="1"/>
          <p:nvPr/>
        </p:nvSpPr>
        <p:spPr>
          <a:xfrm>
            <a:off x="8389841" y="5129323"/>
            <a:ext cx="1124313" cy="321775"/>
          </a:xfrm>
          <a:prstGeom prst="rect">
            <a:avLst/>
          </a:prstGeom>
          <a:noFill/>
        </p:spPr>
        <p:txBody>
          <a:bodyPr wrap="square" rtlCol="0">
            <a:noAutofit/>
          </a:bodyPr>
          <a:lstStyle/>
          <a:p>
            <a:pPr algn="ctr">
              <a:spcBef>
                <a:spcPts val="600"/>
              </a:spcBef>
            </a:pPr>
            <a:r>
              <a:rPr lang="pt-BR" sz="1300" dirty="0"/>
              <a:t>Total </a:t>
            </a:r>
            <a:r>
              <a:rPr lang="pt-BR" sz="1300" dirty="0" err="1"/>
              <a:t>costs</a:t>
            </a:r>
            <a:br>
              <a:rPr lang="pt-BR" sz="1300" dirty="0"/>
            </a:br>
            <a:r>
              <a:rPr lang="pt-BR" sz="1300" dirty="0"/>
              <a:t>R$ 237/</a:t>
            </a:r>
            <a:r>
              <a:rPr lang="pt-BR" sz="1300" dirty="0" err="1"/>
              <a:t>ton</a:t>
            </a:r>
            <a:endParaRPr lang="pt-BR" sz="1300" dirty="0"/>
          </a:p>
        </p:txBody>
      </p:sp>
      <p:sp>
        <p:nvSpPr>
          <p:cNvPr id="205" name="CaixaDeTexto 204">
            <a:extLst>
              <a:ext uri="{FF2B5EF4-FFF2-40B4-BE49-F238E27FC236}">
                <a16:creationId xmlns:a16="http://schemas.microsoft.com/office/drawing/2014/main" id="{8FD48FEC-9E7F-434C-88FA-9D31B0FBA63E}"/>
              </a:ext>
            </a:extLst>
          </p:cNvPr>
          <p:cNvSpPr txBox="1"/>
          <p:nvPr/>
        </p:nvSpPr>
        <p:spPr>
          <a:xfrm>
            <a:off x="5029381" y="5129323"/>
            <a:ext cx="1178923" cy="433131"/>
          </a:xfrm>
          <a:prstGeom prst="rect">
            <a:avLst/>
          </a:prstGeom>
          <a:noFill/>
          <a:ln>
            <a:noFill/>
          </a:ln>
        </p:spPr>
        <p:txBody>
          <a:bodyPr wrap="square" lIns="72000" tIns="36000" rIns="72000" bIns="36000" rtlCol="0" anchor="ctr">
            <a:noAutofit/>
          </a:bodyPr>
          <a:lstStyle/>
          <a:p>
            <a:pPr algn="ctr">
              <a:lnSpc>
                <a:spcPct val="150000"/>
              </a:lnSpc>
            </a:pPr>
            <a:r>
              <a:rPr lang="pt-BR" sz="1200" dirty="0" err="1"/>
              <a:t>Roadway</a:t>
            </a:r>
            <a:r>
              <a:rPr lang="pt-BR" sz="1200" dirty="0"/>
              <a:t> </a:t>
            </a:r>
            <a:r>
              <a:rPr lang="pt-BR" sz="1200" dirty="0" err="1"/>
              <a:t>costs</a:t>
            </a:r>
            <a:r>
              <a:rPr lang="pt-BR" sz="1200" dirty="0"/>
              <a:t> R$ 112/</a:t>
            </a:r>
            <a:r>
              <a:rPr lang="pt-BR" sz="1200" dirty="0" err="1"/>
              <a:t>ton</a:t>
            </a:r>
            <a:endParaRPr lang="pt-BR" sz="1200" dirty="0"/>
          </a:p>
        </p:txBody>
      </p:sp>
      <p:sp>
        <p:nvSpPr>
          <p:cNvPr id="206" name="CaixaDeTexto 205">
            <a:extLst>
              <a:ext uri="{FF2B5EF4-FFF2-40B4-BE49-F238E27FC236}">
                <a16:creationId xmlns:a16="http://schemas.microsoft.com/office/drawing/2014/main" id="{1224BBBD-5D1A-49F5-9410-13D52AE2C0B5}"/>
              </a:ext>
            </a:extLst>
          </p:cNvPr>
          <p:cNvSpPr txBox="1"/>
          <p:nvPr/>
        </p:nvSpPr>
        <p:spPr>
          <a:xfrm rot="19268196">
            <a:off x="5993415" y="4986999"/>
            <a:ext cx="939346" cy="357886"/>
          </a:xfrm>
          <a:prstGeom prst="rect">
            <a:avLst/>
          </a:prstGeom>
          <a:noFill/>
          <a:ln>
            <a:noFill/>
          </a:ln>
        </p:spPr>
        <p:txBody>
          <a:bodyPr wrap="square" lIns="72000" tIns="36000" rIns="72000" bIns="36000" rtlCol="0" anchor="t">
            <a:noAutofit/>
          </a:bodyPr>
          <a:lstStyle/>
          <a:p>
            <a:pPr algn="ctr">
              <a:spcAft>
                <a:spcPts val="600"/>
              </a:spcAft>
            </a:pPr>
            <a:r>
              <a:rPr lang="pt-BR" sz="1100" b="1" dirty="0">
                <a:solidFill>
                  <a:srgbClr val="BC3244"/>
                </a:solidFill>
              </a:rPr>
              <a:t>Gurupi</a:t>
            </a:r>
          </a:p>
        </p:txBody>
      </p:sp>
      <p:cxnSp>
        <p:nvCxnSpPr>
          <p:cNvPr id="207" name="Conector reto 206">
            <a:extLst>
              <a:ext uri="{FF2B5EF4-FFF2-40B4-BE49-F238E27FC236}">
                <a16:creationId xmlns:a16="http://schemas.microsoft.com/office/drawing/2014/main" id="{60BEA237-5B9B-4782-AC94-AC190B0F8D89}"/>
              </a:ext>
            </a:extLst>
          </p:cNvPr>
          <p:cNvCxnSpPr>
            <a:cxnSpLocks/>
          </p:cNvCxnSpPr>
          <p:nvPr/>
        </p:nvCxnSpPr>
        <p:spPr>
          <a:xfrm>
            <a:off x="4879545" y="5361777"/>
            <a:ext cx="1473630" cy="0"/>
          </a:xfrm>
          <a:prstGeom prst="line">
            <a:avLst/>
          </a:prstGeom>
          <a:ln w="38100">
            <a:solidFill>
              <a:schemeClr val="tx1"/>
            </a:solidFill>
            <a:headEnd type="oval"/>
            <a:tailEnd type="oval"/>
          </a:ln>
          <a:effectLst/>
        </p:spPr>
        <p:style>
          <a:lnRef idx="1">
            <a:schemeClr val="accent1"/>
          </a:lnRef>
          <a:fillRef idx="0">
            <a:schemeClr val="accent1"/>
          </a:fillRef>
          <a:effectRef idx="0">
            <a:schemeClr val="accent1"/>
          </a:effectRef>
          <a:fontRef idx="minor">
            <a:schemeClr val="tx1"/>
          </a:fontRef>
        </p:style>
      </p:cxnSp>
      <p:cxnSp>
        <p:nvCxnSpPr>
          <p:cNvPr id="204" name="Conector reto 203">
            <a:extLst>
              <a:ext uri="{FF2B5EF4-FFF2-40B4-BE49-F238E27FC236}">
                <a16:creationId xmlns:a16="http://schemas.microsoft.com/office/drawing/2014/main" id="{ACE4C628-3BC0-4E59-8F74-2E1F2F1C03DB}"/>
              </a:ext>
            </a:extLst>
          </p:cNvPr>
          <p:cNvCxnSpPr>
            <a:cxnSpLocks/>
          </p:cNvCxnSpPr>
          <p:nvPr/>
        </p:nvCxnSpPr>
        <p:spPr>
          <a:xfrm>
            <a:off x="6353175" y="5361777"/>
            <a:ext cx="1788887" cy="0"/>
          </a:xfrm>
          <a:prstGeom prst="line">
            <a:avLst/>
          </a:prstGeom>
          <a:ln w="38100">
            <a:solidFill>
              <a:srgbClr val="FA2504"/>
            </a:solidFill>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185" name="Elipse 184">
            <a:extLst>
              <a:ext uri="{FF2B5EF4-FFF2-40B4-BE49-F238E27FC236}">
                <a16:creationId xmlns:a16="http://schemas.microsoft.com/office/drawing/2014/main" id="{C1D22E67-FC39-4FFD-9E7F-B664D6B7A1AC}"/>
              </a:ext>
            </a:extLst>
          </p:cNvPr>
          <p:cNvSpPr/>
          <p:nvPr/>
        </p:nvSpPr>
        <p:spPr>
          <a:xfrm>
            <a:off x="4447792" y="4676323"/>
            <a:ext cx="303997" cy="303997"/>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dirty="0">
                <a:solidFill>
                  <a:schemeClr val="tx1"/>
                </a:solidFill>
              </a:rPr>
              <a:t>C</a:t>
            </a:r>
          </a:p>
        </p:txBody>
      </p:sp>
    </p:spTree>
    <p:extLst>
      <p:ext uri="{BB962C8B-B14F-4D97-AF65-F5344CB8AC3E}">
        <p14:creationId xmlns:p14="http://schemas.microsoft.com/office/powerpoint/2010/main" val="1856752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86970" y="270520"/>
            <a:ext cx="9505950" cy="329588"/>
          </a:xfrm>
        </p:spPr>
        <p:txBody>
          <a:bodyPr/>
          <a:lstStyle/>
          <a:p>
            <a:r>
              <a:rPr lang="pt-BR" dirty="0"/>
              <a:t>Portos utilizados no escoamento da produção de cada região</a:t>
            </a:r>
          </a:p>
        </p:txBody>
      </p:sp>
      <p:sp>
        <p:nvSpPr>
          <p:cNvPr id="127" name="CaixaDeTexto 126"/>
          <p:cNvSpPr txBox="1"/>
          <p:nvPr/>
        </p:nvSpPr>
        <p:spPr>
          <a:xfrm>
            <a:off x="127670" y="1132360"/>
            <a:ext cx="3981091" cy="553129"/>
          </a:xfrm>
          <a:prstGeom prst="rect">
            <a:avLst/>
          </a:prstGeom>
          <a:noFill/>
          <a:ln>
            <a:noFill/>
          </a:ln>
        </p:spPr>
        <p:txBody>
          <a:bodyPr wrap="square" lIns="72000" tIns="36000" rIns="72000" bIns="36000" rtlCol="0" anchor="b">
            <a:noAutofit/>
          </a:bodyPr>
          <a:lstStyle/>
          <a:p>
            <a:pPr>
              <a:spcAft>
                <a:spcPts val="600"/>
              </a:spcAft>
            </a:pPr>
            <a:r>
              <a:rPr lang="pt-BR" sz="1400" b="1" dirty="0">
                <a:solidFill>
                  <a:prstClr val="black"/>
                </a:solidFill>
              </a:rPr>
              <a:t>Principais regiões portuárias para escoamento de granéis</a:t>
            </a:r>
          </a:p>
        </p:txBody>
      </p:sp>
      <p:cxnSp>
        <p:nvCxnSpPr>
          <p:cNvPr id="128" name="Conector reto 127"/>
          <p:cNvCxnSpPr/>
          <p:nvPr/>
        </p:nvCxnSpPr>
        <p:spPr>
          <a:xfrm>
            <a:off x="151639" y="1700808"/>
            <a:ext cx="3576431"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2" name="Grupo 13"/>
          <p:cNvGrpSpPr/>
          <p:nvPr/>
        </p:nvGrpSpPr>
        <p:grpSpPr>
          <a:xfrm>
            <a:off x="4290567" y="1405601"/>
            <a:ext cx="2380757" cy="295075"/>
            <a:chOff x="6580757" y="1379097"/>
            <a:chExt cx="2595667" cy="321711"/>
          </a:xfrm>
        </p:grpSpPr>
        <p:sp>
          <p:nvSpPr>
            <p:cNvPr id="152" name="CaixaDeTexto 151"/>
            <p:cNvSpPr txBox="1"/>
            <p:nvPr/>
          </p:nvSpPr>
          <p:spPr>
            <a:xfrm>
              <a:off x="6580757" y="1379097"/>
              <a:ext cx="2547913" cy="306392"/>
            </a:xfrm>
            <a:prstGeom prst="rect">
              <a:avLst/>
            </a:prstGeom>
            <a:noFill/>
            <a:ln>
              <a:noFill/>
            </a:ln>
          </p:spPr>
          <p:txBody>
            <a:bodyPr wrap="square" lIns="72000" tIns="36000" rIns="72000" bIns="36000" rtlCol="0" anchor="b">
              <a:noAutofit/>
            </a:bodyPr>
            <a:lstStyle/>
            <a:p>
              <a:r>
                <a:rPr lang="pt-BR" sz="1400" b="1" dirty="0">
                  <a:solidFill>
                    <a:prstClr val="black"/>
                  </a:solidFill>
                </a:rPr>
                <a:t>Porto de exportação </a:t>
              </a:r>
            </a:p>
            <a:p>
              <a:r>
                <a:rPr lang="pt-BR" sz="1400" b="1" dirty="0">
                  <a:solidFill>
                    <a:prstClr val="black"/>
                  </a:solidFill>
                </a:rPr>
                <a:t>média (2005-2010)</a:t>
              </a:r>
            </a:p>
          </p:txBody>
        </p:sp>
        <p:cxnSp>
          <p:nvCxnSpPr>
            <p:cNvPr id="153" name="Conector reto 152"/>
            <p:cNvCxnSpPr/>
            <p:nvPr/>
          </p:nvCxnSpPr>
          <p:spPr>
            <a:xfrm>
              <a:off x="6628511" y="1700808"/>
              <a:ext cx="254791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83" name="Pentágono 82"/>
          <p:cNvSpPr/>
          <p:nvPr/>
        </p:nvSpPr>
        <p:spPr>
          <a:xfrm>
            <a:off x="3728070" y="4971734"/>
            <a:ext cx="468000" cy="1152297"/>
          </a:xfrm>
          <a:prstGeom prst="homePlate">
            <a:avLst>
              <a:gd name="adj" fmla="val 31596"/>
            </a:avLst>
          </a:prstGeom>
          <a:solidFill>
            <a:schemeClr val="tx2">
              <a:lumMod val="20000"/>
              <a:lumOff val="80000"/>
            </a:schemeClr>
          </a:solidFill>
          <a:ln>
            <a:solidFill>
              <a:schemeClr val="tx2">
                <a:lumMod val="60000"/>
                <a:lumOff val="4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algn="ctr">
              <a:spcAft>
                <a:spcPts val="600"/>
              </a:spcAft>
            </a:pPr>
            <a:r>
              <a:rPr lang="pt-BR" sz="1400" b="1" dirty="0">
                <a:solidFill>
                  <a:prstClr val="black"/>
                </a:solidFill>
              </a:rPr>
              <a:t>RS</a:t>
            </a:r>
          </a:p>
        </p:txBody>
      </p:sp>
      <p:graphicFrame>
        <p:nvGraphicFramePr>
          <p:cNvPr id="41" name="Gráfico 40"/>
          <p:cNvGraphicFramePr/>
          <p:nvPr>
            <p:extLst>
              <p:ext uri="{D42A27DB-BD31-4B8C-83A1-F6EECF244321}">
                <p14:modId xmlns:p14="http://schemas.microsoft.com/office/powerpoint/2010/main" val="981027532"/>
              </p:ext>
            </p:extLst>
          </p:nvPr>
        </p:nvGraphicFramePr>
        <p:xfrm>
          <a:off x="4084884" y="4810048"/>
          <a:ext cx="2807216" cy="1381760"/>
        </p:xfrm>
        <a:graphic>
          <a:graphicData uri="http://schemas.openxmlformats.org/drawingml/2006/chart">
            <c:chart xmlns:c="http://schemas.openxmlformats.org/drawingml/2006/chart" xmlns:r="http://schemas.openxmlformats.org/officeDocument/2006/relationships" r:id="rId3"/>
          </a:graphicData>
        </a:graphic>
      </p:graphicFrame>
      <p:sp>
        <p:nvSpPr>
          <p:cNvPr id="82" name="Pentágono 81"/>
          <p:cNvSpPr/>
          <p:nvPr/>
        </p:nvSpPr>
        <p:spPr>
          <a:xfrm>
            <a:off x="3728070" y="3462960"/>
            <a:ext cx="468000" cy="1152297"/>
          </a:xfrm>
          <a:prstGeom prst="homePlate">
            <a:avLst>
              <a:gd name="adj" fmla="val 33897"/>
            </a:avLst>
          </a:prstGeom>
          <a:solidFill>
            <a:schemeClr val="accent4"/>
          </a:solidFill>
          <a:ln>
            <a:solidFill>
              <a:schemeClr val="accent3">
                <a:lumMod val="9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algn="ctr">
              <a:spcAft>
                <a:spcPts val="600"/>
              </a:spcAft>
            </a:pPr>
            <a:r>
              <a:rPr lang="pt-BR" sz="1400" b="1" dirty="0">
                <a:solidFill>
                  <a:prstClr val="black"/>
                </a:solidFill>
              </a:rPr>
              <a:t>PR + SC</a:t>
            </a:r>
          </a:p>
        </p:txBody>
      </p:sp>
      <p:graphicFrame>
        <p:nvGraphicFramePr>
          <p:cNvPr id="48" name="Gráfico 47"/>
          <p:cNvGraphicFramePr/>
          <p:nvPr>
            <p:extLst>
              <p:ext uri="{D42A27DB-BD31-4B8C-83A1-F6EECF244321}">
                <p14:modId xmlns:p14="http://schemas.microsoft.com/office/powerpoint/2010/main" val="96631959"/>
              </p:ext>
            </p:extLst>
          </p:nvPr>
        </p:nvGraphicFramePr>
        <p:xfrm>
          <a:off x="3983810" y="3404412"/>
          <a:ext cx="3302303" cy="1292520"/>
        </p:xfrm>
        <a:graphic>
          <a:graphicData uri="http://schemas.openxmlformats.org/drawingml/2006/chart">
            <c:chart xmlns:c="http://schemas.openxmlformats.org/drawingml/2006/chart" xmlns:r="http://schemas.openxmlformats.org/officeDocument/2006/relationships" r:id="rId4"/>
          </a:graphicData>
        </a:graphic>
      </p:graphicFrame>
      <p:sp>
        <p:nvSpPr>
          <p:cNvPr id="81" name="Pentágono 80"/>
          <p:cNvSpPr/>
          <p:nvPr/>
        </p:nvSpPr>
        <p:spPr>
          <a:xfrm>
            <a:off x="3728070" y="1956085"/>
            <a:ext cx="468000" cy="1152297"/>
          </a:xfrm>
          <a:prstGeom prst="homePlate">
            <a:avLst>
              <a:gd name="adj" fmla="val 31596"/>
            </a:avLst>
          </a:prstGeom>
          <a:solidFill>
            <a:schemeClr val="accent5">
              <a:lumMod val="20000"/>
              <a:lumOff val="80000"/>
            </a:schemeClr>
          </a:solidFill>
          <a:ln>
            <a:solidFill>
              <a:schemeClr val="accent5">
                <a:lumMod val="5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algn="ctr">
              <a:spcAft>
                <a:spcPts val="600"/>
              </a:spcAft>
            </a:pPr>
            <a:r>
              <a:rPr lang="pt-BR" sz="1400" b="1" dirty="0">
                <a:solidFill>
                  <a:prstClr val="black"/>
                </a:solidFill>
              </a:rPr>
              <a:t>CO</a:t>
            </a:r>
          </a:p>
        </p:txBody>
      </p:sp>
      <p:graphicFrame>
        <p:nvGraphicFramePr>
          <p:cNvPr id="49" name="Gráfico 48"/>
          <p:cNvGraphicFramePr/>
          <p:nvPr>
            <p:extLst>
              <p:ext uri="{D42A27DB-BD31-4B8C-83A1-F6EECF244321}">
                <p14:modId xmlns:p14="http://schemas.microsoft.com/office/powerpoint/2010/main" val="2892197768"/>
              </p:ext>
            </p:extLst>
          </p:nvPr>
        </p:nvGraphicFramePr>
        <p:xfrm>
          <a:off x="3800078" y="1891450"/>
          <a:ext cx="3669181" cy="1399848"/>
        </p:xfrm>
        <a:graphic>
          <a:graphicData uri="http://schemas.openxmlformats.org/drawingml/2006/chart">
            <c:chart xmlns:c="http://schemas.openxmlformats.org/drawingml/2006/chart" xmlns:r="http://schemas.openxmlformats.org/officeDocument/2006/relationships" r:id="rId5"/>
          </a:graphicData>
        </a:graphic>
      </p:graphicFrame>
      <p:grpSp>
        <p:nvGrpSpPr>
          <p:cNvPr id="5" name="Grupo 53"/>
          <p:cNvGrpSpPr/>
          <p:nvPr/>
        </p:nvGrpSpPr>
        <p:grpSpPr>
          <a:xfrm>
            <a:off x="-520402" y="2249110"/>
            <a:ext cx="4053099" cy="2798482"/>
            <a:chOff x="768357" y="1949227"/>
            <a:chExt cx="4568586" cy="3469844"/>
          </a:xfrm>
        </p:grpSpPr>
        <p:sp>
          <p:nvSpPr>
            <p:cNvPr id="104" name="Freeform 18"/>
            <p:cNvSpPr>
              <a:spLocks/>
            </p:cNvSpPr>
            <p:nvPr/>
          </p:nvSpPr>
          <p:spPr bwMode="blackWhite">
            <a:xfrm>
              <a:off x="2908300" y="1949227"/>
              <a:ext cx="586326" cy="631557"/>
            </a:xfrm>
            <a:custGeom>
              <a:avLst/>
              <a:gdLst/>
              <a:ahLst/>
              <a:cxnLst>
                <a:cxn ang="0">
                  <a:pos x="219" y="324"/>
                </a:cxn>
                <a:cxn ang="0">
                  <a:pos x="180" y="324"/>
                </a:cxn>
                <a:cxn ang="0">
                  <a:pos x="141" y="283"/>
                </a:cxn>
                <a:cxn ang="0">
                  <a:pos x="122" y="229"/>
                </a:cxn>
                <a:cxn ang="0">
                  <a:pos x="90" y="168"/>
                </a:cxn>
                <a:cxn ang="0">
                  <a:pos x="51" y="155"/>
                </a:cxn>
                <a:cxn ang="0">
                  <a:pos x="32" y="155"/>
                </a:cxn>
                <a:cxn ang="0">
                  <a:pos x="0" y="135"/>
                </a:cxn>
                <a:cxn ang="0">
                  <a:pos x="0" y="94"/>
                </a:cxn>
                <a:cxn ang="0">
                  <a:pos x="51" y="114"/>
                </a:cxn>
                <a:cxn ang="0">
                  <a:pos x="109" y="114"/>
                </a:cxn>
                <a:cxn ang="0">
                  <a:pos x="161" y="74"/>
                </a:cxn>
                <a:cxn ang="0">
                  <a:pos x="199" y="20"/>
                </a:cxn>
                <a:cxn ang="0">
                  <a:pos x="219" y="0"/>
                </a:cxn>
                <a:cxn ang="0">
                  <a:pos x="232" y="0"/>
                </a:cxn>
                <a:cxn ang="0">
                  <a:pos x="232" y="54"/>
                </a:cxn>
                <a:cxn ang="0">
                  <a:pos x="251" y="114"/>
                </a:cxn>
                <a:cxn ang="0">
                  <a:pos x="270" y="155"/>
                </a:cxn>
                <a:cxn ang="0">
                  <a:pos x="290" y="168"/>
                </a:cxn>
                <a:cxn ang="0">
                  <a:pos x="290" y="189"/>
                </a:cxn>
                <a:cxn ang="0">
                  <a:pos x="270" y="209"/>
                </a:cxn>
                <a:cxn ang="0">
                  <a:pos x="232" y="249"/>
                </a:cxn>
                <a:cxn ang="0">
                  <a:pos x="219" y="303"/>
                </a:cxn>
                <a:cxn ang="0">
                  <a:pos x="219" y="324"/>
                </a:cxn>
              </a:cxnLst>
              <a:rect l="0" t="0" r="r" b="b"/>
              <a:pathLst>
                <a:path w="291" h="325">
                  <a:moveTo>
                    <a:pt x="219" y="324"/>
                  </a:moveTo>
                  <a:lnTo>
                    <a:pt x="180" y="324"/>
                  </a:lnTo>
                  <a:lnTo>
                    <a:pt x="141" y="283"/>
                  </a:lnTo>
                  <a:lnTo>
                    <a:pt x="122" y="229"/>
                  </a:lnTo>
                  <a:lnTo>
                    <a:pt x="90" y="168"/>
                  </a:lnTo>
                  <a:lnTo>
                    <a:pt x="51" y="155"/>
                  </a:lnTo>
                  <a:lnTo>
                    <a:pt x="32" y="155"/>
                  </a:lnTo>
                  <a:lnTo>
                    <a:pt x="0" y="135"/>
                  </a:lnTo>
                  <a:lnTo>
                    <a:pt x="0" y="94"/>
                  </a:lnTo>
                  <a:lnTo>
                    <a:pt x="51" y="114"/>
                  </a:lnTo>
                  <a:lnTo>
                    <a:pt x="109" y="114"/>
                  </a:lnTo>
                  <a:lnTo>
                    <a:pt x="161" y="74"/>
                  </a:lnTo>
                  <a:lnTo>
                    <a:pt x="199" y="20"/>
                  </a:lnTo>
                  <a:lnTo>
                    <a:pt x="219" y="0"/>
                  </a:lnTo>
                  <a:lnTo>
                    <a:pt x="232" y="0"/>
                  </a:lnTo>
                  <a:lnTo>
                    <a:pt x="232" y="54"/>
                  </a:lnTo>
                  <a:lnTo>
                    <a:pt x="251" y="114"/>
                  </a:lnTo>
                  <a:lnTo>
                    <a:pt x="270" y="155"/>
                  </a:lnTo>
                  <a:lnTo>
                    <a:pt x="290" y="168"/>
                  </a:lnTo>
                  <a:lnTo>
                    <a:pt x="290" y="189"/>
                  </a:lnTo>
                  <a:lnTo>
                    <a:pt x="270" y="209"/>
                  </a:lnTo>
                  <a:lnTo>
                    <a:pt x="232" y="249"/>
                  </a:lnTo>
                  <a:lnTo>
                    <a:pt x="219" y="303"/>
                  </a:lnTo>
                  <a:lnTo>
                    <a:pt x="219" y="32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5" name="Freeform 23"/>
            <p:cNvSpPr>
              <a:spLocks/>
            </p:cNvSpPr>
            <p:nvPr/>
          </p:nvSpPr>
          <p:spPr bwMode="blackWhite">
            <a:xfrm>
              <a:off x="3194022" y="4790486"/>
              <a:ext cx="964315" cy="628585"/>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6" name="Freeform 24"/>
            <p:cNvSpPr>
              <a:spLocks/>
            </p:cNvSpPr>
            <p:nvPr/>
          </p:nvSpPr>
          <p:spPr bwMode="blackWhite">
            <a:xfrm>
              <a:off x="4075000" y="4909368"/>
              <a:ext cx="520848" cy="289772"/>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7" name="Freeform 25"/>
            <p:cNvSpPr>
              <a:spLocks/>
            </p:cNvSpPr>
            <p:nvPr/>
          </p:nvSpPr>
          <p:spPr bwMode="blackWhite">
            <a:xfrm>
              <a:off x="4448523" y="4569071"/>
              <a:ext cx="285722" cy="408654"/>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8" name="Freeform 26"/>
            <p:cNvSpPr>
              <a:spLocks/>
            </p:cNvSpPr>
            <p:nvPr/>
          </p:nvSpPr>
          <p:spPr bwMode="blackWhite">
            <a:xfrm>
              <a:off x="3451470" y="4166361"/>
              <a:ext cx="1287239" cy="970368"/>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9" name="Freeform 27"/>
            <p:cNvSpPr>
              <a:spLocks/>
            </p:cNvSpPr>
            <p:nvPr/>
          </p:nvSpPr>
          <p:spPr bwMode="blackWhite">
            <a:xfrm>
              <a:off x="3932138" y="3427813"/>
              <a:ext cx="1107177" cy="1187326"/>
            </a:xfrm>
            <a:custGeom>
              <a:avLst/>
              <a:gdLst/>
              <a:ahLst/>
              <a:cxnLst>
                <a:cxn ang="0">
                  <a:pos x="38" y="424"/>
                </a:cxn>
                <a:cxn ang="0">
                  <a:pos x="70" y="403"/>
                </a:cxn>
                <a:cxn ang="0">
                  <a:pos x="90" y="383"/>
                </a:cxn>
                <a:cxn ang="0">
                  <a:pos x="147" y="383"/>
                </a:cxn>
                <a:cxn ang="0">
                  <a:pos x="179" y="403"/>
                </a:cxn>
                <a:cxn ang="0">
                  <a:pos x="217" y="403"/>
                </a:cxn>
                <a:cxn ang="0">
                  <a:pos x="256" y="424"/>
                </a:cxn>
                <a:cxn ang="0">
                  <a:pos x="288" y="424"/>
                </a:cxn>
                <a:cxn ang="0">
                  <a:pos x="327" y="457"/>
                </a:cxn>
                <a:cxn ang="0">
                  <a:pos x="346" y="457"/>
                </a:cxn>
                <a:cxn ang="0">
                  <a:pos x="398" y="477"/>
                </a:cxn>
                <a:cxn ang="0">
                  <a:pos x="398" y="498"/>
                </a:cxn>
                <a:cxn ang="0">
                  <a:pos x="378" y="517"/>
                </a:cxn>
                <a:cxn ang="0">
                  <a:pos x="365" y="558"/>
                </a:cxn>
                <a:cxn ang="0">
                  <a:pos x="378" y="571"/>
                </a:cxn>
                <a:cxn ang="0">
                  <a:pos x="378" y="591"/>
                </a:cxn>
                <a:cxn ang="0">
                  <a:pos x="398" y="612"/>
                </a:cxn>
                <a:cxn ang="0">
                  <a:pos x="417" y="591"/>
                </a:cxn>
                <a:cxn ang="0">
                  <a:pos x="436" y="558"/>
                </a:cxn>
                <a:cxn ang="0">
                  <a:pos x="436" y="498"/>
                </a:cxn>
                <a:cxn ang="0">
                  <a:pos x="455" y="457"/>
                </a:cxn>
                <a:cxn ang="0">
                  <a:pos x="455" y="322"/>
                </a:cxn>
                <a:cxn ang="0">
                  <a:pos x="475" y="289"/>
                </a:cxn>
                <a:cxn ang="0">
                  <a:pos x="475" y="309"/>
                </a:cxn>
                <a:cxn ang="0">
                  <a:pos x="488" y="309"/>
                </a:cxn>
                <a:cxn ang="0">
                  <a:pos x="526" y="228"/>
                </a:cxn>
                <a:cxn ang="0">
                  <a:pos x="546" y="208"/>
                </a:cxn>
                <a:cxn ang="0">
                  <a:pos x="488" y="194"/>
                </a:cxn>
                <a:cxn ang="0">
                  <a:pos x="488" y="174"/>
                </a:cxn>
                <a:cxn ang="0">
                  <a:pos x="475" y="154"/>
                </a:cxn>
                <a:cxn ang="0">
                  <a:pos x="475" y="134"/>
                </a:cxn>
                <a:cxn ang="0">
                  <a:pos x="488" y="134"/>
                </a:cxn>
                <a:cxn ang="0">
                  <a:pos x="507" y="113"/>
                </a:cxn>
                <a:cxn ang="0">
                  <a:pos x="507" y="80"/>
                </a:cxn>
                <a:cxn ang="0">
                  <a:pos x="488" y="40"/>
                </a:cxn>
                <a:cxn ang="0">
                  <a:pos x="475" y="40"/>
                </a:cxn>
                <a:cxn ang="0">
                  <a:pos x="475" y="20"/>
                </a:cxn>
                <a:cxn ang="0">
                  <a:pos x="398" y="0"/>
                </a:cxn>
                <a:cxn ang="0">
                  <a:pos x="365" y="40"/>
                </a:cxn>
                <a:cxn ang="0">
                  <a:pos x="327" y="40"/>
                </a:cxn>
                <a:cxn ang="0">
                  <a:pos x="327" y="20"/>
                </a:cxn>
                <a:cxn ang="0">
                  <a:pos x="307" y="0"/>
                </a:cxn>
                <a:cxn ang="0">
                  <a:pos x="269" y="40"/>
                </a:cxn>
                <a:cxn ang="0">
                  <a:pos x="198" y="60"/>
                </a:cxn>
                <a:cxn ang="0">
                  <a:pos x="160" y="40"/>
                </a:cxn>
                <a:cxn ang="0">
                  <a:pos x="147" y="60"/>
                </a:cxn>
                <a:cxn ang="0">
                  <a:pos x="147" y="80"/>
                </a:cxn>
                <a:cxn ang="0">
                  <a:pos x="160" y="93"/>
                </a:cxn>
                <a:cxn ang="0">
                  <a:pos x="160" y="113"/>
                </a:cxn>
                <a:cxn ang="0">
                  <a:pos x="128" y="154"/>
                </a:cxn>
                <a:cxn ang="0">
                  <a:pos x="90" y="154"/>
                </a:cxn>
                <a:cxn ang="0">
                  <a:pos x="51" y="134"/>
                </a:cxn>
                <a:cxn ang="0">
                  <a:pos x="38" y="134"/>
                </a:cxn>
                <a:cxn ang="0">
                  <a:pos x="19" y="154"/>
                </a:cxn>
                <a:cxn ang="0">
                  <a:pos x="0" y="194"/>
                </a:cxn>
                <a:cxn ang="0">
                  <a:pos x="19" y="248"/>
                </a:cxn>
                <a:cxn ang="0">
                  <a:pos x="19" y="322"/>
                </a:cxn>
                <a:cxn ang="0">
                  <a:pos x="38" y="363"/>
                </a:cxn>
                <a:cxn ang="0">
                  <a:pos x="38" y="424"/>
                </a:cxn>
              </a:cxnLst>
              <a:rect l="0" t="0" r="r" b="b"/>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0" name="Freeform 28"/>
            <p:cNvSpPr>
              <a:spLocks/>
            </p:cNvSpPr>
            <p:nvPr/>
          </p:nvSpPr>
          <p:spPr bwMode="blackWhite">
            <a:xfrm>
              <a:off x="4893477" y="3585330"/>
              <a:ext cx="223220" cy="249650"/>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1" name="Freeform 29"/>
            <p:cNvSpPr>
              <a:spLocks/>
            </p:cNvSpPr>
            <p:nvPr/>
          </p:nvSpPr>
          <p:spPr bwMode="blackWhite">
            <a:xfrm>
              <a:off x="4918776" y="3469420"/>
              <a:ext cx="379474" cy="222902"/>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2" name="Freeform 30"/>
            <p:cNvSpPr>
              <a:spLocks/>
            </p:cNvSpPr>
            <p:nvPr/>
          </p:nvSpPr>
          <p:spPr bwMode="blackWhite">
            <a:xfrm>
              <a:off x="4555671" y="3246518"/>
              <a:ext cx="781272" cy="264510"/>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3" name="Freeform 31"/>
            <p:cNvSpPr>
              <a:spLocks/>
            </p:cNvSpPr>
            <p:nvPr/>
          </p:nvSpPr>
          <p:spPr bwMode="blackWhite">
            <a:xfrm>
              <a:off x="4775915" y="3102375"/>
              <a:ext cx="561028" cy="264510"/>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4" name="Freeform 32"/>
            <p:cNvSpPr>
              <a:spLocks/>
            </p:cNvSpPr>
            <p:nvPr/>
          </p:nvSpPr>
          <p:spPr bwMode="blackWhite">
            <a:xfrm>
              <a:off x="4854786" y="2946343"/>
              <a:ext cx="443465" cy="263024"/>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5" name="Freeform 33"/>
            <p:cNvSpPr>
              <a:spLocks/>
            </p:cNvSpPr>
            <p:nvPr/>
          </p:nvSpPr>
          <p:spPr bwMode="blackWhite">
            <a:xfrm>
              <a:off x="4516979" y="2765050"/>
              <a:ext cx="520848" cy="564686"/>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6" name="Freeform 34"/>
            <p:cNvSpPr>
              <a:spLocks/>
            </p:cNvSpPr>
            <p:nvPr/>
          </p:nvSpPr>
          <p:spPr bwMode="blackWhite">
            <a:xfrm>
              <a:off x="3972320" y="2760591"/>
              <a:ext cx="663709" cy="970368"/>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7" name="Freeform 35"/>
            <p:cNvSpPr>
              <a:spLocks/>
            </p:cNvSpPr>
            <p:nvPr/>
          </p:nvSpPr>
          <p:spPr bwMode="blackWhite">
            <a:xfrm>
              <a:off x="3673202" y="2545119"/>
              <a:ext cx="809548" cy="1110053"/>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8" name="Freeform 36"/>
            <p:cNvSpPr>
              <a:spLocks/>
            </p:cNvSpPr>
            <p:nvPr/>
          </p:nvSpPr>
          <p:spPr bwMode="blackWhite">
            <a:xfrm>
              <a:off x="3414266" y="3057794"/>
              <a:ext cx="599720" cy="1034266"/>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9" name="Freeform 40"/>
            <p:cNvSpPr>
              <a:spLocks/>
            </p:cNvSpPr>
            <p:nvPr/>
          </p:nvSpPr>
          <p:spPr bwMode="blackWhite">
            <a:xfrm>
              <a:off x="1576415" y="3421866"/>
              <a:ext cx="819964" cy="704371"/>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0" name="Freeform 41"/>
            <p:cNvSpPr>
              <a:spLocks/>
            </p:cNvSpPr>
            <p:nvPr/>
          </p:nvSpPr>
          <p:spPr bwMode="blackWhite">
            <a:xfrm>
              <a:off x="768357" y="3421866"/>
              <a:ext cx="843775" cy="442833"/>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1" name="Freeform 42"/>
            <p:cNvSpPr>
              <a:spLocks/>
            </p:cNvSpPr>
            <p:nvPr/>
          </p:nvSpPr>
          <p:spPr bwMode="blackWhite">
            <a:xfrm>
              <a:off x="2394893" y="2132008"/>
              <a:ext cx="1544687" cy="1475612"/>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2" name="Freeform 43"/>
            <p:cNvSpPr>
              <a:spLocks/>
            </p:cNvSpPr>
            <p:nvPr/>
          </p:nvSpPr>
          <p:spPr bwMode="blackWhite">
            <a:xfrm>
              <a:off x="772820" y="2207794"/>
              <a:ext cx="1947974" cy="1518706"/>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3" name="Freeform 44"/>
            <p:cNvSpPr>
              <a:spLocks/>
            </p:cNvSpPr>
            <p:nvPr/>
          </p:nvSpPr>
          <p:spPr bwMode="blackWhite">
            <a:xfrm>
              <a:off x="3377065" y="2417321"/>
              <a:ext cx="325902" cy="225873"/>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grpSp>
      <p:sp>
        <p:nvSpPr>
          <p:cNvPr id="55" name="Freeform 19"/>
          <p:cNvSpPr>
            <a:spLocks/>
          </p:cNvSpPr>
          <p:nvPr/>
        </p:nvSpPr>
        <p:spPr bwMode="auto">
          <a:xfrm>
            <a:off x="369430" y="2132856"/>
            <a:ext cx="590141" cy="654377"/>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anchor="ctr"/>
          <a:lstStyle/>
          <a:p>
            <a:endParaRPr lang="pt-BR">
              <a:solidFill>
                <a:prstClr val="black"/>
              </a:solidFill>
            </a:endParaRPr>
          </a:p>
        </p:txBody>
      </p:sp>
      <p:grpSp>
        <p:nvGrpSpPr>
          <p:cNvPr id="6" name="Grupo 56"/>
          <p:cNvGrpSpPr/>
          <p:nvPr/>
        </p:nvGrpSpPr>
        <p:grpSpPr>
          <a:xfrm>
            <a:off x="756257" y="3350525"/>
            <a:ext cx="1602755" cy="2567172"/>
            <a:chOff x="2019192" y="2735074"/>
            <a:chExt cx="2013068" cy="3546818"/>
          </a:xfrm>
        </p:grpSpPr>
        <p:sp>
          <p:nvSpPr>
            <p:cNvPr id="88" name="Freeform 20"/>
            <p:cNvSpPr>
              <a:spLocks/>
            </p:cNvSpPr>
            <p:nvPr/>
          </p:nvSpPr>
          <p:spPr bwMode="blackWhite">
            <a:xfrm>
              <a:off x="2712325" y="5362900"/>
              <a:ext cx="855637" cy="918992"/>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chemeClr val="tx2">
                <a:lumMod val="20000"/>
                <a:lumOff val="80000"/>
              </a:schemeClr>
            </a:solidFill>
            <a:ln w="12700" cap="flat" cmpd="sng">
              <a:solidFill>
                <a:schemeClr val="tx2">
                  <a:lumMod val="40000"/>
                  <a:lumOff val="6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89" name="Freeform 21"/>
            <p:cNvSpPr>
              <a:spLocks/>
            </p:cNvSpPr>
            <p:nvPr/>
          </p:nvSpPr>
          <p:spPr bwMode="blackWhite">
            <a:xfrm>
              <a:off x="3075473" y="5203937"/>
              <a:ext cx="623487" cy="453701"/>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accent4"/>
            </a:solidFill>
            <a:ln w="12700" cap="flat" cmpd="sng">
              <a:solidFill>
                <a:schemeClr val="accent3">
                  <a:lumMod val="9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0" name="Freeform 22"/>
            <p:cNvSpPr>
              <a:spLocks/>
            </p:cNvSpPr>
            <p:nvPr/>
          </p:nvSpPr>
          <p:spPr bwMode="blackWhite">
            <a:xfrm>
              <a:off x="2957740" y="4755203"/>
              <a:ext cx="830765" cy="541460"/>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accent4"/>
            </a:solidFill>
            <a:ln w="12700" cap="flat" cmpd="sng">
              <a:solidFill>
                <a:schemeClr val="accent3">
                  <a:lumMod val="9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1" name="Freeform 37"/>
            <p:cNvSpPr>
              <a:spLocks/>
            </p:cNvSpPr>
            <p:nvPr/>
          </p:nvSpPr>
          <p:spPr bwMode="blackWhite">
            <a:xfrm>
              <a:off x="3075473" y="3523257"/>
              <a:ext cx="956787" cy="789838"/>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chemeClr val="accent5">
                <a:lumMod val="20000"/>
                <a:lumOff val="80000"/>
              </a:schemeClr>
            </a:solidFill>
            <a:ln w="12700" cap="flat" cmpd="sng">
              <a:solidFill>
                <a:schemeClr val="accent5">
                  <a:lumMod val="5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2" name="Freeform 38"/>
            <p:cNvSpPr>
              <a:spLocks/>
            </p:cNvSpPr>
            <p:nvPr/>
          </p:nvSpPr>
          <p:spPr bwMode="blackWhite">
            <a:xfrm>
              <a:off x="2582984" y="4059749"/>
              <a:ext cx="825789" cy="907402"/>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chemeClr val="accent5">
                <a:lumMod val="20000"/>
                <a:lumOff val="80000"/>
              </a:schemeClr>
            </a:solidFill>
            <a:ln w="12700" cap="flat" cmpd="sng">
              <a:solidFill>
                <a:schemeClr val="accent5">
                  <a:lumMod val="5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3" name="Freeform 39"/>
            <p:cNvSpPr>
              <a:spLocks/>
            </p:cNvSpPr>
            <p:nvPr/>
          </p:nvSpPr>
          <p:spPr bwMode="blackWhite">
            <a:xfrm>
              <a:off x="2019192" y="2735074"/>
              <a:ext cx="1389581" cy="1442241"/>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chemeClr val="accent5">
                <a:lumMod val="20000"/>
                <a:lumOff val="80000"/>
              </a:schemeClr>
            </a:solidFill>
            <a:ln w="12700" cap="flat" cmpd="sng">
              <a:solidFill>
                <a:schemeClr val="accent5">
                  <a:lumMod val="5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grpSp>
      <p:grpSp>
        <p:nvGrpSpPr>
          <p:cNvPr id="7" name="Grupo 57"/>
          <p:cNvGrpSpPr/>
          <p:nvPr/>
        </p:nvGrpSpPr>
        <p:grpSpPr>
          <a:xfrm>
            <a:off x="511556" y="2636912"/>
            <a:ext cx="3267867" cy="3144281"/>
            <a:chOff x="1711846" y="1749141"/>
            <a:chExt cx="4104456" cy="4344155"/>
          </a:xfrm>
        </p:grpSpPr>
        <p:sp>
          <p:nvSpPr>
            <p:cNvPr id="64" name="Elipse 63"/>
            <p:cNvSpPr/>
            <p:nvPr/>
          </p:nvSpPr>
          <p:spPr>
            <a:xfrm>
              <a:off x="3872086" y="4869160"/>
              <a:ext cx="144016" cy="144016"/>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65" name="Elipse 64"/>
            <p:cNvSpPr/>
            <p:nvPr/>
          </p:nvSpPr>
          <p:spPr>
            <a:xfrm>
              <a:off x="3224014" y="5877272"/>
              <a:ext cx="144016" cy="144016"/>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66" name="Elipse 65"/>
            <p:cNvSpPr/>
            <p:nvPr/>
          </p:nvSpPr>
          <p:spPr>
            <a:xfrm rot="765750">
              <a:off x="3618962" y="5137778"/>
              <a:ext cx="216024" cy="360040"/>
            </a:xfrm>
            <a:prstGeom prst="ellipse">
              <a:avLst/>
            </a:prstGeom>
            <a:solidFill>
              <a:schemeClr val="accent3"/>
            </a:solidFill>
            <a:ln>
              <a:solidFill>
                <a:srgbClr val="FF0000"/>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1" name="Elipse 70"/>
            <p:cNvSpPr/>
            <p:nvPr/>
          </p:nvSpPr>
          <p:spPr>
            <a:xfrm>
              <a:off x="4664174" y="4293096"/>
              <a:ext cx="144016" cy="144016"/>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4" name="Elipse 73"/>
            <p:cNvSpPr/>
            <p:nvPr/>
          </p:nvSpPr>
          <p:spPr>
            <a:xfrm>
              <a:off x="3492273" y="1926373"/>
              <a:ext cx="144016" cy="144016"/>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5" name="Elipse 74"/>
            <p:cNvSpPr/>
            <p:nvPr/>
          </p:nvSpPr>
          <p:spPr>
            <a:xfrm>
              <a:off x="2875316" y="2229564"/>
              <a:ext cx="144016" cy="144016"/>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6" name="Elipse 75"/>
            <p:cNvSpPr/>
            <p:nvPr/>
          </p:nvSpPr>
          <p:spPr>
            <a:xfrm>
              <a:off x="1711846" y="2348880"/>
              <a:ext cx="144016" cy="144016"/>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7" name="CaixaDeTexto 76"/>
            <p:cNvSpPr txBox="1"/>
            <p:nvPr/>
          </p:nvSpPr>
          <p:spPr>
            <a:xfrm>
              <a:off x="3368030" y="5805264"/>
              <a:ext cx="1008112" cy="288032"/>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Rio Grande</a:t>
              </a:r>
            </a:p>
          </p:txBody>
        </p:sp>
        <p:sp>
          <p:nvSpPr>
            <p:cNvPr id="78" name="CaixaDeTexto 77"/>
            <p:cNvSpPr txBox="1"/>
            <p:nvPr/>
          </p:nvSpPr>
          <p:spPr>
            <a:xfrm>
              <a:off x="3944092" y="5268028"/>
              <a:ext cx="1366095" cy="465228"/>
            </a:xfrm>
            <a:prstGeom prst="wedgeRectCallout">
              <a:avLst>
                <a:gd name="adj1" fmla="val -64926"/>
                <a:gd name="adj2" fmla="val -49423"/>
              </a:avLst>
            </a:prstGeom>
            <a:solidFill>
              <a:schemeClr val="accent4"/>
            </a:solidFill>
            <a:ln>
              <a:solidFill>
                <a:srgbClr val="FF0000"/>
              </a:solidFill>
            </a:ln>
            <a:effectLst>
              <a:outerShdw blurRad="50800" dist="38100" dir="2700000" algn="tl" rotWithShape="0">
                <a:prstClr val="black">
                  <a:alpha val="40000"/>
                </a:prstClr>
              </a:outerShdw>
            </a:effectLst>
          </p:spPr>
          <p:txBody>
            <a:bodyPr wrap="none" lIns="72000" tIns="36000" rIns="72000" bIns="36000" rtlCol="0" anchor="ctr">
              <a:noAutofit/>
            </a:bodyPr>
            <a:lstStyle/>
            <a:p>
              <a:pPr>
                <a:spcAft>
                  <a:spcPts val="600"/>
                </a:spcAft>
              </a:pPr>
              <a:r>
                <a:rPr lang="pt-BR" sz="1200" b="1" dirty="0">
                  <a:solidFill>
                    <a:prstClr val="black"/>
                  </a:solidFill>
                </a:rPr>
                <a:t>Paranaguá</a:t>
              </a:r>
              <a:br>
                <a:rPr lang="pt-BR" sz="1200" b="1" dirty="0">
                  <a:solidFill>
                    <a:prstClr val="black"/>
                  </a:solidFill>
                </a:rPr>
              </a:br>
              <a:r>
                <a:rPr lang="pt-BR" sz="1200" b="1" dirty="0">
                  <a:solidFill>
                    <a:prstClr val="black"/>
                  </a:solidFill>
                </a:rPr>
                <a:t>+ S. F. do Sul</a:t>
              </a:r>
            </a:p>
          </p:txBody>
        </p:sp>
        <p:sp>
          <p:nvSpPr>
            <p:cNvPr id="79" name="CaixaDeTexto 78"/>
            <p:cNvSpPr txBox="1"/>
            <p:nvPr/>
          </p:nvSpPr>
          <p:spPr>
            <a:xfrm>
              <a:off x="4016102" y="4797152"/>
              <a:ext cx="1008112" cy="288032"/>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Santos</a:t>
              </a:r>
            </a:p>
          </p:txBody>
        </p:sp>
        <p:sp>
          <p:nvSpPr>
            <p:cNvPr id="84" name="CaixaDeTexto 83"/>
            <p:cNvSpPr txBox="1"/>
            <p:nvPr/>
          </p:nvSpPr>
          <p:spPr>
            <a:xfrm>
              <a:off x="4808190" y="4221088"/>
              <a:ext cx="1008112" cy="288032"/>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Vitória</a:t>
              </a:r>
            </a:p>
          </p:txBody>
        </p:sp>
        <p:sp>
          <p:nvSpPr>
            <p:cNvPr id="85" name="CaixaDeTexto 84"/>
            <p:cNvSpPr txBox="1"/>
            <p:nvPr/>
          </p:nvSpPr>
          <p:spPr>
            <a:xfrm>
              <a:off x="3567939" y="1749141"/>
              <a:ext cx="1008112" cy="288032"/>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Vila do Conde</a:t>
              </a:r>
            </a:p>
          </p:txBody>
        </p:sp>
        <p:sp>
          <p:nvSpPr>
            <p:cNvPr id="86" name="CaixaDeTexto 85"/>
            <p:cNvSpPr txBox="1"/>
            <p:nvPr/>
          </p:nvSpPr>
          <p:spPr>
            <a:xfrm>
              <a:off x="2965840" y="2147088"/>
              <a:ext cx="1008112" cy="288032"/>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Santarém</a:t>
              </a:r>
            </a:p>
          </p:txBody>
        </p:sp>
        <p:sp>
          <p:nvSpPr>
            <p:cNvPr id="87" name="CaixaDeTexto 86"/>
            <p:cNvSpPr txBox="1"/>
            <p:nvPr/>
          </p:nvSpPr>
          <p:spPr>
            <a:xfrm>
              <a:off x="1855862" y="2204864"/>
              <a:ext cx="1008112" cy="288032"/>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Itacoatiara</a:t>
              </a:r>
            </a:p>
          </p:txBody>
        </p:sp>
      </p:grpSp>
      <p:grpSp>
        <p:nvGrpSpPr>
          <p:cNvPr id="8" name="Grupo 58"/>
          <p:cNvGrpSpPr/>
          <p:nvPr/>
        </p:nvGrpSpPr>
        <p:grpSpPr>
          <a:xfrm>
            <a:off x="747833" y="3139306"/>
            <a:ext cx="2025488" cy="2052821"/>
            <a:chOff x="2008614" y="2443250"/>
            <a:chExt cx="2544023" cy="2836187"/>
          </a:xfrm>
        </p:grpSpPr>
        <p:sp>
          <p:nvSpPr>
            <p:cNvPr id="60" name="Forma livre 59"/>
            <p:cNvSpPr/>
            <p:nvPr/>
          </p:nvSpPr>
          <p:spPr bwMode="ltGray">
            <a:xfrm rot="5400000" flipH="1">
              <a:off x="1676032" y="2775832"/>
              <a:ext cx="1588223" cy="923060"/>
            </a:xfrm>
            <a:custGeom>
              <a:avLst/>
              <a:gdLst>
                <a:gd name="connsiteX0" fmla="*/ 0 w 5080000"/>
                <a:gd name="connsiteY0" fmla="*/ 698500 h 2730500"/>
                <a:gd name="connsiteX1" fmla="*/ 3721100 w 5080000"/>
                <a:gd name="connsiteY1" fmla="*/ 698500 h 2730500"/>
                <a:gd name="connsiteX2" fmla="*/ 3721100 w 5080000"/>
                <a:gd name="connsiteY2" fmla="*/ 0 h 2730500"/>
                <a:gd name="connsiteX3" fmla="*/ 5080000 w 5080000"/>
                <a:gd name="connsiteY3" fmla="*/ 1371600 h 2730500"/>
                <a:gd name="connsiteX4" fmla="*/ 3721100 w 5080000"/>
                <a:gd name="connsiteY4" fmla="*/ 2730500 h 2730500"/>
                <a:gd name="connsiteX5" fmla="*/ 3721100 w 5080000"/>
                <a:gd name="connsiteY5" fmla="*/ 2057400 h 2730500"/>
                <a:gd name="connsiteX6" fmla="*/ 0 w 5080000"/>
                <a:gd name="connsiteY6" fmla="*/ 2057400 h 2730500"/>
                <a:gd name="connsiteX7" fmla="*/ 0 w 5080000"/>
                <a:gd name="connsiteY7"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411466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4746588"/>
                <a:gd name="connsiteY0" fmla="*/ 698500 h 2730500"/>
                <a:gd name="connsiteX1" fmla="*/ 1835168 w 4746588"/>
                <a:gd name="connsiteY1" fmla="*/ 404802 h 2730500"/>
                <a:gd name="connsiteX2" fmla="*/ 3721100 w 4746588"/>
                <a:gd name="connsiteY2" fmla="*/ 698500 h 2730500"/>
                <a:gd name="connsiteX3" fmla="*/ 3887754 w 4746588"/>
                <a:gd name="connsiteY3" fmla="*/ 0 h 2730500"/>
                <a:gd name="connsiteX4" fmla="*/ 4746588 w 4746588"/>
                <a:gd name="connsiteY4" fmla="*/ 1585890 h 2730500"/>
                <a:gd name="connsiteX5" fmla="*/ 3268590 w 4746588"/>
                <a:gd name="connsiteY5" fmla="*/ 2730500 h 2730500"/>
                <a:gd name="connsiteX6" fmla="*/ 3411466 w 4746588"/>
                <a:gd name="connsiteY6" fmla="*/ 1914500 h 2730500"/>
                <a:gd name="connsiteX7" fmla="*/ 1898668 w 4746588"/>
                <a:gd name="connsiteY7" fmla="*/ 1620826 h 2730500"/>
                <a:gd name="connsiteX8" fmla="*/ 0 w 4746588"/>
                <a:gd name="connsiteY8" fmla="*/ 2057400 h 2730500"/>
                <a:gd name="connsiteX9" fmla="*/ 0 w 4746588"/>
                <a:gd name="connsiteY9" fmla="*/ 698500 h 2730500"/>
                <a:gd name="connsiteX0" fmla="*/ 0 w 4746588"/>
                <a:gd name="connsiteY0" fmla="*/ 698500 h 3230542"/>
                <a:gd name="connsiteX1" fmla="*/ 1835168 w 4746588"/>
                <a:gd name="connsiteY1" fmla="*/ 404802 h 3230542"/>
                <a:gd name="connsiteX2" fmla="*/ 3721100 w 4746588"/>
                <a:gd name="connsiteY2" fmla="*/ 698500 h 3230542"/>
                <a:gd name="connsiteX3" fmla="*/ 3887754 w 4746588"/>
                <a:gd name="connsiteY3" fmla="*/ 0 h 3230542"/>
                <a:gd name="connsiteX4" fmla="*/ 4746588 w 4746588"/>
                <a:gd name="connsiteY4" fmla="*/ 1585890 h 3230542"/>
                <a:gd name="connsiteX5" fmla="*/ 2292236 w 4746588"/>
                <a:gd name="connsiteY5" fmla="*/ 3230542 h 3230542"/>
                <a:gd name="connsiteX6" fmla="*/ 3411466 w 4746588"/>
                <a:gd name="connsiteY6" fmla="*/ 1914500 h 3230542"/>
                <a:gd name="connsiteX7" fmla="*/ 1898668 w 4746588"/>
                <a:gd name="connsiteY7" fmla="*/ 1620826 h 3230542"/>
                <a:gd name="connsiteX8" fmla="*/ 0 w 4746588"/>
                <a:gd name="connsiteY8" fmla="*/ 2057400 h 3230542"/>
                <a:gd name="connsiteX9" fmla="*/ 0 w 4746588"/>
                <a:gd name="connsiteY9" fmla="*/ 698500 h 3230542"/>
                <a:gd name="connsiteX0" fmla="*/ 0 w 4746588"/>
                <a:gd name="connsiteY0" fmla="*/ 293698 h 2825740"/>
                <a:gd name="connsiteX1" fmla="*/ 1835168 w 4746588"/>
                <a:gd name="connsiteY1" fmla="*/ 0 h 2825740"/>
                <a:gd name="connsiteX2" fmla="*/ 3721100 w 4746588"/>
                <a:gd name="connsiteY2" fmla="*/ 293698 h 2825740"/>
                <a:gd name="connsiteX3" fmla="*/ 3887754 w 4746588"/>
                <a:gd name="connsiteY3" fmla="*/ 1238248 h 2825740"/>
                <a:gd name="connsiteX4" fmla="*/ 4746588 w 4746588"/>
                <a:gd name="connsiteY4" fmla="*/ 1181088 h 2825740"/>
                <a:gd name="connsiteX5" fmla="*/ 2292236 w 4746588"/>
                <a:gd name="connsiteY5" fmla="*/ 2825740 h 2825740"/>
                <a:gd name="connsiteX6" fmla="*/ 3411466 w 4746588"/>
                <a:gd name="connsiteY6" fmla="*/ 1509698 h 2825740"/>
                <a:gd name="connsiteX7" fmla="*/ 1898668 w 4746588"/>
                <a:gd name="connsiteY7" fmla="*/ 1216024 h 2825740"/>
                <a:gd name="connsiteX8" fmla="*/ 0 w 4746588"/>
                <a:gd name="connsiteY8" fmla="*/ 1652598 h 2825740"/>
                <a:gd name="connsiteX9" fmla="*/ 0 w 4746588"/>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3411466 w 3887754"/>
                <a:gd name="connsiteY6" fmla="*/ 1509698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22236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508096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770234 w 3935310"/>
                <a:gd name="connsiteY4" fmla="*/ 2466948 h 2825740"/>
                <a:gd name="connsiteX5" fmla="*/ 2292236 w 3935310"/>
                <a:gd name="connsiteY5" fmla="*/ 2825740 h 2825740"/>
                <a:gd name="connsiteX6" fmla="*/ 2792302 w 3935310"/>
                <a:gd name="connsiteY6" fmla="*/ 2224054 h 2825740"/>
                <a:gd name="connsiteX7" fmla="*/ 1636694 w 3935310"/>
                <a:gd name="connsiteY7" fmla="*/ 1430314 h 2825740"/>
                <a:gd name="connsiteX8" fmla="*/ 0 w 3935310"/>
                <a:gd name="connsiteY8" fmla="*/ 1652598 h 2825740"/>
                <a:gd name="connsiteX9" fmla="*/ 0 w 3935310"/>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50321 w 3935310"/>
                <a:gd name="connsiteY0" fmla="*/ 785739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50321 w 3935310"/>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86373 w 3884989"/>
                <a:gd name="connsiteY8" fmla="*/ 1430314 h 2611402"/>
                <a:gd name="connsiteX9" fmla="*/ 30087 w 3884989"/>
                <a:gd name="connsiteY9" fmla="*/ 801065 h 2611402"/>
                <a:gd name="connsiteX10" fmla="*/ 0 w 3884989"/>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00437 w 3884989"/>
                <a:gd name="connsiteY8" fmla="*/ 608165 h 2611402"/>
                <a:gd name="connsiteX9" fmla="*/ 30087 w 3884989"/>
                <a:gd name="connsiteY9" fmla="*/ 801065 h 2611402"/>
                <a:gd name="connsiteX10" fmla="*/ 0 w 3884989"/>
                <a:gd name="connsiteY10" fmla="*/ 785739 h 2611402"/>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9274 w 3884989"/>
                <a:gd name="connsiteY2" fmla="*/ 1157856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0297 w 3884989"/>
                <a:gd name="connsiteY2" fmla="*/ 1232335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880347 w 3884989"/>
                <a:gd name="connsiteY4" fmla="*/ 578378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537077 w 3884989"/>
                <a:gd name="connsiteY4" fmla="*/ 986435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3537077 w 4109531"/>
                <a:gd name="connsiteY0" fmla="*/ 986435 h 2300776"/>
                <a:gd name="connsiteX1" fmla="*/ 3719913 w 4109531"/>
                <a:gd name="connsiteY1" fmla="*/ 2300776 h 2300776"/>
                <a:gd name="connsiteX2" fmla="*/ 2670990 w 4109531"/>
                <a:gd name="connsiteY2" fmla="*/ 1979153 h 2300776"/>
                <a:gd name="connsiteX3" fmla="*/ 2986343 w 4109531"/>
                <a:gd name="connsiteY3" fmla="*/ 1584030 h 2300776"/>
                <a:gd name="connsiteX4" fmla="*/ 1500437 w 4109531"/>
                <a:gd name="connsiteY4" fmla="*/ 441993 h 2300776"/>
                <a:gd name="connsiteX5" fmla="*/ 30087 w 4109531"/>
                <a:gd name="connsiteY5" fmla="*/ 634893 h 2300776"/>
                <a:gd name="connsiteX6" fmla="*/ 0 w 4109531"/>
                <a:gd name="connsiteY6" fmla="*/ 619567 h 2300776"/>
                <a:gd name="connsiteX7" fmla="*/ 1969719 w 4109531"/>
                <a:gd name="connsiteY7" fmla="*/ 0 h 2300776"/>
                <a:gd name="connsiteX8" fmla="*/ 3260297 w 4109531"/>
                <a:gd name="connsiteY8" fmla="*/ 1232335 h 2300776"/>
                <a:gd name="connsiteX9" fmla="*/ 4109531 w 4109531"/>
                <a:gd name="connsiteY9" fmla="*/ 834623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06991 w 3689827"/>
                <a:gd name="connsiteY0" fmla="*/ 986435 h 2300776"/>
                <a:gd name="connsiteX1" fmla="*/ 3689827 w 3689827"/>
                <a:gd name="connsiteY1" fmla="*/ 2300776 h 2300776"/>
                <a:gd name="connsiteX2" fmla="*/ 2640904 w 3689827"/>
                <a:gd name="connsiteY2" fmla="*/ 1979153 h 2300776"/>
                <a:gd name="connsiteX3" fmla="*/ 2956257 w 3689827"/>
                <a:gd name="connsiteY3" fmla="*/ 1584030 h 2300776"/>
                <a:gd name="connsiteX4" fmla="*/ 1470351 w 3689827"/>
                <a:gd name="connsiteY4" fmla="*/ 441993 h 2300776"/>
                <a:gd name="connsiteX5" fmla="*/ 1 w 3689827"/>
                <a:gd name="connsiteY5" fmla="*/ 634893 h 2300776"/>
                <a:gd name="connsiteX6" fmla="*/ 1939633 w 3689827"/>
                <a:gd name="connsiteY6" fmla="*/ 0 h 2300776"/>
                <a:gd name="connsiteX7" fmla="*/ 3230211 w 3689827"/>
                <a:gd name="connsiteY7" fmla="*/ 1232335 h 2300776"/>
                <a:gd name="connsiteX8" fmla="*/ 3506991 w 3689827"/>
                <a:gd name="connsiteY8" fmla="*/ 986435 h 2300776"/>
                <a:gd name="connsiteX0" fmla="*/ 3506991 w 3689827"/>
                <a:gd name="connsiteY0" fmla="*/ 1086416 h 2400757"/>
                <a:gd name="connsiteX1" fmla="*/ 3689827 w 3689827"/>
                <a:gd name="connsiteY1" fmla="*/ 2400757 h 2400757"/>
                <a:gd name="connsiteX2" fmla="*/ 2640904 w 3689827"/>
                <a:gd name="connsiteY2" fmla="*/ 2079134 h 2400757"/>
                <a:gd name="connsiteX3" fmla="*/ 2956257 w 3689827"/>
                <a:gd name="connsiteY3" fmla="*/ 1684011 h 2400757"/>
                <a:gd name="connsiteX4" fmla="*/ 1470351 w 3689827"/>
                <a:gd name="connsiteY4" fmla="*/ 541974 h 2400757"/>
                <a:gd name="connsiteX5" fmla="*/ 1 w 3689827"/>
                <a:gd name="connsiteY5" fmla="*/ 734874 h 2400757"/>
                <a:gd name="connsiteX6" fmla="*/ 1939633 w 3689827"/>
                <a:gd name="connsiteY6" fmla="*/ 99981 h 2400757"/>
                <a:gd name="connsiteX7" fmla="*/ 3230211 w 3689827"/>
                <a:gd name="connsiteY7" fmla="*/ 1332316 h 2400757"/>
                <a:gd name="connsiteX8" fmla="*/ 3506991 w 3689827"/>
                <a:gd name="connsiteY8" fmla="*/ 1086416 h 2400757"/>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470351 w 3689827"/>
                <a:gd name="connsiteY4" fmla="*/ 396221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4117080 w 4117080"/>
                <a:gd name="connsiteY8"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598659 w 4117080"/>
                <a:gd name="connsiteY7" fmla="*/ 1696986 h 2255004"/>
                <a:gd name="connsiteX8" fmla="*/ 4117080 w 4117080"/>
                <a:gd name="connsiteY8" fmla="*/ 1673417 h 225500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1771477 w 4117080"/>
                <a:gd name="connsiteY4" fmla="*/ 207853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250390 w 4117080"/>
                <a:gd name="connsiteY7" fmla="*/ 681667 h 2061644"/>
                <a:gd name="connsiteX8" fmla="*/ 3598659 w 4117080"/>
                <a:gd name="connsiteY8" fmla="*/ 1503626 h 2061644"/>
                <a:gd name="connsiteX9" fmla="*/ 4117080 w 4117080"/>
                <a:gd name="connsiteY9" fmla="*/ 1480057 h 2061644"/>
                <a:gd name="connsiteX0" fmla="*/ 4117080 w 4117080"/>
                <a:gd name="connsiteY0" fmla="*/ 1584213 h 2165800"/>
                <a:gd name="connsiteX1" fmla="*/ 3689827 w 4117080"/>
                <a:gd name="connsiteY1" fmla="*/ 2165800 h 2165800"/>
                <a:gd name="connsiteX2" fmla="*/ 2640904 w 4117080"/>
                <a:gd name="connsiteY2" fmla="*/ 1844177 h 2165800"/>
                <a:gd name="connsiteX3" fmla="*/ 3136915 w 4117080"/>
                <a:gd name="connsiteY3" fmla="*/ 1731273 h 2165800"/>
                <a:gd name="connsiteX4" fmla="*/ 2020254 w 4117080"/>
                <a:gd name="connsiteY4" fmla="*/ 480324 h 2165800"/>
                <a:gd name="connsiteX5" fmla="*/ 1 w 4117080"/>
                <a:gd name="connsiteY5" fmla="*/ 499917 h 2165800"/>
                <a:gd name="connsiteX6" fmla="*/ 1694620 w 4117080"/>
                <a:gd name="connsiteY6" fmla="*/ 99981 h 2165800"/>
                <a:gd name="connsiteX7" fmla="*/ 3250390 w 4117080"/>
                <a:gd name="connsiteY7" fmla="*/ 785823 h 2165800"/>
                <a:gd name="connsiteX8" fmla="*/ 3598659 w 4117080"/>
                <a:gd name="connsiteY8" fmla="*/ 1607782 h 2165800"/>
                <a:gd name="connsiteX9" fmla="*/ 4117080 w 4117080"/>
                <a:gd name="connsiteY9" fmla="*/ 1584213 h 2165800"/>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817172 w 4117080"/>
                <a:gd name="connsiteY2" fmla="*/ 1731643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46042 w 3955469"/>
                <a:gd name="connsiteY4" fmla="*/ 52390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566181 w 3955469"/>
                <a:gd name="connsiteY8" fmla="*/ 1555029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66050 w 3955469"/>
                <a:gd name="connsiteY8" fmla="*/ 1551126 h 2078662"/>
                <a:gd name="connsiteX9" fmla="*/ 3955469 w 3955469"/>
                <a:gd name="connsiteY9" fmla="*/ 1514998 h 207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5469" h="2078662">
                  <a:moveTo>
                    <a:pt x="3955469" y="1514998"/>
                  </a:moveTo>
                  <a:lnTo>
                    <a:pt x="3689827" y="2078662"/>
                  </a:lnTo>
                  <a:lnTo>
                    <a:pt x="2756857" y="1693453"/>
                  </a:lnTo>
                  <a:lnTo>
                    <a:pt x="3087006" y="1641275"/>
                  </a:lnTo>
                  <a:cubicBezTo>
                    <a:pt x="2918293" y="969155"/>
                    <a:pt x="2552252" y="542614"/>
                    <a:pt x="2202461" y="367383"/>
                  </a:cubicBezTo>
                  <a:cubicBezTo>
                    <a:pt x="1689841" y="110581"/>
                    <a:pt x="632890" y="267254"/>
                    <a:pt x="1" y="412779"/>
                  </a:cubicBezTo>
                  <a:cubicBezTo>
                    <a:pt x="646545" y="201148"/>
                    <a:pt x="1039645" y="61501"/>
                    <a:pt x="1694620" y="12843"/>
                  </a:cubicBezTo>
                  <a:cubicBezTo>
                    <a:pt x="2485300" y="0"/>
                    <a:pt x="2850356" y="393935"/>
                    <a:pt x="3129972" y="700845"/>
                  </a:cubicBezTo>
                  <a:cubicBezTo>
                    <a:pt x="3353233" y="945900"/>
                    <a:pt x="3570910" y="1346125"/>
                    <a:pt x="3666050" y="1551126"/>
                  </a:cubicBezTo>
                  <a:lnTo>
                    <a:pt x="3955469" y="1514998"/>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defRPr/>
              </a:pPr>
              <a:endParaRPr lang="pt-BR" sz="900">
                <a:solidFill>
                  <a:prstClr val="black"/>
                </a:solidFill>
              </a:endParaRPr>
            </a:p>
          </p:txBody>
        </p:sp>
        <p:sp>
          <p:nvSpPr>
            <p:cNvPr id="61" name="Forma livre 60"/>
            <p:cNvSpPr/>
            <p:nvPr/>
          </p:nvSpPr>
          <p:spPr bwMode="ltGray">
            <a:xfrm rot="900000">
              <a:off x="2775633" y="4024359"/>
              <a:ext cx="1351689" cy="681491"/>
            </a:xfrm>
            <a:custGeom>
              <a:avLst/>
              <a:gdLst>
                <a:gd name="connsiteX0" fmla="*/ 0 w 5080000"/>
                <a:gd name="connsiteY0" fmla="*/ 698500 h 2730500"/>
                <a:gd name="connsiteX1" fmla="*/ 3721100 w 5080000"/>
                <a:gd name="connsiteY1" fmla="*/ 698500 h 2730500"/>
                <a:gd name="connsiteX2" fmla="*/ 3721100 w 5080000"/>
                <a:gd name="connsiteY2" fmla="*/ 0 h 2730500"/>
                <a:gd name="connsiteX3" fmla="*/ 5080000 w 5080000"/>
                <a:gd name="connsiteY3" fmla="*/ 1371600 h 2730500"/>
                <a:gd name="connsiteX4" fmla="*/ 3721100 w 5080000"/>
                <a:gd name="connsiteY4" fmla="*/ 2730500 h 2730500"/>
                <a:gd name="connsiteX5" fmla="*/ 3721100 w 5080000"/>
                <a:gd name="connsiteY5" fmla="*/ 2057400 h 2730500"/>
                <a:gd name="connsiteX6" fmla="*/ 0 w 5080000"/>
                <a:gd name="connsiteY6" fmla="*/ 2057400 h 2730500"/>
                <a:gd name="connsiteX7" fmla="*/ 0 w 5080000"/>
                <a:gd name="connsiteY7"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411466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4746588"/>
                <a:gd name="connsiteY0" fmla="*/ 698500 h 2730500"/>
                <a:gd name="connsiteX1" fmla="*/ 1835168 w 4746588"/>
                <a:gd name="connsiteY1" fmla="*/ 404802 h 2730500"/>
                <a:gd name="connsiteX2" fmla="*/ 3721100 w 4746588"/>
                <a:gd name="connsiteY2" fmla="*/ 698500 h 2730500"/>
                <a:gd name="connsiteX3" fmla="*/ 3887754 w 4746588"/>
                <a:gd name="connsiteY3" fmla="*/ 0 h 2730500"/>
                <a:gd name="connsiteX4" fmla="*/ 4746588 w 4746588"/>
                <a:gd name="connsiteY4" fmla="*/ 1585890 h 2730500"/>
                <a:gd name="connsiteX5" fmla="*/ 3268590 w 4746588"/>
                <a:gd name="connsiteY5" fmla="*/ 2730500 h 2730500"/>
                <a:gd name="connsiteX6" fmla="*/ 3411466 w 4746588"/>
                <a:gd name="connsiteY6" fmla="*/ 1914500 h 2730500"/>
                <a:gd name="connsiteX7" fmla="*/ 1898668 w 4746588"/>
                <a:gd name="connsiteY7" fmla="*/ 1620826 h 2730500"/>
                <a:gd name="connsiteX8" fmla="*/ 0 w 4746588"/>
                <a:gd name="connsiteY8" fmla="*/ 2057400 h 2730500"/>
                <a:gd name="connsiteX9" fmla="*/ 0 w 4746588"/>
                <a:gd name="connsiteY9" fmla="*/ 698500 h 2730500"/>
                <a:gd name="connsiteX0" fmla="*/ 0 w 4746588"/>
                <a:gd name="connsiteY0" fmla="*/ 698500 h 3230542"/>
                <a:gd name="connsiteX1" fmla="*/ 1835168 w 4746588"/>
                <a:gd name="connsiteY1" fmla="*/ 404802 h 3230542"/>
                <a:gd name="connsiteX2" fmla="*/ 3721100 w 4746588"/>
                <a:gd name="connsiteY2" fmla="*/ 698500 h 3230542"/>
                <a:gd name="connsiteX3" fmla="*/ 3887754 w 4746588"/>
                <a:gd name="connsiteY3" fmla="*/ 0 h 3230542"/>
                <a:gd name="connsiteX4" fmla="*/ 4746588 w 4746588"/>
                <a:gd name="connsiteY4" fmla="*/ 1585890 h 3230542"/>
                <a:gd name="connsiteX5" fmla="*/ 2292236 w 4746588"/>
                <a:gd name="connsiteY5" fmla="*/ 3230542 h 3230542"/>
                <a:gd name="connsiteX6" fmla="*/ 3411466 w 4746588"/>
                <a:gd name="connsiteY6" fmla="*/ 1914500 h 3230542"/>
                <a:gd name="connsiteX7" fmla="*/ 1898668 w 4746588"/>
                <a:gd name="connsiteY7" fmla="*/ 1620826 h 3230542"/>
                <a:gd name="connsiteX8" fmla="*/ 0 w 4746588"/>
                <a:gd name="connsiteY8" fmla="*/ 2057400 h 3230542"/>
                <a:gd name="connsiteX9" fmla="*/ 0 w 4746588"/>
                <a:gd name="connsiteY9" fmla="*/ 698500 h 3230542"/>
                <a:gd name="connsiteX0" fmla="*/ 0 w 4746588"/>
                <a:gd name="connsiteY0" fmla="*/ 293698 h 2825740"/>
                <a:gd name="connsiteX1" fmla="*/ 1835168 w 4746588"/>
                <a:gd name="connsiteY1" fmla="*/ 0 h 2825740"/>
                <a:gd name="connsiteX2" fmla="*/ 3721100 w 4746588"/>
                <a:gd name="connsiteY2" fmla="*/ 293698 h 2825740"/>
                <a:gd name="connsiteX3" fmla="*/ 3887754 w 4746588"/>
                <a:gd name="connsiteY3" fmla="*/ 1238248 h 2825740"/>
                <a:gd name="connsiteX4" fmla="*/ 4746588 w 4746588"/>
                <a:gd name="connsiteY4" fmla="*/ 1181088 h 2825740"/>
                <a:gd name="connsiteX5" fmla="*/ 2292236 w 4746588"/>
                <a:gd name="connsiteY5" fmla="*/ 2825740 h 2825740"/>
                <a:gd name="connsiteX6" fmla="*/ 3411466 w 4746588"/>
                <a:gd name="connsiteY6" fmla="*/ 1509698 h 2825740"/>
                <a:gd name="connsiteX7" fmla="*/ 1898668 w 4746588"/>
                <a:gd name="connsiteY7" fmla="*/ 1216024 h 2825740"/>
                <a:gd name="connsiteX8" fmla="*/ 0 w 4746588"/>
                <a:gd name="connsiteY8" fmla="*/ 1652598 h 2825740"/>
                <a:gd name="connsiteX9" fmla="*/ 0 w 4746588"/>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3411466 w 3887754"/>
                <a:gd name="connsiteY6" fmla="*/ 1509698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22236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508096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770234 w 3935310"/>
                <a:gd name="connsiteY4" fmla="*/ 2466948 h 2825740"/>
                <a:gd name="connsiteX5" fmla="*/ 2292236 w 3935310"/>
                <a:gd name="connsiteY5" fmla="*/ 2825740 h 2825740"/>
                <a:gd name="connsiteX6" fmla="*/ 2792302 w 3935310"/>
                <a:gd name="connsiteY6" fmla="*/ 2224054 h 2825740"/>
                <a:gd name="connsiteX7" fmla="*/ 1636694 w 3935310"/>
                <a:gd name="connsiteY7" fmla="*/ 1430314 h 2825740"/>
                <a:gd name="connsiteX8" fmla="*/ 0 w 3935310"/>
                <a:gd name="connsiteY8" fmla="*/ 1652598 h 2825740"/>
                <a:gd name="connsiteX9" fmla="*/ 0 w 3935310"/>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50321 w 3935310"/>
                <a:gd name="connsiteY0" fmla="*/ 785739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50321 w 3935310"/>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86373 w 3884989"/>
                <a:gd name="connsiteY8" fmla="*/ 1430314 h 2611402"/>
                <a:gd name="connsiteX9" fmla="*/ 30087 w 3884989"/>
                <a:gd name="connsiteY9" fmla="*/ 801065 h 2611402"/>
                <a:gd name="connsiteX10" fmla="*/ 0 w 3884989"/>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00437 w 3884989"/>
                <a:gd name="connsiteY8" fmla="*/ 608165 h 2611402"/>
                <a:gd name="connsiteX9" fmla="*/ 30087 w 3884989"/>
                <a:gd name="connsiteY9" fmla="*/ 801065 h 2611402"/>
                <a:gd name="connsiteX10" fmla="*/ 0 w 3884989"/>
                <a:gd name="connsiteY10" fmla="*/ 785739 h 2611402"/>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9274 w 3884989"/>
                <a:gd name="connsiteY2" fmla="*/ 1157856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0297 w 3884989"/>
                <a:gd name="connsiteY2" fmla="*/ 1232335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880347 w 3884989"/>
                <a:gd name="connsiteY4" fmla="*/ 578378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537077 w 3884989"/>
                <a:gd name="connsiteY4" fmla="*/ 986435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3537077 w 4109531"/>
                <a:gd name="connsiteY0" fmla="*/ 986435 h 2300776"/>
                <a:gd name="connsiteX1" fmla="*/ 3719913 w 4109531"/>
                <a:gd name="connsiteY1" fmla="*/ 2300776 h 2300776"/>
                <a:gd name="connsiteX2" fmla="*/ 2670990 w 4109531"/>
                <a:gd name="connsiteY2" fmla="*/ 1979153 h 2300776"/>
                <a:gd name="connsiteX3" fmla="*/ 2986343 w 4109531"/>
                <a:gd name="connsiteY3" fmla="*/ 1584030 h 2300776"/>
                <a:gd name="connsiteX4" fmla="*/ 1500437 w 4109531"/>
                <a:gd name="connsiteY4" fmla="*/ 441993 h 2300776"/>
                <a:gd name="connsiteX5" fmla="*/ 30087 w 4109531"/>
                <a:gd name="connsiteY5" fmla="*/ 634893 h 2300776"/>
                <a:gd name="connsiteX6" fmla="*/ 0 w 4109531"/>
                <a:gd name="connsiteY6" fmla="*/ 619567 h 2300776"/>
                <a:gd name="connsiteX7" fmla="*/ 1969719 w 4109531"/>
                <a:gd name="connsiteY7" fmla="*/ 0 h 2300776"/>
                <a:gd name="connsiteX8" fmla="*/ 3260297 w 4109531"/>
                <a:gd name="connsiteY8" fmla="*/ 1232335 h 2300776"/>
                <a:gd name="connsiteX9" fmla="*/ 4109531 w 4109531"/>
                <a:gd name="connsiteY9" fmla="*/ 834623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06991 w 3689827"/>
                <a:gd name="connsiteY0" fmla="*/ 986435 h 2300776"/>
                <a:gd name="connsiteX1" fmla="*/ 3689827 w 3689827"/>
                <a:gd name="connsiteY1" fmla="*/ 2300776 h 2300776"/>
                <a:gd name="connsiteX2" fmla="*/ 2640904 w 3689827"/>
                <a:gd name="connsiteY2" fmla="*/ 1979153 h 2300776"/>
                <a:gd name="connsiteX3" fmla="*/ 2956257 w 3689827"/>
                <a:gd name="connsiteY3" fmla="*/ 1584030 h 2300776"/>
                <a:gd name="connsiteX4" fmla="*/ 1470351 w 3689827"/>
                <a:gd name="connsiteY4" fmla="*/ 441993 h 2300776"/>
                <a:gd name="connsiteX5" fmla="*/ 1 w 3689827"/>
                <a:gd name="connsiteY5" fmla="*/ 634893 h 2300776"/>
                <a:gd name="connsiteX6" fmla="*/ 1939633 w 3689827"/>
                <a:gd name="connsiteY6" fmla="*/ 0 h 2300776"/>
                <a:gd name="connsiteX7" fmla="*/ 3230211 w 3689827"/>
                <a:gd name="connsiteY7" fmla="*/ 1232335 h 2300776"/>
                <a:gd name="connsiteX8" fmla="*/ 3506991 w 3689827"/>
                <a:gd name="connsiteY8" fmla="*/ 986435 h 2300776"/>
                <a:gd name="connsiteX0" fmla="*/ 3506991 w 3689827"/>
                <a:gd name="connsiteY0" fmla="*/ 1086416 h 2400757"/>
                <a:gd name="connsiteX1" fmla="*/ 3689827 w 3689827"/>
                <a:gd name="connsiteY1" fmla="*/ 2400757 h 2400757"/>
                <a:gd name="connsiteX2" fmla="*/ 2640904 w 3689827"/>
                <a:gd name="connsiteY2" fmla="*/ 2079134 h 2400757"/>
                <a:gd name="connsiteX3" fmla="*/ 2956257 w 3689827"/>
                <a:gd name="connsiteY3" fmla="*/ 1684011 h 2400757"/>
                <a:gd name="connsiteX4" fmla="*/ 1470351 w 3689827"/>
                <a:gd name="connsiteY4" fmla="*/ 541974 h 2400757"/>
                <a:gd name="connsiteX5" fmla="*/ 1 w 3689827"/>
                <a:gd name="connsiteY5" fmla="*/ 734874 h 2400757"/>
                <a:gd name="connsiteX6" fmla="*/ 1939633 w 3689827"/>
                <a:gd name="connsiteY6" fmla="*/ 99981 h 2400757"/>
                <a:gd name="connsiteX7" fmla="*/ 3230211 w 3689827"/>
                <a:gd name="connsiteY7" fmla="*/ 1332316 h 2400757"/>
                <a:gd name="connsiteX8" fmla="*/ 3506991 w 3689827"/>
                <a:gd name="connsiteY8" fmla="*/ 1086416 h 2400757"/>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470351 w 3689827"/>
                <a:gd name="connsiteY4" fmla="*/ 396221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4117080 w 4117080"/>
                <a:gd name="connsiteY8"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598659 w 4117080"/>
                <a:gd name="connsiteY7" fmla="*/ 1696986 h 2255004"/>
                <a:gd name="connsiteX8" fmla="*/ 4117080 w 4117080"/>
                <a:gd name="connsiteY8" fmla="*/ 1673417 h 225500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1771477 w 4117080"/>
                <a:gd name="connsiteY4" fmla="*/ 207853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250390 w 4117080"/>
                <a:gd name="connsiteY7" fmla="*/ 681667 h 2061644"/>
                <a:gd name="connsiteX8" fmla="*/ 3598659 w 4117080"/>
                <a:gd name="connsiteY8" fmla="*/ 1503626 h 2061644"/>
                <a:gd name="connsiteX9" fmla="*/ 4117080 w 4117080"/>
                <a:gd name="connsiteY9" fmla="*/ 1480057 h 2061644"/>
                <a:gd name="connsiteX0" fmla="*/ 4117080 w 4117080"/>
                <a:gd name="connsiteY0" fmla="*/ 1584213 h 2165800"/>
                <a:gd name="connsiteX1" fmla="*/ 3689827 w 4117080"/>
                <a:gd name="connsiteY1" fmla="*/ 2165800 h 2165800"/>
                <a:gd name="connsiteX2" fmla="*/ 2640904 w 4117080"/>
                <a:gd name="connsiteY2" fmla="*/ 1844177 h 2165800"/>
                <a:gd name="connsiteX3" fmla="*/ 3136915 w 4117080"/>
                <a:gd name="connsiteY3" fmla="*/ 1731273 h 2165800"/>
                <a:gd name="connsiteX4" fmla="*/ 2020254 w 4117080"/>
                <a:gd name="connsiteY4" fmla="*/ 480324 h 2165800"/>
                <a:gd name="connsiteX5" fmla="*/ 1 w 4117080"/>
                <a:gd name="connsiteY5" fmla="*/ 499917 h 2165800"/>
                <a:gd name="connsiteX6" fmla="*/ 1694620 w 4117080"/>
                <a:gd name="connsiteY6" fmla="*/ 99981 h 2165800"/>
                <a:gd name="connsiteX7" fmla="*/ 3250390 w 4117080"/>
                <a:gd name="connsiteY7" fmla="*/ 785823 h 2165800"/>
                <a:gd name="connsiteX8" fmla="*/ 3598659 w 4117080"/>
                <a:gd name="connsiteY8" fmla="*/ 1607782 h 2165800"/>
                <a:gd name="connsiteX9" fmla="*/ 4117080 w 4117080"/>
                <a:gd name="connsiteY9" fmla="*/ 1584213 h 2165800"/>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817172 w 4117080"/>
                <a:gd name="connsiteY2" fmla="*/ 1731643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46042 w 3955469"/>
                <a:gd name="connsiteY4" fmla="*/ 52390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566181 w 3955469"/>
                <a:gd name="connsiteY8" fmla="*/ 1555029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66050 w 3955469"/>
                <a:gd name="connsiteY8" fmla="*/ 1551126 h 2078662"/>
                <a:gd name="connsiteX9" fmla="*/ 3955469 w 3955469"/>
                <a:gd name="connsiteY9" fmla="*/ 1514998 h 207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5469" h="2078662">
                  <a:moveTo>
                    <a:pt x="3955469" y="1514998"/>
                  </a:moveTo>
                  <a:lnTo>
                    <a:pt x="3689827" y="2078662"/>
                  </a:lnTo>
                  <a:lnTo>
                    <a:pt x="2756857" y="1693453"/>
                  </a:lnTo>
                  <a:lnTo>
                    <a:pt x="3087006" y="1641275"/>
                  </a:lnTo>
                  <a:cubicBezTo>
                    <a:pt x="2918293" y="969155"/>
                    <a:pt x="2552252" y="542614"/>
                    <a:pt x="2202461" y="367383"/>
                  </a:cubicBezTo>
                  <a:cubicBezTo>
                    <a:pt x="1689841" y="110581"/>
                    <a:pt x="632890" y="267254"/>
                    <a:pt x="1" y="412779"/>
                  </a:cubicBezTo>
                  <a:cubicBezTo>
                    <a:pt x="646545" y="201148"/>
                    <a:pt x="1039645" y="61501"/>
                    <a:pt x="1694620" y="12843"/>
                  </a:cubicBezTo>
                  <a:cubicBezTo>
                    <a:pt x="2485300" y="0"/>
                    <a:pt x="2850356" y="393935"/>
                    <a:pt x="3129972" y="700845"/>
                  </a:cubicBezTo>
                  <a:cubicBezTo>
                    <a:pt x="3353233" y="945900"/>
                    <a:pt x="3570910" y="1346125"/>
                    <a:pt x="3666050" y="1551126"/>
                  </a:cubicBezTo>
                  <a:lnTo>
                    <a:pt x="3955469" y="1514998"/>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defRPr/>
              </a:pPr>
              <a:endParaRPr lang="pt-BR" sz="900">
                <a:solidFill>
                  <a:prstClr val="black"/>
                </a:solidFill>
              </a:endParaRPr>
            </a:p>
          </p:txBody>
        </p:sp>
        <p:sp>
          <p:nvSpPr>
            <p:cNvPr id="62" name="Forma livre 61"/>
            <p:cNvSpPr/>
            <p:nvPr/>
          </p:nvSpPr>
          <p:spPr bwMode="ltGray">
            <a:xfrm rot="20372855">
              <a:off x="2976503" y="3455548"/>
              <a:ext cx="1576134" cy="1040731"/>
            </a:xfrm>
            <a:custGeom>
              <a:avLst/>
              <a:gdLst>
                <a:gd name="connsiteX0" fmla="*/ 0 w 5080000"/>
                <a:gd name="connsiteY0" fmla="*/ 698500 h 2730500"/>
                <a:gd name="connsiteX1" fmla="*/ 3721100 w 5080000"/>
                <a:gd name="connsiteY1" fmla="*/ 698500 h 2730500"/>
                <a:gd name="connsiteX2" fmla="*/ 3721100 w 5080000"/>
                <a:gd name="connsiteY2" fmla="*/ 0 h 2730500"/>
                <a:gd name="connsiteX3" fmla="*/ 5080000 w 5080000"/>
                <a:gd name="connsiteY3" fmla="*/ 1371600 h 2730500"/>
                <a:gd name="connsiteX4" fmla="*/ 3721100 w 5080000"/>
                <a:gd name="connsiteY4" fmla="*/ 2730500 h 2730500"/>
                <a:gd name="connsiteX5" fmla="*/ 3721100 w 5080000"/>
                <a:gd name="connsiteY5" fmla="*/ 2057400 h 2730500"/>
                <a:gd name="connsiteX6" fmla="*/ 0 w 5080000"/>
                <a:gd name="connsiteY6" fmla="*/ 2057400 h 2730500"/>
                <a:gd name="connsiteX7" fmla="*/ 0 w 5080000"/>
                <a:gd name="connsiteY7"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411466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4746588"/>
                <a:gd name="connsiteY0" fmla="*/ 698500 h 2730500"/>
                <a:gd name="connsiteX1" fmla="*/ 1835168 w 4746588"/>
                <a:gd name="connsiteY1" fmla="*/ 404802 h 2730500"/>
                <a:gd name="connsiteX2" fmla="*/ 3721100 w 4746588"/>
                <a:gd name="connsiteY2" fmla="*/ 698500 h 2730500"/>
                <a:gd name="connsiteX3" fmla="*/ 3887754 w 4746588"/>
                <a:gd name="connsiteY3" fmla="*/ 0 h 2730500"/>
                <a:gd name="connsiteX4" fmla="*/ 4746588 w 4746588"/>
                <a:gd name="connsiteY4" fmla="*/ 1585890 h 2730500"/>
                <a:gd name="connsiteX5" fmla="*/ 3268590 w 4746588"/>
                <a:gd name="connsiteY5" fmla="*/ 2730500 h 2730500"/>
                <a:gd name="connsiteX6" fmla="*/ 3411466 w 4746588"/>
                <a:gd name="connsiteY6" fmla="*/ 1914500 h 2730500"/>
                <a:gd name="connsiteX7" fmla="*/ 1898668 w 4746588"/>
                <a:gd name="connsiteY7" fmla="*/ 1620826 h 2730500"/>
                <a:gd name="connsiteX8" fmla="*/ 0 w 4746588"/>
                <a:gd name="connsiteY8" fmla="*/ 2057400 h 2730500"/>
                <a:gd name="connsiteX9" fmla="*/ 0 w 4746588"/>
                <a:gd name="connsiteY9" fmla="*/ 698500 h 2730500"/>
                <a:gd name="connsiteX0" fmla="*/ 0 w 4746588"/>
                <a:gd name="connsiteY0" fmla="*/ 698500 h 3230542"/>
                <a:gd name="connsiteX1" fmla="*/ 1835168 w 4746588"/>
                <a:gd name="connsiteY1" fmla="*/ 404802 h 3230542"/>
                <a:gd name="connsiteX2" fmla="*/ 3721100 w 4746588"/>
                <a:gd name="connsiteY2" fmla="*/ 698500 h 3230542"/>
                <a:gd name="connsiteX3" fmla="*/ 3887754 w 4746588"/>
                <a:gd name="connsiteY3" fmla="*/ 0 h 3230542"/>
                <a:gd name="connsiteX4" fmla="*/ 4746588 w 4746588"/>
                <a:gd name="connsiteY4" fmla="*/ 1585890 h 3230542"/>
                <a:gd name="connsiteX5" fmla="*/ 2292236 w 4746588"/>
                <a:gd name="connsiteY5" fmla="*/ 3230542 h 3230542"/>
                <a:gd name="connsiteX6" fmla="*/ 3411466 w 4746588"/>
                <a:gd name="connsiteY6" fmla="*/ 1914500 h 3230542"/>
                <a:gd name="connsiteX7" fmla="*/ 1898668 w 4746588"/>
                <a:gd name="connsiteY7" fmla="*/ 1620826 h 3230542"/>
                <a:gd name="connsiteX8" fmla="*/ 0 w 4746588"/>
                <a:gd name="connsiteY8" fmla="*/ 2057400 h 3230542"/>
                <a:gd name="connsiteX9" fmla="*/ 0 w 4746588"/>
                <a:gd name="connsiteY9" fmla="*/ 698500 h 3230542"/>
                <a:gd name="connsiteX0" fmla="*/ 0 w 4746588"/>
                <a:gd name="connsiteY0" fmla="*/ 293698 h 2825740"/>
                <a:gd name="connsiteX1" fmla="*/ 1835168 w 4746588"/>
                <a:gd name="connsiteY1" fmla="*/ 0 h 2825740"/>
                <a:gd name="connsiteX2" fmla="*/ 3721100 w 4746588"/>
                <a:gd name="connsiteY2" fmla="*/ 293698 h 2825740"/>
                <a:gd name="connsiteX3" fmla="*/ 3887754 w 4746588"/>
                <a:gd name="connsiteY3" fmla="*/ 1238248 h 2825740"/>
                <a:gd name="connsiteX4" fmla="*/ 4746588 w 4746588"/>
                <a:gd name="connsiteY4" fmla="*/ 1181088 h 2825740"/>
                <a:gd name="connsiteX5" fmla="*/ 2292236 w 4746588"/>
                <a:gd name="connsiteY5" fmla="*/ 2825740 h 2825740"/>
                <a:gd name="connsiteX6" fmla="*/ 3411466 w 4746588"/>
                <a:gd name="connsiteY6" fmla="*/ 1509698 h 2825740"/>
                <a:gd name="connsiteX7" fmla="*/ 1898668 w 4746588"/>
                <a:gd name="connsiteY7" fmla="*/ 1216024 h 2825740"/>
                <a:gd name="connsiteX8" fmla="*/ 0 w 4746588"/>
                <a:gd name="connsiteY8" fmla="*/ 1652598 h 2825740"/>
                <a:gd name="connsiteX9" fmla="*/ 0 w 4746588"/>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3411466 w 3887754"/>
                <a:gd name="connsiteY6" fmla="*/ 1509698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22236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508096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770234 w 3935310"/>
                <a:gd name="connsiteY4" fmla="*/ 2466948 h 2825740"/>
                <a:gd name="connsiteX5" fmla="*/ 2292236 w 3935310"/>
                <a:gd name="connsiteY5" fmla="*/ 2825740 h 2825740"/>
                <a:gd name="connsiteX6" fmla="*/ 2792302 w 3935310"/>
                <a:gd name="connsiteY6" fmla="*/ 2224054 h 2825740"/>
                <a:gd name="connsiteX7" fmla="*/ 1636694 w 3935310"/>
                <a:gd name="connsiteY7" fmla="*/ 1430314 h 2825740"/>
                <a:gd name="connsiteX8" fmla="*/ 0 w 3935310"/>
                <a:gd name="connsiteY8" fmla="*/ 1652598 h 2825740"/>
                <a:gd name="connsiteX9" fmla="*/ 0 w 3935310"/>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50321 w 3935310"/>
                <a:gd name="connsiteY0" fmla="*/ 785739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50321 w 3935310"/>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86373 w 3884989"/>
                <a:gd name="connsiteY8" fmla="*/ 1430314 h 2611402"/>
                <a:gd name="connsiteX9" fmla="*/ 30087 w 3884989"/>
                <a:gd name="connsiteY9" fmla="*/ 801065 h 2611402"/>
                <a:gd name="connsiteX10" fmla="*/ 0 w 3884989"/>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00437 w 3884989"/>
                <a:gd name="connsiteY8" fmla="*/ 608165 h 2611402"/>
                <a:gd name="connsiteX9" fmla="*/ 30087 w 3884989"/>
                <a:gd name="connsiteY9" fmla="*/ 801065 h 2611402"/>
                <a:gd name="connsiteX10" fmla="*/ 0 w 3884989"/>
                <a:gd name="connsiteY10" fmla="*/ 785739 h 2611402"/>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9274 w 3884989"/>
                <a:gd name="connsiteY2" fmla="*/ 1157856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0297 w 3884989"/>
                <a:gd name="connsiteY2" fmla="*/ 1232335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880347 w 3884989"/>
                <a:gd name="connsiteY4" fmla="*/ 578378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537077 w 3884989"/>
                <a:gd name="connsiteY4" fmla="*/ 986435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3537077 w 4109531"/>
                <a:gd name="connsiteY0" fmla="*/ 986435 h 2300776"/>
                <a:gd name="connsiteX1" fmla="*/ 3719913 w 4109531"/>
                <a:gd name="connsiteY1" fmla="*/ 2300776 h 2300776"/>
                <a:gd name="connsiteX2" fmla="*/ 2670990 w 4109531"/>
                <a:gd name="connsiteY2" fmla="*/ 1979153 h 2300776"/>
                <a:gd name="connsiteX3" fmla="*/ 2986343 w 4109531"/>
                <a:gd name="connsiteY3" fmla="*/ 1584030 h 2300776"/>
                <a:gd name="connsiteX4" fmla="*/ 1500437 w 4109531"/>
                <a:gd name="connsiteY4" fmla="*/ 441993 h 2300776"/>
                <a:gd name="connsiteX5" fmla="*/ 30087 w 4109531"/>
                <a:gd name="connsiteY5" fmla="*/ 634893 h 2300776"/>
                <a:gd name="connsiteX6" fmla="*/ 0 w 4109531"/>
                <a:gd name="connsiteY6" fmla="*/ 619567 h 2300776"/>
                <a:gd name="connsiteX7" fmla="*/ 1969719 w 4109531"/>
                <a:gd name="connsiteY7" fmla="*/ 0 h 2300776"/>
                <a:gd name="connsiteX8" fmla="*/ 3260297 w 4109531"/>
                <a:gd name="connsiteY8" fmla="*/ 1232335 h 2300776"/>
                <a:gd name="connsiteX9" fmla="*/ 4109531 w 4109531"/>
                <a:gd name="connsiteY9" fmla="*/ 834623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06991 w 3689827"/>
                <a:gd name="connsiteY0" fmla="*/ 986435 h 2300776"/>
                <a:gd name="connsiteX1" fmla="*/ 3689827 w 3689827"/>
                <a:gd name="connsiteY1" fmla="*/ 2300776 h 2300776"/>
                <a:gd name="connsiteX2" fmla="*/ 2640904 w 3689827"/>
                <a:gd name="connsiteY2" fmla="*/ 1979153 h 2300776"/>
                <a:gd name="connsiteX3" fmla="*/ 2956257 w 3689827"/>
                <a:gd name="connsiteY3" fmla="*/ 1584030 h 2300776"/>
                <a:gd name="connsiteX4" fmla="*/ 1470351 w 3689827"/>
                <a:gd name="connsiteY4" fmla="*/ 441993 h 2300776"/>
                <a:gd name="connsiteX5" fmla="*/ 1 w 3689827"/>
                <a:gd name="connsiteY5" fmla="*/ 634893 h 2300776"/>
                <a:gd name="connsiteX6" fmla="*/ 1939633 w 3689827"/>
                <a:gd name="connsiteY6" fmla="*/ 0 h 2300776"/>
                <a:gd name="connsiteX7" fmla="*/ 3230211 w 3689827"/>
                <a:gd name="connsiteY7" fmla="*/ 1232335 h 2300776"/>
                <a:gd name="connsiteX8" fmla="*/ 3506991 w 3689827"/>
                <a:gd name="connsiteY8" fmla="*/ 986435 h 2300776"/>
                <a:gd name="connsiteX0" fmla="*/ 3506991 w 3689827"/>
                <a:gd name="connsiteY0" fmla="*/ 1086416 h 2400757"/>
                <a:gd name="connsiteX1" fmla="*/ 3689827 w 3689827"/>
                <a:gd name="connsiteY1" fmla="*/ 2400757 h 2400757"/>
                <a:gd name="connsiteX2" fmla="*/ 2640904 w 3689827"/>
                <a:gd name="connsiteY2" fmla="*/ 2079134 h 2400757"/>
                <a:gd name="connsiteX3" fmla="*/ 2956257 w 3689827"/>
                <a:gd name="connsiteY3" fmla="*/ 1684011 h 2400757"/>
                <a:gd name="connsiteX4" fmla="*/ 1470351 w 3689827"/>
                <a:gd name="connsiteY4" fmla="*/ 541974 h 2400757"/>
                <a:gd name="connsiteX5" fmla="*/ 1 w 3689827"/>
                <a:gd name="connsiteY5" fmla="*/ 734874 h 2400757"/>
                <a:gd name="connsiteX6" fmla="*/ 1939633 w 3689827"/>
                <a:gd name="connsiteY6" fmla="*/ 99981 h 2400757"/>
                <a:gd name="connsiteX7" fmla="*/ 3230211 w 3689827"/>
                <a:gd name="connsiteY7" fmla="*/ 1332316 h 2400757"/>
                <a:gd name="connsiteX8" fmla="*/ 3506991 w 3689827"/>
                <a:gd name="connsiteY8" fmla="*/ 1086416 h 2400757"/>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470351 w 3689827"/>
                <a:gd name="connsiteY4" fmla="*/ 396221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4117080 w 4117080"/>
                <a:gd name="connsiteY8"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598659 w 4117080"/>
                <a:gd name="connsiteY7" fmla="*/ 1696986 h 2255004"/>
                <a:gd name="connsiteX8" fmla="*/ 4117080 w 4117080"/>
                <a:gd name="connsiteY8" fmla="*/ 1673417 h 225500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1771477 w 4117080"/>
                <a:gd name="connsiteY4" fmla="*/ 207853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250390 w 4117080"/>
                <a:gd name="connsiteY7" fmla="*/ 681667 h 2061644"/>
                <a:gd name="connsiteX8" fmla="*/ 3598659 w 4117080"/>
                <a:gd name="connsiteY8" fmla="*/ 1503626 h 2061644"/>
                <a:gd name="connsiteX9" fmla="*/ 4117080 w 4117080"/>
                <a:gd name="connsiteY9" fmla="*/ 1480057 h 2061644"/>
                <a:gd name="connsiteX0" fmla="*/ 4117080 w 4117080"/>
                <a:gd name="connsiteY0" fmla="*/ 1584213 h 2165800"/>
                <a:gd name="connsiteX1" fmla="*/ 3689827 w 4117080"/>
                <a:gd name="connsiteY1" fmla="*/ 2165800 h 2165800"/>
                <a:gd name="connsiteX2" fmla="*/ 2640904 w 4117080"/>
                <a:gd name="connsiteY2" fmla="*/ 1844177 h 2165800"/>
                <a:gd name="connsiteX3" fmla="*/ 3136915 w 4117080"/>
                <a:gd name="connsiteY3" fmla="*/ 1731273 h 2165800"/>
                <a:gd name="connsiteX4" fmla="*/ 2020254 w 4117080"/>
                <a:gd name="connsiteY4" fmla="*/ 480324 h 2165800"/>
                <a:gd name="connsiteX5" fmla="*/ 1 w 4117080"/>
                <a:gd name="connsiteY5" fmla="*/ 499917 h 2165800"/>
                <a:gd name="connsiteX6" fmla="*/ 1694620 w 4117080"/>
                <a:gd name="connsiteY6" fmla="*/ 99981 h 2165800"/>
                <a:gd name="connsiteX7" fmla="*/ 3250390 w 4117080"/>
                <a:gd name="connsiteY7" fmla="*/ 785823 h 2165800"/>
                <a:gd name="connsiteX8" fmla="*/ 3598659 w 4117080"/>
                <a:gd name="connsiteY8" fmla="*/ 1607782 h 2165800"/>
                <a:gd name="connsiteX9" fmla="*/ 4117080 w 4117080"/>
                <a:gd name="connsiteY9" fmla="*/ 1584213 h 2165800"/>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817172 w 4117080"/>
                <a:gd name="connsiteY2" fmla="*/ 1731643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46042 w 3955469"/>
                <a:gd name="connsiteY4" fmla="*/ 52390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566181 w 3955469"/>
                <a:gd name="connsiteY8" fmla="*/ 1555029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66050 w 3955469"/>
                <a:gd name="connsiteY8" fmla="*/ 1551126 h 2078662"/>
                <a:gd name="connsiteX9" fmla="*/ 3955469 w 3955469"/>
                <a:gd name="connsiteY9" fmla="*/ 1514998 h 207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5469" h="2078662">
                  <a:moveTo>
                    <a:pt x="3955469" y="1514998"/>
                  </a:moveTo>
                  <a:lnTo>
                    <a:pt x="3689827" y="2078662"/>
                  </a:lnTo>
                  <a:lnTo>
                    <a:pt x="2756857" y="1693453"/>
                  </a:lnTo>
                  <a:lnTo>
                    <a:pt x="3087006" y="1641275"/>
                  </a:lnTo>
                  <a:cubicBezTo>
                    <a:pt x="2918293" y="969155"/>
                    <a:pt x="2552252" y="542614"/>
                    <a:pt x="2202461" y="367383"/>
                  </a:cubicBezTo>
                  <a:cubicBezTo>
                    <a:pt x="1689841" y="110581"/>
                    <a:pt x="632890" y="267254"/>
                    <a:pt x="1" y="412779"/>
                  </a:cubicBezTo>
                  <a:cubicBezTo>
                    <a:pt x="646545" y="201148"/>
                    <a:pt x="1039645" y="61501"/>
                    <a:pt x="1694620" y="12843"/>
                  </a:cubicBezTo>
                  <a:cubicBezTo>
                    <a:pt x="2485300" y="0"/>
                    <a:pt x="2850356" y="393935"/>
                    <a:pt x="3129972" y="700845"/>
                  </a:cubicBezTo>
                  <a:cubicBezTo>
                    <a:pt x="3353233" y="945900"/>
                    <a:pt x="3570910" y="1346125"/>
                    <a:pt x="3666050" y="1551126"/>
                  </a:cubicBezTo>
                  <a:lnTo>
                    <a:pt x="3955469" y="1514998"/>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defRPr/>
              </a:pPr>
              <a:endParaRPr lang="pt-BR" sz="900">
                <a:solidFill>
                  <a:prstClr val="black"/>
                </a:solidFill>
              </a:endParaRPr>
            </a:p>
          </p:txBody>
        </p:sp>
        <p:sp>
          <p:nvSpPr>
            <p:cNvPr id="63" name="Forma livre 62"/>
            <p:cNvSpPr/>
            <p:nvPr/>
          </p:nvSpPr>
          <p:spPr bwMode="ltGray">
            <a:xfrm rot="15719405" flipH="1">
              <a:off x="2475710" y="4262847"/>
              <a:ext cx="1351689" cy="681491"/>
            </a:xfrm>
            <a:custGeom>
              <a:avLst/>
              <a:gdLst>
                <a:gd name="connsiteX0" fmla="*/ 0 w 5080000"/>
                <a:gd name="connsiteY0" fmla="*/ 698500 h 2730500"/>
                <a:gd name="connsiteX1" fmla="*/ 3721100 w 5080000"/>
                <a:gd name="connsiteY1" fmla="*/ 698500 h 2730500"/>
                <a:gd name="connsiteX2" fmla="*/ 3721100 w 5080000"/>
                <a:gd name="connsiteY2" fmla="*/ 0 h 2730500"/>
                <a:gd name="connsiteX3" fmla="*/ 5080000 w 5080000"/>
                <a:gd name="connsiteY3" fmla="*/ 1371600 h 2730500"/>
                <a:gd name="connsiteX4" fmla="*/ 3721100 w 5080000"/>
                <a:gd name="connsiteY4" fmla="*/ 2730500 h 2730500"/>
                <a:gd name="connsiteX5" fmla="*/ 3721100 w 5080000"/>
                <a:gd name="connsiteY5" fmla="*/ 2057400 h 2730500"/>
                <a:gd name="connsiteX6" fmla="*/ 0 w 5080000"/>
                <a:gd name="connsiteY6" fmla="*/ 2057400 h 2730500"/>
                <a:gd name="connsiteX7" fmla="*/ 0 w 5080000"/>
                <a:gd name="connsiteY7"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411466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4746588"/>
                <a:gd name="connsiteY0" fmla="*/ 698500 h 2730500"/>
                <a:gd name="connsiteX1" fmla="*/ 1835168 w 4746588"/>
                <a:gd name="connsiteY1" fmla="*/ 404802 h 2730500"/>
                <a:gd name="connsiteX2" fmla="*/ 3721100 w 4746588"/>
                <a:gd name="connsiteY2" fmla="*/ 698500 h 2730500"/>
                <a:gd name="connsiteX3" fmla="*/ 3887754 w 4746588"/>
                <a:gd name="connsiteY3" fmla="*/ 0 h 2730500"/>
                <a:gd name="connsiteX4" fmla="*/ 4746588 w 4746588"/>
                <a:gd name="connsiteY4" fmla="*/ 1585890 h 2730500"/>
                <a:gd name="connsiteX5" fmla="*/ 3268590 w 4746588"/>
                <a:gd name="connsiteY5" fmla="*/ 2730500 h 2730500"/>
                <a:gd name="connsiteX6" fmla="*/ 3411466 w 4746588"/>
                <a:gd name="connsiteY6" fmla="*/ 1914500 h 2730500"/>
                <a:gd name="connsiteX7" fmla="*/ 1898668 w 4746588"/>
                <a:gd name="connsiteY7" fmla="*/ 1620826 h 2730500"/>
                <a:gd name="connsiteX8" fmla="*/ 0 w 4746588"/>
                <a:gd name="connsiteY8" fmla="*/ 2057400 h 2730500"/>
                <a:gd name="connsiteX9" fmla="*/ 0 w 4746588"/>
                <a:gd name="connsiteY9" fmla="*/ 698500 h 2730500"/>
                <a:gd name="connsiteX0" fmla="*/ 0 w 4746588"/>
                <a:gd name="connsiteY0" fmla="*/ 698500 h 3230542"/>
                <a:gd name="connsiteX1" fmla="*/ 1835168 w 4746588"/>
                <a:gd name="connsiteY1" fmla="*/ 404802 h 3230542"/>
                <a:gd name="connsiteX2" fmla="*/ 3721100 w 4746588"/>
                <a:gd name="connsiteY2" fmla="*/ 698500 h 3230542"/>
                <a:gd name="connsiteX3" fmla="*/ 3887754 w 4746588"/>
                <a:gd name="connsiteY3" fmla="*/ 0 h 3230542"/>
                <a:gd name="connsiteX4" fmla="*/ 4746588 w 4746588"/>
                <a:gd name="connsiteY4" fmla="*/ 1585890 h 3230542"/>
                <a:gd name="connsiteX5" fmla="*/ 2292236 w 4746588"/>
                <a:gd name="connsiteY5" fmla="*/ 3230542 h 3230542"/>
                <a:gd name="connsiteX6" fmla="*/ 3411466 w 4746588"/>
                <a:gd name="connsiteY6" fmla="*/ 1914500 h 3230542"/>
                <a:gd name="connsiteX7" fmla="*/ 1898668 w 4746588"/>
                <a:gd name="connsiteY7" fmla="*/ 1620826 h 3230542"/>
                <a:gd name="connsiteX8" fmla="*/ 0 w 4746588"/>
                <a:gd name="connsiteY8" fmla="*/ 2057400 h 3230542"/>
                <a:gd name="connsiteX9" fmla="*/ 0 w 4746588"/>
                <a:gd name="connsiteY9" fmla="*/ 698500 h 3230542"/>
                <a:gd name="connsiteX0" fmla="*/ 0 w 4746588"/>
                <a:gd name="connsiteY0" fmla="*/ 293698 h 2825740"/>
                <a:gd name="connsiteX1" fmla="*/ 1835168 w 4746588"/>
                <a:gd name="connsiteY1" fmla="*/ 0 h 2825740"/>
                <a:gd name="connsiteX2" fmla="*/ 3721100 w 4746588"/>
                <a:gd name="connsiteY2" fmla="*/ 293698 h 2825740"/>
                <a:gd name="connsiteX3" fmla="*/ 3887754 w 4746588"/>
                <a:gd name="connsiteY3" fmla="*/ 1238248 h 2825740"/>
                <a:gd name="connsiteX4" fmla="*/ 4746588 w 4746588"/>
                <a:gd name="connsiteY4" fmla="*/ 1181088 h 2825740"/>
                <a:gd name="connsiteX5" fmla="*/ 2292236 w 4746588"/>
                <a:gd name="connsiteY5" fmla="*/ 2825740 h 2825740"/>
                <a:gd name="connsiteX6" fmla="*/ 3411466 w 4746588"/>
                <a:gd name="connsiteY6" fmla="*/ 1509698 h 2825740"/>
                <a:gd name="connsiteX7" fmla="*/ 1898668 w 4746588"/>
                <a:gd name="connsiteY7" fmla="*/ 1216024 h 2825740"/>
                <a:gd name="connsiteX8" fmla="*/ 0 w 4746588"/>
                <a:gd name="connsiteY8" fmla="*/ 1652598 h 2825740"/>
                <a:gd name="connsiteX9" fmla="*/ 0 w 4746588"/>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3411466 w 3887754"/>
                <a:gd name="connsiteY6" fmla="*/ 1509698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22236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508096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770234 w 3935310"/>
                <a:gd name="connsiteY4" fmla="*/ 2466948 h 2825740"/>
                <a:gd name="connsiteX5" fmla="*/ 2292236 w 3935310"/>
                <a:gd name="connsiteY5" fmla="*/ 2825740 h 2825740"/>
                <a:gd name="connsiteX6" fmla="*/ 2792302 w 3935310"/>
                <a:gd name="connsiteY6" fmla="*/ 2224054 h 2825740"/>
                <a:gd name="connsiteX7" fmla="*/ 1636694 w 3935310"/>
                <a:gd name="connsiteY7" fmla="*/ 1430314 h 2825740"/>
                <a:gd name="connsiteX8" fmla="*/ 0 w 3935310"/>
                <a:gd name="connsiteY8" fmla="*/ 1652598 h 2825740"/>
                <a:gd name="connsiteX9" fmla="*/ 0 w 3935310"/>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50321 w 3935310"/>
                <a:gd name="connsiteY0" fmla="*/ 785739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50321 w 3935310"/>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86373 w 3884989"/>
                <a:gd name="connsiteY8" fmla="*/ 1430314 h 2611402"/>
                <a:gd name="connsiteX9" fmla="*/ 30087 w 3884989"/>
                <a:gd name="connsiteY9" fmla="*/ 801065 h 2611402"/>
                <a:gd name="connsiteX10" fmla="*/ 0 w 3884989"/>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00437 w 3884989"/>
                <a:gd name="connsiteY8" fmla="*/ 608165 h 2611402"/>
                <a:gd name="connsiteX9" fmla="*/ 30087 w 3884989"/>
                <a:gd name="connsiteY9" fmla="*/ 801065 h 2611402"/>
                <a:gd name="connsiteX10" fmla="*/ 0 w 3884989"/>
                <a:gd name="connsiteY10" fmla="*/ 785739 h 2611402"/>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9274 w 3884989"/>
                <a:gd name="connsiteY2" fmla="*/ 1157856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0297 w 3884989"/>
                <a:gd name="connsiteY2" fmla="*/ 1232335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880347 w 3884989"/>
                <a:gd name="connsiteY4" fmla="*/ 578378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537077 w 3884989"/>
                <a:gd name="connsiteY4" fmla="*/ 986435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3537077 w 4109531"/>
                <a:gd name="connsiteY0" fmla="*/ 986435 h 2300776"/>
                <a:gd name="connsiteX1" fmla="*/ 3719913 w 4109531"/>
                <a:gd name="connsiteY1" fmla="*/ 2300776 h 2300776"/>
                <a:gd name="connsiteX2" fmla="*/ 2670990 w 4109531"/>
                <a:gd name="connsiteY2" fmla="*/ 1979153 h 2300776"/>
                <a:gd name="connsiteX3" fmla="*/ 2986343 w 4109531"/>
                <a:gd name="connsiteY3" fmla="*/ 1584030 h 2300776"/>
                <a:gd name="connsiteX4" fmla="*/ 1500437 w 4109531"/>
                <a:gd name="connsiteY4" fmla="*/ 441993 h 2300776"/>
                <a:gd name="connsiteX5" fmla="*/ 30087 w 4109531"/>
                <a:gd name="connsiteY5" fmla="*/ 634893 h 2300776"/>
                <a:gd name="connsiteX6" fmla="*/ 0 w 4109531"/>
                <a:gd name="connsiteY6" fmla="*/ 619567 h 2300776"/>
                <a:gd name="connsiteX7" fmla="*/ 1969719 w 4109531"/>
                <a:gd name="connsiteY7" fmla="*/ 0 h 2300776"/>
                <a:gd name="connsiteX8" fmla="*/ 3260297 w 4109531"/>
                <a:gd name="connsiteY8" fmla="*/ 1232335 h 2300776"/>
                <a:gd name="connsiteX9" fmla="*/ 4109531 w 4109531"/>
                <a:gd name="connsiteY9" fmla="*/ 834623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06991 w 3689827"/>
                <a:gd name="connsiteY0" fmla="*/ 986435 h 2300776"/>
                <a:gd name="connsiteX1" fmla="*/ 3689827 w 3689827"/>
                <a:gd name="connsiteY1" fmla="*/ 2300776 h 2300776"/>
                <a:gd name="connsiteX2" fmla="*/ 2640904 w 3689827"/>
                <a:gd name="connsiteY2" fmla="*/ 1979153 h 2300776"/>
                <a:gd name="connsiteX3" fmla="*/ 2956257 w 3689827"/>
                <a:gd name="connsiteY3" fmla="*/ 1584030 h 2300776"/>
                <a:gd name="connsiteX4" fmla="*/ 1470351 w 3689827"/>
                <a:gd name="connsiteY4" fmla="*/ 441993 h 2300776"/>
                <a:gd name="connsiteX5" fmla="*/ 1 w 3689827"/>
                <a:gd name="connsiteY5" fmla="*/ 634893 h 2300776"/>
                <a:gd name="connsiteX6" fmla="*/ 1939633 w 3689827"/>
                <a:gd name="connsiteY6" fmla="*/ 0 h 2300776"/>
                <a:gd name="connsiteX7" fmla="*/ 3230211 w 3689827"/>
                <a:gd name="connsiteY7" fmla="*/ 1232335 h 2300776"/>
                <a:gd name="connsiteX8" fmla="*/ 3506991 w 3689827"/>
                <a:gd name="connsiteY8" fmla="*/ 986435 h 2300776"/>
                <a:gd name="connsiteX0" fmla="*/ 3506991 w 3689827"/>
                <a:gd name="connsiteY0" fmla="*/ 1086416 h 2400757"/>
                <a:gd name="connsiteX1" fmla="*/ 3689827 w 3689827"/>
                <a:gd name="connsiteY1" fmla="*/ 2400757 h 2400757"/>
                <a:gd name="connsiteX2" fmla="*/ 2640904 w 3689827"/>
                <a:gd name="connsiteY2" fmla="*/ 2079134 h 2400757"/>
                <a:gd name="connsiteX3" fmla="*/ 2956257 w 3689827"/>
                <a:gd name="connsiteY3" fmla="*/ 1684011 h 2400757"/>
                <a:gd name="connsiteX4" fmla="*/ 1470351 w 3689827"/>
                <a:gd name="connsiteY4" fmla="*/ 541974 h 2400757"/>
                <a:gd name="connsiteX5" fmla="*/ 1 w 3689827"/>
                <a:gd name="connsiteY5" fmla="*/ 734874 h 2400757"/>
                <a:gd name="connsiteX6" fmla="*/ 1939633 w 3689827"/>
                <a:gd name="connsiteY6" fmla="*/ 99981 h 2400757"/>
                <a:gd name="connsiteX7" fmla="*/ 3230211 w 3689827"/>
                <a:gd name="connsiteY7" fmla="*/ 1332316 h 2400757"/>
                <a:gd name="connsiteX8" fmla="*/ 3506991 w 3689827"/>
                <a:gd name="connsiteY8" fmla="*/ 1086416 h 2400757"/>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470351 w 3689827"/>
                <a:gd name="connsiteY4" fmla="*/ 396221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4117080 w 4117080"/>
                <a:gd name="connsiteY8"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598659 w 4117080"/>
                <a:gd name="connsiteY7" fmla="*/ 1696986 h 2255004"/>
                <a:gd name="connsiteX8" fmla="*/ 4117080 w 4117080"/>
                <a:gd name="connsiteY8" fmla="*/ 1673417 h 225500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1771477 w 4117080"/>
                <a:gd name="connsiteY4" fmla="*/ 207853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250390 w 4117080"/>
                <a:gd name="connsiteY7" fmla="*/ 681667 h 2061644"/>
                <a:gd name="connsiteX8" fmla="*/ 3598659 w 4117080"/>
                <a:gd name="connsiteY8" fmla="*/ 1503626 h 2061644"/>
                <a:gd name="connsiteX9" fmla="*/ 4117080 w 4117080"/>
                <a:gd name="connsiteY9" fmla="*/ 1480057 h 2061644"/>
                <a:gd name="connsiteX0" fmla="*/ 4117080 w 4117080"/>
                <a:gd name="connsiteY0" fmla="*/ 1584213 h 2165800"/>
                <a:gd name="connsiteX1" fmla="*/ 3689827 w 4117080"/>
                <a:gd name="connsiteY1" fmla="*/ 2165800 h 2165800"/>
                <a:gd name="connsiteX2" fmla="*/ 2640904 w 4117080"/>
                <a:gd name="connsiteY2" fmla="*/ 1844177 h 2165800"/>
                <a:gd name="connsiteX3" fmla="*/ 3136915 w 4117080"/>
                <a:gd name="connsiteY3" fmla="*/ 1731273 h 2165800"/>
                <a:gd name="connsiteX4" fmla="*/ 2020254 w 4117080"/>
                <a:gd name="connsiteY4" fmla="*/ 480324 h 2165800"/>
                <a:gd name="connsiteX5" fmla="*/ 1 w 4117080"/>
                <a:gd name="connsiteY5" fmla="*/ 499917 h 2165800"/>
                <a:gd name="connsiteX6" fmla="*/ 1694620 w 4117080"/>
                <a:gd name="connsiteY6" fmla="*/ 99981 h 2165800"/>
                <a:gd name="connsiteX7" fmla="*/ 3250390 w 4117080"/>
                <a:gd name="connsiteY7" fmla="*/ 785823 h 2165800"/>
                <a:gd name="connsiteX8" fmla="*/ 3598659 w 4117080"/>
                <a:gd name="connsiteY8" fmla="*/ 1607782 h 2165800"/>
                <a:gd name="connsiteX9" fmla="*/ 4117080 w 4117080"/>
                <a:gd name="connsiteY9" fmla="*/ 1584213 h 2165800"/>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817172 w 4117080"/>
                <a:gd name="connsiteY2" fmla="*/ 1731643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46042 w 3955469"/>
                <a:gd name="connsiteY4" fmla="*/ 52390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566181 w 3955469"/>
                <a:gd name="connsiteY8" fmla="*/ 1555029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66050 w 3955469"/>
                <a:gd name="connsiteY8" fmla="*/ 1551126 h 2078662"/>
                <a:gd name="connsiteX9" fmla="*/ 3955469 w 3955469"/>
                <a:gd name="connsiteY9" fmla="*/ 1514998 h 207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5469" h="2078662">
                  <a:moveTo>
                    <a:pt x="3955469" y="1514998"/>
                  </a:moveTo>
                  <a:lnTo>
                    <a:pt x="3689827" y="2078662"/>
                  </a:lnTo>
                  <a:lnTo>
                    <a:pt x="2756857" y="1693453"/>
                  </a:lnTo>
                  <a:lnTo>
                    <a:pt x="3087006" y="1641275"/>
                  </a:lnTo>
                  <a:cubicBezTo>
                    <a:pt x="2918293" y="969155"/>
                    <a:pt x="2552252" y="542614"/>
                    <a:pt x="2202461" y="367383"/>
                  </a:cubicBezTo>
                  <a:cubicBezTo>
                    <a:pt x="1689841" y="110581"/>
                    <a:pt x="632890" y="267254"/>
                    <a:pt x="1" y="412779"/>
                  </a:cubicBezTo>
                  <a:cubicBezTo>
                    <a:pt x="646545" y="201148"/>
                    <a:pt x="1039645" y="61501"/>
                    <a:pt x="1694620" y="12843"/>
                  </a:cubicBezTo>
                  <a:cubicBezTo>
                    <a:pt x="2485300" y="0"/>
                    <a:pt x="2850356" y="393935"/>
                    <a:pt x="3129972" y="700845"/>
                  </a:cubicBezTo>
                  <a:cubicBezTo>
                    <a:pt x="3353233" y="945900"/>
                    <a:pt x="3570910" y="1346125"/>
                    <a:pt x="3666050" y="1551126"/>
                  </a:cubicBezTo>
                  <a:lnTo>
                    <a:pt x="3955469" y="1514998"/>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defRPr/>
              </a:pPr>
              <a:endParaRPr lang="pt-BR" sz="900">
                <a:solidFill>
                  <a:prstClr val="black"/>
                </a:solidFill>
              </a:endParaRPr>
            </a:p>
          </p:txBody>
        </p:sp>
      </p:grpSp>
      <p:sp>
        <p:nvSpPr>
          <p:cNvPr id="69" name="Retângulo de cantos arredondados 68"/>
          <p:cNvSpPr/>
          <p:nvPr/>
        </p:nvSpPr>
        <p:spPr>
          <a:xfrm>
            <a:off x="6896422" y="1988840"/>
            <a:ext cx="2846208" cy="3868198"/>
          </a:xfrm>
          <a:prstGeom prst="roundRect">
            <a:avLst>
              <a:gd name="adj" fmla="val 3107"/>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dirty="0">
                <a:solidFill>
                  <a:prstClr val="black"/>
                </a:solidFill>
              </a:rPr>
              <a:t>A maior parte da produção agrícola da região Sul é escoada pelo principal porto do respectivo estado produtor</a:t>
            </a:r>
          </a:p>
          <a:p>
            <a:pPr marL="144000" indent="-144000">
              <a:spcAft>
                <a:spcPts val="600"/>
              </a:spcAft>
              <a:buFont typeface="Arial" pitchFamily="34" charset="0"/>
              <a:buChar char="•"/>
            </a:pPr>
            <a:r>
              <a:rPr lang="pt-BR" sz="1600" dirty="0">
                <a:solidFill>
                  <a:prstClr val="black"/>
                </a:solidFill>
              </a:rPr>
              <a:t>Devido a curta distância (~100km) Paranaguá e SFS disputam a mesma região de influência </a:t>
            </a:r>
          </a:p>
          <a:p>
            <a:pPr marL="144000" indent="-144000">
              <a:spcAft>
                <a:spcPts val="600"/>
              </a:spcAft>
              <a:buFont typeface="Arial" pitchFamily="34" charset="0"/>
              <a:buChar char="•"/>
            </a:pPr>
            <a:r>
              <a:rPr lang="pt-BR" sz="1600" dirty="0">
                <a:solidFill>
                  <a:prstClr val="black"/>
                </a:solidFill>
              </a:rPr>
              <a:t>Recentemente a região CO começou a utilizar as rotas de escoamento pela região Norte</a:t>
            </a:r>
          </a:p>
        </p:txBody>
      </p:sp>
      <p:sp>
        <p:nvSpPr>
          <p:cNvPr id="9" name="CaixaDeTexto 8"/>
          <p:cNvSpPr txBox="1"/>
          <p:nvPr/>
        </p:nvSpPr>
        <p:spPr>
          <a:xfrm>
            <a:off x="80592" y="6525344"/>
            <a:ext cx="2279326" cy="332656"/>
          </a:xfrm>
          <a:prstGeom prst="rect">
            <a:avLst/>
          </a:prstGeom>
          <a:noFill/>
          <a:ln>
            <a:noFill/>
          </a:ln>
        </p:spPr>
        <p:txBody>
          <a:bodyPr wrap="square" lIns="72000" tIns="36000" rIns="72000" bIns="36000" rtlCol="0" anchor="t">
            <a:noAutofit/>
          </a:bodyPr>
          <a:lstStyle/>
          <a:p>
            <a:pPr>
              <a:spcAft>
                <a:spcPts val="600"/>
              </a:spcAft>
            </a:pPr>
            <a:r>
              <a:rPr lang="pt-BR" sz="1200" b="1" dirty="0"/>
              <a:t>Fonte: SECEX</a:t>
            </a:r>
          </a:p>
        </p:txBody>
      </p:sp>
    </p:spTree>
    <p:extLst>
      <p:ext uri="{BB962C8B-B14F-4D97-AF65-F5344CB8AC3E}">
        <p14:creationId xmlns:p14="http://schemas.microsoft.com/office/powerpoint/2010/main" val="2939798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http://amzcomunicacao.files.wordpress.com/2011/08/img_41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4718" y="1113510"/>
            <a:ext cx="2280774" cy="152008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00025" y="188913"/>
            <a:ext cx="9505950" cy="329588"/>
          </a:xfrm>
        </p:spPr>
        <p:txBody>
          <a:bodyPr/>
          <a:lstStyle/>
          <a:p>
            <a:r>
              <a:rPr lang="pt-BR" dirty="0"/>
              <a:t>Visão geral dos granéis sólidos</a:t>
            </a:r>
          </a:p>
        </p:txBody>
      </p:sp>
      <p:sp>
        <p:nvSpPr>
          <p:cNvPr id="5" name="Retângulo de cantos arredondados 4"/>
          <p:cNvSpPr/>
          <p:nvPr/>
        </p:nvSpPr>
        <p:spPr>
          <a:xfrm>
            <a:off x="318875" y="1124744"/>
            <a:ext cx="5974081" cy="1391636"/>
          </a:xfrm>
          <a:prstGeom prst="roundRect">
            <a:avLst>
              <a:gd name="adj" fmla="val 12624"/>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285750" indent="-285750">
              <a:spcAft>
                <a:spcPts val="600"/>
              </a:spcAft>
              <a:buFont typeface="Courier New" panose="02070309020205020404" pitchFamily="49" charset="0"/>
              <a:buChar char="o"/>
            </a:pPr>
            <a:r>
              <a:rPr lang="pt-BR" sz="1600" b="1" i="1" dirty="0"/>
              <a:t>Commodities:</a:t>
            </a:r>
          </a:p>
          <a:p>
            <a:pPr marL="650875" lvl="1" indent="-285750">
              <a:spcAft>
                <a:spcPts val="600"/>
              </a:spcAft>
              <a:buFont typeface="Arial" panose="020B0604020202020204" pitchFamily="34" charset="0"/>
              <a:buChar char="•"/>
            </a:pPr>
            <a:r>
              <a:rPr lang="pt-BR" sz="1400" dirty="0"/>
              <a:t>Baixo valor agregado</a:t>
            </a:r>
          </a:p>
          <a:p>
            <a:pPr marL="650875" lvl="1" indent="-285750">
              <a:spcAft>
                <a:spcPts val="600"/>
              </a:spcAft>
              <a:buFont typeface="Arial" panose="020B0604020202020204" pitchFamily="34" charset="0"/>
              <a:buChar char="•"/>
            </a:pPr>
            <a:r>
              <a:rPr lang="pt-BR" sz="1400" dirty="0"/>
              <a:t>Grandes volumes</a:t>
            </a:r>
          </a:p>
          <a:p>
            <a:pPr marL="285750" indent="-285750">
              <a:spcAft>
                <a:spcPts val="600"/>
              </a:spcAft>
              <a:buFont typeface="Courier New" panose="02070309020205020404" pitchFamily="49" charset="0"/>
              <a:buChar char="o"/>
            </a:pPr>
            <a:r>
              <a:rPr lang="pt-BR" sz="1600" b="1" dirty="0"/>
              <a:t>Economia de escala no transporte é fundamental !!!</a:t>
            </a:r>
          </a:p>
        </p:txBody>
      </p:sp>
      <p:sp>
        <p:nvSpPr>
          <p:cNvPr id="6" name="CaixaDeTexto 5"/>
          <p:cNvSpPr txBox="1"/>
          <p:nvPr/>
        </p:nvSpPr>
        <p:spPr>
          <a:xfrm>
            <a:off x="343694" y="2600334"/>
            <a:ext cx="6408712" cy="324610"/>
          </a:xfrm>
          <a:prstGeom prst="rect">
            <a:avLst/>
          </a:prstGeom>
          <a:noFill/>
          <a:ln>
            <a:noFill/>
          </a:ln>
        </p:spPr>
        <p:txBody>
          <a:bodyPr wrap="square" lIns="72000" tIns="36000" rIns="72000" bIns="36000" rtlCol="0" anchor="t">
            <a:noAutofit/>
          </a:bodyPr>
          <a:lstStyle/>
          <a:p>
            <a:pPr>
              <a:spcAft>
                <a:spcPts val="600"/>
              </a:spcAft>
            </a:pPr>
            <a:r>
              <a:rPr lang="pt-BR" b="1" dirty="0"/>
              <a:t>Evolução do transporte dos</a:t>
            </a:r>
            <a:r>
              <a:rPr lang="pt-BR" b="1" i="1" dirty="0"/>
              <a:t> major bulks </a:t>
            </a:r>
            <a:r>
              <a:rPr lang="pt-BR" b="1" dirty="0"/>
              <a:t>no mundo</a:t>
            </a:r>
          </a:p>
        </p:txBody>
      </p:sp>
      <p:sp>
        <p:nvSpPr>
          <p:cNvPr id="19" name="CaixaDeTexto 18"/>
          <p:cNvSpPr txBox="1"/>
          <p:nvPr/>
        </p:nvSpPr>
        <p:spPr>
          <a:xfrm>
            <a:off x="350712" y="692696"/>
            <a:ext cx="5942245" cy="288032"/>
          </a:xfrm>
          <a:prstGeom prst="rect">
            <a:avLst/>
          </a:prstGeom>
          <a:noFill/>
          <a:ln>
            <a:noFill/>
          </a:ln>
        </p:spPr>
        <p:txBody>
          <a:bodyPr wrap="square" lIns="72000" tIns="36000" rIns="72000" bIns="36000" rtlCol="0" anchor="t">
            <a:noAutofit/>
          </a:bodyPr>
          <a:lstStyle/>
          <a:p>
            <a:pPr>
              <a:spcAft>
                <a:spcPts val="600"/>
              </a:spcAft>
            </a:pPr>
            <a:r>
              <a:rPr lang="pt-BR" b="1" dirty="0"/>
              <a:t>Características de cargas transportadas a granel</a:t>
            </a:r>
          </a:p>
        </p:txBody>
      </p:sp>
      <p:cxnSp>
        <p:nvCxnSpPr>
          <p:cNvPr id="20" name="Conector reto 19"/>
          <p:cNvCxnSpPr/>
          <p:nvPr/>
        </p:nvCxnSpPr>
        <p:spPr>
          <a:xfrm>
            <a:off x="271686" y="980728"/>
            <a:ext cx="8712968"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aphicFrame>
        <p:nvGraphicFramePr>
          <p:cNvPr id="29" name="Gráfico 28"/>
          <p:cNvGraphicFramePr/>
          <p:nvPr>
            <p:extLst>
              <p:ext uri="{D42A27DB-BD31-4B8C-83A1-F6EECF244321}">
                <p14:modId xmlns:p14="http://schemas.microsoft.com/office/powerpoint/2010/main" val="354551156"/>
              </p:ext>
            </p:extLst>
          </p:nvPr>
        </p:nvGraphicFramePr>
        <p:xfrm>
          <a:off x="55662" y="2924944"/>
          <a:ext cx="9505056" cy="3168352"/>
        </p:xfrm>
        <a:graphic>
          <a:graphicData uri="http://schemas.openxmlformats.org/drawingml/2006/chart">
            <c:chart xmlns:c="http://schemas.openxmlformats.org/drawingml/2006/chart" xmlns:r="http://schemas.openxmlformats.org/officeDocument/2006/relationships" r:id="rId3"/>
          </a:graphicData>
        </a:graphic>
      </p:graphicFrame>
      <p:sp>
        <p:nvSpPr>
          <p:cNvPr id="47" name="CaixaDeTexto 46"/>
          <p:cNvSpPr txBox="1"/>
          <p:nvPr/>
        </p:nvSpPr>
        <p:spPr>
          <a:xfrm>
            <a:off x="3324" y="6597352"/>
            <a:ext cx="6605066" cy="320268"/>
          </a:xfrm>
          <a:prstGeom prst="rect">
            <a:avLst/>
          </a:prstGeom>
          <a:noFill/>
          <a:ln>
            <a:noFill/>
          </a:ln>
        </p:spPr>
        <p:txBody>
          <a:bodyPr wrap="square" lIns="72000" tIns="36000" rIns="72000" bIns="36000" rtlCol="0" anchor="t">
            <a:noAutofit/>
          </a:bodyPr>
          <a:lstStyle/>
          <a:p>
            <a:pPr>
              <a:spcAft>
                <a:spcPts val="600"/>
              </a:spcAft>
            </a:pPr>
            <a:r>
              <a:rPr lang="pt-BR" sz="1200" dirty="0"/>
              <a:t>Fonte: Elaboração própria com base em dados de </a:t>
            </a:r>
            <a:r>
              <a:rPr lang="pt-BR" sz="1200" dirty="0" err="1"/>
              <a:t>Stopford</a:t>
            </a:r>
            <a:r>
              <a:rPr lang="pt-BR" sz="1200" dirty="0"/>
              <a:t> 2009, Unctad 2013</a:t>
            </a:r>
          </a:p>
        </p:txBody>
      </p:sp>
      <p:cxnSp>
        <p:nvCxnSpPr>
          <p:cNvPr id="53" name="Conector reto 52"/>
          <p:cNvCxnSpPr/>
          <p:nvPr/>
        </p:nvCxnSpPr>
        <p:spPr>
          <a:xfrm>
            <a:off x="271686" y="2924944"/>
            <a:ext cx="8712968"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61" name="Seta dobrada 29"/>
          <p:cNvSpPr/>
          <p:nvPr/>
        </p:nvSpPr>
        <p:spPr bwMode="blackWhite">
          <a:xfrm rot="641925">
            <a:off x="5199672" y="3062617"/>
            <a:ext cx="956835" cy="1079033"/>
          </a:xfrm>
          <a:custGeom>
            <a:avLst/>
            <a:gdLst>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616410 w 2609254"/>
              <a:gd name="connsiteY9" fmla="*/ 2161897 h 3172190"/>
              <a:gd name="connsiteX10" fmla="*/ 616410 w 2609254"/>
              <a:gd name="connsiteY10" fmla="*/ 3172190 h 3172190"/>
              <a:gd name="connsiteX11" fmla="*/ 0 w 2609254"/>
              <a:gd name="connsiteY11" fmla="*/ 3172190 h 3172190"/>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616410 w 2609254"/>
              <a:gd name="connsiteY9" fmla="*/ 2161897 h 3172190"/>
              <a:gd name="connsiteX10" fmla="*/ 677989 w 2609254"/>
              <a:gd name="connsiteY10" fmla="*/ 3131137 h 3172190"/>
              <a:gd name="connsiteX11" fmla="*/ 0 w 2609254"/>
              <a:gd name="connsiteY11" fmla="*/ 3172190 h 3172190"/>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616410 w 2609254"/>
              <a:gd name="connsiteY9" fmla="*/ 2161897 h 3172190"/>
              <a:gd name="connsiteX10" fmla="*/ 0 w 2609254"/>
              <a:gd name="connsiteY10" fmla="*/ 3172190 h 3172190"/>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216147 w 2609254"/>
              <a:gd name="connsiteY9" fmla="*/ 2131107 h 3172190"/>
              <a:gd name="connsiteX10" fmla="*/ 0 w 2609254"/>
              <a:gd name="connsiteY10" fmla="*/ 3172190 h 317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9254" h="3172190">
                <a:moveTo>
                  <a:pt x="0" y="3172190"/>
                </a:moveTo>
                <a:lnTo>
                  <a:pt x="0" y="2161897"/>
                </a:lnTo>
                <a:cubicBezTo>
                  <a:pt x="0" y="1071497"/>
                  <a:pt x="883944" y="187553"/>
                  <a:pt x="1974344" y="187553"/>
                </a:cubicBezTo>
                <a:lnTo>
                  <a:pt x="1974344" y="187553"/>
                </a:lnTo>
                <a:lnTo>
                  <a:pt x="1974344" y="0"/>
                </a:lnTo>
                <a:lnTo>
                  <a:pt x="2609254" y="495758"/>
                </a:lnTo>
                <a:lnTo>
                  <a:pt x="1974344" y="991517"/>
                </a:lnTo>
                <a:lnTo>
                  <a:pt x="1974344" y="803963"/>
                </a:lnTo>
                <a:lnTo>
                  <a:pt x="1974344" y="803963"/>
                </a:lnTo>
                <a:cubicBezTo>
                  <a:pt x="1224378" y="803963"/>
                  <a:pt x="216147" y="1381141"/>
                  <a:pt x="216147" y="2131107"/>
                </a:cubicBezTo>
                <a:lnTo>
                  <a:pt x="0" y="3172190"/>
                </a:lnTo>
                <a:close/>
              </a:path>
            </a:pathLst>
          </a:custGeom>
          <a:gradFill flip="none" rotWithShape="1">
            <a:gsLst>
              <a:gs pos="0">
                <a:schemeClr val="accent4">
                  <a:alpha val="0"/>
                </a:schemeClr>
              </a:gs>
              <a:gs pos="100000">
                <a:schemeClr val="accent3"/>
              </a:gs>
            </a:gsLst>
            <a:lin ang="16200000" scaled="0"/>
            <a:tileRect/>
          </a:gradFill>
          <a:ln w="9525">
            <a:noFill/>
            <a:round/>
            <a:headEnd/>
            <a:tailEnd/>
          </a:ln>
          <a:effectLst/>
        </p:spPr>
        <p:txBody>
          <a:bodyPr rtlCol="0" anchor="ctr"/>
          <a:lstStyle/>
          <a:p>
            <a:pPr marL="111125" indent="-111125">
              <a:spcBef>
                <a:spcPct val="0"/>
              </a:spcBef>
              <a:spcAft>
                <a:spcPct val="20000"/>
              </a:spcAft>
              <a:buFontTx/>
              <a:buChar char="•"/>
            </a:pPr>
            <a:endParaRPr lang="pt-BR">
              <a:solidFill>
                <a:prstClr val="black"/>
              </a:solidFill>
            </a:endParaRPr>
          </a:p>
        </p:txBody>
      </p:sp>
      <p:sp>
        <p:nvSpPr>
          <p:cNvPr id="63" name="Seta dobrada 29"/>
          <p:cNvSpPr/>
          <p:nvPr/>
        </p:nvSpPr>
        <p:spPr bwMode="blackWhite">
          <a:xfrm>
            <a:off x="3634455" y="3979944"/>
            <a:ext cx="790773" cy="891763"/>
          </a:xfrm>
          <a:custGeom>
            <a:avLst/>
            <a:gdLst>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616410 w 2609254"/>
              <a:gd name="connsiteY9" fmla="*/ 2161897 h 3172190"/>
              <a:gd name="connsiteX10" fmla="*/ 616410 w 2609254"/>
              <a:gd name="connsiteY10" fmla="*/ 3172190 h 3172190"/>
              <a:gd name="connsiteX11" fmla="*/ 0 w 2609254"/>
              <a:gd name="connsiteY11" fmla="*/ 3172190 h 3172190"/>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616410 w 2609254"/>
              <a:gd name="connsiteY9" fmla="*/ 2161897 h 3172190"/>
              <a:gd name="connsiteX10" fmla="*/ 677989 w 2609254"/>
              <a:gd name="connsiteY10" fmla="*/ 3131137 h 3172190"/>
              <a:gd name="connsiteX11" fmla="*/ 0 w 2609254"/>
              <a:gd name="connsiteY11" fmla="*/ 3172190 h 3172190"/>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616410 w 2609254"/>
              <a:gd name="connsiteY9" fmla="*/ 2161897 h 3172190"/>
              <a:gd name="connsiteX10" fmla="*/ 0 w 2609254"/>
              <a:gd name="connsiteY10" fmla="*/ 3172190 h 3172190"/>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216147 w 2609254"/>
              <a:gd name="connsiteY9" fmla="*/ 2131107 h 3172190"/>
              <a:gd name="connsiteX10" fmla="*/ 0 w 2609254"/>
              <a:gd name="connsiteY10" fmla="*/ 3172190 h 317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9254" h="3172190">
                <a:moveTo>
                  <a:pt x="0" y="3172190"/>
                </a:moveTo>
                <a:lnTo>
                  <a:pt x="0" y="2161897"/>
                </a:lnTo>
                <a:cubicBezTo>
                  <a:pt x="0" y="1071497"/>
                  <a:pt x="883944" y="187553"/>
                  <a:pt x="1974344" y="187553"/>
                </a:cubicBezTo>
                <a:lnTo>
                  <a:pt x="1974344" y="187553"/>
                </a:lnTo>
                <a:lnTo>
                  <a:pt x="1974344" y="0"/>
                </a:lnTo>
                <a:lnTo>
                  <a:pt x="2609254" y="495758"/>
                </a:lnTo>
                <a:lnTo>
                  <a:pt x="1974344" y="991517"/>
                </a:lnTo>
                <a:lnTo>
                  <a:pt x="1974344" y="803963"/>
                </a:lnTo>
                <a:lnTo>
                  <a:pt x="1974344" y="803963"/>
                </a:lnTo>
                <a:cubicBezTo>
                  <a:pt x="1224378" y="803963"/>
                  <a:pt x="216147" y="1381141"/>
                  <a:pt x="216147" y="2131107"/>
                </a:cubicBezTo>
                <a:lnTo>
                  <a:pt x="0" y="3172190"/>
                </a:lnTo>
                <a:close/>
              </a:path>
            </a:pathLst>
          </a:custGeom>
          <a:gradFill flip="none" rotWithShape="1">
            <a:gsLst>
              <a:gs pos="0">
                <a:schemeClr val="accent4">
                  <a:alpha val="0"/>
                </a:schemeClr>
              </a:gs>
              <a:gs pos="100000">
                <a:schemeClr val="accent3"/>
              </a:gs>
            </a:gsLst>
            <a:lin ang="16200000" scaled="0"/>
            <a:tileRect/>
          </a:gradFill>
          <a:ln w="9525">
            <a:noFill/>
            <a:round/>
            <a:headEnd/>
            <a:tailEnd/>
          </a:ln>
          <a:effectLst/>
        </p:spPr>
        <p:txBody>
          <a:bodyPr rtlCol="0" anchor="ctr"/>
          <a:lstStyle/>
          <a:p>
            <a:pPr marL="111125" indent="-111125">
              <a:spcBef>
                <a:spcPct val="0"/>
              </a:spcBef>
              <a:spcAft>
                <a:spcPct val="20000"/>
              </a:spcAft>
              <a:buFontTx/>
              <a:buChar char="•"/>
            </a:pPr>
            <a:endParaRPr lang="pt-BR">
              <a:solidFill>
                <a:prstClr val="black"/>
              </a:solidFill>
            </a:endParaRPr>
          </a:p>
        </p:txBody>
      </p:sp>
      <p:sp>
        <p:nvSpPr>
          <p:cNvPr id="65" name="Seta dobrada 29"/>
          <p:cNvSpPr/>
          <p:nvPr/>
        </p:nvSpPr>
        <p:spPr bwMode="blackWhite">
          <a:xfrm rot="890749">
            <a:off x="2038415" y="4245632"/>
            <a:ext cx="869850" cy="891763"/>
          </a:xfrm>
          <a:custGeom>
            <a:avLst/>
            <a:gdLst>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616410 w 2609254"/>
              <a:gd name="connsiteY9" fmla="*/ 2161897 h 3172190"/>
              <a:gd name="connsiteX10" fmla="*/ 616410 w 2609254"/>
              <a:gd name="connsiteY10" fmla="*/ 3172190 h 3172190"/>
              <a:gd name="connsiteX11" fmla="*/ 0 w 2609254"/>
              <a:gd name="connsiteY11" fmla="*/ 3172190 h 3172190"/>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616410 w 2609254"/>
              <a:gd name="connsiteY9" fmla="*/ 2161897 h 3172190"/>
              <a:gd name="connsiteX10" fmla="*/ 677989 w 2609254"/>
              <a:gd name="connsiteY10" fmla="*/ 3131137 h 3172190"/>
              <a:gd name="connsiteX11" fmla="*/ 0 w 2609254"/>
              <a:gd name="connsiteY11" fmla="*/ 3172190 h 3172190"/>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616410 w 2609254"/>
              <a:gd name="connsiteY9" fmla="*/ 2161897 h 3172190"/>
              <a:gd name="connsiteX10" fmla="*/ 0 w 2609254"/>
              <a:gd name="connsiteY10" fmla="*/ 3172190 h 3172190"/>
              <a:gd name="connsiteX0" fmla="*/ 0 w 2609254"/>
              <a:gd name="connsiteY0" fmla="*/ 3172190 h 3172190"/>
              <a:gd name="connsiteX1" fmla="*/ 0 w 2609254"/>
              <a:gd name="connsiteY1" fmla="*/ 2161897 h 3172190"/>
              <a:gd name="connsiteX2" fmla="*/ 1974344 w 2609254"/>
              <a:gd name="connsiteY2" fmla="*/ 187553 h 3172190"/>
              <a:gd name="connsiteX3" fmla="*/ 1974344 w 2609254"/>
              <a:gd name="connsiteY3" fmla="*/ 187553 h 3172190"/>
              <a:gd name="connsiteX4" fmla="*/ 1974344 w 2609254"/>
              <a:gd name="connsiteY4" fmla="*/ 0 h 3172190"/>
              <a:gd name="connsiteX5" fmla="*/ 2609254 w 2609254"/>
              <a:gd name="connsiteY5" fmla="*/ 495758 h 3172190"/>
              <a:gd name="connsiteX6" fmla="*/ 1974344 w 2609254"/>
              <a:gd name="connsiteY6" fmla="*/ 991517 h 3172190"/>
              <a:gd name="connsiteX7" fmla="*/ 1974344 w 2609254"/>
              <a:gd name="connsiteY7" fmla="*/ 803963 h 3172190"/>
              <a:gd name="connsiteX8" fmla="*/ 1974344 w 2609254"/>
              <a:gd name="connsiteY8" fmla="*/ 803963 h 3172190"/>
              <a:gd name="connsiteX9" fmla="*/ 216147 w 2609254"/>
              <a:gd name="connsiteY9" fmla="*/ 2131107 h 3172190"/>
              <a:gd name="connsiteX10" fmla="*/ 0 w 2609254"/>
              <a:gd name="connsiteY10" fmla="*/ 3172190 h 317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9254" h="3172190">
                <a:moveTo>
                  <a:pt x="0" y="3172190"/>
                </a:moveTo>
                <a:lnTo>
                  <a:pt x="0" y="2161897"/>
                </a:lnTo>
                <a:cubicBezTo>
                  <a:pt x="0" y="1071497"/>
                  <a:pt x="883944" y="187553"/>
                  <a:pt x="1974344" y="187553"/>
                </a:cubicBezTo>
                <a:lnTo>
                  <a:pt x="1974344" y="187553"/>
                </a:lnTo>
                <a:lnTo>
                  <a:pt x="1974344" y="0"/>
                </a:lnTo>
                <a:lnTo>
                  <a:pt x="2609254" y="495758"/>
                </a:lnTo>
                <a:lnTo>
                  <a:pt x="1974344" y="991517"/>
                </a:lnTo>
                <a:lnTo>
                  <a:pt x="1974344" y="803963"/>
                </a:lnTo>
                <a:lnTo>
                  <a:pt x="1974344" y="803963"/>
                </a:lnTo>
                <a:cubicBezTo>
                  <a:pt x="1224378" y="803963"/>
                  <a:pt x="216147" y="1381141"/>
                  <a:pt x="216147" y="2131107"/>
                </a:cubicBezTo>
                <a:lnTo>
                  <a:pt x="0" y="3172190"/>
                </a:lnTo>
                <a:close/>
              </a:path>
            </a:pathLst>
          </a:custGeom>
          <a:gradFill flip="none" rotWithShape="1">
            <a:gsLst>
              <a:gs pos="0">
                <a:schemeClr val="accent4">
                  <a:alpha val="0"/>
                </a:schemeClr>
              </a:gs>
              <a:gs pos="100000">
                <a:schemeClr val="accent3"/>
              </a:gs>
            </a:gsLst>
            <a:lin ang="16200000" scaled="0"/>
            <a:tileRect/>
          </a:gradFill>
          <a:ln w="9525">
            <a:noFill/>
            <a:round/>
            <a:headEnd/>
            <a:tailEnd/>
          </a:ln>
          <a:effectLst/>
        </p:spPr>
        <p:txBody>
          <a:bodyPr rtlCol="0" anchor="ctr"/>
          <a:lstStyle/>
          <a:p>
            <a:pPr marL="111125" indent="-111125">
              <a:spcBef>
                <a:spcPct val="0"/>
              </a:spcBef>
              <a:spcAft>
                <a:spcPct val="20000"/>
              </a:spcAft>
              <a:buFontTx/>
              <a:buChar char="•"/>
            </a:pPr>
            <a:endParaRPr lang="pt-BR">
              <a:solidFill>
                <a:prstClr val="black"/>
              </a:solidFill>
            </a:endParaRPr>
          </a:p>
        </p:txBody>
      </p:sp>
      <p:sp>
        <p:nvSpPr>
          <p:cNvPr id="64" name="CaixaDeTexto 63"/>
          <p:cNvSpPr txBox="1"/>
          <p:nvPr/>
        </p:nvSpPr>
        <p:spPr>
          <a:xfrm>
            <a:off x="1698754" y="4352811"/>
            <a:ext cx="1309236" cy="374880"/>
          </a:xfrm>
          <a:prstGeom prst="rect">
            <a:avLst/>
          </a:prstGeom>
          <a:noFill/>
          <a:ln>
            <a:noFill/>
          </a:ln>
        </p:spPr>
        <p:txBody>
          <a:bodyPr wrap="square" lIns="72000" tIns="36000" rIns="72000" bIns="36000" rtlCol="0" anchor="t">
            <a:noAutofit/>
          </a:bodyPr>
          <a:lstStyle/>
          <a:p>
            <a:pPr algn="ctr">
              <a:spcAft>
                <a:spcPts val="600"/>
              </a:spcAft>
            </a:pPr>
            <a:r>
              <a:rPr lang="pt-BR" sz="1400" b="1" dirty="0"/>
              <a:t>2% a.a.</a:t>
            </a:r>
          </a:p>
        </p:txBody>
      </p:sp>
      <p:sp>
        <p:nvSpPr>
          <p:cNvPr id="66" name="CaixaDeTexto 65"/>
          <p:cNvSpPr txBox="1"/>
          <p:nvPr/>
        </p:nvSpPr>
        <p:spPr>
          <a:xfrm>
            <a:off x="3426946" y="4064779"/>
            <a:ext cx="1309236" cy="374880"/>
          </a:xfrm>
          <a:prstGeom prst="rect">
            <a:avLst/>
          </a:prstGeom>
          <a:noFill/>
          <a:ln>
            <a:noFill/>
          </a:ln>
        </p:spPr>
        <p:txBody>
          <a:bodyPr wrap="square" lIns="72000" tIns="36000" rIns="72000" bIns="36000" rtlCol="0" anchor="t">
            <a:noAutofit/>
          </a:bodyPr>
          <a:lstStyle/>
          <a:p>
            <a:pPr algn="ctr">
              <a:spcAft>
                <a:spcPts val="600"/>
              </a:spcAft>
            </a:pPr>
            <a:r>
              <a:rPr lang="pt-BR" sz="1400" b="1" dirty="0"/>
              <a:t>5% a.a.</a:t>
            </a:r>
          </a:p>
        </p:txBody>
      </p:sp>
      <p:sp>
        <p:nvSpPr>
          <p:cNvPr id="67" name="CaixaDeTexto 66"/>
          <p:cNvSpPr txBox="1"/>
          <p:nvPr/>
        </p:nvSpPr>
        <p:spPr>
          <a:xfrm>
            <a:off x="5083130" y="3099643"/>
            <a:ext cx="1309236" cy="374880"/>
          </a:xfrm>
          <a:prstGeom prst="rect">
            <a:avLst/>
          </a:prstGeom>
          <a:noFill/>
          <a:ln>
            <a:noFill/>
          </a:ln>
        </p:spPr>
        <p:txBody>
          <a:bodyPr wrap="square" lIns="72000" tIns="36000" rIns="72000" bIns="36000" rtlCol="0" anchor="t">
            <a:noAutofit/>
          </a:bodyPr>
          <a:lstStyle/>
          <a:p>
            <a:pPr algn="ctr">
              <a:spcAft>
                <a:spcPts val="600"/>
              </a:spcAft>
            </a:pPr>
            <a:r>
              <a:rPr lang="pt-BR" sz="1400" b="1" dirty="0"/>
              <a:t>6% a.a.</a:t>
            </a:r>
          </a:p>
        </p:txBody>
      </p:sp>
      <p:sp>
        <p:nvSpPr>
          <p:cNvPr id="18" name="Retângulo de cantos arredondados 17"/>
          <p:cNvSpPr/>
          <p:nvPr/>
        </p:nvSpPr>
        <p:spPr>
          <a:xfrm>
            <a:off x="169232" y="5733256"/>
            <a:ext cx="9576831" cy="731943"/>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400" b="1" dirty="0"/>
              <a:t>A movimentação de granéis sólidos foi de </a:t>
            </a:r>
            <a:r>
              <a:rPr lang="pt-BR" sz="1400" b="1" dirty="0">
                <a:solidFill>
                  <a:schemeClr val="tx1"/>
                </a:solidFill>
              </a:rPr>
              <a:t>4,1 bilhões de toneladas em 2013 (40% da mov</a:t>
            </a:r>
            <a:r>
              <a:rPr lang="pt-BR" sz="1400" b="1" dirty="0"/>
              <a:t>imentação </a:t>
            </a:r>
            <a:r>
              <a:rPr lang="pt-BR" sz="1400" b="1" dirty="0">
                <a:solidFill>
                  <a:schemeClr val="tx1"/>
                </a:solidFill>
              </a:rPr>
              <a:t>mundial)</a:t>
            </a:r>
          </a:p>
          <a:p>
            <a:pPr marL="144000" indent="-144000" algn="l">
              <a:spcAft>
                <a:spcPts val="600"/>
              </a:spcAft>
              <a:buFont typeface="Arial" pitchFamily="34" charset="0"/>
              <a:buChar char="•"/>
            </a:pPr>
            <a:r>
              <a:rPr lang="pt-BR" sz="1400" b="1" dirty="0" err="1"/>
              <a:t>Baltic</a:t>
            </a:r>
            <a:r>
              <a:rPr lang="pt-BR" sz="1400" b="1" dirty="0"/>
              <a:t> </a:t>
            </a:r>
            <a:r>
              <a:rPr lang="pt-BR" sz="1400" b="1" dirty="0" err="1"/>
              <a:t>Dry</a:t>
            </a:r>
            <a:r>
              <a:rPr lang="pt-BR" sz="1400" b="1" dirty="0"/>
              <a:t> Index é utilizado para realizações de previsões do cenário econômico</a:t>
            </a:r>
            <a:endParaRPr lang="pt-BR" sz="1400" b="1" dirty="0">
              <a:solidFill>
                <a:schemeClr val="tx1"/>
              </a:solidFill>
            </a:endParaRPr>
          </a:p>
        </p:txBody>
      </p:sp>
      <p:sp>
        <p:nvSpPr>
          <p:cNvPr id="21" name="CaixaDeTexto 20"/>
          <p:cNvSpPr txBox="1"/>
          <p:nvPr/>
        </p:nvSpPr>
        <p:spPr>
          <a:xfrm>
            <a:off x="6465878" y="1098937"/>
            <a:ext cx="2319614" cy="193360"/>
          </a:xfrm>
          <a:prstGeom prst="rect">
            <a:avLst/>
          </a:prstGeom>
          <a:solidFill>
            <a:schemeClr val="bg1">
              <a:alpha val="90000"/>
            </a:schemeClr>
          </a:solidFill>
          <a:ln>
            <a:noFill/>
          </a:ln>
        </p:spPr>
        <p:txBody>
          <a:bodyPr wrap="square" lIns="72000" tIns="36000" rIns="72000" bIns="36000" rtlCol="0" anchor="ctr">
            <a:noAutofit/>
          </a:bodyPr>
          <a:lstStyle>
            <a:defPPr>
              <a:defRPr lang="en-US"/>
            </a:defPPr>
            <a:lvl1pPr>
              <a:spcAft>
                <a:spcPts val="600"/>
              </a:spcAft>
              <a:defRPr sz="1100" b="1"/>
            </a:lvl1pPr>
          </a:lstStyle>
          <a:p>
            <a:r>
              <a:rPr lang="pt-BR" sz="1200" dirty="0"/>
              <a:t>Embarque de grãos</a:t>
            </a:r>
          </a:p>
        </p:txBody>
      </p:sp>
    </p:spTree>
    <p:extLst>
      <p:ext uri="{BB962C8B-B14F-4D97-AF65-F5344CB8AC3E}">
        <p14:creationId xmlns:p14="http://schemas.microsoft.com/office/powerpoint/2010/main" val="2201692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16887"/>
            <a:ext cx="9505950" cy="575809"/>
          </a:xfrm>
        </p:spPr>
        <p:txBody>
          <a:bodyPr/>
          <a:lstStyle/>
          <a:p>
            <a:r>
              <a:rPr lang="pt-BR" sz="1800" dirty="0"/>
              <a:t>A sazonalidade das exportações acarreta na formação de filas. A imprevisibilidade de </a:t>
            </a:r>
            <a:r>
              <a:rPr lang="pt-BR" sz="1800" dirty="0" err="1"/>
              <a:t>supersafras</a:t>
            </a:r>
            <a:r>
              <a:rPr lang="pt-BR" sz="1800" dirty="0"/>
              <a:t> também afetam o planejamento de embarque</a:t>
            </a:r>
          </a:p>
        </p:txBody>
      </p:sp>
      <p:sp>
        <p:nvSpPr>
          <p:cNvPr id="4" name="Retângulo 3"/>
          <p:cNvSpPr/>
          <p:nvPr>
            <p:custDataLst>
              <p:tags r:id="rId1"/>
            </p:custDataLst>
          </p:nvPr>
        </p:nvSpPr>
        <p:spPr>
          <a:xfrm>
            <a:off x="271686" y="764704"/>
            <a:ext cx="3944095"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Sazonalidade nos portos (média 2013)</a:t>
            </a:r>
          </a:p>
        </p:txBody>
      </p:sp>
      <p:cxnSp>
        <p:nvCxnSpPr>
          <p:cNvPr id="5" name="Conector reto 4"/>
          <p:cNvCxnSpPr/>
          <p:nvPr>
            <p:custDataLst>
              <p:tags r:id="rId2"/>
            </p:custDataLst>
          </p:nvPr>
        </p:nvCxnSpPr>
        <p:spPr>
          <a:xfrm>
            <a:off x="305140" y="1078136"/>
            <a:ext cx="8751522"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aphicFrame>
        <p:nvGraphicFramePr>
          <p:cNvPr id="7" name="Object 2"/>
          <p:cNvGraphicFramePr>
            <a:graphicFrameLocks noChangeAspect="1"/>
          </p:cNvGraphicFramePr>
          <p:nvPr>
            <p:extLst>
              <p:ext uri="{D42A27DB-BD31-4B8C-83A1-F6EECF244321}">
                <p14:modId xmlns:p14="http://schemas.microsoft.com/office/powerpoint/2010/main" val="1576039848"/>
              </p:ext>
            </p:extLst>
          </p:nvPr>
        </p:nvGraphicFramePr>
        <p:xfrm>
          <a:off x="415702" y="1052736"/>
          <a:ext cx="9001000" cy="1872208"/>
        </p:xfrm>
        <a:graphic>
          <a:graphicData uri="http://schemas.openxmlformats.org/drawingml/2006/chart">
            <c:chart xmlns:c="http://schemas.openxmlformats.org/drawingml/2006/chart" xmlns:r="http://schemas.openxmlformats.org/officeDocument/2006/relationships" r:id="rId4"/>
          </a:graphicData>
        </a:graphic>
      </p:graphicFrame>
      <p:sp>
        <p:nvSpPr>
          <p:cNvPr id="10" name="CaixaDeTexto 9"/>
          <p:cNvSpPr txBox="1"/>
          <p:nvPr/>
        </p:nvSpPr>
        <p:spPr>
          <a:xfrm rot="16200000">
            <a:off x="-528968" y="1709375"/>
            <a:ext cx="1403234" cy="233972"/>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prstClr val="black"/>
                </a:solidFill>
              </a:rPr>
              <a:t>Soja e Farelo</a:t>
            </a:r>
          </a:p>
        </p:txBody>
      </p:sp>
      <p:graphicFrame>
        <p:nvGraphicFramePr>
          <p:cNvPr id="15" name="Object 2"/>
          <p:cNvGraphicFramePr>
            <a:graphicFrameLocks noChangeAspect="1"/>
          </p:cNvGraphicFramePr>
          <p:nvPr>
            <p:extLst>
              <p:ext uri="{D42A27DB-BD31-4B8C-83A1-F6EECF244321}">
                <p14:modId xmlns:p14="http://schemas.microsoft.com/office/powerpoint/2010/main" val="1708378604"/>
              </p:ext>
            </p:extLst>
          </p:nvPr>
        </p:nvGraphicFramePr>
        <p:xfrm>
          <a:off x="415702" y="2636912"/>
          <a:ext cx="9001000" cy="1872208"/>
        </p:xfrm>
        <a:graphic>
          <a:graphicData uri="http://schemas.openxmlformats.org/drawingml/2006/chart">
            <c:chart xmlns:c="http://schemas.openxmlformats.org/drawingml/2006/chart" xmlns:r="http://schemas.openxmlformats.org/officeDocument/2006/relationships" r:id="rId5"/>
          </a:graphicData>
        </a:graphic>
      </p:graphicFrame>
      <p:sp>
        <p:nvSpPr>
          <p:cNvPr id="16" name="CaixaDeTexto 15"/>
          <p:cNvSpPr txBox="1"/>
          <p:nvPr/>
        </p:nvSpPr>
        <p:spPr>
          <a:xfrm rot="16200000">
            <a:off x="-376433" y="3365559"/>
            <a:ext cx="1403234" cy="233972"/>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prstClr val="black"/>
                </a:solidFill>
              </a:rPr>
              <a:t>Milho</a:t>
            </a:r>
          </a:p>
        </p:txBody>
      </p:sp>
      <p:sp>
        <p:nvSpPr>
          <p:cNvPr id="17" name="CaixaDeTexto 16"/>
          <p:cNvSpPr txBox="1"/>
          <p:nvPr/>
        </p:nvSpPr>
        <p:spPr>
          <a:xfrm rot="16200000">
            <a:off x="-376433" y="5237767"/>
            <a:ext cx="1403234" cy="233972"/>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prstClr val="black"/>
                </a:solidFill>
              </a:rPr>
              <a:t>Total</a:t>
            </a:r>
          </a:p>
        </p:txBody>
      </p:sp>
      <p:graphicFrame>
        <p:nvGraphicFramePr>
          <p:cNvPr id="18" name="Object 2"/>
          <p:cNvGraphicFramePr>
            <a:graphicFrameLocks noChangeAspect="1"/>
          </p:cNvGraphicFramePr>
          <p:nvPr>
            <p:extLst>
              <p:ext uri="{D42A27DB-BD31-4B8C-83A1-F6EECF244321}">
                <p14:modId xmlns:p14="http://schemas.microsoft.com/office/powerpoint/2010/main" val="205481783"/>
              </p:ext>
            </p:extLst>
          </p:nvPr>
        </p:nvGraphicFramePr>
        <p:xfrm>
          <a:off x="415702" y="4418649"/>
          <a:ext cx="9001000" cy="1872208"/>
        </p:xfrm>
        <a:graphic>
          <a:graphicData uri="http://schemas.openxmlformats.org/drawingml/2006/chart">
            <c:chart xmlns:c="http://schemas.openxmlformats.org/drawingml/2006/chart" xmlns:r="http://schemas.openxmlformats.org/officeDocument/2006/relationships" r:id="rId6"/>
          </a:graphicData>
        </a:graphic>
      </p:graphicFrame>
      <p:sp>
        <p:nvSpPr>
          <p:cNvPr id="20" name="CaixaDeTexto 19"/>
          <p:cNvSpPr txBox="1"/>
          <p:nvPr/>
        </p:nvSpPr>
        <p:spPr>
          <a:xfrm>
            <a:off x="55662" y="2420888"/>
            <a:ext cx="576064" cy="144016"/>
          </a:xfrm>
          <a:prstGeom prst="rect">
            <a:avLst/>
          </a:prstGeom>
          <a:noFill/>
          <a:ln>
            <a:noFill/>
          </a:ln>
        </p:spPr>
        <p:txBody>
          <a:bodyPr wrap="square" lIns="72000" tIns="36000" rIns="72000" bIns="36000" rtlCol="0" anchor="t">
            <a:noAutofit/>
          </a:bodyPr>
          <a:lstStyle/>
          <a:p>
            <a:pPr algn="ctr">
              <a:spcAft>
                <a:spcPts val="600"/>
              </a:spcAft>
            </a:pPr>
            <a:r>
              <a:rPr lang="pt-BR" sz="3600" dirty="0"/>
              <a:t>+</a:t>
            </a:r>
          </a:p>
        </p:txBody>
      </p:sp>
      <p:sp>
        <p:nvSpPr>
          <p:cNvPr id="21" name="CaixaDeTexto 20"/>
          <p:cNvSpPr txBox="1"/>
          <p:nvPr/>
        </p:nvSpPr>
        <p:spPr>
          <a:xfrm rot="16200000">
            <a:off x="-174430" y="4321232"/>
            <a:ext cx="576064" cy="144016"/>
          </a:xfrm>
          <a:prstGeom prst="rect">
            <a:avLst/>
          </a:prstGeom>
          <a:noFill/>
          <a:ln>
            <a:noFill/>
          </a:ln>
        </p:spPr>
        <p:txBody>
          <a:bodyPr wrap="square" lIns="72000" tIns="36000" rIns="72000" bIns="36000" rtlCol="0" anchor="t">
            <a:noAutofit/>
          </a:bodyPr>
          <a:lstStyle/>
          <a:p>
            <a:pPr algn="ctr">
              <a:spcAft>
                <a:spcPts val="600"/>
              </a:spcAft>
            </a:pPr>
            <a:r>
              <a:rPr lang="pt-BR" sz="3600" dirty="0"/>
              <a:t>=</a:t>
            </a:r>
          </a:p>
        </p:txBody>
      </p:sp>
      <p:sp>
        <p:nvSpPr>
          <p:cNvPr id="23" name="Forma livre 22"/>
          <p:cNvSpPr/>
          <p:nvPr/>
        </p:nvSpPr>
        <p:spPr bwMode="ltGray">
          <a:xfrm rot="20227998">
            <a:off x="2062467" y="4884061"/>
            <a:ext cx="1207893" cy="376363"/>
          </a:xfrm>
          <a:custGeom>
            <a:avLst/>
            <a:gdLst>
              <a:gd name="connsiteX0" fmla="*/ 0 w 5080000"/>
              <a:gd name="connsiteY0" fmla="*/ 698500 h 2730500"/>
              <a:gd name="connsiteX1" fmla="*/ 3721100 w 5080000"/>
              <a:gd name="connsiteY1" fmla="*/ 698500 h 2730500"/>
              <a:gd name="connsiteX2" fmla="*/ 3721100 w 5080000"/>
              <a:gd name="connsiteY2" fmla="*/ 0 h 2730500"/>
              <a:gd name="connsiteX3" fmla="*/ 5080000 w 5080000"/>
              <a:gd name="connsiteY3" fmla="*/ 1371600 h 2730500"/>
              <a:gd name="connsiteX4" fmla="*/ 3721100 w 5080000"/>
              <a:gd name="connsiteY4" fmla="*/ 2730500 h 2730500"/>
              <a:gd name="connsiteX5" fmla="*/ 3721100 w 5080000"/>
              <a:gd name="connsiteY5" fmla="*/ 2057400 h 2730500"/>
              <a:gd name="connsiteX6" fmla="*/ 0 w 5080000"/>
              <a:gd name="connsiteY6" fmla="*/ 2057400 h 2730500"/>
              <a:gd name="connsiteX7" fmla="*/ 0 w 5080000"/>
              <a:gd name="connsiteY7"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411466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4746588"/>
              <a:gd name="connsiteY0" fmla="*/ 698500 h 2730500"/>
              <a:gd name="connsiteX1" fmla="*/ 1835168 w 4746588"/>
              <a:gd name="connsiteY1" fmla="*/ 404802 h 2730500"/>
              <a:gd name="connsiteX2" fmla="*/ 3721100 w 4746588"/>
              <a:gd name="connsiteY2" fmla="*/ 698500 h 2730500"/>
              <a:gd name="connsiteX3" fmla="*/ 3887754 w 4746588"/>
              <a:gd name="connsiteY3" fmla="*/ 0 h 2730500"/>
              <a:gd name="connsiteX4" fmla="*/ 4746588 w 4746588"/>
              <a:gd name="connsiteY4" fmla="*/ 1585890 h 2730500"/>
              <a:gd name="connsiteX5" fmla="*/ 3268590 w 4746588"/>
              <a:gd name="connsiteY5" fmla="*/ 2730500 h 2730500"/>
              <a:gd name="connsiteX6" fmla="*/ 3411466 w 4746588"/>
              <a:gd name="connsiteY6" fmla="*/ 1914500 h 2730500"/>
              <a:gd name="connsiteX7" fmla="*/ 1898668 w 4746588"/>
              <a:gd name="connsiteY7" fmla="*/ 1620826 h 2730500"/>
              <a:gd name="connsiteX8" fmla="*/ 0 w 4746588"/>
              <a:gd name="connsiteY8" fmla="*/ 2057400 h 2730500"/>
              <a:gd name="connsiteX9" fmla="*/ 0 w 4746588"/>
              <a:gd name="connsiteY9" fmla="*/ 698500 h 2730500"/>
              <a:gd name="connsiteX0" fmla="*/ 0 w 4746588"/>
              <a:gd name="connsiteY0" fmla="*/ 698500 h 3230542"/>
              <a:gd name="connsiteX1" fmla="*/ 1835168 w 4746588"/>
              <a:gd name="connsiteY1" fmla="*/ 404802 h 3230542"/>
              <a:gd name="connsiteX2" fmla="*/ 3721100 w 4746588"/>
              <a:gd name="connsiteY2" fmla="*/ 698500 h 3230542"/>
              <a:gd name="connsiteX3" fmla="*/ 3887754 w 4746588"/>
              <a:gd name="connsiteY3" fmla="*/ 0 h 3230542"/>
              <a:gd name="connsiteX4" fmla="*/ 4746588 w 4746588"/>
              <a:gd name="connsiteY4" fmla="*/ 1585890 h 3230542"/>
              <a:gd name="connsiteX5" fmla="*/ 2292236 w 4746588"/>
              <a:gd name="connsiteY5" fmla="*/ 3230542 h 3230542"/>
              <a:gd name="connsiteX6" fmla="*/ 3411466 w 4746588"/>
              <a:gd name="connsiteY6" fmla="*/ 1914500 h 3230542"/>
              <a:gd name="connsiteX7" fmla="*/ 1898668 w 4746588"/>
              <a:gd name="connsiteY7" fmla="*/ 1620826 h 3230542"/>
              <a:gd name="connsiteX8" fmla="*/ 0 w 4746588"/>
              <a:gd name="connsiteY8" fmla="*/ 2057400 h 3230542"/>
              <a:gd name="connsiteX9" fmla="*/ 0 w 4746588"/>
              <a:gd name="connsiteY9" fmla="*/ 698500 h 3230542"/>
              <a:gd name="connsiteX0" fmla="*/ 0 w 4746588"/>
              <a:gd name="connsiteY0" fmla="*/ 293698 h 2825740"/>
              <a:gd name="connsiteX1" fmla="*/ 1835168 w 4746588"/>
              <a:gd name="connsiteY1" fmla="*/ 0 h 2825740"/>
              <a:gd name="connsiteX2" fmla="*/ 3721100 w 4746588"/>
              <a:gd name="connsiteY2" fmla="*/ 293698 h 2825740"/>
              <a:gd name="connsiteX3" fmla="*/ 3887754 w 4746588"/>
              <a:gd name="connsiteY3" fmla="*/ 1238248 h 2825740"/>
              <a:gd name="connsiteX4" fmla="*/ 4746588 w 4746588"/>
              <a:gd name="connsiteY4" fmla="*/ 1181088 h 2825740"/>
              <a:gd name="connsiteX5" fmla="*/ 2292236 w 4746588"/>
              <a:gd name="connsiteY5" fmla="*/ 2825740 h 2825740"/>
              <a:gd name="connsiteX6" fmla="*/ 3411466 w 4746588"/>
              <a:gd name="connsiteY6" fmla="*/ 1509698 h 2825740"/>
              <a:gd name="connsiteX7" fmla="*/ 1898668 w 4746588"/>
              <a:gd name="connsiteY7" fmla="*/ 1216024 h 2825740"/>
              <a:gd name="connsiteX8" fmla="*/ 0 w 4746588"/>
              <a:gd name="connsiteY8" fmla="*/ 1652598 h 2825740"/>
              <a:gd name="connsiteX9" fmla="*/ 0 w 4746588"/>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3411466 w 3887754"/>
              <a:gd name="connsiteY6" fmla="*/ 1509698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22236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508096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770234 w 3935310"/>
              <a:gd name="connsiteY4" fmla="*/ 2466948 h 2825740"/>
              <a:gd name="connsiteX5" fmla="*/ 2292236 w 3935310"/>
              <a:gd name="connsiteY5" fmla="*/ 2825740 h 2825740"/>
              <a:gd name="connsiteX6" fmla="*/ 2792302 w 3935310"/>
              <a:gd name="connsiteY6" fmla="*/ 2224054 h 2825740"/>
              <a:gd name="connsiteX7" fmla="*/ 1636694 w 3935310"/>
              <a:gd name="connsiteY7" fmla="*/ 1430314 h 2825740"/>
              <a:gd name="connsiteX8" fmla="*/ 0 w 3935310"/>
              <a:gd name="connsiteY8" fmla="*/ 1652598 h 2825740"/>
              <a:gd name="connsiteX9" fmla="*/ 0 w 3935310"/>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50321 w 3935310"/>
              <a:gd name="connsiteY0" fmla="*/ 785739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50321 w 3935310"/>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86373 w 3884989"/>
              <a:gd name="connsiteY8" fmla="*/ 1430314 h 2611402"/>
              <a:gd name="connsiteX9" fmla="*/ 30087 w 3884989"/>
              <a:gd name="connsiteY9" fmla="*/ 801065 h 2611402"/>
              <a:gd name="connsiteX10" fmla="*/ 0 w 3884989"/>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00437 w 3884989"/>
              <a:gd name="connsiteY8" fmla="*/ 608165 h 2611402"/>
              <a:gd name="connsiteX9" fmla="*/ 30087 w 3884989"/>
              <a:gd name="connsiteY9" fmla="*/ 801065 h 2611402"/>
              <a:gd name="connsiteX10" fmla="*/ 0 w 3884989"/>
              <a:gd name="connsiteY10" fmla="*/ 785739 h 2611402"/>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4989" h="2445230">
                <a:moveTo>
                  <a:pt x="0" y="619567"/>
                </a:moveTo>
                <a:cubicBezTo>
                  <a:pt x="604657" y="325933"/>
                  <a:pt x="1045278" y="37599"/>
                  <a:pt x="1969719" y="0"/>
                </a:cubicBezTo>
                <a:cubicBezTo>
                  <a:pt x="2968249" y="188433"/>
                  <a:pt x="3082300" y="580906"/>
                  <a:pt x="3453772" y="1088373"/>
                </a:cubicBezTo>
                <a:lnTo>
                  <a:pt x="3884989" y="571938"/>
                </a:lnTo>
                <a:cubicBezTo>
                  <a:pt x="3883442" y="574085"/>
                  <a:pt x="3858072" y="479401"/>
                  <a:pt x="3880347" y="578378"/>
                </a:cubicBezTo>
                <a:lnTo>
                  <a:pt x="3719913" y="2300776"/>
                </a:lnTo>
                <a:lnTo>
                  <a:pt x="2408569" y="2445230"/>
                </a:lnTo>
                <a:lnTo>
                  <a:pt x="2876479" y="1817856"/>
                </a:lnTo>
                <a:cubicBezTo>
                  <a:pt x="2707766" y="1145736"/>
                  <a:pt x="2573052" y="558946"/>
                  <a:pt x="1500437" y="441993"/>
                </a:cubicBezTo>
                <a:cubicBezTo>
                  <a:pt x="516843" y="385284"/>
                  <a:pt x="662976" y="489368"/>
                  <a:pt x="30087" y="634893"/>
                </a:cubicBezTo>
                <a:lnTo>
                  <a:pt x="0" y="619567"/>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defRPr/>
            </a:pPr>
            <a:endParaRPr lang="pt-BR" sz="900" b="0"/>
          </a:p>
        </p:txBody>
      </p:sp>
      <p:sp>
        <p:nvSpPr>
          <p:cNvPr id="24" name="CaixaDeTexto 23"/>
          <p:cNvSpPr txBox="1"/>
          <p:nvPr/>
        </p:nvSpPr>
        <p:spPr>
          <a:xfrm>
            <a:off x="-1240482" y="2924944"/>
            <a:ext cx="936104" cy="360040"/>
          </a:xfrm>
          <a:prstGeom prst="rect">
            <a:avLst/>
          </a:prstGeom>
          <a:noFill/>
          <a:ln>
            <a:noFill/>
          </a:ln>
        </p:spPr>
        <p:txBody>
          <a:bodyPr wrap="square" lIns="72000" tIns="36000" rIns="72000" bIns="36000" rtlCol="0" anchor="t">
            <a:noAutofit/>
          </a:bodyPr>
          <a:lstStyle/>
          <a:p>
            <a:pPr algn="ctr">
              <a:spcAft>
                <a:spcPts val="600"/>
              </a:spcAft>
            </a:pPr>
            <a:endParaRPr lang="pt-BR" sz="1600" dirty="0" err="1"/>
          </a:p>
        </p:txBody>
      </p:sp>
      <p:sp>
        <p:nvSpPr>
          <p:cNvPr id="25" name="CaixaDeTexto 24"/>
          <p:cNvSpPr txBox="1"/>
          <p:nvPr/>
        </p:nvSpPr>
        <p:spPr>
          <a:xfrm>
            <a:off x="2212119" y="4799695"/>
            <a:ext cx="579847" cy="314751"/>
          </a:xfrm>
          <a:prstGeom prst="rect">
            <a:avLst/>
          </a:prstGeom>
          <a:noFill/>
          <a:ln>
            <a:noFill/>
          </a:ln>
        </p:spPr>
        <p:txBody>
          <a:bodyPr wrap="square" lIns="72000" tIns="36000" rIns="72000" bIns="36000" rtlCol="0" anchor="t">
            <a:noAutofit/>
          </a:bodyPr>
          <a:lstStyle/>
          <a:p>
            <a:pPr algn="ctr">
              <a:spcAft>
                <a:spcPts val="600"/>
              </a:spcAft>
            </a:pPr>
            <a:r>
              <a:rPr lang="pt-BR" sz="1200" b="1" dirty="0"/>
              <a:t>2,4x</a:t>
            </a:r>
          </a:p>
        </p:txBody>
      </p:sp>
      <p:sp>
        <p:nvSpPr>
          <p:cNvPr id="26" name="Chave direita 25"/>
          <p:cNvSpPr/>
          <p:nvPr/>
        </p:nvSpPr>
        <p:spPr>
          <a:xfrm rot="5400000">
            <a:off x="5059666" y="4271713"/>
            <a:ext cx="216403" cy="4003586"/>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7" name="Retângulo de cantos arredondados 26"/>
          <p:cNvSpPr/>
          <p:nvPr/>
        </p:nvSpPr>
        <p:spPr>
          <a:xfrm>
            <a:off x="2848068" y="6443129"/>
            <a:ext cx="4673319" cy="325314"/>
          </a:xfrm>
          <a:prstGeom prst="roundRect">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schemeClr val="tx1"/>
                </a:solidFill>
              </a:rPr>
              <a:t>Metade do ano responde por 63% do volume </a:t>
            </a:r>
          </a:p>
        </p:txBody>
      </p:sp>
    </p:spTree>
    <p:extLst>
      <p:ext uri="{BB962C8B-B14F-4D97-AF65-F5344CB8AC3E}">
        <p14:creationId xmlns:p14="http://schemas.microsoft.com/office/powerpoint/2010/main" val="1082281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Novos projetos devem viabilizar a utilização de outras rotas de escoamento</a:t>
            </a:r>
          </a:p>
        </p:txBody>
      </p:sp>
      <p:pic>
        <p:nvPicPr>
          <p:cNvPr id="5" name="Picture 3" descr="C:\Users\VERAX\Desktop\Dropbox\TF\Mapas\Mapas\malha logitica soja futura.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9138" y="1031836"/>
            <a:ext cx="5695950"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90470" y="692696"/>
            <a:ext cx="5571124" cy="400110"/>
          </a:xfrm>
          <a:prstGeom prst="rect">
            <a:avLst/>
          </a:prstGeom>
          <a:noFill/>
        </p:spPr>
        <p:txBody>
          <a:bodyPr wrap="square" rtlCol="0">
            <a:spAutoFit/>
          </a:bodyPr>
          <a:lstStyle/>
          <a:p>
            <a:r>
              <a:rPr lang="pt-BR" sz="2000" b="1" dirty="0"/>
              <a:t>Localização </a:t>
            </a:r>
            <a:r>
              <a:rPr lang="pt-BR" sz="2000" b="1"/>
              <a:t>dos projetos</a:t>
            </a:r>
            <a:endParaRPr lang="pt-BR" sz="2000" b="1" dirty="0"/>
          </a:p>
        </p:txBody>
      </p:sp>
      <p:cxnSp>
        <p:nvCxnSpPr>
          <p:cNvPr id="7" name="Conector reto 6"/>
          <p:cNvCxnSpPr/>
          <p:nvPr/>
        </p:nvCxnSpPr>
        <p:spPr>
          <a:xfrm>
            <a:off x="185610" y="1028909"/>
            <a:ext cx="566008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196582" y="5459007"/>
            <a:ext cx="1371248" cy="1059228"/>
          </a:xfrm>
          <a:prstGeom prst="rect">
            <a:avLst/>
          </a:prstGeom>
          <a:solidFill>
            <a:schemeClr val="bg1">
              <a:alpha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9" name="CaixaDeTexto 8"/>
          <p:cNvSpPr txBox="1"/>
          <p:nvPr/>
        </p:nvSpPr>
        <p:spPr>
          <a:xfrm>
            <a:off x="729666" y="5530031"/>
            <a:ext cx="1224136" cy="276999"/>
          </a:xfrm>
          <a:prstGeom prst="rect">
            <a:avLst/>
          </a:prstGeom>
          <a:noFill/>
        </p:spPr>
        <p:txBody>
          <a:bodyPr wrap="square" rtlCol="0">
            <a:spAutoFit/>
          </a:bodyPr>
          <a:lstStyle/>
          <a:p>
            <a:r>
              <a:rPr lang="pt-BR" sz="1200" b="1" dirty="0"/>
              <a:t>Rodovia</a:t>
            </a:r>
          </a:p>
        </p:txBody>
      </p:sp>
      <p:sp>
        <p:nvSpPr>
          <p:cNvPr id="10" name="CaixaDeTexto 9"/>
          <p:cNvSpPr txBox="1"/>
          <p:nvPr/>
        </p:nvSpPr>
        <p:spPr>
          <a:xfrm>
            <a:off x="729666" y="5888305"/>
            <a:ext cx="1224136" cy="276999"/>
          </a:xfrm>
          <a:prstGeom prst="rect">
            <a:avLst/>
          </a:prstGeom>
          <a:noFill/>
        </p:spPr>
        <p:txBody>
          <a:bodyPr wrap="square" rtlCol="0">
            <a:spAutoFit/>
          </a:bodyPr>
          <a:lstStyle/>
          <a:p>
            <a:r>
              <a:rPr lang="pt-BR" sz="1200" b="1" dirty="0"/>
              <a:t>Ferrovia</a:t>
            </a:r>
          </a:p>
        </p:txBody>
      </p:sp>
      <p:sp>
        <p:nvSpPr>
          <p:cNvPr id="11" name="CaixaDeTexto 10"/>
          <p:cNvSpPr txBox="1"/>
          <p:nvPr/>
        </p:nvSpPr>
        <p:spPr>
          <a:xfrm>
            <a:off x="729666" y="6198732"/>
            <a:ext cx="1224136" cy="276999"/>
          </a:xfrm>
          <a:prstGeom prst="rect">
            <a:avLst/>
          </a:prstGeom>
          <a:noFill/>
        </p:spPr>
        <p:txBody>
          <a:bodyPr wrap="square" rtlCol="0">
            <a:spAutoFit/>
          </a:bodyPr>
          <a:lstStyle/>
          <a:p>
            <a:r>
              <a:rPr lang="pt-BR" sz="1200" b="1" dirty="0"/>
              <a:t>Hidrovia</a:t>
            </a:r>
          </a:p>
        </p:txBody>
      </p:sp>
      <p:cxnSp>
        <p:nvCxnSpPr>
          <p:cNvPr id="12" name="Conector reto 11"/>
          <p:cNvCxnSpPr/>
          <p:nvPr/>
        </p:nvCxnSpPr>
        <p:spPr>
          <a:xfrm>
            <a:off x="268590" y="5646881"/>
            <a:ext cx="432048" cy="0"/>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268590" y="6005155"/>
            <a:ext cx="43204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268590" y="6399525"/>
            <a:ext cx="432048"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a:off x="698249" y="5909609"/>
            <a:ext cx="0" cy="16846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268590" y="5909609"/>
            <a:ext cx="0" cy="16846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482225" y="5909609"/>
            <a:ext cx="0" cy="16846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tângulo de cantos arredondados 20"/>
          <p:cNvSpPr/>
          <p:nvPr/>
        </p:nvSpPr>
        <p:spPr>
          <a:xfrm>
            <a:off x="6104334" y="1052736"/>
            <a:ext cx="3528392" cy="5425429"/>
          </a:xfrm>
          <a:prstGeom prst="roundRect">
            <a:avLst>
              <a:gd name="adj" fmla="val 5902"/>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lvl="1" indent="-373063">
              <a:spcAft>
                <a:spcPts val="600"/>
              </a:spcAft>
            </a:pPr>
            <a:r>
              <a:rPr lang="pt-BR" sz="1600" b="1" dirty="0">
                <a:solidFill>
                  <a:schemeClr val="tx1"/>
                </a:solidFill>
              </a:rPr>
              <a:t>Norte</a:t>
            </a:r>
          </a:p>
          <a:p>
            <a:pPr lvl="1" indent="-373063">
              <a:spcAft>
                <a:spcPts val="600"/>
              </a:spcAft>
              <a:buFont typeface="Arial" pitchFamily="34" charset="0"/>
              <a:buChar char="•"/>
            </a:pPr>
            <a:r>
              <a:rPr lang="pt-BR" sz="1400" dirty="0" err="1"/>
              <a:t>Miritituba</a:t>
            </a:r>
            <a:r>
              <a:rPr lang="pt-BR" sz="1400" dirty="0"/>
              <a:t> (</a:t>
            </a:r>
            <a:r>
              <a:rPr lang="pt-BR" sz="1400" dirty="0" err="1"/>
              <a:t>ETCs</a:t>
            </a:r>
            <a:r>
              <a:rPr lang="pt-BR" sz="1400" dirty="0"/>
              <a:t>)</a:t>
            </a:r>
          </a:p>
          <a:p>
            <a:pPr lvl="1" indent="-373063">
              <a:spcAft>
                <a:spcPts val="600"/>
              </a:spcAft>
              <a:buFont typeface="Arial" pitchFamily="34" charset="0"/>
              <a:buChar char="•"/>
            </a:pPr>
            <a:r>
              <a:rPr lang="pt-BR" sz="1400" dirty="0"/>
              <a:t>BR163 (rodo ou ferro?)</a:t>
            </a:r>
          </a:p>
          <a:p>
            <a:pPr lvl="1" indent="-373063">
              <a:spcAft>
                <a:spcPts val="600"/>
              </a:spcAft>
              <a:buFont typeface="Arial" pitchFamily="34" charset="0"/>
              <a:buChar char="•"/>
            </a:pPr>
            <a:r>
              <a:rPr lang="pt-BR" sz="1400" dirty="0"/>
              <a:t>Ferro Açailândia – Barcarena</a:t>
            </a:r>
          </a:p>
          <a:p>
            <a:pPr lvl="1" indent="-373063">
              <a:spcAft>
                <a:spcPts val="600"/>
              </a:spcAft>
              <a:buFont typeface="Arial" pitchFamily="34" charset="0"/>
              <a:buChar char="•"/>
            </a:pPr>
            <a:r>
              <a:rPr lang="pt-BR" sz="1400" dirty="0"/>
              <a:t>Norte Sul + </a:t>
            </a:r>
            <a:r>
              <a:rPr lang="pt-BR" sz="1400" dirty="0" err="1"/>
              <a:t>Tegram</a:t>
            </a:r>
            <a:r>
              <a:rPr lang="pt-BR" sz="1400" dirty="0"/>
              <a:t> (Itaqui)</a:t>
            </a:r>
          </a:p>
          <a:p>
            <a:pPr lvl="1" indent="-373063">
              <a:spcAft>
                <a:spcPts val="600"/>
              </a:spcAft>
              <a:buFont typeface="Arial" pitchFamily="34" charset="0"/>
              <a:buChar char="•"/>
            </a:pPr>
            <a:r>
              <a:rPr lang="pt-BR" sz="1400" dirty="0"/>
              <a:t>FICO</a:t>
            </a:r>
          </a:p>
          <a:p>
            <a:pPr lvl="1" indent="-373063">
              <a:spcAft>
                <a:spcPts val="600"/>
              </a:spcAft>
              <a:buFont typeface="Arial" pitchFamily="34" charset="0"/>
              <a:buChar char="•"/>
            </a:pPr>
            <a:endParaRPr lang="pt-BR" sz="1000" dirty="0"/>
          </a:p>
          <a:p>
            <a:pPr lvl="1" indent="-373063">
              <a:spcAft>
                <a:spcPts val="600"/>
              </a:spcAft>
            </a:pPr>
            <a:r>
              <a:rPr lang="pt-BR" sz="1600" b="1" dirty="0"/>
              <a:t>Nordeste</a:t>
            </a:r>
          </a:p>
          <a:p>
            <a:pPr lvl="1" indent="-373063">
              <a:spcAft>
                <a:spcPts val="600"/>
              </a:spcAft>
              <a:buFont typeface="Arial" pitchFamily="34" charset="0"/>
              <a:buChar char="•"/>
            </a:pPr>
            <a:r>
              <a:rPr lang="pt-BR" sz="1400" dirty="0"/>
              <a:t>FIOL e </a:t>
            </a:r>
            <a:r>
              <a:rPr lang="pt-BR" sz="1400" dirty="0" err="1"/>
              <a:t>Transnordestina</a:t>
            </a:r>
            <a:endParaRPr lang="pt-BR" sz="1400" dirty="0"/>
          </a:p>
          <a:p>
            <a:pPr lvl="1" indent="-373063">
              <a:spcAft>
                <a:spcPts val="600"/>
              </a:spcAft>
              <a:buFont typeface="Arial" pitchFamily="34" charset="0"/>
              <a:buChar char="•"/>
            </a:pPr>
            <a:endParaRPr lang="pt-BR" sz="1000" dirty="0"/>
          </a:p>
          <a:p>
            <a:pPr lvl="1" indent="-373063">
              <a:spcAft>
                <a:spcPts val="600"/>
              </a:spcAft>
            </a:pPr>
            <a:r>
              <a:rPr lang="pt-BR" sz="1600" b="1" dirty="0"/>
              <a:t>Sudeste/Sul</a:t>
            </a:r>
          </a:p>
          <a:p>
            <a:pPr lvl="1" indent="-373063">
              <a:spcAft>
                <a:spcPts val="600"/>
              </a:spcAft>
              <a:buFont typeface="Arial" panose="020B0604020202020204" pitchFamily="34" charset="0"/>
              <a:buChar char="•"/>
            </a:pPr>
            <a:r>
              <a:rPr lang="pt-BR" sz="1400" dirty="0"/>
              <a:t>Expansão </a:t>
            </a:r>
            <a:r>
              <a:rPr lang="pt-BR" sz="1400" dirty="0" err="1"/>
              <a:t>Ferronorte</a:t>
            </a:r>
            <a:endParaRPr lang="pt-BR" sz="1400" dirty="0"/>
          </a:p>
          <a:p>
            <a:pPr lvl="1" indent="-373063">
              <a:spcAft>
                <a:spcPts val="600"/>
              </a:spcAft>
              <a:buFont typeface="Arial" panose="020B0604020202020204" pitchFamily="34" charset="0"/>
              <a:buChar char="•"/>
            </a:pPr>
            <a:r>
              <a:rPr lang="pt-BR" sz="1400" dirty="0"/>
              <a:t>Novos projetos em SFS</a:t>
            </a:r>
          </a:p>
          <a:p>
            <a:pPr lvl="1" indent="-373063">
              <a:spcAft>
                <a:spcPts val="600"/>
              </a:spcAft>
              <a:buFont typeface="Arial" panose="020B0604020202020204" pitchFamily="34" charset="0"/>
              <a:buChar char="•"/>
            </a:pPr>
            <a:endParaRPr lang="pt-BR" sz="1000" dirty="0"/>
          </a:p>
          <a:p>
            <a:pPr lvl="1" indent="-373063">
              <a:spcAft>
                <a:spcPts val="600"/>
              </a:spcAft>
            </a:pPr>
            <a:r>
              <a:rPr lang="pt-BR" sz="1600" b="1" dirty="0"/>
              <a:t>Nova Lei dos Portos</a:t>
            </a:r>
          </a:p>
          <a:p>
            <a:pPr lvl="1" indent="-373063">
              <a:spcAft>
                <a:spcPts val="600"/>
              </a:spcAft>
            </a:pPr>
            <a:r>
              <a:rPr lang="pt-BR" sz="1600" b="1" dirty="0"/>
              <a:t>Novo Canal do Panamá</a:t>
            </a:r>
          </a:p>
        </p:txBody>
      </p:sp>
      <p:sp>
        <p:nvSpPr>
          <p:cNvPr id="34" name="CaixaDeTexto 33"/>
          <p:cNvSpPr txBox="1"/>
          <p:nvPr/>
        </p:nvSpPr>
        <p:spPr>
          <a:xfrm rot="16200000">
            <a:off x="2175906" y="2740933"/>
            <a:ext cx="1008112" cy="224008"/>
          </a:xfrm>
          <a:prstGeom prst="rect">
            <a:avLst/>
          </a:prstGeom>
          <a:noFill/>
          <a:ln>
            <a:noFill/>
          </a:ln>
        </p:spPr>
        <p:txBody>
          <a:bodyPr wrap="square" lIns="72000" tIns="36000" rIns="72000" bIns="36000" rtlCol="0" anchor="t">
            <a:noAutofit/>
          </a:bodyPr>
          <a:lstStyle/>
          <a:p>
            <a:pPr algn="ctr">
              <a:spcAft>
                <a:spcPts val="600"/>
              </a:spcAft>
            </a:pPr>
            <a:r>
              <a:rPr lang="pt-BR" sz="1200" b="1" dirty="0"/>
              <a:t>BR-163</a:t>
            </a:r>
          </a:p>
        </p:txBody>
      </p:sp>
      <p:sp>
        <p:nvSpPr>
          <p:cNvPr id="36" name="CaixaDeTexto 35"/>
          <p:cNvSpPr txBox="1"/>
          <p:nvPr/>
        </p:nvSpPr>
        <p:spPr>
          <a:xfrm rot="215394">
            <a:off x="4382597" y="3460342"/>
            <a:ext cx="569053" cy="224008"/>
          </a:xfrm>
          <a:prstGeom prst="rect">
            <a:avLst/>
          </a:prstGeom>
          <a:noFill/>
          <a:ln>
            <a:noFill/>
          </a:ln>
        </p:spPr>
        <p:txBody>
          <a:bodyPr wrap="square" lIns="72000" tIns="36000" rIns="72000" bIns="36000" rtlCol="0" anchor="t">
            <a:noAutofit/>
          </a:bodyPr>
          <a:lstStyle/>
          <a:p>
            <a:pPr algn="ctr">
              <a:spcAft>
                <a:spcPts val="600"/>
              </a:spcAft>
            </a:pPr>
            <a:r>
              <a:rPr lang="pt-BR" sz="1200" b="1" dirty="0"/>
              <a:t>FIOL</a:t>
            </a:r>
          </a:p>
        </p:txBody>
      </p:sp>
      <p:sp>
        <p:nvSpPr>
          <p:cNvPr id="37" name="CaixaDeTexto 36"/>
          <p:cNvSpPr txBox="1"/>
          <p:nvPr/>
        </p:nvSpPr>
        <p:spPr>
          <a:xfrm rot="215394">
            <a:off x="4453715" y="2582500"/>
            <a:ext cx="1475977" cy="224008"/>
          </a:xfrm>
          <a:prstGeom prst="rect">
            <a:avLst/>
          </a:prstGeom>
          <a:noFill/>
          <a:ln>
            <a:noFill/>
          </a:ln>
        </p:spPr>
        <p:txBody>
          <a:bodyPr wrap="square" lIns="72000" tIns="36000" rIns="72000" bIns="36000" rtlCol="0" anchor="t">
            <a:noAutofit/>
          </a:bodyPr>
          <a:lstStyle/>
          <a:p>
            <a:pPr algn="ctr">
              <a:spcAft>
                <a:spcPts val="600"/>
              </a:spcAft>
            </a:pPr>
            <a:r>
              <a:rPr lang="pt-BR" sz="1200" b="1" dirty="0" err="1"/>
              <a:t>Transnordestina</a:t>
            </a:r>
            <a:endParaRPr lang="pt-BR" sz="1200" b="1" dirty="0"/>
          </a:p>
        </p:txBody>
      </p:sp>
      <p:sp>
        <p:nvSpPr>
          <p:cNvPr id="38" name="CaixaDeTexto 37"/>
          <p:cNvSpPr txBox="1"/>
          <p:nvPr/>
        </p:nvSpPr>
        <p:spPr>
          <a:xfrm rot="215394">
            <a:off x="2653975" y="2338582"/>
            <a:ext cx="1008112" cy="224008"/>
          </a:xfrm>
          <a:prstGeom prst="rect">
            <a:avLst/>
          </a:prstGeom>
          <a:noFill/>
          <a:ln>
            <a:noFill/>
          </a:ln>
        </p:spPr>
        <p:txBody>
          <a:bodyPr wrap="square" lIns="72000" tIns="36000" rIns="72000" bIns="36000" rtlCol="0" anchor="t">
            <a:noAutofit/>
          </a:bodyPr>
          <a:lstStyle/>
          <a:p>
            <a:pPr algn="ctr">
              <a:spcAft>
                <a:spcPts val="600"/>
              </a:spcAft>
            </a:pPr>
            <a:r>
              <a:rPr lang="pt-BR" sz="1200" b="1" dirty="0" err="1"/>
              <a:t>Miritituba</a:t>
            </a:r>
            <a:endParaRPr lang="pt-BR" sz="1200" b="1" dirty="0"/>
          </a:p>
        </p:txBody>
      </p:sp>
      <p:sp>
        <p:nvSpPr>
          <p:cNvPr id="35" name="Elipse 34"/>
          <p:cNvSpPr/>
          <p:nvPr/>
        </p:nvSpPr>
        <p:spPr>
          <a:xfrm>
            <a:off x="2647950" y="2348880"/>
            <a:ext cx="108000" cy="108000"/>
          </a:xfrm>
          <a:prstGeom prst="ellipse">
            <a:avLst/>
          </a:prstGeom>
          <a:gradFill>
            <a:gsLst>
              <a:gs pos="0">
                <a:schemeClr val="accent6">
                  <a:lumMod val="50000"/>
                </a:schemeClr>
              </a:gs>
              <a:gs pos="50000">
                <a:schemeClr val="accent6">
                  <a:lumMod val="75000"/>
                </a:schemeClr>
              </a:gs>
              <a:gs pos="100000">
                <a:schemeClr val="accent6">
                  <a:lumMod val="50000"/>
                </a:schemeClr>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40" name="CaixaDeTexto 39"/>
          <p:cNvSpPr txBox="1"/>
          <p:nvPr/>
        </p:nvSpPr>
        <p:spPr>
          <a:xfrm rot="215394">
            <a:off x="2841401" y="3403616"/>
            <a:ext cx="569053" cy="224008"/>
          </a:xfrm>
          <a:prstGeom prst="rect">
            <a:avLst/>
          </a:prstGeom>
          <a:noFill/>
          <a:ln>
            <a:noFill/>
          </a:ln>
        </p:spPr>
        <p:txBody>
          <a:bodyPr wrap="square" lIns="72000" tIns="36000" rIns="72000" bIns="36000" rtlCol="0" anchor="t">
            <a:noAutofit/>
          </a:bodyPr>
          <a:lstStyle/>
          <a:p>
            <a:pPr algn="ctr">
              <a:spcAft>
                <a:spcPts val="600"/>
              </a:spcAft>
            </a:pPr>
            <a:r>
              <a:rPr lang="pt-BR" sz="1200" b="1" dirty="0"/>
              <a:t>FICO</a:t>
            </a:r>
          </a:p>
        </p:txBody>
      </p:sp>
      <p:sp>
        <p:nvSpPr>
          <p:cNvPr id="42" name="CaixaDeTexto 41"/>
          <p:cNvSpPr txBox="1"/>
          <p:nvPr/>
        </p:nvSpPr>
        <p:spPr>
          <a:xfrm rot="1779495">
            <a:off x="2787357" y="4505088"/>
            <a:ext cx="916465" cy="224008"/>
          </a:xfrm>
          <a:prstGeom prst="rect">
            <a:avLst/>
          </a:prstGeom>
          <a:noFill/>
          <a:ln>
            <a:noFill/>
          </a:ln>
        </p:spPr>
        <p:txBody>
          <a:bodyPr wrap="square" lIns="72000" tIns="36000" rIns="72000" bIns="36000" rtlCol="0" anchor="t">
            <a:noAutofit/>
          </a:bodyPr>
          <a:lstStyle/>
          <a:p>
            <a:pPr algn="ctr">
              <a:spcAft>
                <a:spcPts val="600"/>
              </a:spcAft>
            </a:pPr>
            <a:r>
              <a:rPr lang="pt-BR" sz="1200" b="1" dirty="0" err="1"/>
              <a:t>Ferronorte</a:t>
            </a:r>
            <a:endParaRPr lang="pt-BR" sz="1200" b="1" dirty="0"/>
          </a:p>
        </p:txBody>
      </p:sp>
      <p:sp>
        <p:nvSpPr>
          <p:cNvPr id="43" name="CaixaDeTexto 42"/>
          <p:cNvSpPr txBox="1"/>
          <p:nvPr/>
        </p:nvSpPr>
        <p:spPr>
          <a:xfrm rot="215394">
            <a:off x="3794053" y="5394709"/>
            <a:ext cx="1008112" cy="224008"/>
          </a:xfrm>
          <a:prstGeom prst="rect">
            <a:avLst/>
          </a:prstGeom>
          <a:noFill/>
          <a:ln>
            <a:noFill/>
          </a:ln>
        </p:spPr>
        <p:txBody>
          <a:bodyPr wrap="square" lIns="72000" tIns="36000" rIns="72000" bIns="36000" rtlCol="0" anchor="t">
            <a:noAutofit/>
          </a:bodyPr>
          <a:lstStyle/>
          <a:p>
            <a:pPr>
              <a:spcAft>
                <a:spcPts val="600"/>
              </a:spcAft>
            </a:pPr>
            <a:r>
              <a:rPr lang="pt-BR" sz="1200" b="1" dirty="0"/>
              <a:t>SFS</a:t>
            </a:r>
          </a:p>
        </p:txBody>
      </p:sp>
      <p:sp>
        <p:nvSpPr>
          <p:cNvPr id="44" name="Elipse 43"/>
          <p:cNvSpPr/>
          <p:nvPr/>
        </p:nvSpPr>
        <p:spPr>
          <a:xfrm>
            <a:off x="3728070" y="5405007"/>
            <a:ext cx="108000" cy="108000"/>
          </a:xfrm>
          <a:prstGeom prst="ellipse">
            <a:avLst/>
          </a:prstGeom>
          <a:gradFill>
            <a:gsLst>
              <a:gs pos="0">
                <a:schemeClr val="accent6">
                  <a:lumMod val="50000"/>
                </a:schemeClr>
              </a:gs>
              <a:gs pos="50000">
                <a:schemeClr val="accent6">
                  <a:lumMod val="75000"/>
                </a:schemeClr>
              </a:gs>
              <a:gs pos="100000">
                <a:schemeClr val="accent6">
                  <a:lumMod val="50000"/>
                </a:schemeClr>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45" name="CaixaDeTexto 44"/>
          <p:cNvSpPr txBox="1"/>
          <p:nvPr/>
        </p:nvSpPr>
        <p:spPr>
          <a:xfrm rot="18041555">
            <a:off x="3440452" y="1452121"/>
            <a:ext cx="1008112" cy="224008"/>
          </a:xfrm>
          <a:prstGeom prst="rect">
            <a:avLst/>
          </a:prstGeom>
          <a:noFill/>
          <a:ln>
            <a:noFill/>
          </a:ln>
        </p:spPr>
        <p:txBody>
          <a:bodyPr wrap="square" lIns="72000" tIns="36000" rIns="72000" bIns="36000" rtlCol="0" anchor="t">
            <a:noAutofit/>
          </a:bodyPr>
          <a:lstStyle/>
          <a:p>
            <a:pPr algn="ctr">
              <a:spcAft>
                <a:spcPts val="600"/>
              </a:spcAft>
            </a:pPr>
            <a:r>
              <a:rPr lang="pt-BR" sz="1200" b="1" dirty="0"/>
              <a:t>VDC e OUT</a:t>
            </a:r>
          </a:p>
        </p:txBody>
      </p:sp>
      <p:sp>
        <p:nvSpPr>
          <p:cNvPr id="46" name="Elipse 45"/>
          <p:cNvSpPr/>
          <p:nvPr/>
        </p:nvSpPr>
        <p:spPr>
          <a:xfrm>
            <a:off x="3668111" y="1932024"/>
            <a:ext cx="108000" cy="108000"/>
          </a:xfrm>
          <a:prstGeom prst="ellipse">
            <a:avLst/>
          </a:prstGeom>
          <a:gradFill>
            <a:gsLst>
              <a:gs pos="0">
                <a:schemeClr val="accent6">
                  <a:lumMod val="50000"/>
                </a:schemeClr>
              </a:gs>
              <a:gs pos="50000">
                <a:schemeClr val="accent6">
                  <a:lumMod val="75000"/>
                </a:schemeClr>
              </a:gs>
              <a:gs pos="100000">
                <a:schemeClr val="accent6">
                  <a:lumMod val="50000"/>
                </a:schemeClr>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47" name="CaixaDeTexto 46"/>
          <p:cNvSpPr txBox="1"/>
          <p:nvPr/>
        </p:nvSpPr>
        <p:spPr>
          <a:xfrm>
            <a:off x="5024214" y="3853064"/>
            <a:ext cx="1008112" cy="224008"/>
          </a:xfrm>
          <a:prstGeom prst="rect">
            <a:avLst/>
          </a:prstGeom>
          <a:noFill/>
          <a:ln>
            <a:noFill/>
          </a:ln>
        </p:spPr>
        <p:txBody>
          <a:bodyPr wrap="square" lIns="72000" tIns="36000" rIns="72000" bIns="36000" rtlCol="0" anchor="t">
            <a:noAutofit/>
          </a:bodyPr>
          <a:lstStyle/>
          <a:p>
            <a:pPr algn="ctr">
              <a:spcAft>
                <a:spcPts val="600"/>
              </a:spcAft>
            </a:pPr>
            <a:r>
              <a:rPr lang="pt-BR" sz="1200" b="1" dirty="0"/>
              <a:t>Bahia Sul</a:t>
            </a:r>
          </a:p>
        </p:txBody>
      </p:sp>
      <p:sp>
        <p:nvSpPr>
          <p:cNvPr id="48" name="Elipse 47"/>
          <p:cNvSpPr/>
          <p:nvPr/>
        </p:nvSpPr>
        <p:spPr>
          <a:xfrm>
            <a:off x="5077854" y="3797348"/>
            <a:ext cx="108000" cy="108000"/>
          </a:xfrm>
          <a:prstGeom prst="ellipse">
            <a:avLst/>
          </a:prstGeom>
          <a:gradFill>
            <a:gsLst>
              <a:gs pos="0">
                <a:schemeClr val="accent6">
                  <a:lumMod val="50000"/>
                </a:schemeClr>
              </a:gs>
              <a:gs pos="50000">
                <a:schemeClr val="accent6">
                  <a:lumMod val="75000"/>
                </a:schemeClr>
              </a:gs>
              <a:gs pos="100000">
                <a:schemeClr val="accent6">
                  <a:lumMod val="50000"/>
                </a:schemeClr>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Tree>
    <p:extLst>
      <p:ext uri="{BB962C8B-B14F-4D97-AF65-F5344CB8AC3E}">
        <p14:creationId xmlns:p14="http://schemas.microsoft.com/office/powerpoint/2010/main" val="41180556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p:custDataLst>
              <p:tags r:id="rId2"/>
            </p:custDataLst>
            <p:extLst>
              <p:ext uri="{D42A27DB-BD31-4B8C-83A1-F6EECF244321}">
                <p14:modId xmlns:p14="http://schemas.microsoft.com/office/powerpoint/2010/main" val="2054720274"/>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94361" name="think-cell Slide" r:id="rId32" imgW="270" imgH="270" progId="TCLayout.ActiveDocument.1">
                  <p:embed/>
                </p:oleObj>
              </mc:Choice>
              <mc:Fallback>
                <p:oleObj name="think-cell Slide" r:id="rId32" imgW="270" imgH="270" progId="TCLayout.ActiveDocument.1">
                  <p:embed/>
                  <p:pic>
                    <p:nvPicPr>
                      <p:cNvPr id="0" name=""/>
                      <p:cNvPicPr/>
                      <p:nvPr/>
                    </p:nvPicPr>
                    <p:blipFill>
                      <a:blip r:embed="rId33"/>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3"/>
            </p:custDataLst>
          </p:nvPr>
        </p:nvSpPr>
        <p:spPr/>
        <p:txBody>
          <a:bodyPr/>
          <a:lstStyle/>
          <a:p>
            <a:r>
              <a:rPr lang="pt-BR" dirty="0"/>
              <a:t>Características de um terminal de granéis agrícolas</a:t>
            </a:r>
          </a:p>
        </p:txBody>
      </p:sp>
      <p:grpSp>
        <p:nvGrpSpPr>
          <p:cNvPr id="50" name="Grupo 49"/>
          <p:cNvGrpSpPr/>
          <p:nvPr/>
        </p:nvGrpSpPr>
        <p:grpSpPr>
          <a:xfrm>
            <a:off x="8120558" y="692696"/>
            <a:ext cx="1512168" cy="864096"/>
            <a:chOff x="487710" y="5733256"/>
            <a:chExt cx="1512168" cy="864096"/>
          </a:xfrm>
        </p:grpSpPr>
        <p:sp>
          <p:nvSpPr>
            <p:cNvPr id="14" name="Retângulo 13"/>
            <p:cNvSpPr/>
            <p:nvPr>
              <p:custDataLst>
                <p:tags r:id="rId29"/>
              </p:custDataLst>
            </p:nvPr>
          </p:nvSpPr>
          <p:spPr>
            <a:xfrm>
              <a:off x="487710" y="5733256"/>
              <a:ext cx="1512168" cy="86409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spcAft>
                  <a:spcPts val="600"/>
                </a:spcAft>
              </a:pPr>
              <a:r>
                <a:rPr lang="pt-BR" sz="1200" b="1" dirty="0">
                  <a:solidFill>
                    <a:prstClr val="black"/>
                  </a:solidFill>
                </a:rPr>
                <a:t>Legenda</a:t>
              </a:r>
            </a:p>
          </p:txBody>
        </p:sp>
        <p:sp>
          <p:nvSpPr>
            <p:cNvPr id="16" name="Texto explicativo retangular 15"/>
            <p:cNvSpPr/>
            <p:nvPr>
              <p:custDataLst>
                <p:tags r:id="rId30"/>
              </p:custDataLst>
            </p:nvPr>
          </p:nvSpPr>
          <p:spPr>
            <a:xfrm>
              <a:off x="763628" y="6129352"/>
              <a:ext cx="972000" cy="396000"/>
            </a:xfrm>
            <a:prstGeom prst="wedgeRectCallout">
              <a:avLst>
                <a:gd name="adj1" fmla="val 49966"/>
                <a:gd name="adj2" fmla="val -98749"/>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r>
                <a:rPr lang="pt-BR" sz="1100" b="1" dirty="0">
                  <a:solidFill>
                    <a:prstClr val="black"/>
                  </a:solidFill>
                </a:rPr>
                <a:t>Capacidade típica</a:t>
              </a:r>
            </a:p>
          </p:txBody>
        </p:sp>
      </p:grpSp>
      <p:grpSp>
        <p:nvGrpSpPr>
          <p:cNvPr id="29" name="Grupo 28"/>
          <p:cNvGrpSpPr/>
          <p:nvPr>
            <p:custDataLst>
              <p:tags r:id="rId4"/>
            </p:custDataLst>
          </p:nvPr>
        </p:nvGrpSpPr>
        <p:grpSpPr>
          <a:xfrm>
            <a:off x="6248350" y="3582058"/>
            <a:ext cx="977251" cy="287992"/>
            <a:chOff x="6135195" y="2885593"/>
            <a:chExt cx="1265283" cy="287992"/>
          </a:xfrm>
        </p:grpSpPr>
        <p:cxnSp>
          <p:nvCxnSpPr>
            <p:cNvPr id="9" name="Conector de seta reta 8"/>
            <p:cNvCxnSpPr/>
            <p:nvPr>
              <p:custDataLst>
                <p:tags r:id="rId27"/>
              </p:custDataLst>
            </p:nvPr>
          </p:nvCxnSpPr>
          <p:spPr>
            <a:xfrm>
              <a:off x="6135195" y="3173585"/>
              <a:ext cx="1265283" cy="0"/>
            </a:xfrm>
            <a:prstGeom prst="straightConnector1">
              <a:avLst/>
            </a:prstGeom>
            <a:ln w="381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7" name="CaixaDeTexto 6"/>
            <p:cNvSpPr txBox="1"/>
            <p:nvPr>
              <p:custDataLst>
                <p:tags r:id="rId28"/>
              </p:custDataLst>
            </p:nvPr>
          </p:nvSpPr>
          <p:spPr>
            <a:xfrm>
              <a:off x="6164531" y="2885593"/>
              <a:ext cx="1235947" cy="230376"/>
            </a:xfrm>
            <a:prstGeom prst="rect">
              <a:avLst/>
            </a:prstGeom>
            <a:noFill/>
            <a:ln w="38100">
              <a:noFill/>
            </a:ln>
          </p:spPr>
          <p:txBody>
            <a:bodyPr wrap="none" lIns="72000" tIns="36000" rIns="72000" bIns="36000" rtlCol="0" anchor="t">
              <a:noAutofit/>
            </a:bodyPr>
            <a:lstStyle/>
            <a:p>
              <a:pPr algn="ctr">
                <a:spcAft>
                  <a:spcPts val="600"/>
                </a:spcAft>
              </a:pPr>
              <a:r>
                <a:rPr lang="pt-BR" sz="1400" dirty="0">
                  <a:solidFill>
                    <a:prstClr val="black"/>
                  </a:solidFill>
                </a:rPr>
                <a:t>correias</a:t>
              </a:r>
            </a:p>
          </p:txBody>
        </p:sp>
      </p:grpSp>
      <p:grpSp>
        <p:nvGrpSpPr>
          <p:cNvPr id="27" name="Grupo 26"/>
          <p:cNvGrpSpPr/>
          <p:nvPr>
            <p:custDataLst>
              <p:tags r:id="rId5"/>
            </p:custDataLst>
          </p:nvPr>
        </p:nvGrpSpPr>
        <p:grpSpPr>
          <a:xfrm>
            <a:off x="7390799" y="2592566"/>
            <a:ext cx="2313935" cy="2264905"/>
            <a:chOff x="7567647" y="1131201"/>
            <a:chExt cx="1849055" cy="2264905"/>
          </a:xfrm>
        </p:grpSpPr>
        <p:sp>
          <p:nvSpPr>
            <p:cNvPr id="21" name="Retângulo 20"/>
            <p:cNvSpPr/>
            <p:nvPr>
              <p:custDataLst>
                <p:tags r:id="rId25"/>
              </p:custDataLst>
            </p:nvPr>
          </p:nvSpPr>
          <p:spPr>
            <a:xfrm>
              <a:off x="7567647" y="1131201"/>
              <a:ext cx="1849055" cy="1721675"/>
            </a:xfrm>
            <a:prstGeom prst="rect">
              <a:avLst/>
            </a:prstGeom>
            <a:solidFill>
              <a:schemeClr val="bg1"/>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6" name="Retângulo 5"/>
            <p:cNvSpPr/>
            <p:nvPr>
              <p:custDataLst>
                <p:tags r:id="rId26"/>
              </p:custDataLst>
            </p:nvPr>
          </p:nvSpPr>
          <p:spPr>
            <a:xfrm>
              <a:off x="7567647" y="2853016"/>
              <a:ext cx="1849055" cy="54309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dirty="0">
                  <a:solidFill>
                    <a:prstClr val="black"/>
                  </a:solidFill>
                </a:rPr>
                <a:t>Berço + </a:t>
              </a:r>
              <a:r>
                <a:rPr lang="pt-BR" sz="1600" dirty="0" err="1">
                  <a:solidFill>
                    <a:prstClr val="black"/>
                  </a:solidFill>
                </a:rPr>
                <a:t>Shiploader</a:t>
              </a:r>
              <a:endParaRPr lang="pt-BR" sz="1600" dirty="0">
                <a:solidFill>
                  <a:prstClr val="black"/>
                </a:solidFill>
              </a:endParaRPr>
            </a:p>
          </p:txBody>
        </p:sp>
      </p:grpSp>
      <p:grpSp>
        <p:nvGrpSpPr>
          <p:cNvPr id="30" name="Grupo 29"/>
          <p:cNvGrpSpPr/>
          <p:nvPr>
            <p:custDataLst>
              <p:tags r:id="rId6"/>
            </p:custDataLst>
          </p:nvPr>
        </p:nvGrpSpPr>
        <p:grpSpPr>
          <a:xfrm>
            <a:off x="3862407" y="2559909"/>
            <a:ext cx="2313935" cy="2264905"/>
            <a:chOff x="7567647" y="1131201"/>
            <a:chExt cx="1849055" cy="2264905"/>
          </a:xfrm>
        </p:grpSpPr>
        <p:sp>
          <p:nvSpPr>
            <p:cNvPr id="31" name="Retângulo 30"/>
            <p:cNvSpPr/>
            <p:nvPr>
              <p:custDataLst>
                <p:tags r:id="rId23"/>
              </p:custDataLst>
            </p:nvPr>
          </p:nvSpPr>
          <p:spPr>
            <a:xfrm>
              <a:off x="7567647" y="1131201"/>
              <a:ext cx="1849055" cy="1721675"/>
            </a:xfrm>
            <a:prstGeom prst="rect">
              <a:avLst/>
            </a:prstGeom>
            <a:solidFill>
              <a:schemeClr val="bg1"/>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32" name="Retângulo 31"/>
            <p:cNvSpPr/>
            <p:nvPr>
              <p:custDataLst>
                <p:tags r:id="rId24"/>
              </p:custDataLst>
            </p:nvPr>
          </p:nvSpPr>
          <p:spPr>
            <a:xfrm>
              <a:off x="7567647" y="2853016"/>
              <a:ext cx="1849055" cy="54309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dirty="0">
                  <a:solidFill>
                    <a:prstClr val="black"/>
                  </a:solidFill>
                </a:rPr>
                <a:t>Armazém/Silo</a:t>
              </a:r>
            </a:p>
          </p:txBody>
        </p:sp>
      </p:grpSp>
      <p:grpSp>
        <p:nvGrpSpPr>
          <p:cNvPr id="33" name="Grupo 32"/>
          <p:cNvGrpSpPr/>
          <p:nvPr>
            <p:custDataLst>
              <p:tags r:id="rId7"/>
            </p:custDataLst>
          </p:nvPr>
        </p:nvGrpSpPr>
        <p:grpSpPr>
          <a:xfrm>
            <a:off x="260768" y="1196752"/>
            <a:ext cx="2313935" cy="2264905"/>
            <a:chOff x="7567647" y="1131201"/>
            <a:chExt cx="1849055" cy="2264905"/>
          </a:xfrm>
        </p:grpSpPr>
        <p:sp>
          <p:nvSpPr>
            <p:cNvPr id="34" name="Retângulo 33"/>
            <p:cNvSpPr/>
            <p:nvPr>
              <p:custDataLst>
                <p:tags r:id="rId21"/>
              </p:custDataLst>
            </p:nvPr>
          </p:nvSpPr>
          <p:spPr>
            <a:xfrm>
              <a:off x="7567647" y="1131201"/>
              <a:ext cx="1849055" cy="1721675"/>
            </a:xfrm>
            <a:prstGeom prst="rect">
              <a:avLst/>
            </a:prstGeom>
            <a:solidFill>
              <a:schemeClr val="bg1"/>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35" name="Retângulo 34"/>
            <p:cNvSpPr/>
            <p:nvPr>
              <p:custDataLst>
                <p:tags r:id="rId22"/>
              </p:custDataLst>
            </p:nvPr>
          </p:nvSpPr>
          <p:spPr>
            <a:xfrm>
              <a:off x="7567647" y="2853016"/>
              <a:ext cx="1849055" cy="54309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algn="ctr"/>
              <a:r>
                <a:rPr lang="pt-BR" sz="1600" dirty="0">
                  <a:solidFill>
                    <a:prstClr val="black"/>
                  </a:solidFill>
                </a:rPr>
                <a:t>Moega e/ou </a:t>
              </a:r>
            </a:p>
            <a:p>
              <a:pPr algn="ctr"/>
              <a:r>
                <a:rPr lang="pt-BR" sz="1600" dirty="0">
                  <a:solidFill>
                    <a:prstClr val="black"/>
                  </a:solidFill>
                </a:rPr>
                <a:t>Tombador de caminhão</a:t>
              </a:r>
            </a:p>
          </p:txBody>
        </p:sp>
      </p:grpSp>
      <p:grpSp>
        <p:nvGrpSpPr>
          <p:cNvPr id="36" name="Grupo 35"/>
          <p:cNvGrpSpPr/>
          <p:nvPr>
            <p:custDataLst>
              <p:tags r:id="rId8"/>
            </p:custDataLst>
          </p:nvPr>
        </p:nvGrpSpPr>
        <p:grpSpPr>
          <a:xfrm>
            <a:off x="260768" y="4041976"/>
            <a:ext cx="2313935" cy="2267344"/>
            <a:chOff x="7567647" y="585532"/>
            <a:chExt cx="1849055" cy="2267344"/>
          </a:xfrm>
        </p:grpSpPr>
        <p:sp>
          <p:nvSpPr>
            <p:cNvPr id="37" name="Retângulo 36"/>
            <p:cNvSpPr/>
            <p:nvPr>
              <p:custDataLst>
                <p:tags r:id="rId19"/>
              </p:custDataLst>
            </p:nvPr>
          </p:nvSpPr>
          <p:spPr>
            <a:xfrm>
              <a:off x="7567647" y="1131201"/>
              <a:ext cx="1849055" cy="1721675"/>
            </a:xfrm>
            <a:prstGeom prst="rect">
              <a:avLst/>
            </a:prstGeom>
            <a:solidFill>
              <a:schemeClr val="bg1"/>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38" name="Retângulo 37"/>
            <p:cNvSpPr/>
            <p:nvPr>
              <p:custDataLst>
                <p:tags r:id="rId20"/>
              </p:custDataLst>
            </p:nvPr>
          </p:nvSpPr>
          <p:spPr>
            <a:xfrm>
              <a:off x="7567647" y="585532"/>
              <a:ext cx="1849055" cy="54309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dirty="0">
                  <a:solidFill>
                    <a:prstClr val="black"/>
                  </a:solidFill>
                </a:rPr>
                <a:t>Moega ferroviária</a:t>
              </a:r>
            </a:p>
          </p:txBody>
        </p:sp>
      </p:grpSp>
      <p:grpSp>
        <p:nvGrpSpPr>
          <p:cNvPr id="40" name="Grupo 39"/>
          <p:cNvGrpSpPr/>
          <p:nvPr>
            <p:custDataLst>
              <p:tags r:id="rId9"/>
            </p:custDataLst>
          </p:nvPr>
        </p:nvGrpSpPr>
        <p:grpSpPr>
          <a:xfrm rot="19972828">
            <a:off x="2662741" y="3838288"/>
            <a:ext cx="1021157" cy="311175"/>
            <a:chOff x="6057124" y="2862410"/>
            <a:chExt cx="1343354" cy="311175"/>
          </a:xfrm>
        </p:grpSpPr>
        <p:cxnSp>
          <p:nvCxnSpPr>
            <p:cNvPr id="41" name="Conector de seta reta 40"/>
            <p:cNvCxnSpPr/>
            <p:nvPr>
              <p:custDataLst>
                <p:tags r:id="rId17"/>
              </p:custDataLst>
            </p:nvPr>
          </p:nvCxnSpPr>
          <p:spPr>
            <a:xfrm>
              <a:off x="6135195" y="3173585"/>
              <a:ext cx="1265283" cy="0"/>
            </a:xfrm>
            <a:prstGeom prst="straightConnector1">
              <a:avLst/>
            </a:prstGeom>
            <a:ln w="381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42" name="CaixaDeTexto 41"/>
            <p:cNvSpPr txBox="1"/>
            <p:nvPr>
              <p:custDataLst>
                <p:tags r:id="rId18"/>
              </p:custDataLst>
            </p:nvPr>
          </p:nvSpPr>
          <p:spPr>
            <a:xfrm>
              <a:off x="6057124" y="2862410"/>
              <a:ext cx="1235947" cy="230376"/>
            </a:xfrm>
            <a:prstGeom prst="rect">
              <a:avLst/>
            </a:prstGeom>
            <a:noFill/>
            <a:ln w="38100">
              <a:noFill/>
            </a:ln>
          </p:spPr>
          <p:txBody>
            <a:bodyPr wrap="none" lIns="72000" tIns="36000" rIns="72000" bIns="36000" rtlCol="0" anchor="t">
              <a:noAutofit/>
            </a:bodyPr>
            <a:lstStyle/>
            <a:p>
              <a:pPr algn="ctr">
                <a:spcAft>
                  <a:spcPts val="600"/>
                </a:spcAft>
              </a:pPr>
              <a:r>
                <a:rPr lang="pt-BR" sz="1400" dirty="0">
                  <a:solidFill>
                    <a:prstClr val="black"/>
                  </a:solidFill>
                </a:rPr>
                <a:t>correias</a:t>
              </a:r>
            </a:p>
          </p:txBody>
        </p:sp>
      </p:grpSp>
      <p:grpSp>
        <p:nvGrpSpPr>
          <p:cNvPr id="43" name="Grupo 42"/>
          <p:cNvGrpSpPr/>
          <p:nvPr>
            <p:custDataLst>
              <p:tags r:id="rId10"/>
            </p:custDataLst>
          </p:nvPr>
        </p:nvGrpSpPr>
        <p:grpSpPr>
          <a:xfrm rot="1264879">
            <a:off x="2756384" y="3098384"/>
            <a:ext cx="1022103" cy="310234"/>
            <a:chOff x="6105047" y="2863351"/>
            <a:chExt cx="1295431" cy="310234"/>
          </a:xfrm>
        </p:grpSpPr>
        <p:cxnSp>
          <p:nvCxnSpPr>
            <p:cNvPr id="44" name="Conector de seta reta 43"/>
            <p:cNvCxnSpPr/>
            <p:nvPr>
              <p:custDataLst>
                <p:tags r:id="rId15"/>
              </p:custDataLst>
            </p:nvPr>
          </p:nvCxnSpPr>
          <p:spPr>
            <a:xfrm>
              <a:off x="6135195" y="3173585"/>
              <a:ext cx="1265283" cy="0"/>
            </a:xfrm>
            <a:prstGeom prst="straightConnector1">
              <a:avLst/>
            </a:prstGeom>
            <a:ln w="381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45" name="CaixaDeTexto 44"/>
            <p:cNvSpPr txBox="1"/>
            <p:nvPr>
              <p:custDataLst>
                <p:tags r:id="rId16"/>
              </p:custDataLst>
            </p:nvPr>
          </p:nvSpPr>
          <p:spPr>
            <a:xfrm>
              <a:off x="6105047" y="2863351"/>
              <a:ext cx="1235947" cy="230376"/>
            </a:xfrm>
            <a:prstGeom prst="rect">
              <a:avLst/>
            </a:prstGeom>
            <a:noFill/>
            <a:ln w="38100">
              <a:noFill/>
            </a:ln>
          </p:spPr>
          <p:txBody>
            <a:bodyPr wrap="none" lIns="72000" tIns="36000" rIns="72000" bIns="36000" rtlCol="0" anchor="t">
              <a:noAutofit/>
            </a:bodyPr>
            <a:lstStyle/>
            <a:p>
              <a:pPr algn="ctr">
                <a:spcAft>
                  <a:spcPts val="600"/>
                </a:spcAft>
              </a:pPr>
              <a:r>
                <a:rPr lang="pt-BR" sz="1400" dirty="0">
                  <a:solidFill>
                    <a:prstClr val="black"/>
                  </a:solidFill>
                </a:rPr>
                <a:t>correias</a:t>
              </a:r>
            </a:p>
          </p:txBody>
        </p:sp>
      </p:grpSp>
      <p:sp>
        <p:nvSpPr>
          <p:cNvPr id="46" name="Texto explicativo retangular 45"/>
          <p:cNvSpPr/>
          <p:nvPr>
            <p:custDataLst>
              <p:tags r:id="rId11"/>
            </p:custDataLst>
          </p:nvPr>
        </p:nvSpPr>
        <p:spPr>
          <a:xfrm>
            <a:off x="4214468" y="5085184"/>
            <a:ext cx="1025770" cy="432048"/>
          </a:xfrm>
          <a:prstGeom prst="wedgeRectCallout">
            <a:avLst>
              <a:gd name="adj1" fmla="val 29063"/>
              <a:gd name="adj2" fmla="val -137470"/>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r>
              <a:rPr lang="pt-BR" sz="1400" b="1" dirty="0">
                <a:solidFill>
                  <a:prstClr val="black"/>
                </a:solidFill>
              </a:rPr>
              <a:t>120.000 a</a:t>
            </a:r>
          </a:p>
          <a:p>
            <a:pPr algn="ctr"/>
            <a:r>
              <a:rPr lang="pt-BR" sz="1400" b="1" dirty="0">
                <a:solidFill>
                  <a:prstClr val="black"/>
                </a:solidFill>
              </a:rPr>
              <a:t>200.000 t</a:t>
            </a:r>
          </a:p>
        </p:txBody>
      </p:sp>
      <p:sp>
        <p:nvSpPr>
          <p:cNvPr id="48" name="Texto explicativo retangular 47"/>
          <p:cNvSpPr/>
          <p:nvPr>
            <p:custDataLst>
              <p:tags r:id="rId12"/>
            </p:custDataLst>
          </p:nvPr>
        </p:nvSpPr>
        <p:spPr>
          <a:xfrm>
            <a:off x="8552606" y="5085184"/>
            <a:ext cx="941648" cy="432048"/>
          </a:xfrm>
          <a:prstGeom prst="wedgeRectCallout">
            <a:avLst>
              <a:gd name="adj1" fmla="val 16173"/>
              <a:gd name="adj2" fmla="val -124406"/>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r>
              <a:rPr lang="pt-BR" sz="1400" b="1" dirty="0">
                <a:solidFill>
                  <a:prstClr val="black"/>
                </a:solidFill>
              </a:rPr>
              <a:t>3.000 </a:t>
            </a:r>
            <a:r>
              <a:rPr lang="pt-BR" sz="1400" b="1" dirty="0" err="1">
                <a:solidFill>
                  <a:prstClr val="black"/>
                </a:solidFill>
              </a:rPr>
              <a:t>tph</a:t>
            </a:r>
            <a:endParaRPr lang="pt-BR" sz="1400" b="1" dirty="0">
              <a:solidFill>
                <a:prstClr val="black"/>
              </a:solidFill>
            </a:endParaRPr>
          </a:p>
        </p:txBody>
      </p:sp>
      <p:pic>
        <p:nvPicPr>
          <p:cNvPr id="30817" name="Picture 97" descr="http://www.jms.com.br/imagens/produto_233.jpg"/>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339792" y="1253198"/>
            <a:ext cx="2171157" cy="1615441"/>
          </a:xfrm>
          <a:prstGeom prst="rect">
            <a:avLst/>
          </a:prstGeom>
          <a:noFill/>
          <a:extLst>
            <a:ext uri="{909E8E84-426E-40DD-AFC4-6F175D3DCCD1}">
              <a14:hiddenFill xmlns:a14="http://schemas.microsoft.com/office/drawing/2010/main">
                <a:solidFill>
                  <a:srgbClr val="FFFFFF"/>
                </a:solidFill>
              </a14:hiddenFill>
            </a:ext>
          </a:extLst>
        </p:spPr>
      </p:pic>
      <p:pic>
        <p:nvPicPr>
          <p:cNvPr id="30820" name="Picture 100" descr="http://bloximages.chicago2.vip.townnews.com/tdn.com/content/tncms/assets/v3/editorial/f/3d/f3df0786-da5a-11e0-8c91-001cc4c002e0/4e6928837088f.image.jpg"/>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339792" y="4652121"/>
            <a:ext cx="2171157" cy="1592722"/>
          </a:xfrm>
          <a:prstGeom prst="rect">
            <a:avLst/>
          </a:prstGeom>
          <a:noFill/>
          <a:extLst>
            <a:ext uri="{909E8E84-426E-40DD-AFC4-6F175D3DCCD1}">
              <a14:hiddenFill xmlns:a14="http://schemas.microsoft.com/office/drawing/2010/main">
                <a:solidFill>
                  <a:srgbClr val="FFFFFF"/>
                </a:solidFill>
              </a14:hiddenFill>
            </a:ext>
          </a:extLst>
        </p:spPr>
      </p:pic>
      <p:sp>
        <p:nvSpPr>
          <p:cNvPr id="51" name="AutoShape 102" descr="data:image/jpeg;base64,/9j/4AAQSkZJRgABAQAAAQABAAD/2wCEAAkGBhQSEBUUExQUFRUVFhcWFRYXFRUUFBQYFBcYFBYUFBQXGyYeGBkjGRQVHy8gIygpLCwsGB4xNTAqNSYrLCkBCQoKDgwOFw8PGiocHBwpLCkpKSwpKSkpKSkpLCwsKSwsLCksLCksKSksKS0pLCksKSksLCwpKSwtKSwpKSksLP/AABEIALcBEwMBIgACEQEDEQH/xAAbAAACAwEBAQAAAAAAAAAAAAACAwABBAUGB//EAEYQAAEDAgMFBAYIAwUIAwAAAAEAAhEDIQQSMQUiQVFhEzJCcQYjUoGRoQcUYnKxwdHwkrLhFTNjgqIWF0NTk8LS4iREc//EABkBAQEBAQEBAAAAAAAAAAAAAAABAgMEBf/EACYRAQEAAgEEAgEEAwAAAAAAAAABAhESAyExURNBIlKh8PEyYXH/2gAMAwEAAhEDEQA/APrNBgAgJ4Wdjk5rkDWlNa5JBRgoNLXosyzgq8yB+ZSUnMpnQPUSmvRhyAlFUq0EUUUQVCosRKIByqwFaiCQhIRISUAlBKJxQFUGCoSlSpmQMLkBegc9LL0QxzklzkLnoHORUJQkqi5AXIClVKW9/wCI+ZUlA1CWqAqyUC8itXmVoHBiLKnhio0VAoPRteoaRCAgqh2dEHpCMBA4OVFAAmtCgpqYCpkRCmggRAqBiuEFqKKIIkY3Gso03VKhytaJJuY4aC+pCevPelmFxDmg0OzeJDX0njvZjlzNcTlkTo4EIOS36Tabqga2m6c+UglswTAdY2tfivV09rUnVTSDxnE28tfgvi+K2N2WLIbSfQAAcGkseGnITmOrTJva2sABI2Jj6gqueyGOD5D2l3rIk8B4gOcQbrNuvK62+9lAVw/Rja1fEBzqtJtNos0hxOaQDMHhBmetp1XdyrSAKGE3KqhAlwS3FMqOWdzlURzktxVkoUUJKEo4Q5UAFCQnZFZpoM8Kw1OFJEKSBUIXFPdTSixAlRGWqIN7aiY16ygqw9Qa1AxJbURNPVA4Ugp2QQBybTqoLFJHlUlCaqAoVpXbqdugaoha+USCJbq4Bi8xMAE2MgaDoUxfN/pQ9KMRgK1OpSa0tqMcyXCwLSHQLETvFB9ENcdbmNDx9yzbXq5aRMgQ5hvYWe06+QXyD0e+levXxFKjUp0oNSnvNjN328bCIXvPT7aANPsGS6qS12QML25ZImoQN1sxpckaQoPKeku0W18VmaQWmk2ADJJMjKYuCc0RqsHoRh6f15wLGgybQM9IjNDcgFotA4HmuNQwwpCrSZVFUscXZ2gwcpDiZceBtbj0XY9Ag4YwEuJNRtRz3ndme0vB8yffCn3FfV9mYkkPJEb9h0DGQbdFubWXK2dVzdoQCB2kaEd1jBaeFlsBWkbM6S+oqa5LqFUU56AqImtRAAK8iOFEA5UbaapWCirFNX2aKVTnIF5FWVWXKByAC1CWSmOVSgX2SibKiDD2qJj1ma5Ma5QbGvRiosudTOg2iqr7RYhURh6DZ2isNlZ2OTmVEDRQR9iqOJAEkgDmTC4OO9KagrZKVEPYImqakAjxBjACSeF4CD0LWQrNQAEyIGt9PNeP2zth1am5ji2mx2sPLXc+/Ij3LzOK2Y1zWsZieya0kgMqNEzrMn5rO10+jYr0gos8WY8mb3z0+a8J6eOOPptpljWBjswdOapcFsSLNBnroOSHDspsEdvTdHOo0n+ZNlh0q0zH22nzOqm61qPDUPQVzHtqMfLqbswDhxGn4BfQcVtxjMGSx5GIfUaarnDea51nVY0ysboAYEDmuRi9lveR2dc0yPZggzzuttTBOI3gD1/YUlq2OJjuxOKHYkGlTp0gCH58zRlcRmBsb3k6zKH0PDqeJqVKVMVXFzjkaT3QXgmlM5jEEc8oBN1dX0YAJyuqCQRBIdlni06+4yE30HPYYotrEjdOXMwUw6AQRmFjM8+JlXbOn0nY2JZVY59MywuEHyp0wQesi63ikuKMO6i59ahvszDtaLY3wWMcatIf8y5JHiHUBdrA7Rp1mh1M5muEtcNHCJt1E3ButsiyIXUlqhSEGPskbWQtBYlvdCBTqasNRZ1dQtbEkCTAkgSdYHM20QLhC4InPS3vVFEqi5UXpZcgIuUaUpzlA9BpzQoXhZjWQOqINXaBRYu1UQYW1UxtRZ2000BQaWPTmkFY2lOplA/Io4QCSYAuSbAAakk6BEwrxf0hY456NNzooxne2bPLXtjPzaADA0J8gg24z6Q6DXZKDX4hxm7YZStE+tdrqO6HLz+O9P8AGPpuezsaIuAGtNR/eyCXOMcJs1efwuMvSytLiKXHdbvFvHlupGeocOyzRmczgSd586zzKiurtLFYhxZmxNd2Z4FnBltTGQDl1WfFYASwOdUcXPg5qj3SBJi7uQQYik8vpAvN3OPACzT+vVMrUpfSl51cbuNt3rp8EF4nZtIBsU2Xe0aN53HE8Fqq4Foa49mwf5QPzWLF4enmpjPMv9onQE8wjxNCjkMuby1HSOPNBuGCZYdm3T2W/qgo7PYWgmmw8ZyzzSHUKXtt+Lf1VYehSyNhzb9RYRIuCgf/AGbTJd6tlj7LeXuKobPaH7oc3d8LnNvPQhKbh2Euh419s8hwJVtwu/Z57vtW1+CKfL2uaG1qw1mXl2g5PBhMq7QrtLQKrXhxiH02ngTMsy8lzsbinUS18udZ+RusvcA1unUhY6f1hhbmbiILMhL4fFSczngBr4aBIBgytY4bZuWnpWektem3IBAeSJo1CwgtvIa8EA7vPoVq2B6WdliwatQ02OBNUPpQCTI7T1UsDiYl1pvIXim7aqtEva2WHMwOa4PeHzF2ZRutkkx8F0qGPD3Z3NczcDRIcRDzmEnKL24SIOqtwuPdJlK+uVPTjCAT2ocDcFoLgfIiywYj6S8K3TMTy3Wm3mV8oOGY5rnCM3a6tjQ1G6jQ66EL2nox6S0mvZSxNOmN/LTrsaKcOAaB2zWwADnAzC06garCuq76Tc5ilRc/yDnnpZjT0+KwVfTvFOZnZhnZYmSwgCLEy8gQPkvd1MEwGcokwJiTbQSeUlcLbG36GGDgS3MD3GwLkyc5AgXM3vfRUeG2t6c7Qw5Dq1N3ZmwymnrrcscQLR8V6HZG38fialOcE6lSLmntSRLBOUuDXuMnpHNee21iamMtVPqwZbTAhg5TxcY5/JdDYO26+GAa1xewaMecwA5NJMtHQGFnk1p9JqsWZ65mE9NKTxFRrqZ595vxFx8Fswu0qVaeyqMqZTDsrgS3hcajRa2yIuQOereUlzlQRehNVJe9JNVBpNVA6qsrqqA1kGrtVFi7dRBvkIw0FZGytNJqgcyitDKKGmU1tZAXYiF8s+kKuPrt97JRBa0eEkVCSTzJy+5fUs44lfIvTigH47ETBs0ADTuUmgnmd5QcluMLS7eDctJrd0ZyO86+vCEkg5KIJqGSzoLN5cdFqxPdrkQLAQPuD/yRVwS+kLmHO/0sI/PqildmXVqe4ZyvN3X4C8efEp7cLFZgyssxx+bRw/VFkmvppTPzcI1gcE1o9f5U+fN3TyQVWoOL6VmauOh4N6nqm4uk4N8FyBoOJjgVdQjtWaaOP4DieqmKIhotd49nmSgs03X7mnTr1VUcKS0WZoOHTzR1XDK7SwPs8ldPQaafvQoFNoneszvHmOQ4oG4bfPq2aC4N9TyCfRGp+0ePVC1vrDbwj8TyRWOvhd5gAc03ILX3EQeGqKpjKzcsVaokkbzab9AeJHROqT2jNdHdeA5XVYk71O/iPXwu96Iw0nvp1Q71by5ziA4VGgOcDmcG5soJE3DVtbtEFvZigxnj3HNymN3QNF1WJqy6np3jy9k6/sIX0x2wkD+7d/MD+/xV3Rke1mV5hzD2uunjaTcKYus4B0nO0udfiJawm/FFUpblSCRFTzGrI6LJj6eVzo9rUcdxpu3ioPf4bbmJNAMDnQb5sxc8hwFjUJmNTbnrC59DZT3Gaopkg7sCQ33u49VxcPtp5ptJq5bgQ3s2gDNlgQJ0WkYxpdBqOIyz/ePPGOBU1td6dqpgS4QDlsYIFx15IKOznMEOqFx9ogA/KAuN2lPKbExm8Lz5aq3VKe7FPiP+HzB5qcV5OxXwYcI7QtPNpg+YVYNjqRltXeiM0gPP3iLFcUuYHf3fhHgHMrHXqN7N3q9M3gHOfyTinJ7nCbfrtcc5bVYRYQGPafvCxHuldbDbWbUA8LvZJE+46FfMTkzjciWu8HItI08yl0q4AZBeN5wMGo2YzxMfdC0j6w4oDSPJfOdl+k1em1pbWLhHdqQ9pILgbmCNBo4fNfTdj4/taNOoQGl7QSAZAPEA+a0jI6kUs0l23UgUBoBBxuxUXWLByUQYg88k0PPJVmJRh6gJr3cijOZJ7co2ViUFOqOXyjbmJfUxdY2aDWDb3MNcG8Lf8OV9f7IlfHar81dx9qu4z/1Hf9ylWMtak4sfvOvVy8BO+1vDy6rRVw4NZl3d15u4zqBzKWH+rp/arT57z3cbcAn5vX2Pdp/i7p5IKo4NvbvtMU2azqSTqfJOo4Rvb1LNsxg4ccx4IcGZrVvNg05Nnj5puFqetqmfYHAaN/qghwzPrDRlbameHNwH5I8VQbNPdbd44cg5Rr//AJBubU28RxcVeJdv0rnvHiODSgvFYVgY8w3Q8OiY3Cttut0SsXW9W6506LQHdfkEGXD4Npad0d53AcHH9ELMI3tXWA3W8x7SZhH7mo7zv5yrpv8AWPvwbxHVFJqYUdoyJ0d4jyHJDiKJDqe87vnxExZ3O6ZVd61n3X8Pu8kGMqb1PTv+fhdzRA4pjs9OHHvnUA+F3SUmq1/bAWO47gRo5vL9FoxRh1P755jwu52UqO9cz7j/AMW+5BhNdwZVkeMzB+4eKVjq4zuBkb3ER4BxWus7cr/en/Qzr+qybT77vP8A7Cgw0MWACAG2f7JJ7/uXWpYt+cfdPgA4jm5ebpV4zCD3jy4Fd3C405hu8HcRzBVR0KbnkOu7V3/LGvxREvhve1b4mjXyaiw1dxzbo73tc2j7KIVn9m05RG54jzH2UUpzH59T3T4uRHJvVZqlJ+Wp3tXeLmJ9lb6tR+dtm6P4nofZ6JQe+XiG6jieLQOXRBiIfLDvXnxDi2fZ6JRe8Djar9nifL7S0Nquy0rDwjU8WEckFSq8B9hZ7DqfsHkojHRqFgIyNdvOMkEOgOEgOBNoPJfWvQfEh+CYQIgvBE5o3yYnlBGsL5bUqkZhl8TuM6083HyX0X6PMTOFcNMtV4jzDT+aso9X71TnhQOSqpVQXaBRZC/oqUVxm+kNCL5x/lfHxIRf7Q4bi5wm15F+QlfN/wDexipjJQ/6Z/VXiPpTxLhAp0Gn2hTBI8s8j5LHKN8K+nM2/hvbI+CZ/tDQm1T9/BfM2/S5XGuHwx57rgT1sU5/0nOqBr20KTXgaZS9p1B3ZB1I+C1j+XhnL8fL6U70ioASKw94d+i+R4V92n7zv9LB+ZXoKv0ltNIh2EaC5rhmadCQQHZMpIF5uV53DVCGk/4VT3SY58mKVJZfBlMDLQ+J/gJ5dU6jBrPng1g49SiktfRB8LHHjwaxqug89rV+8zjyaD+aNJhIzVP/ANI0PABHgwM1WY78aHg0K9m1TDzEzUfof3yRYB59Zreq7lwIH5Kgacds/SzWAWPUq6vfZp4vwCZhqnrapv4OHJqus/1zPuv4fdRCsWBkMAcPxAT5v/VDjXbmg7zf5wtAd0QZMJ3B7/xKFnffpo38Cm4M+rbb9yVdF/rKmvh/lQZnH1jLjuu4kclMV3qd/FzB8JTqh9azXuu4Dm1LxXep28Z8P2XIAxB3qd/H1HhciqO9c2/hfxHTyQ4vvU4Hj5EeFylT+9Zbwv8Aa6FAqrdte51/7G8f6rJjXHM73fyuC01W2r2+X+GPsrLjO8bcG8+Tgg4Qfd3mV08PWhw9/wCS5LnbzvMroUXCR71Uel2dWnNfiNPuhNz+pGtgPkf6LFssgk/5fwhaYHZHXR/yJRT8Q+Ht11cP9JP5JTKu+6/Bh08x+SOvlluvf/FrkmweZnuN+Tnfqgzir6tnRzfk/Kl4h9qseyD8Af8AxCjj6s9HH5VFK4lzwJuz83D81BVR+8eRc0/xNLV736L8RNGsImHtd/Gz/wBV88dU437tJx9zr/itmxvTf+zw8BmftMursoGSRwBmxQr7UWzoAoadrgfFfM6X0pV6sGlhhlOpdVIEW0OURx4FD/vKxTe/hmOvq2qQOneB+K6cbpjlPD6V2A9kKL5u36UasXw4njFU/wDgfxUWNxvVfGw4ySBPuPHT8EJxNuE+RXvMP6PUm6MA95Tv7IpN/wCG34D9Fw5x3+N4alg6zhOQwCATFt6IifMc0/CtIIBd3iWtgcQ4T7rr2OJxrXVBTBEy0XkjXQRxXL2jjpq+rEhua4A0lvy3VuX6jllJruy03Ncx5dUcHsykMFOM4JhwLhpHI6roMrerffSm0fxF36rnejVVrqlcvv6tzjIBFjqRpxWrcykdoy5YBMt01O8OhW8pxumccdTs69SrNYX0pu6avA4eSmDrbz+tQ9dGj9EinTms4tLTutAh7Lze0G6e/DhjnwIGYxrchoBPxlRR7LfLAbd5x+LinbMqbhPN7/5j+iybJouFFtnRc6GNSmbFZ6kW9oj+JBpwpl9XXvAfBoRuf64dGH5uH6LHs996p/xHfkE6nh3urFzZIDIJ6kk/grsPxtTcGnfb8nBNnjZZMc4FlMjRzmH43TX1LcNERME/1bNNAl9qQ98Nm44/Z8kOz2zSbJ0aPy1Uo15LxujKRcC7rAyUVG1iajZAG67j1CrFVN6np3zxPsuVRNXWYpmP4mpOKG/S1756cCho3FO3qf3+vJyqq/1rPJ/Dy5lVjKRPZ2M9qANTwPBBVw7u2p7rph/COCgGo+1fy6f8voDyWTGVd46aM/ErTXw16w5tbqQDJZoJ1ukO2Y58n7LI85AI+BUXTzj3bzvMrdTqCR++COts/JVDHTv5RIAhsnKdRdIqVBMb1rd1vKDeFdpxdzZtTeIuO7pB5rpNf6p1jbtR8C5cKhXFJwgm7Wm7GE3bm5cyVrdtbKAM1nAuO4zxkz4bXlOUXjXVxD7MMG7mf6rfml1H+sgg3Yfk4fqudjNqbjQ1xsGkHI3w6eHmEvFbQDqlMlzxYzAyyCAY3Ym4ClzjXGnVau5U6OfaYniI+KRU2ozPugGbTm95sk43agaHxJ4CQJHOHETyXn2bVqta4h5nMBfe1BsJ8li5W+Klj0Jrw1o/w4N+UQtAxFAb1QHUxuF0XOmpC4eG2h2gLHCXEG51gjT5LoP2kMlMkhtgSS4b1oIjjrPwW8erxZvT5xsqekbDakM0azaP8syufV9IKzxYho5BtvfOqyUsQxtxBIzTlY688z8UrtgIs7SdALAcJcJXfDr7y3leznl0NY/j5VW29Wa4jLTPWDf4GFFZY03za9B+qi63q4fqYnSy/S9u94H6LNVwz3aBvOS506zYRAQsdBkmfMaeU6LQ3Gr5Wn0+zmYfYNRjw4QYJOo5G+nO6x1dhVmkZbTIcRlMAX0Ji5su+cch+unkrqxi44+nn2bKqtL2BhyvpkboaBJImSOg+aYPR+pHdNvLgPNdp+0bfv8ARK/tOef8Lv0S20nTk8OaMDUaWk0yQCLZHE2IPKOCbUFc5y0PbnJPcM3M8tV0frZ5oBizz+anf2vCOczD1AIh40iM7StOGpV203BpeDu5TncA2DJjl7k81idSqFQ+0fim77XgQzD4oEkPc2TJAc4NJOpsdVTamLbmgk5jvEyZtEzCe5rvP3hBDuI/P8k5X2nxRnfRqhwLcwytYBqQCxoEgRzlaGbQxEXd8hP4KdkeX5Im4czwTlfa/FA4XHV2tLc0AABsloiI0tylBTxVcSQ8STvb3e4AmNbWWoUFf1Tp+KcqfHGM46tMl0mIB4i823uioYusSC5znRcSdDcSN6xW76iT4T+/NNbsh0TEDnaE5Vr445j61V2pGs3LnHlqSUMVPsfP9F1PqTepj3BB2TR4fmSpyqzCMcvkGWWBA+XXoj+svA77B/lPnzT3x7IHWAsmIpsOsGPtRHzTlV4T6Z3ZS4E1LjiBy0UOGoyTMnyT6ezaR0Gv2/8A2TaGx6bnhtwDJnNPdE6LNy1Ns3GybumEmlPOOgsg+ssMwJPQ/kum/wBHmZHkue3LNrGRpOmizD0dYG5gTrDiHtMSbWGizzl+3PfrRLK7LS380itixIhkZZ+Yhb3ejJDoznjN22A1Otvelu2EN7ecQA05g5pFyRe8nTgrMp7Xd9x5PGtqOdJHwv71QbAcCOIMc9V67+wQwEkuMd4bpcJ0mLiVkOAYWudeWRaCbHjIibzwXSdWaY4fe3mcMDm3ZGpvbhwK1kOLNAYmbXEHWeVl3auApMLgZ3WhxMxBOoIjTyQVNntAMOkiJbnGYTpIOifLjTHHH24r67m6tubQB87ea0AkxEm0QATy4fFdZ+wnZ3AS0CBct3Z5u0V0NmO7zKrSQJs4ZgOcahPkxbmvblswtaBuVOXddw9ypdH+06g/+w7+NwUWuy8L7bu2H7KnaBYwXdPxRsn9/os7a4tYcFYN0hn70Epg934qbrWobqoaP2iEDTdMugScGfbPxKNuF6/inNb+4VhiHcptKyYKSY1lk9rEGcU5TG0VqbR4fJOoUCRcQR1uoMjMOtDMGeS2diAJ4ceP9VowzA6IkzcGAABzJOg6q6ZuXpgbhOcJ/wBWDRLt0czqfJup807FY1oBbSAfUI7w0B5gfmUmhgWuAfVd2hcAQNG3v5n3p/w37KoYrtHFtEDnmcQY8m/046rTQ2YHNBeTUngbDyj9VuaQLtbpoIaDbkVj2Jh3MpZagLSHON3NMguJ1aevFTScqPD7PAcYYGi3s68RA93zR46iBTPK4uBeAf0W1mUCy8h6UbbzepY6ALvIOsmzPgbozbpydo4qmS8Mtex6CZ1MDgVz3d65EfNC1mhsRPE+6LqgWza3yhXjGd3ZmYRw+HD4KYbFZXzANi3l3hCJ+zxrJ/it8ktmGhzcroIM3GbhaRr+izZ2q5zPjfs4bUqNBaXEgta0EnQNJi3HVOxG3XEERAdl8RIGXg0EWFuCTVw8Hi6G2zFzmzmkgFwLtOY5rP247osA45m5SSQX+ExYZfeuckv08vLKeca6Y2u41C/2gQWzYgxoQJ4KHaVnhtswaLukjKSZ0vqufh6wbOhMPjcgAyMgykagTfS4WjFlhDiGjvWIEbpbeee9Kdt61/I6Y9Xepxv9N9XbGbNIALwA43MgXsOHzWSm/I7MIIIIIyxINxz4rM3HQ1mYkgOOYSTuyI80xu0G6S2YIDshyTm9mNcvGFN9taPmmuPHyp9ZwNQyHZ23tBF5nqpiMa+o02IcftPyW4ho00S62Ibl4Ey2+UyN/eGmmXqU7Z204eCIg9oO6Yg9yYFwtdr30xveW+N/cFXH1TnktbnLXCQTGUcOYQt2zVjLDZy5bOIB+1lB1XUZtS3cpuhrIlk3Djn1HJJq7Rw7pBaAczsuUfat3m2tyPuV1PGnb8bqav7uGcQ460WE8+fzUXczU/2VF229Wv8AYKL5FgiE6qKK5TVcsbaE4hvE/IpxdF1FFjbejaYPGflb4JrG9FFFFhgpwJnrxTKcxy/fkooimtp24dVr7C1vnoqUSM08NPP4W/FMDyCIGpiOf4KKLcc7Wo0IBfo1vfMyegA5+8BczG419QmnQbDdCSbnqefC2gVKLOV76bx7TZuF2M1jYzPk6nNJ4G3ALTh8AGgXJgQJuQPw+SpRRD5LRrM+VvgP3KxVaxDpzu8iAW+6IUUQndnx21XNpvdlFmkyIMQNSD/VeKczNMPlxkmREzxn9+SiiuPdnPyQ52UQeEk6a2EfJObS6deGnPzUUUt0xvu37PaHHTQrT9UY4wGg8+EDSVFFK9eM8IcODGUmx4304XRVcLI0E8FFFHS9ow17CLDThMfLoslR1iOnxUUR8++XMqVrfFZvrBVKLrjJpxrs7D33Qeq7bsHkE7vvF/koosWTb3dD/EWWNQLwf3foh7Fh8I1UUSumoospjws/gBUUUQ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52" name="AutoShape 104" descr="data:image/jpeg;base64,/9j/4AAQSkZJRgABAQAAAQABAAD/2wCEAAkGBhQSEBUUExQUFRUVFhcWFRYXFRUUFBQYFBcYFBYUFBQXGyYeGBkjGRQVHy8gIygpLCwsGB4xNTAqNSYrLCkBCQoKDgwOFw8PGiocHBwpLCkpKSwpKSkpKSkpLCwsKSwsLCksLCksKSksKS0pLCksKSksLCwpKSwtKSwpKSksLP/AABEIALcBEwMBIgACEQEDEQH/xAAbAAACAwEBAQAAAAAAAAAAAAACAwABBAUGB//EAEYQAAEDAgMFBAYIAwUIAwAAAAEAAhEDIQQSMQUiQVFhEzJCcQYjUoGRoQcUYnKxwdHwkrLhFTNjgqIWF0NTk8LS4iREc//EABkBAQEBAQEBAAAAAAAAAAAAAAABAgMEBf/EACYRAQEAAgEEAgEEAwAAAAAAAAABAhESAyExURNBIlKh8PEyYXH/2gAMAwEAAhEDEQA/APrNBgAgJ4Wdjk5rkDWlNa5JBRgoNLXosyzgq8yB+ZSUnMpnQPUSmvRhyAlFUq0EUUUQVCosRKIByqwFaiCQhIRISUAlBKJxQFUGCoSlSpmQMLkBegc9LL0QxzklzkLnoHORUJQkqi5AXIClVKW9/wCI+ZUlA1CWqAqyUC8itXmVoHBiLKnhio0VAoPRteoaRCAgqh2dEHpCMBA4OVFAAmtCgpqYCpkRCmggRAqBiuEFqKKIIkY3Gso03VKhytaJJuY4aC+pCevPelmFxDmg0OzeJDX0njvZjlzNcTlkTo4EIOS36Tabqga2m6c+UglswTAdY2tfivV09rUnVTSDxnE28tfgvi+K2N2WLIbSfQAAcGkseGnITmOrTJva2sABI2Jj6gqueyGOD5D2l3rIk8B4gOcQbrNuvK62+9lAVw/Rja1fEBzqtJtNos0hxOaQDMHhBmetp1XdyrSAKGE3KqhAlwS3FMqOWdzlURzktxVkoUUJKEo4Q5UAFCQnZFZpoM8Kw1OFJEKSBUIXFPdTSixAlRGWqIN7aiY16ygqw9Qa1AxJbURNPVA4Ugp2QQBybTqoLFJHlUlCaqAoVpXbqdugaoha+USCJbq4Bi8xMAE2MgaDoUxfN/pQ9KMRgK1OpSa0tqMcyXCwLSHQLETvFB9ENcdbmNDx9yzbXq5aRMgQ5hvYWe06+QXyD0e+levXxFKjUp0oNSnvNjN328bCIXvPT7aANPsGS6qS12QML25ZImoQN1sxpckaQoPKeku0W18VmaQWmk2ADJJMjKYuCc0RqsHoRh6f15wLGgybQM9IjNDcgFotA4HmuNQwwpCrSZVFUscXZ2gwcpDiZceBtbj0XY9Ag4YwEuJNRtRz3ndme0vB8yffCn3FfV9mYkkPJEb9h0DGQbdFubWXK2dVzdoQCB2kaEd1jBaeFlsBWkbM6S+oqa5LqFUU56AqImtRAAK8iOFEA5UbaapWCirFNX2aKVTnIF5FWVWXKByAC1CWSmOVSgX2SibKiDD2qJj1ma5Ma5QbGvRiosudTOg2iqr7RYhURh6DZ2isNlZ2OTmVEDRQR9iqOJAEkgDmTC4OO9KagrZKVEPYImqakAjxBjACSeF4CD0LWQrNQAEyIGt9PNeP2zth1am5ji2mx2sPLXc+/Ij3LzOK2Y1zWsZieya0kgMqNEzrMn5rO10+jYr0gos8WY8mb3z0+a8J6eOOPptpljWBjswdOapcFsSLNBnroOSHDspsEdvTdHOo0n+ZNlh0q0zH22nzOqm61qPDUPQVzHtqMfLqbswDhxGn4BfQcVtxjMGSx5GIfUaarnDea51nVY0ysboAYEDmuRi9lveR2dc0yPZggzzuttTBOI3gD1/YUlq2OJjuxOKHYkGlTp0gCH58zRlcRmBsb3k6zKH0PDqeJqVKVMVXFzjkaT3QXgmlM5jEEc8oBN1dX0YAJyuqCQRBIdlni06+4yE30HPYYotrEjdOXMwUw6AQRmFjM8+JlXbOn0nY2JZVY59MywuEHyp0wQesi63ikuKMO6i59ahvszDtaLY3wWMcatIf8y5JHiHUBdrA7Rp1mh1M5muEtcNHCJt1E3ButsiyIXUlqhSEGPskbWQtBYlvdCBTqasNRZ1dQtbEkCTAkgSdYHM20QLhC4InPS3vVFEqi5UXpZcgIuUaUpzlA9BpzQoXhZjWQOqINXaBRYu1UQYW1UxtRZ2000BQaWPTmkFY2lOplA/Io4QCSYAuSbAAakk6BEwrxf0hY456NNzooxne2bPLXtjPzaADA0J8gg24z6Q6DXZKDX4hxm7YZStE+tdrqO6HLz+O9P8AGPpuezsaIuAGtNR/eyCXOMcJs1efwuMvSytLiKXHdbvFvHlupGeocOyzRmczgSd586zzKiurtLFYhxZmxNd2Z4FnBltTGQDl1WfFYASwOdUcXPg5qj3SBJi7uQQYik8vpAvN3OPACzT+vVMrUpfSl51cbuNt3rp8EF4nZtIBsU2Xe0aN53HE8Fqq4Foa49mwf5QPzWLF4enmpjPMv9onQE8wjxNCjkMuby1HSOPNBuGCZYdm3T2W/qgo7PYWgmmw8ZyzzSHUKXtt+Lf1VYehSyNhzb9RYRIuCgf/AGbTJd6tlj7LeXuKobPaH7oc3d8LnNvPQhKbh2Euh419s8hwJVtwu/Z57vtW1+CKfL2uaG1qw1mXl2g5PBhMq7QrtLQKrXhxiH02ngTMsy8lzsbinUS18udZ+RusvcA1unUhY6f1hhbmbiILMhL4fFSczngBr4aBIBgytY4bZuWnpWektem3IBAeSJo1CwgtvIa8EA7vPoVq2B6WdliwatQ02OBNUPpQCTI7T1UsDiYl1pvIXim7aqtEva2WHMwOa4PeHzF2ZRutkkx8F0qGPD3Z3NczcDRIcRDzmEnKL24SIOqtwuPdJlK+uVPTjCAT2ocDcFoLgfIiywYj6S8K3TMTy3Wm3mV8oOGY5rnCM3a6tjQ1G6jQ66EL2nox6S0mvZSxNOmN/LTrsaKcOAaB2zWwADnAzC06garCuq76Tc5ilRc/yDnnpZjT0+KwVfTvFOZnZhnZYmSwgCLEy8gQPkvd1MEwGcokwJiTbQSeUlcLbG36GGDgS3MD3GwLkyc5AgXM3vfRUeG2t6c7Qw5Dq1N3ZmwymnrrcscQLR8V6HZG38fialOcE6lSLmntSRLBOUuDXuMnpHNee21iamMtVPqwZbTAhg5TxcY5/JdDYO26+GAa1xewaMecwA5NJMtHQGFnk1p9JqsWZ65mE9NKTxFRrqZ595vxFx8Fswu0qVaeyqMqZTDsrgS3hcajRa2yIuQOereUlzlQRehNVJe9JNVBpNVA6qsrqqA1kGrtVFi7dRBvkIw0FZGytNJqgcyitDKKGmU1tZAXYiF8s+kKuPrt97JRBa0eEkVCSTzJy+5fUs44lfIvTigH47ETBs0ADTuUmgnmd5QcluMLS7eDctJrd0ZyO86+vCEkg5KIJqGSzoLN5cdFqxPdrkQLAQPuD/yRVwS+kLmHO/0sI/PqildmXVqe4ZyvN3X4C8efEp7cLFZgyssxx+bRw/VFkmvppTPzcI1gcE1o9f5U+fN3TyQVWoOL6VmauOh4N6nqm4uk4N8FyBoOJjgVdQjtWaaOP4DieqmKIhotd49nmSgs03X7mnTr1VUcKS0WZoOHTzR1XDK7SwPs8ldPQaafvQoFNoneszvHmOQ4oG4bfPq2aC4N9TyCfRGp+0ePVC1vrDbwj8TyRWOvhd5gAc03ILX3EQeGqKpjKzcsVaokkbzab9AeJHROqT2jNdHdeA5XVYk71O/iPXwu96Iw0nvp1Q71by5ziA4VGgOcDmcG5soJE3DVtbtEFvZigxnj3HNymN3QNF1WJqy6np3jy9k6/sIX0x2wkD+7d/MD+/xV3Rke1mV5hzD2uunjaTcKYus4B0nO0udfiJawm/FFUpblSCRFTzGrI6LJj6eVzo9rUcdxpu3ioPf4bbmJNAMDnQb5sxc8hwFjUJmNTbnrC59DZT3Gaopkg7sCQ33u49VxcPtp5ptJq5bgQ3s2gDNlgQJ0WkYxpdBqOIyz/ePPGOBU1td6dqpgS4QDlsYIFx15IKOznMEOqFx9ogA/KAuN2lPKbExm8Lz5aq3VKe7FPiP+HzB5qcV5OxXwYcI7QtPNpg+YVYNjqRltXeiM0gPP3iLFcUuYHf3fhHgHMrHXqN7N3q9M3gHOfyTinJ7nCbfrtcc5bVYRYQGPafvCxHuldbDbWbUA8LvZJE+46FfMTkzjciWu8HItI08yl0q4AZBeN5wMGo2YzxMfdC0j6w4oDSPJfOdl+k1em1pbWLhHdqQ9pILgbmCNBo4fNfTdj4/taNOoQGl7QSAZAPEA+a0jI6kUs0l23UgUBoBBxuxUXWLByUQYg88k0PPJVmJRh6gJr3cijOZJ7co2ViUFOqOXyjbmJfUxdY2aDWDb3MNcG8Lf8OV9f7IlfHar81dx9qu4z/1Hf9ylWMtak4sfvOvVy8BO+1vDy6rRVw4NZl3d15u4zqBzKWH+rp/arT57z3cbcAn5vX2Pdp/i7p5IKo4NvbvtMU2azqSTqfJOo4Rvb1LNsxg4ccx4IcGZrVvNg05Nnj5puFqetqmfYHAaN/qghwzPrDRlbameHNwH5I8VQbNPdbd44cg5Rr//AJBubU28RxcVeJdv0rnvHiODSgvFYVgY8w3Q8OiY3Cttut0SsXW9W6506LQHdfkEGXD4Npad0d53AcHH9ELMI3tXWA3W8x7SZhH7mo7zv5yrpv8AWPvwbxHVFJqYUdoyJ0d4jyHJDiKJDqe87vnxExZ3O6ZVd61n3X8Pu8kGMqb1PTv+fhdzRA4pjs9OHHvnUA+F3SUmq1/bAWO47gRo5vL9FoxRh1P755jwu52UqO9cz7j/AMW+5BhNdwZVkeMzB+4eKVjq4zuBkb3ER4BxWus7cr/en/Qzr+qybT77vP8A7Cgw0MWACAG2f7JJ7/uXWpYt+cfdPgA4jm5ebpV4zCD3jy4Fd3C405hu8HcRzBVR0KbnkOu7V3/LGvxREvhve1b4mjXyaiw1dxzbo73tc2j7KIVn9m05RG54jzH2UUpzH59T3T4uRHJvVZqlJ+Wp3tXeLmJ9lb6tR+dtm6P4nofZ6JQe+XiG6jieLQOXRBiIfLDvXnxDi2fZ6JRe8Djar9nifL7S0Nquy0rDwjU8WEckFSq8B9hZ7DqfsHkojHRqFgIyNdvOMkEOgOEgOBNoPJfWvQfEh+CYQIgvBE5o3yYnlBGsL5bUqkZhl8TuM6083HyX0X6PMTOFcNMtV4jzDT+aso9X71TnhQOSqpVQXaBRZC/oqUVxm+kNCL5x/lfHxIRf7Q4bi5wm15F+QlfN/wDexipjJQ/6Z/VXiPpTxLhAp0Gn2hTBI8s8j5LHKN8K+nM2/hvbI+CZ/tDQm1T9/BfM2/S5XGuHwx57rgT1sU5/0nOqBr20KTXgaZS9p1B3ZB1I+C1j+XhnL8fL6U70ioASKw94d+i+R4V92n7zv9LB+ZXoKv0ltNIh2EaC5rhmadCQQHZMpIF5uV53DVCGk/4VT3SY58mKVJZfBlMDLQ+J/gJ5dU6jBrPng1g49SiktfRB8LHHjwaxqug89rV+8zjyaD+aNJhIzVP/ANI0PABHgwM1WY78aHg0K9m1TDzEzUfof3yRYB59Zreq7lwIH5Kgacds/SzWAWPUq6vfZp4vwCZhqnrapv4OHJqus/1zPuv4fdRCsWBkMAcPxAT5v/VDjXbmg7zf5wtAd0QZMJ3B7/xKFnffpo38Cm4M+rbb9yVdF/rKmvh/lQZnH1jLjuu4kclMV3qd/FzB8JTqh9azXuu4Dm1LxXep28Z8P2XIAxB3qd/H1HhciqO9c2/hfxHTyQ4vvU4Hj5EeFylT+9Zbwv8Aa6FAqrdte51/7G8f6rJjXHM73fyuC01W2r2+X+GPsrLjO8bcG8+Tgg4Qfd3mV08PWhw9/wCS5LnbzvMroUXCR71Uel2dWnNfiNPuhNz+pGtgPkf6LFssgk/5fwhaYHZHXR/yJRT8Q+Ht11cP9JP5JTKu+6/Bh08x+SOvlluvf/FrkmweZnuN+Tnfqgzir6tnRzfk/Kl4h9qseyD8Af8AxCjj6s9HH5VFK4lzwJuz83D81BVR+8eRc0/xNLV736L8RNGsImHtd/Gz/wBV88dU437tJx9zr/itmxvTf+zw8BmftMursoGSRwBmxQr7UWzoAoadrgfFfM6X0pV6sGlhhlOpdVIEW0OURx4FD/vKxTe/hmOvq2qQOneB+K6cbpjlPD6V2A9kKL5u36UasXw4njFU/wDgfxUWNxvVfGw4ySBPuPHT8EJxNuE+RXvMP6PUm6MA95Tv7IpN/wCG34D9Fw5x3+N4alg6zhOQwCATFt6IifMc0/CtIIBd3iWtgcQ4T7rr2OJxrXVBTBEy0XkjXQRxXL2jjpq+rEhua4A0lvy3VuX6jllJruy03Ncx5dUcHsykMFOM4JhwLhpHI6roMrerffSm0fxF36rnejVVrqlcvv6tzjIBFjqRpxWrcykdoy5YBMt01O8OhW8pxumccdTs69SrNYX0pu6avA4eSmDrbz+tQ9dGj9EinTms4tLTutAh7Lze0G6e/DhjnwIGYxrchoBPxlRR7LfLAbd5x+LinbMqbhPN7/5j+iybJouFFtnRc6GNSmbFZ6kW9oj+JBpwpl9XXvAfBoRuf64dGH5uH6LHs996p/xHfkE6nh3urFzZIDIJ6kk/grsPxtTcGnfb8nBNnjZZMc4FlMjRzmH43TX1LcNERME/1bNNAl9qQ98Nm44/Z8kOz2zSbJ0aPy1Uo15LxujKRcC7rAyUVG1iajZAG67j1CrFVN6np3zxPsuVRNXWYpmP4mpOKG/S1756cCho3FO3qf3+vJyqq/1rPJ/Dy5lVjKRPZ2M9qANTwPBBVw7u2p7rph/COCgGo+1fy6f8voDyWTGVd46aM/ErTXw16w5tbqQDJZoJ1ukO2Y58n7LI85AI+BUXTzj3bzvMrdTqCR++COts/JVDHTv5RIAhsnKdRdIqVBMb1rd1vKDeFdpxdzZtTeIuO7pB5rpNf6p1jbtR8C5cKhXFJwgm7Wm7GE3bm5cyVrdtbKAM1nAuO4zxkz4bXlOUXjXVxD7MMG7mf6rfml1H+sgg3Yfk4fqudjNqbjQ1xsGkHI3w6eHmEvFbQDqlMlzxYzAyyCAY3Ym4ClzjXGnVau5U6OfaYniI+KRU2ozPugGbTm95sk43agaHxJ4CQJHOHETyXn2bVqta4h5nMBfe1BsJ8li5W+Klj0Jrw1o/w4N+UQtAxFAb1QHUxuF0XOmpC4eG2h2gLHCXEG51gjT5LoP2kMlMkhtgSS4b1oIjjrPwW8erxZvT5xsqekbDakM0azaP8syufV9IKzxYho5BtvfOqyUsQxtxBIzTlY688z8UrtgIs7SdALAcJcJXfDr7y3leznl0NY/j5VW29Wa4jLTPWDf4GFFZY03za9B+qi63q4fqYnSy/S9u94H6LNVwz3aBvOS506zYRAQsdBkmfMaeU6LQ3Gr5Wn0+zmYfYNRjw4QYJOo5G+nO6x1dhVmkZbTIcRlMAX0Ji5su+cch+unkrqxi44+nn2bKqtL2BhyvpkboaBJImSOg+aYPR+pHdNvLgPNdp+0bfv8ARK/tOef8Lv0S20nTk8OaMDUaWk0yQCLZHE2IPKOCbUFc5y0PbnJPcM3M8tV0frZ5oBizz+anf2vCOczD1AIh40iM7StOGpV203BpeDu5TncA2DJjl7k81idSqFQ+0fim77XgQzD4oEkPc2TJAc4NJOpsdVTamLbmgk5jvEyZtEzCe5rvP3hBDuI/P8k5X2nxRnfRqhwLcwytYBqQCxoEgRzlaGbQxEXd8hP4KdkeX5Im4czwTlfa/FA4XHV2tLc0AABsloiI0tylBTxVcSQ8STvb3e4AmNbWWoUFf1Tp+KcqfHGM46tMl0mIB4i823uioYusSC5znRcSdDcSN6xW76iT4T+/NNbsh0TEDnaE5Vr445j61V2pGs3LnHlqSUMVPsfP9F1PqTepj3BB2TR4fmSpyqzCMcvkGWWBA+XXoj+svA77B/lPnzT3x7IHWAsmIpsOsGPtRHzTlV4T6Z3ZS4E1LjiBy0UOGoyTMnyT6ezaR0Gv2/8A2TaGx6bnhtwDJnNPdE6LNy1Ns3GybumEmlPOOgsg+ssMwJPQ/kum/wBHmZHkue3LNrGRpOmizD0dYG5gTrDiHtMSbWGizzl+3PfrRLK7LS380itixIhkZZ+Yhb3ejJDoznjN22A1Otvelu2EN7ecQA05g5pFyRe8nTgrMp7Xd9x5PGtqOdJHwv71QbAcCOIMc9V67+wQwEkuMd4bpcJ0mLiVkOAYWudeWRaCbHjIibzwXSdWaY4fe3mcMDm3ZGpvbhwK1kOLNAYmbXEHWeVl3auApMLgZ3WhxMxBOoIjTyQVNntAMOkiJbnGYTpIOifLjTHHH24r67m6tubQB87ea0AkxEm0QATy4fFdZ+wnZ3AS0CBct3Z5u0V0NmO7zKrSQJs4ZgOcahPkxbmvblswtaBuVOXddw9ypdH+06g/+w7+NwUWuy8L7bu2H7KnaBYwXdPxRsn9/os7a4tYcFYN0hn70Epg934qbrWobqoaP2iEDTdMugScGfbPxKNuF6/inNb+4VhiHcptKyYKSY1lk9rEGcU5TG0VqbR4fJOoUCRcQR1uoMjMOtDMGeS2diAJ4ceP9VowzA6IkzcGAABzJOg6q6ZuXpgbhOcJ/wBWDRLt0czqfJup807FY1oBbSAfUI7w0B5gfmUmhgWuAfVd2hcAQNG3v5n3p/w37KoYrtHFtEDnmcQY8m/046rTQ2YHNBeTUngbDyj9VuaQLtbpoIaDbkVj2Jh3MpZagLSHON3NMguJ1aevFTScqPD7PAcYYGi3s68RA93zR46iBTPK4uBeAf0W1mUCy8h6UbbzepY6ALvIOsmzPgbozbpydo4qmS8Mtex6CZ1MDgVz3d65EfNC1mhsRPE+6LqgWza3yhXjGd3ZmYRw+HD4KYbFZXzANi3l3hCJ+zxrJ/it8ktmGhzcroIM3GbhaRr+izZ2q5zPjfs4bUqNBaXEgta0EnQNJi3HVOxG3XEERAdl8RIGXg0EWFuCTVw8Hi6G2zFzmzmkgFwLtOY5rP247osA45m5SSQX+ExYZfeuckv08vLKeca6Y2u41C/2gQWzYgxoQJ4KHaVnhtswaLukjKSZ0vqufh6wbOhMPjcgAyMgykagTfS4WjFlhDiGjvWIEbpbeee9Kdt61/I6Y9Xepxv9N9XbGbNIALwA43MgXsOHzWSm/I7MIIIIIyxINxz4rM3HQ1mYkgOOYSTuyI80xu0G6S2YIDshyTm9mNcvGFN9taPmmuPHyp9ZwNQyHZ23tBF5nqpiMa+o02IcftPyW4ho00S62Ibl4Ey2+UyN/eGmmXqU7Z204eCIg9oO6Yg9yYFwtdr30xveW+N/cFXH1TnktbnLXCQTGUcOYQt2zVjLDZy5bOIB+1lB1XUZtS3cpuhrIlk3Djn1HJJq7Rw7pBaAczsuUfat3m2tyPuV1PGnb8bqav7uGcQ460WE8+fzUXczU/2VF229Wv8AYKL5FgiE6qKK5TVcsbaE4hvE/IpxdF1FFjbejaYPGflb4JrG9FFFFhgpwJnrxTKcxy/fkooimtp24dVr7C1vnoqUSM08NPP4W/FMDyCIGpiOf4KKLcc7Wo0IBfo1vfMyegA5+8BczG419QmnQbDdCSbnqefC2gVKLOV76bx7TZuF2M1jYzPk6nNJ4G3ALTh8AGgXJgQJuQPw+SpRRD5LRrM+VvgP3KxVaxDpzu8iAW+6IUUQndnx21XNpvdlFmkyIMQNSD/VeKczNMPlxkmREzxn9+SiiuPdnPyQ52UQeEk6a2EfJObS6deGnPzUUUt0xvu37PaHHTQrT9UY4wGg8+EDSVFFK9eM8IcODGUmx4304XRVcLI0E8FFFHS9ow17CLDThMfLoslR1iOnxUUR8++XMqVrfFZvrBVKLrjJpxrs7D33Qeq7bsHkE7vvF/koosWTb3dD/EWWNQLwf3foh7Fh8I1UUSumoospjws/gBUUUQ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55" name="AutoShape 106" descr="data:image/jpeg;base64,/9j/4AAQSkZJRgABAQAAAQABAAD/2wCEAAkGBhQSEBUUExQUFRUVFhcWFRYXFRUUFBQYFBcYFBYUFBQXGyYeGBkjGRQVHy8gIygpLCwsGB4xNTAqNSYrLCkBCQoKDgwOFw8PGiocHBwpLCkpKSwpKSkpKSkpLCwsKSwsLCksLCksKSksKS0pLCksKSksLCwpKSwtKSwpKSksLP/AABEIALcBEwMBIgACEQEDEQH/xAAbAAACAwEBAQAAAAAAAAAAAAACAwABBAUGB//EAEYQAAEDAgMFBAYIAwUIAwAAAAEAAhEDIQQSMQUiQVFhEzJCcQYjUoGRoQcUYnKxwdHwkrLhFTNjgqIWF0NTk8LS4iREc//EABkBAQEBAQEBAAAAAAAAAAAAAAABAgMEBf/EACYRAQEAAgEEAgEEAwAAAAAAAAABAhESAyExURNBIlKh8PEyYXH/2gAMAwEAAhEDEQA/APrNBgAgJ4Wdjk5rkDWlNa5JBRgoNLXosyzgq8yB+ZSUnMpnQPUSmvRhyAlFUq0EUUUQVCosRKIByqwFaiCQhIRISUAlBKJxQFUGCoSlSpmQMLkBegc9LL0QxzklzkLnoHORUJQkqi5AXIClVKW9/wCI+ZUlA1CWqAqyUC8itXmVoHBiLKnhio0VAoPRteoaRCAgqh2dEHpCMBA4OVFAAmtCgpqYCpkRCmggRAqBiuEFqKKIIkY3Gso03VKhytaJJuY4aC+pCevPelmFxDmg0OzeJDX0njvZjlzNcTlkTo4EIOS36Tabqga2m6c+UglswTAdY2tfivV09rUnVTSDxnE28tfgvi+K2N2WLIbSfQAAcGkseGnITmOrTJva2sABI2Jj6gqueyGOD5D2l3rIk8B4gOcQbrNuvK62+9lAVw/Rja1fEBzqtJtNos0hxOaQDMHhBmetp1XdyrSAKGE3KqhAlwS3FMqOWdzlURzktxVkoUUJKEo4Q5UAFCQnZFZpoM8Kw1OFJEKSBUIXFPdTSixAlRGWqIN7aiY16ygqw9Qa1AxJbURNPVA4Ugp2QQBybTqoLFJHlUlCaqAoVpXbqdugaoha+USCJbq4Bi8xMAE2MgaDoUxfN/pQ9KMRgK1OpSa0tqMcyXCwLSHQLETvFB9ENcdbmNDx9yzbXq5aRMgQ5hvYWe06+QXyD0e+levXxFKjUp0oNSnvNjN328bCIXvPT7aANPsGS6qS12QML25ZImoQN1sxpckaQoPKeku0W18VmaQWmk2ADJJMjKYuCc0RqsHoRh6f15wLGgybQM9IjNDcgFotA4HmuNQwwpCrSZVFUscXZ2gwcpDiZceBtbj0XY9Ag4YwEuJNRtRz3ndme0vB8yffCn3FfV9mYkkPJEb9h0DGQbdFubWXK2dVzdoQCB2kaEd1jBaeFlsBWkbM6S+oqa5LqFUU56AqImtRAAK8iOFEA5UbaapWCirFNX2aKVTnIF5FWVWXKByAC1CWSmOVSgX2SibKiDD2qJj1ma5Ma5QbGvRiosudTOg2iqr7RYhURh6DZ2isNlZ2OTmVEDRQR9iqOJAEkgDmTC4OO9KagrZKVEPYImqakAjxBjACSeF4CD0LWQrNQAEyIGt9PNeP2zth1am5ji2mx2sPLXc+/Ij3LzOK2Y1zWsZieya0kgMqNEzrMn5rO10+jYr0gos8WY8mb3z0+a8J6eOOPptpljWBjswdOapcFsSLNBnroOSHDspsEdvTdHOo0n+ZNlh0q0zH22nzOqm61qPDUPQVzHtqMfLqbswDhxGn4BfQcVtxjMGSx5GIfUaarnDea51nVY0ysboAYEDmuRi9lveR2dc0yPZggzzuttTBOI3gD1/YUlq2OJjuxOKHYkGlTp0gCH58zRlcRmBsb3k6zKH0PDqeJqVKVMVXFzjkaT3QXgmlM5jEEc8oBN1dX0YAJyuqCQRBIdlni06+4yE30HPYYotrEjdOXMwUw6AQRmFjM8+JlXbOn0nY2JZVY59MywuEHyp0wQesi63ikuKMO6i59ahvszDtaLY3wWMcatIf8y5JHiHUBdrA7Rp1mh1M5muEtcNHCJt1E3ButsiyIXUlqhSEGPskbWQtBYlvdCBTqasNRZ1dQtbEkCTAkgSdYHM20QLhC4InPS3vVFEqi5UXpZcgIuUaUpzlA9BpzQoXhZjWQOqINXaBRYu1UQYW1UxtRZ2000BQaWPTmkFY2lOplA/Io4QCSYAuSbAAakk6BEwrxf0hY456NNzooxne2bPLXtjPzaADA0J8gg24z6Q6DXZKDX4hxm7YZStE+tdrqO6HLz+O9P8AGPpuezsaIuAGtNR/eyCXOMcJs1efwuMvSytLiKXHdbvFvHlupGeocOyzRmczgSd586zzKiurtLFYhxZmxNd2Z4FnBltTGQDl1WfFYASwOdUcXPg5qj3SBJi7uQQYik8vpAvN3OPACzT+vVMrUpfSl51cbuNt3rp8EF4nZtIBsU2Xe0aN53HE8Fqq4Foa49mwf5QPzWLF4enmpjPMv9onQE8wjxNCjkMuby1HSOPNBuGCZYdm3T2W/qgo7PYWgmmw8ZyzzSHUKXtt+Lf1VYehSyNhzb9RYRIuCgf/AGbTJd6tlj7LeXuKobPaH7oc3d8LnNvPQhKbh2Euh419s8hwJVtwu/Z57vtW1+CKfL2uaG1qw1mXl2g5PBhMq7QrtLQKrXhxiH02ngTMsy8lzsbinUS18udZ+RusvcA1unUhY6f1hhbmbiILMhL4fFSczngBr4aBIBgytY4bZuWnpWektem3IBAeSJo1CwgtvIa8EA7vPoVq2B6WdliwatQ02OBNUPpQCTI7T1UsDiYl1pvIXim7aqtEva2WHMwOa4PeHzF2ZRutkkx8F0qGPD3Z3NczcDRIcRDzmEnKL24SIOqtwuPdJlK+uVPTjCAT2ocDcFoLgfIiywYj6S8K3TMTy3Wm3mV8oOGY5rnCM3a6tjQ1G6jQ66EL2nox6S0mvZSxNOmN/LTrsaKcOAaB2zWwADnAzC06garCuq76Tc5ilRc/yDnnpZjT0+KwVfTvFOZnZhnZYmSwgCLEy8gQPkvd1MEwGcokwJiTbQSeUlcLbG36GGDgS3MD3GwLkyc5AgXM3vfRUeG2t6c7Qw5Dq1N3ZmwymnrrcscQLR8V6HZG38fialOcE6lSLmntSRLBOUuDXuMnpHNee21iamMtVPqwZbTAhg5TxcY5/JdDYO26+GAa1xewaMecwA5NJMtHQGFnk1p9JqsWZ65mE9NKTxFRrqZ595vxFx8Fswu0qVaeyqMqZTDsrgS3hcajRa2yIuQOereUlzlQRehNVJe9JNVBpNVA6qsrqqA1kGrtVFi7dRBvkIw0FZGytNJqgcyitDKKGmU1tZAXYiF8s+kKuPrt97JRBa0eEkVCSTzJy+5fUs44lfIvTigH47ETBs0ADTuUmgnmd5QcluMLS7eDctJrd0ZyO86+vCEkg5KIJqGSzoLN5cdFqxPdrkQLAQPuD/yRVwS+kLmHO/0sI/PqildmXVqe4ZyvN3X4C8efEp7cLFZgyssxx+bRw/VFkmvppTPzcI1gcE1o9f5U+fN3TyQVWoOL6VmauOh4N6nqm4uk4N8FyBoOJjgVdQjtWaaOP4DieqmKIhotd49nmSgs03X7mnTr1VUcKS0WZoOHTzR1XDK7SwPs8ldPQaafvQoFNoneszvHmOQ4oG4bfPq2aC4N9TyCfRGp+0ePVC1vrDbwj8TyRWOvhd5gAc03ILX3EQeGqKpjKzcsVaokkbzab9AeJHROqT2jNdHdeA5XVYk71O/iPXwu96Iw0nvp1Q71by5ziA4VGgOcDmcG5soJE3DVtbtEFvZigxnj3HNymN3QNF1WJqy6np3jy9k6/sIX0x2wkD+7d/MD+/xV3Rke1mV5hzD2uunjaTcKYus4B0nO0udfiJawm/FFUpblSCRFTzGrI6LJj6eVzo9rUcdxpu3ioPf4bbmJNAMDnQb5sxc8hwFjUJmNTbnrC59DZT3Gaopkg7sCQ33u49VxcPtp5ptJq5bgQ3s2gDNlgQJ0WkYxpdBqOIyz/ePPGOBU1td6dqpgS4QDlsYIFx15IKOznMEOqFx9ogA/KAuN2lPKbExm8Lz5aq3VKe7FPiP+HzB5qcV5OxXwYcI7QtPNpg+YVYNjqRltXeiM0gPP3iLFcUuYHf3fhHgHMrHXqN7N3q9M3gHOfyTinJ7nCbfrtcc5bVYRYQGPafvCxHuldbDbWbUA8LvZJE+46FfMTkzjciWu8HItI08yl0q4AZBeN5wMGo2YzxMfdC0j6w4oDSPJfOdl+k1em1pbWLhHdqQ9pILgbmCNBo4fNfTdj4/taNOoQGl7QSAZAPEA+a0jI6kUs0l23UgUBoBBxuxUXWLByUQYg88k0PPJVmJRh6gJr3cijOZJ7co2ViUFOqOXyjbmJfUxdY2aDWDb3MNcG8Lf8OV9f7IlfHar81dx9qu4z/1Hf9ylWMtak4sfvOvVy8BO+1vDy6rRVw4NZl3d15u4zqBzKWH+rp/arT57z3cbcAn5vX2Pdp/i7p5IKo4NvbvtMU2azqSTqfJOo4Rvb1LNsxg4ccx4IcGZrVvNg05Nnj5puFqetqmfYHAaN/qghwzPrDRlbameHNwH5I8VQbNPdbd44cg5Rr//AJBubU28RxcVeJdv0rnvHiODSgvFYVgY8w3Q8OiY3Cttut0SsXW9W6506LQHdfkEGXD4Npad0d53AcHH9ELMI3tXWA3W8x7SZhH7mo7zv5yrpv8AWPvwbxHVFJqYUdoyJ0d4jyHJDiKJDqe87vnxExZ3O6ZVd61n3X8Pu8kGMqb1PTv+fhdzRA4pjs9OHHvnUA+F3SUmq1/bAWO47gRo5vL9FoxRh1P755jwu52UqO9cz7j/AMW+5BhNdwZVkeMzB+4eKVjq4zuBkb3ER4BxWus7cr/en/Qzr+qybT77vP8A7Cgw0MWACAG2f7JJ7/uXWpYt+cfdPgA4jm5ebpV4zCD3jy4Fd3C405hu8HcRzBVR0KbnkOu7V3/LGvxREvhve1b4mjXyaiw1dxzbo73tc2j7KIVn9m05RG54jzH2UUpzH59T3T4uRHJvVZqlJ+Wp3tXeLmJ9lb6tR+dtm6P4nofZ6JQe+XiG6jieLQOXRBiIfLDvXnxDi2fZ6JRe8Djar9nifL7S0Nquy0rDwjU8WEckFSq8B9hZ7DqfsHkojHRqFgIyNdvOMkEOgOEgOBNoPJfWvQfEh+CYQIgvBE5o3yYnlBGsL5bUqkZhl8TuM6083HyX0X6PMTOFcNMtV4jzDT+aso9X71TnhQOSqpVQXaBRZC/oqUVxm+kNCL5x/lfHxIRf7Q4bi5wm15F+QlfN/wDexipjJQ/6Z/VXiPpTxLhAp0Gn2hTBI8s8j5LHKN8K+nM2/hvbI+CZ/tDQm1T9/BfM2/S5XGuHwx57rgT1sU5/0nOqBr20KTXgaZS9p1B3ZB1I+C1j+XhnL8fL6U70ioASKw94d+i+R4V92n7zv9LB+ZXoKv0ltNIh2EaC5rhmadCQQHZMpIF5uV53DVCGk/4VT3SY58mKVJZfBlMDLQ+J/gJ5dU6jBrPng1g49SiktfRB8LHHjwaxqug89rV+8zjyaD+aNJhIzVP/ANI0PABHgwM1WY78aHg0K9m1TDzEzUfof3yRYB59Zreq7lwIH5Kgacds/SzWAWPUq6vfZp4vwCZhqnrapv4OHJqus/1zPuv4fdRCsWBkMAcPxAT5v/VDjXbmg7zf5wtAd0QZMJ3B7/xKFnffpo38Cm4M+rbb9yVdF/rKmvh/lQZnH1jLjuu4kclMV3qd/FzB8JTqh9azXuu4Dm1LxXep28Z8P2XIAxB3qd/H1HhciqO9c2/hfxHTyQ4vvU4Hj5EeFylT+9Zbwv8Aa6FAqrdte51/7G8f6rJjXHM73fyuC01W2r2+X+GPsrLjO8bcG8+Tgg4Qfd3mV08PWhw9/wCS5LnbzvMroUXCR71Uel2dWnNfiNPuhNz+pGtgPkf6LFssgk/5fwhaYHZHXR/yJRT8Q+Ht11cP9JP5JTKu+6/Bh08x+SOvlluvf/FrkmweZnuN+Tnfqgzir6tnRzfk/Kl4h9qseyD8Af8AxCjj6s9HH5VFK4lzwJuz83D81BVR+8eRc0/xNLV736L8RNGsImHtd/Gz/wBV88dU437tJx9zr/itmxvTf+zw8BmftMursoGSRwBmxQr7UWzoAoadrgfFfM6X0pV6sGlhhlOpdVIEW0OURx4FD/vKxTe/hmOvq2qQOneB+K6cbpjlPD6V2A9kKL5u36UasXw4njFU/wDgfxUWNxvVfGw4ySBPuPHT8EJxNuE+RXvMP6PUm6MA95Tv7IpN/wCG34D9Fw5x3+N4alg6zhOQwCATFt6IifMc0/CtIIBd3iWtgcQ4T7rr2OJxrXVBTBEy0XkjXQRxXL2jjpq+rEhua4A0lvy3VuX6jllJruy03Ncx5dUcHsykMFOM4JhwLhpHI6roMrerffSm0fxF36rnejVVrqlcvv6tzjIBFjqRpxWrcykdoy5YBMt01O8OhW8pxumccdTs69SrNYX0pu6avA4eSmDrbz+tQ9dGj9EinTms4tLTutAh7Lze0G6e/DhjnwIGYxrchoBPxlRR7LfLAbd5x+LinbMqbhPN7/5j+iybJouFFtnRc6GNSmbFZ6kW9oj+JBpwpl9XXvAfBoRuf64dGH5uH6LHs996p/xHfkE6nh3urFzZIDIJ6kk/grsPxtTcGnfb8nBNnjZZMc4FlMjRzmH43TX1LcNERME/1bNNAl9qQ98Nm44/Z8kOz2zSbJ0aPy1Uo15LxujKRcC7rAyUVG1iajZAG67j1CrFVN6np3zxPsuVRNXWYpmP4mpOKG/S1756cCho3FO3qf3+vJyqq/1rPJ/Dy5lVjKRPZ2M9qANTwPBBVw7u2p7rph/COCgGo+1fy6f8voDyWTGVd46aM/ErTXw16w5tbqQDJZoJ1ukO2Y58n7LI85AI+BUXTzj3bzvMrdTqCR++COts/JVDHTv5RIAhsnKdRdIqVBMb1rd1vKDeFdpxdzZtTeIuO7pB5rpNf6p1jbtR8C5cKhXFJwgm7Wm7GE3bm5cyVrdtbKAM1nAuO4zxkz4bXlOUXjXVxD7MMG7mf6rfml1H+sgg3Yfk4fqudjNqbjQ1xsGkHI3w6eHmEvFbQDqlMlzxYzAyyCAY3Ym4ClzjXGnVau5U6OfaYniI+KRU2ozPugGbTm95sk43agaHxJ4CQJHOHETyXn2bVqta4h5nMBfe1BsJ8li5W+Klj0Jrw1o/w4N+UQtAxFAb1QHUxuF0XOmpC4eG2h2gLHCXEG51gjT5LoP2kMlMkhtgSS4b1oIjjrPwW8erxZvT5xsqekbDakM0azaP8syufV9IKzxYho5BtvfOqyUsQxtxBIzTlY688z8UrtgIs7SdALAcJcJXfDr7y3leznl0NY/j5VW29Wa4jLTPWDf4GFFZY03za9B+qi63q4fqYnSy/S9u94H6LNVwz3aBvOS506zYRAQsdBkmfMaeU6LQ3Gr5Wn0+zmYfYNRjw4QYJOo5G+nO6x1dhVmkZbTIcRlMAX0Ji5su+cch+unkrqxi44+nn2bKqtL2BhyvpkboaBJImSOg+aYPR+pHdNvLgPNdp+0bfv8ARK/tOef8Lv0S20nTk8OaMDUaWk0yQCLZHE2IPKOCbUFc5y0PbnJPcM3M8tV0frZ5oBizz+anf2vCOczD1AIh40iM7StOGpV203BpeDu5TncA2DJjl7k81idSqFQ+0fim77XgQzD4oEkPc2TJAc4NJOpsdVTamLbmgk5jvEyZtEzCe5rvP3hBDuI/P8k5X2nxRnfRqhwLcwytYBqQCxoEgRzlaGbQxEXd8hP4KdkeX5Im4czwTlfa/FA4XHV2tLc0AABsloiI0tylBTxVcSQ8STvb3e4AmNbWWoUFf1Tp+KcqfHGM46tMl0mIB4i823uioYusSC5znRcSdDcSN6xW76iT4T+/NNbsh0TEDnaE5Vr445j61V2pGs3LnHlqSUMVPsfP9F1PqTepj3BB2TR4fmSpyqzCMcvkGWWBA+XXoj+svA77B/lPnzT3x7IHWAsmIpsOsGPtRHzTlV4T6Z3ZS4E1LjiBy0UOGoyTMnyT6ezaR0Gv2/8A2TaGx6bnhtwDJnNPdE6LNy1Ns3GybumEmlPOOgsg+ssMwJPQ/kum/wBHmZHkue3LNrGRpOmizD0dYG5gTrDiHtMSbWGizzl+3PfrRLK7LS380itixIhkZZ+Yhb3ejJDoznjN22A1Otvelu2EN7ecQA05g5pFyRe8nTgrMp7Xd9x5PGtqOdJHwv71QbAcCOIMc9V67+wQwEkuMd4bpcJ0mLiVkOAYWudeWRaCbHjIibzwXSdWaY4fe3mcMDm3ZGpvbhwK1kOLNAYmbXEHWeVl3auApMLgZ3WhxMxBOoIjTyQVNntAMOkiJbnGYTpIOifLjTHHH24r67m6tubQB87ea0AkxEm0QATy4fFdZ+wnZ3AS0CBct3Z5u0V0NmO7zKrSQJs4ZgOcahPkxbmvblswtaBuVOXddw9ypdH+06g/+w7+NwUWuy8L7bu2H7KnaBYwXdPxRsn9/os7a4tYcFYN0hn70Epg934qbrWobqoaP2iEDTdMugScGfbPxKNuF6/inNb+4VhiHcptKyYKSY1lk9rEGcU5TG0VqbR4fJOoUCRcQR1uoMjMOtDMGeS2diAJ4ceP9VowzA6IkzcGAABzJOg6q6ZuXpgbhOcJ/wBWDRLt0czqfJup807FY1oBbSAfUI7w0B5gfmUmhgWuAfVd2hcAQNG3v5n3p/w37KoYrtHFtEDnmcQY8m/046rTQ2YHNBeTUngbDyj9VuaQLtbpoIaDbkVj2Jh3MpZagLSHON3NMguJ1aevFTScqPD7PAcYYGi3s68RA93zR46iBTPK4uBeAf0W1mUCy8h6UbbzepY6ALvIOsmzPgbozbpydo4qmS8Mtex6CZ1MDgVz3d65EfNC1mhsRPE+6LqgWza3yhXjGd3ZmYRw+HD4KYbFZXzANi3l3hCJ+zxrJ/it8ktmGhzcroIM3GbhaRr+izZ2q5zPjfs4bUqNBaXEgta0EnQNJi3HVOxG3XEERAdl8RIGXg0EWFuCTVw8Hi6G2zFzmzmkgFwLtOY5rP247osA45m5SSQX+ExYZfeuckv08vLKeca6Y2u41C/2gQWzYgxoQJ4KHaVnhtswaLukjKSZ0vqufh6wbOhMPjcgAyMgykagTfS4WjFlhDiGjvWIEbpbeee9Kdt61/I6Y9Xepxv9N9XbGbNIALwA43MgXsOHzWSm/I7MIIIIIyxINxz4rM3HQ1mYkgOOYSTuyI80xu0G6S2YIDshyTm9mNcvGFN9taPmmuPHyp9ZwNQyHZ23tBF5nqpiMa+o02IcftPyW4ho00S62Ibl4Ey2+UyN/eGmmXqU7Z204eCIg9oO6Yg9yYFwtdr30xveW+N/cFXH1TnktbnLXCQTGUcOYQt2zVjLDZy5bOIB+1lB1XUZtS3cpuhrIlk3Djn1HJJq7Rw7pBaAczsuUfat3m2tyPuV1PGnb8bqav7uGcQ460WE8+fzUXczU/2VF229Wv8AYKL5FgiE6qKK5TVcsbaE4hvE/IpxdF1FFjbejaYPGflb4JrG9FFFFhgpwJnrxTKcxy/fkooimtp24dVr7C1vnoqUSM08NPP4W/FMDyCIGpiOf4KKLcc7Wo0IBfo1vfMyegA5+8BczG419QmnQbDdCSbnqefC2gVKLOV76bx7TZuF2M1jYzPk6nNJ4G3ALTh8AGgXJgQJuQPw+SpRRD5LRrM+VvgP3KxVaxDpzu8iAW+6IUUQndnx21XNpvdlFmkyIMQNSD/VeKczNMPlxkmREzxn9+SiiuPdnPyQ52UQeEk6a2EfJObS6deGnPzUUUt0xvu37PaHHTQrT9UY4wGg8+EDSVFFK9eM8IcODGUmx4304XRVcLI0E8FFFHS9ow17CLDThMfLoslR1iOnxUUR8++XMqVrfFZvrBVKLrjJpxrs7D33Qeq7bsHkE7vvF/koosWTb3dD/EWWNQLwf3foh7Fh8I1UUSumoospjws/gBUUUQf/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pic>
        <p:nvPicPr>
          <p:cNvPr id="30830" name="Picture 110" descr="http://amzcomunicacao.files.wordpress.com/2011/08/img_4155.jpg"/>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7475468" y="2669541"/>
            <a:ext cx="2167174" cy="1592721"/>
          </a:xfrm>
          <a:prstGeom prst="rect">
            <a:avLst/>
          </a:prstGeom>
          <a:noFill/>
          <a:extLst>
            <a:ext uri="{909E8E84-426E-40DD-AFC4-6F175D3DCCD1}">
              <a14:hiddenFill xmlns:a14="http://schemas.microsoft.com/office/drawing/2010/main">
                <a:solidFill>
                  <a:srgbClr val="FFFFFF"/>
                </a:solidFill>
              </a14:hiddenFill>
            </a:ext>
          </a:extLst>
        </p:spPr>
      </p:pic>
      <p:sp>
        <p:nvSpPr>
          <p:cNvPr id="49" name="Texto explicativo retangular 48"/>
          <p:cNvSpPr/>
          <p:nvPr>
            <p:custDataLst>
              <p:tags r:id="rId13"/>
            </p:custDataLst>
          </p:nvPr>
        </p:nvSpPr>
        <p:spPr>
          <a:xfrm>
            <a:off x="7004644" y="5085184"/>
            <a:ext cx="941648" cy="432048"/>
          </a:xfrm>
          <a:prstGeom prst="wedgeRectCallout">
            <a:avLst>
              <a:gd name="adj1" fmla="val 37088"/>
              <a:gd name="adj2" fmla="val -137430"/>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r>
              <a:rPr lang="pt-BR" sz="1400" b="1" dirty="0">
                <a:solidFill>
                  <a:prstClr val="black"/>
                </a:solidFill>
              </a:rPr>
              <a:t>4-6 </a:t>
            </a:r>
            <a:r>
              <a:rPr lang="pt-BR" sz="1400" b="1" dirty="0" err="1">
                <a:solidFill>
                  <a:prstClr val="black"/>
                </a:solidFill>
              </a:rPr>
              <a:t>Mtpa</a:t>
            </a:r>
            <a:endParaRPr lang="pt-BR" sz="1400" b="1" dirty="0">
              <a:solidFill>
                <a:prstClr val="black"/>
              </a:solidFill>
            </a:endParaRPr>
          </a:p>
        </p:txBody>
      </p:sp>
      <p:pic>
        <p:nvPicPr>
          <p:cNvPr id="94308" name="Picture 100" descr="http://www.primeirahora.com.br/fotos-noticias/armazenamento-graos_1.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944094" y="2636978"/>
            <a:ext cx="2153747" cy="158308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39" name="Picture 45" descr="https://encrypted-tbn3.gstatic.com/images?q=tbn:ANd9GcT0r9CfiGHtcodAHhT00BVIZ1jv0QpiV7X0cAgKE04QAdDkFNPq"/>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895627" y="1641105"/>
            <a:ext cx="1305051" cy="923799"/>
          </a:xfrm>
          <a:prstGeom prst="rect">
            <a:avLst/>
          </a:prstGeom>
          <a:noFill/>
          <a:extLst>
            <a:ext uri="{909E8E84-426E-40DD-AFC4-6F175D3DCCD1}">
              <a14:hiddenFill xmlns:a14="http://schemas.microsoft.com/office/drawing/2010/main">
                <a:solidFill>
                  <a:srgbClr val="FFFFFF"/>
                </a:solidFill>
              </a14:hiddenFill>
            </a:ext>
          </a:extLst>
        </p:spPr>
      </p:pic>
      <p:sp>
        <p:nvSpPr>
          <p:cNvPr id="47" name="Texto explicativo retangular 46"/>
          <p:cNvSpPr/>
          <p:nvPr>
            <p:custDataLst>
              <p:tags r:id="rId14"/>
            </p:custDataLst>
          </p:nvPr>
        </p:nvSpPr>
        <p:spPr>
          <a:xfrm>
            <a:off x="4736182" y="1078713"/>
            <a:ext cx="2442393" cy="695818"/>
          </a:xfrm>
          <a:prstGeom prst="wedgeRectCallout">
            <a:avLst>
              <a:gd name="adj1" fmla="val 86611"/>
              <a:gd name="adj2" fmla="val 66096"/>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r>
              <a:rPr lang="pt-BR" sz="1400" b="1" dirty="0">
                <a:solidFill>
                  <a:prstClr val="black"/>
                </a:solidFill>
              </a:rPr>
              <a:t>Em caso de chuva, interrompe-se a operação de carregamento</a:t>
            </a:r>
          </a:p>
        </p:txBody>
      </p:sp>
      <p:sp>
        <p:nvSpPr>
          <p:cNvPr id="4" name="Retângulo 3"/>
          <p:cNvSpPr/>
          <p:nvPr/>
        </p:nvSpPr>
        <p:spPr>
          <a:xfrm>
            <a:off x="3697941" y="5661211"/>
            <a:ext cx="6006793" cy="1080155"/>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400" dirty="0"/>
              <a:t>Rechego </a:t>
            </a:r>
            <a:r>
              <a:rPr lang="pt-BR" sz="1400" dirty="0">
                <a:hlinkClick r:id="rId39"/>
              </a:rPr>
              <a:t>https://www.youtube.com/watch?v=pPCUbTS5L6g</a:t>
            </a:r>
            <a:endParaRPr lang="pt-BR" sz="1400" dirty="0"/>
          </a:p>
          <a:p>
            <a:pPr marL="144000" indent="-144000">
              <a:spcAft>
                <a:spcPts val="600"/>
              </a:spcAft>
              <a:buFont typeface="Arial" pitchFamily="34" charset="0"/>
              <a:buChar char="•"/>
            </a:pPr>
            <a:r>
              <a:rPr lang="pt-BR" sz="1400" dirty="0">
                <a:hlinkClick r:id="rId40"/>
              </a:rPr>
              <a:t>https://www.youtube.com/watch?v=5wVw6b59fB0</a:t>
            </a:r>
            <a:endParaRPr lang="pt-BR" sz="1400" dirty="0"/>
          </a:p>
          <a:p>
            <a:pPr marL="144000" indent="-144000">
              <a:spcAft>
                <a:spcPts val="600"/>
              </a:spcAft>
              <a:buFont typeface="Arial" pitchFamily="34" charset="0"/>
              <a:buChar char="•"/>
            </a:pPr>
            <a:r>
              <a:rPr lang="pt-BR" sz="1400" dirty="0">
                <a:solidFill>
                  <a:schemeClr val="tx1"/>
                </a:solidFill>
              </a:rPr>
              <a:t>Carregamento de porões </a:t>
            </a:r>
          </a:p>
          <a:p>
            <a:pPr marL="144000" indent="-144000">
              <a:spcAft>
                <a:spcPts val="600"/>
              </a:spcAft>
              <a:buFont typeface="Arial" pitchFamily="34" charset="0"/>
              <a:buChar char="•"/>
            </a:pPr>
            <a:r>
              <a:rPr lang="pt-BR" sz="1400" dirty="0">
                <a:hlinkClick r:id="rId41"/>
              </a:rPr>
              <a:t>https://www.youtube.com/watch?v=3Jn-pYdDo4A</a:t>
            </a:r>
            <a:endParaRPr lang="pt-BR" sz="1400" dirty="0"/>
          </a:p>
        </p:txBody>
      </p:sp>
    </p:spTree>
    <p:extLst>
      <p:ext uri="{BB962C8B-B14F-4D97-AF65-F5344CB8AC3E}">
        <p14:creationId xmlns:p14="http://schemas.microsoft.com/office/powerpoint/2010/main" val="4135727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Sumário executivo – Granéis agrícolas de exportação</a:t>
            </a:r>
          </a:p>
        </p:txBody>
      </p:sp>
      <p:sp>
        <p:nvSpPr>
          <p:cNvPr id="3" name="Espaço Reservado para Texto 2"/>
          <p:cNvSpPr>
            <a:spLocks noGrp="1"/>
          </p:cNvSpPr>
          <p:nvPr>
            <p:ph type="body" sz="quarter" idx="11"/>
          </p:nvPr>
        </p:nvSpPr>
        <p:spPr>
          <a:xfrm>
            <a:off x="559718" y="1412222"/>
            <a:ext cx="8495018" cy="4148575"/>
          </a:xfr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chor="ctr">
            <a:noAutofit/>
          </a:bodyPr>
          <a:lstStyle/>
          <a:p>
            <a:pPr marL="0" indent="0">
              <a:spcBef>
                <a:spcPts val="0"/>
              </a:spcBef>
              <a:spcAft>
                <a:spcPts val="600"/>
              </a:spcAft>
              <a:buNone/>
            </a:pPr>
            <a:r>
              <a:rPr lang="pt-BR" sz="1800" b="1" dirty="0"/>
              <a:t>Mercado</a:t>
            </a:r>
          </a:p>
          <a:p>
            <a:pPr lvl="1">
              <a:spcBef>
                <a:spcPts val="0"/>
              </a:spcBef>
              <a:spcAft>
                <a:spcPts val="600"/>
              </a:spcAft>
            </a:pPr>
            <a:r>
              <a:rPr lang="pt-BR" sz="1600" dirty="0"/>
              <a:t>Crescimento das exportações foram puxadas pelo crescimento do consumo de alimentos mundial, principalmente o do mercado chinês</a:t>
            </a:r>
          </a:p>
          <a:p>
            <a:pPr lvl="1">
              <a:spcBef>
                <a:spcPts val="0"/>
              </a:spcBef>
              <a:spcAft>
                <a:spcPts val="600"/>
              </a:spcAft>
            </a:pPr>
            <a:r>
              <a:rPr lang="pt-BR" sz="1600" dirty="0"/>
              <a:t>Novos investimentos deverão redirecionar os fluxos de escoamento</a:t>
            </a:r>
          </a:p>
          <a:p>
            <a:pPr lvl="1">
              <a:spcBef>
                <a:spcPts val="0"/>
              </a:spcBef>
              <a:spcAft>
                <a:spcPts val="600"/>
              </a:spcAft>
            </a:pPr>
            <a:endParaRPr lang="pt-BR" sz="1600" dirty="0"/>
          </a:p>
          <a:p>
            <a:pPr marL="0" indent="0">
              <a:spcBef>
                <a:spcPts val="0"/>
              </a:spcBef>
              <a:spcAft>
                <a:spcPts val="600"/>
              </a:spcAft>
              <a:buNone/>
            </a:pPr>
            <a:r>
              <a:rPr lang="pt-BR" sz="1800" b="1" dirty="0"/>
              <a:t>Terminal Portuário</a:t>
            </a:r>
            <a:endParaRPr lang="pt-BR" sz="1600" dirty="0"/>
          </a:p>
          <a:p>
            <a:pPr lvl="1">
              <a:spcBef>
                <a:spcPts val="0"/>
              </a:spcBef>
              <a:spcAft>
                <a:spcPts val="600"/>
              </a:spcAft>
            </a:pPr>
            <a:r>
              <a:rPr lang="pt-BR" sz="1600" dirty="0"/>
              <a:t>Um terminal padrão movimenta de 4-6 </a:t>
            </a:r>
            <a:r>
              <a:rPr lang="pt-BR" sz="1600" dirty="0" err="1"/>
              <a:t>Mtpa</a:t>
            </a:r>
            <a:endParaRPr lang="pt-BR" sz="1600" dirty="0"/>
          </a:p>
          <a:p>
            <a:pPr lvl="1">
              <a:spcBef>
                <a:spcPts val="0"/>
              </a:spcBef>
              <a:spcAft>
                <a:spcPts val="600"/>
              </a:spcAft>
            </a:pPr>
            <a:r>
              <a:rPr lang="pt-BR" sz="1600" dirty="0"/>
              <a:t>Oportunidades potenciais parecem estar mais associadas a áreas no N/NE para onde se destinarão cargas de soja/milho com os novos investimentos</a:t>
            </a:r>
          </a:p>
          <a:p>
            <a:pPr lvl="1">
              <a:spcBef>
                <a:spcPts val="0"/>
              </a:spcBef>
              <a:spcAft>
                <a:spcPts val="600"/>
              </a:spcAft>
            </a:pPr>
            <a:r>
              <a:rPr lang="pt-BR" sz="1600" dirty="0"/>
              <a:t>Desenvolvimento e especialização da cadeia logística tem se desenvolvido e consolidado nos últimos anos</a:t>
            </a:r>
          </a:p>
        </p:txBody>
      </p:sp>
    </p:spTree>
    <p:extLst>
      <p:ext uri="{BB962C8B-B14F-4D97-AF65-F5344CB8AC3E}">
        <p14:creationId xmlns:p14="http://schemas.microsoft.com/office/powerpoint/2010/main" val="38456809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15702" y="3543988"/>
            <a:ext cx="4608512" cy="57606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p:txBody>
          <a:bodyPr/>
          <a:lstStyle/>
          <a:p>
            <a:r>
              <a:rPr lang="pt-BR" dirty="0"/>
              <a:t>Apresentação das cargas</a:t>
            </a:r>
          </a:p>
        </p:txBody>
      </p:sp>
      <p:sp>
        <p:nvSpPr>
          <p:cNvPr id="5" name="CaixaDeTexto 4"/>
          <p:cNvSpPr txBox="1"/>
          <p:nvPr/>
        </p:nvSpPr>
        <p:spPr>
          <a:xfrm>
            <a:off x="703734" y="1412776"/>
            <a:ext cx="4608512" cy="4248472"/>
          </a:xfrm>
          <a:prstGeom prst="rect">
            <a:avLst/>
          </a:prstGeom>
          <a:noFill/>
          <a:ln>
            <a:noFill/>
          </a:ln>
        </p:spPr>
        <p:txBody>
          <a:bodyPr wrap="square" lIns="72000" tIns="36000" rIns="72000" bIns="36000" rtlCol="0" anchor="t">
            <a:noAutofit/>
          </a:bodyPr>
          <a:lstStyle/>
          <a:p>
            <a:pPr>
              <a:lnSpc>
                <a:spcPct val="150000"/>
              </a:lnSpc>
              <a:spcAft>
                <a:spcPts val="600"/>
              </a:spcAft>
            </a:pPr>
            <a:r>
              <a:rPr lang="pt-BR" sz="2000" b="1" dirty="0"/>
              <a:t>Minério de Ferro</a:t>
            </a:r>
          </a:p>
          <a:p>
            <a:pPr>
              <a:lnSpc>
                <a:spcPct val="150000"/>
              </a:lnSpc>
              <a:spcAft>
                <a:spcPts val="600"/>
              </a:spcAft>
            </a:pPr>
            <a:r>
              <a:rPr lang="pt-BR" sz="2000" b="1" dirty="0"/>
              <a:t>Carvão e Coque</a:t>
            </a:r>
          </a:p>
          <a:p>
            <a:pPr>
              <a:lnSpc>
                <a:spcPct val="150000"/>
              </a:lnSpc>
              <a:spcAft>
                <a:spcPts val="600"/>
              </a:spcAft>
            </a:pPr>
            <a:r>
              <a:rPr lang="pt-BR" sz="2000" b="1" dirty="0"/>
              <a:t>Bauxita/Alumina</a:t>
            </a:r>
          </a:p>
          <a:p>
            <a:pPr>
              <a:lnSpc>
                <a:spcPct val="150000"/>
              </a:lnSpc>
              <a:spcAft>
                <a:spcPts val="600"/>
              </a:spcAft>
            </a:pPr>
            <a:r>
              <a:rPr lang="pt-BR" sz="2000" b="1" dirty="0"/>
              <a:t>Grãos</a:t>
            </a:r>
          </a:p>
          <a:p>
            <a:pPr>
              <a:lnSpc>
                <a:spcPct val="150000"/>
              </a:lnSpc>
              <a:spcAft>
                <a:spcPts val="600"/>
              </a:spcAft>
            </a:pPr>
            <a:r>
              <a:rPr lang="pt-BR" sz="2000" b="1" dirty="0"/>
              <a:t>Açúcar</a:t>
            </a:r>
          </a:p>
          <a:p>
            <a:pPr>
              <a:lnSpc>
                <a:spcPct val="150000"/>
              </a:lnSpc>
              <a:spcAft>
                <a:spcPts val="600"/>
              </a:spcAft>
            </a:pPr>
            <a:r>
              <a:rPr lang="pt-BR" sz="2000" b="1" dirty="0"/>
              <a:t>Fertilizantes</a:t>
            </a:r>
          </a:p>
          <a:p>
            <a:pPr>
              <a:lnSpc>
                <a:spcPct val="150000"/>
              </a:lnSpc>
              <a:spcAft>
                <a:spcPts val="600"/>
              </a:spcAft>
            </a:pPr>
            <a:r>
              <a:rPr lang="pt-BR" sz="2000" b="1" dirty="0"/>
              <a:t>Outras Cargas</a:t>
            </a:r>
          </a:p>
        </p:txBody>
      </p:sp>
    </p:spTree>
    <p:extLst>
      <p:ext uri="{BB962C8B-B14F-4D97-AF65-F5344CB8AC3E}">
        <p14:creationId xmlns:p14="http://schemas.microsoft.com/office/powerpoint/2010/main" val="3518471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Características da carga</a:t>
            </a:r>
          </a:p>
        </p:txBody>
      </p:sp>
      <p:sp>
        <p:nvSpPr>
          <p:cNvPr id="24" name="Retângulo de cantos arredondados 23"/>
          <p:cNvSpPr/>
          <p:nvPr/>
        </p:nvSpPr>
        <p:spPr>
          <a:xfrm>
            <a:off x="5168231" y="980728"/>
            <a:ext cx="3384376" cy="970825"/>
          </a:xfrm>
          <a:prstGeom prst="roundRect">
            <a:avLst>
              <a:gd name="adj" fmla="val 603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400" b="1" dirty="0">
                <a:solidFill>
                  <a:prstClr val="black"/>
                </a:solidFill>
              </a:rPr>
              <a:t>Trem típico</a:t>
            </a:r>
          </a:p>
          <a:p>
            <a:pPr marL="171450" indent="-171450">
              <a:buFont typeface="Arial" pitchFamily="34" charset="0"/>
              <a:buChar char="•"/>
            </a:pPr>
            <a:r>
              <a:rPr lang="pt-BR" sz="1400" dirty="0">
                <a:solidFill>
                  <a:prstClr val="black"/>
                </a:solidFill>
              </a:rPr>
              <a:t>80 vagões</a:t>
            </a:r>
          </a:p>
          <a:p>
            <a:pPr marL="171450" indent="-171450">
              <a:buFont typeface="Arial" pitchFamily="34" charset="0"/>
              <a:buChar char="•"/>
            </a:pPr>
            <a:r>
              <a:rPr lang="pt-BR" sz="1400" dirty="0">
                <a:solidFill>
                  <a:prstClr val="black"/>
                </a:solidFill>
              </a:rPr>
              <a:t>5.000 t (~60t/</a:t>
            </a:r>
            <a:r>
              <a:rPr lang="pt-BR" sz="1400" dirty="0" err="1">
                <a:solidFill>
                  <a:prstClr val="black"/>
                </a:solidFill>
              </a:rPr>
              <a:t>vg</a:t>
            </a:r>
            <a:r>
              <a:rPr lang="pt-BR" sz="1400" dirty="0">
                <a:solidFill>
                  <a:prstClr val="black"/>
                </a:solidFill>
              </a:rPr>
              <a:t>)</a:t>
            </a:r>
          </a:p>
        </p:txBody>
      </p:sp>
      <p:sp>
        <p:nvSpPr>
          <p:cNvPr id="31" name="Retângulo 30"/>
          <p:cNvSpPr/>
          <p:nvPr/>
        </p:nvSpPr>
        <p:spPr>
          <a:xfrm>
            <a:off x="343694" y="548680"/>
            <a:ext cx="2484276"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Densidade</a:t>
            </a:r>
          </a:p>
        </p:txBody>
      </p:sp>
      <p:cxnSp>
        <p:nvCxnSpPr>
          <p:cNvPr id="32" name="Conector reto 31"/>
          <p:cNvCxnSpPr/>
          <p:nvPr/>
        </p:nvCxnSpPr>
        <p:spPr>
          <a:xfrm>
            <a:off x="343694" y="862112"/>
            <a:ext cx="4176464"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0" name="Retângulo 29"/>
          <p:cNvSpPr/>
          <p:nvPr/>
        </p:nvSpPr>
        <p:spPr>
          <a:xfrm>
            <a:off x="5168230" y="548680"/>
            <a:ext cx="3672408"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Transporte a granel </a:t>
            </a:r>
          </a:p>
        </p:txBody>
      </p:sp>
      <p:cxnSp>
        <p:nvCxnSpPr>
          <p:cNvPr id="35" name="Conector reto 34"/>
          <p:cNvCxnSpPr/>
          <p:nvPr/>
        </p:nvCxnSpPr>
        <p:spPr>
          <a:xfrm>
            <a:off x="5168230" y="862112"/>
            <a:ext cx="3672408"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6" name="Retângulo de cantos arredondados 35"/>
          <p:cNvSpPr/>
          <p:nvPr/>
        </p:nvSpPr>
        <p:spPr>
          <a:xfrm>
            <a:off x="5168230" y="2068406"/>
            <a:ext cx="3384376" cy="1231309"/>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400" b="1" dirty="0">
                <a:solidFill>
                  <a:prstClr val="black"/>
                </a:solidFill>
              </a:rPr>
              <a:t>Caminhões típicos e limites</a:t>
            </a:r>
          </a:p>
          <a:p>
            <a:pPr marL="171450" indent="-171450">
              <a:buFont typeface="Arial" pitchFamily="34" charset="0"/>
              <a:buChar char="•"/>
            </a:pPr>
            <a:r>
              <a:rPr lang="pt-BR" sz="1400" dirty="0">
                <a:solidFill>
                  <a:prstClr val="black"/>
                </a:solidFill>
                <a:hlinkClick r:id="rId3"/>
              </a:rPr>
              <a:t>http://www.guiadotrc.com.br/lei/qresumof.asp</a:t>
            </a:r>
            <a:endParaRPr lang="pt-BR" sz="1400" dirty="0">
              <a:solidFill>
                <a:prstClr val="black"/>
              </a:solidFill>
            </a:endParaRPr>
          </a:p>
          <a:p>
            <a:pPr marL="171450" indent="-171450">
              <a:buFont typeface="Arial" pitchFamily="34" charset="0"/>
              <a:buChar char="•"/>
            </a:pPr>
            <a:r>
              <a:rPr lang="pt-BR" sz="1400" dirty="0">
                <a:solidFill>
                  <a:prstClr val="black"/>
                </a:solidFill>
              </a:rPr>
              <a:t>Carreta; </a:t>
            </a:r>
            <a:r>
              <a:rPr lang="pt-BR" sz="1400" dirty="0" err="1">
                <a:solidFill>
                  <a:prstClr val="black"/>
                </a:solidFill>
              </a:rPr>
              <a:t>Bi-trem</a:t>
            </a:r>
            <a:r>
              <a:rPr lang="pt-BR" sz="1400" dirty="0">
                <a:solidFill>
                  <a:prstClr val="black"/>
                </a:solidFill>
              </a:rPr>
              <a:t>; </a:t>
            </a:r>
            <a:r>
              <a:rPr lang="pt-BR" sz="1400" dirty="0" err="1">
                <a:solidFill>
                  <a:prstClr val="black"/>
                </a:solidFill>
              </a:rPr>
              <a:t>Rodotrem</a:t>
            </a:r>
            <a:r>
              <a:rPr lang="pt-BR" sz="1400" dirty="0">
                <a:solidFill>
                  <a:prstClr val="black"/>
                </a:solidFill>
              </a:rPr>
              <a:t> (8 eixos):</a:t>
            </a:r>
          </a:p>
        </p:txBody>
      </p:sp>
      <p:sp>
        <p:nvSpPr>
          <p:cNvPr id="40" name="Retângulo de cantos arredondados 39"/>
          <p:cNvSpPr/>
          <p:nvPr>
            <p:custDataLst>
              <p:tags r:id="rId1"/>
            </p:custDataLst>
          </p:nvPr>
        </p:nvSpPr>
        <p:spPr>
          <a:xfrm>
            <a:off x="586695" y="4684082"/>
            <a:ext cx="8613983" cy="1666301"/>
          </a:xfrm>
          <a:prstGeom prst="roundRect">
            <a:avLst>
              <a:gd name="adj" fmla="val 10125"/>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300"/>
              </a:spcAft>
              <a:buFont typeface="Arial" pitchFamily="34" charset="0"/>
              <a:buChar char="•"/>
            </a:pPr>
            <a:r>
              <a:rPr lang="pt-BR" sz="1600" dirty="0">
                <a:solidFill>
                  <a:prstClr val="black"/>
                </a:solidFill>
              </a:rPr>
              <a:t>As características da produção e escoamento de açúcar são:</a:t>
            </a:r>
          </a:p>
          <a:p>
            <a:pPr marL="541338" lvl="1" indent="-269875">
              <a:spcAft>
                <a:spcPts val="300"/>
              </a:spcAft>
              <a:buFont typeface="Arial" pitchFamily="34" charset="0"/>
              <a:buChar char="―"/>
            </a:pPr>
            <a:r>
              <a:rPr lang="pt-BR" sz="1400" dirty="0">
                <a:solidFill>
                  <a:prstClr val="black"/>
                </a:solidFill>
              </a:rPr>
              <a:t>Produção concentrada no Centro Sul (88% do BR, destaque para SP)</a:t>
            </a:r>
            <a:endParaRPr lang="en-US" sz="1400" dirty="0">
              <a:solidFill>
                <a:prstClr val="black"/>
              </a:solidFill>
            </a:endParaRPr>
          </a:p>
          <a:p>
            <a:pPr marL="541338" lvl="1" indent="-269875">
              <a:spcAft>
                <a:spcPts val="300"/>
              </a:spcAft>
              <a:buFont typeface="Arial" pitchFamily="34" charset="0"/>
              <a:buChar char="―"/>
            </a:pPr>
            <a:r>
              <a:rPr lang="pt-BR" sz="1400" dirty="0">
                <a:solidFill>
                  <a:prstClr val="black"/>
                </a:solidFill>
              </a:rPr>
              <a:t>Disputa do açúcar com o etanol: </a:t>
            </a:r>
            <a:r>
              <a:rPr lang="pt-BR" sz="1400" i="1" dirty="0" err="1">
                <a:solidFill>
                  <a:prstClr val="black"/>
                </a:solidFill>
              </a:rPr>
              <a:t>mix</a:t>
            </a:r>
            <a:r>
              <a:rPr lang="pt-BR" sz="1400" dirty="0">
                <a:solidFill>
                  <a:prstClr val="black"/>
                </a:solidFill>
              </a:rPr>
              <a:t> segue critérios técnicos e de mercado</a:t>
            </a:r>
          </a:p>
          <a:p>
            <a:pPr marL="541338" lvl="1" indent="-269875">
              <a:spcAft>
                <a:spcPts val="300"/>
              </a:spcAft>
              <a:buFont typeface="Arial" pitchFamily="34" charset="0"/>
              <a:buChar char="―"/>
            </a:pPr>
            <a:r>
              <a:rPr lang="pt-BR" sz="1400" dirty="0">
                <a:solidFill>
                  <a:prstClr val="black"/>
                </a:solidFill>
              </a:rPr>
              <a:t>Exportação concentrada em grandes grupos, que detém infraestrutura logística própria (tendência de verticalização da cadeia)</a:t>
            </a:r>
          </a:p>
          <a:p>
            <a:pPr marL="541338" lvl="1" indent="-269875">
              <a:spcAft>
                <a:spcPts val="300"/>
              </a:spcAft>
              <a:buFont typeface="Arial" pitchFamily="34" charset="0"/>
              <a:buChar char="―"/>
            </a:pPr>
            <a:r>
              <a:rPr lang="pt-BR" sz="1400" dirty="0"/>
              <a:t>Custos logísticos de transporte terrestre são pouco representativos (~10%)</a:t>
            </a:r>
          </a:p>
        </p:txBody>
      </p:sp>
      <p:sp>
        <p:nvSpPr>
          <p:cNvPr id="7" name="Retângulo 6"/>
          <p:cNvSpPr/>
          <p:nvPr/>
        </p:nvSpPr>
        <p:spPr>
          <a:xfrm>
            <a:off x="343694" y="3111582"/>
            <a:ext cx="3733006" cy="1253522"/>
          </a:xfrm>
          <a:prstGeom prst="rect">
            <a:avLst/>
          </a:prstGeom>
          <a:noFill/>
          <a:ln>
            <a:noFill/>
          </a:ln>
          <a:effectLst/>
        </p:spPr>
        <p:txBody>
          <a:bodyPr wrap="square" lIns="72000" tIns="72000" rIns="72000" bIns="72000" rtlCol="0" anchor="ctr">
            <a:noAutofit/>
          </a:bodyPr>
          <a:lstStyle/>
          <a:p>
            <a:pPr marL="144000" indent="-144000">
              <a:spcAft>
                <a:spcPts val="600"/>
              </a:spcAft>
              <a:buFont typeface="Arial" pitchFamily="34" charset="0"/>
              <a:buChar char="•"/>
            </a:pPr>
            <a:r>
              <a:rPr lang="pt-BR" sz="1400" b="1" dirty="0">
                <a:solidFill>
                  <a:prstClr val="black"/>
                </a:solidFill>
              </a:rPr>
              <a:t>Granel</a:t>
            </a:r>
            <a:r>
              <a:rPr lang="pt-BR" sz="1400" dirty="0">
                <a:solidFill>
                  <a:prstClr val="black"/>
                </a:solidFill>
              </a:rPr>
              <a:t> </a:t>
            </a:r>
            <a:r>
              <a:rPr lang="pt-BR" sz="1400" b="1" dirty="0">
                <a:solidFill>
                  <a:prstClr val="black"/>
                </a:solidFill>
              </a:rPr>
              <a:t>(85%)</a:t>
            </a:r>
          </a:p>
          <a:p>
            <a:pPr marL="144000" indent="-144000">
              <a:spcAft>
                <a:spcPts val="600"/>
              </a:spcAft>
              <a:buFont typeface="Arial" pitchFamily="34" charset="0"/>
              <a:buChar char="•"/>
            </a:pPr>
            <a:r>
              <a:rPr lang="pt-BR" sz="1400" b="1" dirty="0">
                <a:solidFill>
                  <a:prstClr val="black"/>
                </a:solidFill>
              </a:rPr>
              <a:t>Contêineres</a:t>
            </a:r>
            <a:r>
              <a:rPr lang="pt-BR" sz="1400" dirty="0">
                <a:solidFill>
                  <a:prstClr val="black"/>
                </a:solidFill>
              </a:rPr>
              <a:t> </a:t>
            </a:r>
            <a:r>
              <a:rPr lang="pt-BR" sz="1400" b="1" dirty="0">
                <a:solidFill>
                  <a:prstClr val="black"/>
                </a:solidFill>
              </a:rPr>
              <a:t>(10%): </a:t>
            </a:r>
            <a:r>
              <a:rPr lang="pt-BR" sz="1400" dirty="0">
                <a:solidFill>
                  <a:prstClr val="black"/>
                </a:solidFill>
              </a:rPr>
              <a:t>Produto já refinado, destinado ao consumo final</a:t>
            </a:r>
          </a:p>
          <a:p>
            <a:pPr marL="144000" indent="-144000">
              <a:spcAft>
                <a:spcPts val="600"/>
              </a:spcAft>
              <a:buFont typeface="Arial" pitchFamily="34" charset="0"/>
              <a:buChar char="•"/>
            </a:pPr>
            <a:r>
              <a:rPr lang="pt-BR" sz="1400" b="1" dirty="0">
                <a:solidFill>
                  <a:prstClr val="black"/>
                </a:solidFill>
              </a:rPr>
              <a:t>Ensacado (5%)</a:t>
            </a:r>
          </a:p>
        </p:txBody>
      </p:sp>
      <p:sp>
        <p:nvSpPr>
          <p:cNvPr id="37" name="Retângulo de cantos arredondados 36"/>
          <p:cNvSpPr/>
          <p:nvPr/>
        </p:nvSpPr>
        <p:spPr>
          <a:xfrm>
            <a:off x="5168231" y="3429000"/>
            <a:ext cx="3384376" cy="764342"/>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400" b="1" dirty="0">
                <a:solidFill>
                  <a:prstClr val="black"/>
                </a:solidFill>
              </a:rPr>
              <a:t>Navio típico</a:t>
            </a:r>
            <a:r>
              <a:rPr lang="pt-BR" sz="1400" b="1" baseline="30000" dirty="0">
                <a:solidFill>
                  <a:prstClr val="black"/>
                </a:solidFill>
              </a:rPr>
              <a:t>2</a:t>
            </a:r>
          </a:p>
          <a:p>
            <a:pPr marL="171450" indent="-171450">
              <a:buFont typeface="Arial" pitchFamily="34" charset="0"/>
              <a:buChar char="•"/>
            </a:pPr>
            <a:r>
              <a:rPr lang="pt-BR" sz="1400" dirty="0">
                <a:solidFill>
                  <a:prstClr val="black"/>
                </a:solidFill>
              </a:rPr>
              <a:t>45.000 t (</a:t>
            </a:r>
            <a:r>
              <a:rPr lang="pt-BR" sz="1400" dirty="0" err="1">
                <a:solidFill>
                  <a:prstClr val="black"/>
                </a:solidFill>
              </a:rPr>
              <a:t>Handymax</a:t>
            </a:r>
            <a:r>
              <a:rPr lang="pt-BR" sz="1400" dirty="0">
                <a:solidFill>
                  <a:prstClr val="black"/>
                </a:solidFill>
              </a:rPr>
              <a:t>)</a:t>
            </a:r>
          </a:p>
          <a:p>
            <a:pPr marL="171450" indent="-171450">
              <a:spcAft>
                <a:spcPts val="600"/>
              </a:spcAft>
              <a:buFont typeface="Arial" pitchFamily="34" charset="0"/>
              <a:buChar char="•"/>
            </a:pPr>
            <a:r>
              <a:rPr lang="pt-BR" sz="1400" dirty="0">
                <a:solidFill>
                  <a:prstClr val="black"/>
                </a:solidFill>
              </a:rPr>
              <a:t>LOA: 200 m</a:t>
            </a:r>
          </a:p>
        </p:txBody>
      </p:sp>
      <p:grpSp>
        <p:nvGrpSpPr>
          <p:cNvPr id="11" name="Grupo 10"/>
          <p:cNvGrpSpPr/>
          <p:nvPr/>
        </p:nvGrpSpPr>
        <p:grpSpPr>
          <a:xfrm>
            <a:off x="919758" y="1052736"/>
            <a:ext cx="2022918" cy="1623992"/>
            <a:chOff x="1180587" y="1340078"/>
            <a:chExt cx="1441518" cy="1306848"/>
          </a:xfrm>
        </p:grpSpPr>
        <p:sp>
          <p:nvSpPr>
            <p:cNvPr id="33" name="Retângulo 32"/>
            <p:cNvSpPr/>
            <p:nvPr/>
          </p:nvSpPr>
          <p:spPr>
            <a:xfrm>
              <a:off x="1957949" y="2286886"/>
              <a:ext cx="644236" cy="360040"/>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a:solidFill>
                    <a:prstClr val="black"/>
                  </a:solidFill>
                </a:rPr>
                <a:t>Água</a:t>
              </a:r>
            </a:p>
          </p:txBody>
        </p:sp>
        <p:sp>
          <p:nvSpPr>
            <p:cNvPr id="41" name="Retângulo 40"/>
            <p:cNvSpPr/>
            <p:nvPr/>
          </p:nvSpPr>
          <p:spPr>
            <a:xfrm>
              <a:off x="1180587" y="2286886"/>
              <a:ext cx="828192" cy="360040"/>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a:solidFill>
                    <a:prstClr val="black"/>
                  </a:solidFill>
                </a:rPr>
                <a:t>Açúcar</a:t>
              </a:r>
            </a:p>
          </p:txBody>
        </p:sp>
        <p:grpSp>
          <p:nvGrpSpPr>
            <p:cNvPr id="10" name="Grupo 9"/>
            <p:cNvGrpSpPr/>
            <p:nvPr/>
          </p:nvGrpSpPr>
          <p:grpSpPr>
            <a:xfrm>
              <a:off x="1252645" y="1340078"/>
              <a:ext cx="1369460" cy="956822"/>
              <a:chOff x="2188556" y="1330064"/>
              <a:chExt cx="1369460" cy="720000"/>
            </a:xfrm>
          </p:grpSpPr>
          <p:sp>
            <p:nvSpPr>
              <p:cNvPr id="38" name="Retângulo 37"/>
              <p:cNvSpPr/>
              <p:nvPr/>
            </p:nvSpPr>
            <p:spPr>
              <a:xfrm>
                <a:off x="2188556" y="1438064"/>
                <a:ext cx="684076" cy="612000"/>
              </a:xfrm>
              <a:prstGeom prst="rect">
                <a:avLst/>
              </a:prstGeom>
              <a:gradFill flip="none" rotWithShape="1">
                <a:gsLst>
                  <a:gs pos="0">
                    <a:schemeClr val="bg1">
                      <a:lumMod val="85000"/>
                    </a:schemeClr>
                  </a:gs>
                  <a:gs pos="50000">
                    <a:schemeClr val="bg1">
                      <a:lumMod val="95000"/>
                    </a:schemeClr>
                  </a:gs>
                  <a:gs pos="100000">
                    <a:schemeClr val="bg1">
                      <a:lumMod val="85000"/>
                    </a:schemeClr>
                  </a:gs>
                </a:gsLst>
                <a:lin ang="0" scaled="1"/>
                <a:tileRect/>
              </a:gra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buFont typeface="Arial" pitchFamily="34" charset="0"/>
                  <a:buNone/>
                </a:pPr>
                <a:r>
                  <a:rPr lang="en-US" sz="1400" dirty="0">
                    <a:solidFill>
                      <a:prstClr val="black"/>
                    </a:solidFill>
                  </a:rPr>
                  <a:t>0,85 t/m³</a:t>
                </a:r>
                <a:endParaRPr lang="pt-BR" sz="1400" dirty="0">
                  <a:solidFill>
                    <a:prstClr val="black"/>
                  </a:solidFill>
                </a:endParaRPr>
              </a:p>
            </p:txBody>
          </p:sp>
          <p:sp>
            <p:nvSpPr>
              <p:cNvPr id="3" name="Retângulo 2"/>
              <p:cNvSpPr/>
              <p:nvPr/>
            </p:nvSpPr>
            <p:spPr>
              <a:xfrm>
                <a:off x="2873940" y="1330064"/>
                <a:ext cx="684076" cy="720000"/>
              </a:xfrm>
              <a:prstGeom prst="rect">
                <a:avLst/>
              </a:prstGeom>
              <a:solidFill>
                <a:schemeClr val="accent2"/>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en-US" sz="1400" dirty="0">
                    <a:solidFill>
                      <a:prstClr val="black"/>
                    </a:solidFill>
                  </a:rPr>
                  <a:t>1 t/m³</a:t>
                </a:r>
                <a:endParaRPr lang="pt-BR" sz="1400" dirty="0">
                  <a:solidFill>
                    <a:prstClr val="black"/>
                  </a:solidFill>
                </a:endParaRPr>
              </a:p>
            </p:txBody>
          </p:sp>
        </p:grpSp>
      </p:grpSp>
      <p:sp>
        <p:nvSpPr>
          <p:cNvPr id="42" name="Retângulo 41"/>
          <p:cNvSpPr/>
          <p:nvPr/>
        </p:nvSpPr>
        <p:spPr>
          <a:xfrm>
            <a:off x="343694" y="2820744"/>
            <a:ext cx="4176464"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Formatos transportados (% em Santos)</a:t>
            </a:r>
            <a:r>
              <a:rPr lang="pt-BR" sz="1600" b="1" baseline="30000" dirty="0">
                <a:solidFill>
                  <a:prstClr val="black"/>
                </a:solidFill>
              </a:rPr>
              <a:t>1</a:t>
            </a:r>
          </a:p>
        </p:txBody>
      </p:sp>
      <p:cxnSp>
        <p:nvCxnSpPr>
          <p:cNvPr id="43" name="Conector reto 42"/>
          <p:cNvCxnSpPr/>
          <p:nvPr/>
        </p:nvCxnSpPr>
        <p:spPr>
          <a:xfrm>
            <a:off x="343694" y="3134176"/>
            <a:ext cx="4176464"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0" y="6669360"/>
            <a:ext cx="9671978" cy="260648"/>
          </a:xfrm>
          <a:prstGeom prst="rect">
            <a:avLst/>
          </a:prstGeom>
          <a:noFill/>
          <a:ln>
            <a:noFill/>
          </a:ln>
        </p:spPr>
        <p:txBody>
          <a:bodyPr wrap="square" lIns="72000" tIns="36000" rIns="72000" bIns="36000" rtlCol="0" anchor="t">
            <a:noAutofit/>
          </a:bodyPr>
          <a:lstStyle/>
          <a:p>
            <a:pPr>
              <a:spcAft>
                <a:spcPts val="600"/>
              </a:spcAft>
            </a:pPr>
            <a:r>
              <a:rPr lang="pt-BR" sz="900" dirty="0">
                <a:solidFill>
                  <a:prstClr val="black"/>
                </a:solidFill>
              </a:rPr>
              <a:t>1- Fonte: CODESP (2010) 2- Navio típico baseado na consignação média de Santos entre 2010 e 2011 (Fonte: ANTAQ)</a:t>
            </a:r>
          </a:p>
        </p:txBody>
      </p:sp>
    </p:spTree>
    <p:extLst>
      <p:ext uri="{BB962C8B-B14F-4D97-AF65-F5344CB8AC3E}">
        <p14:creationId xmlns:p14="http://schemas.microsoft.com/office/powerpoint/2010/main" val="3184824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o 10" hidden="1"/>
          <p:cNvGraphicFramePr>
            <a:graphicFrameLocks noChangeAspect="1"/>
          </p:cNvGraphicFramePr>
          <p:nvPr>
            <p:custDataLst>
              <p:tags r:id="rId2"/>
            </p:custDataLst>
            <p:extLst>
              <p:ext uri="{D42A27DB-BD31-4B8C-83A1-F6EECF244321}">
                <p14:modId xmlns:p14="http://schemas.microsoft.com/office/powerpoint/2010/main" val="816888481"/>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1955"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0" y="0"/>
                        <a:ext cx="158750" cy="158750"/>
                      </a:xfrm>
                      <a:prstGeom prst="rect">
                        <a:avLst/>
                      </a:prstGeom>
                    </p:spPr>
                  </p:pic>
                </p:oleObj>
              </mc:Fallback>
            </mc:AlternateContent>
          </a:graphicData>
        </a:graphic>
      </p:graphicFrame>
      <p:sp>
        <p:nvSpPr>
          <p:cNvPr id="9" name="Seta para a direita 8"/>
          <p:cNvSpPr/>
          <p:nvPr>
            <p:custDataLst>
              <p:tags r:id="rId3"/>
            </p:custDataLst>
          </p:nvPr>
        </p:nvSpPr>
        <p:spPr>
          <a:xfrm>
            <a:off x="964416" y="820525"/>
            <a:ext cx="8117077" cy="792088"/>
          </a:xfrm>
          <a:prstGeom prst="rightArrow">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4" name="CaixaDeTexto 3"/>
          <p:cNvSpPr txBox="1"/>
          <p:nvPr>
            <p:custDataLst>
              <p:tags r:id="rId4"/>
            </p:custDataLst>
          </p:nvPr>
        </p:nvSpPr>
        <p:spPr>
          <a:xfrm>
            <a:off x="964416" y="1036549"/>
            <a:ext cx="1512168" cy="360040"/>
          </a:xfrm>
          <a:prstGeom prst="rect">
            <a:avLst/>
          </a:prstGeom>
          <a:noFill/>
          <a:ln>
            <a:noFill/>
          </a:ln>
        </p:spPr>
        <p:txBody>
          <a:bodyPr wrap="square" lIns="72000" tIns="36000" rIns="72000" bIns="36000" rtlCol="0" anchor="t">
            <a:noAutofit/>
          </a:bodyPr>
          <a:lstStyle/>
          <a:p>
            <a:pPr algn="ctr">
              <a:spcAft>
                <a:spcPts val="600"/>
              </a:spcAft>
            </a:pPr>
            <a:r>
              <a:rPr lang="en-US" sz="1600" b="1" dirty="0" err="1">
                <a:solidFill>
                  <a:prstClr val="black"/>
                </a:solidFill>
              </a:rPr>
              <a:t>Mascavo</a:t>
            </a:r>
            <a:endParaRPr lang="pt-BR" sz="1600" b="1" dirty="0" err="1">
              <a:solidFill>
                <a:prstClr val="black"/>
              </a:solidFill>
            </a:endParaRPr>
          </a:p>
        </p:txBody>
      </p:sp>
      <p:sp>
        <p:nvSpPr>
          <p:cNvPr id="5" name="CaixaDeTexto 4"/>
          <p:cNvSpPr txBox="1"/>
          <p:nvPr>
            <p:custDataLst>
              <p:tags r:id="rId5"/>
            </p:custDataLst>
          </p:nvPr>
        </p:nvSpPr>
        <p:spPr>
          <a:xfrm>
            <a:off x="4266870" y="1036549"/>
            <a:ext cx="1512168" cy="360040"/>
          </a:xfrm>
          <a:prstGeom prst="rect">
            <a:avLst/>
          </a:prstGeom>
          <a:noFill/>
          <a:ln>
            <a:noFill/>
          </a:ln>
        </p:spPr>
        <p:txBody>
          <a:bodyPr wrap="square" lIns="72000" tIns="36000" rIns="72000" bIns="36000" rtlCol="0" anchor="t">
            <a:noAutofit/>
          </a:bodyPr>
          <a:lstStyle/>
          <a:p>
            <a:pPr algn="ctr">
              <a:spcAft>
                <a:spcPts val="600"/>
              </a:spcAft>
            </a:pPr>
            <a:r>
              <a:rPr lang="en-US" sz="1600" b="1" dirty="0">
                <a:solidFill>
                  <a:prstClr val="black"/>
                </a:solidFill>
              </a:rPr>
              <a:t>VHP</a:t>
            </a:r>
            <a:endParaRPr lang="pt-BR" sz="1600" b="1" dirty="0" err="1">
              <a:solidFill>
                <a:prstClr val="black"/>
              </a:solidFill>
            </a:endParaRPr>
          </a:p>
        </p:txBody>
      </p:sp>
      <p:sp>
        <p:nvSpPr>
          <p:cNvPr id="6" name="CaixaDeTexto 5"/>
          <p:cNvSpPr txBox="1"/>
          <p:nvPr>
            <p:custDataLst>
              <p:tags r:id="rId6"/>
            </p:custDataLst>
          </p:nvPr>
        </p:nvSpPr>
        <p:spPr>
          <a:xfrm>
            <a:off x="2615643" y="1036549"/>
            <a:ext cx="1512168" cy="360040"/>
          </a:xfrm>
          <a:prstGeom prst="rect">
            <a:avLst/>
          </a:prstGeom>
          <a:noFill/>
          <a:ln>
            <a:noFill/>
          </a:ln>
        </p:spPr>
        <p:txBody>
          <a:bodyPr wrap="square" lIns="72000" tIns="36000" rIns="72000" bIns="36000" rtlCol="0" anchor="t">
            <a:noAutofit/>
          </a:bodyPr>
          <a:lstStyle/>
          <a:p>
            <a:pPr algn="ctr">
              <a:spcAft>
                <a:spcPts val="600"/>
              </a:spcAft>
            </a:pPr>
            <a:r>
              <a:rPr lang="en-US" sz="1600" b="1" dirty="0" err="1">
                <a:solidFill>
                  <a:prstClr val="black"/>
                </a:solidFill>
              </a:rPr>
              <a:t>Demerara</a:t>
            </a:r>
            <a:endParaRPr lang="pt-BR" sz="1600" b="1" dirty="0" err="1">
              <a:solidFill>
                <a:prstClr val="black"/>
              </a:solidFill>
            </a:endParaRPr>
          </a:p>
        </p:txBody>
      </p:sp>
      <p:sp>
        <p:nvSpPr>
          <p:cNvPr id="7" name="CaixaDeTexto 6"/>
          <p:cNvSpPr txBox="1"/>
          <p:nvPr>
            <p:custDataLst>
              <p:tags r:id="rId7"/>
            </p:custDataLst>
          </p:nvPr>
        </p:nvSpPr>
        <p:spPr>
          <a:xfrm>
            <a:off x="5918097" y="1036549"/>
            <a:ext cx="1512168" cy="360040"/>
          </a:xfrm>
          <a:prstGeom prst="rect">
            <a:avLst/>
          </a:prstGeom>
          <a:noFill/>
          <a:ln>
            <a:noFill/>
          </a:ln>
        </p:spPr>
        <p:txBody>
          <a:bodyPr wrap="square" lIns="72000" tIns="36000" rIns="72000" bIns="36000" rtlCol="0" anchor="t">
            <a:noAutofit/>
          </a:bodyPr>
          <a:lstStyle/>
          <a:p>
            <a:pPr algn="ctr">
              <a:spcAft>
                <a:spcPts val="600"/>
              </a:spcAft>
            </a:pPr>
            <a:r>
              <a:rPr lang="en-US" sz="1600" b="1" dirty="0">
                <a:solidFill>
                  <a:prstClr val="black"/>
                </a:solidFill>
              </a:rPr>
              <a:t>Cristal</a:t>
            </a:r>
            <a:endParaRPr lang="pt-BR" sz="1600" b="1" dirty="0" err="1">
              <a:solidFill>
                <a:prstClr val="black"/>
              </a:solidFill>
            </a:endParaRPr>
          </a:p>
        </p:txBody>
      </p:sp>
      <p:sp>
        <p:nvSpPr>
          <p:cNvPr id="8" name="CaixaDeTexto 7"/>
          <p:cNvSpPr txBox="1"/>
          <p:nvPr>
            <p:custDataLst>
              <p:tags r:id="rId8"/>
            </p:custDataLst>
          </p:nvPr>
        </p:nvSpPr>
        <p:spPr>
          <a:xfrm>
            <a:off x="7569325" y="1036549"/>
            <a:ext cx="1512168" cy="360040"/>
          </a:xfrm>
          <a:prstGeom prst="rect">
            <a:avLst/>
          </a:prstGeom>
          <a:noFill/>
          <a:ln>
            <a:noFill/>
          </a:ln>
        </p:spPr>
        <p:txBody>
          <a:bodyPr wrap="square" lIns="72000" tIns="36000" rIns="72000" bIns="36000" rtlCol="0" anchor="t">
            <a:noAutofit/>
          </a:bodyPr>
          <a:lstStyle/>
          <a:p>
            <a:pPr algn="ctr">
              <a:spcAft>
                <a:spcPts val="600"/>
              </a:spcAft>
            </a:pPr>
            <a:r>
              <a:rPr lang="en-US" sz="1600" b="1" dirty="0" err="1">
                <a:solidFill>
                  <a:prstClr val="black"/>
                </a:solidFill>
              </a:rPr>
              <a:t>Refinado</a:t>
            </a:r>
            <a:endParaRPr lang="pt-BR" sz="1600" b="1" dirty="0" err="1">
              <a:solidFill>
                <a:prstClr val="black"/>
              </a:solidFill>
            </a:endParaRPr>
          </a:p>
        </p:txBody>
      </p:sp>
      <p:sp>
        <p:nvSpPr>
          <p:cNvPr id="34" name="Texto explicativo retangular 33"/>
          <p:cNvSpPr/>
          <p:nvPr>
            <p:custDataLst>
              <p:tags r:id="rId9"/>
            </p:custDataLst>
          </p:nvPr>
        </p:nvSpPr>
        <p:spPr>
          <a:xfrm>
            <a:off x="127670" y="1830734"/>
            <a:ext cx="1438617" cy="2894410"/>
          </a:xfrm>
          <a:prstGeom prst="wedgeRectCallout">
            <a:avLst>
              <a:gd name="adj1" fmla="val 53826"/>
              <a:gd name="adj2" fmla="val -71638"/>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spcAft>
                <a:spcPts val="600"/>
              </a:spcAft>
            </a:pPr>
            <a:r>
              <a:rPr lang="en-US" sz="1200" b="1" u="sng" dirty="0" err="1">
                <a:solidFill>
                  <a:prstClr val="black"/>
                </a:solidFill>
              </a:rPr>
              <a:t>Mascavo</a:t>
            </a:r>
            <a:endParaRPr lang="pt-BR" sz="1200" b="1" u="sng" dirty="0">
              <a:solidFill>
                <a:prstClr val="black"/>
              </a:solidFill>
            </a:endParaRPr>
          </a:p>
          <a:p>
            <a:pPr>
              <a:spcAft>
                <a:spcPts val="600"/>
              </a:spcAft>
            </a:pPr>
            <a:endParaRPr lang="en-US" sz="1200" b="1" u="sng" dirty="0">
              <a:solidFill>
                <a:prstClr val="black"/>
              </a:solidFill>
            </a:endParaRPr>
          </a:p>
          <a:p>
            <a:pPr>
              <a:spcAft>
                <a:spcPts val="600"/>
              </a:spcAft>
            </a:pPr>
            <a:endParaRPr lang="en-US" sz="1200" b="1" u="sng" dirty="0">
              <a:solidFill>
                <a:prstClr val="black"/>
              </a:solidFill>
            </a:endParaRPr>
          </a:p>
          <a:p>
            <a:pPr marL="87313" indent="-87313">
              <a:spcAft>
                <a:spcPts val="600"/>
              </a:spcAft>
              <a:buFont typeface="Arial" pitchFamily="34" charset="0"/>
              <a:buChar char="•"/>
            </a:pPr>
            <a:endParaRPr lang="en-US" sz="1200" dirty="0">
              <a:solidFill>
                <a:prstClr val="black"/>
              </a:solidFill>
            </a:endParaRPr>
          </a:p>
          <a:p>
            <a:pPr marL="87313" indent="-87313">
              <a:spcAft>
                <a:spcPts val="600"/>
              </a:spcAft>
              <a:buFont typeface="Arial" pitchFamily="34" charset="0"/>
              <a:buChar char="•"/>
            </a:pPr>
            <a:endParaRPr lang="en-US" sz="1200" dirty="0">
              <a:solidFill>
                <a:prstClr val="black"/>
              </a:solidFill>
            </a:endParaRPr>
          </a:p>
          <a:p>
            <a:pPr marL="87313" indent="-87313">
              <a:spcAft>
                <a:spcPts val="600"/>
              </a:spcAft>
              <a:buFont typeface="Arial" pitchFamily="34" charset="0"/>
              <a:buChar char="•"/>
            </a:pPr>
            <a:r>
              <a:rPr lang="en-US" sz="1200" dirty="0" err="1">
                <a:solidFill>
                  <a:prstClr val="black"/>
                </a:solidFill>
              </a:rPr>
              <a:t>Úmido</a:t>
            </a:r>
            <a:endParaRPr lang="en-US" sz="1200" dirty="0">
              <a:solidFill>
                <a:prstClr val="black"/>
              </a:solidFill>
            </a:endParaRPr>
          </a:p>
          <a:p>
            <a:pPr marL="87313" indent="-87313">
              <a:spcAft>
                <a:spcPts val="600"/>
              </a:spcAft>
              <a:buFont typeface="Arial" pitchFamily="34" charset="0"/>
              <a:buChar char="•"/>
            </a:pPr>
            <a:r>
              <a:rPr lang="en-US" sz="1200" dirty="0" err="1">
                <a:solidFill>
                  <a:prstClr val="black"/>
                </a:solidFill>
              </a:rPr>
              <a:t>Cor</a:t>
            </a:r>
            <a:r>
              <a:rPr lang="en-US" sz="1200" dirty="0">
                <a:solidFill>
                  <a:prstClr val="black"/>
                </a:solidFill>
              </a:rPr>
              <a:t> </a:t>
            </a:r>
            <a:r>
              <a:rPr lang="en-US" sz="1200" dirty="0" err="1">
                <a:solidFill>
                  <a:prstClr val="black"/>
                </a:solidFill>
              </a:rPr>
              <a:t>castanha</a:t>
            </a:r>
            <a:endParaRPr lang="en-US" sz="1200" dirty="0">
              <a:solidFill>
                <a:prstClr val="black"/>
              </a:solidFill>
            </a:endParaRPr>
          </a:p>
          <a:p>
            <a:pPr marL="87313" indent="-87313">
              <a:spcAft>
                <a:spcPts val="600"/>
              </a:spcAft>
              <a:buFont typeface="Arial" pitchFamily="34" charset="0"/>
              <a:buChar char="•"/>
            </a:pPr>
            <a:r>
              <a:rPr lang="en-US" sz="1200" dirty="0" err="1">
                <a:solidFill>
                  <a:prstClr val="black"/>
                </a:solidFill>
              </a:rPr>
              <a:t>Uso</a:t>
            </a:r>
            <a:r>
              <a:rPr lang="en-US" sz="1200" dirty="0">
                <a:solidFill>
                  <a:prstClr val="black"/>
                </a:solidFill>
              </a:rPr>
              <a:t> </a:t>
            </a:r>
            <a:r>
              <a:rPr lang="en-US" sz="1200" dirty="0" err="1">
                <a:solidFill>
                  <a:prstClr val="black"/>
                </a:solidFill>
              </a:rPr>
              <a:t>em</a:t>
            </a:r>
            <a:r>
              <a:rPr lang="en-US" sz="1200" dirty="0">
                <a:solidFill>
                  <a:prstClr val="black"/>
                </a:solidFill>
              </a:rPr>
              <a:t> </a:t>
            </a:r>
            <a:r>
              <a:rPr lang="en-US" sz="1200" dirty="0" err="1">
                <a:solidFill>
                  <a:prstClr val="black"/>
                </a:solidFill>
              </a:rPr>
              <a:t>itens</a:t>
            </a:r>
            <a:r>
              <a:rPr lang="en-US" sz="1200" dirty="0">
                <a:solidFill>
                  <a:prstClr val="black"/>
                </a:solidFill>
              </a:rPr>
              <a:t> </a:t>
            </a:r>
            <a:r>
              <a:rPr lang="en-US" sz="1200" dirty="0" err="1">
                <a:solidFill>
                  <a:prstClr val="black"/>
                </a:solidFill>
              </a:rPr>
              <a:t>que</a:t>
            </a:r>
            <a:r>
              <a:rPr lang="en-US" sz="1200" dirty="0">
                <a:solidFill>
                  <a:prstClr val="black"/>
                </a:solidFill>
              </a:rPr>
              <a:t> </a:t>
            </a:r>
            <a:r>
              <a:rPr lang="en-US" sz="1200" dirty="0" err="1">
                <a:solidFill>
                  <a:prstClr val="black"/>
                </a:solidFill>
              </a:rPr>
              <a:t>não</a:t>
            </a:r>
            <a:r>
              <a:rPr lang="en-US" sz="1200" dirty="0">
                <a:solidFill>
                  <a:prstClr val="black"/>
                </a:solidFill>
              </a:rPr>
              <a:t> </a:t>
            </a:r>
            <a:r>
              <a:rPr lang="en-US" sz="1200" dirty="0" err="1">
                <a:solidFill>
                  <a:prstClr val="black"/>
                </a:solidFill>
              </a:rPr>
              <a:t>demanderm</a:t>
            </a:r>
            <a:r>
              <a:rPr lang="en-US" sz="1200" dirty="0">
                <a:solidFill>
                  <a:prstClr val="black"/>
                </a:solidFill>
              </a:rPr>
              <a:t> </a:t>
            </a:r>
            <a:r>
              <a:rPr lang="en-US" sz="1200" dirty="0" err="1">
                <a:solidFill>
                  <a:prstClr val="black"/>
                </a:solidFill>
              </a:rPr>
              <a:t>transparência</a:t>
            </a:r>
            <a:endParaRPr lang="pt-BR" sz="1200" dirty="0" err="1">
              <a:solidFill>
                <a:prstClr val="black"/>
              </a:solidFill>
            </a:endParaRPr>
          </a:p>
        </p:txBody>
      </p:sp>
      <p:sp>
        <p:nvSpPr>
          <p:cNvPr id="33" name="Texto explicativo retangular 32"/>
          <p:cNvSpPr/>
          <p:nvPr>
            <p:custDataLst>
              <p:tags r:id="rId10"/>
            </p:custDataLst>
          </p:nvPr>
        </p:nvSpPr>
        <p:spPr>
          <a:xfrm>
            <a:off x="8218940" y="1814738"/>
            <a:ext cx="1438617" cy="2360269"/>
          </a:xfrm>
          <a:prstGeom prst="wedgeRectCallout">
            <a:avLst>
              <a:gd name="adj1" fmla="val -30124"/>
              <a:gd name="adj2" fmla="val -68667"/>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spcAft>
                <a:spcPts val="600"/>
              </a:spcAft>
            </a:pPr>
            <a:r>
              <a:rPr lang="en-US" sz="1200" b="1" u="sng" dirty="0" err="1">
                <a:solidFill>
                  <a:prstClr val="black"/>
                </a:solidFill>
              </a:rPr>
              <a:t>Refinado</a:t>
            </a:r>
            <a:endParaRPr lang="pt-BR" sz="1200" b="1" u="sng" dirty="0">
              <a:solidFill>
                <a:prstClr val="black"/>
              </a:solidFill>
            </a:endParaRPr>
          </a:p>
          <a:p>
            <a:pPr>
              <a:spcAft>
                <a:spcPts val="600"/>
              </a:spcAft>
            </a:pPr>
            <a:endParaRPr lang="en-US" sz="1200" b="1" u="sng" dirty="0">
              <a:solidFill>
                <a:prstClr val="black"/>
              </a:solidFill>
            </a:endParaRPr>
          </a:p>
          <a:p>
            <a:pPr>
              <a:spcAft>
                <a:spcPts val="600"/>
              </a:spcAft>
            </a:pPr>
            <a:endParaRPr lang="en-US" sz="1200" b="1" u="sng" dirty="0">
              <a:solidFill>
                <a:prstClr val="black"/>
              </a:solidFill>
            </a:endParaRPr>
          </a:p>
          <a:p>
            <a:pPr>
              <a:spcAft>
                <a:spcPts val="600"/>
              </a:spcAft>
            </a:pPr>
            <a:endParaRPr lang="en-US" sz="1200" b="1" u="sng" dirty="0">
              <a:solidFill>
                <a:prstClr val="black"/>
              </a:solidFill>
            </a:endParaRPr>
          </a:p>
          <a:p>
            <a:pPr>
              <a:spcAft>
                <a:spcPts val="600"/>
              </a:spcAft>
            </a:pPr>
            <a:endParaRPr lang="pt-BR" sz="1200" b="1" u="sng" dirty="0">
              <a:solidFill>
                <a:prstClr val="black"/>
              </a:solidFill>
            </a:endParaRPr>
          </a:p>
          <a:p>
            <a:pPr marL="87313" indent="-87313">
              <a:spcAft>
                <a:spcPts val="600"/>
              </a:spcAft>
              <a:buFont typeface="Arial" pitchFamily="34" charset="0"/>
              <a:buChar char="•"/>
            </a:pPr>
            <a:r>
              <a:rPr lang="pt-BR" sz="1200" dirty="0">
                <a:solidFill>
                  <a:prstClr val="black"/>
                </a:solidFill>
              </a:rPr>
              <a:t>Mais elaborado</a:t>
            </a:r>
          </a:p>
          <a:p>
            <a:pPr marL="87313" indent="-87313">
              <a:spcAft>
                <a:spcPts val="600"/>
              </a:spcAft>
              <a:buFont typeface="Arial" pitchFamily="34" charset="0"/>
              <a:buChar char="•"/>
            </a:pPr>
            <a:r>
              <a:rPr lang="en-US" sz="1200" dirty="0" err="1">
                <a:solidFill>
                  <a:prstClr val="black"/>
                </a:solidFill>
              </a:rPr>
              <a:t>Coloração</a:t>
            </a:r>
            <a:r>
              <a:rPr lang="en-US" sz="1200" dirty="0">
                <a:solidFill>
                  <a:prstClr val="black"/>
                </a:solidFill>
              </a:rPr>
              <a:t> </a:t>
            </a:r>
            <a:r>
              <a:rPr lang="en-US" sz="1200" dirty="0" err="1">
                <a:solidFill>
                  <a:prstClr val="black"/>
                </a:solidFill>
              </a:rPr>
              <a:t>branca</a:t>
            </a:r>
            <a:endParaRPr lang="en-US" sz="1200" dirty="0">
              <a:solidFill>
                <a:prstClr val="black"/>
              </a:solidFill>
            </a:endParaRPr>
          </a:p>
          <a:p>
            <a:pPr marL="87313" indent="-87313">
              <a:spcAft>
                <a:spcPts val="600"/>
              </a:spcAft>
              <a:buFont typeface="Arial" pitchFamily="34" charset="0"/>
              <a:buChar char="•"/>
            </a:pPr>
            <a:r>
              <a:rPr lang="en-US" sz="1200" dirty="0" err="1">
                <a:solidFill>
                  <a:prstClr val="black"/>
                </a:solidFill>
              </a:rPr>
              <a:t>Uso</a:t>
            </a:r>
            <a:r>
              <a:rPr lang="en-US" sz="1200" dirty="0">
                <a:solidFill>
                  <a:prstClr val="black"/>
                </a:solidFill>
              </a:rPr>
              <a:t> </a:t>
            </a:r>
            <a:r>
              <a:rPr lang="en-US" sz="1200" dirty="0" err="1">
                <a:solidFill>
                  <a:prstClr val="black"/>
                </a:solidFill>
              </a:rPr>
              <a:t>doméstico</a:t>
            </a:r>
            <a:endParaRPr lang="pt-BR" sz="1200" dirty="0">
              <a:solidFill>
                <a:prstClr val="black"/>
              </a:solidFill>
            </a:endParaRPr>
          </a:p>
        </p:txBody>
      </p:sp>
      <p:sp>
        <p:nvSpPr>
          <p:cNvPr id="2" name="Título 1"/>
          <p:cNvSpPr>
            <a:spLocks noGrp="1"/>
          </p:cNvSpPr>
          <p:nvPr>
            <p:ph type="title"/>
            <p:custDataLst>
              <p:tags r:id="rId11"/>
            </p:custDataLst>
          </p:nvPr>
        </p:nvSpPr>
        <p:spPr/>
        <p:txBody>
          <a:bodyPr/>
          <a:lstStyle/>
          <a:p>
            <a:r>
              <a:rPr lang="en-US" dirty="0" err="1"/>
              <a:t>Principais</a:t>
            </a:r>
            <a:r>
              <a:rPr lang="en-US" dirty="0"/>
              <a:t> </a:t>
            </a:r>
            <a:r>
              <a:rPr lang="en-US" dirty="0" err="1"/>
              <a:t>tipos</a:t>
            </a:r>
            <a:r>
              <a:rPr lang="en-US" dirty="0"/>
              <a:t> de </a:t>
            </a:r>
            <a:r>
              <a:rPr lang="en-US" dirty="0" err="1"/>
              <a:t>açúcar</a:t>
            </a:r>
            <a:endParaRPr lang="pt-BR" dirty="0"/>
          </a:p>
        </p:txBody>
      </p:sp>
      <p:sp>
        <p:nvSpPr>
          <p:cNvPr id="12" name="CaixaDeTexto 11"/>
          <p:cNvSpPr txBox="1"/>
          <p:nvPr>
            <p:custDataLst>
              <p:tags r:id="rId12"/>
            </p:custDataLst>
          </p:nvPr>
        </p:nvSpPr>
        <p:spPr>
          <a:xfrm>
            <a:off x="7641333" y="522553"/>
            <a:ext cx="1790870" cy="387255"/>
          </a:xfrm>
          <a:prstGeom prst="rect">
            <a:avLst/>
          </a:prstGeom>
          <a:noFill/>
          <a:ln>
            <a:noFill/>
          </a:ln>
        </p:spPr>
        <p:txBody>
          <a:bodyPr wrap="square" lIns="72000" tIns="36000" rIns="72000" bIns="36000" rtlCol="0" anchor="t">
            <a:noAutofit/>
          </a:bodyPr>
          <a:lstStyle/>
          <a:p>
            <a:pPr algn="ctr">
              <a:spcAft>
                <a:spcPts val="600"/>
              </a:spcAft>
            </a:pPr>
            <a:r>
              <a:rPr lang="en-US" sz="1400" dirty="0">
                <a:solidFill>
                  <a:prstClr val="black"/>
                </a:solidFill>
              </a:rPr>
              <a:t>&gt; </a:t>
            </a:r>
            <a:r>
              <a:rPr lang="en-US" sz="1400" dirty="0" err="1">
                <a:solidFill>
                  <a:prstClr val="black"/>
                </a:solidFill>
              </a:rPr>
              <a:t>Processamento</a:t>
            </a:r>
            <a:endParaRPr lang="en-US" sz="1400" dirty="0">
              <a:solidFill>
                <a:prstClr val="black"/>
              </a:solidFill>
            </a:endParaRPr>
          </a:p>
        </p:txBody>
      </p:sp>
      <p:pic>
        <p:nvPicPr>
          <p:cNvPr id="34833" name="Picture 17" descr="http://comosereformaumplaneta.files.wordpress.com/2009/11/acucar_mascavo.jpg"/>
          <p:cNvPicPr>
            <a:picLocks noChangeAspect="1" noChangeArrowheads="1"/>
          </p:cNvPicPr>
          <p:nvPr>
            <p:custDataLst>
              <p:tags r:id="rId13"/>
            </p:custDataLst>
          </p:nvPr>
        </p:nvPicPr>
        <p:blipFill>
          <a:blip r:embed="rId25" cstate="email">
            <a:extLst>
              <a:ext uri="{28A0092B-C50C-407E-A947-70E740481C1C}">
                <a14:useLocalDpi xmlns:a14="http://schemas.microsoft.com/office/drawing/2010/main" val="0"/>
              </a:ext>
            </a:extLst>
          </a:blip>
          <a:srcRect/>
          <a:stretch>
            <a:fillRect/>
          </a:stretch>
        </p:blipFill>
        <p:spPr bwMode="auto">
          <a:xfrm>
            <a:off x="440963" y="2151837"/>
            <a:ext cx="81203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4839" name="Picture 23" descr="http://flavorcollection.com.br/wp-content/uploads/2009/09/acucar_refinado1.jpg"/>
          <p:cNvPicPr>
            <a:picLocks noChangeAspect="1" noChangeArrowheads="1"/>
          </p:cNvPicPr>
          <p:nvPr>
            <p:custDataLst>
              <p:tags r:id="rId14"/>
            </p:custDataLst>
          </p:nvPr>
        </p:nvPicPr>
        <p:blipFill>
          <a:blip r:embed="rId26" cstate="email">
            <a:extLst>
              <a:ext uri="{28A0092B-C50C-407E-A947-70E740481C1C}">
                <a14:useLocalDpi xmlns:a14="http://schemas.microsoft.com/office/drawing/2010/main" val="0"/>
              </a:ext>
            </a:extLst>
          </a:blip>
          <a:srcRect/>
          <a:stretch>
            <a:fillRect/>
          </a:stretch>
        </p:blipFill>
        <p:spPr bwMode="auto">
          <a:xfrm>
            <a:off x="8532232" y="2151837"/>
            <a:ext cx="812032" cy="7200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o explicativo retangular 34"/>
          <p:cNvSpPr/>
          <p:nvPr>
            <p:custDataLst>
              <p:tags r:id="rId15"/>
            </p:custDataLst>
          </p:nvPr>
        </p:nvSpPr>
        <p:spPr>
          <a:xfrm>
            <a:off x="1639838" y="1814738"/>
            <a:ext cx="1438617" cy="2910406"/>
          </a:xfrm>
          <a:prstGeom prst="wedgeRectCallout">
            <a:avLst>
              <a:gd name="adj1" fmla="val 42796"/>
              <a:gd name="adj2" fmla="val -66669"/>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spcAft>
                <a:spcPts val="600"/>
              </a:spcAft>
            </a:pPr>
            <a:r>
              <a:rPr lang="en-US" sz="1200" b="1" u="sng" dirty="0" err="1">
                <a:solidFill>
                  <a:prstClr val="black"/>
                </a:solidFill>
              </a:rPr>
              <a:t>Demerara</a:t>
            </a:r>
            <a:endParaRPr lang="pt-BR" sz="1200" b="1" u="sng" dirty="0">
              <a:solidFill>
                <a:prstClr val="black"/>
              </a:solidFill>
            </a:endParaRPr>
          </a:p>
          <a:p>
            <a:pPr>
              <a:spcAft>
                <a:spcPts val="600"/>
              </a:spcAft>
            </a:pPr>
            <a:endParaRPr lang="en-US" sz="1200" b="1" u="sng" dirty="0">
              <a:solidFill>
                <a:prstClr val="black"/>
              </a:solidFill>
            </a:endParaRPr>
          </a:p>
          <a:p>
            <a:pPr>
              <a:spcAft>
                <a:spcPts val="600"/>
              </a:spcAft>
            </a:pPr>
            <a:endParaRPr lang="en-US" sz="1200" b="1" u="sng" dirty="0">
              <a:solidFill>
                <a:prstClr val="black"/>
              </a:solidFill>
            </a:endParaRPr>
          </a:p>
          <a:p>
            <a:pPr marL="87313" indent="-87313">
              <a:spcAft>
                <a:spcPts val="600"/>
              </a:spcAft>
              <a:buFont typeface="Arial" pitchFamily="34" charset="0"/>
              <a:buChar char="•"/>
            </a:pPr>
            <a:endParaRPr lang="en-US" sz="1200" dirty="0">
              <a:solidFill>
                <a:prstClr val="black"/>
              </a:solidFill>
            </a:endParaRPr>
          </a:p>
          <a:p>
            <a:pPr marL="87313" indent="-87313">
              <a:spcAft>
                <a:spcPts val="600"/>
              </a:spcAft>
              <a:buFont typeface="Arial" pitchFamily="34" charset="0"/>
              <a:buChar char="•"/>
            </a:pPr>
            <a:endParaRPr lang="pt-BR" sz="1200" dirty="0">
              <a:solidFill>
                <a:prstClr val="black"/>
              </a:solidFill>
            </a:endParaRPr>
          </a:p>
          <a:p>
            <a:pPr marL="87313" indent="-87313">
              <a:spcAft>
                <a:spcPts val="600"/>
              </a:spcAft>
              <a:buFont typeface="Arial" pitchFamily="34" charset="0"/>
              <a:buChar char="•"/>
            </a:pPr>
            <a:r>
              <a:rPr lang="pt-BR" sz="1200" dirty="0">
                <a:solidFill>
                  <a:prstClr val="black"/>
                </a:solidFill>
              </a:rPr>
              <a:t>Não passa por clarificação</a:t>
            </a:r>
          </a:p>
          <a:p>
            <a:pPr marL="87313" indent="-87313">
              <a:spcAft>
                <a:spcPts val="600"/>
              </a:spcAft>
              <a:buFont typeface="Arial" pitchFamily="34" charset="0"/>
              <a:buChar char="•"/>
            </a:pPr>
            <a:r>
              <a:rPr lang="pt-BR" sz="1200" dirty="0">
                <a:solidFill>
                  <a:prstClr val="black"/>
                </a:solidFill>
              </a:rPr>
              <a:t>Cristais com película de mel</a:t>
            </a:r>
          </a:p>
          <a:p>
            <a:pPr marL="87313" indent="-87313">
              <a:spcAft>
                <a:spcPts val="600"/>
              </a:spcAft>
              <a:buFont typeface="Arial" pitchFamily="34" charset="0"/>
              <a:buChar char="•"/>
            </a:pPr>
            <a:r>
              <a:rPr lang="pt-BR" sz="1200" dirty="0">
                <a:solidFill>
                  <a:prstClr val="black"/>
                </a:solidFill>
              </a:rPr>
              <a:t>Voltado à exportação</a:t>
            </a:r>
          </a:p>
        </p:txBody>
      </p:sp>
      <p:pic>
        <p:nvPicPr>
          <p:cNvPr id="34827" name="Picture 11"/>
          <p:cNvPicPr>
            <a:picLocks noChangeAspect="1" noChangeArrowheads="1"/>
          </p:cNvPicPr>
          <p:nvPr>
            <p:custDataLst>
              <p:tags r:id="rId16"/>
            </p:custDataLst>
          </p:nvPr>
        </p:nvPicPr>
        <p:blipFill>
          <a:blip r:embed="rId27" cstate="email">
            <a:extLst>
              <a:ext uri="{28A0092B-C50C-407E-A947-70E740481C1C}">
                <a14:useLocalDpi xmlns:a14="http://schemas.microsoft.com/office/drawing/2010/main" val="0"/>
              </a:ext>
            </a:extLst>
          </a:blip>
          <a:srcRect/>
          <a:stretch>
            <a:fillRect/>
          </a:stretch>
        </p:blipFill>
        <p:spPr bwMode="auto">
          <a:xfrm>
            <a:off x="1858167" y="2151837"/>
            <a:ext cx="1001958"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tângulo 19"/>
          <p:cNvSpPr/>
          <p:nvPr>
            <p:custDataLst>
              <p:tags r:id="rId17"/>
            </p:custDataLst>
          </p:nvPr>
        </p:nvSpPr>
        <p:spPr>
          <a:xfrm>
            <a:off x="4293193" y="646615"/>
            <a:ext cx="2979768" cy="807318"/>
          </a:xfrm>
          <a:prstGeom prst="rect">
            <a:avLst/>
          </a:prstGeom>
          <a:noFill/>
          <a:ln>
            <a:solidFill>
              <a:srgbClr val="FF0000"/>
            </a:solidFill>
            <a:prstDash val="dash"/>
          </a:ln>
          <a:effectLst/>
        </p:spPr>
        <p:txBody>
          <a:bodyPr wrap="square" lIns="72000" tIns="72000" rIns="72000" bIns="72000" rtlCol="0" anchor="t">
            <a:noAutofit/>
          </a:bodyPr>
          <a:lstStyle/>
          <a:p>
            <a:pPr algn="ctr">
              <a:spcAft>
                <a:spcPts val="600"/>
              </a:spcAft>
            </a:pPr>
            <a:r>
              <a:rPr lang="en-US" sz="1400" b="1" dirty="0" err="1">
                <a:solidFill>
                  <a:srgbClr val="FF0000"/>
                </a:solidFill>
              </a:rPr>
              <a:t>Maior</a:t>
            </a:r>
            <a:r>
              <a:rPr lang="en-US" sz="1400" b="1" dirty="0">
                <a:solidFill>
                  <a:srgbClr val="FF0000"/>
                </a:solidFill>
              </a:rPr>
              <a:t> </a:t>
            </a:r>
            <a:r>
              <a:rPr lang="en-US" sz="1400" b="1" dirty="0" err="1">
                <a:solidFill>
                  <a:srgbClr val="FF0000"/>
                </a:solidFill>
              </a:rPr>
              <a:t>relevância</a:t>
            </a:r>
            <a:r>
              <a:rPr lang="en-US" sz="1400" b="1" dirty="0">
                <a:solidFill>
                  <a:srgbClr val="FF0000"/>
                </a:solidFill>
              </a:rPr>
              <a:t> </a:t>
            </a:r>
            <a:r>
              <a:rPr lang="en-US" sz="1400" b="1" dirty="0" err="1">
                <a:solidFill>
                  <a:srgbClr val="FF0000"/>
                </a:solidFill>
              </a:rPr>
              <a:t>em</a:t>
            </a:r>
            <a:r>
              <a:rPr lang="en-US" sz="1400" b="1" dirty="0">
                <a:solidFill>
                  <a:srgbClr val="FF0000"/>
                </a:solidFill>
              </a:rPr>
              <a:t> </a:t>
            </a:r>
            <a:r>
              <a:rPr lang="en-US" sz="1400" b="1" dirty="0" err="1">
                <a:solidFill>
                  <a:srgbClr val="FF0000"/>
                </a:solidFill>
              </a:rPr>
              <a:t>exportações</a:t>
            </a:r>
            <a:endParaRPr lang="pt-BR" sz="1400" b="1" dirty="0">
              <a:solidFill>
                <a:srgbClr val="FF0000"/>
              </a:solidFill>
            </a:endParaRPr>
          </a:p>
        </p:txBody>
      </p:sp>
      <p:sp>
        <p:nvSpPr>
          <p:cNvPr id="17" name="Texto explicativo retangular 16"/>
          <p:cNvSpPr/>
          <p:nvPr>
            <p:custDataLst>
              <p:tags r:id="rId18"/>
            </p:custDataLst>
          </p:nvPr>
        </p:nvSpPr>
        <p:spPr>
          <a:xfrm>
            <a:off x="3284339" y="2086775"/>
            <a:ext cx="2205388" cy="4366561"/>
          </a:xfrm>
          <a:prstGeom prst="wedgeRectCallout">
            <a:avLst>
              <a:gd name="adj1" fmla="val 25645"/>
              <a:gd name="adj2" fmla="val -66340"/>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spcAft>
                <a:spcPts val="600"/>
              </a:spcAft>
            </a:pPr>
            <a:r>
              <a:rPr lang="en-US" sz="1400" b="1" u="sng" dirty="0">
                <a:solidFill>
                  <a:prstClr val="black"/>
                </a:solidFill>
              </a:rPr>
              <a:t>VHP</a:t>
            </a:r>
          </a:p>
          <a:p>
            <a:pPr>
              <a:spcAft>
                <a:spcPts val="600"/>
              </a:spcAft>
            </a:pPr>
            <a:endParaRPr lang="en-US" sz="1400" b="1" u="sng" dirty="0">
              <a:solidFill>
                <a:prstClr val="black"/>
              </a:solidFill>
            </a:endParaRPr>
          </a:p>
          <a:p>
            <a:pPr>
              <a:spcAft>
                <a:spcPts val="600"/>
              </a:spcAft>
            </a:pPr>
            <a:endParaRPr lang="en-US" sz="1400" b="1" u="sng" dirty="0">
              <a:solidFill>
                <a:prstClr val="black"/>
              </a:solidFill>
            </a:endParaRPr>
          </a:p>
          <a:p>
            <a:pPr>
              <a:spcAft>
                <a:spcPts val="600"/>
              </a:spcAft>
            </a:pPr>
            <a:endParaRPr lang="en-US" sz="1400" b="1" u="sng" dirty="0">
              <a:solidFill>
                <a:prstClr val="black"/>
              </a:solidFill>
            </a:endParaRPr>
          </a:p>
          <a:p>
            <a:pPr>
              <a:spcAft>
                <a:spcPts val="600"/>
              </a:spcAft>
            </a:pPr>
            <a:endParaRPr lang="pt-BR" sz="1400" b="1" u="sng" dirty="0">
              <a:solidFill>
                <a:prstClr val="black"/>
              </a:solidFill>
            </a:endParaRPr>
          </a:p>
          <a:p>
            <a:pPr marL="87313" indent="-87313">
              <a:spcAft>
                <a:spcPts val="600"/>
              </a:spcAft>
              <a:buFont typeface="Arial" pitchFamily="34" charset="0"/>
              <a:buChar char="•"/>
            </a:pPr>
            <a:r>
              <a:rPr lang="en-US" sz="1400" dirty="0" err="1">
                <a:solidFill>
                  <a:prstClr val="black"/>
                </a:solidFill>
              </a:rPr>
              <a:t>Beneficiado</a:t>
            </a:r>
            <a:r>
              <a:rPr lang="en-US" sz="1400" dirty="0">
                <a:solidFill>
                  <a:prstClr val="black"/>
                </a:solidFill>
              </a:rPr>
              <a:t> </a:t>
            </a:r>
            <a:r>
              <a:rPr lang="en-US" sz="1400" dirty="0" err="1">
                <a:solidFill>
                  <a:prstClr val="black"/>
                </a:solidFill>
              </a:rPr>
              <a:t>nos</a:t>
            </a:r>
            <a:r>
              <a:rPr lang="en-US" sz="1400" dirty="0">
                <a:solidFill>
                  <a:prstClr val="black"/>
                </a:solidFill>
              </a:rPr>
              <a:t> </a:t>
            </a:r>
            <a:r>
              <a:rPr lang="en-US" sz="1400" dirty="0" err="1">
                <a:solidFill>
                  <a:prstClr val="black"/>
                </a:solidFill>
              </a:rPr>
              <a:t>países</a:t>
            </a:r>
            <a:r>
              <a:rPr lang="en-US" sz="1400" dirty="0">
                <a:solidFill>
                  <a:prstClr val="black"/>
                </a:solidFill>
              </a:rPr>
              <a:t> de </a:t>
            </a:r>
            <a:r>
              <a:rPr lang="en-US" sz="1400" dirty="0" err="1">
                <a:solidFill>
                  <a:prstClr val="black"/>
                </a:solidFill>
              </a:rPr>
              <a:t>destino</a:t>
            </a:r>
            <a:endParaRPr lang="en-US" sz="1400" dirty="0">
              <a:solidFill>
                <a:prstClr val="black"/>
              </a:solidFill>
            </a:endParaRPr>
          </a:p>
          <a:p>
            <a:pPr marL="87313" indent="-87313">
              <a:spcAft>
                <a:spcPts val="600"/>
              </a:spcAft>
              <a:buFont typeface="Arial" pitchFamily="34" charset="0"/>
              <a:buChar char="•"/>
            </a:pPr>
            <a:r>
              <a:rPr lang="en-US" sz="1400" dirty="0" err="1">
                <a:solidFill>
                  <a:prstClr val="black"/>
                </a:solidFill>
              </a:rPr>
              <a:t>Matéria</a:t>
            </a:r>
            <a:r>
              <a:rPr lang="en-US" sz="1400" dirty="0">
                <a:solidFill>
                  <a:prstClr val="black"/>
                </a:solidFill>
              </a:rPr>
              <a:t> prima </a:t>
            </a:r>
            <a:r>
              <a:rPr lang="en-US" sz="1400" dirty="0" err="1">
                <a:solidFill>
                  <a:prstClr val="black"/>
                </a:solidFill>
              </a:rPr>
              <a:t>para</a:t>
            </a:r>
            <a:r>
              <a:rPr lang="en-US" sz="1400" dirty="0">
                <a:solidFill>
                  <a:prstClr val="black"/>
                </a:solidFill>
              </a:rPr>
              <a:t> outros </a:t>
            </a:r>
            <a:r>
              <a:rPr lang="en-US" sz="1400" dirty="0" err="1">
                <a:solidFill>
                  <a:prstClr val="black"/>
                </a:solidFill>
              </a:rPr>
              <a:t>processos</a:t>
            </a:r>
            <a:r>
              <a:rPr lang="en-US" sz="1400" dirty="0">
                <a:solidFill>
                  <a:prstClr val="black"/>
                </a:solidFill>
              </a:rPr>
              <a:t> </a:t>
            </a:r>
            <a:r>
              <a:rPr lang="en-US" sz="1400" dirty="0" err="1">
                <a:solidFill>
                  <a:prstClr val="black"/>
                </a:solidFill>
              </a:rPr>
              <a:t>ou</a:t>
            </a:r>
            <a:r>
              <a:rPr lang="en-US" sz="1400" dirty="0">
                <a:solidFill>
                  <a:prstClr val="black"/>
                </a:solidFill>
              </a:rPr>
              <a:t> </a:t>
            </a:r>
            <a:r>
              <a:rPr lang="en-US" sz="1400" dirty="0" err="1">
                <a:solidFill>
                  <a:prstClr val="black"/>
                </a:solidFill>
              </a:rPr>
              <a:t>destinado</a:t>
            </a:r>
            <a:r>
              <a:rPr lang="en-US" sz="1400" dirty="0">
                <a:solidFill>
                  <a:prstClr val="black"/>
                </a:solidFill>
              </a:rPr>
              <a:t> ao </a:t>
            </a:r>
            <a:r>
              <a:rPr lang="en-US" sz="1400" dirty="0" err="1">
                <a:solidFill>
                  <a:prstClr val="black"/>
                </a:solidFill>
              </a:rPr>
              <a:t>refino</a:t>
            </a:r>
            <a:r>
              <a:rPr lang="en-US" sz="1400" dirty="0">
                <a:solidFill>
                  <a:prstClr val="black"/>
                </a:solidFill>
              </a:rPr>
              <a:t> (</a:t>
            </a:r>
            <a:r>
              <a:rPr lang="en-US" sz="1400" dirty="0" err="1">
                <a:solidFill>
                  <a:prstClr val="black"/>
                </a:solidFill>
              </a:rPr>
              <a:t>produção</a:t>
            </a:r>
            <a:r>
              <a:rPr lang="en-US" sz="1400" dirty="0">
                <a:solidFill>
                  <a:prstClr val="black"/>
                </a:solidFill>
              </a:rPr>
              <a:t> de </a:t>
            </a:r>
            <a:r>
              <a:rPr lang="en-US" sz="1400" dirty="0" err="1">
                <a:solidFill>
                  <a:prstClr val="black"/>
                </a:solidFill>
              </a:rPr>
              <a:t>açúcar</a:t>
            </a:r>
            <a:r>
              <a:rPr lang="en-US" sz="1400" dirty="0">
                <a:solidFill>
                  <a:prstClr val="black"/>
                </a:solidFill>
              </a:rPr>
              <a:t> </a:t>
            </a:r>
            <a:r>
              <a:rPr lang="en-US" sz="1400" dirty="0" err="1">
                <a:solidFill>
                  <a:prstClr val="black"/>
                </a:solidFill>
              </a:rPr>
              <a:t>cristal</a:t>
            </a:r>
            <a:r>
              <a:rPr lang="en-US" sz="1400" dirty="0">
                <a:solidFill>
                  <a:prstClr val="black"/>
                </a:solidFill>
              </a:rPr>
              <a:t> </a:t>
            </a:r>
            <a:r>
              <a:rPr lang="en-US" sz="1400" dirty="0" err="1">
                <a:solidFill>
                  <a:prstClr val="black"/>
                </a:solidFill>
              </a:rPr>
              <a:t>ou</a:t>
            </a:r>
            <a:r>
              <a:rPr lang="en-US" sz="1400" dirty="0">
                <a:solidFill>
                  <a:prstClr val="black"/>
                </a:solidFill>
              </a:rPr>
              <a:t> </a:t>
            </a:r>
            <a:r>
              <a:rPr lang="en-US" sz="1400" dirty="0" err="1">
                <a:solidFill>
                  <a:prstClr val="black"/>
                </a:solidFill>
              </a:rPr>
              <a:t>refinado</a:t>
            </a:r>
            <a:r>
              <a:rPr lang="en-US" sz="1400" dirty="0">
                <a:solidFill>
                  <a:prstClr val="black"/>
                </a:solidFill>
              </a:rPr>
              <a:t>)</a:t>
            </a:r>
          </a:p>
          <a:p>
            <a:pPr marL="87313" indent="-87313">
              <a:spcAft>
                <a:spcPts val="600"/>
              </a:spcAft>
              <a:buFont typeface="Arial" pitchFamily="34" charset="0"/>
              <a:buChar char="•"/>
            </a:pPr>
            <a:r>
              <a:rPr lang="pt-BR" sz="1400" dirty="0">
                <a:solidFill>
                  <a:prstClr val="black"/>
                </a:solidFill>
              </a:rPr>
              <a:t>Geralmente é transportado a </a:t>
            </a:r>
            <a:r>
              <a:rPr lang="pt-BR" sz="1400" b="1" dirty="0">
                <a:solidFill>
                  <a:prstClr val="black"/>
                </a:solidFill>
              </a:rPr>
              <a:t>granel</a:t>
            </a:r>
          </a:p>
        </p:txBody>
      </p:sp>
      <p:sp>
        <p:nvSpPr>
          <p:cNvPr id="26" name="Texto explicativo retangular 25"/>
          <p:cNvSpPr/>
          <p:nvPr>
            <p:custDataLst>
              <p:tags r:id="rId19"/>
            </p:custDataLst>
          </p:nvPr>
        </p:nvSpPr>
        <p:spPr>
          <a:xfrm>
            <a:off x="5672286" y="2086775"/>
            <a:ext cx="2354251" cy="4366561"/>
          </a:xfrm>
          <a:prstGeom prst="wedgeRectCallout">
            <a:avLst>
              <a:gd name="adj1" fmla="val -22172"/>
              <a:gd name="adj2" fmla="val -65461"/>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spcAft>
                <a:spcPts val="600"/>
              </a:spcAft>
            </a:pPr>
            <a:r>
              <a:rPr lang="en-US" sz="1400" b="1" u="sng" dirty="0">
                <a:solidFill>
                  <a:prstClr val="black"/>
                </a:solidFill>
              </a:rPr>
              <a:t>Cristal</a:t>
            </a:r>
            <a:r>
              <a:rPr lang="pt-BR" sz="1400" b="1" u="sng" dirty="0">
                <a:solidFill>
                  <a:prstClr val="black"/>
                </a:solidFill>
              </a:rPr>
              <a:t> (tipo exportação)</a:t>
            </a:r>
          </a:p>
          <a:p>
            <a:pPr>
              <a:spcAft>
                <a:spcPts val="600"/>
              </a:spcAft>
            </a:pPr>
            <a:endParaRPr lang="en-US" sz="1400" b="1" u="sng" dirty="0">
              <a:solidFill>
                <a:prstClr val="black"/>
              </a:solidFill>
            </a:endParaRPr>
          </a:p>
          <a:p>
            <a:pPr>
              <a:spcAft>
                <a:spcPts val="600"/>
              </a:spcAft>
            </a:pPr>
            <a:endParaRPr lang="en-US" sz="1400" b="1" u="sng" dirty="0">
              <a:solidFill>
                <a:prstClr val="black"/>
              </a:solidFill>
            </a:endParaRPr>
          </a:p>
          <a:p>
            <a:pPr>
              <a:spcAft>
                <a:spcPts val="600"/>
              </a:spcAft>
            </a:pPr>
            <a:endParaRPr lang="en-US" sz="1400" b="1" u="sng" dirty="0">
              <a:solidFill>
                <a:prstClr val="black"/>
              </a:solidFill>
            </a:endParaRPr>
          </a:p>
          <a:p>
            <a:pPr>
              <a:spcAft>
                <a:spcPts val="600"/>
              </a:spcAft>
            </a:pPr>
            <a:endParaRPr lang="pt-BR" sz="1400" b="1" u="sng" dirty="0">
              <a:solidFill>
                <a:prstClr val="black"/>
              </a:solidFill>
            </a:endParaRPr>
          </a:p>
          <a:p>
            <a:pPr marL="87313" lvl="1" indent="-87313">
              <a:spcAft>
                <a:spcPts val="600"/>
              </a:spcAft>
              <a:buFont typeface="Arial" pitchFamily="34" charset="0"/>
              <a:buChar char="•"/>
            </a:pPr>
            <a:r>
              <a:rPr lang="pt-BR" sz="1400" dirty="0">
                <a:solidFill>
                  <a:prstClr val="black"/>
                </a:solidFill>
              </a:rPr>
              <a:t>Produzido diretamente em usina</a:t>
            </a:r>
          </a:p>
          <a:p>
            <a:pPr marL="87313" lvl="1" indent="-87313">
              <a:spcAft>
                <a:spcPts val="600"/>
              </a:spcAft>
              <a:buFont typeface="Arial" pitchFamily="34" charset="0"/>
              <a:buChar char="•"/>
            </a:pPr>
            <a:r>
              <a:rPr lang="pt-BR" sz="1400" dirty="0">
                <a:solidFill>
                  <a:prstClr val="black"/>
                </a:solidFill>
              </a:rPr>
              <a:t>Forma cristalina, sem refino</a:t>
            </a:r>
          </a:p>
          <a:p>
            <a:pPr marL="87313" indent="-87313">
              <a:spcAft>
                <a:spcPts val="600"/>
              </a:spcAft>
              <a:buFont typeface="Arial" pitchFamily="34" charset="0"/>
              <a:buChar char="•"/>
            </a:pPr>
            <a:r>
              <a:rPr lang="pt-BR" sz="1400" dirty="0">
                <a:solidFill>
                  <a:prstClr val="black"/>
                </a:solidFill>
              </a:rPr>
              <a:t>2 tipos:</a:t>
            </a:r>
          </a:p>
          <a:p>
            <a:pPr marL="363538" lvl="1" indent="-101600">
              <a:spcAft>
                <a:spcPts val="600"/>
              </a:spcAft>
              <a:buFont typeface="Arial" pitchFamily="34" charset="0"/>
              <a:buChar char="•"/>
            </a:pPr>
            <a:r>
              <a:rPr lang="pt-BR" sz="1400" dirty="0">
                <a:solidFill>
                  <a:prstClr val="black"/>
                </a:solidFill>
              </a:rPr>
              <a:t>Para consumo direto</a:t>
            </a:r>
          </a:p>
          <a:p>
            <a:pPr marL="363538" lvl="1" indent="-101600">
              <a:spcAft>
                <a:spcPts val="600"/>
              </a:spcAft>
              <a:buFont typeface="Arial" pitchFamily="34" charset="0"/>
              <a:buChar char="•"/>
            </a:pPr>
            <a:r>
              <a:rPr lang="pt-BR" sz="1400" dirty="0">
                <a:solidFill>
                  <a:prstClr val="black"/>
                </a:solidFill>
              </a:rPr>
              <a:t>Para reprocessamento no destino</a:t>
            </a:r>
          </a:p>
          <a:p>
            <a:pPr marL="87313" indent="-87313">
              <a:spcAft>
                <a:spcPts val="600"/>
              </a:spcAft>
              <a:buFont typeface="Arial" pitchFamily="34" charset="0"/>
              <a:buChar char="•"/>
            </a:pPr>
            <a:r>
              <a:rPr lang="en-US" sz="1400" dirty="0" err="1">
                <a:solidFill>
                  <a:prstClr val="black"/>
                </a:solidFill>
              </a:rPr>
              <a:t>Normalmente</a:t>
            </a:r>
            <a:r>
              <a:rPr lang="en-US" sz="1400" dirty="0">
                <a:solidFill>
                  <a:prstClr val="black"/>
                </a:solidFill>
              </a:rPr>
              <a:t> </a:t>
            </a:r>
            <a:r>
              <a:rPr lang="en-US" sz="1400" dirty="0" err="1">
                <a:solidFill>
                  <a:prstClr val="black"/>
                </a:solidFill>
              </a:rPr>
              <a:t>exportado</a:t>
            </a:r>
            <a:r>
              <a:rPr lang="en-US" sz="1400" dirty="0">
                <a:solidFill>
                  <a:prstClr val="black"/>
                </a:solidFill>
              </a:rPr>
              <a:t> </a:t>
            </a:r>
            <a:r>
              <a:rPr lang="en-US" sz="1400" dirty="0" err="1">
                <a:solidFill>
                  <a:prstClr val="black"/>
                </a:solidFill>
              </a:rPr>
              <a:t>em</a:t>
            </a:r>
            <a:r>
              <a:rPr lang="en-US" sz="1400" dirty="0">
                <a:solidFill>
                  <a:prstClr val="black"/>
                </a:solidFill>
              </a:rPr>
              <a:t> </a:t>
            </a:r>
            <a:r>
              <a:rPr lang="en-US" sz="1400" b="1" dirty="0" err="1">
                <a:solidFill>
                  <a:prstClr val="black"/>
                </a:solidFill>
              </a:rPr>
              <a:t>sacas</a:t>
            </a:r>
            <a:endParaRPr lang="pt-BR" sz="1400" b="1" dirty="0">
              <a:solidFill>
                <a:prstClr val="black"/>
              </a:solidFill>
            </a:endParaRPr>
          </a:p>
        </p:txBody>
      </p:sp>
      <p:pic>
        <p:nvPicPr>
          <p:cNvPr id="34829" name="Picture 13" descr="http://3.bp.blogspot.com/_KTRVVHLOfqw/S6bupZxFbUI/AAAAAAAAAbk/oeqok723hc8/s200/A%C3%A7ucar+cristal+1.jpg"/>
          <p:cNvPicPr>
            <a:picLocks noChangeAspect="1" noChangeArrowheads="1"/>
          </p:cNvPicPr>
          <p:nvPr>
            <p:custDataLst>
              <p:tags r:id="rId20"/>
            </p:custDataLst>
          </p:nvPr>
        </p:nvPicPr>
        <p:blipFill>
          <a:blip r:embed="rId28" cstate="email">
            <a:extLst>
              <a:ext uri="{28A0092B-C50C-407E-A947-70E740481C1C}">
                <a14:useLocalDpi xmlns:a14="http://schemas.microsoft.com/office/drawing/2010/main" val="0"/>
              </a:ext>
            </a:extLst>
          </a:blip>
          <a:srcRect/>
          <a:stretch>
            <a:fillRect/>
          </a:stretch>
        </p:blipFill>
        <p:spPr bwMode="auto">
          <a:xfrm>
            <a:off x="6369329" y="250753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4837" name="Picture 21" descr="http://www.usinacarneirinho.com.br/images/photos/produto1.jpg?rand=6197008"/>
          <p:cNvPicPr>
            <a:picLocks noChangeAspect="1" noChangeArrowheads="1"/>
          </p:cNvPicPr>
          <p:nvPr>
            <p:custDataLst>
              <p:tags r:id="rId21"/>
            </p:custDataLst>
          </p:nvPr>
        </p:nvPicPr>
        <p:blipFill>
          <a:blip r:embed="rId29" cstate="email">
            <a:extLst>
              <a:ext uri="{28A0092B-C50C-407E-A947-70E740481C1C}">
                <a14:useLocalDpi xmlns:a14="http://schemas.microsoft.com/office/drawing/2010/main" val="0"/>
              </a:ext>
            </a:extLst>
          </a:blip>
          <a:srcRect/>
          <a:stretch>
            <a:fillRect/>
          </a:stretch>
        </p:blipFill>
        <p:spPr bwMode="auto">
          <a:xfrm>
            <a:off x="3578402" y="2454783"/>
            <a:ext cx="1588234"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4236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user\Documents\CEGN\GPI01\Açúcar\GPI01-120416-Prod Cana2.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001837" y="1205250"/>
            <a:ext cx="1814466" cy="56527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00025" y="270520"/>
            <a:ext cx="9505950" cy="637364"/>
          </a:xfrm>
        </p:spPr>
        <p:txBody>
          <a:bodyPr/>
          <a:lstStyle/>
          <a:p>
            <a:r>
              <a:rPr lang="pt-BR" dirty="0"/>
              <a:t>A produção de cana-de-açúcar é concentrada em 2 macro regiões: Centro Sul, com destaque para centro-oeste SP, e na zona da mata no NE</a:t>
            </a:r>
          </a:p>
        </p:txBody>
      </p:sp>
      <p:pic>
        <p:nvPicPr>
          <p:cNvPr id="33794" name="Picture 2" descr="C:\Users\user\Documents\CEGN\GPI01\Açúcar\GPI01-120416-Prod Cana2.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3873"/>
          <a:stretch/>
        </p:blipFill>
        <p:spPr bwMode="auto">
          <a:xfrm>
            <a:off x="0" y="1205251"/>
            <a:ext cx="4414977" cy="5652750"/>
          </a:xfrm>
          <a:prstGeom prst="rect">
            <a:avLst/>
          </a:prstGeom>
          <a:noFill/>
          <a:extLst>
            <a:ext uri="{909E8E84-426E-40DD-AFC4-6F175D3DCCD1}">
              <a14:hiddenFill xmlns:a14="http://schemas.microsoft.com/office/drawing/2010/main">
                <a:solidFill>
                  <a:srgbClr val="FFFFFF"/>
                </a:solidFill>
              </a14:hiddenFill>
            </a:ext>
          </a:extLst>
        </p:spPr>
      </p:pic>
      <p:sp>
        <p:nvSpPr>
          <p:cNvPr id="12" name="Elipse 11"/>
          <p:cNvSpPr/>
          <p:nvPr/>
        </p:nvSpPr>
        <p:spPr>
          <a:xfrm>
            <a:off x="2144811" y="5514342"/>
            <a:ext cx="141316" cy="141316"/>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3" name="CaixaDeTexto 12"/>
          <p:cNvSpPr txBox="1"/>
          <p:nvPr/>
        </p:nvSpPr>
        <p:spPr>
          <a:xfrm>
            <a:off x="2336762" y="5562693"/>
            <a:ext cx="989205" cy="282630"/>
          </a:xfrm>
          <a:prstGeom prst="rect">
            <a:avLst/>
          </a:prstGeom>
          <a:noFill/>
          <a:ln>
            <a:noFill/>
          </a:ln>
        </p:spPr>
        <p:txBody>
          <a:bodyPr wrap="none" lIns="72000" tIns="36000" rIns="72000" bIns="36000" rtlCol="0" anchor="ctr">
            <a:noAutofit/>
          </a:bodyPr>
          <a:lstStyle/>
          <a:p>
            <a:pPr>
              <a:spcAft>
                <a:spcPts val="600"/>
              </a:spcAft>
            </a:pPr>
            <a:r>
              <a:rPr lang="pt-BR" sz="1600" b="1" dirty="0">
                <a:solidFill>
                  <a:prstClr val="black"/>
                </a:solidFill>
              </a:rPr>
              <a:t>Paranaguá (20%)</a:t>
            </a:r>
          </a:p>
        </p:txBody>
      </p:sp>
      <p:sp>
        <p:nvSpPr>
          <p:cNvPr id="14" name="Elipse 13"/>
          <p:cNvSpPr/>
          <p:nvPr/>
        </p:nvSpPr>
        <p:spPr>
          <a:xfrm>
            <a:off x="3707884" y="3465052"/>
            <a:ext cx="141315" cy="141315"/>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5" name="CaixaDeTexto 14"/>
          <p:cNvSpPr txBox="1"/>
          <p:nvPr/>
        </p:nvSpPr>
        <p:spPr>
          <a:xfrm>
            <a:off x="3849199" y="3394395"/>
            <a:ext cx="989205" cy="282631"/>
          </a:xfrm>
          <a:prstGeom prst="rect">
            <a:avLst/>
          </a:prstGeom>
          <a:noFill/>
          <a:ln>
            <a:noFill/>
          </a:ln>
        </p:spPr>
        <p:txBody>
          <a:bodyPr wrap="none" lIns="72000" tIns="36000" rIns="72000" bIns="36000" rtlCol="0" anchor="ctr">
            <a:noAutofit/>
          </a:bodyPr>
          <a:lstStyle/>
          <a:p>
            <a:pPr>
              <a:spcAft>
                <a:spcPts val="600"/>
              </a:spcAft>
            </a:pPr>
            <a:r>
              <a:rPr lang="pt-BR" sz="1600" b="1" dirty="0">
                <a:solidFill>
                  <a:prstClr val="black"/>
                </a:solidFill>
              </a:rPr>
              <a:t>Maceió (6%)</a:t>
            </a:r>
          </a:p>
        </p:txBody>
      </p:sp>
      <p:sp>
        <p:nvSpPr>
          <p:cNvPr id="16" name="Elipse 15"/>
          <p:cNvSpPr/>
          <p:nvPr/>
        </p:nvSpPr>
        <p:spPr>
          <a:xfrm>
            <a:off x="3860521" y="3211625"/>
            <a:ext cx="141315" cy="141315"/>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7" name="CaixaDeTexto 16"/>
          <p:cNvSpPr txBox="1"/>
          <p:nvPr/>
        </p:nvSpPr>
        <p:spPr>
          <a:xfrm>
            <a:off x="4001836" y="3140968"/>
            <a:ext cx="989205" cy="282631"/>
          </a:xfrm>
          <a:prstGeom prst="rect">
            <a:avLst/>
          </a:prstGeom>
          <a:noFill/>
          <a:ln>
            <a:noFill/>
          </a:ln>
        </p:spPr>
        <p:txBody>
          <a:bodyPr wrap="none" lIns="72000" tIns="36000" rIns="72000" bIns="36000" rtlCol="0" anchor="ctr">
            <a:noAutofit/>
          </a:bodyPr>
          <a:lstStyle/>
          <a:p>
            <a:pPr>
              <a:spcAft>
                <a:spcPts val="600"/>
              </a:spcAft>
            </a:pPr>
            <a:r>
              <a:rPr lang="pt-BR" sz="1600" b="1" dirty="0">
                <a:solidFill>
                  <a:prstClr val="black"/>
                </a:solidFill>
              </a:rPr>
              <a:t>Recife (1%)</a:t>
            </a:r>
          </a:p>
        </p:txBody>
      </p:sp>
      <p:sp>
        <p:nvSpPr>
          <p:cNvPr id="19" name="Elipse 18"/>
          <p:cNvSpPr/>
          <p:nvPr/>
        </p:nvSpPr>
        <p:spPr>
          <a:xfrm>
            <a:off x="2327834" y="5324676"/>
            <a:ext cx="141316" cy="141316"/>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0" name="CaixaDeTexto 19"/>
          <p:cNvSpPr txBox="1"/>
          <p:nvPr/>
        </p:nvSpPr>
        <p:spPr>
          <a:xfrm>
            <a:off x="2519785" y="5231712"/>
            <a:ext cx="989205" cy="282630"/>
          </a:xfrm>
          <a:prstGeom prst="rect">
            <a:avLst/>
          </a:prstGeom>
          <a:noFill/>
          <a:ln>
            <a:noFill/>
          </a:ln>
        </p:spPr>
        <p:txBody>
          <a:bodyPr wrap="none" lIns="72000" tIns="36000" rIns="72000" bIns="36000" rtlCol="0" anchor="ctr">
            <a:noAutofit/>
          </a:bodyPr>
          <a:lstStyle/>
          <a:p>
            <a:pPr>
              <a:spcAft>
                <a:spcPts val="600"/>
              </a:spcAft>
            </a:pPr>
            <a:r>
              <a:rPr lang="pt-BR" sz="1600" b="1" dirty="0">
                <a:solidFill>
                  <a:prstClr val="black"/>
                </a:solidFill>
              </a:rPr>
              <a:t>Santos (73%)</a:t>
            </a:r>
          </a:p>
        </p:txBody>
      </p:sp>
      <p:sp>
        <p:nvSpPr>
          <p:cNvPr id="18" name="Retângulo de cantos arredondados 17"/>
          <p:cNvSpPr/>
          <p:nvPr/>
        </p:nvSpPr>
        <p:spPr>
          <a:xfrm>
            <a:off x="6464374" y="1700808"/>
            <a:ext cx="3096344" cy="4680521"/>
          </a:xfrm>
          <a:prstGeom prst="roundRect">
            <a:avLst>
              <a:gd name="adj" fmla="val 7735"/>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b="1" dirty="0">
                <a:solidFill>
                  <a:prstClr val="black"/>
                </a:solidFill>
              </a:rPr>
              <a:t>Santos e Paranaguá </a:t>
            </a:r>
            <a:r>
              <a:rPr lang="pt-BR" sz="1600" dirty="0">
                <a:solidFill>
                  <a:prstClr val="black"/>
                </a:solidFill>
              </a:rPr>
              <a:t>foram responsáveis por 93% das exportações de açúcar a granel no Brasil (total 23Mt em 2013)</a:t>
            </a:r>
          </a:p>
          <a:p>
            <a:pPr marL="144000" indent="-144000">
              <a:spcAft>
                <a:spcPts val="600"/>
              </a:spcAft>
              <a:buFont typeface="Arial" pitchFamily="34" charset="0"/>
              <a:buChar char="•"/>
            </a:pPr>
            <a:r>
              <a:rPr lang="pt-BR" sz="1600" dirty="0">
                <a:solidFill>
                  <a:prstClr val="black"/>
                </a:solidFill>
              </a:rPr>
              <a:t>As usinas localizadas no interior (CO), em geral, são focadas em etanol (mercado interno)</a:t>
            </a:r>
          </a:p>
          <a:p>
            <a:pPr marL="144000" indent="-144000">
              <a:spcAft>
                <a:spcPts val="600"/>
              </a:spcAft>
              <a:buFont typeface="Arial" pitchFamily="34" charset="0"/>
              <a:buChar char="•"/>
            </a:pPr>
            <a:r>
              <a:rPr lang="pt-BR" sz="1600" dirty="0">
                <a:solidFill>
                  <a:prstClr val="black"/>
                </a:solidFill>
              </a:rPr>
              <a:t>Usinas mais próximas à costa priorizam produção de açúcar para exportação (custos logísticos menores)</a:t>
            </a:r>
          </a:p>
          <a:p>
            <a:pPr marL="144000" indent="-144000">
              <a:spcAft>
                <a:spcPts val="600"/>
              </a:spcAft>
              <a:buFont typeface="Arial" pitchFamily="34" charset="0"/>
              <a:buChar char="•"/>
            </a:pPr>
            <a:r>
              <a:rPr lang="pt-BR" sz="1600" dirty="0">
                <a:solidFill>
                  <a:prstClr val="black"/>
                </a:solidFill>
              </a:rPr>
              <a:t>A produção de cana de açúcar apresentou tendência de interiorização nos últimos anos</a:t>
            </a:r>
          </a:p>
        </p:txBody>
      </p:sp>
      <p:sp>
        <p:nvSpPr>
          <p:cNvPr id="4" name="Retângulo 3"/>
          <p:cNvSpPr/>
          <p:nvPr/>
        </p:nvSpPr>
        <p:spPr>
          <a:xfrm>
            <a:off x="2831364" y="1341660"/>
            <a:ext cx="2134495" cy="216023"/>
          </a:xfrm>
          <a:prstGeom prst="rect">
            <a:avLst/>
          </a:prstGeom>
          <a:noFill/>
          <a:ln>
            <a:noFill/>
          </a:ln>
          <a:effectLst/>
        </p:spPr>
        <p:txBody>
          <a:bodyPr wrap="square" lIns="72000" tIns="72000" rIns="72000" bIns="72000" rtlCol="0" anchor="ctr">
            <a:noAutofit/>
          </a:bodyPr>
          <a:lstStyle/>
          <a:p>
            <a:pPr>
              <a:spcAft>
                <a:spcPts val="600"/>
              </a:spcAft>
            </a:pPr>
            <a:r>
              <a:rPr lang="pt-BR" sz="1400" b="1" dirty="0">
                <a:solidFill>
                  <a:prstClr val="black"/>
                </a:solidFill>
              </a:rPr>
              <a:t>%volume dos portos</a:t>
            </a:r>
          </a:p>
        </p:txBody>
      </p:sp>
      <p:sp>
        <p:nvSpPr>
          <p:cNvPr id="21" name="Triângulo isósceles 20"/>
          <p:cNvSpPr/>
          <p:nvPr>
            <p:custDataLst>
              <p:tags r:id="rId1"/>
            </p:custDataLst>
          </p:nvPr>
        </p:nvSpPr>
        <p:spPr>
          <a:xfrm rot="5400000">
            <a:off x="4429072" y="3952135"/>
            <a:ext cx="3271603" cy="209110"/>
          </a:xfrm>
          <a:prstGeom prst="triangle">
            <a:avLst/>
          </a:prstGeom>
          <a:gradFill>
            <a:gsLst>
              <a:gs pos="100000">
                <a:schemeClr val="accent4"/>
              </a:gs>
              <a:gs pos="0">
                <a:schemeClr val="accent3"/>
              </a:gs>
            </a:gsLst>
            <a:lin ang="5400000" scaled="1"/>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oAutofit/>
          </a:bodyPr>
          <a:lstStyle/>
          <a:p>
            <a:pPr>
              <a:buFont typeface="Arial" pitchFamily="34" charset="0"/>
              <a:buChar char="•"/>
            </a:pPr>
            <a:endParaRPr lang="pt-BR" dirty="0">
              <a:solidFill>
                <a:prstClr val="black"/>
              </a:solidFill>
            </a:endParaRPr>
          </a:p>
        </p:txBody>
      </p:sp>
      <p:sp>
        <p:nvSpPr>
          <p:cNvPr id="3" name="Elipse 2"/>
          <p:cNvSpPr/>
          <p:nvPr/>
        </p:nvSpPr>
        <p:spPr>
          <a:xfrm>
            <a:off x="1207790" y="4365104"/>
            <a:ext cx="937020" cy="1007923"/>
          </a:xfrm>
          <a:prstGeom prst="ellipse">
            <a:avLst/>
          </a:prstGeom>
          <a:noFill/>
          <a:ln w="28575">
            <a:solidFill>
              <a:srgbClr val="C00000"/>
            </a:solidFill>
            <a:prstDash val="dash"/>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5" name="Texto explicativo retangular 4"/>
          <p:cNvSpPr/>
          <p:nvPr/>
        </p:nvSpPr>
        <p:spPr>
          <a:xfrm>
            <a:off x="919758" y="2636913"/>
            <a:ext cx="1408076" cy="969454"/>
          </a:xfrm>
          <a:prstGeom prst="wedgeRectCallout">
            <a:avLst>
              <a:gd name="adj1" fmla="val -6450"/>
              <a:gd name="adj2" fmla="val 138036"/>
            </a:avLst>
          </a:prstGeom>
          <a:solidFill>
            <a:srgbClr val="FFCCCC">
              <a:alpha val="50196"/>
            </a:srgbClr>
          </a:solidFill>
          <a:ln>
            <a:solidFill>
              <a:srgbClr val="C00000"/>
            </a:solidFill>
          </a:ln>
          <a:effectLst/>
        </p:spPr>
        <p:txBody>
          <a:bodyPr wrap="square" lIns="72000" tIns="72000" rIns="72000" bIns="72000" rtlCol="0" anchor="ctr">
            <a:noAutofit/>
          </a:bodyPr>
          <a:lstStyle/>
          <a:p>
            <a:pPr algn="ctr">
              <a:spcAft>
                <a:spcPts val="600"/>
              </a:spcAft>
            </a:pPr>
            <a:r>
              <a:rPr lang="pt-BR" sz="1600" b="1" dirty="0">
                <a:solidFill>
                  <a:schemeClr val="tx1"/>
                </a:solidFill>
              </a:rPr>
              <a:t>Região com elevado crescimento da produção</a:t>
            </a:r>
          </a:p>
        </p:txBody>
      </p:sp>
      <p:sp>
        <p:nvSpPr>
          <p:cNvPr id="22" name="Texto explicativo retangular 21"/>
          <p:cNvSpPr/>
          <p:nvPr/>
        </p:nvSpPr>
        <p:spPr>
          <a:xfrm>
            <a:off x="3508990" y="1700808"/>
            <a:ext cx="2160907" cy="969454"/>
          </a:xfrm>
          <a:prstGeom prst="wedgeRectCallout">
            <a:avLst>
              <a:gd name="adj1" fmla="val -29332"/>
              <a:gd name="adj2" fmla="val 87248"/>
            </a:avLst>
          </a:prstGeom>
          <a:solidFill>
            <a:schemeClr val="bg1">
              <a:alpha val="50196"/>
            </a:schemeClr>
          </a:solidFill>
          <a:ln>
            <a:solidFill>
              <a:schemeClr val="tx1"/>
            </a:solidFill>
          </a:ln>
          <a:effectLst/>
        </p:spPr>
        <p:txBody>
          <a:bodyPr wrap="square" lIns="72000" tIns="72000" rIns="72000" bIns="72000" rtlCol="0" anchor="ctr">
            <a:noAutofit/>
          </a:bodyPr>
          <a:lstStyle/>
          <a:p>
            <a:pPr algn="ctr">
              <a:spcAft>
                <a:spcPts val="600"/>
              </a:spcAft>
            </a:pPr>
            <a:r>
              <a:rPr lang="pt-BR" sz="1400" b="1" dirty="0">
                <a:solidFill>
                  <a:schemeClr val="tx1"/>
                </a:solidFill>
              </a:rPr>
              <a:t>Nordeste: região historicamente produtora, porém, com baixo crescimento</a:t>
            </a:r>
          </a:p>
        </p:txBody>
      </p:sp>
    </p:spTree>
    <p:extLst>
      <p:ext uri="{BB962C8B-B14F-4D97-AF65-F5344CB8AC3E}">
        <p14:creationId xmlns:p14="http://schemas.microsoft.com/office/powerpoint/2010/main" val="2265563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188821" y="1444884"/>
            <a:ext cx="2767450" cy="3525857"/>
          </a:xfrm>
          <a:prstGeom prst="rect">
            <a:avLst/>
          </a:prstGeom>
          <a:solidFill>
            <a:schemeClr val="accent5">
              <a:lumMod val="20000"/>
              <a:lumOff val="80000"/>
              <a:alpha val="20000"/>
            </a:schemeClr>
          </a:solidFill>
          <a:ln w="3175">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 name="Retângulo 6"/>
          <p:cNvSpPr/>
          <p:nvPr/>
        </p:nvSpPr>
        <p:spPr>
          <a:xfrm>
            <a:off x="3961859" y="1444884"/>
            <a:ext cx="2585940" cy="3525857"/>
          </a:xfrm>
          <a:prstGeom prst="rect">
            <a:avLst/>
          </a:prstGeom>
          <a:solidFill>
            <a:schemeClr val="accent5">
              <a:lumMod val="20000"/>
              <a:lumOff val="80000"/>
              <a:alpha val="20000"/>
            </a:schemeClr>
          </a:solidFill>
          <a:ln w="3175">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8" name="Retângulo 7"/>
          <p:cNvSpPr/>
          <p:nvPr/>
        </p:nvSpPr>
        <p:spPr>
          <a:xfrm>
            <a:off x="6554729" y="1444884"/>
            <a:ext cx="2679430" cy="3525857"/>
          </a:xfrm>
          <a:prstGeom prst="rect">
            <a:avLst/>
          </a:prstGeom>
          <a:solidFill>
            <a:schemeClr val="accent5">
              <a:lumMod val="20000"/>
              <a:lumOff val="80000"/>
              <a:alpha val="20000"/>
            </a:schemeClr>
          </a:solidFill>
          <a:ln w="3175">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 name="Título 1"/>
          <p:cNvSpPr>
            <a:spLocks noGrp="1"/>
          </p:cNvSpPr>
          <p:nvPr>
            <p:ph type="title"/>
          </p:nvPr>
        </p:nvSpPr>
        <p:spPr>
          <a:xfrm>
            <a:off x="200025" y="261483"/>
            <a:ext cx="9505950" cy="637364"/>
          </a:xfrm>
        </p:spPr>
        <p:txBody>
          <a:bodyPr/>
          <a:lstStyle/>
          <a:p>
            <a:r>
              <a:rPr lang="pt-BR" dirty="0"/>
              <a:t>A sazonalidade da produção e a da exportação são defasadas em ~2 meses. 65% das exportações são realizadas nos 6 meses de maior sazonalidade</a:t>
            </a:r>
          </a:p>
        </p:txBody>
      </p:sp>
      <p:graphicFrame>
        <p:nvGraphicFramePr>
          <p:cNvPr id="5" name="Gráfico 4"/>
          <p:cNvGraphicFramePr/>
          <p:nvPr>
            <p:extLst>
              <p:ext uri="{D42A27DB-BD31-4B8C-83A1-F6EECF244321}">
                <p14:modId xmlns:p14="http://schemas.microsoft.com/office/powerpoint/2010/main" val="1720739253"/>
              </p:ext>
            </p:extLst>
          </p:nvPr>
        </p:nvGraphicFramePr>
        <p:xfrm>
          <a:off x="592570" y="1300027"/>
          <a:ext cx="8784975" cy="4793269"/>
        </p:xfrm>
        <a:graphic>
          <a:graphicData uri="http://schemas.openxmlformats.org/drawingml/2006/chart">
            <c:chart xmlns:c="http://schemas.openxmlformats.org/drawingml/2006/chart" xmlns:r="http://schemas.openxmlformats.org/officeDocument/2006/relationships" r:id="rId2"/>
          </a:graphicData>
        </a:graphic>
      </p:graphicFrame>
      <p:sp>
        <p:nvSpPr>
          <p:cNvPr id="9" name="Retângulo 8"/>
          <p:cNvSpPr/>
          <p:nvPr/>
        </p:nvSpPr>
        <p:spPr>
          <a:xfrm>
            <a:off x="2256632" y="1467502"/>
            <a:ext cx="704324" cy="377322"/>
          </a:xfrm>
          <a:prstGeom prst="rect">
            <a:avLst/>
          </a:prstGeom>
          <a:solidFill>
            <a:schemeClr val="accent5"/>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en-US" sz="1600" dirty="0">
                <a:solidFill>
                  <a:prstClr val="black"/>
                </a:solidFill>
              </a:rPr>
              <a:t>2006</a:t>
            </a:r>
            <a:endParaRPr lang="pt-BR" sz="1600" dirty="0">
              <a:solidFill>
                <a:prstClr val="black"/>
              </a:solidFill>
            </a:endParaRPr>
          </a:p>
        </p:txBody>
      </p:sp>
      <p:sp>
        <p:nvSpPr>
          <p:cNvPr id="10" name="Retângulo 9"/>
          <p:cNvSpPr/>
          <p:nvPr/>
        </p:nvSpPr>
        <p:spPr>
          <a:xfrm>
            <a:off x="4936342" y="1467502"/>
            <a:ext cx="704324" cy="377322"/>
          </a:xfrm>
          <a:prstGeom prst="rect">
            <a:avLst/>
          </a:prstGeom>
          <a:solidFill>
            <a:schemeClr val="accent5"/>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en-US" sz="1600" dirty="0">
                <a:solidFill>
                  <a:prstClr val="black"/>
                </a:solidFill>
              </a:rPr>
              <a:t>2007</a:t>
            </a:r>
            <a:endParaRPr lang="pt-BR" sz="1600" dirty="0">
              <a:solidFill>
                <a:prstClr val="black"/>
              </a:solidFill>
            </a:endParaRPr>
          </a:p>
        </p:txBody>
      </p:sp>
      <p:sp>
        <p:nvSpPr>
          <p:cNvPr id="11" name="Retângulo 10"/>
          <p:cNvSpPr/>
          <p:nvPr/>
        </p:nvSpPr>
        <p:spPr>
          <a:xfrm>
            <a:off x="7624166" y="1457488"/>
            <a:ext cx="704324" cy="377322"/>
          </a:xfrm>
          <a:prstGeom prst="rect">
            <a:avLst/>
          </a:prstGeom>
          <a:solidFill>
            <a:schemeClr val="accent5"/>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en-US" sz="1600" dirty="0">
                <a:solidFill>
                  <a:prstClr val="black"/>
                </a:solidFill>
              </a:rPr>
              <a:t>2008</a:t>
            </a:r>
            <a:endParaRPr lang="pt-BR" sz="1600" dirty="0">
              <a:solidFill>
                <a:prstClr val="black"/>
              </a:solidFill>
            </a:endParaRPr>
          </a:p>
        </p:txBody>
      </p:sp>
      <p:cxnSp>
        <p:nvCxnSpPr>
          <p:cNvPr id="15" name="Conector reto 14"/>
          <p:cNvCxnSpPr/>
          <p:nvPr/>
        </p:nvCxnSpPr>
        <p:spPr>
          <a:xfrm>
            <a:off x="664577" y="1261224"/>
            <a:ext cx="8546769"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616097" y="952860"/>
            <a:ext cx="8595250" cy="292596"/>
          </a:xfrm>
          <a:prstGeom prst="rect">
            <a:avLst/>
          </a:prstGeom>
          <a:noFill/>
          <a:ln>
            <a:noFill/>
          </a:ln>
        </p:spPr>
        <p:txBody>
          <a:bodyPr wrap="square" lIns="72000" tIns="36000" rIns="72000" bIns="36000" rtlCol="0" anchor="t">
            <a:noAutofit/>
          </a:bodyPr>
          <a:lstStyle/>
          <a:p>
            <a:pPr>
              <a:spcAft>
                <a:spcPts val="600"/>
              </a:spcAft>
            </a:pPr>
            <a:r>
              <a:rPr lang="pt-BR" sz="1600" b="1" dirty="0">
                <a:solidFill>
                  <a:prstClr val="black"/>
                </a:solidFill>
              </a:rPr>
              <a:t>Sazonalidade da exportação de açúcar</a:t>
            </a:r>
            <a:r>
              <a:rPr lang="pt-BR" sz="1600" b="1" baseline="30000" dirty="0">
                <a:solidFill>
                  <a:prstClr val="black"/>
                </a:solidFill>
              </a:rPr>
              <a:t>1</a:t>
            </a:r>
            <a:r>
              <a:rPr lang="pt-BR" sz="1600" b="1" dirty="0">
                <a:solidFill>
                  <a:prstClr val="black"/>
                </a:solidFill>
              </a:rPr>
              <a:t> para as regiões Centro-Sul e Norte-Nordeste</a:t>
            </a:r>
            <a:r>
              <a:rPr lang="pt-BR" sz="1600" b="1" baseline="30000" dirty="0">
                <a:solidFill>
                  <a:prstClr val="black"/>
                </a:solidFill>
              </a:rPr>
              <a:t>2</a:t>
            </a:r>
            <a:r>
              <a:rPr lang="pt-BR" sz="1600" b="1" dirty="0">
                <a:solidFill>
                  <a:prstClr val="black"/>
                </a:solidFill>
              </a:rPr>
              <a:t> </a:t>
            </a:r>
          </a:p>
        </p:txBody>
      </p:sp>
      <p:sp>
        <p:nvSpPr>
          <p:cNvPr id="19" name="CaixaDeTexto 18"/>
          <p:cNvSpPr txBox="1"/>
          <p:nvPr/>
        </p:nvSpPr>
        <p:spPr>
          <a:xfrm>
            <a:off x="304537" y="1228018"/>
            <a:ext cx="415702" cy="2705037"/>
          </a:xfrm>
          <a:prstGeom prst="rect">
            <a:avLst/>
          </a:prstGeom>
          <a:noFill/>
          <a:ln>
            <a:noFill/>
          </a:ln>
        </p:spPr>
        <p:txBody>
          <a:bodyPr vert="vert270" wrap="square" lIns="72000" tIns="36000" rIns="72000" bIns="36000" rtlCol="0" anchor="t">
            <a:noAutofit/>
          </a:bodyPr>
          <a:lstStyle/>
          <a:p>
            <a:pPr algn="ctr">
              <a:spcAft>
                <a:spcPts val="600"/>
              </a:spcAft>
            </a:pPr>
            <a:r>
              <a:rPr lang="en-US" sz="1400" b="1" dirty="0">
                <a:solidFill>
                  <a:prstClr val="black"/>
                </a:solidFill>
              </a:rPr>
              <a:t>Vol. </a:t>
            </a:r>
            <a:r>
              <a:rPr lang="en-US" sz="1400" b="1" dirty="0" err="1">
                <a:solidFill>
                  <a:prstClr val="black"/>
                </a:solidFill>
              </a:rPr>
              <a:t>exportação</a:t>
            </a:r>
            <a:r>
              <a:rPr lang="en-US" sz="1400" b="1" dirty="0">
                <a:solidFill>
                  <a:prstClr val="black"/>
                </a:solidFill>
              </a:rPr>
              <a:t> </a:t>
            </a:r>
            <a:r>
              <a:rPr lang="en-US" sz="1400" b="1" dirty="0" err="1">
                <a:solidFill>
                  <a:prstClr val="black"/>
                </a:solidFill>
              </a:rPr>
              <a:t>mês</a:t>
            </a:r>
            <a:r>
              <a:rPr lang="en-US" sz="1400" b="1" dirty="0">
                <a:solidFill>
                  <a:prstClr val="black"/>
                </a:solidFill>
              </a:rPr>
              <a:t>/Vol. </a:t>
            </a:r>
            <a:r>
              <a:rPr lang="en-US" sz="1400" b="1" dirty="0" err="1">
                <a:solidFill>
                  <a:prstClr val="black"/>
                </a:solidFill>
              </a:rPr>
              <a:t>ano</a:t>
            </a:r>
            <a:endParaRPr lang="pt-BR" sz="1400" b="1" dirty="0" err="1">
              <a:solidFill>
                <a:prstClr val="black"/>
              </a:solidFill>
            </a:endParaRPr>
          </a:p>
        </p:txBody>
      </p:sp>
      <p:sp>
        <p:nvSpPr>
          <p:cNvPr id="20" name="CaixaDeTexto 19"/>
          <p:cNvSpPr txBox="1"/>
          <p:nvPr/>
        </p:nvSpPr>
        <p:spPr>
          <a:xfrm>
            <a:off x="8369433" y="5620507"/>
            <a:ext cx="1053111" cy="288032"/>
          </a:xfrm>
          <a:prstGeom prst="rect">
            <a:avLst/>
          </a:prstGeom>
          <a:noFill/>
          <a:ln>
            <a:noFill/>
          </a:ln>
        </p:spPr>
        <p:txBody>
          <a:bodyPr wrap="square" lIns="72000" tIns="36000" rIns="72000" bIns="36000" rtlCol="0" anchor="t">
            <a:noAutofit/>
          </a:bodyPr>
          <a:lstStyle/>
          <a:p>
            <a:pPr algn="ctr">
              <a:spcAft>
                <a:spcPts val="600"/>
              </a:spcAft>
            </a:pPr>
            <a:r>
              <a:rPr lang="en-US" sz="1400" b="1" dirty="0" err="1">
                <a:solidFill>
                  <a:prstClr val="black"/>
                </a:solidFill>
              </a:rPr>
              <a:t>Ano-mês</a:t>
            </a:r>
            <a:endParaRPr lang="pt-BR" sz="1400" b="1" dirty="0" err="1">
              <a:solidFill>
                <a:prstClr val="black"/>
              </a:solidFill>
            </a:endParaRPr>
          </a:p>
        </p:txBody>
      </p:sp>
      <p:sp>
        <p:nvSpPr>
          <p:cNvPr id="21" name="CaixaDeTexto 20"/>
          <p:cNvSpPr txBox="1"/>
          <p:nvPr/>
        </p:nvSpPr>
        <p:spPr>
          <a:xfrm>
            <a:off x="47489" y="6552728"/>
            <a:ext cx="9856924" cy="332656"/>
          </a:xfrm>
          <a:prstGeom prst="rect">
            <a:avLst/>
          </a:prstGeom>
          <a:noFill/>
          <a:ln>
            <a:noFill/>
          </a:ln>
        </p:spPr>
        <p:txBody>
          <a:bodyPr wrap="square" lIns="72000" tIns="36000" rIns="72000" bIns="36000" rtlCol="0" anchor="t">
            <a:noAutofit/>
          </a:bodyPr>
          <a:lstStyle/>
          <a:p>
            <a:pPr>
              <a:spcAft>
                <a:spcPts val="600"/>
              </a:spcAft>
            </a:pPr>
            <a:r>
              <a:rPr lang="pt-BR" sz="1200" dirty="0">
                <a:solidFill>
                  <a:prstClr val="black"/>
                </a:solidFill>
              </a:rPr>
              <a:t>(1) Contempla volumes de açúcar refinado e bruto; (2) Fonte: União da Indústria da Cana-de-açúcar - UNICA</a:t>
            </a:r>
          </a:p>
        </p:txBody>
      </p:sp>
      <p:sp>
        <p:nvSpPr>
          <p:cNvPr id="4" name="Retângulo 3"/>
          <p:cNvSpPr/>
          <p:nvPr/>
        </p:nvSpPr>
        <p:spPr>
          <a:xfrm>
            <a:off x="7538188" y="1965330"/>
            <a:ext cx="2238554" cy="699763"/>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en-US" sz="1400" u="sng" dirty="0" err="1">
                <a:solidFill>
                  <a:srgbClr val="C00000"/>
                </a:solidFill>
              </a:rPr>
              <a:t>Colheita</a:t>
            </a:r>
            <a:r>
              <a:rPr lang="en-US" sz="1400" u="sng" dirty="0">
                <a:solidFill>
                  <a:srgbClr val="C00000"/>
                </a:solidFill>
              </a:rPr>
              <a:t> C-S:</a:t>
            </a:r>
            <a:r>
              <a:rPr lang="en-US" sz="1400" dirty="0">
                <a:solidFill>
                  <a:srgbClr val="C00000"/>
                </a:solidFill>
              </a:rPr>
              <a:t> </a:t>
            </a:r>
            <a:r>
              <a:rPr lang="en-US" sz="1400" dirty="0" err="1">
                <a:solidFill>
                  <a:srgbClr val="C00000"/>
                </a:solidFill>
              </a:rPr>
              <a:t>Abr</a:t>
            </a:r>
            <a:r>
              <a:rPr lang="en-US" sz="1400" dirty="0">
                <a:solidFill>
                  <a:srgbClr val="C00000"/>
                </a:solidFill>
              </a:rPr>
              <a:t>-Nov</a:t>
            </a:r>
          </a:p>
          <a:p>
            <a:pPr marL="144000" indent="-144000">
              <a:spcAft>
                <a:spcPts val="600"/>
              </a:spcAft>
              <a:buFont typeface="Arial" pitchFamily="34" charset="0"/>
              <a:buChar char="•"/>
            </a:pPr>
            <a:r>
              <a:rPr lang="en-US" sz="1400" u="sng" dirty="0" err="1">
                <a:solidFill>
                  <a:srgbClr val="99CCFF">
                    <a:lumMod val="50000"/>
                  </a:srgbClr>
                </a:solidFill>
              </a:rPr>
              <a:t>Colheita</a:t>
            </a:r>
            <a:r>
              <a:rPr lang="en-US" sz="1400" u="sng" dirty="0">
                <a:solidFill>
                  <a:srgbClr val="99CCFF">
                    <a:lumMod val="50000"/>
                  </a:srgbClr>
                </a:solidFill>
              </a:rPr>
              <a:t> N-NE:</a:t>
            </a:r>
            <a:r>
              <a:rPr lang="en-US" sz="1400" dirty="0">
                <a:solidFill>
                  <a:srgbClr val="99CCFF">
                    <a:lumMod val="50000"/>
                  </a:srgbClr>
                </a:solidFill>
              </a:rPr>
              <a:t> Set-</a:t>
            </a:r>
            <a:r>
              <a:rPr lang="en-US" sz="1400" dirty="0" err="1">
                <a:solidFill>
                  <a:srgbClr val="99CCFF">
                    <a:lumMod val="50000"/>
                  </a:srgbClr>
                </a:solidFill>
              </a:rPr>
              <a:t>Abr</a:t>
            </a:r>
            <a:endParaRPr lang="pt-BR" sz="1400" dirty="0">
              <a:solidFill>
                <a:srgbClr val="99CCFF">
                  <a:lumMod val="50000"/>
                </a:srgbClr>
              </a:solidFill>
            </a:endParaRPr>
          </a:p>
        </p:txBody>
      </p:sp>
    </p:spTree>
    <p:extLst>
      <p:ext uri="{BB962C8B-B14F-4D97-AF65-F5344CB8AC3E}">
        <p14:creationId xmlns:p14="http://schemas.microsoft.com/office/powerpoint/2010/main" val="5883749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343694" y="809544"/>
            <a:ext cx="5193040" cy="3826659"/>
            <a:chOff x="1207790" y="1517678"/>
            <a:chExt cx="6949146" cy="5120702"/>
          </a:xfrm>
        </p:grpSpPr>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207790" y="1517678"/>
              <a:ext cx="6949146" cy="512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rma livre 6"/>
            <p:cNvSpPr/>
            <p:nvPr/>
          </p:nvSpPr>
          <p:spPr>
            <a:xfrm>
              <a:off x="1483518" y="1592177"/>
              <a:ext cx="6580009" cy="4920450"/>
            </a:xfrm>
            <a:custGeom>
              <a:avLst/>
              <a:gdLst>
                <a:gd name="connsiteX0" fmla="*/ 2996418 w 3179298"/>
                <a:gd name="connsiteY0" fmla="*/ 42203 h 2377440"/>
                <a:gd name="connsiteX1" fmla="*/ 3179298 w 3179298"/>
                <a:gd name="connsiteY1" fmla="*/ 379827 h 2377440"/>
                <a:gd name="connsiteX2" fmla="*/ 3179298 w 3179298"/>
                <a:gd name="connsiteY2" fmla="*/ 970671 h 2377440"/>
                <a:gd name="connsiteX3" fmla="*/ 1153550 w 3179298"/>
                <a:gd name="connsiteY3" fmla="*/ 1744394 h 2377440"/>
                <a:gd name="connsiteX4" fmla="*/ 815926 w 3179298"/>
                <a:gd name="connsiteY4" fmla="*/ 2208627 h 2377440"/>
                <a:gd name="connsiteX5" fmla="*/ 534572 w 3179298"/>
                <a:gd name="connsiteY5" fmla="*/ 2377440 h 2377440"/>
                <a:gd name="connsiteX6" fmla="*/ 0 w 3179298"/>
                <a:gd name="connsiteY6" fmla="*/ 1055077 h 2377440"/>
                <a:gd name="connsiteX7" fmla="*/ 154744 w 3179298"/>
                <a:gd name="connsiteY7" fmla="*/ 801858 h 2377440"/>
                <a:gd name="connsiteX8" fmla="*/ 689317 w 3179298"/>
                <a:gd name="connsiteY8" fmla="*/ 731520 h 2377440"/>
                <a:gd name="connsiteX9" fmla="*/ 773723 w 3179298"/>
                <a:gd name="connsiteY9" fmla="*/ 942535 h 2377440"/>
                <a:gd name="connsiteX10" fmla="*/ 3024553 w 3179298"/>
                <a:gd name="connsiteY10" fmla="*/ 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9298" h="2377440">
                  <a:moveTo>
                    <a:pt x="2996418" y="42203"/>
                  </a:moveTo>
                  <a:lnTo>
                    <a:pt x="3179298" y="379827"/>
                  </a:lnTo>
                  <a:lnTo>
                    <a:pt x="3179298" y="970671"/>
                  </a:lnTo>
                  <a:lnTo>
                    <a:pt x="1153550" y="1744394"/>
                  </a:lnTo>
                  <a:lnTo>
                    <a:pt x="815926" y="2208627"/>
                  </a:lnTo>
                  <a:lnTo>
                    <a:pt x="534572" y="2377440"/>
                  </a:lnTo>
                  <a:lnTo>
                    <a:pt x="0" y="1055077"/>
                  </a:lnTo>
                  <a:lnTo>
                    <a:pt x="154744" y="801858"/>
                  </a:lnTo>
                  <a:lnTo>
                    <a:pt x="689317" y="731520"/>
                  </a:lnTo>
                  <a:lnTo>
                    <a:pt x="773723" y="942535"/>
                  </a:lnTo>
                  <a:lnTo>
                    <a:pt x="3024553" y="0"/>
                  </a:lnTo>
                </a:path>
              </a:pathLst>
            </a:custGeom>
            <a:noFill/>
            <a:ln w="28575">
              <a:solidFill>
                <a:srgbClr val="FF0000"/>
              </a:solidFill>
              <a:prstDash val="sysDash"/>
            </a:ln>
            <a:effectLst>
              <a:outerShdw dist="50800" dir="2700000" algn="tl" rotWithShape="0">
                <a:prstClr val="black">
                  <a:alpha val="25000"/>
                </a:prstClr>
              </a:outerShdw>
            </a:effectLst>
          </p:spPr>
          <p:txBody>
            <a:bodyPr rtlCol="0" anchor="ctr"/>
            <a:lstStyle/>
            <a:p>
              <a:pPr algn="ctr"/>
              <a:endParaRPr lang="pt-BR">
                <a:solidFill>
                  <a:prstClr val="black"/>
                </a:solidFill>
              </a:endParaRPr>
            </a:p>
          </p:txBody>
        </p:sp>
      </p:grpSp>
      <p:sp>
        <p:nvSpPr>
          <p:cNvPr id="2" name="Título 1"/>
          <p:cNvSpPr>
            <a:spLocks noGrp="1"/>
          </p:cNvSpPr>
          <p:nvPr>
            <p:ph type="title"/>
          </p:nvPr>
        </p:nvSpPr>
        <p:spPr>
          <a:xfrm>
            <a:off x="200025" y="188914"/>
            <a:ext cx="9505950" cy="329588"/>
          </a:xfrm>
        </p:spPr>
        <p:txBody>
          <a:bodyPr/>
          <a:lstStyle/>
          <a:p>
            <a:r>
              <a:rPr lang="pt-BR" dirty="0"/>
              <a:t>Exemplo: TEAG (Santos)</a:t>
            </a:r>
          </a:p>
        </p:txBody>
      </p:sp>
      <p:pic>
        <p:nvPicPr>
          <p:cNvPr id="35843"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730441" y="4784426"/>
            <a:ext cx="2250831" cy="194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2"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729838" y="3909409"/>
            <a:ext cx="3376246" cy="234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5688941" y="1189835"/>
            <a:ext cx="3921194"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8066739" y="3909409"/>
            <a:ext cx="1622909" cy="234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1730440" y="4594280"/>
            <a:ext cx="2250831" cy="380291"/>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prstClr val="black"/>
                </a:solidFill>
              </a:rPr>
              <a:t>Shiploader</a:t>
            </a:r>
          </a:p>
        </p:txBody>
      </p:sp>
      <p:sp>
        <p:nvSpPr>
          <p:cNvPr id="20" name="Retângulo 19"/>
          <p:cNvSpPr/>
          <p:nvPr/>
        </p:nvSpPr>
        <p:spPr>
          <a:xfrm>
            <a:off x="4729838" y="3529118"/>
            <a:ext cx="4959810" cy="380291"/>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prstClr val="black"/>
                </a:solidFill>
              </a:rPr>
              <a:t>Moegas rodoviárias / Tombador de caminhões</a:t>
            </a:r>
          </a:p>
        </p:txBody>
      </p:sp>
      <p:sp>
        <p:nvSpPr>
          <p:cNvPr id="23" name="Retângulo 22"/>
          <p:cNvSpPr/>
          <p:nvPr/>
        </p:nvSpPr>
        <p:spPr>
          <a:xfrm>
            <a:off x="5688940" y="809544"/>
            <a:ext cx="3923385" cy="380291"/>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prstClr val="black"/>
                </a:solidFill>
              </a:rPr>
              <a:t>Moega ferroviária</a:t>
            </a:r>
          </a:p>
        </p:txBody>
      </p:sp>
      <p:sp>
        <p:nvSpPr>
          <p:cNvPr id="24" name="Forma livre 23"/>
          <p:cNvSpPr/>
          <p:nvPr/>
        </p:nvSpPr>
        <p:spPr bwMode="ltGray">
          <a:xfrm rot="1540129">
            <a:off x="1519159" y="3959269"/>
            <a:ext cx="1228194" cy="535000"/>
          </a:xfrm>
          <a:custGeom>
            <a:avLst/>
            <a:gdLst>
              <a:gd name="connsiteX0" fmla="*/ 0 w 5080000"/>
              <a:gd name="connsiteY0" fmla="*/ 698500 h 2730500"/>
              <a:gd name="connsiteX1" fmla="*/ 3721100 w 5080000"/>
              <a:gd name="connsiteY1" fmla="*/ 698500 h 2730500"/>
              <a:gd name="connsiteX2" fmla="*/ 3721100 w 5080000"/>
              <a:gd name="connsiteY2" fmla="*/ 0 h 2730500"/>
              <a:gd name="connsiteX3" fmla="*/ 5080000 w 5080000"/>
              <a:gd name="connsiteY3" fmla="*/ 1371600 h 2730500"/>
              <a:gd name="connsiteX4" fmla="*/ 3721100 w 5080000"/>
              <a:gd name="connsiteY4" fmla="*/ 2730500 h 2730500"/>
              <a:gd name="connsiteX5" fmla="*/ 3721100 w 5080000"/>
              <a:gd name="connsiteY5" fmla="*/ 2057400 h 2730500"/>
              <a:gd name="connsiteX6" fmla="*/ 0 w 5080000"/>
              <a:gd name="connsiteY6" fmla="*/ 2057400 h 2730500"/>
              <a:gd name="connsiteX7" fmla="*/ 0 w 5080000"/>
              <a:gd name="connsiteY7"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411466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4746588"/>
              <a:gd name="connsiteY0" fmla="*/ 698500 h 2730500"/>
              <a:gd name="connsiteX1" fmla="*/ 1835168 w 4746588"/>
              <a:gd name="connsiteY1" fmla="*/ 404802 h 2730500"/>
              <a:gd name="connsiteX2" fmla="*/ 3721100 w 4746588"/>
              <a:gd name="connsiteY2" fmla="*/ 698500 h 2730500"/>
              <a:gd name="connsiteX3" fmla="*/ 3887754 w 4746588"/>
              <a:gd name="connsiteY3" fmla="*/ 0 h 2730500"/>
              <a:gd name="connsiteX4" fmla="*/ 4746588 w 4746588"/>
              <a:gd name="connsiteY4" fmla="*/ 1585890 h 2730500"/>
              <a:gd name="connsiteX5" fmla="*/ 3268590 w 4746588"/>
              <a:gd name="connsiteY5" fmla="*/ 2730500 h 2730500"/>
              <a:gd name="connsiteX6" fmla="*/ 3411466 w 4746588"/>
              <a:gd name="connsiteY6" fmla="*/ 1914500 h 2730500"/>
              <a:gd name="connsiteX7" fmla="*/ 1898668 w 4746588"/>
              <a:gd name="connsiteY7" fmla="*/ 1620826 h 2730500"/>
              <a:gd name="connsiteX8" fmla="*/ 0 w 4746588"/>
              <a:gd name="connsiteY8" fmla="*/ 2057400 h 2730500"/>
              <a:gd name="connsiteX9" fmla="*/ 0 w 4746588"/>
              <a:gd name="connsiteY9" fmla="*/ 698500 h 2730500"/>
              <a:gd name="connsiteX0" fmla="*/ 0 w 4746588"/>
              <a:gd name="connsiteY0" fmla="*/ 698500 h 3230542"/>
              <a:gd name="connsiteX1" fmla="*/ 1835168 w 4746588"/>
              <a:gd name="connsiteY1" fmla="*/ 404802 h 3230542"/>
              <a:gd name="connsiteX2" fmla="*/ 3721100 w 4746588"/>
              <a:gd name="connsiteY2" fmla="*/ 698500 h 3230542"/>
              <a:gd name="connsiteX3" fmla="*/ 3887754 w 4746588"/>
              <a:gd name="connsiteY3" fmla="*/ 0 h 3230542"/>
              <a:gd name="connsiteX4" fmla="*/ 4746588 w 4746588"/>
              <a:gd name="connsiteY4" fmla="*/ 1585890 h 3230542"/>
              <a:gd name="connsiteX5" fmla="*/ 2292236 w 4746588"/>
              <a:gd name="connsiteY5" fmla="*/ 3230542 h 3230542"/>
              <a:gd name="connsiteX6" fmla="*/ 3411466 w 4746588"/>
              <a:gd name="connsiteY6" fmla="*/ 1914500 h 3230542"/>
              <a:gd name="connsiteX7" fmla="*/ 1898668 w 4746588"/>
              <a:gd name="connsiteY7" fmla="*/ 1620826 h 3230542"/>
              <a:gd name="connsiteX8" fmla="*/ 0 w 4746588"/>
              <a:gd name="connsiteY8" fmla="*/ 2057400 h 3230542"/>
              <a:gd name="connsiteX9" fmla="*/ 0 w 4746588"/>
              <a:gd name="connsiteY9" fmla="*/ 698500 h 3230542"/>
              <a:gd name="connsiteX0" fmla="*/ 0 w 4746588"/>
              <a:gd name="connsiteY0" fmla="*/ 293698 h 2825740"/>
              <a:gd name="connsiteX1" fmla="*/ 1835168 w 4746588"/>
              <a:gd name="connsiteY1" fmla="*/ 0 h 2825740"/>
              <a:gd name="connsiteX2" fmla="*/ 3721100 w 4746588"/>
              <a:gd name="connsiteY2" fmla="*/ 293698 h 2825740"/>
              <a:gd name="connsiteX3" fmla="*/ 3887754 w 4746588"/>
              <a:gd name="connsiteY3" fmla="*/ 1238248 h 2825740"/>
              <a:gd name="connsiteX4" fmla="*/ 4746588 w 4746588"/>
              <a:gd name="connsiteY4" fmla="*/ 1181088 h 2825740"/>
              <a:gd name="connsiteX5" fmla="*/ 2292236 w 4746588"/>
              <a:gd name="connsiteY5" fmla="*/ 2825740 h 2825740"/>
              <a:gd name="connsiteX6" fmla="*/ 3411466 w 4746588"/>
              <a:gd name="connsiteY6" fmla="*/ 1509698 h 2825740"/>
              <a:gd name="connsiteX7" fmla="*/ 1898668 w 4746588"/>
              <a:gd name="connsiteY7" fmla="*/ 1216024 h 2825740"/>
              <a:gd name="connsiteX8" fmla="*/ 0 w 4746588"/>
              <a:gd name="connsiteY8" fmla="*/ 1652598 h 2825740"/>
              <a:gd name="connsiteX9" fmla="*/ 0 w 4746588"/>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3411466 w 3887754"/>
              <a:gd name="connsiteY6" fmla="*/ 1509698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22236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508096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770234 w 3935310"/>
              <a:gd name="connsiteY4" fmla="*/ 2466948 h 2825740"/>
              <a:gd name="connsiteX5" fmla="*/ 2292236 w 3935310"/>
              <a:gd name="connsiteY5" fmla="*/ 2825740 h 2825740"/>
              <a:gd name="connsiteX6" fmla="*/ 2792302 w 3935310"/>
              <a:gd name="connsiteY6" fmla="*/ 2224054 h 2825740"/>
              <a:gd name="connsiteX7" fmla="*/ 1636694 w 3935310"/>
              <a:gd name="connsiteY7" fmla="*/ 1430314 h 2825740"/>
              <a:gd name="connsiteX8" fmla="*/ 0 w 3935310"/>
              <a:gd name="connsiteY8" fmla="*/ 1652598 h 2825740"/>
              <a:gd name="connsiteX9" fmla="*/ 0 w 3935310"/>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50321 w 3935310"/>
              <a:gd name="connsiteY0" fmla="*/ 785739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50321 w 3935310"/>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86373 w 3884989"/>
              <a:gd name="connsiteY8" fmla="*/ 1430314 h 2611402"/>
              <a:gd name="connsiteX9" fmla="*/ 30087 w 3884989"/>
              <a:gd name="connsiteY9" fmla="*/ 801065 h 2611402"/>
              <a:gd name="connsiteX10" fmla="*/ 0 w 3884989"/>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00437 w 3884989"/>
              <a:gd name="connsiteY8" fmla="*/ 608165 h 2611402"/>
              <a:gd name="connsiteX9" fmla="*/ 30087 w 3884989"/>
              <a:gd name="connsiteY9" fmla="*/ 801065 h 2611402"/>
              <a:gd name="connsiteX10" fmla="*/ 0 w 3884989"/>
              <a:gd name="connsiteY10" fmla="*/ 785739 h 2611402"/>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4989" h="2445230">
                <a:moveTo>
                  <a:pt x="0" y="619567"/>
                </a:moveTo>
                <a:cubicBezTo>
                  <a:pt x="604657" y="325933"/>
                  <a:pt x="1045278" y="37599"/>
                  <a:pt x="1969719" y="0"/>
                </a:cubicBezTo>
                <a:cubicBezTo>
                  <a:pt x="2968249" y="188433"/>
                  <a:pt x="3082300" y="580906"/>
                  <a:pt x="3453772" y="1088373"/>
                </a:cubicBezTo>
                <a:lnTo>
                  <a:pt x="3884989" y="571938"/>
                </a:lnTo>
                <a:cubicBezTo>
                  <a:pt x="3883442" y="574085"/>
                  <a:pt x="3858072" y="479401"/>
                  <a:pt x="3880347" y="578378"/>
                </a:cubicBezTo>
                <a:lnTo>
                  <a:pt x="3719913" y="2300776"/>
                </a:lnTo>
                <a:lnTo>
                  <a:pt x="2408569" y="2445230"/>
                </a:lnTo>
                <a:lnTo>
                  <a:pt x="2876479" y="1817856"/>
                </a:lnTo>
                <a:cubicBezTo>
                  <a:pt x="2707766" y="1145736"/>
                  <a:pt x="2573052" y="558946"/>
                  <a:pt x="1500437" y="441993"/>
                </a:cubicBezTo>
                <a:cubicBezTo>
                  <a:pt x="516843" y="385284"/>
                  <a:pt x="662976" y="489368"/>
                  <a:pt x="30087" y="634893"/>
                </a:cubicBezTo>
                <a:lnTo>
                  <a:pt x="0" y="619567"/>
                </a:lnTo>
                <a:close/>
              </a:path>
            </a:pathLst>
          </a:custGeom>
          <a:solidFill>
            <a:schemeClr val="bg1"/>
          </a:solidFill>
          <a:ln w="3175" cap="flat" cmpd="sng" algn="ctr">
            <a:solidFill>
              <a:schemeClr val="tx1">
                <a:lumMod val="50000"/>
                <a:lumOff val="50000"/>
              </a:schemeClr>
            </a:solidFill>
            <a:prstDash val="solid"/>
            <a:round/>
            <a:headEnd type="none" w="med" len="med"/>
            <a:tailEnd type="triangle" w="med" len="med"/>
          </a:ln>
          <a:effectLst/>
        </p:spPr>
        <p:txBody>
          <a:bodyPr wrap="none" anchor="ctr"/>
          <a:lstStyle/>
          <a:p>
            <a:pPr algn="ctr">
              <a:spcAft>
                <a:spcPct val="20000"/>
              </a:spcAft>
              <a:defRPr/>
            </a:pPr>
            <a:endParaRPr lang="pt-BR" sz="900">
              <a:solidFill>
                <a:prstClr val="black"/>
              </a:solidFill>
            </a:endParaRPr>
          </a:p>
        </p:txBody>
      </p:sp>
      <p:sp>
        <p:nvSpPr>
          <p:cNvPr id="25" name="Forma livre 24"/>
          <p:cNvSpPr/>
          <p:nvPr/>
        </p:nvSpPr>
        <p:spPr bwMode="ltGray">
          <a:xfrm rot="2937691">
            <a:off x="4447479" y="2796284"/>
            <a:ext cx="1228194" cy="535000"/>
          </a:xfrm>
          <a:custGeom>
            <a:avLst/>
            <a:gdLst>
              <a:gd name="connsiteX0" fmla="*/ 0 w 5080000"/>
              <a:gd name="connsiteY0" fmla="*/ 698500 h 2730500"/>
              <a:gd name="connsiteX1" fmla="*/ 3721100 w 5080000"/>
              <a:gd name="connsiteY1" fmla="*/ 698500 h 2730500"/>
              <a:gd name="connsiteX2" fmla="*/ 3721100 w 5080000"/>
              <a:gd name="connsiteY2" fmla="*/ 0 h 2730500"/>
              <a:gd name="connsiteX3" fmla="*/ 5080000 w 5080000"/>
              <a:gd name="connsiteY3" fmla="*/ 1371600 h 2730500"/>
              <a:gd name="connsiteX4" fmla="*/ 3721100 w 5080000"/>
              <a:gd name="connsiteY4" fmla="*/ 2730500 h 2730500"/>
              <a:gd name="connsiteX5" fmla="*/ 3721100 w 5080000"/>
              <a:gd name="connsiteY5" fmla="*/ 2057400 h 2730500"/>
              <a:gd name="connsiteX6" fmla="*/ 0 w 5080000"/>
              <a:gd name="connsiteY6" fmla="*/ 2057400 h 2730500"/>
              <a:gd name="connsiteX7" fmla="*/ 0 w 5080000"/>
              <a:gd name="connsiteY7"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411466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4746588"/>
              <a:gd name="connsiteY0" fmla="*/ 698500 h 2730500"/>
              <a:gd name="connsiteX1" fmla="*/ 1835168 w 4746588"/>
              <a:gd name="connsiteY1" fmla="*/ 404802 h 2730500"/>
              <a:gd name="connsiteX2" fmla="*/ 3721100 w 4746588"/>
              <a:gd name="connsiteY2" fmla="*/ 698500 h 2730500"/>
              <a:gd name="connsiteX3" fmla="*/ 3887754 w 4746588"/>
              <a:gd name="connsiteY3" fmla="*/ 0 h 2730500"/>
              <a:gd name="connsiteX4" fmla="*/ 4746588 w 4746588"/>
              <a:gd name="connsiteY4" fmla="*/ 1585890 h 2730500"/>
              <a:gd name="connsiteX5" fmla="*/ 3268590 w 4746588"/>
              <a:gd name="connsiteY5" fmla="*/ 2730500 h 2730500"/>
              <a:gd name="connsiteX6" fmla="*/ 3411466 w 4746588"/>
              <a:gd name="connsiteY6" fmla="*/ 1914500 h 2730500"/>
              <a:gd name="connsiteX7" fmla="*/ 1898668 w 4746588"/>
              <a:gd name="connsiteY7" fmla="*/ 1620826 h 2730500"/>
              <a:gd name="connsiteX8" fmla="*/ 0 w 4746588"/>
              <a:gd name="connsiteY8" fmla="*/ 2057400 h 2730500"/>
              <a:gd name="connsiteX9" fmla="*/ 0 w 4746588"/>
              <a:gd name="connsiteY9" fmla="*/ 698500 h 2730500"/>
              <a:gd name="connsiteX0" fmla="*/ 0 w 4746588"/>
              <a:gd name="connsiteY0" fmla="*/ 698500 h 3230542"/>
              <a:gd name="connsiteX1" fmla="*/ 1835168 w 4746588"/>
              <a:gd name="connsiteY1" fmla="*/ 404802 h 3230542"/>
              <a:gd name="connsiteX2" fmla="*/ 3721100 w 4746588"/>
              <a:gd name="connsiteY2" fmla="*/ 698500 h 3230542"/>
              <a:gd name="connsiteX3" fmla="*/ 3887754 w 4746588"/>
              <a:gd name="connsiteY3" fmla="*/ 0 h 3230542"/>
              <a:gd name="connsiteX4" fmla="*/ 4746588 w 4746588"/>
              <a:gd name="connsiteY4" fmla="*/ 1585890 h 3230542"/>
              <a:gd name="connsiteX5" fmla="*/ 2292236 w 4746588"/>
              <a:gd name="connsiteY5" fmla="*/ 3230542 h 3230542"/>
              <a:gd name="connsiteX6" fmla="*/ 3411466 w 4746588"/>
              <a:gd name="connsiteY6" fmla="*/ 1914500 h 3230542"/>
              <a:gd name="connsiteX7" fmla="*/ 1898668 w 4746588"/>
              <a:gd name="connsiteY7" fmla="*/ 1620826 h 3230542"/>
              <a:gd name="connsiteX8" fmla="*/ 0 w 4746588"/>
              <a:gd name="connsiteY8" fmla="*/ 2057400 h 3230542"/>
              <a:gd name="connsiteX9" fmla="*/ 0 w 4746588"/>
              <a:gd name="connsiteY9" fmla="*/ 698500 h 3230542"/>
              <a:gd name="connsiteX0" fmla="*/ 0 w 4746588"/>
              <a:gd name="connsiteY0" fmla="*/ 293698 h 2825740"/>
              <a:gd name="connsiteX1" fmla="*/ 1835168 w 4746588"/>
              <a:gd name="connsiteY1" fmla="*/ 0 h 2825740"/>
              <a:gd name="connsiteX2" fmla="*/ 3721100 w 4746588"/>
              <a:gd name="connsiteY2" fmla="*/ 293698 h 2825740"/>
              <a:gd name="connsiteX3" fmla="*/ 3887754 w 4746588"/>
              <a:gd name="connsiteY3" fmla="*/ 1238248 h 2825740"/>
              <a:gd name="connsiteX4" fmla="*/ 4746588 w 4746588"/>
              <a:gd name="connsiteY4" fmla="*/ 1181088 h 2825740"/>
              <a:gd name="connsiteX5" fmla="*/ 2292236 w 4746588"/>
              <a:gd name="connsiteY5" fmla="*/ 2825740 h 2825740"/>
              <a:gd name="connsiteX6" fmla="*/ 3411466 w 4746588"/>
              <a:gd name="connsiteY6" fmla="*/ 1509698 h 2825740"/>
              <a:gd name="connsiteX7" fmla="*/ 1898668 w 4746588"/>
              <a:gd name="connsiteY7" fmla="*/ 1216024 h 2825740"/>
              <a:gd name="connsiteX8" fmla="*/ 0 w 4746588"/>
              <a:gd name="connsiteY8" fmla="*/ 1652598 h 2825740"/>
              <a:gd name="connsiteX9" fmla="*/ 0 w 4746588"/>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3411466 w 3887754"/>
              <a:gd name="connsiteY6" fmla="*/ 1509698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22236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508096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770234 w 3935310"/>
              <a:gd name="connsiteY4" fmla="*/ 2466948 h 2825740"/>
              <a:gd name="connsiteX5" fmla="*/ 2292236 w 3935310"/>
              <a:gd name="connsiteY5" fmla="*/ 2825740 h 2825740"/>
              <a:gd name="connsiteX6" fmla="*/ 2792302 w 3935310"/>
              <a:gd name="connsiteY6" fmla="*/ 2224054 h 2825740"/>
              <a:gd name="connsiteX7" fmla="*/ 1636694 w 3935310"/>
              <a:gd name="connsiteY7" fmla="*/ 1430314 h 2825740"/>
              <a:gd name="connsiteX8" fmla="*/ 0 w 3935310"/>
              <a:gd name="connsiteY8" fmla="*/ 1652598 h 2825740"/>
              <a:gd name="connsiteX9" fmla="*/ 0 w 3935310"/>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50321 w 3935310"/>
              <a:gd name="connsiteY0" fmla="*/ 785739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50321 w 3935310"/>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86373 w 3884989"/>
              <a:gd name="connsiteY8" fmla="*/ 1430314 h 2611402"/>
              <a:gd name="connsiteX9" fmla="*/ 30087 w 3884989"/>
              <a:gd name="connsiteY9" fmla="*/ 801065 h 2611402"/>
              <a:gd name="connsiteX10" fmla="*/ 0 w 3884989"/>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00437 w 3884989"/>
              <a:gd name="connsiteY8" fmla="*/ 608165 h 2611402"/>
              <a:gd name="connsiteX9" fmla="*/ 30087 w 3884989"/>
              <a:gd name="connsiteY9" fmla="*/ 801065 h 2611402"/>
              <a:gd name="connsiteX10" fmla="*/ 0 w 3884989"/>
              <a:gd name="connsiteY10" fmla="*/ 785739 h 2611402"/>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4989" h="2445230">
                <a:moveTo>
                  <a:pt x="0" y="619567"/>
                </a:moveTo>
                <a:cubicBezTo>
                  <a:pt x="604657" y="325933"/>
                  <a:pt x="1045278" y="37599"/>
                  <a:pt x="1969719" y="0"/>
                </a:cubicBezTo>
                <a:cubicBezTo>
                  <a:pt x="2968249" y="188433"/>
                  <a:pt x="3082300" y="580906"/>
                  <a:pt x="3453772" y="1088373"/>
                </a:cubicBezTo>
                <a:lnTo>
                  <a:pt x="3884989" y="571938"/>
                </a:lnTo>
                <a:cubicBezTo>
                  <a:pt x="3883442" y="574085"/>
                  <a:pt x="3858072" y="479401"/>
                  <a:pt x="3880347" y="578378"/>
                </a:cubicBezTo>
                <a:lnTo>
                  <a:pt x="3719913" y="2300776"/>
                </a:lnTo>
                <a:lnTo>
                  <a:pt x="2408569" y="2445230"/>
                </a:lnTo>
                <a:lnTo>
                  <a:pt x="2876479" y="1817856"/>
                </a:lnTo>
                <a:cubicBezTo>
                  <a:pt x="2707766" y="1145736"/>
                  <a:pt x="2573052" y="558946"/>
                  <a:pt x="1500437" y="441993"/>
                </a:cubicBezTo>
                <a:cubicBezTo>
                  <a:pt x="516843" y="385284"/>
                  <a:pt x="662976" y="489368"/>
                  <a:pt x="30087" y="634893"/>
                </a:cubicBezTo>
                <a:lnTo>
                  <a:pt x="0" y="619567"/>
                </a:lnTo>
                <a:close/>
              </a:path>
            </a:pathLst>
          </a:custGeom>
          <a:solidFill>
            <a:schemeClr val="bg1"/>
          </a:solidFill>
          <a:ln w="3175" cap="flat" cmpd="sng" algn="ctr">
            <a:solidFill>
              <a:schemeClr val="tx1">
                <a:lumMod val="50000"/>
                <a:lumOff val="50000"/>
              </a:schemeClr>
            </a:solidFill>
            <a:prstDash val="solid"/>
            <a:round/>
            <a:headEnd type="none" w="med" len="med"/>
            <a:tailEnd type="triangle" w="med" len="med"/>
          </a:ln>
          <a:effectLst/>
        </p:spPr>
        <p:txBody>
          <a:bodyPr wrap="none" anchor="ctr"/>
          <a:lstStyle/>
          <a:p>
            <a:pPr algn="ctr">
              <a:spcAft>
                <a:spcPct val="20000"/>
              </a:spcAft>
              <a:defRPr/>
            </a:pPr>
            <a:endParaRPr lang="pt-BR" sz="900">
              <a:solidFill>
                <a:prstClr val="black"/>
              </a:solidFill>
            </a:endParaRPr>
          </a:p>
        </p:txBody>
      </p:sp>
      <p:sp>
        <p:nvSpPr>
          <p:cNvPr id="26" name="Forma livre 25"/>
          <p:cNvSpPr/>
          <p:nvPr/>
        </p:nvSpPr>
        <p:spPr bwMode="ltGray">
          <a:xfrm rot="21085551">
            <a:off x="4409862" y="1075265"/>
            <a:ext cx="1396936" cy="608504"/>
          </a:xfrm>
          <a:custGeom>
            <a:avLst/>
            <a:gdLst>
              <a:gd name="connsiteX0" fmla="*/ 0 w 5080000"/>
              <a:gd name="connsiteY0" fmla="*/ 698500 h 2730500"/>
              <a:gd name="connsiteX1" fmla="*/ 3721100 w 5080000"/>
              <a:gd name="connsiteY1" fmla="*/ 698500 h 2730500"/>
              <a:gd name="connsiteX2" fmla="*/ 3721100 w 5080000"/>
              <a:gd name="connsiteY2" fmla="*/ 0 h 2730500"/>
              <a:gd name="connsiteX3" fmla="*/ 5080000 w 5080000"/>
              <a:gd name="connsiteY3" fmla="*/ 1371600 h 2730500"/>
              <a:gd name="connsiteX4" fmla="*/ 3721100 w 5080000"/>
              <a:gd name="connsiteY4" fmla="*/ 2730500 h 2730500"/>
              <a:gd name="connsiteX5" fmla="*/ 3721100 w 5080000"/>
              <a:gd name="connsiteY5" fmla="*/ 2057400 h 2730500"/>
              <a:gd name="connsiteX6" fmla="*/ 0 w 5080000"/>
              <a:gd name="connsiteY6" fmla="*/ 2057400 h 2730500"/>
              <a:gd name="connsiteX7" fmla="*/ 0 w 5080000"/>
              <a:gd name="connsiteY7"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411466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4746588"/>
              <a:gd name="connsiteY0" fmla="*/ 698500 h 2730500"/>
              <a:gd name="connsiteX1" fmla="*/ 1835168 w 4746588"/>
              <a:gd name="connsiteY1" fmla="*/ 404802 h 2730500"/>
              <a:gd name="connsiteX2" fmla="*/ 3721100 w 4746588"/>
              <a:gd name="connsiteY2" fmla="*/ 698500 h 2730500"/>
              <a:gd name="connsiteX3" fmla="*/ 3887754 w 4746588"/>
              <a:gd name="connsiteY3" fmla="*/ 0 h 2730500"/>
              <a:gd name="connsiteX4" fmla="*/ 4746588 w 4746588"/>
              <a:gd name="connsiteY4" fmla="*/ 1585890 h 2730500"/>
              <a:gd name="connsiteX5" fmla="*/ 3268590 w 4746588"/>
              <a:gd name="connsiteY5" fmla="*/ 2730500 h 2730500"/>
              <a:gd name="connsiteX6" fmla="*/ 3411466 w 4746588"/>
              <a:gd name="connsiteY6" fmla="*/ 1914500 h 2730500"/>
              <a:gd name="connsiteX7" fmla="*/ 1898668 w 4746588"/>
              <a:gd name="connsiteY7" fmla="*/ 1620826 h 2730500"/>
              <a:gd name="connsiteX8" fmla="*/ 0 w 4746588"/>
              <a:gd name="connsiteY8" fmla="*/ 2057400 h 2730500"/>
              <a:gd name="connsiteX9" fmla="*/ 0 w 4746588"/>
              <a:gd name="connsiteY9" fmla="*/ 698500 h 2730500"/>
              <a:gd name="connsiteX0" fmla="*/ 0 w 4746588"/>
              <a:gd name="connsiteY0" fmla="*/ 698500 h 3230542"/>
              <a:gd name="connsiteX1" fmla="*/ 1835168 w 4746588"/>
              <a:gd name="connsiteY1" fmla="*/ 404802 h 3230542"/>
              <a:gd name="connsiteX2" fmla="*/ 3721100 w 4746588"/>
              <a:gd name="connsiteY2" fmla="*/ 698500 h 3230542"/>
              <a:gd name="connsiteX3" fmla="*/ 3887754 w 4746588"/>
              <a:gd name="connsiteY3" fmla="*/ 0 h 3230542"/>
              <a:gd name="connsiteX4" fmla="*/ 4746588 w 4746588"/>
              <a:gd name="connsiteY4" fmla="*/ 1585890 h 3230542"/>
              <a:gd name="connsiteX5" fmla="*/ 2292236 w 4746588"/>
              <a:gd name="connsiteY5" fmla="*/ 3230542 h 3230542"/>
              <a:gd name="connsiteX6" fmla="*/ 3411466 w 4746588"/>
              <a:gd name="connsiteY6" fmla="*/ 1914500 h 3230542"/>
              <a:gd name="connsiteX7" fmla="*/ 1898668 w 4746588"/>
              <a:gd name="connsiteY7" fmla="*/ 1620826 h 3230542"/>
              <a:gd name="connsiteX8" fmla="*/ 0 w 4746588"/>
              <a:gd name="connsiteY8" fmla="*/ 2057400 h 3230542"/>
              <a:gd name="connsiteX9" fmla="*/ 0 w 4746588"/>
              <a:gd name="connsiteY9" fmla="*/ 698500 h 3230542"/>
              <a:gd name="connsiteX0" fmla="*/ 0 w 4746588"/>
              <a:gd name="connsiteY0" fmla="*/ 293698 h 2825740"/>
              <a:gd name="connsiteX1" fmla="*/ 1835168 w 4746588"/>
              <a:gd name="connsiteY1" fmla="*/ 0 h 2825740"/>
              <a:gd name="connsiteX2" fmla="*/ 3721100 w 4746588"/>
              <a:gd name="connsiteY2" fmla="*/ 293698 h 2825740"/>
              <a:gd name="connsiteX3" fmla="*/ 3887754 w 4746588"/>
              <a:gd name="connsiteY3" fmla="*/ 1238248 h 2825740"/>
              <a:gd name="connsiteX4" fmla="*/ 4746588 w 4746588"/>
              <a:gd name="connsiteY4" fmla="*/ 1181088 h 2825740"/>
              <a:gd name="connsiteX5" fmla="*/ 2292236 w 4746588"/>
              <a:gd name="connsiteY5" fmla="*/ 2825740 h 2825740"/>
              <a:gd name="connsiteX6" fmla="*/ 3411466 w 4746588"/>
              <a:gd name="connsiteY6" fmla="*/ 1509698 h 2825740"/>
              <a:gd name="connsiteX7" fmla="*/ 1898668 w 4746588"/>
              <a:gd name="connsiteY7" fmla="*/ 1216024 h 2825740"/>
              <a:gd name="connsiteX8" fmla="*/ 0 w 4746588"/>
              <a:gd name="connsiteY8" fmla="*/ 1652598 h 2825740"/>
              <a:gd name="connsiteX9" fmla="*/ 0 w 4746588"/>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3411466 w 3887754"/>
              <a:gd name="connsiteY6" fmla="*/ 1509698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22236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508096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770234 w 3935310"/>
              <a:gd name="connsiteY4" fmla="*/ 2466948 h 2825740"/>
              <a:gd name="connsiteX5" fmla="*/ 2292236 w 3935310"/>
              <a:gd name="connsiteY5" fmla="*/ 2825740 h 2825740"/>
              <a:gd name="connsiteX6" fmla="*/ 2792302 w 3935310"/>
              <a:gd name="connsiteY6" fmla="*/ 2224054 h 2825740"/>
              <a:gd name="connsiteX7" fmla="*/ 1636694 w 3935310"/>
              <a:gd name="connsiteY7" fmla="*/ 1430314 h 2825740"/>
              <a:gd name="connsiteX8" fmla="*/ 0 w 3935310"/>
              <a:gd name="connsiteY8" fmla="*/ 1652598 h 2825740"/>
              <a:gd name="connsiteX9" fmla="*/ 0 w 3935310"/>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50321 w 3935310"/>
              <a:gd name="connsiteY0" fmla="*/ 785739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50321 w 3935310"/>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86373 w 3884989"/>
              <a:gd name="connsiteY8" fmla="*/ 1430314 h 2611402"/>
              <a:gd name="connsiteX9" fmla="*/ 30087 w 3884989"/>
              <a:gd name="connsiteY9" fmla="*/ 801065 h 2611402"/>
              <a:gd name="connsiteX10" fmla="*/ 0 w 3884989"/>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00437 w 3884989"/>
              <a:gd name="connsiteY8" fmla="*/ 608165 h 2611402"/>
              <a:gd name="connsiteX9" fmla="*/ 30087 w 3884989"/>
              <a:gd name="connsiteY9" fmla="*/ 801065 h 2611402"/>
              <a:gd name="connsiteX10" fmla="*/ 0 w 3884989"/>
              <a:gd name="connsiteY10" fmla="*/ 785739 h 2611402"/>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4989" h="2445230">
                <a:moveTo>
                  <a:pt x="0" y="619567"/>
                </a:moveTo>
                <a:cubicBezTo>
                  <a:pt x="604657" y="325933"/>
                  <a:pt x="1045278" y="37599"/>
                  <a:pt x="1969719" y="0"/>
                </a:cubicBezTo>
                <a:cubicBezTo>
                  <a:pt x="2968249" y="188433"/>
                  <a:pt x="3082300" y="580906"/>
                  <a:pt x="3453772" y="1088373"/>
                </a:cubicBezTo>
                <a:lnTo>
                  <a:pt x="3884989" y="571938"/>
                </a:lnTo>
                <a:cubicBezTo>
                  <a:pt x="3883442" y="574085"/>
                  <a:pt x="3858072" y="479401"/>
                  <a:pt x="3880347" y="578378"/>
                </a:cubicBezTo>
                <a:lnTo>
                  <a:pt x="3719913" y="2300776"/>
                </a:lnTo>
                <a:lnTo>
                  <a:pt x="2408569" y="2445230"/>
                </a:lnTo>
                <a:lnTo>
                  <a:pt x="2876479" y="1817856"/>
                </a:lnTo>
                <a:cubicBezTo>
                  <a:pt x="2707766" y="1145736"/>
                  <a:pt x="2573052" y="558946"/>
                  <a:pt x="1500437" y="441993"/>
                </a:cubicBezTo>
                <a:cubicBezTo>
                  <a:pt x="516843" y="385284"/>
                  <a:pt x="662976" y="489368"/>
                  <a:pt x="30087" y="634893"/>
                </a:cubicBezTo>
                <a:lnTo>
                  <a:pt x="0" y="619567"/>
                </a:lnTo>
                <a:close/>
              </a:path>
            </a:pathLst>
          </a:custGeom>
          <a:solidFill>
            <a:schemeClr val="bg1"/>
          </a:solidFill>
          <a:ln w="3175" cap="flat" cmpd="sng" algn="ctr">
            <a:solidFill>
              <a:schemeClr val="tx1">
                <a:lumMod val="50000"/>
                <a:lumOff val="50000"/>
              </a:schemeClr>
            </a:solidFill>
            <a:prstDash val="solid"/>
            <a:round/>
            <a:headEnd type="none" w="med" len="med"/>
            <a:tailEnd type="triangle" w="med" len="med"/>
          </a:ln>
          <a:effectLst/>
        </p:spPr>
        <p:txBody>
          <a:bodyPr wrap="none" anchor="ctr"/>
          <a:lstStyle/>
          <a:p>
            <a:pPr algn="ctr">
              <a:spcAft>
                <a:spcPct val="20000"/>
              </a:spcAft>
              <a:defRPr/>
            </a:pPr>
            <a:endParaRPr lang="pt-BR" sz="900">
              <a:solidFill>
                <a:prstClr val="black"/>
              </a:solidFill>
            </a:endParaRPr>
          </a:p>
        </p:txBody>
      </p:sp>
      <p:sp>
        <p:nvSpPr>
          <p:cNvPr id="5" name="Texto explicativo retangular 4"/>
          <p:cNvSpPr/>
          <p:nvPr/>
        </p:nvSpPr>
        <p:spPr>
          <a:xfrm>
            <a:off x="1150272" y="874562"/>
            <a:ext cx="1800200" cy="569973"/>
          </a:xfrm>
          <a:prstGeom prst="wedgeRectCallout">
            <a:avLst>
              <a:gd name="adj1" fmla="val 21366"/>
              <a:gd name="adj2" fmla="val 222929"/>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prstClr val="black"/>
                </a:solidFill>
              </a:rPr>
              <a:t>Torres de transferência</a:t>
            </a:r>
          </a:p>
        </p:txBody>
      </p:sp>
      <p:sp>
        <p:nvSpPr>
          <p:cNvPr id="27" name="Texto explicativo retangular 26"/>
          <p:cNvSpPr/>
          <p:nvPr/>
        </p:nvSpPr>
        <p:spPr>
          <a:xfrm>
            <a:off x="1150272" y="874562"/>
            <a:ext cx="1800200" cy="569973"/>
          </a:xfrm>
          <a:prstGeom prst="wedgeRectCallout">
            <a:avLst>
              <a:gd name="adj1" fmla="val -52872"/>
              <a:gd name="adj2" fmla="val 183439"/>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prstClr val="black"/>
                </a:solidFill>
              </a:rPr>
              <a:t>Torres de transferência</a:t>
            </a:r>
          </a:p>
        </p:txBody>
      </p:sp>
    </p:spTree>
    <p:extLst>
      <p:ext uri="{BB962C8B-B14F-4D97-AF65-F5344CB8AC3E}">
        <p14:creationId xmlns:p14="http://schemas.microsoft.com/office/powerpoint/2010/main" val="2469058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55332"/>
            <a:ext cx="9505950" cy="637364"/>
          </a:xfrm>
        </p:spPr>
        <p:txBody>
          <a:bodyPr/>
          <a:lstStyle/>
          <a:p>
            <a:r>
              <a:rPr lang="pt-BR" dirty="0"/>
              <a:t>Os granéis sólidos representam cerca de 60% da movimentação portuária brasileira</a:t>
            </a:r>
          </a:p>
        </p:txBody>
      </p:sp>
      <p:sp>
        <p:nvSpPr>
          <p:cNvPr id="6" name="Retângulo de cantos arredondados 5"/>
          <p:cNvSpPr/>
          <p:nvPr>
            <p:custDataLst>
              <p:tags r:id="rId1"/>
            </p:custDataLst>
          </p:nvPr>
        </p:nvSpPr>
        <p:spPr>
          <a:xfrm>
            <a:off x="174603" y="5287536"/>
            <a:ext cx="9491911" cy="1041706"/>
          </a:xfrm>
          <a:prstGeom prst="roundRect">
            <a:avLst>
              <a:gd name="adj" fmla="val 5712"/>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500" b="1" dirty="0"/>
              <a:t>As movimentações brasileiras de GS representaram ~15% do comércio mundial deste tipo de carga</a:t>
            </a:r>
          </a:p>
          <a:p>
            <a:pPr marL="144000" indent="-144000">
              <a:spcAft>
                <a:spcPts val="600"/>
              </a:spcAft>
              <a:buFont typeface="Arial" pitchFamily="34" charset="0"/>
              <a:buChar char="•"/>
            </a:pPr>
            <a:r>
              <a:rPr lang="pt-BR" sz="1500" b="1" dirty="0"/>
              <a:t>No Brasil, 2/3 das movimentações de GS são realizadas em </a:t>
            </a:r>
            <a:r>
              <a:rPr lang="pt-BR" sz="1500" b="1" dirty="0" err="1"/>
              <a:t>TUPs</a:t>
            </a:r>
            <a:r>
              <a:rPr lang="pt-BR" sz="1500" b="1" dirty="0"/>
              <a:t>, com destaque para as operações de minério de ferro</a:t>
            </a:r>
          </a:p>
        </p:txBody>
      </p:sp>
      <p:graphicFrame>
        <p:nvGraphicFramePr>
          <p:cNvPr id="3" name="Gráfico 2"/>
          <p:cNvGraphicFramePr/>
          <p:nvPr>
            <p:extLst>
              <p:ext uri="{D42A27DB-BD31-4B8C-83A1-F6EECF244321}">
                <p14:modId xmlns:p14="http://schemas.microsoft.com/office/powerpoint/2010/main" val="3797569363"/>
              </p:ext>
            </p:extLst>
          </p:nvPr>
        </p:nvGraphicFramePr>
        <p:xfrm>
          <a:off x="276203" y="1209150"/>
          <a:ext cx="9448802" cy="3911713"/>
        </p:xfrm>
        <a:graphic>
          <a:graphicData uri="http://schemas.openxmlformats.org/drawingml/2006/chart">
            <c:chart xmlns:c="http://schemas.openxmlformats.org/drawingml/2006/chart" xmlns:r="http://schemas.openxmlformats.org/officeDocument/2006/relationships" r:id="rId3"/>
          </a:graphicData>
        </a:graphic>
      </p:graphicFrame>
      <p:sp>
        <p:nvSpPr>
          <p:cNvPr id="4" name="CaixaDeTexto 3"/>
          <p:cNvSpPr txBox="1"/>
          <p:nvPr/>
        </p:nvSpPr>
        <p:spPr>
          <a:xfrm>
            <a:off x="8215086" y="3208226"/>
            <a:ext cx="841828" cy="417042"/>
          </a:xfrm>
          <a:prstGeom prst="rect">
            <a:avLst/>
          </a:prstGeom>
          <a:noFill/>
          <a:ln>
            <a:noFill/>
          </a:ln>
        </p:spPr>
        <p:txBody>
          <a:bodyPr wrap="square" lIns="72000" tIns="36000" rIns="72000" bIns="36000" rtlCol="0" anchor="t">
            <a:noAutofit/>
          </a:bodyPr>
          <a:lstStyle/>
          <a:p>
            <a:pPr algn="ctr">
              <a:spcAft>
                <a:spcPts val="600"/>
              </a:spcAft>
            </a:pPr>
            <a:endParaRPr lang="pt-BR" sz="1600" dirty="0" err="1"/>
          </a:p>
        </p:txBody>
      </p:sp>
      <p:sp>
        <p:nvSpPr>
          <p:cNvPr id="5" name="CaixaDeTexto 4"/>
          <p:cNvSpPr txBox="1"/>
          <p:nvPr/>
        </p:nvSpPr>
        <p:spPr>
          <a:xfrm>
            <a:off x="8215086" y="2460428"/>
            <a:ext cx="841828" cy="417042"/>
          </a:xfrm>
          <a:prstGeom prst="rect">
            <a:avLst/>
          </a:prstGeom>
          <a:noFill/>
          <a:ln>
            <a:noFill/>
          </a:ln>
        </p:spPr>
        <p:txBody>
          <a:bodyPr wrap="square" lIns="72000" tIns="36000" rIns="72000" bIns="36000" rtlCol="0" anchor="t">
            <a:noAutofit/>
          </a:bodyPr>
          <a:lstStyle/>
          <a:p>
            <a:pPr algn="ctr">
              <a:spcAft>
                <a:spcPts val="600"/>
              </a:spcAft>
            </a:pPr>
            <a:endParaRPr lang="pt-BR" sz="1600" dirty="0" err="1"/>
          </a:p>
        </p:txBody>
      </p:sp>
      <p:sp>
        <p:nvSpPr>
          <p:cNvPr id="7" name="CaixaDeTexto 1"/>
          <p:cNvSpPr txBox="1"/>
          <p:nvPr/>
        </p:nvSpPr>
        <p:spPr>
          <a:xfrm>
            <a:off x="6992387" y="3948792"/>
            <a:ext cx="624115" cy="417041"/>
          </a:xfrm>
          <a:prstGeom prst="rect">
            <a:avLst/>
          </a:prstGeom>
          <a:noFill/>
          <a:ln>
            <a:noFill/>
          </a:ln>
        </p:spPr>
        <p:txBody>
          <a:bodyPr wrap="square" lIns="72000" tIns="36000" rIns="72000" bIns="360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pt-BR" sz="1400" b="1" dirty="0">
                <a:solidFill>
                  <a:schemeClr val="accent1">
                    <a:lumMod val="50000"/>
                  </a:schemeClr>
                </a:solidFill>
              </a:rPr>
              <a:t>52%</a:t>
            </a:r>
          </a:p>
        </p:txBody>
      </p:sp>
      <p:sp>
        <p:nvSpPr>
          <p:cNvPr id="8" name="CaixaDeTexto 2"/>
          <p:cNvSpPr txBox="1"/>
          <p:nvPr/>
        </p:nvSpPr>
        <p:spPr>
          <a:xfrm>
            <a:off x="6992387" y="2971570"/>
            <a:ext cx="624115" cy="417041"/>
          </a:xfrm>
          <a:prstGeom prst="rect">
            <a:avLst/>
          </a:prstGeom>
          <a:noFill/>
          <a:ln>
            <a:noFill/>
          </a:ln>
        </p:spPr>
        <p:txBody>
          <a:bodyPr wrap="square" lIns="72000" tIns="36000" rIns="72000" bIns="360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pt-BR" sz="1400" b="1" dirty="0">
                <a:solidFill>
                  <a:schemeClr val="accent3">
                    <a:lumMod val="75000"/>
                  </a:schemeClr>
                </a:solidFill>
              </a:rPr>
              <a:t>24%</a:t>
            </a:r>
          </a:p>
        </p:txBody>
      </p:sp>
      <p:sp>
        <p:nvSpPr>
          <p:cNvPr id="9" name="CaixaDeTexto 3"/>
          <p:cNvSpPr txBox="1"/>
          <p:nvPr/>
        </p:nvSpPr>
        <p:spPr>
          <a:xfrm>
            <a:off x="6992387" y="2015251"/>
            <a:ext cx="624115" cy="417041"/>
          </a:xfrm>
          <a:prstGeom prst="rect">
            <a:avLst/>
          </a:prstGeom>
          <a:noFill/>
          <a:ln>
            <a:noFill/>
          </a:ln>
        </p:spPr>
        <p:txBody>
          <a:bodyPr wrap="square" lIns="72000" tIns="36000" rIns="72000" bIns="360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pt-BR" sz="1400" b="1" dirty="0">
                <a:solidFill>
                  <a:schemeClr val="bg1">
                    <a:lumMod val="50000"/>
                  </a:schemeClr>
                </a:solidFill>
              </a:rPr>
              <a:t>5%</a:t>
            </a:r>
          </a:p>
        </p:txBody>
      </p:sp>
      <p:sp>
        <p:nvSpPr>
          <p:cNvPr id="10" name="CaixaDeTexto 4"/>
          <p:cNvSpPr txBox="1"/>
          <p:nvPr/>
        </p:nvSpPr>
        <p:spPr>
          <a:xfrm>
            <a:off x="6992387" y="2494317"/>
            <a:ext cx="624115" cy="417041"/>
          </a:xfrm>
          <a:prstGeom prst="rect">
            <a:avLst/>
          </a:prstGeom>
          <a:noFill/>
          <a:ln>
            <a:noFill/>
          </a:ln>
        </p:spPr>
        <p:txBody>
          <a:bodyPr wrap="square" lIns="72000" tIns="36000" rIns="72000" bIns="360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pt-BR" sz="1400" b="1" dirty="0">
                <a:solidFill>
                  <a:srgbClr val="A50021"/>
                </a:solidFill>
              </a:rPr>
              <a:t>11%</a:t>
            </a:r>
          </a:p>
        </p:txBody>
      </p:sp>
      <p:sp>
        <p:nvSpPr>
          <p:cNvPr id="12" name="CaixaDeTexto 11"/>
          <p:cNvSpPr txBox="1"/>
          <p:nvPr/>
        </p:nvSpPr>
        <p:spPr>
          <a:xfrm>
            <a:off x="276203" y="845344"/>
            <a:ext cx="7585097" cy="279400"/>
          </a:xfrm>
          <a:prstGeom prst="rect">
            <a:avLst/>
          </a:prstGeom>
          <a:noFill/>
          <a:ln>
            <a:noFill/>
          </a:ln>
        </p:spPr>
        <p:txBody>
          <a:bodyPr wrap="square" lIns="72000" tIns="36000" rIns="72000" bIns="36000" rtlCol="0" anchor="t">
            <a:noAutofit/>
          </a:bodyPr>
          <a:lstStyle/>
          <a:p>
            <a:pPr>
              <a:spcAft>
                <a:spcPts val="600"/>
              </a:spcAft>
            </a:pPr>
            <a:r>
              <a:rPr lang="pt-BR" sz="1600" b="1" dirty="0"/>
              <a:t>Histórico de movimentação portuária brasileira por natureza de carga [</a:t>
            </a:r>
            <a:r>
              <a:rPr lang="pt-BR" sz="1600" b="1" dirty="0" err="1"/>
              <a:t>Mt</a:t>
            </a:r>
            <a:r>
              <a:rPr lang="pt-BR" sz="1600" b="1" dirty="0"/>
              <a:t>]</a:t>
            </a:r>
          </a:p>
        </p:txBody>
      </p:sp>
      <p:cxnSp>
        <p:nvCxnSpPr>
          <p:cNvPr id="15" name="Conector reto 14"/>
          <p:cNvCxnSpPr/>
          <p:nvPr/>
        </p:nvCxnSpPr>
        <p:spPr>
          <a:xfrm>
            <a:off x="276203" y="1096608"/>
            <a:ext cx="9390311"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6" name="CaixaDeTexto 15"/>
          <p:cNvSpPr txBox="1"/>
          <p:nvPr/>
        </p:nvSpPr>
        <p:spPr>
          <a:xfrm rot="16200000">
            <a:off x="-18892" y="1549518"/>
            <a:ext cx="590189" cy="372127"/>
          </a:xfrm>
          <a:prstGeom prst="rect">
            <a:avLst/>
          </a:prstGeom>
          <a:noFill/>
          <a:ln>
            <a:noFill/>
          </a:ln>
        </p:spPr>
        <p:txBody>
          <a:bodyPr wrap="square" lIns="72000" tIns="36000" rIns="72000" bIns="36000" rtlCol="0" anchor="t">
            <a:noAutofit/>
          </a:bodyPr>
          <a:lstStyle/>
          <a:p>
            <a:pPr algn="ctr">
              <a:spcAft>
                <a:spcPts val="600"/>
              </a:spcAft>
            </a:pPr>
            <a:r>
              <a:rPr lang="pt-BR" sz="1400" b="1" dirty="0"/>
              <a:t>[</a:t>
            </a:r>
            <a:r>
              <a:rPr lang="pt-BR" sz="1400" b="1" dirty="0" err="1"/>
              <a:t>Mt</a:t>
            </a:r>
            <a:r>
              <a:rPr lang="pt-BR" sz="1400" b="1" dirty="0"/>
              <a:t>]</a:t>
            </a:r>
          </a:p>
        </p:txBody>
      </p:sp>
      <p:sp>
        <p:nvSpPr>
          <p:cNvPr id="17" name="CaixaDeTexto 16"/>
          <p:cNvSpPr txBox="1"/>
          <p:nvPr/>
        </p:nvSpPr>
        <p:spPr>
          <a:xfrm>
            <a:off x="-8554" y="6597352"/>
            <a:ext cx="4470772" cy="312057"/>
          </a:xfrm>
          <a:prstGeom prst="rect">
            <a:avLst/>
          </a:prstGeom>
          <a:noFill/>
          <a:ln>
            <a:noFill/>
          </a:ln>
        </p:spPr>
        <p:txBody>
          <a:bodyPr wrap="square" lIns="72000" tIns="36000" rIns="72000" bIns="36000" rtlCol="0" anchor="t">
            <a:noAutofit/>
          </a:bodyPr>
          <a:lstStyle/>
          <a:p>
            <a:pPr>
              <a:spcAft>
                <a:spcPts val="600"/>
              </a:spcAft>
            </a:pPr>
            <a:r>
              <a:rPr lang="pt-BR" sz="1200" dirty="0"/>
              <a:t>Fonte: Elaboração própria com base nos dados da ANTAQ</a:t>
            </a:r>
          </a:p>
        </p:txBody>
      </p:sp>
      <p:sp>
        <p:nvSpPr>
          <p:cNvPr id="18" name="CaixaDeTexto 1"/>
          <p:cNvSpPr txBox="1"/>
          <p:nvPr/>
        </p:nvSpPr>
        <p:spPr>
          <a:xfrm>
            <a:off x="6992387" y="3486940"/>
            <a:ext cx="624115" cy="417041"/>
          </a:xfrm>
          <a:prstGeom prst="rect">
            <a:avLst/>
          </a:prstGeom>
          <a:noFill/>
          <a:ln>
            <a:noFill/>
          </a:ln>
        </p:spPr>
        <p:txBody>
          <a:bodyPr wrap="square" lIns="72000" tIns="36000" rIns="72000" bIns="360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600"/>
              </a:spcAft>
            </a:pPr>
            <a:r>
              <a:rPr lang="pt-BR" sz="1400" b="1" dirty="0">
                <a:solidFill>
                  <a:srgbClr val="002060"/>
                </a:solidFill>
              </a:rPr>
              <a:t>9%</a:t>
            </a:r>
          </a:p>
        </p:txBody>
      </p:sp>
      <p:sp>
        <p:nvSpPr>
          <p:cNvPr id="19" name="Chave esquerda 18"/>
          <p:cNvSpPr/>
          <p:nvPr/>
        </p:nvSpPr>
        <p:spPr>
          <a:xfrm>
            <a:off x="6893392" y="3554636"/>
            <a:ext cx="215946" cy="824572"/>
          </a:xfrm>
          <a:prstGeom prst="lef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0" name="CaixaDeTexto 19"/>
          <p:cNvSpPr txBox="1"/>
          <p:nvPr/>
        </p:nvSpPr>
        <p:spPr>
          <a:xfrm>
            <a:off x="6392366" y="3805740"/>
            <a:ext cx="609699" cy="199324"/>
          </a:xfrm>
          <a:prstGeom prst="rect">
            <a:avLst/>
          </a:prstGeom>
          <a:noFill/>
          <a:ln>
            <a:noFill/>
          </a:ln>
        </p:spPr>
        <p:txBody>
          <a:bodyPr wrap="square" lIns="72000" tIns="36000" rIns="72000" bIns="36000" rtlCol="0" anchor="t">
            <a:noAutofit/>
          </a:bodyPr>
          <a:lstStyle/>
          <a:p>
            <a:pPr algn="ctr">
              <a:spcAft>
                <a:spcPts val="600"/>
              </a:spcAft>
            </a:pPr>
            <a:r>
              <a:rPr lang="pt-BR" sz="1600" b="1" dirty="0"/>
              <a:t>61%</a:t>
            </a:r>
          </a:p>
        </p:txBody>
      </p:sp>
    </p:spTree>
    <p:extLst>
      <p:ext uri="{BB962C8B-B14F-4D97-AF65-F5344CB8AC3E}">
        <p14:creationId xmlns:p14="http://schemas.microsoft.com/office/powerpoint/2010/main" val="8388216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16632"/>
            <a:ext cx="9505950" cy="329588"/>
          </a:xfrm>
        </p:spPr>
        <p:txBody>
          <a:bodyPr/>
          <a:lstStyle/>
          <a:p>
            <a:r>
              <a:rPr lang="pt-BR" dirty="0"/>
              <a:t>Vista aérea dos principais terminais de movimentação de açúcar  do Brasil</a:t>
            </a:r>
          </a:p>
        </p:txBody>
      </p:sp>
      <p:sp>
        <p:nvSpPr>
          <p:cNvPr id="3" name="Retângulo 2"/>
          <p:cNvSpPr/>
          <p:nvPr/>
        </p:nvSpPr>
        <p:spPr>
          <a:xfrm>
            <a:off x="322554" y="598067"/>
            <a:ext cx="4315988" cy="382661"/>
          </a:xfrm>
          <a:prstGeom prst="rect">
            <a:avLst/>
          </a:prstGeom>
          <a:noFill/>
          <a:ln>
            <a:noFill/>
          </a:ln>
          <a:effectLst/>
        </p:spPr>
        <p:txBody>
          <a:bodyPr wrap="square" lIns="72000" tIns="72000" rIns="72000" bIns="72000" rtlCol="0" anchor="ctr">
            <a:noAutofit/>
          </a:bodyPr>
          <a:lstStyle/>
          <a:p>
            <a:pPr>
              <a:spcAft>
                <a:spcPts val="600"/>
              </a:spcAft>
            </a:pPr>
            <a:r>
              <a:rPr lang="en-US" sz="1400" b="1" dirty="0">
                <a:solidFill>
                  <a:prstClr val="black"/>
                </a:solidFill>
              </a:rPr>
              <a:t>TEAÇU 1 e 2 – </a:t>
            </a:r>
            <a:r>
              <a:rPr lang="en-US" sz="1400" b="1" dirty="0" err="1">
                <a:solidFill>
                  <a:prstClr val="black"/>
                </a:solidFill>
              </a:rPr>
              <a:t>Cosan</a:t>
            </a:r>
            <a:r>
              <a:rPr lang="en-US" sz="1400" b="1" dirty="0">
                <a:solidFill>
                  <a:prstClr val="black"/>
                </a:solidFill>
              </a:rPr>
              <a:t> (SANTOS)</a:t>
            </a:r>
            <a:endParaRPr lang="pt-BR" sz="1400" b="1" dirty="0">
              <a:solidFill>
                <a:prstClr val="black"/>
              </a:solidFill>
            </a:endParaRPr>
          </a:p>
        </p:txBody>
      </p:sp>
      <p:cxnSp>
        <p:nvCxnSpPr>
          <p:cNvPr id="5" name="Conector reto 4"/>
          <p:cNvCxnSpPr/>
          <p:nvPr/>
        </p:nvCxnSpPr>
        <p:spPr>
          <a:xfrm>
            <a:off x="363498" y="903516"/>
            <a:ext cx="4315508"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6" name="Retângulo 15"/>
          <p:cNvSpPr/>
          <p:nvPr/>
        </p:nvSpPr>
        <p:spPr>
          <a:xfrm>
            <a:off x="5219098" y="594299"/>
            <a:ext cx="4269612" cy="382661"/>
          </a:xfrm>
          <a:prstGeom prst="rect">
            <a:avLst/>
          </a:prstGeom>
          <a:noFill/>
          <a:ln>
            <a:noFill/>
          </a:ln>
          <a:effectLst/>
        </p:spPr>
        <p:txBody>
          <a:bodyPr wrap="square" lIns="72000" tIns="72000" rIns="72000" bIns="72000" rtlCol="0" anchor="ctr">
            <a:noAutofit/>
          </a:bodyPr>
          <a:lstStyle/>
          <a:p>
            <a:pPr>
              <a:spcAft>
                <a:spcPts val="600"/>
              </a:spcAft>
            </a:pPr>
            <a:r>
              <a:rPr lang="en-US" sz="1400" b="1" dirty="0">
                <a:solidFill>
                  <a:prstClr val="black"/>
                </a:solidFill>
              </a:rPr>
              <a:t>TEAÇU 3 – </a:t>
            </a:r>
            <a:r>
              <a:rPr lang="en-US" sz="1400" b="1" dirty="0" err="1">
                <a:solidFill>
                  <a:prstClr val="black"/>
                </a:solidFill>
              </a:rPr>
              <a:t>Coopersucar</a:t>
            </a:r>
            <a:r>
              <a:rPr lang="en-US" sz="1400" b="1" dirty="0">
                <a:solidFill>
                  <a:prstClr val="black"/>
                </a:solidFill>
              </a:rPr>
              <a:t>  (SANTOS)</a:t>
            </a:r>
            <a:endParaRPr lang="pt-BR" sz="1400" b="1" dirty="0">
              <a:solidFill>
                <a:prstClr val="black"/>
              </a:solidFill>
            </a:endParaRPr>
          </a:p>
        </p:txBody>
      </p:sp>
      <p:cxnSp>
        <p:nvCxnSpPr>
          <p:cNvPr id="17" name="Conector reto 16"/>
          <p:cNvCxnSpPr/>
          <p:nvPr/>
        </p:nvCxnSpPr>
        <p:spPr>
          <a:xfrm>
            <a:off x="5219098" y="891642"/>
            <a:ext cx="4269138"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424169" y="3667568"/>
            <a:ext cx="4240005" cy="406497"/>
          </a:xfrm>
          <a:prstGeom prst="rect">
            <a:avLst/>
          </a:prstGeom>
          <a:noFill/>
          <a:ln>
            <a:noFill/>
          </a:ln>
          <a:effectLst/>
        </p:spPr>
        <p:txBody>
          <a:bodyPr wrap="square" lIns="72000" tIns="72000" rIns="72000" bIns="72000" rtlCol="0" anchor="ctr">
            <a:noAutofit/>
          </a:bodyPr>
          <a:lstStyle/>
          <a:p>
            <a:pPr>
              <a:spcAft>
                <a:spcPts val="600"/>
              </a:spcAft>
            </a:pPr>
            <a:r>
              <a:rPr lang="en-US" sz="1400" b="1" dirty="0">
                <a:solidFill>
                  <a:prstClr val="black"/>
                </a:solidFill>
              </a:rPr>
              <a:t>TEAG (SANTOS)</a:t>
            </a:r>
            <a:endParaRPr lang="pt-BR" sz="1400" b="1" dirty="0">
              <a:solidFill>
                <a:prstClr val="black"/>
              </a:solidFill>
            </a:endParaRPr>
          </a:p>
        </p:txBody>
      </p:sp>
      <p:cxnSp>
        <p:nvCxnSpPr>
          <p:cNvPr id="24" name="Conector reto 23"/>
          <p:cNvCxnSpPr/>
          <p:nvPr/>
        </p:nvCxnSpPr>
        <p:spPr>
          <a:xfrm>
            <a:off x="424170" y="3999410"/>
            <a:ext cx="4239534"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8" name="Retângulo 27"/>
          <p:cNvSpPr/>
          <p:nvPr/>
        </p:nvSpPr>
        <p:spPr>
          <a:xfrm>
            <a:off x="5240238" y="3667568"/>
            <a:ext cx="4309616" cy="406497"/>
          </a:xfrm>
          <a:prstGeom prst="rect">
            <a:avLst/>
          </a:prstGeom>
          <a:noFill/>
          <a:ln>
            <a:noFill/>
          </a:ln>
          <a:effectLst/>
        </p:spPr>
        <p:txBody>
          <a:bodyPr wrap="square" lIns="72000" tIns="72000" rIns="72000" bIns="72000" rtlCol="0" anchor="ctr">
            <a:noAutofit/>
          </a:bodyPr>
          <a:lstStyle/>
          <a:p>
            <a:pPr>
              <a:spcAft>
                <a:spcPts val="600"/>
              </a:spcAft>
            </a:pPr>
            <a:r>
              <a:rPr lang="pt-BR" sz="1400" b="1" dirty="0">
                <a:solidFill>
                  <a:prstClr val="black"/>
                </a:solidFill>
              </a:rPr>
              <a:t>PASA (PARANAGUÁ)</a:t>
            </a:r>
          </a:p>
        </p:txBody>
      </p:sp>
      <p:cxnSp>
        <p:nvCxnSpPr>
          <p:cNvPr id="29" name="Conector reto 28"/>
          <p:cNvCxnSpPr/>
          <p:nvPr/>
        </p:nvCxnSpPr>
        <p:spPr>
          <a:xfrm>
            <a:off x="5240238" y="4016826"/>
            <a:ext cx="4309137"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 name="Retângulo 3"/>
          <p:cNvSpPr/>
          <p:nvPr/>
        </p:nvSpPr>
        <p:spPr>
          <a:xfrm>
            <a:off x="5249526" y="967081"/>
            <a:ext cx="4270248" cy="259689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2" name="Retângulo 21"/>
          <p:cNvSpPr/>
          <p:nvPr/>
        </p:nvSpPr>
        <p:spPr>
          <a:xfrm>
            <a:off x="357934" y="984497"/>
            <a:ext cx="4270248" cy="259689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5" name="Retângulo 24"/>
          <p:cNvSpPr/>
          <p:nvPr/>
        </p:nvSpPr>
        <p:spPr>
          <a:xfrm>
            <a:off x="5257226" y="4072464"/>
            <a:ext cx="4270248" cy="259689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6" name="Retângulo 25"/>
          <p:cNvSpPr/>
          <p:nvPr/>
        </p:nvSpPr>
        <p:spPr>
          <a:xfrm>
            <a:off x="398764" y="4071418"/>
            <a:ext cx="4265410" cy="2596647"/>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8" name="CaixaDeTexto 7"/>
          <p:cNvSpPr txBox="1"/>
          <p:nvPr/>
        </p:nvSpPr>
        <p:spPr>
          <a:xfrm>
            <a:off x="324902" y="988264"/>
            <a:ext cx="1710927" cy="2444503"/>
          </a:xfrm>
          <a:prstGeom prst="rect">
            <a:avLst/>
          </a:prstGeom>
          <a:noFill/>
          <a:ln>
            <a:noFill/>
          </a:ln>
        </p:spPr>
        <p:txBody>
          <a:bodyPr wrap="square" lIns="72000" tIns="36000" rIns="72000" bIns="36000" rtlCol="0" anchor="t">
            <a:noAutofit/>
          </a:bodyPr>
          <a:lstStyle/>
          <a:p>
            <a:pPr marL="140400" indent="-140400">
              <a:spcAft>
                <a:spcPts val="600"/>
              </a:spcAft>
              <a:buFont typeface="Arial" pitchFamily="34" charset="0"/>
              <a:buChar char="•"/>
            </a:pPr>
            <a:r>
              <a:rPr lang="pt-BR" sz="1600" dirty="0">
                <a:solidFill>
                  <a:prstClr val="black"/>
                </a:solidFill>
              </a:rPr>
              <a:t>Armazenagem estática = 380kt (+55kt ensacado) </a:t>
            </a:r>
          </a:p>
          <a:p>
            <a:pPr marL="140400" indent="-140400">
              <a:spcAft>
                <a:spcPts val="600"/>
              </a:spcAft>
              <a:buFont typeface="Arial" pitchFamily="34" charset="0"/>
              <a:buChar char="•"/>
            </a:pPr>
            <a:r>
              <a:rPr lang="pt-BR" sz="1600" dirty="0">
                <a:solidFill>
                  <a:prstClr val="black"/>
                </a:solidFill>
              </a:rPr>
              <a:t>Equipamentos embarque = 5.000tph</a:t>
            </a:r>
          </a:p>
        </p:txBody>
      </p:sp>
      <p:sp>
        <p:nvSpPr>
          <p:cNvPr id="21" name="CaixaDeTexto 20"/>
          <p:cNvSpPr txBox="1"/>
          <p:nvPr/>
        </p:nvSpPr>
        <p:spPr>
          <a:xfrm>
            <a:off x="5260903" y="984496"/>
            <a:ext cx="1767506" cy="2430263"/>
          </a:xfrm>
          <a:prstGeom prst="rect">
            <a:avLst/>
          </a:prstGeom>
          <a:noFill/>
          <a:ln>
            <a:noFill/>
          </a:ln>
        </p:spPr>
        <p:txBody>
          <a:bodyPr wrap="square" lIns="72000" tIns="36000" rIns="72000" bIns="36000" rtlCol="0" anchor="t">
            <a:noAutofit/>
          </a:bodyPr>
          <a:lstStyle>
            <a:defPPr>
              <a:defRPr lang="en-US"/>
            </a:defPPr>
            <a:lvl1pPr marL="140400" indent="-140400">
              <a:spcAft>
                <a:spcPts val="600"/>
              </a:spcAft>
              <a:buFont typeface="Arial" pitchFamily="34" charset="0"/>
              <a:buChar char="•"/>
              <a:defRPr sz="1400"/>
            </a:lvl1pPr>
          </a:lstStyle>
          <a:p>
            <a:r>
              <a:rPr lang="pt-BR" sz="1600" dirty="0">
                <a:solidFill>
                  <a:prstClr val="black"/>
                </a:solidFill>
              </a:rPr>
              <a:t>Armazenagem estática = 190kt (+50kt ensacado)</a:t>
            </a:r>
          </a:p>
          <a:p>
            <a:r>
              <a:rPr lang="pt-BR" sz="1600" dirty="0">
                <a:solidFill>
                  <a:prstClr val="black"/>
                </a:solidFill>
              </a:rPr>
              <a:t>Equipamentos embarque = 2.400tph</a:t>
            </a:r>
          </a:p>
        </p:txBody>
      </p:sp>
      <p:sp>
        <p:nvSpPr>
          <p:cNvPr id="27" name="CaixaDeTexto 26"/>
          <p:cNvSpPr txBox="1"/>
          <p:nvPr/>
        </p:nvSpPr>
        <p:spPr>
          <a:xfrm>
            <a:off x="369483" y="4071417"/>
            <a:ext cx="1764498" cy="2596647"/>
          </a:xfrm>
          <a:prstGeom prst="rect">
            <a:avLst/>
          </a:prstGeom>
          <a:noFill/>
          <a:ln>
            <a:noFill/>
          </a:ln>
        </p:spPr>
        <p:txBody>
          <a:bodyPr wrap="square" lIns="72000" tIns="36000" rIns="72000" bIns="36000" rtlCol="0" anchor="t">
            <a:noAutofit/>
          </a:bodyPr>
          <a:lstStyle>
            <a:defPPr>
              <a:defRPr lang="en-US"/>
            </a:defPPr>
            <a:lvl1pPr marL="140400" indent="-140400">
              <a:spcAft>
                <a:spcPts val="600"/>
              </a:spcAft>
              <a:buFont typeface="Arial" pitchFamily="34" charset="0"/>
              <a:buChar char="•"/>
              <a:defRPr sz="1400"/>
            </a:lvl1pPr>
          </a:lstStyle>
          <a:p>
            <a:r>
              <a:rPr lang="pt-BR" sz="1600" dirty="0">
                <a:solidFill>
                  <a:prstClr val="black"/>
                </a:solidFill>
              </a:rPr>
              <a:t>Armazenagem estática = 110kt</a:t>
            </a:r>
          </a:p>
          <a:p>
            <a:r>
              <a:rPr lang="pt-BR" sz="1600" dirty="0">
                <a:solidFill>
                  <a:prstClr val="black"/>
                </a:solidFill>
              </a:rPr>
              <a:t>Equipamentos embarque = 1.000tph</a:t>
            </a:r>
          </a:p>
        </p:txBody>
      </p:sp>
      <p:sp>
        <p:nvSpPr>
          <p:cNvPr id="30" name="CaixaDeTexto 29"/>
          <p:cNvSpPr txBox="1"/>
          <p:nvPr/>
        </p:nvSpPr>
        <p:spPr>
          <a:xfrm>
            <a:off x="5257655" y="4131318"/>
            <a:ext cx="1946842" cy="2393278"/>
          </a:xfrm>
          <a:prstGeom prst="rect">
            <a:avLst/>
          </a:prstGeom>
          <a:noFill/>
          <a:ln>
            <a:noFill/>
          </a:ln>
        </p:spPr>
        <p:txBody>
          <a:bodyPr wrap="square" lIns="72000" tIns="36000" rIns="72000" bIns="36000" rtlCol="0" anchor="t">
            <a:noAutofit/>
          </a:bodyPr>
          <a:lstStyle>
            <a:defPPr>
              <a:defRPr lang="en-US"/>
            </a:defPPr>
            <a:lvl1pPr marL="140400" indent="-140400">
              <a:spcAft>
                <a:spcPts val="600"/>
              </a:spcAft>
              <a:buFont typeface="Arial" pitchFamily="34" charset="0"/>
              <a:buChar char="•"/>
              <a:defRPr sz="1400"/>
            </a:lvl1pPr>
          </a:lstStyle>
          <a:p>
            <a:r>
              <a:rPr lang="pt-BR" sz="1600" dirty="0">
                <a:solidFill>
                  <a:prstClr val="black"/>
                </a:solidFill>
              </a:rPr>
              <a:t>Armazenagem estática = 174kt</a:t>
            </a:r>
          </a:p>
          <a:p>
            <a:r>
              <a:rPr lang="pt-BR" sz="1600" dirty="0">
                <a:solidFill>
                  <a:prstClr val="black"/>
                </a:solidFill>
              </a:rPr>
              <a:t>Equipamentos embarque = 1.500tph</a:t>
            </a:r>
          </a:p>
        </p:txBody>
      </p:sp>
      <p:pic>
        <p:nvPicPr>
          <p:cNvPr id="12" name="Imagem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59088" y="4120432"/>
            <a:ext cx="2226496" cy="2498562"/>
          </a:xfrm>
          <a:prstGeom prst="rect">
            <a:avLst/>
          </a:prstGeom>
        </p:spPr>
      </p:pic>
      <p:pic>
        <p:nvPicPr>
          <p:cNvPr id="31"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093892" y="4503466"/>
            <a:ext cx="2498274" cy="184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upo 31"/>
          <p:cNvGrpSpPr/>
          <p:nvPr/>
        </p:nvGrpSpPr>
        <p:grpSpPr>
          <a:xfrm>
            <a:off x="2035829" y="1028122"/>
            <a:ext cx="2547683" cy="2522453"/>
            <a:chOff x="1927870" y="1052736"/>
            <a:chExt cx="4531058" cy="4817661"/>
          </a:xfrm>
        </p:grpSpPr>
        <p:pic>
          <p:nvPicPr>
            <p:cNvPr id="33" name="Picture 4"/>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927870" y="1052736"/>
              <a:ext cx="4531058" cy="481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CaixaDeTexto 33"/>
            <p:cNvSpPr txBox="1"/>
            <p:nvPr/>
          </p:nvSpPr>
          <p:spPr>
            <a:xfrm>
              <a:off x="3079998" y="2204864"/>
              <a:ext cx="1944216" cy="576064"/>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prstClr val="white"/>
                  </a:solidFill>
                </a:rPr>
                <a:t>TEAÇU 1</a:t>
              </a:r>
            </a:p>
          </p:txBody>
        </p:sp>
        <p:sp>
          <p:nvSpPr>
            <p:cNvPr id="35" name="CaixaDeTexto 34"/>
            <p:cNvSpPr txBox="1"/>
            <p:nvPr/>
          </p:nvSpPr>
          <p:spPr>
            <a:xfrm>
              <a:off x="2935982" y="4293096"/>
              <a:ext cx="1944216" cy="576064"/>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prstClr val="white"/>
                  </a:solidFill>
                </a:rPr>
                <a:t>TEAÇU 2</a:t>
              </a:r>
            </a:p>
          </p:txBody>
        </p:sp>
      </p:grpSp>
      <p:pic>
        <p:nvPicPr>
          <p:cNvPr id="36" name="Picture 7"/>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7028409" y="1344536"/>
            <a:ext cx="2460301" cy="187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CaixaDeTexto 36"/>
          <p:cNvSpPr txBox="1"/>
          <p:nvPr/>
        </p:nvSpPr>
        <p:spPr>
          <a:xfrm>
            <a:off x="7358340" y="1758251"/>
            <a:ext cx="1093176" cy="301618"/>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prstClr val="white"/>
                </a:solidFill>
              </a:rPr>
              <a:t>TEAÇU 3</a:t>
            </a:r>
          </a:p>
        </p:txBody>
      </p:sp>
    </p:spTree>
    <p:extLst>
      <p:ext uri="{BB962C8B-B14F-4D97-AF65-F5344CB8AC3E}">
        <p14:creationId xmlns:p14="http://schemas.microsoft.com/office/powerpoint/2010/main" val="2045528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16632"/>
            <a:ext cx="9505950" cy="329588"/>
          </a:xfrm>
        </p:spPr>
        <p:txBody>
          <a:bodyPr/>
          <a:lstStyle/>
          <a:p>
            <a:r>
              <a:rPr lang="pt-BR" dirty="0"/>
              <a:t>Vista aérea dos principais terminais de movimentação de açúcar  do Brasil</a:t>
            </a:r>
          </a:p>
        </p:txBody>
      </p:sp>
      <p:sp>
        <p:nvSpPr>
          <p:cNvPr id="3" name="Retângulo 2"/>
          <p:cNvSpPr/>
          <p:nvPr/>
        </p:nvSpPr>
        <p:spPr>
          <a:xfrm>
            <a:off x="322554" y="598067"/>
            <a:ext cx="4315988" cy="382661"/>
          </a:xfrm>
          <a:prstGeom prst="rect">
            <a:avLst/>
          </a:prstGeom>
          <a:noFill/>
          <a:ln>
            <a:noFill/>
          </a:ln>
          <a:effectLst/>
        </p:spPr>
        <p:txBody>
          <a:bodyPr wrap="square" lIns="72000" tIns="72000" rIns="72000" bIns="72000" rtlCol="0" anchor="ctr">
            <a:noAutofit/>
          </a:bodyPr>
          <a:lstStyle/>
          <a:p>
            <a:pPr>
              <a:spcAft>
                <a:spcPts val="600"/>
              </a:spcAft>
            </a:pPr>
            <a:r>
              <a:rPr lang="en-US" sz="1400" b="1" dirty="0">
                <a:solidFill>
                  <a:prstClr val="black"/>
                </a:solidFill>
              </a:rPr>
              <a:t>TEAÇU 1 e 2 – </a:t>
            </a:r>
            <a:r>
              <a:rPr lang="en-US" sz="1400" b="1" dirty="0" err="1">
                <a:solidFill>
                  <a:prstClr val="black"/>
                </a:solidFill>
              </a:rPr>
              <a:t>Cosan</a:t>
            </a:r>
            <a:r>
              <a:rPr lang="en-US" sz="1400" b="1" dirty="0">
                <a:solidFill>
                  <a:prstClr val="black"/>
                </a:solidFill>
              </a:rPr>
              <a:t> (SANTOS)</a:t>
            </a:r>
            <a:endParaRPr lang="pt-BR" sz="1400" b="1" dirty="0">
              <a:solidFill>
                <a:prstClr val="black"/>
              </a:solidFill>
            </a:endParaRPr>
          </a:p>
        </p:txBody>
      </p:sp>
      <p:cxnSp>
        <p:nvCxnSpPr>
          <p:cNvPr id="5" name="Conector reto 4"/>
          <p:cNvCxnSpPr/>
          <p:nvPr/>
        </p:nvCxnSpPr>
        <p:spPr>
          <a:xfrm>
            <a:off x="363498" y="903516"/>
            <a:ext cx="4315508"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6" name="Retângulo 15"/>
          <p:cNvSpPr/>
          <p:nvPr/>
        </p:nvSpPr>
        <p:spPr>
          <a:xfrm>
            <a:off x="5219098" y="594299"/>
            <a:ext cx="4269612" cy="382661"/>
          </a:xfrm>
          <a:prstGeom prst="rect">
            <a:avLst/>
          </a:prstGeom>
          <a:noFill/>
          <a:ln>
            <a:noFill/>
          </a:ln>
          <a:effectLst/>
        </p:spPr>
        <p:txBody>
          <a:bodyPr wrap="square" lIns="72000" tIns="72000" rIns="72000" bIns="72000" rtlCol="0" anchor="ctr">
            <a:noAutofit/>
          </a:bodyPr>
          <a:lstStyle/>
          <a:p>
            <a:pPr>
              <a:spcAft>
                <a:spcPts val="600"/>
              </a:spcAft>
            </a:pPr>
            <a:r>
              <a:rPr lang="en-US" sz="1400" b="1" dirty="0">
                <a:solidFill>
                  <a:prstClr val="black"/>
                </a:solidFill>
              </a:rPr>
              <a:t>TEAÇU 3 – </a:t>
            </a:r>
            <a:r>
              <a:rPr lang="en-US" sz="1400" b="1" dirty="0" err="1">
                <a:solidFill>
                  <a:prstClr val="black"/>
                </a:solidFill>
              </a:rPr>
              <a:t>Coopersucar</a:t>
            </a:r>
            <a:r>
              <a:rPr lang="en-US" sz="1400" b="1" dirty="0">
                <a:solidFill>
                  <a:prstClr val="black"/>
                </a:solidFill>
              </a:rPr>
              <a:t>  (SANTOS)</a:t>
            </a:r>
            <a:endParaRPr lang="pt-BR" sz="1400" b="1" dirty="0">
              <a:solidFill>
                <a:prstClr val="black"/>
              </a:solidFill>
            </a:endParaRPr>
          </a:p>
        </p:txBody>
      </p:sp>
      <p:cxnSp>
        <p:nvCxnSpPr>
          <p:cNvPr id="17" name="Conector reto 16"/>
          <p:cNvCxnSpPr/>
          <p:nvPr/>
        </p:nvCxnSpPr>
        <p:spPr>
          <a:xfrm>
            <a:off x="5219098" y="891642"/>
            <a:ext cx="4269138"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424169" y="3667568"/>
            <a:ext cx="4240005" cy="406497"/>
          </a:xfrm>
          <a:prstGeom prst="rect">
            <a:avLst/>
          </a:prstGeom>
          <a:noFill/>
          <a:ln>
            <a:noFill/>
          </a:ln>
          <a:effectLst/>
        </p:spPr>
        <p:txBody>
          <a:bodyPr wrap="square" lIns="72000" tIns="72000" rIns="72000" bIns="72000" rtlCol="0" anchor="ctr">
            <a:noAutofit/>
          </a:bodyPr>
          <a:lstStyle/>
          <a:p>
            <a:pPr>
              <a:spcAft>
                <a:spcPts val="600"/>
              </a:spcAft>
            </a:pPr>
            <a:r>
              <a:rPr lang="en-US" sz="1400" b="1" dirty="0">
                <a:solidFill>
                  <a:prstClr val="black"/>
                </a:solidFill>
              </a:rPr>
              <a:t>TEAG (SANTOS)</a:t>
            </a:r>
            <a:endParaRPr lang="pt-BR" sz="1400" b="1" dirty="0">
              <a:solidFill>
                <a:prstClr val="black"/>
              </a:solidFill>
            </a:endParaRPr>
          </a:p>
        </p:txBody>
      </p:sp>
      <p:cxnSp>
        <p:nvCxnSpPr>
          <p:cNvPr id="24" name="Conector reto 23"/>
          <p:cNvCxnSpPr/>
          <p:nvPr/>
        </p:nvCxnSpPr>
        <p:spPr>
          <a:xfrm>
            <a:off x="424170" y="3999410"/>
            <a:ext cx="4239534"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8" name="Retângulo 27"/>
          <p:cNvSpPr/>
          <p:nvPr/>
        </p:nvSpPr>
        <p:spPr>
          <a:xfrm>
            <a:off x="5240238" y="3667568"/>
            <a:ext cx="4309616" cy="406497"/>
          </a:xfrm>
          <a:prstGeom prst="rect">
            <a:avLst/>
          </a:prstGeom>
          <a:noFill/>
          <a:ln>
            <a:noFill/>
          </a:ln>
          <a:effectLst/>
        </p:spPr>
        <p:txBody>
          <a:bodyPr wrap="square" lIns="72000" tIns="72000" rIns="72000" bIns="72000" rtlCol="0" anchor="ctr">
            <a:noAutofit/>
          </a:bodyPr>
          <a:lstStyle/>
          <a:p>
            <a:pPr>
              <a:spcAft>
                <a:spcPts val="600"/>
              </a:spcAft>
            </a:pPr>
            <a:r>
              <a:rPr lang="pt-BR" sz="1400" b="1" dirty="0">
                <a:solidFill>
                  <a:prstClr val="black"/>
                </a:solidFill>
              </a:rPr>
              <a:t>PASA (PARANAGUÁ)</a:t>
            </a:r>
          </a:p>
        </p:txBody>
      </p:sp>
      <p:cxnSp>
        <p:nvCxnSpPr>
          <p:cNvPr id="29" name="Conector reto 28"/>
          <p:cNvCxnSpPr/>
          <p:nvPr/>
        </p:nvCxnSpPr>
        <p:spPr>
          <a:xfrm>
            <a:off x="5240238" y="4016826"/>
            <a:ext cx="4309137"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 name="Retângulo 3"/>
          <p:cNvSpPr/>
          <p:nvPr/>
        </p:nvSpPr>
        <p:spPr>
          <a:xfrm>
            <a:off x="5249526" y="967081"/>
            <a:ext cx="4270248" cy="259689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2" name="Retângulo 21"/>
          <p:cNvSpPr/>
          <p:nvPr/>
        </p:nvSpPr>
        <p:spPr>
          <a:xfrm>
            <a:off x="357934" y="984497"/>
            <a:ext cx="4270248" cy="259689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5" name="Retângulo 24"/>
          <p:cNvSpPr/>
          <p:nvPr/>
        </p:nvSpPr>
        <p:spPr>
          <a:xfrm>
            <a:off x="5257226" y="4072464"/>
            <a:ext cx="4270248" cy="259689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6" name="Retângulo 25"/>
          <p:cNvSpPr/>
          <p:nvPr/>
        </p:nvSpPr>
        <p:spPr>
          <a:xfrm>
            <a:off x="398764" y="4071418"/>
            <a:ext cx="4265410" cy="2596647"/>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8" name="CaixaDeTexto 7"/>
          <p:cNvSpPr txBox="1"/>
          <p:nvPr/>
        </p:nvSpPr>
        <p:spPr>
          <a:xfrm>
            <a:off x="324902" y="988264"/>
            <a:ext cx="1710927" cy="2444503"/>
          </a:xfrm>
          <a:prstGeom prst="rect">
            <a:avLst/>
          </a:prstGeom>
          <a:noFill/>
          <a:ln>
            <a:noFill/>
          </a:ln>
        </p:spPr>
        <p:txBody>
          <a:bodyPr wrap="square" lIns="72000" tIns="36000" rIns="72000" bIns="36000" rtlCol="0" anchor="t">
            <a:noAutofit/>
          </a:bodyPr>
          <a:lstStyle/>
          <a:p>
            <a:pPr marL="140400" indent="-140400">
              <a:spcAft>
                <a:spcPts val="600"/>
              </a:spcAft>
              <a:buFont typeface="Arial" pitchFamily="34" charset="0"/>
              <a:buChar char="•"/>
            </a:pPr>
            <a:r>
              <a:rPr lang="pt-BR" sz="1600" dirty="0">
                <a:solidFill>
                  <a:prstClr val="black"/>
                </a:solidFill>
              </a:rPr>
              <a:t>Armazenagem estática = 380kt (+55kt ensacado) </a:t>
            </a:r>
          </a:p>
          <a:p>
            <a:pPr marL="140400" indent="-140400">
              <a:spcAft>
                <a:spcPts val="600"/>
              </a:spcAft>
              <a:buFont typeface="Arial" pitchFamily="34" charset="0"/>
              <a:buChar char="•"/>
            </a:pPr>
            <a:r>
              <a:rPr lang="pt-BR" sz="1600" dirty="0">
                <a:solidFill>
                  <a:prstClr val="black"/>
                </a:solidFill>
              </a:rPr>
              <a:t>Equipamentos embarque = 5.000tph</a:t>
            </a:r>
          </a:p>
        </p:txBody>
      </p:sp>
      <p:sp>
        <p:nvSpPr>
          <p:cNvPr id="21" name="CaixaDeTexto 20"/>
          <p:cNvSpPr txBox="1"/>
          <p:nvPr/>
        </p:nvSpPr>
        <p:spPr>
          <a:xfrm>
            <a:off x="5260903" y="984496"/>
            <a:ext cx="1767506" cy="2430263"/>
          </a:xfrm>
          <a:prstGeom prst="rect">
            <a:avLst/>
          </a:prstGeom>
          <a:noFill/>
          <a:ln>
            <a:noFill/>
          </a:ln>
        </p:spPr>
        <p:txBody>
          <a:bodyPr wrap="square" lIns="72000" tIns="36000" rIns="72000" bIns="36000" rtlCol="0" anchor="t">
            <a:noAutofit/>
          </a:bodyPr>
          <a:lstStyle>
            <a:defPPr>
              <a:defRPr lang="en-US"/>
            </a:defPPr>
            <a:lvl1pPr marL="140400" indent="-140400">
              <a:spcAft>
                <a:spcPts val="600"/>
              </a:spcAft>
              <a:buFont typeface="Arial" pitchFamily="34" charset="0"/>
              <a:buChar char="•"/>
              <a:defRPr sz="1400"/>
            </a:lvl1pPr>
          </a:lstStyle>
          <a:p>
            <a:r>
              <a:rPr lang="pt-BR" sz="1600" dirty="0">
                <a:solidFill>
                  <a:prstClr val="black"/>
                </a:solidFill>
              </a:rPr>
              <a:t>Armazenagem estática = 190kt (+50kt ensacado)</a:t>
            </a:r>
          </a:p>
          <a:p>
            <a:r>
              <a:rPr lang="pt-BR" sz="1600" dirty="0">
                <a:solidFill>
                  <a:prstClr val="black"/>
                </a:solidFill>
              </a:rPr>
              <a:t>Equipamentos embarque = 2.400tph</a:t>
            </a:r>
          </a:p>
        </p:txBody>
      </p:sp>
      <p:sp>
        <p:nvSpPr>
          <p:cNvPr id="27" name="CaixaDeTexto 26"/>
          <p:cNvSpPr txBox="1"/>
          <p:nvPr/>
        </p:nvSpPr>
        <p:spPr>
          <a:xfrm>
            <a:off x="369483" y="4071417"/>
            <a:ext cx="1764498" cy="2596647"/>
          </a:xfrm>
          <a:prstGeom prst="rect">
            <a:avLst/>
          </a:prstGeom>
          <a:noFill/>
          <a:ln>
            <a:noFill/>
          </a:ln>
        </p:spPr>
        <p:txBody>
          <a:bodyPr wrap="square" lIns="72000" tIns="36000" rIns="72000" bIns="36000" rtlCol="0" anchor="t">
            <a:noAutofit/>
          </a:bodyPr>
          <a:lstStyle>
            <a:defPPr>
              <a:defRPr lang="en-US"/>
            </a:defPPr>
            <a:lvl1pPr marL="140400" indent="-140400">
              <a:spcAft>
                <a:spcPts val="600"/>
              </a:spcAft>
              <a:buFont typeface="Arial" pitchFamily="34" charset="0"/>
              <a:buChar char="•"/>
              <a:defRPr sz="1400"/>
            </a:lvl1pPr>
          </a:lstStyle>
          <a:p>
            <a:r>
              <a:rPr lang="pt-BR" sz="1600" dirty="0">
                <a:solidFill>
                  <a:prstClr val="black"/>
                </a:solidFill>
              </a:rPr>
              <a:t>Armazenagem estática = 110kt</a:t>
            </a:r>
          </a:p>
          <a:p>
            <a:r>
              <a:rPr lang="pt-BR" sz="1600" dirty="0">
                <a:solidFill>
                  <a:prstClr val="black"/>
                </a:solidFill>
              </a:rPr>
              <a:t>Equipamentos embarque = 1.000tph</a:t>
            </a:r>
          </a:p>
        </p:txBody>
      </p:sp>
      <p:sp>
        <p:nvSpPr>
          <p:cNvPr id="30" name="CaixaDeTexto 29"/>
          <p:cNvSpPr txBox="1"/>
          <p:nvPr/>
        </p:nvSpPr>
        <p:spPr>
          <a:xfrm>
            <a:off x="5257655" y="4131318"/>
            <a:ext cx="1946842" cy="2393278"/>
          </a:xfrm>
          <a:prstGeom prst="rect">
            <a:avLst/>
          </a:prstGeom>
          <a:noFill/>
          <a:ln>
            <a:noFill/>
          </a:ln>
        </p:spPr>
        <p:txBody>
          <a:bodyPr wrap="square" lIns="72000" tIns="36000" rIns="72000" bIns="36000" rtlCol="0" anchor="t">
            <a:noAutofit/>
          </a:bodyPr>
          <a:lstStyle>
            <a:defPPr>
              <a:defRPr lang="en-US"/>
            </a:defPPr>
            <a:lvl1pPr marL="140400" indent="-140400">
              <a:spcAft>
                <a:spcPts val="600"/>
              </a:spcAft>
              <a:buFont typeface="Arial" pitchFamily="34" charset="0"/>
              <a:buChar char="•"/>
              <a:defRPr sz="1400"/>
            </a:lvl1pPr>
          </a:lstStyle>
          <a:p>
            <a:r>
              <a:rPr lang="pt-BR" sz="1600" dirty="0">
                <a:solidFill>
                  <a:prstClr val="black"/>
                </a:solidFill>
              </a:rPr>
              <a:t>Armazenagem estática = 174kt</a:t>
            </a:r>
          </a:p>
          <a:p>
            <a:r>
              <a:rPr lang="pt-BR" sz="1600" dirty="0">
                <a:solidFill>
                  <a:prstClr val="black"/>
                </a:solidFill>
              </a:rPr>
              <a:t>Equipamentos embarque = 1.500tph</a:t>
            </a:r>
          </a:p>
        </p:txBody>
      </p:sp>
      <p:pic>
        <p:nvPicPr>
          <p:cNvPr id="12" name="Imagem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59088" y="4120432"/>
            <a:ext cx="2226496" cy="2498562"/>
          </a:xfrm>
          <a:prstGeom prst="rect">
            <a:avLst/>
          </a:prstGeom>
        </p:spPr>
      </p:pic>
      <p:pic>
        <p:nvPicPr>
          <p:cNvPr id="31"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093892" y="4503466"/>
            <a:ext cx="2498274" cy="184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upo 31"/>
          <p:cNvGrpSpPr/>
          <p:nvPr/>
        </p:nvGrpSpPr>
        <p:grpSpPr>
          <a:xfrm>
            <a:off x="2035829" y="1028122"/>
            <a:ext cx="2547683" cy="2522453"/>
            <a:chOff x="1927870" y="1052736"/>
            <a:chExt cx="4531058" cy="4817661"/>
          </a:xfrm>
        </p:grpSpPr>
        <p:pic>
          <p:nvPicPr>
            <p:cNvPr id="33" name="Picture 4"/>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927870" y="1052736"/>
              <a:ext cx="4531058" cy="481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CaixaDeTexto 33"/>
            <p:cNvSpPr txBox="1"/>
            <p:nvPr/>
          </p:nvSpPr>
          <p:spPr>
            <a:xfrm>
              <a:off x="3079998" y="2204864"/>
              <a:ext cx="1944216" cy="576064"/>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prstClr val="white"/>
                  </a:solidFill>
                </a:rPr>
                <a:t>TEAÇU 1</a:t>
              </a:r>
            </a:p>
          </p:txBody>
        </p:sp>
        <p:sp>
          <p:nvSpPr>
            <p:cNvPr id="35" name="CaixaDeTexto 34"/>
            <p:cNvSpPr txBox="1"/>
            <p:nvPr/>
          </p:nvSpPr>
          <p:spPr>
            <a:xfrm>
              <a:off x="2935982" y="4293096"/>
              <a:ext cx="1944216" cy="576064"/>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prstClr val="white"/>
                  </a:solidFill>
                </a:rPr>
                <a:t>TEAÇU 2</a:t>
              </a:r>
            </a:p>
          </p:txBody>
        </p:sp>
      </p:grpSp>
      <p:pic>
        <p:nvPicPr>
          <p:cNvPr id="36" name="Picture 7"/>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7028409" y="1344536"/>
            <a:ext cx="2460301" cy="187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CaixaDeTexto 36"/>
          <p:cNvSpPr txBox="1"/>
          <p:nvPr/>
        </p:nvSpPr>
        <p:spPr>
          <a:xfrm>
            <a:off x="7358340" y="1758251"/>
            <a:ext cx="1093176" cy="301618"/>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prstClr val="white"/>
                </a:solidFill>
              </a:rPr>
              <a:t>TEAÇU 3</a:t>
            </a:r>
          </a:p>
        </p:txBody>
      </p:sp>
      <p:pic>
        <p:nvPicPr>
          <p:cNvPr id="123906" name="Picture 2" descr="https://encrypted-tbn3.gstatic.com/images?q=tbn:ANd9GcTR0LD8c_0A96OV4hsfXcrYDDhfAyq5T1sRyTfwBoDMtc3uI2swC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9907" y="2182976"/>
            <a:ext cx="624906" cy="8527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encrypted-tbn3.gstatic.com/images?q=tbn:ANd9GcTR0LD8c_0A96OV4hsfXcrYDDhfAyq5T1sRyTfwBoDMtc3uI2swC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9734" y="1468405"/>
            <a:ext cx="219025" cy="298879"/>
          </a:xfrm>
          <a:prstGeom prst="rect">
            <a:avLst/>
          </a:prstGeom>
          <a:noFill/>
          <a:extLst>
            <a:ext uri="{909E8E84-426E-40DD-AFC4-6F175D3DCCD1}">
              <a14:hiddenFill xmlns:a14="http://schemas.microsoft.com/office/drawing/2010/main">
                <a:solidFill>
                  <a:srgbClr val="FFFFFF"/>
                </a:solidFill>
              </a14:hiddenFill>
            </a:ext>
          </a:extLst>
        </p:spPr>
      </p:pic>
      <p:sp>
        <p:nvSpPr>
          <p:cNvPr id="6" name="Texto explicativo retangular 5"/>
          <p:cNvSpPr/>
          <p:nvPr/>
        </p:nvSpPr>
        <p:spPr>
          <a:xfrm>
            <a:off x="7825895" y="3233318"/>
            <a:ext cx="1738722" cy="331500"/>
          </a:xfrm>
          <a:prstGeom prst="wedgeRectCallout">
            <a:avLst>
              <a:gd name="adj1" fmla="val -37743"/>
              <a:gd name="adj2" fmla="val -107246"/>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400" b="1" dirty="0">
                <a:solidFill>
                  <a:schemeClr val="tx1"/>
                </a:solidFill>
              </a:rPr>
              <a:t>Cotação subiu 7%</a:t>
            </a:r>
          </a:p>
        </p:txBody>
      </p:sp>
      <p:pic>
        <p:nvPicPr>
          <p:cNvPr id="39" name="Picture 2" descr="https://encrypted-tbn3.gstatic.com/images?q=tbn:ANd9GcTR0LD8c_0A96OV4hsfXcrYDDhfAyq5T1sRyTfwBoDMtc3uI2swC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81812" y="5510865"/>
            <a:ext cx="426819" cy="582431"/>
          </a:xfrm>
          <a:prstGeom prst="rect">
            <a:avLst/>
          </a:prstGeom>
          <a:noFill/>
          <a:extLst>
            <a:ext uri="{909E8E84-426E-40DD-AFC4-6F175D3DCCD1}">
              <a14:hiddenFill xmlns:a14="http://schemas.microsoft.com/office/drawing/2010/main">
                <a:solidFill>
                  <a:srgbClr val="FFFFFF"/>
                </a:solidFill>
              </a14:hiddenFill>
            </a:ext>
          </a:extLst>
        </p:spPr>
      </p:pic>
      <p:sp>
        <p:nvSpPr>
          <p:cNvPr id="40" name="Texto explicativo retangular 39"/>
          <p:cNvSpPr/>
          <p:nvPr/>
        </p:nvSpPr>
        <p:spPr>
          <a:xfrm>
            <a:off x="7112446" y="4796151"/>
            <a:ext cx="2772503" cy="361041"/>
          </a:xfrm>
          <a:prstGeom prst="wedgeRectCallout">
            <a:avLst>
              <a:gd name="adj1" fmla="val 29807"/>
              <a:gd name="adj2" fmla="val 160103"/>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400" b="1" dirty="0"/>
              <a:t>Incêndio no terminal da Bunge</a:t>
            </a:r>
            <a:endParaRPr lang="pt-BR" sz="1400" b="1" dirty="0">
              <a:solidFill>
                <a:schemeClr val="tx1"/>
              </a:solidFill>
            </a:endParaRPr>
          </a:p>
        </p:txBody>
      </p:sp>
    </p:spTree>
    <p:extLst>
      <p:ext uri="{BB962C8B-B14F-4D97-AF65-F5344CB8AC3E}">
        <p14:creationId xmlns:p14="http://schemas.microsoft.com/office/powerpoint/2010/main" val="36608515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Projeto da Cobertura do </a:t>
            </a:r>
            <a:r>
              <a:rPr lang="pt-BR" dirty="0" err="1"/>
              <a:t>Teaçu</a:t>
            </a:r>
            <a:r>
              <a:rPr lang="pt-BR" dirty="0"/>
              <a:t> - COSAN</a:t>
            </a:r>
          </a:p>
        </p:txBody>
      </p:sp>
      <p:pic>
        <p:nvPicPr>
          <p:cNvPr id="302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33" y="692696"/>
            <a:ext cx="7951397" cy="595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226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Sumário executivo – Açúcar</a:t>
            </a:r>
          </a:p>
        </p:txBody>
      </p:sp>
      <p:sp>
        <p:nvSpPr>
          <p:cNvPr id="3" name="Espaço Reservado para Texto 2"/>
          <p:cNvSpPr>
            <a:spLocks noGrp="1"/>
          </p:cNvSpPr>
          <p:nvPr>
            <p:ph type="body" sz="quarter" idx="11"/>
          </p:nvPr>
        </p:nvSpPr>
        <p:spPr>
          <a:xfrm>
            <a:off x="280600" y="1472043"/>
            <a:ext cx="9252000" cy="4273954"/>
          </a:xfrm>
          <a:prstGeom prst="roundRect">
            <a:avLst>
              <a:gd name="adj" fmla="val 3665"/>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chor="ctr">
            <a:noAutofit/>
          </a:bodyPr>
          <a:lstStyle/>
          <a:p>
            <a:pPr marL="0" indent="0">
              <a:spcBef>
                <a:spcPts val="0"/>
              </a:spcBef>
              <a:spcAft>
                <a:spcPts val="600"/>
              </a:spcAft>
              <a:buNone/>
            </a:pPr>
            <a:r>
              <a:rPr lang="pt-BR" sz="1600" b="1" dirty="0"/>
              <a:t>Mercado </a:t>
            </a:r>
            <a:endParaRPr lang="pt-BR" sz="1600" dirty="0"/>
          </a:p>
          <a:p>
            <a:pPr>
              <a:spcBef>
                <a:spcPts val="0"/>
              </a:spcBef>
              <a:spcAft>
                <a:spcPts val="600"/>
              </a:spcAft>
            </a:pPr>
            <a:r>
              <a:rPr lang="pt-BR" sz="1600" dirty="0"/>
              <a:t>Produção concentrada nas regiões Centro-Sul  e em AL e PE</a:t>
            </a:r>
            <a:endParaRPr lang="pt-BR" sz="1400" dirty="0"/>
          </a:p>
          <a:p>
            <a:pPr>
              <a:spcBef>
                <a:spcPts val="0"/>
              </a:spcBef>
              <a:spcAft>
                <a:spcPts val="600"/>
              </a:spcAft>
            </a:pPr>
            <a:r>
              <a:rPr lang="pt-BR" sz="1600" dirty="0"/>
              <a:t>A cadeia logística tem se desenvolvido e consolidado nos últimos anos:</a:t>
            </a:r>
          </a:p>
          <a:p>
            <a:pPr lvl="1">
              <a:spcBef>
                <a:spcPts val="0"/>
              </a:spcBef>
              <a:spcAft>
                <a:spcPts val="600"/>
              </a:spcAft>
            </a:pPr>
            <a:r>
              <a:rPr lang="pt-BR" sz="1400" dirty="0"/>
              <a:t>A produção de cana é um mercado ainda relativamente fragmentado, mas em consolidação em função do domínio da logística e da escala  de tradings/ usineiros</a:t>
            </a:r>
          </a:p>
          <a:p>
            <a:pPr lvl="1">
              <a:spcBef>
                <a:spcPts val="0"/>
              </a:spcBef>
              <a:spcAft>
                <a:spcPts val="600"/>
              </a:spcAft>
            </a:pPr>
            <a:r>
              <a:rPr lang="pt-BR" sz="1400" dirty="0"/>
              <a:t>Provedores logísticos tem se desenvolvido, consolidando, agregando serviços</a:t>
            </a:r>
          </a:p>
          <a:p>
            <a:pPr lvl="1">
              <a:spcBef>
                <a:spcPts val="0"/>
              </a:spcBef>
              <a:spcAft>
                <a:spcPts val="600"/>
              </a:spcAft>
            </a:pPr>
            <a:r>
              <a:rPr lang="pt-BR" sz="1400" dirty="0"/>
              <a:t>Logística portuária controlada por grandes grupos agrícolas, que exercem poder sobre produtores menores</a:t>
            </a:r>
          </a:p>
          <a:p>
            <a:pPr lvl="1">
              <a:spcBef>
                <a:spcPts val="0"/>
              </a:spcBef>
              <a:spcAft>
                <a:spcPts val="600"/>
              </a:spcAft>
            </a:pPr>
            <a:r>
              <a:rPr lang="pt-BR" sz="1400" dirty="0"/>
              <a:t>Crise no setor </a:t>
            </a:r>
            <a:r>
              <a:rPr lang="pt-BR" sz="1400" dirty="0" err="1"/>
              <a:t>sucroalcoleiro</a:t>
            </a:r>
            <a:r>
              <a:rPr lang="pt-BR" sz="1400" dirty="0"/>
              <a:t> </a:t>
            </a:r>
          </a:p>
          <a:p>
            <a:pPr lvl="1">
              <a:spcBef>
                <a:spcPts val="0"/>
              </a:spcBef>
              <a:spcAft>
                <a:spcPts val="600"/>
              </a:spcAft>
            </a:pPr>
            <a:endParaRPr lang="pt-BR" sz="1400" dirty="0"/>
          </a:p>
          <a:p>
            <a:pPr marL="0" indent="0">
              <a:spcBef>
                <a:spcPts val="0"/>
              </a:spcBef>
              <a:spcAft>
                <a:spcPts val="600"/>
              </a:spcAft>
              <a:buNone/>
            </a:pPr>
            <a:r>
              <a:rPr lang="pt-BR" sz="1600" b="1" dirty="0"/>
              <a:t>Terminal Portuário</a:t>
            </a:r>
          </a:p>
          <a:p>
            <a:pPr>
              <a:spcBef>
                <a:spcPts val="0"/>
              </a:spcBef>
              <a:spcAft>
                <a:spcPts val="600"/>
              </a:spcAft>
            </a:pPr>
            <a:r>
              <a:rPr lang="pt-BR" sz="1600" dirty="0"/>
              <a:t>Um terminal padrão movimenta de 4 a 5 Mtpa</a:t>
            </a:r>
          </a:p>
          <a:p>
            <a:pPr lvl="1">
              <a:spcBef>
                <a:spcPts val="0"/>
              </a:spcBef>
              <a:spcAft>
                <a:spcPts val="600"/>
              </a:spcAft>
            </a:pPr>
            <a:r>
              <a:rPr lang="pt-BR" sz="1400" dirty="0"/>
              <a:t>Nova tecnologia de cobertura deve trazer ganhos de capacidade (</a:t>
            </a:r>
            <a:r>
              <a:rPr lang="pt-BR" sz="1400" dirty="0" err="1"/>
              <a:t>Teaçu</a:t>
            </a:r>
            <a:r>
              <a:rPr lang="pt-BR" sz="1400" dirty="0"/>
              <a:t> 1 e 2)</a:t>
            </a:r>
          </a:p>
        </p:txBody>
      </p:sp>
    </p:spTree>
    <p:extLst>
      <p:ext uri="{BB962C8B-B14F-4D97-AF65-F5344CB8AC3E}">
        <p14:creationId xmlns:p14="http://schemas.microsoft.com/office/powerpoint/2010/main" val="26819516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15702" y="4062558"/>
            <a:ext cx="4608512" cy="57606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p:txBody>
          <a:bodyPr/>
          <a:lstStyle/>
          <a:p>
            <a:r>
              <a:rPr lang="pt-BR" dirty="0"/>
              <a:t>Apresentação das cargas</a:t>
            </a:r>
          </a:p>
        </p:txBody>
      </p:sp>
      <p:sp>
        <p:nvSpPr>
          <p:cNvPr id="5" name="CaixaDeTexto 4"/>
          <p:cNvSpPr txBox="1"/>
          <p:nvPr/>
        </p:nvSpPr>
        <p:spPr>
          <a:xfrm>
            <a:off x="703734" y="1412776"/>
            <a:ext cx="4608512" cy="4248472"/>
          </a:xfrm>
          <a:prstGeom prst="rect">
            <a:avLst/>
          </a:prstGeom>
          <a:noFill/>
          <a:ln>
            <a:noFill/>
          </a:ln>
        </p:spPr>
        <p:txBody>
          <a:bodyPr wrap="square" lIns="72000" tIns="36000" rIns="72000" bIns="36000" rtlCol="0" anchor="t">
            <a:noAutofit/>
          </a:bodyPr>
          <a:lstStyle/>
          <a:p>
            <a:pPr>
              <a:lnSpc>
                <a:spcPct val="150000"/>
              </a:lnSpc>
              <a:spcAft>
                <a:spcPts val="600"/>
              </a:spcAft>
            </a:pPr>
            <a:r>
              <a:rPr lang="pt-BR" sz="2000" b="1" dirty="0"/>
              <a:t>Minério de Ferro</a:t>
            </a:r>
          </a:p>
          <a:p>
            <a:pPr>
              <a:lnSpc>
                <a:spcPct val="150000"/>
              </a:lnSpc>
              <a:spcAft>
                <a:spcPts val="600"/>
              </a:spcAft>
            </a:pPr>
            <a:r>
              <a:rPr lang="pt-BR" sz="2000" b="1" dirty="0"/>
              <a:t>Carvão e Coque</a:t>
            </a:r>
          </a:p>
          <a:p>
            <a:pPr>
              <a:lnSpc>
                <a:spcPct val="150000"/>
              </a:lnSpc>
              <a:spcAft>
                <a:spcPts val="600"/>
              </a:spcAft>
            </a:pPr>
            <a:r>
              <a:rPr lang="pt-BR" sz="2000" b="1" dirty="0"/>
              <a:t>Bauxita/Alumina</a:t>
            </a:r>
          </a:p>
          <a:p>
            <a:pPr>
              <a:lnSpc>
                <a:spcPct val="150000"/>
              </a:lnSpc>
              <a:spcAft>
                <a:spcPts val="600"/>
              </a:spcAft>
            </a:pPr>
            <a:r>
              <a:rPr lang="pt-BR" sz="2000" b="1" dirty="0"/>
              <a:t>Grãos</a:t>
            </a:r>
          </a:p>
          <a:p>
            <a:pPr>
              <a:lnSpc>
                <a:spcPct val="150000"/>
              </a:lnSpc>
              <a:spcAft>
                <a:spcPts val="600"/>
              </a:spcAft>
            </a:pPr>
            <a:r>
              <a:rPr lang="pt-BR" sz="2000" b="1" dirty="0"/>
              <a:t>Açúcar</a:t>
            </a:r>
          </a:p>
          <a:p>
            <a:pPr>
              <a:lnSpc>
                <a:spcPct val="150000"/>
              </a:lnSpc>
              <a:spcAft>
                <a:spcPts val="600"/>
              </a:spcAft>
            </a:pPr>
            <a:r>
              <a:rPr lang="pt-BR" sz="2000" b="1" dirty="0"/>
              <a:t>Fertilizantes</a:t>
            </a:r>
          </a:p>
          <a:p>
            <a:pPr>
              <a:lnSpc>
                <a:spcPct val="150000"/>
              </a:lnSpc>
              <a:spcAft>
                <a:spcPts val="600"/>
              </a:spcAft>
            </a:pPr>
            <a:r>
              <a:rPr lang="pt-BR" sz="2000" b="1" dirty="0"/>
              <a:t>Outras Cargas</a:t>
            </a:r>
          </a:p>
        </p:txBody>
      </p:sp>
    </p:spTree>
    <p:extLst>
      <p:ext uri="{BB962C8B-B14F-4D97-AF65-F5344CB8AC3E}">
        <p14:creationId xmlns:p14="http://schemas.microsoft.com/office/powerpoint/2010/main" val="3945995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p:cNvGraphicFramePr>
            <a:graphicFrameLocks noChangeAspect="1"/>
          </p:cNvGraphicFramePr>
          <p:nvPr>
            <p:custDataLst>
              <p:tags r:id="rId2"/>
            </p:custDataLst>
            <p:extLst>
              <p:ext uri="{D42A27DB-BD31-4B8C-83A1-F6EECF244321}">
                <p14:modId xmlns:p14="http://schemas.microsoft.com/office/powerpoint/2010/main" val="1271070229"/>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1066"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3"/>
            </p:custDataLst>
          </p:nvPr>
        </p:nvSpPr>
        <p:spPr/>
        <p:txBody>
          <a:bodyPr/>
          <a:lstStyle/>
          <a:p>
            <a:r>
              <a:rPr lang="pt-BR" dirty="0"/>
              <a:t>Características da carga</a:t>
            </a:r>
          </a:p>
        </p:txBody>
      </p:sp>
      <p:sp>
        <p:nvSpPr>
          <p:cNvPr id="31" name="Retângulo 30"/>
          <p:cNvSpPr/>
          <p:nvPr/>
        </p:nvSpPr>
        <p:spPr>
          <a:xfrm>
            <a:off x="127670" y="620688"/>
            <a:ext cx="3708000"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Densidade moderada</a:t>
            </a:r>
          </a:p>
        </p:txBody>
      </p:sp>
      <p:cxnSp>
        <p:nvCxnSpPr>
          <p:cNvPr id="32" name="Conector reto 31"/>
          <p:cNvCxnSpPr/>
          <p:nvPr/>
        </p:nvCxnSpPr>
        <p:spPr>
          <a:xfrm>
            <a:off x="127670" y="934120"/>
            <a:ext cx="3708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2" name="Grupo 11"/>
          <p:cNvGrpSpPr/>
          <p:nvPr/>
        </p:nvGrpSpPr>
        <p:grpSpPr>
          <a:xfrm>
            <a:off x="1130684" y="1196704"/>
            <a:ext cx="684076" cy="1306848"/>
            <a:chOff x="493709" y="1124744"/>
            <a:chExt cx="684076" cy="1306848"/>
          </a:xfrm>
        </p:grpSpPr>
        <p:sp>
          <p:nvSpPr>
            <p:cNvPr id="3" name="Retângulo 2"/>
            <p:cNvSpPr/>
            <p:nvPr/>
          </p:nvSpPr>
          <p:spPr>
            <a:xfrm>
              <a:off x="493709" y="1124744"/>
              <a:ext cx="684076" cy="874800"/>
            </a:xfrm>
            <a:prstGeom prst="rect">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txBody>
            <a:bodyPr wrap="square" lIns="72000" tIns="72000" rIns="72000" bIns="72000" rtlCol="0" anchor="ctr">
              <a:noAutofit/>
            </a:bodyPr>
            <a:lstStyle/>
            <a:p>
              <a:pPr algn="ctr">
                <a:spcAft>
                  <a:spcPts val="600"/>
                </a:spcAft>
              </a:pPr>
              <a:r>
                <a:rPr lang="en-US" sz="1200" dirty="0">
                  <a:solidFill>
                    <a:prstClr val="black"/>
                  </a:solidFill>
                </a:rPr>
                <a:t>1,00 t/m³</a:t>
              </a:r>
              <a:endParaRPr lang="pt-BR" sz="1200" dirty="0">
                <a:solidFill>
                  <a:prstClr val="black"/>
                </a:solidFill>
              </a:endParaRPr>
            </a:p>
          </p:txBody>
        </p:sp>
        <p:sp>
          <p:nvSpPr>
            <p:cNvPr id="33" name="Retângulo 32"/>
            <p:cNvSpPr/>
            <p:nvPr/>
          </p:nvSpPr>
          <p:spPr>
            <a:xfrm>
              <a:off x="513629" y="2071552"/>
              <a:ext cx="644236" cy="360040"/>
            </a:xfrm>
            <a:prstGeom prst="rect">
              <a:avLst/>
            </a:prstGeom>
            <a:noFill/>
            <a:ln>
              <a:noFill/>
            </a:ln>
            <a:effectLst/>
          </p:spPr>
          <p:txBody>
            <a:bodyPr wrap="square" lIns="72000" tIns="72000" rIns="72000" bIns="72000" rtlCol="0" anchor="ctr">
              <a:noAutofit/>
            </a:bodyPr>
            <a:lstStyle/>
            <a:p>
              <a:pPr algn="ctr">
                <a:spcAft>
                  <a:spcPts val="600"/>
                </a:spcAft>
              </a:pPr>
              <a:r>
                <a:rPr lang="pt-BR" sz="1200" b="1" dirty="0">
                  <a:solidFill>
                    <a:prstClr val="black"/>
                  </a:solidFill>
                </a:rPr>
                <a:t>Água</a:t>
              </a:r>
            </a:p>
          </p:txBody>
        </p:sp>
      </p:grpSp>
      <p:grpSp>
        <p:nvGrpSpPr>
          <p:cNvPr id="11" name="Grupo 10"/>
          <p:cNvGrpSpPr/>
          <p:nvPr/>
        </p:nvGrpSpPr>
        <p:grpSpPr>
          <a:xfrm>
            <a:off x="1783854" y="1196752"/>
            <a:ext cx="1075829" cy="1306800"/>
            <a:chOff x="997765" y="1196752"/>
            <a:chExt cx="1075829" cy="1234840"/>
          </a:xfrm>
        </p:grpSpPr>
        <p:sp>
          <p:nvSpPr>
            <p:cNvPr id="16" name="Retângulo 15"/>
            <p:cNvSpPr/>
            <p:nvPr/>
          </p:nvSpPr>
          <p:spPr>
            <a:xfrm>
              <a:off x="1177735" y="1196752"/>
              <a:ext cx="684076" cy="802792"/>
            </a:xfrm>
            <a:prstGeom prst="rect">
              <a:avLst/>
            </a:prstGeom>
            <a:gradFill>
              <a:gsLst>
                <a:gs pos="0">
                  <a:srgbClr val="52739A"/>
                </a:gs>
                <a:gs pos="50000">
                  <a:srgbClr val="91CCFF"/>
                </a:gs>
                <a:gs pos="100000">
                  <a:srgbClr val="52739A"/>
                </a:gs>
              </a:gsLst>
            </a:gradFill>
            <a:ln>
              <a:solidFill>
                <a:schemeClr val="tx1">
                  <a:lumMod val="50000"/>
                  <a:lumOff val="50000"/>
                </a:schemeClr>
              </a:solidFill>
            </a:ln>
            <a:effectLst>
              <a:outerShdw blurRad="63500" sx="102000" sy="102000" algn="ctr" rotWithShape="0">
                <a:prstClr val="black">
                  <a:alpha val="40000"/>
                </a:prstClr>
              </a:outerShdw>
            </a:effectLst>
          </p:spPr>
          <p:txBody>
            <a:bodyPr wrap="square" lIns="72000" tIns="72000" rIns="72000" bIns="72000" rtlCol="0" anchor="ctr">
              <a:noAutofit/>
            </a:bodyPr>
            <a:lstStyle/>
            <a:p>
              <a:pPr algn="ctr">
                <a:spcAft>
                  <a:spcPts val="600"/>
                </a:spcAft>
              </a:pPr>
              <a:r>
                <a:rPr lang="en-US" sz="1200" dirty="0">
                  <a:solidFill>
                    <a:prstClr val="black"/>
                  </a:solidFill>
                </a:rPr>
                <a:t>1,00</a:t>
              </a:r>
            </a:p>
            <a:p>
              <a:pPr algn="ctr">
                <a:spcAft>
                  <a:spcPts val="600"/>
                </a:spcAft>
              </a:pPr>
              <a:r>
                <a:rPr lang="en-US" sz="1200" dirty="0">
                  <a:solidFill>
                    <a:prstClr val="black"/>
                  </a:solidFill>
                </a:rPr>
                <a:t>t/m³</a:t>
              </a:r>
              <a:endParaRPr lang="pt-BR" sz="1200" dirty="0">
                <a:solidFill>
                  <a:prstClr val="black"/>
                </a:solidFill>
              </a:endParaRPr>
            </a:p>
          </p:txBody>
        </p:sp>
        <p:sp>
          <p:nvSpPr>
            <p:cNvPr id="34" name="Retângulo 33"/>
            <p:cNvSpPr/>
            <p:nvPr/>
          </p:nvSpPr>
          <p:spPr>
            <a:xfrm>
              <a:off x="997765" y="2071552"/>
              <a:ext cx="1075829" cy="360040"/>
            </a:xfrm>
            <a:prstGeom prst="rect">
              <a:avLst/>
            </a:prstGeom>
            <a:noFill/>
            <a:ln>
              <a:noFill/>
            </a:ln>
            <a:effectLst/>
          </p:spPr>
          <p:txBody>
            <a:bodyPr wrap="square" lIns="72000" tIns="72000" rIns="72000" bIns="72000" rtlCol="0" anchor="ctr">
              <a:noAutofit/>
            </a:bodyPr>
            <a:lstStyle/>
            <a:p>
              <a:pPr algn="ctr">
                <a:spcAft>
                  <a:spcPts val="600"/>
                </a:spcAft>
              </a:pPr>
              <a:r>
                <a:rPr lang="pt-BR" sz="1200" b="1" dirty="0">
                  <a:solidFill>
                    <a:prstClr val="black"/>
                  </a:solidFill>
                </a:rPr>
                <a:t>Fertilizante</a:t>
              </a:r>
            </a:p>
          </p:txBody>
        </p:sp>
      </p:grpSp>
      <p:sp>
        <p:nvSpPr>
          <p:cNvPr id="30" name="Retângulo 29"/>
          <p:cNvSpPr/>
          <p:nvPr>
            <p:custDataLst>
              <p:tags r:id="rId4"/>
            </p:custDataLst>
          </p:nvPr>
        </p:nvSpPr>
        <p:spPr>
          <a:xfrm>
            <a:off x="5960317" y="620688"/>
            <a:ext cx="3944095"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Sazonalidade nos portos (média 2013)</a:t>
            </a:r>
          </a:p>
        </p:txBody>
      </p:sp>
      <p:cxnSp>
        <p:nvCxnSpPr>
          <p:cNvPr id="35" name="Conector reto 34"/>
          <p:cNvCxnSpPr/>
          <p:nvPr>
            <p:custDataLst>
              <p:tags r:id="rId5"/>
            </p:custDataLst>
          </p:nvPr>
        </p:nvCxnSpPr>
        <p:spPr>
          <a:xfrm>
            <a:off x="5993771" y="934120"/>
            <a:ext cx="3708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6" name="Retângulo de cantos arredondados 35"/>
          <p:cNvSpPr/>
          <p:nvPr>
            <p:custDataLst>
              <p:tags r:id="rId6"/>
            </p:custDataLst>
          </p:nvPr>
        </p:nvSpPr>
        <p:spPr>
          <a:xfrm>
            <a:off x="195769" y="4267331"/>
            <a:ext cx="1620000" cy="743265"/>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200" dirty="0">
                <a:solidFill>
                  <a:prstClr val="black"/>
                </a:solidFill>
              </a:rPr>
              <a:t>Caminhão típico</a:t>
            </a:r>
          </a:p>
          <a:p>
            <a:pPr marL="171450" indent="-171450">
              <a:buFont typeface="Arial" pitchFamily="34" charset="0"/>
              <a:buChar char="•"/>
            </a:pPr>
            <a:r>
              <a:rPr lang="pt-BR" sz="1200" dirty="0">
                <a:solidFill>
                  <a:prstClr val="black"/>
                </a:solidFill>
              </a:rPr>
              <a:t>25 t</a:t>
            </a:r>
          </a:p>
        </p:txBody>
      </p:sp>
      <p:sp>
        <p:nvSpPr>
          <p:cNvPr id="40" name="Retângulo de cantos arredondados 39"/>
          <p:cNvSpPr/>
          <p:nvPr>
            <p:custDataLst>
              <p:tags r:id="rId7"/>
            </p:custDataLst>
          </p:nvPr>
        </p:nvSpPr>
        <p:spPr>
          <a:xfrm>
            <a:off x="246111" y="5254600"/>
            <a:ext cx="6362279" cy="1414760"/>
          </a:xfrm>
          <a:prstGeom prst="roundRect">
            <a:avLst>
              <a:gd name="adj" fmla="val 3955"/>
            </a:avLst>
          </a:prstGeom>
          <a:gradFill>
            <a:gsLst>
              <a:gs pos="0">
                <a:srgbClr val="99CCFF"/>
              </a:gs>
              <a:gs pos="50000">
                <a:schemeClr val="accent2"/>
              </a:gs>
              <a:gs pos="100000">
                <a:schemeClr val="accent1"/>
              </a:gs>
            </a:gsLst>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300"/>
              </a:spcAft>
              <a:buFont typeface="Arial" pitchFamily="34" charset="0"/>
              <a:buChar char="•"/>
            </a:pPr>
            <a:r>
              <a:rPr lang="pt-BR" sz="1600" dirty="0">
                <a:solidFill>
                  <a:prstClr val="black"/>
                </a:solidFill>
              </a:rPr>
              <a:t>As características do mercado de fertilizantes são:</a:t>
            </a:r>
          </a:p>
          <a:p>
            <a:pPr marL="541338" lvl="1" indent="-269875">
              <a:spcAft>
                <a:spcPts val="300"/>
              </a:spcAft>
              <a:buFont typeface="Arial" pitchFamily="34" charset="0"/>
              <a:buChar char="―"/>
            </a:pPr>
            <a:r>
              <a:rPr lang="pt-BR" sz="1400" dirty="0">
                <a:solidFill>
                  <a:prstClr val="black"/>
                </a:solidFill>
              </a:rPr>
              <a:t>Sazonalidade (safra de verão) e relação de troca das culturas</a:t>
            </a:r>
          </a:p>
          <a:p>
            <a:pPr marL="541338" lvl="1" indent="-269875">
              <a:spcAft>
                <a:spcPts val="300"/>
              </a:spcAft>
              <a:buFont typeface="Arial" pitchFamily="34" charset="0"/>
              <a:buChar char="―"/>
            </a:pPr>
            <a:r>
              <a:rPr lang="pt-BR" sz="1400" dirty="0">
                <a:solidFill>
                  <a:prstClr val="black"/>
                </a:solidFill>
              </a:rPr>
              <a:t>Diversos tipos e subtipos de produtos</a:t>
            </a:r>
            <a:endParaRPr lang="pt-BR" sz="1400" i="1" dirty="0">
              <a:solidFill>
                <a:prstClr val="black"/>
              </a:solidFill>
            </a:endParaRPr>
          </a:p>
          <a:p>
            <a:pPr marL="541338" lvl="1" indent="-269875">
              <a:spcAft>
                <a:spcPts val="300"/>
              </a:spcAft>
              <a:buFont typeface="Arial" pitchFamily="34" charset="0"/>
              <a:buChar char="―"/>
            </a:pPr>
            <a:r>
              <a:rPr lang="pt-BR" sz="1400" dirty="0">
                <a:solidFill>
                  <a:prstClr val="black"/>
                </a:solidFill>
              </a:rPr>
              <a:t>Operação portuária lenta</a:t>
            </a:r>
          </a:p>
          <a:p>
            <a:pPr marL="541338" lvl="1" indent="-269875">
              <a:spcAft>
                <a:spcPts val="300"/>
              </a:spcAft>
              <a:buFont typeface="Arial" pitchFamily="34" charset="0"/>
              <a:buChar char="―"/>
            </a:pPr>
            <a:r>
              <a:rPr lang="pt-BR" sz="1400" dirty="0">
                <a:solidFill>
                  <a:prstClr val="black"/>
                </a:solidFill>
              </a:rPr>
              <a:t>Carga não pode ficar a céu aberto</a:t>
            </a:r>
          </a:p>
        </p:txBody>
      </p:sp>
      <p:sp>
        <p:nvSpPr>
          <p:cNvPr id="38" name="Retângulo 37"/>
          <p:cNvSpPr/>
          <p:nvPr>
            <p:custDataLst>
              <p:tags r:id="rId8"/>
            </p:custDataLst>
          </p:nvPr>
        </p:nvSpPr>
        <p:spPr>
          <a:xfrm>
            <a:off x="127670" y="2827536"/>
            <a:ext cx="1688099" cy="360040"/>
          </a:xfrm>
          <a:prstGeom prst="rect">
            <a:avLst/>
          </a:prstGeom>
          <a:noFill/>
          <a:ln>
            <a:noFill/>
          </a:ln>
          <a:effectLst/>
        </p:spPr>
        <p:txBody>
          <a:bodyPr wrap="square" lIns="72000" tIns="72000" rIns="72000" bIns="72000" rtlCol="0" anchor="ctr">
            <a:noAutofit/>
          </a:bodyPr>
          <a:lstStyle/>
          <a:p>
            <a:pPr>
              <a:spcAft>
                <a:spcPts val="600"/>
              </a:spcAft>
            </a:pPr>
            <a:r>
              <a:rPr lang="pt-BR" sz="1200" b="1" dirty="0">
                <a:solidFill>
                  <a:prstClr val="black"/>
                </a:solidFill>
              </a:rPr>
              <a:t>Caminhões</a:t>
            </a:r>
          </a:p>
        </p:txBody>
      </p:sp>
      <p:sp>
        <p:nvSpPr>
          <p:cNvPr id="43" name="Retângulo 42"/>
          <p:cNvSpPr/>
          <p:nvPr>
            <p:custDataLst>
              <p:tags r:id="rId9"/>
            </p:custDataLst>
          </p:nvPr>
        </p:nvSpPr>
        <p:spPr>
          <a:xfrm>
            <a:off x="127670" y="2492896"/>
            <a:ext cx="3708000" cy="360040"/>
          </a:xfrm>
          <a:prstGeom prst="rect">
            <a:avLst/>
          </a:prstGeom>
          <a:noFill/>
          <a:ln>
            <a:noFill/>
          </a:ln>
          <a:effectLst/>
        </p:spPr>
        <p:txBody>
          <a:bodyPr wrap="square" lIns="72000" tIns="72000" rIns="72000" bIns="72000" rtlCol="0" anchor="ctr">
            <a:noAutofit/>
          </a:bodyPr>
          <a:lstStyle/>
          <a:p>
            <a:pPr>
              <a:spcAft>
                <a:spcPts val="600"/>
              </a:spcAft>
            </a:pPr>
            <a:r>
              <a:rPr lang="pt-BR" sz="1600" b="1" dirty="0">
                <a:solidFill>
                  <a:prstClr val="black"/>
                </a:solidFill>
              </a:rPr>
              <a:t>Volumes moderados </a:t>
            </a:r>
          </a:p>
        </p:txBody>
      </p:sp>
      <p:cxnSp>
        <p:nvCxnSpPr>
          <p:cNvPr id="44" name="Conector reto 43"/>
          <p:cNvCxnSpPr/>
          <p:nvPr>
            <p:custDataLst>
              <p:tags r:id="rId10"/>
            </p:custDataLst>
          </p:nvPr>
        </p:nvCxnSpPr>
        <p:spPr>
          <a:xfrm>
            <a:off x="127670" y="2780928"/>
            <a:ext cx="5391818"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9" name="Retângulo 38"/>
          <p:cNvSpPr/>
          <p:nvPr/>
        </p:nvSpPr>
        <p:spPr>
          <a:xfrm>
            <a:off x="1979530" y="2827536"/>
            <a:ext cx="1688099" cy="360040"/>
          </a:xfrm>
          <a:prstGeom prst="rect">
            <a:avLst/>
          </a:prstGeom>
          <a:noFill/>
          <a:ln>
            <a:noFill/>
          </a:ln>
          <a:effectLst/>
        </p:spPr>
        <p:txBody>
          <a:bodyPr wrap="square" lIns="72000" tIns="72000" rIns="72000" bIns="72000" rtlCol="0" anchor="ctr">
            <a:noAutofit/>
          </a:bodyPr>
          <a:lstStyle/>
          <a:p>
            <a:pPr>
              <a:spcAft>
                <a:spcPts val="600"/>
              </a:spcAft>
            </a:pPr>
            <a:r>
              <a:rPr lang="pt-BR" sz="1200" b="1" dirty="0">
                <a:solidFill>
                  <a:prstClr val="black"/>
                </a:solidFill>
              </a:rPr>
              <a:t>Trens</a:t>
            </a:r>
          </a:p>
        </p:txBody>
      </p:sp>
      <p:sp>
        <p:nvSpPr>
          <p:cNvPr id="46" name="Retângulo 45"/>
          <p:cNvSpPr/>
          <p:nvPr>
            <p:custDataLst>
              <p:tags r:id="rId11"/>
            </p:custDataLst>
          </p:nvPr>
        </p:nvSpPr>
        <p:spPr>
          <a:xfrm>
            <a:off x="3831389" y="2827536"/>
            <a:ext cx="1688099" cy="360040"/>
          </a:xfrm>
          <a:prstGeom prst="rect">
            <a:avLst/>
          </a:prstGeom>
          <a:noFill/>
          <a:ln>
            <a:noFill/>
          </a:ln>
          <a:effectLst/>
        </p:spPr>
        <p:txBody>
          <a:bodyPr wrap="square" lIns="72000" tIns="72000" rIns="72000" bIns="72000" rtlCol="0" anchor="ctr">
            <a:noAutofit/>
          </a:bodyPr>
          <a:lstStyle/>
          <a:p>
            <a:pPr>
              <a:spcAft>
                <a:spcPts val="600"/>
              </a:spcAft>
            </a:pPr>
            <a:r>
              <a:rPr lang="pt-BR" sz="1200" b="1" dirty="0">
                <a:solidFill>
                  <a:prstClr val="black"/>
                </a:solidFill>
              </a:rPr>
              <a:t>Navios</a:t>
            </a:r>
          </a:p>
        </p:txBody>
      </p:sp>
      <p:sp>
        <p:nvSpPr>
          <p:cNvPr id="48" name="Retângulo de cantos arredondados 47"/>
          <p:cNvSpPr/>
          <p:nvPr>
            <p:custDataLst>
              <p:tags r:id="rId12"/>
            </p:custDataLst>
          </p:nvPr>
        </p:nvSpPr>
        <p:spPr>
          <a:xfrm>
            <a:off x="2047629" y="4267331"/>
            <a:ext cx="1620000" cy="743265"/>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200" dirty="0">
                <a:solidFill>
                  <a:prstClr val="black"/>
                </a:solidFill>
              </a:rPr>
              <a:t>Trem típico</a:t>
            </a:r>
          </a:p>
          <a:p>
            <a:pPr marL="171450" indent="-171450">
              <a:buFont typeface="Arial" pitchFamily="34" charset="0"/>
              <a:buChar char="•"/>
            </a:pPr>
            <a:r>
              <a:rPr lang="pt-BR" sz="1200" dirty="0">
                <a:solidFill>
                  <a:prstClr val="black"/>
                </a:solidFill>
              </a:rPr>
              <a:t>4.800 t</a:t>
            </a:r>
          </a:p>
          <a:p>
            <a:pPr marL="171450" indent="-171450">
              <a:spcAft>
                <a:spcPts val="600"/>
              </a:spcAft>
              <a:buFont typeface="Arial" pitchFamily="34" charset="0"/>
              <a:buChar char="•"/>
            </a:pPr>
            <a:r>
              <a:rPr lang="pt-BR" sz="1200" dirty="0">
                <a:solidFill>
                  <a:prstClr val="black"/>
                </a:solidFill>
              </a:rPr>
              <a:t>80 vagões</a:t>
            </a:r>
          </a:p>
        </p:txBody>
      </p:sp>
      <p:sp>
        <p:nvSpPr>
          <p:cNvPr id="49" name="Retângulo de cantos arredondados 48"/>
          <p:cNvSpPr/>
          <p:nvPr>
            <p:custDataLst>
              <p:tags r:id="rId13"/>
            </p:custDataLst>
          </p:nvPr>
        </p:nvSpPr>
        <p:spPr>
          <a:xfrm>
            <a:off x="3800078" y="4267331"/>
            <a:ext cx="2001566" cy="743265"/>
          </a:xfrm>
          <a:prstGeom prst="roundRect">
            <a:avLst>
              <a:gd name="adj" fmla="val 8924"/>
            </a:avLst>
          </a:prstGeom>
          <a:solidFill>
            <a:schemeClr val="accent5">
              <a:lumMod val="20000"/>
              <a:lumOff val="8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200" dirty="0">
                <a:solidFill>
                  <a:prstClr val="black"/>
                </a:solidFill>
              </a:rPr>
              <a:t>Navio típico</a:t>
            </a:r>
          </a:p>
          <a:p>
            <a:pPr marL="171450" indent="-171450">
              <a:buFont typeface="Arial" pitchFamily="34" charset="0"/>
              <a:buChar char="•"/>
            </a:pPr>
            <a:r>
              <a:rPr lang="pt-BR" sz="1200" dirty="0">
                <a:solidFill>
                  <a:prstClr val="black"/>
                </a:solidFill>
              </a:rPr>
              <a:t>5 a 45kt   (</a:t>
            </a:r>
            <a:r>
              <a:rPr lang="pt-BR" sz="1200" dirty="0" err="1">
                <a:solidFill>
                  <a:prstClr val="black"/>
                </a:solidFill>
              </a:rPr>
              <a:t>gde</a:t>
            </a:r>
            <a:r>
              <a:rPr lang="pt-BR" sz="1200" dirty="0">
                <a:solidFill>
                  <a:prstClr val="black"/>
                </a:solidFill>
              </a:rPr>
              <a:t> variação)</a:t>
            </a:r>
          </a:p>
          <a:p>
            <a:pPr marL="171450" indent="-171450">
              <a:spcAft>
                <a:spcPts val="600"/>
              </a:spcAft>
              <a:buFont typeface="Arial" pitchFamily="34" charset="0"/>
              <a:buChar char="•"/>
            </a:pPr>
            <a:r>
              <a:rPr lang="pt-BR" sz="1200" dirty="0">
                <a:solidFill>
                  <a:prstClr val="black"/>
                </a:solidFill>
              </a:rPr>
              <a:t>170 m</a:t>
            </a:r>
          </a:p>
        </p:txBody>
      </p:sp>
      <p:graphicFrame>
        <p:nvGraphicFramePr>
          <p:cNvPr id="50" name="Object 2"/>
          <p:cNvGraphicFramePr>
            <a:graphicFrameLocks noChangeAspect="1"/>
          </p:cNvGraphicFramePr>
          <p:nvPr>
            <p:extLst>
              <p:ext uri="{D42A27DB-BD31-4B8C-83A1-F6EECF244321}">
                <p14:modId xmlns:p14="http://schemas.microsoft.com/office/powerpoint/2010/main" val="69378121"/>
              </p:ext>
            </p:extLst>
          </p:nvPr>
        </p:nvGraphicFramePr>
        <p:xfrm>
          <a:off x="5960318" y="1047634"/>
          <a:ext cx="3708000" cy="2165342"/>
        </p:xfrm>
        <a:graphic>
          <a:graphicData uri="http://schemas.openxmlformats.org/drawingml/2006/chart">
            <c:chart xmlns:c="http://schemas.openxmlformats.org/drawingml/2006/chart" xmlns:r="http://schemas.openxmlformats.org/officeDocument/2006/relationships" r:id="rId17"/>
          </a:graphicData>
        </a:graphic>
      </p:graphicFrame>
      <p:sp>
        <p:nvSpPr>
          <p:cNvPr id="53" name="Rectangle 9"/>
          <p:cNvSpPr>
            <a:spLocks noChangeArrowheads="1"/>
          </p:cNvSpPr>
          <p:nvPr/>
        </p:nvSpPr>
        <p:spPr bwMode="blackWhite">
          <a:xfrm>
            <a:off x="6237329" y="1011391"/>
            <a:ext cx="443069" cy="257369"/>
          </a:xfrm>
          <a:prstGeom prst="rect">
            <a:avLst/>
          </a:prstGeom>
          <a:noFill/>
          <a:ln w="9525" algn="ctr">
            <a:noFill/>
            <a:miter lim="800000"/>
            <a:headEnd/>
            <a:tailEnd/>
          </a:ln>
          <a:effectLst/>
        </p:spPr>
        <p:txBody>
          <a:bodyPr wrap="square" lIns="36000" tIns="36000" rIns="36000" bIns="360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363" b="1" i="0" u="none" strike="noStrike" kern="1200" baseline="0">
                <a:solidFill>
                  <a:prstClr val="black"/>
                </a:solidFill>
                <a:latin typeface="Arial"/>
                <a:ea typeface="Arial"/>
                <a:cs typeface="Arial"/>
              </a:defRPr>
            </a:pPr>
            <a:r>
              <a:rPr lang="pt-BR" sz="1200" b="1" dirty="0">
                <a:solidFill>
                  <a:prstClr val="black"/>
                </a:solidFill>
                <a:ea typeface="Arial"/>
                <a:cs typeface="Arial"/>
              </a:rPr>
              <a:t>[%]</a:t>
            </a:r>
          </a:p>
        </p:txBody>
      </p:sp>
      <p:pic>
        <p:nvPicPr>
          <p:cNvPr id="34882" name="Picture 66" descr="http://ext.meucarronovo.com.br/sitesrevendas/1781/i/foto_5.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03818" y="3135992"/>
            <a:ext cx="1611951" cy="1059576"/>
          </a:xfrm>
          <a:prstGeom prst="rect">
            <a:avLst/>
          </a:prstGeom>
          <a:noFill/>
          <a:extLst>
            <a:ext uri="{909E8E84-426E-40DD-AFC4-6F175D3DCCD1}">
              <a14:hiddenFill xmlns:a14="http://schemas.microsoft.com/office/drawing/2010/main">
                <a:solidFill>
                  <a:srgbClr val="FFFFFF"/>
                </a:solidFill>
              </a14:hiddenFill>
            </a:ext>
          </a:extLst>
        </p:spPr>
      </p:pic>
      <p:pic>
        <p:nvPicPr>
          <p:cNvPr id="34915" name="Picture 99"/>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630962" y="3284984"/>
            <a:ext cx="2425700"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eta para a direita 16"/>
          <p:cNvSpPr/>
          <p:nvPr/>
        </p:nvSpPr>
        <p:spPr>
          <a:xfrm>
            <a:off x="6104334" y="3321152"/>
            <a:ext cx="437559" cy="1476000"/>
          </a:xfrm>
          <a:prstGeom prst="rightArrow">
            <a:avLst>
              <a:gd name="adj1" fmla="val 100000"/>
              <a:gd name="adj2" fmla="val 50000"/>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algn="ctr">
              <a:spcAft>
                <a:spcPts val="600"/>
              </a:spcAft>
            </a:pPr>
            <a:r>
              <a:rPr lang="pt-BR" sz="1600" dirty="0">
                <a:solidFill>
                  <a:prstClr val="black"/>
                </a:solidFill>
              </a:rPr>
              <a:t>Insumos</a:t>
            </a:r>
          </a:p>
        </p:txBody>
      </p:sp>
      <p:sp>
        <p:nvSpPr>
          <p:cNvPr id="18" name="Texto explicativo retangular 17"/>
          <p:cNvSpPr/>
          <p:nvPr/>
        </p:nvSpPr>
        <p:spPr>
          <a:xfrm>
            <a:off x="6877519" y="5229200"/>
            <a:ext cx="2824251" cy="1440160"/>
          </a:xfrm>
          <a:prstGeom prst="wedgeRectCallout">
            <a:avLst>
              <a:gd name="adj1" fmla="val -14698"/>
              <a:gd name="adj2" fmla="val -84124"/>
            </a:avLst>
          </a:prstGeom>
          <a:solidFill>
            <a:schemeClr val="bg1"/>
          </a:solidFill>
          <a:ln>
            <a:solidFill>
              <a:schemeClr val="tx1">
                <a:lumMod val="75000"/>
                <a:lumOff val="25000"/>
              </a:schemeClr>
            </a:solidFill>
          </a:ln>
        </p:spPr>
        <p:txBody>
          <a:bodyPr wrap="square" anchor="ctr">
            <a:noAutofit/>
          </a:bodyPr>
          <a:lstStyle/>
          <a:p>
            <a:pPr marL="285750" lvl="1" indent="-285750">
              <a:buFont typeface="Arial" panose="020B0604020202020204" pitchFamily="34" charset="0"/>
              <a:buChar char="•"/>
            </a:pPr>
            <a:r>
              <a:rPr lang="pt-BR" sz="1400" dirty="0">
                <a:solidFill>
                  <a:prstClr val="black"/>
                </a:solidFill>
              </a:rPr>
              <a:t>Os fertilizantes primários originam várias misturas de adubos agrícolas (DAP, MAP, SSP, Ureia, </a:t>
            </a:r>
            <a:r>
              <a:rPr lang="pt-BR" sz="1400" dirty="0" err="1">
                <a:solidFill>
                  <a:prstClr val="black"/>
                </a:solidFill>
              </a:rPr>
              <a:t>KCl</a:t>
            </a:r>
            <a:r>
              <a:rPr lang="pt-BR" sz="1400" dirty="0">
                <a:solidFill>
                  <a:prstClr val="black"/>
                </a:solidFill>
              </a:rPr>
              <a:t>, etc.)</a:t>
            </a:r>
          </a:p>
          <a:p>
            <a:pPr marL="285750" lvl="1" indent="-285750">
              <a:buFont typeface="Arial" panose="020B0604020202020204" pitchFamily="34" charset="0"/>
              <a:buChar char="•"/>
            </a:pPr>
            <a:r>
              <a:rPr lang="pt-BR" sz="1400" dirty="0">
                <a:solidFill>
                  <a:prstClr val="black"/>
                </a:solidFill>
              </a:rPr>
              <a:t>Enxofre também é utilizado na agricultura</a:t>
            </a:r>
          </a:p>
        </p:txBody>
      </p:sp>
      <p:pic>
        <p:nvPicPr>
          <p:cNvPr id="4" name="Imagem 3"/>
          <p:cNvPicPr>
            <a:picLocks noChangeAspect="1"/>
          </p:cNvPicPr>
          <p:nvPr/>
        </p:nvPicPr>
        <p:blipFill>
          <a:blip r:embed="rId20"/>
          <a:stretch>
            <a:fillRect/>
          </a:stretch>
        </p:blipFill>
        <p:spPr>
          <a:xfrm>
            <a:off x="1871109" y="3243155"/>
            <a:ext cx="1841289" cy="918094"/>
          </a:xfrm>
          <a:prstGeom prst="rect">
            <a:avLst/>
          </a:prstGeom>
        </p:spPr>
      </p:pic>
      <p:pic>
        <p:nvPicPr>
          <p:cNvPr id="7" name="Imagem 6"/>
          <p:cNvPicPr>
            <a:picLocks noChangeAspect="1"/>
          </p:cNvPicPr>
          <p:nvPr/>
        </p:nvPicPr>
        <p:blipFill>
          <a:blip r:embed="rId21"/>
          <a:stretch>
            <a:fillRect/>
          </a:stretch>
        </p:blipFill>
        <p:spPr>
          <a:xfrm>
            <a:off x="3815314" y="3129454"/>
            <a:ext cx="2189773" cy="1127780"/>
          </a:xfrm>
          <a:prstGeom prst="rect">
            <a:avLst/>
          </a:prstGeom>
        </p:spPr>
      </p:pic>
    </p:spTree>
    <p:extLst>
      <p:ext uri="{BB962C8B-B14F-4D97-AF65-F5344CB8AC3E}">
        <p14:creationId xmlns:p14="http://schemas.microsoft.com/office/powerpoint/2010/main" val="8668772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8005" name="think-cell Slide" r:id="rId10" imgW="270" imgH="270" progId="TCLayout.ActiveDocument.1">
                  <p:embed/>
                </p:oleObj>
              </mc:Choice>
              <mc:Fallback>
                <p:oleObj name="think-cell Slide" r:id="rId10" imgW="270" imgH="270" progId="TCLayout.ActiveDocument.1">
                  <p:embed/>
                  <p:pic>
                    <p:nvPicPr>
                      <p:cNvPr id="8" name="Objeto 7" hidden="1"/>
                      <p:cNvPicPr/>
                      <p:nvPr/>
                    </p:nvPicPr>
                    <p:blipFill>
                      <a:blip r:embed="rId11"/>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3"/>
            </p:custDataLst>
          </p:nvPr>
        </p:nvSpPr>
        <p:spPr>
          <a:xfrm>
            <a:off x="247265" y="255131"/>
            <a:ext cx="9505950" cy="298810"/>
          </a:xfrm>
        </p:spPr>
        <p:txBody>
          <a:bodyPr/>
          <a:lstStyle/>
          <a:p>
            <a:r>
              <a:rPr lang="pt-BR" sz="1800" dirty="0"/>
              <a:t>A importação de fertilizantes cresceu a 6% a.a. entre 2003 a 2013</a:t>
            </a:r>
            <a:endParaRPr lang="pt-BR" sz="1800" baseline="30000" dirty="0"/>
          </a:p>
        </p:txBody>
      </p:sp>
      <p:sp>
        <p:nvSpPr>
          <p:cNvPr id="16" name="Retângulo de cantos arredondados 15"/>
          <p:cNvSpPr/>
          <p:nvPr>
            <p:custDataLst>
              <p:tags r:id="rId4"/>
            </p:custDataLst>
          </p:nvPr>
        </p:nvSpPr>
        <p:spPr>
          <a:xfrm>
            <a:off x="199679" y="4816018"/>
            <a:ext cx="9577063" cy="1618453"/>
          </a:xfrm>
          <a:prstGeom prst="roundRect">
            <a:avLst>
              <a:gd name="adj" fmla="val 6477"/>
            </a:avLst>
          </a:prstGeom>
          <a:gradFill>
            <a:gsLst>
              <a:gs pos="0">
                <a:srgbClr val="99CCFF"/>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marL="144000" indent="-144000">
              <a:spcAft>
                <a:spcPts val="600"/>
              </a:spcAft>
              <a:buFont typeface="Arial" pitchFamily="34" charset="0"/>
              <a:buChar char="•"/>
            </a:pPr>
            <a:r>
              <a:rPr lang="pt-BR" sz="1400" dirty="0">
                <a:solidFill>
                  <a:prstClr val="black"/>
                </a:solidFill>
              </a:rPr>
              <a:t>Cerca de 2/3 da demanda de fertilizantes do país foi suprida através de importação</a:t>
            </a:r>
          </a:p>
          <a:p>
            <a:pPr marL="144000" indent="-144000">
              <a:spcAft>
                <a:spcPts val="600"/>
              </a:spcAft>
              <a:buFont typeface="Arial" pitchFamily="34" charset="0"/>
              <a:buChar char="•"/>
            </a:pPr>
            <a:r>
              <a:rPr lang="pt-BR" sz="1400" dirty="0">
                <a:solidFill>
                  <a:prstClr val="black"/>
                </a:solidFill>
              </a:rPr>
              <a:t>Embora o fertilizante seja carga de retorno de produtos agrícolas, a participação nos portos é significativamente diferente: prioriza-se Paranaguá e Rio Grande em detrimento de Santos. </a:t>
            </a:r>
          </a:p>
          <a:p>
            <a:pPr marL="601200" lvl="1" indent="-144000">
              <a:spcAft>
                <a:spcPts val="600"/>
              </a:spcAft>
              <a:buFont typeface="Arial" pitchFamily="34" charset="0"/>
              <a:buChar char="•"/>
            </a:pPr>
            <a:r>
              <a:rPr lang="pt-BR" sz="1400" dirty="0">
                <a:solidFill>
                  <a:prstClr val="black"/>
                </a:solidFill>
              </a:rPr>
              <a:t>Grande demanda na região Sul </a:t>
            </a:r>
          </a:p>
          <a:p>
            <a:pPr marL="601200" lvl="1" indent="-144000">
              <a:spcAft>
                <a:spcPts val="600"/>
              </a:spcAft>
              <a:buFont typeface="Arial" pitchFamily="34" charset="0"/>
              <a:buChar char="•"/>
            </a:pPr>
            <a:r>
              <a:rPr lang="pt-BR" sz="1400" dirty="0">
                <a:solidFill>
                  <a:prstClr val="black"/>
                </a:solidFill>
              </a:rPr>
              <a:t>Grande </a:t>
            </a:r>
            <a:r>
              <a:rPr lang="pt-BR" sz="1400" dirty="0" err="1">
                <a:solidFill>
                  <a:prstClr val="black"/>
                </a:solidFill>
              </a:rPr>
              <a:t>pólo</a:t>
            </a:r>
            <a:r>
              <a:rPr lang="pt-BR" sz="1400" dirty="0">
                <a:solidFill>
                  <a:prstClr val="black"/>
                </a:solidFill>
              </a:rPr>
              <a:t> de fertilizantes já instalado em PR  (3Mt cap. estática) e RS</a:t>
            </a:r>
          </a:p>
        </p:txBody>
      </p:sp>
      <p:graphicFrame>
        <p:nvGraphicFramePr>
          <p:cNvPr id="43" name="Gráfico 42"/>
          <p:cNvGraphicFramePr/>
          <p:nvPr>
            <p:custDataLst>
              <p:tags r:id="rId5"/>
            </p:custDataLst>
          </p:nvPr>
        </p:nvGraphicFramePr>
        <p:xfrm>
          <a:off x="415702" y="1103161"/>
          <a:ext cx="5372462" cy="3759755"/>
        </p:xfrm>
        <a:graphic>
          <a:graphicData uri="http://schemas.openxmlformats.org/drawingml/2006/chart">
            <c:chart xmlns:c="http://schemas.openxmlformats.org/drawingml/2006/chart" xmlns:r="http://schemas.openxmlformats.org/officeDocument/2006/relationships" r:id="rId12"/>
          </a:graphicData>
        </a:graphic>
      </p:graphicFrame>
      <p:sp>
        <p:nvSpPr>
          <p:cNvPr id="77" name="Seta para a direita 76"/>
          <p:cNvSpPr/>
          <p:nvPr/>
        </p:nvSpPr>
        <p:spPr>
          <a:xfrm rot="5400000">
            <a:off x="7440619" y="-23220"/>
            <a:ext cx="783815" cy="2736304"/>
          </a:xfrm>
          <a:prstGeom prst="rightArrow">
            <a:avLst>
              <a:gd name="adj1" fmla="val 100000"/>
              <a:gd name="adj2" fmla="val 23078"/>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vert="vert270" wrap="square" lIns="72000" tIns="72000" rIns="72000" bIns="72000" rtlCol="0" anchor="t">
            <a:noAutofit/>
          </a:bodyPr>
          <a:lstStyle/>
          <a:p>
            <a:pPr algn="ctr">
              <a:lnSpc>
                <a:spcPct val="90000"/>
              </a:lnSpc>
            </a:pPr>
            <a:r>
              <a:rPr lang="pt-BR" sz="1600" b="1" dirty="0">
                <a:solidFill>
                  <a:prstClr val="black"/>
                </a:solidFill>
              </a:rPr>
              <a:t>Participação</a:t>
            </a:r>
          </a:p>
          <a:p>
            <a:pPr algn="ctr">
              <a:lnSpc>
                <a:spcPct val="90000"/>
              </a:lnSpc>
            </a:pPr>
            <a:r>
              <a:rPr lang="pt-BR" sz="1600" b="1" dirty="0">
                <a:solidFill>
                  <a:prstClr val="black"/>
                </a:solidFill>
              </a:rPr>
              <a:t>dos portos </a:t>
            </a:r>
            <a:r>
              <a:rPr lang="pt-BR" sz="1400" b="1" dirty="0">
                <a:solidFill>
                  <a:prstClr val="black"/>
                </a:solidFill>
              </a:rPr>
              <a:t>(2013)</a:t>
            </a:r>
            <a:endParaRPr lang="pt-BR" sz="1600" dirty="0">
              <a:solidFill>
                <a:prstClr val="black"/>
              </a:solidFill>
            </a:endParaRPr>
          </a:p>
        </p:txBody>
      </p:sp>
      <p:sp>
        <p:nvSpPr>
          <p:cNvPr id="5" name="CaixaDeTexto 4"/>
          <p:cNvSpPr txBox="1"/>
          <p:nvPr/>
        </p:nvSpPr>
        <p:spPr>
          <a:xfrm>
            <a:off x="559719" y="764704"/>
            <a:ext cx="4680519" cy="260326"/>
          </a:xfrm>
          <a:prstGeom prst="rect">
            <a:avLst/>
          </a:prstGeom>
          <a:noFill/>
          <a:ln>
            <a:noFill/>
          </a:ln>
        </p:spPr>
        <p:txBody>
          <a:bodyPr wrap="none" lIns="72000" tIns="36000" rIns="72000" bIns="36000" rtlCol="0" anchor="t">
            <a:noAutofit/>
          </a:bodyPr>
          <a:lstStyle/>
          <a:p>
            <a:pPr algn="ctr">
              <a:spcAft>
                <a:spcPts val="600"/>
              </a:spcAft>
            </a:pPr>
            <a:r>
              <a:rPr lang="pt-BR" sz="1600" b="1" dirty="0">
                <a:solidFill>
                  <a:prstClr val="black"/>
                </a:solidFill>
              </a:rPr>
              <a:t>Evolução da produção e importação de fertilizantes</a:t>
            </a:r>
            <a:r>
              <a:rPr lang="pt-BR" sz="1600" b="1" baseline="30000" dirty="0">
                <a:solidFill>
                  <a:prstClr val="black"/>
                </a:solidFill>
              </a:rPr>
              <a:t>1</a:t>
            </a:r>
            <a:endParaRPr lang="pt-BR" sz="1600" b="1" dirty="0">
              <a:solidFill>
                <a:prstClr val="black"/>
              </a:solidFill>
            </a:endParaRPr>
          </a:p>
        </p:txBody>
      </p:sp>
      <p:sp>
        <p:nvSpPr>
          <p:cNvPr id="25" name="CaixaDeTexto 24"/>
          <p:cNvSpPr txBox="1"/>
          <p:nvPr>
            <p:custDataLst>
              <p:tags r:id="rId6"/>
            </p:custDataLst>
          </p:nvPr>
        </p:nvSpPr>
        <p:spPr>
          <a:xfrm>
            <a:off x="919758" y="1736840"/>
            <a:ext cx="1620000" cy="252000"/>
          </a:xfrm>
          <a:prstGeom prst="rect">
            <a:avLst/>
          </a:prstGeom>
          <a:solidFill>
            <a:schemeClr val="bg1"/>
          </a:solidFill>
          <a:ln>
            <a:noFill/>
          </a:ln>
        </p:spPr>
        <p:txBody>
          <a:bodyPr wrap="square" lIns="72000" tIns="36000" rIns="72000" bIns="36000" rtlCol="0" anchor="t">
            <a:noAutofit/>
          </a:bodyPr>
          <a:lstStyle/>
          <a:p>
            <a:pPr algn="ctr">
              <a:spcAft>
                <a:spcPts val="600"/>
              </a:spcAft>
            </a:pPr>
            <a:r>
              <a:rPr lang="pt-BR" sz="1400" b="1" dirty="0">
                <a:solidFill>
                  <a:prstClr val="black"/>
                </a:solidFill>
              </a:rPr>
              <a:t>CAGR</a:t>
            </a:r>
            <a:r>
              <a:rPr lang="pt-BR" sz="1400" b="1" baseline="-25000" dirty="0">
                <a:solidFill>
                  <a:prstClr val="black"/>
                </a:solidFill>
              </a:rPr>
              <a:t>PROD</a:t>
            </a:r>
            <a:r>
              <a:rPr lang="pt-BR" sz="1400" b="1" dirty="0">
                <a:solidFill>
                  <a:prstClr val="black"/>
                </a:solidFill>
              </a:rPr>
              <a:t> </a:t>
            </a:r>
            <a:r>
              <a:rPr lang="pt-BR" sz="1400" b="1">
                <a:solidFill>
                  <a:prstClr val="black"/>
                </a:solidFill>
              </a:rPr>
              <a:t>= 0%</a:t>
            </a:r>
            <a:endParaRPr lang="pt-BR" sz="1400" b="1" dirty="0">
              <a:solidFill>
                <a:prstClr val="black"/>
              </a:solidFill>
            </a:endParaRPr>
          </a:p>
        </p:txBody>
      </p:sp>
      <p:sp>
        <p:nvSpPr>
          <p:cNvPr id="27" name="CaixaDeTexto 26"/>
          <p:cNvSpPr txBox="1"/>
          <p:nvPr>
            <p:custDataLst>
              <p:tags r:id="rId7"/>
            </p:custDataLst>
          </p:nvPr>
        </p:nvSpPr>
        <p:spPr>
          <a:xfrm>
            <a:off x="919758" y="1484840"/>
            <a:ext cx="1620000" cy="252000"/>
          </a:xfrm>
          <a:prstGeom prst="rect">
            <a:avLst/>
          </a:prstGeom>
          <a:solidFill>
            <a:schemeClr val="bg1"/>
          </a:solidFill>
          <a:ln>
            <a:noFill/>
          </a:ln>
        </p:spPr>
        <p:txBody>
          <a:bodyPr wrap="square" lIns="72000" tIns="36000" rIns="72000" bIns="36000" rtlCol="0" anchor="t">
            <a:noAutofit/>
          </a:bodyPr>
          <a:lstStyle/>
          <a:p>
            <a:pPr algn="ctr">
              <a:spcAft>
                <a:spcPts val="600"/>
              </a:spcAft>
            </a:pPr>
            <a:r>
              <a:rPr lang="pt-BR" sz="1400" b="1" dirty="0">
                <a:solidFill>
                  <a:prstClr val="black"/>
                </a:solidFill>
              </a:rPr>
              <a:t>CAGR</a:t>
            </a:r>
            <a:r>
              <a:rPr lang="pt-BR" sz="1400" b="1" baseline="-25000" dirty="0">
                <a:solidFill>
                  <a:prstClr val="black"/>
                </a:solidFill>
              </a:rPr>
              <a:t>IMPO</a:t>
            </a:r>
            <a:r>
              <a:rPr lang="pt-BR" sz="1400" b="1" dirty="0">
                <a:solidFill>
                  <a:prstClr val="black"/>
                </a:solidFill>
              </a:rPr>
              <a:t> = 6%</a:t>
            </a:r>
          </a:p>
        </p:txBody>
      </p:sp>
      <p:grpSp>
        <p:nvGrpSpPr>
          <p:cNvPr id="39" name="Grupo 38"/>
          <p:cNvGrpSpPr/>
          <p:nvPr/>
        </p:nvGrpSpPr>
        <p:grpSpPr>
          <a:xfrm>
            <a:off x="5788164" y="1601095"/>
            <a:ext cx="3726245" cy="2727885"/>
            <a:chOff x="4781572" y="2766178"/>
            <a:chExt cx="2782071" cy="2036679"/>
          </a:xfrm>
        </p:grpSpPr>
        <p:graphicFrame>
          <p:nvGraphicFramePr>
            <p:cNvPr id="40" name="Gráfico 39"/>
            <p:cNvGraphicFramePr/>
            <p:nvPr/>
          </p:nvGraphicFramePr>
          <p:xfrm>
            <a:off x="5162789" y="2766178"/>
            <a:ext cx="2270989" cy="2030974"/>
          </p:xfrm>
          <a:graphic>
            <a:graphicData uri="http://schemas.openxmlformats.org/drawingml/2006/chart">
              <c:chart xmlns:c="http://schemas.openxmlformats.org/drawingml/2006/chart" xmlns:r="http://schemas.openxmlformats.org/officeDocument/2006/relationships" r:id="rId13"/>
            </a:graphicData>
          </a:graphic>
        </p:graphicFrame>
        <p:sp>
          <p:nvSpPr>
            <p:cNvPr id="41" name="CaixaDeTexto 40"/>
            <p:cNvSpPr txBox="1"/>
            <p:nvPr/>
          </p:nvSpPr>
          <p:spPr>
            <a:xfrm>
              <a:off x="6882271" y="3423253"/>
              <a:ext cx="681372" cy="203120"/>
            </a:xfrm>
            <a:prstGeom prst="rect">
              <a:avLst/>
            </a:prstGeom>
            <a:noFill/>
            <a:ln>
              <a:noFill/>
            </a:ln>
          </p:spPr>
          <p:txBody>
            <a:bodyPr wrap="none" lIns="72000" tIns="36000" rIns="72000" bIns="36000" rtlCol="0" anchor="t">
              <a:noAutofit/>
            </a:bodyPr>
            <a:lstStyle/>
            <a:p>
              <a:pPr algn="ctr">
                <a:lnSpc>
                  <a:spcPct val="80000"/>
                </a:lnSpc>
              </a:pPr>
              <a:r>
                <a:rPr lang="pt-BR" sz="1200" b="1" dirty="0">
                  <a:solidFill>
                    <a:prstClr val="black"/>
                  </a:solidFill>
                </a:rPr>
                <a:t>Paranaguá</a:t>
              </a:r>
            </a:p>
          </p:txBody>
        </p:sp>
        <p:sp>
          <p:nvSpPr>
            <p:cNvPr id="42" name="CaixaDeTexto 41"/>
            <p:cNvSpPr txBox="1"/>
            <p:nvPr/>
          </p:nvSpPr>
          <p:spPr>
            <a:xfrm>
              <a:off x="6092875" y="4599737"/>
              <a:ext cx="681372" cy="203120"/>
            </a:xfrm>
            <a:prstGeom prst="rect">
              <a:avLst/>
            </a:prstGeom>
            <a:noFill/>
            <a:ln>
              <a:noFill/>
            </a:ln>
          </p:spPr>
          <p:txBody>
            <a:bodyPr wrap="none" lIns="72000" tIns="36000" rIns="72000" bIns="36000" rtlCol="0" anchor="t">
              <a:noAutofit/>
            </a:bodyPr>
            <a:lstStyle/>
            <a:p>
              <a:pPr algn="r">
                <a:lnSpc>
                  <a:spcPct val="80000"/>
                </a:lnSpc>
              </a:pPr>
              <a:r>
                <a:rPr lang="pt-BR" sz="1200" b="1" dirty="0">
                  <a:solidFill>
                    <a:prstClr val="black"/>
                  </a:solidFill>
                </a:rPr>
                <a:t>Rio Grande</a:t>
              </a:r>
            </a:p>
          </p:txBody>
        </p:sp>
        <p:sp>
          <p:nvSpPr>
            <p:cNvPr id="44" name="CaixaDeTexto 43"/>
            <p:cNvSpPr txBox="1"/>
            <p:nvPr/>
          </p:nvSpPr>
          <p:spPr>
            <a:xfrm>
              <a:off x="6092875" y="2937313"/>
              <a:ext cx="465386" cy="167868"/>
            </a:xfrm>
            <a:prstGeom prst="rect">
              <a:avLst/>
            </a:prstGeom>
            <a:noFill/>
            <a:ln>
              <a:noFill/>
            </a:ln>
          </p:spPr>
          <p:txBody>
            <a:bodyPr wrap="none" lIns="72000" tIns="36000" rIns="72000" bIns="36000" rtlCol="0" anchor="t">
              <a:noAutofit/>
            </a:bodyPr>
            <a:lstStyle/>
            <a:p>
              <a:pPr algn="ctr">
                <a:lnSpc>
                  <a:spcPct val="80000"/>
                </a:lnSpc>
              </a:pPr>
              <a:r>
                <a:rPr lang="pt-BR" sz="1200" b="1" dirty="0">
                  <a:solidFill>
                    <a:prstClr val="black"/>
                  </a:solidFill>
                </a:rPr>
                <a:t>Outros</a:t>
              </a:r>
            </a:p>
          </p:txBody>
        </p:sp>
        <p:sp>
          <p:nvSpPr>
            <p:cNvPr id="45" name="CaixaDeTexto 44"/>
            <p:cNvSpPr txBox="1"/>
            <p:nvPr/>
          </p:nvSpPr>
          <p:spPr>
            <a:xfrm>
              <a:off x="4835337" y="4216190"/>
              <a:ext cx="681372" cy="203120"/>
            </a:xfrm>
            <a:prstGeom prst="rect">
              <a:avLst/>
            </a:prstGeom>
            <a:noFill/>
            <a:ln>
              <a:noFill/>
            </a:ln>
          </p:spPr>
          <p:txBody>
            <a:bodyPr wrap="none" lIns="72000" tIns="36000" rIns="72000" bIns="36000" rtlCol="0" anchor="t">
              <a:noAutofit/>
            </a:bodyPr>
            <a:lstStyle/>
            <a:p>
              <a:pPr algn="r">
                <a:lnSpc>
                  <a:spcPct val="80000"/>
                </a:lnSpc>
              </a:pPr>
              <a:r>
                <a:rPr lang="pt-BR" sz="1200" b="1" dirty="0">
                  <a:solidFill>
                    <a:prstClr val="black"/>
                  </a:solidFill>
                </a:rPr>
                <a:t>Santos</a:t>
              </a:r>
            </a:p>
          </p:txBody>
        </p:sp>
        <p:sp>
          <p:nvSpPr>
            <p:cNvPr id="46" name="CaixaDeTexto 45"/>
            <p:cNvSpPr txBox="1"/>
            <p:nvPr/>
          </p:nvSpPr>
          <p:spPr>
            <a:xfrm>
              <a:off x="4781572" y="3692991"/>
              <a:ext cx="681372" cy="203120"/>
            </a:xfrm>
            <a:prstGeom prst="rect">
              <a:avLst/>
            </a:prstGeom>
            <a:noFill/>
            <a:ln>
              <a:noFill/>
            </a:ln>
          </p:spPr>
          <p:txBody>
            <a:bodyPr wrap="none" lIns="72000" tIns="36000" rIns="72000" bIns="36000" rtlCol="0" anchor="t">
              <a:noAutofit/>
            </a:bodyPr>
            <a:lstStyle/>
            <a:p>
              <a:pPr algn="r">
                <a:lnSpc>
                  <a:spcPct val="80000"/>
                </a:lnSpc>
              </a:pPr>
              <a:r>
                <a:rPr lang="pt-BR" sz="1200" b="1" dirty="0">
                  <a:solidFill>
                    <a:prstClr val="black"/>
                  </a:solidFill>
                </a:rPr>
                <a:t>Vitória</a:t>
              </a:r>
            </a:p>
          </p:txBody>
        </p:sp>
        <p:sp>
          <p:nvSpPr>
            <p:cNvPr id="55" name="CaixaDeTexto 54"/>
            <p:cNvSpPr txBox="1"/>
            <p:nvPr/>
          </p:nvSpPr>
          <p:spPr>
            <a:xfrm>
              <a:off x="4856340" y="3466012"/>
              <a:ext cx="681372" cy="203120"/>
            </a:xfrm>
            <a:prstGeom prst="rect">
              <a:avLst/>
            </a:prstGeom>
            <a:noFill/>
            <a:ln>
              <a:noFill/>
            </a:ln>
          </p:spPr>
          <p:txBody>
            <a:bodyPr wrap="none" lIns="72000" tIns="36000" rIns="72000" bIns="36000" rtlCol="0" anchor="t">
              <a:noAutofit/>
            </a:bodyPr>
            <a:lstStyle/>
            <a:p>
              <a:pPr algn="r">
                <a:lnSpc>
                  <a:spcPct val="80000"/>
                </a:lnSpc>
              </a:pPr>
              <a:r>
                <a:rPr lang="pt-BR" sz="1200" b="1" dirty="0">
                  <a:solidFill>
                    <a:prstClr val="black"/>
                  </a:solidFill>
                </a:rPr>
                <a:t>Itaqui</a:t>
              </a:r>
            </a:p>
          </p:txBody>
        </p:sp>
        <p:sp>
          <p:nvSpPr>
            <p:cNvPr id="59" name="CaixaDeTexto 58"/>
            <p:cNvSpPr txBox="1"/>
            <p:nvPr/>
          </p:nvSpPr>
          <p:spPr>
            <a:xfrm>
              <a:off x="5017626" y="3249471"/>
              <a:ext cx="681372" cy="126122"/>
            </a:xfrm>
            <a:prstGeom prst="rect">
              <a:avLst/>
            </a:prstGeom>
            <a:noFill/>
            <a:ln>
              <a:noFill/>
            </a:ln>
          </p:spPr>
          <p:txBody>
            <a:bodyPr wrap="none" lIns="72000" tIns="36000" rIns="72000" bIns="36000" rtlCol="0" anchor="t">
              <a:noAutofit/>
            </a:bodyPr>
            <a:lstStyle/>
            <a:p>
              <a:pPr algn="r">
                <a:lnSpc>
                  <a:spcPct val="80000"/>
                </a:lnSpc>
              </a:pPr>
              <a:r>
                <a:rPr lang="pt-BR" sz="1200" b="1" dirty="0">
                  <a:solidFill>
                    <a:prstClr val="black"/>
                  </a:solidFill>
                </a:rPr>
                <a:t>São F. Sul</a:t>
              </a:r>
            </a:p>
          </p:txBody>
        </p:sp>
        <p:sp>
          <p:nvSpPr>
            <p:cNvPr id="23" name="CaixaDeTexto 22"/>
            <p:cNvSpPr txBox="1"/>
            <p:nvPr/>
          </p:nvSpPr>
          <p:spPr>
            <a:xfrm>
              <a:off x="5250213" y="3064353"/>
              <a:ext cx="681372" cy="152607"/>
            </a:xfrm>
            <a:prstGeom prst="rect">
              <a:avLst/>
            </a:prstGeom>
            <a:noFill/>
            <a:ln>
              <a:noFill/>
            </a:ln>
          </p:spPr>
          <p:txBody>
            <a:bodyPr wrap="none" lIns="72000" tIns="36000" rIns="72000" bIns="36000" rtlCol="0" anchor="t">
              <a:noAutofit/>
            </a:bodyPr>
            <a:lstStyle/>
            <a:p>
              <a:pPr algn="r">
                <a:lnSpc>
                  <a:spcPct val="80000"/>
                </a:lnSpc>
              </a:pPr>
              <a:r>
                <a:rPr lang="pt-BR" sz="1200" b="1" dirty="0">
                  <a:solidFill>
                    <a:prstClr val="black"/>
                  </a:solidFill>
                </a:rPr>
                <a:t>Aratu</a:t>
              </a:r>
            </a:p>
          </p:txBody>
        </p:sp>
      </p:grpSp>
      <p:cxnSp>
        <p:nvCxnSpPr>
          <p:cNvPr id="9" name="Conector reto 8"/>
          <p:cNvCxnSpPr/>
          <p:nvPr/>
        </p:nvCxnSpPr>
        <p:spPr>
          <a:xfrm>
            <a:off x="343694" y="1025030"/>
            <a:ext cx="544447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8" name="CaixaDeTexto 27"/>
          <p:cNvSpPr txBox="1"/>
          <p:nvPr/>
        </p:nvSpPr>
        <p:spPr>
          <a:xfrm>
            <a:off x="0" y="6495519"/>
            <a:ext cx="9560718" cy="375935"/>
          </a:xfrm>
          <a:prstGeom prst="rect">
            <a:avLst/>
          </a:prstGeom>
          <a:noFill/>
          <a:ln>
            <a:noFill/>
          </a:ln>
        </p:spPr>
        <p:txBody>
          <a:bodyPr wrap="square" lIns="72000" tIns="36000" rIns="72000" bIns="36000" rtlCol="0" anchor="t">
            <a:noAutofit/>
          </a:bodyPr>
          <a:lstStyle/>
          <a:p>
            <a:pPr>
              <a:spcAft>
                <a:spcPts val="600"/>
              </a:spcAft>
            </a:pPr>
            <a:r>
              <a:rPr lang="pt-BR" sz="1000" dirty="0">
                <a:solidFill>
                  <a:prstClr val="black"/>
                </a:solidFill>
              </a:rPr>
              <a:t>(1)-Fonte; estatísticas da ANDA e SECEX</a:t>
            </a:r>
          </a:p>
          <a:p>
            <a:pPr>
              <a:spcAft>
                <a:spcPts val="600"/>
              </a:spcAft>
            </a:pPr>
            <a:endParaRPr lang="pt-BR" sz="1600" dirty="0">
              <a:solidFill>
                <a:prstClr val="black"/>
              </a:solidFill>
            </a:endParaRPr>
          </a:p>
        </p:txBody>
      </p:sp>
    </p:spTree>
    <p:extLst>
      <p:ext uri="{BB962C8B-B14F-4D97-AF65-F5344CB8AC3E}">
        <p14:creationId xmlns:p14="http://schemas.microsoft.com/office/powerpoint/2010/main" val="33720479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o 10" hidden="1"/>
          <p:cNvGraphicFramePr>
            <a:graphicFrameLocks noChangeAspect="1"/>
          </p:cNvGraphicFramePr>
          <p:nvPr>
            <p:custDataLst>
              <p:tags r:id="rId2"/>
            </p:custDataLst>
            <p:extLst>
              <p:ext uri="{D42A27DB-BD31-4B8C-83A1-F6EECF244321}">
                <p14:modId xmlns:p14="http://schemas.microsoft.com/office/powerpoint/2010/main" val="3284024244"/>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6039" name="think-cell Slide" r:id="rId19" imgW="270" imgH="270" progId="TCLayout.ActiveDocument.1">
                  <p:embed/>
                </p:oleObj>
              </mc:Choice>
              <mc:Fallback>
                <p:oleObj name="think-cell Slide" r:id="rId19" imgW="270" imgH="270" progId="TCLayout.ActiveDocument.1">
                  <p:embed/>
                  <p:pic>
                    <p:nvPicPr>
                      <p:cNvPr id="0" name=""/>
                      <p:cNvPicPr/>
                      <p:nvPr/>
                    </p:nvPicPr>
                    <p:blipFill>
                      <a:blip r:embed="rId20"/>
                      <a:stretch>
                        <a:fillRect/>
                      </a:stretch>
                    </p:blipFill>
                    <p:spPr>
                      <a:xfrm>
                        <a:off x="0" y="0"/>
                        <a:ext cx="158750" cy="158750"/>
                      </a:xfrm>
                      <a:prstGeom prst="rect">
                        <a:avLst/>
                      </a:prstGeom>
                    </p:spPr>
                  </p:pic>
                </p:oleObj>
              </mc:Fallback>
            </mc:AlternateContent>
          </a:graphicData>
        </a:graphic>
      </p:graphicFrame>
      <p:sp>
        <p:nvSpPr>
          <p:cNvPr id="4" name="Título 3"/>
          <p:cNvSpPr>
            <a:spLocks noGrp="1"/>
          </p:cNvSpPr>
          <p:nvPr>
            <p:ph type="title"/>
            <p:custDataLst>
              <p:tags r:id="rId3"/>
            </p:custDataLst>
          </p:nvPr>
        </p:nvSpPr>
        <p:spPr>
          <a:xfrm>
            <a:off x="186970" y="281228"/>
            <a:ext cx="9505950" cy="329588"/>
          </a:xfrm>
        </p:spPr>
        <p:txBody>
          <a:bodyPr/>
          <a:lstStyle/>
          <a:p>
            <a:r>
              <a:rPr lang="pt-BR" dirty="0"/>
              <a:t>A região Centro Oeste utiliza-se prioritariamente do Porto de Paranaguá</a:t>
            </a:r>
          </a:p>
        </p:txBody>
      </p:sp>
      <p:sp>
        <p:nvSpPr>
          <p:cNvPr id="127" name="CaixaDeTexto 126"/>
          <p:cNvSpPr txBox="1"/>
          <p:nvPr/>
        </p:nvSpPr>
        <p:spPr>
          <a:xfrm>
            <a:off x="328301" y="877159"/>
            <a:ext cx="4599936" cy="343450"/>
          </a:xfrm>
          <a:prstGeom prst="rect">
            <a:avLst/>
          </a:prstGeom>
          <a:noFill/>
          <a:ln>
            <a:noFill/>
          </a:ln>
        </p:spPr>
        <p:txBody>
          <a:bodyPr wrap="square" lIns="72000" tIns="36000" rIns="72000" bIns="36000" rtlCol="0" anchor="b">
            <a:noAutofit/>
          </a:bodyPr>
          <a:lstStyle/>
          <a:p>
            <a:pPr>
              <a:spcAft>
                <a:spcPts val="600"/>
              </a:spcAft>
            </a:pPr>
            <a:r>
              <a:rPr lang="pt-BR" sz="1400" b="1" dirty="0">
                <a:solidFill>
                  <a:prstClr val="black"/>
                </a:solidFill>
              </a:rPr>
              <a:t>Principais fluxos de importação</a:t>
            </a:r>
          </a:p>
        </p:txBody>
      </p:sp>
      <p:cxnSp>
        <p:nvCxnSpPr>
          <p:cNvPr id="128" name="Conector reto 127"/>
          <p:cNvCxnSpPr/>
          <p:nvPr/>
        </p:nvCxnSpPr>
        <p:spPr>
          <a:xfrm>
            <a:off x="352270" y="1198420"/>
            <a:ext cx="4599936"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2" name="Grupo 13"/>
          <p:cNvGrpSpPr/>
          <p:nvPr>
            <p:custDataLst>
              <p:tags r:id="rId4"/>
            </p:custDataLst>
          </p:nvPr>
        </p:nvGrpSpPr>
        <p:grpSpPr>
          <a:xfrm>
            <a:off x="5819824" y="901677"/>
            <a:ext cx="2605855" cy="295075"/>
            <a:chOff x="6580757" y="1379097"/>
            <a:chExt cx="2595667" cy="321711"/>
          </a:xfrm>
        </p:grpSpPr>
        <p:sp>
          <p:nvSpPr>
            <p:cNvPr id="152" name="CaixaDeTexto 151"/>
            <p:cNvSpPr txBox="1"/>
            <p:nvPr/>
          </p:nvSpPr>
          <p:spPr>
            <a:xfrm>
              <a:off x="6580757" y="1379097"/>
              <a:ext cx="2547913" cy="306392"/>
            </a:xfrm>
            <a:prstGeom prst="rect">
              <a:avLst/>
            </a:prstGeom>
            <a:noFill/>
            <a:ln>
              <a:noFill/>
            </a:ln>
          </p:spPr>
          <p:txBody>
            <a:bodyPr wrap="square" lIns="72000" tIns="36000" rIns="72000" bIns="36000" rtlCol="0" anchor="b">
              <a:noAutofit/>
            </a:bodyPr>
            <a:lstStyle/>
            <a:p>
              <a:r>
                <a:rPr lang="pt-BR" sz="1400" b="1" dirty="0">
                  <a:solidFill>
                    <a:prstClr val="black"/>
                  </a:solidFill>
                </a:rPr>
                <a:t>Porto de importação (2010)</a:t>
              </a:r>
            </a:p>
          </p:txBody>
        </p:sp>
        <p:cxnSp>
          <p:nvCxnSpPr>
            <p:cNvPr id="153" name="Conector reto 152"/>
            <p:cNvCxnSpPr/>
            <p:nvPr/>
          </p:nvCxnSpPr>
          <p:spPr>
            <a:xfrm>
              <a:off x="6628511" y="1700808"/>
              <a:ext cx="254791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83" name="Pentágono 82"/>
          <p:cNvSpPr/>
          <p:nvPr>
            <p:custDataLst>
              <p:tags r:id="rId5"/>
            </p:custDataLst>
          </p:nvPr>
        </p:nvSpPr>
        <p:spPr>
          <a:xfrm>
            <a:off x="5459784" y="5473794"/>
            <a:ext cx="468000" cy="1152297"/>
          </a:xfrm>
          <a:prstGeom prst="homePlate">
            <a:avLst>
              <a:gd name="adj" fmla="val 31596"/>
            </a:avLst>
          </a:prstGeom>
          <a:solidFill>
            <a:schemeClr val="tx2">
              <a:lumMod val="20000"/>
              <a:lumOff val="80000"/>
            </a:schemeClr>
          </a:solidFill>
          <a:ln>
            <a:solidFill>
              <a:schemeClr val="tx2">
                <a:lumMod val="60000"/>
                <a:lumOff val="4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algn="ctr">
              <a:spcAft>
                <a:spcPts val="600"/>
              </a:spcAft>
            </a:pPr>
            <a:r>
              <a:rPr lang="pt-BR" sz="1400" b="1" dirty="0">
                <a:solidFill>
                  <a:prstClr val="black"/>
                </a:solidFill>
              </a:rPr>
              <a:t>RS</a:t>
            </a:r>
          </a:p>
        </p:txBody>
      </p:sp>
      <p:graphicFrame>
        <p:nvGraphicFramePr>
          <p:cNvPr id="41" name="Gráfico 40"/>
          <p:cNvGraphicFramePr/>
          <p:nvPr>
            <p:custDataLst>
              <p:tags r:id="rId6"/>
            </p:custDataLst>
            <p:extLst>
              <p:ext uri="{D42A27DB-BD31-4B8C-83A1-F6EECF244321}">
                <p14:modId xmlns:p14="http://schemas.microsoft.com/office/powerpoint/2010/main" val="3968004764"/>
              </p:ext>
            </p:extLst>
          </p:nvPr>
        </p:nvGraphicFramePr>
        <p:xfrm>
          <a:off x="5816598" y="5359608"/>
          <a:ext cx="2664000" cy="1381760"/>
        </p:xfrm>
        <a:graphic>
          <a:graphicData uri="http://schemas.openxmlformats.org/drawingml/2006/chart">
            <c:chart xmlns:c="http://schemas.openxmlformats.org/drawingml/2006/chart" xmlns:r="http://schemas.openxmlformats.org/officeDocument/2006/relationships" r:id="rId21"/>
          </a:graphicData>
        </a:graphic>
      </p:graphicFrame>
      <p:sp>
        <p:nvSpPr>
          <p:cNvPr id="82" name="Pentágono 81"/>
          <p:cNvSpPr/>
          <p:nvPr>
            <p:custDataLst>
              <p:tags r:id="rId7"/>
            </p:custDataLst>
          </p:nvPr>
        </p:nvSpPr>
        <p:spPr>
          <a:xfrm>
            <a:off x="5459784" y="4139244"/>
            <a:ext cx="468000" cy="1152297"/>
          </a:xfrm>
          <a:prstGeom prst="homePlate">
            <a:avLst>
              <a:gd name="adj" fmla="val 33897"/>
            </a:avLst>
          </a:prstGeom>
          <a:solidFill>
            <a:schemeClr val="accent4"/>
          </a:solidFill>
          <a:ln>
            <a:solidFill>
              <a:schemeClr val="accent3">
                <a:lumMod val="9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algn="ctr">
              <a:spcAft>
                <a:spcPts val="600"/>
              </a:spcAft>
            </a:pPr>
            <a:r>
              <a:rPr lang="pt-BR" sz="1400" b="1" dirty="0">
                <a:solidFill>
                  <a:prstClr val="black"/>
                </a:solidFill>
              </a:rPr>
              <a:t>PR + SC</a:t>
            </a:r>
          </a:p>
        </p:txBody>
      </p:sp>
      <p:graphicFrame>
        <p:nvGraphicFramePr>
          <p:cNvPr id="48" name="Gráfico 47"/>
          <p:cNvGraphicFramePr/>
          <p:nvPr>
            <p:custDataLst>
              <p:tags r:id="rId8"/>
            </p:custDataLst>
            <p:extLst>
              <p:ext uri="{D42A27DB-BD31-4B8C-83A1-F6EECF244321}">
                <p14:modId xmlns:p14="http://schemas.microsoft.com/office/powerpoint/2010/main" val="2202054298"/>
              </p:ext>
            </p:extLst>
          </p:nvPr>
        </p:nvGraphicFramePr>
        <p:xfrm>
          <a:off x="5816598" y="4080696"/>
          <a:ext cx="2664000" cy="1292520"/>
        </p:xfrm>
        <a:graphic>
          <a:graphicData uri="http://schemas.openxmlformats.org/drawingml/2006/chart">
            <c:chart xmlns:c="http://schemas.openxmlformats.org/drawingml/2006/chart" xmlns:r="http://schemas.openxmlformats.org/officeDocument/2006/relationships" r:id="rId22"/>
          </a:graphicData>
        </a:graphic>
      </p:graphicFrame>
      <p:sp>
        <p:nvSpPr>
          <p:cNvPr id="81" name="Pentágono 80"/>
          <p:cNvSpPr/>
          <p:nvPr>
            <p:custDataLst>
              <p:tags r:id="rId9"/>
            </p:custDataLst>
          </p:nvPr>
        </p:nvSpPr>
        <p:spPr>
          <a:xfrm>
            <a:off x="5459784" y="1429153"/>
            <a:ext cx="468000" cy="1152297"/>
          </a:xfrm>
          <a:prstGeom prst="homePlate">
            <a:avLst>
              <a:gd name="adj" fmla="val 31596"/>
            </a:avLst>
          </a:prstGeom>
          <a:solidFill>
            <a:schemeClr val="accent5">
              <a:lumMod val="20000"/>
              <a:lumOff val="80000"/>
            </a:schemeClr>
          </a:solidFill>
          <a:ln>
            <a:solidFill>
              <a:schemeClr val="accent5">
                <a:lumMod val="5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algn="ctr">
              <a:spcAft>
                <a:spcPts val="600"/>
              </a:spcAft>
            </a:pPr>
            <a:r>
              <a:rPr lang="pt-BR" sz="1400" b="1" dirty="0">
                <a:solidFill>
                  <a:prstClr val="black"/>
                </a:solidFill>
              </a:rPr>
              <a:t>CO</a:t>
            </a:r>
          </a:p>
        </p:txBody>
      </p:sp>
      <p:graphicFrame>
        <p:nvGraphicFramePr>
          <p:cNvPr id="49" name="Gráfico 48"/>
          <p:cNvGraphicFramePr/>
          <p:nvPr>
            <p:custDataLst>
              <p:tags r:id="rId10"/>
            </p:custDataLst>
            <p:extLst>
              <p:ext uri="{D42A27DB-BD31-4B8C-83A1-F6EECF244321}">
                <p14:modId xmlns:p14="http://schemas.microsoft.com/office/powerpoint/2010/main" val="3450440046"/>
              </p:ext>
            </p:extLst>
          </p:nvPr>
        </p:nvGraphicFramePr>
        <p:xfrm>
          <a:off x="5816598" y="1364518"/>
          <a:ext cx="2595316" cy="1399848"/>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68" name="Gráfico 67"/>
          <p:cNvGraphicFramePr/>
          <p:nvPr>
            <p:custDataLst>
              <p:tags r:id="rId11"/>
            </p:custDataLst>
            <p:extLst>
              <p:ext uri="{D42A27DB-BD31-4B8C-83A1-F6EECF244321}">
                <p14:modId xmlns:p14="http://schemas.microsoft.com/office/powerpoint/2010/main" val="744098015"/>
              </p:ext>
            </p:extLst>
          </p:nvPr>
        </p:nvGraphicFramePr>
        <p:xfrm>
          <a:off x="5816598" y="2694554"/>
          <a:ext cx="2664000" cy="1381760"/>
        </p:xfrm>
        <a:graphic>
          <a:graphicData uri="http://schemas.openxmlformats.org/drawingml/2006/chart">
            <c:chart xmlns:c="http://schemas.openxmlformats.org/drawingml/2006/chart" xmlns:r="http://schemas.openxmlformats.org/officeDocument/2006/relationships" r:id="rId24"/>
          </a:graphicData>
        </a:graphic>
      </p:graphicFrame>
      <p:sp>
        <p:nvSpPr>
          <p:cNvPr id="80" name="Pentágono 79"/>
          <p:cNvSpPr/>
          <p:nvPr>
            <p:custDataLst>
              <p:tags r:id="rId12"/>
            </p:custDataLst>
          </p:nvPr>
        </p:nvSpPr>
        <p:spPr>
          <a:xfrm>
            <a:off x="5459784" y="2801334"/>
            <a:ext cx="468000" cy="1152297"/>
          </a:xfrm>
          <a:prstGeom prst="homePlate">
            <a:avLst>
              <a:gd name="adj" fmla="val 33897"/>
            </a:avLst>
          </a:prstGeom>
          <a:solidFill>
            <a:srgbClr val="99FFCC"/>
          </a:solidFill>
          <a:ln w="12700" cap="flat" cmpd="sng">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vert270" lIns="49981" tIns="0" rIns="49981" bIns="0" anchor="ctr"/>
          <a:lstStyle/>
          <a:p>
            <a:pPr algn="ctr"/>
            <a:r>
              <a:rPr lang="pt-BR" sz="1400" b="1" dirty="0">
                <a:solidFill>
                  <a:prstClr val="black"/>
                </a:solidFill>
              </a:rPr>
              <a:t>SP + MG</a:t>
            </a:r>
          </a:p>
        </p:txBody>
      </p:sp>
      <p:grpSp>
        <p:nvGrpSpPr>
          <p:cNvPr id="12" name="Grupo 11"/>
          <p:cNvGrpSpPr/>
          <p:nvPr>
            <p:custDataLst>
              <p:tags r:id="rId13"/>
            </p:custDataLst>
          </p:nvPr>
        </p:nvGrpSpPr>
        <p:grpSpPr>
          <a:xfrm>
            <a:off x="55662" y="1940343"/>
            <a:ext cx="4053099" cy="2621105"/>
            <a:chOff x="-520402" y="2249110"/>
            <a:chExt cx="4053099" cy="2621105"/>
          </a:xfrm>
        </p:grpSpPr>
        <p:sp>
          <p:nvSpPr>
            <p:cNvPr id="104" name="Freeform 18"/>
            <p:cNvSpPr>
              <a:spLocks/>
            </p:cNvSpPr>
            <p:nvPr/>
          </p:nvSpPr>
          <p:spPr bwMode="blackWhite">
            <a:xfrm>
              <a:off x="1378085" y="2249110"/>
              <a:ext cx="520169" cy="509360"/>
            </a:xfrm>
            <a:custGeom>
              <a:avLst/>
              <a:gdLst/>
              <a:ahLst/>
              <a:cxnLst>
                <a:cxn ang="0">
                  <a:pos x="219" y="324"/>
                </a:cxn>
                <a:cxn ang="0">
                  <a:pos x="180" y="324"/>
                </a:cxn>
                <a:cxn ang="0">
                  <a:pos x="141" y="283"/>
                </a:cxn>
                <a:cxn ang="0">
                  <a:pos x="122" y="229"/>
                </a:cxn>
                <a:cxn ang="0">
                  <a:pos x="90" y="168"/>
                </a:cxn>
                <a:cxn ang="0">
                  <a:pos x="51" y="155"/>
                </a:cxn>
                <a:cxn ang="0">
                  <a:pos x="32" y="155"/>
                </a:cxn>
                <a:cxn ang="0">
                  <a:pos x="0" y="135"/>
                </a:cxn>
                <a:cxn ang="0">
                  <a:pos x="0" y="94"/>
                </a:cxn>
                <a:cxn ang="0">
                  <a:pos x="51" y="114"/>
                </a:cxn>
                <a:cxn ang="0">
                  <a:pos x="109" y="114"/>
                </a:cxn>
                <a:cxn ang="0">
                  <a:pos x="161" y="74"/>
                </a:cxn>
                <a:cxn ang="0">
                  <a:pos x="199" y="20"/>
                </a:cxn>
                <a:cxn ang="0">
                  <a:pos x="219" y="0"/>
                </a:cxn>
                <a:cxn ang="0">
                  <a:pos x="232" y="0"/>
                </a:cxn>
                <a:cxn ang="0">
                  <a:pos x="232" y="54"/>
                </a:cxn>
                <a:cxn ang="0">
                  <a:pos x="251" y="114"/>
                </a:cxn>
                <a:cxn ang="0">
                  <a:pos x="270" y="155"/>
                </a:cxn>
                <a:cxn ang="0">
                  <a:pos x="290" y="168"/>
                </a:cxn>
                <a:cxn ang="0">
                  <a:pos x="290" y="189"/>
                </a:cxn>
                <a:cxn ang="0">
                  <a:pos x="270" y="209"/>
                </a:cxn>
                <a:cxn ang="0">
                  <a:pos x="232" y="249"/>
                </a:cxn>
                <a:cxn ang="0">
                  <a:pos x="219" y="303"/>
                </a:cxn>
                <a:cxn ang="0">
                  <a:pos x="219" y="324"/>
                </a:cxn>
              </a:cxnLst>
              <a:rect l="0" t="0" r="r" b="b"/>
              <a:pathLst>
                <a:path w="291" h="325">
                  <a:moveTo>
                    <a:pt x="219" y="324"/>
                  </a:moveTo>
                  <a:lnTo>
                    <a:pt x="180" y="324"/>
                  </a:lnTo>
                  <a:lnTo>
                    <a:pt x="141" y="283"/>
                  </a:lnTo>
                  <a:lnTo>
                    <a:pt x="122" y="229"/>
                  </a:lnTo>
                  <a:lnTo>
                    <a:pt x="90" y="168"/>
                  </a:lnTo>
                  <a:lnTo>
                    <a:pt x="51" y="155"/>
                  </a:lnTo>
                  <a:lnTo>
                    <a:pt x="32" y="155"/>
                  </a:lnTo>
                  <a:lnTo>
                    <a:pt x="0" y="135"/>
                  </a:lnTo>
                  <a:lnTo>
                    <a:pt x="0" y="94"/>
                  </a:lnTo>
                  <a:lnTo>
                    <a:pt x="51" y="114"/>
                  </a:lnTo>
                  <a:lnTo>
                    <a:pt x="109" y="114"/>
                  </a:lnTo>
                  <a:lnTo>
                    <a:pt x="161" y="74"/>
                  </a:lnTo>
                  <a:lnTo>
                    <a:pt x="199" y="20"/>
                  </a:lnTo>
                  <a:lnTo>
                    <a:pt x="219" y="0"/>
                  </a:lnTo>
                  <a:lnTo>
                    <a:pt x="232" y="0"/>
                  </a:lnTo>
                  <a:lnTo>
                    <a:pt x="232" y="54"/>
                  </a:lnTo>
                  <a:lnTo>
                    <a:pt x="251" y="114"/>
                  </a:lnTo>
                  <a:lnTo>
                    <a:pt x="270" y="155"/>
                  </a:lnTo>
                  <a:lnTo>
                    <a:pt x="290" y="168"/>
                  </a:lnTo>
                  <a:lnTo>
                    <a:pt x="290" y="189"/>
                  </a:lnTo>
                  <a:lnTo>
                    <a:pt x="270" y="209"/>
                  </a:lnTo>
                  <a:lnTo>
                    <a:pt x="232" y="249"/>
                  </a:lnTo>
                  <a:lnTo>
                    <a:pt x="219" y="303"/>
                  </a:lnTo>
                  <a:lnTo>
                    <a:pt x="219" y="32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6" name="Freeform 24"/>
            <p:cNvSpPr>
              <a:spLocks/>
            </p:cNvSpPr>
            <p:nvPr/>
          </p:nvSpPr>
          <p:spPr bwMode="blackWhite">
            <a:xfrm>
              <a:off x="2413143" y="4636509"/>
              <a:ext cx="462079" cy="233706"/>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7" name="Freeform 25"/>
            <p:cNvSpPr>
              <a:spLocks/>
            </p:cNvSpPr>
            <p:nvPr/>
          </p:nvSpPr>
          <p:spPr bwMode="blackWhite">
            <a:xfrm>
              <a:off x="2744520" y="4362054"/>
              <a:ext cx="253483" cy="329586"/>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9" name="Freeform 27"/>
            <p:cNvSpPr>
              <a:spLocks/>
            </p:cNvSpPr>
            <p:nvPr/>
          </p:nvSpPr>
          <p:spPr bwMode="blackWhite">
            <a:xfrm>
              <a:off x="2286400" y="3441612"/>
              <a:ext cx="982251" cy="957596"/>
            </a:xfrm>
            <a:custGeom>
              <a:avLst/>
              <a:gdLst/>
              <a:ahLst/>
              <a:cxnLst>
                <a:cxn ang="0">
                  <a:pos x="38" y="424"/>
                </a:cxn>
                <a:cxn ang="0">
                  <a:pos x="70" y="403"/>
                </a:cxn>
                <a:cxn ang="0">
                  <a:pos x="90" y="383"/>
                </a:cxn>
                <a:cxn ang="0">
                  <a:pos x="147" y="383"/>
                </a:cxn>
                <a:cxn ang="0">
                  <a:pos x="179" y="403"/>
                </a:cxn>
                <a:cxn ang="0">
                  <a:pos x="217" y="403"/>
                </a:cxn>
                <a:cxn ang="0">
                  <a:pos x="256" y="424"/>
                </a:cxn>
                <a:cxn ang="0">
                  <a:pos x="288" y="424"/>
                </a:cxn>
                <a:cxn ang="0">
                  <a:pos x="327" y="457"/>
                </a:cxn>
                <a:cxn ang="0">
                  <a:pos x="346" y="457"/>
                </a:cxn>
                <a:cxn ang="0">
                  <a:pos x="398" y="477"/>
                </a:cxn>
                <a:cxn ang="0">
                  <a:pos x="398" y="498"/>
                </a:cxn>
                <a:cxn ang="0">
                  <a:pos x="378" y="517"/>
                </a:cxn>
                <a:cxn ang="0">
                  <a:pos x="365" y="558"/>
                </a:cxn>
                <a:cxn ang="0">
                  <a:pos x="378" y="571"/>
                </a:cxn>
                <a:cxn ang="0">
                  <a:pos x="378" y="591"/>
                </a:cxn>
                <a:cxn ang="0">
                  <a:pos x="398" y="612"/>
                </a:cxn>
                <a:cxn ang="0">
                  <a:pos x="417" y="591"/>
                </a:cxn>
                <a:cxn ang="0">
                  <a:pos x="436" y="558"/>
                </a:cxn>
                <a:cxn ang="0">
                  <a:pos x="436" y="498"/>
                </a:cxn>
                <a:cxn ang="0">
                  <a:pos x="455" y="457"/>
                </a:cxn>
                <a:cxn ang="0">
                  <a:pos x="455" y="322"/>
                </a:cxn>
                <a:cxn ang="0">
                  <a:pos x="475" y="289"/>
                </a:cxn>
                <a:cxn ang="0">
                  <a:pos x="475" y="309"/>
                </a:cxn>
                <a:cxn ang="0">
                  <a:pos x="488" y="309"/>
                </a:cxn>
                <a:cxn ang="0">
                  <a:pos x="526" y="228"/>
                </a:cxn>
                <a:cxn ang="0">
                  <a:pos x="546" y="208"/>
                </a:cxn>
                <a:cxn ang="0">
                  <a:pos x="488" y="194"/>
                </a:cxn>
                <a:cxn ang="0">
                  <a:pos x="488" y="174"/>
                </a:cxn>
                <a:cxn ang="0">
                  <a:pos x="475" y="154"/>
                </a:cxn>
                <a:cxn ang="0">
                  <a:pos x="475" y="134"/>
                </a:cxn>
                <a:cxn ang="0">
                  <a:pos x="488" y="134"/>
                </a:cxn>
                <a:cxn ang="0">
                  <a:pos x="507" y="113"/>
                </a:cxn>
                <a:cxn ang="0">
                  <a:pos x="507" y="80"/>
                </a:cxn>
                <a:cxn ang="0">
                  <a:pos x="488" y="40"/>
                </a:cxn>
                <a:cxn ang="0">
                  <a:pos x="475" y="40"/>
                </a:cxn>
                <a:cxn ang="0">
                  <a:pos x="475" y="20"/>
                </a:cxn>
                <a:cxn ang="0">
                  <a:pos x="398" y="0"/>
                </a:cxn>
                <a:cxn ang="0">
                  <a:pos x="365" y="40"/>
                </a:cxn>
                <a:cxn ang="0">
                  <a:pos x="327" y="40"/>
                </a:cxn>
                <a:cxn ang="0">
                  <a:pos x="327" y="20"/>
                </a:cxn>
                <a:cxn ang="0">
                  <a:pos x="307" y="0"/>
                </a:cxn>
                <a:cxn ang="0">
                  <a:pos x="269" y="40"/>
                </a:cxn>
                <a:cxn ang="0">
                  <a:pos x="198" y="60"/>
                </a:cxn>
                <a:cxn ang="0">
                  <a:pos x="160" y="40"/>
                </a:cxn>
                <a:cxn ang="0">
                  <a:pos x="147" y="60"/>
                </a:cxn>
                <a:cxn ang="0">
                  <a:pos x="147" y="80"/>
                </a:cxn>
                <a:cxn ang="0">
                  <a:pos x="160" y="93"/>
                </a:cxn>
                <a:cxn ang="0">
                  <a:pos x="160" y="113"/>
                </a:cxn>
                <a:cxn ang="0">
                  <a:pos x="128" y="154"/>
                </a:cxn>
                <a:cxn ang="0">
                  <a:pos x="90" y="154"/>
                </a:cxn>
                <a:cxn ang="0">
                  <a:pos x="51" y="134"/>
                </a:cxn>
                <a:cxn ang="0">
                  <a:pos x="38" y="134"/>
                </a:cxn>
                <a:cxn ang="0">
                  <a:pos x="19" y="154"/>
                </a:cxn>
                <a:cxn ang="0">
                  <a:pos x="0" y="194"/>
                </a:cxn>
                <a:cxn ang="0">
                  <a:pos x="19" y="248"/>
                </a:cxn>
                <a:cxn ang="0">
                  <a:pos x="19" y="322"/>
                </a:cxn>
                <a:cxn ang="0">
                  <a:pos x="38" y="363"/>
                </a:cxn>
                <a:cxn ang="0">
                  <a:pos x="38" y="424"/>
                </a:cxn>
              </a:cxnLst>
              <a:rect l="0" t="0" r="r" b="b"/>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0" name="Freeform 28"/>
            <p:cNvSpPr>
              <a:spLocks/>
            </p:cNvSpPr>
            <p:nvPr/>
          </p:nvSpPr>
          <p:spPr bwMode="blackWhite">
            <a:xfrm>
              <a:off x="3139269" y="3568652"/>
              <a:ext cx="198033" cy="201347"/>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1" name="Freeform 29"/>
            <p:cNvSpPr>
              <a:spLocks/>
            </p:cNvSpPr>
            <p:nvPr/>
          </p:nvSpPr>
          <p:spPr bwMode="blackWhite">
            <a:xfrm>
              <a:off x="3161713" y="3475169"/>
              <a:ext cx="336657" cy="179774"/>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2" name="Freeform 30"/>
            <p:cNvSpPr>
              <a:spLocks/>
            </p:cNvSpPr>
            <p:nvPr/>
          </p:nvSpPr>
          <p:spPr bwMode="blackWhite">
            <a:xfrm>
              <a:off x="2839578" y="3295395"/>
              <a:ext cx="693119" cy="213331"/>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3" name="Freeform 31"/>
            <p:cNvSpPr>
              <a:spLocks/>
            </p:cNvSpPr>
            <p:nvPr/>
          </p:nvSpPr>
          <p:spPr bwMode="blackWhite">
            <a:xfrm>
              <a:off x="3034971" y="3179141"/>
              <a:ext cx="497726" cy="213331"/>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4" name="Freeform 32"/>
            <p:cNvSpPr>
              <a:spLocks/>
            </p:cNvSpPr>
            <p:nvPr/>
          </p:nvSpPr>
          <p:spPr bwMode="blackWhite">
            <a:xfrm>
              <a:off x="3104943" y="3053299"/>
              <a:ext cx="393428" cy="212133"/>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5" name="Freeform 33"/>
            <p:cNvSpPr>
              <a:spLocks/>
            </p:cNvSpPr>
            <p:nvPr/>
          </p:nvSpPr>
          <p:spPr bwMode="blackWhite">
            <a:xfrm>
              <a:off x="2805252" y="2907084"/>
              <a:ext cx="462079" cy="455428"/>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6" name="Freeform 34"/>
            <p:cNvSpPr>
              <a:spLocks/>
            </p:cNvSpPr>
            <p:nvPr/>
          </p:nvSpPr>
          <p:spPr bwMode="blackWhite">
            <a:xfrm>
              <a:off x="2322048" y="2903487"/>
              <a:ext cx="588821" cy="782617"/>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7" name="Freeform 35"/>
            <p:cNvSpPr>
              <a:spLocks/>
            </p:cNvSpPr>
            <p:nvPr/>
          </p:nvSpPr>
          <p:spPr bwMode="blackWhite">
            <a:xfrm>
              <a:off x="2056681" y="2729706"/>
              <a:ext cx="718204" cy="895275"/>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8" name="Freeform 36"/>
            <p:cNvSpPr>
              <a:spLocks/>
            </p:cNvSpPr>
            <p:nvPr/>
          </p:nvSpPr>
          <p:spPr bwMode="blackWhite">
            <a:xfrm>
              <a:off x="1826961" y="3143186"/>
              <a:ext cx="532052" cy="834151"/>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9" name="Freeform 40"/>
            <p:cNvSpPr>
              <a:spLocks/>
            </p:cNvSpPr>
            <p:nvPr/>
          </p:nvSpPr>
          <p:spPr bwMode="blackWhite">
            <a:xfrm>
              <a:off x="196480" y="3436816"/>
              <a:ext cx="727445" cy="568086"/>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0" name="Freeform 41"/>
            <p:cNvSpPr>
              <a:spLocks/>
            </p:cNvSpPr>
            <p:nvPr/>
          </p:nvSpPr>
          <p:spPr bwMode="blackWhite">
            <a:xfrm>
              <a:off x="-520402" y="3436816"/>
              <a:ext cx="748569" cy="357152"/>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1" name="Freeform 42"/>
            <p:cNvSpPr>
              <a:spLocks/>
            </p:cNvSpPr>
            <p:nvPr/>
          </p:nvSpPr>
          <p:spPr bwMode="blackWhite">
            <a:xfrm>
              <a:off x="922607" y="2396526"/>
              <a:ext cx="1370395" cy="1190104"/>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2" name="Freeform 43"/>
            <p:cNvSpPr>
              <a:spLocks/>
            </p:cNvSpPr>
            <p:nvPr/>
          </p:nvSpPr>
          <p:spPr bwMode="blackWhite">
            <a:xfrm>
              <a:off x="-516443" y="2457648"/>
              <a:ext cx="1728178" cy="1224860"/>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3" name="Freeform 44"/>
            <p:cNvSpPr>
              <a:spLocks/>
            </p:cNvSpPr>
            <p:nvPr/>
          </p:nvSpPr>
          <p:spPr bwMode="blackWhite">
            <a:xfrm>
              <a:off x="1793958" y="2626635"/>
              <a:ext cx="289130" cy="182170"/>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grpSp>
      <p:grpSp>
        <p:nvGrpSpPr>
          <p:cNvPr id="13" name="Grupo 12"/>
          <p:cNvGrpSpPr/>
          <p:nvPr>
            <p:custDataLst>
              <p:tags r:id="rId14"/>
            </p:custDataLst>
          </p:nvPr>
        </p:nvGrpSpPr>
        <p:grpSpPr>
          <a:xfrm>
            <a:off x="2207632" y="3728495"/>
            <a:ext cx="1370395" cy="1010330"/>
            <a:chOff x="1631568" y="4037262"/>
            <a:chExt cx="1370395" cy="1010330"/>
          </a:xfrm>
        </p:grpSpPr>
        <p:sp>
          <p:nvSpPr>
            <p:cNvPr id="105" name="Freeform 23"/>
            <p:cNvSpPr>
              <a:spLocks/>
            </p:cNvSpPr>
            <p:nvPr/>
          </p:nvSpPr>
          <p:spPr bwMode="blackWhite">
            <a:xfrm>
              <a:off x="1631568" y="4540629"/>
              <a:ext cx="855509" cy="506963"/>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rgbClr val="99FFCC"/>
            </a:solidFill>
            <a:ln w="12700" cap="flat" cmpd="sng">
              <a:solidFill>
                <a:srgbClr val="00B050"/>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8" name="Freeform 26"/>
            <p:cNvSpPr>
              <a:spLocks/>
            </p:cNvSpPr>
            <p:nvPr/>
          </p:nvSpPr>
          <p:spPr bwMode="blackWhite">
            <a:xfrm>
              <a:off x="1859967" y="4037262"/>
              <a:ext cx="1141996" cy="782617"/>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rgbClr val="99FFCC"/>
            </a:solidFill>
            <a:ln w="12700" cap="flat" cmpd="sng">
              <a:solidFill>
                <a:srgbClr val="00B050"/>
              </a:solidFill>
              <a:prstDash val="solid"/>
              <a:round/>
              <a:headEnd type="none" w="med" len="med"/>
              <a:tailEnd type="none" w="med" len="med"/>
            </a:ln>
            <a:effectLst/>
          </p:spPr>
          <p:txBody>
            <a:bodyPr lIns="49981" tIns="0" rIns="49981" bIns="0" anchor="ctr"/>
            <a:lstStyle/>
            <a:p>
              <a:endParaRPr lang="pt-BR">
                <a:solidFill>
                  <a:prstClr val="black"/>
                </a:solidFill>
              </a:endParaRPr>
            </a:p>
          </p:txBody>
        </p:sp>
      </p:grpSp>
      <p:grpSp>
        <p:nvGrpSpPr>
          <p:cNvPr id="6" name="Grupo 56"/>
          <p:cNvGrpSpPr/>
          <p:nvPr>
            <p:custDataLst>
              <p:tags r:id="rId15"/>
            </p:custDataLst>
          </p:nvPr>
        </p:nvGrpSpPr>
        <p:grpSpPr>
          <a:xfrm>
            <a:off x="1332321" y="3041758"/>
            <a:ext cx="1602755" cy="2567172"/>
            <a:chOff x="2019192" y="2735074"/>
            <a:chExt cx="2013068" cy="3546818"/>
          </a:xfrm>
        </p:grpSpPr>
        <p:sp>
          <p:nvSpPr>
            <p:cNvPr id="88" name="Freeform 20"/>
            <p:cNvSpPr>
              <a:spLocks/>
            </p:cNvSpPr>
            <p:nvPr/>
          </p:nvSpPr>
          <p:spPr bwMode="blackWhite">
            <a:xfrm>
              <a:off x="2712325" y="5362900"/>
              <a:ext cx="855637" cy="918992"/>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chemeClr val="tx2">
                <a:lumMod val="20000"/>
                <a:lumOff val="80000"/>
              </a:schemeClr>
            </a:solidFill>
            <a:ln w="12700" cap="flat" cmpd="sng">
              <a:solidFill>
                <a:schemeClr val="tx2">
                  <a:lumMod val="40000"/>
                  <a:lumOff val="6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89" name="Freeform 21"/>
            <p:cNvSpPr>
              <a:spLocks/>
            </p:cNvSpPr>
            <p:nvPr/>
          </p:nvSpPr>
          <p:spPr bwMode="blackWhite">
            <a:xfrm>
              <a:off x="3075473" y="5203937"/>
              <a:ext cx="623487" cy="453701"/>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accent4"/>
            </a:solidFill>
            <a:ln w="12700" cap="flat" cmpd="sng">
              <a:solidFill>
                <a:schemeClr val="accent3">
                  <a:lumMod val="9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0" name="Freeform 22"/>
            <p:cNvSpPr>
              <a:spLocks/>
            </p:cNvSpPr>
            <p:nvPr/>
          </p:nvSpPr>
          <p:spPr bwMode="blackWhite">
            <a:xfrm>
              <a:off x="2957740" y="4755203"/>
              <a:ext cx="830765" cy="541460"/>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accent4"/>
            </a:solidFill>
            <a:ln w="12700" cap="flat" cmpd="sng">
              <a:solidFill>
                <a:schemeClr val="accent3">
                  <a:lumMod val="9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1" name="Freeform 37"/>
            <p:cNvSpPr>
              <a:spLocks/>
            </p:cNvSpPr>
            <p:nvPr/>
          </p:nvSpPr>
          <p:spPr bwMode="blackWhite">
            <a:xfrm>
              <a:off x="3075473" y="3523257"/>
              <a:ext cx="956787" cy="789838"/>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chemeClr val="accent5">
                <a:lumMod val="20000"/>
                <a:lumOff val="80000"/>
              </a:schemeClr>
            </a:solidFill>
            <a:ln w="12700" cap="flat" cmpd="sng">
              <a:solidFill>
                <a:schemeClr val="accent5">
                  <a:lumMod val="5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2" name="Freeform 38"/>
            <p:cNvSpPr>
              <a:spLocks/>
            </p:cNvSpPr>
            <p:nvPr/>
          </p:nvSpPr>
          <p:spPr bwMode="blackWhite">
            <a:xfrm>
              <a:off x="2582984" y="4059749"/>
              <a:ext cx="825789" cy="907402"/>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chemeClr val="accent5">
                <a:lumMod val="20000"/>
                <a:lumOff val="80000"/>
              </a:schemeClr>
            </a:solidFill>
            <a:ln w="12700" cap="flat" cmpd="sng">
              <a:solidFill>
                <a:schemeClr val="accent5">
                  <a:lumMod val="5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3" name="Freeform 39"/>
            <p:cNvSpPr>
              <a:spLocks/>
            </p:cNvSpPr>
            <p:nvPr/>
          </p:nvSpPr>
          <p:spPr bwMode="blackWhite">
            <a:xfrm>
              <a:off x="2019192" y="2735074"/>
              <a:ext cx="1389581" cy="1442241"/>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chemeClr val="accent5">
                <a:lumMod val="20000"/>
                <a:lumOff val="80000"/>
              </a:schemeClr>
            </a:solidFill>
            <a:ln w="12700" cap="flat" cmpd="sng">
              <a:solidFill>
                <a:schemeClr val="accent5">
                  <a:lumMod val="5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grpSp>
      <p:sp>
        <p:nvSpPr>
          <p:cNvPr id="55" name="Freeform 19"/>
          <p:cNvSpPr>
            <a:spLocks/>
          </p:cNvSpPr>
          <p:nvPr>
            <p:custDataLst>
              <p:tags r:id="rId16"/>
            </p:custDataLst>
          </p:nvPr>
        </p:nvSpPr>
        <p:spPr bwMode="auto">
          <a:xfrm>
            <a:off x="945494" y="1792506"/>
            <a:ext cx="590141" cy="654377"/>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anchor="ctr"/>
          <a:lstStyle/>
          <a:p>
            <a:endParaRPr lang="pt-BR">
              <a:solidFill>
                <a:prstClr val="black"/>
              </a:solidFill>
            </a:endParaRPr>
          </a:p>
        </p:txBody>
      </p:sp>
      <p:sp>
        <p:nvSpPr>
          <p:cNvPr id="64" name="Elipse 63"/>
          <p:cNvSpPr/>
          <p:nvPr/>
        </p:nvSpPr>
        <p:spPr>
          <a:xfrm>
            <a:off x="2806554" y="4594063"/>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65" name="Elipse 64"/>
          <p:cNvSpPr/>
          <p:nvPr/>
        </p:nvSpPr>
        <p:spPr>
          <a:xfrm>
            <a:off x="2317265" y="5360676"/>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66" name="Elipse 65"/>
          <p:cNvSpPr/>
          <p:nvPr/>
        </p:nvSpPr>
        <p:spPr>
          <a:xfrm rot="765750">
            <a:off x="2629498" y="4764632"/>
            <a:ext cx="108000" cy="108000"/>
          </a:xfrm>
          <a:prstGeom prst="ellipse">
            <a:avLst/>
          </a:prstGeom>
          <a:solidFill>
            <a:schemeClr val="accent3"/>
          </a:solidFill>
          <a:ln>
            <a:solidFill>
              <a:srgbClr val="FF0000"/>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1" name="Elipse 70"/>
          <p:cNvSpPr/>
          <p:nvPr/>
        </p:nvSpPr>
        <p:spPr>
          <a:xfrm>
            <a:off x="3494464" y="4166001"/>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7" name="CaixaDeTexto 76"/>
          <p:cNvSpPr txBox="1"/>
          <p:nvPr/>
        </p:nvSpPr>
        <p:spPr>
          <a:xfrm>
            <a:off x="2406234" y="523236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Rio Grande</a:t>
            </a:r>
          </a:p>
        </p:txBody>
      </p:sp>
      <p:sp>
        <p:nvSpPr>
          <p:cNvPr id="78" name="CaixaDeTexto 77"/>
          <p:cNvSpPr txBox="1"/>
          <p:nvPr/>
        </p:nvSpPr>
        <p:spPr>
          <a:xfrm>
            <a:off x="2719959" y="4709209"/>
            <a:ext cx="1087651" cy="336730"/>
          </a:xfrm>
          <a:prstGeom prst="wedgeRectCallout">
            <a:avLst>
              <a:gd name="adj1" fmla="val -64926"/>
              <a:gd name="adj2" fmla="val -49423"/>
            </a:avLst>
          </a:prstGeom>
          <a:noFill/>
          <a:ln>
            <a:noFill/>
          </a:ln>
        </p:spPr>
        <p:txBody>
          <a:bodyPr wrap="none" lIns="72000" tIns="36000" rIns="72000" bIns="36000" rtlCol="0" anchor="ctr">
            <a:noAutofit/>
          </a:bodyPr>
          <a:lstStyle>
            <a:defPPr>
              <a:defRPr lang="en-US"/>
            </a:defPPr>
            <a:lvl1pPr>
              <a:spcAft>
                <a:spcPts val="600"/>
              </a:spcAft>
              <a:defRPr sz="1200" b="1"/>
            </a:lvl1pPr>
          </a:lstStyle>
          <a:p>
            <a:r>
              <a:rPr lang="pt-BR" dirty="0">
                <a:solidFill>
                  <a:prstClr val="black"/>
                </a:solidFill>
              </a:rPr>
              <a:t>Paranaguá</a:t>
            </a:r>
          </a:p>
        </p:txBody>
      </p:sp>
      <p:sp>
        <p:nvSpPr>
          <p:cNvPr id="79" name="CaixaDeTexto 78"/>
          <p:cNvSpPr txBox="1"/>
          <p:nvPr/>
        </p:nvSpPr>
        <p:spPr>
          <a:xfrm>
            <a:off x="2922213" y="4502699"/>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Santos</a:t>
            </a:r>
          </a:p>
        </p:txBody>
      </p:sp>
      <p:sp>
        <p:nvSpPr>
          <p:cNvPr id="84" name="CaixaDeTexto 83"/>
          <p:cNvSpPr txBox="1"/>
          <p:nvPr/>
        </p:nvSpPr>
        <p:spPr>
          <a:xfrm>
            <a:off x="3552854" y="408574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Vitória</a:t>
            </a:r>
          </a:p>
        </p:txBody>
      </p:sp>
      <p:sp>
        <p:nvSpPr>
          <p:cNvPr id="63" name="Forma livre 62"/>
          <p:cNvSpPr/>
          <p:nvPr/>
        </p:nvSpPr>
        <p:spPr bwMode="ltGray">
          <a:xfrm rot="11283119">
            <a:off x="1953105" y="4450648"/>
            <a:ext cx="760397" cy="413832"/>
          </a:xfrm>
          <a:custGeom>
            <a:avLst/>
            <a:gdLst>
              <a:gd name="connsiteX0" fmla="*/ 0 w 5080000"/>
              <a:gd name="connsiteY0" fmla="*/ 698500 h 2730500"/>
              <a:gd name="connsiteX1" fmla="*/ 3721100 w 5080000"/>
              <a:gd name="connsiteY1" fmla="*/ 698500 h 2730500"/>
              <a:gd name="connsiteX2" fmla="*/ 3721100 w 5080000"/>
              <a:gd name="connsiteY2" fmla="*/ 0 h 2730500"/>
              <a:gd name="connsiteX3" fmla="*/ 5080000 w 5080000"/>
              <a:gd name="connsiteY3" fmla="*/ 1371600 h 2730500"/>
              <a:gd name="connsiteX4" fmla="*/ 3721100 w 5080000"/>
              <a:gd name="connsiteY4" fmla="*/ 2730500 h 2730500"/>
              <a:gd name="connsiteX5" fmla="*/ 3721100 w 5080000"/>
              <a:gd name="connsiteY5" fmla="*/ 2057400 h 2730500"/>
              <a:gd name="connsiteX6" fmla="*/ 0 w 5080000"/>
              <a:gd name="connsiteY6" fmla="*/ 2057400 h 2730500"/>
              <a:gd name="connsiteX7" fmla="*/ 0 w 5080000"/>
              <a:gd name="connsiteY7"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411466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4746588"/>
              <a:gd name="connsiteY0" fmla="*/ 698500 h 2730500"/>
              <a:gd name="connsiteX1" fmla="*/ 1835168 w 4746588"/>
              <a:gd name="connsiteY1" fmla="*/ 404802 h 2730500"/>
              <a:gd name="connsiteX2" fmla="*/ 3721100 w 4746588"/>
              <a:gd name="connsiteY2" fmla="*/ 698500 h 2730500"/>
              <a:gd name="connsiteX3" fmla="*/ 3887754 w 4746588"/>
              <a:gd name="connsiteY3" fmla="*/ 0 h 2730500"/>
              <a:gd name="connsiteX4" fmla="*/ 4746588 w 4746588"/>
              <a:gd name="connsiteY4" fmla="*/ 1585890 h 2730500"/>
              <a:gd name="connsiteX5" fmla="*/ 3268590 w 4746588"/>
              <a:gd name="connsiteY5" fmla="*/ 2730500 h 2730500"/>
              <a:gd name="connsiteX6" fmla="*/ 3411466 w 4746588"/>
              <a:gd name="connsiteY6" fmla="*/ 1914500 h 2730500"/>
              <a:gd name="connsiteX7" fmla="*/ 1898668 w 4746588"/>
              <a:gd name="connsiteY7" fmla="*/ 1620826 h 2730500"/>
              <a:gd name="connsiteX8" fmla="*/ 0 w 4746588"/>
              <a:gd name="connsiteY8" fmla="*/ 2057400 h 2730500"/>
              <a:gd name="connsiteX9" fmla="*/ 0 w 4746588"/>
              <a:gd name="connsiteY9" fmla="*/ 698500 h 2730500"/>
              <a:gd name="connsiteX0" fmla="*/ 0 w 4746588"/>
              <a:gd name="connsiteY0" fmla="*/ 698500 h 3230542"/>
              <a:gd name="connsiteX1" fmla="*/ 1835168 w 4746588"/>
              <a:gd name="connsiteY1" fmla="*/ 404802 h 3230542"/>
              <a:gd name="connsiteX2" fmla="*/ 3721100 w 4746588"/>
              <a:gd name="connsiteY2" fmla="*/ 698500 h 3230542"/>
              <a:gd name="connsiteX3" fmla="*/ 3887754 w 4746588"/>
              <a:gd name="connsiteY3" fmla="*/ 0 h 3230542"/>
              <a:gd name="connsiteX4" fmla="*/ 4746588 w 4746588"/>
              <a:gd name="connsiteY4" fmla="*/ 1585890 h 3230542"/>
              <a:gd name="connsiteX5" fmla="*/ 2292236 w 4746588"/>
              <a:gd name="connsiteY5" fmla="*/ 3230542 h 3230542"/>
              <a:gd name="connsiteX6" fmla="*/ 3411466 w 4746588"/>
              <a:gd name="connsiteY6" fmla="*/ 1914500 h 3230542"/>
              <a:gd name="connsiteX7" fmla="*/ 1898668 w 4746588"/>
              <a:gd name="connsiteY7" fmla="*/ 1620826 h 3230542"/>
              <a:gd name="connsiteX8" fmla="*/ 0 w 4746588"/>
              <a:gd name="connsiteY8" fmla="*/ 2057400 h 3230542"/>
              <a:gd name="connsiteX9" fmla="*/ 0 w 4746588"/>
              <a:gd name="connsiteY9" fmla="*/ 698500 h 3230542"/>
              <a:gd name="connsiteX0" fmla="*/ 0 w 4746588"/>
              <a:gd name="connsiteY0" fmla="*/ 293698 h 2825740"/>
              <a:gd name="connsiteX1" fmla="*/ 1835168 w 4746588"/>
              <a:gd name="connsiteY1" fmla="*/ 0 h 2825740"/>
              <a:gd name="connsiteX2" fmla="*/ 3721100 w 4746588"/>
              <a:gd name="connsiteY2" fmla="*/ 293698 h 2825740"/>
              <a:gd name="connsiteX3" fmla="*/ 3887754 w 4746588"/>
              <a:gd name="connsiteY3" fmla="*/ 1238248 h 2825740"/>
              <a:gd name="connsiteX4" fmla="*/ 4746588 w 4746588"/>
              <a:gd name="connsiteY4" fmla="*/ 1181088 h 2825740"/>
              <a:gd name="connsiteX5" fmla="*/ 2292236 w 4746588"/>
              <a:gd name="connsiteY5" fmla="*/ 2825740 h 2825740"/>
              <a:gd name="connsiteX6" fmla="*/ 3411466 w 4746588"/>
              <a:gd name="connsiteY6" fmla="*/ 1509698 h 2825740"/>
              <a:gd name="connsiteX7" fmla="*/ 1898668 w 4746588"/>
              <a:gd name="connsiteY7" fmla="*/ 1216024 h 2825740"/>
              <a:gd name="connsiteX8" fmla="*/ 0 w 4746588"/>
              <a:gd name="connsiteY8" fmla="*/ 1652598 h 2825740"/>
              <a:gd name="connsiteX9" fmla="*/ 0 w 4746588"/>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3411466 w 3887754"/>
              <a:gd name="connsiteY6" fmla="*/ 1509698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22236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508096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770234 w 3935310"/>
              <a:gd name="connsiteY4" fmla="*/ 2466948 h 2825740"/>
              <a:gd name="connsiteX5" fmla="*/ 2292236 w 3935310"/>
              <a:gd name="connsiteY5" fmla="*/ 2825740 h 2825740"/>
              <a:gd name="connsiteX6" fmla="*/ 2792302 w 3935310"/>
              <a:gd name="connsiteY6" fmla="*/ 2224054 h 2825740"/>
              <a:gd name="connsiteX7" fmla="*/ 1636694 w 3935310"/>
              <a:gd name="connsiteY7" fmla="*/ 1430314 h 2825740"/>
              <a:gd name="connsiteX8" fmla="*/ 0 w 3935310"/>
              <a:gd name="connsiteY8" fmla="*/ 1652598 h 2825740"/>
              <a:gd name="connsiteX9" fmla="*/ 0 w 3935310"/>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50321 w 3935310"/>
              <a:gd name="connsiteY0" fmla="*/ 785739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50321 w 3935310"/>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86373 w 3884989"/>
              <a:gd name="connsiteY8" fmla="*/ 1430314 h 2611402"/>
              <a:gd name="connsiteX9" fmla="*/ 30087 w 3884989"/>
              <a:gd name="connsiteY9" fmla="*/ 801065 h 2611402"/>
              <a:gd name="connsiteX10" fmla="*/ 0 w 3884989"/>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00437 w 3884989"/>
              <a:gd name="connsiteY8" fmla="*/ 608165 h 2611402"/>
              <a:gd name="connsiteX9" fmla="*/ 30087 w 3884989"/>
              <a:gd name="connsiteY9" fmla="*/ 801065 h 2611402"/>
              <a:gd name="connsiteX10" fmla="*/ 0 w 3884989"/>
              <a:gd name="connsiteY10" fmla="*/ 785739 h 2611402"/>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9274 w 3884989"/>
              <a:gd name="connsiteY2" fmla="*/ 1157856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0297 w 3884989"/>
              <a:gd name="connsiteY2" fmla="*/ 1232335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880347 w 3884989"/>
              <a:gd name="connsiteY4" fmla="*/ 578378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537077 w 3884989"/>
              <a:gd name="connsiteY4" fmla="*/ 986435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3537077 w 4109531"/>
              <a:gd name="connsiteY0" fmla="*/ 986435 h 2300776"/>
              <a:gd name="connsiteX1" fmla="*/ 3719913 w 4109531"/>
              <a:gd name="connsiteY1" fmla="*/ 2300776 h 2300776"/>
              <a:gd name="connsiteX2" fmla="*/ 2670990 w 4109531"/>
              <a:gd name="connsiteY2" fmla="*/ 1979153 h 2300776"/>
              <a:gd name="connsiteX3" fmla="*/ 2986343 w 4109531"/>
              <a:gd name="connsiteY3" fmla="*/ 1584030 h 2300776"/>
              <a:gd name="connsiteX4" fmla="*/ 1500437 w 4109531"/>
              <a:gd name="connsiteY4" fmla="*/ 441993 h 2300776"/>
              <a:gd name="connsiteX5" fmla="*/ 30087 w 4109531"/>
              <a:gd name="connsiteY5" fmla="*/ 634893 h 2300776"/>
              <a:gd name="connsiteX6" fmla="*/ 0 w 4109531"/>
              <a:gd name="connsiteY6" fmla="*/ 619567 h 2300776"/>
              <a:gd name="connsiteX7" fmla="*/ 1969719 w 4109531"/>
              <a:gd name="connsiteY7" fmla="*/ 0 h 2300776"/>
              <a:gd name="connsiteX8" fmla="*/ 3260297 w 4109531"/>
              <a:gd name="connsiteY8" fmla="*/ 1232335 h 2300776"/>
              <a:gd name="connsiteX9" fmla="*/ 4109531 w 4109531"/>
              <a:gd name="connsiteY9" fmla="*/ 834623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06991 w 3689827"/>
              <a:gd name="connsiteY0" fmla="*/ 986435 h 2300776"/>
              <a:gd name="connsiteX1" fmla="*/ 3689827 w 3689827"/>
              <a:gd name="connsiteY1" fmla="*/ 2300776 h 2300776"/>
              <a:gd name="connsiteX2" fmla="*/ 2640904 w 3689827"/>
              <a:gd name="connsiteY2" fmla="*/ 1979153 h 2300776"/>
              <a:gd name="connsiteX3" fmla="*/ 2956257 w 3689827"/>
              <a:gd name="connsiteY3" fmla="*/ 1584030 h 2300776"/>
              <a:gd name="connsiteX4" fmla="*/ 1470351 w 3689827"/>
              <a:gd name="connsiteY4" fmla="*/ 441993 h 2300776"/>
              <a:gd name="connsiteX5" fmla="*/ 1 w 3689827"/>
              <a:gd name="connsiteY5" fmla="*/ 634893 h 2300776"/>
              <a:gd name="connsiteX6" fmla="*/ 1939633 w 3689827"/>
              <a:gd name="connsiteY6" fmla="*/ 0 h 2300776"/>
              <a:gd name="connsiteX7" fmla="*/ 3230211 w 3689827"/>
              <a:gd name="connsiteY7" fmla="*/ 1232335 h 2300776"/>
              <a:gd name="connsiteX8" fmla="*/ 3506991 w 3689827"/>
              <a:gd name="connsiteY8" fmla="*/ 986435 h 2300776"/>
              <a:gd name="connsiteX0" fmla="*/ 3506991 w 3689827"/>
              <a:gd name="connsiteY0" fmla="*/ 1086416 h 2400757"/>
              <a:gd name="connsiteX1" fmla="*/ 3689827 w 3689827"/>
              <a:gd name="connsiteY1" fmla="*/ 2400757 h 2400757"/>
              <a:gd name="connsiteX2" fmla="*/ 2640904 w 3689827"/>
              <a:gd name="connsiteY2" fmla="*/ 2079134 h 2400757"/>
              <a:gd name="connsiteX3" fmla="*/ 2956257 w 3689827"/>
              <a:gd name="connsiteY3" fmla="*/ 1684011 h 2400757"/>
              <a:gd name="connsiteX4" fmla="*/ 1470351 w 3689827"/>
              <a:gd name="connsiteY4" fmla="*/ 541974 h 2400757"/>
              <a:gd name="connsiteX5" fmla="*/ 1 w 3689827"/>
              <a:gd name="connsiteY5" fmla="*/ 734874 h 2400757"/>
              <a:gd name="connsiteX6" fmla="*/ 1939633 w 3689827"/>
              <a:gd name="connsiteY6" fmla="*/ 99981 h 2400757"/>
              <a:gd name="connsiteX7" fmla="*/ 3230211 w 3689827"/>
              <a:gd name="connsiteY7" fmla="*/ 1332316 h 2400757"/>
              <a:gd name="connsiteX8" fmla="*/ 3506991 w 3689827"/>
              <a:gd name="connsiteY8" fmla="*/ 1086416 h 2400757"/>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470351 w 3689827"/>
              <a:gd name="connsiteY4" fmla="*/ 396221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4117080 w 4117080"/>
              <a:gd name="connsiteY8"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598659 w 4117080"/>
              <a:gd name="connsiteY7" fmla="*/ 1696986 h 2255004"/>
              <a:gd name="connsiteX8" fmla="*/ 4117080 w 4117080"/>
              <a:gd name="connsiteY8" fmla="*/ 1673417 h 225500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1771477 w 4117080"/>
              <a:gd name="connsiteY4" fmla="*/ 207853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250390 w 4117080"/>
              <a:gd name="connsiteY7" fmla="*/ 681667 h 2061644"/>
              <a:gd name="connsiteX8" fmla="*/ 3598659 w 4117080"/>
              <a:gd name="connsiteY8" fmla="*/ 1503626 h 2061644"/>
              <a:gd name="connsiteX9" fmla="*/ 4117080 w 4117080"/>
              <a:gd name="connsiteY9" fmla="*/ 1480057 h 2061644"/>
              <a:gd name="connsiteX0" fmla="*/ 4117080 w 4117080"/>
              <a:gd name="connsiteY0" fmla="*/ 1584213 h 2165800"/>
              <a:gd name="connsiteX1" fmla="*/ 3689827 w 4117080"/>
              <a:gd name="connsiteY1" fmla="*/ 2165800 h 2165800"/>
              <a:gd name="connsiteX2" fmla="*/ 2640904 w 4117080"/>
              <a:gd name="connsiteY2" fmla="*/ 1844177 h 2165800"/>
              <a:gd name="connsiteX3" fmla="*/ 3136915 w 4117080"/>
              <a:gd name="connsiteY3" fmla="*/ 1731273 h 2165800"/>
              <a:gd name="connsiteX4" fmla="*/ 2020254 w 4117080"/>
              <a:gd name="connsiteY4" fmla="*/ 480324 h 2165800"/>
              <a:gd name="connsiteX5" fmla="*/ 1 w 4117080"/>
              <a:gd name="connsiteY5" fmla="*/ 499917 h 2165800"/>
              <a:gd name="connsiteX6" fmla="*/ 1694620 w 4117080"/>
              <a:gd name="connsiteY6" fmla="*/ 99981 h 2165800"/>
              <a:gd name="connsiteX7" fmla="*/ 3250390 w 4117080"/>
              <a:gd name="connsiteY7" fmla="*/ 785823 h 2165800"/>
              <a:gd name="connsiteX8" fmla="*/ 3598659 w 4117080"/>
              <a:gd name="connsiteY8" fmla="*/ 1607782 h 2165800"/>
              <a:gd name="connsiteX9" fmla="*/ 4117080 w 4117080"/>
              <a:gd name="connsiteY9" fmla="*/ 1584213 h 2165800"/>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817172 w 4117080"/>
              <a:gd name="connsiteY2" fmla="*/ 1731643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46042 w 3955469"/>
              <a:gd name="connsiteY4" fmla="*/ 52390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566181 w 3955469"/>
              <a:gd name="connsiteY8" fmla="*/ 1555029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66050 w 3955469"/>
              <a:gd name="connsiteY8" fmla="*/ 1551126 h 2078662"/>
              <a:gd name="connsiteX9" fmla="*/ 3955469 w 3955469"/>
              <a:gd name="connsiteY9" fmla="*/ 1514998 h 207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5469" h="2078662">
                <a:moveTo>
                  <a:pt x="3955469" y="1514998"/>
                </a:moveTo>
                <a:lnTo>
                  <a:pt x="3689827" y="2078662"/>
                </a:lnTo>
                <a:lnTo>
                  <a:pt x="2756857" y="1693453"/>
                </a:lnTo>
                <a:lnTo>
                  <a:pt x="3087006" y="1641275"/>
                </a:lnTo>
                <a:cubicBezTo>
                  <a:pt x="2918293" y="969155"/>
                  <a:pt x="2552252" y="542614"/>
                  <a:pt x="2202461" y="367383"/>
                </a:cubicBezTo>
                <a:cubicBezTo>
                  <a:pt x="1689841" y="110581"/>
                  <a:pt x="632890" y="267254"/>
                  <a:pt x="1" y="412779"/>
                </a:cubicBezTo>
                <a:cubicBezTo>
                  <a:pt x="646545" y="201148"/>
                  <a:pt x="1039645" y="61501"/>
                  <a:pt x="1694620" y="12843"/>
                </a:cubicBezTo>
                <a:cubicBezTo>
                  <a:pt x="2485300" y="0"/>
                  <a:pt x="2850356" y="393935"/>
                  <a:pt x="3129972" y="700845"/>
                </a:cubicBezTo>
                <a:cubicBezTo>
                  <a:pt x="3353233" y="945900"/>
                  <a:pt x="3570910" y="1346125"/>
                  <a:pt x="3666050" y="1551126"/>
                </a:cubicBezTo>
                <a:lnTo>
                  <a:pt x="3955469" y="1514998"/>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defRPr/>
            </a:pPr>
            <a:endParaRPr lang="pt-BR" sz="900">
              <a:solidFill>
                <a:prstClr val="black"/>
              </a:solidFill>
            </a:endParaRPr>
          </a:p>
        </p:txBody>
      </p:sp>
      <p:sp>
        <p:nvSpPr>
          <p:cNvPr id="73" name="Forma livre 72"/>
          <p:cNvSpPr/>
          <p:nvPr/>
        </p:nvSpPr>
        <p:spPr bwMode="ltGray">
          <a:xfrm rot="12867245">
            <a:off x="2270300" y="4475386"/>
            <a:ext cx="468000" cy="252000"/>
          </a:xfrm>
          <a:custGeom>
            <a:avLst/>
            <a:gdLst>
              <a:gd name="connsiteX0" fmla="*/ 0 w 5080000"/>
              <a:gd name="connsiteY0" fmla="*/ 698500 h 2730500"/>
              <a:gd name="connsiteX1" fmla="*/ 3721100 w 5080000"/>
              <a:gd name="connsiteY1" fmla="*/ 698500 h 2730500"/>
              <a:gd name="connsiteX2" fmla="*/ 3721100 w 5080000"/>
              <a:gd name="connsiteY2" fmla="*/ 0 h 2730500"/>
              <a:gd name="connsiteX3" fmla="*/ 5080000 w 5080000"/>
              <a:gd name="connsiteY3" fmla="*/ 1371600 h 2730500"/>
              <a:gd name="connsiteX4" fmla="*/ 3721100 w 5080000"/>
              <a:gd name="connsiteY4" fmla="*/ 2730500 h 2730500"/>
              <a:gd name="connsiteX5" fmla="*/ 3721100 w 5080000"/>
              <a:gd name="connsiteY5" fmla="*/ 2057400 h 2730500"/>
              <a:gd name="connsiteX6" fmla="*/ 0 w 5080000"/>
              <a:gd name="connsiteY6" fmla="*/ 2057400 h 2730500"/>
              <a:gd name="connsiteX7" fmla="*/ 0 w 5080000"/>
              <a:gd name="connsiteY7"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411466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4746588"/>
              <a:gd name="connsiteY0" fmla="*/ 698500 h 2730500"/>
              <a:gd name="connsiteX1" fmla="*/ 1835168 w 4746588"/>
              <a:gd name="connsiteY1" fmla="*/ 404802 h 2730500"/>
              <a:gd name="connsiteX2" fmla="*/ 3721100 w 4746588"/>
              <a:gd name="connsiteY2" fmla="*/ 698500 h 2730500"/>
              <a:gd name="connsiteX3" fmla="*/ 3887754 w 4746588"/>
              <a:gd name="connsiteY3" fmla="*/ 0 h 2730500"/>
              <a:gd name="connsiteX4" fmla="*/ 4746588 w 4746588"/>
              <a:gd name="connsiteY4" fmla="*/ 1585890 h 2730500"/>
              <a:gd name="connsiteX5" fmla="*/ 3268590 w 4746588"/>
              <a:gd name="connsiteY5" fmla="*/ 2730500 h 2730500"/>
              <a:gd name="connsiteX6" fmla="*/ 3411466 w 4746588"/>
              <a:gd name="connsiteY6" fmla="*/ 1914500 h 2730500"/>
              <a:gd name="connsiteX7" fmla="*/ 1898668 w 4746588"/>
              <a:gd name="connsiteY7" fmla="*/ 1620826 h 2730500"/>
              <a:gd name="connsiteX8" fmla="*/ 0 w 4746588"/>
              <a:gd name="connsiteY8" fmla="*/ 2057400 h 2730500"/>
              <a:gd name="connsiteX9" fmla="*/ 0 w 4746588"/>
              <a:gd name="connsiteY9" fmla="*/ 698500 h 2730500"/>
              <a:gd name="connsiteX0" fmla="*/ 0 w 4746588"/>
              <a:gd name="connsiteY0" fmla="*/ 698500 h 3230542"/>
              <a:gd name="connsiteX1" fmla="*/ 1835168 w 4746588"/>
              <a:gd name="connsiteY1" fmla="*/ 404802 h 3230542"/>
              <a:gd name="connsiteX2" fmla="*/ 3721100 w 4746588"/>
              <a:gd name="connsiteY2" fmla="*/ 698500 h 3230542"/>
              <a:gd name="connsiteX3" fmla="*/ 3887754 w 4746588"/>
              <a:gd name="connsiteY3" fmla="*/ 0 h 3230542"/>
              <a:gd name="connsiteX4" fmla="*/ 4746588 w 4746588"/>
              <a:gd name="connsiteY4" fmla="*/ 1585890 h 3230542"/>
              <a:gd name="connsiteX5" fmla="*/ 2292236 w 4746588"/>
              <a:gd name="connsiteY5" fmla="*/ 3230542 h 3230542"/>
              <a:gd name="connsiteX6" fmla="*/ 3411466 w 4746588"/>
              <a:gd name="connsiteY6" fmla="*/ 1914500 h 3230542"/>
              <a:gd name="connsiteX7" fmla="*/ 1898668 w 4746588"/>
              <a:gd name="connsiteY7" fmla="*/ 1620826 h 3230542"/>
              <a:gd name="connsiteX8" fmla="*/ 0 w 4746588"/>
              <a:gd name="connsiteY8" fmla="*/ 2057400 h 3230542"/>
              <a:gd name="connsiteX9" fmla="*/ 0 w 4746588"/>
              <a:gd name="connsiteY9" fmla="*/ 698500 h 3230542"/>
              <a:gd name="connsiteX0" fmla="*/ 0 w 4746588"/>
              <a:gd name="connsiteY0" fmla="*/ 293698 h 2825740"/>
              <a:gd name="connsiteX1" fmla="*/ 1835168 w 4746588"/>
              <a:gd name="connsiteY1" fmla="*/ 0 h 2825740"/>
              <a:gd name="connsiteX2" fmla="*/ 3721100 w 4746588"/>
              <a:gd name="connsiteY2" fmla="*/ 293698 h 2825740"/>
              <a:gd name="connsiteX3" fmla="*/ 3887754 w 4746588"/>
              <a:gd name="connsiteY3" fmla="*/ 1238248 h 2825740"/>
              <a:gd name="connsiteX4" fmla="*/ 4746588 w 4746588"/>
              <a:gd name="connsiteY4" fmla="*/ 1181088 h 2825740"/>
              <a:gd name="connsiteX5" fmla="*/ 2292236 w 4746588"/>
              <a:gd name="connsiteY5" fmla="*/ 2825740 h 2825740"/>
              <a:gd name="connsiteX6" fmla="*/ 3411466 w 4746588"/>
              <a:gd name="connsiteY6" fmla="*/ 1509698 h 2825740"/>
              <a:gd name="connsiteX7" fmla="*/ 1898668 w 4746588"/>
              <a:gd name="connsiteY7" fmla="*/ 1216024 h 2825740"/>
              <a:gd name="connsiteX8" fmla="*/ 0 w 4746588"/>
              <a:gd name="connsiteY8" fmla="*/ 1652598 h 2825740"/>
              <a:gd name="connsiteX9" fmla="*/ 0 w 4746588"/>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3411466 w 3887754"/>
              <a:gd name="connsiteY6" fmla="*/ 1509698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22236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508096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770234 w 3935310"/>
              <a:gd name="connsiteY4" fmla="*/ 2466948 h 2825740"/>
              <a:gd name="connsiteX5" fmla="*/ 2292236 w 3935310"/>
              <a:gd name="connsiteY5" fmla="*/ 2825740 h 2825740"/>
              <a:gd name="connsiteX6" fmla="*/ 2792302 w 3935310"/>
              <a:gd name="connsiteY6" fmla="*/ 2224054 h 2825740"/>
              <a:gd name="connsiteX7" fmla="*/ 1636694 w 3935310"/>
              <a:gd name="connsiteY7" fmla="*/ 1430314 h 2825740"/>
              <a:gd name="connsiteX8" fmla="*/ 0 w 3935310"/>
              <a:gd name="connsiteY8" fmla="*/ 1652598 h 2825740"/>
              <a:gd name="connsiteX9" fmla="*/ 0 w 3935310"/>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50321 w 3935310"/>
              <a:gd name="connsiteY0" fmla="*/ 785739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50321 w 3935310"/>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86373 w 3884989"/>
              <a:gd name="connsiteY8" fmla="*/ 1430314 h 2611402"/>
              <a:gd name="connsiteX9" fmla="*/ 30087 w 3884989"/>
              <a:gd name="connsiteY9" fmla="*/ 801065 h 2611402"/>
              <a:gd name="connsiteX10" fmla="*/ 0 w 3884989"/>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00437 w 3884989"/>
              <a:gd name="connsiteY8" fmla="*/ 608165 h 2611402"/>
              <a:gd name="connsiteX9" fmla="*/ 30087 w 3884989"/>
              <a:gd name="connsiteY9" fmla="*/ 801065 h 2611402"/>
              <a:gd name="connsiteX10" fmla="*/ 0 w 3884989"/>
              <a:gd name="connsiteY10" fmla="*/ 785739 h 2611402"/>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9274 w 3884989"/>
              <a:gd name="connsiteY2" fmla="*/ 1157856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260297 w 3884989"/>
              <a:gd name="connsiteY2" fmla="*/ 1232335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986343 w 3884989"/>
              <a:gd name="connsiteY7" fmla="*/ 1584030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880347 w 3884989"/>
              <a:gd name="connsiteY4" fmla="*/ 578378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0 w 3884989"/>
              <a:gd name="connsiteY0" fmla="*/ 619567 h 2300776"/>
              <a:gd name="connsiteX1" fmla="*/ 1969719 w 3884989"/>
              <a:gd name="connsiteY1" fmla="*/ 0 h 2300776"/>
              <a:gd name="connsiteX2" fmla="*/ 3260297 w 3884989"/>
              <a:gd name="connsiteY2" fmla="*/ 1232335 h 2300776"/>
              <a:gd name="connsiteX3" fmla="*/ 3884989 w 3884989"/>
              <a:gd name="connsiteY3" fmla="*/ 571938 h 2300776"/>
              <a:gd name="connsiteX4" fmla="*/ 3537077 w 3884989"/>
              <a:gd name="connsiteY4" fmla="*/ 986435 h 2300776"/>
              <a:gd name="connsiteX5" fmla="*/ 3719913 w 3884989"/>
              <a:gd name="connsiteY5" fmla="*/ 2300776 h 2300776"/>
              <a:gd name="connsiteX6" fmla="*/ 2670990 w 3884989"/>
              <a:gd name="connsiteY6" fmla="*/ 1979153 h 2300776"/>
              <a:gd name="connsiteX7" fmla="*/ 2986343 w 3884989"/>
              <a:gd name="connsiteY7" fmla="*/ 1584030 h 2300776"/>
              <a:gd name="connsiteX8" fmla="*/ 1500437 w 3884989"/>
              <a:gd name="connsiteY8" fmla="*/ 441993 h 2300776"/>
              <a:gd name="connsiteX9" fmla="*/ 30087 w 3884989"/>
              <a:gd name="connsiteY9" fmla="*/ 634893 h 2300776"/>
              <a:gd name="connsiteX10" fmla="*/ 0 w 3884989"/>
              <a:gd name="connsiteY10" fmla="*/ 619567 h 2300776"/>
              <a:gd name="connsiteX0" fmla="*/ 3537077 w 4109531"/>
              <a:gd name="connsiteY0" fmla="*/ 986435 h 2300776"/>
              <a:gd name="connsiteX1" fmla="*/ 3719913 w 4109531"/>
              <a:gd name="connsiteY1" fmla="*/ 2300776 h 2300776"/>
              <a:gd name="connsiteX2" fmla="*/ 2670990 w 4109531"/>
              <a:gd name="connsiteY2" fmla="*/ 1979153 h 2300776"/>
              <a:gd name="connsiteX3" fmla="*/ 2986343 w 4109531"/>
              <a:gd name="connsiteY3" fmla="*/ 1584030 h 2300776"/>
              <a:gd name="connsiteX4" fmla="*/ 1500437 w 4109531"/>
              <a:gd name="connsiteY4" fmla="*/ 441993 h 2300776"/>
              <a:gd name="connsiteX5" fmla="*/ 30087 w 4109531"/>
              <a:gd name="connsiteY5" fmla="*/ 634893 h 2300776"/>
              <a:gd name="connsiteX6" fmla="*/ 0 w 4109531"/>
              <a:gd name="connsiteY6" fmla="*/ 619567 h 2300776"/>
              <a:gd name="connsiteX7" fmla="*/ 1969719 w 4109531"/>
              <a:gd name="connsiteY7" fmla="*/ 0 h 2300776"/>
              <a:gd name="connsiteX8" fmla="*/ 3260297 w 4109531"/>
              <a:gd name="connsiteY8" fmla="*/ 1232335 h 2300776"/>
              <a:gd name="connsiteX9" fmla="*/ 4109531 w 4109531"/>
              <a:gd name="connsiteY9" fmla="*/ 834623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986435 h 2300776"/>
              <a:gd name="connsiteX1" fmla="*/ 3719913 w 3719913"/>
              <a:gd name="connsiteY1" fmla="*/ 2300776 h 2300776"/>
              <a:gd name="connsiteX2" fmla="*/ 2670990 w 3719913"/>
              <a:gd name="connsiteY2" fmla="*/ 1979153 h 2300776"/>
              <a:gd name="connsiteX3" fmla="*/ 2986343 w 3719913"/>
              <a:gd name="connsiteY3" fmla="*/ 1584030 h 2300776"/>
              <a:gd name="connsiteX4" fmla="*/ 1500437 w 3719913"/>
              <a:gd name="connsiteY4" fmla="*/ 441993 h 2300776"/>
              <a:gd name="connsiteX5" fmla="*/ 30087 w 3719913"/>
              <a:gd name="connsiteY5" fmla="*/ 634893 h 2300776"/>
              <a:gd name="connsiteX6" fmla="*/ 0 w 3719913"/>
              <a:gd name="connsiteY6" fmla="*/ 619567 h 2300776"/>
              <a:gd name="connsiteX7" fmla="*/ 1969719 w 3719913"/>
              <a:gd name="connsiteY7" fmla="*/ 0 h 2300776"/>
              <a:gd name="connsiteX8" fmla="*/ 3260297 w 3719913"/>
              <a:gd name="connsiteY8" fmla="*/ 1232335 h 2300776"/>
              <a:gd name="connsiteX9" fmla="*/ 3537077 w 3719913"/>
              <a:gd name="connsiteY9" fmla="*/ 986435 h 2300776"/>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37077 w 3719913"/>
              <a:gd name="connsiteY0" fmla="*/ 1142624 h 2456965"/>
              <a:gd name="connsiteX1" fmla="*/ 3719913 w 3719913"/>
              <a:gd name="connsiteY1" fmla="*/ 2456965 h 2456965"/>
              <a:gd name="connsiteX2" fmla="*/ 2670990 w 3719913"/>
              <a:gd name="connsiteY2" fmla="*/ 2135342 h 2456965"/>
              <a:gd name="connsiteX3" fmla="*/ 2986343 w 3719913"/>
              <a:gd name="connsiteY3" fmla="*/ 1740219 h 2456965"/>
              <a:gd name="connsiteX4" fmla="*/ 1500437 w 3719913"/>
              <a:gd name="connsiteY4" fmla="*/ 598182 h 2456965"/>
              <a:gd name="connsiteX5" fmla="*/ 30087 w 3719913"/>
              <a:gd name="connsiteY5" fmla="*/ 791082 h 2456965"/>
              <a:gd name="connsiteX6" fmla="*/ 0 w 3719913"/>
              <a:gd name="connsiteY6" fmla="*/ 775756 h 2456965"/>
              <a:gd name="connsiteX7" fmla="*/ 1969719 w 3719913"/>
              <a:gd name="connsiteY7" fmla="*/ 156189 h 2456965"/>
              <a:gd name="connsiteX8" fmla="*/ 3260297 w 3719913"/>
              <a:gd name="connsiteY8" fmla="*/ 1388524 h 2456965"/>
              <a:gd name="connsiteX9" fmla="*/ 3537077 w 3719913"/>
              <a:gd name="connsiteY9" fmla="*/ 1142624 h 2456965"/>
              <a:gd name="connsiteX0" fmla="*/ 3506991 w 3689827"/>
              <a:gd name="connsiteY0" fmla="*/ 986435 h 2300776"/>
              <a:gd name="connsiteX1" fmla="*/ 3689827 w 3689827"/>
              <a:gd name="connsiteY1" fmla="*/ 2300776 h 2300776"/>
              <a:gd name="connsiteX2" fmla="*/ 2640904 w 3689827"/>
              <a:gd name="connsiteY2" fmla="*/ 1979153 h 2300776"/>
              <a:gd name="connsiteX3" fmla="*/ 2956257 w 3689827"/>
              <a:gd name="connsiteY3" fmla="*/ 1584030 h 2300776"/>
              <a:gd name="connsiteX4" fmla="*/ 1470351 w 3689827"/>
              <a:gd name="connsiteY4" fmla="*/ 441993 h 2300776"/>
              <a:gd name="connsiteX5" fmla="*/ 1 w 3689827"/>
              <a:gd name="connsiteY5" fmla="*/ 634893 h 2300776"/>
              <a:gd name="connsiteX6" fmla="*/ 1939633 w 3689827"/>
              <a:gd name="connsiteY6" fmla="*/ 0 h 2300776"/>
              <a:gd name="connsiteX7" fmla="*/ 3230211 w 3689827"/>
              <a:gd name="connsiteY7" fmla="*/ 1232335 h 2300776"/>
              <a:gd name="connsiteX8" fmla="*/ 3506991 w 3689827"/>
              <a:gd name="connsiteY8" fmla="*/ 986435 h 2300776"/>
              <a:gd name="connsiteX0" fmla="*/ 3506991 w 3689827"/>
              <a:gd name="connsiteY0" fmla="*/ 1086416 h 2400757"/>
              <a:gd name="connsiteX1" fmla="*/ 3689827 w 3689827"/>
              <a:gd name="connsiteY1" fmla="*/ 2400757 h 2400757"/>
              <a:gd name="connsiteX2" fmla="*/ 2640904 w 3689827"/>
              <a:gd name="connsiteY2" fmla="*/ 2079134 h 2400757"/>
              <a:gd name="connsiteX3" fmla="*/ 2956257 w 3689827"/>
              <a:gd name="connsiteY3" fmla="*/ 1684011 h 2400757"/>
              <a:gd name="connsiteX4" fmla="*/ 1470351 w 3689827"/>
              <a:gd name="connsiteY4" fmla="*/ 541974 h 2400757"/>
              <a:gd name="connsiteX5" fmla="*/ 1 w 3689827"/>
              <a:gd name="connsiteY5" fmla="*/ 734874 h 2400757"/>
              <a:gd name="connsiteX6" fmla="*/ 1939633 w 3689827"/>
              <a:gd name="connsiteY6" fmla="*/ 99981 h 2400757"/>
              <a:gd name="connsiteX7" fmla="*/ 3230211 w 3689827"/>
              <a:gd name="connsiteY7" fmla="*/ 1332316 h 2400757"/>
              <a:gd name="connsiteX8" fmla="*/ 3506991 w 3689827"/>
              <a:gd name="connsiteY8" fmla="*/ 1086416 h 2400757"/>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470351 w 3689827"/>
              <a:gd name="connsiteY4" fmla="*/ 396221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3506991 w 3689827"/>
              <a:gd name="connsiteY0" fmla="*/ 940663 h 2255004"/>
              <a:gd name="connsiteX1" fmla="*/ 3689827 w 3689827"/>
              <a:gd name="connsiteY1" fmla="*/ 2255004 h 2255004"/>
              <a:gd name="connsiteX2" fmla="*/ 2640904 w 3689827"/>
              <a:gd name="connsiteY2" fmla="*/ 1933381 h 2255004"/>
              <a:gd name="connsiteX3" fmla="*/ 2956257 w 3689827"/>
              <a:gd name="connsiteY3" fmla="*/ 1538258 h 2255004"/>
              <a:gd name="connsiteX4" fmla="*/ 1771477 w 3689827"/>
              <a:gd name="connsiteY4" fmla="*/ 401213 h 2255004"/>
              <a:gd name="connsiteX5" fmla="*/ 1 w 3689827"/>
              <a:gd name="connsiteY5" fmla="*/ 589121 h 2255004"/>
              <a:gd name="connsiteX6" fmla="*/ 1956439 w 3689827"/>
              <a:gd name="connsiteY6" fmla="*/ 99980 h 2255004"/>
              <a:gd name="connsiteX7" fmla="*/ 3230211 w 3689827"/>
              <a:gd name="connsiteY7" fmla="*/ 1186563 h 2255004"/>
              <a:gd name="connsiteX8" fmla="*/ 3506991 w 3689827"/>
              <a:gd name="connsiteY8" fmla="*/ 940663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4117080 w 4117080"/>
              <a:gd name="connsiteY8"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2956257 w 4117080"/>
              <a:gd name="connsiteY3" fmla="*/ 1538258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230211 w 4117080"/>
              <a:gd name="connsiteY7" fmla="*/ 1186563 h 2255004"/>
              <a:gd name="connsiteX8" fmla="*/ 3598659 w 4117080"/>
              <a:gd name="connsiteY8" fmla="*/ 1696986 h 2255004"/>
              <a:gd name="connsiteX9" fmla="*/ 4117080 w 4117080"/>
              <a:gd name="connsiteY9" fmla="*/ 1673417 h 2255004"/>
              <a:gd name="connsiteX0" fmla="*/ 4117080 w 4117080"/>
              <a:gd name="connsiteY0" fmla="*/ 1673417 h 2255004"/>
              <a:gd name="connsiteX1" fmla="*/ 3689827 w 4117080"/>
              <a:gd name="connsiteY1" fmla="*/ 2255004 h 2255004"/>
              <a:gd name="connsiteX2" fmla="*/ 2640904 w 4117080"/>
              <a:gd name="connsiteY2" fmla="*/ 1933381 h 2255004"/>
              <a:gd name="connsiteX3" fmla="*/ 3136915 w 4117080"/>
              <a:gd name="connsiteY3" fmla="*/ 1820477 h 2255004"/>
              <a:gd name="connsiteX4" fmla="*/ 1771477 w 4117080"/>
              <a:gd name="connsiteY4" fmla="*/ 401213 h 2255004"/>
              <a:gd name="connsiteX5" fmla="*/ 1 w 4117080"/>
              <a:gd name="connsiteY5" fmla="*/ 589121 h 2255004"/>
              <a:gd name="connsiteX6" fmla="*/ 1956439 w 4117080"/>
              <a:gd name="connsiteY6" fmla="*/ 99980 h 2255004"/>
              <a:gd name="connsiteX7" fmla="*/ 3598659 w 4117080"/>
              <a:gd name="connsiteY7" fmla="*/ 1696986 h 2255004"/>
              <a:gd name="connsiteX8" fmla="*/ 4117080 w 4117080"/>
              <a:gd name="connsiteY8" fmla="*/ 1673417 h 225500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1771477 w 4117080"/>
              <a:gd name="connsiteY4" fmla="*/ 207853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598659 w 4117080"/>
              <a:gd name="connsiteY7" fmla="*/ 1503626 h 2061644"/>
              <a:gd name="connsiteX8" fmla="*/ 4117080 w 4117080"/>
              <a:gd name="connsiteY8" fmla="*/ 1480057 h 2061644"/>
              <a:gd name="connsiteX0" fmla="*/ 4117080 w 4117080"/>
              <a:gd name="connsiteY0" fmla="*/ 1480057 h 2061644"/>
              <a:gd name="connsiteX1" fmla="*/ 3689827 w 4117080"/>
              <a:gd name="connsiteY1" fmla="*/ 2061644 h 2061644"/>
              <a:gd name="connsiteX2" fmla="*/ 2640904 w 4117080"/>
              <a:gd name="connsiteY2" fmla="*/ 1740021 h 2061644"/>
              <a:gd name="connsiteX3" fmla="*/ 3136915 w 4117080"/>
              <a:gd name="connsiteY3" fmla="*/ 1627117 h 2061644"/>
              <a:gd name="connsiteX4" fmla="*/ 2020254 w 4117080"/>
              <a:gd name="connsiteY4" fmla="*/ 376168 h 2061644"/>
              <a:gd name="connsiteX5" fmla="*/ 1 w 4117080"/>
              <a:gd name="connsiteY5" fmla="*/ 395761 h 2061644"/>
              <a:gd name="connsiteX6" fmla="*/ 2484080 w 4117080"/>
              <a:gd name="connsiteY6" fmla="*/ 99982 h 2061644"/>
              <a:gd name="connsiteX7" fmla="*/ 3250390 w 4117080"/>
              <a:gd name="connsiteY7" fmla="*/ 681667 h 2061644"/>
              <a:gd name="connsiteX8" fmla="*/ 3598659 w 4117080"/>
              <a:gd name="connsiteY8" fmla="*/ 1503626 h 2061644"/>
              <a:gd name="connsiteX9" fmla="*/ 4117080 w 4117080"/>
              <a:gd name="connsiteY9" fmla="*/ 1480057 h 2061644"/>
              <a:gd name="connsiteX0" fmla="*/ 4117080 w 4117080"/>
              <a:gd name="connsiteY0" fmla="*/ 1584213 h 2165800"/>
              <a:gd name="connsiteX1" fmla="*/ 3689827 w 4117080"/>
              <a:gd name="connsiteY1" fmla="*/ 2165800 h 2165800"/>
              <a:gd name="connsiteX2" fmla="*/ 2640904 w 4117080"/>
              <a:gd name="connsiteY2" fmla="*/ 1844177 h 2165800"/>
              <a:gd name="connsiteX3" fmla="*/ 3136915 w 4117080"/>
              <a:gd name="connsiteY3" fmla="*/ 1731273 h 2165800"/>
              <a:gd name="connsiteX4" fmla="*/ 2020254 w 4117080"/>
              <a:gd name="connsiteY4" fmla="*/ 480324 h 2165800"/>
              <a:gd name="connsiteX5" fmla="*/ 1 w 4117080"/>
              <a:gd name="connsiteY5" fmla="*/ 499917 h 2165800"/>
              <a:gd name="connsiteX6" fmla="*/ 1694620 w 4117080"/>
              <a:gd name="connsiteY6" fmla="*/ 99981 h 2165800"/>
              <a:gd name="connsiteX7" fmla="*/ 3250390 w 4117080"/>
              <a:gd name="connsiteY7" fmla="*/ 785823 h 2165800"/>
              <a:gd name="connsiteX8" fmla="*/ 3598659 w 4117080"/>
              <a:gd name="connsiteY8" fmla="*/ 1607782 h 2165800"/>
              <a:gd name="connsiteX9" fmla="*/ 4117080 w 4117080"/>
              <a:gd name="connsiteY9" fmla="*/ 1584213 h 2165800"/>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020254 w 4117080"/>
              <a:gd name="connsiteY4" fmla="*/ 380343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98659 w 4117080"/>
              <a:gd name="connsiteY8" fmla="*/ 1507801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250390 w 4117080"/>
              <a:gd name="connsiteY7" fmla="*/ 68584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640904 w 4117080"/>
              <a:gd name="connsiteY2" fmla="*/ 1744196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4117080 w 4117080"/>
              <a:gd name="connsiteY0" fmla="*/ 1484232 h 2065819"/>
              <a:gd name="connsiteX1" fmla="*/ 3689827 w 4117080"/>
              <a:gd name="connsiteY1" fmla="*/ 2065819 h 2065819"/>
              <a:gd name="connsiteX2" fmla="*/ 2817172 w 4117080"/>
              <a:gd name="connsiteY2" fmla="*/ 1731643 h 2065819"/>
              <a:gd name="connsiteX3" fmla="*/ 3136915 w 4117080"/>
              <a:gd name="connsiteY3" fmla="*/ 1631292 h 2065819"/>
              <a:gd name="connsiteX4" fmla="*/ 2246042 w 4117080"/>
              <a:gd name="connsiteY4" fmla="*/ 447660 h 2065819"/>
              <a:gd name="connsiteX5" fmla="*/ 1 w 4117080"/>
              <a:gd name="connsiteY5" fmla="*/ 399936 h 2065819"/>
              <a:gd name="connsiteX6" fmla="*/ 1694620 w 4117080"/>
              <a:gd name="connsiteY6" fmla="*/ 0 h 2065819"/>
              <a:gd name="connsiteX7" fmla="*/ 3129972 w 4117080"/>
              <a:gd name="connsiteY7" fmla="*/ 688002 h 2065819"/>
              <a:gd name="connsiteX8" fmla="*/ 3566181 w 4117080"/>
              <a:gd name="connsiteY8" fmla="*/ 1542186 h 2065819"/>
              <a:gd name="connsiteX9" fmla="*/ 4117080 w 4117080"/>
              <a:gd name="connsiteY9" fmla="*/ 1484232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02155 h 2065819"/>
              <a:gd name="connsiteX1" fmla="*/ 3689827 w 3955469"/>
              <a:gd name="connsiteY1" fmla="*/ 2065819 h 2065819"/>
              <a:gd name="connsiteX2" fmla="*/ 2817172 w 3955469"/>
              <a:gd name="connsiteY2" fmla="*/ 1731643 h 2065819"/>
              <a:gd name="connsiteX3" fmla="*/ 3136915 w 3955469"/>
              <a:gd name="connsiteY3" fmla="*/ 1631292 h 2065819"/>
              <a:gd name="connsiteX4" fmla="*/ 2246042 w 3955469"/>
              <a:gd name="connsiteY4" fmla="*/ 447660 h 2065819"/>
              <a:gd name="connsiteX5" fmla="*/ 1 w 3955469"/>
              <a:gd name="connsiteY5" fmla="*/ 399936 h 2065819"/>
              <a:gd name="connsiteX6" fmla="*/ 1694620 w 3955469"/>
              <a:gd name="connsiteY6" fmla="*/ 0 h 2065819"/>
              <a:gd name="connsiteX7" fmla="*/ 3129972 w 3955469"/>
              <a:gd name="connsiteY7" fmla="*/ 688002 h 2065819"/>
              <a:gd name="connsiteX8" fmla="*/ 3566181 w 3955469"/>
              <a:gd name="connsiteY8" fmla="*/ 1542186 h 2065819"/>
              <a:gd name="connsiteX9" fmla="*/ 3955469 w 3955469"/>
              <a:gd name="connsiteY9" fmla="*/ 1502155 h 2065819"/>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46042 w 3955469"/>
              <a:gd name="connsiteY4" fmla="*/ 52390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78401 h 2142065"/>
              <a:gd name="connsiteX1" fmla="*/ 3689827 w 3955469"/>
              <a:gd name="connsiteY1" fmla="*/ 2142065 h 2142065"/>
              <a:gd name="connsiteX2" fmla="*/ 2817172 w 3955469"/>
              <a:gd name="connsiteY2" fmla="*/ 1807889 h 2142065"/>
              <a:gd name="connsiteX3" fmla="*/ 3136915 w 3955469"/>
              <a:gd name="connsiteY3" fmla="*/ 1707538 h 2142065"/>
              <a:gd name="connsiteX4" fmla="*/ 2202461 w 3955469"/>
              <a:gd name="connsiteY4" fmla="*/ 430786 h 2142065"/>
              <a:gd name="connsiteX5" fmla="*/ 1 w 3955469"/>
              <a:gd name="connsiteY5" fmla="*/ 476182 h 2142065"/>
              <a:gd name="connsiteX6" fmla="*/ 1694620 w 3955469"/>
              <a:gd name="connsiteY6" fmla="*/ 76246 h 2142065"/>
              <a:gd name="connsiteX7" fmla="*/ 3129972 w 3955469"/>
              <a:gd name="connsiteY7" fmla="*/ 764248 h 2142065"/>
              <a:gd name="connsiteX8" fmla="*/ 3566181 w 3955469"/>
              <a:gd name="connsiteY8" fmla="*/ 1618432 h 2142065"/>
              <a:gd name="connsiteX9" fmla="*/ 3955469 w 3955469"/>
              <a:gd name="connsiteY9" fmla="*/ 1578401 h 2142065"/>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566181 w 3955469"/>
              <a:gd name="connsiteY8" fmla="*/ 1555029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136915 w 3955469"/>
              <a:gd name="connsiteY3" fmla="*/ 164413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817172 w 3955469"/>
              <a:gd name="connsiteY2" fmla="*/ 1744486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57286 w 3955469"/>
              <a:gd name="connsiteY8" fmla="*/ 1542127 h 2078662"/>
              <a:gd name="connsiteX9" fmla="*/ 3955469 w 3955469"/>
              <a:gd name="connsiteY9" fmla="*/ 1514998 h 2078662"/>
              <a:gd name="connsiteX0" fmla="*/ 3955469 w 3955469"/>
              <a:gd name="connsiteY0" fmla="*/ 1514998 h 2078662"/>
              <a:gd name="connsiteX1" fmla="*/ 3689827 w 3955469"/>
              <a:gd name="connsiteY1" fmla="*/ 2078662 h 2078662"/>
              <a:gd name="connsiteX2" fmla="*/ 2756857 w 3955469"/>
              <a:gd name="connsiteY2" fmla="*/ 1693453 h 2078662"/>
              <a:gd name="connsiteX3" fmla="*/ 3087006 w 3955469"/>
              <a:gd name="connsiteY3" fmla="*/ 1641275 h 2078662"/>
              <a:gd name="connsiteX4" fmla="*/ 2202461 w 3955469"/>
              <a:gd name="connsiteY4" fmla="*/ 367383 h 2078662"/>
              <a:gd name="connsiteX5" fmla="*/ 1 w 3955469"/>
              <a:gd name="connsiteY5" fmla="*/ 412779 h 2078662"/>
              <a:gd name="connsiteX6" fmla="*/ 1694620 w 3955469"/>
              <a:gd name="connsiteY6" fmla="*/ 12843 h 2078662"/>
              <a:gd name="connsiteX7" fmla="*/ 3129972 w 3955469"/>
              <a:gd name="connsiteY7" fmla="*/ 700845 h 2078662"/>
              <a:gd name="connsiteX8" fmla="*/ 3666050 w 3955469"/>
              <a:gd name="connsiteY8" fmla="*/ 1551126 h 2078662"/>
              <a:gd name="connsiteX9" fmla="*/ 3955469 w 3955469"/>
              <a:gd name="connsiteY9" fmla="*/ 1514998 h 207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5469" h="2078662">
                <a:moveTo>
                  <a:pt x="3955469" y="1514998"/>
                </a:moveTo>
                <a:lnTo>
                  <a:pt x="3689827" y="2078662"/>
                </a:lnTo>
                <a:lnTo>
                  <a:pt x="2756857" y="1693453"/>
                </a:lnTo>
                <a:lnTo>
                  <a:pt x="3087006" y="1641275"/>
                </a:lnTo>
                <a:cubicBezTo>
                  <a:pt x="2918293" y="969155"/>
                  <a:pt x="2552252" y="542614"/>
                  <a:pt x="2202461" y="367383"/>
                </a:cubicBezTo>
                <a:cubicBezTo>
                  <a:pt x="1689841" y="110581"/>
                  <a:pt x="632890" y="267254"/>
                  <a:pt x="1" y="412779"/>
                </a:cubicBezTo>
                <a:cubicBezTo>
                  <a:pt x="646545" y="201148"/>
                  <a:pt x="1039645" y="61501"/>
                  <a:pt x="1694620" y="12843"/>
                </a:cubicBezTo>
                <a:cubicBezTo>
                  <a:pt x="2485300" y="0"/>
                  <a:pt x="2850356" y="393935"/>
                  <a:pt x="3129972" y="700845"/>
                </a:cubicBezTo>
                <a:cubicBezTo>
                  <a:pt x="3353233" y="945900"/>
                  <a:pt x="3570910" y="1346125"/>
                  <a:pt x="3666050" y="1551126"/>
                </a:cubicBezTo>
                <a:lnTo>
                  <a:pt x="3955469" y="1514998"/>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defRPr/>
            </a:pPr>
            <a:endParaRPr lang="pt-BR" sz="900">
              <a:solidFill>
                <a:prstClr val="black"/>
              </a:solidFill>
            </a:endParaRPr>
          </a:p>
        </p:txBody>
      </p:sp>
      <p:sp>
        <p:nvSpPr>
          <p:cNvPr id="18" name="Seta para a direita 17"/>
          <p:cNvSpPr/>
          <p:nvPr/>
        </p:nvSpPr>
        <p:spPr>
          <a:xfrm rot="14001222">
            <a:off x="2035912" y="5102356"/>
            <a:ext cx="468000" cy="324000"/>
          </a:xfrm>
          <a:custGeom>
            <a:avLst/>
            <a:gdLst>
              <a:gd name="connsiteX0" fmla="*/ 0 w 1814444"/>
              <a:gd name="connsiteY0" fmla="*/ 288170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288170 h 1152681"/>
              <a:gd name="connsiteX0" fmla="*/ 0 w 1814444"/>
              <a:gd name="connsiteY0" fmla="*/ 549427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549427 h 1152681"/>
              <a:gd name="connsiteX0" fmla="*/ 23751 w 1838195"/>
              <a:gd name="connsiteY0" fmla="*/ 549427 h 1152681"/>
              <a:gd name="connsiteX1" fmla="*/ 1261855 w 1838195"/>
              <a:gd name="connsiteY1" fmla="*/ 288170 h 1152681"/>
              <a:gd name="connsiteX2" fmla="*/ 1261855 w 1838195"/>
              <a:gd name="connsiteY2" fmla="*/ 0 h 1152681"/>
              <a:gd name="connsiteX3" fmla="*/ 1838195 w 1838195"/>
              <a:gd name="connsiteY3" fmla="*/ 576341 h 1152681"/>
              <a:gd name="connsiteX4" fmla="*/ 1261855 w 1838195"/>
              <a:gd name="connsiteY4" fmla="*/ 1152681 h 1152681"/>
              <a:gd name="connsiteX5" fmla="*/ 1261855 w 1838195"/>
              <a:gd name="connsiteY5" fmla="*/ 864511 h 1152681"/>
              <a:gd name="connsiteX6" fmla="*/ 0 w 1838195"/>
              <a:gd name="connsiteY6" fmla="*/ 591378 h 1152681"/>
              <a:gd name="connsiteX7" fmla="*/ 23751 w 1838195"/>
              <a:gd name="connsiteY7" fmla="*/ 549427 h 1152681"/>
              <a:gd name="connsiteX0" fmla="*/ 35626 w 1850070"/>
              <a:gd name="connsiteY0" fmla="*/ 549427 h 1152681"/>
              <a:gd name="connsiteX1" fmla="*/ 1273730 w 1850070"/>
              <a:gd name="connsiteY1" fmla="*/ 288170 h 1152681"/>
              <a:gd name="connsiteX2" fmla="*/ 1273730 w 1850070"/>
              <a:gd name="connsiteY2" fmla="*/ 0 h 1152681"/>
              <a:gd name="connsiteX3" fmla="*/ 1850070 w 1850070"/>
              <a:gd name="connsiteY3" fmla="*/ 576341 h 1152681"/>
              <a:gd name="connsiteX4" fmla="*/ 1273730 w 1850070"/>
              <a:gd name="connsiteY4" fmla="*/ 1152681 h 1152681"/>
              <a:gd name="connsiteX5" fmla="*/ 1273730 w 1850070"/>
              <a:gd name="connsiteY5" fmla="*/ 864511 h 1152681"/>
              <a:gd name="connsiteX6" fmla="*/ 0 w 1850070"/>
              <a:gd name="connsiteY6" fmla="*/ 555752 h 1152681"/>
              <a:gd name="connsiteX7" fmla="*/ 35626 w 1850070"/>
              <a:gd name="connsiteY7" fmla="*/ 549427 h 115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070" h="1152681">
                <a:moveTo>
                  <a:pt x="35626" y="549427"/>
                </a:moveTo>
                <a:lnTo>
                  <a:pt x="1273730" y="288170"/>
                </a:lnTo>
                <a:lnTo>
                  <a:pt x="1273730" y="0"/>
                </a:lnTo>
                <a:lnTo>
                  <a:pt x="1850070" y="576341"/>
                </a:lnTo>
                <a:lnTo>
                  <a:pt x="1273730" y="1152681"/>
                </a:lnTo>
                <a:lnTo>
                  <a:pt x="1273730" y="864511"/>
                </a:lnTo>
                <a:lnTo>
                  <a:pt x="0" y="555752"/>
                </a:lnTo>
                <a:lnTo>
                  <a:pt x="35626" y="549427"/>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pPr>
            <a:endParaRPr lang="pt-BR" sz="900" dirty="0">
              <a:solidFill>
                <a:prstClr val="black"/>
              </a:solidFill>
            </a:endParaRPr>
          </a:p>
        </p:txBody>
      </p:sp>
      <p:sp>
        <p:nvSpPr>
          <p:cNvPr id="129" name="Seta para a direita 17"/>
          <p:cNvSpPr/>
          <p:nvPr/>
        </p:nvSpPr>
        <p:spPr>
          <a:xfrm rot="14001222">
            <a:off x="2472284" y="4341439"/>
            <a:ext cx="504000" cy="252000"/>
          </a:xfrm>
          <a:custGeom>
            <a:avLst/>
            <a:gdLst>
              <a:gd name="connsiteX0" fmla="*/ 0 w 1814444"/>
              <a:gd name="connsiteY0" fmla="*/ 288170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288170 h 1152681"/>
              <a:gd name="connsiteX0" fmla="*/ 0 w 1814444"/>
              <a:gd name="connsiteY0" fmla="*/ 549427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549427 h 1152681"/>
              <a:gd name="connsiteX0" fmla="*/ 23751 w 1838195"/>
              <a:gd name="connsiteY0" fmla="*/ 549427 h 1152681"/>
              <a:gd name="connsiteX1" fmla="*/ 1261855 w 1838195"/>
              <a:gd name="connsiteY1" fmla="*/ 288170 h 1152681"/>
              <a:gd name="connsiteX2" fmla="*/ 1261855 w 1838195"/>
              <a:gd name="connsiteY2" fmla="*/ 0 h 1152681"/>
              <a:gd name="connsiteX3" fmla="*/ 1838195 w 1838195"/>
              <a:gd name="connsiteY3" fmla="*/ 576341 h 1152681"/>
              <a:gd name="connsiteX4" fmla="*/ 1261855 w 1838195"/>
              <a:gd name="connsiteY4" fmla="*/ 1152681 h 1152681"/>
              <a:gd name="connsiteX5" fmla="*/ 1261855 w 1838195"/>
              <a:gd name="connsiteY5" fmla="*/ 864511 h 1152681"/>
              <a:gd name="connsiteX6" fmla="*/ 0 w 1838195"/>
              <a:gd name="connsiteY6" fmla="*/ 591378 h 1152681"/>
              <a:gd name="connsiteX7" fmla="*/ 23751 w 1838195"/>
              <a:gd name="connsiteY7" fmla="*/ 549427 h 1152681"/>
              <a:gd name="connsiteX0" fmla="*/ 35626 w 1850070"/>
              <a:gd name="connsiteY0" fmla="*/ 549427 h 1152681"/>
              <a:gd name="connsiteX1" fmla="*/ 1273730 w 1850070"/>
              <a:gd name="connsiteY1" fmla="*/ 288170 h 1152681"/>
              <a:gd name="connsiteX2" fmla="*/ 1273730 w 1850070"/>
              <a:gd name="connsiteY2" fmla="*/ 0 h 1152681"/>
              <a:gd name="connsiteX3" fmla="*/ 1850070 w 1850070"/>
              <a:gd name="connsiteY3" fmla="*/ 576341 h 1152681"/>
              <a:gd name="connsiteX4" fmla="*/ 1273730 w 1850070"/>
              <a:gd name="connsiteY4" fmla="*/ 1152681 h 1152681"/>
              <a:gd name="connsiteX5" fmla="*/ 1273730 w 1850070"/>
              <a:gd name="connsiteY5" fmla="*/ 864511 h 1152681"/>
              <a:gd name="connsiteX6" fmla="*/ 0 w 1850070"/>
              <a:gd name="connsiteY6" fmla="*/ 555752 h 1152681"/>
              <a:gd name="connsiteX7" fmla="*/ 35626 w 1850070"/>
              <a:gd name="connsiteY7" fmla="*/ 549427 h 115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070" h="1152681">
                <a:moveTo>
                  <a:pt x="35626" y="549427"/>
                </a:moveTo>
                <a:lnTo>
                  <a:pt x="1273730" y="288170"/>
                </a:lnTo>
                <a:lnTo>
                  <a:pt x="1273730" y="0"/>
                </a:lnTo>
                <a:lnTo>
                  <a:pt x="1850070" y="576341"/>
                </a:lnTo>
                <a:lnTo>
                  <a:pt x="1273730" y="1152681"/>
                </a:lnTo>
                <a:lnTo>
                  <a:pt x="1273730" y="864511"/>
                </a:lnTo>
                <a:lnTo>
                  <a:pt x="0" y="555752"/>
                </a:lnTo>
                <a:lnTo>
                  <a:pt x="35626" y="549427"/>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pPr>
            <a:endParaRPr lang="pt-BR" sz="900" dirty="0">
              <a:solidFill>
                <a:prstClr val="black"/>
              </a:solidFill>
            </a:endParaRPr>
          </a:p>
        </p:txBody>
      </p:sp>
      <p:sp>
        <p:nvSpPr>
          <p:cNvPr id="130" name="Seta para a direita 17"/>
          <p:cNvSpPr/>
          <p:nvPr/>
        </p:nvSpPr>
        <p:spPr>
          <a:xfrm rot="11704116">
            <a:off x="2941270" y="4024525"/>
            <a:ext cx="576000" cy="180000"/>
          </a:xfrm>
          <a:custGeom>
            <a:avLst/>
            <a:gdLst>
              <a:gd name="connsiteX0" fmla="*/ 0 w 1814444"/>
              <a:gd name="connsiteY0" fmla="*/ 288170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288170 h 1152681"/>
              <a:gd name="connsiteX0" fmla="*/ 0 w 1814444"/>
              <a:gd name="connsiteY0" fmla="*/ 549427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549427 h 1152681"/>
              <a:gd name="connsiteX0" fmla="*/ 23751 w 1838195"/>
              <a:gd name="connsiteY0" fmla="*/ 549427 h 1152681"/>
              <a:gd name="connsiteX1" fmla="*/ 1261855 w 1838195"/>
              <a:gd name="connsiteY1" fmla="*/ 288170 h 1152681"/>
              <a:gd name="connsiteX2" fmla="*/ 1261855 w 1838195"/>
              <a:gd name="connsiteY2" fmla="*/ 0 h 1152681"/>
              <a:gd name="connsiteX3" fmla="*/ 1838195 w 1838195"/>
              <a:gd name="connsiteY3" fmla="*/ 576341 h 1152681"/>
              <a:gd name="connsiteX4" fmla="*/ 1261855 w 1838195"/>
              <a:gd name="connsiteY4" fmla="*/ 1152681 h 1152681"/>
              <a:gd name="connsiteX5" fmla="*/ 1261855 w 1838195"/>
              <a:gd name="connsiteY5" fmla="*/ 864511 h 1152681"/>
              <a:gd name="connsiteX6" fmla="*/ 0 w 1838195"/>
              <a:gd name="connsiteY6" fmla="*/ 591378 h 1152681"/>
              <a:gd name="connsiteX7" fmla="*/ 23751 w 1838195"/>
              <a:gd name="connsiteY7" fmla="*/ 549427 h 1152681"/>
              <a:gd name="connsiteX0" fmla="*/ 35626 w 1850070"/>
              <a:gd name="connsiteY0" fmla="*/ 549427 h 1152681"/>
              <a:gd name="connsiteX1" fmla="*/ 1273730 w 1850070"/>
              <a:gd name="connsiteY1" fmla="*/ 288170 h 1152681"/>
              <a:gd name="connsiteX2" fmla="*/ 1273730 w 1850070"/>
              <a:gd name="connsiteY2" fmla="*/ 0 h 1152681"/>
              <a:gd name="connsiteX3" fmla="*/ 1850070 w 1850070"/>
              <a:gd name="connsiteY3" fmla="*/ 576341 h 1152681"/>
              <a:gd name="connsiteX4" fmla="*/ 1273730 w 1850070"/>
              <a:gd name="connsiteY4" fmla="*/ 1152681 h 1152681"/>
              <a:gd name="connsiteX5" fmla="*/ 1273730 w 1850070"/>
              <a:gd name="connsiteY5" fmla="*/ 864511 h 1152681"/>
              <a:gd name="connsiteX6" fmla="*/ 0 w 1850070"/>
              <a:gd name="connsiteY6" fmla="*/ 555752 h 1152681"/>
              <a:gd name="connsiteX7" fmla="*/ 35626 w 1850070"/>
              <a:gd name="connsiteY7" fmla="*/ 549427 h 115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070" h="1152681">
                <a:moveTo>
                  <a:pt x="35626" y="549427"/>
                </a:moveTo>
                <a:lnTo>
                  <a:pt x="1273730" y="288170"/>
                </a:lnTo>
                <a:lnTo>
                  <a:pt x="1273730" y="0"/>
                </a:lnTo>
                <a:lnTo>
                  <a:pt x="1850070" y="576341"/>
                </a:lnTo>
                <a:lnTo>
                  <a:pt x="1273730" y="1152681"/>
                </a:lnTo>
                <a:lnTo>
                  <a:pt x="1273730" y="864511"/>
                </a:lnTo>
                <a:lnTo>
                  <a:pt x="0" y="555752"/>
                </a:lnTo>
                <a:lnTo>
                  <a:pt x="35626" y="549427"/>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pPr>
            <a:endParaRPr lang="pt-BR" sz="900" dirty="0">
              <a:solidFill>
                <a:prstClr val="black"/>
              </a:solidFill>
            </a:endParaRPr>
          </a:p>
        </p:txBody>
      </p:sp>
      <p:sp>
        <p:nvSpPr>
          <p:cNvPr id="67" name="Seta para a direita 17"/>
          <p:cNvSpPr/>
          <p:nvPr/>
        </p:nvSpPr>
        <p:spPr>
          <a:xfrm rot="5724488">
            <a:off x="2755903" y="2717787"/>
            <a:ext cx="576000" cy="180000"/>
          </a:xfrm>
          <a:custGeom>
            <a:avLst/>
            <a:gdLst>
              <a:gd name="connsiteX0" fmla="*/ 0 w 1814444"/>
              <a:gd name="connsiteY0" fmla="*/ 288170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288170 h 1152681"/>
              <a:gd name="connsiteX0" fmla="*/ 0 w 1814444"/>
              <a:gd name="connsiteY0" fmla="*/ 549427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549427 h 1152681"/>
              <a:gd name="connsiteX0" fmla="*/ 23751 w 1838195"/>
              <a:gd name="connsiteY0" fmla="*/ 549427 h 1152681"/>
              <a:gd name="connsiteX1" fmla="*/ 1261855 w 1838195"/>
              <a:gd name="connsiteY1" fmla="*/ 288170 h 1152681"/>
              <a:gd name="connsiteX2" fmla="*/ 1261855 w 1838195"/>
              <a:gd name="connsiteY2" fmla="*/ 0 h 1152681"/>
              <a:gd name="connsiteX3" fmla="*/ 1838195 w 1838195"/>
              <a:gd name="connsiteY3" fmla="*/ 576341 h 1152681"/>
              <a:gd name="connsiteX4" fmla="*/ 1261855 w 1838195"/>
              <a:gd name="connsiteY4" fmla="*/ 1152681 h 1152681"/>
              <a:gd name="connsiteX5" fmla="*/ 1261855 w 1838195"/>
              <a:gd name="connsiteY5" fmla="*/ 864511 h 1152681"/>
              <a:gd name="connsiteX6" fmla="*/ 0 w 1838195"/>
              <a:gd name="connsiteY6" fmla="*/ 591378 h 1152681"/>
              <a:gd name="connsiteX7" fmla="*/ 23751 w 1838195"/>
              <a:gd name="connsiteY7" fmla="*/ 549427 h 1152681"/>
              <a:gd name="connsiteX0" fmla="*/ 35626 w 1850070"/>
              <a:gd name="connsiteY0" fmla="*/ 549427 h 1152681"/>
              <a:gd name="connsiteX1" fmla="*/ 1273730 w 1850070"/>
              <a:gd name="connsiteY1" fmla="*/ 288170 h 1152681"/>
              <a:gd name="connsiteX2" fmla="*/ 1273730 w 1850070"/>
              <a:gd name="connsiteY2" fmla="*/ 0 h 1152681"/>
              <a:gd name="connsiteX3" fmla="*/ 1850070 w 1850070"/>
              <a:gd name="connsiteY3" fmla="*/ 576341 h 1152681"/>
              <a:gd name="connsiteX4" fmla="*/ 1273730 w 1850070"/>
              <a:gd name="connsiteY4" fmla="*/ 1152681 h 1152681"/>
              <a:gd name="connsiteX5" fmla="*/ 1273730 w 1850070"/>
              <a:gd name="connsiteY5" fmla="*/ 864511 h 1152681"/>
              <a:gd name="connsiteX6" fmla="*/ 0 w 1850070"/>
              <a:gd name="connsiteY6" fmla="*/ 555752 h 1152681"/>
              <a:gd name="connsiteX7" fmla="*/ 35626 w 1850070"/>
              <a:gd name="connsiteY7" fmla="*/ 549427 h 115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070" h="1152681">
                <a:moveTo>
                  <a:pt x="35626" y="549427"/>
                </a:moveTo>
                <a:lnTo>
                  <a:pt x="1273730" y="288170"/>
                </a:lnTo>
                <a:lnTo>
                  <a:pt x="1273730" y="0"/>
                </a:lnTo>
                <a:lnTo>
                  <a:pt x="1850070" y="576341"/>
                </a:lnTo>
                <a:lnTo>
                  <a:pt x="1273730" y="1152681"/>
                </a:lnTo>
                <a:lnTo>
                  <a:pt x="1273730" y="864511"/>
                </a:lnTo>
                <a:lnTo>
                  <a:pt x="0" y="555752"/>
                </a:lnTo>
                <a:lnTo>
                  <a:pt x="35626" y="549427"/>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pPr>
            <a:endParaRPr lang="pt-BR" sz="900" dirty="0">
              <a:solidFill>
                <a:prstClr val="black"/>
              </a:solidFill>
            </a:endParaRPr>
          </a:p>
        </p:txBody>
      </p:sp>
      <p:sp>
        <p:nvSpPr>
          <p:cNvPr id="69" name="Seta para a direita 17"/>
          <p:cNvSpPr/>
          <p:nvPr/>
        </p:nvSpPr>
        <p:spPr>
          <a:xfrm rot="11700000">
            <a:off x="3163285" y="3483565"/>
            <a:ext cx="576000" cy="180000"/>
          </a:xfrm>
          <a:custGeom>
            <a:avLst/>
            <a:gdLst>
              <a:gd name="connsiteX0" fmla="*/ 0 w 1814444"/>
              <a:gd name="connsiteY0" fmla="*/ 288170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288170 h 1152681"/>
              <a:gd name="connsiteX0" fmla="*/ 0 w 1814444"/>
              <a:gd name="connsiteY0" fmla="*/ 549427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549427 h 1152681"/>
              <a:gd name="connsiteX0" fmla="*/ 23751 w 1838195"/>
              <a:gd name="connsiteY0" fmla="*/ 549427 h 1152681"/>
              <a:gd name="connsiteX1" fmla="*/ 1261855 w 1838195"/>
              <a:gd name="connsiteY1" fmla="*/ 288170 h 1152681"/>
              <a:gd name="connsiteX2" fmla="*/ 1261855 w 1838195"/>
              <a:gd name="connsiteY2" fmla="*/ 0 h 1152681"/>
              <a:gd name="connsiteX3" fmla="*/ 1838195 w 1838195"/>
              <a:gd name="connsiteY3" fmla="*/ 576341 h 1152681"/>
              <a:gd name="connsiteX4" fmla="*/ 1261855 w 1838195"/>
              <a:gd name="connsiteY4" fmla="*/ 1152681 h 1152681"/>
              <a:gd name="connsiteX5" fmla="*/ 1261855 w 1838195"/>
              <a:gd name="connsiteY5" fmla="*/ 864511 h 1152681"/>
              <a:gd name="connsiteX6" fmla="*/ 0 w 1838195"/>
              <a:gd name="connsiteY6" fmla="*/ 591378 h 1152681"/>
              <a:gd name="connsiteX7" fmla="*/ 23751 w 1838195"/>
              <a:gd name="connsiteY7" fmla="*/ 549427 h 1152681"/>
              <a:gd name="connsiteX0" fmla="*/ 35626 w 1850070"/>
              <a:gd name="connsiteY0" fmla="*/ 549427 h 1152681"/>
              <a:gd name="connsiteX1" fmla="*/ 1273730 w 1850070"/>
              <a:gd name="connsiteY1" fmla="*/ 288170 h 1152681"/>
              <a:gd name="connsiteX2" fmla="*/ 1273730 w 1850070"/>
              <a:gd name="connsiteY2" fmla="*/ 0 h 1152681"/>
              <a:gd name="connsiteX3" fmla="*/ 1850070 w 1850070"/>
              <a:gd name="connsiteY3" fmla="*/ 576341 h 1152681"/>
              <a:gd name="connsiteX4" fmla="*/ 1273730 w 1850070"/>
              <a:gd name="connsiteY4" fmla="*/ 1152681 h 1152681"/>
              <a:gd name="connsiteX5" fmla="*/ 1273730 w 1850070"/>
              <a:gd name="connsiteY5" fmla="*/ 864511 h 1152681"/>
              <a:gd name="connsiteX6" fmla="*/ 0 w 1850070"/>
              <a:gd name="connsiteY6" fmla="*/ 555752 h 1152681"/>
              <a:gd name="connsiteX7" fmla="*/ 35626 w 1850070"/>
              <a:gd name="connsiteY7" fmla="*/ 549427 h 115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070" h="1152681">
                <a:moveTo>
                  <a:pt x="35626" y="549427"/>
                </a:moveTo>
                <a:lnTo>
                  <a:pt x="1273730" y="288170"/>
                </a:lnTo>
                <a:lnTo>
                  <a:pt x="1273730" y="0"/>
                </a:lnTo>
                <a:lnTo>
                  <a:pt x="1850070" y="576341"/>
                </a:lnTo>
                <a:lnTo>
                  <a:pt x="1273730" y="1152681"/>
                </a:lnTo>
                <a:lnTo>
                  <a:pt x="1273730" y="864511"/>
                </a:lnTo>
                <a:lnTo>
                  <a:pt x="0" y="555752"/>
                </a:lnTo>
                <a:lnTo>
                  <a:pt x="35626" y="549427"/>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pPr>
            <a:endParaRPr lang="pt-BR" sz="900" dirty="0">
              <a:solidFill>
                <a:prstClr val="black"/>
              </a:solidFill>
            </a:endParaRPr>
          </a:p>
        </p:txBody>
      </p:sp>
      <p:sp>
        <p:nvSpPr>
          <p:cNvPr id="8" name="Elipse 7"/>
          <p:cNvSpPr/>
          <p:nvPr/>
        </p:nvSpPr>
        <p:spPr>
          <a:xfrm>
            <a:off x="2684239" y="2988506"/>
            <a:ext cx="447113" cy="335923"/>
          </a:xfrm>
          <a:prstGeom prst="ellipse">
            <a:avLst/>
          </a:prstGeom>
          <a:noFill/>
          <a:ln>
            <a:solidFill>
              <a:schemeClr val="accent3">
                <a:lumMod val="75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70" name="Elipse 69"/>
          <p:cNvSpPr/>
          <p:nvPr/>
        </p:nvSpPr>
        <p:spPr>
          <a:xfrm>
            <a:off x="2829252" y="3314723"/>
            <a:ext cx="447113" cy="335923"/>
          </a:xfrm>
          <a:prstGeom prst="ellipse">
            <a:avLst/>
          </a:prstGeom>
          <a:noFill/>
          <a:ln>
            <a:solidFill>
              <a:schemeClr val="accent3">
                <a:lumMod val="75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72" name="Elipse 71"/>
          <p:cNvSpPr/>
          <p:nvPr/>
        </p:nvSpPr>
        <p:spPr>
          <a:xfrm>
            <a:off x="3037268" y="2473775"/>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4" name="CaixaDeTexto 73"/>
          <p:cNvSpPr txBox="1"/>
          <p:nvPr/>
        </p:nvSpPr>
        <p:spPr>
          <a:xfrm>
            <a:off x="3126237" y="2345465"/>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Itaqui</a:t>
            </a:r>
          </a:p>
        </p:txBody>
      </p:sp>
      <p:sp>
        <p:nvSpPr>
          <p:cNvPr id="86" name="Elipse 85"/>
          <p:cNvSpPr/>
          <p:nvPr/>
        </p:nvSpPr>
        <p:spPr>
          <a:xfrm>
            <a:off x="3712025" y="3570480"/>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87" name="CaixaDeTexto 86"/>
          <p:cNvSpPr txBox="1"/>
          <p:nvPr/>
        </p:nvSpPr>
        <p:spPr>
          <a:xfrm>
            <a:off x="3800994" y="344217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a:solidFill>
                  <a:prstClr val="black"/>
                </a:solidFill>
              </a:rPr>
              <a:t>Aratu</a:t>
            </a:r>
            <a:endParaRPr lang="pt-BR" sz="1200" b="1" dirty="0">
              <a:solidFill>
                <a:prstClr val="black"/>
              </a:solidFill>
            </a:endParaRPr>
          </a:p>
        </p:txBody>
      </p:sp>
      <p:sp>
        <p:nvSpPr>
          <p:cNvPr id="21" name="Retângulo de cantos arredondados 20"/>
          <p:cNvSpPr/>
          <p:nvPr/>
        </p:nvSpPr>
        <p:spPr>
          <a:xfrm>
            <a:off x="271686" y="5719077"/>
            <a:ext cx="4839929" cy="993201"/>
          </a:xfrm>
          <a:prstGeom prst="roundRect">
            <a:avLst/>
          </a:prstGeom>
          <a:solidFill>
            <a:schemeClr val="accent6"/>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r>
              <a:rPr lang="pt-BR" sz="1400" dirty="0">
                <a:solidFill>
                  <a:schemeClr val="tx1"/>
                </a:solidFill>
              </a:rPr>
              <a:t>Semelhante aos grãos, custo </a:t>
            </a:r>
            <a:r>
              <a:rPr lang="pt-BR" sz="1400" dirty="0"/>
              <a:t>portuário (30-60 R$/t) </a:t>
            </a:r>
            <a:r>
              <a:rPr lang="pt-BR" sz="1400" dirty="0">
                <a:solidFill>
                  <a:schemeClr val="tx1"/>
                </a:solidFill>
              </a:rPr>
              <a:t>é pouco relevante no custo total do produto</a:t>
            </a:r>
          </a:p>
          <a:p>
            <a:pPr marL="144000" indent="-144000">
              <a:spcAft>
                <a:spcPts val="600"/>
              </a:spcAft>
              <a:buFont typeface="Arial" pitchFamily="34" charset="0"/>
              <a:buChar char="•"/>
            </a:pPr>
            <a:r>
              <a:rPr lang="pt-BR" sz="1400" dirty="0" err="1"/>
              <a:t>Demurrage</a:t>
            </a:r>
            <a:r>
              <a:rPr lang="pt-BR" sz="1400" dirty="0"/>
              <a:t> pode superar, e muito, o custo de movimentação (100R$/t)</a:t>
            </a:r>
            <a:endParaRPr lang="pt-BR" sz="1400" dirty="0">
              <a:solidFill>
                <a:schemeClr val="tx1"/>
              </a:solidFill>
            </a:endParaRPr>
          </a:p>
        </p:txBody>
      </p:sp>
    </p:spTree>
    <p:extLst>
      <p:ext uri="{BB962C8B-B14F-4D97-AF65-F5344CB8AC3E}">
        <p14:creationId xmlns:p14="http://schemas.microsoft.com/office/powerpoint/2010/main" val="669031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o 10" hidden="1"/>
          <p:cNvGraphicFramePr>
            <a:graphicFrameLocks noChangeAspect="1"/>
          </p:cNvGraphicFramePr>
          <p:nvPr>
            <p:custDataLst>
              <p:tags r:id="rId2"/>
            </p:custDataLst>
            <p:extLst>
              <p:ext uri="{D42A27DB-BD31-4B8C-83A1-F6EECF244321}">
                <p14:modId xmlns:p14="http://schemas.microsoft.com/office/powerpoint/2010/main" val="419687636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7063" name="think-cell Slide" r:id="rId19" imgW="270" imgH="270" progId="TCLayout.ActiveDocument.1">
                  <p:embed/>
                </p:oleObj>
              </mc:Choice>
              <mc:Fallback>
                <p:oleObj name="think-cell Slide" r:id="rId19" imgW="270" imgH="270" progId="TCLayout.ActiveDocument.1">
                  <p:embed/>
                  <p:pic>
                    <p:nvPicPr>
                      <p:cNvPr id="0" name=""/>
                      <p:cNvPicPr/>
                      <p:nvPr/>
                    </p:nvPicPr>
                    <p:blipFill>
                      <a:blip r:embed="rId20"/>
                      <a:stretch>
                        <a:fillRect/>
                      </a:stretch>
                    </p:blipFill>
                    <p:spPr>
                      <a:xfrm>
                        <a:off x="0" y="0"/>
                        <a:ext cx="158750" cy="158750"/>
                      </a:xfrm>
                      <a:prstGeom prst="rect">
                        <a:avLst/>
                      </a:prstGeom>
                    </p:spPr>
                  </p:pic>
                </p:oleObj>
              </mc:Fallback>
            </mc:AlternateContent>
          </a:graphicData>
        </a:graphic>
      </p:graphicFrame>
      <p:sp>
        <p:nvSpPr>
          <p:cNvPr id="4" name="Título 3"/>
          <p:cNvSpPr>
            <a:spLocks noGrp="1"/>
          </p:cNvSpPr>
          <p:nvPr>
            <p:ph type="title"/>
            <p:custDataLst>
              <p:tags r:id="rId3"/>
            </p:custDataLst>
          </p:nvPr>
        </p:nvSpPr>
        <p:spPr>
          <a:xfrm>
            <a:off x="186970" y="281228"/>
            <a:ext cx="9505950" cy="329588"/>
          </a:xfrm>
        </p:spPr>
        <p:txBody>
          <a:bodyPr/>
          <a:lstStyle/>
          <a:p>
            <a:r>
              <a:rPr lang="pt-BR" dirty="0"/>
              <a:t>A região Centro Oeste utiliza-se prioritariamente do Porto de Paranaguá</a:t>
            </a:r>
          </a:p>
        </p:txBody>
      </p:sp>
      <p:sp>
        <p:nvSpPr>
          <p:cNvPr id="127" name="CaixaDeTexto 126"/>
          <p:cNvSpPr txBox="1"/>
          <p:nvPr/>
        </p:nvSpPr>
        <p:spPr>
          <a:xfrm>
            <a:off x="328301" y="877159"/>
            <a:ext cx="4599936" cy="343450"/>
          </a:xfrm>
          <a:prstGeom prst="rect">
            <a:avLst/>
          </a:prstGeom>
          <a:noFill/>
          <a:ln>
            <a:noFill/>
          </a:ln>
        </p:spPr>
        <p:txBody>
          <a:bodyPr wrap="square" lIns="72000" tIns="36000" rIns="72000" bIns="36000" rtlCol="0" anchor="b">
            <a:noAutofit/>
          </a:bodyPr>
          <a:lstStyle/>
          <a:p>
            <a:pPr>
              <a:spcAft>
                <a:spcPts val="600"/>
              </a:spcAft>
            </a:pPr>
            <a:r>
              <a:rPr lang="pt-BR" sz="1400" b="1" dirty="0">
                <a:solidFill>
                  <a:prstClr val="black"/>
                </a:solidFill>
              </a:rPr>
              <a:t>Principais fluxos de importação</a:t>
            </a:r>
          </a:p>
        </p:txBody>
      </p:sp>
      <p:cxnSp>
        <p:nvCxnSpPr>
          <p:cNvPr id="128" name="Conector reto 127"/>
          <p:cNvCxnSpPr/>
          <p:nvPr/>
        </p:nvCxnSpPr>
        <p:spPr>
          <a:xfrm>
            <a:off x="352270" y="1198420"/>
            <a:ext cx="4599936"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2" name="Grupo 13"/>
          <p:cNvGrpSpPr/>
          <p:nvPr>
            <p:custDataLst>
              <p:tags r:id="rId4"/>
            </p:custDataLst>
          </p:nvPr>
        </p:nvGrpSpPr>
        <p:grpSpPr>
          <a:xfrm>
            <a:off x="5819824" y="901677"/>
            <a:ext cx="2605855" cy="295075"/>
            <a:chOff x="6580757" y="1379097"/>
            <a:chExt cx="2595667" cy="321711"/>
          </a:xfrm>
        </p:grpSpPr>
        <p:sp>
          <p:nvSpPr>
            <p:cNvPr id="152" name="CaixaDeTexto 151"/>
            <p:cNvSpPr txBox="1"/>
            <p:nvPr/>
          </p:nvSpPr>
          <p:spPr>
            <a:xfrm>
              <a:off x="6580757" y="1379097"/>
              <a:ext cx="2547913" cy="306392"/>
            </a:xfrm>
            <a:prstGeom prst="rect">
              <a:avLst/>
            </a:prstGeom>
            <a:noFill/>
            <a:ln>
              <a:noFill/>
            </a:ln>
          </p:spPr>
          <p:txBody>
            <a:bodyPr wrap="square" lIns="72000" tIns="36000" rIns="72000" bIns="36000" rtlCol="0" anchor="b">
              <a:noAutofit/>
            </a:bodyPr>
            <a:lstStyle/>
            <a:p>
              <a:r>
                <a:rPr lang="pt-BR" sz="1400" b="1" dirty="0">
                  <a:solidFill>
                    <a:prstClr val="black"/>
                  </a:solidFill>
                </a:rPr>
                <a:t>Porto de importação (2010)</a:t>
              </a:r>
            </a:p>
          </p:txBody>
        </p:sp>
        <p:cxnSp>
          <p:nvCxnSpPr>
            <p:cNvPr id="153" name="Conector reto 152"/>
            <p:cNvCxnSpPr/>
            <p:nvPr/>
          </p:nvCxnSpPr>
          <p:spPr>
            <a:xfrm>
              <a:off x="6628511" y="1700808"/>
              <a:ext cx="254791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83" name="Pentágono 82"/>
          <p:cNvSpPr/>
          <p:nvPr>
            <p:custDataLst>
              <p:tags r:id="rId5"/>
            </p:custDataLst>
          </p:nvPr>
        </p:nvSpPr>
        <p:spPr>
          <a:xfrm>
            <a:off x="5459784" y="5473794"/>
            <a:ext cx="468000" cy="1152297"/>
          </a:xfrm>
          <a:prstGeom prst="homePlate">
            <a:avLst>
              <a:gd name="adj" fmla="val 31596"/>
            </a:avLst>
          </a:prstGeom>
          <a:solidFill>
            <a:schemeClr val="tx2">
              <a:lumMod val="20000"/>
              <a:lumOff val="80000"/>
            </a:schemeClr>
          </a:solidFill>
          <a:ln>
            <a:solidFill>
              <a:schemeClr val="tx2">
                <a:lumMod val="60000"/>
                <a:lumOff val="4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algn="ctr">
              <a:spcAft>
                <a:spcPts val="600"/>
              </a:spcAft>
            </a:pPr>
            <a:r>
              <a:rPr lang="pt-BR" sz="1400" b="1" dirty="0">
                <a:solidFill>
                  <a:prstClr val="black"/>
                </a:solidFill>
              </a:rPr>
              <a:t>RS</a:t>
            </a:r>
          </a:p>
        </p:txBody>
      </p:sp>
      <p:graphicFrame>
        <p:nvGraphicFramePr>
          <p:cNvPr id="41" name="Gráfico 40"/>
          <p:cNvGraphicFramePr/>
          <p:nvPr>
            <p:custDataLst>
              <p:tags r:id="rId6"/>
            </p:custDataLst>
            <p:extLst>
              <p:ext uri="{D42A27DB-BD31-4B8C-83A1-F6EECF244321}">
                <p14:modId xmlns:p14="http://schemas.microsoft.com/office/powerpoint/2010/main" val="685520588"/>
              </p:ext>
            </p:extLst>
          </p:nvPr>
        </p:nvGraphicFramePr>
        <p:xfrm>
          <a:off x="5816598" y="5359608"/>
          <a:ext cx="2664000" cy="1381760"/>
        </p:xfrm>
        <a:graphic>
          <a:graphicData uri="http://schemas.openxmlformats.org/drawingml/2006/chart">
            <c:chart xmlns:c="http://schemas.openxmlformats.org/drawingml/2006/chart" xmlns:r="http://schemas.openxmlformats.org/officeDocument/2006/relationships" r:id="rId21"/>
          </a:graphicData>
        </a:graphic>
      </p:graphicFrame>
      <p:sp>
        <p:nvSpPr>
          <p:cNvPr id="82" name="Pentágono 81"/>
          <p:cNvSpPr/>
          <p:nvPr>
            <p:custDataLst>
              <p:tags r:id="rId7"/>
            </p:custDataLst>
          </p:nvPr>
        </p:nvSpPr>
        <p:spPr>
          <a:xfrm>
            <a:off x="5459784" y="4139244"/>
            <a:ext cx="468000" cy="1152297"/>
          </a:xfrm>
          <a:prstGeom prst="homePlate">
            <a:avLst>
              <a:gd name="adj" fmla="val 33897"/>
            </a:avLst>
          </a:prstGeom>
          <a:solidFill>
            <a:schemeClr val="accent4"/>
          </a:solidFill>
          <a:ln>
            <a:solidFill>
              <a:schemeClr val="accent3">
                <a:lumMod val="9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algn="ctr">
              <a:spcAft>
                <a:spcPts val="600"/>
              </a:spcAft>
            </a:pPr>
            <a:r>
              <a:rPr lang="pt-BR" sz="1400" b="1" dirty="0">
                <a:solidFill>
                  <a:prstClr val="black"/>
                </a:solidFill>
              </a:rPr>
              <a:t>PR + SC</a:t>
            </a:r>
          </a:p>
        </p:txBody>
      </p:sp>
      <p:graphicFrame>
        <p:nvGraphicFramePr>
          <p:cNvPr id="48" name="Gráfico 47"/>
          <p:cNvGraphicFramePr/>
          <p:nvPr>
            <p:custDataLst>
              <p:tags r:id="rId8"/>
            </p:custDataLst>
            <p:extLst>
              <p:ext uri="{D42A27DB-BD31-4B8C-83A1-F6EECF244321}">
                <p14:modId xmlns:p14="http://schemas.microsoft.com/office/powerpoint/2010/main" val="793096577"/>
              </p:ext>
            </p:extLst>
          </p:nvPr>
        </p:nvGraphicFramePr>
        <p:xfrm>
          <a:off x="5816598" y="4080696"/>
          <a:ext cx="2664000" cy="1292520"/>
        </p:xfrm>
        <a:graphic>
          <a:graphicData uri="http://schemas.openxmlformats.org/drawingml/2006/chart">
            <c:chart xmlns:c="http://schemas.openxmlformats.org/drawingml/2006/chart" xmlns:r="http://schemas.openxmlformats.org/officeDocument/2006/relationships" r:id="rId22"/>
          </a:graphicData>
        </a:graphic>
      </p:graphicFrame>
      <p:sp>
        <p:nvSpPr>
          <p:cNvPr id="81" name="Pentágono 80"/>
          <p:cNvSpPr/>
          <p:nvPr>
            <p:custDataLst>
              <p:tags r:id="rId9"/>
            </p:custDataLst>
          </p:nvPr>
        </p:nvSpPr>
        <p:spPr>
          <a:xfrm>
            <a:off x="5459784" y="1429153"/>
            <a:ext cx="468000" cy="1152297"/>
          </a:xfrm>
          <a:prstGeom prst="homePlate">
            <a:avLst>
              <a:gd name="adj" fmla="val 31596"/>
            </a:avLst>
          </a:prstGeom>
          <a:solidFill>
            <a:schemeClr val="accent5">
              <a:lumMod val="20000"/>
              <a:lumOff val="80000"/>
            </a:schemeClr>
          </a:solidFill>
          <a:ln>
            <a:solidFill>
              <a:schemeClr val="accent5">
                <a:lumMod val="5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algn="ctr">
              <a:spcAft>
                <a:spcPts val="600"/>
              </a:spcAft>
            </a:pPr>
            <a:r>
              <a:rPr lang="pt-BR" sz="1400" b="1" dirty="0">
                <a:solidFill>
                  <a:prstClr val="black"/>
                </a:solidFill>
              </a:rPr>
              <a:t>CO</a:t>
            </a:r>
          </a:p>
        </p:txBody>
      </p:sp>
      <p:graphicFrame>
        <p:nvGraphicFramePr>
          <p:cNvPr id="49" name="Gráfico 48"/>
          <p:cNvGraphicFramePr/>
          <p:nvPr>
            <p:custDataLst>
              <p:tags r:id="rId10"/>
            </p:custDataLst>
            <p:extLst>
              <p:ext uri="{D42A27DB-BD31-4B8C-83A1-F6EECF244321}">
                <p14:modId xmlns:p14="http://schemas.microsoft.com/office/powerpoint/2010/main" val="3653286299"/>
              </p:ext>
            </p:extLst>
          </p:nvPr>
        </p:nvGraphicFramePr>
        <p:xfrm>
          <a:off x="5816598" y="1364518"/>
          <a:ext cx="2595316" cy="1399848"/>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68" name="Gráfico 67"/>
          <p:cNvGraphicFramePr/>
          <p:nvPr>
            <p:custDataLst>
              <p:tags r:id="rId11"/>
            </p:custDataLst>
            <p:extLst>
              <p:ext uri="{D42A27DB-BD31-4B8C-83A1-F6EECF244321}">
                <p14:modId xmlns:p14="http://schemas.microsoft.com/office/powerpoint/2010/main" val="2212203941"/>
              </p:ext>
            </p:extLst>
          </p:nvPr>
        </p:nvGraphicFramePr>
        <p:xfrm>
          <a:off x="5816598" y="2694554"/>
          <a:ext cx="2664000" cy="1381760"/>
        </p:xfrm>
        <a:graphic>
          <a:graphicData uri="http://schemas.openxmlformats.org/drawingml/2006/chart">
            <c:chart xmlns:c="http://schemas.openxmlformats.org/drawingml/2006/chart" xmlns:r="http://schemas.openxmlformats.org/officeDocument/2006/relationships" r:id="rId24"/>
          </a:graphicData>
        </a:graphic>
      </p:graphicFrame>
      <p:sp>
        <p:nvSpPr>
          <p:cNvPr id="80" name="Pentágono 79"/>
          <p:cNvSpPr/>
          <p:nvPr>
            <p:custDataLst>
              <p:tags r:id="rId12"/>
            </p:custDataLst>
          </p:nvPr>
        </p:nvSpPr>
        <p:spPr>
          <a:xfrm>
            <a:off x="5459784" y="2801334"/>
            <a:ext cx="468000" cy="1152297"/>
          </a:xfrm>
          <a:prstGeom prst="homePlate">
            <a:avLst>
              <a:gd name="adj" fmla="val 33897"/>
            </a:avLst>
          </a:prstGeom>
          <a:solidFill>
            <a:srgbClr val="99FFCC"/>
          </a:solidFill>
          <a:ln w="12700" cap="flat" cmpd="sng">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vert270" lIns="49981" tIns="0" rIns="49981" bIns="0" anchor="ctr"/>
          <a:lstStyle/>
          <a:p>
            <a:pPr algn="ctr"/>
            <a:r>
              <a:rPr lang="pt-BR" sz="1400" b="1" dirty="0">
                <a:solidFill>
                  <a:prstClr val="black"/>
                </a:solidFill>
              </a:rPr>
              <a:t>SP + MG</a:t>
            </a:r>
          </a:p>
        </p:txBody>
      </p:sp>
      <p:grpSp>
        <p:nvGrpSpPr>
          <p:cNvPr id="12" name="Grupo 11"/>
          <p:cNvGrpSpPr/>
          <p:nvPr>
            <p:custDataLst>
              <p:tags r:id="rId13"/>
            </p:custDataLst>
          </p:nvPr>
        </p:nvGrpSpPr>
        <p:grpSpPr>
          <a:xfrm>
            <a:off x="55662" y="1940343"/>
            <a:ext cx="4053099" cy="2621105"/>
            <a:chOff x="-520402" y="2249110"/>
            <a:chExt cx="4053099" cy="2621105"/>
          </a:xfrm>
        </p:grpSpPr>
        <p:sp>
          <p:nvSpPr>
            <p:cNvPr id="104" name="Freeform 18"/>
            <p:cNvSpPr>
              <a:spLocks/>
            </p:cNvSpPr>
            <p:nvPr/>
          </p:nvSpPr>
          <p:spPr bwMode="blackWhite">
            <a:xfrm>
              <a:off x="1378085" y="2249110"/>
              <a:ext cx="520169" cy="509360"/>
            </a:xfrm>
            <a:custGeom>
              <a:avLst/>
              <a:gdLst/>
              <a:ahLst/>
              <a:cxnLst>
                <a:cxn ang="0">
                  <a:pos x="219" y="324"/>
                </a:cxn>
                <a:cxn ang="0">
                  <a:pos x="180" y="324"/>
                </a:cxn>
                <a:cxn ang="0">
                  <a:pos x="141" y="283"/>
                </a:cxn>
                <a:cxn ang="0">
                  <a:pos x="122" y="229"/>
                </a:cxn>
                <a:cxn ang="0">
                  <a:pos x="90" y="168"/>
                </a:cxn>
                <a:cxn ang="0">
                  <a:pos x="51" y="155"/>
                </a:cxn>
                <a:cxn ang="0">
                  <a:pos x="32" y="155"/>
                </a:cxn>
                <a:cxn ang="0">
                  <a:pos x="0" y="135"/>
                </a:cxn>
                <a:cxn ang="0">
                  <a:pos x="0" y="94"/>
                </a:cxn>
                <a:cxn ang="0">
                  <a:pos x="51" y="114"/>
                </a:cxn>
                <a:cxn ang="0">
                  <a:pos x="109" y="114"/>
                </a:cxn>
                <a:cxn ang="0">
                  <a:pos x="161" y="74"/>
                </a:cxn>
                <a:cxn ang="0">
                  <a:pos x="199" y="20"/>
                </a:cxn>
                <a:cxn ang="0">
                  <a:pos x="219" y="0"/>
                </a:cxn>
                <a:cxn ang="0">
                  <a:pos x="232" y="0"/>
                </a:cxn>
                <a:cxn ang="0">
                  <a:pos x="232" y="54"/>
                </a:cxn>
                <a:cxn ang="0">
                  <a:pos x="251" y="114"/>
                </a:cxn>
                <a:cxn ang="0">
                  <a:pos x="270" y="155"/>
                </a:cxn>
                <a:cxn ang="0">
                  <a:pos x="290" y="168"/>
                </a:cxn>
                <a:cxn ang="0">
                  <a:pos x="290" y="189"/>
                </a:cxn>
                <a:cxn ang="0">
                  <a:pos x="270" y="209"/>
                </a:cxn>
                <a:cxn ang="0">
                  <a:pos x="232" y="249"/>
                </a:cxn>
                <a:cxn ang="0">
                  <a:pos x="219" y="303"/>
                </a:cxn>
                <a:cxn ang="0">
                  <a:pos x="219" y="324"/>
                </a:cxn>
              </a:cxnLst>
              <a:rect l="0" t="0" r="r" b="b"/>
              <a:pathLst>
                <a:path w="291" h="325">
                  <a:moveTo>
                    <a:pt x="219" y="324"/>
                  </a:moveTo>
                  <a:lnTo>
                    <a:pt x="180" y="324"/>
                  </a:lnTo>
                  <a:lnTo>
                    <a:pt x="141" y="283"/>
                  </a:lnTo>
                  <a:lnTo>
                    <a:pt x="122" y="229"/>
                  </a:lnTo>
                  <a:lnTo>
                    <a:pt x="90" y="168"/>
                  </a:lnTo>
                  <a:lnTo>
                    <a:pt x="51" y="155"/>
                  </a:lnTo>
                  <a:lnTo>
                    <a:pt x="32" y="155"/>
                  </a:lnTo>
                  <a:lnTo>
                    <a:pt x="0" y="135"/>
                  </a:lnTo>
                  <a:lnTo>
                    <a:pt x="0" y="94"/>
                  </a:lnTo>
                  <a:lnTo>
                    <a:pt x="51" y="114"/>
                  </a:lnTo>
                  <a:lnTo>
                    <a:pt x="109" y="114"/>
                  </a:lnTo>
                  <a:lnTo>
                    <a:pt x="161" y="74"/>
                  </a:lnTo>
                  <a:lnTo>
                    <a:pt x="199" y="20"/>
                  </a:lnTo>
                  <a:lnTo>
                    <a:pt x="219" y="0"/>
                  </a:lnTo>
                  <a:lnTo>
                    <a:pt x="232" y="0"/>
                  </a:lnTo>
                  <a:lnTo>
                    <a:pt x="232" y="54"/>
                  </a:lnTo>
                  <a:lnTo>
                    <a:pt x="251" y="114"/>
                  </a:lnTo>
                  <a:lnTo>
                    <a:pt x="270" y="155"/>
                  </a:lnTo>
                  <a:lnTo>
                    <a:pt x="290" y="168"/>
                  </a:lnTo>
                  <a:lnTo>
                    <a:pt x="290" y="189"/>
                  </a:lnTo>
                  <a:lnTo>
                    <a:pt x="270" y="209"/>
                  </a:lnTo>
                  <a:lnTo>
                    <a:pt x="232" y="249"/>
                  </a:lnTo>
                  <a:lnTo>
                    <a:pt x="219" y="303"/>
                  </a:lnTo>
                  <a:lnTo>
                    <a:pt x="219" y="32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6" name="Freeform 24"/>
            <p:cNvSpPr>
              <a:spLocks/>
            </p:cNvSpPr>
            <p:nvPr/>
          </p:nvSpPr>
          <p:spPr bwMode="blackWhite">
            <a:xfrm>
              <a:off x="2413143" y="4636509"/>
              <a:ext cx="462079" cy="233706"/>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7" name="Freeform 25"/>
            <p:cNvSpPr>
              <a:spLocks/>
            </p:cNvSpPr>
            <p:nvPr/>
          </p:nvSpPr>
          <p:spPr bwMode="blackWhite">
            <a:xfrm>
              <a:off x="2744520" y="4362054"/>
              <a:ext cx="253483" cy="329586"/>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9" name="Freeform 27"/>
            <p:cNvSpPr>
              <a:spLocks/>
            </p:cNvSpPr>
            <p:nvPr/>
          </p:nvSpPr>
          <p:spPr bwMode="blackWhite">
            <a:xfrm>
              <a:off x="2286400" y="3441612"/>
              <a:ext cx="982251" cy="957596"/>
            </a:xfrm>
            <a:custGeom>
              <a:avLst/>
              <a:gdLst/>
              <a:ahLst/>
              <a:cxnLst>
                <a:cxn ang="0">
                  <a:pos x="38" y="424"/>
                </a:cxn>
                <a:cxn ang="0">
                  <a:pos x="70" y="403"/>
                </a:cxn>
                <a:cxn ang="0">
                  <a:pos x="90" y="383"/>
                </a:cxn>
                <a:cxn ang="0">
                  <a:pos x="147" y="383"/>
                </a:cxn>
                <a:cxn ang="0">
                  <a:pos x="179" y="403"/>
                </a:cxn>
                <a:cxn ang="0">
                  <a:pos x="217" y="403"/>
                </a:cxn>
                <a:cxn ang="0">
                  <a:pos x="256" y="424"/>
                </a:cxn>
                <a:cxn ang="0">
                  <a:pos x="288" y="424"/>
                </a:cxn>
                <a:cxn ang="0">
                  <a:pos x="327" y="457"/>
                </a:cxn>
                <a:cxn ang="0">
                  <a:pos x="346" y="457"/>
                </a:cxn>
                <a:cxn ang="0">
                  <a:pos x="398" y="477"/>
                </a:cxn>
                <a:cxn ang="0">
                  <a:pos x="398" y="498"/>
                </a:cxn>
                <a:cxn ang="0">
                  <a:pos x="378" y="517"/>
                </a:cxn>
                <a:cxn ang="0">
                  <a:pos x="365" y="558"/>
                </a:cxn>
                <a:cxn ang="0">
                  <a:pos x="378" y="571"/>
                </a:cxn>
                <a:cxn ang="0">
                  <a:pos x="378" y="591"/>
                </a:cxn>
                <a:cxn ang="0">
                  <a:pos x="398" y="612"/>
                </a:cxn>
                <a:cxn ang="0">
                  <a:pos x="417" y="591"/>
                </a:cxn>
                <a:cxn ang="0">
                  <a:pos x="436" y="558"/>
                </a:cxn>
                <a:cxn ang="0">
                  <a:pos x="436" y="498"/>
                </a:cxn>
                <a:cxn ang="0">
                  <a:pos x="455" y="457"/>
                </a:cxn>
                <a:cxn ang="0">
                  <a:pos x="455" y="322"/>
                </a:cxn>
                <a:cxn ang="0">
                  <a:pos x="475" y="289"/>
                </a:cxn>
                <a:cxn ang="0">
                  <a:pos x="475" y="309"/>
                </a:cxn>
                <a:cxn ang="0">
                  <a:pos x="488" y="309"/>
                </a:cxn>
                <a:cxn ang="0">
                  <a:pos x="526" y="228"/>
                </a:cxn>
                <a:cxn ang="0">
                  <a:pos x="546" y="208"/>
                </a:cxn>
                <a:cxn ang="0">
                  <a:pos x="488" y="194"/>
                </a:cxn>
                <a:cxn ang="0">
                  <a:pos x="488" y="174"/>
                </a:cxn>
                <a:cxn ang="0">
                  <a:pos x="475" y="154"/>
                </a:cxn>
                <a:cxn ang="0">
                  <a:pos x="475" y="134"/>
                </a:cxn>
                <a:cxn ang="0">
                  <a:pos x="488" y="134"/>
                </a:cxn>
                <a:cxn ang="0">
                  <a:pos x="507" y="113"/>
                </a:cxn>
                <a:cxn ang="0">
                  <a:pos x="507" y="80"/>
                </a:cxn>
                <a:cxn ang="0">
                  <a:pos x="488" y="40"/>
                </a:cxn>
                <a:cxn ang="0">
                  <a:pos x="475" y="40"/>
                </a:cxn>
                <a:cxn ang="0">
                  <a:pos x="475" y="20"/>
                </a:cxn>
                <a:cxn ang="0">
                  <a:pos x="398" y="0"/>
                </a:cxn>
                <a:cxn ang="0">
                  <a:pos x="365" y="40"/>
                </a:cxn>
                <a:cxn ang="0">
                  <a:pos x="327" y="40"/>
                </a:cxn>
                <a:cxn ang="0">
                  <a:pos x="327" y="20"/>
                </a:cxn>
                <a:cxn ang="0">
                  <a:pos x="307" y="0"/>
                </a:cxn>
                <a:cxn ang="0">
                  <a:pos x="269" y="40"/>
                </a:cxn>
                <a:cxn ang="0">
                  <a:pos x="198" y="60"/>
                </a:cxn>
                <a:cxn ang="0">
                  <a:pos x="160" y="40"/>
                </a:cxn>
                <a:cxn ang="0">
                  <a:pos x="147" y="60"/>
                </a:cxn>
                <a:cxn ang="0">
                  <a:pos x="147" y="80"/>
                </a:cxn>
                <a:cxn ang="0">
                  <a:pos x="160" y="93"/>
                </a:cxn>
                <a:cxn ang="0">
                  <a:pos x="160" y="113"/>
                </a:cxn>
                <a:cxn ang="0">
                  <a:pos x="128" y="154"/>
                </a:cxn>
                <a:cxn ang="0">
                  <a:pos x="90" y="154"/>
                </a:cxn>
                <a:cxn ang="0">
                  <a:pos x="51" y="134"/>
                </a:cxn>
                <a:cxn ang="0">
                  <a:pos x="38" y="134"/>
                </a:cxn>
                <a:cxn ang="0">
                  <a:pos x="19" y="154"/>
                </a:cxn>
                <a:cxn ang="0">
                  <a:pos x="0" y="194"/>
                </a:cxn>
                <a:cxn ang="0">
                  <a:pos x="19" y="248"/>
                </a:cxn>
                <a:cxn ang="0">
                  <a:pos x="19" y="322"/>
                </a:cxn>
                <a:cxn ang="0">
                  <a:pos x="38" y="363"/>
                </a:cxn>
                <a:cxn ang="0">
                  <a:pos x="38" y="424"/>
                </a:cxn>
              </a:cxnLst>
              <a:rect l="0" t="0" r="r" b="b"/>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0" name="Freeform 28"/>
            <p:cNvSpPr>
              <a:spLocks/>
            </p:cNvSpPr>
            <p:nvPr/>
          </p:nvSpPr>
          <p:spPr bwMode="blackWhite">
            <a:xfrm>
              <a:off x="3139269" y="3568652"/>
              <a:ext cx="198033" cy="201347"/>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1" name="Freeform 29"/>
            <p:cNvSpPr>
              <a:spLocks/>
            </p:cNvSpPr>
            <p:nvPr/>
          </p:nvSpPr>
          <p:spPr bwMode="blackWhite">
            <a:xfrm>
              <a:off x="3161713" y="3475169"/>
              <a:ext cx="336657" cy="179774"/>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2" name="Freeform 30"/>
            <p:cNvSpPr>
              <a:spLocks/>
            </p:cNvSpPr>
            <p:nvPr/>
          </p:nvSpPr>
          <p:spPr bwMode="blackWhite">
            <a:xfrm>
              <a:off x="2839578" y="3295395"/>
              <a:ext cx="693119" cy="213331"/>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3" name="Freeform 31"/>
            <p:cNvSpPr>
              <a:spLocks/>
            </p:cNvSpPr>
            <p:nvPr/>
          </p:nvSpPr>
          <p:spPr bwMode="blackWhite">
            <a:xfrm>
              <a:off x="3034971" y="3179141"/>
              <a:ext cx="497726" cy="213331"/>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4" name="Freeform 32"/>
            <p:cNvSpPr>
              <a:spLocks/>
            </p:cNvSpPr>
            <p:nvPr/>
          </p:nvSpPr>
          <p:spPr bwMode="blackWhite">
            <a:xfrm>
              <a:off x="3104943" y="3053299"/>
              <a:ext cx="393428" cy="212133"/>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5" name="Freeform 33"/>
            <p:cNvSpPr>
              <a:spLocks/>
            </p:cNvSpPr>
            <p:nvPr/>
          </p:nvSpPr>
          <p:spPr bwMode="blackWhite">
            <a:xfrm>
              <a:off x="2805252" y="2907084"/>
              <a:ext cx="462079" cy="455428"/>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6" name="Freeform 34"/>
            <p:cNvSpPr>
              <a:spLocks/>
            </p:cNvSpPr>
            <p:nvPr/>
          </p:nvSpPr>
          <p:spPr bwMode="blackWhite">
            <a:xfrm>
              <a:off x="2322048" y="2903487"/>
              <a:ext cx="588821" cy="782617"/>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7" name="Freeform 35"/>
            <p:cNvSpPr>
              <a:spLocks/>
            </p:cNvSpPr>
            <p:nvPr/>
          </p:nvSpPr>
          <p:spPr bwMode="blackWhite">
            <a:xfrm>
              <a:off x="2056681" y="2729706"/>
              <a:ext cx="718204" cy="895275"/>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8" name="Freeform 36"/>
            <p:cNvSpPr>
              <a:spLocks/>
            </p:cNvSpPr>
            <p:nvPr/>
          </p:nvSpPr>
          <p:spPr bwMode="blackWhite">
            <a:xfrm>
              <a:off x="1826961" y="3143186"/>
              <a:ext cx="532052" cy="834151"/>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19" name="Freeform 40"/>
            <p:cNvSpPr>
              <a:spLocks/>
            </p:cNvSpPr>
            <p:nvPr/>
          </p:nvSpPr>
          <p:spPr bwMode="blackWhite">
            <a:xfrm>
              <a:off x="196480" y="3436816"/>
              <a:ext cx="727445" cy="568086"/>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0" name="Freeform 41"/>
            <p:cNvSpPr>
              <a:spLocks/>
            </p:cNvSpPr>
            <p:nvPr/>
          </p:nvSpPr>
          <p:spPr bwMode="blackWhite">
            <a:xfrm>
              <a:off x="-520402" y="3436816"/>
              <a:ext cx="748569" cy="357152"/>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1" name="Freeform 42"/>
            <p:cNvSpPr>
              <a:spLocks/>
            </p:cNvSpPr>
            <p:nvPr/>
          </p:nvSpPr>
          <p:spPr bwMode="blackWhite">
            <a:xfrm>
              <a:off x="922607" y="2396526"/>
              <a:ext cx="1370395" cy="1190104"/>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2" name="Freeform 43"/>
            <p:cNvSpPr>
              <a:spLocks/>
            </p:cNvSpPr>
            <p:nvPr/>
          </p:nvSpPr>
          <p:spPr bwMode="blackWhite">
            <a:xfrm>
              <a:off x="-516443" y="2457648"/>
              <a:ext cx="1728178" cy="1224860"/>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23" name="Freeform 44"/>
            <p:cNvSpPr>
              <a:spLocks/>
            </p:cNvSpPr>
            <p:nvPr/>
          </p:nvSpPr>
          <p:spPr bwMode="blackWhite">
            <a:xfrm>
              <a:off x="1793958" y="2626635"/>
              <a:ext cx="289130" cy="182170"/>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grpSp>
      <p:grpSp>
        <p:nvGrpSpPr>
          <p:cNvPr id="13" name="Grupo 12"/>
          <p:cNvGrpSpPr/>
          <p:nvPr>
            <p:custDataLst>
              <p:tags r:id="rId14"/>
            </p:custDataLst>
          </p:nvPr>
        </p:nvGrpSpPr>
        <p:grpSpPr>
          <a:xfrm>
            <a:off x="2207632" y="3728495"/>
            <a:ext cx="1370395" cy="1010330"/>
            <a:chOff x="1631568" y="4037262"/>
            <a:chExt cx="1370395" cy="1010330"/>
          </a:xfrm>
        </p:grpSpPr>
        <p:sp>
          <p:nvSpPr>
            <p:cNvPr id="105" name="Freeform 23"/>
            <p:cNvSpPr>
              <a:spLocks/>
            </p:cNvSpPr>
            <p:nvPr/>
          </p:nvSpPr>
          <p:spPr bwMode="blackWhite">
            <a:xfrm>
              <a:off x="1631568" y="4540629"/>
              <a:ext cx="855509" cy="506963"/>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rgbClr val="99FFCC"/>
            </a:solidFill>
            <a:ln w="12700" cap="flat" cmpd="sng">
              <a:solidFill>
                <a:srgbClr val="00B050"/>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8" name="Freeform 26"/>
            <p:cNvSpPr>
              <a:spLocks/>
            </p:cNvSpPr>
            <p:nvPr/>
          </p:nvSpPr>
          <p:spPr bwMode="blackWhite">
            <a:xfrm>
              <a:off x="1859967" y="4037262"/>
              <a:ext cx="1141996" cy="782617"/>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rgbClr val="99FFCC"/>
            </a:solidFill>
            <a:ln w="12700" cap="flat" cmpd="sng">
              <a:solidFill>
                <a:srgbClr val="00B050"/>
              </a:solidFill>
              <a:prstDash val="solid"/>
              <a:round/>
              <a:headEnd type="none" w="med" len="med"/>
              <a:tailEnd type="none" w="med" len="med"/>
            </a:ln>
            <a:effectLst/>
          </p:spPr>
          <p:txBody>
            <a:bodyPr lIns="49981" tIns="0" rIns="49981" bIns="0" anchor="ctr"/>
            <a:lstStyle/>
            <a:p>
              <a:endParaRPr lang="pt-BR">
                <a:solidFill>
                  <a:prstClr val="black"/>
                </a:solidFill>
              </a:endParaRPr>
            </a:p>
          </p:txBody>
        </p:sp>
      </p:grpSp>
      <p:grpSp>
        <p:nvGrpSpPr>
          <p:cNvPr id="6" name="Grupo 56"/>
          <p:cNvGrpSpPr/>
          <p:nvPr>
            <p:custDataLst>
              <p:tags r:id="rId15"/>
            </p:custDataLst>
          </p:nvPr>
        </p:nvGrpSpPr>
        <p:grpSpPr>
          <a:xfrm>
            <a:off x="1332321" y="3041758"/>
            <a:ext cx="1602755" cy="2567172"/>
            <a:chOff x="2019192" y="2735074"/>
            <a:chExt cx="2013068" cy="3546818"/>
          </a:xfrm>
        </p:grpSpPr>
        <p:sp>
          <p:nvSpPr>
            <p:cNvPr id="88" name="Freeform 20"/>
            <p:cNvSpPr>
              <a:spLocks/>
            </p:cNvSpPr>
            <p:nvPr/>
          </p:nvSpPr>
          <p:spPr bwMode="blackWhite">
            <a:xfrm>
              <a:off x="2712325" y="5362900"/>
              <a:ext cx="855637" cy="918992"/>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chemeClr val="tx2">
                <a:lumMod val="20000"/>
                <a:lumOff val="80000"/>
              </a:schemeClr>
            </a:solidFill>
            <a:ln w="12700" cap="flat" cmpd="sng">
              <a:solidFill>
                <a:schemeClr val="tx2">
                  <a:lumMod val="40000"/>
                  <a:lumOff val="6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89" name="Freeform 21"/>
            <p:cNvSpPr>
              <a:spLocks/>
            </p:cNvSpPr>
            <p:nvPr/>
          </p:nvSpPr>
          <p:spPr bwMode="blackWhite">
            <a:xfrm>
              <a:off x="3075473" y="5203937"/>
              <a:ext cx="623487" cy="453701"/>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accent4"/>
            </a:solidFill>
            <a:ln w="12700" cap="flat" cmpd="sng">
              <a:solidFill>
                <a:schemeClr val="accent3">
                  <a:lumMod val="9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0" name="Freeform 22"/>
            <p:cNvSpPr>
              <a:spLocks/>
            </p:cNvSpPr>
            <p:nvPr/>
          </p:nvSpPr>
          <p:spPr bwMode="blackWhite">
            <a:xfrm>
              <a:off x="2957740" y="4755203"/>
              <a:ext cx="830765" cy="541460"/>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accent4"/>
            </a:solidFill>
            <a:ln w="12700" cap="flat" cmpd="sng">
              <a:solidFill>
                <a:schemeClr val="accent3">
                  <a:lumMod val="9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1" name="Freeform 37"/>
            <p:cNvSpPr>
              <a:spLocks/>
            </p:cNvSpPr>
            <p:nvPr/>
          </p:nvSpPr>
          <p:spPr bwMode="blackWhite">
            <a:xfrm>
              <a:off x="3075473" y="3523257"/>
              <a:ext cx="956787" cy="789838"/>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chemeClr val="accent5">
                <a:lumMod val="20000"/>
                <a:lumOff val="80000"/>
              </a:schemeClr>
            </a:solidFill>
            <a:ln w="12700" cap="flat" cmpd="sng">
              <a:solidFill>
                <a:schemeClr val="accent5">
                  <a:lumMod val="5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2" name="Freeform 38"/>
            <p:cNvSpPr>
              <a:spLocks/>
            </p:cNvSpPr>
            <p:nvPr/>
          </p:nvSpPr>
          <p:spPr bwMode="blackWhite">
            <a:xfrm>
              <a:off x="2582984" y="4059749"/>
              <a:ext cx="825789" cy="907402"/>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chemeClr val="accent5">
                <a:lumMod val="20000"/>
                <a:lumOff val="80000"/>
              </a:schemeClr>
            </a:solidFill>
            <a:ln w="12700" cap="flat" cmpd="sng">
              <a:solidFill>
                <a:schemeClr val="accent5">
                  <a:lumMod val="5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sp>
          <p:nvSpPr>
            <p:cNvPr id="103" name="Freeform 39"/>
            <p:cNvSpPr>
              <a:spLocks/>
            </p:cNvSpPr>
            <p:nvPr/>
          </p:nvSpPr>
          <p:spPr bwMode="blackWhite">
            <a:xfrm>
              <a:off x="2019192" y="2735074"/>
              <a:ext cx="1389581" cy="1442241"/>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chemeClr val="accent5">
                <a:lumMod val="20000"/>
                <a:lumOff val="80000"/>
              </a:schemeClr>
            </a:solidFill>
            <a:ln w="12700" cap="flat" cmpd="sng">
              <a:solidFill>
                <a:schemeClr val="accent5">
                  <a:lumMod val="50000"/>
                </a:schemeClr>
              </a:solidFill>
              <a:prstDash val="solid"/>
              <a:round/>
              <a:headEnd type="none" w="med" len="med"/>
              <a:tailEnd type="none" w="med" len="med"/>
            </a:ln>
            <a:effectLst/>
          </p:spPr>
          <p:txBody>
            <a:bodyPr lIns="49981" tIns="0" rIns="49981" bIns="0" anchor="ctr"/>
            <a:lstStyle/>
            <a:p>
              <a:endParaRPr lang="pt-BR">
                <a:solidFill>
                  <a:prstClr val="black"/>
                </a:solidFill>
              </a:endParaRPr>
            </a:p>
          </p:txBody>
        </p:sp>
      </p:grpSp>
      <p:sp>
        <p:nvSpPr>
          <p:cNvPr id="55" name="Freeform 19"/>
          <p:cNvSpPr>
            <a:spLocks/>
          </p:cNvSpPr>
          <p:nvPr>
            <p:custDataLst>
              <p:tags r:id="rId16"/>
            </p:custDataLst>
          </p:nvPr>
        </p:nvSpPr>
        <p:spPr bwMode="auto">
          <a:xfrm>
            <a:off x="945494" y="1792506"/>
            <a:ext cx="590141" cy="654377"/>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chemeClr val="bg1">
              <a:lumMod val="95000"/>
            </a:schemeClr>
          </a:solidFill>
          <a:ln w="12700" cap="flat" cmpd="sng">
            <a:solidFill>
              <a:schemeClr val="bg1">
                <a:lumMod val="85000"/>
              </a:schemeClr>
            </a:solidFill>
            <a:prstDash val="solid"/>
            <a:round/>
            <a:headEnd type="none" w="med" len="med"/>
            <a:tailEnd type="none" w="med" len="med"/>
          </a:ln>
          <a:effectLst/>
        </p:spPr>
        <p:txBody>
          <a:bodyPr anchor="ctr"/>
          <a:lstStyle/>
          <a:p>
            <a:endParaRPr lang="pt-BR">
              <a:solidFill>
                <a:prstClr val="black"/>
              </a:solidFill>
            </a:endParaRPr>
          </a:p>
        </p:txBody>
      </p:sp>
      <p:sp>
        <p:nvSpPr>
          <p:cNvPr id="5" name="Texto explicativo retangular 4"/>
          <p:cNvSpPr/>
          <p:nvPr/>
        </p:nvSpPr>
        <p:spPr>
          <a:xfrm>
            <a:off x="8425679" y="4533369"/>
            <a:ext cx="1279055" cy="263783"/>
          </a:xfrm>
          <a:prstGeom prst="wedgeRectCallout">
            <a:avLst>
              <a:gd name="adj1" fmla="val -67027"/>
              <a:gd name="adj2" fmla="val 41427"/>
            </a:avLst>
          </a:prstGeom>
          <a:solidFill>
            <a:schemeClr val="accent6"/>
          </a:solidFill>
          <a:ln>
            <a:solidFill>
              <a:schemeClr val="tx1">
                <a:lumMod val="50000"/>
                <a:lumOff val="50000"/>
              </a:schemeClr>
            </a:solidFill>
          </a:ln>
          <a:effectLst/>
        </p:spPr>
        <p:txBody>
          <a:bodyPr wrap="square" lIns="72000" tIns="72000" rIns="72000" bIns="72000" rtlCol="0" anchor="ctr">
            <a:noAutofit/>
          </a:bodyPr>
          <a:lstStyle/>
          <a:p>
            <a:pPr algn="l">
              <a:spcAft>
                <a:spcPts val="600"/>
              </a:spcAft>
            </a:pPr>
            <a:r>
              <a:rPr lang="pt-BR" sz="1200" b="1" dirty="0">
                <a:solidFill>
                  <a:schemeClr val="tx1"/>
                </a:solidFill>
              </a:rPr>
              <a:t>Antonina + SFS</a:t>
            </a:r>
          </a:p>
        </p:txBody>
      </p:sp>
      <p:sp>
        <p:nvSpPr>
          <p:cNvPr id="67" name="Seta para a direita 17"/>
          <p:cNvSpPr/>
          <p:nvPr/>
        </p:nvSpPr>
        <p:spPr>
          <a:xfrm rot="5724488">
            <a:off x="2755903" y="2717787"/>
            <a:ext cx="576000" cy="180000"/>
          </a:xfrm>
          <a:custGeom>
            <a:avLst/>
            <a:gdLst>
              <a:gd name="connsiteX0" fmla="*/ 0 w 1814444"/>
              <a:gd name="connsiteY0" fmla="*/ 288170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288170 h 1152681"/>
              <a:gd name="connsiteX0" fmla="*/ 0 w 1814444"/>
              <a:gd name="connsiteY0" fmla="*/ 549427 h 1152681"/>
              <a:gd name="connsiteX1" fmla="*/ 1238104 w 1814444"/>
              <a:gd name="connsiteY1" fmla="*/ 288170 h 1152681"/>
              <a:gd name="connsiteX2" fmla="*/ 1238104 w 1814444"/>
              <a:gd name="connsiteY2" fmla="*/ 0 h 1152681"/>
              <a:gd name="connsiteX3" fmla="*/ 1814444 w 1814444"/>
              <a:gd name="connsiteY3" fmla="*/ 576341 h 1152681"/>
              <a:gd name="connsiteX4" fmla="*/ 1238104 w 1814444"/>
              <a:gd name="connsiteY4" fmla="*/ 1152681 h 1152681"/>
              <a:gd name="connsiteX5" fmla="*/ 1238104 w 1814444"/>
              <a:gd name="connsiteY5" fmla="*/ 864511 h 1152681"/>
              <a:gd name="connsiteX6" fmla="*/ 0 w 1814444"/>
              <a:gd name="connsiteY6" fmla="*/ 864511 h 1152681"/>
              <a:gd name="connsiteX7" fmla="*/ 0 w 1814444"/>
              <a:gd name="connsiteY7" fmla="*/ 549427 h 1152681"/>
              <a:gd name="connsiteX0" fmla="*/ 23751 w 1838195"/>
              <a:gd name="connsiteY0" fmla="*/ 549427 h 1152681"/>
              <a:gd name="connsiteX1" fmla="*/ 1261855 w 1838195"/>
              <a:gd name="connsiteY1" fmla="*/ 288170 h 1152681"/>
              <a:gd name="connsiteX2" fmla="*/ 1261855 w 1838195"/>
              <a:gd name="connsiteY2" fmla="*/ 0 h 1152681"/>
              <a:gd name="connsiteX3" fmla="*/ 1838195 w 1838195"/>
              <a:gd name="connsiteY3" fmla="*/ 576341 h 1152681"/>
              <a:gd name="connsiteX4" fmla="*/ 1261855 w 1838195"/>
              <a:gd name="connsiteY4" fmla="*/ 1152681 h 1152681"/>
              <a:gd name="connsiteX5" fmla="*/ 1261855 w 1838195"/>
              <a:gd name="connsiteY5" fmla="*/ 864511 h 1152681"/>
              <a:gd name="connsiteX6" fmla="*/ 0 w 1838195"/>
              <a:gd name="connsiteY6" fmla="*/ 591378 h 1152681"/>
              <a:gd name="connsiteX7" fmla="*/ 23751 w 1838195"/>
              <a:gd name="connsiteY7" fmla="*/ 549427 h 1152681"/>
              <a:gd name="connsiteX0" fmla="*/ 35626 w 1850070"/>
              <a:gd name="connsiteY0" fmla="*/ 549427 h 1152681"/>
              <a:gd name="connsiteX1" fmla="*/ 1273730 w 1850070"/>
              <a:gd name="connsiteY1" fmla="*/ 288170 h 1152681"/>
              <a:gd name="connsiteX2" fmla="*/ 1273730 w 1850070"/>
              <a:gd name="connsiteY2" fmla="*/ 0 h 1152681"/>
              <a:gd name="connsiteX3" fmla="*/ 1850070 w 1850070"/>
              <a:gd name="connsiteY3" fmla="*/ 576341 h 1152681"/>
              <a:gd name="connsiteX4" fmla="*/ 1273730 w 1850070"/>
              <a:gd name="connsiteY4" fmla="*/ 1152681 h 1152681"/>
              <a:gd name="connsiteX5" fmla="*/ 1273730 w 1850070"/>
              <a:gd name="connsiteY5" fmla="*/ 864511 h 1152681"/>
              <a:gd name="connsiteX6" fmla="*/ 0 w 1850070"/>
              <a:gd name="connsiteY6" fmla="*/ 555752 h 1152681"/>
              <a:gd name="connsiteX7" fmla="*/ 35626 w 1850070"/>
              <a:gd name="connsiteY7" fmla="*/ 549427 h 115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070" h="1152681">
                <a:moveTo>
                  <a:pt x="35626" y="549427"/>
                </a:moveTo>
                <a:lnTo>
                  <a:pt x="1273730" y="288170"/>
                </a:lnTo>
                <a:lnTo>
                  <a:pt x="1273730" y="0"/>
                </a:lnTo>
                <a:lnTo>
                  <a:pt x="1850070" y="576341"/>
                </a:lnTo>
                <a:lnTo>
                  <a:pt x="1273730" y="1152681"/>
                </a:lnTo>
                <a:lnTo>
                  <a:pt x="1273730" y="864511"/>
                </a:lnTo>
                <a:lnTo>
                  <a:pt x="0" y="555752"/>
                </a:lnTo>
                <a:lnTo>
                  <a:pt x="35626" y="549427"/>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pPr>
            <a:endParaRPr lang="pt-BR" sz="900" dirty="0">
              <a:solidFill>
                <a:prstClr val="black"/>
              </a:solidFill>
            </a:endParaRPr>
          </a:p>
        </p:txBody>
      </p:sp>
      <p:sp>
        <p:nvSpPr>
          <p:cNvPr id="8" name="Elipse 7"/>
          <p:cNvSpPr/>
          <p:nvPr/>
        </p:nvSpPr>
        <p:spPr>
          <a:xfrm>
            <a:off x="2684239" y="2988506"/>
            <a:ext cx="447113" cy="335923"/>
          </a:xfrm>
          <a:prstGeom prst="ellipse">
            <a:avLst/>
          </a:prstGeom>
          <a:noFill/>
          <a:ln>
            <a:solidFill>
              <a:schemeClr val="accent3">
                <a:lumMod val="75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72" name="Elipse 71"/>
          <p:cNvSpPr/>
          <p:nvPr/>
        </p:nvSpPr>
        <p:spPr>
          <a:xfrm>
            <a:off x="3037268" y="2473775"/>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4" name="CaixaDeTexto 73"/>
          <p:cNvSpPr txBox="1"/>
          <p:nvPr/>
        </p:nvSpPr>
        <p:spPr>
          <a:xfrm>
            <a:off x="3126237" y="2345465"/>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Itaqui</a:t>
            </a:r>
          </a:p>
        </p:txBody>
      </p:sp>
      <p:grpSp>
        <p:nvGrpSpPr>
          <p:cNvPr id="23" name="Grupo 22"/>
          <p:cNvGrpSpPr/>
          <p:nvPr/>
        </p:nvGrpSpPr>
        <p:grpSpPr>
          <a:xfrm>
            <a:off x="3007990" y="1576517"/>
            <a:ext cx="2448272" cy="1132403"/>
            <a:chOff x="2431926" y="1298213"/>
            <a:chExt cx="2448272" cy="1132403"/>
          </a:xfrm>
        </p:grpSpPr>
        <p:sp>
          <p:nvSpPr>
            <p:cNvPr id="15" name="CaixaDeTexto 14"/>
            <p:cNvSpPr txBox="1"/>
            <p:nvPr/>
          </p:nvSpPr>
          <p:spPr>
            <a:xfrm rot="20820897">
              <a:off x="3152575" y="1298213"/>
              <a:ext cx="1096465" cy="268777"/>
            </a:xfrm>
            <a:prstGeom prst="rect">
              <a:avLst/>
            </a:prstGeom>
            <a:noFill/>
            <a:ln>
              <a:noFill/>
            </a:ln>
          </p:spPr>
          <p:txBody>
            <a:bodyPr wrap="square" lIns="72000" tIns="36000" rIns="72000" bIns="36000" rtlCol="0" anchor="t">
              <a:noAutofit/>
            </a:bodyPr>
            <a:lstStyle/>
            <a:p>
              <a:pPr algn="ctr">
                <a:spcAft>
                  <a:spcPts val="600"/>
                </a:spcAft>
              </a:pPr>
              <a:r>
                <a:rPr lang="pt-BR" sz="1000" dirty="0"/>
                <a:t>CAGR (08-13): </a:t>
              </a:r>
              <a:r>
                <a:rPr lang="pt-BR" sz="1000" b="1" dirty="0"/>
                <a:t>22%</a:t>
              </a:r>
            </a:p>
          </p:txBody>
        </p:sp>
        <p:grpSp>
          <p:nvGrpSpPr>
            <p:cNvPr id="22" name="Grupo 21"/>
            <p:cNvGrpSpPr/>
            <p:nvPr/>
          </p:nvGrpSpPr>
          <p:grpSpPr>
            <a:xfrm>
              <a:off x="2431926" y="1340768"/>
              <a:ext cx="2448272" cy="1089848"/>
              <a:chOff x="2359918" y="1340768"/>
              <a:chExt cx="2448272" cy="1089848"/>
            </a:xfrm>
          </p:grpSpPr>
          <p:graphicFrame>
            <p:nvGraphicFramePr>
              <p:cNvPr id="10" name="Gráfico 9"/>
              <p:cNvGraphicFramePr/>
              <p:nvPr>
                <p:extLst>
                  <p:ext uri="{D42A27DB-BD31-4B8C-83A1-F6EECF244321}">
                    <p14:modId xmlns:p14="http://schemas.microsoft.com/office/powerpoint/2010/main" val="1189233609"/>
                  </p:ext>
                </p:extLst>
              </p:nvPr>
            </p:nvGraphicFramePr>
            <p:xfrm>
              <a:off x="2504754" y="1340768"/>
              <a:ext cx="2303436" cy="1089848"/>
            </p:xfrm>
            <a:graphic>
              <a:graphicData uri="http://schemas.openxmlformats.org/drawingml/2006/chart">
                <c:chart xmlns:c="http://schemas.openxmlformats.org/drawingml/2006/chart" xmlns:r="http://schemas.openxmlformats.org/officeDocument/2006/relationships" r:id="rId25"/>
              </a:graphicData>
            </a:graphic>
          </p:graphicFrame>
          <p:cxnSp>
            <p:nvCxnSpPr>
              <p:cNvPr id="19" name="Conector de seta reta 18"/>
              <p:cNvCxnSpPr/>
              <p:nvPr/>
            </p:nvCxnSpPr>
            <p:spPr>
              <a:xfrm flipV="1">
                <a:off x="3323530" y="1500562"/>
                <a:ext cx="1031958" cy="235672"/>
              </a:xfrm>
              <a:prstGeom prst="straightConnector1">
                <a:avLst/>
              </a:prstGeom>
              <a:ln w="254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rot="16200000">
                <a:off x="2206977" y="1542727"/>
                <a:ext cx="504056" cy="198174"/>
              </a:xfrm>
              <a:prstGeom prst="rect">
                <a:avLst/>
              </a:prstGeom>
              <a:noFill/>
              <a:ln>
                <a:noFill/>
              </a:ln>
            </p:spPr>
            <p:txBody>
              <a:bodyPr wrap="square" lIns="72000" tIns="36000" rIns="72000" bIns="36000" rtlCol="0" anchor="t">
                <a:noAutofit/>
              </a:bodyPr>
              <a:lstStyle/>
              <a:p>
                <a:pPr algn="ctr">
                  <a:spcAft>
                    <a:spcPts val="600"/>
                  </a:spcAft>
                </a:pPr>
                <a:r>
                  <a:rPr lang="pt-BR" sz="1000" b="1" dirty="0" err="1"/>
                  <a:t>kt</a:t>
                </a:r>
                <a:endParaRPr lang="pt-BR" sz="1000" b="1" dirty="0"/>
              </a:p>
            </p:txBody>
          </p:sp>
        </p:grpSp>
      </p:grpSp>
      <p:sp>
        <p:nvSpPr>
          <p:cNvPr id="21" name="Retângulo de cantos arredondados 20"/>
          <p:cNvSpPr/>
          <p:nvPr/>
        </p:nvSpPr>
        <p:spPr>
          <a:xfrm>
            <a:off x="271686" y="5719077"/>
            <a:ext cx="4839929" cy="993201"/>
          </a:xfrm>
          <a:prstGeom prst="roundRect">
            <a:avLst/>
          </a:prstGeom>
          <a:solidFill>
            <a:schemeClr val="accent6"/>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r>
              <a:rPr lang="pt-BR" sz="1400" dirty="0">
                <a:solidFill>
                  <a:schemeClr val="tx1"/>
                </a:solidFill>
              </a:rPr>
              <a:t>Novos projetos anunciados entre outros, prometem aumentar produção nacional em 12Mt nos próximos 10 anos</a:t>
            </a:r>
          </a:p>
        </p:txBody>
      </p:sp>
      <p:sp>
        <p:nvSpPr>
          <p:cNvPr id="85" name="Elipse 84"/>
          <p:cNvSpPr/>
          <p:nvPr/>
        </p:nvSpPr>
        <p:spPr>
          <a:xfrm>
            <a:off x="2274894" y="4248852"/>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90" name="Elipse 89"/>
          <p:cNvSpPr/>
          <p:nvPr/>
        </p:nvSpPr>
        <p:spPr>
          <a:xfrm>
            <a:off x="3480818" y="4152544"/>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91" name="Elipse 90"/>
          <p:cNvSpPr/>
          <p:nvPr/>
        </p:nvSpPr>
        <p:spPr>
          <a:xfrm>
            <a:off x="2561194" y="4150812"/>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 name="CaixaDeTexto 6"/>
          <p:cNvSpPr txBox="1"/>
          <p:nvPr/>
        </p:nvSpPr>
        <p:spPr>
          <a:xfrm>
            <a:off x="1348146" y="4165166"/>
            <a:ext cx="1015791" cy="283444"/>
          </a:xfrm>
          <a:prstGeom prst="rect">
            <a:avLst/>
          </a:prstGeom>
          <a:noFill/>
          <a:ln>
            <a:noFill/>
          </a:ln>
        </p:spPr>
        <p:txBody>
          <a:bodyPr wrap="square" lIns="72000" tIns="36000" rIns="72000" bIns="36000" rtlCol="0" anchor="t">
            <a:noAutofit/>
          </a:bodyPr>
          <a:lstStyle/>
          <a:p>
            <a:pPr>
              <a:spcAft>
                <a:spcPts val="600"/>
              </a:spcAft>
            </a:pPr>
            <a:r>
              <a:rPr lang="pt-BR" sz="1050" b="1" dirty="0"/>
              <a:t>Três Lagoas</a:t>
            </a:r>
          </a:p>
        </p:txBody>
      </p:sp>
      <p:sp>
        <p:nvSpPr>
          <p:cNvPr id="92" name="CaixaDeTexto 91"/>
          <p:cNvSpPr txBox="1"/>
          <p:nvPr/>
        </p:nvSpPr>
        <p:spPr>
          <a:xfrm>
            <a:off x="3583468" y="4150812"/>
            <a:ext cx="763178" cy="283444"/>
          </a:xfrm>
          <a:prstGeom prst="rect">
            <a:avLst/>
          </a:prstGeom>
          <a:noFill/>
          <a:ln>
            <a:noFill/>
          </a:ln>
        </p:spPr>
        <p:txBody>
          <a:bodyPr wrap="square" lIns="72000" tIns="36000" rIns="72000" bIns="36000" rtlCol="0" anchor="t">
            <a:noAutofit/>
          </a:bodyPr>
          <a:lstStyle/>
          <a:p>
            <a:pPr>
              <a:spcAft>
                <a:spcPts val="600"/>
              </a:spcAft>
            </a:pPr>
            <a:r>
              <a:rPr lang="pt-BR" sz="1050" b="1" dirty="0"/>
              <a:t>Linhares</a:t>
            </a:r>
          </a:p>
        </p:txBody>
      </p:sp>
      <p:sp>
        <p:nvSpPr>
          <p:cNvPr id="93" name="CaixaDeTexto 92"/>
          <p:cNvSpPr txBox="1"/>
          <p:nvPr/>
        </p:nvSpPr>
        <p:spPr>
          <a:xfrm>
            <a:off x="1898374" y="3986794"/>
            <a:ext cx="763178" cy="283444"/>
          </a:xfrm>
          <a:prstGeom prst="rect">
            <a:avLst/>
          </a:prstGeom>
          <a:noFill/>
          <a:ln>
            <a:noFill/>
          </a:ln>
        </p:spPr>
        <p:txBody>
          <a:bodyPr wrap="square" lIns="72000" tIns="36000" rIns="72000" bIns="36000" rtlCol="0" anchor="t">
            <a:noAutofit/>
          </a:bodyPr>
          <a:lstStyle/>
          <a:p>
            <a:pPr>
              <a:spcAft>
                <a:spcPts val="600"/>
              </a:spcAft>
            </a:pPr>
            <a:r>
              <a:rPr lang="pt-BR" sz="1050" b="1" dirty="0"/>
              <a:t>Uberaba</a:t>
            </a:r>
          </a:p>
        </p:txBody>
      </p:sp>
      <p:sp>
        <p:nvSpPr>
          <p:cNvPr id="94" name="Elipse 93"/>
          <p:cNvSpPr/>
          <p:nvPr/>
        </p:nvSpPr>
        <p:spPr>
          <a:xfrm>
            <a:off x="3152006" y="3430732"/>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95" name="CaixaDeTexto 94"/>
          <p:cNvSpPr txBox="1"/>
          <p:nvPr/>
        </p:nvSpPr>
        <p:spPr>
          <a:xfrm>
            <a:off x="3247439" y="3386488"/>
            <a:ext cx="630725" cy="212955"/>
          </a:xfrm>
          <a:prstGeom prst="rect">
            <a:avLst/>
          </a:prstGeom>
          <a:noFill/>
          <a:ln>
            <a:noFill/>
          </a:ln>
        </p:spPr>
        <p:txBody>
          <a:bodyPr wrap="square" lIns="72000" tIns="36000" rIns="72000" bIns="36000" rtlCol="0" anchor="t">
            <a:noAutofit/>
          </a:bodyPr>
          <a:lstStyle/>
          <a:p>
            <a:pPr>
              <a:spcAft>
                <a:spcPts val="600"/>
              </a:spcAft>
            </a:pPr>
            <a:r>
              <a:rPr lang="pt-BR" sz="1050" b="1" dirty="0"/>
              <a:t>Irecê</a:t>
            </a:r>
          </a:p>
        </p:txBody>
      </p:sp>
      <p:sp>
        <p:nvSpPr>
          <p:cNvPr id="96" name="Elipse 95"/>
          <p:cNvSpPr/>
          <p:nvPr/>
        </p:nvSpPr>
        <p:spPr>
          <a:xfrm>
            <a:off x="2692194" y="3987582"/>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97" name="CaixaDeTexto 96"/>
          <p:cNvSpPr txBox="1"/>
          <p:nvPr/>
        </p:nvSpPr>
        <p:spPr>
          <a:xfrm>
            <a:off x="2769168" y="3911218"/>
            <a:ext cx="630725" cy="283444"/>
          </a:xfrm>
          <a:prstGeom prst="rect">
            <a:avLst/>
          </a:prstGeom>
          <a:noFill/>
          <a:ln>
            <a:noFill/>
          </a:ln>
        </p:spPr>
        <p:txBody>
          <a:bodyPr wrap="square" lIns="72000" tIns="36000" rIns="72000" bIns="36000" rtlCol="0" anchor="t">
            <a:noAutofit/>
          </a:bodyPr>
          <a:lstStyle/>
          <a:p>
            <a:pPr>
              <a:spcAft>
                <a:spcPts val="600"/>
              </a:spcAft>
            </a:pPr>
            <a:r>
              <a:rPr lang="pt-BR" sz="1050" b="1" dirty="0"/>
              <a:t>Catalão</a:t>
            </a:r>
          </a:p>
        </p:txBody>
      </p:sp>
      <p:sp>
        <p:nvSpPr>
          <p:cNvPr id="146" name="Elipse 145"/>
          <p:cNvSpPr/>
          <p:nvPr/>
        </p:nvSpPr>
        <p:spPr>
          <a:xfrm>
            <a:off x="2673840" y="3339510"/>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47" name="CaixaDeTexto 146"/>
          <p:cNvSpPr txBox="1"/>
          <p:nvPr/>
        </p:nvSpPr>
        <p:spPr>
          <a:xfrm>
            <a:off x="2104508" y="3270370"/>
            <a:ext cx="630725" cy="283444"/>
          </a:xfrm>
          <a:prstGeom prst="rect">
            <a:avLst/>
          </a:prstGeom>
          <a:noFill/>
          <a:ln>
            <a:noFill/>
          </a:ln>
        </p:spPr>
        <p:txBody>
          <a:bodyPr wrap="square" lIns="72000" tIns="36000" rIns="72000" bIns="36000" rtlCol="0" anchor="t">
            <a:noAutofit/>
          </a:bodyPr>
          <a:lstStyle/>
          <a:p>
            <a:pPr>
              <a:spcAft>
                <a:spcPts val="600"/>
              </a:spcAft>
            </a:pPr>
            <a:r>
              <a:rPr lang="pt-BR" sz="1050" b="1" dirty="0" err="1"/>
              <a:t>Arraiás</a:t>
            </a:r>
            <a:endParaRPr lang="pt-BR" sz="1050" b="1" dirty="0"/>
          </a:p>
        </p:txBody>
      </p:sp>
      <p:sp>
        <p:nvSpPr>
          <p:cNvPr id="148" name="Elipse 147"/>
          <p:cNvSpPr/>
          <p:nvPr/>
        </p:nvSpPr>
        <p:spPr>
          <a:xfrm>
            <a:off x="3814826" y="3356992"/>
            <a:ext cx="114662" cy="104238"/>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49" name="CaixaDeTexto 148"/>
          <p:cNvSpPr txBox="1"/>
          <p:nvPr/>
        </p:nvSpPr>
        <p:spPr>
          <a:xfrm>
            <a:off x="3842232" y="3360558"/>
            <a:ext cx="923446" cy="283444"/>
          </a:xfrm>
          <a:prstGeom prst="rect">
            <a:avLst/>
          </a:prstGeom>
          <a:noFill/>
          <a:ln>
            <a:noFill/>
          </a:ln>
        </p:spPr>
        <p:txBody>
          <a:bodyPr wrap="square" lIns="72000" tIns="36000" rIns="72000" bIns="36000" rtlCol="0" anchor="t">
            <a:noAutofit/>
          </a:bodyPr>
          <a:lstStyle/>
          <a:p>
            <a:pPr>
              <a:spcAft>
                <a:spcPts val="600"/>
              </a:spcAft>
            </a:pPr>
            <a:r>
              <a:rPr lang="pt-BR" sz="1050" b="1" dirty="0"/>
              <a:t>Laranjeiras</a:t>
            </a:r>
          </a:p>
        </p:txBody>
      </p:sp>
    </p:spTree>
    <p:extLst>
      <p:ext uri="{BB962C8B-B14F-4D97-AF65-F5344CB8AC3E}">
        <p14:creationId xmlns:p14="http://schemas.microsoft.com/office/powerpoint/2010/main" val="2805903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tângulo 42"/>
          <p:cNvSpPr/>
          <p:nvPr>
            <p:custDataLst>
              <p:tags r:id="rId2"/>
            </p:custDataLst>
          </p:nvPr>
        </p:nvSpPr>
        <p:spPr>
          <a:xfrm>
            <a:off x="3907714" y="575601"/>
            <a:ext cx="2124612" cy="1589939"/>
          </a:xfrm>
          <a:prstGeom prst="rect">
            <a:avLst/>
          </a:prstGeom>
          <a:solidFill>
            <a:schemeClr val="bg1"/>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graphicFrame>
        <p:nvGraphicFramePr>
          <p:cNvPr id="3" name="Objeto 2" hidden="1"/>
          <p:cNvGraphicFramePr>
            <a:graphicFrameLocks noChangeAspect="1"/>
          </p:cNvGraphicFramePr>
          <p:nvPr>
            <p:custDataLst>
              <p:tags r:id="rId3"/>
            </p:custDataLst>
            <p:extLst>
              <p:ext uri="{D42A27DB-BD31-4B8C-83A1-F6EECF244321}">
                <p14:modId xmlns:p14="http://schemas.microsoft.com/office/powerpoint/2010/main" val="865562264"/>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5160"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4"/>
            </p:custDataLst>
          </p:nvPr>
        </p:nvSpPr>
        <p:spPr/>
        <p:txBody>
          <a:bodyPr/>
          <a:lstStyle/>
          <a:p>
            <a:r>
              <a:rPr lang="pt-BR" dirty="0"/>
              <a:t>Um terminal padrão movimenta cerca de 2 </a:t>
            </a:r>
            <a:r>
              <a:rPr lang="pt-BR" dirty="0" err="1"/>
              <a:t>Mt</a:t>
            </a:r>
            <a:r>
              <a:rPr lang="pt-BR" dirty="0"/>
              <a:t> (1 berço)</a:t>
            </a:r>
          </a:p>
        </p:txBody>
      </p:sp>
      <p:grpSp>
        <p:nvGrpSpPr>
          <p:cNvPr id="50" name="Grupo 49"/>
          <p:cNvGrpSpPr/>
          <p:nvPr/>
        </p:nvGrpSpPr>
        <p:grpSpPr>
          <a:xfrm>
            <a:off x="8120558" y="404664"/>
            <a:ext cx="1512168" cy="864096"/>
            <a:chOff x="487710" y="5733256"/>
            <a:chExt cx="1512168" cy="864096"/>
          </a:xfrm>
        </p:grpSpPr>
        <p:sp>
          <p:nvSpPr>
            <p:cNvPr id="14" name="Retângulo 13"/>
            <p:cNvSpPr/>
            <p:nvPr>
              <p:custDataLst>
                <p:tags r:id="rId21"/>
              </p:custDataLst>
            </p:nvPr>
          </p:nvSpPr>
          <p:spPr>
            <a:xfrm>
              <a:off x="487710" y="5733256"/>
              <a:ext cx="1512168" cy="86409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spcAft>
                  <a:spcPts val="600"/>
                </a:spcAft>
              </a:pPr>
              <a:r>
                <a:rPr lang="pt-BR" sz="1200" b="1" dirty="0">
                  <a:solidFill>
                    <a:prstClr val="black"/>
                  </a:solidFill>
                </a:rPr>
                <a:t>Legenda</a:t>
              </a:r>
            </a:p>
          </p:txBody>
        </p:sp>
        <p:sp>
          <p:nvSpPr>
            <p:cNvPr id="16" name="Texto explicativo retangular 15"/>
            <p:cNvSpPr/>
            <p:nvPr>
              <p:custDataLst>
                <p:tags r:id="rId22"/>
              </p:custDataLst>
            </p:nvPr>
          </p:nvSpPr>
          <p:spPr>
            <a:xfrm>
              <a:off x="763628" y="6129352"/>
              <a:ext cx="972000" cy="396000"/>
            </a:xfrm>
            <a:prstGeom prst="wedgeRectCallout">
              <a:avLst>
                <a:gd name="adj1" fmla="val 49966"/>
                <a:gd name="adj2" fmla="val -98749"/>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r>
                <a:rPr lang="pt-BR" sz="1100" b="1" dirty="0">
                  <a:solidFill>
                    <a:prstClr val="black"/>
                  </a:solidFill>
                </a:rPr>
                <a:t>Capacidade típica</a:t>
              </a:r>
            </a:p>
          </p:txBody>
        </p:sp>
      </p:grpSp>
      <p:cxnSp>
        <p:nvCxnSpPr>
          <p:cNvPr id="9" name="Conector de seta reta 8"/>
          <p:cNvCxnSpPr/>
          <p:nvPr>
            <p:custDataLst>
              <p:tags r:id="rId5"/>
            </p:custDataLst>
          </p:nvPr>
        </p:nvCxnSpPr>
        <p:spPr>
          <a:xfrm>
            <a:off x="6207203" y="3943442"/>
            <a:ext cx="855428" cy="0"/>
          </a:xfrm>
          <a:prstGeom prst="straightConnector1">
            <a:avLst/>
          </a:prstGeom>
          <a:ln w="381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grpSp>
        <p:nvGrpSpPr>
          <p:cNvPr id="27" name="Grupo 26"/>
          <p:cNvGrpSpPr/>
          <p:nvPr>
            <p:custDataLst>
              <p:tags r:id="rId6"/>
            </p:custDataLst>
          </p:nvPr>
        </p:nvGrpSpPr>
        <p:grpSpPr>
          <a:xfrm>
            <a:off x="243990" y="2658672"/>
            <a:ext cx="2313935" cy="2264905"/>
            <a:chOff x="7567647" y="1131201"/>
            <a:chExt cx="1849055" cy="2264905"/>
          </a:xfrm>
        </p:grpSpPr>
        <p:sp>
          <p:nvSpPr>
            <p:cNvPr id="21" name="Retângulo 20"/>
            <p:cNvSpPr/>
            <p:nvPr>
              <p:custDataLst>
                <p:tags r:id="rId19"/>
              </p:custDataLst>
            </p:nvPr>
          </p:nvSpPr>
          <p:spPr>
            <a:xfrm>
              <a:off x="7567647" y="1131201"/>
              <a:ext cx="1849055" cy="1721675"/>
            </a:xfrm>
            <a:prstGeom prst="rect">
              <a:avLst/>
            </a:prstGeom>
            <a:solidFill>
              <a:schemeClr val="bg1"/>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6" name="Retângulo 5"/>
            <p:cNvSpPr/>
            <p:nvPr>
              <p:custDataLst>
                <p:tags r:id="rId20"/>
              </p:custDataLst>
            </p:nvPr>
          </p:nvSpPr>
          <p:spPr>
            <a:xfrm>
              <a:off x="7567647" y="2853016"/>
              <a:ext cx="1849055" cy="54309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dirty="0">
                  <a:solidFill>
                    <a:prstClr val="black"/>
                  </a:solidFill>
                </a:rPr>
                <a:t>1 Berço + 2 </a:t>
              </a:r>
              <a:r>
                <a:rPr lang="pt-BR" sz="1600" dirty="0" err="1">
                  <a:solidFill>
                    <a:prstClr val="black"/>
                  </a:solidFill>
                </a:rPr>
                <a:t>Grabs</a:t>
              </a:r>
              <a:endParaRPr lang="pt-BR" sz="1600" dirty="0">
                <a:solidFill>
                  <a:prstClr val="black"/>
                </a:solidFill>
              </a:endParaRPr>
            </a:p>
          </p:txBody>
        </p:sp>
      </p:grpSp>
      <p:sp>
        <p:nvSpPr>
          <p:cNvPr id="31" name="Retângulo 30"/>
          <p:cNvSpPr/>
          <p:nvPr>
            <p:custDataLst>
              <p:tags r:id="rId7"/>
            </p:custDataLst>
          </p:nvPr>
        </p:nvSpPr>
        <p:spPr>
          <a:xfrm>
            <a:off x="3800072" y="2658672"/>
            <a:ext cx="2313934" cy="1721675"/>
          </a:xfrm>
          <a:prstGeom prst="rect">
            <a:avLst/>
          </a:prstGeom>
          <a:solidFill>
            <a:schemeClr val="bg1"/>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32" name="Retângulo 31"/>
          <p:cNvSpPr/>
          <p:nvPr>
            <p:custDataLst>
              <p:tags r:id="rId8"/>
            </p:custDataLst>
          </p:nvPr>
        </p:nvSpPr>
        <p:spPr>
          <a:xfrm>
            <a:off x="3800072" y="4380487"/>
            <a:ext cx="2313934" cy="54309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dirty="0">
                <a:solidFill>
                  <a:prstClr val="black"/>
                </a:solidFill>
              </a:rPr>
              <a:t>Armazém</a:t>
            </a:r>
          </a:p>
        </p:txBody>
      </p:sp>
      <p:sp>
        <p:nvSpPr>
          <p:cNvPr id="42" name="Retângulo 41"/>
          <p:cNvSpPr/>
          <p:nvPr>
            <p:custDataLst>
              <p:tags r:id="rId9"/>
            </p:custDataLst>
          </p:nvPr>
        </p:nvSpPr>
        <p:spPr>
          <a:xfrm>
            <a:off x="3928646" y="2203196"/>
            <a:ext cx="2082749" cy="370938"/>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dirty="0">
                <a:solidFill>
                  <a:prstClr val="black"/>
                </a:solidFill>
              </a:rPr>
              <a:t>Expedição direta</a:t>
            </a:r>
          </a:p>
        </p:txBody>
      </p:sp>
      <p:grpSp>
        <p:nvGrpSpPr>
          <p:cNvPr id="33" name="Grupo 32"/>
          <p:cNvGrpSpPr/>
          <p:nvPr>
            <p:custDataLst>
              <p:tags r:id="rId10"/>
            </p:custDataLst>
          </p:nvPr>
        </p:nvGrpSpPr>
        <p:grpSpPr>
          <a:xfrm>
            <a:off x="7184454" y="2636912"/>
            <a:ext cx="2313935" cy="2264905"/>
            <a:chOff x="7567647" y="1131201"/>
            <a:chExt cx="1849055" cy="2264905"/>
          </a:xfrm>
        </p:grpSpPr>
        <p:sp>
          <p:nvSpPr>
            <p:cNvPr id="34" name="Retângulo 33"/>
            <p:cNvSpPr/>
            <p:nvPr>
              <p:custDataLst>
                <p:tags r:id="rId17"/>
              </p:custDataLst>
            </p:nvPr>
          </p:nvSpPr>
          <p:spPr>
            <a:xfrm>
              <a:off x="7567647" y="1131201"/>
              <a:ext cx="1849055" cy="1721675"/>
            </a:xfrm>
            <a:prstGeom prst="rect">
              <a:avLst/>
            </a:prstGeom>
            <a:solidFill>
              <a:schemeClr val="bg1"/>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35" name="Retângulo 34"/>
            <p:cNvSpPr/>
            <p:nvPr>
              <p:custDataLst>
                <p:tags r:id="rId18"/>
              </p:custDataLst>
            </p:nvPr>
          </p:nvSpPr>
          <p:spPr>
            <a:xfrm>
              <a:off x="7567647" y="2853016"/>
              <a:ext cx="1849055" cy="54309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algn="ctr"/>
              <a:r>
                <a:rPr lang="pt-BR" sz="1600" dirty="0">
                  <a:solidFill>
                    <a:prstClr val="black"/>
                  </a:solidFill>
                </a:rPr>
                <a:t>Expedição de caminhões</a:t>
              </a:r>
            </a:p>
          </p:txBody>
        </p:sp>
      </p:grpSp>
      <p:sp>
        <p:nvSpPr>
          <p:cNvPr id="18" name="Texto explicativo retangular 17"/>
          <p:cNvSpPr/>
          <p:nvPr>
            <p:custDataLst>
              <p:tags r:id="rId11"/>
            </p:custDataLst>
          </p:nvPr>
        </p:nvSpPr>
        <p:spPr>
          <a:xfrm>
            <a:off x="127790" y="5167618"/>
            <a:ext cx="1080000" cy="432048"/>
          </a:xfrm>
          <a:prstGeom prst="wedgeRectCallout">
            <a:avLst>
              <a:gd name="adj1" fmla="val 31640"/>
              <a:gd name="adj2" fmla="val -124406"/>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r>
              <a:rPr lang="pt-BR" sz="1400" b="1" dirty="0">
                <a:solidFill>
                  <a:prstClr val="black"/>
                </a:solidFill>
              </a:rPr>
              <a:t>2 </a:t>
            </a:r>
            <a:r>
              <a:rPr lang="pt-BR" sz="1400" b="1" dirty="0" err="1">
                <a:solidFill>
                  <a:prstClr val="black"/>
                </a:solidFill>
              </a:rPr>
              <a:t>Mtpa</a:t>
            </a:r>
            <a:endParaRPr lang="pt-BR" sz="1400" b="1" dirty="0">
              <a:solidFill>
                <a:prstClr val="black"/>
              </a:solidFill>
            </a:endParaRPr>
          </a:p>
        </p:txBody>
      </p:sp>
      <p:sp>
        <p:nvSpPr>
          <p:cNvPr id="46" name="Texto explicativo retangular 45"/>
          <p:cNvSpPr/>
          <p:nvPr>
            <p:custDataLst>
              <p:tags r:id="rId12"/>
            </p:custDataLst>
          </p:nvPr>
        </p:nvSpPr>
        <p:spPr>
          <a:xfrm>
            <a:off x="4236295" y="5167618"/>
            <a:ext cx="1313802" cy="432048"/>
          </a:xfrm>
          <a:prstGeom prst="wedgeRectCallout">
            <a:avLst>
              <a:gd name="adj1" fmla="val 29063"/>
              <a:gd name="adj2" fmla="val -137470"/>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r>
              <a:rPr lang="pt-BR" sz="1400" b="1" dirty="0">
                <a:solidFill>
                  <a:prstClr val="black"/>
                </a:solidFill>
              </a:rPr>
              <a:t>200.000 t</a:t>
            </a:r>
          </a:p>
        </p:txBody>
      </p:sp>
      <p:sp>
        <p:nvSpPr>
          <p:cNvPr id="48" name="Texto explicativo retangular 47"/>
          <p:cNvSpPr/>
          <p:nvPr>
            <p:custDataLst>
              <p:tags r:id="rId13"/>
            </p:custDataLst>
          </p:nvPr>
        </p:nvSpPr>
        <p:spPr>
          <a:xfrm>
            <a:off x="1423941" y="5167618"/>
            <a:ext cx="1784641" cy="432048"/>
          </a:xfrm>
          <a:prstGeom prst="wedgeRectCallout">
            <a:avLst>
              <a:gd name="adj1" fmla="val -15358"/>
              <a:gd name="adj2" fmla="val -137430"/>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r>
              <a:rPr lang="pt-BR" sz="1400" b="1" dirty="0">
                <a:solidFill>
                  <a:prstClr val="black"/>
                </a:solidFill>
              </a:rPr>
              <a:t>600 </a:t>
            </a:r>
            <a:r>
              <a:rPr lang="pt-BR" sz="1400" b="1" dirty="0" err="1">
                <a:solidFill>
                  <a:prstClr val="black"/>
                </a:solidFill>
              </a:rPr>
              <a:t>tph</a:t>
            </a:r>
            <a:r>
              <a:rPr lang="pt-BR" sz="1400" b="1" dirty="0">
                <a:solidFill>
                  <a:prstClr val="black"/>
                </a:solidFill>
              </a:rPr>
              <a:t> por </a:t>
            </a:r>
            <a:r>
              <a:rPr lang="pt-BR" sz="1400" b="1" dirty="0" err="1">
                <a:solidFill>
                  <a:prstClr val="black"/>
                </a:solidFill>
              </a:rPr>
              <a:t>grab</a:t>
            </a:r>
            <a:endParaRPr lang="pt-BR" sz="1400" b="1" dirty="0">
              <a:solidFill>
                <a:prstClr val="black"/>
              </a:solidFill>
            </a:endParaRPr>
          </a:p>
        </p:txBody>
      </p:sp>
      <p:sp>
        <p:nvSpPr>
          <p:cNvPr id="51" name="AutoShape 102" descr="data:image/jpeg;base64,/9j/4AAQSkZJRgABAQAAAQABAAD/2wCEAAkGBhQSEBUUExQUFRUVFhcWFRYXFRUUFBQYFBcYFBYUFBQXGyYeGBkjGRQVHy8gIygpLCwsGB4xNTAqNSYrLCkBCQoKDgwOFw8PGiocHBwpLCkpKSwpKSkpKSkpLCwsKSwsLCksLCksKSksKS0pLCksKSksLCwpKSwtKSwpKSksLP/AABEIALcBEwMBIgACEQEDEQH/xAAbAAACAwEBAQAAAAAAAAAAAAACAwABBAUGB//EAEYQAAEDAgMFBAYIAwUIAwAAAAEAAhEDIQQSMQUiQVFhEzJCcQYjUoGRoQcUYnKxwdHwkrLhFTNjgqIWF0NTk8LS4iREc//EABkBAQEBAQEBAAAAAAAAAAAAAAABAgMEBf/EACYRAQEAAgEEAgEEAwAAAAAAAAABAhESAyExURNBIlKh8PEyYXH/2gAMAwEAAhEDEQA/APrNBgAgJ4Wdjk5rkDWlNa5JBRgoNLXosyzgq8yB+ZSUnMpnQPUSmvRhyAlFUq0EUUUQVCosRKIByqwFaiCQhIRISUAlBKJxQFUGCoSlSpmQMLkBegc9LL0QxzklzkLnoHORUJQkqi5AXIClVKW9/wCI+ZUlA1CWqAqyUC8itXmVoHBiLKnhio0VAoPRteoaRCAgqh2dEHpCMBA4OVFAAmtCgpqYCpkRCmggRAqBiuEFqKKIIkY3Gso03VKhytaJJuY4aC+pCevPelmFxDmg0OzeJDX0njvZjlzNcTlkTo4EIOS36Tabqga2m6c+UglswTAdY2tfivV09rUnVTSDxnE28tfgvi+K2N2WLIbSfQAAcGkseGnITmOrTJva2sABI2Jj6gqueyGOD5D2l3rIk8B4gOcQbrNuvK62+9lAVw/Rja1fEBzqtJtNos0hxOaQDMHhBmetp1XdyrSAKGE3KqhAlwS3FMqOWdzlURzktxVkoUUJKEo4Q5UAFCQnZFZpoM8Kw1OFJEKSBUIXFPdTSixAlRGWqIN7aiY16ygqw9Qa1AxJbURNPVA4Ugp2QQBybTqoLFJHlUlCaqAoVpXbqdugaoha+USCJbq4Bi8xMAE2MgaDoUxfN/pQ9KMRgK1OpSa0tqMcyXCwLSHQLETvFB9ENcdbmNDx9yzbXq5aRMgQ5hvYWe06+QXyD0e+levXxFKjUp0oNSnvNjN328bCIXvPT7aANPsGS6qS12QML25ZImoQN1sxpckaQoPKeku0W18VmaQWmk2ADJJMjKYuCc0RqsHoRh6f15wLGgybQM9IjNDcgFotA4HmuNQwwpCrSZVFUscXZ2gwcpDiZceBtbj0XY9Ag4YwEuJNRtRz3ndme0vB8yffCn3FfV9mYkkPJEb9h0DGQbdFubWXK2dVzdoQCB2kaEd1jBaeFlsBWkbM6S+oqa5LqFUU56AqImtRAAK8iOFEA5UbaapWCirFNX2aKVTnIF5FWVWXKByAC1CWSmOVSgX2SibKiDD2qJj1ma5Ma5QbGvRiosudTOg2iqr7RYhURh6DZ2isNlZ2OTmVEDRQR9iqOJAEkgDmTC4OO9KagrZKVEPYImqakAjxBjACSeF4CD0LWQrNQAEyIGt9PNeP2zth1am5ji2mx2sPLXc+/Ij3LzOK2Y1zWsZieya0kgMqNEzrMn5rO10+jYr0gos8WY8mb3z0+a8J6eOOPptpljWBjswdOapcFsSLNBnroOSHDspsEdvTdHOo0n+ZNlh0q0zH22nzOqm61qPDUPQVzHtqMfLqbswDhxGn4BfQcVtxjMGSx5GIfUaarnDea51nVY0ysboAYEDmuRi9lveR2dc0yPZggzzuttTBOI3gD1/YUlq2OJjuxOKHYkGlTp0gCH58zRlcRmBsb3k6zKH0PDqeJqVKVMVXFzjkaT3QXgmlM5jEEc8oBN1dX0YAJyuqCQRBIdlni06+4yE30HPYYotrEjdOXMwUw6AQRmFjM8+JlXbOn0nY2JZVY59MywuEHyp0wQesi63ikuKMO6i59ahvszDtaLY3wWMcatIf8y5JHiHUBdrA7Rp1mh1M5muEtcNHCJt1E3ButsiyIXUlqhSEGPskbWQtBYlvdCBTqasNRZ1dQtbEkCTAkgSdYHM20QLhC4InPS3vVFEqi5UXpZcgIuUaUpzlA9BpzQoXhZjWQOqINXaBRYu1UQYW1UxtRZ2000BQaWPTmkFY2lOplA/Io4QCSYAuSbAAakk6BEwrxf0hY456NNzooxne2bPLXtjPzaADA0J8gg24z6Q6DXZKDX4hxm7YZStE+tdrqO6HLz+O9P8AGPpuezsaIuAGtNR/eyCXOMcJs1efwuMvSytLiKXHdbvFvHlupGeocOyzRmczgSd586zzKiurtLFYhxZmxNd2Z4FnBltTGQDl1WfFYASwOdUcXPg5qj3SBJi7uQQYik8vpAvN3OPACzT+vVMrUpfSl51cbuNt3rp8EF4nZtIBsU2Xe0aN53HE8Fqq4Foa49mwf5QPzWLF4enmpjPMv9onQE8wjxNCjkMuby1HSOPNBuGCZYdm3T2W/qgo7PYWgmmw8ZyzzSHUKXtt+Lf1VYehSyNhzb9RYRIuCgf/AGbTJd6tlj7LeXuKobPaH7oc3d8LnNvPQhKbh2Euh419s8hwJVtwu/Z57vtW1+CKfL2uaG1qw1mXl2g5PBhMq7QrtLQKrXhxiH02ngTMsy8lzsbinUS18udZ+RusvcA1unUhY6f1hhbmbiILMhL4fFSczngBr4aBIBgytY4bZuWnpWektem3IBAeSJo1CwgtvIa8EA7vPoVq2B6WdliwatQ02OBNUPpQCTI7T1UsDiYl1pvIXim7aqtEva2WHMwOa4PeHzF2ZRutkkx8F0qGPD3Z3NczcDRIcRDzmEnKL24SIOqtwuPdJlK+uVPTjCAT2ocDcFoLgfIiywYj6S8K3TMTy3Wm3mV8oOGY5rnCM3a6tjQ1G6jQ66EL2nox6S0mvZSxNOmN/LTrsaKcOAaB2zWwADnAzC06garCuq76Tc5ilRc/yDnnpZjT0+KwVfTvFOZnZhnZYmSwgCLEy8gQPkvd1MEwGcokwJiTbQSeUlcLbG36GGDgS3MD3GwLkyc5AgXM3vfRUeG2t6c7Qw5Dq1N3ZmwymnrrcscQLR8V6HZG38fialOcE6lSLmntSRLBOUuDXuMnpHNee21iamMtVPqwZbTAhg5TxcY5/JdDYO26+GAa1xewaMecwA5NJMtHQGFnk1p9JqsWZ65mE9NKTxFRrqZ595vxFx8Fswu0qVaeyqMqZTDsrgS3hcajRa2yIuQOereUlzlQRehNVJe9JNVBpNVA6qsrqqA1kGrtVFi7dRBvkIw0FZGytNJqgcyitDKKGmU1tZAXYiF8s+kKuPrt97JRBa0eEkVCSTzJy+5fUs44lfIvTigH47ETBs0ADTuUmgnmd5QcluMLS7eDctJrd0ZyO86+vCEkg5KIJqGSzoLN5cdFqxPdrkQLAQPuD/yRVwS+kLmHO/0sI/PqildmXVqe4ZyvN3X4C8efEp7cLFZgyssxx+bRw/VFkmvppTPzcI1gcE1o9f5U+fN3TyQVWoOL6VmauOh4N6nqm4uk4N8FyBoOJjgVdQjtWaaOP4DieqmKIhotd49nmSgs03X7mnTr1VUcKS0WZoOHTzR1XDK7SwPs8ldPQaafvQoFNoneszvHmOQ4oG4bfPq2aC4N9TyCfRGp+0ePVC1vrDbwj8TyRWOvhd5gAc03ILX3EQeGqKpjKzcsVaokkbzab9AeJHROqT2jNdHdeA5XVYk71O/iPXwu96Iw0nvp1Q71by5ziA4VGgOcDmcG5soJE3DVtbtEFvZigxnj3HNymN3QNF1WJqy6np3jy9k6/sIX0x2wkD+7d/MD+/xV3Rke1mV5hzD2uunjaTcKYus4B0nO0udfiJawm/FFUpblSCRFTzGrI6LJj6eVzo9rUcdxpu3ioPf4bbmJNAMDnQb5sxc8hwFjUJmNTbnrC59DZT3Gaopkg7sCQ33u49VxcPtp5ptJq5bgQ3s2gDNlgQJ0WkYxpdBqOIyz/ePPGOBU1td6dqpgS4QDlsYIFx15IKOznMEOqFx9ogA/KAuN2lPKbExm8Lz5aq3VKe7FPiP+HzB5qcV5OxXwYcI7QtPNpg+YVYNjqRltXeiM0gPP3iLFcUuYHf3fhHgHMrHXqN7N3q9M3gHOfyTinJ7nCbfrtcc5bVYRYQGPafvCxHuldbDbWbUA8LvZJE+46FfMTkzjciWu8HItI08yl0q4AZBeN5wMGo2YzxMfdC0j6w4oDSPJfOdl+k1em1pbWLhHdqQ9pILgbmCNBo4fNfTdj4/taNOoQGl7QSAZAPEA+a0jI6kUs0l23UgUBoBBxuxUXWLByUQYg88k0PPJVmJRh6gJr3cijOZJ7co2ViUFOqOXyjbmJfUxdY2aDWDb3MNcG8Lf8OV9f7IlfHar81dx9qu4z/1Hf9ylWMtak4sfvOvVy8BO+1vDy6rRVw4NZl3d15u4zqBzKWH+rp/arT57z3cbcAn5vX2Pdp/i7p5IKo4NvbvtMU2azqSTqfJOo4Rvb1LNsxg4ccx4IcGZrVvNg05Nnj5puFqetqmfYHAaN/qghwzPrDRlbameHNwH5I8VQbNPdbd44cg5Rr//AJBubU28RxcVeJdv0rnvHiODSgvFYVgY8w3Q8OiY3Cttut0SsXW9W6506LQHdfkEGXD4Npad0d53AcHH9ELMI3tXWA3W8x7SZhH7mo7zv5yrpv8AWPvwbxHVFJqYUdoyJ0d4jyHJDiKJDqe87vnxExZ3O6ZVd61n3X8Pu8kGMqb1PTv+fhdzRA4pjs9OHHvnUA+F3SUmq1/bAWO47gRo5vL9FoxRh1P755jwu52UqO9cz7j/AMW+5BhNdwZVkeMzB+4eKVjq4zuBkb3ER4BxWus7cr/en/Qzr+qybT77vP8A7Cgw0MWACAG2f7JJ7/uXWpYt+cfdPgA4jm5ebpV4zCD3jy4Fd3C405hu8HcRzBVR0KbnkOu7V3/LGvxREvhve1b4mjXyaiw1dxzbo73tc2j7KIVn9m05RG54jzH2UUpzH59T3T4uRHJvVZqlJ+Wp3tXeLmJ9lb6tR+dtm6P4nofZ6JQe+XiG6jieLQOXRBiIfLDvXnxDi2fZ6JRe8Djar9nifL7S0Nquy0rDwjU8WEckFSq8B9hZ7DqfsHkojHRqFgIyNdvOMkEOgOEgOBNoPJfWvQfEh+CYQIgvBE5o3yYnlBGsL5bUqkZhl8TuM6083HyX0X6PMTOFcNMtV4jzDT+aso9X71TnhQOSqpVQXaBRZC/oqUVxm+kNCL5x/lfHxIRf7Q4bi5wm15F+QlfN/wDexipjJQ/6Z/VXiPpTxLhAp0Gn2hTBI8s8j5LHKN8K+nM2/hvbI+CZ/tDQm1T9/BfM2/S5XGuHwx57rgT1sU5/0nOqBr20KTXgaZS9p1B3ZB1I+C1j+XhnL8fL6U70ioASKw94d+i+R4V92n7zv9LB+ZXoKv0ltNIh2EaC5rhmadCQQHZMpIF5uV53DVCGk/4VT3SY58mKVJZfBlMDLQ+J/gJ5dU6jBrPng1g49SiktfRB8LHHjwaxqug89rV+8zjyaD+aNJhIzVP/ANI0PABHgwM1WY78aHg0K9m1TDzEzUfof3yRYB59Zreq7lwIH5Kgacds/SzWAWPUq6vfZp4vwCZhqnrapv4OHJqus/1zPuv4fdRCsWBkMAcPxAT5v/VDjXbmg7zf5wtAd0QZMJ3B7/xKFnffpo38Cm4M+rbb9yVdF/rKmvh/lQZnH1jLjuu4kclMV3qd/FzB8JTqh9azXuu4Dm1LxXep28Z8P2XIAxB3qd/H1HhciqO9c2/hfxHTyQ4vvU4Hj5EeFylT+9Zbwv8Aa6FAqrdte51/7G8f6rJjXHM73fyuC01W2r2+X+GPsrLjO8bcG8+Tgg4Qfd3mV08PWhw9/wCS5LnbzvMroUXCR71Uel2dWnNfiNPuhNz+pGtgPkf6LFssgk/5fwhaYHZHXR/yJRT8Q+Ht11cP9JP5JTKu+6/Bh08x+SOvlluvf/FrkmweZnuN+Tnfqgzir6tnRzfk/Kl4h9qseyD8Af8AxCjj6s9HH5VFK4lzwJuz83D81BVR+8eRc0/xNLV736L8RNGsImHtd/Gz/wBV88dU437tJx9zr/itmxvTf+zw8BmftMursoGSRwBmxQr7UWzoAoadrgfFfM6X0pV6sGlhhlOpdVIEW0OURx4FD/vKxTe/hmOvq2qQOneB+K6cbpjlPD6V2A9kKL5u36UasXw4njFU/wDgfxUWNxvVfGw4ySBPuPHT8EJxNuE+RXvMP6PUm6MA95Tv7IpN/wCG34D9Fw5x3+N4alg6zhOQwCATFt6IifMc0/CtIIBd3iWtgcQ4T7rr2OJxrXVBTBEy0XkjXQRxXL2jjpq+rEhua4A0lvy3VuX6jllJruy03Ncx5dUcHsykMFOM4JhwLhpHI6roMrerffSm0fxF36rnejVVrqlcvv6tzjIBFjqRpxWrcykdoy5YBMt01O8OhW8pxumccdTs69SrNYX0pu6avA4eSmDrbz+tQ9dGj9EinTms4tLTutAh7Lze0G6e/DhjnwIGYxrchoBPxlRR7LfLAbd5x+LinbMqbhPN7/5j+iybJouFFtnRc6GNSmbFZ6kW9oj+JBpwpl9XXvAfBoRuf64dGH5uH6LHs996p/xHfkE6nh3urFzZIDIJ6kk/grsPxtTcGnfb8nBNnjZZMc4FlMjRzmH43TX1LcNERME/1bNNAl9qQ98Nm44/Z8kOz2zSbJ0aPy1Uo15LxujKRcC7rAyUVG1iajZAG67j1CrFVN6np3zxPsuVRNXWYpmP4mpOKG/S1756cCho3FO3qf3+vJyqq/1rPJ/Dy5lVjKRPZ2M9qANTwPBBVw7u2p7rph/COCgGo+1fy6f8voDyWTGVd46aM/ErTXw16w5tbqQDJZoJ1ukO2Y58n7LI85AI+BUXTzj3bzvMrdTqCR++COts/JVDHTv5RIAhsnKdRdIqVBMb1rd1vKDeFdpxdzZtTeIuO7pB5rpNf6p1jbtR8C5cKhXFJwgm7Wm7GE3bm5cyVrdtbKAM1nAuO4zxkz4bXlOUXjXVxD7MMG7mf6rfml1H+sgg3Yfk4fqudjNqbjQ1xsGkHI3w6eHmEvFbQDqlMlzxYzAyyCAY3Ym4ClzjXGnVau5U6OfaYniI+KRU2ozPugGbTm95sk43agaHxJ4CQJHOHETyXn2bVqta4h5nMBfe1BsJ8li5W+Klj0Jrw1o/w4N+UQtAxFAb1QHUxuF0XOmpC4eG2h2gLHCXEG51gjT5LoP2kMlMkhtgSS4b1oIjjrPwW8erxZvT5xsqekbDakM0azaP8syufV9IKzxYho5BtvfOqyUsQxtxBIzTlY688z8UrtgIs7SdALAcJcJXfDr7y3leznl0NY/j5VW29Wa4jLTPWDf4GFFZY03za9B+qi63q4fqYnSy/S9u94H6LNVwz3aBvOS506zYRAQsdBkmfMaeU6LQ3Gr5Wn0+zmYfYNRjw4QYJOo5G+nO6x1dhVmkZbTIcRlMAX0Ji5su+cch+unkrqxi44+nn2bKqtL2BhyvpkboaBJImSOg+aYPR+pHdNvLgPNdp+0bfv8ARK/tOef8Lv0S20nTk8OaMDUaWk0yQCLZHE2IPKOCbUFc5y0PbnJPcM3M8tV0frZ5oBizz+anf2vCOczD1AIh40iM7StOGpV203BpeDu5TncA2DJjl7k81idSqFQ+0fim77XgQzD4oEkPc2TJAc4NJOpsdVTamLbmgk5jvEyZtEzCe5rvP3hBDuI/P8k5X2nxRnfRqhwLcwytYBqQCxoEgRzlaGbQxEXd8hP4KdkeX5Im4czwTlfa/FA4XHV2tLc0AABsloiI0tylBTxVcSQ8STvb3e4AmNbWWoUFf1Tp+KcqfHGM46tMl0mIB4i823uioYusSC5znRcSdDcSN6xW76iT4T+/NNbsh0TEDnaE5Vr445j61V2pGs3LnHlqSUMVPsfP9F1PqTepj3BB2TR4fmSpyqzCMcvkGWWBA+XXoj+svA77B/lPnzT3x7IHWAsmIpsOsGPtRHzTlV4T6Z3ZS4E1LjiBy0UOGoyTMnyT6ezaR0Gv2/8A2TaGx6bnhtwDJnNPdE6LNy1Ns3GybumEmlPOOgsg+ssMwJPQ/kum/wBHmZHkue3LNrGRpOmizD0dYG5gTrDiHtMSbWGizzl+3PfrRLK7LS380itixIhkZZ+Yhb3ejJDoznjN22A1Otvelu2EN7ecQA05g5pFyRe8nTgrMp7Xd9x5PGtqOdJHwv71QbAcCOIMc9V67+wQwEkuMd4bpcJ0mLiVkOAYWudeWRaCbHjIibzwXSdWaY4fe3mcMDm3ZGpvbhwK1kOLNAYmbXEHWeVl3auApMLgZ3WhxMxBOoIjTyQVNntAMOkiJbnGYTpIOifLjTHHH24r67m6tubQB87ea0AkxEm0QATy4fFdZ+wnZ3AS0CBct3Z5u0V0NmO7zKrSQJs4ZgOcahPkxbmvblswtaBuVOXddw9ypdH+06g/+w7+NwUWuy8L7bu2H7KnaBYwXdPxRsn9/os7a4tYcFYN0hn70Epg934qbrWobqoaP2iEDTdMugScGfbPxKNuF6/inNb+4VhiHcptKyYKSY1lk9rEGcU5TG0VqbR4fJOoUCRcQR1uoMjMOtDMGeS2diAJ4ceP9VowzA6IkzcGAABzJOg6q6ZuXpgbhOcJ/wBWDRLt0czqfJup807FY1oBbSAfUI7w0B5gfmUmhgWuAfVd2hcAQNG3v5n3p/w37KoYrtHFtEDnmcQY8m/046rTQ2YHNBeTUngbDyj9VuaQLtbpoIaDbkVj2Jh3MpZagLSHON3NMguJ1aevFTScqPD7PAcYYGi3s68RA93zR46iBTPK4uBeAf0W1mUCy8h6UbbzepY6ALvIOsmzPgbozbpydo4qmS8Mtex6CZ1MDgVz3d65EfNC1mhsRPE+6LqgWza3yhXjGd3ZmYRw+HD4KYbFZXzANi3l3hCJ+zxrJ/it8ktmGhzcroIM3GbhaRr+izZ2q5zPjfs4bUqNBaXEgta0EnQNJi3HVOxG3XEERAdl8RIGXg0EWFuCTVw8Hi6G2zFzmzmkgFwLtOY5rP247osA45m5SSQX+ExYZfeuckv08vLKeca6Y2u41C/2gQWzYgxoQJ4KHaVnhtswaLukjKSZ0vqufh6wbOhMPjcgAyMgykagTfS4WjFlhDiGjvWIEbpbeee9Kdt61/I6Y9Xepxv9N9XbGbNIALwA43MgXsOHzWSm/I7MIIIIIyxINxz4rM3HQ1mYkgOOYSTuyI80xu0G6S2YIDshyTm9mNcvGFN9taPmmuPHyp9ZwNQyHZ23tBF5nqpiMa+o02IcftPyW4ho00S62Ibl4Ey2+UyN/eGmmXqU7Z204eCIg9oO6Yg9yYFwtdr30xveW+N/cFXH1TnktbnLXCQTGUcOYQt2zVjLDZy5bOIB+1lB1XUZtS3cpuhrIlk3Djn1HJJq7Rw7pBaAczsuUfat3m2tyPuV1PGnb8bqav7uGcQ460WE8+fzUXczU/2VF229Wv8AYKL5FgiE6qKK5TVcsbaE4hvE/IpxdF1FFjbejaYPGflb4JrG9FFFFhgpwJnrxTKcxy/fkooimtp24dVr7C1vnoqUSM08NPP4W/FMDyCIGpiOf4KKLcc7Wo0IBfo1vfMyegA5+8BczG419QmnQbDdCSbnqefC2gVKLOV76bx7TZuF2M1jYzPk6nNJ4G3ALTh8AGgXJgQJuQPw+SpRRD5LRrM+VvgP3KxVaxDpzu8iAW+6IUUQndnx21XNpvdlFmkyIMQNSD/VeKczNMPlxkmREzxn9+SiiuPdnPyQ52UQeEk6a2EfJObS6deGnPzUUUt0xvu37PaHHTQrT9UY4wGg8+EDSVFFK9eM8IcODGUmx4304XRVcLI0E8FFFHS9ow17CLDThMfLoslR1iOnxUUR8++XMqVrfFZvrBVKLrjJpxrs7D33Qeq7bsHkE7vvF/koosWTb3dD/EWWNQLwf3foh7Fh8I1UUSumoospjws/gBUUUQ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52" name="AutoShape 104" descr="data:image/jpeg;base64,/9j/4AAQSkZJRgABAQAAAQABAAD/2wCEAAkGBhQSEBUUExQUFRUVFhcWFRYXFRUUFBQYFBcYFBYUFBQXGyYeGBkjGRQVHy8gIygpLCwsGB4xNTAqNSYrLCkBCQoKDgwOFw8PGiocHBwpLCkpKSwpKSkpKSkpLCwsKSwsLCksLCksKSksKS0pLCksKSksLCwpKSwtKSwpKSksLP/AABEIALcBEwMBIgACEQEDEQH/xAAbAAACAwEBAQAAAAAAAAAAAAACAwABBAUGB//EAEYQAAEDAgMFBAYIAwUIAwAAAAEAAhEDIQQSMQUiQVFhEzJCcQYjUoGRoQcUYnKxwdHwkrLhFTNjgqIWF0NTk8LS4iREc//EABkBAQEBAQEBAAAAAAAAAAAAAAABAgMEBf/EACYRAQEAAgEEAgEEAwAAAAAAAAABAhESAyExURNBIlKh8PEyYXH/2gAMAwEAAhEDEQA/APrNBgAgJ4Wdjk5rkDWlNa5JBRgoNLXosyzgq8yB+ZSUnMpnQPUSmvRhyAlFUq0EUUUQVCosRKIByqwFaiCQhIRISUAlBKJxQFUGCoSlSpmQMLkBegc9LL0QxzklzkLnoHORUJQkqi5AXIClVKW9/wCI+ZUlA1CWqAqyUC8itXmVoHBiLKnhio0VAoPRteoaRCAgqh2dEHpCMBA4OVFAAmtCgpqYCpkRCmggRAqBiuEFqKKIIkY3Gso03VKhytaJJuY4aC+pCevPelmFxDmg0OzeJDX0njvZjlzNcTlkTo4EIOS36Tabqga2m6c+UglswTAdY2tfivV09rUnVTSDxnE28tfgvi+K2N2WLIbSfQAAcGkseGnITmOrTJva2sABI2Jj6gqueyGOD5D2l3rIk8B4gOcQbrNuvK62+9lAVw/Rja1fEBzqtJtNos0hxOaQDMHhBmetp1XdyrSAKGE3KqhAlwS3FMqOWdzlURzktxVkoUUJKEo4Q5UAFCQnZFZpoM8Kw1OFJEKSBUIXFPdTSixAlRGWqIN7aiY16ygqw9Qa1AxJbURNPVA4Ugp2QQBybTqoLFJHlUlCaqAoVpXbqdugaoha+USCJbq4Bi8xMAE2MgaDoUxfN/pQ9KMRgK1OpSa0tqMcyXCwLSHQLETvFB9ENcdbmNDx9yzbXq5aRMgQ5hvYWe06+QXyD0e+levXxFKjUp0oNSnvNjN328bCIXvPT7aANPsGS6qS12QML25ZImoQN1sxpckaQoPKeku0W18VmaQWmk2ADJJMjKYuCc0RqsHoRh6f15wLGgybQM9IjNDcgFotA4HmuNQwwpCrSZVFUscXZ2gwcpDiZceBtbj0XY9Ag4YwEuJNRtRz3ndme0vB8yffCn3FfV9mYkkPJEb9h0DGQbdFubWXK2dVzdoQCB2kaEd1jBaeFlsBWkbM6S+oqa5LqFUU56AqImtRAAK8iOFEA5UbaapWCirFNX2aKVTnIF5FWVWXKByAC1CWSmOVSgX2SibKiDD2qJj1ma5Ma5QbGvRiosudTOg2iqr7RYhURh6DZ2isNlZ2OTmVEDRQR9iqOJAEkgDmTC4OO9KagrZKVEPYImqakAjxBjACSeF4CD0LWQrNQAEyIGt9PNeP2zth1am5ji2mx2sPLXc+/Ij3LzOK2Y1zWsZieya0kgMqNEzrMn5rO10+jYr0gos8WY8mb3z0+a8J6eOOPptpljWBjswdOapcFsSLNBnroOSHDspsEdvTdHOo0n+ZNlh0q0zH22nzOqm61qPDUPQVzHtqMfLqbswDhxGn4BfQcVtxjMGSx5GIfUaarnDea51nVY0ysboAYEDmuRi9lveR2dc0yPZggzzuttTBOI3gD1/YUlq2OJjuxOKHYkGlTp0gCH58zRlcRmBsb3k6zKH0PDqeJqVKVMVXFzjkaT3QXgmlM5jEEc8oBN1dX0YAJyuqCQRBIdlni06+4yE30HPYYotrEjdOXMwUw6AQRmFjM8+JlXbOn0nY2JZVY59MywuEHyp0wQesi63ikuKMO6i59ahvszDtaLY3wWMcatIf8y5JHiHUBdrA7Rp1mh1M5muEtcNHCJt1E3ButsiyIXUlqhSEGPskbWQtBYlvdCBTqasNRZ1dQtbEkCTAkgSdYHM20QLhC4InPS3vVFEqi5UXpZcgIuUaUpzlA9BpzQoXhZjWQOqINXaBRYu1UQYW1UxtRZ2000BQaWPTmkFY2lOplA/Io4QCSYAuSbAAakk6BEwrxf0hY456NNzooxne2bPLXtjPzaADA0J8gg24z6Q6DXZKDX4hxm7YZStE+tdrqO6HLz+O9P8AGPpuezsaIuAGtNR/eyCXOMcJs1efwuMvSytLiKXHdbvFvHlupGeocOyzRmczgSd586zzKiurtLFYhxZmxNd2Z4FnBltTGQDl1WfFYASwOdUcXPg5qj3SBJi7uQQYik8vpAvN3OPACzT+vVMrUpfSl51cbuNt3rp8EF4nZtIBsU2Xe0aN53HE8Fqq4Foa49mwf5QPzWLF4enmpjPMv9onQE8wjxNCjkMuby1HSOPNBuGCZYdm3T2W/qgo7PYWgmmw8ZyzzSHUKXtt+Lf1VYehSyNhzb9RYRIuCgf/AGbTJd6tlj7LeXuKobPaH7oc3d8LnNvPQhKbh2Euh419s8hwJVtwu/Z57vtW1+CKfL2uaG1qw1mXl2g5PBhMq7QrtLQKrXhxiH02ngTMsy8lzsbinUS18udZ+RusvcA1unUhY6f1hhbmbiILMhL4fFSczngBr4aBIBgytY4bZuWnpWektem3IBAeSJo1CwgtvIa8EA7vPoVq2B6WdliwatQ02OBNUPpQCTI7T1UsDiYl1pvIXim7aqtEva2WHMwOa4PeHzF2ZRutkkx8F0qGPD3Z3NczcDRIcRDzmEnKL24SIOqtwuPdJlK+uVPTjCAT2ocDcFoLgfIiywYj6S8K3TMTy3Wm3mV8oOGY5rnCM3a6tjQ1G6jQ66EL2nox6S0mvZSxNOmN/LTrsaKcOAaB2zWwADnAzC06garCuq76Tc5ilRc/yDnnpZjT0+KwVfTvFOZnZhnZYmSwgCLEy8gQPkvd1MEwGcokwJiTbQSeUlcLbG36GGDgS3MD3GwLkyc5AgXM3vfRUeG2t6c7Qw5Dq1N3ZmwymnrrcscQLR8V6HZG38fialOcE6lSLmntSRLBOUuDXuMnpHNee21iamMtVPqwZbTAhg5TxcY5/JdDYO26+GAa1xewaMecwA5NJMtHQGFnk1p9JqsWZ65mE9NKTxFRrqZ595vxFx8Fswu0qVaeyqMqZTDsrgS3hcajRa2yIuQOereUlzlQRehNVJe9JNVBpNVA6qsrqqA1kGrtVFi7dRBvkIw0FZGytNJqgcyitDKKGmU1tZAXYiF8s+kKuPrt97JRBa0eEkVCSTzJy+5fUs44lfIvTigH47ETBs0ADTuUmgnmd5QcluMLS7eDctJrd0ZyO86+vCEkg5KIJqGSzoLN5cdFqxPdrkQLAQPuD/yRVwS+kLmHO/0sI/PqildmXVqe4ZyvN3X4C8efEp7cLFZgyssxx+bRw/VFkmvppTPzcI1gcE1o9f5U+fN3TyQVWoOL6VmauOh4N6nqm4uk4N8FyBoOJjgVdQjtWaaOP4DieqmKIhotd49nmSgs03X7mnTr1VUcKS0WZoOHTzR1XDK7SwPs8ldPQaafvQoFNoneszvHmOQ4oG4bfPq2aC4N9TyCfRGp+0ePVC1vrDbwj8TyRWOvhd5gAc03ILX3EQeGqKpjKzcsVaokkbzab9AeJHROqT2jNdHdeA5XVYk71O/iPXwu96Iw0nvp1Q71by5ziA4VGgOcDmcG5soJE3DVtbtEFvZigxnj3HNymN3QNF1WJqy6np3jy9k6/sIX0x2wkD+7d/MD+/xV3Rke1mV5hzD2uunjaTcKYus4B0nO0udfiJawm/FFUpblSCRFTzGrI6LJj6eVzo9rUcdxpu3ioPf4bbmJNAMDnQb5sxc8hwFjUJmNTbnrC59DZT3Gaopkg7sCQ33u49VxcPtp5ptJq5bgQ3s2gDNlgQJ0WkYxpdBqOIyz/ePPGOBU1td6dqpgS4QDlsYIFx15IKOznMEOqFx9ogA/KAuN2lPKbExm8Lz5aq3VKe7FPiP+HzB5qcV5OxXwYcI7QtPNpg+YVYNjqRltXeiM0gPP3iLFcUuYHf3fhHgHMrHXqN7N3q9M3gHOfyTinJ7nCbfrtcc5bVYRYQGPafvCxHuldbDbWbUA8LvZJE+46FfMTkzjciWu8HItI08yl0q4AZBeN5wMGo2YzxMfdC0j6w4oDSPJfOdl+k1em1pbWLhHdqQ9pILgbmCNBo4fNfTdj4/taNOoQGl7QSAZAPEA+a0jI6kUs0l23UgUBoBBxuxUXWLByUQYg88k0PPJVmJRh6gJr3cijOZJ7co2ViUFOqOXyjbmJfUxdY2aDWDb3MNcG8Lf8OV9f7IlfHar81dx9qu4z/1Hf9ylWMtak4sfvOvVy8BO+1vDy6rRVw4NZl3d15u4zqBzKWH+rp/arT57z3cbcAn5vX2Pdp/i7p5IKo4NvbvtMU2azqSTqfJOo4Rvb1LNsxg4ccx4IcGZrVvNg05Nnj5puFqetqmfYHAaN/qghwzPrDRlbameHNwH5I8VQbNPdbd44cg5Rr//AJBubU28RxcVeJdv0rnvHiODSgvFYVgY8w3Q8OiY3Cttut0SsXW9W6506LQHdfkEGXD4Npad0d53AcHH9ELMI3tXWA3W8x7SZhH7mo7zv5yrpv8AWPvwbxHVFJqYUdoyJ0d4jyHJDiKJDqe87vnxExZ3O6ZVd61n3X8Pu8kGMqb1PTv+fhdzRA4pjs9OHHvnUA+F3SUmq1/bAWO47gRo5vL9FoxRh1P755jwu52UqO9cz7j/AMW+5BhNdwZVkeMzB+4eKVjq4zuBkb3ER4BxWus7cr/en/Qzr+qybT77vP8A7Cgw0MWACAG2f7JJ7/uXWpYt+cfdPgA4jm5ebpV4zCD3jy4Fd3C405hu8HcRzBVR0KbnkOu7V3/LGvxREvhve1b4mjXyaiw1dxzbo73tc2j7KIVn9m05RG54jzH2UUpzH59T3T4uRHJvVZqlJ+Wp3tXeLmJ9lb6tR+dtm6P4nofZ6JQe+XiG6jieLQOXRBiIfLDvXnxDi2fZ6JRe8Djar9nifL7S0Nquy0rDwjU8WEckFSq8B9hZ7DqfsHkojHRqFgIyNdvOMkEOgOEgOBNoPJfWvQfEh+CYQIgvBE5o3yYnlBGsL5bUqkZhl8TuM6083HyX0X6PMTOFcNMtV4jzDT+aso9X71TnhQOSqpVQXaBRZC/oqUVxm+kNCL5x/lfHxIRf7Q4bi5wm15F+QlfN/wDexipjJQ/6Z/VXiPpTxLhAp0Gn2hTBI8s8j5LHKN8K+nM2/hvbI+CZ/tDQm1T9/BfM2/S5XGuHwx57rgT1sU5/0nOqBr20KTXgaZS9p1B3ZB1I+C1j+XhnL8fL6U70ioASKw94d+i+R4V92n7zv9LB+ZXoKv0ltNIh2EaC5rhmadCQQHZMpIF5uV53DVCGk/4VT3SY58mKVJZfBlMDLQ+J/gJ5dU6jBrPng1g49SiktfRB8LHHjwaxqug89rV+8zjyaD+aNJhIzVP/ANI0PABHgwM1WY78aHg0K9m1TDzEzUfof3yRYB59Zreq7lwIH5Kgacds/SzWAWPUq6vfZp4vwCZhqnrapv4OHJqus/1zPuv4fdRCsWBkMAcPxAT5v/VDjXbmg7zf5wtAd0QZMJ3B7/xKFnffpo38Cm4M+rbb9yVdF/rKmvh/lQZnH1jLjuu4kclMV3qd/FzB8JTqh9azXuu4Dm1LxXep28Z8P2XIAxB3qd/H1HhciqO9c2/hfxHTyQ4vvU4Hj5EeFylT+9Zbwv8Aa6FAqrdte51/7G8f6rJjXHM73fyuC01W2r2+X+GPsrLjO8bcG8+Tgg4Qfd3mV08PWhw9/wCS5LnbzvMroUXCR71Uel2dWnNfiNPuhNz+pGtgPkf6LFssgk/5fwhaYHZHXR/yJRT8Q+Ht11cP9JP5JTKu+6/Bh08x+SOvlluvf/FrkmweZnuN+Tnfqgzir6tnRzfk/Kl4h9qseyD8Af8AxCjj6s9HH5VFK4lzwJuz83D81BVR+8eRc0/xNLV736L8RNGsImHtd/Gz/wBV88dU437tJx9zr/itmxvTf+zw8BmftMursoGSRwBmxQr7UWzoAoadrgfFfM6X0pV6sGlhhlOpdVIEW0OURx4FD/vKxTe/hmOvq2qQOneB+K6cbpjlPD6V2A9kKL5u36UasXw4njFU/wDgfxUWNxvVfGw4ySBPuPHT8EJxNuE+RXvMP6PUm6MA95Tv7IpN/wCG34D9Fw5x3+N4alg6zhOQwCATFt6IifMc0/CtIIBd3iWtgcQ4T7rr2OJxrXVBTBEy0XkjXQRxXL2jjpq+rEhua4A0lvy3VuX6jllJruy03Ncx5dUcHsykMFOM4JhwLhpHI6roMrerffSm0fxF36rnejVVrqlcvv6tzjIBFjqRpxWrcykdoy5YBMt01O8OhW8pxumccdTs69SrNYX0pu6avA4eSmDrbz+tQ9dGj9EinTms4tLTutAh7Lze0G6e/DhjnwIGYxrchoBPxlRR7LfLAbd5x+LinbMqbhPN7/5j+iybJouFFtnRc6GNSmbFZ6kW9oj+JBpwpl9XXvAfBoRuf64dGH5uH6LHs996p/xHfkE6nh3urFzZIDIJ6kk/grsPxtTcGnfb8nBNnjZZMc4FlMjRzmH43TX1LcNERME/1bNNAl9qQ98Nm44/Z8kOz2zSbJ0aPy1Uo15LxujKRcC7rAyUVG1iajZAG67j1CrFVN6np3zxPsuVRNXWYpmP4mpOKG/S1756cCho3FO3qf3+vJyqq/1rPJ/Dy5lVjKRPZ2M9qANTwPBBVw7u2p7rph/COCgGo+1fy6f8voDyWTGVd46aM/ErTXw16w5tbqQDJZoJ1ukO2Y58n7LI85AI+BUXTzj3bzvMrdTqCR++COts/JVDHTv5RIAhsnKdRdIqVBMb1rd1vKDeFdpxdzZtTeIuO7pB5rpNf6p1jbtR8C5cKhXFJwgm7Wm7GE3bm5cyVrdtbKAM1nAuO4zxkz4bXlOUXjXVxD7MMG7mf6rfml1H+sgg3Yfk4fqudjNqbjQ1xsGkHI3w6eHmEvFbQDqlMlzxYzAyyCAY3Ym4ClzjXGnVau5U6OfaYniI+KRU2ozPugGbTm95sk43agaHxJ4CQJHOHETyXn2bVqta4h5nMBfe1BsJ8li5W+Klj0Jrw1o/w4N+UQtAxFAb1QHUxuF0XOmpC4eG2h2gLHCXEG51gjT5LoP2kMlMkhtgSS4b1oIjjrPwW8erxZvT5xsqekbDakM0azaP8syufV9IKzxYho5BtvfOqyUsQxtxBIzTlY688z8UrtgIs7SdALAcJcJXfDr7y3leznl0NY/j5VW29Wa4jLTPWDf4GFFZY03za9B+qi63q4fqYnSy/S9u94H6LNVwz3aBvOS506zYRAQsdBkmfMaeU6LQ3Gr5Wn0+zmYfYNRjw4QYJOo5G+nO6x1dhVmkZbTIcRlMAX0Ji5su+cch+unkrqxi44+nn2bKqtL2BhyvpkboaBJImSOg+aYPR+pHdNvLgPNdp+0bfv8ARK/tOef8Lv0S20nTk8OaMDUaWk0yQCLZHE2IPKOCbUFc5y0PbnJPcM3M8tV0frZ5oBizz+anf2vCOczD1AIh40iM7StOGpV203BpeDu5TncA2DJjl7k81idSqFQ+0fim77XgQzD4oEkPc2TJAc4NJOpsdVTamLbmgk5jvEyZtEzCe5rvP3hBDuI/P8k5X2nxRnfRqhwLcwytYBqQCxoEgRzlaGbQxEXd8hP4KdkeX5Im4czwTlfa/FA4XHV2tLc0AABsloiI0tylBTxVcSQ8STvb3e4AmNbWWoUFf1Tp+KcqfHGM46tMl0mIB4i823uioYusSC5znRcSdDcSN6xW76iT4T+/NNbsh0TEDnaE5Vr445j61V2pGs3LnHlqSUMVPsfP9F1PqTepj3BB2TR4fmSpyqzCMcvkGWWBA+XXoj+svA77B/lPnzT3x7IHWAsmIpsOsGPtRHzTlV4T6Z3ZS4E1LjiBy0UOGoyTMnyT6ezaR0Gv2/8A2TaGx6bnhtwDJnNPdE6LNy1Ns3GybumEmlPOOgsg+ssMwJPQ/kum/wBHmZHkue3LNrGRpOmizD0dYG5gTrDiHtMSbWGizzl+3PfrRLK7LS380itixIhkZZ+Yhb3ejJDoznjN22A1Otvelu2EN7ecQA05g5pFyRe8nTgrMp7Xd9x5PGtqOdJHwv71QbAcCOIMc9V67+wQwEkuMd4bpcJ0mLiVkOAYWudeWRaCbHjIibzwXSdWaY4fe3mcMDm3ZGpvbhwK1kOLNAYmbXEHWeVl3auApMLgZ3WhxMxBOoIjTyQVNntAMOkiJbnGYTpIOifLjTHHH24r67m6tubQB87ea0AkxEm0QATy4fFdZ+wnZ3AS0CBct3Z5u0V0NmO7zKrSQJs4ZgOcahPkxbmvblswtaBuVOXddw9ypdH+06g/+w7+NwUWuy8L7bu2H7KnaBYwXdPxRsn9/os7a4tYcFYN0hn70Epg934qbrWobqoaP2iEDTdMugScGfbPxKNuF6/inNb+4VhiHcptKyYKSY1lk9rEGcU5TG0VqbR4fJOoUCRcQR1uoMjMOtDMGeS2diAJ4ceP9VowzA6IkzcGAABzJOg6q6ZuXpgbhOcJ/wBWDRLt0czqfJup807FY1oBbSAfUI7w0B5gfmUmhgWuAfVd2hcAQNG3v5n3p/w37KoYrtHFtEDnmcQY8m/046rTQ2YHNBeTUngbDyj9VuaQLtbpoIaDbkVj2Jh3MpZagLSHON3NMguJ1aevFTScqPD7PAcYYGi3s68RA93zR46iBTPK4uBeAf0W1mUCy8h6UbbzepY6ALvIOsmzPgbozbpydo4qmS8Mtex6CZ1MDgVz3d65EfNC1mhsRPE+6LqgWza3yhXjGd3ZmYRw+HD4KYbFZXzANi3l3hCJ+zxrJ/it8ktmGhzcroIM3GbhaRr+izZ2q5zPjfs4bUqNBaXEgta0EnQNJi3HVOxG3XEERAdl8RIGXg0EWFuCTVw8Hi6G2zFzmzmkgFwLtOY5rP247osA45m5SSQX+ExYZfeuckv08vLKeca6Y2u41C/2gQWzYgxoQJ4KHaVnhtswaLukjKSZ0vqufh6wbOhMPjcgAyMgykagTfS4WjFlhDiGjvWIEbpbeee9Kdt61/I6Y9Xepxv9N9XbGbNIALwA43MgXsOHzWSm/I7MIIIIIyxINxz4rM3HQ1mYkgOOYSTuyI80xu0G6S2YIDshyTm9mNcvGFN9taPmmuPHyp9ZwNQyHZ23tBF5nqpiMa+o02IcftPyW4ho00S62Ibl4Ey2+UyN/eGmmXqU7Z204eCIg9oO6Yg9yYFwtdr30xveW+N/cFXH1TnktbnLXCQTGUcOYQt2zVjLDZy5bOIB+1lB1XUZtS3cpuhrIlk3Djn1HJJq7Rw7pBaAczsuUfat3m2tyPuV1PGnb8bqav7uGcQ460WE8+fzUXczU/2VF229Wv8AYKL5FgiE6qKK5TVcsbaE4hvE/IpxdF1FFjbejaYPGflb4JrG9FFFFhgpwJnrxTKcxy/fkooimtp24dVr7C1vnoqUSM08NPP4W/FMDyCIGpiOf4KKLcc7Wo0IBfo1vfMyegA5+8BczG419QmnQbDdCSbnqefC2gVKLOV76bx7TZuF2M1jYzPk6nNJ4G3ALTh8AGgXJgQJuQPw+SpRRD5LRrM+VvgP3KxVaxDpzu8iAW+6IUUQndnx21XNpvdlFmkyIMQNSD/VeKczNMPlxkmREzxn9+SiiuPdnPyQ52UQeEk6a2EfJObS6deGnPzUUUt0xvu37PaHHTQrT9UY4wGg8+EDSVFFK9eM8IcODGUmx4304XRVcLI0E8FFFHS9ow17CLDThMfLoslR1iOnxUUR8++XMqVrfFZvrBVKLrjJpxrs7D33Qeq7bsHkE7vvF/koosWTb3dD/EWWNQLwf3foh7Fh8I1UUSumoospjws/gBUUUQ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
        <p:nvSpPr>
          <p:cNvPr id="55" name="AutoShape 106" descr="data:image/jpeg;base64,/9j/4AAQSkZJRgABAQAAAQABAAD/2wCEAAkGBhQSEBUUExQUFRUVFhcWFRYXFRUUFBQYFBcYFBYUFBQXGyYeGBkjGRQVHy8gIygpLCwsGB4xNTAqNSYrLCkBCQoKDgwOFw8PGiocHBwpLCkpKSwpKSkpKSkpLCwsKSwsLCksLCksKSksKS0pLCksKSksLCwpKSwtKSwpKSksLP/AABEIALcBEwMBIgACEQEDEQH/xAAbAAACAwEBAQAAAAAAAAAAAAACAwABBAUGB//EAEYQAAEDAgMFBAYIAwUIAwAAAAEAAhEDIQQSMQUiQVFhEzJCcQYjUoGRoQcUYnKxwdHwkrLhFTNjgqIWF0NTk8LS4iREc//EABkBAQEBAQEBAAAAAAAAAAAAAAABAgMEBf/EACYRAQEAAgEEAgEEAwAAAAAAAAABAhESAyExURNBIlKh8PEyYXH/2gAMAwEAAhEDEQA/APrNBgAgJ4Wdjk5rkDWlNa5JBRgoNLXosyzgq8yB+ZSUnMpnQPUSmvRhyAlFUq0EUUUQVCosRKIByqwFaiCQhIRISUAlBKJxQFUGCoSlSpmQMLkBegc9LL0QxzklzkLnoHORUJQkqi5AXIClVKW9/wCI+ZUlA1CWqAqyUC8itXmVoHBiLKnhio0VAoPRteoaRCAgqh2dEHpCMBA4OVFAAmtCgpqYCpkRCmggRAqBiuEFqKKIIkY3Gso03VKhytaJJuY4aC+pCevPelmFxDmg0OzeJDX0njvZjlzNcTlkTo4EIOS36Tabqga2m6c+UglswTAdY2tfivV09rUnVTSDxnE28tfgvi+K2N2WLIbSfQAAcGkseGnITmOrTJva2sABI2Jj6gqueyGOD5D2l3rIk8B4gOcQbrNuvK62+9lAVw/Rja1fEBzqtJtNos0hxOaQDMHhBmetp1XdyrSAKGE3KqhAlwS3FMqOWdzlURzktxVkoUUJKEo4Q5UAFCQnZFZpoM8Kw1OFJEKSBUIXFPdTSixAlRGWqIN7aiY16ygqw9Qa1AxJbURNPVA4Ugp2QQBybTqoLFJHlUlCaqAoVpXbqdugaoha+USCJbq4Bi8xMAE2MgaDoUxfN/pQ9KMRgK1OpSa0tqMcyXCwLSHQLETvFB9ENcdbmNDx9yzbXq5aRMgQ5hvYWe06+QXyD0e+levXxFKjUp0oNSnvNjN328bCIXvPT7aANPsGS6qS12QML25ZImoQN1sxpckaQoPKeku0W18VmaQWmk2ADJJMjKYuCc0RqsHoRh6f15wLGgybQM9IjNDcgFotA4HmuNQwwpCrSZVFUscXZ2gwcpDiZceBtbj0XY9Ag4YwEuJNRtRz3ndme0vB8yffCn3FfV9mYkkPJEb9h0DGQbdFubWXK2dVzdoQCB2kaEd1jBaeFlsBWkbM6S+oqa5LqFUU56AqImtRAAK8iOFEA5UbaapWCirFNX2aKVTnIF5FWVWXKByAC1CWSmOVSgX2SibKiDD2qJj1ma5Ma5QbGvRiosudTOg2iqr7RYhURh6DZ2isNlZ2OTmVEDRQR9iqOJAEkgDmTC4OO9KagrZKVEPYImqakAjxBjACSeF4CD0LWQrNQAEyIGt9PNeP2zth1am5ji2mx2sPLXc+/Ij3LzOK2Y1zWsZieya0kgMqNEzrMn5rO10+jYr0gos8WY8mb3z0+a8J6eOOPptpljWBjswdOapcFsSLNBnroOSHDspsEdvTdHOo0n+ZNlh0q0zH22nzOqm61qPDUPQVzHtqMfLqbswDhxGn4BfQcVtxjMGSx5GIfUaarnDea51nVY0ysboAYEDmuRi9lveR2dc0yPZggzzuttTBOI3gD1/YUlq2OJjuxOKHYkGlTp0gCH58zRlcRmBsb3k6zKH0PDqeJqVKVMVXFzjkaT3QXgmlM5jEEc8oBN1dX0YAJyuqCQRBIdlni06+4yE30HPYYotrEjdOXMwUw6AQRmFjM8+JlXbOn0nY2JZVY59MywuEHyp0wQesi63ikuKMO6i59ahvszDtaLY3wWMcatIf8y5JHiHUBdrA7Rp1mh1M5muEtcNHCJt1E3ButsiyIXUlqhSEGPskbWQtBYlvdCBTqasNRZ1dQtbEkCTAkgSdYHM20QLhC4InPS3vVFEqi5UXpZcgIuUaUpzlA9BpzQoXhZjWQOqINXaBRYu1UQYW1UxtRZ2000BQaWPTmkFY2lOplA/Io4QCSYAuSbAAakk6BEwrxf0hY456NNzooxne2bPLXtjPzaADA0J8gg24z6Q6DXZKDX4hxm7YZStE+tdrqO6HLz+O9P8AGPpuezsaIuAGtNR/eyCXOMcJs1efwuMvSytLiKXHdbvFvHlupGeocOyzRmczgSd586zzKiurtLFYhxZmxNd2Z4FnBltTGQDl1WfFYASwOdUcXPg5qj3SBJi7uQQYik8vpAvN3OPACzT+vVMrUpfSl51cbuNt3rp8EF4nZtIBsU2Xe0aN53HE8Fqq4Foa49mwf5QPzWLF4enmpjPMv9onQE8wjxNCjkMuby1HSOPNBuGCZYdm3T2W/qgo7PYWgmmw8ZyzzSHUKXtt+Lf1VYehSyNhzb9RYRIuCgf/AGbTJd6tlj7LeXuKobPaH7oc3d8LnNvPQhKbh2Euh419s8hwJVtwu/Z57vtW1+CKfL2uaG1qw1mXl2g5PBhMq7QrtLQKrXhxiH02ngTMsy8lzsbinUS18udZ+RusvcA1unUhY6f1hhbmbiILMhL4fFSczngBr4aBIBgytY4bZuWnpWektem3IBAeSJo1CwgtvIa8EA7vPoVq2B6WdliwatQ02OBNUPpQCTI7T1UsDiYl1pvIXim7aqtEva2WHMwOa4PeHzF2ZRutkkx8F0qGPD3Z3NczcDRIcRDzmEnKL24SIOqtwuPdJlK+uVPTjCAT2ocDcFoLgfIiywYj6S8K3TMTy3Wm3mV8oOGY5rnCM3a6tjQ1G6jQ66EL2nox6S0mvZSxNOmN/LTrsaKcOAaB2zWwADnAzC06garCuq76Tc5ilRc/yDnnpZjT0+KwVfTvFOZnZhnZYmSwgCLEy8gQPkvd1MEwGcokwJiTbQSeUlcLbG36GGDgS3MD3GwLkyc5AgXM3vfRUeG2t6c7Qw5Dq1N3ZmwymnrrcscQLR8V6HZG38fialOcE6lSLmntSRLBOUuDXuMnpHNee21iamMtVPqwZbTAhg5TxcY5/JdDYO26+GAa1xewaMecwA5NJMtHQGFnk1p9JqsWZ65mE9NKTxFRrqZ595vxFx8Fswu0qVaeyqMqZTDsrgS3hcajRa2yIuQOereUlzlQRehNVJe9JNVBpNVA6qsrqqA1kGrtVFi7dRBvkIw0FZGytNJqgcyitDKKGmU1tZAXYiF8s+kKuPrt97JRBa0eEkVCSTzJy+5fUs44lfIvTigH47ETBs0ADTuUmgnmd5QcluMLS7eDctJrd0ZyO86+vCEkg5KIJqGSzoLN5cdFqxPdrkQLAQPuD/yRVwS+kLmHO/0sI/PqildmXVqe4ZyvN3X4C8efEp7cLFZgyssxx+bRw/VFkmvppTPzcI1gcE1o9f5U+fN3TyQVWoOL6VmauOh4N6nqm4uk4N8FyBoOJjgVdQjtWaaOP4DieqmKIhotd49nmSgs03X7mnTr1VUcKS0WZoOHTzR1XDK7SwPs8ldPQaafvQoFNoneszvHmOQ4oG4bfPq2aC4N9TyCfRGp+0ePVC1vrDbwj8TyRWOvhd5gAc03ILX3EQeGqKpjKzcsVaokkbzab9AeJHROqT2jNdHdeA5XVYk71O/iPXwu96Iw0nvp1Q71by5ziA4VGgOcDmcG5soJE3DVtbtEFvZigxnj3HNymN3QNF1WJqy6np3jy9k6/sIX0x2wkD+7d/MD+/xV3Rke1mV5hzD2uunjaTcKYus4B0nO0udfiJawm/FFUpblSCRFTzGrI6LJj6eVzo9rUcdxpu3ioPf4bbmJNAMDnQb5sxc8hwFjUJmNTbnrC59DZT3Gaopkg7sCQ33u49VxcPtp5ptJq5bgQ3s2gDNlgQJ0WkYxpdBqOIyz/ePPGOBU1td6dqpgS4QDlsYIFx15IKOznMEOqFx9ogA/KAuN2lPKbExm8Lz5aq3VKe7FPiP+HzB5qcV5OxXwYcI7QtPNpg+YVYNjqRltXeiM0gPP3iLFcUuYHf3fhHgHMrHXqN7N3q9M3gHOfyTinJ7nCbfrtcc5bVYRYQGPafvCxHuldbDbWbUA8LvZJE+46FfMTkzjciWu8HItI08yl0q4AZBeN5wMGo2YzxMfdC0j6w4oDSPJfOdl+k1em1pbWLhHdqQ9pILgbmCNBo4fNfTdj4/taNOoQGl7QSAZAPEA+a0jI6kUs0l23UgUBoBBxuxUXWLByUQYg88k0PPJVmJRh6gJr3cijOZJ7co2ViUFOqOXyjbmJfUxdY2aDWDb3MNcG8Lf8OV9f7IlfHar81dx9qu4z/1Hf9ylWMtak4sfvOvVy8BO+1vDy6rRVw4NZl3d15u4zqBzKWH+rp/arT57z3cbcAn5vX2Pdp/i7p5IKo4NvbvtMU2azqSTqfJOo4Rvb1LNsxg4ccx4IcGZrVvNg05Nnj5puFqetqmfYHAaN/qghwzPrDRlbameHNwH5I8VQbNPdbd44cg5Rr//AJBubU28RxcVeJdv0rnvHiODSgvFYVgY8w3Q8OiY3Cttut0SsXW9W6506LQHdfkEGXD4Npad0d53AcHH9ELMI3tXWA3W8x7SZhH7mo7zv5yrpv8AWPvwbxHVFJqYUdoyJ0d4jyHJDiKJDqe87vnxExZ3O6ZVd61n3X8Pu8kGMqb1PTv+fhdzRA4pjs9OHHvnUA+F3SUmq1/bAWO47gRo5vL9FoxRh1P755jwu52UqO9cz7j/AMW+5BhNdwZVkeMzB+4eKVjq4zuBkb3ER4BxWus7cr/en/Qzr+qybT77vP8A7Cgw0MWACAG2f7JJ7/uXWpYt+cfdPgA4jm5ebpV4zCD3jy4Fd3C405hu8HcRzBVR0KbnkOu7V3/LGvxREvhve1b4mjXyaiw1dxzbo73tc2j7KIVn9m05RG54jzH2UUpzH59T3T4uRHJvVZqlJ+Wp3tXeLmJ9lb6tR+dtm6P4nofZ6JQe+XiG6jieLQOXRBiIfLDvXnxDi2fZ6JRe8Djar9nifL7S0Nquy0rDwjU8WEckFSq8B9hZ7DqfsHkojHRqFgIyNdvOMkEOgOEgOBNoPJfWvQfEh+CYQIgvBE5o3yYnlBGsL5bUqkZhl8TuM6083HyX0X6PMTOFcNMtV4jzDT+aso9X71TnhQOSqpVQXaBRZC/oqUVxm+kNCL5x/lfHxIRf7Q4bi5wm15F+QlfN/wDexipjJQ/6Z/VXiPpTxLhAp0Gn2hTBI8s8j5LHKN8K+nM2/hvbI+CZ/tDQm1T9/BfM2/S5XGuHwx57rgT1sU5/0nOqBr20KTXgaZS9p1B3ZB1I+C1j+XhnL8fL6U70ioASKw94d+i+R4V92n7zv9LB+ZXoKv0ltNIh2EaC5rhmadCQQHZMpIF5uV53DVCGk/4VT3SY58mKVJZfBlMDLQ+J/gJ5dU6jBrPng1g49SiktfRB8LHHjwaxqug89rV+8zjyaD+aNJhIzVP/ANI0PABHgwM1WY78aHg0K9m1TDzEzUfof3yRYB59Zreq7lwIH5Kgacds/SzWAWPUq6vfZp4vwCZhqnrapv4OHJqus/1zPuv4fdRCsWBkMAcPxAT5v/VDjXbmg7zf5wtAd0QZMJ3B7/xKFnffpo38Cm4M+rbb9yVdF/rKmvh/lQZnH1jLjuu4kclMV3qd/FzB8JTqh9azXuu4Dm1LxXep28Z8P2XIAxB3qd/H1HhciqO9c2/hfxHTyQ4vvU4Hj5EeFylT+9Zbwv8Aa6FAqrdte51/7G8f6rJjXHM73fyuC01W2r2+X+GPsrLjO8bcG8+Tgg4Qfd3mV08PWhw9/wCS5LnbzvMroUXCR71Uel2dWnNfiNPuhNz+pGtgPkf6LFssgk/5fwhaYHZHXR/yJRT8Q+Ht11cP9JP5JTKu+6/Bh08x+SOvlluvf/FrkmweZnuN+Tnfqgzir6tnRzfk/Kl4h9qseyD8Af8AxCjj6s9HH5VFK4lzwJuz83D81BVR+8eRc0/xNLV736L8RNGsImHtd/Gz/wBV88dU437tJx9zr/itmxvTf+zw8BmftMursoGSRwBmxQr7UWzoAoadrgfFfM6X0pV6sGlhhlOpdVIEW0OURx4FD/vKxTe/hmOvq2qQOneB+K6cbpjlPD6V2A9kKL5u36UasXw4njFU/wDgfxUWNxvVfGw4ySBPuPHT8EJxNuE+RXvMP6PUm6MA95Tv7IpN/wCG34D9Fw5x3+N4alg6zhOQwCATFt6IifMc0/CtIIBd3iWtgcQ4T7rr2OJxrXVBTBEy0XkjXQRxXL2jjpq+rEhua4A0lvy3VuX6jllJruy03Ncx5dUcHsykMFOM4JhwLhpHI6roMrerffSm0fxF36rnejVVrqlcvv6tzjIBFjqRpxWrcykdoy5YBMt01O8OhW8pxumccdTs69SrNYX0pu6avA4eSmDrbz+tQ9dGj9EinTms4tLTutAh7Lze0G6e/DhjnwIGYxrchoBPxlRR7LfLAbd5x+LinbMqbhPN7/5j+iybJouFFtnRc6GNSmbFZ6kW9oj+JBpwpl9XXvAfBoRuf64dGH5uH6LHs996p/xHfkE6nh3urFzZIDIJ6kk/grsPxtTcGnfb8nBNnjZZMc4FlMjRzmH43TX1LcNERME/1bNNAl9qQ98Nm44/Z8kOz2zSbJ0aPy1Uo15LxujKRcC7rAyUVG1iajZAG67j1CrFVN6np3zxPsuVRNXWYpmP4mpOKG/S1756cCho3FO3qf3+vJyqq/1rPJ/Dy5lVjKRPZ2M9qANTwPBBVw7u2p7rph/COCgGo+1fy6f8voDyWTGVd46aM/ErTXw16w5tbqQDJZoJ1ukO2Y58n7LI85AI+BUXTzj3bzvMrdTqCR++COts/JVDHTv5RIAhsnKdRdIqVBMb1rd1vKDeFdpxdzZtTeIuO7pB5rpNf6p1jbtR8C5cKhXFJwgm7Wm7GE3bm5cyVrdtbKAM1nAuO4zxkz4bXlOUXjXVxD7MMG7mf6rfml1H+sgg3Yfk4fqudjNqbjQ1xsGkHI3w6eHmEvFbQDqlMlzxYzAyyCAY3Ym4ClzjXGnVau5U6OfaYniI+KRU2ozPugGbTm95sk43agaHxJ4CQJHOHETyXn2bVqta4h5nMBfe1BsJ8li5W+Klj0Jrw1o/w4N+UQtAxFAb1QHUxuF0XOmpC4eG2h2gLHCXEG51gjT5LoP2kMlMkhtgSS4b1oIjjrPwW8erxZvT5xsqekbDakM0azaP8syufV9IKzxYho5BtvfOqyUsQxtxBIzTlY688z8UrtgIs7SdALAcJcJXfDr7y3leznl0NY/j5VW29Wa4jLTPWDf4GFFZY03za9B+qi63q4fqYnSy/S9u94H6LNVwz3aBvOS506zYRAQsdBkmfMaeU6LQ3Gr5Wn0+zmYfYNRjw4QYJOo5G+nO6x1dhVmkZbTIcRlMAX0Ji5su+cch+unkrqxi44+nn2bKqtL2BhyvpkboaBJImSOg+aYPR+pHdNvLgPNdp+0bfv8ARK/tOef8Lv0S20nTk8OaMDUaWk0yQCLZHE2IPKOCbUFc5y0PbnJPcM3M8tV0frZ5oBizz+anf2vCOczD1AIh40iM7StOGpV203BpeDu5TncA2DJjl7k81idSqFQ+0fim77XgQzD4oEkPc2TJAc4NJOpsdVTamLbmgk5jvEyZtEzCe5rvP3hBDuI/P8k5X2nxRnfRqhwLcwytYBqQCxoEgRzlaGbQxEXd8hP4KdkeX5Im4czwTlfa/FA4XHV2tLc0AABsloiI0tylBTxVcSQ8STvb3e4AmNbWWoUFf1Tp+KcqfHGM46tMl0mIB4i823uioYusSC5znRcSdDcSN6xW76iT4T+/NNbsh0TEDnaE5Vr445j61V2pGs3LnHlqSUMVPsfP9F1PqTepj3BB2TR4fmSpyqzCMcvkGWWBA+XXoj+svA77B/lPnzT3x7IHWAsmIpsOsGPtRHzTlV4T6Z3ZS4E1LjiBy0UOGoyTMnyT6ezaR0Gv2/8A2TaGx6bnhtwDJnNPdE6LNy1Ns3GybumEmlPOOgsg+ssMwJPQ/kum/wBHmZHkue3LNrGRpOmizD0dYG5gTrDiHtMSbWGizzl+3PfrRLK7LS380itixIhkZZ+Yhb3ejJDoznjN22A1Otvelu2EN7ecQA05g5pFyRe8nTgrMp7Xd9x5PGtqOdJHwv71QbAcCOIMc9V67+wQwEkuMd4bpcJ0mLiVkOAYWudeWRaCbHjIibzwXSdWaY4fe3mcMDm3ZGpvbhwK1kOLNAYmbXEHWeVl3auApMLgZ3WhxMxBOoIjTyQVNntAMOkiJbnGYTpIOifLjTHHH24r67m6tubQB87ea0AkxEm0QATy4fFdZ+wnZ3AS0CBct3Z5u0V0NmO7zKrSQJs4ZgOcahPkxbmvblswtaBuVOXddw9ypdH+06g/+w7+NwUWuy8L7bu2H7KnaBYwXdPxRsn9/os7a4tYcFYN0hn70Epg934qbrWobqoaP2iEDTdMugScGfbPxKNuF6/inNb+4VhiHcptKyYKSY1lk9rEGcU5TG0VqbR4fJOoUCRcQR1uoMjMOtDMGeS2diAJ4ceP9VowzA6IkzcGAABzJOg6q6ZuXpgbhOcJ/wBWDRLt0czqfJup807FY1oBbSAfUI7w0B5gfmUmhgWuAfVd2hcAQNG3v5n3p/w37KoYrtHFtEDnmcQY8m/046rTQ2YHNBeTUngbDyj9VuaQLtbpoIaDbkVj2Jh3MpZagLSHON3NMguJ1aevFTScqPD7PAcYYGi3s68RA93zR46iBTPK4uBeAf0W1mUCy8h6UbbzepY6ALvIOsmzPgbozbpydo4qmS8Mtex6CZ1MDgVz3d65EfNC1mhsRPE+6LqgWza3yhXjGd3ZmYRw+HD4KYbFZXzANi3l3hCJ+zxrJ/it8ktmGhzcroIM3GbhaRr+izZ2q5zPjfs4bUqNBaXEgta0EnQNJi3HVOxG3XEERAdl8RIGXg0EWFuCTVw8Hi6G2zFzmzmkgFwLtOY5rP247osA45m5SSQX+ExYZfeuckv08vLKeca6Y2u41C/2gQWzYgxoQJ4KHaVnhtswaLukjKSZ0vqufh6wbOhMPjcgAyMgykagTfS4WjFlhDiGjvWIEbpbeee9Kdt61/I6Y9Xepxv9N9XbGbNIALwA43MgXsOHzWSm/I7MIIIIIyxINxz4rM3HQ1mYkgOOYSTuyI80xu0G6S2YIDshyTm9mNcvGFN9taPmmuPHyp9ZwNQyHZ23tBF5nqpiMa+o02IcftPyW4ho00S62Ibl4Ey2+UyN/eGmmXqU7Z204eCIg9oO6Yg9yYFwtdr30xveW+N/cFXH1TnktbnLXCQTGUcOYQt2zVjLDZy5bOIB+1lB1XUZtS3cpuhrIlk3Djn1HJJq7Rw7pBaAczsuUfat3m2tyPuV1PGnb8bqav7uGcQ460WE8+fzUXczU/2VF229Wv8AYKL5FgiE6qKK5TVcsbaE4hvE/IpxdF1FFjbejaYPGflb4JrG9FFFFhgpwJnrxTKcxy/fkooimtp24dVr7C1vnoqUSM08NPP4W/FMDyCIGpiOf4KKLcc7Wo0IBfo1vfMyegA5+8BczG419QmnQbDdCSbnqefC2gVKLOV76bx7TZuF2M1jYzPk6nNJ4G3ALTh8AGgXJgQJuQPw+SpRRD5LRrM+VvgP3KxVaxDpzu8iAW+6IUUQndnx21XNpvdlFmkyIMQNSD/VeKczNMPlxkmREzxn9+SiiuPdnPyQ52UQeEk6a2EfJObS6deGnPzUUUt0xvu37PaHHTQrT9UY4wGg8+EDSVFFK9eM8IcODGUmx4304XRVcLI0E8FFFHS9ow17CLDThMfLoslR1iOnxUUR8++XMqVrfFZvrBVKLrjJpxrs7D33Qeq7bsHkE7vvF/koosWTb3dD/EWWNQLwf3foh7Fh8I1UUSumoospjws/gBUUUQf/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grpSp>
        <p:nvGrpSpPr>
          <p:cNvPr id="47" name="Grupo 46"/>
          <p:cNvGrpSpPr/>
          <p:nvPr>
            <p:custDataLst>
              <p:tags r:id="rId14"/>
            </p:custDataLst>
          </p:nvPr>
        </p:nvGrpSpPr>
        <p:grpSpPr>
          <a:xfrm>
            <a:off x="2719958" y="3655450"/>
            <a:ext cx="977251" cy="287992"/>
            <a:chOff x="6135195" y="2885593"/>
            <a:chExt cx="1265283" cy="287992"/>
          </a:xfrm>
        </p:grpSpPr>
        <p:cxnSp>
          <p:nvCxnSpPr>
            <p:cNvPr id="49" name="Conector de seta reta 48"/>
            <p:cNvCxnSpPr/>
            <p:nvPr>
              <p:custDataLst>
                <p:tags r:id="rId15"/>
              </p:custDataLst>
            </p:nvPr>
          </p:nvCxnSpPr>
          <p:spPr>
            <a:xfrm>
              <a:off x="6135195" y="3173585"/>
              <a:ext cx="1265283" cy="0"/>
            </a:xfrm>
            <a:prstGeom prst="straightConnector1">
              <a:avLst/>
            </a:prstGeom>
            <a:ln w="381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53" name="CaixaDeTexto 52"/>
            <p:cNvSpPr txBox="1"/>
            <p:nvPr>
              <p:custDataLst>
                <p:tags r:id="rId16"/>
              </p:custDataLst>
            </p:nvPr>
          </p:nvSpPr>
          <p:spPr>
            <a:xfrm>
              <a:off x="6164531" y="2885593"/>
              <a:ext cx="1235947" cy="230376"/>
            </a:xfrm>
            <a:prstGeom prst="rect">
              <a:avLst/>
            </a:prstGeom>
            <a:noFill/>
            <a:ln w="38100">
              <a:noFill/>
            </a:ln>
          </p:spPr>
          <p:txBody>
            <a:bodyPr wrap="none" lIns="72000" tIns="36000" rIns="72000" bIns="36000" rtlCol="0" anchor="t">
              <a:noAutofit/>
            </a:bodyPr>
            <a:lstStyle/>
            <a:p>
              <a:pPr algn="ctr">
                <a:spcAft>
                  <a:spcPts val="600"/>
                </a:spcAft>
              </a:pPr>
              <a:r>
                <a:rPr lang="pt-BR" sz="1400" dirty="0">
                  <a:solidFill>
                    <a:prstClr val="black"/>
                  </a:solidFill>
                </a:rPr>
                <a:t>correias</a:t>
              </a:r>
            </a:p>
          </p:txBody>
        </p:sp>
      </p:grpSp>
      <p:pic>
        <p:nvPicPr>
          <p:cNvPr id="54" name="Picture 111" descr="http://74.220.207.63/~agrosoft/agroarquivos/1285073185.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307975" y="2724963"/>
            <a:ext cx="2186627" cy="1601767"/>
          </a:xfrm>
          <a:prstGeom prst="rect">
            <a:avLst/>
          </a:prstGeom>
          <a:noFill/>
          <a:extLst>
            <a:ext uri="{909E8E84-426E-40DD-AFC4-6F175D3DCCD1}">
              <a14:hiddenFill xmlns:a14="http://schemas.microsoft.com/office/drawing/2010/main">
                <a:solidFill>
                  <a:srgbClr val="FFFFFF"/>
                </a:solidFill>
              </a14:hiddenFill>
            </a:ext>
          </a:extLst>
        </p:spPr>
      </p:pic>
      <p:pic>
        <p:nvPicPr>
          <p:cNvPr id="30850" name="Picture 130" descr="http://www.rochatop.com.br/wp-content/files_mf/cache/th_d0b12bb40d653663a9d132b23f152bf3_image05384.jp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3884719" y="2724962"/>
            <a:ext cx="2158044" cy="160176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7269218" y="2703202"/>
            <a:ext cx="2158044" cy="1601767"/>
          </a:xfrm>
          <a:prstGeom prst="rect">
            <a:avLst/>
          </a:prstGeom>
        </p:spPr>
      </p:pic>
      <p:cxnSp>
        <p:nvCxnSpPr>
          <p:cNvPr id="11" name="Conector angulado 10"/>
          <p:cNvCxnSpPr>
            <a:stCxn id="21" idx="0"/>
          </p:cNvCxnSpPr>
          <p:nvPr/>
        </p:nvCxnSpPr>
        <p:spPr>
          <a:xfrm rot="5400000" flipH="1" flipV="1">
            <a:off x="2072605" y="823561"/>
            <a:ext cx="1163464" cy="2506758"/>
          </a:xfrm>
          <a:prstGeom prst="bentConnector2">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pic>
        <p:nvPicPr>
          <p:cNvPr id="41" name="Picture 127" descr="http://1.bp.blogspot.com/-L5tpz5Ws4Dw/Te1Yg61feNI/AAAAAAAAGBg/tlJh9Y8EzHg/s1600/carretas+no+carregamento+de+fertilizante+em+parangua.jpg"/>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985061" y="638176"/>
            <a:ext cx="1995892" cy="1492927"/>
          </a:xfrm>
          <a:prstGeom prst="rect">
            <a:avLst/>
          </a:prstGeom>
          <a:noFill/>
          <a:extLst>
            <a:ext uri="{909E8E84-426E-40DD-AFC4-6F175D3DCCD1}">
              <a14:hiddenFill xmlns:a14="http://schemas.microsoft.com/office/drawing/2010/main">
                <a:solidFill>
                  <a:srgbClr val="FFFFFF"/>
                </a:solidFill>
              </a14:hiddenFill>
            </a:ext>
          </a:extLst>
        </p:spPr>
      </p:pic>
      <p:sp>
        <p:nvSpPr>
          <p:cNvPr id="44" name="Retângulo de cantos arredondados 43"/>
          <p:cNvSpPr/>
          <p:nvPr/>
        </p:nvSpPr>
        <p:spPr>
          <a:xfrm>
            <a:off x="7212590" y="5095450"/>
            <a:ext cx="2268390" cy="1358333"/>
          </a:xfrm>
          <a:prstGeom prst="roundRect">
            <a:avLst>
              <a:gd name="adj" fmla="val 9417"/>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buFont typeface="Arial" pitchFamily="34" charset="0"/>
              <a:buChar char="•"/>
            </a:pPr>
            <a:r>
              <a:rPr lang="pt-BR" sz="1400" dirty="0">
                <a:solidFill>
                  <a:schemeClr val="tx1"/>
                </a:solidFill>
              </a:rPr>
              <a:t>Em portos com grande demanda, trem rejeita fertilizante</a:t>
            </a:r>
          </a:p>
          <a:p>
            <a:pPr marL="144000" indent="-144000" algn="l">
              <a:buFont typeface="Arial" pitchFamily="34" charset="0"/>
              <a:buChar char="•"/>
            </a:pPr>
            <a:r>
              <a:rPr lang="pt-BR" sz="1400" dirty="0"/>
              <a:t>Operação é lenta, limpeza do vagão, pequenos lotes</a:t>
            </a:r>
            <a:endParaRPr lang="pt-BR" sz="1400" dirty="0">
              <a:solidFill>
                <a:schemeClr val="tx1"/>
              </a:solidFill>
            </a:endParaRPr>
          </a:p>
        </p:txBody>
      </p:sp>
    </p:spTree>
    <p:extLst>
      <p:ext uri="{BB962C8B-B14F-4D97-AF65-F5344CB8AC3E}">
        <p14:creationId xmlns:p14="http://schemas.microsoft.com/office/powerpoint/2010/main" val="1363288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587"/>
            <a:ext cx="9505950" cy="945141"/>
          </a:xfrm>
        </p:spPr>
        <p:txBody>
          <a:bodyPr/>
          <a:lstStyle/>
          <a:p>
            <a:r>
              <a:rPr lang="pt-BR" dirty="0"/>
              <a:t>A necessidade de menores custos de transporte e de maior eficiência na movimentação fizeram com que os terminais se especializassem na movimentação de carga</a:t>
            </a:r>
          </a:p>
        </p:txBody>
      </p:sp>
      <p:grpSp>
        <p:nvGrpSpPr>
          <p:cNvPr id="16" name="Grupo 15"/>
          <p:cNvGrpSpPr/>
          <p:nvPr/>
        </p:nvGrpSpPr>
        <p:grpSpPr>
          <a:xfrm>
            <a:off x="343694" y="4444745"/>
            <a:ext cx="8280920" cy="784455"/>
            <a:chOff x="343694" y="2428521"/>
            <a:chExt cx="8280920" cy="784455"/>
          </a:xfrm>
        </p:grpSpPr>
        <p:sp>
          <p:nvSpPr>
            <p:cNvPr id="5" name="Elipse 4"/>
            <p:cNvSpPr/>
            <p:nvPr/>
          </p:nvSpPr>
          <p:spPr>
            <a:xfrm>
              <a:off x="343694" y="2467519"/>
              <a:ext cx="360040" cy="353230"/>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1800"/>
                </a:spcAft>
              </a:pPr>
              <a:r>
                <a:rPr lang="pt-BR" sz="1600" b="1" dirty="0"/>
                <a:t>2</a:t>
              </a:r>
            </a:p>
          </p:txBody>
        </p:sp>
        <p:sp>
          <p:nvSpPr>
            <p:cNvPr id="11" name="CaixaDeTexto 10"/>
            <p:cNvSpPr txBox="1"/>
            <p:nvPr/>
          </p:nvSpPr>
          <p:spPr>
            <a:xfrm>
              <a:off x="991766" y="2428521"/>
              <a:ext cx="7632848" cy="784455"/>
            </a:xfrm>
            <a:prstGeom prst="rect">
              <a:avLst/>
            </a:prstGeom>
            <a:noFill/>
            <a:ln>
              <a:noFill/>
            </a:ln>
          </p:spPr>
          <p:txBody>
            <a:bodyPr wrap="square" lIns="72000" tIns="36000" rIns="72000" bIns="36000" rtlCol="0" anchor="t">
              <a:noAutofit/>
            </a:bodyPr>
            <a:lstStyle/>
            <a:p>
              <a:pPr>
                <a:spcAft>
                  <a:spcPts val="600"/>
                </a:spcAft>
              </a:pPr>
              <a:r>
                <a:rPr lang="pt-BR" b="1" dirty="0">
                  <a:solidFill>
                    <a:prstClr val="black"/>
                  </a:solidFill>
                </a:rPr>
                <a:t>Eficiência na movimentação</a:t>
              </a:r>
            </a:p>
            <a:p>
              <a:pPr marL="285750" indent="-285750">
                <a:spcAft>
                  <a:spcPts val="600"/>
                </a:spcAft>
                <a:buFont typeface="Arial" panose="020B0604020202020204" pitchFamily="34" charset="0"/>
                <a:buChar char="•"/>
              </a:pPr>
              <a:r>
                <a:rPr lang="pt-BR" sz="1600" dirty="0">
                  <a:solidFill>
                    <a:prstClr val="black"/>
                  </a:solidFill>
                </a:rPr>
                <a:t>Utilização de instalações e equipamentos especializados</a:t>
              </a:r>
            </a:p>
            <a:p>
              <a:pPr marL="285750" indent="-285750">
                <a:spcAft>
                  <a:spcPts val="600"/>
                </a:spcAft>
                <a:buFont typeface="Arial" panose="020B0604020202020204" pitchFamily="34" charset="0"/>
                <a:buChar char="•"/>
              </a:pPr>
              <a:r>
                <a:rPr lang="pt-BR" sz="1600" dirty="0">
                  <a:solidFill>
                    <a:prstClr val="black"/>
                  </a:solidFill>
                </a:rPr>
                <a:t>Integração dos modais de transporte</a:t>
              </a:r>
            </a:p>
          </p:txBody>
        </p:sp>
      </p:grpSp>
      <p:sp>
        <p:nvSpPr>
          <p:cNvPr id="9" name="CaixaDeTexto 8"/>
          <p:cNvSpPr txBox="1"/>
          <p:nvPr/>
        </p:nvSpPr>
        <p:spPr>
          <a:xfrm>
            <a:off x="273354" y="1268760"/>
            <a:ext cx="8928992" cy="329013"/>
          </a:xfrm>
          <a:prstGeom prst="rect">
            <a:avLst/>
          </a:prstGeom>
          <a:noFill/>
          <a:ln>
            <a:noFill/>
          </a:ln>
        </p:spPr>
        <p:txBody>
          <a:bodyPr wrap="square" lIns="72000" tIns="36000" rIns="72000" bIns="36000" rtlCol="0" anchor="t">
            <a:noAutofit/>
          </a:bodyPr>
          <a:lstStyle/>
          <a:p>
            <a:pPr>
              <a:spcAft>
                <a:spcPts val="600"/>
              </a:spcAft>
            </a:pPr>
            <a:r>
              <a:rPr lang="pt-BR" b="1" dirty="0"/>
              <a:t>Fatores determinantes na concepção de terminais </a:t>
            </a:r>
            <a:r>
              <a:rPr lang="pt-BR" b="1"/>
              <a:t>de granéis</a:t>
            </a:r>
            <a:endParaRPr lang="pt-BR" b="1" dirty="0"/>
          </a:p>
        </p:txBody>
      </p:sp>
      <p:grpSp>
        <p:nvGrpSpPr>
          <p:cNvPr id="20" name="Grupo 19"/>
          <p:cNvGrpSpPr/>
          <p:nvPr/>
        </p:nvGrpSpPr>
        <p:grpSpPr>
          <a:xfrm>
            <a:off x="343694" y="2348880"/>
            <a:ext cx="8280920" cy="784455"/>
            <a:chOff x="343694" y="2348880"/>
            <a:chExt cx="8280920" cy="784455"/>
          </a:xfrm>
        </p:grpSpPr>
        <p:sp>
          <p:nvSpPr>
            <p:cNvPr id="4" name="Elipse 3"/>
            <p:cNvSpPr/>
            <p:nvPr/>
          </p:nvSpPr>
          <p:spPr>
            <a:xfrm>
              <a:off x="343694" y="2398540"/>
              <a:ext cx="360040" cy="353230"/>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1800"/>
                </a:spcAft>
              </a:pPr>
              <a:r>
                <a:rPr lang="pt-BR" sz="1600" b="1" dirty="0"/>
                <a:t>1</a:t>
              </a:r>
            </a:p>
          </p:txBody>
        </p:sp>
        <p:sp>
          <p:nvSpPr>
            <p:cNvPr id="10" name="CaixaDeTexto 9"/>
            <p:cNvSpPr txBox="1"/>
            <p:nvPr/>
          </p:nvSpPr>
          <p:spPr>
            <a:xfrm>
              <a:off x="991766" y="2348880"/>
              <a:ext cx="7632848" cy="784455"/>
            </a:xfrm>
            <a:prstGeom prst="rect">
              <a:avLst/>
            </a:prstGeom>
            <a:noFill/>
            <a:ln>
              <a:noFill/>
            </a:ln>
          </p:spPr>
          <p:txBody>
            <a:bodyPr wrap="square" lIns="72000" tIns="36000" rIns="72000" bIns="36000" rtlCol="0" anchor="t">
              <a:noAutofit/>
            </a:bodyPr>
            <a:lstStyle/>
            <a:p>
              <a:pPr>
                <a:spcAft>
                  <a:spcPts val="600"/>
                </a:spcAft>
              </a:pPr>
              <a:r>
                <a:rPr lang="pt-BR" b="1" dirty="0">
                  <a:solidFill>
                    <a:prstClr val="black"/>
                  </a:solidFill>
                </a:rPr>
                <a:t>Economia de escala</a:t>
              </a:r>
            </a:p>
            <a:p>
              <a:pPr marL="285750" indent="-285750">
                <a:spcAft>
                  <a:spcPts val="600"/>
                </a:spcAft>
                <a:buFont typeface="Arial" panose="020B0604020202020204" pitchFamily="34" charset="0"/>
                <a:buChar char="•"/>
              </a:pPr>
              <a:r>
                <a:rPr lang="pt-BR" sz="1600" dirty="0">
                  <a:solidFill>
                    <a:prstClr val="black"/>
                  </a:solidFill>
                </a:rPr>
                <a:t>Utilização de navios maiores promovem redução no custo do frete</a:t>
              </a:r>
            </a:p>
            <a:p>
              <a:pPr marL="285750" indent="-285750">
                <a:spcAft>
                  <a:spcPts val="600"/>
                </a:spcAft>
                <a:buFont typeface="Arial" panose="020B0604020202020204" pitchFamily="34" charset="0"/>
                <a:buChar char="•"/>
              </a:pPr>
              <a:r>
                <a:rPr lang="pt-BR" sz="1600" dirty="0">
                  <a:solidFill>
                    <a:prstClr val="black"/>
                  </a:solidFill>
                </a:rPr>
                <a:t>Portos e terminais devem estar aptos a receber os navios</a:t>
              </a:r>
            </a:p>
          </p:txBody>
        </p:sp>
      </p:grpSp>
      <p:cxnSp>
        <p:nvCxnSpPr>
          <p:cNvPr id="15" name="Conector reto 14"/>
          <p:cNvCxnSpPr/>
          <p:nvPr/>
        </p:nvCxnSpPr>
        <p:spPr>
          <a:xfrm>
            <a:off x="271686" y="1556792"/>
            <a:ext cx="8928992"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8" name="AutoShape 4" descr="data:image/jpeg;base64,/9j/4AAQSkZJRgABAQAAAQABAAD/2wCEAAkGBxMTEhUUExMWFRUXGBwYGBcXGRwcHhsaGBoYHB0cHxobHSggGxolHBoYITEiJSkrLi4uGB8zODMsNygtLisBCgoKDg0OGxAQGywkICQsLCwsLCwsLCwsLCwsLCwsLCwsLCwsLCwsLCwsLCwsLCwsLCwsLCwsMSwsLCwsLCwsLP/AABEIALcBEwMBIgACEQEDEQH/xAAbAAACAwEBAQAAAAAAAAAAAAAEBQACAwYBB//EAD8QAAECBAMFBgUCBAUEAwAAAAECEQADITEEEkEFIlFhcRMygZGhsQZCwdHwI1IUcoLhFWKSorIHM9LxFiSD/8QAGgEAAgMBAQAAAAAAAAAAAAAAAAECAwQFBv/EAC0RAAICAQMDAQYHAQAAAAAAAAABAhEDBBIhMUFREwUiYXGhsRQyM4GR0eEj/9oADAMBAAIRAxEAPwD4hHsRoslLwhkSl42CY9SmNEpiLZbGJVKI0RKjSWmCJMqItlsYWYowz6R5isKEptX6Q2kygA5sLwEuUZi28eg0EQUuS2WNKItTL8I0ThzDbEYRMoArDvoD7k2jHtpYuhQ6ERO2UbUu4AZcXThzwhhKmyj+4dUg+xeGMhMksO0T4pUn3ERcmicYRfcSTsLb+Uegb6RQYaOpOz0FmWgtSin1J+vCKr2NSh+sLeWLEjl1Ycw8+DsKTiAAKkBI6qUgCN17IUnRxxEP/wDp7gCcdKBHzJP+g5vpGjSZKzRf7/wrM+rxf8ZH1P4e2sjt5uHANVzZktVwQmapKw/81f6oG27thWGX/DSB+qtQUFEO3aKKUBINCWB5CkYbfQnCifLkFaCqWiXLB7oVOmTCpQUS4UAFvyCeEWmbVkokbPxGJSuZMy5gpLZqC6nZxV+oeNaxxclKrMm1XYTtT4FmTDmTiSpRv2ofyKbDk0OPhf4bRg0qOYqmLbMpqUdgBoK+MMNk7VlYhGeSsKDsbgg8CDUGDYhPNka2SYWVKjHrxFCAdsYzsJEyaT3U0/mNEjzIiuKt0upFulbPl/xdj+3xcxQO6j9NPRNz/qzQoUqIAwa8e4dnKjZIfqbAeceqhFYsdLsjz0m8k7fc0npLhAqRT+o3+g6gxjjpqJYXMV3JaaHRwPz0jTCAuVftD+JoPUv4RyfxxjjlTIST+5fTQedfARm1GT0oN+Pq2adPj9WdLv8ARI4zHYpU2YqYq6iSft4CnhHmGADrVZNhxVoPqeQjzsjoKxpiQzIFk8NVG5+g6R5pyt2zv7aVIphcOqasJDkk1+sH7XmBCRJTcd88+EGYCZ/CylLIHaKonx+guY5+YokkkuSXJ5mILl2Wy9yNd2VjyPY8MTKSNEaPYkAFWiR60ewBRZKXjdAj1KYuBEGy2MaIBGqEREogiXLiLZdGJJUuD8PJisiVBilBCc2th1iqTNUIVyYYqZ8jsBVRhjsPBBQcgOaseH/qFmCwpWpq1qfP6n2h/iV9lJYAhSmA6fMfKnjAiORiXamJdZVQJFEvw/vWB5eIJFk+Ab2hdt0nNl0Fft6e8KWaLVHgxyyVI61MwG6Afzm8aSxKeqFJ6Kf7RyaMQoWUoeJjZO0Jn7z6faFsY/VXg6ydLSqWzryhRFa3r10MDo2ei4W3p9BCmRtmaJakukh0qqkPqLhjqIiNtK1QPAn6vBtkClBvkeIlTE2nnpmP/lHf/wDSaSs4wmbMBaWrIHBJUWBq1WSVR8pG2hqg+BH1EdD8HbTBnFUvMlSQCDR70Ygxbp4SnlUfP9ENROEcTaPu/wAQ4aTiM0iYK95JIsWbMk3cPUCOYm7FxSpuHkhIfDSgUqV3CUlBd2q6moRYWh3gcacXLCkgCchSSutAMpGcP8pDhuPSHeBx6a5zlJIvSrEN1ZBMat08T2vsZYTUla6HDyJszZqJpWU/xM9uzlAggB1b5alyQE8oP+BMdPTNxCcRNUUykZlZlZgC5chXgeUdJtL4Zws+YZk2XnJDEFSmOln00jnJXwdPkyp8uUuWvtVIDqKktLTmOXXUgXsIt9SE4tPq67fb5IlwUkfGuKyGaZMsyu0yAuQXbME3cnLq0af9QNrCZh8OlLjtWmlJ0SBR/E/7YzwHwU2MHayQuRk72ahXlS5IdwM2alrQg+M8eF4qYE91DS08AEUYf1PGrTY8c862Lpz/AEZNdPZia88CKYuNVMEpGp3ieD0SPKv9QjCSkFQBNNegqfSNCoqJLXNuA4eAYR15vn5HGiuL88GqpwRLJNu8egoPr5xw2OSpa1LUKqL9PwR2W0CslkEW/cmjci7jwhdNw8/gFf0t60jzXtPUuU/TXRdfn/iPS+y9PGMN8ur6fL/WchNw5SCoXsG0e5/OMW2LgkqOdZZKa9f7R0OKlqasmgGj28HcwDiAgIyDNlGiQ7ciY5qk2qOhKMU7Qj2nOMxRUzCwHAfeFy0Q7UiXbMfENA68M9iD0ixOimUVLmxQRFWg+ZhyIwMuJWUuIO0Ro0UiKEQ7I0VeJHsSGIOAjRCY9SmNkIips2JElIguVLispEHSZcVyZohE0w0h2gbFTMym0TQfUwVipuVLChV6D8pAmGkuQNDfoL/QeJiBd0HOw8MWegzactBy/vGW0sXmUbBCU5Q1mFSer+wgvEzezlHRS91PlU+X0jmtsL/TCBR7twBF+X2icOTLmaQoXMzEk6l49kW/LRcI4iC8JJQVEKdO6WIrXTgweL6MJiUuIsMMl+6I1lYctevCNJcp9R5384BgycMjeozhqU1B+kV/gkDjbjBapBL2sdeUUkSFVBBPIcPxoXI+KFxwi2dvB6w5+FMyJiyzEAX5kxWclIKWzVFbU+8HbEQWmuljT6ka8Kxq0f60f3+zKNR+mztdkfE65ExMzKM6ebJUkioPLXkQDH0LZu38JiN1S0omO4lTCAUqqWSqymKqXj5DgJhO7rSh94ZJnylOmejcJ3Zie8h3rzT+UjsajTRyuzl4szxcH2dCFApSlxlSEg8WLuW1YNX90HYJC8u+XIo/EDXqbx8fkKxuGSOynqVKNUqScyeTpU4EdDsv45xCP++hMwcQMp+x8hGGXs/JVwaf3NK1kOkuDutu47sMPNmipSklPNRon1Ij4VPm8S5N+pjs/jj4zl4iQmVJzAlTrBDUAoHdu8x/pjhZYJPeD8AQT/aOh7PwvFBuSpt/RGPWZFkklF2kGyaINnVTwDE+ZYeBi4xCZaCtRZKQST0jOYk1q7Bhr18dfGOb+L9obqZCTwUttX7qefHyieozLHjchYMW+aQIj4mClEzEZXPy1bw+0NpeJSoOlQPTTrwji5Mqrm2vT8pG8lCiSt8rftp+CPK5Ipvc+p6XDOX5V0OrOKWkd5QHImK/4jM1UC/EA08RHOrxs3KSVv1APtAisdOdys+AH2iMcbHLNHwdNOxnFKPL+8DTSgg/pgE8KP1Ec7MnKN1KPUmB2a3pFii/JTLIn2HE2VJ/asHkX94G7FIso/1D7QAFHifOPDNVxiVMhaDVyKd9MYmSeR6Rj26vwRO3MFBZ6ZR4GPYp2sSCgtDNAjeUmKy0wXKlxS2b4ovJRB8oABzYe0YSUiK42f8AI1Pm+git8mhcIHmKK1E8bD6Q92PgAQCav9Px/GFODkufz85Q/wAXjOxkU76t1JbU/ap8IFyRnKkAbZmGZMKk9xAyp6B3PR/aEKyFVFasL20r6w4JaWo3zAy0vo43v9tP6oVyMPlGYmg04i5YcPGL4Kjn5JW6MpuFJP2/KxiZCkqYgB6OfznDFClBTghlDQM3lyg5eACt1bioIAqRX08YmVA+zsMhYNCpJCgDq+hLUgv+BIAJd/Pw5HrDXCYIDdQGdyKX40gmVhCcw3Qwq5ZvM8RAOhRK2cAwUS+ugI4WjSTgEAuxcsHJDMLDn5Q4Vg66Jy+L/wCkW6xtJwOZRDpUCAxzZW43vfSAYpRhUkORcWI18LRkmS2bKG08QIfyNnEnKlJDGpzaakBrc4CxkvLlCSbG/XTiOcatE0s8b+P2KNVfpOhZgwRU8z5B4rnIvaNJqnJHAepYfWMllw0ehiq6HGk76hOExipXcW3EaeINItiNoLXw5tAqGVeIJSU/MSfzWLE+5W0u5tLlJNwT1gqVLAe7WHj05PAIQb5j0EMsNL46D/ca+zCIZJJLoOMW31KLUyXZ29TweOR2ghSllShWpNNXcDpHcT8OeycO724g82/Hjndt4fslDNd7nM7+Ijga3UPJPb2X3OxpcKhC+7EJwtABc1PLqOXuYN/giEgAbrXNIK2RgStVASBU8k9ef1h1i8A1QB/Sc0c9cuzoP3I7e76nHzsHfKX5gekATJH40dfO2c5Zg9xRgYVT8KXI3afjcXiZQ0c6uSYzyw2XhxVj4P8ASMFyRwMSIgATFuzghUi7fnlFUIMAA/YmPOxg5A4xQyW8bcYAAez6xIOA5HyjyAA+UmC5KIzlogyUmMkmdiEUXK8qSeFuZ0gBCSo8zc+5i2Nm5lMDRPvqY1wcnMQD1PQGg8TXoOcRJt9xtsjDvqz6cvv/AHgTaGKzzSn5ZdBzOsM56+ylEihNE9Tr9Y5qYAhDGqurOonj4xKKsy5ZUwyeSwzEEAMEi/N/SLYVAzZ10Satc+A4QV/hycmdaspoSHcka06a8xHknA9o+W6bh2PIDwa/ERfFqjDuUuSuBw+YqZki9rDkB7Q2wEoJZQAUxqX3S19DFJRAQwLEGhBZiaAEWd9TB2EknIakEOo6uQOVGZydIkMJQtSrmjvYBgLtYsz0goYAVZyQnMagN1FSBWC8HIJLDKhxTNW2ugP9tYrhsMwWlaQd7dykNXWtq8ibQAZokKcPVksEqLpHs9o2GBKpdbhyLceDWaD8OlSU1SN2hBcUJBzEh3o9KWiKV3pYTMDsxbd5EBRcBw8IDBWEYhwFNUMoU05t6Ql26neBaiUUcAOznTnSOlQ6EpSVALKiQXL0D2LgCkc58Yz5iVb+ZWZDAnLQuSRugOGPWNGmr1OSnPezg5ZB73UD3+0WJpA6F06kv+ecXK49DjlwcecT1Co1BgaWuNQXqbROMuCMoheHNXNQK+X92HjDzA4RS8qWcnePuYSyEboHEj89/OOz2Vh6OAFLNhwCTw6+0YdXn2xbXyRq0+Hc0mUmYWm9axI0GhpVo5WfsJGInKZZSE0AYlyzqLlhw8xHfYgZgQrvFnSHDjMKubsHOhhJ2iUzVgrCUoSUqSaElxlaz2Iu1RHBbOugPZmzBh0TCVkMCXAOZX7U5Qai9ovPCOzSVKZQDlw9Xo7VsawYibnSMstSCa5VgBQq1nbxrAkxwWUq/FQd+VHOtIipdhu+rBJ+GANMqkn/ADN720gedKBcmhNGYGtndwG5NB+JwJCsxqRqNQTws4gOYhWZgoN420YZhXlEyLEmJ2ShiQQSXIAs44U4e0LJmELOAfCkdTLlqJyuOorVnqTy1aLKwaQcqu7RzxB+tXaARxX8MefTWMRI6mOq2hgksSKkeDi3mPrC5WDdIKTpVrg8wffWABMjDkGz/mkEiQCLaa/loIVhiQ4A46acPtFUyv7g+8Mi0Bfwp/aDEhkG4PzY/aJDEDSExriZuVNO8aD7x7KEAzJmZROmnSMZ2+nB4gAVLsL/AE8SaQ+2VJYOoBzU/nAWhVh5RUptElzzVoPD3MOlES5ZWq9k/wAxhMjaBdr4jMth3U08dT9POF2I0FONbcoKmYYgAuCGckevjWMZMoqVpqXb+/hF2ONGHNK+AqWsAI+WtCK9SRrX2j3CzDmDOKvmi82cjIwQUk0DWB4udYtgJBcs7kjmAKCvCLSihphcE5K1JJ3SGFKcwb3u71hhsxJCMw3kIS281Bpb63jMTz3bglgW9KG3NnfyhgMMAnOpTCXUgXUWYJJAqHILcQIAGKwlKUKCyxL00BseFC17CDRNIVUJcNmP38PaF2Nn55SSiSlCqMFMQxaritntxjzDLzlKZiACO7UFzQ0UbsbOAYKFYxnSAVOAGHq5uAe81KxfCAJDLQrKGKANOLm9+RvEly0t2gLiyqmr165qvzjRTKdKc6QQ9WAcDRy4LVpDoLLJkoUJvazGcMhRJSEuG3XAq9XhBtcy+wmpyzJ8yiU0YrWWCSkszPw53joF4LKodqwdwCzJA11NLVhbt6b2KMxO+CCk6Om4B5ggjwhLhg+h8zsz7qvmSQQUl2ZQNjR24ERv2KuBjotsqw8+Uqan/uoIzA98pqDu6kEvTQRyatp5FASwpjofdjpHUwa2PSfBgy6d9YhKZShcNGiA5AjbAomz0TVAkGWnMU0cittNIP8AhjYsycVGwAckkU411No0S1eOKe1lUcE5PlG+zpWaYKHKipygksLlvy0dwJCTLyS86igulQKajM7ZhVJahcNGWzpIlBC5OQJUBYOSFAbz8bX5tBWKls5lEuS5FkqKSCQS1QQ9uujHk583qP4I6OLFsRUJcHLmAUHKcrEB2PK50OsIMfgTOmAKliZLZSVLSzggMyi+9XSlo60qTmcqQy+4XcB/lDXUYU7QwCUvlS+YlSg6mzG5yuwLAeIjM14LRSjCywUhRSVgZRmW6iA3ypd7B7xeaMhL5EABwEDebVwaJHOPZmFlyZwVLUQF0WEjOABqCGKX5c4KTgglZNFBRzMbWpUuTycm9ISiwsDRNKgyiKhwDwHFra1pXrC2dKI7pCqA6kt9WjpZqUAboJqcpIIpWhCm194WYvClROVJQoPR/MCgiYhN2bqLV/ckEO2rhxpG0+UUMQAxpXgXoeXsRBHZ74UAzum9XFRyOgvWPV4d8qi5SriDRQpQmxt4NDTE0KMTLOYJd6fMKhv3HSlPKBJiikCli6TyN08xw6w3Ukh6HMBVwSCkUt6EQBiUAJsyT3Tc8weYPtDoVi0yCohhQ1DFuoc6iKKwjqYO4LcH5114iGyZX6ZL0+YKOv7hSLzsOGcmvHj+UgAQfwihZQbrHsbTJlS7u/An3jyHQrE2NmMMg1v04QOFZQ7PoBxUbffwiJBUXuSY3wEoLmO4ypoOZ1Pj9BGQ6zbfTuN9iyClAHE1NHeM9qzM8zIHyp/5GGs2eJUpRA0oOcIMOohyoOTr/mOrwJW7K5OkF4lYSkIrvB7/ACpt5kekLsBOBD5gCdHs+kaFRUp+FBwAAFPL3iS8kt5kyjqYdBy6kRoS4MMnbsZSsMMwCWWKEkF/CGeQOxQEihNwXHl1hMnbmHAASVO98pDDi/WCZO3JZJKpmbQOku3MgVhkbQ9wiDndIcC1NW4wyxJZLZAA9TVVctDR7Fi/KEEjauHKlFagQf8AIeANIaf4/hgkgMQQbkg1AFgk+8FBaN8Os5GCiFG6WDKBFmbdfiGhnKKcqMwICiAp6ZRxpQ1pQwl+HkTZ+7LCUZSHzKLsQa0SXNLmOx/wJaEArW4DskPc8zrEiKd8oXSAAvMh8rMzUoTvMfGxjWWoTFCVndKixLAZSAVAJe4dNX86wl/+TAM0pYe9QeOjiBZ+3hk7sxw5LhLEsWsqiX8YKILLB9zr8RhSlXazpgISAkZhlSkfuLFnqBWB9pSxMlLlpSEhSHTPSdflYVcB3uBQRyGBxs2Yrst1lX71fNRDcmjpsHhTLTUmu7ycAW8XHlC2j9TcvdOAxMtMpICs/ah3CiHqWofmFaKHGsBJnKUsAoU1yvNQBvWOj+LJSMyE3W7gD5RUEk6A25+EJsfIUhaEd4qFHZk1DNbeJoC46ikR7jT4D8LsuYZK56B+mkVVnAfRhVz5R0HwVMUpMsmxUoFNTYnVmFlVPACBcDjUIwhBG8shKh2JUpR4ImKL3ahqII2RJMqWmWWdIDlL3zZlV1qTA14GnR1mMUmQASyEE1rYmxtRyw8XjDaJWEgIJCk1C21SC6Qs2JDx6Ae1PbzUqdO7bKQaHvUJ0r9Y8kTVLmKeYVS0ZUhJCWIoMySnvB6cmMBYXwuLEyU6kIQAAoqX3VO4cJLOCxueMeT1oAQVzACAcochqmhJNQ3HlFZkplo7MOgZnCkEguDlYqFn0g+VhUZWVMCgUkpzZQ1d5DJABFervo0AhFtTEJYIMsZlE5crmr3O6AU1elQ56wRh0Ky5VDeCQSRUPYgUDhspdvmMF4XAyZYIQnIcpJZJq7AuRp7XaLTJqgFqCVTAwIFKI3knXeYgHjSGBliiogEJCRq7m31ZvSBVy1EOVJCk8iXDXv4QSudvKQSAkEOSwDKDpWCSxSWPDWBAVJUHUFoOtKDgMoD0e/DWHQrFf+GrUG7VtTkSKj+ZeY/WIpPZpykEg1ILgg2cHW14azJoQRlZ/CApslKiQqqjUEkk0uHhpIVgGKWokAAZqFKuND/yHqIXLBKWoEuSNWNjV+kOClI72pookBhdn0rCzGLzEhKmVwAu3heHQjCXMUA9N1mPF3p068Y9KkqJcHK265Bv+a+FY8mpQDuqoQ7E16EcR+Xi5wa10ysK7yi1dd1s1eY0fWsRgS56QSCxIpUE+oiRmuWUkguCNIkMVHJyJClgoQ2dYYPoNT9POOg2LgEhISVDMKmlXFGHG0JdhDNMzqYDnoGoI6bCTBKExenC7k23tTGb4G9ybuX8C/axzLyAlhx1LQPOQZUt1kAqUQHoCAHJ/OMey0lSgSQeIdq3PR/rCb4i2h2mKCSQpEpkgFr3V4vTwEThFFOWbXARLJcEJ58jAWNW8wlVSejeHSGGDSJhOVwAL/eIvACt20iwztAEmYjh7V6Qfh5spwDr0p14RZaBQqAu3kIaYKqMoASabwFR4GkPcR9O+4GjGSGfwtBUiZKVUEUrWj8hxMG4bDAKBKUmtWfTqG9YbpwQCWQlK1kuRUfS2jQ9wvS+IL8P/E6ZBUpCEqKgBvLSwZ3djU8ucMMT8az1hgpCAflBln/ktvrAE3AqLmaAFndVkSGCTZqQFidky0lNKqLeFzQ0FBCDa0qTNDiQTRj/APpLr/ui03Epy7zgakKQpm5BYv11i2Mw2GSKSgmzkgpawvwg/B7JklL9kkgkkPWmlT5+MDlRWtPEVK2mUOqSoiYASM0k2Yu28XVZvGGUnaM2SlS8QtKkkAOU5QXKqukOKg8bVaBdq7LloZUuWoFw5SVKIBvuvvNQ0rSOb23ipwBlLSsLzMVgqZQBVUAu6SFUY2VC3puixQ2rg67BTRLH/wBqUpbnMZhq5VZ0ksRoGJgDbKhOxcvsBmQJYTZt7OSwBvRrQs+HJ2KymSJiSgIKhLWkKBLgZEhicxewrSO92RsTHoAKZcnDlg5AzK5jeF4fAGxwIllE/GKQiavuSwGCEtvTCkWUQD/aADjpS1KKVhi7APq8NJ3wth1qKsRmnzVEOpZpTQNo7wAv4WwaVqUcOQUqo61spLWyAFL3GYhxe4hNjSsa4wpUBNKRugTE1SHFlOTRm4n2jbGYkZpE1JSwUxQgukBd3UBSrF+R4wVg0FaEZilAS9CkEhLM1wGY6guw4QBs2YqSkoygoMxWWYkDukOdzkSzjRojF2ky0LUs5KJSpKSWUhb3USDUDdHXSAxjJiVBZlOlRcKl77KIqCBUpOUm3GG2dScqJZVvU3hT/cX8o5tWxyiatYJSVqdTKO64ALciQD4njDA6DCTCshT5VpcdlQ3tm1sdCw5xj2apYW+8VPlQFENag4i55ZTHPYn4YmpPaScQsTQXSRwDlmdla3BvBUvHEZZ61VCRmKkllEKGvdSQ5GjgkQxBu1MIVkLExUtKxlJSzh1OxzA0z0I0zUgNE+TlKZiJaZqSyhlDnLqzEtYvzjHaG1QpfZJmAJLgABTtYE0pYC/Ei1ay5yZU2iipagVJUobxykOCoAZwoFm/cHiSIsLzBSTlqxIYJNAai/iOjRSa5Z30B0ILXrcUr1jSfiFZi0qYoMWfKkFxS5dubQF2s0pKuyTZgCunmAfaJCPZwLnQjTpCufMW4okAmpJtzZuka/r9pmWpKR81QqjaUHL1gbGS5gokgg1q49oBHkuUU/MXKrn5VWozQxky5mS4KgHL0NLhgGsC3RtBCky1FOZSi6hUAlkkUZ9YN2djlBwlIJYOSTWnBuXqYVDFGJTPzq/VatghDeoJ9Y9hpO2bOUXEwEHikPbkIkKgtHF7OlJSzh+A4wTtdbBKBYVLcfx4zwigN4iibczFJSwsKEzvuSDp084yx55OjkdcGBxWVOYBiBw1JYdbv0ELV4IAIoXUHJP5+PBuIQd2UWFQpXiKf7at/mj1MkKUQ5BTRuAP1i6KpGPI7ZfZ+DCSHJZw5JpDDF5kjMGPteNdk4BNXGbUk3p7QRi150hKUgZRdR48ANIkRAJeGVMU5AcjQetILkYIoGYK4lj4i7wfsyQsDNmYOASKUMXw2HXNBKSVJezBxWz6W4HWADNSVp3k5CB/mqf6Q9S/GGuF7RJzE3BcC7cK9IGzpDoAdVuWtorKSo7oWQBlABNuJJZ6By3QOIQzZc2ZlK1BJBq2Zy1hTjFV1JOh824DyEEbQk9mnIVUuGAckcXHWMgpZB3yzcE/+MSRFmnZ5loQpVzYDg7P6QXNdCiihZq9aN6GFuyJEzOSVVcgasGTTrUVg7FSVhZWavlD8SK+xEJoConu/uIBxk9MxOVUtKqbuYP0q94YysAoqJFHSSwr4VvAWIwSkhKy7Agno8QlBMkmDSEpSaIQkh2OWrE8StJ5QRkUaAofgx+k+KzZeZaeyGY1DFwNKuYN2Hh1FdQDmzB+LGnQUMUPTu/zEty8ActBUrLRxoyn8GnmvWOsw2GUoS0KIDAkMSwIAo71SxF7msJsNgVGe6KJJJqXBIp1ZnhrIUBMGcOGc0B4NE4YdvVticjWchMxAzlKSCcppcHraho8A4HEntUBcxjmJzskJBsnKASWUDqOYMFYvDIUFGSlJWw3QhiQFAkBxf7QLMnLV2coSlImJVmHaDKkg0LkEsxc20i5KuBDHaKUqKWnla7AFQDE/wCRLGB8KlYOZaUhDhwlalVKm7qhYs17mM9o4aepDpISUEFKkEKc2YZhqCeEWxEwKRLTJKjmKQc1CCklwU5XcHjxgAOx65MwrKElJQliRmSXIs4Zm845vaKZIHZLXPRu0Cl5vI6vwJN4MxmPxMsd1yTXUUqxOj9NYzw2IKpQnqPZhRVmSSClOXdFVAULE10VDEDbLT2aFJmbwNE5g6mDDKSNBul9ATG2LRlSO0JKDQBSgCCVZWT/AJnZVL54phJglqAKpZBACjYFxukB939tasWctWuJxcqaUS6LY0BD7wZjWxagI1RS0AGmz8cVJTLyLJSooWSGKbsCCXNWDhxW8aTE7oDm5vwqYwxOM3xMYnOEuzuFOMpoOJ1i2HQZgKpil5gS4BDVtYcGiaZFkmylrSVAp3WDEEnrcUhVkmpl1yqKWSkJd2Gp8NOUNkTsqlMDbjca+Lsf/UL5szMolTpAOjszMSRYn+/CGIDkrmHM4CUqG5rXmKNqIpg5qkOSyuAFC9wddfR4IxSsoZzuk1OmvlA2EO/ndRTYijAe/OBiDJHxDMQkJOFJbULBH/Ie0exWbKYmoiREdHHbWxLEJHUt6CBJK94OXDueg/G8YwmTioubmLIJFtaRnijZKVKwqSsl1rSHJJUb3OlIzw6v1FlAYUIfwHv7wSUKAylm1OlI8w6cyiUswBTzox8besXGUaYETHACyH4AQXjZSUlRQp1g2Oo+7uYXgFwAVBZ+UaDnR3JhicO7APukOToWHnAMJk4dS5W8QDUtmPsCIJ2ZnBKQwLkPYN11ifDq3Lt3iSx0FrQfihlWcgFFA16WgArM2ayVzCTcZm0DNSNMPMSQz5RxarXvG2GzLOSYWBqyXA8dSYqZYQc6lpIFAKEluDflIAK4icFoAUXUohnozFh1LwHtHDGXlIUpsrkByToXBdvCGK+0m51ywCAAMhSKtVq26jWB1YeaZa5kxQKuAfmw5gGvWAGUkySlAWFqcGoAc7xA/OkHzJUxeSXlykurMtq+CTSLIkKSneIFWYXJvT7wPKTNlqQucQEBxVTupTMBp9yRDEGzkrSsJdIN84vWjVppAqZgTmSU51Ek5jQMSYY46QTkUQUuQku1iaGlRVvOMpmACJkokuCSkn+ao1/cL84A6CvA4ZIG87ub2A4knTlFMIXV2AUE03FFx/SHDZ73046dHiMGhE1NKLdJ5KYlPT5h4iA0pQoqQsvkLUAd7pPVvWEOyhlqSoAnecBLDRruKOILIKZqCSVkgjSgp9oHxckLSVKUkrFAij6B2eij9YgwaZCSsZnF3JUAH0B5QAGr2mmXMSVpKWCufDy/9wv2plmtOlzUIrvBZPDprwqIpj8MmblK3ygvmTerPejNo0Ho2WiQEuVFOZjmZtWsOMIBBhsfNlrOXel0U6DmQGPzAh8r3ItG8vGjtFKKFBcwbplEliCXZhvCpuNYY48BcxCpaigsQTlLMQ/5WAZWWSEoqZiFXbvZSCDSldYBk7NRJziYUs6SAQT1AsQQ1aGL4vC5wopVmQ2YpIGUgiik8RyPpSNztFBm0O6SxcMyTQV45mvzgCbNmS0brKkpmEMBUpWCFAcQHp4cIYBcrAykgpSgJTmNgHbM7WuLeEDAyMyQUksCCFBtSS3EMpn6GEM7a2JTNKQ5SSTvoAdyHUMpr6a0gsYScpaSrKlQqktcXFC9zu8qwuRcB2GEhBmICnAljs3JOVSVbqU8zaD5OHzg75QVB2ABdtM35pAywkIK0oLposXawPgz/gioxp7R5dTRSgXSHrUFmUohNokhM8GzxmDTVpLFqu5NGYuLP6RJGFlpJBD5gUlSqkE2J/NYLxEkmucMahg3qSa3HhCuZKSQvMVKJBZ1FvTWvrAABtFct2MwDKMoSg1PlXlA3bqSAAhSnsGItq5g+SlCDupZ/D184Fmz1OGBUQdPYmwhiBCp6mWkk8VV9okSbKLlk06iJCCjjAI1w04ZgWLDlGCkE0Tf8f094kil/eIRRbllzQ0UWJq72rZ30tGuy8NMTcApOtucDJmMQ53lfS8MsVtBRSAAUkM5a7uLRIrMcKoma5O85fklh6Q7VtAgBCEsdVqGvGtzAeCSEkOzs/nDfC4UrWGQa19dTp4wAFbMkMlQchbFrXHK0Xkz1kEliU+qrV8TCyXKeaCt2/bpw8aQaU9mVMoKlpHdSmvIPxfhwgGF7LC5ysywUU7juovyFW/DB07ZSZbLIFVV5Vcjp0gXZKFKWhS9xXzW3dPBresFY2YJkvvlCbpyjNXm+h+sAGuBp2mVwCwKv2g3LcaiN0Mf0GO4XKtCnRjbhA0tCkoJW4C95uB0fpSC9myM0sKJIoS9nNWYcBTrAANtRGRSVSUKWQzjMWY3Lk5aX46RTacwqlpSUBSQoKetCHAo2hL+EWwG0nzJqSmh6s/1i+HxqUpXLuQl2/mdj0eHwLkMxC1lDFDFrvq44CBE5pigFHKAQXY6OddKRn/FJVNyE0y1qWcnVjGiyFFRRRKVUym9AKevnAxknyyqYhQWVpD5g7MeI1fg/CIMG6zNSEp3SCwr562vzgNM5S1mXIJzDddqAEAmpvc00hpORlqau6aMKjRzx+ohACY5UkoUEgBTO7VBFYLw4lGWM5AVlq516Rng8dLSkhZSC7Nq1uFavHmDwmHSgKyJ1YqDk1OitYANcHLSZacxY5RVzp6cY1l4ZBluSSXq5cOk39HgfBTJaZaswSQlRA5cn4feApu0UusZwATRKfI26CAA+bNWQwQo6O2lrnlGSdnSynMoqzEMXVwelG5wLh8WoAlCTlvSgBoLqNzGBQma6piVBLskZi3OiT+PABMTh0oRu13WFqEc/LziIxxH6IBcElI0UkjM3Kj15RSUFCWnKZYlgkAmj1L19IwxeOQhCShSVLSAzl8rMWduQgCjbbJSxKQFqDsEs6qN5kesDK2jMKErMs93MDQ2LkODep8+UJV4zeSSyShQUkJDDMNdBalobK22FkiXLWsZ86QE2zDfDB3BLnlBfANUzTBbQzrUJbL7oXUM1iX4hvUvGuLmrT+mZasoCWU43QkqbyKmgbCysWkfp4XKK/8AcZPeoe8UuCNIKVgscts0ySktYMSxp8qTpzgQG2DxxKVS2qGIcEkUrwvw5c4CnkGilt0AHuY3n7FU+aZiVJYNup0FGBJHLTQQGNn4RL5lzF9VM/kH9Yi5vwWRxp9/oDYxcrK2YFqitb1FPOB5u0UgBiKAgtqNPH7CCcThsMC6EhuBKj7mK9vJSB+mPBk+R1it5GXrTR8sWjHjn5RIajaiNJf+7+0eQeo/JL8PHwzjcNKZBPEFvCBOxBIrEiRcYX1HGKw4SUq0NuRNI1OHUosD3RU+seRIYgvCFMozCtRIQQ5qTVKSw84apnzpkvMghMtnCdVDnwiRIBkkrzoDA51Ghowygv6P5QImapihT5RzqSXrTWJEhDHPw/iM7oVvMcpfUM494eSpKVryWTLbM3HRP94kSGI02jji2RIuWSo1bQluFDSB8QJqJRTmsGBVXpaJEhABbJm5QEoexBJu71PMu9ecEzcR2aklW8VunyDxIkBI02TJCUZVC5JBe1HP5ziiMqcwJutwALAgC54l7RIkAjDZko4acWqiYolv2nlqxAhhtPFJLgUf30PrEiQAhQjbnZKIUUtYMg6O9dNYqnb8lKR+kpZAZyzeDmnlEiRXvdl7xpAydshKG7FJqak/RucZ4bas07kqVLcmn44iRIjuYSil2CFYfHEEKWmWOD/YGAzgiS0zEFXEICunzEB/CJEiWSW1cEtNjWTqzI4GSL9qW5pT7AnygiXNw6Buyf8AUpSvOoHpEiRR6kmbPw2Nc19WGYTbMod6UOiEIT6lz7QSj4jli0o+Kn+sSJEvUkiE9Pj60ZL+Igojdb+WkbHHBQdWYvEiRZGTZVPFFVRlMxyBz5V+sYTdspNOzA5t9okSHKTQ44YvqBTdqcAn/SD6msCL2idEpHRI+0SJFLky6OOK7Gf8Yrgn/SIkSJBbHtX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9" name="AutoShape 6" descr="data:image/jpeg;base64,/9j/4AAQSkZJRgABAQAAAQABAAD/2wCEAAkGBxMTEhUUExMWFRUXGBwYGBcXGRwcHhsaGBoYHB0cHxobHSggGxolHBoYITEiJSkrLi4uGB8zODMsNygtLisBCgoKDg0OGxAQGywkICQsLCwsLCwsLCwsLCwsLCwsLCwsLCwsLCwsLCwsLCwsLCwsLCwsLCwsMSwsLCwsLCwsLP/AABEIALcBEwMBIgACEQEDEQH/xAAbAAACAwEBAQAAAAAAAAAAAAAEBQACAwYBB//EAD8QAAECBAMFBgUCBAUEAwAAAAECEQADITEEEkEFIlFhcRMygZGhsQZCwdHwI1IUcoLhFWKSorIHM9LxFiSD/8QAGgEAAgMBAQAAAAAAAAAAAAAAAAECAwQFBv/EAC0RAAICAQMDAQYHAQAAAAAAAAABAhEDBBIhMUFREwUiYXGhsRQyM4GR0eEj/9oADAMBAAIRAxEAPwD4hHsRoslLwhkSl42CY9SmNEpiLZbGJVKI0RKjSWmCJMqItlsYWYowz6R5isKEptX6Q2kygA5sLwEuUZi28eg0EQUuS2WNKItTL8I0ThzDbEYRMoArDvoD7k2jHtpYuhQ6ERO2UbUu4AZcXThzwhhKmyj+4dUg+xeGMhMksO0T4pUn3ERcmicYRfcSTsLb+Uegb6RQYaOpOz0FmWgtSin1J+vCKr2NSh+sLeWLEjl1Ycw8+DsKTiAAKkBI6qUgCN17IUnRxxEP/wDp7gCcdKBHzJP+g5vpGjSZKzRf7/wrM+rxf8ZH1P4e2sjt5uHANVzZktVwQmapKw/81f6oG27thWGX/DSB+qtQUFEO3aKKUBINCWB5CkYbfQnCifLkFaCqWiXLB7oVOmTCpQUS4UAFvyCeEWmbVkokbPxGJSuZMy5gpLZqC6nZxV+oeNaxxclKrMm1XYTtT4FmTDmTiSpRv2ofyKbDk0OPhf4bRg0qOYqmLbMpqUdgBoK+MMNk7VlYhGeSsKDsbgg8CDUGDYhPNka2SYWVKjHrxFCAdsYzsJEyaT3U0/mNEjzIiuKt0upFulbPl/xdj+3xcxQO6j9NPRNz/qzQoUqIAwa8e4dnKjZIfqbAeceqhFYsdLsjz0m8k7fc0npLhAqRT+o3+g6gxjjpqJYXMV3JaaHRwPz0jTCAuVftD+JoPUv4RyfxxjjlTIST+5fTQedfARm1GT0oN+Pq2adPj9WdLv8ARI4zHYpU2YqYq6iSft4CnhHmGADrVZNhxVoPqeQjzsjoKxpiQzIFk8NVG5+g6R5pyt2zv7aVIphcOqasJDkk1+sH7XmBCRJTcd88+EGYCZ/CylLIHaKonx+guY5+YokkkuSXJ5mILl2Wy9yNd2VjyPY8MTKSNEaPYkAFWiR60ewBRZKXjdAj1KYuBEGy2MaIBGqEREogiXLiLZdGJJUuD8PJisiVBilBCc2th1iqTNUIVyYYqZ8jsBVRhjsPBBQcgOaseH/qFmCwpWpq1qfP6n2h/iV9lJYAhSmA6fMfKnjAiORiXamJdZVQJFEvw/vWB5eIJFk+Ab2hdt0nNl0Fft6e8KWaLVHgxyyVI61MwG6Afzm8aSxKeqFJ6Kf7RyaMQoWUoeJjZO0Jn7z6faFsY/VXg6ydLSqWzryhRFa3r10MDo2ei4W3p9BCmRtmaJakukh0qqkPqLhjqIiNtK1QPAn6vBtkClBvkeIlTE2nnpmP/lHf/wDSaSs4wmbMBaWrIHBJUWBq1WSVR8pG2hqg+BH1EdD8HbTBnFUvMlSQCDR70Ygxbp4SnlUfP9ENROEcTaPu/wAQ4aTiM0iYK95JIsWbMk3cPUCOYm7FxSpuHkhIfDSgUqV3CUlBd2q6moRYWh3gcacXLCkgCchSSutAMpGcP8pDhuPSHeBx6a5zlJIvSrEN1ZBMat08T2vsZYTUla6HDyJszZqJpWU/xM9uzlAggB1b5alyQE8oP+BMdPTNxCcRNUUykZlZlZgC5chXgeUdJtL4Zws+YZk2XnJDEFSmOln00jnJXwdPkyp8uUuWvtVIDqKktLTmOXXUgXsIt9SE4tPq67fb5IlwUkfGuKyGaZMsyu0yAuQXbME3cnLq0af9QNrCZh8OlLjtWmlJ0SBR/E/7YzwHwU2MHayQuRk72ahXlS5IdwM2alrQg+M8eF4qYE91DS08AEUYf1PGrTY8c862Lpz/AEZNdPZia88CKYuNVMEpGp3ieD0SPKv9QjCSkFQBNNegqfSNCoqJLXNuA4eAYR15vn5HGiuL88GqpwRLJNu8egoPr5xw2OSpa1LUKqL9PwR2W0CslkEW/cmjci7jwhdNw8/gFf0t60jzXtPUuU/TXRdfn/iPS+y9PGMN8ur6fL/WchNw5SCoXsG0e5/OMW2LgkqOdZZKa9f7R0OKlqasmgGj28HcwDiAgIyDNlGiQ7ciY5qk2qOhKMU7Qj2nOMxRUzCwHAfeFy0Q7UiXbMfENA68M9iD0ixOimUVLmxQRFWg+ZhyIwMuJWUuIO0Ro0UiKEQ7I0VeJHsSGIOAjRCY9SmNkIips2JElIguVLispEHSZcVyZohE0w0h2gbFTMym0TQfUwVipuVLChV6D8pAmGkuQNDfoL/QeJiBd0HOw8MWegzactBy/vGW0sXmUbBCU5Q1mFSer+wgvEzezlHRS91PlU+X0jmtsL/TCBR7twBF+X2icOTLmaQoXMzEk6l49kW/LRcI4iC8JJQVEKdO6WIrXTgweL6MJiUuIsMMl+6I1lYctevCNJcp9R5384BgycMjeozhqU1B+kV/gkDjbjBapBL2sdeUUkSFVBBPIcPxoXI+KFxwi2dvB6w5+FMyJiyzEAX5kxWclIKWzVFbU+8HbEQWmuljT6ka8Kxq0f60f3+zKNR+mztdkfE65ExMzKM6ebJUkioPLXkQDH0LZu38JiN1S0omO4lTCAUqqWSqymKqXj5DgJhO7rSh94ZJnylOmejcJ3Zie8h3rzT+UjsajTRyuzl4szxcH2dCFApSlxlSEg8WLuW1YNX90HYJC8u+XIo/EDXqbx8fkKxuGSOynqVKNUqScyeTpU4EdDsv45xCP++hMwcQMp+x8hGGXs/JVwaf3NK1kOkuDutu47sMPNmipSklPNRon1Ij4VPm8S5N+pjs/jj4zl4iQmVJzAlTrBDUAoHdu8x/pjhZYJPeD8AQT/aOh7PwvFBuSpt/RGPWZFkklF2kGyaINnVTwDE+ZYeBi4xCZaCtRZKQST0jOYk1q7Bhr18dfGOb+L9obqZCTwUttX7qefHyieozLHjchYMW+aQIj4mClEzEZXPy1bw+0NpeJSoOlQPTTrwji5Mqrm2vT8pG8lCiSt8rftp+CPK5Ipvc+p6XDOX5V0OrOKWkd5QHImK/4jM1UC/EA08RHOrxs3KSVv1APtAisdOdys+AH2iMcbHLNHwdNOxnFKPL+8DTSgg/pgE8KP1Ec7MnKN1KPUmB2a3pFii/JTLIn2HE2VJ/asHkX94G7FIso/1D7QAFHifOPDNVxiVMhaDVyKd9MYmSeR6Rj26vwRO3MFBZ6ZR4GPYp2sSCgtDNAjeUmKy0wXKlxS2b4ovJRB8oABzYe0YSUiK42f8AI1Pm+git8mhcIHmKK1E8bD6Q92PgAQCav9Px/GFODkufz85Q/wAXjOxkU76t1JbU/ap8IFyRnKkAbZmGZMKk9xAyp6B3PR/aEKyFVFasL20r6w4JaWo3zAy0vo43v9tP6oVyMPlGYmg04i5YcPGL4Kjn5JW6MpuFJP2/KxiZCkqYgB6OfznDFClBTghlDQM3lyg5eACt1bioIAqRX08YmVA+zsMhYNCpJCgDq+hLUgv+BIAJd/Pw5HrDXCYIDdQGdyKX40gmVhCcw3Qwq5ZvM8RAOhRK2cAwUS+ugI4WjSTgEAuxcsHJDMLDn5Q4Vg66Jy+L/wCkW6xtJwOZRDpUCAxzZW43vfSAYpRhUkORcWI18LRkmS2bKG08QIfyNnEnKlJDGpzaakBrc4CxkvLlCSbG/XTiOcatE0s8b+P2KNVfpOhZgwRU8z5B4rnIvaNJqnJHAepYfWMllw0ehiq6HGk76hOExipXcW3EaeINItiNoLXw5tAqGVeIJSU/MSfzWLE+5W0u5tLlJNwT1gqVLAe7WHj05PAIQb5j0EMsNL46D/ca+zCIZJJLoOMW31KLUyXZ29TweOR2ghSllShWpNNXcDpHcT8OeycO724g82/Hjndt4fslDNd7nM7+Ijga3UPJPb2X3OxpcKhC+7EJwtABc1PLqOXuYN/giEgAbrXNIK2RgStVASBU8k9ef1h1i8A1QB/Sc0c9cuzoP3I7e76nHzsHfKX5gekATJH40dfO2c5Zg9xRgYVT8KXI3afjcXiZQ0c6uSYzyw2XhxVj4P8ASMFyRwMSIgATFuzghUi7fnlFUIMAA/YmPOxg5A4xQyW8bcYAAez6xIOA5HyjyAA+UmC5KIzlogyUmMkmdiEUXK8qSeFuZ0gBCSo8zc+5i2Nm5lMDRPvqY1wcnMQD1PQGg8TXoOcRJt9xtsjDvqz6cvv/AHgTaGKzzSn5ZdBzOsM56+ylEihNE9Tr9Y5qYAhDGqurOonj4xKKsy5ZUwyeSwzEEAMEi/N/SLYVAzZ10Satc+A4QV/hycmdaspoSHcka06a8xHknA9o+W6bh2PIDwa/ERfFqjDuUuSuBw+YqZki9rDkB7Q2wEoJZQAUxqX3S19DFJRAQwLEGhBZiaAEWd9TB2EknIakEOo6uQOVGZydIkMJQtSrmjvYBgLtYsz0goYAVZyQnMagN1FSBWC8HIJLDKhxTNW2ugP9tYrhsMwWlaQd7dykNXWtq8ibQAZokKcPVksEqLpHs9o2GBKpdbhyLceDWaD8OlSU1SN2hBcUJBzEh3o9KWiKV3pYTMDsxbd5EBRcBw8IDBWEYhwFNUMoU05t6Ql26neBaiUUcAOznTnSOlQ6EpSVALKiQXL0D2LgCkc58Yz5iVb+ZWZDAnLQuSRugOGPWNGmr1OSnPezg5ZB73UD3+0WJpA6F06kv+ecXK49DjlwcecT1Co1BgaWuNQXqbROMuCMoheHNXNQK+X92HjDzA4RS8qWcnePuYSyEboHEj89/OOz2Vh6OAFLNhwCTw6+0YdXn2xbXyRq0+Hc0mUmYWm9axI0GhpVo5WfsJGInKZZSE0AYlyzqLlhw8xHfYgZgQrvFnSHDjMKubsHOhhJ2iUzVgrCUoSUqSaElxlaz2Iu1RHBbOugPZmzBh0TCVkMCXAOZX7U5Qai9ovPCOzSVKZQDlw9Xo7VsawYibnSMstSCa5VgBQq1nbxrAkxwWUq/FQd+VHOtIipdhu+rBJ+GANMqkn/ADN720gedKBcmhNGYGtndwG5NB+JwJCsxqRqNQTws4gOYhWZgoN420YZhXlEyLEmJ2ShiQQSXIAs44U4e0LJmELOAfCkdTLlqJyuOorVnqTy1aLKwaQcqu7RzxB+tXaARxX8MefTWMRI6mOq2hgksSKkeDi3mPrC5WDdIKTpVrg8wffWABMjDkGz/mkEiQCLaa/loIVhiQ4A46acPtFUyv7g+8Mi0Bfwp/aDEhkG4PzY/aJDEDSExriZuVNO8aD7x7KEAzJmZROmnSMZ2+nB4gAVLsL/AE8SaQ+2VJYOoBzU/nAWhVh5RUptElzzVoPD3MOlES5ZWq9k/wAxhMjaBdr4jMth3U08dT9POF2I0FONbcoKmYYgAuCGckevjWMZMoqVpqXb+/hF2ONGHNK+AqWsAI+WtCK9SRrX2j3CzDmDOKvmi82cjIwQUk0DWB4udYtgJBcs7kjmAKCvCLSihphcE5K1JJ3SGFKcwb3u71hhsxJCMw3kIS281Bpb63jMTz3bglgW9KG3NnfyhgMMAnOpTCXUgXUWYJJAqHILcQIAGKwlKUKCyxL00BseFC17CDRNIVUJcNmP38PaF2Nn55SSiSlCqMFMQxaritntxjzDLzlKZiACO7UFzQ0UbsbOAYKFYxnSAVOAGHq5uAe81KxfCAJDLQrKGKANOLm9+RvEly0t2gLiyqmr165qvzjRTKdKc6QQ9WAcDRy4LVpDoLLJkoUJvazGcMhRJSEuG3XAq9XhBtcy+wmpyzJ8yiU0YrWWCSkszPw53joF4LKodqwdwCzJA11NLVhbt6b2KMxO+CCk6Om4B5ggjwhLhg+h8zsz7qvmSQQUl2ZQNjR24ERv2KuBjotsqw8+Uqan/uoIzA98pqDu6kEvTQRyatp5FASwpjofdjpHUwa2PSfBgy6d9YhKZShcNGiA5AjbAomz0TVAkGWnMU0cittNIP8AhjYsycVGwAckkU411No0S1eOKe1lUcE5PlG+zpWaYKHKipygksLlvy0dwJCTLyS86igulQKajM7ZhVJahcNGWzpIlBC5OQJUBYOSFAbz8bX5tBWKls5lEuS5FkqKSCQS1QQ9uujHk583qP4I6OLFsRUJcHLmAUHKcrEB2PK50OsIMfgTOmAKliZLZSVLSzggMyi+9XSlo60qTmcqQy+4XcB/lDXUYU7QwCUvlS+YlSg6mzG5yuwLAeIjM14LRSjCywUhRSVgZRmW6iA3ypd7B7xeaMhL5EABwEDebVwaJHOPZmFlyZwVLUQF0WEjOABqCGKX5c4KTgglZNFBRzMbWpUuTycm9ISiwsDRNKgyiKhwDwHFra1pXrC2dKI7pCqA6kt9WjpZqUAboJqcpIIpWhCm194WYvClROVJQoPR/MCgiYhN2bqLV/ckEO2rhxpG0+UUMQAxpXgXoeXsRBHZ74UAzum9XFRyOgvWPV4d8qi5SriDRQpQmxt4NDTE0KMTLOYJd6fMKhv3HSlPKBJiikCli6TyN08xw6w3Ukh6HMBVwSCkUt6EQBiUAJsyT3Tc8weYPtDoVi0yCohhQ1DFuoc6iKKwjqYO4LcH5114iGyZX6ZL0+YKOv7hSLzsOGcmvHj+UgAQfwihZQbrHsbTJlS7u/An3jyHQrE2NmMMg1v04QOFZQ7PoBxUbffwiJBUXuSY3wEoLmO4ypoOZ1Pj9BGQ6zbfTuN9iyClAHE1NHeM9qzM8zIHyp/5GGs2eJUpRA0oOcIMOohyoOTr/mOrwJW7K5OkF4lYSkIrvB7/ACpt5kekLsBOBD5gCdHs+kaFRUp+FBwAAFPL3iS8kt5kyjqYdBy6kRoS4MMnbsZSsMMwCWWKEkF/CGeQOxQEihNwXHl1hMnbmHAASVO98pDDi/WCZO3JZJKpmbQOku3MgVhkbQ9wiDndIcC1NW4wyxJZLZAA9TVVctDR7Fi/KEEjauHKlFagQf8AIeANIaf4/hgkgMQQbkg1AFgk+8FBaN8Os5GCiFG6WDKBFmbdfiGhnKKcqMwICiAp6ZRxpQ1pQwl+HkTZ+7LCUZSHzKLsQa0SXNLmOx/wJaEArW4DskPc8zrEiKd8oXSAAvMh8rMzUoTvMfGxjWWoTFCVndKixLAZSAVAJe4dNX86wl/+TAM0pYe9QeOjiBZ+3hk7sxw5LhLEsWsqiX8YKILLB9zr8RhSlXazpgISAkZhlSkfuLFnqBWB9pSxMlLlpSEhSHTPSdflYVcB3uBQRyGBxs2Yrst1lX71fNRDcmjpsHhTLTUmu7ycAW8XHlC2j9TcvdOAxMtMpICs/ah3CiHqWofmFaKHGsBJnKUsAoU1yvNQBvWOj+LJSMyE3W7gD5RUEk6A25+EJsfIUhaEd4qFHZk1DNbeJoC46ikR7jT4D8LsuYZK56B+mkVVnAfRhVz5R0HwVMUpMsmxUoFNTYnVmFlVPACBcDjUIwhBG8shKh2JUpR4ImKL3ahqII2RJMqWmWWdIDlL3zZlV1qTA14GnR1mMUmQASyEE1rYmxtRyw8XjDaJWEgIJCk1C21SC6Qs2JDx6Ae1PbzUqdO7bKQaHvUJ0r9Y8kTVLmKeYVS0ZUhJCWIoMySnvB6cmMBYXwuLEyU6kIQAAoqX3VO4cJLOCxueMeT1oAQVzACAcochqmhJNQ3HlFZkplo7MOgZnCkEguDlYqFn0g+VhUZWVMCgUkpzZQ1d5DJABFervo0AhFtTEJYIMsZlE5crmr3O6AU1elQ56wRh0Ky5VDeCQSRUPYgUDhspdvmMF4XAyZYIQnIcpJZJq7AuRp7XaLTJqgFqCVTAwIFKI3knXeYgHjSGBliiogEJCRq7m31ZvSBVy1EOVJCk8iXDXv4QSudvKQSAkEOSwDKDpWCSxSWPDWBAVJUHUFoOtKDgMoD0e/DWHQrFf+GrUG7VtTkSKj+ZeY/WIpPZpykEg1ILgg2cHW14azJoQRlZ/CApslKiQqqjUEkk0uHhpIVgGKWokAAZqFKuND/yHqIXLBKWoEuSNWNjV+kOClI72pookBhdn0rCzGLzEhKmVwAu3heHQjCXMUA9N1mPF3p068Y9KkqJcHK265Bv+a+FY8mpQDuqoQ7E16EcR+Xi5wa10ysK7yi1dd1s1eY0fWsRgS56QSCxIpUE+oiRmuWUkguCNIkMVHJyJClgoQ2dYYPoNT9POOg2LgEhISVDMKmlXFGHG0JdhDNMzqYDnoGoI6bCTBKExenC7k23tTGb4G9ybuX8C/axzLyAlhx1LQPOQZUt1kAqUQHoCAHJ/OMey0lSgSQeIdq3PR/rCb4i2h2mKCSQpEpkgFr3V4vTwEThFFOWbXARLJcEJ58jAWNW8wlVSejeHSGGDSJhOVwAL/eIvACt20iwztAEmYjh7V6Qfh5spwDr0p14RZaBQqAu3kIaYKqMoASabwFR4GkPcR9O+4GjGSGfwtBUiZKVUEUrWj8hxMG4bDAKBKUmtWfTqG9YbpwQCWQlK1kuRUfS2jQ9wvS+IL8P/E6ZBUpCEqKgBvLSwZ3djU8ucMMT8az1hgpCAflBln/ktvrAE3AqLmaAFndVkSGCTZqQFidky0lNKqLeFzQ0FBCDa0qTNDiQTRj/APpLr/ui03Epy7zgakKQpm5BYv11i2Mw2GSKSgmzkgpawvwg/B7JklL9kkgkkPWmlT5+MDlRWtPEVK2mUOqSoiYASM0k2Yu28XVZvGGUnaM2SlS8QtKkkAOU5QXKqukOKg8bVaBdq7LloZUuWoFw5SVKIBvuvvNQ0rSOb23ipwBlLSsLzMVgqZQBVUAu6SFUY2VC3puixQ2rg67BTRLH/wBqUpbnMZhq5VZ0ksRoGJgDbKhOxcvsBmQJYTZt7OSwBvRrQs+HJ2KymSJiSgIKhLWkKBLgZEhicxewrSO92RsTHoAKZcnDlg5AzK5jeF4fAGxwIllE/GKQiavuSwGCEtvTCkWUQD/aADjpS1KKVhi7APq8NJ3wth1qKsRmnzVEOpZpTQNo7wAv4WwaVqUcOQUqo61spLWyAFL3GYhxe4hNjSsa4wpUBNKRugTE1SHFlOTRm4n2jbGYkZpE1JSwUxQgukBd3UBSrF+R4wVg0FaEZilAS9CkEhLM1wGY6guw4QBs2YqSkoygoMxWWYkDukOdzkSzjRojF2ky0LUs5KJSpKSWUhb3USDUDdHXSAxjJiVBZlOlRcKl77KIqCBUpOUm3GG2dScqJZVvU3hT/cX8o5tWxyiatYJSVqdTKO64ALciQD4njDA6DCTCshT5VpcdlQ3tm1sdCw5xj2apYW+8VPlQFENag4i55ZTHPYn4YmpPaScQsTQXSRwDlmdla3BvBUvHEZZ61VCRmKkllEKGvdSQ5GjgkQxBu1MIVkLExUtKxlJSzh1OxzA0z0I0zUgNE+TlKZiJaZqSyhlDnLqzEtYvzjHaG1QpfZJmAJLgABTtYE0pYC/Ei1ay5yZU2iipagVJUobxykOCoAZwoFm/cHiSIsLzBSTlqxIYJNAai/iOjRSa5Z30B0ILXrcUr1jSfiFZi0qYoMWfKkFxS5dubQF2s0pKuyTZgCunmAfaJCPZwLnQjTpCufMW4okAmpJtzZuka/r9pmWpKR81QqjaUHL1gbGS5gokgg1q49oBHkuUU/MXKrn5VWozQxky5mS4KgHL0NLhgGsC3RtBCky1FOZSi6hUAlkkUZ9YN2djlBwlIJYOSTWnBuXqYVDFGJTPzq/VatghDeoJ9Y9hpO2bOUXEwEHikPbkIkKgtHF7OlJSzh+A4wTtdbBKBYVLcfx4zwigN4iibczFJSwsKEzvuSDp084yx55OjkdcGBxWVOYBiBw1JYdbv0ELV4IAIoXUHJP5+PBuIQd2UWFQpXiKf7at/mj1MkKUQ5BTRuAP1i6KpGPI7ZfZ+DCSHJZw5JpDDF5kjMGPteNdk4BNXGbUk3p7QRi150hKUgZRdR48ANIkRAJeGVMU5AcjQetILkYIoGYK4lj4i7wfsyQsDNmYOASKUMXw2HXNBKSVJezBxWz6W4HWADNSVp3k5CB/mqf6Q9S/GGuF7RJzE3BcC7cK9IGzpDoAdVuWtorKSo7oWQBlABNuJJZ6By3QOIQzZc2ZlK1BJBq2Zy1hTjFV1JOh824DyEEbQk9mnIVUuGAckcXHWMgpZB3yzcE/+MSRFmnZ5loQpVzYDg7P6QXNdCiihZq9aN6GFuyJEzOSVVcgasGTTrUVg7FSVhZWavlD8SK+xEJoConu/uIBxk9MxOVUtKqbuYP0q94YysAoqJFHSSwr4VvAWIwSkhKy7Agno8QlBMkmDSEpSaIQkh2OWrE8StJ5QRkUaAofgx+k+KzZeZaeyGY1DFwNKuYN2Hh1FdQDmzB+LGnQUMUPTu/zEty8ActBUrLRxoyn8GnmvWOsw2GUoS0KIDAkMSwIAo71SxF7msJsNgVGe6KJJJqXBIp1ZnhrIUBMGcOGc0B4NE4YdvVticjWchMxAzlKSCcppcHraho8A4HEntUBcxjmJzskJBsnKASWUDqOYMFYvDIUFGSlJWw3QhiQFAkBxf7QLMnLV2coSlImJVmHaDKkg0LkEsxc20i5KuBDHaKUqKWnla7AFQDE/wCRLGB8KlYOZaUhDhwlalVKm7qhYs17mM9o4aepDpISUEFKkEKc2YZhqCeEWxEwKRLTJKjmKQc1CCklwU5XcHjxgAOx65MwrKElJQliRmSXIs4Zm845vaKZIHZLXPRu0Cl5vI6vwJN4MxmPxMsd1yTXUUqxOj9NYzw2IKpQnqPZhRVmSSClOXdFVAULE10VDEDbLT2aFJmbwNE5g6mDDKSNBul9ATG2LRlSO0JKDQBSgCCVZWT/AJnZVL54phJglqAKpZBACjYFxukB939tasWctWuJxcqaUS6LY0BD7wZjWxagI1RS0AGmz8cVJTLyLJSooWSGKbsCCXNWDhxW8aTE7oDm5vwqYwxOM3xMYnOEuzuFOMpoOJ1i2HQZgKpil5gS4BDVtYcGiaZFkmylrSVAp3WDEEnrcUhVkmpl1yqKWSkJd2Gp8NOUNkTsqlMDbjca+Lsf/UL5szMolTpAOjszMSRYn+/CGIDkrmHM4CUqG5rXmKNqIpg5qkOSyuAFC9wddfR4IxSsoZzuk1OmvlA2EO/ndRTYijAe/OBiDJHxDMQkJOFJbULBH/Ie0exWbKYmoiREdHHbWxLEJHUt6CBJK94OXDueg/G8YwmTioubmLIJFtaRnijZKVKwqSsl1rSHJJUb3OlIzw6v1FlAYUIfwHv7wSUKAylm1OlI8w6cyiUswBTzox8besXGUaYETHACyH4AQXjZSUlRQp1g2Oo+7uYXgFwAVBZ+UaDnR3JhicO7APukOToWHnAMJk4dS5W8QDUtmPsCIJ2ZnBKQwLkPYN11ifDq3Lt3iSx0FrQfihlWcgFFA16WgArM2ayVzCTcZm0DNSNMPMSQz5RxarXvG2GzLOSYWBqyXA8dSYqZYQc6lpIFAKEluDflIAK4icFoAUXUohnozFh1LwHtHDGXlIUpsrkByToXBdvCGK+0m51ywCAAMhSKtVq26jWB1YeaZa5kxQKuAfmw5gGvWAGUkySlAWFqcGoAc7xA/OkHzJUxeSXlykurMtq+CTSLIkKSneIFWYXJvT7wPKTNlqQucQEBxVTupTMBp9yRDEGzkrSsJdIN84vWjVppAqZgTmSU51Ek5jQMSYY46QTkUQUuQku1iaGlRVvOMpmACJkokuCSkn+ao1/cL84A6CvA4ZIG87ub2A4knTlFMIXV2AUE03FFx/SHDZ73046dHiMGhE1NKLdJ5KYlPT5h4iA0pQoqQsvkLUAd7pPVvWEOyhlqSoAnecBLDRruKOILIKZqCSVkgjSgp9oHxckLSVKUkrFAij6B2eij9YgwaZCSsZnF3JUAH0B5QAGr2mmXMSVpKWCufDy/9wv2plmtOlzUIrvBZPDprwqIpj8MmblK3ygvmTerPejNo0Ho2WiQEuVFOZjmZtWsOMIBBhsfNlrOXel0U6DmQGPzAh8r3ItG8vGjtFKKFBcwbplEliCXZhvCpuNYY48BcxCpaigsQTlLMQ/5WAZWWSEoqZiFXbvZSCDSldYBk7NRJziYUs6SAQT1AsQQ1aGL4vC5wopVmQ2YpIGUgiik8RyPpSNztFBm0O6SxcMyTQV45mvzgCbNmS0brKkpmEMBUpWCFAcQHp4cIYBcrAykgpSgJTmNgHbM7WuLeEDAyMyQUksCCFBtSS3EMpn6GEM7a2JTNKQ5SSTvoAdyHUMpr6a0gsYScpaSrKlQqktcXFC9zu8qwuRcB2GEhBmICnAljs3JOVSVbqU8zaD5OHzg75QVB2ABdtM35pAywkIK0oLposXawPgz/gioxp7R5dTRSgXSHrUFmUohNokhM8GzxmDTVpLFqu5NGYuLP6RJGFlpJBD5gUlSqkE2J/NYLxEkmucMahg3qSa3HhCuZKSQvMVKJBZ1FvTWvrAABtFct2MwDKMoSg1PlXlA3bqSAAhSnsGItq5g+SlCDupZ/D184Fmz1OGBUQdPYmwhiBCp6mWkk8VV9okSbKLlk06iJCCjjAI1w04ZgWLDlGCkE0Tf8f094kil/eIRRbllzQ0UWJq72rZ30tGuy8NMTcApOtucDJmMQ53lfS8MsVtBRSAAUkM5a7uLRIrMcKoma5O85fklh6Q7VtAgBCEsdVqGvGtzAeCSEkOzs/nDfC4UrWGQa19dTp4wAFbMkMlQchbFrXHK0Xkz1kEliU+qrV8TCyXKeaCt2/bpw8aQaU9mVMoKlpHdSmvIPxfhwgGF7LC5ysywUU7juovyFW/DB07ZSZbLIFVV5Vcjp0gXZKFKWhS9xXzW3dPBresFY2YJkvvlCbpyjNXm+h+sAGuBp2mVwCwKv2g3LcaiN0Mf0GO4XKtCnRjbhA0tCkoJW4C95uB0fpSC9myM0sKJIoS9nNWYcBTrAANtRGRSVSUKWQzjMWY3Lk5aX46RTacwqlpSUBSQoKetCHAo2hL+EWwG0nzJqSmh6s/1i+HxqUpXLuQl2/mdj0eHwLkMxC1lDFDFrvq44CBE5pigFHKAQXY6OddKRn/FJVNyE0y1qWcnVjGiyFFRRRKVUym9AKevnAxknyyqYhQWVpD5g7MeI1fg/CIMG6zNSEp3SCwr562vzgNM5S1mXIJzDddqAEAmpvc00hpORlqau6aMKjRzx+ohACY5UkoUEgBTO7VBFYLw4lGWM5AVlq516Rng8dLSkhZSC7Nq1uFavHmDwmHSgKyJ1YqDk1OitYANcHLSZacxY5RVzp6cY1l4ZBluSSXq5cOk39HgfBTJaZaswSQlRA5cn4feApu0UusZwATRKfI26CAA+bNWQwQo6O2lrnlGSdnSynMoqzEMXVwelG5wLh8WoAlCTlvSgBoLqNzGBQma6piVBLskZi3OiT+PABMTh0oRu13WFqEc/LziIxxH6IBcElI0UkjM3Kj15RSUFCWnKZYlgkAmj1L19IwxeOQhCShSVLSAzl8rMWduQgCjbbJSxKQFqDsEs6qN5kesDK2jMKErMs93MDQ2LkODep8+UJV4zeSSyShQUkJDDMNdBalobK22FkiXLWsZ86QE2zDfDB3BLnlBfANUzTBbQzrUJbL7oXUM1iX4hvUvGuLmrT+mZasoCWU43QkqbyKmgbCysWkfp4XKK/8AcZPeoe8UuCNIKVgscts0ySktYMSxp8qTpzgQG2DxxKVS2qGIcEkUrwvw5c4CnkGilt0AHuY3n7FU+aZiVJYNup0FGBJHLTQQGNn4RL5lzF9VM/kH9Yi5vwWRxp9/oDYxcrK2YFqitb1FPOB5u0UgBiKAgtqNPH7CCcThsMC6EhuBKj7mK9vJSB+mPBk+R1it5GXrTR8sWjHjn5RIajaiNJf+7+0eQeo/JL8PHwzjcNKZBPEFvCBOxBIrEiRcYX1HGKw4SUq0NuRNI1OHUosD3RU+seRIYgvCFMozCtRIQQ5qTVKSw84apnzpkvMghMtnCdVDnwiRIBkkrzoDA51Ghowygv6P5QImapihT5RzqSXrTWJEhDHPw/iM7oVvMcpfUM494eSpKVryWTLbM3HRP94kSGI02jji2RIuWSo1bQluFDSB8QJqJRTmsGBVXpaJEhABbJm5QEoexBJu71PMu9ecEzcR2aklW8VunyDxIkBI02TJCUZVC5JBe1HP5ziiMqcwJutwALAgC54l7RIkAjDZko4acWqiYolv2nlqxAhhtPFJLgUf30PrEiQAhQjbnZKIUUtYMg6O9dNYqnb8lKR+kpZAZyzeDmnlEiRXvdl7xpAydshKG7FJqak/RucZ4bas07kqVLcmn44iRIjuYSil2CFYfHEEKWmWOD/YGAzgiS0zEFXEICunzEB/CJEiWSW1cEtNjWTqzI4GSL9qW5pT7AnygiXNw6Buyf8AUpSvOoHpEiRR6kmbPw2Nc19WGYTbMod6UOiEIT6lz7QSj4jli0o+Kn+sSJEvUkiE9Pj60ZL+Igojdb+WkbHHBQdWYvEiRZGTZVPFFVRlMxyBz5V+sYTdspNOzA5t9okSHKTQ44YvqBTdqcAn/SD6msCL2idEpHRI+0SJFLky6OOK7Gf8Yrgn/SIkSJBbHtX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40821654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Operação de rechego</a:t>
            </a:r>
          </a:p>
        </p:txBody>
      </p:sp>
      <p:pic>
        <p:nvPicPr>
          <p:cNvPr id="128002" name="Picture 2" descr="http://i1.ytimg.com/vi/ouqHzzs03-M/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02" y="908720"/>
            <a:ext cx="3778513" cy="2833885"/>
          </a:xfrm>
          <a:prstGeom prst="rect">
            <a:avLst/>
          </a:prstGeom>
          <a:noFill/>
          <a:extLst>
            <a:ext uri="{909E8E84-426E-40DD-AFC4-6F175D3DCCD1}">
              <a14:hiddenFill xmlns:a14="http://schemas.microsoft.com/office/drawing/2010/main">
                <a:solidFill>
                  <a:srgbClr val="FFFFFF"/>
                </a:solidFill>
              </a14:hiddenFill>
            </a:ext>
          </a:extLst>
        </p:spPr>
      </p:pic>
      <p:pic>
        <p:nvPicPr>
          <p:cNvPr id="128004" name="Picture 4" descr="http://i.ytimg.com/vi/vvJNkNe6m_E/m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01" y="4047053"/>
            <a:ext cx="3778513" cy="2074545"/>
          </a:xfrm>
          <a:prstGeom prst="rect">
            <a:avLst/>
          </a:prstGeom>
          <a:noFill/>
          <a:extLst>
            <a:ext uri="{909E8E84-426E-40DD-AFC4-6F175D3DCCD1}">
              <a14:hiddenFill xmlns:a14="http://schemas.microsoft.com/office/drawing/2010/main">
                <a:solidFill>
                  <a:srgbClr val="FFFFFF"/>
                </a:solidFill>
              </a14:hiddenFill>
            </a:ext>
          </a:extLst>
        </p:spPr>
      </p:pic>
      <p:pic>
        <p:nvPicPr>
          <p:cNvPr id="128007"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47" t="3358" r="15996" b="6725"/>
          <a:stretch/>
        </p:blipFill>
        <p:spPr bwMode="auto">
          <a:xfrm>
            <a:off x="4928984" y="908720"/>
            <a:ext cx="3820731" cy="283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8"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05" t="6202" r="3083" b="6326"/>
          <a:stretch/>
        </p:blipFill>
        <p:spPr bwMode="auto">
          <a:xfrm>
            <a:off x="4928984" y="4082611"/>
            <a:ext cx="3814523" cy="2038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ângulo 5"/>
          <p:cNvSpPr/>
          <p:nvPr/>
        </p:nvSpPr>
        <p:spPr>
          <a:xfrm>
            <a:off x="415702" y="908720"/>
            <a:ext cx="3778513" cy="360040"/>
          </a:xfrm>
          <a:prstGeom prst="rect">
            <a:avLst/>
          </a:prstGeom>
          <a:solidFill>
            <a:schemeClr val="bg1">
              <a:alpha val="7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b="1" dirty="0">
                <a:solidFill>
                  <a:schemeClr val="tx1"/>
                </a:solidFill>
              </a:rPr>
              <a:t>“Picão”...</a:t>
            </a:r>
          </a:p>
        </p:txBody>
      </p:sp>
      <p:sp>
        <p:nvSpPr>
          <p:cNvPr id="12" name="Retângulo 11"/>
          <p:cNvSpPr/>
          <p:nvPr/>
        </p:nvSpPr>
        <p:spPr>
          <a:xfrm>
            <a:off x="415703" y="4047053"/>
            <a:ext cx="3778512" cy="360040"/>
          </a:xfrm>
          <a:prstGeom prst="rect">
            <a:avLst/>
          </a:prstGeom>
          <a:solidFill>
            <a:schemeClr val="bg1">
              <a:alpha val="7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b="1" dirty="0">
                <a:solidFill>
                  <a:schemeClr val="tx1"/>
                </a:solidFill>
              </a:rPr>
              <a:t>...Estivadores...</a:t>
            </a:r>
          </a:p>
        </p:txBody>
      </p:sp>
      <p:sp>
        <p:nvSpPr>
          <p:cNvPr id="13" name="Retângulo 12"/>
          <p:cNvSpPr/>
          <p:nvPr/>
        </p:nvSpPr>
        <p:spPr>
          <a:xfrm>
            <a:off x="4928984" y="908720"/>
            <a:ext cx="3820731" cy="360040"/>
          </a:xfrm>
          <a:prstGeom prst="rect">
            <a:avLst/>
          </a:prstGeom>
          <a:solidFill>
            <a:schemeClr val="bg1">
              <a:alpha val="7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b="1" dirty="0">
                <a:solidFill>
                  <a:schemeClr val="tx1"/>
                </a:solidFill>
              </a:rPr>
              <a:t>...Pá carregadeira...</a:t>
            </a:r>
          </a:p>
        </p:txBody>
      </p:sp>
      <p:sp>
        <p:nvSpPr>
          <p:cNvPr id="14" name="Retângulo 13"/>
          <p:cNvSpPr/>
          <p:nvPr/>
        </p:nvSpPr>
        <p:spPr>
          <a:xfrm>
            <a:off x="4928984" y="4047053"/>
            <a:ext cx="3820731" cy="360040"/>
          </a:xfrm>
          <a:prstGeom prst="rect">
            <a:avLst/>
          </a:prstGeom>
          <a:solidFill>
            <a:schemeClr val="bg1">
              <a:alpha val="70000"/>
            </a:schemeClr>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600" b="1" dirty="0">
                <a:solidFill>
                  <a:schemeClr val="tx1"/>
                </a:solidFill>
              </a:rPr>
              <a:t>...</a:t>
            </a:r>
            <a:r>
              <a:rPr lang="pt-BR" sz="1600" b="1" dirty="0" err="1">
                <a:solidFill>
                  <a:schemeClr val="tx1"/>
                </a:solidFill>
              </a:rPr>
              <a:t>Grab</a:t>
            </a:r>
            <a:endParaRPr lang="pt-BR" sz="1600" b="1" dirty="0">
              <a:solidFill>
                <a:schemeClr val="tx1"/>
              </a:solidFill>
            </a:endParaRPr>
          </a:p>
        </p:txBody>
      </p:sp>
      <p:sp>
        <p:nvSpPr>
          <p:cNvPr id="11" name="Retângulo 10"/>
          <p:cNvSpPr/>
          <p:nvPr/>
        </p:nvSpPr>
        <p:spPr>
          <a:xfrm>
            <a:off x="4164036" y="6125165"/>
            <a:ext cx="5989289" cy="738664"/>
          </a:xfrm>
          <a:prstGeom prst="rect">
            <a:avLst/>
          </a:prstGeom>
        </p:spPr>
        <p:txBody>
          <a:bodyPr>
            <a:spAutoFit/>
          </a:bodyPr>
          <a:lstStyle/>
          <a:p>
            <a:r>
              <a:rPr lang="pt-BR" sz="1400" dirty="0">
                <a:hlinkClick r:id="rId6"/>
              </a:rPr>
              <a:t>https://www.youtube.com/watch?v=jUBcdKwpTNw</a:t>
            </a:r>
          </a:p>
          <a:p>
            <a:r>
              <a:rPr lang="pt-BR" sz="1400" dirty="0">
                <a:hlinkClick r:id="rId6"/>
              </a:rPr>
              <a:t>https://www.youtube.com/watch?v=HjBLI2xwD9M</a:t>
            </a:r>
            <a:endParaRPr lang="pt-BR" sz="1400" dirty="0"/>
          </a:p>
          <a:p>
            <a:r>
              <a:rPr lang="pt-BR" sz="1400" dirty="0">
                <a:hlinkClick r:id="rId7"/>
              </a:rPr>
              <a:t>https://www.youtube.com/watch?v=5wVw6b59fB0</a:t>
            </a:r>
            <a:endParaRPr lang="pt-BR" sz="1400" dirty="0"/>
          </a:p>
        </p:txBody>
      </p:sp>
    </p:spTree>
    <p:extLst>
      <p:ext uri="{BB962C8B-B14F-4D97-AF65-F5344CB8AC3E}">
        <p14:creationId xmlns:p14="http://schemas.microsoft.com/office/powerpoint/2010/main" val="32366789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Enxofre pode ser armazenado a céu aberto – </a:t>
            </a:r>
            <a:r>
              <a:rPr lang="pt-BR" dirty="0" err="1"/>
              <a:t>Termag</a:t>
            </a:r>
            <a:r>
              <a:rPr lang="pt-BR" dirty="0"/>
              <a:t> (Santos)</a:t>
            </a:r>
          </a:p>
        </p:txBody>
      </p:sp>
      <p:pic>
        <p:nvPicPr>
          <p:cNvPr id="1026" name="Picture 2" descr="http://mw2.google.com/mw-panoramio/photos/medium/37992009.jpg"/>
          <p:cNvPicPr>
            <a:picLocks noChangeAspect="1" noChangeArrowheads="1"/>
          </p:cNvPicPr>
          <p:nvPr/>
        </p:nvPicPr>
        <p:blipFill rotWithShape="1">
          <a:blip r:embed="rId2">
            <a:extLst>
              <a:ext uri="{28A0092B-C50C-407E-A947-70E740481C1C}">
                <a14:useLocalDpi xmlns:a14="http://schemas.microsoft.com/office/drawing/2010/main" val="0"/>
              </a:ext>
            </a:extLst>
          </a:blip>
          <a:srcRect t="113" b="18806"/>
          <a:stretch/>
        </p:blipFill>
        <p:spPr bwMode="auto">
          <a:xfrm>
            <a:off x="478141" y="3732877"/>
            <a:ext cx="4033536" cy="25044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7487"/>
          <a:stretch/>
        </p:blipFill>
        <p:spPr bwMode="auto">
          <a:xfrm>
            <a:off x="5096222" y="836659"/>
            <a:ext cx="4338219" cy="2863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9404"/>
          <a:stretch/>
        </p:blipFill>
        <p:spPr bwMode="auto">
          <a:xfrm>
            <a:off x="5096222" y="3732877"/>
            <a:ext cx="4338219" cy="250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0995" t="8854" r="27490" b="10417"/>
          <a:stretch/>
        </p:blipFill>
        <p:spPr bwMode="auto">
          <a:xfrm rot="5400000">
            <a:off x="1094580" y="220273"/>
            <a:ext cx="2800657" cy="4033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de cantos arredondados 2"/>
          <p:cNvSpPr/>
          <p:nvPr/>
        </p:nvSpPr>
        <p:spPr>
          <a:xfrm>
            <a:off x="3356617" y="1124744"/>
            <a:ext cx="670899" cy="1800200"/>
          </a:xfrm>
          <a:prstGeom prst="roundRect">
            <a:avLst/>
          </a:prstGeom>
          <a:noFill/>
          <a:ln w="79375">
            <a:solidFill>
              <a:schemeClr val="accent3">
                <a:lumMod val="75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Tree>
    <p:extLst>
      <p:ext uri="{BB962C8B-B14F-4D97-AF65-F5344CB8AC3E}">
        <p14:creationId xmlns:p14="http://schemas.microsoft.com/office/powerpoint/2010/main" val="8062338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Sumário executivo – Fertilizantes</a:t>
            </a:r>
          </a:p>
        </p:txBody>
      </p:sp>
      <p:sp>
        <p:nvSpPr>
          <p:cNvPr id="3" name="Espaço Reservado para Texto 2"/>
          <p:cNvSpPr>
            <a:spLocks noGrp="1"/>
          </p:cNvSpPr>
          <p:nvPr>
            <p:ph type="body" sz="quarter" idx="11"/>
          </p:nvPr>
        </p:nvSpPr>
        <p:spPr>
          <a:xfrm>
            <a:off x="356800" y="1402335"/>
            <a:ext cx="9280118" cy="4111651"/>
          </a:xfr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chor="ctr">
            <a:noAutofit/>
          </a:bodyPr>
          <a:lstStyle/>
          <a:p>
            <a:pPr marL="0" indent="0">
              <a:spcBef>
                <a:spcPts val="0"/>
              </a:spcBef>
              <a:spcAft>
                <a:spcPts val="600"/>
              </a:spcAft>
              <a:buNone/>
            </a:pPr>
            <a:r>
              <a:rPr lang="pt-BR" sz="1600" b="1" dirty="0"/>
              <a:t>Mercado</a:t>
            </a:r>
          </a:p>
          <a:p>
            <a:pPr>
              <a:spcBef>
                <a:spcPts val="0"/>
              </a:spcBef>
              <a:spcAft>
                <a:spcPts val="600"/>
              </a:spcAft>
            </a:pPr>
            <a:r>
              <a:rPr lang="pt-BR" sz="1600" dirty="0"/>
              <a:t>Com a produção nacional estagnada e insuficiente em diversidade de nutrientes, a importação de fertilizantes cresce a 6% a.a., impulsionado pelo crescimento da agricultura</a:t>
            </a:r>
          </a:p>
          <a:p>
            <a:pPr lvl="1">
              <a:spcBef>
                <a:spcPts val="0"/>
              </a:spcBef>
              <a:spcAft>
                <a:spcPts val="600"/>
              </a:spcAft>
            </a:pPr>
            <a:r>
              <a:rPr lang="pt-BR" sz="1400" dirty="0"/>
              <a:t>Sazonalidade nos portos, picos de julho a outubro (safra de verão)</a:t>
            </a:r>
          </a:p>
          <a:p>
            <a:pPr>
              <a:spcBef>
                <a:spcPts val="0"/>
              </a:spcBef>
              <a:spcAft>
                <a:spcPts val="600"/>
              </a:spcAft>
            </a:pPr>
            <a:r>
              <a:rPr lang="pt-BR" sz="1600" dirty="0"/>
              <a:t>Como seu volume é 5 vezes menor que o de grãos, nem sempre a logística de frete de retorno se viabiliza</a:t>
            </a:r>
          </a:p>
          <a:p>
            <a:pPr>
              <a:spcBef>
                <a:spcPts val="0"/>
              </a:spcBef>
              <a:spcAft>
                <a:spcPts val="600"/>
              </a:spcAft>
            </a:pPr>
            <a:r>
              <a:rPr lang="pt-BR" sz="1600" dirty="0"/>
              <a:t>Movimentação importante: Vale, Petrobrás e outras grandes empresas anunciaram projetos que prometem aumentar produção nacional em 12Mt na próxima década</a:t>
            </a:r>
          </a:p>
          <a:p>
            <a:pPr marL="0" indent="0">
              <a:spcBef>
                <a:spcPts val="0"/>
              </a:spcBef>
              <a:spcAft>
                <a:spcPts val="600"/>
              </a:spcAft>
              <a:buNone/>
            </a:pPr>
            <a:endParaRPr lang="pt-BR" sz="1600" b="1" dirty="0"/>
          </a:p>
          <a:p>
            <a:pPr marL="0" indent="0">
              <a:spcBef>
                <a:spcPts val="0"/>
              </a:spcBef>
              <a:spcAft>
                <a:spcPts val="600"/>
              </a:spcAft>
              <a:buNone/>
            </a:pPr>
            <a:r>
              <a:rPr lang="pt-BR" sz="1600" b="1" dirty="0"/>
              <a:t>Terminal Portuário</a:t>
            </a:r>
            <a:endParaRPr lang="pt-BR" sz="1600" dirty="0"/>
          </a:p>
          <a:p>
            <a:pPr>
              <a:spcBef>
                <a:spcPts val="0"/>
              </a:spcBef>
              <a:spcAft>
                <a:spcPts val="600"/>
              </a:spcAft>
            </a:pPr>
            <a:r>
              <a:rPr lang="pt-BR" sz="1600" dirty="0"/>
              <a:t>Um terminal padrão movimenta ~2 </a:t>
            </a:r>
            <a:r>
              <a:rPr lang="pt-BR" sz="1600" dirty="0" err="1"/>
              <a:t>Mtpa</a:t>
            </a:r>
            <a:r>
              <a:rPr lang="pt-BR" sz="1600" dirty="0"/>
              <a:t>, em 1 berço</a:t>
            </a:r>
          </a:p>
          <a:p>
            <a:pPr>
              <a:spcBef>
                <a:spcPts val="0"/>
              </a:spcBef>
              <a:spcAft>
                <a:spcPts val="600"/>
              </a:spcAft>
            </a:pPr>
            <a:r>
              <a:rPr lang="pt-BR" sz="1600" dirty="0"/>
              <a:t>Melhores oportunidades devem estar associadas ao suprimento da região Centro-Oeste, via portos do Sudeste ou Norte/Nordeste</a:t>
            </a:r>
          </a:p>
        </p:txBody>
      </p:sp>
    </p:spTree>
    <p:extLst>
      <p:ext uri="{BB962C8B-B14F-4D97-AF65-F5344CB8AC3E}">
        <p14:creationId xmlns:p14="http://schemas.microsoft.com/office/powerpoint/2010/main" val="27690425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15702" y="4610156"/>
            <a:ext cx="4608512" cy="57606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p:txBody>
          <a:bodyPr/>
          <a:lstStyle/>
          <a:p>
            <a:r>
              <a:rPr lang="pt-BR" dirty="0"/>
              <a:t>Apresentação das cargas</a:t>
            </a:r>
          </a:p>
        </p:txBody>
      </p:sp>
      <p:sp>
        <p:nvSpPr>
          <p:cNvPr id="15" name="CaixaDeTexto 14"/>
          <p:cNvSpPr txBox="1"/>
          <p:nvPr/>
        </p:nvSpPr>
        <p:spPr>
          <a:xfrm>
            <a:off x="703734" y="1412776"/>
            <a:ext cx="4608512" cy="4248472"/>
          </a:xfrm>
          <a:prstGeom prst="rect">
            <a:avLst/>
          </a:prstGeom>
          <a:noFill/>
          <a:ln>
            <a:noFill/>
          </a:ln>
        </p:spPr>
        <p:txBody>
          <a:bodyPr wrap="square" lIns="72000" tIns="36000" rIns="72000" bIns="36000" rtlCol="0" anchor="t">
            <a:noAutofit/>
          </a:bodyPr>
          <a:lstStyle/>
          <a:p>
            <a:pPr>
              <a:lnSpc>
                <a:spcPct val="150000"/>
              </a:lnSpc>
              <a:spcAft>
                <a:spcPts val="600"/>
              </a:spcAft>
            </a:pPr>
            <a:r>
              <a:rPr lang="pt-BR" sz="2000" b="1" dirty="0"/>
              <a:t>Minério de Ferro</a:t>
            </a:r>
          </a:p>
          <a:p>
            <a:pPr>
              <a:lnSpc>
                <a:spcPct val="150000"/>
              </a:lnSpc>
              <a:spcAft>
                <a:spcPts val="600"/>
              </a:spcAft>
            </a:pPr>
            <a:r>
              <a:rPr lang="pt-BR" sz="2000" b="1" dirty="0"/>
              <a:t>Carvão e Coque</a:t>
            </a:r>
          </a:p>
          <a:p>
            <a:pPr>
              <a:lnSpc>
                <a:spcPct val="150000"/>
              </a:lnSpc>
              <a:spcAft>
                <a:spcPts val="600"/>
              </a:spcAft>
            </a:pPr>
            <a:r>
              <a:rPr lang="pt-BR" sz="2000" b="1" dirty="0"/>
              <a:t>Bauxita/Alumina</a:t>
            </a:r>
          </a:p>
          <a:p>
            <a:pPr>
              <a:lnSpc>
                <a:spcPct val="150000"/>
              </a:lnSpc>
              <a:spcAft>
                <a:spcPts val="600"/>
              </a:spcAft>
            </a:pPr>
            <a:r>
              <a:rPr lang="pt-BR" sz="2000" b="1" dirty="0"/>
              <a:t>Grãos</a:t>
            </a:r>
          </a:p>
          <a:p>
            <a:pPr>
              <a:lnSpc>
                <a:spcPct val="150000"/>
              </a:lnSpc>
              <a:spcAft>
                <a:spcPts val="600"/>
              </a:spcAft>
            </a:pPr>
            <a:r>
              <a:rPr lang="pt-BR" sz="2000" b="1" dirty="0"/>
              <a:t>Açúcar</a:t>
            </a:r>
          </a:p>
          <a:p>
            <a:pPr>
              <a:lnSpc>
                <a:spcPct val="150000"/>
              </a:lnSpc>
              <a:spcAft>
                <a:spcPts val="600"/>
              </a:spcAft>
            </a:pPr>
            <a:r>
              <a:rPr lang="pt-BR" sz="2000" b="1" dirty="0"/>
              <a:t>Fertilizantes</a:t>
            </a:r>
          </a:p>
          <a:p>
            <a:pPr>
              <a:lnSpc>
                <a:spcPct val="150000"/>
              </a:lnSpc>
              <a:spcAft>
                <a:spcPts val="600"/>
              </a:spcAft>
            </a:pPr>
            <a:r>
              <a:rPr lang="pt-BR" sz="2000" b="1" dirty="0"/>
              <a:t>Outras Cargas</a:t>
            </a:r>
          </a:p>
        </p:txBody>
      </p:sp>
    </p:spTree>
    <p:extLst>
      <p:ext uri="{BB962C8B-B14F-4D97-AF65-F5344CB8AC3E}">
        <p14:creationId xmlns:p14="http://schemas.microsoft.com/office/powerpoint/2010/main" val="11985127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442" y="188913"/>
            <a:ext cx="9135032" cy="329588"/>
          </a:xfrm>
        </p:spPr>
        <p:txBody>
          <a:bodyPr/>
          <a:lstStyle/>
          <a:p>
            <a:r>
              <a:rPr lang="pt-BR" dirty="0"/>
              <a:t>Trigo – Movimentação em todo o país para abastecimento local</a:t>
            </a:r>
          </a:p>
        </p:txBody>
      </p:sp>
      <p:grpSp>
        <p:nvGrpSpPr>
          <p:cNvPr id="5" name="Grupo 4"/>
          <p:cNvGrpSpPr>
            <a:grpSpLocks noChangeAspect="1"/>
          </p:cNvGrpSpPr>
          <p:nvPr/>
        </p:nvGrpSpPr>
        <p:grpSpPr>
          <a:xfrm>
            <a:off x="-3235887" y="146266"/>
            <a:ext cx="6124325" cy="6592439"/>
            <a:chOff x="422208" y="2628901"/>
            <a:chExt cx="3142746" cy="3382963"/>
          </a:xfrm>
        </p:grpSpPr>
        <p:sp>
          <p:nvSpPr>
            <p:cNvPr id="6" name="Freeform 4"/>
            <p:cNvSpPr>
              <a:spLocks/>
            </p:cNvSpPr>
            <p:nvPr/>
          </p:nvSpPr>
          <p:spPr bwMode="auto">
            <a:xfrm>
              <a:off x="422208" y="2628901"/>
              <a:ext cx="3134810" cy="3373438"/>
            </a:xfrm>
            <a:custGeom>
              <a:avLst/>
              <a:gdLst/>
              <a:ahLst/>
              <a:cxnLst>
                <a:cxn ang="0">
                  <a:pos x="1323" y="2290"/>
                </a:cxn>
                <a:cxn ang="0">
                  <a:pos x="1451" y="2008"/>
                </a:cxn>
                <a:cxn ang="0">
                  <a:pos x="1509" y="1852"/>
                </a:cxn>
                <a:cxn ang="0">
                  <a:pos x="1727" y="1738"/>
                </a:cxn>
                <a:cxn ang="0">
                  <a:pos x="1875" y="1664"/>
                </a:cxn>
                <a:cxn ang="0">
                  <a:pos x="1946" y="1489"/>
                </a:cxn>
                <a:cxn ang="0">
                  <a:pos x="1997" y="1334"/>
                </a:cxn>
                <a:cxn ang="0">
                  <a:pos x="2036" y="1145"/>
                </a:cxn>
                <a:cxn ang="0">
                  <a:pos x="2145" y="976"/>
                </a:cxn>
                <a:cxn ang="0">
                  <a:pos x="2255" y="801"/>
                </a:cxn>
                <a:cxn ang="0">
                  <a:pos x="2203" y="612"/>
                </a:cxn>
                <a:cxn ang="0">
                  <a:pos x="2036" y="552"/>
                </a:cxn>
                <a:cxn ang="0">
                  <a:pos x="1817" y="498"/>
                </a:cxn>
                <a:cxn ang="0">
                  <a:pos x="1670" y="477"/>
                </a:cxn>
                <a:cxn ang="0">
                  <a:pos x="1561" y="384"/>
                </a:cxn>
                <a:cxn ang="0">
                  <a:pos x="1419" y="417"/>
                </a:cxn>
                <a:cxn ang="0">
                  <a:pos x="1310" y="438"/>
                </a:cxn>
                <a:cxn ang="0">
                  <a:pos x="1323" y="289"/>
                </a:cxn>
                <a:cxn ang="0">
                  <a:pos x="1310" y="188"/>
                </a:cxn>
                <a:cxn ang="0">
                  <a:pos x="1252" y="93"/>
                </a:cxn>
                <a:cxn ang="0">
                  <a:pos x="1053" y="174"/>
                </a:cxn>
                <a:cxn ang="0">
                  <a:pos x="982" y="208"/>
                </a:cxn>
                <a:cxn ang="0">
                  <a:pos x="796" y="249"/>
                </a:cxn>
                <a:cxn ang="0">
                  <a:pos x="764" y="59"/>
                </a:cxn>
                <a:cxn ang="0">
                  <a:pos x="706" y="39"/>
                </a:cxn>
                <a:cxn ang="0">
                  <a:pos x="578" y="93"/>
                </a:cxn>
                <a:cxn ang="0">
                  <a:pos x="526" y="154"/>
                </a:cxn>
                <a:cxn ang="0">
                  <a:pos x="526" y="269"/>
                </a:cxn>
                <a:cxn ang="0">
                  <a:pos x="359" y="269"/>
                </a:cxn>
                <a:cxn ang="0">
                  <a:pos x="199" y="269"/>
                </a:cxn>
                <a:cxn ang="0">
                  <a:pos x="199" y="323"/>
                </a:cxn>
                <a:cxn ang="0">
                  <a:pos x="217" y="572"/>
                </a:cxn>
                <a:cxn ang="0">
                  <a:pos x="51" y="727"/>
                </a:cxn>
                <a:cxn ang="0">
                  <a:pos x="0" y="842"/>
                </a:cxn>
                <a:cxn ang="0">
                  <a:pos x="70" y="1010"/>
                </a:cxn>
                <a:cxn ang="0">
                  <a:pos x="180" y="990"/>
                </a:cxn>
                <a:cxn ang="0">
                  <a:pos x="359" y="1050"/>
                </a:cxn>
                <a:cxn ang="0">
                  <a:pos x="487" y="1010"/>
                </a:cxn>
                <a:cxn ang="0">
                  <a:pos x="635" y="1165"/>
                </a:cxn>
                <a:cxn ang="0">
                  <a:pos x="764" y="1280"/>
                </a:cxn>
                <a:cxn ang="0">
                  <a:pos x="906" y="1374"/>
                </a:cxn>
                <a:cxn ang="0">
                  <a:pos x="963" y="1489"/>
                </a:cxn>
                <a:cxn ang="0">
                  <a:pos x="963" y="1698"/>
                </a:cxn>
                <a:cxn ang="0">
                  <a:pos x="1091" y="1792"/>
                </a:cxn>
                <a:cxn ang="0">
                  <a:pos x="1123" y="1893"/>
                </a:cxn>
                <a:cxn ang="0">
                  <a:pos x="1181" y="2008"/>
                </a:cxn>
                <a:cxn ang="0">
                  <a:pos x="1014" y="2236"/>
                </a:cxn>
                <a:cxn ang="0">
                  <a:pos x="1143" y="2270"/>
                </a:cxn>
                <a:cxn ang="0">
                  <a:pos x="1233" y="2371"/>
                </a:cxn>
              </a:cxnLst>
              <a:rect l="0" t="0" r="r" b="b"/>
              <a:pathLst>
                <a:path w="2256" h="2427">
                  <a:moveTo>
                    <a:pt x="1213" y="2426"/>
                  </a:moveTo>
                  <a:lnTo>
                    <a:pt x="1252" y="2405"/>
                  </a:lnTo>
                  <a:lnTo>
                    <a:pt x="1291" y="2331"/>
                  </a:lnTo>
                  <a:lnTo>
                    <a:pt x="1323" y="2290"/>
                  </a:lnTo>
                  <a:lnTo>
                    <a:pt x="1361" y="2197"/>
                  </a:lnTo>
                  <a:lnTo>
                    <a:pt x="1400" y="2143"/>
                  </a:lnTo>
                  <a:lnTo>
                    <a:pt x="1432" y="2082"/>
                  </a:lnTo>
                  <a:lnTo>
                    <a:pt x="1451" y="2008"/>
                  </a:lnTo>
                  <a:lnTo>
                    <a:pt x="1451" y="1927"/>
                  </a:lnTo>
                  <a:lnTo>
                    <a:pt x="1451" y="1913"/>
                  </a:lnTo>
                  <a:lnTo>
                    <a:pt x="1490" y="1873"/>
                  </a:lnTo>
                  <a:lnTo>
                    <a:pt x="1509" y="1852"/>
                  </a:lnTo>
                  <a:lnTo>
                    <a:pt x="1561" y="1812"/>
                  </a:lnTo>
                  <a:lnTo>
                    <a:pt x="1619" y="1779"/>
                  </a:lnTo>
                  <a:lnTo>
                    <a:pt x="1657" y="1759"/>
                  </a:lnTo>
                  <a:lnTo>
                    <a:pt x="1727" y="1738"/>
                  </a:lnTo>
                  <a:lnTo>
                    <a:pt x="1817" y="1738"/>
                  </a:lnTo>
                  <a:lnTo>
                    <a:pt x="1836" y="1698"/>
                  </a:lnTo>
                  <a:lnTo>
                    <a:pt x="1875" y="1678"/>
                  </a:lnTo>
                  <a:lnTo>
                    <a:pt x="1875" y="1664"/>
                  </a:lnTo>
                  <a:lnTo>
                    <a:pt x="1888" y="1644"/>
                  </a:lnTo>
                  <a:lnTo>
                    <a:pt x="1907" y="1603"/>
                  </a:lnTo>
                  <a:lnTo>
                    <a:pt x="1927" y="1563"/>
                  </a:lnTo>
                  <a:lnTo>
                    <a:pt x="1946" y="1489"/>
                  </a:lnTo>
                  <a:lnTo>
                    <a:pt x="1965" y="1448"/>
                  </a:lnTo>
                  <a:lnTo>
                    <a:pt x="1984" y="1435"/>
                  </a:lnTo>
                  <a:lnTo>
                    <a:pt x="1997" y="1394"/>
                  </a:lnTo>
                  <a:lnTo>
                    <a:pt x="1997" y="1334"/>
                  </a:lnTo>
                  <a:lnTo>
                    <a:pt x="2017" y="1300"/>
                  </a:lnTo>
                  <a:lnTo>
                    <a:pt x="2017" y="1165"/>
                  </a:lnTo>
                  <a:lnTo>
                    <a:pt x="2036" y="1125"/>
                  </a:lnTo>
                  <a:lnTo>
                    <a:pt x="2036" y="1145"/>
                  </a:lnTo>
                  <a:lnTo>
                    <a:pt x="2055" y="1145"/>
                  </a:lnTo>
                  <a:lnTo>
                    <a:pt x="2094" y="1071"/>
                  </a:lnTo>
                  <a:lnTo>
                    <a:pt x="2107" y="1050"/>
                  </a:lnTo>
                  <a:lnTo>
                    <a:pt x="2145" y="976"/>
                  </a:lnTo>
                  <a:lnTo>
                    <a:pt x="2184" y="956"/>
                  </a:lnTo>
                  <a:lnTo>
                    <a:pt x="2203" y="915"/>
                  </a:lnTo>
                  <a:lnTo>
                    <a:pt x="2235" y="862"/>
                  </a:lnTo>
                  <a:lnTo>
                    <a:pt x="2255" y="801"/>
                  </a:lnTo>
                  <a:lnTo>
                    <a:pt x="2255" y="747"/>
                  </a:lnTo>
                  <a:lnTo>
                    <a:pt x="2235" y="707"/>
                  </a:lnTo>
                  <a:lnTo>
                    <a:pt x="2216" y="633"/>
                  </a:lnTo>
                  <a:lnTo>
                    <a:pt x="2203" y="612"/>
                  </a:lnTo>
                  <a:lnTo>
                    <a:pt x="2164" y="612"/>
                  </a:lnTo>
                  <a:lnTo>
                    <a:pt x="2107" y="592"/>
                  </a:lnTo>
                  <a:lnTo>
                    <a:pt x="2055" y="552"/>
                  </a:lnTo>
                  <a:lnTo>
                    <a:pt x="2036" y="552"/>
                  </a:lnTo>
                  <a:lnTo>
                    <a:pt x="1997" y="518"/>
                  </a:lnTo>
                  <a:lnTo>
                    <a:pt x="1946" y="498"/>
                  </a:lnTo>
                  <a:lnTo>
                    <a:pt x="1836" y="498"/>
                  </a:lnTo>
                  <a:lnTo>
                    <a:pt x="1817" y="498"/>
                  </a:lnTo>
                  <a:lnTo>
                    <a:pt x="1779" y="477"/>
                  </a:lnTo>
                  <a:lnTo>
                    <a:pt x="1727" y="458"/>
                  </a:lnTo>
                  <a:lnTo>
                    <a:pt x="1689" y="438"/>
                  </a:lnTo>
                  <a:lnTo>
                    <a:pt x="1670" y="477"/>
                  </a:lnTo>
                  <a:lnTo>
                    <a:pt x="1670" y="438"/>
                  </a:lnTo>
                  <a:lnTo>
                    <a:pt x="1638" y="417"/>
                  </a:lnTo>
                  <a:lnTo>
                    <a:pt x="1619" y="404"/>
                  </a:lnTo>
                  <a:lnTo>
                    <a:pt x="1561" y="384"/>
                  </a:lnTo>
                  <a:lnTo>
                    <a:pt x="1548" y="363"/>
                  </a:lnTo>
                  <a:lnTo>
                    <a:pt x="1471" y="343"/>
                  </a:lnTo>
                  <a:lnTo>
                    <a:pt x="1451" y="384"/>
                  </a:lnTo>
                  <a:lnTo>
                    <a:pt x="1419" y="417"/>
                  </a:lnTo>
                  <a:lnTo>
                    <a:pt x="1400" y="458"/>
                  </a:lnTo>
                  <a:lnTo>
                    <a:pt x="1381" y="518"/>
                  </a:lnTo>
                  <a:lnTo>
                    <a:pt x="1381" y="458"/>
                  </a:lnTo>
                  <a:lnTo>
                    <a:pt x="1310" y="438"/>
                  </a:lnTo>
                  <a:lnTo>
                    <a:pt x="1271" y="404"/>
                  </a:lnTo>
                  <a:lnTo>
                    <a:pt x="1271" y="384"/>
                  </a:lnTo>
                  <a:lnTo>
                    <a:pt x="1291" y="323"/>
                  </a:lnTo>
                  <a:lnTo>
                    <a:pt x="1323" y="289"/>
                  </a:lnTo>
                  <a:lnTo>
                    <a:pt x="1342" y="269"/>
                  </a:lnTo>
                  <a:lnTo>
                    <a:pt x="1342" y="249"/>
                  </a:lnTo>
                  <a:lnTo>
                    <a:pt x="1323" y="228"/>
                  </a:lnTo>
                  <a:lnTo>
                    <a:pt x="1310" y="188"/>
                  </a:lnTo>
                  <a:lnTo>
                    <a:pt x="1291" y="134"/>
                  </a:lnTo>
                  <a:lnTo>
                    <a:pt x="1291" y="73"/>
                  </a:lnTo>
                  <a:lnTo>
                    <a:pt x="1271" y="73"/>
                  </a:lnTo>
                  <a:lnTo>
                    <a:pt x="1252" y="93"/>
                  </a:lnTo>
                  <a:lnTo>
                    <a:pt x="1213" y="154"/>
                  </a:lnTo>
                  <a:lnTo>
                    <a:pt x="1162" y="188"/>
                  </a:lnTo>
                  <a:lnTo>
                    <a:pt x="1111" y="188"/>
                  </a:lnTo>
                  <a:lnTo>
                    <a:pt x="1053" y="174"/>
                  </a:lnTo>
                  <a:lnTo>
                    <a:pt x="995" y="174"/>
                  </a:lnTo>
                  <a:lnTo>
                    <a:pt x="982" y="188"/>
                  </a:lnTo>
                  <a:lnTo>
                    <a:pt x="995" y="188"/>
                  </a:lnTo>
                  <a:lnTo>
                    <a:pt x="982" y="208"/>
                  </a:lnTo>
                  <a:lnTo>
                    <a:pt x="925" y="208"/>
                  </a:lnTo>
                  <a:lnTo>
                    <a:pt x="873" y="228"/>
                  </a:lnTo>
                  <a:lnTo>
                    <a:pt x="815" y="249"/>
                  </a:lnTo>
                  <a:lnTo>
                    <a:pt x="796" y="249"/>
                  </a:lnTo>
                  <a:lnTo>
                    <a:pt x="777" y="228"/>
                  </a:lnTo>
                  <a:lnTo>
                    <a:pt x="764" y="154"/>
                  </a:lnTo>
                  <a:lnTo>
                    <a:pt x="777" y="93"/>
                  </a:lnTo>
                  <a:lnTo>
                    <a:pt x="764" y="59"/>
                  </a:lnTo>
                  <a:lnTo>
                    <a:pt x="745" y="59"/>
                  </a:lnTo>
                  <a:lnTo>
                    <a:pt x="745" y="20"/>
                  </a:lnTo>
                  <a:lnTo>
                    <a:pt x="706" y="0"/>
                  </a:lnTo>
                  <a:lnTo>
                    <a:pt x="706" y="39"/>
                  </a:lnTo>
                  <a:lnTo>
                    <a:pt x="635" y="73"/>
                  </a:lnTo>
                  <a:lnTo>
                    <a:pt x="616" y="113"/>
                  </a:lnTo>
                  <a:lnTo>
                    <a:pt x="597" y="93"/>
                  </a:lnTo>
                  <a:lnTo>
                    <a:pt x="578" y="93"/>
                  </a:lnTo>
                  <a:lnTo>
                    <a:pt x="507" y="73"/>
                  </a:lnTo>
                  <a:lnTo>
                    <a:pt x="487" y="93"/>
                  </a:lnTo>
                  <a:lnTo>
                    <a:pt x="526" y="113"/>
                  </a:lnTo>
                  <a:lnTo>
                    <a:pt x="526" y="154"/>
                  </a:lnTo>
                  <a:lnTo>
                    <a:pt x="545" y="188"/>
                  </a:lnTo>
                  <a:lnTo>
                    <a:pt x="578" y="208"/>
                  </a:lnTo>
                  <a:lnTo>
                    <a:pt x="578" y="228"/>
                  </a:lnTo>
                  <a:lnTo>
                    <a:pt x="526" y="269"/>
                  </a:lnTo>
                  <a:lnTo>
                    <a:pt x="487" y="303"/>
                  </a:lnTo>
                  <a:lnTo>
                    <a:pt x="417" y="323"/>
                  </a:lnTo>
                  <a:lnTo>
                    <a:pt x="378" y="303"/>
                  </a:lnTo>
                  <a:lnTo>
                    <a:pt x="359" y="269"/>
                  </a:lnTo>
                  <a:lnTo>
                    <a:pt x="340" y="249"/>
                  </a:lnTo>
                  <a:lnTo>
                    <a:pt x="307" y="249"/>
                  </a:lnTo>
                  <a:lnTo>
                    <a:pt x="288" y="249"/>
                  </a:lnTo>
                  <a:lnTo>
                    <a:pt x="199" y="269"/>
                  </a:lnTo>
                  <a:lnTo>
                    <a:pt x="199" y="289"/>
                  </a:lnTo>
                  <a:lnTo>
                    <a:pt x="230" y="303"/>
                  </a:lnTo>
                  <a:lnTo>
                    <a:pt x="230" y="323"/>
                  </a:lnTo>
                  <a:lnTo>
                    <a:pt x="199" y="323"/>
                  </a:lnTo>
                  <a:lnTo>
                    <a:pt x="180" y="343"/>
                  </a:lnTo>
                  <a:lnTo>
                    <a:pt x="199" y="417"/>
                  </a:lnTo>
                  <a:lnTo>
                    <a:pt x="230" y="458"/>
                  </a:lnTo>
                  <a:lnTo>
                    <a:pt x="217" y="572"/>
                  </a:lnTo>
                  <a:lnTo>
                    <a:pt x="199" y="646"/>
                  </a:lnTo>
                  <a:lnTo>
                    <a:pt x="180" y="646"/>
                  </a:lnTo>
                  <a:lnTo>
                    <a:pt x="90" y="687"/>
                  </a:lnTo>
                  <a:lnTo>
                    <a:pt x="51" y="727"/>
                  </a:lnTo>
                  <a:lnTo>
                    <a:pt x="32" y="761"/>
                  </a:lnTo>
                  <a:lnTo>
                    <a:pt x="32" y="781"/>
                  </a:lnTo>
                  <a:lnTo>
                    <a:pt x="12" y="801"/>
                  </a:lnTo>
                  <a:lnTo>
                    <a:pt x="0" y="842"/>
                  </a:lnTo>
                  <a:lnTo>
                    <a:pt x="0" y="896"/>
                  </a:lnTo>
                  <a:lnTo>
                    <a:pt x="12" y="936"/>
                  </a:lnTo>
                  <a:lnTo>
                    <a:pt x="51" y="976"/>
                  </a:lnTo>
                  <a:lnTo>
                    <a:pt x="70" y="1010"/>
                  </a:lnTo>
                  <a:lnTo>
                    <a:pt x="90" y="1010"/>
                  </a:lnTo>
                  <a:lnTo>
                    <a:pt x="109" y="1030"/>
                  </a:lnTo>
                  <a:lnTo>
                    <a:pt x="141" y="1030"/>
                  </a:lnTo>
                  <a:lnTo>
                    <a:pt x="180" y="990"/>
                  </a:lnTo>
                  <a:lnTo>
                    <a:pt x="180" y="1050"/>
                  </a:lnTo>
                  <a:lnTo>
                    <a:pt x="199" y="1071"/>
                  </a:lnTo>
                  <a:lnTo>
                    <a:pt x="288" y="1071"/>
                  </a:lnTo>
                  <a:lnTo>
                    <a:pt x="359" y="1050"/>
                  </a:lnTo>
                  <a:lnTo>
                    <a:pt x="417" y="1010"/>
                  </a:lnTo>
                  <a:lnTo>
                    <a:pt x="449" y="990"/>
                  </a:lnTo>
                  <a:lnTo>
                    <a:pt x="468" y="990"/>
                  </a:lnTo>
                  <a:lnTo>
                    <a:pt x="487" y="1010"/>
                  </a:lnTo>
                  <a:lnTo>
                    <a:pt x="487" y="1071"/>
                  </a:lnTo>
                  <a:lnTo>
                    <a:pt x="526" y="1125"/>
                  </a:lnTo>
                  <a:lnTo>
                    <a:pt x="597" y="1145"/>
                  </a:lnTo>
                  <a:lnTo>
                    <a:pt x="635" y="1165"/>
                  </a:lnTo>
                  <a:lnTo>
                    <a:pt x="725" y="1185"/>
                  </a:lnTo>
                  <a:lnTo>
                    <a:pt x="764" y="1206"/>
                  </a:lnTo>
                  <a:lnTo>
                    <a:pt x="777" y="1260"/>
                  </a:lnTo>
                  <a:lnTo>
                    <a:pt x="764" y="1280"/>
                  </a:lnTo>
                  <a:lnTo>
                    <a:pt x="777" y="1321"/>
                  </a:lnTo>
                  <a:lnTo>
                    <a:pt x="777" y="1353"/>
                  </a:lnTo>
                  <a:lnTo>
                    <a:pt x="873" y="1374"/>
                  </a:lnTo>
                  <a:lnTo>
                    <a:pt x="906" y="1374"/>
                  </a:lnTo>
                  <a:lnTo>
                    <a:pt x="906" y="1394"/>
                  </a:lnTo>
                  <a:lnTo>
                    <a:pt x="925" y="1435"/>
                  </a:lnTo>
                  <a:lnTo>
                    <a:pt x="963" y="1448"/>
                  </a:lnTo>
                  <a:lnTo>
                    <a:pt x="963" y="1489"/>
                  </a:lnTo>
                  <a:lnTo>
                    <a:pt x="982" y="1509"/>
                  </a:lnTo>
                  <a:lnTo>
                    <a:pt x="982" y="1549"/>
                  </a:lnTo>
                  <a:lnTo>
                    <a:pt x="963" y="1583"/>
                  </a:lnTo>
                  <a:lnTo>
                    <a:pt x="963" y="1698"/>
                  </a:lnTo>
                  <a:lnTo>
                    <a:pt x="982" y="1718"/>
                  </a:lnTo>
                  <a:lnTo>
                    <a:pt x="1053" y="1718"/>
                  </a:lnTo>
                  <a:lnTo>
                    <a:pt x="1072" y="1738"/>
                  </a:lnTo>
                  <a:lnTo>
                    <a:pt x="1091" y="1792"/>
                  </a:lnTo>
                  <a:lnTo>
                    <a:pt x="1104" y="1812"/>
                  </a:lnTo>
                  <a:lnTo>
                    <a:pt x="1143" y="1812"/>
                  </a:lnTo>
                  <a:lnTo>
                    <a:pt x="1143" y="1873"/>
                  </a:lnTo>
                  <a:lnTo>
                    <a:pt x="1123" y="1893"/>
                  </a:lnTo>
                  <a:lnTo>
                    <a:pt x="1123" y="1913"/>
                  </a:lnTo>
                  <a:lnTo>
                    <a:pt x="1162" y="1927"/>
                  </a:lnTo>
                  <a:lnTo>
                    <a:pt x="1181" y="1947"/>
                  </a:lnTo>
                  <a:lnTo>
                    <a:pt x="1181" y="2008"/>
                  </a:lnTo>
                  <a:lnTo>
                    <a:pt x="1123" y="2041"/>
                  </a:lnTo>
                  <a:lnTo>
                    <a:pt x="1091" y="2102"/>
                  </a:lnTo>
                  <a:lnTo>
                    <a:pt x="1014" y="2217"/>
                  </a:lnTo>
                  <a:lnTo>
                    <a:pt x="1014" y="2236"/>
                  </a:lnTo>
                  <a:lnTo>
                    <a:pt x="1053" y="2236"/>
                  </a:lnTo>
                  <a:lnTo>
                    <a:pt x="1091" y="2257"/>
                  </a:lnTo>
                  <a:lnTo>
                    <a:pt x="1123" y="2270"/>
                  </a:lnTo>
                  <a:lnTo>
                    <a:pt x="1143" y="2270"/>
                  </a:lnTo>
                  <a:lnTo>
                    <a:pt x="1181" y="2311"/>
                  </a:lnTo>
                  <a:lnTo>
                    <a:pt x="1213" y="2351"/>
                  </a:lnTo>
                  <a:lnTo>
                    <a:pt x="1233" y="2331"/>
                  </a:lnTo>
                  <a:lnTo>
                    <a:pt x="1233" y="2371"/>
                  </a:lnTo>
                  <a:lnTo>
                    <a:pt x="1213" y="2385"/>
                  </a:lnTo>
                  <a:lnTo>
                    <a:pt x="1213" y="2426"/>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7" name="Freeform 6"/>
            <p:cNvSpPr>
              <a:spLocks/>
            </p:cNvSpPr>
            <p:nvPr/>
          </p:nvSpPr>
          <p:spPr bwMode="auto">
            <a:xfrm>
              <a:off x="1841205" y="5419726"/>
              <a:ext cx="528553" cy="592138"/>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8" name="Freeform 8"/>
            <p:cNvSpPr>
              <a:spLocks/>
            </p:cNvSpPr>
            <p:nvPr/>
          </p:nvSpPr>
          <p:spPr bwMode="auto">
            <a:xfrm>
              <a:off x="2065007" y="5316539"/>
              <a:ext cx="384113" cy="292100"/>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9" name="Freeform 10"/>
            <p:cNvSpPr>
              <a:spLocks/>
            </p:cNvSpPr>
            <p:nvPr/>
          </p:nvSpPr>
          <p:spPr bwMode="auto">
            <a:xfrm>
              <a:off x="1991994" y="5027614"/>
              <a:ext cx="511093" cy="347663"/>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0" name="Freeform 12"/>
            <p:cNvSpPr>
              <a:spLocks/>
            </p:cNvSpPr>
            <p:nvPr/>
          </p:nvSpPr>
          <p:spPr bwMode="auto">
            <a:xfrm>
              <a:off x="2090403" y="4783139"/>
              <a:ext cx="663469" cy="450850"/>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1" name="Freeform 14"/>
            <p:cNvSpPr>
              <a:spLocks/>
            </p:cNvSpPr>
            <p:nvPr/>
          </p:nvSpPr>
          <p:spPr bwMode="auto">
            <a:xfrm>
              <a:off x="2698318" y="4867276"/>
              <a:ext cx="357130" cy="207963"/>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2" name="Freeform 16"/>
            <p:cNvSpPr>
              <a:spLocks/>
            </p:cNvSpPr>
            <p:nvPr/>
          </p:nvSpPr>
          <p:spPr bwMode="auto">
            <a:xfrm>
              <a:off x="2957039" y="4622801"/>
              <a:ext cx="196818" cy="293688"/>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3" name="Freeform 18"/>
            <p:cNvSpPr>
              <a:spLocks/>
            </p:cNvSpPr>
            <p:nvPr/>
          </p:nvSpPr>
          <p:spPr bwMode="auto">
            <a:xfrm>
              <a:off x="2269762" y="4333876"/>
              <a:ext cx="884096" cy="695325"/>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4" name="Freeform 20"/>
            <p:cNvSpPr>
              <a:spLocks/>
            </p:cNvSpPr>
            <p:nvPr/>
          </p:nvSpPr>
          <p:spPr bwMode="auto">
            <a:xfrm>
              <a:off x="2599909" y="3800476"/>
              <a:ext cx="760291" cy="852488"/>
            </a:xfrm>
            <a:custGeom>
              <a:avLst/>
              <a:gdLst/>
              <a:ahLst/>
              <a:cxnLst>
                <a:cxn ang="0">
                  <a:pos x="38" y="424"/>
                </a:cxn>
                <a:cxn ang="0">
                  <a:pos x="70" y="403"/>
                </a:cxn>
                <a:cxn ang="0">
                  <a:pos x="90" y="383"/>
                </a:cxn>
                <a:cxn ang="0">
                  <a:pos x="147" y="383"/>
                </a:cxn>
                <a:cxn ang="0">
                  <a:pos x="179" y="403"/>
                </a:cxn>
                <a:cxn ang="0">
                  <a:pos x="217" y="403"/>
                </a:cxn>
                <a:cxn ang="0">
                  <a:pos x="256" y="424"/>
                </a:cxn>
                <a:cxn ang="0">
                  <a:pos x="288" y="424"/>
                </a:cxn>
                <a:cxn ang="0">
                  <a:pos x="327" y="457"/>
                </a:cxn>
                <a:cxn ang="0">
                  <a:pos x="346" y="457"/>
                </a:cxn>
                <a:cxn ang="0">
                  <a:pos x="398" y="477"/>
                </a:cxn>
                <a:cxn ang="0">
                  <a:pos x="398" y="498"/>
                </a:cxn>
                <a:cxn ang="0">
                  <a:pos x="378" y="517"/>
                </a:cxn>
                <a:cxn ang="0">
                  <a:pos x="365" y="558"/>
                </a:cxn>
                <a:cxn ang="0">
                  <a:pos x="378" y="571"/>
                </a:cxn>
                <a:cxn ang="0">
                  <a:pos x="378" y="591"/>
                </a:cxn>
                <a:cxn ang="0">
                  <a:pos x="398" y="612"/>
                </a:cxn>
                <a:cxn ang="0">
                  <a:pos x="417" y="591"/>
                </a:cxn>
                <a:cxn ang="0">
                  <a:pos x="436" y="558"/>
                </a:cxn>
                <a:cxn ang="0">
                  <a:pos x="436" y="498"/>
                </a:cxn>
                <a:cxn ang="0">
                  <a:pos x="455" y="457"/>
                </a:cxn>
                <a:cxn ang="0">
                  <a:pos x="455" y="322"/>
                </a:cxn>
                <a:cxn ang="0">
                  <a:pos x="475" y="289"/>
                </a:cxn>
                <a:cxn ang="0">
                  <a:pos x="475" y="309"/>
                </a:cxn>
                <a:cxn ang="0">
                  <a:pos x="488" y="309"/>
                </a:cxn>
                <a:cxn ang="0">
                  <a:pos x="526" y="228"/>
                </a:cxn>
                <a:cxn ang="0">
                  <a:pos x="546" y="208"/>
                </a:cxn>
                <a:cxn ang="0">
                  <a:pos x="488" y="194"/>
                </a:cxn>
                <a:cxn ang="0">
                  <a:pos x="488" y="174"/>
                </a:cxn>
                <a:cxn ang="0">
                  <a:pos x="475" y="154"/>
                </a:cxn>
                <a:cxn ang="0">
                  <a:pos x="475" y="134"/>
                </a:cxn>
                <a:cxn ang="0">
                  <a:pos x="488" y="134"/>
                </a:cxn>
                <a:cxn ang="0">
                  <a:pos x="507" y="113"/>
                </a:cxn>
                <a:cxn ang="0">
                  <a:pos x="507" y="80"/>
                </a:cxn>
                <a:cxn ang="0">
                  <a:pos x="488" y="40"/>
                </a:cxn>
                <a:cxn ang="0">
                  <a:pos x="475" y="40"/>
                </a:cxn>
                <a:cxn ang="0">
                  <a:pos x="475" y="20"/>
                </a:cxn>
                <a:cxn ang="0">
                  <a:pos x="398" y="0"/>
                </a:cxn>
                <a:cxn ang="0">
                  <a:pos x="365" y="40"/>
                </a:cxn>
                <a:cxn ang="0">
                  <a:pos x="327" y="40"/>
                </a:cxn>
                <a:cxn ang="0">
                  <a:pos x="327" y="20"/>
                </a:cxn>
                <a:cxn ang="0">
                  <a:pos x="307" y="0"/>
                </a:cxn>
                <a:cxn ang="0">
                  <a:pos x="269" y="40"/>
                </a:cxn>
                <a:cxn ang="0">
                  <a:pos x="198" y="60"/>
                </a:cxn>
                <a:cxn ang="0">
                  <a:pos x="160" y="40"/>
                </a:cxn>
                <a:cxn ang="0">
                  <a:pos x="147" y="60"/>
                </a:cxn>
                <a:cxn ang="0">
                  <a:pos x="147" y="80"/>
                </a:cxn>
                <a:cxn ang="0">
                  <a:pos x="160" y="93"/>
                </a:cxn>
                <a:cxn ang="0">
                  <a:pos x="160" y="113"/>
                </a:cxn>
                <a:cxn ang="0">
                  <a:pos x="128" y="154"/>
                </a:cxn>
                <a:cxn ang="0">
                  <a:pos x="90" y="154"/>
                </a:cxn>
                <a:cxn ang="0">
                  <a:pos x="51" y="134"/>
                </a:cxn>
                <a:cxn ang="0">
                  <a:pos x="38" y="134"/>
                </a:cxn>
                <a:cxn ang="0">
                  <a:pos x="19" y="154"/>
                </a:cxn>
                <a:cxn ang="0">
                  <a:pos x="0" y="194"/>
                </a:cxn>
                <a:cxn ang="0">
                  <a:pos x="19" y="248"/>
                </a:cxn>
                <a:cxn ang="0">
                  <a:pos x="19" y="322"/>
                </a:cxn>
                <a:cxn ang="0">
                  <a:pos x="38" y="363"/>
                </a:cxn>
                <a:cxn ang="0">
                  <a:pos x="38" y="424"/>
                </a:cxn>
              </a:cxnLst>
              <a:rect l="0" t="0" r="r" b="b"/>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5" name="Freeform 22"/>
            <p:cNvSpPr>
              <a:spLocks/>
            </p:cNvSpPr>
            <p:nvPr/>
          </p:nvSpPr>
          <p:spPr bwMode="auto">
            <a:xfrm>
              <a:off x="3260203" y="3911601"/>
              <a:ext cx="153963" cy="179388"/>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6" name="Freeform 24"/>
            <p:cNvSpPr>
              <a:spLocks/>
            </p:cNvSpPr>
            <p:nvPr/>
          </p:nvSpPr>
          <p:spPr bwMode="auto">
            <a:xfrm>
              <a:off x="3277663" y="3829051"/>
              <a:ext cx="261896" cy="158750"/>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7" name="Freeform 26"/>
            <p:cNvSpPr>
              <a:spLocks/>
            </p:cNvSpPr>
            <p:nvPr/>
          </p:nvSpPr>
          <p:spPr bwMode="auto">
            <a:xfrm>
              <a:off x="3028465" y="3668714"/>
              <a:ext cx="536489" cy="188913"/>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8" name="Freeform 28"/>
            <p:cNvSpPr>
              <a:spLocks/>
            </p:cNvSpPr>
            <p:nvPr/>
          </p:nvSpPr>
          <p:spPr bwMode="auto">
            <a:xfrm>
              <a:off x="3180841" y="3565526"/>
              <a:ext cx="384113" cy="188913"/>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9" name="Freeform 30"/>
            <p:cNvSpPr>
              <a:spLocks/>
            </p:cNvSpPr>
            <p:nvPr/>
          </p:nvSpPr>
          <p:spPr bwMode="auto">
            <a:xfrm>
              <a:off x="3233220" y="3452814"/>
              <a:ext cx="306338" cy="188913"/>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0" name="Freeform 32"/>
            <p:cNvSpPr>
              <a:spLocks/>
            </p:cNvSpPr>
            <p:nvPr/>
          </p:nvSpPr>
          <p:spPr bwMode="auto">
            <a:xfrm>
              <a:off x="3001482" y="3321051"/>
              <a:ext cx="358717" cy="404813"/>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1" name="Freeform 34"/>
            <p:cNvSpPr>
              <a:spLocks/>
            </p:cNvSpPr>
            <p:nvPr/>
          </p:nvSpPr>
          <p:spPr bwMode="auto">
            <a:xfrm>
              <a:off x="2626892" y="3321051"/>
              <a:ext cx="457127" cy="695325"/>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2" name="Freeform 36"/>
            <p:cNvSpPr>
              <a:spLocks/>
            </p:cNvSpPr>
            <p:nvPr/>
          </p:nvSpPr>
          <p:spPr bwMode="auto">
            <a:xfrm>
              <a:off x="2422137" y="3162301"/>
              <a:ext cx="553949" cy="796925"/>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3" name="Freeform 38"/>
            <p:cNvSpPr>
              <a:spLocks/>
            </p:cNvSpPr>
            <p:nvPr/>
          </p:nvSpPr>
          <p:spPr bwMode="auto">
            <a:xfrm>
              <a:off x="2242779" y="3536951"/>
              <a:ext cx="412684" cy="741363"/>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4" name="Freeform 40"/>
            <p:cNvSpPr>
              <a:spLocks/>
            </p:cNvSpPr>
            <p:nvPr/>
          </p:nvSpPr>
          <p:spPr bwMode="auto">
            <a:xfrm>
              <a:off x="2065007" y="4230689"/>
              <a:ext cx="590455" cy="506413"/>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5" name="Freeform 42"/>
            <p:cNvSpPr>
              <a:spLocks/>
            </p:cNvSpPr>
            <p:nvPr/>
          </p:nvSpPr>
          <p:spPr bwMode="auto">
            <a:xfrm>
              <a:off x="1760256" y="4576764"/>
              <a:ext cx="509506" cy="581025"/>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6" name="Freeform 44"/>
            <p:cNvSpPr>
              <a:spLocks/>
            </p:cNvSpPr>
            <p:nvPr/>
          </p:nvSpPr>
          <p:spPr bwMode="auto">
            <a:xfrm>
              <a:off x="1412649" y="3724276"/>
              <a:ext cx="857113" cy="928688"/>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7" name="Freeform 46"/>
            <p:cNvSpPr>
              <a:spLocks/>
            </p:cNvSpPr>
            <p:nvPr/>
          </p:nvSpPr>
          <p:spPr bwMode="auto">
            <a:xfrm>
              <a:off x="974569" y="3800476"/>
              <a:ext cx="565059" cy="506413"/>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8" name="Freeform 48"/>
            <p:cNvSpPr>
              <a:spLocks/>
            </p:cNvSpPr>
            <p:nvPr/>
          </p:nvSpPr>
          <p:spPr bwMode="auto">
            <a:xfrm>
              <a:off x="422208" y="3800476"/>
              <a:ext cx="580932" cy="319088"/>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9" name="Freeform 50"/>
            <p:cNvSpPr>
              <a:spLocks/>
            </p:cNvSpPr>
            <p:nvPr/>
          </p:nvSpPr>
          <p:spPr bwMode="auto">
            <a:xfrm>
              <a:off x="1538042" y="2870201"/>
              <a:ext cx="1063454" cy="1058863"/>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1" name="Freeform 54"/>
            <p:cNvSpPr>
              <a:spLocks/>
            </p:cNvSpPr>
            <p:nvPr/>
          </p:nvSpPr>
          <p:spPr bwMode="auto">
            <a:xfrm>
              <a:off x="1107898" y="2638426"/>
              <a:ext cx="458714" cy="582613"/>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2" name="Freeform 56"/>
            <p:cNvSpPr>
              <a:spLocks/>
            </p:cNvSpPr>
            <p:nvPr/>
          </p:nvSpPr>
          <p:spPr bwMode="auto">
            <a:xfrm>
              <a:off x="422208" y="2927351"/>
              <a:ext cx="1339635" cy="1089025"/>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3" name="Freeform 58"/>
            <p:cNvSpPr>
              <a:spLocks/>
            </p:cNvSpPr>
            <p:nvPr/>
          </p:nvSpPr>
          <p:spPr bwMode="auto">
            <a:xfrm>
              <a:off x="2215795" y="3078164"/>
              <a:ext cx="225389" cy="160338"/>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grpSp>
      <p:grpSp>
        <p:nvGrpSpPr>
          <p:cNvPr id="74" name="Grupo 73"/>
          <p:cNvGrpSpPr/>
          <p:nvPr/>
        </p:nvGrpSpPr>
        <p:grpSpPr>
          <a:xfrm>
            <a:off x="2838949" y="2241974"/>
            <a:ext cx="961129" cy="229324"/>
            <a:chOff x="2588507" y="4764906"/>
            <a:chExt cx="873754" cy="208476"/>
          </a:xfrm>
        </p:grpSpPr>
        <p:sp>
          <p:nvSpPr>
            <p:cNvPr id="75" name="Elipse 74"/>
            <p:cNvSpPr/>
            <p:nvPr>
              <p:custDataLst>
                <p:tags r:id="rId23"/>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6" name="CaixaDeTexto 75"/>
            <p:cNvSpPr txBox="1"/>
            <p:nvPr>
              <p:custDataLst>
                <p:tags r:id="rId24"/>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Suape/Recife 8%</a:t>
              </a:r>
            </a:p>
          </p:txBody>
        </p:sp>
      </p:grpSp>
      <p:grpSp>
        <p:nvGrpSpPr>
          <p:cNvPr id="86" name="Grupo 85"/>
          <p:cNvGrpSpPr/>
          <p:nvPr/>
        </p:nvGrpSpPr>
        <p:grpSpPr>
          <a:xfrm>
            <a:off x="645344" y="5471364"/>
            <a:ext cx="993060" cy="229324"/>
            <a:chOff x="2588507" y="4779420"/>
            <a:chExt cx="902782" cy="208476"/>
          </a:xfrm>
        </p:grpSpPr>
        <p:sp>
          <p:nvSpPr>
            <p:cNvPr id="87" name="Elipse 86"/>
            <p:cNvSpPr/>
            <p:nvPr>
              <p:custDataLst>
                <p:tags r:id="rId21"/>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88" name="CaixaDeTexto 87"/>
            <p:cNvSpPr txBox="1"/>
            <p:nvPr>
              <p:custDataLst>
                <p:tags r:id="rId22"/>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 F. do Sul 3%</a:t>
              </a:r>
            </a:p>
          </p:txBody>
        </p:sp>
      </p:grpSp>
      <p:grpSp>
        <p:nvGrpSpPr>
          <p:cNvPr id="108" name="Grupo 107"/>
          <p:cNvGrpSpPr/>
          <p:nvPr/>
        </p:nvGrpSpPr>
        <p:grpSpPr>
          <a:xfrm>
            <a:off x="958171" y="5024930"/>
            <a:ext cx="966115" cy="279714"/>
            <a:chOff x="2588507" y="4807973"/>
            <a:chExt cx="878286" cy="254285"/>
          </a:xfrm>
        </p:grpSpPr>
        <p:sp>
          <p:nvSpPr>
            <p:cNvPr id="109" name="Elipse 108"/>
            <p:cNvSpPr/>
            <p:nvPr>
              <p:custDataLst>
                <p:tags r:id="rId19"/>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10" name="CaixaDeTexto 109"/>
            <p:cNvSpPr txBox="1"/>
            <p:nvPr>
              <p:custDataLst>
                <p:tags r:id="rId20"/>
              </p:custDataLst>
            </p:nvPr>
          </p:nvSpPr>
          <p:spPr>
            <a:xfrm>
              <a:off x="2664159" y="4853782"/>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Santos 17%</a:t>
              </a:r>
            </a:p>
          </p:txBody>
        </p:sp>
      </p:grpSp>
      <p:grpSp>
        <p:nvGrpSpPr>
          <p:cNvPr id="95" name="Grupo 94"/>
          <p:cNvGrpSpPr/>
          <p:nvPr/>
        </p:nvGrpSpPr>
        <p:grpSpPr>
          <a:xfrm>
            <a:off x="1485085" y="4797152"/>
            <a:ext cx="961129" cy="229324"/>
            <a:chOff x="2588507" y="4779194"/>
            <a:chExt cx="873754" cy="208476"/>
          </a:xfrm>
        </p:grpSpPr>
        <p:sp>
          <p:nvSpPr>
            <p:cNvPr id="98" name="Elipse 97"/>
            <p:cNvSpPr/>
            <p:nvPr>
              <p:custDataLst>
                <p:tags r:id="rId17"/>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00" name="CaixaDeTexto 99"/>
            <p:cNvSpPr txBox="1"/>
            <p:nvPr>
              <p:custDataLst>
                <p:tags r:id="rId18"/>
              </p:custDataLst>
            </p:nvPr>
          </p:nvSpPr>
          <p:spPr>
            <a:xfrm>
              <a:off x="2659627" y="4779194"/>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Rio de Janeiro 7%</a:t>
              </a:r>
            </a:p>
          </p:txBody>
        </p:sp>
      </p:grpSp>
      <p:grpSp>
        <p:nvGrpSpPr>
          <p:cNvPr id="114" name="Grupo 113"/>
          <p:cNvGrpSpPr/>
          <p:nvPr/>
        </p:nvGrpSpPr>
        <p:grpSpPr>
          <a:xfrm>
            <a:off x="693119" y="5270859"/>
            <a:ext cx="966115" cy="232563"/>
            <a:chOff x="2588507" y="4807973"/>
            <a:chExt cx="878286" cy="211421"/>
          </a:xfrm>
        </p:grpSpPr>
        <p:sp>
          <p:nvSpPr>
            <p:cNvPr id="115" name="Elipse 114"/>
            <p:cNvSpPr/>
            <p:nvPr>
              <p:custDataLst>
                <p:tags r:id="rId15"/>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16" name="CaixaDeTexto 115"/>
            <p:cNvSpPr txBox="1"/>
            <p:nvPr>
              <p:custDataLst>
                <p:tags r:id="rId16"/>
              </p:custDataLst>
            </p:nvPr>
          </p:nvSpPr>
          <p:spPr>
            <a:xfrm>
              <a:off x="2664159" y="4810918"/>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Paranaguá 4%</a:t>
              </a:r>
            </a:p>
          </p:txBody>
        </p:sp>
      </p:grpSp>
      <p:grpSp>
        <p:nvGrpSpPr>
          <p:cNvPr id="117" name="Grupo 116"/>
          <p:cNvGrpSpPr/>
          <p:nvPr/>
        </p:nvGrpSpPr>
        <p:grpSpPr>
          <a:xfrm>
            <a:off x="1960460" y="4251798"/>
            <a:ext cx="993060" cy="229324"/>
            <a:chOff x="2588507" y="4779420"/>
            <a:chExt cx="902782" cy="208476"/>
          </a:xfrm>
        </p:grpSpPr>
        <p:sp>
          <p:nvSpPr>
            <p:cNvPr id="118" name="Elipse 117"/>
            <p:cNvSpPr/>
            <p:nvPr>
              <p:custDataLst>
                <p:tags r:id="rId13"/>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19" name="CaixaDeTexto 118"/>
            <p:cNvSpPr txBox="1"/>
            <p:nvPr>
              <p:custDataLst>
                <p:tags r:id="rId14"/>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Vitória 2%</a:t>
              </a:r>
            </a:p>
          </p:txBody>
        </p:sp>
      </p:grpSp>
      <p:grpSp>
        <p:nvGrpSpPr>
          <p:cNvPr id="123" name="Grupo 122"/>
          <p:cNvGrpSpPr/>
          <p:nvPr/>
        </p:nvGrpSpPr>
        <p:grpSpPr>
          <a:xfrm>
            <a:off x="2800323" y="1986177"/>
            <a:ext cx="961129" cy="229324"/>
            <a:chOff x="2588507" y="4764906"/>
            <a:chExt cx="873754" cy="208476"/>
          </a:xfrm>
        </p:grpSpPr>
        <p:sp>
          <p:nvSpPr>
            <p:cNvPr id="124" name="Elipse 123"/>
            <p:cNvSpPr/>
            <p:nvPr>
              <p:custDataLst>
                <p:tags r:id="rId11"/>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25" name="CaixaDeTexto 124"/>
            <p:cNvSpPr txBox="1"/>
            <p:nvPr>
              <p:custDataLst>
                <p:tags r:id="rId12"/>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Cabedelo 3%</a:t>
              </a:r>
            </a:p>
          </p:txBody>
        </p:sp>
      </p:grpSp>
      <p:grpSp>
        <p:nvGrpSpPr>
          <p:cNvPr id="126" name="Grupo 125"/>
          <p:cNvGrpSpPr/>
          <p:nvPr/>
        </p:nvGrpSpPr>
        <p:grpSpPr>
          <a:xfrm>
            <a:off x="2197462" y="3174309"/>
            <a:ext cx="993060" cy="229324"/>
            <a:chOff x="2588507" y="4779420"/>
            <a:chExt cx="902782" cy="208476"/>
          </a:xfrm>
        </p:grpSpPr>
        <p:sp>
          <p:nvSpPr>
            <p:cNvPr id="127" name="Elipse 126"/>
            <p:cNvSpPr/>
            <p:nvPr>
              <p:custDataLst>
                <p:tags r:id="rId9"/>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28" name="CaixaDeTexto 127"/>
            <p:cNvSpPr txBox="1"/>
            <p:nvPr>
              <p:custDataLst>
                <p:tags r:id="rId10"/>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Cotegipe/Salvador 8%</a:t>
              </a:r>
            </a:p>
          </p:txBody>
        </p:sp>
      </p:grpSp>
      <p:grpSp>
        <p:nvGrpSpPr>
          <p:cNvPr id="129" name="Grupo 128"/>
          <p:cNvGrpSpPr/>
          <p:nvPr/>
        </p:nvGrpSpPr>
        <p:grpSpPr>
          <a:xfrm>
            <a:off x="254521" y="6232019"/>
            <a:ext cx="993060" cy="229324"/>
            <a:chOff x="2588507" y="4779420"/>
            <a:chExt cx="902782" cy="208476"/>
          </a:xfrm>
        </p:grpSpPr>
        <p:sp>
          <p:nvSpPr>
            <p:cNvPr id="130" name="Elipse 129"/>
            <p:cNvSpPr/>
            <p:nvPr>
              <p:custDataLst>
                <p:tags r:id="rId7"/>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31" name="CaixaDeTexto 130"/>
            <p:cNvSpPr txBox="1"/>
            <p:nvPr>
              <p:custDataLst>
                <p:tags r:id="rId8"/>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Porto Alegre</a:t>
              </a:r>
            </a:p>
          </p:txBody>
        </p:sp>
      </p:grpSp>
      <p:grpSp>
        <p:nvGrpSpPr>
          <p:cNvPr id="71" name="Grupo 70"/>
          <p:cNvGrpSpPr/>
          <p:nvPr/>
        </p:nvGrpSpPr>
        <p:grpSpPr>
          <a:xfrm>
            <a:off x="2190877" y="1499640"/>
            <a:ext cx="961129" cy="229324"/>
            <a:chOff x="2588507" y="4764906"/>
            <a:chExt cx="873754" cy="208476"/>
          </a:xfrm>
        </p:grpSpPr>
        <p:sp>
          <p:nvSpPr>
            <p:cNvPr id="72" name="Elipse 71"/>
            <p:cNvSpPr/>
            <p:nvPr>
              <p:custDataLst>
                <p:tags r:id="rId5"/>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3" name="CaixaDeTexto 72"/>
            <p:cNvSpPr txBox="1"/>
            <p:nvPr>
              <p:custDataLst>
                <p:tags r:id="rId6"/>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Fortaleza 11%</a:t>
              </a:r>
            </a:p>
          </p:txBody>
        </p:sp>
      </p:grpSp>
      <p:grpSp>
        <p:nvGrpSpPr>
          <p:cNvPr id="77" name="Grupo 76"/>
          <p:cNvGrpSpPr/>
          <p:nvPr/>
        </p:nvGrpSpPr>
        <p:grpSpPr>
          <a:xfrm>
            <a:off x="84806" y="6453336"/>
            <a:ext cx="993060" cy="229324"/>
            <a:chOff x="2588507" y="4779420"/>
            <a:chExt cx="902782" cy="208476"/>
          </a:xfrm>
        </p:grpSpPr>
        <p:sp>
          <p:nvSpPr>
            <p:cNvPr id="78" name="Elipse 77"/>
            <p:cNvSpPr/>
            <p:nvPr>
              <p:custDataLst>
                <p:tags r:id="rId3"/>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9" name="CaixaDeTexto 78"/>
            <p:cNvSpPr txBox="1"/>
            <p:nvPr>
              <p:custDataLst>
                <p:tags r:id="rId4"/>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Rio Grande 17%</a:t>
              </a:r>
            </a:p>
          </p:txBody>
        </p:sp>
      </p:grpSp>
      <p:grpSp>
        <p:nvGrpSpPr>
          <p:cNvPr id="80" name="Grupo 79"/>
          <p:cNvGrpSpPr/>
          <p:nvPr/>
        </p:nvGrpSpPr>
        <p:grpSpPr>
          <a:xfrm>
            <a:off x="592187" y="1139258"/>
            <a:ext cx="961129" cy="229324"/>
            <a:chOff x="2588507" y="4764906"/>
            <a:chExt cx="873754" cy="208476"/>
          </a:xfrm>
        </p:grpSpPr>
        <p:sp>
          <p:nvSpPr>
            <p:cNvPr id="81" name="Elipse 80"/>
            <p:cNvSpPr/>
            <p:nvPr>
              <p:custDataLst>
                <p:tags r:id="rId1"/>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82" name="CaixaDeTexto 81"/>
            <p:cNvSpPr txBox="1"/>
            <p:nvPr>
              <p:custDataLst>
                <p:tags r:id="rId2"/>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Belém 4%</a:t>
              </a:r>
            </a:p>
          </p:txBody>
        </p:sp>
      </p:grpSp>
      <p:sp>
        <p:nvSpPr>
          <p:cNvPr id="83" name="Retângulo 82"/>
          <p:cNvSpPr/>
          <p:nvPr/>
        </p:nvSpPr>
        <p:spPr>
          <a:xfrm>
            <a:off x="4473108" y="764705"/>
            <a:ext cx="5015602" cy="2996422"/>
          </a:xfrm>
          <a:prstGeom prst="rect">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252000" tIns="72000" rIns="72000" bIns="72000" rtlCol="0" anchor="ctr">
            <a:noAutofit/>
          </a:bodyPr>
          <a:lstStyle/>
          <a:p>
            <a:pPr>
              <a:spcBef>
                <a:spcPts val="600"/>
              </a:spcBef>
            </a:pPr>
            <a:r>
              <a:rPr lang="pt-BR" sz="1600" b="1" dirty="0">
                <a:solidFill>
                  <a:prstClr val="black"/>
                </a:solidFill>
              </a:rPr>
              <a:t>Movimentação total de 8,409 </a:t>
            </a:r>
            <a:r>
              <a:rPr lang="pt-BR" sz="1600" b="1" dirty="0" err="1">
                <a:solidFill>
                  <a:prstClr val="black"/>
                </a:solidFill>
              </a:rPr>
              <a:t>Mt</a:t>
            </a:r>
            <a:r>
              <a:rPr lang="pt-BR" sz="1600" b="1" dirty="0">
                <a:solidFill>
                  <a:prstClr val="black"/>
                </a:solidFill>
              </a:rPr>
              <a:t> em 2017 (1)</a:t>
            </a:r>
          </a:p>
          <a:p>
            <a:pPr>
              <a:spcBef>
                <a:spcPts val="600"/>
              </a:spcBef>
            </a:pPr>
            <a:r>
              <a:rPr lang="pt-BR" sz="1600" b="1" dirty="0">
                <a:solidFill>
                  <a:prstClr val="black"/>
                </a:solidFill>
              </a:rPr>
              <a:t>Mercado</a:t>
            </a:r>
          </a:p>
          <a:p>
            <a:pPr marL="285750" indent="-285750">
              <a:buFont typeface="Arial" panose="020B0604020202020204" pitchFamily="34" charset="0"/>
              <a:buChar char="•"/>
            </a:pPr>
            <a:r>
              <a:rPr lang="pt-BR" sz="1400" dirty="0">
                <a:solidFill>
                  <a:prstClr val="black"/>
                </a:solidFill>
              </a:rPr>
              <a:t>Abastecimento da Indústria alimentícia</a:t>
            </a:r>
          </a:p>
          <a:p>
            <a:pPr marL="285750" indent="-285750">
              <a:spcBef>
                <a:spcPts val="600"/>
              </a:spcBef>
              <a:buFont typeface="Arial" panose="020B0604020202020204" pitchFamily="34" charset="0"/>
              <a:buChar char="•"/>
            </a:pPr>
            <a:r>
              <a:rPr lang="pt-BR" sz="1400" dirty="0">
                <a:solidFill>
                  <a:prstClr val="black"/>
                </a:solidFill>
              </a:rPr>
              <a:t>Importação: Argentina e EUA</a:t>
            </a:r>
          </a:p>
          <a:p>
            <a:pPr marL="285750" indent="-285750">
              <a:spcBef>
                <a:spcPts val="600"/>
              </a:spcBef>
              <a:buFont typeface="Arial" panose="020B0604020202020204" pitchFamily="34" charset="0"/>
              <a:buChar char="•"/>
            </a:pPr>
            <a:r>
              <a:rPr lang="pt-BR" sz="1400" dirty="0">
                <a:solidFill>
                  <a:prstClr val="black"/>
                </a:solidFill>
              </a:rPr>
              <a:t>Produção nacional (PR e RS)</a:t>
            </a:r>
          </a:p>
          <a:p>
            <a:pPr marL="285750" indent="-285750">
              <a:spcBef>
                <a:spcPts val="600"/>
              </a:spcBef>
              <a:buFont typeface="Arial" panose="020B0604020202020204" pitchFamily="34" charset="0"/>
              <a:buChar char="•"/>
            </a:pPr>
            <a:r>
              <a:rPr lang="pt-BR" sz="1400" dirty="0">
                <a:solidFill>
                  <a:prstClr val="black"/>
                </a:solidFill>
              </a:rPr>
              <a:t>Utilização do trigo nacional + internacional para formar </a:t>
            </a:r>
            <a:r>
              <a:rPr lang="pt-BR" sz="1400" i="1" dirty="0" err="1">
                <a:solidFill>
                  <a:prstClr val="black"/>
                </a:solidFill>
              </a:rPr>
              <a:t>blend</a:t>
            </a:r>
            <a:endParaRPr lang="pt-BR" sz="1400" i="1" dirty="0">
              <a:solidFill>
                <a:prstClr val="black"/>
              </a:solidFill>
            </a:endParaRPr>
          </a:p>
          <a:p>
            <a:pPr marL="285750" indent="-285750">
              <a:spcBef>
                <a:spcPts val="600"/>
              </a:spcBef>
              <a:buFont typeface="Arial" panose="020B0604020202020204" pitchFamily="34" charset="0"/>
              <a:buChar char="•"/>
            </a:pPr>
            <a:r>
              <a:rPr lang="pt-BR" sz="1400" dirty="0">
                <a:solidFill>
                  <a:prstClr val="black"/>
                </a:solidFill>
              </a:rPr>
              <a:t>Moinhos ficam dentro dos portos (contratos de arrendamento)</a:t>
            </a:r>
          </a:p>
          <a:p>
            <a:pPr marL="285750" indent="-285750">
              <a:spcBef>
                <a:spcPts val="600"/>
              </a:spcBef>
              <a:buFont typeface="Arial" panose="020B0604020202020204" pitchFamily="34" charset="0"/>
              <a:buChar char="•"/>
            </a:pPr>
            <a:r>
              <a:rPr lang="pt-BR" sz="1400" dirty="0">
                <a:solidFill>
                  <a:prstClr val="black"/>
                </a:solidFill>
              </a:rPr>
              <a:t>Lotes dos navios variam de 5 a 40kt</a:t>
            </a:r>
          </a:p>
        </p:txBody>
      </p:sp>
      <p:sp>
        <p:nvSpPr>
          <p:cNvPr id="38" name="CaixaDeTexto 37"/>
          <p:cNvSpPr txBox="1"/>
          <p:nvPr/>
        </p:nvSpPr>
        <p:spPr>
          <a:xfrm>
            <a:off x="4491842" y="3933056"/>
            <a:ext cx="974176" cy="383484"/>
          </a:xfrm>
          <a:prstGeom prst="rect">
            <a:avLst/>
          </a:prstGeom>
          <a:noFill/>
          <a:ln>
            <a:noFill/>
          </a:ln>
        </p:spPr>
        <p:txBody>
          <a:bodyPr wrap="square" lIns="72000" tIns="36000" rIns="72000" bIns="36000" rtlCol="0" anchor="t">
            <a:noAutofit/>
          </a:bodyPr>
          <a:lstStyle/>
          <a:p>
            <a:pPr>
              <a:spcAft>
                <a:spcPts val="600"/>
              </a:spcAft>
            </a:pPr>
            <a:r>
              <a:rPr lang="pt-BR" sz="1400" b="1" dirty="0"/>
              <a:t>Itaqui</a:t>
            </a:r>
          </a:p>
        </p:txBody>
      </p:sp>
      <p:grpSp>
        <p:nvGrpSpPr>
          <p:cNvPr id="40" name="Grupo 39"/>
          <p:cNvGrpSpPr>
            <a:grpSpLocks noChangeAspect="1"/>
          </p:cNvGrpSpPr>
          <p:nvPr/>
        </p:nvGrpSpPr>
        <p:grpSpPr>
          <a:xfrm>
            <a:off x="4474404" y="4243281"/>
            <a:ext cx="2307087" cy="2138942"/>
            <a:chOff x="4085279" y="4694581"/>
            <a:chExt cx="1299522" cy="1204810"/>
          </a:xfrm>
        </p:grpSpPr>
        <p:pic>
          <p:nvPicPr>
            <p:cNvPr id="133124" name="Picture 4"/>
            <p:cNvPicPr>
              <a:picLocks noChangeAspect="1" noChangeArrowheads="1"/>
            </p:cNvPicPr>
            <p:nvPr/>
          </p:nvPicPr>
          <p:blipFill rotWithShape="1">
            <a:blip r:embed="rId26">
              <a:extLst>
                <a:ext uri="{28A0092B-C50C-407E-A947-70E740481C1C}">
                  <a14:useLocalDpi xmlns:a14="http://schemas.microsoft.com/office/drawing/2010/main" val="0"/>
                </a:ext>
              </a:extLst>
            </a:blip>
            <a:srcRect l="44094" t="42238" r="37866" b="28011"/>
            <a:stretch/>
          </p:blipFill>
          <p:spPr bwMode="auto">
            <a:xfrm>
              <a:off x="4085279" y="4694581"/>
              <a:ext cx="1299522" cy="1204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Forma livre 38"/>
            <p:cNvSpPr>
              <a:spLocks noChangeAspect="1"/>
            </p:cNvSpPr>
            <p:nvPr/>
          </p:nvSpPr>
          <p:spPr>
            <a:xfrm>
              <a:off x="4629150" y="5233988"/>
              <a:ext cx="130969" cy="97631"/>
            </a:xfrm>
            <a:custGeom>
              <a:avLst/>
              <a:gdLst>
                <a:gd name="connsiteX0" fmla="*/ 130969 w 130969"/>
                <a:gd name="connsiteY0" fmla="*/ 14287 h 97631"/>
                <a:gd name="connsiteX1" fmla="*/ 4763 w 130969"/>
                <a:gd name="connsiteY1" fmla="*/ 97631 h 97631"/>
                <a:gd name="connsiteX2" fmla="*/ 0 w 130969"/>
                <a:gd name="connsiteY2" fmla="*/ 21431 h 97631"/>
                <a:gd name="connsiteX3" fmla="*/ 73819 w 130969"/>
                <a:gd name="connsiteY3" fmla="*/ 0 h 97631"/>
                <a:gd name="connsiteX4" fmla="*/ 130969 w 130969"/>
                <a:gd name="connsiteY4" fmla="*/ 14287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69" h="97631">
                  <a:moveTo>
                    <a:pt x="130969" y="14287"/>
                  </a:moveTo>
                  <a:lnTo>
                    <a:pt x="4763" y="97631"/>
                  </a:lnTo>
                  <a:lnTo>
                    <a:pt x="0" y="21431"/>
                  </a:lnTo>
                  <a:lnTo>
                    <a:pt x="73819" y="0"/>
                  </a:lnTo>
                  <a:lnTo>
                    <a:pt x="130969" y="14287"/>
                  </a:lnTo>
                  <a:close/>
                </a:path>
              </a:pathLst>
            </a:custGeom>
            <a:noFill/>
            <a:ln w="44450">
              <a:solidFill>
                <a:schemeClr val="accent6">
                  <a:lumMod val="75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sp>
        <p:nvSpPr>
          <p:cNvPr id="89" name="CaixaDeTexto 88"/>
          <p:cNvSpPr txBox="1"/>
          <p:nvPr/>
        </p:nvSpPr>
        <p:spPr>
          <a:xfrm>
            <a:off x="7203290" y="3950487"/>
            <a:ext cx="1071594" cy="348622"/>
          </a:xfrm>
          <a:prstGeom prst="rect">
            <a:avLst/>
          </a:prstGeom>
          <a:noFill/>
          <a:ln>
            <a:noFill/>
          </a:ln>
        </p:spPr>
        <p:txBody>
          <a:bodyPr wrap="square" lIns="72000" tIns="36000" rIns="72000" bIns="36000" rtlCol="0" anchor="t">
            <a:noAutofit/>
          </a:bodyPr>
          <a:lstStyle/>
          <a:p>
            <a:pPr>
              <a:spcAft>
                <a:spcPts val="600"/>
              </a:spcAft>
            </a:pPr>
            <a:r>
              <a:rPr lang="pt-BR" sz="1400" b="1" dirty="0"/>
              <a:t>Fortaleza</a:t>
            </a:r>
          </a:p>
        </p:txBody>
      </p:sp>
      <p:pic>
        <p:nvPicPr>
          <p:cNvPr id="133125" name="Picture 5"/>
          <p:cNvPicPr>
            <a:picLocks noChangeAspect="1" noChangeArrowheads="1"/>
          </p:cNvPicPr>
          <p:nvPr/>
        </p:nvPicPr>
        <p:blipFill rotWithShape="1">
          <a:blip r:embed="rId27">
            <a:extLst>
              <a:ext uri="{28A0092B-C50C-407E-A947-70E740481C1C}">
                <a14:useLocalDpi xmlns:a14="http://schemas.microsoft.com/office/drawing/2010/main" val="0"/>
              </a:ext>
            </a:extLst>
          </a:blip>
          <a:srcRect l="34665" t="29314" r="33699" b="20027"/>
          <a:stretch/>
        </p:blipFill>
        <p:spPr bwMode="auto">
          <a:xfrm>
            <a:off x="7194764" y="4252157"/>
            <a:ext cx="2365954" cy="2130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Forma livre 40"/>
          <p:cNvSpPr/>
          <p:nvPr/>
        </p:nvSpPr>
        <p:spPr>
          <a:xfrm>
            <a:off x="7804290" y="4902200"/>
            <a:ext cx="577850" cy="609600"/>
          </a:xfrm>
          <a:custGeom>
            <a:avLst/>
            <a:gdLst>
              <a:gd name="connsiteX0" fmla="*/ 342900 w 577850"/>
              <a:gd name="connsiteY0" fmla="*/ 0 h 609600"/>
              <a:gd name="connsiteX1" fmla="*/ 0 w 577850"/>
              <a:gd name="connsiteY1" fmla="*/ 381000 h 609600"/>
              <a:gd name="connsiteX2" fmla="*/ 266700 w 577850"/>
              <a:gd name="connsiteY2" fmla="*/ 609600 h 609600"/>
              <a:gd name="connsiteX3" fmla="*/ 577850 w 577850"/>
              <a:gd name="connsiteY3" fmla="*/ 184150 h 609600"/>
              <a:gd name="connsiteX4" fmla="*/ 342900 w 57785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50" h="609600">
                <a:moveTo>
                  <a:pt x="342900" y="0"/>
                </a:moveTo>
                <a:lnTo>
                  <a:pt x="0" y="381000"/>
                </a:lnTo>
                <a:lnTo>
                  <a:pt x="266700" y="609600"/>
                </a:lnTo>
                <a:lnTo>
                  <a:pt x="577850" y="184150"/>
                </a:lnTo>
                <a:lnTo>
                  <a:pt x="342900" y="0"/>
                </a:lnTo>
                <a:close/>
              </a:path>
            </a:pathLst>
          </a:custGeom>
          <a:noFill/>
          <a:ln w="44450">
            <a:solidFill>
              <a:schemeClr val="accent6">
                <a:lumMod val="75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p>
        </p:txBody>
      </p:sp>
      <p:sp>
        <p:nvSpPr>
          <p:cNvPr id="4" name="Retângulo 3">
            <a:extLst>
              <a:ext uri="{FF2B5EF4-FFF2-40B4-BE49-F238E27FC236}">
                <a16:creationId xmlns:a16="http://schemas.microsoft.com/office/drawing/2014/main" id="{C0B5AF39-0F41-48BA-B87B-2CA3E7355D94}"/>
              </a:ext>
            </a:extLst>
          </p:cNvPr>
          <p:cNvSpPr/>
          <p:nvPr/>
        </p:nvSpPr>
        <p:spPr>
          <a:xfrm>
            <a:off x="1657958" y="6595978"/>
            <a:ext cx="1392882" cy="276999"/>
          </a:xfrm>
          <a:prstGeom prst="rect">
            <a:avLst/>
          </a:prstGeom>
        </p:spPr>
        <p:txBody>
          <a:bodyPr wrap="none">
            <a:spAutoFit/>
          </a:bodyPr>
          <a:lstStyle/>
          <a:p>
            <a:r>
              <a:rPr lang="pt-BR" sz="1200" dirty="0"/>
              <a:t>Fonte: ABITRIGO</a:t>
            </a:r>
          </a:p>
        </p:txBody>
      </p:sp>
    </p:spTree>
    <p:extLst>
      <p:ext uri="{BB962C8B-B14F-4D97-AF65-F5344CB8AC3E}">
        <p14:creationId xmlns:p14="http://schemas.microsoft.com/office/powerpoint/2010/main" val="36411048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9809" y="188913"/>
            <a:ext cx="9226382" cy="329588"/>
          </a:xfrm>
        </p:spPr>
        <p:txBody>
          <a:bodyPr/>
          <a:lstStyle/>
          <a:p>
            <a:r>
              <a:rPr lang="pt-BR" dirty="0"/>
              <a:t>Sal – RN maior produção do Brasil </a:t>
            </a:r>
          </a:p>
        </p:txBody>
      </p:sp>
      <p:grpSp>
        <p:nvGrpSpPr>
          <p:cNvPr id="5" name="Grupo 4"/>
          <p:cNvGrpSpPr>
            <a:grpSpLocks noChangeAspect="1"/>
          </p:cNvGrpSpPr>
          <p:nvPr/>
        </p:nvGrpSpPr>
        <p:grpSpPr>
          <a:xfrm>
            <a:off x="-3235887" y="146266"/>
            <a:ext cx="6124325" cy="6592439"/>
            <a:chOff x="422208" y="2628901"/>
            <a:chExt cx="3142746" cy="3382963"/>
          </a:xfrm>
        </p:grpSpPr>
        <p:sp>
          <p:nvSpPr>
            <p:cNvPr id="6" name="Freeform 4"/>
            <p:cNvSpPr>
              <a:spLocks/>
            </p:cNvSpPr>
            <p:nvPr/>
          </p:nvSpPr>
          <p:spPr bwMode="auto">
            <a:xfrm>
              <a:off x="422208" y="2628901"/>
              <a:ext cx="3134810" cy="3373438"/>
            </a:xfrm>
            <a:custGeom>
              <a:avLst/>
              <a:gdLst/>
              <a:ahLst/>
              <a:cxnLst>
                <a:cxn ang="0">
                  <a:pos x="1323" y="2290"/>
                </a:cxn>
                <a:cxn ang="0">
                  <a:pos x="1451" y="2008"/>
                </a:cxn>
                <a:cxn ang="0">
                  <a:pos x="1509" y="1852"/>
                </a:cxn>
                <a:cxn ang="0">
                  <a:pos x="1727" y="1738"/>
                </a:cxn>
                <a:cxn ang="0">
                  <a:pos x="1875" y="1664"/>
                </a:cxn>
                <a:cxn ang="0">
                  <a:pos x="1946" y="1489"/>
                </a:cxn>
                <a:cxn ang="0">
                  <a:pos x="1997" y="1334"/>
                </a:cxn>
                <a:cxn ang="0">
                  <a:pos x="2036" y="1145"/>
                </a:cxn>
                <a:cxn ang="0">
                  <a:pos x="2145" y="976"/>
                </a:cxn>
                <a:cxn ang="0">
                  <a:pos x="2255" y="801"/>
                </a:cxn>
                <a:cxn ang="0">
                  <a:pos x="2203" y="612"/>
                </a:cxn>
                <a:cxn ang="0">
                  <a:pos x="2036" y="552"/>
                </a:cxn>
                <a:cxn ang="0">
                  <a:pos x="1817" y="498"/>
                </a:cxn>
                <a:cxn ang="0">
                  <a:pos x="1670" y="477"/>
                </a:cxn>
                <a:cxn ang="0">
                  <a:pos x="1561" y="384"/>
                </a:cxn>
                <a:cxn ang="0">
                  <a:pos x="1419" y="417"/>
                </a:cxn>
                <a:cxn ang="0">
                  <a:pos x="1310" y="438"/>
                </a:cxn>
                <a:cxn ang="0">
                  <a:pos x="1323" y="289"/>
                </a:cxn>
                <a:cxn ang="0">
                  <a:pos x="1310" y="188"/>
                </a:cxn>
                <a:cxn ang="0">
                  <a:pos x="1252" y="93"/>
                </a:cxn>
                <a:cxn ang="0">
                  <a:pos x="1053" y="174"/>
                </a:cxn>
                <a:cxn ang="0">
                  <a:pos x="982" y="208"/>
                </a:cxn>
                <a:cxn ang="0">
                  <a:pos x="796" y="249"/>
                </a:cxn>
                <a:cxn ang="0">
                  <a:pos x="764" y="59"/>
                </a:cxn>
                <a:cxn ang="0">
                  <a:pos x="706" y="39"/>
                </a:cxn>
                <a:cxn ang="0">
                  <a:pos x="578" y="93"/>
                </a:cxn>
                <a:cxn ang="0">
                  <a:pos x="526" y="154"/>
                </a:cxn>
                <a:cxn ang="0">
                  <a:pos x="526" y="269"/>
                </a:cxn>
                <a:cxn ang="0">
                  <a:pos x="359" y="269"/>
                </a:cxn>
                <a:cxn ang="0">
                  <a:pos x="199" y="269"/>
                </a:cxn>
                <a:cxn ang="0">
                  <a:pos x="199" y="323"/>
                </a:cxn>
                <a:cxn ang="0">
                  <a:pos x="217" y="572"/>
                </a:cxn>
                <a:cxn ang="0">
                  <a:pos x="51" y="727"/>
                </a:cxn>
                <a:cxn ang="0">
                  <a:pos x="0" y="842"/>
                </a:cxn>
                <a:cxn ang="0">
                  <a:pos x="70" y="1010"/>
                </a:cxn>
                <a:cxn ang="0">
                  <a:pos x="180" y="990"/>
                </a:cxn>
                <a:cxn ang="0">
                  <a:pos x="359" y="1050"/>
                </a:cxn>
                <a:cxn ang="0">
                  <a:pos x="487" y="1010"/>
                </a:cxn>
                <a:cxn ang="0">
                  <a:pos x="635" y="1165"/>
                </a:cxn>
                <a:cxn ang="0">
                  <a:pos x="764" y="1280"/>
                </a:cxn>
                <a:cxn ang="0">
                  <a:pos x="906" y="1374"/>
                </a:cxn>
                <a:cxn ang="0">
                  <a:pos x="963" y="1489"/>
                </a:cxn>
                <a:cxn ang="0">
                  <a:pos x="963" y="1698"/>
                </a:cxn>
                <a:cxn ang="0">
                  <a:pos x="1091" y="1792"/>
                </a:cxn>
                <a:cxn ang="0">
                  <a:pos x="1123" y="1893"/>
                </a:cxn>
                <a:cxn ang="0">
                  <a:pos x="1181" y="2008"/>
                </a:cxn>
                <a:cxn ang="0">
                  <a:pos x="1014" y="2236"/>
                </a:cxn>
                <a:cxn ang="0">
                  <a:pos x="1143" y="2270"/>
                </a:cxn>
                <a:cxn ang="0">
                  <a:pos x="1233" y="2371"/>
                </a:cxn>
              </a:cxnLst>
              <a:rect l="0" t="0" r="r" b="b"/>
              <a:pathLst>
                <a:path w="2256" h="2427">
                  <a:moveTo>
                    <a:pt x="1213" y="2426"/>
                  </a:moveTo>
                  <a:lnTo>
                    <a:pt x="1252" y="2405"/>
                  </a:lnTo>
                  <a:lnTo>
                    <a:pt x="1291" y="2331"/>
                  </a:lnTo>
                  <a:lnTo>
                    <a:pt x="1323" y="2290"/>
                  </a:lnTo>
                  <a:lnTo>
                    <a:pt x="1361" y="2197"/>
                  </a:lnTo>
                  <a:lnTo>
                    <a:pt x="1400" y="2143"/>
                  </a:lnTo>
                  <a:lnTo>
                    <a:pt x="1432" y="2082"/>
                  </a:lnTo>
                  <a:lnTo>
                    <a:pt x="1451" y="2008"/>
                  </a:lnTo>
                  <a:lnTo>
                    <a:pt x="1451" y="1927"/>
                  </a:lnTo>
                  <a:lnTo>
                    <a:pt x="1451" y="1913"/>
                  </a:lnTo>
                  <a:lnTo>
                    <a:pt x="1490" y="1873"/>
                  </a:lnTo>
                  <a:lnTo>
                    <a:pt x="1509" y="1852"/>
                  </a:lnTo>
                  <a:lnTo>
                    <a:pt x="1561" y="1812"/>
                  </a:lnTo>
                  <a:lnTo>
                    <a:pt x="1619" y="1779"/>
                  </a:lnTo>
                  <a:lnTo>
                    <a:pt x="1657" y="1759"/>
                  </a:lnTo>
                  <a:lnTo>
                    <a:pt x="1727" y="1738"/>
                  </a:lnTo>
                  <a:lnTo>
                    <a:pt x="1817" y="1738"/>
                  </a:lnTo>
                  <a:lnTo>
                    <a:pt x="1836" y="1698"/>
                  </a:lnTo>
                  <a:lnTo>
                    <a:pt x="1875" y="1678"/>
                  </a:lnTo>
                  <a:lnTo>
                    <a:pt x="1875" y="1664"/>
                  </a:lnTo>
                  <a:lnTo>
                    <a:pt x="1888" y="1644"/>
                  </a:lnTo>
                  <a:lnTo>
                    <a:pt x="1907" y="1603"/>
                  </a:lnTo>
                  <a:lnTo>
                    <a:pt x="1927" y="1563"/>
                  </a:lnTo>
                  <a:lnTo>
                    <a:pt x="1946" y="1489"/>
                  </a:lnTo>
                  <a:lnTo>
                    <a:pt x="1965" y="1448"/>
                  </a:lnTo>
                  <a:lnTo>
                    <a:pt x="1984" y="1435"/>
                  </a:lnTo>
                  <a:lnTo>
                    <a:pt x="1997" y="1394"/>
                  </a:lnTo>
                  <a:lnTo>
                    <a:pt x="1997" y="1334"/>
                  </a:lnTo>
                  <a:lnTo>
                    <a:pt x="2017" y="1300"/>
                  </a:lnTo>
                  <a:lnTo>
                    <a:pt x="2017" y="1165"/>
                  </a:lnTo>
                  <a:lnTo>
                    <a:pt x="2036" y="1125"/>
                  </a:lnTo>
                  <a:lnTo>
                    <a:pt x="2036" y="1145"/>
                  </a:lnTo>
                  <a:lnTo>
                    <a:pt x="2055" y="1145"/>
                  </a:lnTo>
                  <a:lnTo>
                    <a:pt x="2094" y="1071"/>
                  </a:lnTo>
                  <a:lnTo>
                    <a:pt x="2107" y="1050"/>
                  </a:lnTo>
                  <a:lnTo>
                    <a:pt x="2145" y="976"/>
                  </a:lnTo>
                  <a:lnTo>
                    <a:pt x="2184" y="956"/>
                  </a:lnTo>
                  <a:lnTo>
                    <a:pt x="2203" y="915"/>
                  </a:lnTo>
                  <a:lnTo>
                    <a:pt x="2235" y="862"/>
                  </a:lnTo>
                  <a:lnTo>
                    <a:pt x="2255" y="801"/>
                  </a:lnTo>
                  <a:lnTo>
                    <a:pt x="2255" y="747"/>
                  </a:lnTo>
                  <a:lnTo>
                    <a:pt x="2235" y="707"/>
                  </a:lnTo>
                  <a:lnTo>
                    <a:pt x="2216" y="633"/>
                  </a:lnTo>
                  <a:lnTo>
                    <a:pt x="2203" y="612"/>
                  </a:lnTo>
                  <a:lnTo>
                    <a:pt x="2164" y="612"/>
                  </a:lnTo>
                  <a:lnTo>
                    <a:pt x="2107" y="592"/>
                  </a:lnTo>
                  <a:lnTo>
                    <a:pt x="2055" y="552"/>
                  </a:lnTo>
                  <a:lnTo>
                    <a:pt x="2036" y="552"/>
                  </a:lnTo>
                  <a:lnTo>
                    <a:pt x="1997" y="518"/>
                  </a:lnTo>
                  <a:lnTo>
                    <a:pt x="1946" y="498"/>
                  </a:lnTo>
                  <a:lnTo>
                    <a:pt x="1836" y="498"/>
                  </a:lnTo>
                  <a:lnTo>
                    <a:pt x="1817" y="498"/>
                  </a:lnTo>
                  <a:lnTo>
                    <a:pt x="1779" y="477"/>
                  </a:lnTo>
                  <a:lnTo>
                    <a:pt x="1727" y="458"/>
                  </a:lnTo>
                  <a:lnTo>
                    <a:pt x="1689" y="438"/>
                  </a:lnTo>
                  <a:lnTo>
                    <a:pt x="1670" y="477"/>
                  </a:lnTo>
                  <a:lnTo>
                    <a:pt x="1670" y="438"/>
                  </a:lnTo>
                  <a:lnTo>
                    <a:pt x="1638" y="417"/>
                  </a:lnTo>
                  <a:lnTo>
                    <a:pt x="1619" y="404"/>
                  </a:lnTo>
                  <a:lnTo>
                    <a:pt x="1561" y="384"/>
                  </a:lnTo>
                  <a:lnTo>
                    <a:pt x="1548" y="363"/>
                  </a:lnTo>
                  <a:lnTo>
                    <a:pt x="1471" y="343"/>
                  </a:lnTo>
                  <a:lnTo>
                    <a:pt x="1451" y="384"/>
                  </a:lnTo>
                  <a:lnTo>
                    <a:pt x="1419" y="417"/>
                  </a:lnTo>
                  <a:lnTo>
                    <a:pt x="1400" y="458"/>
                  </a:lnTo>
                  <a:lnTo>
                    <a:pt x="1381" y="518"/>
                  </a:lnTo>
                  <a:lnTo>
                    <a:pt x="1381" y="458"/>
                  </a:lnTo>
                  <a:lnTo>
                    <a:pt x="1310" y="438"/>
                  </a:lnTo>
                  <a:lnTo>
                    <a:pt x="1271" y="404"/>
                  </a:lnTo>
                  <a:lnTo>
                    <a:pt x="1271" y="384"/>
                  </a:lnTo>
                  <a:lnTo>
                    <a:pt x="1291" y="323"/>
                  </a:lnTo>
                  <a:lnTo>
                    <a:pt x="1323" y="289"/>
                  </a:lnTo>
                  <a:lnTo>
                    <a:pt x="1342" y="269"/>
                  </a:lnTo>
                  <a:lnTo>
                    <a:pt x="1342" y="249"/>
                  </a:lnTo>
                  <a:lnTo>
                    <a:pt x="1323" y="228"/>
                  </a:lnTo>
                  <a:lnTo>
                    <a:pt x="1310" y="188"/>
                  </a:lnTo>
                  <a:lnTo>
                    <a:pt x="1291" y="134"/>
                  </a:lnTo>
                  <a:lnTo>
                    <a:pt x="1291" y="73"/>
                  </a:lnTo>
                  <a:lnTo>
                    <a:pt x="1271" y="73"/>
                  </a:lnTo>
                  <a:lnTo>
                    <a:pt x="1252" y="93"/>
                  </a:lnTo>
                  <a:lnTo>
                    <a:pt x="1213" y="154"/>
                  </a:lnTo>
                  <a:lnTo>
                    <a:pt x="1162" y="188"/>
                  </a:lnTo>
                  <a:lnTo>
                    <a:pt x="1111" y="188"/>
                  </a:lnTo>
                  <a:lnTo>
                    <a:pt x="1053" y="174"/>
                  </a:lnTo>
                  <a:lnTo>
                    <a:pt x="995" y="174"/>
                  </a:lnTo>
                  <a:lnTo>
                    <a:pt x="982" y="188"/>
                  </a:lnTo>
                  <a:lnTo>
                    <a:pt x="995" y="188"/>
                  </a:lnTo>
                  <a:lnTo>
                    <a:pt x="982" y="208"/>
                  </a:lnTo>
                  <a:lnTo>
                    <a:pt x="925" y="208"/>
                  </a:lnTo>
                  <a:lnTo>
                    <a:pt x="873" y="228"/>
                  </a:lnTo>
                  <a:lnTo>
                    <a:pt x="815" y="249"/>
                  </a:lnTo>
                  <a:lnTo>
                    <a:pt x="796" y="249"/>
                  </a:lnTo>
                  <a:lnTo>
                    <a:pt x="777" y="228"/>
                  </a:lnTo>
                  <a:lnTo>
                    <a:pt x="764" y="154"/>
                  </a:lnTo>
                  <a:lnTo>
                    <a:pt x="777" y="93"/>
                  </a:lnTo>
                  <a:lnTo>
                    <a:pt x="764" y="59"/>
                  </a:lnTo>
                  <a:lnTo>
                    <a:pt x="745" y="59"/>
                  </a:lnTo>
                  <a:lnTo>
                    <a:pt x="745" y="20"/>
                  </a:lnTo>
                  <a:lnTo>
                    <a:pt x="706" y="0"/>
                  </a:lnTo>
                  <a:lnTo>
                    <a:pt x="706" y="39"/>
                  </a:lnTo>
                  <a:lnTo>
                    <a:pt x="635" y="73"/>
                  </a:lnTo>
                  <a:lnTo>
                    <a:pt x="616" y="113"/>
                  </a:lnTo>
                  <a:lnTo>
                    <a:pt x="597" y="93"/>
                  </a:lnTo>
                  <a:lnTo>
                    <a:pt x="578" y="93"/>
                  </a:lnTo>
                  <a:lnTo>
                    <a:pt x="507" y="73"/>
                  </a:lnTo>
                  <a:lnTo>
                    <a:pt x="487" y="93"/>
                  </a:lnTo>
                  <a:lnTo>
                    <a:pt x="526" y="113"/>
                  </a:lnTo>
                  <a:lnTo>
                    <a:pt x="526" y="154"/>
                  </a:lnTo>
                  <a:lnTo>
                    <a:pt x="545" y="188"/>
                  </a:lnTo>
                  <a:lnTo>
                    <a:pt x="578" y="208"/>
                  </a:lnTo>
                  <a:lnTo>
                    <a:pt x="578" y="228"/>
                  </a:lnTo>
                  <a:lnTo>
                    <a:pt x="526" y="269"/>
                  </a:lnTo>
                  <a:lnTo>
                    <a:pt x="487" y="303"/>
                  </a:lnTo>
                  <a:lnTo>
                    <a:pt x="417" y="323"/>
                  </a:lnTo>
                  <a:lnTo>
                    <a:pt x="378" y="303"/>
                  </a:lnTo>
                  <a:lnTo>
                    <a:pt x="359" y="269"/>
                  </a:lnTo>
                  <a:lnTo>
                    <a:pt x="340" y="249"/>
                  </a:lnTo>
                  <a:lnTo>
                    <a:pt x="307" y="249"/>
                  </a:lnTo>
                  <a:lnTo>
                    <a:pt x="288" y="249"/>
                  </a:lnTo>
                  <a:lnTo>
                    <a:pt x="199" y="269"/>
                  </a:lnTo>
                  <a:lnTo>
                    <a:pt x="199" y="289"/>
                  </a:lnTo>
                  <a:lnTo>
                    <a:pt x="230" y="303"/>
                  </a:lnTo>
                  <a:lnTo>
                    <a:pt x="230" y="323"/>
                  </a:lnTo>
                  <a:lnTo>
                    <a:pt x="199" y="323"/>
                  </a:lnTo>
                  <a:lnTo>
                    <a:pt x="180" y="343"/>
                  </a:lnTo>
                  <a:lnTo>
                    <a:pt x="199" y="417"/>
                  </a:lnTo>
                  <a:lnTo>
                    <a:pt x="230" y="458"/>
                  </a:lnTo>
                  <a:lnTo>
                    <a:pt x="217" y="572"/>
                  </a:lnTo>
                  <a:lnTo>
                    <a:pt x="199" y="646"/>
                  </a:lnTo>
                  <a:lnTo>
                    <a:pt x="180" y="646"/>
                  </a:lnTo>
                  <a:lnTo>
                    <a:pt x="90" y="687"/>
                  </a:lnTo>
                  <a:lnTo>
                    <a:pt x="51" y="727"/>
                  </a:lnTo>
                  <a:lnTo>
                    <a:pt x="32" y="761"/>
                  </a:lnTo>
                  <a:lnTo>
                    <a:pt x="32" y="781"/>
                  </a:lnTo>
                  <a:lnTo>
                    <a:pt x="12" y="801"/>
                  </a:lnTo>
                  <a:lnTo>
                    <a:pt x="0" y="842"/>
                  </a:lnTo>
                  <a:lnTo>
                    <a:pt x="0" y="896"/>
                  </a:lnTo>
                  <a:lnTo>
                    <a:pt x="12" y="936"/>
                  </a:lnTo>
                  <a:lnTo>
                    <a:pt x="51" y="976"/>
                  </a:lnTo>
                  <a:lnTo>
                    <a:pt x="70" y="1010"/>
                  </a:lnTo>
                  <a:lnTo>
                    <a:pt x="90" y="1010"/>
                  </a:lnTo>
                  <a:lnTo>
                    <a:pt x="109" y="1030"/>
                  </a:lnTo>
                  <a:lnTo>
                    <a:pt x="141" y="1030"/>
                  </a:lnTo>
                  <a:lnTo>
                    <a:pt x="180" y="990"/>
                  </a:lnTo>
                  <a:lnTo>
                    <a:pt x="180" y="1050"/>
                  </a:lnTo>
                  <a:lnTo>
                    <a:pt x="199" y="1071"/>
                  </a:lnTo>
                  <a:lnTo>
                    <a:pt x="288" y="1071"/>
                  </a:lnTo>
                  <a:lnTo>
                    <a:pt x="359" y="1050"/>
                  </a:lnTo>
                  <a:lnTo>
                    <a:pt x="417" y="1010"/>
                  </a:lnTo>
                  <a:lnTo>
                    <a:pt x="449" y="990"/>
                  </a:lnTo>
                  <a:lnTo>
                    <a:pt x="468" y="990"/>
                  </a:lnTo>
                  <a:lnTo>
                    <a:pt x="487" y="1010"/>
                  </a:lnTo>
                  <a:lnTo>
                    <a:pt x="487" y="1071"/>
                  </a:lnTo>
                  <a:lnTo>
                    <a:pt x="526" y="1125"/>
                  </a:lnTo>
                  <a:lnTo>
                    <a:pt x="597" y="1145"/>
                  </a:lnTo>
                  <a:lnTo>
                    <a:pt x="635" y="1165"/>
                  </a:lnTo>
                  <a:lnTo>
                    <a:pt x="725" y="1185"/>
                  </a:lnTo>
                  <a:lnTo>
                    <a:pt x="764" y="1206"/>
                  </a:lnTo>
                  <a:lnTo>
                    <a:pt x="777" y="1260"/>
                  </a:lnTo>
                  <a:lnTo>
                    <a:pt x="764" y="1280"/>
                  </a:lnTo>
                  <a:lnTo>
                    <a:pt x="777" y="1321"/>
                  </a:lnTo>
                  <a:lnTo>
                    <a:pt x="777" y="1353"/>
                  </a:lnTo>
                  <a:lnTo>
                    <a:pt x="873" y="1374"/>
                  </a:lnTo>
                  <a:lnTo>
                    <a:pt x="906" y="1374"/>
                  </a:lnTo>
                  <a:lnTo>
                    <a:pt x="906" y="1394"/>
                  </a:lnTo>
                  <a:lnTo>
                    <a:pt x="925" y="1435"/>
                  </a:lnTo>
                  <a:lnTo>
                    <a:pt x="963" y="1448"/>
                  </a:lnTo>
                  <a:lnTo>
                    <a:pt x="963" y="1489"/>
                  </a:lnTo>
                  <a:lnTo>
                    <a:pt x="982" y="1509"/>
                  </a:lnTo>
                  <a:lnTo>
                    <a:pt x="982" y="1549"/>
                  </a:lnTo>
                  <a:lnTo>
                    <a:pt x="963" y="1583"/>
                  </a:lnTo>
                  <a:lnTo>
                    <a:pt x="963" y="1698"/>
                  </a:lnTo>
                  <a:lnTo>
                    <a:pt x="982" y="1718"/>
                  </a:lnTo>
                  <a:lnTo>
                    <a:pt x="1053" y="1718"/>
                  </a:lnTo>
                  <a:lnTo>
                    <a:pt x="1072" y="1738"/>
                  </a:lnTo>
                  <a:lnTo>
                    <a:pt x="1091" y="1792"/>
                  </a:lnTo>
                  <a:lnTo>
                    <a:pt x="1104" y="1812"/>
                  </a:lnTo>
                  <a:lnTo>
                    <a:pt x="1143" y="1812"/>
                  </a:lnTo>
                  <a:lnTo>
                    <a:pt x="1143" y="1873"/>
                  </a:lnTo>
                  <a:lnTo>
                    <a:pt x="1123" y="1893"/>
                  </a:lnTo>
                  <a:lnTo>
                    <a:pt x="1123" y="1913"/>
                  </a:lnTo>
                  <a:lnTo>
                    <a:pt x="1162" y="1927"/>
                  </a:lnTo>
                  <a:lnTo>
                    <a:pt x="1181" y="1947"/>
                  </a:lnTo>
                  <a:lnTo>
                    <a:pt x="1181" y="2008"/>
                  </a:lnTo>
                  <a:lnTo>
                    <a:pt x="1123" y="2041"/>
                  </a:lnTo>
                  <a:lnTo>
                    <a:pt x="1091" y="2102"/>
                  </a:lnTo>
                  <a:lnTo>
                    <a:pt x="1014" y="2217"/>
                  </a:lnTo>
                  <a:lnTo>
                    <a:pt x="1014" y="2236"/>
                  </a:lnTo>
                  <a:lnTo>
                    <a:pt x="1053" y="2236"/>
                  </a:lnTo>
                  <a:lnTo>
                    <a:pt x="1091" y="2257"/>
                  </a:lnTo>
                  <a:lnTo>
                    <a:pt x="1123" y="2270"/>
                  </a:lnTo>
                  <a:lnTo>
                    <a:pt x="1143" y="2270"/>
                  </a:lnTo>
                  <a:lnTo>
                    <a:pt x="1181" y="2311"/>
                  </a:lnTo>
                  <a:lnTo>
                    <a:pt x="1213" y="2351"/>
                  </a:lnTo>
                  <a:lnTo>
                    <a:pt x="1233" y="2331"/>
                  </a:lnTo>
                  <a:lnTo>
                    <a:pt x="1233" y="2371"/>
                  </a:lnTo>
                  <a:lnTo>
                    <a:pt x="1213" y="2385"/>
                  </a:lnTo>
                  <a:lnTo>
                    <a:pt x="1213" y="2426"/>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7" name="Freeform 6"/>
            <p:cNvSpPr>
              <a:spLocks/>
            </p:cNvSpPr>
            <p:nvPr/>
          </p:nvSpPr>
          <p:spPr bwMode="auto">
            <a:xfrm>
              <a:off x="1841205" y="5419726"/>
              <a:ext cx="528553" cy="592138"/>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8" name="Freeform 8"/>
            <p:cNvSpPr>
              <a:spLocks/>
            </p:cNvSpPr>
            <p:nvPr/>
          </p:nvSpPr>
          <p:spPr bwMode="auto">
            <a:xfrm>
              <a:off x="2065007" y="5316539"/>
              <a:ext cx="384113" cy="292100"/>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9" name="Freeform 10"/>
            <p:cNvSpPr>
              <a:spLocks/>
            </p:cNvSpPr>
            <p:nvPr/>
          </p:nvSpPr>
          <p:spPr bwMode="auto">
            <a:xfrm>
              <a:off x="1991994" y="5027614"/>
              <a:ext cx="511093" cy="347663"/>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0" name="Freeform 12"/>
            <p:cNvSpPr>
              <a:spLocks/>
            </p:cNvSpPr>
            <p:nvPr/>
          </p:nvSpPr>
          <p:spPr bwMode="auto">
            <a:xfrm>
              <a:off x="2090403" y="4783139"/>
              <a:ext cx="663469" cy="450850"/>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1" name="Freeform 14"/>
            <p:cNvSpPr>
              <a:spLocks/>
            </p:cNvSpPr>
            <p:nvPr/>
          </p:nvSpPr>
          <p:spPr bwMode="auto">
            <a:xfrm>
              <a:off x="2698318" y="4867276"/>
              <a:ext cx="357130" cy="207963"/>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2" name="Freeform 16"/>
            <p:cNvSpPr>
              <a:spLocks/>
            </p:cNvSpPr>
            <p:nvPr/>
          </p:nvSpPr>
          <p:spPr bwMode="auto">
            <a:xfrm>
              <a:off x="2957039" y="4622801"/>
              <a:ext cx="196818" cy="293688"/>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3" name="Freeform 18"/>
            <p:cNvSpPr>
              <a:spLocks/>
            </p:cNvSpPr>
            <p:nvPr/>
          </p:nvSpPr>
          <p:spPr bwMode="auto">
            <a:xfrm>
              <a:off x="2269762" y="4333876"/>
              <a:ext cx="884096" cy="695325"/>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4" name="Freeform 20"/>
            <p:cNvSpPr>
              <a:spLocks/>
            </p:cNvSpPr>
            <p:nvPr/>
          </p:nvSpPr>
          <p:spPr bwMode="auto">
            <a:xfrm>
              <a:off x="2599909" y="3800476"/>
              <a:ext cx="760291" cy="852488"/>
            </a:xfrm>
            <a:custGeom>
              <a:avLst/>
              <a:gdLst/>
              <a:ahLst/>
              <a:cxnLst>
                <a:cxn ang="0">
                  <a:pos x="38" y="424"/>
                </a:cxn>
                <a:cxn ang="0">
                  <a:pos x="70" y="403"/>
                </a:cxn>
                <a:cxn ang="0">
                  <a:pos x="90" y="383"/>
                </a:cxn>
                <a:cxn ang="0">
                  <a:pos x="147" y="383"/>
                </a:cxn>
                <a:cxn ang="0">
                  <a:pos x="179" y="403"/>
                </a:cxn>
                <a:cxn ang="0">
                  <a:pos x="217" y="403"/>
                </a:cxn>
                <a:cxn ang="0">
                  <a:pos x="256" y="424"/>
                </a:cxn>
                <a:cxn ang="0">
                  <a:pos x="288" y="424"/>
                </a:cxn>
                <a:cxn ang="0">
                  <a:pos x="327" y="457"/>
                </a:cxn>
                <a:cxn ang="0">
                  <a:pos x="346" y="457"/>
                </a:cxn>
                <a:cxn ang="0">
                  <a:pos x="398" y="477"/>
                </a:cxn>
                <a:cxn ang="0">
                  <a:pos x="398" y="498"/>
                </a:cxn>
                <a:cxn ang="0">
                  <a:pos x="378" y="517"/>
                </a:cxn>
                <a:cxn ang="0">
                  <a:pos x="365" y="558"/>
                </a:cxn>
                <a:cxn ang="0">
                  <a:pos x="378" y="571"/>
                </a:cxn>
                <a:cxn ang="0">
                  <a:pos x="378" y="591"/>
                </a:cxn>
                <a:cxn ang="0">
                  <a:pos x="398" y="612"/>
                </a:cxn>
                <a:cxn ang="0">
                  <a:pos x="417" y="591"/>
                </a:cxn>
                <a:cxn ang="0">
                  <a:pos x="436" y="558"/>
                </a:cxn>
                <a:cxn ang="0">
                  <a:pos x="436" y="498"/>
                </a:cxn>
                <a:cxn ang="0">
                  <a:pos x="455" y="457"/>
                </a:cxn>
                <a:cxn ang="0">
                  <a:pos x="455" y="322"/>
                </a:cxn>
                <a:cxn ang="0">
                  <a:pos x="475" y="289"/>
                </a:cxn>
                <a:cxn ang="0">
                  <a:pos x="475" y="309"/>
                </a:cxn>
                <a:cxn ang="0">
                  <a:pos x="488" y="309"/>
                </a:cxn>
                <a:cxn ang="0">
                  <a:pos x="526" y="228"/>
                </a:cxn>
                <a:cxn ang="0">
                  <a:pos x="546" y="208"/>
                </a:cxn>
                <a:cxn ang="0">
                  <a:pos x="488" y="194"/>
                </a:cxn>
                <a:cxn ang="0">
                  <a:pos x="488" y="174"/>
                </a:cxn>
                <a:cxn ang="0">
                  <a:pos x="475" y="154"/>
                </a:cxn>
                <a:cxn ang="0">
                  <a:pos x="475" y="134"/>
                </a:cxn>
                <a:cxn ang="0">
                  <a:pos x="488" y="134"/>
                </a:cxn>
                <a:cxn ang="0">
                  <a:pos x="507" y="113"/>
                </a:cxn>
                <a:cxn ang="0">
                  <a:pos x="507" y="80"/>
                </a:cxn>
                <a:cxn ang="0">
                  <a:pos x="488" y="40"/>
                </a:cxn>
                <a:cxn ang="0">
                  <a:pos x="475" y="40"/>
                </a:cxn>
                <a:cxn ang="0">
                  <a:pos x="475" y="20"/>
                </a:cxn>
                <a:cxn ang="0">
                  <a:pos x="398" y="0"/>
                </a:cxn>
                <a:cxn ang="0">
                  <a:pos x="365" y="40"/>
                </a:cxn>
                <a:cxn ang="0">
                  <a:pos x="327" y="40"/>
                </a:cxn>
                <a:cxn ang="0">
                  <a:pos x="327" y="20"/>
                </a:cxn>
                <a:cxn ang="0">
                  <a:pos x="307" y="0"/>
                </a:cxn>
                <a:cxn ang="0">
                  <a:pos x="269" y="40"/>
                </a:cxn>
                <a:cxn ang="0">
                  <a:pos x="198" y="60"/>
                </a:cxn>
                <a:cxn ang="0">
                  <a:pos x="160" y="40"/>
                </a:cxn>
                <a:cxn ang="0">
                  <a:pos x="147" y="60"/>
                </a:cxn>
                <a:cxn ang="0">
                  <a:pos x="147" y="80"/>
                </a:cxn>
                <a:cxn ang="0">
                  <a:pos x="160" y="93"/>
                </a:cxn>
                <a:cxn ang="0">
                  <a:pos x="160" y="113"/>
                </a:cxn>
                <a:cxn ang="0">
                  <a:pos x="128" y="154"/>
                </a:cxn>
                <a:cxn ang="0">
                  <a:pos x="90" y="154"/>
                </a:cxn>
                <a:cxn ang="0">
                  <a:pos x="51" y="134"/>
                </a:cxn>
                <a:cxn ang="0">
                  <a:pos x="38" y="134"/>
                </a:cxn>
                <a:cxn ang="0">
                  <a:pos x="19" y="154"/>
                </a:cxn>
                <a:cxn ang="0">
                  <a:pos x="0" y="194"/>
                </a:cxn>
                <a:cxn ang="0">
                  <a:pos x="19" y="248"/>
                </a:cxn>
                <a:cxn ang="0">
                  <a:pos x="19" y="322"/>
                </a:cxn>
                <a:cxn ang="0">
                  <a:pos x="38" y="363"/>
                </a:cxn>
                <a:cxn ang="0">
                  <a:pos x="38" y="424"/>
                </a:cxn>
              </a:cxnLst>
              <a:rect l="0" t="0" r="r" b="b"/>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5" name="Freeform 22"/>
            <p:cNvSpPr>
              <a:spLocks/>
            </p:cNvSpPr>
            <p:nvPr/>
          </p:nvSpPr>
          <p:spPr bwMode="auto">
            <a:xfrm>
              <a:off x="3260203" y="3911601"/>
              <a:ext cx="153963" cy="179388"/>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6" name="Freeform 24"/>
            <p:cNvSpPr>
              <a:spLocks/>
            </p:cNvSpPr>
            <p:nvPr/>
          </p:nvSpPr>
          <p:spPr bwMode="auto">
            <a:xfrm>
              <a:off x="3277663" y="3829051"/>
              <a:ext cx="261896" cy="158750"/>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7" name="Freeform 26"/>
            <p:cNvSpPr>
              <a:spLocks/>
            </p:cNvSpPr>
            <p:nvPr/>
          </p:nvSpPr>
          <p:spPr bwMode="auto">
            <a:xfrm>
              <a:off x="3028465" y="3668714"/>
              <a:ext cx="536489" cy="188913"/>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8" name="Freeform 28"/>
            <p:cNvSpPr>
              <a:spLocks/>
            </p:cNvSpPr>
            <p:nvPr/>
          </p:nvSpPr>
          <p:spPr bwMode="auto">
            <a:xfrm>
              <a:off x="3180841" y="3565526"/>
              <a:ext cx="384113" cy="188913"/>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9" name="Freeform 30"/>
            <p:cNvSpPr>
              <a:spLocks/>
            </p:cNvSpPr>
            <p:nvPr/>
          </p:nvSpPr>
          <p:spPr bwMode="auto">
            <a:xfrm>
              <a:off x="3233220" y="3452814"/>
              <a:ext cx="306338" cy="188913"/>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0" name="Freeform 32"/>
            <p:cNvSpPr>
              <a:spLocks/>
            </p:cNvSpPr>
            <p:nvPr/>
          </p:nvSpPr>
          <p:spPr bwMode="auto">
            <a:xfrm>
              <a:off x="3001482" y="3321051"/>
              <a:ext cx="358717" cy="404813"/>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1" name="Freeform 34"/>
            <p:cNvSpPr>
              <a:spLocks/>
            </p:cNvSpPr>
            <p:nvPr/>
          </p:nvSpPr>
          <p:spPr bwMode="auto">
            <a:xfrm>
              <a:off x="2626892" y="3321051"/>
              <a:ext cx="457127" cy="695325"/>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2" name="Freeform 36"/>
            <p:cNvSpPr>
              <a:spLocks/>
            </p:cNvSpPr>
            <p:nvPr/>
          </p:nvSpPr>
          <p:spPr bwMode="auto">
            <a:xfrm>
              <a:off x="2422137" y="3162301"/>
              <a:ext cx="553949" cy="796925"/>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3" name="Freeform 38"/>
            <p:cNvSpPr>
              <a:spLocks/>
            </p:cNvSpPr>
            <p:nvPr/>
          </p:nvSpPr>
          <p:spPr bwMode="auto">
            <a:xfrm>
              <a:off x="2242779" y="3536951"/>
              <a:ext cx="412684" cy="741363"/>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4" name="Freeform 40"/>
            <p:cNvSpPr>
              <a:spLocks/>
            </p:cNvSpPr>
            <p:nvPr/>
          </p:nvSpPr>
          <p:spPr bwMode="auto">
            <a:xfrm>
              <a:off x="2065007" y="4230689"/>
              <a:ext cx="590455" cy="506413"/>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5" name="Freeform 42"/>
            <p:cNvSpPr>
              <a:spLocks/>
            </p:cNvSpPr>
            <p:nvPr/>
          </p:nvSpPr>
          <p:spPr bwMode="auto">
            <a:xfrm>
              <a:off x="1760256" y="4576764"/>
              <a:ext cx="509506" cy="581025"/>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6" name="Freeform 44"/>
            <p:cNvSpPr>
              <a:spLocks/>
            </p:cNvSpPr>
            <p:nvPr/>
          </p:nvSpPr>
          <p:spPr bwMode="auto">
            <a:xfrm>
              <a:off x="1412649" y="3724276"/>
              <a:ext cx="857113" cy="928688"/>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7" name="Freeform 46"/>
            <p:cNvSpPr>
              <a:spLocks/>
            </p:cNvSpPr>
            <p:nvPr/>
          </p:nvSpPr>
          <p:spPr bwMode="auto">
            <a:xfrm>
              <a:off x="974569" y="3800476"/>
              <a:ext cx="565059" cy="506413"/>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8" name="Freeform 48"/>
            <p:cNvSpPr>
              <a:spLocks/>
            </p:cNvSpPr>
            <p:nvPr/>
          </p:nvSpPr>
          <p:spPr bwMode="auto">
            <a:xfrm>
              <a:off x="422208" y="3800476"/>
              <a:ext cx="580932" cy="319088"/>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9" name="Freeform 50"/>
            <p:cNvSpPr>
              <a:spLocks/>
            </p:cNvSpPr>
            <p:nvPr/>
          </p:nvSpPr>
          <p:spPr bwMode="auto">
            <a:xfrm>
              <a:off x="1538042" y="2870201"/>
              <a:ext cx="1063454" cy="1058863"/>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1" name="Freeform 54"/>
            <p:cNvSpPr>
              <a:spLocks/>
            </p:cNvSpPr>
            <p:nvPr/>
          </p:nvSpPr>
          <p:spPr bwMode="auto">
            <a:xfrm>
              <a:off x="1107898" y="2638426"/>
              <a:ext cx="458714" cy="582613"/>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2" name="Freeform 56"/>
            <p:cNvSpPr>
              <a:spLocks/>
            </p:cNvSpPr>
            <p:nvPr/>
          </p:nvSpPr>
          <p:spPr bwMode="auto">
            <a:xfrm>
              <a:off x="422208" y="2927351"/>
              <a:ext cx="1339635" cy="1089025"/>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3" name="Freeform 58"/>
            <p:cNvSpPr>
              <a:spLocks/>
            </p:cNvSpPr>
            <p:nvPr/>
          </p:nvSpPr>
          <p:spPr bwMode="auto">
            <a:xfrm>
              <a:off x="2215795" y="3078164"/>
              <a:ext cx="225389" cy="160338"/>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grpSp>
      <p:grpSp>
        <p:nvGrpSpPr>
          <p:cNvPr id="108" name="Grupo 107"/>
          <p:cNvGrpSpPr/>
          <p:nvPr/>
        </p:nvGrpSpPr>
        <p:grpSpPr>
          <a:xfrm>
            <a:off x="958171" y="5003880"/>
            <a:ext cx="966115" cy="229324"/>
            <a:chOff x="2588507" y="4788837"/>
            <a:chExt cx="878286" cy="208476"/>
          </a:xfrm>
        </p:grpSpPr>
        <p:sp>
          <p:nvSpPr>
            <p:cNvPr id="109" name="Elipse 108"/>
            <p:cNvSpPr/>
            <p:nvPr>
              <p:custDataLst>
                <p:tags r:id="rId15"/>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10" name="CaixaDeTexto 109"/>
            <p:cNvSpPr txBox="1"/>
            <p:nvPr>
              <p:custDataLst>
                <p:tags r:id="rId16"/>
              </p:custDataLst>
            </p:nvPr>
          </p:nvSpPr>
          <p:spPr>
            <a:xfrm>
              <a:off x="2664159" y="4788837"/>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Santos 24%</a:t>
              </a:r>
            </a:p>
          </p:txBody>
        </p:sp>
      </p:grpSp>
      <p:grpSp>
        <p:nvGrpSpPr>
          <p:cNvPr id="114" name="Grupo 113"/>
          <p:cNvGrpSpPr/>
          <p:nvPr/>
        </p:nvGrpSpPr>
        <p:grpSpPr>
          <a:xfrm>
            <a:off x="693119" y="5270859"/>
            <a:ext cx="966115" cy="232563"/>
            <a:chOff x="2588507" y="4807973"/>
            <a:chExt cx="878286" cy="211421"/>
          </a:xfrm>
        </p:grpSpPr>
        <p:sp>
          <p:nvSpPr>
            <p:cNvPr id="115" name="Elipse 114"/>
            <p:cNvSpPr/>
            <p:nvPr>
              <p:custDataLst>
                <p:tags r:id="rId13"/>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16" name="CaixaDeTexto 115"/>
            <p:cNvSpPr txBox="1"/>
            <p:nvPr>
              <p:custDataLst>
                <p:tags r:id="rId14"/>
              </p:custDataLst>
            </p:nvPr>
          </p:nvSpPr>
          <p:spPr>
            <a:xfrm>
              <a:off x="2664159" y="4810918"/>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Paranaguá 7%</a:t>
              </a:r>
            </a:p>
          </p:txBody>
        </p:sp>
      </p:grpSp>
      <p:grpSp>
        <p:nvGrpSpPr>
          <p:cNvPr id="117" name="Grupo 116"/>
          <p:cNvGrpSpPr/>
          <p:nvPr/>
        </p:nvGrpSpPr>
        <p:grpSpPr>
          <a:xfrm>
            <a:off x="1960460" y="4251798"/>
            <a:ext cx="993060" cy="229324"/>
            <a:chOff x="2588507" y="4779420"/>
            <a:chExt cx="902782" cy="208476"/>
          </a:xfrm>
        </p:grpSpPr>
        <p:sp>
          <p:nvSpPr>
            <p:cNvPr id="118" name="Elipse 117"/>
            <p:cNvSpPr/>
            <p:nvPr>
              <p:custDataLst>
                <p:tags r:id="rId11"/>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19" name="CaixaDeTexto 118"/>
            <p:cNvSpPr txBox="1"/>
            <p:nvPr>
              <p:custDataLst>
                <p:tags r:id="rId12"/>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err="1">
                  <a:solidFill>
                    <a:prstClr val="black"/>
                  </a:solidFill>
                </a:rPr>
                <a:t>Portocel</a:t>
              </a:r>
              <a:r>
                <a:rPr lang="pt-BR" sz="1200" b="1" dirty="0">
                  <a:solidFill>
                    <a:prstClr val="black"/>
                  </a:solidFill>
                </a:rPr>
                <a:t> 3%</a:t>
              </a:r>
            </a:p>
          </p:txBody>
        </p:sp>
      </p:grpSp>
      <p:grpSp>
        <p:nvGrpSpPr>
          <p:cNvPr id="120" name="Grupo 119"/>
          <p:cNvGrpSpPr/>
          <p:nvPr/>
        </p:nvGrpSpPr>
        <p:grpSpPr>
          <a:xfrm>
            <a:off x="580441" y="5723610"/>
            <a:ext cx="993060" cy="229324"/>
            <a:chOff x="2588507" y="4779420"/>
            <a:chExt cx="902782" cy="208476"/>
          </a:xfrm>
        </p:grpSpPr>
        <p:sp>
          <p:nvSpPr>
            <p:cNvPr id="121" name="Elipse 120"/>
            <p:cNvSpPr/>
            <p:nvPr>
              <p:custDataLst>
                <p:tags r:id="rId9"/>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22" name="CaixaDeTexto 121"/>
            <p:cNvSpPr txBox="1"/>
            <p:nvPr>
              <p:custDataLst>
                <p:tags r:id="rId10"/>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Imbituba 5%</a:t>
              </a:r>
            </a:p>
          </p:txBody>
        </p:sp>
      </p:grpSp>
      <p:grpSp>
        <p:nvGrpSpPr>
          <p:cNvPr id="129" name="Grupo 128"/>
          <p:cNvGrpSpPr/>
          <p:nvPr/>
        </p:nvGrpSpPr>
        <p:grpSpPr>
          <a:xfrm>
            <a:off x="254521" y="6232019"/>
            <a:ext cx="993060" cy="229324"/>
            <a:chOff x="2588507" y="4779420"/>
            <a:chExt cx="902782" cy="208476"/>
          </a:xfrm>
        </p:grpSpPr>
        <p:sp>
          <p:nvSpPr>
            <p:cNvPr id="130" name="Elipse 129"/>
            <p:cNvSpPr/>
            <p:nvPr>
              <p:custDataLst>
                <p:tags r:id="rId7"/>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31" name="CaixaDeTexto 130"/>
            <p:cNvSpPr txBox="1"/>
            <p:nvPr>
              <p:custDataLst>
                <p:tags r:id="rId8"/>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Porto Alegre 2%</a:t>
              </a:r>
            </a:p>
          </p:txBody>
        </p:sp>
      </p:grpSp>
      <p:grpSp>
        <p:nvGrpSpPr>
          <p:cNvPr id="132" name="Grupo 131"/>
          <p:cNvGrpSpPr/>
          <p:nvPr/>
        </p:nvGrpSpPr>
        <p:grpSpPr>
          <a:xfrm>
            <a:off x="1745200" y="4550863"/>
            <a:ext cx="993060" cy="229324"/>
            <a:chOff x="2575518" y="4747940"/>
            <a:chExt cx="902782" cy="208476"/>
          </a:xfrm>
        </p:grpSpPr>
        <p:sp>
          <p:nvSpPr>
            <p:cNvPr id="133" name="Elipse 132"/>
            <p:cNvSpPr/>
            <p:nvPr>
              <p:custDataLst>
                <p:tags r:id="rId5"/>
              </p:custDataLst>
            </p:nvPr>
          </p:nvSpPr>
          <p:spPr>
            <a:xfrm>
              <a:off x="2575518" y="4820962"/>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34" name="CaixaDeTexto 133"/>
            <p:cNvSpPr txBox="1"/>
            <p:nvPr>
              <p:custDataLst>
                <p:tags r:id="rId6"/>
              </p:custDataLst>
            </p:nvPr>
          </p:nvSpPr>
          <p:spPr>
            <a:xfrm>
              <a:off x="2675666" y="474794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Forno 3%</a:t>
              </a:r>
            </a:p>
          </p:txBody>
        </p:sp>
      </p:grpSp>
      <p:grpSp>
        <p:nvGrpSpPr>
          <p:cNvPr id="71" name="Grupo 70"/>
          <p:cNvGrpSpPr/>
          <p:nvPr/>
        </p:nvGrpSpPr>
        <p:grpSpPr>
          <a:xfrm>
            <a:off x="2544714" y="1673044"/>
            <a:ext cx="961129" cy="229324"/>
            <a:chOff x="2588507" y="4764906"/>
            <a:chExt cx="873754" cy="208476"/>
          </a:xfrm>
        </p:grpSpPr>
        <p:sp>
          <p:nvSpPr>
            <p:cNvPr id="72" name="Elipse 71"/>
            <p:cNvSpPr/>
            <p:nvPr>
              <p:custDataLst>
                <p:tags r:id="rId3"/>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3" name="CaixaDeTexto 72"/>
            <p:cNvSpPr txBox="1"/>
            <p:nvPr>
              <p:custDataLst>
                <p:tags r:id="rId4"/>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Areia Branca 55%</a:t>
              </a:r>
            </a:p>
          </p:txBody>
        </p:sp>
      </p:grpSp>
      <p:grpSp>
        <p:nvGrpSpPr>
          <p:cNvPr id="77" name="Grupo 76"/>
          <p:cNvGrpSpPr/>
          <p:nvPr/>
        </p:nvGrpSpPr>
        <p:grpSpPr>
          <a:xfrm>
            <a:off x="100230" y="6440036"/>
            <a:ext cx="993060" cy="229324"/>
            <a:chOff x="2588507" y="4779420"/>
            <a:chExt cx="902782" cy="208476"/>
          </a:xfrm>
        </p:grpSpPr>
        <p:sp>
          <p:nvSpPr>
            <p:cNvPr id="78" name="Elipse 77"/>
            <p:cNvSpPr/>
            <p:nvPr>
              <p:custDataLst>
                <p:tags r:id="rId1"/>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9" name="CaixaDeTexto 78"/>
            <p:cNvSpPr txBox="1"/>
            <p:nvPr>
              <p:custDataLst>
                <p:tags r:id="rId2"/>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Rio Grande 1%</a:t>
              </a:r>
            </a:p>
          </p:txBody>
        </p:sp>
      </p:grpSp>
      <p:sp>
        <p:nvSpPr>
          <p:cNvPr id="80" name="Retângulo 79"/>
          <p:cNvSpPr/>
          <p:nvPr/>
        </p:nvSpPr>
        <p:spPr>
          <a:xfrm>
            <a:off x="4422952" y="1210373"/>
            <a:ext cx="5065758" cy="2187100"/>
          </a:xfrm>
          <a:prstGeom prst="rect">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252000" tIns="72000" rIns="72000" bIns="72000" rtlCol="0" anchor="ctr">
            <a:noAutofit/>
          </a:bodyPr>
          <a:lstStyle/>
          <a:p>
            <a:pPr>
              <a:spcBef>
                <a:spcPts val="600"/>
              </a:spcBef>
            </a:pPr>
            <a:r>
              <a:rPr lang="pt-BR" sz="1600" b="1" dirty="0">
                <a:solidFill>
                  <a:prstClr val="black"/>
                </a:solidFill>
              </a:rPr>
              <a:t>Produção total de 7,5 </a:t>
            </a:r>
            <a:r>
              <a:rPr lang="pt-BR" sz="1600" b="1" dirty="0" err="1">
                <a:solidFill>
                  <a:prstClr val="black"/>
                </a:solidFill>
              </a:rPr>
              <a:t>Mton</a:t>
            </a:r>
            <a:r>
              <a:rPr lang="pt-BR" sz="1600" b="1" dirty="0">
                <a:solidFill>
                  <a:prstClr val="black"/>
                </a:solidFill>
              </a:rPr>
              <a:t> em 2017 (1)</a:t>
            </a:r>
          </a:p>
          <a:p>
            <a:pPr>
              <a:spcBef>
                <a:spcPts val="600"/>
              </a:spcBef>
            </a:pPr>
            <a:r>
              <a:rPr lang="pt-BR" sz="1600" b="1" dirty="0">
                <a:solidFill>
                  <a:prstClr val="black"/>
                </a:solidFill>
              </a:rPr>
              <a:t>Mercado </a:t>
            </a:r>
          </a:p>
          <a:p>
            <a:pPr marL="144000" indent="-144000">
              <a:buFont typeface="Arial" pitchFamily="34" charset="0"/>
              <a:buChar char="•"/>
            </a:pPr>
            <a:r>
              <a:rPr lang="pt-BR" sz="1400" dirty="0">
                <a:solidFill>
                  <a:prstClr val="black"/>
                </a:solidFill>
              </a:rPr>
              <a:t>Principal origem do sal consumido no país é produzido no RN e vem ao Sudeste por cabotagem</a:t>
            </a:r>
          </a:p>
          <a:p>
            <a:pPr marL="144000" indent="-144000">
              <a:buFont typeface="Arial" pitchFamily="34" charset="0"/>
              <a:buChar char="•"/>
            </a:pPr>
            <a:r>
              <a:rPr lang="pt-BR" sz="1400" dirty="0">
                <a:solidFill>
                  <a:prstClr val="black"/>
                </a:solidFill>
              </a:rPr>
              <a:t>Utilizado para consumo humano, animal e em diversas aplicações industriais;</a:t>
            </a:r>
          </a:p>
          <a:p>
            <a:pPr marL="601200" lvl="1" indent="-144000">
              <a:buFont typeface="Arial" pitchFamily="34" charset="0"/>
              <a:buChar char="•"/>
            </a:pPr>
            <a:r>
              <a:rPr lang="pt-BR" sz="1400" dirty="0">
                <a:solidFill>
                  <a:prstClr val="black"/>
                </a:solidFill>
              </a:rPr>
              <a:t>Celulose</a:t>
            </a:r>
          </a:p>
          <a:p>
            <a:pPr marL="601200" lvl="1" indent="-144000">
              <a:buFont typeface="Arial" pitchFamily="34" charset="0"/>
              <a:buChar char="•"/>
            </a:pPr>
            <a:r>
              <a:rPr lang="pt-BR" sz="1400" dirty="0">
                <a:solidFill>
                  <a:prstClr val="black"/>
                </a:solidFill>
              </a:rPr>
              <a:t>Plástico</a:t>
            </a:r>
          </a:p>
          <a:p>
            <a:pPr marL="601200" lvl="1" indent="-144000">
              <a:buFont typeface="Arial" pitchFamily="34" charset="0"/>
              <a:buChar char="•"/>
            </a:pPr>
            <a:r>
              <a:rPr lang="pt-BR" sz="1400" dirty="0">
                <a:solidFill>
                  <a:prstClr val="black"/>
                </a:solidFill>
              </a:rPr>
              <a:t>Química</a:t>
            </a:r>
          </a:p>
        </p:txBody>
      </p:sp>
      <p:sp>
        <p:nvSpPr>
          <p:cNvPr id="4" name="AutoShape 4" descr="https://c1.staticflickr.com/7/6045/6329012052_4ddfc4d894_z.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0" name="AutoShape 8" descr="https://c1.staticflickr.com/7/6045/6329012052_4ddfc4d894_z.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34153" name="Picture 9"/>
          <p:cNvPicPr>
            <a:picLocks noChangeAspect="1" noChangeArrowheads="1"/>
          </p:cNvPicPr>
          <p:nvPr/>
        </p:nvPicPr>
        <p:blipFill rotWithShape="1">
          <a:blip r:embed="rId18">
            <a:extLst>
              <a:ext uri="{28A0092B-C50C-407E-A947-70E740481C1C}">
                <a14:useLocalDpi xmlns:a14="http://schemas.microsoft.com/office/drawing/2010/main" val="0"/>
              </a:ext>
            </a:extLst>
          </a:blip>
          <a:srcRect l="15068" t="37459" r="44335" b="13566"/>
          <a:stretch/>
        </p:blipFill>
        <p:spPr bwMode="auto">
          <a:xfrm>
            <a:off x="4304134" y="3834649"/>
            <a:ext cx="2905477" cy="197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CaixaDeTexto 33"/>
          <p:cNvSpPr txBox="1"/>
          <p:nvPr/>
        </p:nvSpPr>
        <p:spPr>
          <a:xfrm>
            <a:off x="4099313" y="3542348"/>
            <a:ext cx="4511349" cy="218778"/>
          </a:xfrm>
          <a:prstGeom prst="rect">
            <a:avLst/>
          </a:prstGeom>
          <a:noFill/>
          <a:ln>
            <a:noFill/>
          </a:ln>
        </p:spPr>
        <p:txBody>
          <a:bodyPr wrap="square" lIns="72000" tIns="36000" rIns="72000" bIns="36000" rtlCol="0" anchor="t">
            <a:noAutofit/>
          </a:bodyPr>
          <a:lstStyle/>
          <a:p>
            <a:pPr>
              <a:spcAft>
                <a:spcPts val="600"/>
              </a:spcAft>
            </a:pPr>
            <a:r>
              <a:rPr lang="pt-BR" sz="1400" b="1" dirty="0"/>
              <a:t>Terminal salineiro de Areia Branca (RN)</a:t>
            </a:r>
          </a:p>
        </p:txBody>
      </p:sp>
      <p:cxnSp>
        <p:nvCxnSpPr>
          <p:cNvPr id="36" name="Conector reto 35"/>
          <p:cNvCxnSpPr/>
          <p:nvPr/>
        </p:nvCxnSpPr>
        <p:spPr>
          <a:xfrm>
            <a:off x="4120179" y="3758934"/>
            <a:ext cx="5469567"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34150" name="Picture 6" descr="http://www.tomislav.com.br/wp-content/uploads/2007/10/salina-16.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87557" y="5445224"/>
            <a:ext cx="2957137" cy="1247914"/>
          </a:xfrm>
          <a:prstGeom prst="rect">
            <a:avLst/>
          </a:prstGeom>
          <a:noFill/>
          <a:extLst>
            <a:ext uri="{909E8E84-426E-40DD-AFC4-6F175D3DCCD1}">
              <a14:hiddenFill xmlns:a14="http://schemas.microsoft.com/office/drawing/2010/main">
                <a:solidFill>
                  <a:srgbClr val="FFFFFF"/>
                </a:solidFill>
              </a14:hiddenFill>
            </a:ext>
          </a:extLst>
        </p:spPr>
      </p:pic>
      <p:sp>
        <p:nvSpPr>
          <p:cNvPr id="66" name="Forma livre 65"/>
          <p:cNvSpPr/>
          <p:nvPr/>
        </p:nvSpPr>
        <p:spPr bwMode="ltGray">
          <a:xfrm rot="4137245" flipV="1">
            <a:off x="2294835" y="2766662"/>
            <a:ext cx="2353841" cy="551033"/>
          </a:xfrm>
          <a:custGeom>
            <a:avLst/>
            <a:gdLst>
              <a:gd name="connsiteX0" fmla="*/ 0 w 5080000"/>
              <a:gd name="connsiteY0" fmla="*/ 698500 h 2730500"/>
              <a:gd name="connsiteX1" fmla="*/ 3721100 w 5080000"/>
              <a:gd name="connsiteY1" fmla="*/ 698500 h 2730500"/>
              <a:gd name="connsiteX2" fmla="*/ 3721100 w 5080000"/>
              <a:gd name="connsiteY2" fmla="*/ 0 h 2730500"/>
              <a:gd name="connsiteX3" fmla="*/ 5080000 w 5080000"/>
              <a:gd name="connsiteY3" fmla="*/ 1371600 h 2730500"/>
              <a:gd name="connsiteX4" fmla="*/ 3721100 w 5080000"/>
              <a:gd name="connsiteY4" fmla="*/ 2730500 h 2730500"/>
              <a:gd name="connsiteX5" fmla="*/ 3721100 w 5080000"/>
              <a:gd name="connsiteY5" fmla="*/ 2057400 h 2730500"/>
              <a:gd name="connsiteX6" fmla="*/ 0 w 5080000"/>
              <a:gd name="connsiteY6" fmla="*/ 2057400 h 2730500"/>
              <a:gd name="connsiteX7" fmla="*/ 0 w 5080000"/>
              <a:gd name="connsiteY7"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0 w 5080000"/>
              <a:gd name="connsiteY7" fmla="*/ 2057400 h 2730500"/>
              <a:gd name="connsiteX8" fmla="*/ 0 w 5080000"/>
              <a:gd name="connsiteY8"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721100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721100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721100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20574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459126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530564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5080000"/>
              <a:gd name="connsiteY0" fmla="*/ 698500 h 2730500"/>
              <a:gd name="connsiteX1" fmla="*/ 1835168 w 5080000"/>
              <a:gd name="connsiteY1" fmla="*/ 404802 h 2730500"/>
              <a:gd name="connsiteX2" fmla="*/ 3721100 w 5080000"/>
              <a:gd name="connsiteY2" fmla="*/ 698500 h 2730500"/>
              <a:gd name="connsiteX3" fmla="*/ 3887754 w 5080000"/>
              <a:gd name="connsiteY3" fmla="*/ 0 h 2730500"/>
              <a:gd name="connsiteX4" fmla="*/ 5080000 w 5080000"/>
              <a:gd name="connsiteY4" fmla="*/ 1371600 h 2730500"/>
              <a:gd name="connsiteX5" fmla="*/ 3268590 w 5080000"/>
              <a:gd name="connsiteY5" fmla="*/ 2730500 h 2730500"/>
              <a:gd name="connsiteX6" fmla="*/ 3411466 w 5080000"/>
              <a:gd name="connsiteY6" fmla="*/ 1914500 h 2730500"/>
              <a:gd name="connsiteX7" fmla="*/ 1898668 w 5080000"/>
              <a:gd name="connsiteY7" fmla="*/ 1620826 h 2730500"/>
              <a:gd name="connsiteX8" fmla="*/ 0 w 5080000"/>
              <a:gd name="connsiteY8" fmla="*/ 2057400 h 2730500"/>
              <a:gd name="connsiteX9" fmla="*/ 0 w 5080000"/>
              <a:gd name="connsiteY9" fmla="*/ 698500 h 2730500"/>
              <a:gd name="connsiteX0" fmla="*/ 0 w 4746588"/>
              <a:gd name="connsiteY0" fmla="*/ 698500 h 2730500"/>
              <a:gd name="connsiteX1" fmla="*/ 1835168 w 4746588"/>
              <a:gd name="connsiteY1" fmla="*/ 404802 h 2730500"/>
              <a:gd name="connsiteX2" fmla="*/ 3721100 w 4746588"/>
              <a:gd name="connsiteY2" fmla="*/ 698500 h 2730500"/>
              <a:gd name="connsiteX3" fmla="*/ 3887754 w 4746588"/>
              <a:gd name="connsiteY3" fmla="*/ 0 h 2730500"/>
              <a:gd name="connsiteX4" fmla="*/ 4746588 w 4746588"/>
              <a:gd name="connsiteY4" fmla="*/ 1585890 h 2730500"/>
              <a:gd name="connsiteX5" fmla="*/ 3268590 w 4746588"/>
              <a:gd name="connsiteY5" fmla="*/ 2730500 h 2730500"/>
              <a:gd name="connsiteX6" fmla="*/ 3411466 w 4746588"/>
              <a:gd name="connsiteY6" fmla="*/ 1914500 h 2730500"/>
              <a:gd name="connsiteX7" fmla="*/ 1898668 w 4746588"/>
              <a:gd name="connsiteY7" fmla="*/ 1620826 h 2730500"/>
              <a:gd name="connsiteX8" fmla="*/ 0 w 4746588"/>
              <a:gd name="connsiteY8" fmla="*/ 2057400 h 2730500"/>
              <a:gd name="connsiteX9" fmla="*/ 0 w 4746588"/>
              <a:gd name="connsiteY9" fmla="*/ 698500 h 2730500"/>
              <a:gd name="connsiteX0" fmla="*/ 0 w 4746588"/>
              <a:gd name="connsiteY0" fmla="*/ 698500 h 3230542"/>
              <a:gd name="connsiteX1" fmla="*/ 1835168 w 4746588"/>
              <a:gd name="connsiteY1" fmla="*/ 404802 h 3230542"/>
              <a:gd name="connsiteX2" fmla="*/ 3721100 w 4746588"/>
              <a:gd name="connsiteY2" fmla="*/ 698500 h 3230542"/>
              <a:gd name="connsiteX3" fmla="*/ 3887754 w 4746588"/>
              <a:gd name="connsiteY3" fmla="*/ 0 h 3230542"/>
              <a:gd name="connsiteX4" fmla="*/ 4746588 w 4746588"/>
              <a:gd name="connsiteY4" fmla="*/ 1585890 h 3230542"/>
              <a:gd name="connsiteX5" fmla="*/ 2292236 w 4746588"/>
              <a:gd name="connsiteY5" fmla="*/ 3230542 h 3230542"/>
              <a:gd name="connsiteX6" fmla="*/ 3411466 w 4746588"/>
              <a:gd name="connsiteY6" fmla="*/ 1914500 h 3230542"/>
              <a:gd name="connsiteX7" fmla="*/ 1898668 w 4746588"/>
              <a:gd name="connsiteY7" fmla="*/ 1620826 h 3230542"/>
              <a:gd name="connsiteX8" fmla="*/ 0 w 4746588"/>
              <a:gd name="connsiteY8" fmla="*/ 2057400 h 3230542"/>
              <a:gd name="connsiteX9" fmla="*/ 0 w 4746588"/>
              <a:gd name="connsiteY9" fmla="*/ 698500 h 3230542"/>
              <a:gd name="connsiteX0" fmla="*/ 0 w 4746588"/>
              <a:gd name="connsiteY0" fmla="*/ 293698 h 2825740"/>
              <a:gd name="connsiteX1" fmla="*/ 1835168 w 4746588"/>
              <a:gd name="connsiteY1" fmla="*/ 0 h 2825740"/>
              <a:gd name="connsiteX2" fmla="*/ 3721100 w 4746588"/>
              <a:gd name="connsiteY2" fmla="*/ 293698 h 2825740"/>
              <a:gd name="connsiteX3" fmla="*/ 3887754 w 4746588"/>
              <a:gd name="connsiteY3" fmla="*/ 1238248 h 2825740"/>
              <a:gd name="connsiteX4" fmla="*/ 4746588 w 4746588"/>
              <a:gd name="connsiteY4" fmla="*/ 1181088 h 2825740"/>
              <a:gd name="connsiteX5" fmla="*/ 2292236 w 4746588"/>
              <a:gd name="connsiteY5" fmla="*/ 2825740 h 2825740"/>
              <a:gd name="connsiteX6" fmla="*/ 3411466 w 4746588"/>
              <a:gd name="connsiteY6" fmla="*/ 1509698 h 2825740"/>
              <a:gd name="connsiteX7" fmla="*/ 1898668 w 4746588"/>
              <a:gd name="connsiteY7" fmla="*/ 1216024 h 2825740"/>
              <a:gd name="connsiteX8" fmla="*/ 0 w 4746588"/>
              <a:gd name="connsiteY8" fmla="*/ 1652598 h 2825740"/>
              <a:gd name="connsiteX9" fmla="*/ 0 w 4746588"/>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3411466 w 3887754"/>
              <a:gd name="connsiteY6" fmla="*/ 1509698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721100 w 3887754"/>
              <a:gd name="connsiteY2" fmla="*/ 29369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222368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3887754"/>
              <a:gd name="connsiteY0" fmla="*/ 293698 h 2825740"/>
              <a:gd name="connsiteX1" fmla="*/ 1835168 w 3887754"/>
              <a:gd name="connsiteY1" fmla="*/ 0 h 2825740"/>
              <a:gd name="connsiteX2" fmla="*/ 3387688 w 3887754"/>
              <a:gd name="connsiteY2" fmla="*/ 1508096 h 2825740"/>
              <a:gd name="connsiteX3" fmla="*/ 3887754 w 3887754"/>
              <a:gd name="connsiteY3" fmla="*/ 1238248 h 2825740"/>
              <a:gd name="connsiteX4" fmla="*/ 3770234 w 3887754"/>
              <a:gd name="connsiteY4" fmla="*/ 2466948 h 2825740"/>
              <a:gd name="connsiteX5" fmla="*/ 2292236 w 3887754"/>
              <a:gd name="connsiteY5" fmla="*/ 2825740 h 2825740"/>
              <a:gd name="connsiteX6" fmla="*/ 2792302 w 3887754"/>
              <a:gd name="connsiteY6" fmla="*/ 2224054 h 2825740"/>
              <a:gd name="connsiteX7" fmla="*/ 1898668 w 3887754"/>
              <a:gd name="connsiteY7" fmla="*/ 1216024 h 2825740"/>
              <a:gd name="connsiteX8" fmla="*/ 0 w 3887754"/>
              <a:gd name="connsiteY8" fmla="*/ 1652598 h 2825740"/>
              <a:gd name="connsiteX9" fmla="*/ 0 w 3887754"/>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387688 w 4125846"/>
              <a:gd name="connsiteY2" fmla="*/ 1508096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898668 w 4125846"/>
              <a:gd name="connsiteY7" fmla="*/ 121602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911532 w 4125846"/>
              <a:gd name="connsiteY2" fmla="*/ 1222320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88103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4125846"/>
              <a:gd name="connsiteY0" fmla="*/ 293698 h 2825740"/>
              <a:gd name="connsiteX1" fmla="*/ 1835168 w 4125846"/>
              <a:gd name="connsiteY1" fmla="*/ 0 h 2825740"/>
              <a:gd name="connsiteX2" fmla="*/ 3649558 w 4125846"/>
              <a:gd name="connsiteY2" fmla="*/ 936544 h 2825740"/>
              <a:gd name="connsiteX3" fmla="*/ 4125846 w 4125846"/>
              <a:gd name="connsiteY3" fmla="*/ 380944 h 2825740"/>
              <a:gd name="connsiteX4" fmla="*/ 3770234 w 4125846"/>
              <a:gd name="connsiteY4" fmla="*/ 2466948 h 2825740"/>
              <a:gd name="connsiteX5" fmla="*/ 2292236 w 4125846"/>
              <a:gd name="connsiteY5" fmla="*/ 2825740 h 2825740"/>
              <a:gd name="connsiteX6" fmla="*/ 2792302 w 4125846"/>
              <a:gd name="connsiteY6" fmla="*/ 2224054 h 2825740"/>
              <a:gd name="connsiteX7" fmla="*/ 1636694 w 4125846"/>
              <a:gd name="connsiteY7" fmla="*/ 1430314 h 2825740"/>
              <a:gd name="connsiteX8" fmla="*/ 0 w 4125846"/>
              <a:gd name="connsiteY8" fmla="*/ 1652598 h 2825740"/>
              <a:gd name="connsiteX9" fmla="*/ 0 w 4125846"/>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770234 w 3935310"/>
              <a:gd name="connsiteY4" fmla="*/ 2466948 h 2825740"/>
              <a:gd name="connsiteX5" fmla="*/ 2292236 w 3935310"/>
              <a:gd name="connsiteY5" fmla="*/ 2825740 h 2825740"/>
              <a:gd name="connsiteX6" fmla="*/ 2792302 w 3935310"/>
              <a:gd name="connsiteY6" fmla="*/ 2224054 h 2825740"/>
              <a:gd name="connsiteX7" fmla="*/ 1636694 w 3935310"/>
              <a:gd name="connsiteY7" fmla="*/ 1430314 h 2825740"/>
              <a:gd name="connsiteX8" fmla="*/ 0 w 3935310"/>
              <a:gd name="connsiteY8" fmla="*/ 1652598 h 2825740"/>
              <a:gd name="connsiteX9" fmla="*/ 0 w 3935310"/>
              <a:gd name="connsiteY9"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825740"/>
              <a:gd name="connsiteX1" fmla="*/ 1835168 w 3935310"/>
              <a:gd name="connsiteY1" fmla="*/ 0 h 2825740"/>
              <a:gd name="connsiteX2" fmla="*/ 3649558 w 3935310"/>
              <a:gd name="connsiteY2" fmla="*/ 936544 h 2825740"/>
              <a:gd name="connsiteX3" fmla="*/ 3935310 w 3935310"/>
              <a:gd name="connsiteY3" fmla="*/ 738110 h 2825740"/>
              <a:gd name="connsiteX4" fmla="*/ 3930668 w 3935310"/>
              <a:gd name="connsiteY4" fmla="*/ 744550 h 2825740"/>
              <a:gd name="connsiteX5" fmla="*/ 3770234 w 3935310"/>
              <a:gd name="connsiteY5" fmla="*/ 2466948 h 2825740"/>
              <a:gd name="connsiteX6" fmla="*/ 2292236 w 3935310"/>
              <a:gd name="connsiteY6" fmla="*/ 2825740 h 2825740"/>
              <a:gd name="connsiteX7" fmla="*/ 2792302 w 3935310"/>
              <a:gd name="connsiteY7" fmla="*/ 2224054 h 2825740"/>
              <a:gd name="connsiteX8" fmla="*/ 1636694 w 3935310"/>
              <a:gd name="connsiteY8" fmla="*/ 1430314 h 2825740"/>
              <a:gd name="connsiteX9" fmla="*/ 0 w 3935310"/>
              <a:gd name="connsiteY9" fmla="*/ 1652598 h 2825740"/>
              <a:gd name="connsiteX10" fmla="*/ 0 w 3935310"/>
              <a:gd name="connsiteY10" fmla="*/ 293698 h 2825740"/>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0 w 3935310"/>
              <a:gd name="connsiteY0" fmla="*/ 293698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0 w 3935310"/>
              <a:gd name="connsiteY10" fmla="*/ 293698 h 2611402"/>
              <a:gd name="connsiteX0" fmla="*/ 50321 w 3935310"/>
              <a:gd name="connsiteY0" fmla="*/ 785739 h 2611402"/>
              <a:gd name="connsiteX1" fmla="*/ 1835168 w 3935310"/>
              <a:gd name="connsiteY1" fmla="*/ 0 h 2611402"/>
              <a:gd name="connsiteX2" fmla="*/ 3649558 w 3935310"/>
              <a:gd name="connsiteY2" fmla="*/ 936544 h 2611402"/>
              <a:gd name="connsiteX3" fmla="*/ 3935310 w 3935310"/>
              <a:gd name="connsiteY3" fmla="*/ 738110 h 2611402"/>
              <a:gd name="connsiteX4" fmla="*/ 3930668 w 3935310"/>
              <a:gd name="connsiteY4" fmla="*/ 744550 h 2611402"/>
              <a:gd name="connsiteX5" fmla="*/ 3770234 w 3935310"/>
              <a:gd name="connsiteY5" fmla="*/ 2466948 h 2611402"/>
              <a:gd name="connsiteX6" fmla="*/ 2458890 w 3935310"/>
              <a:gd name="connsiteY6" fmla="*/ 2611402 h 2611402"/>
              <a:gd name="connsiteX7" fmla="*/ 2792302 w 3935310"/>
              <a:gd name="connsiteY7" fmla="*/ 2224054 h 2611402"/>
              <a:gd name="connsiteX8" fmla="*/ 1636694 w 3935310"/>
              <a:gd name="connsiteY8" fmla="*/ 1430314 h 2611402"/>
              <a:gd name="connsiteX9" fmla="*/ 0 w 3935310"/>
              <a:gd name="connsiteY9" fmla="*/ 1652598 h 2611402"/>
              <a:gd name="connsiteX10" fmla="*/ 50321 w 3935310"/>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86373 w 3884989"/>
              <a:gd name="connsiteY8" fmla="*/ 1430314 h 2611402"/>
              <a:gd name="connsiteX9" fmla="*/ 30087 w 3884989"/>
              <a:gd name="connsiteY9" fmla="*/ 801065 h 2611402"/>
              <a:gd name="connsiteX10" fmla="*/ 0 w 3884989"/>
              <a:gd name="connsiteY10" fmla="*/ 785739 h 2611402"/>
              <a:gd name="connsiteX0" fmla="*/ 0 w 3884989"/>
              <a:gd name="connsiteY0" fmla="*/ 785739 h 2611402"/>
              <a:gd name="connsiteX1" fmla="*/ 1784847 w 3884989"/>
              <a:gd name="connsiteY1" fmla="*/ 0 h 2611402"/>
              <a:gd name="connsiteX2" fmla="*/ 3599237 w 3884989"/>
              <a:gd name="connsiteY2" fmla="*/ 936544 h 2611402"/>
              <a:gd name="connsiteX3" fmla="*/ 3884989 w 3884989"/>
              <a:gd name="connsiteY3" fmla="*/ 738110 h 2611402"/>
              <a:gd name="connsiteX4" fmla="*/ 3880347 w 3884989"/>
              <a:gd name="connsiteY4" fmla="*/ 744550 h 2611402"/>
              <a:gd name="connsiteX5" fmla="*/ 3719913 w 3884989"/>
              <a:gd name="connsiteY5" fmla="*/ 2466948 h 2611402"/>
              <a:gd name="connsiteX6" fmla="*/ 2408569 w 3884989"/>
              <a:gd name="connsiteY6" fmla="*/ 2611402 h 2611402"/>
              <a:gd name="connsiteX7" fmla="*/ 2741981 w 3884989"/>
              <a:gd name="connsiteY7" fmla="*/ 2224054 h 2611402"/>
              <a:gd name="connsiteX8" fmla="*/ 1500437 w 3884989"/>
              <a:gd name="connsiteY8" fmla="*/ 608165 h 2611402"/>
              <a:gd name="connsiteX9" fmla="*/ 30087 w 3884989"/>
              <a:gd name="connsiteY9" fmla="*/ 801065 h 2611402"/>
              <a:gd name="connsiteX10" fmla="*/ 0 w 3884989"/>
              <a:gd name="connsiteY10" fmla="*/ 785739 h 2611402"/>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741981 w 3884989"/>
              <a:gd name="connsiteY7" fmla="*/ 2057882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599237 w 3884989"/>
              <a:gd name="connsiteY2" fmla="*/ 770372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 name="connsiteX0" fmla="*/ 0 w 3884989"/>
              <a:gd name="connsiteY0" fmla="*/ 619567 h 2445230"/>
              <a:gd name="connsiteX1" fmla="*/ 1969719 w 3884989"/>
              <a:gd name="connsiteY1" fmla="*/ 0 h 2445230"/>
              <a:gd name="connsiteX2" fmla="*/ 3453772 w 3884989"/>
              <a:gd name="connsiteY2" fmla="*/ 1088373 h 2445230"/>
              <a:gd name="connsiteX3" fmla="*/ 3884989 w 3884989"/>
              <a:gd name="connsiteY3" fmla="*/ 571938 h 2445230"/>
              <a:gd name="connsiteX4" fmla="*/ 3880347 w 3884989"/>
              <a:gd name="connsiteY4" fmla="*/ 578378 h 2445230"/>
              <a:gd name="connsiteX5" fmla="*/ 3719913 w 3884989"/>
              <a:gd name="connsiteY5" fmla="*/ 2300776 h 2445230"/>
              <a:gd name="connsiteX6" fmla="*/ 2408569 w 3884989"/>
              <a:gd name="connsiteY6" fmla="*/ 2445230 h 2445230"/>
              <a:gd name="connsiteX7" fmla="*/ 2876479 w 3884989"/>
              <a:gd name="connsiteY7" fmla="*/ 1817856 h 2445230"/>
              <a:gd name="connsiteX8" fmla="*/ 1500437 w 3884989"/>
              <a:gd name="connsiteY8" fmla="*/ 441993 h 2445230"/>
              <a:gd name="connsiteX9" fmla="*/ 30087 w 3884989"/>
              <a:gd name="connsiteY9" fmla="*/ 634893 h 2445230"/>
              <a:gd name="connsiteX10" fmla="*/ 0 w 3884989"/>
              <a:gd name="connsiteY10" fmla="*/ 619567 h 244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4989" h="2445230">
                <a:moveTo>
                  <a:pt x="0" y="619567"/>
                </a:moveTo>
                <a:cubicBezTo>
                  <a:pt x="604657" y="325933"/>
                  <a:pt x="1045278" y="37599"/>
                  <a:pt x="1969719" y="0"/>
                </a:cubicBezTo>
                <a:cubicBezTo>
                  <a:pt x="2968249" y="188433"/>
                  <a:pt x="3082300" y="580906"/>
                  <a:pt x="3453772" y="1088373"/>
                </a:cubicBezTo>
                <a:lnTo>
                  <a:pt x="3884989" y="571938"/>
                </a:lnTo>
                <a:cubicBezTo>
                  <a:pt x="3883442" y="574085"/>
                  <a:pt x="3858072" y="479401"/>
                  <a:pt x="3880347" y="578378"/>
                </a:cubicBezTo>
                <a:lnTo>
                  <a:pt x="3719913" y="2300776"/>
                </a:lnTo>
                <a:lnTo>
                  <a:pt x="2408569" y="2445230"/>
                </a:lnTo>
                <a:lnTo>
                  <a:pt x="2876479" y="1817856"/>
                </a:lnTo>
                <a:cubicBezTo>
                  <a:pt x="2707766" y="1145736"/>
                  <a:pt x="2573052" y="558946"/>
                  <a:pt x="1500437" y="441993"/>
                </a:cubicBezTo>
                <a:cubicBezTo>
                  <a:pt x="516843" y="385284"/>
                  <a:pt x="662976" y="489368"/>
                  <a:pt x="30087" y="634893"/>
                </a:cubicBezTo>
                <a:lnTo>
                  <a:pt x="0" y="619567"/>
                </a:lnTo>
                <a:close/>
              </a:path>
            </a:pathLst>
          </a:custGeom>
          <a:solidFill>
            <a:srgbClr val="FF0000">
              <a:alpha val="40000"/>
            </a:srgbClr>
          </a:solidFill>
          <a:ln w="3175" cap="flat" cmpd="sng" algn="ctr">
            <a:solidFill>
              <a:schemeClr val="bg1">
                <a:lumMod val="75000"/>
              </a:schemeClr>
            </a:solidFill>
            <a:prstDash val="solid"/>
            <a:round/>
            <a:headEnd type="none" w="med" len="med"/>
            <a:tailEnd type="triangle" w="med" len="med"/>
          </a:ln>
          <a:effectLst/>
        </p:spPr>
        <p:txBody>
          <a:bodyPr wrap="none" anchor="ctr"/>
          <a:lstStyle/>
          <a:p>
            <a:pPr algn="ctr">
              <a:spcAft>
                <a:spcPct val="20000"/>
              </a:spcAft>
              <a:defRPr/>
            </a:pPr>
            <a:endParaRPr lang="pt-BR" sz="900" b="0"/>
          </a:p>
        </p:txBody>
      </p:sp>
      <p:sp>
        <p:nvSpPr>
          <p:cNvPr id="3" name="Retângulo 2">
            <a:extLst>
              <a:ext uri="{FF2B5EF4-FFF2-40B4-BE49-F238E27FC236}">
                <a16:creationId xmlns:a16="http://schemas.microsoft.com/office/drawing/2014/main" id="{613B792D-B334-44F9-9E73-8E45D4765149}"/>
              </a:ext>
            </a:extLst>
          </p:cNvPr>
          <p:cNvSpPr/>
          <p:nvPr/>
        </p:nvSpPr>
        <p:spPr>
          <a:xfrm>
            <a:off x="681055" y="6668105"/>
            <a:ext cx="6986262" cy="215444"/>
          </a:xfrm>
          <a:prstGeom prst="rect">
            <a:avLst/>
          </a:prstGeom>
        </p:spPr>
        <p:txBody>
          <a:bodyPr wrap="square">
            <a:spAutoFit/>
          </a:bodyPr>
          <a:lstStyle/>
          <a:p>
            <a:r>
              <a:rPr lang="pt-BR" sz="800" b="1" dirty="0"/>
              <a:t>Fonte: </a:t>
            </a:r>
            <a:r>
              <a:rPr lang="pt-BR" sz="800" b="1" dirty="0" err="1"/>
              <a:t>Report</a:t>
            </a:r>
            <a:r>
              <a:rPr lang="pt-BR" sz="800" b="1" dirty="0"/>
              <a:t> </a:t>
            </a:r>
            <a:r>
              <a:rPr lang="pt-BR" sz="800" b="1" dirty="0" err="1"/>
              <a:t>Linker</a:t>
            </a:r>
            <a:r>
              <a:rPr lang="pt-BR" sz="800" b="1" dirty="0"/>
              <a:t> (https://www.reportlinker.com/data/series/</a:t>
            </a:r>
            <a:r>
              <a:rPr lang="pt-BR" sz="800" b="1" dirty="0" err="1"/>
              <a:t>OQQIvXedgCs</a:t>
            </a:r>
            <a:r>
              <a:rPr lang="pt-BR" sz="800" b="1" dirty="0"/>
              <a:t>)</a:t>
            </a:r>
          </a:p>
        </p:txBody>
      </p:sp>
    </p:spTree>
    <p:extLst>
      <p:ext uri="{BB962C8B-B14F-4D97-AF65-F5344CB8AC3E}">
        <p14:creationId xmlns:p14="http://schemas.microsoft.com/office/powerpoint/2010/main" val="40993730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5484" y="188913"/>
            <a:ext cx="9135032" cy="329588"/>
          </a:xfrm>
        </p:spPr>
        <p:txBody>
          <a:bodyPr/>
          <a:lstStyle/>
          <a:p>
            <a:r>
              <a:rPr lang="pt-BR" dirty="0"/>
              <a:t>Barrilha (Carbonato de Sódio)</a:t>
            </a:r>
          </a:p>
        </p:txBody>
      </p:sp>
      <p:grpSp>
        <p:nvGrpSpPr>
          <p:cNvPr id="5" name="Grupo 4"/>
          <p:cNvGrpSpPr>
            <a:grpSpLocks noChangeAspect="1"/>
          </p:cNvGrpSpPr>
          <p:nvPr/>
        </p:nvGrpSpPr>
        <p:grpSpPr>
          <a:xfrm>
            <a:off x="-3235887" y="146266"/>
            <a:ext cx="6124325" cy="6592439"/>
            <a:chOff x="422208" y="2628901"/>
            <a:chExt cx="3142746" cy="3382963"/>
          </a:xfrm>
        </p:grpSpPr>
        <p:sp>
          <p:nvSpPr>
            <p:cNvPr id="6" name="Freeform 4"/>
            <p:cNvSpPr>
              <a:spLocks/>
            </p:cNvSpPr>
            <p:nvPr/>
          </p:nvSpPr>
          <p:spPr bwMode="auto">
            <a:xfrm>
              <a:off x="422208" y="2628901"/>
              <a:ext cx="3134810" cy="3373438"/>
            </a:xfrm>
            <a:custGeom>
              <a:avLst/>
              <a:gdLst/>
              <a:ahLst/>
              <a:cxnLst>
                <a:cxn ang="0">
                  <a:pos x="1323" y="2290"/>
                </a:cxn>
                <a:cxn ang="0">
                  <a:pos x="1451" y="2008"/>
                </a:cxn>
                <a:cxn ang="0">
                  <a:pos x="1509" y="1852"/>
                </a:cxn>
                <a:cxn ang="0">
                  <a:pos x="1727" y="1738"/>
                </a:cxn>
                <a:cxn ang="0">
                  <a:pos x="1875" y="1664"/>
                </a:cxn>
                <a:cxn ang="0">
                  <a:pos x="1946" y="1489"/>
                </a:cxn>
                <a:cxn ang="0">
                  <a:pos x="1997" y="1334"/>
                </a:cxn>
                <a:cxn ang="0">
                  <a:pos x="2036" y="1145"/>
                </a:cxn>
                <a:cxn ang="0">
                  <a:pos x="2145" y="976"/>
                </a:cxn>
                <a:cxn ang="0">
                  <a:pos x="2255" y="801"/>
                </a:cxn>
                <a:cxn ang="0">
                  <a:pos x="2203" y="612"/>
                </a:cxn>
                <a:cxn ang="0">
                  <a:pos x="2036" y="552"/>
                </a:cxn>
                <a:cxn ang="0">
                  <a:pos x="1817" y="498"/>
                </a:cxn>
                <a:cxn ang="0">
                  <a:pos x="1670" y="477"/>
                </a:cxn>
                <a:cxn ang="0">
                  <a:pos x="1561" y="384"/>
                </a:cxn>
                <a:cxn ang="0">
                  <a:pos x="1419" y="417"/>
                </a:cxn>
                <a:cxn ang="0">
                  <a:pos x="1310" y="438"/>
                </a:cxn>
                <a:cxn ang="0">
                  <a:pos x="1323" y="289"/>
                </a:cxn>
                <a:cxn ang="0">
                  <a:pos x="1310" y="188"/>
                </a:cxn>
                <a:cxn ang="0">
                  <a:pos x="1252" y="93"/>
                </a:cxn>
                <a:cxn ang="0">
                  <a:pos x="1053" y="174"/>
                </a:cxn>
                <a:cxn ang="0">
                  <a:pos x="982" y="208"/>
                </a:cxn>
                <a:cxn ang="0">
                  <a:pos x="796" y="249"/>
                </a:cxn>
                <a:cxn ang="0">
                  <a:pos x="764" y="59"/>
                </a:cxn>
                <a:cxn ang="0">
                  <a:pos x="706" y="39"/>
                </a:cxn>
                <a:cxn ang="0">
                  <a:pos x="578" y="93"/>
                </a:cxn>
                <a:cxn ang="0">
                  <a:pos x="526" y="154"/>
                </a:cxn>
                <a:cxn ang="0">
                  <a:pos x="526" y="269"/>
                </a:cxn>
                <a:cxn ang="0">
                  <a:pos x="359" y="269"/>
                </a:cxn>
                <a:cxn ang="0">
                  <a:pos x="199" y="269"/>
                </a:cxn>
                <a:cxn ang="0">
                  <a:pos x="199" y="323"/>
                </a:cxn>
                <a:cxn ang="0">
                  <a:pos x="217" y="572"/>
                </a:cxn>
                <a:cxn ang="0">
                  <a:pos x="51" y="727"/>
                </a:cxn>
                <a:cxn ang="0">
                  <a:pos x="0" y="842"/>
                </a:cxn>
                <a:cxn ang="0">
                  <a:pos x="70" y="1010"/>
                </a:cxn>
                <a:cxn ang="0">
                  <a:pos x="180" y="990"/>
                </a:cxn>
                <a:cxn ang="0">
                  <a:pos x="359" y="1050"/>
                </a:cxn>
                <a:cxn ang="0">
                  <a:pos x="487" y="1010"/>
                </a:cxn>
                <a:cxn ang="0">
                  <a:pos x="635" y="1165"/>
                </a:cxn>
                <a:cxn ang="0">
                  <a:pos x="764" y="1280"/>
                </a:cxn>
                <a:cxn ang="0">
                  <a:pos x="906" y="1374"/>
                </a:cxn>
                <a:cxn ang="0">
                  <a:pos x="963" y="1489"/>
                </a:cxn>
                <a:cxn ang="0">
                  <a:pos x="963" y="1698"/>
                </a:cxn>
                <a:cxn ang="0">
                  <a:pos x="1091" y="1792"/>
                </a:cxn>
                <a:cxn ang="0">
                  <a:pos x="1123" y="1893"/>
                </a:cxn>
                <a:cxn ang="0">
                  <a:pos x="1181" y="2008"/>
                </a:cxn>
                <a:cxn ang="0">
                  <a:pos x="1014" y="2236"/>
                </a:cxn>
                <a:cxn ang="0">
                  <a:pos x="1143" y="2270"/>
                </a:cxn>
                <a:cxn ang="0">
                  <a:pos x="1233" y="2371"/>
                </a:cxn>
              </a:cxnLst>
              <a:rect l="0" t="0" r="r" b="b"/>
              <a:pathLst>
                <a:path w="2256" h="2427">
                  <a:moveTo>
                    <a:pt x="1213" y="2426"/>
                  </a:moveTo>
                  <a:lnTo>
                    <a:pt x="1252" y="2405"/>
                  </a:lnTo>
                  <a:lnTo>
                    <a:pt x="1291" y="2331"/>
                  </a:lnTo>
                  <a:lnTo>
                    <a:pt x="1323" y="2290"/>
                  </a:lnTo>
                  <a:lnTo>
                    <a:pt x="1361" y="2197"/>
                  </a:lnTo>
                  <a:lnTo>
                    <a:pt x="1400" y="2143"/>
                  </a:lnTo>
                  <a:lnTo>
                    <a:pt x="1432" y="2082"/>
                  </a:lnTo>
                  <a:lnTo>
                    <a:pt x="1451" y="2008"/>
                  </a:lnTo>
                  <a:lnTo>
                    <a:pt x="1451" y="1927"/>
                  </a:lnTo>
                  <a:lnTo>
                    <a:pt x="1451" y="1913"/>
                  </a:lnTo>
                  <a:lnTo>
                    <a:pt x="1490" y="1873"/>
                  </a:lnTo>
                  <a:lnTo>
                    <a:pt x="1509" y="1852"/>
                  </a:lnTo>
                  <a:lnTo>
                    <a:pt x="1561" y="1812"/>
                  </a:lnTo>
                  <a:lnTo>
                    <a:pt x="1619" y="1779"/>
                  </a:lnTo>
                  <a:lnTo>
                    <a:pt x="1657" y="1759"/>
                  </a:lnTo>
                  <a:lnTo>
                    <a:pt x="1727" y="1738"/>
                  </a:lnTo>
                  <a:lnTo>
                    <a:pt x="1817" y="1738"/>
                  </a:lnTo>
                  <a:lnTo>
                    <a:pt x="1836" y="1698"/>
                  </a:lnTo>
                  <a:lnTo>
                    <a:pt x="1875" y="1678"/>
                  </a:lnTo>
                  <a:lnTo>
                    <a:pt x="1875" y="1664"/>
                  </a:lnTo>
                  <a:lnTo>
                    <a:pt x="1888" y="1644"/>
                  </a:lnTo>
                  <a:lnTo>
                    <a:pt x="1907" y="1603"/>
                  </a:lnTo>
                  <a:lnTo>
                    <a:pt x="1927" y="1563"/>
                  </a:lnTo>
                  <a:lnTo>
                    <a:pt x="1946" y="1489"/>
                  </a:lnTo>
                  <a:lnTo>
                    <a:pt x="1965" y="1448"/>
                  </a:lnTo>
                  <a:lnTo>
                    <a:pt x="1984" y="1435"/>
                  </a:lnTo>
                  <a:lnTo>
                    <a:pt x="1997" y="1394"/>
                  </a:lnTo>
                  <a:lnTo>
                    <a:pt x="1997" y="1334"/>
                  </a:lnTo>
                  <a:lnTo>
                    <a:pt x="2017" y="1300"/>
                  </a:lnTo>
                  <a:lnTo>
                    <a:pt x="2017" y="1165"/>
                  </a:lnTo>
                  <a:lnTo>
                    <a:pt x="2036" y="1125"/>
                  </a:lnTo>
                  <a:lnTo>
                    <a:pt x="2036" y="1145"/>
                  </a:lnTo>
                  <a:lnTo>
                    <a:pt x="2055" y="1145"/>
                  </a:lnTo>
                  <a:lnTo>
                    <a:pt x="2094" y="1071"/>
                  </a:lnTo>
                  <a:lnTo>
                    <a:pt x="2107" y="1050"/>
                  </a:lnTo>
                  <a:lnTo>
                    <a:pt x="2145" y="976"/>
                  </a:lnTo>
                  <a:lnTo>
                    <a:pt x="2184" y="956"/>
                  </a:lnTo>
                  <a:lnTo>
                    <a:pt x="2203" y="915"/>
                  </a:lnTo>
                  <a:lnTo>
                    <a:pt x="2235" y="862"/>
                  </a:lnTo>
                  <a:lnTo>
                    <a:pt x="2255" y="801"/>
                  </a:lnTo>
                  <a:lnTo>
                    <a:pt x="2255" y="747"/>
                  </a:lnTo>
                  <a:lnTo>
                    <a:pt x="2235" y="707"/>
                  </a:lnTo>
                  <a:lnTo>
                    <a:pt x="2216" y="633"/>
                  </a:lnTo>
                  <a:lnTo>
                    <a:pt x="2203" y="612"/>
                  </a:lnTo>
                  <a:lnTo>
                    <a:pt x="2164" y="612"/>
                  </a:lnTo>
                  <a:lnTo>
                    <a:pt x="2107" y="592"/>
                  </a:lnTo>
                  <a:lnTo>
                    <a:pt x="2055" y="552"/>
                  </a:lnTo>
                  <a:lnTo>
                    <a:pt x="2036" y="552"/>
                  </a:lnTo>
                  <a:lnTo>
                    <a:pt x="1997" y="518"/>
                  </a:lnTo>
                  <a:lnTo>
                    <a:pt x="1946" y="498"/>
                  </a:lnTo>
                  <a:lnTo>
                    <a:pt x="1836" y="498"/>
                  </a:lnTo>
                  <a:lnTo>
                    <a:pt x="1817" y="498"/>
                  </a:lnTo>
                  <a:lnTo>
                    <a:pt x="1779" y="477"/>
                  </a:lnTo>
                  <a:lnTo>
                    <a:pt x="1727" y="458"/>
                  </a:lnTo>
                  <a:lnTo>
                    <a:pt x="1689" y="438"/>
                  </a:lnTo>
                  <a:lnTo>
                    <a:pt x="1670" y="477"/>
                  </a:lnTo>
                  <a:lnTo>
                    <a:pt x="1670" y="438"/>
                  </a:lnTo>
                  <a:lnTo>
                    <a:pt x="1638" y="417"/>
                  </a:lnTo>
                  <a:lnTo>
                    <a:pt x="1619" y="404"/>
                  </a:lnTo>
                  <a:lnTo>
                    <a:pt x="1561" y="384"/>
                  </a:lnTo>
                  <a:lnTo>
                    <a:pt x="1548" y="363"/>
                  </a:lnTo>
                  <a:lnTo>
                    <a:pt x="1471" y="343"/>
                  </a:lnTo>
                  <a:lnTo>
                    <a:pt x="1451" y="384"/>
                  </a:lnTo>
                  <a:lnTo>
                    <a:pt x="1419" y="417"/>
                  </a:lnTo>
                  <a:lnTo>
                    <a:pt x="1400" y="458"/>
                  </a:lnTo>
                  <a:lnTo>
                    <a:pt x="1381" y="518"/>
                  </a:lnTo>
                  <a:lnTo>
                    <a:pt x="1381" y="458"/>
                  </a:lnTo>
                  <a:lnTo>
                    <a:pt x="1310" y="438"/>
                  </a:lnTo>
                  <a:lnTo>
                    <a:pt x="1271" y="404"/>
                  </a:lnTo>
                  <a:lnTo>
                    <a:pt x="1271" y="384"/>
                  </a:lnTo>
                  <a:lnTo>
                    <a:pt x="1291" y="323"/>
                  </a:lnTo>
                  <a:lnTo>
                    <a:pt x="1323" y="289"/>
                  </a:lnTo>
                  <a:lnTo>
                    <a:pt x="1342" y="269"/>
                  </a:lnTo>
                  <a:lnTo>
                    <a:pt x="1342" y="249"/>
                  </a:lnTo>
                  <a:lnTo>
                    <a:pt x="1323" y="228"/>
                  </a:lnTo>
                  <a:lnTo>
                    <a:pt x="1310" y="188"/>
                  </a:lnTo>
                  <a:lnTo>
                    <a:pt x="1291" y="134"/>
                  </a:lnTo>
                  <a:lnTo>
                    <a:pt x="1291" y="73"/>
                  </a:lnTo>
                  <a:lnTo>
                    <a:pt x="1271" y="73"/>
                  </a:lnTo>
                  <a:lnTo>
                    <a:pt x="1252" y="93"/>
                  </a:lnTo>
                  <a:lnTo>
                    <a:pt x="1213" y="154"/>
                  </a:lnTo>
                  <a:lnTo>
                    <a:pt x="1162" y="188"/>
                  </a:lnTo>
                  <a:lnTo>
                    <a:pt x="1111" y="188"/>
                  </a:lnTo>
                  <a:lnTo>
                    <a:pt x="1053" y="174"/>
                  </a:lnTo>
                  <a:lnTo>
                    <a:pt x="995" y="174"/>
                  </a:lnTo>
                  <a:lnTo>
                    <a:pt x="982" y="188"/>
                  </a:lnTo>
                  <a:lnTo>
                    <a:pt x="995" y="188"/>
                  </a:lnTo>
                  <a:lnTo>
                    <a:pt x="982" y="208"/>
                  </a:lnTo>
                  <a:lnTo>
                    <a:pt x="925" y="208"/>
                  </a:lnTo>
                  <a:lnTo>
                    <a:pt x="873" y="228"/>
                  </a:lnTo>
                  <a:lnTo>
                    <a:pt x="815" y="249"/>
                  </a:lnTo>
                  <a:lnTo>
                    <a:pt x="796" y="249"/>
                  </a:lnTo>
                  <a:lnTo>
                    <a:pt x="777" y="228"/>
                  </a:lnTo>
                  <a:lnTo>
                    <a:pt x="764" y="154"/>
                  </a:lnTo>
                  <a:lnTo>
                    <a:pt x="777" y="93"/>
                  </a:lnTo>
                  <a:lnTo>
                    <a:pt x="764" y="59"/>
                  </a:lnTo>
                  <a:lnTo>
                    <a:pt x="745" y="59"/>
                  </a:lnTo>
                  <a:lnTo>
                    <a:pt x="745" y="20"/>
                  </a:lnTo>
                  <a:lnTo>
                    <a:pt x="706" y="0"/>
                  </a:lnTo>
                  <a:lnTo>
                    <a:pt x="706" y="39"/>
                  </a:lnTo>
                  <a:lnTo>
                    <a:pt x="635" y="73"/>
                  </a:lnTo>
                  <a:lnTo>
                    <a:pt x="616" y="113"/>
                  </a:lnTo>
                  <a:lnTo>
                    <a:pt x="597" y="93"/>
                  </a:lnTo>
                  <a:lnTo>
                    <a:pt x="578" y="93"/>
                  </a:lnTo>
                  <a:lnTo>
                    <a:pt x="507" y="73"/>
                  </a:lnTo>
                  <a:lnTo>
                    <a:pt x="487" y="93"/>
                  </a:lnTo>
                  <a:lnTo>
                    <a:pt x="526" y="113"/>
                  </a:lnTo>
                  <a:lnTo>
                    <a:pt x="526" y="154"/>
                  </a:lnTo>
                  <a:lnTo>
                    <a:pt x="545" y="188"/>
                  </a:lnTo>
                  <a:lnTo>
                    <a:pt x="578" y="208"/>
                  </a:lnTo>
                  <a:lnTo>
                    <a:pt x="578" y="228"/>
                  </a:lnTo>
                  <a:lnTo>
                    <a:pt x="526" y="269"/>
                  </a:lnTo>
                  <a:lnTo>
                    <a:pt x="487" y="303"/>
                  </a:lnTo>
                  <a:lnTo>
                    <a:pt x="417" y="323"/>
                  </a:lnTo>
                  <a:lnTo>
                    <a:pt x="378" y="303"/>
                  </a:lnTo>
                  <a:lnTo>
                    <a:pt x="359" y="269"/>
                  </a:lnTo>
                  <a:lnTo>
                    <a:pt x="340" y="249"/>
                  </a:lnTo>
                  <a:lnTo>
                    <a:pt x="307" y="249"/>
                  </a:lnTo>
                  <a:lnTo>
                    <a:pt x="288" y="249"/>
                  </a:lnTo>
                  <a:lnTo>
                    <a:pt x="199" y="269"/>
                  </a:lnTo>
                  <a:lnTo>
                    <a:pt x="199" y="289"/>
                  </a:lnTo>
                  <a:lnTo>
                    <a:pt x="230" y="303"/>
                  </a:lnTo>
                  <a:lnTo>
                    <a:pt x="230" y="323"/>
                  </a:lnTo>
                  <a:lnTo>
                    <a:pt x="199" y="323"/>
                  </a:lnTo>
                  <a:lnTo>
                    <a:pt x="180" y="343"/>
                  </a:lnTo>
                  <a:lnTo>
                    <a:pt x="199" y="417"/>
                  </a:lnTo>
                  <a:lnTo>
                    <a:pt x="230" y="458"/>
                  </a:lnTo>
                  <a:lnTo>
                    <a:pt x="217" y="572"/>
                  </a:lnTo>
                  <a:lnTo>
                    <a:pt x="199" y="646"/>
                  </a:lnTo>
                  <a:lnTo>
                    <a:pt x="180" y="646"/>
                  </a:lnTo>
                  <a:lnTo>
                    <a:pt x="90" y="687"/>
                  </a:lnTo>
                  <a:lnTo>
                    <a:pt x="51" y="727"/>
                  </a:lnTo>
                  <a:lnTo>
                    <a:pt x="32" y="761"/>
                  </a:lnTo>
                  <a:lnTo>
                    <a:pt x="32" y="781"/>
                  </a:lnTo>
                  <a:lnTo>
                    <a:pt x="12" y="801"/>
                  </a:lnTo>
                  <a:lnTo>
                    <a:pt x="0" y="842"/>
                  </a:lnTo>
                  <a:lnTo>
                    <a:pt x="0" y="896"/>
                  </a:lnTo>
                  <a:lnTo>
                    <a:pt x="12" y="936"/>
                  </a:lnTo>
                  <a:lnTo>
                    <a:pt x="51" y="976"/>
                  </a:lnTo>
                  <a:lnTo>
                    <a:pt x="70" y="1010"/>
                  </a:lnTo>
                  <a:lnTo>
                    <a:pt x="90" y="1010"/>
                  </a:lnTo>
                  <a:lnTo>
                    <a:pt x="109" y="1030"/>
                  </a:lnTo>
                  <a:lnTo>
                    <a:pt x="141" y="1030"/>
                  </a:lnTo>
                  <a:lnTo>
                    <a:pt x="180" y="990"/>
                  </a:lnTo>
                  <a:lnTo>
                    <a:pt x="180" y="1050"/>
                  </a:lnTo>
                  <a:lnTo>
                    <a:pt x="199" y="1071"/>
                  </a:lnTo>
                  <a:lnTo>
                    <a:pt x="288" y="1071"/>
                  </a:lnTo>
                  <a:lnTo>
                    <a:pt x="359" y="1050"/>
                  </a:lnTo>
                  <a:lnTo>
                    <a:pt x="417" y="1010"/>
                  </a:lnTo>
                  <a:lnTo>
                    <a:pt x="449" y="990"/>
                  </a:lnTo>
                  <a:lnTo>
                    <a:pt x="468" y="990"/>
                  </a:lnTo>
                  <a:lnTo>
                    <a:pt x="487" y="1010"/>
                  </a:lnTo>
                  <a:lnTo>
                    <a:pt x="487" y="1071"/>
                  </a:lnTo>
                  <a:lnTo>
                    <a:pt x="526" y="1125"/>
                  </a:lnTo>
                  <a:lnTo>
                    <a:pt x="597" y="1145"/>
                  </a:lnTo>
                  <a:lnTo>
                    <a:pt x="635" y="1165"/>
                  </a:lnTo>
                  <a:lnTo>
                    <a:pt x="725" y="1185"/>
                  </a:lnTo>
                  <a:lnTo>
                    <a:pt x="764" y="1206"/>
                  </a:lnTo>
                  <a:lnTo>
                    <a:pt x="777" y="1260"/>
                  </a:lnTo>
                  <a:lnTo>
                    <a:pt x="764" y="1280"/>
                  </a:lnTo>
                  <a:lnTo>
                    <a:pt x="777" y="1321"/>
                  </a:lnTo>
                  <a:lnTo>
                    <a:pt x="777" y="1353"/>
                  </a:lnTo>
                  <a:lnTo>
                    <a:pt x="873" y="1374"/>
                  </a:lnTo>
                  <a:lnTo>
                    <a:pt x="906" y="1374"/>
                  </a:lnTo>
                  <a:lnTo>
                    <a:pt x="906" y="1394"/>
                  </a:lnTo>
                  <a:lnTo>
                    <a:pt x="925" y="1435"/>
                  </a:lnTo>
                  <a:lnTo>
                    <a:pt x="963" y="1448"/>
                  </a:lnTo>
                  <a:lnTo>
                    <a:pt x="963" y="1489"/>
                  </a:lnTo>
                  <a:lnTo>
                    <a:pt x="982" y="1509"/>
                  </a:lnTo>
                  <a:lnTo>
                    <a:pt x="982" y="1549"/>
                  </a:lnTo>
                  <a:lnTo>
                    <a:pt x="963" y="1583"/>
                  </a:lnTo>
                  <a:lnTo>
                    <a:pt x="963" y="1698"/>
                  </a:lnTo>
                  <a:lnTo>
                    <a:pt x="982" y="1718"/>
                  </a:lnTo>
                  <a:lnTo>
                    <a:pt x="1053" y="1718"/>
                  </a:lnTo>
                  <a:lnTo>
                    <a:pt x="1072" y="1738"/>
                  </a:lnTo>
                  <a:lnTo>
                    <a:pt x="1091" y="1792"/>
                  </a:lnTo>
                  <a:lnTo>
                    <a:pt x="1104" y="1812"/>
                  </a:lnTo>
                  <a:lnTo>
                    <a:pt x="1143" y="1812"/>
                  </a:lnTo>
                  <a:lnTo>
                    <a:pt x="1143" y="1873"/>
                  </a:lnTo>
                  <a:lnTo>
                    <a:pt x="1123" y="1893"/>
                  </a:lnTo>
                  <a:lnTo>
                    <a:pt x="1123" y="1913"/>
                  </a:lnTo>
                  <a:lnTo>
                    <a:pt x="1162" y="1927"/>
                  </a:lnTo>
                  <a:lnTo>
                    <a:pt x="1181" y="1947"/>
                  </a:lnTo>
                  <a:lnTo>
                    <a:pt x="1181" y="2008"/>
                  </a:lnTo>
                  <a:lnTo>
                    <a:pt x="1123" y="2041"/>
                  </a:lnTo>
                  <a:lnTo>
                    <a:pt x="1091" y="2102"/>
                  </a:lnTo>
                  <a:lnTo>
                    <a:pt x="1014" y="2217"/>
                  </a:lnTo>
                  <a:lnTo>
                    <a:pt x="1014" y="2236"/>
                  </a:lnTo>
                  <a:lnTo>
                    <a:pt x="1053" y="2236"/>
                  </a:lnTo>
                  <a:lnTo>
                    <a:pt x="1091" y="2257"/>
                  </a:lnTo>
                  <a:lnTo>
                    <a:pt x="1123" y="2270"/>
                  </a:lnTo>
                  <a:lnTo>
                    <a:pt x="1143" y="2270"/>
                  </a:lnTo>
                  <a:lnTo>
                    <a:pt x="1181" y="2311"/>
                  </a:lnTo>
                  <a:lnTo>
                    <a:pt x="1213" y="2351"/>
                  </a:lnTo>
                  <a:lnTo>
                    <a:pt x="1233" y="2331"/>
                  </a:lnTo>
                  <a:lnTo>
                    <a:pt x="1233" y="2371"/>
                  </a:lnTo>
                  <a:lnTo>
                    <a:pt x="1213" y="2385"/>
                  </a:lnTo>
                  <a:lnTo>
                    <a:pt x="1213" y="2426"/>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7" name="Freeform 6"/>
            <p:cNvSpPr>
              <a:spLocks/>
            </p:cNvSpPr>
            <p:nvPr/>
          </p:nvSpPr>
          <p:spPr bwMode="auto">
            <a:xfrm>
              <a:off x="1841205" y="5419726"/>
              <a:ext cx="528553" cy="592138"/>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8" name="Freeform 8"/>
            <p:cNvSpPr>
              <a:spLocks/>
            </p:cNvSpPr>
            <p:nvPr/>
          </p:nvSpPr>
          <p:spPr bwMode="auto">
            <a:xfrm>
              <a:off x="2065007" y="5316539"/>
              <a:ext cx="384113" cy="292100"/>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9" name="Freeform 10"/>
            <p:cNvSpPr>
              <a:spLocks/>
            </p:cNvSpPr>
            <p:nvPr/>
          </p:nvSpPr>
          <p:spPr bwMode="auto">
            <a:xfrm>
              <a:off x="1991994" y="5027614"/>
              <a:ext cx="511093" cy="347663"/>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0" name="Freeform 12"/>
            <p:cNvSpPr>
              <a:spLocks/>
            </p:cNvSpPr>
            <p:nvPr/>
          </p:nvSpPr>
          <p:spPr bwMode="auto">
            <a:xfrm>
              <a:off x="2090403" y="4783139"/>
              <a:ext cx="663469" cy="450850"/>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1" name="Freeform 14"/>
            <p:cNvSpPr>
              <a:spLocks/>
            </p:cNvSpPr>
            <p:nvPr/>
          </p:nvSpPr>
          <p:spPr bwMode="auto">
            <a:xfrm>
              <a:off x="2698318" y="4867276"/>
              <a:ext cx="357130" cy="207963"/>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2" name="Freeform 16"/>
            <p:cNvSpPr>
              <a:spLocks/>
            </p:cNvSpPr>
            <p:nvPr/>
          </p:nvSpPr>
          <p:spPr bwMode="auto">
            <a:xfrm>
              <a:off x="2957039" y="4622801"/>
              <a:ext cx="196818" cy="293688"/>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3" name="Freeform 18"/>
            <p:cNvSpPr>
              <a:spLocks/>
            </p:cNvSpPr>
            <p:nvPr/>
          </p:nvSpPr>
          <p:spPr bwMode="auto">
            <a:xfrm>
              <a:off x="2269762" y="4333876"/>
              <a:ext cx="884096" cy="695325"/>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4" name="Freeform 20"/>
            <p:cNvSpPr>
              <a:spLocks/>
            </p:cNvSpPr>
            <p:nvPr/>
          </p:nvSpPr>
          <p:spPr bwMode="auto">
            <a:xfrm>
              <a:off x="2599909" y="3800476"/>
              <a:ext cx="760291" cy="852488"/>
            </a:xfrm>
            <a:custGeom>
              <a:avLst/>
              <a:gdLst/>
              <a:ahLst/>
              <a:cxnLst>
                <a:cxn ang="0">
                  <a:pos x="38" y="424"/>
                </a:cxn>
                <a:cxn ang="0">
                  <a:pos x="70" y="403"/>
                </a:cxn>
                <a:cxn ang="0">
                  <a:pos x="90" y="383"/>
                </a:cxn>
                <a:cxn ang="0">
                  <a:pos x="147" y="383"/>
                </a:cxn>
                <a:cxn ang="0">
                  <a:pos x="179" y="403"/>
                </a:cxn>
                <a:cxn ang="0">
                  <a:pos x="217" y="403"/>
                </a:cxn>
                <a:cxn ang="0">
                  <a:pos x="256" y="424"/>
                </a:cxn>
                <a:cxn ang="0">
                  <a:pos x="288" y="424"/>
                </a:cxn>
                <a:cxn ang="0">
                  <a:pos x="327" y="457"/>
                </a:cxn>
                <a:cxn ang="0">
                  <a:pos x="346" y="457"/>
                </a:cxn>
                <a:cxn ang="0">
                  <a:pos x="398" y="477"/>
                </a:cxn>
                <a:cxn ang="0">
                  <a:pos x="398" y="498"/>
                </a:cxn>
                <a:cxn ang="0">
                  <a:pos x="378" y="517"/>
                </a:cxn>
                <a:cxn ang="0">
                  <a:pos x="365" y="558"/>
                </a:cxn>
                <a:cxn ang="0">
                  <a:pos x="378" y="571"/>
                </a:cxn>
                <a:cxn ang="0">
                  <a:pos x="378" y="591"/>
                </a:cxn>
                <a:cxn ang="0">
                  <a:pos x="398" y="612"/>
                </a:cxn>
                <a:cxn ang="0">
                  <a:pos x="417" y="591"/>
                </a:cxn>
                <a:cxn ang="0">
                  <a:pos x="436" y="558"/>
                </a:cxn>
                <a:cxn ang="0">
                  <a:pos x="436" y="498"/>
                </a:cxn>
                <a:cxn ang="0">
                  <a:pos x="455" y="457"/>
                </a:cxn>
                <a:cxn ang="0">
                  <a:pos x="455" y="322"/>
                </a:cxn>
                <a:cxn ang="0">
                  <a:pos x="475" y="289"/>
                </a:cxn>
                <a:cxn ang="0">
                  <a:pos x="475" y="309"/>
                </a:cxn>
                <a:cxn ang="0">
                  <a:pos x="488" y="309"/>
                </a:cxn>
                <a:cxn ang="0">
                  <a:pos x="526" y="228"/>
                </a:cxn>
                <a:cxn ang="0">
                  <a:pos x="546" y="208"/>
                </a:cxn>
                <a:cxn ang="0">
                  <a:pos x="488" y="194"/>
                </a:cxn>
                <a:cxn ang="0">
                  <a:pos x="488" y="174"/>
                </a:cxn>
                <a:cxn ang="0">
                  <a:pos x="475" y="154"/>
                </a:cxn>
                <a:cxn ang="0">
                  <a:pos x="475" y="134"/>
                </a:cxn>
                <a:cxn ang="0">
                  <a:pos x="488" y="134"/>
                </a:cxn>
                <a:cxn ang="0">
                  <a:pos x="507" y="113"/>
                </a:cxn>
                <a:cxn ang="0">
                  <a:pos x="507" y="80"/>
                </a:cxn>
                <a:cxn ang="0">
                  <a:pos x="488" y="40"/>
                </a:cxn>
                <a:cxn ang="0">
                  <a:pos x="475" y="40"/>
                </a:cxn>
                <a:cxn ang="0">
                  <a:pos x="475" y="20"/>
                </a:cxn>
                <a:cxn ang="0">
                  <a:pos x="398" y="0"/>
                </a:cxn>
                <a:cxn ang="0">
                  <a:pos x="365" y="40"/>
                </a:cxn>
                <a:cxn ang="0">
                  <a:pos x="327" y="40"/>
                </a:cxn>
                <a:cxn ang="0">
                  <a:pos x="327" y="20"/>
                </a:cxn>
                <a:cxn ang="0">
                  <a:pos x="307" y="0"/>
                </a:cxn>
                <a:cxn ang="0">
                  <a:pos x="269" y="40"/>
                </a:cxn>
                <a:cxn ang="0">
                  <a:pos x="198" y="60"/>
                </a:cxn>
                <a:cxn ang="0">
                  <a:pos x="160" y="40"/>
                </a:cxn>
                <a:cxn ang="0">
                  <a:pos x="147" y="60"/>
                </a:cxn>
                <a:cxn ang="0">
                  <a:pos x="147" y="80"/>
                </a:cxn>
                <a:cxn ang="0">
                  <a:pos x="160" y="93"/>
                </a:cxn>
                <a:cxn ang="0">
                  <a:pos x="160" y="113"/>
                </a:cxn>
                <a:cxn ang="0">
                  <a:pos x="128" y="154"/>
                </a:cxn>
                <a:cxn ang="0">
                  <a:pos x="90" y="154"/>
                </a:cxn>
                <a:cxn ang="0">
                  <a:pos x="51" y="134"/>
                </a:cxn>
                <a:cxn ang="0">
                  <a:pos x="38" y="134"/>
                </a:cxn>
                <a:cxn ang="0">
                  <a:pos x="19" y="154"/>
                </a:cxn>
                <a:cxn ang="0">
                  <a:pos x="0" y="194"/>
                </a:cxn>
                <a:cxn ang="0">
                  <a:pos x="19" y="248"/>
                </a:cxn>
                <a:cxn ang="0">
                  <a:pos x="19" y="322"/>
                </a:cxn>
                <a:cxn ang="0">
                  <a:pos x="38" y="363"/>
                </a:cxn>
                <a:cxn ang="0">
                  <a:pos x="38" y="424"/>
                </a:cxn>
              </a:cxnLst>
              <a:rect l="0" t="0" r="r" b="b"/>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5" name="Freeform 22"/>
            <p:cNvSpPr>
              <a:spLocks/>
            </p:cNvSpPr>
            <p:nvPr/>
          </p:nvSpPr>
          <p:spPr bwMode="auto">
            <a:xfrm>
              <a:off x="3260203" y="3911601"/>
              <a:ext cx="153963" cy="179388"/>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6" name="Freeform 24"/>
            <p:cNvSpPr>
              <a:spLocks/>
            </p:cNvSpPr>
            <p:nvPr/>
          </p:nvSpPr>
          <p:spPr bwMode="auto">
            <a:xfrm>
              <a:off x="3277663" y="3829051"/>
              <a:ext cx="261896" cy="158750"/>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7" name="Freeform 26"/>
            <p:cNvSpPr>
              <a:spLocks/>
            </p:cNvSpPr>
            <p:nvPr/>
          </p:nvSpPr>
          <p:spPr bwMode="auto">
            <a:xfrm>
              <a:off x="3028465" y="3668714"/>
              <a:ext cx="536489" cy="188913"/>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8" name="Freeform 28"/>
            <p:cNvSpPr>
              <a:spLocks/>
            </p:cNvSpPr>
            <p:nvPr/>
          </p:nvSpPr>
          <p:spPr bwMode="auto">
            <a:xfrm>
              <a:off x="3180841" y="3565526"/>
              <a:ext cx="384113" cy="188913"/>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9" name="Freeform 30"/>
            <p:cNvSpPr>
              <a:spLocks/>
            </p:cNvSpPr>
            <p:nvPr/>
          </p:nvSpPr>
          <p:spPr bwMode="auto">
            <a:xfrm>
              <a:off x="3233220" y="3452814"/>
              <a:ext cx="306338" cy="188913"/>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0" name="Freeform 32"/>
            <p:cNvSpPr>
              <a:spLocks/>
            </p:cNvSpPr>
            <p:nvPr/>
          </p:nvSpPr>
          <p:spPr bwMode="auto">
            <a:xfrm>
              <a:off x="3001482" y="3321051"/>
              <a:ext cx="358717" cy="404813"/>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1" name="Freeform 34"/>
            <p:cNvSpPr>
              <a:spLocks/>
            </p:cNvSpPr>
            <p:nvPr/>
          </p:nvSpPr>
          <p:spPr bwMode="auto">
            <a:xfrm>
              <a:off x="2626892" y="3321051"/>
              <a:ext cx="457127" cy="695325"/>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2" name="Freeform 36"/>
            <p:cNvSpPr>
              <a:spLocks/>
            </p:cNvSpPr>
            <p:nvPr/>
          </p:nvSpPr>
          <p:spPr bwMode="auto">
            <a:xfrm>
              <a:off x="2422137" y="3162301"/>
              <a:ext cx="553949" cy="796925"/>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3" name="Freeform 38"/>
            <p:cNvSpPr>
              <a:spLocks/>
            </p:cNvSpPr>
            <p:nvPr/>
          </p:nvSpPr>
          <p:spPr bwMode="auto">
            <a:xfrm>
              <a:off x="2242779" y="3536951"/>
              <a:ext cx="412684" cy="741363"/>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4" name="Freeform 40"/>
            <p:cNvSpPr>
              <a:spLocks/>
            </p:cNvSpPr>
            <p:nvPr/>
          </p:nvSpPr>
          <p:spPr bwMode="auto">
            <a:xfrm>
              <a:off x="2065007" y="4230689"/>
              <a:ext cx="590455" cy="506413"/>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5" name="Freeform 42"/>
            <p:cNvSpPr>
              <a:spLocks/>
            </p:cNvSpPr>
            <p:nvPr/>
          </p:nvSpPr>
          <p:spPr bwMode="auto">
            <a:xfrm>
              <a:off x="1760256" y="4576764"/>
              <a:ext cx="509506" cy="581025"/>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6" name="Freeform 44"/>
            <p:cNvSpPr>
              <a:spLocks/>
            </p:cNvSpPr>
            <p:nvPr/>
          </p:nvSpPr>
          <p:spPr bwMode="auto">
            <a:xfrm>
              <a:off x="1412649" y="3724276"/>
              <a:ext cx="857113" cy="928688"/>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7" name="Freeform 46"/>
            <p:cNvSpPr>
              <a:spLocks/>
            </p:cNvSpPr>
            <p:nvPr/>
          </p:nvSpPr>
          <p:spPr bwMode="auto">
            <a:xfrm>
              <a:off x="974569" y="3800476"/>
              <a:ext cx="565059" cy="506413"/>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8" name="Freeform 48"/>
            <p:cNvSpPr>
              <a:spLocks/>
            </p:cNvSpPr>
            <p:nvPr/>
          </p:nvSpPr>
          <p:spPr bwMode="auto">
            <a:xfrm>
              <a:off x="422208" y="3800476"/>
              <a:ext cx="580932" cy="319088"/>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9" name="Freeform 50"/>
            <p:cNvSpPr>
              <a:spLocks/>
            </p:cNvSpPr>
            <p:nvPr/>
          </p:nvSpPr>
          <p:spPr bwMode="auto">
            <a:xfrm>
              <a:off x="1538042" y="2870201"/>
              <a:ext cx="1063454" cy="1058863"/>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1" name="Freeform 54"/>
            <p:cNvSpPr>
              <a:spLocks/>
            </p:cNvSpPr>
            <p:nvPr/>
          </p:nvSpPr>
          <p:spPr bwMode="auto">
            <a:xfrm>
              <a:off x="1107898" y="2638426"/>
              <a:ext cx="458714" cy="582613"/>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2" name="Freeform 56"/>
            <p:cNvSpPr>
              <a:spLocks/>
            </p:cNvSpPr>
            <p:nvPr/>
          </p:nvSpPr>
          <p:spPr bwMode="auto">
            <a:xfrm>
              <a:off x="422208" y="2927351"/>
              <a:ext cx="1339635" cy="1089025"/>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3" name="Freeform 58"/>
            <p:cNvSpPr>
              <a:spLocks/>
            </p:cNvSpPr>
            <p:nvPr/>
          </p:nvSpPr>
          <p:spPr bwMode="auto">
            <a:xfrm>
              <a:off x="2215795" y="3078164"/>
              <a:ext cx="225389" cy="160338"/>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grpSp>
      <p:grpSp>
        <p:nvGrpSpPr>
          <p:cNvPr id="74" name="Grupo 73"/>
          <p:cNvGrpSpPr/>
          <p:nvPr/>
        </p:nvGrpSpPr>
        <p:grpSpPr>
          <a:xfrm>
            <a:off x="2838949" y="2241974"/>
            <a:ext cx="961129" cy="229324"/>
            <a:chOff x="2588507" y="4764906"/>
            <a:chExt cx="873754" cy="208476"/>
          </a:xfrm>
        </p:grpSpPr>
        <p:sp>
          <p:nvSpPr>
            <p:cNvPr id="75" name="Elipse 74"/>
            <p:cNvSpPr/>
            <p:nvPr>
              <p:custDataLst>
                <p:tags r:id="rId7"/>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6" name="CaixaDeTexto 75"/>
            <p:cNvSpPr txBox="1"/>
            <p:nvPr>
              <p:custDataLst>
                <p:tags r:id="rId8"/>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Recife</a:t>
              </a:r>
            </a:p>
          </p:txBody>
        </p:sp>
      </p:grpSp>
      <p:grpSp>
        <p:nvGrpSpPr>
          <p:cNvPr id="86" name="Grupo 85"/>
          <p:cNvGrpSpPr/>
          <p:nvPr/>
        </p:nvGrpSpPr>
        <p:grpSpPr>
          <a:xfrm>
            <a:off x="645344" y="5471364"/>
            <a:ext cx="993060" cy="229324"/>
            <a:chOff x="2588507" y="4779420"/>
            <a:chExt cx="902782" cy="208476"/>
          </a:xfrm>
        </p:grpSpPr>
        <p:sp>
          <p:nvSpPr>
            <p:cNvPr id="87" name="Elipse 86"/>
            <p:cNvSpPr/>
            <p:nvPr>
              <p:custDataLst>
                <p:tags r:id="rId5"/>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88" name="CaixaDeTexto 87"/>
            <p:cNvSpPr txBox="1"/>
            <p:nvPr>
              <p:custDataLst>
                <p:tags r:id="rId6"/>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 F. do Sul</a:t>
              </a:r>
            </a:p>
          </p:txBody>
        </p:sp>
      </p:grpSp>
      <p:grpSp>
        <p:nvGrpSpPr>
          <p:cNvPr id="108" name="Grupo 107"/>
          <p:cNvGrpSpPr/>
          <p:nvPr/>
        </p:nvGrpSpPr>
        <p:grpSpPr>
          <a:xfrm>
            <a:off x="958171" y="5024930"/>
            <a:ext cx="966115" cy="279714"/>
            <a:chOff x="2588507" y="4807973"/>
            <a:chExt cx="878286" cy="254285"/>
          </a:xfrm>
        </p:grpSpPr>
        <p:sp>
          <p:nvSpPr>
            <p:cNvPr id="109" name="Elipse 108"/>
            <p:cNvSpPr/>
            <p:nvPr>
              <p:custDataLst>
                <p:tags r:id="rId3"/>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10" name="CaixaDeTexto 109"/>
            <p:cNvSpPr txBox="1"/>
            <p:nvPr>
              <p:custDataLst>
                <p:tags r:id="rId4"/>
              </p:custDataLst>
            </p:nvPr>
          </p:nvSpPr>
          <p:spPr>
            <a:xfrm>
              <a:off x="2664159" y="4853782"/>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Santos</a:t>
              </a:r>
            </a:p>
          </p:txBody>
        </p:sp>
      </p:grpSp>
      <p:grpSp>
        <p:nvGrpSpPr>
          <p:cNvPr id="95" name="Grupo 94"/>
          <p:cNvGrpSpPr/>
          <p:nvPr/>
        </p:nvGrpSpPr>
        <p:grpSpPr>
          <a:xfrm>
            <a:off x="1088538" y="4869127"/>
            <a:ext cx="961129" cy="229324"/>
            <a:chOff x="2588507" y="4779194"/>
            <a:chExt cx="873754" cy="208476"/>
          </a:xfrm>
        </p:grpSpPr>
        <p:sp>
          <p:nvSpPr>
            <p:cNvPr id="98" name="Elipse 97"/>
            <p:cNvSpPr/>
            <p:nvPr>
              <p:custDataLst>
                <p:tags r:id="rId1"/>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00" name="CaixaDeTexto 99"/>
            <p:cNvSpPr txBox="1"/>
            <p:nvPr>
              <p:custDataLst>
                <p:tags r:id="rId2"/>
              </p:custDataLst>
            </p:nvPr>
          </p:nvSpPr>
          <p:spPr>
            <a:xfrm>
              <a:off x="2659627" y="4779194"/>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 Sebastião</a:t>
              </a:r>
            </a:p>
          </p:txBody>
        </p:sp>
      </p:grpSp>
      <p:sp>
        <p:nvSpPr>
          <p:cNvPr id="138" name="Retângulo 137"/>
          <p:cNvSpPr/>
          <p:nvPr/>
        </p:nvSpPr>
        <p:spPr>
          <a:xfrm>
            <a:off x="3608836" y="1092856"/>
            <a:ext cx="5940000" cy="3314334"/>
          </a:xfrm>
          <a:prstGeom prst="rect">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252000" tIns="72000" rIns="72000" bIns="72000" rtlCol="0" anchor="ctr">
            <a:noAutofit/>
          </a:bodyPr>
          <a:lstStyle/>
          <a:p>
            <a:pPr>
              <a:spcBef>
                <a:spcPts val="600"/>
              </a:spcBef>
            </a:pPr>
            <a:r>
              <a:rPr lang="pt-BR" sz="1600" b="1" dirty="0">
                <a:solidFill>
                  <a:prstClr val="black"/>
                </a:solidFill>
              </a:rPr>
              <a:t>Principais usos:</a:t>
            </a:r>
          </a:p>
          <a:p>
            <a:pPr marL="144000" indent="-144000">
              <a:buFont typeface="Arial" pitchFamily="34" charset="0"/>
              <a:buChar char="•"/>
            </a:pPr>
            <a:r>
              <a:rPr lang="pt-BR" sz="1400" dirty="0">
                <a:solidFill>
                  <a:prstClr val="black"/>
                </a:solidFill>
              </a:rPr>
              <a:t>Indústria do Vidro</a:t>
            </a:r>
          </a:p>
          <a:p>
            <a:pPr marL="144000" indent="-144000">
              <a:buFont typeface="Arial" pitchFamily="34" charset="0"/>
              <a:buChar char="•"/>
            </a:pPr>
            <a:r>
              <a:rPr lang="pt-BR" sz="1400" dirty="0">
                <a:solidFill>
                  <a:prstClr val="black"/>
                </a:solidFill>
              </a:rPr>
              <a:t>Indústria de Sabão e Detergentes;</a:t>
            </a:r>
          </a:p>
          <a:p>
            <a:pPr marL="144000" indent="-144000">
              <a:buFont typeface="Arial" pitchFamily="34" charset="0"/>
              <a:buChar char="•"/>
            </a:pPr>
            <a:r>
              <a:rPr lang="pt-BR" sz="1400" dirty="0">
                <a:solidFill>
                  <a:prstClr val="black"/>
                </a:solidFill>
              </a:rPr>
              <a:t>Indústria Têxtil</a:t>
            </a:r>
          </a:p>
          <a:p>
            <a:pPr marL="144000" indent="-144000">
              <a:buFont typeface="Arial" pitchFamily="34" charset="0"/>
              <a:buChar char="•"/>
            </a:pPr>
            <a:r>
              <a:rPr lang="pt-BR" sz="1400" dirty="0">
                <a:solidFill>
                  <a:prstClr val="black"/>
                </a:solidFill>
              </a:rPr>
              <a:t>Tratamento de Água</a:t>
            </a:r>
          </a:p>
          <a:p>
            <a:pPr marL="144000" indent="-144000">
              <a:buFont typeface="Arial" pitchFamily="34" charset="0"/>
              <a:buChar char="•"/>
            </a:pPr>
            <a:r>
              <a:rPr lang="pt-BR" sz="1400" dirty="0">
                <a:solidFill>
                  <a:prstClr val="black"/>
                </a:solidFill>
              </a:rPr>
              <a:t>Indústria Metalúrgica / Siderúrgica</a:t>
            </a:r>
          </a:p>
          <a:p>
            <a:endParaRPr lang="pt-BR" sz="1600" b="1" dirty="0">
              <a:solidFill>
                <a:prstClr val="black"/>
              </a:solidFill>
            </a:endParaRPr>
          </a:p>
          <a:p>
            <a:r>
              <a:rPr lang="pt-BR" sz="1600" b="1" dirty="0">
                <a:solidFill>
                  <a:prstClr val="black"/>
                </a:solidFill>
              </a:rPr>
              <a:t>Dados da operação</a:t>
            </a:r>
          </a:p>
          <a:p>
            <a:pPr marL="144000" indent="-144000">
              <a:spcAft>
                <a:spcPts val="600"/>
              </a:spcAft>
              <a:buFont typeface="Arial" pitchFamily="34" charset="0"/>
              <a:buChar char="•"/>
            </a:pPr>
            <a:r>
              <a:rPr lang="pt-BR" sz="1400" dirty="0" err="1"/>
              <a:t>Variablidade</a:t>
            </a:r>
            <a:r>
              <a:rPr lang="pt-BR" sz="1400" dirty="0"/>
              <a:t>/incerteza no recebimento dos lotes (mercado concentrado em 2 produtores)</a:t>
            </a:r>
          </a:p>
          <a:p>
            <a:pPr marL="144000" indent="-144000">
              <a:spcAft>
                <a:spcPts val="600"/>
              </a:spcAft>
              <a:buFont typeface="Arial" pitchFamily="34" charset="0"/>
              <a:buChar char="•"/>
            </a:pPr>
            <a:r>
              <a:rPr lang="pt-BR" sz="1400" dirty="0"/>
              <a:t>Maior consumo está na região do Vale do Paraíba</a:t>
            </a:r>
          </a:p>
          <a:p>
            <a:pPr marL="144000" indent="-144000">
              <a:spcAft>
                <a:spcPts val="600"/>
              </a:spcAft>
              <a:buFont typeface="Arial" pitchFamily="34" charset="0"/>
              <a:buChar char="•"/>
            </a:pPr>
            <a:r>
              <a:rPr lang="pt-BR" sz="1400" dirty="0"/>
              <a:t>Produto sensível a umidade</a:t>
            </a:r>
          </a:p>
        </p:txBody>
      </p:sp>
      <p:pic>
        <p:nvPicPr>
          <p:cNvPr id="136194" name="Picture 2" descr="http://www.aboissa.com.br/img/produtos/Barrila%20Lev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8536" y="4984963"/>
            <a:ext cx="2282851" cy="1519277"/>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774602" y="4725144"/>
            <a:ext cx="1897684" cy="248518"/>
          </a:xfrm>
          <a:prstGeom prst="rect">
            <a:avLst/>
          </a:prstGeom>
          <a:noFill/>
          <a:ln>
            <a:noFill/>
          </a:ln>
        </p:spPr>
        <p:txBody>
          <a:bodyPr wrap="square" lIns="72000" tIns="36000" rIns="72000" bIns="36000" rtlCol="0" anchor="t">
            <a:noAutofit/>
          </a:bodyPr>
          <a:lstStyle/>
          <a:p>
            <a:pPr>
              <a:spcAft>
                <a:spcPts val="600"/>
              </a:spcAft>
            </a:pPr>
            <a:r>
              <a:rPr lang="pt-BR" sz="1600" b="1" dirty="0"/>
              <a:t>Barrilha (Na2CO3)</a:t>
            </a:r>
          </a:p>
        </p:txBody>
      </p:sp>
    </p:spTree>
    <p:extLst>
      <p:ext uri="{BB962C8B-B14F-4D97-AF65-F5344CB8AC3E}">
        <p14:creationId xmlns:p14="http://schemas.microsoft.com/office/powerpoint/2010/main" val="16952219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5484" y="188913"/>
            <a:ext cx="9135032" cy="329588"/>
          </a:xfrm>
        </p:spPr>
        <p:txBody>
          <a:bodyPr/>
          <a:lstStyle/>
          <a:p>
            <a:r>
              <a:rPr lang="pt-BR" dirty="0"/>
              <a:t>Malte e Cevada </a:t>
            </a:r>
          </a:p>
        </p:txBody>
      </p:sp>
      <p:grpSp>
        <p:nvGrpSpPr>
          <p:cNvPr id="5" name="Grupo 4"/>
          <p:cNvGrpSpPr>
            <a:grpSpLocks noChangeAspect="1"/>
          </p:cNvGrpSpPr>
          <p:nvPr/>
        </p:nvGrpSpPr>
        <p:grpSpPr>
          <a:xfrm>
            <a:off x="-3235887" y="146266"/>
            <a:ext cx="6124325" cy="6592439"/>
            <a:chOff x="422208" y="2628901"/>
            <a:chExt cx="3142746" cy="3382963"/>
          </a:xfrm>
        </p:grpSpPr>
        <p:sp>
          <p:nvSpPr>
            <p:cNvPr id="6" name="Freeform 4"/>
            <p:cNvSpPr>
              <a:spLocks/>
            </p:cNvSpPr>
            <p:nvPr/>
          </p:nvSpPr>
          <p:spPr bwMode="auto">
            <a:xfrm>
              <a:off x="422208" y="2628901"/>
              <a:ext cx="3134810" cy="3373438"/>
            </a:xfrm>
            <a:custGeom>
              <a:avLst/>
              <a:gdLst/>
              <a:ahLst/>
              <a:cxnLst>
                <a:cxn ang="0">
                  <a:pos x="1323" y="2290"/>
                </a:cxn>
                <a:cxn ang="0">
                  <a:pos x="1451" y="2008"/>
                </a:cxn>
                <a:cxn ang="0">
                  <a:pos x="1509" y="1852"/>
                </a:cxn>
                <a:cxn ang="0">
                  <a:pos x="1727" y="1738"/>
                </a:cxn>
                <a:cxn ang="0">
                  <a:pos x="1875" y="1664"/>
                </a:cxn>
                <a:cxn ang="0">
                  <a:pos x="1946" y="1489"/>
                </a:cxn>
                <a:cxn ang="0">
                  <a:pos x="1997" y="1334"/>
                </a:cxn>
                <a:cxn ang="0">
                  <a:pos x="2036" y="1145"/>
                </a:cxn>
                <a:cxn ang="0">
                  <a:pos x="2145" y="976"/>
                </a:cxn>
                <a:cxn ang="0">
                  <a:pos x="2255" y="801"/>
                </a:cxn>
                <a:cxn ang="0">
                  <a:pos x="2203" y="612"/>
                </a:cxn>
                <a:cxn ang="0">
                  <a:pos x="2036" y="552"/>
                </a:cxn>
                <a:cxn ang="0">
                  <a:pos x="1817" y="498"/>
                </a:cxn>
                <a:cxn ang="0">
                  <a:pos x="1670" y="477"/>
                </a:cxn>
                <a:cxn ang="0">
                  <a:pos x="1561" y="384"/>
                </a:cxn>
                <a:cxn ang="0">
                  <a:pos x="1419" y="417"/>
                </a:cxn>
                <a:cxn ang="0">
                  <a:pos x="1310" y="438"/>
                </a:cxn>
                <a:cxn ang="0">
                  <a:pos x="1323" y="289"/>
                </a:cxn>
                <a:cxn ang="0">
                  <a:pos x="1310" y="188"/>
                </a:cxn>
                <a:cxn ang="0">
                  <a:pos x="1252" y="93"/>
                </a:cxn>
                <a:cxn ang="0">
                  <a:pos x="1053" y="174"/>
                </a:cxn>
                <a:cxn ang="0">
                  <a:pos x="982" y="208"/>
                </a:cxn>
                <a:cxn ang="0">
                  <a:pos x="796" y="249"/>
                </a:cxn>
                <a:cxn ang="0">
                  <a:pos x="764" y="59"/>
                </a:cxn>
                <a:cxn ang="0">
                  <a:pos x="706" y="39"/>
                </a:cxn>
                <a:cxn ang="0">
                  <a:pos x="578" y="93"/>
                </a:cxn>
                <a:cxn ang="0">
                  <a:pos x="526" y="154"/>
                </a:cxn>
                <a:cxn ang="0">
                  <a:pos x="526" y="269"/>
                </a:cxn>
                <a:cxn ang="0">
                  <a:pos x="359" y="269"/>
                </a:cxn>
                <a:cxn ang="0">
                  <a:pos x="199" y="269"/>
                </a:cxn>
                <a:cxn ang="0">
                  <a:pos x="199" y="323"/>
                </a:cxn>
                <a:cxn ang="0">
                  <a:pos x="217" y="572"/>
                </a:cxn>
                <a:cxn ang="0">
                  <a:pos x="51" y="727"/>
                </a:cxn>
                <a:cxn ang="0">
                  <a:pos x="0" y="842"/>
                </a:cxn>
                <a:cxn ang="0">
                  <a:pos x="70" y="1010"/>
                </a:cxn>
                <a:cxn ang="0">
                  <a:pos x="180" y="990"/>
                </a:cxn>
                <a:cxn ang="0">
                  <a:pos x="359" y="1050"/>
                </a:cxn>
                <a:cxn ang="0">
                  <a:pos x="487" y="1010"/>
                </a:cxn>
                <a:cxn ang="0">
                  <a:pos x="635" y="1165"/>
                </a:cxn>
                <a:cxn ang="0">
                  <a:pos x="764" y="1280"/>
                </a:cxn>
                <a:cxn ang="0">
                  <a:pos x="906" y="1374"/>
                </a:cxn>
                <a:cxn ang="0">
                  <a:pos x="963" y="1489"/>
                </a:cxn>
                <a:cxn ang="0">
                  <a:pos x="963" y="1698"/>
                </a:cxn>
                <a:cxn ang="0">
                  <a:pos x="1091" y="1792"/>
                </a:cxn>
                <a:cxn ang="0">
                  <a:pos x="1123" y="1893"/>
                </a:cxn>
                <a:cxn ang="0">
                  <a:pos x="1181" y="2008"/>
                </a:cxn>
                <a:cxn ang="0">
                  <a:pos x="1014" y="2236"/>
                </a:cxn>
                <a:cxn ang="0">
                  <a:pos x="1143" y="2270"/>
                </a:cxn>
                <a:cxn ang="0">
                  <a:pos x="1233" y="2371"/>
                </a:cxn>
              </a:cxnLst>
              <a:rect l="0" t="0" r="r" b="b"/>
              <a:pathLst>
                <a:path w="2256" h="2427">
                  <a:moveTo>
                    <a:pt x="1213" y="2426"/>
                  </a:moveTo>
                  <a:lnTo>
                    <a:pt x="1252" y="2405"/>
                  </a:lnTo>
                  <a:lnTo>
                    <a:pt x="1291" y="2331"/>
                  </a:lnTo>
                  <a:lnTo>
                    <a:pt x="1323" y="2290"/>
                  </a:lnTo>
                  <a:lnTo>
                    <a:pt x="1361" y="2197"/>
                  </a:lnTo>
                  <a:lnTo>
                    <a:pt x="1400" y="2143"/>
                  </a:lnTo>
                  <a:lnTo>
                    <a:pt x="1432" y="2082"/>
                  </a:lnTo>
                  <a:lnTo>
                    <a:pt x="1451" y="2008"/>
                  </a:lnTo>
                  <a:lnTo>
                    <a:pt x="1451" y="1927"/>
                  </a:lnTo>
                  <a:lnTo>
                    <a:pt x="1451" y="1913"/>
                  </a:lnTo>
                  <a:lnTo>
                    <a:pt x="1490" y="1873"/>
                  </a:lnTo>
                  <a:lnTo>
                    <a:pt x="1509" y="1852"/>
                  </a:lnTo>
                  <a:lnTo>
                    <a:pt x="1561" y="1812"/>
                  </a:lnTo>
                  <a:lnTo>
                    <a:pt x="1619" y="1779"/>
                  </a:lnTo>
                  <a:lnTo>
                    <a:pt x="1657" y="1759"/>
                  </a:lnTo>
                  <a:lnTo>
                    <a:pt x="1727" y="1738"/>
                  </a:lnTo>
                  <a:lnTo>
                    <a:pt x="1817" y="1738"/>
                  </a:lnTo>
                  <a:lnTo>
                    <a:pt x="1836" y="1698"/>
                  </a:lnTo>
                  <a:lnTo>
                    <a:pt x="1875" y="1678"/>
                  </a:lnTo>
                  <a:lnTo>
                    <a:pt x="1875" y="1664"/>
                  </a:lnTo>
                  <a:lnTo>
                    <a:pt x="1888" y="1644"/>
                  </a:lnTo>
                  <a:lnTo>
                    <a:pt x="1907" y="1603"/>
                  </a:lnTo>
                  <a:lnTo>
                    <a:pt x="1927" y="1563"/>
                  </a:lnTo>
                  <a:lnTo>
                    <a:pt x="1946" y="1489"/>
                  </a:lnTo>
                  <a:lnTo>
                    <a:pt x="1965" y="1448"/>
                  </a:lnTo>
                  <a:lnTo>
                    <a:pt x="1984" y="1435"/>
                  </a:lnTo>
                  <a:lnTo>
                    <a:pt x="1997" y="1394"/>
                  </a:lnTo>
                  <a:lnTo>
                    <a:pt x="1997" y="1334"/>
                  </a:lnTo>
                  <a:lnTo>
                    <a:pt x="2017" y="1300"/>
                  </a:lnTo>
                  <a:lnTo>
                    <a:pt x="2017" y="1165"/>
                  </a:lnTo>
                  <a:lnTo>
                    <a:pt x="2036" y="1125"/>
                  </a:lnTo>
                  <a:lnTo>
                    <a:pt x="2036" y="1145"/>
                  </a:lnTo>
                  <a:lnTo>
                    <a:pt x="2055" y="1145"/>
                  </a:lnTo>
                  <a:lnTo>
                    <a:pt x="2094" y="1071"/>
                  </a:lnTo>
                  <a:lnTo>
                    <a:pt x="2107" y="1050"/>
                  </a:lnTo>
                  <a:lnTo>
                    <a:pt x="2145" y="976"/>
                  </a:lnTo>
                  <a:lnTo>
                    <a:pt x="2184" y="956"/>
                  </a:lnTo>
                  <a:lnTo>
                    <a:pt x="2203" y="915"/>
                  </a:lnTo>
                  <a:lnTo>
                    <a:pt x="2235" y="862"/>
                  </a:lnTo>
                  <a:lnTo>
                    <a:pt x="2255" y="801"/>
                  </a:lnTo>
                  <a:lnTo>
                    <a:pt x="2255" y="747"/>
                  </a:lnTo>
                  <a:lnTo>
                    <a:pt x="2235" y="707"/>
                  </a:lnTo>
                  <a:lnTo>
                    <a:pt x="2216" y="633"/>
                  </a:lnTo>
                  <a:lnTo>
                    <a:pt x="2203" y="612"/>
                  </a:lnTo>
                  <a:lnTo>
                    <a:pt x="2164" y="612"/>
                  </a:lnTo>
                  <a:lnTo>
                    <a:pt x="2107" y="592"/>
                  </a:lnTo>
                  <a:lnTo>
                    <a:pt x="2055" y="552"/>
                  </a:lnTo>
                  <a:lnTo>
                    <a:pt x="2036" y="552"/>
                  </a:lnTo>
                  <a:lnTo>
                    <a:pt x="1997" y="518"/>
                  </a:lnTo>
                  <a:lnTo>
                    <a:pt x="1946" y="498"/>
                  </a:lnTo>
                  <a:lnTo>
                    <a:pt x="1836" y="498"/>
                  </a:lnTo>
                  <a:lnTo>
                    <a:pt x="1817" y="498"/>
                  </a:lnTo>
                  <a:lnTo>
                    <a:pt x="1779" y="477"/>
                  </a:lnTo>
                  <a:lnTo>
                    <a:pt x="1727" y="458"/>
                  </a:lnTo>
                  <a:lnTo>
                    <a:pt x="1689" y="438"/>
                  </a:lnTo>
                  <a:lnTo>
                    <a:pt x="1670" y="477"/>
                  </a:lnTo>
                  <a:lnTo>
                    <a:pt x="1670" y="438"/>
                  </a:lnTo>
                  <a:lnTo>
                    <a:pt x="1638" y="417"/>
                  </a:lnTo>
                  <a:lnTo>
                    <a:pt x="1619" y="404"/>
                  </a:lnTo>
                  <a:lnTo>
                    <a:pt x="1561" y="384"/>
                  </a:lnTo>
                  <a:lnTo>
                    <a:pt x="1548" y="363"/>
                  </a:lnTo>
                  <a:lnTo>
                    <a:pt x="1471" y="343"/>
                  </a:lnTo>
                  <a:lnTo>
                    <a:pt x="1451" y="384"/>
                  </a:lnTo>
                  <a:lnTo>
                    <a:pt x="1419" y="417"/>
                  </a:lnTo>
                  <a:lnTo>
                    <a:pt x="1400" y="458"/>
                  </a:lnTo>
                  <a:lnTo>
                    <a:pt x="1381" y="518"/>
                  </a:lnTo>
                  <a:lnTo>
                    <a:pt x="1381" y="458"/>
                  </a:lnTo>
                  <a:lnTo>
                    <a:pt x="1310" y="438"/>
                  </a:lnTo>
                  <a:lnTo>
                    <a:pt x="1271" y="404"/>
                  </a:lnTo>
                  <a:lnTo>
                    <a:pt x="1271" y="384"/>
                  </a:lnTo>
                  <a:lnTo>
                    <a:pt x="1291" y="323"/>
                  </a:lnTo>
                  <a:lnTo>
                    <a:pt x="1323" y="289"/>
                  </a:lnTo>
                  <a:lnTo>
                    <a:pt x="1342" y="269"/>
                  </a:lnTo>
                  <a:lnTo>
                    <a:pt x="1342" y="249"/>
                  </a:lnTo>
                  <a:lnTo>
                    <a:pt x="1323" y="228"/>
                  </a:lnTo>
                  <a:lnTo>
                    <a:pt x="1310" y="188"/>
                  </a:lnTo>
                  <a:lnTo>
                    <a:pt x="1291" y="134"/>
                  </a:lnTo>
                  <a:lnTo>
                    <a:pt x="1291" y="73"/>
                  </a:lnTo>
                  <a:lnTo>
                    <a:pt x="1271" y="73"/>
                  </a:lnTo>
                  <a:lnTo>
                    <a:pt x="1252" y="93"/>
                  </a:lnTo>
                  <a:lnTo>
                    <a:pt x="1213" y="154"/>
                  </a:lnTo>
                  <a:lnTo>
                    <a:pt x="1162" y="188"/>
                  </a:lnTo>
                  <a:lnTo>
                    <a:pt x="1111" y="188"/>
                  </a:lnTo>
                  <a:lnTo>
                    <a:pt x="1053" y="174"/>
                  </a:lnTo>
                  <a:lnTo>
                    <a:pt x="995" y="174"/>
                  </a:lnTo>
                  <a:lnTo>
                    <a:pt x="982" y="188"/>
                  </a:lnTo>
                  <a:lnTo>
                    <a:pt x="995" y="188"/>
                  </a:lnTo>
                  <a:lnTo>
                    <a:pt x="982" y="208"/>
                  </a:lnTo>
                  <a:lnTo>
                    <a:pt x="925" y="208"/>
                  </a:lnTo>
                  <a:lnTo>
                    <a:pt x="873" y="228"/>
                  </a:lnTo>
                  <a:lnTo>
                    <a:pt x="815" y="249"/>
                  </a:lnTo>
                  <a:lnTo>
                    <a:pt x="796" y="249"/>
                  </a:lnTo>
                  <a:lnTo>
                    <a:pt x="777" y="228"/>
                  </a:lnTo>
                  <a:lnTo>
                    <a:pt x="764" y="154"/>
                  </a:lnTo>
                  <a:lnTo>
                    <a:pt x="777" y="93"/>
                  </a:lnTo>
                  <a:lnTo>
                    <a:pt x="764" y="59"/>
                  </a:lnTo>
                  <a:lnTo>
                    <a:pt x="745" y="59"/>
                  </a:lnTo>
                  <a:lnTo>
                    <a:pt x="745" y="20"/>
                  </a:lnTo>
                  <a:lnTo>
                    <a:pt x="706" y="0"/>
                  </a:lnTo>
                  <a:lnTo>
                    <a:pt x="706" y="39"/>
                  </a:lnTo>
                  <a:lnTo>
                    <a:pt x="635" y="73"/>
                  </a:lnTo>
                  <a:lnTo>
                    <a:pt x="616" y="113"/>
                  </a:lnTo>
                  <a:lnTo>
                    <a:pt x="597" y="93"/>
                  </a:lnTo>
                  <a:lnTo>
                    <a:pt x="578" y="93"/>
                  </a:lnTo>
                  <a:lnTo>
                    <a:pt x="507" y="73"/>
                  </a:lnTo>
                  <a:lnTo>
                    <a:pt x="487" y="93"/>
                  </a:lnTo>
                  <a:lnTo>
                    <a:pt x="526" y="113"/>
                  </a:lnTo>
                  <a:lnTo>
                    <a:pt x="526" y="154"/>
                  </a:lnTo>
                  <a:lnTo>
                    <a:pt x="545" y="188"/>
                  </a:lnTo>
                  <a:lnTo>
                    <a:pt x="578" y="208"/>
                  </a:lnTo>
                  <a:lnTo>
                    <a:pt x="578" y="228"/>
                  </a:lnTo>
                  <a:lnTo>
                    <a:pt x="526" y="269"/>
                  </a:lnTo>
                  <a:lnTo>
                    <a:pt x="487" y="303"/>
                  </a:lnTo>
                  <a:lnTo>
                    <a:pt x="417" y="323"/>
                  </a:lnTo>
                  <a:lnTo>
                    <a:pt x="378" y="303"/>
                  </a:lnTo>
                  <a:lnTo>
                    <a:pt x="359" y="269"/>
                  </a:lnTo>
                  <a:lnTo>
                    <a:pt x="340" y="249"/>
                  </a:lnTo>
                  <a:lnTo>
                    <a:pt x="307" y="249"/>
                  </a:lnTo>
                  <a:lnTo>
                    <a:pt x="288" y="249"/>
                  </a:lnTo>
                  <a:lnTo>
                    <a:pt x="199" y="269"/>
                  </a:lnTo>
                  <a:lnTo>
                    <a:pt x="199" y="289"/>
                  </a:lnTo>
                  <a:lnTo>
                    <a:pt x="230" y="303"/>
                  </a:lnTo>
                  <a:lnTo>
                    <a:pt x="230" y="323"/>
                  </a:lnTo>
                  <a:lnTo>
                    <a:pt x="199" y="323"/>
                  </a:lnTo>
                  <a:lnTo>
                    <a:pt x="180" y="343"/>
                  </a:lnTo>
                  <a:lnTo>
                    <a:pt x="199" y="417"/>
                  </a:lnTo>
                  <a:lnTo>
                    <a:pt x="230" y="458"/>
                  </a:lnTo>
                  <a:lnTo>
                    <a:pt x="217" y="572"/>
                  </a:lnTo>
                  <a:lnTo>
                    <a:pt x="199" y="646"/>
                  </a:lnTo>
                  <a:lnTo>
                    <a:pt x="180" y="646"/>
                  </a:lnTo>
                  <a:lnTo>
                    <a:pt x="90" y="687"/>
                  </a:lnTo>
                  <a:lnTo>
                    <a:pt x="51" y="727"/>
                  </a:lnTo>
                  <a:lnTo>
                    <a:pt x="32" y="761"/>
                  </a:lnTo>
                  <a:lnTo>
                    <a:pt x="32" y="781"/>
                  </a:lnTo>
                  <a:lnTo>
                    <a:pt x="12" y="801"/>
                  </a:lnTo>
                  <a:lnTo>
                    <a:pt x="0" y="842"/>
                  </a:lnTo>
                  <a:lnTo>
                    <a:pt x="0" y="896"/>
                  </a:lnTo>
                  <a:lnTo>
                    <a:pt x="12" y="936"/>
                  </a:lnTo>
                  <a:lnTo>
                    <a:pt x="51" y="976"/>
                  </a:lnTo>
                  <a:lnTo>
                    <a:pt x="70" y="1010"/>
                  </a:lnTo>
                  <a:lnTo>
                    <a:pt x="90" y="1010"/>
                  </a:lnTo>
                  <a:lnTo>
                    <a:pt x="109" y="1030"/>
                  </a:lnTo>
                  <a:lnTo>
                    <a:pt x="141" y="1030"/>
                  </a:lnTo>
                  <a:lnTo>
                    <a:pt x="180" y="990"/>
                  </a:lnTo>
                  <a:lnTo>
                    <a:pt x="180" y="1050"/>
                  </a:lnTo>
                  <a:lnTo>
                    <a:pt x="199" y="1071"/>
                  </a:lnTo>
                  <a:lnTo>
                    <a:pt x="288" y="1071"/>
                  </a:lnTo>
                  <a:lnTo>
                    <a:pt x="359" y="1050"/>
                  </a:lnTo>
                  <a:lnTo>
                    <a:pt x="417" y="1010"/>
                  </a:lnTo>
                  <a:lnTo>
                    <a:pt x="449" y="990"/>
                  </a:lnTo>
                  <a:lnTo>
                    <a:pt x="468" y="990"/>
                  </a:lnTo>
                  <a:lnTo>
                    <a:pt x="487" y="1010"/>
                  </a:lnTo>
                  <a:lnTo>
                    <a:pt x="487" y="1071"/>
                  </a:lnTo>
                  <a:lnTo>
                    <a:pt x="526" y="1125"/>
                  </a:lnTo>
                  <a:lnTo>
                    <a:pt x="597" y="1145"/>
                  </a:lnTo>
                  <a:lnTo>
                    <a:pt x="635" y="1165"/>
                  </a:lnTo>
                  <a:lnTo>
                    <a:pt x="725" y="1185"/>
                  </a:lnTo>
                  <a:lnTo>
                    <a:pt x="764" y="1206"/>
                  </a:lnTo>
                  <a:lnTo>
                    <a:pt x="777" y="1260"/>
                  </a:lnTo>
                  <a:lnTo>
                    <a:pt x="764" y="1280"/>
                  </a:lnTo>
                  <a:lnTo>
                    <a:pt x="777" y="1321"/>
                  </a:lnTo>
                  <a:lnTo>
                    <a:pt x="777" y="1353"/>
                  </a:lnTo>
                  <a:lnTo>
                    <a:pt x="873" y="1374"/>
                  </a:lnTo>
                  <a:lnTo>
                    <a:pt x="906" y="1374"/>
                  </a:lnTo>
                  <a:lnTo>
                    <a:pt x="906" y="1394"/>
                  </a:lnTo>
                  <a:lnTo>
                    <a:pt x="925" y="1435"/>
                  </a:lnTo>
                  <a:lnTo>
                    <a:pt x="963" y="1448"/>
                  </a:lnTo>
                  <a:lnTo>
                    <a:pt x="963" y="1489"/>
                  </a:lnTo>
                  <a:lnTo>
                    <a:pt x="982" y="1509"/>
                  </a:lnTo>
                  <a:lnTo>
                    <a:pt x="982" y="1549"/>
                  </a:lnTo>
                  <a:lnTo>
                    <a:pt x="963" y="1583"/>
                  </a:lnTo>
                  <a:lnTo>
                    <a:pt x="963" y="1698"/>
                  </a:lnTo>
                  <a:lnTo>
                    <a:pt x="982" y="1718"/>
                  </a:lnTo>
                  <a:lnTo>
                    <a:pt x="1053" y="1718"/>
                  </a:lnTo>
                  <a:lnTo>
                    <a:pt x="1072" y="1738"/>
                  </a:lnTo>
                  <a:lnTo>
                    <a:pt x="1091" y="1792"/>
                  </a:lnTo>
                  <a:lnTo>
                    <a:pt x="1104" y="1812"/>
                  </a:lnTo>
                  <a:lnTo>
                    <a:pt x="1143" y="1812"/>
                  </a:lnTo>
                  <a:lnTo>
                    <a:pt x="1143" y="1873"/>
                  </a:lnTo>
                  <a:lnTo>
                    <a:pt x="1123" y="1893"/>
                  </a:lnTo>
                  <a:lnTo>
                    <a:pt x="1123" y="1913"/>
                  </a:lnTo>
                  <a:lnTo>
                    <a:pt x="1162" y="1927"/>
                  </a:lnTo>
                  <a:lnTo>
                    <a:pt x="1181" y="1947"/>
                  </a:lnTo>
                  <a:lnTo>
                    <a:pt x="1181" y="2008"/>
                  </a:lnTo>
                  <a:lnTo>
                    <a:pt x="1123" y="2041"/>
                  </a:lnTo>
                  <a:lnTo>
                    <a:pt x="1091" y="2102"/>
                  </a:lnTo>
                  <a:lnTo>
                    <a:pt x="1014" y="2217"/>
                  </a:lnTo>
                  <a:lnTo>
                    <a:pt x="1014" y="2236"/>
                  </a:lnTo>
                  <a:lnTo>
                    <a:pt x="1053" y="2236"/>
                  </a:lnTo>
                  <a:lnTo>
                    <a:pt x="1091" y="2257"/>
                  </a:lnTo>
                  <a:lnTo>
                    <a:pt x="1123" y="2270"/>
                  </a:lnTo>
                  <a:lnTo>
                    <a:pt x="1143" y="2270"/>
                  </a:lnTo>
                  <a:lnTo>
                    <a:pt x="1181" y="2311"/>
                  </a:lnTo>
                  <a:lnTo>
                    <a:pt x="1213" y="2351"/>
                  </a:lnTo>
                  <a:lnTo>
                    <a:pt x="1233" y="2331"/>
                  </a:lnTo>
                  <a:lnTo>
                    <a:pt x="1233" y="2371"/>
                  </a:lnTo>
                  <a:lnTo>
                    <a:pt x="1213" y="2385"/>
                  </a:lnTo>
                  <a:lnTo>
                    <a:pt x="1213" y="2426"/>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7" name="Freeform 6"/>
            <p:cNvSpPr>
              <a:spLocks/>
            </p:cNvSpPr>
            <p:nvPr/>
          </p:nvSpPr>
          <p:spPr bwMode="auto">
            <a:xfrm>
              <a:off x="1841205" y="5419726"/>
              <a:ext cx="528553" cy="592138"/>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8" name="Freeform 8"/>
            <p:cNvSpPr>
              <a:spLocks/>
            </p:cNvSpPr>
            <p:nvPr/>
          </p:nvSpPr>
          <p:spPr bwMode="auto">
            <a:xfrm>
              <a:off x="2065007" y="5316539"/>
              <a:ext cx="384113" cy="292100"/>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9" name="Freeform 10"/>
            <p:cNvSpPr>
              <a:spLocks/>
            </p:cNvSpPr>
            <p:nvPr/>
          </p:nvSpPr>
          <p:spPr bwMode="auto">
            <a:xfrm>
              <a:off x="1991994" y="5027614"/>
              <a:ext cx="511093" cy="347663"/>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0" name="Freeform 12"/>
            <p:cNvSpPr>
              <a:spLocks/>
            </p:cNvSpPr>
            <p:nvPr/>
          </p:nvSpPr>
          <p:spPr bwMode="auto">
            <a:xfrm>
              <a:off x="2090403" y="4783139"/>
              <a:ext cx="663469" cy="450850"/>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1" name="Freeform 14"/>
            <p:cNvSpPr>
              <a:spLocks/>
            </p:cNvSpPr>
            <p:nvPr/>
          </p:nvSpPr>
          <p:spPr bwMode="auto">
            <a:xfrm>
              <a:off x="2698318" y="4867276"/>
              <a:ext cx="357130" cy="207963"/>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2" name="Freeform 16"/>
            <p:cNvSpPr>
              <a:spLocks/>
            </p:cNvSpPr>
            <p:nvPr/>
          </p:nvSpPr>
          <p:spPr bwMode="auto">
            <a:xfrm>
              <a:off x="2957039" y="4622801"/>
              <a:ext cx="196818" cy="293688"/>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3" name="Freeform 18"/>
            <p:cNvSpPr>
              <a:spLocks/>
            </p:cNvSpPr>
            <p:nvPr/>
          </p:nvSpPr>
          <p:spPr bwMode="auto">
            <a:xfrm>
              <a:off x="2269762" y="4333876"/>
              <a:ext cx="884096" cy="695325"/>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4" name="Freeform 20"/>
            <p:cNvSpPr>
              <a:spLocks/>
            </p:cNvSpPr>
            <p:nvPr/>
          </p:nvSpPr>
          <p:spPr bwMode="auto">
            <a:xfrm>
              <a:off x="2599909" y="3800476"/>
              <a:ext cx="760291" cy="852488"/>
            </a:xfrm>
            <a:custGeom>
              <a:avLst/>
              <a:gdLst/>
              <a:ahLst/>
              <a:cxnLst>
                <a:cxn ang="0">
                  <a:pos x="38" y="424"/>
                </a:cxn>
                <a:cxn ang="0">
                  <a:pos x="70" y="403"/>
                </a:cxn>
                <a:cxn ang="0">
                  <a:pos x="90" y="383"/>
                </a:cxn>
                <a:cxn ang="0">
                  <a:pos x="147" y="383"/>
                </a:cxn>
                <a:cxn ang="0">
                  <a:pos x="179" y="403"/>
                </a:cxn>
                <a:cxn ang="0">
                  <a:pos x="217" y="403"/>
                </a:cxn>
                <a:cxn ang="0">
                  <a:pos x="256" y="424"/>
                </a:cxn>
                <a:cxn ang="0">
                  <a:pos x="288" y="424"/>
                </a:cxn>
                <a:cxn ang="0">
                  <a:pos x="327" y="457"/>
                </a:cxn>
                <a:cxn ang="0">
                  <a:pos x="346" y="457"/>
                </a:cxn>
                <a:cxn ang="0">
                  <a:pos x="398" y="477"/>
                </a:cxn>
                <a:cxn ang="0">
                  <a:pos x="398" y="498"/>
                </a:cxn>
                <a:cxn ang="0">
                  <a:pos x="378" y="517"/>
                </a:cxn>
                <a:cxn ang="0">
                  <a:pos x="365" y="558"/>
                </a:cxn>
                <a:cxn ang="0">
                  <a:pos x="378" y="571"/>
                </a:cxn>
                <a:cxn ang="0">
                  <a:pos x="378" y="591"/>
                </a:cxn>
                <a:cxn ang="0">
                  <a:pos x="398" y="612"/>
                </a:cxn>
                <a:cxn ang="0">
                  <a:pos x="417" y="591"/>
                </a:cxn>
                <a:cxn ang="0">
                  <a:pos x="436" y="558"/>
                </a:cxn>
                <a:cxn ang="0">
                  <a:pos x="436" y="498"/>
                </a:cxn>
                <a:cxn ang="0">
                  <a:pos x="455" y="457"/>
                </a:cxn>
                <a:cxn ang="0">
                  <a:pos x="455" y="322"/>
                </a:cxn>
                <a:cxn ang="0">
                  <a:pos x="475" y="289"/>
                </a:cxn>
                <a:cxn ang="0">
                  <a:pos x="475" y="309"/>
                </a:cxn>
                <a:cxn ang="0">
                  <a:pos x="488" y="309"/>
                </a:cxn>
                <a:cxn ang="0">
                  <a:pos x="526" y="228"/>
                </a:cxn>
                <a:cxn ang="0">
                  <a:pos x="546" y="208"/>
                </a:cxn>
                <a:cxn ang="0">
                  <a:pos x="488" y="194"/>
                </a:cxn>
                <a:cxn ang="0">
                  <a:pos x="488" y="174"/>
                </a:cxn>
                <a:cxn ang="0">
                  <a:pos x="475" y="154"/>
                </a:cxn>
                <a:cxn ang="0">
                  <a:pos x="475" y="134"/>
                </a:cxn>
                <a:cxn ang="0">
                  <a:pos x="488" y="134"/>
                </a:cxn>
                <a:cxn ang="0">
                  <a:pos x="507" y="113"/>
                </a:cxn>
                <a:cxn ang="0">
                  <a:pos x="507" y="80"/>
                </a:cxn>
                <a:cxn ang="0">
                  <a:pos x="488" y="40"/>
                </a:cxn>
                <a:cxn ang="0">
                  <a:pos x="475" y="40"/>
                </a:cxn>
                <a:cxn ang="0">
                  <a:pos x="475" y="20"/>
                </a:cxn>
                <a:cxn ang="0">
                  <a:pos x="398" y="0"/>
                </a:cxn>
                <a:cxn ang="0">
                  <a:pos x="365" y="40"/>
                </a:cxn>
                <a:cxn ang="0">
                  <a:pos x="327" y="40"/>
                </a:cxn>
                <a:cxn ang="0">
                  <a:pos x="327" y="20"/>
                </a:cxn>
                <a:cxn ang="0">
                  <a:pos x="307" y="0"/>
                </a:cxn>
                <a:cxn ang="0">
                  <a:pos x="269" y="40"/>
                </a:cxn>
                <a:cxn ang="0">
                  <a:pos x="198" y="60"/>
                </a:cxn>
                <a:cxn ang="0">
                  <a:pos x="160" y="40"/>
                </a:cxn>
                <a:cxn ang="0">
                  <a:pos x="147" y="60"/>
                </a:cxn>
                <a:cxn ang="0">
                  <a:pos x="147" y="80"/>
                </a:cxn>
                <a:cxn ang="0">
                  <a:pos x="160" y="93"/>
                </a:cxn>
                <a:cxn ang="0">
                  <a:pos x="160" y="113"/>
                </a:cxn>
                <a:cxn ang="0">
                  <a:pos x="128" y="154"/>
                </a:cxn>
                <a:cxn ang="0">
                  <a:pos x="90" y="154"/>
                </a:cxn>
                <a:cxn ang="0">
                  <a:pos x="51" y="134"/>
                </a:cxn>
                <a:cxn ang="0">
                  <a:pos x="38" y="134"/>
                </a:cxn>
                <a:cxn ang="0">
                  <a:pos x="19" y="154"/>
                </a:cxn>
                <a:cxn ang="0">
                  <a:pos x="0" y="194"/>
                </a:cxn>
                <a:cxn ang="0">
                  <a:pos x="19" y="248"/>
                </a:cxn>
                <a:cxn ang="0">
                  <a:pos x="19" y="322"/>
                </a:cxn>
                <a:cxn ang="0">
                  <a:pos x="38" y="363"/>
                </a:cxn>
                <a:cxn ang="0">
                  <a:pos x="38" y="424"/>
                </a:cxn>
              </a:cxnLst>
              <a:rect l="0" t="0" r="r" b="b"/>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5" name="Freeform 22"/>
            <p:cNvSpPr>
              <a:spLocks/>
            </p:cNvSpPr>
            <p:nvPr/>
          </p:nvSpPr>
          <p:spPr bwMode="auto">
            <a:xfrm>
              <a:off x="3260203" y="3911601"/>
              <a:ext cx="153963" cy="179388"/>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6" name="Freeform 24"/>
            <p:cNvSpPr>
              <a:spLocks/>
            </p:cNvSpPr>
            <p:nvPr/>
          </p:nvSpPr>
          <p:spPr bwMode="auto">
            <a:xfrm>
              <a:off x="3277663" y="3829051"/>
              <a:ext cx="261896" cy="158750"/>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7" name="Freeform 26"/>
            <p:cNvSpPr>
              <a:spLocks/>
            </p:cNvSpPr>
            <p:nvPr/>
          </p:nvSpPr>
          <p:spPr bwMode="auto">
            <a:xfrm>
              <a:off x="3028465" y="3668714"/>
              <a:ext cx="536489" cy="188913"/>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8" name="Freeform 28"/>
            <p:cNvSpPr>
              <a:spLocks/>
            </p:cNvSpPr>
            <p:nvPr/>
          </p:nvSpPr>
          <p:spPr bwMode="auto">
            <a:xfrm>
              <a:off x="3180841" y="3565526"/>
              <a:ext cx="384113" cy="188913"/>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19" name="Freeform 30"/>
            <p:cNvSpPr>
              <a:spLocks/>
            </p:cNvSpPr>
            <p:nvPr/>
          </p:nvSpPr>
          <p:spPr bwMode="auto">
            <a:xfrm>
              <a:off x="3233220" y="3452814"/>
              <a:ext cx="306338" cy="188913"/>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0" name="Freeform 32"/>
            <p:cNvSpPr>
              <a:spLocks/>
            </p:cNvSpPr>
            <p:nvPr/>
          </p:nvSpPr>
          <p:spPr bwMode="auto">
            <a:xfrm>
              <a:off x="3001482" y="3321051"/>
              <a:ext cx="358717" cy="404813"/>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1" name="Freeform 34"/>
            <p:cNvSpPr>
              <a:spLocks/>
            </p:cNvSpPr>
            <p:nvPr/>
          </p:nvSpPr>
          <p:spPr bwMode="auto">
            <a:xfrm>
              <a:off x="2626892" y="3321051"/>
              <a:ext cx="457127" cy="695325"/>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2" name="Freeform 36"/>
            <p:cNvSpPr>
              <a:spLocks/>
            </p:cNvSpPr>
            <p:nvPr/>
          </p:nvSpPr>
          <p:spPr bwMode="auto">
            <a:xfrm>
              <a:off x="2422137" y="3162301"/>
              <a:ext cx="553949" cy="796925"/>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3" name="Freeform 38"/>
            <p:cNvSpPr>
              <a:spLocks/>
            </p:cNvSpPr>
            <p:nvPr/>
          </p:nvSpPr>
          <p:spPr bwMode="auto">
            <a:xfrm>
              <a:off x="2242779" y="3536951"/>
              <a:ext cx="412684" cy="741363"/>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4" name="Freeform 40"/>
            <p:cNvSpPr>
              <a:spLocks/>
            </p:cNvSpPr>
            <p:nvPr/>
          </p:nvSpPr>
          <p:spPr bwMode="auto">
            <a:xfrm>
              <a:off x="2065007" y="4230689"/>
              <a:ext cx="590455" cy="506413"/>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5" name="Freeform 42"/>
            <p:cNvSpPr>
              <a:spLocks/>
            </p:cNvSpPr>
            <p:nvPr/>
          </p:nvSpPr>
          <p:spPr bwMode="auto">
            <a:xfrm>
              <a:off x="1760256" y="4576764"/>
              <a:ext cx="509506" cy="581025"/>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6" name="Freeform 44"/>
            <p:cNvSpPr>
              <a:spLocks/>
            </p:cNvSpPr>
            <p:nvPr/>
          </p:nvSpPr>
          <p:spPr bwMode="auto">
            <a:xfrm>
              <a:off x="1412649" y="3724276"/>
              <a:ext cx="857113" cy="928688"/>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7" name="Freeform 46"/>
            <p:cNvSpPr>
              <a:spLocks/>
            </p:cNvSpPr>
            <p:nvPr/>
          </p:nvSpPr>
          <p:spPr bwMode="auto">
            <a:xfrm>
              <a:off x="974569" y="3800476"/>
              <a:ext cx="565059" cy="506413"/>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8" name="Freeform 48"/>
            <p:cNvSpPr>
              <a:spLocks/>
            </p:cNvSpPr>
            <p:nvPr/>
          </p:nvSpPr>
          <p:spPr bwMode="auto">
            <a:xfrm>
              <a:off x="422208" y="3800476"/>
              <a:ext cx="580932" cy="319088"/>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29" name="Freeform 50"/>
            <p:cNvSpPr>
              <a:spLocks/>
            </p:cNvSpPr>
            <p:nvPr/>
          </p:nvSpPr>
          <p:spPr bwMode="auto">
            <a:xfrm>
              <a:off x="1538042" y="2870201"/>
              <a:ext cx="1063454" cy="1058863"/>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1" name="Freeform 54"/>
            <p:cNvSpPr>
              <a:spLocks/>
            </p:cNvSpPr>
            <p:nvPr/>
          </p:nvSpPr>
          <p:spPr bwMode="auto">
            <a:xfrm>
              <a:off x="1107898" y="2638426"/>
              <a:ext cx="458714" cy="582613"/>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2" name="Freeform 56"/>
            <p:cNvSpPr>
              <a:spLocks/>
            </p:cNvSpPr>
            <p:nvPr/>
          </p:nvSpPr>
          <p:spPr bwMode="auto">
            <a:xfrm>
              <a:off x="422208" y="2927351"/>
              <a:ext cx="1339635" cy="1089025"/>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sp>
          <p:nvSpPr>
            <p:cNvPr id="33" name="Freeform 58"/>
            <p:cNvSpPr>
              <a:spLocks/>
            </p:cNvSpPr>
            <p:nvPr/>
          </p:nvSpPr>
          <p:spPr bwMode="auto">
            <a:xfrm>
              <a:off x="2215795" y="3078164"/>
              <a:ext cx="225389" cy="160338"/>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chemeClr val="bg1"/>
            </a:solidFill>
            <a:ln w="12700" cap="flat" cmpd="sng">
              <a:solidFill>
                <a:schemeClr val="tx1">
                  <a:lumMod val="50000"/>
                  <a:lumOff val="50000"/>
                </a:schemeClr>
              </a:solidFill>
              <a:prstDash val="solid"/>
              <a:round/>
              <a:headEnd type="none" w="med" len="med"/>
              <a:tailEnd type="none" w="med" len="med"/>
            </a:ln>
            <a:effectLst/>
          </p:spPr>
          <p:txBody>
            <a:bodyPr anchor="ctr"/>
            <a:lstStyle/>
            <a:p>
              <a:endParaRPr lang="pt-BR"/>
            </a:p>
          </p:txBody>
        </p:sp>
      </p:grpSp>
      <p:grpSp>
        <p:nvGrpSpPr>
          <p:cNvPr id="74" name="Grupo 73"/>
          <p:cNvGrpSpPr/>
          <p:nvPr/>
        </p:nvGrpSpPr>
        <p:grpSpPr>
          <a:xfrm>
            <a:off x="2838949" y="2241974"/>
            <a:ext cx="961129" cy="229324"/>
            <a:chOff x="2588507" y="4764906"/>
            <a:chExt cx="873754" cy="208476"/>
          </a:xfrm>
        </p:grpSpPr>
        <p:sp>
          <p:nvSpPr>
            <p:cNvPr id="75" name="Elipse 74"/>
            <p:cNvSpPr/>
            <p:nvPr>
              <p:custDataLst>
                <p:tags r:id="rId17"/>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76" name="CaixaDeTexto 75"/>
            <p:cNvSpPr txBox="1"/>
            <p:nvPr>
              <p:custDataLst>
                <p:tags r:id="rId18"/>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Recife 10%</a:t>
              </a:r>
            </a:p>
          </p:txBody>
        </p:sp>
      </p:grpSp>
      <p:grpSp>
        <p:nvGrpSpPr>
          <p:cNvPr id="95" name="Grupo 94"/>
          <p:cNvGrpSpPr/>
          <p:nvPr/>
        </p:nvGrpSpPr>
        <p:grpSpPr>
          <a:xfrm>
            <a:off x="1088538" y="4869127"/>
            <a:ext cx="961129" cy="229324"/>
            <a:chOff x="2588507" y="4779194"/>
            <a:chExt cx="873754" cy="208476"/>
          </a:xfrm>
        </p:grpSpPr>
        <p:sp>
          <p:nvSpPr>
            <p:cNvPr id="98" name="Elipse 97"/>
            <p:cNvSpPr/>
            <p:nvPr>
              <p:custDataLst>
                <p:tags r:id="rId15"/>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00" name="CaixaDeTexto 99"/>
            <p:cNvSpPr txBox="1"/>
            <p:nvPr>
              <p:custDataLst>
                <p:tags r:id="rId16"/>
              </p:custDataLst>
            </p:nvPr>
          </p:nvSpPr>
          <p:spPr>
            <a:xfrm>
              <a:off x="2659627" y="4779194"/>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S. Sebastião 11%</a:t>
              </a:r>
            </a:p>
          </p:txBody>
        </p:sp>
      </p:grpSp>
      <p:grpSp>
        <p:nvGrpSpPr>
          <p:cNvPr id="114" name="Grupo 113"/>
          <p:cNvGrpSpPr/>
          <p:nvPr/>
        </p:nvGrpSpPr>
        <p:grpSpPr>
          <a:xfrm>
            <a:off x="693119" y="5270859"/>
            <a:ext cx="966115" cy="232563"/>
            <a:chOff x="2588507" y="4807973"/>
            <a:chExt cx="878286" cy="211421"/>
          </a:xfrm>
        </p:grpSpPr>
        <p:sp>
          <p:nvSpPr>
            <p:cNvPr id="115" name="Elipse 114"/>
            <p:cNvSpPr/>
            <p:nvPr>
              <p:custDataLst>
                <p:tags r:id="rId13"/>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16" name="CaixaDeTexto 115"/>
            <p:cNvSpPr txBox="1"/>
            <p:nvPr>
              <p:custDataLst>
                <p:tags r:id="rId14"/>
              </p:custDataLst>
            </p:nvPr>
          </p:nvSpPr>
          <p:spPr>
            <a:xfrm>
              <a:off x="2664159" y="4810918"/>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Paranaguá 27%</a:t>
              </a:r>
            </a:p>
          </p:txBody>
        </p:sp>
      </p:grpSp>
      <p:grpSp>
        <p:nvGrpSpPr>
          <p:cNvPr id="117" name="Grupo 116"/>
          <p:cNvGrpSpPr/>
          <p:nvPr/>
        </p:nvGrpSpPr>
        <p:grpSpPr>
          <a:xfrm>
            <a:off x="1960460" y="4251798"/>
            <a:ext cx="993060" cy="229324"/>
            <a:chOff x="2588507" y="4779420"/>
            <a:chExt cx="902782" cy="208476"/>
          </a:xfrm>
        </p:grpSpPr>
        <p:sp>
          <p:nvSpPr>
            <p:cNvPr id="118" name="Elipse 117"/>
            <p:cNvSpPr/>
            <p:nvPr>
              <p:custDataLst>
                <p:tags r:id="rId11"/>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19" name="CaixaDeTexto 118"/>
            <p:cNvSpPr txBox="1"/>
            <p:nvPr>
              <p:custDataLst>
                <p:tags r:id="rId12"/>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Vitória 20%</a:t>
              </a:r>
            </a:p>
          </p:txBody>
        </p:sp>
      </p:grpSp>
      <p:grpSp>
        <p:nvGrpSpPr>
          <p:cNvPr id="120" name="Grupo 119"/>
          <p:cNvGrpSpPr/>
          <p:nvPr/>
        </p:nvGrpSpPr>
        <p:grpSpPr>
          <a:xfrm>
            <a:off x="580441" y="5723610"/>
            <a:ext cx="993060" cy="229324"/>
            <a:chOff x="2588507" y="4779420"/>
            <a:chExt cx="902782" cy="208476"/>
          </a:xfrm>
        </p:grpSpPr>
        <p:sp>
          <p:nvSpPr>
            <p:cNvPr id="121" name="Elipse 120"/>
            <p:cNvSpPr/>
            <p:nvPr>
              <p:custDataLst>
                <p:tags r:id="rId9"/>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22" name="CaixaDeTexto 121"/>
            <p:cNvSpPr txBox="1"/>
            <p:nvPr>
              <p:custDataLst>
                <p:tags r:id="rId10"/>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Imbituba 10%</a:t>
              </a:r>
            </a:p>
          </p:txBody>
        </p:sp>
      </p:grpSp>
      <p:grpSp>
        <p:nvGrpSpPr>
          <p:cNvPr id="123" name="Grupo 122"/>
          <p:cNvGrpSpPr/>
          <p:nvPr/>
        </p:nvGrpSpPr>
        <p:grpSpPr>
          <a:xfrm>
            <a:off x="2800323" y="1986177"/>
            <a:ext cx="961129" cy="229324"/>
            <a:chOff x="2588507" y="4764906"/>
            <a:chExt cx="873754" cy="208476"/>
          </a:xfrm>
        </p:grpSpPr>
        <p:sp>
          <p:nvSpPr>
            <p:cNvPr id="124" name="Elipse 123"/>
            <p:cNvSpPr/>
            <p:nvPr>
              <p:custDataLst>
                <p:tags r:id="rId7"/>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25" name="CaixaDeTexto 124"/>
            <p:cNvSpPr txBox="1"/>
            <p:nvPr>
              <p:custDataLst>
                <p:tags r:id="rId8"/>
              </p:custDataLst>
            </p:nvPr>
          </p:nvSpPr>
          <p:spPr>
            <a:xfrm>
              <a:off x="2659627" y="4764906"/>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Cabedelo 7%</a:t>
              </a:r>
            </a:p>
          </p:txBody>
        </p:sp>
      </p:grpSp>
      <p:grpSp>
        <p:nvGrpSpPr>
          <p:cNvPr id="126" name="Grupo 125"/>
          <p:cNvGrpSpPr/>
          <p:nvPr/>
        </p:nvGrpSpPr>
        <p:grpSpPr>
          <a:xfrm>
            <a:off x="2197462" y="3174309"/>
            <a:ext cx="993060" cy="229324"/>
            <a:chOff x="2588507" y="4779420"/>
            <a:chExt cx="902782" cy="208476"/>
          </a:xfrm>
        </p:grpSpPr>
        <p:sp>
          <p:nvSpPr>
            <p:cNvPr id="127" name="Elipse 126"/>
            <p:cNvSpPr/>
            <p:nvPr>
              <p:custDataLst>
                <p:tags r:id="rId5"/>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28" name="CaixaDeTexto 127"/>
            <p:cNvSpPr txBox="1"/>
            <p:nvPr>
              <p:custDataLst>
                <p:tags r:id="rId6"/>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Cotegipe 5%</a:t>
              </a:r>
            </a:p>
          </p:txBody>
        </p:sp>
      </p:grpSp>
      <p:grpSp>
        <p:nvGrpSpPr>
          <p:cNvPr id="129" name="Grupo 128"/>
          <p:cNvGrpSpPr/>
          <p:nvPr/>
        </p:nvGrpSpPr>
        <p:grpSpPr>
          <a:xfrm>
            <a:off x="254521" y="6232019"/>
            <a:ext cx="993060" cy="229324"/>
            <a:chOff x="2588507" y="4779420"/>
            <a:chExt cx="902782" cy="208476"/>
          </a:xfrm>
        </p:grpSpPr>
        <p:sp>
          <p:nvSpPr>
            <p:cNvPr id="130" name="Elipse 129"/>
            <p:cNvSpPr/>
            <p:nvPr>
              <p:custDataLst>
                <p:tags r:id="rId3"/>
              </p:custDataLst>
            </p:nvPr>
          </p:nvSpPr>
          <p:spPr>
            <a:xfrm>
              <a:off x="2588507" y="4807973"/>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31" name="CaixaDeTexto 130"/>
            <p:cNvSpPr txBox="1"/>
            <p:nvPr>
              <p:custDataLst>
                <p:tags r:id="rId4"/>
              </p:custDataLst>
            </p:nvPr>
          </p:nvSpPr>
          <p:spPr>
            <a:xfrm>
              <a:off x="2688655" y="477942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Porto Alegre 3%</a:t>
              </a:r>
            </a:p>
          </p:txBody>
        </p:sp>
      </p:grpSp>
      <p:grpSp>
        <p:nvGrpSpPr>
          <p:cNvPr id="132" name="Grupo 131"/>
          <p:cNvGrpSpPr/>
          <p:nvPr/>
        </p:nvGrpSpPr>
        <p:grpSpPr>
          <a:xfrm>
            <a:off x="1745200" y="4550863"/>
            <a:ext cx="993060" cy="229324"/>
            <a:chOff x="2575518" y="4747940"/>
            <a:chExt cx="902782" cy="208476"/>
          </a:xfrm>
        </p:grpSpPr>
        <p:sp>
          <p:nvSpPr>
            <p:cNvPr id="133" name="Elipse 132"/>
            <p:cNvSpPr/>
            <p:nvPr>
              <p:custDataLst>
                <p:tags r:id="rId1"/>
              </p:custDataLst>
            </p:nvPr>
          </p:nvSpPr>
          <p:spPr>
            <a:xfrm>
              <a:off x="2575518" y="4820962"/>
              <a:ext cx="108000" cy="108000"/>
            </a:xfrm>
            <a:prstGeom prst="ellipse">
              <a:avLst/>
            </a:prstGeom>
            <a:solidFill>
              <a:schemeClr val="accent3"/>
            </a:solidFill>
            <a:ln>
              <a:solidFill>
                <a:schemeClr val="tx1">
                  <a:lumMod val="50000"/>
                  <a:lumOff val="50000"/>
                </a:schemeClr>
              </a:solidFill>
            </a:ln>
            <a:effectLst/>
            <a:scene3d>
              <a:camera prst="orthographicFront"/>
              <a:lightRig rig="threePt" dir="t"/>
            </a:scene3d>
            <a:sp3d>
              <a:bevelT/>
            </a:sp3d>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34" name="CaixaDeTexto 133"/>
            <p:cNvSpPr txBox="1"/>
            <p:nvPr>
              <p:custDataLst>
                <p:tags r:id="rId2"/>
              </p:custDataLst>
            </p:nvPr>
          </p:nvSpPr>
          <p:spPr>
            <a:xfrm>
              <a:off x="2675666" y="4747940"/>
              <a:ext cx="802634" cy="208476"/>
            </a:xfrm>
            <a:prstGeom prst="rect">
              <a:avLst/>
            </a:prstGeom>
            <a:noFill/>
            <a:ln>
              <a:noFill/>
            </a:ln>
          </p:spPr>
          <p:txBody>
            <a:bodyPr wrap="none" lIns="72000" tIns="36000" rIns="72000" bIns="36000" rtlCol="0" anchor="ctr">
              <a:noAutofit/>
            </a:bodyPr>
            <a:lstStyle/>
            <a:p>
              <a:pPr>
                <a:spcAft>
                  <a:spcPts val="600"/>
                </a:spcAft>
              </a:pPr>
              <a:r>
                <a:rPr lang="pt-BR" sz="1200" b="1" dirty="0">
                  <a:solidFill>
                    <a:prstClr val="black"/>
                  </a:solidFill>
                </a:rPr>
                <a:t>Forno 5%</a:t>
              </a:r>
            </a:p>
          </p:txBody>
        </p:sp>
      </p:grpSp>
      <p:sp>
        <p:nvSpPr>
          <p:cNvPr id="146" name="Retângulo 145"/>
          <p:cNvSpPr/>
          <p:nvPr/>
        </p:nvSpPr>
        <p:spPr>
          <a:xfrm>
            <a:off x="4376142" y="908720"/>
            <a:ext cx="5328592" cy="2465454"/>
          </a:xfrm>
          <a:prstGeom prst="rect">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252000" tIns="72000" rIns="72000" bIns="72000" rtlCol="0" anchor="ctr">
            <a:noAutofit/>
          </a:bodyPr>
          <a:lstStyle/>
          <a:p>
            <a:pPr>
              <a:spcBef>
                <a:spcPts val="600"/>
              </a:spcBef>
            </a:pPr>
            <a:r>
              <a:rPr lang="pt-BR" sz="1600" b="1" dirty="0">
                <a:solidFill>
                  <a:prstClr val="black"/>
                </a:solidFill>
              </a:rPr>
              <a:t>Movimentação total de  1,3 </a:t>
            </a:r>
            <a:r>
              <a:rPr lang="pt-BR" sz="1600" b="1" dirty="0" err="1">
                <a:solidFill>
                  <a:prstClr val="black"/>
                </a:solidFill>
              </a:rPr>
              <a:t>Mt</a:t>
            </a:r>
            <a:r>
              <a:rPr lang="pt-BR" sz="1600" b="1" dirty="0">
                <a:solidFill>
                  <a:prstClr val="black"/>
                </a:solidFill>
              </a:rPr>
              <a:t> em 2016 (1)</a:t>
            </a:r>
          </a:p>
          <a:p>
            <a:pPr>
              <a:spcBef>
                <a:spcPts val="600"/>
              </a:spcBef>
            </a:pPr>
            <a:r>
              <a:rPr lang="pt-BR" sz="1600" b="1" dirty="0">
                <a:solidFill>
                  <a:prstClr val="black"/>
                </a:solidFill>
              </a:rPr>
              <a:t>Principais usos:</a:t>
            </a:r>
          </a:p>
          <a:p>
            <a:pPr marL="144000" indent="-144000">
              <a:spcAft>
                <a:spcPts val="600"/>
              </a:spcAft>
              <a:buFont typeface="Arial" pitchFamily="34" charset="0"/>
              <a:buChar char="•"/>
            </a:pPr>
            <a:r>
              <a:rPr lang="pt-BR" sz="1600" dirty="0"/>
              <a:t>Abastecimento regional da indústria cervejaria</a:t>
            </a:r>
          </a:p>
          <a:p>
            <a:pPr marL="144000" indent="-144000">
              <a:spcAft>
                <a:spcPts val="600"/>
              </a:spcAft>
              <a:buFont typeface="Arial" pitchFamily="34" charset="0"/>
              <a:buChar char="•"/>
            </a:pPr>
            <a:r>
              <a:rPr lang="pt-BR" sz="1600" dirty="0"/>
              <a:t>Produção local limitada </a:t>
            </a:r>
          </a:p>
          <a:p>
            <a:pPr marL="144000" indent="-144000">
              <a:spcAft>
                <a:spcPts val="600"/>
              </a:spcAft>
              <a:buFont typeface="Arial" pitchFamily="34" charset="0"/>
              <a:buChar char="•"/>
            </a:pPr>
            <a:r>
              <a:rPr lang="pt-BR" sz="1600" dirty="0"/>
              <a:t>Produto altamente inflamável, necessita de sistema complexo de ventilação nos silos</a:t>
            </a:r>
          </a:p>
        </p:txBody>
      </p:sp>
      <p:sp>
        <p:nvSpPr>
          <p:cNvPr id="60" name="Retângulo 59"/>
          <p:cNvSpPr/>
          <p:nvPr/>
        </p:nvSpPr>
        <p:spPr>
          <a:xfrm>
            <a:off x="6320534" y="3777750"/>
            <a:ext cx="1584000" cy="1523457"/>
          </a:xfrm>
          <a:prstGeom prst="rect">
            <a:avLst/>
          </a:prstGeom>
          <a:solidFill>
            <a:schemeClr val="bg1"/>
          </a:solidFill>
          <a:ln>
            <a:solidFill>
              <a:schemeClr val="tx1">
                <a:lumMod val="50000"/>
                <a:lumOff val="50000"/>
              </a:schemeClr>
            </a:solidFill>
          </a:ln>
          <a:effectLst/>
        </p:spPr>
        <p:txBody>
          <a:bodyPr wrap="square" lIns="72000" tIns="72000" rIns="72000" bIns="72000" rtlCol="0" anchor="b" anchorCtr="0">
            <a:noAutofit/>
          </a:bodyPr>
          <a:lstStyle/>
          <a:p>
            <a:pPr algn="ctr">
              <a:spcAft>
                <a:spcPts val="600"/>
              </a:spcAft>
            </a:pPr>
            <a:r>
              <a:rPr lang="pt-BR" sz="1400" dirty="0">
                <a:solidFill>
                  <a:prstClr val="black"/>
                </a:solidFill>
              </a:rPr>
              <a:t>Malte:</a:t>
            </a:r>
            <a:r>
              <a:rPr lang="pt-BR" sz="1600" dirty="0">
                <a:solidFill>
                  <a:prstClr val="black"/>
                </a:solidFill>
              </a:rPr>
              <a:t> </a:t>
            </a:r>
            <a:br>
              <a:rPr lang="pt-BR" sz="1600" dirty="0">
                <a:solidFill>
                  <a:prstClr val="black"/>
                </a:solidFill>
              </a:rPr>
            </a:br>
            <a:r>
              <a:rPr lang="pt-BR" sz="1200" dirty="0">
                <a:solidFill>
                  <a:prstClr val="black"/>
                </a:solidFill>
              </a:rPr>
              <a:t>fonte de amido</a:t>
            </a:r>
            <a:endParaRPr lang="pt-BR" sz="1600" dirty="0">
              <a:solidFill>
                <a:prstClr val="black"/>
              </a:solidFill>
            </a:endParaRPr>
          </a:p>
        </p:txBody>
      </p:sp>
      <p:sp>
        <p:nvSpPr>
          <p:cNvPr id="61" name="Retângulo 60"/>
          <p:cNvSpPr/>
          <p:nvPr/>
        </p:nvSpPr>
        <p:spPr>
          <a:xfrm>
            <a:off x="4565490" y="3777751"/>
            <a:ext cx="1584000" cy="1523457"/>
          </a:xfrm>
          <a:prstGeom prst="rect">
            <a:avLst/>
          </a:prstGeom>
          <a:solidFill>
            <a:schemeClr val="bg1"/>
          </a:solidFill>
          <a:ln>
            <a:solidFill>
              <a:schemeClr val="tx1">
                <a:lumMod val="50000"/>
                <a:lumOff val="50000"/>
              </a:schemeClr>
            </a:solidFill>
          </a:ln>
          <a:effectLst/>
        </p:spPr>
        <p:txBody>
          <a:bodyPr wrap="square" lIns="72000" tIns="72000" rIns="72000" bIns="72000" rtlCol="0" anchor="b" anchorCtr="0">
            <a:noAutofit/>
          </a:bodyPr>
          <a:lstStyle/>
          <a:p>
            <a:pPr algn="ctr">
              <a:spcAft>
                <a:spcPts val="600"/>
              </a:spcAft>
            </a:pPr>
            <a:r>
              <a:rPr lang="pt-BR" sz="1400" dirty="0">
                <a:solidFill>
                  <a:prstClr val="black"/>
                </a:solidFill>
              </a:rPr>
              <a:t>Cevada</a:t>
            </a:r>
            <a:endParaRPr lang="pt-BR" dirty="0">
              <a:solidFill>
                <a:prstClr val="black"/>
              </a:solidFill>
            </a:endParaRPr>
          </a:p>
        </p:txBody>
      </p:sp>
      <p:pic>
        <p:nvPicPr>
          <p:cNvPr id="62"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37619" y="3829923"/>
            <a:ext cx="1439863"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 descr="http://static.hsw.com.br/gif/beer-malt2.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b="7516"/>
          <a:stretch/>
        </p:blipFill>
        <p:spPr bwMode="auto">
          <a:xfrm>
            <a:off x="6394888" y="3829924"/>
            <a:ext cx="1439863" cy="944562"/>
          </a:xfrm>
          <a:prstGeom prst="rect">
            <a:avLst/>
          </a:prstGeom>
          <a:noFill/>
          <a:extLst>
            <a:ext uri="{909E8E84-426E-40DD-AFC4-6F175D3DCCD1}">
              <a14:hiddenFill xmlns:a14="http://schemas.microsoft.com/office/drawing/2010/main">
                <a:solidFill>
                  <a:srgbClr val="FFFFFF"/>
                </a:solidFill>
              </a14:hiddenFill>
            </a:ext>
          </a:extLst>
        </p:spPr>
      </p:pic>
      <p:sp>
        <p:nvSpPr>
          <p:cNvPr id="64" name="CaixaDeTexto 63"/>
          <p:cNvSpPr txBox="1"/>
          <p:nvPr/>
        </p:nvSpPr>
        <p:spPr>
          <a:xfrm>
            <a:off x="4359661" y="3430705"/>
            <a:ext cx="4748463" cy="288000"/>
          </a:xfrm>
          <a:prstGeom prst="rect">
            <a:avLst/>
          </a:prstGeom>
          <a:noFill/>
          <a:ln>
            <a:noFill/>
          </a:ln>
        </p:spPr>
        <p:txBody>
          <a:bodyPr wrap="square" lIns="72000" tIns="36000" rIns="72000" bIns="36000" rtlCol="0" anchor="ctr" anchorCtr="0">
            <a:noAutofit/>
          </a:bodyPr>
          <a:lstStyle/>
          <a:p>
            <a:pPr>
              <a:spcAft>
                <a:spcPts val="600"/>
              </a:spcAft>
            </a:pPr>
            <a:r>
              <a:rPr lang="pt-BR" sz="1600" b="1" dirty="0">
                <a:solidFill>
                  <a:prstClr val="black"/>
                </a:solidFill>
              </a:rPr>
              <a:t>Processo da produção de cerveja</a:t>
            </a:r>
          </a:p>
        </p:txBody>
      </p:sp>
      <p:sp>
        <p:nvSpPr>
          <p:cNvPr id="65" name="Retângulo 64"/>
          <p:cNvSpPr/>
          <p:nvPr/>
        </p:nvSpPr>
        <p:spPr>
          <a:xfrm>
            <a:off x="8120734" y="3789040"/>
            <a:ext cx="1584000" cy="2376264"/>
          </a:xfrm>
          <a:prstGeom prst="rect">
            <a:avLst/>
          </a:prstGeom>
          <a:solidFill>
            <a:schemeClr val="bg1"/>
          </a:solidFill>
          <a:ln>
            <a:solidFill>
              <a:schemeClr val="tx1">
                <a:lumMod val="50000"/>
                <a:lumOff val="50000"/>
              </a:schemeClr>
            </a:solidFill>
          </a:ln>
          <a:effectLst/>
        </p:spPr>
        <p:txBody>
          <a:bodyPr wrap="square" lIns="72000" tIns="72000" rIns="72000" bIns="72000" rtlCol="0" anchor="b" anchorCtr="0">
            <a:noAutofit/>
          </a:bodyPr>
          <a:lstStyle/>
          <a:p>
            <a:pPr algn="ctr">
              <a:spcAft>
                <a:spcPts val="600"/>
              </a:spcAft>
            </a:pPr>
            <a:r>
              <a:rPr lang="pt-BR" sz="1600" dirty="0">
                <a:solidFill>
                  <a:prstClr val="black"/>
                </a:solidFill>
              </a:rPr>
              <a:t>Cerveja</a:t>
            </a:r>
          </a:p>
        </p:txBody>
      </p:sp>
      <p:pic>
        <p:nvPicPr>
          <p:cNvPr id="66" name="Picture 7" descr="http://blog.ifood.com.br/wp-content/uploads/2011/10/cerveja.jp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0697" t="2191" b="-456"/>
          <a:stretch/>
        </p:blipFill>
        <p:spPr bwMode="auto">
          <a:xfrm>
            <a:off x="8216025" y="3873505"/>
            <a:ext cx="1380764" cy="1932202"/>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Conector de seta reta 66"/>
          <p:cNvCxnSpPr>
            <a:stCxn id="61" idx="3"/>
            <a:endCxn id="60" idx="1"/>
          </p:cNvCxnSpPr>
          <p:nvPr/>
        </p:nvCxnSpPr>
        <p:spPr>
          <a:xfrm flipV="1">
            <a:off x="6149490" y="4539479"/>
            <a:ext cx="171044" cy="1"/>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68" name="Conector de seta reta 67"/>
          <p:cNvCxnSpPr>
            <a:stCxn id="60" idx="3"/>
          </p:cNvCxnSpPr>
          <p:nvPr/>
        </p:nvCxnSpPr>
        <p:spPr>
          <a:xfrm>
            <a:off x="7904534" y="4539479"/>
            <a:ext cx="216203" cy="2361"/>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69" name="Conector angulado 68"/>
          <p:cNvCxnSpPr>
            <a:stCxn id="61" idx="2"/>
          </p:cNvCxnSpPr>
          <p:nvPr/>
        </p:nvCxnSpPr>
        <p:spPr>
          <a:xfrm rot="16200000" flipH="1">
            <a:off x="6649104" y="4009594"/>
            <a:ext cx="180019" cy="2763246"/>
          </a:xfrm>
          <a:prstGeom prst="bentConnector2">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72" name="Retângulo de cantos arredondados 71"/>
          <p:cNvSpPr/>
          <p:nvPr/>
        </p:nvSpPr>
        <p:spPr>
          <a:xfrm>
            <a:off x="4629208" y="5661248"/>
            <a:ext cx="3095937" cy="763955"/>
          </a:xfrm>
          <a:prstGeom prst="roundRect">
            <a:avLst>
              <a:gd name="adj" fmla="val 0"/>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solidFill>
                  <a:prstClr val="black"/>
                </a:solidFill>
              </a:rPr>
              <a:t>A produção de cerveja com malte custa de 30% a 50% mais caro do que com  outras fontes de amido</a:t>
            </a:r>
            <a:r>
              <a:rPr lang="pt-BR" sz="1200" baseline="30000" dirty="0">
                <a:solidFill>
                  <a:prstClr val="black"/>
                </a:solidFill>
              </a:rPr>
              <a:t>1</a:t>
            </a:r>
          </a:p>
        </p:txBody>
      </p:sp>
      <p:cxnSp>
        <p:nvCxnSpPr>
          <p:cNvPr id="73" name="Conector reto 72"/>
          <p:cNvCxnSpPr/>
          <p:nvPr/>
        </p:nvCxnSpPr>
        <p:spPr>
          <a:xfrm>
            <a:off x="4376142" y="3726580"/>
            <a:ext cx="5328592"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4" name="Retângulo 33"/>
          <p:cNvSpPr/>
          <p:nvPr/>
        </p:nvSpPr>
        <p:spPr>
          <a:xfrm>
            <a:off x="218786" y="6629233"/>
            <a:ext cx="1410964" cy="253916"/>
          </a:xfrm>
          <a:prstGeom prst="rect">
            <a:avLst/>
          </a:prstGeom>
        </p:spPr>
        <p:txBody>
          <a:bodyPr wrap="none">
            <a:spAutoFit/>
          </a:bodyPr>
          <a:lstStyle/>
          <a:p>
            <a:r>
              <a:rPr lang="pt-BR" sz="1050" dirty="0">
                <a:solidFill>
                  <a:prstClr val="black"/>
                </a:solidFill>
              </a:rPr>
              <a:t>1. Fonte: EMBRAPA</a:t>
            </a:r>
            <a:endParaRPr lang="pt-BR" sz="1050" dirty="0"/>
          </a:p>
        </p:txBody>
      </p:sp>
    </p:spTree>
    <p:extLst>
      <p:ext uri="{BB962C8B-B14F-4D97-AF65-F5344CB8AC3E}">
        <p14:creationId xmlns:p14="http://schemas.microsoft.com/office/powerpoint/2010/main" val="2266163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9475"/>
            <a:ext cx="9505950" cy="637364"/>
          </a:xfrm>
        </p:spPr>
        <p:txBody>
          <a:bodyPr/>
          <a:lstStyle/>
          <a:p>
            <a:r>
              <a:rPr lang="pt-BR" dirty="0"/>
              <a:t>Para redução de custos, quanto maior o navio, menor são seus custos operacionais unitários</a:t>
            </a:r>
          </a:p>
        </p:txBody>
      </p:sp>
      <p:sp>
        <p:nvSpPr>
          <p:cNvPr id="3" name="Retângulo de cantos arredondados 2"/>
          <p:cNvSpPr/>
          <p:nvPr/>
        </p:nvSpPr>
        <p:spPr>
          <a:xfrm>
            <a:off x="6392366" y="1551111"/>
            <a:ext cx="3076705" cy="2381945"/>
          </a:xfrm>
          <a:prstGeom prst="roundRect">
            <a:avLst>
              <a:gd name="adj" fmla="val 9629"/>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400" dirty="0">
                <a:solidFill>
                  <a:prstClr val="black"/>
                </a:solidFill>
              </a:rPr>
              <a:t>Movimentar granel em um </a:t>
            </a:r>
            <a:r>
              <a:rPr lang="pt-BR" sz="1400" dirty="0" err="1">
                <a:solidFill>
                  <a:prstClr val="black"/>
                </a:solidFill>
              </a:rPr>
              <a:t>Capesize</a:t>
            </a:r>
            <a:r>
              <a:rPr lang="pt-BR" sz="1400" dirty="0">
                <a:solidFill>
                  <a:prstClr val="black"/>
                </a:solidFill>
              </a:rPr>
              <a:t> é 60% mais barato do que transportar em um </a:t>
            </a:r>
            <a:r>
              <a:rPr lang="pt-BR" sz="1400" dirty="0" err="1">
                <a:solidFill>
                  <a:prstClr val="black"/>
                </a:solidFill>
              </a:rPr>
              <a:t>Handy</a:t>
            </a:r>
            <a:endParaRPr lang="pt-BR" sz="1400" dirty="0">
              <a:solidFill>
                <a:prstClr val="black"/>
              </a:solidFill>
            </a:endParaRPr>
          </a:p>
          <a:p>
            <a:pPr marL="144000" indent="-144000">
              <a:spcAft>
                <a:spcPts val="600"/>
              </a:spcAft>
              <a:buFont typeface="Arial" pitchFamily="34" charset="0"/>
              <a:buChar char="•"/>
            </a:pPr>
            <a:r>
              <a:rPr lang="pt-BR" sz="1400" dirty="0">
                <a:solidFill>
                  <a:prstClr val="black"/>
                </a:solidFill>
              </a:rPr>
              <a:t>Ao dispor de portos com infraestrutura  suficiente (profundidade, comprimento do cais, equipamentos) os empresas/países podem capturar parte desses ganhos</a:t>
            </a:r>
          </a:p>
        </p:txBody>
      </p:sp>
      <p:sp>
        <p:nvSpPr>
          <p:cNvPr id="4" name="Triângulo isósceles 3"/>
          <p:cNvSpPr/>
          <p:nvPr/>
        </p:nvSpPr>
        <p:spPr>
          <a:xfrm rot="5400000">
            <a:off x="3601725" y="3956450"/>
            <a:ext cx="4643469" cy="214314"/>
          </a:xfrm>
          <a:prstGeom prst="triangle">
            <a:avLst/>
          </a:prstGeom>
          <a:gradFill>
            <a:gsLst>
              <a:gs pos="100000">
                <a:schemeClr val="accent4"/>
              </a:gs>
              <a:gs pos="0">
                <a:schemeClr val="accent3"/>
              </a:gs>
            </a:gsLst>
            <a:lin ang="5400000" scaled="1"/>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oAutofit/>
          </a:bodyPr>
          <a:lstStyle/>
          <a:p>
            <a:pPr>
              <a:buFont typeface="Arial" pitchFamily="34" charset="0"/>
              <a:buChar char="•"/>
            </a:pPr>
            <a:endParaRPr lang="pt-BR" dirty="0">
              <a:solidFill>
                <a:prstClr val="black"/>
              </a:solidFill>
            </a:endParaRPr>
          </a:p>
        </p:txBody>
      </p:sp>
      <p:cxnSp>
        <p:nvCxnSpPr>
          <p:cNvPr id="5" name="Conector reto 4"/>
          <p:cNvCxnSpPr/>
          <p:nvPr/>
        </p:nvCxnSpPr>
        <p:spPr>
          <a:xfrm>
            <a:off x="167452" y="1382972"/>
            <a:ext cx="9505717"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127670" y="1124744"/>
            <a:ext cx="4643470" cy="357190"/>
          </a:xfrm>
          <a:prstGeom prst="rect">
            <a:avLst/>
          </a:prstGeom>
          <a:noFill/>
          <a:ln>
            <a:noFill/>
          </a:ln>
        </p:spPr>
        <p:txBody>
          <a:bodyPr wrap="none" lIns="72000" tIns="36000" rIns="72000" bIns="36000" rtlCol="0" anchor="t">
            <a:noAutofit/>
          </a:bodyPr>
          <a:lstStyle/>
          <a:p>
            <a:pPr>
              <a:spcAft>
                <a:spcPts val="600"/>
              </a:spcAft>
            </a:pPr>
            <a:r>
              <a:rPr lang="en-US" sz="1600" b="1" dirty="0" err="1">
                <a:solidFill>
                  <a:prstClr val="black"/>
                </a:solidFill>
              </a:rPr>
              <a:t>Economia</a:t>
            </a:r>
            <a:r>
              <a:rPr lang="en-US" sz="1600" b="1" dirty="0">
                <a:solidFill>
                  <a:prstClr val="black"/>
                </a:solidFill>
              </a:rPr>
              <a:t> de </a:t>
            </a:r>
            <a:r>
              <a:rPr lang="en-US" sz="1600" b="1" dirty="0" err="1">
                <a:solidFill>
                  <a:prstClr val="black"/>
                </a:solidFill>
              </a:rPr>
              <a:t>custos</a:t>
            </a:r>
            <a:r>
              <a:rPr lang="en-US" sz="1600" b="1" dirty="0">
                <a:solidFill>
                  <a:prstClr val="black"/>
                </a:solidFill>
              </a:rPr>
              <a:t> com </a:t>
            </a:r>
            <a:r>
              <a:rPr lang="en-US" sz="1600" b="1" dirty="0" err="1">
                <a:solidFill>
                  <a:prstClr val="black"/>
                </a:solidFill>
              </a:rPr>
              <a:t>aumento</a:t>
            </a:r>
            <a:r>
              <a:rPr lang="en-US" sz="1600" b="1" dirty="0">
                <a:solidFill>
                  <a:prstClr val="black"/>
                </a:solidFill>
              </a:rPr>
              <a:t> dos </a:t>
            </a:r>
            <a:r>
              <a:rPr lang="en-US" sz="1600" b="1" dirty="0" err="1">
                <a:solidFill>
                  <a:prstClr val="black"/>
                </a:solidFill>
              </a:rPr>
              <a:t>navios</a:t>
            </a:r>
            <a:r>
              <a:rPr lang="en-US" sz="1600" b="1" dirty="0">
                <a:solidFill>
                  <a:prstClr val="black"/>
                </a:solidFill>
              </a:rPr>
              <a:t>  </a:t>
            </a:r>
            <a:r>
              <a:rPr lang="en-US" sz="1600" b="1" dirty="0" err="1">
                <a:solidFill>
                  <a:prstClr val="black"/>
                </a:solidFill>
              </a:rPr>
              <a:t>graneleiros</a:t>
            </a:r>
            <a:endParaRPr lang="pt-BR" sz="1600" b="1" dirty="0" err="1">
              <a:solidFill>
                <a:prstClr val="black"/>
              </a:solidFill>
            </a:endParaRPr>
          </a:p>
        </p:txBody>
      </p:sp>
      <p:sp>
        <p:nvSpPr>
          <p:cNvPr id="8" name="CaixaDeTexto 7"/>
          <p:cNvSpPr txBox="1"/>
          <p:nvPr/>
        </p:nvSpPr>
        <p:spPr>
          <a:xfrm>
            <a:off x="7478039" y="6456210"/>
            <a:ext cx="1808935" cy="357166"/>
          </a:xfrm>
          <a:prstGeom prst="rect">
            <a:avLst/>
          </a:prstGeom>
          <a:noFill/>
          <a:ln>
            <a:noFill/>
          </a:ln>
        </p:spPr>
        <p:txBody>
          <a:bodyPr wrap="none" lIns="72000" tIns="36000" rIns="72000" bIns="36000" rtlCol="0" anchor="b">
            <a:noAutofit/>
          </a:bodyPr>
          <a:lstStyle/>
          <a:p>
            <a:pPr algn="r">
              <a:spcAft>
                <a:spcPts val="600"/>
              </a:spcAft>
            </a:pPr>
            <a:r>
              <a:rPr lang="en-US" sz="900" dirty="0" err="1"/>
              <a:t>Fonte</a:t>
            </a:r>
            <a:r>
              <a:rPr lang="en-US" sz="900" dirty="0"/>
              <a:t>: </a:t>
            </a:r>
            <a:r>
              <a:rPr lang="en-US" sz="900" dirty="0" err="1"/>
              <a:t>Stopford</a:t>
            </a:r>
            <a:r>
              <a:rPr lang="en-US" sz="900" dirty="0"/>
              <a:t> (2009)</a:t>
            </a:r>
            <a:endParaRPr lang="pt-BR" sz="900" dirty="0" err="1"/>
          </a:p>
        </p:txBody>
      </p:sp>
      <p:graphicFrame>
        <p:nvGraphicFramePr>
          <p:cNvPr id="11" name="Gráfico 10"/>
          <p:cNvGraphicFramePr/>
          <p:nvPr>
            <p:extLst>
              <p:ext uri="{D42A27DB-BD31-4B8C-83A1-F6EECF244321}">
                <p14:modId xmlns:p14="http://schemas.microsoft.com/office/powerpoint/2010/main" val="2245540204"/>
              </p:ext>
            </p:extLst>
          </p:nvPr>
        </p:nvGraphicFramePr>
        <p:xfrm>
          <a:off x="380181" y="1384682"/>
          <a:ext cx="6371307" cy="4780622"/>
        </p:xfrm>
        <a:graphic>
          <a:graphicData uri="http://schemas.openxmlformats.org/drawingml/2006/chart">
            <c:chart xmlns:c="http://schemas.openxmlformats.org/drawingml/2006/chart" xmlns:r="http://schemas.openxmlformats.org/officeDocument/2006/relationships" r:id="rId2"/>
          </a:graphicData>
        </a:graphic>
      </p:graphicFrame>
      <p:sp>
        <p:nvSpPr>
          <p:cNvPr id="13" name="Chave direita 12"/>
          <p:cNvSpPr/>
          <p:nvPr/>
        </p:nvSpPr>
        <p:spPr>
          <a:xfrm>
            <a:off x="3928358" y="2241938"/>
            <a:ext cx="410898" cy="2875941"/>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Retângulo 6"/>
          <p:cNvSpPr/>
          <p:nvPr/>
        </p:nvSpPr>
        <p:spPr>
          <a:xfrm rot="16200000">
            <a:off x="-865263" y="2747509"/>
            <a:ext cx="2103461" cy="276999"/>
          </a:xfrm>
          <a:prstGeom prst="rect">
            <a:avLst/>
          </a:prstGeom>
        </p:spPr>
        <p:txBody>
          <a:bodyPr wrap="none">
            <a:spAutoFit/>
          </a:bodyPr>
          <a:lstStyle/>
          <a:p>
            <a:pPr algn="ctr">
              <a:defRPr sz="1100" b="1" i="0" u="none" strike="noStrike" kern="1200" baseline="0">
                <a:solidFill>
                  <a:prstClr val="black"/>
                </a:solidFill>
                <a:latin typeface="+mn-lt"/>
                <a:ea typeface="+mn-ea"/>
                <a:cs typeface="+mn-cs"/>
              </a:defRPr>
            </a:pPr>
            <a:r>
              <a:rPr lang="pt-BR" sz="1200" dirty="0"/>
              <a:t>Custo por tonelada ($/</a:t>
            </a:r>
            <a:r>
              <a:rPr lang="pt-BR" sz="1200" dirty="0" err="1"/>
              <a:t>ton</a:t>
            </a:r>
            <a:r>
              <a:rPr lang="pt-BR" sz="1200" dirty="0"/>
              <a:t>)</a:t>
            </a:r>
          </a:p>
        </p:txBody>
      </p:sp>
      <p:sp>
        <p:nvSpPr>
          <p:cNvPr id="17" name="Retângulo 16"/>
          <p:cNvSpPr/>
          <p:nvPr/>
        </p:nvSpPr>
        <p:spPr>
          <a:xfrm>
            <a:off x="3669757" y="6066034"/>
            <a:ext cx="1202573" cy="276999"/>
          </a:xfrm>
          <a:prstGeom prst="rect">
            <a:avLst/>
          </a:prstGeom>
        </p:spPr>
        <p:txBody>
          <a:bodyPr wrap="none">
            <a:spAutoFit/>
          </a:bodyPr>
          <a:lstStyle/>
          <a:p>
            <a:pPr algn="ctr">
              <a:defRPr sz="1100" b="1" i="0" u="none" strike="noStrike" kern="1200" baseline="0">
                <a:solidFill>
                  <a:prstClr val="black"/>
                </a:solidFill>
                <a:latin typeface="+mn-lt"/>
                <a:ea typeface="+mn-ea"/>
                <a:cs typeface="+mn-cs"/>
              </a:defRPr>
            </a:pPr>
            <a:r>
              <a:rPr lang="pt-BR" sz="1200" dirty="0"/>
              <a:t>Milhares DWT</a:t>
            </a:r>
          </a:p>
        </p:txBody>
      </p:sp>
      <p:pic>
        <p:nvPicPr>
          <p:cNvPr id="1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570" y="4077072"/>
            <a:ext cx="3123148" cy="234273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ector reto 18"/>
          <p:cNvCxnSpPr/>
          <p:nvPr/>
        </p:nvCxnSpPr>
        <p:spPr>
          <a:xfrm>
            <a:off x="1135782" y="2241938"/>
            <a:ext cx="2792576" cy="0"/>
          </a:xfrm>
          <a:prstGeom prst="line">
            <a:avLst/>
          </a:prstGeom>
          <a:ln>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3645822" y="5123054"/>
            <a:ext cx="409148" cy="0"/>
          </a:xfrm>
          <a:prstGeom prst="line">
            <a:avLst/>
          </a:prstGeom>
          <a:ln>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4392942" y="3309969"/>
            <a:ext cx="1295863" cy="682025"/>
          </a:xfrm>
          <a:prstGeom prst="rect">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b="1" dirty="0">
                <a:solidFill>
                  <a:schemeClr val="tx1"/>
                </a:solidFill>
              </a:rPr>
              <a:t>Economia de US$ 12/t</a:t>
            </a:r>
          </a:p>
        </p:txBody>
      </p:sp>
      <p:sp>
        <p:nvSpPr>
          <p:cNvPr id="25" name="CaixaDeTexto 24"/>
          <p:cNvSpPr txBox="1"/>
          <p:nvPr/>
        </p:nvSpPr>
        <p:spPr>
          <a:xfrm>
            <a:off x="1135782" y="2252227"/>
            <a:ext cx="874626" cy="297554"/>
          </a:xfrm>
          <a:prstGeom prst="rect">
            <a:avLst/>
          </a:prstGeom>
          <a:noFill/>
          <a:ln>
            <a:noFill/>
          </a:ln>
        </p:spPr>
        <p:txBody>
          <a:bodyPr wrap="square" lIns="72000" tIns="36000" rIns="72000" bIns="36000" rtlCol="0" anchor="t">
            <a:noAutofit/>
          </a:bodyPr>
          <a:lstStyle/>
          <a:p>
            <a:pPr algn="ctr">
              <a:spcAft>
                <a:spcPts val="600"/>
              </a:spcAft>
            </a:pPr>
            <a:r>
              <a:rPr lang="pt-BR" sz="1100" dirty="0" err="1"/>
              <a:t>Handysize</a:t>
            </a:r>
            <a:endParaRPr lang="pt-BR" sz="1100" dirty="0"/>
          </a:p>
        </p:txBody>
      </p:sp>
      <p:sp>
        <p:nvSpPr>
          <p:cNvPr id="27" name="CaixaDeTexto 26"/>
          <p:cNvSpPr txBox="1"/>
          <p:nvPr/>
        </p:nvSpPr>
        <p:spPr>
          <a:xfrm>
            <a:off x="1819096" y="3900812"/>
            <a:ext cx="874626" cy="297554"/>
          </a:xfrm>
          <a:prstGeom prst="rect">
            <a:avLst/>
          </a:prstGeom>
          <a:noFill/>
          <a:ln>
            <a:noFill/>
          </a:ln>
        </p:spPr>
        <p:txBody>
          <a:bodyPr wrap="square" lIns="72000" tIns="36000" rIns="72000" bIns="36000" rtlCol="0" anchor="t">
            <a:noAutofit/>
          </a:bodyPr>
          <a:lstStyle/>
          <a:p>
            <a:pPr algn="ctr">
              <a:spcAft>
                <a:spcPts val="600"/>
              </a:spcAft>
            </a:pPr>
            <a:r>
              <a:rPr lang="pt-BR" sz="1100" dirty="0" err="1"/>
              <a:t>Panamax</a:t>
            </a:r>
            <a:endParaRPr lang="pt-BR" sz="1100" dirty="0"/>
          </a:p>
        </p:txBody>
      </p:sp>
      <p:sp>
        <p:nvSpPr>
          <p:cNvPr id="29" name="CaixaDeTexto 28"/>
          <p:cNvSpPr txBox="1"/>
          <p:nvPr/>
        </p:nvSpPr>
        <p:spPr>
          <a:xfrm>
            <a:off x="3584168" y="5099663"/>
            <a:ext cx="874626" cy="297554"/>
          </a:xfrm>
          <a:prstGeom prst="rect">
            <a:avLst/>
          </a:prstGeom>
          <a:noFill/>
          <a:ln>
            <a:noFill/>
          </a:ln>
        </p:spPr>
        <p:txBody>
          <a:bodyPr wrap="square" lIns="72000" tIns="36000" rIns="72000" bIns="36000" rtlCol="0" anchor="t">
            <a:noAutofit/>
          </a:bodyPr>
          <a:lstStyle/>
          <a:p>
            <a:pPr algn="ctr">
              <a:spcAft>
                <a:spcPts val="600"/>
              </a:spcAft>
            </a:pPr>
            <a:r>
              <a:rPr lang="pt-BR" sz="1100" dirty="0" err="1"/>
              <a:t>Capesize</a:t>
            </a:r>
            <a:endParaRPr lang="pt-BR" sz="1100" dirty="0"/>
          </a:p>
        </p:txBody>
      </p:sp>
    </p:spTree>
    <p:extLst>
      <p:ext uri="{BB962C8B-B14F-4D97-AF65-F5344CB8AC3E}">
        <p14:creationId xmlns:p14="http://schemas.microsoft.com/office/powerpoint/2010/main" val="9779669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1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cjqvd9YW_Ue8XnTIAK6MN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P5Ot6C28TUqL1RY_5OMbN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bMR87niQOUC3MXJ7_7T2d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Mu_TRWx7yU6OsmjfBPSaU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dGX2Z97xjEqHrG4IOTR4m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Vk6KrOCkLU61lS1XVFJ8P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ccTOZzpAUGtKZ.75e8gq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H7ansu8RAkqYrNiPX6Tjk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vmy1zV.BtkCTW0Mc.Kus7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2nbRMKJreU6Rv_7J65obc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prXCMnOk3k.KdWE2fXNZf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hZXb10r1ek2zz5B.xP4nB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uh_elVQZpk6bXpLy31tm5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WIft5gEZQEqGG9j8HuMgO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ljr0iLJErECiRl3YwVdmm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Zvs_7cgEYUmWP5zlBE.zz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0it3kbKAqEq_.NitBIoo8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osp28pPR10yFbUGUpGJJ.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1K6WsvQVEyAzx74398h7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EUsWX_P.okalHrtxY2x84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MBRJn_XQOUONfBGoyB0DZ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5.1Hr0ltnUiz4mLMj.bEV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yU4oCgK6402Yg1Ng_GXWN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UmCeTYgae0OYCzgWKlsmZ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1pQYKZgROk645tm9dM3ze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pkINaeN4vUmb_eoDKXCyIw"/>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yH7BFVPuwEyf1Ifz0HunL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P5Ot6C28TUqL1RY_5OMbN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bMR87niQOUC3MXJ7_7T2d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NXUaHNSJB0.wVMwHPicvh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_ELs4safWk2eJ19UScUoo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Mu_TRWx7yU6OsmjfBPSaU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2nbRMKJreU6Rv_7J65obc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V_Yb9uggb0Covq9VUTnSL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2nbRMKJreU6Rv_7J65obc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dGX2Z97xjEqHrG4IOTR4m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2nbRMKJreU6Rv_7J65obc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Mu_TRWx7yU6OsmjfBPSaU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2nbRMKJreU6Rv_7J65obc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70lTL8kdJkGT1Myl7Q3Y0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hA5_Pz6RECqlmryegl8W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JzfRy2Gud0SxsUvleKoi1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ccTOZzpAUGtKZ.75e8gq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H7ansu8RAkqYrNiPX6Tjk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oLZQeSwM70uOROupwIXG4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FtT6BI2Gz0qOntNslIV4e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wXwKxU7FsUyKmpBvGxnmj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qWjiJCv5ME6w2VdvX.eem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6yoiQQ5VU2DAWtGIwa1x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PZZgIhYWwk20CpShiUoCJ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vsrIW4WzTUyvHKIHXRQGI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_HWOMfebvU2ONubJnfQw2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i_ysgZ8XgEOQdqmxfvoqJA"/>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hdPBPpIg5k.AW2GWPnA0xw"/>
</p:tagLst>
</file>

<file path=ppt/tags/tag2.xml><?xml version="1.0" encoding="utf-8"?>
<p:tagLst xmlns:a="http://schemas.openxmlformats.org/drawingml/2006/main" xmlns:r="http://schemas.openxmlformats.org/officeDocument/2006/relationships" xmlns:p="http://schemas.openxmlformats.org/presentationml/2006/main">
  <p:tag name="LTOP" val=" 469.875"/>
  <p:tag name="LLEFT" val=" 210.125"/>
  <p:tag name="RESIZE" val="Yes"/>
  <p:tag name="NAME" val="McK Disclaimer"/>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lbj5PCFBD0a.CiSQ2wmqvA"/>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K0MBtyuey0eC9JgHDi1uY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K0MBtyuey0eC9JgHDi1uY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K0MBtyuey0eC9JgHDi1uY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44fXD9avY0aD0X1ZVFFu3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rqdhLfOODUysVZcqr48Ry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44fXD9avY0aD0X1ZVFFu3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rqdhLfOODUysVZcqr48Ry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ysIzVwgMVUa_xTSatPzDW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AlXAniaHqkKAtfa6j9pz5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ysIzVwgMVUa_xTSatPzDW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tdrJpzdzBE206KeHQ..HC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AlXAniaHqkKAtfa6j9pz5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ysIzVwgMVUa_xTSatPzDW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AlXAniaHqkKAtfa6j9pz5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ysIzVwgMVUa_xTSatPzDW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AlXAniaHqkKAtfa6j9pz5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44fXD9avY0aD0X1ZVFFu3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rqdhLfOODUysVZcqr48Ry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xlLOKuW_0E6eaewf6TvP3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buGkaPkIzkK_EzHKHt3gl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I1Gho025xU.wQG0HTiJXY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Gg_E.bGlgESso33lN7C7s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25qX9d8DoUyRDEYQDEbEZ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oIuw7Sbu7UChF8XnC29tB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95iyrtpXhUmpRMQpFpa5I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9XkfySQFc0KT3XKHjzjlx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PvQtKSD3r0GonaClXZTCVA"/>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kqCml2HyNEm6Q.kFQ_RoE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qHVJf7nTiUKhQJA_frJdr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ZmLtzp15JE2ZMdpipuzNQ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z7D8UCfepEeWI4bzhOZ1hA"/>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D9PxBFLPe02oeq28u526r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rOBWVZ_Sf0SHyGdeSKSmr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f6x3E_K7v06S60JVlQNlF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edW.j4sjk0yBIkwLnqOL4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_YJItmiwsEKofbxmsy.jz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zcp3lS3ZAk6gCCSjQ_fIr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osxm82NdckankPvedDOLX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_0824rrdj0atOsrKYqELg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LBZBkWcMrkC9Vlgh1b24f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alknPvjkD0GYHTMDWGMI_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EfJQURcFnUChzaTGgX5fXQ"/>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jS.tR1DUfEWMYzxws2TW0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P5Ot6C28TUqL1RY_5OMbN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ccTOZzpAUGtKZ.75e8gq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H7ansu8RAkqYrNiPX6Tjk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2nbRMKJreU6Rv_7J65obc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MR87niQOUC3MXJ7_7T2d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dGX2Z97xjEqHrG4IOTR4m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NXUaHNSJB0.wVMwHPicvh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_ELs4safWk2eJ19UScUoo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tdrJpzdzBE206KeHQ..HCA"/>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Mu_TRWx7yU6OsmjfBPSaU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2nbRMKJreU6Rv_7J65obc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2nbRMKJreU6Rv_7J65obcw"/>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RkenDREngUGdxiErcAmCiw"/>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AH02BozvM0Odeees9g..v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Hmiqjh6QZUe1xHXF5e5jy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k3MPkckCGEWmozKqbPNLc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4u0KtFb37kWOgDr45rQI3Q"/>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wkWC.CPNpkGeRNlNaCqwww"/>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Y.xKYQk3EUGw1wHXL1fwP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igR7guLlNUWv2bHXcyXb0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lIh85cjnKEeh4Pxj0Qx15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yBo4xFCKrkG4iGE76pbmy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fLIjT2gqIkuWzBsiMiqW4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9c52AWocl0CsqnbCtHiwB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8bXAHNhNl02SEYU3DxEhc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BARWafXjf0y6iIO9zsOYD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rW0iec1QcE.e2OsCyWYqmw"/>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kXThEXJ7r0.hUc1SejbOj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9C78TCNbrEStadffdAkavQ"/>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VG.FqaRIiU6.2Z830HWWK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jIXnw0neyk.G88WRqhGob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PmDb97O.CEWxmhoYm8Gbh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TZL0lZyVoUGBNRJ5aVlcx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Y.xKYQk3EUGw1wHXL1fwP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igR7guLlNUWv2bHXcyXb0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lIh85cjnKEeh4Pxj0Qx15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yBo4xFCKrkG4iGE76pbmy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fLIjT2gqIkuWzBsiMiqW4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2Dv6W9T8f0OWNHrS8v_b_g"/>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9c52AWocl0CsqnbCtHiwBQ"/>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8bXAHNhNl02SEYU3DxEhcA"/>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BARWafXjf0y6iIO9zsOYD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rW0iec1QcE.e2OsCyWYqmw"/>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kXThEXJ7r0.hUc1SejbOj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VG.FqaRIiU6.2Z830HWWK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jIXnw0neyk.G88WRqhGob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PmDb97O.CEWxmhoYm8Gbhg"/>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TZL0lZyVoUGBNRJ5aVlcxQ"/>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ysIzVwgMVUa_xTSatPzDW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vzC75AjCuUavkJS6jCqiMA"/>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FtT6BI2Gz0qOntNslIV4e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44fXD9avY0aD0X1ZVFFu3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qWjiJCv5ME6w2VdvX.eem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ysIzVwgMVUa_xTSatPzDW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AlXAniaHqkKAtfa6j9pz5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AlXAniaHqkKAtfa6j9pz5Q"/>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PZZgIhYWwk20CpShiUoCJ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Uz.gNoZWcEe5LhuQC6ej4g"/>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hdPBPpIg5k.AW2GWPnA0xw"/>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CLZdzrbzp0SCMTOZpvH23g"/>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K0MBtyuey0eC9JgHDi1uYg"/>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wXwKxU7FsUyKmpBvGxnmj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44fXD9avY0aD0X1ZVFFu3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rqdhLfOODUysVZcqr48Ry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ysIzVwgMVUa_xTSatPzDW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AlXAniaHqkKAtfa6j9pz5Q"/>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ysIzVwgMVUa_xTSatPzDWQ"/>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AlXAniaHqkKAtfa6j9pz5Q"/>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xlLOKuW_0E6eaewf6TvP3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buGkaPkIzkK_EzHKHt3gl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g8Q9psBK1USOiYzX5HolK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mztAkc9kfUuwz6IjZ39kjw"/>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P5Ot6C28TUqL1RY_5OMbNw"/>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Mu_TRWx7yU6OsmjfBPSaU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GX2Z97xjEqHrG4IOTR4mw"/>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Vk6KrOCkLU61lS1XVFJ8P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NXUaHNSJB0.wVMwHPicvh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_ELs4safWk2eJ19UScUoow"/>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rapB6XfAxE.6TXWlwHaGy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ccTOZzpAUGtKZ.75e8gq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H7ansu8RAkqYrNiPX6Tjk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2nbRMKJreU6Rv_7J65obc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bMR87niQOUC3MXJ7_7T2d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FlHNsLiqNUyc1LfaPQy2O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zC0.4FmxM0WJ4zGipVj3_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qHXR6ejF0UWL6zmMDOEGH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bXtJOqyHgUCittftWjeB1Q"/>
</p:tagLst>
</file>

<file path=ppt/tags/tag5.xml><?xml version="1.0" encoding="utf-8"?>
<p:tagLst xmlns:a="http://schemas.openxmlformats.org/drawingml/2006/main" xmlns:r="http://schemas.openxmlformats.org/officeDocument/2006/relationships" xmlns:p="http://schemas.openxmlformats.org/presentationml/2006/main">
  <p:tag name="LTOP" val=" 469.875"/>
  <p:tag name="LLEFT" val=" 210.125"/>
  <p:tag name="RESIZE" val="Yes"/>
  <p:tag name="NAME" val="McK Disclaimer"/>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i4zvatNAvEa8_ZMoa3SM1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uHLHV4niD0ym3zY_.2gt_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xl8l2HkfZUOiUOJmeZ1KM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q2.ThNEE902C4RBg9OjD0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dO5CitjudEW.f72LZ5zjG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jvwXYswcoU2bwVBC_r4wu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Cc7W5brk1UqudA5CMn4uN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6rUqDpQ9w0ect7Mv3Nt5q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5IcMMaVbmEOgh79vA6sRb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Aq_yKyH3EE.vQ7MErlQu5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EfEDPVnEUKEFrnDm5yLr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J8cEbAd01E.Rlvm.sIqPE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wZvPPg_52UWa515Ay8kwm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HIO0SrcCJEi.pOpqsJqXK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RNWACglfBUO8EV9BMC0y_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gmLcK3dLHECDe2vu6VAbe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1vf6TkVnkESvs6QREo7rO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xFkDpPgcGE2yk88okFUtI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9e0zEckBKUypi54q5uqQU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DWlkcBXSPkKyZ3qmznW2x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yBO85A.iqEmqauj22mmf9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EIyuwgHRUEmZZoqdjSZ1R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GFvYYTQUr0Gb2LqiM2I21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JKxqeOgruUOB7WZxxmxqU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v8q3UZGX30WzKapzFryr4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MMOwyt5kO0aoFhanVXJ8Z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TyWCdpsrwU22bd6laIP0y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eqN7S8IZaUedPRUsXxL5y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9z36taQgCEGejw0REOi9x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DT2.w31.WUiIOceNCurgu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4r0ptAdC3ECga4oAKBG01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pHrts3CloEKIrarP_CtgI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avTrnOVHEmFGffGs4ssP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Gd1L018Bv0in3vgcQYmiT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ce60EtfKeUKKbyyLMbScR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LIM9cqzF5EeRDVV3Qwcjx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JsyTvGTQ7U2XgXxn3YnMk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nbNMcSJyQUCL4SKL7r0Vc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6VtkcBeAfke1_gd7yN2BD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Pr7Wp1nFfUucDFbtl8Cbz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8HeHynNqu0ivIiK0LWMbK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96HxKMW4sUCllrAAvkRzq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7rjJHFWj4kOdvVLzU4Rbh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ZF0l.7ac8kel2OhxdWAt7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pOfkKzzaUUyEZj4VyEA2C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4.RVoI5TDE6rRmDSZzszc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Ze5zjFFHAEq6ZGnMftCwZw"/>
</p:tagLst>
</file>

<file path=ppt/theme/theme1.xml><?xml version="1.0" encoding="utf-8"?>
<a:theme xmlns:a="http://schemas.openxmlformats.org/drawingml/2006/main" name="Verax-000000-Mestre">
  <a:themeElements>
    <a:clrScheme name="Verax">
      <a:dk1>
        <a:srgbClr val="000000"/>
      </a:dk1>
      <a:lt1>
        <a:srgbClr val="FFFFFF"/>
      </a:lt1>
      <a:dk2>
        <a:srgbClr val="003399"/>
      </a:dk2>
      <a:lt2>
        <a:srgbClr val="DBF5F9"/>
      </a:lt2>
      <a:accent1>
        <a:srgbClr val="7030A0"/>
      </a:accent1>
      <a:accent2>
        <a:srgbClr val="0192FF"/>
      </a:accent2>
      <a:accent3>
        <a:srgbClr val="66CCFF"/>
      </a:accent3>
      <a:accent4>
        <a:srgbClr val="FFCC66"/>
      </a:accent4>
      <a:accent5>
        <a:srgbClr val="FFFF00"/>
      </a:accent5>
      <a:accent6>
        <a:srgbClr val="FFFF99"/>
      </a:accent6>
      <a:hlink>
        <a:srgbClr val="3366FF"/>
      </a:hlink>
      <a:folHlink>
        <a:srgbClr val="85258F"/>
      </a:folHlink>
    </a:clrScheme>
    <a:fontScheme name="Escritório Clássico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87325" marR="0" indent="-187325" algn="l" defTabSz="914400" rtl="0" eaLnBrk="1" fontAlgn="base" latinLnBrk="0" hangingPunct="1">
          <a:lnSpc>
            <a:spcPct val="100000"/>
          </a:lnSpc>
          <a:spcBef>
            <a:spcPct val="20000"/>
          </a:spcBef>
          <a:spcAft>
            <a:spcPct val="0"/>
          </a:spcAft>
          <a:buClrTx/>
          <a:buSzTx/>
          <a:buFontTx/>
          <a:buChar char="•"/>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87325" marR="0" indent="-187325" algn="l" defTabSz="914400" rtl="0" eaLnBrk="1" fontAlgn="base" latinLnBrk="0" hangingPunct="1">
          <a:lnSpc>
            <a:spcPct val="100000"/>
          </a:lnSpc>
          <a:spcBef>
            <a:spcPct val="20000"/>
          </a:spcBef>
          <a:spcAft>
            <a:spcPct val="0"/>
          </a:spcAft>
          <a:buClrTx/>
          <a:buSzTx/>
          <a:buFontTx/>
          <a:buChar char="•"/>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CapaMes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paMest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paMest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paMest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paMest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paMest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paMest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paMest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paMest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paMest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paMest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paMest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GN-000000-Mestre">
  <a:themeElements>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a:spPr>
      <a:bodyPr wrap="square" lIns="72000" tIns="72000" rIns="72000" bIns="72000" rtlCol="0" anchor="ctr">
        <a:noAutofit/>
      </a:bodyPr>
      <a:lstStyle>
        <a:defPPr marL="144000" indent="-144000" algn="l">
          <a:spcAft>
            <a:spcPts val="600"/>
          </a:spcAft>
          <a:buFont typeface="Arial" pitchFamily="34" charset="0"/>
          <a:buChar char="•"/>
          <a:defRPr sz="1600" dirty="0" smtClean="0">
            <a:solidFill>
              <a:schemeClr val="tx1"/>
            </a:solidFill>
          </a:defRPr>
        </a:defPPr>
      </a:lstStyle>
    </a:spDef>
    <a:lnDef>
      <a:spPr>
        <a:ln>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none" lIns="72000" tIns="36000" rIns="72000" bIns="36000" rtlCol="0" anchor="t">
        <a:noAutofit/>
      </a:bodyPr>
      <a:lstStyle>
        <a:defPPr algn="ctr">
          <a:spcAft>
            <a:spcPts val="600"/>
          </a:spcAft>
          <a:defRPr sz="1600" dirty="0" err="1" smtClean="0"/>
        </a:defPPr>
      </a:lstStyle>
    </a:txDef>
  </a:objectDefaults>
  <a:extraClrSchemeLst/>
</a:theme>
</file>

<file path=ppt/theme/theme3.xml><?xml version="1.0" encoding="utf-8"?>
<a:theme xmlns:a="http://schemas.openxmlformats.org/drawingml/2006/main" name="Título Mestre">
  <a:themeElements>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a:spPr>
      <a:bodyPr wrap="square" lIns="72000" tIns="72000" rIns="72000" bIns="72000" rtlCol="0" anchor="ctr">
        <a:noAutofit/>
      </a:bodyPr>
      <a:lstStyle>
        <a:defPPr marL="144000" indent="-144000" algn="l">
          <a:spcAft>
            <a:spcPts val="600"/>
          </a:spcAft>
          <a:buFont typeface="Arial" pitchFamily="34" charset="0"/>
          <a:buChar char="•"/>
          <a:defRPr sz="1600" dirty="0" smtClean="0">
            <a:solidFill>
              <a:schemeClr val="tx1"/>
            </a:solidFill>
          </a:defRPr>
        </a:defPPr>
      </a:lstStyle>
    </a:spDef>
    <a:lnDef>
      <a:spPr>
        <a:ln>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none" lIns="72000" tIns="36000" rIns="72000" bIns="36000" rtlCol="0" anchor="t">
        <a:noAutofit/>
      </a:bodyPr>
      <a:lstStyle>
        <a:defPPr algn="ctr">
          <a:spcAft>
            <a:spcPts val="600"/>
          </a:spcAft>
          <a:defRPr sz="1600" dirty="0" err="1" smtClean="0"/>
        </a:defPPr>
      </a:lstStyle>
    </a:txDef>
  </a:objectDefaults>
  <a:extraClrSchemeLst/>
</a:theme>
</file>

<file path=ppt/theme/theme4.xml><?xml version="1.0" encoding="utf-8"?>
<a:theme xmlns:a="http://schemas.openxmlformats.org/drawingml/2006/main" name="Titulo Mestre Antigo">
  <a:themeElements>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a:spPr>
      <a:bodyPr wrap="square" lIns="72000" tIns="72000" rIns="72000" bIns="72000" rtlCol="0" anchor="ctr">
        <a:noAutofit/>
      </a:bodyPr>
      <a:lstStyle>
        <a:defPPr marL="144000" indent="-144000" algn="l">
          <a:spcAft>
            <a:spcPts val="600"/>
          </a:spcAft>
          <a:buFont typeface="Arial" pitchFamily="34" charset="0"/>
          <a:buChar char="•"/>
          <a:defRPr sz="1600" dirty="0" smtClean="0">
            <a:solidFill>
              <a:schemeClr val="tx1"/>
            </a:solidFill>
          </a:defRPr>
        </a:defPPr>
      </a:lstStyle>
    </a:spDef>
    <a:lnDef>
      <a:spPr>
        <a:ln>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none" lIns="72000" tIns="36000" rIns="72000" bIns="36000" rtlCol="0" anchor="t">
        <a:noAutofit/>
      </a:bodyPr>
      <a:lstStyle>
        <a:defPPr algn="ctr">
          <a:spcAft>
            <a:spcPts val="600"/>
          </a:spcAft>
          <a:defRPr sz="1600" dirty="0" err="1" smtClean="0"/>
        </a:defPPr>
      </a:lstStyle>
    </a:txDef>
  </a:objectDefaults>
  <a:extraClrSchemeLst/>
</a:theme>
</file>

<file path=ppt/theme/theme5.xml><?xml version="1.0" encoding="utf-8"?>
<a:theme xmlns:a="http://schemas.openxmlformats.org/drawingml/2006/main" name="1_Verax-000000-Mestre">
  <a:themeElements>
    <a:clrScheme name="Verax">
      <a:dk1>
        <a:srgbClr val="000000"/>
      </a:dk1>
      <a:lt1>
        <a:srgbClr val="FFFFFF"/>
      </a:lt1>
      <a:dk2>
        <a:srgbClr val="003399"/>
      </a:dk2>
      <a:lt2>
        <a:srgbClr val="DBF5F9"/>
      </a:lt2>
      <a:accent1>
        <a:srgbClr val="7030A0"/>
      </a:accent1>
      <a:accent2>
        <a:srgbClr val="0192FF"/>
      </a:accent2>
      <a:accent3>
        <a:srgbClr val="66CCFF"/>
      </a:accent3>
      <a:accent4>
        <a:srgbClr val="FFCC66"/>
      </a:accent4>
      <a:accent5>
        <a:srgbClr val="FFFF00"/>
      </a:accent5>
      <a:accent6>
        <a:srgbClr val="FFFF99"/>
      </a:accent6>
      <a:hlink>
        <a:srgbClr val="3366FF"/>
      </a:hlink>
      <a:folHlink>
        <a:srgbClr val="85258F"/>
      </a:folHlink>
    </a:clrScheme>
    <a:fontScheme name="Escritório Clássico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87325" marR="0" indent="-187325" algn="l" defTabSz="914400" rtl="0" eaLnBrk="1" fontAlgn="base" latinLnBrk="0" hangingPunct="1">
          <a:lnSpc>
            <a:spcPct val="100000"/>
          </a:lnSpc>
          <a:spcBef>
            <a:spcPct val="20000"/>
          </a:spcBef>
          <a:spcAft>
            <a:spcPct val="0"/>
          </a:spcAft>
          <a:buClrTx/>
          <a:buSzTx/>
          <a:buFontTx/>
          <a:buChar char="•"/>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87325" marR="0" indent="-187325" algn="l" defTabSz="914400" rtl="0" eaLnBrk="1" fontAlgn="base" latinLnBrk="0" hangingPunct="1">
          <a:lnSpc>
            <a:spcPct val="100000"/>
          </a:lnSpc>
          <a:spcBef>
            <a:spcPct val="20000"/>
          </a:spcBef>
          <a:spcAft>
            <a:spcPct val="0"/>
          </a:spcAft>
          <a:buClrTx/>
          <a:buSzTx/>
          <a:buFontTx/>
          <a:buChar char="•"/>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CapaMes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paMest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paMest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paMest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paMest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paMest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paMest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paMest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paMest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paMest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paMest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paMest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EGN-000000-Mestre">
  <a:themeElements>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a:spPr>
      <a:bodyPr wrap="square" lIns="72000" tIns="72000" rIns="72000" bIns="72000" rtlCol="0" anchor="ctr">
        <a:noAutofit/>
      </a:bodyPr>
      <a:lstStyle>
        <a:defPPr marL="144000" indent="-144000" algn="l">
          <a:spcAft>
            <a:spcPts val="600"/>
          </a:spcAft>
          <a:buFont typeface="Arial" pitchFamily="34" charset="0"/>
          <a:buChar char="•"/>
          <a:defRPr sz="1600" dirty="0" smtClean="0">
            <a:solidFill>
              <a:schemeClr val="tx1"/>
            </a:solidFill>
          </a:defRPr>
        </a:defPPr>
      </a:lstStyle>
    </a:spDef>
    <a:lnDef>
      <a:spPr>
        <a:ln>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none" lIns="72000" tIns="36000" rIns="72000" bIns="36000" rtlCol="0" anchor="t">
        <a:noAutofit/>
      </a:bodyPr>
      <a:lstStyle>
        <a:defPPr algn="ctr">
          <a:spcAft>
            <a:spcPts val="600"/>
          </a:spcAft>
          <a:defRPr sz="1600" dirty="0" err="1" smtClean="0"/>
        </a:defPPr>
      </a:lstStyle>
    </a:txDef>
  </a:objectDefaults>
  <a:extraClrSchemeLst/>
</a:theme>
</file>

<file path=ppt/theme/theme7.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Verax-000000-Mestre</Template>
  <TotalTime>26124</TotalTime>
  <Words>7069</Words>
  <Application>Microsoft Office PowerPoint</Application>
  <PresentationFormat>Personalizar</PresentationFormat>
  <Paragraphs>1374</Paragraphs>
  <Slides>87</Slides>
  <Notes>12</Notes>
  <HiddenSlides>0</HiddenSlides>
  <MMClips>0</MMClips>
  <ScaleCrop>false</ScaleCrop>
  <HeadingPairs>
    <vt:vector size="8" baseType="variant">
      <vt:variant>
        <vt:lpstr>Fontes usadas</vt:lpstr>
      </vt:variant>
      <vt:variant>
        <vt:i4>6</vt:i4>
      </vt:variant>
      <vt:variant>
        <vt:lpstr>Tema</vt:lpstr>
      </vt:variant>
      <vt:variant>
        <vt:i4>6</vt:i4>
      </vt:variant>
      <vt:variant>
        <vt:lpstr>Servidores OLE inseridos</vt:lpstr>
      </vt:variant>
      <vt:variant>
        <vt:i4>1</vt:i4>
      </vt:variant>
      <vt:variant>
        <vt:lpstr>Títulos de slides</vt:lpstr>
      </vt:variant>
      <vt:variant>
        <vt:i4>87</vt:i4>
      </vt:variant>
    </vt:vector>
  </HeadingPairs>
  <TitlesOfParts>
    <vt:vector size="100" baseType="lpstr">
      <vt:lpstr>Arial</vt:lpstr>
      <vt:lpstr>Calibri</vt:lpstr>
      <vt:lpstr>Courier New</vt:lpstr>
      <vt:lpstr>Symbol</vt:lpstr>
      <vt:lpstr>Tahoma</vt:lpstr>
      <vt:lpstr>Wingdings</vt:lpstr>
      <vt:lpstr>Verax-000000-Mestre</vt:lpstr>
      <vt:lpstr>CEGN-000000-Mestre</vt:lpstr>
      <vt:lpstr>Título Mestre</vt:lpstr>
      <vt:lpstr>Titulo Mestre Antigo</vt:lpstr>
      <vt:lpstr>1_Verax-000000-Mestre</vt:lpstr>
      <vt:lpstr>1_CEGN-000000-Mestre</vt:lpstr>
      <vt:lpstr>think-cell Slide</vt:lpstr>
      <vt:lpstr>Aspectos da Operação e da Avaliação de Empreendimentos Portuários</vt:lpstr>
      <vt:lpstr>Apresentação do PowerPoint</vt:lpstr>
      <vt:lpstr>Contéudo</vt:lpstr>
      <vt:lpstr>Estrutura de tópicos e aulas do Curso</vt:lpstr>
      <vt:lpstr>Agenda</vt:lpstr>
      <vt:lpstr>Visão geral dos granéis sólidos</vt:lpstr>
      <vt:lpstr>Os granéis sólidos representam cerca de 60% da movimentação portuária brasileira</vt:lpstr>
      <vt:lpstr>A necessidade de menores custos de transporte e de maior eficiência na movimentação fizeram com que os terminais se especializassem na movimentação de carga</vt:lpstr>
      <vt:lpstr>Para redução de custos, quanto maior o navio, menor são seus custos operacionais unitários</vt:lpstr>
      <vt:lpstr>Nesta apresentação serão discutidas as cadeias logísticas dos principais granéis sólidos movimentados no Brasil</vt:lpstr>
      <vt:lpstr>Etapas da cadeia de transporte de granéis sólidos</vt:lpstr>
      <vt:lpstr>Agenda</vt:lpstr>
      <vt:lpstr>Principais sistemas operacionais de terminais portuários</vt:lpstr>
      <vt:lpstr>Exemplos de sistema de recepção </vt:lpstr>
      <vt:lpstr>Sistema de Transporte</vt:lpstr>
      <vt:lpstr>Sistema de Transporte</vt:lpstr>
      <vt:lpstr>Sistema de Armazenagem</vt:lpstr>
      <vt:lpstr>Sistema de empilhamento e recuperação</vt:lpstr>
      <vt:lpstr>Sistema de Embarque </vt:lpstr>
      <vt:lpstr>Sistema de Desembarque</vt:lpstr>
      <vt:lpstr>Sistema de Expedição</vt:lpstr>
      <vt:lpstr>Tipos de navios graneleiros</vt:lpstr>
      <vt:lpstr>Cada carga é comercializada em lotes próprios, que decorrem da escala e definem o navio</vt:lpstr>
      <vt:lpstr>Objetivos da apresentação</vt:lpstr>
      <vt:lpstr>Apresentação das cargas</vt:lpstr>
      <vt:lpstr>Características da carga</vt:lpstr>
      <vt:lpstr>Principais tipos de minérios</vt:lpstr>
      <vt:lpstr>No Brasil existem quatro principais regiões de produção. Duas outras podem ser consideradas novas fronteiras</vt:lpstr>
      <vt:lpstr>Apresentação do PowerPoint</vt:lpstr>
      <vt:lpstr>Principais terminais na movimentação de minério de ferro</vt:lpstr>
      <vt:lpstr>O principal modal de transporte de minérios é o ferroviário</vt:lpstr>
      <vt:lpstr>Principais elos da cadeia de exportação brasileira e principais players1</vt:lpstr>
      <vt:lpstr>Mercado do minério de ferro apresenta forte dependência do crescimento da China</vt:lpstr>
      <vt:lpstr>Case Vale: Estação de Transbordo de Minério</vt:lpstr>
      <vt:lpstr>Resumo - Minério de ferro</vt:lpstr>
      <vt:lpstr>Apresentação das cargas</vt:lpstr>
      <vt:lpstr>Características das cargas</vt:lpstr>
      <vt:lpstr>O consumo de carvão e coque é concentrado na faixa litorânea e no estado de MG</vt:lpstr>
      <vt:lpstr>Novos projetos devem afetar fluxo de imp/exp dessas cargas</vt:lpstr>
      <vt:lpstr>Sumário executivo – Carvão e coque</vt:lpstr>
      <vt:lpstr>Apresentação das cargas</vt:lpstr>
      <vt:lpstr>Processo produtivo  da indústria do alumínio</vt:lpstr>
      <vt:lpstr>Principais regiões produtoras e portos utilizados</vt:lpstr>
      <vt:lpstr>Sumário executivo – Bauxita/Alumina </vt:lpstr>
      <vt:lpstr>Apresentação das cargas</vt:lpstr>
      <vt:lpstr>Características da carga</vt:lpstr>
      <vt:lpstr>Evolução da fronteira agrícola</vt:lpstr>
      <vt:lpstr>Porto São Luís will benefit from the aggressive growth rates of grain production on the Brazilian agricultural expansion frontier </vt:lpstr>
      <vt:lpstr>As exportações brasileiras cresceram significativamente na última década</vt:lpstr>
      <vt:lpstr>New infrastructure projects will be mapped in order to estimate Porto São luis demand ramp up (2/2)</vt:lpstr>
      <vt:lpstr>‘</vt:lpstr>
      <vt:lpstr>New infrastructure projects will be mapped in order to estimate Porto São luis demand ramp up (1/2)</vt:lpstr>
      <vt:lpstr>Principais rotas de escoamento utilizadas pelo Centro Oeste</vt:lpstr>
      <vt:lpstr>Rotas de escoamento da região Sul</vt:lpstr>
      <vt:lpstr>Participação dos portos nas exportações</vt:lpstr>
      <vt:lpstr>A profissionalização da logística pode ser um sinal de que ela não é estratégica para as tradings. Será? E a originação?</vt:lpstr>
      <vt:lpstr>O transporte interno até o porto é a maior parcela dos custos logístico na exportação dos grãos</vt:lpstr>
      <vt:lpstr>The port hinterland is defined by the logistics costs of each solution. Volumes will be shared between waterway and railway to different ports</vt:lpstr>
      <vt:lpstr>Portos utilizados no escoamento da produção de cada região</vt:lpstr>
      <vt:lpstr>A sazonalidade das exportações acarreta na formação de filas. A imprevisibilidade de supersafras também afetam o planejamento de embarque</vt:lpstr>
      <vt:lpstr>Novos projetos devem viabilizar a utilização de outras rotas de escoamento</vt:lpstr>
      <vt:lpstr>Características de um terminal de granéis agrícolas</vt:lpstr>
      <vt:lpstr>Sumário executivo – Granéis agrícolas de exportação</vt:lpstr>
      <vt:lpstr>Apresentação das cargas</vt:lpstr>
      <vt:lpstr>Características da carga</vt:lpstr>
      <vt:lpstr>Principais tipos de açúcar</vt:lpstr>
      <vt:lpstr>A produção de cana-de-açúcar é concentrada em 2 macro regiões: Centro Sul, com destaque para centro-oeste SP, e na zona da mata no NE</vt:lpstr>
      <vt:lpstr>A sazonalidade da produção e a da exportação são defasadas em ~2 meses. 65% das exportações são realizadas nos 6 meses de maior sazonalidade</vt:lpstr>
      <vt:lpstr>Exemplo: TEAG (Santos)</vt:lpstr>
      <vt:lpstr>Vista aérea dos principais terminais de movimentação de açúcar  do Brasil</vt:lpstr>
      <vt:lpstr>Vista aérea dos principais terminais de movimentação de açúcar  do Brasil</vt:lpstr>
      <vt:lpstr>Projeto da Cobertura do Teaçu - COSAN</vt:lpstr>
      <vt:lpstr>Sumário executivo – Açúcar</vt:lpstr>
      <vt:lpstr>Apresentação das cargas</vt:lpstr>
      <vt:lpstr>Características da carga</vt:lpstr>
      <vt:lpstr>A importação de fertilizantes cresceu a 6% a.a. entre 2003 a 2013</vt:lpstr>
      <vt:lpstr>A região Centro Oeste utiliza-se prioritariamente do Porto de Paranaguá</vt:lpstr>
      <vt:lpstr>A região Centro Oeste utiliza-se prioritariamente do Porto de Paranaguá</vt:lpstr>
      <vt:lpstr>Um terminal padrão movimenta cerca de 2 Mt (1 berço)</vt:lpstr>
      <vt:lpstr>Operação de rechego</vt:lpstr>
      <vt:lpstr>Enxofre pode ser armazenado a céu aberto – Termag (Santos)</vt:lpstr>
      <vt:lpstr>Sumário executivo – Fertilizantes</vt:lpstr>
      <vt:lpstr>Apresentação das cargas</vt:lpstr>
      <vt:lpstr>Trigo – Movimentação em todo o país para abastecimento local</vt:lpstr>
      <vt:lpstr>Sal – RN maior produção do Brasil </vt:lpstr>
      <vt:lpstr>Barrilha (Carbonato de Sódio)</vt:lpstr>
      <vt:lpstr>Malte e Cevada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Ana Beatriz Castro</dc:creator>
  <cp:lastModifiedBy>Marcos Pinto</cp:lastModifiedBy>
  <cp:revision>734</cp:revision>
  <dcterms:created xsi:type="dcterms:W3CDTF">2014-05-20T18:01:13Z</dcterms:created>
  <dcterms:modified xsi:type="dcterms:W3CDTF">2020-10-22T10:32:49Z</dcterms:modified>
</cp:coreProperties>
</file>