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84" r:id="rId3"/>
    <p:sldId id="257" r:id="rId4"/>
    <p:sldId id="264" r:id="rId5"/>
    <p:sldId id="263" r:id="rId6"/>
    <p:sldId id="258" r:id="rId7"/>
    <p:sldId id="261" r:id="rId8"/>
    <p:sldId id="262" r:id="rId9"/>
    <p:sldId id="265" r:id="rId10"/>
    <p:sldId id="268" r:id="rId11"/>
    <p:sldId id="259" r:id="rId12"/>
    <p:sldId id="278" r:id="rId13"/>
    <p:sldId id="270" r:id="rId14"/>
    <p:sldId id="266" r:id="rId15"/>
    <p:sldId id="269" r:id="rId16"/>
    <p:sldId id="304" r:id="rId17"/>
    <p:sldId id="272" r:id="rId18"/>
    <p:sldId id="282" r:id="rId19"/>
    <p:sldId id="279" r:id="rId20"/>
    <p:sldId id="267" r:id="rId21"/>
    <p:sldId id="288" r:id="rId22"/>
    <p:sldId id="287" r:id="rId23"/>
    <p:sldId id="271" r:id="rId24"/>
    <p:sldId id="285" r:id="rId25"/>
    <p:sldId id="260" r:id="rId26"/>
    <p:sldId id="281" r:id="rId27"/>
    <p:sldId id="286" r:id="rId28"/>
    <p:sldId id="289" r:id="rId29"/>
    <p:sldId id="290" r:id="rId30"/>
    <p:sldId id="273" r:id="rId31"/>
    <p:sldId id="291" r:id="rId32"/>
    <p:sldId id="280" r:id="rId33"/>
    <p:sldId id="274" r:id="rId34"/>
    <p:sldId id="293" r:id="rId35"/>
    <p:sldId id="283" r:id="rId36"/>
    <p:sldId id="292" r:id="rId37"/>
    <p:sldId id="276" r:id="rId38"/>
    <p:sldId id="294" r:id="rId39"/>
    <p:sldId id="295" r:id="rId40"/>
    <p:sldId id="275" r:id="rId41"/>
    <p:sldId id="298" r:id="rId42"/>
    <p:sldId id="302" r:id="rId43"/>
    <p:sldId id="303" r:id="rId44"/>
    <p:sldId id="277" r:id="rId45"/>
    <p:sldId id="300" r:id="rId46"/>
    <p:sldId id="299" r:id="rId47"/>
    <p:sldId id="297" r:id="rId48"/>
    <p:sldId id="296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51B"/>
    <a:srgbClr val="0D0D0D"/>
    <a:srgbClr val="548235"/>
    <a:srgbClr val="2F7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87022" autoAdjust="0"/>
  </p:normalViewPr>
  <p:slideViewPr>
    <p:cSldViewPr snapToGrid="0">
      <p:cViewPr varScale="1">
        <p:scale>
          <a:sx n="81" d="100"/>
          <a:sy n="81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13928-205D-4D6A-AB34-374537A8498F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BFB16-A44D-43D4-B150-6FDBC5AF2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98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https://www.oficinadanet.com.br/post/18125-as-calculadoras-de-Harvard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B16-A44D-43D4-B150-6FDBC5AF246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865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B16-A44D-43D4-B150-6FDBC5AF2464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884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B16-A44D-43D4-B150-6FDBC5AF2464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25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https://www.chegg.com/homework-help/following-exercises-use-traditional-method-hypothesis-testin-chapter-13-problem-16q-solution-9780077305765-exc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B16-A44D-43D4-B150-6FDBC5AF2464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34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http://thestatsgeek.com/2013/09/28/the-t-test-and-robustness-to-non-normality/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B16-A44D-43D4-B150-6FDBC5AF246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13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 sequência: “Valor de</a:t>
            </a:r>
            <a:r>
              <a:rPr lang="pt-BR" baseline="0" dirty="0" smtClean="0"/>
              <a:t> T”, “Cálculo dos Graus de Liberdade” e “Função de Densidade de Probabilidade distribuição dos Valores de T”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B16-A44D-43D4-B150-6FDBC5AF246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78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Alan Turing (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1927 – 1954)</a:t>
            </a:r>
            <a:r>
              <a:rPr lang="pt-BR" dirty="0" smtClean="0"/>
              <a:t>,</a:t>
            </a:r>
            <a:r>
              <a:rPr lang="pt-BR" baseline="0" dirty="0" smtClean="0"/>
              <a:t> “Pai da computação”. Vide “O Jogo da imitação”.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B16-A44D-43D4-B150-6FDBC5AF246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35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B16-A44D-43D4-B150-6FDBC5AF246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47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B16-A44D-43D4-B150-6FDBC5AF246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92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https://www.chegg.com/homework-help/following-exercises-use-traditional-method-hypothesis-testin-chapter-13-problem-16q-solution-9780077305765-exc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B16-A44D-43D4-B150-6FDBC5AF246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932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https://www.chegg.com/homework-help/following-exercises-use-traditional-method-hypothesis-testin-chapter-13-problem-16q-solution-9780077305765-exc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B16-A44D-43D4-B150-6FDBC5AF246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51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FB16-A44D-43D4-B150-6FDBC5AF246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36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44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82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71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546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99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29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41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83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65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43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3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56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94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3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68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49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D951956-C6F0-4D2F-9820-893BE7C24D6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1FCD6CB-C608-4509-AA56-705E2A9D71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851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Comparação entre grupos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2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senta que lÃ¡ vem histÃ³ria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38" y="0"/>
            <a:ext cx="8934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Como criar um teste de hipóteses:</a:t>
            </a:r>
            <a:endParaRPr lang="pt-BR" sz="48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7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criar um teste de hipóteses: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A partir do seu problema defina uma “estatística” de interesse;</a:t>
            </a:r>
          </a:p>
          <a:p>
            <a:r>
              <a:rPr lang="pt-BR" sz="2400" dirty="0" smtClean="0"/>
              <a:t>Defina como essa estatística se comportaria em um cenário conhecido por você;</a:t>
            </a:r>
          </a:p>
          <a:p>
            <a:r>
              <a:rPr lang="pt-BR" sz="2400" dirty="0" smtClean="0"/>
              <a:t>Monte a função de densidade e probabilidade do comportamento dessa estatística (FDP);</a:t>
            </a:r>
          </a:p>
          <a:p>
            <a:r>
              <a:rPr lang="pt-BR" sz="2400" dirty="0" smtClean="0"/>
              <a:t>Avalie como seus dados observados se comparam em relação à FDP;</a:t>
            </a:r>
          </a:p>
          <a:p>
            <a:r>
              <a:rPr lang="pt-BR" sz="2400" dirty="0" smtClean="0"/>
              <a:t>Calcule a área sob a curva nos cenários mais extremos que o seu observado.</a:t>
            </a:r>
          </a:p>
          <a:p>
            <a:r>
              <a:rPr lang="pt-BR" sz="2400" dirty="0" smtClean="0"/>
              <a:t>Pronto.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211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function of z distribu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9"/>
          <a:stretch/>
        </p:blipFill>
        <p:spPr bwMode="auto">
          <a:xfrm>
            <a:off x="-45573" y="1280020"/>
            <a:ext cx="12272498" cy="42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ntiguedades.es/39320-tm_thickbox_default/antigua-calculadora-dactyle-con-base-de-madera-y-funcionando-francia-19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21580" r="3445" b="21307"/>
          <a:stretch/>
        </p:blipFill>
        <p:spPr bwMode="auto">
          <a:xfrm>
            <a:off x="671332" y="0"/>
            <a:ext cx="10899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s Calculadoras de Harvard com Pickering no cen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64" y="0"/>
            <a:ext cx="8333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8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erro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482071"/>
              </p:ext>
            </p:extLst>
          </p:nvPr>
        </p:nvGraphicFramePr>
        <p:xfrm>
          <a:off x="509286" y="1731963"/>
          <a:ext cx="10758789" cy="3766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243">
                  <a:extLst>
                    <a:ext uri="{9D8B030D-6E8A-4147-A177-3AD203B41FA5}">
                      <a16:colId xmlns:a16="http://schemas.microsoft.com/office/drawing/2014/main" val="2700644178"/>
                    </a:ext>
                  </a:extLst>
                </a:gridCol>
                <a:gridCol w="3260283">
                  <a:extLst>
                    <a:ext uri="{9D8B030D-6E8A-4147-A177-3AD203B41FA5}">
                      <a16:colId xmlns:a16="http://schemas.microsoft.com/office/drawing/2014/main" val="345995421"/>
                    </a:ext>
                  </a:extLst>
                </a:gridCol>
                <a:gridCol w="3586263">
                  <a:extLst>
                    <a:ext uri="{9D8B030D-6E8A-4147-A177-3AD203B41FA5}">
                      <a16:colId xmlns:a16="http://schemas.microsoft.com/office/drawing/2014/main" val="2939622292"/>
                    </a:ext>
                  </a:extLst>
                </a:gridCol>
              </a:tblGrid>
              <a:tr h="1255337">
                <a:tc>
                  <a:txBody>
                    <a:bodyPr/>
                    <a:lstStyle/>
                    <a:p>
                      <a:pPr algn="ctr"/>
                      <a:endParaRPr lang="pt-BR" sz="4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Rejeita</a:t>
                      </a:r>
                      <a:r>
                        <a:rPr lang="pt-BR" sz="4000" baseline="0" dirty="0" smtClean="0"/>
                        <a:t> H0</a:t>
                      </a:r>
                      <a:endParaRPr lang="pt-B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Aceita H0</a:t>
                      </a:r>
                      <a:endParaRPr lang="pt-B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5856077"/>
                  </a:ext>
                </a:extLst>
              </a:tr>
              <a:tr h="1255337">
                <a:tc>
                  <a:txBody>
                    <a:bodyPr/>
                    <a:lstStyle/>
                    <a:p>
                      <a:pPr algn="l"/>
                      <a:r>
                        <a:rPr lang="pt-BR" sz="4000" b="1" dirty="0" smtClean="0">
                          <a:solidFill>
                            <a:schemeClr val="tx1"/>
                          </a:solidFill>
                        </a:rPr>
                        <a:t>H0</a:t>
                      </a:r>
                      <a:r>
                        <a:rPr lang="pt-BR" sz="4000" b="1" baseline="0" dirty="0" smtClean="0">
                          <a:solidFill>
                            <a:schemeClr val="tx1"/>
                          </a:solidFill>
                        </a:rPr>
                        <a:t> é verdadeira</a:t>
                      </a:r>
                      <a:endParaRPr lang="pt-BR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4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Erro</a:t>
                      </a:r>
                      <a:r>
                        <a:rPr lang="pt-BR" sz="4000" baseline="0" dirty="0" smtClean="0"/>
                        <a:t> Tipo I</a:t>
                      </a:r>
                      <a:endParaRPr lang="pt-B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Acerto</a:t>
                      </a:r>
                      <a:endParaRPr lang="pt-B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1388510"/>
                  </a:ext>
                </a:extLst>
              </a:tr>
              <a:tr h="1255337">
                <a:tc>
                  <a:txBody>
                    <a:bodyPr/>
                    <a:lstStyle/>
                    <a:p>
                      <a:pPr algn="l"/>
                      <a:r>
                        <a:rPr lang="pt-BR" sz="4000" b="1" dirty="0" smtClean="0">
                          <a:solidFill>
                            <a:schemeClr val="tx1"/>
                          </a:solidFill>
                        </a:rPr>
                        <a:t>H0 é falsa</a:t>
                      </a:r>
                      <a:endParaRPr lang="pt-BR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4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Acerto</a:t>
                      </a:r>
                      <a:endParaRPr lang="pt-B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Erro</a:t>
                      </a:r>
                      <a:r>
                        <a:rPr lang="pt-BR" sz="4000" baseline="0" dirty="0" smtClean="0"/>
                        <a:t> Tipo II</a:t>
                      </a:r>
                      <a:endParaRPr lang="pt-B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0836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0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 smtClean="0"/>
              <a:t>Comparando dois grupos</a:t>
            </a:r>
            <a:endParaRPr lang="pt-BR" sz="6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Teste T e </a:t>
            </a:r>
            <a:r>
              <a:rPr lang="pt-BR" sz="4000" dirty="0" err="1" smtClean="0"/>
              <a:t>Wilcoxon</a:t>
            </a:r>
            <a:r>
              <a:rPr lang="pt-BR" sz="4000" dirty="0" smtClean="0"/>
              <a:t>-Mann-Whitney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5939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T de </a:t>
            </a:r>
            <a:r>
              <a:rPr lang="pt-BR" dirty="0" err="1" smtClean="0"/>
              <a:t>Student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Clássico</a:t>
            </a:r>
          </a:p>
          <a:p>
            <a:r>
              <a:rPr lang="pt-BR" dirty="0" smtClean="0"/>
              <a:t>✫ 1908 † -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9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T de </a:t>
            </a:r>
            <a:r>
              <a:rPr lang="pt-BR" dirty="0" err="1" smtClean="0"/>
              <a:t>Student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Comparação uma variável quantitativa em dois grupos (variável nominal)</a:t>
            </a:r>
          </a:p>
          <a:p>
            <a:r>
              <a:rPr lang="pt-BR" sz="3200" dirty="0" smtClean="0"/>
              <a:t>Tem como premissa a normalidade dos dados***</a:t>
            </a:r>
            <a:endParaRPr lang="pt-BR" sz="32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17540" y="5024477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474999" y="4683204"/>
                <a:ext cx="2785582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999" y="4683204"/>
                <a:ext cx="2785582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822199" y="4683204"/>
                <a:ext cx="3515359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pt-BR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99" y="4683204"/>
                <a:ext cx="3515359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4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Apresentar um cenário comum de comparação entre grupos</a:t>
            </a:r>
          </a:p>
          <a:p>
            <a:r>
              <a:rPr lang="pt-BR" sz="3600" dirty="0" smtClean="0"/>
              <a:t>Conhecer os testes aplicáveis para este tipo de situação</a:t>
            </a:r>
          </a:p>
          <a:p>
            <a:r>
              <a:rPr lang="pt-BR" sz="3600" dirty="0" smtClean="0"/>
              <a:t>Entender os pontos limitantes de cada teste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974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827747" y="269240"/>
                <a:ext cx="3627121" cy="1604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BR" sz="2600" dirty="0">
                              <a:solidFill>
                                <a:schemeClr val="tx1"/>
                              </a:solidFill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²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pt-BR" sz="2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²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47" y="269240"/>
                <a:ext cx="3627121" cy="1604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www.statmethods.net/advgraphs/images/td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1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1280" y="2558740"/>
                <a:ext cx="5135830" cy="201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pt-B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600" b="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pt-BR" sz="2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6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6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sz="2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600" b="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600" b="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6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6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600" b="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" y="2558740"/>
                <a:ext cx="5135830" cy="2013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29933" y="5209342"/>
                <a:ext cx="4756750" cy="1456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l-G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𝜈𝜋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l-G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l-G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pt-BR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pt-BR" sz="2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33" y="5209342"/>
                <a:ext cx="4756750" cy="14561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9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827747" y="269240"/>
                <a:ext cx="3627121" cy="1604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BR" sz="2600" dirty="0">
                              <a:solidFill>
                                <a:schemeClr val="tx1"/>
                              </a:solidFill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²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pt-BR" sz="2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²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47" y="269240"/>
                <a:ext cx="3627121" cy="1604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www.statmethods.net/advgraphs/images/td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1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1280" y="2558740"/>
                <a:ext cx="5135830" cy="201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pt-B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600" b="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pt-BR" sz="2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6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6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sz="2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600" b="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600" b="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6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6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600" b="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600" b="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" y="2558740"/>
                <a:ext cx="5135830" cy="2013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29933" y="5209342"/>
                <a:ext cx="4756750" cy="1456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l-G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𝜈𝜋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l-G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l-G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pt-BR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pt-BR" sz="2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33" y="5209342"/>
                <a:ext cx="4756750" cy="14561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Alan Turing Aged 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11"/>
            <a:ext cx="5476710" cy="74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6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2880" y="158158"/>
            <a:ext cx="5445290" cy="40626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Welch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Two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Sample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t-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test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data: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Distância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by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Soropositivo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/>
              </a:rPr>
              <a:t>t = 1.1786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,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df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= 65.015, p-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value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= 0.2428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alternative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hypothesis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true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difference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in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means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is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not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equal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to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95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percent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confidence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interval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-27.43086 106.42763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sample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estimates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mean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in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group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“Não”   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mean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in </a:t>
            </a:r>
            <a:r>
              <a:rPr kumimoji="0" lang="pt-BR" alt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group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 “Sim”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/>
              </a:rPr>
              <a:t>     </a:t>
            </a:r>
            <a:r>
              <a:rPr kumimoji="0" lang="pt-BR" altLang="pt-BR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/>
              </a:rPr>
              <a:t>253</a:t>
            </a:r>
            <a:r>
              <a:rPr kumimoji="0" lang="pt-BR" altLang="pt-BR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/>
              </a:rPr>
              <a:t>                   </a:t>
            </a:r>
            <a:r>
              <a:rPr kumimoji="0" lang="pt-BR" altLang="pt-BR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/>
              </a:rPr>
              <a:t>213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122" name="Picture 2" descr="https://www.statmethods.net/advgraphs/images/td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1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9794240" y="3230880"/>
            <a:ext cx="1960880" cy="2529840"/>
          </a:xfrm>
          <a:prstGeom prst="rect">
            <a:avLst/>
          </a:prstGeom>
          <a:solidFill>
            <a:srgbClr val="BC451B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421120" y="3230880"/>
            <a:ext cx="1960880" cy="2529840"/>
          </a:xfrm>
          <a:prstGeom prst="rect">
            <a:avLst/>
          </a:prstGeom>
          <a:solidFill>
            <a:srgbClr val="BC451B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776947" y="4627880"/>
                <a:ext cx="3627121" cy="1604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6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BR" sz="2600" dirty="0">
                              <a:solidFill>
                                <a:schemeClr val="bg1"/>
                              </a:solidFill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6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²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pt-BR" sz="2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²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47" y="4627880"/>
                <a:ext cx="3627121" cy="1604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2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Importância das premissas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Testes paramétricos fazem algumas pressuposições sobre algum parâmetro dos dados (premissas), com base nessas premissas os cálculos internos são mais precisos, diminuindo o erro tipo II</a:t>
            </a:r>
          </a:p>
          <a:p>
            <a:pPr algn="just"/>
            <a:r>
              <a:rPr lang="pt-BR" sz="2800" dirty="0" smtClean="0"/>
              <a:t>Uma vez que essas premissas não são atendidas há um aumento no erro tipo II, sendo mais interessantes partir então para os testes não-paramétricos.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9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e\driveusp\disciplinas\vps5712_2017\aulas\Rpl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77200" cy="687314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848836" y="1201709"/>
            <a:ext cx="4170444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t.test</a:t>
            </a:r>
            <a:r>
              <a:rPr lang="en-US" dirty="0">
                <a:solidFill>
                  <a:schemeClr val="bg1"/>
                </a:solidFill>
              </a:rPr>
              <a:t>(x = x1, y = y1)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Welch Two Sample t-test data: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x1 and y1 t = -1.4093,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df</a:t>
            </a:r>
            <a:r>
              <a:rPr lang="en-US" dirty="0" smtClean="0">
                <a:solidFill>
                  <a:schemeClr val="bg1"/>
                </a:solidFill>
              </a:rPr>
              <a:t> = 27.843, 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p-value = 0.1698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alternative hypothesis: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true difference in means is not equal to 0</a:t>
            </a:r>
            <a:endParaRPr lang="pt-B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8803639" y="3732626"/>
                <a:ext cx="2260837" cy="1604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6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BR" sz="2600" dirty="0">
                              <a:solidFill>
                                <a:schemeClr val="bg1"/>
                              </a:solidFill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6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²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pt-BR" sz="2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²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639" y="3732626"/>
                <a:ext cx="2260837" cy="1604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1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de </a:t>
            </a:r>
            <a:r>
              <a:rPr lang="pt-BR" dirty="0" err="1" smtClean="0"/>
              <a:t>Wilcoxon</a:t>
            </a:r>
            <a:r>
              <a:rPr lang="pt-BR" dirty="0" smtClean="0"/>
              <a:t>-Mann-Whitney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 smtClean="0"/>
              <a:t>O Alternativo </a:t>
            </a:r>
          </a:p>
          <a:p>
            <a:r>
              <a:rPr lang="pt-BR" sz="2800" dirty="0" smtClean="0"/>
              <a:t>✫ </a:t>
            </a:r>
            <a:r>
              <a:rPr lang="en-US" dirty="0" smtClean="0"/>
              <a:t>1945  † -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07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</a:t>
            </a:r>
            <a:r>
              <a:rPr lang="pt-BR" dirty="0" err="1"/>
              <a:t>Wilcoxon</a:t>
            </a:r>
            <a:r>
              <a:rPr lang="pt-BR" dirty="0"/>
              <a:t>-Mann-Whitney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Comparação entre uma variável quantitativa em dois diferentes grupos (variável qualitativa nominal)</a:t>
            </a:r>
            <a:endParaRPr lang="pt-BR" sz="3200" dirty="0"/>
          </a:p>
          <a:p>
            <a:r>
              <a:rPr lang="pt-BR" sz="3200" dirty="0" smtClean="0"/>
              <a:t>Não tem premissas, mas tem um erro tipo II um pouco maior que o Teste T.</a:t>
            </a:r>
          </a:p>
          <a:p>
            <a:r>
              <a:rPr lang="pt-BR" sz="3200" dirty="0" smtClean="0"/>
              <a:t>Também trabalha com </a:t>
            </a:r>
            <a:r>
              <a:rPr lang="pt-BR" sz="3200" dirty="0"/>
              <a:t>qualitativa </a:t>
            </a:r>
            <a:r>
              <a:rPr lang="pt-BR" sz="3200" dirty="0" smtClean="0"/>
              <a:t>ordinal </a:t>
            </a:r>
            <a:endParaRPr lang="pt-B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279916" y="5120084"/>
                <a:ext cx="9621520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𝑚𝑒𝑑𝑖𝑎𝑛𝑎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𝑚𝑒𝑑𝑖𝑎𝑛𝑎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𝑚𝑒𝑑𝑖𝑎𝑛𝑎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𝑚𝑒𝑑𝑖𝑎𝑛𝑎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16" y="5120084"/>
                <a:ext cx="962152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9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50424"/>
              </p:ext>
            </p:extLst>
          </p:nvPr>
        </p:nvGraphicFramePr>
        <p:xfrm>
          <a:off x="619760" y="254004"/>
          <a:ext cx="2097372" cy="6478502"/>
        </p:xfrm>
        <a:graphic>
          <a:graphicData uri="http://schemas.openxmlformats.org/drawingml/2006/table">
            <a:tbl>
              <a:tblPr/>
              <a:tblGrid>
                <a:gridCol w="1048686">
                  <a:extLst>
                    <a:ext uri="{9D8B030D-6E8A-4147-A177-3AD203B41FA5}">
                      <a16:colId xmlns:a16="http://schemas.microsoft.com/office/drawing/2014/main" val="3450808434"/>
                    </a:ext>
                  </a:extLst>
                </a:gridCol>
                <a:gridCol w="1048686">
                  <a:extLst>
                    <a:ext uri="{9D8B030D-6E8A-4147-A177-3AD203B41FA5}">
                      <a16:colId xmlns:a16="http://schemas.microsoft.com/office/drawing/2014/main" val="375813571"/>
                    </a:ext>
                  </a:extLst>
                </a:gridCol>
              </a:tblGrid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Medida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245435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37128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881592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100198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27574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082348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074185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68481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590891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785145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396726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pt-BR" sz="18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991264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86090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75438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382392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23235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487019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687674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89142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676583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403024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79685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49636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47220"/>
              </p:ext>
            </p:extLst>
          </p:nvPr>
        </p:nvGraphicFramePr>
        <p:xfrm>
          <a:off x="4297679" y="254004"/>
          <a:ext cx="3048000" cy="6497316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17812281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41766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31505317"/>
                    </a:ext>
                  </a:extLst>
                </a:gridCol>
              </a:tblGrid>
              <a:tr h="2946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Medida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Ranking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455970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90552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421389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052301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958702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179373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278997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082341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484660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12720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425320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46041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869458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843666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485411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086536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800421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804037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102887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014420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2840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337112"/>
                  </a:ext>
                </a:extLst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740091"/>
                  </a:ext>
                </a:extLst>
              </a:tr>
            </a:tbl>
          </a:graphicData>
        </a:graphic>
      </p:graphicFrame>
      <p:sp>
        <p:nvSpPr>
          <p:cNvPr id="13" name="Seta para a Direita 12"/>
          <p:cNvSpPr/>
          <p:nvPr/>
        </p:nvSpPr>
        <p:spPr>
          <a:xfrm>
            <a:off x="3048000" y="3576320"/>
            <a:ext cx="883920" cy="67056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 flipH="1">
            <a:off x="2887980" y="3123923"/>
            <a:ext cx="120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Ordena</a:t>
            </a:r>
            <a:endParaRPr lang="pt-BR" dirty="0"/>
          </a:p>
        </p:txBody>
      </p:sp>
      <p:sp>
        <p:nvSpPr>
          <p:cNvPr id="15" name="Seta para a Direita 14"/>
          <p:cNvSpPr/>
          <p:nvPr/>
        </p:nvSpPr>
        <p:spPr>
          <a:xfrm>
            <a:off x="7505699" y="3576320"/>
            <a:ext cx="883920" cy="67056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 flipH="1">
            <a:off x="7345679" y="2981683"/>
            <a:ext cx="120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Soma os Rankings</a:t>
            </a:r>
            <a:endParaRPr lang="pt-BR" dirty="0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94187"/>
              </p:ext>
            </p:extLst>
          </p:nvPr>
        </p:nvGraphicFramePr>
        <p:xfrm>
          <a:off x="9206228" y="3218935"/>
          <a:ext cx="2396491" cy="1120140"/>
        </p:xfrm>
        <a:graphic>
          <a:graphicData uri="http://schemas.openxmlformats.org/drawingml/2006/table">
            <a:tbl>
              <a:tblPr/>
              <a:tblGrid>
                <a:gridCol w="923292">
                  <a:extLst>
                    <a:ext uri="{9D8B030D-6E8A-4147-A177-3AD203B41FA5}">
                      <a16:colId xmlns:a16="http://schemas.microsoft.com/office/drawing/2014/main" val="2552386409"/>
                    </a:ext>
                  </a:extLst>
                </a:gridCol>
                <a:gridCol w="1473199">
                  <a:extLst>
                    <a:ext uri="{9D8B030D-6E8A-4147-A177-3AD203B41FA5}">
                      <a16:colId xmlns:a16="http://schemas.microsoft.com/office/drawing/2014/main" val="345742162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Soma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dos Rankings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225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8611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19627"/>
                  </a:ext>
                </a:extLst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53819"/>
              </p:ext>
            </p:extLst>
          </p:nvPr>
        </p:nvGraphicFramePr>
        <p:xfrm>
          <a:off x="8859519" y="1158104"/>
          <a:ext cx="2743200" cy="84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5621321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196089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5265503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7690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696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Média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073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5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205190"/>
              </p:ext>
            </p:extLst>
          </p:nvPr>
        </p:nvGraphicFramePr>
        <p:xfrm>
          <a:off x="783588" y="739895"/>
          <a:ext cx="2396491" cy="1120140"/>
        </p:xfrm>
        <a:graphic>
          <a:graphicData uri="http://schemas.openxmlformats.org/drawingml/2006/table">
            <a:tbl>
              <a:tblPr/>
              <a:tblGrid>
                <a:gridCol w="923292">
                  <a:extLst>
                    <a:ext uri="{9D8B030D-6E8A-4147-A177-3AD203B41FA5}">
                      <a16:colId xmlns:a16="http://schemas.microsoft.com/office/drawing/2014/main" val="2552386409"/>
                    </a:ext>
                  </a:extLst>
                </a:gridCol>
                <a:gridCol w="1473199">
                  <a:extLst>
                    <a:ext uri="{9D8B030D-6E8A-4147-A177-3AD203B41FA5}">
                      <a16:colId xmlns:a16="http://schemas.microsoft.com/office/drawing/2014/main" val="345742162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Soma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dos Rankings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225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8611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19627"/>
                  </a:ext>
                </a:extLst>
              </a:tr>
            </a:tbl>
          </a:graphicData>
        </a:graphic>
      </p:graphicFrame>
      <p:sp>
        <p:nvSpPr>
          <p:cNvPr id="10" name="Seta para a Direita 9"/>
          <p:cNvSpPr/>
          <p:nvPr/>
        </p:nvSpPr>
        <p:spPr>
          <a:xfrm rot="5400000">
            <a:off x="1539873" y="2543572"/>
            <a:ext cx="883920" cy="67056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flipH="1">
            <a:off x="2613976" y="2555686"/>
            <a:ext cx="145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Cálculo da estatística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91104" y="3884383"/>
                <a:ext cx="2981457" cy="71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04" y="3884383"/>
                <a:ext cx="2981457" cy="714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52544" y="4864552"/>
                <a:ext cx="3458576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4" y="4864552"/>
                <a:ext cx="3458576" cy="1091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eta para a Direita 16"/>
          <p:cNvSpPr/>
          <p:nvPr/>
        </p:nvSpPr>
        <p:spPr>
          <a:xfrm>
            <a:off x="4252593" y="4945832"/>
            <a:ext cx="883920" cy="67056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 flipH="1">
            <a:off x="3783723" y="4216031"/>
            <a:ext cx="182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Joga na distribuição Z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999706" y="4905176"/>
                <a:ext cx="1741054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706" y="4905176"/>
                <a:ext cx="1741054" cy="751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Resultado de imagem para z distribu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60" y="489786"/>
            <a:ext cx="6062345" cy="37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e\driveusp\disciplinas\vps5712_2017\aulas\Rpl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77200" cy="687314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848836" y="1201709"/>
            <a:ext cx="4170444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t.test</a:t>
            </a:r>
            <a:r>
              <a:rPr lang="en-US" dirty="0">
                <a:solidFill>
                  <a:schemeClr val="bg1"/>
                </a:solidFill>
              </a:rPr>
              <a:t>(x = x1, y = y1)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Welch Two Sample t-test data: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x1 and y1 t = -1.4093,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df</a:t>
            </a:r>
            <a:r>
              <a:rPr lang="en-US" dirty="0" smtClean="0">
                <a:solidFill>
                  <a:schemeClr val="bg1"/>
                </a:solidFill>
              </a:rPr>
              <a:t> = 27.843, 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p-value = 0.1698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alternative hypothesis: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true difference in means is not equal to 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848836" y="3895636"/>
            <a:ext cx="3647440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wilcox.test</a:t>
            </a:r>
            <a:r>
              <a:rPr lang="en-US" dirty="0">
                <a:solidFill>
                  <a:schemeClr val="bg1"/>
                </a:solidFill>
              </a:rPr>
              <a:t>(x = x1, y = y1) </a:t>
            </a:r>
          </a:p>
          <a:p>
            <a:r>
              <a:rPr lang="en-US" dirty="0">
                <a:solidFill>
                  <a:schemeClr val="bg1"/>
                </a:solidFill>
              </a:rPr>
              <a:t>Wilcoxon rank sum test data: </a:t>
            </a:r>
          </a:p>
          <a:p>
            <a:r>
              <a:rPr lang="en-US" dirty="0">
                <a:solidFill>
                  <a:schemeClr val="bg1"/>
                </a:solidFill>
              </a:rPr>
              <a:t>x1 and y1 W = 58,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p-value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0.0235 </a:t>
            </a:r>
          </a:p>
          <a:p>
            <a:r>
              <a:rPr lang="en-US" dirty="0">
                <a:solidFill>
                  <a:schemeClr val="bg1"/>
                </a:solidFill>
              </a:rPr>
              <a:t>alternative hypothesis: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true </a:t>
            </a:r>
            <a:r>
              <a:rPr lang="en-US" dirty="0">
                <a:solidFill>
                  <a:schemeClr val="bg1"/>
                </a:solidFill>
              </a:rPr>
              <a:t>location shift is not equal to 0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FF0000"/>
                </a:solidFill>
              </a:rPr>
              <a:t>31 cães </a:t>
            </a:r>
            <a:r>
              <a:rPr lang="pt-BR" sz="3200" dirty="0" smtClean="0"/>
              <a:t>positivos para </a:t>
            </a:r>
            <a:r>
              <a:rPr lang="pt-BR" sz="3200" b="1" dirty="0" smtClean="0">
                <a:solidFill>
                  <a:srgbClr val="FF0000"/>
                </a:solidFill>
              </a:rPr>
              <a:t>febre maculosa</a:t>
            </a:r>
            <a:r>
              <a:rPr lang="pt-BR" sz="3200" dirty="0" smtClean="0"/>
              <a:t> nos últimos 2 anos.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 smtClean="0"/>
              <a:t>Possível fonte do problema avaliada em literatura: </a:t>
            </a:r>
          </a:p>
          <a:p>
            <a:pPr marL="0" indent="0" algn="ctr">
              <a:buNone/>
            </a:pPr>
            <a:r>
              <a:rPr lang="pt-BR" sz="3200" b="1" u="sng" dirty="0" smtClean="0"/>
              <a:t>Morar próximo à área de mata.</a:t>
            </a:r>
          </a:p>
          <a:p>
            <a:pPr marL="0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513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Comparando vários (k) grupos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ANOVA e </a:t>
            </a:r>
            <a:r>
              <a:rPr lang="pt-BR" dirty="0" err="1" smtClean="0"/>
              <a:t>Kruskal</a:t>
            </a:r>
            <a:r>
              <a:rPr lang="pt-BR" dirty="0" smtClean="0"/>
              <a:t>-Wallis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95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89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Comparações 2 a 2</a:t>
            </a:r>
            <a:endParaRPr lang="en-US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Probabilidade de rejeitar H</a:t>
            </a:r>
            <a:r>
              <a:rPr lang="pt-BR" sz="2800" baseline="-25000" dirty="0"/>
              <a:t>0</a:t>
            </a:r>
            <a:r>
              <a:rPr lang="pt-BR" sz="2800" dirty="0"/>
              <a:t> quando H</a:t>
            </a:r>
            <a:r>
              <a:rPr lang="pt-BR" sz="2800" baseline="-25000" dirty="0"/>
              <a:t>0 </a:t>
            </a:r>
            <a:r>
              <a:rPr lang="pt-BR" sz="2800" dirty="0"/>
              <a:t>é </a:t>
            </a:r>
            <a:r>
              <a:rPr lang="pt-BR" sz="2800" dirty="0" smtClean="0"/>
              <a:t>verdadeira:</a:t>
            </a:r>
            <a:endParaRPr lang="pt-BR" sz="2800" dirty="0"/>
          </a:p>
          <a:p>
            <a:pPr eaLnBrk="1" hangingPunct="1"/>
            <a:r>
              <a:rPr lang="pt-BR" sz="2800" dirty="0" smtClean="0"/>
              <a:t>1 comparação (2 grupos):</a:t>
            </a:r>
          </a:p>
          <a:p>
            <a:pPr lvl="1"/>
            <a:r>
              <a:rPr lang="pt-BR" sz="2400" dirty="0" smtClean="0"/>
              <a:t>(1-0,95</a:t>
            </a:r>
            <a:r>
              <a:rPr lang="pt-BR" sz="2400" baseline="30000" dirty="0" smtClean="0"/>
              <a:t>1 </a:t>
            </a:r>
            <a:r>
              <a:rPr lang="pt-BR" sz="2400" dirty="0" smtClean="0"/>
              <a:t>) = 5%</a:t>
            </a:r>
          </a:p>
          <a:p>
            <a:pPr eaLnBrk="1" hangingPunct="1"/>
            <a:r>
              <a:rPr lang="pt-BR" sz="2800" dirty="0" smtClean="0"/>
              <a:t>3 comparações (3 grupos)</a:t>
            </a:r>
            <a:endParaRPr lang="pt-BR" sz="2400" dirty="0" smtClean="0"/>
          </a:p>
          <a:p>
            <a:pPr lvl="1"/>
            <a:r>
              <a:rPr lang="pt-BR" sz="2400" dirty="0" smtClean="0"/>
              <a:t>(1-0,95</a:t>
            </a:r>
            <a:r>
              <a:rPr lang="pt-BR" sz="2400" baseline="30000" dirty="0" smtClean="0"/>
              <a:t>3 </a:t>
            </a:r>
            <a:r>
              <a:rPr lang="pt-BR" sz="2400" dirty="0" smtClean="0"/>
              <a:t>) = 0,14 = 14%</a:t>
            </a:r>
          </a:p>
          <a:p>
            <a:pPr eaLnBrk="1" hangingPunct="1"/>
            <a:r>
              <a:rPr lang="pt-BR" sz="2800" dirty="0" smtClean="0"/>
              <a:t>15 comparações (6 grupos)</a:t>
            </a:r>
            <a:endParaRPr lang="pt-BR" sz="2400" dirty="0" smtClean="0"/>
          </a:p>
          <a:p>
            <a:pPr lvl="1" eaLnBrk="1" hangingPunct="1"/>
            <a:r>
              <a:rPr lang="pt-BR" sz="2400" dirty="0" smtClean="0"/>
              <a:t>(1-0,95</a:t>
            </a:r>
            <a:r>
              <a:rPr lang="pt-BR" sz="2400" baseline="30000" dirty="0" smtClean="0"/>
              <a:t>15 </a:t>
            </a:r>
            <a:r>
              <a:rPr lang="pt-BR" sz="2400" dirty="0" smtClean="0"/>
              <a:t>) = 0,54 = 54%</a:t>
            </a:r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539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Variância (ANOVA)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Gênio</a:t>
            </a:r>
          </a:p>
          <a:p>
            <a:r>
              <a:rPr lang="pt-BR" sz="2800" dirty="0"/>
              <a:t>✫ </a:t>
            </a:r>
            <a:r>
              <a:rPr lang="en-US" dirty="0" smtClean="0"/>
              <a:t>1918  </a:t>
            </a:r>
            <a:r>
              <a:rPr lang="en-US" dirty="0"/>
              <a:t>† -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57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ANOVA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Compara k grupos ao mesmo tempo, diminuindo o </a:t>
            </a:r>
            <a:r>
              <a:rPr lang="pt-BR" sz="2800" dirty="0"/>
              <a:t>E</a:t>
            </a:r>
            <a:r>
              <a:rPr lang="pt-BR" sz="2800" dirty="0" smtClean="0"/>
              <a:t>rro Tipo I.</a:t>
            </a:r>
          </a:p>
          <a:p>
            <a:r>
              <a:rPr lang="pt-BR" sz="2800" dirty="0" smtClean="0"/>
              <a:t>Tem como premissa a normalidade da variável*** e a igualdade da variância entre os grupos.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799606" y="4520644"/>
                <a:ext cx="8582140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BR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𝑝𝑒𝑙𝑜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𝑚𝑒𝑛𝑜𝑠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𝑢𝑚𝑎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𝑑𝑖𝑎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𝑑𝑖𝑓𝑒𝑟𝑒𝑛𝑡𝑒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06" y="4520644"/>
                <a:ext cx="858214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323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21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474997" y="2888793"/>
                <a:ext cx="7227801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BR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𝑝𝑒𝑙𝑜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𝑚𝑒𝑛𝑜𝑠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𝑢𝑚𝑎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𝑑𝑖𝑓𝑒𝑟𝑒𝑛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997" y="2888793"/>
                <a:ext cx="7227801" cy="984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2474997" y="3366869"/>
            <a:ext cx="7227801" cy="65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8" name="Seta para Baixo 7"/>
          <p:cNvSpPr/>
          <p:nvPr/>
        </p:nvSpPr>
        <p:spPr>
          <a:xfrm>
            <a:off x="5506720" y="4419600"/>
            <a:ext cx="863600" cy="12496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899920" y="5669280"/>
            <a:ext cx="830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Quem é diferente de quem?</a:t>
            </a: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>
            <a:off x="3040898" y="6715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600" dirty="0" smtClean="0"/>
              <a:t>Valor de p = 2.78 x 10^-11</a:t>
            </a:r>
            <a:endParaRPr lang="pt-BR" sz="3600" dirty="0"/>
          </a:p>
        </p:txBody>
      </p:sp>
      <p:sp>
        <p:nvSpPr>
          <p:cNvPr id="12" name="Seta para Baixo 11"/>
          <p:cNvSpPr/>
          <p:nvPr/>
        </p:nvSpPr>
        <p:spPr>
          <a:xfrm>
            <a:off x="5506720" y="1478507"/>
            <a:ext cx="863600" cy="12496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5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8000" dirty="0" smtClean="0"/>
              <a:t>Post-Hoc</a:t>
            </a:r>
            <a:endParaRPr lang="pt-BR" sz="8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4800" dirty="0" smtClean="0"/>
              <a:t>Comparação 2x2</a:t>
            </a:r>
          </a:p>
          <a:p>
            <a:r>
              <a:rPr lang="pt-BR" sz="4800" dirty="0" smtClean="0"/>
              <a:t>Teste de </a:t>
            </a:r>
            <a:r>
              <a:rPr lang="pt-BR" sz="4800" dirty="0" err="1" smtClean="0"/>
              <a:t>Tukey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5116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985520" y="2621280"/>
            <a:ext cx="1960880" cy="1960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9083040" y="2621280"/>
            <a:ext cx="1960880" cy="1960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034280" y="2621280"/>
            <a:ext cx="1960880" cy="1960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em Curva 14"/>
          <p:cNvCxnSpPr>
            <a:stCxn id="6" idx="0"/>
            <a:endCxn id="8" idx="0"/>
          </p:cNvCxnSpPr>
          <p:nvPr/>
        </p:nvCxnSpPr>
        <p:spPr>
          <a:xfrm rot="5400000" flipH="1" flipV="1">
            <a:off x="3990340" y="596900"/>
            <a:ext cx="12700" cy="4048760"/>
          </a:xfrm>
          <a:prstGeom prst="curvedConnector3">
            <a:avLst>
              <a:gd name="adj1" fmla="val 5000000"/>
            </a:avLst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em Curva 16"/>
          <p:cNvCxnSpPr>
            <a:stCxn id="6" idx="0"/>
            <a:endCxn id="7" idx="0"/>
          </p:cNvCxnSpPr>
          <p:nvPr/>
        </p:nvCxnSpPr>
        <p:spPr>
          <a:xfrm rot="5400000" flipH="1" flipV="1">
            <a:off x="6014720" y="-1427480"/>
            <a:ext cx="12700" cy="8097520"/>
          </a:xfrm>
          <a:prstGeom prst="curvedConnector3">
            <a:avLst>
              <a:gd name="adj1" fmla="val 10920000"/>
            </a:avLst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ector em Curva 20"/>
          <p:cNvCxnSpPr/>
          <p:nvPr/>
        </p:nvCxnSpPr>
        <p:spPr>
          <a:xfrm rot="5400000" flipH="1" flipV="1">
            <a:off x="8032750" y="2570480"/>
            <a:ext cx="12700" cy="4048760"/>
          </a:xfrm>
          <a:prstGeom prst="curvedConnector3">
            <a:avLst>
              <a:gd name="adj1" fmla="val -5720000"/>
            </a:avLst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778000" y="3247777"/>
            <a:ext cx="37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2"/>
                </a:solidFill>
              </a:rPr>
              <a:t>A</a:t>
            </a:r>
            <a:endParaRPr lang="pt-BR" sz="4000" dirty="0">
              <a:solidFill>
                <a:schemeClr val="bg2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826760" y="3247777"/>
            <a:ext cx="37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2"/>
                </a:solidFill>
              </a:rPr>
              <a:t>B</a:t>
            </a:r>
            <a:endParaRPr lang="pt-BR" sz="4000" dirty="0">
              <a:solidFill>
                <a:schemeClr val="bg2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875520" y="3247777"/>
            <a:ext cx="37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2"/>
                </a:solidFill>
              </a:rPr>
              <a:t>C</a:t>
            </a:r>
            <a:endParaRPr lang="pt-BR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pt-BR" sz="6000" dirty="0"/>
              <a:t>Será que é isso que está acontecendo na sua cidade</a:t>
            </a:r>
            <a:r>
              <a:rPr lang="pt-BR" sz="6000" dirty="0" smtClean="0"/>
              <a:t>?</a:t>
            </a:r>
          </a:p>
          <a:p>
            <a:pPr marL="36900" indent="0" algn="ctr">
              <a:buNone/>
            </a:pPr>
            <a:r>
              <a:rPr lang="pt-BR" sz="6000" dirty="0" smtClean="0"/>
              <a:t>#descubra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77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Kruskal</a:t>
            </a:r>
            <a:r>
              <a:rPr lang="pt-BR" dirty="0" smtClean="0"/>
              <a:t>-Wallis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/>
              <a:t>✫ </a:t>
            </a:r>
            <a:r>
              <a:rPr lang="en-US" dirty="0" smtClean="0"/>
              <a:t>1952  </a:t>
            </a:r>
            <a:r>
              <a:rPr lang="en-US" dirty="0"/>
              <a:t>† -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5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Kruskal</a:t>
            </a:r>
            <a:r>
              <a:rPr lang="pt-BR" dirty="0" smtClean="0"/>
              <a:t>-Wallis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Compara k grupos ao mesmo tempo</a:t>
            </a:r>
          </a:p>
          <a:p>
            <a:r>
              <a:rPr lang="pt-BR" sz="2800" dirty="0" smtClean="0"/>
              <a:t>Não tem as premissas paramétricas da ANOVA</a:t>
            </a:r>
          </a:p>
          <a:p>
            <a:r>
              <a:rPr lang="pt-BR" sz="2800" dirty="0" smtClean="0"/>
              <a:t>Trabalha com variáveis Ordinais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279916" y="5120084"/>
                <a:ext cx="9621520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𝑚𝑒𝑑𝑖𝑎𝑛𝑎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𝑚𝑒𝑑𝑖𝑎𝑛𝑎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𝑚𝑒𝑑𝑖𝑎𝑛𝑎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BR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36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𝑒𝑙𝑜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𝑚𝑒𝑛𝑜𝑠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𝑢𝑚𝑎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𝑚𝑒𝑑𝑖𝑎𝑛𝑎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𝑑𝑖𝑓𝑒𝑟𝑒𝑛𝑡𝑒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16" y="5120084"/>
                <a:ext cx="962152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3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04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" y="72861"/>
            <a:ext cx="11004234" cy="671227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 rot="20384223">
            <a:off x="763929" y="2176041"/>
            <a:ext cx="10394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 raciocínio!</a:t>
            </a:r>
            <a:endParaRPr lang="pt-B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2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8000" dirty="0" smtClean="0"/>
              <a:t>Post-Hoc</a:t>
            </a:r>
            <a:endParaRPr lang="pt-BR" sz="8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4800" dirty="0" smtClean="0"/>
              <a:t>Comparação 2x2</a:t>
            </a:r>
          </a:p>
          <a:p>
            <a:r>
              <a:rPr lang="pt-BR" sz="4800" dirty="0" smtClean="0"/>
              <a:t>Procedimento de </a:t>
            </a:r>
            <a:r>
              <a:rPr lang="pt-BR" sz="4800" dirty="0" err="1" smtClean="0"/>
              <a:t>Bonferroni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6516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dirty="0"/>
              <a:t>Procedimento de </a:t>
            </a:r>
            <a:r>
              <a:rPr lang="pt-BR" sz="5400" dirty="0" err="1"/>
              <a:t>Bonferroni</a:t>
            </a:r>
            <a:endParaRPr lang="pt-BR" sz="54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2725912"/>
            <a:ext cx="6227500" cy="2565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8026400" y="3406632"/>
                <a:ext cx="3338030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pt-BR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0,05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=0,016</m:t>
                    </m:r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0" y="3406632"/>
                <a:ext cx="3338030" cy="617605"/>
              </a:xfrm>
              <a:prstGeom prst="rect">
                <a:avLst/>
              </a:prstGeom>
              <a:blipFill>
                <a:blip r:embed="rId3"/>
                <a:stretch>
                  <a:fillRect t="-2970" b="-188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7925188" y="4860620"/>
                <a:ext cx="38222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𝐸𝑟𝑟𝑜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𝑇𝑖𝑝𝑜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=(1− 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188" y="4860620"/>
                <a:ext cx="382220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4698756" y="1696720"/>
            <a:ext cx="278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Wilcoxon</a:t>
            </a:r>
            <a:r>
              <a:rPr lang="pt-BR" dirty="0" smtClean="0"/>
              <a:t>-Mann-Whitney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18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Apresentar um cenário comum de comparação entre grupos</a:t>
            </a:r>
          </a:p>
          <a:p>
            <a:r>
              <a:rPr lang="pt-BR" sz="3600" dirty="0" smtClean="0"/>
              <a:t>Conhecer os testes aplicáveis para este tipo de situação</a:t>
            </a:r>
          </a:p>
          <a:p>
            <a:r>
              <a:rPr lang="pt-BR" sz="3600" dirty="0" smtClean="0"/>
              <a:t>Entender os pontos limitantes de cada teste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380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esultado de imagem para pontos fortes pontos fracos choque de c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sultado de imagem para busquem conhecimento mas nao m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560"/>
            <a:ext cx="1219200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4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16" y="1"/>
            <a:ext cx="9699368" cy="6858000"/>
          </a:xfrm>
        </p:spPr>
      </p:pic>
      <p:cxnSp>
        <p:nvCxnSpPr>
          <p:cNvPr id="6" name="Conector reto 5"/>
          <p:cNvCxnSpPr/>
          <p:nvPr/>
        </p:nvCxnSpPr>
        <p:spPr>
          <a:xfrm>
            <a:off x="3781153" y="1580050"/>
            <a:ext cx="3364302" cy="5122675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963914" y="0"/>
            <a:ext cx="3364302" cy="5122675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4400" dirty="0" smtClean="0"/>
              <a:t>Quais as variáveis envolvidas no processo?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600" dirty="0" smtClean="0"/>
              <a:t>Distância da mata</a:t>
            </a:r>
          </a:p>
          <a:p>
            <a:pPr marL="0" indent="0" algn="ctr">
              <a:buNone/>
            </a:pPr>
            <a:r>
              <a:rPr lang="pt-BR" sz="3600" dirty="0" smtClean="0"/>
              <a:t>Diagnóstico da Febre Maculosa</a:t>
            </a:r>
          </a:p>
        </p:txBody>
      </p:sp>
    </p:spTree>
    <p:extLst>
      <p:ext uri="{BB962C8B-B14F-4D97-AF65-F5344CB8AC3E}">
        <p14:creationId xmlns:p14="http://schemas.microsoft.com/office/powerpoint/2010/main" val="5344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100"/>
            <a:ext cx="12192000" cy="55938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907930" y="4988688"/>
            <a:ext cx="211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Média = 213 m</a:t>
            </a:r>
          </a:p>
          <a:p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Mediana = 212 m</a:t>
            </a:r>
            <a:endParaRPr lang="pt-B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21530" y="4988688"/>
            <a:ext cx="211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Média = 253 m</a:t>
            </a:r>
          </a:p>
          <a:p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Mediana = 246 m</a:t>
            </a:r>
            <a:endParaRPr lang="pt-B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fazer?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pt-BR" sz="3600" dirty="0" smtClean="0"/>
              <a:t>Morar próximo da borda da mata traz mais risco de ser positivo para Febre Maculosa?</a:t>
            </a:r>
          </a:p>
          <a:p>
            <a:pPr marL="36900" indent="0">
              <a:buNone/>
            </a:pPr>
            <a:r>
              <a:rPr lang="pt-BR" sz="3600" dirty="0" smtClean="0"/>
              <a:t>Se sim, os esforços para o combate da doença podem ser concentrados na região das bordas de mata, se não, temos que avaliar o que pode ser fonte de risco.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7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515154">
            <a:off x="589703" y="3075008"/>
            <a:ext cx="10353762" cy="970450"/>
          </a:xfrm>
        </p:spPr>
        <p:txBody>
          <a:bodyPr>
            <a:noAutofit/>
          </a:bodyPr>
          <a:lstStyle/>
          <a:p>
            <a:r>
              <a:rPr lang="pt-BR" sz="6000" dirty="0" smtClean="0"/>
              <a:t>TESTE DE HIPÓTESE!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3706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Personalizada 1">
      <a:dk1>
        <a:sysClr val="windowText" lastClr="000000"/>
      </a:dk1>
      <a:lt1>
        <a:srgbClr val="FFFFFF"/>
      </a:lt1>
      <a:dk2>
        <a:srgbClr val="212123"/>
      </a:dk2>
      <a:lt2>
        <a:srgbClr val="FFFFFF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2201</TotalTime>
  <Words>1025</Words>
  <Application>Microsoft Office PowerPoint</Application>
  <PresentationFormat>Widescreen</PresentationFormat>
  <Paragraphs>319</Paragraphs>
  <Slides>48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Calisto MT</vt:lpstr>
      <vt:lpstr>Cambria Math</vt:lpstr>
      <vt:lpstr>Courier</vt:lpstr>
      <vt:lpstr>Trebuchet MS</vt:lpstr>
      <vt:lpstr>Wingdings 2</vt:lpstr>
      <vt:lpstr>Ardósia</vt:lpstr>
      <vt:lpstr>Comparação entre grupos</vt:lpstr>
      <vt:lpstr>Objetivo</vt:lpstr>
      <vt:lpstr>Problema:</vt:lpstr>
      <vt:lpstr>Apresentação do PowerPoint</vt:lpstr>
      <vt:lpstr>Apresentação do PowerPoint</vt:lpstr>
      <vt:lpstr>Apresentação do PowerPoint</vt:lpstr>
      <vt:lpstr>Apresentação do PowerPoint</vt:lpstr>
      <vt:lpstr>O que fazer?</vt:lpstr>
      <vt:lpstr>TESTE DE HIPÓTESE!</vt:lpstr>
      <vt:lpstr>Apresentação do PowerPoint</vt:lpstr>
      <vt:lpstr>Como criar um teste de hipóteses:</vt:lpstr>
      <vt:lpstr>Como criar um teste de hipóteses:</vt:lpstr>
      <vt:lpstr>Apresentação do PowerPoint</vt:lpstr>
      <vt:lpstr>Apresentação do PowerPoint</vt:lpstr>
      <vt:lpstr>Apresentação do PowerPoint</vt:lpstr>
      <vt:lpstr>Tipos de erro</vt:lpstr>
      <vt:lpstr>Comparando dois grupos</vt:lpstr>
      <vt:lpstr>Teste T de Student</vt:lpstr>
      <vt:lpstr>Teste T de Student</vt:lpstr>
      <vt:lpstr>Apresentação do PowerPoint</vt:lpstr>
      <vt:lpstr>Apresentação do PowerPoint</vt:lpstr>
      <vt:lpstr>Apresentação do PowerPoint</vt:lpstr>
      <vt:lpstr>Importância das premissas</vt:lpstr>
      <vt:lpstr>Apresentação do PowerPoint</vt:lpstr>
      <vt:lpstr>Teste de Wilcoxon-Mann-Whitney</vt:lpstr>
      <vt:lpstr>Teste de Wilcoxon-Mann-Whitney</vt:lpstr>
      <vt:lpstr>Apresentação do PowerPoint</vt:lpstr>
      <vt:lpstr>Apresentação do PowerPoint</vt:lpstr>
      <vt:lpstr>Apresentação do PowerPoint</vt:lpstr>
      <vt:lpstr>Comparando vários (k) grupos</vt:lpstr>
      <vt:lpstr>Apresentação do PowerPoint</vt:lpstr>
      <vt:lpstr>Comparações 2 a 2</vt:lpstr>
      <vt:lpstr>Análise de Variância (ANOVA)</vt:lpstr>
      <vt:lpstr>ANOVA</vt:lpstr>
      <vt:lpstr>Apresentação do PowerPoint</vt:lpstr>
      <vt:lpstr>Apresentação do PowerPoint</vt:lpstr>
      <vt:lpstr>Apresentação do PowerPoint</vt:lpstr>
      <vt:lpstr>Post-Hoc</vt:lpstr>
      <vt:lpstr>Apresentação do PowerPoint</vt:lpstr>
      <vt:lpstr>Kruskal-Wallis</vt:lpstr>
      <vt:lpstr>Kruskal-Wallis</vt:lpstr>
      <vt:lpstr>Apresentação do PowerPoint</vt:lpstr>
      <vt:lpstr>Apresentação do PowerPoint</vt:lpstr>
      <vt:lpstr>Post-Hoc</vt:lpstr>
      <vt:lpstr>Procedimento de Bonferroni</vt:lpstr>
      <vt:lpstr>Objetivo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Magalhães</dc:creator>
  <cp:lastModifiedBy>Daniel Magalhães</cp:lastModifiedBy>
  <cp:revision>73</cp:revision>
  <dcterms:created xsi:type="dcterms:W3CDTF">2018-08-28T00:48:30Z</dcterms:created>
  <dcterms:modified xsi:type="dcterms:W3CDTF">2018-08-30T15:03:40Z</dcterms:modified>
</cp:coreProperties>
</file>