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  <p:sldId id="291" r:id="rId3"/>
    <p:sldId id="292" r:id="rId4"/>
    <p:sldId id="294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8" r:id="rId16"/>
    <p:sldId id="305" r:id="rId17"/>
    <p:sldId id="307" r:id="rId18"/>
    <p:sldId id="309" r:id="rId19"/>
    <p:sldId id="310" r:id="rId20"/>
    <p:sldId id="316" r:id="rId21"/>
    <p:sldId id="318" r:id="rId22"/>
    <p:sldId id="31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6"/>
    <p:restoredTop sz="94715"/>
  </p:normalViewPr>
  <p:slideViewPr>
    <p:cSldViewPr snapToGrid="0" snapToObjects="1">
      <p:cViewPr>
        <p:scale>
          <a:sx n="101" d="100"/>
          <a:sy n="101" d="100"/>
        </p:scale>
        <p:origin x="13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3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5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BBB-7DE9-B745-913D-07AF6654A029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theguardian.com/news/2019/mar/19/why-israel-quietly-cosying-up-to-gulf-monarchies-saudi-arabia-uae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hyperlink" Target="https://www.youtube.com/watch?v=Xt1rmx5d1Rw&amp;feature=youtu.be" TargetMode="External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hyperlink" Target="https://www.youtube.com/watch?v=veMFCFyOwF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0138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Major Themes in Contemporary Middle East</a:t>
            </a: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1851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 9.</a:t>
            </a:r>
          </a:p>
          <a:p>
            <a:r>
              <a:rPr lang="en-US" b="1" dirty="0" smtClean="0"/>
              <a:t>POLITICS OF THE PERSIAN GULF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7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 crowd chants 'Death to America,' Khamenei backs nuclear talks 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1516" y="1155291"/>
            <a:ext cx="9053649" cy="511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300"/>
              </a:spcAft>
            </a:pPr>
            <a:r>
              <a:rPr lang="en-GB" sz="2400" i="1" dirty="0" smtClean="0"/>
              <a:t>Structural changes threatening Saudi regime</a:t>
            </a:r>
          </a:p>
          <a:p>
            <a:pPr marL="492125" indent="-311150">
              <a:lnSpc>
                <a:spcPct val="130000"/>
              </a:lnSpc>
              <a:spcAft>
                <a:spcPts val="1300"/>
              </a:spcAft>
            </a:pPr>
            <a:r>
              <a:rPr lang="en-GB" sz="2400" dirty="0"/>
              <a:t>3</a:t>
            </a:r>
            <a:r>
              <a:rPr lang="en-GB" sz="2400" dirty="0" smtClean="0"/>
              <a:t>. REGIONAL: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IRAN</a:t>
            </a:r>
            <a:r>
              <a:rPr lang="en-GB" sz="2400" dirty="0" smtClean="0"/>
              <a:t>’s growing regional influence since the mid-2000s</a:t>
            </a:r>
          </a:p>
          <a:p>
            <a:pPr marL="981075" lvl="1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US invasions of Afghanistan and Iraq inadvertently open space for Iranian expansion...</a:t>
            </a:r>
          </a:p>
          <a:p>
            <a:pPr marL="981075" lvl="1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err="1" smtClean="0"/>
              <a:t>Hizbullah</a:t>
            </a:r>
            <a:r>
              <a:rPr lang="en-GB" sz="2400" dirty="0" smtClean="0"/>
              <a:t> becomes a key actor in Lebanon</a:t>
            </a:r>
            <a:br>
              <a:rPr lang="en-GB" sz="2400" dirty="0" smtClean="0"/>
            </a:br>
            <a:endParaRPr lang="en-GB" sz="2400" dirty="0" smtClean="0"/>
          </a:p>
          <a:p>
            <a:pPr marL="452438" indent="39688">
              <a:lnSpc>
                <a:spcPct val="130000"/>
              </a:lnSpc>
              <a:spcAft>
                <a:spcPts val="1300"/>
              </a:spcAft>
            </a:pPr>
            <a:r>
              <a:rPr lang="en-GB" sz="2400" dirty="0" smtClean="0"/>
              <a:t>The rise of </a:t>
            </a:r>
            <a:r>
              <a:rPr lang="en-GB" sz="2400" b="1" dirty="0" smtClean="0"/>
              <a:t>MUSLIM BROTHERHOOD</a:t>
            </a:r>
            <a:r>
              <a:rPr lang="en-GB" sz="2400" dirty="0" smtClean="0"/>
              <a:t> following Arab Spring uprisings. 	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89167" y="342900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Saudi Arabia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ge result for saudi us"/>
          <p:cNvPicPr>
            <a:picLocks noChangeAspect="1" noChangeArrowheads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1516" y="1155291"/>
            <a:ext cx="9053649" cy="477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300"/>
              </a:spcAft>
            </a:pPr>
            <a:r>
              <a:rPr lang="en-GB" sz="2400" i="1" dirty="0" smtClean="0"/>
              <a:t>Structural changes threatening Saudi regime</a:t>
            </a:r>
          </a:p>
          <a:p>
            <a:pPr marL="492125" indent="-311150">
              <a:lnSpc>
                <a:spcPct val="130000"/>
              </a:lnSpc>
              <a:spcAft>
                <a:spcPts val="1300"/>
              </a:spcAft>
            </a:pPr>
            <a:r>
              <a:rPr lang="en-GB" sz="2400" dirty="0" smtClean="0"/>
              <a:t>4. GLOBAL: </a:t>
            </a:r>
            <a:br>
              <a:rPr lang="en-GB" sz="24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2400" b="1" dirty="0" smtClean="0"/>
              <a:t>DECLINING US DEPENDENCE </a:t>
            </a:r>
            <a:r>
              <a:rPr lang="en-GB" sz="2400" dirty="0" smtClean="0"/>
              <a:t>on energy imports.</a:t>
            </a:r>
          </a:p>
          <a:p>
            <a:pPr marL="492125" indent="-311150">
              <a:lnSpc>
                <a:spcPct val="120000"/>
              </a:lnSpc>
              <a:spcAft>
                <a:spcPts val="1300"/>
              </a:spcAft>
            </a:pPr>
            <a:r>
              <a:rPr lang="en-GB" sz="2400" dirty="0"/>
              <a:t>	</a:t>
            </a:r>
            <a:r>
              <a:rPr lang="en-GB" sz="2400" dirty="0" smtClean="0"/>
              <a:t>Growing opposition in US of over-dependence on Saudi Arabia (and Israel) – based on human rights record and strategic perspective.</a:t>
            </a:r>
          </a:p>
          <a:p>
            <a:pPr marL="492125" indent="-311150">
              <a:lnSpc>
                <a:spcPct val="130000"/>
              </a:lnSpc>
              <a:spcAft>
                <a:spcPts val="1300"/>
              </a:spcAft>
            </a:pPr>
            <a:r>
              <a:rPr lang="en-GB" sz="2400" dirty="0"/>
              <a:t>	</a:t>
            </a:r>
            <a:r>
              <a:rPr lang="en-GB" sz="2400" i="1" dirty="0" smtClean="0">
                <a:sym typeface="Wingdings"/>
              </a:rPr>
              <a:t>Resulting in</a:t>
            </a:r>
            <a:r>
              <a:rPr lang="is-IS" sz="2400" i="1" dirty="0" smtClean="0">
                <a:sym typeface="Wingdings"/>
              </a:rPr>
              <a:t>…</a:t>
            </a:r>
            <a:endParaRPr lang="en-GB" sz="2400" i="1" dirty="0" smtClean="0"/>
          </a:p>
          <a:p>
            <a:pPr marL="492125" indent="-311150">
              <a:lnSpc>
                <a:spcPct val="120000"/>
              </a:lnSpc>
              <a:spcAft>
                <a:spcPts val="1300"/>
              </a:spcAft>
            </a:pPr>
            <a:r>
              <a:rPr lang="en-GB" sz="2400" dirty="0"/>
              <a:t>	</a:t>
            </a:r>
            <a:r>
              <a:rPr lang="en-GB" sz="2400" dirty="0" smtClean="0"/>
              <a:t>Obama administration efforts to resolve Iranian nuclear issue and bring back Iran from isolation, despite Saudi protests.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89167" y="342900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Saudi Arabia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ge result for mbs saud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1516" y="1155291"/>
            <a:ext cx="9053649" cy="521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300"/>
              </a:spcAft>
            </a:pPr>
            <a:r>
              <a:rPr lang="en-GB" sz="2400" i="1" dirty="0" smtClean="0"/>
              <a:t>Saudi reaction to existential challenges</a:t>
            </a:r>
          </a:p>
          <a:p>
            <a:pPr marL="457200" indent="-457200">
              <a:spcAft>
                <a:spcPts val="1300"/>
              </a:spcAft>
              <a:buFont typeface="+mj-lt"/>
              <a:buAutoNum type="arabicPeriod"/>
            </a:pPr>
            <a:r>
              <a:rPr lang="en-GB" sz="2400" dirty="0" smtClean="0"/>
              <a:t>Pour money into society to purchase consent + increase repression against dissent.</a:t>
            </a:r>
          </a:p>
          <a:p>
            <a:pPr marL="457200" indent="-457200">
              <a:lnSpc>
                <a:spcPct val="130000"/>
              </a:lnSpc>
              <a:spcAft>
                <a:spcPts val="1300"/>
              </a:spcAft>
              <a:buFont typeface="+mj-lt"/>
              <a:buAutoNum type="arabicPeriod"/>
            </a:pPr>
            <a:r>
              <a:rPr lang="en-GB" sz="2400" dirty="0" smtClean="0"/>
              <a:t>Aggressive policies to re-establish peninsular hegemony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GB" sz="2400" dirty="0" smtClean="0"/>
              <a:t>Military suppression of uprising in Bahrain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GB" sz="2400" dirty="0" smtClean="0"/>
              <a:t>Civil war and destruction in Yemen</a:t>
            </a:r>
          </a:p>
          <a:p>
            <a:pPr marL="914400" lvl="1" indent="-457200">
              <a:spcAft>
                <a:spcPts val="1300"/>
              </a:spcAft>
              <a:buFont typeface="Arial" charset="0"/>
              <a:buChar char="•"/>
            </a:pPr>
            <a:r>
              <a:rPr lang="en-GB" sz="2400" dirty="0" smtClean="0"/>
              <a:t>Embargo against Qatar</a:t>
            </a:r>
          </a:p>
          <a:p>
            <a:pPr marL="457200" indent="-457200">
              <a:spcAft>
                <a:spcPts val="1300"/>
              </a:spcAft>
              <a:buFont typeface="+mj-lt"/>
              <a:buAutoNum type="arabicPeriod"/>
            </a:pPr>
            <a:r>
              <a:rPr lang="en-GB" sz="2400" dirty="0" smtClean="0"/>
              <a:t>Fund &amp; support local rivals of Iran &amp; Muslim Brotherhood across </a:t>
            </a:r>
            <a:r>
              <a:rPr lang="en-GB" sz="2400" dirty="0" smtClean="0"/>
              <a:t>region (i.e. the </a:t>
            </a:r>
            <a:r>
              <a:rPr lang="en-GB" sz="2400" dirty="0" err="1" smtClean="0"/>
              <a:t>Salafis</a:t>
            </a:r>
            <a:r>
              <a:rPr lang="en-GB" sz="2400" dirty="0" smtClean="0"/>
              <a:t>).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Sabotage the Iran </a:t>
            </a:r>
            <a:r>
              <a:rPr lang="en-GB" sz="2400" dirty="0" smtClean="0"/>
              <a:t>deal &amp; lobby the Republican Party against the Obama administration – in unspoken alliance with Israel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167" y="342900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Saudi Arabia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13867" y="2831921"/>
            <a:ext cx="3537857" cy="4026079"/>
            <a:chOff x="8278586" y="2206077"/>
            <a:chExt cx="3537857" cy="40260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8586" y="2206077"/>
              <a:ext cx="3537857" cy="362679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315327" y="5862824"/>
              <a:ext cx="346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hlinkClick r:id="rId4"/>
                </a:rPr>
                <a:t>Link to Guardian article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0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mage result for trump sisi salman o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228" y="0"/>
            <a:ext cx="9104811" cy="6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ge result for tehran us mural"/>
          <p:cNvPicPr>
            <a:picLocks noChangeAspect="1" noChangeArrowheads="1"/>
          </p:cNvPicPr>
          <p:nvPr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75488"/>
            <a:ext cx="12192000" cy="73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95943"/>
            <a:ext cx="4291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spc="300" dirty="0" smtClean="0">
                <a:solidFill>
                  <a:schemeClr val="bg1">
                    <a:lumMod val="95000"/>
                  </a:schemeClr>
                </a:solidFill>
                <a:ea typeface="Baskerville" charset="0"/>
                <a:cs typeface="Baskerville" charset="0"/>
              </a:rPr>
              <a:t>Foreign </a:t>
            </a:r>
          </a:p>
          <a:p>
            <a:r>
              <a:rPr lang="en-GB" sz="5400" b="1" spc="300" dirty="0" smtClean="0">
                <a:solidFill>
                  <a:schemeClr val="bg1">
                    <a:lumMod val="95000"/>
                  </a:schemeClr>
                </a:solidFill>
                <a:ea typeface="Baskerville" charset="0"/>
                <a:cs typeface="Baskerville" charset="0"/>
              </a:rPr>
              <a:t>Policy of </a:t>
            </a:r>
          </a:p>
          <a:p>
            <a:r>
              <a:rPr lang="en-GB" sz="5400" b="1" spc="300" dirty="0" smtClean="0">
                <a:solidFill>
                  <a:schemeClr val="bg1">
                    <a:lumMod val="95000"/>
                  </a:schemeClr>
                </a:solidFill>
                <a:ea typeface="Baskerville" charset="0"/>
                <a:cs typeface="Baskerville" charset="0"/>
              </a:rPr>
              <a:t>the </a:t>
            </a:r>
          </a:p>
          <a:p>
            <a:r>
              <a:rPr lang="en-GB" sz="5400" b="1" spc="300" dirty="0" smtClean="0">
                <a:solidFill>
                  <a:schemeClr val="bg1">
                    <a:lumMod val="95000"/>
                  </a:schemeClr>
                </a:solidFill>
                <a:ea typeface="Baskerville" charset="0"/>
                <a:cs typeface="Baskerville" charset="0"/>
              </a:rPr>
              <a:t>Islamic Republic </a:t>
            </a:r>
          </a:p>
          <a:p>
            <a:r>
              <a:rPr lang="en-GB" sz="5400" b="1" spc="300" dirty="0" smtClean="0">
                <a:solidFill>
                  <a:schemeClr val="bg1">
                    <a:lumMod val="95000"/>
                  </a:schemeClr>
                </a:solidFill>
                <a:ea typeface="Baskerville" charset="0"/>
                <a:cs typeface="Baskerville" charset="0"/>
              </a:rPr>
              <a:t>of Iran</a:t>
            </a:r>
            <a:endParaRPr lang="en-GB" sz="5400" b="1" spc="300" dirty="0">
              <a:solidFill>
                <a:schemeClr val="bg1">
                  <a:lumMod val="95000"/>
                </a:schemeClr>
              </a:solidFill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9167" y="0"/>
            <a:ext cx="8558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the Islamic Republic of Iran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365" y="1504047"/>
            <a:ext cx="9823270" cy="4952638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Revolutionary rhetoric: </a:t>
            </a:r>
          </a:p>
          <a:p>
            <a:pPr marL="800100" lvl="1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Neither East nor West</a:t>
            </a:r>
          </a:p>
          <a:p>
            <a:pPr marL="800100" lvl="1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Great Satan (USA), Little Satan (UK)</a:t>
            </a:r>
          </a:p>
          <a:p>
            <a:pPr marL="800100" lvl="1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Exporting the Revolution</a:t>
            </a:r>
          </a:p>
          <a:p>
            <a:pPr marL="342900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Until 1988, foreign policy followed revolutionary goals</a:t>
            </a:r>
          </a:p>
          <a:p>
            <a:pPr marL="800100" lvl="1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Continued war against Iraq</a:t>
            </a:r>
          </a:p>
          <a:p>
            <a:pPr marL="800100" lvl="1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Support for Islamist, anti-Israeli or Third World Revolutionary causes (Cuba, Angola, South Africa) around the world.</a:t>
            </a:r>
          </a:p>
          <a:p>
            <a:pPr marL="342900" indent="-342900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But since 1989 (end of the Iraq war + Khomeini’s death) Iranian foreign policy has turned </a:t>
            </a:r>
            <a:r>
              <a:rPr lang="en-GB" sz="2400" u="sng" dirty="0" smtClean="0"/>
              <a:t>pragmatic</a:t>
            </a:r>
            <a:r>
              <a:rPr lang="en-GB" sz="2400" dirty="0" smtClean="0"/>
              <a:t> &amp; </a:t>
            </a:r>
            <a:r>
              <a:rPr lang="en-GB" sz="2400" u="sng" dirty="0" smtClean="0"/>
              <a:t>defensive</a:t>
            </a:r>
            <a:r>
              <a:rPr lang="en-GB" sz="2400" dirty="0" smtClean="0"/>
              <a:t>: </a:t>
            </a:r>
            <a:r>
              <a:rPr lang="en-GB" sz="2400" b="1" dirty="0" smtClean="0"/>
              <a:t>ensuring regime security</a:t>
            </a:r>
          </a:p>
        </p:txBody>
      </p:sp>
    </p:spTree>
    <p:extLst>
      <p:ext uri="{BB962C8B-B14F-4D97-AF65-F5344CB8AC3E}">
        <p14:creationId xmlns:p14="http://schemas.microsoft.com/office/powerpoint/2010/main" val="2115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9167" y="0"/>
            <a:ext cx="8558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the Islamic Republic of Iran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46" y="2075546"/>
            <a:ext cx="5049884" cy="456535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charset="2"/>
              <a:buChar char="§"/>
            </a:pPr>
            <a:r>
              <a:rPr lang="en-GB" sz="2400" dirty="0" smtClean="0"/>
              <a:t>Hybrid regime: </a:t>
            </a:r>
            <a:r>
              <a:rPr lang="en-GB" sz="2400" b="1" dirty="0" smtClean="0"/>
              <a:t>Islamic</a:t>
            </a:r>
            <a:r>
              <a:rPr lang="en-GB" sz="2400" dirty="0" smtClean="0"/>
              <a:t> guardians watching over </a:t>
            </a:r>
            <a:r>
              <a:rPr lang="en-GB" sz="2400" b="1" dirty="0" smtClean="0"/>
              <a:t>republican</a:t>
            </a:r>
            <a:r>
              <a:rPr lang="en-GB" sz="2400" dirty="0" smtClean="0"/>
              <a:t> (electoral) institutions</a:t>
            </a:r>
          </a:p>
          <a:p>
            <a:pPr marL="800100" lvl="1" indent="-342900">
              <a:spcAft>
                <a:spcPts val="800"/>
              </a:spcAft>
              <a:buFont typeface="Wingdings" charset="2"/>
              <a:buChar char="Ø"/>
            </a:pPr>
            <a:r>
              <a:rPr lang="en-GB" sz="2400" dirty="0" smtClean="0"/>
              <a:t>Boundaries determined by the Islamic guardians</a:t>
            </a:r>
          </a:p>
          <a:p>
            <a:pPr marL="800100" lvl="1" indent="-342900">
              <a:spcAft>
                <a:spcPts val="800"/>
              </a:spcAft>
              <a:buFont typeface="Wingdings" charset="2"/>
              <a:buChar char="Ø"/>
            </a:pPr>
            <a:r>
              <a:rPr lang="en-GB" sz="2400" dirty="0" smtClean="0"/>
              <a:t>Elected presidents have limited control over </a:t>
            </a:r>
            <a:r>
              <a:rPr lang="en-GB" sz="2400" dirty="0" err="1" smtClean="0"/>
              <a:t>f.p</a:t>
            </a:r>
            <a:r>
              <a:rPr lang="en-GB" sz="2400" dirty="0" smtClean="0"/>
              <a:t>. making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§"/>
            </a:pPr>
            <a:r>
              <a:rPr lang="en-GB" sz="2400" b="1" dirty="0" smtClean="0"/>
              <a:t>Factional competition </a:t>
            </a:r>
            <a:r>
              <a:rPr lang="en-GB" sz="2400" dirty="0" smtClean="0"/>
              <a:t>sets the tone of </a:t>
            </a:r>
            <a:r>
              <a:rPr lang="en-GB" sz="2400" dirty="0" err="1" smtClean="0"/>
              <a:t>f.p</a:t>
            </a:r>
            <a:r>
              <a:rPr lang="en-GB" sz="2400" dirty="0" smtClean="0"/>
              <a:t>. w/in established boundaries</a:t>
            </a:r>
          </a:p>
          <a:p>
            <a:pPr marL="800100" lvl="1" indent="-342900">
              <a:spcAft>
                <a:spcPts val="800"/>
              </a:spcAft>
              <a:buFont typeface="Wingdings" charset="2"/>
              <a:buChar char="Ø"/>
            </a:pPr>
            <a:r>
              <a:rPr lang="en-GB" sz="2400" dirty="0" smtClean="0"/>
              <a:t>“Hardliner” </a:t>
            </a:r>
            <a:r>
              <a:rPr lang="en-GB" sz="2400" dirty="0" smtClean="0"/>
              <a:t>Traditionalists vs. </a:t>
            </a:r>
            <a:r>
              <a:rPr lang="en-GB" sz="2400" dirty="0" smtClean="0"/>
              <a:t>“</a:t>
            </a:r>
            <a:r>
              <a:rPr lang="en-GB" sz="2400" dirty="0" err="1" smtClean="0"/>
              <a:t>Softliner</a:t>
            </a:r>
            <a:r>
              <a:rPr lang="en-GB" sz="2400" dirty="0" smtClean="0"/>
              <a:t>” </a:t>
            </a:r>
            <a:r>
              <a:rPr lang="en-GB" sz="2400" dirty="0" smtClean="0"/>
              <a:t>Reformists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6826" y="1323439"/>
            <a:ext cx="85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spc="300" dirty="0" smtClean="0">
                <a:ea typeface="Baskerville" charset="0"/>
                <a:cs typeface="Baskerville" charset="0"/>
              </a:rPr>
              <a:t>How is foreign policy made in Iran?</a:t>
            </a:r>
            <a:endParaRPr lang="en-GB" sz="2800" i="1" spc="300" dirty="0">
              <a:ea typeface="Baskerville" charset="0"/>
              <a:cs typeface="Baskervill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30" y="2157191"/>
            <a:ext cx="6917870" cy="4150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258" y="6330562"/>
            <a:ext cx="475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Supreme Leader Khamenei &amp; </a:t>
            </a:r>
            <a:r>
              <a:rPr lang="en-GB" smtClean="0"/>
              <a:t>President Rouhani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6826" y="0"/>
            <a:ext cx="85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pc="300" dirty="0" smtClean="0">
                <a:ea typeface="Baskerville" charset="0"/>
                <a:cs typeface="Baskerville" charset="0"/>
              </a:rPr>
              <a:t>Foreign Policy of the Islamic Republic of Iran</a:t>
            </a:r>
            <a:endParaRPr lang="en-GB" sz="2800" b="1" spc="300" dirty="0">
              <a:ea typeface="Baskerville" charset="0"/>
              <a:cs typeface="Baskervil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904" y="1504046"/>
            <a:ext cx="4344376" cy="515269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300"/>
              </a:spcAft>
              <a:buFont typeface="Wingdings" charset="2"/>
              <a:buChar char="ü"/>
            </a:pPr>
            <a:r>
              <a:rPr lang="en-GB" sz="2300" dirty="0" smtClean="0"/>
              <a:t>History of imperial meddling</a:t>
            </a:r>
          </a:p>
          <a:p>
            <a:pPr marL="457200" indent="-457200">
              <a:spcAft>
                <a:spcPts val="1300"/>
              </a:spcAft>
              <a:buFont typeface="Wingdings" charset="2"/>
              <a:buChar char="ü"/>
            </a:pPr>
            <a:r>
              <a:rPr lang="en-GB" sz="2300" dirty="0" smtClean="0"/>
              <a:t>US &amp; UK backing for 1953 coup</a:t>
            </a:r>
          </a:p>
          <a:p>
            <a:pPr marL="457200" indent="-457200">
              <a:spcAft>
                <a:spcPts val="1300"/>
              </a:spcAft>
              <a:buFont typeface="Wingdings" charset="2"/>
              <a:buChar char="ü"/>
            </a:pPr>
            <a:r>
              <a:rPr lang="en-GB" sz="2300" dirty="0" smtClean="0"/>
              <a:t>US support for the Shah regime</a:t>
            </a:r>
          </a:p>
          <a:p>
            <a:pPr marL="457200" indent="-457200">
              <a:spcAft>
                <a:spcPts val="1300"/>
              </a:spcAft>
              <a:buFont typeface="Wingdings" charset="2"/>
              <a:buChar char="ü"/>
            </a:pPr>
            <a:r>
              <a:rPr lang="en-GB" sz="2300" dirty="0"/>
              <a:t>US funding for regime change </a:t>
            </a:r>
            <a:endParaRPr lang="en-GB" sz="2300" dirty="0" smtClean="0"/>
          </a:p>
          <a:p>
            <a:pPr marL="457200" indent="-457200">
              <a:spcAft>
                <a:spcPts val="1300"/>
              </a:spcAft>
              <a:buFont typeface="Wingdings" charset="2"/>
              <a:buChar char="ü"/>
            </a:pPr>
            <a:r>
              <a:rPr lang="en-GB" sz="2300" dirty="0" smtClean="0"/>
              <a:t>US threat of military action against Iran</a:t>
            </a:r>
          </a:p>
          <a:p>
            <a:pPr marL="457200" indent="-457200">
              <a:spcAft>
                <a:spcPts val="1300"/>
              </a:spcAft>
              <a:buFont typeface="Wingdings" charset="2"/>
              <a:buChar char="ü"/>
            </a:pPr>
            <a:r>
              <a:rPr lang="en-GB" sz="2300" dirty="0" smtClean="0"/>
              <a:t>US invasion of two neighbours</a:t>
            </a:r>
          </a:p>
          <a:p>
            <a:pPr marL="457200" indent="-457200">
              <a:spcAft>
                <a:spcPts val="1300"/>
              </a:spcAft>
              <a:buFont typeface="Wingdings" charset="2"/>
              <a:buChar char="ü"/>
            </a:pPr>
            <a:r>
              <a:rPr lang="en-GB" sz="2300" dirty="0" smtClean="0"/>
              <a:t>US military bases around Iran</a:t>
            </a:r>
          </a:p>
          <a:p>
            <a:pPr marL="457200" indent="-457200">
              <a:spcAft>
                <a:spcPts val="1300"/>
              </a:spcAft>
              <a:buFont typeface="Wingdings" charset="2"/>
              <a:buChar char="ü"/>
            </a:pPr>
            <a:r>
              <a:rPr lang="en-GB" sz="2300" dirty="0" smtClean="0"/>
              <a:t>Popular frustration with repressive regime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6826" y="490413"/>
            <a:ext cx="85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spc="300" dirty="0" smtClean="0">
                <a:ea typeface="Baskerville" charset="0"/>
                <a:cs typeface="Baskerville" charset="0"/>
              </a:rPr>
              <a:t>Why so insecure?</a:t>
            </a:r>
            <a:endParaRPr lang="en-GB" sz="2800" i="1" spc="300" dirty="0">
              <a:ea typeface="Baskerville" charset="0"/>
              <a:cs typeface="Baskerville" charset="0"/>
            </a:endParaRPr>
          </a:p>
        </p:txBody>
      </p:sp>
      <p:pic>
        <p:nvPicPr>
          <p:cNvPr id="14338" name="Picture 2" descr="nglo-Soviet invasion of Ir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644" y="1504046"/>
            <a:ext cx="4660098" cy="49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mage result for us mossadeq c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721" y="1206039"/>
            <a:ext cx="3885943" cy="55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136" y="1206039"/>
            <a:ext cx="3709111" cy="55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mage result for us funding iran regime chan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7479" y="2076956"/>
            <a:ext cx="6450884" cy="35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460" y="1434737"/>
            <a:ext cx="6702292" cy="50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mage result for us military bases around ira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056" y="1137928"/>
            <a:ext cx="5339100" cy="56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mage result for bomb bomb bomb ira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8470" y="2121784"/>
            <a:ext cx="6960272" cy="32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elated image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4697" y="1931205"/>
            <a:ext cx="7113665" cy="34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48540" y="285007"/>
            <a:ext cx="549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pc="300" smtClean="0">
                <a:ea typeface="Baskerville" charset="0"/>
                <a:cs typeface="Baskerville" charset="0"/>
              </a:rPr>
              <a:t>Dual Pillars of IRI Foreign-Security Policy</a:t>
            </a:r>
            <a:endParaRPr lang="en-GB" sz="2800" b="1" spc="300" dirty="0">
              <a:ea typeface="Baskerville" charset="0"/>
              <a:cs typeface="Baskervil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87" y="1694088"/>
            <a:ext cx="6813369" cy="489877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2400" b="1" dirty="0" smtClean="0"/>
              <a:t>The “Shia Crescent”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GB" sz="2400" dirty="0" smtClean="0"/>
              <a:t>A constellation of (mostly Shia) allies supported financially and militarily by Tehran.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GB" sz="2400" dirty="0" smtClean="0"/>
              <a:t>Yemen (Houthis), Iraq, Syria (Assad), Lebanon (</a:t>
            </a:r>
            <a:r>
              <a:rPr lang="en-GB" sz="2400" dirty="0" err="1" smtClean="0"/>
              <a:t>Hizbullah</a:t>
            </a:r>
            <a:r>
              <a:rPr lang="en-GB" sz="2400" dirty="0" smtClean="0"/>
              <a:t>), Gaza (Hamas; until Arab Spring)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GB" sz="2400" dirty="0"/>
              <a:t>U</a:t>
            </a:r>
            <a:r>
              <a:rPr lang="en-GB" sz="2400" dirty="0" smtClean="0"/>
              <a:t>sed as leverage against regional rivals &amp; shield Iran from direct aggression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GB" sz="2400" dirty="0" smtClean="0"/>
              <a:t>Seen as an expansionist threat by US &amp; GCC.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r>
              <a:rPr lang="en-GB" sz="2400" b="1" dirty="0" smtClean="0">
                <a:sym typeface="Wingdings"/>
              </a:rPr>
              <a:t></a:t>
            </a:r>
            <a:r>
              <a:rPr lang="en-GB" sz="2400" dirty="0" smtClean="0"/>
              <a:t> None of the local divisions are originally or purely Iranian making</a:t>
            </a:r>
            <a:r>
              <a:rPr lang="en-US" sz="2400" dirty="0" smtClean="0"/>
              <a:t>—but Iran takes advantage of them.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628" y="19544"/>
            <a:ext cx="5203839" cy="68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" y="1375132"/>
            <a:ext cx="6029598" cy="526810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2400" b="1" dirty="0" smtClean="0"/>
              <a:t>The Nuclear Programme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§"/>
            </a:pPr>
            <a:r>
              <a:rPr lang="en-US" sz="2400" dirty="0" smtClean="0"/>
              <a:t>Fact: Nuclear capability is a deterrent against military action</a:t>
            </a:r>
          </a:p>
          <a:p>
            <a:pPr marL="800100" lvl="1" indent="-342900">
              <a:spcAft>
                <a:spcPts val="400"/>
              </a:spcAft>
              <a:buFont typeface="Wingdings" charset="2"/>
              <a:buChar char="ü"/>
            </a:pPr>
            <a:r>
              <a:rPr lang="en-US" sz="2400" dirty="0" smtClean="0"/>
              <a:t>North Korea, India, Pakistan</a:t>
            </a:r>
          </a:p>
          <a:p>
            <a:pPr marL="800100" lvl="1" indent="-342900">
              <a:spcAft>
                <a:spcPts val="400"/>
              </a:spcAft>
              <a:buFont typeface="ZapfDingbatsITC" charset="0"/>
              <a:buChar char="✕"/>
            </a:pPr>
            <a:r>
              <a:rPr lang="en-US" sz="2400" dirty="0" smtClean="0"/>
              <a:t>Libya, Iraq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§"/>
            </a:pPr>
            <a:r>
              <a:rPr lang="en-US" sz="2400" dirty="0" smtClean="0"/>
              <a:t>Not entirely security related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Iranian attempt to break oil dependence.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§"/>
            </a:pPr>
            <a:r>
              <a:rPr lang="en-US" sz="2400" dirty="0" smtClean="0"/>
              <a:t>Fears of a regional nuclear arms race.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§"/>
            </a:pPr>
            <a:r>
              <a:rPr lang="en-US" sz="2400" dirty="0" smtClean="0"/>
              <a:t>2015 deal: Iran ends military-grade enrichment in exchange for sanctions relief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§"/>
            </a:pPr>
            <a:r>
              <a:rPr lang="en-US" sz="2400" dirty="0" smtClean="0"/>
              <a:t>US double standard re: Iranian versus Israeli &amp; Saudi nuclear capacity</a:t>
            </a:r>
            <a:endParaRPr lang="en-US" sz="2400" dirty="0"/>
          </a:p>
        </p:txBody>
      </p:sp>
      <p:pic>
        <p:nvPicPr>
          <p:cNvPr id="18434" name="Picture 2" descr="mage result for iran nuclear program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769" y="258770"/>
            <a:ext cx="5837231" cy="63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791" y="190500"/>
            <a:ext cx="549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spc="300" smtClean="0">
                <a:ea typeface="Baskerville" charset="0"/>
                <a:cs typeface="Baskerville" charset="0"/>
              </a:rPr>
              <a:t>Dual Pillars of IRI Foreign-Security Policy</a:t>
            </a:r>
            <a:endParaRPr lang="en-GB" sz="2800" b="1" spc="300" dirty="0">
              <a:ea typeface="Baskerville" charset="0"/>
              <a:cs typeface="Baskervill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00" y="667553"/>
            <a:ext cx="5854700" cy="5930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2252" y="2287609"/>
            <a:ext cx="6223000" cy="3443153"/>
            <a:chOff x="6062252" y="1553390"/>
            <a:chExt cx="6223000" cy="34431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252" y="1553390"/>
              <a:ext cx="6223000" cy="1612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6388" y="3575073"/>
              <a:ext cx="6125098" cy="1421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6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ge result for persian gulf politics saudi iran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7548" y="2459504"/>
            <a:ext cx="7876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spc="600" dirty="0" smtClean="0">
                <a:ea typeface="Baskerville" charset="0"/>
                <a:cs typeface="Baskerville" charset="0"/>
              </a:rPr>
              <a:t>The Cold War in the Gulf</a:t>
            </a:r>
            <a:endParaRPr lang="en-GB" sz="6000" b="1" spc="600" dirty="0"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6450" y="444500"/>
            <a:ext cx="10909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Can the Cold War </a:t>
            </a:r>
            <a:r>
              <a:rPr lang="en-GB" sz="4000" b="1" spc="300" smtClean="0">
                <a:ea typeface="Baskerville" charset="0"/>
                <a:cs typeface="Baskerville" charset="0"/>
              </a:rPr>
              <a:t>turn into a </a:t>
            </a:r>
            <a:r>
              <a:rPr lang="en-GB" sz="4000" b="1" spc="300" dirty="0" smtClean="0">
                <a:ea typeface="Baskerville" charset="0"/>
                <a:cs typeface="Baskerville" charset="0"/>
              </a:rPr>
              <a:t>hot war?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1656447"/>
            <a:ext cx="5727699" cy="498854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Neither side is interested in direct confrontation</a:t>
            </a:r>
          </a:p>
          <a:p>
            <a:pPr marL="342900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War of words =/= Readiness for conflict</a:t>
            </a:r>
          </a:p>
          <a:p>
            <a:pPr marL="342900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Yet regional entanglements and domestic problems raise tensions &amp; risk of things getting out of control</a:t>
            </a:r>
          </a:p>
          <a:p>
            <a:pPr marL="342900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Presence of unpredictable ego-maniacs (Trump, MBS) complicates things further</a:t>
            </a:r>
          </a:p>
          <a:p>
            <a:pPr marL="800100" lvl="1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200" dirty="0" smtClean="0"/>
              <a:t>Although for Trump, unpredictability goes both ways </a:t>
            </a:r>
          </a:p>
          <a:p>
            <a:pPr marL="1257300" lvl="2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200" b="1" dirty="0" smtClean="0"/>
              <a:t>ex</a:t>
            </a:r>
            <a:r>
              <a:rPr lang="en-GB" sz="2200" dirty="0" smtClean="0"/>
              <a:t>. Firing of John Bolton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715">
            <a:off x="6778138" y="4241600"/>
            <a:ext cx="5111089" cy="1536901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701">
            <a:off x="6734865" y="2253347"/>
            <a:ext cx="5111089" cy="168365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08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1943100"/>
            <a:ext cx="734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Homework</a:t>
            </a:r>
          </a:p>
          <a:p>
            <a:pPr algn="ctr"/>
            <a:endParaRPr lang="en-GB" sz="2400" dirty="0"/>
          </a:p>
          <a:p>
            <a:pPr algn="ctr"/>
            <a:r>
              <a:rPr lang="en-GB" sz="2400" i="1" dirty="0" smtClean="0"/>
              <a:t>“How does the Cold War between Iran and Saudi Arabia impact the Israeli-Palestinian conflict?”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One paragraph or half a page.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Please </a:t>
            </a:r>
            <a:r>
              <a:rPr lang="en-GB" sz="2400" u="sng" dirty="0"/>
              <a:t>e</a:t>
            </a:r>
            <a:r>
              <a:rPr lang="en-GB" sz="2400" u="sng" dirty="0" smtClean="0"/>
              <a:t>mail</a:t>
            </a:r>
            <a:r>
              <a:rPr lang="en-GB" sz="2400" dirty="0" smtClean="0"/>
              <a:t> to me by end of Monday (midnight) 27 April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3561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e result for women's lgbt movement turk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1177"/>
          <a:stretch/>
        </p:blipFill>
        <p:spPr bwMode="auto"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mage result for women's lgbt movement turk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r="23659"/>
          <a:stretch/>
        </p:blipFill>
        <p:spPr bwMode="auto"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" y="3597"/>
            <a:ext cx="6513342" cy="132343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</a:rPr>
              <a:t>Next week </a:t>
            </a:r>
            <a:r>
              <a:rPr lang="en-GB" sz="4000" b="1" dirty="0" smtClean="0">
                <a:solidFill>
                  <a:srgbClr val="7030A0"/>
                </a:solidFill>
              </a:rPr>
              <a:t/>
            </a:r>
            <a:br>
              <a:rPr lang="en-GB" sz="4000" b="1" dirty="0" smtClean="0">
                <a:solidFill>
                  <a:srgbClr val="7030A0"/>
                </a:solidFill>
              </a:rPr>
            </a:br>
            <a:r>
              <a:rPr lang="en-GB" sz="4000" b="1" dirty="0" smtClean="0">
                <a:solidFill>
                  <a:srgbClr val="7030A0"/>
                </a:solidFill>
              </a:rPr>
              <a:t>Women’s </a:t>
            </a:r>
            <a:r>
              <a:rPr lang="en-GB" sz="4000" b="1" dirty="0" smtClean="0">
                <a:solidFill>
                  <a:srgbClr val="7030A0"/>
                </a:solidFill>
              </a:rPr>
              <a:t>&amp; </a:t>
            </a:r>
            <a:r>
              <a:rPr lang="en-GB" sz="4000" b="1" dirty="0" smtClean="0">
                <a:solidFill>
                  <a:srgbClr val="7030A0"/>
                </a:solidFill>
              </a:rPr>
              <a:t>LGBTQ+ </a:t>
            </a:r>
            <a:r>
              <a:rPr lang="en-GB" sz="4000" b="1" dirty="0" smtClean="0">
                <a:solidFill>
                  <a:srgbClr val="7030A0"/>
                </a:solidFill>
              </a:rPr>
              <a:t>struggles</a:t>
            </a:r>
            <a:endParaRPr lang="en-GB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575" y="345758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ea typeface="Baskerville" charset="0"/>
                <a:cs typeface="Baskerville" charset="0"/>
              </a:rPr>
              <a:t>The Middle East's cold war, explained</a:t>
            </a:r>
          </a:p>
        </p:txBody>
      </p:sp>
      <p:pic>
        <p:nvPicPr>
          <p:cNvPr id="1026" name="Picture 2" descr="mage result for The Middle East's cold war, explain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986" y="1744707"/>
            <a:ext cx="8179527" cy="46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5322" y="1168343"/>
            <a:ext cx="620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hlinkClick r:id="rId3"/>
              </a:rPr>
              <a:t>Vox mini-documentary (2017)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73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ge result for persian gulf politics saudi iran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9166" y="879775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Why is it a “cold war”?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2769" y="1587661"/>
            <a:ext cx="751114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Char char="§"/>
            </a:pPr>
            <a:r>
              <a:rPr lang="en-GB" sz="2400" dirty="0" smtClean="0"/>
              <a:t>Neither side is interested in direct confrontation.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§"/>
            </a:pPr>
            <a:r>
              <a:rPr lang="en-GB" sz="2400" dirty="0" smtClean="0"/>
              <a:t>They compete over proxy actors.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§"/>
            </a:pPr>
            <a:r>
              <a:rPr lang="en-GB" sz="2400" dirty="0" smtClean="0"/>
              <a:t>They exploit the domestic divisions of weaker states and seek to influence their political systems.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9167" y="3917201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Is it the first regional cold </a:t>
            </a:r>
            <a:r>
              <a:rPr lang="en-GB" sz="4000" b="1" spc="300" dirty="0">
                <a:ea typeface="Baskerville" charset="0"/>
                <a:cs typeface="Baskerville" charset="0"/>
              </a:rPr>
              <a:t>w</a:t>
            </a:r>
            <a:r>
              <a:rPr lang="en-GB" sz="4000" b="1" spc="300" dirty="0" smtClean="0">
                <a:ea typeface="Baskerville" charset="0"/>
                <a:cs typeface="Baskerville" charset="0"/>
              </a:rPr>
              <a:t>ar?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2769" y="4616923"/>
            <a:ext cx="751114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GB" sz="2400" dirty="0" smtClean="0"/>
              <a:t>No: The ”Arab Cold War” of the 1950s and 60s.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GB" sz="2400" dirty="0" smtClean="0"/>
              <a:t>Arab Socialists (Egypt) vs. Conservative monarchies (SA)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GB" sz="2400" dirty="0" smtClean="0"/>
              <a:t>Proxy war in Yemen 1960s</a:t>
            </a:r>
          </a:p>
        </p:txBody>
      </p:sp>
    </p:spTree>
    <p:extLst>
      <p:ext uri="{BB962C8B-B14F-4D97-AF65-F5344CB8AC3E}">
        <p14:creationId xmlns:p14="http://schemas.microsoft.com/office/powerpoint/2010/main" val="13359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ge result for persian gulf politics saudi iran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9167" y="342900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What’s the main cause?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2769" y="1131272"/>
            <a:ext cx="7511143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GB" sz="2400" dirty="0" smtClean="0"/>
              <a:t>Ideology? (Islamism, revolution vs conservatism)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GB" sz="2400" dirty="0" smtClean="0"/>
              <a:t>Nationalism? (Arab vs. Persian)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GB" sz="2400" dirty="0" smtClean="0"/>
              <a:t>Sectarianism? (Sunni vs. Shia)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2769" y="2705693"/>
            <a:ext cx="803474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GB" sz="2400" dirty="0" smtClean="0"/>
              <a:t>These are </a:t>
            </a:r>
            <a:r>
              <a:rPr lang="en-GB" sz="2400" b="1" dirty="0" smtClean="0"/>
              <a:t>contributing factors </a:t>
            </a:r>
            <a:r>
              <a:rPr lang="en-GB" sz="2400" dirty="0" smtClean="0"/>
              <a:t>to the rivalry and are used as weapons in the power struggle</a:t>
            </a:r>
            <a:r>
              <a:rPr lang="is-IS" sz="2400" dirty="0" smtClean="0"/>
              <a:t>…</a:t>
            </a:r>
            <a:endParaRPr lang="en-GB" sz="24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is-IS" sz="2400" dirty="0" smtClean="0"/>
              <a:t>…</a:t>
            </a:r>
            <a:r>
              <a:rPr lang="en-GB" sz="2400" dirty="0"/>
              <a:t>b</a:t>
            </a:r>
            <a:r>
              <a:rPr lang="en-GB" sz="2400" dirty="0" smtClean="0"/>
              <a:t>ut they are not the main cause!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2769" y="4367871"/>
            <a:ext cx="83852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GB" sz="2400" dirty="0"/>
              <a:t>The </a:t>
            </a:r>
            <a:r>
              <a:rPr lang="en-GB" sz="2400" dirty="0" smtClean="0"/>
              <a:t>underlying reason is </a:t>
            </a:r>
            <a:r>
              <a:rPr lang="en-GB" sz="2400" b="1" u="sng" dirty="0"/>
              <a:t>regime </a:t>
            </a:r>
            <a:r>
              <a:rPr lang="en-GB" sz="2400" b="1" u="sng" dirty="0" smtClean="0"/>
              <a:t>insecurity</a:t>
            </a:r>
            <a:r>
              <a:rPr lang="en-GB" sz="2400" dirty="0" smtClean="0"/>
              <a:t>: </a:t>
            </a:r>
            <a:r>
              <a:rPr lang="en-GB" sz="2400" dirty="0"/>
              <a:t>both regimes </a:t>
            </a:r>
            <a:r>
              <a:rPr lang="en-GB" sz="2400" dirty="0" smtClean="0"/>
              <a:t>are fearful of domestic </a:t>
            </a:r>
            <a:r>
              <a:rPr lang="en-GB" sz="2400" dirty="0"/>
              <a:t>and international challenges to their authority</a:t>
            </a:r>
            <a:r>
              <a:rPr lang="en-GB" sz="2400" dirty="0" smtClean="0"/>
              <a:t>.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§"/>
            </a:pPr>
            <a:r>
              <a:rPr lang="en-GB" sz="2400" dirty="0" smtClean="0"/>
              <a:t>Counterintuitively, both SA and IRI foreign policies are essentially </a:t>
            </a:r>
            <a:r>
              <a:rPr lang="en-GB" sz="2400" b="1" dirty="0" smtClean="0"/>
              <a:t>defensive</a:t>
            </a:r>
            <a:r>
              <a:rPr lang="en-GB" sz="2400" dirty="0" smtClean="0"/>
              <a:t>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8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mena europe west asi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1" y="1345474"/>
            <a:ext cx="7457942" cy="53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487091" y="3901503"/>
            <a:ext cx="1469572" cy="1415080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605350" y="3108959"/>
            <a:ext cx="3278776" cy="2982429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22842" y="2103120"/>
            <a:ext cx="5198069" cy="4929374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332411" y="914399"/>
            <a:ext cx="7811589" cy="7262949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627760" y="1345474"/>
            <a:ext cx="4551177" cy="4745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400" b="1" dirty="0" smtClean="0"/>
              <a:t>Four Pillars</a:t>
            </a:r>
          </a:p>
          <a:p>
            <a:pPr algn="ctr">
              <a:lnSpc>
                <a:spcPct val="130000"/>
              </a:lnSpc>
            </a:pPr>
            <a:endParaRPr lang="en-GB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DOMESTIC: Maintain absolute control within Kingdom’s boundaries.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PENINSULAR: Maintain hegemony over the Peninsula (GCC).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REGIONAL: Maintain a balance of power vis-à-vis actors </a:t>
            </a:r>
            <a:r>
              <a:rPr lang="en-GB" sz="2000" dirty="0"/>
              <a:t>w/ </a:t>
            </a:r>
            <a:r>
              <a:rPr lang="en-GB" sz="2000" dirty="0" smtClean="0"/>
              <a:t>larger populations or stronger armies.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GLOBAL: Maintain oil-for-security agreement with the 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9167" y="342900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Saudi Arabia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616" y="1668639"/>
            <a:ext cx="7367450" cy="457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Ultimate </a:t>
            </a:r>
            <a:r>
              <a:rPr lang="en-GB" sz="2400" b="1" dirty="0" smtClean="0"/>
              <a:t>status quo</a:t>
            </a:r>
            <a:r>
              <a:rPr lang="en-GB" sz="2400" dirty="0" smtClean="0"/>
              <a:t> power</a:t>
            </a:r>
          </a:p>
          <a:p>
            <a:pPr marL="342900" indent="-342900" algn="just">
              <a:lnSpc>
                <a:spcPct val="130000"/>
              </a:lnSpc>
              <a:spcAft>
                <a:spcPts val="500"/>
              </a:spcAft>
              <a:buFont typeface="Wingdings" charset="2"/>
              <a:buChar char="§"/>
            </a:pPr>
            <a:r>
              <a:rPr lang="en-GB" sz="2400" dirty="0" smtClean="0"/>
              <a:t>Interests across pillars occasionally clash</a:t>
            </a:r>
          </a:p>
          <a:p>
            <a:pPr marL="800100" lvl="1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Ex. Alliance with US and backlash by al-Qaeda</a:t>
            </a:r>
          </a:p>
          <a:p>
            <a:pPr marL="342900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Still, for a long time, </a:t>
            </a:r>
            <a:r>
              <a:rPr lang="en-GB" sz="2400" u="sng" dirty="0" smtClean="0"/>
              <a:t>structural dynamics </a:t>
            </a:r>
            <a:r>
              <a:rPr lang="en-GB" sz="2400" dirty="0" smtClean="0"/>
              <a:t>(high oil prices + US–Iran rift) and </a:t>
            </a:r>
            <a:r>
              <a:rPr lang="en-GB" sz="2400" u="sng" dirty="0" smtClean="0"/>
              <a:t>cautious and predictable </a:t>
            </a:r>
            <a:r>
              <a:rPr lang="en-GB" sz="2400" u="sng" dirty="0" err="1" smtClean="0"/>
              <a:t>f.p</a:t>
            </a:r>
            <a:r>
              <a:rPr lang="en-GB" sz="2400" u="sng" dirty="0" smtClean="0"/>
              <a:t>.</a:t>
            </a:r>
            <a:r>
              <a:rPr lang="en-GB" sz="2400" dirty="0"/>
              <a:t> </a:t>
            </a:r>
            <a:r>
              <a:rPr lang="en-GB" sz="2400" dirty="0" smtClean="0"/>
              <a:t>under Kings Fahd (1982 – 96) and Abdullah (96 – 2015) allowed the pursuit of these interests. </a:t>
            </a:r>
          </a:p>
          <a:p>
            <a:pPr marL="342900" indent="-342900" algn="just">
              <a:spcAft>
                <a:spcPts val="1300"/>
              </a:spcAft>
              <a:buFont typeface="Wingdings" charset="2"/>
              <a:buChar char="§"/>
            </a:pPr>
            <a:r>
              <a:rPr lang="en-GB" sz="2400" dirty="0" smtClean="0"/>
              <a:t>But shifting structural dynamics over the past 10-15 years have been threatening Saudi interests on all four levels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167" y="342899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Saudi Arabia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e result for saudi arabia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6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1516" y="1155291"/>
            <a:ext cx="9053649" cy="554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300"/>
              </a:spcAft>
            </a:pPr>
            <a:r>
              <a:rPr lang="en-GB" sz="2400" i="1" dirty="0" smtClean="0"/>
              <a:t>Structural changes threatening Saudi regime</a:t>
            </a:r>
          </a:p>
          <a:p>
            <a:pPr marL="457200" indent="-457200">
              <a:lnSpc>
                <a:spcPct val="130000"/>
              </a:lnSpc>
              <a:spcAft>
                <a:spcPts val="1300"/>
              </a:spcAft>
              <a:buFont typeface="+mj-lt"/>
              <a:buAutoNum type="arabicPeriod"/>
            </a:pPr>
            <a:r>
              <a:rPr lang="en-GB" sz="2400" dirty="0" smtClean="0"/>
              <a:t>DOMESTIC: </a:t>
            </a:r>
            <a:br>
              <a:rPr lang="en-GB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1" dirty="0" smtClean="0"/>
              <a:t>FALLING PETROL PRICES </a:t>
            </a:r>
            <a:r>
              <a:rPr lang="en-GB" sz="2400" dirty="0" smtClean="0"/>
              <a:t>lead to growing discontent. Austerity measures on a population used to lavish state spending.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Globally connected youth frustrated with extreme restrictions.</a:t>
            </a:r>
            <a:br>
              <a:rPr lang="en-GB" sz="2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400" dirty="0" smtClean="0"/>
              <a:t>In Eastern Province, economic discontent mixes with political and sectarian tensions lead to uprisings and growing repression.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2400" dirty="0" smtClean="0"/>
              <a:t>Number of executions have doubled since 2015.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167" y="342900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Saudi Arabia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ge result for bahrain uprising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1516" y="1155291"/>
            <a:ext cx="9053649" cy="506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300"/>
              </a:spcAft>
            </a:pPr>
            <a:r>
              <a:rPr lang="en-GB" sz="2400" i="1" dirty="0" smtClean="0"/>
              <a:t>Structural changes threatening Saudi regime</a:t>
            </a:r>
          </a:p>
          <a:p>
            <a:pPr marL="492125" indent="-311150">
              <a:lnSpc>
                <a:spcPct val="130000"/>
              </a:lnSpc>
              <a:spcAft>
                <a:spcPts val="1300"/>
              </a:spcAft>
            </a:pPr>
            <a:r>
              <a:rPr lang="en-GB" sz="2400" dirty="0" smtClean="0"/>
              <a:t>2. PENINSULAR: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ARAB SPRING </a:t>
            </a:r>
            <a:r>
              <a:rPr lang="en-GB" sz="2400" dirty="0" smtClean="0"/>
              <a:t>challenges Saudi peninsular hegemony.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Uprisings and conflict against Saudi-backed governments of </a:t>
            </a:r>
            <a:r>
              <a:rPr lang="en-GB" sz="2400" b="1" dirty="0" smtClean="0"/>
              <a:t>BAHRAIN</a:t>
            </a:r>
            <a:r>
              <a:rPr lang="en-GB" sz="2400" dirty="0" smtClean="0"/>
              <a:t> and </a:t>
            </a:r>
            <a:r>
              <a:rPr lang="en-GB" sz="2400" b="1" dirty="0" smtClean="0"/>
              <a:t>YEMEN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Gas-rich &amp; media-savvy </a:t>
            </a:r>
            <a:r>
              <a:rPr lang="en-GB" sz="2400" b="1" dirty="0" smtClean="0"/>
              <a:t>QATAR</a:t>
            </a:r>
            <a:r>
              <a:rPr lang="en-GB" sz="2400" dirty="0" smtClean="0"/>
              <a:t>’s ambitious ruler pursues an independent path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89167" y="342900"/>
            <a:ext cx="85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300" dirty="0" smtClean="0">
                <a:ea typeface="Baskerville" charset="0"/>
                <a:cs typeface="Baskerville" charset="0"/>
              </a:rPr>
              <a:t>Foreign Policy of Saudi Arabia</a:t>
            </a:r>
            <a:endParaRPr lang="en-GB" sz="4000" b="1" spc="300" dirty="0"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13185</TotalTime>
  <Words>961</Words>
  <Application>Microsoft Macintosh PowerPoint</Application>
  <PresentationFormat>Widescreen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Baskerville</vt:lpstr>
      <vt:lpstr>Beirut</vt:lpstr>
      <vt:lpstr>Calibri</vt:lpstr>
      <vt:lpstr>Calibri Light</vt:lpstr>
      <vt:lpstr>Wingdings</vt:lpstr>
      <vt:lpstr>ZapfDingbatsITC</vt:lpstr>
      <vt:lpstr>Arial</vt:lpstr>
      <vt:lpstr>Office Theme</vt:lpstr>
      <vt:lpstr>Major Themes in Contemporary Middle East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Themes in the Middle East</dc:title>
  <dc:creator>Ali Cevat Akkoyunlu</dc:creator>
  <cp:lastModifiedBy>Ali Cevat Akkoyunlu</cp:lastModifiedBy>
  <cp:revision>123</cp:revision>
  <dcterms:created xsi:type="dcterms:W3CDTF">2019-02-24T18:03:31Z</dcterms:created>
  <dcterms:modified xsi:type="dcterms:W3CDTF">2020-04-23T15:35:26Z</dcterms:modified>
</cp:coreProperties>
</file>