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310" r:id="rId4"/>
    <p:sldId id="263" r:id="rId5"/>
    <p:sldId id="325" r:id="rId6"/>
    <p:sldId id="317" r:id="rId7"/>
    <p:sldId id="318" r:id="rId8"/>
    <p:sldId id="319" r:id="rId9"/>
    <p:sldId id="320" r:id="rId10"/>
    <p:sldId id="321" r:id="rId11"/>
    <p:sldId id="323" r:id="rId12"/>
    <p:sldId id="322" r:id="rId13"/>
    <p:sldId id="324" r:id="rId14"/>
    <p:sldId id="264" r:id="rId15"/>
    <p:sldId id="271" r:id="rId16"/>
    <p:sldId id="311" r:id="rId17"/>
    <p:sldId id="312" r:id="rId18"/>
    <p:sldId id="313" r:id="rId19"/>
    <p:sldId id="32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9D68A-4B74-4302-8E40-68DDF0CA5AB7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69F7-5ECA-48DA-8017-9B09EB3839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87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Relacionamento </a:t>
            </a:r>
            <a:r>
              <a:rPr lang="pt-BR" b="1" dirty="0"/>
              <a:t>Amoroso: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Evolução </a:t>
            </a:r>
            <a:r>
              <a:rPr lang="pt-BR" b="1" dirty="0"/>
              <a:t>e </a:t>
            </a:r>
            <a:r>
              <a:rPr lang="pt-BR" b="1" dirty="0" smtClean="0"/>
              <a:t>Cultura</a:t>
            </a:r>
            <a:br>
              <a:rPr lang="pt-BR" b="1" dirty="0" smtClean="0"/>
            </a:br>
            <a:r>
              <a:rPr lang="pt-BR" dirty="0" smtClean="0"/>
              <a:t>(PSE2251)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Jaroslava</a:t>
            </a:r>
            <a:r>
              <a:rPr lang="pt-BR" dirty="0" smtClean="0"/>
              <a:t> Varella </a:t>
            </a:r>
            <a:r>
              <a:rPr lang="pt-BR" dirty="0" err="1" smtClean="0"/>
              <a:t>Valentova</a:t>
            </a:r>
            <a:endParaRPr lang="pt-BR" dirty="0" smtClean="0"/>
          </a:p>
          <a:p>
            <a:r>
              <a:rPr lang="pt-BR" dirty="0" smtClean="0"/>
              <a:t>IP USP</a:t>
            </a:r>
          </a:p>
          <a:p>
            <a:r>
              <a:rPr lang="pt-BR" dirty="0" smtClean="0"/>
              <a:t>jaroslava@usp.br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33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Senso comum e psicologia pop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Os cientistas não devem investigar ou reportar achados que possam manter ou justificar o comportamento </a:t>
            </a:r>
            <a:r>
              <a:rPr lang="pt-BR" dirty="0" smtClean="0"/>
              <a:t>inapropriado e imoral </a:t>
            </a:r>
            <a:r>
              <a:rPr lang="pt-BR" dirty="0"/>
              <a:t>– ex. </a:t>
            </a:r>
            <a:r>
              <a:rPr lang="pt-BR" sz="2600" dirty="0" smtClean="0"/>
              <a:t>os estudos sobre diferenças entre homens e mulheres são prejudiciais </a:t>
            </a:r>
            <a:r>
              <a:rPr lang="pt-BR" sz="2600" dirty="0"/>
              <a:t>para </a:t>
            </a:r>
            <a:r>
              <a:rPr lang="pt-BR" sz="2600" dirty="0" smtClean="0"/>
              <a:t>um dos </a:t>
            </a:r>
            <a:r>
              <a:rPr lang="pt-BR" sz="2600" dirty="0" smtClean="0"/>
              <a:t>gêneros </a:t>
            </a:r>
            <a:r>
              <a:rPr lang="pt-BR" sz="2600" dirty="0"/>
              <a:t>porque justificam diferenças entre homens e mulheres e discriminação ou preconceito </a:t>
            </a:r>
            <a:r>
              <a:rPr lang="pt-BR" sz="2600" dirty="0" smtClean="0"/>
              <a:t>legítimo a um deles</a:t>
            </a:r>
            <a:endParaRPr lang="pt-BR" sz="2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4365104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Confusão entre descrição da realidade e justificativa como a realidade deve ser (“é” X “deve ser”)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A descrição de diferenças entre dois grupos de indivíduos não implica nenhuma justificativa para discriminação de um dos grupos (</a:t>
            </a:r>
            <a:r>
              <a:rPr lang="pt-BR" dirty="0" err="1" smtClean="0"/>
              <a:t>sexismo</a:t>
            </a:r>
            <a:r>
              <a:rPr lang="pt-BR" dirty="0" smtClean="0"/>
              <a:t>, racismo...)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descrição de diferenças entre dois grupos de indivíduos </a:t>
            </a:r>
            <a:r>
              <a:rPr lang="pt-BR" dirty="0" smtClean="0"/>
              <a:t>pode ser importante (necessária) para entender as causas de desigualdade entre os grupos e para desenvolver técnicas eficientes para combater a discriminação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9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Métodos de pesquisa dos relacionamentos amorosos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Existem vários métodos utilizados em estudos sobre relacionamentos: </a:t>
            </a:r>
          </a:p>
          <a:p>
            <a:pPr algn="just"/>
            <a:r>
              <a:rPr lang="pt-BR" dirty="0" smtClean="0"/>
              <a:t>estudos controlados em laboratório usando computadores para medir tempo de reação para medir processos cognitivos não conscientes</a:t>
            </a:r>
          </a:p>
          <a:p>
            <a:pPr algn="just"/>
            <a:r>
              <a:rPr lang="pt-BR" dirty="0" smtClean="0"/>
              <a:t>vários auto relatos usando internet, questionários, avaliação de estímulos</a:t>
            </a:r>
          </a:p>
          <a:p>
            <a:pPr algn="just"/>
            <a:r>
              <a:rPr lang="pt-BR" dirty="0" smtClean="0"/>
              <a:t>Estudos analisando dados públicos – ex. facebook, </a:t>
            </a:r>
            <a:r>
              <a:rPr lang="pt-BR" dirty="0" smtClean="0"/>
              <a:t>aplicativos </a:t>
            </a:r>
            <a:r>
              <a:rPr lang="pt-BR" dirty="0"/>
              <a:t>de </a:t>
            </a:r>
            <a:r>
              <a:rPr lang="pt-BR" dirty="0" smtClean="0"/>
              <a:t>namoro, sites pornô</a:t>
            </a:r>
            <a:endParaRPr lang="pt-BR" dirty="0"/>
          </a:p>
          <a:p>
            <a:pPr algn="just"/>
            <a:r>
              <a:rPr lang="pt-BR" dirty="0" smtClean="0"/>
              <a:t>Estudos analisando situações real </a:t>
            </a:r>
            <a:r>
              <a:rPr lang="pt-BR" dirty="0" err="1" smtClean="0"/>
              <a:t>life</a:t>
            </a:r>
            <a:r>
              <a:rPr lang="pt-BR" dirty="0" smtClean="0"/>
              <a:t>, ex. </a:t>
            </a:r>
            <a:r>
              <a:rPr lang="pt-BR" dirty="0" err="1" smtClean="0"/>
              <a:t>speed</a:t>
            </a:r>
            <a:r>
              <a:rPr lang="pt-BR" dirty="0" smtClean="0"/>
              <a:t> </a:t>
            </a:r>
            <a:r>
              <a:rPr lang="pt-BR" dirty="0" err="1" smtClean="0"/>
              <a:t>dating</a:t>
            </a:r>
            <a:r>
              <a:rPr lang="pt-BR" dirty="0" smtClean="0"/>
              <a:t> (encontro rápido)</a:t>
            </a:r>
            <a:endParaRPr lang="pt-BR" dirty="0" smtClean="0"/>
          </a:p>
          <a:p>
            <a:pPr algn="just"/>
            <a:r>
              <a:rPr lang="pt-BR" dirty="0" smtClean="0"/>
              <a:t>Estudos interculturais para analisar diferenças e semelhanças entre sociedades dentro e entre os países</a:t>
            </a:r>
          </a:p>
          <a:p>
            <a:pPr algn="just"/>
            <a:r>
              <a:rPr lang="pt-BR" dirty="0" smtClean="0"/>
              <a:t>Estudos mapeando atividade cerebral ou genital durante reações aos vários estímulos</a:t>
            </a:r>
          </a:p>
          <a:p>
            <a:pPr algn="just"/>
            <a:r>
              <a:rPr lang="pt-BR" dirty="0" smtClean="0"/>
              <a:t>Estudos comparando várias espécies</a:t>
            </a:r>
          </a:p>
          <a:p>
            <a:pPr algn="just"/>
            <a:r>
              <a:rPr lang="pt-BR" dirty="0" smtClean="0"/>
              <a:t>Estudos analisando experimentos naturais e quase naturais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7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de pesquisa dos relacionamentos amorosos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Discutiremos os métodos durante as aulas, explicando estudos específicos</a:t>
            </a:r>
          </a:p>
          <a:p>
            <a:pPr algn="just"/>
            <a:r>
              <a:rPr lang="pt-BR" dirty="0" smtClean="0"/>
              <a:t>Maioria dos estudos ou observam algum fenômeno dentro do tópico dos relacionamentos (estudos correlacionais) ou manipulam com algum fator que pode influenciar os relacionamentos (estudos experimentais)</a:t>
            </a:r>
          </a:p>
          <a:p>
            <a:pPr algn="just"/>
            <a:r>
              <a:rPr lang="pt-BR" dirty="0"/>
              <a:t>Os estudos correlacionais geralmente estudam relação entre duas ou mais variáveis, mas não determinam qual variável causa qual</a:t>
            </a:r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vantagem do estudo experimental é que pode isolar alguma variável específica (experimental) que causa mudanças em variável dependente (ex. comportamento, emoção, atenção, qualidade de relacionamento)</a:t>
            </a:r>
          </a:p>
          <a:p>
            <a:pPr algn="just"/>
            <a:r>
              <a:rPr lang="pt-BR" dirty="0"/>
              <a:t>Mas interpretações de experimentos não são sempre tão claras</a:t>
            </a:r>
            <a:r>
              <a:rPr lang="pt-BR" dirty="0" smtClean="0"/>
              <a:t>, </a:t>
            </a:r>
            <a:r>
              <a:rPr lang="pt-BR" dirty="0"/>
              <a:t>depende muito do desenho do estudo – sempre dá para melhorar o desenho (e sempre criticar)</a:t>
            </a:r>
          </a:p>
          <a:p>
            <a:pPr algn="just"/>
            <a:r>
              <a:rPr lang="pt-BR" dirty="0"/>
              <a:t>Vários experimentos, mesmo com desenho bem pensado, não conseguem representar o que está acontecendo no mundo real</a:t>
            </a:r>
          </a:p>
          <a:p>
            <a:pPr algn="just"/>
            <a:r>
              <a:rPr lang="pt-BR" dirty="0"/>
              <a:t>Por causa da ética não dá para fazer alguns experimentos (ex. não podemos manipular com satisfação dos relacionamentos existentes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9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Livros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b="1" dirty="0" smtClean="0"/>
              <a:t>Fletcher</a:t>
            </a:r>
            <a:r>
              <a:rPr lang="en-US" sz="2800" b="1" dirty="0"/>
              <a:t>, G. J., Simpson, J. A., Campbell, L., &amp; Overall, N. C. (2012). </a:t>
            </a:r>
            <a:r>
              <a:rPr lang="en-US" sz="2800" b="1" i="1" dirty="0"/>
              <a:t>The science of intimate relationships</a:t>
            </a:r>
            <a:r>
              <a:rPr lang="en-US" sz="2800" b="1" dirty="0"/>
              <a:t>. John Wiley &amp; Sons</a:t>
            </a:r>
            <a:r>
              <a:rPr lang="en-US" sz="2800" b="1" dirty="0" smtClean="0"/>
              <a:t>.</a:t>
            </a:r>
          </a:p>
          <a:p>
            <a:pPr marL="0" indent="0" algn="just">
              <a:buNone/>
            </a:pPr>
            <a:r>
              <a:rPr lang="pt-BR" sz="2800" b="1" dirty="0"/>
              <a:t>Yamamoto, M. </a:t>
            </a:r>
            <a:r>
              <a:rPr lang="pt-BR" sz="2800" b="1" dirty="0"/>
              <a:t>E., </a:t>
            </a:r>
            <a:r>
              <a:rPr lang="pt-BR" sz="2800" b="1" dirty="0" smtClean="0"/>
              <a:t>Valentova, J. V. (2018</a:t>
            </a:r>
            <a:r>
              <a:rPr lang="pt-BR" sz="2800" b="1" dirty="0"/>
              <a:t>). Manual de psicologia evolucionista</a:t>
            </a:r>
            <a:r>
              <a:rPr lang="pt-BR" sz="2800" b="1" dirty="0" smtClean="0"/>
              <a:t>. UFRN </a:t>
            </a:r>
            <a:r>
              <a:rPr lang="pt-BR" sz="2800" dirty="0" smtClean="0"/>
              <a:t>(gratuito online)</a:t>
            </a:r>
            <a:endParaRPr lang="en-US" sz="2800" dirty="0"/>
          </a:p>
          <a:p>
            <a:pPr marL="0" indent="0" algn="just">
              <a:buNone/>
            </a:pPr>
            <a:r>
              <a:rPr lang="pt-BR" sz="2800" dirty="0" smtClean="0"/>
              <a:t>Fisher</a:t>
            </a:r>
            <a:r>
              <a:rPr lang="pt-BR" sz="2800" dirty="0"/>
              <a:t>, H. (1995) Anatomia do amor. São Paulo: </a:t>
            </a:r>
            <a:r>
              <a:rPr lang="pt-BR" sz="2800" dirty="0" err="1"/>
              <a:t>Eureka</a:t>
            </a:r>
            <a:r>
              <a:rPr lang="pt-BR" sz="2800" dirty="0"/>
              <a:t>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err="1" smtClean="0"/>
              <a:t>Geher</a:t>
            </a:r>
            <a:r>
              <a:rPr lang="pt-BR" sz="2800" dirty="0"/>
              <a:t>, G., &amp; Miller, G. (Eds.). (2012). </a:t>
            </a:r>
            <a:r>
              <a:rPr lang="pt-BR" sz="2800" dirty="0" err="1"/>
              <a:t>Mating</a:t>
            </a:r>
            <a:r>
              <a:rPr lang="pt-BR" sz="2800" dirty="0"/>
              <a:t> </a:t>
            </a:r>
            <a:r>
              <a:rPr lang="pt-BR" sz="2800" dirty="0" err="1"/>
              <a:t>intelligence</a:t>
            </a:r>
            <a:r>
              <a:rPr lang="pt-BR" sz="2800" dirty="0"/>
              <a:t>: Sex, </a:t>
            </a:r>
            <a:r>
              <a:rPr lang="pt-BR" sz="2800" dirty="0" err="1"/>
              <a:t>relationships</a:t>
            </a:r>
            <a:r>
              <a:rPr lang="pt-BR" sz="2800" dirty="0"/>
              <a:t>,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mind's</a:t>
            </a:r>
            <a:r>
              <a:rPr lang="pt-BR" sz="2800" dirty="0"/>
              <a:t> </a:t>
            </a:r>
            <a:r>
              <a:rPr lang="pt-BR" sz="2800" dirty="0" err="1"/>
              <a:t>reproductive</a:t>
            </a:r>
            <a:r>
              <a:rPr lang="pt-BR" sz="2800" dirty="0"/>
              <a:t> system. </a:t>
            </a:r>
            <a:r>
              <a:rPr lang="pt-BR" sz="2800" dirty="0" err="1"/>
              <a:t>Psychology</a:t>
            </a:r>
            <a:r>
              <a:rPr lang="pt-BR" sz="2800" dirty="0"/>
              <a:t> Press.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err="1" smtClean="0"/>
              <a:t>Jankowiak</a:t>
            </a:r>
            <a:r>
              <a:rPr lang="pt-BR" sz="2800" dirty="0"/>
              <a:t>, W. R. (2013). </a:t>
            </a:r>
            <a:r>
              <a:rPr lang="pt-BR" sz="2800" dirty="0" err="1"/>
              <a:t>Intimacies</a:t>
            </a:r>
            <a:r>
              <a:rPr lang="pt-BR" sz="2800" dirty="0"/>
              <a:t>: Love </a:t>
            </a:r>
            <a:r>
              <a:rPr lang="pt-BR" sz="2800" dirty="0" err="1"/>
              <a:t>and</a:t>
            </a:r>
            <a:r>
              <a:rPr lang="pt-BR" sz="2800" dirty="0"/>
              <a:t> sex </a:t>
            </a:r>
            <a:r>
              <a:rPr lang="pt-BR" sz="2800" dirty="0" err="1"/>
              <a:t>across</a:t>
            </a:r>
            <a:r>
              <a:rPr lang="pt-BR" sz="2800" dirty="0"/>
              <a:t> </a:t>
            </a:r>
            <a:r>
              <a:rPr lang="pt-BR" sz="2800" dirty="0" err="1"/>
              <a:t>cultures</a:t>
            </a:r>
            <a:r>
              <a:rPr lang="pt-BR" sz="2800" dirty="0"/>
              <a:t>. Columbia </a:t>
            </a:r>
            <a:r>
              <a:rPr lang="pt-BR" sz="2800" dirty="0" err="1"/>
              <a:t>University</a:t>
            </a:r>
            <a:r>
              <a:rPr lang="pt-BR" sz="2800" dirty="0"/>
              <a:t> Press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r>
              <a:rPr lang="pt-BR" sz="2800" dirty="0"/>
              <a:t>Diamond, L. M. (2008). Sexual </a:t>
            </a:r>
            <a:r>
              <a:rPr lang="pt-BR" sz="2800" dirty="0" err="1"/>
              <a:t>fluidity</a:t>
            </a:r>
            <a:r>
              <a:rPr lang="pt-BR" sz="2800" dirty="0"/>
              <a:t>; </a:t>
            </a:r>
            <a:r>
              <a:rPr lang="pt-BR" sz="2800" dirty="0" err="1"/>
              <a:t>Understanding</a:t>
            </a:r>
            <a:r>
              <a:rPr lang="pt-BR" sz="2800" dirty="0"/>
              <a:t> </a:t>
            </a:r>
            <a:r>
              <a:rPr lang="pt-BR" sz="2800" dirty="0" err="1"/>
              <a:t>women’s</a:t>
            </a:r>
            <a:r>
              <a:rPr lang="pt-BR" sz="2800" dirty="0"/>
              <a:t> </a:t>
            </a:r>
            <a:r>
              <a:rPr lang="pt-BR" sz="2800" dirty="0" err="1"/>
              <a:t>love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desire</a:t>
            </a:r>
            <a:r>
              <a:rPr lang="pt-BR" sz="2800" dirty="0"/>
              <a:t>. John </a:t>
            </a:r>
            <a:r>
              <a:rPr lang="pt-BR" sz="2800" dirty="0" err="1"/>
              <a:t>Wiley</a:t>
            </a:r>
            <a:r>
              <a:rPr lang="pt-BR" sz="2800" dirty="0"/>
              <a:t> &amp; Sons, </a:t>
            </a:r>
            <a:r>
              <a:rPr lang="pt-BR" sz="2800" dirty="0" err="1"/>
              <a:t>Ltd</a:t>
            </a:r>
            <a:r>
              <a:rPr lang="pt-BR" sz="2800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6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Ciência de relacionamentos amorosos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>
              <a:buClr>
                <a:schemeClr val="tx2"/>
              </a:buClr>
              <a:buSzPct val="90000"/>
            </a:pPr>
            <a:r>
              <a:rPr lang="cs-CZ" sz="2000" b="1" dirty="0">
                <a:latin typeface="Arial" charset="0"/>
              </a:rPr>
              <a:t>Plat</a:t>
            </a:r>
            <a:r>
              <a:rPr lang="pt-BR" sz="2000" b="1" dirty="0" err="1">
                <a:latin typeface="Arial" charset="0"/>
              </a:rPr>
              <a:t>ão</a:t>
            </a:r>
            <a:r>
              <a:rPr lang="cs-CZ" sz="2000" b="1" dirty="0">
                <a:latin typeface="Arial" charset="0"/>
              </a:rPr>
              <a:t>: </a:t>
            </a:r>
            <a:r>
              <a:rPr lang="cs-CZ" sz="2000" b="1" i="1" dirty="0" smtClean="0">
                <a:latin typeface="Arial" charset="0"/>
              </a:rPr>
              <a:t>Symp</a:t>
            </a:r>
            <a:r>
              <a:rPr lang="pt-BR" sz="2000" b="1" i="1" dirty="0" err="1">
                <a:latin typeface="Arial" charset="0"/>
              </a:rPr>
              <a:t>ósio</a:t>
            </a:r>
            <a:r>
              <a:rPr lang="pt-BR" sz="2000" b="1" i="1" dirty="0">
                <a:latin typeface="Arial" charset="0"/>
              </a:rPr>
              <a:t> </a:t>
            </a:r>
            <a:r>
              <a:rPr lang="pt-BR" sz="2000" b="1" dirty="0">
                <a:latin typeface="Arial" charset="0"/>
              </a:rPr>
              <a:t>e outros </a:t>
            </a:r>
            <a:r>
              <a:rPr lang="pt-BR" sz="2000" b="1" dirty="0" smtClean="0">
                <a:latin typeface="Arial" charset="0"/>
              </a:rPr>
              <a:t>livros</a:t>
            </a:r>
          </a:p>
          <a:p>
            <a:pPr algn="just">
              <a:buClr>
                <a:schemeClr val="tx2"/>
              </a:buClr>
              <a:buSzPct val="90000"/>
              <a:buFontTx/>
              <a:buChar char="-"/>
            </a:pPr>
            <a:r>
              <a:rPr lang="pt-BR" sz="2000" dirty="0" err="1" smtClean="0">
                <a:latin typeface="Arial" charset="0"/>
              </a:rPr>
              <a:t>Aristophanes</a:t>
            </a:r>
            <a:r>
              <a:rPr lang="pt-BR" sz="2000" dirty="0" smtClean="0">
                <a:latin typeface="Arial" charset="0"/>
              </a:rPr>
              <a:t> explica mitos </a:t>
            </a:r>
            <a:r>
              <a:rPr lang="pt-BR" sz="2000" dirty="0">
                <a:latin typeface="Arial" charset="0"/>
              </a:rPr>
              <a:t>sobre atração por pessoas do mesmo sexo e do sexo oposto – </a:t>
            </a:r>
            <a:r>
              <a:rPr lang="pt-BR" sz="2000" i="1" dirty="0">
                <a:latin typeface="Arial" charset="0"/>
              </a:rPr>
              <a:t>todos somos um </a:t>
            </a:r>
            <a:r>
              <a:rPr lang="cs-CZ" sz="2000" i="1" dirty="0">
                <a:latin typeface="Arial" charset="0"/>
              </a:rPr>
              <a:t>symbolon, </a:t>
            </a:r>
            <a:r>
              <a:rPr lang="pt-BR" sz="2000" i="1" dirty="0">
                <a:latin typeface="Arial" charset="0"/>
              </a:rPr>
              <a:t>metade de um humano, porque o humano inteiro foi cortado </a:t>
            </a:r>
            <a:r>
              <a:rPr lang="pt-BR" sz="2000" i="1" dirty="0" smtClean="0">
                <a:latin typeface="Arial" charset="0"/>
              </a:rPr>
              <a:t>em </a:t>
            </a:r>
            <a:r>
              <a:rPr lang="pt-BR" sz="2000" i="1" dirty="0">
                <a:latin typeface="Arial" charset="0"/>
              </a:rPr>
              <a:t>duas metades... Desde esse tempo todo mundo procura a outra metade</a:t>
            </a:r>
            <a:r>
              <a:rPr lang="cs-CZ" sz="2000" i="1" dirty="0" smtClean="0">
                <a:latin typeface="Arial" charset="0"/>
              </a:rPr>
              <a:t>...</a:t>
            </a:r>
            <a:endParaRPr lang="pt-BR" sz="2000" i="1" dirty="0" smtClean="0">
              <a:latin typeface="Arial" charset="0"/>
            </a:endParaRPr>
          </a:p>
          <a:p>
            <a:pPr algn="just">
              <a:buClr>
                <a:schemeClr val="tx2"/>
              </a:buClr>
              <a:buSzPct val="90000"/>
              <a:buFontTx/>
              <a:buChar char="-"/>
            </a:pPr>
            <a:r>
              <a:rPr lang="pt-BR" sz="2000" dirty="0" smtClean="0">
                <a:latin typeface="Arial" charset="0"/>
              </a:rPr>
              <a:t>Alguns humanos eram compostos por um lado feminino e um masculino, alguns por dois lados masculinos e outros por dois lados femininos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85000"/>
              <a:buNone/>
            </a:pPr>
            <a:endParaRPr lang="cs-CZ" dirty="0">
              <a:latin typeface="Arial" charset="0"/>
            </a:endParaRPr>
          </a:p>
          <a:p>
            <a:pPr>
              <a:buClr>
                <a:schemeClr val="tx2"/>
              </a:buClr>
              <a:buSzPct val="90000"/>
            </a:pPr>
            <a:endParaRPr lang="cs-CZ" b="1" dirty="0">
              <a:latin typeface="Arial" charset="0"/>
            </a:endParaRPr>
          </a:p>
          <a:p>
            <a:endParaRPr lang="pt-BR" dirty="0"/>
          </a:p>
        </p:txBody>
      </p:sp>
      <p:pic>
        <p:nvPicPr>
          <p:cNvPr id="4" name="Picture 4" descr="antiqu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60837"/>
            <a:ext cx="2209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4221088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Esse e outros </a:t>
            </a:r>
            <a:r>
              <a:rPr lang="pt-BR" dirty="0">
                <a:latin typeface="Arial" charset="0"/>
              </a:rPr>
              <a:t>mitos </a:t>
            </a:r>
            <a:r>
              <a:rPr lang="pt-BR" dirty="0" smtClean="0">
                <a:latin typeface="Arial" charset="0"/>
              </a:rPr>
              <a:t>de várias culturas e épocas mostram </a:t>
            </a:r>
            <a:r>
              <a:rPr lang="pt-BR" dirty="0">
                <a:latin typeface="Arial" charset="0"/>
              </a:rPr>
              <a:t>a necessidade dos humanos </a:t>
            </a:r>
            <a:r>
              <a:rPr lang="pt-BR" dirty="0" smtClean="0">
                <a:latin typeface="Arial" charset="0"/>
              </a:rPr>
              <a:t>a procurar parceiros íntimos e criar relacionamentos afetuosos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Vários tópicos dessa disciplina já foram tratados em mitos, religiões,</a:t>
            </a:r>
            <a:r>
              <a:rPr lang="pt-BR" dirty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novelas, literatura e cinematografia não científica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As primeiras tentativas a estudar relacionamentos com rigor científico apareceram só em século 20.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3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de relacionamentos amorosos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Só durante os últimos 40 anos o número de publicações sobre relacionamentos aumentou muito</a:t>
            </a:r>
          </a:p>
          <a:p>
            <a:pPr algn="just"/>
            <a:r>
              <a:rPr lang="pt-BR" dirty="0" smtClean="0"/>
              <a:t>Maioria das publicações sobre relacionamentos apareceu durante os últimos 20 anos, e quase metade durante a última década</a:t>
            </a:r>
          </a:p>
          <a:p>
            <a:pPr algn="just"/>
            <a:r>
              <a:rPr lang="pt-BR" dirty="0" smtClean="0"/>
              <a:t>Publicações relevantes a relacionamentos românticos apareceram em várias disciplinas, como estudos interculturais e antropológicos, neurociência, psicologia clínica e de família, psicologia de desenvolvimento, ciência do comportamento sexual, psicologia evolucionista, psicologia social e da personalidade</a:t>
            </a:r>
          </a:p>
          <a:p>
            <a:pPr algn="just"/>
            <a:r>
              <a:rPr lang="pt-BR" dirty="0" smtClean="0"/>
              <a:t>Com a exceção dos livros do Darwin, o resto foi publicado só no século 20 e 21</a:t>
            </a:r>
          </a:p>
          <a:p>
            <a:pPr algn="just"/>
            <a:r>
              <a:rPr lang="pt-BR" dirty="0" smtClean="0"/>
              <a:t>A pesquisa de relacionamentos foca em vários níveis de explicação dos fenômenos, desde abordagem proximal (ex. neurociências) até uma abordagem distal (ex. psicologia evolucionista)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92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ChangeArrowheads="1"/>
          </p:cNvSpPr>
          <p:nvPr/>
        </p:nvSpPr>
        <p:spPr bwMode="auto">
          <a:xfrm>
            <a:off x="611188" y="1628775"/>
            <a:ext cx="8280400" cy="1009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611188" y="4076700"/>
            <a:ext cx="828040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11188" y="2708275"/>
            <a:ext cx="8280400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dirty="0" smtClean="0"/>
              <a:t>Psicologia Evolucionista (PE)</a:t>
            </a:r>
            <a:endParaRPr lang="cs-CZ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557338"/>
            <a:ext cx="8604250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 </a:t>
            </a:r>
            <a:r>
              <a:rPr lang="pt-BR" sz="2000" b="1" i="1" dirty="0" smtClean="0"/>
              <a:t>perspectiva</a:t>
            </a:r>
            <a:r>
              <a:rPr lang="pt-BR" sz="2000" dirty="0" smtClean="0"/>
              <a:t> evolucionista para estudo do comportamento e cognição humana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 PE é psicologia que reconhece o fato que a arquitetura da mente humana é um produto de evolução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A mente humana está adaptada ao ambiente do pleistoceno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Objetivo da PE é a mente, não comportamento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</a:t>
            </a:r>
            <a:r>
              <a:rPr lang="cs-CZ" sz="2000" dirty="0" smtClean="0"/>
              <a:t> </a:t>
            </a:r>
            <a:r>
              <a:rPr lang="pt-BR" sz="2000" dirty="0" smtClean="0"/>
              <a:t>EP estuda os mecanismos e funções psicológicas evoluídas durante a história da espécie =</a:t>
            </a:r>
            <a:r>
              <a:rPr lang="cs-CZ" sz="2000" i="1" dirty="0" smtClean="0"/>
              <a:t> adapta</a:t>
            </a:r>
            <a:r>
              <a:rPr lang="pt-BR" sz="2000" i="1" dirty="0" err="1" smtClean="0"/>
              <a:t>ções</a:t>
            </a:r>
            <a:endParaRPr lang="pt-BR" sz="2000" i="1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Porque temos a mente qual temos?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Como e por quais mecanismos a mente foi formada?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Quais são as funções (</a:t>
            </a:r>
            <a:r>
              <a:rPr lang="pt-BR" sz="1800" i="1" dirty="0" smtClean="0"/>
              <a:t>adaptações) </a:t>
            </a:r>
            <a:r>
              <a:rPr lang="pt-BR" sz="1800" dirty="0" smtClean="0"/>
              <a:t>da mente?</a:t>
            </a:r>
            <a:endParaRPr lang="cs-CZ" sz="1800" i="1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Como a mente evoluída interaciona com o ambiente moderno?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6011863" y="3933825"/>
            <a:ext cx="286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Tooby </a:t>
            </a:r>
            <a:r>
              <a:rPr lang="pt-BR" i="1">
                <a:latin typeface="Monotype Corsiva" pitchFamily="66" charset="0"/>
              </a:rPr>
              <a:t>&amp;</a:t>
            </a:r>
            <a:r>
              <a:rPr lang="cs-CZ" i="1">
                <a:latin typeface="Monotype Corsiva" pitchFamily="66" charset="0"/>
              </a:rPr>
              <a:t> Cosmides</a:t>
            </a:r>
            <a:r>
              <a:rPr lang="pt-BR" i="1">
                <a:latin typeface="Monotype Corsiva" pitchFamily="66" charset="0"/>
              </a:rPr>
              <a:t>,</a:t>
            </a:r>
            <a:r>
              <a:rPr lang="cs-CZ" i="1">
                <a:latin typeface="Monotype Corsiva" pitchFamily="66" charset="0"/>
              </a:rPr>
              <a:t> 1992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7451725" y="6092825"/>
            <a:ext cx="137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Buss</a:t>
            </a:r>
            <a:r>
              <a:rPr lang="pt-BR" i="1">
                <a:latin typeface="Monotype Corsiva" pitchFamily="66" charset="0"/>
              </a:rPr>
              <a:t>,</a:t>
            </a:r>
            <a:r>
              <a:rPr lang="cs-CZ" i="1">
                <a:latin typeface="Monotype Corsiva" pitchFamily="66" charset="0"/>
              </a:rPr>
              <a:t> 1999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5508625" y="2205038"/>
            <a:ext cx="341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Barrett, Dunbar, Lycett 2002</a:t>
            </a:r>
          </a:p>
        </p:txBody>
      </p:sp>
    </p:spTree>
    <p:extLst>
      <p:ext uri="{BB962C8B-B14F-4D97-AF65-F5344CB8AC3E}">
        <p14:creationId xmlns:p14="http://schemas.microsoft.com/office/powerpoint/2010/main" val="156341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Evolução e Cultura</a:t>
            </a:r>
            <a:endParaRPr lang="cs-CZ" sz="40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2"/>
            <a:ext cx="8686800" cy="5328940"/>
          </a:xfrm>
        </p:spPr>
        <p:txBody>
          <a:bodyPr>
            <a:normAutofit fontScale="77500" lnSpcReduction="20000"/>
          </a:bodyPr>
          <a:lstStyle/>
          <a:p>
            <a:pPr algn="just" eaLnBrk="1" hangingPunct="1"/>
            <a:r>
              <a:rPr lang="pt-BR" sz="2400" dirty="0" smtClean="0"/>
              <a:t>PE é uma disciplina científica entre biologia e psicologia</a:t>
            </a:r>
            <a:endParaRPr lang="cs-CZ" sz="2400" dirty="0" smtClean="0"/>
          </a:p>
          <a:p>
            <a:pPr algn="just" eaLnBrk="1" hangingPunct="1"/>
            <a:r>
              <a:rPr lang="pt-BR" sz="2400" dirty="0" smtClean="0"/>
              <a:t>PE considera o indivíduo como produto de interação entre componentes biológicos (genes, hormônios) e socioculturais</a:t>
            </a:r>
            <a:endParaRPr lang="pt-BR" sz="2400" dirty="0"/>
          </a:p>
          <a:p>
            <a:pPr algn="just" eaLnBrk="1" hangingPunct="1"/>
            <a:r>
              <a:rPr lang="pt-BR" sz="2400" dirty="0" smtClean="0"/>
              <a:t>PE </a:t>
            </a:r>
            <a:r>
              <a:rPr lang="pt-BR" sz="2400" b="1" dirty="0" smtClean="0"/>
              <a:t>não diz </a:t>
            </a:r>
            <a:r>
              <a:rPr lang="pt-BR" sz="2400" dirty="0" smtClean="0"/>
              <a:t>que o comportamento e mente humana podem ser reduzidos só para processos biológicos, nem só para processos socioculturais</a:t>
            </a:r>
            <a:endParaRPr lang="cs-CZ" sz="2400" dirty="0" smtClean="0"/>
          </a:p>
          <a:p>
            <a:pPr algn="just" eaLnBrk="1" hangingPunct="1"/>
            <a:r>
              <a:rPr lang="pt-BR" sz="2400" dirty="0" smtClean="0"/>
              <a:t>Chama a atenção para a flexibilidade da cognição e comportamento, e a capacidade de alterar o comportamento segundo as circunstâncias (ambiente ecológico, demográfico, sociocultural)</a:t>
            </a:r>
          </a:p>
          <a:p>
            <a:pPr algn="just" eaLnBrk="1" hangingPunct="1"/>
            <a:r>
              <a:rPr lang="pt-BR" sz="2400" dirty="0" smtClean="0"/>
              <a:t>A cultura faz parte crucial do ambiente que os humanos (ou outras espécies) criam</a:t>
            </a:r>
          </a:p>
          <a:p>
            <a:pPr algn="just" eaLnBrk="1" hangingPunct="1"/>
            <a:r>
              <a:rPr lang="pt-BR" sz="2400" dirty="0" smtClean="0"/>
              <a:t>A </a:t>
            </a:r>
            <a:r>
              <a:rPr lang="pt-BR" sz="2400" dirty="0" err="1" smtClean="0"/>
              <a:t>herdabilidade</a:t>
            </a:r>
            <a:r>
              <a:rPr lang="pt-BR" sz="2400" dirty="0" smtClean="0"/>
              <a:t> cultural é mais rápida do que a </a:t>
            </a:r>
            <a:r>
              <a:rPr lang="pt-BR" sz="2400" dirty="0" err="1" smtClean="0"/>
              <a:t>herdabilidade</a:t>
            </a:r>
            <a:r>
              <a:rPr lang="pt-BR" sz="2400" dirty="0" smtClean="0"/>
              <a:t> biológica, mesmo que não dura tão longo e muda rápido</a:t>
            </a:r>
          </a:p>
          <a:p>
            <a:pPr algn="just" eaLnBrk="1" hangingPunct="1"/>
            <a:r>
              <a:rPr lang="pt-BR" sz="2400" dirty="0" smtClean="0"/>
              <a:t>A PE estuda interação entre os fatores biológicos e culturais, e reconhece a cultura como um dos resultados da evolução biológica</a:t>
            </a:r>
          </a:p>
          <a:p>
            <a:pPr algn="just" eaLnBrk="1" hangingPunct="1"/>
            <a:r>
              <a:rPr lang="pt-BR" sz="2400" dirty="0" smtClean="0"/>
              <a:t>Maioria da pesquisa psicológica contemporânea foi feita nos/as alunos/as americanos/as da psicologia, e em geral em uma população WEIRD (Western, </a:t>
            </a:r>
            <a:r>
              <a:rPr lang="pt-BR" sz="2400" dirty="0" err="1" smtClean="0"/>
              <a:t>Educated</a:t>
            </a:r>
            <a:r>
              <a:rPr lang="pt-BR" sz="2400" dirty="0" smtClean="0"/>
              <a:t>, </a:t>
            </a:r>
            <a:r>
              <a:rPr lang="pt-BR" sz="2400" dirty="0" err="1" smtClean="0"/>
              <a:t>Industrialized</a:t>
            </a:r>
            <a:r>
              <a:rPr lang="pt-BR" sz="2400" dirty="0" smtClean="0"/>
              <a:t>, </a:t>
            </a:r>
            <a:r>
              <a:rPr lang="pt-BR" sz="2400" dirty="0" err="1" smtClean="0"/>
              <a:t>Rich</a:t>
            </a:r>
            <a:r>
              <a:rPr lang="pt-BR" sz="2400" dirty="0" smtClean="0"/>
              <a:t>, </a:t>
            </a:r>
            <a:r>
              <a:rPr lang="pt-BR" sz="2400" dirty="0" err="1" smtClean="0"/>
              <a:t>Democratic</a:t>
            </a:r>
            <a:r>
              <a:rPr lang="pt-BR" sz="2400" dirty="0" smtClean="0"/>
              <a:t>), então não é representativa da população humana</a:t>
            </a:r>
          </a:p>
          <a:p>
            <a:pPr algn="just" eaLnBrk="1" hangingPunct="1"/>
            <a:r>
              <a:rPr lang="pt-BR" sz="2400" dirty="0" smtClean="0"/>
              <a:t>Uma parte substancial da pesquisa da PE foca em comparação entre mais culturas, em populações não ocidentais, em diferentes grupos de idades, em comunidade fora da universidade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0207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PE é popular</a:t>
            </a:r>
            <a:endParaRPr lang="cs-CZ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374062" cy="40894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pt-BR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as mulheres acham o homem com carro mais caro como mais atraente</a:t>
            </a:r>
            <a:r>
              <a:rPr lang="cs-CZ" sz="2400" dirty="0" smtClean="0"/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as mulheres usam mais cirurgia plástica do que homens para manter uma aparência jovem</a:t>
            </a:r>
            <a:r>
              <a:rPr lang="cs-CZ" sz="2400" dirty="0" smtClean="0"/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é melhor para as </a:t>
            </a:r>
            <a:r>
              <a:rPr lang="pt-BR" sz="2400" dirty="0" err="1" smtClean="0"/>
              <a:t>club</a:t>
            </a:r>
            <a:r>
              <a:rPr lang="pt-BR" sz="2400" dirty="0" smtClean="0"/>
              <a:t> </a:t>
            </a:r>
            <a:r>
              <a:rPr lang="pt-BR" sz="2400" dirty="0" err="1" smtClean="0"/>
              <a:t>dancers</a:t>
            </a:r>
            <a:r>
              <a:rPr lang="pt-BR" sz="2400" dirty="0" smtClean="0"/>
              <a:t> não usar a contracepção hormonal</a:t>
            </a:r>
            <a:r>
              <a:rPr lang="cs-CZ" sz="2400" dirty="0" smtClean="0"/>
              <a:t>?</a:t>
            </a:r>
            <a:endParaRPr lang="pt-BR" sz="2400" dirty="0" smtClean="0"/>
          </a:p>
          <a:p>
            <a:pPr algn="just" eaLnBrk="1" hangingPunct="1">
              <a:lnSpc>
                <a:spcPct val="90000"/>
              </a:lnSpc>
            </a:pPr>
            <a:endParaRPr lang="cs-CZ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b="1" dirty="0" smtClean="0"/>
              <a:t>Porque </a:t>
            </a:r>
            <a:r>
              <a:rPr lang="pt-BR" sz="2400" dirty="0" smtClean="0"/>
              <a:t>é a questão crucial na PE, mas pode criar vários mal-entendidos</a:t>
            </a:r>
          </a:p>
          <a:p>
            <a:pPr algn="just" eaLnBrk="1" hangingPunct="1">
              <a:lnSpc>
                <a:spcPct val="90000"/>
              </a:lnSpc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02592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e feminismo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pt-BR" dirty="0" err="1" smtClean="0"/>
              <a:t>Kramare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Treichler</a:t>
            </a:r>
            <a:r>
              <a:rPr lang="pt-BR" dirty="0" smtClean="0"/>
              <a:t> (1996): “Feminismo é a noção radical de que as mulheres são humanos.”</a:t>
            </a:r>
          </a:p>
          <a:p>
            <a:pPr algn="just" fontAlgn="base"/>
            <a:r>
              <a:rPr lang="pt-BR" dirty="0" err="1" smtClean="0"/>
              <a:t>Geher</a:t>
            </a:r>
            <a:r>
              <a:rPr lang="pt-BR" dirty="0" smtClean="0"/>
              <a:t> (2009): “Psicologia evolucionista é a noção radical de que o comportamento humano faz parte do mundo natural.”</a:t>
            </a:r>
          </a:p>
          <a:p>
            <a:pPr algn="just" fontAlgn="base"/>
            <a:r>
              <a:rPr lang="pt-BR" dirty="0" smtClean="0"/>
              <a:t>Não existe razão alguma para pensar de que estas duas noções radicais deveriam ser irreconciliáveis.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80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</a:t>
            </a:r>
          </a:p>
        </p:txBody>
      </p:sp>
      <p:sp>
        <p:nvSpPr>
          <p:cNvPr id="94211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2514600"/>
          </a:xfrm>
        </p:spPr>
        <p:txBody>
          <a:bodyPr/>
          <a:lstStyle/>
          <a:p>
            <a:r>
              <a:rPr lang="pt-BR" sz="2000" dirty="0" err="1" smtClean="0"/>
              <a:t>Jaroslava</a:t>
            </a:r>
            <a:r>
              <a:rPr lang="pt-BR" sz="2000" dirty="0" smtClean="0"/>
              <a:t> Varella </a:t>
            </a:r>
            <a:r>
              <a:rPr lang="pt-BR" sz="2000" dirty="0" err="1" smtClean="0"/>
              <a:t>Valentova</a:t>
            </a:r>
            <a:r>
              <a:rPr lang="pt-BR" sz="2000" dirty="0" smtClean="0"/>
              <a:t> (</a:t>
            </a:r>
            <a:r>
              <a:rPr lang="pt-BR" sz="2000" dirty="0" err="1" smtClean="0"/>
              <a:t>Jarka</a:t>
            </a:r>
            <a:r>
              <a:rPr lang="pt-BR" sz="2000" dirty="0" smtClean="0"/>
              <a:t> - </a:t>
            </a:r>
            <a:r>
              <a:rPr lang="pt-BR" sz="2000" dirty="0" err="1" smtClean="0"/>
              <a:t>Iarca</a:t>
            </a:r>
            <a:r>
              <a:rPr lang="pt-BR" sz="2000" dirty="0" smtClean="0"/>
              <a:t>)</a:t>
            </a:r>
          </a:p>
          <a:p>
            <a:pPr algn="just"/>
            <a:r>
              <a:rPr lang="cs-CZ" sz="2000" i="1" dirty="0" smtClean="0"/>
              <a:t>D</a:t>
            </a:r>
            <a:r>
              <a:rPr lang="pt-BR" sz="2000" i="1" dirty="0" smtClean="0"/>
              <a:t>e</a:t>
            </a:r>
            <a:r>
              <a:rPr lang="cs-CZ" sz="2000" i="1" dirty="0" smtClean="0"/>
              <a:t>pt. of Anthropology, Faculty of Humanities, Charles University, Prag</a:t>
            </a:r>
            <a:r>
              <a:rPr lang="pt-BR" sz="2000" i="1" dirty="0" smtClean="0"/>
              <a:t>a</a:t>
            </a:r>
            <a:r>
              <a:rPr lang="cs-CZ" sz="2000" i="1" dirty="0" smtClean="0"/>
              <a:t>, </a:t>
            </a:r>
            <a:r>
              <a:rPr lang="pt-BR" sz="2000" i="1" dirty="0" smtClean="0"/>
              <a:t>República Tcheca</a:t>
            </a:r>
          </a:p>
          <a:p>
            <a:pPr algn="just"/>
            <a:r>
              <a:rPr lang="pt-BR" sz="2000" i="1" dirty="0" err="1" smtClean="0"/>
              <a:t>School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of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Psychology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Northwestern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University</a:t>
            </a:r>
            <a:r>
              <a:rPr lang="pt-BR" sz="2000" i="1" dirty="0" smtClean="0"/>
              <a:t>, Chicago/</a:t>
            </a:r>
            <a:r>
              <a:rPr lang="pt-BR" sz="2000" i="1" dirty="0" err="1" smtClean="0"/>
              <a:t>Evanston</a:t>
            </a:r>
            <a:r>
              <a:rPr lang="pt-BR" sz="2000" i="1" dirty="0" smtClean="0"/>
              <a:t>, USA</a:t>
            </a:r>
            <a:endParaRPr lang="en-US" sz="2000" i="1" dirty="0" smtClean="0"/>
          </a:p>
          <a:p>
            <a:pPr algn="just"/>
            <a:r>
              <a:rPr lang="cs-CZ" sz="2000" i="1" dirty="0" smtClean="0"/>
              <a:t>Center for Theoretical Study, Charles University </a:t>
            </a:r>
            <a:r>
              <a:rPr lang="en-US" sz="2000" i="1" dirty="0" smtClean="0"/>
              <a:t>&amp; The Academy of Sciences of the Czech Republic</a:t>
            </a:r>
            <a:r>
              <a:rPr lang="cs-CZ" sz="2000" i="1" dirty="0" smtClean="0"/>
              <a:t>, Prag</a:t>
            </a:r>
            <a:r>
              <a:rPr lang="pt-BR" sz="2000" i="1" dirty="0" smtClean="0"/>
              <a:t>a</a:t>
            </a:r>
            <a:r>
              <a:rPr lang="cs-CZ" sz="2000" i="1" dirty="0" smtClean="0"/>
              <a:t>, </a:t>
            </a:r>
            <a:r>
              <a:rPr lang="pt-BR" sz="2000" i="1" dirty="0" smtClean="0"/>
              <a:t>República Tcheca</a:t>
            </a:r>
            <a:endParaRPr lang="en-US" sz="2000" i="1" dirty="0" smtClean="0"/>
          </a:p>
          <a:p>
            <a:pPr algn="just"/>
            <a:r>
              <a:rPr lang="en-US" sz="2000" b="1" dirty="0" smtClean="0"/>
              <a:t>2015 - </a:t>
            </a:r>
            <a:r>
              <a:rPr lang="en-US" sz="2000" b="1" dirty="0" err="1" smtClean="0"/>
              <a:t>Depto</a:t>
            </a:r>
            <a:r>
              <a:rPr lang="en-US" sz="2000" b="1" dirty="0" smtClean="0"/>
              <a:t>. de </a:t>
            </a:r>
            <a:r>
              <a:rPr lang="en-US" sz="2000" b="1" dirty="0" err="1" smtClean="0"/>
              <a:t>Psicologia</a:t>
            </a:r>
            <a:r>
              <a:rPr lang="en-US" sz="2000" b="1" dirty="0" smtClean="0"/>
              <a:t> Experimental, </a:t>
            </a:r>
            <a:r>
              <a:rPr lang="en-US" sz="2000" b="1" dirty="0" err="1" smtClean="0"/>
              <a:t>Instituto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Psicologia</a:t>
            </a:r>
            <a:r>
              <a:rPr lang="en-US" sz="2000" b="1" dirty="0" smtClean="0"/>
              <a:t>, USP</a:t>
            </a:r>
            <a:endParaRPr lang="pt-BR" sz="2000" dirty="0" smtClean="0"/>
          </a:p>
        </p:txBody>
      </p:sp>
      <p:pic>
        <p:nvPicPr>
          <p:cNvPr id="94212" name="Zástupný symbol pro obsah 3" descr="mapa_C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153025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555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Áreas de pesquisa – abordagem evolucionista e antropológica, sexualidade humana, relacionamentos de curto e longo prazo, orientação sexual, atratividade e primeiras impressões</a:t>
            </a:r>
          </a:p>
          <a:p>
            <a:pPr algn="just"/>
            <a:r>
              <a:rPr lang="pt-BR" sz="2400" dirty="0" smtClean="0"/>
              <a:t>Publicações: </a:t>
            </a:r>
            <a:r>
              <a:rPr lang="pt-BR" sz="2400" dirty="0" err="1" smtClean="0"/>
              <a:t>Research</a:t>
            </a:r>
            <a:r>
              <a:rPr lang="pt-BR" sz="2400" dirty="0" smtClean="0"/>
              <a:t> Gate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1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Aulas, leitura, e trabalho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b="1" dirty="0" smtClean="0"/>
              <a:t>Aulas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seguindo a ementa e </a:t>
            </a:r>
            <a:r>
              <a:rPr lang="pt-BR" dirty="0" err="1" smtClean="0"/>
              <a:t>moodle</a:t>
            </a:r>
            <a:r>
              <a:rPr lang="pt-BR" dirty="0" smtClean="0"/>
              <a:t> (alterações podem ocorrer), possivelmente convidarei outros/as pesquisadores/as para fazer uma apresentação curta</a:t>
            </a:r>
          </a:p>
          <a:p>
            <a:pPr algn="just"/>
            <a:r>
              <a:rPr lang="pt-BR" dirty="0" smtClean="0"/>
              <a:t>Todas as aulas serão gravadas e disponibilizadas pelo link no </a:t>
            </a:r>
            <a:r>
              <a:rPr lang="pt-BR" dirty="0" err="1" smtClean="0"/>
              <a:t>moodle</a:t>
            </a:r>
            <a:endParaRPr lang="pt-BR" dirty="0" smtClean="0"/>
          </a:p>
          <a:p>
            <a:pPr algn="just"/>
            <a:r>
              <a:rPr lang="pt-BR" dirty="0" smtClean="0"/>
              <a:t>Iremos fazer poucas reuniões síncronas para discutir o conteúdo </a:t>
            </a:r>
            <a:endParaRPr lang="pt-BR" dirty="0" smtClean="0"/>
          </a:p>
          <a:p>
            <a:pPr algn="just"/>
            <a:r>
              <a:rPr lang="pt-BR" b="1" dirty="0" smtClean="0"/>
              <a:t>Leitura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alguns textos em Português, alguns em Inglês (os textos estão </a:t>
            </a:r>
            <a:r>
              <a:rPr lang="pt-BR" dirty="0" smtClean="0"/>
              <a:t>já disponíveis em </a:t>
            </a:r>
            <a:r>
              <a:rPr lang="pt-BR" dirty="0" smtClean="0"/>
              <a:t>e-disciplinas</a:t>
            </a:r>
            <a:r>
              <a:rPr lang="pt-BR" dirty="0" smtClean="0"/>
              <a:t>), uma leitura por aula, outras são complementares e não obrigatórias</a:t>
            </a:r>
            <a:endParaRPr lang="pt-BR" dirty="0"/>
          </a:p>
          <a:p>
            <a:pPr algn="just"/>
            <a:r>
              <a:rPr lang="pt-BR" b="1" dirty="0" smtClean="0"/>
              <a:t>Trabalho final </a:t>
            </a:r>
            <a:r>
              <a:rPr lang="pt-BR" dirty="0" smtClean="0"/>
              <a:t>– </a:t>
            </a:r>
            <a:r>
              <a:rPr lang="pt-BR" dirty="0" smtClean="0"/>
              <a:t>normalmente formação </a:t>
            </a:r>
            <a:r>
              <a:rPr lang="pt-BR" dirty="0" smtClean="0"/>
              <a:t>de grupos (4-6 alunas/os), escolha de um tópico, e no final do semestre apresentação </a:t>
            </a:r>
            <a:r>
              <a:rPr lang="pt-BR" dirty="0" smtClean="0"/>
              <a:t>curta de </a:t>
            </a:r>
            <a:r>
              <a:rPr lang="pt-BR" dirty="0" smtClean="0"/>
              <a:t>um trabalho teórico </a:t>
            </a:r>
            <a:endParaRPr lang="pt-BR" dirty="0" smtClean="0"/>
          </a:p>
          <a:p>
            <a:pPr algn="just"/>
            <a:r>
              <a:rPr lang="pt-BR" dirty="0" smtClean="0"/>
              <a:t>Dado a situação diferente, e com alguns alunos/as pensando que seria muito difícil, podemos fazer trabalhos 1) em grupo, 2) em duplas, 3) excepcionalmente individuais</a:t>
            </a:r>
            <a:endParaRPr lang="pt-BR" dirty="0" smtClean="0"/>
          </a:p>
          <a:p>
            <a:pPr algn="just"/>
            <a:r>
              <a:rPr lang="pt-BR" dirty="0" smtClean="0"/>
              <a:t>Tópico – </a:t>
            </a:r>
            <a:r>
              <a:rPr lang="pt-BR" dirty="0" smtClean="0"/>
              <a:t>vou criar uma lista de tópicos (a lista na pesquisa online foi preliminar, só um exemplo) e vocês vão se inscrever para um dos tópicos, assim seria possível criar grupos ou duplas</a:t>
            </a:r>
            <a:endParaRPr lang="pt-BR" dirty="0" smtClean="0"/>
          </a:p>
          <a:p>
            <a:pPr algn="just"/>
            <a:r>
              <a:rPr lang="pt-BR" dirty="0" smtClean="0"/>
              <a:t>Cada grupo, dupla ou indivíduo irá fazer uma apresentação (gravação) curta 10-15min, no final do semestre iremos fazer uma discussão geral</a:t>
            </a:r>
          </a:p>
          <a:p>
            <a:pPr algn="just"/>
            <a:r>
              <a:rPr lang="pt-BR" dirty="0" smtClean="0"/>
              <a:t>Escolha de tópicos até 08/10</a:t>
            </a:r>
            <a:endParaRPr lang="pt-BR" dirty="0" smtClean="0"/>
          </a:p>
          <a:p>
            <a:pPr algn="just"/>
            <a:r>
              <a:rPr lang="pt-BR" dirty="0" smtClean="0"/>
              <a:t>Desta vez </a:t>
            </a:r>
            <a:r>
              <a:rPr lang="pt-BR" b="1" dirty="0" smtClean="0"/>
              <a:t>não terá trabalho escrito 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61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Jeitos de comunicação entre nós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Alexandre Cintra (MONITOR) – irá ajudar com a disciplina e vocês podem perguntar para ele e para mim sobre qualquer dúvida</a:t>
            </a:r>
          </a:p>
          <a:p>
            <a:pPr algn="just"/>
            <a:r>
              <a:rPr lang="pt-BR" sz="2400" dirty="0" err="1" smtClean="0"/>
              <a:t>Email</a:t>
            </a:r>
            <a:endParaRPr lang="pt-BR" sz="2400" dirty="0" smtClean="0"/>
          </a:p>
          <a:p>
            <a:pPr algn="just"/>
            <a:r>
              <a:rPr lang="pt-BR" sz="2400" dirty="0" err="1" smtClean="0"/>
              <a:t>Whatsap</a:t>
            </a:r>
            <a:r>
              <a:rPr lang="pt-BR" sz="2400" dirty="0" smtClean="0"/>
              <a:t> – se preferir, podemos criar um grupo para poder conversar, compartilhar as gravações, textos, etc. </a:t>
            </a:r>
            <a:endParaRPr lang="pt-BR" sz="24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905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/>
              <a:t>Nessa disciplina focaremos em relacionamentos íntimos, sexuais e/ou românticos, não em relacionamentos entre </a:t>
            </a:r>
            <a:r>
              <a:rPr lang="pt-BR" sz="2400" dirty="0" err="1" smtClean="0"/>
              <a:t>amig@s</a:t>
            </a:r>
            <a:r>
              <a:rPr lang="pt-BR" sz="2400" dirty="0" smtClean="0"/>
              <a:t>, entre colegas, entre pais e filhos, e outros </a:t>
            </a:r>
          </a:p>
          <a:p>
            <a:pPr algn="just"/>
            <a:r>
              <a:rPr lang="pt-BR" sz="2400" dirty="0" smtClean="0"/>
              <a:t>Discutiremos relacionamentos entre indivíduos do mesmo sexo e do sexo oposto, entre dois e mais indivíduos, relacionamentos de curto e longo prazo, diferentes tipos de relacionamentos em várias culturas, relacionamentos </a:t>
            </a:r>
            <a:r>
              <a:rPr lang="pt-BR" sz="2400" dirty="0" smtClean="0"/>
              <a:t>em </a:t>
            </a:r>
            <a:r>
              <a:rPr lang="pt-BR" sz="2400" dirty="0" smtClean="0"/>
              <a:t>outras </a:t>
            </a:r>
            <a:r>
              <a:rPr lang="pt-BR" sz="2400" dirty="0" smtClean="0"/>
              <a:t>espécies</a:t>
            </a:r>
            <a:r>
              <a:rPr lang="pt-BR" sz="2400" dirty="0" smtClean="0"/>
              <a:t>, relações fora do relacionamento estável, infidelidade, relacionamentos não funcionais, separações</a:t>
            </a:r>
            <a:r>
              <a:rPr lang="pt-BR" sz="2400" dirty="0" smtClean="0"/>
              <a:t> </a:t>
            </a:r>
            <a:r>
              <a:rPr lang="pt-BR" sz="2400" dirty="0" smtClean="0"/>
              <a:t>e outros</a:t>
            </a:r>
          </a:p>
          <a:p>
            <a:pPr algn="just"/>
            <a:r>
              <a:rPr lang="pt-BR" sz="2400" dirty="0" smtClean="0"/>
              <a:t>São tópicos muito sensíveis, as nossas atitudes e opiniões são moldados pela cultura (tradições, religiões) onde </a:t>
            </a:r>
            <a:r>
              <a:rPr lang="pt-BR" sz="2400" dirty="0" smtClean="0"/>
              <a:t>vivemos</a:t>
            </a:r>
          </a:p>
          <a:p>
            <a:pPr algn="just"/>
            <a:r>
              <a:rPr lang="pt-BR" sz="2400" dirty="0" smtClean="0"/>
              <a:t>MAS vamos tentar abrir a nossa mente, não julgar e tentar entender a sexualidade humana e relacionamentos íntimos de forma um pouco diferente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57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Objetivo da disciplina – não é agradar todo mundo; o objetivo é provocar com conceitos novos e não tradicionais, provocar o pensamento crítico</a:t>
            </a:r>
          </a:p>
          <a:p>
            <a:pPr algn="just"/>
            <a:r>
              <a:rPr lang="pt-BR" dirty="0" smtClean="0"/>
              <a:t>alun@s não precisam sempre concordar ou sempre discordar, mas precisam desenvolver pensamento crítico segundo as evidências teóricas e empíricas disponíveis, e sugerir novas abordagens, e novas pesquisas para responder outras questões sobre o tópico</a:t>
            </a:r>
          </a:p>
          <a:p>
            <a:pPr algn="just"/>
            <a:r>
              <a:rPr lang="pt-BR" dirty="0" smtClean="0"/>
              <a:t>Estamos vindo de várias áreas, e em vários momentos vamos discordar um com outro (alguns de vocês comigo, eu com alguns de vocês, vocês entre si)</a:t>
            </a:r>
          </a:p>
          <a:p>
            <a:pPr algn="just"/>
            <a:r>
              <a:rPr lang="pt-BR" dirty="0" smtClean="0"/>
              <a:t>Temos que tentar desenvolver um diálogo crítico construtivo, não destrutivo</a:t>
            </a:r>
          </a:p>
          <a:p>
            <a:pPr algn="just"/>
            <a:r>
              <a:rPr lang="pt-BR" dirty="0" smtClean="0"/>
              <a:t>Discussão construtiva não se baseia em experiências pessoais, nem opiniões pessoais, mas em evidências científicas e abordagem rigorosa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Senso comum e psicologia pop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Submeter os relacionamentos as investigações científicas e rigorosos significa tirar a mágica e  excitação dos relacionamentos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357301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/>
              <a:t>Não existe apoio científico que estudar algum fenômeno tiraria a excitação da experiência dele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Pode ser o contrário – cada investigação científica traz não só algumas respostas mas também outras perguntas, e mostra que o fenômeno é ainda mais complexo do que achamos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85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Senso comum e psicologia pop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2908920"/>
          </a:xfrm>
        </p:spPr>
        <p:txBody>
          <a:bodyPr/>
          <a:lstStyle/>
          <a:p>
            <a:pPr algn="just"/>
            <a:r>
              <a:rPr lang="pt-BR" dirty="0"/>
              <a:t>Estudar relacionamentos amorosos é inútil porque </a:t>
            </a:r>
            <a:r>
              <a:rPr lang="pt-BR" dirty="0" smtClean="0"/>
              <a:t>tudo </a:t>
            </a:r>
            <a:r>
              <a:rPr lang="pt-BR" dirty="0"/>
              <a:t>já sabemos do nosso senso comum – </a:t>
            </a:r>
            <a:r>
              <a:rPr lang="pt-BR" dirty="0" smtClean="0"/>
              <a:t>ex. </a:t>
            </a:r>
            <a:r>
              <a:rPr lang="pt-BR" sz="2400" dirty="0" smtClean="0"/>
              <a:t>brigas entre os </a:t>
            </a:r>
            <a:r>
              <a:rPr lang="pt-BR" sz="2400" dirty="0" err="1" smtClean="0"/>
              <a:t>parceir@s</a:t>
            </a:r>
            <a:r>
              <a:rPr lang="pt-BR" sz="2400" dirty="0" smtClean="0"/>
              <a:t> são </a:t>
            </a:r>
            <a:r>
              <a:rPr lang="pt-BR" sz="2400" dirty="0"/>
              <a:t>ruins para os relacionamentos, os homens são mais violentos nos relacionamentos do que as mulheres, boa comunicação entre os parceiros ajuda aumentar a qualidade do relacionamento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465313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/>
              <a:t>O senso comum não é sempre correto – as dicas mencionadas acima foram mostradas como mais complicadas, e não necessariamente certas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O senso comum que cria opiniões é muito importante para estudar porque as opiniões podem influenciar o comportamento humano 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O senso comum não é sempre errado, mas deveria ser submetido a exploração rigorosa (como qualquer tipo de conhecimento) antes de aceitar ele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9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1863</Words>
  <Application>Microsoft Office PowerPoint</Application>
  <PresentationFormat>Apresentação na tela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Monotype Corsiva</vt:lpstr>
      <vt:lpstr>Tema do Office</vt:lpstr>
      <vt:lpstr>Relacionamento Amoroso:  Evolução e Cultura (PSE2251)</vt:lpstr>
      <vt:lpstr>Apresentação</vt:lpstr>
      <vt:lpstr>Apresentação</vt:lpstr>
      <vt:lpstr>Aulas, leitura, e trabalho final</vt:lpstr>
      <vt:lpstr>Jeitos de comunicação entre nós</vt:lpstr>
      <vt:lpstr>Conteúdo da disciplina</vt:lpstr>
      <vt:lpstr>Conteúdo da disciplina</vt:lpstr>
      <vt:lpstr>Senso comum e psicologia pop</vt:lpstr>
      <vt:lpstr>Senso comum e psicologia pop</vt:lpstr>
      <vt:lpstr>Senso comum e psicologia pop</vt:lpstr>
      <vt:lpstr>Métodos de pesquisa dos relacionamentos amorosos</vt:lpstr>
      <vt:lpstr>Métodos de pesquisa dos relacionamentos amorosos</vt:lpstr>
      <vt:lpstr>Literatura</vt:lpstr>
      <vt:lpstr>Ciência de relacionamentos amorosos</vt:lpstr>
      <vt:lpstr>Ciência de relacionamentos amorosos</vt:lpstr>
      <vt:lpstr>Psicologia Evolucionista (PE)</vt:lpstr>
      <vt:lpstr>Evolução e Cultura</vt:lpstr>
      <vt:lpstr>A PE é popular</vt:lpstr>
      <vt:lpstr>Evolução e feminismo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Relacionamento Amoroso:  Evolução e Cultura (PSE2251)</dc:title>
  <dc:creator>Jarka</dc:creator>
  <cp:lastModifiedBy>Jarka</cp:lastModifiedBy>
  <cp:revision>60</cp:revision>
  <dcterms:created xsi:type="dcterms:W3CDTF">2017-07-28T13:55:05Z</dcterms:created>
  <dcterms:modified xsi:type="dcterms:W3CDTF">2020-09-10T02:06:25Z</dcterms:modified>
</cp:coreProperties>
</file>