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2" r:id="rId9"/>
    <p:sldId id="291" r:id="rId10"/>
    <p:sldId id="263" r:id="rId11"/>
    <p:sldId id="264" r:id="rId12"/>
    <p:sldId id="266" r:id="rId13"/>
    <p:sldId id="267" r:id="rId14"/>
    <p:sldId id="269" r:id="rId15"/>
    <p:sldId id="279" r:id="rId16"/>
    <p:sldId id="280" r:id="rId17"/>
    <p:sldId id="281" r:id="rId18"/>
    <p:sldId id="282" r:id="rId19"/>
    <p:sldId id="271" r:id="rId20"/>
    <p:sldId id="270" r:id="rId21"/>
    <p:sldId id="283" r:id="rId22"/>
    <p:sldId id="284" r:id="rId23"/>
    <p:sldId id="285" r:id="rId24"/>
    <p:sldId id="268" r:id="rId25"/>
    <p:sldId id="286" r:id="rId26"/>
    <p:sldId id="287" r:id="rId27"/>
    <p:sldId id="288" r:id="rId28"/>
    <p:sldId id="289" r:id="rId29"/>
    <p:sldId id="277" r:id="rId30"/>
    <p:sldId id="278" r:id="rId31"/>
    <p:sldId id="272" r:id="rId32"/>
    <p:sldId id="273" r:id="rId33"/>
    <p:sldId id="274" r:id="rId34"/>
    <p:sldId id="265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1"/>
  </p:normalViewPr>
  <p:slideViewPr>
    <p:cSldViewPr snapToGrid="0">
      <p:cViewPr varScale="1">
        <p:scale>
          <a:sx n="103" d="100"/>
          <a:sy n="103" d="100"/>
        </p:scale>
        <p:origin x="8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60300" y="3683633"/>
            <a:ext cx="89820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917661" y="3377551"/>
            <a:ext cx="962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8879815" y="3377551"/>
            <a:ext cx="962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" y="3377551"/>
            <a:ext cx="962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61900" y="3377551"/>
            <a:ext cx="6955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5592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2F9FC73-3B37-DC4E-9560-511EFDA8F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32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70DD4-1A6A-A5F1-C9BC-2226B1A7C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E5D73E-5BE0-A99C-187A-0C20E01A5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7CE1F3-A984-5B3B-B9B8-031A5FD2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FFE5-C3C1-1044-830C-B7EA5EA7A674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A613E4-16BF-4766-6D7E-318FDC0B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98C900-A1A3-8D4E-3CC8-F8A4F147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FC73-3B37-DC4E-9560-511EFDA8F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22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2F9FC73-3B37-DC4E-9560-511EFDA8F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45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80567" y="2882400"/>
            <a:ext cx="7631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Google Shape;25;p4"/>
          <p:cNvSpPr txBox="1"/>
          <p:nvPr/>
        </p:nvSpPr>
        <p:spPr>
          <a:xfrm>
            <a:off x="4791200" y="1575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6"/>
                </a:solidFill>
              </a:rPr>
              <a:t>“</a:t>
            </a:r>
            <a:endParaRPr sz="128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631044" y="2132900"/>
            <a:ext cx="2280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>
            <a:off x="9912236" y="2132900"/>
            <a:ext cx="2280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2280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>
            <a:off x="2280567" y="2132900"/>
            <a:ext cx="22804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2F9FC73-3B37-DC4E-9560-511EFDA8F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64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2F9FC73-3B37-DC4E-9560-511EFDA8F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45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6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6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5625941" y="1600200"/>
            <a:ext cx="4182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2F9FC73-3B37-DC4E-9560-511EFDA8F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56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7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515205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2F9FC73-3B37-DC4E-9560-511EFDA8F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05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8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8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8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2F9FC73-3B37-DC4E-9560-511EFDA8F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20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9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9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1191600" y="6199951"/>
            <a:ext cx="8616800" cy="4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2F9FC73-3B37-DC4E-9560-511EFDA8F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35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10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0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2F9FC73-3B37-DC4E-9560-511EFDA8F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91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2F9FC73-3B37-DC4E-9560-511EFDA8F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3680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03ED1945-E34E-F5B6-293C-C631DEB78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300" y="3683633"/>
            <a:ext cx="8982000" cy="1546400"/>
          </a:xfrm>
        </p:spPr>
        <p:txBody>
          <a:bodyPr/>
          <a:lstStyle/>
          <a:p>
            <a:r>
              <a:rPr lang="pt-BR" dirty="0"/>
              <a:t>Scrum + Usabilidade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D18C59A4-D188-C33E-189C-A07458872077}"/>
              </a:ext>
            </a:extLst>
          </p:cNvPr>
          <p:cNvSpPr txBox="1">
            <a:spLocks/>
          </p:cNvSpPr>
          <p:nvPr/>
        </p:nvSpPr>
        <p:spPr>
          <a:xfrm>
            <a:off x="7551288" y="5768652"/>
            <a:ext cx="89820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t-BR" sz="2800" dirty="0"/>
              <a:t>Ma. Vanessa Matias Leite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2507B76-B799-C66F-1F8E-37B2A63C0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de Inclusão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CI-01: O artigo aborda diretamente o desenvolvimento utilizando Scrum e as práticas de IHC;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C1-02: O artigo aborda práticas de avaliação da usabilidade no método ágil Scrum.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de Exclusão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/>
              <a:t>CE-01: O artigo não disponível para acesso;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CE-02: O artigo não está em inglês;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CE-03: O arquivo retornado pela </a:t>
            </a:r>
            <a:r>
              <a:rPr lang="pt-BR" i="1" dirty="0" err="1"/>
              <a:t>string</a:t>
            </a:r>
            <a:r>
              <a:rPr lang="pt-BR" dirty="0"/>
              <a:t> não é um artigo revisado por pares;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CE-04: O artigo não aborda o Scrum como método ágil;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CE-05: O artigo não aborda IHC ou a UX como parte do desenvolvimento ágil.</a:t>
            </a:r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Fases realizadas para a seleção do artigo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5BE87F90-84B2-1276-5030-341A881880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00" b="11526"/>
          <a:stretch/>
        </p:blipFill>
        <p:spPr>
          <a:xfrm>
            <a:off x="1191600" y="1721205"/>
            <a:ext cx="8335104" cy="46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8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Artefatos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  <p:pic>
        <p:nvPicPr>
          <p:cNvPr id="6" name="Imagem 5" descr="Gráfico&#10;&#10;Descrição gerada automaticamente">
            <a:extLst>
              <a:ext uri="{FF2B5EF4-FFF2-40B4-BE49-F238E27FC236}">
                <a16:creationId xmlns:a16="http://schemas.microsoft.com/office/drawing/2014/main" id="{FAA2D78F-F31D-BA35-FAE6-432D65914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429" y="1621051"/>
            <a:ext cx="7772400" cy="51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5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Artefatos -Protótipos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/>
              <a:t>Planejamento de sprint;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Em paralelo com as sprints;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Requisitos de UX;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Baixa e alta fidelidade;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Avaliação;</a:t>
            </a:r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9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Artefatos –Histórias de Usuário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Profissionais de UX que desenvolvem as Histórias de Usuário;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021DDEC-5EE0-6954-5871-4A1CCBA9E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75" y="2931179"/>
            <a:ext cx="7337446" cy="326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96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Artefatos - Personas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Melhoram o entendimento de requisitos de usabilidade no projeto.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Utilizado para a criação das histórias do usuário.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Atividades de Engenharia de requisito.</a:t>
            </a:r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8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Artefatos - </a:t>
            </a:r>
            <a:r>
              <a:rPr lang="pt-BR" dirty="0" err="1"/>
              <a:t>Mockups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Utilizados nas atividades de engenharia de requisitos.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Desenvolvidos pelos responsáveis de UX e pelo PO.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Devem ser associados as histórias dos usuários.</a:t>
            </a:r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Artefatos – Quadro Scrum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Utilizado para apresentar as Sprints. Continha cartões de história na forma de </a:t>
            </a:r>
            <a:r>
              <a:rPr lang="pt-BR" dirty="0" err="1"/>
              <a:t>post-its</a:t>
            </a:r>
            <a:r>
              <a:rPr lang="pt-BR" dirty="0"/>
              <a:t> em cores diferentes, que foram colocados em uma das cinco colunas para mostrar em qual estágio de implementação a história havia alcançado.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3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Dificuldades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  <p:pic>
        <p:nvPicPr>
          <p:cNvPr id="6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id="{58F0A45D-F825-9464-4958-86DC4AD19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97"/>
          <a:stretch/>
        </p:blipFill>
        <p:spPr>
          <a:xfrm>
            <a:off x="2383600" y="1621051"/>
            <a:ext cx="7581900" cy="4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9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1F244-B176-819C-36C9-7FFFC0CF0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68ED65-B90C-AC37-3EF8-F19C180200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0D1BC43-AFC9-5ACE-BEBA-EDFA23218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94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Dificuldades – Iniciar a cooperação tarde demais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O início tardio das atividades de UX são uma das dificuldades encontradas pelas startups.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Cooperação desde o início ajuda a reduzir problemas tardios por causa da construção de relacionamentos e da compreensão mútua de seus papéis.</a:t>
            </a:r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2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Dificuldades – Pouca colaboração entre as equipes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Colaboração maior entre UX e Desenvolvedores.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Colaboração evita problemas de comunicação e de retrabalho. 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membros da equipe ágil são basicamente receptores passivos de informações de UX e geralmente não têm um papel ativo em sua criação. </a:t>
            </a:r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6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Dificuldades – Não atender requisitos de UX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A falta de entendimento dos requisitos é maior pelos DEV.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Desenvolvedores tomam decisões de implementação ruins porque entenderam mal a necessidade do usuário por trás da solução de design UX.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Um dos maiores desafios ao trabalhar com atividades de usabilidade no Scrum é encontrar tempo para as atividades do usuário nos sprints 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53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Dificuldades – Adoção ágil pela equipe UX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Dificuldade em mudar a forma de trabalho da UX.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dificuldade das histórias dos usuários abordarem questões de UX.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Empresas trabalham com a equipe de UX separado, portanto, não participam das sprints.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98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de desenvolvimento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  <p:pic>
        <p:nvPicPr>
          <p:cNvPr id="6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id="{B22D30A0-3DB1-9AC6-1A07-D9BF7958A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85"/>
          <a:stretch/>
        </p:blipFill>
        <p:spPr>
          <a:xfrm>
            <a:off x="2317750" y="1726210"/>
            <a:ext cx="7556500" cy="494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08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de desenvolvimento – Papéis mais influentes para UX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Sem equipe descentralizada;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Especialista de UX como PO;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Especialistas de UX em vários papéis.</a:t>
            </a:r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02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de desenvolvimento – Comunicação frequente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Deficiências na comunicação das equipes são mais comuns em startups com mais de cinco anos e com mais de 70 funcionários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Foco na comunicação tanto dentro da equipe quanto com os usuários.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Reuniões de sprints - ajuda a identificar se a equipe está no caminho certo ou não. </a:t>
            </a:r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57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de desenvolvimento – Modificações nas sprints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Desenvolvedores trabalham com uma ou duas sprints de atraso após a equipe de UX coletar dados e propor soluções de design.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trabalho de UX ser dividido em tarefas, que pudessem ser inseridas em uma iteração (sprint).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Avaliações de usabilidades inseridas nas sprints.</a:t>
            </a:r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9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de desenvolvimento - Cooperação mais próxima </a:t>
            </a:r>
            <a:r>
              <a:rPr lang="pt-BR" dirty="0" err="1"/>
              <a:t>Dev</a:t>
            </a:r>
            <a:r>
              <a:rPr lang="pt-BR" dirty="0"/>
              <a:t> e UX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Ponto de melhorias: é inserir um especialista de UX na equipe desenvolvimento ou a colaboração mais estreita entre UXS e outras funções relacionadas ao desenvolvimento. Evidenciando assim, que UX e DEV devem trabalhar  juntos.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Benefícios entre a cooperação de UX e Desenvolvedores: os desenvolvedores têm acesso ao raciocínio por trás das decisões de design, assim a discussão sobre o design é mais fácil.</a:t>
            </a:r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94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de desenvolvimento – Equipes auto-organizáveis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Equipe auto-organizada requer uma organização no ambiente que promove e reforça o comportamento, em vez de impedi-lo.</a:t>
            </a:r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6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/>
              <a:t>Desenvolvimento de software é algo complexo;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Atividades </a:t>
            </a:r>
            <a:r>
              <a:rPr lang="pt-BR" dirty="0" err="1"/>
              <a:t>back-end</a:t>
            </a:r>
            <a:r>
              <a:rPr lang="pt-BR" dirty="0"/>
              <a:t> e front-</a:t>
            </a:r>
            <a:r>
              <a:rPr lang="pt-BR" dirty="0" err="1"/>
              <a:t>end</a:t>
            </a:r>
            <a:r>
              <a:rPr lang="pt-BR" dirty="0"/>
              <a:t>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Modelo de processos;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Métodos ágeis;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2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  <p:pic>
        <p:nvPicPr>
          <p:cNvPr id="6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id="{4E60070C-5407-30FC-38B3-A5600E7C7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600" y="1550737"/>
            <a:ext cx="6977376" cy="49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00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- Teste de usuário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Esquema interativo de teste, em cada sprint, seja realizado uma pequena avaliação de usabilidade utilizando apenas dois usuários.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feito após a semana de desenvolvimento 1 e 2 para cada sprint junto com o envolvimento do usuário. </a:t>
            </a:r>
          </a:p>
          <a:p>
            <a:pPr marL="152396" indent="0" algn="just">
              <a:buNone/>
            </a:pPr>
            <a:endParaRPr lang="pt-BR" dirty="0"/>
          </a:p>
          <a:p>
            <a:pPr algn="just"/>
            <a:r>
              <a:rPr lang="pt-BR" dirty="0"/>
              <a:t>As avaliações devem ser conduzidas regularmente para medir a satisfação dos usuários e o valor do software para eles.</a:t>
            </a:r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98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Conclusões- Teste de usabilidade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Uma  das técnicas específica que auxilia integrar as áreas é o uso de testes de usabilidades.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funciona como um cartão para facilitar a conversa entre o proprietário do produto e seus usuários, podendo assim criar melhores histórias de usuários e critérios de aceitação.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Esta prática está integrada no processo e é feito após o término do código.  </a:t>
            </a:r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76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Conteúdos - Heurística de Nielsen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Utilizada para avaliação das Personas e também como um guia para o desenvolvimento do produto.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Utilizado para construir um Sistema especialista que auxilia os desenvolvedores a  projetar Interfaces com mais rigor na usabilidade </a:t>
            </a:r>
          </a:p>
          <a:p>
            <a:pPr algn="just"/>
            <a:endParaRPr lang="pt-BR" dirty="0"/>
          </a:p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17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1F244-B176-819C-36C9-7FFFC0CF0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Proposta </a:t>
            </a:r>
            <a:r>
              <a:rPr lang="pt-BR"/>
              <a:t>de trabalho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68ED65-B90C-AC37-3EF8-F19C180200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0D1BC43-AFC9-5ACE-BEBA-EDFA23218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9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3EAF37D-9FA8-E4CF-F4F4-9B70B924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160" y="681558"/>
            <a:ext cx="9320038" cy="548819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Scrum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36517836-45A7-D3B7-2BCF-DC44C6555490}"/>
              </a:ext>
            </a:extLst>
          </p:cNvPr>
          <p:cNvSpPr txBox="1"/>
          <p:nvPr/>
        </p:nvSpPr>
        <p:spPr>
          <a:xfrm>
            <a:off x="9763861" y="6380149"/>
            <a:ext cx="2473077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100" dirty="0">
                <a:solidFill>
                  <a:srgbClr val="5454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Fonte: (Pressman, 2016)</a:t>
            </a:r>
          </a:p>
          <a:p>
            <a:pPr algn="ctr">
              <a:lnSpc>
                <a:spcPts val="2520"/>
              </a:lnSpc>
            </a:pPr>
            <a:endParaRPr lang="en-US" sz="1800" dirty="0">
              <a:solidFill>
                <a:srgbClr val="545454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911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just">
              <a:buNone/>
            </a:pPr>
            <a:r>
              <a:rPr lang="pt-BR" dirty="0"/>
              <a:t>Qualidade conforme a ISO/IEC 25010: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Funcionalidade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Confiabilidade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accent3"/>
                </a:solidFill>
              </a:rPr>
              <a:t>Usabilidade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Eficiência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Manutenibilidade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Portabilidade</a:t>
            </a:r>
          </a:p>
          <a:p>
            <a:pPr algn="just"/>
            <a:endParaRPr lang="pt-BR" dirty="0"/>
          </a:p>
          <a:p>
            <a:pPr algn="just"/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596AC85A-7507-9508-AEF0-BEB9CD07C0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84643" y="3827417"/>
            <a:ext cx="3671653" cy="24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1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algn="just"/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  <p:pic>
        <p:nvPicPr>
          <p:cNvPr id="3" name="Espaço Reservado para Conteúdo 4" descr="Gráfico, Diagrama, Gráfico de radar&#10;&#10;Descrição gerada automaticamente">
            <a:extLst>
              <a:ext uri="{FF2B5EF4-FFF2-40B4-BE49-F238E27FC236}">
                <a16:creationId xmlns:a16="http://schemas.microsoft.com/office/drawing/2014/main" id="{1BF2D3B0-FDEE-57EA-1ADA-73BDA6D7B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26" y="766896"/>
            <a:ext cx="9814989" cy="54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7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1F244-B176-819C-36C9-7FFFC0CF0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Revisão Sistemática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68ED65-B90C-AC37-3EF8-F19C180200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0D1BC43-AFC9-5ACE-BEBA-EDFA23218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2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D03082-CF32-36EA-A387-587B369A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Base de Dados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D4BBB5-D0E3-0636-0913-D5F41B5B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just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78DF96-FF57-C671-C914-CE8F9F86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8815" y="210960"/>
            <a:ext cx="1134962" cy="1111872"/>
          </a:xfrm>
          <a:prstGeom prst="rect">
            <a:avLst/>
          </a:prstGeom>
        </p:spPr>
      </p:pic>
      <p:pic>
        <p:nvPicPr>
          <p:cNvPr id="6" name="Imagem 5" descr="Desenho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88C93C51-2118-4167-80F9-CC0BB0EE7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600" y="2565901"/>
            <a:ext cx="5064717" cy="2209300"/>
          </a:xfrm>
          <a:prstGeom prst="rect">
            <a:avLst/>
          </a:prstGeom>
        </p:spPr>
      </p:pic>
      <p:pic>
        <p:nvPicPr>
          <p:cNvPr id="8" name="Imagem 7" descr="Uma imagem contendo Ícone&#10;&#10;Descrição gerada automaticamente">
            <a:extLst>
              <a:ext uri="{FF2B5EF4-FFF2-40B4-BE49-F238E27FC236}">
                <a16:creationId xmlns:a16="http://schemas.microsoft.com/office/drawing/2014/main" id="{A09CA688-25F1-D8BA-5CF2-5A644D0DC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441" y="2066851"/>
            <a:ext cx="3207400" cy="32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8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FB682-84D7-9BA2-EF82-DC119D53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String</a:t>
            </a:r>
            <a:r>
              <a:rPr lang="pt-BR" dirty="0"/>
              <a:t> de busca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A27F03-AAC3-904E-AA82-B0F6C7A3E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600" y="1831451"/>
            <a:ext cx="10176616" cy="4736400"/>
          </a:xfrm>
        </p:spPr>
        <p:txBody>
          <a:bodyPr/>
          <a:lstStyle/>
          <a:p>
            <a:pPr marL="152396" indent="0">
              <a:buNone/>
            </a:pPr>
            <a:endParaRPr lang="pt-BR" dirty="0"/>
          </a:p>
          <a:p>
            <a:pPr marL="152396" indent="0">
              <a:buNone/>
            </a:pPr>
            <a:r>
              <a:rPr lang="pt-BR" dirty="0"/>
              <a:t>((“</a:t>
            </a:r>
            <a:r>
              <a:rPr lang="pt-BR" dirty="0" err="1"/>
              <a:t>scrum</a:t>
            </a:r>
            <a:r>
              <a:rPr lang="pt-BR" dirty="0"/>
              <a:t>” OR “</a:t>
            </a:r>
            <a:r>
              <a:rPr lang="pt-BR" dirty="0" err="1"/>
              <a:t>scrum</a:t>
            </a:r>
            <a:r>
              <a:rPr lang="pt-BR" dirty="0"/>
              <a:t> </a:t>
            </a:r>
            <a:r>
              <a:rPr lang="pt-BR" dirty="0" err="1"/>
              <a:t>methodology</a:t>
            </a:r>
            <a:r>
              <a:rPr lang="pt-BR" dirty="0"/>
              <a:t>” OR “</a:t>
            </a:r>
            <a:r>
              <a:rPr lang="pt-BR" dirty="0" err="1"/>
              <a:t>Agile</a:t>
            </a:r>
            <a:r>
              <a:rPr lang="pt-BR" dirty="0"/>
              <a:t> Software </a:t>
            </a:r>
            <a:r>
              <a:rPr lang="pt-BR" dirty="0" err="1"/>
              <a:t>Development</a:t>
            </a:r>
            <a:r>
              <a:rPr lang="pt-BR" dirty="0"/>
              <a:t>” OR “sprint”) </a:t>
            </a:r>
          </a:p>
          <a:p>
            <a:pPr marL="152396" indent="0">
              <a:buNone/>
            </a:pPr>
            <a:endParaRPr lang="pt-BR" dirty="0"/>
          </a:p>
          <a:p>
            <a:pPr marL="152396" indent="0" algn="ctr">
              <a:buNone/>
            </a:pPr>
            <a:r>
              <a:rPr lang="pt-BR" dirty="0"/>
              <a:t>AND</a:t>
            </a:r>
          </a:p>
          <a:p>
            <a:pPr marL="152396" indent="0">
              <a:buNone/>
            </a:pPr>
            <a:endParaRPr lang="pt-BR" dirty="0"/>
          </a:p>
          <a:p>
            <a:pPr marL="152396" indent="0">
              <a:buNone/>
            </a:pPr>
            <a:r>
              <a:rPr lang="pt-BR" dirty="0"/>
              <a:t>(“HIC” OR “</a:t>
            </a:r>
            <a:r>
              <a:rPr lang="pt-BR" dirty="0" err="1"/>
              <a:t>human-computer</a:t>
            </a:r>
            <a:r>
              <a:rPr lang="pt-BR" dirty="0"/>
              <a:t> </a:t>
            </a:r>
            <a:r>
              <a:rPr lang="pt-BR" dirty="0" err="1"/>
              <a:t>interaction</a:t>
            </a:r>
            <a:r>
              <a:rPr lang="pt-BR" dirty="0"/>
              <a:t>” OR “UX” OR “</a:t>
            </a:r>
            <a:r>
              <a:rPr lang="pt-BR" dirty="0" err="1"/>
              <a:t>user</a:t>
            </a:r>
            <a:r>
              <a:rPr lang="pt-BR" dirty="0"/>
              <a:t> </a:t>
            </a:r>
            <a:r>
              <a:rPr lang="pt-BR" dirty="0" err="1"/>
              <a:t>experience</a:t>
            </a:r>
            <a:r>
              <a:rPr lang="pt-BR" dirty="0"/>
              <a:t>”))</a:t>
            </a:r>
          </a:p>
        </p:txBody>
      </p:sp>
    </p:spTree>
    <p:extLst>
      <p:ext uri="{BB962C8B-B14F-4D97-AF65-F5344CB8AC3E}">
        <p14:creationId xmlns:p14="http://schemas.microsoft.com/office/powerpoint/2010/main" val="3183639827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Antonio · SlidesCarnival</Template>
  <TotalTime>224</TotalTime>
  <Words>983</Words>
  <Application>Microsoft Macintosh PowerPoint</Application>
  <PresentationFormat>Widescreen</PresentationFormat>
  <Paragraphs>189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Lato</vt:lpstr>
      <vt:lpstr>Open Sans Light</vt:lpstr>
      <vt:lpstr>Raleway</vt:lpstr>
      <vt:lpstr>Antonio template</vt:lpstr>
      <vt:lpstr>Scrum + Usabilidade</vt:lpstr>
      <vt:lpstr>Contextualização</vt:lpstr>
      <vt:lpstr>Contextualização</vt:lpstr>
      <vt:lpstr>Scrum</vt:lpstr>
      <vt:lpstr>Contextualização</vt:lpstr>
      <vt:lpstr>Apresentação do PowerPoint</vt:lpstr>
      <vt:lpstr>Revisão Sistemática</vt:lpstr>
      <vt:lpstr>Base de Dados</vt:lpstr>
      <vt:lpstr>String de busca</vt:lpstr>
      <vt:lpstr>Critérios de Inclusão</vt:lpstr>
      <vt:lpstr>Critérios de Exclusão</vt:lpstr>
      <vt:lpstr>Fases realizadas para a seleção do artigo</vt:lpstr>
      <vt:lpstr>Artefatos</vt:lpstr>
      <vt:lpstr>Artefatos -Protótipos</vt:lpstr>
      <vt:lpstr>Artefatos –Histórias de Usuário</vt:lpstr>
      <vt:lpstr>Artefatos - Personas</vt:lpstr>
      <vt:lpstr>Artefatos - Mockups</vt:lpstr>
      <vt:lpstr>Artefatos – Quadro Scrum</vt:lpstr>
      <vt:lpstr>Dificuldades</vt:lpstr>
      <vt:lpstr>Dificuldades – Iniciar a cooperação tarde demais</vt:lpstr>
      <vt:lpstr>Dificuldades – Pouca colaboração entre as equipes</vt:lpstr>
      <vt:lpstr>Dificuldades – Não atender requisitos de UX</vt:lpstr>
      <vt:lpstr>Dificuldades – Adoção ágil pela equipe UX </vt:lpstr>
      <vt:lpstr>Ciclo de desenvolvimento</vt:lpstr>
      <vt:lpstr>Ciclo de desenvolvimento – Papéis mais influentes para UX</vt:lpstr>
      <vt:lpstr>Ciclo de desenvolvimento – Comunicação frequente</vt:lpstr>
      <vt:lpstr>Ciclo de desenvolvimento – Modificações nas sprints</vt:lpstr>
      <vt:lpstr>Ciclo de desenvolvimento - Cooperação mais próxima Dev e UX</vt:lpstr>
      <vt:lpstr>Ciclo de desenvolvimento – Equipes auto-organizáveis</vt:lpstr>
      <vt:lpstr>Avaliação</vt:lpstr>
      <vt:lpstr>Avaliação - Teste de usuário</vt:lpstr>
      <vt:lpstr>Conclusões- Teste de usabilidade</vt:lpstr>
      <vt:lpstr>Conteúdos - Heurística de Nielsen</vt:lpstr>
      <vt:lpstr>Proposta de trabalho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Algoritmos</dc:title>
  <dc:creator>Vanessa Matias Leite</dc:creator>
  <cp:lastModifiedBy>Vanessa Matias Leite</cp:lastModifiedBy>
  <cp:revision>25</cp:revision>
  <dcterms:created xsi:type="dcterms:W3CDTF">2023-01-25T18:45:11Z</dcterms:created>
  <dcterms:modified xsi:type="dcterms:W3CDTF">2023-09-19T19:03:39Z</dcterms:modified>
</cp:coreProperties>
</file>