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8"/>
  </p:notesMasterIdLst>
  <p:sldIdLst>
    <p:sldId id="375" r:id="rId2"/>
    <p:sldId id="378" r:id="rId3"/>
    <p:sldId id="256" r:id="rId4"/>
    <p:sldId id="257" r:id="rId5"/>
    <p:sldId id="258" r:id="rId6"/>
    <p:sldId id="259" r:id="rId7"/>
    <p:sldId id="260" r:id="rId8"/>
    <p:sldId id="376" r:id="rId9"/>
    <p:sldId id="261" r:id="rId10"/>
    <p:sldId id="262" r:id="rId11"/>
    <p:sldId id="263" r:id="rId12"/>
    <p:sldId id="264" r:id="rId13"/>
    <p:sldId id="377" r:id="rId14"/>
    <p:sldId id="381" r:id="rId15"/>
    <p:sldId id="266" r:id="rId16"/>
    <p:sldId id="267" r:id="rId17"/>
    <p:sldId id="268" r:id="rId18"/>
    <p:sldId id="269" r:id="rId19"/>
    <p:sldId id="270" r:id="rId20"/>
    <p:sldId id="271" r:id="rId21"/>
    <p:sldId id="272" r:id="rId22"/>
    <p:sldId id="274" r:id="rId23"/>
    <p:sldId id="275" r:id="rId24"/>
    <p:sldId id="276" r:id="rId25"/>
    <p:sldId id="280" r:id="rId26"/>
    <p:sldId id="279" r:id="rId27"/>
    <p:sldId id="277" r:id="rId28"/>
    <p:sldId id="278" r:id="rId29"/>
    <p:sldId id="379" r:id="rId30"/>
    <p:sldId id="380" r:id="rId31"/>
    <p:sldId id="281" r:id="rId32"/>
    <p:sldId id="285" r:id="rId33"/>
    <p:sldId id="282" r:id="rId34"/>
    <p:sldId id="382" r:id="rId35"/>
    <p:sldId id="289" r:id="rId36"/>
    <p:sldId id="288" r:id="rId3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6"/>
  </p:normalViewPr>
  <p:slideViewPr>
    <p:cSldViewPr showGuides="1">
      <p:cViewPr varScale="1">
        <p:scale>
          <a:sx n="101" d="100"/>
          <a:sy n="101" d="100"/>
        </p:scale>
        <p:origin x="1000" y="192"/>
      </p:cViewPr>
      <p:guideLst>
        <p:guide orient="horz" pos="2160"/>
        <p:guide pos="384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59" d="100"/>
        <a:sy n="159" d="100"/>
      </p:scale>
      <p:origin x="0" y="0"/>
    </p:cViewPr>
  </p:sorter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C542DC56-9EFA-F0EB-15C3-F55A0BFEA20B}"/>
              </a:ext>
            </a:extLst>
          </p:cNvPr>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901403A6-E6A6-6D6F-0CDC-36BCB88BF981}"/>
              </a:ext>
            </a:extLst>
          </p:cNvPr>
          <p:cNvSpPr>
            <a:spLocks noGrp="1" noChangeArrowheads="1"/>
          </p:cNvSpPr>
          <p:nvPr>
            <p:ph type="body"/>
          </p:nvPr>
        </p:nvSpPr>
        <p:spPr bwMode="auto">
          <a:xfrm>
            <a:off x="685800" y="4343400"/>
            <a:ext cx="5484813" cy="4113213"/>
          </a:xfrm>
          <a:prstGeom prst="rect">
            <a:avLst/>
          </a:prstGeom>
          <a:noFill/>
          <a:ln>
            <a:noFill/>
          </a:ln>
          <a:effectLst/>
        </p:spPr>
        <p:txBody>
          <a:bodyPr vert="horz" wrap="square" lIns="0" tIns="0" rIns="0" bIns="0" numCol="1" anchor="t" anchorCtr="0" compatLnSpc="1">
            <a:prstTxWarp prst="textNoShape">
              <a:avLst/>
            </a:prstTxWarp>
          </a:bodyPr>
          <a:lstStyle/>
          <a:p>
            <a:pPr lvl="0"/>
            <a:endParaRPr lang="pt-BR" altLang="pt-BR"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C09014DC-AD32-51FE-411F-BF83D8257830}"/>
              </a:ext>
            </a:extLst>
          </p:cNvPr>
          <p:cNvSpPr>
            <a:spLocks noGrp="1" noRot="1" noChangeAspect="1" noChangeArrowheads="1" noTextEdit="1"/>
          </p:cNvSpPr>
          <p:nvPr>
            <p:ph type="sldImg"/>
          </p:nvPr>
        </p:nvSpPr>
        <p:spPr/>
      </p:sp>
      <p:sp>
        <p:nvSpPr>
          <p:cNvPr id="16386" name="Notes Placeholder 2">
            <a:extLst>
              <a:ext uri="{FF2B5EF4-FFF2-40B4-BE49-F238E27FC236}">
                <a16:creationId xmlns:a16="http://schemas.microsoft.com/office/drawing/2014/main" id="{4D54D230-8D2C-6703-B683-835B0F7FD2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16387" name="Slide Number Placeholder 3">
            <a:extLst>
              <a:ext uri="{FF2B5EF4-FFF2-40B4-BE49-F238E27FC236}">
                <a16:creationId xmlns:a16="http://schemas.microsoft.com/office/drawing/2014/main" id="{36B369C1-684C-46CA-A8D1-51FBE2D8128D}"/>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spcBef>
                <a:spcPct val="0"/>
              </a:spcBef>
              <a:buClrTx/>
              <a:buSzTx/>
              <a:buFontTx/>
              <a:buNone/>
            </a:pPr>
            <a:fld id="{79A537D0-4B1D-A641-99FA-9FF1E78D8186}" type="slidenum">
              <a:rPr lang="pt-BR" altLang="pt-BR" sz="1800">
                <a:solidFill>
                  <a:schemeClr val="tx1"/>
                </a:solidFill>
                <a:latin typeface="Calibri" panose="020F0502020204030204" pitchFamily="34" charset="0"/>
              </a:rPr>
              <a:pPr eaLnBrk="1" hangingPunct="1">
                <a:spcBef>
                  <a:spcPct val="0"/>
                </a:spcBef>
                <a:buClrTx/>
                <a:buSzTx/>
                <a:buFontTx/>
                <a:buNone/>
              </a:pPr>
              <a:t>1</a:t>
            </a:fld>
            <a:endParaRPr lang="pt-BR" altLang="pt-BR" sz="1800">
              <a:solidFill>
                <a:schemeClr val="tx1"/>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72C84ED0-8C87-83E2-8BC1-64F8FB203EDF}"/>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9" name="Rectangle 2">
            <a:extLst>
              <a:ext uri="{FF2B5EF4-FFF2-40B4-BE49-F238E27FC236}">
                <a16:creationId xmlns:a16="http://schemas.microsoft.com/office/drawing/2014/main" id="{5EAE3B26-3B0A-6799-BCF9-9DF663013D3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1284B287-3829-22D1-2EBC-02F6F43E91BF}"/>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2">
            <a:extLst>
              <a:ext uri="{FF2B5EF4-FFF2-40B4-BE49-F238E27FC236}">
                <a16:creationId xmlns:a16="http://schemas.microsoft.com/office/drawing/2014/main" id="{4396B59B-9855-B9FA-206E-2749C7BCBDA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6887A011-6D9E-8DEB-2BCC-75B8CDB5191F}"/>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5" name="Rectangle 2">
            <a:extLst>
              <a:ext uri="{FF2B5EF4-FFF2-40B4-BE49-F238E27FC236}">
                <a16:creationId xmlns:a16="http://schemas.microsoft.com/office/drawing/2014/main" id="{6354FD1E-89BA-4A94-4DB9-3DE483948C9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4AA29C31-F9BC-6ABC-3DF6-FF78B54243BB}"/>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7" name="Rectangle 2">
            <a:extLst>
              <a:ext uri="{FF2B5EF4-FFF2-40B4-BE49-F238E27FC236}">
                <a16:creationId xmlns:a16="http://schemas.microsoft.com/office/drawing/2014/main" id="{0FBC5C64-44A6-9E74-F9DB-C089DC22038F}"/>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7D34A0CA-C00C-DC5A-F674-A1BC93C50BDA}"/>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5" name="Rectangle 2">
            <a:extLst>
              <a:ext uri="{FF2B5EF4-FFF2-40B4-BE49-F238E27FC236}">
                <a16:creationId xmlns:a16="http://schemas.microsoft.com/office/drawing/2014/main" id="{6421D47D-B657-F4A1-984A-3DB22DF0AB9F}"/>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76214A9F-35C7-81C3-F21E-E37B6699C753}"/>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Rectangle 2">
            <a:extLst>
              <a:ext uri="{FF2B5EF4-FFF2-40B4-BE49-F238E27FC236}">
                <a16:creationId xmlns:a16="http://schemas.microsoft.com/office/drawing/2014/main" id="{3484DD38-3287-B3D6-4B8A-57E41DB1EFF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1335F5FD-8680-B1D5-AC9C-020E32E0A986}"/>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Rectangle 2">
            <a:extLst>
              <a:ext uri="{FF2B5EF4-FFF2-40B4-BE49-F238E27FC236}">
                <a16:creationId xmlns:a16="http://schemas.microsoft.com/office/drawing/2014/main" id="{5E6A8462-6157-3175-3417-AA085A086B9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705036A4-AA4B-5747-6B5D-630B604C9128}"/>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9" name="Rectangle 2">
            <a:extLst>
              <a:ext uri="{FF2B5EF4-FFF2-40B4-BE49-F238E27FC236}">
                <a16:creationId xmlns:a16="http://schemas.microsoft.com/office/drawing/2014/main" id="{D31409C4-E948-7907-498B-181871869AB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560D84CD-3149-02E5-1B7F-932E4C08049E}"/>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7" name="Rectangle 2">
            <a:extLst>
              <a:ext uri="{FF2B5EF4-FFF2-40B4-BE49-F238E27FC236}">
                <a16:creationId xmlns:a16="http://schemas.microsoft.com/office/drawing/2014/main" id="{B4DD522F-9AF4-EBEE-32DC-EAC6FDDAE9F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CE1E3D48-3CC8-DB6C-5BDA-205F31C43630}"/>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5" name="Rectangle 2">
            <a:extLst>
              <a:ext uri="{FF2B5EF4-FFF2-40B4-BE49-F238E27FC236}">
                <a16:creationId xmlns:a16="http://schemas.microsoft.com/office/drawing/2014/main" id="{88F9113F-4ECB-2DFA-50CF-55A8FF017C5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AED58B90-7D1D-C051-C87F-438C1F94DAEC}"/>
              </a:ext>
            </a:extLst>
          </p:cNvPr>
          <p:cNvSpPr>
            <a:spLocks noGrp="1" noRot="1" noChangeAspect="1" noChangeArrowheads="1" noTextEdit="1"/>
          </p:cNvSpPr>
          <p:nvPr>
            <p:ph type="sldImg"/>
          </p:nvPr>
        </p:nvSpPr>
        <p:spPr/>
      </p:sp>
      <p:sp>
        <p:nvSpPr>
          <p:cNvPr id="18434" name="Notes Placeholder 2">
            <a:extLst>
              <a:ext uri="{FF2B5EF4-FFF2-40B4-BE49-F238E27FC236}">
                <a16:creationId xmlns:a16="http://schemas.microsoft.com/office/drawing/2014/main" id="{42E4CDB6-71A1-B3BC-021A-1B12AAFE23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18435" name="Slide Number Placeholder 3">
            <a:extLst>
              <a:ext uri="{FF2B5EF4-FFF2-40B4-BE49-F238E27FC236}">
                <a16:creationId xmlns:a16="http://schemas.microsoft.com/office/drawing/2014/main" id="{5D8506D6-3569-CB4D-C5B6-EE8FE884CE06}"/>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spcBef>
                <a:spcPct val="0"/>
              </a:spcBef>
              <a:buClrTx/>
              <a:buSzTx/>
              <a:buFontTx/>
              <a:buNone/>
            </a:pPr>
            <a:fld id="{E49CFDAB-B18E-3D43-9A57-82CD7BBA2167}" type="slidenum">
              <a:rPr lang="pt-BR" altLang="pt-BR" sz="1800">
                <a:solidFill>
                  <a:schemeClr val="tx1"/>
                </a:solidFill>
                <a:latin typeface="Calibri" panose="020F0502020204030204" pitchFamily="34" charset="0"/>
              </a:rPr>
              <a:pPr eaLnBrk="1" hangingPunct="1">
                <a:spcBef>
                  <a:spcPct val="0"/>
                </a:spcBef>
                <a:buClrTx/>
                <a:buSzTx/>
                <a:buFontTx/>
                <a:buNone/>
              </a:pPr>
              <a:t>2</a:t>
            </a:fld>
            <a:endParaRPr lang="pt-BR" altLang="pt-BR" sz="1800">
              <a:solidFill>
                <a:schemeClr val="tx1"/>
              </a:solidFill>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a:extLst>
              <a:ext uri="{FF2B5EF4-FFF2-40B4-BE49-F238E27FC236}">
                <a16:creationId xmlns:a16="http://schemas.microsoft.com/office/drawing/2014/main" id="{F2F48242-31C2-1894-5221-C11E4642B7F8}"/>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Rectangle 2">
            <a:extLst>
              <a:ext uri="{FF2B5EF4-FFF2-40B4-BE49-F238E27FC236}">
                <a16:creationId xmlns:a16="http://schemas.microsoft.com/office/drawing/2014/main" id="{0859F394-890C-FDC6-2557-80FD489A8FD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C1374DF1-73BD-33E7-84FC-609D1D9DB3AA}"/>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Rectangle 2">
            <a:extLst>
              <a:ext uri="{FF2B5EF4-FFF2-40B4-BE49-F238E27FC236}">
                <a16:creationId xmlns:a16="http://schemas.microsoft.com/office/drawing/2014/main" id="{B5FBDD84-16A4-7839-16AD-F678045438A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E5A27BD4-877C-2DEB-CD9A-19C933AF2809}"/>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Rectangle 2">
            <a:extLst>
              <a:ext uri="{FF2B5EF4-FFF2-40B4-BE49-F238E27FC236}">
                <a16:creationId xmlns:a16="http://schemas.microsoft.com/office/drawing/2014/main" id="{889C05A7-0C4A-1AAB-F05F-7EA8A881EA7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297925EE-8CB4-52B7-C34F-2605059BDE4F}"/>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Rectangle 2">
            <a:extLst>
              <a:ext uri="{FF2B5EF4-FFF2-40B4-BE49-F238E27FC236}">
                <a16:creationId xmlns:a16="http://schemas.microsoft.com/office/drawing/2014/main" id="{9913CB2A-5604-AA8D-1ED7-7FFCF183D66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a:extLst>
              <a:ext uri="{FF2B5EF4-FFF2-40B4-BE49-F238E27FC236}">
                <a16:creationId xmlns:a16="http://schemas.microsoft.com/office/drawing/2014/main" id="{F31BA4A9-C874-9AC8-1310-68D30CB57B97}"/>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2">
            <a:extLst>
              <a:ext uri="{FF2B5EF4-FFF2-40B4-BE49-F238E27FC236}">
                <a16:creationId xmlns:a16="http://schemas.microsoft.com/office/drawing/2014/main" id="{AFFC0F79-741E-37A5-C5DF-669113AF017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a:extLst>
              <a:ext uri="{FF2B5EF4-FFF2-40B4-BE49-F238E27FC236}">
                <a16:creationId xmlns:a16="http://schemas.microsoft.com/office/drawing/2014/main" id="{8596EE41-E2D5-6CF5-E1DC-350AD1CBA6FC}"/>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Rectangle 2">
            <a:extLst>
              <a:ext uri="{FF2B5EF4-FFF2-40B4-BE49-F238E27FC236}">
                <a16:creationId xmlns:a16="http://schemas.microsoft.com/office/drawing/2014/main" id="{F80E40C3-906B-0FBC-0754-44D03B23497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a:extLst>
              <a:ext uri="{FF2B5EF4-FFF2-40B4-BE49-F238E27FC236}">
                <a16:creationId xmlns:a16="http://schemas.microsoft.com/office/drawing/2014/main" id="{DF767CEE-25CB-20A8-461F-CA22A1E88A9A}"/>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Rectangle 2">
            <a:extLst>
              <a:ext uri="{FF2B5EF4-FFF2-40B4-BE49-F238E27FC236}">
                <a16:creationId xmlns:a16="http://schemas.microsoft.com/office/drawing/2014/main" id="{A09B44F2-8E7B-A9BB-499E-96B08AB683A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C126B29E-1882-BFBD-2DE9-2257B1ED73F2}"/>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Rectangle 2">
            <a:extLst>
              <a:ext uri="{FF2B5EF4-FFF2-40B4-BE49-F238E27FC236}">
                <a16:creationId xmlns:a16="http://schemas.microsoft.com/office/drawing/2014/main" id="{B26B4767-419F-6024-749D-BAD1A311879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a:extLst>
              <a:ext uri="{FF2B5EF4-FFF2-40B4-BE49-F238E27FC236}">
                <a16:creationId xmlns:a16="http://schemas.microsoft.com/office/drawing/2014/main" id="{643DCEEA-0725-247E-20B2-53351AC47958}"/>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7" name="Rectangle 2">
            <a:extLst>
              <a:ext uri="{FF2B5EF4-FFF2-40B4-BE49-F238E27FC236}">
                <a16:creationId xmlns:a16="http://schemas.microsoft.com/office/drawing/2014/main" id="{7D46652A-02DB-1CE4-CF39-23F6081AF92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a:extLst>
              <a:ext uri="{FF2B5EF4-FFF2-40B4-BE49-F238E27FC236}">
                <a16:creationId xmlns:a16="http://schemas.microsoft.com/office/drawing/2014/main" id="{145A182C-5CC1-399D-3779-FF20D914C6A8}"/>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5" name="Rectangle 2">
            <a:extLst>
              <a:ext uri="{FF2B5EF4-FFF2-40B4-BE49-F238E27FC236}">
                <a16:creationId xmlns:a16="http://schemas.microsoft.com/office/drawing/2014/main" id="{05A3E658-2D6F-6B80-8D1E-F9D17F41881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512150AC-DC53-3545-FB49-99A98988AB2D}"/>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Rectangle 2">
            <a:extLst>
              <a:ext uri="{FF2B5EF4-FFF2-40B4-BE49-F238E27FC236}">
                <a16:creationId xmlns:a16="http://schemas.microsoft.com/office/drawing/2014/main" id="{084BF74C-F450-558B-1DB4-8E2596A23A7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a:extLst>
              <a:ext uri="{FF2B5EF4-FFF2-40B4-BE49-F238E27FC236}">
                <a16:creationId xmlns:a16="http://schemas.microsoft.com/office/drawing/2014/main" id="{6A74D9C1-BE8D-82DC-330B-59F079931BEC}"/>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7" name="Rectangle 2">
            <a:extLst>
              <a:ext uri="{FF2B5EF4-FFF2-40B4-BE49-F238E27FC236}">
                <a16:creationId xmlns:a16="http://schemas.microsoft.com/office/drawing/2014/main" id="{A33B85BD-6A32-8503-5013-13C43F39436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a:extLst>
              <a:ext uri="{FF2B5EF4-FFF2-40B4-BE49-F238E27FC236}">
                <a16:creationId xmlns:a16="http://schemas.microsoft.com/office/drawing/2014/main" id="{6A74D9C1-BE8D-82DC-330B-59F079931BEC}"/>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7" name="Rectangle 2">
            <a:extLst>
              <a:ext uri="{FF2B5EF4-FFF2-40B4-BE49-F238E27FC236}">
                <a16:creationId xmlns:a16="http://schemas.microsoft.com/office/drawing/2014/main" id="{A33B85BD-6A32-8503-5013-13C43F39436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extLst>
      <p:ext uri="{BB962C8B-B14F-4D97-AF65-F5344CB8AC3E}">
        <p14:creationId xmlns:p14="http://schemas.microsoft.com/office/powerpoint/2010/main" val="22986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F23BCAFD-8460-001A-0DBC-FE3701CB98D8}"/>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1" name="Rectangle 2">
            <a:extLst>
              <a:ext uri="{FF2B5EF4-FFF2-40B4-BE49-F238E27FC236}">
                <a16:creationId xmlns:a16="http://schemas.microsoft.com/office/drawing/2014/main" id="{6F7F64C1-57A9-ACAF-D389-AC590BEC347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3ABA4503-9176-DB56-EDEF-5EE8C26348EB}"/>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9" name="Rectangle 2">
            <a:extLst>
              <a:ext uri="{FF2B5EF4-FFF2-40B4-BE49-F238E27FC236}">
                <a16:creationId xmlns:a16="http://schemas.microsoft.com/office/drawing/2014/main" id="{B71654D4-035B-04DF-A6A5-298226FDD5C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7CE3107C-020B-64DF-3DC2-D4163159B884}"/>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7" name="Rectangle 2">
            <a:extLst>
              <a:ext uri="{FF2B5EF4-FFF2-40B4-BE49-F238E27FC236}">
                <a16:creationId xmlns:a16="http://schemas.microsoft.com/office/drawing/2014/main" id="{4C91C80E-B7F2-0203-FBE2-54E84B99696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D93DD75F-3F7B-586C-7B8E-CA8564363F85}"/>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2">
            <a:extLst>
              <a:ext uri="{FF2B5EF4-FFF2-40B4-BE49-F238E27FC236}">
                <a16:creationId xmlns:a16="http://schemas.microsoft.com/office/drawing/2014/main" id="{EB1C493B-FAB6-797C-82AD-AA2AAD3558D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70568AD0-0933-E8AE-BFAD-3CEDAB78298C}"/>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3" name="Rectangle 2">
            <a:extLst>
              <a:ext uri="{FF2B5EF4-FFF2-40B4-BE49-F238E27FC236}">
                <a16:creationId xmlns:a16="http://schemas.microsoft.com/office/drawing/2014/main" id="{3DBCE933-BEF3-1630-8E92-4D38001E43C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9FCE4186-6A6C-96D3-024B-F62C8FF5E325}"/>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1" name="Rectangle 2">
            <a:extLst>
              <a:ext uri="{FF2B5EF4-FFF2-40B4-BE49-F238E27FC236}">
                <a16:creationId xmlns:a16="http://schemas.microsoft.com/office/drawing/2014/main" id="{C558C32D-40D1-67A5-4717-56EE0FCF617F}"/>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4FC8583-EB86-8C1F-9012-C2A5EDA02B79}"/>
              </a:ext>
            </a:extLst>
          </p:cNvPr>
          <p:cNvSpPr>
            <a:spLocks noGrp="1"/>
          </p:cNvSpPr>
          <p:nvPr>
            <p:ph type="dt" sz="half" idx="10"/>
          </p:nvPr>
        </p:nvSpPr>
        <p:spPr/>
        <p:txBody>
          <a:bodyPr/>
          <a:lstStyle>
            <a:lvl1pPr>
              <a:defRPr/>
            </a:lvl1pPr>
          </a:lstStyle>
          <a:p>
            <a:pPr>
              <a:defRPr/>
            </a:pPr>
            <a:fld id="{6238F5F8-0D91-8540-AC48-5FB2B5A153B8}" type="datetimeFigureOut">
              <a:rPr lang="en-US"/>
              <a:pPr>
                <a:defRPr/>
              </a:pPr>
              <a:t>9/18/22</a:t>
            </a:fld>
            <a:endParaRPr lang="en-US"/>
          </a:p>
        </p:txBody>
      </p:sp>
      <p:sp>
        <p:nvSpPr>
          <p:cNvPr id="5" name="Footer Placeholder 4">
            <a:extLst>
              <a:ext uri="{FF2B5EF4-FFF2-40B4-BE49-F238E27FC236}">
                <a16:creationId xmlns:a16="http://schemas.microsoft.com/office/drawing/2014/main" id="{6D748708-040D-C8BB-5A25-01C022189B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17C27B-A30D-F54A-AF68-960C11B9CC36}"/>
              </a:ext>
            </a:extLst>
          </p:cNvPr>
          <p:cNvSpPr>
            <a:spLocks noGrp="1"/>
          </p:cNvSpPr>
          <p:nvPr>
            <p:ph type="sldNum" sz="quarter" idx="12"/>
          </p:nvPr>
        </p:nvSpPr>
        <p:spPr/>
        <p:txBody>
          <a:bodyPr/>
          <a:lstStyle>
            <a:lvl1pPr>
              <a:defRPr/>
            </a:lvl1pPr>
          </a:lstStyle>
          <a:p>
            <a:pPr>
              <a:defRPr/>
            </a:pPr>
            <a:fld id="{89159532-B06A-D04B-8410-BE3F31CA171B}" type="slidenum">
              <a:rPr lang="pt-BR" altLang="pt-BR"/>
              <a:pPr>
                <a:defRPr/>
              </a:pPr>
              <a:t>‹nº›</a:t>
            </a:fld>
            <a:endParaRPr lang="pt-BR" altLang="pt-BR"/>
          </a:p>
        </p:txBody>
      </p:sp>
    </p:spTree>
    <p:extLst>
      <p:ext uri="{BB962C8B-B14F-4D97-AF65-F5344CB8AC3E}">
        <p14:creationId xmlns:p14="http://schemas.microsoft.com/office/powerpoint/2010/main" val="75084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19363A-D6C8-2631-AF60-9A03E34C8E79}"/>
              </a:ext>
            </a:extLst>
          </p:cNvPr>
          <p:cNvSpPr>
            <a:spLocks noGrp="1"/>
          </p:cNvSpPr>
          <p:nvPr>
            <p:ph type="dt" sz="half" idx="10"/>
          </p:nvPr>
        </p:nvSpPr>
        <p:spPr/>
        <p:txBody>
          <a:bodyPr/>
          <a:lstStyle>
            <a:lvl1pPr>
              <a:defRPr/>
            </a:lvl1pPr>
          </a:lstStyle>
          <a:p>
            <a:pPr>
              <a:defRPr/>
            </a:pPr>
            <a:fld id="{A6A8E16A-2350-F049-A3EF-7A80EB45A582}" type="datetimeFigureOut">
              <a:rPr lang="en-US"/>
              <a:pPr>
                <a:defRPr/>
              </a:pPr>
              <a:t>9/18/22</a:t>
            </a:fld>
            <a:endParaRPr lang="en-US"/>
          </a:p>
        </p:txBody>
      </p:sp>
      <p:sp>
        <p:nvSpPr>
          <p:cNvPr id="5" name="Footer Placeholder 4">
            <a:extLst>
              <a:ext uri="{FF2B5EF4-FFF2-40B4-BE49-F238E27FC236}">
                <a16:creationId xmlns:a16="http://schemas.microsoft.com/office/drawing/2014/main" id="{7C639F5F-83CD-AAE7-2D6F-24A0FDAFF3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DC4EC4-F036-34C5-A14B-20CAF48D4A11}"/>
              </a:ext>
            </a:extLst>
          </p:cNvPr>
          <p:cNvSpPr>
            <a:spLocks noGrp="1"/>
          </p:cNvSpPr>
          <p:nvPr>
            <p:ph type="sldNum" sz="quarter" idx="12"/>
          </p:nvPr>
        </p:nvSpPr>
        <p:spPr/>
        <p:txBody>
          <a:bodyPr/>
          <a:lstStyle>
            <a:lvl1pPr>
              <a:defRPr/>
            </a:lvl1pPr>
          </a:lstStyle>
          <a:p>
            <a:pPr>
              <a:defRPr/>
            </a:pPr>
            <a:fld id="{6FACA002-A3E7-134B-9F6A-ED2C09BE7038}" type="slidenum">
              <a:rPr lang="pt-BR" altLang="pt-BR"/>
              <a:pPr>
                <a:defRPr/>
              </a:pPr>
              <a:t>‹nº›</a:t>
            </a:fld>
            <a:endParaRPr lang="pt-BR" altLang="pt-BR"/>
          </a:p>
        </p:txBody>
      </p:sp>
    </p:spTree>
    <p:extLst>
      <p:ext uri="{BB962C8B-B14F-4D97-AF65-F5344CB8AC3E}">
        <p14:creationId xmlns:p14="http://schemas.microsoft.com/office/powerpoint/2010/main" val="35750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AD40C57-2BD9-BFAC-5AFE-96A3FE0479C1}"/>
              </a:ext>
            </a:extLst>
          </p:cNvPr>
          <p:cNvSpPr>
            <a:spLocks noGrp="1"/>
          </p:cNvSpPr>
          <p:nvPr>
            <p:ph type="dt" sz="half" idx="10"/>
          </p:nvPr>
        </p:nvSpPr>
        <p:spPr/>
        <p:txBody>
          <a:bodyPr/>
          <a:lstStyle>
            <a:lvl1pPr>
              <a:defRPr/>
            </a:lvl1pPr>
          </a:lstStyle>
          <a:p>
            <a:pPr>
              <a:defRPr/>
            </a:pPr>
            <a:fld id="{65AE8F88-A2FE-C140-B2AA-7460FF14EF7E}" type="datetimeFigureOut">
              <a:rPr lang="en-US"/>
              <a:pPr>
                <a:defRPr/>
              </a:pPr>
              <a:t>9/18/22</a:t>
            </a:fld>
            <a:endParaRPr lang="en-US"/>
          </a:p>
        </p:txBody>
      </p:sp>
      <p:sp>
        <p:nvSpPr>
          <p:cNvPr id="5" name="Footer Placeholder 4">
            <a:extLst>
              <a:ext uri="{FF2B5EF4-FFF2-40B4-BE49-F238E27FC236}">
                <a16:creationId xmlns:a16="http://schemas.microsoft.com/office/drawing/2014/main" id="{FC14357C-1460-F6F2-4EA7-EA7E9E0889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F2E584-041C-D9FD-480A-8550EEC80BF2}"/>
              </a:ext>
            </a:extLst>
          </p:cNvPr>
          <p:cNvSpPr>
            <a:spLocks noGrp="1"/>
          </p:cNvSpPr>
          <p:nvPr>
            <p:ph type="sldNum" sz="quarter" idx="12"/>
          </p:nvPr>
        </p:nvSpPr>
        <p:spPr/>
        <p:txBody>
          <a:bodyPr/>
          <a:lstStyle>
            <a:lvl1pPr>
              <a:defRPr/>
            </a:lvl1pPr>
          </a:lstStyle>
          <a:p>
            <a:pPr>
              <a:defRPr/>
            </a:pPr>
            <a:fld id="{7D11ECB5-9F12-684F-86E2-DAD2BB82701C}" type="slidenum">
              <a:rPr lang="pt-BR" altLang="pt-BR"/>
              <a:pPr>
                <a:defRPr/>
              </a:pPr>
              <a:t>‹nº›</a:t>
            </a:fld>
            <a:endParaRPr lang="pt-BR" altLang="pt-BR"/>
          </a:p>
        </p:txBody>
      </p:sp>
    </p:spTree>
    <p:extLst>
      <p:ext uri="{BB962C8B-B14F-4D97-AF65-F5344CB8AC3E}">
        <p14:creationId xmlns:p14="http://schemas.microsoft.com/office/powerpoint/2010/main" val="2075974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29F3E629-9C36-330F-3793-83E4BAA815A7}"/>
              </a:ext>
            </a:extLst>
          </p:cNvPr>
          <p:cNvSpPr txBox="1">
            <a:spLocks noGrp="1"/>
          </p:cNvSpPr>
          <p:nvPr>
            <p:ph type="sldNum" sz="quarter" idx="10"/>
          </p:nvPr>
        </p:nvSpPr>
        <p:spPr/>
        <p:txBody>
          <a:bodyPr/>
          <a:lstStyle>
            <a:lvl1pPr>
              <a:defRPr/>
            </a:lvl1pPr>
          </a:lstStyle>
          <a:p>
            <a:pPr>
              <a:defRPr/>
            </a:pPr>
            <a:fld id="{C6A4A1E3-6E0B-3940-869A-01A544500AD9}" type="slidenum">
              <a:rPr/>
              <a:pPr>
                <a:defRPr/>
              </a:pPr>
              <a:t>‹nº›</a:t>
            </a:fld>
            <a:endParaRPr/>
          </a:p>
        </p:txBody>
      </p:sp>
    </p:spTree>
    <p:extLst>
      <p:ext uri="{BB962C8B-B14F-4D97-AF65-F5344CB8AC3E}">
        <p14:creationId xmlns:p14="http://schemas.microsoft.com/office/powerpoint/2010/main" val="19334843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C82820-BD87-B182-5596-00EBC770E7AC}"/>
              </a:ext>
            </a:extLst>
          </p:cNvPr>
          <p:cNvSpPr>
            <a:spLocks noGrp="1"/>
          </p:cNvSpPr>
          <p:nvPr>
            <p:ph type="dt" sz="half" idx="10"/>
          </p:nvPr>
        </p:nvSpPr>
        <p:spPr/>
        <p:txBody>
          <a:bodyPr/>
          <a:lstStyle>
            <a:lvl1pPr>
              <a:defRPr/>
            </a:lvl1pPr>
          </a:lstStyle>
          <a:p>
            <a:pPr>
              <a:defRPr/>
            </a:pPr>
            <a:fld id="{F2B6D4E6-2D14-A244-9799-9FC6B1C0FAD9}" type="datetimeFigureOut">
              <a:rPr lang="en-US"/>
              <a:pPr>
                <a:defRPr/>
              </a:pPr>
              <a:t>9/18/22</a:t>
            </a:fld>
            <a:endParaRPr lang="en-US"/>
          </a:p>
        </p:txBody>
      </p:sp>
      <p:sp>
        <p:nvSpPr>
          <p:cNvPr id="5" name="Footer Placeholder 4">
            <a:extLst>
              <a:ext uri="{FF2B5EF4-FFF2-40B4-BE49-F238E27FC236}">
                <a16:creationId xmlns:a16="http://schemas.microsoft.com/office/drawing/2014/main" id="{6C27BD1A-B945-C905-8912-65D251865D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C93FFA-5C5C-B415-2EEC-13ED1DF87322}"/>
              </a:ext>
            </a:extLst>
          </p:cNvPr>
          <p:cNvSpPr>
            <a:spLocks noGrp="1"/>
          </p:cNvSpPr>
          <p:nvPr>
            <p:ph type="sldNum" sz="quarter" idx="12"/>
          </p:nvPr>
        </p:nvSpPr>
        <p:spPr/>
        <p:txBody>
          <a:bodyPr/>
          <a:lstStyle>
            <a:lvl1pPr>
              <a:defRPr/>
            </a:lvl1pPr>
          </a:lstStyle>
          <a:p>
            <a:pPr>
              <a:defRPr/>
            </a:pPr>
            <a:fld id="{A1208D65-190A-254C-9EC8-E01D887F4CE6}" type="slidenum">
              <a:rPr lang="pt-BR" altLang="pt-BR"/>
              <a:pPr>
                <a:defRPr/>
              </a:pPr>
              <a:t>‹nº›</a:t>
            </a:fld>
            <a:endParaRPr lang="pt-BR" altLang="pt-BR"/>
          </a:p>
        </p:txBody>
      </p:sp>
    </p:spTree>
    <p:extLst>
      <p:ext uri="{BB962C8B-B14F-4D97-AF65-F5344CB8AC3E}">
        <p14:creationId xmlns:p14="http://schemas.microsoft.com/office/powerpoint/2010/main" val="241875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DC976-A5F6-5CC5-9773-CE3AA31BBA4D}"/>
              </a:ext>
            </a:extLst>
          </p:cNvPr>
          <p:cNvSpPr>
            <a:spLocks noGrp="1"/>
          </p:cNvSpPr>
          <p:nvPr>
            <p:ph type="dt" sz="half" idx="10"/>
          </p:nvPr>
        </p:nvSpPr>
        <p:spPr/>
        <p:txBody>
          <a:bodyPr/>
          <a:lstStyle>
            <a:lvl1pPr>
              <a:defRPr/>
            </a:lvl1pPr>
          </a:lstStyle>
          <a:p>
            <a:pPr>
              <a:defRPr/>
            </a:pPr>
            <a:fld id="{2AD7CAE6-23E3-3140-B5E6-B803B2F11C1A}" type="datetimeFigureOut">
              <a:rPr lang="en-US"/>
              <a:pPr>
                <a:defRPr/>
              </a:pPr>
              <a:t>9/18/22</a:t>
            </a:fld>
            <a:endParaRPr lang="en-US"/>
          </a:p>
        </p:txBody>
      </p:sp>
      <p:sp>
        <p:nvSpPr>
          <p:cNvPr id="5" name="Footer Placeholder 4">
            <a:extLst>
              <a:ext uri="{FF2B5EF4-FFF2-40B4-BE49-F238E27FC236}">
                <a16:creationId xmlns:a16="http://schemas.microsoft.com/office/drawing/2014/main" id="{16109CF9-F5E5-99B0-F3A0-A27DAC801E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553FFB-A285-22D6-FA0C-13E640F3483E}"/>
              </a:ext>
            </a:extLst>
          </p:cNvPr>
          <p:cNvSpPr>
            <a:spLocks noGrp="1"/>
          </p:cNvSpPr>
          <p:nvPr>
            <p:ph type="sldNum" sz="quarter" idx="12"/>
          </p:nvPr>
        </p:nvSpPr>
        <p:spPr/>
        <p:txBody>
          <a:bodyPr/>
          <a:lstStyle>
            <a:lvl1pPr>
              <a:defRPr/>
            </a:lvl1pPr>
          </a:lstStyle>
          <a:p>
            <a:pPr>
              <a:defRPr/>
            </a:pPr>
            <a:fld id="{3E01AC7B-31EB-EB42-84E7-C9EA60772CE0}" type="slidenum">
              <a:rPr lang="pt-BR" altLang="pt-BR"/>
              <a:pPr>
                <a:defRPr/>
              </a:pPr>
              <a:t>‹nº›</a:t>
            </a:fld>
            <a:endParaRPr lang="pt-BR" altLang="pt-BR"/>
          </a:p>
        </p:txBody>
      </p:sp>
    </p:spTree>
    <p:extLst>
      <p:ext uri="{BB962C8B-B14F-4D97-AF65-F5344CB8AC3E}">
        <p14:creationId xmlns:p14="http://schemas.microsoft.com/office/powerpoint/2010/main" val="290953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62D0372-33F0-C2F4-3BA7-E1D358146E22}"/>
              </a:ext>
            </a:extLst>
          </p:cNvPr>
          <p:cNvSpPr>
            <a:spLocks noGrp="1"/>
          </p:cNvSpPr>
          <p:nvPr>
            <p:ph type="dt" sz="half" idx="10"/>
          </p:nvPr>
        </p:nvSpPr>
        <p:spPr/>
        <p:txBody>
          <a:bodyPr/>
          <a:lstStyle>
            <a:lvl1pPr>
              <a:defRPr/>
            </a:lvl1pPr>
          </a:lstStyle>
          <a:p>
            <a:pPr>
              <a:defRPr/>
            </a:pPr>
            <a:fld id="{CB56EC3D-04B8-C742-9BD5-209088FB402E}" type="datetimeFigureOut">
              <a:rPr lang="en-US"/>
              <a:pPr>
                <a:defRPr/>
              </a:pPr>
              <a:t>9/18/22</a:t>
            </a:fld>
            <a:endParaRPr lang="en-US"/>
          </a:p>
        </p:txBody>
      </p:sp>
      <p:sp>
        <p:nvSpPr>
          <p:cNvPr id="6" name="Footer Placeholder 4">
            <a:extLst>
              <a:ext uri="{FF2B5EF4-FFF2-40B4-BE49-F238E27FC236}">
                <a16:creationId xmlns:a16="http://schemas.microsoft.com/office/drawing/2014/main" id="{5089FD4F-6D1C-085E-5E9B-1BE8350964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210160-C362-2D8E-F398-243E358B1BCC}"/>
              </a:ext>
            </a:extLst>
          </p:cNvPr>
          <p:cNvSpPr>
            <a:spLocks noGrp="1"/>
          </p:cNvSpPr>
          <p:nvPr>
            <p:ph type="sldNum" sz="quarter" idx="12"/>
          </p:nvPr>
        </p:nvSpPr>
        <p:spPr/>
        <p:txBody>
          <a:bodyPr/>
          <a:lstStyle>
            <a:lvl1pPr>
              <a:defRPr/>
            </a:lvl1pPr>
          </a:lstStyle>
          <a:p>
            <a:pPr>
              <a:defRPr/>
            </a:pPr>
            <a:fld id="{66CC9F7E-1338-6545-847C-86E92A7DBBB9}" type="slidenum">
              <a:rPr lang="pt-BR" altLang="pt-BR"/>
              <a:pPr>
                <a:defRPr/>
              </a:pPr>
              <a:t>‹nº›</a:t>
            </a:fld>
            <a:endParaRPr lang="pt-BR" altLang="pt-BR"/>
          </a:p>
        </p:txBody>
      </p:sp>
    </p:spTree>
    <p:extLst>
      <p:ext uri="{BB962C8B-B14F-4D97-AF65-F5344CB8AC3E}">
        <p14:creationId xmlns:p14="http://schemas.microsoft.com/office/powerpoint/2010/main" val="232661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163731F-A5DE-C0C3-D772-F504DFA8BA7C}"/>
              </a:ext>
            </a:extLst>
          </p:cNvPr>
          <p:cNvSpPr>
            <a:spLocks noGrp="1"/>
          </p:cNvSpPr>
          <p:nvPr>
            <p:ph type="dt" sz="half" idx="10"/>
          </p:nvPr>
        </p:nvSpPr>
        <p:spPr/>
        <p:txBody>
          <a:bodyPr/>
          <a:lstStyle>
            <a:lvl1pPr>
              <a:defRPr/>
            </a:lvl1pPr>
          </a:lstStyle>
          <a:p>
            <a:pPr>
              <a:defRPr/>
            </a:pPr>
            <a:fld id="{BCCB3DB8-1617-FD44-8175-5CD01ECB13D0}" type="datetimeFigureOut">
              <a:rPr lang="en-US"/>
              <a:pPr>
                <a:defRPr/>
              </a:pPr>
              <a:t>9/18/22</a:t>
            </a:fld>
            <a:endParaRPr lang="en-US"/>
          </a:p>
        </p:txBody>
      </p:sp>
      <p:sp>
        <p:nvSpPr>
          <p:cNvPr id="8" name="Footer Placeholder 4">
            <a:extLst>
              <a:ext uri="{FF2B5EF4-FFF2-40B4-BE49-F238E27FC236}">
                <a16:creationId xmlns:a16="http://schemas.microsoft.com/office/drawing/2014/main" id="{0C709A3B-99D4-C2D3-F4DE-259939646B3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0C7A10-143C-D5A1-B2F0-54C48A613164}"/>
              </a:ext>
            </a:extLst>
          </p:cNvPr>
          <p:cNvSpPr>
            <a:spLocks noGrp="1"/>
          </p:cNvSpPr>
          <p:nvPr>
            <p:ph type="sldNum" sz="quarter" idx="12"/>
          </p:nvPr>
        </p:nvSpPr>
        <p:spPr/>
        <p:txBody>
          <a:bodyPr/>
          <a:lstStyle>
            <a:lvl1pPr>
              <a:defRPr/>
            </a:lvl1pPr>
          </a:lstStyle>
          <a:p>
            <a:pPr>
              <a:defRPr/>
            </a:pPr>
            <a:fld id="{D7464044-E921-E84E-88F8-2C15B60320AD}" type="slidenum">
              <a:rPr lang="pt-BR" altLang="pt-BR"/>
              <a:pPr>
                <a:defRPr/>
              </a:pPr>
              <a:t>‹nº›</a:t>
            </a:fld>
            <a:endParaRPr lang="pt-BR" altLang="pt-BR"/>
          </a:p>
        </p:txBody>
      </p:sp>
    </p:spTree>
    <p:extLst>
      <p:ext uri="{BB962C8B-B14F-4D97-AF65-F5344CB8AC3E}">
        <p14:creationId xmlns:p14="http://schemas.microsoft.com/office/powerpoint/2010/main" val="280492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7210C85-28CD-5E8F-EB73-4DE3A117CE19}"/>
              </a:ext>
            </a:extLst>
          </p:cNvPr>
          <p:cNvSpPr>
            <a:spLocks noGrp="1"/>
          </p:cNvSpPr>
          <p:nvPr>
            <p:ph type="dt" sz="half" idx="10"/>
          </p:nvPr>
        </p:nvSpPr>
        <p:spPr/>
        <p:txBody>
          <a:bodyPr/>
          <a:lstStyle>
            <a:lvl1pPr>
              <a:defRPr/>
            </a:lvl1pPr>
          </a:lstStyle>
          <a:p>
            <a:pPr>
              <a:defRPr/>
            </a:pPr>
            <a:fld id="{FB8B00C6-FCD3-FA48-97FD-6404F3F6475B}" type="datetimeFigureOut">
              <a:rPr lang="en-US"/>
              <a:pPr>
                <a:defRPr/>
              </a:pPr>
              <a:t>9/18/22</a:t>
            </a:fld>
            <a:endParaRPr lang="en-US"/>
          </a:p>
        </p:txBody>
      </p:sp>
      <p:sp>
        <p:nvSpPr>
          <p:cNvPr id="4" name="Footer Placeholder 4">
            <a:extLst>
              <a:ext uri="{FF2B5EF4-FFF2-40B4-BE49-F238E27FC236}">
                <a16:creationId xmlns:a16="http://schemas.microsoft.com/office/drawing/2014/main" id="{D312740D-4424-A10B-B579-59E1493D9CB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7DB9FA2-5FBE-1CAF-87A6-89AC1AEA2981}"/>
              </a:ext>
            </a:extLst>
          </p:cNvPr>
          <p:cNvSpPr>
            <a:spLocks noGrp="1"/>
          </p:cNvSpPr>
          <p:nvPr>
            <p:ph type="sldNum" sz="quarter" idx="12"/>
          </p:nvPr>
        </p:nvSpPr>
        <p:spPr/>
        <p:txBody>
          <a:bodyPr/>
          <a:lstStyle>
            <a:lvl1pPr>
              <a:defRPr/>
            </a:lvl1pPr>
          </a:lstStyle>
          <a:p>
            <a:pPr>
              <a:defRPr/>
            </a:pPr>
            <a:fld id="{FC28C5F2-4940-3E47-9DB3-79C714A52715}" type="slidenum">
              <a:rPr lang="pt-BR" altLang="pt-BR"/>
              <a:pPr>
                <a:defRPr/>
              </a:pPr>
              <a:t>‹nº›</a:t>
            </a:fld>
            <a:endParaRPr lang="pt-BR" altLang="pt-BR"/>
          </a:p>
        </p:txBody>
      </p:sp>
    </p:spTree>
    <p:extLst>
      <p:ext uri="{BB962C8B-B14F-4D97-AF65-F5344CB8AC3E}">
        <p14:creationId xmlns:p14="http://schemas.microsoft.com/office/powerpoint/2010/main" val="258954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33035F5-5BD4-0489-EBBF-7A6470D425F5}"/>
              </a:ext>
            </a:extLst>
          </p:cNvPr>
          <p:cNvSpPr>
            <a:spLocks noGrp="1"/>
          </p:cNvSpPr>
          <p:nvPr>
            <p:ph type="dt" sz="half" idx="10"/>
          </p:nvPr>
        </p:nvSpPr>
        <p:spPr/>
        <p:txBody>
          <a:bodyPr/>
          <a:lstStyle>
            <a:lvl1pPr>
              <a:defRPr/>
            </a:lvl1pPr>
          </a:lstStyle>
          <a:p>
            <a:pPr>
              <a:defRPr/>
            </a:pPr>
            <a:fld id="{14B79AA4-680A-1B42-82FF-1B2DB3542800}" type="datetimeFigureOut">
              <a:rPr lang="en-US"/>
              <a:pPr>
                <a:defRPr/>
              </a:pPr>
              <a:t>9/18/22</a:t>
            </a:fld>
            <a:endParaRPr lang="en-US"/>
          </a:p>
        </p:txBody>
      </p:sp>
      <p:sp>
        <p:nvSpPr>
          <p:cNvPr id="3" name="Footer Placeholder 4">
            <a:extLst>
              <a:ext uri="{FF2B5EF4-FFF2-40B4-BE49-F238E27FC236}">
                <a16:creationId xmlns:a16="http://schemas.microsoft.com/office/drawing/2014/main" id="{29899E97-D2CE-490F-A83A-7ACA9CDB52F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51EA714-B38A-9613-0BCD-261FC6EEEE40}"/>
              </a:ext>
            </a:extLst>
          </p:cNvPr>
          <p:cNvSpPr>
            <a:spLocks noGrp="1"/>
          </p:cNvSpPr>
          <p:nvPr>
            <p:ph type="sldNum" sz="quarter" idx="12"/>
          </p:nvPr>
        </p:nvSpPr>
        <p:spPr/>
        <p:txBody>
          <a:bodyPr/>
          <a:lstStyle>
            <a:lvl1pPr>
              <a:defRPr/>
            </a:lvl1pPr>
          </a:lstStyle>
          <a:p>
            <a:pPr>
              <a:defRPr/>
            </a:pPr>
            <a:fld id="{307ACBA0-F56B-0A4A-85CD-655BD2707029}" type="slidenum">
              <a:rPr lang="pt-BR" altLang="pt-BR"/>
              <a:pPr>
                <a:defRPr/>
              </a:pPr>
              <a:t>‹nº›</a:t>
            </a:fld>
            <a:endParaRPr lang="pt-BR" altLang="pt-BR"/>
          </a:p>
        </p:txBody>
      </p:sp>
    </p:spTree>
    <p:extLst>
      <p:ext uri="{BB962C8B-B14F-4D97-AF65-F5344CB8AC3E}">
        <p14:creationId xmlns:p14="http://schemas.microsoft.com/office/powerpoint/2010/main" val="184502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6903F8B-436D-C1CA-80BD-4D47748BA0C0}"/>
              </a:ext>
            </a:extLst>
          </p:cNvPr>
          <p:cNvSpPr>
            <a:spLocks noGrp="1"/>
          </p:cNvSpPr>
          <p:nvPr>
            <p:ph type="dt" sz="half" idx="10"/>
          </p:nvPr>
        </p:nvSpPr>
        <p:spPr/>
        <p:txBody>
          <a:bodyPr/>
          <a:lstStyle>
            <a:lvl1pPr>
              <a:defRPr/>
            </a:lvl1pPr>
          </a:lstStyle>
          <a:p>
            <a:pPr>
              <a:defRPr/>
            </a:pPr>
            <a:fld id="{E9DE3F09-A77A-2E40-AA3C-BCAB458C6679}" type="datetimeFigureOut">
              <a:rPr lang="en-US"/>
              <a:pPr>
                <a:defRPr/>
              </a:pPr>
              <a:t>9/18/22</a:t>
            </a:fld>
            <a:endParaRPr lang="en-US"/>
          </a:p>
        </p:txBody>
      </p:sp>
      <p:sp>
        <p:nvSpPr>
          <p:cNvPr id="6" name="Footer Placeholder 4">
            <a:extLst>
              <a:ext uri="{FF2B5EF4-FFF2-40B4-BE49-F238E27FC236}">
                <a16:creationId xmlns:a16="http://schemas.microsoft.com/office/drawing/2014/main" id="{98E624D6-7837-1867-63A8-E7BC95AE881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04B58F-5072-39FB-7062-1D7ACAFF721B}"/>
              </a:ext>
            </a:extLst>
          </p:cNvPr>
          <p:cNvSpPr>
            <a:spLocks noGrp="1"/>
          </p:cNvSpPr>
          <p:nvPr>
            <p:ph type="sldNum" sz="quarter" idx="12"/>
          </p:nvPr>
        </p:nvSpPr>
        <p:spPr/>
        <p:txBody>
          <a:bodyPr/>
          <a:lstStyle>
            <a:lvl1pPr>
              <a:defRPr/>
            </a:lvl1pPr>
          </a:lstStyle>
          <a:p>
            <a:pPr>
              <a:defRPr/>
            </a:pPr>
            <a:fld id="{1A44C085-D351-3549-9EC0-4A8D5F712791}" type="slidenum">
              <a:rPr lang="pt-BR" altLang="pt-BR"/>
              <a:pPr>
                <a:defRPr/>
              </a:pPr>
              <a:t>‹nº›</a:t>
            </a:fld>
            <a:endParaRPr lang="pt-BR" altLang="pt-BR"/>
          </a:p>
        </p:txBody>
      </p:sp>
    </p:spTree>
    <p:extLst>
      <p:ext uri="{BB962C8B-B14F-4D97-AF65-F5344CB8AC3E}">
        <p14:creationId xmlns:p14="http://schemas.microsoft.com/office/powerpoint/2010/main" val="4143821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72EF8CE-EE7B-5A78-700D-2EFFED446E4E}"/>
              </a:ext>
            </a:extLst>
          </p:cNvPr>
          <p:cNvSpPr>
            <a:spLocks noGrp="1"/>
          </p:cNvSpPr>
          <p:nvPr>
            <p:ph type="dt" sz="half" idx="10"/>
          </p:nvPr>
        </p:nvSpPr>
        <p:spPr/>
        <p:txBody>
          <a:bodyPr/>
          <a:lstStyle>
            <a:lvl1pPr>
              <a:defRPr/>
            </a:lvl1pPr>
          </a:lstStyle>
          <a:p>
            <a:pPr>
              <a:defRPr/>
            </a:pPr>
            <a:fld id="{9D694200-D10C-CB45-B715-82A9F30D228F}" type="datetimeFigureOut">
              <a:rPr lang="en-US"/>
              <a:pPr>
                <a:defRPr/>
              </a:pPr>
              <a:t>9/18/22</a:t>
            </a:fld>
            <a:endParaRPr lang="en-US"/>
          </a:p>
        </p:txBody>
      </p:sp>
      <p:sp>
        <p:nvSpPr>
          <p:cNvPr id="6" name="Footer Placeholder 4">
            <a:extLst>
              <a:ext uri="{FF2B5EF4-FFF2-40B4-BE49-F238E27FC236}">
                <a16:creationId xmlns:a16="http://schemas.microsoft.com/office/drawing/2014/main" id="{A2E76FAB-82D4-95D6-7145-564A105213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2AF3838-5786-01FB-6D33-4223F34C8AAB}"/>
              </a:ext>
            </a:extLst>
          </p:cNvPr>
          <p:cNvSpPr>
            <a:spLocks noGrp="1"/>
          </p:cNvSpPr>
          <p:nvPr>
            <p:ph type="sldNum" sz="quarter" idx="12"/>
          </p:nvPr>
        </p:nvSpPr>
        <p:spPr/>
        <p:txBody>
          <a:bodyPr/>
          <a:lstStyle>
            <a:lvl1pPr>
              <a:defRPr/>
            </a:lvl1pPr>
          </a:lstStyle>
          <a:p>
            <a:pPr>
              <a:defRPr/>
            </a:pPr>
            <a:fld id="{2914FA04-322B-2C4E-AB8F-835E692C83BB}" type="slidenum">
              <a:rPr lang="pt-BR" altLang="pt-BR"/>
              <a:pPr>
                <a:defRPr/>
              </a:pPr>
              <a:t>‹nº›</a:t>
            </a:fld>
            <a:endParaRPr lang="pt-BR" altLang="pt-BR"/>
          </a:p>
        </p:txBody>
      </p:sp>
    </p:spTree>
    <p:extLst>
      <p:ext uri="{BB962C8B-B14F-4D97-AF65-F5344CB8AC3E}">
        <p14:creationId xmlns:p14="http://schemas.microsoft.com/office/powerpoint/2010/main" val="1689225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0113D94-8D71-A8C2-F9AA-CEEC7DCCBF8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a:t>Click to edit Master title style</a:t>
            </a:r>
          </a:p>
        </p:txBody>
      </p:sp>
      <p:sp>
        <p:nvSpPr>
          <p:cNvPr id="1027" name="Text Placeholder 2">
            <a:extLst>
              <a:ext uri="{FF2B5EF4-FFF2-40B4-BE49-F238E27FC236}">
                <a16:creationId xmlns:a16="http://schemas.microsoft.com/office/drawing/2014/main" id="{ADFCEFAA-38F0-3423-3001-6B012F6F93A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a:t>Click to edit Master text styles</a:t>
            </a:r>
          </a:p>
          <a:p>
            <a:pPr lvl="1"/>
            <a:r>
              <a:rPr lang="en-US" altLang="pt-BR"/>
              <a:t>Second level</a:t>
            </a:r>
          </a:p>
          <a:p>
            <a:pPr lvl="2"/>
            <a:r>
              <a:rPr lang="en-US" altLang="pt-BR"/>
              <a:t>Third level</a:t>
            </a:r>
          </a:p>
          <a:p>
            <a:pPr lvl="3"/>
            <a:r>
              <a:rPr lang="en-US" altLang="pt-BR"/>
              <a:t>Fourth level</a:t>
            </a:r>
          </a:p>
          <a:p>
            <a:pPr lvl="4"/>
            <a:r>
              <a:rPr lang="en-US" altLang="pt-BR"/>
              <a:t>Fifth level</a:t>
            </a:r>
          </a:p>
        </p:txBody>
      </p:sp>
      <p:sp>
        <p:nvSpPr>
          <p:cNvPr id="4" name="Date Placeholder 3">
            <a:extLst>
              <a:ext uri="{FF2B5EF4-FFF2-40B4-BE49-F238E27FC236}">
                <a16:creationId xmlns:a16="http://schemas.microsoft.com/office/drawing/2014/main" id="{73B8028C-A824-72DB-CCC9-2BD123D1DD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D5C5D6E-18BA-8545-999F-A55EEBD1D398}" type="datetimeFigureOut">
              <a:rPr lang="en-US"/>
              <a:pPr>
                <a:defRPr/>
              </a:pPr>
              <a:t>9/18/22</a:t>
            </a:fld>
            <a:endParaRPr lang="en-US"/>
          </a:p>
        </p:txBody>
      </p:sp>
      <p:sp>
        <p:nvSpPr>
          <p:cNvPr id="5" name="Footer Placeholder 4">
            <a:extLst>
              <a:ext uri="{FF2B5EF4-FFF2-40B4-BE49-F238E27FC236}">
                <a16:creationId xmlns:a16="http://schemas.microsoft.com/office/drawing/2014/main" id="{397D1C98-68F8-F6D4-E218-CFAE2BC7E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11B3A26-DA66-BA58-8549-39D2FD80E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E88DFA6-410A-BC45-881A-3D861DC552BC}"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bevicent@usp.br"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bevicent@usp.b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CB/USP…">
            <a:extLst>
              <a:ext uri="{FF2B5EF4-FFF2-40B4-BE49-F238E27FC236}">
                <a16:creationId xmlns:a16="http://schemas.microsoft.com/office/drawing/2014/main" id="{A6FAFE05-D7D2-18D2-9768-0129176CE84D}"/>
              </a:ext>
            </a:extLst>
          </p:cNvPr>
          <p:cNvSpPr txBox="1"/>
          <p:nvPr/>
        </p:nvSpPr>
        <p:spPr>
          <a:xfrm>
            <a:off x="-19050" y="5399088"/>
            <a:ext cx="1995488" cy="793750"/>
          </a:xfrm>
          <a:prstGeom prst="rect">
            <a:avLst/>
          </a:prstGeom>
          <a:solidFill>
            <a:schemeClr val="accent5">
              <a:lumMod val="20000"/>
              <a:lumOff val="80000"/>
            </a:schemeClr>
          </a:solidFill>
          <a:ln w="12700">
            <a:miter lim="400000"/>
          </a:ln>
        </p:spPr>
        <p:txBody>
          <a:bodyPr lIns="26789" tIns="26789" rIns="26789" bIns="26789" anchor="ctr">
            <a:spAutoFit/>
          </a:bodyPr>
          <a:lstStyle/>
          <a:p>
            <a:pPr algn="ctr" eaLnBrk="1" fontAlgn="auto" hangingPunct="1">
              <a:spcBef>
                <a:spcPts val="0"/>
              </a:spcBef>
              <a:spcAft>
                <a:spcPts val="0"/>
              </a:spcAft>
              <a:defRPr sz="1000">
                <a:latin typeface="Helvetica Neue Medium"/>
                <a:ea typeface="Helvetica Neue Medium"/>
                <a:cs typeface="Helvetica Neue Medium"/>
                <a:sym typeface="Helvetica Neue Medium"/>
              </a:defRPr>
            </a:pPr>
            <a:r>
              <a:rPr lang="pt-BR" sz="1200" dirty="0">
                <a:latin typeface="Helvetica Neue Medium"/>
                <a:ea typeface="Helvetica Neue Medium"/>
                <a:cs typeface="Helvetica Neue Medium"/>
                <a:sym typeface="Helvetica Neue Medium"/>
              </a:rPr>
              <a:t>Profa. Elisabete Vicente</a:t>
            </a:r>
          </a:p>
          <a:p>
            <a:pPr algn="ctr" eaLnBrk="1" fontAlgn="auto" hangingPunct="1">
              <a:spcBef>
                <a:spcPts val="0"/>
              </a:spcBef>
              <a:spcAft>
                <a:spcPts val="0"/>
              </a:spcAft>
              <a:defRPr sz="1000">
                <a:latin typeface="Helvetica Neue Medium"/>
                <a:ea typeface="Helvetica Neue Medium"/>
                <a:cs typeface="Helvetica Neue Medium"/>
                <a:sym typeface="Helvetica Neue Medium"/>
              </a:defRPr>
            </a:pPr>
            <a:r>
              <a:rPr lang="pt-BR" sz="1200" dirty="0">
                <a:latin typeface="Helvetica Neue Medium"/>
                <a:ea typeface="Helvetica Neue Medium"/>
                <a:cs typeface="Helvetica Neue Medium"/>
                <a:sym typeface="Helvetica Neue Medium"/>
              </a:rPr>
              <a:t>Dep. Microbiologia </a:t>
            </a:r>
            <a:r>
              <a:rPr lang="pt-BR" sz="1200" dirty="0" err="1">
                <a:latin typeface="Helvetica Neue Medium"/>
                <a:ea typeface="Helvetica Neue Medium"/>
                <a:cs typeface="Helvetica Neue Medium"/>
                <a:sym typeface="Helvetica Neue Medium"/>
              </a:rPr>
              <a:t>ICB</a:t>
            </a:r>
            <a:r>
              <a:rPr lang="pt-BR" sz="1200" dirty="0">
                <a:latin typeface="Helvetica Neue Medium"/>
                <a:ea typeface="Helvetica Neue Medium"/>
                <a:cs typeface="Helvetica Neue Medium"/>
                <a:sym typeface="Helvetica Neue Medium"/>
              </a:rPr>
              <a:t>/USP</a:t>
            </a:r>
          </a:p>
          <a:p>
            <a:pPr algn="ctr" eaLnBrk="1" fontAlgn="auto" hangingPunct="1">
              <a:spcBef>
                <a:spcPts val="0"/>
              </a:spcBef>
              <a:spcAft>
                <a:spcPts val="0"/>
              </a:spcAft>
              <a:defRPr sz="1000" u="sng">
                <a:solidFill>
                  <a:srgbClr val="0000FF"/>
                </a:solidFill>
                <a:uFill>
                  <a:solidFill>
                    <a:srgbClr val="0000FF"/>
                  </a:solidFill>
                </a:uFill>
                <a:latin typeface="Helvetica Neue Medium"/>
                <a:ea typeface="Helvetica Neue Medium"/>
                <a:cs typeface="Helvetica Neue Medium"/>
                <a:sym typeface="Helvetica Neue Medium"/>
              </a:defRPr>
            </a:pPr>
            <a:r>
              <a:rPr lang="pt-BR" sz="1200" u="sng" dirty="0">
                <a:solidFill>
                  <a:srgbClr val="0000FF"/>
                </a:solidFill>
                <a:uFill>
                  <a:solidFill>
                    <a:srgbClr val="0000FF"/>
                  </a:solidFill>
                </a:uFill>
                <a:latin typeface="Helvetica Neue Medium"/>
                <a:ea typeface="Helvetica Neue Medium"/>
                <a:cs typeface="Helvetica Neue Medium"/>
                <a:sym typeface="Helvetica Neue Medium"/>
                <a:hlinkClick r:id="rId3"/>
              </a:rPr>
              <a:t>bevicent@usp.br</a:t>
            </a:r>
          </a:p>
        </p:txBody>
      </p:sp>
      <p:pic>
        <p:nvPicPr>
          <p:cNvPr id="15362" name="Picture 5">
            <a:extLst>
              <a:ext uri="{FF2B5EF4-FFF2-40B4-BE49-F238E27FC236}">
                <a16:creationId xmlns:a16="http://schemas.microsoft.com/office/drawing/2014/main" id="{1FE27E72-F62F-874F-C9D1-226AB9B9CE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3440113"/>
            <a:ext cx="197802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age1image19835664.jpg" descr="page1image19835664.jpg">
            <a:extLst>
              <a:ext uri="{FF2B5EF4-FFF2-40B4-BE49-F238E27FC236}">
                <a16:creationId xmlns:a16="http://schemas.microsoft.com/office/drawing/2014/main" id="{EAFF6C9D-7199-3FFC-904E-EAFF494E6A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3" y="14288"/>
            <a:ext cx="213836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5364" name="Instituto de Ciências Biomédicas USP">
            <a:extLst>
              <a:ext uri="{FF2B5EF4-FFF2-40B4-BE49-F238E27FC236}">
                <a16:creationId xmlns:a16="http://schemas.microsoft.com/office/drawing/2014/main" id="{86F244D0-C023-F29F-376E-FC0AFEE640B5}"/>
              </a:ext>
            </a:extLst>
          </p:cNvPr>
          <p:cNvSpPr txBox="1">
            <a:spLocks noChangeArrowheads="1"/>
          </p:cNvSpPr>
          <p:nvPr/>
        </p:nvSpPr>
        <p:spPr bwMode="auto">
          <a:xfrm>
            <a:off x="-19050" y="1296988"/>
            <a:ext cx="184308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defTabSz="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857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857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857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857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857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857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pt-BR" altLang="pt-BR" sz="1400" b="1">
                <a:latin typeface="Calibri Light" panose="020F0302020204030204" pitchFamily="34" charset="0"/>
              </a:rPr>
              <a:t>Instituto de Ciências Biomédicas USP</a:t>
            </a:r>
          </a:p>
        </p:txBody>
      </p:sp>
      <p:pic>
        <p:nvPicPr>
          <p:cNvPr id="15365" name="Recorded Sound" descr="Recorded Sound">
            <a:hlinkClick r:id="" action="ppaction://media"/>
            <a:extLst>
              <a:ext uri="{FF2B5EF4-FFF2-40B4-BE49-F238E27FC236}">
                <a16:creationId xmlns:a16="http://schemas.microsoft.com/office/drawing/2014/main" id="{B6B4BB58-35D2-3579-0971-88EB4B27A3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3813" y="52101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C020183-98AE-4519-8FC1-748DA498BD85}"/>
              </a:ext>
            </a:extLst>
          </p:cNvPr>
          <p:cNvSpPr txBox="1"/>
          <p:nvPr/>
        </p:nvSpPr>
        <p:spPr>
          <a:xfrm>
            <a:off x="2351088" y="900113"/>
            <a:ext cx="8929687" cy="5786437"/>
          </a:xfrm>
          <a:prstGeom prst="rect">
            <a:avLst/>
          </a:prstGeom>
          <a:solidFill>
            <a:srgbClr val="FFF7C1"/>
          </a:solidFill>
          <a:ln>
            <a:solidFill>
              <a:schemeClr val="accent6">
                <a:lumMod val="75000"/>
              </a:schemeClr>
            </a:solidFill>
          </a:ln>
        </p:spPr>
        <p:txBody>
          <a:bodyPr>
            <a:spAutoFit/>
          </a:bodyPr>
          <a:lstStyle/>
          <a:p>
            <a:pPr eaLnBrk="1" fontAlgn="auto" hangingPunct="1">
              <a:spcBef>
                <a:spcPts val="0"/>
              </a:spcBef>
              <a:spcAft>
                <a:spcPts val="0"/>
              </a:spcAft>
              <a:defRPr/>
            </a:pPr>
            <a:r>
              <a:rPr lang="pt-BR" sz="1400" b="1" dirty="0">
                <a:latin typeface="Helvetica" pitchFamily="2" charset="0"/>
              </a:rPr>
              <a:t>Resumo: </a:t>
            </a:r>
          </a:p>
          <a:p>
            <a:pPr eaLnBrk="1" fontAlgn="auto" hangingPunct="1">
              <a:spcBef>
                <a:spcPts val="0"/>
              </a:spcBef>
              <a:spcAft>
                <a:spcPts val="0"/>
              </a:spcAft>
              <a:defRPr/>
            </a:pPr>
            <a:r>
              <a:rPr lang="pt-BR" sz="1400" dirty="0">
                <a:latin typeface="Helvetica" pitchFamily="2" charset="0"/>
              </a:rPr>
              <a:t>1.  Crescimento Microbiano</a:t>
            </a:r>
          </a:p>
          <a:p>
            <a:pPr eaLnBrk="1" fontAlgn="auto" hangingPunct="1">
              <a:spcBef>
                <a:spcPts val="0"/>
              </a:spcBef>
              <a:spcAft>
                <a:spcPts val="0"/>
              </a:spcAft>
              <a:defRPr/>
            </a:pPr>
            <a:r>
              <a:rPr lang="pt-BR" sz="1400" dirty="0">
                <a:latin typeface="Helvetica" pitchFamily="2" charset="0"/>
              </a:rPr>
              <a:t>      1.1. Por que é importante estudar o crescimento bacteriano</a:t>
            </a:r>
          </a:p>
          <a:p>
            <a:pPr eaLnBrk="1" fontAlgn="auto" hangingPunct="1">
              <a:spcBef>
                <a:spcPts val="0"/>
              </a:spcBef>
              <a:spcAft>
                <a:spcPts val="0"/>
              </a:spcAft>
              <a:defRPr/>
            </a:pPr>
            <a:r>
              <a:rPr lang="pt-BR" sz="1400" dirty="0">
                <a:latin typeface="Helvetica" pitchFamily="2" charset="0"/>
              </a:rPr>
              <a:t>      1.2. Como as bactérias se multiplicam</a:t>
            </a:r>
          </a:p>
          <a:p>
            <a:pPr eaLnBrk="1" fontAlgn="auto" hangingPunct="1">
              <a:spcBef>
                <a:spcPts val="0"/>
              </a:spcBef>
              <a:spcAft>
                <a:spcPts val="0"/>
              </a:spcAft>
              <a:defRPr/>
            </a:pPr>
            <a:r>
              <a:rPr lang="pt-BR" sz="1400" dirty="0">
                <a:latin typeface="Helvetica" pitchFamily="2" charset="0"/>
              </a:rPr>
              <a:t>      1.3. Calculando o número de bactérias em uma cultura</a:t>
            </a:r>
          </a:p>
          <a:p>
            <a:pPr eaLnBrk="1" fontAlgn="auto" hangingPunct="1">
              <a:spcBef>
                <a:spcPts val="0"/>
              </a:spcBef>
              <a:spcAft>
                <a:spcPts val="0"/>
              </a:spcAft>
              <a:defRPr/>
            </a:pPr>
            <a:endParaRPr lang="pt-BR" sz="800" dirty="0">
              <a:latin typeface="Helvetica" pitchFamily="2" charset="0"/>
            </a:endParaRPr>
          </a:p>
          <a:p>
            <a:pPr eaLnBrk="1" fontAlgn="auto" hangingPunct="1">
              <a:spcBef>
                <a:spcPts val="0"/>
              </a:spcBef>
              <a:spcAft>
                <a:spcPts val="0"/>
              </a:spcAft>
              <a:defRPr/>
            </a:pPr>
            <a:r>
              <a:rPr lang="pt-BR" sz="1400" dirty="0">
                <a:latin typeface="Helvetica" pitchFamily="2" charset="0"/>
              </a:rPr>
              <a:t>2. Curva de Crescimento bacteriano</a:t>
            </a:r>
          </a:p>
          <a:p>
            <a:pPr eaLnBrk="1" fontAlgn="auto" hangingPunct="1">
              <a:spcBef>
                <a:spcPts val="0"/>
              </a:spcBef>
              <a:spcAft>
                <a:spcPts val="0"/>
              </a:spcAft>
              <a:defRPr/>
            </a:pPr>
            <a:r>
              <a:rPr lang="pt-BR" sz="1400" dirty="0">
                <a:latin typeface="Helvetica" pitchFamily="2" charset="0"/>
              </a:rPr>
              <a:t>     2.1. Fases de uma Curva de Crescimento</a:t>
            </a:r>
          </a:p>
          <a:p>
            <a:pPr eaLnBrk="1" fontAlgn="auto" hangingPunct="1">
              <a:spcBef>
                <a:spcPts val="0"/>
              </a:spcBef>
              <a:spcAft>
                <a:spcPts val="0"/>
              </a:spcAft>
              <a:defRPr/>
            </a:pPr>
            <a:r>
              <a:rPr lang="pt-BR" sz="1400" dirty="0">
                <a:latin typeface="Helvetica" pitchFamily="2" charset="0"/>
              </a:rPr>
              <a:t>     2.2. Acompanhamento de uma Curva de Crescimento bacteriano</a:t>
            </a:r>
          </a:p>
          <a:p>
            <a:pPr eaLnBrk="1" fontAlgn="auto" hangingPunct="1">
              <a:spcBef>
                <a:spcPts val="0"/>
              </a:spcBef>
              <a:spcAft>
                <a:spcPts val="0"/>
              </a:spcAft>
              <a:defRPr/>
            </a:pPr>
            <a:endParaRPr lang="pt-BR" sz="800" dirty="0">
              <a:solidFill>
                <a:srgbClr val="FF0000"/>
              </a:solidFill>
              <a:latin typeface="Helvetica" pitchFamily="2" charset="0"/>
            </a:endParaRPr>
          </a:p>
          <a:p>
            <a:pPr eaLnBrk="1" fontAlgn="auto" hangingPunct="1">
              <a:spcBef>
                <a:spcPts val="0"/>
              </a:spcBef>
              <a:spcAft>
                <a:spcPts val="0"/>
              </a:spcAft>
              <a:defRPr/>
            </a:pPr>
            <a:r>
              <a:rPr lang="pt-BR" sz="1400" dirty="0">
                <a:latin typeface="Helvetica" pitchFamily="2" charset="0"/>
              </a:rPr>
              <a:t>3. Nutrientes necessários para o cultivo</a:t>
            </a:r>
          </a:p>
          <a:p>
            <a:pPr eaLnBrk="1" fontAlgn="auto" hangingPunct="1">
              <a:spcBef>
                <a:spcPts val="0"/>
              </a:spcBef>
              <a:spcAft>
                <a:spcPts val="0"/>
              </a:spcAft>
              <a:defRPr/>
            </a:pPr>
            <a:r>
              <a:rPr lang="pt-BR" sz="1400" dirty="0">
                <a:latin typeface="Helvetica" pitchFamily="2" charset="0"/>
              </a:rPr>
              <a:t>     3.1. Macronutrientes</a:t>
            </a:r>
          </a:p>
          <a:p>
            <a:pPr eaLnBrk="1" fontAlgn="auto" hangingPunct="1">
              <a:spcBef>
                <a:spcPts val="0"/>
              </a:spcBef>
              <a:spcAft>
                <a:spcPts val="0"/>
              </a:spcAft>
              <a:defRPr/>
            </a:pPr>
            <a:r>
              <a:rPr lang="pt-BR" sz="1400" dirty="0">
                <a:latin typeface="Helvetica" pitchFamily="2" charset="0"/>
              </a:rPr>
              <a:t>     3.2. Micronutrientes</a:t>
            </a:r>
          </a:p>
          <a:p>
            <a:pPr eaLnBrk="1" fontAlgn="auto" hangingPunct="1">
              <a:spcBef>
                <a:spcPts val="0"/>
              </a:spcBef>
              <a:spcAft>
                <a:spcPts val="0"/>
              </a:spcAft>
              <a:defRPr/>
            </a:pPr>
            <a:r>
              <a:rPr lang="pt-BR" sz="1400" dirty="0">
                <a:latin typeface="Helvetica" pitchFamily="2" charset="0"/>
              </a:rPr>
              <a:t>     3.3. Fatores de Crescimento</a:t>
            </a:r>
          </a:p>
          <a:p>
            <a:pPr eaLnBrk="1" fontAlgn="auto" hangingPunct="1">
              <a:spcBef>
                <a:spcPts val="0"/>
              </a:spcBef>
              <a:spcAft>
                <a:spcPts val="0"/>
              </a:spcAft>
              <a:defRPr/>
            </a:pPr>
            <a:endParaRPr lang="pt-BR" sz="800" dirty="0">
              <a:solidFill>
                <a:srgbClr val="FF0000"/>
              </a:solidFill>
              <a:latin typeface="Helvetica" pitchFamily="2" charset="0"/>
            </a:endParaRPr>
          </a:p>
          <a:p>
            <a:pPr eaLnBrk="1" fontAlgn="auto" hangingPunct="1">
              <a:spcBef>
                <a:spcPts val="0"/>
              </a:spcBef>
              <a:spcAft>
                <a:spcPts val="0"/>
              </a:spcAft>
              <a:defRPr/>
            </a:pPr>
            <a:r>
              <a:rPr lang="pt-BR" sz="1400" dirty="0">
                <a:latin typeface="Helvetica" pitchFamily="2" charset="0"/>
              </a:rPr>
              <a:t>4. Condições de Cultivo</a:t>
            </a:r>
          </a:p>
          <a:p>
            <a:pPr eaLnBrk="1" fontAlgn="auto" hangingPunct="1">
              <a:spcBef>
                <a:spcPts val="0"/>
              </a:spcBef>
              <a:spcAft>
                <a:spcPts val="0"/>
              </a:spcAft>
              <a:defRPr/>
            </a:pPr>
            <a:r>
              <a:rPr lang="pt-BR" sz="1400" dirty="0">
                <a:latin typeface="Helvetica" pitchFamily="2" charset="0"/>
              </a:rPr>
              <a:t>     4.1. pH</a:t>
            </a:r>
          </a:p>
          <a:p>
            <a:pPr eaLnBrk="1" fontAlgn="auto" hangingPunct="1">
              <a:spcBef>
                <a:spcPts val="0"/>
              </a:spcBef>
              <a:spcAft>
                <a:spcPts val="0"/>
              </a:spcAft>
              <a:defRPr/>
            </a:pPr>
            <a:r>
              <a:rPr lang="pt-BR" sz="1400" dirty="0">
                <a:latin typeface="Helvetica" pitchFamily="2" charset="0"/>
              </a:rPr>
              <a:t>     4.2. Temperatura </a:t>
            </a:r>
          </a:p>
          <a:p>
            <a:pPr eaLnBrk="1" fontAlgn="auto" hangingPunct="1">
              <a:spcBef>
                <a:spcPts val="0"/>
              </a:spcBef>
              <a:spcAft>
                <a:spcPts val="0"/>
              </a:spcAft>
              <a:defRPr/>
            </a:pPr>
            <a:r>
              <a:rPr lang="pt-BR" sz="1400" dirty="0">
                <a:latin typeface="Helvetica" pitchFamily="2" charset="0"/>
              </a:rPr>
              <a:t>     4.3. Concentração de Oxigênio</a:t>
            </a:r>
          </a:p>
          <a:p>
            <a:pPr eaLnBrk="1" fontAlgn="auto" hangingPunct="1">
              <a:spcBef>
                <a:spcPts val="0"/>
              </a:spcBef>
              <a:spcAft>
                <a:spcPts val="0"/>
              </a:spcAft>
              <a:defRPr/>
            </a:pPr>
            <a:endParaRPr lang="pt-BR" sz="800" dirty="0">
              <a:latin typeface="Helvetica" pitchFamily="2" charset="0"/>
            </a:endParaRPr>
          </a:p>
          <a:p>
            <a:pPr eaLnBrk="1" fontAlgn="auto" hangingPunct="1">
              <a:spcBef>
                <a:spcPts val="0"/>
              </a:spcBef>
              <a:spcAft>
                <a:spcPts val="0"/>
              </a:spcAft>
              <a:defRPr/>
            </a:pPr>
            <a:r>
              <a:rPr lang="pt-BR" sz="1400" dirty="0">
                <a:latin typeface="Helvetica" pitchFamily="2" charset="0"/>
              </a:rPr>
              <a:t>5. Metabolismo – Alguns comentários</a:t>
            </a:r>
          </a:p>
          <a:p>
            <a:pPr eaLnBrk="1" fontAlgn="auto" hangingPunct="1">
              <a:spcBef>
                <a:spcPts val="0"/>
              </a:spcBef>
              <a:spcAft>
                <a:spcPts val="0"/>
              </a:spcAft>
              <a:defRPr/>
            </a:pPr>
            <a:endParaRPr lang="pt-BR" sz="800" dirty="0">
              <a:latin typeface="Helvetica" pitchFamily="2" charset="0"/>
            </a:endParaRPr>
          </a:p>
          <a:p>
            <a:pPr eaLnBrk="1" fontAlgn="auto" hangingPunct="1">
              <a:spcBef>
                <a:spcPts val="0"/>
              </a:spcBef>
              <a:spcAft>
                <a:spcPts val="0"/>
              </a:spcAft>
              <a:defRPr/>
            </a:pPr>
            <a:r>
              <a:rPr lang="pt-BR" sz="1400" dirty="0">
                <a:latin typeface="Helvetica" pitchFamily="2" charset="0"/>
              </a:rPr>
              <a:t>6. Meios de Cultura </a:t>
            </a:r>
          </a:p>
          <a:p>
            <a:pPr eaLnBrk="1" fontAlgn="auto" hangingPunct="1">
              <a:spcBef>
                <a:spcPts val="0"/>
              </a:spcBef>
              <a:spcAft>
                <a:spcPts val="0"/>
              </a:spcAft>
              <a:defRPr/>
            </a:pPr>
            <a:r>
              <a:rPr lang="pt-BR" sz="1400" dirty="0">
                <a:latin typeface="Helvetica" pitchFamily="2" charset="0"/>
              </a:rPr>
              <a:t>    6.1. Tipos de meios: Meio Liquido e Meio Sólido,</a:t>
            </a:r>
          </a:p>
          <a:p>
            <a:pPr eaLnBrk="1" fontAlgn="auto" hangingPunct="1">
              <a:spcBef>
                <a:spcPts val="0"/>
              </a:spcBef>
              <a:spcAft>
                <a:spcPts val="0"/>
              </a:spcAft>
              <a:defRPr/>
            </a:pPr>
            <a:r>
              <a:rPr lang="pt-BR" sz="1400" dirty="0">
                <a:latin typeface="Helvetica" pitchFamily="2" charset="0"/>
              </a:rPr>
              <a:t>    6.2. Meio mineral, Meios Completos, Meios Diferenciais, Meios Seletivos, Meios Diferenciais e Seletivos</a:t>
            </a:r>
          </a:p>
          <a:p>
            <a:pPr eaLnBrk="1" fontAlgn="auto" hangingPunct="1">
              <a:spcBef>
                <a:spcPts val="0"/>
              </a:spcBef>
              <a:spcAft>
                <a:spcPts val="0"/>
              </a:spcAft>
              <a:defRPr/>
            </a:pPr>
            <a:endParaRPr lang="pt-BR" sz="800" dirty="0">
              <a:latin typeface="Helvetica" pitchFamily="2" charset="0"/>
            </a:endParaRPr>
          </a:p>
          <a:p>
            <a:pPr eaLnBrk="1" fontAlgn="auto" hangingPunct="1">
              <a:spcBef>
                <a:spcPts val="0"/>
              </a:spcBef>
              <a:spcAft>
                <a:spcPts val="0"/>
              </a:spcAft>
              <a:defRPr/>
            </a:pPr>
            <a:r>
              <a:rPr lang="pt-BR" sz="1400" dirty="0">
                <a:latin typeface="Helvetica" pitchFamily="2" charset="0"/>
              </a:rPr>
              <a:t>7. Controle do Crescimento bacteriano</a:t>
            </a:r>
          </a:p>
          <a:p>
            <a:pPr eaLnBrk="1" fontAlgn="auto" hangingPunct="1">
              <a:spcBef>
                <a:spcPts val="0"/>
              </a:spcBef>
              <a:spcAft>
                <a:spcPts val="0"/>
              </a:spcAft>
              <a:defRPr/>
            </a:pPr>
            <a:endParaRPr lang="pt-BR" sz="800" dirty="0">
              <a:latin typeface="Helvetica" pitchFamily="2" charset="0"/>
            </a:endParaRPr>
          </a:p>
          <a:p>
            <a:pPr eaLnBrk="1" fontAlgn="auto" hangingPunct="1">
              <a:spcBef>
                <a:spcPts val="0"/>
              </a:spcBef>
              <a:spcAft>
                <a:spcPts val="0"/>
              </a:spcAft>
              <a:defRPr/>
            </a:pPr>
            <a:r>
              <a:rPr lang="pt-BR" sz="1400" dirty="0">
                <a:latin typeface="Helvetica" pitchFamily="2" charset="0"/>
              </a:rPr>
              <a:t>8. Questões de Fixação e Desafio</a:t>
            </a:r>
          </a:p>
        </p:txBody>
      </p:sp>
      <p:sp>
        <p:nvSpPr>
          <p:cNvPr id="15367" name="TextBox 12">
            <a:extLst>
              <a:ext uri="{FF2B5EF4-FFF2-40B4-BE49-F238E27FC236}">
                <a16:creationId xmlns:a16="http://schemas.microsoft.com/office/drawing/2014/main" id="{0B148CB7-82CD-AF98-EB28-98B31C9687F9}"/>
              </a:ext>
            </a:extLst>
          </p:cNvPr>
          <p:cNvSpPr txBox="1">
            <a:spLocks noChangeArrowheads="1"/>
          </p:cNvSpPr>
          <p:nvPr/>
        </p:nvSpPr>
        <p:spPr bwMode="auto">
          <a:xfrm>
            <a:off x="2351088" y="430213"/>
            <a:ext cx="5089525" cy="430212"/>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en-US" sz="2200" b="1">
                <a:solidFill>
                  <a:schemeClr val="bg1"/>
                </a:solidFill>
                <a:latin typeface="Arial" panose="020B0604020202020204" pitchFamily="34" charset="0"/>
              </a:rPr>
              <a:t>Fisiologia e Crescimento bacteriano</a:t>
            </a:r>
            <a:endParaRPr lang="pt-BR" altLang="en-US" sz="2200">
              <a:solidFill>
                <a:schemeClr val="bg1"/>
              </a:solidFill>
              <a:latin typeface="Arial" panose="020B0604020202020204" pitchFamily="34" charset="0"/>
            </a:endParaRPr>
          </a:p>
        </p:txBody>
      </p:sp>
      <p:sp>
        <p:nvSpPr>
          <p:cNvPr id="14" name="Rectangle 13">
            <a:extLst>
              <a:ext uri="{FF2B5EF4-FFF2-40B4-BE49-F238E27FC236}">
                <a16:creationId xmlns:a16="http://schemas.microsoft.com/office/drawing/2014/main" id="{A7D080CD-B75A-D8CA-1AA6-C7E079EEFEAD}"/>
              </a:ext>
            </a:extLst>
          </p:cNvPr>
          <p:cNvSpPr/>
          <p:nvPr/>
        </p:nvSpPr>
        <p:spPr>
          <a:xfrm>
            <a:off x="2135188" y="14288"/>
            <a:ext cx="1414462" cy="415925"/>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pic>
        <p:nvPicPr>
          <p:cNvPr id="15369" name="Picture 5" descr="A drawing of a cartoon character&#10;&#10;Description automatically generated">
            <a:extLst>
              <a:ext uri="{FF2B5EF4-FFF2-40B4-BE49-F238E27FC236}">
                <a16:creationId xmlns:a16="http://schemas.microsoft.com/office/drawing/2014/main" id="{6C2E3AC0-171E-D89D-ECA0-F913D45DE8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8025" y="1089025"/>
            <a:ext cx="7016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8" descr="A picture containing drawing&#10;&#10;Description automatically generated">
            <a:extLst>
              <a:ext uri="{FF2B5EF4-FFF2-40B4-BE49-F238E27FC236}">
                <a16:creationId xmlns:a16="http://schemas.microsoft.com/office/drawing/2014/main" id="{87C7D5C8-F9E2-A7D3-70FE-AAEA0B7040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 t="7225" r="1984"/>
          <a:stretch>
            <a:fillRect/>
          </a:stretch>
        </p:blipFill>
        <p:spPr bwMode="auto">
          <a:xfrm rot="380926">
            <a:off x="11403013" y="6019800"/>
            <a:ext cx="53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a:extLst>
              <a:ext uri="{FF2B5EF4-FFF2-40B4-BE49-F238E27FC236}">
                <a16:creationId xmlns:a16="http://schemas.microsoft.com/office/drawing/2014/main" id="{3F92B911-996D-7B99-5B78-DF4D21324DA6}"/>
              </a:ext>
            </a:extLst>
          </p:cNvPr>
          <p:cNvSpPr txBox="1">
            <a:spLocks noChangeArrowheads="1"/>
          </p:cNvSpPr>
          <p:nvPr/>
        </p:nvSpPr>
        <p:spPr bwMode="auto">
          <a:xfrm>
            <a:off x="2046288" y="1192213"/>
            <a:ext cx="7416800" cy="642937"/>
          </a:xfrm>
          <a:prstGeom prst="rect">
            <a:avLst/>
          </a:prstGeom>
          <a:solidFill>
            <a:srgbClr val="FFFE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just"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Quero traçar uma Curva de Crescimento Bacteriano. Como o crescimento da cultura bacteriana pode ser acompanhado?</a:t>
            </a:r>
          </a:p>
        </p:txBody>
      </p:sp>
      <p:sp>
        <p:nvSpPr>
          <p:cNvPr id="26627" name="Text Box 2">
            <a:extLst>
              <a:ext uri="{FF2B5EF4-FFF2-40B4-BE49-F238E27FC236}">
                <a16:creationId xmlns:a16="http://schemas.microsoft.com/office/drawing/2014/main" id="{D0961CA4-F63D-7784-A9A7-3F28ABE19AC6}"/>
              </a:ext>
            </a:extLst>
          </p:cNvPr>
          <p:cNvSpPr txBox="1">
            <a:spLocks noChangeArrowheads="1"/>
          </p:cNvSpPr>
          <p:nvPr/>
        </p:nvSpPr>
        <p:spPr bwMode="auto">
          <a:xfrm>
            <a:off x="2459038" y="1820863"/>
            <a:ext cx="8245475" cy="649287"/>
          </a:xfrm>
          <a:prstGeom prst="rect">
            <a:avLst/>
          </a:prstGeom>
          <a:solidFill>
            <a:srgbClr val="CCFF99"/>
          </a:solidFill>
          <a:ln>
            <a:noFill/>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marL="342900" indent="-342900" eaLnBrk="1" fontAlgn="auto" hangingPunct="1">
              <a:spcBef>
                <a:spcPts val="0"/>
              </a:spcBef>
              <a:spcAft>
                <a:spcPts val="0"/>
              </a:spcAft>
              <a:buClrTx/>
              <a:buFont typeface="Times New Roman" panose="02020603050405020304" pitchFamily="18" charset="0"/>
              <a:buAutoNum type="arabicPeriod"/>
              <a:defRPr/>
            </a:pPr>
            <a:r>
              <a:rPr lang="pt-BR" altLang="pt-BR" sz="1800" dirty="0"/>
              <a:t>Contando </a:t>
            </a:r>
            <a:r>
              <a:rPr lang="pt-BR" altLang="pt-BR" sz="1400" dirty="0"/>
              <a:t>(usando o microscópio)  </a:t>
            </a:r>
            <a:r>
              <a:rPr lang="pt-BR" altLang="pt-BR" sz="1800" dirty="0"/>
              <a:t>o número de células ao longo do cultivo.</a:t>
            </a:r>
          </a:p>
          <a:p>
            <a:pPr eaLnBrk="1" fontAlgn="auto" hangingPunct="1">
              <a:spcBef>
                <a:spcPts val="0"/>
              </a:spcBef>
              <a:spcAft>
                <a:spcPts val="0"/>
              </a:spcAft>
              <a:buClrTx/>
              <a:defRPr/>
            </a:pPr>
            <a:r>
              <a:rPr lang="pt-BR" altLang="pt-BR" sz="1800" dirty="0"/>
              <a:t>                           </a:t>
            </a:r>
            <a:r>
              <a:rPr lang="pt-BR" altLang="pt-BR" sz="1600" dirty="0"/>
              <a:t>Mas isto não e muito prático, pois não e tão fácil para executar. </a:t>
            </a:r>
          </a:p>
        </p:txBody>
      </p:sp>
      <p:sp>
        <p:nvSpPr>
          <p:cNvPr id="4" name="Rectangle 3">
            <a:extLst>
              <a:ext uri="{FF2B5EF4-FFF2-40B4-BE49-F238E27FC236}">
                <a16:creationId xmlns:a16="http://schemas.microsoft.com/office/drawing/2014/main" id="{3D3B336D-DCA3-4B89-7487-031E49E9B3D2}"/>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33797" name="TextBox 12">
            <a:extLst>
              <a:ext uri="{FF2B5EF4-FFF2-40B4-BE49-F238E27FC236}">
                <a16:creationId xmlns:a16="http://schemas.microsoft.com/office/drawing/2014/main" id="{282EADA9-B429-B83B-825C-F40AAFB06CB6}"/>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pic>
        <p:nvPicPr>
          <p:cNvPr id="33798" name="Picture 5" descr="A picture containing drawing&#10;&#10;Description automatically generated">
            <a:extLst>
              <a:ext uri="{FF2B5EF4-FFF2-40B4-BE49-F238E27FC236}">
                <a16:creationId xmlns:a16="http://schemas.microsoft.com/office/drawing/2014/main" id="{C384FB83-DDED-026C-5FE3-3ECCF1CC6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7225" r="1984"/>
          <a:stretch>
            <a:fillRect/>
          </a:stretch>
        </p:blipFill>
        <p:spPr bwMode="auto">
          <a:xfrm rot="380926">
            <a:off x="1285875" y="1230313"/>
            <a:ext cx="71913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1">
            <a:extLst>
              <a:ext uri="{FF2B5EF4-FFF2-40B4-BE49-F238E27FC236}">
                <a16:creationId xmlns:a16="http://schemas.microsoft.com/office/drawing/2014/main" id="{0360BB00-744E-477E-8583-1EEB5919901F}"/>
              </a:ext>
            </a:extLst>
          </p:cNvPr>
          <p:cNvSpPr>
            <a:spLocks noChangeArrowheads="1"/>
          </p:cNvSpPr>
          <p:nvPr/>
        </p:nvSpPr>
        <p:spPr bwMode="auto">
          <a:xfrm>
            <a:off x="1422400" y="469900"/>
            <a:ext cx="7969250" cy="368300"/>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Helvetica" pitchFamily="2" charset="0"/>
              </a:rPr>
              <a:t>2.2. Acompanhamento de uma Curva de Crescimento bacteriano</a:t>
            </a:r>
            <a:endParaRPr lang="pt-BR" altLang="pt-BR" sz="1800" b="1">
              <a:solidFill>
                <a:schemeClr val="bg1"/>
              </a:solidFill>
            </a:endParaRPr>
          </a:p>
        </p:txBody>
      </p:sp>
      <p:pic>
        <p:nvPicPr>
          <p:cNvPr id="33800" name="Picture 5" descr="A drawing of a cartoon character&#10;&#10;Description automatically generated">
            <a:extLst>
              <a:ext uri="{FF2B5EF4-FFF2-40B4-BE49-F238E27FC236}">
                <a16:creationId xmlns:a16="http://schemas.microsoft.com/office/drawing/2014/main" id="{3A26E852-5E3E-6947-A81F-53F2F3895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5259">
            <a:off x="10596563" y="1770063"/>
            <a:ext cx="70167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a:extLst>
              <a:ext uri="{FF2B5EF4-FFF2-40B4-BE49-F238E27FC236}">
                <a16:creationId xmlns:a16="http://schemas.microsoft.com/office/drawing/2014/main" id="{B18A9F59-8BDD-6998-4690-0587845F43F8}"/>
              </a:ext>
            </a:extLst>
          </p:cNvPr>
          <p:cNvSpPr txBox="1">
            <a:spLocks noChangeArrowheads="1"/>
          </p:cNvSpPr>
          <p:nvPr/>
        </p:nvSpPr>
        <p:spPr bwMode="auto">
          <a:xfrm>
            <a:off x="2135188" y="404813"/>
            <a:ext cx="7416800" cy="642937"/>
          </a:xfrm>
          <a:prstGeom prst="rect">
            <a:avLst/>
          </a:prstGeom>
          <a:solidFill>
            <a:srgbClr val="FF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 Quero traçar uma Curva de Crescimento Bacteriano. Como o crescimento da cultura bacteriana pode ser acompanhado?</a:t>
            </a:r>
          </a:p>
        </p:txBody>
      </p:sp>
      <p:sp>
        <p:nvSpPr>
          <p:cNvPr id="35843" name="Text Box 2">
            <a:extLst>
              <a:ext uri="{FF2B5EF4-FFF2-40B4-BE49-F238E27FC236}">
                <a16:creationId xmlns:a16="http://schemas.microsoft.com/office/drawing/2014/main" id="{9B3928C9-7FE9-0BFD-6F0B-848CC40CCE00}"/>
              </a:ext>
            </a:extLst>
          </p:cNvPr>
          <p:cNvSpPr txBox="1">
            <a:spLocks noChangeArrowheads="1"/>
          </p:cNvSpPr>
          <p:nvPr/>
        </p:nvSpPr>
        <p:spPr bwMode="auto">
          <a:xfrm>
            <a:off x="2208213" y="1557338"/>
            <a:ext cx="7272337" cy="368300"/>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2. Acompanhando o aumento da turvação ao longo do cultivo</a:t>
            </a:r>
          </a:p>
        </p:txBody>
      </p:sp>
      <p:pic>
        <p:nvPicPr>
          <p:cNvPr id="10243" name="Picture 3">
            <a:extLst>
              <a:ext uri="{FF2B5EF4-FFF2-40B4-BE49-F238E27FC236}">
                <a16:creationId xmlns:a16="http://schemas.microsoft.com/office/drawing/2014/main" id="{36C09C11-20C7-0CED-23C0-DFFEF2519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1724025" cy="2519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4">
            <a:extLst>
              <a:ext uri="{FF2B5EF4-FFF2-40B4-BE49-F238E27FC236}">
                <a16:creationId xmlns:a16="http://schemas.microsoft.com/office/drawing/2014/main" id="{7FA3CAD4-6209-B7BD-6E65-B8F614DCB6FC}"/>
              </a:ext>
            </a:extLst>
          </p:cNvPr>
          <p:cNvSpPr>
            <a:spLocks noChangeArrowheads="1"/>
          </p:cNvSpPr>
          <p:nvPr/>
        </p:nvSpPr>
        <p:spPr bwMode="auto">
          <a:xfrm>
            <a:off x="3575050" y="2492375"/>
            <a:ext cx="3457575" cy="4365625"/>
          </a:xfrm>
          <a:prstGeom prst="rect">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pic>
        <p:nvPicPr>
          <p:cNvPr id="10245" name="Picture 5">
            <a:extLst>
              <a:ext uri="{FF2B5EF4-FFF2-40B4-BE49-F238E27FC236}">
                <a16:creationId xmlns:a16="http://schemas.microsoft.com/office/drawing/2014/main" id="{63DEA002-A870-54E6-9795-464B5D2CC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075" y="2627313"/>
            <a:ext cx="3168650" cy="210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6">
            <a:extLst>
              <a:ext uri="{FF2B5EF4-FFF2-40B4-BE49-F238E27FC236}">
                <a16:creationId xmlns:a16="http://schemas.microsoft.com/office/drawing/2014/main" id="{FE3D40AF-DEE0-EA49-6819-8DD331500E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075" y="4837113"/>
            <a:ext cx="3238500" cy="1789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7" name="Rectangle 7">
            <a:extLst>
              <a:ext uri="{FF2B5EF4-FFF2-40B4-BE49-F238E27FC236}">
                <a16:creationId xmlns:a16="http://schemas.microsoft.com/office/drawing/2014/main" id="{945609DF-061A-B9E5-F6EE-9918872698D2}"/>
              </a:ext>
            </a:extLst>
          </p:cNvPr>
          <p:cNvSpPr>
            <a:spLocks noChangeArrowheads="1"/>
          </p:cNvSpPr>
          <p:nvPr/>
        </p:nvSpPr>
        <p:spPr bwMode="auto">
          <a:xfrm>
            <a:off x="7248525" y="2205038"/>
            <a:ext cx="3168650" cy="4437062"/>
          </a:xfrm>
          <a:prstGeom prst="rect">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pic>
        <p:nvPicPr>
          <p:cNvPr id="10248" name="Picture 8">
            <a:extLst>
              <a:ext uri="{FF2B5EF4-FFF2-40B4-BE49-F238E27FC236}">
                <a16:creationId xmlns:a16="http://schemas.microsoft.com/office/drawing/2014/main" id="{8BCEE1D7-2C57-1D57-7F00-DE7C947462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9963" y="1927225"/>
            <a:ext cx="3540125" cy="4930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9">
            <a:extLst>
              <a:ext uri="{FF2B5EF4-FFF2-40B4-BE49-F238E27FC236}">
                <a16:creationId xmlns:a16="http://schemas.microsoft.com/office/drawing/2014/main" id="{68F09DE6-979D-A173-0187-3092242BBBF1}"/>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35851" name="TextBox 12">
            <a:extLst>
              <a:ext uri="{FF2B5EF4-FFF2-40B4-BE49-F238E27FC236}">
                <a16:creationId xmlns:a16="http://schemas.microsoft.com/office/drawing/2014/main" id="{EC1B5117-67B7-6663-F568-54C555811BD8}"/>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pic>
        <p:nvPicPr>
          <p:cNvPr id="35852" name="Picture 5" descr="A drawing of a cartoon character&#10;&#10;Description automatically generated">
            <a:extLst>
              <a:ext uri="{FF2B5EF4-FFF2-40B4-BE49-F238E27FC236}">
                <a16:creationId xmlns:a16="http://schemas.microsoft.com/office/drawing/2014/main" id="{7D3242B7-9F4F-8284-D7BA-08954ABB47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5259">
            <a:off x="9818688" y="1150938"/>
            <a:ext cx="70008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0243"/>
                                        </p:tgtEl>
                                        <p:attrNameLst>
                                          <p:attrName>style.visibility</p:attrName>
                                        </p:attrNameLst>
                                      </p:cBhvr>
                                      <p:to>
                                        <p:strVal val="visible"/>
                                      </p:to>
                                    </p:set>
                                    <p:anim calcmode="lin" valueType="num">
                                      <p:cBhvr>
                                        <p:cTn id="7" dur="500" fill="hold"/>
                                        <p:tgtEl>
                                          <p:spTgt spid="10243"/>
                                        </p:tgtEl>
                                        <p:attrNameLst>
                                          <p:attrName>ppt_x</p:attrName>
                                        </p:attrNameLst>
                                      </p:cBhvr>
                                      <p:tavLst>
                                        <p:tav tm="100000">
                                          <p:val>
                                            <p:strVal val="#ppt_x"/>
                                          </p:val>
                                        </p:tav>
                                        <p:tav>
                                          <p:val>
                                            <p:strVal val="#ppt_x"/>
                                          </p:val>
                                        </p:tav>
                                      </p:tavLst>
                                    </p:anim>
                                    <p:anim calcmode="lin" valueType="num">
                                      <p:cBhvr>
                                        <p:cTn id="8" dur="500" fill="hold"/>
                                        <p:tgtEl>
                                          <p:spTgt spid="10243"/>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0244"/>
                                        </p:tgtEl>
                                        <p:attrNameLst>
                                          <p:attrName>style.visibility</p:attrName>
                                        </p:attrNameLst>
                                      </p:cBhvr>
                                      <p:to>
                                        <p:strVal val="visible"/>
                                      </p:to>
                                    </p:set>
                                    <p:anim calcmode="lin" valueType="num">
                                      <p:cBhvr>
                                        <p:cTn id="13" dur="500" fill="hold"/>
                                        <p:tgtEl>
                                          <p:spTgt spid="10244"/>
                                        </p:tgtEl>
                                        <p:attrNameLst>
                                          <p:attrName>ppt_x</p:attrName>
                                        </p:attrNameLst>
                                      </p:cBhvr>
                                      <p:tavLst>
                                        <p:tav tm="100000">
                                          <p:val>
                                            <p:strVal val="#ppt_x"/>
                                          </p:val>
                                        </p:tav>
                                        <p:tav>
                                          <p:val>
                                            <p:strVal val="#ppt_x"/>
                                          </p:val>
                                        </p:tav>
                                      </p:tavLst>
                                    </p:anim>
                                    <p:anim calcmode="lin" valueType="num">
                                      <p:cBhvr>
                                        <p:cTn id="14" dur="500" fill="hold"/>
                                        <p:tgtEl>
                                          <p:spTgt spid="10244"/>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0245"/>
                                        </p:tgtEl>
                                        <p:attrNameLst>
                                          <p:attrName>style.visibility</p:attrName>
                                        </p:attrNameLst>
                                      </p:cBhvr>
                                      <p:to>
                                        <p:strVal val="visible"/>
                                      </p:to>
                                    </p:set>
                                    <p:anim calcmode="lin" valueType="num">
                                      <p:cBhvr>
                                        <p:cTn id="19" dur="500" fill="hold"/>
                                        <p:tgtEl>
                                          <p:spTgt spid="10245"/>
                                        </p:tgtEl>
                                        <p:attrNameLst>
                                          <p:attrName>ppt_x</p:attrName>
                                        </p:attrNameLst>
                                      </p:cBhvr>
                                      <p:tavLst>
                                        <p:tav tm="100000">
                                          <p:val>
                                            <p:strVal val="#ppt_x"/>
                                          </p:val>
                                        </p:tav>
                                        <p:tav>
                                          <p:val>
                                            <p:strVal val="#ppt_x"/>
                                          </p:val>
                                        </p:tav>
                                      </p:tavLst>
                                    </p:anim>
                                    <p:anim calcmode="lin" valueType="num">
                                      <p:cBhvr>
                                        <p:cTn id="20" dur="500" fill="hold"/>
                                        <p:tgtEl>
                                          <p:spTgt spid="10245"/>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0246"/>
                                        </p:tgtEl>
                                        <p:attrNameLst>
                                          <p:attrName>style.visibility</p:attrName>
                                        </p:attrNameLst>
                                      </p:cBhvr>
                                      <p:to>
                                        <p:strVal val="visible"/>
                                      </p:to>
                                    </p:set>
                                    <p:anim calcmode="lin" valueType="num">
                                      <p:cBhvr>
                                        <p:cTn id="25" dur="500" fill="hold"/>
                                        <p:tgtEl>
                                          <p:spTgt spid="10246"/>
                                        </p:tgtEl>
                                        <p:attrNameLst>
                                          <p:attrName>ppt_x</p:attrName>
                                        </p:attrNameLst>
                                      </p:cBhvr>
                                      <p:tavLst>
                                        <p:tav tm="100000">
                                          <p:val>
                                            <p:strVal val="#ppt_x"/>
                                          </p:val>
                                        </p:tav>
                                        <p:tav>
                                          <p:val>
                                            <p:strVal val="#ppt_x"/>
                                          </p:val>
                                        </p:tav>
                                      </p:tavLst>
                                    </p:anim>
                                    <p:anim calcmode="lin" valueType="num">
                                      <p:cBhvr>
                                        <p:cTn id="26" dur="500" fill="hold"/>
                                        <p:tgtEl>
                                          <p:spTgt spid="10246"/>
                                        </p:tgtEl>
                                        <p:attrNameLst>
                                          <p:attrName>ppt_y</p:attrName>
                                        </p:attrNameLst>
                                      </p:cBhvr>
                                      <p:tavLst>
                                        <p:tav tm="100000">
                                          <p:val>
                                            <p:strVal val="1+#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0247"/>
                                        </p:tgtEl>
                                        <p:attrNameLst>
                                          <p:attrName>style.visibility</p:attrName>
                                        </p:attrNameLst>
                                      </p:cBhvr>
                                      <p:to>
                                        <p:strVal val="visible"/>
                                      </p:to>
                                    </p:set>
                                    <p:anim calcmode="lin" valueType="num">
                                      <p:cBhvr>
                                        <p:cTn id="31" dur="500" fill="hold"/>
                                        <p:tgtEl>
                                          <p:spTgt spid="10247"/>
                                        </p:tgtEl>
                                        <p:attrNameLst>
                                          <p:attrName>ppt_x</p:attrName>
                                        </p:attrNameLst>
                                      </p:cBhvr>
                                      <p:tavLst>
                                        <p:tav tm="100000">
                                          <p:val>
                                            <p:strVal val="#ppt_x"/>
                                          </p:val>
                                        </p:tav>
                                        <p:tav>
                                          <p:val>
                                            <p:strVal val="#ppt_x"/>
                                          </p:val>
                                        </p:tav>
                                      </p:tavLst>
                                    </p:anim>
                                    <p:anim calcmode="lin" valueType="num">
                                      <p:cBhvr>
                                        <p:cTn id="32" dur="500" fill="hold"/>
                                        <p:tgtEl>
                                          <p:spTgt spid="10247"/>
                                        </p:tgtEl>
                                        <p:attrNameLst>
                                          <p:attrName>ppt_y</p:attrName>
                                        </p:attrNameLst>
                                      </p:cBhvr>
                                      <p:tavLst>
                                        <p:tav tm="100000">
                                          <p:val>
                                            <p:strVal val="1+#ppt_h/2"/>
                                          </p:val>
                                        </p:tav>
                                        <p:tav>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10248"/>
                                        </p:tgtEl>
                                        <p:attrNameLst>
                                          <p:attrName>style.visibility</p:attrName>
                                        </p:attrNameLst>
                                      </p:cBhvr>
                                      <p:to>
                                        <p:strVal val="visible"/>
                                      </p:to>
                                    </p:set>
                                    <p:anim calcmode="lin" valueType="num">
                                      <p:cBhvr>
                                        <p:cTn id="37" dur="500" fill="hold"/>
                                        <p:tgtEl>
                                          <p:spTgt spid="10248"/>
                                        </p:tgtEl>
                                        <p:attrNameLst>
                                          <p:attrName>ppt_x</p:attrName>
                                        </p:attrNameLst>
                                      </p:cBhvr>
                                      <p:tavLst>
                                        <p:tav tm="100000">
                                          <p:val>
                                            <p:strVal val="#ppt_x"/>
                                          </p:val>
                                        </p:tav>
                                        <p:tav>
                                          <p:val>
                                            <p:strVal val="#ppt_x"/>
                                          </p:val>
                                        </p:tav>
                                      </p:tavLst>
                                    </p:anim>
                                    <p:anim calcmode="lin" valueType="num">
                                      <p:cBhvr>
                                        <p:cTn id="38" dur="500" fill="hold"/>
                                        <p:tgtEl>
                                          <p:spTgt spid="10248"/>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a:extLst>
              <a:ext uri="{FF2B5EF4-FFF2-40B4-BE49-F238E27FC236}">
                <a16:creationId xmlns:a16="http://schemas.microsoft.com/office/drawing/2014/main" id="{9BC03AA9-3037-37D0-F962-76610AE0AE21}"/>
              </a:ext>
            </a:extLst>
          </p:cNvPr>
          <p:cNvSpPr txBox="1">
            <a:spLocks noChangeArrowheads="1"/>
          </p:cNvSpPr>
          <p:nvPr/>
        </p:nvSpPr>
        <p:spPr bwMode="auto">
          <a:xfrm>
            <a:off x="828675" y="593725"/>
            <a:ext cx="7416800" cy="642938"/>
          </a:xfrm>
          <a:prstGeom prst="rect">
            <a:avLst/>
          </a:prstGeom>
          <a:solidFill>
            <a:srgbClr val="FF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 Quero traçar uma Curva de Crescimento Bacteriano. Como o crescimento da cultura bacteriana pode ser acompanhado?</a:t>
            </a:r>
          </a:p>
        </p:txBody>
      </p:sp>
      <p:sp>
        <p:nvSpPr>
          <p:cNvPr id="37891" name="Text Box 2">
            <a:extLst>
              <a:ext uri="{FF2B5EF4-FFF2-40B4-BE49-F238E27FC236}">
                <a16:creationId xmlns:a16="http://schemas.microsoft.com/office/drawing/2014/main" id="{77B134D9-00CC-AEAB-4500-F554F25E543E}"/>
              </a:ext>
            </a:extLst>
          </p:cNvPr>
          <p:cNvSpPr txBox="1">
            <a:spLocks noChangeArrowheads="1"/>
          </p:cNvSpPr>
          <p:nvPr/>
        </p:nvSpPr>
        <p:spPr bwMode="auto">
          <a:xfrm>
            <a:off x="828675" y="1506538"/>
            <a:ext cx="7272338" cy="368300"/>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1. Contando-se o número de células ao longo do cultivo</a:t>
            </a:r>
          </a:p>
        </p:txBody>
      </p:sp>
      <p:sp>
        <p:nvSpPr>
          <p:cNvPr id="37892" name="Text Box 3">
            <a:extLst>
              <a:ext uri="{FF2B5EF4-FFF2-40B4-BE49-F238E27FC236}">
                <a16:creationId xmlns:a16="http://schemas.microsoft.com/office/drawing/2014/main" id="{402517B1-69B5-C8DC-7E65-80A2D7ADA911}"/>
              </a:ext>
            </a:extLst>
          </p:cNvPr>
          <p:cNvSpPr txBox="1">
            <a:spLocks noChangeArrowheads="1"/>
          </p:cNvSpPr>
          <p:nvPr/>
        </p:nvSpPr>
        <p:spPr bwMode="auto">
          <a:xfrm>
            <a:off x="828675" y="2058988"/>
            <a:ext cx="7272338" cy="368300"/>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2. Acompanhando-se o aumento da turvação ao longo do cultivo</a:t>
            </a:r>
          </a:p>
        </p:txBody>
      </p:sp>
      <p:sp>
        <p:nvSpPr>
          <p:cNvPr id="37893" name="Text Box 4">
            <a:extLst>
              <a:ext uri="{FF2B5EF4-FFF2-40B4-BE49-F238E27FC236}">
                <a16:creationId xmlns:a16="http://schemas.microsoft.com/office/drawing/2014/main" id="{DCEDB673-CDF0-32CF-5431-C90FE502285F}"/>
              </a:ext>
            </a:extLst>
          </p:cNvPr>
          <p:cNvSpPr txBox="1">
            <a:spLocks noChangeArrowheads="1"/>
          </p:cNvSpPr>
          <p:nvPr/>
        </p:nvSpPr>
        <p:spPr bwMode="auto">
          <a:xfrm>
            <a:off x="828675" y="2611438"/>
            <a:ext cx="7272338" cy="1208087"/>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3. Há outras possibilidades como: </a:t>
            </a:r>
          </a:p>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     - Acompanhando a demanda por O</a:t>
            </a:r>
            <a:r>
              <a:rPr lang="pt-BR" altLang="pt-BR" sz="1800" baseline="-25000">
                <a:solidFill>
                  <a:srgbClr val="000000"/>
                </a:solidFill>
                <a:latin typeface="Arial" panose="020B0604020202020204" pitchFamily="34" charset="0"/>
                <a:ea typeface="Microsoft YaHei" panose="020B0503020204020204" pitchFamily="34" charset="-122"/>
              </a:rPr>
              <a:t>2 </a:t>
            </a:r>
            <a:r>
              <a:rPr lang="pt-BR" altLang="pt-BR" sz="1800">
                <a:solidFill>
                  <a:srgbClr val="000000"/>
                </a:solidFill>
                <a:latin typeface="Arial" panose="020B0604020202020204" pitchFamily="34" charset="0"/>
                <a:ea typeface="Microsoft YaHei" panose="020B0503020204020204" pitchFamily="34" charset="-122"/>
              </a:rPr>
              <a:t>da cultura,</a:t>
            </a:r>
          </a:p>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     - Acompanhando a produção de algum metabolito bacteriano</a:t>
            </a:r>
          </a:p>
        </p:txBody>
      </p:sp>
      <p:pic>
        <p:nvPicPr>
          <p:cNvPr id="37894" name="Picture 5">
            <a:extLst>
              <a:ext uri="{FF2B5EF4-FFF2-40B4-BE49-F238E27FC236}">
                <a16:creationId xmlns:a16="http://schemas.microsoft.com/office/drawing/2014/main" id="{925C7D51-E42F-CA15-E6F0-3E0A13275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3644900"/>
            <a:ext cx="3935412" cy="3035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a:extLst>
              <a:ext uri="{FF2B5EF4-FFF2-40B4-BE49-F238E27FC236}">
                <a16:creationId xmlns:a16="http://schemas.microsoft.com/office/drawing/2014/main" id="{6888D6D1-CE80-1406-935D-6FF606C626D3}"/>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37896" name="TextBox 12">
            <a:extLst>
              <a:ext uri="{FF2B5EF4-FFF2-40B4-BE49-F238E27FC236}">
                <a16:creationId xmlns:a16="http://schemas.microsoft.com/office/drawing/2014/main" id="{D8665299-7D98-7541-8A84-F35EBE85C6BC}"/>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 name="Table">
            <a:extLst>
              <a:ext uri="{FF2B5EF4-FFF2-40B4-BE49-F238E27FC236}">
                <a16:creationId xmlns:a16="http://schemas.microsoft.com/office/drawing/2014/main" id="{66183CC2-3B90-EBDB-67CB-FDB15C195686}"/>
              </a:ext>
            </a:extLst>
          </p:cNvPr>
          <p:cNvGraphicFramePr/>
          <p:nvPr/>
        </p:nvGraphicFramePr>
        <p:xfrm>
          <a:off x="2916238" y="884238"/>
          <a:ext cx="8043862" cy="5938839"/>
        </p:xfrm>
        <a:graphic>
          <a:graphicData uri="http://schemas.openxmlformats.org/drawingml/2006/table">
            <a:tbl>
              <a:tblPr/>
              <a:tblGrid>
                <a:gridCol w="1195387">
                  <a:extLst>
                    <a:ext uri="{9D8B030D-6E8A-4147-A177-3AD203B41FA5}">
                      <a16:colId xmlns:a16="http://schemas.microsoft.com/office/drawing/2014/main" val="20000"/>
                    </a:ext>
                  </a:extLst>
                </a:gridCol>
                <a:gridCol w="1819275">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916485">
                <a:tc rowSpan="4">
                  <a:txBody>
                    <a:bodyPr/>
                    <a:lstStyle/>
                    <a:p>
                      <a:pPr>
                        <a:lnSpc>
                          <a:spcPct val="93000"/>
                        </a:lnSpc>
                        <a:spcBef>
                          <a:spcPts val="300"/>
                        </a:spcBef>
                        <a:defRPr sz="1400" b="1"/>
                      </a:pPr>
                      <a:endParaRPr lang="pt-BR" sz="1400" noProof="0" dirty="0"/>
                    </a:p>
                  </a:txBody>
                  <a:tcPr marL="46800" marR="46800" marT="46794" marB="46794" horzOverflow="overflow">
                    <a:lnL w="13680">
                      <a:solidFill>
                        <a:srgbClr val="000000"/>
                      </a:solidFill>
                    </a:lnL>
                    <a:lnR w="5760">
                      <a:solidFill>
                        <a:srgbClr val="000000"/>
                      </a:solidFill>
                    </a:lnR>
                    <a:lnT w="13680">
                      <a:solidFill>
                        <a:srgbClr val="000000"/>
                      </a:solidFill>
                    </a:lnT>
                    <a:lnB w="5760">
                      <a:solidFill>
                        <a:srgbClr val="000000"/>
                      </a:solidFill>
                    </a:lnB>
                    <a:solidFill>
                      <a:srgbClr val="D2D2F4"/>
                    </a:solidFill>
                  </a:tcPr>
                </a:tc>
                <a:tc>
                  <a:txBody>
                    <a:bodyPr/>
                    <a:lstStyle/>
                    <a:p>
                      <a:pPr>
                        <a:lnSpc>
                          <a:spcPct val="93000"/>
                        </a:lnSpc>
                        <a:spcBef>
                          <a:spcPts val="300"/>
                        </a:spcBef>
                        <a:defRPr sz="1400" b="1"/>
                      </a:pPr>
                      <a:r>
                        <a:rPr lang="pt-BR" sz="1400" noProof="0"/>
                        <a:t>Fontes de Energia</a:t>
                      </a:r>
                    </a:p>
                  </a:txBody>
                  <a:tcPr marL="46800" marR="46800" marT="46794" marB="46794" horzOverflow="overflow">
                    <a:lnL w="5760">
                      <a:solidFill>
                        <a:srgbClr val="000000"/>
                      </a:solidFill>
                    </a:lnL>
                    <a:lnR w="5760">
                      <a:solidFill>
                        <a:srgbClr val="000000"/>
                      </a:solidFill>
                    </a:lnR>
                    <a:lnT w="13680">
                      <a:solidFill>
                        <a:srgbClr val="000000"/>
                      </a:solidFill>
                    </a:lnT>
                    <a:lnB w="5760">
                      <a:solidFill>
                        <a:srgbClr val="000000"/>
                      </a:solidFill>
                    </a:lnB>
                    <a:solidFill>
                      <a:srgbClr val="66CCFF">
                        <a:alpha val="16078"/>
                      </a:srgbClr>
                    </a:solidFill>
                  </a:tcPr>
                </a:tc>
                <a:tc>
                  <a:txBody>
                    <a:bodyPr/>
                    <a:lstStyle/>
                    <a:p>
                      <a:pPr marL="285750" indent="-285750">
                        <a:lnSpc>
                          <a:spcPct val="93000"/>
                        </a:lnSpc>
                        <a:spcBef>
                          <a:spcPts val="300"/>
                        </a:spcBef>
                        <a:buSzPct val="100000"/>
                        <a:buChar char="-"/>
                        <a:defRPr sz="1400" b="1">
                          <a:solidFill>
                            <a:schemeClr val="accent2"/>
                          </a:solidFill>
                        </a:defRPr>
                      </a:pPr>
                      <a:r>
                        <a:rPr lang="pt-BR" sz="1400" noProof="0" dirty="0">
                          <a:solidFill>
                            <a:srgbClr val="FF0000"/>
                          </a:solidFill>
                        </a:rPr>
                        <a:t>Orgânicos</a:t>
                      </a:r>
                      <a:r>
                        <a:rPr lang="pt-BR" sz="1200" noProof="0" dirty="0"/>
                        <a:t>   </a:t>
                      </a:r>
                    </a:p>
                    <a:p>
                      <a:pPr marL="285750" indent="-285750">
                        <a:lnSpc>
                          <a:spcPct val="93000"/>
                        </a:lnSpc>
                        <a:spcBef>
                          <a:spcPts val="300"/>
                        </a:spcBef>
                        <a:defRPr sz="1200" b="1">
                          <a:solidFill>
                            <a:schemeClr val="accent2"/>
                          </a:solidFill>
                        </a:defRPr>
                      </a:pPr>
                      <a:endParaRPr lang="pt-BR" sz="1200" noProof="0" dirty="0"/>
                    </a:p>
                    <a:p>
                      <a:pPr marL="285750" indent="-285750">
                        <a:lnSpc>
                          <a:spcPct val="93000"/>
                        </a:lnSpc>
                        <a:spcBef>
                          <a:spcPts val="300"/>
                        </a:spcBef>
                        <a:defRPr sz="1200" b="1">
                          <a:solidFill>
                            <a:schemeClr val="accent2"/>
                          </a:solidFill>
                        </a:defRPr>
                      </a:pPr>
                      <a:r>
                        <a:rPr lang="pt-BR" sz="1200" noProof="0" dirty="0"/>
                        <a:t>-</a:t>
                      </a:r>
                      <a:r>
                        <a:rPr lang="pt-BR" sz="1200" noProof="0" dirty="0">
                          <a:solidFill>
                            <a:srgbClr val="000000"/>
                          </a:solidFill>
                        </a:rPr>
                        <a:t> Inorgânicos</a:t>
                      </a:r>
                    </a:p>
                    <a:p>
                      <a:pPr marL="285750" indent="-285750">
                        <a:lnSpc>
                          <a:spcPct val="93000"/>
                        </a:lnSpc>
                        <a:spcBef>
                          <a:spcPts val="300"/>
                        </a:spcBef>
                        <a:defRPr sz="1200" b="1"/>
                      </a:pPr>
                      <a:r>
                        <a:rPr lang="pt-BR" sz="1200" noProof="0" dirty="0"/>
                        <a:t>- Luz</a:t>
                      </a:r>
                    </a:p>
                  </a:txBody>
                  <a:tcPr marL="46800" marR="46800" marT="46794" marB="46794" horzOverflow="overflow">
                    <a:lnL w="5760">
                      <a:solidFill>
                        <a:srgbClr val="000000"/>
                      </a:solidFill>
                    </a:lnL>
                    <a:lnR w="13680">
                      <a:solidFill>
                        <a:srgbClr val="000000"/>
                      </a:solidFill>
                    </a:lnR>
                    <a:lnT w="13680">
                      <a:solidFill>
                        <a:srgbClr val="000000"/>
                      </a:solidFill>
                    </a:lnT>
                    <a:lnB w="5760">
                      <a:solidFill>
                        <a:srgbClr val="000000"/>
                      </a:solidFill>
                    </a:lnB>
                    <a:solidFill>
                      <a:srgbClr val="66CCFF">
                        <a:alpha val="16078"/>
                      </a:srgbClr>
                    </a:solidFill>
                  </a:tcPr>
                </a:tc>
                <a:extLst>
                  <a:ext uri="{0D108BD9-81ED-4DB2-BD59-A6C34878D82A}">
                    <a16:rowId xmlns:a16="http://schemas.microsoft.com/office/drawing/2014/main" val="10000"/>
                  </a:ext>
                </a:extLst>
              </a:tr>
              <a:tr h="960899">
                <a:tc vMerge="1">
                  <a:txBody>
                    <a:bodyPr/>
                    <a:lstStyle/>
                    <a:p>
                      <a:endParaRPr lang="en-US"/>
                    </a:p>
                  </a:txBody>
                  <a:tcPr/>
                </a:tc>
                <a:tc>
                  <a:txBody>
                    <a:bodyPr/>
                    <a:lstStyle/>
                    <a:p>
                      <a:pPr>
                        <a:spcBef>
                          <a:spcPts val="300"/>
                        </a:spcBef>
                        <a:defRPr sz="1400" b="1"/>
                      </a:pPr>
                      <a:r>
                        <a:rPr lang="pt-BR" sz="1400" noProof="0" dirty="0"/>
                        <a:t>Fontes de </a:t>
                      </a:r>
                      <a:r>
                        <a:rPr lang="pt-BR" sz="1800" noProof="0" dirty="0"/>
                        <a:t>C</a:t>
                      </a:r>
                      <a:r>
                        <a:rPr lang="pt-BR" sz="1400" noProof="0" dirty="0"/>
                        <a:t>arbono </a:t>
                      </a:r>
                      <a:r>
                        <a:rPr lang="pt-BR" sz="1800" noProof="0" dirty="0"/>
                        <a:t>(C), </a:t>
                      </a:r>
                      <a:r>
                        <a:rPr lang="pt-BR" sz="1400" noProof="0" dirty="0"/>
                        <a:t> </a:t>
                      </a:r>
                      <a:r>
                        <a:rPr lang="pt-BR" sz="1800" noProof="0" dirty="0"/>
                        <a:t>H</a:t>
                      </a:r>
                      <a:r>
                        <a:rPr lang="pt-BR" sz="1400" noProof="0" dirty="0"/>
                        <a:t>idrogênio </a:t>
                      </a:r>
                      <a:r>
                        <a:rPr lang="pt-BR" sz="1800" noProof="0" dirty="0"/>
                        <a:t>(H), </a:t>
                      </a:r>
                    </a:p>
                    <a:p>
                      <a:pPr>
                        <a:spcBef>
                          <a:spcPts val="300"/>
                        </a:spcBef>
                        <a:defRPr b="1"/>
                      </a:pPr>
                      <a:r>
                        <a:rPr lang="pt-BR" sz="1800" noProof="0" dirty="0"/>
                        <a:t>O</a:t>
                      </a:r>
                      <a:r>
                        <a:rPr lang="pt-BR" sz="1400" noProof="0" dirty="0"/>
                        <a:t>xigênio</a:t>
                      </a:r>
                      <a:r>
                        <a:rPr lang="pt-BR" sz="1800" noProof="0" dirty="0"/>
                        <a:t> (O)</a:t>
                      </a:r>
                    </a:p>
                  </a:txBody>
                  <a:tcPr marL="46800" marR="46800" marT="46794" marB="46794" horzOverflow="overflow">
                    <a:lnL w="5760">
                      <a:solidFill>
                        <a:srgbClr val="000000"/>
                      </a:solidFill>
                    </a:lnL>
                    <a:lnR w="5760">
                      <a:solidFill>
                        <a:srgbClr val="000000"/>
                      </a:solidFill>
                    </a:lnR>
                    <a:lnT w="5760">
                      <a:solidFill>
                        <a:srgbClr val="000000"/>
                      </a:solidFill>
                    </a:lnT>
                    <a:lnB w="5760">
                      <a:solidFill>
                        <a:srgbClr val="000000"/>
                      </a:solidFill>
                    </a:lnB>
                    <a:solidFill>
                      <a:srgbClr val="66CCFF">
                        <a:alpha val="16078"/>
                      </a:srgbClr>
                    </a:solidFill>
                  </a:tcPr>
                </a:tc>
                <a:tc>
                  <a:txBody>
                    <a:bodyPr/>
                    <a:lstStyle/>
                    <a:p>
                      <a:pPr marL="285750" indent="-285750">
                        <a:lnSpc>
                          <a:spcPct val="93000"/>
                        </a:lnSpc>
                        <a:spcBef>
                          <a:spcPts val="300"/>
                        </a:spcBef>
                        <a:buSzPct val="100000"/>
                        <a:buChar char="-"/>
                        <a:defRPr sz="1400" b="1">
                          <a:solidFill>
                            <a:schemeClr val="accent2"/>
                          </a:solidFill>
                        </a:defRPr>
                      </a:pPr>
                      <a:r>
                        <a:rPr lang="pt-BR" sz="1400" noProof="0" dirty="0">
                          <a:solidFill>
                            <a:srgbClr val="FF0000"/>
                          </a:solidFill>
                        </a:rPr>
                        <a:t>Orgânicos (Heterotróficos):  Açúcares, Proteínas</a:t>
                      </a:r>
                    </a:p>
                    <a:p>
                      <a:pPr marL="285750" indent="-285750">
                        <a:lnSpc>
                          <a:spcPct val="93000"/>
                        </a:lnSpc>
                        <a:spcBef>
                          <a:spcPts val="300"/>
                        </a:spcBef>
                        <a:defRPr sz="1400" b="1">
                          <a:solidFill>
                            <a:schemeClr val="accent2"/>
                          </a:solidFill>
                        </a:defRPr>
                      </a:pPr>
                      <a:endParaRPr lang="pt-BR" sz="1400" noProof="0" dirty="0">
                        <a:solidFill>
                          <a:srgbClr val="FF0000"/>
                        </a:solidFill>
                      </a:endParaRPr>
                    </a:p>
                    <a:p>
                      <a:pPr marL="285750" indent="-285750">
                        <a:lnSpc>
                          <a:spcPct val="93000"/>
                        </a:lnSpc>
                        <a:spcBef>
                          <a:spcPts val="300"/>
                        </a:spcBef>
                        <a:defRPr sz="1200" b="1"/>
                      </a:pPr>
                      <a:r>
                        <a:rPr lang="pt-BR" sz="1200" noProof="0" dirty="0"/>
                        <a:t>-      Inorgânicos (Autotróficos): CO</a:t>
                      </a:r>
                      <a:r>
                        <a:rPr lang="pt-BR" sz="1200" baseline="-25000" noProof="0" dirty="0"/>
                        <a:t>2</a:t>
                      </a:r>
                    </a:p>
                  </a:txBody>
                  <a:tcPr marL="46800" marR="46800" marT="46794" marB="46794" horzOverflow="overflow">
                    <a:lnL w="5760">
                      <a:solidFill>
                        <a:srgbClr val="000000"/>
                      </a:solidFill>
                    </a:lnL>
                    <a:lnR w="13680">
                      <a:solidFill>
                        <a:srgbClr val="000000"/>
                      </a:solidFill>
                    </a:lnR>
                    <a:lnT w="5760">
                      <a:solidFill>
                        <a:srgbClr val="000000"/>
                      </a:solidFill>
                    </a:lnT>
                    <a:lnB w="5760">
                      <a:solidFill>
                        <a:srgbClr val="000000"/>
                      </a:solidFill>
                    </a:lnB>
                    <a:solidFill>
                      <a:srgbClr val="66CCFF">
                        <a:alpha val="16078"/>
                      </a:srgbClr>
                    </a:solidFill>
                  </a:tcPr>
                </a:tc>
                <a:extLst>
                  <a:ext uri="{0D108BD9-81ED-4DB2-BD59-A6C34878D82A}">
                    <a16:rowId xmlns:a16="http://schemas.microsoft.com/office/drawing/2014/main" val="10001"/>
                  </a:ext>
                </a:extLst>
              </a:tr>
              <a:tr h="861903">
                <a:tc vMerge="1">
                  <a:txBody>
                    <a:bodyPr/>
                    <a:lstStyle/>
                    <a:p>
                      <a:endParaRPr lang="en-US"/>
                    </a:p>
                  </a:txBody>
                  <a:tcPr/>
                </a:tc>
                <a:tc>
                  <a:txBody>
                    <a:bodyPr/>
                    <a:lstStyle/>
                    <a:p>
                      <a:pPr>
                        <a:lnSpc>
                          <a:spcPct val="93000"/>
                        </a:lnSpc>
                        <a:spcBef>
                          <a:spcPts val="400"/>
                        </a:spcBef>
                        <a:defRPr sz="1400" b="1"/>
                      </a:pPr>
                      <a:r>
                        <a:rPr lang="pt-BR" sz="1400" noProof="0"/>
                        <a:t>Fontes de </a:t>
                      </a:r>
                      <a:r>
                        <a:rPr lang="pt-BR" sz="1800" noProof="0"/>
                        <a:t>N</a:t>
                      </a:r>
                    </a:p>
                  </a:txBody>
                  <a:tcPr marL="46800" marR="46800" marT="46794" marB="46794" horzOverflow="overflow">
                    <a:lnL w="5760">
                      <a:solidFill>
                        <a:srgbClr val="000000"/>
                      </a:solidFill>
                    </a:lnL>
                    <a:lnR w="5760">
                      <a:solidFill>
                        <a:srgbClr val="000000"/>
                      </a:solidFill>
                    </a:lnR>
                    <a:lnT w="5760">
                      <a:solidFill>
                        <a:srgbClr val="000000"/>
                      </a:solidFill>
                    </a:lnT>
                    <a:lnB w="5760">
                      <a:solidFill>
                        <a:srgbClr val="000000"/>
                      </a:solidFill>
                    </a:lnB>
                    <a:solidFill>
                      <a:srgbClr val="66CCFF">
                        <a:alpha val="16078"/>
                      </a:srgbClr>
                    </a:solidFill>
                  </a:tcPr>
                </a:tc>
                <a:tc>
                  <a:txBody>
                    <a:bodyPr/>
                    <a:lstStyle/>
                    <a:p>
                      <a:pPr marL="285750" indent="-285750">
                        <a:lnSpc>
                          <a:spcPct val="93000"/>
                        </a:lnSpc>
                        <a:spcBef>
                          <a:spcPts val="300"/>
                        </a:spcBef>
                        <a:buSzPct val="100000"/>
                        <a:buChar char="-"/>
                        <a:defRPr sz="1400" b="1">
                          <a:solidFill>
                            <a:schemeClr val="accent2"/>
                          </a:solidFill>
                        </a:defRPr>
                      </a:pPr>
                      <a:r>
                        <a:rPr lang="pt-BR" sz="1400" noProof="0" dirty="0">
                          <a:solidFill>
                            <a:srgbClr val="FF0000"/>
                          </a:solidFill>
                        </a:rPr>
                        <a:t>Orgânicos: NH</a:t>
                      </a:r>
                      <a:r>
                        <a:rPr lang="pt-BR" sz="1400" baseline="-25000" noProof="0" dirty="0">
                          <a:solidFill>
                            <a:srgbClr val="FF0000"/>
                          </a:solidFill>
                        </a:rPr>
                        <a:t>4</a:t>
                      </a:r>
                      <a:r>
                        <a:rPr lang="pt-BR" sz="1400" baseline="30000" noProof="0" dirty="0">
                          <a:solidFill>
                            <a:srgbClr val="FF0000"/>
                          </a:solidFill>
                        </a:rPr>
                        <a:t>+</a:t>
                      </a:r>
                    </a:p>
                    <a:p>
                      <a:pPr marL="285750" indent="-285750">
                        <a:lnSpc>
                          <a:spcPct val="93000"/>
                        </a:lnSpc>
                        <a:spcBef>
                          <a:spcPts val="300"/>
                        </a:spcBef>
                        <a:buSzPct val="100000"/>
                        <a:buChar char="-"/>
                        <a:defRPr sz="1400" b="1">
                          <a:solidFill>
                            <a:schemeClr val="accent2"/>
                          </a:solidFill>
                        </a:defRPr>
                      </a:pPr>
                      <a:r>
                        <a:rPr lang="pt-BR" sz="1400" noProof="0" dirty="0">
                          <a:solidFill>
                            <a:srgbClr val="FF0000"/>
                          </a:solidFill>
                        </a:rPr>
                        <a:t>Inorgânicos: NO</a:t>
                      </a:r>
                      <a:r>
                        <a:rPr lang="pt-BR" sz="1400" baseline="-25000" noProof="0" dirty="0">
                          <a:solidFill>
                            <a:srgbClr val="FF0000"/>
                          </a:solidFill>
                        </a:rPr>
                        <a:t>2</a:t>
                      </a:r>
                      <a:r>
                        <a:rPr lang="pt-BR" sz="1400" baseline="30000" noProof="0" dirty="0">
                          <a:solidFill>
                            <a:srgbClr val="FF0000"/>
                          </a:solidFill>
                        </a:rPr>
                        <a:t>-</a:t>
                      </a:r>
                      <a:r>
                        <a:rPr lang="pt-BR" sz="1400" noProof="0" dirty="0">
                          <a:solidFill>
                            <a:srgbClr val="FF0000"/>
                          </a:solidFill>
                        </a:rPr>
                        <a:t>,  NO</a:t>
                      </a:r>
                      <a:r>
                        <a:rPr lang="pt-BR" sz="1400" baseline="-25000" noProof="0" dirty="0">
                          <a:solidFill>
                            <a:srgbClr val="FF0000"/>
                          </a:solidFill>
                        </a:rPr>
                        <a:t>3</a:t>
                      </a:r>
                      <a:r>
                        <a:rPr lang="pt-BR" sz="1400" baseline="30000" noProof="0" dirty="0">
                          <a:solidFill>
                            <a:srgbClr val="FF0000"/>
                          </a:solidFill>
                        </a:rPr>
                        <a:t>-</a:t>
                      </a:r>
                    </a:p>
                    <a:p>
                      <a:pPr marL="285750" indent="-285750">
                        <a:lnSpc>
                          <a:spcPct val="93000"/>
                        </a:lnSpc>
                        <a:spcBef>
                          <a:spcPts val="300"/>
                        </a:spcBef>
                        <a:defRPr sz="800" b="1" baseline="30000">
                          <a:solidFill>
                            <a:schemeClr val="accent2"/>
                          </a:solidFill>
                        </a:defRPr>
                      </a:pPr>
                      <a:endParaRPr lang="pt-BR" sz="800" baseline="30000" noProof="0" dirty="0"/>
                    </a:p>
                    <a:p>
                      <a:pPr marL="285750" indent="-285750">
                        <a:lnSpc>
                          <a:spcPct val="93000"/>
                        </a:lnSpc>
                        <a:spcBef>
                          <a:spcPts val="300"/>
                        </a:spcBef>
                        <a:buSzPct val="100000"/>
                        <a:buChar char="-"/>
                        <a:defRPr sz="1200" b="1"/>
                      </a:pPr>
                      <a:r>
                        <a:rPr lang="pt-BR" sz="1200" noProof="0" dirty="0"/>
                        <a:t>N</a:t>
                      </a:r>
                      <a:r>
                        <a:rPr lang="pt-BR" sz="1200" baseline="-25000" noProof="0" dirty="0"/>
                        <a:t>2</a:t>
                      </a:r>
                      <a:r>
                        <a:rPr lang="pt-BR" sz="1200" noProof="0" dirty="0"/>
                        <a:t> (fixadoras de nitrogênio).</a:t>
                      </a:r>
                    </a:p>
                  </a:txBody>
                  <a:tcPr marL="46800" marR="46800" marT="46794" marB="46794" horzOverflow="overflow">
                    <a:lnL w="5760">
                      <a:solidFill>
                        <a:srgbClr val="000000"/>
                      </a:solidFill>
                    </a:lnL>
                    <a:lnR w="13680">
                      <a:solidFill>
                        <a:srgbClr val="000000"/>
                      </a:solidFill>
                    </a:lnR>
                    <a:lnT w="5760">
                      <a:solidFill>
                        <a:srgbClr val="000000"/>
                      </a:solidFill>
                    </a:lnT>
                    <a:lnB w="5760">
                      <a:solidFill>
                        <a:srgbClr val="000000"/>
                      </a:solidFill>
                    </a:lnB>
                    <a:solidFill>
                      <a:srgbClr val="66CCFF">
                        <a:alpha val="16078"/>
                      </a:srgbClr>
                    </a:solidFill>
                  </a:tcPr>
                </a:tc>
                <a:extLst>
                  <a:ext uri="{0D108BD9-81ED-4DB2-BD59-A6C34878D82A}">
                    <a16:rowId xmlns:a16="http://schemas.microsoft.com/office/drawing/2014/main" val="10002"/>
                  </a:ext>
                </a:extLst>
              </a:tr>
              <a:tr h="597969">
                <a:tc vMerge="1">
                  <a:txBody>
                    <a:bodyPr/>
                    <a:lstStyle/>
                    <a:p>
                      <a:endParaRPr lang="en-US"/>
                    </a:p>
                  </a:txBody>
                  <a:tcPr/>
                </a:tc>
                <a:tc>
                  <a:txBody>
                    <a:bodyPr/>
                    <a:lstStyle/>
                    <a:p>
                      <a:pPr>
                        <a:lnSpc>
                          <a:spcPct val="93000"/>
                        </a:lnSpc>
                        <a:spcBef>
                          <a:spcPts val="400"/>
                        </a:spcBef>
                        <a:defRPr sz="1400" b="1"/>
                      </a:pPr>
                      <a:r>
                        <a:rPr lang="pt-BR" sz="1400" noProof="0" dirty="0"/>
                        <a:t>Fontes de </a:t>
                      </a:r>
                    </a:p>
                    <a:p>
                      <a:pPr>
                        <a:lnSpc>
                          <a:spcPct val="93000"/>
                        </a:lnSpc>
                        <a:spcBef>
                          <a:spcPts val="400"/>
                        </a:spcBef>
                        <a:defRPr b="1"/>
                      </a:pPr>
                      <a:r>
                        <a:rPr lang="pt-BR" sz="1800" noProof="0" dirty="0" err="1"/>
                        <a:t>P</a:t>
                      </a:r>
                      <a:r>
                        <a:rPr lang="pt-BR" sz="1400" noProof="0" dirty="0"/>
                        <a:t>  e  </a:t>
                      </a:r>
                      <a:r>
                        <a:rPr lang="pt-BR" sz="1800" noProof="0" dirty="0" err="1"/>
                        <a:t>S</a:t>
                      </a:r>
                      <a:endParaRPr lang="pt-BR" sz="1800" noProof="0" dirty="0"/>
                    </a:p>
                  </a:txBody>
                  <a:tcPr marL="46800" marR="46800" marT="46794" marB="46794" horzOverflow="overflow">
                    <a:lnL w="5760">
                      <a:solidFill>
                        <a:srgbClr val="000000"/>
                      </a:solidFill>
                    </a:lnL>
                    <a:lnR w="5760">
                      <a:solidFill>
                        <a:srgbClr val="000000"/>
                      </a:solidFill>
                    </a:lnR>
                    <a:lnT w="5760">
                      <a:solidFill>
                        <a:srgbClr val="000000"/>
                      </a:solidFill>
                    </a:lnT>
                    <a:lnB w="5760">
                      <a:solidFill>
                        <a:srgbClr val="000000"/>
                      </a:solidFill>
                    </a:lnB>
                    <a:solidFill>
                      <a:srgbClr val="66CCFF">
                        <a:alpha val="16078"/>
                      </a:srgbClr>
                    </a:solidFill>
                  </a:tcPr>
                </a:tc>
                <a:tc>
                  <a:txBody>
                    <a:bodyPr/>
                    <a:lstStyle/>
                    <a:p>
                      <a:pPr>
                        <a:lnSpc>
                          <a:spcPct val="93000"/>
                        </a:lnSpc>
                        <a:spcBef>
                          <a:spcPts val="300"/>
                        </a:spcBef>
                        <a:defRPr sz="1200" b="1">
                          <a:solidFill>
                            <a:srgbClr val="2D2DB9"/>
                          </a:solidFill>
                        </a:defRPr>
                      </a:pPr>
                      <a:r>
                        <a:rPr lang="pt-BR" sz="1200" noProof="0" dirty="0"/>
                        <a:t>- </a:t>
                      </a:r>
                      <a:r>
                        <a:rPr lang="pt-BR" sz="1400" noProof="0" dirty="0"/>
                        <a:t>HP0</a:t>
                      </a:r>
                      <a:r>
                        <a:rPr lang="pt-BR" sz="1400" baseline="-25000" noProof="0" dirty="0"/>
                        <a:t>4</a:t>
                      </a:r>
                      <a:r>
                        <a:rPr lang="pt-BR" sz="1400" baseline="30000" noProof="0" dirty="0"/>
                        <a:t>2-</a:t>
                      </a:r>
                    </a:p>
                    <a:p>
                      <a:pPr>
                        <a:lnSpc>
                          <a:spcPct val="93000"/>
                        </a:lnSpc>
                        <a:spcBef>
                          <a:spcPts val="300"/>
                        </a:spcBef>
                        <a:defRPr sz="1400" b="1">
                          <a:solidFill>
                            <a:srgbClr val="2D2DB9"/>
                          </a:solidFill>
                        </a:defRPr>
                      </a:pPr>
                      <a:r>
                        <a:rPr lang="pt-BR" sz="1400" noProof="0" dirty="0"/>
                        <a:t>- SO</a:t>
                      </a:r>
                      <a:r>
                        <a:rPr lang="pt-BR" sz="1400" baseline="-25000" noProof="0" dirty="0"/>
                        <a:t>4</a:t>
                      </a:r>
                      <a:r>
                        <a:rPr lang="pt-BR" sz="1400" baseline="30000" noProof="0" dirty="0"/>
                        <a:t>2-</a:t>
                      </a:r>
                    </a:p>
                  </a:txBody>
                  <a:tcPr marL="46800" marR="46800" marT="46794" marB="46794" horzOverflow="overflow">
                    <a:lnL w="5760">
                      <a:solidFill>
                        <a:srgbClr val="000000"/>
                      </a:solidFill>
                    </a:lnL>
                    <a:lnR w="13680">
                      <a:solidFill>
                        <a:srgbClr val="000000"/>
                      </a:solidFill>
                    </a:lnR>
                    <a:lnT w="5760">
                      <a:solidFill>
                        <a:srgbClr val="000000"/>
                      </a:solidFill>
                    </a:lnT>
                    <a:lnB w="5760">
                      <a:solidFill>
                        <a:srgbClr val="000000"/>
                      </a:solidFill>
                    </a:lnB>
                    <a:solidFill>
                      <a:srgbClr val="66CCFF">
                        <a:alpha val="16078"/>
                      </a:srgbClr>
                    </a:solidFill>
                  </a:tcPr>
                </a:tc>
                <a:extLst>
                  <a:ext uri="{0D108BD9-81ED-4DB2-BD59-A6C34878D82A}">
                    <a16:rowId xmlns:a16="http://schemas.microsoft.com/office/drawing/2014/main" val="10003"/>
                  </a:ext>
                </a:extLst>
              </a:tr>
              <a:tr h="776189">
                <a:tc>
                  <a:txBody>
                    <a:bodyPr/>
                    <a:lstStyle/>
                    <a:p>
                      <a:pPr>
                        <a:lnSpc>
                          <a:spcPct val="93000"/>
                        </a:lnSpc>
                        <a:spcBef>
                          <a:spcPts val="300"/>
                        </a:spcBef>
                        <a:defRPr sz="1400" b="1">
                          <a:solidFill>
                            <a:srgbClr val="990033"/>
                          </a:solidFill>
                        </a:defRPr>
                      </a:pPr>
                      <a:endParaRPr lang="pt-BR" sz="1400" noProof="0"/>
                    </a:p>
                  </a:txBody>
                  <a:tcPr marL="46800" marR="46800" marT="46794" marB="46794" horzOverflow="overflow">
                    <a:lnL w="13680">
                      <a:solidFill>
                        <a:srgbClr val="000000"/>
                      </a:solidFill>
                    </a:lnL>
                    <a:lnR w="5760">
                      <a:solidFill>
                        <a:srgbClr val="000000"/>
                      </a:solidFill>
                    </a:lnR>
                    <a:lnT w="5760">
                      <a:solidFill>
                        <a:srgbClr val="000000"/>
                      </a:solidFill>
                    </a:lnT>
                    <a:lnB w="5760">
                      <a:solidFill>
                        <a:srgbClr val="000000"/>
                      </a:solidFill>
                    </a:lnB>
                    <a:solidFill>
                      <a:srgbClr val="FFFF00">
                        <a:alpha val="30979"/>
                      </a:srgbClr>
                    </a:solidFill>
                  </a:tcPr>
                </a:tc>
                <a:tc>
                  <a:txBody>
                    <a:bodyPr/>
                    <a:lstStyle/>
                    <a:p>
                      <a:pPr>
                        <a:lnSpc>
                          <a:spcPct val="93000"/>
                        </a:lnSpc>
                        <a:spcBef>
                          <a:spcPts val="300"/>
                        </a:spcBef>
                        <a:defRPr sz="1400" b="1">
                          <a:solidFill>
                            <a:srgbClr val="990033"/>
                          </a:solidFill>
                        </a:defRPr>
                      </a:pPr>
                      <a:r>
                        <a:rPr lang="pt-BR" sz="1400" noProof="0"/>
                        <a:t>Fontes de outros Elementos</a:t>
                      </a:r>
                    </a:p>
                    <a:p>
                      <a:pPr>
                        <a:lnSpc>
                          <a:spcPct val="93000"/>
                        </a:lnSpc>
                        <a:spcBef>
                          <a:spcPts val="300"/>
                        </a:spcBef>
                        <a:defRPr sz="1400" b="1">
                          <a:solidFill>
                            <a:srgbClr val="990033"/>
                          </a:solidFill>
                        </a:defRPr>
                      </a:pPr>
                      <a:r>
                        <a:rPr lang="pt-BR" sz="1400" noProof="0"/>
                        <a:t>(sais minerais)</a:t>
                      </a:r>
                    </a:p>
                  </a:txBody>
                  <a:tcPr marL="46800" marR="46800" marT="46794" marB="46794" horzOverflow="overflow">
                    <a:lnL w="5760">
                      <a:solidFill>
                        <a:srgbClr val="000000"/>
                      </a:solidFill>
                    </a:lnL>
                    <a:lnR w="5760">
                      <a:solidFill>
                        <a:srgbClr val="000000"/>
                      </a:solidFill>
                    </a:lnR>
                    <a:lnT w="5760">
                      <a:solidFill>
                        <a:srgbClr val="000000"/>
                      </a:solidFill>
                    </a:lnT>
                    <a:lnB w="5760">
                      <a:solidFill>
                        <a:srgbClr val="000000"/>
                      </a:solidFill>
                    </a:lnB>
                    <a:solidFill>
                      <a:srgbClr val="FFFF00">
                        <a:alpha val="30979"/>
                      </a:srgbClr>
                    </a:solidFill>
                  </a:tcPr>
                </a:tc>
                <a:tc>
                  <a:txBody>
                    <a:bodyPr/>
                    <a:lstStyle/>
                    <a:p>
                      <a:pPr>
                        <a:lnSpc>
                          <a:spcPct val="93000"/>
                        </a:lnSpc>
                        <a:spcBef>
                          <a:spcPts val="300"/>
                        </a:spcBef>
                        <a:buSzPct val="100000"/>
                        <a:buChar char="-"/>
                        <a:defRPr sz="1200" b="1">
                          <a:solidFill>
                            <a:srgbClr val="006666"/>
                          </a:solidFill>
                        </a:defRPr>
                      </a:pPr>
                      <a:r>
                        <a:rPr lang="pt-BR" sz="1200" noProof="0"/>
                        <a:t> </a:t>
                      </a:r>
                      <a:r>
                        <a:rPr lang="pt-BR" sz="1400" noProof="0"/>
                        <a:t>Na</a:t>
                      </a:r>
                      <a:r>
                        <a:rPr lang="pt-BR" sz="1400" baseline="30000" noProof="0"/>
                        <a:t>+</a:t>
                      </a:r>
                      <a:r>
                        <a:rPr lang="pt-BR" sz="1400" noProof="0"/>
                        <a:t>, K</a:t>
                      </a:r>
                      <a:r>
                        <a:rPr lang="pt-BR" sz="1400" baseline="30000" noProof="0"/>
                        <a:t>+</a:t>
                      </a:r>
                      <a:r>
                        <a:rPr lang="pt-BR" sz="1400" noProof="0"/>
                        <a:t>, Mg</a:t>
                      </a:r>
                      <a:r>
                        <a:rPr lang="pt-BR" sz="1400" baseline="30000" noProof="0"/>
                        <a:t>++</a:t>
                      </a:r>
                      <a:r>
                        <a:rPr lang="pt-BR" sz="1400" noProof="0"/>
                        <a:t>, Fe</a:t>
                      </a:r>
                      <a:r>
                        <a:rPr lang="pt-BR" sz="1400" baseline="30000" noProof="0"/>
                        <a:t>+++</a:t>
                      </a:r>
                    </a:p>
                    <a:p>
                      <a:pPr>
                        <a:lnSpc>
                          <a:spcPct val="93000"/>
                        </a:lnSpc>
                        <a:spcBef>
                          <a:spcPts val="300"/>
                        </a:spcBef>
                        <a:defRPr sz="1400" b="1">
                          <a:solidFill>
                            <a:srgbClr val="006666"/>
                          </a:solidFill>
                        </a:defRPr>
                      </a:pPr>
                      <a:r>
                        <a:rPr lang="pt-BR" sz="1400" noProof="0"/>
                        <a:t> </a:t>
                      </a:r>
                    </a:p>
                    <a:p>
                      <a:pPr>
                        <a:lnSpc>
                          <a:spcPct val="93000"/>
                        </a:lnSpc>
                        <a:spcBef>
                          <a:spcPts val="300"/>
                        </a:spcBef>
                        <a:buSzPct val="100000"/>
                        <a:buChar char="-"/>
                        <a:defRPr sz="1400" b="1">
                          <a:solidFill>
                            <a:srgbClr val="006666"/>
                          </a:solidFill>
                        </a:defRPr>
                      </a:pPr>
                      <a:r>
                        <a:rPr lang="pt-BR" sz="1400" noProof="0"/>
                        <a:t> Traços de  Zn</a:t>
                      </a:r>
                      <a:r>
                        <a:rPr lang="pt-BR" sz="1400" baseline="30000" noProof="0"/>
                        <a:t>++</a:t>
                      </a:r>
                      <a:r>
                        <a:rPr lang="pt-BR" sz="1400" noProof="0"/>
                        <a:t>, Mn</a:t>
                      </a:r>
                      <a:r>
                        <a:rPr lang="pt-BR" sz="1400" baseline="30000" noProof="0"/>
                        <a:t>++</a:t>
                      </a:r>
                      <a:r>
                        <a:rPr lang="pt-BR" sz="1400" noProof="0"/>
                        <a:t>, Co</a:t>
                      </a:r>
                      <a:r>
                        <a:rPr lang="pt-BR" sz="1400" baseline="30000" noProof="0"/>
                        <a:t>++</a:t>
                      </a:r>
                      <a:r>
                        <a:rPr lang="pt-BR" sz="1400" noProof="0"/>
                        <a:t>,   Mo</a:t>
                      </a:r>
                      <a:r>
                        <a:rPr lang="pt-BR" sz="1400" baseline="30000" noProof="0"/>
                        <a:t>+++</a:t>
                      </a:r>
                      <a:r>
                        <a:rPr lang="pt-BR" sz="1400" noProof="0"/>
                        <a:t>,  Se</a:t>
                      </a:r>
                      <a:r>
                        <a:rPr lang="pt-BR" sz="1400" baseline="30000" noProof="0"/>
                        <a:t>++</a:t>
                      </a:r>
                      <a:r>
                        <a:rPr lang="pt-BR" sz="1400" noProof="0"/>
                        <a:t> </a:t>
                      </a:r>
                    </a:p>
                  </a:txBody>
                  <a:tcPr marL="46800" marR="46800" marT="46794" marB="46794" horzOverflow="overflow">
                    <a:lnL w="5760">
                      <a:solidFill>
                        <a:srgbClr val="000000"/>
                      </a:solidFill>
                    </a:lnL>
                    <a:lnR w="13680">
                      <a:solidFill>
                        <a:srgbClr val="000000"/>
                      </a:solidFill>
                    </a:lnR>
                    <a:lnT w="5760">
                      <a:solidFill>
                        <a:srgbClr val="000000"/>
                      </a:solidFill>
                    </a:lnT>
                    <a:lnB w="5760">
                      <a:solidFill>
                        <a:srgbClr val="000000"/>
                      </a:solidFill>
                    </a:lnB>
                    <a:solidFill>
                      <a:srgbClr val="FFFF00">
                        <a:alpha val="30979"/>
                      </a:srgbClr>
                    </a:solidFill>
                  </a:tcPr>
                </a:tc>
                <a:extLst>
                  <a:ext uri="{0D108BD9-81ED-4DB2-BD59-A6C34878D82A}">
                    <a16:rowId xmlns:a16="http://schemas.microsoft.com/office/drawing/2014/main" val="10004"/>
                  </a:ext>
                </a:extLst>
              </a:tr>
              <a:tr h="801586">
                <a:tc gridSpan="2">
                  <a:txBody>
                    <a:bodyPr/>
                    <a:lstStyle/>
                    <a:p>
                      <a:pPr>
                        <a:lnSpc>
                          <a:spcPct val="93000"/>
                        </a:lnSpc>
                        <a:spcBef>
                          <a:spcPts val="300"/>
                        </a:spcBef>
                        <a:defRPr sz="1400" b="1">
                          <a:solidFill>
                            <a:srgbClr val="990033"/>
                          </a:solidFill>
                        </a:defRPr>
                      </a:pPr>
                      <a:endParaRPr lang="pt-BR" sz="1400" noProof="0" dirty="0"/>
                    </a:p>
                    <a:p>
                      <a:pPr>
                        <a:lnSpc>
                          <a:spcPct val="93000"/>
                        </a:lnSpc>
                        <a:spcBef>
                          <a:spcPts val="300"/>
                        </a:spcBef>
                        <a:defRPr sz="1400" b="1">
                          <a:solidFill>
                            <a:srgbClr val="990033"/>
                          </a:solidFill>
                        </a:defRPr>
                      </a:pPr>
                      <a:r>
                        <a:rPr lang="pt-BR" sz="1400" noProof="0" dirty="0">
                          <a:latin typeface="Arial" panose="020B0604020202020204" pitchFamily="34" charset="0"/>
                          <a:cs typeface="Arial" panose="020B0604020202020204" pitchFamily="34" charset="0"/>
                        </a:rPr>
                        <a:t>Fatores de Crescimento</a:t>
                      </a:r>
                    </a:p>
                  </a:txBody>
                  <a:tcPr marL="46800" marR="46800" marT="46794" marB="46794" horzOverflow="overflow">
                    <a:lnL w="13680">
                      <a:solidFill>
                        <a:srgbClr val="000000"/>
                      </a:solidFill>
                    </a:lnL>
                    <a:lnR w="5760">
                      <a:solidFill>
                        <a:srgbClr val="000000"/>
                      </a:solidFill>
                    </a:lnR>
                    <a:lnT w="5760">
                      <a:solidFill>
                        <a:srgbClr val="000000"/>
                      </a:solidFill>
                    </a:lnT>
                    <a:lnB w="5760">
                      <a:solidFill>
                        <a:srgbClr val="000000"/>
                      </a:solidFill>
                    </a:lnB>
                    <a:solidFill>
                      <a:srgbClr val="FF99FF">
                        <a:alpha val="50195"/>
                      </a:srgbClr>
                    </a:solidFill>
                  </a:tcPr>
                </a:tc>
                <a:tc hMerge="1">
                  <a:txBody>
                    <a:bodyPr/>
                    <a:lstStyle/>
                    <a:p>
                      <a:endParaRPr lang="en-US"/>
                    </a:p>
                  </a:txBody>
                  <a:tcPr/>
                </a:tc>
                <a:tc>
                  <a:txBody>
                    <a:bodyPr/>
                    <a:lstStyle/>
                    <a:p>
                      <a:pPr>
                        <a:lnSpc>
                          <a:spcPct val="93000"/>
                        </a:lnSpc>
                        <a:spcBef>
                          <a:spcPts val="300"/>
                        </a:spcBef>
                        <a:buSzPct val="100000"/>
                        <a:buChar char="-"/>
                        <a:defRPr sz="1200" b="1">
                          <a:solidFill>
                            <a:srgbClr val="006666"/>
                          </a:solidFill>
                        </a:defRPr>
                      </a:pPr>
                      <a:r>
                        <a:rPr lang="pt-BR" sz="1200" noProof="0" dirty="0"/>
                        <a:t> </a:t>
                      </a:r>
                      <a:r>
                        <a:rPr lang="pt-BR" sz="1400" noProof="0" dirty="0"/>
                        <a:t>Vitaminas</a:t>
                      </a:r>
                    </a:p>
                    <a:p>
                      <a:pPr>
                        <a:lnSpc>
                          <a:spcPct val="93000"/>
                        </a:lnSpc>
                        <a:spcBef>
                          <a:spcPts val="300"/>
                        </a:spcBef>
                        <a:buSzPct val="100000"/>
                        <a:buChar char="-"/>
                        <a:defRPr sz="1400" b="1">
                          <a:solidFill>
                            <a:srgbClr val="006666"/>
                          </a:solidFill>
                        </a:defRPr>
                      </a:pPr>
                      <a:r>
                        <a:rPr lang="pt-BR" sz="1400" noProof="0" dirty="0"/>
                        <a:t> Aminoácidos</a:t>
                      </a:r>
                    </a:p>
                    <a:p>
                      <a:pPr>
                        <a:lnSpc>
                          <a:spcPct val="93000"/>
                        </a:lnSpc>
                        <a:spcBef>
                          <a:spcPts val="300"/>
                        </a:spcBef>
                        <a:buSzPct val="100000"/>
                        <a:buChar char="-"/>
                        <a:defRPr sz="1400" b="1">
                          <a:solidFill>
                            <a:srgbClr val="006666"/>
                          </a:solidFill>
                        </a:defRPr>
                      </a:pPr>
                      <a:r>
                        <a:rPr lang="pt-BR" sz="1400" noProof="0" dirty="0"/>
                        <a:t> Fatores presentes no  SANGUE</a:t>
                      </a:r>
                    </a:p>
                  </a:txBody>
                  <a:tcPr marL="46800" marR="46800" marT="46794" marB="46794" horzOverflow="overflow">
                    <a:lnL w="5760">
                      <a:solidFill>
                        <a:srgbClr val="000000"/>
                      </a:solidFill>
                    </a:lnL>
                    <a:lnR w="13680">
                      <a:solidFill>
                        <a:srgbClr val="000000"/>
                      </a:solidFill>
                    </a:lnR>
                    <a:lnT w="5760">
                      <a:solidFill>
                        <a:srgbClr val="000000"/>
                      </a:solidFill>
                    </a:lnT>
                    <a:lnB w="5760">
                      <a:solidFill>
                        <a:srgbClr val="000000"/>
                      </a:solidFill>
                    </a:lnB>
                    <a:solidFill>
                      <a:srgbClr val="FF99FF">
                        <a:alpha val="50195"/>
                      </a:srgbClr>
                    </a:solidFill>
                  </a:tcPr>
                </a:tc>
                <a:extLst>
                  <a:ext uri="{0D108BD9-81ED-4DB2-BD59-A6C34878D82A}">
                    <a16:rowId xmlns:a16="http://schemas.microsoft.com/office/drawing/2014/main" val="10005"/>
                  </a:ext>
                </a:extLst>
              </a:tr>
              <a:tr h="717459">
                <a:tc gridSpan="2">
                  <a:txBody>
                    <a:bodyPr/>
                    <a:lstStyle/>
                    <a:p>
                      <a:pPr>
                        <a:lnSpc>
                          <a:spcPct val="93000"/>
                        </a:lnSpc>
                        <a:spcBef>
                          <a:spcPts val="300"/>
                        </a:spcBef>
                        <a:defRPr sz="1400" b="1"/>
                      </a:pPr>
                      <a:r>
                        <a:rPr lang="pt-BR" sz="1400" noProof="0">
                          <a:latin typeface="Arial" panose="020B0604020202020204" pitchFamily="34" charset="0"/>
                          <a:cs typeface="Arial" panose="020B0604020202020204" pitchFamily="34" charset="0"/>
                        </a:rPr>
                        <a:t>pH</a:t>
                      </a:r>
                    </a:p>
                  </a:txBody>
                  <a:tcPr marL="46800" marR="46800" marT="46794" marB="46794" horzOverflow="overflow">
                    <a:lnL w="13680">
                      <a:solidFill>
                        <a:srgbClr val="000000"/>
                      </a:solidFill>
                    </a:lnL>
                    <a:lnR w="5760">
                      <a:solidFill>
                        <a:srgbClr val="000000"/>
                      </a:solidFill>
                    </a:lnR>
                    <a:lnT w="5760">
                      <a:solidFill>
                        <a:srgbClr val="000000"/>
                      </a:solidFill>
                    </a:lnT>
                    <a:lnB w="5760">
                      <a:solidFill>
                        <a:srgbClr val="000000"/>
                      </a:solidFill>
                    </a:lnB>
                    <a:noFill/>
                  </a:tcPr>
                </a:tc>
                <a:tc hMerge="1">
                  <a:txBody>
                    <a:bodyPr/>
                    <a:lstStyle/>
                    <a:p>
                      <a:endParaRPr lang="en-US"/>
                    </a:p>
                  </a:txBody>
                  <a:tcPr/>
                </a:tc>
                <a:tc>
                  <a:txBody>
                    <a:bodyPr/>
                    <a:lstStyle/>
                    <a:p>
                      <a:pPr>
                        <a:lnSpc>
                          <a:spcPct val="93000"/>
                        </a:lnSpc>
                        <a:spcBef>
                          <a:spcPts val="300"/>
                        </a:spcBef>
                        <a:buSzPct val="100000"/>
                        <a:buChar char="-"/>
                        <a:defRPr sz="1200" b="1">
                          <a:solidFill>
                            <a:schemeClr val="accent2"/>
                          </a:solidFill>
                        </a:defRPr>
                      </a:pPr>
                      <a:r>
                        <a:rPr lang="pt-BR" sz="1200" noProof="0">
                          <a:solidFill>
                            <a:srgbClr val="FF0000"/>
                          </a:solidFill>
                        </a:rPr>
                        <a:t> Acidófilos</a:t>
                      </a:r>
                    </a:p>
                    <a:p>
                      <a:pPr>
                        <a:lnSpc>
                          <a:spcPct val="93000"/>
                        </a:lnSpc>
                        <a:spcBef>
                          <a:spcPts val="300"/>
                        </a:spcBef>
                        <a:buSzPct val="100000"/>
                        <a:buChar char="-"/>
                        <a:defRPr sz="1200" b="1">
                          <a:solidFill>
                            <a:schemeClr val="accent2"/>
                          </a:solidFill>
                        </a:defRPr>
                      </a:pPr>
                      <a:r>
                        <a:rPr lang="pt-BR" sz="1200" noProof="0">
                          <a:solidFill>
                            <a:srgbClr val="FF0000"/>
                          </a:solidFill>
                        </a:rPr>
                        <a:t> Neutrófilos (pH 5-9)</a:t>
                      </a:r>
                    </a:p>
                    <a:p>
                      <a:pPr>
                        <a:lnSpc>
                          <a:spcPct val="93000"/>
                        </a:lnSpc>
                        <a:spcBef>
                          <a:spcPts val="300"/>
                        </a:spcBef>
                        <a:buSzPct val="100000"/>
                        <a:buChar char="-"/>
                        <a:defRPr sz="1200" b="1">
                          <a:solidFill>
                            <a:schemeClr val="accent2"/>
                          </a:solidFill>
                        </a:defRPr>
                      </a:pPr>
                      <a:r>
                        <a:rPr lang="pt-BR" sz="1200" noProof="0">
                          <a:solidFill>
                            <a:srgbClr val="FF0000"/>
                          </a:solidFill>
                        </a:rPr>
                        <a:t> Alcalófilos</a:t>
                      </a:r>
                    </a:p>
                  </a:txBody>
                  <a:tcPr marL="46800" marR="46800" marT="46794" marB="46794" horzOverflow="overflow">
                    <a:lnL w="5760">
                      <a:solidFill>
                        <a:srgbClr val="000000"/>
                      </a:solidFill>
                    </a:lnL>
                    <a:lnR w="13680">
                      <a:solidFill>
                        <a:srgbClr val="000000"/>
                      </a:solidFill>
                    </a:lnR>
                    <a:lnT w="5760">
                      <a:solidFill>
                        <a:srgbClr val="000000"/>
                      </a:solidFill>
                    </a:lnT>
                    <a:lnB w="5760">
                      <a:solidFill>
                        <a:srgbClr val="000000"/>
                      </a:solidFill>
                    </a:lnB>
                    <a:noFill/>
                  </a:tcPr>
                </a:tc>
                <a:extLst>
                  <a:ext uri="{0D108BD9-81ED-4DB2-BD59-A6C34878D82A}">
                    <a16:rowId xmlns:a16="http://schemas.microsoft.com/office/drawing/2014/main" val="10006"/>
                  </a:ext>
                </a:extLst>
              </a:tr>
              <a:tr h="306349">
                <a:tc gridSpan="2">
                  <a:txBody>
                    <a:bodyPr/>
                    <a:lstStyle/>
                    <a:p>
                      <a:pPr>
                        <a:lnSpc>
                          <a:spcPct val="93000"/>
                        </a:lnSpc>
                        <a:spcBef>
                          <a:spcPts val="300"/>
                        </a:spcBef>
                      </a:pPr>
                      <a:r>
                        <a:rPr lang="pt-BR" sz="1400" b="1" noProof="0" dirty="0">
                          <a:latin typeface="Arial" panose="020B0604020202020204" pitchFamily="34" charset="0"/>
                          <a:cs typeface="Arial" panose="020B0604020202020204" pitchFamily="34" charset="0"/>
                        </a:rPr>
                        <a:t>Osmolaridade</a:t>
                      </a:r>
                    </a:p>
                  </a:txBody>
                  <a:tcPr marL="46800" marR="46800" marT="46794" marB="46794" horzOverflow="overflow">
                    <a:lnL w="13680">
                      <a:solidFill>
                        <a:srgbClr val="000000"/>
                      </a:solidFill>
                    </a:lnL>
                    <a:lnR w="5760">
                      <a:solidFill>
                        <a:srgbClr val="000000"/>
                      </a:solidFill>
                    </a:lnR>
                    <a:lnT w="5760">
                      <a:solidFill>
                        <a:srgbClr val="000000"/>
                      </a:solidFill>
                    </a:lnT>
                    <a:lnB w="13680">
                      <a:solidFill>
                        <a:srgbClr val="000000"/>
                      </a:solidFill>
                    </a:lnB>
                    <a:noFill/>
                  </a:tcPr>
                </a:tc>
                <a:tc hMerge="1">
                  <a:txBody>
                    <a:bodyPr/>
                    <a:lstStyle/>
                    <a:p>
                      <a:endParaRPr lang="en-US"/>
                    </a:p>
                  </a:txBody>
                  <a:tcPr/>
                </a:tc>
                <a:tc>
                  <a:txBody>
                    <a:bodyPr/>
                    <a:lstStyle/>
                    <a:p>
                      <a:pPr>
                        <a:lnSpc>
                          <a:spcPct val="93000"/>
                        </a:lnSpc>
                        <a:spcBef>
                          <a:spcPts val="300"/>
                        </a:spcBef>
                      </a:pPr>
                      <a:r>
                        <a:rPr lang="pt-BR" sz="1200" b="1" noProof="0" dirty="0">
                          <a:solidFill>
                            <a:srgbClr val="FF0000"/>
                          </a:solidFill>
                        </a:rPr>
                        <a:t>~ solução fisiológica  (0,9% </a:t>
                      </a:r>
                      <a:r>
                        <a:rPr lang="pt-BR" sz="1200" b="1" noProof="0" dirty="0" err="1">
                          <a:solidFill>
                            <a:srgbClr val="FF0000"/>
                          </a:solidFill>
                        </a:rPr>
                        <a:t>NaCl</a:t>
                      </a:r>
                      <a:r>
                        <a:rPr lang="pt-BR" sz="1200" b="1" noProof="0" dirty="0">
                          <a:solidFill>
                            <a:srgbClr val="FF0000"/>
                          </a:solidFill>
                        </a:rPr>
                        <a:t>)</a:t>
                      </a:r>
                    </a:p>
                  </a:txBody>
                  <a:tcPr marL="46800" marR="46800" marT="46794" marB="46794" horzOverflow="overflow">
                    <a:lnL w="5760">
                      <a:solidFill>
                        <a:srgbClr val="000000"/>
                      </a:solidFill>
                    </a:lnL>
                    <a:lnR w="13680">
                      <a:solidFill>
                        <a:srgbClr val="000000"/>
                      </a:solidFill>
                    </a:lnR>
                    <a:lnT w="5760">
                      <a:solidFill>
                        <a:srgbClr val="000000"/>
                      </a:solidFill>
                    </a:lnT>
                    <a:lnB w="13680">
                      <a:solidFill>
                        <a:srgbClr val="000000"/>
                      </a:solidFill>
                    </a:lnB>
                    <a:noFill/>
                  </a:tcPr>
                </a:tc>
                <a:extLst>
                  <a:ext uri="{0D108BD9-81ED-4DB2-BD59-A6C34878D82A}">
                    <a16:rowId xmlns:a16="http://schemas.microsoft.com/office/drawing/2014/main" val="10007"/>
                  </a:ext>
                </a:extLst>
              </a:tr>
            </a:tbl>
          </a:graphicData>
        </a:graphic>
      </p:graphicFrame>
      <p:sp>
        <p:nvSpPr>
          <p:cNvPr id="39969" name="Macronutrientes">
            <a:extLst>
              <a:ext uri="{FF2B5EF4-FFF2-40B4-BE49-F238E27FC236}">
                <a16:creationId xmlns:a16="http://schemas.microsoft.com/office/drawing/2014/main" id="{18C0AA1F-1CF0-7A43-87BB-7E3781A55955}"/>
              </a:ext>
            </a:extLst>
          </p:cNvPr>
          <p:cNvSpPr txBox="1">
            <a:spLocks noChangeArrowheads="1"/>
          </p:cNvSpPr>
          <p:nvPr/>
        </p:nvSpPr>
        <p:spPr bwMode="auto">
          <a:xfrm rot="-4034535">
            <a:off x="2458244" y="2216944"/>
            <a:ext cx="2073275" cy="369887"/>
          </a:xfrm>
          <a:prstGeom prst="rect">
            <a:avLst/>
          </a:prstGeom>
          <a:solidFill>
            <a:srgbClr val="D2D2F4"/>
          </a:solidFill>
          <a:ln w="9525">
            <a:solidFill>
              <a:schemeClr val="accent2"/>
            </a:solidFill>
            <a:miter lim="800000"/>
            <a:headEnd/>
            <a:tailEnd/>
          </a:ln>
        </p:spPr>
        <p:txBody>
          <a:bodyPr lIns="45719" r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pt-BR" altLang="pt-BR" sz="1800" b="1">
                <a:latin typeface="Arial" panose="020B0604020202020204" pitchFamily="34" charset="0"/>
                <a:cs typeface="Arial" panose="020B0604020202020204" pitchFamily="34" charset="0"/>
              </a:rPr>
              <a:t>Macronutrientes</a:t>
            </a:r>
          </a:p>
        </p:txBody>
      </p:sp>
      <p:sp>
        <p:nvSpPr>
          <p:cNvPr id="39970" name="Micronutrientes">
            <a:extLst>
              <a:ext uri="{FF2B5EF4-FFF2-40B4-BE49-F238E27FC236}">
                <a16:creationId xmlns:a16="http://schemas.microsoft.com/office/drawing/2014/main" id="{248C1522-76D8-F9E6-BD9E-E6D99363E676}"/>
              </a:ext>
            </a:extLst>
          </p:cNvPr>
          <p:cNvSpPr txBox="1">
            <a:spLocks noChangeArrowheads="1"/>
          </p:cNvSpPr>
          <p:nvPr/>
        </p:nvSpPr>
        <p:spPr bwMode="auto">
          <a:xfrm rot="-1329533">
            <a:off x="2878138" y="4521200"/>
            <a:ext cx="1260475" cy="276225"/>
          </a:xfrm>
          <a:prstGeom prst="rect">
            <a:avLst/>
          </a:prstGeom>
          <a:solidFill>
            <a:srgbClr val="FFFF00"/>
          </a:solidFill>
          <a:ln w="9525">
            <a:solidFill>
              <a:schemeClr val="accent2"/>
            </a:solidFill>
            <a:miter lim="800000"/>
            <a:headEnd/>
            <a:tailEnd/>
          </a:ln>
        </p:spPr>
        <p:txBody>
          <a:bodyPr lIns="45719" r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pt-BR" altLang="pt-BR" sz="1200" b="1">
                <a:latin typeface="Arial" panose="020B0604020202020204" pitchFamily="34" charset="0"/>
                <a:cs typeface="Arial" panose="020B0604020202020204" pitchFamily="34" charset="0"/>
              </a:rPr>
              <a:t>Micronutrientes</a:t>
            </a:r>
          </a:p>
        </p:txBody>
      </p:sp>
      <p:sp>
        <p:nvSpPr>
          <p:cNvPr id="39971" name="Rectangle 5">
            <a:extLst>
              <a:ext uri="{FF2B5EF4-FFF2-40B4-BE49-F238E27FC236}">
                <a16:creationId xmlns:a16="http://schemas.microsoft.com/office/drawing/2014/main" id="{648DD53C-50DB-E66A-8C23-898F37234302}"/>
              </a:ext>
            </a:extLst>
          </p:cNvPr>
          <p:cNvSpPr>
            <a:spLocks noChangeArrowheads="1"/>
          </p:cNvSpPr>
          <p:nvPr/>
        </p:nvSpPr>
        <p:spPr bwMode="auto">
          <a:xfrm>
            <a:off x="25400" y="884238"/>
            <a:ext cx="2901950" cy="830262"/>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600" b="1">
                <a:solidFill>
                  <a:schemeClr val="bg1"/>
                </a:solidFill>
                <a:latin typeface="Helvetica" pitchFamily="2" charset="0"/>
              </a:rPr>
              <a:t>3.1. Macronutrientes</a:t>
            </a:r>
          </a:p>
          <a:p>
            <a:pPr eaLnBrk="1" hangingPunct="1">
              <a:lnSpc>
                <a:spcPct val="100000"/>
              </a:lnSpc>
              <a:spcBef>
                <a:spcPct val="0"/>
              </a:spcBef>
              <a:buFontTx/>
              <a:buNone/>
            </a:pPr>
            <a:r>
              <a:rPr lang="pt-BR" altLang="pt-BR" sz="1600" b="1">
                <a:solidFill>
                  <a:schemeClr val="bg1"/>
                </a:solidFill>
                <a:latin typeface="Helvetica" pitchFamily="2" charset="0"/>
              </a:rPr>
              <a:t>3.2. Micronutrientes</a:t>
            </a:r>
          </a:p>
          <a:p>
            <a:pPr eaLnBrk="1" hangingPunct="1">
              <a:lnSpc>
                <a:spcPct val="100000"/>
              </a:lnSpc>
              <a:spcBef>
                <a:spcPct val="0"/>
              </a:spcBef>
              <a:buFontTx/>
              <a:buNone/>
            </a:pPr>
            <a:r>
              <a:rPr lang="pt-BR" altLang="pt-BR" sz="1600" b="1">
                <a:solidFill>
                  <a:schemeClr val="bg1"/>
                </a:solidFill>
                <a:latin typeface="Helvetica" pitchFamily="2" charset="0"/>
              </a:rPr>
              <a:t>3.3. Fatores de Crescimento</a:t>
            </a:r>
          </a:p>
        </p:txBody>
      </p:sp>
      <p:sp>
        <p:nvSpPr>
          <p:cNvPr id="39972" name="TextBox 12">
            <a:extLst>
              <a:ext uri="{FF2B5EF4-FFF2-40B4-BE49-F238E27FC236}">
                <a16:creationId xmlns:a16="http://schemas.microsoft.com/office/drawing/2014/main" id="{E236662E-B616-964C-3C3F-7EFD72B2284D}"/>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8" name="Rectangle 7">
            <a:extLst>
              <a:ext uri="{FF2B5EF4-FFF2-40B4-BE49-F238E27FC236}">
                <a16:creationId xmlns:a16="http://schemas.microsoft.com/office/drawing/2014/main" id="{3AD0DF29-5BE4-5E52-F1C2-946EC767CCD4}"/>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39974" name="Rectangle 8">
            <a:extLst>
              <a:ext uri="{FF2B5EF4-FFF2-40B4-BE49-F238E27FC236}">
                <a16:creationId xmlns:a16="http://schemas.microsoft.com/office/drawing/2014/main" id="{82BFCCFC-7DE9-FC79-5B75-BB9CE11C228B}"/>
              </a:ext>
            </a:extLst>
          </p:cNvPr>
          <p:cNvSpPr>
            <a:spLocks noChangeArrowheads="1"/>
          </p:cNvSpPr>
          <p:nvPr/>
        </p:nvSpPr>
        <p:spPr bwMode="auto">
          <a:xfrm>
            <a:off x="1416050" y="344488"/>
            <a:ext cx="5757863" cy="369887"/>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Arial" panose="020B0604020202020204" pitchFamily="34" charset="0"/>
                <a:cs typeface="Arial" panose="020B0604020202020204" pitchFamily="34" charset="0"/>
              </a:rPr>
              <a:t>3. Nutrientes necessários para o cultivo</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 name="Table">
            <a:extLst>
              <a:ext uri="{FF2B5EF4-FFF2-40B4-BE49-F238E27FC236}">
                <a16:creationId xmlns:a16="http://schemas.microsoft.com/office/drawing/2014/main" id="{66183CC2-3B90-EBDB-67CB-FDB15C195686}"/>
              </a:ext>
            </a:extLst>
          </p:cNvPr>
          <p:cNvGraphicFramePr/>
          <p:nvPr>
            <p:extLst>
              <p:ext uri="{D42A27DB-BD31-4B8C-83A1-F6EECF244321}">
                <p14:modId xmlns:p14="http://schemas.microsoft.com/office/powerpoint/2010/main" val="1789353289"/>
              </p:ext>
            </p:extLst>
          </p:nvPr>
        </p:nvGraphicFramePr>
        <p:xfrm>
          <a:off x="380604" y="714375"/>
          <a:ext cx="8043862" cy="792088"/>
        </p:xfrm>
        <a:graphic>
          <a:graphicData uri="http://schemas.openxmlformats.org/drawingml/2006/table">
            <a:tbl>
              <a:tblPr/>
              <a:tblGrid>
                <a:gridCol w="3014662">
                  <a:extLst>
                    <a:ext uri="{9D8B030D-6E8A-4147-A177-3AD203B41FA5}">
                      <a16:colId xmlns:a16="http://schemas.microsoft.com/office/drawing/2014/main" val="20000"/>
                    </a:ext>
                  </a:extLst>
                </a:gridCol>
                <a:gridCol w="5029200">
                  <a:extLst>
                    <a:ext uri="{9D8B030D-6E8A-4147-A177-3AD203B41FA5}">
                      <a16:colId xmlns:a16="http://schemas.microsoft.com/office/drawing/2014/main" val="20002"/>
                    </a:ext>
                  </a:extLst>
                </a:gridCol>
              </a:tblGrid>
              <a:tr h="792088">
                <a:tc>
                  <a:txBody>
                    <a:bodyPr/>
                    <a:lstStyle/>
                    <a:p>
                      <a:pPr>
                        <a:lnSpc>
                          <a:spcPct val="93000"/>
                        </a:lnSpc>
                        <a:spcBef>
                          <a:spcPts val="300"/>
                        </a:spcBef>
                        <a:defRPr sz="1400" b="1">
                          <a:solidFill>
                            <a:srgbClr val="990033"/>
                          </a:solidFill>
                        </a:defRPr>
                      </a:pPr>
                      <a:endParaRPr lang="pt-BR" sz="1400" noProof="0" dirty="0"/>
                    </a:p>
                    <a:p>
                      <a:pPr>
                        <a:lnSpc>
                          <a:spcPct val="93000"/>
                        </a:lnSpc>
                        <a:spcBef>
                          <a:spcPts val="300"/>
                        </a:spcBef>
                        <a:defRPr sz="1400" b="1">
                          <a:solidFill>
                            <a:srgbClr val="990033"/>
                          </a:solidFill>
                        </a:defRPr>
                      </a:pPr>
                      <a:r>
                        <a:rPr lang="pt-BR" sz="1400" noProof="0" dirty="0">
                          <a:latin typeface="Arial" panose="020B0604020202020204" pitchFamily="34" charset="0"/>
                          <a:cs typeface="Arial" panose="020B0604020202020204" pitchFamily="34" charset="0"/>
                        </a:rPr>
                        <a:t>3.3. Fatores de Crescimento</a:t>
                      </a:r>
                    </a:p>
                  </a:txBody>
                  <a:tcPr marL="46800" marR="46800" marT="46794" marB="46794" horzOverflow="overflow">
                    <a:lnL w="13680">
                      <a:solidFill>
                        <a:srgbClr val="000000"/>
                      </a:solidFill>
                    </a:lnL>
                    <a:lnR w="5760" cap="flat" cmpd="sng" algn="ctr">
                      <a:solidFill>
                        <a:srgbClr val="000000"/>
                      </a:solidFill>
                      <a:prstDash val="solid"/>
                      <a:round/>
                      <a:headEnd type="none" w="med" len="med"/>
                      <a:tailEnd type="none" w="med" len="med"/>
                    </a:lnR>
                    <a:lnT w="5760">
                      <a:solidFill>
                        <a:srgbClr val="000000"/>
                      </a:solidFill>
                    </a:lnT>
                    <a:lnB w="5760">
                      <a:solidFill>
                        <a:srgbClr val="000000"/>
                      </a:solidFill>
                    </a:lnB>
                    <a:solidFill>
                      <a:srgbClr val="FF99FF">
                        <a:alpha val="50195"/>
                      </a:srgbClr>
                    </a:solidFill>
                  </a:tcPr>
                </a:tc>
                <a:tc>
                  <a:txBody>
                    <a:bodyPr/>
                    <a:lstStyle/>
                    <a:p>
                      <a:pPr>
                        <a:lnSpc>
                          <a:spcPct val="93000"/>
                        </a:lnSpc>
                        <a:spcBef>
                          <a:spcPts val="300"/>
                        </a:spcBef>
                        <a:buSzPct val="100000"/>
                        <a:buChar char="-"/>
                        <a:defRPr sz="1200" b="1">
                          <a:solidFill>
                            <a:srgbClr val="006666"/>
                          </a:solidFill>
                        </a:defRPr>
                      </a:pPr>
                      <a:r>
                        <a:rPr lang="pt-BR" sz="1200" noProof="0" dirty="0"/>
                        <a:t> </a:t>
                      </a:r>
                      <a:r>
                        <a:rPr lang="pt-BR" sz="1400" noProof="0" dirty="0"/>
                        <a:t>Vitaminas</a:t>
                      </a:r>
                    </a:p>
                    <a:p>
                      <a:pPr>
                        <a:lnSpc>
                          <a:spcPct val="93000"/>
                        </a:lnSpc>
                        <a:spcBef>
                          <a:spcPts val="300"/>
                        </a:spcBef>
                        <a:buSzPct val="100000"/>
                        <a:buChar char="-"/>
                        <a:defRPr sz="1400" b="1">
                          <a:solidFill>
                            <a:srgbClr val="006666"/>
                          </a:solidFill>
                        </a:defRPr>
                      </a:pPr>
                      <a:r>
                        <a:rPr lang="pt-BR" sz="1400" noProof="0" dirty="0"/>
                        <a:t> Aminoácidos</a:t>
                      </a:r>
                    </a:p>
                    <a:p>
                      <a:pPr>
                        <a:lnSpc>
                          <a:spcPct val="93000"/>
                        </a:lnSpc>
                        <a:spcBef>
                          <a:spcPts val="300"/>
                        </a:spcBef>
                        <a:buSzPct val="100000"/>
                        <a:buChar char="-"/>
                        <a:defRPr sz="1400" b="1">
                          <a:solidFill>
                            <a:srgbClr val="006666"/>
                          </a:solidFill>
                        </a:defRPr>
                      </a:pPr>
                      <a:r>
                        <a:rPr lang="pt-BR" sz="1400" noProof="0" dirty="0"/>
                        <a:t> Fatores presentes no  SANGUE</a:t>
                      </a:r>
                    </a:p>
                  </a:txBody>
                  <a:tcPr marL="46800" marR="46800" marT="46794" marB="46794" horzOverflow="overflow">
                    <a:lnL w="5760" cap="flat" cmpd="sng" algn="ctr">
                      <a:solidFill>
                        <a:srgbClr val="000000"/>
                      </a:solidFill>
                      <a:prstDash val="solid"/>
                      <a:round/>
                      <a:headEnd type="none" w="med" len="med"/>
                      <a:tailEnd type="none" w="med" len="med"/>
                    </a:lnL>
                    <a:lnR w="13680">
                      <a:solidFill>
                        <a:srgbClr val="000000"/>
                      </a:solidFill>
                    </a:lnR>
                    <a:lnT w="5760">
                      <a:solidFill>
                        <a:srgbClr val="000000"/>
                      </a:solidFill>
                    </a:lnT>
                    <a:lnB w="5760" cap="flat" cmpd="sng" algn="ctr">
                      <a:solidFill>
                        <a:srgbClr val="000000"/>
                      </a:solidFill>
                      <a:prstDash val="solid"/>
                      <a:round/>
                      <a:headEnd type="none" w="med" len="med"/>
                      <a:tailEnd type="none" w="med" len="med"/>
                    </a:lnB>
                    <a:solidFill>
                      <a:srgbClr val="FF99FF">
                        <a:alpha val="50195"/>
                      </a:srgbClr>
                    </a:solidFill>
                  </a:tcPr>
                </a:tc>
                <a:extLst>
                  <a:ext uri="{0D108BD9-81ED-4DB2-BD59-A6C34878D82A}">
                    <a16:rowId xmlns:a16="http://schemas.microsoft.com/office/drawing/2014/main" val="10005"/>
                  </a:ext>
                </a:extLst>
              </a:tr>
            </a:tbl>
          </a:graphicData>
        </a:graphic>
      </p:graphicFrame>
      <p:sp>
        <p:nvSpPr>
          <p:cNvPr id="39970" name="Micronutrientes">
            <a:extLst>
              <a:ext uri="{FF2B5EF4-FFF2-40B4-BE49-F238E27FC236}">
                <a16:creationId xmlns:a16="http://schemas.microsoft.com/office/drawing/2014/main" id="{248C1522-76D8-F9E6-BD9E-E6D99363E676}"/>
              </a:ext>
            </a:extLst>
          </p:cNvPr>
          <p:cNvSpPr txBox="1">
            <a:spLocks noChangeArrowheads="1"/>
          </p:cNvSpPr>
          <p:nvPr/>
        </p:nvSpPr>
        <p:spPr bwMode="auto">
          <a:xfrm rot="-1329533">
            <a:off x="2878138" y="4521200"/>
            <a:ext cx="1260475" cy="276225"/>
          </a:xfrm>
          <a:prstGeom prst="rect">
            <a:avLst/>
          </a:prstGeom>
          <a:solidFill>
            <a:srgbClr val="FFFF00"/>
          </a:solidFill>
          <a:ln w="9525">
            <a:solidFill>
              <a:schemeClr val="accent2"/>
            </a:solidFill>
            <a:miter lim="800000"/>
            <a:headEnd/>
            <a:tailEnd/>
          </a:ln>
        </p:spPr>
        <p:txBody>
          <a:bodyPr lIns="45719" r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pt-BR" altLang="pt-BR" sz="1200" b="1">
                <a:latin typeface="Arial" panose="020B0604020202020204" pitchFamily="34" charset="0"/>
                <a:cs typeface="Arial" panose="020B0604020202020204" pitchFamily="34" charset="0"/>
              </a:rPr>
              <a:t>Micronutrientes</a:t>
            </a:r>
          </a:p>
        </p:txBody>
      </p:sp>
      <p:sp>
        <p:nvSpPr>
          <p:cNvPr id="39972" name="TextBox 12">
            <a:extLst>
              <a:ext uri="{FF2B5EF4-FFF2-40B4-BE49-F238E27FC236}">
                <a16:creationId xmlns:a16="http://schemas.microsoft.com/office/drawing/2014/main" id="{E236662E-B616-964C-3C3F-7EFD72B2284D}"/>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8" name="Rectangle 7">
            <a:extLst>
              <a:ext uri="{FF2B5EF4-FFF2-40B4-BE49-F238E27FC236}">
                <a16:creationId xmlns:a16="http://schemas.microsoft.com/office/drawing/2014/main" id="{3AD0DF29-5BE4-5E52-F1C2-946EC767CCD4}"/>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39974" name="Rectangle 8">
            <a:extLst>
              <a:ext uri="{FF2B5EF4-FFF2-40B4-BE49-F238E27FC236}">
                <a16:creationId xmlns:a16="http://schemas.microsoft.com/office/drawing/2014/main" id="{82BFCCFC-7DE9-FC79-5B75-BB9CE11C228B}"/>
              </a:ext>
            </a:extLst>
          </p:cNvPr>
          <p:cNvSpPr>
            <a:spLocks noChangeArrowheads="1"/>
          </p:cNvSpPr>
          <p:nvPr/>
        </p:nvSpPr>
        <p:spPr bwMode="auto">
          <a:xfrm>
            <a:off x="1416050" y="344488"/>
            <a:ext cx="5757863" cy="369887"/>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Arial" panose="020B0604020202020204" pitchFamily="34" charset="0"/>
                <a:cs typeface="Arial" panose="020B0604020202020204" pitchFamily="34" charset="0"/>
              </a:rPr>
              <a:t>3. Nutrientes necessários para o cultivo</a:t>
            </a:r>
          </a:p>
        </p:txBody>
      </p:sp>
      <p:pic>
        <p:nvPicPr>
          <p:cNvPr id="95234" name="Picture 2" descr="Neisseria on Blood Agar: Introduction, Culture characteristics, Pathogenec">
            <a:extLst>
              <a:ext uri="{FF2B5EF4-FFF2-40B4-BE49-F238E27FC236}">
                <a16:creationId xmlns:a16="http://schemas.microsoft.com/office/drawing/2014/main" id="{8DE84CF9-F384-C60D-13EA-072958A71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528" y="1794623"/>
            <a:ext cx="4443139" cy="3575701"/>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PPT - Haemophilus influenzae : colonias en agar chocolate PowerPoint  Presentation - ID:4846489">
            <a:extLst>
              <a:ext uri="{FF2B5EF4-FFF2-40B4-BE49-F238E27FC236}">
                <a16:creationId xmlns:a16="http://schemas.microsoft.com/office/drawing/2014/main" id="{2F10C6F3-437B-5740-FD2E-EEC8083E7C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62"/>
          <a:stretch/>
        </p:blipFill>
        <p:spPr bwMode="auto">
          <a:xfrm>
            <a:off x="6096000" y="1793879"/>
            <a:ext cx="4947892" cy="35230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a:extLst>
              <a:ext uri="{FF2B5EF4-FFF2-40B4-BE49-F238E27FC236}">
                <a16:creationId xmlns:a16="http://schemas.microsoft.com/office/drawing/2014/main" id="{12E58941-AA50-8D47-2F5A-43B92CBC9E2F}"/>
              </a:ext>
            </a:extLst>
          </p:cNvPr>
          <p:cNvSpPr/>
          <p:nvPr/>
        </p:nvSpPr>
        <p:spPr>
          <a:xfrm>
            <a:off x="651021" y="5476451"/>
            <a:ext cx="4566151" cy="1015663"/>
          </a:xfrm>
          <a:prstGeom prst="rect">
            <a:avLst/>
          </a:prstGeom>
          <a:solidFill>
            <a:schemeClr val="accent4">
              <a:lumMod val="20000"/>
              <a:lumOff val="80000"/>
            </a:schemeClr>
          </a:solidFill>
        </p:spPr>
        <p:txBody>
          <a:bodyPr wrap="square">
            <a:spAutoFit/>
          </a:bodyPr>
          <a:lstStyle/>
          <a:p>
            <a:pPr algn="ctr" eaLnBrk="1" fontAlgn="auto" hangingPunct="1">
              <a:spcBef>
                <a:spcPts val="0"/>
              </a:spcBef>
              <a:spcAft>
                <a:spcPts val="0"/>
              </a:spcAft>
              <a:defRPr/>
            </a:pPr>
            <a:r>
              <a:rPr lang="pt-BR" sz="1400" b="1" u="sng" dirty="0">
                <a:latin typeface="+mn-lt"/>
                <a:sym typeface="Wingdings" pitchFamily="2" charset="2"/>
              </a:rPr>
              <a:t>Ágar Sangue</a:t>
            </a:r>
            <a:r>
              <a:rPr lang="pt-BR" sz="1200" b="1" dirty="0">
                <a:latin typeface="+mn-lt"/>
                <a:sym typeface="Wingdings" pitchFamily="2" charset="2"/>
              </a:rPr>
              <a:t>  (meio completo suplementado com 5% de sangue desfibrinado de carneiro adicionado ao meio quando este estava abaixo de 40ºC)</a:t>
            </a:r>
            <a:r>
              <a:rPr lang="pt-BR" sz="1050" b="1" dirty="0">
                <a:latin typeface="+mn-lt"/>
                <a:sym typeface="Wingdings" pitchFamily="2" charset="2"/>
              </a:rPr>
              <a:t>:</a:t>
            </a:r>
          </a:p>
          <a:p>
            <a:pPr algn="ctr" eaLnBrk="1" fontAlgn="auto" hangingPunct="1">
              <a:spcBef>
                <a:spcPts val="0"/>
              </a:spcBef>
              <a:spcAft>
                <a:spcPts val="0"/>
              </a:spcAft>
              <a:defRPr/>
            </a:pPr>
            <a:endParaRPr lang="pt-BR" sz="800" b="1" dirty="0">
              <a:latin typeface="+mn-lt"/>
              <a:sym typeface="Wingdings" pitchFamily="2" charset="2"/>
            </a:endParaRPr>
          </a:p>
          <a:p>
            <a:pPr algn="ctr" eaLnBrk="1" fontAlgn="auto" hangingPunct="1">
              <a:spcBef>
                <a:spcPts val="0"/>
              </a:spcBef>
              <a:spcAft>
                <a:spcPts val="0"/>
              </a:spcAft>
              <a:defRPr/>
            </a:pPr>
            <a:r>
              <a:rPr lang="pt-BR" sz="1050" b="1" dirty="0">
                <a:latin typeface="+mn-lt"/>
                <a:sym typeface="Wingdings" pitchFamily="2" charset="2"/>
              </a:rPr>
              <a:t> </a:t>
            </a:r>
            <a:r>
              <a:rPr lang="pt-BR" sz="1200" b="1" dirty="0">
                <a:solidFill>
                  <a:srgbClr val="0432FF"/>
                </a:solidFill>
                <a:latin typeface="+mn-lt"/>
                <a:sym typeface="Wingdings" pitchFamily="2" charset="2"/>
              </a:rPr>
              <a:t>Colônias de bactéria </a:t>
            </a:r>
            <a:r>
              <a:rPr lang="pt-BR" sz="1400" b="1" i="1" dirty="0">
                <a:solidFill>
                  <a:srgbClr val="0432FF"/>
                </a:solidFill>
                <a:latin typeface="+mn-lt"/>
                <a:sym typeface="Wingdings" pitchFamily="2" charset="2"/>
              </a:rPr>
              <a:t>Neisseria gonorrhoeae </a:t>
            </a:r>
            <a:r>
              <a:rPr lang="pt-BR" sz="1200" b="1" dirty="0">
                <a:solidFill>
                  <a:srgbClr val="0432FF"/>
                </a:solidFill>
                <a:latin typeface="+mn-lt"/>
                <a:sym typeface="Wingdings" pitchFamily="2" charset="2"/>
              </a:rPr>
              <a:t>cultivadas</a:t>
            </a:r>
            <a:r>
              <a:rPr lang="pt-BR" sz="1050" b="1" dirty="0">
                <a:solidFill>
                  <a:srgbClr val="0432FF"/>
                </a:solidFill>
                <a:latin typeface="+mn-lt"/>
                <a:sym typeface="Wingdings" pitchFamily="2" charset="2"/>
              </a:rPr>
              <a:t>.  </a:t>
            </a:r>
            <a:endParaRPr lang="pt-BR" sz="1050" b="1" dirty="0">
              <a:solidFill>
                <a:srgbClr val="0432FF"/>
              </a:solidFill>
              <a:latin typeface="+mn-lt"/>
            </a:endParaRPr>
          </a:p>
        </p:txBody>
      </p:sp>
      <p:sp>
        <p:nvSpPr>
          <p:cNvPr id="4" name="Rectangle 7">
            <a:extLst>
              <a:ext uri="{FF2B5EF4-FFF2-40B4-BE49-F238E27FC236}">
                <a16:creationId xmlns:a16="http://schemas.microsoft.com/office/drawing/2014/main" id="{10F193B8-915B-D3E4-07FD-6D718A243E24}"/>
              </a:ext>
            </a:extLst>
          </p:cNvPr>
          <p:cNvSpPr/>
          <p:nvPr/>
        </p:nvSpPr>
        <p:spPr>
          <a:xfrm>
            <a:off x="6248091" y="5370324"/>
            <a:ext cx="4643710" cy="969496"/>
          </a:xfrm>
          <a:prstGeom prst="rect">
            <a:avLst/>
          </a:prstGeom>
          <a:solidFill>
            <a:schemeClr val="accent4">
              <a:lumMod val="20000"/>
              <a:lumOff val="80000"/>
            </a:schemeClr>
          </a:solidFill>
        </p:spPr>
        <p:txBody>
          <a:bodyPr wrap="square">
            <a:spAutoFit/>
          </a:bodyPr>
          <a:lstStyle/>
          <a:p>
            <a:pPr algn="ctr" eaLnBrk="1" fontAlgn="auto" hangingPunct="1">
              <a:spcBef>
                <a:spcPts val="0"/>
              </a:spcBef>
              <a:spcAft>
                <a:spcPts val="0"/>
              </a:spcAft>
              <a:defRPr/>
            </a:pPr>
            <a:r>
              <a:rPr lang="pt-BR" sz="1400" b="1" u="sng" dirty="0">
                <a:latin typeface="+mn-lt"/>
                <a:sym typeface="Wingdings" pitchFamily="2" charset="2"/>
              </a:rPr>
              <a:t>Ágar Chocolate </a:t>
            </a:r>
            <a:r>
              <a:rPr lang="pt-BR" sz="1400" b="1" dirty="0">
                <a:latin typeface="+mn-lt"/>
                <a:sym typeface="Wingdings" pitchFamily="2" charset="2"/>
              </a:rPr>
              <a:t> </a:t>
            </a:r>
            <a:r>
              <a:rPr lang="pt-BR" sz="1050" dirty="0">
                <a:latin typeface="Futura Medium" panose="020B0602020204020303" pitchFamily="34" charset="-79"/>
                <a:cs typeface="Futura Medium" panose="020B0602020204020303" pitchFamily="34" charset="-79"/>
                <a:sym typeface="Wingdings" pitchFamily="2" charset="2"/>
              </a:rPr>
              <a:t>(meio completo suplementado com 5% de sangue desfibrinado de carneiro adicionado ao meio solido quando este ainda estava quente</a:t>
            </a:r>
            <a:r>
              <a:rPr lang="pt-BR" sz="1050" b="1" dirty="0">
                <a:latin typeface="FUTURA MEDIUM" panose="020B0602020204020303" pitchFamily="34" charset="-79"/>
                <a:cs typeface="FUTURA MEDIUM" panose="020B0602020204020303" pitchFamily="34" charset="-79"/>
                <a:sym typeface="Wingdings" pitchFamily="2" charset="2"/>
              </a:rPr>
              <a:t>: </a:t>
            </a:r>
          </a:p>
          <a:p>
            <a:pPr algn="ctr" eaLnBrk="1" fontAlgn="auto" hangingPunct="1">
              <a:spcBef>
                <a:spcPts val="0"/>
              </a:spcBef>
              <a:spcAft>
                <a:spcPts val="0"/>
              </a:spcAft>
              <a:defRPr/>
            </a:pPr>
            <a:endParaRPr lang="pt-BR" sz="800" b="1" dirty="0">
              <a:latin typeface="FUTURA MEDIUM" panose="020B0602020204020303" pitchFamily="34" charset="-79"/>
              <a:cs typeface="FUTURA MEDIUM" panose="020B0602020204020303" pitchFamily="34" charset="-79"/>
              <a:sym typeface="Wingdings" pitchFamily="2" charset="2"/>
            </a:endParaRPr>
          </a:p>
          <a:p>
            <a:pPr algn="ctr" eaLnBrk="1" fontAlgn="auto" hangingPunct="1">
              <a:spcBef>
                <a:spcPts val="0"/>
              </a:spcBef>
              <a:spcAft>
                <a:spcPts val="0"/>
              </a:spcAft>
              <a:defRPr/>
            </a:pPr>
            <a:r>
              <a:rPr lang="pt-BR" sz="1200" b="1" dirty="0">
                <a:solidFill>
                  <a:srgbClr val="0432FF"/>
                </a:solidFill>
                <a:latin typeface="+mn-lt"/>
                <a:sym typeface="Wingdings" pitchFamily="2" charset="2"/>
              </a:rPr>
              <a:t>Colônias de bactéria </a:t>
            </a:r>
            <a:r>
              <a:rPr lang="pt-BR" sz="1400" b="1" i="1" dirty="0">
                <a:solidFill>
                  <a:srgbClr val="0432FF"/>
                </a:solidFill>
                <a:latin typeface="+mn-lt"/>
                <a:sym typeface="Wingdings" pitchFamily="2" charset="2"/>
              </a:rPr>
              <a:t>Haemophilus influenzae </a:t>
            </a:r>
            <a:r>
              <a:rPr lang="pt-BR" sz="1200" b="1" dirty="0">
                <a:solidFill>
                  <a:srgbClr val="0432FF"/>
                </a:solidFill>
                <a:latin typeface="+mn-lt"/>
                <a:sym typeface="Wingdings" pitchFamily="2" charset="2"/>
              </a:rPr>
              <a:t>cultivadas.  </a:t>
            </a:r>
            <a:endParaRPr lang="pt-BR" sz="1200" b="1" dirty="0">
              <a:solidFill>
                <a:srgbClr val="0432FF"/>
              </a:solidFill>
              <a:latin typeface="+mn-lt"/>
            </a:endParaRPr>
          </a:p>
        </p:txBody>
      </p:sp>
    </p:spTree>
    <p:extLst>
      <p:ext uri="{BB962C8B-B14F-4D97-AF65-F5344CB8AC3E}">
        <p14:creationId xmlns:p14="http://schemas.microsoft.com/office/powerpoint/2010/main" val="257713268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76F1CE01-1CFA-D4A0-DE40-E8BA6668A140}"/>
              </a:ext>
            </a:extLst>
          </p:cNvPr>
          <p:cNvSpPr>
            <a:spLocks noChangeArrowheads="1"/>
          </p:cNvSpPr>
          <p:nvPr/>
        </p:nvSpPr>
        <p:spPr bwMode="auto">
          <a:xfrm>
            <a:off x="2211388" y="579438"/>
            <a:ext cx="9118600" cy="520700"/>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2000" b="1">
                <a:solidFill>
                  <a:srgbClr val="18605A"/>
                </a:solidFill>
                <a:latin typeface="Arial" panose="020B0604020202020204" pitchFamily="34" charset="0"/>
                <a:ea typeface="Microsoft YaHei" panose="020B0503020204020204" pitchFamily="34" charset="-122"/>
              </a:rPr>
              <a:t>    </a:t>
            </a:r>
            <a:r>
              <a:rPr lang="pt-BR" altLang="pt-BR" b="1">
                <a:solidFill>
                  <a:srgbClr val="18605A"/>
                </a:solidFill>
                <a:latin typeface="Arial" panose="020B0604020202020204" pitchFamily="34" charset="0"/>
                <a:ea typeface="Microsoft YaHei" panose="020B0503020204020204" pitchFamily="34" charset="-122"/>
              </a:rPr>
              <a:t>Vitaminas</a:t>
            </a:r>
            <a:r>
              <a:rPr lang="pt-BR" altLang="pt-BR" sz="1600" b="1">
                <a:solidFill>
                  <a:srgbClr val="18605A"/>
                </a:solidFill>
                <a:latin typeface="Arial" panose="020B0604020202020204" pitchFamily="34" charset="0"/>
                <a:ea typeface="Microsoft YaHei" panose="020B0503020204020204" pitchFamily="34" charset="-122"/>
              </a:rPr>
              <a:t>   Comuns necessárias para a nutrição de algumas bactérias</a:t>
            </a:r>
            <a:r>
              <a:rPr lang="pt-BR" altLang="pt-BR" sz="1600">
                <a:solidFill>
                  <a:srgbClr val="000000"/>
                </a:solidFill>
                <a:latin typeface="Arial" panose="020B0604020202020204" pitchFamily="34" charset="0"/>
                <a:ea typeface="Microsoft YaHei" panose="020B0503020204020204" pitchFamily="34" charset="-122"/>
              </a:rPr>
              <a:t> </a:t>
            </a:r>
          </a:p>
        </p:txBody>
      </p:sp>
      <p:sp>
        <p:nvSpPr>
          <p:cNvPr id="40963" name="Rectangle 2">
            <a:extLst>
              <a:ext uri="{FF2B5EF4-FFF2-40B4-BE49-F238E27FC236}">
                <a16:creationId xmlns:a16="http://schemas.microsoft.com/office/drawing/2014/main" id="{B176BCEB-7F1E-7ACE-1F1D-993E17E3EBCD}"/>
              </a:ext>
            </a:extLst>
          </p:cNvPr>
          <p:cNvSpPr>
            <a:spLocks noChangeArrowheads="1"/>
          </p:cNvSpPr>
          <p:nvPr/>
        </p:nvSpPr>
        <p:spPr bwMode="auto">
          <a:xfrm>
            <a:off x="2206625" y="1076325"/>
            <a:ext cx="9118600" cy="52388"/>
          </a:xfrm>
          <a:prstGeom prst="rect">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graphicFrame>
        <p:nvGraphicFramePr>
          <p:cNvPr id="13315" name="Group 3">
            <a:extLst>
              <a:ext uri="{FF2B5EF4-FFF2-40B4-BE49-F238E27FC236}">
                <a16:creationId xmlns:a16="http://schemas.microsoft.com/office/drawing/2014/main" id="{9CF0A463-2AE9-527F-2894-74A07404C9D2}"/>
              </a:ext>
            </a:extLst>
          </p:cNvPr>
          <p:cNvGraphicFramePr>
            <a:graphicFrameLocks noGrp="1"/>
          </p:cNvGraphicFramePr>
          <p:nvPr/>
        </p:nvGraphicFramePr>
        <p:xfrm>
          <a:off x="2211388" y="1128713"/>
          <a:ext cx="9118600" cy="5641976"/>
        </p:xfrm>
        <a:graphic>
          <a:graphicData uri="http://schemas.openxmlformats.org/drawingml/2006/table">
            <a:tbl>
              <a:tblPr/>
              <a:tblGrid>
                <a:gridCol w="1497343">
                  <a:extLst>
                    <a:ext uri="{9D8B030D-6E8A-4147-A177-3AD203B41FA5}">
                      <a16:colId xmlns:a16="http://schemas.microsoft.com/office/drawing/2014/main" val="20000"/>
                    </a:ext>
                  </a:extLst>
                </a:gridCol>
                <a:gridCol w="3300171">
                  <a:extLst>
                    <a:ext uri="{9D8B030D-6E8A-4147-A177-3AD203B41FA5}">
                      <a16:colId xmlns:a16="http://schemas.microsoft.com/office/drawing/2014/main" val="20001"/>
                    </a:ext>
                  </a:extLst>
                </a:gridCol>
                <a:gridCol w="4321086">
                  <a:extLst>
                    <a:ext uri="{9D8B030D-6E8A-4147-A177-3AD203B41FA5}">
                      <a16:colId xmlns:a16="http://schemas.microsoft.com/office/drawing/2014/main" val="20002"/>
                    </a:ext>
                  </a:extLst>
                </a:gridCol>
              </a:tblGrid>
              <a:tr h="444436">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pt-BR" altLang="pt-BR"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p>
                      <a:pPr marL="0" marR="0" lvl="0" indent="0" algn="l" defTabSz="449263" rtl="0" eaLnBrk="0" fontAlgn="base" latinLnBrk="0" hangingPunct="0">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Vitamin</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Coenzyme form</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1" i="0" u="none" strike="noStrike" cap="none" normalizeH="0" baseline="0" dirty="0" err="1">
                          <a:ln>
                            <a:noFill/>
                          </a:ln>
                          <a:solidFill>
                            <a:srgbClr val="000000"/>
                          </a:solidFill>
                          <a:effectLst/>
                          <a:latin typeface="Arial" panose="020B0604020202020204" pitchFamily="34" charset="0"/>
                          <a:ea typeface="Microsoft YaHei" panose="020B0503020204020204" pitchFamily="34" charset="-122"/>
                        </a:rPr>
                        <a:t>Function</a:t>
                      </a:r>
                      <a:endParaRPr kumimoji="0" lang="pt-BR" altLang="pt-BR" sz="1200" b="1"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endParaRPr>
                    </a:p>
                  </a:txBody>
                  <a:tcPr marL="90004" marR="90004" marT="57476" marB="46807" anchor="ctr" horzOverflow="overflow">
                    <a:lnL>
                      <a:noFill/>
                    </a:lnL>
                    <a:lnR>
                      <a:noFill/>
                    </a:lnR>
                    <a:lnT>
                      <a:noFill/>
                    </a:lnT>
                    <a:lnB>
                      <a:noFill/>
                    </a:lnB>
                    <a:lnTlToBr>
                      <a:noFill/>
                    </a:lnTlToBr>
                    <a:lnBlToTr>
                      <a:noFill/>
                    </a:lnBlToTr>
                    <a:solidFill>
                      <a:srgbClr val="FFFED3"/>
                    </a:solidFill>
                  </a:tcPr>
                </a:tc>
                <a:extLst>
                  <a:ext uri="{0D108BD9-81ED-4DB2-BD59-A6C34878D82A}">
                    <a16:rowId xmlns:a16="http://schemas.microsoft.com/office/drawing/2014/main" val="10000"/>
                  </a:ext>
                </a:extLst>
              </a:tr>
              <a:tr h="52873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p-Aminobenzoic acid (PABA)</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Precursor for the biosynthesis of folic acid</a:t>
                      </a:r>
                    </a:p>
                  </a:txBody>
                  <a:tcPr marL="90004" marR="90004" marT="57476" marB="46807" anchor="ctr" horzOverflow="overflow">
                    <a:lnL>
                      <a:noFill/>
                    </a:lnL>
                    <a:lnR>
                      <a:noFill/>
                    </a:lnR>
                    <a:lnT>
                      <a:noFill/>
                    </a:lnT>
                    <a:lnB>
                      <a:noFill/>
                    </a:lnB>
                    <a:lnTlToBr>
                      <a:noFill/>
                    </a:lnTlToBr>
                    <a:lnBlToTr>
                      <a:noFill/>
                    </a:lnBlToTr>
                    <a:solidFill>
                      <a:srgbClr val="FFFED3"/>
                    </a:solidFill>
                  </a:tcPr>
                </a:tc>
                <a:extLst>
                  <a:ext uri="{0D108BD9-81ED-4DB2-BD59-A6C34878D82A}">
                    <a16:rowId xmlns:a16="http://schemas.microsoft.com/office/drawing/2014/main" val="10001"/>
                  </a:ext>
                </a:extLst>
              </a:tr>
              <a:tr h="580177">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Folic acid</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Tetrahydrofolate</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Transfer of one-carbon units and required for synthesis of thymine, purine bases, serine, methionine and pantothenate</a:t>
                      </a:r>
                    </a:p>
                  </a:txBody>
                  <a:tcPr marL="90004" marR="90004" marT="57476" marB="46807" anchor="ctr" horzOverflow="overflow">
                    <a:lnL>
                      <a:noFill/>
                    </a:lnL>
                    <a:lnR>
                      <a:noFill/>
                    </a:lnR>
                    <a:lnT>
                      <a:noFill/>
                    </a:lnT>
                    <a:lnB>
                      <a:noFill/>
                    </a:lnB>
                    <a:lnTlToBr>
                      <a:noFill/>
                    </a:lnTlToBr>
                    <a:lnBlToTr>
                      <a:noFill/>
                    </a:lnBlToTr>
                    <a:solidFill>
                      <a:srgbClr val="FFFED3"/>
                    </a:solidFill>
                  </a:tcPr>
                </a:tc>
                <a:extLst>
                  <a:ext uri="{0D108BD9-81ED-4DB2-BD59-A6C34878D82A}">
                    <a16:rowId xmlns:a16="http://schemas.microsoft.com/office/drawing/2014/main" val="10002"/>
                  </a:ext>
                </a:extLst>
              </a:tr>
              <a:tr h="30368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Biotin</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Biotin</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Biosynthetic reactions that require CO</a:t>
                      </a:r>
                      <a:r>
                        <a:rPr kumimoji="0" lang="pt-BR" altLang="pt-BR" sz="1200" b="0" i="0" u="none" strike="noStrike" cap="none" normalizeH="0" baseline="-30000">
                          <a:ln>
                            <a:noFill/>
                          </a:ln>
                          <a:solidFill>
                            <a:srgbClr val="000000"/>
                          </a:solidFill>
                          <a:effectLst/>
                          <a:latin typeface="Arial" panose="020B0604020202020204" pitchFamily="34" charset="0"/>
                          <a:ea typeface="Microsoft YaHei" panose="020B0503020204020204" pitchFamily="34" charset="-122"/>
                        </a:rPr>
                        <a:t>2</a:t>
                      </a: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fixation</a:t>
                      </a:r>
                    </a:p>
                  </a:txBody>
                  <a:tcPr marL="90004" marR="90004" marT="57476" marB="46807" anchor="ctr" horzOverflow="overflow">
                    <a:lnL>
                      <a:noFill/>
                    </a:lnL>
                    <a:lnR>
                      <a:noFill/>
                    </a:lnR>
                    <a:lnT>
                      <a:noFill/>
                    </a:lnT>
                    <a:lnB>
                      <a:noFill/>
                    </a:lnB>
                    <a:lnTlToBr>
                      <a:noFill/>
                    </a:lnTlToBr>
                    <a:lnBlToTr>
                      <a:noFill/>
                    </a:lnBlToTr>
                    <a:solidFill>
                      <a:srgbClr val="FFFED3"/>
                    </a:solidFill>
                  </a:tcPr>
                </a:tc>
                <a:extLst>
                  <a:ext uri="{0D108BD9-81ED-4DB2-BD59-A6C34878D82A}">
                    <a16:rowId xmlns:a16="http://schemas.microsoft.com/office/drawing/2014/main" val="10003"/>
                  </a:ext>
                </a:extLst>
              </a:tr>
              <a:tr h="30368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Lipoic acid</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Lipoamide</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Transfer of acyl groups in oxidation of keto acids</a:t>
                      </a:r>
                    </a:p>
                  </a:txBody>
                  <a:tcPr marL="90004" marR="90004" marT="57476" marB="46807" anchor="ctr" horzOverflow="overflow">
                    <a:lnL>
                      <a:noFill/>
                    </a:lnL>
                    <a:lnR>
                      <a:noFill/>
                    </a:lnR>
                    <a:lnT>
                      <a:noFill/>
                    </a:lnT>
                    <a:lnB>
                      <a:noFill/>
                    </a:lnB>
                    <a:lnTlToBr>
                      <a:noFill/>
                    </a:lnTlToBr>
                    <a:lnBlToTr>
                      <a:noFill/>
                    </a:lnBlToTr>
                    <a:solidFill>
                      <a:srgbClr val="FFFED3"/>
                    </a:solidFill>
                  </a:tcPr>
                </a:tc>
                <a:extLst>
                  <a:ext uri="{0D108BD9-81ED-4DB2-BD59-A6C34878D82A}">
                    <a16:rowId xmlns:a16="http://schemas.microsoft.com/office/drawing/2014/main" val="10004"/>
                  </a:ext>
                </a:extLst>
              </a:tr>
              <a:tr h="531445">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Mercaptoethane-sulfonic acid</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Coenzyme M</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CH</a:t>
                      </a:r>
                      <a:r>
                        <a:rPr kumimoji="0" lang="pt-BR" altLang="pt-BR" sz="1200" b="0" i="0" u="none" strike="noStrike" cap="none" normalizeH="0" baseline="-30000">
                          <a:ln>
                            <a:noFill/>
                          </a:ln>
                          <a:solidFill>
                            <a:srgbClr val="000000"/>
                          </a:solidFill>
                          <a:effectLst/>
                          <a:latin typeface="Arial" panose="020B0604020202020204" pitchFamily="34" charset="0"/>
                          <a:ea typeface="Microsoft YaHei" panose="020B0503020204020204" pitchFamily="34" charset="-122"/>
                        </a:rPr>
                        <a:t>4</a:t>
                      </a: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production by methanogens</a:t>
                      </a:r>
                    </a:p>
                  </a:txBody>
                  <a:tcPr marL="90004" marR="90004" marT="57476" marB="46807" anchor="ctr" horzOverflow="overflow">
                    <a:lnL>
                      <a:noFill/>
                    </a:lnL>
                    <a:lnR>
                      <a:noFill/>
                    </a:lnR>
                    <a:lnT>
                      <a:noFill/>
                    </a:lnT>
                    <a:lnB>
                      <a:noFill/>
                    </a:lnB>
                    <a:lnTlToBr>
                      <a:noFill/>
                    </a:lnTlToBr>
                    <a:lnBlToTr>
                      <a:noFill/>
                    </a:lnBlToTr>
                    <a:solidFill>
                      <a:srgbClr val="FFFED3"/>
                    </a:solidFill>
                  </a:tcPr>
                </a:tc>
                <a:extLst>
                  <a:ext uri="{0D108BD9-81ED-4DB2-BD59-A6C34878D82A}">
                    <a16:rowId xmlns:a16="http://schemas.microsoft.com/office/drawing/2014/main" val="10005"/>
                  </a:ext>
                </a:extLst>
              </a:tr>
              <a:tr h="531445">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Nicotinic acid</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NAD (nicotinamide adenine dinucleotide) and NADP</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Electron carrier in dehydrogenation reactions</a:t>
                      </a:r>
                    </a:p>
                  </a:txBody>
                  <a:tcPr marL="90004" marR="90004" marT="57476" marB="46807" anchor="ctr" horzOverflow="overflow">
                    <a:lnL>
                      <a:noFill/>
                    </a:lnL>
                    <a:lnR>
                      <a:noFill/>
                    </a:lnR>
                    <a:lnT>
                      <a:noFill/>
                    </a:lnT>
                    <a:lnB>
                      <a:noFill/>
                    </a:lnB>
                    <a:lnTlToBr>
                      <a:noFill/>
                    </a:lnTlToBr>
                    <a:lnBlToTr>
                      <a:noFill/>
                    </a:lnBlToTr>
                    <a:solidFill>
                      <a:srgbClr val="FFFED3"/>
                    </a:solidFill>
                  </a:tcPr>
                </a:tc>
                <a:extLst>
                  <a:ext uri="{0D108BD9-81ED-4DB2-BD59-A6C34878D82A}">
                    <a16:rowId xmlns:a16="http://schemas.microsoft.com/office/drawing/2014/main" val="10006"/>
                  </a:ext>
                </a:extLst>
              </a:tr>
              <a:tr h="444436">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Pantothenic acid</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Coenzyme A and the Acyl Carrier Protein (ACP)</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Oxidation of keto acids and acyl group carriers in metabolism</a:t>
                      </a:r>
                    </a:p>
                  </a:txBody>
                  <a:tcPr marL="90004" marR="90004" marT="57476" marB="46807" anchor="ctr" horzOverflow="overflow">
                    <a:lnL>
                      <a:noFill/>
                    </a:lnL>
                    <a:lnR>
                      <a:noFill/>
                    </a:lnR>
                    <a:lnT>
                      <a:noFill/>
                    </a:lnT>
                    <a:lnB>
                      <a:noFill/>
                    </a:lnB>
                    <a:lnTlToBr>
                      <a:noFill/>
                    </a:lnTlToBr>
                    <a:lnBlToTr>
                      <a:noFill/>
                    </a:lnBlToTr>
                    <a:solidFill>
                      <a:srgbClr val="FFFED3"/>
                    </a:solidFill>
                  </a:tcPr>
                </a:tc>
                <a:extLst>
                  <a:ext uri="{0D108BD9-81ED-4DB2-BD59-A6C34878D82A}">
                    <a16:rowId xmlns:a16="http://schemas.microsoft.com/office/drawing/2014/main" val="10007"/>
                  </a:ext>
                </a:extLst>
              </a:tr>
              <a:tr h="534156">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Pyridoxine (B</a:t>
                      </a:r>
                      <a:r>
                        <a:rPr kumimoji="0" lang="pt-BR" altLang="pt-BR" sz="1200" b="0" i="0" u="none" strike="noStrike" cap="none" normalizeH="0" baseline="-30000">
                          <a:ln>
                            <a:noFill/>
                          </a:ln>
                          <a:solidFill>
                            <a:srgbClr val="000000"/>
                          </a:solidFill>
                          <a:effectLst/>
                          <a:latin typeface="Arial" panose="020B0604020202020204" pitchFamily="34" charset="0"/>
                          <a:ea typeface="Microsoft YaHei" panose="020B0503020204020204" pitchFamily="34" charset="-122"/>
                        </a:rPr>
                        <a:t>6</a:t>
                      </a: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Pyridoxal phosphate</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Transamination, deamination, decarboxylation and racemation of amino acids</a:t>
                      </a:r>
                    </a:p>
                  </a:txBody>
                  <a:tcPr marL="90004" marR="90004" marT="57476" marB="46807" anchor="ctr" horzOverflow="overflow">
                    <a:lnL>
                      <a:noFill/>
                    </a:lnL>
                    <a:lnR>
                      <a:noFill/>
                    </a:lnR>
                    <a:lnT>
                      <a:noFill/>
                    </a:lnT>
                    <a:lnB>
                      <a:noFill/>
                    </a:lnB>
                    <a:lnTlToBr>
                      <a:noFill/>
                    </a:lnTlToBr>
                    <a:lnBlToTr>
                      <a:noFill/>
                    </a:lnBlToTr>
                    <a:solidFill>
                      <a:srgbClr val="FFFED3"/>
                    </a:solidFill>
                  </a:tcPr>
                </a:tc>
                <a:extLst>
                  <a:ext uri="{0D108BD9-81ED-4DB2-BD59-A6C34878D82A}">
                    <a16:rowId xmlns:a16="http://schemas.microsoft.com/office/drawing/2014/main" val="10008"/>
                  </a:ext>
                </a:extLst>
              </a:tr>
              <a:tr h="530089">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Riboflavin (B</a:t>
                      </a:r>
                      <a:r>
                        <a:rPr kumimoji="0" lang="pt-BR" altLang="pt-BR" sz="1200" b="0" i="0" u="none" strike="noStrike" cap="none" normalizeH="0" baseline="-30000">
                          <a:ln>
                            <a:noFill/>
                          </a:ln>
                          <a:solidFill>
                            <a:srgbClr val="000000"/>
                          </a:solidFill>
                          <a:effectLst/>
                          <a:latin typeface="Arial" panose="020B0604020202020204" pitchFamily="34" charset="0"/>
                          <a:ea typeface="Microsoft YaHei" panose="020B0503020204020204" pitchFamily="34" charset="-122"/>
                        </a:rPr>
                        <a:t>2</a:t>
                      </a: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FMN (flavin mononucleotide) and FAD (flavin adenine dinucleotide)</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Oxidoreduction reactions</a:t>
                      </a:r>
                    </a:p>
                  </a:txBody>
                  <a:tcPr marL="90004" marR="90004" marT="57476" marB="46807" anchor="ctr" horzOverflow="overflow">
                    <a:lnL>
                      <a:noFill/>
                    </a:lnL>
                    <a:lnR>
                      <a:noFill/>
                    </a:lnR>
                    <a:lnT>
                      <a:noFill/>
                    </a:lnT>
                    <a:lnB>
                      <a:noFill/>
                    </a:lnB>
                    <a:lnTlToBr>
                      <a:noFill/>
                    </a:lnTlToBr>
                    <a:lnBlToTr>
                      <a:noFill/>
                    </a:lnBlToTr>
                    <a:solidFill>
                      <a:srgbClr val="FFFED3"/>
                    </a:solidFill>
                  </a:tcPr>
                </a:tc>
                <a:extLst>
                  <a:ext uri="{0D108BD9-81ED-4DB2-BD59-A6C34878D82A}">
                    <a16:rowId xmlns:a16="http://schemas.microsoft.com/office/drawing/2014/main" val="10009"/>
                  </a:ext>
                </a:extLst>
              </a:tr>
              <a:tr h="302327">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Thiamine (B</a:t>
                      </a:r>
                      <a:r>
                        <a:rPr kumimoji="0" lang="pt-BR" altLang="pt-BR" sz="1200" b="0" i="0" u="none" strike="noStrike" cap="none" normalizeH="0" baseline="-30000">
                          <a:ln>
                            <a:noFill/>
                          </a:ln>
                          <a:solidFill>
                            <a:srgbClr val="3333CC"/>
                          </a:solidFill>
                          <a:effectLst/>
                          <a:latin typeface="Arial" panose="020B0604020202020204" pitchFamily="34" charset="0"/>
                          <a:ea typeface="Microsoft YaHei" panose="020B0503020204020204" pitchFamily="34" charset="-122"/>
                        </a:rPr>
                        <a:t>1</a:t>
                      </a:r>
                      <a:r>
                        <a:rPr kumimoji="0" lang="pt-BR" altLang="pt-BR" sz="12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Thiamine pyrophosphate (TPP)</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Decarboxylation of keto acids and transaminase reactions</a:t>
                      </a:r>
                    </a:p>
                  </a:txBody>
                  <a:tcPr marL="90004" marR="90004" marT="57476" marB="46807" anchor="ctr" horzOverflow="overflow">
                    <a:lnL>
                      <a:noFill/>
                    </a:lnL>
                    <a:lnR>
                      <a:noFill/>
                    </a:lnR>
                    <a:lnT>
                      <a:noFill/>
                    </a:lnT>
                    <a:lnB>
                      <a:noFill/>
                    </a:lnB>
                    <a:lnTlToBr>
                      <a:noFill/>
                    </a:lnTlToBr>
                    <a:lnBlToTr>
                      <a:noFill/>
                    </a:lnBlToTr>
                    <a:solidFill>
                      <a:srgbClr val="FFFED3"/>
                    </a:solidFill>
                  </a:tcPr>
                </a:tc>
                <a:extLst>
                  <a:ext uri="{0D108BD9-81ED-4DB2-BD59-A6C34878D82A}">
                    <a16:rowId xmlns:a16="http://schemas.microsoft.com/office/drawing/2014/main" val="10010"/>
                  </a:ext>
                </a:extLst>
              </a:tr>
              <a:tr h="30368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Vitamin B</a:t>
                      </a:r>
                      <a:r>
                        <a:rPr kumimoji="0" lang="pt-BR" altLang="pt-BR" sz="1200" b="0" i="0" u="none" strike="noStrike" cap="none" normalizeH="0" baseline="-30000">
                          <a:ln>
                            <a:noFill/>
                          </a:ln>
                          <a:solidFill>
                            <a:srgbClr val="3333CC"/>
                          </a:solidFill>
                          <a:effectLst/>
                          <a:latin typeface="Arial" panose="020B0604020202020204" pitchFamily="34" charset="0"/>
                          <a:ea typeface="Microsoft YaHei" panose="020B0503020204020204" pitchFamily="34" charset="-122"/>
                        </a:rPr>
                        <a:t>12</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Cobalamine coupled to adenine nucleoside</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Transfer of methyl groups</a:t>
                      </a:r>
                    </a:p>
                  </a:txBody>
                  <a:tcPr marL="90004" marR="90004" marT="57476" marB="46807" anchor="ctr" horzOverflow="overflow">
                    <a:lnL>
                      <a:noFill/>
                    </a:lnL>
                    <a:lnR>
                      <a:noFill/>
                    </a:lnR>
                    <a:lnT>
                      <a:noFill/>
                    </a:lnT>
                    <a:lnB>
                      <a:noFill/>
                    </a:lnB>
                    <a:lnTlToBr>
                      <a:noFill/>
                    </a:lnTlToBr>
                    <a:lnBlToTr>
                      <a:noFill/>
                    </a:lnBlToTr>
                    <a:solidFill>
                      <a:srgbClr val="FFFED3"/>
                    </a:solidFill>
                  </a:tcPr>
                </a:tc>
                <a:extLst>
                  <a:ext uri="{0D108BD9-81ED-4DB2-BD59-A6C34878D82A}">
                    <a16:rowId xmlns:a16="http://schemas.microsoft.com/office/drawing/2014/main" val="10011"/>
                  </a:ext>
                </a:extLst>
              </a:tr>
              <a:tr h="30368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dirty="0" err="1">
                          <a:ln>
                            <a:noFill/>
                          </a:ln>
                          <a:solidFill>
                            <a:srgbClr val="000000"/>
                          </a:solidFill>
                          <a:effectLst/>
                          <a:latin typeface="Arial" panose="020B0604020202020204" pitchFamily="34" charset="0"/>
                          <a:ea typeface="Microsoft YaHei" panose="020B0503020204020204" pitchFamily="34" charset="-122"/>
                        </a:rPr>
                        <a:t>Vitamin</a:t>
                      </a:r>
                      <a:r>
                        <a:rPr kumimoji="0" lang="pt-BR" altLang="pt-BR" sz="12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 </a:t>
                      </a:r>
                      <a:r>
                        <a:rPr kumimoji="0" lang="pt-BR" altLang="pt-BR" sz="1200" b="0" i="0" u="none" strike="noStrike" cap="none" normalizeH="0" baseline="0" dirty="0" err="1">
                          <a:ln>
                            <a:noFill/>
                          </a:ln>
                          <a:solidFill>
                            <a:srgbClr val="000000"/>
                          </a:solidFill>
                          <a:effectLst/>
                          <a:latin typeface="Arial" panose="020B0604020202020204" pitchFamily="34" charset="0"/>
                          <a:ea typeface="Microsoft YaHei" panose="020B0503020204020204" pitchFamily="34" charset="-122"/>
                        </a:rPr>
                        <a:t>K</a:t>
                      </a:r>
                      <a:endParaRPr kumimoji="0" lang="pt-BR" altLang="pt-BR" sz="12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endParaRP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Quinones and napthoquinones</a:t>
                      </a:r>
                    </a:p>
                  </a:txBody>
                  <a:tcPr marL="90004" marR="90004" marT="57476" marB="46807" anchor="ctr" horzOverflow="overflow">
                    <a:lnL>
                      <a:noFill/>
                    </a:lnL>
                    <a:lnR>
                      <a:noFill/>
                    </a:lnR>
                    <a:lnT>
                      <a:noFill/>
                    </a:lnT>
                    <a:lnB>
                      <a:noFill/>
                    </a:lnB>
                    <a:lnTlToBr>
                      <a:noFill/>
                    </a:lnTlToBr>
                    <a:lnBlToTr>
                      <a:noFill/>
                    </a:lnBlToTr>
                    <a:solidFill>
                      <a:srgbClr val="FFFED3"/>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200" b="0" i="0" u="none" strike="noStrike" cap="none" normalizeH="0" baseline="0" dirty="0" err="1">
                          <a:ln>
                            <a:noFill/>
                          </a:ln>
                          <a:solidFill>
                            <a:srgbClr val="000000"/>
                          </a:solidFill>
                          <a:effectLst/>
                          <a:latin typeface="Arial" panose="020B0604020202020204" pitchFamily="34" charset="0"/>
                          <a:ea typeface="Microsoft YaHei" panose="020B0503020204020204" pitchFamily="34" charset="-122"/>
                        </a:rPr>
                        <a:t>Electron</a:t>
                      </a:r>
                      <a:r>
                        <a:rPr kumimoji="0" lang="pt-BR" altLang="pt-BR" sz="12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 </a:t>
                      </a:r>
                      <a:r>
                        <a:rPr kumimoji="0" lang="pt-BR" altLang="pt-BR" sz="1200" b="0" i="0" u="none" strike="noStrike" cap="none" normalizeH="0" baseline="0" dirty="0" err="1">
                          <a:ln>
                            <a:noFill/>
                          </a:ln>
                          <a:solidFill>
                            <a:srgbClr val="000000"/>
                          </a:solidFill>
                          <a:effectLst/>
                          <a:latin typeface="Arial" panose="020B0604020202020204" pitchFamily="34" charset="0"/>
                          <a:ea typeface="Microsoft YaHei" panose="020B0503020204020204" pitchFamily="34" charset="-122"/>
                        </a:rPr>
                        <a:t>transport</a:t>
                      </a:r>
                      <a:r>
                        <a:rPr kumimoji="0" lang="pt-BR" altLang="pt-BR" sz="12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 processes</a:t>
                      </a:r>
                    </a:p>
                  </a:txBody>
                  <a:tcPr marL="90004" marR="90004" marT="57476" marB="46807" anchor="ctr" horzOverflow="overflow">
                    <a:lnL>
                      <a:noFill/>
                    </a:lnL>
                    <a:lnR>
                      <a:noFill/>
                    </a:lnR>
                    <a:lnT>
                      <a:noFill/>
                    </a:lnT>
                    <a:lnB>
                      <a:noFill/>
                    </a:lnB>
                    <a:lnTlToBr>
                      <a:noFill/>
                    </a:lnTlToBr>
                    <a:lnBlToTr>
                      <a:noFill/>
                    </a:lnBlToTr>
                    <a:solidFill>
                      <a:srgbClr val="FFFED3"/>
                    </a:solidFill>
                  </a:tcPr>
                </a:tc>
                <a:extLst>
                  <a:ext uri="{0D108BD9-81ED-4DB2-BD59-A6C34878D82A}">
                    <a16:rowId xmlns:a16="http://schemas.microsoft.com/office/drawing/2014/main" val="10012"/>
                  </a:ext>
                </a:extLst>
              </a:tr>
            </a:tbl>
          </a:graphicData>
        </a:graphic>
      </p:graphicFrame>
      <p:sp>
        <p:nvSpPr>
          <p:cNvPr id="5" name="Rectangle 4">
            <a:extLst>
              <a:ext uri="{FF2B5EF4-FFF2-40B4-BE49-F238E27FC236}">
                <a16:creationId xmlns:a16="http://schemas.microsoft.com/office/drawing/2014/main" id="{CB8DC93D-F244-1F15-0695-2B78E7055806}"/>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41005" name="TextBox 12">
            <a:extLst>
              <a:ext uri="{FF2B5EF4-FFF2-40B4-BE49-F238E27FC236}">
                <a16:creationId xmlns:a16="http://schemas.microsoft.com/office/drawing/2014/main" id="{06DDD055-D21A-247E-9995-2163B4387903}"/>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41006" name="Rectangle 6">
            <a:extLst>
              <a:ext uri="{FF2B5EF4-FFF2-40B4-BE49-F238E27FC236}">
                <a16:creationId xmlns:a16="http://schemas.microsoft.com/office/drawing/2014/main" id="{D87F5716-261C-0DC7-25EA-221C144DC4F5}"/>
              </a:ext>
            </a:extLst>
          </p:cNvPr>
          <p:cNvSpPr>
            <a:spLocks noChangeArrowheads="1"/>
          </p:cNvSpPr>
          <p:nvPr/>
        </p:nvSpPr>
        <p:spPr bwMode="auto">
          <a:xfrm>
            <a:off x="33338" y="1076325"/>
            <a:ext cx="2206625" cy="585788"/>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600">
                <a:solidFill>
                  <a:schemeClr val="bg1"/>
                </a:solidFill>
                <a:latin typeface="Helvetica" pitchFamily="2" charset="0"/>
              </a:rPr>
              <a:t>3.3. Fatores de Crescimento</a:t>
            </a:r>
            <a:r>
              <a:rPr lang="pt-BR" altLang="pt-BR" sz="1200">
                <a:solidFill>
                  <a:schemeClr val="bg1"/>
                </a:solidFill>
                <a:latin typeface="Helvetica" pitchFamily="2" charset="0"/>
              </a:rPr>
              <a:t>(</a:t>
            </a:r>
            <a:r>
              <a:rPr lang="pt-BR" altLang="pt-BR" sz="1000">
                <a:solidFill>
                  <a:schemeClr val="bg1"/>
                </a:solidFill>
                <a:latin typeface="Helvetica" pitchFamily="2" charset="0"/>
              </a:rPr>
              <a:t>continuação)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DFA27FCC-B458-8E24-899E-08C7E3CFA8EC}"/>
              </a:ext>
            </a:extLst>
          </p:cNvPr>
          <p:cNvSpPr>
            <a:spLocks noChangeArrowheads="1"/>
          </p:cNvSpPr>
          <p:nvPr/>
        </p:nvSpPr>
        <p:spPr bwMode="auto">
          <a:xfrm>
            <a:off x="1397000" y="1751013"/>
            <a:ext cx="6624638" cy="4689475"/>
          </a:xfrm>
          <a:prstGeom prst="rect">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pic>
        <p:nvPicPr>
          <p:cNvPr id="43011" name="Picture 2">
            <a:extLst>
              <a:ext uri="{FF2B5EF4-FFF2-40B4-BE49-F238E27FC236}">
                <a16:creationId xmlns:a16="http://schemas.microsoft.com/office/drawing/2014/main" id="{44C0976D-C363-92C0-7439-CB17D8C08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2287588"/>
            <a:ext cx="5616575" cy="3133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2" name="Rectangle 3">
            <a:extLst>
              <a:ext uri="{FF2B5EF4-FFF2-40B4-BE49-F238E27FC236}">
                <a16:creationId xmlns:a16="http://schemas.microsoft.com/office/drawing/2014/main" id="{4C5D958D-B08A-6DCA-55F6-9B7221AACEAB}"/>
              </a:ext>
            </a:extLst>
          </p:cNvPr>
          <p:cNvSpPr>
            <a:spLocks noChangeArrowheads="1"/>
          </p:cNvSpPr>
          <p:nvPr/>
        </p:nvSpPr>
        <p:spPr bwMode="auto">
          <a:xfrm>
            <a:off x="1703388" y="5445125"/>
            <a:ext cx="5616575" cy="587375"/>
          </a:xfrm>
          <a:prstGeom prst="rect">
            <a:avLst/>
          </a:prstGeom>
          <a:solidFill>
            <a:srgbClr val="FFFED3"/>
          </a:solidFill>
          <a:ln w="9360" cap="sq">
            <a:solidFill>
              <a:srgbClr val="000000"/>
            </a:solidFill>
            <a:miter lim="800000"/>
            <a:headEnd/>
            <a:tailEnd/>
          </a:ln>
        </p:spPr>
        <p:txBody>
          <a:bodyPr lIns="90000" tIns="46800" rIns="90000" bIns="46800" anchor="ctr">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pt-BR" altLang="pt-BR" sz="1600" b="1">
                <a:solidFill>
                  <a:srgbClr val="000000"/>
                </a:solidFill>
                <a:latin typeface="Arial" panose="020B0604020202020204" pitchFamily="34" charset="0"/>
                <a:ea typeface="Microsoft YaHei" panose="020B0503020204020204" pitchFamily="34" charset="-122"/>
              </a:rPr>
              <a:t>Fig. Taxa de crescimento versus  pH  de três tipos de procariontes. </a:t>
            </a:r>
          </a:p>
        </p:txBody>
      </p:sp>
      <p:sp>
        <p:nvSpPr>
          <p:cNvPr id="6" name="Rectangle 5">
            <a:extLst>
              <a:ext uri="{FF2B5EF4-FFF2-40B4-BE49-F238E27FC236}">
                <a16:creationId xmlns:a16="http://schemas.microsoft.com/office/drawing/2014/main" id="{F443385E-E280-10DD-A149-10303D1AF878}"/>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43014" name="Rectangle 1">
            <a:extLst>
              <a:ext uri="{FF2B5EF4-FFF2-40B4-BE49-F238E27FC236}">
                <a16:creationId xmlns:a16="http://schemas.microsoft.com/office/drawing/2014/main" id="{1C22797E-D43C-FC8F-4E63-31A09E0A14AF}"/>
              </a:ext>
            </a:extLst>
          </p:cNvPr>
          <p:cNvSpPr>
            <a:spLocks noChangeArrowheads="1"/>
          </p:cNvSpPr>
          <p:nvPr/>
        </p:nvSpPr>
        <p:spPr bwMode="auto">
          <a:xfrm>
            <a:off x="1414463" y="417513"/>
            <a:ext cx="6096000" cy="646112"/>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Helvetica" pitchFamily="2" charset="0"/>
              </a:rPr>
              <a:t>4. Condições de Cultivo</a:t>
            </a:r>
          </a:p>
          <a:p>
            <a:pPr eaLnBrk="1" hangingPunct="1">
              <a:lnSpc>
                <a:spcPct val="100000"/>
              </a:lnSpc>
              <a:spcBef>
                <a:spcPct val="0"/>
              </a:spcBef>
              <a:buFontTx/>
              <a:buNone/>
            </a:pPr>
            <a:r>
              <a:rPr lang="pt-BR" altLang="pt-BR" sz="1800">
                <a:solidFill>
                  <a:schemeClr val="bg1"/>
                </a:solidFill>
                <a:latin typeface="Helvetica" pitchFamily="2" charset="0"/>
              </a:rPr>
              <a:t>     4.1. pH</a:t>
            </a:r>
          </a:p>
        </p:txBody>
      </p:sp>
      <p:sp>
        <p:nvSpPr>
          <p:cNvPr id="43015" name="TextBox 12">
            <a:extLst>
              <a:ext uri="{FF2B5EF4-FFF2-40B4-BE49-F238E27FC236}">
                <a16:creationId xmlns:a16="http://schemas.microsoft.com/office/drawing/2014/main" id="{04B7DB20-1CEA-0758-B091-CF6EA24B59D4}"/>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43016" name="Rectangle 2">
            <a:extLst>
              <a:ext uri="{FF2B5EF4-FFF2-40B4-BE49-F238E27FC236}">
                <a16:creationId xmlns:a16="http://schemas.microsoft.com/office/drawing/2014/main" id="{CE226489-71E6-8A9F-97EB-47123C65E3E8}"/>
              </a:ext>
            </a:extLst>
          </p:cNvPr>
          <p:cNvSpPr>
            <a:spLocks noChangeArrowheads="1"/>
          </p:cNvSpPr>
          <p:nvPr/>
        </p:nvSpPr>
        <p:spPr bwMode="auto">
          <a:xfrm>
            <a:off x="8256588" y="1781175"/>
            <a:ext cx="3240087" cy="4524375"/>
          </a:xfrm>
          <a:prstGeom prst="rect">
            <a:avLst/>
          </a:prstGeom>
          <a:solidFill>
            <a:srgbClr val="FBED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pt-BR" altLang="pt-BR" sz="1800" b="1"/>
              <a:t>Cada bactéria cresce em máxima velocidade quando é incubada no seu pH ótimo específico. </a:t>
            </a:r>
          </a:p>
          <a:p>
            <a:pPr eaLnBrk="1" hangingPunct="1">
              <a:lnSpc>
                <a:spcPct val="100000"/>
              </a:lnSpc>
              <a:spcBef>
                <a:spcPct val="0"/>
              </a:spcBef>
              <a:buFontTx/>
              <a:buNone/>
            </a:pPr>
            <a:endParaRPr lang="pt-BR" altLang="pt-BR" sz="1800" b="1"/>
          </a:p>
          <a:p>
            <a:pPr algn="just" eaLnBrk="1" hangingPunct="1">
              <a:lnSpc>
                <a:spcPct val="100000"/>
              </a:lnSpc>
              <a:spcBef>
                <a:spcPct val="0"/>
              </a:spcBef>
              <a:buFontTx/>
              <a:buNone/>
            </a:pPr>
            <a:r>
              <a:rPr lang="pt-BR" altLang="pt-BR" sz="1800" b="1"/>
              <a:t>O pH ótimo de crescimento da maioria das bactérias de vida livre apresenta um intervalo de cerca de três unidades.  Veja a simetria das curvas abaixo e acima deste pH ótimo.</a:t>
            </a:r>
          </a:p>
          <a:p>
            <a:pPr algn="just" eaLnBrk="1" hangingPunct="1">
              <a:lnSpc>
                <a:spcPct val="100000"/>
              </a:lnSpc>
              <a:spcBef>
                <a:spcPct val="0"/>
              </a:spcBef>
              <a:buFontTx/>
              <a:buNone/>
            </a:pPr>
            <a:endParaRPr lang="pt-BR" altLang="pt-BR" sz="1800" b="1"/>
          </a:p>
          <a:p>
            <a:pPr algn="just" eaLnBrk="1" hangingPunct="1">
              <a:lnSpc>
                <a:spcPct val="100000"/>
              </a:lnSpc>
              <a:spcBef>
                <a:spcPct val="0"/>
              </a:spcBef>
              <a:buFontTx/>
              <a:buNone/>
            </a:pPr>
            <a:r>
              <a:rPr lang="pt-BR" altLang="pt-BR" sz="1800" b="1"/>
              <a:t>Fora destes intervalos de pH ótimo especifico para cada bactéria, o crescimento não ocorre.</a:t>
            </a:r>
          </a:p>
        </p:txBody>
      </p:sp>
      <p:sp>
        <p:nvSpPr>
          <p:cNvPr id="10" name="Rectangle 9">
            <a:extLst>
              <a:ext uri="{FF2B5EF4-FFF2-40B4-BE49-F238E27FC236}">
                <a16:creationId xmlns:a16="http://schemas.microsoft.com/office/drawing/2014/main" id="{319F099C-C939-0F48-FB41-D5D56E4CC66D}"/>
              </a:ext>
            </a:extLst>
          </p:cNvPr>
          <p:cNvSpPr/>
          <p:nvPr/>
        </p:nvSpPr>
        <p:spPr>
          <a:xfrm>
            <a:off x="1397000" y="1230313"/>
            <a:ext cx="3240088" cy="923925"/>
          </a:xfrm>
          <a:prstGeom prst="rect">
            <a:avLst/>
          </a:prstGeom>
          <a:solidFill>
            <a:schemeClr val="accent4">
              <a:lumMod val="20000"/>
              <a:lumOff val="80000"/>
            </a:schemeClr>
          </a:solidFill>
        </p:spPr>
        <p:txBody>
          <a:bodyPr>
            <a:spAutoFit/>
          </a:bodyPr>
          <a:lstStyle/>
          <a:p>
            <a:pPr algn="just" eaLnBrk="1" fontAlgn="auto" hangingPunct="1">
              <a:spcAft>
                <a:spcPts val="0"/>
              </a:spcAft>
              <a:defRPr/>
            </a:pPr>
            <a:r>
              <a:rPr lang="pt-BR" altLang="pt-BR" b="1" dirty="0">
                <a:solidFill>
                  <a:srgbClr val="7030A0"/>
                </a:solidFill>
                <a:latin typeface="+mn-lt"/>
              </a:rPr>
              <a:t>A maioria das bactérias de interesse médico crescem com máxima velocidade em </a:t>
            </a:r>
            <a:r>
              <a:rPr lang="pt-BR" altLang="pt-BR" b="1" dirty="0">
                <a:latin typeface="+mn-lt"/>
              </a:rPr>
              <a:t>pH 7</a:t>
            </a:r>
          </a:p>
        </p:txBody>
      </p:sp>
      <p:pic>
        <p:nvPicPr>
          <p:cNvPr id="43018" name="Picture 5" descr="A drawing of a cartoon character&#10;&#10;Description automatically generated">
            <a:extLst>
              <a:ext uri="{FF2B5EF4-FFF2-40B4-BE49-F238E27FC236}">
                <a16:creationId xmlns:a16="http://schemas.microsoft.com/office/drawing/2014/main" id="{D8D7427B-D67A-725F-C197-115F68AF1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07016" flipH="1">
            <a:off x="242888" y="1316038"/>
            <a:ext cx="1016000" cy="869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16513E6-8256-0864-FB95-52F066F1E4DF}"/>
              </a:ext>
            </a:extLst>
          </p:cNvPr>
          <p:cNvSpPr/>
          <p:nvPr/>
        </p:nvSpPr>
        <p:spPr>
          <a:xfrm rot="21224790">
            <a:off x="130175" y="2208213"/>
            <a:ext cx="1079500" cy="1323975"/>
          </a:xfrm>
          <a:prstGeom prst="rect">
            <a:avLst/>
          </a:prstGeom>
          <a:solidFill>
            <a:schemeClr val="accent6">
              <a:lumMod val="20000"/>
              <a:lumOff val="80000"/>
            </a:schemeClr>
          </a:solidFill>
          <a:ln>
            <a:solidFill>
              <a:srgbClr val="7030A0"/>
            </a:solidFill>
          </a:ln>
        </p:spPr>
        <p:txBody>
          <a:bodyPr>
            <a:spAutoFit/>
          </a:bodyPr>
          <a:lstStyle/>
          <a:p>
            <a:pPr algn="just" eaLnBrk="1" fontAlgn="auto" hangingPunct="1">
              <a:spcAft>
                <a:spcPts val="0"/>
              </a:spcAft>
              <a:defRPr/>
            </a:pPr>
            <a:r>
              <a:rPr lang="pt-BR" altLang="pt-BR" sz="1600" dirty="0">
                <a:solidFill>
                  <a:srgbClr val="7030A0"/>
                </a:solidFill>
                <a:latin typeface="Futura Medium" panose="020B0602020204020303" pitchFamily="34" charset="-79"/>
                <a:cs typeface="Futura Medium" panose="020B0602020204020303" pitchFamily="34" charset="-79"/>
              </a:rPr>
              <a:t>Opa!   Você sabe de alguma exceção?   </a:t>
            </a:r>
            <a:endParaRPr lang="pt-BR" altLang="pt-BR" sz="1600" dirty="0">
              <a:latin typeface="Futura Medium" panose="020B0602020204020303" pitchFamily="34" charset="-79"/>
              <a:cs typeface="Futura Medium" panose="020B0602020204020303" pitchFamily="34" charset="-79"/>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98DC1594-C608-CBC1-2C97-0AB6D40132C8}"/>
              </a:ext>
            </a:extLst>
          </p:cNvPr>
          <p:cNvSpPr>
            <a:spLocks noChangeArrowheads="1"/>
          </p:cNvSpPr>
          <p:nvPr/>
        </p:nvSpPr>
        <p:spPr bwMode="auto">
          <a:xfrm>
            <a:off x="1439863" y="1168400"/>
            <a:ext cx="7702550" cy="339725"/>
          </a:xfrm>
          <a:prstGeom prst="rect">
            <a:avLst/>
          </a:prstGeom>
          <a:solidFill>
            <a:srgbClr val="FFCC66"/>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600" b="1">
                <a:solidFill>
                  <a:srgbClr val="18605A"/>
                </a:solidFill>
                <a:latin typeface="Arial" panose="020B0604020202020204" pitchFamily="34" charset="0"/>
                <a:ea typeface="Microsoft YaHei" panose="020B0503020204020204" pitchFamily="34" charset="-122"/>
              </a:rPr>
              <a:t> pH   Mínimo,  Ótimo   e   Máximo   para o crescimento de alguns procariotos</a:t>
            </a:r>
            <a:r>
              <a:rPr lang="pt-BR" altLang="pt-BR" sz="1400">
                <a:solidFill>
                  <a:srgbClr val="000000"/>
                </a:solidFill>
                <a:latin typeface="Arial" panose="020B0604020202020204" pitchFamily="34" charset="0"/>
                <a:ea typeface="Microsoft YaHei" panose="020B0503020204020204" pitchFamily="34" charset="-122"/>
              </a:rPr>
              <a:t> </a:t>
            </a:r>
          </a:p>
        </p:txBody>
      </p:sp>
      <p:sp>
        <p:nvSpPr>
          <p:cNvPr id="45059" name="Rectangle 2">
            <a:extLst>
              <a:ext uri="{FF2B5EF4-FFF2-40B4-BE49-F238E27FC236}">
                <a16:creationId xmlns:a16="http://schemas.microsoft.com/office/drawing/2014/main" id="{962927BF-EF57-7145-20B5-E49B1E183DA6}"/>
              </a:ext>
            </a:extLst>
          </p:cNvPr>
          <p:cNvSpPr>
            <a:spLocks noChangeArrowheads="1"/>
          </p:cNvSpPr>
          <p:nvPr/>
        </p:nvSpPr>
        <p:spPr bwMode="auto">
          <a:xfrm flipV="1">
            <a:off x="1439863" y="1455738"/>
            <a:ext cx="7702550" cy="165100"/>
          </a:xfrm>
          <a:prstGeom prst="rect">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graphicFrame>
        <p:nvGraphicFramePr>
          <p:cNvPr id="15363" name="Group 3">
            <a:extLst>
              <a:ext uri="{FF2B5EF4-FFF2-40B4-BE49-F238E27FC236}">
                <a16:creationId xmlns:a16="http://schemas.microsoft.com/office/drawing/2014/main" id="{6DCB56C0-2047-C575-9890-C84901FCCC7C}"/>
              </a:ext>
            </a:extLst>
          </p:cNvPr>
          <p:cNvGraphicFramePr>
            <a:graphicFrameLocks noGrp="1"/>
          </p:cNvGraphicFramePr>
          <p:nvPr/>
        </p:nvGraphicFramePr>
        <p:xfrm>
          <a:off x="1397000" y="1455738"/>
          <a:ext cx="7672387" cy="5361041"/>
        </p:xfrm>
        <a:graphic>
          <a:graphicData uri="http://schemas.openxmlformats.org/drawingml/2006/table">
            <a:tbl>
              <a:tblPr/>
              <a:tblGrid>
                <a:gridCol w="2952750">
                  <a:extLst>
                    <a:ext uri="{9D8B030D-6E8A-4147-A177-3AD203B41FA5}">
                      <a16:colId xmlns:a16="http://schemas.microsoft.com/office/drawing/2014/main" val="20000"/>
                    </a:ext>
                  </a:extLst>
                </a:gridCol>
                <a:gridCol w="1557337">
                  <a:extLst>
                    <a:ext uri="{9D8B030D-6E8A-4147-A177-3AD203B41FA5}">
                      <a16:colId xmlns:a16="http://schemas.microsoft.com/office/drawing/2014/main" val="20001"/>
                    </a:ext>
                  </a:extLst>
                </a:gridCol>
                <a:gridCol w="1555750">
                  <a:extLst>
                    <a:ext uri="{9D8B030D-6E8A-4147-A177-3AD203B41FA5}">
                      <a16:colId xmlns:a16="http://schemas.microsoft.com/office/drawing/2014/main" val="20002"/>
                    </a:ext>
                  </a:extLst>
                </a:gridCol>
                <a:gridCol w="1606550">
                  <a:extLst>
                    <a:ext uri="{9D8B030D-6E8A-4147-A177-3AD203B41FA5}">
                      <a16:colId xmlns:a16="http://schemas.microsoft.com/office/drawing/2014/main" val="20003"/>
                    </a:ext>
                  </a:extLst>
                </a:gridCol>
              </a:tblGrid>
              <a:tr h="61984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pt-BR" altLang="pt-BR" sz="1800" b="1"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endParaRPr>
                    </a:p>
                    <a:p>
                      <a:pPr marL="0" marR="0" lvl="0" indent="0" algn="l" defTabSz="449263" rtl="0" eaLnBrk="0" fontAlgn="base" latinLnBrk="0" hangingPunct="0">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1"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Organismo</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pH mínimo</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pH ótimo</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pH máximo</a:t>
                      </a:r>
                    </a:p>
                  </a:txBody>
                  <a:tcPr marL="90000" marR="90000" marT="62781" marB="4678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6470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1" u="none" strike="noStrike" cap="none" normalizeH="0" baseline="0">
                          <a:ln>
                            <a:noFill/>
                          </a:ln>
                          <a:solidFill>
                            <a:srgbClr val="000000"/>
                          </a:solidFill>
                          <a:effectLst/>
                          <a:latin typeface="Arial" panose="020B0604020202020204" pitchFamily="34" charset="0"/>
                          <a:ea typeface="Microsoft YaHei" panose="020B0503020204020204" pitchFamily="34" charset="-122"/>
                        </a:rPr>
                        <a:t>Thiobacillus thiooxidans</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0.5</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2.0-2.8</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4.0-6.0</a:t>
                      </a:r>
                    </a:p>
                  </a:txBody>
                  <a:tcPr marL="90000" marR="90000" marT="62781" marB="4678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6470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1" u="none" strike="noStrike" cap="none" normalizeH="0" baseline="0">
                          <a:ln>
                            <a:noFill/>
                          </a:ln>
                          <a:solidFill>
                            <a:srgbClr val="000000"/>
                          </a:solidFill>
                          <a:effectLst/>
                          <a:latin typeface="Arial" panose="020B0604020202020204" pitchFamily="34" charset="0"/>
                          <a:ea typeface="Microsoft YaHei" panose="020B0503020204020204" pitchFamily="34" charset="-122"/>
                        </a:rPr>
                        <a:t>Sulfolobus acidocaldarius</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1.0</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2.0-3.0</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5.0</a:t>
                      </a:r>
                    </a:p>
                  </a:txBody>
                  <a:tcPr marL="90000" marR="90000" marT="62781" marB="4678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6470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1"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Bacillus </a:t>
                      </a:r>
                      <a:r>
                        <a:rPr kumimoji="0" lang="pt-BR" altLang="pt-BR" sz="1800" b="0" i="1" u="none" strike="noStrike" cap="none" normalizeH="0" baseline="0" dirty="0" err="1">
                          <a:ln>
                            <a:noFill/>
                          </a:ln>
                          <a:solidFill>
                            <a:srgbClr val="000000"/>
                          </a:solidFill>
                          <a:effectLst/>
                          <a:latin typeface="Arial" panose="020B0604020202020204" pitchFamily="34" charset="0"/>
                          <a:ea typeface="Microsoft YaHei" panose="020B0503020204020204" pitchFamily="34" charset="-122"/>
                        </a:rPr>
                        <a:t>acidocaldarius</a:t>
                      </a:r>
                      <a:endParaRPr kumimoji="0" lang="pt-BR" altLang="pt-BR" sz="1800" b="0" i="1" u="none" strike="noStrike" cap="none" normalizeH="0" baseline="0" dirty="0">
                        <a:ln>
                          <a:noFill/>
                        </a:ln>
                        <a:solidFill>
                          <a:srgbClr val="000000"/>
                        </a:solidFill>
                        <a:effectLst/>
                        <a:latin typeface="Arial" panose="020B0604020202020204" pitchFamily="34" charset="0"/>
                        <a:ea typeface="Microsoft YaHei" panose="020B0503020204020204" pitchFamily="34" charset="-122"/>
                      </a:endParaRP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2.0</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4.0</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6.0</a:t>
                      </a:r>
                    </a:p>
                  </a:txBody>
                  <a:tcPr marL="90000" marR="90000" marT="62781" marB="4678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6470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1" u="none" strike="noStrike" cap="none" normalizeH="0" baseline="0">
                          <a:ln>
                            <a:noFill/>
                          </a:ln>
                          <a:solidFill>
                            <a:srgbClr val="000000"/>
                          </a:solidFill>
                          <a:effectLst/>
                          <a:latin typeface="Arial" panose="020B0604020202020204" pitchFamily="34" charset="0"/>
                          <a:ea typeface="Microsoft YaHei" panose="020B0503020204020204" pitchFamily="34" charset="-122"/>
                        </a:rPr>
                        <a:t>Zymomonas lindneri</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3.5</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5.5-6.0</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7.5</a:t>
                      </a:r>
                    </a:p>
                  </a:txBody>
                  <a:tcPr marL="90000" marR="90000" marT="62781" marB="4678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6470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1" u="none" strike="noStrike" cap="none" normalizeH="0" baseline="0">
                          <a:ln>
                            <a:noFill/>
                          </a:ln>
                          <a:solidFill>
                            <a:srgbClr val="000000"/>
                          </a:solidFill>
                          <a:effectLst/>
                          <a:latin typeface="Arial" panose="020B0604020202020204" pitchFamily="34" charset="0"/>
                          <a:ea typeface="Microsoft YaHei" panose="020B0503020204020204" pitchFamily="34" charset="-122"/>
                        </a:rPr>
                        <a:t>Lactobacillus acidophilus</a:t>
                      </a:r>
                    </a:p>
                  </a:txBody>
                  <a:tcPr marL="90000" marR="90000" marT="62781" marB="46783" anchor="ctr" horzOverflow="overflow">
                    <a:lnL>
                      <a:noFill/>
                    </a:lnL>
                    <a:lnR>
                      <a:noFill/>
                    </a:lnR>
                    <a:lnT>
                      <a:noFill/>
                    </a:lnT>
                    <a:lnB>
                      <a:noFill/>
                    </a:lnB>
                    <a:lnTlToBr>
                      <a:noFill/>
                    </a:lnTlToBr>
                    <a:lnBlToTr>
                      <a:noFill/>
                    </a:lnBlToTr>
                    <a:solidFill>
                      <a:srgbClr val="CCFF99"/>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4.0-4.6</a:t>
                      </a:r>
                    </a:p>
                  </a:txBody>
                  <a:tcPr marL="90000" marR="90000" marT="62781" marB="46783" anchor="ctr" horzOverflow="overflow">
                    <a:lnL>
                      <a:noFill/>
                    </a:lnL>
                    <a:lnR>
                      <a:noFill/>
                    </a:lnR>
                    <a:lnT>
                      <a:noFill/>
                    </a:lnT>
                    <a:lnB>
                      <a:noFill/>
                    </a:lnB>
                    <a:lnTlToBr>
                      <a:noFill/>
                    </a:lnTlToBr>
                    <a:lnBlToTr>
                      <a:noFill/>
                    </a:lnBlToTr>
                    <a:solidFill>
                      <a:srgbClr val="CCFF99"/>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5.8-6.6</a:t>
                      </a:r>
                    </a:p>
                  </a:txBody>
                  <a:tcPr marL="90000" marR="90000" marT="62781" marB="46783" anchor="ctr" horzOverflow="overflow">
                    <a:lnL>
                      <a:noFill/>
                    </a:lnL>
                    <a:lnR>
                      <a:noFill/>
                    </a:lnR>
                    <a:lnT>
                      <a:noFill/>
                    </a:lnT>
                    <a:lnB>
                      <a:noFill/>
                    </a:lnB>
                    <a:lnTlToBr>
                      <a:noFill/>
                    </a:lnTlToBr>
                    <a:lnBlToTr>
                      <a:noFill/>
                    </a:lnBlToTr>
                    <a:solidFill>
                      <a:srgbClr val="CCFF99"/>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6.8</a:t>
                      </a:r>
                    </a:p>
                  </a:txBody>
                  <a:tcPr marL="90000" marR="90000" marT="62781" marB="46783" anchor="ctr" horzOverflow="overflow">
                    <a:lnL>
                      <a:noFill/>
                    </a:lnL>
                    <a:lnR>
                      <a:noFill/>
                    </a:lnR>
                    <a:lnT>
                      <a:noFill/>
                    </a:lnT>
                    <a:lnB>
                      <a:noFill/>
                    </a:lnB>
                    <a:lnTlToBr>
                      <a:noFill/>
                    </a:lnTlToBr>
                    <a:lnBlToTr>
                      <a:noFill/>
                    </a:lnBlToTr>
                    <a:solidFill>
                      <a:srgbClr val="CCFF99"/>
                    </a:solidFill>
                  </a:tcPr>
                </a:tc>
                <a:extLst>
                  <a:ext uri="{0D108BD9-81ED-4DB2-BD59-A6C34878D82A}">
                    <a16:rowId xmlns:a16="http://schemas.microsoft.com/office/drawing/2014/main" val="10005"/>
                  </a:ext>
                </a:extLst>
              </a:tr>
              <a:tr h="36470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1" u="none" strike="noStrike" cap="none" normalizeH="0" baseline="0">
                          <a:ln>
                            <a:noFill/>
                          </a:ln>
                          <a:solidFill>
                            <a:srgbClr val="3333CC"/>
                          </a:solidFill>
                          <a:effectLst/>
                          <a:latin typeface="Arial" panose="020B0604020202020204" pitchFamily="34" charset="0"/>
                          <a:ea typeface="Microsoft YaHei" panose="020B0503020204020204" pitchFamily="34" charset="-122"/>
                        </a:rPr>
                        <a:t>Staphylococcus aureus</a:t>
                      </a:r>
                    </a:p>
                  </a:txBody>
                  <a:tcPr marL="90000" marR="90000" marT="62781" marB="46783" anchor="ctr" horzOverflow="overflow">
                    <a:lnL>
                      <a:noFill/>
                    </a:lnL>
                    <a:lnR>
                      <a:noFill/>
                    </a:lnR>
                    <a:lnT>
                      <a:noFill/>
                    </a:lnT>
                    <a:lnB>
                      <a:noFill/>
                    </a:lnB>
                    <a:lnTlToBr>
                      <a:noFill/>
                    </a:lnTlToBr>
                    <a:lnBlToTr>
                      <a:noFill/>
                    </a:lnBlToTr>
                    <a:solidFill>
                      <a:srgbClr val="FFFF66"/>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4.2</a:t>
                      </a:r>
                    </a:p>
                  </a:txBody>
                  <a:tcPr marL="90000" marR="90000" marT="62781" marB="46783" anchor="ctr" horzOverflow="overflow">
                    <a:lnL>
                      <a:noFill/>
                    </a:lnL>
                    <a:lnR>
                      <a:noFill/>
                    </a:lnR>
                    <a:lnT>
                      <a:noFill/>
                    </a:lnT>
                    <a:lnB>
                      <a:noFill/>
                    </a:lnB>
                    <a:lnTlToBr>
                      <a:noFill/>
                    </a:lnTlToBr>
                    <a:lnBlToTr>
                      <a:noFill/>
                    </a:lnBlToTr>
                    <a:solidFill>
                      <a:srgbClr val="FFFF66"/>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7.0-7.5</a:t>
                      </a:r>
                    </a:p>
                  </a:txBody>
                  <a:tcPr marL="90000" marR="90000" marT="62781" marB="46783" anchor="ctr" horzOverflow="overflow">
                    <a:lnL>
                      <a:noFill/>
                    </a:lnL>
                    <a:lnR>
                      <a:noFill/>
                    </a:lnR>
                    <a:lnT>
                      <a:noFill/>
                    </a:lnT>
                    <a:lnB>
                      <a:noFill/>
                    </a:lnB>
                    <a:lnTlToBr>
                      <a:noFill/>
                    </a:lnTlToBr>
                    <a:lnBlToTr>
                      <a:noFill/>
                    </a:lnBlToTr>
                    <a:solidFill>
                      <a:srgbClr val="FFFF66"/>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9.3</a:t>
                      </a:r>
                    </a:p>
                  </a:txBody>
                  <a:tcPr marL="90000" marR="90000" marT="62781" marB="46783" anchor="ctr" horzOverflow="overflow">
                    <a:lnL>
                      <a:noFill/>
                    </a:lnL>
                    <a:lnR>
                      <a:noFill/>
                    </a:lnR>
                    <a:lnT>
                      <a:noFill/>
                    </a:lnT>
                    <a:lnB>
                      <a:noFill/>
                    </a:lnB>
                    <a:lnTlToBr>
                      <a:noFill/>
                    </a:lnTlToBr>
                    <a:lnBlToTr>
                      <a:noFill/>
                    </a:lnBlToTr>
                    <a:solidFill>
                      <a:srgbClr val="FFFF66"/>
                    </a:solidFill>
                  </a:tcPr>
                </a:tc>
                <a:extLst>
                  <a:ext uri="{0D108BD9-81ED-4DB2-BD59-A6C34878D82A}">
                    <a16:rowId xmlns:a16="http://schemas.microsoft.com/office/drawing/2014/main" val="10006"/>
                  </a:ext>
                </a:extLst>
              </a:tr>
              <a:tr h="36470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1" u="none" strike="noStrike" cap="none" normalizeH="0" baseline="0">
                          <a:ln>
                            <a:noFill/>
                          </a:ln>
                          <a:solidFill>
                            <a:srgbClr val="3333CC"/>
                          </a:solidFill>
                          <a:effectLst/>
                          <a:latin typeface="Arial" panose="020B0604020202020204" pitchFamily="34" charset="0"/>
                          <a:ea typeface="Microsoft YaHei" panose="020B0503020204020204" pitchFamily="34" charset="-122"/>
                        </a:rPr>
                        <a:t>Escherichia coli</a:t>
                      </a:r>
                    </a:p>
                  </a:txBody>
                  <a:tcPr marL="90000" marR="90000" marT="62781" marB="46783" anchor="ctr" horzOverflow="overflow">
                    <a:lnL>
                      <a:noFill/>
                    </a:lnL>
                    <a:lnR>
                      <a:noFill/>
                    </a:lnR>
                    <a:lnT>
                      <a:noFill/>
                    </a:lnT>
                    <a:lnB>
                      <a:noFill/>
                    </a:lnB>
                    <a:lnTlToBr>
                      <a:noFill/>
                    </a:lnTlToBr>
                    <a:lnBlToTr>
                      <a:noFill/>
                    </a:lnBlToTr>
                    <a:solidFill>
                      <a:srgbClr val="FFFF66"/>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4.4</a:t>
                      </a:r>
                    </a:p>
                  </a:txBody>
                  <a:tcPr marL="90000" marR="90000" marT="62781" marB="46783" anchor="ctr" horzOverflow="overflow">
                    <a:lnL>
                      <a:noFill/>
                    </a:lnL>
                    <a:lnR>
                      <a:noFill/>
                    </a:lnR>
                    <a:lnT>
                      <a:noFill/>
                    </a:lnT>
                    <a:lnB>
                      <a:noFill/>
                    </a:lnB>
                    <a:lnTlToBr>
                      <a:noFill/>
                    </a:lnTlToBr>
                    <a:lnBlToTr>
                      <a:noFill/>
                    </a:lnBlToTr>
                    <a:solidFill>
                      <a:srgbClr val="FFFF66"/>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6.0-7.0</a:t>
                      </a:r>
                    </a:p>
                  </a:txBody>
                  <a:tcPr marL="90000" marR="90000" marT="62781" marB="46783" anchor="ctr" horzOverflow="overflow">
                    <a:lnL>
                      <a:noFill/>
                    </a:lnL>
                    <a:lnR>
                      <a:noFill/>
                    </a:lnR>
                    <a:lnT>
                      <a:noFill/>
                    </a:lnT>
                    <a:lnB>
                      <a:noFill/>
                    </a:lnB>
                    <a:lnTlToBr>
                      <a:noFill/>
                    </a:lnTlToBr>
                    <a:lnBlToTr>
                      <a:noFill/>
                    </a:lnBlToTr>
                    <a:solidFill>
                      <a:srgbClr val="FFFF66"/>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9.0</a:t>
                      </a:r>
                    </a:p>
                  </a:txBody>
                  <a:tcPr marL="90000" marR="90000" marT="62781" marB="46783" anchor="ctr" horzOverflow="overflow">
                    <a:lnL>
                      <a:noFill/>
                    </a:lnL>
                    <a:lnR>
                      <a:noFill/>
                    </a:lnR>
                    <a:lnT>
                      <a:noFill/>
                    </a:lnT>
                    <a:lnB>
                      <a:noFill/>
                    </a:lnB>
                    <a:lnTlToBr>
                      <a:noFill/>
                    </a:lnTlToBr>
                    <a:lnBlToTr>
                      <a:noFill/>
                    </a:lnBlToTr>
                    <a:solidFill>
                      <a:srgbClr val="FFFF66"/>
                    </a:solidFill>
                  </a:tcPr>
                </a:tc>
                <a:extLst>
                  <a:ext uri="{0D108BD9-81ED-4DB2-BD59-A6C34878D82A}">
                    <a16:rowId xmlns:a16="http://schemas.microsoft.com/office/drawing/2014/main" val="10007"/>
                  </a:ext>
                </a:extLst>
              </a:tr>
              <a:tr h="36470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1" u="none" strike="noStrike" cap="none" normalizeH="0" baseline="0">
                          <a:ln>
                            <a:noFill/>
                          </a:ln>
                          <a:solidFill>
                            <a:srgbClr val="3333CC"/>
                          </a:solidFill>
                          <a:effectLst/>
                          <a:latin typeface="Arial" panose="020B0604020202020204" pitchFamily="34" charset="0"/>
                          <a:ea typeface="Microsoft YaHei" panose="020B0503020204020204" pitchFamily="34" charset="-122"/>
                        </a:rPr>
                        <a:t>Clostridium sporogenes</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5.0-5.8</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6.0-7.6</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8.5-9.0</a:t>
                      </a:r>
                    </a:p>
                  </a:txBody>
                  <a:tcPr marL="90000" marR="90000" marT="62781" marB="4678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6470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1" u="none" strike="noStrike" cap="none" normalizeH="0" baseline="0">
                          <a:ln>
                            <a:noFill/>
                          </a:ln>
                          <a:solidFill>
                            <a:srgbClr val="000000"/>
                          </a:solidFill>
                          <a:effectLst/>
                          <a:latin typeface="Arial" panose="020B0604020202020204" pitchFamily="34" charset="0"/>
                          <a:ea typeface="Microsoft YaHei" panose="020B0503020204020204" pitchFamily="34" charset="-122"/>
                        </a:rPr>
                        <a:t>Erwinia caratovora</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5.6</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7.1</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9.3</a:t>
                      </a:r>
                    </a:p>
                  </a:txBody>
                  <a:tcPr marL="90000" marR="90000" marT="62781" marB="4678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36470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1" u="none" strike="noStrike" cap="none" normalizeH="0" baseline="0">
                          <a:ln>
                            <a:noFill/>
                          </a:ln>
                          <a:solidFill>
                            <a:srgbClr val="3333CC"/>
                          </a:solidFill>
                          <a:effectLst/>
                          <a:latin typeface="Arial" panose="020B0604020202020204" pitchFamily="34" charset="0"/>
                          <a:ea typeface="Microsoft YaHei" panose="020B0503020204020204" pitchFamily="34" charset="-122"/>
                        </a:rPr>
                        <a:t>Pseudomonas aeruginosa</a:t>
                      </a:r>
                    </a:p>
                  </a:txBody>
                  <a:tcPr marL="90000" marR="90000" marT="62781" marB="46783" anchor="ctr" horzOverflow="overflow">
                    <a:lnL>
                      <a:noFill/>
                    </a:lnL>
                    <a:lnR>
                      <a:noFill/>
                    </a:lnR>
                    <a:lnT>
                      <a:noFill/>
                    </a:lnT>
                    <a:lnB>
                      <a:noFill/>
                    </a:lnB>
                    <a:lnTlToBr>
                      <a:noFill/>
                    </a:lnTlToBr>
                    <a:lnBlToTr>
                      <a:noFill/>
                    </a:lnBlToTr>
                    <a:solidFill>
                      <a:srgbClr val="FFFF66"/>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5.6</a:t>
                      </a:r>
                    </a:p>
                  </a:txBody>
                  <a:tcPr marL="90000" marR="90000" marT="62781" marB="46783" anchor="ctr" horzOverflow="overflow">
                    <a:lnL>
                      <a:noFill/>
                    </a:lnL>
                    <a:lnR>
                      <a:noFill/>
                    </a:lnR>
                    <a:lnT>
                      <a:noFill/>
                    </a:lnT>
                    <a:lnB>
                      <a:noFill/>
                    </a:lnB>
                    <a:lnTlToBr>
                      <a:noFill/>
                    </a:lnTlToBr>
                    <a:lnBlToTr>
                      <a:noFill/>
                    </a:lnBlToTr>
                    <a:solidFill>
                      <a:srgbClr val="FFFF66"/>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6.6-7.0</a:t>
                      </a:r>
                    </a:p>
                  </a:txBody>
                  <a:tcPr marL="90000" marR="90000" marT="62781" marB="46783" anchor="ctr" horzOverflow="overflow">
                    <a:lnL>
                      <a:noFill/>
                    </a:lnL>
                    <a:lnR>
                      <a:noFill/>
                    </a:lnR>
                    <a:lnT>
                      <a:noFill/>
                    </a:lnT>
                    <a:lnB>
                      <a:noFill/>
                    </a:lnB>
                    <a:lnTlToBr>
                      <a:noFill/>
                    </a:lnTlToBr>
                    <a:lnBlToTr>
                      <a:noFill/>
                    </a:lnBlToTr>
                    <a:solidFill>
                      <a:srgbClr val="FFFF66"/>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8.0</a:t>
                      </a:r>
                    </a:p>
                  </a:txBody>
                  <a:tcPr marL="90000" marR="90000" marT="62781" marB="46783" anchor="ctr" horzOverflow="overflow">
                    <a:lnL>
                      <a:noFill/>
                    </a:lnL>
                    <a:lnR>
                      <a:noFill/>
                    </a:lnR>
                    <a:lnT>
                      <a:noFill/>
                    </a:lnT>
                    <a:lnB>
                      <a:noFill/>
                    </a:lnB>
                    <a:lnTlToBr>
                      <a:noFill/>
                    </a:lnTlToBr>
                    <a:lnBlToTr>
                      <a:noFill/>
                    </a:lnBlToTr>
                    <a:solidFill>
                      <a:srgbClr val="FFFF66"/>
                    </a:solidFill>
                  </a:tcPr>
                </a:tc>
                <a:extLst>
                  <a:ext uri="{0D108BD9-81ED-4DB2-BD59-A6C34878D82A}">
                    <a16:rowId xmlns:a16="http://schemas.microsoft.com/office/drawing/2014/main" val="10010"/>
                  </a:ext>
                </a:extLst>
              </a:tr>
              <a:tr h="36470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1" u="none" strike="noStrike" cap="none" normalizeH="0" baseline="0">
                          <a:ln>
                            <a:noFill/>
                          </a:ln>
                          <a:solidFill>
                            <a:srgbClr val="000000"/>
                          </a:solidFill>
                          <a:effectLst/>
                          <a:latin typeface="Arial" panose="020B0604020202020204" pitchFamily="34" charset="0"/>
                          <a:ea typeface="Microsoft YaHei" panose="020B0503020204020204" pitchFamily="34" charset="-122"/>
                        </a:rPr>
                        <a:t>Thiobacillus novellus</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5.7</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7.0</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9.0</a:t>
                      </a:r>
                    </a:p>
                  </a:txBody>
                  <a:tcPr marL="90000" marR="90000" marT="62781" marB="4678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36470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1" u="none" strike="noStrike" cap="none" normalizeH="0" baseline="0">
                          <a:ln>
                            <a:noFill/>
                          </a:ln>
                          <a:solidFill>
                            <a:srgbClr val="3333CC"/>
                          </a:solidFill>
                          <a:effectLst/>
                          <a:latin typeface="Arial" panose="020B0604020202020204" pitchFamily="34" charset="0"/>
                          <a:ea typeface="Microsoft YaHei" panose="020B0503020204020204" pitchFamily="34" charset="-122"/>
                        </a:rPr>
                        <a:t>Streptococcus pneumoniae</a:t>
                      </a:r>
                    </a:p>
                  </a:txBody>
                  <a:tcPr marL="90000" marR="90000" marT="62781" marB="46783" anchor="ctr" horzOverflow="overflow">
                    <a:lnL>
                      <a:noFill/>
                    </a:lnL>
                    <a:lnR>
                      <a:noFill/>
                    </a:lnR>
                    <a:lnT>
                      <a:noFill/>
                    </a:lnT>
                    <a:lnB>
                      <a:noFill/>
                    </a:lnB>
                    <a:lnTlToBr>
                      <a:noFill/>
                    </a:lnTlToBr>
                    <a:lnBlToTr>
                      <a:noFill/>
                    </a:lnBlToTr>
                    <a:solidFill>
                      <a:srgbClr val="FFFF66"/>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6.5</a:t>
                      </a:r>
                    </a:p>
                  </a:txBody>
                  <a:tcPr marL="90000" marR="90000" marT="62781" marB="46783" anchor="ctr" horzOverflow="overflow">
                    <a:lnL>
                      <a:noFill/>
                    </a:lnL>
                    <a:lnR>
                      <a:noFill/>
                    </a:lnR>
                    <a:lnT>
                      <a:noFill/>
                    </a:lnT>
                    <a:lnB>
                      <a:noFill/>
                    </a:lnB>
                    <a:lnTlToBr>
                      <a:noFill/>
                    </a:lnTlToBr>
                    <a:lnBlToTr>
                      <a:noFill/>
                    </a:lnBlToTr>
                    <a:solidFill>
                      <a:srgbClr val="FFFF66"/>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7.8</a:t>
                      </a:r>
                    </a:p>
                  </a:txBody>
                  <a:tcPr marL="90000" marR="90000" marT="62781" marB="46783" anchor="ctr" horzOverflow="overflow">
                    <a:lnL>
                      <a:noFill/>
                    </a:lnL>
                    <a:lnR>
                      <a:noFill/>
                    </a:lnR>
                    <a:lnT>
                      <a:noFill/>
                    </a:lnT>
                    <a:lnB>
                      <a:noFill/>
                    </a:lnB>
                    <a:lnTlToBr>
                      <a:noFill/>
                    </a:lnTlToBr>
                    <a:lnBlToTr>
                      <a:noFill/>
                    </a:lnBlToTr>
                    <a:solidFill>
                      <a:srgbClr val="FFFF66"/>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3333CC"/>
                          </a:solidFill>
                          <a:effectLst/>
                          <a:latin typeface="Arial" panose="020B0604020202020204" pitchFamily="34" charset="0"/>
                          <a:ea typeface="Microsoft YaHei" panose="020B0503020204020204" pitchFamily="34" charset="-122"/>
                        </a:rPr>
                        <a:t>8.3</a:t>
                      </a:r>
                    </a:p>
                  </a:txBody>
                  <a:tcPr marL="90000" marR="90000" marT="62781" marB="46783" anchor="ctr" horzOverflow="overflow">
                    <a:lnL>
                      <a:noFill/>
                    </a:lnL>
                    <a:lnR>
                      <a:noFill/>
                    </a:lnR>
                    <a:lnT>
                      <a:noFill/>
                    </a:lnT>
                    <a:lnB>
                      <a:noFill/>
                    </a:lnB>
                    <a:lnTlToBr>
                      <a:noFill/>
                    </a:lnTlToBr>
                    <a:lnBlToTr>
                      <a:noFill/>
                    </a:lnBlToTr>
                    <a:solidFill>
                      <a:srgbClr val="FFFF66"/>
                    </a:solidFill>
                  </a:tcPr>
                </a:tc>
                <a:extLst>
                  <a:ext uri="{0D108BD9-81ED-4DB2-BD59-A6C34878D82A}">
                    <a16:rowId xmlns:a16="http://schemas.microsoft.com/office/drawing/2014/main" val="10012"/>
                  </a:ext>
                </a:extLst>
              </a:tr>
              <a:tr h="36470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1" u="none" strike="noStrike" cap="none" normalizeH="0" baseline="0">
                          <a:ln>
                            <a:noFill/>
                          </a:ln>
                          <a:solidFill>
                            <a:srgbClr val="000000"/>
                          </a:solidFill>
                          <a:effectLst/>
                          <a:latin typeface="Arial" panose="020B0604020202020204" pitchFamily="34" charset="0"/>
                          <a:ea typeface="Microsoft YaHei" panose="020B0503020204020204" pitchFamily="34" charset="-122"/>
                        </a:rPr>
                        <a:t>Nitrobacter</a:t>
                      </a: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sp</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6.6</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7.6-8.6</a:t>
                      </a:r>
                    </a:p>
                  </a:txBody>
                  <a:tcPr marL="90000" marR="90000" marT="62781" marB="46783" anchor="ctr"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8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10.0</a:t>
                      </a:r>
                    </a:p>
                  </a:txBody>
                  <a:tcPr marL="90000" marR="90000" marT="62781" marB="4678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bl>
          </a:graphicData>
        </a:graphic>
      </p:graphicFrame>
      <p:sp>
        <p:nvSpPr>
          <p:cNvPr id="5" name="Rectangle 4">
            <a:extLst>
              <a:ext uri="{FF2B5EF4-FFF2-40B4-BE49-F238E27FC236}">
                <a16:creationId xmlns:a16="http://schemas.microsoft.com/office/drawing/2014/main" id="{0EFC4F02-F3EF-7E3E-44A9-EA7A366B5B35}"/>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45118" name="TextBox 12">
            <a:extLst>
              <a:ext uri="{FF2B5EF4-FFF2-40B4-BE49-F238E27FC236}">
                <a16:creationId xmlns:a16="http://schemas.microsoft.com/office/drawing/2014/main" id="{DF7123E3-521B-EEDE-6380-5074D9DD69A5}"/>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45119" name="Rectangle 6">
            <a:extLst>
              <a:ext uri="{FF2B5EF4-FFF2-40B4-BE49-F238E27FC236}">
                <a16:creationId xmlns:a16="http://schemas.microsoft.com/office/drawing/2014/main" id="{EEE4B0FA-2C00-4744-B314-D19D419EBAD0}"/>
              </a:ext>
            </a:extLst>
          </p:cNvPr>
          <p:cNvSpPr>
            <a:spLocks noChangeArrowheads="1"/>
          </p:cNvSpPr>
          <p:nvPr/>
        </p:nvSpPr>
        <p:spPr bwMode="auto">
          <a:xfrm>
            <a:off x="1439863" y="392113"/>
            <a:ext cx="5688012" cy="646112"/>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Helvetica" pitchFamily="2" charset="0"/>
              </a:rPr>
              <a:t>4. Condições de Cultivo</a:t>
            </a:r>
          </a:p>
          <a:p>
            <a:pPr eaLnBrk="1" hangingPunct="1">
              <a:lnSpc>
                <a:spcPct val="100000"/>
              </a:lnSpc>
              <a:spcBef>
                <a:spcPct val="0"/>
              </a:spcBef>
              <a:buFontTx/>
              <a:buNone/>
            </a:pPr>
            <a:r>
              <a:rPr lang="pt-BR" altLang="pt-BR" sz="1800">
                <a:solidFill>
                  <a:schemeClr val="bg1"/>
                </a:solidFill>
                <a:latin typeface="Helvetica" pitchFamily="2" charset="0"/>
              </a:rPr>
              <a:t>     4.1. pH </a:t>
            </a:r>
            <a:r>
              <a:rPr lang="pt-BR" altLang="pt-BR" sz="1400">
                <a:solidFill>
                  <a:schemeClr val="bg1"/>
                </a:solidFill>
                <a:latin typeface="Helvetica" pitchFamily="2" charset="0"/>
              </a:rPr>
              <a:t>(continuação)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6386" name="Group 2">
            <a:extLst>
              <a:ext uri="{FF2B5EF4-FFF2-40B4-BE49-F238E27FC236}">
                <a16:creationId xmlns:a16="http://schemas.microsoft.com/office/drawing/2014/main" id="{DBAF264A-B8BA-85D0-E256-4235E0592068}"/>
              </a:ext>
            </a:extLst>
          </p:cNvPr>
          <p:cNvGraphicFramePr>
            <a:graphicFrameLocks noGrp="1"/>
          </p:cNvGraphicFramePr>
          <p:nvPr/>
        </p:nvGraphicFramePr>
        <p:xfrm>
          <a:off x="1414463" y="1103313"/>
          <a:ext cx="6194425" cy="887622"/>
        </p:xfrm>
        <a:graphic>
          <a:graphicData uri="http://schemas.openxmlformats.org/drawingml/2006/table">
            <a:tbl>
              <a:tblPr/>
              <a:tblGrid>
                <a:gridCol w="1770247">
                  <a:extLst>
                    <a:ext uri="{9D8B030D-6E8A-4147-A177-3AD203B41FA5}">
                      <a16:colId xmlns:a16="http://schemas.microsoft.com/office/drawing/2014/main" val="20000"/>
                    </a:ext>
                  </a:extLst>
                </a:gridCol>
                <a:gridCol w="4424178">
                  <a:extLst>
                    <a:ext uri="{9D8B030D-6E8A-4147-A177-3AD203B41FA5}">
                      <a16:colId xmlns:a16="http://schemas.microsoft.com/office/drawing/2014/main" val="20001"/>
                    </a:ext>
                  </a:extLst>
                </a:gridCol>
              </a:tblGrid>
              <a:tr h="887412">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ts val="3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4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Temperatura</a:t>
                      </a:r>
                    </a:p>
                  </a:txBody>
                  <a:tcPr marL="90014" marR="90014" marT="59079" marB="46667"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ts val="350"/>
                        </a:spcBef>
                        <a:spcAft>
                          <a:spcPct val="0"/>
                        </a:spcAft>
                        <a:buClr>
                          <a:srgbClr val="3333CC"/>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600" b="1" i="0" u="none" strike="noStrike" cap="none" normalizeH="0" baseline="0" dirty="0">
                          <a:ln>
                            <a:noFill/>
                          </a:ln>
                          <a:solidFill>
                            <a:srgbClr val="0432FF"/>
                          </a:solidFill>
                          <a:effectLst/>
                          <a:latin typeface="Arial" panose="020B0604020202020204" pitchFamily="34" charset="0"/>
                          <a:ea typeface="Microsoft YaHei" panose="020B0503020204020204" pitchFamily="34" charset="-122"/>
                        </a:rPr>
                        <a:t> Psicrófilos</a:t>
                      </a:r>
                    </a:p>
                    <a:p>
                      <a:pPr marL="0" marR="0" lvl="0" indent="0" algn="l" defTabSz="449263" rtl="0" eaLnBrk="1" fontAlgn="base" latinLnBrk="0" hangingPunct="1">
                        <a:lnSpc>
                          <a:spcPct val="93000"/>
                        </a:lnSpc>
                        <a:spcBef>
                          <a:spcPts val="350"/>
                        </a:spcBef>
                        <a:spcAft>
                          <a:spcPct val="0"/>
                        </a:spcAft>
                        <a:buClr>
                          <a:srgbClr val="3333CC"/>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600" b="1" i="0" u="none" strike="noStrike" cap="none" normalizeH="0" baseline="0" dirty="0">
                          <a:ln>
                            <a:noFill/>
                          </a:ln>
                          <a:solidFill>
                            <a:srgbClr val="0432FF"/>
                          </a:solidFill>
                          <a:effectLst/>
                          <a:latin typeface="Arial" panose="020B0604020202020204" pitchFamily="34" charset="0"/>
                          <a:ea typeface="Microsoft YaHei" panose="020B0503020204020204" pitchFamily="34" charset="-122"/>
                        </a:rPr>
                        <a:t> Mesófilos </a:t>
                      </a:r>
                      <a:r>
                        <a:rPr kumimoji="0" lang="pt-BR" altLang="pt-BR" sz="1200" b="0" i="0" u="none" strike="noStrike" cap="none" normalizeH="0" baseline="0" dirty="0">
                          <a:ln>
                            <a:noFill/>
                          </a:ln>
                          <a:solidFill>
                            <a:srgbClr val="0432FF"/>
                          </a:solidFill>
                          <a:effectLst/>
                          <a:latin typeface="Arial" panose="020B0604020202020204" pitchFamily="34" charset="0"/>
                          <a:ea typeface="Microsoft YaHei" panose="020B0503020204020204" pitchFamily="34" charset="-122"/>
                        </a:rPr>
                        <a:t>(maioria das bactérias de interesse médico) </a:t>
                      </a:r>
                    </a:p>
                    <a:p>
                      <a:pPr marL="0" marR="0" lvl="0" indent="0" algn="l" defTabSz="449263" rtl="0" eaLnBrk="1" fontAlgn="base" latinLnBrk="0" hangingPunct="1">
                        <a:lnSpc>
                          <a:spcPct val="93000"/>
                        </a:lnSpc>
                        <a:spcBef>
                          <a:spcPts val="350"/>
                        </a:spcBef>
                        <a:spcAft>
                          <a:spcPct val="0"/>
                        </a:spcAft>
                        <a:buClr>
                          <a:srgbClr val="3333CC"/>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t-BR" altLang="pt-BR" sz="1600" b="1" i="0" u="none" strike="noStrike" cap="none" normalizeH="0" baseline="0" dirty="0">
                          <a:ln>
                            <a:noFill/>
                          </a:ln>
                          <a:solidFill>
                            <a:srgbClr val="0432FF"/>
                          </a:solidFill>
                          <a:effectLst/>
                          <a:latin typeface="Arial" panose="020B0604020202020204" pitchFamily="34" charset="0"/>
                          <a:ea typeface="Microsoft YaHei" panose="020B0503020204020204" pitchFamily="34" charset="-122"/>
                        </a:rPr>
                        <a:t> Termófilos</a:t>
                      </a:r>
                    </a:p>
                  </a:txBody>
                  <a:tcPr marL="90014" marR="90014" marT="59079" marB="46667"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7114" name="Rectangle 12">
            <a:extLst>
              <a:ext uri="{FF2B5EF4-FFF2-40B4-BE49-F238E27FC236}">
                <a16:creationId xmlns:a16="http://schemas.microsoft.com/office/drawing/2014/main" id="{35935FDE-66DD-FCCC-45A4-3BC3219E1EE4}"/>
              </a:ext>
            </a:extLst>
          </p:cNvPr>
          <p:cNvSpPr>
            <a:spLocks noChangeArrowheads="1"/>
          </p:cNvSpPr>
          <p:nvPr/>
        </p:nvSpPr>
        <p:spPr bwMode="auto">
          <a:xfrm>
            <a:off x="1414463" y="2052638"/>
            <a:ext cx="6194425" cy="2806700"/>
          </a:xfrm>
          <a:prstGeom prst="rect">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pic>
        <p:nvPicPr>
          <p:cNvPr id="47115" name="Picture 13">
            <a:extLst>
              <a:ext uri="{FF2B5EF4-FFF2-40B4-BE49-F238E27FC236}">
                <a16:creationId xmlns:a16="http://schemas.microsoft.com/office/drawing/2014/main" id="{183E6C72-6AB8-0565-AF1A-3C0FF13C1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2200275"/>
            <a:ext cx="6180138" cy="2511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398" name="Group 14">
            <a:extLst>
              <a:ext uri="{FF2B5EF4-FFF2-40B4-BE49-F238E27FC236}">
                <a16:creationId xmlns:a16="http://schemas.microsoft.com/office/drawing/2014/main" id="{464C5565-8B0F-91FA-56DA-24CDB3407088}"/>
              </a:ext>
            </a:extLst>
          </p:cNvPr>
          <p:cNvGrpSpPr>
            <a:grpSpLocks/>
          </p:cNvGrpSpPr>
          <p:nvPr/>
        </p:nvGrpSpPr>
        <p:grpSpPr bwMode="auto">
          <a:xfrm>
            <a:off x="1365250" y="4878388"/>
            <a:ext cx="9074150" cy="1771650"/>
            <a:chOff x="476" y="2931"/>
            <a:chExt cx="5283" cy="1116"/>
          </a:xfrm>
        </p:grpSpPr>
        <p:sp>
          <p:nvSpPr>
            <p:cNvPr id="47123" name="Rectangle 15">
              <a:extLst>
                <a:ext uri="{FF2B5EF4-FFF2-40B4-BE49-F238E27FC236}">
                  <a16:creationId xmlns:a16="http://schemas.microsoft.com/office/drawing/2014/main" id="{20AF1F2F-6AF3-C3A7-C10A-82E52C723039}"/>
                </a:ext>
              </a:extLst>
            </p:cNvPr>
            <p:cNvSpPr>
              <a:spLocks noChangeArrowheads="1"/>
            </p:cNvSpPr>
            <p:nvPr/>
          </p:nvSpPr>
          <p:spPr bwMode="auto">
            <a:xfrm>
              <a:off x="476" y="2931"/>
              <a:ext cx="5283" cy="1116"/>
            </a:xfrm>
            <a:prstGeom prst="rect">
              <a:avLst/>
            </a:prstGeom>
            <a:solidFill>
              <a:srgbClr val="FF33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pic>
          <p:nvPicPr>
            <p:cNvPr id="47124" name="Picture 16">
              <a:extLst>
                <a:ext uri="{FF2B5EF4-FFF2-40B4-BE49-F238E27FC236}">
                  <a16:creationId xmlns:a16="http://schemas.microsoft.com/office/drawing/2014/main" id="{01D3946A-2267-A5FF-1648-6F9572D00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 y="3031"/>
              <a:ext cx="3900" cy="10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25" name="Text Box 17">
              <a:extLst>
                <a:ext uri="{FF2B5EF4-FFF2-40B4-BE49-F238E27FC236}">
                  <a16:creationId xmlns:a16="http://schemas.microsoft.com/office/drawing/2014/main" id="{79FC747E-5CAE-24F8-6529-2F38A77E021C}"/>
                </a:ext>
              </a:extLst>
            </p:cNvPr>
            <p:cNvSpPr txBox="1">
              <a:spLocks noChangeArrowheads="1"/>
            </p:cNvSpPr>
            <p:nvPr/>
          </p:nvSpPr>
          <p:spPr bwMode="auto">
            <a:xfrm>
              <a:off x="4512" y="3009"/>
              <a:ext cx="1201" cy="874"/>
            </a:xfrm>
            <a:prstGeom prst="rect">
              <a:avLst/>
            </a:prstGeom>
            <a:solidFill>
              <a:srgbClr val="CC3399"/>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600" b="1" i="1">
                  <a:solidFill>
                    <a:srgbClr val="FFFFFF"/>
                  </a:solidFill>
                  <a:latin typeface="Arial" panose="020B0604020202020204" pitchFamily="34" charset="0"/>
                  <a:ea typeface="Microsoft YaHei" panose="020B0503020204020204" pitchFamily="34" charset="-122"/>
                </a:rPr>
                <a:t>Thermus aquaticus</a:t>
              </a:r>
            </a:p>
            <a:p>
              <a:pPr eaLnBrk="1" hangingPunct="1">
                <a:lnSpc>
                  <a:spcPct val="100000"/>
                </a:lnSpc>
                <a:spcBef>
                  <a:spcPts val="750"/>
                </a:spcBef>
                <a:buFont typeface="Times New Roman" panose="02020603050405020304" pitchFamily="18" charset="0"/>
                <a:buNone/>
              </a:pPr>
              <a:r>
                <a:rPr lang="pt-BR" altLang="pt-BR" sz="1600">
                  <a:solidFill>
                    <a:srgbClr val="FFFFFF"/>
                  </a:solidFill>
                  <a:latin typeface="Arial" panose="020B0604020202020204" pitchFamily="34" charset="0"/>
                  <a:ea typeface="Microsoft YaHei" panose="020B0503020204020204" pitchFamily="34" charset="-122"/>
                </a:rPr>
                <a:t>Min. 40 </a:t>
              </a:r>
              <a:r>
                <a:rPr lang="pt-BR" altLang="pt-BR" sz="1600" baseline="30000">
                  <a:solidFill>
                    <a:srgbClr val="FFFFFF"/>
                  </a:solidFill>
                  <a:latin typeface="Arial" panose="020B0604020202020204" pitchFamily="34" charset="0"/>
                  <a:ea typeface="Microsoft YaHei" panose="020B0503020204020204" pitchFamily="34" charset="-122"/>
                </a:rPr>
                <a:t>o</a:t>
              </a:r>
              <a:r>
                <a:rPr lang="pt-BR" altLang="pt-BR" sz="1600">
                  <a:solidFill>
                    <a:srgbClr val="FFFFFF"/>
                  </a:solidFill>
                  <a:latin typeface="Arial" panose="020B0604020202020204" pitchFamily="34" charset="0"/>
                  <a:ea typeface="Microsoft YaHei" panose="020B0503020204020204" pitchFamily="34" charset="-122"/>
                </a:rPr>
                <a:t>C</a:t>
              </a:r>
            </a:p>
            <a:p>
              <a:pPr eaLnBrk="1" hangingPunct="1">
                <a:lnSpc>
                  <a:spcPct val="100000"/>
                </a:lnSpc>
                <a:spcBef>
                  <a:spcPts val="750"/>
                </a:spcBef>
                <a:buFont typeface="Times New Roman" panose="02020603050405020304" pitchFamily="18" charset="0"/>
                <a:buNone/>
              </a:pPr>
              <a:r>
                <a:rPr lang="pt-BR" altLang="pt-BR" sz="1600">
                  <a:solidFill>
                    <a:srgbClr val="FFFFFF"/>
                  </a:solidFill>
                  <a:latin typeface="Arial" panose="020B0604020202020204" pitchFamily="34" charset="0"/>
                  <a:ea typeface="Microsoft YaHei" panose="020B0503020204020204" pitchFamily="34" charset="-122"/>
                </a:rPr>
                <a:t>Ótima:70-72 </a:t>
              </a:r>
              <a:r>
                <a:rPr lang="pt-BR" altLang="pt-BR" sz="1600" baseline="30000">
                  <a:solidFill>
                    <a:srgbClr val="FFFFFF"/>
                  </a:solidFill>
                  <a:latin typeface="Arial" panose="020B0604020202020204" pitchFamily="34" charset="0"/>
                  <a:ea typeface="Microsoft YaHei" panose="020B0503020204020204" pitchFamily="34" charset="-122"/>
                </a:rPr>
                <a:t>o</a:t>
              </a:r>
              <a:r>
                <a:rPr lang="pt-BR" altLang="pt-BR" sz="1600">
                  <a:solidFill>
                    <a:srgbClr val="FFFFFF"/>
                  </a:solidFill>
                  <a:latin typeface="Arial" panose="020B0604020202020204" pitchFamily="34" charset="0"/>
                  <a:ea typeface="Microsoft YaHei" panose="020B0503020204020204" pitchFamily="34" charset="-122"/>
                </a:rPr>
                <a:t>C</a:t>
              </a:r>
            </a:p>
            <a:p>
              <a:pPr eaLnBrk="1" hangingPunct="1">
                <a:lnSpc>
                  <a:spcPct val="100000"/>
                </a:lnSpc>
                <a:spcBef>
                  <a:spcPts val="750"/>
                </a:spcBef>
                <a:buFont typeface="Times New Roman" panose="02020603050405020304" pitchFamily="18" charset="0"/>
                <a:buNone/>
              </a:pPr>
              <a:r>
                <a:rPr lang="pt-BR" altLang="pt-BR" sz="1600">
                  <a:solidFill>
                    <a:srgbClr val="FFFFFF"/>
                  </a:solidFill>
                  <a:latin typeface="Arial" panose="020B0604020202020204" pitchFamily="34" charset="0"/>
                  <a:ea typeface="Microsoft YaHei" panose="020B0503020204020204" pitchFamily="34" charset="-122"/>
                </a:rPr>
                <a:t>Máxima: 79 </a:t>
              </a:r>
              <a:r>
                <a:rPr lang="pt-BR" altLang="pt-BR" sz="1600" baseline="30000">
                  <a:solidFill>
                    <a:srgbClr val="FFFFFF"/>
                  </a:solidFill>
                  <a:latin typeface="Arial" panose="020B0604020202020204" pitchFamily="34" charset="0"/>
                  <a:ea typeface="Microsoft YaHei" panose="020B0503020204020204" pitchFamily="34" charset="-122"/>
                </a:rPr>
                <a:t>o</a:t>
              </a:r>
              <a:r>
                <a:rPr lang="pt-BR" altLang="pt-BR" sz="1600">
                  <a:solidFill>
                    <a:srgbClr val="FFFFFF"/>
                  </a:solidFill>
                  <a:latin typeface="Arial" panose="020B0604020202020204" pitchFamily="34" charset="0"/>
                  <a:ea typeface="Microsoft YaHei" panose="020B0503020204020204" pitchFamily="34" charset="-122"/>
                </a:rPr>
                <a:t>C</a:t>
              </a:r>
            </a:p>
          </p:txBody>
        </p:sp>
      </p:grpSp>
      <p:sp>
        <p:nvSpPr>
          <p:cNvPr id="10" name="Rectangle 9">
            <a:extLst>
              <a:ext uri="{FF2B5EF4-FFF2-40B4-BE49-F238E27FC236}">
                <a16:creationId xmlns:a16="http://schemas.microsoft.com/office/drawing/2014/main" id="{98BFCDB4-1BC8-3706-5BDE-96AAAE5823FD}"/>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47118" name="TextBox 12">
            <a:extLst>
              <a:ext uri="{FF2B5EF4-FFF2-40B4-BE49-F238E27FC236}">
                <a16:creationId xmlns:a16="http://schemas.microsoft.com/office/drawing/2014/main" id="{81E3B30E-E9FF-6682-A700-12DCF417E03A}"/>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47119" name="Rectangle 11">
            <a:extLst>
              <a:ext uri="{FF2B5EF4-FFF2-40B4-BE49-F238E27FC236}">
                <a16:creationId xmlns:a16="http://schemas.microsoft.com/office/drawing/2014/main" id="{D58107EF-540F-D12A-CBB7-FFC70229332A}"/>
              </a:ext>
            </a:extLst>
          </p:cNvPr>
          <p:cNvSpPr>
            <a:spLocks noChangeArrowheads="1"/>
          </p:cNvSpPr>
          <p:nvPr/>
        </p:nvSpPr>
        <p:spPr bwMode="auto">
          <a:xfrm>
            <a:off x="1397000" y="393700"/>
            <a:ext cx="6096000" cy="647700"/>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Helvetica" pitchFamily="2" charset="0"/>
              </a:rPr>
              <a:t>4. Condições de Cultivo</a:t>
            </a:r>
          </a:p>
          <a:p>
            <a:pPr eaLnBrk="1" hangingPunct="1">
              <a:lnSpc>
                <a:spcPct val="100000"/>
              </a:lnSpc>
              <a:spcBef>
                <a:spcPct val="0"/>
              </a:spcBef>
              <a:buFontTx/>
              <a:buNone/>
            </a:pPr>
            <a:r>
              <a:rPr lang="pt-BR" altLang="pt-BR" sz="1800">
                <a:solidFill>
                  <a:schemeClr val="bg1"/>
                </a:solidFill>
                <a:latin typeface="Helvetica" pitchFamily="2" charset="0"/>
              </a:rPr>
              <a:t>4.2. Temperatura </a:t>
            </a:r>
          </a:p>
        </p:txBody>
      </p:sp>
      <p:sp>
        <p:nvSpPr>
          <p:cNvPr id="47120" name="Rectangle 12">
            <a:extLst>
              <a:ext uri="{FF2B5EF4-FFF2-40B4-BE49-F238E27FC236}">
                <a16:creationId xmlns:a16="http://schemas.microsoft.com/office/drawing/2014/main" id="{1839C038-DFDB-2B14-DF48-C4789AD71D94}"/>
              </a:ext>
            </a:extLst>
          </p:cNvPr>
          <p:cNvSpPr>
            <a:spLocks noChangeArrowheads="1"/>
          </p:cNvSpPr>
          <p:nvPr/>
        </p:nvSpPr>
        <p:spPr bwMode="auto">
          <a:xfrm>
            <a:off x="8112125" y="1103313"/>
            <a:ext cx="3240088" cy="2584450"/>
          </a:xfrm>
          <a:prstGeom prst="rect">
            <a:avLst/>
          </a:prstGeom>
          <a:solidFill>
            <a:srgbClr val="FBED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pt-BR" altLang="pt-BR" sz="1800" b="1"/>
              <a:t>Cada bactéria cresce em máxima velocidade quando é incubada sua temperatura ótima de cultivo.</a:t>
            </a:r>
          </a:p>
          <a:p>
            <a:pPr eaLnBrk="1" hangingPunct="1">
              <a:lnSpc>
                <a:spcPct val="100000"/>
              </a:lnSpc>
              <a:spcBef>
                <a:spcPct val="0"/>
              </a:spcBef>
              <a:buFontTx/>
              <a:buNone/>
            </a:pPr>
            <a:endParaRPr lang="pt-BR" altLang="pt-BR" sz="1800" b="1"/>
          </a:p>
          <a:p>
            <a:pPr algn="just" eaLnBrk="1" hangingPunct="1">
              <a:lnSpc>
                <a:spcPct val="100000"/>
              </a:lnSpc>
              <a:spcBef>
                <a:spcPct val="0"/>
              </a:spcBef>
              <a:buFontTx/>
              <a:buNone/>
            </a:pPr>
            <a:endParaRPr lang="pt-BR" altLang="pt-BR" sz="1800" b="1"/>
          </a:p>
          <a:p>
            <a:pPr algn="just" eaLnBrk="1" hangingPunct="1">
              <a:lnSpc>
                <a:spcPct val="100000"/>
              </a:lnSpc>
              <a:spcBef>
                <a:spcPct val="0"/>
              </a:spcBef>
              <a:buFontTx/>
              <a:buNone/>
            </a:pPr>
            <a:r>
              <a:rPr lang="pt-BR" altLang="pt-BR" sz="1800" b="1"/>
              <a:t>Fora destes intervalos de temperatura, a velocidade do cultivo diminui.</a:t>
            </a:r>
          </a:p>
        </p:txBody>
      </p:sp>
      <p:sp>
        <p:nvSpPr>
          <p:cNvPr id="14" name="Rectangle 13">
            <a:extLst>
              <a:ext uri="{FF2B5EF4-FFF2-40B4-BE49-F238E27FC236}">
                <a16:creationId xmlns:a16="http://schemas.microsoft.com/office/drawing/2014/main" id="{16C49FFB-B06F-8F74-0EF9-54BF2B609AB1}"/>
              </a:ext>
            </a:extLst>
          </p:cNvPr>
          <p:cNvSpPr/>
          <p:nvPr/>
        </p:nvSpPr>
        <p:spPr>
          <a:xfrm>
            <a:off x="8112125" y="3811588"/>
            <a:ext cx="3240088" cy="923925"/>
          </a:xfrm>
          <a:prstGeom prst="rect">
            <a:avLst/>
          </a:prstGeom>
          <a:solidFill>
            <a:schemeClr val="accent4">
              <a:lumMod val="20000"/>
              <a:lumOff val="80000"/>
            </a:schemeClr>
          </a:solidFill>
        </p:spPr>
        <p:txBody>
          <a:bodyPr>
            <a:spAutoFit/>
          </a:bodyPr>
          <a:lstStyle/>
          <a:p>
            <a:pPr algn="just" eaLnBrk="1" fontAlgn="auto" hangingPunct="1">
              <a:spcAft>
                <a:spcPts val="0"/>
              </a:spcAft>
              <a:defRPr/>
            </a:pPr>
            <a:r>
              <a:rPr lang="pt-BR" altLang="pt-BR" b="1" dirty="0">
                <a:solidFill>
                  <a:srgbClr val="7030A0"/>
                </a:solidFill>
                <a:latin typeface="+mn-lt"/>
              </a:rPr>
              <a:t>A maioria das bactérias de interesse médico crescem com máxima velocidade a 37 </a:t>
            </a:r>
            <a:r>
              <a:rPr lang="pt-BR" altLang="pt-BR" b="1" baseline="30000" dirty="0" err="1">
                <a:solidFill>
                  <a:srgbClr val="7030A0"/>
                </a:solidFill>
                <a:latin typeface="+mn-lt"/>
              </a:rPr>
              <a:t>o</a:t>
            </a:r>
            <a:r>
              <a:rPr lang="pt-BR" altLang="pt-BR" b="1" dirty="0" err="1">
                <a:solidFill>
                  <a:srgbClr val="7030A0"/>
                </a:solidFill>
                <a:latin typeface="+mn-lt"/>
              </a:rPr>
              <a:t>C.</a:t>
            </a:r>
            <a:endParaRPr lang="pt-BR" altLang="pt-BR" b="1" dirty="0">
              <a:latin typeface="+mn-lt"/>
            </a:endParaRPr>
          </a:p>
        </p:txBody>
      </p:sp>
      <p:sp>
        <p:nvSpPr>
          <p:cNvPr id="15" name="Rectangle 14">
            <a:extLst>
              <a:ext uri="{FF2B5EF4-FFF2-40B4-BE49-F238E27FC236}">
                <a16:creationId xmlns:a16="http://schemas.microsoft.com/office/drawing/2014/main" id="{0AE6B8ED-3030-229C-52E5-1314CBF0F7A1}"/>
              </a:ext>
            </a:extLst>
          </p:cNvPr>
          <p:cNvSpPr/>
          <p:nvPr/>
        </p:nvSpPr>
        <p:spPr>
          <a:xfrm>
            <a:off x="2855913" y="2867025"/>
            <a:ext cx="1074737" cy="338138"/>
          </a:xfrm>
          <a:prstGeom prst="rect">
            <a:avLst/>
          </a:prstGeom>
          <a:solidFill>
            <a:schemeClr val="accent4">
              <a:lumMod val="20000"/>
              <a:lumOff val="80000"/>
            </a:schemeClr>
          </a:solidFill>
        </p:spPr>
        <p:txBody>
          <a:bodyPr>
            <a:spAutoFit/>
          </a:bodyPr>
          <a:lstStyle/>
          <a:p>
            <a:pPr algn="just" eaLnBrk="1" fontAlgn="auto" hangingPunct="1">
              <a:spcAft>
                <a:spcPts val="0"/>
              </a:spcAft>
              <a:defRPr/>
            </a:pPr>
            <a:r>
              <a:rPr lang="pt-BR" altLang="pt-BR" sz="1600" b="1" dirty="0">
                <a:solidFill>
                  <a:srgbClr val="7030A0"/>
                </a:solidFill>
                <a:latin typeface="+mn-lt"/>
              </a:rPr>
              <a:t>Mesófilos</a:t>
            </a:r>
            <a:endParaRPr lang="pt-BR" altLang="pt-BR" sz="1600" b="1" dirty="0">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6398"/>
                                        </p:tgtEl>
                                        <p:attrNameLst>
                                          <p:attrName>style.visibility</p:attrName>
                                        </p:attrNameLst>
                                      </p:cBhvr>
                                      <p:to>
                                        <p:strVal val="visible"/>
                                      </p:to>
                                    </p:set>
                                    <p:anim calcmode="lin" valueType="num">
                                      <p:cBhvr>
                                        <p:cTn id="7" dur="500" fill="hold"/>
                                        <p:tgtEl>
                                          <p:spTgt spid="16398"/>
                                        </p:tgtEl>
                                        <p:attrNameLst>
                                          <p:attrName>ppt_x</p:attrName>
                                        </p:attrNameLst>
                                      </p:cBhvr>
                                      <p:tavLst>
                                        <p:tav tm="100000">
                                          <p:val>
                                            <p:strVal val="#ppt_x"/>
                                          </p:val>
                                        </p:tav>
                                        <p:tav>
                                          <p:val>
                                            <p:strVal val="#ppt_x"/>
                                          </p:val>
                                        </p:tav>
                                      </p:tavLst>
                                    </p:anim>
                                    <p:anim calcmode="lin" valueType="num">
                                      <p:cBhvr>
                                        <p:cTn id="8" dur="500" fill="hold"/>
                                        <p:tgtEl>
                                          <p:spTgt spid="16398"/>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7409" name="Group 1">
            <a:extLst>
              <a:ext uri="{FF2B5EF4-FFF2-40B4-BE49-F238E27FC236}">
                <a16:creationId xmlns:a16="http://schemas.microsoft.com/office/drawing/2014/main" id="{24E90F14-647B-6585-A22F-863A0E8EC181}"/>
              </a:ext>
            </a:extLst>
          </p:cNvPr>
          <p:cNvGraphicFramePr>
            <a:graphicFrameLocks noGrp="1"/>
          </p:cNvGraphicFramePr>
          <p:nvPr/>
        </p:nvGraphicFramePr>
        <p:xfrm>
          <a:off x="1454150" y="1352550"/>
          <a:ext cx="10186988" cy="3178327"/>
        </p:xfrm>
        <a:graphic>
          <a:graphicData uri="http://schemas.openxmlformats.org/drawingml/2006/table">
            <a:tbl>
              <a:tblPr/>
              <a:tblGrid>
                <a:gridCol w="3220095">
                  <a:extLst>
                    <a:ext uri="{9D8B030D-6E8A-4147-A177-3AD203B41FA5}">
                      <a16:colId xmlns:a16="http://schemas.microsoft.com/office/drawing/2014/main" val="20000"/>
                    </a:ext>
                  </a:extLst>
                </a:gridCol>
                <a:gridCol w="6966893">
                  <a:extLst>
                    <a:ext uri="{9D8B030D-6E8A-4147-A177-3AD203B41FA5}">
                      <a16:colId xmlns:a16="http://schemas.microsoft.com/office/drawing/2014/main" val="20001"/>
                    </a:ext>
                  </a:extLst>
                </a:gridCol>
              </a:tblGrid>
              <a:tr h="3178175">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ts val="4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pt-BR" altLang="pt-BR" sz="14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endParaRPr>
                    </a:p>
                  </a:txBody>
                  <a:tcPr marL="90005" marR="90005" marT="59224" marB="46782"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lvl1pPr marL="533400" indent="-531813" eaLnBrk="0" hangingPunct="0">
                        <a:spcBef>
                          <a:spcPts val="8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ts val="350"/>
                        </a:spcBef>
                        <a:spcAft>
                          <a:spcPct val="0"/>
                        </a:spcAft>
                        <a:buClrTx/>
                        <a:buSzPct val="100000"/>
                        <a:buFontTx/>
                        <a:buChar char="-"/>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pt-BR" altLang="pt-BR" sz="1400" b="0" i="0" u="none" strike="noStrike" cap="none" normalizeH="0" baseline="0" dirty="0">
                          <a:ln>
                            <a:noFill/>
                          </a:ln>
                          <a:solidFill>
                            <a:srgbClr val="0432FF"/>
                          </a:solidFill>
                          <a:effectLst/>
                          <a:latin typeface="Arial" panose="020B0604020202020204" pitchFamily="34" charset="0"/>
                          <a:ea typeface="Microsoft YaHei" panose="020B0503020204020204" pitchFamily="34" charset="-122"/>
                        </a:rPr>
                        <a:t> Aeróbias Obrigatórios</a:t>
                      </a:r>
                    </a:p>
                    <a:p>
                      <a:pPr marL="0" marR="0" lvl="0" indent="0" algn="l" defTabSz="449263" rtl="0" eaLnBrk="1" fontAlgn="base" latinLnBrk="0" hangingPunct="1">
                        <a:lnSpc>
                          <a:spcPct val="93000"/>
                        </a:lnSpc>
                        <a:spcBef>
                          <a:spcPts val="350"/>
                        </a:spcBef>
                        <a:spcAft>
                          <a:spcPct val="0"/>
                        </a:spcAft>
                        <a:buClrTx/>
                        <a:buSzPct val="100000"/>
                        <a:buFontTx/>
                        <a:buChar char="-"/>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pt-BR" altLang="pt-BR" sz="1400" b="0" i="0" u="none" strike="noStrike" cap="none" normalizeH="0" baseline="0" dirty="0">
                          <a:ln>
                            <a:noFill/>
                          </a:ln>
                          <a:solidFill>
                            <a:srgbClr val="0432FF"/>
                          </a:solidFill>
                          <a:effectLst/>
                          <a:latin typeface="Arial" panose="020B0604020202020204" pitchFamily="34" charset="0"/>
                          <a:ea typeface="Microsoft YaHei" panose="020B0503020204020204" pitchFamily="34" charset="-122"/>
                        </a:rPr>
                        <a:t> Aeróbias Facultativas</a:t>
                      </a:r>
                    </a:p>
                    <a:p>
                      <a:pPr marL="0" marR="0" lvl="0" indent="0" algn="l" defTabSz="449263" rtl="0" eaLnBrk="1" fontAlgn="base" latinLnBrk="0" hangingPunct="1">
                        <a:lnSpc>
                          <a:spcPct val="93000"/>
                        </a:lnSpc>
                        <a:spcBef>
                          <a:spcPts val="350"/>
                        </a:spcBef>
                        <a:spcAft>
                          <a:spcPct val="0"/>
                        </a:spcAft>
                        <a:buClrTx/>
                        <a:buSzPct val="100000"/>
                        <a:buFontTx/>
                        <a:buChar char="-"/>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endParaRPr kumimoji="0" lang="pt-BR" altLang="pt-BR" sz="800" b="0" i="0" u="none" strike="noStrike" cap="none" normalizeH="0" baseline="0" dirty="0">
                        <a:ln>
                          <a:noFill/>
                        </a:ln>
                        <a:solidFill>
                          <a:srgbClr val="0432FF"/>
                        </a:solidFill>
                        <a:effectLst/>
                        <a:latin typeface="Arial" panose="020B0604020202020204" pitchFamily="34" charset="0"/>
                        <a:ea typeface="Microsoft YaHei" panose="020B0503020204020204" pitchFamily="34" charset="-122"/>
                      </a:endParaRPr>
                    </a:p>
                    <a:p>
                      <a:pPr marL="0" marR="0" lvl="0" indent="0" algn="l" defTabSz="449263" rtl="0" eaLnBrk="1" fontAlgn="base" latinLnBrk="0" hangingPunct="1">
                        <a:lnSpc>
                          <a:spcPct val="93000"/>
                        </a:lnSpc>
                        <a:spcBef>
                          <a:spcPts val="350"/>
                        </a:spcBef>
                        <a:spcAft>
                          <a:spcPct val="0"/>
                        </a:spcAft>
                        <a:buClrTx/>
                        <a:buSzPct val="100000"/>
                        <a:buFontTx/>
                        <a:buChar char="-"/>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pt-BR" altLang="pt-BR" sz="1400" b="0" i="0" u="none" strike="noStrike" cap="none" normalizeH="0" baseline="0" dirty="0">
                          <a:ln>
                            <a:noFill/>
                          </a:ln>
                          <a:solidFill>
                            <a:srgbClr val="0432FF"/>
                          </a:solidFill>
                          <a:effectLst/>
                          <a:latin typeface="Arial" panose="020B0604020202020204" pitchFamily="34" charset="0"/>
                          <a:ea typeface="Microsoft YaHei" panose="020B0503020204020204" pitchFamily="34" charset="-122"/>
                        </a:rPr>
                        <a:t> Anaeróbias Facultativos                       </a:t>
                      </a:r>
                    </a:p>
                    <a:p>
                      <a:pPr marL="0" marR="0" lvl="0" indent="0" algn="l" defTabSz="449263" rtl="0" eaLnBrk="1" fontAlgn="base" latinLnBrk="0" hangingPunct="1">
                        <a:lnSpc>
                          <a:spcPct val="93000"/>
                        </a:lnSpc>
                        <a:spcBef>
                          <a:spcPts val="350"/>
                        </a:spcBef>
                        <a:spcAft>
                          <a:spcPct val="0"/>
                        </a:spcAft>
                        <a:buClrTx/>
                        <a:buSzPct val="100000"/>
                        <a:buFontTx/>
                        <a:buChar char="-"/>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pt-BR" altLang="pt-BR" sz="1400" b="0" i="0" u="none" strike="noStrike" cap="none" normalizeH="0" baseline="0" dirty="0">
                          <a:ln>
                            <a:noFill/>
                          </a:ln>
                          <a:solidFill>
                            <a:srgbClr val="0432FF"/>
                          </a:solidFill>
                          <a:effectLst/>
                          <a:latin typeface="Arial" panose="020B0604020202020204" pitchFamily="34" charset="0"/>
                          <a:ea typeface="Microsoft YaHei" panose="020B0503020204020204" pitchFamily="34" charset="-122"/>
                        </a:rPr>
                        <a:t> Anaeróbias Estritas</a:t>
                      </a:r>
                    </a:p>
                    <a:p>
                      <a:pPr marL="533400" marR="0" lvl="0" indent="-531813" algn="l" defTabSz="449263" rtl="0" eaLnBrk="1" fontAlgn="base" latinLnBrk="0" hangingPunct="1">
                        <a:lnSpc>
                          <a:spcPct val="93000"/>
                        </a:lnSpc>
                        <a:spcBef>
                          <a:spcPts val="350"/>
                        </a:spcBef>
                        <a:spcAft>
                          <a:spcPct val="0"/>
                        </a:spcAft>
                        <a:buClrTx/>
                        <a:buSzPct val="10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endParaRPr kumimoji="0" lang="pt-BR" altLang="pt-BR" sz="1400" b="0" i="0" u="none" strike="noStrike" cap="none" normalizeH="0" baseline="0" dirty="0">
                        <a:ln>
                          <a:noFill/>
                        </a:ln>
                        <a:solidFill>
                          <a:srgbClr val="3333CC"/>
                        </a:solidFill>
                        <a:effectLst/>
                        <a:latin typeface="Arial" panose="020B0604020202020204" pitchFamily="34" charset="0"/>
                        <a:ea typeface="Microsoft YaHei" panose="020B0503020204020204" pitchFamily="34" charset="-122"/>
                      </a:endParaRPr>
                    </a:p>
                    <a:p>
                      <a:pPr marL="533400" marR="0" lvl="0" indent="-531813" algn="l" defTabSz="449263" rtl="0" eaLnBrk="1" fontAlgn="base" latinLnBrk="0" hangingPunct="1">
                        <a:lnSpc>
                          <a:spcPct val="93000"/>
                        </a:lnSpc>
                        <a:spcBef>
                          <a:spcPts val="350"/>
                        </a:spcBef>
                        <a:spcAft>
                          <a:spcPct val="0"/>
                        </a:spcAft>
                        <a:buClrTx/>
                        <a:buSzPct val="10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pt-BR" altLang="pt-BR" sz="14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rPr>
                        <a:t>O metabolismo aeróbio gera radicais de oxigênio. Bactérias aeróbias tem enzimas que conferem resistência a estes radicais. De modo simplificado, veja abaixo: </a:t>
                      </a:r>
                    </a:p>
                    <a:p>
                      <a:pPr marL="533400" marR="0" lvl="0" indent="-531813" algn="l" defTabSz="449263" rtl="0" eaLnBrk="1" fontAlgn="base" latinLnBrk="0" hangingPunct="1">
                        <a:lnSpc>
                          <a:spcPct val="93000"/>
                        </a:lnSpc>
                        <a:spcBef>
                          <a:spcPts val="350"/>
                        </a:spcBef>
                        <a:spcAft>
                          <a:spcPct val="0"/>
                        </a:spcAft>
                        <a:buClrTx/>
                        <a:buSzPct val="10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endParaRPr kumimoji="0" lang="pt-BR" altLang="pt-BR" sz="14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endParaRPr>
                    </a:p>
                    <a:p>
                      <a:pPr marL="531813" marR="0" lvl="0" indent="-530225" algn="l" defTabSz="449263" rtl="0" eaLnBrk="1" fontAlgn="base" latinLnBrk="0" hangingPunct="1">
                        <a:lnSpc>
                          <a:spcPct val="93000"/>
                        </a:lnSpc>
                        <a:spcBef>
                          <a:spcPts val="350"/>
                        </a:spcBef>
                        <a:spcAft>
                          <a:spcPct val="0"/>
                        </a:spcAft>
                        <a:buClr>
                          <a:srgbClr val="3333CC"/>
                        </a:buClr>
                        <a:buSzPct val="100000"/>
                        <a:buFont typeface="Arial" panose="020B0604020202020204" pitchFamily="34" charset="0"/>
                        <a:buAutoNum type="alphaUcParenR"/>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pt-BR" altLang="pt-BR" sz="1800" b="0" i="0" u="none" strike="noStrike" cap="none" normalizeH="0" baseline="0" dirty="0">
                          <a:ln>
                            <a:noFill/>
                          </a:ln>
                          <a:solidFill>
                            <a:srgbClr val="3333CC"/>
                          </a:solidFill>
                          <a:effectLst/>
                          <a:latin typeface="Arial" panose="020B0604020202020204" pitchFamily="34" charset="0"/>
                          <a:ea typeface="Microsoft YaHei" panose="020B0503020204020204" pitchFamily="34" charset="-122"/>
                        </a:rPr>
                        <a:t>2 0</a:t>
                      </a:r>
                      <a:r>
                        <a:rPr kumimoji="0" lang="pt-BR" altLang="pt-BR" sz="1800" b="0" i="0" u="none" strike="noStrike" cap="none" normalizeH="0" baseline="-25000" dirty="0">
                          <a:ln>
                            <a:noFill/>
                          </a:ln>
                          <a:solidFill>
                            <a:srgbClr val="3333CC"/>
                          </a:solidFill>
                          <a:effectLst/>
                          <a:latin typeface="Arial" panose="020B0604020202020204" pitchFamily="34" charset="0"/>
                          <a:ea typeface="Microsoft YaHei" panose="020B0503020204020204" pitchFamily="34" charset="-122"/>
                        </a:rPr>
                        <a:t>2</a:t>
                      </a:r>
                      <a:r>
                        <a:rPr kumimoji="0" lang="pt-BR" altLang="pt-BR" sz="1800" b="0" i="0" u="none" strike="noStrike" cap="none" normalizeH="0" baseline="0" dirty="0">
                          <a:ln>
                            <a:noFill/>
                          </a:ln>
                          <a:solidFill>
                            <a:srgbClr val="3333CC"/>
                          </a:solidFill>
                          <a:effectLst/>
                          <a:latin typeface="Arial" panose="020B0604020202020204" pitchFamily="34" charset="0"/>
                          <a:ea typeface="Microsoft YaHei" panose="020B0503020204020204" pitchFamily="34" charset="-122"/>
                        </a:rPr>
                        <a:t> + 2 H</a:t>
                      </a:r>
                      <a:r>
                        <a:rPr kumimoji="0" lang="pt-BR" altLang="pt-BR" sz="1800" b="0" i="0" u="none" strike="noStrike" cap="none" normalizeH="0" baseline="-25000" dirty="0">
                          <a:ln>
                            <a:noFill/>
                          </a:ln>
                          <a:solidFill>
                            <a:srgbClr val="3333CC"/>
                          </a:solidFill>
                          <a:effectLst/>
                          <a:latin typeface="Arial" panose="020B0604020202020204" pitchFamily="34" charset="0"/>
                          <a:ea typeface="Microsoft YaHei" panose="020B0503020204020204" pitchFamily="34" charset="-122"/>
                        </a:rPr>
                        <a:t>2 </a:t>
                      </a:r>
                      <a:r>
                        <a:rPr kumimoji="0" lang="pt-BR" altLang="pt-BR" sz="1800" b="0" i="0" u="none" strike="noStrike" cap="none" normalizeH="0" baseline="0" dirty="0">
                          <a:ln>
                            <a:noFill/>
                          </a:ln>
                          <a:solidFill>
                            <a:srgbClr val="3333CC"/>
                          </a:solidFill>
                          <a:effectLst/>
                          <a:latin typeface="Arial" panose="020B0604020202020204" pitchFamily="34" charset="0"/>
                          <a:ea typeface="Microsoft YaHei" panose="020B0503020204020204" pitchFamily="34" charset="-122"/>
                        </a:rPr>
                        <a:t>                                      H</a:t>
                      </a:r>
                      <a:r>
                        <a:rPr kumimoji="0" lang="pt-BR" altLang="pt-BR" sz="1800" b="0" i="0" u="none" strike="noStrike" cap="none" normalizeH="0" baseline="-25000" dirty="0">
                          <a:ln>
                            <a:noFill/>
                          </a:ln>
                          <a:solidFill>
                            <a:srgbClr val="3333CC"/>
                          </a:solidFill>
                          <a:effectLst/>
                          <a:latin typeface="Arial" panose="020B0604020202020204" pitchFamily="34" charset="0"/>
                          <a:ea typeface="Microsoft YaHei" panose="020B0503020204020204" pitchFamily="34" charset="-122"/>
                        </a:rPr>
                        <a:t>2</a:t>
                      </a:r>
                      <a:r>
                        <a:rPr kumimoji="0" lang="pt-BR" altLang="pt-BR" sz="1800" b="0" i="0" u="none" strike="noStrike" cap="none" normalizeH="0" baseline="0" dirty="0">
                          <a:ln>
                            <a:noFill/>
                          </a:ln>
                          <a:solidFill>
                            <a:srgbClr val="3333CC"/>
                          </a:solidFill>
                          <a:effectLst/>
                          <a:latin typeface="Arial" panose="020B0604020202020204" pitchFamily="34" charset="0"/>
                          <a:ea typeface="Microsoft YaHei" panose="020B0503020204020204" pitchFamily="34" charset="-122"/>
                        </a:rPr>
                        <a:t>0</a:t>
                      </a:r>
                      <a:r>
                        <a:rPr kumimoji="0" lang="pt-BR" altLang="pt-BR" sz="1800" b="0" i="0" u="none" strike="noStrike" cap="none" normalizeH="0" baseline="-25000" dirty="0">
                          <a:ln>
                            <a:noFill/>
                          </a:ln>
                          <a:solidFill>
                            <a:srgbClr val="3333CC"/>
                          </a:solidFill>
                          <a:effectLst/>
                          <a:latin typeface="Arial" panose="020B0604020202020204" pitchFamily="34" charset="0"/>
                          <a:ea typeface="Microsoft YaHei" panose="020B0503020204020204" pitchFamily="34" charset="-122"/>
                        </a:rPr>
                        <a:t>2</a:t>
                      </a:r>
                    </a:p>
                    <a:p>
                      <a:pPr marL="531813" marR="0" lvl="0" indent="-530225" algn="l" defTabSz="449263" rtl="0" eaLnBrk="1" fontAlgn="base" latinLnBrk="0" hangingPunct="1">
                        <a:lnSpc>
                          <a:spcPct val="93000"/>
                        </a:lnSpc>
                        <a:spcBef>
                          <a:spcPts val="350"/>
                        </a:spcBef>
                        <a:spcAft>
                          <a:spcPct val="0"/>
                        </a:spcAft>
                        <a:buClr>
                          <a:srgbClr val="3333CC"/>
                        </a:buClr>
                        <a:buSzPct val="100000"/>
                        <a:buFont typeface="Arial" panose="020B0604020202020204" pitchFamily="34" charset="0"/>
                        <a:buAutoNum type="alphaUcParenR"/>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endParaRPr kumimoji="0" lang="pt-BR" altLang="pt-BR" sz="1800" b="0" i="0" u="none" strike="noStrike" cap="none" normalizeH="0" baseline="-25000" dirty="0">
                        <a:ln>
                          <a:noFill/>
                        </a:ln>
                        <a:solidFill>
                          <a:srgbClr val="3333CC"/>
                        </a:solidFill>
                        <a:effectLst/>
                        <a:latin typeface="Arial" panose="020B0604020202020204" pitchFamily="34" charset="0"/>
                        <a:ea typeface="Microsoft YaHei" panose="020B0503020204020204" pitchFamily="34" charset="-122"/>
                      </a:endParaRPr>
                    </a:p>
                    <a:p>
                      <a:pPr marL="531813" marR="0" lvl="0" indent="-530225" algn="l" defTabSz="449263" rtl="0" eaLnBrk="1" fontAlgn="base" latinLnBrk="0" hangingPunct="1">
                        <a:lnSpc>
                          <a:spcPct val="93000"/>
                        </a:lnSpc>
                        <a:spcBef>
                          <a:spcPts val="350"/>
                        </a:spcBef>
                        <a:spcAft>
                          <a:spcPct val="0"/>
                        </a:spcAft>
                        <a:buClr>
                          <a:srgbClr val="3333CC"/>
                        </a:buClr>
                        <a:buSzPct val="100000"/>
                        <a:buFont typeface="Arial" panose="020B0604020202020204" pitchFamily="34" charset="0"/>
                        <a:buAutoNum type="alphaUcParenR"/>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pt-BR" altLang="pt-BR" sz="1800" b="0" i="0" u="none" strike="noStrike" cap="none" normalizeH="0" baseline="0" dirty="0">
                          <a:ln>
                            <a:noFill/>
                          </a:ln>
                          <a:solidFill>
                            <a:srgbClr val="3333CC"/>
                          </a:solidFill>
                          <a:effectLst/>
                          <a:latin typeface="Arial" panose="020B0604020202020204" pitchFamily="34" charset="0"/>
                          <a:ea typeface="Microsoft YaHei" panose="020B0503020204020204" pitchFamily="34" charset="-122"/>
                        </a:rPr>
                        <a:t>H</a:t>
                      </a:r>
                      <a:r>
                        <a:rPr kumimoji="0" lang="pt-BR" altLang="pt-BR" sz="1800" b="0" i="0" u="none" strike="noStrike" cap="none" normalizeH="0" baseline="-25000" dirty="0">
                          <a:ln>
                            <a:noFill/>
                          </a:ln>
                          <a:solidFill>
                            <a:srgbClr val="3333CC"/>
                          </a:solidFill>
                          <a:effectLst/>
                          <a:latin typeface="Arial" panose="020B0604020202020204" pitchFamily="34" charset="0"/>
                          <a:ea typeface="Microsoft YaHei" panose="020B0503020204020204" pitchFamily="34" charset="-122"/>
                        </a:rPr>
                        <a:t>2</a:t>
                      </a:r>
                      <a:r>
                        <a:rPr kumimoji="0" lang="pt-BR" altLang="pt-BR" sz="1800" b="0" i="0" u="none" strike="noStrike" cap="none" normalizeH="0" baseline="0" dirty="0">
                          <a:ln>
                            <a:noFill/>
                          </a:ln>
                          <a:solidFill>
                            <a:srgbClr val="3333CC"/>
                          </a:solidFill>
                          <a:effectLst/>
                          <a:latin typeface="Arial" panose="020B0604020202020204" pitchFamily="34" charset="0"/>
                          <a:ea typeface="Microsoft YaHei" panose="020B0503020204020204" pitchFamily="34" charset="-122"/>
                        </a:rPr>
                        <a:t>0</a:t>
                      </a:r>
                      <a:r>
                        <a:rPr kumimoji="0" lang="pt-BR" altLang="pt-BR" sz="1800" b="0" i="0" u="none" strike="noStrike" cap="none" normalizeH="0" baseline="-25000" dirty="0">
                          <a:ln>
                            <a:noFill/>
                          </a:ln>
                          <a:solidFill>
                            <a:srgbClr val="3333CC"/>
                          </a:solidFill>
                          <a:effectLst/>
                          <a:latin typeface="Arial" panose="020B0604020202020204" pitchFamily="34" charset="0"/>
                          <a:ea typeface="Microsoft YaHei" panose="020B0503020204020204" pitchFamily="34" charset="-122"/>
                        </a:rPr>
                        <a:t>2                                                                          </a:t>
                      </a:r>
                      <a:r>
                        <a:rPr kumimoji="0" lang="pt-BR" altLang="pt-BR" sz="1800" b="0" i="0" u="none" strike="noStrike" cap="none" normalizeH="0" baseline="0" dirty="0">
                          <a:ln>
                            <a:noFill/>
                          </a:ln>
                          <a:solidFill>
                            <a:srgbClr val="3333CC"/>
                          </a:solidFill>
                          <a:effectLst/>
                          <a:latin typeface="Arial" panose="020B0604020202020204" pitchFamily="34" charset="0"/>
                          <a:ea typeface="Microsoft YaHei" panose="020B0503020204020204" pitchFamily="34" charset="-122"/>
                        </a:rPr>
                        <a:t>H</a:t>
                      </a:r>
                      <a:r>
                        <a:rPr kumimoji="0" lang="pt-BR" altLang="pt-BR" sz="1800" b="0" i="0" u="none" strike="noStrike" cap="none" normalizeH="0" baseline="-25000" dirty="0">
                          <a:ln>
                            <a:noFill/>
                          </a:ln>
                          <a:solidFill>
                            <a:srgbClr val="3333CC"/>
                          </a:solidFill>
                          <a:effectLst/>
                          <a:latin typeface="Arial" panose="020B0604020202020204" pitchFamily="34" charset="0"/>
                          <a:ea typeface="Microsoft YaHei" panose="020B0503020204020204" pitchFamily="34" charset="-122"/>
                        </a:rPr>
                        <a:t>2</a:t>
                      </a:r>
                      <a:r>
                        <a:rPr kumimoji="0" lang="pt-BR" altLang="pt-BR" sz="1800" b="0" i="0" u="none" strike="noStrike" cap="none" normalizeH="0" baseline="0" dirty="0">
                          <a:ln>
                            <a:noFill/>
                          </a:ln>
                          <a:solidFill>
                            <a:srgbClr val="3333CC"/>
                          </a:solidFill>
                          <a:effectLst/>
                          <a:latin typeface="Arial" panose="020B0604020202020204" pitchFamily="34" charset="0"/>
                          <a:ea typeface="Microsoft YaHei" panose="020B0503020204020204" pitchFamily="34" charset="-122"/>
                        </a:rPr>
                        <a:t>0</a:t>
                      </a:r>
                      <a:r>
                        <a:rPr kumimoji="0" lang="pt-BR" altLang="pt-BR" sz="1800" b="0" i="0" u="none" strike="noStrike" cap="none" normalizeH="0" baseline="-25000" dirty="0">
                          <a:ln>
                            <a:noFill/>
                          </a:ln>
                          <a:solidFill>
                            <a:srgbClr val="3333CC"/>
                          </a:solidFill>
                          <a:effectLst/>
                          <a:latin typeface="Arial" panose="020B0604020202020204" pitchFamily="34" charset="0"/>
                          <a:ea typeface="Microsoft YaHei" panose="020B0503020204020204" pitchFamily="34" charset="-122"/>
                        </a:rPr>
                        <a:t>      </a:t>
                      </a:r>
                      <a:r>
                        <a:rPr kumimoji="0" lang="pt-BR" altLang="pt-BR" sz="1800" b="0" i="0" u="none" strike="noStrike" cap="none" normalizeH="0" baseline="0" dirty="0">
                          <a:ln>
                            <a:noFill/>
                          </a:ln>
                          <a:solidFill>
                            <a:srgbClr val="3333CC"/>
                          </a:solidFill>
                          <a:effectLst/>
                          <a:latin typeface="Arial" panose="020B0604020202020204" pitchFamily="34" charset="0"/>
                          <a:ea typeface="Microsoft YaHei" panose="020B0503020204020204" pitchFamily="34" charset="-122"/>
                        </a:rPr>
                        <a:t>+</a:t>
                      </a:r>
                      <a:r>
                        <a:rPr kumimoji="0" lang="pt-BR" altLang="pt-BR" sz="1800" b="0" i="0" u="none" strike="noStrike" cap="none" normalizeH="0" baseline="-25000" dirty="0">
                          <a:ln>
                            <a:noFill/>
                          </a:ln>
                          <a:solidFill>
                            <a:srgbClr val="3333CC"/>
                          </a:solidFill>
                          <a:effectLst/>
                          <a:latin typeface="Arial" panose="020B0604020202020204" pitchFamily="34" charset="0"/>
                          <a:ea typeface="Microsoft YaHei" panose="020B0503020204020204" pitchFamily="34" charset="-122"/>
                        </a:rPr>
                        <a:t>  </a:t>
                      </a:r>
                      <a:r>
                        <a:rPr kumimoji="0" lang="pt-BR" altLang="pt-BR" sz="1800" b="0" i="0" u="none" strike="noStrike" cap="none" normalizeH="0" baseline="0" dirty="0">
                          <a:ln>
                            <a:noFill/>
                          </a:ln>
                          <a:solidFill>
                            <a:srgbClr val="3333CC"/>
                          </a:solidFill>
                          <a:effectLst/>
                          <a:latin typeface="Arial" panose="020B0604020202020204" pitchFamily="34" charset="0"/>
                          <a:ea typeface="Microsoft YaHei" panose="020B0503020204020204" pitchFamily="34" charset="-122"/>
                        </a:rPr>
                        <a:t> 0</a:t>
                      </a:r>
                      <a:r>
                        <a:rPr kumimoji="0" lang="pt-BR" altLang="pt-BR" sz="1800" b="0" i="0" u="none" strike="noStrike" cap="none" normalizeH="0" baseline="-25000" dirty="0">
                          <a:ln>
                            <a:noFill/>
                          </a:ln>
                          <a:solidFill>
                            <a:srgbClr val="3333CC"/>
                          </a:solidFill>
                          <a:effectLst/>
                          <a:latin typeface="Arial" panose="020B0604020202020204" pitchFamily="34" charset="0"/>
                          <a:ea typeface="Microsoft YaHei" panose="020B0503020204020204" pitchFamily="34" charset="-122"/>
                        </a:rPr>
                        <a:t>2</a:t>
                      </a:r>
                    </a:p>
                    <a:p>
                      <a:pPr marL="533400" marR="0" lvl="0" indent="-531813" algn="l" defTabSz="449263" rtl="0" eaLnBrk="1" fontAlgn="base" latinLnBrk="0" hangingPunct="1">
                        <a:lnSpc>
                          <a:spcPct val="93000"/>
                        </a:lnSpc>
                        <a:spcBef>
                          <a:spcPts val="350"/>
                        </a:spcBef>
                        <a:spcAft>
                          <a:spcPct val="0"/>
                        </a:spcAft>
                        <a:buClrTx/>
                        <a:buSzPct val="10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endParaRPr kumimoji="0" lang="pt-BR" altLang="pt-BR" sz="1400" b="0" i="0" u="none" strike="noStrike" cap="none" normalizeH="0" baseline="-25000" dirty="0">
                        <a:ln>
                          <a:noFill/>
                        </a:ln>
                        <a:solidFill>
                          <a:srgbClr val="3333CC"/>
                        </a:solidFill>
                        <a:effectLst/>
                        <a:latin typeface="Arial" panose="020B0604020202020204" pitchFamily="34" charset="0"/>
                        <a:ea typeface="Microsoft YaHei" panose="020B0503020204020204" pitchFamily="34" charset="-122"/>
                      </a:endParaRPr>
                    </a:p>
                  </a:txBody>
                  <a:tcPr marL="90005" marR="90005" marT="59224" marB="46782"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9162" name="Line 12">
            <a:extLst>
              <a:ext uri="{FF2B5EF4-FFF2-40B4-BE49-F238E27FC236}">
                <a16:creationId xmlns:a16="http://schemas.microsoft.com/office/drawing/2014/main" id="{B7FFBCED-DF32-F136-03CB-F12C7428B5E5}"/>
              </a:ext>
            </a:extLst>
          </p:cNvPr>
          <p:cNvSpPr>
            <a:spLocks noChangeShapeType="1"/>
          </p:cNvSpPr>
          <p:nvPr/>
        </p:nvSpPr>
        <p:spPr bwMode="auto">
          <a:xfrm>
            <a:off x="6592888" y="3646488"/>
            <a:ext cx="1728787" cy="1587"/>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9163" name="Line 13">
            <a:extLst>
              <a:ext uri="{FF2B5EF4-FFF2-40B4-BE49-F238E27FC236}">
                <a16:creationId xmlns:a16="http://schemas.microsoft.com/office/drawing/2014/main" id="{60A55026-7D08-BF7E-0A48-E327F2426103}"/>
              </a:ext>
            </a:extLst>
          </p:cNvPr>
          <p:cNvSpPr>
            <a:spLocks noChangeShapeType="1"/>
          </p:cNvSpPr>
          <p:nvPr/>
        </p:nvSpPr>
        <p:spPr bwMode="auto">
          <a:xfrm flipV="1">
            <a:off x="9983788" y="3892550"/>
            <a:ext cx="144462" cy="14763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9164" name="Line 14">
            <a:extLst>
              <a:ext uri="{FF2B5EF4-FFF2-40B4-BE49-F238E27FC236}">
                <a16:creationId xmlns:a16="http://schemas.microsoft.com/office/drawing/2014/main" id="{7DCDEA44-292E-8187-5230-B6187FC71766}"/>
              </a:ext>
            </a:extLst>
          </p:cNvPr>
          <p:cNvSpPr>
            <a:spLocks noChangeShapeType="1"/>
          </p:cNvSpPr>
          <p:nvPr/>
        </p:nvSpPr>
        <p:spPr bwMode="auto">
          <a:xfrm>
            <a:off x="6176963" y="4152900"/>
            <a:ext cx="2220912" cy="28575"/>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9165" name="Text Box 15">
            <a:extLst>
              <a:ext uri="{FF2B5EF4-FFF2-40B4-BE49-F238E27FC236}">
                <a16:creationId xmlns:a16="http://schemas.microsoft.com/office/drawing/2014/main" id="{FFF52B27-84E6-DB60-6900-61EA94E950A9}"/>
              </a:ext>
            </a:extLst>
          </p:cNvPr>
          <p:cNvSpPr txBox="1">
            <a:spLocks noChangeArrowheads="1"/>
          </p:cNvSpPr>
          <p:nvPr/>
        </p:nvSpPr>
        <p:spPr bwMode="auto">
          <a:xfrm>
            <a:off x="6623050" y="3338513"/>
            <a:ext cx="1698625" cy="277812"/>
          </a:xfrm>
          <a:prstGeom prst="rect">
            <a:avLst/>
          </a:prstGeom>
          <a:solidFill>
            <a:srgbClr val="FFFF6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200">
                <a:solidFill>
                  <a:srgbClr val="000000"/>
                </a:solidFill>
                <a:latin typeface="Arial" panose="020B0604020202020204" pitchFamily="34" charset="0"/>
                <a:ea typeface="Microsoft YaHei" panose="020B0503020204020204" pitchFamily="34" charset="-122"/>
              </a:rPr>
              <a:t>Superóxido dismutase</a:t>
            </a:r>
          </a:p>
        </p:txBody>
      </p:sp>
      <p:sp>
        <p:nvSpPr>
          <p:cNvPr id="49166" name="Text Box 16">
            <a:extLst>
              <a:ext uri="{FF2B5EF4-FFF2-40B4-BE49-F238E27FC236}">
                <a16:creationId xmlns:a16="http://schemas.microsoft.com/office/drawing/2014/main" id="{4292FCB2-5519-02A3-6FFC-1B3D0867A73B}"/>
              </a:ext>
            </a:extLst>
          </p:cNvPr>
          <p:cNvSpPr txBox="1">
            <a:spLocks noChangeArrowheads="1"/>
          </p:cNvSpPr>
          <p:nvPr/>
        </p:nvSpPr>
        <p:spPr bwMode="auto">
          <a:xfrm>
            <a:off x="7083425" y="3892550"/>
            <a:ext cx="749300" cy="277813"/>
          </a:xfrm>
          <a:prstGeom prst="rect">
            <a:avLst/>
          </a:prstGeom>
          <a:solidFill>
            <a:srgbClr val="FFFF6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200">
                <a:solidFill>
                  <a:srgbClr val="000000"/>
                </a:solidFill>
                <a:latin typeface="Arial" panose="020B0604020202020204" pitchFamily="34" charset="0"/>
                <a:ea typeface="Microsoft YaHei" panose="020B0503020204020204" pitchFamily="34" charset="-122"/>
              </a:rPr>
              <a:t>catalase</a:t>
            </a:r>
          </a:p>
        </p:txBody>
      </p:sp>
      <p:sp>
        <p:nvSpPr>
          <p:cNvPr id="49167" name="Rectangle 17">
            <a:extLst>
              <a:ext uri="{FF2B5EF4-FFF2-40B4-BE49-F238E27FC236}">
                <a16:creationId xmlns:a16="http://schemas.microsoft.com/office/drawing/2014/main" id="{0D58B2B8-C9A4-5F66-0D70-A9206A285326}"/>
              </a:ext>
            </a:extLst>
          </p:cNvPr>
          <p:cNvSpPr>
            <a:spLocks noChangeArrowheads="1"/>
          </p:cNvSpPr>
          <p:nvPr/>
        </p:nvSpPr>
        <p:spPr bwMode="auto">
          <a:xfrm>
            <a:off x="1397000" y="4822825"/>
            <a:ext cx="10185400" cy="1935163"/>
          </a:xfrm>
          <a:prstGeom prst="rect">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pic>
        <p:nvPicPr>
          <p:cNvPr id="49168" name="Picture 18">
            <a:extLst>
              <a:ext uri="{FF2B5EF4-FFF2-40B4-BE49-F238E27FC236}">
                <a16:creationId xmlns:a16="http://schemas.microsoft.com/office/drawing/2014/main" id="{DEA35ED5-54EA-503E-D75E-C4C5F8791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5116513"/>
            <a:ext cx="4176713" cy="1230312"/>
          </a:xfrm>
          <a:prstGeom prst="rect">
            <a:avLst/>
          </a:prstGeom>
          <a:solidFill>
            <a:srgbClr val="99FF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69" name="Rectangle 19">
            <a:extLst>
              <a:ext uri="{FF2B5EF4-FFF2-40B4-BE49-F238E27FC236}">
                <a16:creationId xmlns:a16="http://schemas.microsoft.com/office/drawing/2014/main" id="{7452CEDE-0EFF-F350-9A3D-2EC3F5DE287E}"/>
              </a:ext>
            </a:extLst>
          </p:cNvPr>
          <p:cNvSpPr>
            <a:spLocks noChangeArrowheads="1"/>
          </p:cNvSpPr>
          <p:nvPr/>
        </p:nvSpPr>
        <p:spPr bwMode="auto">
          <a:xfrm>
            <a:off x="5795963" y="4881563"/>
            <a:ext cx="5668962" cy="1817687"/>
          </a:xfrm>
          <a:prstGeom prst="rect">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A distribuição das enzimas</a:t>
            </a:r>
          </a:p>
          <a:p>
            <a:pPr eaLnBrk="1" hangingPunct="1">
              <a:lnSpc>
                <a:spcPct val="100000"/>
              </a:lnSpc>
              <a:spcBef>
                <a:spcPct val="0"/>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	      - superóxido dismutase (SOD), </a:t>
            </a:r>
          </a:p>
          <a:p>
            <a:pPr eaLnBrk="1" hangingPunct="1">
              <a:lnSpc>
                <a:spcPct val="100000"/>
              </a:lnSpc>
              <a:spcBef>
                <a:spcPct val="0"/>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      - catalase, e </a:t>
            </a:r>
          </a:p>
          <a:p>
            <a:pPr eaLnBrk="1" hangingPunct="1">
              <a:lnSpc>
                <a:spcPct val="100000"/>
              </a:lnSpc>
              <a:spcBef>
                <a:spcPct val="0"/>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      - peroxidase </a:t>
            </a:r>
          </a:p>
          <a:p>
            <a:pPr algn="just" eaLnBrk="1" hangingPunct="1">
              <a:lnSpc>
                <a:spcPct val="100000"/>
              </a:lnSpc>
              <a:spcBef>
                <a:spcPct val="0"/>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em células determina a sua capacidade de existir na presença de O</a:t>
            </a:r>
            <a:r>
              <a:rPr lang="pt-BR" altLang="pt-BR" sz="1400" baseline="-25000">
                <a:solidFill>
                  <a:srgbClr val="000000"/>
                </a:solidFill>
                <a:latin typeface="Arial" panose="020B0604020202020204" pitchFamily="34" charset="0"/>
                <a:ea typeface="Microsoft YaHei" panose="020B0503020204020204" pitchFamily="34" charset="-122"/>
              </a:rPr>
              <a:t>2</a:t>
            </a:r>
            <a:r>
              <a:rPr lang="pt-BR" altLang="pt-BR" sz="1400">
                <a:solidFill>
                  <a:srgbClr val="000000"/>
                </a:solidFill>
                <a:latin typeface="Arial" panose="020B0604020202020204" pitchFamily="34" charset="0"/>
                <a:ea typeface="Microsoft YaHei" panose="020B0503020204020204" pitchFamily="34" charset="-122"/>
              </a:rPr>
              <a:t>. Estas enzimas desintoxicam as células de radicais livres de oxigênio, que são inevitavelmente gerados pelos seres vivos que vivem na presença de O</a:t>
            </a:r>
            <a:r>
              <a:rPr lang="pt-BR" altLang="pt-BR" sz="1400" baseline="-25000">
                <a:solidFill>
                  <a:srgbClr val="000000"/>
                </a:solidFill>
                <a:latin typeface="Arial" panose="020B0604020202020204" pitchFamily="34" charset="0"/>
                <a:ea typeface="Microsoft YaHei" panose="020B0503020204020204" pitchFamily="34" charset="-122"/>
              </a:rPr>
              <a:t>2</a:t>
            </a:r>
            <a:r>
              <a:rPr lang="pt-BR" altLang="pt-BR" sz="1400">
                <a:solidFill>
                  <a:srgbClr val="000000"/>
                </a:solidFill>
                <a:latin typeface="Arial" panose="020B0604020202020204" pitchFamily="34" charset="0"/>
                <a:ea typeface="Microsoft YaHei" panose="020B0503020204020204" pitchFamily="34" charset="-122"/>
              </a:rPr>
              <a:t>. </a:t>
            </a:r>
          </a:p>
        </p:txBody>
      </p:sp>
      <p:sp>
        <p:nvSpPr>
          <p:cNvPr id="49170" name="Rectangle 21">
            <a:extLst>
              <a:ext uri="{FF2B5EF4-FFF2-40B4-BE49-F238E27FC236}">
                <a16:creationId xmlns:a16="http://schemas.microsoft.com/office/drawing/2014/main" id="{4E781ECF-98CA-66CE-A1E2-0D7372E3D0EF}"/>
              </a:ext>
            </a:extLst>
          </p:cNvPr>
          <p:cNvSpPr>
            <a:spLocks noChangeArrowheads="1"/>
          </p:cNvSpPr>
          <p:nvPr/>
        </p:nvSpPr>
        <p:spPr bwMode="auto">
          <a:xfrm>
            <a:off x="1536700" y="1628775"/>
            <a:ext cx="3024188" cy="2033588"/>
          </a:xfrm>
          <a:prstGeom prst="rect">
            <a:avLst/>
          </a:prstGeom>
          <a:solidFill>
            <a:srgbClr val="99FF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Quanto a capacidade de cultivo na</a:t>
            </a:r>
          </a:p>
          <a:p>
            <a:pPr eaLnBrk="1" hangingPunct="1">
              <a:lnSpc>
                <a:spcPct val="100000"/>
              </a:lnSpc>
              <a:spcBef>
                <a:spcPct val="0"/>
              </a:spcBef>
              <a:buFontTx/>
              <a:buNone/>
            </a:pPr>
            <a:endParaRPr lang="pt-BR" altLang="pt-BR" sz="18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presença de Oxigênio</a:t>
            </a:r>
          </a:p>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(atmosfera),</a:t>
            </a:r>
          </a:p>
          <a:p>
            <a:pPr eaLnBrk="1" hangingPunct="1">
              <a:lnSpc>
                <a:spcPct val="100000"/>
              </a:lnSpc>
              <a:spcBef>
                <a:spcPct val="0"/>
              </a:spcBef>
              <a:buFontTx/>
              <a:buNone/>
            </a:pPr>
            <a:endParaRPr lang="pt-BR" altLang="pt-BR" sz="18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as bactérias podem ser:</a:t>
            </a:r>
          </a:p>
        </p:txBody>
      </p:sp>
      <p:sp>
        <p:nvSpPr>
          <p:cNvPr id="14" name="Rectangle 13">
            <a:extLst>
              <a:ext uri="{FF2B5EF4-FFF2-40B4-BE49-F238E27FC236}">
                <a16:creationId xmlns:a16="http://schemas.microsoft.com/office/drawing/2014/main" id="{833F104B-410D-C91D-4C56-04E241E8C518}"/>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49172" name="TextBox 12">
            <a:extLst>
              <a:ext uri="{FF2B5EF4-FFF2-40B4-BE49-F238E27FC236}">
                <a16:creationId xmlns:a16="http://schemas.microsoft.com/office/drawing/2014/main" id="{9CC136AE-99AA-A671-6FD3-4017CDDD8FD7}"/>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49173" name="Rectangle 15">
            <a:extLst>
              <a:ext uri="{FF2B5EF4-FFF2-40B4-BE49-F238E27FC236}">
                <a16:creationId xmlns:a16="http://schemas.microsoft.com/office/drawing/2014/main" id="{44FA3D64-BB3A-6DE7-2192-03937F2BA5CA}"/>
              </a:ext>
            </a:extLst>
          </p:cNvPr>
          <p:cNvSpPr>
            <a:spLocks noChangeArrowheads="1"/>
          </p:cNvSpPr>
          <p:nvPr/>
        </p:nvSpPr>
        <p:spPr bwMode="auto">
          <a:xfrm>
            <a:off x="1454150" y="411163"/>
            <a:ext cx="6096000" cy="647700"/>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Helvetica" pitchFamily="2" charset="0"/>
              </a:rPr>
              <a:t>4. Condições de Cultivo</a:t>
            </a:r>
          </a:p>
          <a:p>
            <a:pPr eaLnBrk="1" hangingPunct="1">
              <a:lnSpc>
                <a:spcPct val="100000"/>
              </a:lnSpc>
              <a:spcBef>
                <a:spcPct val="0"/>
              </a:spcBef>
              <a:buFontTx/>
              <a:buNone/>
            </a:pPr>
            <a:r>
              <a:rPr lang="pt-BR" altLang="pt-BR" sz="1800">
                <a:solidFill>
                  <a:schemeClr val="bg1"/>
                </a:solidFill>
                <a:latin typeface="Helvetica" pitchFamily="2" charset="0"/>
              </a:rPr>
              <a:t>4.3. Concentração de Oxigênio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CB/USP…">
            <a:extLst>
              <a:ext uri="{FF2B5EF4-FFF2-40B4-BE49-F238E27FC236}">
                <a16:creationId xmlns:a16="http://schemas.microsoft.com/office/drawing/2014/main" id="{677088CA-0898-844D-8526-4B225C35113C}"/>
              </a:ext>
            </a:extLst>
          </p:cNvPr>
          <p:cNvSpPr txBox="1"/>
          <p:nvPr/>
        </p:nvSpPr>
        <p:spPr>
          <a:xfrm>
            <a:off x="-19050" y="5399088"/>
            <a:ext cx="1995488" cy="793750"/>
          </a:xfrm>
          <a:prstGeom prst="rect">
            <a:avLst/>
          </a:prstGeom>
          <a:solidFill>
            <a:schemeClr val="accent5">
              <a:lumMod val="20000"/>
              <a:lumOff val="80000"/>
            </a:schemeClr>
          </a:solidFill>
          <a:ln w="12700">
            <a:miter lim="400000"/>
          </a:ln>
        </p:spPr>
        <p:txBody>
          <a:bodyPr lIns="26789" tIns="26789" rIns="26789" bIns="26789" anchor="ctr">
            <a:spAutoFit/>
          </a:bodyPr>
          <a:lstStyle/>
          <a:p>
            <a:pPr algn="ctr" eaLnBrk="1" fontAlgn="auto" hangingPunct="1">
              <a:spcBef>
                <a:spcPts val="0"/>
              </a:spcBef>
              <a:spcAft>
                <a:spcPts val="0"/>
              </a:spcAft>
              <a:defRPr sz="1000">
                <a:latin typeface="Helvetica Neue Medium"/>
                <a:ea typeface="Helvetica Neue Medium"/>
                <a:cs typeface="Helvetica Neue Medium"/>
                <a:sym typeface="Helvetica Neue Medium"/>
              </a:defRPr>
            </a:pPr>
            <a:r>
              <a:rPr lang="pt-BR" sz="1200" dirty="0">
                <a:latin typeface="Helvetica Neue Medium"/>
                <a:ea typeface="Helvetica Neue Medium"/>
                <a:cs typeface="Helvetica Neue Medium"/>
                <a:sym typeface="Helvetica Neue Medium"/>
              </a:rPr>
              <a:t>Profa. Elisabete Vicente</a:t>
            </a:r>
          </a:p>
          <a:p>
            <a:pPr algn="ctr" eaLnBrk="1" fontAlgn="auto" hangingPunct="1">
              <a:spcBef>
                <a:spcPts val="0"/>
              </a:spcBef>
              <a:spcAft>
                <a:spcPts val="0"/>
              </a:spcAft>
              <a:defRPr sz="1000">
                <a:latin typeface="Helvetica Neue Medium"/>
                <a:ea typeface="Helvetica Neue Medium"/>
                <a:cs typeface="Helvetica Neue Medium"/>
                <a:sym typeface="Helvetica Neue Medium"/>
              </a:defRPr>
            </a:pPr>
            <a:r>
              <a:rPr lang="pt-BR" sz="1200" dirty="0">
                <a:latin typeface="Helvetica Neue Medium"/>
                <a:ea typeface="Helvetica Neue Medium"/>
                <a:cs typeface="Helvetica Neue Medium"/>
                <a:sym typeface="Helvetica Neue Medium"/>
              </a:rPr>
              <a:t>Dep. Microbiologia </a:t>
            </a:r>
            <a:r>
              <a:rPr lang="pt-BR" sz="1200" dirty="0" err="1">
                <a:latin typeface="Helvetica Neue Medium"/>
                <a:ea typeface="Helvetica Neue Medium"/>
                <a:cs typeface="Helvetica Neue Medium"/>
                <a:sym typeface="Helvetica Neue Medium"/>
              </a:rPr>
              <a:t>ICB</a:t>
            </a:r>
            <a:r>
              <a:rPr lang="pt-BR" sz="1200" dirty="0">
                <a:latin typeface="Helvetica Neue Medium"/>
                <a:ea typeface="Helvetica Neue Medium"/>
                <a:cs typeface="Helvetica Neue Medium"/>
                <a:sym typeface="Helvetica Neue Medium"/>
              </a:rPr>
              <a:t>/USP</a:t>
            </a:r>
          </a:p>
          <a:p>
            <a:pPr algn="ctr" eaLnBrk="1" fontAlgn="auto" hangingPunct="1">
              <a:spcBef>
                <a:spcPts val="0"/>
              </a:spcBef>
              <a:spcAft>
                <a:spcPts val="0"/>
              </a:spcAft>
              <a:defRPr sz="1000" u="sng">
                <a:solidFill>
                  <a:srgbClr val="0000FF"/>
                </a:solidFill>
                <a:uFill>
                  <a:solidFill>
                    <a:srgbClr val="0000FF"/>
                  </a:solidFill>
                </a:uFill>
                <a:latin typeface="Helvetica Neue Medium"/>
                <a:ea typeface="Helvetica Neue Medium"/>
                <a:cs typeface="Helvetica Neue Medium"/>
                <a:sym typeface="Helvetica Neue Medium"/>
              </a:defRPr>
            </a:pPr>
            <a:r>
              <a:rPr lang="pt-BR" sz="1200" u="sng" dirty="0">
                <a:solidFill>
                  <a:srgbClr val="0000FF"/>
                </a:solidFill>
                <a:uFill>
                  <a:solidFill>
                    <a:srgbClr val="0000FF"/>
                  </a:solidFill>
                </a:uFill>
                <a:latin typeface="Helvetica Neue Medium"/>
                <a:ea typeface="Helvetica Neue Medium"/>
                <a:cs typeface="Helvetica Neue Medium"/>
                <a:sym typeface="Helvetica Neue Medium"/>
                <a:hlinkClick r:id="rId3"/>
              </a:rPr>
              <a:t>bevicent@usp.br</a:t>
            </a:r>
          </a:p>
        </p:txBody>
      </p:sp>
      <p:pic>
        <p:nvPicPr>
          <p:cNvPr id="17410" name="Picture 5">
            <a:extLst>
              <a:ext uri="{FF2B5EF4-FFF2-40B4-BE49-F238E27FC236}">
                <a16:creationId xmlns:a16="http://schemas.microsoft.com/office/drawing/2014/main" id="{9DA516D5-65E4-47C8-3C0C-3A9C90726F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3440113"/>
            <a:ext cx="197802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age1image19835664.jpg" descr="page1image19835664.jpg">
            <a:extLst>
              <a:ext uri="{FF2B5EF4-FFF2-40B4-BE49-F238E27FC236}">
                <a16:creationId xmlns:a16="http://schemas.microsoft.com/office/drawing/2014/main" id="{1C6D53E7-7F66-B466-2955-DC9C2D6C3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3" y="14288"/>
            <a:ext cx="213836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7412" name="Instituto de Ciências Biomédicas USP">
            <a:extLst>
              <a:ext uri="{FF2B5EF4-FFF2-40B4-BE49-F238E27FC236}">
                <a16:creationId xmlns:a16="http://schemas.microsoft.com/office/drawing/2014/main" id="{76138B18-3EF7-ED3E-462D-2BE1B5892FBE}"/>
              </a:ext>
            </a:extLst>
          </p:cNvPr>
          <p:cNvSpPr txBox="1">
            <a:spLocks noChangeArrowheads="1"/>
          </p:cNvSpPr>
          <p:nvPr/>
        </p:nvSpPr>
        <p:spPr bwMode="auto">
          <a:xfrm>
            <a:off x="-19050" y="1296988"/>
            <a:ext cx="184308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defTabSz="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857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857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857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857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857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857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pt-BR" altLang="pt-BR" sz="1400" b="1">
                <a:latin typeface="Calibri Light" panose="020F0302020204030204" pitchFamily="34" charset="0"/>
              </a:rPr>
              <a:t>Instituto de Ciências Biomédicas USP</a:t>
            </a:r>
          </a:p>
        </p:txBody>
      </p:sp>
      <p:pic>
        <p:nvPicPr>
          <p:cNvPr id="17413" name="Recorded Sound" descr="Recorded Sound">
            <a:hlinkClick r:id="" action="ppaction://media"/>
            <a:extLst>
              <a:ext uri="{FF2B5EF4-FFF2-40B4-BE49-F238E27FC236}">
                <a16:creationId xmlns:a16="http://schemas.microsoft.com/office/drawing/2014/main" id="{DB13DEA2-D475-CC1A-E540-4A50B93145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3813" y="52101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12">
            <a:extLst>
              <a:ext uri="{FF2B5EF4-FFF2-40B4-BE49-F238E27FC236}">
                <a16:creationId xmlns:a16="http://schemas.microsoft.com/office/drawing/2014/main" id="{59664F29-5F45-9903-BAB5-866BC4057956}"/>
              </a:ext>
            </a:extLst>
          </p:cNvPr>
          <p:cNvSpPr txBox="1">
            <a:spLocks noChangeArrowheads="1"/>
          </p:cNvSpPr>
          <p:nvPr/>
        </p:nvSpPr>
        <p:spPr bwMode="auto">
          <a:xfrm>
            <a:off x="2252663" y="892175"/>
            <a:ext cx="5089525" cy="430213"/>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en-US" sz="2200" b="1">
                <a:solidFill>
                  <a:schemeClr val="bg1"/>
                </a:solidFill>
                <a:latin typeface="Arial" panose="020B0604020202020204" pitchFamily="34" charset="0"/>
              </a:rPr>
              <a:t>Fisiologia e Crescimento bacteriano</a:t>
            </a:r>
            <a:endParaRPr lang="pt-BR" altLang="en-US" sz="2200">
              <a:solidFill>
                <a:schemeClr val="bg1"/>
              </a:solidFill>
              <a:latin typeface="Arial" panose="020B0604020202020204" pitchFamily="34" charset="0"/>
            </a:endParaRPr>
          </a:p>
        </p:txBody>
      </p:sp>
      <p:sp>
        <p:nvSpPr>
          <p:cNvPr id="14" name="Rectangle 13">
            <a:extLst>
              <a:ext uri="{FF2B5EF4-FFF2-40B4-BE49-F238E27FC236}">
                <a16:creationId xmlns:a16="http://schemas.microsoft.com/office/drawing/2014/main" id="{5475ABCF-A4D4-DD36-08D0-E156B0757E72}"/>
              </a:ext>
            </a:extLst>
          </p:cNvPr>
          <p:cNvSpPr/>
          <p:nvPr/>
        </p:nvSpPr>
        <p:spPr>
          <a:xfrm>
            <a:off x="2135188" y="14288"/>
            <a:ext cx="1414462" cy="415925"/>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13" name="TextBox 12">
            <a:extLst>
              <a:ext uri="{FF2B5EF4-FFF2-40B4-BE49-F238E27FC236}">
                <a16:creationId xmlns:a16="http://schemas.microsoft.com/office/drawing/2014/main" id="{7DE49F91-0BFC-6F76-FFB2-1B877CCEC3F7}"/>
              </a:ext>
            </a:extLst>
          </p:cNvPr>
          <p:cNvSpPr txBox="1"/>
          <p:nvPr/>
        </p:nvSpPr>
        <p:spPr>
          <a:xfrm>
            <a:off x="2252663" y="1765300"/>
            <a:ext cx="8656637" cy="4524375"/>
          </a:xfrm>
          <a:prstGeom prst="rect">
            <a:avLst/>
          </a:prstGeom>
          <a:solidFill>
            <a:srgbClr val="FFF7C1"/>
          </a:solidFill>
          <a:ln>
            <a:solidFill>
              <a:schemeClr val="accent6">
                <a:lumMod val="75000"/>
              </a:schemeClr>
            </a:solidFill>
          </a:ln>
        </p:spPr>
        <p:txBody>
          <a:bodyPr>
            <a:spAutoFit/>
          </a:bodyPr>
          <a:lstStyle/>
          <a:p>
            <a:pPr algn="just" eaLnBrk="1" fontAlgn="auto" hangingPunct="1">
              <a:spcBef>
                <a:spcPts val="0"/>
              </a:spcBef>
              <a:spcAft>
                <a:spcPts val="1200"/>
              </a:spcAft>
              <a:defRPr/>
            </a:pPr>
            <a:r>
              <a:rPr lang="pt-BR" sz="1600" b="1" dirty="0">
                <a:latin typeface="Helvetica" pitchFamily="2" charset="0"/>
              </a:rPr>
              <a:t>Objetivos:</a:t>
            </a:r>
          </a:p>
          <a:p>
            <a:pPr indent="-360000" algn="just" eaLnBrk="1" fontAlgn="auto" hangingPunct="1">
              <a:spcBef>
                <a:spcPts val="0"/>
              </a:spcBef>
              <a:spcAft>
                <a:spcPts val="1200"/>
              </a:spcAft>
              <a:defRPr/>
            </a:pPr>
            <a:r>
              <a:rPr lang="pt-BR" sz="1600" dirty="0">
                <a:latin typeface="Helvetica" pitchFamily="2" charset="0"/>
              </a:rPr>
              <a:t>1- Conhecer os princípios e fases do crescimento bacteriano e sua importância prática</a:t>
            </a:r>
          </a:p>
          <a:p>
            <a:pPr indent="-360000" algn="just" eaLnBrk="1" fontAlgn="auto" hangingPunct="1">
              <a:spcBef>
                <a:spcPts val="0"/>
              </a:spcBef>
              <a:spcAft>
                <a:spcPts val="1200"/>
              </a:spcAft>
              <a:defRPr/>
            </a:pPr>
            <a:r>
              <a:rPr lang="pt-BR" sz="1600" dirty="0">
                <a:latin typeface="Helvetica" pitchFamily="2" charset="0"/>
              </a:rPr>
              <a:t>2- O que é curva de crescimento bacteriano e como seu conhecimento pode auxiliar no entendimento de um processo infeccioso?</a:t>
            </a:r>
          </a:p>
          <a:p>
            <a:pPr indent="-360000" algn="just" eaLnBrk="1" fontAlgn="auto" hangingPunct="1">
              <a:spcBef>
                <a:spcPts val="0"/>
              </a:spcBef>
              <a:spcAft>
                <a:spcPts val="1200"/>
              </a:spcAft>
              <a:defRPr/>
            </a:pPr>
            <a:r>
              <a:rPr lang="pt-BR" sz="1600" dirty="0">
                <a:latin typeface="Helvetica" pitchFamily="2" charset="0"/>
              </a:rPr>
              <a:t>3- Reconhecer a importância de elementos específicos no crescimento bacteriano como pH, disponibilidade de oxigênio, temperatura e nutrientes</a:t>
            </a:r>
          </a:p>
          <a:p>
            <a:pPr indent="-360000" algn="just" eaLnBrk="1" fontAlgn="auto" hangingPunct="1">
              <a:spcBef>
                <a:spcPts val="0"/>
              </a:spcBef>
              <a:spcAft>
                <a:spcPts val="1200"/>
              </a:spcAft>
              <a:defRPr/>
            </a:pPr>
            <a:r>
              <a:rPr lang="pt-BR" sz="1600" dirty="0">
                <a:latin typeface="Helvetica" pitchFamily="2" charset="0"/>
              </a:rPr>
              <a:t>4- Conhecer a classificação bacteriana em relação ao metabolismo de O</a:t>
            </a:r>
            <a:r>
              <a:rPr lang="pt-BR" sz="1600" baseline="-25000" dirty="0">
                <a:latin typeface="Helvetica" pitchFamily="2" charset="0"/>
              </a:rPr>
              <a:t>2</a:t>
            </a:r>
          </a:p>
          <a:p>
            <a:pPr indent="-360000" algn="just" eaLnBrk="1" fontAlgn="auto" hangingPunct="1">
              <a:spcBef>
                <a:spcPts val="0"/>
              </a:spcBef>
              <a:spcAft>
                <a:spcPts val="1200"/>
              </a:spcAft>
              <a:defRPr/>
            </a:pPr>
            <a:r>
              <a:rPr lang="pt-BR" sz="1600" dirty="0">
                <a:latin typeface="Helvetica" pitchFamily="2" charset="0"/>
              </a:rPr>
              <a:t>5- Conhecer as características e diferenças entre um meio diferencial, seletivo e completo</a:t>
            </a:r>
          </a:p>
          <a:p>
            <a:pPr indent="-360000" algn="just" eaLnBrk="1" fontAlgn="auto" hangingPunct="1">
              <a:spcBef>
                <a:spcPts val="0"/>
              </a:spcBef>
              <a:spcAft>
                <a:spcPts val="1200"/>
              </a:spcAft>
              <a:defRPr/>
            </a:pPr>
            <a:r>
              <a:rPr lang="pt-BR" sz="1600" dirty="0">
                <a:latin typeface="Helvetica" pitchFamily="2" charset="0"/>
              </a:rPr>
              <a:t>6- O que é diversidade metabólica das bactérias e porque isso pode ser importante clinicamente</a:t>
            </a:r>
          </a:p>
          <a:p>
            <a:pPr indent="-360000" algn="just" eaLnBrk="1" fontAlgn="auto" hangingPunct="1">
              <a:spcBef>
                <a:spcPts val="0"/>
              </a:spcBef>
              <a:spcAft>
                <a:spcPts val="1200"/>
              </a:spcAft>
              <a:defRPr/>
            </a:pPr>
            <a:r>
              <a:rPr lang="pt-BR" sz="1600" dirty="0">
                <a:latin typeface="Helvetica" pitchFamily="2" charset="0"/>
              </a:rPr>
              <a:t>7- Entender a importância do conhecimento sobre o cultivo bacteriano e sua relação com as ferramentas diagnósticas de processos infecciosos</a:t>
            </a:r>
          </a:p>
          <a:p>
            <a:pPr indent="-360000" algn="just" eaLnBrk="1" fontAlgn="auto" hangingPunct="1">
              <a:spcBef>
                <a:spcPts val="0"/>
              </a:spcBef>
              <a:spcAft>
                <a:spcPts val="1200"/>
              </a:spcAft>
              <a:defRPr/>
            </a:pPr>
            <a:r>
              <a:rPr lang="pt-BR" sz="1600" dirty="0">
                <a:latin typeface="Helvetica" pitchFamily="2" charset="0"/>
              </a:rPr>
              <a:t>8- Entender o mecanismo de ação das principais classes de antimicrobianos</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02" name="Picture 1">
            <a:extLst>
              <a:ext uri="{FF2B5EF4-FFF2-40B4-BE49-F238E27FC236}">
                <a16:creationId xmlns:a16="http://schemas.microsoft.com/office/drawing/2014/main" id="{8191E979-BF9F-006B-C947-68B48457C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1154113"/>
            <a:ext cx="7251700" cy="5421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a:extLst>
              <a:ext uri="{FF2B5EF4-FFF2-40B4-BE49-F238E27FC236}">
                <a16:creationId xmlns:a16="http://schemas.microsoft.com/office/drawing/2014/main" id="{9E83B719-F112-66EC-3BDB-42303CAD6716}"/>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51204" name="TextBox 12">
            <a:extLst>
              <a:ext uri="{FF2B5EF4-FFF2-40B4-BE49-F238E27FC236}">
                <a16:creationId xmlns:a16="http://schemas.microsoft.com/office/drawing/2014/main" id="{3457898D-2EFB-1E47-89A4-B96DAEB0D9C1}"/>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51205" name="Rectangle 6">
            <a:extLst>
              <a:ext uri="{FF2B5EF4-FFF2-40B4-BE49-F238E27FC236}">
                <a16:creationId xmlns:a16="http://schemas.microsoft.com/office/drawing/2014/main" id="{9A988468-C995-0880-C5F4-CAB6C7CD412A}"/>
              </a:ext>
            </a:extLst>
          </p:cNvPr>
          <p:cNvSpPr>
            <a:spLocks noChangeArrowheads="1"/>
          </p:cNvSpPr>
          <p:nvPr/>
        </p:nvSpPr>
        <p:spPr bwMode="auto">
          <a:xfrm>
            <a:off x="1414463" y="392113"/>
            <a:ext cx="6096000" cy="646112"/>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Helvetica" pitchFamily="2" charset="0"/>
              </a:rPr>
              <a:t>4. Condições de Cultivo</a:t>
            </a:r>
          </a:p>
          <a:p>
            <a:pPr eaLnBrk="1" hangingPunct="1">
              <a:lnSpc>
                <a:spcPct val="100000"/>
              </a:lnSpc>
              <a:spcBef>
                <a:spcPct val="0"/>
              </a:spcBef>
              <a:buFontTx/>
              <a:buNone/>
            </a:pPr>
            <a:r>
              <a:rPr lang="pt-BR" altLang="pt-BR" sz="1800">
                <a:solidFill>
                  <a:schemeClr val="bg1"/>
                </a:solidFill>
                <a:latin typeface="Helvetica" pitchFamily="2" charset="0"/>
              </a:rPr>
              <a:t>4.3. Concentração de Oxigênio</a:t>
            </a:r>
            <a:r>
              <a:rPr lang="pt-BR" altLang="pt-BR" sz="1800">
                <a:latin typeface="Helvetica" pitchFamily="2" charset="0"/>
              </a:rPr>
              <a:t> (</a:t>
            </a:r>
            <a:r>
              <a:rPr lang="pt-BR" altLang="pt-BR" sz="1800">
                <a:solidFill>
                  <a:schemeClr val="bg1"/>
                </a:solidFill>
                <a:latin typeface="Helvetica" pitchFamily="2" charset="0"/>
              </a:rPr>
              <a:t>continuação)  </a:t>
            </a:r>
          </a:p>
        </p:txBody>
      </p:sp>
      <p:sp>
        <p:nvSpPr>
          <p:cNvPr id="51206" name="Rectangle 7">
            <a:extLst>
              <a:ext uri="{FF2B5EF4-FFF2-40B4-BE49-F238E27FC236}">
                <a16:creationId xmlns:a16="http://schemas.microsoft.com/office/drawing/2014/main" id="{350799D6-153F-6B07-3649-524BF64E6686}"/>
              </a:ext>
            </a:extLst>
          </p:cNvPr>
          <p:cNvSpPr>
            <a:spLocks noChangeArrowheads="1"/>
          </p:cNvSpPr>
          <p:nvPr/>
        </p:nvSpPr>
        <p:spPr bwMode="auto">
          <a:xfrm>
            <a:off x="5707063" y="3067050"/>
            <a:ext cx="5976937" cy="3381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spcAft>
                <a:spcPts val="2400"/>
              </a:spcAft>
              <a:buFontTx/>
              <a:buNone/>
            </a:pPr>
            <a:r>
              <a:rPr lang="pt-BR" altLang="pt-BR" sz="2000">
                <a:solidFill>
                  <a:srgbClr val="0432FF"/>
                </a:solidFill>
                <a:latin typeface="Arial" panose="020B0604020202020204" pitchFamily="34" charset="0"/>
                <a:ea typeface="Microsoft YaHei" panose="020B0503020204020204" pitchFamily="34" charset="-122"/>
              </a:rPr>
              <a:t>a) Aeróbias obrigatórias </a:t>
            </a:r>
            <a:r>
              <a:rPr lang="pt-BR" altLang="pt-BR" sz="2000">
                <a:solidFill>
                  <a:srgbClr val="990033"/>
                </a:solidFill>
                <a:latin typeface="Arial" panose="020B0604020202020204" pitchFamily="34" charset="0"/>
                <a:ea typeface="Microsoft YaHei" panose="020B0503020204020204" pitchFamily="34" charset="-122"/>
              </a:rPr>
              <a:t>– </a:t>
            </a:r>
            <a:r>
              <a:rPr lang="pt-BR" altLang="pt-BR" sz="1600">
                <a:solidFill>
                  <a:srgbClr val="990033"/>
                </a:solidFill>
                <a:latin typeface="Arial" panose="020B0604020202020204" pitchFamily="34" charset="0"/>
                <a:ea typeface="Microsoft YaHei" panose="020B0503020204020204" pitchFamily="34" charset="-122"/>
              </a:rPr>
              <a:t>Ex. </a:t>
            </a:r>
            <a:r>
              <a:rPr lang="pt-BR" altLang="pt-BR" sz="1600" i="1">
                <a:solidFill>
                  <a:srgbClr val="990033"/>
                </a:solidFill>
                <a:latin typeface="Arial" panose="020B0604020202020204" pitchFamily="34" charset="0"/>
                <a:ea typeface="Microsoft YaHei" panose="020B0503020204020204" pitchFamily="34" charset="-122"/>
              </a:rPr>
              <a:t>Pseudomonas </a:t>
            </a:r>
            <a:endParaRPr lang="pt-BR" altLang="pt-BR" sz="1600" b="1" i="1">
              <a:solidFill>
                <a:srgbClr val="990033"/>
              </a:solidFill>
            </a:endParaRPr>
          </a:p>
          <a:p>
            <a:pPr eaLnBrk="1" hangingPunct="1">
              <a:lnSpc>
                <a:spcPct val="93000"/>
              </a:lnSpc>
              <a:spcBef>
                <a:spcPts val="350"/>
              </a:spcBef>
              <a:spcAft>
                <a:spcPts val="2400"/>
              </a:spcAft>
              <a:buFontTx/>
              <a:buNone/>
            </a:pPr>
            <a:r>
              <a:rPr lang="pt-BR" altLang="pt-BR" sz="2000">
                <a:solidFill>
                  <a:srgbClr val="0432FF"/>
                </a:solidFill>
                <a:latin typeface="Arial" panose="020B0604020202020204" pitchFamily="34" charset="0"/>
                <a:ea typeface="Microsoft YaHei" panose="020B0503020204020204" pitchFamily="34" charset="-122"/>
              </a:rPr>
              <a:t>b) Anaeróbias </a:t>
            </a:r>
            <a:r>
              <a:rPr lang="pt-BR" altLang="pt-BR" sz="2000">
                <a:solidFill>
                  <a:srgbClr val="990033"/>
                </a:solidFill>
                <a:latin typeface="Arial" panose="020B0604020202020204" pitchFamily="34" charset="0"/>
                <a:ea typeface="Microsoft YaHei" panose="020B0503020204020204" pitchFamily="34" charset="-122"/>
              </a:rPr>
              <a:t>– </a:t>
            </a:r>
            <a:r>
              <a:rPr lang="pt-BR" altLang="pt-BR" sz="1600">
                <a:solidFill>
                  <a:srgbClr val="990033"/>
                </a:solidFill>
                <a:latin typeface="Arial" panose="020B0604020202020204" pitchFamily="34" charset="0"/>
                <a:ea typeface="Microsoft YaHei" panose="020B0503020204020204" pitchFamily="34" charset="-122"/>
              </a:rPr>
              <a:t>Há estritas (</a:t>
            </a:r>
            <a:r>
              <a:rPr lang="pt-BR" altLang="pt-BR" sz="1600" i="1">
                <a:solidFill>
                  <a:srgbClr val="990033"/>
                </a:solidFill>
                <a:latin typeface="Arial" panose="020B0604020202020204" pitchFamily="34" charset="0"/>
                <a:ea typeface="Microsoft YaHei" panose="020B0503020204020204" pitchFamily="34" charset="-122"/>
              </a:rPr>
              <a:t>Clostridium</a:t>
            </a:r>
            <a:r>
              <a:rPr lang="pt-BR" altLang="pt-BR" sz="1600">
                <a:solidFill>
                  <a:srgbClr val="990033"/>
                </a:solidFill>
                <a:latin typeface="Arial" panose="020B0604020202020204" pitchFamily="34" charset="0"/>
                <a:ea typeface="Microsoft YaHei" panose="020B0503020204020204" pitchFamily="34" charset="-122"/>
              </a:rPr>
              <a:t>) e não estritas  </a:t>
            </a:r>
          </a:p>
          <a:p>
            <a:pPr eaLnBrk="1" hangingPunct="1">
              <a:lnSpc>
                <a:spcPct val="93000"/>
              </a:lnSpc>
              <a:spcBef>
                <a:spcPts val="350"/>
              </a:spcBef>
              <a:spcAft>
                <a:spcPts val="2400"/>
              </a:spcAft>
              <a:buFontTx/>
              <a:buNone/>
            </a:pPr>
            <a:r>
              <a:rPr lang="pt-BR" altLang="pt-BR" sz="2000">
                <a:solidFill>
                  <a:srgbClr val="0432FF"/>
                </a:solidFill>
                <a:latin typeface="Arial" panose="020B0604020202020204" pitchFamily="34" charset="0"/>
                <a:ea typeface="Microsoft YaHei" panose="020B0503020204020204" pitchFamily="34" charset="-122"/>
              </a:rPr>
              <a:t>c)  Aeróbias Facultativas </a:t>
            </a:r>
            <a:r>
              <a:rPr lang="pt-BR" altLang="pt-BR" sz="2000">
                <a:solidFill>
                  <a:srgbClr val="990033"/>
                </a:solidFill>
                <a:latin typeface="Arial" panose="020B0604020202020204" pitchFamily="34" charset="0"/>
                <a:ea typeface="Microsoft YaHei" panose="020B0503020204020204" pitchFamily="34" charset="-122"/>
              </a:rPr>
              <a:t>– </a:t>
            </a:r>
            <a:r>
              <a:rPr lang="pt-BR" altLang="pt-BR" sz="1600">
                <a:solidFill>
                  <a:srgbClr val="990033"/>
                </a:solidFill>
                <a:latin typeface="Arial" panose="020B0604020202020204" pitchFamily="34" charset="0"/>
                <a:ea typeface="Microsoft YaHei" panose="020B0503020204020204" pitchFamily="34" charset="-122"/>
              </a:rPr>
              <a:t>Ex. </a:t>
            </a:r>
            <a:r>
              <a:rPr lang="pt-BR" altLang="pt-BR" sz="1600" i="1">
                <a:solidFill>
                  <a:srgbClr val="990033"/>
                </a:solidFill>
                <a:latin typeface="Arial" panose="020B0604020202020204" pitchFamily="34" charset="0"/>
                <a:ea typeface="Microsoft YaHei" panose="020B0503020204020204" pitchFamily="34" charset="-122"/>
              </a:rPr>
              <a:t>Escherichia coli </a:t>
            </a:r>
            <a:r>
              <a:rPr lang="pt-BR" altLang="pt-BR" sz="1400">
                <a:solidFill>
                  <a:srgbClr val="990033"/>
                </a:solidFill>
                <a:latin typeface="Arial" panose="020B0604020202020204" pitchFamily="34" charset="0"/>
                <a:ea typeface="Microsoft YaHei" panose="020B0503020204020204" pitchFamily="34" charset="-122"/>
              </a:rPr>
              <a:t>(crescem 			mais rapidamente em presença de O</a:t>
            </a:r>
            <a:r>
              <a:rPr lang="pt-BR" altLang="pt-BR" sz="1400" baseline="-25000">
                <a:solidFill>
                  <a:srgbClr val="990033"/>
                </a:solidFill>
                <a:latin typeface="Arial" panose="020B0604020202020204" pitchFamily="34" charset="0"/>
                <a:ea typeface="Microsoft YaHei" panose="020B0503020204020204" pitchFamily="34" charset="-122"/>
              </a:rPr>
              <a:t>2</a:t>
            </a:r>
            <a:r>
              <a:rPr lang="pt-BR" altLang="pt-BR" sz="1400">
                <a:solidFill>
                  <a:srgbClr val="990033"/>
                </a:solidFill>
                <a:latin typeface="Arial" panose="020B0604020202020204" pitchFamily="34" charset="0"/>
                <a:ea typeface="Microsoft YaHei" panose="020B0503020204020204" pitchFamily="34" charset="-122"/>
              </a:rPr>
              <a:t>)</a:t>
            </a:r>
            <a:endParaRPr lang="pt-BR" altLang="pt-BR" sz="1600" i="1">
              <a:solidFill>
                <a:srgbClr val="990033"/>
              </a:solidFill>
              <a:latin typeface="Arial" panose="020B0604020202020204" pitchFamily="34" charset="0"/>
              <a:ea typeface="Microsoft YaHei" panose="020B0503020204020204" pitchFamily="34" charset="-122"/>
            </a:endParaRPr>
          </a:p>
          <a:p>
            <a:pPr eaLnBrk="1" hangingPunct="1">
              <a:lnSpc>
                <a:spcPct val="93000"/>
              </a:lnSpc>
              <a:spcBef>
                <a:spcPts val="350"/>
              </a:spcBef>
              <a:spcAft>
                <a:spcPts val="2400"/>
              </a:spcAft>
              <a:buFontTx/>
              <a:buNone/>
            </a:pPr>
            <a:r>
              <a:rPr lang="pt-BR" altLang="pt-BR" sz="2000">
                <a:solidFill>
                  <a:srgbClr val="0432FF"/>
                </a:solidFill>
                <a:latin typeface="Arial" panose="020B0604020202020204" pitchFamily="34" charset="0"/>
                <a:ea typeface="Microsoft YaHei" panose="020B0503020204020204" pitchFamily="34" charset="-122"/>
              </a:rPr>
              <a:t>d) Microaerófilas </a:t>
            </a:r>
            <a:r>
              <a:rPr lang="pt-BR" altLang="pt-BR" sz="2000">
                <a:solidFill>
                  <a:srgbClr val="990033"/>
                </a:solidFill>
                <a:latin typeface="Arial" panose="020B0604020202020204" pitchFamily="34" charset="0"/>
                <a:ea typeface="Microsoft YaHei" panose="020B0503020204020204" pitchFamily="34" charset="-122"/>
              </a:rPr>
              <a:t>– </a:t>
            </a:r>
            <a:r>
              <a:rPr lang="pt-BR" altLang="pt-BR" sz="1600">
                <a:solidFill>
                  <a:srgbClr val="990033"/>
                </a:solidFill>
                <a:latin typeface="Arial" panose="020B0604020202020204" pitchFamily="34" charset="0"/>
                <a:ea typeface="Microsoft YaHei" panose="020B0503020204020204" pitchFamily="34" charset="-122"/>
              </a:rPr>
              <a:t>Crescem em tensão intermediária de O</a:t>
            </a:r>
            <a:r>
              <a:rPr lang="pt-BR" altLang="pt-BR" sz="1600" baseline="-25000">
                <a:solidFill>
                  <a:srgbClr val="990033"/>
                </a:solidFill>
                <a:latin typeface="Arial" panose="020B0604020202020204" pitchFamily="34" charset="0"/>
                <a:ea typeface="Microsoft YaHei" panose="020B0503020204020204" pitchFamily="34" charset="-122"/>
              </a:rPr>
              <a:t>2</a:t>
            </a:r>
            <a:r>
              <a:rPr lang="pt-BR" altLang="pt-BR" sz="1600">
                <a:solidFill>
                  <a:srgbClr val="0432FF"/>
                </a:solidFill>
                <a:latin typeface="Arial" panose="020B0604020202020204" pitchFamily="34" charset="0"/>
                <a:ea typeface="Microsoft YaHei" panose="020B0503020204020204" pitchFamily="34" charset="-122"/>
              </a:rPr>
              <a:t> </a:t>
            </a:r>
          </a:p>
          <a:p>
            <a:pPr eaLnBrk="1" hangingPunct="1">
              <a:lnSpc>
                <a:spcPct val="93000"/>
              </a:lnSpc>
              <a:spcBef>
                <a:spcPts val="350"/>
              </a:spcBef>
              <a:spcAft>
                <a:spcPts val="2400"/>
              </a:spcAft>
              <a:buFontTx/>
              <a:buNone/>
            </a:pPr>
            <a:r>
              <a:rPr lang="pt-BR" altLang="pt-BR" sz="2000">
                <a:solidFill>
                  <a:srgbClr val="0432FF"/>
                </a:solidFill>
                <a:latin typeface="Arial" panose="020B0604020202020204" pitchFamily="34" charset="0"/>
                <a:ea typeface="Microsoft YaHei" panose="020B0503020204020204" pitchFamily="34" charset="-122"/>
              </a:rPr>
              <a:t>e) Anaeróbias Aerotolerantes </a:t>
            </a:r>
            <a:r>
              <a:rPr lang="pt-BR" altLang="pt-BR" sz="1400">
                <a:solidFill>
                  <a:srgbClr val="990033"/>
                </a:solidFill>
                <a:latin typeface="Arial" panose="020B0604020202020204" pitchFamily="34" charset="0"/>
                <a:ea typeface="Microsoft YaHei" panose="020B0503020204020204" pitchFamily="34" charset="-122"/>
              </a:rPr>
              <a:t>– Crescem de modo                          		semelhante independemente da em tensão de O</a:t>
            </a:r>
            <a:r>
              <a:rPr lang="pt-BR" altLang="pt-BR" sz="1400" baseline="-25000">
                <a:solidFill>
                  <a:srgbClr val="990033"/>
                </a:solidFill>
                <a:latin typeface="Arial" panose="020B0604020202020204" pitchFamily="34" charset="0"/>
                <a:ea typeface="Microsoft YaHei" panose="020B0503020204020204" pitchFamily="34" charset="-122"/>
              </a:rPr>
              <a:t>2</a:t>
            </a:r>
            <a:r>
              <a:rPr lang="pt-BR" altLang="pt-BR" sz="1400">
                <a:solidFill>
                  <a:srgbClr val="990033"/>
                </a:solidFill>
                <a:latin typeface="Arial" panose="020B0604020202020204" pitchFamily="34" charset="0"/>
                <a:ea typeface="Microsoft YaHei" panose="020B0503020204020204" pitchFamily="34" charset="-122"/>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25D3750-CB0E-165B-3E84-66CDE94B1495}"/>
              </a:ext>
            </a:extLst>
          </p:cNvPr>
          <p:cNvSpPr>
            <a:spLocks noChangeArrowheads="1"/>
          </p:cNvSpPr>
          <p:nvPr/>
        </p:nvSpPr>
        <p:spPr bwMode="auto">
          <a:xfrm>
            <a:off x="2063750" y="1700213"/>
            <a:ext cx="3600450" cy="642937"/>
          </a:xfrm>
          <a:prstGeom prst="rect">
            <a:avLst/>
          </a:prstGeom>
          <a:solidFill>
            <a:srgbClr val="FFFF6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rgbClr val="3333CC"/>
                </a:solidFill>
                <a:latin typeface="Arial" panose="020B0604020202020204" pitchFamily="34" charset="0"/>
                <a:ea typeface="Microsoft YaHei" panose="020B0503020204020204" pitchFamily="34" charset="-122"/>
              </a:rPr>
              <a:t>Aeróbios Obrigatórios</a:t>
            </a:r>
          </a:p>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Ex.</a:t>
            </a:r>
            <a:r>
              <a:rPr lang="pt-BR" altLang="pt-BR" sz="1800">
                <a:solidFill>
                  <a:srgbClr val="3333CC"/>
                </a:solidFill>
                <a:latin typeface="Arial" panose="020B0604020202020204" pitchFamily="34" charset="0"/>
                <a:ea typeface="Microsoft YaHei" panose="020B0503020204020204" pitchFamily="34" charset="-122"/>
              </a:rPr>
              <a:t>  </a:t>
            </a:r>
            <a:r>
              <a:rPr lang="pt-BR" altLang="pt-BR" sz="1800" i="1">
                <a:solidFill>
                  <a:srgbClr val="000000"/>
                </a:solidFill>
                <a:latin typeface="Arial" panose="020B0604020202020204" pitchFamily="34" charset="0"/>
                <a:ea typeface="Microsoft YaHei" panose="020B0503020204020204" pitchFamily="34" charset="-122"/>
              </a:rPr>
              <a:t>Pseudomonas spp.</a:t>
            </a:r>
          </a:p>
        </p:txBody>
      </p:sp>
      <p:sp>
        <p:nvSpPr>
          <p:cNvPr id="53251" name="Rectangle 3">
            <a:extLst>
              <a:ext uri="{FF2B5EF4-FFF2-40B4-BE49-F238E27FC236}">
                <a16:creationId xmlns:a16="http://schemas.microsoft.com/office/drawing/2014/main" id="{ED7DB3B6-93D8-8399-F925-1E79334A0B6E}"/>
              </a:ext>
            </a:extLst>
          </p:cNvPr>
          <p:cNvSpPr>
            <a:spLocks noChangeArrowheads="1"/>
          </p:cNvSpPr>
          <p:nvPr/>
        </p:nvSpPr>
        <p:spPr bwMode="auto">
          <a:xfrm>
            <a:off x="3000375" y="3429000"/>
            <a:ext cx="2800350" cy="642938"/>
          </a:xfrm>
          <a:prstGeom prst="rect">
            <a:avLst/>
          </a:prstGeom>
          <a:solidFill>
            <a:srgbClr val="FFFF6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rgbClr val="3333CC"/>
                </a:solidFill>
                <a:latin typeface="Arial" panose="020B0604020202020204" pitchFamily="34" charset="0"/>
                <a:ea typeface="Microsoft YaHei" panose="020B0503020204020204" pitchFamily="34" charset="-122"/>
              </a:rPr>
              <a:t>Facultativos</a:t>
            </a:r>
          </a:p>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Ex.</a:t>
            </a:r>
            <a:r>
              <a:rPr lang="pt-BR" altLang="pt-BR" sz="1800">
                <a:solidFill>
                  <a:srgbClr val="3333CC"/>
                </a:solidFill>
                <a:latin typeface="Arial" panose="020B0604020202020204" pitchFamily="34" charset="0"/>
                <a:ea typeface="Microsoft YaHei" panose="020B0503020204020204" pitchFamily="34" charset="-122"/>
              </a:rPr>
              <a:t>  </a:t>
            </a:r>
            <a:r>
              <a:rPr lang="pt-BR" altLang="pt-BR" sz="1800" i="1">
                <a:solidFill>
                  <a:srgbClr val="000000"/>
                </a:solidFill>
                <a:latin typeface="Arial" panose="020B0604020202020204" pitchFamily="34" charset="0"/>
                <a:ea typeface="Microsoft YaHei" panose="020B0503020204020204" pitchFamily="34" charset="-122"/>
              </a:rPr>
              <a:t>Escherichia coli</a:t>
            </a:r>
          </a:p>
        </p:txBody>
      </p:sp>
      <p:sp>
        <p:nvSpPr>
          <p:cNvPr id="53252" name="Rectangle 4">
            <a:extLst>
              <a:ext uri="{FF2B5EF4-FFF2-40B4-BE49-F238E27FC236}">
                <a16:creationId xmlns:a16="http://schemas.microsoft.com/office/drawing/2014/main" id="{4BE9C083-4809-7C81-0B46-25CD4C765E1D}"/>
              </a:ext>
            </a:extLst>
          </p:cNvPr>
          <p:cNvSpPr>
            <a:spLocks noChangeArrowheads="1"/>
          </p:cNvSpPr>
          <p:nvPr/>
        </p:nvSpPr>
        <p:spPr bwMode="auto">
          <a:xfrm>
            <a:off x="1992313" y="5373688"/>
            <a:ext cx="3095625" cy="642937"/>
          </a:xfrm>
          <a:prstGeom prst="rect">
            <a:avLst/>
          </a:prstGeom>
          <a:solidFill>
            <a:srgbClr val="FFFF6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 </a:t>
            </a:r>
            <a:r>
              <a:rPr lang="pt-BR" altLang="pt-BR" sz="1800">
                <a:solidFill>
                  <a:srgbClr val="3333CC"/>
                </a:solidFill>
                <a:latin typeface="Arial" panose="020B0604020202020204" pitchFamily="34" charset="0"/>
                <a:ea typeface="Microsoft YaHei" panose="020B0503020204020204" pitchFamily="34" charset="-122"/>
              </a:rPr>
              <a:t>Anaeróbios Obrigatórios</a:t>
            </a:r>
          </a:p>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Ex.</a:t>
            </a:r>
            <a:r>
              <a:rPr lang="pt-BR" altLang="pt-BR" sz="1800">
                <a:solidFill>
                  <a:srgbClr val="3333CC"/>
                </a:solidFill>
                <a:latin typeface="Arial" panose="020B0604020202020204" pitchFamily="34" charset="0"/>
                <a:ea typeface="Microsoft YaHei" panose="020B0503020204020204" pitchFamily="34" charset="-122"/>
              </a:rPr>
              <a:t>  </a:t>
            </a:r>
            <a:r>
              <a:rPr lang="pt-BR" altLang="pt-BR" sz="1800" i="1">
                <a:solidFill>
                  <a:srgbClr val="000000"/>
                </a:solidFill>
                <a:latin typeface="Arial" panose="020B0604020202020204" pitchFamily="34" charset="0"/>
                <a:ea typeface="Microsoft YaHei" panose="020B0503020204020204" pitchFamily="34" charset="-122"/>
              </a:rPr>
              <a:t>Clostridium tetani</a:t>
            </a:r>
          </a:p>
        </p:txBody>
      </p:sp>
      <p:pic>
        <p:nvPicPr>
          <p:cNvPr id="53253" name="Picture 5">
            <a:extLst>
              <a:ext uri="{FF2B5EF4-FFF2-40B4-BE49-F238E27FC236}">
                <a16:creationId xmlns:a16="http://schemas.microsoft.com/office/drawing/2014/main" id="{FC860D94-44BA-CF52-7754-DE782733D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75" y="4699000"/>
            <a:ext cx="2879725" cy="215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4" name="Picture 6">
            <a:extLst>
              <a:ext uri="{FF2B5EF4-FFF2-40B4-BE49-F238E27FC236}">
                <a16:creationId xmlns:a16="http://schemas.microsoft.com/office/drawing/2014/main" id="{BC6988B5-6AAD-7DA2-A4B4-A5EBCB7FD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913" y="4427538"/>
            <a:ext cx="3240087" cy="2430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5" name="Picture 7">
            <a:extLst>
              <a:ext uri="{FF2B5EF4-FFF2-40B4-BE49-F238E27FC236}">
                <a16:creationId xmlns:a16="http://schemas.microsoft.com/office/drawing/2014/main" id="{24B65610-615B-1CF3-8BBD-ED28B20CDE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2850" y="1182688"/>
            <a:ext cx="3708400" cy="2660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6" name="Text Box 8">
            <a:extLst>
              <a:ext uri="{FF2B5EF4-FFF2-40B4-BE49-F238E27FC236}">
                <a16:creationId xmlns:a16="http://schemas.microsoft.com/office/drawing/2014/main" id="{CEA8B956-1DD2-41F4-6778-60045C4C7760}"/>
              </a:ext>
            </a:extLst>
          </p:cNvPr>
          <p:cNvSpPr txBox="1">
            <a:spLocks noChangeArrowheads="1"/>
          </p:cNvSpPr>
          <p:nvPr/>
        </p:nvSpPr>
        <p:spPr bwMode="auto">
          <a:xfrm>
            <a:off x="1524000" y="1700213"/>
            <a:ext cx="395288" cy="368300"/>
          </a:xfrm>
          <a:prstGeom prst="rect">
            <a:avLst/>
          </a:prstGeom>
          <a:solidFill>
            <a:srgbClr val="FFFF66"/>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1</a:t>
            </a:r>
          </a:p>
        </p:txBody>
      </p:sp>
      <p:sp>
        <p:nvSpPr>
          <p:cNvPr id="53257" name="Text Box 9">
            <a:extLst>
              <a:ext uri="{FF2B5EF4-FFF2-40B4-BE49-F238E27FC236}">
                <a16:creationId xmlns:a16="http://schemas.microsoft.com/office/drawing/2014/main" id="{C358B57B-A308-973E-94D1-18730C64D025}"/>
              </a:ext>
            </a:extLst>
          </p:cNvPr>
          <p:cNvSpPr txBox="1">
            <a:spLocks noChangeArrowheads="1"/>
          </p:cNvSpPr>
          <p:nvPr/>
        </p:nvSpPr>
        <p:spPr bwMode="auto">
          <a:xfrm>
            <a:off x="9642475" y="2466975"/>
            <a:ext cx="1571625" cy="309563"/>
          </a:xfrm>
          <a:prstGeom prst="rect">
            <a:avLst/>
          </a:prstGeom>
          <a:solidFill>
            <a:srgbClr val="0000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875"/>
              </a:spcBef>
              <a:buFont typeface="Times New Roman" panose="02020603050405020304" pitchFamily="18" charset="0"/>
              <a:buNone/>
            </a:pPr>
            <a:r>
              <a:rPr lang="pt-BR" altLang="pt-BR" sz="1400">
                <a:solidFill>
                  <a:srgbClr val="FFFFFF"/>
                </a:solidFill>
                <a:latin typeface="Arial" panose="020B0604020202020204" pitchFamily="34" charset="0"/>
                <a:ea typeface="Microsoft YaHei" panose="020B0503020204020204" pitchFamily="34" charset="-122"/>
              </a:rPr>
              <a:t>Caldo tioglicolato</a:t>
            </a:r>
          </a:p>
        </p:txBody>
      </p:sp>
      <p:sp>
        <p:nvSpPr>
          <p:cNvPr id="53258" name="Text Box 10">
            <a:extLst>
              <a:ext uri="{FF2B5EF4-FFF2-40B4-BE49-F238E27FC236}">
                <a16:creationId xmlns:a16="http://schemas.microsoft.com/office/drawing/2014/main" id="{86D7D08C-ABA2-4514-5718-F948E538E549}"/>
              </a:ext>
            </a:extLst>
          </p:cNvPr>
          <p:cNvSpPr txBox="1">
            <a:spLocks noChangeArrowheads="1"/>
          </p:cNvSpPr>
          <p:nvPr/>
        </p:nvSpPr>
        <p:spPr bwMode="auto">
          <a:xfrm>
            <a:off x="1524000" y="5300663"/>
            <a:ext cx="395288" cy="368300"/>
          </a:xfrm>
          <a:prstGeom prst="rect">
            <a:avLst/>
          </a:prstGeom>
          <a:solidFill>
            <a:srgbClr val="FFFF66"/>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3</a:t>
            </a:r>
          </a:p>
        </p:txBody>
      </p:sp>
      <p:sp>
        <p:nvSpPr>
          <p:cNvPr id="53259" name="Text Box 11">
            <a:extLst>
              <a:ext uri="{FF2B5EF4-FFF2-40B4-BE49-F238E27FC236}">
                <a16:creationId xmlns:a16="http://schemas.microsoft.com/office/drawing/2014/main" id="{8E58F410-018C-E4A7-4BF6-E24FCBA2BB4C}"/>
              </a:ext>
            </a:extLst>
          </p:cNvPr>
          <p:cNvSpPr txBox="1">
            <a:spLocks noChangeArrowheads="1"/>
          </p:cNvSpPr>
          <p:nvPr/>
        </p:nvSpPr>
        <p:spPr bwMode="auto">
          <a:xfrm>
            <a:off x="6856413" y="3394075"/>
            <a:ext cx="395287" cy="279400"/>
          </a:xfrm>
          <a:prstGeom prst="rect">
            <a:avLst/>
          </a:prstGeom>
          <a:solidFill>
            <a:srgbClr val="FFFF66"/>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200">
                <a:solidFill>
                  <a:srgbClr val="000000"/>
                </a:solidFill>
                <a:latin typeface="Arial" panose="020B0604020202020204" pitchFamily="34" charset="0"/>
                <a:ea typeface="Microsoft YaHei" panose="020B0503020204020204" pitchFamily="34" charset="-122"/>
              </a:rPr>
              <a:t>1</a:t>
            </a:r>
          </a:p>
        </p:txBody>
      </p:sp>
      <p:sp>
        <p:nvSpPr>
          <p:cNvPr id="53260" name="Text Box 12">
            <a:extLst>
              <a:ext uri="{FF2B5EF4-FFF2-40B4-BE49-F238E27FC236}">
                <a16:creationId xmlns:a16="http://schemas.microsoft.com/office/drawing/2014/main" id="{674F0DFF-5CEA-08AE-B72C-C10397E58432}"/>
              </a:ext>
            </a:extLst>
          </p:cNvPr>
          <p:cNvSpPr txBox="1">
            <a:spLocks noChangeArrowheads="1"/>
          </p:cNvSpPr>
          <p:nvPr/>
        </p:nvSpPr>
        <p:spPr bwMode="auto">
          <a:xfrm>
            <a:off x="2495550" y="3500438"/>
            <a:ext cx="395288" cy="368300"/>
          </a:xfrm>
          <a:prstGeom prst="rect">
            <a:avLst/>
          </a:prstGeom>
          <a:solidFill>
            <a:srgbClr val="FFFF66"/>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2</a:t>
            </a:r>
          </a:p>
        </p:txBody>
      </p:sp>
      <p:sp>
        <p:nvSpPr>
          <p:cNvPr id="53261" name="Text Box 13">
            <a:extLst>
              <a:ext uri="{FF2B5EF4-FFF2-40B4-BE49-F238E27FC236}">
                <a16:creationId xmlns:a16="http://schemas.microsoft.com/office/drawing/2014/main" id="{63E919A9-05ED-E203-CE0E-C78DF78ABF8E}"/>
              </a:ext>
            </a:extLst>
          </p:cNvPr>
          <p:cNvSpPr txBox="1">
            <a:spLocks noChangeArrowheads="1"/>
          </p:cNvSpPr>
          <p:nvPr/>
        </p:nvSpPr>
        <p:spPr bwMode="auto">
          <a:xfrm>
            <a:off x="9240838" y="3360738"/>
            <a:ext cx="395287" cy="279400"/>
          </a:xfrm>
          <a:prstGeom prst="rect">
            <a:avLst/>
          </a:prstGeom>
          <a:solidFill>
            <a:srgbClr val="FFFF66"/>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200">
                <a:solidFill>
                  <a:srgbClr val="000000"/>
                </a:solidFill>
                <a:latin typeface="Arial" panose="020B0604020202020204" pitchFamily="34" charset="0"/>
                <a:ea typeface="Microsoft YaHei" panose="020B0503020204020204" pitchFamily="34" charset="-122"/>
              </a:rPr>
              <a:t>3</a:t>
            </a:r>
          </a:p>
        </p:txBody>
      </p:sp>
      <p:sp>
        <p:nvSpPr>
          <p:cNvPr id="53262" name="Text Box 14">
            <a:extLst>
              <a:ext uri="{FF2B5EF4-FFF2-40B4-BE49-F238E27FC236}">
                <a16:creationId xmlns:a16="http://schemas.microsoft.com/office/drawing/2014/main" id="{9D6F2883-1A15-BFD9-6857-ADA39C4A9E38}"/>
              </a:ext>
            </a:extLst>
          </p:cNvPr>
          <p:cNvSpPr txBox="1">
            <a:spLocks noChangeArrowheads="1"/>
          </p:cNvSpPr>
          <p:nvPr/>
        </p:nvSpPr>
        <p:spPr bwMode="auto">
          <a:xfrm>
            <a:off x="8045450" y="3376613"/>
            <a:ext cx="395288" cy="279400"/>
          </a:xfrm>
          <a:prstGeom prst="rect">
            <a:avLst/>
          </a:prstGeom>
          <a:solidFill>
            <a:srgbClr val="FFFF66"/>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200">
                <a:solidFill>
                  <a:srgbClr val="000000"/>
                </a:solidFill>
                <a:latin typeface="Arial" panose="020B0604020202020204" pitchFamily="34" charset="0"/>
                <a:ea typeface="Microsoft YaHei" panose="020B0503020204020204" pitchFamily="34" charset="-122"/>
              </a:rPr>
              <a:t>2</a:t>
            </a:r>
          </a:p>
        </p:txBody>
      </p:sp>
      <p:sp>
        <p:nvSpPr>
          <p:cNvPr id="17" name="Rectangle 16">
            <a:extLst>
              <a:ext uri="{FF2B5EF4-FFF2-40B4-BE49-F238E27FC236}">
                <a16:creationId xmlns:a16="http://schemas.microsoft.com/office/drawing/2014/main" id="{AD300056-F62F-ECC3-EEC2-3A19D4BE0BED}"/>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53264" name="TextBox 12">
            <a:extLst>
              <a:ext uri="{FF2B5EF4-FFF2-40B4-BE49-F238E27FC236}">
                <a16:creationId xmlns:a16="http://schemas.microsoft.com/office/drawing/2014/main" id="{1BB5C804-1D2F-76BF-E9E0-4E4C220580B4}"/>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53265" name="Rectangle 19">
            <a:extLst>
              <a:ext uri="{FF2B5EF4-FFF2-40B4-BE49-F238E27FC236}">
                <a16:creationId xmlns:a16="http://schemas.microsoft.com/office/drawing/2014/main" id="{A9A5DBD4-9CA5-D05A-1401-A6E25CFCE9AF}"/>
              </a:ext>
            </a:extLst>
          </p:cNvPr>
          <p:cNvSpPr>
            <a:spLocks noChangeArrowheads="1"/>
          </p:cNvSpPr>
          <p:nvPr/>
        </p:nvSpPr>
        <p:spPr bwMode="auto">
          <a:xfrm>
            <a:off x="1414463" y="358775"/>
            <a:ext cx="6096000" cy="646113"/>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Helvetica" pitchFamily="2" charset="0"/>
              </a:rPr>
              <a:t>4. Condições de Cultivo</a:t>
            </a:r>
          </a:p>
          <a:p>
            <a:pPr eaLnBrk="1" hangingPunct="1">
              <a:lnSpc>
                <a:spcPct val="100000"/>
              </a:lnSpc>
              <a:spcBef>
                <a:spcPct val="0"/>
              </a:spcBef>
              <a:buFontTx/>
              <a:buNone/>
            </a:pPr>
            <a:r>
              <a:rPr lang="pt-BR" altLang="pt-BR" sz="1800">
                <a:solidFill>
                  <a:schemeClr val="bg1"/>
                </a:solidFill>
                <a:latin typeface="Helvetica" pitchFamily="2" charset="0"/>
              </a:rPr>
              <a:t>4.3. Concentração de Oxigênio </a:t>
            </a:r>
            <a:r>
              <a:rPr lang="pt-BR" altLang="pt-BR" sz="1000">
                <a:solidFill>
                  <a:schemeClr val="bg1"/>
                </a:solidFill>
                <a:latin typeface="Helvetica" pitchFamily="2" charset="0"/>
              </a:rPr>
              <a:t>(continuação) </a:t>
            </a:r>
            <a:r>
              <a:rPr lang="pt-BR" altLang="pt-BR" sz="1800">
                <a:solidFill>
                  <a:schemeClr val="bg1"/>
                </a:solidFill>
                <a:latin typeface="Helvetica" pitchFamily="2"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4AA29848-D23E-D88D-630E-A76366A523D4}"/>
              </a:ext>
            </a:extLst>
          </p:cNvPr>
          <p:cNvSpPr txBox="1">
            <a:spLocks noChangeArrowheads="1"/>
          </p:cNvSpPr>
          <p:nvPr/>
        </p:nvSpPr>
        <p:spPr bwMode="auto">
          <a:xfrm>
            <a:off x="2039938" y="4019550"/>
            <a:ext cx="3743325" cy="925513"/>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Metabolismo </a:t>
            </a:r>
            <a:r>
              <a:rPr lang="pt-BR" altLang="pt-BR" sz="1800" b="1">
                <a:solidFill>
                  <a:srgbClr val="000000"/>
                </a:solidFill>
                <a:latin typeface="Arial" panose="020B0604020202020204" pitchFamily="34" charset="0"/>
                <a:ea typeface="Microsoft YaHei" panose="020B0503020204020204" pitchFamily="34" charset="-122"/>
              </a:rPr>
              <a:t>Heterotrófico</a:t>
            </a:r>
            <a:r>
              <a:rPr lang="pt-BR" altLang="pt-BR" sz="1800">
                <a:solidFill>
                  <a:srgbClr val="000000"/>
                </a:solidFill>
                <a:latin typeface="Arial" panose="020B0604020202020204" pitchFamily="34" charset="0"/>
                <a:ea typeface="Microsoft YaHei" panose="020B0503020204020204" pitchFamily="34" charset="-122"/>
              </a:rPr>
              <a:t> (químio-heterotrófico – </a:t>
            </a:r>
          </a:p>
          <a:p>
            <a:pPr eaLnBrk="1" hangingPunct="1">
              <a:lnSpc>
                <a:spcPct val="100000"/>
              </a:lnSpc>
              <a:spcBef>
                <a:spcPct val="0"/>
              </a:spcBef>
              <a:buFont typeface="Times New Roman" panose="02020603050405020304" pitchFamily="18" charset="0"/>
              <a:buNone/>
            </a:pPr>
            <a:r>
              <a:rPr lang="pt-BR" altLang="pt-BR" sz="1800">
                <a:solidFill>
                  <a:srgbClr val="990033"/>
                </a:solidFill>
                <a:latin typeface="Arial" panose="020B0604020202020204" pitchFamily="34" charset="0"/>
                <a:ea typeface="Microsoft YaHei" panose="020B0503020204020204" pitchFamily="34" charset="-122"/>
              </a:rPr>
              <a:t>de importância médica ) </a:t>
            </a:r>
          </a:p>
        </p:txBody>
      </p:sp>
      <p:sp>
        <p:nvSpPr>
          <p:cNvPr id="55299" name="Text Box 3">
            <a:extLst>
              <a:ext uri="{FF2B5EF4-FFF2-40B4-BE49-F238E27FC236}">
                <a16:creationId xmlns:a16="http://schemas.microsoft.com/office/drawing/2014/main" id="{AF56D307-CFC1-0CE7-51BA-B216232AB714}"/>
              </a:ext>
            </a:extLst>
          </p:cNvPr>
          <p:cNvSpPr txBox="1">
            <a:spLocks noChangeArrowheads="1"/>
          </p:cNvSpPr>
          <p:nvPr/>
        </p:nvSpPr>
        <p:spPr bwMode="auto">
          <a:xfrm>
            <a:off x="8439150" y="3921125"/>
            <a:ext cx="1439863" cy="309563"/>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875"/>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fermentação</a:t>
            </a:r>
          </a:p>
        </p:txBody>
      </p:sp>
      <p:sp>
        <p:nvSpPr>
          <p:cNvPr id="55300" name="Text Box 4">
            <a:extLst>
              <a:ext uri="{FF2B5EF4-FFF2-40B4-BE49-F238E27FC236}">
                <a16:creationId xmlns:a16="http://schemas.microsoft.com/office/drawing/2014/main" id="{CAF65A8B-B1C1-6A72-E61B-4EED260FE54F}"/>
              </a:ext>
            </a:extLst>
          </p:cNvPr>
          <p:cNvSpPr txBox="1">
            <a:spLocks noChangeArrowheads="1"/>
          </p:cNvSpPr>
          <p:nvPr/>
        </p:nvSpPr>
        <p:spPr bwMode="auto">
          <a:xfrm>
            <a:off x="8489950" y="4635500"/>
            <a:ext cx="1150938" cy="309563"/>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875"/>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respiração</a:t>
            </a:r>
          </a:p>
        </p:txBody>
      </p:sp>
      <p:sp>
        <p:nvSpPr>
          <p:cNvPr id="55301" name="Text Box 5">
            <a:extLst>
              <a:ext uri="{FF2B5EF4-FFF2-40B4-BE49-F238E27FC236}">
                <a16:creationId xmlns:a16="http://schemas.microsoft.com/office/drawing/2014/main" id="{5896EAE4-E96B-E5C6-26C5-8D9BB88D0DFF}"/>
              </a:ext>
            </a:extLst>
          </p:cNvPr>
          <p:cNvSpPr txBox="1">
            <a:spLocks noChangeArrowheads="1"/>
          </p:cNvSpPr>
          <p:nvPr/>
        </p:nvSpPr>
        <p:spPr bwMode="auto">
          <a:xfrm>
            <a:off x="1414463" y="1155700"/>
            <a:ext cx="7129462" cy="2279650"/>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just" eaLnBrk="1" hangingPunct="1">
              <a:lnSpc>
                <a:spcPct val="100000"/>
              </a:lnSpc>
              <a:spcBef>
                <a:spcPts val="875"/>
              </a:spcBef>
              <a:buClr>
                <a:srgbClr val="000000"/>
              </a:buClr>
              <a:buFont typeface="Times New Roman" panose="02020603050405020304" pitchFamily="18" charset="0"/>
              <a:buNone/>
            </a:pPr>
            <a:r>
              <a:rPr lang="pt-BR" altLang="pt-BR" sz="1600" b="1">
                <a:solidFill>
                  <a:srgbClr val="000000"/>
                </a:solidFill>
                <a:latin typeface="Arial" panose="020B0604020202020204" pitchFamily="34" charset="0"/>
                <a:ea typeface="Microsoft YaHei" panose="020B0503020204020204" pitchFamily="34" charset="-122"/>
              </a:rPr>
              <a:t>As bactérias apresentam uma enorme diversidade evolutiva, resultando em grande diversidade de metabolismo. Assim, há bactérias que apresentam capacidade de:</a:t>
            </a:r>
          </a:p>
          <a:p>
            <a:pPr eaLnBrk="1" hangingPunct="1">
              <a:lnSpc>
                <a:spcPct val="100000"/>
              </a:lnSpc>
              <a:spcBef>
                <a:spcPts val="875"/>
              </a:spcBef>
              <a:buClr>
                <a:srgbClr val="000000"/>
              </a:buClr>
              <a:buFont typeface="Times New Roman" panose="02020603050405020304" pitchFamily="18" charset="0"/>
              <a:buNone/>
            </a:pPr>
            <a:r>
              <a:rPr lang="pt-BR" altLang="pt-BR" sz="1600" b="1">
                <a:solidFill>
                  <a:srgbClr val="000000"/>
                </a:solidFill>
                <a:latin typeface="Arial" panose="020B0604020202020204" pitchFamily="34" charset="0"/>
                <a:ea typeface="Microsoft YaHei" panose="020B0503020204020204" pitchFamily="34" charset="-122"/>
              </a:rPr>
              <a:t>- Hidrolisar difrentes compostos,</a:t>
            </a:r>
          </a:p>
          <a:p>
            <a:pPr eaLnBrk="1" hangingPunct="1">
              <a:lnSpc>
                <a:spcPct val="100000"/>
              </a:lnSpc>
              <a:spcBef>
                <a:spcPts val="875"/>
              </a:spcBef>
              <a:buClr>
                <a:srgbClr val="000000"/>
              </a:buClr>
              <a:buFont typeface="Arial" panose="020B0604020202020204" pitchFamily="34" charset="0"/>
              <a:buChar char="-"/>
            </a:pPr>
            <a:r>
              <a:rPr lang="pt-BR" altLang="pt-BR" sz="1600" b="1">
                <a:solidFill>
                  <a:srgbClr val="000000"/>
                </a:solidFill>
                <a:latin typeface="Arial" panose="020B0604020202020204" pitchFamily="34" charset="0"/>
                <a:ea typeface="Microsoft YaHei" panose="020B0503020204020204" pitchFamily="34" charset="-122"/>
              </a:rPr>
              <a:t> Produzir diferentes  Enzimas (induzidas ou não), </a:t>
            </a:r>
          </a:p>
          <a:p>
            <a:pPr eaLnBrk="1" hangingPunct="1">
              <a:lnSpc>
                <a:spcPct val="100000"/>
              </a:lnSpc>
              <a:spcBef>
                <a:spcPts val="875"/>
              </a:spcBef>
              <a:buClr>
                <a:srgbClr val="000000"/>
              </a:buClr>
              <a:buFont typeface="Arial" panose="020B0604020202020204" pitchFamily="34" charset="0"/>
              <a:buChar char="-"/>
            </a:pPr>
            <a:r>
              <a:rPr lang="pt-BR" altLang="pt-BR" sz="1600" b="1">
                <a:solidFill>
                  <a:srgbClr val="000000"/>
                </a:solidFill>
                <a:latin typeface="Arial" panose="020B0604020202020204" pitchFamily="34" charset="0"/>
                <a:ea typeface="Microsoft YaHei" panose="020B0503020204020204" pitchFamily="34" charset="-122"/>
              </a:rPr>
              <a:t> Produzir diferentes Toxinas, </a:t>
            </a:r>
          </a:p>
          <a:p>
            <a:pPr eaLnBrk="1" hangingPunct="1">
              <a:lnSpc>
                <a:spcPct val="100000"/>
              </a:lnSpc>
              <a:spcBef>
                <a:spcPts val="875"/>
              </a:spcBef>
              <a:buClr>
                <a:srgbClr val="000000"/>
              </a:buClr>
              <a:buFont typeface="Arial" panose="020B0604020202020204" pitchFamily="34" charset="0"/>
              <a:buChar char="-"/>
            </a:pPr>
            <a:r>
              <a:rPr lang="pt-BR" altLang="pt-BR" sz="1600" b="1">
                <a:solidFill>
                  <a:srgbClr val="000000"/>
                </a:solidFill>
                <a:latin typeface="Arial" panose="020B0604020202020204" pitchFamily="34" charset="0"/>
                <a:ea typeface="Microsoft YaHei" panose="020B0503020204020204" pitchFamily="34" charset="-122"/>
              </a:rPr>
              <a:t> Produzir diferentes Fatores de Virulência, como:  adesão, invasão, etc</a:t>
            </a:r>
          </a:p>
        </p:txBody>
      </p:sp>
      <p:sp>
        <p:nvSpPr>
          <p:cNvPr id="55302" name="Text Box 6">
            <a:extLst>
              <a:ext uri="{FF2B5EF4-FFF2-40B4-BE49-F238E27FC236}">
                <a16:creationId xmlns:a16="http://schemas.microsoft.com/office/drawing/2014/main" id="{0917EEF1-1C00-49F0-BEBA-FC5C59E005E8}"/>
              </a:ext>
            </a:extLst>
          </p:cNvPr>
          <p:cNvSpPr txBox="1">
            <a:spLocks noChangeArrowheads="1"/>
          </p:cNvSpPr>
          <p:nvPr/>
        </p:nvSpPr>
        <p:spPr bwMode="auto">
          <a:xfrm>
            <a:off x="2058988" y="5702300"/>
            <a:ext cx="3743325" cy="642938"/>
          </a:xfrm>
          <a:prstGeom prst="rect">
            <a:avLst/>
          </a:prstGeom>
          <a:solidFill>
            <a:srgbClr val="99C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Metabolismo </a:t>
            </a:r>
            <a:r>
              <a:rPr lang="pt-BR" altLang="pt-BR" sz="1800" b="1">
                <a:solidFill>
                  <a:srgbClr val="000000"/>
                </a:solidFill>
                <a:latin typeface="Arial" panose="020B0604020202020204" pitchFamily="34" charset="0"/>
                <a:ea typeface="Microsoft YaHei" panose="020B0503020204020204" pitchFamily="34" charset="-122"/>
              </a:rPr>
              <a:t>Autotrófico</a:t>
            </a:r>
            <a:r>
              <a:rPr lang="pt-BR" altLang="pt-BR" sz="1800">
                <a:solidFill>
                  <a:srgbClr val="000000"/>
                </a:solidFill>
                <a:latin typeface="Arial" panose="020B0604020202020204" pitchFamily="34" charset="0"/>
                <a:ea typeface="Microsoft YaHei" panose="020B0503020204020204" pitchFamily="34" charset="-122"/>
              </a:rPr>
              <a:t> (quimiolitotrófico, Fotolitrotrófico)</a:t>
            </a:r>
          </a:p>
        </p:txBody>
      </p:sp>
      <p:sp>
        <p:nvSpPr>
          <p:cNvPr id="55303" name="Line 7">
            <a:extLst>
              <a:ext uri="{FF2B5EF4-FFF2-40B4-BE49-F238E27FC236}">
                <a16:creationId xmlns:a16="http://schemas.microsoft.com/office/drawing/2014/main" id="{01F5B177-6C7B-2CCB-0321-ECA693F53A44}"/>
              </a:ext>
            </a:extLst>
          </p:cNvPr>
          <p:cNvSpPr>
            <a:spLocks noChangeShapeType="1"/>
          </p:cNvSpPr>
          <p:nvPr/>
        </p:nvSpPr>
        <p:spPr bwMode="auto">
          <a:xfrm flipV="1">
            <a:off x="7718425" y="3967163"/>
            <a:ext cx="720725" cy="219075"/>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5304" name="Line 8">
            <a:extLst>
              <a:ext uri="{FF2B5EF4-FFF2-40B4-BE49-F238E27FC236}">
                <a16:creationId xmlns:a16="http://schemas.microsoft.com/office/drawing/2014/main" id="{BD3F22F1-9C77-6B08-A0EB-3932F6DA4ADD}"/>
              </a:ext>
            </a:extLst>
          </p:cNvPr>
          <p:cNvSpPr>
            <a:spLocks noChangeShapeType="1"/>
          </p:cNvSpPr>
          <p:nvPr/>
        </p:nvSpPr>
        <p:spPr bwMode="auto">
          <a:xfrm>
            <a:off x="7735888" y="4643438"/>
            <a:ext cx="720725" cy="219075"/>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5305" name="Text Box 9">
            <a:extLst>
              <a:ext uri="{FF2B5EF4-FFF2-40B4-BE49-F238E27FC236}">
                <a16:creationId xmlns:a16="http://schemas.microsoft.com/office/drawing/2014/main" id="{C8488791-967C-7AAA-F53D-42E239F7E9AB}"/>
              </a:ext>
            </a:extLst>
          </p:cNvPr>
          <p:cNvSpPr txBox="1">
            <a:spLocks noChangeArrowheads="1"/>
          </p:cNvSpPr>
          <p:nvPr/>
        </p:nvSpPr>
        <p:spPr bwMode="auto">
          <a:xfrm>
            <a:off x="5935663" y="3946525"/>
            <a:ext cx="1800225" cy="1008063"/>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Substâncias Orgânicas </a:t>
            </a:r>
          </a:p>
          <a:p>
            <a:pPr eaLnBrk="1" hangingPunct="1">
              <a:lnSpc>
                <a:spcPct val="100000"/>
              </a:lnSpc>
              <a:spcBef>
                <a:spcPct val="0"/>
              </a:spcBef>
              <a:buFontTx/>
              <a:buNone/>
            </a:pPr>
            <a:r>
              <a:rPr lang="pt-BR" altLang="pt-BR" sz="1200">
                <a:solidFill>
                  <a:srgbClr val="000000"/>
                </a:solidFill>
                <a:latin typeface="Arial" panose="020B0604020202020204" pitchFamily="34" charset="0"/>
                <a:ea typeface="Microsoft YaHei" panose="020B0503020204020204" pitchFamily="34" charset="-122"/>
              </a:rPr>
              <a:t>(Bactérias de interesse clínico)</a:t>
            </a:r>
          </a:p>
        </p:txBody>
      </p:sp>
      <p:sp>
        <p:nvSpPr>
          <p:cNvPr id="55306" name="Text Box 10">
            <a:extLst>
              <a:ext uri="{FF2B5EF4-FFF2-40B4-BE49-F238E27FC236}">
                <a16:creationId xmlns:a16="http://schemas.microsoft.com/office/drawing/2014/main" id="{4F4EB810-F23D-9C33-0ED7-A9EB3BFCE678}"/>
              </a:ext>
            </a:extLst>
          </p:cNvPr>
          <p:cNvSpPr txBox="1">
            <a:spLocks noChangeArrowheads="1"/>
          </p:cNvSpPr>
          <p:nvPr/>
        </p:nvSpPr>
        <p:spPr bwMode="auto">
          <a:xfrm>
            <a:off x="5892800" y="5553075"/>
            <a:ext cx="2016125" cy="917575"/>
          </a:xfrm>
          <a:prstGeom prst="rect">
            <a:avLst/>
          </a:prstGeom>
          <a:solidFill>
            <a:srgbClr val="99C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Substâncias Inorgânicas</a:t>
            </a:r>
          </a:p>
          <a:p>
            <a:pPr eaLnBrk="1" hangingPunct="1">
              <a:lnSpc>
                <a:spcPct val="100000"/>
              </a:lnSpc>
              <a:spcBef>
                <a:spcPct val="0"/>
              </a:spcBef>
              <a:buFontTx/>
              <a:buNone/>
            </a:pPr>
            <a:r>
              <a:rPr lang="pt-BR" altLang="pt-BR" sz="1200">
                <a:solidFill>
                  <a:srgbClr val="000000"/>
                </a:solidFill>
                <a:latin typeface="Arial" panose="020B0604020202020204" pitchFamily="34" charset="0"/>
                <a:ea typeface="Microsoft YaHei" panose="020B0503020204020204" pitchFamily="34" charset="-122"/>
              </a:rPr>
              <a:t>(CO2, N2, Luz)</a:t>
            </a:r>
            <a:r>
              <a:rPr lang="pt-BR" altLang="pt-BR" sz="1800">
                <a:solidFill>
                  <a:srgbClr val="000000"/>
                </a:solidFill>
                <a:latin typeface="Arial" panose="020B0604020202020204" pitchFamily="34" charset="0"/>
                <a:ea typeface="Microsoft YaHei" panose="020B0503020204020204" pitchFamily="34" charset="-122"/>
              </a:rPr>
              <a:t> </a:t>
            </a:r>
          </a:p>
        </p:txBody>
      </p:sp>
      <p:sp>
        <p:nvSpPr>
          <p:cNvPr id="12" name="Rectangle 11">
            <a:extLst>
              <a:ext uri="{FF2B5EF4-FFF2-40B4-BE49-F238E27FC236}">
                <a16:creationId xmlns:a16="http://schemas.microsoft.com/office/drawing/2014/main" id="{E0D94482-6503-A9D7-5276-2F6C9038558A}"/>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55308" name="TextBox 12">
            <a:extLst>
              <a:ext uri="{FF2B5EF4-FFF2-40B4-BE49-F238E27FC236}">
                <a16:creationId xmlns:a16="http://schemas.microsoft.com/office/drawing/2014/main" id="{28779ADC-FB00-E589-85C5-7573ABA69385}"/>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55309" name="Rectangle 13">
            <a:extLst>
              <a:ext uri="{FF2B5EF4-FFF2-40B4-BE49-F238E27FC236}">
                <a16:creationId xmlns:a16="http://schemas.microsoft.com/office/drawing/2014/main" id="{9405B5BC-ACF5-B039-3520-0FA913766945}"/>
              </a:ext>
            </a:extLst>
          </p:cNvPr>
          <p:cNvSpPr>
            <a:spLocks noChangeArrowheads="1"/>
          </p:cNvSpPr>
          <p:nvPr/>
        </p:nvSpPr>
        <p:spPr bwMode="auto">
          <a:xfrm>
            <a:off x="1397000" y="438150"/>
            <a:ext cx="6096000" cy="646113"/>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Helvetica" pitchFamily="2" charset="0"/>
              </a:rPr>
              <a:t>5. Metabolismo – Alguns comentários</a:t>
            </a:r>
          </a:p>
          <a:p>
            <a:pPr eaLnBrk="1" hangingPunct="1">
              <a:lnSpc>
                <a:spcPct val="100000"/>
              </a:lnSpc>
              <a:spcBef>
                <a:spcPct val="0"/>
              </a:spcBef>
              <a:buFontTx/>
              <a:buNone/>
            </a:pPr>
            <a:endParaRPr lang="pt-BR" altLang="pt-BR" sz="1800" b="1">
              <a:solidFill>
                <a:schemeClr val="bg1"/>
              </a:solidFill>
              <a:latin typeface="Helvetica" pitchFamily="2" charset="0"/>
            </a:endParaRPr>
          </a:p>
        </p:txBody>
      </p:sp>
      <p:sp>
        <p:nvSpPr>
          <p:cNvPr id="15" name="Text Box 2">
            <a:extLst>
              <a:ext uri="{FF2B5EF4-FFF2-40B4-BE49-F238E27FC236}">
                <a16:creationId xmlns:a16="http://schemas.microsoft.com/office/drawing/2014/main" id="{58FA5BA1-39AE-F68B-667E-08CC750D6473}"/>
              </a:ext>
            </a:extLst>
          </p:cNvPr>
          <p:cNvSpPr txBox="1">
            <a:spLocks noChangeArrowheads="1"/>
          </p:cNvSpPr>
          <p:nvPr/>
        </p:nvSpPr>
        <p:spPr bwMode="auto">
          <a:xfrm rot="16200000">
            <a:off x="688976" y="4994275"/>
            <a:ext cx="2330450" cy="371475"/>
          </a:xfrm>
          <a:prstGeom prst="rect">
            <a:avLst/>
          </a:prstGeom>
          <a:solidFill>
            <a:schemeClr val="accent4">
              <a:lumMod val="20000"/>
              <a:lumOff val="80000"/>
            </a:schemeClr>
          </a:solidFill>
          <a:ln>
            <a:noFill/>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eaLnBrk="1" fontAlgn="auto" hangingPunct="1">
              <a:spcBef>
                <a:spcPts val="1125"/>
              </a:spcBef>
              <a:spcAft>
                <a:spcPts val="0"/>
              </a:spcAft>
              <a:buClrTx/>
              <a:defRPr/>
            </a:pPr>
            <a:r>
              <a:rPr lang="pt-BR" altLang="pt-BR" sz="1800" b="1" dirty="0"/>
              <a:t>Metabolismo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1" name="Text Box 2">
            <a:extLst>
              <a:ext uri="{FF2B5EF4-FFF2-40B4-BE49-F238E27FC236}">
                <a16:creationId xmlns:a16="http://schemas.microsoft.com/office/drawing/2014/main" id="{7D63646A-F45F-D0D6-72B2-E41ABA244930}"/>
              </a:ext>
            </a:extLst>
          </p:cNvPr>
          <p:cNvSpPr txBox="1">
            <a:spLocks noChangeArrowheads="1"/>
          </p:cNvSpPr>
          <p:nvPr/>
        </p:nvSpPr>
        <p:spPr bwMode="auto">
          <a:xfrm>
            <a:off x="1370013" y="1806575"/>
            <a:ext cx="9451975" cy="1735138"/>
          </a:xfrm>
          <a:prstGeom prst="rect">
            <a:avLst/>
          </a:prstGeom>
          <a:solidFill>
            <a:schemeClr val="accent4">
              <a:lumMod val="20000"/>
              <a:lumOff val="80000"/>
            </a:schemeClr>
          </a:solidFill>
          <a:ln w="9360" cap="sq">
            <a:solidFill>
              <a:srgbClr val="000000"/>
            </a:solidFill>
            <a:miter lim="800000"/>
            <a:headEnd/>
            <a:tailEnd/>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750"/>
              </a:spcBef>
              <a:spcAft>
                <a:spcPts val="0"/>
              </a:spcAft>
              <a:buClrTx/>
              <a:defRPr/>
            </a:pPr>
            <a:r>
              <a:rPr lang="pt-BR" altLang="pt-BR" sz="1600" b="1" dirty="0"/>
              <a:t>O metabolismo HETEROTRÓFICO é típico de:</a:t>
            </a:r>
          </a:p>
          <a:p>
            <a:pPr eaLnBrk="1" fontAlgn="auto" hangingPunct="1">
              <a:spcBef>
                <a:spcPts val="750"/>
              </a:spcBef>
              <a:spcAft>
                <a:spcPts val="0"/>
              </a:spcAft>
              <a:buClrTx/>
              <a:defRPr/>
            </a:pPr>
            <a:r>
              <a:rPr lang="pt-BR" altLang="pt-BR" sz="1600" dirty="0"/>
              <a:t>-  Animais</a:t>
            </a:r>
          </a:p>
          <a:p>
            <a:pPr eaLnBrk="1" fontAlgn="auto" hangingPunct="1">
              <a:spcBef>
                <a:spcPts val="750"/>
              </a:spcBef>
              <a:spcAft>
                <a:spcPts val="0"/>
              </a:spcAft>
              <a:buFont typeface="Arial" panose="020B0604020202020204" pitchFamily="34" charset="0"/>
              <a:buChar char="-"/>
              <a:defRPr/>
            </a:pPr>
            <a:r>
              <a:rPr lang="pt-BR" altLang="pt-BR" sz="1600" dirty="0"/>
              <a:t> Bactérias </a:t>
            </a:r>
            <a:r>
              <a:rPr lang="pt-BR" altLang="pt-BR" sz="1600" b="1" dirty="0"/>
              <a:t>de interesse clínico</a:t>
            </a:r>
            <a:r>
              <a:rPr lang="pt-BR" altLang="pt-BR" sz="1600" dirty="0"/>
              <a:t>,   </a:t>
            </a:r>
          </a:p>
          <a:p>
            <a:pPr eaLnBrk="1" fontAlgn="auto" hangingPunct="1">
              <a:spcBef>
                <a:spcPts val="750"/>
              </a:spcBef>
              <a:spcAft>
                <a:spcPts val="0"/>
              </a:spcAft>
              <a:buFont typeface="Arial" panose="020B0604020202020204" pitchFamily="34" charset="0"/>
              <a:buChar char="-"/>
              <a:defRPr/>
            </a:pPr>
            <a:r>
              <a:rPr lang="pt-BR" altLang="pt-BR" sz="1600" dirty="0"/>
              <a:t> Bactérias que fazem biorremediação ambiental – processo  ligado à Saúde humana e Animal,   </a:t>
            </a:r>
          </a:p>
          <a:p>
            <a:pPr eaLnBrk="1" fontAlgn="auto" hangingPunct="1">
              <a:spcBef>
                <a:spcPts val="750"/>
              </a:spcBef>
              <a:spcAft>
                <a:spcPts val="0"/>
              </a:spcAft>
              <a:buFont typeface="Arial" panose="020B0604020202020204" pitchFamily="34" charset="0"/>
              <a:buChar char="-"/>
              <a:defRPr/>
            </a:pPr>
            <a:r>
              <a:rPr lang="pt-BR" altLang="pt-BR" sz="1600" dirty="0"/>
              <a:t> Poucas arqueias que vivem em associação com animais</a:t>
            </a:r>
          </a:p>
        </p:txBody>
      </p:sp>
      <p:sp>
        <p:nvSpPr>
          <p:cNvPr id="57347" name="Text Box 3">
            <a:extLst>
              <a:ext uri="{FF2B5EF4-FFF2-40B4-BE49-F238E27FC236}">
                <a16:creationId xmlns:a16="http://schemas.microsoft.com/office/drawing/2014/main" id="{73E68819-84A3-82CB-20E2-3C87E64C51E5}"/>
              </a:ext>
            </a:extLst>
          </p:cNvPr>
          <p:cNvSpPr txBox="1">
            <a:spLocks noChangeArrowheads="1"/>
          </p:cNvSpPr>
          <p:nvPr/>
        </p:nvSpPr>
        <p:spPr bwMode="auto">
          <a:xfrm>
            <a:off x="6156325" y="4025900"/>
            <a:ext cx="4700588" cy="2100263"/>
          </a:xfrm>
          <a:prstGeom prst="rect">
            <a:avLst/>
          </a:prstGeom>
          <a:solidFill>
            <a:srgbClr val="CCFF99"/>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600" b="1" u="sng">
                <a:solidFill>
                  <a:srgbClr val="000000"/>
                </a:solidFill>
                <a:latin typeface="Arial" panose="020B0604020202020204" pitchFamily="34" charset="0"/>
                <a:ea typeface="Microsoft YaHei" panose="020B0503020204020204" pitchFamily="34" charset="-122"/>
              </a:rPr>
              <a:t>Anabolismo</a:t>
            </a:r>
            <a:r>
              <a:rPr lang="pt-BR" altLang="pt-BR" sz="1600">
                <a:solidFill>
                  <a:srgbClr val="000000"/>
                </a:solidFill>
                <a:latin typeface="Arial" panose="020B0604020202020204" pitchFamily="34" charset="0"/>
                <a:ea typeface="Microsoft YaHei" panose="020B0503020204020204" pitchFamily="34" charset="-122"/>
              </a:rPr>
              <a:t>: </a:t>
            </a:r>
          </a:p>
          <a:p>
            <a:pPr algn="just" eaLnBrk="1" hangingPunct="1">
              <a:lnSpc>
                <a:spcPct val="100000"/>
              </a:lnSpc>
              <a:spcBef>
                <a:spcPts val="1125"/>
              </a:spcBef>
              <a:buFont typeface="Times New Roman" panose="02020603050405020304" pitchFamily="18" charset="0"/>
              <a:buNone/>
            </a:pPr>
            <a:r>
              <a:rPr lang="pt-BR" altLang="pt-BR" sz="1600">
                <a:solidFill>
                  <a:srgbClr val="000000"/>
                </a:solidFill>
                <a:latin typeface="Arial" panose="020B0604020202020204" pitchFamily="34" charset="0"/>
                <a:ea typeface="Microsoft YaHei" panose="020B0503020204020204" pitchFamily="34" charset="-122"/>
              </a:rPr>
              <a:t>Construção de moléculas orgânicas complexas a partir de moléculas mais simples. Estas reações geralmente  </a:t>
            </a:r>
            <a:r>
              <a:rPr lang="pt-BR" altLang="pt-BR" sz="1600" b="1" u="sng">
                <a:solidFill>
                  <a:srgbClr val="0070C0"/>
                </a:solidFill>
                <a:latin typeface="Arial" panose="020B0604020202020204" pitchFamily="34" charset="0"/>
                <a:ea typeface="Microsoft YaHei" panose="020B0503020204020204" pitchFamily="34" charset="-122"/>
              </a:rPr>
              <a:t>Requerem Energia</a:t>
            </a:r>
            <a:r>
              <a:rPr lang="pt-BR" altLang="pt-BR" sz="1600">
                <a:solidFill>
                  <a:srgbClr val="000000"/>
                </a:solidFill>
                <a:latin typeface="Arial" panose="020B0604020202020204" pitchFamily="34" charset="0"/>
                <a:ea typeface="Microsoft YaHei" panose="020B0503020204020204" pitchFamily="34" charset="-122"/>
              </a:rPr>
              <a:t>. </a:t>
            </a:r>
          </a:p>
          <a:p>
            <a:pPr algn="just" eaLnBrk="1" hangingPunct="1">
              <a:lnSpc>
                <a:spcPct val="100000"/>
              </a:lnSpc>
              <a:spcBef>
                <a:spcPts val="1125"/>
              </a:spcBef>
              <a:buFont typeface="Times New Roman" panose="02020603050405020304" pitchFamily="18" charset="0"/>
              <a:buNone/>
            </a:pPr>
            <a:r>
              <a:rPr lang="pt-BR" altLang="pt-BR" sz="1600">
                <a:solidFill>
                  <a:srgbClr val="000000"/>
                </a:solidFill>
                <a:latin typeface="Arial" panose="020B0604020202020204" pitchFamily="34" charset="0"/>
                <a:ea typeface="Microsoft YaHei" panose="020B0503020204020204" pitchFamily="34" charset="-122"/>
              </a:rPr>
              <a:t>Exs.: formação de proteínas a partir de aminoácidos, polissacarídeos a partir de açúcares simples.</a:t>
            </a:r>
          </a:p>
        </p:txBody>
      </p:sp>
      <p:sp>
        <p:nvSpPr>
          <p:cNvPr id="5" name="Rectangle 4">
            <a:extLst>
              <a:ext uri="{FF2B5EF4-FFF2-40B4-BE49-F238E27FC236}">
                <a16:creationId xmlns:a16="http://schemas.microsoft.com/office/drawing/2014/main" id="{92658CAA-3992-AB24-9DD1-DEC5BDB1D920}"/>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57349" name="TextBox 12">
            <a:extLst>
              <a:ext uri="{FF2B5EF4-FFF2-40B4-BE49-F238E27FC236}">
                <a16:creationId xmlns:a16="http://schemas.microsoft.com/office/drawing/2014/main" id="{6C5DD05A-98E1-507A-7FFA-DC99CC4E4A47}"/>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57350" name="Rectangle 6">
            <a:extLst>
              <a:ext uri="{FF2B5EF4-FFF2-40B4-BE49-F238E27FC236}">
                <a16:creationId xmlns:a16="http://schemas.microsoft.com/office/drawing/2014/main" id="{56073AF9-2D72-01CE-AFBE-BAEAFC91079E}"/>
              </a:ext>
            </a:extLst>
          </p:cNvPr>
          <p:cNvSpPr>
            <a:spLocks noChangeArrowheads="1"/>
          </p:cNvSpPr>
          <p:nvPr/>
        </p:nvSpPr>
        <p:spPr bwMode="auto">
          <a:xfrm>
            <a:off x="1397000" y="377825"/>
            <a:ext cx="6096000" cy="369888"/>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Helvetica" pitchFamily="2" charset="0"/>
              </a:rPr>
              <a:t>5. Metabolismo – Alguns comentários </a:t>
            </a:r>
            <a:r>
              <a:rPr lang="pt-BR" altLang="pt-BR" sz="1200" b="1">
                <a:solidFill>
                  <a:schemeClr val="bg1"/>
                </a:solidFill>
                <a:latin typeface="Helvetica" pitchFamily="2" charset="0"/>
              </a:rPr>
              <a:t>(continuação) </a:t>
            </a:r>
          </a:p>
        </p:txBody>
      </p:sp>
      <p:sp>
        <p:nvSpPr>
          <p:cNvPr id="57351" name="Text Box 2">
            <a:extLst>
              <a:ext uri="{FF2B5EF4-FFF2-40B4-BE49-F238E27FC236}">
                <a16:creationId xmlns:a16="http://schemas.microsoft.com/office/drawing/2014/main" id="{2A42ADFC-E472-8DE4-C0F5-9F394E66F09B}"/>
              </a:ext>
            </a:extLst>
          </p:cNvPr>
          <p:cNvSpPr txBox="1">
            <a:spLocks noChangeArrowheads="1"/>
          </p:cNvSpPr>
          <p:nvPr/>
        </p:nvSpPr>
        <p:spPr bwMode="auto">
          <a:xfrm>
            <a:off x="1414463" y="927100"/>
            <a:ext cx="5802312" cy="649288"/>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Metabolismo </a:t>
            </a:r>
            <a:r>
              <a:rPr lang="pt-BR" altLang="pt-BR" sz="1800" b="1">
                <a:solidFill>
                  <a:srgbClr val="000000"/>
                </a:solidFill>
                <a:latin typeface="Arial" panose="020B0604020202020204" pitchFamily="34" charset="0"/>
                <a:ea typeface="Microsoft YaHei" panose="020B0503020204020204" pitchFamily="34" charset="-122"/>
              </a:rPr>
              <a:t>Heterotrófico</a:t>
            </a:r>
            <a:r>
              <a:rPr lang="pt-BR" altLang="pt-BR" sz="1800">
                <a:solidFill>
                  <a:srgbClr val="000000"/>
                </a:solidFill>
                <a:latin typeface="Arial" panose="020B0604020202020204" pitchFamily="34" charset="0"/>
                <a:ea typeface="Microsoft YaHei" panose="020B0503020204020204" pitchFamily="34" charset="-122"/>
              </a:rPr>
              <a:t> (químio-heterotrófico – </a:t>
            </a:r>
          </a:p>
          <a:p>
            <a:pPr eaLnBrk="1" hangingPunct="1">
              <a:lnSpc>
                <a:spcPct val="100000"/>
              </a:lnSpc>
              <a:spcBef>
                <a:spcPct val="0"/>
              </a:spcBef>
              <a:buFont typeface="Times New Roman" panose="02020603050405020304" pitchFamily="18" charset="0"/>
              <a:buNone/>
            </a:pPr>
            <a:r>
              <a:rPr lang="pt-BR" altLang="pt-BR" sz="1800">
                <a:solidFill>
                  <a:srgbClr val="990033"/>
                </a:solidFill>
                <a:latin typeface="Arial" panose="020B0604020202020204" pitchFamily="34" charset="0"/>
                <a:ea typeface="Microsoft YaHei" panose="020B0503020204020204" pitchFamily="34" charset="-122"/>
              </a:rPr>
              <a:t>de importância médica ) </a:t>
            </a:r>
          </a:p>
        </p:txBody>
      </p:sp>
      <p:sp>
        <p:nvSpPr>
          <p:cNvPr id="57352" name="Text Box 3">
            <a:extLst>
              <a:ext uri="{FF2B5EF4-FFF2-40B4-BE49-F238E27FC236}">
                <a16:creationId xmlns:a16="http://schemas.microsoft.com/office/drawing/2014/main" id="{7886A5B4-F3A5-09FD-3947-A77287B688B7}"/>
              </a:ext>
            </a:extLst>
          </p:cNvPr>
          <p:cNvSpPr txBox="1">
            <a:spLocks noChangeArrowheads="1"/>
          </p:cNvSpPr>
          <p:nvPr/>
        </p:nvSpPr>
        <p:spPr bwMode="auto">
          <a:xfrm>
            <a:off x="1370013" y="4025900"/>
            <a:ext cx="4365625" cy="2100263"/>
          </a:xfrm>
          <a:prstGeom prst="rect">
            <a:avLst/>
          </a:prstGeom>
          <a:solidFill>
            <a:srgbClr val="CCFF99"/>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600" b="1" u="sng">
                <a:solidFill>
                  <a:srgbClr val="000000"/>
                </a:solidFill>
                <a:latin typeface="Arial" panose="020B0604020202020204" pitchFamily="34" charset="0"/>
                <a:ea typeface="Microsoft YaHei" panose="020B0503020204020204" pitchFamily="34" charset="-122"/>
              </a:rPr>
              <a:t>Catabolismo</a:t>
            </a:r>
            <a:r>
              <a:rPr lang="pt-BR" altLang="pt-BR" sz="1600">
                <a:solidFill>
                  <a:srgbClr val="000000"/>
                </a:solidFill>
                <a:latin typeface="Arial" panose="020B0604020202020204" pitchFamily="34" charset="0"/>
                <a:ea typeface="Microsoft YaHei" panose="020B0503020204020204" pitchFamily="34" charset="-122"/>
              </a:rPr>
              <a:t>:</a:t>
            </a:r>
          </a:p>
          <a:p>
            <a:pPr algn="just" eaLnBrk="1" hangingPunct="1">
              <a:lnSpc>
                <a:spcPct val="100000"/>
              </a:lnSpc>
              <a:spcBef>
                <a:spcPts val="1125"/>
              </a:spcBef>
              <a:buFont typeface="Times New Roman" panose="02020603050405020304" pitchFamily="18" charset="0"/>
              <a:buNone/>
            </a:pPr>
            <a:r>
              <a:rPr lang="pt-BR" altLang="pt-BR" sz="1600">
                <a:solidFill>
                  <a:srgbClr val="000000"/>
                </a:solidFill>
                <a:latin typeface="Arial" panose="020B0604020202020204" pitchFamily="34" charset="0"/>
                <a:ea typeface="Microsoft YaHei" panose="020B0503020204020204" pitchFamily="34" charset="-122"/>
              </a:rPr>
              <a:t>Quebra de compostos mais complexos em compostos mais simples, através de reações químicas que empregam enzimas. Estas reações geralmente  </a:t>
            </a:r>
            <a:r>
              <a:rPr lang="pt-BR" altLang="pt-BR" sz="1600" b="1" u="sng">
                <a:solidFill>
                  <a:srgbClr val="0070C0"/>
                </a:solidFill>
                <a:latin typeface="Arial" panose="020B0604020202020204" pitchFamily="34" charset="0"/>
                <a:ea typeface="Microsoft YaHei" panose="020B0503020204020204" pitchFamily="34" charset="-122"/>
              </a:rPr>
              <a:t>Liberam Energia</a:t>
            </a:r>
            <a:r>
              <a:rPr lang="pt-BR" altLang="pt-BR" sz="1600">
                <a:solidFill>
                  <a:srgbClr val="000000"/>
                </a:solidFill>
                <a:latin typeface="Arial" panose="020B0604020202020204" pitchFamily="34" charset="0"/>
                <a:ea typeface="Microsoft YaHei" panose="020B0503020204020204" pitchFamily="34" charset="-122"/>
              </a:rPr>
              <a:t>. </a:t>
            </a:r>
          </a:p>
          <a:p>
            <a:pPr eaLnBrk="1" hangingPunct="1">
              <a:lnSpc>
                <a:spcPct val="100000"/>
              </a:lnSpc>
              <a:spcBef>
                <a:spcPts val="1125"/>
              </a:spcBef>
              <a:buFont typeface="Times New Roman" panose="02020603050405020304" pitchFamily="18" charset="0"/>
              <a:buNone/>
            </a:pPr>
            <a:r>
              <a:rPr lang="pt-BR" altLang="pt-BR" sz="1600">
                <a:solidFill>
                  <a:srgbClr val="000000"/>
                </a:solidFill>
                <a:latin typeface="Arial" panose="020B0604020202020204" pitchFamily="34" charset="0"/>
                <a:ea typeface="Microsoft YaHei" panose="020B0503020204020204" pitchFamily="34" charset="-122"/>
              </a:rPr>
              <a:t>Exs.: hidrólise, queima de açúcares em CO</a:t>
            </a:r>
            <a:r>
              <a:rPr lang="pt-BR" altLang="pt-BR" sz="1600" baseline="-25000">
                <a:solidFill>
                  <a:srgbClr val="000000"/>
                </a:solidFill>
                <a:latin typeface="Arial" panose="020B0604020202020204" pitchFamily="34" charset="0"/>
                <a:ea typeface="Microsoft YaHei" panose="020B0503020204020204" pitchFamily="34" charset="-122"/>
              </a:rPr>
              <a:t>2</a:t>
            </a:r>
            <a:r>
              <a:rPr lang="pt-BR" altLang="pt-BR" sz="1600">
                <a:solidFill>
                  <a:srgbClr val="000000"/>
                </a:solidFill>
                <a:latin typeface="Arial" panose="020B0604020202020204" pitchFamily="34" charset="0"/>
                <a:ea typeface="Microsoft YaHei" panose="020B0503020204020204" pitchFamily="34" charset="-122"/>
              </a:rPr>
              <a:t>+H</a:t>
            </a:r>
            <a:r>
              <a:rPr lang="pt-BR" altLang="pt-BR" sz="1600" baseline="-25000">
                <a:solidFill>
                  <a:srgbClr val="000000"/>
                </a:solidFill>
                <a:latin typeface="Arial" panose="020B0604020202020204" pitchFamily="34" charset="0"/>
                <a:ea typeface="Microsoft YaHei" panose="020B0503020204020204" pitchFamily="34" charset="-122"/>
              </a:rPr>
              <a:t>2</a:t>
            </a:r>
            <a:r>
              <a:rPr lang="pt-BR" altLang="pt-BR" sz="1600">
                <a:solidFill>
                  <a:srgbClr val="000000"/>
                </a:solidFill>
                <a:latin typeface="Arial" panose="020B0604020202020204" pitchFamily="34" charset="0"/>
                <a:ea typeface="Microsoft YaHei" panose="020B0503020204020204" pitchFamily="34" charset="-122"/>
              </a:rPr>
              <a:t>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a:extLst>
              <a:ext uri="{FF2B5EF4-FFF2-40B4-BE49-F238E27FC236}">
                <a16:creationId xmlns:a16="http://schemas.microsoft.com/office/drawing/2014/main" id="{198A60BE-8532-4352-1313-040FB299680A}"/>
              </a:ext>
            </a:extLst>
          </p:cNvPr>
          <p:cNvSpPr txBox="1">
            <a:spLocks noChangeArrowheads="1"/>
          </p:cNvSpPr>
          <p:nvPr/>
        </p:nvSpPr>
        <p:spPr bwMode="auto">
          <a:xfrm>
            <a:off x="2259013" y="-7938"/>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59395" name="Text Box 3">
            <a:extLst>
              <a:ext uri="{FF2B5EF4-FFF2-40B4-BE49-F238E27FC236}">
                <a16:creationId xmlns:a16="http://schemas.microsoft.com/office/drawing/2014/main" id="{628BBCA6-0F3E-D44C-DC31-14F1CC0C90D0}"/>
              </a:ext>
            </a:extLst>
          </p:cNvPr>
          <p:cNvSpPr txBox="1">
            <a:spLocks noChangeArrowheads="1"/>
          </p:cNvSpPr>
          <p:nvPr/>
        </p:nvSpPr>
        <p:spPr bwMode="auto">
          <a:xfrm>
            <a:off x="1414463" y="1082675"/>
            <a:ext cx="5688012" cy="341313"/>
          </a:xfrm>
          <a:prstGeom prst="rect">
            <a:avLst/>
          </a:prstGeom>
          <a:solidFill>
            <a:srgbClr val="FFFF66"/>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875"/>
              </a:spcBef>
              <a:buClr>
                <a:srgbClr val="000000"/>
              </a:buClr>
              <a:buFont typeface="Times New Roman" panose="02020603050405020304" pitchFamily="18" charset="0"/>
              <a:buNone/>
            </a:pPr>
            <a:r>
              <a:rPr lang="pt-BR" altLang="pt-BR" sz="1600" b="1">
                <a:solidFill>
                  <a:srgbClr val="000000"/>
                </a:solidFill>
                <a:latin typeface="Arial" panose="020B0604020202020204" pitchFamily="34" charset="0"/>
                <a:ea typeface="Microsoft YaHei" panose="020B0503020204020204" pitchFamily="34" charset="-122"/>
              </a:rPr>
              <a:t>Como a Célula Funciona?</a:t>
            </a:r>
          </a:p>
        </p:txBody>
      </p:sp>
      <p:sp>
        <p:nvSpPr>
          <p:cNvPr id="59396" name="Text Box 4">
            <a:extLst>
              <a:ext uri="{FF2B5EF4-FFF2-40B4-BE49-F238E27FC236}">
                <a16:creationId xmlns:a16="http://schemas.microsoft.com/office/drawing/2014/main" id="{AB0FBFB8-44E9-037F-AF57-80A7500C4412}"/>
              </a:ext>
            </a:extLst>
          </p:cNvPr>
          <p:cNvSpPr txBox="1">
            <a:spLocks noChangeArrowheads="1"/>
          </p:cNvSpPr>
          <p:nvPr/>
        </p:nvSpPr>
        <p:spPr bwMode="auto">
          <a:xfrm>
            <a:off x="2928938" y="1612900"/>
            <a:ext cx="5688012" cy="339725"/>
          </a:xfrm>
          <a:prstGeom prst="rect">
            <a:avLst/>
          </a:prstGeom>
          <a:solidFill>
            <a:srgbClr val="99FFCC"/>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buClr>
                <a:srgbClr val="000000"/>
              </a:buClr>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A “Moeda”  da célula é o  </a:t>
            </a:r>
            <a:r>
              <a:rPr lang="pt-BR" altLang="pt-BR" sz="1600" b="1">
                <a:solidFill>
                  <a:srgbClr val="000000"/>
                </a:solidFill>
                <a:latin typeface="Arial" panose="020B0604020202020204" pitchFamily="34" charset="0"/>
                <a:ea typeface="Microsoft YaHei" panose="020B0503020204020204" pitchFamily="34" charset="-122"/>
              </a:rPr>
              <a:t>ATP</a:t>
            </a:r>
          </a:p>
        </p:txBody>
      </p:sp>
      <p:sp>
        <p:nvSpPr>
          <p:cNvPr id="59397" name="Text Box 5">
            <a:extLst>
              <a:ext uri="{FF2B5EF4-FFF2-40B4-BE49-F238E27FC236}">
                <a16:creationId xmlns:a16="http://schemas.microsoft.com/office/drawing/2014/main" id="{6A70229D-4E84-C930-68D4-9C9561096AAC}"/>
              </a:ext>
            </a:extLst>
          </p:cNvPr>
          <p:cNvSpPr txBox="1">
            <a:spLocks noChangeArrowheads="1"/>
          </p:cNvSpPr>
          <p:nvPr/>
        </p:nvSpPr>
        <p:spPr bwMode="auto">
          <a:xfrm>
            <a:off x="1687513" y="2341563"/>
            <a:ext cx="1763712" cy="371475"/>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rgbClr val="000000"/>
                </a:solidFill>
                <a:latin typeface="Arial" panose="020B0604020202020204" pitchFamily="34" charset="0"/>
                <a:ea typeface="Microsoft YaHei" panose="020B0503020204020204" pitchFamily="34" charset="-122"/>
              </a:rPr>
              <a:t>Fermentação</a:t>
            </a:r>
            <a:r>
              <a:rPr lang="pt-BR" altLang="pt-BR" sz="1800">
                <a:solidFill>
                  <a:srgbClr val="000000"/>
                </a:solidFill>
                <a:latin typeface="Arial" panose="020B0604020202020204" pitchFamily="34" charset="0"/>
                <a:ea typeface="Microsoft YaHei" panose="020B0503020204020204" pitchFamily="34" charset="-122"/>
              </a:rPr>
              <a:t> </a:t>
            </a:r>
          </a:p>
        </p:txBody>
      </p:sp>
      <p:sp>
        <p:nvSpPr>
          <p:cNvPr id="59398" name="Text Box 6">
            <a:extLst>
              <a:ext uri="{FF2B5EF4-FFF2-40B4-BE49-F238E27FC236}">
                <a16:creationId xmlns:a16="http://schemas.microsoft.com/office/drawing/2014/main" id="{0ACE2FE2-72C1-07A6-BAEF-8213BD734520}"/>
              </a:ext>
            </a:extLst>
          </p:cNvPr>
          <p:cNvSpPr txBox="1">
            <a:spLocks noChangeArrowheads="1"/>
          </p:cNvSpPr>
          <p:nvPr/>
        </p:nvSpPr>
        <p:spPr bwMode="auto">
          <a:xfrm>
            <a:off x="2012950" y="4692650"/>
            <a:ext cx="1489075" cy="371475"/>
          </a:xfrm>
          <a:prstGeom prst="rect">
            <a:avLst/>
          </a:prstGeom>
          <a:solidFill>
            <a:srgbClr val="99FF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rgbClr val="000000"/>
                </a:solidFill>
                <a:latin typeface="Arial" panose="020B0604020202020204" pitchFamily="34" charset="0"/>
                <a:ea typeface="Microsoft YaHei" panose="020B0503020204020204" pitchFamily="34" charset="-122"/>
              </a:rPr>
              <a:t>Respiração</a:t>
            </a:r>
            <a:r>
              <a:rPr lang="pt-BR" altLang="pt-BR" sz="1800">
                <a:solidFill>
                  <a:srgbClr val="000000"/>
                </a:solidFill>
                <a:latin typeface="Arial" panose="020B0604020202020204" pitchFamily="34" charset="0"/>
                <a:ea typeface="Microsoft YaHei" panose="020B0503020204020204" pitchFamily="34" charset="-122"/>
              </a:rPr>
              <a:t> </a:t>
            </a:r>
          </a:p>
        </p:txBody>
      </p:sp>
      <p:sp>
        <p:nvSpPr>
          <p:cNvPr id="59399" name="Text Box 7">
            <a:extLst>
              <a:ext uri="{FF2B5EF4-FFF2-40B4-BE49-F238E27FC236}">
                <a16:creationId xmlns:a16="http://schemas.microsoft.com/office/drawing/2014/main" id="{57461DAC-C805-55A3-1E7C-AD5943611722}"/>
              </a:ext>
            </a:extLst>
          </p:cNvPr>
          <p:cNvSpPr txBox="1">
            <a:spLocks noChangeArrowheads="1"/>
          </p:cNvSpPr>
          <p:nvPr/>
        </p:nvSpPr>
        <p:spPr bwMode="auto">
          <a:xfrm>
            <a:off x="3935413" y="2347913"/>
            <a:ext cx="5256212" cy="368300"/>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1 Glicose                 	Piruvato   +  2  ATP</a:t>
            </a:r>
          </a:p>
        </p:txBody>
      </p:sp>
      <p:sp>
        <p:nvSpPr>
          <p:cNvPr id="59400" name="Text Box 8">
            <a:extLst>
              <a:ext uri="{FF2B5EF4-FFF2-40B4-BE49-F238E27FC236}">
                <a16:creationId xmlns:a16="http://schemas.microsoft.com/office/drawing/2014/main" id="{E35DB86C-A6C7-798D-3407-18C62F601894}"/>
              </a:ext>
            </a:extLst>
          </p:cNvPr>
          <p:cNvSpPr txBox="1">
            <a:spLocks noChangeArrowheads="1"/>
          </p:cNvSpPr>
          <p:nvPr/>
        </p:nvSpPr>
        <p:spPr bwMode="auto">
          <a:xfrm>
            <a:off x="3941763" y="5464175"/>
            <a:ext cx="5976937" cy="371475"/>
          </a:xfrm>
          <a:prstGeom prst="rect">
            <a:avLst/>
          </a:prstGeom>
          <a:solidFill>
            <a:srgbClr val="99FF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Glicose                 	CO</a:t>
            </a:r>
            <a:r>
              <a:rPr lang="pt-BR" altLang="pt-BR" sz="1800" baseline="-25000">
                <a:solidFill>
                  <a:srgbClr val="000000"/>
                </a:solidFill>
                <a:latin typeface="Arial" panose="020B0604020202020204" pitchFamily="34" charset="0"/>
                <a:ea typeface="Microsoft YaHei" panose="020B0503020204020204" pitchFamily="34" charset="-122"/>
              </a:rPr>
              <a:t>2</a:t>
            </a:r>
            <a:r>
              <a:rPr lang="pt-BR" altLang="pt-BR" sz="1800">
                <a:solidFill>
                  <a:srgbClr val="000000"/>
                </a:solidFill>
                <a:latin typeface="Arial" panose="020B0604020202020204" pitchFamily="34" charset="0"/>
                <a:ea typeface="Microsoft YaHei" panose="020B0503020204020204" pitchFamily="34" charset="-122"/>
              </a:rPr>
              <a:t>   +  H</a:t>
            </a:r>
            <a:r>
              <a:rPr lang="pt-BR" altLang="pt-BR" sz="1800" baseline="-25000">
                <a:solidFill>
                  <a:srgbClr val="000000"/>
                </a:solidFill>
                <a:latin typeface="Arial" panose="020B0604020202020204" pitchFamily="34" charset="0"/>
                <a:ea typeface="Microsoft YaHei" panose="020B0503020204020204" pitchFamily="34" charset="-122"/>
              </a:rPr>
              <a:t>2</a:t>
            </a:r>
            <a:r>
              <a:rPr lang="pt-BR" altLang="pt-BR" sz="1800">
                <a:solidFill>
                  <a:srgbClr val="000000"/>
                </a:solidFill>
                <a:latin typeface="Arial" panose="020B0604020202020204" pitchFamily="34" charset="0"/>
                <a:ea typeface="Microsoft YaHei" panose="020B0503020204020204" pitchFamily="34" charset="-122"/>
              </a:rPr>
              <a:t>0      +  2  ATP</a:t>
            </a:r>
          </a:p>
        </p:txBody>
      </p:sp>
      <p:sp>
        <p:nvSpPr>
          <p:cNvPr id="59401" name="Text Box 9">
            <a:extLst>
              <a:ext uri="{FF2B5EF4-FFF2-40B4-BE49-F238E27FC236}">
                <a16:creationId xmlns:a16="http://schemas.microsoft.com/office/drawing/2014/main" id="{64A570D5-7F99-06E9-36C7-3AA200F27AC9}"/>
              </a:ext>
            </a:extLst>
          </p:cNvPr>
          <p:cNvSpPr txBox="1">
            <a:spLocks noChangeArrowheads="1"/>
          </p:cNvSpPr>
          <p:nvPr/>
        </p:nvSpPr>
        <p:spPr bwMode="auto">
          <a:xfrm>
            <a:off x="3863975" y="3860800"/>
            <a:ext cx="1944688" cy="368300"/>
          </a:xfrm>
          <a:prstGeom prst="rect">
            <a:avLst/>
          </a:prstGeom>
          <a:solidFill>
            <a:srgbClr val="99FFCC"/>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Presença de O</a:t>
            </a:r>
            <a:r>
              <a:rPr lang="pt-BR" altLang="pt-BR" sz="1800" baseline="-25000">
                <a:solidFill>
                  <a:srgbClr val="000000"/>
                </a:solidFill>
                <a:latin typeface="Arial" panose="020B0604020202020204" pitchFamily="34" charset="0"/>
                <a:ea typeface="Microsoft YaHei" panose="020B0503020204020204" pitchFamily="34" charset="-122"/>
              </a:rPr>
              <a:t>2</a:t>
            </a:r>
          </a:p>
        </p:txBody>
      </p:sp>
      <p:sp>
        <p:nvSpPr>
          <p:cNvPr id="59402" name="Text Box 10">
            <a:extLst>
              <a:ext uri="{FF2B5EF4-FFF2-40B4-BE49-F238E27FC236}">
                <a16:creationId xmlns:a16="http://schemas.microsoft.com/office/drawing/2014/main" id="{5A229E06-EB8D-1342-944D-AB42825D703E}"/>
              </a:ext>
            </a:extLst>
          </p:cNvPr>
          <p:cNvSpPr txBox="1">
            <a:spLocks noChangeArrowheads="1"/>
          </p:cNvSpPr>
          <p:nvPr/>
        </p:nvSpPr>
        <p:spPr bwMode="auto">
          <a:xfrm>
            <a:off x="3932238" y="5043488"/>
            <a:ext cx="1944687" cy="368300"/>
          </a:xfrm>
          <a:prstGeom prst="rect">
            <a:avLst/>
          </a:prstGeom>
          <a:solidFill>
            <a:srgbClr val="99FFCC"/>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FF0000"/>
                </a:solidFill>
                <a:latin typeface="Arial" panose="020B0604020202020204" pitchFamily="34" charset="0"/>
                <a:ea typeface="Microsoft YaHei" panose="020B0503020204020204" pitchFamily="34" charset="-122"/>
              </a:rPr>
              <a:t>Ausência de O</a:t>
            </a:r>
            <a:r>
              <a:rPr lang="pt-BR" altLang="pt-BR" sz="1800" baseline="-25000">
                <a:solidFill>
                  <a:srgbClr val="FF0000"/>
                </a:solidFill>
                <a:latin typeface="Arial" panose="020B0604020202020204" pitchFamily="34" charset="0"/>
                <a:ea typeface="Microsoft YaHei" panose="020B0503020204020204" pitchFamily="34" charset="-122"/>
              </a:rPr>
              <a:t>2</a:t>
            </a:r>
            <a:endParaRPr lang="pt-BR" altLang="pt-BR" sz="1800">
              <a:solidFill>
                <a:srgbClr val="FF0000"/>
              </a:solidFill>
              <a:latin typeface="Arial" panose="020B0604020202020204" pitchFamily="34" charset="0"/>
              <a:ea typeface="Microsoft YaHei" panose="020B0503020204020204" pitchFamily="34" charset="-122"/>
            </a:endParaRPr>
          </a:p>
        </p:txBody>
      </p:sp>
      <p:sp>
        <p:nvSpPr>
          <p:cNvPr id="59403" name="Text Box 11">
            <a:extLst>
              <a:ext uri="{FF2B5EF4-FFF2-40B4-BE49-F238E27FC236}">
                <a16:creationId xmlns:a16="http://schemas.microsoft.com/office/drawing/2014/main" id="{9CC3849C-6BFE-5E89-38E5-BE4A9A387D3C}"/>
              </a:ext>
            </a:extLst>
          </p:cNvPr>
          <p:cNvSpPr txBox="1">
            <a:spLocks noChangeArrowheads="1"/>
          </p:cNvSpPr>
          <p:nvPr/>
        </p:nvSpPr>
        <p:spPr bwMode="auto">
          <a:xfrm>
            <a:off x="3863975" y="4292600"/>
            <a:ext cx="5976938" cy="371475"/>
          </a:xfrm>
          <a:prstGeom prst="rect">
            <a:avLst/>
          </a:prstGeom>
          <a:solidFill>
            <a:srgbClr val="99FF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Glicose                 	CO</a:t>
            </a:r>
            <a:r>
              <a:rPr lang="pt-BR" altLang="pt-BR" sz="1800" baseline="-25000">
                <a:solidFill>
                  <a:srgbClr val="000000"/>
                </a:solidFill>
                <a:latin typeface="Arial" panose="020B0604020202020204" pitchFamily="34" charset="0"/>
                <a:ea typeface="Microsoft YaHei" panose="020B0503020204020204" pitchFamily="34" charset="-122"/>
              </a:rPr>
              <a:t>2</a:t>
            </a:r>
            <a:r>
              <a:rPr lang="pt-BR" altLang="pt-BR" sz="1800">
                <a:solidFill>
                  <a:srgbClr val="000000"/>
                </a:solidFill>
                <a:latin typeface="Arial" panose="020B0604020202020204" pitchFamily="34" charset="0"/>
                <a:ea typeface="Microsoft YaHei" panose="020B0503020204020204" pitchFamily="34" charset="-122"/>
              </a:rPr>
              <a:t>   +  H</a:t>
            </a:r>
            <a:r>
              <a:rPr lang="pt-BR" altLang="pt-BR" sz="1800" baseline="-25000">
                <a:solidFill>
                  <a:srgbClr val="000000"/>
                </a:solidFill>
                <a:latin typeface="Arial" panose="020B0604020202020204" pitchFamily="34" charset="0"/>
                <a:ea typeface="Microsoft YaHei" panose="020B0503020204020204" pitchFamily="34" charset="-122"/>
              </a:rPr>
              <a:t>2</a:t>
            </a:r>
            <a:r>
              <a:rPr lang="pt-BR" altLang="pt-BR" sz="1800">
                <a:solidFill>
                  <a:srgbClr val="000000"/>
                </a:solidFill>
                <a:latin typeface="Arial" panose="020B0604020202020204" pitchFamily="34" charset="0"/>
                <a:ea typeface="Microsoft YaHei" panose="020B0503020204020204" pitchFamily="34" charset="-122"/>
              </a:rPr>
              <a:t>0      +  36  ATP</a:t>
            </a:r>
          </a:p>
        </p:txBody>
      </p:sp>
      <p:sp>
        <p:nvSpPr>
          <p:cNvPr id="59404" name="Line 12">
            <a:extLst>
              <a:ext uri="{FF2B5EF4-FFF2-40B4-BE49-F238E27FC236}">
                <a16:creationId xmlns:a16="http://schemas.microsoft.com/office/drawing/2014/main" id="{F111ADA6-00B2-4486-482F-859E12E6CF8F}"/>
              </a:ext>
            </a:extLst>
          </p:cNvPr>
          <p:cNvSpPr>
            <a:spLocks noChangeShapeType="1"/>
          </p:cNvSpPr>
          <p:nvPr/>
        </p:nvSpPr>
        <p:spPr bwMode="auto">
          <a:xfrm>
            <a:off x="4943475" y="2532063"/>
            <a:ext cx="1584325" cy="1587"/>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9405" name="Line 13">
            <a:extLst>
              <a:ext uri="{FF2B5EF4-FFF2-40B4-BE49-F238E27FC236}">
                <a16:creationId xmlns:a16="http://schemas.microsoft.com/office/drawing/2014/main" id="{94FC5983-B86F-6109-718F-BF061DCF4D0C}"/>
              </a:ext>
            </a:extLst>
          </p:cNvPr>
          <p:cNvSpPr>
            <a:spLocks noChangeShapeType="1"/>
          </p:cNvSpPr>
          <p:nvPr/>
        </p:nvSpPr>
        <p:spPr bwMode="auto">
          <a:xfrm>
            <a:off x="4867275" y="4484688"/>
            <a:ext cx="1655763" cy="1587"/>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9406" name="Line 14">
            <a:extLst>
              <a:ext uri="{FF2B5EF4-FFF2-40B4-BE49-F238E27FC236}">
                <a16:creationId xmlns:a16="http://schemas.microsoft.com/office/drawing/2014/main" id="{9E6EFA5F-7644-8F38-3D20-E91D0825C02E}"/>
              </a:ext>
            </a:extLst>
          </p:cNvPr>
          <p:cNvSpPr>
            <a:spLocks noChangeShapeType="1"/>
          </p:cNvSpPr>
          <p:nvPr/>
        </p:nvSpPr>
        <p:spPr bwMode="auto">
          <a:xfrm>
            <a:off x="5016500" y="5648325"/>
            <a:ext cx="1584325" cy="158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9407" name="Text Box 15">
            <a:extLst>
              <a:ext uri="{FF2B5EF4-FFF2-40B4-BE49-F238E27FC236}">
                <a16:creationId xmlns:a16="http://schemas.microsoft.com/office/drawing/2014/main" id="{73870542-5BF9-DF5F-73A8-410EE145B0AE}"/>
              </a:ext>
            </a:extLst>
          </p:cNvPr>
          <p:cNvSpPr txBox="1">
            <a:spLocks noChangeArrowheads="1"/>
          </p:cNvSpPr>
          <p:nvPr/>
        </p:nvSpPr>
        <p:spPr bwMode="auto">
          <a:xfrm>
            <a:off x="2351088" y="5834063"/>
            <a:ext cx="7561262" cy="915987"/>
          </a:xfrm>
          <a:prstGeom prst="rect">
            <a:avLst/>
          </a:prstGeom>
          <a:solidFill>
            <a:srgbClr val="E7F6F7"/>
          </a:solidFill>
          <a:ln w="9360" cap="sq">
            <a:solidFill>
              <a:srgbClr val="7030A0"/>
            </a:solidFill>
            <a:miter lim="800000"/>
            <a:headEnd/>
            <a:tailEnd/>
          </a:ln>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200">
                <a:solidFill>
                  <a:srgbClr val="000000"/>
                </a:solidFill>
                <a:latin typeface="Arial" panose="020B0604020202020204" pitchFamily="34" charset="0"/>
                <a:ea typeface="Microsoft YaHei" panose="020B0503020204020204" pitchFamily="34" charset="-122"/>
              </a:rPr>
              <a:t>A </a:t>
            </a:r>
            <a:r>
              <a:rPr lang="pt-BR" altLang="pt-BR" sz="1200" b="1">
                <a:solidFill>
                  <a:srgbClr val="000000"/>
                </a:solidFill>
                <a:latin typeface="Arial" panose="020B0604020202020204" pitchFamily="34" charset="0"/>
                <a:ea typeface="Microsoft YaHei" panose="020B0503020204020204" pitchFamily="34" charset="-122"/>
              </a:rPr>
              <a:t>respiração anaeróbia </a:t>
            </a:r>
            <a:r>
              <a:rPr lang="pt-BR" altLang="pt-BR" sz="1200">
                <a:solidFill>
                  <a:srgbClr val="000000"/>
                </a:solidFill>
                <a:latin typeface="Arial" panose="020B0604020202020204" pitchFamily="34" charset="0"/>
                <a:ea typeface="Microsoft YaHei" panose="020B0503020204020204" pitchFamily="34" charset="-122"/>
              </a:rPr>
              <a:t>ocorre em bactérias. Nestas condições o aceptor final de elétrons não é o oxigênio.</a:t>
            </a:r>
          </a:p>
          <a:p>
            <a:pPr eaLnBrk="1" hangingPunct="1">
              <a:lnSpc>
                <a:spcPct val="100000"/>
              </a:lnSpc>
              <a:spcBef>
                <a:spcPts val="750"/>
              </a:spcBef>
              <a:buFont typeface="Times New Roman" panose="02020603050405020304" pitchFamily="18" charset="0"/>
              <a:buNone/>
            </a:pPr>
            <a:r>
              <a:rPr lang="pt-BR" altLang="pt-BR" sz="1200">
                <a:solidFill>
                  <a:srgbClr val="000000"/>
                </a:solidFill>
                <a:latin typeface="Arial" panose="020B0604020202020204" pitchFamily="34" charset="0"/>
                <a:ea typeface="Microsoft YaHei" panose="020B0503020204020204" pitchFamily="34" charset="-122"/>
              </a:rPr>
              <a:t>- </a:t>
            </a:r>
            <a:r>
              <a:rPr lang="pt-BR" altLang="pt-BR" sz="1400">
                <a:solidFill>
                  <a:srgbClr val="000000"/>
                </a:solidFill>
                <a:latin typeface="Arial" panose="020B0604020202020204" pitchFamily="34" charset="0"/>
                <a:ea typeface="Microsoft YaHei" panose="020B0503020204020204" pitchFamily="34" charset="-122"/>
              </a:rPr>
              <a:t>Aceptor final de elétrons:  NO</a:t>
            </a:r>
            <a:r>
              <a:rPr lang="pt-BR" altLang="pt-BR" sz="1400" baseline="-25000">
                <a:solidFill>
                  <a:srgbClr val="000000"/>
                </a:solidFill>
                <a:latin typeface="Arial" panose="020B0604020202020204" pitchFamily="34" charset="0"/>
                <a:ea typeface="Microsoft YaHei" panose="020B0503020204020204" pitchFamily="34" charset="-122"/>
              </a:rPr>
              <a:t>3</a:t>
            </a:r>
            <a:r>
              <a:rPr lang="pt-BR" altLang="pt-BR" sz="1400" baseline="30000">
                <a:solidFill>
                  <a:srgbClr val="000000"/>
                </a:solidFill>
                <a:latin typeface="Arial" panose="020B0604020202020204" pitchFamily="34" charset="0"/>
                <a:ea typeface="Microsoft YaHei" panose="020B0503020204020204" pitchFamily="34" charset="-122"/>
              </a:rPr>
              <a:t>-</a:t>
            </a:r>
            <a:r>
              <a:rPr lang="pt-BR" altLang="pt-BR" sz="1400">
                <a:solidFill>
                  <a:srgbClr val="000000"/>
                </a:solidFill>
                <a:latin typeface="Arial" panose="020B0604020202020204" pitchFamily="34" charset="0"/>
                <a:ea typeface="Microsoft YaHei" panose="020B0503020204020204" pitchFamily="34" charset="-122"/>
              </a:rPr>
              <a:t>   ou    SO</a:t>
            </a:r>
            <a:r>
              <a:rPr lang="pt-BR" altLang="pt-BR" sz="1400" baseline="-25000">
                <a:solidFill>
                  <a:srgbClr val="000000"/>
                </a:solidFill>
                <a:latin typeface="Arial" panose="020B0604020202020204" pitchFamily="34" charset="0"/>
                <a:ea typeface="Microsoft YaHei" panose="020B0503020204020204" pitchFamily="34" charset="-122"/>
              </a:rPr>
              <a:t>4</a:t>
            </a:r>
            <a:r>
              <a:rPr lang="pt-BR" altLang="pt-BR" sz="1400" baseline="30000">
                <a:solidFill>
                  <a:srgbClr val="000000"/>
                </a:solidFill>
                <a:latin typeface="Arial" panose="020B0604020202020204" pitchFamily="34" charset="0"/>
                <a:ea typeface="Microsoft YaHei" panose="020B0503020204020204" pitchFamily="34" charset="-122"/>
              </a:rPr>
              <a:t>++</a:t>
            </a:r>
            <a:r>
              <a:rPr lang="pt-BR" altLang="pt-BR" sz="1400">
                <a:solidFill>
                  <a:srgbClr val="000000"/>
                </a:solidFill>
                <a:latin typeface="Arial" panose="020B0604020202020204" pitchFamily="34" charset="0"/>
                <a:ea typeface="Microsoft YaHei" panose="020B0503020204020204" pitchFamily="34" charset="-122"/>
              </a:rPr>
              <a:t> </a:t>
            </a:r>
          </a:p>
          <a:p>
            <a:pPr eaLnBrk="1" hangingPunct="1">
              <a:lnSpc>
                <a:spcPct val="100000"/>
              </a:lnSpc>
              <a:spcBef>
                <a:spcPts val="750"/>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 Menor rendimento de ATP  que microrganismos aeróbios</a:t>
            </a:r>
          </a:p>
        </p:txBody>
      </p:sp>
      <p:sp>
        <p:nvSpPr>
          <p:cNvPr id="59408" name="AutoShape 16">
            <a:extLst>
              <a:ext uri="{FF2B5EF4-FFF2-40B4-BE49-F238E27FC236}">
                <a16:creationId xmlns:a16="http://schemas.microsoft.com/office/drawing/2014/main" id="{EEAA2F93-F734-E123-2A96-FE1B0509B015}"/>
              </a:ext>
            </a:extLst>
          </p:cNvPr>
          <p:cNvSpPr>
            <a:spLocks noChangeArrowheads="1"/>
          </p:cNvSpPr>
          <p:nvPr/>
        </p:nvSpPr>
        <p:spPr bwMode="auto">
          <a:xfrm rot="-2220000">
            <a:off x="3286125" y="4438650"/>
            <a:ext cx="431800" cy="215900"/>
          </a:xfrm>
          <a:prstGeom prst="rightArrow">
            <a:avLst>
              <a:gd name="adj1" fmla="val 50000"/>
              <a:gd name="adj2" fmla="val 50000"/>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59409" name="AutoShape 17">
            <a:extLst>
              <a:ext uri="{FF2B5EF4-FFF2-40B4-BE49-F238E27FC236}">
                <a16:creationId xmlns:a16="http://schemas.microsoft.com/office/drawing/2014/main" id="{ECC784E2-F4BF-F9E4-AD6D-CEC253978619}"/>
              </a:ext>
            </a:extLst>
          </p:cNvPr>
          <p:cNvSpPr>
            <a:spLocks noChangeArrowheads="1"/>
          </p:cNvSpPr>
          <p:nvPr/>
        </p:nvSpPr>
        <p:spPr bwMode="auto">
          <a:xfrm rot="1320000">
            <a:off x="3476625" y="5191125"/>
            <a:ext cx="431800" cy="215900"/>
          </a:xfrm>
          <a:prstGeom prst="rightArrow">
            <a:avLst>
              <a:gd name="adj1" fmla="val 50000"/>
              <a:gd name="adj2" fmla="val 50000"/>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59410" name="AutoShape 18">
            <a:extLst>
              <a:ext uri="{FF2B5EF4-FFF2-40B4-BE49-F238E27FC236}">
                <a16:creationId xmlns:a16="http://schemas.microsoft.com/office/drawing/2014/main" id="{C1369D64-8AEF-FA5F-72B9-A873B9E772EA}"/>
              </a:ext>
            </a:extLst>
          </p:cNvPr>
          <p:cNvSpPr>
            <a:spLocks noChangeArrowheads="1"/>
          </p:cNvSpPr>
          <p:nvPr/>
        </p:nvSpPr>
        <p:spPr bwMode="auto">
          <a:xfrm>
            <a:off x="3432175" y="2393950"/>
            <a:ext cx="431800" cy="215900"/>
          </a:xfrm>
          <a:prstGeom prst="rightArrow">
            <a:avLst>
              <a:gd name="adj1" fmla="val 50000"/>
              <a:gd name="adj2" fmla="val 50000"/>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0" name="Rectangle 19">
            <a:extLst>
              <a:ext uri="{FF2B5EF4-FFF2-40B4-BE49-F238E27FC236}">
                <a16:creationId xmlns:a16="http://schemas.microsoft.com/office/drawing/2014/main" id="{B0C5713D-7529-EA88-4DEE-53B382861866}"/>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59412" name="TextBox 12">
            <a:extLst>
              <a:ext uri="{FF2B5EF4-FFF2-40B4-BE49-F238E27FC236}">
                <a16:creationId xmlns:a16="http://schemas.microsoft.com/office/drawing/2014/main" id="{DF0FAFFA-21B7-2BD6-3BDB-54C5AE94B07B}"/>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59413" name="Rectangle 21">
            <a:extLst>
              <a:ext uri="{FF2B5EF4-FFF2-40B4-BE49-F238E27FC236}">
                <a16:creationId xmlns:a16="http://schemas.microsoft.com/office/drawing/2014/main" id="{B4419A58-53E0-0078-A9D4-4E00E428C51A}"/>
              </a:ext>
            </a:extLst>
          </p:cNvPr>
          <p:cNvSpPr>
            <a:spLocks noChangeArrowheads="1"/>
          </p:cNvSpPr>
          <p:nvPr/>
        </p:nvSpPr>
        <p:spPr bwMode="auto">
          <a:xfrm>
            <a:off x="1397000" y="377825"/>
            <a:ext cx="6096000" cy="369888"/>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Helvetica" pitchFamily="2" charset="0"/>
              </a:rPr>
              <a:t>5. Metabolismo – Alguns comentários </a:t>
            </a:r>
            <a:r>
              <a:rPr lang="pt-BR" altLang="pt-BR" sz="1200" b="1">
                <a:solidFill>
                  <a:schemeClr val="bg1"/>
                </a:solidFill>
                <a:latin typeface="Helvetica" pitchFamily="2" charset="0"/>
              </a:rPr>
              <a:t>(continuação) </a:t>
            </a:r>
          </a:p>
        </p:txBody>
      </p:sp>
      <p:pic>
        <p:nvPicPr>
          <p:cNvPr id="59414" name="Picture 22" descr="A picture containing drawing&#10;&#10;Description automatically generated">
            <a:extLst>
              <a:ext uri="{FF2B5EF4-FFF2-40B4-BE49-F238E27FC236}">
                <a16:creationId xmlns:a16="http://schemas.microsoft.com/office/drawing/2014/main" id="{80835F13-72C2-EB94-868F-BA9D47266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7225" r="1984"/>
          <a:stretch>
            <a:fillRect/>
          </a:stretch>
        </p:blipFill>
        <p:spPr bwMode="auto">
          <a:xfrm rot="380926">
            <a:off x="736600" y="1112838"/>
            <a:ext cx="56515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5" name="Picture 5" descr="A drawing of a cartoon character&#10;&#10;Description automatically generated">
            <a:extLst>
              <a:ext uri="{FF2B5EF4-FFF2-40B4-BE49-F238E27FC236}">
                <a16:creationId xmlns:a16="http://schemas.microsoft.com/office/drawing/2014/main" id="{B81089AF-139D-554E-814D-224B7A67F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5259">
            <a:off x="8643938" y="1419225"/>
            <a:ext cx="7016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EED01CDE-1326-2B72-8D1D-BA4DE171CE00}"/>
              </a:ext>
            </a:extLst>
          </p:cNvPr>
          <p:cNvSpPr>
            <a:spLocks noChangeArrowheads="1"/>
          </p:cNvSpPr>
          <p:nvPr/>
        </p:nvSpPr>
        <p:spPr bwMode="auto">
          <a:xfrm>
            <a:off x="1497013" y="893763"/>
            <a:ext cx="8497887" cy="5761037"/>
          </a:xfrm>
          <a:prstGeom prst="rect">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pic>
        <p:nvPicPr>
          <p:cNvPr id="61443" name="Picture 3">
            <a:extLst>
              <a:ext uri="{FF2B5EF4-FFF2-40B4-BE49-F238E27FC236}">
                <a16:creationId xmlns:a16="http://schemas.microsoft.com/office/drawing/2014/main" id="{88EECAEA-60EA-58E5-9A96-36047AFCC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054100"/>
            <a:ext cx="5708650" cy="5541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4" name="Text Box 4">
            <a:extLst>
              <a:ext uri="{FF2B5EF4-FFF2-40B4-BE49-F238E27FC236}">
                <a16:creationId xmlns:a16="http://schemas.microsoft.com/office/drawing/2014/main" id="{39C9119F-3406-939A-6A88-467CE18160EF}"/>
              </a:ext>
            </a:extLst>
          </p:cNvPr>
          <p:cNvSpPr txBox="1">
            <a:spLocks noChangeArrowheads="1"/>
          </p:cNvSpPr>
          <p:nvPr/>
        </p:nvSpPr>
        <p:spPr bwMode="auto">
          <a:xfrm>
            <a:off x="7407275" y="5670550"/>
            <a:ext cx="2276475" cy="925513"/>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just" eaLnBrk="1" hangingPunct="1">
              <a:lnSpc>
                <a:spcPct val="100000"/>
              </a:lnSpc>
              <a:spcBef>
                <a:spcPts val="1125"/>
              </a:spcBef>
              <a:buFont typeface="Times New Roman" panose="02020603050405020304" pitchFamily="18" charset="0"/>
              <a:buNone/>
            </a:pPr>
            <a:r>
              <a:rPr lang="pt-PT" altLang="pt-BR" sz="1800">
                <a:solidFill>
                  <a:srgbClr val="000000"/>
                </a:solidFill>
                <a:latin typeface="Arial" panose="020B0604020202020204" pitchFamily="34" charset="0"/>
                <a:ea typeface="Microsoft YaHei" panose="020B0503020204020204" pitchFamily="34" charset="-122"/>
              </a:rPr>
              <a:t>Principais vias de biossíntese em procariotos.</a:t>
            </a:r>
            <a:endParaRPr lang="pt-BR" altLang="pt-BR" sz="1800">
              <a:solidFill>
                <a:srgbClr val="000000"/>
              </a:solidFill>
              <a:latin typeface="Arial" panose="020B0604020202020204" pitchFamily="34" charset="0"/>
              <a:ea typeface="Microsoft YaHei" panose="020B0503020204020204" pitchFamily="34" charset="-122"/>
            </a:endParaRPr>
          </a:p>
        </p:txBody>
      </p:sp>
      <p:sp>
        <p:nvSpPr>
          <p:cNvPr id="61445" name="Oval 6">
            <a:extLst>
              <a:ext uri="{FF2B5EF4-FFF2-40B4-BE49-F238E27FC236}">
                <a16:creationId xmlns:a16="http://schemas.microsoft.com/office/drawing/2014/main" id="{D104D510-7829-FA1B-FD0E-14C8220D8D80}"/>
              </a:ext>
            </a:extLst>
          </p:cNvPr>
          <p:cNvSpPr>
            <a:spLocks noChangeArrowheads="1"/>
          </p:cNvSpPr>
          <p:nvPr/>
        </p:nvSpPr>
        <p:spPr bwMode="auto">
          <a:xfrm>
            <a:off x="4367213" y="3644900"/>
            <a:ext cx="792162" cy="360363"/>
          </a:xfrm>
          <a:prstGeom prst="ellipse">
            <a:avLst/>
          </a:prstGeom>
          <a:noFill/>
          <a:ln w="936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8" name="Rectangle 7">
            <a:extLst>
              <a:ext uri="{FF2B5EF4-FFF2-40B4-BE49-F238E27FC236}">
                <a16:creationId xmlns:a16="http://schemas.microsoft.com/office/drawing/2014/main" id="{FEAE1A2A-7D6F-C1F1-33B2-AF523EB4DF56}"/>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61447" name="Rectangle 8">
            <a:extLst>
              <a:ext uri="{FF2B5EF4-FFF2-40B4-BE49-F238E27FC236}">
                <a16:creationId xmlns:a16="http://schemas.microsoft.com/office/drawing/2014/main" id="{ED8F6934-492A-9151-82C0-77A3E899AB3D}"/>
              </a:ext>
            </a:extLst>
          </p:cNvPr>
          <p:cNvSpPr>
            <a:spLocks noChangeArrowheads="1"/>
          </p:cNvSpPr>
          <p:nvPr/>
        </p:nvSpPr>
        <p:spPr bwMode="auto">
          <a:xfrm>
            <a:off x="1497013" y="420688"/>
            <a:ext cx="6096000" cy="368300"/>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Helvetica" pitchFamily="2" charset="0"/>
              </a:rPr>
              <a:t>5. Metabolismo – Alguns comentários </a:t>
            </a:r>
            <a:r>
              <a:rPr lang="pt-BR" altLang="pt-BR" sz="1200" b="1">
                <a:solidFill>
                  <a:schemeClr val="bg1"/>
                </a:solidFill>
                <a:latin typeface="Helvetica" pitchFamily="2" charset="0"/>
              </a:rPr>
              <a:t>(continuação) </a:t>
            </a:r>
          </a:p>
        </p:txBody>
      </p:sp>
      <p:sp>
        <p:nvSpPr>
          <p:cNvPr id="61448" name="TextBox 12">
            <a:extLst>
              <a:ext uri="{FF2B5EF4-FFF2-40B4-BE49-F238E27FC236}">
                <a16:creationId xmlns:a16="http://schemas.microsoft.com/office/drawing/2014/main" id="{65A28984-3420-ACF6-D61E-D534E84B3363}"/>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id="{01C585D3-C55A-A3AD-7E59-02B2424AC519}"/>
              </a:ext>
            </a:extLst>
          </p:cNvPr>
          <p:cNvSpPr>
            <a:spLocks noChangeArrowheads="1"/>
          </p:cNvSpPr>
          <p:nvPr/>
        </p:nvSpPr>
        <p:spPr bwMode="auto">
          <a:xfrm>
            <a:off x="1497013" y="1138238"/>
            <a:ext cx="8208962" cy="5697537"/>
          </a:xfrm>
          <a:prstGeom prst="rect">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pic>
        <p:nvPicPr>
          <p:cNvPr id="63491" name="Picture 3">
            <a:extLst>
              <a:ext uri="{FF2B5EF4-FFF2-40B4-BE49-F238E27FC236}">
                <a16:creationId xmlns:a16="http://schemas.microsoft.com/office/drawing/2014/main" id="{8713D4C3-D30E-3442-570E-2E06C1875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5" y="1341438"/>
            <a:ext cx="5368925" cy="4873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2" name="Text Box 4">
            <a:extLst>
              <a:ext uri="{FF2B5EF4-FFF2-40B4-BE49-F238E27FC236}">
                <a16:creationId xmlns:a16="http://schemas.microsoft.com/office/drawing/2014/main" id="{ED75D195-9BE3-809C-A031-9C05CA3F9B1D}"/>
              </a:ext>
            </a:extLst>
          </p:cNvPr>
          <p:cNvSpPr txBox="1">
            <a:spLocks noChangeArrowheads="1"/>
          </p:cNvSpPr>
          <p:nvPr/>
        </p:nvSpPr>
        <p:spPr bwMode="auto">
          <a:xfrm>
            <a:off x="1873250" y="1525588"/>
            <a:ext cx="1584325" cy="642937"/>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b="1">
                <a:solidFill>
                  <a:srgbClr val="000000"/>
                </a:solidFill>
                <a:latin typeface="Arial" panose="020B0604020202020204" pitchFamily="34" charset="0"/>
                <a:ea typeface="Microsoft YaHei" panose="020B0503020204020204" pitchFamily="34" charset="-122"/>
              </a:rPr>
              <a:t>Respiração Aeróbica</a:t>
            </a:r>
          </a:p>
        </p:txBody>
      </p:sp>
      <p:sp>
        <p:nvSpPr>
          <p:cNvPr id="63493" name="Rectangle 5">
            <a:extLst>
              <a:ext uri="{FF2B5EF4-FFF2-40B4-BE49-F238E27FC236}">
                <a16:creationId xmlns:a16="http://schemas.microsoft.com/office/drawing/2014/main" id="{5C584E52-240C-EE09-E513-BD659ADFF5A5}"/>
              </a:ext>
            </a:extLst>
          </p:cNvPr>
          <p:cNvSpPr>
            <a:spLocks noChangeArrowheads="1"/>
          </p:cNvSpPr>
          <p:nvPr/>
        </p:nvSpPr>
        <p:spPr bwMode="auto">
          <a:xfrm>
            <a:off x="2465388" y="6272213"/>
            <a:ext cx="7021512" cy="37147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Glicose + 6 O</a:t>
            </a:r>
            <a:r>
              <a:rPr lang="pt-BR" altLang="pt-BR" sz="1800" baseline="-25000">
                <a:solidFill>
                  <a:srgbClr val="000000"/>
                </a:solidFill>
                <a:latin typeface="Arial" panose="020B0604020202020204" pitchFamily="34" charset="0"/>
                <a:ea typeface="Microsoft YaHei" panose="020B0503020204020204" pitchFamily="34" charset="-122"/>
              </a:rPr>
              <a:t>2</a:t>
            </a:r>
            <a:r>
              <a:rPr lang="pt-BR" altLang="pt-BR" sz="1800">
                <a:solidFill>
                  <a:srgbClr val="000000"/>
                </a:solidFill>
                <a:latin typeface="Arial" panose="020B0604020202020204" pitchFamily="34" charset="0"/>
                <a:ea typeface="Microsoft YaHei" panose="020B0503020204020204" pitchFamily="34" charset="-122"/>
              </a:rPr>
              <a:t> ----------&gt; 6 CO</a:t>
            </a:r>
            <a:r>
              <a:rPr lang="pt-BR" altLang="pt-BR" sz="1800" baseline="-25000">
                <a:solidFill>
                  <a:srgbClr val="000000"/>
                </a:solidFill>
                <a:latin typeface="Arial" panose="020B0604020202020204" pitchFamily="34" charset="0"/>
                <a:ea typeface="Microsoft YaHei" panose="020B0503020204020204" pitchFamily="34" charset="-122"/>
              </a:rPr>
              <a:t>2</a:t>
            </a:r>
            <a:r>
              <a:rPr lang="pt-BR" altLang="pt-BR" sz="1800">
                <a:solidFill>
                  <a:srgbClr val="000000"/>
                </a:solidFill>
                <a:latin typeface="Arial" panose="020B0604020202020204" pitchFamily="34" charset="0"/>
                <a:ea typeface="Microsoft YaHei" panose="020B0503020204020204" pitchFamily="34" charset="-122"/>
              </a:rPr>
              <a:t> + 6 H</a:t>
            </a:r>
            <a:r>
              <a:rPr lang="pt-BR" altLang="pt-BR" sz="1800" baseline="-25000">
                <a:solidFill>
                  <a:srgbClr val="000000"/>
                </a:solidFill>
                <a:latin typeface="Arial" panose="020B0604020202020204" pitchFamily="34" charset="0"/>
                <a:ea typeface="Microsoft YaHei" panose="020B0503020204020204" pitchFamily="34" charset="-122"/>
              </a:rPr>
              <a:t>2</a:t>
            </a:r>
            <a:r>
              <a:rPr lang="pt-BR" altLang="pt-BR" sz="1800">
                <a:solidFill>
                  <a:srgbClr val="000000"/>
                </a:solidFill>
                <a:latin typeface="Arial" panose="020B0604020202020204" pitchFamily="34" charset="0"/>
                <a:ea typeface="Microsoft YaHei" panose="020B0503020204020204" pitchFamily="34" charset="-122"/>
              </a:rPr>
              <a:t>0 + </a:t>
            </a:r>
            <a:r>
              <a:rPr lang="pt-BR" altLang="pt-BR" sz="1800" b="1">
                <a:solidFill>
                  <a:srgbClr val="000000"/>
                </a:solidFill>
                <a:latin typeface="Arial" panose="020B0604020202020204" pitchFamily="34" charset="0"/>
                <a:ea typeface="Microsoft YaHei" panose="020B0503020204020204" pitchFamily="34" charset="-122"/>
              </a:rPr>
              <a:t>38 ATP</a:t>
            </a:r>
            <a:r>
              <a:rPr lang="pt-BR" altLang="pt-BR" sz="1800">
                <a:solidFill>
                  <a:srgbClr val="000000"/>
                </a:solidFill>
                <a:latin typeface="Arial" panose="020B0604020202020204" pitchFamily="34" charset="0"/>
                <a:ea typeface="Microsoft YaHei" panose="020B0503020204020204" pitchFamily="34" charset="-122"/>
              </a:rPr>
              <a:t> + 688 kcal (total) </a:t>
            </a:r>
          </a:p>
        </p:txBody>
      </p:sp>
      <p:sp>
        <p:nvSpPr>
          <p:cNvPr id="63494" name="Oval 6">
            <a:extLst>
              <a:ext uri="{FF2B5EF4-FFF2-40B4-BE49-F238E27FC236}">
                <a16:creationId xmlns:a16="http://schemas.microsoft.com/office/drawing/2014/main" id="{DB8CCB34-D23E-078E-4AC6-7852E6F8D76A}"/>
              </a:ext>
            </a:extLst>
          </p:cNvPr>
          <p:cNvSpPr>
            <a:spLocks noChangeArrowheads="1"/>
          </p:cNvSpPr>
          <p:nvPr/>
        </p:nvSpPr>
        <p:spPr bwMode="auto">
          <a:xfrm>
            <a:off x="5808663" y="1366838"/>
            <a:ext cx="1520825" cy="431800"/>
          </a:xfrm>
          <a:prstGeom prst="ellipse">
            <a:avLst/>
          </a:prstGeom>
          <a:noFill/>
          <a:ln w="936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8" name="Rectangle 7">
            <a:extLst>
              <a:ext uri="{FF2B5EF4-FFF2-40B4-BE49-F238E27FC236}">
                <a16:creationId xmlns:a16="http://schemas.microsoft.com/office/drawing/2014/main" id="{9DA08CF9-111C-063C-1D09-C7BF8DDC106F}"/>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63496" name="TextBox 12">
            <a:extLst>
              <a:ext uri="{FF2B5EF4-FFF2-40B4-BE49-F238E27FC236}">
                <a16:creationId xmlns:a16="http://schemas.microsoft.com/office/drawing/2014/main" id="{E9DBC0AB-9452-F97C-1865-F2EB9431BAA0}"/>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63497" name="Rectangle 9">
            <a:extLst>
              <a:ext uri="{FF2B5EF4-FFF2-40B4-BE49-F238E27FC236}">
                <a16:creationId xmlns:a16="http://schemas.microsoft.com/office/drawing/2014/main" id="{8E685761-AD31-B019-5063-2F9A3CE8FAB2}"/>
              </a:ext>
            </a:extLst>
          </p:cNvPr>
          <p:cNvSpPr>
            <a:spLocks noChangeArrowheads="1"/>
          </p:cNvSpPr>
          <p:nvPr/>
        </p:nvSpPr>
        <p:spPr bwMode="auto">
          <a:xfrm>
            <a:off x="1497013" y="420688"/>
            <a:ext cx="6096000" cy="368300"/>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Helvetica" pitchFamily="2" charset="0"/>
              </a:rPr>
              <a:t>5. Metabolismo – Alguns comentários </a:t>
            </a:r>
            <a:r>
              <a:rPr lang="pt-BR" altLang="pt-BR" sz="1200" b="1">
                <a:solidFill>
                  <a:schemeClr val="bg1"/>
                </a:solidFill>
                <a:latin typeface="Helvetica" pitchFamily="2" charset="0"/>
              </a:rPr>
              <a:t>(continuação)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id="{C413A8B0-0332-41A8-00D4-EC02A2D1C9DF}"/>
              </a:ext>
            </a:extLst>
          </p:cNvPr>
          <p:cNvSpPr>
            <a:spLocks noChangeArrowheads="1"/>
          </p:cNvSpPr>
          <p:nvPr/>
        </p:nvSpPr>
        <p:spPr bwMode="auto">
          <a:xfrm>
            <a:off x="1397000" y="847725"/>
            <a:ext cx="10679113" cy="5813425"/>
          </a:xfrm>
          <a:prstGeom prst="rect">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pic>
        <p:nvPicPr>
          <p:cNvPr id="65539" name="Picture 3">
            <a:extLst>
              <a:ext uri="{FF2B5EF4-FFF2-40B4-BE49-F238E27FC236}">
                <a16:creationId xmlns:a16="http://schemas.microsoft.com/office/drawing/2014/main" id="{75364DB9-144C-9C93-8626-E92B1204A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05" t="3059" r="2483"/>
          <a:stretch>
            <a:fillRect/>
          </a:stretch>
        </p:blipFill>
        <p:spPr bwMode="auto">
          <a:xfrm>
            <a:off x="1595438" y="1333500"/>
            <a:ext cx="5483225" cy="4471988"/>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0" name="Text Box 4">
            <a:extLst>
              <a:ext uri="{FF2B5EF4-FFF2-40B4-BE49-F238E27FC236}">
                <a16:creationId xmlns:a16="http://schemas.microsoft.com/office/drawing/2014/main" id="{DE8188F2-D50B-8A57-0DAC-205ED6FFFB0F}"/>
              </a:ext>
            </a:extLst>
          </p:cNvPr>
          <p:cNvSpPr txBox="1">
            <a:spLocks noChangeArrowheads="1"/>
          </p:cNvSpPr>
          <p:nvPr/>
        </p:nvSpPr>
        <p:spPr bwMode="auto">
          <a:xfrm>
            <a:off x="1558925" y="5907088"/>
            <a:ext cx="10367963" cy="7048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just" eaLnBrk="1" hangingPunct="1">
              <a:lnSpc>
                <a:spcPct val="150000"/>
              </a:lnSpc>
              <a:spcBef>
                <a:spcPts val="750"/>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As etapas da fermentação  dos dois microrganismos são idênticas até a formação de</a:t>
            </a:r>
            <a:r>
              <a:rPr lang="pt-BR" altLang="pt-BR" sz="1400">
                <a:solidFill>
                  <a:srgbClr val="FFFF66"/>
                </a:solidFill>
                <a:latin typeface="Arial Black" panose="020B0604020202020204" pitchFamily="34" charset="0"/>
                <a:ea typeface="Microsoft YaHei" panose="020B0503020204020204" pitchFamily="34" charset="-122"/>
              </a:rPr>
              <a:t> </a:t>
            </a:r>
            <a:r>
              <a:rPr lang="pt-BR" altLang="pt-BR" sz="1400">
                <a:solidFill>
                  <a:srgbClr val="3333CC"/>
                </a:solidFill>
                <a:latin typeface="Arial Black" panose="020B0604020202020204" pitchFamily="34" charset="0"/>
                <a:ea typeface="Microsoft YaHei" panose="020B0503020204020204" pitchFamily="34" charset="-122"/>
              </a:rPr>
              <a:t>piruvato</a:t>
            </a:r>
            <a:r>
              <a:rPr lang="pt-BR" altLang="pt-BR" sz="1400">
                <a:solidFill>
                  <a:srgbClr val="000000"/>
                </a:solidFill>
                <a:latin typeface="Arial" panose="020B0604020202020204" pitchFamily="34" charset="0"/>
                <a:ea typeface="Microsoft YaHei" panose="020B0503020204020204" pitchFamily="34" charset="-122"/>
              </a:rPr>
              <a:t>, as diferenças finais  são decorrentes da maneira com que o piruvato é reduzido. </a:t>
            </a:r>
          </a:p>
        </p:txBody>
      </p:sp>
      <p:sp>
        <p:nvSpPr>
          <p:cNvPr id="65541" name="Text Box 5">
            <a:extLst>
              <a:ext uri="{FF2B5EF4-FFF2-40B4-BE49-F238E27FC236}">
                <a16:creationId xmlns:a16="http://schemas.microsoft.com/office/drawing/2014/main" id="{D2851EA7-C8B6-8E80-577B-F0F25DFD3437}"/>
              </a:ext>
            </a:extLst>
          </p:cNvPr>
          <p:cNvSpPr txBox="1">
            <a:spLocks noChangeArrowheads="1"/>
          </p:cNvSpPr>
          <p:nvPr/>
        </p:nvSpPr>
        <p:spPr bwMode="auto">
          <a:xfrm>
            <a:off x="0" y="847725"/>
            <a:ext cx="1671638" cy="371475"/>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rgbClr val="000000"/>
                </a:solidFill>
                <a:latin typeface="Arial" panose="020B0604020202020204" pitchFamily="34" charset="0"/>
                <a:ea typeface="Microsoft YaHei" panose="020B0503020204020204" pitchFamily="34" charset="-122"/>
              </a:rPr>
              <a:t>Fermentação</a:t>
            </a:r>
            <a:r>
              <a:rPr lang="pt-BR" altLang="pt-BR" sz="1800">
                <a:solidFill>
                  <a:srgbClr val="000000"/>
                </a:solidFill>
                <a:latin typeface="Arial" panose="020B0604020202020204" pitchFamily="34" charset="0"/>
                <a:ea typeface="Microsoft YaHei" panose="020B0503020204020204" pitchFamily="34" charset="-122"/>
              </a:rPr>
              <a:t> </a:t>
            </a:r>
          </a:p>
        </p:txBody>
      </p:sp>
      <p:sp>
        <p:nvSpPr>
          <p:cNvPr id="65542" name="Oval 6">
            <a:extLst>
              <a:ext uri="{FF2B5EF4-FFF2-40B4-BE49-F238E27FC236}">
                <a16:creationId xmlns:a16="http://schemas.microsoft.com/office/drawing/2014/main" id="{F7632496-8B3E-AD81-04A4-66BBC679A5F7}"/>
              </a:ext>
            </a:extLst>
          </p:cNvPr>
          <p:cNvSpPr>
            <a:spLocks noChangeArrowheads="1"/>
          </p:cNvSpPr>
          <p:nvPr/>
        </p:nvSpPr>
        <p:spPr bwMode="auto">
          <a:xfrm>
            <a:off x="3205163" y="2779713"/>
            <a:ext cx="1079500" cy="525462"/>
          </a:xfrm>
          <a:prstGeom prst="ellipse">
            <a:avLst/>
          </a:prstGeom>
          <a:noFill/>
          <a:ln w="28575"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65543" name="Oval 7">
            <a:extLst>
              <a:ext uri="{FF2B5EF4-FFF2-40B4-BE49-F238E27FC236}">
                <a16:creationId xmlns:a16="http://schemas.microsoft.com/office/drawing/2014/main" id="{FCAE2BBA-B434-8524-8C50-98DCA06352C5}"/>
              </a:ext>
            </a:extLst>
          </p:cNvPr>
          <p:cNvSpPr>
            <a:spLocks noChangeArrowheads="1"/>
          </p:cNvSpPr>
          <p:nvPr/>
        </p:nvSpPr>
        <p:spPr bwMode="auto">
          <a:xfrm>
            <a:off x="3205163" y="4999038"/>
            <a:ext cx="1079500" cy="525462"/>
          </a:xfrm>
          <a:prstGeom prst="ellipse">
            <a:avLst/>
          </a:prstGeom>
          <a:noFill/>
          <a:ln w="28575"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65544" name="Oval 8">
            <a:extLst>
              <a:ext uri="{FF2B5EF4-FFF2-40B4-BE49-F238E27FC236}">
                <a16:creationId xmlns:a16="http://schemas.microsoft.com/office/drawing/2014/main" id="{E555638E-F120-7F7B-2EDA-9218797BCF7B}"/>
              </a:ext>
            </a:extLst>
          </p:cNvPr>
          <p:cNvSpPr>
            <a:spLocks noChangeArrowheads="1"/>
          </p:cNvSpPr>
          <p:nvPr/>
        </p:nvSpPr>
        <p:spPr bwMode="auto">
          <a:xfrm>
            <a:off x="8759825" y="5907088"/>
            <a:ext cx="935038" cy="431800"/>
          </a:xfrm>
          <a:prstGeom prst="ellipse">
            <a:avLst/>
          </a:prstGeom>
          <a:noFill/>
          <a:ln w="3810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10" name="Rectangle 9">
            <a:extLst>
              <a:ext uri="{FF2B5EF4-FFF2-40B4-BE49-F238E27FC236}">
                <a16:creationId xmlns:a16="http://schemas.microsoft.com/office/drawing/2014/main" id="{343C81C1-504E-8DE6-26DC-95E795435CEF}"/>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65546" name="TextBox 12">
            <a:extLst>
              <a:ext uri="{FF2B5EF4-FFF2-40B4-BE49-F238E27FC236}">
                <a16:creationId xmlns:a16="http://schemas.microsoft.com/office/drawing/2014/main" id="{63058C8A-D6C8-F82E-63CB-DCA6A419BCAB}"/>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p>
        </p:txBody>
      </p:sp>
      <p:sp>
        <p:nvSpPr>
          <p:cNvPr id="65547" name="Rectangle 11">
            <a:extLst>
              <a:ext uri="{FF2B5EF4-FFF2-40B4-BE49-F238E27FC236}">
                <a16:creationId xmlns:a16="http://schemas.microsoft.com/office/drawing/2014/main" id="{29EA48FF-2A68-64A2-4DDE-02C81AC0037F}"/>
              </a:ext>
            </a:extLst>
          </p:cNvPr>
          <p:cNvSpPr>
            <a:spLocks noChangeArrowheads="1"/>
          </p:cNvSpPr>
          <p:nvPr/>
        </p:nvSpPr>
        <p:spPr bwMode="auto">
          <a:xfrm>
            <a:off x="1397000" y="377825"/>
            <a:ext cx="6096000" cy="369888"/>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Helvetica" pitchFamily="2" charset="0"/>
              </a:rPr>
              <a:t>5. Metabolismo – Alguns comentários </a:t>
            </a:r>
            <a:r>
              <a:rPr lang="pt-BR" altLang="pt-BR" sz="1200" b="1">
                <a:solidFill>
                  <a:schemeClr val="bg1"/>
                </a:solidFill>
                <a:latin typeface="Helvetica" pitchFamily="2" charset="0"/>
              </a:rPr>
              <a:t>(continuação) </a:t>
            </a:r>
          </a:p>
        </p:txBody>
      </p:sp>
      <p:graphicFrame>
        <p:nvGraphicFramePr>
          <p:cNvPr id="14" name="Table 13">
            <a:extLst>
              <a:ext uri="{FF2B5EF4-FFF2-40B4-BE49-F238E27FC236}">
                <a16:creationId xmlns:a16="http://schemas.microsoft.com/office/drawing/2014/main" id="{7CC404CC-D891-016B-F06B-D049322D415E}"/>
              </a:ext>
            </a:extLst>
          </p:cNvPr>
          <p:cNvGraphicFramePr>
            <a:graphicFrameLocks noGrp="1"/>
          </p:cNvGraphicFramePr>
          <p:nvPr/>
        </p:nvGraphicFramePr>
        <p:xfrm>
          <a:off x="7042150" y="5368925"/>
          <a:ext cx="4884738" cy="334998"/>
        </p:xfrm>
        <a:graphic>
          <a:graphicData uri="http://schemas.openxmlformats.org/drawingml/2006/table">
            <a:tbl>
              <a:tblPr/>
              <a:tblGrid>
                <a:gridCol w="4884738">
                  <a:extLst>
                    <a:ext uri="{9D8B030D-6E8A-4147-A177-3AD203B41FA5}">
                      <a16:colId xmlns:a16="http://schemas.microsoft.com/office/drawing/2014/main" val="20000"/>
                    </a:ext>
                  </a:extLst>
                </a:gridCol>
              </a:tblGrid>
              <a:tr h="334963">
                <a:tc>
                  <a:txBody>
                    <a:bodyPr/>
                    <a:lstStyle/>
                    <a:p>
                      <a:pPr algn="ctr" fontAlgn="base"/>
                      <a:r>
                        <a:rPr lang="pt-BR" sz="1600" b="0" noProof="0" dirty="0">
                          <a:solidFill>
                            <a:srgbClr val="233624"/>
                          </a:solidFill>
                          <a:effectLst/>
                          <a:latin typeface="inherit"/>
                        </a:rPr>
                        <a:t>Glicose + 2ADP + 2Pi  →  2Etanol + 2CO</a:t>
                      </a:r>
                      <a:r>
                        <a:rPr lang="pt-BR" sz="1600" b="0" baseline="-25000" noProof="0" dirty="0">
                          <a:solidFill>
                            <a:srgbClr val="233624"/>
                          </a:solidFill>
                          <a:effectLst/>
                          <a:latin typeface="inherit"/>
                        </a:rPr>
                        <a:t>2</a:t>
                      </a:r>
                      <a:r>
                        <a:rPr lang="pt-BR" sz="1600" b="0" noProof="0" dirty="0">
                          <a:solidFill>
                            <a:srgbClr val="233624"/>
                          </a:solidFill>
                          <a:effectLst/>
                          <a:latin typeface="inherit"/>
                        </a:rPr>
                        <a:t> + 2ATP + 2 H</a:t>
                      </a:r>
                      <a:r>
                        <a:rPr lang="pt-BR" sz="1600" b="0" baseline="-25000" noProof="0" dirty="0">
                          <a:solidFill>
                            <a:srgbClr val="233624"/>
                          </a:solidFill>
                          <a:effectLst/>
                          <a:latin typeface="inherit"/>
                        </a:rPr>
                        <a:t>2</a:t>
                      </a:r>
                      <a:r>
                        <a:rPr lang="pt-BR" sz="1600" b="0" noProof="0" dirty="0">
                          <a:solidFill>
                            <a:srgbClr val="233624"/>
                          </a:solidFill>
                          <a:effectLst/>
                          <a:latin typeface="inherit"/>
                        </a:rPr>
                        <a:t>O</a:t>
                      </a:r>
                    </a:p>
                  </a:txBody>
                  <a:tcPr marL="91453" marR="91453" marT="45579" marB="45579" anchor="ctr">
                    <a:lnL>
                      <a:noFill/>
                    </a:lnL>
                    <a:lnR>
                      <a:noFill/>
                    </a:lnR>
                    <a:lnT>
                      <a:noFill/>
                    </a:lnT>
                    <a:lnB>
                      <a:noFill/>
                    </a:lnB>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A3D76B0A-0B69-82C4-0E20-B984D005B16B}"/>
              </a:ext>
            </a:extLst>
          </p:cNvPr>
          <p:cNvGraphicFramePr>
            <a:graphicFrameLocks noGrp="1"/>
          </p:cNvGraphicFramePr>
          <p:nvPr/>
        </p:nvGraphicFramePr>
        <p:xfrm>
          <a:off x="7015163" y="2767013"/>
          <a:ext cx="4911725" cy="366712"/>
        </p:xfrm>
        <a:graphic>
          <a:graphicData uri="http://schemas.openxmlformats.org/drawingml/2006/table">
            <a:tbl>
              <a:tblPr/>
              <a:tblGrid>
                <a:gridCol w="4911725">
                  <a:extLst>
                    <a:ext uri="{9D8B030D-6E8A-4147-A177-3AD203B41FA5}">
                      <a16:colId xmlns:a16="http://schemas.microsoft.com/office/drawing/2014/main" val="20000"/>
                    </a:ext>
                  </a:extLst>
                </a:gridCol>
              </a:tblGrid>
              <a:tr h="366712">
                <a:tc>
                  <a:txBody>
                    <a:bodyPr/>
                    <a:lstStyle/>
                    <a:p>
                      <a:pPr algn="ctr" fontAlgn="base"/>
                      <a:r>
                        <a:rPr lang="pt-BR" sz="1800" b="0" noProof="0" dirty="0">
                          <a:solidFill>
                            <a:srgbClr val="233624"/>
                          </a:solidFill>
                          <a:effectLst/>
                          <a:latin typeface="inherit"/>
                        </a:rPr>
                        <a:t>Glicose + 2ADP + 2Pi   →  2 Lactato + 2ATP + 2H</a:t>
                      </a:r>
                      <a:r>
                        <a:rPr lang="pt-BR" sz="1800" b="0" baseline="-25000" noProof="0" dirty="0">
                          <a:solidFill>
                            <a:srgbClr val="233624"/>
                          </a:solidFill>
                          <a:effectLst/>
                          <a:latin typeface="inherit"/>
                        </a:rPr>
                        <a:t>2</a:t>
                      </a:r>
                      <a:r>
                        <a:rPr lang="pt-BR" sz="1800" b="0" noProof="0" dirty="0">
                          <a:solidFill>
                            <a:srgbClr val="233624"/>
                          </a:solidFill>
                          <a:effectLst/>
                          <a:latin typeface="inherit"/>
                        </a:rPr>
                        <a:t>O</a:t>
                      </a:r>
                    </a:p>
                  </a:txBody>
                  <a:tcPr marL="91454" marR="91454" marT="45839" marB="45839" anchor="ctr">
                    <a:lnL>
                      <a:noFill/>
                    </a:lnL>
                    <a:lnR>
                      <a:noFill/>
                    </a:lnR>
                    <a:lnT>
                      <a:noFill/>
                    </a:lnT>
                    <a:lnB>
                      <a:noFill/>
                    </a:lnB>
                    <a:solidFill>
                      <a:schemeClr val="bg1">
                        <a:lumMod val="95000"/>
                      </a:schemeClr>
                    </a:solidFill>
                  </a:tcPr>
                </a:tc>
                <a:extLst>
                  <a:ext uri="{0D108BD9-81ED-4DB2-BD59-A6C34878D82A}">
                    <a16:rowId xmlns:a16="http://schemas.microsoft.com/office/drawing/2014/main" val="10000"/>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a:extLst>
              <a:ext uri="{FF2B5EF4-FFF2-40B4-BE49-F238E27FC236}">
                <a16:creationId xmlns:a16="http://schemas.microsoft.com/office/drawing/2014/main" id="{FFB9D742-B542-6950-9432-17315A8C1712}"/>
              </a:ext>
            </a:extLst>
          </p:cNvPr>
          <p:cNvSpPr>
            <a:spLocks noChangeArrowheads="1"/>
          </p:cNvSpPr>
          <p:nvPr/>
        </p:nvSpPr>
        <p:spPr bwMode="auto">
          <a:xfrm>
            <a:off x="1957388" y="936625"/>
            <a:ext cx="8928100" cy="5761038"/>
          </a:xfrm>
          <a:prstGeom prst="rect">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pic>
        <p:nvPicPr>
          <p:cNvPr id="67587" name="Picture 3">
            <a:extLst>
              <a:ext uri="{FF2B5EF4-FFF2-40B4-BE49-F238E27FC236}">
                <a16:creationId xmlns:a16="http://schemas.microsoft.com/office/drawing/2014/main" id="{B0368810-D16A-BDA7-6809-0C505291D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463" y="1122363"/>
            <a:ext cx="6445250" cy="4827587"/>
          </a:xfrm>
          <a:prstGeom prst="rect">
            <a:avLst/>
          </a:prstGeom>
          <a:noFill/>
          <a:ln w="9525">
            <a:solidFill>
              <a:srgbClr val="3465A4"/>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8" name="Text Box 4">
            <a:extLst>
              <a:ext uri="{FF2B5EF4-FFF2-40B4-BE49-F238E27FC236}">
                <a16:creationId xmlns:a16="http://schemas.microsoft.com/office/drawing/2014/main" id="{36AA9735-8A32-1E6F-32D4-72E7A31B0F46}"/>
              </a:ext>
            </a:extLst>
          </p:cNvPr>
          <p:cNvSpPr txBox="1">
            <a:spLocks noChangeArrowheads="1"/>
          </p:cNvSpPr>
          <p:nvPr/>
        </p:nvSpPr>
        <p:spPr bwMode="auto">
          <a:xfrm>
            <a:off x="3827463" y="5875338"/>
            <a:ext cx="6407150" cy="649287"/>
          </a:xfrm>
          <a:prstGeom prst="rect">
            <a:avLst/>
          </a:prstGeom>
          <a:solidFill>
            <a:srgbClr val="FBED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ctr" eaLnBrk="1" hangingPunct="1">
              <a:lnSpc>
                <a:spcPct val="100000"/>
              </a:lnSpc>
              <a:spcBef>
                <a:spcPts val="750"/>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Algumas vias de fermentação de bactérias. Veja a produção de diferentes </a:t>
            </a:r>
            <a:r>
              <a:rPr lang="pt-BR" altLang="pt-BR" sz="1800" b="1">
                <a:solidFill>
                  <a:srgbClr val="00B0F0"/>
                </a:solidFill>
                <a:latin typeface="Arial" panose="020B0604020202020204" pitchFamily="34" charset="0"/>
                <a:ea typeface="Microsoft YaHei" panose="020B0503020204020204" pitchFamily="34" charset="-122"/>
              </a:rPr>
              <a:t>metabolitos finais</a:t>
            </a:r>
            <a:r>
              <a:rPr lang="pt-BR" altLang="pt-BR" sz="1800" b="1">
                <a:solidFill>
                  <a:srgbClr val="7030A0"/>
                </a:solidFill>
                <a:latin typeface="Arial" panose="020B0604020202020204" pitchFamily="34" charset="0"/>
                <a:ea typeface="Microsoft YaHei" panose="020B0503020204020204" pitchFamily="34" charset="-122"/>
              </a:rPr>
              <a:t>. </a:t>
            </a:r>
          </a:p>
        </p:txBody>
      </p:sp>
      <p:sp>
        <p:nvSpPr>
          <p:cNvPr id="67589" name="Text Box 5">
            <a:extLst>
              <a:ext uri="{FF2B5EF4-FFF2-40B4-BE49-F238E27FC236}">
                <a16:creationId xmlns:a16="http://schemas.microsoft.com/office/drawing/2014/main" id="{B04D0009-8E33-705B-83CC-B25F54C861DF}"/>
              </a:ext>
            </a:extLst>
          </p:cNvPr>
          <p:cNvSpPr txBox="1">
            <a:spLocks noChangeArrowheads="1"/>
          </p:cNvSpPr>
          <p:nvPr/>
        </p:nvSpPr>
        <p:spPr bwMode="auto">
          <a:xfrm>
            <a:off x="2063750" y="1196975"/>
            <a:ext cx="1655763" cy="371475"/>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rgbClr val="000000"/>
                </a:solidFill>
                <a:latin typeface="Arial" panose="020B0604020202020204" pitchFamily="34" charset="0"/>
                <a:ea typeface="Microsoft YaHei" panose="020B0503020204020204" pitchFamily="34" charset="-122"/>
              </a:rPr>
              <a:t>Fermentação</a:t>
            </a:r>
            <a:r>
              <a:rPr lang="pt-BR" altLang="pt-BR" sz="1800">
                <a:solidFill>
                  <a:srgbClr val="000000"/>
                </a:solidFill>
                <a:latin typeface="Arial" panose="020B0604020202020204" pitchFamily="34" charset="0"/>
                <a:ea typeface="Microsoft YaHei" panose="020B0503020204020204" pitchFamily="34" charset="-122"/>
              </a:rPr>
              <a:t> </a:t>
            </a:r>
          </a:p>
        </p:txBody>
      </p:sp>
      <p:sp>
        <p:nvSpPr>
          <p:cNvPr id="67590" name="Oval 6">
            <a:extLst>
              <a:ext uri="{FF2B5EF4-FFF2-40B4-BE49-F238E27FC236}">
                <a16:creationId xmlns:a16="http://schemas.microsoft.com/office/drawing/2014/main" id="{A583A7DB-FEB8-897A-1FEA-D0B628CEE0C6}"/>
              </a:ext>
            </a:extLst>
          </p:cNvPr>
          <p:cNvSpPr>
            <a:spLocks noChangeArrowheads="1"/>
          </p:cNvSpPr>
          <p:nvPr/>
        </p:nvSpPr>
        <p:spPr bwMode="auto">
          <a:xfrm>
            <a:off x="6257925" y="1074738"/>
            <a:ext cx="1277938" cy="446087"/>
          </a:xfrm>
          <a:prstGeom prst="ellipse">
            <a:avLst/>
          </a:prstGeom>
          <a:noFill/>
          <a:ln w="3810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8" name="Rectangle 7">
            <a:extLst>
              <a:ext uri="{FF2B5EF4-FFF2-40B4-BE49-F238E27FC236}">
                <a16:creationId xmlns:a16="http://schemas.microsoft.com/office/drawing/2014/main" id="{71198759-DC29-E1C6-3D6A-03C4ED8BBAC4}"/>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67592" name="Rectangle 8">
            <a:extLst>
              <a:ext uri="{FF2B5EF4-FFF2-40B4-BE49-F238E27FC236}">
                <a16:creationId xmlns:a16="http://schemas.microsoft.com/office/drawing/2014/main" id="{D0629CCB-B401-0D97-C775-17678BFDA121}"/>
              </a:ext>
            </a:extLst>
          </p:cNvPr>
          <p:cNvSpPr>
            <a:spLocks noChangeArrowheads="1"/>
          </p:cNvSpPr>
          <p:nvPr/>
        </p:nvSpPr>
        <p:spPr bwMode="auto">
          <a:xfrm>
            <a:off x="1901825" y="477838"/>
            <a:ext cx="6096000" cy="369887"/>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Helvetica" pitchFamily="2" charset="0"/>
              </a:rPr>
              <a:t>5. Metabolismo – Alguns comentários </a:t>
            </a:r>
            <a:r>
              <a:rPr lang="pt-BR" altLang="pt-BR" sz="1200" b="1">
                <a:solidFill>
                  <a:schemeClr val="bg1"/>
                </a:solidFill>
                <a:latin typeface="Helvetica" pitchFamily="2" charset="0"/>
              </a:rPr>
              <a:t>(continuação) </a:t>
            </a:r>
          </a:p>
        </p:txBody>
      </p:sp>
      <p:sp>
        <p:nvSpPr>
          <p:cNvPr id="67593" name="TextBox 12">
            <a:extLst>
              <a:ext uri="{FF2B5EF4-FFF2-40B4-BE49-F238E27FC236}">
                <a16:creationId xmlns:a16="http://schemas.microsoft.com/office/drawing/2014/main" id="{549C7C6C-0862-4690-1DBD-07115FAE6FB5}"/>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67594" name="Oval 6">
            <a:extLst>
              <a:ext uri="{FF2B5EF4-FFF2-40B4-BE49-F238E27FC236}">
                <a16:creationId xmlns:a16="http://schemas.microsoft.com/office/drawing/2014/main" id="{E83DA7BA-6BB8-22FB-A5C3-8F47DF9C8ACC}"/>
              </a:ext>
            </a:extLst>
          </p:cNvPr>
          <p:cNvSpPr>
            <a:spLocks noChangeArrowheads="1"/>
          </p:cNvSpPr>
          <p:nvPr/>
        </p:nvSpPr>
        <p:spPr bwMode="auto">
          <a:xfrm>
            <a:off x="7437438" y="5454650"/>
            <a:ext cx="1277937" cy="446088"/>
          </a:xfrm>
          <a:prstGeom prst="ellipse">
            <a:avLst/>
          </a:prstGeom>
          <a:noFill/>
          <a:ln w="38100" cap="sq">
            <a:solidFill>
              <a:srgbClr val="00B0F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67595" name="Oval 6">
            <a:extLst>
              <a:ext uri="{FF2B5EF4-FFF2-40B4-BE49-F238E27FC236}">
                <a16:creationId xmlns:a16="http://schemas.microsoft.com/office/drawing/2014/main" id="{225A680E-96F1-D009-8EDB-3A30B6628854}"/>
              </a:ext>
            </a:extLst>
          </p:cNvPr>
          <p:cNvSpPr>
            <a:spLocks noChangeArrowheads="1"/>
          </p:cNvSpPr>
          <p:nvPr/>
        </p:nvSpPr>
        <p:spPr bwMode="auto">
          <a:xfrm>
            <a:off x="5519738" y="5203825"/>
            <a:ext cx="1368425" cy="446088"/>
          </a:xfrm>
          <a:prstGeom prst="ellipse">
            <a:avLst/>
          </a:prstGeom>
          <a:noFill/>
          <a:ln w="38100" cap="sq">
            <a:solidFill>
              <a:srgbClr val="00B0F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67596" name="Oval 6">
            <a:extLst>
              <a:ext uri="{FF2B5EF4-FFF2-40B4-BE49-F238E27FC236}">
                <a16:creationId xmlns:a16="http://schemas.microsoft.com/office/drawing/2014/main" id="{B63351D3-B61F-59D7-AF79-5D2C35A454FA}"/>
              </a:ext>
            </a:extLst>
          </p:cNvPr>
          <p:cNvSpPr>
            <a:spLocks noChangeArrowheads="1"/>
          </p:cNvSpPr>
          <p:nvPr/>
        </p:nvSpPr>
        <p:spPr bwMode="auto">
          <a:xfrm>
            <a:off x="4013200" y="4408488"/>
            <a:ext cx="1506538" cy="447675"/>
          </a:xfrm>
          <a:prstGeom prst="ellipse">
            <a:avLst/>
          </a:prstGeom>
          <a:noFill/>
          <a:ln w="38100" cap="sq">
            <a:solidFill>
              <a:srgbClr val="00B0F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67597" name="Oval 6">
            <a:extLst>
              <a:ext uri="{FF2B5EF4-FFF2-40B4-BE49-F238E27FC236}">
                <a16:creationId xmlns:a16="http://schemas.microsoft.com/office/drawing/2014/main" id="{627AFD0A-031F-5076-5918-63A3D04505F0}"/>
              </a:ext>
            </a:extLst>
          </p:cNvPr>
          <p:cNvSpPr>
            <a:spLocks noChangeArrowheads="1"/>
          </p:cNvSpPr>
          <p:nvPr/>
        </p:nvSpPr>
        <p:spPr bwMode="auto">
          <a:xfrm>
            <a:off x="8782050" y="5389563"/>
            <a:ext cx="900113" cy="447675"/>
          </a:xfrm>
          <a:prstGeom prst="ellipse">
            <a:avLst/>
          </a:prstGeom>
          <a:noFill/>
          <a:ln w="38100" cap="sq">
            <a:solidFill>
              <a:srgbClr val="00B0F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a:extLst>
              <a:ext uri="{FF2B5EF4-FFF2-40B4-BE49-F238E27FC236}">
                <a16:creationId xmlns:a16="http://schemas.microsoft.com/office/drawing/2014/main" id="{F5B1AF73-7E0A-2B95-484D-361FBF988D81}"/>
              </a:ext>
            </a:extLst>
          </p:cNvPr>
          <p:cNvSpPr>
            <a:spLocks noChangeArrowheads="1"/>
          </p:cNvSpPr>
          <p:nvPr/>
        </p:nvSpPr>
        <p:spPr bwMode="auto">
          <a:xfrm>
            <a:off x="263525" y="927100"/>
            <a:ext cx="8196263" cy="5930900"/>
          </a:xfrm>
          <a:prstGeom prst="rect">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7653" name="Text Box 5">
            <a:extLst>
              <a:ext uri="{FF2B5EF4-FFF2-40B4-BE49-F238E27FC236}">
                <a16:creationId xmlns:a16="http://schemas.microsoft.com/office/drawing/2014/main" id="{B9FBE45C-8D52-D330-1840-327F37CC9199}"/>
              </a:ext>
            </a:extLst>
          </p:cNvPr>
          <p:cNvSpPr txBox="1">
            <a:spLocks noChangeArrowheads="1"/>
          </p:cNvSpPr>
          <p:nvPr/>
        </p:nvSpPr>
        <p:spPr bwMode="auto">
          <a:xfrm>
            <a:off x="8778875" y="1352550"/>
            <a:ext cx="2770188" cy="1089025"/>
          </a:xfrm>
          <a:prstGeom prst="rect">
            <a:avLst/>
          </a:prstGeom>
          <a:solidFill>
            <a:schemeClr val="bg1">
              <a:lumMod val="95000"/>
            </a:schemeClr>
          </a:solidFill>
          <a:ln>
            <a:solidFill>
              <a:srgbClr val="990033"/>
            </a:solidFill>
          </a:ln>
          <a:effec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ctr" eaLnBrk="1" hangingPunct="1">
              <a:lnSpc>
                <a:spcPct val="100000"/>
              </a:lnSpc>
              <a:spcBef>
                <a:spcPts val="2000"/>
              </a:spcBef>
              <a:buFont typeface="Times New Roman" panose="02020603050405020304" pitchFamily="18" charset="0"/>
              <a:buNone/>
              <a:defRPr/>
            </a:pPr>
            <a:r>
              <a:rPr lang="pt-BR" altLang="pt-BR" sz="1600">
                <a:latin typeface="Arial" panose="020B0604020202020204" pitchFamily="34" charset="0"/>
                <a:ea typeface="Microsoft YaHei" panose="020B0503020204020204" pitchFamily="34" charset="-122"/>
              </a:rPr>
              <a:t>Efeito do metabolismo bacteriano </a:t>
            </a:r>
          </a:p>
          <a:p>
            <a:pPr algn="ctr" eaLnBrk="1" hangingPunct="1">
              <a:lnSpc>
                <a:spcPct val="100000"/>
              </a:lnSpc>
              <a:spcBef>
                <a:spcPts val="2000"/>
              </a:spcBef>
              <a:buFont typeface="Times New Roman" panose="02020603050405020304" pitchFamily="18" charset="0"/>
              <a:buNone/>
              <a:defRPr/>
            </a:pPr>
            <a:r>
              <a:rPr lang="pt-BR" altLang="pt-BR" sz="1600">
                <a:latin typeface="Arial" panose="020B0604020202020204" pitchFamily="34" charset="0"/>
                <a:ea typeface="Microsoft YaHei" panose="020B0503020204020204" pitchFamily="34" charset="-122"/>
              </a:rPr>
              <a:t>Em Meios de Cultura </a:t>
            </a:r>
          </a:p>
        </p:txBody>
      </p:sp>
      <p:sp>
        <p:nvSpPr>
          <p:cNvPr id="8" name="Rectangle 7">
            <a:extLst>
              <a:ext uri="{FF2B5EF4-FFF2-40B4-BE49-F238E27FC236}">
                <a16:creationId xmlns:a16="http://schemas.microsoft.com/office/drawing/2014/main" id="{EBB1FB49-EE22-7A32-D980-4410163ABD63}"/>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69637" name="Rectangle 8">
            <a:extLst>
              <a:ext uri="{FF2B5EF4-FFF2-40B4-BE49-F238E27FC236}">
                <a16:creationId xmlns:a16="http://schemas.microsoft.com/office/drawing/2014/main" id="{53C3D323-23E9-3818-1CE1-894D6961D38C}"/>
              </a:ext>
            </a:extLst>
          </p:cNvPr>
          <p:cNvSpPr>
            <a:spLocks noChangeArrowheads="1"/>
          </p:cNvSpPr>
          <p:nvPr/>
        </p:nvSpPr>
        <p:spPr bwMode="auto">
          <a:xfrm>
            <a:off x="1419225" y="392113"/>
            <a:ext cx="6096000" cy="369887"/>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chemeClr val="bg1"/>
                </a:solidFill>
                <a:latin typeface="Helvetica" pitchFamily="2" charset="0"/>
              </a:rPr>
              <a:t>5. Metabolismo – Alguns comentários </a:t>
            </a:r>
            <a:r>
              <a:rPr lang="pt-BR" altLang="pt-BR" sz="1200" b="1">
                <a:solidFill>
                  <a:schemeClr val="bg1"/>
                </a:solidFill>
                <a:latin typeface="Helvetica" pitchFamily="2" charset="0"/>
              </a:rPr>
              <a:t>(continuação) </a:t>
            </a:r>
          </a:p>
        </p:txBody>
      </p:sp>
      <p:sp>
        <p:nvSpPr>
          <p:cNvPr id="69638" name="TextBox 12">
            <a:extLst>
              <a:ext uri="{FF2B5EF4-FFF2-40B4-BE49-F238E27FC236}">
                <a16:creationId xmlns:a16="http://schemas.microsoft.com/office/drawing/2014/main" id="{B512D1C9-72C0-2027-9324-9003F7392713}"/>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pic>
        <p:nvPicPr>
          <p:cNvPr id="69639" name="Picture 6">
            <a:extLst>
              <a:ext uri="{FF2B5EF4-FFF2-40B4-BE49-F238E27FC236}">
                <a16:creationId xmlns:a16="http://schemas.microsoft.com/office/drawing/2014/main" id="{44A5B720-DBD0-32E4-62A6-12410ABBE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58" t="27863" r="51755" b="334"/>
          <a:stretch>
            <a:fillRect/>
          </a:stretch>
        </p:blipFill>
        <p:spPr bwMode="auto">
          <a:xfrm>
            <a:off x="2024063" y="993775"/>
            <a:ext cx="63373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Text Box 5">
            <a:extLst>
              <a:ext uri="{FF2B5EF4-FFF2-40B4-BE49-F238E27FC236}">
                <a16:creationId xmlns:a16="http://schemas.microsoft.com/office/drawing/2014/main" id="{FEC01182-54FC-6317-6B49-54420C0787C2}"/>
              </a:ext>
            </a:extLst>
          </p:cNvPr>
          <p:cNvSpPr txBox="1">
            <a:spLocks noChangeArrowheads="1"/>
          </p:cNvSpPr>
          <p:nvPr/>
        </p:nvSpPr>
        <p:spPr bwMode="auto">
          <a:xfrm>
            <a:off x="315913" y="993775"/>
            <a:ext cx="1655762" cy="1479550"/>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pt-BR" sz="1800" b="1">
                <a:solidFill>
                  <a:srgbClr val="000000"/>
                </a:solidFill>
                <a:latin typeface="Arial" panose="020B0604020202020204" pitchFamily="34" charset="0"/>
                <a:ea typeface="Microsoft YaHei" panose="020B0503020204020204" pitchFamily="34" charset="-122"/>
              </a:rPr>
              <a:t>Fermentação</a:t>
            </a:r>
          </a:p>
          <a:p>
            <a:pPr algn="ctr" eaLnBrk="1" hangingPunct="1">
              <a:lnSpc>
                <a:spcPct val="100000"/>
              </a:lnSpc>
              <a:spcBef>
                <a:spcPct val="0"/>
              </a:spcBef>
              <a:buFontTx/>
              <a:buNone/>
            </a:pPr>
            <a:endParaRPr lang="pt-BR" altLang="pt-BR" sz="1800" b="1">
              <a:solidFill>
                <a:srgbClr val="000000"/>
              </a:solidFill>
              <a:latin typeface="Arial" panose="020B0604020202020204" pitchFamily="34" charset="0"/>
              <a:ea typeface="Microsoft YaHei" panose="020B0503020204020204" pitchFamily="34" charset="-122"/>
            </a:endParaRPr>
          </a:p>
          <a:p>
            <a:pPr algn="ctr" eaLnBrk="1" hangingPunct="1">
              <a:lnSpc>
                <a:spcPct val="100000"/>
              </a:lnSpc>
              <a:spcBef>
                <a:spcPct val="0"/>
              </a:spcBef>
              <a:buFontTx/>
              <a:buNone/>
            </a:pPr>
            <a:r>
              <a:rPr lang="pt-BR" altLang="pt-BR" sz="1800" b="1">
                <a:solidFill>
                  <a:srgbClr val="000000"/>
                </a:solidFill>
                <a:latin typeface="Arial" panose="020B0604020202020204" pitchFamily="34" charset="0"/>
                <a:ea typeface="Microsoft YaHei" panose="020B0503020204020204" pitchFamily="34" charset="-122"/>
              </a:rPr>
              <a:t>X</a:t>
            </a:r>
          </a:p>
          <a:p>
            <a:pPr algn="ctr" eaLnBrk="1" hangingPunct="1">
              <a:lnSpc>
                <a:spcPct val="100000"/>
              </a:lnSpc>
              <a:spcBef>
                <a:spcPct val="0"/>
              </a:spcBef>
              <a:buFontTx/>
              <a:buNone/>
            </a:pPr>
            <a:endParaRPr lang="pt-BR" altLang="pt-BR" sz="1800" b="1">
              <a:solidFill>
                <a:srgbClr val="000000"/>
              </a:solidFill>
              <a:latin typeface="Arial" panose="020B0604020202020204" pitchFamily="34" charset="0"/>
              <a:ea typeface="Microsoft YaHei" panose="020B0503020204020204" pitchFamily="34" charset="-122"/>
            </a:endParaRPr>
          </a:p>
          <a:p>
            <a:pPr algn="ctr" eaLnBrk="1" hangingPunct="1">
              <a:lnSpc>
                <a:spcPct val="100000"/>
              </a:lnSpc>
              <a:spcBef>
                <a:spcPct val="0"/>
              </a:spcBef>
              <a:buFontTx/>
              <a:buNone/>
            </a:pPr>
            <a:r>
              <a:rPr lang="pt-BR" altLang="pt-BR" sz="1800" b="1">
                <a:solidFill>
                  <a:srgbClr val="000000"/>
                </a:solidFill>
                <a:latin typeface="Arial" panose="020B0604020202020204" pitchFamily="34" charset="0"/>
                <a:ea typeface="Microsoft YaHei" panose="020B0503020204020204" pitchFamily="34" charset="-122"/>
              </a:rPr>
              <a:t>Respiração</a:t>
            </a:r>
            <a:r>
              <a:rPr lang="pt-BR" altLang="pt-BR" sz="1800">
                <a:solidFill>
                  <a:srgbClr val="000000"/>
                </a:solidFill>
                <a:latin typeface="Arial" panose="020B0604020202020204" pitchFamily="34" charset="0"/>
                <a:ea typeface="Microsoft YaHei" panose="020B0503020204020204" pitchFamily="34" charset="-122"/>
              </a:rPr>
              <a:t> </a:t>
            </a:r>
          </a:p>
        </p:txBody>
      </p:sp>
      <p:sp>
        <p:nvSpPr>
          <p:cNvPr id="69641" name="Oval 6">
            <a:extLst>
              <a:ext uri="{FF2B5EF4-FFF2-40B4-BE49-F238E27FC236}">
                <a16:creationId xmlns:a16="http://schemas.microsoft.com/office/drawing/2014/main" id="{8E3DA589-BED0-8081-77FD-761B7914AFBA}"/>
              </a:ext>
            </a:extLst>
          </p:cNvPr>
          <p:cNvSpPr>
            <a:spLocks noChangeArrowheads="1"/>
          </p:cNvSpPr>
          <p:nvPr/>
        </p:nvSpPr>
        <p:spPr bwMode="auto">
          <a:xfrm>
            <a:off x="5951538" y="1970088"/>
            <a:ext cx="792162" cy="411162"/>
          </a:xfrm>
          <a:prstGeom prst="ellipse">
            <a:avLst/>
          </a:prstGeom>
          <a:noFill/>
          <a:ln w="38100" cap="sq">
            <a:solidFill>
              <a:srgbClr val="0432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69642" name="Oval 6">
            <a:extLst>
              <a:ext uri="{FF2B5EF4-FFF2-40B4-BE49-F238E27FC236}">
                <a16:creationId xmlns:a16="http://schemas.microsoft.com/office/drawing/2014/main" id="{847D9709-B322-9396-F183-41FE5D8E97E2}"/>
              </a:ext>
            </a:extLst>
          </p:cNvPr>
          <p:cNvSpPr>
            <a:spLocks noChangeArrowheads="1"/>
          </p:cNvSpPr>
          <p:nvPr/>
        </p:nvSpPr>
        <p:spPr bwMode="auto">
          <a:xfrm>
            <a:off x="3375025" y="1557338"/>
            <a:ext cx="792163" cy="412750"/>
          </a:xfrm>
          <a:prstGeom prst="ellipse">
            <a:avLst/>
          </a:prstGeom>
          <a:noFill/>
          <a:ln w="38100" cap="sq">
            <a:solidFill>
              <a:srgbClr val="0432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69643" name="Oval 6">
            <a:extLst>
              <a:ext uri="{FF2B5EF4-FFF2-40B4-BE49-F238E27FC236}">
                <a16:creationId xmlns:a16="http://schemas.microsoft.com/office/drawing/2014/main" id="{A7E2BB32-E59E-673D-265A-A18E1161BA87}"/>
              </a:ext>
            </a:extLst>
          </p:cNvPr>
          <p:cNvSpPr>
            <a:spLocks noChangeArrowheads="1"/>
          </p:cNvSpPr>
          <p:nvPr/>
        </p:nvSpPr>
        <p:spPr bwMode="auto">
          <a:xfrm>
            <a:off x="4762500" y="3883025"/>
            <a:ext cx="644525" cy="412750"/>
          </a:xfrm>
          <a:prstGeom prst="ellipse">
            <a:avLst/>
          </a:prstGeom>
          <a:noFill/>
          <a:ln w="38100" cap="sq">
            <a:solidFill>
              <a:srgbClr val="0432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69644" name="Oval 6">
            <a:extLst>
              <a:ext uri="{FF2B5EF4-FFF2-40B4-BE49-F238E27FC236}">
                <a16:creationId xmlns:a16="http://schemas.microsoft.com/office/drawing/2014/main" id="{82BC47E3-E4C6-AE3E-0A13-0EFC3516D0CB}"/>
              </a:ext>
            </a:extLst>
          </p:cNvPr>
          <p:cNvSpPr>
            <a:spLocks noChangeArrowheads="1"/>
          </p:cNvSpPr>
          <p:nvPr/>
        </p:nvSpPr>
        <p:spPr bwMode="auto">
          <a:xfrm>
            <a:off x="5159375" y="5194300"/>
            <a:ext cx="569913" cy="412750"/>
          </a:xfrm>
          <a:prstGeom prst="ellipse">
            <a:avLst/>
          </a:prstGeom>
          <a:noFill/>
          <a:ln w="38100" cap="sq">
            <a:solidFill>
              <a:srgbClr val="0432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18" name="Text Box 5">
            <a:extLst>
              <a:ext uri="{FF2B5EF4-FFF2-40B4-BE49-F238E27FC236}">
                <a16:creationId xmlns:a16="http://schemas.microsoft.com/office/drawing/2014/main" id="{17606998-CAAC-005A-DDEF-5F3ACB5455F7}"/>
              </a:ext>
            </a:extLst>
          </p:cNvPr>
          <p:cNvSpPr txBox="1">
            <a:spLocks noChangeArrowheads="1"/>
          </p:cNvSpPr>
          <p:nvPr/>
        </p:nvSpPr>
        <p:spPr bwMode="auto">
          <a:xfrm>
            <a:off x="8778875" y="2763838"/>
            <a:ext cx="2598738" cy="339725"/>
          </a:xfrm>
          <a:prstGeom prst="rect">
            <a:avLst/>
          </a:prstGeom>
          <a:solidFill>
            <a:schemeClr val="bg1">
              <a:lumMod val="95000"/>
            </a:schemeClr>
          </a:solidFill>
          <a:ln>
            <a:solidFill>
              <a:srgbClr val="990033"/>
            </a:solidFill>
          </a:ln>
          <a:effec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 typeface="Times New Roman" panose="02020603050405020304" pitchFamily="18" charset="0"/>
              <a:buNone/>
              <a:defRPr/>
            </a:pPr>
            <a:r>
              <a:rPr lang="pt-BR" altLang="pt-BR" sz="1600" b="1">
                <a:latin typeface="Arial" panose="020B0604020202020204" pitchFamily="34" charset="0"/>
                <a:ea typeface="Microsoft YaHei" panose="020B0503020204020204" pitchFamily="34" charset="-122"/>
              </a:rPr>
              <a:t>1 Molécula de Glicose</a:t>
            </a:r>
          </a:p>
        </p:txBody>
      </p:sp>
      <p:sp>
        <p:nvSpPr>
          <p:cNvPr id="19" name="Text Box 5">
            <a:extLst>
              <a:ext uri="{FF2B5EF4-FFF2-40B4-BE49-F238E27FC236}">
                <a16:creationId xmlns:a16="http://schemas.microsoft.com/office/drawing/2014/main" id="{E412A962-C690-B7E3-0BF0-EE6F4B641D64}"/>
              </a:ext>
            </a:extLst>
          </p:cNvPr>
          <p:cNvSpPr txBox="1">
            <a:spLocks noChangeArrowheads="1"/>
          </p:cNvSpPr>
          <p:nvPr/>
        </p:nvSpPr>
        <p:spPr bwMode="auto">
          <a:xfrm>
            <a:off x="8520113" y="3413125"/>
            <a:ext cx="1574800" cy="587375"/>
          </a:xfrm>
          <a:prstGeom prst="rect">
            <a:avLst/>
          </a:prstGeom>
          <a:solidFill>
            <a:srgbClr val="FFFC00"/>
          </a:solidFill>
          <a:ln w="9525">
            <a:solidFill>
              <a:srgbClr val="990033"/>
            </a:solidFill>
            <a:miter lim="800000"/>
            <a:headEnd/>
            <a:tailEnd/>
          </a:ln>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ctr" eaLnBrk="1" hangingPunct="1">
              <a:lnSpc>
                <a:spcPct val="100000"/>
              </a:lnSpc>
              <a:spcBef>
                <a:spcPct val="0"/>
              </a:spcBef>
              <a:buFont typeface="Times New Roman" panose="02020603050405020304" pitchFamily="18" charset="0"/>
              <a:buNone/>
            </a:pPr>
            <a:r>
              <a:rPr lang="pt-BR" altLang="pt-BR" sz="1600" b="1">
                <a:latin typeface="Arial" panose="020B0604020202020204" pitchFamily="34" charset="0"/>
                <a:ea typeface="Microsoft YaHei" panose="020B0503020204020204" pitchFamily="34" charset="-122"/>
              </a:rPr>
              <a:t>Respiração</a:t>
            </a:r>
            <a:r>
              <a:rPr lang="pt-BR" altLang="pt-BR" sz="1600">
                <a:latin typeface="Arial" panose="020B0604020202020204" pitchFamily="34" charset="0"/>
                <a:ea typeface="Microsoft YaHei" panose="020B0503020204020204" pitchFamily="34" charset="-122"/>
              </a:rPr>
              <a:t> </a:t>
            </a:r>
          </a:p>
          <a:p>
            <a:pPr algn="ctr" eaLnBrk="1" hangingPunct="1">
              <a:lnSpc>
                <a:spcPct val="100000"/>
              </a:lnSpc>
              <a:spcBef>
                <a:spcPct val="0"/>
              </a:spcBef>
              <a:buFont typeface="Times New Roman" panose="02020603050405020304" pitchFamily="18" charset="0"/>
              <a:buNone/>
            </a:pPr>
            <a:r>
              <a:rPr lang="pt-BR" altLang="pt-BR" sz="1600">
                <a:latin typeface="Arial" panose="020B0604020202020204" pitchFamily="34" charset="0"/>
                <a:ea typeface="Microsoft YaHei" panose="020B0503020204020204" pitchFamily="34" charset="-122"/>
              </a:rPr>
              <a:t>38 ATP</a:t>
            </a:r>
          </a:p>
        </p:txBody>
      </p:sp>
      <p:sp>
        <p:nvSpPr>
          <p:cNvPr id="20" name="Text Box 5">
            <a:extLst>
              <a:ext uri="{FF2B5EF4-FFF2-40B4-BE49-F238E27FC236}">
                <a16:creationId xmlns:a16="http://schemas.microsoft.com/office/drawing/2014/main" id="{D683130E-C391-3E8D-F7B0-C65881D97987}"/>
              </a:ext>
            </a:extLst>
          </p:cNvPr>
          <p:cNvSpPr txBox="1">
            <a:spLocks noChangeArrowheads="1"/>
          </p:cNvSpPr>
          <p:nvPr/>
        </p:nvSpPr>
        <p:spPr bwMode="auto">
          <a:xfrm>
            <a:off x="10498138" y="3413125"/>
            <a:ext cx="1574800" cy="587375"/>
          </a:xfrm>
          <a:prstGeom prst="rect">
            <a:avLst/>
          </a:prstGeom>
          <a:solidFill>
            <a:schemeClr val="accent2">
              <a:lumMod val="20000"/>
              <a:lumOff val="80000"/>
            </a:schemeClr>
          </a:solidFill>
          <a:ln>
            <a:solidFill>
              <a:srgbClr val="990033"/>
            </a:solidFill>
          </a:ln>
          <a:effec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ctr" eaLnBrk="1" hangingPunct="1">
              <a:lnSpc>
                <a:spcPct val="100000"/>
              </a:lnSpc>
              <a:spcBef>
                <a:spcPct val="0"/>
              </a:spcBef>
              <a:buFont typeface="Times New Roman" panose="02020603050405020304" pitchFamily="18" charset="0"/>
              <a:buNone/>
              <a:defRPr/>
            </a:pPr>
            <a:r>
              <a:rPr lang="pt-BR" altLang="pt-BR" sz="1600" b="1">
                <a:latin typeface="Arial" panose="020B0604020202020204" pitchFamily="34" charset="0"/>
                <a:ea typeface="Microsoft YaHei" panose="020B0503020204020204" pitchFamily="34" charset="-122"/>
              </a:rPr>
              <a:t>Fermentação</a:t>
            </a:r>
            <a:r>
              <a:rPr lang="pt-BR" altLang="pt-BR" sz="1600">
                <a:latin typeface="Arial" panose="020B0604020202020204" pitchFamily="34" charset="0"/>
                <a:ea typeface="Microsoft YaHei" panose="020B0503020204020204" pitchFamily="34" charset="-122"/>
              </a:rPr>
              <a:t> </a:t>
            </a:r>
          </a:p>
          <a:p>
            <a:pPr algn="ctr" eaLnBrk="1" hangingPunct="1">
              <a:lnSpc>
                <a:spcPct val="100000"/>
              </a:lnSpc>
              <a:spcBef>
                <a:spcPct val="0"/>
              </a:spcBef>
              <a:buFont typeface="Times New Roman" panose="02020603050405020304" pitchFamily="18" charset="0"/>
              <a:buNone/>
              <a:defRPr/>
            </a:pPr>
            <a:r>
              <a:rPr lang="pt-BR" altLang="pt-BR" sz="1600">
                <a:latin typeface="Arial" panose="020B0604020202020204" pitchFamily="34" charset="0"/>
                <a:ea typeface="Microsoft YaHei" panose="020B0503020204020204" pitchFamily="34" charset="-122"/>
              </a:rPr>
              <a:t>2  ATP</a:t>
            </a:r>
          </a:p>
        </p:txBody>
      </p:sp>
      <p:sp>
        <p:nvSpPr>
          <p:cNvPr id="21" name="Text Box 5">
            <a:extLst>
              <a:ext uri="{FF2B5EF4-FFF2-40B4-BE49-F238E27FC236}">
                <a16:creationId xmlns:a16="http://schemas.microsoft.com/office/drawing/2014/main" id="{41CC19C2-EBD8-6419-A37E-1677C11BEFD3}"/>
              </a:ext>
            </a:extLst>
          </p:cNvPr>
          <p:cNvSpPr txBox="1">
            <a:spLocks noChangeArrowheads="1"/>
          </p:cNvSpPr>
          <p:nvPr/>
        </p:nvSpPr>
        <p:spPr bwMode="auto">
          <a:xfrm>
            <a:off x="8561388" y="4379913"/>
            <a:ext cx="1573212" cy="833437"/>
          </a:xfrm>
          <a:prstGeom prst="rect">
            <a:avLst/>
          </a:prstGeom>
          <a:solidFill>
            <a:srgbClr val="FFFC00"/>
          </a:solidFill>
          <a:ln w="9525">
            <a:solidFill>
              <a:srgbClr val="990033"/>
            </a:solidFill>
            <a:miter lim="800000"/>
            <a:headEnd/>
            <a:tailEnd/>
          </a:ln>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ctr" eaLnBrk="1" hangingPunct="1">
              <a:lnSpc>
                <a:spcPct val="100000"/>
              </a:lnSpc>
              <a:spcBef>
                <a:spcPct val="0"/>
              </a:spcBef>
              <a:buFont typeface="Times New Roman" panose="02020603050405020304" pitchFamily="18" charset="0"/>
              <a:buNone/>
            </a:pPr>
            <a:r>
              <a:rPr lang="pt-BR" altLang="pt-BR" sz="1600" b="1">
                <a:latin typeface="Arial" panose="020B0604020202020204" pitchFamily="34" charset="0"/>
                <a:ea typeface="Microsoft YaHei" panose="020B0503020204020204" pitchFamily="34" charset="-122"/>
              </a:rPr>
              <a:t>Resulta na alcalinização do meio </a:t>
            </a:r>
          </a:p>
        </p:txBody>
      </p:sp>
      <p:sp>
        <p:nvSpPr>
          <p:cNvPr id="22" name="Text Box 5">
            <a:extLst>
              <a:ext uri="{FF2B5EF4-FFF2-40B4-BE49-F238E27FC236}">
                <a16:creationId xmlns:a16="http://schemas.microsoft.com/office/drawing/2014/main" id="{853DB9E2-6153-3DA5-7A54-F9B8D2C7837F}"/>
              </a:ext>
            </a:extLst>
          </p:cNvPr>
          <p:cNvSpPr txBox="1">
            <a:spLocks noChangeArrowheads="1"/>
          </p:cNvSpPr>
          <p:nvPr/>
        </p:nvSpPr>
        <p:spPr bwMode="auto">
          <a:xfrm>
            <a:off x="10293350" y="4375150"/>
            <a:ext cx="1779588" cy="2247900"/>
          </a:xfrm>
          <a:prstGeom prst="rect">
            <a:avLst/>
          </a:prstGeom>
          <a:solidFill>
            <a:schemeClr val="accent2">
              <a:lumMod val="20000"/>
              <a:lumOff val="80000"/>
            </a:schemeClr>
          </a:solidFill>
          <a:ln>
            <a:solidFill>
              <a:srgbClr val="990033"/>
            </a:solidFill>
          </a:ln>
          <a:effec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ctr" eaLnBrk="1" hangingPunct="1">
              <a:lnSpc>
                <a:spcPct val="100000"/>
              </a:lnSpc>
              <a:spcBef>
                <a:spcPct val="0"/>
              </a:spcBef>
              <a:buFont typeface="Times New Roman" panose="02020603050405020304" pitchFamily="18" charset="0"/>
              <a:buNone/>
              <a:defRPr/>
            </a:pPr>
            <a:r>
              <a:rPr lang="pt-BR" altLang="pt-BR" sz="1600" b="1">
                <a:latin typeface="Arial" panose="020B0604020202020204" pitchFamily="34" charset="0"/>
                <a:ea typeface="Microsoft YaHei" panose="020B0503020204020204" pitchFamily="34" charset="-122"/>
              </a:rPr>
              <a:t>Resulta na acidificação do meio</a:t>
            </a:r>
          </a:p>
          <a:p>
            <a:pPr algn="ctr" eaLnBrk="1" hangingPunct="1">
              <a:lnSpc>
                <a:spcPct val="100000"/>
              </a:lnSpc>
              <a:spcBef>
                <a:spcPct val="0"/>
              </a:spcBef>
              <a:buFont typeface="Times New Roman" panose="02020603050405020304" pitchFamily="18" charset="0"/>
              <a:buNone/>
              <a:defRPr/>
            </a:pPr>
            <a:endParaRPr lang="pt-BR" altLang="pt-BR" sz="800" b="1">
              <a:latin typeface="Arial" panose="020B0604020202020204" pitchFamily="34" charset="0"/>
              <a:ea typeface="Microsoft YaHei" panose="020B0503020204020204" pitchFamily="34" charset="-122"/>
            </a:endParaRPr>
          </a:p>
          <a:p>
            <a:pPr algn="ctr" eaLnBrk="1" hangingPunct="1">
              <a:lnSpc>
                <a:spcPct val="100000"/>
              </a:lnSpc>
              <a:spcBef>
                <a:spcPct val="0"/>
              </a:spcBef>
              <a:buFont typeface="Times New Roman" panose="02020603050405020304" pitchFamily="18" charset="0"/>
              <a:buNone/>
              <a:defRPr/>
            </a:pPr>
            <a:r>
              <a:rPr lang="pt-BR" altLang="pt-BR" sz="1400">
                <a:latin typeface="Arial" panose="020B0604020202020204" pitchFamily="34" charset="0"/>
                <a:ea typeface="Microsoft YaHei" panose="020B0503020204020204" pitchFamily="34" charset="-122"/>
              </a:rPr>
              <a:t>Maior quantidade de glicose é necessária para a produção da mesma quantidade de ATP </a:t>
            </a:r>
          </a:p>
        </p:txBody>
      </p:sp>
      <p:sp>
        <p:nvSpPr>
          <p:cNvPr id="2" name="Down Arrow 1">
            <a:extLst>
              <a:ext uri="{FF2B5EF4-FFF2-40B4-BE49-F238E27FC236}">
                <a16:creationId xmlns:a16="http://schemas.microsoft.com/office/drawing/2014/main" id="{4CB2F6A4-2230-24FF-0E98-12CC80AD13C6}"/>
              </a:ext>
            </a:extLst>
          </p:cNvPr>
          <p:cNvSpPr/>
          <p:nvPr/>
        </p:nvSpPr>
        <p:spPr>
          <a:xfrm>
            <a:off x="9929813" y="2455863"/>
            <a:ext cx="182562" cy="319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24" name="Down Arrow 23">
            <a:extLst>
              <a:ext uri="{FF2B5EF4-FFF2-40B4-BE49-F238E27FC236}">
                <a16:creationId xmlns:a16="http://schemas.microsoft.com/office/drawing/2014/main" id="{5C939CDF-E550-61C0-F967-DBC30DA2F7D2}"/>
              </a:ext>
            </a:extLst>
          </p:cNvPr>
          <p:cNvSpPr/>
          <p:nvPr/>
        </p:nvSpPr>
        <p:spPr>
          <a:xfrm>
            <a:off x="11093450" y="3094038"/>
            <a:ext cx="182563" cy="319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25" name="Down Arrow 24">
            <a:extLst>
              <a:ext uri="{FF2B5EF4-FFF2-40B4-BE49-F238E27FC236}">
                <a16:creationId xmlns:a16="http://schemas.microsoft.com/office/drawing/2014/main" id="{6D918F3A-6678-11DA-5104-BB03FAA78A67}"/>
              </a:ext>
            </a:extLst>
          </p:cNvPr>
          <p:cNvSpPr/>
          <p:nvPr/>
        </p:nvSpPr>
        <p:spPr>
          <a:xfrm>
            <a:off x="9256713" y="3136900"/>
            <a:ext cx="182562" cy="319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26" name="Down Arrow 25">
            <a:extLst>
              <a:ext uri="{FF2B5EF4-FFF2-40B4-BE49-F238E27FC236}">
                <a16:creationId xmlns:a16="http://schemas.microsoft.com/office/drawing/2014/main" id="{10E891D6-8767-E626-75DC-1BCA834CD5FC}"/>
              </a:ext>
            </a:extLst>
          </p:cNvPr>
          <p:cNvSpPr/>
          <p:nvPr/>
        </p:nvSpPr>
        <p:spPr>
          <a:xfrm>
            <a:off x="11071225" y="4027488"/>
            <a:ext cx="182563" cy="319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27" name="Down Arrow 26">
            <a:extLst>
              <a:ext uri="{FF2B5EF4-FFF2-40B4-BE49-F238E27FC236}">
                <a16:creationId xmlns:a16="http://schemas.microsoft.com/office/drawing/2014/main" id="{D6AF652B-61DF-7F0C-1D1C-60BD5FE9E3D9}"/>
              </a:ext>
            </a:extLst>
          </p:cNvPr>
          <p:cNvSpPr/>
          <p:nvPr/>
        </p:nvSpPr>
        <p:spPr>
          <a:xfrm>
            <a:off x="9217025" y="4030663"/>
            <a:ext cx="182563" cy="319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7653"/>
                                        </p:tgtEl>
                                        <p:attrNameLst>
                                          <p:attrName>style.visibility</p:attrName>
                                        </p:attrNameLst>
                                      </p:cBhvr>
                                      <p:to>
                                        <p:strVal val="visible"/>
                                      </p:to>
                                    </p:set>
                                    <p:animEffect transition="in" filter="checkerboard(across)">
                                      <p:cBhvr additive="repl">
                                        <p:cTn id="7" dur="500"/>
                                        <p:tgtEl>
                                          <p:spTgt spid="27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18"/>
                                        </p:tgtEl>
                                        <p:attrNameLst>
                                          <p:attrName>style.visibility</p:attrName>
                                        </p:attrNameLst>
                                      </p:cBhvr>
                                      <p:to>
                                        <p:strVal val="visible"/>
                                      </p:to>
                                    </p:set>
                                    <p:animEffect transition="in" filter="checkerboard(across)">
                                      <p:cBhvr additive="repl">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19"/>
                                        </p:tgtEl>
                                        <p:attrNameLst>
                                          <p:attrName>style.visibility</p:attrName>
                                        </p:attrNameLst>
                                      </p:cBhvr>
                                      <p:to>
                                        <p:strVal val="visible"/>
                                      </p:to>
                                    </p:set>
                                    <p:animEffect transition="in" filter="checkerboard(across)">
                                      <p:cBhvr additive="repl">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20"/>
                                        </p:tgtEl>
                                        <p:attrNameLst>
                                          <p:attrName>style.visibility</p:attrName>
                                        </p:attrNameLst>
                                      </p:cBhvr>
                                      <p:to>
                                        <p:strVal val="visible"/>
                                      </p:to>
                                    </p:set>
                                    <p:animEffect transition="in" filter="checkerboard(across)">
                                      <p:cBhvr additive="repl">
                                        <p:cTn id="22" dur="5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21"/>
                                        </p:tgtEl>
                                        <p:attrNameLst>
                                          <p:attrName>style.visibility</p:attrName>
                                        </p:attrNameLst>
                                      </p:cBhvr>
                                      <p:to>
                                        <p:strVal val="visible"/>
                                      </p:to>
                                    </p:set>
                                    <p:animEffect transition="in" filter="checkerboard(across)">
                                      <p:cBhvr additive="repl">
                                        <p:cTn id="27" dur="50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additive="repl">
                                        <p:cTn id="31" dur="1" fill="hold">
                                          <p:stCondLst>
                                            <p:cond delay="0"/>
                                          </p:stCondLst>
                                        </p:cTn>
                                        <p:tgtEl>
                                          <p:spTgt spid="22"/>
                                        </p:tgtEl>
                                        <p:attrNameLst>
                                          <p:attrName>style.visibility</p:attrName>
                                        </p:attrNameLst>
                                      </p:cBhvr>
                                      <p:to>
                                        <p:strVal val="visible"/>
                                      </p:to>
                                    </p:set>
                                    <p:animEffect transition="in" filter="checkerboard(across)">
                                      <p:cBhvr additive="repl">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0763727D-E0ED-D0AF-4BF8-1B57D24635DF}"/>
              </a:ext>
            </a:extLst>
          </p:cNvPr>
          <p:cNvSpPr txBox="1">
            <a:spLocks noChangeArrowheads="1"/>
          </p:cNvSpPr>
          <p:nvPr/>
        </p:nvSpPr>
        <p:spPr bwMode="auto">
          <a:xfrm>
            <a:off x="1401763" y="1989138"/>
            <a:ext cx="6953250" cy="647700"/>
          </a:xfrm>
          <a:prstGeom prst="rect">
            <a:avLst/>
          </a:prstGeom>
          <a:solidFill>
            <a:srgbClr val="FF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1.2. Por que é importante estudar o crescimento das bacteriano ? </a:t>
            </a:r>
          </a:p>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           </a:t>
            </a:r>
            <a:endParaRPr lang="pt-BR" altLang="pt-BR" sz="1400">
              <a:solidFill>
                <a:srgbClr val="000000"/>
              </a:solidFill>
              <a:latin typeface="Arial" panose="020B0604020202020204" pitchFamily="34" charset="0"/>
              <a:ea typeface="Microsoft YaHei" panose="020B0503020204020204" pitchFamily="34" charset="-122"/>
            </a:endParaRPr>
          </a:p>
        </p:txBody>
      </p:sp>
      <p:sp>
        <p:nvSpPr>
          <p:cNvPr id="19459" name="Text Box 3">
            <a:extLst>
              <a:ext uri="{FF2B5EF4-FFF2-40B4-BE49-F238E27FC236}">
                <a16:creationId xmlns:a16="http://schemas.microsoft.com/office/drawing/2014/main" id="{39357459-2D14-BE46-8B6F-61A7ADA3E7B7}"/>
              </a:ext>
            </a:extLst>
          </p:cNvPr>
          <p:cNvSpPr txBox="1">
            <a:spLocks noChangeArrowheads="1"/>
          </p:cNvSpPr>
          <p:nvPr/>
        </p:nvSpPr>
        <p:spPr bwMode="auto">
          <a:xfrm>
            <a:off x="1370013" y="2898775"/>
            <a:ext cx="6951662" cy="2863850"/>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Arial" panose="020B0604020202020204" pitchFamily="34" charset="0"/>
              <a:buChar char="-"/>
            </a:pPr>
            <a:r>
              <a:rPr lang="pt-BR" altLang="pt-BR" sz="1800">
                <a:solidFill>
                  <a:srgbClr val="000000"/>
                </a:solidFill>
                <a:latin typeface="Arial" panose="020B0604020202020204" pitchFamily="34" charset="0"/>
                <a:ea typeface="Microsoft YaHei" panose="020B0503020204020204" pitchFamily="34" charset="-122"/>
              </a:rPr>
              <a:t> Isolar os agentes causais das doenças infecciosas</a:t>
            </a:r>
          </a:p>
          <a:p>
            <a:pPr eaLnBrk="1" hangingPunct="1">
              <a:lnSpc>
                <a:spcPct val="100000"/>
              </a:lnSpc>
              <a:spcBef>
                <a:spcPct val="0"/>
              </a:spcBef>
              <a:buClr>
                <a:srgbClr val="000000"/>
              </a:buClr>
              <a:buFont typeface="Arial" panose="020B0604020202020204" pitchFamily="34" charset="0"/>
              <a:buNone/>
            </a:pPr>
            <a:endParaRPr lang="pt-BR" altLang="pt-BR" sz="18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buClr>
                <a:srgbClr val="000000"/>
              </a:buClr>
              <a:buFont typeface="Arial" panose="020B0604020202020204" pitchFamily="34" charset="0"/>
              <a:buChar char="-"/>
            </a:pPr>
            <a:r>
              <a:rPr lang="pt-BR" altLang="pt-BR" sz="1800">
                <a:solidFill>
                  <a:srgbClr val="000000"/>
                </a:solidFill>
                <a:latin typeface="Arial" panose="020B0604020202020204" pitchFamily="34" charset="0"/>
                <a:ea typeface="Microsoft YaHei" panose="020B0503020204020204" pitchFamily="34" charset="-122"/>
              </a:rPr>
              <a:t> Identificação dos agentes causais das doenças infecciosas</a:t>
            </a:r>
          </a:p>
          <a:p>
            <a:pPr eaLnBrk="1" hangingPunct="1">
              <a:lnSpc>
                <a:spcPct val="100000"/>
              </a:lnSpc>
              <a:spcBef>
                <a:spcPct val="0"/>
              </a:spcBef>
              <a:buClr>
                <a:srgbClr val="000000"/>
              </a:buClr>
              <a:buFont typeface="Arial" panose="020B0604020202020204" pitchFamily="34" charset="0"/>
              <a:buNone/>
            </a:pPr>
            <a:endParaRPr lang="pt-BR" altLang="pt-BR" sz="18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buClr>
                <a:srgbClr val="000000"/>
              </a:buClr>
              <a:buFont typeface="Arial" panose="020B0604020202020204" pitchFamily="34" charset="0"/>
              <a:buNone/>
            </a:pPr>
            <a:endParaRPr lang="pt-BR" altLang="pt-BR" sz="18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buClr>
                <a:srgbClr val="000000"/>
              </a:buClr>
              <a:buFont typeface="Arial" panose="020B0604020202020204" pitchFamily="34" charset="0"/>
              <a:buChar char="-"/>
            </a:pPr>
            <a:r>
              <a:rPr lang="pt-BR" altLang="pt-BR" sz="1800">
                <a:solidFill>
                  <a:srgbClr val="000000"/>
                </a:solidFill>
                <a:latin typeface="Arial" panose="020B0604020202020204" pitchFamily="34" charset="0"/>
                <a:ea typeface="Microsoft YaHei" panose="020B0503020204020204" pitchFamily="34" charset="-122"/>
              </a:rPr>
              <a:t> Desenvolvimento de agentes antimicrobianos</a:t>
            </a:r>
          </a:p>
          <a:p>
            <a:pPr eaLnBrk="1" hangingPunct="1">
              <a:lnSpc>
                <a:spcPct val="100000"/>
              </a:lnSpc>
              <a:spcBef>
                <a:spcPct val="0"/>
              </a:spcBef>
              <a:buClr>
                <a:srgbClr val="000000"/>
              </a:buClr>
              <a:buFont typeface="Arial" panose="020B0604020202020204" pitchFamily="34" charset="0"/>
              <a:buNone/>
            </a:pPr>
            <a:endParaRPr lang="pt-BR" altLang="pt-BR" sz="18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buClr>
                <a:srgbClr val="000000"/>
              </a:buClr>
              <a:buFont typeface="Arial" panose="020B0604020202020204" pitchFamily="34" charset="0"/>
              <a:buChar char="-"/>
            </a:pPr>
            <a:r>
              <a:rPr lang="pt-BR" altLang="pt-BR" sz="1800">
                <a:solidFill>
                  <a:srgbClr val="000000"/>
                </a:solidFill>
                <a:latin typeface="Arial" panose="020B0604020202020204" pitchFamily="34" charset="0"/>
                <a:ea typeface="Microsoft YaHei" panose="020B0503020204020204" pitchFamily="34" charset="-122"/>
              </a:rPr>
              <a:t> Preservação dos alimentos</a:t>
            </a:r>
          </a:p>
          <a:p>
            <a:pPr eaLnBrk="1" hangingPunct="1">
              <a:lnSpc>
                <a:spcPct val="100000"/>
              </a:lnSpc>
              <a:spcBef>
                <a:spcPct val="0"/>
              </a:spcBef>
              <a:buClr>
                <a:srgbClr val="000000"/>
              </a:buClr>
              <a:buFont typeface="Arial" panose="020B0604020202020204" pitchFamily="34" charset="0"/>
              <a:buNone/>
            </a:pPr>
            <a:endParaRPr lang="pt-BR" altLang="pt-BR" sz="18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buClr>
                <a:srgbClr val="000000"/>
              </a:buClr>
              <a:buFont typeface="Arial" panose="020B0604020202020204" pitchFamily="34" charset="0"/>
              <a:buChar char="-"/>
            </a:pPr>
            <a:r>
              <a:rPr lang="pt-BR" altLang="pt-BR" sz="1800">
                <a:solidFill>
                  <a:srgbClr val="000000"/>
                </a:solidFill>
                <a:latin typeface="Arial" panose="020B0604020202020204" pitchFamily="34" charset="0"/>
                <a:ea typeface="Microsoft YaHei" panose="020B0503020204020204" pitchFamily="34" charset="-122"/>
              </a:rPr>
              <a:t> Estudo: Bioquímica, Genética, Biotecnologia</a:t>
            </a:r>
          </a:p>
        </p:txBody>
      </p:sp>
      <p:sp>
        <p:nvSpPr>
          <p:cNvPr id="19460" name="Text Box 4">
            <a:extLst>
              <a:ext uri="{FF2B5EF4-FFF2-40B4-BE49-F238E27FC236}">
                <a16:creationId xmlns:a16="http://schemas.microsoft.com/office/drawing/2014/main" id="{C6F5E6FC-18F4-2E9C-2796-687D123A3282}"/>
              </a:ext>
            </a:extLst>
          </p:cNvPr>
          <p:cNvSpPr txBox="1">
            <a:spLocks noChangeArrowheads="1"/>
          </p:cNvSpPr>
          <p:nvPr/>
        </p:nvSpPr>
        <p:spPr bwMode="auto">
          <a:xfrm>
            <a:off x="1430338" y="1095375"/>
            <a:ext cx="4464050" cy="401638"/>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250"/>
              </a:spcBef>
              <a:buFont typeface="Times New Roman" panose="02020603050405020304" pitchFamily="18" charset="0"/>
              <a:buNone/>
            </a:pPr>
            <a:r>
              <a:rPr lang="pt-BR" altLang="pt-BR" sz="2000" b="1">
                <a:solidFill>
                  <a:srgbClr val="FFFFFF"/>
                </a:solidFill>
                <a:latin typeface="Arial" panose="020B0604020202020204" pitchFamily="34" charset="0"/>
                <a:ea typeface="Microsoft YaHei" panose="020B0503020204020204" pitchFamily="34" charset="-122"/>
              </a:rPr>
              <a:t>1. Crescimento bacteriano</a:t>
            </a:r>
          </a:p>
        </p:txBody>
      </p:sp>
      <p:sp>
        <p:nvSpPr>
          <p:cNvPr id="19461" name="TextBox 12">
            <a:extLst>
              <a:ext uri="{FF2B5EF4-FFF2-40B4-BE49-F238E27FC236}">
                <a16:creationId xmlns:a16="http://schemas.microsoft.com/office/drawing/2014/main" id="{1F887923-BD52-A0B0-13C3-C249FE3E71D6}"/>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7" name="Rectangle 6">
            <a:extLst>
              <a:ext uri="{FF2B5EF4-FFF2-40B4-BE49-F238E27FC236}">
                <a16:creationId xmlns:a16="http://schemas.microsoft.com/office/drawing/2014/main" id="{E3F62677-FEF5-0F84-C54B-F38CD9C49AAD}"/>
              </a:ext>
            </a:extLst>
          </p:cNvPr>
          <p:cNvSpPr/>
          <p:nvPr/>
        </p:nvSpPr>
        <p:spPr>
          <a:xfrm>
            <a:off x="-17463" y="41275"/>
            <a:ext cx="1414463" cy="415925"/>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19463" name="Rectangle 1">
            <a:extLst>
              <a:ext uri="{FF2B5EF4-FFF2-40B4-BE49-F238E27FC236}">
                <a16:creationId xmlns:a16="http://schemas.microsoft.com/office/drawing/2014/main" id="{4CF427AB-B845-FD73-8E7B-555C4DCCB50E}"/>
              </a:ext>
            </a:extLst>
          </p:cNvPr>
          <p:cNvSpPr>
            <a:spLocks noChangeArrowheads="1"/>
          </p:cNvSpPr>
          <p:nvPr/>
        </p:nvSpPr>
        <p:spPr bwMode="auto">
          <a:xfrm>
            <a:off x="1271588" y="5969000"/>
            <a:ext cx="7486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pt-BR" sz="1800" b="1"/>
              <a:t>Estas respostas também se aplicam para o crescimento microbiano em geral </a:t>
            </a:r>
          </a:p>
        </p:txBody>
      </p:sp>
      <p:pic>
        <p:nvPicPr>
          <p:cNvPr id="19464" name="Picture 5" descr="A drawing of a cartoon character&#10;&#10;Description automatically generated">
            <a:extLst>
              <a:ext uri="{FF2B5EF4-FFF2-40B4-BE49-F238E27FC236}">
                <a16:creationId xmlns:a16="http://schemas.microsoft.com/office/drawing/2014/main" id="{9918C7D7-3265-DEEB-9A1B-1634B0C4D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7925" y="1949450"/>
            <a:ext cx="7000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a:extLst>
              <a:ext uri="{FF2B5EF4-FFF2-40B4-BE49-F238E27FC236}">
                <a16:creationId xmlns:a16="http://schemas.microsoft.com/office/drawing/2014/main" id="{D5ECC682-11F2-24E9-E974-D41557E0C0F3}"/>
              </a:ext>
            </a:extLst>
          </p:cNvPr>
          <p:cNvSpPr txBox="1">
            <a:spLocks noChangeArrowheads="1"/>
          </p:cNvSpPr>
          <p:nvPr/>
        </p:nvSpPr>
        <p:spPr bwMode="auto">
          <a:xfrm>
            <a:off x="2259013" y="-7938"/>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71683" name="Text Box 3">
            <a:extLst>
              <a:ext uri="{FF2B5EF4-FFF2-40B4-BE49-F238E27FC236}">
                <a16:creationId xmlns:a16="http://schemas.microsoft.com/office/drawing/2014/main" id="{7450C195-6519-E0DA-FB67-4D13701C2910}"/>
              </a:ext>
            </a:extLst>
          </p:cNvPr>
          <p:cNvSpPr txBox="1">
            <a:spLocks noChangeArrowheads="1"/>
          </p:cNvSpPr>
          <p:nvPr/>
        </p:nvSpPr>
        <p:spPr bwMode="auto">
          <a:xfrm>
            <a:off x="404813" y="1531938"/>
            <a:ext cx="3824287" cy="371475"/>
          </a:xfrm>
          <a:prstGeom prst="rect">
            <a:avLst/>
          </a:prstGeom>
          <a:solidFill>
            <a:srgbClr val="FFFF6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rgbClr val="000000"/>
                </a:solidFill>
                <a:latin typeface="Arial" panose="020B0604020202020204" pitchFamily="34" charset="0"/>
                <a:ea typeface="Microsoft YaHei" panose="020B0503020204020204" pitchFamily="34" charset="-122"/>
              </a:rPr>
              <a:t>Meio de Cultura líquido </a:t>
            </a:r>
            <a:r>
              <a:rPr lang="pt-BR" altLang="pt-BR" sz="1800">
                <a:solidFill>
                  <a:srgbClr val="000000"/>
                </a:solidFill>
                <a:latin typeface="Arial" panose="020B0604020202020204" pitchFamily="34" charset="0"/>
                <a:ea typeface="Microsoft YaHei" panose="020B0503020204020204" pitchFamily="34" charset="-122"/>
              </a:rPr>
              <a:t>(ou caldo)</a:t>
            </a:r>
          </a:p>
        </p:txBody>
      </p:sp>
      <p:sp>
        <p:nvSpPr>
          <p:cNvPr id="71684" name="Text Box 5">
            <a:extLst>
              <a:ext uri="{FF2B5EF4-FFF2-40B4-BE49-F238E27FC236}">
                <a16:creationId xmlns:a16="http://schemas.microsoft.com/office/drawing/2014/main" id="{4CAACC6E-353E-F0E6-ECF7-41143BA65F4E}"/>
              </a:ext>
            </a:extLst>
          </p:cNvPr>
          <p:cNvSpPr txBox="1">
            <a:spLocks noChangeArrowheads="1"/>
          </p:cNvSpPr>
          <p:nvPr/>
        </p:nvSpPr>
        <p:spPr bwMode="auto">
          <a:xfrm>
            <a:off x="5748338" y="1346200"/>
            <a:ext cx="2657475" cy="371475"/>
          </a:xfrm>
          <a:prstGeom prst="rect">
            <a:avLst/>
          </a:prstGeom>
          <a:solidFill>
            <a:srgbClr val="FFFF6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a:solidFill>
                  <a:srgbClr val="000000"/>
                </a:solidFill>
                <a:latin typeface="Arial" panose="020B0604020202020204" pitchFamily="34" charset="0"/>
                <a:ea typeface="Microsoft YaHei" panose="020B0503020204020204" pitchFamily="34" charset="-122"/>
              </a:rPr>
              <a:t>Meio de Cultura sólido</a:t>
            </a:r>
          </a:p>
        </p:txBody>
      </p:sp>
      <p:sp>
        <p:nvSpPr>
          <p:cNvPr id="71685" name="Text Box 8">
            <a:extLst>
              <a:ext uri="{FF2B5EF4-FFF2-40B4-BE49-F238E27FC236}">
                <a16:creationId xmlns:a16="http://schemas.microsoft.com/office/drawing/2014/main" id="{B44C10ED-8511-4E97-794F-E2C7EA4851F7}"/>
              </a:ext>
            </a:extLst>
          </p:cNvPr>
          <p:cNvSpPr txBox="1">
            <a:spLocks noChangeArrowheads="1"/>
          </p:cNvSpPr>
          <p:nvPr/>
        </p:nvSpPr>
        <p:spPr bwMode="auto">
          <a:xfrm>
            <a:off x="457200" y="2024063"/>
            <a:ext cx="4559300" cy="4618037"/>
          </a:xfrm>
          <a:prstGeom prst="rect">
            <a:avLst/>
          </a:prstGeom>
          <a:solidFill>
            <a:srgbClr val="FFFEF3"/>
          </a:solidFill>
          <a:ln w="38100" cap="sq">
            <a:solidFill>
              <a:srgbClr val="990033"/>
            </a:solidFill>
            <a:miter lim="800000"/>
            <a:headEnd/>
            <a:tailEnd/>
          </a:ln>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ts val="750"/>
              </a:spcBef>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ts val="750"/>
              </a:spcBef>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ts val="750"/>
              </a:spcBef>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ts val="750"/>
              </a:spcBef>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ts val="750"/>
              </a:spcBef>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ts val="750"/>
              </a:spcBef>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ts val="750"/>
              </a:spcBef>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ts val="750"/>
              </a:spcBef>
              <a:buFont typeface="Times New Roman" panose="02020603050405020304" pitchFamily="18" charset="0"/>
              <a:buNone/>
            </a:pPr>
            <a:endParaRPr lang="pt-BR" altLang="pt-BR" sz="18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buClr>
                <a:srgbClr val="000000"/>
              </a:buClr>
              <a:buFont typeface="Times New Roman" panose="02020603050405020304" pitchFamily="18" charset="0"/>
              <a:buNone/>
            </a:pPr>
            <a:r>
              <a:rPr lang="pt-BR" altLang="pt-BR" sz="1600">
                <a:solidFill>
                  <a:srgbClr val="000000"/>
                </a:solidFill>
                <a:latin typeface="Arial" panose="020B0604020202020204" pitchFamily="34" charset="0"/>
                <a:ea typeface="Microsoft YaHei" panose="020B0503020204020204" pitchFamily="34" charset="-122"/>
              </a:rPr>
              <a:t>São empregados para:</a:t>
            </a:r>
          </a:p>
          <a:p>
            <a:pPr eaLnBrk="1" hangingPunct="1">
              <a:lnSpc>
                <a:spcPct val="100000"/>
              </a:lnSpc>
              <a:spcBef>
                <a:spcPct val="0"/>
              </a:spcBef>
              <a:spcAft>
                <a:spcPts val="400"/>
              </a:spcAft>
              <a:buClr>
                <a:srgbClr val="000000"/>
              </a:buClr>
              <a:buFont typeface="Times New Roman" panose="02020603050405020304" pitchFamily="18" charset="0"/>
              <a:buNone/>
            </a:pPr>
            <a:r>
              <a:rPr lang="pt-BR" altLang="pt-BR" sz="1600" b="1">
                <a:solidFill>
                  <a:srgbClr val="000000"/>
                </a:solidFill>
                <a:latin typeface="Arial" panose="020B0604020202020204" pitchFamily="34" charset="0"/>
                <a:ea typeface="Microsoft YaHei" panose="020B0503020204020204" pitchFamily="34" charset="-122"/>
              </a:rPr>
              <a:t>- </a:t>
            </a:r>
            <a:r>
              <a:rPr lang="pt-BR" altLang="pt-BR" sz="1600">
                <a:solidFill>
                  <a:srgbClr val="000000"/>
                </a:solidFill>
                <a:latin typeface="Arial" panose="020B0604020202020204" pitchFamily="34" charset="0"/>
                <a:ea typeface="Microsoft YaHei" panose="020B0503020204020204" pitchFamily="34" charset="-122"/>
              </a:rPr>
              <a:t>Acompanhamento de</a:t>
            </a:r>
            <a:r>
              <a:rPr lang="pt-BR" altLang="pt-BR" sz="1600" b="1">
                <a:solidFill>
                  <a:srgbClr val="000000"/>
                </a:solidFill>
                <a:latin typeface="Arial" panose="020B0604020202020204" pitchFamily="34" charset="0"/>
                <a:ea typeface="Microsoft YaHei" panose="020B0503020204020204" pitchFamily="34" charset="-122"/>
              </a:rPr>
              <a:t> </a:t>
            </a:r>
            <a:r>
              <a:rPr lang="pt-BR" altLang="pt-BR" sz="1600">
                <a:solidFill>
                  <a:srgbClr val="000000"/>
                </a:solidFill>
                <a:latin typeface="Arial" panose="020B0604020202020204" pitchFamily="34" charset="0"/>
                <a:ea typeface="Microsoft YaHei" panose="020B0503020204020204" pitchFamily="34" charset="-122"/>
              </a:rPr>
              <a:t>curva de Crescimento,</a:t>
            </a:r>
          </a:p>
          <a:p>
            <a:pPr eaLnBrk="1" hangingPunct="1">
              <a:lnSpc>
                <a:spcPct val="100000"/>
              </a:lnSpc>
              <a:spcBef>
                <a:spcPct val="0"/>
              </a:spcBef>
              <a:spcAft>
                <a:spcPts val="400"/>
              </a:spcAft>
              <a:buClr>
                <a:srgbClr val="000000"/>
              </a:buClr>
              <a:buFont typeface="Times New Roman" panose="02020603050405020304" pitchFamily="18" charset="0"/>
              <a:buNone/>
            </a:pPr>
            <a:r>
              <a:rPr lang="pt-BR" altLang="pt-BR" sz="1600">
                <a:solidFill>
                  <a:srgbClr val="000000"/>
                </a:solidFill>
                <a:latin typeface="Arial" panose="020B0604020202020204" pitchFamily="34" charset="0"/>
                <a:ea typeface="Microsoft YaHei" panose="020B0503020204020204" pitchFamily="34" charset="-122"/>
              </a:rPr>
              <a:t>- Isolamento de moléculas para análises 	   bioquímicas </a:t>
            </a:r>
          </a:p>
          <a:p>
            <a:pPr eaLnBrk="1" hangingPunct="1">
              <a:lnSpc>
                <a:spcPct val="100000"/>
              </a:lnSpc>
              <a:spcBef>
                <a:spcPct val="0"/>
              </a:spcBef>
              <a:buClr>
                <a:srgbClr val="000000"/>
              </a:buClr>
              <a:buFontTx/>
              <a:buChar char="-"/>
            </a:pPr>
            <a:endParaRPr lang="pt-BR" altLang="pt-BR" sz="14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Ex.: - Caldo Nutriente</a:t>
            </a:r>
          </a:p>
          <a:p>
            <a:pPr eaLnBrk="1" hangingPunct="1">
              <a:lnSpc>
                <a:spcPct val="100000"/>
              </a:lnSpc>
              <a:spcBef>
                <a:spcPct val="0"/>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      - LB</a:t>
            </a:r>
          </a:p>
          <a:p>
            <a:pPr eaLnBrk="1" hangingPunct="1">
              <a:lnSpc>
                <a:spcPct val="100000"/>
              </a:lnSpc>
              <a:spcBef>
                <a:spcPct val="0"/>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      - TSB   </a:t>
            </a:r>
          </a:p>
        </p:txBody>
      </p:sp>
      <p:sp>
        <p:nvSpPr>
          <p:cNvPr id="71686" name="Text Box 9">
            <a:extLst>
              <a:ext uri="{FF2B5EF4-FFF2-40B4-BE49-F238E27FC236}">
                <a16:creationId xmlns:a16="http://schemas.microsoft.com/office/drawing/2014/main" id="{9EF74292-17EB-EAE0-6D0B-457F4D8E3563}"/>
              </a:ext>
            </a:extLst>
          </p:cNvPr>
          <p:cNvSpPr txBox="1">
            <a:spLocks noChangeArrowheads="1"/>
          </p:cNvSpPr>
          <p:nvPr/>
        </p:nvSpPr>
        <p:spPr bwMode="auto">
          <a:xfrm>
            <a:off x="5748338" y="1717675"/>
            <a:ext cx="6108700" cy="4932363"/>
          </a:xfrm>
          <a:prstGeom prst="rect">
            <a:avLst/>
          </a:prstGeom>
          <a:solidFill>
            <a:srgbClr val="FFFEF3"/>
          </a:solidFill>
          <a:ln w="38100" cap="sq">
            <a:solidFill>
              <a:srgbClr val="990033"/>
            </a:solidFill>
            <a:miter lim="800000"/>
            <a:headEnd/>
            <a:tailEnd/>
          </a:ln>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200">
                <a:solidFill>
                  <a:srgbClr val="000000"/>
                </a:solidFill>
                <a:latin typeface="Arial" panose="020B0604020202020204" pitchFamily="34" charset="0"/>
                <a:ea typeface="Microsoft YaHei" panose="020B0503020204020204" pitchFamily="34" charset="-122"/>
              </a:rPr>
              <a:t>Têm a mesma composição química que os meios de cultura liquido acrescidos de 2%  ágar-ágar. Ex.: </a:t>
            </a:r>
          </a:p>
          <a:p>
            <a:pPr eaLnBrk="1" hangingPunct="1">
              <a:lnSpc>
                <a:spcPct val="100000"/>
              </a:lnSpc>
              <a:spcBef>
                <a:spcPts val="750"/>
              </a:spcBef>
              <a:buFont typeface="Times New Roman" panose="02020603050405020304" pitchFamily="18" charset="0"/>
              <a:buNone/>
            </a:pPr>
            <a:r>
              <a:rPr lang="pt-BR" altLang="pt-BR" sz="1200">
                <a:solidFill>
                  <a:srgbClr val="000000"/>
                </a:solidFill>
                <a:latin typeface="Arial" panose="020B0604020202020204" pitchFamily="34" charset="0"/>
                <a:ea typeface="Microsoft YaHei" panose="020B0503020204020204" pitchFamily="34" charset="-122"/>
              </a:rPr>
              <a:t>- Caldo Nutriente / Ágar-Nutriente</a:t>
            </a:r>
          </a:p>
          <a:p>
            <a:pPr eaLnBrk="1" hangingPunct="1">
              <a:lnSpc>
                <a:spcPct val="100000"/>
              </a:lnSpc>
              <a:spcBef>
                <a:spcPct val="0"/>
              </a:spcBef>
              <a:buFont typeface="Times New Roman" panose="02020603050405020304" pitchFamily="18" charset="0"/>
              <a:buNone/>
            </a:pPr>
            <a:r>
              <a:rPr lang="pt-BR" altLang="pt-BR" sz="1200">
                <a:solidFill>
                  <a:srgbClr val="000000"/>
                </a:solidFill>
                <a:latin typeface="Arial" panose="020B0604020202020204" pitchFamily="34" charset="0"/>
                <a:ea typeface="Microsoft YaHei" panose="020B0503020204020204" pitchFamily="34" charset="-122"/>
              </a:rPr>
              <a:t>- LB / LA</a:t>
            </a:r>
          </a:p>
          <a:p>
            <a:pPr eaLnBrk="1" hangingPunct="1">
              <a:lnSpc>
                <a:spcPct val="100000"/>
              </a:lnSpc>
              <a:spcBef>
                <a:spcPct val="0"/>
              </a:spcBef>
              <a:buFont typeface="Times New Roman" panose="02020603050405020304" pitchFamily="18" charset="0"/>
              <a:buNone/>
            </a:pPr>
            <a:r>
              <a:rPr lang="pt-BR" altLang="pt-BR" sz="1200">
                <a:solidFill>
                  <a:srgbClr val="000000"/>
                </a:solidFill>
                <a:latin typeface="Arial" panose="020B0604020202020204" pitchFamily="34" charset="0"/>
                <a:ea typeface="Microsoft YaHei" panose="020B0503020204020204" pitchFamily="34" charset="-122"/>
              </a:rPr>
              <a:t>- TSB / TSA     </a:t>
            </a:r>
          </a:p>
          <a:p>
            <a:pPr eaLnBrk="1" hangingPunct="1">
              <a:lnSpc>
                <a:spcPct val="100000"/>
              </a:lnSpc>
              <a:spcBef>
                <a:spcPts val="750"/>
              </a:spcBef>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buClr>
                <a:srgbClr val="000000"/>
              </a:buClr>
              <a:buFont typeface="Times New Roman" panose="02020603050405020304" pitchFamily="18" charset="0"/>
              <a:buNone/>
            </a:pPr>
            <a:r>
              <a:rPr lang="pt-BR" altLang="pt-BR" sz="1600">
                <a:solidFill>
                  <a:srgbClr val="000000"/>
                </a:solidFill>
                <a:latin typeface="Arial" panose="020B0604020202020204" pitchFamily="34" charset="0"/>
                <a:ea typeface="Microsoft YaHei" panose="020B0503020204020204" pitchFamily="34" charset="-122"/>
              </a:rPr>
              <a:t>São empregados para:</a:t>
            </a:r>
          </a:p>
          <a:p>
            <a:pPr eaLnBrk="1" hangingPunct="1">
              <a:lnSpc>
                <a:spcPct val="100000"/>
              </a:lnSpc>
              <a:spcBef>
                <a:spcPct val="0"/>
              </a:spcBef>
              <a:buClr>
                <a:srgbClr val="000000"/>
              </a:buClr>
              <a:buFont typeface="Times New Roman" panose="02020603050405020304" pitchFamily="18" charset="0"/>
              <a:buNone/>
            </a:pPr>
            <a:r>
              <a:rPr lang="pt-BR" altLang="pt-BR" sz="1600">
                <a:solidFill>
                  <a:srgbClr val="000000"/>
                </a:solidFill>
                <a:latin typeface="Arial" panose="020B0604020202020204" pitchFamily="34" charset="0"/>
                <a:ea typeface="Microsoft YaHei" panose="020B0503020204020204" pitchFamily="34" charset="-122"/>
              </a:rPr>
              <a:t>- Obtenção de colônias isoladas de bactérias,</a:t>
            </a:r>
          </a:p>
          <a:p>
            <a:pPr eaLnBrk="1" hangingPunct="1">
              <a:lnSpc>
                <a:spcPct val="100000"/>
              </a:lnSpc>
              <a:spcBef>
                <a:spcPct val="0"/>
              </a:spcBef>
              <a:buClr>
                <a:srgbClr val="000000"/>
              </a:buClr>
              <a:buFont typeface="Times New Roman" panose="02020603050405020304" pitchFamily="18" charset="0"/>
              <a:buNone/>
            </a:pPr>
            <a:r>
              <a:rPr lang="pt-BR" altLang="pt-BR" sz="1600">
                <a:solidFill>
                  <a:srgbClr val="000000"/>
                </a:solidFill>
                <a:latin typeface="Arial" panose="020B0604020202020204" pitchFamily="34" charset="0"/>
                <a:ea typeface="Microsoft YaHei" panose="020B0503020204020204" pitchFamily="34" charset="-122"/>
              </a:rPr>
              <a:t>- Isolamento de bactérias</a:t>
            </a:r>
            <a:r>
              <a:rPr lang="pt-BR" altLang="pt-BR" sz="1200">
                <a:solidFill>
                  <a:srgbClr val="000000"/>
                </a:solidFill>
                <a:latin typeface="Arial" panose="020B0604020202020204" pitchFamily="34" charset="0"/>
                <a:ea typeface="Microsoft YaHei" panose="020B0503020204020204" pitchFamily="34" charset="-122"/>
              </a:rPr>
              <a:t> </a:t>
            </a:r>
          </a:p>
          <a:p>
            <a:pPr eaLnBrk="1" hangingPunct="1">
              <a:lnSpc>
                <a:spcPct val="100000"/>
              </a:lnSpc>
              <a:spcBef>
                <a:spcPct val="0"/>
              </a:spcBef>
              <a:spcAft>
                <a:spcPts val="600"/>
              </a:spcAft>
              <a:buClr>
                <a:srgbClr val="000000"/>
              </a:buClr>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spcAft>
                <a:spcPts val="600"/>
              </a:spcAft>
              <a:buClr>
                <a:srgbClr val="000000"/>
              </a:buClr>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spcAft>
                <a:spcPts val="600"/>
              </a:spcAft>
              <a:buClr>
                <a:srgbClr val="000000"/>
              </a:buClr>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spcAft>
                <a:spcPts val="600"/>
              </a:spcAft>
              <a:buClr>
                <a:srgbClr val="000000"/>
              </a:buClr>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spcAft>
                <a:spcPts val="600"/>
              </a:spcAft>
              <a:buClr>
                <a:srgbClr val="000000"/>
              </a:buClr>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spcAft>
                <a:spcPts val="600"/>
              </a:spcAft>
              <a:buClr>
                <a:srgbClr val="000000"/>
              </a:buClr>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spcAft>
                <a:spcPts val="600"/>
              </a:spcAft>
              <a:buClr>
                <a:srgbClr val="000000"/>
              </a:buClr>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spcAft>
                <a:spcPts val="600"/>
              </a:spcAft>
              <a:buClr>
                <a:srgbClr val="000000"/>
              </a:buClr>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spcAft>
                <a:spcPts val="600"/>
              </a:spcAft>
              <a:buClr>
                <a:srgbClr val="000000"/>
              </a:buClr>
              <a:buFont typeface="Times New Roman" panose="02020603050405020304" pitchFamily="18" charset="0"/>
              <a:buNone/>
            </a:pPr>
            <a:endParaRPr lang="pt-BR" altLang="pt-BR" sz="1200">
              <a:solidFill>
                <a:srgbClr val="000000"/>
              </a:solidFill>
              <a:latin typeface="Arial" panose="020B0604020202020204" pitchFamily="34" charset="0"/>
              <a:ea typeface="Microsoft YaHei" panose="020B0503020204020204" pitchFamily="34" charset="-122"/>
            </a:endParaRPr>
          </a:p>
          <a:p>
            <a:pPr eaLnBrk="1" hangingPunct="1">
              <a:lnSpc>
                <a:spcPct val="100000"/>
              </a:lnSpc>
              <a:spcBef>
                <a:spcPct val="0"/>
              </a:spcBef>
              <a:buClr>
                <a:srgbClr val="000000"/>
              </a:buClr>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Ex.:  Isolamento de </a:t>
            </a:r>
            <a:r>
              <a:rPr lang="pt-BR" altLang="pt-BR" sz="1400" i="1">
                <a:solidFill>
                  <a:srgbClr val="000000"/>
                </a:solidFill>
                <a:latin typeface="Arial" panose="020B0604020202020204" pitchFamily="34" charset="0"/>
                <a:ea typeface="Microsoft YaHei" panose="020B0503020204020204" pitchFamily="34" charset="-122"/>
              </a:rPr>
              <a:t>Neisseria</a:t>
            </a:r>
            <a:r>
              <a:rPr lang="pt-BR" altLang="pt-BR" sz="1400">
                <a:solidFill>
                  <a:srgbClr val="000000"/>
                </a:solidFill>
                <a:latin typeface="Arial" panose="020B0604020202020204" pitchFamily="34" charset="0"/>
                <a:ea typeface="Microsoft YaHei" panose="020B0503020204020204" pitchFamily="34" charset="-122"/>
              </a:rPr>
              <a:t> </a:t>
            </a:r>
            <a:r>
              <a:rPr lang="pt-BR" altLang="pt-BR" sz="1400" i="1">
                <a:solidFill>
                  <a:srgbClr val="000000"/>
                </a:solidFill>
                <a:latin typeface="Arial" panose="020B0604020202020204" pitchFamily="34" charset="0"/>
                <a:ea typeface="Microsoft YaHei" panose="020B0503020204020204" pitchFamily="34" charset="-122"/>
              </a:rPr>
              <a:t>gonorrhoeae</a:t>
            </a:r>
            <a:r>
              <a:rPr lang="pt-BR" altLang="pt-BR" sz="1400">
                <a:solidFill>
                  <a:srgbClr val="000000"/>
                </a:solidFill>
                <a:latin typeface="Arial" panose="020B0604020202020204" pitchFamily="34" charset="0"/>
                <a:ea typeface="Microsoft YaHei" panose="020B0503020204020204" pitchFamily="34" charset="-122"/>
              </a:rPr>
              <a:t> </a:t>
            </a:r>
          </a:p>
          <a:p>
            <a:pPr eaLnBrk="1" hangingPunct="1">
              <a:lnSpc>
                <a:spcPct val="100000"/>
              </a:lnSpc>
              <a:spcBef>
                <a:spcPct val="0"/>
              </a:spcBef>
              <a:buClr>
                <a:srgbClr val="000000"/>
              </a:buClr>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em  Ágar Thayer-Martin chocolate </a:t>
            </a:r>
          </a:p>
        </p:txBody>
      </p:sp>
      <p:sp>
        <p:nvSpPr>
          <p:cNvPr id="14" name="Rectangle 13">
            <a:extLst>
              <a:ext uri="{FF2B5EF4-FFF2-40B4-BE49-F238E27FC236}">
                <a16:creationId xmlns:a16="http://schemas.microsoft.com/office/drawing/2014/main" id="{834BA128-7999-197C-ADAE-7C7565609B4D}"/>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71688" name="TextBox 12">
            <a:extLst>
              <a:ext uri="{FF2B5EF4-FFF2-40B4-BE49-F238E27FC236}">
                <a16:creationId xmlns:a16="http://schemas.microsoft.com/office/drawing/2014/main" id="{D8B3A7D6-EAA9-7CC2-B114-AC26FACF90AF}"/>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71689" name="Rectangle 1">
            <a:extLst>
              <a:ext uri="{FF2B5EF4-FFF2-40B4-BE49-F238E27FC236}">
                <a16:creationId xmlns:a16="http://schemas.microsoft.com/office/drawing/2014/main" id="{AAB363C1-57F0-A9CD-7EB2-78F799F1657D}"/>
              </a:ext>
            </a:extLst>
          </p:cNvPr>
          <p:cNvSpPr>
            <a:spLocks noChangeArrowheads="1"/>
          </p:cNvSpPr>
          <p:nvPr/>
        </p:nvSpPr>
        <p:spPr bwMode="auto">
          <a:xfrm>
            <a:off x="1384300" y="438150"/>
            <a:ext cx="6572250" cy="646113"/>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chemeClr val="bg1"/>
                </a:solidFill>
                <a:latin typeface="Helvetica" pitchFamily="2" charset="0"/>
              </a:rPr>
              <a:t>6. Meios de Cultura </a:t>
            </a:r>
          </a:p>
          <a:p>
            <a:pPr eaLnBrk="1" hangingPunct="1">
              <a:lnSpc>
                <a:spcPct val="100000"/>
              </a:lnSpc>
              <a:spcBef>
                <a:spcPct val="0"/>
              </a:spcBef>
              <a:buFontTx/>
              <a:buNone/>
            </a:pPr>
            <a:r>
              <a:rPr lang="pt-BR" altLang="pt-BR" sz="1800">
                <a:solidFill>
                  <a:schemeClr val="bg1"/>
                </a:solidFill>
                <a:latin typeface="Helvetica" pitchFamily="2" charset="0"/>
              </a:rPr>
              <a:t>    6.1. Tipos de meios: Meios Líquidos e Meios Sólidos</a:t>
            </a:r>
          </a:p>
        </p:txBody>
      </p:sp>
      <p:pic>
        <p:nvPicPr>
          <p:cNvPr id="71690" name="Picture 15" descr="A picture containing food, table, bottle&#10;&#10;Description automatically generated">
            <a:extLst>
              <a:ext uri="{FF2B5EF4-FFF2-40B4-BE49-F238E27FC236}">
                <a16:creationId xmlns:a16="http://schemas.microsoft.com/office/drawing/2014/main" id="{8129AA9A-4D1F-4240-9AB0-3F62ADDB4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2208213"/>
            <a:ext cx="2255837"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2" descr="Obtenção de culturas puras Origem de uma colonia visivel a partir de um único  esporo, de uma celula vegetativa ou de um ...">
            <a:extLst>
              <a:ext uri="{FF2B5EF4-FFF2-40B4-BE49-F238E27FC236}">
                <a16:creationId xmlns:a16="http://schemas.microsoft.com/office/drawing/2014/main" id="{786AAAA1-3A88-EB9F-F579-C56CD013D0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827" t="66995" r="13086" b="1897"/>
          <a:stretch>
            <a:fillRect/>
          </a:stretch>
        </p:blipFill>
        <p:spPr bwMode="auto">
          <a:xfrm>
            <a:off x="5880100" y="3870325"/>
            <a:ext cx="4681538"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19">
            <a:extLst>
              <a:ext uri="{FF2B5EF4-FFF2-40B4-BE49-F238E27FC236}">
                <a16:creationId xmlns:a16="http://schemas.microsoft.com/office/drawing/2014/main" id="{435211B9-47BD-B2A4-ADDD-B9B7181E21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0262" r="24982"/>
          <a:stretch>
            <a:fillRect/>
          </a:stretch>
        </p:blipFill>
        <p:spPr bwMode="auto">
          <a:xfrm>
            <a:off x="9912350" y="5427663"/>
            <a:ext cx="1858963"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a:extLst>
              <a:ext uri="{FF2B5EF4-FFF2-40B4-BE49-F238E27FC236}">
                <a16:creationId xmlns:a16="http://schemas.microsoft.com/office/drawing/2014/main" id="{68617D74-E02E-CE55-2727-07C0307332A4}"/>
              </a:ext>
            </a:extLst>
          </p:cNvPr>
          <p:cNvSpPr txBox="1">
            <a:spLocks noChangeArrowheads="1"/>
          </p:cNvSpPr>
          <p:nvPr/>
        </p:nvSpPr>
        <p:spPr bwMode="auto">
          <a:xfrm>
            <a:off x="2259013" y="-7938"/>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73731" name="Text Box 3">
            <a:extLst>
              <a:ext uri="{FF2B5EF4-FFF2-40B4-BE49-F238E27FC236}">
                <a16:creationId xmlns:a16="http://schemas.microsoft.com/office/drawing/2014/main" id="{1B214D4F-FBC3-F05F-EDEB-A176D0DBC1E3}"/>
              </a:ext>
            </a:extLst>
          </p:cNvPr>
          <p:cNvSpPr txBox="1">
            <a:spLocks noChangeArrowheads="1"/>
          </p:cNvSpPr>
          <p:nvPr/>
        </p:nvSpPr>
        <p:spPr bwMode="auto">
          <a:xfrm>
            <a:off x="139700" y="1204913"/>
            <a:ext cx="3330575" cy="371475"/>
          </a:xfrm>
          <a:prstGeom prst="rect">
            <a:avLst/>
          </a:prstGeom>
          <a:solidFill>
            <a:srgbClr val="FFFF6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1. Meio Mineral </a:t>
            </a:r>
            <a:r>
              <a:rPr lang="pt-BR" altLang="pt-BR" sz="1400">
                <a:solidFill>
                  <a:srgbClr val="000000"/>
                </a:solidFill>
                <a:latin typeface="Arial" panose="020B0604020202020204" pitchFamily="34" charset="0"/>
                <a:ea typeface="Microsoft YaHei" panose="020B0503020204020204" pitchFamily="34" charset="-122"/>
              </a:rPr>
              <a:t>(ou Meio Mínimo)</a:t>
            </a:r>
          </a:p>
        </p:txBody>
      </p:sp>
      <p:sp>
        <p:nvSpPr>
          <p:cNvPr id="73732" name="Text Box 4">
            <a:extLst>
              <a:ext uri="{FF2B5EF4-FFF2-40B4-BE49-F238E27FC236}">
                <a16:creationId xmlns:a16="http://schemas.microsoft.com/office/drawing/2014/main" id="{34D2F46E-4023-E043-4A90-20E089574E2D}"/>
              </a:ext>
            </a:extLst>
          </p:cNvPr>
          <p:cNvSpPr txBox="1">
            <a:spLocks noChangeArrowheads="1"/>
          </p:cNvSpPr>
          <p:nvPr/>
        </p:nvSpPr>
        <p:spPr bwMode="auto">
          <a:xfrm>
            <a:off x="166688" y="4435475"/>
            <a:ext cx="2374900" cy="371475"/>
          </a:xfrm>
          <a:prstGeom prst="rect">
            <a:avLst/>
          </a:prstGeom>
          <a:solidFill>
            <a:srgbClr val="FFFF6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3. Meios Diferenciais</a:t>
            </a:r>
          </a:p>
        </p:txBody>
      </p:sp>
      <p:sp>
        <p:nvSpPr>
          <p:cNvPr id="73733" name="Text Box 5">
            <a:extLst>
              <a:ext uri="{FF2B5EF4-FFF2-40B4-BE49-F238E27FC236}">
                <a16:creationId xmlns:a16="http://schemas.microsoft.com/office/drawing/2014/main" id="{A5DE6BE2-160E-A320-8242-AD443FD45894}"/>
              </a:ext>
            </a:extLst>
          </p:cNvPr>
          <p:cNvSpPr txBox="1">
            <a:spLocks noChangeArrowheads="1"/>
          </p:cNvSpPr>
          <p:nvPr/>
        </p:nvSpPr>
        <p:spPr bwMode="auto">
          <a:xfrm>
            <a:off x="139700" y="2652713"/>
            <a:ext cx="3944938" cy="371475"/>
          </a:xfrm>
          <a:prstGeom prst="rect">
            <a:avLst/>
          </a:prstGeom>
          <a:solidFill>
            <a:srgbClr val="FFFF6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2. Meios Completos </a:t>
            </a:r>
            <a:r>
              <a:rPr lang="pt-BR" altLang="pt-BR" sz="1400">
                <a:solidFill>
                  <a:srgbClr val="000000"/>
                </a:solidFill>
                <a:latin typeface="Arial" panose="020B0604020202020204" pitchFamily="34" charset="0"/>
                <a:ea typeface="Microsoft YaHei" panose="020B0503020204020204" pitchFamily="34" charset="-122"/>
              </a:rPr>
              <a:t>(ou Meio Complexo) </a:t>
            </a:r>
          </a:p>
        </p:txBody>
      </p:sp>
      <p:sp>
        <p:nvSpPr>
          <p:cNvPr id="73734" name="Text Box 6">
            <a:extLst>
              <a:ext uri="{FF2B5EF4-FFF2-40B4-BE49-F238E27FC236}">
                <a16:creationId xmlns:a16="http://schemas.microsoft.com/office/drawing/2014/main" id="{96F3B103-A13F-881A-BE51-7F10ABF857D9}"/>
              </a:ext>
            </a:extLst>
          </p:cNvPr>
          <p:cNvSpPr txBox="1">
            <a:spLocks noChangeArrowheads="1"/>
          </p:cNvSpPr>
          <p:nvPr/>
        </p:nvSpPr>
        <p:spPr bwMode="auto">
          <a:xfrm>
            <a:off x="6242050" y="1390650"/>
            <a:ext cx="2054225" cy="371475"/>
          </a:xfrm>
          <a:prstGeom prst="rect">
            <a:avLst/>
          </a:prstGeom>
          <a:solidFill>
            <a:srgbClr val="FFFF6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4. Meios Seletivos</a:t>
            </a:r>
          </a:p>
        </p:txBody>
      </p:sp>
      <p:sp>
        <p:nvSpPr>
          <p:cNvPr id="65544" name="Text Box 7">
            <a:extLst>
              <a:ext uri="{FF2B5EF4-FFF2-40B4-BE49-F238E27FC236}">
                <a16:creationId xmlns:a16="http://schemas.microsoft.com/office/drawing/2014/main" id="{E79099F8-FEEE-FA37-2E41-8FA55AC4A978}"/>
              </a:ext>
            </a:extLst>
          </p:cNvPr>
          <p:cNvSpPr txBox="1">
            <a:spLocks noChangeArrowheads="1"/>
          </p:cNvSpPr>
          <p:nvPr/>
        </p:nvSpPr>
        <p:spPr bwMode="auto">
          <a:xfrm>
            <a:off x="153988" y="1612900"/>
            <a:ext cx="5303837" cy="741363"/>
          </a:xfrm>
          <a:prstGeom prst="rect">
            <a:avLst/>
          </a:prstGeom>
          <a:solidFill>
            <a:schemeClr val="bg1">
              <a:lumMod val="95000"/>
            </a:schemeClr>
          </a:solidFill>
          <a:ln w="9360" cap="sq">
            <a:noFill/>
            <a:miter lim="800000"/>
            <a:headEnd/>
            <a:tailEnd/>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0"/>
              </a:spcBef>
              <a:spcAft>
                <a:spcPts val="0"/>
              </a:spcAft>
              <a:buClrTx/>
              <a:defRPr/>
            </a:pPr>
            <a:r>
              <a:rPr lang="pt-BR" altLang="pt-BR" sz="1400" dirty="0"/>
              <a:t>Contem somente Sais Minerais e uma Fonte de Carbono como o açúcar glicose.   </a:t>
            </a:r>
          </a:p>
          <a:p>
            <a:pPr eaLnBrk="1" fontAlgn="auto" hangingPunct="1">
              <a:spcBef>
                <a:spcPts val="0"/>
              </a:spcBef>
              <a:spcAft>
                <a:spcPts val="0"/>
              </a:spcAft>
              <a:buClrTx/>
              <a:defRPr/>
            </a:pPr>
            <a:r>
              <a:rPr lang="pt-BR" altLang="pt-BR" sz="1400" dirty="0"/>
              <a:t>Ex. Meio M9. Cresce neste meio: </a:t>
            </a:r>
            <a:r>
              <a:rPr lang="pt-BR" altLang="pt-BR" sz="1400" i="1" dirty="0"/>
              <a:t>E. coli </a:t>
            </a:r>
            <a:endParaRPr lang="pt-BR" altLang="pt-BR" sz="1400" dirty="0"/>
          </a:p>
        </p:txBody>
      </p:sp>
      <p:sp>
        <p:nvSpPr>
          <p:cNvPr id="65545" name="Text Box 8">
            <a:extLst>
              <a:ext uri="{FF2B5EF4-FFF2-40B4-BE49-F238E27FC236}">
                <a16:creationId xmlns:a16="http://schemas.microsoft.com/office/drawing/2014/main" id="{96734CCE-9DD9-CB84-C7FD-D3C75984DFF0}"/>
              </a:ext>
            </a:extLst>
          </p:cNvPr>
          <p:cNvSpPr txBox="1">
            <a:spLocks noChangeArrowheads="1"/>
          </p:cNvSpPr>
          <p:nvPr/>
        </p:nvSpPr>
        <p:spPr bwMode="auto">
          <a:xfrm>
            <a:off x="139700" y="3024188"/>
            <a:ext cx="5303838" cy="955675"/>
          </a:xfrm>
          <a:prstGeom prst="rect">
            <a:avLst/>
          </a:prstGeom>
          <a:solidFill>
            <a:schemeClr val="accent4">
              <a:lumMod val="20000"/>
              <a:lumOff val="80000"/>
            </a:schemeClr>
          </a:solidFill>
          <a:ln w="9360" cap="sq">
            <a:noFill/>
            <a:miter lim="800000"/>
            <a:headEnd/>
            <a:tailEnd/>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0"/>
              </a:spcBef>
              <a:spcAft>
                <a:spcPts val="0"/>
              </a:spcAft>
              <a:buClrTx/>
              <a:defRPr/>
            </a:pPr>
            <a:r>
              <a:rPr lang="pt-BR" altLang="pt-BR" sz="1400" dirty="0"/>
              <a:t>Proteína hidrolisada com ou sem açúcar.</a:t>
            </a:r>
          </a:p>
          <a:p>
            <a:pPr eaLnBrk="1" fontAlgn="auto" hangingPunct="1">
              <a:spcBef>
                <a:spcPts val="0"/>
              </a:spcBef>
              <a:spcAft>
                <a:spcPts val="0"/>
              </a:spcAft>
              <a:buClrTx/>
              <a:defRPr/>
            </a:pPr>
            <a:r>
              <a:rPr lang="pt-BR" altLang="pt-BR" sz="1400" dirty="0"/>
              <a:t>Ex. - Caldo Nutriente / Ágar-Nutriente</a:t>
            </a:r>
          </a:p>
          <a:p>
            <a:pPr eaLnBrk="1" fontAlgn="auto" hangingPunct="1">
              <a:spcBef>
                <a:spcPts val="0"/>
              </a:spcBef>
              <a:spcAft>
                <a:spcPts val="0"/>
              </a:spcAft>
              <a:buClrTx/>
              <a:defRPr/>
            </a:pPr>
            <a:r>
              <a:rPr lang="pt-BR" altLang="pt-BR" sz="1400" dirty="0"/>
              <a:t>      - </a:t>
            </a:r>
            <a:r>
              <a:rPr lang="pt-BR" altLang="pt-BR" sz="1400" dirty="0" err="1"/>
              <a:t>LB</a:t>
            </a:r>
            <a:r>
              <a:rPr lang="pt-BR" altLang="pt-BR" sz="1400" dirty="0"/>
              <a:t> / LA</a:t>
            </a:r>
          </a:p>
          <a:p>
            <a:pPr eaLnBrk="1" fontAlgn="auto" hangingPunct="1">
              <a:spcBef>
                <a:spcPts val="0"/>
              </a:spcBef>
              <a:spcAft>
                <a:spcPts val="0"/>
              </a:spcAft>
              <a:buClrTx/>
              <a:defRPr/>
            </a:pPr>
            <a:r>
              <a:rPr lang="pt-BR" altLang="pt-BR" sz="1400" dirty="0"/>
              <a:t>      - </a:t>
            </a:r>
            <a:r>
              <a:rPr lang="pt-BR" altLang="pt-BR" sz="1400" dirty="0" err="1"/>
              <a:t>TSB</a:t>
            </a:r>
            <a:r>
              <a:rPr lang="pt-BR" altLang="pt-BR" sz="1400" dirty="0"/>
              <a:t> / </a:t>
            </a:r>
            <a:r>
              <a:rPr lang="pt-BR" altLang="pt-BR" sz="1400" dirty="0" err="1"/>
              <a:t>TSA</a:t>
            </a:r>
            <a:r>
              <a:rPr lang="pt-BR" altLang="pt-BR" sz="1400" dirty="0"/>
              <a:t>     </a:t>
            </a:r>
          </a:p>
        </p:txBody>
      </p:sp>
      <p:sp>
        <p:nvSpPr>
          <p:cNvPr id="14" name="Rectangle 13">
            <a:extLst>
              <a:ext uri="{FF2B5EF4-FFF2-40B4-BE49-F238E27FC236}">
                <a16:creationId xmlns:a16="http://schemas.microsoft.com/office/drawing/2014/main" id="{4DB6FFBD-0F77-19DE-F08B-436FBC1AE434}"/>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73738" name="TextBox 12">
            <a:extLst>
              <a:ext uri="{FF2B5EF4-FFF2-40B4-BE49-F238E27FC236}">
                <a16:creationId xmlns:a16="http://schemas.microsoft.com/office/drawing/2014/main" id="{26464868-99FB-CCEC-7DD6-4C880CD05E70}"/>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73739" name="Rectangle 1">
            <a:extLst>
              <a:ext uri="{FF2B5EF4-FFF2-40B4-BE49-F238E27FC236}">
                <a16:creationId xmlns:a16="http://schemas.microsoft.com/office/drawing/2014/main" id="{80716039-91A3-2B27-5C35-7B6E873DCDC9}"/>
              </a:ext>
            </a:extLst>
          </p:cNvPr>
          <p:cNvSpPr>
            <a:spLocks noChangeArrowheads="1"/>
          </p:cNvSpPr>
          <p:nvPr/>
        </p:nvSpPr>
        <p:spPr bwMode="auto">
          <a:xfrm>
            <a:off x="1397000" y="327025"/>
            <a:ext cx="10415588" cy="646113"/>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chemeClr val="bg1"/>
                </a:solidFill>
                <a:latin typeface="Helvetica" pitchFamily="2" charset="0"/>
              </a:rPr>
              <a:t>6. Meios de Cultura </a:t>
            </a:r>
          </a:p>
          <a:p>
            <a:pPr eaLnBrk="1" hangingPunct="1">
              <a:lnSpc>
                <a:spcPct val="100000"/>
              </a:lnSpc>
              <a:spcBef>
                <a:spcPct val="0"/>
              </a:spcBef>
              <a:buFontTx/>
              <a:buNone/>
            </a:pPr>
            <a:r>
              <a:rPr lang="pt-BR" altLang="pt-BR" sz="1800">
                <a:solidFill>
                  <a:schemeClr val="bg1"/>
                </a:solidFill>
                <a:latin typeface="Helvetica" pitchFamily="2" charset="0"/>
              </a:rPr>
              <a:t>    </a:t>
            </a:r>
            <a:r>
              <a:rPr lang="pt-BR" altLang="pt-BR" sz="1700">
                <a:solidFill>
                  <a:schemeClr val="bg1"/>
                </a:solidFill>
                <a:latin typeface="Helvetica" pitchFamily="2" charset="0"/>
              </a:rPr>
              <a:t>6.2. Meio mineral, Meios Completos, Meios Diferenciais, Meios Seletivos, Meios Diferenciais e Seletivos</a:t>
            </a:r>
          </a:p>
        </p:txBody>
      </p:sp>
      <p:graphicFrame>
        <p:nvGraphicFramePr>
          <p:cNvPr id="3" name="Table 3">
            <a:extLst>
              <a:ext uri="{FF2B5EF4-FFF2-40B4-BE49-F238E27FC236}">
                <a16:creationId xmlns:a16="http://schemas.microsoft.com/office/drawing/2014/main" id="{E760A114-8B73-2505-0208-B3FAA49E853A}"/>
              </a:ext>
            </a:extLst>
          </p:cNvPr>
          <p:cNvGraphicFramePr>
            <a:graphicFrameLocks noGrp="1"/>
          </p:cNvGraphicFramePr>
          <p:nvPr/>
        </p:nvGraphicFramePr>
        <p:xfrm>
          <a:off x="153988" y="4806950"/>
          <a:ext cx="5311775" cy="1951038"/>
        </p:xfrm>
        <a:graphic>
          <a:graphicData uri="http://schemas.openxmlformats.org/drawingml/2006/table">
            <a:tbl>
              <a:tblPr firstRow="1" bandRow="1">
                <a:tableStyleId>{5C22544A-7EE6-4342-B048-85BDC9FD1C3A}</a:tableStyleId>
              </a:tblPr>
              <a:tblGrid>
                <a:gridCol w="1566879">
                  <a:extLst>
                    <a:ext uri="{9D8B030D-6E8A-4147-A177-3AD203B41FA5}">
                      <a16:colId xmlns:a16="http://schemas.microsoft.com/office/drawing/2014/main" val="20000"/>
                    </a:ext>
                  </a:extLst>
                </a:gridCol>
                <a:gridCol w="1134526">
                  <a:extLst>
                    <a:ext uri="{9D8B030D-6E8A-4147-A177-3AD203B41FA5}">
                      <a16:colId xmlns:a16="http://schemas.microsoft.com/office/drawing/2014/main" val="20001"/>
                    </a:ext>
                  </a:extLst>
                </a:gridCol>
                <a:gridCol w="1584379">
                  <a:extLst>
                    <a:ext uri="{9D8B030D-6E8A-4147-A177-3AD203B41FA5}">
                      <a16:colId xmlns:a16="http://schemas.microsoft.com/office/drawing/2014/main" val="20002"/>
                    </a:ext>
                  </a:extLst>
                </a:gridCol>
                <a:gridCol w="1025991">
                  <a:extLst>
                    <a:ext uri="{9D8B030D-6E8A-4147-A177-3AD203B41FA5}">
                      <a16:colId xmlns:a16="http://schemas.microsoft.com/office/drawing/2014/main" val="20003"/>
                    </a:ext>
                  </a:extLst>
                </a:gridCol>
              </a:tblGrid>
              <a:tr h="51842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pt-BR" sz="1400" dirty="0">
                          <a:solidFill>
                            <a:schemeClr val="tx1"/>
                          </a:solidFill>
                        </a:rPr>
                        <a:t>Meio de cultura complexo acrescido de substâncias e indicadores que permitem a DIFERENCIAÇÃO VISUAL de colônias bacterianas</a:t>
                      </a:r>
                    </a:p>
                  </a:txBody>
                  <a:tcPr marL="91452" marR="91452" marT="45743" marB="45743">
                    <a:solidFill>
                      <a:srgbClr val="FFF6D0"/>
                    </a:solidFill>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1432614">
                <a:tc>
                  <a:txBody>
                    <a:bodyPr/>
                    <a:lstStyle/>
                    <a:p>
                      <a:endParaRPr lang="pt-BR" sz="1400" dirty="0"/>
                    </a:p>
                    <a:p>
                      <a:endParaRPr lang="pt-BR" sz="1400" dirty="0"/>
                    </a:p>
                    <a:p>
                      <a:endParaRPr lang="pt-BR" sz="1400" dirty="0"/>
                    </a:p>
                    <a:p>
                      <a:endParaRPr lang="pt-BR" sz="1400" dirty="0"/>
                    </a:p>
                    <a:p>
                      <a:endParaRPr lang="pt-BR" sz="1400" dirty="0"/>
                    </a:p>
                    <a:p>
                      <a:r>
                        <a:rPr lang="pt-BR" sz="1400" dirty="0"/>
                        <a:t>Ágar </a:t>
                      </a:r>
                      <a:r>
                        <a:rPr lang="pt-BR" altLang="pt-BR" sz="1400" dirty="0"/>
                        <a:t>MacConkey</a:t>
                      </a:r>
                      <a:endParaRPr lang="pt-BR" sz="1400" dirty="0"/>
                    </a:p>
                  </a:txBody>
                  <a:tcPr marL="91452" marR="91452" marT="45743" marB="45743">
                    <a:solidFill>
                      <a:schemeClr val="accent2">
                        <a:lumMod val="60000"/>
                        <a:lumOff val="40000"/>
                      </a:schemeClr>
                    </a:solidFill>
                  </a:tcPr>
                </a:tc>
                <a:tc>
                  <a:txBody>
                    <a:bodyPr/>
                    <a:lstStyle/>
                    <a:p>
                      <a:r>
                        <a:rPr lang="pt-BR" sz="1100" dirty="0"/>
                        <a:t>Contem somente o açúcar lactose  e o indicador vermelho neutro: -</a:t>
                      </a:r>
                      <a:r>
                        <a:rPr lang="pt-BR" sz="1100" dirty="0" err="1"/>
                        <a:t>Lac</a:t>
                      </a:r>
                      <a:r>
                        <a:rPr lang="pt-BR" sz="1100" dirty="0"/>
                        <a:t>+: vermelha</a:t>
                      </a:r>
                    </a:p>
                    <a:p>
                      <a:r>
                        <a:rPr lang="pt-BR" sz="1100" dirty="0"/>
                        <a:t>-</a:t>
                      </a:r>
                      <a:r>
                        <a:rPr lang="pt-BR" sz="1100" dirty="0" err="1"/>
                        <a:t>Lac</a:t>
                      </a:r>
                      <a:r>
                        <a:rPr lang="pt-BR" sz="1100" dirty="0"/>
                        <a:t>- : branca </a:t>
                      </a:r>
                    </a:p>
                  </a:txBody>
                  <a:tcPr marL="91452" marR="91452" marT="45743" marB="45743">
                    <a:solidFill>
                      <a:schemeClr val="accent2">
                        <a:lumMod val="60000"/>
                        <a:lumOff val="40000"/>
                      </a:schemeClr>
                    </a:solidFill>
                  </a:tcPr>
                </a:tc>
                <a:tc>
                  <a:txBody>
                    <a:bodyPr/>
                    <a:lstStyle/>
                    <a:p>
                      <a:endParaRPr lang="pt-BR" altLang="pt-BR" sz="1400" dirty="0"/>
                    </a:p>
                    <a:p>
                      <a:endParaRPr lang="pt-BR" altLang="pt-BR" sz="1400" dirty="0"/>
                    </a:p>
                    <a:p>
                      <a:endParaRPr lang="pt-BR" altLang="pt-BR" sz="1400" dirty="0"/>
                    </a:p>
                    <a:p>
                      <a:endParaRPr lang="pt-BR" altLang="pt-BR" sz="1400" dirty="0"/>
                    </a:p>
                    <a:p>
                      <a:endParaRPr lang="pt-BR" altLang="pt-BR" sz="1400" dirty="0"/>
                    </a:p>
                    <a:p>
                      <a:pPr algn="ctr"/>
                      <a:r>
                        <a:rPr lang="pt-BR" altLang="pt-BR" sz="1400" dirty="0"/>
                        <a:t>Ágar </a:t>
                      </a:r>
                      <a:r>
                        <a:rPr lang="pt-BR" sz="1400" dirty="0"/>
                        <a:t>sangue</a:t>
                      </a:r>
                    </a:p>
                  </a:txBody>
                  <a:tcPr marL="91452" marR="91452" marT="45743" marB="45743">
                    <a:solidFill>
                      <a:schemeClr val="accent2">
                        <a:lumMod val="60000"/>
                        <a:lumOff val="40000"/>
                      </a:schemeClr>
                    </a:solidFill>
                  </a:tcPr>
                </a:tc>
                <a:tc>
                  <a:txBody>
                    <a:bodyPr/>
                    <a:lstStyle/>
                    <a:p>
                      <a:r>
                        <a:rPr lang="pt-BR" sz="1100" dirty="0"/>
                        <a:t>Contem sangue desfibrinado de carneiro:</a:t>
                      </a:r>
                    </a:p>
                    <a:p>
                      <a:endParaRPr lang="pt-BR" sz="800" dirty="0"/>
                    </a:p>
                    <a:p>
                      <a:r>
                        <a:rPr lang="pt-BR" sz="1100" dirty="0"/>
                        <a:t>Visualização do padrão de hemólise. </a:t>
                      </a:r>
                      <a:endParaRPr lang="pt-BR" sz="1400" dirty="0"/>
                    </a:p>
                  </a:txBody>
                  <a:tcPr marL="91452" marR="91452" marT="45743" marB="45743">
                    <a:solidFill>
                      <a:schemeClr val="accent2">
                        <a:lumMod val="60000"/>
                        <a:lumOff val="40000"/>
                      </a:schemeClr>
                    </a:solidFill>
                  </a:tcPr>
                </a:tc>
                <a:extLst>
                  <a:ext uri="{0D108BD9-81ED-4DB2-BD59-A6C34878D82A}">
                    <a16:rowId xmlns:a16="http://schemas.microsoft.com/office/drawing/2014/main" val="10001"/>
                  </a:ext>
                </a:extLst>
              </a:tr>
            </a:tbl>
          </a:graphicData>
        </a:graphic>
      </p:graphicFrame>
      <p:pic>
        <p:nvPicPr>
          <p:cNvPr id="73754" name="Picture 12">
            <a:extLst>
              <a:ext uri="{FF2B5EF4-FFF2-40B4-BE49-F238E27FC236}">
                <a16:creationId xmlns:a16="http://schemas.microsoft.com/office/drawing/2014/main" id="{B2D75A58-21CF-20BA-435D-880508781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25" y="5402263"/>
            <a:ext cx="1439863" cy="1058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755" name="Picture 17" descr="MacConkey Agar | Germs and Worms">
            <a:extLst>
              <a:ext uri="{FF2B5EF4-FFF2-40B4-BE49-F238E27FC236}">
                <a16:creationId xmlns:a16="http://schemas.microsoft.com/office/drawing/2014/main" id="{4FB15420-FA49-FC0F-510C-358BB411D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57" r="3149"/>
          <a:stretch>
            <a:fillRect/>
          </a:stretch>
        </p:blipFill>
        <p:spPr bwMode="auto">
          <a:xfrm>
            <a:off x="242888" y="5375275"/>
            <a:ext cx="1439862"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Table 3">
            <a:extLst>
              <a:ext uri="{FF2B5EF4-FFF2-40B4-BE49-F238E27FC236}">
                <a16:creationId xmlns:a16="http://schemas.microsoft.com/office/drawing/2014/main" id="{769E20AB-0B58-7C36-B5DE-DCD2C54152E1}"/>
              </a:ext>
            </a:extLst>
          </p:cNvPr>
          <p:cNvGraphicFramePr>
            <a:graphicFrameLocks noGrp="1"/>
          </p:cNvGraphicFramePr>
          <p:nvPr/>
        </p:nvGraphicFramePr>
        <p:xfrm>
          <a:off x="6175375" y="1763713"/>
          <a:ext cx="5862638" cy="2118104"/>
        </p:xfrm>
        <a:graphic>
          <a:graphicData uri="http://schemas.openxmlformats.org/drawingml/2006/table">
            <a:tbl>
              <a:tblPr firstRow="1" bandRow="1">
                <a:tableStyleId>{5C22544A-7EE6-4342-B048-85BDC9FD1C3A}</a:tableStyleId>
              </a:tblPr>
              <a:tblGrid>
                <a:gridCol w="1724348">
                  <a:extLst>
                    <a:ext uri="{9D8B030D-6E8A-4147-A177-3AD203B41FA5}">
                      <a16:colId xmlns:a16="http://schemas.microsoft.com/office/drawing/2014/main" val="20000"/>
                    </a:ext>
                  </a:extLst>
                </a:gridCol>
                <a:gridCol w="1338055">
                  <a:extLst>
                    <a:ext uri="{9D8B030D-6E8A-4147-A177-3AD203B41FA5}">
                      <a16:colId xmlns:a16="http://schemas.microsoft.com/office/drawing/2014/main" val="20001"/>
                    </a:ext>
                  </a:extLst>
                </a:gridCol>
                <a:gridCol w="1358093">
                  <a:extLst>
                    <a:ext uri="{9D8B030D-6E8A-4147-A177-3AD203B41FA5}">
                      <a16:colId xmlns:a16="http://schemas.microsoft.com/office/drawing/2014/main" val="20002"/>
                    </a:ext>
                  </a:extLst>
                </a:gridCol>
                <a:gridCol w="1442142">
                  <a:extLst>
                    <a:ext uri="{9D8B030D-6E8A-4147-A177-3AD203B41FA5}">
                      <a16:colId xmlns:a16="http://schemas.microsoft.com/office/drawing/2014/main" val="20003"/>
                    </a:ext>
                  </a:extLst>
                </a:gridCol>
              </a:tblGrid>
              <a:tr h="517949">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altLang="pt-BR" sz="1400" dirty="0">
                          <a:solidFill>
                            <a:schemeClr val="tx1"/>
                          </a:solidFill>
                        </a:rPr>
                        <a:t>Meio de cultura complexo acrescido de substâncias e inibidoras de crescimento, permitem o crescimento de apenas algumas bactérias.</a:t>
                      </a:r>
                    </a:p>
                  </a:txBody>
                  <a:tcPr marL="91458" marR="91458" marT="45656" marB="45656">
                    <a:solidFill>
                      <a:srgbClr val="FFF6D0"/>
                    </a:solidFill>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1599776">
                <a:tc>
                  <a:txBody>
                    <a:bodyPr/>
                    <a:lstStyle/>
                    <a:p>
                      <a:endParaRPr lang="pt-BR" sz="1400" dirty="0"/>
                    </a:p>
                    <a:p>
                      <a:endParaRPr lang="pt-BR" sz="1400" dirty="0"/>
                    </a:p>
                    <a:p>
                      <a:endParaRPr lang="pt-BR" sz="1400" dirty="0"/>
                    </a:p>
                    <a:p>
                      <a:endParaRPr lang="pt-BR" sz="1400" dirty="0"/>
                    </a:p>
                    <a:p>
                      <a:endParaRPr lang="pt-BR"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BR" altLang="pt-BR"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altLang="pt-BR" sz="1400" dirty="0"/>
                        <a:t>Ágar MacConkey </a:t>
                      </a:r>
                      <a:endParaRPr lang="pt-BR" sz="1400" dirty="0"/>
                    </a:p>
                  </a:txBody>
                  <a:tcPr marL="91458" marR="91458" marT="45656" marB="45656">
                    <a:solidFill>
                      <a:schemeClr val="accent2">
                        <a:lumMod val="60000"/>
                        <a:lumOff val="40000"/>
                      </a:schemeClr>
                    </a:solidFill>
                  </a:tcPr>
                </a:tc>
                <a:tc>
                  <a:txBody>
                    <a:bodyPr/>
                    <a:lstStyle/>
                    <a:p>
                      <a:pPr algn="just"/>
                      <a:r>
                        <a:rPr lang="pt-BR" sz="1100" dirty="0"/>
                        <a:t>Contem o inibidor de crescimento sais biliares. </a:t>
                      </a:r>
                    </a:p>
                    <a:p>
                      <a:endParaRPr lang="pt-BR" sz="1100" dirty="0"/>
                    </a:p>
                    <a:p>
                      <a:pPr algn="just"/>
                      <a:r>
                        <a:rPr lang="pt-BR" sz="1100" dirty="0"/>
                        <a:t>Inibe o crescimento de bactérias Gram-positivas .  Somente crescem Gram-negativas.</a:t>
                      </a:r>
                      <a:endParaRPr lang="pt-BR" sz="1400" dirty="0"/>
                    </a:p>
                  </a:txBody>
                  <a:tcPr marL="91458" marR="91458" marT="45656" marB="45656">
                    <a:solidFill>
                      <a:schemeClr val="accent2">
                        <a:lumMod val="60000"/>
                        <a:lumOff val="40000"/>
                      </a:schemeClr>
                    </a:solidFill>
                  </a:tcPr>
                </a:tc>
                <a:tc>
                  <a:txBody>
                    <a:bodyPr/>
                    <a:lstStyle/>
                    <a:p>
                      <a:endParaRPr lang="pt-BR" altLang="pt-BR" sz="1400" dirty="0"/>
                    </a:p>
                    <a:p>
                      <a:endParaRPr lang="pt-BR" altLang="pt-BR" sz="1400" dirty="0"/>
                    </a:p>
                    <a:p>
                      <a:endParaRPr lang="pt-BR" altLang="pt-BR" sz="1400" dirty="0"/>
                    </a:p>
                    <a:p>
                      <a:endParaRPr lang="pt-BR" altLang="pt-BR" sz="1400" dirty="0"/>
                    </a:p>
                    <a:p>
                      <a:endParaRPr lang="pt-BR" altLang="pt-BR"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pt-BR" altLang="pt-BR" sz="1400" dirty="0"/>
                        <a:t>Ágar Manitol salgado</a:t>
                      </a:r>
                    </a:p>
                  </a:txBody>
                  <a:tcPr marL="91458" marR="91458" marT="45656" marB="45656">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dirty="0"/>
                        <a:t>Contem o alta concentração de </a:t>
                      </a:r>
                      <a:r>
                        <a:rPr lang="pt-BR" sz="1100" dirty="0" err="1"/>
                        <a:t>NaCl</a:t>
                      </a:r>
                      <a:r>
                        <a:rPr lang="pt-BR"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100" dirty="0"/>
                        <a:t>(7,5%) que impede o crescimento de muitas bactérias  e permite o cultivo e seleção da bactéria  </a:t>
                      </a:r>
                      <a:r>
                        <a:rPr lang="pt-BR" sz="1100" i="1" dirty="0"/>
                        <a:t>Staphylococcus aureus</a:t>
                      </a:r>
                      <a:endParaRPr lang="pt-BR" sz="1100" dirty="0"/>
                    </a:p>
                  </a:txBody>
                  <a:tcPr marL="91458" marR="91458" marT="45656" marB="45656">
                    <a:solidFill>
                      <a:schemeClr val="accent2">
                        <a:lumMod val="60000"/>
                        <a:lumOff val="40000"/>
                      </a:schemeClr>
                    </a:solidFill>
                  </a:tcPr>
                </a:tc>
                <a:extLst>
                  <a:ext uri="{0D108BD9-81ED-4DB2-BD59-A6C34878D82A}">
                    <a16:rowId xmlns:a16="http://schemas.microsoft.com/office/drawing/2014/main" val="10001"/>
                  </a:ext>
                </a:extLst>
              </a:tr>
            </a:tbl>
          </a:graphicData>
        </a:graphic>
      </p:graphicFrame>
      <p:pic>
        <p:nvPicPr>
          <p:cNvPr id="73770" name="Picture 11">
            <a:extLst>
              <a:ext uri="{FF2B5EF4-FFF2-40B4-BE49-F238E27FC236}">
                <a16:creationId xmlns:a16="http://schemas.microsoft.com/office/drawing/2014/main" id="{568A6856-4E5C-79D3-AA90-078DB1009B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150" y="2446338"/>
            <a:ext cx="1500188" cy="1055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71" name="Text Box 6">
            <a:extLst>
              <a:ext uri="{FF2B5EF4-FFF2-40B4-BE49-F238E27FC236}">
                <a16:creationId xmlns:a16="http://schemas.microsoft.com/office/drawing/2014/main" id="{24A82F3A-AB9F-816F-5745-1852B848641D}"/>
              </a:ext>
            </a:extLst>
          </p:cNvPr>
          <p:cNvSpPr txBox="1">
            <a:spLocks noChangeArrowheads="1"/>
          </p:cNvSpPr>
          <p:nvPr/>
        </p:nvSpPr>
        <p:spPr bwMode="auto">
          <a:xfrm>
            <a:off x="6205538" y="4143375"/>
            <a:ext cx="3463925" cy="371475"/>
          </a:xfrm>
          <a:prstGeom prst="rect">
            <a:avLst/>
          </a:prstGeom>
          <a:solidFill>
            <a:srgbClr val="FFFF6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rgbClr val="000000"/>
                </a:solidFill>
                <a:latin typeface="Arial" panose="020B0604020202020204" pitchFamily="34" charset="0"/>
                <a:ea typeface="Microsoft YaHei" panose="020B0503020204020204" pitchFamily="34" charset="-122"/>
              </a:rPr>
              <a:t>5. Meios Diferencias e Seletivos</a:t>
            </a:r>
          </a:p>
        </p:txBody>
      </p:sp>
      <p:graphicFrame>
        <p:nvGraphicFramePr>
          <p:cNvPr id="26" name="Table 3">
            <a:extLst>
              <a:ext uri="{FF2B5EF4-FFF2-40B4-BE49-F238E27FC236}">
                <a16:creationId xmlns:a16="http://schemas.microsoft.com/office/drawing/2014/main" id="{AABB3AC1-1C3F-4E17-9E19-7EF56F803390}"/>
              </a:ext>
            </a:extLst>
          </p:cNvPr>
          <p:cNvGraphicFramePr>
            <a:graphicFrameLocks noGrp="1"/>
          </p:cNvGraphicFramePr>
          <p:nvPr/>
        </p:nvGraphicFramePr>
        <p:xfrm>
          <a:off x="6096000" y="4514850"/>
          <a:ext cx="5637213" cy="2309813"/>
        </p:xfrm>
        <a:graphic>
          <a:graphicData uri="http://schemas.openxmlformats.org/drawingml/2006/table">
            <a:tbl>
              <a:tblPr firstRow="1" bandRow="1">
                <a:tableStyleId>{5C22544A-7EE6-4342-B048-85BDC9FD1C3A}</a:tableStyleId>
              </a:tblPr>
              <a:tblGrid>
                <a:gridCol w="1579266">
                  <a:extLst>
                    <a:ext uri="{9D8B030D-6E8A-4147-A177-3AD203B41FA5}">
                      <a16:colId xmlns:a16="http://schemas.microsoft.com/office/drawing/2014/main" val="20000"/>
                    </a:ext>
                  </a:extLst>
                </a:gridCol>
                <a:gridCol w="1293371">
                  <a:extLst>
                    <a:ext uri="{9D8B030D-6E8A-4147-A177-3AD203B41FA5}">
                      <a16:colId xmlns:a16="http://schemas.microsoft.com/office/drawing/2014/main" val="20001"/>
                    </a:ext>
                  </a:extLst>
                </a:gridCol>
                <a:gridCol w="1243538">
                  <a:extLst>
                    <a:ext uri="{9D8B030D-6E8A-4147-A177-3AD203B41FA5}">
                      <a16:colId xmlns:a16="http://schemas.microsoft.com/office/drawing/2014/main" val="20002"/>
                    </a:ext>
                  </a:extLst>
                </a:gridCol>
                <a:gridCol w="1521038">
                  <a:extLst>
                    <a:ext uri="{9D8B030D-6E8A-4147-A177-3AD203B41FA5}">
                      <a16:colId xmlns:a16="http://schemas.microsoft.com/office/drawing/2014/main" val="20003"/>
                    </a:ext>
                  </a:extLst>
                </a:gridCol>
              </a:tblGrid>
              <a:tr h="602010">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altLang="pt-BR" sz="1400" dirty="0">
                          <a:solidFill>
                            <a:schemeClr val="tx1"/>
                          </a:solidFill>
                        </a:rPr>
                        <a:t>Meio de cultura complexo que reúnem as qualidades de ser seletivo e também de ser diferencial. </a:t>
                      </a:r>
                    </a:p>
                  </a:txBody>
                  <a:tcPr marL="91447" marR="91447" marT="45745" marB="45745">
                    <a:solidFill>
                      <a:srgbClr val="FFF6D0"/>
                    </a:solidFill>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1707803">
                <a:tc>
                  <a:txBody>
                    <a:bodyPr/>
                    <a:lstStyle/>
                    <a:p>
                      <a:endParaRPr lang="pt-BR" sz="1400" dirty="0"/>
                    </a:p>
                    <a:p>
                      <a:endParaRPr lang="pt-BR" sz="1400" dirty="0"/>
                    </a:p>
                    <a:p>
                      <a:endParaRPr lang="pt-BR" sz="1400" dirty="0"/>
                    </a:p>
                    <a:p>
                      <a:endParaRPr lang="pt-BR" sz="1400" dirty="0"/>
                    </a:p>
                    <a:p>
                      <a:endParaRPr lang="pt-BR"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BR" altLang="pt-BR"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altLang="pt-BR" sz="1400" dirty="0"/>
                        <a:t>Ágar MacConkey </a:t>
                      </a:r>
                      <a:endParaRPr lang="pt-BR" sz="1400" dirty="0"/>
                    </a:p>
                  </a:txBody>
                  <a:tcPr marL="91447" marR="91447" marT="45745" marB="45745">
                    <a:solidFill>
                      <a:schemeClr val="accent2">
                        <a:lumMod val="60000"/>
                        <a:lumOff val="40000"/>
                      </a:schemeClr>
                    </a:solidFill>
                  </a:tcPr>
                </a:tc>
                <a:tc>
                  <a:txBody>
                    <a:bodyPr/>
                    <a:lstStyle/>
                    <a:p>
                      <a:endParaRPr lang="pt-BR" sz="1400" dirty="0"/>
                    </a:p>
                    <a:p>
                      <a:endParaRPr lang="pt-BR" sz="1400" dirty="0"/>
                    </a:p>
                    <a:p>
                      <a:endParaRPr lang="pt-BR" sz="1400" dirty="0"/>
                    </a:p>
                    <a:p>
                      <a:endParaRPr lang="pt-BR" sz="1400" dirty="0"/>
                    </a:p>
                    <a:p>
                      <a:endParaRPr lang="pt-BR" sz="1400" dirty="0"/>
                    </a:p>
                    <a:p>
                      <a:r>
                        <a:rPr lang="pt-BR" sz="1200" b="0" kern="1200" dirty="0">
                          <a:solidFill>
                            <a:schemeClr val="dk1"/>
                          </a:solidFill>
                          <a:effectLst/>
                          <a:latin typeface="+mn-lt"/>
                          <a:ea typeface="+mn-ea"/>
                          <a:cs typeface="+mn-cs"/>
                        </a:rPr>
                        <a:t>Ágar Thayer-Martin chocolate</a:t>
                      </a:r>
                    </a:p>
                    <a:p>
                      <a:r>
                        <a:rPr lang="pt-BR" sz="1200" b="0" kern="1200" dirty="0">
                          <a:solidFill>
                            <a:schemeClr val="dk1"/>
                          </a:solidFill>
                          <a:effectLst/>
                          <a:latin typeface="+mn-lt"/>
                          <a:ea typeface="+mn-ea"/>
                          <a:cs typeface="+mn-cs"/>
                        </a:rPr>
                        <a:t>(Para </a:t>
                      </a:r>
                      <a:r>
                        <a:rPr lang="pt-BR" sz="1200" b="0" i="1" kern="1200" dirty="0">
                          <a:solidFill>
                            <a:schemeClr val="dk1"/>
                          </a:solidFill>
                          <a:effectLst/>
                          <a:latin typeface="+mn-lt"/>
                          <a:ea typeface="+mn-ea"/>
                          <a:cs typeface="+mn-cs"/>
                        </a:rPr>
                        <a:t>Neisseria</a:t>
                      </a:r>
                      <a:r>
                        <a:rPr lang="pt-BR" sz="1200" b="0" kern="1200" dirty="0">
                          <a:solidFill>
                            <a:schemeClr val="dk1"/>
                          </a:solidFill>
                          <a:effectLst/>
                          <a:latin typeface="+mn-lt"/>
                          <a:ea typeface="+mn-ea"/>
                          <a:cs typeface="+mn-cs"/>
                        </a:rPr>
                        <a:t>)  </a:t>
                      </a:r>
                      <a:r>
                        <a:rPr lang="en-BR" sz="1200" b="0" dirty="0">
                          <a:effectLst/>
                        </a:rPr>
                        <a:t> </a:t>
                      </a:r>
                      <a:endParaRPr lang="pt-BR" sz="1200" b="0" dirty="0"/>
                    </a:p>
                  </a:txBody>
                  <a:tcPr marL="91447" marR="91447" marT="45745" marB="45745">
                    <a:solidFill>
                      <a:schemeClr val="accent2">
                        <a:lumMod val="60000"/>
                        <a:lumOff val="40000"/>
                      </a:schemeClr>
                    </a:solidFill>
                  </a:tcPr>
                </a:tc>
                <a:tc>
                  <a:txBody>
                    <a:bodyPr/>
                    <a:lstStyle/>
                    <a:p>
                      <a:endParaRPr lang="pt-BR" altLang="pt-BR" sz="1400" dirty="0"/>
                    </a:p>
                    <a:p>
                      <a:endParaRPr lang="pt-BR" altLang="pt-BR" sz="1400" dirty="0"/>
                    </a:p>
                    <a:p>
                      <a:endParaRPr lang="pt-BR" altLang="pt-BR"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BR" altLang="pt-BR" sz="1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altLang="pt-BR"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pt-BR" altLang="pt-BR" sz="1400" dirty="0"/>
                        <a:t>Ágar Manitol salgado</a:t>
                      </a:r>
                    </a:p>
                  </a:txBody>
                  <a:tcPr marL="91447" marR="91447" marT="45745" marB="45745">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4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4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4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4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4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400" b="0" kern="1200" dirty="0">
                          <a:solidFill>
                            <a:schemeClr val="dk1"/>
                          </a:solidFill>
                          <a:effectLst/>
                          <a:latin typeface="+mn-lt"/>
                          <a:ea typeface="+mn-ea"/>
                          <a:cs typeface="+mn-cs"/>
                        </a:rPr>
                        <a:t>Ágar</a:t>
                      </a:r>
                      <a:r>
                        <a:rPr lang="pt-BR" sz="1400" b="0" kern="1200" cap="all" dirty="0">
                          <a:solidFill>
                            <a:schemeClr val="dk1"/>
                          </a:solidFill>
                          <a:effectLst/>
                          <a:latin typeface="+mn-lt"/>
                          <a:ea typeface="+mn-ea"/>
                          <a:cs typeface="+mn-cs"/>
                        </a:rPr>
                        <a:t> </a:t>
                      </a:r>
                      <a:r>
                        <a:rPr lang="pt-BR" sz="1400" b="0" kern="1200" dirty="0">
                          <a:solidFill>
                            <a:schemeClr val="dk1"/>
                          </a:solidFill>
                          <a:effectLst/>
                          <a:latin typeface="+mn-lt"/>
                          <a:ea typeface="+mn-ea"/>
                          <a:cs typeface="+mn-cs"/>
                        </a:rPr>
                        <a:t>Cetrimide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kern="1200" dirty="0">
                          <a:solidFill>
                            <a:schemeClr val="dk1"/>
                          </a:solidFill>
                          <a:effectLst/>
                          <a:latin typeface="+mn-lt"/>
                          <a:ea typeface="+mn-ea"/>
                          <a:cs typeface="+mn-cs"/>
                        </a:rPr>
                        <a:t>(Para </a:t>
                      </a:r>
                      <a:r>
                        <a:rPr lang="pt-BR" sz="1100" b="0" i="1" kern="1200" dirty="0">
                          <a:solidFill>
                            <a:schemeClr val="dk1"/>
                          </a:solidFill>
                          <a:effectLst/>
                          <a:latin typeface="+mn-lt"/>
                          <a:ea typeface="+mn-ea"/>
                          <a:cs typeface="+mn-cs"/>
                        </a:rPr>
                        <a:t>Pseudomonas</a:t>
                      </a:r>
                      <a:r>
                        <a:rPr lang="pt-BR" sz="1100" b="0" kern="1200" dirty="0">
                          <a:solidFill>
                            <a:schemeClr val="dk1"/>
                          </a:solidFill>
                          <a:effectLst/>
                          <a:latin typeface="+mn-lt"/>
                          <a:ea typeface="+mn-ea"/>
                          <a:cs typeface="+mn-cs"/>
                        </a:rPr>
                        <a:t> )</a:t>
                      </a:r>
                      <a:endParaRPr lang="pt-BR" sz="1100" b="0" dirty="0"/>
                    </a:p>
                  </a:txBody>
                  <a:tcPr marL="91447" marR="91447" marT="45745" marB="45745">
                    <a:solidFill>
                      <a:schemeClr val="accent2">
                        <a:lumMod val="60000"/>
                        <a:lumOff val="40000"/>
                      </a:schemeClr>
                    </a:solidFill>
                  </a:tcPr>
                </a:tc>
                <a:extLst>
                  <a:ext uri="{0D108BD9-81ED-4DB2-BD59-A6C34878D82A}">
                    <a16:rowId xmlns:a16="http://schemas.microsoft.com/office/drawing/2014/main" val="10001"/>
                  </a:ext>
                </a:extLst>
              </a:tr>
            </a:tbl>
          </a:graphicData>
        </a:graphic>
      </p:graphicFrame>
      <p:pic>
        <p:nvPicPr>
          <p:cNvPr id="73786" name="Picture 11">
            <a:extLst>
              <a:ext uri="{FF2B5EF4-FFF2-40B4-BE49-F238E27FC236}">
                <a16:creationId xmlns:a16="http://schemas.microsoft.com/office/drawing/2014/main" id="{18B8F7B6-3C38-D2E4-10C6-43637B382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463" y="5233988"/>
            <a:ext cx="1501775" cy="1055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787" name="Imagem 4" descr="A close up of a logo&#10;&#10;Description automatically generated">
            <a:extLst>
              <a:ext uri="{FF2B5EF4-FFF2-40B4-BE49-F238E27FC236}">
                <a16:creationId xmlns:a16="http://schemas.microsoft.com/office/drawing/2014/main" id="{3D33DF14-9764-8322-5522-B6F04B43B8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5938" y="2386013"/>
            <a:ext cx="1008062"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88" name="Imagem 4" descr="A close up of a logo&#10;&#10;Description automatically generated">
            <a:extLst>
              <a:ext uri="{FF2B5EF4-FFF2-40B4-BE49-F238E27FC236}">
                <a16:creationId xmlns:a16="http://schemas.microsoft.com/office/drawing/2014/main" id="{F78DE0A9-4C79-693B-2B8F-77F84AC5DB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8913" y="5216525"/>
            <a:ext cx="100806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89" name="Imagem 1" descr="Resultado de imagem para Ãgar Cetrimide">
            <a:extLst>
              <a:ext uri="{FF2B5EF4-FFF2-40B4-BE49-F238E27FC236}">
                <a16:creationId xmlns:a16="http://schemas.microsoft.com/office/drawing/2014/main" id="{F5A0E61F-0B93-F988-C99E-3DE30B3CA4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4638" y="5233988"/>
            <a:ext cx="1176337"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90" name="Picture 31">
            <a:extLst>
              <a:ext uri="{FF2B5EF4-FFF2-40B4-BE49-F238E27FC236}">
                <a16:creationId xmlns:a16="http://schemas.microsoft.com/office/drawing/2014/main" id="{CD3E2033-F7EE-2A67-19CC-03BC8C11C3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1138" y="5249863"/>
            <a:ext cx="10826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7">
            <a:extLst>
              <a:ext uri="{FF2B5EF4-FFF2-40B4-BE49-F238E27FC236}">
                <a16:creationId xmlns:a16="http://schemas.microsoft.com/office/drawing/2014/main" id="{878C4E20-ED88-50D3-0C7F-70D001087A94}"/>
              </a:ext>
            </a:extLst>
          </p:cNvPr>
          <p:cNvSpPr txBox="1">
            <a:spLocks noChangeArrowheads="1"/>
          </p:cNvSpPr>
          <p:nvPr/>
        </p:nvSpPr>
        <p:spPr bwMode="auto">
          <a:xfrm>
            <a:off x="8112125" y="955675"/>
            <a:ext cx="3700463" cy="247650"/>
          </a:xfrm>
          <a:prstGeom prst="rect">
            <a:avLst/>
          </a:prstGeom>
          <a:solidFill>
            <a:schemeClr val="bg1">
              <a:lumMod val="95000"/>
            </a:schemeClr>
          </a:solidFill>
          <a:ln w="9360" cap="sq">
            <a:noFill/>
            <a:miter lim="800000"/>
            <a:headEnd/>
            <a:tailEnd/>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0"/>
              </a:spcBef>
              <a:spcAft>
                <a:spcPts val="0"/>
              </a:spcAft>
              <a:buClrTx/>
              <a:defRPr/>
            </a:pPr>
            <a:r>
              <a:rPr lang="pt-BR" altLang="pt-BR" sz="1000" dirty="0">
                <a:solidFill>
                  <a:srgbClr val="0432FF"/>
                </a:solidFill>
              </a:rPr>
              <a:t>Mais detalhes:  Aula MB-</a:t>
            </a:r>
            <a:r>
              <a:rPr lang="pt-BR" altLang="pt-BR" sz="1000" dirty="0" err="1">
                <a:solidFill>
                  <a:srgbClr val="0432FF"/>
                </a:solidFill>
              </a:rPr>
              <a:t>T</a:t>
            </a:r>
            <a:r>
              <a:rPr lang="pt-BR" altLang="pt-BR" sz="1000" dirty="0">
                <a:solidFill>
                  <a:srgbClr val="0432FF"/>
                </a:solidFill>
              </a:rPr>
              <a:t>/P1 - Cultivo microbiano (</a:t>
            </a:r>
            <a:r>
              <a:rPr lang="pt-BR" altLang="pt-BR" sz="1000" b="1" dirty="0">
                <a:solidFill>
                  <a:srgbClr val="0432FF"/>
                </a:solidFill>
              </a:rPr>
              <a:t>tópico 28</a:t>
            </a:r>
            <a:r>
              <a:rPr lang="pt-BR" altLang="pt-BR" sz="1000" dirty="0">
                <a:solidFill>
                  <a:srgbClr val="0432FF"/>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1">
            <a:extLst>
              <a:ext uri="{FF2B5EF4-FFF2-40B4-BE49-F238E27FC236}">
                <a16:creationId xmlns:a16="http://schemas.microsoft.com/office/drawing/2014/main" id="{A542BCDE-D05F-0381-A235-80C29B0F2CD1}"/>
              </a:ext>
            </a:extLst>
          </p:cNvPr>
          <p:cNvSpPr txBox="1">
            <a:spLocks noChangeArrowheads="1"/>
          </p:cNvSpPr>
          <p:nvPr/>
        </p:nvSpPr>
        <p:spPr bwMode="auto">
          <a:xfrm>
            <a:off x="1414463" y="1060450"/>
            <a:ext cx="6907212" cy="4280275"/>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just" eaLnBrk="1" hangingPunct="1">
              <a:buSzPct val="100000"/>
            </a:pPr>
            <a:r>
              <a:rPr lang="pt-BR" altLang="pt-BR" sz="1600" dirty="0">
                <a:solidFill>
                  <a:srgbClr val="0432FF"/>
                </a:solidFill>
                <a:latin typeface="Arial" panose="020B0604020202020204" pitchFamily="34" charset="0"/>
                <a:ea typeface="Microsoft YaHei" panose="020B0503020204020204" pitchFamily="34" charset="-122"/>
              </a:rPr>
              <a:t>- Descontaminação microbiana presente no ambiente:</a:t>
            </a:r>
          </a:p>
          <a:p>
            <a:pPr algn="just" eaLnBrk="1" hangingPunct="1">
              <a:buSzPct val="100000"/>
            </a:pPr>
            <a:r>
              <a:rPr lang="pt-BR" altLang="pt-BR" sz="1600" dirty="0">
                <a:latin typeface="Arial" panose="020B0604020202020204" pitchFamily="34" charset="0"/>
                <a:ea typeface="Microsoft YaHei" panose="020B0503020204020204" pitchFamily="34" charset="-122"/>
              </a:rPr>
              <a:t>Esta ação deverá ser promovida pelo emprego de  “</a:t>
            </a:r>
            <a:r>
              <a:rPr lang="pt-BR" altLang="pt-BR" sz="1600" b="1" dirty="0">
                <a:latin typeface="Arial" panose="020B0604020202020204" pitchFamily="34" charset="0"/>
                <a:ea typeface="Microsoft YaHei" panose="020B0503020204020204" pitchFamily="34" charset="-122"/>
              </a:rPr>
              <a:t>Agentes desinfetantes</a:t>
            </a:r>
            <a:r>
              <a:rPr lang="pt-BR" altLang="pt-BR" sz="1600" dirty="0">
                <a:latin typeface="Arial" panose="020B0604020202020204" pitchFamily="34" charset="0"/>
                <a:ea typeface="Microsoft YaHei" panose="020B0503020204020204" pitchFamily="34" charset="-122"/>
              </a:rPr>
              <a:t>” que podem ser </a:t>
            </a:r>
            <a:r>
              <a:rPr lang="pt-BR" altLang="pt-BR" sz="1600" u="sng" dirty="0">
                <a:latin typeface="Arial" panose="020B0604020202020204" pitchFamily="34" charset="0"/>
                <a:ea typeface="Microsoft YaHei" panose="020B0503020204020204" pitchFamily="34" charset="-122"/>
              </a:rPr>
              <a:t>físicos</a:t>
            </a:r>
            <a:r>
              <a:rPr lang="pt-BR" altLang="pt-BR" sz="1600" dirty="0">
                <a:latin typeface="Arial" panose="020B0604020202020204" pitchFamily="34" charset="0"/>
                <a:ea typeface="Microsoft YaHei" panose="020B0503020204020204" pitchFamily="34" charset="-122"/>
              </a:rPr>
              <a:t> ou </a:t>
            </a:r>
            <a:r>
              <a:rPr lang="pt-BR" altLang="pt-BR" sz="1600" u="sng" dirty="0">
                <a:latin typeface="Arial" panose="020B0604020202020204" pitchFamily="34" charset="0"/>
                <a:ea typeface="Microsoft YaHei" panose="020B0503020204020204" pitchFamily="34" charset="-122"/>
              </a:rPr>
              <a:t>químicos</a:t>
            </a:r>
            <a:r>
              <a:rPr lang="pt-BR" altLang="pt-BR" sz="1600" dirty="0">
                <a:latin typeface="Arial" panose="020B0604020202020204" pitchFamily="34" charset="0"/>
                <a:ea typeface="Microsoft YaHei" panose="020B0503020204020204" pitchFamily="34" charset="-122"/>
              </a:rPr>
              <a:t>, dependendo do material a ser tratado e da intensidade de tratamento desejada. </a:t>
            </a:r>
            <a:endParaRPr lang="pt-BR" altLang="pt-BR" sz="1600" dirty="0">
              <a:solidFill>
                <a:srgbClr val="0432FF"/>
              </a:solidFill>
              <a:latin typeface="Arial" panose="020B0604020202020204" pitchFamily="34" charset="0"/>
              <a:ea typeface="Microsoft YaHei" panose="020B0503020204020204" pitchFamily="34" charset="-122"/>
            </a:endParaRPr>
          </a:p>
          <a:p>
            <a:pPr algn="just" eaLnBrk="1" hangingPunct="1">
              <a:buSzPct val="100000"/>
              <a:buFont typeface="Times New Roman" panose="02020603050405020304" pitchFamily="18" charset="0"/>
              <a:buNone/>
            </a:pPr>
            <a:r>
              <a:rPr lang="pt-BR" altLang="pt-BR" sz="1600" dirty="0">
                <a:solidFill>
                  <a:srgbClr val="000000"/>
                </a:solidFill>
                <a:latin typeface="Arial" panose="020B0604020202020204" pitchFamily="34" charset="0"/>
                <a:ea typeface="Microsoft YaHei" panose="020B0503020204020204" pitchFamily="34" charset="-122"/>
              </a:rPr>
              <a:t>Este TEMA será apresentado em nossa próxima </a:t>
            </a:r>
            <a:r>
              <a:rPr lang="pt-BR" altLang="pt-BR" sz="1600" b="1" dirty="0">
                <a:solidFill>
                  <a:srgbClr val="000000"/>
                </a:solidFill>
                <a:latin typeface="Arial" panose="020B0604020202020204" pitchFamily="34" charset="0"/>
                <a:ea typeface="Microsoft YaHei" panose="020B0503020204020204" pitchFamily="34" charset="-122"/>
              </a:rPr>
              <a:t>Aula</a:t>
            </a:r>
            <a:r>
              <a:rPr lang="pt-BR" altLang="pt-BR" sz="1600" dirty="0">
                <a:solidFill>
                  <a:srgbClr val="000000"/>
                </a:solidFill>
                <a:latin typeface="Arial" panose="020B0604020202020204" pitchFamily="34" charset="0"/>
                <a:ea typeface="Microsoft YaHei" panose="020B0503020204020204" pitchFamily="34" charset="-122"/>
              </a:rPr>
              <a:t>.</a:t>
            </a:r>
          </a:p>
          <a:p>
            <a:pPr algn="just" eaLnBrk="1" hangingPunct="1">
              <a:buSzPct val="100000"/>
            </a:pPr>
            <a:endParaRPr lang="pt-BR" altLang="pt-BR" sz="1600" dirty="0">
              <a:solidFill>
                <a:srgbClr val="0432FF"/>
              </a:solidFill>
              <a:latin typeface="Arial" panose="020B0604020202020204" pitchFamily="34" charset="0"/>
              <a:ea typeface="Microsoft YaHei" panose="020B0503020204020204" pitchFamily="34" charset="-122"/>
            </a:endParaRPr>
          </a:p>
          <a:p>
            <a:pPr algn="just" eaLnBrk="1" hangingPunct="1">
              <a:buSzPct val="100000"/>
            </a:pPr>
            <a:endParaRPr lang="pt-BR" altLang="pt-BR" sz="1600" dirty="0">
              <a:solidFill>
                <a:srgbClr val="0432FF"/>
              </a:solidFill>
              <a:latin typeface="Arial" panose="020B0604020202020204" pitchFamily="34" charset="0"/>
              <a:ea typeface="Microsoft YaHei" panose="020B0503020204020204" pitchFamily="34" charset="-122"/>
            </a:endParaRPr>
          </a:p>
          <a:p>
            <a:pPr algn="just" eaLnBrk="1" hangingPunct="1">
              <a:buSzPct val="100000"/>
            </a:pPr>
            <a:r>
              <a:rPr lang="pt-BR" altLang="pt-BR" sz="1600" dirty="0">
                <a:solidFill>
                  <a:srgbClr val="0432FF"/>
                </a:solidFill>
                <a:latin typeface="Arial" panose="020B0604020202020204" pitchFamily="34" charset="0"/>
                <a:ea typeface="Microsoft YaHei" panose="020B0503020204020204" pitchFamily="34" charset="-122"/>
              </a:rPr>
              <a:t>- Descontaminação microbiana presente da pele ou mucosa:</a:t>
            </a:r>
          </a:p>
          <a:p>
            <a:pPr algn="just" eaLnBrk="1" hangingPunct="1">
              <a:buSzPct val="100000"/>
            </a:pPr>
            <a:r>
              <a:rPr lang="pt-BR" altLang="pt-BR" sz="1600" dirty="0">
                <a:latin typeface="Arial" panose="020B0604020202020204" pitchFamily="34" charset="0"/>
                <a:ea typeface="Microsoft YaHei" panose="020B0503020204020204" pitchFamily="34" charset="-122"/>
              </a:rPr>
              <a:t>Esta ação deverá ser promovida pelo uso de  “</a:t>
            </a:r>
            <a:r>
              <a:rPr lang="pt-BR" altLang="pt-BR" sz="1600" b="1" dirty="0">
                <a:latin typeface="Arial" panose="020B0604020202020204" pitchFamily="34" charset="0"/>
                <a:ea typeface="Microsoft YaHei" panose="020B0503020204020204" pitchFamily="34" charset="-122"/>
              </a:rPr>
              <a:t>Agentes antissépticos </a:t>
            </a:r>
            <a:r>
              <a:rPr lang="pt-BR" altLang="pt-BR" sz="1600" dirty="0">
                <a:latin typeface="Arial" panose="020B0604020202020204" pitchFamily="34" charset="0"/>
                <a:ea typeface="Microsoft YaHei" panose="020B0503020204020204" pitchFamily="34" charset="-122"/>
              </a:rPr>
              <a:t>” que geralmente são </a:t>
            </a:r>
            <a:r>
              <a:rPr lang="pt-BR" altLang="pt-BR" sz="1600" u="sng" dirty="0">
                <a:latin typeface="Arial" panose="020B0604020202020204" pitchFamily="34" charset="0"/>
                <a:ea typeface="Microsoft YaHei" panose="020B0503020204020204" pitchFamily="34" charset="-122"/>
              </a:rPr>
              <a:t>químicos</a:t>
            </a:r>
            <a:r>
              <a:rPr lang="pt-BR" altLang="pt-BR" sz="1600" dirty="0">
                <a:latin typeface="Arial" panose="020B0604020202020204" pitchFamily="34" charset="0"/>
                <a:ea typeface="Microsoft YaHei" panose="020B0503020204020204" pitchFamily="34" charset="-122"/>
              </a:rPr>
              <a:t>. </a:t>
            </a:r>
            <a:endParaRPr lang="pt-BR" altLang="pt-BR" sz="1600" dirty="0">
              <a:solidFill>
                <a:srgbClr val="0432FF"/>
              </a:solidFill>
              <a:latin typeface="Arial" panose="020B0604020202020204" pitchFamily="34" charset="0"/>
              <a:ea typeface="Microsoft YaHei" panose="020B0503020204020204" pitchFamily="34" charset="-122"/>
            </a:endParaRPr>
          </a:p>
          <a:p>
            <a:pPr algn="just" eaLnBrk="1" hangingPunct="1">
              <a:buSzPct val="100000"/>
              <a:buFont typeface="Times New Roman" panose="02020603050405020304" pitchFamily="18" charset="0"/>
              <a:buNone/>
            </a:pPr>
            <a:r>
              <a:rPr lang="pt-BR" altLang="pt-BR" sz="1400">
                <a:solidFill>
                  <a:srgbClr val="000000"/>
                </a:solidFill>
                <a:latin typeface="Futura Medium" panose="020B0602020204020303" pitchFamily="34" charset="-79"/>
                <a:ea typeface="Microsoft YaHei" panose="020B0503020204020204" pitchFamily="34" charset="-122"/>
                <a:cs typeface="Futura Medium" panose="020B0602020204020303" pitchFamily="34" charset="-79"/>
              </a:rPr>
              <a:t>Este </a:t>
            </a:r>
            <a:r>
              <a:rPr lang="pt-BR" altLang="pt-BR" sz="1400" dirty="0">
                <a:solidFill>
                  <a:srgbClr val="000000"/>
                </a:solidFill>
                <a:latin typeface="Futura Medium" panose="020B0602020204020303" pitchFamily="34" charset="-79"/>
                <a:ea typeface="Microsoft YaHei" panose="020B0503020204020204" pitchFamily="34" charset="-122"/>
                <a:cs typeface="Futura Medium" panose="020B0602020204020303" pitchFamily="34" charset="-79"/>
              </a:rPr>
              <a:t>TEMA será apresentado em Aula </a:t>
            </a:r>
            <a:r>
              <a:rPr lang="pt-BR" altLang="pt-BR" sz="1400" dirty="0" err="1">
                <a:solidFill>
                  <a:srgbClr val="000000"/>
                </a:solidFill>
                <a:latin typeface="Futura Medium" panose="020B0602020204020303" pitchFamily="34" charset="-79"/>
                <a:ea typeface="Microsoft YaHei" panose="020B0503020204020204" pitchFamily="34" charset="-122"/>
                <a:cs typeface="Futura Medium" panose="020B0602020204020303" pitchFamily="34" charset="-79"/>
              </a:rPr>
              <a:t>T</a:t>
            </a:r>
            <a:r>
              <a:rPr lang="pt-BR" altLang="pt-BR" sz="1400" dirty="0">
                <a:solidFill>
                  <a:srgbClr val="000000"/>
                </a:solidFill>
                <a:latin typeface="Futura Medium" panose="020B0602020204020303" pitchFamily="34" charset="-79"/>
                <a:ea typeface="Microsoft YaHei" panose="020B0503020204020204" pitchFamily="34" charset="-122"/>
                <a:cs typeface="Futura Medium" panose="020B0602020204020303" pitchFamily="34" charset="-79"/>
              </a:rPr>
              <a:t> e em Aula </a:t>
            </a:r>
            <a:r>
              <a:rPr lang="pt-BR" altLang="pt-BR" sz="1400" dirty="0" err="1">
                <a:solidFill>
                  <a:srgbClr val="000000"/>
                </a:solidFill>
                <a:latin typeface="Futura Medium" panose="020B0602020204020303" pitchFamily="34" charset="-79"/>
                <a:ea typeface="Microsoft YaHei" panose="020B0503020204020204" pitchFamily="34" charset="-122"/>
                <a:cs typeface="Futura Medium" panose="020B0602020204020303" pitchFamily="34" charset="-79"/>
              </a:rPr>
              <a:t>P</a:t>
            </a:r>
            <a:r>
              <a:rPr lang="pt-BR" altLang="pt-BR" sz="1400" dirty="0">
                <a:solidFill>
                  <a:srgbClr val="000000"/>
                </a:solidFill>
                <a:latin typeface="Futura Medium" panose="020B0602020204020303" pitchFamily="34" charset="-79"/>
                <a:ea typeface="Microsoft YaHei" panose="020B0503020204020204" pitchFamily="34" charset="-122"/>
                <a:cs typeface="Futura Medium" panose="020B0602020204020303" pitchFamily="34" charset="-79"/>
              </a:rPr>
              <a:t> próximas *.</a:t>
            </a:r>
          </a:p>
          <a:p>
            <a:pPr algn="just" eaLnBrk="1" hangingPunct="1">
              <a:buSzPct val="100000"/>
            </a:pPr>
            <a:endParaRPr lang="pt-BR" altLang="pt-BR" sz="1600" dirty="0">
              <a:solidFill>
                <a:srgbClr val="0432FF"/>
              </a:solidFill>
              <a:latin typeface="Arial" panose="020B0604020202020204" pitchFamily="34" charset="0"/>
              <a:ea typeface="Microsoft YaHei" panose="020B0503020204020204" pitchFamily="34" charset="-122"/>
            </a:endParaRPr>
          </a:p>
          <a:p>
            <a:pPr algn="just" eaLnBrk="1" hangingPunct="1">
              <a:buSzPct val="100000"/>
            </a:pPr>
            <a:endParaRPr lang="pt-BR" altLang="pt-BR" sz="1600" dirty="0">
              <a:solidFill>
                <a:srgbClr val="0432FF"/>
              </a:solidFill>
              <a:latin typeface="Arial" panose="020B0604020202020204" pitchFamily="34" charset="0"/>
              <a:ea typeface="Microsoft YaHei" panose="020B0503020204020204" pitchFamily="34" charset="-122"/>
            </a:endParaRPr>
          </a:p>
          <a:p>
            <a:pPr algn="just" eaLnBrk="1" hangingPunct="1">
              <a:buSzPct val="100000"/>
            </a:pPr>
            <a:r>
              <a:rPr lang="pt-BR" altLang="pt-BR" sz="1600" dirty="0">
                <a:solidFill>
                  <a:srgbClr val="0432FF"/>
                </a:solidFill>
                <a:latin typeface="Arial" panose="020B0604020202020204" pitchFamily="34" charset="0"/>
                <a:ea typeface="Microsoft YaHei" panose="020B0503020204020204" pitchFamily="34" charset="-122"/>
              </a:rPr>
              <a:t>- Combater </a:t>
            </a:r>
            <a:r>
              <a:rPr lang="pt-BR" altLang="pt-BR" sz="1600" u="sng" dirty="0">
                <a:solidFill>
                  <a:srgbClr val="0432FF"/>
                </a:solidFill>
                <a:latin typeface="Arial" panose="020B0604020202020204" pitchFamily="34" charset="0"/>
                <a:ea typeface="Microsoft YaHei" panose="020B0503020204020204" pitchFamily="34" charset="-122"/>
              </a:rPr>
              <a:t>uma infecção bacteriana</a:t>
            </a:r>
            <a:r>
              <a:rPr lang="pt-BR" altLang="pt-BR" sz="1600" dirty="0">
                <a:solidFill>
                  <a:srgbClr val="0432FF"/>
                </a:solidFill>
                <a:latin typeface="Arial" panose="020B0604020202020204" pitchFamily="34" charset="0"/>
                <a:ea typeface="Microsoft YaHei" panose="020B0503020204020204" pitchFamily="34" charset="-122"/>
              </a:rPr>
              <a:t> que se estabelece no organismo humano: </a:t>
            </a:r>
          </a:p>
          <a:p>
            <a:pPr algn="just" eaLnBrk="1" hangingPunct="1">
              <a:buSzPct val="100000"/>
            </a:pPr>
            <a:r>
              <a:rPr lang="pt-BR" altLang="pt-BR" sz="1600" dirty="0">
                <a:solidFill>
                  <a:srgbClr val="000000"/>
                </a:solidFill>
                <a:latin typeface="Arial" panose="020B0604020202020204" pitchFamily="34" charset="0"/>
                <a:ea typeface="Microsoft YaHei" panose="020B0503020204020204" pitchFamily="34" charset="-122"/>
              </a:rPr>
              <a:t>Uma das principais ferramentas utilizadas e o uso de </a:t>
            </a:r>
            <a:r>
              <a:rPr lang="pt-BR" altLang="pt-BR" sz="1600" b="1" dirty="0">
                <a:solidFill>
                  <a:srgbClr val="000000"/>
                </a:solidFill>
                <a:latin typeface="Arial" panose="020B0604020202020204" pitchFamily="34" charset="0"/>
                <a:ea typeface="Microsoft YaHei" panose="020B0503020204020204" pitchFamily="34" charset="-122"/>
              </a:rPr>
              <a:t>Antibióticos</a:t>
            </a:r>
            <a:r>
              <a:rPr lang="pt-BR" altLang="pt-BR" sz="1600" dirty="0">
                <a:solidFill>
                  <a:srgbClr val="000000"/>
                </a:solidFill>
                <a:latin typeface="Arial" panose="020B0604020202020204" pitchFamily="34" charset="0"/>
                <a:ea typeface="Microsoft YaHei" panose="020B0503020204020204" pitchFamily="34" charset="-122"/>
              </a:rPr>
              <a:t>.</a:t>
            </a:r>
          </a:p>
          <a:p>
            <a:pPr algn="just" eaLnBrk="1" hangingPunct="1">
              <a:buSzPct val="100000"/>
            </a:pPr>
            <a:r>
              <a:rPr lang="pt-BR" altLang="pt-BR" sz="1600" dirty="0">
                <a:solidFill>
                  <a:srgbClr val="000000"/>
                </a:solidFill>
                <a:latin typeface="Arial" panose="020B0604020202020204" pitchFamily="34" charset="0"/>
                <a:ea typeface="Microsoft YaHei" panose="020B0503020204020204" pitchFamily="34" charset="-122"/>
              </a:rPr>
              <a:t>Este TEMA será apresentado em nossa próxima </a:t>
            </a:r>
            <a:r>
              <a:rPr lang="pt-BR" altLang="pt-BR" sz="1600" b="1" dirty="0">
                <a:solidFill>
                  <a:srgbClr val="000000"/>
                </a:solidFill>
                <a:latin typeface="Arial" panose="020B0604020202020204" pitchFamily="34" charset="0"/>
                <a:ea typeface="Microsoft YaHei" panose="020B0503020204020204" pitchFamily="34" charset="-122"/>
              </a:rPr>
              <a:t>Aula</a:t>
            </a:r>
            <a:r>
              <a:rPr lang="pt-BR" altLang="pt-BR" sz="1600" dirty="0">
                <a:solidFill>
                  <a:srgbClr val="000000"/>
                </a:solidFill>
                <a:latin typeface="Arial" panose="020B0604020202020204" pitchFamily="34" charset="0"/>
                <a:ea typeface="Microsoft YaHei" panose="020B0503020204020204" pitchFamily="34" charset="-122"/>
              </a:rPr>
              <a:t>.</a:t>
            </a:r>
          </a:p>
        </p:txBody>
      </p:sp>
      <p:sp>
        <p:nvSpPr>
          <p:cNvPr id="4" name="Rectangle 3">
            <a:extLst>
              <a:ext uri="{FF2B5EF4-FFF2-40B4-BE49-F238E27FC236}">
                <a16:creationId xmlns:a16="http://schemas.microsoft.com/office/drawing/2014/main" id="{6AB7D290-0BC1-4F4F-A792-3889945B5688}"/>
              </a:ext>
            </a:extLst>
          </p:cNvPr>
          <p:cNvSpPr/>
          <p:nvPr/>
        </p:nvSpPr>
        <p:spPr>
          <a:xfrm>
            <a:off x="1414463" y="5667375"/>
            <a:ext cx="6907212" cy="706438"/>
          </a:xfrm>
          <a:prstGeom prst="rect">
            <a:avLst/>
          </a:prstGeom>
          <a:solidFill>
            <a:schemeClr val="accent5">
              <a:lumMod val="20000"/>
              <a:lumOff val="80000"/>
            </a:schemeClr>
          </a:solidFill>
          <a:ln>
            <a:solidFill>
              <a:schemeClr val="accent5">
                <a:lumMod val="20000"/>
                <a:lumOff val="80000"/>
              </a:schemeClr>
            </a:solidFill>
          </a:ln>
        </p:spPr>
        <p:txBody>
          <a:bodyPr>
            <a:spAutoFit/>
          </a:bodyPr>
          <a:lstStyle/>
          <a:p>
            <a:pPr algn="just" eaLnBrk="1" fontAlgn="auto" hangingPunct="1">
              <a:spcBef>
                <a:spcPts val="0"/>
              </a:spcBef>
              <a:spcAft>
                <a:spcPts val="0"/>
              </a:spcAft>
              <a:defRPr/>
            </a:pPr>
            <a:r>
              <a:rPr lang="pt-BR" altLang="pt-BR" sz="1600" dirty="0">
                <a:solidFill>
                  <a:srgbClr val="000000"/>
                </a:solidFill>
                <a:latin typeface="+mn-lt"/>
              </a:rPr>
              <a:t>* Aula Prática relacionada: </a:t>
            </a:r>
          </a:p>
          <a:p>
            <a:pPr algn="just" eaLnBrk="1" fontAlgn="auto" hangingPunct="1">
              <a:spcBef>
                <a:spcPts val="0"/>
              </a:spcBef>
              <a:spcAft>
                <a:spcPts val="0"/>
              </a:spcAft>
              <a:defRPr/>
            </a:pPr>
            <a:endParaRPr lang="pt-BR" altLang="pt-BR" sz="800" dirty="0">
              <a:solidFill>
                <a:srgbClr val="000000"/>
              </a:solidFill>
              <a:latin typeface="+mn-lt"/>
            </a:endParaRPr>
          </a:p>
          <a:p>
            <a:pPr algn="just" eaLnBrk="1" fontAlgn="auto" hangingPunct="1">
              <a:spcBef>
                <a:spcPts val="0"/>
              </a:spcBef>
              <a:spcAft>
                <a:spcPts val="0"/>
              </a:spcAft>
              <a:defRPr/>
            </a:pPr>
            <a:r>
              <a:rPr lang="pt-BR" altLang="pt-BR" sz="1600" dirty="0">
                <a:solidFill>
                  <a:srgbClr val="7030A0"/>
                </a:solidFill>
                <a:latin typeface="+mn-lt"/>
              </a:rPr>
              <a:t>Controle do crescimento bacteriano.</a:t>
            </a:r>
          </a:p>
        </p:txBody>
      </p:sp>
      <p:sp>
        <p:nvSpPr>
          <p:cNvPr id="67588" name="TextBox 4">
            <a:extLst>
              <a:ext uri="{FF2B5EF4-FFF2-40B4-BE49-F238E27FC236}">
                <a16:creationId xmlns:a16="http://schemas.microsoft.com/office/drawing/2014/main" id="{67717DC4-6660-BD2F-7663-4BDE808ADFA8}"/>
              </a:ext>
            </a:extLst>
          </p:cNvPr>
          <p:cNvSpPr txBox="1">
            <a:spLocks noChangeArrowheads="1"/>
          </p:cNvSpPr>
          <p:nvPr/>
        </p:nvSpPr>
        <p:spPr bwMode="auto">
          <a:xfrm rot="21120444">
            <a:off x="8737600" y="4733925"/>
            <a:ext cx="1630363" cy="523875"/>
          </a:xfrm>
          <a:prstGeom prst="rect">
            <a:avLst/>
          </a:prstGeom>
          <a:solidFill>
            <a:schemeClr val="accent2">
              <a:lumMod val="20000"/>
              <a:lumOff val="80000"/>
            </a:schemeClr>
          </a:solidFill>
          <a:ln w="9525">
            <a:solidFill>
              <a:srgbClr val="000000"/>
            </a:solidFill>
            <a:miter lim="800000"/>
            <a:headEnd/>
            <a:tailEnd/>
          </a:ln>
        </p:spPr>
        <p:txBody>
          <a:bodyPr>
            <a:spAutoFit/>
          </a:bodyPr>
          <a:lstStyle/>
          <a:p>
            <a:pPr eaLnBrk="1" fontAlgn="auto" hangingPunct="1">
              <a:spcBef>
                <a:spcPts val="0"/>
              </a:spcBef>
              <a:spcAft>
                <a:spcPts val="0"/>
              </a:spcAft>
              <a:defRPr/>
            </a:pPr>
            <a:r>
              <a:rPr lang="pt-BR" altLang="en-BR" sz="1400" b="1" dirty="0">
                <a:solidFill>
                  <a:srgbClr val="0070C0"/>
                </a:solidFill>
                <a:latin typeface="+mn-lt"/>
              </a:rPr>
              <a:t>Continue nos acompanhando! </a:t>
            </a:r>
          </a:p>
        </p:txBody>
      </p:sp>
      <p:pic>
        <p:nvPicPr>
          <p:cNvPr id="75780" name="Picture 5" descr="A drawing of a cartoon character&#10;&#10;Description automatically generated">
            <a:extLst>
              <a:ext uri="{FF2B5EF4-FFF2-40B4-BE49-F238E27FC236}">
                <a16:creationId xmlns:a16="http://schemas.microsoft.com/office/drawing/2014/main" id="{9AE30996-F6BF-599C-2BEA-410665718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4273">
            <a:off x="10412413" y="4703763"/>
            <a:ext cx="5476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B82CDF6-373A-6084-8D7A-46A5A6B10CD0}"/>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75782" name="TextBox 12">
            <a:extLst>
              <a:ext uri="{FF2B5EF4-FFF2-40B4-BE49-F238E27FC236}">
                <a16:creationId xmlns:a16="http://schemas.microsoft.com/office/drawing/2014/main" id="{DDC98395-230D-ADF5-BA39-2B0887038BE5}"/>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75783" name="Rectangle 8">
            <a:extLst>
              <a:ext uri="{FF2B5EF4-FFF2-40B4-BE49-F238E27FC236}">
                <a16:creationId xmlns:a16="http://schemas.microsoft.com/office/drawing/2014/main" id="{F0B1572F-C280-C502-7A47-3E609FF72B6E}"/>
              </a:ext>
            </a:extLst>
          </p:cNvPr>
          <p:cNvSpPr>
            <a:spLocks noChangeArrowheads="1"/>
          </p:cNvSpPr>
          <p:nvPr/>
        </p:nvSpPr>
        <p:spPr bwMode="auto">
          <a:xfrm>
            <a:off x="1397000" y="327025"/>
            <a:ext cx="7602538" cy="368300"/>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chemeClr val="bg1"/>
                </a:solidFill>
                <a:latin typeface="Helvetica" pitchFamily="2" charset="0"/>
              </a:rPr>
              <a:t>7. Controle do Crescimento bacteriano</a:t>
            </a:r>
            <a:endParaRPr lang="pt-BR" altLang="pt-BR" sz="1700">
              <a:solidFill>
                <a:schemeClr val="bg1"/>
              </a:solidFill>
              <a:latin typeface="Helvetica" pitchFamily="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a:extLst>
              <a:ext uri="{FF2B5EF4-FFF2-40B4-BE49-F238E27FC236}">
                <a16:creationId xmlns:a16="http://schemas.microsoft.com/office/drawing/2014/main" id="{FF01A35E-7F77-AA62-5588-522FE1A6633B}"/>
              </a:ext>
            </a:extLst>
          </p:cNvPr>
          <p:cNvSpPr txBox="1">
            <a:spLocks noChangeArrowheads="1"/>
          </p:cNvSpPr>
          <p:nvPr/>
        </p:nvSpPr>
        <p:spPr bwMode="auto">
          <a:xfrm>
            <a:off x="1884363" y="573088"/>
            <a:ext cx="8347075" cy="4373562"/>
          </a:xfrm>
          <a:prstGeom prst="rect">
            <a:avLst/>
          </a:prstGeom>
          <a:solidFill>
            <a:srgbClr val="FFFDF1"/>
          </a:solidFill>
          <a:ln w="28575" cap="sq">
            <a:solidFill>
              <a:srgbClr val="7030A0"/>
            </a:solidFill>
            <a:miter lim="800000"/>
            <a:headEnd/>
            <a:tailEnd/>
          </a:ln>
          <a:effec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fontAlgn="auto" hangingPunct="1">
              <a:spcBef>
                <a:spcPts val="0"/>
              </a:spcBef>
              <a:spcAft>
                <a:spcPts val="600"/>
              </a:spcAft>
              <a:buClrTx/>
              <a:defRPr/>
            </a:pPr>
            <a:r>
              <a:rPr lang="pt-BR" altLang="pt-BR" b="1" dirty="0">
                <a:solidFill>
                  <a:srgbClr val="3333CC"/>
                </a:solidFill>
              </a:rPr>
              <a:t>8. Questões para Estudo </a:t>
            </a:r>
            <a:r>
              <a:rPr lang="pt-BR" altLang="pt-BR" dirty="0">
                <a:solidFill>
                  <a:srgbClr val="3333CC"/>
                </a:solidFill>
              </a:rPr>
              <a:t>– </a:t>
            </a:r>
            <a:r>
              <a:rPr lang="pt-BR" altLang="pt-BR" b="1" dirty="0">
                <a:solidFill>
                  <a:schemeClr val="accent5">
                    <a:lumMod val="75000"/>
                  </a:schemeClr>
                </a:solidFill>
                <a:latin typeface="Futura Medium" panose="020B0602020204020303" pitchFamily="34" charset="-79"/>
                <a:cs typeface="Futura Medium" panose="020B0602020204020303" pitchFamily="34" charset="-79"/>
              </a:rPr>
              <a:t>Resolva </a:t>
            </a:r>
            <a:r>
              <a:rPr lang="pt-BR" altLang="pt-BR" dirty="0">
                <a:solidFill>
                  <a:srgbClr val="3333CC"/>
                </a:solidFill>
                <a:latin typeface="Futura Medium" panose="020B0602020204020303" pitchFamily="34" charset="-79"/>
                <a:cs typeface="Futura Medium" panose="020B0602020204020303" pitchFamily="34" charset="-79"/>
              </a:rPr>
              <a:t> </a:t>
            </a:r>
            <a:r>
              <a:rPr lang="pt-BR" altLang="pt-BR" u="sng" dirty="0">
                <a:solidFill>
                  <a:srgbClr val="3333CC"/>
                </a:solidFill>
                <a:latin typeface="Futura Medium" panose="020B0602020204020303" pitchFamily="34" charset="-79"/>
                <a:cs typeface="Futura Medium" panose="020B0602020204020303" pitchFamily="34" charset="-79"/>
              </a:rPr>
              <a:t>e</a:t>
            </a:r>
            <a:r>
              <a:rPr lang="pt-BR" altLang="pt-BR" dirty="0">
                <a:solidFill>
                  <a:srgbClr val="3333CC"/>
                </a:solidFill>
                <a:latin typeface="Futura Medium" panose="020B0602020204020303" pitchFamily="34" charset="-79"/>
                <a:cs typeface="Futura Medium" panose="020B0602020204020303" pitchFamily="34" charset="-79"/>
              </a:rPr>
              <a:t>  </a:t>
            </a:r>
            <a:r>
              <a:rPr lang="pt-BR" altLang="pt-BR" u="sng" dirty="0">
                <a:solidFill>
                  <a:srgbClr val="7030A0"/>
                </a:solidFill>
                <a:latin typeface="Futura Medium" panose="020B0602020204020303" pitchFamily="34" charset="-79"/>
                <a:cs typeface="Futura Medium" panose="020B0602020204020303" pitchFamily="34" charset="-79"/>
              </a:rPr>
              <a:t>confira em nossa próxima postagem</a:t>
            </a:r>
          </a:p>
          <a:p>
            <a:pPr eaLnBrk="1" fontAlgn="auto" hangingPunct="1">
              <a:spcBef>
                <a:spcPts val="0"/>
              </a:spcBef>
              <a:spcAft>
                <a:spcPts val="600"/>
              </a:spcAft>
              <a:buClrTx/>
              <a:defRPr/>
            </a:pPr>
            <a:endParaRPr lang="pt-BR" altLang="pt-BR" sz="800" dirty="0">
              <a:solidFill>
                <a:srgbClr val="000000"/>
              </a:solidFill>
            </a:endParaRPr>
          </a:p>
          <a:p>
            <a:pPr eaLnBrk="1" fontAlgn="auto" hangingPunct="1">
              <a:spcBef>
                <a:spcPts val="0"/>
              </a:spcBef>
              <a:spcAft>
                <a:spcPts val="1200"/>
              </a:spcAft>
              <a:buClrTx/>
              <a:defRPr/>
            </a:pPr>
            <a:r>
              <a:rPr lang="pt-BR" altLang="pt-BR" sz="1400" dirty="0">
                <a:solidFill>
                  <a:srgbClr val="000000"/>
                </a:solidFill>
              </a:rPr>
              <a:t>1. Desenhe uma Curva de crescimento bacteriano e explique cada uma de suas fases.</a:t>
            </a:r>
          </a:p>
          <a:p>
            <a:pPr eaLnBrk="1" fontAlgn="auto" hangingPunct="1">
              <a:spcBef>
                <a:spcPts val="0"/>
              </a:spcBef>
              <a:spcAft>
                <a:spcPts val="1200"/>
              </a:spcAft>
              <a:buClrTx/>
              <a:defRPr/>
            </a:pPr>
            <a:r>
              <a:rPr lang="pt-BR" altLang="pt-BR" sz="1400" dirty="0">
                <a:solidFill>
                  <a:srgbClr val="000000"/>
                </a:solidFill>
              </a:rPr>
              <a:t>2. Quais são os nutrientes mínimos necessários para o crescimento bacteriano?</a:t>
            </a:r>
          </a:p>
          <a:p>
            <a:pPr eaLnBrk="1" fontAlgn="auto" hangingPunct="1">
              <a:spcBef>
                <a:spcPts val="0"/>
              </a:spcBef>
              <a:spcAft>
                <a:spcPts val="1200"/>
              </a:spcAft>
              <a:buClrTx/>
              <a:defRPr/>
            </a:pPr>
            <a:r>
              <a:rPr lang="pt-BR" altLang="pt-BR" sz="1400" dirty="0">
                <a:solidFill>
                  <a:srgbClr val="000000"/>
                </a:solidFill>
              </a:rPr>
              <a:t>3. O que são macronutrientes  e micronutrientes?  Cite alguns deles.</a:t>
            </a:r>
          </a:p>
          <a:p>
            <a:pPr eaLnBrk="1" fontAlgn="auto" hangingPunct="1">
              <a:spcBef>
                <a:spcPts val="0"/>
              </a:spcBef>
              <a:spcAft>
                <a:spcPts val="1200"/>
              </a:spcAft>
              <a:buClrTx/>
              <a:defRPr/>
            </a:pPr>
            <a:r>
              <a:rPr lang="pt-BR" altLang="pt-BR" sz="1400" dirty="0">
                <a:solidFill>
                  <a:srgbClr val="000000"/>
                </a:solidFill>
              </a:rPr>
              <a:t>4. O que é meio de cultura diferencial? Cite um exemplo.</a:t>
            </a:r>
          </a:p>
          <a:p>
            <a:pPr eaLnBrk="1" fontAlgn="auto" hangingPunct="1">
              <a:spcBef>
                <a:spcPts val="0"/>
              </a:spcBef>
              <a:spcAft>
                <a:spcPts val="1200"/>
              </a:spcAft>
              <a:buClrTx/>
              <a:defRPr/>
            </a:pPr>
            <a:r>
              <a:rPr lang="pt-BR" altLang="pt-BR" sz="1400" dirty="0">
                <a:solidFill>
                  <a:srgbClr val="000000"/>
                </a:solidFill>
              </a:rPr>
              <a:t>5. O que é meio de cultura seletivo? Cite um exemplo.</a:t>
            </a:r>
          </a:p>
          <a:p>
            <a:pPr eaLnBrk="1" fontAlgn="auto" hangingPunct="1">
              <a:spcBef>
                <a:spcPts val="0"/>
              </a:spcBef>
              <a:spcAft>
                <a:spcPts val="1200"/>
              </a:spcAft>
              <a:buClrTx/>
              <a:defRPr/>
            </a:pPr>
            <a:r>
              <a:rPr lang="pt-BR" altLang="pt-BR" sz="1400" dirty="0">
                <a:solidFill>
                  <a:srgbClr val="000000"/>
                </a:solidFill>
              </a:rPr>
              <a:t>6. Existem meios de cultura diferenciais e seletivos? Cite um exemplo.</a:t>
            </a:r>
          </a:p>
          <a:p>
            <a:pPr eaLnBrk="1" fontAlgn="auto" hangingPunct="1">
              <a:spcBef>
                <a:spcPts val="0"/>
              </a:spcBef>
              <a:spcAft>
                <a:spcPts val="1200"/>
              </a:spcAft>
              <a:buClrTx/>
              <a:defRPr/>
            </a:pPr>
            <a:r>
              <a:rPr lang="pt-BR" altLang="pt-BR" sz="1400" dirty="0">
                <a:solidFill>
                  <a:srgbClr val="000000"/>
                </a:solidFill>
              </a:rPr>
              <a:t>7. Como é feito o cultivo de bactérias anaeróbias?</a:t>
            </a:r>
            <a:endParaRPr lang="pt-BR" altLang="pt-BR" sz="800" dirty="0">
              <a:solidFill>
                <a:srgbClr val="000000"/>
              </a:solidFill>
            </a:endParaRPr>
          </a:p>
          <a:p>
            <a:pPr algn="just" eaLnBrk="1" fontAlgn="auto" hangingPunct="1">
              <a:spcBef>
                <a:spcPts val="0"/>
              </a:spcBef>
              <a:spcAft>
                <a:spcPts val="1200"/>
              </a:spcAft>
              <a:buClrTx/>
              <a:defRPr/>
            </a:pPr>
            <a:r>
              <a:rPr lang="pt-BR" altLang="pt-BR" sz="1400" dirty="0">
                <a:solidFill>
                  <a:srgbClr val="000000"/>
                </a:solidFill>
              </a:rPr>
              <a:t>8. Quando uma célula da bactéria </a:t>
            </a:r>
            <a:r>
              <a:rPr lang="pt-BR" altLang="pt-BR" sz="1400" i="1" dirty="0">
                <a:solidFill>
                  <a:srgbClr val="000000"/>
                </a:solidFill>
              </a:rPr>
              <a:t>E. coli</a:t>
            </a:r>
            <a:r>
              <a:rPr lang="pt-BR" altLang="pt-BR" sz="1400" dirty="0">
                <a:solidFill>
                  <a:srgbClr val="000000"/>
                </a:solidFill>
              </a:rPr>
              <a:t> é semeada em meio sólido Ágar Nutriente e é cultivada a 37 </a:t>
            </a:r>
            <a:r>
              <a:rPr lang="pt-BR" altLang="pt-BR" sz="1400" dirty="0" err="1">
                <a:solidFill>
                  <a:srgbClr val="000000"/>
                </a:solidFill>
              </a:rPr>
              <a:t>ºC</a:t>
            </a:r>
            <a:r>
              <a:rPr lang="pt-BR" altLang="pt-BR" sz="1400" dirty="0">
                <a:solidFill>
                  <a:srgbClr val="000000"/>
                </a:solidFill>
              </a:rPr>
              <a:t>,  ela se divide em duas a cada 20 minutos, após ter atingido a fase exponencial de crescimento.    Suponha que numa segunda-feira, as 17:00 horas, foi realizada uma </a:t>
            </a:r>
            <a:r>
              <a:rPr lang="pt-BR" altLang="pt-BR" sz="1400" u="sng" dirty="0">
                <a:solidFill>
                  <a:srgbClr val="000000"/>
                </a:solidFill>
              </a:rPr>
              <a:t>semeadura por esgotamento</a:t>
            </a:r>
            <a:r>
              <a:rPr lang="pt-BR" altLang="pt-BR" sz="1400" dirty="0">
                <a:solidFill>
                  <a:srgbClr val="000000"/>
                </a:solidFill>
              </a:rPr>
              <a:t>* da bactéria  </a:t>
            </a:r>
            <a:r>
              <a:rPr lang="pt-BR" altLang="pt-BR" sz="1400" i="1" dirty="0">
                <a:solidFill>
                  <a:srgbClr val="000000"/>
                </a:solidFill>
              </a:rPr>
              <a:t>E. coli </a:t>
            </a:r>
            <a:r>
              <a:rPr lang="pt-BR" altLang="pt-BR" sz="1400" dirty="0">
                <a:solidFill>
                  <a:srgbClr val="000000"/>
                </a:solidFill>
              </a:rPr>
              <a:t>neste</a:t>
            </a:r>
            <a:r>
              <a:rPr lang="pt-BR" altLang="pt-BR" sz="1400" i="1" dirty="0">
                <a:solidFill>
                  <a:srgbClr val="000000"/>
                </a:solidFill>
              </a:rPr>
              <a:t> </a:t>
            </a:r>
            <a:r>
              <a:rPr lang="pt-BR" altLang="pt-BR" sz="1400" dirty="0">
                <a:solidFill>
                  <a:srgbClr val="000000"/>
                </a:solidFill>
              </a:rPr>
              <a:t>meio.  Suponha que há uma fase lag de 2 horas, quantas bactérias devem estar presentes em cada uma das colônias isoladas na terça-feira seguinte, as 16:00 horas?</a:t>
            </a:r>
          </a:p>
        </p:txBody>
      </p:sp>
      <p:pic>
        <p:nvPicPr>
          <p:cNvPr id="76803" name="Picture 3" descr="A drawing of a cartoon character&#10;&#10;Description automatically generated">
            <a:extLst>
              <a:ext uri="{FF2B5EF4-FFF2-40B4-BE49-F238E27FC236}">
                <a16:creationId xmlns:a16="http://schemas.microsoft.com/office/drawing/2014/main" id="{8AB50E23-C4D1-7961-0983-E69770B7C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625" y="1700213"/>
            <a:ext cx="60166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Box 4">
            <a:extLst>
              <a:ext uri="{FF2B5EF4-FFF2-40B4-BE49-F238E27FC236}">
                <a16:creationId xmlns:a16="http://schemas.microsoft.com/office/drawing/2014/main" id="{24DF6E01-BAB3-A7B0-639E-6702C24FE2A9}"/>
              </a:ext>
            </a:extLst>
          </p:cNvPr>
          <p:cNvSpPr txBox="1">
            <a:spLocks noChangeArrowheads="1"/>
          </p:cNvSpPr>
          <p:nvPr/>
        </p:nvSpPr>
        <p:spPr bwMode="auto">
          <a:xfrm rot="21120444">
            <a:off x="8404225" y="1846263"/>
            <a:ext cx="1630363" cy="523875"/>
          </a:xfrm>
          <a:custGeom>
            <a:avLst/>
            <a:gdLst>
              <a:gd name="connsiteX0" fmla="*/ 0 w 1630363"/>
              <a:gd name="connsiteY0" fmla="*/ 0 h 523875"/>
              <a:gd name="connsiteX1" fmla="*/ 576062 w 1630363"/>
              <a:gd name="connsiteY1" fmla="*/ 0 h 523875"/>
              <a:gd name="connsiteX2" fmla="*/ 1135820 w 1630363"/>
              <a:gd name="connsiteY2" fmla="*/ 0 h 523875"/>
              <a:gd name="connsiteX3" fmla="*/ 1630363 w 1630363"/>
              <a:gd name="connsiteY3" fmla="*/ 0 h 523875"/>
              <a:gd name="connsiteX4" fmla="*/ 1630363 w 1630363"/>
              <a:gd name="connsiteY4" fmla="*/ 523875 h 523875"/>
              <a:gd name="connsiteX5" fmla="*/ 1119516 w 1630363"/>
              <a:gd name="connsiteY5" fmla="*/ 523875 h 523875"/>
              <a:gd name="connsiteX6" fmla="*/ 576062 w 1630363"/>
              <a:gd name="connsiteY6" fmla="*/ 523875 h 523875"/>
              <a:gd name="connsiteX7" fmla="*/ 0 w 1630363"/>
              <a:gd name="connsiteY7" fmla="*/ 523875 h 523875"/>
              <a:gd name="connsiteX8" fmla="*/ 0 w 1630363"/>
              <a:gd name="connsiteY8" fmla="*/ 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363" h="523875" fill="none" extrusionOk="0">
                <a:moveTo>
                  <a:pt x="0" y="0"/>
                </a:moveTo>
                <a:cubicBezTo>
                  <a:pt x="210940" y="-10555"/>
                  <a:pt x="388678" y="52091"/>
                  <a:pt x="576062" y="0"/>
                </a:cubicBezTo>
                <a:cubicBezTo>
                  <a:pt x="763446" y="-52091"/>
                  <a:pt x="869226" y="40112"/>
                  <a:pt x="1135820" y="0"/>
                </a:cubicBezTo>
                <a:cubicBezTo>
                  <a:pt x="1402414" y="-40112"/>
                  <a:pt x="1386900" y="21257"/>
                  <a:pt x="1630363" y="0"/>
                </a:cubicBezTo>
                <a:cubicBezTo>
                  <a:pt x="1634504" y="221087"/>
                  <a:pt x="1587272" y="325845"/>
                  <a:pt x="1630363" y="523875"/>
                </a:cubicBezTo>
                <a:cubicBezTo>
                  <a:pt x="1397835" y="570902"/>
                  <a:pt x="1362231" y="472233"/>
                  <a:pt x="1119516" y="523875"/>
                </a:cubicBezTo>
                <a:cubicBezTo>
                  <a:pt x="876801" y="575517"/>
                  <a:pt x="735993" y="465189"/>
                  <a:pt x="576062" y="523875"/>
                </a:cubicBezTo>
                <a:cubicBezTo>
                  <a:pt x="416131" y="582561"/>
                  <a:pt x="118366" y="456813"/>
                  <a:pt x="0" y="523875"/>
                </a:cubicBezTo>
                <a:cubicBezTo>
                  <a:pt x="-36774" y="378201"/>
                  <a:pt x="21283" y="198674"/>
                  <a:pt x="0" y="0"/>
                </a:cubicBezTo>
                <a:close/>
              </a:path>
              <a:path w="1630363" h="523875" stroke="0" extrusionOk="0">
                <a:moveTo>
                  <a:pt x="0" y="0"/>
                </a:moveTo>
                <a:cubicBezTo>
                  <a:pt x="237915" y="-42400"/>
                  <a:pt x="298500" y="37684"/>
                  <a:pt x="527151" y="0"/>
                </a:cubicBezTo>
                <a:cubicBezTo>
                  <a:pt x="755802" y="-37684"/>
                  <a:pt x="835187" y="51254"/>
                  <a:pt x="1021694" y="0"/>
                </a:cubicBezTo>
                <a:cubicBezTo>
                  <a:pt x="1208201" y="-51254"/>
                  <a:pt x="1473979" y="48207"/>
                  <a:pt x="1630363" y="0"/>
                </a:cubicBezTo>
                <a:cubicBezTo>
                  <a:pt x="1690465" y="256367"/>
                  <a:pt x="1620498" y="392265"/>
                  <a:pt x="1630363" y="523875"/>
                </a:cubicBezTo>
                <a:cubicBezTo>
                  <a:pt x="1447967" y="524062"/>
                  <a:pt x="1298669" y="467672"/>
                  <a:pt x="1119516" y="523875"/>
                </a:cubicBezTo>
                <a:cubicBezTo>
                  <a:pt x="940363" y="580078"/>
                  <a:pt x="825965" y="516707"/>
                  <a:pt x="543454" y="523875"/>
                </a:cubicBezTo>
                <a:cubicBezTo>
                  <a:pt x="260943" y="531043"/>
                  <a:pt x="165978" y="503750"/>
                  <a:pt x="0" y="523875"/>
                </a:cubicBezTo>
                <a:cubicBezTo>
                  <a:pt x="-10701" y="323300"/>
                  <a:pt x="34636" y="194299"/>
                  <a:pt x="0" y="0"/>
                </a:cubicBezTo>
                <a:close/>
              </a:path>
            </a:pathLst>
          </a:custGeom>
          <a:solidFill>
            <a:schemeClr val="accent2">
              <a:lumMod val="20000"/>
              <a:lumOff val="80000"/>
            </a:schemeClr>
          </a:solidFill>
          <a:ln>
            <a:solidFill>
              <a:srgbClr val="7030A0"/>
            </a:solidFill>
          </a:ln>
        </p:spPr>
        <p:txBody>
          <a:bodyPr>
            <a:spAutoFit/>
          </a:bodyPr>
          <a:lstStyle/>
          <a:p>
            <a:pPr algn="ctr" eaLnBrk="1" fontAlgn="auto" hangingPunct="1">
              <a:spcBef>
                <a:spcPts val="0"/>
              </a:spcBef>
              <a:spcAft>
                <a:spcPts val="0"/>
              </a:spcAft>
              <a:defRPr/>
            </a:pPr>
            <a:r>
              <a:rPr lang="pt-BR" altLang="en-BR" sz="1400" dirty="0">
                <a:solidFill>
                  <a:srgbClr val="0070C0"/>
                </a:solidFill>
                <a:latin typeface="+mn-lt"/>
              </a:rPr>
              <a:t>Cá  está um desafio, Aí, topas ?</a:t>
            </a:r>
          </a:p>
        </p:txBody>
      </p:sp>
      <p:graphicFrame>
        <p:nvGraphicFramePr>
          <p:cNvPr id="3" name="Table 9">
            <a:extLst>
              <a:ext uri="{FF2B5EF4-FFF2-40B4-BE49-F238E27FC236}">
                <a16:creationId xmlns:a16="http://schemas.microsoft.com/office/drawing/2014/main" id="{0C74A412-739A-4059-F8E7-39810C028F15}"/>
              </a:ext>
            </a:extLst>
          </p:cNvPr>
          <p:cNvGraphicFramePr>
            <a:graphicFrameLocks noGrp="1"/>
          </p:cNvGraphicFramePr>
          <p:nvPr/>
        </p:nvGraphicFramePr>
        <p:xfrm>
          <a:off x="1884363" y="5170488"/>
          <a:ext cx="8347075" cy="1493837"/>
        </p:xfrm>
        <a:graphic>
          <a:graphicData uri="http://schemas.openxmlformats.org/drawingml/2006/table">
            <a:tbl>
              <a:tblPr firstRow="1" bandRow="1">
                <a:tableStyleId>{5C22544A-7EE6-4342-B048-85BDC9FD1C3A}</a:tableStyleId>
              </a:tblPr>
              <a:tblGrid>
                <a:gridCol w="3964696">
                  <a:extLst>
                    <a:ext uri="{9D8B030D-6E8A-4147-A177-3AD203B41FA5}">
                      <a16:colId xmlns:a16="http://schemas.microsoft.com/office/drawing/2014/main" val="20000"/>
                    </a:ext>
                  </a:extLst>
                </a:gridCol>
                <a:gridCol w="2478911">
                  <a:extLst>
                    <a:ext uri="{9D8B030D-6E8A-4147-A177-3AD203B41FA5}">
                      <a16:colId xmlns:a16="http://schemas.microsoft.com/office/drawing/2014/main" val="20001"/>
                    </a:ext>
                  </a:extLst>
                </a:gridCol>
                <a:gridCol w="1903468">
                  <a:extLst>
                    <a:ext uri="{9D8B030D-6E8A-4147-A177-3AD203B41FA5}">
                      <a16:colId xmlns:a16="http://schemas.microsoft.com/office/drawing/2014/main" val="20002"/>
                    </a:ext>
                  </a:extLst>
                </a:gridCol>
              </a:tblGrid>
              <a:tr h="149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altLang="pt-BR" sz="800" b="0" dirty="0">
                        <a:solidFill>
                          <a:srgbClr val="000000"/>
                        </a:solidFill>
                        <a:latin typeface="Futura Medium" panose="020B0602020204020303" pitchFamily="34" charset="-79"/>
                        <a:cs typeface="Futura Medium" panose="020B0602020204020303" pitchFamily="34" charset="-79"/>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altLang="pt-BR" sz="1200" b="0" dirty="0">
                          <a:solidFill>
                            <a:srgbClr val="000000"/>
                          </a:solidFill>
                          <a:latin typeface="Futura Medium" panose="020B0602020204020303" pitchFamily="34" charset="-79"/>
                          <a:cs typeface="Futura Medium" panose="020B0602020204020303" pitchFamily="34" charset="-79"/>
                        </a:rPr>
                        <a:t>Obs: *</a:t>
                      </a:r>
                      <a:r>
                        <a:rPr lang="pt-BR" altLang="pt-BR" sz="1200" b="0" u="sng" dirty="0">
                          <a:solidFill>
                            <a:srgbClr val="000000"/>
                          </a:solidFill>
                          <a:latin typeface="Futura Medium" panose="020B0602020204020303" pitchFamily="34" charset="-79"/>
                          <a:cs typeface="Futura Medium" panose="020B0602020204020303" pitchFamily="34" charset="-79"/>
                        </a:rPr>
                        <a:t>Semeadura por esgotamento</a:t>
                      </a:r>
                      <a:r>
                        <a:rPr lang="pt-BR" altLang="pt-BR" sz="1200" b="0" dirty="0">
                          <a:solidFill>
                            <a:srgbClr val="000000"/>
                          </a:solidFill>
                          <a:latin typeface="Futura Medium" panose="020B0602020204020303" pitchFamily="34" charset="-79"/>
                          <a:cs typeface="Futura Medium" panose="020B0602020204020303" pitchFamily="34" charset="-79"/>
                        </a:rPr>
                        <a:t> é aquele tipo de semeadura feito com alça platina em meio sólido, quando se deseja obter colônias isoladas derivadas do cultivo no local onde foi inoculada uma única célula bacteriana (Fig. ao lado).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t-BR" altLang="pt-BR" sz="800" b="0" dirty="0">
                        <a:solidFill>
                          <a:srgbClr val="000000"/>
                        </a:solidFill>
                        <a:latin typeface="Futura Medium" panose="020B0602020204020303" pitchFamily="34" charset="-79"/>
                        <a:cs typeface="Futura Medium" panose="020B06020202040203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800" b="0" dirty="0">
                        <a:latin typeface="Futura Medium" panose="020B0602020204020303" pitchFamily="34" charset="-79"/>
                        <a:cs typeface="Futura Medium" panose="020B06020202040203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800" b="0" dirty="0">
                        <a:latin typeface="Futura Medium" panose="020B0602020204020303" pitchFamily="34" charset="-79"/>
                        <a:cs typeface="Futura Medium" panose="020B0602020204020303" pitchFamily="34" charset="-79"/>
                      </a:endParaRPr>
                    </a:p>
                  </a:txBody>
                  <a:tcPr marL="91439" marR="91439" marT="45730" marB="45730">
                    <a:solidFill>
                      <a:srgbClr val="E5E2F4"/>
                    </a:solidFill>
                  </a:tcPr>
                </a:tc>
                <a:tc>
                  <a:txBody>
                    <a:bodyPr/>
                    <a:lstStyle/>
                    <a:p>
                      <a:endParaRPr lang="pt-BR" sz="1800" dirty="0"/>
                    </a:p>
                  </a:txBody>
                  <a:tcPr marL="91439" marR="91439" marT="45730" marB="45730">
                    <a:solidFill>
                      <a:srgbClr val="E5E2F4"/>
                    </a:solidFill>
                  </a:tcPr>
                </a:tc>
                <a:tc>
                  <a:txBody>
                    <a:bodyPr/>
                    <a:lstStyle/>
                    <a:p>
                      <a:endParaRPr lang="pt-BR" sz="1800" dirty="0"/>
                    </a:p>
                  </a:txBody>
                  <a:tcPr marL="91439" marR="91439" marT="45730" marB="45730">
                    <a:solidFill>
                      <a:srgbClr val="E5E2F4"/>
                    </a:solidFill>
                  </a:tcPr>
                </a:tc>
                <a:extLst>
                  <a:ext uri="{0D108BD9-81ED-4DB2-BD59-A6C34878D82A}">
                    <a16:rowId xmlns:a16="http://schemas.microsoft.com/office/drawing/2014/main" val="10000"/>
                  </a:ext>
                </a:extLst>
              </a:tr>
            </a:tbl>
          </a:graphicData>
        </a:graphic>
      </p:graphicFrame>
      <p:pic>
        <p:nvPicPr>
          <p:cNvPr id="76815" name="officeArt object">
            <a:extLst>
              <a:ext uri="{FF2B5EF4-FFF2-40B4-BE49-F238E27FC236}">
                <a16:creationId xmlns:a16="http://schemas.microsoft.com/office/drawing/2014/main" id="{01DB6BA7-5DD4-131E-7CE5-08312EAFDE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6775" y="5208588"/>
            <a:ext cx="1992313"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6816" name="Picture 4" descr="Meios de cultura – Como diferenciar meios de cultura">
            <a:extLst>
              <a:ext uri="{FF2B5EF4-FFF2-40B4-BE49-F238E27FC236}">
                <a16:creationId xmlns:a16="http://schemas.microsoft.com/office/drawing/2014/main" id="{AC46792D-4B8D-CEB6-2974-6B4B9E21C1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952" r="21944"/>
          <a:stretch>
            <a:fillRect/>
          </a:stretch>
        </p:blipFill>
        <p:spPr bwMode="auto">
          <a:xfrm>
            <a:off x="8088313" y="5265738"/>
            <a:ext cx="199231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98DCC0C-692B-87B1-E211-41C449E1F07F}"/>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76818" name="TextBox 12">
            <a:extLst>
              <a:ext uri="{FF2B5EF4-FFF2-40B4-BE49-F238E27FC236}">
                <a16:creationId xmlns:a16="http://schemas.microsoft.com/office/drawing/2014/main" id="{3CED1C12-D693-9FD9-75B0-200B074A11EA}"/>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a:extLst>
              <a:ext uri="{FF2B5EF4-FFF2-40B4-BE49-F238E27FC236}">
                <a16:creationId xmlns:a16="http://schemas.microsoft.com/office/drawing/2014/main" id="{FF01A35E-7F77-AA62-5588-522FE1A6633B}"/>
              </a:ext>
            </a:extLst>
          </p:cNvPr>
          <p:cNvSpPr txBox="1">
            <a:spLocks noChangeArrowheads="1"/>
          </p:cNvSpPr>
          <p:nvPr/>
        </p:nvSpPr>
        <p:spPr bwMode="auto">
          <a:xfrm>
            <a:off x="151904" y="399184"/>
            <a:ext cx="4503936" cy="6465489"/>
          </a:xfrm>
          <a:prstGeom prst="rect">
            <a:avLst/>
          </a:prstGeom>
          <a:solidFill>
            <a:srgbClr val="FFFDF1"/>
          </a:solidFill>
          <a:ln w="28575" cap="sq">
            <a:solidFill>
              <a:srgbClr val="7030A0"/>
            </a:solidFill>
            <a:miter lim="800000"/>
            <a:headEnd/>
            <a:tailEnd/>
          </a:ln>
          <a:effectLst/>
        </p:spPr>
        <p:txBody>
          <a:bodyPr wrap="square"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fontAlgn="auto" hangingPunct="1">
              <a:spcBef>
                <a:spcPts val="0"/>
              </a:spcBef>
              <a:spcAft>
                <a:spcPts val="600"/>
              </a:spcAft>
              <a:buClrTx/>
              <a:defRPr/>
            </a:pPr>
            <a:r>
              <a:rPr lang="pt-BR" altLang="pt-BR" b="1" dirty="0">
                <a:solidFill>
                  <a:srgbClr val="3333CC"/>
                </a:solidFill>
              </a:rPr>
              <a:t>8. Questões para Estudo </a:t>
            </a:r>
            <a:r>
              <a:rPr lang="pt-BR" altLang="pt-BR" dirty="0">
                <a:solidFill>
                  <a:srgbClr val="3333CC"/>
                </a:solidFill>
              </a:rPr>
              <a:t>– </a:t>
            </a:r>
            <a:endParaRPr lang="pt-BR" altLang="pt-BR" u="sng" dirty="0">
              <a:solidFill>
                <a:srgbClr val="7030A0"/>
              </a:solidFill>
              <a:latin typeface="Futura Medium" panose="020B0602020204020303" pitchFamily="34" charset="-79"/>
              <a:cs typeface="Futura Medium" panose="020B0602020204020303" pitchFamily="34" charset="-79"/>
            </a:endParaRPr>
          </a:p>
          <a:p>
            <a:pPr eaLnBrk="1" fontAlgn="auto" hangingPunct="1">
              <a:spcBef>
                <a:spcPts val="0"/>
              </a:spcBef>
              <a:spcAft>
                <a:spcPts val="600"/>
              </a:spcAft>
              <a:buClrTx/>
              <a:defRPr/>
            </a:pPr>
            <a:endParaRPr lang="pt-BR" altLang="pt-BR" sz="800" dirty="0">
              <a:solidFill>
                <a:srgbClr val="000000"/>
              </a:solidFill>
            </a:endParaRPr>
          </a:p>
          <a:p>
            <a:pPr eaLnBrk="1" fontAlgn="auto" hangingPunct="1">
              <a:spcBef>
                <a:spcPts val="0"/>
              </a:spcBef>
              <a:spcAft>
                <a:spcPts val="1200"/>
              </a:spcAft>
              <a:buClrTx/>
              <a:defRPr/>
            </a:pPr>
            <a:r>
              <a:rPr lang="pt-BR" altLang="pt-BR" sz="1400" dirty="0">
                <a:solidFill>
                  <a:srgbClr val="000000"/>
                </a:solidFill>
              </a:rPr>
              <a:t>1. Desenhe uma Curva de crescimento bacteriano e explique cada uma de suas fases.</a:t>
            </a:r>
          </a:p>
          <a:p>
            <a:pPr eaLnBrk="1" fontAlgn="auto" hangingPunct="1">
              <a:spcBef>
                <a:spcPts val="0"/>
              </a:spcBef>
              <a:spcAft>
                <a:spcPts val="1200"/>
              </a:spcAft>
              <a:buClrTx/>
              <a:defRPr/>
            </a:pPr>
            <a:r>
              <a:rPr lang="pt-BR" altLang="pt-BR" sz="1400" dirty="0">
                <a:solidFill>
                  <a:srgbClr val="000000"/>
                </a:solidFill>
              </a:rPr>
              <a:t>2. Quais são os nutrientes mínimos necessários para o crescimento bacteriano?</a:t>
            </a:r>
          </a:p>
          <a:p>
            <a:pPr eaLnBrk="1" fontAlgn="auto" hangingPunct="1">
              <a:spcBef>
                <a:spcPts val="0"/>
              </a:spcBef>
              <a:spcAft>
                <a:spcPts val="1200"/>
              </a:spcAft>
              <a:buClrTx/>
              <a:defRPr/>
            </a:pPr>
            <a:r>
              <a:rPr lang="pt-BR" altLang="pt-BR" sz="1400" dirty="0">
                <a:solidFill>
                  <a:srgbClr val="000000"/>
                </a:solidFill>
              </a:rPr>
              <a:t>3. O que são macronutrientes  e micronutrientes?  Cite alguns deles.</a:t>
            </a:r>
          </a:p>
          <a:p>
            <a:pPr eaLnBrk="1" fontAlgn="auto" hangingPunct="1">
              <a:spcBef>
                <a:spcPts val="0"/>
              </a:spcBef>
              <a:spcAft>
                <a:spcPts val="1200"/>
              </a:spcAft>
              <a:buClrTx/>
              <a:defRPr/>
            </a:pPr>
            <a:r>
              <a:rPr lang="pt-BR" altLang="pt-BR" sz="1400" dirty="0">
                <a:solidFill>
                  <a:srgbClr val="000000"/>
                </a:solidFill>
              </a:rPr>
              <a:t>4. O que é meio de cultura diferencial? Cite um exemplo.</a:t>
            </a:r>
          </a:p>
          <a:p>
            <a:pPr eaLnBrk="1" fontAlgn="auto" hangingPunct="1">
              <a:spcBef>
                <a:spcPts val="0"/>
              </a:spcBef>
              <a:spcAft>
                <a:spcPts val="1200"/>
              </a:spcAft>
              <a:buClrTx/>
              <a:defRPr/>
            </a:pPr>
            <a:r>
              <a:rPr lang="pt-BR" altLang="pt-BR" sz="1400" dirty="0">
                <a:solidFill>
                  <a:srgbClr val="000000"/>
                </a:solidFill>
              </a:rPr>
              <a:t>5. O que é meio de cultura seletivo? Cite um exemplo.</a:t>
            </a:r>
          </a:p>
          <a:p>
            <a:pPr eaLnBrk="1" fontAlgn="auto" hangingPunct="1">
              <a:spcBef>
                <a:spcPts val="0"/>
              </a:spcBef>
              <a:spcAft>
                <a:spcPts val="1200"/>
              </a:spcAft>
              <a:buClrTx/>
              <a:defRPr/>
            </a:pPr>
            <a:r>
              <a:rPr lang="pt-BR" altLang="pt-BR" sz="1400" dirty="0">
                <a:solidFill>
                  <a:srgbClr val="000000"/>
                </a:solidFill>
              </a:rPr>
              <a:t>6. Existem meios de cultura diferenciais e seletivos? Cite um exemplo.</a:t>
            </a:r>
          </a:p>
          <a:p>
            <a:pPr eaLnBrk="1" fontAlgn="auto" hangingPunct="1">
              <a:spcBef>
                <a:spcPts val="0"/>
              </a:spcBef>
              <a:spcAft>
                <a:spcPts val="1200"/>
              </a:spcAft>
              <a:buClrTx/>
              <a:defRPr/>
            </a:pPr>
            <a:r>
              <a:rPr lang="pt-BR" altLang="pt-BR" sz="1400" dirty="0">
                <a:solidFill>
                  <a:srgbClr val="000000"/>
                </a:solidFill>
              </a:rPr>
              <a:t>7. Como é feito o cultivo de bactérias anaeróbias?</a:t>
            </a:r>
            <a:endParaRPr lang="pt-BR" altLang="pt-BR" sz="800" dirty="0">
              <a:solidFill>
                <a:srgbClr val="000000"/>
              </a:solidFill>
            </a:endParaRPr>
          </a:p>
          <a:p>
            <a:pPr algn="just" eaLnBrk="1" fontAlgn="auto" hangingPunct="1">
              <a:spcBef>
                <a:spcPts val="0"/>
              </a:spcBef>
              <a:spcAft>
                <a:spcPts val="1200"/>
              </a:spcAft>
              <a:buClrTx/>
              <a:defRPr/>
            </a:pPr>
            <a:r>
              <a:rPr lang="pt-BR" altLang="pt-BR" sz="1400" dirty="0">
                <a:solidFill>
                  <a:srgbClr val="000000"/>
                </a:solidFill>
              </a:rPr>
              <a:t>8. Quando uma célula da bactéria </a:t>
            </a:r>
            <a:r>
              <a:rPr lang="pt-BR" altLang="pt-BR" sz="1400" i="1" dirty="0">
                <a:solidFill>
                  <a:srgbClr val="000000"/>
                </a:solidFill>
              </a:rPr>
              <a:t>E. coli</a:t>
            </a:r>
            <a:r>
              <a:rPr lang="pt-BR" altLang="pt-BR" sz="1400" dirty="0">
                <a:solidFill>
                  <a:srgbClr val="000000"/>
                </a:solidFill>
              </a:rPr>
              <a:t> é semeada em meio sólido Ágar Nutriente e é cultivada a 37 </a:t>
            </a:r>
            <a:r>
              <a:rPr lang="pt-BR" altLang="pt-BR" sz="1400" dirty="0" err="1">
                <a:solidFill>
                  <a:srgbClr val="000000"/>
                </a:solidFill>
              </a:rPr>
              <a:t>ºC</a:t>
            </a:r>
            <a:r>
              <a:rPr lang="pt-BR" altLang="pt-BR" sz="1400" dirty="0">
                <a:solidFill>
                  <a:srgbClr val="000000"/>
                </a:solidFill>
              </a:rPr>
              <a:t>,  ela se divide em duas a cada 20 minutos, após ter atingido a fase exponencial de crescimento.    Suponha que numa segunda-feira, as 17:00 horas, foi realizada uma </a:t>
            </a:r>
            <a:r>
              <a:rPr lang="pt-BR" altLang="pt-BR" sz="1400" u="sng" dirty="0">
                <a:solidFill>
                  <a:srgbClr val="000000"/>
                </a:solidFill>
              </a:rPr>
              <a:t>semeadura por esgotamento</a:t>
            </a:r>
            <a:r>
              <a:rPr lang="pt-BR" altLang="pt-BR" sz="1400" dirty="0">
                <a:solidFill>
                  <a:srgbClr val="000000"/>
                </a:solidFill>
              </a:rPr>
              <a:t>* da bactéria  </a:t>
            </a:r>
            <a:r>
              <a:rPr lang="pt-BR" altLang="pt-BR" sz="1400" i="1" dirty="0">
                <a:solidFill>
                  <a:srgbClr val="000000"/>
                </a:solidFill>
              </a:rPr>
              <a:t>E. coli </a:t>
            </a:r>
            <a:r>
              <a:rPr lang="pt-BR" altLang="pt-BR" sz="1400" dirty="0">
                <a:solidFill>
                  <a:srgbClr val="000000"/>
                </a:solidFill>
              </a:rPr>
              <a:t>neste</a:t>
            </a:r>
            <a:r>
              <a:rPr lang="pt-BR" altLang="pt-BR" sz="1400" i="1" dirty="0">
                <a:solidFill>
                  <a:srgbClr val="000000"/>
                </a:solidFill>
              </a:rPr>
              <a:t> </a:t>
            </a:r>
            <a:r>
              <a:rPr lang="pt-BR" altLang="pt-BR" sz="1400" dirty="0">
                <a:solidFill>
                  <a:srgbClr val="000000"/>
                </a:solidFill>
              </a:rPr>
              <a:t>meio.  Suponha que há uma fase lag de 2 horas, quantas bactérias devem estar presentes em cada uma das colônias isoladas na terça-feira seguinte, as 16:00 horas?</a:t>
            </a:r>
          </a:p>
        </p:txBody>
      </p:sp>
      <p:sp>
        <p:nvSpPr>
          <p:cNvPr id="8" name="Rectangle 7">
            <a:extLst>
              <a:ext uri="{FF2B5EF4-FFF2-40B4-BE49-F238E27FC236}">
                <a16:creationId xmlns:a16="http://schemas.microsoft.com/office/drawing/2014/main" id="{698DCC0C-692B-87B1-E211-41C449E1F07F}"/>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76818" name="TextBox 12">
            <a:extLst>
              <a:ext uri="{FF2B5EF4-FFF2-40B4-BE49-F238E27FC236}">
                <a16:creationId xmlns:a16="http://schemas.microsoft.com/office/drawing/2014/main" id="{3CED1C12-D693-9FD9-75B0-200B074A11EA}"/>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2" name="Text Box 1">
            <a:extLst>
              <a:ext uri="{FF2B5EF4-FFF2-40B4-BE49-F238E27FC236}">
                <a16:creationId xmlns:a16="http://schemas.microsoft.com/office/drawing/2014/main" id="{B45FED01-3596-80F3-0D79-9943095F5DE9}"/>
              </a:ext>
            </a:extLst>
          </p:cNvPr>
          <p:cNvSpPr txBox="1">
            <a:spLocks noChangeArrowheads="1"/>
          </p:cNvSpPr>
          <p:nvPr/>
        </p:nvSpPr>
        <p:spPr bwMode="auto">
          <a:xfrm>
            <a:off x="4742954" y="273050"/>
            <a:ext cx="7361932" cy="6619377"/>
          </a:xfrm>
          <a:custGeom>
            <a:avLst/>
            <a:gdLst>
              <a:gd name="connsiteX0" fmla="*/ 0 w 7361932"/>
              <a:gd name="connsiteY0" fmla="*/ 0 h 6619377"/>
              <a:gd name="connsiteX1" fmla="*/ 713541 w 7361932"/>
              <a:gd name="connsiteY1" fmla="*/ 0 h 6619377"/>
              <a:gd name="connsiteX2" fmla="*/ 1427082 w 7361932"/>
              <a:gd name="connsiteY2" fmla="*/ 0 h 6619377"/>
              <a:gd name="connsiteX3" fmla="*/ 1993385 w 7361932"/>
              <a:gd name="connsiteY3" fmla="*/ 0 h 6619377"/>
              <a:gd name="connsiteX4" fmla="*/ 2633306 w 7361932"/>
              <a:gd name="connsiteY4" fmla="*/ 0 h 6619377"/>
              <a:gd name="connsiteX5" fmla="*/ 3199609 w 7361932"/>
              <a:gd name="connsiteY5" fmla="*/ 0 h 6619377"/>
              <a:gd name="connsiteX6" fmla="*/ 3765911 w 7361932"/>
              <a:gd name="connsiteY6" fmla="*/ 0 h 6619377"/>
              <a:gd name="connsiteX7" fmla="*/ 4332214 w 7361932"/>
              <a:gd name="connsiteY7" fmla="*/ 0 h 6619377"/>
              <a:gd name="connsiteX8" fmla="*/ 4677658 w 7361932"/>
              <a:gd name="connsiteY8" fmla="*/ 0 h 6619377"/>
              <a:gd name="connsiteX9" fmla="*/ 5317580 w 7361932"/>
              <a:gd name="connsiteY9" fmla="*/ 0 h 6619377"/>
              <a:gd name="connsiteX10" fmla="*/ 5663025 w 7361932"/>
              <a:gd name="connsiteY10" fmla="*/ 0 h 6619377"/>
              <a:gd name="connsiteX11" fmla="*/ 6229327 w 7361932"/>
              <a:gd name="connsiteY11" fmla="*/ 0 h 6619377"/>
              <a:gd name="connsiteX12" fmla="*/ 7361932 w 7361932"/>
              <a:gd name="connsiteY12" fmla="*/ 0 h 6619377"/>
              <a:gd name="connsiteX13" fmla="*/ 7361932 w 7361932"/>
              <a:gd name="connsiteY13" fmla="*/ 684002 h 6619377"/>
              <a:gd name="connsiteX14" fmla="*/ 7361932 w 7361932"/>
              <a:gd name="connsiteY14" fmla="*/ 1037036 h 6619377"/>
              <a:gd name="connsiteX15" fmla="*/ 7361932 w 7361932"/>
              <a:gd name="connsiteY15" fmla="*/ 1456263 h 6619377"/>
              <a:gd name="connsiteX16" fmla="*/ 7361932 w 7361932"/>
              <a:gd name="connsiteY16" fmla="*/ 1875490 h 6619377"/>
              <a:gd name="connsiteX17" fmla="*/ 7361932 w 7361932"/>
              <a:gd name="connsiteY17" fmla="*/ 2427105 h 6619377"/>
              <a:gd name="connsiteX18" fmla="*/ 7361932 w 7361932"/>
              <a:gd name="connsiteY18" fmla="*/ 2978720 h 6619377"/>
              <a:gd name="connsiteX19" fmla="*/ 7361932 w 7361932"/>
              <a:gd name="connsiteY19" fmla="*/ 3464141 h 6619377"/>
              <a:gd name="connsiteX20" fmla="*/ 7361932 w 7361932"/>
              <a:gd name="connsiteY20" fmla="*/ 4148143 h 6619377"/>
              <a:gd name="connsiteX21" fmla="*/ 7361932 w 7361932"/>
              <a:gd name="connsiteY21" fmla="*/ 4567370 h 6619377"/>
              <a:gd name="connsiteX22" fmla="*/ 7361932 w 7361932"/>
              <a:gd name="connsiteY22" fmla="*/ 5251372 h 6619377"/>
              <a:gd name="connsiteX23" fmla="*/ 7361932 w 7361932"/>
              <a:gd name="connsiteY23" fmla="*/ 5670600 h 6619377"/>
              <a:gd name="connsiteX24" fmla="*/ 7361932 w 7361932"/>
              <a:gd name="connsiteY24" fmla="*/ 6619377 h 6619377"/>
              <a:gd name="connsiteX25" fmla="*/ 6648391 w 7361932"/>
              <a:gd name="connsiteY25" fmla="*/ 6619377 h 6619377"/>
              <a:gd name="connsiteX26" fmla="*/ 6155708 w 7361932"/>
              <a:gd name="connsiteY26" fmla="*/ 6619377 h 6619377"/>
              <a:gd name="connsiteX27" fmla="*/ 5515786 w 7361932"/>
              <a:gd name="connsiteY27" fmla="*/ 6619377 h 6619377"/>
              <a:gd name="connsiteX28" fmla="*/ 5170341 w 7361932"/>
              <a:gd name="connsiteY28" fmla="*/ 6619377 h 6619377"/>
              <a:gd name="connsiteX29" fmla="*/ 4456800 w 7361932"/>
              <a:gd name="connsiteY29" fmla="*/ 6619377 h 6619377"/>
              <a:gd name="connsiteX30" fmla="*/ 3964117 w 7361932"/>
              <a:gd name="connsiteY30" fmla="*/ 6619377 h 6619377"/>
              <a:gd name="connsiteX31" fmla="*/ 3397815 w 7361932"/>
              <a:gd name="connsiteY31" fmla="*/ 6619377 h 6619377"/>
              <a:gd name="connsiteX32" fmla="*/ 2978751 w 7361932"/>
              <a:gd name="connsiteY32" fmla="*/ 6619377 h 6619377"/>
              <a:gd name="connsiteX33" fmla="*/ 2338829 w 7361932"/>
              <a:gd name="connsiteY33" fmla="*/ 6619377 h 6619377"/>
              <a:gd name="connsiteX34" fmla="*/ 1625288 w 7361932"/>
              <a:gd name="connsiteY34" fmla="*/ 6619377 h 6619377"/>
              <a:gd name="connsiteX35" fmla="*/ 1132605 w 7361932"/>
              <a:gd name="connsiteY35" fmla="*/ 6619377 h 6619377"/>
              <a:gd name="connsiteX36" fmla="*/ 0 w 7361932"/>
              <a:gd name="connsiteY36" fmla="*/ 6619377 h 6619377"/>
              <a:gd name="connsiteX37" fmla="*/ 0 w 7361932"/>
              <a:gd name="connsiteY37" fmla="*/ 6067762 h 6619377"/>
              <a:gd name="connsiteX38" fmla="*/ 0 w 7361932"/>
              <a:gd name="connsiteY38" fmla="*/ 5516148 h 6619377"/>
              <a:gd name="connsiteX39" fmla="*/ 0 w 7361932"/>
              <a:gd name="connsiteY39" fmla="*/ 4898339 h 6619377"/>
              <a:gd name="connsiteX40" fmla="*/ 0 w 7361932"/>
              <a:gd name="connsiteY40" fmla="*/ 4346724 h 6619377"/>
              <a:gd name="connsiteX41" fmla="*/ 0 w 7361932"/>
              <a:gd name="connsiteY41" fmla="*/ 3728916 h 6619377"/>
              <a:gd name="connsiteX42" fmla="*/ 0 w 7361932"/>
              <a:gd name="connsiteY42" fmla="*/ 3111107 h 6619377"/>
              <a:gd name="connsiteX43" fmla="*/ 0 w 7361932"/>
              <a:gd name="connsiteY43" fmla="*/ 2427105 h 6619377"/>
              <a:gd name="connsiteX44" fmla="*/ 0 w 7361932"/>
              <a:gd name="connsiteY44" fmla="*/ 2074071 h 6619377"/>
              <a:gd name="connsiteX45" fmla="*/ 0 w 7361932"/>
              <a:gd name="connsiteY45" fmla="*/ 1721038 h 6619377"/>
              <a:gd name="connsiteX46" fmla="*/ 0 w 7361932"/>
              <a:gd name="connsiteY46" fmla="*/ 1037036 h 6619377"/>
              <a:gd name="connsiteX47" fmla="*/ 0 w 7361932"/>
              <a:gd name="connsiteY47" fmla="*/ 551615 h 6619377"/>
              <a:gd name="connsiteX48" fmla="*/ 0 w 7361932"/>
              <a:gd name="connsiteY48" fmla="*/ 0 h 661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361932" h="6619377" fill="none" extrusionOk="0">
                <a:moveTo>
                  <a:pt x="0" y="0"/>
                </a:moveTo>
                <a:cubicBezTo>
                  <a:pt x="272866" y="-18624"/>
                  <a:pt x="401512" y="70614"/>
                  <a:pt x="713541" y="0"/>
                </a:cubicBezTo>
                <a:cubicBezTo>
                  <a:pt x="1025570" y="-70614"/>
                  <a:pt x="1098171" y="44299"/>
                  <a:pt x="1427082" y="0"/>
                </a:cubicBezTo>
                <a:cubicBezTo>
                  <a:pt x="1755993" y="-44299"/>
                  <a:pt x="1783924" y="5187"/>
                  <a:pt x="1993385" y="0"/>
                </a:cubicBezTo>
                <a:cubicBezTo>
                  <a:pt x="2202846" y="-5187"/>
                  <a:pt x="2491892" y="75114"/>
                  <a:pt x="2633306" y="0"/>
                </a:cubicBezTo>
                <a:cubicBezTo>
                  <a:pt x="2774720" y="-75114"/>
                  <a:pt x="2988247" y="22091"/>
                  <a:pt x="3199609" y="0"/>
                </a:cubicBezTo>
                <a:cubicBezTo>
                  <a:pt x="3410971" y="-22091"/>
                  <a:pt x="3616537" y="61461"/>
                  <a:pt x="3765911" y="0"/>
                </a:cubicBezTo>
                <a:cubicBezTo>
                  <a:pt x="3915285" y="-61461"/>
                  <a:pt x="4215912" y="67262"/>
                  <a:pt x="4332214" y="0"/>
                </a:cubicBezTo>
                <a:cubicBezTo>
                  <a:pt x="4448516" y="-67262"/>
                  <a:pt x="4516277" y="17888"/>
                  <a:pt x="4677658" y="0"/>
                </a:cubicBezTo>
                <a:cubicBezTo>
                  <a:pt x="4839039" y="-17888"/>
                  <a:pt x="5032275" y="35118"/>
                  <a:pt x="5317580" y="0"/>
                </a:cubicBezTo>
                <a:cubicBezTo>
                  <a:pt x="5602885" y="-35118"/>
                  <a:pt x="5569075" y="41271"/>
                  <a:pt x="5663025" y="0"/>
                </a:cubicBezTo>
                <a:cubicBezTo>
                  <a:pt x="5756975" y="-41271"/>
                  <a:pt x="5993190" y="42503"/>
                  <a:pt x="6229327" y="0"/>
                </a:cubicBezTo>
                <a:cubicBezTo>
                  <a:pt x="6465464" y="-42503"/>
                  <a:pt x="6860213" y="82486"/>
                  <a:pt x="7361932" y="0"/>
                </a:cubicBezTo>
                <a:cubicBezTo>
                  <a:pt x="7416557" y="272907"/>
                  <a:pt x="7319203" y="517646"/>
                  <a:pt x="7361932" y="684002"/>
                </a:cubicBezTo>
                <a:cubicBezTo>
                  <a:pt x="7404661" y="850358"/>
                  <a:pt x="7342640" y="869294"/>
                  <a:pt x="7361932" y="1037036"/>
                </a:cubicBezTo>
                <a:cubicBezTo>
                  <a:pt x="7381224" y="1204778"/>
                  <a:pt x="7355514" y="1311944"/>
                  <a:pt x="7361932" y="1456263"/>
                </a:cubicBezTo>
                <a:cubicBezTo>
                  <a:pt x="7368350" y="1600582"/>
                  <a:pt x="7329788" y="1766469"/>
                  <a:pt x="7361932" y="1875490"/>
                </a:cubicBezTo>
                <a:cubicBezTo>
                  <a:pt x="7394076" y="1984511"/>
                  <a:pt x="7314291" y="2202724"/>
                  <a:pt x="7361932" y="2427105"/>
                </a:cubicBezTo>
                <a:cubicBezTo>
                  <a:pt x="7409573" y="2651486"/>
                  <a:pt x="7361337" y="2861092"/>
                  <a:pt x="7361932" y="2978720"/>
                </a:cubicBezTo>
                <a:cubicBezTo>
                  <a:pt x="7362527" y="3096349"/>
                  <a:pt x="7304366" y="3287365"/>
                  <a:pt x="7361932" y="3464141"/>
                </a:cubicBezTo>
                <a:cubicBezTo>
                  <a:pt x="7419498" y="3640917"/>
                  <a:pt x="7348944" y="3990796"/>
                  <a:pt x="7361932" y="4148143"/>
                </a:cubicBezTo>
                <a:cubicBezTo>
                  <a:pt x="7374920" y="4305490"/>
                  <a:pt x="7348738" y="4464111"/>
                  <a:pt x="7361932" y="4567370"/>
                </a:cubicBezTo>
                <a:cubicBezTo>
                  <a:pt x="7375126" y="4670629"/>
                  <a:pt x="7326599" y="5088296"/>
                  <a:pt x="7361932" y="5251372"/>
                </a:cubicBezTo>
                <a:cubicBezTo>
                  <a:pt x="7397265" y="5414448"/>
                  <a:pt x="7357388" y="5482271"/>
                  <a:pt x="7361932" y="5670600"/>
                </a:cubicBezTo>
                <a:cubicBezTo>
                  <a:pt x="7366476" y="5858929"/>
                  <a:pt x="7291493" y="6334928"/>
                  <a:pt x="7361932" y="6619377"/>
                </a:cubicBezTo>
                <a:cubicBezTo>
                  <a:pt x="7043022" y="6650373"/>
                  <a:pt x="6973068" y="6540878"/>
                  <a:pt x="6648391" y="6619377"/>
                </a:cubicBezTo>
                <a:cubicBezTo>
                  <a:pt x="6323714" y="6697876"/>
                  <a:pt x="6332044" y="6598560"/>
                  <a:pt x="6155708" y="6619377"/>
                </a:cubicBezTo>
                <a:cubicBezTo>
                  <a:pt x="5979372" y="6640194"/>
                  <a:pt x="5656085" y="6586999"/>
                  <a:pt x="5515786" y="6619377"/>
                </a:cubicBezTo>
                <a:cubicBezTo>
                  <a:pt x="5375487" y="6651755"/>
                  <a:pt x="5284729" y="6599058"/>
                  <a:pt x="5170341" y="6619377"/>
                </a:cubicBezTo>
                <a:cubicBezTo>
                  <a:pt x="5055953" y="6639696"/>
                  <a:pt x="4638404" y="6604372"/>
                  <a:pt x="4456800" y="6619377"/>
                </a:cubicBezTo>
                <a:cubicBezTo>
                  <a:pt x="4275196" y="6634382"/>
                  <a:pt x="4125618" y="6562880"/>
                  <a:pt x="3964117" y="6619377"/>
                </a:cubicBezTo>
                <a:cubicBezTo>
                  <a:pt x="3802616" y="6675874"/>
                  <a:pt x="3656926" y="6596830"/>
                  <a:pt x="3397815" y="6619377"/>
                </a:cubicBezTo>
                <a:cubicBezTo>
                  <a:pt x="3138704" y="6641924"/>
                  <a:pt x="3102541" y="6603784"/>
                  <a:pt x="2978751" y="6619377"/>
                </a:cubicBezTo>
                <a:cubicBezTo>
                  <a:pt x="2854961" y="6634970"/>
                  <a:pt x="2630908" y="6593974"/>
                  <a:pt x="2338829" y="6619377"/>
                </a:cubicBezTo>
                <a:cubicBezTo>
                  <a:pt x="2046750" y="6644780"/>
                  <a:pt x="1853451" y="6558674"/>
                  <a:pt x="1625288" y="6619377"/>
                </a:cubicBezTo>
                <a:cubicBezTo>
                  <a:pt x="1397125" y="6680080"/>
                  <a:pt x="1366250" y="6579876"/>
                  <a:pt x="1132605" y="6619377"/>
                </a:cubicBezTo>
                <a:cubicBezTo>
                  <a:pt x="898960" y="6658878"/>
                  <a:pt x="525829" y="6561009"/>
                  <a:pt x="0" y="6619377"/>
                </a:cubicBezTo>
                <a:cubicBezTo>
                  <a:pt x="-60014" y="6476348"/>
                  <a:pt x="30399" y="6302574"/>
                  <a:pt x="0" y="6067762"/>
                </a:cubicBezTo>
                <a:cubicBezTo>
                  <a:pt x="-30399" y="5832950"/>
                  <a:pt x="3631" y="5687980"/>
                  <a:pt x="0" y="5516148"/>
                </a:cubicBezTo>
                <a:cubicBezTo>
                  <a:pt x="-3631" y="5344316"/>
                  <a:pt x="30199" y="5168100"/>
                  <a:pt x="0" y="4898339"/>
                </a:cubicBezTo>
                <a:cubicBezTo>
                  <a:pt x="-30199" y="4628578"/>
                  <a:pt x="36040" y="4462894"/>
                  <a:pt x="0" y="4346724"/>
                </a:cubicBezTo>
                <a:cubicBezTo>
                  <a:pt x="-36040" y="4230554"/>
                  <a:pt x="14446" y="3925573"/>
                  <a:pt x="0" y="3728916"/>
                </a:cubicBezTo>
                <a:cubicBezTo>
                  <a:pt x="-14446" y="3532259"/>
                  <a:pt x="42678" y="3319129"/>
                  <a:pt x="0" y="3111107"/>
                </a:cubicBezTo>
                <a:cubicBezTo>
                  <a:pt x="-42678" y="2903085"/>
                  <a:pt x="42798" y="2597659"/>
                  <a:pt x="0" y="2427105"/>
                </a:cubicBezTo>
                <a:cubicBezTo>
                  <a:pt x="-42798" y="2256551"/>
                  <a:pt x="9208" y="2174555"/>
                  <a:pt x="0" y="2074071"/>
                </a:cubicBezTo>
                <a:cubicBezTo>
                  <a:pt x="-9208" y="1973587"/>
                  <a:pt x="39192" y="1892678"/>
                  <a:pt x="0" y="1721038"/>
                </a:cubicBezTo>
                <a:cubicBezTo>
                  <a:pt x="-39192" y="1549398"/>
                  <a:pt x="47348" y="1213062"/>
                  <a:pt x="0" y="1037036"/>
                </a:cubicBezTo>
                <a:cubicBezTo>
                  <a:pt x="-47348" y="861010"/>
                  <a:pt x="44573" y="661738"/>
                  <a:pt x="0" y="551615"/>
                </a:cubicBezTo>
                <a:cubicBezTo>
                  <a:pt x="-44573" y="441492"/>
                  <a:pt x="62986" y="255474"/>
                  <a:pt x="0" y="0"/>
                </a:cubicBezTo>
                <a:close/>
              </a:path>
              <a:path w="7361932" h="6619377" stroke="0" extrusionOk="0">
                <a:moveTo>
                  <a:pt x="0" y="0"/>
                </a:moveTo>
                <a:cubicBezTo>
                  <a:pt x="217580" y="-7520"/>
                  <a:pt x="265554" y="135"/>
                  <a:pt x="492683" y="0"/>
                </a:cubicBezTo>
                <a:cubicBezTo>
                  <a:pt x="719812" y="-135"/>
                  <a:pt x="673782" y="15895"/>
                  <a:pt x="838128" y="0"/>
                </a:cubicBezTo>
                <a:cubicBezTo>
                  <a:pt x="1002475" y="-15895"/>
                  <a:pt x="1357704" y="17968"/>
                  <a:pt x="1551669" y="0"/>
                </a:cubicBezTo>
                <a:cubicBezTo>
                  <a:pt x="1745634" y="-17968"/>
                  <a:pt x="1842305" y="47860"/>
                  <a:pt x="2044352" y="0"/>
                </a:cubicBezTo>
                <a:cubicBezTo>
                  <a:pt x="2246399" y="-47860"/>
                  <a:pt x="2329445" y="16014"/>
                  <a:pt x="2537035" y="0"/>
                </a:cubicBezTo>
                <a:cubicBezTo>
                  <a:pt x="2744625" y="-16014"/>
                  <a:pt x="3030896" y="39176"/>
                  <a:pt x="3250576" y="0"/>
                </a:cubicBezTo>
                <a:cubicBezTo>
                  <a:pt x="3470256" y="-39176"/>
                  <a:pt x="3473421" y="18044"/>
                  <a:pt x="3669640" y="0"/>
                </a:cubicBezTo>
                <a:cubicBezTo>
                  <a:pt x="3865859" y="-18044"/>
                  <a:pt x="4203888" y="31391"/>
                  <a:pt x="4383181" y="0"/>
                </a:cubicBezTo>
                <a:cubicBezTo>
                  <a:pt x="4562474" y="-31391"/>
                  <a:pt x="4866518" y="34607"/>
                  <a:pt x="5096722" y="0"/>
                </a:cubicBezTo>
                <a:cubicBezTo>
                  <a:pt x="5326926" y="-34607"/>
                  <a:pt x="5463081" y="34032"/>
                  <a:pt x="5663025" y="0"/>
                </a:cubicBezTo>
                <a:cubicBezTo>
                  <a:pt x="5862969" y="-34032"/>
                  <a:pt x="6056125" y="55343"/>
                  <a:pt x="6376566" y="0"/>
                </a:cubicBezTo>
                <a:cubicBezTo>
                  <a:pt x="6697007" y="-55343"/>
                  <a:pt x="6627683" y="12187"/>
                  <a:pt x="6869249" y="0"/>
                </a:cubicBezTo>
                <a:cubicBezTo>
                  <a:pt x="7110815" y="-12187"/>
                  <a:pt x="7206451" y="29802"/>
                  <a:pt x="7361932" y="0"/>
                </a:cubicBezTo>
                <a:cubicBezTo>
                  <a:pt x="7418838" y="203028"/>
                  <a:pt x="7329891" y="492528"/>
                  <a:pt x="7361932" y="617809"/>
                </a:cubicBezTo>
                <a:cubicBezTo>
                  <a:pt x="7393973" y="743090"/>
                  <a:pt x="7351941" y="983081"/>
                  <a:pt x="7361932" y="1169423"/>
                </a:cubicBezTo>
                <a:cubicBezTo>
                  <a:pt x="7371923" y="1355765"/>
                  <a:pt x="7344345" y="1455834"/>
                  <a:pt x="7361932" y="1721038"/>
                </a:cubicBezTo>
                <a:cubicBezTo>
                  <a:pt x="7379519" y="1986243"/>
                  <a:pt x="7343315" y="2086890"/>
                  <a:pt x="7361932" y="2338847"/>
                </a:cubicBezTo>
                <a:cubicBezTo>
                  <a:pt x="7380549" y="2590804"/>
                  <a:pt x="7325656" y="2778934"/>
                  <a:pt x="7361932" y="2956655"/>
                </a:cubicBezTo>
                <a:cubicBezTo>
                  <a:pt x="7398208" y="3134376"/>
                  <a:pt x="7312643" y="3306736"/>
                  <a:pt x="7361932" y="3574464"/>
                </a:cubicBezTo>
                <a:cubicBezTo>
                  <a:pt x="7411221" y="3842192"/>
                  <a:pt x="7350537" y="3797986"/>
                  <a:pt x="7361932" y="3927497"/>
                </a:cubicBezTo>
                <a:cubicBezTo>
                  <a:pt x="7373327" y="4057008"/>
                  <a:pt x="7344543" y="4216328"/>
                  <a:pt x="7361932" y="4346724"/>
                </a:cubicBezTo>
                <a:cubicBezTo>
                  <a:pt x="7379321" y="4477120"/>
                  <a:pt x="7297563" y="4803204"/>
                  <a:pt x="7361932" y="4964533"/>
                </a:cubicBezTo>
                <a:cubicBezTo>
                  <a:pt x="7426301" y="5125862"/>
                  <a:pt x="7360491" y="5330215"/>
                  <a:pt x="7361932" y="5449954"/>
                </a:cubicBezTo>
                <a:cubicBezTo>
                  <a:pt x="7363373" y="5569693"/>
                  <a:pt x="7357704" y="5694392"/>
                  <a:pt x="7361932" y="5869181"/>
                </a:cubicBezTo>
                <a:cubicBezTo>
                  <a:pt x="7366160" y="6043970"/>
                  <a:pt x="7296311" y="6295520"/>
                  <a:pt x="7361932" y="6619377"/>
                </a:cubicBezTo>
                <a:cubicBezTo>
                  <a:pt x="7177186" y="6648671"/>
                  <a:pt x="7060988" y="6568921"/>
                  <a:pt x="6795630" y="6619377"/>
                </a:cubicBezTo>
                <a:cubicBezTo>
                  <a:pt x="6530272" y="6669833"/>
                  <a:pt x="6442614" y="6574491"/>
                  <a:pt x="6229327" y="6619377"/>
                </a:cubicBezTo>
                <a:cubicBezTo>
                  <a:pt x="6016040" y="6664263"/>
                  <a:pt x="5975502" y="6571307"/>
                  <a:pt x="5810263" y="6619377"/>
                </a:cubicBezTo>
                <a:cubicBezTo>
                  <a:pt x="5645024" y="6667447"/>
                  <a:pt x="5475362" y="6618656"/>
                  <a:pt x="5170341" y="6619377"/>
                </a:cubicBezTo>
                <a:cubicBezTo>
                  <a:pt x="4865320" y="6620098"/>
                  <a:pt x="4951115" y="6606749"/>
                  <a:pt x="4751278" y="6619377"/>
                </a:cubicBezTo>
                <a:cubicBezTo>
                  <a:pt x="4551441" y="6632005"/>
                  <a:pt x="4409380" y="6576673"/>
                  <a:pt x="4111356" y="6619377"/>
                </a:cubicBezTo>
                <a:cubicBezTo>
                  <a:pt x="3813332" y="6662081"/>
                  <a:pt x="3840681" y="6611357"/>
                  <a:pt x="3765911" y="6619377"/>
                </a:cubicBezTo>
                <a:cubicBezTo>
                  <a:pt x="3691142" y="6627397"/>
                  <a:pt x="3445669" y="6613477"/>
                  <a:pt x="3125990" y="6619377"/>
                </a:cubicBezTo>
                <a:cubicBezTo>
                  <a:pt x="2806311" y="6625277"/>
                  <a:pt x="2857691" y="6577687"/>
                  <a:pt x="2706926" y="6619377"/>
                </a:cubicBezTo>
                <a:cubicBezTo>
                  <a:pt x="2556161" y="6661067"/>
                  <a:pt x="2454967" y="6604023"/>
                  <a:pt x="2361481" y="6619377"/>
                </a:cubicBezTo>
                <a:cubicBezTo>
                  <a:pt x="2267996" y="6634731"/>
                  <a:pt x="2056127" y="6597941"/>
                  <a:pt x="1942417" y="6619377"/>
                </a:cubicBezTo>
                <a:cubicBezTo>
                  <a:pt x="1828707" y="6640813"/>
                  <a:pt x="1611282" y="6583614"/>
                  <a:pt x="1302496" y="6619377"/>
                </a:cubicBezTo>
                <a:cubicBezTo>
                  <a:pt x="993710" y="6655140"/>
                  <a:pt x="1061479" y="6596516"/>
                  <a:pt x="883432" y="6619377"/>
                </a:cubicBezTo>
                <a:cubicBezTo>
                  <a:pt x="705385" y="6642238"/>
                  <a:pt x="635757" y="6607540"/>
                  <a:pt x="537987" y="6619377"/>
                </a:cubicBezTo>
                <a:cubicBezTo>
                  <a:pt x="440217" y="6631214"/>
                  <a:pt x="112936" y="6611494"/>
                  <a:pt x="0" y="6619377"/>
                </a:cubicBezTo>
                <a:cubicBezTo>
                  <a:pt x="-2191" y="6482391"/>
                  <a:pt x="24563" y="6281410"/>
                  <a:pt x="0" y="6133956"/>
                </a:cubicBezTo>
                <a:cubicBezTo>
                  <a:pt x="-24563" y="5986502"/>
                  <a:pt x="35089" y="5916239"/>
                  <a:pt x="0" y="5780923"/>
                </a:cubicBezTo>
                <a:cubicBezTo>
                  <a:pt x="-35089" y="5645607"/>
                  <a:pt x="45582" y="5390917"/>
                  <a:pt x="0" y="5229308"/>
                </a:cubicBezTo>
                <a:cubicBezTo>
                  <a:pt x="-45582" y="5067699"/>
                  <a:pt x="20458" y="4997986"/>
                  <a:pt x="0" y="4810081"/>
                </a:cubicBezTo>
                <a:cubicBezTo>
                  <a:pt x="-20458" y="4622176"/>
                  <a:pt x="19505" y="4520583"/>
                  <a:pt x="0" y="4258466"/>
                </a:cubicBezTo>
                <a:cubicBezTo>
                  <a:pt x="-19505" y="3996349"/>
                  <a:pt x="21083" y="3846770"/>
                  <a:pt x="0" y="3706851"/>
                </a:cubicBezTo>
                <a:cubicBezTo>
                  <a:pt x="-21083" y="3566932"/>
                  <a:pt x="9463" y="3387646"/>
                  <a:pt x="0" y="3155236"/>
                </a:cubicBezTo>
                <a:cubicBezTo>
                  <a:pt x="-9463" y="2922827"/>
                  <a:pt x="60376" y="2869496"/>
                  <a:pt x="0" y="2603622"/>
                </a:cubicBezTo>
                <a:cubicBezTo>
                  <a:pt x="-60376" y="2337748"/>
                  <a:pt x="27553" y="2262291"/>
                  <a:pt x="0" y="2118201"/>
                </a:cubicBezTo>
                <a:cubicBezTo>
                  <a:pt x="-27553" y="1974111"/>
                  <a:pt x="14358" y="1776794"/>
                  <a:pt x="0" y="1500392"/>
                </a:cubicBezTo>
                <a:cubicBezTo>
                  <a:pt x="-14358" y="1223990"/>
                  <a:pt x="59154" y="1081593"/>
                  <a:pt x="0" y="948777"/>
                </a:cubicBezTo>
                <a:cubicBezTo>
                  <a:pt x="-59154" y="815961"/>
                  <a:pt x="26337" y="368441"/>
                  <a:pt x="0" y="0"/>
                </a:cubicBezTo>
                <a:close/>
              </a:path>
            </a:pathLst>
          </a:custGeom>
          <a:solidFill>
            <a:srgbClr val="FFFDF1"/>
          </a:solidFill>
          <a:ln w="38100" cap="sq">
            <a:solidFill>
              <a:srgbClr val="7030A0"/>
            </a:solidFill>
            <a:miter lim="800000"/>
            <a:headEnd/>
            <a:tailEnd/>
            <a:extLst>
              <a:ext uri="{C807C97D-BFC1-408E-A445-0C87EB9F89A2}">
                <ask:lineSketchStyleProps xmlns:ask="http://schemas.microsoft.com/office/drawing/2018/sketchyshapes" sd="1219033472">
                  <a:prstGeom prst="rect">
                    <a:avLst/>
                  </a:prstGeom>
                  <ask:type>
                    <ask:lineSketchScribble/>
                  </ask:type>
                </ask:lineSketchStyleProps>
              </a:ext>
            </a:extLst>
          </a:ln>
          <a:effectLst/>
        </p:spPr>
        <p:txBody>
          <a:bodyPr wrap="square"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marL="342900" indent="-342900" eaLnBrk="1" fontAlgn="auto" hangingPunct="1">
              <a:spcBef>
                <a:spcPts val="0"/>
              </a:spcBef>
              <a:spcAft>
                <a:spcPts val="1200"/>
              </a:spcAft>
              <a:buClrTx/>
              <a:buAutoNum type="arabicPeriod"/>
              <a:defRPr/>
            </a:pPr>
            <a:r>
              <a:rPr lang="pt-BR" altLang="pt-BR" sz="1400" dirty="0">
                <a:solidFill>
                  <a:srgbClr val="000000"/>
                </a:solidFill>
              </a:rPr>
              <a:t>3.  Veja </a:t>
            </a:r>
            <a:r>
              <a:rPr lang="pt-BR" altLang="pt-BR" sz="1400" dirty="0" err="1">
                <a:solidFill>
                  <a:srgbClr val="000000"/>
                </a:solidFill>
              </a:rPr>
              <a:t>Figs</a:t>
            </a:r>
            <a:r>
              <a:rPr lang="pt-BR" altLang="pt-BR" sz="1400" dirty="0">
                <a:solidFill>
                  <a:srgbClr val="000000"/>
                </a:solidFill>
              </a:rPr>
              <a:t>.  da Aula. </a:t>
            </a:r>
          </a:p>
          <a:p>
            <a:pPr eaLnBrk="1" fontAlgn="auto" hangingPunct="1">
              <a:spcBef>
                <a:spcPts val="0"/>
              </a:spcBef>
              <a:spcAft>
                <a:spcPts val="1200"/>
              </a:spcAft>
              <a:buClrTx/>
              <a:defRPr/>
            </a:pPr>
            <a:r>
              <a:rPr lang="pt-BR" altLang="pt-BR" sz="1400" dirty="0">
                <a:solidFill>
                  <a:srgbClr val="000000"/>
                </a:solidFill>
              </a:rPr>
              <a:t>2. Nutrientes mínimos necessários para o crescimento bacteriano: </a:t>
            </a:r>
            <a:r>
              <a:rPr lang="pt-BR" altLang="pt-BR" sz="1400" dirty="0">
                <a:solidFill>
                  <a:srgbClr val="7030A0"/>
                </a:solidFill>
              </a:rPr>
              <a:t>Macronutrientes e Micronutrientes</a:t>
            </a:r>
            <a:r>
              <a:rPr lang="pt-BR" altLang="pt-BR" sz="1400" dirty="0">
                <a:solidFill>
                  <a:srgbClr val="000000"/>
                </a:solidFill>
              </a:rPr>
              <a:t>. </a:t>
            </a:r>
          </a:p>
          <a:p>
            <a:pPr eaLnBrk="1" fontAlgn="auto" hangingPunct="1">
              <a:spcBef>
                <a:spcPts val="0"/>
              </a:spcBef>
              <a:spcAft>
                <a:spcPts val="0"/>
              </a:spcAft>
              <a:buClrTx/>
              <a:defRPr/>
            </a:pPr>
            <a:r>
              <a:rPr lang="pt-BR" altLang="pt-BR" sz="1400" dirty="0">
                <a:solidFill>
                  <a:srgbClr val="000000"/>
                </a:solidFill>
              </a:rPr>
              <a:t>4. Meio de cultura Diferencial? Exemplos</a:t>
            </a:r>
          </a:p>
          <a:p>
            <a:pPr eaLnBrk="1" fontAlgn="auto" hangingPunct="1">
              <a:spcBef>
                <a:spcPts val="0"/>
              </a:spcBef>
              <a:spcAft>
                <a:spcPts val="0"/>
              </a:spcAft>
              <a:buClrTx/>
              <a:defRPr/>
            </a:pPr>
            <a:r>
              <a:rPr lang="pt-BR" altLang="pt-BR" sz="1400" dirty="0">
                <a:solidFill>
                  <a:srgbClr val="7030A0"/>
                </a:solidFill>
              </a:rPr>
              <a:t>São meios de cultura que permitem a diferenciação visual das colônias bactérias que neles são cultivadas porque contem componentes que são metabolizados de modo diferente pelas diferentes bactérias. </a:t>
            </a:r>
          </a:p>
          <a:p>
            <a:pPr eaLnBrk="1" fontAlgn="auto" hangingPunct="1">
              <a:spcBef>
                <a:spcPts val="0"/>
              </a:spcBef>
              <a:spcAft>
                <a:spcPts val="0"/>
              </a:spcAft>
              <a:buClrTx/>
              <a:defRPr/>
            </a:pPr>
            <a:r>
              <a:rPr lang="pt-BR" altLang="pt-BR" sz="1400" dirty="0">
                <a:solidFill>
                  <a:srgbClr val="7030A0"/>
                </a:solidFill>
              </a:rPr>
              <a:t>Ex. </a:t>
            </a:r>
            <a:r>
              <a:rPr lang="pt-BR" altLang="pt-BR" sz="1400" b="1" dirty="0">
                <a:solidFill>
                  <a:srgbClr val="7030A0"/>
                </a:solidFill>
              </a:rPr>
              <a:t>Meio MacConkey (</a:t>
            </a:r>
            <a:r>
              <a:rPr lang="pt-BR" altLang="pt-BR" sz="1200" dirty="0">
                <a:solidFill>
                  <a:srgbClr val="7030A0"/>
                </a:solidFill>
              </a:rPr>
              <a:t>Colônias vermelhas (</a:t>
            </a:r>
            <a:r>
              <a:rPr lang="pt-BR" altLang="pt-BR" sz="1200" dirty="0" err="1">
                <a:solidFill>
                  <a:srgbClr val="7030A0"/>
                </a:solidFill>
              </a:rPr>
              <a:t>Lac</a:t>
            </a:r>
            <a:r>
              <a:rPr lang="pt-BR" altLang="pt-BR" sz="1200" dirty="0">
                <a:solidFill>
                  <a:srgbClr val="7030A0"/>
                </a:solidFill>
              </a:rPr>
              <a:t>+) / Colônias brancas (</a:t>
            </a:r>
            <a:r>
              <a:rPr lang="pt-BR" altLang="pt-BR" sz="1200" dirty="0" err="1">
                <a:solidFill>
                  <a:srgbClr val="7030A0"/>
                </a:solidFill>
              </a:rPr>
              <a:t>Lac</a:t>
            </a:r>
            <a:r>
              <a:rPr lang="pt-BR" altLang="pt-BR" sz="1200" dirty="0">
                <a:solidFill>
                  <a:srgbClr val="7030A0"/>
                </a:solidFill>
              </a:rPr>
              <a:t>-)); </a:t>
            </a:r>
          </a:p>
          <a:p>
            <a:pPr eaLnBrk="1" fontAlgn="auto" hangingPunct="1">
              <a:spcBef>
                <a:spcPts val="0"/>
              </a:spcBef>
              <a:spcAft>
                <a:spcPts val="0"/>
              </a:spcAft>
              <a:buClrTx/>
              <a:defRPr/>
            </a:pPr>
            <a:r>
              <a:rPr lang="pt-BR" altLang="pt-BR" sz="1400" dirty="0">
                <a:solidFill>
                  <a:srgbClr val="7030A0"/>
                </a:solidFill>
              </a:rPr>
              <a:t>Ex.: </a:t>
            </a:r>
            <a:r>
              <a:rPr lang="pt-BR" altLang="pt-BR" sz="1400" b="1" dirty="0">
                <a:solidFill>
                  <a:srgbClr val="7030A0"/>
                </a:solidFill>
              </a:rPr>
              <a:t>Agar Sangue </a:t>
            </a:r>
            <a:r>
              <a:rPr lang="pt-BR" altLang="pt-BR" sz="1400" dirty="0">
                <a:solidFill>
                  <a:srgbClr val="7030A0"/>
                </a:solidFill>
              </a:rPr>
              <a:t>(bactérias hemolíticas/ não hemolíticas).</a:t>
            </a:r>
          </a:p>
          <a:p>
            <a:pPr eaLnBrk="1" fontAlgn="auto" hangingPunct="1">
              <a:spcBef>
                <a:spcPts val="0"/>
              </a:spcBef>
              <a:spcAft>
                <a:spcPts val="0"/>
              </a:spcAft>
              <a:buClrTx/>
              <a:defRPr/>
            </a:pPr>
            <a:r>
              <a:rPr lang="pt-BR" altLang="pt-BR" sz="1400" dirty="0">
                <a:solidFill>
                  <a:srgbClr val="7030A0"/>
                </a:solidFill>
              </a:rPr>
              <a:t>Ex. </a:t>
            </a:r>
            <a:r>
              <a:rPr lang="pt-BR" altLang="pt-BR" sz="1400" b="1" dirty="0">
                <a:solidFill>
                  <a:srgbClr val="7030A0"/>
                </a:solidFill>
              </a:rPr>
              <a:t>Agar Manitol Salgado </a:t>
            </a:r>
            <a:r>
              <a:rPr lang="pt-BR" altLang="pt-BR" sz="1400" dirty="0">
                <a:solidFill>
                  <a:srgbClr val="7030A0"/>
                </a:solidFill>
              </a:rPr>
              <a:t>(contem açúcar Manitol – Staphylococcus aureus fermenta manitol –&gt;colônias amarelas)</a:t>
            </a:r>
          </a:p>
          <a:p>
            <a:pPr eaLnBrk="1" fontAlgn="auto" hangingPunct="1">
              <a:spcBef>
                <a:spcPts val="0"/>
              </a:spcBef>
              <a:spcAft>
                <a:spcPts val="0"/>
              </a:spcAft>
              <a:buClrTx/>
              <a:defRPr/>
            </a:pPr>
            <a:endParaRPr lang="pt-BR" altLang="pt-BR" sz="800" dirty="0">
              <a:solidFill>
                <a:srgbClr val="000000"/>
              </a:solidFill>
            </a:endParaRPr>
          </a:p>
          <a:p>
            <a:pPr eaLnBrk="1" fontAlgn="auto" hangingPunct="1">
              <a:spcBef>
                <a:spcPts val="0"/>
              </a:spcBef>
              <a:spcAft>
                <a:spcPts val="0"/>
              </a:spcAft>
              <a:buClrTx/>
              <a:defRPr/>
            </a:pPr>
            <a:r>
              <a:rPr lang="pt-BR" altLang="pt-BR" sz="1400" dirty="0">
                <a:solidFill>
                  <a:srgbClr val="000000"/>
                </a:solidFill>
              </a:rPr>
              <a:t>5. Meio de cultura Seletivo. Exemplos</a:t>
            </a:r>
          </a:p>
          <a:p>
            <a:pPr eaLnBrk="1" fontAlgn="auto" hangingPunct="1">
              <a:spcBef>
                <a:spcPts val="0"/>
              </a:spcBef>
              <a:spcAft>
                <a:spcPts val="0"/>
              </a:spcAft>
              <a:buClrTx/>
              <a:defRPr/>
            </a:pPr>
            <a:r>
              <a:rPr lang="pt-BR" altLang="pt-BR" sz="1400" dirty="0">
                <a:solidFill>
                  <a:srgbClr val="7030A0"/>
                </a:solidFill>
              </a:rPr>
              <a:t>São meios de cultura que permitem o cultivo de determinadas bactérias mas impedem o cultivo de outras colônias de bactérias.</a:t>
            </a:r>
          </a:p>
          <a:p>
            <a:pPr eaLnBrk="1" fontAlgn="auto" hangingPunct="1">
              <a:spcBef>
                <a:spcPts val="0"/>
              </a:spcBef>
              <a:spcAft>
                <a:spcPts val="0"/>
              </a:spcAft>
              <a:buClrTx/>
              <a:defRPr/>
            </a:pPr>
            <a:r>
              <a:rPr lang="pt-BR" altLang="pt-BR" sz="1400" dirty="0">
                <a:solidFill>
                  <a:srgbClr val="7030A0"/>
                </a:solidFill>
              </a:rPr>
              <a:t>Ex. </a:t>
            </a:r>
            <a:r>
              <a:rPr lang="pt-BR" altLang="pt-BR" sz="1400" b="1" dirty="0">
                <a:solidFill>
                  <a:srgbClr val="7030A0"/>
                </a:solidFill>
              </a:rPr>
              <a:t>Meio MacConkey </a:t>
            </a:r>
            <a:r>
              <a:rPr lang="pt-BR" altLang="pt-BR" sz="1400" dirty="0">
                <a:solidFill>
                  <a:srgbClr val="7030A0"/>
                </a:solidFill>
              </a:rPr>
              <a:t>(contem sais biliares (permite o cultivo de Gram-/Impede o cultivo de Gram+);</a:t>
            </a:r>
          </a:p>
          <a:p>
            <a:pPr algn="just" eaLnBrk="1" fontAlgn="auto" hangingPunct="1">
              <a:spcBef>
                <a:spcPts val="0"/>
              </a:spcBef>
              <a:spcAft>
                <a:spcPts val="0"/>
              </a:spcAft>
              <a:buClrTx/>
              <a:defRPr/>
            </a:pPr>
            <a:r>
              <a:rPr lang="pt-BR" altLang="pt-BR" sz="1400" dirty="0">
                <a:solidFill>
                  <a:srgbClr val="7030A0"/>
                </a:solidFill>
              </a:rPr>
              <a:t>Ex. </a:t>
            </a:r>
            <a:r>
              <a:rPr lang="pt-BR" altLang="pt-BR" sz="1400" b="1" dirty="0">
                <a:solidFill>
                  <a:srgbClr val="7030A0"/>
                </a:solidFill>
              </a:rPr>
              <a:t>Agar Manitol Salgado</a:t>
            </a:r>
            <a:r>
              <a:rPr lang="pt-BR" altLang="pt-BR" sz="1400" dirty="0">
                <a:solidFill>
                  <a:srgbClr val="7030A0"/>
                </a:solidFill>
              </a:rPr>
              <a:t> (contem 7,5% </a:t>
            </a:r>
            <a:r>
              <a:rPr lang="pt-BR" altLang="pt-BR" sz="1400" dirty="0" err="1">
                <a:solidFill>
                  <a:srgbClr val="7030A0"/>
                </a:solidFill>
              </a:rPr>
              <a:t>NaCl</a:t>
            </a:r>
            <a:r>
              <a:rPr lang="pt-BR" altLang="pt-BR" sz="1400" dirty="0">
                <a:solidFill>
                  <a:srgbClr val="7030A0"/>
                </a:solidFill>
              </a:rPr>
              <a:t> que inibe o crescimento de inúmeras bactérias/ permite cultivo de </a:t>
            </a:r>
            <a:r>
              <a:rPr lang="pt-BR" altLang="pt-BR" sz="1400" i="1" dirty="0">
                <a:solidFill>
                  <a:srgbClr val="7030A0"/>
                </a:solidFill>
              </a:rPr>
              <a:t>Staphylococcus</a:t>
            </a:r>
            <a:r>
              <a:rPr lang="pt-BR" altLang="pt-BR" sz="1400" dirty="0">
                <a:solidFill>
                  <a:srgbClr val="7030A0"/>
                </a:solidFill>
              </a:rPr>
              <a:t>) </a:t>
            </a:r>
            <a:endParaRPr lang="pt-BR" altLang="pt-BR" sz="1400" b="1" dirty="0">
              <a:solidFill>
                <a:srgbClr val="7030A0"/>
              </a:solidFill>
            </a:endParaRPr>
          </a:p>
          <a:p>
            <a:pPr eaLnBrk="1" fontAlgn="auto" hangingPunct="1">
              <a:spcBef>
                <a:spcPts val="0"/>
              </a:spcBef>
              <a:spcAft>
                <a:spcPts val="0"/>
              </a:spcAft>
              <a:buClrTx/>
              <a:defRPr/>
            </a:pPr>
            <a:endParaRPr lang="pt-BR" altLang="pt-BR" sz="800" dirty="0">
              <a:solidFill>
                <a:srgbClr val="000000"/>
              </a:solidFill>
            </a:endParaRPr>
          </a:p>
          <a:p>
            <a:pPr eaLnBrk="1" fontAlgn="auto" hangingPunct="1">
              <a:spcBef>
                <a:spcPts val="0"/>
              </a:spcBef>
              <a:spcAft>
                <a:spcPts val="0"/>
              </a:spcAft>
              <a:buClrTx/>
              <a:defRPr/>
            </a:pPr>
            <a:r>
              <a:rPr lang="pt-BR" altLang="pt-BR" sz="1400" dirty="0">
                <a:solidFill>
                  <a:srgbClr val="000000"/>
                </a:solidFill>
              </a:rPr>
              <a:t>6. Meios de cultura diferenciais e seletivos.  Exemplos.</a:t>
            </a:r>
          </a:p>
          <a:p>
            <a:pPr eaLnBrk="1" fontAlgn="auto" hangingPunct="1">
              <a:spcBef>
                <a:spcPts val="0"/>
              </a:spcBef>
              <a:spcAft>
                <a:spcPts val="0"/>
              </a:spcAft>
              <a:buClrTx/>
              <a:defRPr/>
            </a:pPr>
            <a:r>
              <a:rPr lang="pt-BR" altLang="pt-BR" sz="1400" dirty="0">
                <a:solidFill>
                  <a:srgbClr val="7030A0"/>
                </a:solidFill>
              </a:rPr>
              <a:t>São meios de cultura que reúnem ambas as qualidades de ser Diferencial e também ser Seletivo.</a:t>
            </a:r>
          </a:p>
          <a:p>
            <a:pPr eaLnBrk="1" fontAlgn="auto" hangingPunct="1">
              <a:spcBef>
                <a:spcPts val="0"/>
              </a:spcBef>
              <a:spcAft>
                <a:spcPts val="0"/>
              </a:spcAft>
              <a:buClrTx/>
              <a:defRPr/>
            </a:pPr>
            <a:r>
              <a:rPr lang="pt-BR" altLang="pt-BR" sz="1400" dirty="0">
                <a:solidFill>
                  <a:srgbClr val="7030A0"/>
                </a:solidFill>
              </a:rPr>
              <a:t>Ex. </a:t>
            </a:r>
            <a:r>
              <a:rPr lang="pt-BR" altLang="pt-BR" sz="1400" b="1" dirty="0">
                <a:solidFill>
                  <a:srgbClr val="7030A0"/>
                </a:solidFill>
              </a:rPr>
              <a:t>Meio MacConkey </a:t>
            </a:r>
          </a:p>
          <a:p>
            <a:pPr eaLnBrk="1" fontAlgn="auto" hangingPunct="1">
              <a:spcBef>
                <a:spcPts val="0"/>
              </a:spcBef>
              <a:spcAft>
                <a:spcPts val="0"/>
              </a:spcAft>
              <a:buClrTx/>
              <a:defRPr/>
            </a:pPr>
            <a:r>
              <a:rPr lang="pt-BR" altLang="pt-BR" sz="1400" dirty="0">
                <a:solidFill>
                  <a:srgbClr val="7030A0"/>
                </a:solidFill>
              </a:rPr>
              <a:t>Ex. </a:t>
            </a:r>
            <a:r>
              <a:rPr lang="pt-BR" altLang="pt-BR" sz="1400" b="1" dirty="0">
                <a:solidFill>
                  <a:srgbClr val="7030A0"/>
                </a:solidFill>
              </a:rPr>
              <a:t>Agar Manitol Salgado</a:t>
            </a:r>
            <a:endParaRPr lang="pt-BR" altLang="pt-BR" sz="1400" dirty="0">
              <a:solidFill>
                <a:srgbClr val="7030A0"/>
              </a:solidFill>
            </a:endParaRPr>
          </a:p>
          <a:p>
            <a:pPr eaLnBrk="1" fontAlgn="auto" hangingPunct="1">
              <a:spcBef>
                <a:spcPts val="0"/>
              </a:spcBef>
              <a:spcAft>
                <a:spcPts val="1200"/>
              </a:spcAft>
              <a:buClrTx/>
              <a:defRPr/>
            </a:pPr>
            <a:r>
              <a:rPr lang="pt-BR" altLang="pt-BR" sz="1400" dirty="0">
                <a:solidFill>
                  <a:srgbClr val="7030A0"/>
                </a:solidFill>
              </a:rPr>
              <a:t>Ex.: </a:t>
            </a:r>
            <a:r>
              <a:rPr lang="pt-BR" altLang="pt-BR" sz="1400" b="1" dirty="0">
                <a:solidFill>
                  <a:srgbClr val="7030A0"/>
                </a:solidFill>
              </a:rPr>
              <a:t>Agar Cetrimide</a:t>
            </a:r>
            <a:r>
              <a:rPr lang="pt-BR" altLang="pt-BR" sz="1400" dirty="0">
                <a:solidFill>
                  <a:srgbClr val="7030A0"/>
                </a:solidFill>
              </a:rPr>
              <a:t> (contem sais de amônio quaternário que impede o cultivo de varias bactérias/ permite o cultivo de </a:t>
            </a:r>
            <a:r>
              <a:rPr lang="pt-BR" altLang="pt-BR" sz="1400" i="1" dirty="0">
                <a:solidFill>
                  <a:srgbClr val="7030A0"/>
                </a:solidFill>
              </a:rPr>
              <a:t>Pseudomonas aeroginosa, </a:t>
            </a:r>
            <a:r>
              <a:rPr lang="pt-BR" altLang="pt-BR" sz="1400" dirty="0">
                <a:solidFill>
                  <a:srgbClr val="7030A0"/>
                </a:solidFill>
              </a:rPr>
              <a:t>tem os sais MgCl2 + K2S04 permite o desenvolvimento</a:t>
            </a:r>
            <a:r>
              <a:rPr lang="pt-BR" altLang="pt-BR" sz="1400" i="1" dirty="0">
                <a:solidFill>
                  <a:srgbClr val="7030A0"/>
                </a:solidFill>
              </a:rPr>
              <a:t> </a:t>
            </a:r>
            <a:r>
              <a:rPr lang="pt-BR" altLang="pt-BR" sz="1400" dirty="0">
                <a:solidFill>
                  <a:srgbClr val="7030A0"/>
                </a:solidFill>
              </a:rPr>
              <a:t>de pigmento piocianina.</a:t>
            </a:r>
            <a:r>
              <a:rPr lang="pt-BR" altLang="pt-BR" sz="1400" dirty="0">
                <a:solidFill>
                  <a:srgbClr val="000000"/>
                </a:solidFill>
              </a:rPr>
              <a:t> </a:t>
            </a:r>
          </a:p>
          <a:p>
            <a:pPr eaLnBrk="1" fontAlgn="auto" hangingPunct="1">
              <a:spcBef>
                <a:spcPts val="0"/>
              </a:spcBef>
              <a:spcAft>
                <a:spcPts val="1200"/>
              </a:spcAft>
              <a:buClrTx/>
              <a:defRPr/>
            </a:pPr>
            <a:r>
              <a:rPr lang="pt-BR" altLang="pt-BR" sz="1400" dirty="0">
                <a:solidFill>
                  <a:srgbClr val="000000"/>
                </a:solidFill>
              </a:rPr>
              <a:t>7. - </a:t>
            </a:r>
            <a:r>
              <a:rPr lang="pt-BR" altLang="pt-BR" sz="1400" dirty="0">
                <a:solidFill>
                  <a:srgbClr val="7030A0"/>
                </a:solidFill>
              </a:rPr>
              <a:t>Em jarra de anaerobiose; - Em Câmaras com gás hélio. </a:t>
            </a:r>
          </a:p>
        </p:txBody>
      </p:sp>
      <p:sp>
        <p:nvSpPr>
          <p:cNvPr id="4" name="Text Box 1">
            <a:extLst>
              <a:ext uri="{FF2B5EF4-FFF2-40B4-BE49-F238E27FC236}">
                <a16:creationId xmlns:a16="http://schemas.microsoft.com/office/drawing/2014/main" id="{B19FD995-E468-EA05-F1D9-693F7728F6E6}"/>
              </a:ext>
            </a:extLst>
          </p:cNvPr>
          <p:cNvSpPr txBox="1">
            <a:spLocks noChangeArrowheads="1"/>
          </p:cNvSpPr>
          <p:nvPr/>
        </p:nvSpPr>
        <p:spPr bwMode="auto">
          <a:xfrm>
            <a:off x="11374485" y="430934"/>
            <a:ext cx="665611" cy="679290"/>
          </a:xfrm>
          <a:custGeom>
            <a:avLst/>
            <a:gdLst>
              <a:gd name="connsiteX0" fmla="*/ 0 w 665611"/>
              <a:gd name="connsiteY0" fmla="*/ 0 h 679290"/>
              <a:gd name="connsiteX1" fmla="*/ 346118 w 665611"/>
              <a:gd name="connsiteY1" fmla="*/ 0 h 679290"/>
              <a:gd name="connsiteX2" fmla="*/ 665611 w 665611"/>
              <a:gd name="connsiteY2" fmla="*/ 0 h 679290"/>
              <a:gd name="connsiteX3" fmla="*/ 665611 w 665611"/>
              <a:gd name="connsiteY3" fmla="*/ 319266 h 679290"/>
              <a:gd name="connsiteX4" fmla="*/ 665611 w 665611"/>
              <a:gd name="connsiteY4" fmla="*/ 679290 h 679290"/>
              <a:gd name="connsiteX5" fmla="*/ 346118 w 665611"/>
              <a:gd name="connsiteY5" fmla="*/ 679290 h 679290"/>
              <a:gd name="connsiteX6" fmla="*/ 0 w 665611"/>
              <a:gd name="connsiteY6" fmla="*/ 679290 h 679290"/>
              <a:gd name="connsiteX7" fmla="*/ 0 w 665611"/>
              <a:gd name="connsiteY7" fmla="*/ 346438 h 679290"/>
              <a:gd name="connsiteX8" fmla="*/ 0 w 665611"/>
              <a:gd name="connsiteY8" fmla="*/ 0 h 67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611" h="679290" fill="none" extrusionOk="0">
                <a:moveTo>
                  <a:pt x="0" y="0"/>
                </a:moveTo>
                <a:cubicBezTo>
                  <a:pt x="147509" y="-12105"/>
                  <a:pt x="265006" y="27559"/>
                  <a:pt x="346118" y="0"/>
                </a:cubicBezTo>
                <a:cubicBezTo>
                  <a:pt x="427230" y="-27559"/>
                  <a:pt x="555311" y="26704"/>
                  <a:pt x="665611" y="0"/>
                </a:cubicBezTo>
                <a:cubicBezTo>
                  <a:pt x="682780" y="126153"/>
                  <a:pt x="651839" y="199164"/>
                  <a:pt x="665611" y="319266"/>
                </a:cubicBezTo>
                <a:cubicBezTo>
                  <a:pt x="679383" y="439368"/>
                  <a:pt x="664140" y="506191"/>
                  <a:pt x="665611" y="679290"/>
                </a:cubicBezTo>
                <a:cubicBezTo>
                  <a:pt x="527108" y="694819"/>
                  <a:pt x="496293" y="660535"/>
                  <a:pt x="346118" y="679290"/>
                </a:cubicBezTo>
                <a:cubicBezTo>
                  <a:pt x="195943" y="698045"/>
                  <a:pt x="91506" y="654951"/>
                  <a:pt x="0" y="679290"/>
                </a:cubicBezTo>
                <a:cubicBezTo>
                  <a:pt x="-14806" y="580724"/>
                  <a:pt x="16571" y="429645"/>
                  <a:pt x="0" y="346438"/>
                </a:cubicBezTo>
                <a:cubicBezTo>
                  <a:pt x="-16571" y="263231"/>
                  <a:pt x="17034" y="103067"/>
                  <a:pt x="0" y="0"/>
                </a:cubicBezTo>
                <a:close/>
              </a:path>
              <a:path w="665611" h="679290" stroke="0" extrusionOk="0">
                <a:moveTo>
                  <a:pt x="0" y="0"/>
                </a:moveTo>
                <a:cubicBezTo>
                  <a:pt x="85508" y="-33885"/>
                  <a:pt x="239054" y="18364"/>
                  <a:pt x="326149" y="0"/>
                </a:cubicBezTo>
                <a:cubicBezTo>
                  <a:pt x="413244" y="-18364"/>
                  <a:pt x="540795" y="39495"/>
                  <a:pt x="665611" y="0"/>
                </a:cubicBezTo>
                <a:cubicBezTo>
                  <a:pt x="707236" y="151033"/>
                  <a:pt x="654686" y="229566"/>
                  <a:pt x="665611" y="353231"/>
                </a:cubicBezTo>
                <a:cubicBezTo>
                  <a:pt x="676536" y="476896"/>
                  <a:pt x="661387" y="606149"/>
                  <a:pt x="665611" y="679290"/>
                </a:cubicBezTo>
                <a:cubicBezTo>
                  <a:pt x="588510" y="694042"/>
                  <a:pt x="463626" y="664170"/>
                  <a:pt x="346118" y="679290"/>
                </a:cubicBezTo>
                <a:cubicBezTo>
                  <a:pt x="228610" y="694410"/>
                  <a:pt x="96194" y="641468"/>
                  <a:pt x="0" y="679290"/>
                </a:cubicBezTo>
                <a:cubicBezTo>
                  <a:pt x="-3523" y="604772"/>
                  <a:pt x="6196" y="436593"/>
                  <a:pt x="0" y="353231"/>
                </a:cubicBezTo>
                <a:cubicBezTo>
                  <a:pt x="-6196" y="269869"/>
                  <a:pt x="5929" y="129792"/>
                  <a:pt x="0" y="0"/>
                </a:cubicBezTo>
                <a:close/>
              </a:path>
            </a:pathLst>
          </a:custGeom>
          <a:solidFill>
            <a:srgbClr val="FFFDF1"/>
          </a:solidFill>
          <a:ln w="38100" cap="sq">
            <a:solidFill>
              <a:srgbClr val="7030A0"/>
            </a:solidFill>
            <a:miter lim="800000"/>
            <a:headEnd/>
            <a:tailEnd/>
            <a:extLst>
              <a:ext uri="{C807C97D-BFC1-408E-A445-0C87EB9F89A2}">
                <ask:lineSketchStyleProps xmlns:ask="http://schemas.microsoft.com/office/drawing/2018/sketchyshapes" sd="1219033472">
                  <a:prstGeom prst="rect">
                    <a:avLst/>
                  </a:prstGeom>
                  <ask:type>
                    <ask:lineSketchScribble/>
                  </ask:type>
                </ask:lineSketchStyleProps>
              </a:ext>
            </a:extLst>
          </a:ln>
          <a:effectLst/>
        </p:spPr>
        <p:txBody>
          <a:bodyPr wrap="square"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fontAlgn="auto" hangingPunct="1">
              <a:spcBef>
                <a:spcPts val="0"/>
              </a:spcBef>
              <a:spcAft>
                <a:spcPts val="1200"/>
              </a:spcAft>
              <a:buClrTx/>
              <a:defRPr/>
            </a:pPr>
            <a:endParaRPr lang="pt-BR" altLang="pt-BR" sz="1400" dirty="0">
              <a:solidFill>
                <a:srgbClr val="000000"/>
              </a:solidFill>
            </a:endParaRPr>
          </a:p>
          <a:p>
            <a:pPr eaLnBrk="1" fontAlgn="auto" hangingPunct="1">
              <a:spcBef>
                <a:spcPts val="0"/>
              </a:spcBef>
              <a:spcAft>
                <a:spcPts val="1200"/>
              </a:spcAft>
              <a:buClrTx/>
              <a:defRPr/>
            </a:pPr>
            <a:endParaRPr lang="pt-BR" altLang="pt-BR" sz="1400" dirty="0">
              <a:solidFill>
                <a:srgbClr val="000000"/>
              </a:solidFill>
            </a:endParaRPr>
          </a:p>
        </p:txBody>
      </p:sp>
      <p:pic>
        <p:nvPicPr>
          <p:cNvPr id="5" name="Picture 3" descr="A drawing of a cartoon character&#10;&#10;Description automatically generated">
            <a:extLst>
              <a:ext uri="{FF2B5EF4-FFF2-40B4-BE49-F238E27FC236}">
                <a16:creationId xmlns:a16="http://schemas.microsoft.com/office/drawing/2014/main" id="{C624C0B7-F46C-8002-9233-FB6DF39F5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2663" y="441887"/>
            <a:ext cx="60166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1438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2">
            <a:extLst>
              <a:ext uri="{FF2B5EF4-FFF2-40B4-BE49-F238E27FC236}">
                <a16:creationId xmlns:a16="http://schemas.microsoft.com/office/drawing/2014/main" id="{13044D2B-3043-AA35-F6A4-82152F0E7BA2}"/>
              </a:ext>
            </a:extLst>
          </p:cNvPr>
          <p:cNvSpPr txBox="1">
            <a:spLocks noChangeArrowheads="1"/>
          </p:cNvSpPr>
          <p:nvPr/>
        </p:nvSpPr>
        <p:spPr bwMode="auto">
          <a:xfrm>
            <a:off x="2424113" y="0"/>
            <a:ext cx="42481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t-BR" altLang="pt-BR" sz="1800" b="1" dirty="0">
                <a:solidFill>
                  <a:srgbClr val="7030A0"/>
                </a:solidFill>
                <a:latin typeface="Arial" panose="020B0604020202020204" pitchFamily="34" charset="0"/>
              </a:rPr>
              <a:t>8.      </a:t>
            </a:r>
            <a:r>
              <a:rPr lang="pt-BR" altLang="pt-BR" sz="1800" dirty="0">
                <a:latin typeface="Arial" panose="020B0604020202020204" pitchFamily="34" charset="0"/>
              </a:rPr>
              <a:t>Exercícios, lembre-se:</a:t>
            </a:r>
          </a:p>
        </p:txBody>
      </p:sp>
      <p:sp>
        <p:nvSpPr>
          <p:cNvPr id="78850" name="Text Box 3">
            <a:extLst>
              <a:ext uri="{FF2B5EF4-FFF2-40B4-BE49-F238E27FC236}">
                <a16:creationId xmlns:a16="http://schemas.microsoft.com/office/drawing/2014/main" id="{C61886CE-96C9-2785-A807-E49681174C6D}"/>
              </a:ext>
            </a:extLst>
          </p:cNvPr>
          <p:cNvSpPr txBox="1">
            <a:spLocks noChangeArrowheads="1"/>
          </p:cNvSpPr>
          <p:nvPr/>
        </p:nvSpPr>
        <p:spPr bwMode="auto">
          <a:xfrm>
            <a:off x="1847850" y="549275"/>
            <a:ext cx="6408738" cy="457200"/>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t-BR" altLang="pt-BR" sz="1200">
                <a:latin typeface="Arial" panose="020B0604020202020204" pitchFamily="34" charset="0"/>
              </a:rPr>
              <a:t>- Sabendo-se de o tempo de geração de </a:t>
            </a:r>
            <a:r>
              <a:rPr lang="pt-BR" altLang="pt-BR" sz="1200" i="1">
                <a:solidFill>
                  <a:schemeClr val="hlink"/>
                </a:solidFill>
                <a:latin typeface="Arial" panose="020B0604020202020204" pitchFamily="34" charset="0"/>
              </a:rPr>
              <a:t>E. coli</a:t>
            </a:r>
            <a:r>
              <a:rPr lang="pt-BR" altLang="pt-BR" sz="1200">
                <a:solidFill>
                  <a:schemeClr val="hlink"/>
                </a:solidFill>
                <a:latin typeface="Arial" panose="020B0604020202020204" pitchFamily="34" charset="0"/>
              </a:rPr>
              <a:t>  é de 20 minutos</a:t>
            </a:r>
            <a:r>
              <a:rPr lang="pt-BR" altLang="pt-BR" sz="1200">
                <a:latin typeface="Arial" panose="020B0604020202020204" pitchFamily="34" charset="0"/>
              </a:rPr>
              <a:t>, partindo-se de </a:t>
            </a:r>
            <a:r>
              <a:rPr lang="pt-BR" altLang="pt-BR" sz="1200">
                <a:solidFill>
                  <a:schemeClr val="hlink"/>
                </a:solidFill>
                <a:latin typeface="Arial" panose="020B0604020202020204" pitchFamily="34" charset="0"/>
              </a:rPr>
              <a:t>uma única</a:t>
            </a:r>
            <a:r>
              <a:rPr lang="pt-BR" altLang="pt-BR" sz="1200">
                <a:latin typeface="Arial" panose="020B0604020202020204" pitchFamily="34" charset="0"/>
              </a:rPr>
              <a:t> célula quantas células bacterianas serão obtidas após 1 hora de cultivo? </a:t>
            </a:r>
          </a:p>
        </p:txBody>
      </p:sp>
      <p:sp>
        <p:nvSpPr>
          <p:cNvPr id="78851" name="Text Box 4">
            <a:extLst>
              <a:ext uri="{FF2B5EF4-FFF2-40B4-BE49-F238E27FC236}">
                <a16:creationId xmlns:a16="http://schemas.microsoft.com/office/drawing/2014/main" id="{946967A5-CD3F-C5E2-0E0F-6FA0C8250A2B}"/>
              </a:ext>
            </a:extLst>
          </p:cNvPr>
          <p:cNvSpPr txBox="1">
            <a:spLocks noChangeArrowheads="1"/>
          </p:cNvSpPr>
          <p:nvPr/>
        </p:nvSpPr>
        <p:spPr bwMode="auto">
          <a:xfrm>
            <a:off x="3143250" y="1196975"/>
            <a:ext cx="4535488" cy="1098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t-BR" altLang="pt-BR" sz="1200">
                <a:latin typeface="Arial" panose="020B0604020202020204" pitchFamily="34" charset="0"/>
              </a:rPr>
              <a:t>R: Em 1 hora de cultivo (60 minutos)  teremos 3 gerações (n=3)</a:t>
            </a:r>
          </a:p>
          <a:p>
            <a:pPr eaLnBrk="1" hangingPunct="1">
              <a:lnSpc>
                <a:spcPct val="100000"/>
              </a:lnSpc>
              <a:spcBef>
                <a:spcPct val="50000"/>
              </a:spcBef>
              <a:buFontTx/>
              <a:buNone/>
            </a:pPr>
            <a:r>
              <a:rPr lang="pt-BR" altLang="pt-BR" sz="1200">
                <a:latin typeface="Arial" panose="020B0604020202020204" pitchFamily="34" charset="0"/>
              </a:rPr>
              <a:t>    Então:  X= xo.2</a:t>
            </a:r>
            <a:r>
              <a:rPr lang="pt-BR" altLang="pt-BR" sz="1200" baseline="30000">
                <a:latin typeface="Arial" panose="020B0604020202020204" pitchFamily="34" charset="0"/>
              </a:rPr>
              <a:t>n</a:t>
            </a:r>
          </a:p>
          <a:p>
            <a:pPr eaLnBrk="1" hangingPunct="1">
              <a:lnSpc>
                <a:spcPct val="100000"/>
              </a:lnSpc>
              <a:spcBef>
                <a:spcPct val="50000"/>
              </a:spcBef>
              <a:buFontTx/>
              <a:buNone/>
            </a:pPr>
            <a:r>
              <a:rPr lang="pt-BR" altLang="pt-BR" sz="1200" baseline="30000">
                <a:latin typeface="Arial" panose="020B0604020202020204" pitchFamily="34" charset="0"/>
              </a:rPr>
              <a:t>                        </a:t>
            </a:r>
            <a:r>
              <a:rPr lang="pt-BR" altLang="pt-BR" sz="1200">
                <a:latin typeface="Arial" panose="020B0604020202020204" pitchFamily="34" charset="0"/>
              </a:rPr>
              <a:t>X= 1.2</a:t>
            </a:r>
            <a:r>
              <a:rPr lang="pt-BR" altLang="pt-BR" sz="1200" baseline="30000">
                <a:latin typeface="Arial" panose="020B0604020202020204" pitchFamily="34" charset="0"/>
              </a:rPr>
              <a:t>3</a:t>
            </a:r>
          </a:p>
          <a:p>
            <a:pPr eaLnBrk="1" hangingPunct="1">
              <a:lnSpc>
                <a:spcPct val="100000"/>
              </a:lnSpc>
              <a:spcBef>
                <a:spcPct val="50000"/>
              </a:spcBef>
              <a:buFontTx/>
              <a:buNone/>
            </a:pPr>
            <a:r>
              <a:rPr lang="pt-BR" altLang="pt-BR" sz="1200">
                <a:latin typeface="Arial" panose="020B0604020202020204" pitchFamily="34" charset="0"/>
              </a:rPr>
              <a:t>                X= 8</a:t>
            </a:r>
          </a:p>
        </p:txBody>
      </p:sp>
      <p:sp>
        <p:nvSpPr>
          <p:cNvPr id="78852" name="Text Box 5">
            <a:extLst>
              <a:ext uri="{FF2B5EF4-FFF2-40B4-BE49-F238E27FC236}">
                <a16:creationId xmlns:a16="http://schemas.microsoft.com/office/drawing/2014/main" id="{DC08D187-1DD1-62E1-9035-BCB1E0F9E61D}"/>
              </a:ext>
            </a:extLst>
          </p:cNvPr>
          <p:cNvSpPr txBox="1">
            <a:spLocks noChangeArrowheads="1"/>
          </p:cNvSpPr>
          <p:nvPr/>
        </p:nvSpPr>
        <p:spPr bwMode="auto">
          <a:xfrm>
            <a:off x="1919288" y="1196975"/>
            <a:ext cx="1079500" cy="376238"/>
          </a:xfrm>
          <a:prstGeom prst="rect">
            <a:avLst/>
          </a:prstGeom>
          <a:solidFill>
            <a:srgbClr val="FFFF99"/>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t-BR" altLang="pt-BR" sz="1800">
                <a:latin typeface="Arial" panose="020B0604020202020204" pitchFamily="34" charset="0"/>
              </a:rPr>
              <a:t>1 hora</a:t>
            </a:r>
          </a:p>
        </p:txBody>
      </p:sp>
      <p:sp>
        <p:nvSpPr>
          <p:cNvPr id="17414" name="Text Box 6">
            <a:extLst>
              <a:ext uri="{FF2B5EF4-FFF2-40B4-BE49-F238E27FC236}">
                <a16:creationId xmlns:a16="http://schemas.microsoft.com/office/drawing/2014/main" id="{15E5D74E-FA67-CFC2-8A75-41523F8CD26F}"/>
              </a:ext>
            </a:extLst>
          </p:cNvPr>
          <p:cNvSpPr txBox="1">
            <a:spLocks noChangeArrowheads="1"/>
          </p:cNvSpPr>
          <p:nvPr/>
        </p:nvSpPr>
        <p:spPr bwMode="auto">
          <a:xfrm>
            <a:off x="1524000" y="3213100"/>
            <a:ext cx="865188" cy="314325"/>
          </a:xfrm>
          <a:prstGeom prst="rect">
            <a:avLst/>
          </a:prstGeom>
          <a:solidFill>
            <a:srgbClr val="FFFF99"/>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t-BR" altLang="pt-BR" sz="1400">
                <a:latin typeface="Arial" panose="020B0604020202020204" pitchFamily="34" charset="0"/>
              </a:rPr>
              <a:t>3 horas</a:t>
            </a:r>
          </a:p>
        </p:txBody>
      </p:sp>
      <p:sp>
        <p:nvSpPr>
          <p:cNvPr id="17415" name="Text Box 7">
            <a:extLst>
              <a:ext uri="{FF2B5EF4-FFF2-40B4-BE49-F238E27FC236}">
                <a16:creationId xmlns:a16="http://schemas.microsoft.com/office/drawing/2014/main" id="{98E05D6F-D185-2354-F8D4-C376E7BE6C1F}"/>
              </a:ext>
            </a:extLst>
          </p:cNvPr>
          <p:cNvSpPr txBox="1">
            <a:spLocks noChangeArrowheads="1"/>
          </p:cNvSpPr>
          <p:nvPr/>
        </p:nvSpPr>
        <p:spPr bwMode="auto">
          <a:xfrm>
            <a:off x="2424113" y="3141663"/>
            <a:ext cx="4032250" cy="9906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5000"/>
              </a:lnSpc>
              <a:spcBef>
                <a:spcPct val="50000"/>
              </a:spcBef>
              <a:buFontTx/>
              <a:buNone/>
            </a:pPr>
            <a:r>
              <a:rPr lang="pt-BR" altLang="pt-BR" sz="1200">
                <a:latin typeface="Arial" panose="020B0604020202020204" pitchFamily="34" charset="0"/>
              </a:rPr>
              <a:t>R. Teremos 3 gerações a cada hora,  9 gerações (n=9)</a:t>
            </a:r>
          </a:p>
          <a:p>
            <a:pPr eaLnBrk="1" hangingPunct="1">
              <a:lnSpc>
                <a:spcPct val="85000"/>
              </a:lnSpc>
              <a:spcBef>
                <a:spcPct val="50000"/>
              </a:spcBef>
              <a:buFontTx/>
              <a:buNone/>
            </a:pPr>
            <a:r>
              <a:rPr lang="pt-BR" altLang="pt-BR" sz="1200">
                <a:latin typeface="Arial" panose="020B0604020202020204" pitchFamily="34" charset="0"/>
              </a:rPr>
              <a:t>    Então:  X= xo.2</a:t>
            </a:r>
            <a:r>
              <a:rPr lang="pt-BR" altLang="pt-BR" sz="1200" baseline="30000">
                <a:latin typeface="Arial" panose="020B0604020202020204" pitchFamily="34" charset="0"/>
              </a:rPr>
              <a:t>n</a:t>
            </a:r>
          </a:p>
          <a:p>
            <a:pPr eaLnBrk="1" hangingPunct="1">
              <a:lnSpc>
                <a:spcPct val="85000"/>
              </a:lnSpc>
              <a:spcBef>
                <a:spcPct val="50000"/>
              </a:spcBef>
              <a:buFontTx/>
              <a:buNone/>
            </a:pPr>
            <a:r>
              <a:rPr lang="pt-BR" altLang="pt-BR" sz="1200" baseline="30000">
                <a:latin typeface="Arial" panose="020B0604020202020204" pitchFamily="34" charset="0"/>
              </a:rPr>
              <a:t>                        </a:t>
            </a:r>
            <a:r>
              <a:rPr lang="pt-BR" altLang="pt-BR" sz="1200">
                <a:latin typeface="Arial" panose="020B0604020202020204" pitchFamily="34" charset="0"/>
              </a:rPr>
              <a:t>X= 1.2</a:t>
            </a:r>
            <a:r>
              <a:rPr lang="pt-BR" altLang="pt-BR" sz="1200" baseline="30000">
                <a:latin typeface="Arial" panose="020B0604020202020204" pitchFamily="34" charset="0"/>
              </a:rPr>
              <a:t>9</a:t>
            </a:r>
          </a:p>
          <a:p>
            <a:pPr eaLnBrk="1" hangingPunct="1">
              <a:lnSpc>
                <a:spcPct val="85000"/>
              </a:lnSpc>
              <a:spcBef>
                <a:spcPct val="50000"/>
              </a:spcBef>
              <a:buFontTx/>
              <a:buNone/>
            </a:pPr>
            <a:r>
              <a:rPr lang="pt-BR" altLang="pt-BR" sz="1200">
                <a:latin typeface="Arial" panose="020B0604020202020204" pitchFamily="34" charset="0"/>
              </a:rPr>
              <a:t>                X= 8.8.8  =  512</a:t>
            </a:r>
          </a:p>
        </p:txBody>
      </p:sp>
      <p:sp>
        <p:nvSpPr>
          <p:cNvPr id="17416" name="Text Box 8">
            <a:extLst>
              <a:ext uri="{FF2B5EF4-FFF2-40B4-BE49-F238E27FC236}">
                <a16:creationId xmlns:a16="http://schemas.microsoft.com/office/drawing/2014/main" id="{E704F34D-D63B-E151-A194-2E2AA6EB9094}"/>
              </a:ext>
            </a:extLst>
          </p:cNvPr>
          <p:cNvSpPr txBox="1">
            <a:spLocks noChangeArrowheads="1"/>
          </p:cNvSpPr>
          <p:nvPr/>
        </p:nvSpPr>
        <p:spPr bwMode="auto">
          <a:xfrm>
            <a:off x="2135188" y="2781300"/>
            <a:ext cx="6408737" cy="274638"/>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t-BR" altLang="pt-BR" sz="1200">
                <a:latin typeface="Arial" panose="020B0604020202020204" pitchFamily="34" charset="0"/>
              </a:rPr>
              <a:t>- E  após </a:t>
            </a:r>
            <a:r>
              <a:rPr lang="pt-BR" altLang="pt-BR" sz="1200" b="1">
                <a:latin typeface="Arial" panose="020B0604020202020204" pitchFamily="34" charset="0"/>
              </a:rPr>
              <a:t>X </a:t>
            </a:r>
            <a:r>
              <a:rPr lang="pt-BR" altLang="pt-BR" sz="1200">
                <a:latin typeface="Arial" panose="020B0604020202020204" pitchFamily="34" charset="0"/>
              </a:rPr>
              <a:t> horas de cultivo? </a:t>
            </a:r>
          </a:p>
        </p:txBody>
      </p:sp>
      <p:sp>
        <p:nvSpPr>
          <p:cNvPr id="17417" name="Text Box 9">
            <a:extLst>
              <a:ext uri="{FF2B5EF4-FFF2-40B4-BE49-F238E27FC236}">
                <a16:creationId xmlns:a16="http://schemas.microsoft.com/office/drawing/2014/main" id="{73D0BF5C-1F42-1BDF-36A4-637C9E031A30}"/>
              </a:ext>
            </a:extLst>
          </p:cNvPr>
          <p:cNvSpPr txBox="1">
            <a:spLocks noChangeArrowheads="1"/>
          </p:cNvSpPr>
          <p:nvPr/>
        </p:nvSpPr>
        <p:spPr bwMode="auto">
          <a:xfrm>
            <a:off x="1524000" y="6092825"/>
            <a:ext cx="1116013" cy="314325"/>
          </a:xfrm>
          <a:prstGeom prst="rect">
            <a:avLst/>
          </a:prstGeom>
          <a:solidFill>
            <a:srgbClr val="FFFF66"/>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t-BR" altLang="pt-BR" sz="1400">
                <a:latin typeface="Arial" panose="020B0604020202020204" pitchFamily="34" charset="0"/>
              </a:rPr>
              <a:t>24 horas</a:t>
            </a:r>
          </a:p>
        </p:txBody>
      </p:sp>
      <p:sp>
        <p:nvSpPr>
          <p:cNvPr id="17418" name="Text Box 10">
            <a:extLst>
              <a:ext uri="{FF2B5EF4-FFF2-40B4-BE49-F238E27FC236}">
                <a16:creationId xmlns:a16="http://schemas.microsoft.com/office/drawing/2014/main" id="{15BDD3D0-69C5-A5E4-7CE9-382CF1DE4D96}"/>
              </a:ext>
            </a:extLst>
          </p:cNvPr>
          <p:cNvSpPr txBox="1">
            <a:spLocks noChangeArrowheads="1"/>
          </p:cNvSpPr>
          <p:nvPr/>
        </p:nvSpPr>
        <p:spPr bwMode="auto">
          <a:xfrm>
            <a:off x="1524000" y="5157788"/>
            <a:ext cx="1116013" cy="314325"/>
          </a:xfrm>
          <a:prstGeom prst="rect">
            <a:avLst/>
          </a:prstGeom>
          <a:solidFill>
            <a:srgbClr val="FFFF66"/>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t-BR" altLang="pt-BR" sz="1400">
                <a:latin typeface="Arial" panose="020B0604020202020204" pitchFamily="34" charset="0"/>
              </a:rPr>
              <a:t>12 horas</a:t>
            </a:r>
          </a:p>
        </p:txBody>
      </p:sp>
      <p:sp>
        <p:nvSpPr>
          <p:cNvPr id="17419" name="Text Box 11">
            <a:extLst>
              <a:ext uri="{FF2B5EF4-FFF2-40B4-BE49-F238E27FC236}">
                <a16:creationId xmlns:a16="http://schemas.microsoft.com/office/drawing/2014/main" id="{14A6E2F4-42A5-7555-894B-9CD2BEE6E69E}"/>
              </a:ext>
            </a:extLst>
          </p:cNvPr>
          <p:cNvSpPr txBox="1">
            <a:spLocks noChangeArrowheads="1"/>
          </p:cNvSpPr>
          <p:nvPr/>
        </p:nvSpPr>
        <p:spPr bwMode="auto">
          <a:xfrm>
            <a:off x="1524000" y="4292600"/>
            <a:ext cx="865188" cy="314325"/>
          </a:xfrm>
          <a:prstGeom prst="rect">
            <a:avLst/>
          </a:prstGeom>
          <a:solidFill>
            <a:srgbClr val="FFFF99"/>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t-BR" altLang="pt-BR" sz="1400">
                <a:latin typeface="Arial" panose="020B0604020202020204" pitchFamily="34" charset="0"/>
              </a:rPr>
              <a:t>4 horas</a:t>
            </a:r>
          </a:p>
        </p:txBody>
      </p:sp>
      <p:sp>
        <p:nvSpPr>
          <p:cNvPr id="17420" name="Text Box 12">
            <a:extLst>
              <a:ext uri="{FF2B5EF4-FFF2-40B4-BE49-F238E27FC236}">
                <a16:creationId xmlns:a16="http://schemas.microsoft.com/office/drawing/2014/main" id="{E6414C67-D5AB-D911-1802-377482F99F48}"/>
              </a:ext>
            </a:extLst>
          </p:cNvPr>
          <p:cNvSpPr txBox="1">
            <a:spLocks noChangeArrowheads="1"/>
          </p:cNvSpPr>
          <p:nvPr/>
        </p:nvSpPr>
        <p:spPr bwMode="auto">
          <a:xfrm>
            <a:off x="2424113" y="4221163"/>
            <a:ext cx="2735262" cy="7429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5000"/>
              </a:lnSpc>
              <a:spcBef>
                <a:spcPct val="50000"/>
              </a:spcBef>
              <a:buFontTx/>
              <a:buNone/>
            </a:pPr>
            <a:r>
              <a:rPr lang="pt-BR" altLang="pt-BR" sz="1200">
                <a:latin typeface="Arial" panose="020B0604020202020204" pitchFamily="34" charset="0"/>
              </a:rPr>
              <a:t>R. 12 gerações (n=12)</a:t>
            </a:r>
          </a:p>
          <a:p>
            <a:pPr eaLnBrk="1" hangingPunct="1">
              <a:lnSpc>
                <a:spcPct val="85000"/>
              </a:lnSpc>
              <a:spcBef>
                <a:spcPct val="50000"/>
              </a:spcBef>
              <a:buFontTx/>
              <a:buNone/>
            </a:pPr>
            <a:r>
              <a:rPr lang="pt-BR" altLang="pt-BR" sz="1200">
                <a:latin typeface="Arial" panose="020B0604020202020204" pitchFamily="34" charset="0"/>
              </a:rPr>
              <a:t>     Então:  X= xo.2</a:t>
            </a:r>
            <a:r>
              <a:rPr lang="pt-BR" altLang="pt-BR" sz="1200" baseline="30000">
                <a:latin typeface="Arial" panose="020B0604020202020204" pitchFamily="34" charset="0"/>
              </a:rPr>
              <a:t>12</a:t>
            </a:r>
          </a:p>
          <a:p>
            <a:pPr eaLnBrk="1" hangingPunct="1">
              <a:lnSpc>
                <a:spcPct val="85000"/>
              </a:lnSpc>
              <a:spcBef>
                <a:spcPct val="50000"/>
              </a:spcBef>
              <a:buFontTx/>
              <a:buNone/>
            </a:pPr>
            <a:r>
              <a:rPr lang="pt-BR" altLang="pt-BR" sz="1200">
                <a:latin typeface="Arial" panose="020B0604020202020204" pitchFamily="34" charset="0"/>
              </a:rPr>
              <a:t>                 X=  2</a:t>
            </a:r>
            <a:r>
              <a:rPr lang="pt-BR" altLang="pt-BR" sz="1200" baseline="30000">
                <a:latin typeface="Arial" panose="020B0604020202020204" pitchFamily="34" charset="0"/>
              </a:rPr>
              <a:t>9</a:t>
            </a:r>
            <a:r>
              <a:rPr lang="pt-BR" altLang="pt-BR" sz="1200">
                <a:latin typeface="Arial" panose="020B0604020202020204" pitchFamily="34" charset="0"/>
              </a:rPr>
              <a:t>.2</a:t>
            </a:r>
            <a:r>
              <a:rPr lang="pt-BR" altLang="pt-BR" sz="1200" baseline="30000">
                <a:latin typeface="Arial" panose="020B0604020202020204" pitchFamily="34" charset="0"/>
              </a:rPr>
              <a:t>3 </a:t>
            </a:r>
            <a:r>
              <a:rPr lang="pt-BR" altLang="pt-BR" sz="1200">
                <a:latin typeface="Arial" panose="020B0604020202020204" pitchFamily="34" charset="0"/>
              </a:rPr>
              <a:t>= 512 . 8 = 4.086</a:t>
            </a:r>
          </a:p>
        </p:txBody>
      </p:sp>
      <p:sp>
        <p:nvSpPr>
          <p:cNvPr id="17421" name="Text Box 13">
            <a:extLst>
              <a:ext uri="{FF2B5EF4-FFF2-40B4-BE49-F238E27FC236}">
                <a16:creationId xmlns:a16="http://schemas.microsoft.com/office/drawing/2014/main" id="{5E1EE0A9-F175-557C-66F9-85CF9CEDF5E6}"/>
              </a:ext>
            </a:extLst>
          </p:cNvPr>
          <p:cNvSpPr txBox="1">
            <a:spLocks noChangeArrowheads="1"/>
          </p:cNvSpPr>
          <p:nvPr/>
        </p:nvSpPr>
        <p:spPr bwMode="auto">
          <a:xfrm>
            <a:off x="2640013" y="5084763"/>
            <a:ext cx="4608512" cy="82391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t-BR" altLang="pt-BR" sz="1200">
                <a:latin typeface="Arial" panose="020B0604020202020204" pitchFamily="34" charset="0"/>
              </a:rPr>
              <a:t>R. Número de gerações= 12 . 3  (n=36)</a:t>
            </a:r>
          </a:p>
          <a:p>
            <a:pPr eaLnBrk="1" hangingPunct="1">
              <a:lnSpc>
                <a:spcPct val="100000"/>
              </a:lnSpc>
              <a:spcBef>
                <a:spcPct val="50000"/>
              </a:spcBef>
              <a:buFontTx/>
              <a:buNone/>
            </a:pPr>
            <a:r>
              <a:rPr lang="pt-BR" altLang="pt-BR" sz="1200">
                <a:latin typeface="Arial" panose="020B0604020202020204" pitchFamily="34" charset="0"/>
              </a:rPr>
              <a:t>     Então:  X= xo.2</a:t>
            </a:r>
            <a:r>
              <a:rPr lang="pt-BR" altLang="pt-BR" sz="1200" baseline="30000">
                <a:latin typeface="Arial" panose="020B0604020202020204" pitchFamily="34" charset="0"/>
              </a:rPr>
              <a:t>36</a:t>
            </a:r>
          </a:p>
          <a:p>
            <a:pPr eaLnBrk="1" hangingPunct="1">
              <a:lnSpc>
                <a:spcPct val="100000"/>
              </a:lnSpc>
              <a:spcBef>
                <a:spcPct val="50000"/>
              </a:spcBef>
              <a:buFontTx/>
              <a:buNone/>
            </a:pPr>
            <a:r>
              <a:rPr lang="pt-BR" altLang="pt-BR" sz="1200">
                <a:latin typeface="Arial" panose="020B0604020202020204" pitchFamily="34" charset="0"/>
              </a:rPr>
              <a:t>                 X=  2</a:t>
            </a:r>
            <a:r>
              <a:rPr lang="pt-BR" altLang="pt-BR" sz="1200" baseline="30000">
                <a:latin typeface="Arial" panose="020B0604020202020204" pitchFamily="34" charset="0"/>
              </a:rPr>
              <a:t>9</a:t>
            </a:r>
            <a:r>
              <a:rPr lang="pt-BR" altLang="pt-BR" sz="1200">
                <a:latin typeface="Arial" panose="020B0604020202020204" pitchFamily="34" charset="0"/>
              </a:rPr>
              <a:t>.2</a:t>
            </a:r>
            <a:r>
              <a:rPr lang="pt-BR" altLang="pt-BR" sz="1200" baseline="30000">
                <a:latin typeface="Arial" panose="020B0604020202020204" pitchFamily="34" charset="0"/>
              </a:rPr>
              <a:t>9</a:t>
            </a:r>
            <a:r>
              <a:rPr lang="pt-BR" altLang="pt-BR" sz="1200">
                <a:latin typeface="Arial" panose="020B0604020202020204" pitchFamily="34" charset="0"/>
              </a:rPr>
              <a:t>.2</a:t>
            </a:r>
            <a:r>
              <a:rPr lang="pt-BR" altLang="pt-BR" sz="1200" baseline="30000">
                <a:latin typeface="Arial" panose="020B0604020202020204" pitchFamily="34" charset="0"/>
              </a:rPr>
              <a:t>9</a:t>
            </a:r>
            <a:r>
              <a:rPr lang="pt-BR" altLang="pt-BR" sz="1200">
                <a:latin typeface="Arial" panose="020B0604020202020204" pitchFamily="34" charset="0"/>
              </a:rPr>
              <a:t>.2</a:t>
            </a:r>
            <a:r>
              <a:rPr lang="pt-BR" altLang="pt-BR" sz="1200" baseline="30000">
                <a:latin typeface="Arial" panose="020B0604020202020204" pitchFamily="34" charset="0"/>
              </a:rPr>
              <a:t>9 </a:t>
            </a:r>
            <a:r>
              <a:rPr lang="pt-BR" altLang="pt-BR" sz="1200">
                <a:latin typeface="Arial" panose="020B0604020202020204" pitchFamily="34" charset="0"/>
              </a:rPr>
              <a:t>= 512 . 512 . 512 . 512 = </a:t>
            </a:r>
            <a:r>
              <a:rPr lang="pt-BR" altLang="pt-BR" sz="1200" b="1">
                <a:latin typeface="Arial" panose="020B0604020202020204" pitchFamily="34" charset="0"/>
              </a:rPr>
              <a:t>6,86.10</a:t>
            </a:r>
            <a:r>
              <a:rPr lang="pt-BR" altLang="pt-BR" sz="1200" b="1" baseline="30000">
                <a:latin typeface="Arial" panose="020B0604020202020204" pitchFamily="34" charset="0"/>
              </a:rPr>
              <a:t>10</a:t>
            </a:r>
          </a:p>
        </p:txBody>
      </p:sp>
      <p:sp>
        <p:nvSpPr>
          <p:cNvPr id="17423" name="Text Box 15">
            <a:extLst>
              <a:ext uri="{FF2B5EF4-FFF2-40B4-BE49-F238E27FC236}">
                <a16:creationId xmlns:a16="http://schemas.microsoft.com/office/drawing/2014/main" id="{CFB705C4-E00E-27B7-78BA-A7ED118EBE32}"/>
              </a:ext>
            </a:extLst>
          </p:cNvPr>
          <p:cNvSpPr txBox="1">
            <a:spLocks noChangeArrowheads="1"/>
          </p:cNvSpPr>
          <p:nvPr/>
        </p:nvSpPr>
        <p:spPr bwMode="auto">
          <a:xfrm>
            <a:off x="2640013" y="6034088"/>
            <a:ext cx="3168650" cy="82391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t-BR" altLang="pt-BR" sz="1200">
                <a:latin typeface="Arial" panose="020B0604020202020204" pitchFamily="34" charset="0"/>
              </a:rPr>
              <a:t>R. Número de gerações= 24 . 3  (n=72)</a:t>
            </a:r>
          </a:p>
          <a:p>
            <a:pPr eaLnBrk="1" hangingPunct="1">
              <a:lnSpc>
                <a:spcPct val="100000"/>
              </a:lnSpc>
              <a:spcBef>
                <a:spcPct val="50000"/>
              </a:spcBef>
              <a:buFontTx/>
              <a:buNone/>
            </a:pPr>
            <a:r>
              <a:rPr lang="pt-BR" altLang="pt-BR" sz="1200">
                <a:latin typeface="Arial" panose="020B0604020202020204" pitchFamily="34" charset="0"/>
              </a:rPr>
              <a:t>     Então:  X= xo.2</a:t>
            </a:r>
            <a:r>
              <a:rPr lang="pt-BR" altLang="pt-BR" sz="1200" baseline="30000">
                <a:latin typeface="Arial" panose="020B0604020202020204" pitchFamily="34" charset="0"/>
              </a:rPr>
              <a:t>72</a:t>
            </a:r>
          </a:p>
          <a:p>
            <a:pPr eaLnBrk="1" hangingPunct="1">
              <a:lnSpc>
                <a:spcPct val="100000"/>
              </a:lnSpc>
              <a:spcBef>
                <a:spcPct val="50000"/>
              </a:spcBef>
              <a:buFontTx/>
              <a:buNone/>
            </a:pPr>
            <a:r>
              <a:rPr lang="pt-BR" altLang="pt-BR" sz="1200">
                <a:latin typeface="Arial" panose="020B0604020202020204" pitchFamily="34" charset="0"/>
              </a:rPr>
              <a:t>                 X=  2</a:t>
            </a:r>
            <a:r>
              <a:rPr lang="pt-BR" altLang="pt-BR" sz="1200" baseline="30000">
                <a:latin typeface="Arial" panose="020B0604020202020204" pitchFamily="34" charset="0"/>
              </a:rPr>
              <a:t>36</a:t>
            </a:r>
            <a:r>
              <a:rPr lang="pt-BR" altLang="pt-BR" sz="1200">
                <a:latin typeface="Arial" panose="020B0604020202020204" pitchFamily="34" charset="0"/>
              </a:rPr>
              <a:t>.2</a:t>
            </a:r>
            <a:r>
              <a:rPr lang="pt-BR" altLang="pt-BR" sz="1200" baseline="30000">
                <a:latin typeface="Arial" panose="020B0604020202020204" pitchFamily="34" charset="0"/>
              </a:rPr>
              <a:t>36 </a:t>
            </a:r>
            <a:r>
              <a:rPr lang="pt-BR" altLang="pt-BR" sz="1200">
                <a:latin typeface="Arial" panose="020B0604020202020204" pitchFamily="34" charset="0"/>
              </a:rPr>
              <a:t>= </a:t>
            </a:r>
            <a:r>
              <a:rPr lang="pt-BR" altLang="pt-BR" sz="1200" b="1">
                <a:latin typeface="Arial" panose="020B0604020202020204" pitchFamily="34" charset="0"/>
              </a:rPr>
              <a:t>4,7.10</a:t>
            </a:r>
            <a:r>
              <a:rPr lang="pt-BR" altLang="pt-BR" sz="1200" b="1" baseline="30000">
                <a:latin typeface="Arial" panose="020B0604020202020204" pitchFamily="34" charset="0"/>
              </a:rPr>
              <a:t>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additive="base">
                                        <p:cTn id="7" dur="500" fill="hold"/>
                                        <p:tgtEl>
                                          <p:spTgt spid="17416"/>
                                        </p:tgtEl>
                                        <p:attrNameLst>
                                          <p:attrName>ppt_x</p:attrName>
                                        </p:attrNameLst>
                                      </p:cBhvr>
                                      <p:tavLst>
                                        <p:tav tm="0">
                                          <p:val>
                                            <p:strVal val="#ppt_x"/>
                                          </p:val>
                                        </p:tav>
                                        <p:tav tm="100000">
                                          <p:val>
                                            <p:strVal val="#ppt_x"/>
                                          </p:val>
                                        </p:tav>
                                      </p:tavLst>
                                    </p:anim>
                                    <p:anim calcmode="lin" valueType="num">
                                      <p:cBhvr additive="base">
                                        <p:cTn id="8"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4"/>
                                        </p:tgtEl>
                                        <p:attrNameLst>
                                          <p:attrName>style.visibility</p:attrName>
                                        </p:attrNameLst>
                                      </p:cBhvr>
                                      <p:to>
                                        <p:strVal val="visible"/>
                                      </p:to>
                                    </p:set>
                                    <p:anim calcmode="lin" valueType="num">
                                      <p:cBhvr additive="base">
                                        <p:cTn id="13" dur="500" fill="hold"/>
                                        <p:tgtEl>
                                          <p:spTgt spid="17414"/>
                                        </p:tgtEl>
                                        <p:attrNameLst>
                                          <p:attrName>ppt_x</p:attrName>
                                        </p:attrNameLst>
                                      </p:cBhvr>
                                      <p:tavLst>
                                        <p:tav tm="0">
                                          <p:val>
                                            <p:strVal val="#ppt_x"/>
                                          </p:val>
                                        </p:tav>
                                        <p:tav tm="100000">
                                          <p:val>
                                            <p:strVal val="#ppt_x"/>
                                          </p:val>
                                        </p:tav>
                                      </p:tavLst>
                                    </p:anim>
                                    <p:anim calcmode="lin" valueType="num">
                                      <p:cBhvr additive="base">
                                        <p:cTn id="14"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5"/>
                                        </p:tgtEl>
                                        <p:attrNameLst>
                                          <p:attrName>style.visibility</p:attrName>
                                        </p:attrNameLst>
                                      </p:cBhvr>
                                      <p:to>
                                        <p:strVal val="visible"/>
                                      </p:to>
                                    </p:set>
                                    <p:anim calcmode="lin" valueType="num">
                                      <p:cBhvr additive="base">
                                        <p:cTn id="19" dur="500" fill="hold"/>
                                        <p:tgtEl>
                                          <p:spTgt spid="17415"/>
                                        </p:tgtEl>
                                        <p:attrNameLst>
                                          <p:attrName>ppt_x</p:attrName>
                                        </p:attrNameLst>
                                      </p:cBhvr>
                                      <p:tavLst>
                                        <p:tav tm="0">
                                          <p:val>
                                            <p:strVal val="#ppt_x"/>
                                          </p:val>
                                        </p:tav>
                                        <p:tav tm="100000">
                                          <p:val>
                                            <p:strVal val="#ppt_x"/>
                                          </p:val>
                                        </p:tav>
                                      </p:tavLst>
                                    </p:anim>
                                    <p:anim calcmode="lin" valueType="num">
                                      <p:cBhvr additive="base">
                                        <p:cTn id="20"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9"/>
                                        </p:tgtEl>
                                        <p:attrNameLst>
                                          <p:attrName>style.visibility</p:attrName>
                                        </p:attrNameLst>
                                      </p:cBhvr>
                                      <p:to>
                                        <p:strVal val="visible"/>
                                      </p:to>
                                    </p:set>
                                    <p:anim calcmode="lin" valueType="num">
                                      <p:cBhvr additive="base">
                                        <p:cTn id="25" dur="500" fill="hold"/>
                                        <p:tgtEl>
                                          <p:spTgt spid="17419"/>
                                        </p:tgtEl>
                                        <p:attrNameLst>
                                          <p:attrName>ppt_x</p:attrName>
                                        </p:attrNameLst>
                                      </p:cBhvr>
                                      <p:tavLst>
                                        <p:tav tm="0">
                                          <p:val>
                                            <p:strVal val="#ppt_x"/>
                                          </p:val>
                                        </p:tav>
                                        <p:tav tm="100000">
                                          <p:val>
                                            <p:strVal val="#ppt_x"/>
                                          </p:val>
                                        </p:tav>
                                      </p:tavLst>
                                    </p:anim>
                                    <p:anim calcmode="lin" valueType="num">
                                      <p:cBhvr additive="base">
                                        <p:cTn id="26" dur="500" fill="hold"/>
                                        <p:tgtEl>
                                          <p:spTgt spid="1741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20"/>
                                        </p:tgtEl>
                                        <p:attrNameLst>
                                          <p:attrName>style.visibility</p:attrName>
                                        </p:attrNameLst>
                                      </p:cBhvr>
                                      <p:to>
                                        <p:strVal val="visible"/>
                                      </p:to>
                                    </p:set>
                                    <p:anim calcmode="lin" valueType="num">
                                      <p:cBhvr additive="base">
                                        <p:cTn id="31" dur="500" fill="hold"/>
                                        <p:tgtEl>
                                          <p:spTgt spid="17420"/>
                                        </p:tgtEl>
                                        <p:attrNameLst>
                                          <p:attrName>ppt_x</p:attrName>
                                        </p:attrNameLst>
                                      </p:cBhvr>
                                      <p:tavLst>
                                        <p:tav tm="0">
                                          <p:val>
                                            <p:strVal val="#ppt_x"/>
                                          </p:val>
                                        </p:tav>
                                        <p:tav tm="100000">
                                          <p:val>
                                            <p:strVal val="#ppt_x"/>
                                          </p:val>
                                        </p:tav>
                                      </p:tavLst>
                                    </p:anim>
                                    <p:anim calcmode="lin" valueType="num">
                                      <p:cBhvr additive="base">
                                        <p:cTn id="32"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8"/>
                                        </p:tgtEl>
                                        <p:attrNameLst>
                                          <p:attrName>style.visibility</p:attrName>
                                        </p:attrNameLst>
                                      </p:cBhvr>
                                      <p:to>
                                        <p:strVal val="visible"/>
                                      </p:to>
                                    </p:set>
                                    <p:anim calcmode="lin" valueType="num">
                                      <p:cBhvr additive="base">
                                        <p:cTn id="37" dur="500" fill="hold"/>
                                        <p:tgtEl>
                                          <p:spTgt spid="17418"/>
                                        </p:tgtEl>
                                        <p:attrNameLst>
                                          <p:attrName>ppt_x</p:attrName>
                                        </p:attrNameLst>
                                      </p:cBhvr>
                                      <p:tavLst>
                                        <p:tav tm="0">
                                          <p:val>
                                            <p:strVal val="#ppt_x"/>
                                          </p:val>
                                        </p:tav>
                                        <p:tav tm="100000">
                                          <p:val>
                                            <p:strVal val="#ppt_x"/>
                                          </p:val>
                                        </p:tav>
                                      </p:tavLst>
                                    </p:anim>
                                    <p:anim calcmode="lin" valueType="num">
                                      <p:cBhvr additive="base">
                                        <p:cTn id="38"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7421"/>
                                        </p:tgtEl>
                                        <p:attrNameLst>
                                          <p:attrName>style.visibility</p:attrName>
                                        </p:attrNameLst>
                                      </p:cBhvr>
                                      <p:to>
                                        <p:strVal val="visible"/>
                                      </p:to>
                                    </p:set>
                                    <p:animEffect transition="in" filter="blinds(horizontal)">
                                      <p:cBhvr>
                                        <p:cTn id="43" dur="500"/>
                                        <p:tgtEl>
                                          <p:spTgt spid="1742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417"/>
                                        </p:tgtEl>
                                        <p:attrNameLst>
                                          <p:attrName>style.visibility</p:attrName>
                                        </p:attrNameLst>
                                      </p:cBhvr>
                                      <p:to>
                                        <p:strVal val="visible"/>
                                      </p:to>
                                    </p:set>
                                    <p:anim calcmode="lin" valueType="num">
                                      <p:cBhvr additive="base">
                                        <p:cTn id="48" dur="500" fill="hold"/>
                                        <p:tgtEl>
                                          <p:spTgt spid="17417"/>
                                        </p:tgtEl>
                                        <p:attrNameLst>
                                          <p:attrName>ppt_x</p:attrName>
                                        </p:attrNameLst>
                                      </p:cBhvr>
                                      <p:tavLst>
                                        <p:tav tm="0">
                                          <p:val>
                                            <p:strVal val="#ppt_x"/>
                                          </p:val>
                                        </p:tav>
                                        <p:tav tm="100000">
                                          <p:val>
                                            <p:strVal val="#ppt_x"/>
                                          </p:val>
                                        </p:tav>
                                      </p:tavLst>
                                    </p:anim>
                                    <p:anim calcmode="lin" valueType="num">
                                      <p:cBhvr additive="base">
                                        <p:cTn id="49"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7423"/>
                                        </p:tgtEl>
                                        <p:attrNameLst>
                                          <p:attrName>style.visibility</p:attrName>
                                        </p:attrNameLst>
                                      </p:cBhvr>
                                      <p:to>
                                        <p:strVal val="visible"/>
                                      </p:to>
                                    </p:set>
                                    <p:animEffect transition="in" filter="blinds(horizontal)">
                                      <p:cBhvr>
                                        <p:cTn id="54" dur="500"/>
                                        <p:tgtEl>
                                          <p:spTgt spid="17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5" grpId="0" animBg="1"/>
      <p:bldP spid="17416" grpId="0" animBg="1"/>
      <p:bldP spid="17417" grpId="0" animBg="1"/>
      <p:bldP spid="17418" grpId="0" animBg="1"/>
      <p:bldP spid="17419" grpId="0" animBg="1"/>
      <p:bldP spid="17420" grpId="0" animBg="1"/>
      <p:bldP spid="17421" grpId="0" animBg="1"/>
      <p:bldP spid="174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a:extLst>
              <a:ext uri="{FF2B5EF4-FFF2-40B4-BE49-F238E27FC236}">
                <a16:creationId xmlns:a16="http://schemas.microsoft.com/office/drawing/2014/main" id="{8E56C9E7-F6AD-E071-707B-C6714602551A}"/>
              </a:ext>
            </a:extLst>
          </p:cNvPr>
          <p:cNvSpPr txBox="1">
            <a:spLocks noChangeArrowheads="1"/>
          </p:cNvSpPr>
          <p:nvPr/>
        </p:nvSpPr>
        <p:spPr bwMode="auto">
          <a:xfrm>
            <a:off x="1363663" y="4579938"/>
            <a:ext cx="4732337" cy="301625"/>
          </a:xfrm>
          <a:prstGeom prst="rect">
            <a:avLst/>
          </a:prstGeom>
          <a:solidFill>
            <a:srgbClr val="FFFF99"/>
          </a:solidFill>
          <a:ln w="9525">
            <a:solidFill>
              <a:srgbClr val="FFC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5000"/>
              </a:lnSpc>
              <a:spcBef>
                <a:spcPct val="50000"/>
              </a:spcBef>
              <a:buFontTx/>
              <a:buNone/>
            </a:pPr>
            <a:r>
              <a:rPr lang="pt-BR" altLang="pt-BR" sz="1600">
                <a:latin typeface="Arial" panose="020B0604020202020204" pitchFamily="34" charset="0"/>
              </a:rPr>
              <a:t>Então, </a:t>
            </a:r>
            <a:r>
              <a:rPr lang="pt-BR" altLang="pt-BR" sz="1600" b="1">
                <a:latin typeface="Arial" panose="020B0604020202020204" pitchFamily="34" charset="0"/>
              </a:rPr>
              <a:t>matematicamente </a:t>
            </a:r>
            <a:r>
              <a:rPr lang="pt-BR" altLang="pt-BR" sz="1600">
                <a:latin typeface="Arial" panose="020B0604020202020204" pitchFamily="34" charset="0"/>
              </a:rPr>
              <a:t>teremos</a:t>
            </a:r>
            <a:r>
              <a:rPr lang="pt-BR" altLang="pt-BR" sz="1600" b="1">
                <a:latin typeface="Arial" panose="020B0604020202020204" pitchFamily="34" charset="0"/>
              </a:rPr>
              <a:t>     6,86.10</a:t>
            </a:r>
            <a:r>
              <a:rPr lang="pt-BR" altLang="pt-BR" sz="1600" b="1" baseline="30000">
                <a:latin typeface="Arial" panose="020B0604020202020204" pitchFamily="34" charset="0"/>
              </a:rPr>
              <a:t>10</a:t>
            </a:r>
          </a:p>
        </p:txBody>
      </p:sp>
      <p:sp>
        <p:nvSpPr>
          <p:cNvPr id="17421" name="Text Box 13">
            <a:extLst>
              <a:ext uri="{FF2B5EF4-FFF2-40B4-BE49-F238E27FC236}">
                <a16:creationId xmlns:a16="http://schemas.microsoft.com/office/drawing/2014/main" id="{B614894C-E800-8595-407D-92E3F7FD38C7}"/>
              </a:ext>
            </a:extLst>
          </p:cNvPr>
          <p:cNvSpPr txBox="1">
            <a:spLocks noChangeArrowheads="1"/>
          </p:cNvSpPr>
          <p:nvPr/>
        </p:nvSpPr>
        <p:spPr bwMode="auto">
          <a:xfrm>
            <a:off x="1377950" y="2967038"/>
            <a:ext cx="8286750" cy="1614487"/>
          </a:xfrm>
          <a:prstGeom prst="rect">
            <a:avLst/>
          </a:prstGeom>
          <a:solidFill>
            <a:srgbClr val="FFFF66"/>
          </a:solidFill>
          <a:ln w="9525">
            <a:solidFill>
              <a:srgbClr val="FFC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t-BR" altLang="pt-BR" sz="1800">
                <a:latin typeface="Arial" panose="020B0604020202020204" pitchFamily="34" charset="0"/>
              </a:rPr>
              <a:t>Número de gerações= 22. 3  (n=66)</a:t>
            </a:r>
          </a:p>
          <a:p>
            <a:pPr eaLnBrk="1" hangingPunct="1">
              <a:lnSpc>
                <a:spcPct val="100000"/>
              </a:lnSpc>
              <a:spcBef>
                <a:spcPct val="50000"/>
              </a:spcBef>
              <a:buFontTx/>
              <a:buNone/>
            </a:pPr>
            <a:r>
              <a:rPr lang="pt-BR" altLang="pt-BR" sz="1800">
                <a:latin typeface="Arial" panose="020B0604020202020204" pitchFamily="34" charset="0"/>
              </a:rPr>
              <a:t> Então: X= xo. 2</a:t>
            </a:r>
            <a:r>
              <a:rPr lang="pt-BR" altLang="pt-BR" sz="1800" baseline="30000">
                <a:latin typeface="Arial" panose="020B0604020202020204" pitchFamily="34" charset="0"/>
              </a:rPr>
              <a:t>66</a:t>
            </a:r>
          </a:p>
          <a:p>
            <a:pPr eaLnBrk="1" hangingPunct="1">
              <a:lnSpc>
                <a:spcPct val="100000"/>
              </a:lnSpc>
              <a:spcBef>
                <a:spcPct val="50000"/>
              </a:spcBef>
              <a:buFontTx/>
              <a:buNone/>
            </a:pPr>
            <a:r>
              <a:rPr lang="pt-BR" altLang="pt-BR" sz="1800">
                <a:latin typeface="Arial" panose="020B0604020202020204" pitchFamily="34" charset="0"/>
              </a:rPr>
              <a:t>             X=  2</a:t>
            </a:r>
            <a:r>
              <a:rPr lang="pt-BR" altLang="pt-BR" sz="1800" baseline="30000">
                <a:latin typeface="Arial" panose="020B0604020202020204" pitchFamily="34" charset="0"/>
              </a:rPr>
              <a:t>9</a:t>
            </a:r>
            <a:r>
              <a:rPr lang="pt-BR" altLang="pt-BR" sz="1800">
                <a:latin typeface="Arial" panose="020B0604020202020204" pitchFamily="34" charset="0"/>
              </a:rPr>
              <a:t>.2</a:t>
            </a:r>
            <a:r>
              <a:rPr lang="pt-BR" altLang="pt-BR" sz="1800" baseline="30000">
                <a:latin typeface="Arial" panose="020B0604020202020204" pitchFamily="34" charset="0"/>
              </a:rPr>
              <a:t>9</a:t>
            </a:r>
            <a:r>
              <a:rPr lang="pt-BR" altLang="pt-BR" sz="1800">
                <a:latin typeface="Arial" panose="020B0604020202020204" pitchFamily="34" charset="0"/>
              </a:rPr>
              <a:t>.2</a:t>
            </a:r>
            <a:r>
              <a:rPr lang="pt-BR" altLang="pt-BR" sz="1800" baseline="30000">
                <a:latin typeface="Arial" panose="020B0604020202020204" pitchFamily="34" charset="0"/>
              </a:rPr>
              <a:t>9</a:t>
            </a:r>
            <a:r>
              <a:rPr lang="pt-BR" altLang="pt-BR" sz="1800">
                <a:latin typeface="Arial" panose="020B0604020202020204" pitchFamily="34" charset="0"/>
              </a:rPr>
              <a:t>.2</a:t>
            </a:r>
            <a:r>
              <a:rPr lang="pt-BR" altLang="pt-BR" sz="1800" baseline="30000">
                <a:latin typeface="Arial" panose="020B0604020202020204" pitchFamily="34" charset="0"/>
              </a:rPr>
              <a:t>9 </a:t>
            </a:r>
            <a:r>
              <a:rPr lang="pt-BR" altLang="pt-BR" sz="1800">
                <a:latin typeface="Arial" panose="020B0604020202020204" pitchFamily="34" charset="0"/>
              </a:rPr>
              <a:t>2</a:t>
            </a:r>
            <a:r>
              <a:rPr lang="pt-BR" altLang="pt-BR" sz="1800" baseline="30000">
                <a:latin typeface="Arial" panose="020B0604020202020204" pitchFamily="34" charset="0"/>
              </a:rPr>
              <a:t>9</a:t>
            </a:r>
            <a:r>
              <a:rPr lang="pt-BR" altLang="pt-BR" sz="1800">
                <a:latin typeface="Arial" panose="020B0604020202020204" pitchFamily="34" charset="0"/>
              </a:rPr>
              <a:t>.2</a:t>
            </a:r>
            <a:r>
              <a:rPr lang="pt-BR" altLang="pt-BR" sz="1800" baseline="30000">
                <a:latin typeface="Arial" panose="020B0604020202020204" pitchFamily="34" charset="0"/>
              </a:rPr>
              <a:t>9</a:t>
            </a:r>
            <a:r>
              <a:rPr lang="pt-BR" altLang="pt-BR" sz="1800">
                <a:latin typeface="Arial" panose="020B0604020202020204" pitchFamily="34" charset="0"/>
              </a:rPr>
              <a:t>.2</a:t>
            </a:r>
            <a:r>
              <a:rPr lang="pt-BR" altLang="pt-BR" sz="1800" baseline="30000">
                <a:latin typeface="Arial" panose="020B0604020202020204" pitchFamily="34" charset="0"/>
              </a:rPr>
              <a:t>9</a:t>
            </a:r>
            <a:r>
              <a:rPr lang="pt-BR" altLang="pt-BR" sz="1800">
                <a:latin typeface="Arial" panose="020B0604020202020204" pitchFamily="34" charset="0"/>
              </a:rPr>
              <a:t>.2</a:t>
            </a:r>
            <a:r>
              <a:rPr lang="pt-BR" altLang="pt-BR" sz="1800" baseline="30000">
                <a:latin typeface="Arial" panose="020B0604020202020204" pitchFamily="34" charset="0"/>
              </a:rPr>
              <a:t>3</a:t>
            </a:r>
            <a:r>
              <a:rPr lang="pt-BR" altLang="pt-BR" sz="1800">
                <a:latin typeface="Arial" panose="020B0604020202020204" pitchFamily="34" charset="0"/>
              </a:rPr>
              <a:t>= 512.512.512.512.512.512.512.8 =</a:t>
            </a:r>
          </a:p>
          <a:p>
            <a:pPr eaLnBrk="1" hangingPunct="1">
              <a:lnSpc>
                <a:spcPct val="100000"/>
              </a:lnSpc>
              <a:spcBef>
                <a:spcPct val="50000"/>
              </a:spcBef>
              <a:buFontTx/>
              <a:buNone/>
            </a:pPr>
            <a:r>
              <a:rPr lang="pt-BR" altLang="pt-BR" sz="1800" b="1">
                <a:latin typeface="Arial" panose="020B0604020202020204" pitchFamily="34" charset="0"/>
              </a:rPr>
              <a:t>                 X= </a:t>
            </a:r>
            <a:endParaRPr lang="pt-BR" altLang="pt-BR" sz="1800" b="1" baseline="30000">
              <a:latin typeface="Arial" panose="020B0604020202020204" pitchFamily="34" charset="0"/>
            </a:endParaRPr>
          </a:p>
        </p:txBody>
      </p:sp>
      <p:sp>
        <p:nvSpPr>
          <p:cNvPr id="79875" name="Retângulo 14">
            <a:extLst>
              <a:ext uri="{FF2B5EF4-FFF2-40B4-BE49-F238E27FC236}">
                <a16:creationId xmlns:a16="http://schemas.microsoft.com/office/drawing/2014/main" id="{8B4E0341-3B99-6DB3-D717-B78662A0CD34}"/>
              </a:ext>
            </a:extLst>
          </p:cNvPr>
          <p:cNvSpPr>
            <a:spLocks noChangeArrowheads="1"/>
          </p:cNvSpPr>
          <p:nvPr/>
        </p:nvSpPr>
        <p:spPr bwMode="auto">
          <a:xfrm>
            <a:off x="1524000" y="357188"/>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dirty="0">
                <a:latin typeface="Arial" panose="020B0604020202020204" pitchFamily="34" charset="0"/>
              </a:rPr>
              <a:t>5. (</a:t>
            </a:r>
            <a:r>
              <a:rPr lang="pt-BR" altLang="pt-BR" sz="1800" i="1" dirty="0">
                <a:solidFill>
                  <a:srgbClr val="3333CC"/>
                </a:solidFill>
                <a:latin typeface="Arial" panose="020B0604020202020204" pitchFamily="34" charset="0"/>
              </a:rPr>
              <a:t>Solução</a:t>
            </a:r>
            <a:r>
              <a:rPr lang="pt-BR" altLang="pt-BR" sz="1800" dirty="0">
                <a:latin typeface="Arial" panose="020B0604020202020204" pitchFamily="34" charset="0"/>
              </a:rPr>
              <a:t>) Quando uma célula da bactéria </a:t>
            </a:r>
            <a:r>
              <a:rPr lang="pt-BR" altLang="pt-BR" sz="1800" i="1" dirty="0">
                <a:latin typeface="Arial" panose="020B0604020202020204" pitchFamily="34" charset="0"/>
              </a:rPr>
              <a:t>E. coli</a:t>
            </a:r>
            <a:r>
              <a:rPr lang="pt-BR" altLang="pt-BR" sz="1800" dirty="0">
                <a:latin typeface="Arial" panose="020B0604020202020204" pitchFamily="34" charset="0"/>
              </a:rPr>
              <a:t>   é semeada em meio sólido Agar Nutriente e é cultivada a 37ºC,  ela se divide em duas a cada 20 minutos, </a:t>
            </a:r>
            <a:r>
              <a:rPr lang="pt-BR" altLang="pt-BR" sz="1800" b="1" u="sng" dirty="0">
                <a:latin typeface="Arial" panose="020B0604020202020204" pitchFamily="34" charset="0"/>
              </a:rPr>
              <a:t>após ter </a:t>
            </a:r>
            <a:r>
              <a:rPr lang="pt-BR" altLang="pt-BR" sz="1800" b="1" u="sng" dirty="0">
                <a:solidFill>
                  <a:srgbClr val="0070C0"/>
                </a:solidFill>
                <a:latin typeface="Arial" panose="020B0604020202020204" pitchFamily="34" charset="0"/>
              </a:rPr>
              <a:t>atingido</a:t>
            </a:r>
            <a:r>
              <a:rPr lang="pt-BR" altLang="pt-BR" sz="1800" b="1" u="sng" dirty="0">
                <a:latin typeface="Arial" panose="020B0604020202020204" pitchFamily="34" charset="0"/>
              </a:rPr>
              <a:t> a fase exponencial de crescimento</a:t>
            </a:r>
            <a:r>
              <a:rPr lang="pt-BR" altLang="pt-BR" sz="1800" dirty="0">
                <a:latin typeface="Arial" panose="020B0604020202020204" pitchFamily="34" charset="0"/>
              </a:rPr>
              <a:t>.</a:t>
            </a:r>
          </a:p>
          <a:p>
            <a:pPr eaLnBrk="1" hangingPunct="1">
              <a:lnSpc>
                <a:spcPct val="100000"/>
              </a:lnSpc>
              <a:spcBef>
                <a:spcPct val="0"/>
              </a:spcBef>
              <a:buFontTx/>
              <a:buNone/>
            </a:pPr>
            <a:r>
              <a:rPr lang="pt-BR" altLang="pt-BR" sz="1800" dirty="0">
                <a:latin typeface="Arial" panose="020B0604020202020204" pitchFamily="34" charset="0"/>
              </a:rPr>
              <a:t>    Na aula prática da segunda-feira foram semeadas, por esgotamento, colônias de </a:t>
            </a:r>
            <a:r>
              <a:rPr lang="pt-BR" altLang="pt-BR" sz="1800" i="1" dirty="0">
                <a:latin typeface="Arial" panose="020B0604020202020204" pitchFamily="34" charset="0"/>
              </a:rPr>
              <a:t>E. coli</a:t>
            </a:r>
            <a:r>
              <a:rPr lang="pt-BR" altLang="pt-BR" sz="1800" dirty="0">
                <a:latin typeface="Arial" panose="020B0604020202020204" pitchFamily="34" charset="0"/>
              </a:rPr>
              <a:t>   (16:00),  imaginando-se que há uma fase </a:t>
            </a:r>
            <a:r>
              <a:rPr lang="pt-BR" altLang="pt-BR" sz="1800" b="1" u="sng" dirty="0">
                <a:latin typeface="Arial" panose="020B0604020202020204" pitchFamily="34" charset="0"/>
              </a:rPr>
              <a:t>lag de 2 horas</a:t>
            </a:r>
            <a:r>
              <a:rPr lang="pt-BR" altLang="pt-BR" sz="1800" dirty="0">
                <a:latin typeface="Arial" panose="020B0604020202020204" pitchFamily="34" charset="0"/>
              </a:rPr>
              <a:t>, quantas bactérias podem estar presentes em cada colônia na </a:t>
            </a:r>
            <a:r>
              <a:rPr lang="pt-BR" altLang="pt-BR" sz="1800" u="sng" dirty="0">
                <a:latin typeface="Arial" panose="020B0604020202020204" pitchFamily="34" charset="0"/>
              </a:rPr>
              <a:t>terça-feira as 16:00hs</a:t>
            </a:r>
            <a:r>
              <a:rPr lang="pt-BR" altLang="pt-BR" sz="1800" dirty="0">
                <a:latin typeface="Arial" panose="020B0604020202020204" pitchFamily="34" charset="0"/>
              </a:rPr>
              <a:t>?</a:t>
            </a:r>
          </a:p>
        </p:txBody>
      </p:sp>
      <p:sp>
        <p:nvSpPr>
          <p:cNvPr id="17" name="Text Box 7">
            <a:extLst>
              <a:ext uri="{FF2B5EF4-FFF2-40B4-BE49-F238E27FC236}">
                <a16:creationId xmlns:a16="http://schemas.microsoft.com/office/drawing/2014/main" id="{672B1FAD-AB05-5D81-735B-8B56040C02DE}"/>
              </a:ext>
            </a:extLst>
          </p:cNvPr>
          <p:cNvSpPr txBox="1">
            <a:spLocks noChangeArrowheads="1"/>
          </p:cNvSpPr>
          <p:nvPr/>
        </p:nvSpPr>
        <p:spPr bwMode="auto">
          <a:xfrm>
            <a:off x="1377950" y="2281238"/>
            <a:ext cx="6446838" cy="633412"/>
          </a:xfrm>
          <a:prstGeom prst="rect">
            <a:avLst/>
          </a:prstGeom>
          <a:solidFill>
            <a:srgbClr val="FFFF99"/>
          </a:solidFill>
          <a:ln w="9525">
            <a:solidFill>
              <a:srgbClr val="FFC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5000"/>
              </a:lnSpc>
              <a:spcBef>
                <a:spcPct val="50000"/>
              </a:spcBef>
              <a:buFontTx/>
              <a:buNone/>
            </a:pPr>
            <a:r>
              <a:rPr lang="pt-BR" altLang="pt-BR" sz="1600">
                <a:latin typeface="Arial" panose="020B0604020202020204" pitchFamily="34" charset="0"/>
              </a:rPr>
              <a:t>R.: Teremos 24 horas de cultivo.</a:t>
            </a:r>
          </a:p>
          <a:p>
            <a:pPr eaLnBrk="1" hangingPunct="1">
              <a:lnSpc>
                <a:spcPct val="85000"/>
              </a:lnSpc>
              <a:spcBef>
                <a:spcPct val="50000"/>
              </a:spcBef>
              <a:buFontTx/>
              <a:buNone/>
            </a:pPr>
            <a:r>
              <a:rPr lang="pt-BR" altLang="pt-BR" sz="1600">
                <a:latin typeface="Arial" panose="020B0604020202020204" pitchFamily="34" charset="0"/>
              </a:rPr>
              <a:t>      24 horas – 2 horas de lag = 22 horas de crescimento exponencial</a:t>
            </a:r>
          </a:p>
        </p:txBody>
      </p:sp>
      <p:sp>
        <p:nvSpPr>
          <p:cNvPr id="79877" name="Retângulo 1">
            <a:extLst>
              <a:ext uri="{FF2B5EF4-FFF2-40B4-BE49-F238E27FC236}">
                <a16:creationId xmlns:a16="http://schemas.microsoft.com/office/drawing/2014/main" id="{A97EB4FB-BEFA-19D2-41AA-CAE9D22935F8}"/>
              </a:ext>
            </a:extLst>
          </p:cNvPr>
          <p:cNvSpPr>
            <a:spLocks noChangeArrowheads="1"/>
          </p:cNvSpPr>
          <p:nvPr/>
        </p:nvSpPr>
        <p:spPr bwMode="auto">
          <a:xfrm>
            <a:off x="1354138" y="4914900"/>
            <a:ext cx="5534025" cy="100012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600"/>
              </a:spcBef>
              <a:buFontTx/>
              <a:buNone/>
            </a:pPr>
            <a:r>
              <a:rPr lang="pt-BR" altLang="pt-BR" sz="1800" b="1" dirty="0">
                <a:latin typeface="Arial" panose="020B0604020202020204" pitchFamily="34" charset="0"/>
              </a:rPr>
              <a:t>Todavia</a:t>
            </a:r>
            <a:r>
              <a:rPr lang="pt-BR" altLang="pt-BR" sz="1800" dirty="0">
                <a:latin typeface="Arial" panose="020B0604020202020204" pitchFamily="34" charset="0"/>
              </a:rPr>
              <a:t>:  </a:t>
            </a:r>
          </a:p>
          <a:p>
            <a:pPr eaLnBrk="1" hangingPunct="1">
              <a:lnSpc>
                <a:spcPct val="100000"/>
              </a:lnSpc>
              <a:spcBef>
                <a:spcPts val="600"/>
              </a:spcBef>
              <a:buFontTx/>
              <a:buNone/>
            </a:pPr>
            <a:r>
              <a:rPr lang="pt-BR" altLang="pt-BR" sz="1800" dirty="0">
                <a:latin typeface="Arial" panose="020B0604020202020204" pitchFamily="34" charset="0"/>
              </a:rPr>
              <a:t>Lembre-se que somente é </a:t>
            </a:r>
            <a:r>
              <a:rPr lang="pt-BR" altLang="pt-BR" sz="1800" b="1" dirty="0">
                <a:latin typeface="Arial" panose="020B0604020202020204" pitchFamily="34" charset="0"/>
              </a:rPr>
              <a:t>possível ter no máximo </a:t>
            </a:r>
            <a:r>
              <a:rPr lang="pt-BR" altLang="pt-BR" sz="1800" b="1" u="sng" dirty="0">
                <a:latin typeface="Arial" panose="020B0604020202020204" pitchFamily="34" charset="0"/>
              </a:rPr>
              <a:t>1-2. 10</a:t>
            </a:r>
            <a:r>
              <a:rPr lang="pt-BR" altLang="pt-BR" sz="1800" b="1" u="sng" baseline="30000" dirty="0">
                <a:latin typeface="Arial" panose="020B0604020202020204" pitchFamily="34" charset="0"/>
              </a:rPr>
              <a:t>8</a:t>
            </a:r>
            <a:r>
              <a:rPr lang="pt-BR" altLang="pt-BR" sz="1800" b="1" u="sng" dirty="0">
                <a:latin typeface="Arial" panose="020B0604020202020204" pitchFamily="34" charset="0"/>
              </a:rPr>
              <a:t> bactérias em cada colônia</a:t>
            </a:r>
            <a:endParaRPr lang="pt-BR" altLang="pt-BR" sz="1800" u="sng" dirty="0">
              <a:latin typeface="Arial" panose="020B0604020202020204" pitchFamily="34" charset="0"/>
            </a:endParaRPr>
          </a:p>
        </p:txBody>
      </p:sp>
      <p:sp>
        <p:nvSpPr>
          <p:cNvPr id="7" name="Retângulo 6">
            <a:extLst>
              <a:ext uri="{FF2B5EF4-FFF2-40B4-BE49-F238E27FC236}">
                <a16:creationId xmlns:a16="http://schemas.microsoft.com/office/drawing/2014/main" id="{7E55877F-4736-DCD0-3F11-A8E26A23739C}"/>
              </a:ext>
            </a:extLst>
          </p:cNvPr>
          <p:cNvSpPr/>
          <p:nvPr/>
        </p:nvSpPr>
        <p:spPr>
          <a:xfrm>
            <a:off x="7378700" y="5516563"/>
            <a:ext cx="2665413" cy="1200150"/>
          </a:xfrm>
          <a:prstGeom prst="rect">
            <a:avLst/>
          </a:prstGeom>
          <a:solidFill>
            <a:schemeClr val="accent5">
              <a:lumMod val="20000"/>
              <a:lumOff val="80000"/>
            </a:schemeClr>
          </a:solidFill>
          <a:ln w="38100">
            <a:solidFill>
              <a:srgbClr val="00B0F0"/>
            </a:solidFill>
          </a:ln>
        </p:spPr>
        <p:txBody>
          <a:bodyPr>
            <a:spAutoFit/>
          </a:bodyPr>
          <a:lstStyle/>
          <a:p>
            <a:pPr eaLnBrk="1" hangingPunct="1">
              <a:spcBef>
                <a:spcPts val="0"/>
              </a:spcBef>
              <a:defRPr/>
            </a:pPr>
            <a:r>
              <a:rPr lang="pt-BR" altLang="pt-BR" b="1" dirty="0"/>
              <a:t>    </a:t>
            </a:r>
            <a:r>
              <a:rPr lang="pt-BR" altLang="pt-BR" dirty="0"/>
              <a:t>Assim,</a:t>
            </a:r>
            <a:r>
              <a:rPr lang="pt-BR" altLang="pt-BR" b="1" dirty="0"/>
              <a:t> deve-se fazer a conta      	</a:t>
            </a:r>
            <a:r>
              <a:rPr lang="pt-BR" altLang="pt-BR" dirty="0"/>
              <a:t>e  ter a certeza de </a:t>
            </a:r>
            <a:r>
              <a:rPr lang="pt-BR" altLang="pt-BR" b="1" dirty="0"/>
              <a:t>estar </a:t>
            </a:r>
            <a:r>
              <a:rPr lang="pt-BR" altLang="pt-BR" dirty="0"/>
              <a:t>com a</a:t>
            </a:r>
            <a:r>
              <a:rPr lang="pt-BR" altLang="pt-BR" b="1" dirty="0"/>
              <a:t> resposta correta.</a:t>
            </a:r>
            <a:endParaRPr lang="pt-BR" u="sng" dirty="0"/>
          </a:p>
        </p:txBody>
      </p:sp>
      <p:sp>
        <p:nvSpPr>
          <p:cNvPr id="3" name="Estrela de 5 pontas 2">
            <a:extLst>
              <a:ext uri="{FF2B5EF4-FFF2-40B4-BE49-F238E27FC236}">
                <a16:creationId xmlns:a16="http://schemas.microsoft.com/office/drawing/2014/main" id="{E813B796-3762-8FAF-9190-4444D5F60689}"/>
              </a:ext>
            </a:extLst>
          </p:cNvPr>
          <p:cNvSpPr/>
          <p:nvPr/>
        </p:nvSpPr>
        <p:spPr>
          <a:xfrm>
            <a:off x="7127875" y="5132388"/>
            <a:ext cx="503238" cy="5016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9" name="TextBox 4">
            <a:extLst>
              <a:ext uri="{FF2B5EF4-FFF2-40B4-BE49-F238E27FC236}">
                <a16:creationId xmlns:a16="http://schemas.microsoft.com/office/drawing/2014/main" id="{27D320C5-133E-A2AD-DF86-489D1220B552}"/>
              </a:ext>
            </a:extLst>
          </p:cNvPr>
          <p:cNvSpPr txBox="1">
            <a:spLocks noChangeArrowheads="1"/>
          </p:cNvSpPr>
          <p:nvPr/>
        </p:nvSpPr>
        <p:spPr bwMode="auto">
          <a:xfrm rot="21120444">
            <a:off x="10096500" y="4854575"/>
            <a:ext cx="2033588" cy="523875"/>
          </a:xfrm>
          <a:custGeom>
            <a:avLst/>
            <a:gdLst>
              <a:gd name="connsiteX0" fmla="*/ 0 w 2032770"/>
              <a:gd name="connsiteY0" fmla="*/ 0 h 523220"/>
              <a:gd name="connsiteX1" fmla="*/ 487865 w 2032770"/>
              <a:gd name="connsiteY1" fmla="*/ 0 h 523220"/>
              <a:gd name="connsiteX2" fmla="*/ 955402 w 2032770"/>
              <a:gd name="connsiteY2" fmla="*/ 0 h 523220"/>
              <a:gd name="connsiteX3" fmla="*/ 1443267 w 2032770"/>
              <a:gd name="connsiteY3" fmla="*/ 0 h 523220"/>
              <a:gd name="connsiteX4" fmla="*/ 2032770 w 2032770"/>
              <a:gd name="connsiteY4" fmla="*/ 0 h 523220"/>
              <a:gd name="connsiteX5" fmla="*/ 2032770 w 2032770"/>
              <a:gd name="connsiteY5" fmla="*/ 523220 h 523220"/>
              <a:gd name="connsiteX6" fmla="*/ 1524578 w 2032770"/>
              <a:gd name="connsiteY6" fmla="*/ 523220 h 523220"/>
              <a:gd name="connsiteX7" fmla="*/ 1077368 w 2032770"/>
              <a:gd name="connsiteY7" fmla="*/ 523220 h 523220"/>
              <a:gd name="connsiteX8" fmla="*/ 589503 w 2032770"/>
              <a:gd name="connsiteY8" fmla="*/ 523220 h 523220"/>
              <a:gd name="connsiteX9" fmla="*/ 0 w 2032770"/>
              <a:gd name="connsiteY9" fmla="*/ 523220 h 523220"/>
              <a:gd name="connsiteX10" fmla="*/ 0 w 2032770"/>
              <a:gd name="connsiteY10"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2770" h="523220" fill="none" extrusionOk="0">
                <a:moveTo>
                  <a:pt x="0" y="0"/>
                </a:moveTo>
                <a:cubicBezTo>
                  <a:pt x="237820" y="-10077"/>
                  <a:pt x="356324" y="3127"/>
                  <a:pt x="487865" y="0"/>
                </a:cubicBezTo>
                <a:cubicBezTo>
                  <a:pt x="619406" y="-3127"/>
                  <a:pt x="810354" y="49572"/>
                  <a:pt x="955402" y="0"/>
                </a:cubicBezTo>
                <a:cubicBezTo>
                  <a:pt x="1100450" y="-49572"/>
                  <a:pt x="1313907" y="12376"/>
                  <a:pt x="1443267" y="0"/>
                </a:cubicBezTo>
                <a:cubicBezTo>
                  <a:pt x="1572628" y="-12376"/>
                  <a:pt x="1838022" y="38747"/>
                  <a:pt x="2032770" y="0"/>
                </a:cubicBezTo>
                <a:cubicBezTo>
                  <a:pt x="2094409" y="187882"/>
                  <a:pt x="1982892" y="305837"/>
                  <a:pt x="2032770" y="523220"/>
                </a:cubicBezTo>
                <a:cubicBezTo>
                  <a:pt x="1788825" y="533774"/>
                  <a:pt x="1737399" y="475280"/>
                  <a:pt x="1524578" y="523220"/>
                </a:cubicBezTo>
                <a:cubicBezTo>
                  <a:pt x="1311757" y="571160"/>
                  <a:pt x="1199359" y="474006"/>
                  <a:pt x="1077368" y="523220"/>
                </a:cubicBezTo>
                <a:cubicBezTo>
                  <a:pt x="955377" y="572434"/>
                  <a:pt x="802616" y="492372"/>
                  <a:pt x="589503" y="523220"/>
                </a:cubicBezTo>
                <a:cubicBezTo>
                  <a:pt x="376391" y="554068"/>
                  <a:pt x="215634" y="500488"/>
                  <a:pt x="0" y="523220"/>
                </a:cubicBezTo>
                <a:cubicBezTo>
                  <a:pt x="-13629" y="382179"/>
                  <a:pt x="16477" y="158691"/>
                  <a:pt x="0" y="0"/>
                </a:cubicBezTo>
                <a:close/>
              </a:path>
              <a:path w="2032770" h="523220" stroke="0" extrusionOk="0">
                <a:moveTo>
                  <a:pt x="0" y="0"/>
                </a:moveTo>
                <a:cubicBezTo>
                  <a:pt x="214235" y="-47861"/>
                  <a:pt x="320314" y="49291"/>
                  <a:pt x="467537" y="0"/>
                </a:cubicBezTo>
                <a:cubicBezTo>
                  <a:pt x="614760" y="-49291"/>
                  <a:pt x="863758" y="7482"/>
                  <a:pt x="996057" y="0"/>
                </a:cubicBezTo>
                <a:cubicBezTo>
                  <a:pt x="1128356" y="-7482"/>
                  <a:pt x="1404761" y="35260"/>
                  <a:pt x="1524578" y="0"/>
                </a:cubicBezTo>
                <a:cubicBezTo>
                  <a:pt x="1644395" y="-35260"/>
                  <a:pt x="1804579" y="31020"/>
                  <a:pt x="2032770" y="0"/>
                </a:cubicBezTo>
                <a:cubicBezTo>
                  <a:pt x="2092026" y="135781"/>
                  <a:pt x="2031990" y="359649"/>
                  <a:pt x="2032770" y="523220"/>
                </a:cubicBezTo>
                <a:cubicBezTo>
                  <a:pt x="1858078" y="567155"/>
                  <a:pt x="1678359" y="497683"/>
                  <a:pt x="1524578" y="523220"/>
                </a:cubicBezTo>
                <a:cubicBezTo>
                  <a:pt x="1370797" y="548757"/>
                  <a:pt x="1241845" y="513152"/>
                  <a:pt x="1057040" y="523220"/>
                </a:cubicBezTo>
                <a:cubicBezTo>
                  <a:pt x="872235" y="533288"/>
                  <a:pt x="753412" y="508386"/>
                  <a:pt x="548848" y="523220"/>
                </a:cubicBezTo>
                <a:cubicBezTo>
                  <a:pt x="344284" y="538054"/>
                  <a:pt x="217727" y="474702"/>
                  <a:pt x="0" y="523220"/>
                </a:cubicBezTo>
                <a:cubicBezTo>
                  <a:pt x="-58742" y="285048"/>
                  <a:pt x="23033" y="158162"/>
                  <a:pt x="0" y="0"/>
                </a:cubicBezTo>
                <a:close/>
              </a:path>
            </a:pathLst>
          </a:custGeom>
          <a:solidFill>
            <a:schemeClr val="accent2">
              <a:lumMod val="20000"/>
              <a:lumOff val="80000"/>
            </a:schemeClr>
          </a:solidFill>
          <a:ln w="9525">
            <a:solidFill>
              <a:srgbClr val="000000"/>
            </a:solidFill>
            <a:miter lim="800000"/>
            <a:headEnd/>
            <a:tailEnd/>
          </a:ln>
        </p:spPr>
        <p:txBody>
          <a:bodyPr>
            <a:spAutoFit/>
          </a:bodyPr>
          <a:lstStyle/>
          <a:p>
            <a:pPr eaLnBrk="1" fontAlgn="auto" hangingPunct="1">
              <a:spcBef>
                <a:spcPts val="0"/>
              </a:spcBef>
              <a:spcAft>
                <a:spcPts val="0"/>
              </a:spcAft>
              <a:defRPr/>
            </a:pPr>
            <a:r>
              <a:rPr lang="pt-BR" altLang="en-BR" sz="1400" b="1" dirty="0">
                <a:solidFill>
                  <a:srgbClr val="0070C0"/>
                </a:solidFill>
                <a:latin typeface="+mn-lt"/>
              </a:rPr>
              <a:t>Aí, acertou a  resposta? Até a próxima! </a:t>
            </a:r>
          </a:p>
        </p:txBody>
      </p:sp>
      <p:pic>
        <p:nvPicPr>
          <p:cNvPr id="79881" name="Picture 5" descr="A drawing of a cartoon character&#10;&#10;Description automatically generated">
            <a:extLst>
              <a:ext uri="{FF2B5EF4-FFF2-40B4-BE49-F238E27FC236}">
                <a16:creationId xmlns:a16="http://schemas.microsoft.com/office/drawing/2014/main" id="{5CAA2CEA-ACF2-2D99-E834-D16594569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4273">
            <a:off x="11285538" y="5399088"/>
            <a:ext cx="547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additive="base">
                                        <p:cTn id="7" dur="500" fill="hold"/>
                                        <p:tgtEl>
                                          <p:spTgt spid="17415"/>
                                        </p:tgtEl>
                                        <p:attrNameLst>
                                          <p:attrName>ppt_x</p:attrName>
                                        </p:attrNameLst>
                                      </p:cBhvr>
                                      <p:tavLst>
                                        <p:tav tm="0">
                                          <p:val>
                                            <p:strVal val="#ppt_x"/>
                                          </p:val>
                                        </p:tav>
                                        <p:tav tm="100000">
                                          <p:val>
                                            <p:strVal val="#ppt_x"/>
                                          </p:val>
                                        </p:tav>
                                      </p:tavLst>
                                    </p:anim>
                                    <p:anim calcmode="lin" valueType="num">
                                      <p:cBhvr additive="base">
                                        <p:cTn id="8"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7421"/>
                                        </p:tgtEl>
                                        <p:attrNameLst>
                                          <p:attrName>style.visibility</p:attrName>
                                        </p:attrNameLst>
                                      </p:cBhvr>
                                      <p:to>
                                        <p:strVal val="visible"/>
                                      </p:to>
                                    </p:set>
                                    <p:animEffect transition="in" filter="blinds(horizontal)">
                                      <p:cBhvr>
                                        <p:cTn id="13" dur="500"/>
                                        <p:tgtEl>
                                          <p:spTgt spid="174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P spid="17421"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a:extLst>
              <a:ext uri="{FF2B5EF4-FFF2-40B4-BE49-F238E27FC236}">
                <a16:creationId xmlns:a16="http://schemas.microsoft.com/office/drawing/2014/main" id="{27B7032A-5051-B417-D30C-40F4CDCFF432}"/>
              </a:ext>
            </a:extLst>
          </p:cNvPr>
          <p:cNvSpPr txBox="1">
            <a:spLocks noChangeArrowheads="1"/>
          </p:cNvSpPr>
          <p:nvPr/>
        </p:nvSpPr>
        <p:spPr bwMode="auto">
          <a:xfrm>
            <a:off x="1414463" y="1574800"/>
            <a:ext cx="8364537" cy="371475"/>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As bactérias se proliferam por divisão binária em duas  metades equivalentes</a:t>
            </a:r>
          </a:p>
        </p:txBody>
      </p:sp>
      <p:sp>
        <p:nvSpPr>
          <p:cNvPr id="21507" name="Text Box 2">
            <a:extLst>
              <a:ext uri="{FF2B5EF4-FFF2-40B4-BE49-F238E27FC236}">
                <a16:creationId xmlns:a16="http://schemas.microsoft.com/office/drawing/2014/main" id="{94B931CB-4CE2-5B6D-2531-1D4BBF57F2BE}"/>
              </a:ext>
            </a:extLst>
          </p:cNvPr>
          <p:cNvSpPr txBox="1">
            <a:spLocks noChangeArrowheads="1"/>
          </p:cNvSpPr>
          <p:nvPr/>
        </p:nvSpPr>
        <p:spPr bwMode="auto">
          <a:xfrm>
            <a:off x="1373188" y="896938"/>
            <a:ext cx="4652962" cy="401637"/>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2000">
                <a:solidFill>
                  <a:schemeClr val="bg1"/>
                </a:solidFill>
                <a:latin typeface="Arial" panose="020B0604020202020204" pitchFamily="34" charset="0"/>
                <a:ea typeface="Microsoft YaHei" panose="020B0503020204020204" pitchFamily="34" charset="-122"/>
              </a:rPr>
              <a:t>1.2. Como as bactérias se multiplicam?</a:t>
            </a:r>
          </a:p>
        </p:txBody>
      </p:sp>
      <p:sp>
        <p:nvSpPr>
          <p:cNvPr id="21508" name="Oval 3">
            <a:extLst>
              <a:ext uri="{FF2B5EF4-FFF2-40B4-BE49-F238E27FC236}">
                <a16:creationId xmlns:a16="http://schemas.microsoft.com/office/drawing/2014/main" id="{91199200-9BB9-38DD-5982-B9D83B915E18}"/>
              </a:ext>
            </a:extLst>
          </p:cNvPr>
          <p:cNvSpPr>
            <a:spLocks noChangeArrowheads="1"/>
          </p:cNvSpPr>
          <p:nvPr/>
        </p:nvSpPr>
        <p:spPr bwMode="auto">
          <a:xfrm>
            <a:off x="2495550" y="3429000"/>
            <a:ext cx="720725" cy="360363"/>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1509" name="Oval 4">
            <a:extLst>
              <a:ext uri="{FF2B5EF4-FFF2-40B4-BE49-F238E27FC236}">
                <a16:creationId xmlns:a16="http://schemas.microsoft.com/office/drawing/2014/main" id="{03571AA5-1610-2E61-C14E-03F16381F140}"/>
              </a:ext>
            </a:extLst>
          </p:cNvPr>
          <p:cNvSpPr>
            <a:spLocks noChangeArrowheads="1"/>
          </p:cNvSpPr>
          <p:nvPr/>
        </p:nvSpPr>
        <p:spPr bwMode="auto">
          <a:xfrm>
            <a:off x="4872038" y="3429000"/>
            <a:ext cx="720725" cy="360363"/>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4101" name="Oval 5">
            <a:extLst>
              <a:ext uri="{FF2B5EF4-FFF2-40B4-BE49-F238E27FC236}">
                <a16:creationId xmlns:a16="http://schemas.microsoft.com/office/drawing/2014/main" id="{D2D46CDE-83B9-F747-5EF0-1A0004C89ABE}"/>
              </a:ext>
            </a:extLst>
          </p:cNvPr>
          <p:cNvSpPr>
            <a:spLocks noChangeArrowheads="1"/>
          </p:cNvSpPr>
          <p:nvPr/>
        </p:nvSpPr>
        <p:spPr bwMode="auto">
          <a:xfrm>
            <a:off x="5448300" y="3429000"/>
            <a:ext cx="720725" cy="360363"/>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grpSp>
        <p:nvGrpSpPr>
          <p:cNvPr id="4102" name="Group 6">
            <a:extLst>
              <a:ext uri="{FF2B5EF4-FFF2-40B4-BE49-F238E27FC236}">
                <a16:creationId xmlns:a16="http://schemas.microsoft.com/office/drawing/2014/main" id="{8981440E-3027-4FA9-9AC9-41935F23EDCF}"/>
              </a:ext>
            </a:extLst>
          </p:cNvPr>
          <p:cNvGrpSpPr>
            <a:grpSpLocks/>
          </p:cNvGrpSpPr>
          <p:nvPr/>
        </p:nvGrpSpPr>
        <p:grpSpPr bwMode="auto">
          <a:xfrm>
            <a:off x="7967663" y="3500438"/>
            <a:ext cx="1871662" cy="358775"/>
            <a:chOff x="4059" y="2205"/>
            <a:chExt cx="1179" cy="226"/>
          </a:xfrm>
        </p:grpSpPr>
        <p:sp>
          <p:nvSpPr>
            <p:cNvPr id="21522" name="Oval 7">
              <a:extLst>
                <a:ext uri="{FF2B5EF4-FFF2-40B4-BE49-F238E27FC236}">
                  <a16:creationId xmlns:a16="http://schemas.microsoft.com/office/drawing/2014/main" id="{478C1A7A-37CB-F4B8-DE91-F9FD1A607D01}"/>
                </a:ext>
              </a:extLst>
            </p:cNvPr>
            <p:cNvSpPr>
              <a:spLocks noChangeArrowheads="1"/>
            </p:cNvSpPr>
            <p:nvPr/>
          </p:nvSpPr>
          <p:spPr bwMode="auto">
            <a:xfrm>
              <a:off x="4785" y="2205"/>
              <a:ext cx="453"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1523" name="Oval 8">
              <a:extLst>
                <a:ext uri="{FF2B5EF4-FFF2-40B4-BE49-F238E27FC236}">
                  <a16:creationId xmlns:a16="http://schemas.microsoft.com/office/drawing/2014/main" id="{82E9126C-25A2-299F-50BA-E5203BC83126}"/>
                </a:ext>
              </a:extLst>
            </p:cNvPr>
            <p:cNvSpPr>
              <a:spLocks noChangeArrowheads="1"/>
            </p:cNvSpPr>
            <p:nvPr/>
          </p:nvSpPr>
          <p:spPr bwMode="auto">
            <a:xfrm>
              <a:off x="4059" y="2205"/>
              <a:ext cx="453"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grpSp>
      <p:sp>
        <p:nvSpPr>
          <p:cNvPr id="21512" name="Text Box 9">
            <a:extLst>
              <a:ext uri="{FF2B5EF4-FFF2-40B4-BE49-F238E27FC236}">
                <a16:creationId xmlns:a16="http://schemas.microsoft.com/office/drawing/2014/main" id="{AEE03C80-A055-87A5-14F7-735FA17CA4F7}"/>
              </a:ext>
            </a:extLst>
          </p:cNvPr>
          <p:cNvSpPr txBox="1">
            <a:spLocks noChangeArrowheads="1"/>
          </p:cNvSpPr>
          <p:nvPr/>
        </p:nvSpPr>
        <p:spPr bwMode="auto">
          <a:xfrm>
            <a:off x="2135188" y="4149725"/>
            <a:ext cx="1439862" cy="1141413"/>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Clr>
                <a:srgbClr val="000000"/>
              </a:buClr>
              <a:buFont typeface="Wingdings" pitchFamily="2" charset="2"/>
              <a:buChar char=""/>
            </a:pPr>
            <a:r>
              <a:rPr lang="pt-BR" altLang="pt-BR" sz="1200">
                <a:solidFill>
                  <a:srgbClr val="000000"/>
                </a:solidFill>
                <a:latin typeface="Arial" panose="020B0604020202020204" pitchFamily="34" charset="0"/>
                <a:ea typeface="Microsoft YaHei" panose="020B0503020204020204" pitchFamily="34" charset="-122"/>
              </a:rPr>
              <a:t>Ácidos nucléicos</a:t>
            </a:r>
          </a:p>
          <a:p>
            <a:pPr eaLnBrk="1" hangingPunct="1">
              <a:lnSpc>
                <a:spcPct val="100000"/>
              </a:lnSpc>
              <a:spcBef>
                <a:spcPts val="750"/>
              </a:spcBef>
              <a:buClr>
                <a:srgbClr val="000000"/>
              </a:buClr>
              <a:buFont typeface="Wingdings" pitchFamily="2" charset="2"/>
              <a:buChar char=""/>
            </a:pPr>
            <a:r>
              <a:rPr lang="pt-BR" altLang="pt-BR" sz="1200">
                <a:solidFill>
                  <a:srgbClr val="000000"/>
                </a:solidFill>
                <a:latin typeface="Arial" panose="020B0604020202020204" pitchFamily="34" charset="0"/>
                <a:ea typeface="Microsoft YaHei" panose="020B0503020204020204" pitchFamily="34" charset="-122"/>
              </a:rPr>
              <a:t>Proteínas</a:t>
            </a:r>
          </a:p>
          <a:p>
            <a:pPr eaLnBrk="1" hangingPunct="1">
              <a:lnSpc>
                <a:spcPct val="100000"/>
              </a:lnSpc>
              <a:spcBef>
                <a:spcPts val="750"/>
              </a:spcBef>
              <a:buClr>
                <a:srgbClr val="000000"/>
              </a:buClr>
              <a:buFont typeface="Wingdings" pitchFamily="2" charset="2"/>
              <a:buChar char=""/>
            </a:pPr>
            <a:r>
              <a:rPr lang="pt-BR" altLang="pt-BR" sz="1200">
                <a:solidFill>
                  <a:srgbClr val="000000"/>
                </a:solidFill>
                <a:latin typeface="Arial" panose="020B0604020202020204" pitchFamily="34" charset="0"/>
                <a:ea typeface="Microsoft YaHei" panose="020B0503020204020204" pitchFamily="34" charset="-122"/>
              </a:rPr>
              <a:t>Lipídeos</a:t>
            </a:r>
          </a:p>
          <a:p>
            <a:pPr eaLnBrk="1" hangingPunct="1">
              <a:lnSpc>
                <a:spcPct val="100000"/>
              </a:lnSpc>
              <a:spcBef>
                <a:spcPts val="750"/>
              </a:spcBef>
              <a:buClr>
                <a:srgbClr val="000000"/>
              </a:buClr>
              <a:buFont typeface="Wingdings" pitchFamily="2" charset="2"/>
              <a:buChar char=""/>
            </a:pPr>
            <a:r>
              <a:rPr lang="pt-BR" altLang="pt-BR" sz="1200">
                <a:solidFill>
                  <a:srgbClr val="000000"/>
                </a:solidFill>
                <a:latin typeface="Arial" panose="020B0604020202020204" pitchFamily="34" charset="0"/>
                <a:ea typeface="Microsoft YaHei" panose="020B0503020204020204" pitchFamily="34" charset="-122"/>
              </a:rPr>
              <a:t>polissacarídeos</a:t>
            </a:r>
          </a:p>
        </p:txBody>
      </p:sp>
      <p:sp>
        <p:nvSpPr>
          <p:cNvPr id="21513" name="Line 10">
            <a:extLst>
              <a:ext uri="{FF2B5EF4-FFF2-40B4-BE49-F238E27FC236}">
                <a16:creationId xmlns:a16="http://schemas.microsoft.com/office/drawing/2014/main" id="{FA2059A2-A6C3-E864-0E3A-F34B77D22F2C}"/>
              </a:ext>
            </a:extLst>
          </p:cNvPr>
          <p:cNvSpPr>
            <a:spLocks noChangeShapeType="1"/>
          </p:cNvSpPr>
          <p:nvPr/>
        </p:nvSpPr>
        <p:spPr bwMode="auto">
          <a:xfrm>
            <a:off x="3719513" y="3644900"/>
            <a:ext cx="792162" cy="158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107" name="Line 11">
            <a:extLst>
              <a:ext uri="{FF2B5EF4-FFF2-40B4-BE49-F238E27FC236}">
                <a16:creationId xmlns:a16="http://schemas.microsoft.com/office/drawing/2014/main" id="{85A26C14-FD89-59FC-ADB1-86924FF9B922}"/>
              </a:ext>
            </a:extLst>
          </p:cNvPr>
          <p:cNvSpPr>
            <a:spLocks noChangeShapeType="1"/>
          </p:cNvSpPr>
          <p:nvPr/>
        </p:nvSpPr>
        <p:spPr bwMode="auto">
          <a:xfrm>
            <a:off x="6527800" y="3716338"/>
            <a:ext cx="936625" cy="1587"/>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grpSp>
        <p:nvGrpSpPr>
          <p:cNvPr id="4108" name="Group 12">
            <a:extLst>
              <a:ext uri="{FF2B5EF4-FFF2-40B4-BE49-F238E27FC236}">
                <a16:creationId xmlns:a16="http://schemas.microsoft.com/office/drawing/2014/main" id="{6839EC11-61F0-1192-3963-B4BEC18F8A6A}"/>
              </a:ext>
            </a:extLst>
          </p:cNvPr>
          <p:cNvGrpSpPr>
            <a:grpSpLocks/>
          </p:cNvGrpSpPr>
          <p:nvPr/>
        </p:nvGrpSpPr>
        <p:grpSpPr bwMode="auto">
          <a:xfrm>
            <a:off x="2640013" y="5589588"/>
            <a:ext cx="6478587" cy="442912"/>
            <a:chOff x="703" y="3521"/>
            <a:chExt cx="4081" cy="279"/>
          </a:xfrm>
        </p:grpSpPr>
        <p:sp>
          <p:nvSpPr>
            <p:cNvPr id="21518" name="Text Box 13">
              <a:extLst>
                <a:ext uri="{FF2B5EF4-FFF2-40B4-BE49-F238E27FC236}">
                  <a16:creationId xmlns:a16="http://schemas.microsoft.com/office/drawing/2014/main" id="{213CBC41-4FE6-63C7-1F7A-A0252830E5D7}"/>
                </a:ext>
              </a:extLst>
            </p:cNvPr>
            <p:cNvSpPr txBox="1">
              <a:spLocks noChangeArrowheads="1"/>
            </p:cNvSpPr>
            <p:nvPr/>
          </p:nvSpPr>
          <p:spPr bwMode="auto">
            <a:xfrm>
              <a:off x="703" y="3521"/>
              <a:ext cx="271" cy="234"/>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1</a:t>
              </a:r>
            </a:p>
          </p:txBody>
        </p:sp>
        <p:sp>
          <p:nvSpPr>
            <p:cNvPr id="21519" name="Text Box 14">
              <a:extLst>
                <a:ext uri="{FF2B5EF4-FFF2-40B4-BE49-F238E27FC236}">
                  <a16:creationId xmlns:a16="http://schemas.microsoft.com/office/drawing/2014/main" id="{938948E9-A03C-9C6D-7730-A02D55322C46}"/>
                </a:ext>
              </a:extLst>
            </p:cNvPr>
            <p:cNvSpPr txBox="1">
              <a:spLocks noChangeArrowheads="1"/>
            </p:cNvSpPr>
            <p:nvPr/>
          </p:nvSpPr>
          <p:spPr bwMode="auto">
            <a:xfrm>
              <a:off x="4513" y="3566"/>
              <a:ext cx="271" cy="234"/>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2</a:t>
              </a:r>
            </a:p>
          </p:txBody>
        </p:sp>
        <p:sp>
          <p:nvSpPr>
            <p:cNvPr id="21520" name="Text Box 15">
              <a:extLst>
                <a:ext uri="{FF2B5EF4-FFF2-40B4-BE49-F238E27FC236}">
                  <a16:creationId xmlns:a16="http://schemas.microsoft.com/office/drawing/2014/main" id="{234DD84C-097C-B6B8-CCDF-B99B3A141580}"/>
                </a:ext>
              </a:extLst>
            </p:cNvPr>
            <p:cNvSpPr txBox="1">
              <a:spLocks noChangeArrowheads="1"/>
            </p:cNvSpPr>
            <p:nvPr/>
          </p:nvSpPr>
          <p:spPr bwMode="auto">
            <a:xfrm>
              <a:off x="2200" y="3566"/>
              <a:ext cx="1133" cy="176"/>
            </a:xfrm>
            <a:prstGeom prst="rect">
              <a:avLst/>
            </a:prstGeom>
            <a:solidFill>
              <a:srgbClr val="FFC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200">
                  <a:solidFill>
                    <a:srgbClr val="000000"/>
                  </a:solidFill>
                  <a:latin typeface="Arial" panose="020B0604020202020204" pitchFamily="34" charset="0"/>
                  <a:ea typeface="Microsoft YaHei" panose="020B0503020204020204" pitchFamily="34" charset="-122"/>
                </a:rPr>
                <a:t>Tempo de Geração</a:t>
              </a:r>
            </a:p>
          </p:txBody>
        </p:sp>
        <p:sp>
          <p:nvSpPr>
            <p:cNvPr id="21521" name="Line 16">
              <a:extLst>
                <a:ext uri="{FF2B5EF4-FFF2-40B4-BE49-F238E27FC236}">
                  <a16:creationId xmlns:a16="http://schemas.microsoft.com/office/drawing/2014/main" id="{4AD0CB55-DAFF-F55F-A376-9CCE879460A6}"/>
                </a:ext>
              </a:extLst>
            </p:cNvPr>
            <p:cNvSpPr>
              <a:spLocks noChangeShapeType="1"/>
            </p:cNvSpPr>
            <p:nvPr/>
          </p:nvSpPr>
          <p:spPr bwMode="auto">
            <a:xfrm>
              <a:off x="1020" y="3702"/>
              <a:ext cx="3492"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grpSp>
      <p:sp>
        <p:nvSpPr>
          <p:cNvPr id="19" name="Rectangle 18">
            <a:extLst>
              <a:ext uri="{FF2B5EF4-FFF2-40B4-BE49-F238E27FC236}">
                <a16:creationId xmlns:a16="http://schemas.microsoft.com/office/drawing/2014/main" id="{ABA9B9CD-FA13-E5C0-F427-F37E1991339F}"/>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21517" name="TextBox 12">
            <a:extLst>
              <a:ext uri="{FF2B5EF4-FFF2-40B4-BE49-F238E27FC236}">
                <a16:creationId xmlns:a16="http://schemas.microsoft.com/office/drawing/2014/main" id="{6D049F3A-EC14-F476-1F54-67AA4F997CF3}"/>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4101"/>
                                        </p:tgtEl>
                                        <p:attrNameLst>
                                          <p:attrName>style.visibility</p:attrName>
                                        </p:attrNameLst>
                                      </p:cBhvr>
                                      <p:to>
                                        <p:strVal val="visible"/>
                                      </p:to>
                                    </p:set>
                                    <p:animEffect transition="in" filter="box(in)">
                                      <p:cBhvr additive="repl">
                                        <p:cTn id="7" dur="5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4107"/>
                                        </p:tgtEl>
                                        <p:attrNameLst>
                                          <p:attrName>style.visibility</p:attrName>
                                        </p:attrNameLst>
                                      </p:cBhvr>
                                      <p:to>
                                        <p:strVal val="visible"/>
                                      </p:to>
                                    </p:set>
                                    <p:animEffect transition="in" filter="diamond(in)">
                                      <p:cBhvr additive="repl">
                                        <p:cTn id="12" dur="2000"/>
                                        <p:tgtEl>
                                          <p:spTgt spid="41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additive="repl">
                                        <p:cTn id="16" dur="1" fill="hold">
                                          <p:stCondLst>
                                            <p:cond delay="0"/>
                                          </p:stCondLst>
                                        </p:cTn>
                                        <p:tgtEl>
                                          <p:spTgt spid="4102"/>
                                        </p:tgtEl>
                                        <p:attrNameLst>
                                          <p:attrName>style.visibility</p:attrName>
                                        </p:attrNameLst>
                                      </p:cBhvr>
                                      <p:to>
                                        <p:strVal val="visible"/>
                                      </p:to>
                                    </p:set>
                                    <p:animEffect transition="in" filter="box(in)">
                                      <p:cBhvr additive="repl">
                                        <p:cTn id="17" dur="500"/>
                                        <p:tgtEl>
                                          <p:spTgt spid="41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additive="repl">
                                        <p:cTn id="21" dur="1" fill="hold">
                                          <p:stCondLst>
                                            <p:cond delay="0"/>
                                          </p:stCondLst>
                                        </p:cTn>
                                        <p:tgtEl>
                                          <p:spTgt spid="4108"/>
                                        </p:tgtEl>
                                        <p:attrNameLst>
                                          <p:attrName>style.visibility</p:attrName>
                                        </p:attrNameLst>
                                      </p:cBhvr>
                                      <p:to>
                                        <p:strVal val="visible"/>
                                      </p:to>
                                    </p:set>
                                    <p:animEffect transition="in" filter="box(in)">
                                      <p:cBhvr additive="repl">
                                        <p:cTn id="22"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982739C3-D565-ED95-6EE1-B5321F5C710C}"/>
              </a:ext>
            </a:extLst>
          </p:cNvPr>
          <p:cNvSpPr txBox="1">
            <a:spLocks noChangeArrowheads="1"/>
          </p:cNvSpPr>
          <p:nvPr/>
        </p:nvSpPr>
        <p:spPr bwMode="auto">
          <a:xfrm>
            <a:off x="1992313" y="4437063"/>
            <a:ext cx="287337" cy="368300"/>
          </a:xfrm>
          <a:prstGeom prst="rect">
            <a:avLst/>
          </a:prstGeom>
          <a:solidFill>
            <a:srgbClr val="FF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1</a:t>
            </a:r>
          </a:p>
        </p:txBody>
      </p:sp>
      <p:sp>
        <p:nvSpPr>
          <p:cNvPr id="23555" name="Text Box 2">
            <a:extLst>
              <a:ext uri="{FF2B5EF4-FFF2-40B4-BE49-F238E27FC236}">
                <a16:creationId xmlns:a16="http://schemas.microsoft.com/office/drawing/2014/main" id="{9CE4A554-D8E2-B4B4-EAFB-47CB5B692EE2}"/>
              </a:ext>
            </a:extLst>
          </p:cNvPr>
          <p:cNvSpPr txBox="1">
            <a:spLocks noChangeArrowheads="1"/>
          </p:cNvSpPr>
          <p:nvPr/>
        </p:nvSpPr>
        <p:spPr bwMode="auto">
          <a:xfrm>
            <a:off x="4224338" y="4508500"/>
            <a:ext cx="358775" cy="368300"/>
          </a:xfrm>
          <a:prstGeom prst="rect">
            <a:avLst/>
          </a:prstGeom>
          <a:solidFill>
            <a:srgbClr val="FF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2</a:t>
            </a:r>
          </a:p>
        </p:txBody>
      </p:sp>
      <p:sp>
        <p:nvSpPr>
          <p:cNvPr id="23556" name="Line 3">
            <a:extLst>
              <a:ext uri="{FF2B5EF4-FFF2-40B4-BE49-F238E27FC236}">
                <a16:creationId xmlns:a16="http://schemas.microsoft.com/office/drawing/2014/main" id="{EAB49FFA-501C-2707-274C-F32A8F6A8F73}"/>
              </a:ext>
            </a:extLst>
          </p:cNvPr>
          <p:cNvSpPr>
            <a:spLocks noChangeShapeType="1"/>
          </p:cNvSpPr>
          <p:nvPr/>
        </p:nvSpPr>
        <p:spPr bwMode="auto">
          <a:xfrm>
            <a:off x="2135188" y="5013325"/>
            <a:ext cx="2160587" cy="158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23557" name="Text Box 4">
            <a:extLst>
              <a:ext uri="{FF2B5EF4-FFF2-40B4-BE49-F238E27FC236}">
                <a16:creationId xmlns:a16="http://schemas.microsoft.com/office/drawing/2014/main" id="{CF37CAFC-4105-7A23-44E6-9193982F5A94}"/>
              </a:ext>
            </a:extLst>
          </p:cNvPr>
          <p:cNvSpPr txBox="1">
            <a:spLocks noChangeArrowheads="1"/>
          </p:cNvSpPr>
          <p:nvPr/>
        </p:nvSpPr>
        <p:spPr bwMode="auto">
          <a:xfrm>
            <a:off x="2855913" y="4652963"/>
            <a:ext cx="647700" cy="279400"/>
          </a:xfrm>
          <a:prstGeom prst="rect">
            <a:avLst/>
          </a:prstGeom>
          <a:solidFill>
            <a:srgbClr val="FFC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200">
                <a:solidFill>
                  <a:srgbClr val="000000"/>
                </a:solidFill>
                <a:latin typeface="Arial" panose="020B0604020202020204" pitchFamily="34" charset="0"/>
                <a:ea typeface="Microsoft YaHei" panose="020B0503020204020204" pitchFamily="34" charset="-122"/>
              </a:rPr>
              <a:t>20min</a:t>
            </a:r>
          </a:p>
        </p:txBody>
      </p:sp>
      <p:grpSp>
        <p:nvGrpSpPr>
          <p:cNvPr id="5125" name="Group 5">
            <a:extLst>
              <a:ext uri="{FF2B5EF4-FFF2-40B4-BE49-F238E27FC236}">
                <a16:creationId xmlns:a16="http://schemas.microsoft.com/office/drawing/2014/main" id="{F6EDC04D-175D-A548-547F-55CB80A4C25A}"/>
              </a:ext>
            </a:extLst>
          </p:cNvPr>
          <p:cNvGrpSpPr>
            <a:grpSpLocks/>
          </p:cNvGrpSpPr>
          <p:nvPr/>
        </p:nvGrpSpPr>
        <p:grpSpPr bwMode="auto">
          <a:xfrm>
            <a:off x="4656138" y="4508500"/>
            <a:ext cx="2590800" cy="504825"/>
            <a:chOff x="1973" y="2840"/>
            <a:chExt cx="1632" cy="318"/>
          </a:xfrm>
        </p:grpSpPr>
        <p:sp>
          <p:nvSpPr>
            <p:cNvPr id="23602" name="Text Box 6">
              <a:extLst>
                <a:ext uri="{FF2B5EF4-FFF2-40B4-BE49-F238E27FC236}">
                  <a16:creationId xmlns:a16="http://schemas.microsoft.com/office/drawing/2014/main" id="{B9A40EAB-7DD2-2491-293B-1ED2F6D359E6}"/>
                </a:ext>
              </a:extLst>
            </p:cNvPr>
            <p:cNvSpPr txBox="1">
              <a:spLocks noChangeArrowheads="1"/>
            </p:cNvSpPr>
            <p:nvPr/>
          </p:nvSpPr>
          <p:spPr bwMode="auto">
            <a:xfrm>
              <a:off x="3379" y="2840"/>
              <a:ext cx="226" cy="234"/>
            </a:xfrm>
            <a:prstGeom prst="rect">
              <a:avLst/>
            </a:prstGeom>
            <a:solidFill>
              <a:srgbClr val="FF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4</a:t>
              </a:r>
            </a:p>
          </p:txBody>
        </p:sp>
        <p:sp>
          <p:nvSpPr>
            <p:cNvPr id="23603" name="Line 7">
              <a:extLst>
                <a:ext uri="{FF2B5EF4-FFF2-40B4-BE49-F238E27FC236}">
                  <a16:creationId xmlns:a16="http://schemas.microsoft.com/office/drawing/2014/main" id="{4476D424-7C81-64FC-489B-2376C22A4F58}"/>
                </a:ext>
              </a:extLst>
            </p:cNvPr>
            <p:cNvSpPr>
              <a:spLocks noChangeShapeType="1"/>
            </p:cNvSpPr>
            <p:nvPr/>
          </p:nvSpPr>
          <p:spPr bwMode="auto">
            <a:xfrm>
              <a:off x="1973" y="3158"/>
              <a:ext cx="1360"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23604" name="Text Box 8">
              <a:extLst>
                <a:ext uri="{FF2B5EF4-FFF2-40B4-BE49-F238E27FC236}">
                  <a16:creationId xmlns:a16="http://schemas.microsoft.com/office/drawing/2014/main" id="{26CBA2C3-1AE5-5E28-D9DB-B73D646B5579}"/>
                </a:ext>
              </a:extLst>
            </p:cNvPr>
            <p:cNvSpPr txBox="1">
              <a:spLocks noChangeArrowheads="1"/>
            </p:cNvSpPr>
            <p:nvPr/>
          </p:nvSpPr>
          <p:spPr bwMode="auto">
            <a:xfrm>
              <a:off x="2336" y="2931"/>
              <a:ext cx="407" cy="176"/>
            </a:xfrm>
            <a:prstGeom prst="rect">
              <a:avLst/>
            </a:prstGeom>
            <a:solidFill>
              <a:srgbClr val="FFC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200">
                  <a:solidFill>
                    <a:srgbClr val="000000"/>
                  </a:solidFill>
                  <a:latin typeface="Arial" panose="020B0604020202020204" pitchFamily="34" charset="0"/>
                  <a:ea typeface="Microsoft YaHei" panose="020B0503020204020204" pitchFamily="34" charset="-122"/>
                </a:rPr>
                <a:t>20min</a:t>
              </a:r>
            </a:p>
          </p:txBody>
        </p:sp>
      </p:grpSp>
      <p:grpSp>
        <p:nvGrpSpPr>
          <p:cNvPr id="5129" name="Group 9">
            <a:extLst>
              <a:ext uri="{FF2B5EF4-FFF2-40B4-BE49-F238E27FC236}">
                <a16:creationId xmlns:a16="http://schemas.microsoft.com/office/drawing/2014/main" id="{A99CE0F9-8E3E-411F-03E9-E4B0583B843E}"/>
              </a:ext>
            </a:extLst>
          </p:cNvPr>
          <p:cNvGrpSpPr>
            <a:grpSpLocks/>
          </p:cNvGrpSpPr>
          <p:nvPr/>
        </p:nvGrpSpPr>
        <p:grpSpPr bwMode="auto">
          <a:xfrm>
            <a:off x="7391400" y="4508500"/>
            <a:ext cx="2519363" cy="504825"/>
            <a:chOff x="3696" y="2840"/>
            <a:chExt cx="1587" cy="318"/>
          </a:xfrm>
        </p:grpSpPr>
        <p:sp>
          <p:nvSpPr>
            <p:cNvPr id="23599" name="Text Box 10">
              <a:extLst>
                <a:ext uri="{FF2B5EF4-FFF2-40B4-BE49-F238E27FC236}">
                  <a16:creationId xmlns:a16="http://schemas.microsoft.com/office/drawing/2014/main" id="{42D6F46B-36DE-608C-B354-0B9442C7DEDF}"/>
                </a:ext>
              </a:extLst>
            </p:cNvPr>
            <p:cNvSpPr txBox="1">
              <a:spLocks noChangeArrowheads="1"/>
            </p:cNvSpPr>
            <p:nvPr/>
          </p:nvSpPr>
          <p:spPr bwMode="auto">
            <a:xfrm>
              <a:off x="5057" y="2840"/>
              <a:ext cx="226" cy="234"/>
            </a:xfrm>
            <a:prstGeom prst="rect">
              <a:avLst/>
            </a:prstGeom>
            <a:solidFill>
              <a:srgbClr val="FF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8</a:t>
              </a:r>
            </a:p>
          </p:txBody>
        </p:sp>
        <p:sp>
          <p:nvSpPr>
            <p:cNvPr id="23600" name="Line 11">
              <a:extLst>
                <a:ext uri="{FF2B5EF4-FFF2-40B4-BE49-F238E27FC236}">
                  <a16:creationId xmlns:a16="http://schemas.microsoft.com/office/drawing/2014/main" id="{9901C377-0345-9E81-C313-A283AD4522B1}"/>
                </a:ext>
              </a:extLst>
            </p:cNvPr>
            <p:cNvSpPr>
              <a:spLocks noChangeShapeType="1"/>
            </p:cNvSpPr>
            <p:nvPr/>
          </p:nvSpPr>
          <p:spPr bwMode="auto">
            <a:xfrm>
              <a:off x="3696" y="3158"/>
              <a:ext cx="1360"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23601" name="Text Box 12">
              <a:extLst>
                <a:ext uri="{FF2B5EF4-FFF2-40B4-BE49-F238E27FC236}">
                  <a16:creationId xmlns:a16="http://schemas.microsoft.com/office/drawing/2014/main" id="{36CEFC61-740E-DBD1-784E-FE62D98C41E6}"/>
                </a:ext>
              </a:extLst>
            </p:cNvPr>
            <p:cNvSpPr txBox="1">
              <a:spLocks noChangeArrowheads="1"/>
            </p:cNvSpPr>
            <p:nvPr/>
          </p:nvSpPr>
          <p:spPr bwMode="auto">
            <a:xfrm>
              <a:off x="4105" y="2976"/>
              <a:ext cx="407" cy="176"/>
            </a:xfrm>
            <a:prstGeom prst="rect">
              <a:avLst/>
            </a:prstGeom>
            <a:solidFill>
              <a:srgbClr val="FFC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200">
                  <a:solidFill>
                    <a:srgbClr val="000000"/>
                  </a:solidFill>
                  <a:latin typeface="Arial" panose="020B0604020202020204" pitchFamily="34" charset="0"/>
                  <a:ea typeface="Microsoft YaHei" panose="020B0503020204020204" pitchFamily="34" charset="-122"/>
                </a:rPr>
                <a:t>20min</a:t>
              </a:r>
            </a:p>
          </p:txBody>
        </p:sp>
      </p:grpSp>
      <p:grpSp>
        <p:nvGrpSpPr>
          <p:cNvPr id="23560" name="Group 13">
            <a:extLst>
              <a:ext uri="{FF2B5EF4-FFF2-40B4-BE49-F238E27FC236}">
                <a16:creationId xmlns:a16="http://schemas.microsoft.com/office/drawing/2014/main" id="{98853D9F-32DF-3804-4E7B-2B8D7C6AB625}"/>
              </a:ext>
            </a:extLst>
          </p:cNvPr>
          <p:cNvGrpSpPr>
            <a:grpSpLocks/>
          </p:cNvGrpSpPr>
          <p:nvPr/>
        </p:nvGrpSpPr>
        <p:grpSpPr bwMode="auto">
          <a:xfrm>
            <a:off x="2208213" y="1916113"/>
            <a:ext cx="2733675" cy="1439862"/>
            <a:chOff x="431" y="1207"/>
            <a:chExt cx="1722" cy="907"/>
          </a:xfrm>
        </p:grpSpPr>
        <p:sp>
          <p:nvSpPr>
            <p:cNvPr id="23594" name="Oval 14">
              <a:extLst>
                <a:ext uri="{FF2B5EF4-FFF2-40B4-BE49-F238E27FC236}">
                  <a16:creationId xmlns:a16="http://schemas.microsoft.com/office/drawing/2014/main" id="{AA97DF22-8EA8-8921-6D8E-995D5691466A}"/>
                </a:ext>
              </a:extLst>
            </p:cNvPr>
            <p:cNvSpPr>
              <a:spLocks noChangeArrowheads="1"/>
            </p:cNvSpPr>
            <p:nvPr/>
          </p:nvSpPr>
          <p:spPr bwMode="auto">
            <a:xfrm>
              <a:off x="431" y="1570"/>
              <a:ext cx="361"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3595" name="Oval 15">
              <a:extLst>
                <a:ext uri="{FF2B5EF4-FFF2-40B4-BE49-F238E27FC236}">
                  <a16:creationId xmlns:a16="http://schemas.microsoft.com/office/drawing/2014/main" id="{D6EBF0B7-1939-A00B-2539-CC1C9756F780}"/>
                </a:ext>
              </a:extLst>
            </p:cNvPr>
            <p:cNvSpPr>
              <a:spLocks noChangeArrowheads="1"/>
            </p:cNvSpPr>
            <p:nvPr/>
          </p:nvSpPr>
          <p:spPr bwMode="auto">
            <a:xfrm>
              <a:off x="1792" y="1888"/>
              <a:ext cx="361"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3596" name="Oval 16">
              <a:extLst>
                <a:ext uri="{FF2B5EF4-FFF2-40B4-BE49-F238E27FC236}">
                  <a16:creationId xmlns:a16="http://schemas.microsoft.com/office/drawing/2014/main" id="{F4117CAF-8D4C-7E67-A01A-63DA558B50D5}"/>
                </a:ext>
              </a:extLst>
            </p:cNvPr>
            <p:cNvSpPr>
              <a:spLocks noChangeArrowheads="1"/>
            </p:cNvSpPr>
            <p:nvPr/>
          </p:nvSpPr>
          <p:spPr bwMode="auto">
            <a:xfrm>
              <a:off x="1747" y="1207"/>
              <a:ext cx="361"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3597" name="Line 17">
              <a:extLst>
                <a:ext uri="{FF2B5EF4-FFF2-40B4-BE49-F238E27FC236}">
                  <a16:creationId xmlns:a16="http://schemas.microsoft.com/office/drawing/2014/main" id="{B595FE6E-A328-93AC-739B-9E7160E86FB9}"/>
                </a:ext>
              </a:extLst>
            </p:cNvPr>
            <p:cNvSpPr>
              <a:spLocks noChangeShapeType="1"/>
            </p:cNvSpPr>
            <p:nvPr/>
          </p:nvSpPr>
          <p:spPr bwMode="auto">
            <a:xfrm flipV="1">
              <a:off x="839" y="1388"/>
              <a:ext cx="861" cy="22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23598" name="Line 18">
              <a:extLst>
                <a:ext uri="{FF2B5EF4-FFF2-40B4-BE49-F238E27FC236}">
                  <a16:creationId xmlns:a16="http://schemas.microsoft.com/office/drawing/2014/main" id="{1A10939E-8159-DA54-36A8-82BD316C369B}"/>
                </a:ext>
              </a:extLst>
            </p:cNvPr>
            <p:cNvSpPr>
              <a:spLocks noChangeShapeType="1"/>
            </p:cNvSpPr>
            <p:nvPr/>
          </p:nvSpPr>
          <p:spPr bwMode="auto">
            <a:xfrm>
              <a:off x="839" y="1706"/>
              <a:ext cx="861" cy="226"/>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grpSp>
      <p:grpSp>
        <p:nvGrpSpPr>
          <p:cNvPr id="5139" name="Group 19">
            <a:extLst>
              <a:ext uri="{FF2B5EF4-FFF2-40B4-BE49-F238E27FC236}">
                <a16:creationId xmlns:a16="http://schemas.microsoft.com/office/drawing/2014/main" id="{C371F842-A605-6229-471D-8D8F420CAC16}"/>
              </a:ext>
            </a:extLst>
          </p:cNvPr>
          <p:cNvGrpSpPr>
            <a:grpSpLocks/>
          </p:cNvGrpSpPr>
          <p:nvPr/>
        </p:nvGrpSpPr>
        <p:grpSpPr bwMode="auto">
          <a:xfrm>
            <a:off x="7248525" y="260350"/>
            <a:ext cx="2660650" cy="4175125"/>
            <a:chOff x="3606" y="164"/>
            <a:chExt cx="1676" cy="2630"/>
          </a:xfrm>
        </p:grpSpPr>
        <p:sp>
          <p:nvSpPr>
            <p:cNvPr id="23577" name="Line 20">
              <a:extLst>
                <a:ext uri="{FF2B5EF4-FFF2-40B4-BE49-F238E27FC236}">
                  <a16:creationId xmlns:a16="http://schemas.microsoft.com/office/drawing/2014/main" id="{761D4623-89AB-C347-9743-24200FB5C3AC}"/>
                </a:ext>
              </a:extLst>
            </p:cNvPr>
            <p:cNvSpPr>
              <a:spLocks noChangeShapeType="1"/>
            </p:cNvSpPr>
            <p:nvPr/>
          </p:nvSpPr>
          <p:spPr bwMode="auto">
            <a:xfrm flipV="1">
              <a:off x="3606" y="1025"/>
              <a:ext cx="1223" cy="46"/>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grpSp>
          <p:nvGrpSpPr>
            <p:cNvPr id="23578" name="Group 21">
              <a:extLst>
                <a:ext uri="{FF2B5EF4-FFF2-40B4-BE49-F238E27FC236}">
                  <a16:creationId xmlns:a16="http://schemas.microsoft.com/office/drawing/2014/main" id="{325489F7-A868-10F4-F0CF-8F121FD35CCA}"/>
                </a:ext>
              </a:extLst>
            </p:cNvPr>
            <p:cNvGrpSpPr>
              <a:grpSpLocks/>
            </p:cNvGrpSpPr>
            <p:nvPr/>
          </p:nvGrpSpPr>
          <p:grpSpPr bwMode="auto">
            <a:xfrm>
              <a:off x="3651" y="164"/>
              <a:ext cx="1631" cy="2630"/>
              <a:chOff x="3651" y="164"/>
              <a:chExt cx="1631" cy="2630"/>
            </a:xfrm>
          </p:grpSpPr>
          <p:sp>
            <p:nvSpPr>
              <p:cNvPr id="23579" name="Oval 22">
                <a:extLst>
                  <a:ext uri="{FF2B5EF4-FFF2-40B4-BE49-F238E27FC236}">
                    <a16:creationId xmlns:a16="http://schemas.microsoft.com/office/drawing/2014/main" id="{F6F7F77A-6600-4A59-1CE0-89CF7E35BCFD}"/>
                  </a:ext>
                </a:extLst>
              </p:cNvPr>
              <p:cNvSpPr>
                <a:spLocks noChangeArrowheads="1"/>
              </p:cNvSpPr>
              <p:nvPr/>
            </p:nvSpPr>
            <p:spPr bwMode="auto">
              <a:xfrm>
                <a:off x="4921" y="436"/>
                <a:ext cx="361"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3580" name="Oval 23">
                <a:extLst>
                  <a:ext uri="{FF2B5EF4-FFF2-40B4-BE49-F238E27FC236}">
                    <a16:creationId xmlns:a16="http://schemas.microsoft.com/office/drawing/2014/main" id="{B5C71F28-A424-EF68-BD03-8E038B2552E4}"/>
                  </a:ext>
                </a:extLst>
              </p:cNvPr>
              <p:cNvSpPr>
                <a:spLocks noChangeArrowheads="1"/>
              </p:cNvSpPr>
              <p:nvPr/>
            </p:nvSpPr>
            <p:spPr bwMode="auto">
              <a:xfrm>
                <a:off x="4921" y="164"/>
                <a:ext cx="361"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3581" name="Oval 24">
                <a:extLst>
                  <a:ext uri="{FF2B5EF4-FFF2-40B4-BE49-F238E27FC236}">
                    <a16:creationId xmlns:a16="http://schemas.microsoft.com/office/drawing/2014/main" id="{D9FECA76-4858-8386-9B54-5ED2647CA9EF}"/>
                  </a:ext>
                </a:extLst>
              </p:cNvPr>
              <p:cNvSpPr>
                <a:spLocks noChangeArrowheads="1"/>
              </p:cNvSpPr>
              <p:nvPr/>
            </p:nvSpPr>
            <p:spPr bwMode="auto">
              <a:xfrm>
                <a:off x="4921" y="2568"/>
                <a:ext cx="361"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3582" name="Oval 25">
                <a:extLst>
                  <a:ext uri="{FF2B5EF4-FFF2-40B4-BE49-F238E27FC236}">
                    <a16:creationId xmlns:a16="http://schemas.microsoft.com/office/drawing/2014/main" id="{B2D43298-E391-2AAD-415B-1383C1349B07}"/>
                  </a:ext>
                </a:extLst>
              </p:cNvPr>
              <p:cNvSpPr>
                <a:spLocks noChangeArrowheads="1"/>
              </p:cNvSpPr>
              <p:nvPr/>
            </p:nvSpPr>
            <p:spPr bwMode="auto">
              <a:xfrm>
                <a:off x="4921" y="1842"/>
                <a:ext cx="361"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3583" name="Oval 26">
                <a:extLst>
                  <a:ext uri="{FF2B5EF4-FFF2-40B4-BE49-F238E27FC236}">
                    <a16:creationId xmlns:a16="http://schemas.microsoft.com/office/drawing/2014/main" id="{D56F0744-D38A-804B-65C1-1CE97E54FAB0}"/>
                  </a:ext>
                </a:extLst>
              </p:cNvPr>
              <p:cNvSpPr>
                <a:spLocks noChangeArrowheads="1"/>
              </p:cNvSpPr>
              <p:nvPr/>
            </p:nvSpPr>
            <p:spPr bwMode="auto">
              <a:xfrm>
                <a:off x="4921" y="1570"/>
                <a:ext cx="361"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3584" name="Oval 27">
                <a:extLst>
                  <a:ext uri="{FF2B5EF4-FFF2-40B4-BE49-F238E27FC236}">
                    <a16:creationId xmlns:a16="http://schemas.microsoft.com/office/drawing/2014/main" id="{E7D5804F-405E-4535-216F-036648993B27}"/>
                  </a:ext>
                </a:extLst>
              </p:cNvPr>
              <p:cNvSpPr>
                <a:spLocks noChangeArrowheads="1"/>
              </p:cNvSpPr>
              <p:nvPr/>
            </p:nvSpPr>
            <p:spPr bwMode="auto">
              <a:xfrm>
                <a:off x="4921" y="1162"/>
                <a:ext cx="361"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3585" name="Oval 28">
                <a:extLst>
                  <a:ext uri="{FF2B5EF4-FFF2-40B4-BE49-F238E27FC236}">
                    <a16:creationId xmlns:a16="http://schemas.microsoft.com/office/drawing/2014/main" id="{A2ED6F09-49FF-021F-1635-577318C5AB5E}"/>
                  </a:ext>
                </a:extLst>
              </p:cNvPr>
              <p:cNvSpPr>
                <a:spLocks noChangeArrowheads="1"/>
              </p:cNvSpPr>
              <p:nvPr/>
            </p:nvSpPr>
            <p:spPr bwMode="auto">
              <a:xfrm>
                <a:off x="4921" y="890"/>
                <a:ext cx="361"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3586" name="Oval 29">
                <a:extLst>
                  <a:ext uri="{FF2B5EF4-FFF2-40B4-BE49-F238E27FC236}">
                    <a16:creationId xmlns:a16="http://schemas.microsoft.com/office/drawing/2014/main" id="{C8A8862A-3D09-7C4E-E212-6E57B1EBE3AC}"/>
                  </a:ext>
                </a:extLst>
              </p:cNvPr>
              <p:cNvSpPr>
                <a:spLocks noChangeArrowheads="1"/>
              </p:cNvSpPr>
              <p:nvPr/>
            </p:nvSpPr>
            <p:spPr bwMode="auto">
              <a:xfrm>
                <a:off x="4921" y="2251"/>
                <a:ext cx="361"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3587" name="Line 30">
                <a:extLst>
                  <a:ext uri="{FF2B5EF4-FFF2-40B4-BE49-F238E27FC236}">
                    <a16:creationId xmlns:a16="http://schemas.microsoft.com/office/drawing/2014/main" id="{DB42A956-7680-B1F9-7B13-79442F35FA1A}"/>
                  </a:ext>
                </a:extLst>
              </p:cNvPr>
              <p:cNvSpPr>
                <a:spLocks noChangeShapeType="1"/>
              </p:cNvSpPr>
              <p:nvPr/>
            </p:nvSpPr>
            <p:spPr bwMode="auto">
              <a:xfrm flipV="1">
                <a:off x="3696" y="299"/>
                <a:ext cx="1088" cy="183"/>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23588" name="Line 31">
                <a:extLst>
                  <a:ext uri="{FF2B5EF4-FFF2-40B4-BE49-F238E27FC236}">
                    <a16:creationId xmlns:a16="http://schemas.microsoft.com/office/drawing/2014/main" id="{2E89FE4E-FDA8-626E-F241-D861DD8D71C1}"/>
                  </a:ext>
                </a:extLst>
              </p:cNvPr>
              <p:cNvSpPr>
                <a:spLocks noChangeShapeType="1"/>
              </p:cNvSpPr>
              <p:nvPr/>
            </p:nvSpPr>
            <p:spPr bwMode="auto">
              <a:xfrm>
                <a:off x="3651" y="1117"/>
                <a:ext cx="1178" cy="135"/>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23589" name="Line 32">
                <a:extLst>
                  <a:ext uri="{FF2B5EF4-FFF2-40B4-BE49-F238E27FC236}">
                    <a16:creationId xmlns:a16="http://schemas.microsoft.com/office/drawing/2014/main" id="{26962D17-DB7C-C68E-7E0A-9C19150BF505}"/>
                  </a:ext>
                </a:extLst>
              </p:cNvPr>
              <p:cNvSpPr>
                <a:spLocks noChangeShapeType="1"/>
              </p:cNvSpPr>
              <p:nvPr/>
            </p:nvSpPr>
            <p:spPr bwMode="auto">
              <a:xfrm flipV="1">
                <a:off x="3696" y="526"/>
                <a:ext cx="1088" cy="46"/>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23590" name="Line 33">
                <a:extLst>
                  <a:ext uri="{FF2B5EF4-FFF2-40B4-BE49-F238E27FC236}">
                    <a16:creationId xmlns:a16="http://schemas.microsoft.com/office/drawing/2014/main" id="{C4B25583-57E5-B680-7F90-5D87C2BFE587}"/>
                  </a:ext>
                </a:extLst>
              </p:cNvPr>
              <p:cNvSpPr>
                <a:spLocks noChangeShapeType="1"/>
              </p:cNvSpPr>
              <p:nvPr/>
            </p:nvSpPr>
            <p:spPr bwMode="auto">
              <a:xfrm flipV="1">
                <a:off x="3696" y="1705"/>
                <a:ext cx="1133" cy="47"/>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23591" name="Line 34">
                <a:extLst>
                  <a:ext uri="{FF2B5EF4-FFF2-40B4-BE49-F238E27FC236}">
                    <a16:creationId xmlns:a16="http://schemas.microsoft.com/office/drawing/2014/main" id="{3B83AE6C-5823-EA84-5B7C-9AB9D3A7C192}"/>
                  </a:ext>
                </a:extLst>
              </p:cNvPr>
              <p:cNvSpPr>
                <a:spLocks noChangeShapeType="1"/>
              </p:cNvSpPr>
              <p:nvPr/>
            </p:nvSpPr>
            <p:spPr bwMode="auto">
              <a:xfrm>
                <a:off x="3696" y="1797"/>
                <a:ext cx="1133" cy="9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23592" name="Line 35">
                <a:extLst>
                  <a:ext uri="{FF2B5EF4-FFF2-40B4-BE49-F238E27FC236}">
                    <a16:creationId xmlns:a16="http://schemas.microsoft.com/office/drawing/2014/main" id="{C2090521-8CCD-FB45-3697-71E556E1D247}"/>
                  </a:ext>
                </a:extLst>
              </p:cNvPr>
              <p:cNvSpPr>
                <a:spLocks noChangeShapeType="1"/>
              </p:cNvSpPr>
              <p:nvPr/>
            </p:nvSpPr>
            <p:spPr bwMode="auto">
              <a:xfrm>
                <a:off x="3742" y="2341"/>
                <a:ext cx="1087"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23593" name="Line 36">
                <a:extLst>
                  <a:ext uri="{FF2B5EF4-FFF2-40B4-BE49-F238E27FC236}">
                    <a16:creationId xmlns:a16="http://schemas.microsoft.com/office/drawing/2014/main" id="{C18C96A8-E08B-1D26-1B19-E5E6CFA7F89D}"/>
                  </a:ext>
                </a:extLst>
              </p:cNvPr>
              <p:cNvSpPr>
                <a:spLocks noChangeShapeType="1"/>
              </p:cNvSpPr>
              <p:nvPr/>
            </p:nvSpPr>
            <p:spPr bwMode="auto">
              <a:xfrm>
                <a:off x="3742" y="2432"/>
                <a:ext cx="1087" cy="181"/>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grpSp>
      </p:grpSp>
      <p:grpSp>
        <p:nvGrpSpPr>
          <p:cNvPr id="5157" name="Group 37">
            <a:extLst>
              <a:ext uri="{FF2B5EF4-FFF2-40B4-BE49-F238E27FC236}">
                <a16:creationId xmlns:a16="http://schemas.microsoft.com/office/drawing/2014/main" id="{EF83D397-FEFB-3AA3-DCB2-C706EF4459C8}"/>
              </a:ext>
            </a:extLst>
          </p:cNvPr>
          <p:cNvGrpSpPr>
            <a:grpSpLocks/>
          </p:cNvGrpSpPr>
          <p:nvPr/>
        </p:nvGrpSpPr>
        <p:grpSpPr bwMode="auto">
          <a:xfrm>
            <a:off x="4943475" y="692150"/>
            <a:ext cx="2373313" cy="3240088"/>
            <a:chOff x="2154" y="436"/>
            <a:chExt cx="1495" cy="2041"/>
          </a:xfrm>
        </p:grpSpPr>
        <p:sp>
          <p:nvSpPr>
            <p:cNvPr id="23569" name="Oval 38">
              <a:extLst>
                <a:ext uri="{FF2B5EF4-FFF2-40B4-BE49-F238E27FC236}">
                  <a16:creationId xmlns:a16="http://schemas.microsoft.com/office/drawing/2014/main" id="{B6E33BD5-4502-47FD-DAD9-95E62EAC7D1E}"/>
                </a:ext>
              </a:extLst>
            </p:cNvPr>
            <p:cNvSpPr>
              <a:spLocks noChangeArrowheads="1"/>
            </p:cNvSpPr>
            <p:nvPr/>
          </p:nvSpPr>
          <p:spPr bwMode="auto">
            <a:xfrm>
              <a:off x="3243" y="436"/>
              <a:ext cx="361"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3570" name="Oval 39">
              <a:extLst>
                <a:ext uri="{FF2B5EF4-FFF2-40B4-BE49-F238E27FC236}">
                  <a16:creationId xmlns:a16="http://schemas.microsoft.com/office/drawing/2014/main" id="{36EA65A1-79AC-7846-668D-004388968F87}"/>
                </a:ext>
              </a:extLst>
            </p:cNvPr>
            <p:cNvSpPr>
              <a:spLocks noChangeArrowheads="1"/>
            </p:cNvSpPr>
            <p:nvPr/>
          </p:nvSpPr>
          <p:spPr bwMode="auto">
            <a:xfrm>
              <a:off x="3243" y="981"/>
              <a:ext cx="361"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3571" name="Oval 40">
              <a:extLst>
                <a:ext uri="{FF2B5EF4-FFF2-40B4-BE49-F238E27FC236}">
                  <a16:creationId xmlns:a16="http://schemas.microsoft.com/office/drawing/2014/main" id="{26CC7EAE-2E2E-3441-7FA7-56147F78A0E3}"/>
                </a:ext>
              </a:extLst>
            </p:cNvPr>
            <p:cNvSpPr>
              <a:spLocks noChangeArrowheads="1"/>
            </p:cNvSpPr>
            <p:nvPr/>
          </p:nvSpPr>
          <p:spPr bwMode="auto">
            <a:xfrm>
              <a:off x="3288" y="1661"/>
              <a:ext cx="361"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3572" name="Oval 41">
              <a:extLst>
                <a:ext uri="{FF2B5EF4-FFF2-40B4-BE49-F238E27FC236}">
                  <a16:creationId xmlns:a16="http://schemas.microsoft.com/office/drawing/2014/main" id="{62CB1059-7BDF-32F3-A07C-7A958519BFE9}"/>
                </a:ext>
              </a:extLst>
            </p:cNvPr>
            <p:cNvSpPr>
              <a:spLocks noChangeArrowheads="1"/>
            </p:cNvSpPr>
            <p:nvPr/>
          </p:nvSpPr>
          <p:spPr bwMode="auto">
            <a:xfrm>
              <a:off x="3288" y="2251"/>
              <a:ext cx="361" cy="226"/>
            </a:xfrm>
            <a:prstGeom prst="ellipse">
              <a:avLst/>
            </a:pr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000000"/>
                </a:buClr>
                <a:buFont typeface="Times New Roman" panose="02020603050405020304" pitchFamily="18" charset="0"/>
                <a:buNone/>
              </a:pPr>
              <a:endParaRPr lang="pt-BR" altLang="pt-BR" sz="1800"/>
            </a:p>
          </p:txBody>
        </p:sp>
        <p:sp>
          <p:nvSpPr>
            <p:cNvPr id="23573" name="Line 42">
              <a:extLst>
                <a:ext uri="{FF2B5EF4-FFF2-40B4-BE49-F238E27FC236}">
                  <a16:creationId xmlns:a16="http://schemas.microsoft.com/office/drawing/2014/main" id="{B5E7E70C-7A01-36DE-AB48-6B58A70BB3BD}"/>
                </a:ext>
              </a:extLst>
            </p:cNvPr>
            <p:cNvSpPr>
              <a:spLocks noChangeShapeType="1"/>
            </p:cNvSpPr>
            <p:nvPr/>
          </p:nvSpPr>
          <p:spPr bwMode="auto">
            <a:xfrm flipV="1">
              <a:off x="2154" y="662"/>
              <a:ext cx="997" cy="591"/>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23574" name="Line 43">
              <a:extLst>
                <a:ext uri="{FF2B5EF4-FFF2-40B4-BE49-F238E27FC236}">
                  <a16:creationId xmlns:a16="http://schemas.microsoft.com/office/drawing/2014/main" id="{0192BC01-3EC2-4274-D294-410D05D4DB78}"/>
                </a:ext>
              </a:extLst>
            </p:cNvPr>
            <p:cNvSpPr>
              <a:spLocks noChangeShapeType="1"/>
            </p:cNvSpPr>
            <p:nvPr/>
          </p:nvSpPr>
          <p:spPr bwMode="auto">
            <a:xfrm>
              <a:off x="2200" y="2069"/>
              <a:ext cx="951" cy="317"/>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23575" name="Line 44">
              <a:extLst>
                <a:ext uri="{FF2B5EF4-FFF2-40B4-BE49-F238E27FC236}">
                  <a16:creationId xmlns:a16="http://schemas.microsoft.com/office/drawing/2014/main" id="{4F1EE4AF-D762-F2A5-BF1C-2B5FEA0C520C}"/>
                </a:ext>
              </a:extLst>
            </p:cNvPr>
            <p:cNvSpPr>
              <a:spLocks noChangeShapeType="1"/>
            </p:cNvSpPr>
            <p:nvPr/>
          </p:nvSpPr>
          <p:spPr bwMode="auto">
            <a:xfrm flipV="1">
              <a:off x="2245" y="1887"/>
              <a:ext cx="952" cy="92"/>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23576" name="Line 45">
              <a:extLst>
                <a:ext uri="{FF2B5EF4-FFF2-40B4-BE49-F238E27FC236}">
                  <a16:creationId xmlns:a16="http://schemas.microsoft.com/office/drawing/2014/main" id="{109533F7-CDAD-9E69-7422-3F06B15EBAD1}"/>
                </a:ext>
              </a:extLst>
            </p:cNvPr>
            <p:cNvSpPr>
              <a:spLocks noChangeShapeType="1"/>
            </p:cNvSpPr>
            <p:nvPr/>
          </p:nvSpPr>
          <p:spPr bwMode="auto">
            <a:xfrm flipV="1">
              <a:off x="2200" y="1161"/>
              <a:ext cx="951" cy="137"/>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grpSp>
      <p:sp>
        <p:nvSpPr>
          <p:cNvPr id="5166" name="Text Box 46">
            <a:extLst>
              <a:ext uri="{FF2B5EF4-FFF2-40B4-BE49-F238E27FC236}">
                <a16:creationId xmlns:a16="http://schemas.microsoft.com/office/drawing/2014/main" id="{F65AD47E-216F-D7D1-94E1-03C6C8B8400B}"/>
              </a:ext>
            </a:extLst>
          </p:cNvPr>
          <p:cNvSpPr txBox="1">
            <a:spLocks noChangeArrowheads="1"/>
          </p:cNvSpPr>
          <p:nvPr/>
        </p:nvSpPr>
        <p:spPr bwMode="auto">
          <a:xfrm>
            <a:off x="2135188" y="5661025"/>
            <a:ext cx="2232025" cy="525463"/>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750"/>
              </a:spcBef>
              <a:buFont typeface="Times New Roman" panose="02020603050405020304" pitchFamily="18" charset="0"/>
              <a:buNone/>
            </a:pPr>
            <a:r>
              <a:rPr lang="pt-BR" altLang="pt-BR">
                <a:solidFill>
                  <a:srgbClr val="000000"/>
                </a:solidFill>
                <a:latin typeface="Arial" panose="020B0604020202020204" pitchFamily="34" charset="0"/>
                <a:ea typeface="Microsoft YaHei" panose="020B0503020204020204" pitchFamily="34" charset="-122"/>
              </a:rPr>
              <a:t>X= x</a:t>
            </a:r>
            <a:r>
              <a:rPr lang="pt-BR" altLang="pt-BR" baseline="-25000">
                <a:solidFill>
                  <a:srgbClr val="000000"/>
                </a:solidFill>
                <a:latin typeface="Arial" panose="020B0604020202020204" pitchFamily="34" charset="0"/>
                <a:ea typeface="Microsoft YaHei" panose="020B0503020204020204" pitchFamily="34" charset="-122"/>
              </a:rPr>
              <a:t>0</a:t>
            </a:r>
            <a:r>
              <a:rPr lang="pt-BR" altLang="pt-BR">
                <a:solidFill>
                  <a:srgbClr val="000000"/>
                </a:solidFill>
                <a:latin typeface="Arial" panose="020B0604020202020204" pitchFamily="34" charset="0"/>
                <a:ea typeface="Microsoft YaHei" panose="020B0503020204020204" pitchFamily="34" charset="-122"/>
              </a:rPr>
              <a:t>.2</a:t>
            </a:r>
            <a:r>
              <a:rPr lang="pt-BR" altLang="pt-BR" baseline="30000">
                <a:solidFill>
                  <a:srgbClr val="000000"/>
                </a:solidFill>
                <a:latin typeface="Arial" panose="020B0604020202020204" pitchFamily="34" charset="0"/>
                <a:ea typeface="Microsoft YaHei" panose="020B0503020204020204" pitchFamily="34" charset="-122"/>
              </a:rPr>
              <a:t>n</a:t>
            </a:r>
          </a:p>
        </p:txBody>
      </p:sp>
      <p:sp>
        <p:nvSpPr>
          <p:cNvPr id="5167" name="Text Box 47">
            <a:extLst>
              <a:ext uri="{FF2B5EF4-FFF2-40B4-BE49-F238E27FC236}">
                <a16:creationId xmlns:a16="http://schemas.microsoft.com/office/drawing/2014/main" id="{4FF94BB2-688B-B43C-9BA0-F76E1026E5F1}"/>
              </a:ext>
            </a:extLst>
          </p:cNvPr>
          <p:cNvSpPr txBox="1">
            <a:spLocks noChangeArrowheads="1"/>
          </p:cNvSpPr>
          <p:nvPr/>
        </p:nvSpPr>
        <p:spPr bwMode="auto">
          <a:xfrm>
            <a:off x="4295775" y="6092825"/>
            <a:ext cx="1800225" cy="463550"/>
          </a:xfrm>
          <a:prstGeom prst="rect">
            <a:avLst/>
          </a:prstGeom>
          <a:solidFill>
            <a:srgbClr val="CCFFCC">
              <a:alpha val="90979"/>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200">
                <a:solidFill>
                  <a:srgbClr val="000000"/>
                </a:solidFill>
                <a:latin typeface="Arial" panose="020B0604020202020204" pitchFamily="34" charset="0"/>
                <a:ea typeface="Microsoft YaHei" panose="020B0503020204020204" pitchFamily="34" charset="-122"/>
              </a:rPr>
              <a:t>Onde n= número de gerações</a:t>
            </a:r>
          </a:p>
        </p:txBody>
      </p:sp>
      <p:sp>
        <p:nvSpPr>
          <p:cNvPr id="5168" name="Text Box 48">
            <a:extLst>
              <a:ext uri="{FF2B5EF4-FFF2-40B4-BE49-F238E27FC236}">
                <a16:creationId xmlns:a16="http://schemas.microsoft.com/office/drawing/2014/main" id="{2DB8198B-9716-ADD6-B90C-FC8C3055BC9F}"/>
              </a:ext>
            </a:extLst>
          </p:cNvPr>
          <p:cNvSpPr txBox="1">
            <a:spLocks noChangeArrowheads="1"/>
          </p:cNvSpPr>
          <p:nvPr/>
        </p:nvSpPr>
        <p:spPr bwMode="auto">
          <a:xfrm>
            <a:off x="7319963" y="5734050"/>
            <a:ext cx="1152525" cy="78581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X=1.2</a:t>
            </a:r>
            <a:r>
              <a:rPr lang="pt-BR" altLang="pt-BR" sz="1800" baseline="30000">
                <a:solidFill>
                  <a:srgbClr val="000000"/>
                </a:solidFill>
                <a:latin typeface="Arial" panose="020B0604020202020204" pitchFamily="34" charset="0"/>
                <a:ea typeface="Microsoft YaHei" panose="020B0503020204020204" pitchFamily="34" charset="-122"/>
              </a:rPr>
              <a:t>3</a:t>
            </a:r>
          </a:p>
          <a:p>
            <a:pPr eaLnBrk="1" hangingPunct="1">
              <a:lnSpc>
                <a:spcPct val="100000"/>
              </a:lnSpc>
              <a:spcBef>
                <a:spcPts val="1125"/>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X=8</a:t>
            </a:r>
          </a:p>
        </p:txBody>
      </p:sp>
      <p:sp>
        <p:nvSpPr>
          <p:cNvPr id="50" name="Rectangle 49">
            <a:extLst>
              <a:ext uri="{FF2B5EF4-FFF2-40B4-BE49-F238E27FC236}">
                <a16:creationId xmlns:a16="http://schemas.microsoft.com/office/drawing/2014/main" id="{A233003B-7EBB-5C84-8693-311ADBD40889}"/>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pic>
        <p:nvPicPr>
          <p:cNvPr id="23567" name="Picture 1">
            <a:extLst>
              <a:ext uri="{FF2B5EF4-FFF2-40B4-BE49-F238E27FC236}">
                <a16:creationId xmlns:a16="http://schemas.microsoft.com/office/drawing/2014/main" id="{A400E37F-F057-15E0-F15A-5874AF08C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TextBox 12">
            <a:extLst>
              <a:ext uri="{FF2B5EF4-FFF2-40B4-BE49-F238E27FC236}">
                <a16:creationId xmlns:a16="http://schemas.microsoft.com/office/drawing/2014/main" id="{8EC1AE9C-F63B-A9FD-5C45-F5FE30C53DF4}"/>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5125"/>
                                        </p:tgtEl>
                                        <p:attrNameLst>
                                          <p:attrName>style.visibility</p:attrName>
                                        </p:attrNameLst>
                                      </p:cBhvr>
                                      <p:to>
                                        <p:strVal val="visible"/>
                                      </p:to>
                                    </p:set>
                                    <p:animEffect transition="in" filter="box(in)">
                                      <p:cBhvr additive="repl">
                                        <p:cTn id="7" dur="5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5157"/>
                                        </p:tgtEl>
                                        <p:attrNameLst>
                                          <p:attrName>style.visibility</p:attrName>
                                        </p:attrNameLst>
                                      </p:cBhvr>
                                      <p:to>
                                        <p:strVal val="visible"/>
                                      </p:to>
                                    </p:set>
                                    <p:animEffect transition="in" filter="box(in)">
                                      <p:cBhvr additive="repl">
                                        <p:cTn id="12" dur="500"/>
                                        <p:tgtEl>
                                          <p:spTgt spid="51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additive="repl">
                                        <p:cTn id="16" dur="1" fill="hold">
                                          <p:stCondLst>
                                            <p:cond delay="0"/>
                                          </p:stCondLst>
                                        </p:cTn>
                                        <p:tgtEl>
                                          <p:spTgt spid="5129"/>
                                        </p:tgtEl>
                                        <p:attrNameLst>
                                          <p:attrName>style.visibility</p:attrName>
                                        </p:attrNameLst>
                                      </p:cBhvr>
                                      <p:to>
                                        <p:strVal val="visible"/>
                                      </p:to>
                                    </p:set>
                                    <p:animEffect transition="in" filter="box(in)">
                                      <p:cBhvr additive="repl">
                                        <p:cTn id="17" dur="500"/>
                                        <p:tgtEl>
                                          <p:spTgt spid="51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additive="repl">
                                        <p:cTn id="21" dur="1" fill="hold">
                                          <p:stCondLst>
                                            <p:cond delay="0"/>
                                          </p:stCondLst>
                                        </p:cTn>
                                        <p:tgtEl>
                                          <p:spTgt spid="5139"/>
                                        </p:tgtEl>
                                        <p:attrNameLst>
                                          <p:attrName>style.visibility</p:attrName>
                                        </p:attrNameLst>
                                      </p:cBhvr>
                                      <p:to>
                                        <p:strVal val="visible"/>
                                      </p:to>
                                    </p:set>
                                    <p:animEffect transition="in" filter="box(in)">
                                      <p:cBhvr additive="repl">
                                        <p:cTn id="22" dur="500"/>
                                        <p:tgtEl>
                                          <p:spTgt spid="51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additive="repl">
                                        <p:cTn id="26" dur="1" fill="hold">
                                          <p:stCondLst>
                                            <p:cond delay="0"/>
                                          </p:stCondLst>
                                        </p:cTn>
                                        <p:tgtEl>
                                          <p:spTgt spid="5166"/>
                                        </p:tgtEl>
                                        <p:attrNameLst>
                                          <p:attrName>style.visibility</p:attrName>
                                        </p:attrNameLst>
                                      </p:cBhvr>
                                      <p:to>
                                        <p:strVal val="visible"/>
                                      </p:to>
                                    </p:set>
                                    <p:animEffect transition="in" filter="diamond(in)">
                                      <p:cBhvr additive="repl">
                                        <p:cTn id="27" dur="2000"/>
                                        <p:tgtEl>
                                          <p:spTgt spid="51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additive="repl">
                                        <p:cTn id="31" dur="1" fill="hold">
                                          <p:stCondLst>
                                            <p:cond delay="0"/>
                                          </p:stCondLst>
                                        </p:cTn>
                                        <p:tgtEl>
                                          <p:spTgt spid="5167"/>
                                        </p:tgtEl>
                                        <p:attrNameLst>
                                          <p:attrName>style.visibility</p:attrName>
                                        </p:attrNameLst>
                                      </p:cBhvr>
                                      <p:to>
                                        <p:strVal val="visible"/>
                                      </p:to>
                                    </p:set>
                                    <p:animEffect transition="in" filter="box(in)">
                                      <p:cBhvr additive="repl">
                                        <p:cTn id="32" dur="500"/>
                                        <p:tgtEl>
                                          <p:spTgt spid="51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5168"/>
                                        </p:tgtEl>
                                        <p:attrNameLst>
                                          <p:attrName>style.visibility</p:attrName>
                                        </p:attrNameLst>
                                      </p:cBhvr>
                                      <p:to>
                                        <p:strVal val="visible"/>
                                      </p:to>
                                    </p:set>
                                    <p:anim calcmode="lin" valueType="num">
                                      <p:cBhvr>
                                        <p:cTn id="37" dur="500" fill="hold"/>
                                        <p:tgtEl>
                                          <p:spTgt spid="5168"/>
                                        </p:tgtEl>
                                        <p:attrNameLst>
                                          <p:attrName>ppt_x</p:attrName>
                                        </p:attrNameLst>
                                      </p:cBhvr>
                                      <p:tavLst>
                                        <p:tav tm="100000">
                                          <p:val>
                                            <p:strVal val="#ppt_x"/>
                                          </p:val>
                                        </p:tav>
                                        <p:tav>
                                          <p:val>
                                            <p:strVal val="#ppt_x"/>
                                          </p:val>
                                        </p:tav>
                                      </p:tavLst>
                                    </p:anim>
                                    <p:anim calcmode="lin" valueType="num">
                                      <p:cBhvr>
                                        <p:cTn id="38" dur="500" fill="hold"/>
                                        <p:tgtEl>
                                          <p:spTgt spid="5168"/>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a:extLst>
              <a:ext uri="{FF2B5EF4-FFF2-40B4-BE49-F238E27FC236}">
                <a16:creationId xmlns:a16="http://schemas.microsoft.com/office/drawing/2014/main" id="{BE99AA7B-F514-144E-3923-E58687F9DB73}"/>
              </a:ext>
            </a:extLst>
          </p:cNvPr>
          <p:cNvSpPr txBox="1">
            <a:spLocks noChangeArrowheads="1"/>
          </p:cNvSpPr>
          <p:nvPr/>
        </p:nvSpPr>
        <p:spPr bwMode="auto">
          <a:xfrm>
            <a:off x="1703388" y="1416050"/>
            <a:ext cx="4248150" cy="368300"/>
          </a:xfrm>
          <a:prstGeom prst="rect">
            <a:avLst/>
          </a:prstGeom>
          <a:solidFill>
            <a:srgbClr val="FFFA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1800">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Vamos fazer um Exercício.....</a:t>
            </a:r>
          </a:p>
        </p:txBody>
      </p:sp>
      <p:sp>
        <p:nvSpPr>
          <p:cNvPr id="25603" name="Text Box 2">
            <a:extLst>
              <a:ext uri="{FF2B5EF4-FFF2-40B4-BE49-F238E27FC236}">
                <a16:creationId xmlns:a16="http://schemas.microsoft.com/office/drawing/2014/main" id="{615C2E14-2765-C178-9825-221554E3C9F1}"/>
              </a:ext>
            </a:extLst>
          </p:cNvPr>
          <p:cNvSpPr txBox="1">
            <a:spLocks noChangeArrowheads="1"/>
          </p:cNvSpPr>
          <p:nvPr/>
        </p:nvSpPr>
        <p:spPr bwMode="auto">
          <a:xfrm>
            <a:off x="1703388" y="1800225"/>
            <a:ext cx="6530975" cy="833438"/>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just" eaLnBrk="1" hangingPunct="1">
              <a:lnSpc>
                <a:spcPct val="100000"/>
              </a:lnSpc>
              <a:spcBef>
                <a:spcPts val="750"/>
              </a:spcBef>
              <a:buFont typeface="Times New Roman" panose="02020603050405020304" pitchFamily="18" charset="0"/>
              <a:buNone/>
            </a:pPr>
            <a:r>
              <a:rPr lang="pt-BR" altLang="pt-BR" sz="1600">
                <a:solidFill>
                  <a:srgbClr val="000000"/>
                </a:solidFill>
                <a:latin typeface="Arial" panose="020B0604020202020204" pitchFamily="34" charset="0"/>
                <a:ea typeface="Microsoft YaHei" panose="020B0503020204020204" pitchFamily="34" charset="-122"/>
              </a:rPr>
              <a:t>- Considerando que o tempo de geração da bactéria </a:t>
            </a:r>
            <a:r>
              <a:rPr lang="pt-BR" altLang="pt-BR" sz="1600" i="1">
                <a:solidFill>
                  <a:srgbClr val="3333CC"/>
                </a:solidFill>
                <a:latin typeface="Arial" panose="020B0604020202020204" pitchFamily="34" charset="0"/>
                <a:ea typeface="Microsoft YaHei" panose="020B0503020204020204" pitchFamily="34" charset="-122"/>
              </a:rPr>
              <a:t>Escherichia coli</a:t>
            </a:r>
            <a:r>
              <a:rPr lang="pt-BR" altLang="pt-BR" sz="1600">
                <a:solidFill>
                  <a:srgbClr val="3333CC"/>
                </a:solidFill>
                <a:latin typeface="Arial" panose="020B0604020202020204" pitchFamily="34" charset="0"/>
                <a:ea typeface="Microsoft YaHei" panose="020B0503020204020204" pitchFamily="34" charset="-122"/>
              </a:rPr>
              <a:t>  é de 20 minutos</a:t>
            </a:r>
            <a:r>
              <a:rPr lang="pt-BR" altLang="pt-BR" sz="1600">
                <a:solidFill>
                  <a:srgbClr val="000000"/>
                </a:solidFill>
                <a:latin typeface="Arial" panose="020B0604020202020204" pitchFamily="34" charset="0"/>
                <a:ea typeface="Microsoft YaHei" panose="020B0503020204020204" pitchFamily="34" charset="-122"/>
              </a:rPr>
              <a:t>, partindo-se de </a:t>
            </a:r>
            <a:r>
              <a:rPr lang="pt-BR" altLang="pt-BR" sz="1600">
                <a:solidFill>
                  <a:srgbClr val="3333CC"/>
                </a:solidFill>
                <a:latin typeface="Arial" panose="020B0604020202020204" pitchFamily="34" charset="0"/>
                <a:ea typeface="Microsoft YaHei" panose="020B0503020204020204" pitchFamily="34" charset="-122"/>
              </a:rPr>
              <a:t>uma única</a:t>
            </a:r>
            <a:r>
              <a:rPr lang="pt-BR" altLang="pt-BR" sz="1600">
                <a:solidFill>
                  <a:srgbClr val="000000"/>
                </a:solidFill>
                <a:latin typeface="Arial" panose="020B0604020202020204" pitchFamily="34" charset="0"/>
                <a:ea typeface="Microsoft YaHei" panose="020B0503020204020204" pitchFamily="34" charset="-122"/>
              </a:rPr>
              <a:t> célula quantas células bacterianas serão obtidas após 1 hora de cultivo? </a:t>
            </a:r>
          </a:p>
        </p:txBody>
      </p:sp>
      <p:sp>
        <p:nvSpPr>
          <p:cNvPr id="6147" name="Text Box 3">
            <a:extLst>
              <a:ext uri="{FF2B5EF4-FFF2-40B4-BE49-F238E27FC236}">
                <a16:creationId xmlns:a16="http://schemas.microsoft.com/office/drawing/2014/main" id="{55130D50-819B-71A6-366D-BCF866C9C90B}"/>
              </a:ext>
            </a:extLst>
          </p:cNvPr>
          <p:cNvSpPr txBox="1">
            <a:spLocks noChangeArrowheads="1"/>
          </p:cNvSpPr>
          <p:nvPr/>
        </p:nvSpPr>
        <p:spPr bwMode="auto">
          <a:xfrm>
            <a:off x="3113088" y="2889250"/>
            <a:ext cx="5411787" cy="1633538"/>
          </a:xfrm>
          <a:prstGeom prst="rect">
            <a:avLst/>
          </a:prstGeom>
          <a:solidFill>
            <a:schemeClr val="accent4">
              <a:lumMod val="20000"/>
              <a:lumOff val="80000"/>
            </a:schemeClr>
          </a:solidFill>
          <a:ln>
            <a:noFill/>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750"/>
              </a:spcBef>
              <a:spcAft>
                <a:spcPts val="0"/>
              </a:spcAft>
              <a:buClrTx/>
              <a:defRPr/>
            </a:pPr>
            <a:r>
              <a:rPr lang="pt-BR" altLang="pt-BR" sz="1600" dirty="0" err="1"/>
              <a:t>R</a:t>
            </a:r>
            <a:r>
              <a:rPr lang="pt-BR" altLang="pt-BR" sz="1600" dirty="0"/>
              <a:t>: Em 1 hora de cultivo (60 minutos)  teremos 3 gerações (</a:t>
            </a:r>
            <a:r>
              <a:rPr lang="pt-BR" altLang="pt-BR" sz="1600" dirty="0" err="1"/>
              <a:t>n</a:t>
            </a:r>
            <a:r>
              <a:rPr lang="pt-BR" altLang="pt-BR" sz="1600" dirty="0"/>
              <a:t>=3)</a:t>
            </a:r>
          </a:p>
          <a:p>
            <a:pPr eaLnBrk="1" fontAlgn="auto" hangingPunct="1">
              <a:spcBef>
                <a:spcPts val="750"/>
              </a:spcBef>
              <a:spcAft>
                <a:spcPts val="0"/>
              </a:spcAft>
              <a:buClrTx/>
              <a:defRPr/>
            </a:pPr>
            <a:r>
              <a:rPr lang="pt-BR" altLang="pt-BR" sz="1600" dirty="0"/>
              <a:t>    Então:  </a:t>
            </a:r>
            <a:r>
              <a:rPr lang="pt-BR" altLang="pt-BR" sz="1600" dirty="0" err="1"/>
              <a:t>X</a:t>
            </a:r>
            <a:r>
              <a:rPr lang="pt-BR" altLang="pt-BR" sz="1600" dirty="0"/>
              <a:t>= xo.2</a:t>
            </a:r>
            <a:r>
              <a:rPr lang="pt-BR" altLang="pt-BR" sz="1600" baseline="30000" dirty="0"/>
              <a:t>n</a:t>
            </a:r>
          </a:p>
          <a:p>
            <a:pPr eaLnBrk="1" fontAlgn="auto" hangingPunct="1">
              <a:spcBef>
                <a:spcPts val="750"/>
              </a:spcBef>
              <a:spcAft>
                <a:spcPts val="0"/>
              </a:spcAft>
              <a:buClrTx/>
              <a:defRPr/>
            </a:pPr>
            <a:r>
              <a:rPr lang="pt-BR" altLang="pt-BR" sz="1600" baseline="30000" dirty="0"/>
              <a:t>                        </a:t>
            </a:r>
            <a:r>
              <a:rPr lang="pt-BR" altLang="pt-BR" sz="1600" dirty="0" err="1"/>
              <a:t>X</a:t>
            </a:r>
            <a:r>
              <a:rPr lang="pt-BR" altLang="pt-BR" sz="1600" dirty="0"/>
              <a:t>= 1.2</a:t>
            </a:r>
            <a:r>
              <a:rPr lang="pt-BR" altLang="pt-BR" sz="1600" baseline="30000" dirty="0"/>
              <a:t>3</a:t>
            </a:r>
          </a:p>
          <a:p>
            <a:pPr eaLnBrk="1" fontAlgn="auto" hangingPunct="1">
              <a:spcBef>
                <a:spcPts val="750"/>
              </a:spcBef>
              <a:spcAft>
                <a:spcPts val="0"/>
              </a:spcAft>
              <a:buClrTx/>
              <a:defRPr/>
            </a:pPr>
            <a:r>
              <a:rPr lang="pt-BR" altLang="pt-BR" sz="1600" dirty="0"/>
              <a:t>                </a:t>
            </a:r>
            <a:r>
              <a:rPr lang="pt-BR" altLang="pt-BR" sz="1600" dirty="0" err="1"/>
              <a:t>X</a:t>
            </a:r>
            <a:r>
              <a:rPr lang="pt-BR" altLang="pt-BR" sz="1600" dirty="0"/>
              <a:t>= 8</a:t>
            </a:r>
          </a:p>
        </p:txBody>
      </p:sp>
      <p:sp>
        <p:nvSpPr>
          <p:cNvPr id="6148" name="Text Box 4">
            <a:extLst>
              <a:ext uri="{FF2B5EF4-FFF2-40B4-BE49-F238E27FC236}">
                <a16:creationId xmlns:a16="http://schemas.microsoft.com/office/drawing/2014/main" id="{23930833-049A-900C-56AC-3718F005357E}"/>
              </a:ext>
            </a:extLst>
          </p:cNvPr>
          <p:cNvSpPr txBox="1">
            <a:spLocks noChangeArrowheads="1"/>
          </p:cNvSpPr>
          <p:nvPr/>
        </p:nvSpPr>
        <p:spPr bwMode="auto">
          <a:xfrm>
            <a:off x="2033588" y="2859088"/>
            <a:ext cx="1079500" cy="368300"/>
          </a:xfrm>
          <a:prstGeom prst="rect">
            <a:avLst/>
          </a:prstGeom>
          <a:solidFill>
            <a:schemeClr val="accent4">
              <a:lumMod val="20000"/>
              <a:lumOff val="80000"/>
            </a:schemeClr>
          </a:solidFill>
          <a:ln w="9360" cap="sq">
            <a:solidFill>
              <a:srgbClr val="000000"/>
            </a:solidFill>
            <a:miter lim="800000"/>
            <a:headEnd/>
            <a:tailEnd/>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1125"/>
              </a:spcBef>
              <a:spcAft>
                <a:spcPts val="0"/>
              </a:spcAft>
              <a:buClrTx/>
              <a:defRPr/>
            </a:pPr>
            <a:r>
              <a:rPr lang="pt-BR" altLang="pt-BR" sz="1800" dirty="0"/>
              <a:t>1 hora</a:t>
            </a:r>
          </a:p>
        </p:txBody>
      </p:sp>
      <p:sp>
        <p:nvSpPr>
          <p:cNvPr id="6149" name="Text Box 5">
            <a:extLst>
              <a:ext uri="{FF2B5EF4-FFF2-40B4-BE49-F238E27FC236}">
                <a16:creationId xmlns:a16="http://schemas.microsoft.com/office/drawing/2014/main" id="{A7143B17-7069-B3E3-64F4-A6F176910185}"/>
              </a:ext>
            </a:extLst>
          </p:cNvPr>
          <p:cNvSpPr txBox="1">
            <a:spLocks noChangeArrowheads="1"/>
          </p:cNvSpPr>
          <p:nvPr/>
        </p:nvSpPr>
        <p:spPr bwMode="auto">
          <a:xfrm>
            <a:off x="1920875" y="5133975"/>
            <a:ext cx="1079500" cy="368300"/>
          </a:xfrm>
          <a:prstGeom prst="rect">
            <a:avLst/>
          </a:prstGeom>
          <a:solidFill>
            <a:schemeClr val="accent4">
              <a:lumMod val="20000"/>
              <a:lumOff val="80000"/>
            </a:schemeClr>
          </a:solidFill>
          <a:ln w="9360" cap="sq">
            <a:solidFill>
              <a:srgbClr val="000000"/>
            </a:solidFill>
            <a:miter lim="800000"/>
            <a:headEnd/>
            <a:tailEnd/>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1125"/>
              </a:spcBef>
              <a:spcAft>
                <a:spcPts val="0"/>
              </a:spcAft>
              <a:buClrTx/>
              <a:defRPr/>
            </a:pPr>
            <a:r>
              <a:rPr lang="pt-BR" altLang="pt-BR" sz="1800" dirty="0"/>
              <a:t>2 horas</a:t>
            </a:r>
          </a:p>
        </p:txBody>
      </p:sp>
      <p:sp>
        <p:nvSpPr>
          <p:cNvPr id="6150" name="Text Box 6">
            <a:extLst>
              <a:ext uri="{FF2B5EF4-FFF2-40B4-BE49-F238E27FC236}">
                <a16:creationId xmlns:a16="http://schemas.microsoft.com/office/drawing/2014/main" id="{E134D4B8-CB35-54ED-3349-8717579FD794}"/>
              </a:ext>
            </a:extLst>
          </p:cNvPr>
          <p:cNvSpPr txBox="1">
            <a:spLocks noChangeArrowheads="1"/>
          </p:cNvSpPr>
          <p:nvPr/>
        </p:nvSpPr>
        <p:spPr bwMode="auto">
          <a:xfrm>
            <a:off x="3024188" y="5133975"/>
            <a:ext cx="5500687" cy="1633538"/>
          </a:xfrm>
          <a:prstGeom prst="rect">
            <a:avLst/>
          </a:prstGeom>
          <a:solidFill>
            <a:schemeClr val="accent4">
              <a:lumMod val="20000"/>
              <a:lumOff val="80000"/>
            </a:schemeClr>
          </a:solidFill>
          <a:ln>
            <a:noFill/>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750"/>
              </a:spcBef>
              <a:spcAft>
                <a:spcPts val="0"/>
              </a:spcAft>
              <a:buClrTx/>
              <a:defRPr/>
            </a:pPr>
            <a:r>
              <a:rPr lang="pt-BR" altLang="pt-BR" sz="1600" dirty="0" err="1"/>
              <a:t>R</a:t>
            </a:r>
            <a:r>
              <a:rPr lang="pt-BR" altLang="pt-BR" sz="1600" dirty="0"/>
              <a:t>: Em 2 horas de cultivo (120 minutos)  teremos 6 gerações (</a:t>
            </a:r>
            <a:r>
              <a:rPr lang="pt-BR" altLang="pt-BR" sz="1600" dirty="0" err="1"/>
              <a:t>n</a:t>
            </a:r>
            <a:r>
              <a:rPr lang="pt-BR" altLang="pt-BR" sz="1600" dirty="0"/>
              <a:t>=6)</a:t>
            </a:r>
          </a:p>
          <a:p>
            <a:pPr eaLnBrk="1" fontAlgn="auto" hangingPunct="1">
              <a:spcBef>
                <a:spcPts val="750"/>
              </a:spcBef>
              <a:spcAft>
                <a:spcPts val="0"/>
              </a:spcAft>
              <a:buClrTx/>
              <a:defRPr/>
            </a:pPr>
            <a:r>
              <a:rPr lang="pt-BR" altLang="pt-BR" sz="1600" dirty="0"/>
              <a:t>     Então:  </a:t>
            </a:r>
            <a:r>
              <a:rPr lang="pt-BR" altLang="pt-BR" sz="1600" dirty="0" err="1"/>
              <a:t>X</a:t>
            </a:r>
            <a:r>
              <a:rPr lang="pt-BR" altLang="pt-BR" sz="1600" dirty="0"/>
              <a:t>= xo.2</a:t>
            </a:r>
            <a:r>
              <a:rPr lang="pt-BR" altLang="pt-BR" sz="1600" baseline="30000" dirty="0"/>
              <a:t>n</a:t>
            </a:r>
          </a:p>
          <a:p>
            <a:pPr eaLnBrk="1" fontAlgn="auto" hangingPunct="1">
              <a:spcBef>
                <a:spcPts val="750"/>
              </a:spcBef>
              <a:spcAft>
                <a:spcPts val="0"/>
              </a:spcAft>
              <a:buClrTx/>
              <a:defRPr/>
            </a:pPr>
            <a:r>
              <a:rPr lang="pt-BR" altLang="pt-BR" sz="1600" baseline="30000" dirty="0"/>
              <a:t>                        </a:t>
            </a:r>
            <a:r>
              <a:rPr lang="pt-BR" altLang="pt-BR" sz="1600" dirty="0" err="1"/>
              <a:t>X</a:t>
            </a:r>
            <a:r>
              <a:rPr lang="pt-BR" altLang="pt-BR" sz="1600" dirty="0"/>
              <a:t>= 1.2</a:t>
            </a:r>
            <a:r>
              <a:rPr lang="pt-BR" altLang="pt-BR" sz="1600" baseline="30000" dirty="0"/>
              <a:t>6</a:t>
            </a:r>
          </a:p>
          <a:p>
            <a:pPr eaLnBrk="1" fontAlgn="auto" hangingPunct="1">
              <a:spcBef>
                <a:spcPts val="750"/>
              </a:spcBef>
              <a:spcAft>
                <a:spcPts val="0"/>
              </a:spcAft>
              <a:buClrTx/>
              <a:defRPr/>
            </a:pPr>
            <a:r>
              <a:rPr lang="pt-BR" altLang="pt-BR" sz="1600" dirty="0"/>
              <a:t>                </a:t>
            </a:r>
            <a:r>
              <a:rPr lang="pt-BR" altLang="pt-BR" sz="1600" dirty="0" err="1"/>
              <a:t>X</a:t>
            </a:r>
            <a:r>
              <a:rPr lang="pt-BR" altLang="pt-BR" sz="1600" dirty="0"/>
              <a:t>= 64</a:t>
            </a:r>
          </a:p>
        </p:txBody>
      </p:sp>
      <p:sp>
        <p:nvSpPr>
          <p:cNvPr id="6151" name="Text Box 7">
            <a:extLst>
              <a:ext uri="{FF2B5EF4-FFF2-40B4-BE49-F238E27FC236}">
                <a16:creationId xmlns:a16="http://schemas.microsoft.com/office/drawing/2014/main" id="{6868EC89-ECE7-2E47-8DAA-5C6E2D790573}"/>
              </a:ext>
            </a:extLst>
          </p:cNvPr>
          <p:cNvSpPr txBox="1">
            <a:spLocks noChangeArrowheads="1"/>
          </p:cNvSpPr>
          <p:nvPr/>
        </p:nvSpPr>
        <p:spPr bwMode="auto">
          <a:xfrm>
            <a:off x="1905000" y="4789488"/>
            <a:ext cx="6530975" cy="309562"/>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 E  após 2 horas de cultivo? </a:t>
            </a:r>
          </a:p>
        </p:txBody>
      </p:sp>
      <p:sp>
        <p:nvSpPr>
          <p:cNvPr id="9" name="Rectangle 8">
            <a:extLst>
              <a:ext uri="{FF2B5EF4-FFF2-40B4-BE49-F238E27FC236}">
                <a16:creationId xmlns:a16="http://schemas.microsoft.com/office/drawing/2014/main" id="{A1CD3BE3-43F2-72CE-A348-232847338F8B}"/>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25610" name="TextBox 12">
            <a:extLst>
              <a:ext uri="{FF2B5EF4-FFF2-40B4-BE49-F238E27FC236}">
                <a16:creationId xmlns:a16="http://schemas.microsoft.com/office/drawing/2014/main" id="{3DEF7A66-76AA-A426-F99A-6B3AFA046358}"/>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pic>
        <p:nvPicPr>
          <p:cNvPr id="25611" name="Picture 5" descr="A drawing of a cartoon character&#10;&#10;Description automatically generated">
            <a:extLst>
              <a:ext uri="{FF2B5EF4-FFF2-40B4-BE49-F238E27FC236}">
                <a16:creationId xmlns:a16="http://schemas.microsoft.com/office/drawing/2014/main" id="{26C3CFD5-0DA8-7EDD-609E-05BBEE86A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600" y="1028700"/>
            <a:ext cx="7000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Text Box 2">
            <a:extLst>
              <a:ext uri="{FF2B5EF4-FFF2-40B4-BE49-F238E27FC236}">
                <a16:creationId xmlns:a16="http://schemas.microsoft.com/office/drawing/2014/main" id="{EC56405E-013F-B29C-1121-A8E985A246F1}"/>
              </a:ext>
            </a:extLst>
          </p:cNvPr>
          <p:cNvSpPr txBox="1">
            <a:spLocks noChangeArrowheads="1"/>
          </p:cNvSpPr>
          <p:nvPr/>
        </p:nvSpPr>
        <p:spPr bwMode="auto">
          <a:xfrm>
            <a:off x="1439863" y="614363"/>
            <a:ext cx="6816725" cy="403225"/>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ct val="0"/>
              </a:spcBef>
              <a:buFont typeface="Times New Roman" panose="02020603050405020304" pitchFamily="18" charset="0"/>
              <a:buNone/>
            </a:pPr>
            <a:r>
              <a:rPr lang="pt-BR" altLang="pt-BR" sz="2000">
                <a:solidFill>
                  <a:schemeClr val="bg1"/>
                </a:solidFill>
                <a:latin typeface="Arial" panose="020B0604020202020204" pitchFamily="34" charset="0"/>
                <a:ea typeface="Microsoft YaHei" panose="020B0503020204020204" pitchFamily="34" charset="-122"/>
                <a:cs typeface="Arial" panose="020B0604020202020204" pitchFamily="34" charset="0"/>
              </a:rPr>
              <a:t>1.3. Calculando o número de bactérias em uma cultura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6148"/>
                                        </p:tgtEl>
                                        <p:attrNameLst>
                                          <p:attrName>style.visibility</p:attrName>
                                        </p:attrNameLst>
                                      </p:cBhvr>
                                      <p:to>
                                        <p:strVal val="visible"/>
                                      </p:to>
                                    </p:set>
                                    <p:animEffect transition="in" filter="diamond(in)">
                                      <p:cBhvr additive="repl">
                                        <p:cTn id="7" dur="20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additive="repl">
                                        <p:cTn id="11" dur="1" fill="hold">
                                          <p:stCondLst>
                                            <p:cond delay="0"/>
                                          </p:stCondLst>
                                        </p:cTn>
                                        <p:tgtEl>
                                          <p:spTgt spid="6147"/>
                                        </p:tgtEl>
                                        <p:attrNameLst>
                                          <p:attrName>style.visibility</p:attrName>
                                        </p:attrNameLst>
                                      </p:cBhvr>
                                      <p:to>
                                        <p:strVal val="visible"/>
                                      </p:to>
                                    </p:set>
                                    <p:anim calcmode="lin" valueType="num">
                                      <p:cBhvr>
                                        <p:cTn id="12" dur="500" fill="hold"/>
                                        <p:tgtEl>
                                          <p:spTgt spid="6147"/>
                                        </p:tgtEl>
                                        <p:attrNameLst>
                                          <p:attrName>ppt_x</p:attrName>
                                        </p:attrNameLst>
                                      </p:cBhvr>
                                      <p:tavLst>
                                        <p:tav tm="100000">
                                          <p:val>
                                            <p:strVal val="#ppt_x"/>
                                          </p:val>
                                        </p:tav>
                                        <p:tav>
                                          <p:val>
                                            <p:strVal val="#ppt_x"/>
                                          </p:val>
                                        </p:tav>
                                      </p:tavLst>
                                    </p:anim>
                                    <p:anim calcmode="lin" valueType="num">
                                      <p:cBhvr>
                                        <p:cTn id="13" dur="500" fill="hold"/>
                                        <p:tgtEl>
                                          <p:spTgt spid="6147"/>
                                        </p:tgtEl>
                                        <p:attrNameLst>
                                          <p:attrName>ppt_y</p:attrName>
                                        </p:attrNameLst>
                                      </p:cBhvr>
                                      <p:tavLst>
                                        <p:tav tm="100000">
                                          <p:val>
                                            <p:strVal val="1+#ppt_h/2"/>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additive="repl">
                                        <p:cTn id="17" dur="1" fill="hold">
                                          <p:stCondLst>
                                            <p:cond delay="0"/>
                                          </p:stCondLst>
                                        </p:cTn>
                                        <p:tgtEl>
                                          <p:spTgt spid="6151"/>
                                        </p:tgtEl>
                                        <p:attrNameLst>
                                          <p:attrName>style.visibility</p:attrName>
                                        </p:attrNameLst>
                                      </p:cBhvr>
                                      <p:to>
                                        <p:strVal val="visible"/>
                                      </p:to>
                                    </p:set>
                                    <p:anim calcmode="lin" valueType="num">
                                      <p:cBhvr>
                                        <p:cTn id="18" dur="500" fill="hold"/>
                                        <p:tgtEl>
                                          <p:spTgt spid="6151"/>
                                        </p:tgtEl>
                                        <p:attrNameLst>
                                          <p:attrName>ppt_x</p:attrName>
                                        </p:attrNameLst>
                                      </p:cBhvr>
                                      <p:tavLst>
                                        <p:tav tm="100000">
                                          <p:val>
                                            <p:strVal val="#ppt_x"/>
                                          </p:val>
                                        </p:tav>
                                        <p:tav>
                                          <p:val>
                                            <p:strVal val="#ppt_x"/>
                                          </p:val>
                                        </p:tav>
                                      </p:tavLst>
                                    </p:anim>
                                    <p:anim calcmode="lin" valueType="num">
                                      <p:cBhvr>
                                        <p:cTn id="19" dur="500" fill="hold"/>
                                        <p:tgtEl>
                                          <p:spTgt spid="6151"/>
                                        </p:tgtEl>
                                        <p:attrNameLst>
                                          <p:attrName>ppt_y</p:attrName>
                                        </p:attrNameLst>
                                      </p:cBhvr>
                                      <p:tavLst>
                                        <p:tav tm="100000">
                                          <p:val>
                                            <p:strVal val="1+#ppt_h/2"/>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additive="repl">
                                        <p:cTn id="23" dur="1" fill="hold">
                                          <p:stCondLst>
                                            <p:cond delay="0"/>
                                          </p:stCondLst>
                                        </p:cTn>
                                        <p:tgtEl>
                                          <p:spTgt spid="6149"/>
                                        </p:tgtEl>
                                        <p:attrNameLst>
                                          <p:attrName>style.visibility</p:attrName>
                                        </p:attrNameLst>
                                      </p:cBhvr>
                                      <p:to>
                                        <p:strVal val="visible"/>
                                      </p:to>
                                    </p:set>
                                    <p:anim calcmode="lin" valueType="num">
                                      <p:cBhvr>
                                        <p:cTn id="24" dur="500" fill="hold"/>
                                        <p:tgtEl>
                                          <p:spTgt spid="6149"/>
                                        </p:tgtEl>
                                        <p:attrNameLst>
                                          <p:attrName>ppt_x</p:attrName>
                                        </p:attrNameLst>
                                      </p:cBhvr>
                                      <p:tavLst>
                                        <p:tav tm="100000">
                                          <p:val>
                                            <p:strVal val="#ppt_x"/>
                                          </p:val>
                                        </p:tav>
                                        <p:tav>
                                          <p:val>
                                            <p:strVal val="#ppt_x"/>
                                          </p:val>
                                        </p:tav>
                                      </p:tavLst>
                                    </p:anim>
                                    <p:anim calcmode="lin" valueType="num">
                                      <p:cBhvr>
                                        <p:cTn id="25" dur="500" fill="hold"/>
                                        <p:tgtEl>
                                          <p:spTgt spid="6149"/>
                                        </p:tgtEl>
                                        <p:attrNameLst>
                                          <p:attrName>ppt_y</p:attrName>
                                        </p:attrNameLst>
                                      </p:cBhvr>
                                      <p:tavLst>
                                        <p:tav tm="100000">
                                          <p:val>
                                            <p:strVal val="1+#ppt_h/2"/>
                                          </p:val>
                                        </p:tav>
                                        <p:tav>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additive="repl">
                                        <p:cTn id="29" dur="1" fill="hold">
                                          <p:stCondLst>
                                            <p:cond delay="0"/>
                                          </p:stCondLst>
                                        </p:cTn>
                                        <p:tgtEl>
                                          <p:spTgt spid="6150"/>
                                        </p:tgtEl>
                                        <p:attrNameLst>
                                          <p:attrName>style.visibility</p:attrName>
                                        </p:attrNameLst>
                                      </p:cBhvr>
                                      <p:to>
                                        <p:strVal val="visible"/>
                                      </p:to>
                                    </p:set>
                                    <p:anim calcmode="lin" valueType="num">
                                      <p:cBhvr>
                                        <p:cTn id="30" dur="500" fill="hold"/>
                                        <p:tgtEl>
                                          <p:spTgt spid="6150"/>
                                        </p:tgtEl>
                                        <p:attrNameLst>
                                          <p:attrName>ppt_x</p:attrName>
                                        </p:attrNameLst>
                                      </p:cBhvr>
                                      <p:tavLst>
                                        <p:tav tm="100000">
                                          <p:val>
                                            <p:strVal val="#ppt_x"/>
                                          </p:val>
                                        </p:tav>
                                        <p:tav>
                                          <p:val>
                                            <p:strVal val="#ppt_x"/>
                                          </p:val>
                                        </p:tav>
                                      </p:tavLst>
                                    </p:anim>
                                    <p:anim calcmode="lin" valueType="num">
                                      <p:cBhvr>
                                        <p:cTn id="31" dur="500" fill="hold"/>
                                        <p:tgtEl>
                                          <p:spTgt spid="6150"/>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0A1154B3-7EFD-E664-EE6F-B1F285FEB040}"/>
              </a:ext>
            </a:extLst>
          </p:cNvPr>
          <p:cNvSpPr txBox="1">
            <a:spLocks noChangeArrowheads="1"/>
          </p:cNvSpPr>
          <p:nvPr/>
        </p:nvSpPr>
        <p:spPr bwMode="auto">
          <a:xfrm>
            <a:off x="1495425" y="419100"/>
            <a:ext cx="6832600" cy="525463"/>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200">
                <a:solidFill>
                  <a:srgbClr val="000000"/>
                </a:solidFill>
                <a:latin typeface="Arial" panose="020B0604020202020204" pitchFamily="34" charset="0"/>
                <a:ea typeface="Microsoft YaHei" panose="020B0503020204020204" pitchFamily="34" charset="-122"/>
              </a:rPr>
              <a:t>- </a:t>
            </a:r>
            <a:r>
              <a:rPr lang="pt-BR" altLang="pt-BR" sz="1400">
                <a:solidFill>
                  <a:srgbClr val="000000"/>
                </a:solidFill>
                <a:latin typeface="Arial" panose="020B0604020202020204" pitchFamily="34" charset="0"/>
                <a:ea typeface="Microsoft YaHei" panose="020B0503020204020204" pitchFamily="34" charset="-122"/>
              </a:rPr>
              <a:t>Sabendo-se de o tempo de geração de </a:t>
            </a:r>
            <a:r>
              <a:rPr lang="pt-BR" altLang="pt-BR" sz="1400" i="1">
                <a:solidFill>
                  <a:srgbClr val="3333CC"/>
                </a:solidFill>
                <a:latin typeface="Arial" panose="020B0604020202020204" pitchFamily="34" charset="0"/>
                <a:ea typeface="Microsoft YaHei" panose="020B0503020204020204" pitchFamily="34" charset="-122"/>
              </a:rPr>
              <a:t>E. coli</a:t>
            </a:r>
            <a:r>
              <a:rPr lang="pt-BR" altLang="pt-BR" sz="1400">
                <a:solidFill>
                  <a:srgbClr val="3333CC"/>
                </a:solidFill>
                <a:latin typeface="Arial" panose="020B0604020202020204" pitchFamily="34" charset="0"/>
                <a:ea typeface="Microsoft YaHei" panose="020B0503020204020204" pitchFamily="34" charset="-122"/>
              </a:rPr>
              <a:t>  é de 20 minutos</a:t>
            </a:r>
            <a:r>
              <a:rPr lang="pt-BR" altLang="pt-BR" sz="1400">
                <a:solidFill>
                  <a:srgbClr val="000000"/>
                </a:solidFill>
                <a:latin typeface="Arial" panose="020B0604020202020204" pitchFamily="34" charset="0"/>
                <a:ea typeface="Microsoft YaHei" panose="020B0503020204020204" pitchFamily="34" charset="-122"/>
              </a:rPr>
              <a:t>, partindo-se de </a:t>
            </a:r>
            <a:r>
              <a:rPr lang="pt-BR" altLang="pt-BR" sz="1400">
                <a:solidFill>
                  <a:srgbClr val="3333CC"/>
                </a:solidFill>
                <a:latin typeface="Arial" panose="020B0604020202020204" pitchFamily="34" charset="0"/>
                <a:ea typeface="Microsoft YaHei" panose="020B0503020204020204" pitchFamily="34" charset="-122"/>
              </a:rPr>
              <a:t>uma única</a:t>
            </a:r>
            <a:r>
              <a:rPr lang="pt-BR" altLang="pt-BR" sz="1400">
                <a:solidFill>
                  <a:srgbClr val="000000"/>
                </a:solidFill>
                <a:latin typeface="Arial" panose="020B0604020202020204" pitchFamily="34" charset="0"/>
                <a:ea typeface="Microsoft YaHei" panose="020B0503020204020204" pitchFamily="34" charset="-122"/>
              </a:rPr>
              <a:t> célula quantas células bacterianas serão obtidas após 1 hora de cultivo? </a:t>
            </a:r>
          </a:p>
        </p:txBody>
      </p:sp>
      <p:sp>
        <p:nvSpPr>
          <p:cNvPr id="22532" name="Text Box 3">
            <a:extLst>
              <a:ext uri="{FF2B5EF4-FFF2-40B4-BE49-F238E27FC236}">
                <a16:creationId xmlns:a16="http://schemas.microsoft.com/office/drawing/2014/main" id="{79ADDF9E-C352-C8F5-05C4-63D9F4A000D7}"/>
              </a:ext>
            </a:extLst>
          </p:cNvPr>
          <p:cNvSpPr txBox="1">
            <a:spLocks noChangeArrowheads="1"/>
          </p:cNvSpPr>
          <p:nvPr/>
        </p:nvSpPr>
        <p:spPr bwMode="auto">
          <a:xfrm>
            <a:off x="1495425" y="1047750"/>
            <a:ext cx="5176838" cy="1263650"/>
          </a:xfrm>
          <a:prstGeom prst="rect">
            <a:avLst/>
          </a:prstGeom>
          <a:solidFill>
            <a:schemeClr val="accent4">
              <a:lumMod val="20000"/>
              <a:lumOff val="80000"/>
            </a:schemeClr>
          </a:solidFill>
          <a:ln>
            <a:noFill/>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750"/>
              </a:spcBef>
              <a:spcAft>
                <a:spcPts val="0"/>
              </a:spcAft>
              <a:buClrTx/>
              <a:defRPr/>
            </a:pPr>
            <a:r>
              <a:rPr lang="pt-BR" altLang="pt-BR" sz="1200" dirty="0" err="1"/>
              <a:t>R</a:t>
            </a:r>
            <a:r>
              <a:rPr lang="pt-BR" altLang="pt-BR" sz="1200" dirty="0"/>
              <a:t>: </a:t>
            </a:r>
            <a:r>
              <a:rPr lang="pt-BR" altLang="pt-BR" sz="1400" dirty="0"/>
              <a:t>Em 1 hora de cultivo (60 minutos)  teremos 3 gerações (</a:t>
            </a:r>
            <a:r>
              <a:rPr lang="pt-BR" altLang="pt-BR" sz="1400" dirty="0" err="1"/>
              <a:t>n</a:t>
            </a:r>
            <a:r>
              <a:rPr lang="pt-BR" altLang="pt-BR" sz="1400" dirty="0"/>
              <a:t>=3)</a:t>
            </a:r>
          </a:p>
          <a:p>
            <a:pPr eaLnBrk="1" fontAlgn="auto" hangingPunct="1">
              <a:spcBef>
                <a:spcPts val="750"/>
              </a:spcBef>
              <a:spcAft>
                <a:spcPts val="0"/>
              </a:spcAft>
              <a:buClrTx/>
              <a:defRPr/>
            </a:pPr>
            <a:r>
              <a:rPr lang="pt-BR" altLang="pt-BR" sz="1400" dirty="0"/>
              <a:t>    Então:  </a:t>
            </a:r>
            <a:r>
              <a:rPr lang="pt-BR" altLang="pt-BR" sz="1400" dirty="0" err="1"/>
              <a:t>X</a:t>
            </a:r>
            <a:r>
              <a:rPr lang="pt-BR" altLang="pt-BR" sz="1400" dirty="0"/>
              <a:t>= xo.2</a:t>
            </a:r>
            <a:r>
              <a:rPr lang="pt-BR" altLang="pt-BR" sz="1400" baseline="30000" dirty="0"/>
              <a:t>n</a:t>
            </a:r>
          </a:p>
          <a:p>
            <a:pPr eaLnBrk="1" fontAlgn="auto" hangingPunct="1">
              <a:spcBef>
                <a:spcPts val="750"/>
              </a:spcBef>
              <a:spcAft>
                <a:spcPts val="0"/>
              </a:spcAft>
              <a:buClrTx/>
              <a:defRPr/>
            </a:pPr>
            <a:r>
              <a:rPr lang="pt-BR" altLang="pt-BR" sz="1400" baseline="30000" dirty="0"/>
              <a:t>                        </a:t>
            </a:r>
            <a:r>
              <a:rPr lang="pt-BR" altLang="pt-BR" sz="1400" dirty="0" err="1"/>
              <a:t>X</a:t>
            </a:r>
            <a:r>
              <a:rPr lang="pt-BR" altLang="pt-BR" sz="1400" dirty="0"/>
              <a:t>= 1.2</a:t>
            </a:r>
            <a:r>
              <a:rPr lang="pt-BR" altLang="pt-BR" sz="1400" baseline="30000" dirty="0"/>
              <a:t>3</a:t>
            </a:r>
          </a:p>
          <a:p>
            <a:pPr eaLnBrk="1" fontAlgn="auto" hangingPunct="1">
              <a:spcBef>
                <a:spcPts val="750"/>
              </a:spcBef>
              <a:spcAft>
                <a:spcPts val="0"/>
              </a:spcAft>
              <a:buClrTx/>
              <a:defRPr/>
            </a:pPr>
            <a:r>
              <a:rPr lang="pt-BR" altLang="pt-BR" sz="1400" dirty="0"/>
              <a:t>                </a:t>
            </a:r>
            <a:r>
              <a:rPr lang="pt-BR" altLang="pt-BR" sz="1400" dirty="0" err="1"/>
              <a:t>X</a:t>
            </a:r>
            <a:r>
              <a:rPr lang="pt-BR" altLang="pt-BR" sz="1400" dirty="0"/>
              <a:t>= 8</a:t>
            </a:r>
          </a:p>
        </p:txBody>
      </p:sp>
      <p:sp>
        <p:nvSpPr>
          <p:cNvPr id="22533" name="Text Box 4">
            <a:extLst>
              <a:ext uri="{FF2B5EF4-FFF2-40B4-BE49-F238E27FC236}">
                <a16:creationId xmlns:a16="http://schemas.microsoft.com/office/drawing/2014/main" id="{7EB4176E-16EE-20ED-43A8-11125C980D8C}"/>
              </a:ext>
            </a:extLst>
          </p:cNvPr>
          <p:cNvSpPr txBox="1">
            <a:spLocks noChangeArrowheads="1"/>
          </p:cNvSpPr>
          <p:nvPr/>
        </p:nvSpPr>
        <p:spPr bwMode="auto">
          <a:xfrm>
            <a:off x="415925" y="1047750"/>
            <a:ext cx="1079500" cy="368300"/>
          </a:xfrm>
          <a:prstGeom prst="rect">
            <a:avLst/>
          </a:prstGeom>
          <a:solidFill>
            <a:schemeClr val="accent4">
              <a:lumMod val="20000"/>
              <a:lumOff val="80000"/>
            </a:schemeClr>
          </a:solidFill>
          <a:ln w="9360" cap="sq">
            <a:solidFill>
              <a:srgbClr val="000000"/>
            </a:solidFill>
            <a:miter lim="800000"/>
            <a:headEnd/>
            <a:tailEnd/>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1125"/>
              </a:spcBef>
              <a:spcAft>
                <a:spcPts val="0"/>
              </a:spcAft>
              <a:buClrTx/>
              <a:defRPr/>
            </a:pPr>
            <a:r>
              <a:rPr lang="pt-BR" altLang="pt-BR" sz="1800" dirty="0"/>
              <a:t>1 hora</a:t>
            </a:r>
          </a:p>
        </p:txBody>
      </p:sp>
      <p:sp>
        <p:nvSpPr>
          <p:cNvPr id="7173" name="Text Box 5">
            <a:extLst>
              <a:ext uri="{FF2B5EF4-FFF2-40B4-BE49-F238E27FC236}">
                <a16:creationId xmlns:a16="http://schemas.microsoft.com/office/drawing/2014/main" id="{990A8337-3ACC-3F5A-6E3E-3BB2160557D1}"/>
              </a:ext>
            </a:extLst>
          </p:cNvPr>
          <p:cNvSpPr txBox="1">
            <a:spLocks noChangeArrowheads="1"/>
          </p:cNvSpPr>
          <p:nvPr/>
        </p:nvSpPr>
        <p:spPr bwMode="auto">
          <a:xfrm>
            <a:off x="3282950" y="2928938"/>
            <a:ext cx="828675" cy="309562"/>
          </a:xfrm>
          <a:prstGeom prst="rect">
            <a:avLst/>
          </a:prstGeom>
          <a:solidFill>
            <a:schemeClr val="accent4">
              <a:lumMod val="20000"/>
              <a:lumOff val="80000"/>
            </a:schemeClr>
          </a:solidFill>
          <a:ln w="9360" cap="sq">
            <a:solidFill>
              <a:srgbClr val="000000"/>
            </a:solidFill>
            <a:miter lim="800000"/>
            <a:headEnd/>
            <a:tailEnd/>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875"/>
              </a:spcBef>
              <a:spcAft>
                <a:spcPts val="0"/>
              </a:spcAft>
              <a:buClrTx/>
              <a:defRPr/>
            </a:pPr>
            <a:r>
              <a:rPr lang="pt-BR" altLang="pt-BR" sz="1400"/>
              <a:t>3 horas</a:t>
            </a:r>
          </a:p>
        </p:txBody>
      </p:sp>
      <p:sp>
        <p:nvSpPr>
          <p:cNvPr id="7174" name="Text Box 6">
            <a:extLst>
              <a:ext uri="{FF2B5EF4-FFF2-40B4-BE49-F238E27FC236}">
                <a16:creationId xmlns:a16="http://schemas.microsoft.com/office/drawing/2014/main" id="{80A6F3F1-FF95-948A-0289-17C1110D35DD}"/>
              </a:ext>
            </a:extLst>
          </p:cNvPr>
          <p:cNvSpPr txBox="1">
            <a:spLocks noChangeArrowheads="1"/>
          </p:cNvSpPr>
          <p:nvPr/>
        </p:nvSpPr>
        <p:spPr bwMode="auto">
          <a:xfrm>
            <a:off x="4121150" y="2916238"/>
            <a:ext cx="4541838" cy="1135062"/>
          </a:xfrm>
          <a:prstGeom prst="rect">
            <a:avLst/>
          </a:prstGeom>
          <a:solidFill>
            <a:schemeClr val="accent4">
              <a:lumMod val="20000"/>
              <a:lumOff val="80000"/>
            </a:schemeClr>
          </a:solidFill>
          <a:ln>
            <a:noFill/>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lnSpc>
                <a:spcPct val="85000"/>
              </a:lnSpc>
              <a:spcBef>
                <a:spcPts val="750"/>
              </a:spcBef>
              <a:spcAft>
                <a:spcPts val="0"/>
              </a:spcAft>
              <a:buClrTx/>
              <a:defRPr/>
            </a:pPr>
            <a:r>
              <a:rPr lang="pt-BR" altLang="pt-BR" sz="1400" dirty="0"/>
              <a:t>R. Teremos 3 gerações a cada hora,  9 gerações (</a:t>
            </a:r>
            <a:r>
              <a:rPr lang="pt-BR" altLang="pt-BR" sz="1400" dirty="0" err="1"/>
              <a:t>n</a:t>
            </a:r>
            <a:r>
              <a:rPr lang="pt-BR" altLang="pt-BR" sz="1400" dirty="0"/>
              <a:t>=9)</a:t>
            </a:r>
          </a:p>
          <a:p>
            <a:pPr eaLnBrk="1" fontAlgn="auto" hangingPunct="1">
              <a:lnSpc>
                <a:spcPct val="85000"/>
              </a:lnSpc>
              <a:spcBef>
                <a:spcPts val="750"/>
              </a:spcBef>
              <a:spcAft>
                <a:spcPts val="0"/>
              </a:spcAft>
              <a:buClrTx/>
              <a:defRPr/>
            </a:pPr>
            <a:r>
              <a:rPr lang="pt-BR" altLang="pt-BR" sz="1400" dirty="0"/>
              <a:t>    Então:  </a:t>
            </a:r>
            <a:r>
              <a:rPr lang="pt-BR" altLang="pt-BR" sz="1400" dirty="0" err="1"/>
              <a:t>X</a:t>
            </a:r>
            <a:r>
              <a:rPr lang="pt-BR" altLang="pt-BR" sz="1400" dirty="0"/>
              <a:t>= xo.2</a:t>
            </a:r>
            <a:r>
              <a:rPr lang="pt-BR" altLang="pt-BR" sz="1400" baseline="30000" dirty="0"/>
              <a:t>n</a:t>
            </a:r>
          </a:p>
          <a:p>
            <a:pPr eaLnBrk="1" fontAlgn="auto" hangingPunct="1">
              <a:lnSpc>
                <a:spcPct val="85000"/>
              </a:lnSpc>
              <a:spcBef>
                <a:spcPts val="750"/>
              </a:spcBef>
              <a:spcAft>
                <a:spcPts val="0"/>
              </a:spcAft>
              <a:buClrTx/>
              <a:defRPr/>
            </a:pPr>
            <a:r>
              <a:rPr lang="pt-BR" altLang="pt-BR" sz="1400" baseline="30000" dirty="0"/>
              <a:t>                        </a:t>
            </a:r>
            <a:r>
              <a:rPr lang="pt-BR" altLang="pt-BR" sz="1400" dirty="0" err="1"/>
              <a:t>X</a:t>
            </a:r>
            <a:r>
              <a:rPr lang="pt-BR" altLang="pt-BR" sz="1400" dirty="0"/>
              <a:t>= 1.2</a:t>
            </a:r>
            <a:r>
              <a:rPr lang="pt-BR" altLang="pt-BR" sz="1400" baseline="30000" dirty="0"/>
              <a:t>9</a:t>
            </a:r>
          </a:p>
          <a:p>
            <a:pPr eaLnBrk="1" fontAlgn="auto" hangingPunct="1">
              <a:lnSpc>
                <a:spcPct val="85000"/>
              </a:lnSpc>
              <a:spcBef>
                <a:spcPts val="750"/>
              </a:spcBef>
              <a:spcAft>
                <a:spcPts val="0"/>
              </a:spcAft>
              <a:buClrTx/>
              <a:defRPr/>
            </a:pPr>
            <a:r>
              <a:rPr lang="pt-BR" altLang="pt-BR" sz="1400" dirty="0"/>
              <a:t>                </a:t>
            </a:r>
            <a:r>
              <a:rPr lang="pt-BR" altLang="pt-BR" sz="1400" dirty="0" err="1"/>
              <a:t>X</a:t>
            </a:r>
            <a:r>
              <a:rPr lang="pt-BR" altLang="pt-BR" sz="1400" dirty="0"/>
              <a:t>= 8.8.8  =  512</a:t>
            </a:r>
          </a:p>
        </p:txBody>
      </p:sp>
      <p:sp>
        <p:nvSpPr>
          <p:cNvPr id="7175" name="Text Box 7">
            <a:extLst>
              <a:ext uri="{FF2B5EF4-FFF2-40B4-BE49-F238E27FC236}">
                <a16:creationId xmlns:a16="http://schemas.microsoft.com/office/drawing/2014/main" id="{BC06A024-E94A-6E70-611A-E05B17844829}"/>
              </a:ext>
            </a:extLst>
          </p:cNvPr>
          <p:cNvSpPr txBox="1">
            <a:spLocks noChangeArrowheads="1"/>
          </p:cNvSpPr>
          <p:nvPr/>
        </p:nvSpPr>
        <p:spPr bwMode="auto">
          <a:xfrm>
            <a:off x="2682875" y="2616200"/>
            <a:ext cx="5980113" cy="309563"/>
          </a:xfrm>
          <a:prstGeom prst="rect">
            <a:avLst/>
          </a:prstGeom>
          <a:solidFill>
            <a:srgbClr val="CCFF99"/>
          </a:solidFill>
          <a:ln>
            <a:noFill/>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750"/>
              </a:spcBef>
              <a:spcAft>
                <a:spcPts val="0"/>
              </a:spcAft>
              <a:buClrTx/>
              <a:defRPr/>
            </a:pPr>
            <a:r>
              <a:rPr lang="pt-BR" altLang="pt-BR" sz="1400" dirty="0">
                <a:solidFill>
                  <a:srgbClr val="7030A0"/>
                </a:solidFill>
                <a:latin typeface="Futura Medium" panose="020B0602020204020303" pitchFamily="34" charset="-79"/>
                <a:cs typeface="Futura Medium" panose="020B0602020204020303" pitchFamily="34" charset="-79"/>
              </a:rPr>
              <a:t>OK, entendi.</a:t>
            </a:r>
            <a:r>
              <a:rPr lang="pt-BR" altLang="pt-BR" sz="1400" dirty="0">
                <a:solidFill>
                  <a:srgbClr val="7030A0"/>
                </a:solidFill>
                <a:latin typeface="+mn-lt"/>
                <a:cs typeface="Futura Medium" panose="020B0602020204020303" pitchFamily="34" charset="-79"/>
              </a:rPr>
              <a:t>   </a:t>
            </a:r>
            <a:r>
              <a:rPr lang="pt-BR" altLang="pt-BR" sz="1400" dirty="0">
                <a:solidFill>
                  <a:srgbClr val="7030A0"/>
                </a:solidFill>
                <a:latin typeface="Futura Medium" panose="020B0602020204020303" pitchFamily="34" charset="-79"/>
                <a:cs typeface="Futura Medium" panose="020B0602020204020303" pitchFamily="34" charset="-79"/>
              </a:rPr>
              <a:t>Mas, e após </a:t>
            </a:r>
            <a:r>
              <a:rPr lang="pt-BR" altLang="pt-BR" sz="1400" b="1" dirty="0" err="1">
                <a:solidFill>
                  <a:srgbClr val="7030A0"/>
                </a:solidFill>
                <a:latin typeface="Futura Medium" panose="020B0602020204020303" pitchFamily="34" charset="-79"/>
                <a:cs typeface="Futura Medium" panose="020B0602020204020303" pitchFamily="34" charset="-79"/>
              </a:rPr>
              <a:t>X</a:t>
            </a:r>
            <a:r>
              <a:rPr lang="pt-BR" altLang="pt-BR" sz="1400" b="1" dirty="0">
                <a:solidFill>
                  <a:srgbClr val="7030A0"/>
                </a:solidFill>
                <a:latin typeface="Futura Medium" panose="020B0602020204020303" pitchFamily="34" charset="-79"/>
                <a:cs typeface="Futura Medium" panose="020B0602020204020303" pitchFamily="34" charset="-79"/>
              </a:rPr>
              <a:t> </a:t>
            </a:r>
            <a:r>
              <a:rPr lang="pt-BR" altLang="pt-BR" sz="1400" dirty="0">
                <a:solidFill>
                  <a:srgbClr val="7030A0"/>
                </a:solidFill>
                <a:latin typeface="Futura Medium" panose="020B0602020204020303" pitchFamily="34" charset="-79"/>
                <a:cs typeface="Futura Medium" panose="020B0602020204020303" pitchFamily="34" charset="-79"/>
              </a:rPr>
              <a:t> horas de cultivo ? </a:t>
            </a:r>
          </a:p>
        </p:txBody>
      </p:sp>
      <p:sp>
        <p:nvSpPr>
          <p:cNvPr id="7176" name="Text Box 8">
            <a:extLst>
              <a:ext uri="{FF2B5EF4-FFF2-40B4-BE49-F238E27FC236}">
                <a16:creationId xmlns:a16="http://schemas.microsoft.com/office/drawing/2014/main" id="{7E7C3FE1-4EEF-83E2-BA3B-34EE94B6E6A6}"/>
              </a:ext>
            </a:extLst>
          </p:cNvPr>
          <p:cNvSpPr txBox="1">
            <a:spLocks noChangeArrowheads="1"/>
          </p:cNvSpPr>
          <p:nvPr/>
        </p:nvSpPr>
        <p:spPr bwMode="auto">
          <a:xfrm>
            <a:off x="3162300" y="5937250"/>
            <a:ext cx="969963" cy="309563"/>
          </a:xfrm>
          <a:prstGeom prst="rect">
            <a:avLst/>
          </a:prstGeom>
          <a:solidFill>
            <a:schemeClr val="accent4">
              <a:lumMod val="20000"/>
              <a:lumOff val="80000"/>
            </a:schemeClr>
          </a:solidFill>
          <a:ln w="9360" cap="sq">
            <a:solidFill>
              <a:srgbClr val="000000"/>
            </a:solidFill>
            <a:miter lim="800000"/>
            <a:headEnd/>
            <a:tailEnd/>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875"/>
              </a:spcBef>
              <a:spcAft>
                <a:spcPts val="0"/>
              </a:spcAft>
              <a:buClrTx/>
              <a:defRPr/>
            </a:pPr>
            <a:r>
              <a:rPr lang="pt-BR" altLang="pt-BR" sz="1400" dirty="0"/>
              <a:t>24 horas</a:t>
            </a:r>
          </a:p>
        </p:txBody>
      </p:sp>
      <p:sp>
        <p:nvSpPr>
          <p:cNvPr id="7177" name="Text Box 9">
            <a:extLst>
              <a:ext uri="{FF2B5EF4-FFF2-40B4-BE49-F238E27FC236}">
                <a16:creationId xmlns:a16="http://schemas.microsoft.com/office/drawing/2014/main" id="{639822D3-685C-128C-2332-640448D9D28F}"/>
              </a:ext>
            </a:extLst>
          </p:cNvPr>
          <p:cNvSpPr txBox="1">
            <a:spLocks noChangeArrowheads="1"/>
          </p:cNvSpPr>
          <p:nvPr/>
        </p:nvSpPr>
        <p:spPr bwMode="auto">
          <a:xfrm>
            <a:off x="3141663" y="4999038"/>
            <a:ext cx="969962" cy="309562"/>
          </a:xfrm>
          <a:prstGeom prst="rect">
            <a:avLst/>
          </a:prstGeom>
          <a:solidFill>
            <a:schemeClr val="accent4">
              <a:lumMod val="20000"/>
              <a:lumOff val="80000"/>
            </a:schemeClr>
          </a:solidFill>
          <a:ln w="9360" cap="sq">
            <a:solidFill>
              <a:srgbClr val="000000"/>
            </a:solidFill>
            <a:miter lim="800000"/>
            <a:headEnd/>
            <a:tailEnd/>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875"/>
              </a:spcBef>
              <a:spcAft>
                <a:spcPts val="0"/>
              </a:spcAft>
              <a:buClrTx/>
              <a:defRPr/>
            </a:pPr>
            <a:r>
              <a:rPr lang="pt-BR" altLang="pt-BR" sz="1400" dirty="0"/>
              <a:t>12 horas</a:t>
            </a:r>
          </a:p>
        </p:txBody>
      </p:sp>
      <p:sp>
        <p:nvSpPr>
          <p:cNvPr id="7178" name="Text Box 10">
            <a:extLst>
              <a:ext uri="{FF2B5EF4-FFF2-40B4-BE49-F238E27FC236}">
                <a16:creationId xmlns:a16="http://schemas.microsoft.com/office/drawing/2014/main" id="{D0211BA3-4208-7B0C-EB7A-2456AB7F4D7D}"/>
              </a:ext>
            </a:extLst>
          </p:cNvPr>
          <p:cNvSpPr txBox="1">
            <a:spLocks noChangeArrowheads="1"/>
          </p:cNvSpPr>
          <p:nvPr/>
        </p:nvSpPr>
        <p:spPr bwMode="auto">
          <a:xfrm>
            <a:off x="3243263" y="4149725"/>
            <a:ext cx="865187" cy="309563"/>
          </a:xfrm>
          <a:prstGeom prst="rect">
            <a:avLst/>
          </a:prstGeom>
          <a:solidFill>
            <a:schemeClr val="accent4">
              <a:lumMod val="20000"/>
              <a:lumOff val="80000"/>
            </a:schemeClr>
          </a:solidFill>
          <a:ln w="9360" cap="sq">
            <a:solidFill>
              <a:srgbClr val="000000"/>
            </a:solidFill>
            <a:miter lim="800000"/>
            <a:headEnd/>
            <a:tailEnd/>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875"/>
              </a:spcBef>
              <a:spcAft>
                <a:spcPts val="0"/>
              </a:spcAft>
              <a:buClrTx/>
              <a:defRPr/>
            </a:pPr>
            <a:r>
              <a:rPr lang="pt-BR" altLang="pt-BR" sz="1400" dirty="0"/>
              <a:t>4 horas</a:t>
            </a:r>
          </a:p>
        </p:txBody>
      </p:sp>
      <p:sp>
        <p:nvSpPr>
          <p:cNvPr id="7179" name="Text Box 11">
            <a:extLst>
              <a:ext uri="{FF2B5EF4-FFF2-40B4-BE49-F238E27FC236}">
                <a16:creationId xmlns:a16="http://schemas.microsoft.com/office/drawing/2014/main" id="{B2D971EA-A630-7CFB-D45E-1A18ED9E2DE5}"/>
              </a:ext>
            </a:extLst>
          </p:cNvPr>
          <p:cNvSpPr txBox="1">
            <a:spLocks noChangeArrowheads="1"/>
          </p:cNvSpPr>
          <p:nvPr/>
        </p:nvSpPr>
        <p:spPr bwMode="auto">
          <a:xfrm>
            <a:off x="4151313" y="4165600"/>
            <a:ext cx="2735262" cy="776288"/>
          </a:xfrm>
          <a:prstGeom prst="rect">
            <a:avLst/>
          </a:prstGeom>
          <a:solidFill>
            <a:schemeClr val="accent4">
              <a:lumMod val="20000"/>
              <a:lumOff val="80000"/>
            </a:schemeClr>
          </a:solidFill>
          <a:ln>
            <a:noFill/>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lnSpc>
                <a:spcPct val="85000"/>
              </a:lnSpc>
              <a:spcBef>
                <a:spcPts val="750"/>
              </a:spcBef>
              <a:spcAft>
                <a:spcPts val="0"/>
              </a:spcAft>
              <a:buClrTx/>
              <a:defRPr/>
            </a:pPr>
            <a:r>
              <a:rPr lang="pt-BR" altLang="pt-BR" sz="1200" dirty="0"/>
              <a:t>R. 12 gerações (</a:t>
            </a:r>
            <a:r>
              <a:rPr lang="pt-BR" altLang="pt-BR" sz="1200" dirty="0" err="1"/>
              <a:t>n</a:t>
            </a:r>
            <a:r>
              <a:rPr lang="pt-BR" altLang="pt-BR" sz="1200" dirty="0"/>
              <a:t>=12)</a:t>
            </a:r>
          </a:p>
          <a:p>
            <a:pPr eaLnBrk="1" fontAlgn="auto" hangingPunct="1">
              <a:lnSpc>
                <a:spcPct val="85000"/>
              </a:lnSpc>
              <a:spcBef>
                <a:spcPts val="750"/>
              </a:spcBef>
              <a:spcAft>
                <a:spcPts val="0"/>
              </a:spcAft>
              <a:buClrTx/>
              <a:defRPr/>
            </a:pPr>
            <a:r>
              <a:rPr lang="pt-BR" altLang="pt-BR" sz="1200" dirty="0"/>
              <a:t>     Então:  </a:t>
            </a:r>
            <a:r>
              <a:rPr lang="pt-BR" altLang="pt-BR" sz="1200" dirty="0" err="1"/>
              <a:t>X</a:t>
            </a:r>
            <a:r>
              <a:rPr lang="pt-BR" altLang="pt-BR" sz="1200" dirty="0"/>
              <a:t>= xo.2</a:t>
            </a:r>
            <a:r>
              <a:rPr lang="pt-BR" altLang="pt-BR" sz="1200" baseline="30000" dirty="0"/>
              <a:t>12</a:t>
            </a:r>
          </a:p>
          <a:p>
            <a:pPr eaLnBrk="1" fontAlgn="auto" hangingPunct="1">
              <a:lnSpc>
                <a:spcPct val="85000"/>
              </a:lnSpc>
              <a:spcBef>
                <a:spcPts val="750"/>
              </a:spcBef>
              <a:spcAft>
                <a:spcPts val="0"/>
              </a:spcAft>
              <a:buClrTx/>
              <a:defRPr/>
            </a:pPr>
            <a:r>
              <a:rPr lang="pt-BR" altLang="pt-BR" sz="1200" dirty="0"/>
              <a:t>                 </a:t>
            </a:r>
            <a:r>
              <a:rPr lang="pt-BR" altLang="pt-BR" sz="1200" dirty="0" err="1"/>
              <a:t>X</a:t>
            </a:r>
            <a:r>
              <a:rPr lang="pt-BR" altLang="pt-BR" sz="1200" dirty="0"/>
              <a:t>=  2</a:t>
            </a:r>
            <a:r>
              <a:rPr lang="pt-BR" altLang="pt-BR" sz="1200" baseline="30000" dirty="0"/>
              <a:t>9</a:t>
            </a:r>
            <a:r>
              <a:rPr lang="pt-BR" altLang="pt-BR" sz="1200" dirty="0"/>
              <a:t>.2</a:t>
            </a:r>
            <a:r>
              <a:rPr lang="pt-BR" altLang="pt-BR" sz="1200" baseline="30000" dirty="0"/>
              <a:t>3 </a:t>
            </a:r>
            <a:r>
              <a:rPr lang="pt-BR" altLang="pt-BR" sz="1200" dirty="0"/>
              <a:t>= 512 . 8 = 4.086</a:t>
            </a:r>
          </a:p>
        </p:txBody>
      </p:sp>
      <p:sp>
        <p:nvSpPr>
          <p:cNvPr id="7180" name="Text Box 12">
            <a:extLst>
              <a:ext uri="{FF2B5EF4-FFF2-40B4-BE49-F238E27FC236}">
                <a16:creationId xmlns:a16="http://schemas.microsoft.com/office/drawing/2014/main" id="{53791585-4060-4AA2-C4FA-998E729A6C25}"/>
              </a:ext>
            </a:extLst>
          </p:cNvPr>
          <p:cNvSpPr txBox="1">
            <a:spLocks noChangeArrowheads="1"/>
          </p:cNvSpPr>
          <p:nvPr/>
        </p:nvSpPr>
        <p:spPr bwMode="auto">
          <a:xfrm>
            <a:off x="4144963" y="4999038"/>
            <a:ext cx="4281487" cy="854075"/>
          </a:xfrm>
          <a:prstGeom prst="rect">
            <a:avLst/>
          </a:prstGeom>
          <a:solidFill>
            <a:schemeClr val="accent4">
              <a:lumMod val="20000"/>
              <a:lumOff val="80000"/>
            </a:schemeClr>
          </a:solidFill>
          <a:ln>
            <a:noFill/>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750"/>
              </a:spcBef>
              <a:spcAft>
                <a:spcPts val="0"/>
              </a:spcAft>
              <a:buClrTx/>
              <a:defRPr/>
            </a:pPr>
            <a:r>
              <a:rPr lang="pt-BR" altLang="pt-BR" sz="1200" dirty="0"/>
              <a:t>R. Número de gerações= 12 . 3  (</a:t>
            </a:r>
            <a:r>
              <a:rPr lang="pt-BR" altLang="pt-BR" sz="1200" dirty="0" err="1"/>
              <a:t>n</a:t>
            </a:r>
            <a:r>
              <a:rPr lang="pt-BR" altLang="pt-BR" sz="1200" dirty="0"/>
              <a:t>=36)</a:t>
            </a:r>
          </a:p>
          <a:p>
            <a:pPr eaLnBrk="1" fontAlgn="auto" hangingPunct="1">
              <a:spcBef>
                <a:spcPts val="750"/>
              </a:spcBef>
              <a:spcAft>
                <a:spcPts val="0"/>
              </a:spcAft>
              <a:buClrTx/>
              <a:defRPr/>
            </a:pPr>
            <a:r>
              <a:rPr lang="pt-BR" altLang="pt-BR" sz="1200" dirty="0"/>
              <a:t>     Então:  </a:t>
            </a:r>
            <a:r>
              <a:rPr lang="pt-BR" altLang="pt-BR" sz="1200" dirty="0" err="1"/>
              <a:t>X</a:t>
            </a:r>
            <a:r>
              <a:rPr lang="pt-BR" altLang="pt-BR" sz="1200" dirty="0"/>
              <a:t>= xo.2</a:t>
            </a:r>
            <a:r>
              <a:rPr lang="pt-BR" altLang="pt-BR" sz="1200" baseline="30000" dirty="0"/>
              <a:t>36</a:t>
            </a:r>
          </a:p>
          <a:p>
            <a:pPr eaLnBrk="1" fontAlgn="auto" hangingPunct="1">
              <a:spcBef>
                <a:spcPts val="750"/>
              </a:spcBef>
              <a:spcAft>
                <a:spcPts val="0"/>
              </a:spcAft>
              <a:buClrTx/>
              <a:defRPr/>
            </a:pPr>
            <a:r>
              <a:rPr lang="pt-BR" altLang="pt-BR" sz="1200" dirty="0"/>
              <a:t>                 </a:t>
            </a:r>
            <a:r>
              <a:rPr lang="pt-BR" altLang="pt-BR" sz="1200" dirty="0" err="1"/>
              <a:t>X</a:t>
            </a:r>
            <a:r>
              <a:rPr lang="pt-BR" altLang="pt-BR" sz="1200" dirty="0"/>
              <a:t>=  2</a:t>
            </a:r>
            <a:r>
              <a:rPr lang="pt-BR" altLang="pt-BR" sz="1200" baseline="30000" dirty="0"/>
              <a:t>9</a:t>
            </a:r>
            <a:r>
              <a:rPr lang="pt-BR" altLang="pt-BR" sz="1200" dirty="0"/>
              <a:t>.2</a:t>
            </a:r>
            <a:r>
              <a:rPr lang="pt-BR" altLang="pt-BR" sz="1200" baseline="30000" dirty="0"/>
              <a:t>9</a:t>
            </a:r>
            <a:r>
              <a:rPr lang="pt-BR" altLang="pt-BR" sz="1200" dirty="0"/>
              <a:t>.2</a:t>
            </a:r>
            <a:r>
              <a:rPr lang="pt-BR" altLang="pt-BR" sz="1200" baseline="30000" dirty="0"/>
              <a:t>9</a:t>
            </a:r>
            <a:r>
              <a:rPr lang="pt-BR" altLang="pt-BR" sz="1200" dirty="0"/>
              <a:t>.2</a:t>
            </a:r>
            <a:r>
              <a:rPr lang="pt-BR" altLang="pt-BR" sz="1200" baseline="30000" dirty="0"/>
              <a:t>9 </a:t>
            </a:r>
            <a:r>
              <a:rPr lang="pt-BR" altLang="pt-BR" sz="1200" dirty="0"/>
              <a:t>= 512 . 512 . 512 . 512 = </a:t>
            </a:r>
            <a:r>
              <a:rPr lang="pt-BR" altLang="pt-BR" sz="1200" b="1" dirty="0"/>
              <a:t>6,86.10</a:t>
            </a:r>
            <a:r>
              <a:rPr lang="pt-BR" altLang="pt-BR" sz="1200" b="1" baseline="30000" dirty="0"/>
              <a:t>10</a:t>
            </a:r>
          </a:p>
        </p:txBody>
      </p:sp>
      <p:sp>
        <p:nvSpPr>
          <p:cNvPr id="7181" name="Text Box 13">
            <a:extLst>
              <a:ext uri="{FF2B5EF4-FFF2-40B4-BE49-F238E27FC236}">
                <a16:creationId xmlns:a16="http://schemas.microsoft.com/office/drawing/2014/main" id="{819FE04B-CDBE-3F2A-0B24-5E2DB9E92E51}"/>
              </a:ext>
            </a:extLst>
          </p:cNvPr>
          <p:cNvSpPr txBox="1">
            <a:spLocks noChangeArrowheads="1"/>
          </p:cNvSpPr>
          <p:nvPr/>
        </p:nvSpPr>
        <p:spPr bwMode="auto">
          <a:xfrm>
            <a:off x="4149725" y="5921375"/>
            <a:ext cx="3168650" cy="852488"/>
          </a:xfrm>
          <a:prstGeom prst="rect">
            <a:avLst/>
          </a:prstGeom>
          <a:solidFill>
            <a:schemeClr val="accent4">
              <a:lumMod val="20000"/>
              <a:lumOff val="80000"/>
            </a:schemeClr>
          </a:solidFill>
          <a:ln>
            <a:noFill/>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fontAlgn="auto" hangingPunct="1">
              <a:spcBef>
                <a:spcPts val="750"/>
              </a:spcBef>
              <a:spcAft>
                <a:spcPts val="0"/>
              </a:spcAft>
              <a:buClrTx/>
              <a:defRPr/>
            </a:pPr>
            <a:r>
              <a:rPr lang="pt-BR" altLang="pt-BR" sz="1200" dirty="0"/>
              <a:t>R. Número de gerações= 24 .3  (</a:t>
            </a:r>
            <a:r>
              <a:rPr lang="pt-BR" altLang="pt-BR" sz="1200" dirty="0" err="1"/>
              <a:t>n</a:t>
            </a:r>
            <a:r>
              <a:rPr lang="pt-BR" altLang="pt-BR" sz="1200" dirty="0"/>
              <a:t>=72)</a:t>
            </a:r>
          </a:p>
          <a:p>
            <a:pPr eaLnBrk="1" fontAlgn="auto" hangingPunct="1">
              <a:spcBef>
                <a:spcPts val="750"/>
              </a:spcBef>
              <a:spcAft>
                <a:spcPts val="0"/>
              </a:spcAft>
              <a:buClrTx/>
              <a:defRPr/>
            </a:pPr>
            <a:r>
              <a:rPr lang="pt-BR" altLang="pt-BR" sz="1200" dirty="0"/>
              <a:t>     Então:  </a:t>
            </a:r>
            <a:r>
              <a:rPr lang="pt-BR" altLang="pt-BR" sz="1200" dirty="0" err="1"/>
              <a:t>X</a:t>
            </a:r>
            <a:r>
              <a:rPr lang="pt-BR" altLang="pt-BR" sz="1200" dirty="0"/>
              <a:t>= xo.2</a:t>
            </a:r>
            <a:r>
              <a:rPr lang="pt-BR" altLang="pt-BR" sz="1200" baseline="30000" dirty="0"/>
              <a:t>72</a:t>
            </a:r>
          </a:p>
          <a:p>
            <a:pPr eaLnBrk="1" fontAlgn="auto" hangingPunct="1">
              <a:spcBef>
                <a:spcPts val="750"/>
              </a:spcBef>
              <a:spcAft>
                <a:spcPts val="0"/>
              </a:spcAft>
              <a:buClrTx/>
              <a:defRPr/>
            </a:pPr>
            <a:r>
              <a:rPr lang="pt-BR" altLang="pt-BR" sz="1200" dirty="0"/>
              <a:t>                 </a:t>
            </a:r>
            <a:r>
              <a:rPr lang="pt-BR" altLang="pt-BR" sz="1200" dirty="0" err="1"/>
              <a:t>X</a:t>
            </a:r>
            <a:r>
              <a:rPr lang="pt-BR" altLang="pt-BR" sz="1200" dirty="0"/>
              <a:t>=  2</a:t>
            </a:r>
            <a:r>
              <a:rPr lang="pt-BR" altLang="pt-BR" sz="1200" baseline="30000" dirty="0"/>
              <a:t>36</a:t>
            </a:r>
            <a:r>
              <a:rPr lang="pt-BR" altLang="pt-BR" sz="1200" dirty="0"/>
              <a:t>.2</a:t>
            </a:r>
            <a:r>
              <a:rPr lang="pt-BR" altLang="pt-BR" sz="1200" baseline="30000" dirty="0"/>
              <a:t>36 </a:t>
            </a:r>
            <a:r>
              <a:rPr lang="pt-BR" altLang="pt-BR" sz="1200" dirty="0"/>
              <a:t>= </a:t>
            </a:r>
            <a:r>
              <a:rPr lang="pt-BR" altLang="pt-BR" sz="1200" b="1" dirty="0"/>
              <a:t>4,7.10</a:t>
            </a:r>
            <a:r>
              <a:rPr lang="pt-BR" altLang="pt-BR" sz="1200" b="1" baseline="30000" dirty="0"/>
              <a:t>21</a:t>
            </a:r>
          </a:p>
        </p:txBody>
      </p:sp>
      <p:sp>
        <p:nvSpPr>
          <p:cNvPr id="15" name="Rectangle 14">
            <a:extLst>
              <a:ext uri="{FF2B5EF4-FFF2-40B4-BE49-F238E27FC236}">
                <a16:creationId xmlns:a16="http://schemas.microsoft.com/office/drawing/2014/main" id="{5D34F5D8-FD6A-B2E2-B235-387834433883}"/>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27663" name="TextBox 12">
            <a:extLst>
              <a:ext uri="{FF2B5EF4-FFF2-40B4-BE49-F238E27FC236}">
                <a16:creationId xmlns:a16="http://schemas.microsoft.com/office/drawing/2014/main" id="{D5EEEE0B-E3B5-12D7-C1F3-43D490F026A7}"/>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pic>
        <p:nvPicPr>
          <p:cNvPr id="27664" name="Picture 5" descr="A drawing of a cartoon character&#10;&#10;Description automatically generated">
            <a:extLst>
              <a:ext uri="{FF2B5EF4-FFF2-40B4-BE49-F238E27FC236}">
                <a16:creationId xmlns:a16="http://schemas.microsoft.com/office/drawing/2014/main" id="{3AC5C37A-50E8-08D2-629B-DA4776E98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7013" y="2408238"/>
            <a:ext cx="70167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7175"/>
                                        </p:tgtEl>
                                        <p:attrNameLst>
                                          <p:attrName>style.visibility</p:attrName>
                                        </p:attrNameLst>
                                      </p:cBhvr>
                                      <p:to>
                                        <p:strVal val="visible"/>
                                      </p:to>
                                    </p:set>
                                    <p:anim calcmode="lin" valueType="num">
                                      <p:cBhvr>
                                        <p:cTn id="7" dur="500" fill="hold"/>
                                        <p:tgtEl>
                                          <p:spTgt spid="7175"/>
                                        </p:tgtEl>
                                        <p:attrNameLst>
                                          <p:attrName>ppt_x</p:attrName>
                                        </p:attrNameLst>
                                      </p:cBhvr>
                                      <p:tavLst>
                                        <p:tav tm="100000">
                                          <p:val>
                                            <p:strVal val="#ppt_x"/>
                                          </p:val>
                                        </p:tav>
                                        <p:tav>
                                          <p:val>
                                            <p:strVal val="#ppt_x"/>
                                          </p:val>
                                        </p:tav>
                                      </p:tavLst>
                                    </p:anim>
                                    <p:anim calcmode="lin" valueType="num">
                                      <p:cBhvr>
                                        <p:cTn id="8" dur="500" fill="hold"/>
                                        <p:tgtEl>
                                          <p:spTgt spid="7175"/>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7173"/>
                                        </p:tgtEl>
                                        <p:attrNameLst>
                                          <p:attrName>style.visibility</p:attrName>
                                        </p:attrNameLst>
                                      </p:cBhvr>
                                      <p:to>
                                        <p:strVal val="visible"/>
                                      </p:to>
                                    </p:set>
                                    <p:anim calcmode="lin" valueType="num">
                                      <p:cBhvr>
                                        <p:cTn id="13" dur="500" fill="hold"/>
                                        <p:tgtEl>
                                          <p:spTgt spid="7173"/>
                                        </p:tgtEl>
                                        <p:attrNameLst>
                                          <p:attrName>ppt_x</p:attrName>
                                        </p:attrNameLst>
                                      </p:cBhvr>
                                      <p:tavLst>
                                        <p:tav tm="100000">
                                          <p:val>
                                            <p:strVal val="#ppt_x"/>
                                          </p:val>
                                        </p:tav>
                                        <p:tav>
                                          <p:val>
                                            <p:strVal val="#ppt_x"/>
                                          </p:val>
                                        </p:tav>
                                      </p:tavLst>
                                    </p:anim>
                                    <p:anim calcmode="lin" valueType="num">
                                      <p:cBhvr>
                                        <p:cTn id="14" dur="500" fill="hold"/>
                                        <p:tgtEl>
                                          <p:spTgt spid="7173"/>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7174"/>
                                        </p:tgtEl>
                                        <p:attrNameLst>
                                          <p:attrName>style.visibility</p:attrName>
                                        </p:attrNameLst>
                                      </p:cBhvr>
                                      <p:to>
                                        <p:strVal val="visible"/>
                                      </p:to>
                                    </p:set>
                                    <p:anim calcmode="lin" valueType="num">
                                      <p:cBhvr>
                                        <p:cTn id="19" dur="500" fill="hold"/>
                                        <p:tgtEl>
                                          <p:spTgt spid="7174"/>
                                        </p:tgtEl>
                                        <p:attrNameLst>
                                          <p:attrName>ppt_x</p:attrName>
                                        </p:attrNameLst>
                                      </p:cBhvr>
                                      <p:tavLst>
                                        <p:tav tm="100000">
                                          <p:val>
                                            <p:strVal val="#ppt_x"/>
                                          </p:val>
                                        </p:tav>
                                        <p:tav>
                                          <p:val>
                                            <p:strVal val="#ppt_x"/>
                                          </p:val>
                                        </p:tav>
                                      </p:tavLst>
                                    </p:anim>
                                    <p:anim calcmode="lin" valueType="num">
                                      <p:cBhvr>
                                        <p:cTn id="20" dur="500" fill="hold"/>
                                        <p:tgtEl>
                                          <p:spTgt spid="7174"/>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7178"/>
                                        </p:tgtEl>
                                        <p:attrNameLst>
                                          <p:attrName>style.visibility</p:attrName>
                                        </p:attrNameLst>
                                      </p:cBhvr>
                                      <p:to>
                                        <p:strVal val="visible"/>
                                      </p:to>
                                    </p:set>
                                    <p:anim calcmode="lin" valueType="num">
                                      <p:cBhvr>
                                        <p:cTn id="25" dur="500" fill="hold"/>
                                        <p:tgtEl>
                                          <p:spTgt spid="7178"/>
                                        </p:tgtEl>
                                        <p:attrNameLst>
                                          <p:attrName>ppt_x</p:attrName>
                                        </p:attrNameLst>
                                      </p:cBhvr>
                                      <p:tavLst>
                                        <p:tav tm="100000">
                                          <p:val>
                                            <p:strVal val="#ppt_x"/>
                                          </p:val>
                                        </p:tav>
                                        <p:tav>
                                          <p:val>
                                            <p:strVal val="#ppt_x"/>
                                          </p:val>
                                        </p:tav>
                                      </p:tavLst>
                                    </p:anim>
                                    <p:anim calcmode="lin" valueType="num">
                                      <p:cBhvr>
                                        <p:cTn id="26" dur="500" fill="hold"/>
                                        <p:tgtEl>
                                          <p:spTgt spid="7178"/>
                                        </p:tgtEl>
                                        <p:attrNameLst>
                                          <p:attrName>ppt_y</p:attrName>
                                        </p:attrNameLst>
                                      </p:cBhvr>
                                      <p:tavLst>
                                        <p:tav tm="100000">
                                          <p:val>
                                            <p:strVal val="1+#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7179"/>
                                        </p:tgtEl>
                                        <p:attrNameLst>
                                          <p:attrName>style.visibility</p:attrName>
                                        </p:attrNameLst>
                                      </p:cBhvr>
                                      <p:to>
                                        <p:strVal val="visible"/>
                                      </p:to>
                                    </p:set>
                                    <p:anim calcmode="lin" valueType="num">
                                      <p:cBhvr>
                                        <p:cTn id="31" dur="500" fill="hold"/>
                                        <p:tgtEl>
                                          <p:spTgt spid="7179"/>
                                        </p:tgtEl>
                                        <p:attrNameLst>
                                          <p:attrName>ppt_x</p:attrName>
                                        </p:attrNameLst>
                                      </p:cBhvr>
                                      <p:tavLst>
                                        <p:tav tm="100000">
                                          <p:val>
                                            <p:strVal val="#ppt_x"/>
                                          </p:val>
                                        </p:tav>
                                        <p:tav>
                                          <p:val>
                                            <p:strVal val="#ppt_x"/>
                                          </p:val>
                                        </p:tav>
                                      </p:tavLst>
                                    </p:anim>
                                    <p:anim calcmode="lin" valueType="num">
                                      <p:cBhvr>
                                        <p:cTn id="32" dur="500" fill="hold"/>
                                        <p:tgtEl>
                                          <p:spTgt spid="7179"/>
                                        </p:tgtEl>
                                        <p:attrNameLst>
                                          <p:attrName>ppt_y</p:attrName>
                                        </p:attrNameLst>
                                      </p:cBhvr>
                                      <p:tavLst>
                                        <p:tav tm="100000">
                                          <p:val>
                                            <p:strVal val="1+#ppt_h/2"/>
                                          </p:val>
                                        </p:tav>
                                        <p:tav>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7177"/>
                                        </p:tgtEl>
                                        <p:attrNameLst>
                                          <p:attrName>style.visibility</p:attrName>
                                        </p:attrNameLst>
                                      </p:cBhvr>
                                      <p:to>
                                        <p:strVal val="visible"/>
                                      </p:to>
                                    </p:set>
                                    <p:anim calcmode="lin" valueType="num">
                                      <p:cBhvr>
                                        <p:cTn id="37" dur="500" fill="hold"/>
                                        <p:tgtEl>
                                          <p:spTgt spid="7177"/>
                                        </p:tgtEl>
                                        <p:attrNameLst>
                                          <p:attrName>ppt_x</p:attrName>
                                        </p:attrNameLst>
                                      </p:cBhvr>
                                      <p:tavLst>
                                        <p:tav tm="100000">
                                          <p:val>
                                            <p:strVal val="#ppt_x"/>
                                          </p:val>
                                        </p:tav>
                                        <p:tav>
                                          <p:val>
                                            <p:strVal val="#ppt_x"/>
                                          </p:val>
                                        </p:tav>
                                      </p:tavLst>
                                    </p:anim>
                                    <p:anim calcmode="lin" valueType="num">
                                      <p:cBhvr>
                                        <p:cTn id="38" dur="500" fill="hold"/>
                                        <p:tgtEl>
                                          <p:spTgt spid="7177"/>
                                        </p:tgtEl>
                                        <p:attrNameLst>
                                          <p:attrName>ppt_y</p:attrName>
                                        </p:attrNameLst>
                                      </p:cBhvr>
                                      <p:tavLst>
                                        <p:tav tm="100000">
                                          <p:val>
                                            <p:strVal val="1+#ppt_h/2"/>
                                          </p:val>
                                        </p:tav>
                                        <p:tav>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additive="repl">
                                        <p:cTn id="42" dur="1" fill="hold">
                                          <p:stCondLst>
                                            <p:cond delay="0"/>
                                          </p:stCondLst>
                                        </p:cTn>
                                        <p:tgtEl>
                                          <p:spTgt spid="7180"/>
                                        </p:tgtEl>
                                        <p:attrNameLst>
                                          <p:attrName>style.visibility</p:attrName>
                                        </p:attrNameLst>
                                      </p:cBhvr>
                                      <p:to>
                                        <p:strVal val="visible"/>
                                      </p:to>
                                    </p:set>
                                    <p:animEffect transition="in" filter="blinds(horizontal)">
                                      <p:cBhvr additive="repl">
                                        <p:cTn id="43" dur="500"/>
                                        <p:tgtEl>
                                          <p:spTgt spid="718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additive="repl">
                                        <p:cTn id="47" dur="1" fill="hold">
                                          <p:stCondLst>
                                            <p:cond delay="0"/>
                                          </p:stCondLst>
                                        </p:cTn>
                                        <p:tgtEl>
                                          <p:spTgt spid="7176"/>
                                        </p:tgtEl>
                                        <p:attrNameLst>
                                          <p:attrName>style.visibility</p:attrName>
                                        </p:attrNameLst>
                                      </p:cBhvr>
                                      <p:to>
                                        <p:strVal val="visible"/>
                                      </p:to>
                                    </p:set>
                                    <p:anim calcmode="lin" valueType="num">
                                      <p:cBhvr>
                                        <p:cTn id="48" dur="500" fill="hold"/>
                                        <p:tgtEl>
                                          <p:spTgt spid="7176"/>
                                        </p:tgtEl>
                                        <p:attrNameLst>
                                          <p:attrName>ppt_x</p:attrName>
                                        </p:attrNameLst>
                                      </p:cBhvr>
                                      <p:tavLst>
                                        <p:tav tm="100000">
                                          <p:val>
                                            <p:strVal val="#ppt_x"/>
                                          </p:val>
                                        </p:tav>
                                        <p:tav>
                                          <p:val>
                                            <p:strVal val="#ppt_x"/>
                                          </p:val>
                                        </p:tav>
                                      </p:tavLst>
                                    </p:anim>
                                    <p:anim calcmode="lin" valueType="num">
                                      <p:cBhvr>
                                        <p:cTn id="49" dur="500" fill="hold"/>
                                        <p:tgtEl>
                                          <p:spTgt spid="7176"/>
                                        </p:tgtEl>
                                        <p:attrNameLst>
                                          <p:attrName>ppt_y</p:attrName>
                                        </p:attrNameLst>
                                      </p:cBhvr>
                                      <p:tavLst>
                                        <p:tav tm="100000">
                                          <p:val>
                                            <p:strVal val="1+#ppt_h/2"/>
                                          </p:val>
                                        </p:tav>
                                        <p:tav>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additive="repl">
                                        <p:cTn id="53" dur="1" fill="hold">
                                          <p:stCondLst>
                                            <p:cond delay="0"/>
                                          </p:stCondLst>
                                        </p:cTn>
                                        <p:tgtEl>
                                          <p:spTgt spid="7181"/>
                                        </p:tgtEl>
                                        <p:attrNameLst>
                                          <p:attrName>style.visibility</p:attrName>
                                        </p:attrNameLst>
                                      </p:cBhvr>
                                      <p:to>
                                        <p:strVal val="visible"/>
                                      </p:to>
                                    </p:set>
                                    <p:animEffect transition="in" filter="blinds(horizontal)">
                                      <p:cBhvr additive="repl">
                                        <p:cTn id="54"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5" name="Text Box 7">
            <a:extLst>
              <a:ext uri="{FF2B5EF4-FFF2-40B4-BE49-F238E27FC236}">
                <a16:creationId xmlns:a16="http://schemas.microsoft.com/office/drawing/2014/main" id="{B0E49BF7-1F6D-AF78-F8B7-58089367AE60}"/>
              </a:ext>
            </a:extLst>
          </p:cNvPr>
          <p:cNvSpPr txBox="1">
            <a:spLocks noChangeArrowheads="1"/>
          </p:cNvSpPr>
          <p:nvPr/>
        </p:nvSpPr>
        <p:spPr bwMode="auto">
          <a:xfrm>
            <a:off x="1120775" y="1662113"/>
            <a:ext cx="7508875" cy="627062"/>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400" b="1">
                <a:latin typeface="Futura Medium" panose="020B0602020204020303" pitchFamily="34" charset="-79"/>
                <a:ea typeface="Microsoft YaHei" panose="020B0503020204020204" pitchFamily="34" charset="-122"/>
                <a:cs typeface="Futura Medium" panose="020B0602020204020303" pitchFamily="34" charset="-79"/>
              </a:rPr>
              <a:t>Então</a:t>
            </a:r>
            <a:r>
              <a:rPr lang="pt-BR" altLang="pt-BR" sz="1400">
                <a:latin typeface="Futura Medium" panose="020B0602020204020303" pitchFamily="34" charset="-79"/>
                <a:ea typeface="Microsoft YaHei" panose="020B0503020204020204" pitchFamily="34" charset="-122"/>
                <a:cs typeface="Futura Medium" panose="020B0602020204020303" pitchFamily="34" charset="-79"/>
              </a:rPr>
              <a:t>, após 24 horas de cultivo uma única colônia bacteriana chegará a </a:t>
            </a:r>
            <a:r>
              <a:rPr lang="pt-BR" altLang="pt-BR" sz="1400" b="1">
                <a:latin typeface="Arial" panose="020B0604020202020204" pitchFamily="34" charset="0"/>
                <a:ea typeface="Microsoft YaHei" panose="020B0503020204020204" pitchFamily="34" charset="-122"/>
                <a:cs typeface="Futura Medium" panose="020B0602020204020303" pitchFamily="34" charset="-79"/>
              </a:rPr>
              <a:t>4,7.10</a:t>
            </a:r>
            <a:r>
              <a:rPr lang="pt-BR" altLang="pt-BR" sz="1400" b="1" baseline="30000">
                <a:latin typeface="Arial" panose="020B0604020202020204" pitchFamily="34" charset="0"/>
                <a:ea typeface="Microsoft YaHei" panose="020B0503020204020204" pitchFamily="34" charset="-122"/>
                <a:cs typeface="Futura Medium" panose="020B0602020204020303" pitchFamily="34" charset="-79"/>
              </a:rPr>
              <a:t>21 </a:t>
            </a:r>
            <a:r>
              <a:rPr lang="pt-BR" altLang="pt-BR" sz="1400">
                <a:latin typeface="Futura Medium" panose="020B0602020204020303" pitchFamily="34" charset="-79"/>
                <a:ea typeface="Microsoft YaHei" panose="020B0503020204020204" pitchFamily="34" charset="-122"/>
                <a:cs typeface="Futura Medium" panose="020B0602020204020303" pitchFamily="34" charset="-79"/>
              </a:rPr>
              <a:t>células,</a:t>
            </a:r>
          </a:p>
          <a:p>
            <a:pPr eaLnBrk="1" hangingPunct="1">
              <a:lnSpc>
                <a:spcPct val="100000"/>
              </a:lnSpc>
              <a:spcBef>
                <a:spcPts val="750"/>
              </a:spcBef>
              <a:buFont typeface="Times New Roman" panose="02020603050405020304" pitchFamily="18" charset="0"/>
              <a:buNone/>
            </a:pPr>
            <a:r>
              <a:rPr lang="pt-BR" altLang="pt-BR" sz="1400">
                <a:latin typeface="Futura Medium" panose="020B0602020204020303" pitchFamily="34" charset="-79"/>
                <a:ea typeface="Microsoft YaHei" panose="020B0503020204020204" pitchFamily="34" charset="-122"/>
                <a:cs typeface="Futura Medium" panose="020B0602020204020303" pitchFamily="34" charset="-79"/>
              </a:rPr>
              <a:t>e após 48 horas de cultivo chegará a </a:t>
            </a:r>
            <a:r>
              <a:rPr lang="pt-BR" altLang="pt-BR" sz="1400" b="1">
                <a:latin typeface="Arial" panose="020B0604020202020204" pitchFamily="34" charset="0"/>
                <a:ea typeface="Microsoft YaHei" panose="020B0503020204020204" pitchFamily="34" charset="-122"/>
                <a:cs typeface="Futura Medium" panose="020B0602020204020303" pitchFamily="34" charset="-79"/>
              </a:rPr>
              <a:t>2,21.10</a:t>
            </a:r>
            <a:r>
              <a:rPr lang="pt-BR" altLang="pt-BR" sz="1400" b="1" baseline="30000">
                <a:latin typeface="Arial" panose="020B0604020202020204" pitchFamily="34" charset="0"/>
                <a:ea typeface="Microsoft YaHei" panose="020B0503020204020204" pitchFamily="34" charset="-122"/>
                <a:cs typeface="Futura Medium" panose="020B0602020204020303" pitchFamily="34" charset="-79"/>
              </a:rPr>
              <a:t>43</a:t>
            </a:r>
            <a:r>
              <a:rPr lang="pt-BR" altLang="pt-BR" sz="1400">
                <a:latin typeface="Futura Medium" panose="020B0602020204020303" pitchFamily="34" charset="-79"/>
                <a:ea typeface="Microsoft YaHei" panose="020B0503020204020204" pitchFamily="34" charset="-122"/>
                <a:cs typeface="Futura Medium" panose="020B0602020204020303" pitchFamily="34" charset="-79"/>
              </a:rPr>
              <a:t> células ?     Como assim ?</a:t>
            </a:r>
          </a:p>
        </p:txBody>
      </p:sp>
      <p:sp>
        <p:nvSpPr>
          <p:cNvPr id="7176" name="Text Box 8">
            <a:extLst>
              <a:ext uri="{FF2B5EF4-FFF2-40B4-BE49-F238E27FC236}">
                <a16:creationId xmlns:a16="http://schemas.microsoft.com/office/drawing/2014/main" id="{39A6B5C0-3C4C-1679-7B6D-58D7E3D68341}"/>
              </a:ext>
            </a:extLst>
          </p:cNvPr>
          <p:cNvSpPr txBox="1">
            <a:spLocks noChangeArrowheads="1"/>
          </p:cNvSpPr>
          <p:nvPr/>
        </p:nvSpPr>
        <p:spPr bwMode="auto">
          <a:xfrm>
            <a:off x="404813" y="511175"/>
            <a:ext cx="969962" cy="311150"/>
          </a:xfrm>
          <a:prstGeom prst="rect">
            <a:avLst/>
          </a:prstGeom>
          <a:solidFill>
            <a:schemeClr val="accent4">
              <a:lumMod val="20000"/>
              <a:lumOff val="80000"/>
            </a:schemeClr>
          </a:solidFill>
          <a:ln w="9360" cap="sq">
            <a:solidFill>
              <a:srgbClr val="000000"/>
            </a:solidFill>
            <a:miter lim="800000"/>
            <a:headEnd/>
            <a:tailEnd/>
          </a:ln>
          <a:effec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875"/>
              </a:spcBef>
              <a:buFont typeface="Times New Roman" panose="02020603050405020304" pitchFamily="18" charset="0"/>
              <a:buNone/>
              <a:defRPr/>
            </a:pPr>
            <a:r>
              <a:rPr lang="pt-BR" altLang="pt-BR" sz="1400">
                <a:solidFill>
                  <a:srgbClr val="000000"/>
                </a:solidFill>
                <a:latin typeface="Arial" panose="020B0604020202020204" pitchFamily="34" charset="0"/>
                <a:ea typeface="Microsoft YaHei" panose="020B0503020204020204" pitchFamily="34" charset="-122"/>
              </a:rPr>
              <a:t>24 horas</a:t>
            </a:r>
          </a:p>
        </p:txBody>
      </p:sp>
      <p:sp>
        <p:nvSpPr>
          <p:cNvPr id="7181" name="Text Box 13">
            <a:extLst>
              <a:ext uri="{FF2B5EF4-FFF2-40B4-BE49-F238E27FC236}">
                <a16:creationId xmlns:a16="http://schemas.microsoft.com/office/drawing/2014/main" id="{422109CD-5D30-4CFA-9234-E8DA982430A9}"/>
              </a:ext>
            </a:extLst>
          </p:cNvPr>
          <p:cNvSpPr txBox="1">
            <a:spLocks noChangeArrowheads="1"/>
          </p:cNvSpPr>
          <p:nvPr/>
        </p:nvSpPr>
        <p:spPr bwMode="auto">
          <a:xfrm>
            <a:off x="1374775" y="485775"/>
            <a:ext cx="2965450" cy="750888"/>
          </a:xfrm>
          <a:prstGeom prst="rect">
            <a:avLst/>
          </a:prstGeom>
          <a:solidFill>
            <a:schemeClr val="accent4">
              <a:lumMod val="20000"/>
              <a:lumOff val="80000"/>
            </a:schemeClr>
          </a:solidFill>
          <a:ln>
            <a:noFill/>
          </a:ln>
          <a:effec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400"/>
              </a:spcBef>
              <a:buFont typeface="Times New Roman" panose="02020603050405020304" pitchFamily="18" charset="0"/>
              <a:buNone/>
              <a:defRPr/>
            </a:pPr>
            <a:r>
              <a:rPr lang="pt-BR" altLang="pt-BR" sz="1200">
                <a:solidFill>
                  <a:srgbClr val="000000"/>
                </a:solidFill>
                <a:latin typeface="Arial" panose="020B0604020202020204" pitchFamily="34" charset="0"/>
                <a:ea typeface="Microsoft YaHei" panose="020B0503020204020204" pitchFamily="34" charset="-122"/>
              </a:rPr>
              <a:t>R. Número de gerações= 24 .3  (n=72)</a:t>
            </a:r>
          </a:p>
          <a:p>
            <a:pPr eaLnBrk="1" hangingPunct="1">
              <a:lnSpc>
                <a:spcPct val="100000"/>
              </a:lnSpc>
              <a:spcBef>
                <a:spcPts val="400"/>
              </a:spcBef>
              <a:buFont typeface="Times New Roman" panose="02020603050405020304" pitchFamily="18" charset="0"/>
              <a:buNone/>
              <a:defRPr/>
            </a:pPr>
            <a:r>
              <a:rPr lang="pt-BR" altLang="pt-BR" sz="1200">
                <a:solidFill>
                  <a:srgbClr val="000000"/>
                </a:solidFill>
                <a:latin typeface="Arial" panose="020B0604020202020204" pitchFamily="34" charset="0"/>
                <a:ea typeface="Microsoft YaHei" panose="020B0503020204020204" pitchFamily="34" charset="-122"/>
              </a:rPr>
              <a:t>     Então:  X= xo.2</a:t>
            </a:r>
            <a:r>
              <a:rPr lang="pt-BR" altLang="pt-BR" sz="1200" baseline="30000">
                <a:solidFill>
                  <a:srgbClr val="000000"/>
                </a:solidFill>
                <a:latin typeface="Arial" panose="020B0604020202020204" pitchFamily="34" charset="0"/>
                <a:ea typeface="Microsoft YaHei" panose="020B0503020204020204" pitchFamily="34" charset="-122"/>
              </a:rPr>
              <a:t>72</a:t>
            </a:r>
          </a:p>
          <a:p>
            <a:pPr eaLnBrk="1" hangingPunct="1">
              <a:lnSpc>
                <a:spcPct val="100000"/>
              </a:lnSpc>
              <a:spcBef>
                <a:spcPts val="400"/>
              </a:spcBef>
              <a:buFont typeface="Times New Roman" panose="02020603050405020304" pitchFamily="18" charset="0"/>
              <a:buNone/>
              <a:defRPr/>
            </a:pPr>
            <a:r>
              <a:rPr lang="pt-BR" altLang="pt-BR" sz="1200">
                <a:solidFill>
                  <a:srgbClr val="000000"/>
                </a:solidFill>
                <a:latin typeface="Arial" panose="020B0604020202020204" pitchFamily="34" charset="0"/>
                <a:ea typeface="Microsoft YaHei" panose="020B0503020204020204" pitchFamily="34" charset="-122"/>
              </a:rPr>
              <a:t>                 X=  2</a:t>
            </a:r>
            <a:r>
              <a:rPr lang="pt-BR" altLang="pt-BR" sz="1200" baseline="30000">
                <a:solidFill>
                  <a:srgbClr val="000000"/>
                </a:solidFill>
                <a:latin typeface="Arial" panose="020B0604020202020204" pitchFamily="34" charset="0"/>
                <a:ea typeface="Microsoft YaHei" panose="020B0503020204020204" pitchFamily="34" charset="-122"/>
              </a:rPr>
              <a:t>36</a:t>
            </a:r>
            <a:r>
              <a:rPr lang="pt-BR" altLang="pt-BR" sz="1200">
                <a:solidFill>
                  <a:srgbClr val="000000"/>
                </a:solidFill>
                <a:latin typeface="Arial" panose="020B0604020202020204" pitchFamily="34" charset="0"/>
                <a:ea typeface="Microsoft YaHei" panose="020B0503020204020204" pitchFamily="34" charset="-122"/>
              </a:rPr>
              <a:t>.2</a:t>
            </a:r>
            <a:r>
              <a:rPr lang="pt-BR" altLang="pt-BR" sz="1200" baseline="30000">
                <a:solidFill>
                  <a:srgbClr val="000000"/>
                </a:solidFill>
                <a:latin typeface="Arial" panose="020B0604020202020204" pitchFamily="34" charset="0"/>
                <a:ea typeface="Microsoft YaHei" panose="020B0503020204020204" pitchFamily="34" charset="-122"/>
              </a:rPr>
              <a:t>36 </a:t>
            </a:r>
            <a:r>
              <a:rPr lang="pt-BR" altLang="pt-BR" sz="1200">
                <a:solidFill>
                  <a:srgbClr val="000000"/>
                </a:solidFill>
                <a:latin typeface="Arial" panose="020B0604020202020204" pitchFamily="34" charset="0"/>
                <a:ea typeface="Microsoft YaHei" panose="020B0503020204020204" pitchFamily="34" charset="-122"/>
              </a:rPr>
              <a:t>= </a:t>
            </a:r>
            <a:r>
              <a:rPr lang="pt-BR" altLang="pt-BR" sz="1200" b="1">
                <a:solidFill>
                  <a:srgbClr val="000000"/>
                </a:solidFill>
                <a:latin typeface="Arial" panose="020B0604020202020204" pitchFamily="34" charset="0"/>
                <a:ea typeface="Microsoft YaHei" panose="020B0503020204020204" pitchFamily="34" charset="-122"/>
              </a:rPr>
              <a:t>4,7.10</a:t>
            </a:r>
            <a:r>
              <a:rPr lang="pt-BR" altLang="pt-BR" sz="1200" b="1" baseline="30000">
                <a:solidFill>
                  <a:srgbClr val="000000"/>
                </a:solidFill>
                <a:latin typeface="Arial" panose="020B0604020202020204" pitchFamily="34" charset="0"/>
                <a:ea typeface="Microsoft YaHei" panose="020B0503020204020204" pitchFamily="34" charset="-122"/>
              </a:rPr>
              <a:t>21</a:t>
            </a:r>
          </a:p>
        </p:txBody>
      </p:sp>
      <p:sp>
        <p:nvSpPr>
          <p:cNvPr id="15" name="Rectangle 14">
            <a:extLst>
              <a:ext uri="{FF2B5EF4-FFF2-40B4-BE49-F238E27FC236}">
                <a16:creationId xmlns:a16="http://schemas.microsoft.com/office/drawing/2014/main" id="{B30A2F72-9A12-2EEF-3D36-4AE4E5AFED8C}"/>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29702" name="TextBox 12">
            <a:extLst>
              <a:ext uri="{FF2B5EF4-FFF2-40B4-BE49-F238E27FC236}">
                <a16:creationId xmlns:a16="http://schemas.microsoft.com/office/drawing/2014/main" id="{229ECB23-4B16-9864-0067-E22B943C6A0D}"/>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pic>
        <p:nvPicPr>
          <p:cNvPr id="29703" name="Picture 5" descr="A drawing of a cartoon character&#10;&#10;Description automatically generated">
            <a:extLst>
              <a:ext uri="{FF2B5EF4-FFF2-40B4-BE49-F238E27FC236}">
                <a16:creationId xmlns:a16="http://schemas.microsoft.com/office/drawing/2014/main" id="{E687D570-80D2-87F9-978B-493EE2C6F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5259">
            <a:off x="9050338" y="2230438"/>
            <a:ext cx="70008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7">
            <a:extLst>
              <a:ext uri="{FF2B5EF4-FFF2-40B4-BE49-F238E27FC236}">
                <a16:creationId xmlns:a16="http://schemas.microsoft.com/office/drawing/2014/main" id="{03F81CAD-D5BA-3EF2-F014-2B0FE4236041}"/>
              </a:ext>
            </a:extLst>
          </p:cNvPr>
          <p:cNvSpPr txBox="1">
            <a:spLocks noChangeArrowheads="1"/>
          </p:cNvSpPr>
          <p:nvPr/>
        </p:nvSpPr>
        <p:spPr bwMode="auto">
          <a:xfrm>
            <a:off x="1090613" y="4129088"/>
            <a:ext cx="7346950" cy="741362"/>
          </a:xfrm>
          <a:prstGeom prst="rect">
            <a:avLst/>
          </a:prstGeom>
          <a:solidFill>
            <a:srgbClr val="CC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400" b="1">
                <a:latin typeface="Futura Medium" panose="020B0602020204020303" pitchFamily="34" charset="-79"/>
                <a:ea typeface="Microsoft YaHei" panose="020B0503020204020204" pitchFamily="34" charset="-122"/>
                <a:cs typeface="Futura Medium" panose="020B0602020204020303" pitchFamily="34" charset="-79"/>
              </a:rPr>
              <a:t>Ah,... </a:t>
            </a:r>
            <a:r>
              <a:rPr lang="pt-BR" altLang="pt-BR" sz="1400">
                <a:latin typeface="Futura Medium" panose="020B0602020204020303" pitchFamily="34" charset="-79"/>
                <a:ea typeface="Microsoft YaHei" panose="020B0503020204020204" pitchFamily="34" charset="-122"/>
                <a:cs typeface="Futura Medium" panose="020B0602020204020303" pitchFamily="34" charset="-79"/>
              </a:rPr>
              <a:t>daí você vai querer saber:    E se o cultivo for realizado em </a:t>
            </a:r>
            <a:r>
              <a:rPr lang="pt-BR" altLang="pt-BR" sz="1400" u="sng">
                <a:latin typeface="Futura Medium" panose="020B0602020204020303" pitchFamily="34" charset="-79"/>
                <a:ea typeface="Microsoft YaHei" panose="020B0503020204020204" pitchFamily="34" charset="-122"/>
                <a:cs typeface="Futura Medium" panose="020B0602020204020303" pitchFamily="34" charset="-79"/>
              </a:rPr>
              <a:t>meio líquido</a:t>
            </a:r>
            <a:r>
              <a:rPr lang="pt-BR" altLang="pt-BR" sz="1400">
                <a:latin typeface="Futura Medium" panose="020B0602020204020303" pitchFamily="34" charset="-79"/>
                <a:ea typeface="Microsoft YaHei" panose="020B0503020204020204" pitchFamily="34" charset="-122"/>
                <a:cs typeface="Futura Medium" panose="020B0602020204020303" pitchFamily="34" charset="-79"/>
              </a:rPr>
              <a:t>?  Nesta condição os nutrientes podem chegar com maior facilidade a cada uma das células. O crescimento bacteriano continua até que ponto ? </a:t>
            </a:r>
          </a:p>
        </p:txBody>
      </p:sp>
      <p:pic>
        <p:nvPicPr>
          <p:cNvPr id="29705" name="Picture 19" descr="A picture containing drawing&#10;&#10;Description automatically generated">
            <a:extLst>
              <a:ext uri="{FF2B5EF4-FFF2-40B4-BE49-F238E27FC236}">
                <a16:creationId xmlns:a16="http://schemas.microsoft.com/office/drawing/2014/main" id="{6A1C4970-8D01-6DCD-CCA6-3E1988143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t="7225" r="1984"/>
          <a:stretch>
            <a:fillRect/>
          </a:stretch>
        </p:blipFill>
        <p:spPr bwMode="auto">
          <a:xfrm rot="380926">
            <a:off x="527050" y="1620838"/>
            <a:ext cx="5635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20" descr="A picture containing drawing&#10;&#10;Description automatically generated">
            <a:extLst>
              <a:ext uri="{FF2B5EF4-FFF2-40B4-BE49-F238E27FC236}">
                <a16:creationId xmlns:a16="http://schemas.microsoft.com/office/drawing/2014/main" id="{9AF1DCB3-3387-5A42-6530-D0440F1D1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t="7225" r="1984"/>
          <a:stretch>
            <a:fillRect/>
          </a:stretch>
        </p:blipFill>
        <p:spPr bwMode="auto">
          <a:xfrm rot="380926">
            <a:off x="514350" y="4089400"/>
            <a:ext cx="555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3">
            <a:extLst>
              <a:ext uri="{FF2B5EF4-FFF2-40B4-BE49-F238E27FC236}">
                <a16:creationId xmlns:a16="http://schemas.microsoft.com/office/drawing/2014/main" id="{CDDA8DE3-BC25-ACE0-7B79-8B42F1A2422A}"/>
              </a:ext>
            </a:extLst>
          </p:cNvPr>
          <p:cNvSpPr txBox="1">
            <a:spLocks noChangeArrowheads="1"/>
          </p:cNvSpPr>
          <p:nvPr/>
        </p:nvSpPr>
        <p:spPr bwMode="auto">
          <a:xfrm>
            <a:off x="1120775" y="2286000"/>
            <a:ext cx="7900988" cy="739775"/>
          </a:xfrm>
          <a:prstGeom prst="rect">
            <a:avLst/>
          </a:prstGeom>
          <a:solidFill>
            <a:srgbClr val="FFFED8"/>
          </a:solidFill>
          <a:ln w="9525">
            <a:solidFill>
              <a:srgbClr val="3465A4"/>
            </a:solidFill>
            <a:round/>
            <a:headEnd/>
            <a:tailEnd/>
          </a:ln>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400">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Pois é, se o crescimento bacteriano apenas seguisse esta escalada de crescimento exponencial, em poucos dias a massa de uma única colônia bactéria seria maior que a massa do Planeta Terra. Aonde esta massa bacteriana encontraria nutrientes para isto? </a:t>
            </a:r>
            <a:endParaRPr lang="pt-BR" altLang="pt-BR" sz="1400" b="1" baseline="30000">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endParaRPr>
          </a:p>
        </p:txBody>
      </p:sp>
      <p:sp>
        <p:nvSpPr>
          <p:cNvPr id="23" name="Text Box 13">
            <a:extLst>
              <a:ext uri="{FF2B5EF4-FFF2-40B4-BE49-F238E27FC236}">
                <a16:creationId xmlns:a16="http://schemas.microsoft.com/office/drawing/2014/main" id="{061294E6-34E3-B4AD-1D0F-FF2EEA332EB0}"/>
              </a:ext>
            </a:extLst>
          </p:cNvPr>
          <p:cNvSpPr txBox="1">
            <a:spLocks noChangeArrowheads="1"/>
          </p:cNvSpPr>
          <p:nvPr/>
        </p:nvSpPr>
        <p:spPr bwMode="auto">
          <a:xfrm>
            <a:off x="5772150" y="500063"/>
            <a:ext cx="2857500" cy="750887"/>
          </a:xfrm>
          <a:prstGeom prst="rect">
            <a:avLst/>
          </a:prstGeom>
          <a:solidFill>
            <a:schemeClr val="accent4">
              <a:lumMod val="20000"/>
              <a:lumOff val="80000"/>
            </a:schemeClr>
          </a:solidFill>
          <a:ln>
            <a:noFill/>
          </a:ln>
          <a:effec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400"/>
              </a:spcBef>
              <a:buFont typeface="Times New Roman" panose="02020603050405020304" pitchFamily="18" charset="0"/>
              <a:buNone/>
              <a:defRPr/>
            </a:pPr>
            <a:r>
              <a:rPr lang="pt-BR" altLang="pt-BR" sz="1200">
                <a:solidFill>
                  <a:srgbClr val="000000"/>
                </a:solidFill>
                <a:latin typeface="Arial" panose="020B0604020202020204" pitchFamily="34" charset="0"/>
                <a:ea typeface="Microsoft YaHei" panose="020B0503020204020204" pitchFamily="34" charset="-122"/>
              </a:rPr>
              <a:t>R. Número de gerações= 48.3  (n=144)</a:t>
            </a:r>
          </a:p>
          <a:p>
            <a:pPr eaLnBrk="1" hangingPunct="1">
              <a:lnSpc>
                <a:spcPct val="100000"/>
              </a:lnSpc>
              <a:spcBef>
                <a:spcPts val="400"/>
              </a:spcBef>
              <a:buFont typeface="Times New Roman" panose="02020603050405020304" pitchFamily="18" charset="0"/>
              <a:buNone/>
              <a:defRPr/>
            </a:pPr>
            <a:r>
              <a:rPr lang="pt-BR" altLang="pt-BR" sz="1200">
                <a:solidFill>
                  <a:srgbClr val="000000"/>
                </a:solidFill>
                <a:latin typeface="Arial" panose="020B0604020202020204" pitchFamily="34" charset="0"/>
                <a:ea typeface="Microsoft YaHei" panose="020B0503020204020204" pitchFamily="34" charset="-122"/>
              </a:rPr>
              <a:t>     Então:  X= xo.2</a:t>
            </a:r>
            <a:r>
              <a:rPr lang="pt-BR" altLang="pt-BR" sz="1200" baseline="30000">
                <a:solidFill>
                  <a:srgbClr val="000000"/>
                </a:solidFill>
                <a:latin typeface="Arial" panose="020B0604020202020204" pitchFamily="34" charset="0"/>
                <a:ea typeface="Microsoft YaHei" panose="020B0503020204020204" pitchFamily="34" charset="-122"/>
              </a:rPr>
              <a:t>144</a:t>
            </a:r>
            <a:r>
              <a:rPr lang="pt-BR" altLang="pt-BR" sz="1200">
                <a:solidFill>
                  <a:srgbClr val="000000"/>
                </a:solidFill>
                <a:latin typeface="Arial" panose="020B0604020202020204" pitchFamily="34" charset="0"/>
                <a:ea typeface="Microsoft YaHei" panose="020B0503020204020204" pitchFamily="34" charset="-122"/>
              </a:rPr>
              <a:t>                 </a:t>
            </a:r>
          </a:p>
          <a:p>
            <a:pPr eaLnBrk="1" hangingPunct="1">
              <a:lnSpc>
                <a:spcPct val="100000"/>
              </a:lnSpc>
              <a:spcBef>
                <a:spcPts val="400"/>
              </a:spcBef>
              <a:buFont typeface="Times New Roman" panose="02020603050405020304" pitchFamily="18" charset="0"/>
              <a:buNone/>
              <a:defRPr/>
            </a:pPr>
            <a:r>
              <a:rPr lang="pt-BR" altLang="pt-BR" sz="1200">
                <a:solidFill>
                  <a:srgbClr val="000000"/>
                </a:solidFill>
                <a:latin typeface="Arial" panose="020B0604020202020204" pitchFamily="34" charset="0"/>
                <a:ea typeface="Microsoft YaHei" panose="020B0503020204020204" pitchFamily="34" charset="-122"/>
              </a:rPr>
              <a:t>	                 X=  2</a:t>
            </a:r>
            <a:r>
              <a:rPr lang="pt-BR" altLang="pt-BR" sz="1200" baseline="30000">
                <a:solidFill>
                  <a:srgbClr val="000000"/>
                </a:solidFill>
                <a:latin typeface="Arial" panose="020B0604020202020204" pitchFamily="34" charset="0"/>
                <a:ea typeface="Microsoft YaHei" panose="020B0503020204020204" pitchFamily="34" charset="-122"/>
              </a:rPr>
              <a:t>72</a:t>
            </a:r>
            <a:r>
              <a:rPr lang="pt-BR" altLang="pt-BR" sz="1200">
                <a:solidFill>
                  <a:srgbClr val="000000"/>
                </a:solidFill>
                <a:latin typeface="Arial" panose="020B0604020202020204" pitchFamily="34" charset="0"/>
                <a:ea typeface="Microsoft YaHei" panose="020B0503020204020204" pitchFamily="34" charset="-122"/>
              </a:rPr>
              <a:t>. 2</a:t>
            </a:r>
            <a:r>
              <a:rPr lang="pt-BR" altLang="pt-BR" sz="1200" baseline="30000">
                <a:solidFill>
                  <a:srgbClr val="000000"/>
                </a:solidFill>
                <a:latin typeface="Arial" panose="020B0604020202020204" pitchFamily="34" charset="0"/>
                <a:ea typeface="Microsoft YaHei" panose="020B0503020204020204" pitchFamily="34" charset="-122"/>
              </a:rPr>
              <a:t>72 </a:t>
            </a:r>
            <a:r>
              <a:rPr lang="pt-BR" altLang="pt-BR" sz="1200">
                <a:solidFill>
                  <a:srgbClr val="000000"/>
                </a:solidFill>
                <a:latin typeface="Arial" panose="020B0604020202020204" pitchFamily="34" charset="0"/>
                <a:ea typeface="Microsoft YaHei" panose="020B0503020204020204" pitchFamily="34" charset="-122"/>
              </a:rPr>
              <a:t>= </a:t>
            </a:r>
            <a:r>
              <a:rPr lang="pt-BR" altLang="pt-BR" sz="1200" b="1">
                <a:solidFill>
                  <a:srgbClr val="000000"/>
                </a:solidFill>
                <a:latin typeface="Arial" panose="020B0604020202020204" pitchFamily="34" charset="0"/>
                <a:ea typeface="Microsoft YaHei" panose="020B0503020204020204" pitchFamily="34" charset="-122"/>
              </a:rPr>
              <a:t>2,21.10</a:t>
            </a:r>
            <a:r>
              <a:rPr lang="pt-BR" altLang="pt-BR" sz="1200" b="1" baseline="30000">
                <a:solidFill>
                  <a:srgbClr val="000000"/>
                </a:solidFill>
                <a:latin typeface="Arial" panose="020B0604020202020204" pitchFamily="34" charset="0"/>
                <a:ea typeface="Microsoft YaHei" panose="020B0503020204020204" pitchFamily="34" charset="-122"/>
              </a:rPr>
              <a:t>43</a:t>
            </a:r>
          </a:p>
        </p:txBody>
      </p:sp>
      <p:sp>
        <p:nvSpPr>
          <p:cNvPr id="24" name="Text Box 8">
            <a:extLst>
              <a:ext uri="{FF2B5EF4-FFF2-40B4-BE49-F238E27FC236}">
                <a16:creationId xmlns:a16="http://schemas.microsoft.com/office/drawing/2014/main" id="{789FBA59-1C73-54EA-4B9B-5A4FA913D5E2}"/>
              </a:ext>
            </a:extLst>
          </p:cNvPr>
          <p:cNvSpPr txBox="1">
            <a:spLocks noChangeArrowheads="1"/>
          </p:cNvSpPr>
          <p:nvPr/>
        </p:nvSpPr>
        <p:spPr bwMode="auto">
          <a:xfrm>
            <a:off x="4826000" y="485775"/>
            <a:ext cx="969963" cy="311150"/>
          </a:xfrm>
          <a:prstGeom prst="rect">
            <a:avLst/>
          </a:prstGeom>
          <a:solidFill>
            <a:schemeClr val="accent4">
              <a:lumMod val="20000"/>
              <a:lumOff val="80000"/>
            </a:schemeClr>
          </a:solidFill>
          <a:ln w="9360" cap="sq">
            <a:solidFill>
              <a:srgbClr val="000000"/>
            </a:solidFill>
            <a:miter lim="800000"/>
            <a:headEnd/>
            <a:tailEnd/>
          </a:ln>
          <a:effec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875"/>
              </a:spcBef>
              <a:buFont typeface="Times New Roman" panose="02020603050405020304" pitchFamily="18" charset="0"/>
              <a:buNone/>
              <a:defRPr/>
            </a:pPr>
            <a:r>
              <a:rPr lang="pt-BR" altLang="pt-BR" sz="1400">
                <a:solidFill>
                  <a:srgbClr val="000000"/>
                </a:solidFill>
                <a:latin typeface="Arial" panose="020B0604020202020204" pitchFamily="34" charset="0"/>
                <a:ea typeface="Microsoft YaHei" panose="020B0503020204020204" pitchFamily="34" charset="-122"/>
              </a:rPr>
              <a:t>48 horas</a:t>
            </a:r>
          </a:p>
        </p:txBody>
      </p:sp>
      <p:sp>
        <p:nvSpPr>
          <p:cNvPr id="25" name="Text Box 13">
            <a:extLst>
              <a:ext uri="{FF2B5EF4-FFF2-40B4-BE49-F238E27FC236}">
                <a16:creationId xmlns:a16="http://schemas.microsoft.com/office/drawing/2014/main" id="{40BFC1B7-BA0A-9A14-BDBA-CB9F0F275DFD}"/>
              </a:ext>
            </a:extLst>
          </p:cNvPr>
          <p:cNvSpPr txBox="1">
            <a:spLocks noChangeArrowheads="1"/>
          </p:cNvSpPr>
          <p:nvPr/>
        </p:nvSpPr>
        <p:spPr bwMode="auto">
          <a:xfrm>
            <a:off x="3941763" y="3024188"/>
            <a:ext cx="7900987" cy="741362"/>
          </a:xfrm>
          <a:prstGeom prst="rect">
            <a:avLst/>
          </a:prstGeom>
          <a:solidFill>
            <a:srgbClr val="FFFEF3"/>
          </a:solidFill>
          <a:ln w="9525">
            <a:solidFill>
              <a:srgbClr val="3465A4"/>
            </a:solidFill>
            <a:round/>
            <a:headEnd/>
            <a:tailEnd/>
          </a:ln>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pPr>
            <a:r>
              <a:rPr lang="pt-BR" altLang="pt-BR" sz="1400">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Na verdade, o número máximo de células em uma </a:t>
            </a:r>
            <a:r>
              <a:rPr lang="pt-BR" altLang="pt-BR" sz="1400" u="sng">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colônia bacteriana</a:t>
            </a:r>
            <a:r>
              <a:rPr lang="pt-BR" altLang="pt-BR" sz="1400">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 é</a:t>
            </a:r>
            <a:r>
              <a:rPr lang="pt-BR" altLang="pt-BR" sz="1400" b="1">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 variado, mas chega ao máximo a </a:t>
            </a:r>
            <a:r>
              <a:rPr lang="pt-BR" altLang="pt-BR" sz="1400" b="1">
                <a:solidFill>
                  <a:srgbClr val="7030A0"/>
                </a:solidFill>
                <a:latin typeface="Arial" panose="020B0604020202020204" pitchFamily="34" charset="0"/>
                <a:ea typeface="Microsoft YaHei" panose="020B0503020204020204" pitchFamily="34" charset="-122"/>
                <a:cs typeface="Arial" panose="020B0604020202020204" pitchFamily="34" charset="0"/>
              </a:rPr>
              <a:t>1.10</a:t>
            </a:r>
            <a:r>
              <a:rPr lang="pt-BR" altLang="pt-BR" sz="1600" b="1" baseline="30000">
                <a:solidFill>
                  <a:srgbClr val="7030A0"/>
                </a:solidFill>
                <a:latin typeface="Arial" panose="020B0604020202020204" pitchFamily="34" charset="0"/>
                <a:ea typeface="Microsoft YaHei" panose="020B0503020204020204" pitchFamily="34" charset="-122"/>
                <a:cs typeface="Arial" panose="020B0604020202020204" pitchFamily="34" charset="0"/>
              </a:rPr>
              <a:t>8</a:t>
            </a:r>
            <a:r>
              <a:rPr lang="pt-BR" altLang="pt-BR" sz="1400">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  Depois disto, a própria difusão de nutrientes para o interior da colônia impede o prosseguimento do seu crescimento. Então, por escassez de nutrientes.</a:t>
            </a:r>
            <a:endParaRPr lang="pt-BR" altLang="pt-BR" sz="1400" b="1" baseline="30000">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endParaRPr>
          </a:p>
        </p:txBody>
      </p:sp>
      <p:sp>
        <p:nvSpPr>
          <p:cNvPr id="26" name="Text Box 13">
            <a:extLst>
              <a:ext uri="{FF2B5EF4-FFF2-40B4-BE49-F238E27FC236}">
                <a16:creationId xmlns:a16="http://schemas.microsoft.com/office/drawing/2014/main" id="{2FFE13D8-FF45-C733-CB19-3FEFA05B0FB5}"/>
              </a:ext>
            </a:extLst>
          </p:cNvPr>
          <p:cNvSpPr txBox="1">
            <a:spLocks noChangeArrowheads="1"/>
          </p:cNvSpPr>
          <p:nvPr/>
        </p:nvSpPr>
        <p:spPr bwMode="auto">
          <a:xfrm>
            <a:off x="4060825" y="4821238"/>
            <a:ext cx="7300913" cy="1909762"/>
          </a:xfrm>
          <a:prstGeom prst="rect">
            <a:avLst/>
          </a:prstGeom>
          <a:solidFill>
            <a:srgbClr val="FFFED8"/>
          </a:solidFill>
          <a:ln w="9525">
            <a:solidFill>
              <a:srgbClr val="3465A4"/>
            </a:solidFill>
            <a:round/>
            <a:headEnd/>
            <a:tailEnd/>
          </a:ln>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just" eaLnBrk="1" hangingPunct="1">
              <a:lnSpc>
                <a:spcPct val="100000"/>
              </a:lnSpc>
              <a:spcBef>
                <a:spcPts val="750"/>
              </a:spcBef>
              <a:buFont typeface="Times New Roman" panose="02020603050405020304" pitchFamily="18" charset="0"/>
              <a:buNone/>
            </a:pPr>
            <a:r>
              <a:rPr lang="pt-BR" altLang="pt-BR" sz="1400" b="1">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Veja</a:t>
            </a:r>
            <a:r>
              <a:rPr lang="pt-BR" altLang="pt-BR" sz="1400">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 a máxima concentração de células bacterianas em uma cultura também é</a:t>
            </a:r>
            <a:r>
              <a:rPr lang="pt-BR" altLang="pt-BR" sz="1400" b="1">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 variada, mas em média chega ao máximo de 1.10</a:t>
            </a:r>
            <a:r>
              <a:rPr lang="pt-BR" altLang="pt-BR" sz="1400" b="1" baseline="30000">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8</a:t>
            </a:r>
            <a:r>
              <a:rPr lang="pt-BR" altLang="pt-BR" sz="1400">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 </a:t>
            </a:r>
            <a:r>
              <a:rPr lang="pt-BR" altLang="pt-BR" sz="1400" b="1">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células/ml.  </a:t>
            </a:r>
          </a:p>
          <a:p>
            <a:pPr algn="just" eaLnBrk="1" hangingPunct="1">
              <a:lnSpc>
                <a:spcPct val="100000"/>
              </a:lnSpc>
              <a:spcBef>
                <a:spcPts val="750"/>
              </a:spcBef>
              <a:buFont typeface="Times New Roman" panose="02020603050405020304" pitchFamily="18" charset="0"/>
              <a:buNone/>
            </a:pPr>
            <a:r>
              <a:rPr lang="pt-BR" altLang="pt-BR" sz="1400" b="1">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E </a:t>
            </a:r>
            <a:r>
              <a:rPr lang="pt-BR" altLang="pt-BR" sz="1400">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por que isto ocorre?   </a:t>
            </a:r>
            <a:r>
              <a:rPr lang="pt-BR" altLang="pt-BR" sz="1400" b="1">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Isto ocorre por duas razões:</a:t>
            </a:r>
          </a:p>
          <a:p>
            <a:pPr algn="just" eaLnBrk="1" hangingPunct="1">
              <a:lnSpc>
                <a:spcPct val="100000"/>
              </a:lnSpc>
              <a:spcBef>
                <a:spcPts val="750"/>
              </a:spcBef>
              <a:buFontTx/>
              <a:buChar char="-"/>
            </a:pPr>
            <a:r>
              <a:rPr lang="pt-BR" altLang="pt-BR" sz="1400" b="1">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Escassez de </a:t>
            </a:r>
            <a:r>
              <a:rPr lang="pt-BR" altLang="pt-BR" sz="1400">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nutrientes;</a:t>
            </a:r>
          </a:p>
          <a:p>
            <a:pPr algn="just" eaLnBrk="1" hangingPunct="1">
              <a:lnSpc>
                <a:spcPct val="100000"/>
              </a:lnSpc>
              <a:spcBef>
                <a:spcPts val="750"/>
              </a:spcBef>
              <a:buFontTx/>
              <a:buChar char="-"/>
            </a:pPr>
            <a:r>
              <a:rPr lang="pt-BR" altLang="pt-BR" sz="1400">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Porque as bactérias produzem, como subproduto do seu crescimento, uma substância chamada “</a:t>
            </a:r>
            <a:r>
              <a:rPr lang="pt-BR" altLang="pt-BR" sz="1400" b="1">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quorum sensing</a:t>
            </a:r>
            <a:r>
              <a:rPr lang="pt-BR" altLang="pt-BR" sz="1400">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rPr>
              <a:t>”. Quando esta substancia chega a uma determinada concentração, a divisão celular bacteriana e interrompida.</a:t>
            </a:r>
            <a:endParaRPr lang="pt-BR" altLang="pt-BR" sz="1400" b="1" baseline="30000">
              <a:solidFill>
                <a:srgbClr val="7030A0"/>
              </a:solidFill>
              <a:latin typeface="Futura Medium" panose="020B0602020204020303" pitchFamily="34" charset="-79"/>
              <a:ea typeface="Microsoft YaHei" panose="020B0503020204020204" pitchFamily="34" charset="-122"/>
              <a:cs typeface="Futura Medium" panose="020B0602020204020303" pitchFamily="34" charset="-79"/>
            </a:endParaRPr>
          </a:p>
        </p:txBody>
      </p:sp>
      <p:pic>
        <p:nvPicPr>
          <p:cNvPr id="29712" name="Picture 5" descr="A drawing of a cartoon character&#10;&#10;Description automatically generated">
            <a:extLst>
              <a:ext uri="{FF2B5EF4-FFF2-40B4-BE49-F238E27FC236}">
                <a16:creationId xmlns:a16="http://schemas.microsoft.com/office/drawing/2014/main" id="{AF5CB253-0FBD-BA43-98DB-738C98CE9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4805363"/>
            <a:ext cx="7000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4" descr="Meios de cultura – Como diferenciar meios de cultura">
            <a:extLst>
              <a:ext uri="{FF2B5EF4-FFF2-40B4-BE49-F238E27FC236}">
                <a16:creationId xmlns:a16="http://schemas.microsoft.com/office/drawing/2014/main" id="{097E3F76-C2F6-AAC3-5C03-B195F7EA60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952" r="21944"/>
          <a:stretch>
            <a:fillRect/>
          </a:stretch>
        </p:blipFill>
        <p:spPr bwMode="auto">
          <a:xfrm>
            <a:off x="9850438" y="1698625"/>
            <a:ext cx="1992312"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3">
            <a:extLst>
              <a:ext uri="{FF2B5EF4-FFF2-40B4-BE49-F238E27FC236}">
                <a16:creationId xmlns:a16="http://schemas.microsoft.com/office/drawing/2014/main" id="{5E7F8A75-2371-E952-0612-7321C7A3CD3A}"/>
              </a:ext>
            </a:extLst>
          </p:cNvPr>
          <p:cNvSpPr txBox="1">
            <a:spLocks noChangeArrowheads="1"/>
          </p:cNvSpPr>
          <p:nvPr/>
        </p:nvSpPr>
        <p:spPr bwMode="auto">
          <a:xfrm rot="21116821">
            <a:off x="9649001" y="873343"/>
            <a:ext cx="2176131" cy="525401"/>
          </a:xfrm>
          <a:prstGeom prst="rect">
            <a:avLst/>
          </a:prstGeom>
          <a:solidFill>
            <a:schemeClr val="accent5">
              <a:lumMod val="20000"/>
              <a:lumOff val="80000"/>
            </a:schemeClr>
          </a:solidFill>
          <a:ln>
            <a:noFill/>
          </a:ln>
          <a:effectLst/>
        </p:spPr>
        <p:txBody>
          <a:bodyPr wrap="square"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750"/>
              </a:spcBef>
              <a:buFont typeface="Times New Roman" panose="02020603050405020304" pitchFamily="18" charset="0"/>
              <a:buNone/>
              <a:defRPr/>
            </a:pPr>
            <a:r>
              <a:rPr lang="pt-BR" altLang="pt-BR" sz="1400" dirty="0">
                <a:solidFill>
                  <a:srgbClr val="7030A0"/>
                </a:solidFill>
                <a:latin typeface="Arial" panose="020B0604020202020204" pitchFamily="34" charset="0"/>
                <a:ea typeface="Microsoft YaHei" panose="020B0503020204020204" pitchFamily="34" charset="-122"/>
              </a:rPr>
              <a:t>1 colônia bacteriana tem no máximo </a:t>
            </a:r>
            <a:r>
              <a:rPr lang="pt-BR" altLang="pt-BR" sz="1400" b="1" dirty="0">
                <a:solidFill>
                  <a:srgbClr val="7030A0"/>
                </a:solidFill>
                <a:latin typeface="Arial" panose="020B0604020202020204" pitchFamily="34" charset="0"/>
                <a:ea typeface="Microsoft YaHei" panose="020B0503020204020204" pitchFamily="34" charset="-122"/>
              </a:rPr>
              <a:t>1.10</a:t>
            </a:r>
            <a:r>
              <a:rPr lang="pt-BR" altLang="pt-BR" sz="1400" b="1" baseline="30000" dirty="0">
                <a:solidFill>
                  <a:srgbClr val="7030A0"/>
                </a:solidFill>
                <a:latin typeface="Arial" panose="020B0604020202020204" pitchFamily="34" charset="0"/>
                <a:ea typeface="Microsoft YaHei" panose="020B0503020204020204" pitchFamily="34" charset="-122"/>
              </a:rPr>
              <a:t>8  </a:t>
            </a:r>
            <a:r>
              <a:rPr lang="pt-BR" altLang="pt-BR" sz="1400" dirty="0">
                <a:solidFill>
                  <a:srgbClr val="7030A0"/>
                </a:solidFill>
                <a:latin typeface="Arial" panose="020B0604020202020204" pitchFamily="34" charset="0"/>
                <a:ea typeface="Microsoft YaHei" panose="020B0503020204020204" pitchFamily="34" charset="-122"/>
              </a:rPr>
              <a:t>células</a:t>
            </a:r>
            <a:endParaRPr lang="pt-BR" altLang="pt-BR" sz="1400" b="1" baseline="30000" dirty="0">
              <a:solidFill>
                <a:srgbClr val="7030A0"/>
              </a:solidFill>
              <a:latin typeface="Arial" panose="020B0604020202020204" pitchFamily="34" charset="0"/>
              <a:ea typeface="Microsoft YaHei" panose="020B0503020204020204" pitchFamily="34" charset="-122"/>
            </a:endParaRPr>
          </a:p>
        </p:txBody>
      </p:sp>
      <p:sp>
        <p:nvSpPr>
          <p:cNvPr id="2" name="Bent Arrow 1">
            <a:extLst>
              <a:ext uri="{FF2B5EF4-FFF2-40B4-BE49-F238E27FC236}">
                <a16:creationId xmlns:a16="http://schemas.microsoft.com/office/drawing/2014/main" id="{67EC401F-EC6E-84D4-C15A-722876DFB312}"/>
              </a:ext>
            </a:extLst>
          </p:cNvPr>
          <p:cNvSpPr/>
          <p:nvPr/>
        </p:nvSpPr>
        <p:spPr>
          <a:xfrm rot="6718693">
            <a:off x="11071225" y="1592263"/>
            <a:ext cx="730250" cy="1397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schemeClr val="tx1"/>
              </a:solidFill>
            </a:endParaRPr>
          </a:p>
        </p:txBody>
      </p:sp>
      <p:pic>
        <p:nvPicPr>
          <p:cNvPr id="29716" name="Picture 29" descr="A picture containing food, table, bottle&#10;&#10;Description automatically generated">
            <a:extLst>
              <a:ext uri="{FF2B5EF4-FFF2-40B4-BE49-F238E27FC236}">
                <a16:creationId xmlns:a16="http://schemas.microsoft.com/office/drawing/2014/main" id="{30179672-DF11-B52C-2B6E-496927B2BE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943" r="54073"/>
          <a:stretch>
            <a:fillRect/>
          </a:stretch>
        </p:blipFill>
        <p:spPr bwMode="auto">
          <a:xfrm>
            <a:off x="1465263" y="4938713"/>
            <a:ext cx="5842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3">
            <a:extLst>
              <a:ext uri="{FF2B5EF4-FFF2-40B4-BE49-F238E27FC236}">
                <a16:creationId xmlns:a16="http://schemas.microsoft.com/office/drawing/2014/main" id="{7550BCD4-A939-D33F-5F0B-0D77B53852C3}"/>
              </a:ext>
            </a:extLst>
          </p:cNvPr>
          <p:cNvSpPr txBox="1">
            <a:spLocks noChangeArrowheads="1"/>
          </p:cNvSpPr>
          <p:nvPr/>
        </p:nvSpPr>
        <p:spPr bwMode="auto">
          <a:xfrm rot="21116821">
            <a:off x="2082800" y="5764213"/>
            <a:ext cx="1576388" cy="649287"/>
          </a:xfrm>
          <a:prstGeom prst="rect">
            <a:avLst/>
          </a:prstGeom>
          <a:solidFill>
            <a:schemeClr val="accent5">
              <a:lumMod val="20000"/>
              <a:lumOff val="80000"/>
            </a:schemeClr>
          </a:solidFill>
          <a:ln>
            <a:noFill/>
          </a:ln>
          <a:effec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ctr" eaLnBrk="1" hangingPunct="1">
              <a:lnSpc>
                <a:spcPct val="100000"/>
              </a:lnSpc>
              <a:spcBef>
                <a:spcPts val="750"/>
              </a:spcBef>
              <a:buFont typeface="Times New Roman" panose="02020603050405020304" pitchFamily="18" charset="0"/>
              <a:buNone/>
              <a:defRPr/>
            </a:pPr>
            <a:r>
              <a:rPr lang="pt-BR" altLang="pt-BR" sz="1200">
                <a:solidFill>
                  <a:srgbClr val="7030A0"/>
                </a:solidFill>
                <a:latin typeface="Arial" panose="020B0604020202020204" pitchFamily="34" charset="0"/>
                <a:ea typeface="Microsoft YaHei" panose="020B0503020204020204" pitchFamily="34" charset="-122"/>
                <a:cs typeface="Arial" panose="020B0604020202020204" pitchFamily="34" charset="0"/>
              </a:rPr>
              <a:t>Culturas bacterianas têm no máximo </a:t>
            </a:r>
            <a:r>
              <a:rPr lang="pt-BR" altLang="pt-BR" sz="1200" b="1">
                <a:solidFill>
                  <a:srgbClr val="7030A0"/>
                </a:solidFill>
                <a:latin typeface="Arial" panose="020B0604020202020204" pitchFamily="34" charset="0"/>
                <a:ea typeface="Microsoft YaHei" panose="020B0503020204020204" pitchFamily="34" charset="-122"/>
                <a:cs typeface="Arial" panose="020B0604020202020204" pitchFamily="34" charset="0"/>
              </a:rPr>
              <a:t>1.10</a:t>
            </a:r>
            <a:r>
              <a:rPr lang="pt-BR" altLang="pt-BR" sz="1200" b="1" baseline="30000">
                <a:solidFill>
                  <a:srgbClr val="7030A0"/>
                </a:solidFill>
                <a:latin typeface="Arial" panose="020B0604020202020204" pitchFamily="34" charset="0"/>
                <a:ea typeface="Microsoft YaHei" panose="020B0503020204020204" pitchFamily="34" charset="-122"/>
                <a:cs typeface="Arial" panose="020B0604020202020204" pitchFamily="34" charset="0"/>
              </a:rPr>
              <a:t>8 </a:t>
            </a:r>
            <a:r>
              <a:rPr lang="pt-BR" altLang="pt-BR" sz="1200">
                <a:solidFill>
                  <a:srgbClr val="7030A0"/>
                </a:solidFill>
                <a:latin typeface="Arial" panose="020B0604020202020204" pitchFamily="34" charset="0"/>
                <a:ea typeface="Microsoft YaHei" panose="020B0503020204020204" pitchFamily="34" charset="-122"/>
                <a:cs typeface="Arial" panose="020B0604020202020204" pitchFamily="34" charset="0"/>
              </a:rPr>
              <a:t>células/ml</a:t>
            </a:r>
            <a:endParaRPr lang="pt-BR" altLang="pt-BR" sz="1200" b="1" baseline="30000">
              <a:solidFill>
                <a:srgbClr val="7030A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32" name="Bent Arrow 31">
            <a:extLst>
              <a:ext uri="{FF2B5EF4-FFF2-40B4-BE49-F238E27FC236}">
                <a16:creationId xmlns:a16="http://schemas.microsoft.com/office/drawing/2014/main" id="{AD247E34-B4C5-6745-F9BB-FFE343FAC933}"/>
              </a:ext>
            </a:extLst>
          </p:cNvPr>
          <p:cNvSpPr/>
          <p:nvPr/>
        </p:nvSpPr>
        <p:spPr>
          <a:xfrm rot="11340438" flipV="1">
            <a:off x="2055813" y="5599113"/>
            <a:ext cx="730250" cy="14605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7175"/>
                                        </p:tgtEl>
                                        <p:attrNameLst>
                                          <p:attrName>style.visibility</p:attrName>
                                        </p:attrNameLst>
                                      </p:cBhvr>
                                      <p:to>
                                        <p:strVal val="visible"/>
                                      </p:to>
                                    </p:set>
                                    <p:anim calcmode="lin" valueType="num">
                                      <p:cBhvr>
                                        <p:cTn id="7" dur="500" fill="hold"/>
                                        <p:tgtEl>
                                          <p:spTgt spid="7175"/>
                                        </p:tgtEl>
                                        <p:attrNameLst>
                                          <p:attrName>ppt_x</p:attrName>
                                        </p:attrNameLst>
                                      </p:cBhvr>
                                      <p:tavLst>
                                        <p:tav tm="100000">
                                          <p:val>
                                            <p:strVal val="#ppt_x"/>
                                          </p:val>
                                        </p:tav>
                                        <p:tav>
                                          <p:val>
                                            <p:strVal val="#ppt_x"/>
                                          </p:val>
                                        </p:tav>
                                      </p:tavLst>
                                    </p:anim>
                                    <p:anim calcmode="lin" valueType="num">
                                      <p:cBhvr>
                                        <p:cTn id="8" dur="500" fill="hold"/>
                                        <p:tgtEl>
                                          <p:spTgt spid="7175"/>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7176"/>
                                        </p:tgtEl>
                                        <p:attrNameLst>
                                          <p:attrName>style.visibility</p:attrName>
                                        </p:attrNameLst>
                                      </p:cBhvr>
                                      <p:to>
                                        <p:strVal val="visible"/>
                                      </p:to>
                                    </p:set>
                                    <p:anim calcmode="lin" valueType="num">
                                      <p:cBhvr>
                                        <p:cTn id="13" dur="500" fill="hold"/>
                                        <p:tgtEl>
                                          <p:spTgt spid="7176"/>
                                        </p:tgtEl>
                                        <p:attrNameLst>
                                          <p:attrName>ppt_x</p:attrName>
                                        </p:attrNameLst>
                                      </p:cBhvr>
                                      <p:tavLst>
                                        <p:tav tm="100000">
                                          <p:val>
                                            <p:strVal val="#ppt_x"/>
                                          </p:val>
                                        </p:tav>
                                        <p:tav>
                                          <p:val>
                                            <p:strVal val="#ppt_x"/>
                                          </p:val>
                                        </p:tav>
                                      </p:tavLst>
                                    </p:anim>
                                    <p:anim calcmode="lin" valueType="num">
                                      <p:cBhvr>
                                        <p:cTn id="14" dur="500" fill="hold"/>
                                        <p:tgtEl>
                                          <p:spTgt spid="7176"/>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additive="repl">
                                        <p:cTn id="18" dur="1" fill="hold">
                                          <p:stCondLst>
                                            <p:cond delay="0"/>
                                          </p:stCondLst>
                                        </p:cTn>
                                        <p:tgtEl>
                                          <p:spTgt spid="7181"/>
                                        </p:tgtEl>
                                        <p:attrNameLst>
                                          <p:attrName>style.visibility</p:attrName>
                                        </p:attrNameLst>
                                      </p:cBhvr>
                                      <p:to>
                                        <p:strVal val="visible"/>
                                      </p:to>
                                    </p:set>
                                    <p:animEffect transition="in" filter="blinds(horizontal)">
                                      <p:cBhvr additive="repl">
                                        <p:cTn id="19" dur="500"/>
                                        <p:tgtEl>
                                          <p:spTgt spid="718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additive="repl">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100000">
                                          <p:val>
                                            <p:strVal val="#ppt_x"/>
                                          </p:val>
                                        </p:tav>
                                        <p:tav>
                                          <p:val>
                                            <p:strVal val="#ppt_x"/>
                                          </p:val>
                                        </p:tav>
                                      </p:tavLst>
                                    </p:anim>
                                    <p:anim calcmode="lin" valueType="num">
                                      <p:cBhvr>
                                        <p:cTn id="25" dur="500" fill="hold"/>
                                        <p:tgtEl>
                                          <p:spTgt spid="17"/>
                                        </p:tgtEl>
                                        <p:attrNameLst>
                                          <p:attrName>ppt_y</p:attrName>
                                        </p:attrNameLst>
                                      </p:cBhvr>
                                      <p:tavLst>
                                        <p:tav tm="100000">
                                          <p:val>
                                            <p:strVal val="1+#ppt_h/2"/>
                                          </p:val>
                                        </p:tav>
                                        <p:tav>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additive="repl">
                                        <p:cTn id="29" dur="1" fill="hold">
                                          <p:stCondLst>
                                            <p:cond delay="0"/>
                                          </p:stCondLst>
                                        </p:cTn>
                                        <p:tgtEl>
                                          <p:spTgt spid="22"/>
                                        </p:tgtEl>
                                        <p:attrNameLst>
                                          <p:attrName>style.visibility</p:attrName>
                                        </p:attrNameLst>
                                      </p:cBhvr>
                                      <p:to>
                                        <p:strVal val="visible"/>
                                      </p:to>
                                    </p:set>
                                    <p:animEffect transition="in" filter="blinds(horizontal)">
                                      <p:cBhvr additive="repl">
                                        <p:cTn id="30" dur="500"/>
                                        <p:tgtEl>
                                          <p:spTgt spid="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additive="repl">
                                        <p:cTn id="34" dur="1" fill="hold">
                                          <p:stCondLst>
                                            <p:cond delay="0"/>
                                          </p:stCondLst>
                                        </p:cTn>
                                        <p:tgtEl>
                                          <p:spTgt spid="23"/>
                                        </p:tgtEl>
                                        <p:attrNameLst>
                                          <p:attrName>style.visibility</p:attrName>
                                        </p:attrNameLst>
                                      </p:cBhvr>
                                      <p:to>
                                        <p:strVal val="visible"/>
                                      </p:to>
                                    </p:set>
                                    <p:animEffect transition="in" filter="blinds(horizontal)">
                                      <p:cBhvr additive="repl">
                                        <p:cTn id="35" dur="500"/>
                                        <p:tgtEl>
                                          <p:spTgt spid="2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additive="repl">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ppt_x</p:attrName>
                                        </p:attrNameLst>
                                      </p:cBhvr>
                                      <p:tavLst>
                                        <p:tav tm="100000">
                                          <p:val>
                                            <p:strVal val="#ppt_x"/>
                                          </p:val>
                                        </p:tav>
                                        <p:tav>
                                          <p:val>
                                            <p:strVal val="#ppt_x"/>
                                          </p:val>
                                        </p:tav>
                                      </p:tavLst>
                                    </p:anim>
                                    <p:anim calcmode="lin" valueType="num">
                                      <p:cBhvr>
                                        <p:cTn id="41" dur="500" fill="hold"/>
                                        <p:tgtEl>
                                          <p:spTgt spid="24"/>
                                        </p:tgtEl>
                                        <p:attrNameLst>
                                          <p:attrName>ppt_y</p:attrName>
                                        </p:attrNameLst>
                                      </p:cBhvr>
                                      <p:tavLst>
                                        <p:tav tm="100000">
                                          <p:val>
                                            <p:strVal val="1+#ppt_h/2"/>
                                          </p:val>
                                        </p:tav>
                                        <p:tav>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additive="repl">
                                        <p:cTn id="45" dur="1" fill="hold">
                                          <p:stCondLst>
                                            <p:cond delay="0"/>
                                          </p:stCondLst>
                                        </p:cTn>
                                        <p:tgtEl>
                                          <p:spTgt spid="25"/>
                                        </p:tgtEl>
                                        <p:attrNameLst>
                                          <p:attrName>style.visibility</p:attrName>
                                        </p:attrNameLst>
                                      </p:cBhvr>
                                      <p:to>
                                        <p:strVal val="visible"/>
                                      </p:to>
                                    </p:set>
                                    <p:animEffect transition="in" filter="blinds(horizontal)">
                                      <p:cBhvr additive="repl">
                                        <p:cTn id="46" dur="500"/>
                                        <p:tgtEl>
                                          <p:spTgt spid="2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additive="repl">
                                        <p:cTn id="50" dur="1" fill="hold">
                                          <p:stCondLst>
                                            <p:cond delay="0"/>
                                          </p:stCondLst>
                                        </p:cTn>
                                        <p:tgtEl>
                                          <p:spTgt spid="26"/>
                                        </p:tgtEl>
                                        <p:attrNameLst>
                                          <p:attrName>style.visibility</p:attrName>
                                        </p:attrNameLst>
                                      </p:cBhvr>
                                      <p:to>
                                        <p:strVal val="visible"/>
                                      </p:to>
                                    </p:set>
                                    <p:animEffect transition="in" filter="blinds(horizontal)">
                                      <p:cBhvr additive="repl">
                                        <p:cTn id="51" dur="500"/>
                                        <p:tgtEl>
                                          <p:spTgt spid="2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additive="repl">
                                        <p:cTn id="55" dur="1" fill="hold">
                                          <p:stCondLst>
                                            <p:cond delay="0"/>
                                          </p:stCondLst>
                                        </p:cTn>
                                        <p:tgtEl>
                                          <p:spTgt spid="29"/>
                                        </p:tgtEl>
                                        <p:attrNameLst>
                                          <p:attrName>style.visibility</p:attrName>
                                        </p:attrNameLst>
                                      </p:cBhvr>
                                      <p:to>
                                        <p:strVal val="visible"/>
                                      </p:to>
                                    </p:set>
                                    <p:animEffect transition="in" filter="blinds(horizontal)">
                                      <p:cBhvr additive="repl">
                                        <p:cTn id="56" dur="500"/>
                                        <p:tgtEl>
                                          <p:spTgt spid="2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additive="repl">
                                        <p:cTn id="60" dur="1" fill="hold">
                                          <p:stCondLst>
                                            <p:cond delay="0"/>
                                          </p:stCondLst>
                                        </p:cTn>
                                        <p:tgtEl>
                                          <p:spTgt spid="31"/>
                                        </p:tgtEl>
                                        <p:attrNameLst>
                                          <p:attrName>style.visibility</p:attrName>
                                        </p:attrNameLst>
                                      </p:cBhvr>
                                      <p:to>
                                        <p:strVal val="visible"/>
                                      </p:to>
                                    </p:set>
                                    <p:animEffect transition="in" filter="blinds(horizontal)">
                                      <p:cBhvr additive="repl">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86B73485-1661-6527-F50E-ACD864027A79}"/>
              </a:ext>
            </a:extLst>
          </p:cNvPr>
          <p:cNvSpPr txBox="1">
            <a:spLocks noChangeArrowheads="1"/>
          </p:cNvSpPr>
          <p:nvPr/>
        </p:nvSpPr>
        <p:spPr bwMode="auto">
          <a:xfrm>
            <a:off x="1392238" y="400050"/>
            <a:ext cx="6170612" cy="401638"/>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1125"/>
              </a:spcBef>
              <a:buFont typeface="Times New Roman" panose="02020603050405020304" pitchFamily="18" charset="0"/>
              <a:buNone/>
            </a:pPr>
            <a:r>
              <a:rPr lang="pt-BR" altLang="pt-BR" sz="2000" b="1">
                <a:solidFill>
                  <a:schemeClr val="bg1"/>
                </a:solidFill>
                <a:latin typeface="Arial" panose="020B0604020202020204" pitchFamily="34" charset="0"/>
                <a:ea typeface="Microsoft YaHei" panose="020B0503020204020204" pitchFamily="34" charset="-122"/>
              </a:rPr>
              <a:t>2. Curva de Crescimento bacteriano</a:t>
            </a:r>
          </a:p>
        </p:txBody>
      </p:sp>
      <p:pic>
        <p:nvPicPr>
          <p:cNvPr id="31747" name="Picture 2">
            <a:extLst>
              <a:ext uri="{FF2B5EF4-FFF2-40B4-BE49-F238E27FC236}">
                <a16:creationId xmlns:a16="http://schemas.microsoft.com/office/drawing/2014/main" id="{45EDFE47-C947-49B2-F760-C7E8926E9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588" y="1285875"/>
            <a:ext cx="6192837" cy="4643438"/>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8" name="Text Box 3">
            <a:extLst>
              <a:ext uri="{FF2B5EF4-FFF2-40B4-BE49-F238E27FC236}">
                <a16:creationId xmlns:a16="http://schemas.microsoft.com/office/drawing/2014/main" id="{38E944A6-D86C-DB5A-F818-77563F3EB1FA}"/>
              </a:ext>
            </a:extLst>
          </p:cNvPr>
          <p:cNvSpPr txBox="1">
            <a:spLocks noChangeArrowheads="1"/>
          </p:cNvSpPr>
          <p:nvPr/>
        </p:nvSpPr>
        <p:spPr bwMode="auto">
          <a:xfrm>
            <a:off x="1847850" y="3573463"/>
            <a:ext cx="307975" cy="309562"/>
          </a:xfrm>
          <a:prstGeom prst="rect">
            <a:avLst/>
          </a:prstGeom>
          <a:solidFill>
            <a:srgbClr val="FF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875"/>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A</a:t>
            </a:r>
          </a:p>
        </p:txBody>
      </p:sp>
      <p:sp>
        <p:nvSpPr>
          <p:cNvPr id="31749" name="Text Box 4">
            <a:extLst>
              <a:ext uri="{FF2B5EF4-FFF2-40B4-BE49-F238E27FC236}">
                <a16:creationId xmlns:a16="http://schemas.microsoft.com/office/drawing/2014/main" id="{A79B9691-2A80-2077-616A-77AFBDDF535B}"/>
              </a:ext>
            </a:extLst>
          </p:cNvPr>
          <p:cNvSpPr txBox="1">
            <a:spLocks noChangeArrowheads="1"/>
          </p:cNvSpPr>
          <p:nvPr/>
        </p:nvSpPr>
        <p:spPr bwMode="auto">
          <a:xfrm>
            <a:off x="5526088" y="2452688"/>
            <a:ext cx="307975" cy="309562"/>
          </a:xfrm>
          <a:prstGeom prst="rect">
            <a:avLst/>
          </a:prstGeom>
          <a:solidFill>
            <a:srgbClr val="FF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875"/>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D</a:t>
            </a:r>
          </a:p>
        </p:txBody>
      </p:sp>
      <p:sp>
        <p:nvSpPr>
          <p:cNvPr id="31750" name="Text Box 5">
            <a:extLst>
              <a:ext uri="{FF2B5EF4-FFF2-40B4-BE49-F238E27FC236}">
                <a16:creationId xmlns:a16="http://schemas.microsoft.com/office/drawing/2014/main" id="{A50B64DF-ABCE-949E-2E22-676F96C7D26B}"/>
              </a:ext>
            </a:extLst>
          </p:cNvPr>
          <p:cNvSpPr txBox="1">
            <a:spLocks noChangeArrowheads="1"/>
          </p:cNvSpPr>
          <p:nvPr/>
        </p:nvSpPr>
        <p:spPr bwMode="auto">
          <a:xfrm>
            <a:off x="3398838" y="2957513"/>
            <a:ext cx="307975" cy="309562"/>
          </a:xfrm>
          <a:prstGeom prst="rect">
            <a:avLst/>
          </a:prstGeom>
          <a:solidFill>
            <a:srgbClr val="FF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875"/>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B</a:t>
            </a:r>
          </a:p>
        </p:txBody>
      </p:sp>
      <p:sp>
        <p:nvSpPr>
          <p:cNvPr id="31751" name="Text Box 6">
            <a:extLst>
              <a:ext uri="{FF2B5EF4-FFF2-40B4-BE49-F238E27FC236}">
                <a16:creationId xmlns:a16="http://schemas.microsoft.com/office/drawing/2014/main" id="{C5BAB97F-6A42-4C37-0A14-B16C4EB9FB88}"/>
              </a:ext>
            </a:extLst>
          </p:cNvPr>
          <p:cNvSpPr txBox="1">
            <a:spLocks noChangeArrowheads="1"/>
          </p:cNvSpPr>
          <p:nvPr/>
        </p:nvSpPr>
        <p:spPr bwMode="auto">
          <a:xfrm>
            <a:off x="4089400" y="2105025"/>
            <a:ext cx="307975" cy="309563"/>
          </a:xfrm>
          <a:prstGeom prst="rect">
            <a:avLst/>
          </a:prstGeom>
          <a:solidFill>
            <a:srgbClr val="FFFF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875"/>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C</a:t>
            </a:r>
          </a:p>
        </p:txBody>
      </p:sp>
      <p:sp>
        <p:nvSpPr>
          <p:cNvPr id="31752" name="Text Box 7">
            <a:extLst>
              <a:ext uri="{FF2B5EF4-FFF2-40B4-BE49-F238E27FC236}">
                <a16:creationId xmlns:a16="http://schemas.microsoft.com/office/drawing/2014/main" id="{D59747F1-D4EB-CF19-360B-FDCFEF5139DF}"/>
              </a:ext>
            </a:extLst>
          </p:cNvPr>
          <p:cNvSpPr txBox="1">
            <a:spLocks noChangeArrowheads="1"/>
          </p:cNvSpPr>
          <p:nvPr/>
        </p:nvSpPr>
        <p:spPr bwMode="auto">
          <a:xfrm>
            <a:off x="1381125" y="5487988"/>
            <a:ext cx="6210300" cy="1109662"/>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buFont typeface="Times New Roman" panose="02020603050405020304" pitchFamily="18" charset="0"/>
              <a:buNone/>
            </a:pPr>
            <a:r>
              <a:rPr lang="pt-BR" altLang="pt-BR" sz="1600">
                <a:solidFill>
                  <a:srgbClr val="000000"/>
                </a:solidFill>
                <a:latin typeface="Arial" panose="020B0604020202020204" pitchFamily="34" charset="0"/>
                <a:ea typeface="Microsoft YaHei" panose="020B0503020204020204" pitchFamily="34" charset="-122"/>
              </a:rPr>
              <a:t>Fases da Curva de Crescimento de bactérias: </a:t>
            </a:r>
          </a:p>
          <a:p>
            <a:pPr eaLnBrk="1" hangingPunct="1">
              <a:lnSpc>
                <a:spcPct val="100000"/>
              </a:lnSpc>
              <a:spcBef>
                <a:spcPts val="1200"/>
              </a:spcBef>
              <a:buFont typeface="Times New Roman" panose="02020603050405020304" pitchFamily="18" charset="0"/>
              <a:buNone/>
            </a:pPr>
            <a:r>
              <a:rPr lang="pt-BR" altLang="pt-BR" sz="1800">
                <a:solidFill>
                  <a:srgbClr val="000000"/>
                </a:solidFill>
                <a:latin typeface="Arial" panose="020B0604020202020204" pitchFamily="34" charset="0"/>
                <a:ea typeface="Microsoft YaHei" panose="020B0503020204020204" pitchFamily="34" charset="-122"/>
              </a:rPr>
              <a:t>      </a:t>
            </a:r>
            <a:r>
              <a:rPr lang="pt-BR" altLang="pt-BR" sz="1200">
                <a:solidFill>
                  <a:srgbClr val="000000"/>
                </a:solidFill>
                <a:latin typeface="Arial" panose="020B0604020202020204" pitchFamily="34" charset="0"/>
                <a:ea typeface="Microsoft YaHei" panose="020B0503020204020204" pitchFamily="34" charset="-122"/>
              </a:rPr>
              <a:t>- Fase Lag ou Fase de adaptação 		                   - Fase Estacionária</a:t>
            </a:r>
          </a:p>
          <a:p>
            <a:pPr eaLnBrk="1" hangingPunct="1">
              <a:lnSpc>
                <a:spcPct val="100000"/>
              </a:lnSpc>
              <a:spcBef>
                <a:spcPts val="1200"/>
              </a:spcBef>
              <a:buFont typeface="Times New Roman" panose="02020603050405020304" pitchFamily="18" charset="0"/>
              <a:buNone/>
            </a:pPr>
            <a:r>
              <a:rPr lang="pt-BR" altLang="pt-BR" sz="1200">
                <a:solidFill>
                  <a:srgbClr val="000000"/>
                </a:solidFill>
                <a:latin typeface="Arial" panose="020B0604020202020204" pitchFamily="34" charset="0"/>
                <a:ea typeface="Microsoft YaHei" panose="020B0503020204020204" pitchFamily="34" charset="-122"/>
              </a:rPr>
              <a:t>         - Fase Exponencial ou Logarítmica (Log) 	                   - Fase de Declínio</a:t>
            </a:r>
          </a:p>
        </p:txBody>
      </p:sp>
      <p:sp>
        <p:nvSpPr>
          <p:cNvPr id="31753" name="Text Box 8">
            <a:extLst>
              <a:ext uri="{FF2B5EF4-FFF2-40B4-BE49-F238E27FC236}">
                <a16:creationId xmlns:a16="http://schemas.microsoft.com/office/drawing/2014/main" id="{4E53472E-D836-D881-F04B-2BFD6D15D72F}"/>
              </a:ext>
            </a:extLst>
          </p:cNvPr>
          <p:cNvSpPr txBox="1">
            <a:spLocks noChangeArrowheads="1"/>
          </p:cNvSpPr>
          <p:nvPr/>
        </p:nvSpPr>
        <p:spPr bwMode="auto">
          <a:xfrm>
            <a:off x="1481138" y="5888038"/>
            <a:ext cx="307975" cy="309562"/>
          </a:xfrm>
          <a:prstGeom prst="rect">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875"/>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A</a:t>
            </a:r>
          </a:p>
        </p:txBody>
      </p:sp>
      <p:sp>
        <p:nvSpPr>
          <p:cNvPr id="31754" name="Text Box 9">
            <a:extLst>
              <a:ext uri="{FF2B5EF4-FFF2-40B4-BE49-F238E27FC236}">
                <a16:creationId xmlns:a16="http://schemas.microsoft.com/office/drawing/2014/main" id="{5030C609-D759-7F80-B07F-B6A8D32CF98C}"/>
              </a:ext>
            </a:extLst>
          </p:cNvPr>
          <p:cNvSpPr txBox="1">
            <a:spLocks noChangeArrowheads="1"/>
          </p:cNvSpPr>
          <p:nvPr/>
        </p:nvSpPr>
        <p:spPr bwMode="auto">
          <a:xfrm>
            <a:off x="5580063" y="5894388"/>
            <a:ext cx="307975" cy="311150"/>
          </a:xfrm>
          <a:prstGeom prst="rect">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875"/>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C</a:t>
            </a:r>
          </a:p>
        </p:txBody>
      </p:sp>
      <p:sp>
        <p:nvSpPr>
          <p:cNvPr id="31755" name="Text Box 10">
            <a:extLst>
              <a:ext uri="{FF2B5EF4-FFF2-40B4-BE49-F238E27FC236}">
                <a16:creationId xmlns:a16="http://schemas.microsoft.com/office/drawing/2014/main" id="{F51CB287-C444-B09B-873A-C1886F4A4238}"/>
              </a:ext>
            </a:extLst>
          </p:cNvPr>
          <p:cNvSpPr txBox="1">
            <a:spLocks noChangeArrowheads="1"/>
          </p:cNvSpPr>
          <p:nvPr/>
        </p:nvSpPr>
        <p:spPr bwMode="auto">
          <a:xfrm>
            <a:off x="1481138" y="6257925"/>
            <a:ext cx="307975" cy="309563"/>
          </a:xfrm>
          <a:prstGeom prst="rect">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875"/>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B</a:t>
            </a:r>
          </a:p>
        </p:txBody>
      </p:sp>
      <p:sp>
        <p:nvSpPr>
          <p:cNvPr id="31756" name="Text Box 11">
            <a:extLst>
              <a:ext uri="{FF2B5EF4-FFF2-40B4-BE49-F238E27FC236}">
                <a16:creationId xmlns:a16="http://schemas.microsoft.com/office/drawing/2014/main" id="{8BD1B344-B3C5-307E-5334-827929A1571D}"/>
              </a:ext>
            </a:extLst>
          </p:cNvPr>
          <p:cNvSpPr txBox="1">
            <a:spLocks noChangeArrowheads="1"/>
          </p:cNvSpPr>
          <p:nvPr/>
        </p:nvSpPr>
        <p:spPr bwMode="auto">
          <a:xfrm>
            <a:off x="5580063" y="6269038"/>
            <a:ext cx="307975" cy="311150"/>
          </a:xfrm>
          <a:prstGeom prst="rect">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875"/>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D</a:t>
            </a:r>
          </a:p>
        </p:txBody>
      </p:sp>
      <p:sp>
        <p:nvSpPr>
          <p:cNvPr id="31757" name="Rectangle 12">
            <a:extLst>
              <a:ext uri="{FF2B5EF4-FFF2-40B4-BE49-F238E27FC236}">
                <a16:creationId xmlns:a16="http://schemas.microsoft.com/office/drawing/2014/main" id="{A38000B0-27BA-CFFF-5E36-F5ED6305C460}"/>
              </a:ext>
            </a:extLst>
          </p:cNvPr>
          <p:cNvSpPr>
            <a:spLocks noChangeArrowheads="1"/>
          </p:cNvSpPr>
          <p:nvPr/>
        </p:nvSpPr>
        <p:spPr bwMode="auto">
          <a:xfrm>
            <a:off x="3227388" y="3262313"/>
            <a:ext cx="862012" cy="31115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eaLnBrk="1" hangingPunct="1">
              <a:lnSpc>
                <a:spcPct val="100000"/>
              </a:lnSpc>
              <a:spcBef>
                <a:spcPts val="875"/>
              </a:spcBef>
              <a:buFont typeface="Times New Roman" panose="02020603050405020304" pitchFamily="18" charset="0"/>
              <a:buNone/>
            </a:pPr>
            <a:r>
              <a:rPr lang="pt-BR" altLang="pt-BR" sz="1400">
                <a:solidFill>
                  <a:srgbClr val="000000"/>
                </a:solidFill>
                <a:latin typeface="Arial" panose="020B0604020202020204" pitchFamily="34" charset="0"/>
                <a:ea typeface="Microsoft YaHei" panose="020B0503020204020204" pitchFamily="34" charset="-122"/>
              </a:rPr>
              <a:t>X= xo.2</a:t>
            </a:r>
            <a:r>
              <a:rPr lang="pt-BR" altLang="pt-BR" sz="1400" baseline="30000">
                <a:solidFill>
                  <a:srgbClr val="000000"/>
                </a:solidFill>
                <a:latin typeface="Arial" panose="020B0604020202020204" pitchFamily="34" charset="0"/>
                <a:ea typeface="Microsoft YaHei" panose="020B0503020204020204" pitchFamily="34" charset="-122"/>
              </a:rPr>
              <a:t>n</a:t>
            </a:r>
          </a:p>
        </p:txBody>
      </p:sp>
      <p:sp>
        <p:nvSpPr>
          <p:cNvPr id="14" name="Rectangle 13">
            <a:extLst>
              <a:ext uri="{FF2B5EF4-FFF2-40B4-BE49-F238E27FC236}">
                <a16:creationId xmlns:a16="http://schemas.microsoft.com/office/drawing/2014/main" id="{0CF002BD-2111-7C89-8A4D-950D89A6C0DB}"/>
              </a:ext>
            </a:extLst>
          </p:cNvPr>
          <p:cNvSpPr/>
          <p:nvPr/>
        </p:nvSpPr>
        <p:spPr>
          <a:xfrm>
            <a:off x="0" y="-23813"/>
            <a:ext cx="1414463" cy="415926"/>
          </a:xfrm>
          <a:prstGeom prst="rect">
            <a:avLst/>
          </a:prstGeom>
          <a:solidFill>
            <a:schemeClr val="bg1"/>
          </a:solidFill>
        </p:spPr>
        <p:txBody>
          <a:bodyPr>
            <a:spAutoFit/>
          </a:bodyPr>
          <a:lstStyle/>
          <a:p>
            <a:pPr algn="ctr" eaLnBrk="1" fontAlgn="auto" hangingPunct="1">
              <a:spcBef>
                <a:spcPts val="0"/>
              </a:spcBef>
              <a:spcAft>
                <a:spcPts val="0"/>
              </a:spcAft>
              <a:defRPr/>
            </a:pPr>
            <a:r>
              <a:rPr lang="pt-BR" sz="1050" b="1" dirty="0">
                <a:solidFill>
                  <a:srgbClr val="0432FF"/>
                </a:solidFill>
                <a:latin typeface="+mn-lt"/>
                <a:sym typeface="Wingdings" pitchFamily="2" charset="2"/>
              </a:rPr>
              <a:t>Espaço Microbiologia</a:t>
            </a:r>
          </a:p>
          <a:p>
            <a:pPr algn="ctr" eaLnBrk="1" fontAlgn="auto" hangingPunct="1">
              <a:spcBef>
                <a:spcPts val="0"/>
              </a:spcBef>
              <a:spcAft>
                <a:spcPts val="0"/>
              </a:spcAft>
              <a:defRPr/>
            </a:pPr>
            <a:r>
              <a:rPr lang="pt-BR" sz="1050" b="1" dirty="0" err="1">
                <a:solidFill>
                  <a:srgbClr val="0432FF"/>
                </a:solidFill>
                <a:latin typeface="+mn-lt"/>
                <a:sym typeface="Wingdings" pitchFamily="2" charset="2"/>
              </a:rPr>
              <a:t>ICB</a:t>
            </a:r>
            <a:r>
              <a:rPr lang="pt-BR" sz="1050" b="1" dirty="0">
                <a:solidFill>
                  <a:srgbClr val="0432FF"/>
                </a:solidFill>
                <a:latin typeface="+mn-lt"/>
                <a:sym typeface="Wingdings" pitchFamily="2" charset="2"/>
              </a:rPr>
              <a:t>/USP</a:t>
            </a:r>
            <a:endParaRPr lang="pt-BR" sz="1050" b="1" dirty="0">
              <a:latin typeface="+mn-lt"/>
            </a:endParaRPr>
          </a:p>
        </p:txBody>
      </p:sp>
      <p:sp>
        <p:nvSpPr>
          <p:cNvPr id="31759" name="TextBox 12">
            <a:extLst>
              <a:ext uri="{FF2B5EF4-FFF2-40B4-BE49-F238E27FC236}">
                <a16:creationId xmlns:a16="http://schemas.microsoft.com/office/drawing/2014/main" id="{2DB8D886-2A65-EA12-A8CA-5E4DD3ECB798}"/>
              </a:ext>
            </a:extLst>
          </p:cNvPr>
          <p:cNvSpPr txBox="1">
            <a:spLocks noChangeArrowheads="1"/>
          </p:cNvSpPr>
          <p:nvPr/>
        </p:nvSpPr>
        <p:spPr bwMode="auto">
          <a:xfrm>
            <a:off x="1397000" y="0"/>
            <a:ext cx="5089525" cy="276225"/>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en-US" sz="1200" b="1">
                <a:solidFill>
                  <a:schemeClr val="bg1"/>
                </a:solidFill>
                <a:latin typeface="Arial" panose="020B0604020202020204" pitchFamily="34" charset="0"/>
              </a:rPr>
              <a:t>Fisiologia e Crescimento bacteriano</a:t>
            </a:r>
            <a:endParaRPr lang="pt-BR" altLang="en-US" sz="1200">
              <a:solidFill>
                <a:schemeClr val="bg1"/>
              </a:solidFill>
              <a:latin typeface="Arial" panose="020B0604020202020204" pitchFamily="34" charset="0"/>
            </a:endParaRPr>
          </a:p>
        </p:txBody>
      </p:sp>
      <p:sp>
        <p:nvSpPr>
          <p:cNvPr id="16" name="Text Box 13">
            <a:extLst>
              <a:ext uri="{FF2B5EF4-FFF2-40B4-BE49-F238E27FC236}">
                <a16:creationId xmlns:a16="http://schemas.microsoft.com/office/drawing/2014/main" id="{45A77978-C00E-0AE5-A7DD-4CC47A5FC2C7}"/>
              </a:ext>
            </a:extLst>
          </p:cNvPr>
          <p:cNvSpPr txBox="1">
            <a:spLocks noChangeArrowheads="1"/>
          </p:cNvSpPr>
          <p:nvPr/>
        </p:nvSpPr>
        <p:spPr bwMode="auto">
          <a:xfrm>
            <a:off x="7780338" y="1135063"/>
            <a:ext cx="4219575" cy="5603875"/>
          </a:xfrm>
          <a:prstGeom prst="rect">
            <a:avLst/>
          </a:prstGeom>
          <a:solidFill>
            <a:srgbClr val="FFFED8"/>
          </a:solidFill>
          <a:ln w="9525">
            <a:solidFill>
              <a:srgbClr val="3465A4"/>
            </a:solidFill>
            <a:round/>
            <a:headEnd/>
            <a:tailEnd/>
          </a:ln>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just" eaLnBrk="1" hangingPunct="1">
              <a:lnSpc>
                <a:spcPct val="100000"/>
              </a:lnSpc>
              <a:spcBef>
                <a:spcPts val="750"/>
              </a:spcBef>
              <a:spcAft>
                <a:spcPts val="2400"/>
              </a:spcAft>
              <a:buFont typeface="Times New Roman" panose="02020603050405020304" pitchFamily="18" charset="0"/>
              <a:buNone/>
            </a:pPr>
            <a:r>
              <a:rPr lang="pt-BR" altLang="pt-BR" sz="1400" b="1">
                <a:latin typeface="Arial" panose="020B0604020202020204" pitchFamily="34" charset="0"/>
                <a:ea typeface="Microsoft YaHei" panose="020B0503020204020204" pitchFamily="34" charset="-122"/>
                <a:cs typeface="Arial" panose="020B0604020202020204" pitchFamily="34" charset="0"/>
              </a:rPr>
              <a:t>Fases de </a:t>
            </a:r>
            <a:r>
              <a:rPr lang="pt-BR" altLang="pt-BR" sz="1200" b="1">
                <a:latin typeface="Arial" panose="020B0604020202020204" pitchFamily="34" charset="0"/>
                <a:ea typeface="Microsoft YaHei" panose="020B0503020204020204" pitchFamily="34" charset="-122"/>
                <a:cs typeface="Arial" panose="020B0604020202020204" pitchFamily="34" charset="0"/>
              </a:rPr>
              <a:t>crescimento bacteriano:</a:t>
            </a:r>
          </a:p>
          <a:p>
            <a:pPr algn="just" eaLnBrk="1" hangingPunct="1">
              <a:lnSpc>
                <a:spcPct val="100000"/>
              </a:lnSpc>
              <a:spcBef>
                <a:spcPct val="0"/>
              </a:spcBef>
              <a:buFont typeface="Times New Roman" panose="02020603050405020304" pitchFamily="18" charset="0"/>
              <a:buNone/>
            </a:pPr>
            <a:r>
              <a:rPr lang="pt-BR" altLang="pt-BR" sz="1200" b="1">
                <a:latin typeface="Arial" panose="020B0604020202020204" pitchFamily="34" charset="0"/>
                <a:ea typeface="Microsoft YaHei" panose="020B0503020204020204" pitchFamily="34" charset="-122"/>
                <a:cs typeface="Arial" panose="020B0604020202020204" pitchFamily="34" charset="0"/>
              </a:rPr>
              <a:t>A - Fase lag de crescimento </a:t>
            </a:r>
            <a:r>
              <a:rPr lang="pt-BR" altLang="pt-BR" sz="1200">
                <a:latin typeface="Arial" panose="020B0604020202020204" pitchFamily="34" charset="0"/>
                <a:ea typeface="Microsoft YaHei" panose="020B0503020204020204" pitchFamily="34" charset="-122"/>
                <a:cs typeface="Arial" panose="020B0604020202020204" pitchFamily="34" charset="0"/>
              </a:rPr>
              <a:t>ou de Adaptação</a:t>
            </a:r>
            <a:r>
              <a:rPr lang="pt-BR" altLang="pt-BR" sz="1200" b="1">
                <a:latin typeface="Arial" panose="020B0604020202020204" pitchFamily="34" charset="0"/>
                <a:ea typeface="Microsoft YaHei" panose="020B0503020204020204" pitchFamily="34" charset="-122"/>
                <a:cs typeface="Arial" panose="020B0604020202020204" pitchFamily="34" charset="0"/>
              </a:rPr>
              <a:t>: </a:t>
            </a:r>
          </a:p>
          <a:p>
            <a:pPr algn="just" eaLnBrk="1" hangingPunct="1">
              <a:lnSpc>
                <a:spcPct val="100000"/>
              </a:lnSpc>
              <a:spcBef>
                <a:spcPct val="0"/>
              </a:spcBef>
              <a:buFont typeface="Times New Roman" panose="02020603050405020304" pitchFamily="18" charset="0"/>
              <a:buNone/>
            </a:pPr>
            <a:r>
              <a:rPr lang="pt-BR" altLang="pt-BR" sz="1200">
                <a:latin typeface="Arial" panose="020B0604020202020204" pitchFamily="34" charset="0"/>
                <a:ea typeface="Microsoft YaHei" panose="020B0503020204020204" pitchFamily="34" charset="-122"/>
                <a:cs typeface="Arial" panose="020B0604020202020204" pitchFamily="34" charset="0"/>
              </a:rPr>
              <a:t>Nesta Fase de crescimento, as bactérias estão aumentando o conteúdo intracelular de macromoléculas e se adaptando às condições do meio de cultura e o cultivo em geral;</a:t>
            </a:r>
            <a:endParaRPr lang="pt-BR" altLang="pt-BR" sz="1200" b="1">
              <a:latin typeface="Arial" panose="020B0604020202020204" pitchFamily="34" charset="0"/>
              <a:ea typeface="Microsoft YaHei" panose="020B0503020204020204" pitchFamily="34" charset="-122"/>
              <a:cs typeface="Arial" panose="020B0604020202020204" pitchFamily="34" charset="0"/>
            </a:endParaRPr>
          </a:p>
          <a:p>
            <a:pPr algn="just" eaLnBrk="1" hangingPunct="1">
              <a:lnSpc>
                <a:spcPct val="100000"/>
              </a:lnSpc>
              <a:spcBef>
                <a:spcPct val="0"/>
              </a:spcBef>
              <a:buFont typeface="Times New Roman" panose="02020603050405020304" pitchFamily="18" charset="0"/>
              <a:buNone/>
            </a:pPr>
            <a:endParaRPr lang="pt-BR" altLang="pt-BR" sz="1200" b="1">
              <a:latin typeface="Arial" panose="020B0604020202020204" pitchFamily="34" charset="0"/>
              <a:ea typeface="Microsoft YaHei" panose="020B0503020204020204" pitchFamily="34" charset="-122"/>
              <a:cs typeface="Arial" panose="020B0604020202020204" pitchFamily="34" charset="0"/>
            </a:endParaRPr>
          </a:p>
          <a:p>
            <a:pPr algn="just" eaLnBrk="1" hangingPunct="1">
              <a:lnSpc>
                <a:spcPct val="100000"/>
              </a:lnSpc>
              <a:spcBef>
                <a:spcPct val="0"/>
              </a:spcBef>
              <a:buFont typeface="Times New Roman" panose="02020603050405020304" pitchFamily="18" charset="0"/>
              <a:buNone/>
            </a:pPr>
            <a:r>
              <a:rPr lang="pt-BR" altLang="pt-BR" sz="1200" b="1">
                <a:latin typeface="Arial" panose="020B0604020202020204" pitchFamily="34" charset="0"/>
                <a:ea typeface="Microsoft YaHei" panose="020B0503020204020204" pitchFamily="34" charset="-122"/>
                <a:cs typeface="Arial" panose="020B0604020202020204" pitchFamily="34" charset="0"/>
              </a:rPr>
              <a:t>B – Fase Log de crescimento </a:t>
            </a:r>
            <a:r>
              <a:rPr lang="pt-BR" altLang="pt-BR" sz="1200">
                <a:latin typeface="Arial" panose="020B0604020202020204" pitchFamily="34" charset="0"/>
                <a:ea typeface="Microsoft YaHei" panose="020B0503020204020204" pitchFamily="34" charset="-122"/>
                <a:cs typeface="Arial" panose="020B0604020202020204" pitchFamily="34" charset="0"/>
              </a:rPr>
              <a:t>ou Logarítmica de crescimento</a:t>
            </a:r>
            <a:r>
              <a:rPr lang="pt-BR" altLang="pt-BR" sz="1200" b="1">
                <a:latin typeface="Arial" panose="020B0604020202020204" pitchFamily="34" charset="0"/>
                <a:ea typeface="Microsoft YaHei" panose="020B0503020204020204" pitchFamily="34" charset="-122"/>
                <a:cs typeface="Arial" panose="020B0604020202020204" pitchFamily="34" charset="0"/>
              </a:rPr>
              <a:t>: </a:t>
            </a:r>
          </a:p>
          <a:p>
            <a:pPr algn="just" eaLnBrk="1" hangingPunct="1">
              <a:lnSpc>
                <a:spcPct val="100000"/>
              </a:lnSpc>
              <a:spcBef>
                <a:spcPct val="0"/>
              </a:spcBef>
              <a:buFont typeface="Times New Roman" panose="02020603050405020304" pitchFamily="18" charset="0"/>
              <a:buNone/>
            </a:pPr>
            <a:r>
              <a:rPr lang="pt-BR" altLang="pt-BR" sz="1200">
                <a:latin typeface="Arial" panose="020B0604020202020204" pitchFamily="34" charset="0"/>
                <a:ea typeface="Microsoft YaHei" panose="020B0503020204020204" pitchFamily="34" charset="-122"/>
                <a:cs typeface="Arial" panose="020B0604020202020204" pitchFamily="34" charset="0"/>
              </a:rPr>
              <a:t>É nesta Fase de crescimento que as bactérias estão se dividindo EXPONENCIALMENTE  como demonstramos no exercício anterior.</a:t>
            </a:r>
          </a:p>
          <a:p>
            <a:pPr algn="just" eaLnBrk="1" hangingPunct="1">
              <a:lnSpc>
                <a:spcPct val="100000"/>
              </a:lnSpc>
              <a:spcBef>
                <a:spcPct val="0"/>
              </a:spcBef>
              <a:buFont typeface="Times New Roman" panose="02020603050405020304" pitchFamily="18" charset="0"/>
              <a:buNone/>
            </a:pPr>
            <a:endParaRPr lang="pt-BR" altLang="pt-BR" sz="1200">
              <a:latin typeface="Arial" panose="020B0604020202020204" pitchFamily="34" charset="0"/>
              <a:ea typeface="Microsoft YaHei" panose="020B0503020204020204" pitchFamily="34" charset="-122"/>
              <a:cs typeface="Arial" panose="020B0604020202020204" pitchFamily="34" charset="0"/>
            </a:endParaRPr>
          </a:p>
          <a:p>
            <a:pPr algn="just" eaLnBrk="1" hangingPunct="1">
              <a:lnSpc>
                <a:spcPct val="100000"/>
              </a:lnSpc>
              <a:spcBef>
                <a:spcPct val="0"/>
              </a:spcBef>
              <a:buFont typeface="Times New Roman" panose="02020603050405020304" pitchFamily="18" charset="0"/>
              <a:buNone/>
            </a:pPr>
            <a:endParaRPr lang="pt-BR" altLang="pt-BR" sz="1200">
              <a:latin typeface="Arial" panose="020B0604020202020204" pitchFamily="34" charset="0"/>
              <a:ea typeface="Microsoft YaHei" panose="020B0503020204020204" pitchFamily="34" charset="-122"/>
              <a:cs typeface="Arial" panose="020B0604020202020204" pitchFamily="34" charset="0"/>
            </a:endParaRPr>
          </a:p>
          <a:p>
            <a:pPr algn="just" eaLnBrk="1" hangingPunct="1">
              <a:lnSpc>
                <a:spcPct val="100000"/>
              </a:lnSpc>
              <a:spcBef>
                <a:spcPct val="0"/>
              </a:spcBef>
              <a:buFont typeface="Times New Roman" panose="02020603050405020304" pitchFamily="18" charset="0"/>
              <a:buNone/>
            </a:pPr>
            <a:r>
              <a:rPr lang="pt-BR" altLang="pt-BR" sz="1200" b="1">
                <a:latin typeface="Arial" panose="020B0604020202020204" pitchFamily="34" charset="0"/>
                <a:ea typeface="Microsoft YaHei" panose="020B0503020204020204" pitchFamily="34" charset="-122"/>
                <a:cs typeface="Arial" panose="020B0604020202020204" pitchFamily="34" charset="0"/>
              </a:rPr>
              <a:t>C – Fase Estacionária de crescimento:</a:t>
            </a:r>
          </a:p>
          <a:p>
            <a:pPr algn="just" eaLnBrk="1" hangingPunct="1">
              <a:lnSpc>
                <a:spcPct val="100000"/>
              </a:lnSpc>
              <a:spcBef>
                <a:spcPct val="0"/>
              </a:spcBef>
              <a:buFont typeface="Times New Roman" panose="02020603050405020304" pitchFamily="18" charset="0"/>
              <a:buNone/>
            </a:pPr>
            <a:r>
              <a:rPr lang="pt-BR" altLang="pt-BR" sz="1200">
                <a:latin typeface="Arial" panose="020B0604020202020204" pitchFamily="34" charset="0"/>
                <a:ea typeface="Microsoft YaHei" panose="020B0503020204020204" pitchFamily="34" charset="-122"/>
                <a:cs typeface="Arial" panose="020B0604020202020204" pitchFamily="34" charset="0"/>
              </a:rPr>
              <a:t>Nesta Fase do crescimento, podem ocorrer 2 situações: 1) as bactérias permanecem viáveis mas não estão se dividindo;  2) o número de células bacterianas que se dividem é igual ao número de células bacterianas que estão perdendo viabilidade. </a:t>
            </a:r>
          </a:p>
          <a:p>
            <a:pPr algn="just" eaLnBrk="1" hangingPunct="1">
              <a:lnSpc>
                <a:spcPct val="100000"/>
              </a:lnSpc>
              <a:spcBef>
                <a:spcPct val="0"/>
              </a:spcBef>
              <a:buFont typeface="Times New Roman" panose="02020603050405020304" pitchFamily="18" charset="0"/>
              <a:buNone/>
            </a:pPr>
            <a:endParaRPr lang="pt-BR" altLang="pt-BR" sz="1200">
              <a:latin typeface="Arial" panose="020B0604020202020204" pitchFamily="34" charset="0"/>
              <a:ea typeface="Microsoft YaHei" panose="020B0503020204020204" pitchFamily="34" charset="-122"/>
              <a:cs typeface="Arial" panose="020B0604020202020204" pitchFamily="34" charset="0"/>
            </a:endParaRPr>
          </a:p>
          <a:p>
            <a:pPr algn="just" eaLnBrk="1" hangingPunct="1">
              <a:lnSpc>
                <a:spcPct val="100000"/>
              </a:lnSpc>
              <a:spcBef>
                <a:spcPct val="0"/>
              </a:spcBef>
              <a:buFont typeface="Times New Roman" panose="02020603050405020304" pitchFamily="18" charset="0"/>
              <a:buNone/>
            </a:pPr>
            <a:r>
              <a:rPr lang="pt-BR" altLang="pt-BR" sz="1200" b="1">
                <a:latin typeface="Arial" panose="020B0604020202020204" pitchFamily="34" charset="0"/>
                <a:ea typeface="Microsoft YaHei" panose="020B0503020204020204" pitchFamily="34" charset="-122"/>
                <a:cs typeface="Arial" panose="020B0604020202020204" pitchFamily="34" charset="0"/>
              </a:rPr>
              <a:t>D – Fase de declínio de crescimento:</a:t>
            </a:r>
            <a:r>
              <a:rPr lang="pt-BR" altLang="pt-BR" sz="1200">
                <a:latin typeface="Arial" panose="020B0604020202020204" pitchFamily="34" charset="0"/>
                <a:ea typeface="Microsoft YaHei" panose="020B0503020204020204" pitchFamily="34" charset="-122"/>
                <a:cs typeface="Arial" panose="020B0604020202020204" pitchFamily="34" charset="0"/>
              </a:rPr>
              <a:t> </a:t>
            </a:r>
          </a:p>
          <a:p>
            <a:pPr algn="just" eaLnBrk="1" hangingPunct="1">
              <a:lnSpc>
                <a:spcPct val="100000"/>
              </a:lnSpc>
              <a:spcBef>
                <a:spcPct val="0"/>
              </a:spcBef>
              <a:buFont typeface="Times New Roman" panose="02020603050405020304" pitchFamily="18" charset="0"/>
              <a:buNone/>
            </a:pPr>
            <a:r>
              <a:rPr lang="pt-BR" altLang="pt-BR" sz="1200">
                <a:latin typeface="Arial" panose="020B0604020202020204" pitchFamily="34" charset="0"/>
                <a:ea typeface="Microsoft YaHei" panose="020B0503020204020204" pitchFamily="34" charset="-122"/>
                <a:cs typeface="Arial" panose="020B0604020202020204" pitchFamily="34" charset="0"/>
              </a:rPr>
              <a:t>Nesta Fase de crescimento, conforme o tempo vai passando, as células da população bacteriana vão perdendo sua viabilidade. Então, após um determinado tempo o número de células viáveis na população será muito baixo e seguira caindo até  que todas estejam mortas.</a:t>
            </a:r>
          </a:p>
        </p:txBody>
      </p:sp>
      <p:sp>
        <p:nvSpPr>
          <p:cNvPr id="31761" name="Rectangle 1">
            <a:extLst>
              <a:ext uri="{FF2B5EF4-FFF2-40B4-BE49-F238E27FC236}">
                <a16:creationId xmlns:a16="http://schemas.microsoft.com/office/drawing/2014/main" id="{5507E0F0-A8B5-2362-1615-57F12C9EEDA4}"/>
              </a:ext>
            </a:extLst>
          </p:cNvPr>
          <p:cNvSpPr>
            <a:spLocks noChangeArrowheads="1"/>
          </p:cNvSpPr>
          <p:nvPr/>
        </p:nvSpPr>
        <p:spPr bwMode="auto">
          <a:xfrm>
            <a:off x="1392238" y="773113"/>
            <a:ext cx="6170612" cy="368300"/>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a:solidFill>
                  <a:schemeClr val="bg1"/>
                </a:solidFill>
                <a:latin typeface="Helvetica" pitchFamily="2" charset="0"/>
              </a:rPr>
              <a:t>     2.1. Fases de uma Curva de Crescimento</a:t>
            </a:r>
            <a:endParaRPr lang="pt-BR" altLang="pt-BR" sz="1800">
              <a:solidFill>
                <a:schemeClr val="bg1"/>
              </a:solidFill>
            </a:endParaRPr>
          </a:p>
        </p:txBody>
      </p:sp>
    </p:spTree>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6"/>
                                        </p:tgtEl>
                                        <p:attrNameLst>
                                          <p:attrName>style.visibility</p:attrName>
                                        </p:attrNameLst>
                                      </p:cBhvr>
                                      <p:to>
                                        <p:strVal val="visible"/>
                                      </p:to>
                                    </p:set>
                                    <p:animEffect transition="in" filter="blinds(horizontal)">
                                      <p:cBhvr additive="repl">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2746</TotalTime>
  <Words>4941</Words>
  <Application>Microsoft Macintosh PowerPoint</Application>
  <PresentationFormat>Widescreen</PresentationFormat>
  <Paragraphs>800</Paragraphs>
  <Slides>36</Slides>
  <Notes>31</Notes>
  <HiddenSlides>0</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36</vt:i4>
      </vt:variant>
    </vt:vector>
  </HeadingPairs>
  <TitlesOfParts>
    <vt:vector size="48" baseType="lpstr">
      <vt:lpstr>Arial</vt:lpstr>
      <vt:lpstr>Arial Black</vt:lpstr>
      <vt:lpstr>Calibri</vt:lpstr>
      <vt:lpstr>Calibri Light</vt:lpstr>
      <vt:lpstr>FUTURA MEDIUM</vt:lpstr>
      <vt:lpstr>FUTURA MEDIUM</vt:lpstr>
      <vt:lpstr>Helvetica</vt:lpstr>
      <vt:lpstr>Helvetica Neue Medium</vt:lpstr>
      <vt:lpstr>inherit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Bete</dc:creator>
  <cp:keywords/>
  <dc:description/>
  <cp:lastModifiedBy>Elisabete José Vicente</cp:lastModifiedBy>
  <cp:revision>110</cp:revision>
  <cp:lastPrinted>1601-01-01T00:00:00Z</cp:lastPrinted>
  <dcterms:created xsi:type="dcterms:W3CDTF">2006-09-13T22:40:31Z</dcterms:created>
  <dcterms:modified xsi:type="dcterms:W3CDTF">2022-09-18T22:35:59Z</dcterms:modified>
</cp:coreProperties>
</file>