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49" r:id="rId1"/>
  </p:sldMasterIdLst>
  <p:notesMasterIdLst>
    <p:notesMasterId r:id="rId43"/>
  </p:notesMasterIdLst>
  <p:handoutMasterIdLst>
    <p:handoutMasterId r:id="rId44"/>
  </p:handoutMasterIdLst>
  <p:sldIdLst>
    <p:sldId id="440" r:id="rId2"/>
    <p:sldId id="455" r:id="rId3"/>
    <p:sldId id="561" r:id="rId4"/>
    <p:sldId id="549" r:id="rId5"/>
    <p:sldId id="510" r:id="rId6"/>
    <p:sldId id="545" r:id="rId7"/>
    <p:sldId id="546" r:id="rId8"/>
    <p:sldId id="547" r:id="rId9"/>
    <p:sldId id="548" r:id="rId10"/>
    <p:sldId id="550" r:id="rId11"/>
    <p:sldId id="553" r:id="rId12"/>
    <p:sldId id="509" r:id="rId13"/>
    <p:sldId id="543" r:id="rId14"/>
    <p:sldId id="562" r:id="rId15"/>
    <p:sldId id="552" r:id="rId16"/>
    <p:sldId id="554" r:id="rId17"/>
    <p:sldId id="555" r:id="rId18"/>
    <p:sldId id="556" r:id="rId19"/>
    <p:sldId id="557" r:id="rId20"/>
    <p:sldId id="560" r:id="rId21"/>
    <p:sldId id="563" r:id="rId22"/>
    <p:sldId id="564" r:id="rId23"/>
    <p:sldId id="565" r:id="rId24"/>
    <p:sldId id="566" r:id="rId25"/>
    <p:sldId id="567" r:id="rId26"/>
    <p:sldId id="568" r:id="rId27"/>
    <p:sldId id="569" r:id="rId28"/>
    <p:sldId id="570" r:id="rId29"/>
    <p:sldId id="571" r:id="rId30"/>
    <p:sldId id="572" r:id="rId31"/>
    <p:sldId id="573" r:id="rId32"/>
    <p:sldId id="574" r:id="rId33"/>
    <p:sldId id="575" r:id="rId34"/>
    <p:sldId id="576" r:id="rId35"/>
    <p:sldId id="577" r:id="rId36"/>
    <p:sldId id="578" r:id="rId37"/>
    <p:sldId id="579" r:id="rId38"/>
    <p:sldId id="580" r:id="rId39"/>
    <p:sldId id="581" r:id="rId40"/>
    <p:sldId id="582" r:id="rId41"/>
    <p:sldId id="593" r:id="rId42"/>
  </p:sldIdLst>
  <p:sldSz cx="9144000" cy="6858000" type="screen4x3"/>
  <p:notesSz cx="6808788" cy="9940925"/>
  <p:defaultTextStyle>
    <a:defPPr>
      <a:defRPr lang="pt-B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CDB"/>
    <a:srgbClr val="367C52"/>
    <a:srgbClr val="DDDDDD"/>
    <a:srgbClr val="C0C0C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50" autoAdjust="0"/>
    <p:restoredTop sz="94434" autoAdjust="0"/>
  </p:normalViewPr>
  <p:slideViewPr>
    <p:cSldViewPr>
      <p:cViewPr varScale="1">
        <p:scale>
          <a:sx n="108" d="100"/>
          <a:sy n="108" d="100"/>
        </p:scale>
        <p:origin x="22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4" y="0"/>
            <a:ext cx="2950474" cy="497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1027"/>
          <p:cNvSpPr>
            <a:spLocks noGrp="1" noChangeArrowheads="1"/>
          </p:cNvSpPr>
          <p:nvPr>
            <p:ph type="dt" sz="quarter" idx="1"/>
          </p:nvPr>
        </p:nvSpPr>
        <p:spPr bwMode="auto">
          <a:xfrm>
            <a:off x="3858317" y="0"/>
            <a:ext cx="2950474" cy="497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2532" name="Rectangle 1028"/>
          <p:cNvSpPr>
            <a:spLocks noGrp="1" noChangeArrowheads="1"/>
          </p:cNvSpPr>
          <p:nvPr>
            <p:ph type="ftr" sz="quarter" idx="2"/>
          </p:nvPr>
        </p:nvSpPr>
        <p:spPr bwMode="auto">
          <a:xfrm>
            <a:off x="4" y="9443796"/>
            <a:ext cx="2950474" cy="4971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3" name="Rectangle 1029"/>
          <p:cNvSpPr>
            <a:spLocks noGrp="1" noChangeArrowheads="1"/>
          </p:cNvSpPr>
          <p:nvPr>
            <p:ph type="sldNum" sz="quarter" idx="3"/>
          </p:nvPr>
        </p:nvSpPr>
        <p:spPr bwMode="auto">
          <a:xfrm>
            <a:off x="3858317" y="9443796"/>
            <a:ext cx="2950474" cy="4971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AC7FF78-DE52-4990-A474-5F4B1B4CE577}" type="slidenum">
              <a:rPr lang="en-US"/>
              <a:pPr>
                <a:defRPr/>
              </a:pPr>
              <a:t>‹nº›</a:t>
            </a:fld>
            <a:endParaRPr lang="en-US"/>
          </a:p>
        </p:txBody>
      </p:sp>
    </p:spTree>
    <p:extLst>
      <p:ext uri="{BB962C8B-B14F-4D97-AF65-F5344CB8AC3E}">
        <p14:creationId xmlns:p14="http://schemas.microsoft.com/office/powerpoint/2010/main" val="3103428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4" y="0"/>
            <a:ext cx="2950474" cy="497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pt-BR"/>
          </a:p>
        </p:txBody>
      </p:sp>
      <p:sp>
        <p:nvSpPr>
          <p:cNvPr id="28675" name="Rectangle 1027"/>
          <p:cNvSpPr>
            <a:spLocks noGrp="1" noChangeArrowheads="1"/>
          </p:cNvSpPr>
          <p:nvPr>
            <p:ph type="dt" idx="1"/>
          </p:nvPr>
        </p:nvSpPr>
        <p:spPr bwMode="auto">
          <a:xfrm>
            <a:off x="3858317" y="0"/>
            <a:ext cx="2950474" cy="497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pt-BR"/>
          </a:p>
        </p:txBody>
      </p:sp>
      <p:sp>
        <p:nvSpPr>
          <p:cNvPr id="4100" name="Rectangle 1028"/>
          <p:cNvSpPr>
            <a:spLocks noGrp="1" noRot="1" noChangeAspect="1" noChangeArrowheads="1" noTextEdit="1"/>
          </p:cNvSpPr>
          <p:nvPr>
            <p:ph type="sldImg" idx="2"/>
          </p:nvPr>
        </p:nvSpPr>
        <p:spPr bwMode="auto">
          <a:xfrm>
            <a:off x="920750" y="744538"/>
            <a:ext cx="4970463"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1029"/>
          <p:cNvSpPr>
            <a:spLocks noGrp="1" noChangeArrowheads="1"/>
          </p:cNvSpPr>
          <p:nvPr>
            <p:ph type="body" sz="quarter" idx="3"/>
          </p:nvPr>
        </p:nvSpPr>
        <p:spPr bwMode="auto">
          <a:xfrm>
            <a:off x="907842" y="4721900"/>
            <a:ext cx="4993111" cy="44741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28678" name="Rectangle 1030"/>
          <p:cNvSpPr>
            <a:spLocks noGrp="1" noChangeArrowheads="1"/>
          </p:cNvSpPr>
          <p:nvPr>
            <p:ph type="ftr" sz="quarter" idx="4"/>
          </p:nvPr>
        </p:nvSpPr>
        <p:spPr bwMode="auto">
          <a:xfrm>
            <a:off x="4" y="9443796"/>
            <a:ext cx="2950474" cy="4971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pt-BR"/>
          </a:p>
        </p:txBody>
      </p:sp>
      <p:sp>
        <p:nvSpPr>
          <p:cNvPr id="28679" name="Rectangle 1031"/>
          <p:cNvSpPr>
            <a:spLocks noGrp="1" noChangeArrowheads="1"/>
          </p:cNvSpPr>
          <p:nvPr>
            <p:ph type="sldNum" sz="quarter" idx="5"/>
          </p:nvPr>
        </p:nvSpPr>
        <p:spPr bwMode="auto">
          <a:xfrm>
            <a:off x="3858317" y="9443796"/>
            <a:ext cx="2950474" cy="4971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787C7B7-51FE-4E4C-956D-F0D76E5CAE1E}" type="slidenum">
              <a:rPr lang="pt-BR"/>
              <a:pPr>
                <a:defRPr/>
              </a:pPr>
              <a:t>‹nº›</a:t>
            </a:fld>
            <a:endParaRPr lang="pt-BR"/>
          </a:p>
        </p:txBody>
      </p:sp>
    </p:spTree>
    <p:extLst>
      <p:ext uri="{BB962C8B-B14F-4D97-AF65-F5344CB8AC3E}">
        <p14:creationId xmlns:p14="http://schemas.microsoft.com/office/powerpoint/2010/main" val="3695536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F23FB91E-A0DC-4A5F-B463-D7B8E79502D1}" type="slidenum">
              <a:rPr lang="pt-BR" smtClean="0"/>
              <a:t>2</a:t>
            </a:fld>
            <a:endParaRPr lang="pt-BR"/>
          </a:p>
        </p:txBody>
      </p:sp>
    </p:spTree>
    <p:extLst>
      <p:ext uri="{BB962C8B-B14F-4D97-AF65-F5344CB8AC3E}">
        <p14:creationId xmlns:p14="http://schemas.microsoft.com/office/powerpoint/2010/main" val="716633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12</a:t>
            </a:fld>
            <a:endParaRPr lang="pt-BR"/>
          </a:p>
        </p:txBody>
      </p:sp>
    </p:spTree>
    <p:extLst>
      <p:ext uri="{BB962C8B-B14F-4D97-AF65-F5344CB8AC3E}">
        <p14:creationId xmlns:p14="http://schemas.microsoft.com/office/powerpoint/2010/main" val="537387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13</a:t>
            </a:fld>
            <a:endParaRPr lang="pt-BR"/>
          </a:p>
        </p:txBody>
      </p:sp>
    </p:spTree>
    <p:extLst>
      <p:ext uri="{BB962C8B-B14F-4D97-AF65-F5344CB8AC3E}">
        <p14:creationId xmlns:p14="http://schemas.microsoft.com/office/powerpoint/2010/main" val="3206026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15</a:t>
            </a:fld>
            <a:endParaRPr lang="pt-BR"/>
          </a:p>
        </p:txBody>
      </p:sp>
    </p:spTree>
    <p:extLst>
      <p:ext uri="{BB962C8B-B14F-4D97-AF65-F5344CB8AC3E}">
        <p14:creationId xmlns:p14="http://schemas.microsoft.com/office/powerpoint/2010/main" val="927998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16</a:t>
            </a:fld>
            <a:endParaRPr lang="pt-BR"/>
          </a:p>
        </p:txBody>
      </p:sp>
    </p:spTree>
    <p:extLst>
      <p:ext uri="{BB962C8B-B14F-4D97-AF65-F5344CB8AC3E}">
        <p14:creationId xmlns:p14="http://schemas.microsoft.com/office/powerpoint/2010/main" val="2505594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17</a:t>
            </a:fld>
            <a:endParaRPr lang="pt-BR"/>
          </a:p>
        </p:txBody>
      </p:sp>
    </p:spTree>
    <p:extLst>
      <p:ext uri="{BB962C8B-B14F-4D97-AF65-F5344CB8AC3E}">
        <p14:creationId xmlns:p14="http://schemas.microsoft.com/office/powerpoint/2010/main" val="3582606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18</a:t>
            </a:fld>
            <a:endParaRPr lang="pt-BR"/>
          </a:p>
        </p:txBody>
      </p:sp>
    </p:spTree>
    <p:extLst>
      <p:ext uri="{BB962C8B-B14F-4D97-AF65-F5344CB8AC3E}">
        <p14:creationId xmlns:p14="http://schemas.microsoft.com/office/powerpoint/2010/main" val="2824111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19</a:t>
            </a:fld>
            <a:endParaRPr lang="pt-BR"/>
          </a:p>
        </p:txBody>
      </p:sp>
    </p:spTree>
    <p:extLst>
      <p:ext uri="{BB962C8B-B14F-4D97-AF65-F5344CB8AC3E}">
        <p14:creationId xmlns:p14="http://schemas.microsoft.com/office/powerpoint/2010/main" val="2734291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20</a:t>
            </a:fld>
            <a:endParaRPr lang="pt-BR"/>
          </a:p>
        </p:txBody>
      </p:sp>
    </p:spTree>
    <p:extLst>
      <p:ext uri="{BB962C8B-B14F-4D97-AF65-F5344CB8AC3E}">
        <p14:creationId xmlns:p14="http://schemas.microsoft.com/office/powerpoint/2010/main" val="1644481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21</a:t>
            </a:fld>
            <a:endParaRPr lang="pt-BR"/>
          </a:p>
        </p:txBody>
      </p:sp>
    </p:spTree>
    <p:extLst>
      <p:ext uri="{BB962C8B-B14F-4D97-AF65-F5344CB8AC3E}">
        <p14:creationId xmlns:p14="http://schemas.microsoft.com/office/powerpoint/2010/main" val="33308410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22</a:t>
            </a:fld>
            <a:endParaRPr lang="pt-BR"/>
          </a:p>
        </p:txBody>
      </p:sp>
    </p:spTree>
    <p:extLst>
      <p:ext uri="{BB962C8B-B14F-4D97-AF65-F5344CB8AC3E}">
        <p14:creationId xmlns:p14="http://schemas.microsoft.com/office/powerpoint/2010/main" val="676168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4</a:t>
            </a:fld>
            <a:endParaRPr lang="pt-BR"/>
          </a:p>
        </p:txBody>
      </p:sp>
    </p:spTree>
    <p:extLst>
      <p:ext uri="{BB962C8B-B14F-4D97-AF65-F5344CB8AC3E}">
        <p14:creationId xmlns:p14="http://schemas.microsoft.com/office/powerpoint/2010/main" val="3612318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23</a:t>
            </a:fld>
            <a:endParaRPr lang="pt-BR"/>
          </a:p>
        </p:txBody>
      </p:sp>
    </p:spTree>
    <p:extLst>
      <p:ext uri="{BB962C8B-B14F-4D97-AF65-F5344CB8AC3E}">
        <p14:creationId xmlns:p14="http://schemas.microsoft.com/office/powerpoint/2010/main" val="2012961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24</a:t>
            </a:fld>
            <a:endParaRPr lang="pt-BR"/>
          </a:p>
        </p:txBody>
      </p:sp>
    </p:spTree>
    <p:extLst>
      <p:ext uri="{BB962C8B-B14F-4D97-AF65-F5344CB8AC3E}">
        <p14:creationId xmlns:p14="http://schemas.microsoft.com/office/powerpoint/2010/main" val="2711684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25</a:t>
            </a:fld>
            <a:endParaRPr lang="pt-BR"/>
          </a:p>
        </p:txBody>
      </p:sp>
    </p:spTree>
    <p:extLst>
      <p:ext uri="{BB962C8B-B14F-4D97-AF65-F5344CB8AC3E}">
        <p14:creationId xmlns:p14="http://schemas.microsoft.com/office/powerpoint/2010/main" val="1060041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26</a:t>
            </a:fld>
            <a:endParaRPr lang="pt-BR"/>
          </a:p>
        </p:txBody>
      </p:sp>
    </p:spTree>
    <p:extLst>
      <p:ext uri="{BB962C8B-B14F-4D97-AF65-F5344CB8AC3E}">
        <p14:creationId xmlns:p14="http://schemas.microsoft.com/office/powerpoint/2010/main" val="1971728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27</a:t>
            </a:fld>
            <a:endParaRPr lang="pt-BR"/>
          </a:p>
        </p:txBody>
      </p:sp>
    </p:spTree>
    <p:extLst>
      <p:ext uri="{BB962C8B-B14F-4D97-AF65-F5344CB8AC3E}">
        <p14:creationId xmlns:p14="http://schemas.microsoft.com/office/powerpoint/2010/main" val="41457307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28</a:t>
            </a:fld>
            <a:endParaRPr lang="pt-BR"/>
          </a:p>
        </p:txBody>
      </p:sp>
    </p:spTree>
    <p:extLst>
      <p:ext uri="{BB962C8B-B14F-4D97-AF65-F5344CB8AC3E}">
        <p14:creationId xmlns:p14="http://schemas.microsoft.com/office/powerpoint/2010/main" val="119675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29</a:t>
            </a:fld>
            <a:endParaRPr lang="pt-BR"/>
          </a:p>
        </p:txBody>
      </p:sp>
    </p:spTree>
    <p:extLst>
      <p:ext uri="{BB962C8B-B14F-4D97-AF65-F5344CB8AC3E}">
        <p14:creationId xmlns:p14="http://schemas.microsoft.com/office/powerpoint/2010/main" val="25293368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30</a:t>
            </a:fld>
            <a:endParaRPr lang="pt-BR"/>
          </a:p>
        </p:txBody>
      </p:sp>
    </p:spTree>
    <p:extLst>
      <p:ext uri="{BB962C8B-B14F-4D97-AF65-F5344CB8AC3E}">
        <p14:creationId xmlns:p14="http://schemas.microsoft.com/office/powerpoint/2010/main" val="39905662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31</a:t>
            </a:fld>
            <a:endParaRPr lang="pt-BR"/>
          </a:p>
        </p:txBody>
      </p:sp>
    </p:spTree>
    <p:extLst>
      <p:ext uri="{BB962C8B-B14F-4D97-AF65-F5344CB8AC3E}">
        <p14:creationId xmlns:p14="http://schemas.microsoft.com/office/powerpoint/2010/main" val="42804554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32</a:t>
            </a:fld>
            <a:endParaRPr lang="pt-BR"/>
          </a:p>
        </p:txBody>
      </p:sp>
    </p:spTree>
    <p:extLst>
      <p:ext uri="{BB962C8B-B14F-4D97-AF65-F5344CB8AC3E}">
        <p14:creationId xmlns:p14="http://schemas.microsoft.com/office/powerpoint/2010/main" val="4281564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5</a:t>
            </a:fld>
            <a:endParaRPr lang="pt-BR"/>
          </a:p>
        </p:txBody>
      </p:sp>
    </p:spTree>
    <p:extLst>
      <p:ext uri="{BB962C8B-B14F-4D97-AF65-F5344CB8AC3E}">
        <p14:creationId xmlns:p14="http://schemas.microsoft.com/office/powerpoint/2010/main" val="33215561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33</a:t>
            </a:fld>
            <a:endParaRPr lang="pt-BR"/>
          </a:p>
        </p:txBody>
      </p:sp>
    </p:spTree>
    <p:extLst>
      <p:ext uri="{BB962C8B-B14F-4D97-AF65-F5344CB8AC3E}">
        <p14:creationId xmlns:p14="http://schemas.microsoft.com/office/powerpoint/2010/main" val="2082317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34</a:t>
            </a:fld>
            <a:endParaRPr lang="pt-BR"/>
          </a:p>
        </p:txBody>
      </p:sp>
    </p:spTree>
    <p:extLst>
      <p:ext uri="{BB962C8B-B14F-4D97-AF65-F5344CB8AC3E}">
        <p14:creationId xmlns:p14="http://schemas.microsoft.com/office/powerpoint/2010/main" val="17444499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35</a:t>
            </a:fld>
            <a:endParaRPr lang="pt-BR"/>
          </a:p>
        </p:txBody>
      </p:sp>
    </p:spTree>
    <p:extLst>
      <p:ext uri="{BB962C8B-B14F-4D97-AF65-F5344CB8AC3E}">
        <p14:creationId xmlns:p14="http://schemas.microsoft.com/office/powerpoint/2010/main" val="429366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36</a:t>
            </a:fld>
            <a:endParaRPr lang="pt-BR"/>
          </a:p>
        </p:txBody>
      </p:sp>
    </p:spTree>
    <p:extLst>
      <p:ext uri="{BB962C8B-B14F-4D97-AF65-F5344CB8AC3E}">
        <p14:creationId xmlns:p14="http://schemas.microsoft.com/office/powerpoint/2010/main" val="5146040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37</a:t>
            </a:fld>
            <a:endParaRPr lang="pt-BR"/>
          </a:p>
        </p:txBody>
      </p:sp>
    </p:spTree>
    <p:extLst>
      <p:ext uri="{BB962C8B-B14F-4D97-AF65-F5344CB8AC3E}">
        <p14:creationId xmlns:p14="http://schemas.microsoft.com/office/powerpoint/2010/main" val="23697961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38</a:t>
            </a:fld>
            <a:endParaRPr lang="pt-BR"/>
          </a:p>
        </p:txBody>
      </p:sp>
    </p:spTree>
    <p:extLst>
      <p:ext uri="{BB962C8B-B14F-4D97-AF65-F5344CB8AC3E}">
        <p14:creationId xmlns:p14="http://schemas.microsoft.com/office/powerpoint/2010/main" val="8416947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39</a:t>
            </a:fld>
            <a:endParaRPr lang="pt-BR"/>
          </a:p>
        </p:txBody>
      </p:sp>
    </p:spTree>
    <p:extLst>
      <p:ext uri="{BB962C8B-B14F-4D97-AF65-F5344CB8AC3E}">
        <p14:creationId xmlns:p14="http://schemas.microsoft.com/office/powerpoint/2010/main" val="4170644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40</a:t>
            </a:fld>
            <a:endParaRPr lang="pt-BR"/>
          </a:p>
        </p:txBody>
      </p:sp>
    </p:spTree>
    <p:extLst>
      <p:ext uri="{BB962C8B-B14F-4D97-AF65-F5344CB8AC3E}">
        <p14:creationId xmlns:p14="http://schemas.microsoft.com/office/powerpoint/2010/main" val="24714464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F23FB91E-A0DC-4A5F-B463-D7B8E79502D1}" type="slidenum">
              <a:rPr lang="pt-BR" smtClean="0"/>
              <a:t>41</a:t>
            </a:fld>
            <a:endParaRPr lang="pt-BR"/>
          </a:p>
        </p:txBody>
      </p:sp>
    </p:spTree>
    <p:extLst>
      <p:ext uri="{BB962C8B-B14F-4D97-AF65-F5344CB8AC3E}">
        <p14:creationId xmlns:p14="http://schemas.microsoft.com/office/powerpoint/2010/main" val="2612244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6</a:t>
            </a:fld>
            <a:endParaRPr lang="pt-BR"/>
          </a:p>
        </p:txBody>
      </p:sp>
    </p:spTree>
    <p:extLst>
      <p:ext uri="{BB962C8B-B14F-4D97-AF65-F5344CB8AC3E}">
        <p14:creationId xmlns:p14="http://schemas.microsoft.com/office/powerpoint/2010/main" val="190913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7</a:t>
            </a:fld>
            <a:endParaRPr lang="pt-BR"/>
          </a:p>
        </p:txBody>
      </p:sp>
    </p:spTree>
    <p:extLst>
      <p:ext uri="{BB962C8B-B14F-4D97-AF65-F5344CB8AC3E}">
        <p14:creationId xmlns:p14="http://schemas.microsoft.com/office/powerpoint/2010/main" val="1447323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8</a:t>
            </a:fld>
            <a:endParaRPr lang="pt-BR"/>
          </a:p>
        </p:txBody>
      </p:sp>
    </p:spTree>
    <p:extLst>
      <p:ext uri="{BB962C8B-B14F-4D97-AF65-F5344CB8AC3E}">
        <p14:creationId xmlns:p14="http://schemas.microsoft.com/office/powerpoint/2010/main" val="302328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9</a:t>
            </a:fld>
            <a:endParaRPr lang="pt-BR"/>
          </a:p>
        </p:txBody>
      </p:sp>
    </p:spTree>
    <p:extLst>
      <p:ext uri="{BB962C8B-B14F-4D97-AF65-F5344CB8AC3E}">
        <p14:creationId xmlns:p14="http://schemas.microsoft.com/office/powerpoint/2010/main" val="3951836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10</a:t>
            </a:fld>
            <a:endParaRPr lang="pt-BR"/>
          </a:p>
        </p:txBody>
      </p:sp>
    </p:spTree>
    <p:extLst>
      <p:ext uri="{BB962C8B-B14F-4D97-AF65-F5344CB8AC3E}">
        <p14:creationId xmlns:p14="http://schemas.microsoft.com/office/powerpoint/2010/main" val="1559828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11</a:t>
            </a:fld>
            <a:endParaRPr lang="pt-BR"/>
          </a:p>
        </p:txBody>
      </p:sp>
    </p:spTree>
    <p:extLst>
      <p:ext uri="{BB962C8B-B14F-4D97-AF65-F5344CB8AC3E}">
        <p14:creationId xmlns:p14="http://schemas.microsoft.com/office/powerpoint/2010/main" val="166282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pa">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6286500" y="-8934"/>
            <a:ext cx="2857500" cy="1143000"/>
          </a:xfrm>
          <a:prstGeom prst="rect">
            <a:avLst/>
          </a:prstGeom>
        </p:spPr>
      </p:pic>
      <p:sp>
        <p:nvSpPr>
          <p:cNvPr id="4" name="Text Placeholder 3"/>
          <p:cNvSpPr>
            <a:spLocks noGrp="1"/>
          </p:cNvSpPr>
          <p:nvPr>
            <p:ph type="body" sz="quarter" idx="10" hasCustomPrompt="1"/>
          </p:nvPr>
        </p:nvSpPr>
        <p:spPr>
          <a:xfrm>
            <a:off x="0" y="1202736"/>
            <a:ext cx="9144000" cy="1146144"/>
          </a:xfrm>
          <a:prstGeom prst="rect">
            <a:avLst/>
          </a:prstGeom>
        </p:spPr>
        <p:txBody>
          <a:bodyPr/>
          <a:lstStyle>
            <a:lvl1pPr marL="0" indent="0" algn="ctr">
              <a:buNone/>
              <a:defRPr sz="2800" b="1" cap="small" baseline="0">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en-US" dirty="0" err="1"/>
              <a:t>Título</a:t>
            </a:r>
            <a:r>
              <a:rPr lang="en-US" dirty="0"/>
              <a:t> da </a:t>
            </a:r>
            <a:r>
              <a:rPr lang="en-US" dirty="0" err="1"/>
              <a:t>Apresentação</a:t>
            </a:r>
            <a:endParaRPr lang="en-US" dirty="0"/>
          </a:p>
        </p:txBody>
      </p:sp>
      <p:sp>
        <p:nvSpPr>
          <p:cNvPr id="9" name="Text Placeholder 8"/>
          <p:cNvSpPr>
            <a:spLocks noGrp="1"/>
          </p:cNvSpPr>
          <p:nvPr>
            <p:ph type="body" sz="quarter" idx="11"/>
          </p:nvPr>
        </p:nvSpPr>
        <p:spPr>
          <a:xfrm>
            <a:off x="0" y="2417550"/>
            <a:ext cx="9144000" cy="914400"/>
          </a:xfrm>
          <a:prstGeom prst="rect">
            <a:avLst/>
          </a:prstGeom>
        </p:spPr>
        <p:txBody>
          <a:bodyPr tIns="72000"/>
          <a:lstStyle>
            <a:lvl1pPr marL="0" indent="0" algn="ctr">
              <a:buNone/>
              <a:defRPr sz="2000" b="1">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en-US" dirty="0"/>
              <a:t>Click to edit Master text styles</a:t>
            </a:r>
          </a:p>
        </p:txBody>
      </p:sp>
      <p:sp>
        <p:nvSpPr>
          <p:cNvPr id="10" name="Rectangle 9"/>
          <p:cNvSpPr/>
          <p:nvPr userDrawn="1"/>
        </p:nvSpPr>
        <p:spPr>
          <a:xfrm>
            <a:off x="0" y="6309320"/>
            <a:ext cx="914400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2" hasCustomPrompt="1"/>
          </p:nvPr>
        </p:nvSpPr>
        <p:spPr>
          <a:xfrm>
            <a:off x="719609" y="3601054"/>
            <a:ext cx="7704782" cy="620034"/>
          </a:xfrm>
          <a:prstGeom prst="rect">
            <a:avLst/>
          </a:prstGeom>
        </p:spPr>
        <p:txBody>
          <a:bodyPr/>
          <a:lstStyle>
            <a:lvl1pPr marL="0" indent="0" algn="ctr">
              <a:buNone/>
              <a:defRPr sz="2800" b="1" baseline="0">
                <a:solidFill>
                  <a:srgbClr val="C00000"/>
                </a:solidFill>
                <a:latin typeface="Times New Roman" panose="02020603050405020304" pitchFamily="18" charset="0"/>
                <a:cs typeface="Times New Roman" panose="02020603050405020304" pitchFamily="18" charset="0"/>
                <a:sym typeface="Symbol" panose="05050102010706020507" pitchFamily="18" charset="2"/>
              </a:defRPr>
            </a:lvl1pPr>
          </a:lstStyle>
          <a:p>
            <a:pPr lvl="0"/>
            <a:r>
              <a:rPr lang="en-US" dirty="0"/>
              <a:t>Aula [] – []/ []/ []</a:t>
            </a:r>
          </a:p>
        </p:txBody>
      </p:sp>
      <p:sp>
        <p:nvSpPr>
          <p:cNvPr id="15" name="Text Placeholder 14"/>
          <p:cNvSpPr>
            <a:spLocks noGrp="1"/>
          </p:cNvSpPr>
          <p:nvPr>
            <p:ph type="body" sz="quarter" idx="13"/>
          </p:nvPr>
        </p:nvSpPr>
        <p:spPr>
          <a:xfrm>
            <a:off x="718666" y="4365030"/>
            <a:ext cx="7705725" cy="1800274"/>
          </a:xfrm>
          <a:prstGeom prst="rect">
            <a:avLst/>
          </a:prstGeom>
        </p:spPr>
        <p:txBody>
          <a:bodyPr anchor="t" anchorCtr="0"/>
          <a:lstStyle>
            <a:lvl1pPr marL="0" indent="0" algn="ctr">
              <a:buNone/>
              <a:defRPr sz="2800" b="1">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en-US" dirty="0"/>
              <a:t>Click to edit Master text styles</a:t>
            </a:r>
          </a:p>
        </p:txBody>
      </p:sp>
    </p:spTree>
    <p:extLst>
      <p:ext uri="{BB962C8B-B14F-4D97-AF65-F5344CB8AC3E}">
        <p14:creationId xmlns:p14="http://schemas.microsoft.com/office/powerpoint/2010/main" val="276839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omente Título">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79263" y="1218373"/>
            <a:ext cx="8785225" cy="424733"/>
          </a:xfrm>
          <a:prstGeom prst="rect">
            <a:avLst/>
          </a:prstGeom>
        </p:spPr>
        <p:txBody>
          <a:bodyPr anchor="ctr" anchorCtr="0"/>
          <a:lstStyle>
            <a:lvl1pPr marL="0" indent="0">
              <a:buNone/>
              <a:defRPr b="1" baseline="0">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pt-BR" noProof="0" dirty="0"/>
              <a:t>Digite o Título</a:t>
            </a:r>
          </a:p>
        </p:txBody>
      </p:sp>
    </p:spTree>
    <p:extLst>
      <p:ext uri="{BB962C8B-B14F-4D97-AF65-F5344CB8AC3E}">
        <p14:creationId xmlns:p14="http://schemas.microsoft.com/office/powerpoint/2010/main" val="110668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omente Título">
    <p:spTree>
      <p:nvGrpSpPr>
        <p:cNvPr id="1" name=""/>
        <p:cNvGrpSpPr/>
        <p:nvPr/>
      </p:nvGrpSpPr>
      <p:grpSpPr>
        <a:xfrm>
          <a:off x="0" y="0"/>
          <a:ext cx="0" cy="0"/>
          <a:chOff x="0" y="0"/>
          <a:chExt cx="0" cy="0"/>
        </a:xfrm>
      </p:grpSpPr>
      <p:sp>
        <p:nvSpPr>
          <p:cNvPr id="2" name="TextBox 1"/>
          <p:cNvSpPr txBox="1"/>
          <p:nvPr userDrawn="1"/>
        </p:nvSpPr>
        <p:spPr>
          <a:xfrm>
            <a:off x="187729" y="1222153"/>
            <a:ext cx="8785225" cy="424734"/>
          </a:xfrm>
          <a:prstGeom prst="rect">
            <a:avLst/>
          </a:prstGeom>
        </p:spPr>
        <p:txBody>
          <a:bodyPr anchor="ctr" anchorCtr="0"/>
          <a:lstStyle>
            <a:lvl1pPr marL="0" lvl="0" indent="0" defTabSz="914400" eaLnBrk="1" latinLnBrk="0" hangingPunct="1">
              <a:spcBef>
                <a:spcPct val="20000"/>
              </a:spcBef>
              <a:buFont typeface="Arial" panose="020B0604020202020204" pitchFamily="34" charset="0"/>
              <a:buNone/>
              <a:defRPr sz="1800" b="1" baseline="0">
                <a:solidFill>
                  <a:schemeClr val="tx1">
                    <a:lumMod val="75000"/>
                    <a:lumOff val="25000"/>
                  </a:schemeClr>
                </a:solidFill>
                <a:ea typeface="Verdana" panose="020B0604030504040204" pitchFamily="34" charset="0"/>
                <a:cs typeface="Times New Roman" panose="02020603050405020304" pitchFamily="18" charset="0"/>
              </a:defRPr>
            </a:lvl1pPr>
            <a:lvl2pPr marL="742950" indent="-285750" defTabSz="914400" eaLnBrk="1" latinLnBrk="0" hangingPunct="1">
              <a:spcBef>
                <a:spcPct val="20000"/>
              </a:spcBef>
              <a:buFont typeface="Arial" panose="020B0604020202020204" pitchFamily="34" charset="0"/>
              <a:buChar char="–"/>
              <a:defRPr sz="2000">
                <a:latin typeface="Verdana" panose="020B0604030504040204" pitchFamily="34" charset="0"/>
                <a:ea typeface="Verdana" panose="020B0604030504040204" pitchFamily="34" charset="0"/>
                <a:cs typeface="Verdana" panose="020B0604030504040204" pitchFamily="34" charset="0"/>
              </a:defRPr>
            </a:lvl2pPr>
            <a:lvl3pPr marL="1143000" indent="-228600" defTabSz="914400" eaLnBrk="1" latinLnBrk="0" hangingPunct="1">
              <a:spcBef>
                <a:spcPct val="20000"/>
              </a:spcBef>
              <a:buFont typeface="Arial" panose="020B0604020202020204" pitchFamily="34" charset="0"/>
              <a:buChar char="•"/>
              <a:defRPr>
                <a:latin typeface="Verdana" panose="020B0604030504040204" pitchFamily="34" charset="0"/>
                <a:ea typeface="Verdana" panose="020B0604030504040204" pitchFamily="34" charset="0"/>
                <a:cs typeface="Verdana" panose="020B0604030504040204" pitchFamily="34" charset="0"/>
              </a:defRPr>
            </a:lvl3pPr>
            <a:lvl4pPr marL="1600200" indent="-228600" defTabSz="914400" eaLnBrk="1" latinLnBrk="0" hangingPunct="1">
              <a:spcBef>
                <a:spcPct val="20000"/>
              </a:spcBef>
              <a:buFont typeface="Arial" panose="020B0604020202020204" pitchFamily="34" charset="0"/>
              <a:buChar char="–"/>
              <a:defRPr sz="2000">
                <a:latin typeface="Verdana" panose="020B0604030504040204" pitchFamily="34" charset="0"/>
                <a:ea typeface="Verdana" panose="020B0604030504040204" pitchFamily="34" charset="0"/>
                <a:cs typeface="Verdana" panose="020B0604030504040204" pitchFamily="34" charset="0"/>
              </a:defRPr>
            </a:lvl4pPr>
            <a:lvl5pPr marL="2057400" indent="-228600" defTabSz="914400" eaLnBrk="1" latinLnBrk="0" hangingPunct="1">
              <a:spcBef>
                <a:spcPct val="20000"/>
              </a:spcBef>
              <a:buFont typeface="Arial" panose="020B0604020202020204" pitchFamily="34" charset="0"/>
              <a:buChar char="»"/>
              <a:defRPr sz="2000">
                <a:latin typeface="Verdana" panose="020B0604030504040204" pitchFamily="34" charset="0"/>
                <a:ea typeface="Verdana" panose="020B0604030504040204" pitchFamily="34" charset="0"/>
                <a:cs typeface="Verdana" panose="020B0604030504040204" pitchFamily="34" charset="0"/>
              </a:defRPr>
            </a:lvl5pPr>
            <a:lvl6pPr marL="2514600" indent="-228600">
              <a:spcBef>
                <a:spcPct val="20000"/>
              </a:spcBef>
              <a:buFont typeface="Arial" panose="020B0604020202020204" pitchFamily="34" charset="0"/>
              <a:buChar char="•"/>
              <a:defRPr sz="2000">
                <a:latin typeface="+mn-lt"/>
              </a:defRPr>
            </a:lvl6pPr>
            <a:lvl7pPr marL="2971800" indent="-228600">
              <a:spcBef>
                <a:spcPct val="20000"/>
              </a:spcBef>
              <a:buFont typeface="Arial" panose="020B0604020202020204" pitchFamily="34" charset="0"/>
              <a:buChar char="•"/>
              <a:defRPr sz="2000">
                <a:latin typeface="+mn-lt"/>
              </a:defRPr>
            </a:lvl7pPr>
            <a:lvl8pPr marL="3429000" indent="-228600">
              <a:spcBef>
                <a:spcPct val="20000"/>
              </a:spcBef>
              <a:buFont typeface="Arial" panose="020B0604020202020204" pitchFamily="34" charset="0"/>
              <a:buChar char="•"/>
              <a:defRPr sz="2000">
                <a:latin typeface="+mn-lt"/>
              </a:defRPr>
            </a:lvl8pPr>
            <a:lvl9pPr marL="3886200" indent="-228600">
              <a:spcBef>
                <a:spcPct val="20000"/>
              </a:spcBef>
              <a:buFont typeface="Arial" panose="020B0604020202020204" pitchFamily="34" charset="0"/>
              <a:buChar char="•"/>
              <a:defRPr sz="2000">
                <a:latin typeface="+mn-lt"/>
              </a:defRPr>
            </a:lvl9pPr>
          </a:lstStyle>
          <a:p>
            <a:pPr lvl="0"/>
            <a:r>
              <a:rPr lang="pt-BR" dirty="0"/>
              <a:t>Aula 03 – Tributação das Pessoas Jurídicas</a:t>
            </a:r>
          </a:p>
        </p:txBody>
      </p:sp>
    </p:spTree>
    <p:extLst>
      <p:ext uri="{BB962C8B-B14F-4D97-AF65-F5344CB8AC3E}">
        <p14:creationId xmlns:p14="http://schemas.microsoft.com/office/powerpoint/2010/main" val="353483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e Texto">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79263" y="1218373"/>
            <a:ext cx="8785225" cy="424733"/>
          </a:xfrm>
          <a:prstGeom prst="rect">
            <a:avLst/>
          </a:prstGeom>
        </p:spPr>
        <p:txBody>
          <a:bodyPr anchor="ctr" anchorCtr="0"/>
          <a:lstStyle>
            <a:lvl1pPr marL="0" indent="0">
              <a:buNone/>
              <a:defRPr b="1" baseline="0">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pt-BR" noProof="0" dirty="0"/>
              <a:t>Digite o Título</a:t>
            </a:r>
          </a:p>
        </p:txBody>
      </p:sp>
      <p:sp>
        <p:nvSpPr>
          <p:cNvPr id="6" name="Text Placeholder 5"/>
          <p:cNvSpPr>
            <a:spLocks noGrp="1"/>
          </p:cNvSpPr>
          <p:nvPr>
            <p:ph type="body" sz="quarter" idx="11"/>
          </p:nvPr>
        </p:nvSpPr>
        <p:spPr>
          <a:xfrm>
            <a:off x="179262" y="1806200"/>
            <a:ext cx="8785225" cy="4431112"/>
          </a:xfrm>
          <a:prstGeom prst="rect">
            <a:avLst/>
          </a:prstGeom>
        </p:spPr>
        <p:txBody>
          <a:bodyPr/>
          <a:lstStyle>
            <a:lvl1pPr marL="252000" indent="-252000">
              <a:lnSpc>
                <a:spcPct val="120000"/>
              </a:lnSpc>
              <a:spcBef>
                <a:spcPts val="0"/>
              </a:spcBef>
              <a:spcAft>
                <a:spcPts val="600"/>
              </a:spcAft>
              <a:buFont typeface="Wingdings" panose="05000000000000000000" pitchFamily="2" charset="2"/>
              <a:buChar char="§"/>
              <a:defRPr sz="2400">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en-US" dirty="0"/>
              <a:t>Click to edit Master text styles</a:t>
            </a:r>
          </a:p>
        </p:txBody>
      </p:sp>
    </p:spTree>
    <p:extLst>
      <p:ext uri="{BB962C8B-B14F-4D97-AF65-F5344CB8AC3E}">
        <p14:creationId xmlns:p14="http://schemas.microsoft.com/office/powerpoint/2010/main" val="36809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NAL">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6286500" y="-8934"/>
            <a:ext cx="2857500" cy="1143000"/>
          </a:xfrm>
          <a:prstGeom prst="rect">
            <a:avLst/>
          </a:prstGeom>
        </p:spPr>
      </p:pic>
      <p:sp>
        <p:nvSpPr>
          <p:cNvPr id="6" name="Title 1"/>
          <p:cNvSpPr txBox="1">
            <a:spLocks/>
          </p:cNvSpPr>
          <p:nvPr userDrawn="1"/>
        </p:nvSpPr>
        <p:spPr bwMode="auto">
          <a:xfrm>
            <a:off x="1015386" y="3861048"/>
            <a:ext cx="7149737" cy="2290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t"/>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150000"/>
              </a:lnSpc>
              <a:defRPr/>
            </a:pPr>
            <a:r>
              <a:rPr lang="pt-BR" sz="2000" b="1" dirty="0">
                <a:solidFill>
                  <a:schemeClr val="tx1">
                    <a:lumMod val="75000"/>
                    <a:lumOff val="25000"/>
                  </a:schemeClr>
                </a:solidFill>
                <a:latin typeface="Times New Roman" panose="02020603050405020304" pitchFamily="18" charset="0"/>
                <a:cs typeface="Times New Roman" panose="02020603050405020304" pitchFamily="18" charset="0"/>
              </a:rPr>
              <a:t>Monitores</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leonardo.branco@usp.br</a:t>
            </a:r>
          </a:p>
          <a:p>
            <a:pPr algn="ctr">
              <a:lnSpc>
                <a:spcPct val="150000"/>
              </a:lnSpc>
              <a:spcAft>
                <a:spcPts val="1800"/>
              </a:spcAft>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alexandre.pinto@usp.br</a:t>
            </a:r>
            <a:endParaRPr lang="pt-BR" sz="14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ctr" eaLnBrk="1" hangingPunct="1">
              <a:lnSpc>
                <a:spcPct val="100000"/>
              </a:lnSpc>
              <a:defRPr/>
            </a:pPr>
            <a:r>
              <a:rPr lang="pt-BR" sz="1600" b="1" dirty="0">
                <a:solidFill>
                  <a:schemeClr val="tx1">
                    <a:lumMod val="75000"/>
                    <a:lumOff val="25000"/>
                  </a:schemeClr>
                </a:solidFill>
                <a:latin typeface="Times New Roman" panose="02020603050405020304" pitchFamily="18" charset="0"/>
                <a:cs typeface="Times New Roman" panose="02020603050405020304" pitchFamily="18" charset="0"/>
              </a:rPr>
              <a:t>Observação: </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esta apresentação foi desenvolvida e atualizada sob a orientação do Prof. Titular Luís Eduardo </a:t>
            </a:r>
            <a:r>
              <a:rPr lang="pt-BR" sz="1600" dirty="0" err="1">
                <a:solidFill>
                  <a:schemeClr val="tx1">
                    <a:lumMod val="75000"/>
                    <a:lumOff val="25000"/>
                  </a:schemeClr>
                </a:solidFill>
                <a:latin typeface="Times New Roman" panose="02020603050405020304" pitchFamily="18" charset="0"/>
                <a:cs typeface="Times New Roman" panose="02020603050405020304" pitchFamily="18" charset="0"/>
              </a:rPr>
              <a:t>Schoueri</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 a partir do material preparado pelos </a:t>
            </a:r>
            <a:r>
              <a:rPr lang="pt-BR" sz="1600" dirty="0" err="1">
                <a:solidFill>
                  <a:schemeClr val="tx1">
                    <a:lumMod val="75000"/>
                    <a:lumOff val="25000"/>
                  </a:schemeClr>
                </a:solidFill>
                <a:latin typeface="Times New Roman" panose="02020603050405020304" pitchFamily="18" charset="0"/>
                <a:cs typeface="Times New Roman" panose="02020603050405020304" pitchFamily="18" charset="0"/>
              </a:rPr>
              <a:t>ex-monitores</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 Fábio Piovesan </a:t>
            </a:r>
            <a:r>
              <a:rPr lang="pt-BR" sz="1600" dirty="0" err="1">
                <a:solidFill>
                  <a:schemeClr val="tx1">
                    <a:lumMod val="75000"/>
                    <a:lumOff val="25000"/>
                  </a:schemeClr>
                </a:solidFill>
                <a:latin typeface="Times New Roman" panose="02020603050405020304" pitchFamily="18" charset="0"/>
                <a:cs typeface="Times New Roman" panose="02020603050405020304" pitchFamily="18" charset="0"/>
              </a:rPr>
              <a:t>Bozza</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 e </a:t>
            </a:r>
            <a:r>
              <a:rPr lang="pt-BR" sz="1600" dirty="0" err="1">
                <a:solidFill>
                  <a:schemeClr val="tx1">
                    <a:lumMod val="75000"/>
                    <a:lumOff val="25000"/>
                  </a:schemeClr>
                </a:solidFill>
                <a:latin typeface="Times New Roman" panose="02020603050405020304" pitchFamily="18" charset="0"/>
                <a:cs typeface="Times New Roman" panose="02020603050405020304" pitchFamily="18" charset="0"/>
              </a:rPr>
              <a:t>Phelippe</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 Oliveira.</a:t>
            </a:r>
          </a:p>
        </p:txBody>
      </p:sp>
      <p:sp>
        <p:nvSpPr>
          <p:cNvPr id="8" name="TextBox 7"/>
          <p:cNvSpPr txBox="1"/>
          <p:nvPr userDrawn="1"/>
        </p:nvSpPr>
        <p:spPr>
          <a:xfrm>
            <a:off x="0" y="2490818"/>
            <a:ext cx="9144000" cy="1154206"/>
          </a:xfrm>
          <a:prstGeom prst="rect">
            <a:avLst/>
          </a:prstGeom>
          <a:noFill/>
        </p:spPr>
        <p:txBody>
          <a:bodyPr wrap="square" rtlCol="0" anchor="ctr" anchorCtr="0">
            <a:noAutofit/>
          </a:bodyPr>
          <a:lstStyle/>
          <a:p>
            <a:pPr algn="ctr"/>
            <a:r>
              <a:rPr lang="en-US" sz="2800" b="1" dirty="0">
                <a:solidFill>
                  <a:srgbClr val="C00000"/>
                </a:solidFill>
              </a:rPr>
              <a:t>Obrigado!</a:t>
            </a:r>
          </a:p>
        </p:txBody>
      </p:sp>
    </p:spTree>
    <p:extLst>
      <p:ext uri="{BB962C8B-B14F-4D97-AF65-F5344CB8AC3E}">
        <p14:creationId xmlns:p14="http://schemas.microsoft.com/office/powerpoint/2010/main" val="136671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F2B7900D-0734-4F15-9F08-6F03FB6F6514}" type="datetimeFigureOut">
              <a:rPr lang="pt-BR" smtClean="0"/>
              <a:pPr/>
              <a:t>28/02/2020</a:t>
            </a:fld>
            <a:endParaRPr lang="pt-BR" dirty="0"/>
          </a:p>
        </p:txBody>
      </p:sp>
      <p:sp>
        <p:nvSpPr>
          <p:cNvPr id="9"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defTabSz="914400" eaLnBrk="0" fontAlgn="base" hangingPunct="0">
              <a:spcBef>
                <a:spcPct val="0"/>
              </a:spcBef>
              <a:spcAft>
                <a:spcPct val="0"/>
              </a:spcAft>
              <a:defRPr/>
            </a:pPr>
            <a:r>
              <a:rPr lang="pt-BR" sz="900" dirty="0">
                <a:solidFill>
                  <a:prstClr val="black">
                    <a:tint val="75000"/>
                  </a:prstClr>
                </a:solidFill>
                <a:latin typeface="Times New Roman" panose="02020603050405020304" pitchFamily="18" charset="0"/>
                <a:ea typeface="+mn-ea"/>
                <a:cs typeface="+mn-cs"/>
              </a:rPr>
              <a:t>DEF-0537 – Tributação Direta das Pessoas Jurídicas</a:t>
            </a:r>
            <a:endParaRPr lang="pt-BR" dirty="0"/>
          </a:p>
        </p:txBody>
      </p:sp>
      <p:sp>
        <p:nvSpPr>
          <p:cNvPr id="13"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7FFE5E5C-C80A-4D8D-A711-3102A7BA9258}" type="slidenum">
              <a:rPr lang="pt-BR" smtClean="0"/>
              <a:pPr/>
              <a:t>‹nº›</a:t>
            </a:fld>
            <a:endParaRPr lang="pt-BR" dirty="0"/>
          </a:p>
        </p:txBody>
      </p:sp>
    </p:spTree>
    <p:extLst>
      <p:ext uri="{BB962C8B-B14F-4D97-AF65-F5344CB8AC3E}">
        <p14:creationId xmlns:p14="http://schemas.microsoft.com/office/powerpoint/2010/main" val="202938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ítulo e conteúdo">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6286500" y="-8934"/>
            <a:ext cx="2857500" cy="1143000"/>
          </a:xfrm>
          <a:prstGeom prst="rect">
            <a:avLst/>
          </a:prstGeom>
        </p:spPr>
      </p:pic>
    </p:spTree>
    <p:extLst>
      <p:ext uri="{BB962C8B-B14F-4D97-AF65-F5344CB8AC3E}">
        <p14:creationId xmlns:p14="http://schemas.microsoft.com/office/powerpoint/2010/main" val="24392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4535"/>
            <a:ext cx="9144000" cy="113937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10"/>
          <p:cNvSpPr txBox="1">
            <a:spLocks noChangeArrowheads="1"/>
          </p:cNvSpPr>
          <p:nvPr userDrawn="1"/>
        </p:nvSpPr>
        <p:spPr bwMode="auto">
          <a:xfrm>
            <a:off x="1346192" y="210347"/>
            <a:ext cx="295275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t-BR" altLang="pt-BR" b="1" dirty="0">
                <a:solidFill>
                  <a:srgbClr val="C00000"/>
                </a:solidFill>
              </a:rPr>
              <a:t>Faculdade de Direito</a:t>
            </a:r>
          </a:p>
          <a:p>
            <a:pPr algn="ctr"/>
            <a:r>
              <a:rPr lang="pt-BR" altLang="pt-BR" sz="1900" b="1" dirty="0">
                <a:solidFill>
                  <a:srgbClr val="C00000"/>
                </a:solidFill>
              </a:rPr>
              <a:t>Universidade de São Paulo</a:t>
            </a:r>
          </a:p>
        </p:txBody>
      </p:sp>
      <p:pic>
        <p:nvPicPr>
          <p:cNvPr id="14" name="Picture 13"/>
          <p:cNvPicPr>
            <a:picLocks noChangeAspect="1"/>
          </p:cNvPicPr>
          <p:nvPr userDrawn="1"/>
        </p:nvPicPr>
        <p:blipFill>
          <a:blip r:embed="rId9">
            <a:clrChange>
              <a:clrFrom>
                <a:srgbClr val="7F7F7F"/>
              </a:clrFrom>
              <a:clrTo>
                <a:srgbClr val="7F7F7F">
                  <a:alpha val="0"/>
                </a:srgbClr>
              </a:clrTo>
            </a:clrChange>
            <a:extLst>
              <a:ext uri="{28A0092B-C50C-407E-A947-70E740481C1C}">
                <a14:useLocalDpi xmlns:a14="http://schemas.microsoft.com/office/drawing/2010/main" val="0"/>
              </a:ext>
            </a:extLst>
          </a:blip>
          <a:stretch>
            <a:fillRect/>
          </a:stretch>
        </p:blipFill>
        <p:spPr>
          <a:xfrm>
            <a:off x="299060" y="142363"/>
            <a:ext cx="885949" cy="885949"/>
          </a:xfrm>
          <a:prstGeom prst="rect">
            <a:avLst/>
          </a:prstGeom>
        </p:spPr>
      </p:pic>
      <p:sp>
        <p:nvSpPr>
          <p:cNvPr id="8" name="TextBox 7"/>
          <p:cNvSpPr txBox="1"/>
          <p:nvPr userDrawn="1"/>
        </p:nvSpPr>
        <p:spPr>
          <a:xfrm>
            <a:off x="8457766" y="6376243"/>
            <a:ext cx="506721" cy="365125"/>
          </a:xfrm>
          <a:prstGeom prst="rect">
            <a:avLst/>
          </a:prstGeom>
        </p:spPr>
        <p:txBody>
          <a:bodyPr vert="horz" lIns="91440" tIns="45720" rIns="91440" bIns="45720" rtlCol="0" anchor="ctr"/>
          <a:lstStyle>
            <a:defPPr>
              <a:defRPr lang="pt-BR"/>
            </a:defPPr>
            <a:lvl1pPr algn="r">
              <a:defRPr sz="1000">
                <a:solidFill>
                  <a:schemeClr val="tx1">
                    <a:tint val="75000"/>
                  </a:schemeClr>
                </a:solidFill>
                <a:ea typeface="Verdana" panose="020B0604030504040204" pitchFamily="34" charset="0"/>
                <a:cs typeface="Times New Roman" panose="02020603050405020304" pitchFamily="18" charset="0"/>
              </a:defRPr>
            </a:lvl1pPr>
          </a:lstStyle>
          <a:p>
            <a:pPr lvl="0"/>
            <a:fld id="{59CF30BF-4775-471E-A8B3-A5C8E4086D41}" type="slidenum">
              <a:rPr lang="pt-BR" smtClean="0"/>
              <a:pPr lvl="0"/>
              <a:t>‹nº›</a:t>
            </a:fld>
            <a:endParaRPr lang="en-US" dirty="0"/>
          </a:p>
        </p:txBody>
      </p:sp>
      <p:sp>
        <p:nvSpPr>
          <p:cNvPr id="9" name="TextBox 8"/>
          <p:cNvSpPr txBox="1"/>
          <p:nvPr userDrawn="1"/>
        </p:nvSpPr>
        <p:spPr>
          <a:xfrm>
            <a:off x="2432661" y="6376243"/>
            <a:ext cx="4515604" cy="365125"/>
          </a:xfrm>
          <a:prstGeom prst="rect">
            <a:avLst/>
          </a:prstGeom>
        </p:spPr>
        <p:txBody>
          <a:bodyPr vert="horz" lIns="91440" tIns="45720" rIns="91440" bIns="45720" rtlCol="0" anchor="ctr"/>
          <a:lstStyle>
            <a:defPPr>
              <a:defRPr lang="pt-BR"/>
            </a:defPPr>
            <a:lvl1pPr algn="r">
              <a:defRPr sz="1000">
                <a:solidFill>
                  <a:schemeClr val="tx1">
                    <a:tint val="75000"/>
                  </a:schemeClr>
                </a:solidFill>
                <a:ea typeface="Verdana" panose="020B0604030504040204" pitchFamily="34" charset="0"/>
                <a:cs typeface="Times New Roman" panose="02020603050405020304" pitchFamily="18" charset="0"/>
              </a:defRPr>
            </a:lvl1pPr>
          </a:lstStyle>
          <a:p>
            <a:pPr lvl="0" algn="ctr"/>
            <a:r>
              <a:rPr lang="pt-BR" sz="900" kern="1200" dirty="0">
                <a:solidFill>
                  <a:prstClr val="black">
                    <a:tint val="75000"/>
                  </a:prstClr>
                </a:solidFill>
                <a:latin typeface="Times New Roman" panose="02020603050405020304" pitchFamily="18" charset="0"/>
                <a:ea typeface="Verdana" panose="020B0604030504040204" pitchFamily="34" charset="0"/>
                <a:cs typeface="Times New Roman" panose="02020603050405020304" pitchFamily="18" charset="0"/>
              </a:rPr>
              <a:t>Tributação Direta das Pessoas Jurídicas (DEF-0537)</a:t>
            </a:r>
          </a:p>
        </p:txBody>
      </p:sp>
      <p:sp>
        <p:nvSpPr>
          <p:cNvPr id="11" name="TextBox 10"/>
          <p:cNvSpPr txBox="1"/>
          <p:nvPr userDrawn="1"/>
        </p:nvSpPr>
        <p:spPr>
          <a:xfrm>
            <a:off x="299060" y="6376243"/>
            <a:ext cx="2133600" cy="365125"/>
          </a:xfrm>
          <a:prstGeom prst="rect">
            <a:avLst/>
          </a:prstGeom>
        </p:spPr>
        <p:txBody>
          <a:bodyPr vert="horz" lIns="91440" tIns="45720" rIns="91440" bIns="45720" rtlCol="0" anchor="ctr"/>
          <a:lstStyle>
            <a:defPPr>
              <a:defRPr lang="pt-BR"/>
            </a:defPPr>
            <a:lvl1pPr algn="r">
              <a:defRPr sz="1000">
                <a:solidFill>
                  <a:schemeClr val="tx1">
                    <a:tint val="75000"/>
                  </a:schemeClr>
                </a:solidFill>
                <a:ea typeface="Verdana" panose="020B0604030504040204" pitchFamily="34" charset="0"/>
                <a:cs typeface="Times New Roman" panose="02020603050405020304" pitchFamily="18" charset="0"/>
              </a:defRPr>
            </a:lvl1pPr>
          </a:lstStyle>
          <a:p>
            <a:pPr lvl="0" algn="l"/>
            <a:r>
              <a:rPr lang="pt-BR" sz="900" dirty="0"/>
              <a:t>Faculdade de Direito da USP</a:t>
            </a:r>
            <a:endParaRPr lang="en-US" sz="900" dirty="0"/>
          </a:p>
        </p:txBody>
      </p:sp>
    </p:spTree>
    <p:extLst>
      <p:ext uri="{BB962C8B-B14F-4D97-AF65-F5344CB8AC3E}">
        <p14:creationId xmlns:p14="http://schemas.microsoft.com/office/powerpoint/2010/main" val="4153840837"/>
      </p:ext>
    </p:extLst>
  </p:cSld>
  <p:clrMap bg1="lt1" tx1="dk1" bg2="lt2" tx2="dk2" accent1="accent1" accent2="accent2" accent3="accent3" accent4="accent4" accent5="accent5" accent6="accent6" hlink="hlink" folHlink="folHlink"/>
  <p:sldLayoutIdLst>
    <p:sldLayoutId id="2147483950" r:id="rId1"/>
    <p:sldLayoutId id="2147483953" r:id="rId2"/>
    <p:sldLayoutId id="2147483954" r:id="rId3"/>
    <p:sldLayoutId id="2147483951" r:id="rId4"/>
    <p:sldLayoutId id="2147483952" r:id="rId5"/>
    <p:sldLayoutId id="2147483955" r:id="rId6"/>
    <p:sldLayoutId id="2147483956" r:id="rId7"/>
  </p:sldLayoutIdLst>
  <p:hf hdr="0" ftr="0" dt="0"/>
  <p:txStyles>
    <p:titleStyle>
      <a:lvl1pPr algn="l" defTabSz="914400" rtl="0" eaLnBrk="1" latinLnBrk="0" hangingPunct="1">
        <a:spcBef>
          <a:spcPct val="0"/>
        </a:spcBef>
        <a:buNone/>
        <a:defRPr sz="3200" kern="1200">
          <a:solidFill>
            <a:srgbClr val="C00026"/>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lanalto.gov.br/ccivil_03/_Ato2011-2014/2014/Lei/L12973.htm#art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planalto.gov.br/ccivil_03/_Ato2011-2014/2014/Lei/L12973.htm#art11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0" y="1202736"/>
            <a:ext cx="9180513"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pt-BR" sz="2800" b="1" cap="small" dirty="0">
                <a:solidFill>
                  <a:schemeClr val="tx1">
                    <a:lumMod val="75000"/>
                    <a:lumOff val="25000"/>
                  </a:schemeClr>
                </a:solidFill>
                <a:latin typeface="Times New Roman" panose="02020603050405020304" pitchFamily="18" charset="0"/>
                <a:cs typeface="Times New Roman" panose="02020603050405020304" pitchFamily="18" charset="0"/>
              </a:rPr>
              <a:t>Tributação Direta das Pessoas Jurídicas (DEF-0537)</a:t>
            </a:r>
          </a:p>
          <a:p>
            <a:pPr algn="ctr" eaLnBrk="1" hangingPunct="1">
              <a:defRPr/>
            </a:pPr>
            <a:endParaRPr lang="pt-BR" sz="2800" b="1" cap="small" dirty="0">
              <a:solidFill>
                <a:schemeClr val="tx1">
                  <a:lumMod val="75000"/>
                  <a:lumOff val="25000"/>
                </a:schemeClr>
              </a:solidFill>
              <a:latin typeface="Times New Roman" panose="02020603050405020304" pitchFamily="18" charset="0"/>
              <a:cs typeface="Times New Roman" panose="02020603050405020304" pitchFamily="18" charset="0"/>
            </a:endParaRPr>
          </a:p>
          <a:p>
            <a:pPr algn="ctr" eaLnBrk="1" hangingPunct="1">
              <a:lnSpc>
                <a:spcPct val="150000"/>
              </a:lnSpc>
              <a:defRPr/>
            </a:pPr>
            <a:r>
              <a:rPr lang="en-US" sz="2000" b="1" dirty="0">
                <a:solidFill>
                  <a:schemeClr val="tx1">
                    <a:lumMod val="75000"/>
                    <a:lumOff val="25000"/>
                  </a:schemeClr>
                </a:solidFill>
                <a:latin typeface="Times New Roman" panose="02020603050405020304" pitchFamily="18" charset="0"/>
                <a:cs typeface="Times New Roman" panose="02020603050405020304" pitchFamily="18" charset="0"/>
              </a:rPr>
              <a:t>Professor </a:t>
            </a:r>
            <a:r>
              <a:rPr lang="en-US" sz="2000" b="1" dirty="0" err="1">
                <a:solidFill>
                  <a:schemeClr val="tx1">
                    <a:lumMod val="75000"/>
                    <a:lumOff val="25000"/>
                  </a:schemeClr>
                </a:solidFill>
                <a:latin typeface="Times New Roman" panose="02020603050405020304" pitchFamily="18" charset="0"/>
                <a:cs typeface="Times New Roman" panose="02020603050405020304" pitchFamily="18" charset="0"/>
              </a:rPr>
              <a:t>Luís</a:t>
            </a:r>
            <a:r>
              <a:rPr lang="en-US" sz="2000" b="1" dirty="0">
                <a:solidFill>
                  <a:schemeClr val="tx1">
                    <a:lumMod val="75000"/>
                    <a:lumOff val="25000"/>
                  </a:schemeClr>
                </a:solidFill>
                <a:latin typeface="Times New Roman" panose="02020603050405020304" pitchFamily="18" charset="0"/>
                <a:cs typeface="Times New Roman" panose="02020603050405020304" pitchFamily="18" charset="0"/>
              </a:rPr>
              <a:t> Eduardo </a:t>
            </a:r>
            <a:r>
              <a:rPr lang="en-US" sz="2000" b="1" dirty="0" err="1">
                <a:solidFill>
                  <a:schemeClr val="tx1">
                    <a:lumMod val="75000"/>
                    <a:lumOff val="25000"/>
                  </a:schemeClr>
                </a:solidFill>
                <a:latin typeface="Times New Roman" panose="02020603050405020304" pitchFamily="18" charset="0"/>
                <a:cs typeface="Times New Roman" panose="02020603050405020304" pitchFamily="18" charset="0"/>
              </a:rPr>
              <a:t>Schoueri</a:t>
            </a:r>
            <a:r>
              <a:rPr lang="en-US" sz="2000" b="1" dirty="0">
                <a:solidFill>
                  <a:schemeClr val="tx1">
                    <a:lumMod val="75000"/>
                    <a:lumOff val="25000"/>
                  </a:schemeClr>
                </a:solidFill>
                <a:latin typeface="Times New Roman" panose="02020603050405020304" pitchFamily="18" charset="0"/>
                <a:cs typeface="Times New Roman" panose="02020603050405020304" pitchFamily="18" charset="0"/>
              </a:rPr>
              <a:t> / Professor Roberto </a:t>
            </a:r>
            <a:r>
              <a:rPr lang="en-US" sz="2000" b="1" dirty="0" err="1">
                <a:solidFill>
                  <a:schemeClr val="tx1">
                    <a:lumMod val="75000"/>
                    <a:lumOff val="25000"/>
                  </a:schemeClr>
                </a:solidFill>
                <a:latin typeface="Times New Roman" panose="02020603050405020304" pitchFamily="18" charset="0"/>
                <a:cs typeface="Times New Roman" panose="02020603050405020304" pitchFamily="18" charset="0"/>
              </a:rPr>
              <a:t>Quiroga</a:t>
            </a:r>
            <a:r>
              <a:rPr lang="en-US" sz="20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2000" b="1" dirty="0" err="1">
                <a:solidFill>
                  <a:schemeClr val="tx1">
                    <a:lumMod val="75000"/>
                    <a:lumOff val="25000"/>
                  </a:schemeClr>
                </a:solidFill>
                <a:latin typeface="Times New Roman" panose="02020603050405020304" pitchFamily="18" charset="0"/>
                <a:cs typeface="Times New Roman" panose="02020603050405020304" pitchFamily="18" charset="0"/>
              </a:rPr>
              <a:t>Mosquera</a:t>
            </a:r>
            <a:endParaRPr lang="en-US" sz="20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1" name="Title 1"/>
          <p:cNvSpPr txBox="1">
            <a:spLocks/>
          </p:cNvSpPr>
          <p:nvPr/>
        </p:nvSpPr>
        <p:spPr bwMode="auto">
          <a:xfrm>
            <a:off x="1052171" y="3601054"/>
            <a:ext cx="7076169"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200"/>
              </a:spcAft>
              <a:defRPr/>
            </a:pPr>
            <a:r>
              <a:rPr lang="pt-BR" sz="2800" b="1">
                <a:solidFill>
                  <a:srgbClr val="C00000"/>
                </a:solidFill>
                <a:latin typeface="Times New Roman" panose="02020603050405020304" pitchFamily="18" charset="0"/>
                <a:cs typeface="Times New Roman" panose="02020603050405020304" pitchFamily="18" charset="0"/>
              </a:rPr>
              <a:t>Aula 06</a:t>
            </a:r>
            <a:endParaRPr lang="pt-BR" sz="2800" b="1" dirty="0">
              <a:solidFill>
                <a:srgbClr val="C00000"/>
              </a:solidFill>
              <a:latin typeface="Times New Roman" panose="02020603050405020304" pitchFamily="18" charset="0"/>
              <a:cs typeface="Times New Roman" panose="02020603050405020304" pitchFamily="18" charset="0"/>
            </a:endParaRPr>
          </a:p>
          <a:p>
            <a:pPr algn="ctr" eaLnBrk="1" hangingPunct="1">
              <a:defRPr/>
            </a:pPr>
            <a:r>
              <a:rPr lang="pt-BR" sz="2800" b="1" dirty="0">
                <a:solidFill>
                  <a:schemeClr val="tx1">
                    <a:lumMod val="75000"/>
                    <a:lumOff val="25000"/>
                  </a:schemeClr>
                </a:solidFill>
                <a:latin typeface="Times New Roman" panose="02020603050405020304" pitchFamily="18" charset="0"/>
                <a:cs typeface="Times New Roman" panose="02020603050405020304" pitchFamily="18" charset="0"/>
              </a:rPr>
              <a:t>Lucro real – Parte III</a:t>
            </a:r>
          </a:p>
          <a:p>
            <a:pPr algn="ctr" eaLnBrk="1" hangingPunct="1">
              <a:defRPr/>
            </a:pPr>
            <a:r>
              <a:rPr lang="pt-BR" sz="2800" b="1" dirty="0">
                <a:solidFill>
                  <a:schemeClr val="tx1">
                    <a:lumMod val="75000"/>
                    <a:lumOff val="25000"/>
                  </a:schemeClr>
                </a:solidFill>
                <a:latin typeface="Times New Roman" panose="02020603050405020304" pitchFamily="18" charset="0"/>
                <a:cs typeface="Times New Roman" panose="02020603050405020304" pitchFamily="18" charset="0"/>
              </a:rPr>
              <a:t>PIS/COFINS não cumulativo</a:t>
            </a:r>
          </a:p>
        </p:txBody>
      </p:sp>
    </p:spTree>
    <p:extLst>
      <p:ext uri="{BB962C8B-B14F-4D97-AF65-F5344CB8AC3E}">
        <p14:creationId xmlns:p14="http://schemas.microsoft.com/office/powerpoint/2010/main" val="88479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Ganhos de capital</a:t>
            </a:r>
          </a:p>
        </p:txBody>
      </p:sp>
      <p:sp>
        <p:nvSpPr>
          <p:cNvPr id="19" name="Text Box 3">
            <a:extLst>
              <a:ext uri="{FF2B5EF4-FFF2-40B4-BE49-F238E27FC236}">
                <a16:creationId xmlns:a16="http://schemas.microsoft.com/office/drawing/2014/main" id="{16CF3FFC-A401-4330-B7E7-738A1A63AEE6}"/>
              </a:ext>
            </a:extLst>
          </p:cNvPr>
          <p:cNvSpPr txBox="1">
            <a:spLocks noChangeArrowheads="1"/>
          </p:cNvSpPr>
          <p:nvPr/>
        </p:nvSpPr>
        <p:spPr bwMode="auto">
          <a:xfrm>
            <a:off x="288492" y="1676525"/>
            <a:ext cx="8012977" cy="1248419"/>
          </a:xfrm>
          <a:prstGeom prst="rect">
            <a:avLst/>
          </a:prstGeom>
          <a:no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defTabSz="457200" eaLnBrk="1" fontAlgn="auto" hangingPunct="1">
              <a:lnSpc>
                <a:spcPct val="120000"/>
              </a:lnSpc>
              <a:spcBef>
                <a:spcPts val="0"/>
              </a:spcBef>
              <a:spcAft>
                <a:spcPts val="0"/>
              </a:spcAft>
            </a:pPr>
            <a:r>
              <a:rPr lang="pt-BR" sz="1600" dirty="0">
                <a:solidFill>
                  <a:srgbClr val="595959"/>
                </a:solidFill>
                <a:ea typeface="ＭＳ Ｐゴシック" panose="020B0600070205080204" pitchFamily="34" charset="-128"/>
                <a:cs typeface="Times New Roman" panose="02020603050405020304" pitchFamily="18" charset="0"/>
              </a:rPr>
              <a:t>Uma indústria aliena uma máquina trituradora de seu ativo não circulante (ANC – Conta imobilizados) pelo valor de R$ 86.000,00. Considere que a máquina foi comprada originalmente pelo valor de R$ 160.000,00 e que sofreu depreciação acumulada de R$ 98.000,00. Calcule o ganho de capital.</a:t>
            </a:r>
          </a:p>
        </p:txBody>
      </p:sp>
      <p:sp>
        <p:nvSpPr>
          <p:cNvPr id="21" name="Subtitle 2">
            <a:extLst>
              <a:ext uri="{FF2B5EF4-FFF2-40B4-BE49-F238E27FC236}">
                <a16:creationId xmlns:a16="http://schemas.microsoft.com/office/drawing/2014/main" id="{5619D363-9C7B-4F97-953B-692E82102933}"/>
              </a:ext>
            </a:extLst>
          </p:cNvPr>
          <p:cNvSpPr txBox="1">
            <a:spLocks/>
          </p:cNvSpPr>
          <p:nvPr/>
        </p:nvSpPr>
        <p:spPr bwMode="auto">
          <a:xfrm>
            <a:off x="2046288" y="3216151"/>
            <a:ext cx="4497387" cy="357187"/>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dirty="0">
                <a:solidFill>
                  <a:srgbClr val="595959"/>
                </a:solidFill>
                <a:latin typeface="Times New Roman" panose="02020603050405020304" pitchFamily="18" charset="0"/>
                <a:cs typeface="Times New Roman" panose="02020603050405020304" pitchFamily="18" charset="0"/>
              </a:rPr>
              <a:t>Custo de aquisição originário da máquina</a:t>
            </a:r>
            <a:endParaRPr lang="en-US" sz="16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2" name="Subtitle 2">
            <a:extLst>
              <a:ext uri="{FF2B5EF4-FFF2-40B4-BE49-F238E27FC236}">
                <a16:creationId xmlns:a16="http://schemas.microsoft.com/office/drawing/2014/main" id="{F786210F-D403-4671-A0F7-96C8DD4FCB06}"/>
              </a:ext>
            </a:extLst>
          </p:cNvPr>
          <p:cNvSpPr txBox="1">
            <a:spLocks/>
          </p:cNvSpPr>
          <p:nvPr/>
        </p:nvSpPr>
        <p:spPr bwMode="auto">
          <a:xfrm>
            <a:off x="6804025" y="3212976"/>
            <a:ext cx="2160588" cy="357187"/>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dirty="0">
                <a:solidFill>
                  <a:srgbClr val="595959"/>
                </a:solidFill>
                <a:latin typeface="Times New Roman" panose="02020603050405020304" pitchFamily="18" charset="0"/>
                <a:cs typeface="Times New Roman" panose="02020603050405020304" pitchFamily="18" charset="0"/>
              </a:rPr>
              <a:t>R$  160.000,00</a:t>
            </a:r>
            <a:endParaRPr lang="en-US" sz="16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3" name="Subtitle 2">
            <a:extLst>
              <a:ext uri="{FF2B5EF4-FFF2-40B4-BE49-F238E27FC236}">
                <a16:creationId xmlns:a16="http://schemas.microsoft.com/office/drawing/2014/main" id="{6754E9BE-0414-40BA-99FC-86CC4EF2576B}"/>
              </a:ext>
            </a:extLst>
          </p:cNvPr>
          <p:cNvSpPr txBox="1">
            <a:spLocks/>
          </p:cNvSpPr>
          <p:nvPr/>
        </p:nvSpPr>
        <p:spPr bwMode="auto">
          <a:xfrm>
            <a:off x="2046288" y="3574926"/>
            <a:ext cx="4497387" cy="357187"/>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b="1" dirty="0">
                <a:solidFill>
                  <a:srgbClr val="C00000"/>
                </a:solidFill>
                <a:latin typeface="Times New Roman" panose="02020603050405020304" pitchFamily="18" charset="0"/>
                <a:cs typeface="Times New Roman" panose="02020603050405020304" pitchFamily="18" charset="0"/>
              </a:rPr>
              <a:t>(-)</a:t>
            </a:r>
            <a:r>
              <a:rPr lang="pt-BR" sz="1600" dirty="0">
                <a:solidFill>
                  <a:srgbClr val="595959"/>
                </a:solidFill>
                <a:latin typeface="Times New Roman" panose="02020603050405020304" pitchFamily="18" charset="0"/>
                <a:cs typeface="Times New Roman" panose="02020603050405020304" pitchFamily="18" charset="0"/>
              </a:rPr>
              <a:t> Depreciação acumulada</a:t>
            </a:r>
            <a:endParaRPr lang="en-US" sz="16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4" name="Subtitle 2">
            <a:extLst>
              <a:ext uri="{FF2B5EF4-FFF2-40B4-BE49-F238E27FC236}">
                <a16:creationId xmlns:a16="http://schemas.microsoft.com/office/drawing/2014/main" id="{81569238-6C92-4A63-A8FA-0419FB1C8E10}"/>
              </a:ext>
            </a:extLst>
          </p:cNvPr>
          <p:cNvSpPr txBox="1">
            <a:spLocks/>
          </p:cNvSpPr>
          <p:nvPr/>
        </p:nvSpPr>
        <p:spPr bwMode="auto">
          <a:xfrm>
            <a:off x="6804025" y="3573338"/>
            <a:ext cx="2160588" cy="357188"/>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u="sng" dirty="0">
                <a:solidFill>
                  <a:srgbClr val="595959"/>
                </a:solidFill>
                <a:latin typeface="Times New Roman" panose="02020603050405020304" pitchFamily="18" charset="0"/>
                <a:cs typeface="Times New Roman" panose="02020603050405020304" pitchFamily="18" charset="0"/>
              </a:rPr>
              <a:t>R$  (98.000,00)</a:t>
            </a:r>
            <a:endParaRPr lang="en-US" sz="1600" u="sng"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5" name="Subtitle 2">
            <a:extLst>
              <a:ext uri="{FF2B5EF4-FFF2-40B4-BE49-F238E27FC236}">
                <a16:creationId xmlns:a16="http://schemas.microsoft.com/office/drawing/2014/main" id="{91F66879-C311-46D7-A273-B590BAD81A69}"/>
              </a:ext>
            </a:extLst>
          </p:cNvPr>
          <p:cNvSpPr txBox="1">
            <a:spLocks/>
          </p:cNvSpPr>
          <p:nvPr/>
        </p:nvSpPr>
        <p:spPr bwMode="auto">
          <a:xfrm>
            <a:off x="2046288" y="3935288"/>
            <a:ext cx="4497387" cy="357188"/>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b="1" dirty="0">
                <a:solidFill>
                  <a:srgbClr val="595959"/>
                </a:solidFill>
                <a:latin typeface="Times New Roman" panose="02020603050405020304" pitchFamily="18" charset="0"/>
                <a:cs typeface="Times New Roman" panose="02020603050405020304" pitchFamily="18" charset="0"/>
              </a:rPr>
              <a:t>(=)</a:t>
            </a:r>
            <a:r>
              <a:rPr lang="pt-BR" sz="1600" dirty="0">
                <a:solidFill>
                  <a:srgbClr val="595959"/>
                </a:solidFill>
                <a:latin typeface="Times New Roman" panose="02020603050405020304" pitchFamily="18" charset="0"/>
                <a:cs typeface="Times New Roman" panose="02020603050405020304" pitchFamily="18" charset="0"/>
              </a:rPr>
              <a:t> Custo ou valor contábil do bem</a:t>
            </a:r>
            <a:endParaRPr lang="en-US" sz="16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6" name="Subtitle 2">
            <a:extLst>
              <a:ext uri="{FF2B5EF4-FFF2-40B4-BE49-F238E27FC236}">
                <a16:creationId xmlns:a16="http://schemas.microsoft.com/office/drawing/2014/main" id="{1AAEADD6-7609-40FA-ABDE-E6394E08D58E}"/>
              </a:ext>
            </a:extLst>
          </p:cNvPr>
          <p:cNvSpPr txBox="1">
            <a:spLocks/>
          </p:cNvSpPr>
          <p:nvPr/>
        </p:nvSpPr>
        <p:spPr bwMode="auto">
          <a:xfrm>
            <a:off x="6804025" y="3932113"/>
            <a:ext cx="2160588" cy="357188"/>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b="1" dirty="0">
                <a:solidFill>
                  <a:srgbClr val="595959"/>
                </a:solidFill>
                <a:latin typeface="Times New Roman" panose="02020603050405020304" pitchFamily="18" charset="0"/>
                <a:cs typeface="Times New Roman" panose="02020603050405020304" pitchFamily="18" charset="0"/>
              </a:rPr>
              <a:t>R$    62.000,00</a:t>
            </a:r>
            <a:endParaRPr lang="en-US" sz="16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7" name="Subtitle 2">
            <a:extLst>
              <a:ext uri="{FF2B5EF4-FFF2-40B4-BE49-F238E27FC236}">
                <a16:creationId xmlns:a16="http://schemas.microsoft.com/office/drawing/2014/main" id="{0F4F57F4-0E87-4735-8C0A-D976B752907D}"/>
              </a:ext>
            </a:extLst>
          </p:cNvPr>
          <p:cNvSpPr txBox="1">
            <a:spLocks/>
          </p:cNvSpPr>
          <p:nvPr/>
        </p:nvSpPr>
        <p:spPr bwMode="auto">
          <a:xfrm>
            <a:off x="2046288" y="4511551"/>
            <a:ext cx="4497387" cy="357187"/>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dirty="0">
                <a:solidFill>
                  <a:srgbClr val="595959"/>
                </a:solidFill>
                <a:latin typeface="Times New Roman" panose="02020603050405020304" pitchFamily="18" charset="0"/>
                <a:cs typeface="Times New Roman" panose="02020603050405020304" pitchFamily="18" charset="0"/>
              </a:rPr>
              <a:t>Valor de alienação da máquina</a:t>
            </a:r>
            <a:endParaRPr lang="en-US" sz="16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8" name="Subtitle 2">
            <a:extLst>
              <a:ext uri="{FF2B5EF4-FFF2-40B4-BE49-F238E27FC236}">
                <a16:creationId xmlns:a16="http://schemas.microsoft.com/office/drawing/2014/main" id="{B547FF32-E285-4B97-82D4-7151EDFBFD0F}"/>
              </a:ext>
            </a:extLst>
          </p:cNvPr>
          <p:cNvSpPr txBox="1">
            <a:spLocks/>
          </p:cNvSpPr>
          <p:nvPr/>
        </p:nvSpPr>
        <p:spPr bwMode="auto">
          <a:xfrm>
            <a:off x="6804025" y="4508376"/>
            <a:ext cx="2160588" cy="357187"/>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dirty="0">
                <a:solidFill>
                  <a:srgbClr val="595959"/>
                </a:solidFill>
                <a:latin typeface="Times New Roman" panose="02020603050405020304" pitchFamily="18" charset="0"/>
                <a:cs typeface="Times New Roman" panose="02020603050405020304" pitchFamily="18" charset="0"/>
              </a:rPr>
              <a:t>R$    86.000,00</a:t>
            </a:r>
            <a:endParaRPr lang="en-US" sz="16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9" name="Subtitle 2">
            <a:extLst>
              <a:ext uri="{FF2B5EF4-FFF2-40B4-BE49-F238E27FC236}">
                <a16:creationId xmlns:a16="http://schemas.microsoft.com/office/drawing/2014/main" id="{50420799-EE46-453E-B52D-4D1F373091A3}"/>
              </a:ext>
            </a:extLst>
          </p:cNvPr>
          <p:cNvSpPr txBox="1">
            <a:spLocks/>
          </p:cNvSpPr>
          <p:nvPr/>
        </p:nvSpPr>
        <p:spPr bwMode="auto">
          <a:xfrm>
            <a:off x="2046288" y="4871913"/>
            <a:ext cx="4497387" cy="357188"/>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b="1" dirty="0">
                <a:solidFill>
                  <a:srgbClr val="C00000"/>
                </a:solidFill>
                <a:latin typeface="Times New Roman" panose="02020603050405020304" pitchFamily="18" charset="0"/>
                <a:cs typeface="Times New Roman" panose="02020603050405020304" pitchFamily="18" charset="0"/>
              </a:rPr>
              <a:t>(-) </a:t>
            </a:r>
            <a:r>
              <a:rPr lang="pt-BR" sz="1600" dirty="0">
                <a:solidFill>
                  <a:srgbClr val="595959"/>
                </a:solidFill>
                <a:latin typeface="Times New Roman" panose="02020603050405020304" pitchFamily="18" charset="0"/>
                <a:cs typeface="Times New Roman" panose="02020603050405020304" pitchFamily="18" charset="0"/>
              </a:rPr>
              <a:t>Custo ou valor contábil do bem</a:t>
            </a:r>
            <a:endParaRPr lang="en-US" sz="16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30" name="Subtitle 2">
            <a:extLst>
              <a:ext uri="{FF2B5EF4-FFF2-40B4-BE49-F238E27FC236}">
                <a16:creationId xmlns:a16="http://schemas.microsoft.com/office/drawing/2014/main" id="{AA2612D2-0713-45BE-B1B9-BFD62C5F3DF3}"/>
              </a:ext>
            </a:extLst>
          </p:cNvPr>
          <p:cNvSpPr txBox="1">
            <a:spLocks/>
          </p:cNvSpPr>
          <p:nvPr/>
        </p:nvSpPr>
        <p:spPr bwMode="auto">
          <a:xfrm>
            <a:off x="6804025" y="4868738"/>
            <a:ext cx="2160588" cy="357188"/>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u="sng" dirty="0">
                <a:solidFill>
                  <a:srgbClr val="595959"/>
                </a:solidFill>
                <a:latin typeface="Times New Roman" panose="02020603050405020304" pitchFamily="18" charset="0"/>
                <a:cs typeface="Times New Roman" panose="02020603050405020304" pitchFamily="18" charset="0"/>
              </a:rPr>
              <a:t>R$   (62.000,00)</a:t>
            </a:r>
            <a:endParaRPr lang="en-US" sz="1600" u="sng"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31" name="Subtitle 2">
            <a:extLst>
              <a:ext uri="{FF2B5EF4-FFF2-40B4-BE49-F238E27FC236}">
                <a16:creationId xmlns:a16="http://schemas.microsoft.com/office/drawing/2014/main" id="{95079187-D759-4299-BE4A-4C6678FECA56}"/>
              </a:ext>
            </a:extLst>
          </p:cNvPr>
          <p:cNvSpPr txBox="1">
            <a:spLocks/>
          </p:cNvSpPr>
          <p:nvPr/>
        </p:nvSpPr>
        <p:spPr bwMode="auto">
          <a:xfrm>
            <a:off x="2046288" y="5232276"/>
            <a:ext cx="4497387" cy="357187"/>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b="1" dirty="0">
                <a:solidFill>
                  <a:srgbClr val="595959"/>
                </a:solidFill>
                <a:latin typeface="Times New Roman" panose="02020603050405020304" pitchFamily="18" charset="0"/>
                <a:cs typeface="Times New Roman" panose="02020603050405020304" pitchFamily="18" charset="0"/>
              </a:rPr>
              <a:t>(=) Ganho de capital</a:t>
            </a:r>
            <a:endParaRPr lang="en-US" sz="16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32" name="Subtitle 2">
            <a:extLst>
              <a:ext uri="{FF2B5EF4-FFF2-40B4-BE49-F238E27FC236}">
                <a16:creationId xmlns:a16="http://schemas.microsoft.com/office/drawing/2014/main" id="{BD78CF78-8D67-4651-A395-4E179C4B29C7}"/>
              </a:ext>
            </a:extLst>
          </p:cNvPr>
          <p:cNvSpPr txBox="1">
            <a:spLocks/>
          </p:cNvSpPr>
          <p:nvPr/>
        </p:nvSpPr>
        <p:spPr bwMode="auto">
          <a:xfrm>
            <a:off x="6804025" y="5229101"/>
            <a:ext cx="2160588" cy="357187"/>
          </a:xfrm>
          <a:prstGeom prst="rect">
            <a:avLst/>
          </a:prstGeom>
          <a:noFill/>
          <a:ln>
            <a:noFill/>
          </a:ln>
          <a:extLst/>
        </p:spPr>
        <p:txBody>
          <a:bodyPr lIns="95786" tIns="47893" rIns="95786" bIns="47893"/>
          <a:lstStyle>
            <a:lvl1pPr eaLnBrk="0" hangingPunct="0">
              <a:defRPr sz="1900">
                <a:solidFill>
                  <a:schemeClr val="tx1"/>
                </a:solidFill>
                <a:latin typeface="Arial" charset="0"/>
                <a:ea typeface="ＭＳ Ｐゴシック" pitchFamily="34" charset="-128"/>
              </a:defRPr>
            </a:lvl1pPr>
            <a:lvl2pPr marL="742950" indent="-285750" eaLnBrk="0" hangingPunct="0">
              <a:defRPr sz="1900">
                <a:solidFill>
                  <a:schemeClr val="tx1"/>
                </a:solidFill>
                <a:latin typeface="Arial" charset="0"/>
                <a:ea typeface="ＭＳ Ｐゴシック" pitchFamily="34" charset="-128"/>
              </a:defRPr>
            </a:lvl2pPr>
            <a:lvl3pPr marL="1143000" indent="-228600" eaLnBrk="0" hangingPunct="0">
              <a:defRPr sz="1900">
                <a:solidFill>
                  <a:schemeClr val="tx1"/>
                </a:solidFill>
                <a:latin typeface="Arial" charset="0"/>
                <a:ea typeface="ＭＳ Ｐゴシック" pitchFamily="34" charset="-128"/>
              </a:defRPr>
            </a:lvl3pPr>
            <a:lvl4pPr marL="1600200" indent="-228600" eaLnBrk="0" hangingPunct="0">
              <a:defRPr sz="1900">
                <a:solidFill>
                  <a:schemeClr val="tx1"/>
                </a:solidFill>
                <a:latin typeface="Arial" charset="0"/>
                <a:ea typeface="ＭＳ Ｐゴシック" pitchFamily="34" charset="-128"/>
              </a:defRPr>
            </a:lvl4pPr>
            <a:lvl5pPr marL="2057400" indent="-228600" eaLnBrk="0" hangingPunct="0">
              <a:defRPr sz="1900">
                <a:solidFill>
                  <a:schemeClr val="tx1"/>
                </a:solidFill>
                <a:latin typeface="Arial" charset="0"/>
                <a:ea typeface="ＭＳ Ｐゴシック" pitchFamily="34" charset="-128"/>
              </a:defRPr>
            </a:lvl5pPr>
            <a:lvl6pPr marL="25146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6pPr>
            <a:lvl7pPr marL="29718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7pPr>
            <a:lvl8pPr marL="34290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8pPr>
            <a:lvl9pPr marL="3886200" indent="-228600" defTabSz="477838" eaLnBrk="0" fontAlgn="base" hangingPunct="0">
              <a:spcBef>
                <a:spcPct val="0"/>
              </a:spcBef>
              <a:spcAft>
                <a:spcPct val="0"/>
              </a:spcAft>
              <a:defRPr sz="1900">
                <a:solidFill>
                  <a:schemeClr val="tx1"/>
                </a:solidFill>
                <a:latin typeface="Arial" charset="0"/>
                <a:ea typeface="ＭＳ Ｐゴシック" pitchFamily="34" charset="-128"/>
              </a:defRPr>
            </a:lvl9pPr>
          </a:lstStyle>
          <a:p>
            <a:pPr algn="just" eaLnBrk="1" hangingPunct="1">
              <a:spcBef>
                <a:spcPct val="20000"/>
              </a:spcBef>
              <a:buFont typeface="Arial" charset="0"/>
              <a:buNone/>
              <a:defRPr/>
            </a:pPr>
            <a:r>
              <a:rPr lang="pt-BR" sz="1600" b="1" dirty="0">
                <a:solidFill>
                  <a:srgbClr val="595959"/>
                </a:solidFill>
                <a:latin typeface="Times New Roman" panose="02020603050405020304" pitchFamily="18" charset="0"/>
                <a:cs typeface="Times New Roman" panose="02020603050405020304" pitchFamily="18" charset="0"/>
              </a:rPr>
              <a:t>R$    24.000,00</a:t>
            </a:r>
            <a:endParaRPr lang="en-US" sz="16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33" name="Text Box 3">
            <a:extLst>
              <a:ext uri="{FF2B5EF4-FFF2-40B4-BE49-F238E27FC236}">
                <a16:creationId xmlns:a16="http://schemas.microsoft.com/office/drawing/2014/main" id="{B0A08BD4-3AD4-4C1B-A16B-253A75E912A1}"/>
              </a:ext>
            </a:extLst>
          </p:cNvPr>
          <p:cNvSpPr txBox="1">
            <a:spLocks noChangeArrowheads="1"/>
          </p:cNvSpPr>
          <p:nvPr/>
        </p:nvSpPr>
        <p:spPr bwMode="auto">
          <a:xfrm>
            <a:off x="539750" y="3501901"/>
            <a:ext cx="10747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t-BR" altLang="pt-BR" sz="1600" dirty="0">
                <a:solidFill>
                  <a:srgbClr val="595959"/>
                </a:solidFill>
                <a:ea typeface="ＭＳ Ｐゴシック" panose="020B0600070205080204" pitchFamily="34" charset="-128"/>
                <a:cs typeface="Times New Roman" panose="02020603050405020304" pitchFamily="18" charset="0"/>
              </a:rPr>
              <a:t>Ajuste do custo</a:t>
            </a:r>
            <a:endParaRPr lang="pt-BR" altLang="pt-BR" sz="1600" b="1" dirty="0">
              <a:solidFill>
                <a:srgbClr val="C00000"/>
              </a:solidFill>
              <a:ea typeface="ＭＳ Ｐゴシック" panose="020B0600070205080204" pitchFamily="34" charset="-128"/>
              <a:cs typeface="Times New Roman" panose="02020603050405020304" pitchFamily="18" charset="0"/>
            </a:endParaRPr>
          </a:p>
        </p:txBody>
      </p:sp>
      <p:pic>
        <p:nvPicPr>
          <p:cNvPr id="34" name="Imagem 33">
            <a:extLst>
              <a:ext uri="{FF2B5EF4-FFF2-40B4-BE49-F238E27FC236}">
                <a16:creationId xmlns:a16="http://schemas.microsoft.com/office/drawing/2014/main" id="{1A7139E4-BF82-48F3-84B6-55C94AC04123}"/>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rcRect/>
          <a:stretch>
            <a:fillRect/>
          </a:stretch>
        </p:blipFill>
        <p:spPr bwMode="auto">
          <a:xfrm>
            <a:off x="1685925" y="3328863"/>
            <a:ext cx="360363"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Imagem 34">
            <a:extLst>
              <a:ext uri="{FF2B5EF4-FFF2-40B4-BE49-F238E27FC236}">
                <a16:creationId xmlns:a16="http://schemas.microsoft.com/office/drawing/2014/main" id="{CA53D382-ABBD-449C-A14E-91A9F0DD4AA3}"/>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rcRect/>
          <a:stretch>
            <a:fillRect/>
          </a:stretch>
        </p:blipFill>
        <p:spPr bwMode="auto">
          <a:xfrm>
            <a:off x="1685925" y="4625851"/>
            <a:ext cx="360363"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3">
            <a:extLst>
              <a:ext uri="{FF2B5EF4-FFF2-40B4-BE49-F238E27FC236}">
                <a16:creationId xmlns:a16="http://schemas.microsoft.com/office/drawing/2014/main" id="{00D2BF0D-C9E7-4D03-897D-78F731E9ED5B}"/>
              </a:ext>
            </a:extLst>
          </p:cNvPr>
          <p:cNvSpPr txBox="1">
            <a:spLocks noChangeArrowheads="1"/>
          </p:cNvSpPr>
          <p:nvPr/>
        </p:nvSpPr>
        <p:spPr bwMode="auto">
          <a:xfrm>
            <a:off x="539750" y="4798888"/>
            <a:ext cx="10747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t-BR" altLang="pt-BR" sz="1600" dirty="0">
                <a:solidFill>
                  <a:srgbClr val="595959"/>
                </a:solidFill>
                <a:ea typeface="ＭＳ Ｐゴシック" panose="020B0600070205080204" pitchFamily="34" charset="-128"/>
                <a:cs typeface="Times New Roman" panose="02020603050405020304" pitchFamily="18" charset="0"/>
              </a:rPr>
              <a:t>Cálculo do ganho</a:t>
            </a:r>
            <a:endParaRPr lang="pt-BR" altLang="pt-BR" sz="1600" b="1" dirty="0">
              <a:solidFill>
                <a:srgbClr val="C00000"/>
              </a:solidFill>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22924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500"/>
                                        <p:tgtEl>
                                          <p:spTgt spid="2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500"/>
                                        <p:tgtEl>
                                          <p:spTgt spid="3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par>
                                <p:cTn id="58" presetID="10" presetClass="entr" presetSubtype="0" fill="hold" nodeType="with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fade">
                                      <p:cBhvr>
                                        <p:cTn id="60" dur="500"/>
                                        <p:tgtEl>
                                          <p:spTgt spid="3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500"/>
                                        <p:tgtEl>
                                          <p:spTgt spid="36"/>
                                        </p:tgtEl>
                                      </p:cBhvr>
                                    </p:animEffect>
                                  </p:childTnLst>
                                </p:cTn>
                              </p:par>
                              <p:par>
                                <p:cTn id="66" presetID="10" presetClass="entr" presetSubtype="0" fill="hold" nodeType="with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1" grpId="0"/>
      <p:bldP spid="32" grpId="0"/>
      <p:bldP spid="33"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2339551"/>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u="sng" dirty="0">
                <a:solidFill>
                  <a:srgbClr val="595959"/>
                </a:solidFill>
                <a:ea typeface="ＭＳ Ｐゴシック" panose="020B0600070205080204" pitchFamily="34" charset="-128"/>
                <a:cs typeface="Times New Roman" panose="02020603050405020304" pitchFamily="18" charset="0"/>
              </a:rPr>
              <a:t>Receitas e ganhos (valores que transitam pelo resultado do período, mas não tributáveis pela legislação tributária)</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u="sng" dirty="0">
              <a:solidFill>
                <a:srgbClr val="595959"/>
              </a:solidFill>
              <a:ea typeface="ＭＳ Ｐゴシック" panose="020B0600070205080204" pitchFamily="34" charset="-128"/>
              <a:cs typeface="Times New Roman" panose="02020603050405020304" pitchFamily="18" charset="0"/>
            </a:endParaRPr>
          </a:p>
          <a:p>
            <a:pPr marL="284400" algn="just" defTabSz="457200" eaLnBrk="1" fontAlgn="auto" hangingPunct="1">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Receitas/ganhos expressamente indicados como não tributáveis pela legislação tributária*¹ (</a:t>
            </a:r>
            <a:r>
              <a:rPr lang="pt-BR" sz="1800" b="1" dirty="0">
                <a:solidFill>
                  <a:srgbClr val="595959"/>
                </a:solidFill>
                <a:ea typeface="ＭＳ Ｐゴシック" panose="020B0600070205080204" pitchFamily="34" charset="-128"/>
                <a:cs typeface="Times New Roman" panose="02020603050405020304" pitchFamily="18" charset="0"/>
              </a:rPr>
              <a:t>exemplos: ganho decorrente de ajuste a valor justo; receita financeira de ajuste a valor presente de ativos; determinadas subvenções governamentais</a:t>
            </a:r>
            <a:r>
              <a:rPr lang="pt-BR" sz="1800" dirty="0">
                <a:solidFill>
                  <a:srgbClr val="595959"/>
                </a:solidFill>
                <a:ea typeface="ＭＳ Ｐゴシック" panose="020B0600070205080204" pitchFamily="34" charset="-128"/>
                <a:cs typeface="Times New Roman" panose="02020603050405020304" pitchFamily="18" charset="0"/>
              </a:rPr>
              <a:t>) </a:t>
            </a:r>
          </a:p>
          <a:p>
            <a:pPr marL="284400" algn="just" defTabSz="457200" eaLnBrk="1" fontAlgn="auto" hangingPunct="1">
              <a:lnSpc>
                <a:spcPct val="120000"/>
              </a:lnSpc>
              <a:spcBef>
                <a:spcPts val="0"/>
              </a:spcBef>
              <a:spcAft>
                <a:spcPts val="0"/>
              </a:spcAft>
            </a:pPr>
            <a:endParaRPr lang="pt-BR" sz="1500"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Exclusões – Classificação quanto à origem</a:t>
            </a:r>
          </a:p>
        </p:txBody>
      </p:sp>
      <p:sp>
        <p:nvSpPr>
          <p:cNvPr id="5" name="TextBox 4"/>
          <p:cNvSpPr txBox="1"/>
          <p:nvPr/>
        </p:nvSpPr>
        <p:spPr>
          <a:xfrm>
            <a:off x="255952" y="6021288"/>
            <a:ext cx="4954754" cy="313932"/>
          </a:xfrm>
          <a:prstGeom prst="rect">
            <a:avLst/>
          </a:prstGeom>
          <a:noFill/>
        </p:spPr>
        <p:txBody>
          <a:bodyPr wrap="none" rtlCol="0">
            <a:spAutoFit/>
          </a:bodyPr>
          <a:lstStyle/>
          <a:p>
            <a:pPr lvl="0" defTabSz="457200" eaLnBrk="1" fontAlgn="auto" hangingPunct="1">
              <a:lnSpc>
                <a:spcPct val="120000"/>
              </a:lnSpc>
              <a:spcBef>
                <a:spcPts val="0"/>
              </a:spcBef>
              <a:spcAft>
                <a:spcPts val="600"/>
              </a:spcAft>
            </a:pPr>
            <a:r>
              <a:rPr lang="pt-BR" sz="1200" dirty="0">
                <a:solidFill>
                  <a:srgbClr val="595959"/>
                </a:solidFill>
                <a:cs typeface="Times New Roman" panose="02020603050405020304" pitchFamily="18" charset="0"/>
              </a:rPr>
              <a:t>*¹ Hoje consolidados de forma </a:t>
            </a:r>
            <a:r>
              <a:rPr lang="pt-BR" sz="1200" b="1" dirty="0">
                <a:solidFill>
                  <a:srgbClr val="595959"/>
                </a:solidFill>
                <a:cs typeface="Times New Roman" panose="02020603050405020304" pitchFamily="18" charset="0"/>
              </a:rPr>
              <a:t>não exaustiva </a:t>
            </a:r>
            <a:r>
              <a:rPr lang="pt-BR" sz="1200" dirty="0">
                <a:solidFill>
                  <a:srgbClr val="595959"/>
                </a:solidFill>
                <a:cs typeface="Times New Roman" panose="02020603050405020304" pitchFamily="18" charset="0"/>
              </a:rPr>
              <a:t>no Anexo II da IN nº 1.700/17.</a:t>
            </a:r>
          </a:p>
        </p:txBody>
      </p:sp>
    </p:spTree>
    <p:extLst>
      <p:ext uri="{BB962C8B-B14F-4D97-AF65-F5344CB8AC3E}">
        <p14:creationId xmlns:p14="http://schemas.microsoft.com/office/powerpoint/2010/main" val="307046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3719736"/>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u="sng" dirty="0">
                <a:solidFill>
                  <a:srgbClr val="595959"/>
                </a:solidFill>
                <a:ea typeface="ＭＳ Ｐゴシック" panose="020B0600070205080204" pitchFamily="34" charset="-128"/>
                <a:cs typeface="Times New Roman" panose="02020603050405020304" pitchFamily="18" charset="0"/>
              </a:rPr>
              <a:t>Exclusões “</a:t>
            </a:r>
            <a:r>
              <a:rPr lang="pt-BR" sz="1800" u="sng" dirty="0" err="1">
                <a:solidFill>
                  <a:srgbClr val="595959"/>
                </a:solidFill>
                <a:ea typeface="ＭＳ Ｐゴシック" panose="020B0600070205080204" pitchFamily="34" charset="-128"/>
                <a:cs typeface="Times New Roman" panose="02020603050405020304" pitchFamily="18" charset="0"/>
              </a:rPr>
              <a:t>extracontábeis</a:t>
            </a:r>
            <a:r>
              <a:rPr lang="pt-BR" sz="1800" u="sng" dirty="0">
                <a:solidFill>
                  <a:srgbClr val="595959"/>
                </a:solidFill>
                <a:ea typeface="ＭＳ Ｐゴシック" panose="020B0600070205080204" pitchFamily="34" charset="-128"/>
                <a:cs typeface="Times New Roman" panose="02020603050405020304" pitchFamily="18" charset="0"/>
              </a:rPr>
              <a:t>” (valores que não transitaram pelo resultado ou que não são refletidos em lançamentos contábeis)</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u="sng" dirty="0">
              <a:solidFill>
                <a:srgbClr val="595959"/>
              </a:solidFill>
              <a:ea typeface="ＭＳ Ｐゴシック" panose="020B0600070205080204" pitchFamily="34" charset="-128"/>
              <a:cs typeface="Times New Roman" panose="02020603050405020304" pitchFamily="18" charset="0"/>
            </a:endParaRPr>
          </a:p>
          <a:p>
            <a:pPr marL="284400" algn="just" defTabSz="457200" eaLnBrk="1" fontAlgn="auto" hangingPunct="1">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Basicamente, abrange situações </a:t>
            </a:r>
            <a:r>
              <a:rPr lang="pt-BR" sz="1800" b="1" dirty="0">
                <a:solidFill>
                  <a:srgbClr val="595959"/>
                </a:solidFill>
                <a:ea typeface="ＭＳ Ｐゴシック" panose="020B0600070205080204" pitchFamily="34" charset="-128"/>
                <a:cs typeface="Times New Roman" panose="02020603050405020304" pitchFamily="18" charset="0"/>
              </a:rPr>
              <a:t>(i) </a:t>
            </a:r>
            <a:r>
              <a:rPr lang="pt-BR" sz="1800" dirty="0">
                <a:solidFill>
                  <a:srgbClr val="595959"/>
                </a:solidFill>
                <a:ea typeface="ＭＳ Ｐゴシック" panose="020B0600070205080204" pitchFamily="34" charset="-128"/>
                <a:cs typeface="Times New Roman" panose="02020603050405020304" pitchFamily="18" charset="0"/>
              </a:rPr>
              <a:t>de contabilização em contas patrimoniais (sem afetar o resultado do período, portanto – </a:t>
            </a:r>
            <a:r>
              <a:rPr lang="pt-BR" sz="1800" b="1" dirty="0">
                <a:solidFill>
                  <a:srgbClr val="595959"/>
                </a:solidFill>
                <a:ea typeface="ＭＳ Ｐゴシック" panose="020B0600070205080204" pitchFamily="34" charset="-128"/>
                <a:cs typeface="Times New Roman" panose="02020603050405020304" pitchFamily="18" charset="0"/>
              </a:rPr>
              <a:t>exemplos: pagamento de JCP escriturado no PL; juros de empréstimos contabilizados como custo de ativo</a:t>
            </a:r>
            <a:r>
              <a:rPr lang="pt-BR" sz="1800" dirty="0">
                <a:solidFill>
                  <a:srgbClr val="595959"/>
                </a:solidFill>
                <a:ea typeface="ＭＳ Ｐゴシック" panose="020B0600070205080204" pitchFamily="34" charset="-128"/>
                <a:cs typeface="Times New Roman" panose="02020603050405020304" pitchFamily="18" charset="0"/>
              </a:rPr>
              <a:t>) e </a:t>
            </a:r>
            <a:r>
              <a:rPr lang="pt-BR" sz="1800" b="1" dirty="0">
                <a:solidFill>
                  <a:srgbClr val="595959"/>
                </a:solidFill>
                <a:ea typeface="ＭＳ Ｐゴシック" panose="020B0600070205080204" pitchFamily="34" charset="-128"/>
                <a:cs typeface="Times New Roman" panose="02020603050405020304" pitchFamily="18" charset="0"/>
              </a:rPr>
              <a:t>(</a:t>
            </a:r>
            <a:r>
              <a:rPr lang="pt-BR" sz="1800" b="1" dirty="0" err="1">
                <a:solidFill>
                  <a:srgbClr val="595959"/>
                </a:solidFill>
                <a:ea typeface="ＭＳ Ｐゴシック" panose="020B0600070205080204" pitchFamily="34" charset="-128"/>
                <a:cs typeface="Times New Roman" panose="02020603050405020304" pitchFamily="18" charset="0"/>
              </a:rPr>
              <a:t>ii</a:t>
            </a:r>
            <a:r>
              <a:rPr lang="pt-BR" sz="1800" b="1" dirty="0">
                <a:solidFill>
                  <a:srgbClr val="595959"/>
                </a:solidFill>
                <a:ea typeface="ＭＳ Ｐゴシック" panose="020B0600070205080204" pitchFamily="34" charset="-128"/>
                <a:cs typeface="Times New Roman" panose="02020603050405020304" pitchFamily="18" charset="0"/>
              </a:rPr>
              <a:t>) </a:t>
            </a:r>
            <a:r>
              <a:rPr lang="pt-BR" sz="1800" dirty="0">
                <a:solidFill>
                  <a:srgbClr val="595959"/>
                </a:solidFill>
                <a:ea typeface="ＭＳ Ｐゴシック" panose="020B0600070205080204" pitchFamily="34" charset="-128"/>
                <a:cs typeface="Times New Roman" panose="02020603050405020304" pitchFamily="18" charset="0"/>
              </a:rPr>
              <a:t>hipóteses específicas para as quais a legislação autoriza a exclusão na apuração do lucro real e do resultado ajustado mesmo sem reflexo direto na contabilidade (não haverá correspondência necessária da exclusão a um valor registrado contabilmente no mesmo período de apuração – </a:t>
            </a:r>
            <a:r>
              <a:rPr lang="pt-BR" sz="1800" b="1" dirty="0">
                <a:solidFill>
                  <a:srgbClr val="595959"/>
                </a:solidFill>
                <a:ea typeface="ＭＳ Ｐゴシック" panose="020B0600070205080204" pitchFamily="34" charset="-128"/>
                <a:cs typeface="Times New Roman" panose="02020603050405020304" pitchFamily="18" charset="0"/>
              </a:rPr>
              <a:t>exemplos: perda no recebimento de créditos; complemento de dedução de encargos de depreciação</a:t>
            </a:r>
            <a:r>
              <a:rPr lang="pt-BR" sz="1800" dirty="0">
                <a:solidFill>
                  <a:srgbClr val="595959"/>
                </a:solidFill>
                <a:ea typeface="ＭＳ Ｐゴシック" panose="020B0600070205080204" pitchFamily="34" charset="-128"/>
                <a:cs typeface="Times New Roman" panose="02020603050405020304" pitchFamily="18" charset="0"/>
              </a:rPr>
              <a:t>)</a:t>
            </a:r>
          </a:p>
        </p:txBody>
      </p:sp>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Exclusões – Classificação quanto à origem</a:t>
            </a:r>
          </a:p>
        </p:txBody>
      </p:sp>
    </p:spTree>
    <p:extLst>
      <p:ext uri="{BB962C8B-B14F-4D97-AF65-F5344CB8AC3E}">
        <p14:creationId xmlns:p14="http://schemas.microsoft.com/office/powerpoint/2010/main" val="1500677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4413516"/>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altLang="pt-BR" sz="1800" u="sng" dirty="0">
                <a:solidFill>
                  <a:srgbClr val="595959"/>
                </a:solidFill>
                <a:ea typeface="ＭＳ Ｐゴシック" panose="020B0600070205080204" pitchFamily="34" charset="-128"/>
                <a:cs typeface="Times New Roman" panose="02020603050405020304" pitchFamily="18" charset="0"/>
              </a:rPr>
              <a:t>Exclusões permanentes</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altLang="pt-BR" sz="1800" u="sng" dirty="0">
              <a:solidFill>
                <a:srgbClr val="595959"/>
              </a:solidFill>
              <a:ea typeface="ＭＳ Ｐゴシック" panose="020B0600070205080204" pitchFamily="34" charset="-128"/>
              <a:cs typeface="Times New Roman" panose="02020603050405020304" pitchFamily="18" charset="0"/>
            </a:endParaRPr>
          </a:p>
          <a:p>
            <a:pPr marL="284400" algn="just" defTabSz="457200" eaLnBrk="1" fontAlgn="auto" hangingPunct="1">
              <a:lnSpc>
                <a:spcPct val="120000"/>
              </a:lnSpc>
              <a:spcBef>
                <a:spcPts val="0"/>
              </a:spcBef>
              <a:spcAft>
                <a:spcPts val="0"/>
              </a:spcAft>
            </a:pPr>
            <a:r>
              <a:rPr lang="pt-BR" altLang="pt-BR" sz="1800" dirty="0">
                <a:solidFill>
                  <a:srgbClr val="595959"/>
                </a:solidFill>
                <a:ea typeface="ＭＳ Ｐゴシック" panose="020B0600070205080204" pitchFamily="34" charset="-128"/>
                <a:cs typeface="Times New Roman" panose="02020603050405020304" pitchFamily="18" charset="0"/>
              </a:rPr>
              <a:t>Realizadas na Parte A do LALUR. Não precisam ser controladas na Parte B do LALUR pois correspondem a receitas/ganhos que nunca serão tributados </a:t>
            </a:r>
          </a:p>
          <a:p>
            <a:pPr marL="284400" algn="just" defTabSz="457200" eaLnBrk="1" fontAlgn="auto" hangingPunct="1">
              <a:lnSpc>
                <a:spcPct val="120000"/>
              </a:lnSpc>
              <a:spcBef>
                <a:spcPts val="0"/>
              </a:spcBef>
              <a:spcAft>
                <a:spcPts val="0"/>
              </a:spcAft>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70150" indent="-285750" algn="just" defTabSz="457200" eaLnBrk="1" fontAlgn="auto" hangingPunct="1">
              <a:lnSpc>
                <a:spcPct val="120000"/>
              </a:lnSpc>
              <a:spcBef>
                <a:spcPts val="0"/>
              </a:spcBef>
              <a:spcAft>
                <a:spcPts val="0"/>
              </a:spcAft>
              <a:buFont typeface="Arial" panose="020B0604020202020204" pitchFamily="34" charset="0"/>
              <a:buChar char="•"/>
            </a:pPr>
            <a:r>
              <a:rPr lang="pt-BR" sz="1800" dirty="0">
                <a:solidFill>
                  <a:srgbClr val="595959"/>
                </a:solidFill>
                <a:ea typeface="ＭＳ Ｐゴシック" panose="020B0600070205080204" pitchFamily="34" charset="-128"/>
                <a:cs typeface="Times New Roman" panose="02020603050405020304" pitchFamily="18" charset="0"/>
              </a:rPr>
              <a:t>Exemplo: resultado positivo de equivalência patrimonial</a:t>
            </a:r>
          </a:p>
          <a:p>
            <a:pPr marL="570150" indent="-285750" algn="just" defTabSz="457200" eaLnBrk="1" fontAlgn="auto" hangingPunct="1">
              <a:lnSpc>
                <a:spcPct val="120000"/>
              </a:lnSpc>
              <a:spcBef>
                <a:spcPts val="0"/>
              </a:spcBef>
              <a:spcAft>
                <a:spcPts val="0"/>
              </a:spcAft>
              <a:buFont typeface="Arial" panose="020B0604020202020204" pitchFamily="34" charset="0"/>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altLang="pt-BR" sz="1800" u="sng" dirty="0">
                <a:solidFill>
                  <a:srgbClr val="595959"/>
                </a:solidFill>
                <a:ea typeface="ＭＳ Ｐゴシック" panose="020B0600070205080204" pitchFamily="34" charset="-128"/>
                <a:cs typeface="Times New Roman" panose="02020603050405020304" pitchFamily="18" charset="0"/>
              </a:rPr>
              <a:t>Exclusões temporárias</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altLang="pt-BR" sz="1800" u="sng" dirty="0">
              <a:solidFill>
                <a:srgbClr val="595959"/>
              </a:solidFill>
              <a:ea typeface="ＭＳ Ｐゴシック" panose="020B0600070205080204" pitchFamily="34" charset="-128"/>
              <a:cs typeface="Times New Roman" panose="02020603050405020304" pitchFamily="18" charset="0"/>
            </a:endParaRPr>
          </a:p>
          <a:p>
            <a:pPr marL="284400" algn="just" defTabSz="457200" eaLnBrk="1" fontAlgn="auto" hangingPunct="1">
              <a:lnSpc>
                <a:spcPct val="120000"/>
              </a:lnSpc>
              <a:spcBef>
                <a:spcPts val="0"/>
              </a:spcBef>
              <a:spcAft>
                <a:spcPts val="0"/>
              </a:spcAft>
            </a:pPr>
            <a:r>
              <a:rPr lang="pt-BR" altLang="pt-BR" sz="1800" dirty="0">
                <a:solidFill>
                  <a:srgbClr val="595959"/>
                </a:solidFill>
                <a:ea typeface="ＭＳ Ｐゴシック" panose="020B0600070205080204" pitchFamily="34" charset="-128"/>
                <a:cs typeface="Times New Roman" panose="02020603050405020304" pitchFamily="18" charset="0"/>
              </a:rPr>
              <a:t>Realizadas na Parte A do LALUR e registradas/controladas na Parte B do LALUR para serem adicionadas no futuro em certas situações previstas na legislação fiscal.</a:t>
            </a:r>
          </a:p>
          <a:p>
            <a:pPr marL="284400" algn="just" defTabSz="457200" eaLnBrk="1" fontAlgn="auto" hangingPunct="1">
              <a:lnSpc>
                <a:spcPct val="120000"/>
              </a:lnSpc>
              <a:spcBef>
                <a:spcPts val="0"/>
              </a:spcBef>
              <a:spcAft>
                <a:spcPts val="0"/>
              </a:spcAft>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70150" indent="-285750" algn="just" defTabSz="457200" eaLnBrk="1" fontAlgn="auto" hangingPunct="1">
              <a:lnSpc>
                <a:spcPct val="120000"/>
              </a:lnSpc>
              <a:spcBef>
                <a:spcPts val="0"/>
              </a:spcBef>
              <a:spcAft>
                <a:spcPts val="0"/>
              </a:spcAft>
              <a:buFont typeface="Arial" panose="020B0604020202020204" pitchFamily="34" charset="0"/>
              <a:buChar char="•"/>
            </a:pPr>
            <a:r>
              <a:rPr lang="pt-BR" altLang="pt-BR" sz="1800" dirty="0">
                <a:solidFill>
                  <a:srgbClr val="595959"/>
                </a:solidFill>
                <a:ea typeface="ＭＳ Ｐゴシック" panose="020B0600070205080204" pitchFamily="34" charset="-128"/>
                <a:cs typeface="Times New Roman" panose="02020603050405020304" pitchFamily="18" charset="0"/>
              </a:rPr>
              <a:t>Exemplo: d</a:t>
            </a:r>
            <a:r>
              <a:rPr lang="pt-BR" sz="1800" dirty="0">
                <a:solidFill>
                  <a:srgbClr val="595959"/>
                </a:solidFill>
                <a:ea typeface="ＭＳ Ｐゴシック" panose="020B0600070205080204" pitchFamily="34" charset="-128"/>
                <a:cs typeface="Times New Roman" panose="02020603050405020304" pitchFamily="18" charset="0"/>
              </a:rPr>
              <a:t>iferença entre as depreciações contábil e fiscal</a:t>
            </a:r>
          </a:p>
        </p:txBody>
      </p:sp>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Exclusões – Classificação quanto à definitividade</a:t>
            </a:r>
          </a:p>
        </p:txBody>
      </p:sp>
    </p:spTree>
    <p:extLst>
      <p:ext uri="{BB962C8B-B14F-4D97-AF65-F5344CB8AC3E}">
        <p14:creationId xmlns:p14="http://schemas.microsoft.com/office/powerpoint/2010/main" val="302868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bwMode="auto">
          <a:xfrm>
            <a:off x="1033915" y="2492896"/>
            <a:ext cx="7076169"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just" eaLnBrk="1" hangingPunct="1">
              <a:defRPr/>
            </a:pPr>
            <a:r>
              <a:rPr lang="pt-BR" sz="2800" b="1" dirty="0">
                <a:solidFill>
                  <a:schemeClr val="tx1">
                    <a:lumMod val="75000"/>
                    <a:lumOff val="25000"/>
                  </a:schemeClr>
                </a:solidFill>
                <a:latin typeface="Times New Roman" panose="02020603050405020304" pitchFamily="18" charset="0"/>
                <a:cs typeface="Times New Roman" panose="02020603050405020304" pitchFamily="18" charset="0"/>
              </a:rPr>
              <a:t>Compensação de prejuízos fiscais (IRPJ) e bases negativas de CSLL</a:t>
            </a:r>
          </a:p>
        </p:txBody>
      </p:sp>
      <p:sp>
        <p:nvSpPr>
          <p:cNvPr id="3" name="Title 1">
            <a:extLst>
              <a:ext uri="{FF2B5EF4-FFF2-40B4-BE49-F238E27FC236}">
                <a16:creationId xmlns:a16="http://schemas.microsoft.com/office/drawing/2014/main" id="{DA63E0D1-5734-434F-997F-9C5C306DADD3}"/>
              </a:ext>
            </a:extLst>
          </p:cNvPr>
          <p:cNvSpPr txBox="1">
            <a:spLocks/>
          </p:cNvSpPr>
          <p:nvPr/>
        </p:nvSpPr>
        <p:spPr bwMode="auto">
          <a:xfrm>
            <a:off x="1033914" y="5229200"/>
            <a:ext cx="7282502"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just" eaLnBrk="1" hangingPunct="1">
              <a:defRPr/>
            </a:pPr>
            <a:r>
              <a:rPr lang="pt-BR" sz="1600" b="1" dirty="0">
                <a:solidFill>
                  <a:schemeClr val="tx1">
                    <a:lumMod val="75000"/>
                    <a:lumOff val="25000"/>
                  </a:schemeClr>
                </a:solidFill>
                <a:latin typeface="Times New Roman" panose="02020603050405020304" pitchFamily="18" charset="0"/>
                <a:cs typeface="Times New Roman" panose="02020603050405020304" pitchFamily="18" charset="0"/>
              </a:rPr>
              <a:t>* Para fins didáticos, utilizaremos apenas a expressão “prejuízos fiscais’, o que englobará a base negativa da CSLL </a:t>
            </a:r>
          </a:p>
        </p:txBody>
      </p:sp>
    </p:spTree>
    <p:extLst>
      <p:ext uri="{BB962C8B-B14F-4D97-AF65-F5344CB8AC3E}">
        <p14:creationId xmlns:p14="http://schemas.microsoft.com/office/powerpoint/2010/main" val="513857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4567404"/>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“A compensação de perdas não é nenhum favorecimento fiscal, mas sim um ato de mensuração da capacidade contributiva segundo o princípio de liquidez objetiva” (Klaus </a:t>
            </a:r>
            <a:r>
              <a:rPr lang="pt-BR" sz="1800" dirty="0" err="1">
                <a:solidFill>
                  <a:srgbClr val="595959"/>
                </a:solidFill>
                <a:ea typeface="ＭＳ Ｐゴシック" panose="020B0600070205080204" pitchFamily="34" charset="-128"/>
                <a:cs typeface="Times New Roman" panose="02020603050405020304" pitchFamily="18" charset="0"/>
              </a:rPr>
              <a:t>Tipke</a:t>
            </a:r>
            <a:r>
              <a:rPr lang="pt-BR" sz="1800" dirty="0">
                <a:solidFill>
                  <a:srgbClr val="595959"/>
                </a:solidFill>
                <a:ea typeface="ＭＳ Ｐゴシック" panose="020B0600070205080204" pitchFamily="34" charset="-128"/>
                <a:cs typeface="Times New Roman" panose="02020603050405020304" pitchFamily="18" charset="0"/>
              </a:rPr>
              <a:t>, Universidade de </a:t>
            </a:r>
            <a:r>
              <a:rPr lang="pt-BR" sz="1800" dirty="0" err="1">
                <a:solidFill>
                  <a:srgbClr val="595959"/>
                </a:solidFill>
                <a:ea typeface="ＭＳ Ｐゴシック" panose="020B0600070205080204" pitchFamily="34" charset="-128"/>
                <a:cs typeface="Times New Roman" panose="02020603050405020304" pitchFamily="18" charset="0"/>
              </a:rPr>
              <a:t>Köln</a:t>
            </a:r>
            <a:r>
              <a:rPr lang="pt-BR" sz="1800" dirty="0">
                <a:solidFill>
                  <a:srgbClr val="595959"/>
                </a:solidFill>
                <a:ea typeface="ＭＳ Ｐゴシック" panose="020B0600070205080204" pitchFamily="34" charset="-128"/>
                <a:cs typeface="Times New Roman" panose="02020603050405020304" pitchFamily="18" charset="0"/>
              </a:rPr>
              <a:t>)</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Se seguido à risca o princípio da capacidade contributiva, o IR seria devido somente ao fim da existência da empresa</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Estado tem interesse pela periodicidade</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Compensação surge como a conjugação destes dois interesses (capacidade contributiva vs. periodicidade)</a:t>
            </a:r>
          </a:p>
          <a:p>
            <a:pPr algn="just" defTabSz="457200" eaLnBrk="1" fontAlgn="auto" hangingPunct="1">
              <a:lnSpc>
                <a:spcPct val="120000"/>
              </a:lnSpc>
              <a:spcBef>
                <a:spcPts val="0"/>
              </a:spcBef>
              <a:spcAft>
                <a:spcPts val="1200"/>
              </a:spcAft>
            </a:pPr>
            <a:endParaRPr lang="pt-BR" sz="1800" dirty="0">
              <a:solidFill>
                <a:schemeClr val="tx1">
                  <a:lumMod val="75000"/>
                  <a:lumOff val="25000"/>
                </a:schemeClr>
              </a:solidFill>
            </a:endParaRPr>
          </a:p>
          <a:p>
            <a:pPr marL="284400" indent="-285750" algn="just" defTabSz="457200" eaLnBrk="1" fontAlgn="auto" hangingPunct="1">
              <a:lnSpc>
                <a:spcPct val="120000"/>
              </a:lnSpc>
              <a:spcBef>
                <a:spcPts val="0"/>
              </a:spcBef>
              <a:spcAft>
                <a:spcPts val="1200"/>
              </a:spcAft>
              <a:buFont typeface="Wingdings" panose="05000000000000000000" pitchFamily="2" charset="2"/>
              <a:buChar char="§"/>
            </a:pPr>
            <a:endParaRPr lang="pt-BR" altLang="pt-BR" sz="1800" u="sng"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Compensação  de prejuízos fiscais: aspectos teóricos</a:t>
            </a:r>
          </a:p>
        </p:txBody>
      </p:sp>
    </p:spTree>
    <p:extLst>
      <p:ext uri="{BB962C8B-B14F-4D97-AF65-F5344CB8AC3E}">
        <p14:creationId xmlns:p14="http://schemas.microsoft.com/office/powerpoint/2010/main" val="322999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5312223"/>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“Ele não elimina totalmente os desequilíbrios da tributação de contribuintes, cujos lucros sejam essencialmente flutuantes; mas permite, dentro de certos limites, equilibrar os períodos negativos com os positivos” (Rubens Gomes de Sousa)</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Na visão de Henry </a:t>
            </a:r>
            <a:r>
              <a:rPr lang="pt-BR" sz="1800" dirty="0" err="1">
                <a:solidFill>
                  <a:srgbClr val="595959"/>
                </a:solidFill>
                <a:ea typeface="ＭＳ Ｐゴシック" panose="020B0600070205080204" pitchFamily="34" charset="-128"/>
                <a:cs typeface="Times New Roman" panose="02020603050405020304" pitchFamily="18" charset="0"/>
              </a:rPr>
              <a:t>Tilbery</a:t>
            </a:r>
            <a:r>
              <a:rPr lang="pt-BR" sz="1800" dirty="0">
                <a:solidFill>
                  <a:srgbClr val="595959"/>
                </a:solidFill>
                <a:ea typeface="ＭＳ Ｐゴシック" panose="020B0600070205080204" pitchFamily="34" charset="-128"/>
                <a:cs typeface="Times New Roman" panose="02020603050405020304" pitchFamily="18" charset="0"/>
              </a:rPr>
              <a:t>, compensação de prejuízos representa o elo de comunicação entre períodos-base diferentes, tratados como unidades estanques (self-</a:t>
            </a:r>
            <a:r>
              <a:rPr lang="pt-BR" sz="1800" dirty="0" err="1">
                <a:solidFill>
                  <a:srgbClr val="595959"/>
                </a:solidFill>
                <a:ea typeface="ＭＳ Ｐゴシック" panose="020B0600070205080204" pitchFamily="34" charset="-128"/>
                <a:cs typeface="Times New Roman" panose="02020603050405020304" pitchFamily="18" charset="0"/>
              </a:rPr>
              <a:t>contained</a:t>
            </a:r>
            <a:r>
              <a:rPr lang="pt-BR" sz="1800" dirty="0">
                <a:solidFill>
                  <a:srgbClr val="595959"/>
                </a:solidFill>
                <a:ea typeface="ＭＳ Ｐゴシック" panose="020B0600070205080204" pitchFamily="34" charset="-128"/>
                <a:cs typeface="Times New Roman" panose="02020603050405020304" pitchFamily="18" charset="0"/>
              </a:rPr>
              <a:t> </a:t>
            </a:r>
            <a:r>
              <a:rPr lang="pt-BR" sz="1800" dirty="0" err="1">
                <a:solidFill>
                  <a:srgbClr val="595959"/>
                </a:solidFill>
                <a:ea typeface="ＭＳ Ｐゴシック" panose="020B0600070205080204" pitchFamily="34" charset="-128"/>
                <a:cs typeface="Times New Roman" panose="02020603050405020304" pitchFamily="18" charset="0"/>
              </a:rPr>
              <a:t>period</a:t>
            </a:r>
            <a:r>
              <a:rPr lang="pt-BR" sz="1800" dirty="0">
                <a:solidFill>
                  <a:srgbClr val="595959"/>
                </a:solidFill>
                <a:ea typeface="ＭＳ Ｐゴシック" panose="020B0600070205080204" pitchFamily="34" charset="-128"/>
                <a:cs typeface="Times New Roman" panose="02020603050405020304" pitchFamily="18" charset="0"/>
              </a:rPr>
              <a:t>)</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Posição do STF (matéria que será novamente apreciada no RE </a:t>
            </a:r>
            <a:r>
              <a:rPr lang="pt-BR" sz="1800" dirty="0">
                <a:solidFill>
                  <a:schemeClr val="tx1">
                    <a:lumMod val="75000"/>
                    <a:lumOff val="25000"/>
                  </a:schemeClr>
                </a:solidFill>
              </a:rPr>
              <a:t>591.340</a:t>
            </a:r>
            <a:r>
              <a:rPr lang="pt-BR" sz="1800" dirty="0">
                <a:solidFill>
                  <a:srgbClr val="595959"/>
                </a:solidFill>
                <a:ea typeface="ＭＳ Ｐゴシック" panose="020B0600070205080204" pitchFamily="34" charset="-128"/>
                <a:cs typeface="Times New Roman" panose="02020603050405020304" pitchFamily="18" charset="0"/>
              </a:rPr>
              <a:t>): O direito ao abatimento dos prejuízos fiscais acumulados em exercícios anteriores é expressivo de benefício fiscal em favor do contribuinte. Instrumento de política tributária que pode ser revista pelo Estado (RE 344994, Relator(a):  Min. MARCO AURÉLIO, Relator(a) p/ Acórdão:  Min. EROS GRAU, Tribunal Pleno, julgado em 25/03/2009)</a:t>
            </a:r>
          </a:p>
          <a:p>
            <a:pPr algn="just" defTabSz="457200" eaLnBrk="1" fontAlgn="auto" hangingPunct="1">
              <a:lnSpc>
                <a:spcPct val="120000"/>
              </a:lnSpc>
              <a:spcBef>
                <a:spcPts val="0"/>
              </a:spcBef>
              <a:spcAft>
                <a:spcPts val="1200"/>
              </a:spcAft>
            </a:pPr>
            <a:endParaRPr lang="pt-BR" sz="1600" dirty="0">
              <a:solidFill>
                <a:schemeClr val="tx1">
                  <a:lumMod val="75000"/>
                  <a:lumOff val="25000"/>
                </a:schemeClr>
              </a:solidFill>
            </a:endParaRPr>
          </a:p>
          <a:p>
            <a:pPr algn="just" defTabSz="457200" eaLnBrk="1" fontAlgn="auto" hangingPunct="1">
              <a:lnSpc>
                <a:spcPct val="120000"/>
              </a:lnSpc>
              <a:spcBef>
                <a:spcPts val="0"/>
              </a:spcBef>
              <a:spcAft>
                <a:spcPts val="1200"/>
              </a:spcAft>
            </a:pPr>
            <a:endParaRPr lang="pt-BR" sz="1600" dirty="0">
              <a:solidFill>
                <a:schemeClr val="tx1">
                  <a:lumMod val="75000"/>
                  <a:lumOff val="25000"/>
                </a:schemeClr>
              </a:solidFill>
            </a:endParaRPr>
          </a:p>
          <a:p>
            <a:pPr marL="284400" indent="-285750" algn="just" defTabSz="457200" eaLnBrk="1" fontAlgn="auto" hangingPunct="1">
              <a:lnSpc>
                <a:spcPct val="120000"/>
              </a:lnSpc>
              <a:spcBef>
                <a:spcPts val="0"/>
              </a:spcBef>
              <a:spcAft>
                <a:spcPts val="1200"/>
              </a:spcAft>
              <a:buFont typeface="Wingdings" panose="05000000000000000000" pitchFamily="2" charset="2"/>
              <a:buChar char="§"/>
            </a:pPr>
            <a:endParaRPr lang="pt-BR" altLang="pt-BR" sz="1800" u="sng"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Compensação  de prejuízos fiscais: aspectos teóricos</a:t>
            </a:r>
          </a:p>
        </p:txBody>
      </p:sp>
    </p:spTree>
    <p:extLst>
      <p:ext uri="{BB962C8B-B14F-4D97-AF65-F5344CB8AC3E}">
        <p14:creationId xmlns:p14="http://schemas.microsoft.com/office/powerpoint/2010/main" val="2148431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2985433"/>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b="1" dirty="0">
                <a:solidFill>
                  <a:srgbClr val="595959"/>
                </a:solidFill>
                <a:ea typeface="ＭＳ Ｐゴシック" panose="020B0600070205080204" pitchFamily="34" charset="-128"/>
                <a:cs typeface="Times New Roman" panose="02020603050405020304" pitchFamily="18" charset="0"/>
              </a:rPr>
              <a:t>Prejuízo fiscal não se confunde com prejuízo contábi</a:t>
            </a:r>
            <a:r>
              <a:rPr lang="pt-BR" sz="1800" dirty="0">
                <a:solidFill>
                  <a:srgbClr val="595959"/>
                </a:solidFill>
                <a:ea typeface="ＭＳ Ｐゴシック" panose="020B0600070205080204" pitchFamily="34" charset="-128"/>
                <a:cs typeface="Times New Roman" panose="02020603050405020304" pitchFamily="18" charset="0"/>
              </a:rPr>
              <a:t>l: prejuízo fiscal corresponde à “base de cálculo negativa” do IRPJ e da CSLL, isto é, quando a soma dos custos e despesas dedutíveis supera o montante de receitas e ganhos tributáveis</a:t>
            </a: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600" dirty="0">
              <a:solidFill>
                <a:schemeClr val="tx1">
                  <a:lumMod val="75000"/>
                  <a:lumOff val="25000"/>
                </a:schemeClr>
              </a:solidFill>
            </a:endParaRPr>
          </a:p>
          <a:p>
            <a:pPr algn="just" defTabSz="457200" eaLnBrk="1" fontAlgn="auto" hangingPunct="1">
              <a:lnSpc>
                <a:spcPct val="120000"/>
              </a:lnSpc>
              <a:spcBef>
                <a:spcPts val="0"/>
              </a:spcBef>
              <a:spcAft>
                <a:spcPts val="1200"/>
              </a:spcAft>
            </a:pPr>
            <a:endParaRPr lang="pt-BR" sz="1600" dirty="0">
              <a:solidFill>
                <a:schemeClr val="tx1">
                  <a:lumMod val="75000"/>
                  <a:lumOff val="25000"/>
                </a:schemeClr>
              </a:solidFill>
            </a:endParaRPr>
          </a:p>
          <a:p>
            <a:pPr marL="284400" indent="-285750" algn="just" defTabSz="457200" eaLnBrk="1" fontAlgn="auto" hangingPunct="1">
              <a:lnSpc>
                <a:spcPct val="120000"/>
              </a:lnSpc>
              <a:spcBef>
                <a:spcPts val="0"/>
              </a:spcBef>
              <a:spcAft>
                <a:spcPts val="1200"/>
              </a:spcAft>
              <a:buFont typeface="Wingdings" panose="05000000000000000000" pitchFamily="2" charset="2"/>
              <a:buChar char="§"/>
            </a:pPr>
            <a:endParaRPr lang="pt-BR" altLang="pt-BR" sz="1800" u="sng"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Compensação  de prejuízos fiscais: regras gerais</a:t>
            </a:r>
          </a:p>
        </p:txBody>
      </p:sp>
      <p:graphicFrame>
        <p:nvGraphicFramePr>
          <p:cNvPr id="5" name="Tabela 4">
            <a:extLst>
              <a:ext uri="{FF2B5EF4-FFF2-40B4-BE49-F238E27FC236}">
                <a16:creationId xmlns:a16="http://schemas.microsoft.com/office/drawing/2014/main" id="{5378C11D-A4F1-431A-A4EA-058B9F7698A7}"/>
              </a:ext>
            </a:extLst>
          </p:cNvPr>
          <p:cNvGraphicFramePr>
            <a:graphicFrameLocks noGrp="1"/>
          </p:cNvGraphicFramePr>
          <p:nvPr>
            <p:extLst>
              <p:ext uri="{D42A27DB-BD31-4B8C-83A1-F6EECF244321}">
                <p14:modId xmlns:p14="http://schemas.microsoft.com/office/powerpoint/2010/main" val="2150672866"/>
              </p:ext>
            </p:extLst>
          </p:nvPr>
        </p:nvGraphicFramePr>
        <p:xfrm>
          <a:off x="491794" y="3225868"/>
          <a:ext cx="8328678" cy="2363372"/>
        </p:xfrm>
        <a:graphic>
          <a:graphicData uri="http://schemas.openxmlformats.org/drawingml/2006/table">
            <a:tbl>
              <a:tblPr/>
              <a:tblGrid>
                <a:gridCol w="2312984">
                  <a:extLst>
                    <a:ext uri="{9D8B030D-6E8A-4147-A177-3AD203B41FA5}">
                      <a16:colId xmlns:a16="http://schemas.microsoft.com/office/drawing/2014/main" val="877399415"/>
                    </a:ext>
                  </a:extLst>
                </a:gridCol>
                <a:gridCol w="1305133">
                  <a:extLst>
                    <a:ext uri="{9D8B030D-6E8A-4147-A177-3AD203B41FA5}">
                      <a16:colId xmlns:a16="http://schemas.microsoft.com/office/drawing/2014/main" val="1088717623"/>
                    </a:ext>
                  </a:extLst>
                </a:gridCol>
                <a:gridCol w="628398">
                  <a:extLst>
                    <a:ext uri="{9D8B030D-6E8A-4147-A177-3AD203B41FA5}">
                      <a16:colId xmlns:a16="http://schemas.microsoft.com/office/drawing/2014/main" val="780127036"/>
                    </a:ext>
                  </a:extLst>
                </a:gridCol>
                <a:gridCol w="464046">
                  <a:extLst>
                    <a:ext uri="{9D8B030D-6E8A-4147-A177-3AD203B41FA5}">
                      <a16:colId xmlns:a16="http://schemas.microsoft.com/office/drawing/2014/main" val="3230261025"/>
                    </a:ext>
                  </a:extLst>
                </a:gridCol>
                <a:gridCol w="2312984">
                  <a:extLst>
                    <a:ext uri="{9D8B030D-6E8A-4147-A177-3AD203B41FA5}">
                      <a16:colId xmlns:a16="http://schemas.microsoft.com/office/drawing/2014/main" val="3468784233"/>
                    </a:ext>
                  </a:extLst>
                </a:gridCol>
                <a:gridCol w="1305133">
                  <a:extLst>
                    <a:ext uri="{9D8B030D-6E8A-4147-A177-3AD203B41FA5}">
                      <a16:colId xmlns:a16="http://schemas.microsoft.com/office/drawing/2014/main" val="1137943498"/>
                    </a:ext>
                  </a:extLst>
                </a:gridCol>
              </a:tblGrid>
              <a:tr h="311085">
                <a:tc gridSpan="2">
                  <a:txBody>
                    <a:bodyPr/>
                    <a:lstStyle/>
                    <a:p>
                      <a:pPr algn="ctr" fontAlgn="b"/>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Resultado contábil</a:t>
                      </a:r>
                    </a:p>
                  </a:txBody>
                  <a:tcPr marL="6870" marR="6870" marT="687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fontAlgn="b"/>
                      <a:endParaRPr lang="pt-BR" sz="1500" b="0" i="0" u="none" strike="noStrike">
                        <a:solidFill>
                          <a:srgbClr val="000000"/>
                        </a:solidFill>
                        <a:effectLst/>
                        <a:latin typeface="Times New Roman" panose="02020603050405020304" pitchFamily="18" charset="0"/>
                      </a:endParaRPr>
                    </a:p>
                  </a:txBody>
                  <a:tcPr marL="6870" marR="6870" marT="6870" marB="0" anchor="b">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t-BR" sz="1500" b="0" i="0" u="none" strike="noStrike">
                        <a:solidFill>
                          <a:srgbClr val="000000"/>
                        </a:solidFill>
                        <a:effectLst/>
                        <a:latin typeface="Times New Roman" panose="02020603050405020304" pitchFamily="18" charset="0"/>
                      </a:endParaRPr>
                    </a:p>
                  </a:txBody>
                  <a:tcPr marL="6870" marR="6870" marT="6870" marB="0" anchor="b">
                    <a:lnL>
                      <a:noFill/>
                    </a:lnL>
                    <a:lnR w="19050" cap="flat" cmpd="sng" algn="ctr">
                      <a:solidFill>
                        <a:srgbClr val="000000"/>
                      </a:solidFill>
                      <a:prstDash val="solid"/>
                      <a:round/>
                      <a:headEnd type="none" w="med" len="med"/>
                      <a:tailEnd type="none" w="med" len="med"/>
                    </a:lnR>
                    <a:lnT>
                      <a:noFill/>
                    </a:lnT>
                    <a:lnB>
                      <a:noFill/>
                    </a:lnB>
                  </a:tcPr>
                </a:tc>
                <a:tc gridSpan="2">
                  <a:txBody>
                    <a:bodyPr/>
                    <a:lstStyle/>
                    <a:p>
                      <a:pPr marL="0" algn="ctr" defTabSz="914400" rtl="0" eaLnBrk="1" fontAlgn="b" latinLnBrk="0" hangingPunct="1"/>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Apuração  do IRPJ</a:t>
                      </a:r>
                    </a:p>
                  </a:txBody>
                  <a:tcPr marL="6870" marR="6870" marT="687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pt-BR"/>
                    </a:p>
                  </a:txBody>
                  <a:tcPr/>
                </a:tc>
                <a:extLst>
                  <a:ext uri="{0D108BD9-81ED-4DB2-BD59-A6C34878D82A}">
                    <a16:rowId xmlns:a16="http://schemas.microsoft.com/office/drawing/2014/main" val="1397622766"/>
                  </a:ext>
                </a:extLst>
              </a:tr>
              <a:tr h="301658">
                <a:tc>
                  <a:txBody>
                    <a:bodyPr/>
                    <a:lstStyle/>
                    <a:p>
                      <a:pPr algn="ctr" fontAlgn="ctr"/>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Receita de equivalência patrimonial</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pt-BR" sz="15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R$100.000,00</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endParaRPr lang="pt-BR" sz="1500" b="0" i="0" u="none" strike="noStrike">
                        <a:solidFill>
                          <a:srgbClr val="000000"/>
                        </a:solidFill>
                        <a:effectLst/>
                        <a:latin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5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b" latinLnBrk="0" hangingPunct="1"/>
                      <a:endPar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algn="ctr" defTabSz="914400" rtl="0" eaLnBrk="1" fontAlgn="b" latinLnBrk="0" hangingPunct="1"/>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Resultado contábil </a:t>
                      </a:r>
                    </a:p>
                    <a:p>
                      <a:pPr marL="0" algn="ctr" defTabSz="914400" rtl="0" eaLnBrk="1" fontAlgn="b" latinLnBrk="0" hangingPunct="1"/>
                      <a:endPar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algn="ctr" defTabSz="914400" rtl="0" eaLnBrk="1" fontAlgn="b" latinLnBrk="0" hangingPunct="1"/>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R$20.000,00</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41465340"/>
                  </a:ext>
                </a:extLst>
              </a:tr>
              <a:tr h="292231">
                <a:tc>
                  <a:txBody>
                    <a:bodyPr/>
                    <a:lstStyle/>
                    <a:p>
                      <a:pPr algn="ctr" fontAlgn="ctr"/>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Despesas administrativas</a:t>
                      </a:r>
                    </a:p>
                  </a:txBody>
                  <a:tcPr marL="6870" marR="6870" marT="6870" marB="0" anchor="ctr">
                    <a:lnL>
                      <a:noFill/>
                    </a:lnL>
                    <a:lnR>
                      <a:noFill/>
                    </a:lnR>
                    <a:lnT>
                      <a:noFill/>
                    </a:lnT>
                    <a:lnB>
                      <a:noFill/>
                    </a:lnB>
                  </a:tcPr>
                </a:tc>
                <a:tc>
                  <a:txBody>
                    <a:bodyPr/>
                    <a:lstStyle/>
                    <a:p>
                      <a:pPr algn="ctr" fontAlgn="ctr"/>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-R$50.000,00</a:t>
                      </a:r>
                    </a:p>
                  </a:txBody>
                  <a:tcPr marL="6870" marR="6870" marT="6870" marB="0" anchor="ctr">
                    <a:lnL>
                      <a:noFill/>
                    </a:lnL>
                    <a:lnR>
                      <a:noFill/>
                    </a:lnR>
                    <a:lnT>
                      <a:noFill/>
                    </a:lnT>
                    <a:lnB>
                      <a:noFill/>
                    </a:lnB>
                  </a:tcPr>
                </a:tc>
                <a:tc>
                  <a:txBody>
                    <a:bodyPr/>
                    <a:lstStyle/>
                    <a:p>
                      <a:pPr algn="ctr" fontAlgn="ctr"/>
                      <a:endParaRPr lang="pt-BR" sz="1500" b="0" i="0" u="none" strike="noStrike">
                        <a:solidFill>
                          <a:srgbClr val="000000"/>
                        </a:solidFill>
                        <a:effectLst/>
                        <a:latin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5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gridSpan="2">
                  <a:txBody>
                    <a:bodyPr/>
                    <a:lstStyle/>
                    <a:p>
                      <a:pPr marL="0" algn="ctr" defTabSz="914400" rtl="0" eaLnBrk="1" fontAlgn="b" latinLnBrk="0" hangingPunct="1"/>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Exclusões</a:t>
                      </a:r>
                    </a:p>
                  </a:txBody>
                  <a:tcPr marL="6870" marR="6870" marT="6870" marB="0" anchor="ctr">
                    <a:lnL>
                      <a:noFill/>
                    </a:lnL>
                    <a:lnR>
                      <a:noFill/>
                    </a:lnR>
                    <a:lnT>
                      <a:noFill/>
                    </a:lnT>
                    <a:lnB>
                      <a:noFill/>
                    </a:lnB>
                  </a:tcPr>
                </a:tc>
                <a:tc hMerge="1">
                  <a:txBody>
                    <a:bodyPr/>
                    <a:lstStyle/>
                    <a:p>
                      <a:endParaRPr lang="pt-BR"/>
                    </a:p>
                  </a:txBody>
                  <a:tcPr/>
                </a:tc>
                <a:extLst>
                  <a:ext uri="{0D108BD9-81ED-4DB2-BD59-A6C34878D82A}">
                    <a16:rowId xmlns:a16="http://schemas.microsoft.com/office/drawing/2014/main" val="1910044041"/>
                  </a:ext>
                </a:extLst>
              </a:tr>
              <a:tr h="292231">
                <a:tc>
                  <a:txBody>
                    <a:bodyPr/>
                    <a:lstStyle/>
                    <a:p>
                      <a:pPr algn="ctr" fontAlgn="ctr"/>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Salários</a:t>
                      </a:r>
                    </a:p>
                  </a:txBody>
                  <a:tcPr marL="6870" marR="6870" marT="6870" marB="0" anchor="ctr">
                    <a:lnL>
                      <a:noFill/>
                    </a:lnL>
                    <a:lnR>
                      <a:noFill/>
                    </a:lnR>
                    <a:lnT>
                      <a:noFill/>
                    </a:lnT>
                    <a:lnB>
                      <a:noFill/>
                    </a:lnB>
                  </a:tcPr>
                </a:tc>
                <a:tc>
                  <a:txBody>
                    <a:bodyPr/>
                    <a:lstStyle/>
                    <a:p>
                      <a:pPr algn="ctr" fontAlgn="ctr"/>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-R$30.000,00</a:t>
                      </a:r>
                    </a:p>
                  </a:txBody>
                  <a:tcPr marL="6870" marR="6870" marT="6870" marB="0" anchor="ctr">
                    <a:lnL>
                      <a:noFill/>
                    </a:lnL>
                    <a:lnR>
                      <a:noFill/>
                    </a:lnR>
                    <a:lnT>
                      <a:noFill/>
                    </a:lnT>
                    <a:lnB>
                      <a:noFill/>
                    </a:lnB>
                  </a:tcPr>
                </a:tc>
                <a:tc>
                  <a:txBody>
                    <a:bodyPr/>
                    <a:lstStyle/>
                    <a:p>
                      <a:pPr algn="ctr" fontAlgn="ctr"/>
                      <a:endParaRPr lang="pt-BR" sz="1500" b="0" i="0" u="none" strike="noStrike">
                        <a:solidFill>
                          <a:srgbClr val="000000"/>
                        </a:solidFill>
                        <a:effectLst/>
                        <a:latin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5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b" latinLnBrk="0" hangingPunct="1"/>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Receita de equivalência patrimonial</a:t>
                      </a:r>
                    </a:p>
                  </a:txBody>
                  <a:tcPr marL="6870" marR="6870" marT="6870" marB="0" anchor="ctr">
                    <a:lnL>
                      <a:noFill/>
                    </a:lnL>
                    <a:lnR>
                      <a:noFill/>
                    </a:lnR>
                    <a:lnT>
                      <a:noFill/>
                    </a:lnT>
                    <a:lnB>
                      <a:noFill/>
                    </a:lnB>
                  </a:tcPr>
                </a:tc>
                <a:tc>
                  <a:txBody>
                    <a:bodyPr/>
                    <a:lstStyle/>
                    <a:p>
                      <a:pPr marL="0" algn="ctr" defTabSz="914400" rtl="0" eaLnBrk="1" fontAlgn="b" latinLnBrk="0" hangingPunct="1"/>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R$100.000,00</a:t>
                      </a:r>
                    </a:p>
                  </a:txBody>
                  <a:tcPr marL="6870" marR="6870" marT="6870" marB="0" anchor="ctr">
                    <a:lnL>
                      <a:noFill/>
                    </a:lnL>
                    <a:lnR>
                      <a:noFill/>
                    </a:lnR>
                    <a:lnT>
                      <a:noFill/>
                    </a:lnT>
                    <a:lnB>
                      <a:noFill/>
                    </a:lnB>
                  </a:tcPr>
                </a:tc>
                <a:extLst>
                  <a:ext uri="{0D108BD9-81ED-4DB2-BD59-A6C34878D82A}">
                    <a16:rowId xmlns:a16="http://schemas.microsoft.com/office/drawing/2014/main" val="530478101"/>
                  </a:ext>
                </a:extLst>
              </a:tr>
              <a:tr h="301658">
                <a:tc>
                  <a:txBody>
                    <a:bodyPr/>
                    <a:lstStyle/>
                    <a:p>
                      <a:pPr algn="ctr" fontAlgn="ctr"/>
                      <a:endParaRPr lang="pt-BR" sz="15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endPar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endParaRPr lang="pt-BR" sz="1500" b="0" i="0" u="none" strike="noStrike">
                        <a:solidFill>
                          <a:srgbClr val="000000"/>
                        </a:solidFill>
                        <a:effectLst/>
                        <a:latin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5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b" latinLnBrk="0" hangingPunct="1"/>
                      <a:endPar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endPar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307923"/>
                  </a:ext>
                </a:extLst>
              </a:tr>
              <a:tr h="301658">
                <a:tc>
                  <a:txBody>
                    <a:bodyPr/>
                    <a:lstStyle/>
                    <a:p>
                      <a:pPr algn="ctr" fontAlgn="ctr"/>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Resultado contábil</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R$20.000,00</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endParaRPr lang="pt-BR" sz="1500" b="0" i="0" u="none" strike="noStrike">
                        <a:solidFill>
                          <a:srgbClr val="000000"/>
                        </a:solidFill>
                        <a:effectLst/>
                        <a:latin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5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b" latinLnBrk="0" hangingPunct="1"/>
                      <a:r>
                        <a:rPr lang="pt-BR" sz="15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Prejuízo fiscal</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algn="ctr" defTabSz="914400" rtl="0" eaLnBrk="1" fontAlgn="b" latinLnBrk="0" hangingPunct="1"/>
                      <a:r>
                        <a:rPr lang="pt-BR" sz="15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-R$80.000,00</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13283253"/>
                  </a:ext>
                </a:extLst>
              </a:tr>
            </a:tbl>
          </a:graphicData>
        </a:graphic>
      </p:graphicFrame>
    </p:spTree>
    <p:extLst>
      <p:ext uri="{BB962C8B-B14F-4D97-AF65-F5344CB8AC3E}">
        <p14:creationId xmlns:p14="http://schemas.microsoft.com/office/powerpoint/2010/main" val="1178277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1988237"/>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b="1" dirty="0">
                <a:solidFill>
                  <a:srgbClr val="595959"/>
                </a:solidFill>
                <a:ea typeface="ＭＳ Ｐゴシック" panose="020B0600070205080204" pitchFamily="34" charset="-128"/>
                <a:cs typeface="Times New Roman" panose="02020603050405020304" pitchFamily="18" charset="0"/>
              </a:rPr>
              <a:t>Compensação limitada a 30% do lucro tributável do período de apuração (tanto no lucro real trimestral quanto anual)</a:t>
            </a:r>
            <a:r>
              <a:rPr lang="pt-BR" sz="1800" dirty="0">
                <a:solidFill>
                  <a:srgbClr val="595959"/>
                </a:solidFill>
                <a:ea typeface="ＭＳ Ｐゴシック" panose="020B0600070205080204" pitchFamily="34" charset="-128"/>
                <a:cs typeface="Times New Roman" panose="02020603050405020304" pitchFamily="18" charset="0"/>
              </a:rPr>
              <a:t>: artigo 15 da Lei nº 9.065/95</a:t>
            </a:r>
          </a:p>
          <a:p>
            <a:pPr algn="just" defTabSz="457200" eaLnBrk="1" fontAlgn="auto" hangingPunct="1">
              <a:lnSpc>
                <a:spcPct val="120000"/>
              </a:lnSpc>
              <a:spcBef>
                <a:spcPts val="0"/>
              </a:spcBef>
              <a:spcAft>
                <a:spcPts val="1200"/>
              </a:spcAft>
            </a:pPr>
            <a:endParaRPr lang="pt-BR" sz="1600" dirty="0">
              <a:solidFill>
                <a:schemeClr val="tx1">
                  <a:lumMod val="75000"/>
                  <a:lumOff val="25000"/>
                </a:schemeClr>
              </a:solidFill>
            </a:endParaRPr>
          </a:p>
          <a:p>
            <a:pPr algn="just" defTabSz="457200" eaLnBrk="1" fontAlgn="auto" hangingPunct="1">
              <a:lnSpc>
                <a:spcPct val="120000"/>
              </a:lnSpc>
              <a:spcBef>
                <a:spcPts val="0"/>
              </a:spcBef>
              <a:spcAft>
                <a:spcPts val="1200"/>
              </a:spcAft>
            </a:pPr>
            <a:endParaRPr lang="pt-BR" sz="1600" dirty="0">
              <a:solidFill>
                <a:schemeClr val="tx1">
                  <a:lumMod val="75000"/>
                  <a:lumOff val="25000"/>
                </a:schemeClr>
              </a:solidFill>
            </a:endParaRPr>
          </a:p>
          <a:p>
            <a:pPr marL="284400" indent="-285750" algn="just" defTabSz="457200" eaLnBrk="1" fontAlgn="auto" hangingPunct="1">
              <a:lnSpc>
                <a:spcPct val="120000"/>
              </a:lnSpc>
              <a:spcBef>
                <a:spcPts val="0"/>
              </a:spcBef>
              <a:spcAft>
                <a:spcPts val="1200"/>
              </a:spcAft>
              <a:buFont typeface="Wingdings" panose="05000000000000000000" pitchFamily="2" charset="2"/>
              <a:buChar char="§"/>
            </a:pPr>
            <a:endParaRPr lang="pt-BR" altLang="pt-BR" sz="1800" u="sng"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Compensação  de prejuízos fiscais: regras gerais</a:t>
            </a:r>
          </a:p>
        </p:txBody>
      </p:sp>
      <p:graphicFrame>
        <p:nvGraphicFramePr>
          <p:cNvPr id="8" name="Tabela 7">
            <a:extLst>
              <a:ext uri="{FF2B5EF4-FFF2-40B4-BE49-F238E27FC236}">
                <a16:creationId xmlns:a16="http://schemas.microsoft.com/office/drawing/2014/main" id="{DF98F0E9-D20D-4D07-B2BD-94C418EE7CD3}"/>
              </a:ext>
            </a:extLst>
          </p:cNvPr>
          <p:cNvGraphicFramePr>
            <a:graphicFrameLocks noGrp="1"/>
          </p:cNvGraphicFramePr>
          <p:nvPr>
            <p:extLst>
              <p:ext uri="{D42A27DB-BD31-4B8C-83A1-F6EECF244321}">
                <p14:modId xmlns:p14="http://schemas.microsoft.com/office/powerpoint/2010/main" val="302216857"/>
              </p:ext>
            </p:extLst>
          </p:nvPr>
        </p:nvGraphicFramePr>
        <p:xfrm>
          <a:off x="628650" y="2780928"/>
          <a:ext cx="7886699" cy="2201908"/>
        </p:xfrm>
        <a:graphic>
          <a:graphicData uri="http://schemas.openxmlformats.org/drawingml/2006/table">
            <a:tbl>
              <a:tblPr/>
              <a:tblGrid>
                <a:gridCol w="2190241">
                  <a:extLst>
                    <a:ext uri="{9D8B030D-6E8A-4147-A177-3AD203B41FA5}">
                      <a16:colId xmlns:a16="http://schemas.microsoft.com/office/drawing/2014/main" val="3297559428"/>
                    </a:ext>
                  </a:extLst>
                </a:gridCol>
                <a:gridCol w="1235873">
                  <a:extLst>
                    <a:ext uri="{9D8B030D-6E8A-4147-A177-3AD203B41FA5}">
                      <a16:colId xmlns:a16="http://schemas.microsoft.com/office/drawing/2014/main" val="3720557804"/>
                    </a:ext>
                  </a:extLst>
                </a:gridCol>
                <a:gridCol w="595050">
                  <a:extLst>
                    <a:ext uri="{9D8B030D-6E8A-4147-A177-3AD203B41FA5}">
                      <a16:colId xmlns:a16="http://schemas.microsoft.com/office/drawing/2014/main" val="1672377156"/>
                    </a:ext>
                  </a:extLst>
                </a:gridCol>
                <a:gridCol w="439421">
                  <a:extLst>
                    <a:ext uri="{9D8B030D-6E8A-4147-A177-3AD203B41FA5}">
                      <a16:colId xmlns:a16="http://schemas.microsoft.com/office/drawing/2014/main" val="655543729"/>
                    </a:ext>
                  </a:extLst>
                </a:gridCol>
                <a:gridCol w="2190241">
                  <a:extLst>
                    <a:ext uri="{9D8B030D-6E8A-4147-A177-3AD203B41FA5}">
                      <a16:colId xmlns:a16="http://schemas.microsoft.com/office/drawing/2014/main" val="3062478397"/>
                    </a:ext>
                  </a:extLst>
                </a:gridCol>
                <a:gridCol w="1235873">
                  <a:extLst>
                    <a:ext uri="{9D8B030D-6E8A-4147-A177-3AD203B41FA5}">
                      <a16:colId xmlns:a16="http://schemas.microsoft.com/office/drawing/2014/main" val="1816170075"/>
                    </a:ext>
                  </a:extLst>
                </a:gridCol>
              </a:tblGrid>
              <a:tr h="226708">
                <a:tc gridSpan="2">
                  <a:txBody>
                    <a:bodyPr/>
                    <a:lstStyle/>
                    <a:p>
                      <a:pPr algn="ctr" fontAlgn="b"/>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Lucro contábil</a:t>
                      </a:r>
                    </a:p>
                  </a:txBody>
                  <a:tcPr marL="6870" marR="6870" marT="687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fontAlgn="b"/>
                      <a:endPar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b">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t-BR" sz="1400" b="0" i="0" u="none" strike="noStrike">
                        <a:solidFill>
                          <a:srgbClr val="000000"/>
                        </a:solidFill>
                        <a:effectLst/>
                        <a:latin typeface="Times New Roman" panose="02020603050405020304" pitchFamily="18" charset="0"/>
                      </a:endParaRPr>
                    </a:p>
                  </a:txBody>
                  <a:tcPr marL="6870" marR="6870" marT="6870" marB="0" anchor="b">
                    <a:lnL>
                      <a:noFill/>
                    </a:lnL>
                    <a:lnR w="19050" cap="flat" cmpd="sng" algn="ctr">
                      <a:solidFill>
                        <a:srgbClr val="000000"/>
                      </a:solidFill>
                      <a:prstDash val="solid"/>
                      <a:round/>
                      <a:headEnd type="none" w="med" len="med"/>
                      <a:tailEnd type="none" w="med" len="med"/>
                    </a:lnR>
                    <a:lnT>
                      <a:noFill/>
                    </a:lnT>
                    <a:lnB>
                      <a:noFill/>
                    </a:lnB>
                  </a:tcPr>
                </a:tc>
                <a:tc gridSpan="2">
                  <a:txBody>
                    <a:bodyPr/>
                    <a:lstStyle/>
                    <a:p>
                      <a:pPr marL="0" algn="ctr" defTabSz="914400" rtl="0" eaLnBrk="1" fontAlgn="ctr" latinLnBrk="0" hangingPunct="1"/>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Lucro real</a:t>
                      </a:r>
                    </a:p>
                  </a:txBody>
                  <a:tcPr marL="6870" marR="6870" marT="687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pt-BR"/>
                    </a:p>
                  </a:txBody>
                  <a:tcPr/>
                </a:tc>
                <a:extLst>
                  <a:ext uri="{0D108BD9-81ED-4DB2-BD59-A6C34878D82A}">
                    <a16:rowId xmlns:a16="http://schemas.microsoft.com/office/drawing/2014/main" val="278028380"/>
                  </a:ext>
                </a:extLst>
              </a:tr>
              <a:tr h="219838">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Receita de venda</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R$100.000,00</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endPar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4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ctr" latinLnBrk="0" hangingPunct="1"/>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Resultado contábil (lucro)</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algn="ctr" defTabSz="914400" rtl="0" eaLnBrk="1" fontAlgn="ctr" latinLnBrk="0" hangingPunct="1"/>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R$0,00</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12921324"/>
                  </a:ext>
                </a:extLst>
              </a:tr>
              <a:tr h="212968">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Custo da mercadoria vendida</a:t>
                      </a:r>
                    </a:p>
                  </a:txBody>
                  <a:tcPr marL="6870" marR="6870" marT="6870" marB="0" anchor="ctr">
                    <a:lnL>
                      <a:noFill/>
                    </a:lnL>
                    <a:lnR>
                      <a:noFill/>
                    </a:lnR>
                    <a:lnT>
                      <a:noFill/>
                    </a:lnT>
                    <a:lnB>
                      <a:noFill/>
                    </a:lnB>
                  </a:tcPr>
                </a:tc>
                <a:tc>
                  <a:txBody>
                    <a:bodyPr/>
                    <a:lstStyle/>
                    <a:p>
                      <a:pPr algn="ctr" fontAlgn="ctr"/>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-R$40.000,00</a:t>
                      </a:r>
                    </a:p>
                  </a:txBody>
                  <a:tcPr marL="6870" marR="6870" marT="6870" marB="0" anchor="ctr">
                    <a:lnL>
                      <a:noFill/>
                    </a:lnL>
                    <a:lnR>
                      <a:noFill/>
                    </a:lnR>
                    <a:lnT>
                      <a:noFill/>
                    </a:lnT>
                    <a:lnB>
                      <a:noFill/>
                    </a:lnB>
                  </a:tcPr>
                </a:tc>
                <a:tc>
                  <a:txBody>
                    <a:bodyPr/>
                    <a:lstStyle/>
                    <a:p>
                      <a:pPr algn="ctr" fontAlgn="ctr"/>
                      <a:endPar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4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gridSpan="2">
                  <a:txBody>
                    <a:bodyPr/>
                    <a:lstStyle/>
                    <a:p>
                      <a:pPr marL="0" algn="ctr" defTabSz="914400" rtl="0" eaLnBrk="1" fontAlgn="ctr" latinLnBrk="0" hangingPunct="1"/>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Adições</a:t>
                      </a:r>
                    </a:p>
                  </a:txBody>
                  <a:tcPr marL="6870" marR="6870" marT="6870" marB="0" anchor="ctr">
                    <a:lnL>
                      <a:noFill/>
                    </a:lnL>
                    <a:lnR>
                      <a:noFill/>
                    </a:lnR>
                    <a:lnT>
                      <a:noFill/>
                    </a:lnT>
                    <a:lnB>
                      <a:noFill/>
                    </a:lnB>
                  </a:tcPr>
                </a:tc>
                <a:tc hMerge="1">
                  <a:txBody>
                    <a:bodyPr/>
                    <a:lstStyle/>
                    <a:p>
                      <a:endParaRPr lang="pt-BR"/>
                    </a:p>
                  </a:txBody>
                  <a:tcPr/>
                </a:tc>
                <a:extLst>
                  <a:ext uri="{0D108BD9-81ED-4DB2-BD59-A6C34878D82A}">
                    <a16:rowId xmlns:a16="http://schemas.microsoft.com/office/drawing/2014/main" val="1351514718"/>
                  </a:ext>
                </a:extLst>
              </a:tr>
              <a:tr h="212968">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Salários</a:t>
                      </a:r>
                    </a:p>
                  </a:txBody>
                  <a:tcPr marL="6870" marR="6870" marT="6870" marB="0" anchor="ctr">
                    <a:lnL>
                      <a:noFill/>
                    </a:lnL>
                    <a:lnR>
                      <a:noFill/>
                    </a:lnR>
                    <a:lnT>
                      <a:noFill/>
                    </a:lnT>
                    <a:lnB>
                      <a:noFill/>
                    </a:lnB>
                  </a:tcPr>
                </a:tc>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-R$20.000,00</a:t>
                      </a:r>
                    </a:p>
                  </a:txBody>
                  <a:tcPr marL="6870" marR="6870" marT="6870" marB="0" anchor="ctr">
                    <a:lnL>
                      <a:noFill/>
                    </a:lnL>
                    <a:lnR>
                      <a:noFill/>
                    </a:lnR>
                    <a:lnT>
                      <a:noFill/>
                    </a:lnT>
                    <a:lnB>
                      <a:noFill/>
                    </a:lnB>
                  </a:tcPr>
                </a:tc>
                <a:tc>
                  <a:txBody>
                    <a:bodyPr/>
                    <a:lstStyle/>
                    <a:p>
                      <a:pPr algn="ctr" fontAlgn="ctr"/>
                      <a:endPar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4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ctr" latinLnBrk="0" hangingPunct="1"/>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Multas fiscais</a:t>
                      </a:r>
                    </a:p>
                  </a:txBody>
                  <a:tcPr marL="6870" marR="6870" marT="6870" marB="0" anchor="ctr">
                    <a:lnL>
                      <a:noFill/>
                    </a:lnL>
                    <a:lnR>
                      <a:noFill/>
                    </a:lnR>
                    <a:lnT>
                      <a:noFill/>
                    </a:lnT>
                    <a:lnB>
                      <a:noFill/>
                    </a:lnB>
                  </a:tcPr>
                </a:tc>
                <a:tc>
                  <a:txBody>
                    <a:bodyPr/>
                    <a:lstStyle/>
                    <a:p>
                      <a:pPr marL="0" algn="ctr" defTabSz="914400" rtl="0" eaLnBrk="1" fontAlgn="ctr" latinLnBrk="0" hangingPunct="1"/>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R$12.000,00</a:t>
                      </a:r>
                    </a:p>
                  </a:txBody>
                  <a:tcPr marL="6870" marR="6870" marT="6870" marB="0" anchor="ctr">
                    <a:lnL>
                      <a:noFill/>
                    </a:lnL>
                    <a:lnR>
                      <a:noFill/>
                    </a:lnR>
                    <a:lnT>
                      <a:noFill/>
                    </a:lnT>
                    <a:lnB>
                      <a:noFill/>
                    </a:lnB>
                  </a:tcPr>
                </a:tc>
                <a:extLst>
                  <a:ext uri="{0D108BD9-81ED-4DB2-BD59-A6C34878D82A}">
                    <a16:rowId xmlns:a16="http://schemas.microsoft.com/office/drawing/2014/main" val="1054668408"/>
                  </a:ext>
                </a:extLst>
              </a:tr>
              <a:tr h="212968">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Multas fiscais</a:t>
                      </a:r>
                    </a:p>
                  </a:txBody>
                  <a:tcPr marL="6870" marR="6870" marT="6870" marB="0" anchor="ctr">
                    <a:lnL>
                      <a:noFill/>
                    </a:lnL>
                    <a:lnR>
                      <a:noFill/>
                    </a:lnR>
                    <a:lnT>
                      <a:noFill/>
                    </a:lnT>
                    <a:lnB>
                      <a:noFill/>
                    </a:lnB>
                  </a:tcPr>
                </a:tc>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-R$12.000,00</a:t>
                      </a:r>
                    </a:p>
                  </a:txBody>
                  <a:tcPr marL="6870" marR="6870" marT="6870" marB="0" anchor="ctr">
                    <a:lnL>
                      <a:noFill/>
                    </a:lnL>
                    <a:lnR>
                      <a:noFill/>
                    </a:lnR>
                    <a:lnT>
                      <a:noFill/>
                    </a:lnT>
                    <a:lnB>
                      <a:noFill/>
                    </a:lnB>
                  </a:tcPr>
                </a:tc>
                <a:tc>
                  <a:txBody>
                    <a:bodyPr/>
                    <a:lstStyle/>
                    <a:p>
                      <a:pPr algn="ctr" fontAlgn="ctr"/>
                      <a:endPar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4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ctr" latinLnBrk="0" hangingPunct="1"/>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Doações indedutíveis</a:t>
                      </a:r>
                    </a:p>
                  </a:txBody>
                  <a:tcPr marL="6870" marR="6870" marT="6870" marB="0" anchor="ctr">
                    <a:lnL>
                      <a:noFill/>
                    </a:lnL>
                    <a:lnR>
                      <a:noFill/>
                    </a:lnR>
                    <a:lnT>
                      <a:noFill/>
                    </a:lnT>
                    <a:lnB>
                      <a:noFill/>
                    </a:lnB>
                  </a:tcPr>
                </a:tc>
                <a:tc>
                  <a:txBody>
                    <a:bodyPr/>
                    <a:lstStyle/>
                    <a:p>
                      <a:pPr marL="0" algn="ctr" defTabSz="914400" rtl="0" eaLnBrk="1" fontAlgn="ctr" latinLnBrk="0" hangingPunct="1"/>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R$8.000,00</a:t>
                      </a:r>
                    </a:p>
                  </a:txBody>
                  <a:tcPr marL="6870" marR="6870" marT="6870" marB="0" anchor="ctr">
                    <a:lnL>
                      <a:noFill/>
                    </a:lnL>
                    <a:lnR>
                      <a:noFill/>
                    </a:lnR>
                    <a:lnT>
                      <a:noFill/>
                    </a:lnT>
                    <a:lnB>
                      <a:noFill/>
                    </a:lnB>
                  </a:tcPr>
                </a:tc>
                <a:extLst>
                  <a:ext uri="{0D108BD9-81ED-4DB2-BD59-A6C34878D82A}">
                    <a16:rowId xmlns:a16="http://schemas.microsoft.com/office/drawing/2014/main" val="3514498005"/>
                  </a:ext>
                </a:extLst>
              </a:tr>
              <a:tr h="212968">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Doações </a:t>
                      </a:r>
                      <a:r>
                        <a:rPr lang="pt-BR" sz="1400" kern="1200" dirty="0" err="1">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indedutíveis</a:t>
                      </a:r>
                      <a:endPar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a:noFill/>
                    </a:lnB>
                  </a:tcPr>
                </a:tc>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-R$8.000,00</a:t>
                      </a:r>
                    </a:p>
                  </a:txBody>
                  <a:tcPr marL="6870" marR="6870" marT="6870" marB="0" anchor="ctr">
                    <a:lnL>
                      <a:noFill/>
                    </a:lnL>
                    <a:lnR>
                      <a:noFill/>
                    </a:lnR>
                    <a:lnT>
                      <a:noFill/>
                    </a:lnT>
                    <a:lnB>
                      <a:noFill/>
                    </a:lnB>
                  </a:tcPr>
                </a:tc>
                <a:tc>
                  <a:txBody>
                    <a:bodyPr/>
                    <a:lstStyle/>
                    <a:p>
                      <a:pPr algn="ctr" fontAlgn="ctr"/>
                      <a:endPar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4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ctr" latinLnBrk="0" hangingPunct="1"/>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Furto sem B.O.</a:t>
                      </a:r>
                    </a:p>
                  </a:txBody>
                  <a:tcPr marL="6870" marR="6870" marT="6870" marB="0" anchor="ctr">
                    <a:lnL>
                      <a:noFill/>
                    </a:lnL>
                    <a:lnR>
                      <a:noFill/>
                    </a:lnR>
                    <a:lnT>
                      <a:noFill/>
                    </a:lnT>
                    <a:lnB>
                      <a:noFill/>
                    </a:lnB>
                  </a:tcPr>
                </a:tc>
                <a:tc>
                  <a:txBody>
                    <a:bodyPr/>
                    <a:lstStyle/>
                    <a:p>
                      <a:pPr marL="0" algn="ctr" defTabSz="914400" rtl="0" eaLnBrk="1" fontAlgn="ctr" latinLnBrk="0" hangingPunct="1"/>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R$7.000,00</a:t>
                      </a:r>
                    </a:p>
                  </a:txBody>
                  <a:tcPr marL="6870" marR="6870" marT="6870" marB="0" anchor="ctr">
                    <a:lnL>
                      <a:noFill/>
                    </a:lnL>
                    <a:lnR>
                      <a:noFill/>
                    </a:lnR>
                    <a:lnT>
                      <a:noFill/>
                    </a:lnT>
                    <a:lnB>
                      <a:noFill/>
                    </a:lnB>
                  </a:tcPr>
                </a:tc>
                <a:extLst>
                  <a:ext uri="{0D108BD9-81ED-4DB2-BD59-A6C34878D82A}">
                    <a16:rowId xmlns:a16="http://schemas.microsoft.com/office/drawing/2014/main" val="898513424"/>
                  </a:ext>
                </a:extLst>
              </a:tr>
              <a:tr h="212968">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Furto sem B.O.</a:t>
                      </a:r>
                    </a:p>
                  </a:txBody>
                  <a:tcPr marL="6870" marR="6870" marT="6870" marB="0" anchor="ctr">
                    <a:lnL>
                      <a:noFill/>
                    </a:lnL>
                    <a:lnR>
                      <a:noFill/>
                    </a:lnR>
                    <a:lnT>
                      <a:noFill/>
                    </a:lnT>
                    <a:lnB>
                      <a:noFill/>
                    </a:lnB>
                  </a:tcPr>
                </a:tc>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-R$7.000,00</a:t>
                      </a:r>
                    </a:p>
                  </a:txBody>
                  <a:tcPr marL="6870" marR="6870" marT="6870" marB="0" anchor="ctr">
                    <a:lnL>
                      <a:noFill/>
                    </a:lnL>
                    <a:lnR>
                      <a:noFill/>
                    </a:lnR>
                    <a:lnT>
                      <a:noFill/>
                    </a:lnT>
                    <a:lnB>
                      <a:noFill/>
                    </a:lnB>
                  </a:tcPr>
                </a:tc>
                <a:tc>
                  <a:txBody>
                    <a:bodyPr/>
                    <a:lstStyle/>
                    <a:p>
                      <a:pPr algn="ctr" fontAlgn="ctr"/>
                      <a:endPar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4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ctr" latinLnBrk="0" hangingPunct="1"/>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Provisões</a:t>
                      </a:r>
                    </a:p>
                  </a:txBody>
                  <a:tcPr marL="6870" marR="6870" marT="6870" marB="0" anchor="ctr">
                    <a:lnL>
                      <a:noFill/>
                    </a:lnL>
                    <a:lnR>
                      <a:noFill/>
                    </a:lnR>
                    <a:lnT>
                      <a:noFill/>
                    </a:lnT>
                    <a:lnB>
                      <a:noFill/>
                    </a:lnB>
                  </a:tcPr>
                </a:tc>
                <a:tc>
                  <a:txBody>
                    <a:bodyPr/>
                    <a:lstStyle/>
                    <a:p>
                      <a:pPr marL="0" algn="ctr" defTabSz="914400" rtl="0" eaLnBrk="1" fontAlgn="ctr" latinLnBrk="0" hangingPunct="1"/>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R$13.000,00</a:t>
                      </a:r>
                    </a:p>
                  </a:txBody>
                  <a:tcPr marL="6870" marR="6870" marT="6870" marB="0" anchor="ctr">
                    <a:lnL>
                      <a:noFill/>
                    </a:lnL>
                    <a:lnR>
                      <a:noFill/>
                    </a:lnR>
                    <a:lnT>
                      <a:noFill/>
                    </a:lnT>
                    <a:lnB>
                      <a:noFill/>
                    </a:lnB>
                  </a:tcPr>
                </a:tc>
                <a:extLst>
                  <a:ext uri="{0D108BD9-81ED-4DB2-BD59-A6C34878D82A}">
                    <a16:rowId xmlns:a16="http://schemas.microsoft.com/office/drawing/2014/main" val="3209331809"/>
                  </a:ext>
                </a:extLst>
              </a:tr>
              <a:tr h="0">
                <a:tc>
                  <a:txBody>
                    <a:bodyPr/>
                    <a:lstStyle/>
                    <a:p>
                      <a:pPr algn="ctr" fontAlgn="ctr"/>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Provisões</a:t>
                      </a:r>
                    </a:p>
                  </a:txBody>
                  <a:tcPr marL="6870" marR="6870" marT="687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-R$13.000,00</a:t>
                      </a:r>
                    </a:p>
                  </a:txBody>
                  <a:tcPr marL="6870" marR="6870" marT="687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endPar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4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ctr" latinLnBrk="0" hangingPunct="1"/>
                      <a:endPar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endPar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3005748"/>
                  </a:ext>
                </a:extLst>
              </a:tr>
              <a:tr h="219838">
                <a:tc>
                  <a:txBody>
                    <a:bodyPr/>
                    <a:lstStyle/>
                    <a:p>
                      <a:pPr algn="ctr" fontAlgn="ctr"/>
                      <a:r>
                        <a:rPr lang="pt-BR" sz="1400" kern="120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Resultado contábil (lucro)</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R$0,00</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endPar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70" marR="6870" marT="6870" marB="0" anchor="ctr">
                    <a:lnL>
                      <a:noFill/>
                    </a:lnL>
                    <a:lnR>
                      <a:noFill/>
                    </a:lnR>
                    <a:lnT>
                      <a:noFill/>
                    </a:lnT>
                    <a:lnB>
                      <a:noFill/>
                    </a:lnB>
                  </a:tcPr>
                </a:tc>
                <a:tc>
                  <a:txBody>
                    <a:bodyPr/>
                    <a:lstStyle/>
                    <a:p>
                      <a:pPr algn="l" fontAlgn="b"/>
                      <a:endParaRPr lang="pt-BR" sz="1400" b="0" i="0" u="none" strike="noStrike">
                        <a:solidFill>
                          <a:srgbClr val="000000"/>
                        </a:solidFill>
                        <a:effectLst/>
                        <a:latin typeface="Times New Roman" panose="02020603050405020304" pitchFamily="18" charset="0"/>
                      </a:endParaRPr>
                    </a:p>
                  </a:txBody>
                  <a:tcPr marL="6870" marR="6870" marT="6870" marB="0" anchor="b">
                    <a:lnL>
                      <a:noFill/>
                    </a:lnL>
                    <a:lnR>
                      <a:noFill/>
                    </a:lnR>
                    <a:lnT>
                      <a:noFill/>
                    </a:lnT>
                    <a:lnB>
                      <a:noFill/>
                    </a:lnB>
                  </a:tcPr>
                </a:tc>
                <a:tc>
                  <a:txBody>
                    <a:bodyPr/>
                    <a:lstStyle/>
                    <a:p>
                      <a:pPr marL="0" algn="ctr" defTabSz="914400" rtl="0" eaLnBrk="1" fontAlgn="ctr" latinLnBrk="0" hangingPunct="1"/>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Lucro real antes de compensação</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algn="ctr" defTabSz="914400" rtl="0" eaLnBrk="1" fontAlgn="ctr" latinLnBrk="0" hangingPunct="1"/>
                      <a:r>
                        <a:rPr lang="pt-BR" sz="1400" kern="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R$40.000,00</a:t>
                      </a:r>
                    </a:p>
                  </a:txBody>
                  <a:tcPr marL="6870" marR="6870" marT="687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65244659"/>
                  </a:ext>
                </a:extLst>
              </a:tr>
            </a:tbl>
          </a:graphicData>
        </a:graphic>
      </p:graphicFrame>
      <p:sp>
        <p:nvSpPr>
          <p:cNvPr id="2" name="Seta: para Baixo 1">
            <a:extLst>
              <a:ext uri="{FF2B5EF4-FFF2-40B4-BE49-F238E27FC236}">
                <a16:creationId xmlns:a16="http://schemas.microsoft.com/office/drawing/2014/main" id="{A1539DE2-AD74-43CF-8359-897A55FDC66F}"/>
              </a:ext>
            </a:extLst>
          </p:cNvPr>
          <p:cNvSpPr/>
          <p:nvPr/>
        </p:nvSpPr>
        <p:spPr>
          <a:xfrm>
            <a:off x="6768244" y="5054928"/>
            <a:ext cx="288032" cy="31837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CaixaDeTexto 2">
            <a:extLst>
              <a:ext uri="{FF2B5EF4-FFF2-40B4-BE49-F238E27FC236}">
                <a16:creationId xmlns:a16="http://schemas.microsoft.com/office/drawing/2014/main" id="{2E900174-194F-4B83-B5AE-837D3B925AB6}"/>
              </a:ext>
            </a:extLst>
          </p:cNvPr>
          <p:cNvSpPr txBox="1"/>
          <p:nvPr/>
        </p:nvSpPr>
        <p:spPr>
          <a:xfrm>
            <a:off x="5292080" y="5394264"/>
            <a:ext cx="3240360" cy="738664"/>
          </a:xfrm>
          <a:prstGeom prst="rect">
            <a:avLst/>
          </a:prstGeom>
          <a:noFill/>
        </p:spPr>
        <p:txBody>
          <a:bodyPr wrap="square" rtlCol="0">
            <a:spAutoFit/>
          </a:bodyPr>
          <a:lstStyle/>
          <a:p>
            <a:pPr algn="just" eaLnBrk="1" fontAlgn="ctr" hangingPunct="1"/>
            <a:r>
              <a:rPr lang="pt-BR" sz="1400" dirty="0">
                <a:solidFill>
                  <a:srgbClr val="595959"/>
                </a:solidFill>
                <a:ea typeface="ＭＳ Ｐゴシック" panose="020B0600070205080204" pitchFamily="34" charset="-128"/>
                <a:cs typeface="Times New Roman" panose="02020603050405020304" pitchFamily="18" charset="0"/>
              </a:rPr>
              <a:t>Limite de compensação de prejuízos fiscais: R$ 12.000,00 (30% do lucro real do período de apuração) </a:t>
            </a:r>
          </a:p>
        </p:txBody>
      </p:sp>
      <p:sp>
        <p:nvSpPr>
          <p:cNvPr id="10" name="CaixaDeTexto 9">
            <a:extLst>
              <a:ext uri="{FF2B5EF4-FFF2-40B4-BE49-F238E27FC236}">
                <a16:creationId xmlns:a16="http://schemas.microsoft.com/office/drawing/2014/main" id="{F4798E5E-D73D-4C18-ACCB-B9A58BB88987}"/>
              </a:ext>
            </a:extLst>
          </p:cNvPr>
          <p:cNvSpPr txBox="1"/>
          <p:nvPr/>
        </p:nvSpPr>
        <p:spPr>
          <a:xfrm>
            <a:off x="467544" y="5054928"/>
            <a:ext cx="3240360" cy="1600438"/>
          </a:xfrm>
          <a:prstGeom prst="rect">
            <a:avLst/>
          </a:prstGeom>
          <a:noFill/>
        </p:spPr>
        <p:txBody>
          <a:bodyPr wrap="square" rtlCol="0">
            <a:spAutoFit/>
          </a:bodyPr>
          <a:lstStyle/>
          <a:p>
            <a:pPr algn="just" eaLnBrk="1" fontAlgn="ctr" hangingPunct="1"/>
            <a:r>
              <a:rPr lang="pt-BR" sz="1400" dirty="0">
                <a:solidFill>
                  <a:srgbClr val="595959"/>
                </a:solidFill>
                <a:ea typeface="ＭＳ Ｐゴシック" panose="020B0600070205080204" pitchFamily="34" charset="-128"/>
                <a:cs typeface="Times New Roman" panose="02020603050405020304" pitchFamily="18" charset="0"/>
              </a:rPr>
              <a:t>OBS: No lucro real trimestral, a “trava dos 30%” se aplica a cada trimestre, ou seja, Prejuízo fiscal apurado num trimestre somente poderá ser utilizado na proporção de 30% do lucro líquido ajustado dos trimestres posteriores</a:t>
            </a:r>
          </a:p>
          <a:p>
            <a:pPr algn="just" eaLnBrk="1" fontAlgn="ctr" hangingPunct="1"/>
            <a:r>
              <a:rPr lang="pt-BR" sz="1400" dirty="0">
                <a:solidFill>
                  <a:srgbClr val="595959"/>
                </a:solidFill>
                <a:ea typeface="ＭＳ Ｐゴシック" panose="020B0600070205080204" pitchFamily="34" charset="-128"/>
                <a:cs typeface="Times New Roman" panose="02020603050405020304" pitchFamily="18" charset="0"/>
              </a:rPr>
              <a:t> </a:t>
            </a:r>
          </a:p>
        </p:txBody>
      </p:sp>
    </p:spTree>
    <p:extLst>
      <p:ext uri="{BB962C8B-B14F-4D97-AF65-F5344CB8AC3E}">
        <p14:creationId xmlns:p14="http://schemas.microsoft.com/office/powerpoint/2010/main" val="3110419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2419124"/>
          </a:xfrm>
          <a:prstGeom prst="rect">
            <a:avLst/>
          </a:prstGeom>
          <a:noFill/>
        </p:spPr>
        <p:txBody>
          <a:bodyPr wrap="square" rtlCol="0">
            <a:spAutoFit/>
          </a:bodyPr>
          <a:lstStyle/>
          <a:p>
            <a:pPr marL="266700" algn="just" defTabSz="457200" eaLnBrk="1" fontAlgn="auto" hangingPunct="1">
              <a:lnSpc>
                <a:spcPct val="120000"/>
              </a:lnSpc>
              <a:spcBef>
                <a:spcPts val="0"/>
              </a:spcBef>
              <a:spcAft>
                <a:spcPts val="0"/>
              </a:spcAft>
            </a:pPr>
            <a:r>
              <a:rPr lang="pt-BR" sz="1800" b="1" dirty="0">
                <a:solidFill>
                  <a:srgbClr val="595959"/>
                </a:solidFill>
                <a:ea typeface="ＭＳ Ｐゴシック" panose="020B0600070205080204" pitchFamily="34" charset="-128"/>
                <a:cs typeface="Times New Roman" panose="02020603050405020304" pitchFamily="18" charset="0"/>
              </a:rPr>
              <a:t>Regra 1</a:t>
            </a:r>
            <a:r>
              <a:rPr lang="pt-BR" sz="1800" dirty="0">
                <a:solidFill>
                  <a:srgbClr val="595959"/>
                </a:solidFill>
                <a:ea typeface="ＭＳ Ｐゴシック" panose="020B0600070205080204" pitchFamily="34" charset="-128"/>
                <a:cs typeface="Times New Roman" panose="02020603050405020304" pitchFamily="18" charset="0"/>
              </a:rPr>
              <a:t>: impossibilidade de transferência de prejuízos fiscais para terceiros via cisão, fusão ou incorporação, de modo que a sucessora não poderá compensá-los (artigo 585 do RIR/18; artigo 33, do Decreto-Lei nº 2.341/87)</a:t>
            </a:r>
          </a:p>
          <a:p>
            <a:pPr marL="266700" algn="just" defTabSz="457200" eaLnBrk="1" fontAlgn="auto" hangingPunct="1">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marL="266700" algn="just" defTabSz="457200" eaLnBrk="1" fontAlgn="auto" hangingPunct="1">
              <a:lnSpc>
                <a:spcPct val="120000"/>
              </a:lnSpc>
              <a:spcBef>
                <a:spcPts val="0"/>
              </a:spcBef>
              <a:spcAft>
                <a:spcPts val="0"/>
              </a:spcAft>
            </a:pPr>
            <a:r>
              <a:rPr lang="pt-BR" sz="1800" b="1" dirty="0">
                <a:solidFill>
                  <a:srgbClr val="595959"/>
                </a:solidFill>
                <a:ea typeface="ＭＳ Ｐゴシック" panose="020B0600070205080204" pitchFamily="34" charset="-128"/>
                <a:cs typeface="Times New Roman" panose="02020603050405020304" pitchFamily="18" charset="0"/>
              </a:rPr>
              <a:t>Regra 2</a:t>
            </a:r>
            <a:r>
              <a:rPr lang="pt-BR" sz="1800" dirty="0">
                <a:solidFill>
                  <a:srgbClr val="595959"/>
                </a:solidFill>
                <a:ea typeface="ＭＳ Ｐゴシック" panose="020B0600070205080204" pitchFamily="34" charset="-128"/>
                <a:cs typeface="Times New Roman" panose="02020603050405020304" pitchFamily="18" charset="0"/>
              </a:rPr>
              <a:t>: perda total do saldo acumulado se, entre a formação do prejuízo fiscal e a sua compensação, houver mudança cumulativa do controle societário da pessoa jurídica e do seu ramo de atividade (artigo 584 do RIR/18; artigo 32 do Decreto-Lei nº 2.341/87)</a:t>
            </a:r>
            <a:endParaRPr lang="pt-BR" altLang="pt-BR" sz="1800" u="sng"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ea typeface="ＭＳ Ｐゴシック" panose="020B0600070205080204" pitchFamily="34" charset="-128"/>
                <a:cs typeface="Times New Roman" panose="02020603050405020304" pitchFamily="18" charset="0"/>
              </a:rPr>
              <a:t>Perda do direito ao aproveitamento de prejuízos fiscais acumulados</a:t>
            </a:r>
            <a:endParaRPr lang="pt-BR" sz="1800" b="1" dirty="0">
              <a:solidFill>
                <a:srgbClr val="595959"/>
              </a:solidFill>
              <a:cs typeface="Times New Roman" panose="02020603050405020304" pitchFamily="18" charset="0"/>
            </a:endParaRPr>
          </a:p>
        </p:txBody>
      </p:sp>
      <p:sp>
        <p:nvSpPr>
          <p:cNvPr id="5" name="TextBox 4"/>
          <p:cNvSpPr txBox="1"/>
          <p:nvPr/>
        </p:nvSpPr>
        <p:spPr>
          <a:xfrm>
            <a:off x="255952" y="5854605"/>
            <a:ext cx="8554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defPPr>
              <a:defRPr lang="pt-BR"/>
            </a:defPPr>
            <a:lvl1pPr algn="just">
              <a:defRPr sz="2000">
                <a:solidFill>
                  <a:srgbClr val="595959"/>
                </a:solidFill>
                <a:ea typeface="ＭＳ Ｐゴシック" panose="020B0600070205080204" pitchFamily="34" charset="-128"/>
                <a:cs typeface="Times New Roman" panose="02020603050405020304" pitchFamily="18"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pt-BR" sz="1800"/>
              <a:t>* Este assunto será tratado nas aulas 7 e 8.</a:t>
            </a:r>
            <a:endParaRPr lang="pt-BR" sz="1800" dirty="0"/>
          </a:p>
        </p:txBody>
      </p:sp>
    </p:spTree>
    <p:extLst>
      <p:ext uri="{BB962C8B-B14F-4D97-AF65-F5344CB8AC3E}">
        <p14:creationId xmlns:p14="http://schemas.microsoft.com/office/powerpoint/2010/main" val="1442091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31560052"/>
              </p:ext>
            </p:extLst>
          </p:nvPr>
        </p:nvGraphicFramePr>
        <p:xfrm>
          <a:off x="395536" y="1196752"/>
          <a:ext cx="8352928" cy="4967064"/>
        </p:xfrm>
        <a:graphic>
          <a:graphicData uri="http://schemas.openxmlformats.org/drawingml/2006/table">
            <a:tbl>
              <a:tblPr firstRow="1" bandRow="1">
                <a:tableStyleId>{5C22544A-7EE6-4342-B048-85BDC9FD1C3A}</a:tableStyleId>
              </a:tblPr>
              <a:tblGrid>
                <a:gridCol w="7240066">
                  <a:extLst>
                    <a:ext uri="{9D8B030D-6E8A-4147-A177-3AD203B41FA5}">
                      <a16:colId xmlns:a16="http://schemas.microsoft.com/office/drawing/2014/main" val="20000"/>
                    </a:ext>
                  </a:extLst>
                </a:gridCol>
                <a:gridCol w="1112862">
                  <a:extLst>
                    <a:ext uri="{9D8B030D-6E8A-4147-A177-3AD203B41FA5}">
                      <a16:colId xmlns:a16="http://schemas.microsoft.com/office/drawing/2014/main" val="20001"/>
                    </a:ext>
                  </a:extLst>
                </a:gridCol>
              </a:tblGrid>
              <a:tr h="246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1100" b="1" kern="1200" cap="none" dirty="0">
                          <a:solidFill>
                            <a:schemeClr val="dk1"/>
                          </a:solidFill>
                          <a:latin typeface="Times New Roman" panose="02020603050405020304" pitchFamily="18" charset="0"/>
                          <a:ea typeface="+mn-ea"/>
                          <a:cs typeface="Times New Roman" panose="02020603050405020304" pitchFamily="18" charset="0"/>
                        </a:rPr>
                        <a:t>Exclusões na apuração do lucro real</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algn="r" defTabSz="914400" rtl="0" eaLnBrk="1" latinLnBrk="0" hangingPunct="1">
                        <a:lnSpc>
                          <a:spcPct val="100000"/>
                        </a:lnSpc>
                      </a:pPr>
                      <a:r>
                        <a:rPr lang="pt-BR" sz="1100" b="0" kern="1200" dirty="0">
                          <a:solidFill>
                            <a:schemeClr val="tx1"/>
                          </a:solidFill>
                          <a:latin typeface="Times New Roman" panose="02020603050405020304" pitchFamily="18" charset="0"/>
                          <a:ea typeface="+mn-ea"/>
                          <a:cs typeface="Times New Roman" panose="02020603050405020304" pitchFamily="18" charset="0"/>
                        </a:rPr>
                        <a:t>03</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1"/>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Elementos positivos na formação do resultado contábil</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04-05</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2"/>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Receita bruta</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06</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3"/>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Receita líquida</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07</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4"/>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Ganhos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08-10</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5"/>
                  </a:ext>
                </a:extLst>
              </a:tr>
              <a:tr h="246885">
                <a:tc>
                  <a:txBody>
                    <a:bodyPr/>
                    <a:lstStyle/>
                    <a:p>
                      <a:pPr marL="363538" indent="-7938" algn="just" defTabSz="457200" eaLnBrk="1" fontAlgn="auto" hangingPunct="1">
                        <a:lnSpc>
                          <a:spcPct val="100000"/>
                        </a:lnSpc>
                        <a:spcBef>
                          <a:spcPts val="0"/>
                        </a:spcBef>
                        <a:spcAft>
                          <a:spcPts val="0"/>
                        </a:spcAft>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Exclusões – Classificação quanto à origem</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11-12</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6"/>
                  </a:ext>
                </a:extLst>
              </a:tr>
              <a:tr h="246885">
                <a:tc>
                  <a:txBody>
                    <a:bodyPr/>
                    <a:lstStyle/>
                    <a:p>
                      <a:pPr marL="355600" marR="0" lvl="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Exclusões – Classificação quanto à </a:t>
                      </a:r>
                      <a:r>
                        <a:rPr lang="pt-BR" sz="1100" b="0" kern="1200" cap="none" dirty="0" err="1">
                          <a:solidFill>
                            <a:schemeClr val="dk1"/>
                          </a:solidFill>
                          <a:latin typeface="Times New Roman" panose="02020603050405020304" pitchFamily="18" charset="0"/>
                          <a:ea typeface="+mn-ea"/>
                          <a:cs typeface="Times New Roman" panose="02020603050405020304" pitchFamily="18" charset="0"/>
                        </a:rPr>
                        <a:t>definitividade</a:t>
                      </a:r>
                      <a:endParaRPr lang="pt-BR" sz="1100" b="1" cap="none" dirty="0">
                        <a:latin typeface="Times New Roman" panose="02020603050405020304" pitchFamily="18" charset="0"/>
                        <a:cs typeface="Times New Roman" panose="02020603050405020304" pitchFamily="18"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13</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7"/>
                  </a:ext>
                </a:extLst>
              </a:tr>
              <a:tr h="303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1100" b="1" kern="1200" cap="none" dirty="0">
                          <a:solidFill>
                            <a:schemeClr val="dk1"/>
                          </a:solidFill>
                          <a:latin typeface="Times New Roman" panose="02020603050405020304" pitchFamily="18" charset="0"/>
                          <a:ea typeface="+mn-ea"/>
                          <a:cs typeface="Times New Roman" panose="02020603050405020304" pitchFamily="18" charset="0"/>
                        </a:rPr>
                        <a:t>Compensação de prejuízos fiscais e bases negativas de CSLL</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14</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9"/>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Aspectos teóricos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15-16</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10"/>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Regras gerais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17-18</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885123090"/>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Perda do direito à compensação</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19</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504290927"/>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Análise de casos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20</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4080028222"/>
                  </a:ext>
                </a:extLst>
              </a:tr>
              <a:tr h="246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1100" b="1" kern="1200" cap="none" dirty="0">
                          <a:solidFill>
                            <a:schemeClr val="dk1"/>
                          </a:solidFill>
                          <a:latin typeface="Times New Roman" panose="02020603050405020304" pitchFamily="18" charset="0"/>
                          <a:ea typeface="+mn-ea"/>
                          <a:cs typeface="Times New Roman" panose="02020603050405020304" pitchFamily="18" charset="0"/>
                        </a:rPr>
                        <a:t>PIS/COFINS não cumulativo</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21</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125834388"/>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Contribuintes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22</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717292010"/>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Base de cálculo</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23-25</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4167615375"/>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chemeClr val="dk1"/>
                          </a:solidFill>
                          <a:latin typeface="Times New Roman" panose="02020603050405020304" pitchFamily="18" charset="0"/>
                          <a:ea typeface="+mn-ea"/>
                          <a:cs typeface="Times New Roman" panose="02020603050405020304" pitchFamily="18" charset="0"/>
                        </a:rPr>
                        <a:t>Isenção</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26</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062737494"/>
                  </a:ext>
                </a:extLst>
              </a:tr>
              <a:tr h="246885">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rgbClr val="000000"/>
                          </a:solidFill>
                          <a:latin typeface="Times New Roman" panose="02020603050405020304" pitchFamily="18" charset="0"/>
                          <a:ea typeface="+mn-ea"/>
                          <a:cs typeface="Times New Roman" panose="02020603050405020304" pitchFamily="18" charset="0"/>
                        </a:rPr>
                        <a:t>Cálculo do PIS/COFINS no regime não cumulativo</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27-40</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190292363"/>
                  </a:ext>
                </a:extLst>
              </a:tr>
              <a:tr h="246885">
                <a:tc>
                  <a:txBody>
                    <a:bodyPr/>
                    <a:lstStyle/>
                    <a:p>
                      <a:pPr marL="819150" marR="0" lvl="1"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rgbClr val="000000"/>
                          </a:solidFill>
                          <a:latin typeface="Times New Roman" panose="02020603050405020304" pitchFamily="18" charset="0"/>
                          <a:ea typeface="+mn-ea"/>
                          <a:cs typeface="Times New Roman" panose="02020603050405020304" pitchFamily="18" charset="0"/>
                        </a:rPr>
                        <a:t>Créditos de PIS e COFINS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29-32</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156134757"/>
                  </a:ext>
                </a:extLst>
              </a:tr>
              <a:tr h="246885">
                <a:tc>
                  <a:txBody>
                    <a:bodyPr/>
                    <a:lstStyle/>
                    <a:p>
                      <a:pPr marL="819150" marR="0" lvl="1" indent="0" algn="l" defTabSz="457200" rtl="0" eaLnBrk="1" fontAlgn="auto" latinLnBrk="0" hangingPunct="1">
                        <a:lnSpc>
                          <a:spcPct val="100000"/>
                        </a:lnSpc>
                        <a:spcBef>
                          <a:spcPts val="0"/>
                        </a:spcBef>
                        <a:spcAft>
                          <a:spcPts val="0"/>
                        </a:spcAft>
                        <a:buClrTx/>
                        <a:buSzTx/>
                        <a:buFontTx/>
                        <a:buNone/>
                        <a:tabLst/>
                        <a:defRPr/>
                      </a:pPr>
                      <a:r>
                        <a:rPr lang="pt-BR" sz="1100" b="0" kern="1200" cap="none" dirty="0">
                          <a:solidFill>
                            <a:srgbClr val="000000"/>
                          </a:solidFill>
                          <a:latin typeface="Times New Roman" panose="02020603050405020304" pitchFamily="18" charset="0"/>
                          <a:ea typeface="+mn-ea"/>
                          <a:cs typeface="Times New Roman" panose="02020603050405020304" pitchFamily="18" charset="0"/>
                        </a:rPr>
                        <a:t>Exemplo e análise de casos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100" b="0" dirty="0">
                          <a:solidFill>
                            <a:schemeClr val="tx1"/>
                          </a:solidFill>
                          <a:latin typeface="Times New Roman" panose="02020603050405020304" pitchFamily="18" charset="0"/>
                          <a:cs typeface="Times New Roman" panose="02020603050405020304" pitchFamily="18" charset="0"/>
                        </a:rPr>
                        <a:t>33-40</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621175600"/>
                  </a:ext>
                </a:extLst>
              </a:tr>
            </a:tbl>
          </a:graphicData>
        </a:graphic>
      </p:graphicFrame>
    </p:spTree>
    <p:extLst>
      <p:ext uri="{BB962C8B-B14F-4D97-AF65-F5344CB8AC3E}">
        <p14:creationId xmlns:p14="http://schemas.microsoft.com/office/powerpoint/2010/main" val="2397092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7528215"/>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b="1" dirty="0">
                <a:solidFill>
                  <a:srgbClr val="595959"/>
                </a:solidFill>
                <a:ea typeface="ＭＳ Ｐゴシック" panose="020B0600070205080204" pitchFamily="34" charset="-128"/>
                <a:cs typeface="Times New Roman" panose="02020603050405020304" pitchFamily="18" charset="0"/>
              </a:rPr>
              <a:t>“Trava dos 30%” na hipótese de extinção da pessoa jurídica</a:t>
            </a:r>
          </a:p>
          <a:p>
            <a:pPr algn="just">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marL="355600" algn="just" defTabSz="457200" eaLnBrk="1" fontAlgn="auto" hangingPunct="1">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EXTINÇÃO DA PESSOA JURÍDICA. PREJUÍZO FISCAL E BASE DE CÁLCULO NEGATIVA DA CONTRIBUIÇÃO SOCIAL. COMPENSAÇÃO. LIMITE. O prejuízo fiscal e a base de cálculo negativa da contribuição social de períodos anteriores poderão ser compensados com o lucro fiscal apurado no período, observado o limite máximo, para a compensação, de trinta por cento do referido lucro. Não há previsão legal que permita a compensação de prejuízos fiscais e de bases negativas da CSLL acima deste limite, ainda que seja no período em que se der a extinção da pessoa jurídica. (Acórdão 9101-­003.025, Câmara Superior do CARF, agosto de 2017)</a:t>
            </a:r>
          </a:p>
          <a:p>
            <a:pPr marL="355600" algn="just" defTabSz="457200" eaLnBrk="1" fontAlgn="auto" hangingPunct="1">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b="1"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b="1"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marL="266700" algn="just" defTabSz="457200" eaLnBrk="1" fontAlgn="auto" hangingPunct="1">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marL="266700" algn="just" defTabSz="457200" eaLnBrk="1" fontAlgn="auto" hangingPunct="1">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marL="266700" algn="just" defTabSz="457200" eaLnBrk="1" fontAlgn="auto" hangingPunct="1">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600" dirty="0">
              <a:solidFill>
                <a:schemeClr val="tx1">
                  <a:lumMod val="75000"/>
                  <a:lumOff val="25000"/>
                </a:schemeClr>
              </a:solidFill>
            </a:endParaRPr>
          </a:p>
          <a:p>
            <a:pPr algn="just" defTabSz="457200" eaLnBrk="1" fontAlgn="auto" hangingPunct="1">
              <a:lnSpc>
                <a:spcPct val="120000"/>
              </a:lnSpc>
              <a:spcBef>
                <a:spcPts val="0"/>
              </a:spcBef>
              <a:spcAft>
                <a:spcPts val="1200"/>
              </a:spcAft>
            </a:pPr>
            <a:endParaRPr lang="pt-BR" sz="1600" dirty="0">
              <a:solidFill>
                <a:schemeClr val="tx1">
                  <a:lumMod val="75000"/>
                  <a:lumOff val="25000"/>
                </a:schemeClr>
              </a:solidFill>
            </a:endParaRPr>
          </a:p>
          <a:p>
            <a:pPr marL="284400" indent="-285750" algn="just" defTabSz="457200" eaLnBrk="1" fontAlgn="auto" hangingPunct="1">
              <a:lnSpc>
                <a:spcPct val="120000"/>
              </a:lnSpc>
              <a:spcBef>
                <a:spcPts val="0"/>
              </a:spcBef>
              <a:spcAft>
                <a:spcPts val="1200"/>
              </a:spcAft>
              <a:buFont typeface="Wingdings" panose="05000000000000000000" pitchFamily="2" charset="2"/>
              <a:buChar char="§"/>
            </a:pPr>
            <a:endParaRPr lang="pt-BR" altLang="pt-BR" sz="1800" u="sng"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Análise de casos</a:t>
            </a:r>
          </a:p>
        </p:txBody>
      </p:sp>
    </p:spTree>
    <p:extLst>
      <p:ext uri="{BB962C8B-B14F-4D97-AF65-F5344CB8AC3E}">
        <p14:creationId xmlns:p14="http://schemas.microsoft.com/office/powerpoint/2010/main" val="2317150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2631555" y="3068960"/>
            <a:ext cx="3905236" cy="389466"/>
          </a:xfrm>
          <a:prstGeom prst="rect">
            <a:avLst/>
          </a:prstGeom>
          <a:noFill/>
          <a:ln w="9525" cap="flat" cmpd="sng" algn="ctr">
            <a:noFill/>
            <a:prstDash val="solid"/>
            <a:headEnd/>
            <a:tailEnd/>
          </a:ln>
          <a:effectLst/>
          <a:scene3d>
            <a:camera prst="orthographicFront">
              <a:rot lat="0" lon="0" rev="0"/>
            </a:camera>
            <a:lightRig rig="balanced" dir="t">
              <a:rot lat="0" lon="0" rev="8700000"/>
            </a:lightRig>
          </a:scene3d>
          <a:sp3d>
            <a:bevelT w="190500" h="38100"/>
          </a:sp3d>
        </p:spPr>
        <p:txBody>
          <a:bodyPr wrap="none" rtlCol="0">
            <a:spAutoFit/>
          </a:bodyPr>
          <a:lstStyle/>
          <a:p>
            <a:pPr marL="0" marR="0" lvl="0" indent="0" algn="ctr" defTabSz="457200" eaLnBrk="1" fontAlgn="auto" latinLnBrk="0" hangingPunct="1">
              <a:lnSpc>
                <a:spcPct val="120000"/>
              </a:lnSpc>
              <a:spcBef>
                <a:spcPts val="0"/>
              </a:spcBef>
              <a:spcAft>
                <a:spcPts val="600"/>
              </a:spcAft>
              <a:buClrTx/>
              <a:buSzTx/>
              <a:buFontTx/>
              <a:buNone/>
              <a:tabLst/>
              <a:defRPr/>
            </a:pPr>
            <a:r>
              <a:rPr lang="pt-BR" sz="1800" b="1" kern="0" dirty="0">
                <a:solidFill>
                  <a:srgbClr val="C00026"/>
                </a:solidFill>
                <a:latin typeface="Verdana" panose="020B0604030504040204" pitchFamily="34" charset="0"/>
                <a:ea typeface="Verdana" panose="020B0604030504040204" pitchFamily="34" charset="0"/>
                <a:cs typeface="Verdana" panose="020B0604030504040204" pitchFamily="34" charset="0"/>
              </a:rPr>
              <a:t>PIS/COFINS não-cumulativo</a:t>
            </a:r>
            <a:endParaRPr kumimoji="0" lang="pt-BR" sz="1600" b="0" i="0" u="sng" strike="noStrike" kern="0" cap="none" spc="0" normalizeH="0" baseline="0" noProof="0" dirty="0">
              <a:ln>
                <a:noFill/>
              </a:ln>
              <a:solidFill>
                <a:srgbClr val="C00026"/>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23994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3877985"/>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Em regra, estão obrigados ao regime do PIS/COFINS não-cumulativo as pessoas jurídicas obrigadas a apuração do imposto de renda de acordo com o Lucro Real</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b="1" u="sng" dirty="0">
                <a:solidFill>
                  <a:srgbClr val="595959"/>
                </a:solidFill>
                <a:ea typeface="ＭＳ Ｐゴシック" panose="020B0600070205080204" pitchFamily="34" charset="-128"/>
                <a:cs typeface="Times New Roman" panose="02020603050405020304" pitchFamily="18" charset="0"/>
              </a:rPr>
              <a:t>Exceção</a:t>
            </a:r>
            <a:r>
              <a:rPr lang="pt-BR" sz="1800" dirty="0">
                <a:solidFill>
                  <a:srgbClr val="595959"/>
                </a:solidFill>
                <a:ea typeface="ＭＳ Ｐゴシック" panose="020B0600070205080204" pitchFamily="34" charset="-128"/>
                <a:cs typeface="Times New Roman" panose="02020603050405020304" pitchFamily="18" charset="0"/>
              </a:rPr>
              <a:t>: lista taxativa de pessoas jurídicas (enfoque subjetivo) e de receitas (enfoque objetivo) sujeitas ao regime cumulativo de incidência do PIS/COFINS *¹:</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Instituições financeiras</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Pessoas jurídicas submetidas ao lucro presumido ou arbitrado</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R</a:t>
            </a:r>
            <a:r>
              <a:rPr lang="pt-BR" sz="1800" dirty="0">
                <a:solidFill>
                  <a:srgbClr val="595959"/>
                </a:solidFill>
                <a:ea typeface="ＭＳ Ｐゴシック" panose="020B0600070205080204" pitchFamily="34" charset="-128"/>
                <a:cs typeface="Times New Roman" panose="02020603050405020304" pitchFamily="18" charset="0"/>
              </a:rPr>
              <a:t>eceitas decorrentes de prestação de serviços de telecomunicações</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Receitas decorrentes de prestação de serviços de educação infantil, ensinos fundamental e médio e educação superior</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Entre outras</a:t>
            </a:r>
            <a:endParaRPr lang="pt-BR" sz="1800" u="sng"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Contribuintes</a:t>
            </a:r>
          </a:p>
        </p:txBody>
      </p:sp>
      <p:sp>
        <p:nvSpPr>
          <p:cNvPr id="5" name="TextBox 4"/>
          <p:cNvSpPr txBox="1"/>
          <p:nvPr/>
        </p:nvSpPr>
        <p:spPr>
          <a:xfrm>
            <a:off x="257520" y="6093296"/>
            <a:ext cx="3789820" cy="276999"/>
          </a:xfrm>
          <a:prstGeom prst="rect">
            <a:avLst/>
          </a:prstGeom>
          <a:noFill/>
        </p:spPr>
        <p:txBody>
          <a:bodyPr wrap="none" rtlCol="0">
            <a:spAutoFit/>
          </a:bodyPr>
          <a:lstStyle/>
          <a:p>
            <a:pPr lvl="0" defTabSz="457200" eaLnBrk="1" fontAlgn="auto" hangingPunct="1">
              <a:lnSpc>
                <a:spcPct val="120000"/>
              </a:lnSpc>
              <a:spcBef>
                <a:spcPts val="0"/>
              </a:spcBef>
              <a:spcAft>
                <a:spcPts val="600"/>
              </a:spcAft>
            </a:pPr>
            <a:r>
              <a:rPr lang="pt-BR" sz="1000" dirty="0">
                <a:solidFill>
                  <a:srgbClr val="595959"/>
                </a:solidFill>
                <a:cs typeface="Times New Roman" panose="02020603050405020304" pitchFamily="18" charset="0"/>
              </a:rPr>
              <a:t>*¹ Base legal: </a:t>
            </a:r>
            <a:r>
              <a:rPr lang="pt-BR" sz="1000" dirty="0">
                <a:solidFill>
                  <a:srgbClr val="595959"/>
                </a:solidFill>
                <a:ea typeface="ＭＳ Ｐゴシック" panose="020B0600070205080204" pitchFamily="34" charset="-128"/>
                <a:cs typeface="Times New Roman" panose="02020603050405020304" pitchFamily="18" charset="0"/>
              </a:rPr>
              <a:t>art. 8º da Lei nº 10.637/02 e art. 10 da Lei nº 10.833/03</a:t>
            </a:r>
            <a:endParaRPr lang="pt-BR" sz="10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1881262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3213187"/>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O PIS/COFINS no regime não-cumulativo incide sobre o total das receitas auferidas pela pessoa jurídica, independentemente de sua denominação ou classificação contábil.</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O total das receitas compreende (art. 12 do Decreto-Lei nº 1.598/77): *¹</a:t>
            </a:r>
          </a:p>
          <a:p>
            <a:pPr marL="284400" algn="just" defTabSz="457200" eaLnBrk="1" fontAlgn="auto" hangingPunct="1">
              <a:lnSpc>
                <a:spcPct val="120000"/>
              </a:lnSpc>
              <a:spcBef>
                <a:spcPts val="0"/>
              </a:spcBef>
              <a:spcAft>
                <a:spcPts val="600"/>
              </a:spcAft>
            </a:pPr>
            <a:r>
              <a:rPr lang="pt-BR" altLang="pt-BR" sz="1800" b="1" dirty="0">
                <a:solidFill>
                  <a:srgbClr val="595959"/>
                </a:solidFill>
                <a:ea typeface="ＭＳ Ｐゴシック" panose="020B0600070205080204" pitchFamily="34" charset="-128"/>
                <a:cs typeface="Times New Roman" panose="02020603050405020304" pitchFamily="18" charset="0"/>
              </a:rPr>
              <a:t>a)</a:t>
            </a:r>
            <a:r>
              <a:rPr lang="pt-BR" altLang="pt-BR" sz="1800" dirty="0">
                <a:solidFill>
                  <a:srgbClr val="595959"/>
                </a:solidFill>
                <a:ea typeface="ＭＳ Ｐゴシック" panose="020B0600070205080204" pitchFamily="34" charset="-128"/>
                <a:cs typeface="Times New Roman" panose="02020603050405020304" pitchFamily="18" charset="0"/>
              </a:rPr>
              <a:t> o produto da venda de bens nas operações de conta própria;</a:t>
            </a:r>
          </a:p>
          <a:p>
            <a:pPr marL="284400" algn="just" defTabSz="457200" eaLnBrk="1" fontAlgn="auto" hangingPunct="1">
              <a:lnSpc>
                <a:spcPct val="120000"/>
              </a:lnSpc>
              <a:spcBef>
                <a:spcPts val="0"/>
              </a:spcBef>
              <a:spcAft>
                <a:spcPts val="600"/>
              </a:spcAft>
            </a:pPr>
            <a:r>
              <a:rPr lang="pt-BR" altLang="pt-BR" sz="1800" b="1" dirty="0">
                <a:solidFill>
                  <a:srgbClr val="595959"/>
                </a:solidFill>
                <a:ea typeface="ＭＳ Ｐゴシック" panose="020B0600070205080204" pitchFamily="34" charset="-128"/>
                <a:cs typeface="Times New Roman" panose="02020603050405020304" pitchFamily="18" charset="0"/>
              </a:rPr>
              <a:t>b)</a:t>
            </a:r>
            <a:r>
              <a:rPr lang="pt-BR" altLang="pt-BR" sz="1800" dirty="0">
                <a:solidFill>
                  <a:srgbClr val="595959"/>
                </a:solidFill>
                <a:ea typeface="ＭＳ Ｐゴシック" panose="020B0600070205080204" pitchFamily="34" charset="-128"/>
                <a:cs typeface="Times New Roman" panose="02020603050405020304" pitchFamily="18" charset="0"/>
              </a:rPr>
              <a:t> o preço da prestação de serviços em geral;</a:t>
            </a:r>
          </a:p>
          <a:p>
            <a:pPr marL="284400" algn="just" defTabSz="457200" eaLnBrk="1" fontAlgn="auto" hangingPunct="1">
              <a:lnSpc>
                <a:spcPct val="120000"/>
              </a:lnSpc>
              <a:spcBef>
                <a:spcPts val="0"/>
              </a:spcBef>
              <a:spcAft>
                <a:spcPts val="600"/>
              </a:spcAft>
            </a:pPr>
            <a:r>
              <a:rPr lang="pt-BR" altLang="pt-BR" sz="1800" b="1" dirty="0">
                <a:solidFill>
                  <a:srgbClr val="595959"/>
                </a:solidFill>
                <a:ea typeface="ＭＳ Ｐゴシック" panose="020B0600070205080204" pitchFamily="34" charset="-128"/>
                <a:cs typeface="Times New Roman" panose="02020603050405020304" pitchFamily="18" charset="0"/>
              </a:rPr>
              <a:t>c)</a:t>
            </a:r>
            <a:r>
              <a:rPr lang="pt-BR" altLang="pt-BR" sz="1800" dirty="0">
                <a:solidFill>
                  <a:srgbClr val="595959"/>
                </a:solidFill>
                <a:ea typeface="ＭＳ Ｐゴシック" panose="020B0600070205080204" pitchFamily="34" charset="-128"/>
                <a:cs typeface="Times New Roman" panose="02020603050405020304" pitchFamily="18" charset="0"/>
              </a:rPr>
              <a:t> o resultado auferido nas operações de conta alheia;</a:t>
            </a:r>
          </a:p>
          <a:p>
            <a:pPr marL="284400" algn="just" defTabSz="457200" eaLnBrk="1" fontAlgn="auto" hangingPunct="1">
              <a:lnSpc>
                <a:spcPct val="120000"/>
              </a:lnSpc>
              <a:spcBef>
                <a:spcPts val="0"/>
              </a:spcBef>
              <a:spcAft>
                <a:spcPts val="600"/>
              </a:spcAft>
            </a:pPr>
            <a:r>
              <a:rPr lang="pt-BR" altLang="pt-BR" sz="1800" b="1" dirty="0">
                <a:solidFill>
                  <a:srgbClr val="595959"/>
                </a:solidFill>
                <a:ea typeface="ＭＳ Ｐゴシック" panose="020B0600070205080204" pitchFamily="34" charset="-128"/>
                <a:cs typeface="Times New Roman" panose="02020603050405020304" pitchFamily="18" charset="0"/>
              </a:rPr>
              <a:t>d)</a:t>
            </a:r>
            <a:r>
              <a:rPr lang="pt-BR" altLang="pt-BR" sz="1800" dirty="0">
                <a:solidFill>
                  <a:srgbClr val="595959"/>
                </a:solidFill>
                <a:ea typeface="ＭＳ Ｐゴシック" panose="020B0600070205080204" pitchFamily="34" charset="-128"/>
                <a:cs typeface="Times New Roman" panose="02020603050405020304" pitchFamily="18" charset="0"/>
              </a:rPr>
              <a:t> as receitas da atividade ou objeto principal da PJ não compreendidas em </a:t>
            </a:r>
            <a:r>
              <a:rPr lang="pt-BR" altLang="pt-BR" sz="1800" b="1" dirty="0">
                <a:solidFill>
                  <a:srgbClr val="595959"/>
                </a:solidFill>
                <a:ea typeface="ＭＳ Ｐゴシック" panose="020B0600070205080204" pitchFamily="34" charset="-128"/>
                <a:cs typeface="Times New Roman" panose="02020603050405020304" pitchFamily="18" charset="0"/>
              </a:rPr>
              <a:t>a)</a:t>
            </a:r>
            <a:r>
              <a:rPr lang="pt-BR" altLang="pt-BR" sz="1800" dirty="0">
                <a:solidFill>
                  <a:srgbClr val="595959"/>
                </a:solidFill>
                <a:ea typeface="ＭＳ Ｐゴシック" panose="020B0600070205080204" pitchFamily="34" charset="-128"/>
                <a:cs typeface="Times New Roman" panose="02020603050405020304" pitchFamily="18" charset="0"/>
              </a:rPr>
              <a:t> a </a:t>
            </a:r>
            <a:r>
              <a:rPr lang="pt-BR" altLang="pt-BR" sz="1800" b="1" dirty="0">
                <a:solidFill>
                  <a:srgbClr val="595959"/>
                </a:solidFill>
                <a:ea typeface="ＭＳ Ｐゴシック" panose="020B0600070205080204" pitchFamily="34" charset="-128"/>
                <a:cs typeface="Times New Roman" panose="02020603050405020304" pitchFamily="18" charset="0"/>
              </a:rPr>
              <a:t>c)</a:t>
            </a:r>
            <a:r>
              <a:rPr lang="pt-BR" altLang="pt-BR" sz="1800" dirty="0">
                <a:solidFill>
                  <a:srgbClr val="595959"/>
                </a:solidFill>
                <a:ea typeface="ＭＳ Ｐゴシック" panose="020B0600070205080204" pitchFamily="34" charset="-128"/>
                <a:cs typeface="Times New Roman" panose="02020603050405020304" pitchFamily="18" charset="0"/>
              </a:rPr>
              <a:t>; e</a:t>
            </a:r>
          </a:p>
          <a:p>
            <a:pPr marL="284400" algn="just" defTabSz="457200" eaLnBrk="1" fontAlgn="auto" hangingPunct="1">
              <a:lnSpc>
                <a:spcPct val="120000"/>
              </a:lnSpc>
              <a:spcBef>
                <a:spcPts val="0"/>
              </a:spcBef>
              <a:spcAft>
                <a:spcPts val="600"/>
              </a:spcAft>
            </a:pPr>
            <a:r>
              <a:rPr lang="pt-BR" altLang="pt-BR" sz="1800" b="1" dirty="0">
                <a:solidFill>
                  <a:srgbClr val="595959"/>
                </a:solidFill>
                <a:ea typeface="ＭＳ Ｐゴシック" panose="020B0600070205080204" pitchFamily="34" charset="-128"/>
                <a:cs typeface="Times New Roman" panose="02020603050405020304" pitchFamily="18" charset="0"/>
              </a:rPr>
              <a:t>e)</a:t>
            </a:r>
            <a:r>
              <a:rPr lang="pt-BR" altLang="pt-BR" sz="1800" dirty="0">
                <a:solidFill>
                  <a:srgbClr val="595959"/>
                </a:solidFill>
                <a:ea typeface="ＭＳ Ｐゴシック" panose="020B0600070205080204" pitchFamily="34" charset="-128"/>
                <a:cs typeface="Times New Roman" panose="02020603050405020304" pitchFamily="18" charset="0"/>
              </a:rPr>
              <a:t> para fins de PIS/COFINS não-cumulativo, todas as demais receitas auferidas pela PJ.</a:t>
            </a:r>
            <a:endParaRPr lang="pt-BR" sz="1800" u="sng"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Base de cálculo</a:t>
            </a:r>
          </a:p>
        </p:txBody>
      </p:sp>
      <p:sp>
        <p:nvSpPr>
          <p:cNvPr id="6" name="TextBox 5"/>
          <p:cNvSpPr txBox="1"/>
          <p:nvPr/>
        </p:nvSpPr>
        <p:spPr>
          <a:xfrm>
            <a:off x="257520" y="6093296"/>
            <a:ext cx="3696846" cy="260905"/>
          </a:xfrm>
          <a:prstGeom prst="rect">
            <a:avLst/>
          </a:prstGeom>
          <a:noFill/>
        </p:spPr>
        <p:txBody>
          <a:bodyPr wrap="none" rtlCol="0">
            <a:spAutoFit/>
          </a:bodyPr>
          <a:lstStyle/>
          <a:p>
            <a:pPr lvl="0" defTabSz="457200" eaLnBrk="1" fontAlgn="auto" hangingPunct="1">
              <a:lnSpc>
                <a:spcPct val="120000"/>
              </a:lnSpc>
              <a:spcBef>
                <a:spcPts val="0"/>
              </a:spcBef>
              <a:spcAft>
                <a:spcPts val="600"/>
              </a:spcAft>
            </a:pPr>
            <a:r>
              <a:rPr lang="pt-BR" sz="1000" dirty="0">
                <a:solidFill>
                  <a:srgbClr val="595959"/>
                </a:solidFill>
                <a:cs typeface="Times New Roman" panose="02020603050405020304" pitchFamily="18" charset="0"/>
              </a:rPr>
              <a:t>*¹ Base legal: art. 1º, §1º da Lei nº 10.637/02 e da Lei nº 10.833/03.</a:t>
            </a:r>
          </a:p>
        </p:txBody>
      </p:sp>
    </p:spTree>
    <p:extLst>
      <p:ext uri="{BB962C8B-B14F-4D97-AF65-F5344CB8AC3E}">
        <p14:creationId xmlns:p14="http://schemas.microsoft.com/office/powerpoint/2010/main" val="3028861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3877985"/>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Receitas isentas ou não alcançadas pelas contribuições ou sujeitas à alíquota zero</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Receitas não-operacionais, decorrentes da venda de ativo não circulante (investimento, imobilizado ou intangível)</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Receitas auferidas pela pessoa jurídica revendedora, na revenda de mercadorias sujeitas à substituta tributária de PIS/COFINS</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Receitas referentes a vendas canceladas e aos descontos incondicionais concedidos</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Reversões de provisões e recuperações de créditos baixados como perda que não representem ingresso de novas receitas</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Resultado positivo da avaliação de investimentos pelo valor do patrimônio líquido (MEP)</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Lucros e dividendos que tenham sido computados como receita</a:t>
            </a:r>
          </a:p>
        </p:txBody>
      </p:sp>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Valores que não integram a base de cálculo *¹</a:t>
            </a:r>
            <a:endParaRPr lang="pt-BR" sz="1800" dirty="0">
              <a:solidFill>
                <a:srgbClr val="FF0000"/>
              </a:solidFill>
              <a:cs typeface="Times New Roman" panose="02020603050405020304" pitchFamily="18" charset="0"/>
            </a:endParaRPr>
          </a:p>
        </p:txBody>
      </p:sp>
      <p:sp>
        <p:nvSpPr>
          <p:cNvPr id="6" name="TextBox 5"/>
          <p:cNvSpPr txBox="1"/>
          <p:nvPr/>
        </p:nvSpPr>
        <p:spPr>
          <a:xfrm>
            <a:off x="257520" y="6093296"/>
            <a:ext cx="3629520" cy="276999"/>
          </a:xfrm>
          <a:prstGeom prst="rect">
            <a:avLst/>
          </a:prstGeom>
          <a:noFill/>
        </p:spPr>
        <p:txBody>
          <a:bodyPr wrap="none" rtlCol="0">
            <a:spAutoFit/>
          </a:bodyPr>
          <a:lstStyle/>
          <a:p>
            <a:pPr lvl="0" defTabSz="457200" eaLnBrk="1" fontAlgn="auto" hangingPunct="1">
              <a:lnSpc>
                <a:spcPct val="120000"/>
              </a:lnSpc>
              <a:spcBef>
                <a:spcPts val="0"/>
              </a:spcBef>
              <a:spcAft>
                <a:spcPts val="600"/>
              </a:spcAft>
            </a:pPr>
            <a:r>
              <a:rPr lang="pt-BR" sz="1000" dirty="0">
                <a:solidFill>
                  <a:srgbClr val="595959"/>
                </a:solidFill>
                <a:cs typeface="Times New Roman" panose="02020603050405020304" pitchFamily="18" charset="0"/>
              </a:rPr>
              <a:t>*¹ Base legal: art. 1º, §3º da Lei nº 10.637/02 e da Lei nº 10.833/03</a:t>
            </a:r>
          </a:p>
        </p:txBody>
      </p:sp>
    </p:spTree>
    <p:extLst>
      <p:ext uri="{BB962C8B-B14F-4D97-AF65-F5344CB8AC3E}">
        <p14:creationId xmlns:p14="http://schemas.microsoft.com/office/powerpoint/2010/main" val="2169274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3801041"/>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Receitas de transferência onerosa de créditos de ICMS de operações de exportação</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Receitas financeiras decorrentes do AVP de ativos decorrentes de operações de longo prazo, referentes a receitas excluídas da base de cálculo do PIS/COFINS</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Ganho decorrente de ajuste a valor justo de ativos e passivos</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Subvenções para investimento, concedidas como estímulo à implantação ou expansão de empreendimentos econômicos e de doações feitas pelo poder público</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Receitas reconhecidas pela construção, recuperação, reforma, ampliação ou melhoramento da infraestrutura, cuja contrapartida seja ativo intangível representativo de direito de exploração, no caso de contratos de concessão de serviços públicos</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Entre outros</a:t>
            </a:r>
          </a:p>
        </p:txBody>
      </p:sp>
      <p:sp>
        <p:nvSpPr>
          <p:cNvPr id="5" name="TextBox 4"/>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Valores que não integram a base de cálculo *¹</a:t>
            </a:r>
            <a:endParaRPr lang="pt-BR" sz="1800" dirty="0">
              <a:solidFill>
                <a:srgbClr val="FF0000"/>
              </a:solidFill>
              <a:cs typeface="Times New Roman" panose="02020603050405020304" pitchFamily="18" charset="0"/>
            </a:endParaRPr>
          </a:p>
        </p:txBody>
      </p:sp>
      <p:sp>
        <p:nvSpPr>
          <p:cNvPr id="7" name="TextBox 6"/>
          <p:cNvSpPr txBox="1"/>
          <p:nvPr/>
        </p:nvSpPr>
        <p:spPr>
          <a:xfrm>
            <a:off x="257520" y="6093296"/>
            <a:ext cx="3629520" cy="276999"/>
          </a:xfrm>
          <a:prstGeom prst="rect">
            <a:avLst/>
          </a:prstGeom>
          <a:noFill/>
        </p:spPr>
        <p:txBody>
          <a:bodyPr wrap="none" rtlCol="0">
            <a:spAutoFit/>
          </a:bodyPr>
          <a:lstStyle/>
          <a:p>
            <a:pPr lvl="0" defTabSz="457200" eaLnBrk="1" fontAlgn="auto" hangingPunct="1">
              <a:lnSpc>
                <a:spcPct val="120000"/>
              </a:lnSpc>
              <a:spcBef>
                <a:spcPts val="0"/>
              </a:spcBef>
              <a:spcAft>
                <a:spcPts val="600"/>
              </a:spcAft>
            </a:pPr>
            <a:r>
              <a:rPr lang="pt-BR" sz="1000" dirty="0">
                <a:solidFill>
                  <a:srgbClr val="595959"/>
                </a:solidFill>
                <a:cs typeface="Times New Roman" panose="02020603050405020304" pitchFamily="18" charset="0"/>
              </a:rPr>
              <a:t>*¹ Base legal: art. 1º, §3º da Lei nº 10.637/02 e da Lei nº 10.833/03</a:t>
            </a:r>
          </a:p>
        </p:txBody>
      </p:sp>
    </p:spTree>
    <p:extLst>
      <p:ext uri="{BB962C8B-B14F-4D97-AF65-F5344CB8AC3E}">
        <p14:creationId xmlns:p14="http://schemas.microsoft.com/office/powerpoint/2010/main" val="3042607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1498872"/>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Exportação de mercadorias para o exterior ou vendas de mercadorias a empresa comercial exportadora com o fim específico de exportação</a:t>
            </a: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Prestação de serviços para pessoa física ou jurídica residente ou domiciliada no exterior, cujo pagamento represente ingresso de divisas</a:t>
            </a: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Isenção</a:t>
            </a:r>
          </a:p>
        </p:txBody>
      </p:sp>
    </p:spTree>
    <p:extLst>
      <p:ext uri="{BB962C8B-B14F-4D97-AF65-F5344CB8AC3E}">
        <p14:creationId xmlns:p14="http://schemas.microsoft.com/office/powerpoint/2010/main" val="1630617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4287328"/>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O valor do PIS/COFINS não-cumulativo apurador pela aplicação de alíquotas sobre a base de cálculo (receita bruta) pode ser deduzido de créditos fiscais, autorizados pela legislação, referentes a custos, despesas e determinados encargos da atividade econômica</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Principal diferença em relação ao regime cumulativo, que </a:t>
            </a:r>
            <a:r>
              <a:rPr lang="pt-BR" altLang="pt-BR" sz="1800" b="1" u="sng" dirty="0">
                <a:solidFill>
                  <a:srgbClr val="595959"/>
                </a:solidFill>
                <a:ea typeface="ＭＳ Ｐゴシック" panose="020B0600070205080204" pitchFamily="34" charset="-128"/>
                <a:cs typeface="Times New Roman" panose="02020603050405020304" pitchFamily="18" charset="0"/>
              </a:rPr>
              <a:t>não</a:t>
            </a:r>
            <a:r>
              <a:rPr lang="pt-BR" altLang="pt-BR" sz="1800" dirty="0">
                <a:solidFill>
                  <a:srgbClr val="595959"/>
                </a:solidFill>
                <a:ea typeface="ＭＳ Ｐゴシック" panose="020B0600070205080204" pitchFamily="34" charset="-128"/>
                <a:cs typeface="Times New Roman" panose="02020603050405020304" pitchFamily="18" charset="0"/>
              </a:rPr>
              <a:t> permite a utilização de créditos para apuração do valor devido</a:t>
            </a:r>
          </a:p>
          <a:p>
            <a:pPr marL="28440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Pagamento até o 25º dia do mês subsequente ao da ocorrência do fato gerador (mensal)</a:t>
            </a:r>
          </a:p>
          <a:p>
            <a:pPr marL="284400" lvl="1" indent="-285750" algn="just" defTabSz="457200" eaLnBrk="1" fontAlgn="auto" hangingPunct="1">
              <a:lnSpc>
                <a:spcPct val="120000"/>
              </a:lnSpc>
              <a:spcBef>
                <a:spcPts val="60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Apuração é, em resumo, feita em três etapas:</a:t>
            </a:r>
          </a:p>
          <a:p>
            <a:pPr marL="284400" algn="just" defTabSz="457200" eaLnBrk="1" fontAlgn="auto" hangingPunct="1">
              <a:lnSpc>
                <a:spcPct val="120000"/>
              </a:lnSpc>
              <a:spcBef>
                <a:spcPts val="0"/>
              </a:spcBef>
              <a:spcAft>
                <a:spcPts val="600"/>
              </a:spcAft>
            </a:pPr>
            <a:r>
              <a:rPr lang="pt-BR" sz="1800" b="1" dirty="0">
                <a:solidFill>
                  <a:srgbClr val="595959"/>
                </a:solidFill>
                <a:ea typeface="ＭＳ Ｐゴシック" panose="020B0600070205080204" pitchFamily="34" charset="-128"/>
                <a:cs typeface="Times New Roman" panose="02020603050405020304" pitchFamily="18" charset="0"/>
              </a:rPr>
              <a:t>1ª Etapa</a:t>
            </a:r>
            <a:r>
              <a:rPr lang="pt-BR" sz="1800" dirty="0">
                <a:solidFill>
                  <a:srgbClr val="595959"/>
                </a:solidFill>
                <a:ea typeface="ＭＳ Ｐゴシック" panose="020B0600070205080204" pitchFamily="34" charset="-128"/>
                <a:cs typeface="Times New Roman" panose="02020603050405020304" pitchFamily="18" charset="0"/>
              </a:rPr>
              <a:t>: cálculo dos débitos / aplicação da alíquota sobre a base de cálculo</a:t>
            </a:r>
          </a:p>
          <a:p>
            <a:pPr marL="284400" algn="just" defTabSz="457200" eaLnBrk="1" fontAlgn="auto" hangingPunct="1">
              <a:lnSpc>
                <a:spcPct val="120000"/>
              </a:lnSpc>
              <a:spcBef>
                <a:spcPts val="0"/>
              </a:spcBef>
              <a:spcAft>
                <a:spcPts val="600"/>
              </a:spcAft>
            </a:pPr>
            <a:r>
              <a:rPr lang="pt-BR" sz="1800" b="1" dirty="0">
                <a:solidFill>
                  <a:srgbClr val="595959"/>
                </a:solidFill>
                <a:ea typeface="ＭＳ Ｐゴシック" panose="020B0600070205080204" pitchFamily="34" charset="-128"/>
                <a:cs typeface="Times New Roman" panose="02020603050405020304" pitchFamily="18" charset="0"/>
              </a:rPr>
              <a:t>2ª Etapa: </a:t>
            </a:r>
            <a:r>
              <a:rPr lang="pt-BR" sz="1800" dirty="0">
                <a:solidFill>
                  <a:srgbClr val="595959"/>
                </a:solidFill>
                <a:ea typeface="ＭＳ Ｐゴシック" panose="020B0600070205080204" pitchFamily="34" charset="-128"/>
                <a:cs typeface="Times New Roman" panose="02020603050405020304" pitchFamily="18" charset="0"/>
              </a:rPr>
              <a:t>cálculo dos créditos / aplicação de percentuais equivalentes às alíquotas sobre o valor dos custos, despesas e encargos creditáveis de acordo com a legislação</a:t>
            </a:r>
          </a:p>
          <a:p>
            <a:pPr marL="284400" algn="just" defTabSz="457200" eaLnBrk="1" fontAlgn="auto" hangingPunct="1">
              <a:lnSpc>
                <a:spcPct val="120000"/>
              </a:lnSpc>
              <a:spcBef>
                <a:spcPts val="0"/>
              </a:spcBef>
              <a:spcAft>
                <a:spcPts val="600"/>
              </a:spcAft>
            </a:pPr>
            <a:r>
              <a:rPr lang="pt-BR" sz="1800" b="1" dirty="0">
                <a:solidFill>
                  <a:srgbClr val="595959"/>
                </a:solidFill>
                <a:ea typeface="ＭＳ Ｐゴシック" panose="020B0600070205080204" pitchFamily="34" charset="-128"/>
                <a:cs typeface="Times New Roman" panose="02020603050405020304" pitchFamily="18" charset="0"/>
              </a:rPr>
              <a:t>3ª Etapa</a:t>
            </a:r>
            <a:r>
              <a:rPr lang="pt-BR" sz="1800" dirty="0">
                <a:solidFill>
                  <a:srgbClr val="595959"/>
                </a:solidFill>
                <a:ea typeface="ＭＳ Ｐゴシック" panose="020B0600070205080204" pitchFamily="34" charset="-128"/>
                <a:cs typeface="Times New Roman" panose="02020603050405020304" pitchFamily="18" charset="0"/>
              </a:rPr>
              <a:t>: cálculo da contribuição devida / diferença entre os resultados das 1ª e 2ª etapas</a:t>
            </a:r>
            <a:endParaRPr lang="pt-BR" altLang="pt-BR" sz="1800" dirty="0">
              <a:solidFill>
                <a:srgbClr val="595959"/>
              </a:solidFill>
              <a:ea typeface="ＭＳ Ｐゴシック" panose="020B0600070205080204" pitchFamily="34" charset="-128"/>
              <a:cs typeface="Times New Roman" panose="02020603050405020304" pitchFamily="18" charset="0"/>
            </a:endParaRPr>
          </a:p>
        </p:txBody>
      </p:sp>
      <p:sp>
        <p:nvSpPr>
          <p:cNvPr id="6" name="TextBox 5"/>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Cálculo do PIS/COFINS no regime não-cumulativo</a:t>
            </a:r>
          </a:p>
        </p:txBody>
      </p:sp>
    </p:spTree>
    <p:extLst>
      <p:ext uri="{BB962C8B-B14F-4D97-AF65-F5344CB8AC3E}">
        <p14:creationId xmlns:p14="http://schemas.microsoft.com/office/powerpoint/2010/main" val="2518676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Cálculo do PIS/COFINS no regime não-cumulativo</a:t>
            </a:r>
          </a:p>
        </p:txBody>
      </p:sp>
      <p:sp>
        <p:nvSpPr>
          <p:cNvPr id="4" name="TextBox 3"/>
          <p:cNvSpPr txBox="1"/>
          <p:nvPr/>
        </p:nvSpPr>
        <p:spPr>
          <a:xfrm>
            <a:off x="146231" y="1806200"/>
            <a:ext cx="8806181" cy="1243417"/>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Em regra, as alíquotas aplicáveis para a apuração do PIS/COFINS não-cumulativo são:</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De 1,65%, para o PIS (vs. 0,65% no regime cumulativo)</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De 7,60%, para a COFINS (vs. 3,00% no regime cumulativo)</a:t>
            </a:r>
          </a:p>
        </p:txBody>
      </p:sp>
    </p:spTree>
    <p:extLst>
      <p:ext uri="{BB962C8B-B14F-4D97-AF65-F5344CB8AC3E}">
        <p14:creationId xmlns:p14="http://schemas.microsoft.com/office/powerpoint/2010/main" val="235707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4308872"/>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700" dirty="0">
                <a:solidFill>
                  <a:srgbClr val="595959"/>
                </a:solidFill>
                <a:ea typeface="ＭＳ Ｐゴシック" panose="020B0600070205080204" pitchFamily="34" charset="-128"/>
                <a:cs typeface="Times New Roman" panose="02020603050405020304" pitchFamily="18" charset="0"/>
              </a:rPr>
              <a:t>Sobre o valor de determinados custos, despesas e encargos previstos em lei (Leis nº 10.637/02 e nº 10.833/03), são aplicados os seguintes percentuais para a apuração dos créditos:</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fr-FR" altLang="pt-BR" sz="1800" dirty="0">
                <a:solidFill>
                  <a:srgbClr val="595959"/>
                </a:solidFill>
                <a:ea typeface="ＭＳ Ｐゴシック" panose="020B0600070205080204" pitchFamily="34" charset="-128"/>
                <a:cs typeface="Times New Roman" panose="02020603050405020304" pitchFamily="18" charset="0"/>
              </a:rPr>
              <a:t>PIS: 1,65%</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fr-FR" altLang="pt-BR" sz="1800" dirty="0">
                <a:solidFill>
                  <a:srgbClr val="595959"/>
                </a:solidFill>
                <a:ea typeface="ＭＳ Ｐゴシック" panose="020B0600070205080204" pitchFamily="34" charset="-128"/>
                <a:cs typeface="Times New Roman" panose="02020603050405020304" pitchFamily="18" charset="0"/>
              </a:rPr>
              <a:t>COFINS: 7,6%</a:t>
            </a:r>
          </a:p>
          <a:p>
            <a:pPr marL="28440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Os créditos estão vinculados às receitas apuradas no regime não-cumulativo (e devem ser apropriados de forma proporcional caso certas receitas estejam no regime cumulativo)</a:t>
            </a:r>
          </a:p>
          <a:p>
            <a:pPr marL="28440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O crédito não aproveitado em determinado mês poderá sê-lo nos meses subsequentes</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700" dirty="0">
                <a:solidFill>
                  <a:srgbClr val="595959"/>
                </a:solidFill>
                <a:ea typeface="ＭＳ Ｐゴシック" panose="020B0600070205080204" pitchFamily="34" charset="-128"/>
                <a:cs typeface="Times New Roman" panose="02020603050405020304" pitchFamily="18" charset="0"/>
              </a:rPr>
              <a:t>Somente darão direto a crédito:</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fr-FR" altLang="pt-BR" sz="1800" dirty="0">
                <a:solidFill>
                  <a:srgbClr val="595959"/>
                </a:solidFill>
                <a:ea typeface="ＭＳ Ｐゴシック" panose="020B0600070205080204" pitchFamily="34" charset="-128"/>
                <a:cs typeface="Times New Roman" panose="02020603050405020304" pitchFamily="18" charset="0"/>
              </a:rPr>
              <a:t> os bens e serviços adquiridos de pessoa jurídica domiciliada no País</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fr-FR" altLang="pt-BR" sz="1800" dirty="0">
                <a:solidFill>
                  <a:srgbClr val="595959"/>
                </a:solidFill>
                <a:ea typeface="ＭＳ Ｐゴシック" panose="020B0600070205080204" pitchFamily="34" charset="-128"/>
                <a:cs typeface="Times New Roman" panose="02020603050405020304" pitchFamily="18" charset="0"/>
              </a:rPr>
              <a:t> os custos e despesas incorridos, pagos ou creditados a PJ </a:t>
            </a:r>
            <a:r>
              <a:rPr lang="fr-FR" altLang="pt-BR" sz="1800" dirty="0" err="1">
                <a:solidFill>
                  <a:srgbClr val="595959"/>
                </a:solidFill>
                <a:ea typeface="ＭＳ Ｐゴシック" panose="020B0600070205080204" pitchFamily="34" charset="-128"/>
                <a:cs typeface="Times New Roman" panose="02020603050405020304" pitchFamily="18" charset="0"/>
              </a:rPr>
              <a:t>domiciliada</a:t>
            </a:r>
            <a:r>
              <a:rPr lang="fr-FR" altLang="pt-BR" sz="1800" dirty="0">
                <a:solidFill>
                  <a:srgbClr val="595959"/>
                </a:solidFill>
                <a:ea typeface="ＭＳ Ｐゴシック" panose="020B0600070205080204" pitchFamily="34" charset="-128"/>
                <a:cs typeface="Times New Roman" panose="02020603050405020304" pitchFamily="18" charset="0"/>
              </a:rPr>
              <a:t> no </a:t>
            </a:r>
            <a:r>
              <a:rPr lang="fr-FR" altLang="pt-BR" sz="1800" dirty="0" err="1">
                <a:solidFill>
                  <a:srgbClr val="595959"/>
                </a:solidFill>
                <a:ea typeface="ＭＳ Ｐゴシック" panose="020B0600070205080204" pitchFamily="34" charset="-128"/>
                <a:cs typeface="Times New Roman" panose="02020603050405020304" pitchFamily="18" charset="0"/>
              </a:rPr>
              <a:t>País</a:t>
            </a:r>
            <a:endParaRPr 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lnSpc>
                <a:spcPct val="120000"/>
              </a:lnSpc>
              <a:spcBef>
                <a:spcPts val="0"/>
              </a:spcBef>
              <a:spcAft>
                <a:spcPts val="600"/>
              </a:spcAft>
            </a:pPr>
            <a:endParaRPr lang="pt-BR" sz="1800"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Créditos de PIS e COFINS</a:t>
            </a:r>
          </a:p>
        </p:txBody>
      </p:sp>
    </p:spTree>
    <p:extLst>
      <p:ext uri="{BB962C8B-B14F-4D97-AF65-F5344CB8AC3E}">
        <p14:creationId xmlns:p14="http://schemas.microsoft.com/office/powerpoint/2010/main" val="422433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bwMode="auto">
          <a:xfrm>
            <a:off x="1033915" y="2492896"/>
            <a:ext cx="7076169"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just" eaLnBrk="1" hangingPunct="1">
              <a:defRPr/>
            </a:pPr>
            <a:r>
              <a:rPr lang="pt-BR" sz="2800" b="1" dirty="0">
                <a:solidFill>
                  <a:schemeClr val="tx1">
                    <a:lumMod val="75000"/>
                    <a:lumOff val="25000"/>
                  </a:schemeClr>
                </a:solidFill>
                <a:latin typeface="Times New Roman" panose="02020603050405020304" pitchFamily="18" charset="0"/>
                <a:cs typeface="Times New Roman" panose="02020603050405020304" pitchFamily="18" charset="0"/>
              </a:rPr>
              <a:t>Exclusões na apuração do lucro real e do resultado ajustado</a:t>
            </a:r>
          </a:p>
        </p:txBody>
      </p:sp>
    </p:spTree>
    <p:extLst>
      <p:ext uri="{BB962C8B-B14F-4D97-AF65-F5344CB8AC3E}">
        <p14:creationId xmlns:p14="http://schemas.microsoft.com/office/powerpoint/2010/main" val="3128026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2982355"/>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b="1" u="sng" dirty="0">
                <a:solidFill>
                  <a:srgbClr val="595959"/>
                </a:solidFill>
                <a:ea typeface="ＭＳ Ｐゴシック" panose="020B0600070205080204" pitchFamily="34" charset="-128"/>
                <a:cs typeface="Times New Roman" panose="02020603050405020304" pitchFamily="18" charset="0"/>
              </a:rPr>
              <a:t>Não</a:t>
            </a:r>
            <a:r>
              <a:rPr lang="pt-BR" altLang="pt-BR" sz="1800" dirty="0">
                <a:solidFill>
                  <a:srgbClr val="595959"/>
                </a:solidFill>
                <a:ea typeface="ＭＳ Ｐゴシック" panose="020B0600070205080204" pitchFamily="34" charset="-128"/>
                <a:cs typeface="Times New Roman" panose="02020603050405020304" pitchFamily="18" charset="0"/>
              </a:rPr>
              <a:t> darão direto a crédito:</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fr-FR" altLang="pt-BR" sz="1800" dirty="0">
                <a:solidFill>
                  <a:srgbClr val="595959"/>
                </a:solidFill>
                <a:ea typeface="ＭＳ Ｐゴシック" panose="020B0600070205080204" pitchFamily="34" charset="-128"/>
                <a:cs typeface="Times New Roman" panose="02020603050405020304" pitchFamily="18" charset="0"/>
              </a:rPr>
              <a:t>o valor </a:t>
            </a:r>
            <a:r>
              <a:rPr lang="pt-BR" sz="1800" dirty="0">
                <a:solidFill>
                  <a:srgbClr val="595959"/>
                </a:solidFill>
                <a:ea typeface="ＭＳ Ｐゴシック" panose="020B0600070205080204" pitchFamily="34" charset="-128"/>
                <a:cs typeface="Times New Roman" panose="02020603050405020304" pitchFamily="18" charset="0"/>
              </a:rPr>
              <a:t>de mão-de-obra paga a pessoa física; </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o valor da aquisição de bens ou serviços não sujeitos ao pagamento da contribuição, inclusive no caso de isenção, esse último quando revendidos ou utilizados como insumo em produtos ou serviços sujeitos à alíquota zero, isentos ou não alcançados pela contribuição</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valores relativos a aluguel e contraprestação de arrendamento mercantil de bens que já tenham integrado o patrimônio da pessoa jurídica</a:t>
            </a:r>
          </a:p>
        </p:txBody>
      </p:sp>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Créditos de PIS e COFINS</a:t>
            </a:r>
          </a:p>
        </p:txBody>
      </p:sp>
    </p:spTree>
    <p:extLst>
      <p:ext uri="{BB962C8B-B14F-4D97-AF65-F5344CB8AC3E}">
        <p14:creationId xmlns:p14="http://schemas.microsoft.com/office/powerpoint/2010/main" val="2058176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3801041"/>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Hipóteses previstas na legislação para as quais o cálculo do crédito está autorizado: *¹</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Bens adquiridos para revenda, exceto em relação àqueles submetidos à substituição tributária ou regime monofásico</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Bens e serviços utilizados como insumo na fabricação de produtos destinados à venda ou à prestação de serviços, inclusive combustíveis e lubrificantes</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Energia elétrica e energia térmica</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Aluguéis de prédios, máquinas e equipamentos, pagos a pessoa jurídica, utilizados nas atividades da empresa</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Contraprestações de operações de arrendamento mercantil de pessoa jurídica, exceto de optante pelo SIMPLES</a:t>
            </a:r>
            <a:endParaRPr lang="pt-BR" sz="1800"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Créditos de PIS e COFINS</a:t>
            </a:r>
          </a:p>
        </p:txBody>
      </p:sp>
      <p:sp>
        <p:nvSpPr>
          <p:cNvPr id="5" name="TextBox 4"/>
          <p:cNvSpPr txBox="1"/>
          <p:nvPr/>
        </p:nvSpPr>
        <p:spPr>
          <a:xfrm>
            <a:off x="257520" y="6093296"/>
            <a:ext cx="1069524" cy="260905"/>
          </a:xfrm>
          <a:prstGeom prst="rect">
            <a:avLst/>
          </a:prstGeom>
          <a:noFill/>
        </p:spPr>
        <p:txBody>
          <a:bodyPr wrap="none" rtlCol="0">
            <a:spAutoFit/>
          </a:bodyPr>
          <a:lstStyle/>
          <a:p>
            <a:pPr lvl="0" defTabSz="457200" eaLnBrk="1" fontAlgn="auto" hangingPunct="1">
              <a:lnSpc>
                <a:spcPct val="120000"/>
              </a:lnSpc>
              <a:spcBef>
                <a:spcPts val="0"/>
              </a:spcBef>
              <a:spcAft>
                <a:spcPts val="600"/>
              </a:spcAft>
            </a:pPr>
            <a:r>
              <a:rPr lang="pt-BR" sz="1000" dirty="0">
                <a:solidFill>
                  <a:srgbClr val="FF0000"/>
                </a:solidFill>
                <a:cs typeface="Times New Roman" panose="02020603050405020304" pitchFamily="18" charset="0"/>
              </a:rPr>
              <a:t>*¹ Base legal: [*]</a:t>
            </a:r>
          </a:p>
        </p:txBody>
      </p:sp>
    </p:spTree>
    <p:extLst>
      <p:ext uri="{BB962C8B-B14F-4D97-AF65-F5344CB8AC3E}">
        <p14:creationId xmlns:p14="http://schemas.microsoft.com/office/powerpoint/2010/main" val="297742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4056495"/>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Hipóteses previstas na legislação para as quais o cálculo do crédito está autorizado: </a:t>
            </a:r>
            <a:r>
              <a:rPr lang="pt-BR" altLang="pt-BR" sz="1000" dirty="0">
                <a:solidFill>
                  <a:srgbClr val="595959"/>
                </a:solidFill>
                <a:ea typeface="ＭＳ Ｐゴシック" panose="020B0600070205080204" pitchFamily="34" charset="-128"/>
                <a:cs typeface="Times New Roman" panose="02020603050405020304" pitchFamily="18" charset="0"/>
              </a:rPr>
              <a:t>(cont.)</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Máquinas, equipamentos e outros bens incorporados ao ativo imobilizado, adquiridos ou fabricados para locação a terceiros, ou para utilização na produção de bens destinados à venda ou na prestação de serviços</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Edificações e benfeitorias em imóveis próprios ou de terceiros, utilizados nas atividades da empresa</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Armazenagem de mercadoria e frete na operação de venda, nos casos de revenda e insumo, quando o ônus for suportado pelo vendedor</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Vale-transporte, vale-refeição ou vale-alimentação, fardamento ou uniforme fornecidos aos empregados por pessoa jurídica que explore as atividades de prestação de serviços de limpeza, conservação e manutenção</a:t>
            </a: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Créditos de PIS e COFINS</a:t>
            </a:r>
          </a:p>
        </p:txBody>
      </p:sp>
    </p:spTree>
    <p:extLst>
      <p:ext uri="{BB962C8B-B14F-4D97-AF65-F5344CB8AC3E}">
        <p14:creationId xmlns:p14="http://schemas.microsoft.com/office/powerpoint/2010/main" val="3548769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547664" y="2060848"/>
            <a:ext cx="5832648" cy="3416320"/>
          </a:xfrm>
          <a:prstGeom prst="rect">
            <a:avLst/>
          </a:prstGeom>
          <a:noFill/>
        </p:spPr>
        <p:txBody>
          <a:bodyPr wrap="square" rtlCol="0">
            <a:spAutoFit/>
          </a:bodyPr>
          <a:lstStyle/>
          <a:p>
            <a:pPr marL="266700">
              <a:lnSpc>
                <a:spcPct val="120000"/>
              </a:lnSpc>
              <a:spcBef>
                <a:spcPts val="0"/>
              </a:spcBef>
              <a:buClr>
                <a:srgbClr val="C00000"/>
              </a:buClr>
            </a:pPr>
            <a:r>
              <a:rPr lang="pt-BR" altLang="pt-BR" sz="1800" b="1" dirty="0">
                <a:solidFill>
                  <a:srgbClr val="595959"/>
                </a:solidFill>
                <a:ea typeface="ＭＳ Ｐゴシック" panose="020B0600070205080204" pitchFamily="34" charset="-128"/>
                <a:cs typeface="Times New Roman" panose="02020603050405020304" pitchFamily="18" charset="0"/>
              </a:rPr>
              <a:t>RECEITAS:</a:t>
            </a:r>
          </a:p>
          <a:p>
            <a:pPr marL="266700">
              <a:lnSpc>
                <a:spcPct val="120000"/>
              </a:lnSpc>
              <a:spcBef>
                <a:spcPts val="0"/>
              </a:spcBef>
              <a:buClr>
                <a:srgbClr val="C00000"/>
              </a:buClr>
              <a:buFont typeface="Times New Roman" panose="02020603050405020304" pitchFamily="18" charset="0"/>
              <a:buChar char="-"/>
            </a:pPr>
            <a:r>
              <a:rPr lang="pt-BR" altLang="pt-BR" sz="1800" dirty="0">
                <a:solidFill>
                  <a:srgbClr val="595959"/>
                </a:solidFill>
                <a:ea typeface="ＭＳ Ｐゴシック" panose="020B0600070205080204" pitchFamily="34" charset="-128"/>
                <a:cs typeface="Times New Roman" panose="02020603050405020304" pitchFamily="18" charset="0"/>
              </a:rPr>
              <a:t> Venda de mercadorias			400.000,00</a:t>
            </a:r>
          </a:p>
          <a:p>
            <a:pPr marL="266700">
              <a:lnSpc>
                <a:spcPct val="120000"/>
              </a:lnSpc>
              <a:spcBef>
                <a:spcPts val="0"/>
              </a:spcBef>
              <a:buClr>
                <a:srgbClr val="C00000"/>
              </a:buClr>
              <a:buFont typeface="Times New Roman" panose="02020603050405020304" pitchFamily="18" charset="0"/>
              <a:buChar char="-"/>
            </a:pPr>
            <a:r>
              <a:rPr lang="pt-BR" altLang="pt-BR" sz="1800" dirty="0">
                <a:solidFill>
                  <a:srgbClr val="595959"/>
                </a:solidFill>
                <a:ea typeface="ＭＳ Ｐゴシック" panose="020B0600070205080204" pitchFamily="34" charset="-128"/>
                <a:cs typeface="Times New Roman" panose="02020603050405020304" pitchFamily="18" charset="0"/>
              </a:rPr>
              <a:t> Prestação de serviços			  85.000,00</a:t>
            </a:r>
          </a:p>
          <a:p>
            <a:pPr marL="266700">
              <a:lnSpc>
                <a:spcPct val="120000"/>
              </a:lnSpc>
              <a:spcBef>
                <a:spcPts val="0"/>
              </a:spcBef>
              <a:buClr>
                <a:srgbClr val="C00000"/>
              </a:buClr>
              <a:buFont typeface="Times New Roman" panose="02020603050405020304" pitchFamily="18" charset="0"/>
              <a:buChar char="-"/>
            </a:pPr>
            <a:r>
              <a:rPr lang="pt-BR" altLang="pt-BR" sz="1800" dirty="0">
                <a:solidFill>
                  <a:srgbClr val="595959"/>
                </a:solidFill>
                <a:ea typeface="ＭＳ Ｐゴシック" panose="020B0600070205080204" pitchFamily="34" charset="-128"/>
                <a:cs typeface="Times New Roman" panose="02020603050405020304" pitchFamily="18" charset="0"/>
              </a:rPr>
              <a:t> Locação				  15.000,00	</a:t>
            </a:r>
          </a:p>
          <a:p>
            <a:pPr marL="266700">
              <a:lnSpc>
                <a:spcPct val="120000"/>
              </a:lnSpc>
              <a:spcBef>
                <a:spcPts val="0"/>
              </a:spcBef>
              <a:buClr>
                <a:srgbClr val="C00000"/>
              </a:buClr>
            </a:pPr>
            <a:r>
              <a:rPr lang="pt-BR" altLang="pt-BR" sz="1800" b="1" dirty="0">
                <a:solidFill>
                  <a:srgbClr val="595959"/>
                </a:solidFill>
                <a:ea typeface="ＭＳ Ｐゴシック" panose="020B0600070205080204" pitchFamily="34" charset="-128"/>
                <a:cs typeface="Times New Roman" panose="02020603050405020304" pitchFamily="18" charset="0"/>
              </a:rPr>
              <a:t>CUSTOS E DESPESAS: </a:t>
            </a:r>
          </a:p>
          <a:p>
            <a:pPr marL="266700">
              <a:lnSpc>
                <a:spcPct val="120000"/>
              </a:lnSpc>
              <a:spcBef>
                <a:spcPts val="0"/>
              </a:spcBef>
              <a:buClr>
                <a:srgbClr val="C00000"/>
              </a:buClr>
              <a:buFont typeface="Times New Roman" panose="02020603050405020304" pitchFamily="18" charset="0"/>
              <a:buChar char="-"/>
            </a:pPr>
            <a:r>
              <a:rPr lang="pt-BR" altLang="pt-BR" sz="1800" dirty="0">
                <a:solidFill>
                  <a:srgbClr val="595959"/>
                </a:solidFill>
                <a:ea typeface="ＭＳ Ｐゴシック" panose="020B0600070205080204" pitchFamily="34" charset="-128"/>
                <a:cs typeface="Times New Roman" panose="02020603050405020304" pitchFamily="18" charset="0"/>
              </a:rPr>
              <a:t> Aquisição de mercadorias para revenda	200.000,00</a:t>
            </a:r>
          </a:p>
          <a:p>
            <a:pPr marL="266700">
              <a:lnSpc>
                <a:spcPct val="120000"/>
              </a:lnSpc>
              <a:spcBef>
                <a:spcPts val="0"/>
              </a:spcBef>
              <a:buClr>
                <a:srgbClr val="C00000"/>
              </a:buClr>
              <a:buFont typeface="Times New Roman" panose="02020603050405020304" pitchFamily="18" charset="0"/>
              <a:buChar char="-"/>
            </a:pPr>
            <a:r>
              <a:rPr lang="pt-BR" altLang="pt-BR" sz="1800" dirty="0">
                <a:solidFill>
                  <a:srgbClr val="595959"/>
                </a:solidFill>
                <a:ea typeface="ＭＳ Ｐゴシック" panose="020B0600070205080204" pitchFamily="34" charset="-128"/>
                <a:cs typeface="Times New Roman" panose="02020603050405020304" pitchFamily="18" charset="0"/>
              </a:rPr>
              <a:t> Mão-de-obra			 	  10.000,00 </a:t>
            </a:r>
          </a:p>
          <a:p>
            <a:pPr marL="266700">
              <a:lnSpc>
                <a:spcPct val="120000"/>
              </a:lnSpc>
              <a:spcBef>
                <a:spcPts val="0"/>
              </a:spcBef>
              <a:buClr>
                <a:srgbClr val="C00000"/>
              </a:buClr>
              <a:buFont typeface="Times New Roman" panose="02020603050405020304" pitchFamily="18" charset="0"/>
              <a:buChar char="-"/>
            </a:pPr>
            <a:r>
              <a:rPr lang="pt-BR" altLang="pt-BR" sz="1800" dirty="0">
                <a:solidFill>
                  <a:srgbClr val="595959"/>
                </a:solidFill>
                <a:ea typeface="ＭＳ Ｐゴシック" panose="020B0600070205080204" pitchFamily="34" charset="-128"/>
                <a:cs typeface="Times New Roman" panose="02020603050405020304" pitchFamily="18" charset="0"/>
              </a:rPr>
              <a:t> Energia elétrica			    5.000,00</a:t>
            </a:r>
          </a:p>
          <a:p>
            <a:pPr marL="266700">
              <a:lnSpc>
                <a:spcPct val="120000"/>
              </a:lnSpc>
              <a:spcBef>
                <a:spcPts val="0"/>
              </a:spcBef>
              <a:buClr>
                <a:srgbClr val="C00000"/>
              </a:buClr>
              <a:buFont typeface="Times New Roman" panose="02020603050405020304" pitchFamily="18" charset="0"/>
              <a:buChar char="-"/>
            </a:pPr>
            <a:r>
              <a:rPr lang="pt-BR" altLang="pt-BR" sz="1800" dirty="0">
                <a:solidFill>
                  <a:srgbClr val="595959"/>
                </a:solidFill>
                <a:ea typeface="ＭＳ Ｐゴシック" panose="020B0600070205080204" pitchFamily="34" charset="-128"/>
                <a:cs typeface="Times New Roman" panose="02020603050405020304" pitchFamily="18" charset="0"/>
              </a:rPr>
              <a:t> Aluguel de máquinas pago à PJ		    1.000,00</a:t>
            </a:r>
            <a:endParaRPr lang="pt-BR" sz="1800" dirty="0">
              <a:solidFill>
                <a:srgbClr val="595959"/>
              </a:solidFill>
              <a:ea typeface="ＭＳ Ｐゴシック" panose="020B0600070205080204" pitchFamily="34" charset="-128"/>
              <a:cs typeface="Times New Roman" panose="02020603050405020304" pitchFamily="18" charset="0"/>
            </a:endParaRPr>
          </a:p>
        </p:txBody>
      </p:sp>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Exemplo: apuração do PIS/COFINS no regime não cumulativo</a:t>
            </a:r>
          </a:p>
        </p:txBody>
      </p:sp>
    </p:spTree>
    <p:extLst>
      <p:ext uri="{BB962C8B-B14F-4D97-AF65-F5344CB8AC3E}">
        <p14:creationId xmlns:p14="http://schemas.microsoft.com/office/powerpoint/2010/main" val="3397284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Exemplo: apuração do PIS/COFINS no regime não cumulativo</a:t>
            </a:r>
          </a:p>
        </p:txBody>
      </p:sp>
      <p:sp>
        <p:nvSpPr>
          <p:cNvPr id="5" name="Text Box 2">
            <a:extLst>
              <a:ext uri="{FF2B5EF4-FFF2-40B4-BE49-F238E27FC236}">
                <a16:creationId xmlns:a16="http://schemas.microsoft.com/office/drawing/2014/main" id="{E291A75D-7916-4996-AF7D-7E34AE8B0E93}"/>
              </a:ext>
            </a:extLst>
          </p:cNvPr>
          <p:cNvSpPr txBox="1">
            <a:spLocks noChangeArrowheads="1"/>
          </p:cNvSpPr>
          <p:nvPr/>
        </p:nvSpPr>
        <p:spPr bwMode="auto">
          <a:xfrm>
            <a:off x="1547664" y="1916832"/>
            <a:ext cx="5828216"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1pPr>
            <a:lvl2pPr marL="742950" indent="-28575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2pPr>
            <a:lvl3pPr marL="1143000" indent="-22860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3pPr>
            <a:lvl4pPr marL="1600200" indent="-22860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4pPr>
            <a:lvl5pPr marL="2057400" indent="-22860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9pPr>
          </a:lstStyle>
          <a:p>
            <a:pPr>
              <a:lnSpc>
                <a:spcPct val="120000"/>
              </a:lnSpc>
              <a:spcBef>
                <a:spcPts val="0"/>
              </a:spcBef>
              <a:spcAft>
                <a:spcPts val="600"/>
              </a:spcAft>
            </a:pPr>
            <a:r>
              <a:rPr lang="fr-FR" altLang="pt-BR" sz="1800" b="1" dirty="0">
                <a:solidFill>
                  <a:srgbClr val="C00000"/>
                </a:solidFill>
              </a:rPr>
              <a:t>Cálculo do PIS</a:t>
            </a:r>
          </a:p>
          <a:p>
            <a:pPr>
              <a:lnSpc>
                <a:spcPct val="120000"/>
              </a:lnSpc>
              <a:spcBef>
                <a:spcPts val="0"/>
              </a:spcBef>
              <a:spcAft>
                <a:spcPts val="600"/>
              </a:spcAft>
            </a:pPr>
            <a:r>
              <a:rPr lang="fr-FR" altLang="pt-BR" sz="1800" b="1" dirty="0">
                <a:solidFill>
                  <a:srgbClr val="595959"/>
                </a:solidFill>
                <a:ea typeface="ＭＳ Ｐゴシック" panose="020B0600070205080204" pitchFamily="34" charset="-128"/>
                <a:cs typeface="Times New Roman" panose="02020603050405020304" pitchFamily="18" charset="0"/>
              </a:rPr>
              <a:t>1ª etapa</a:t>
            </a:r>
          </a:p>
          <a:p>
            <a:pPr>
              <a:lnSpc>
                <a:spcPct val="120000"/>
              </a:lnSpc>
              <a:spcBef>
                <a:spcPts val="0"/>
              </a:spcBef>
              <a:spcAft>
                <a:spcPts val="600"/>
              </a:spcAft>
            </a:pPr>
            <a:r>
              <a:rPr lang="fr-FR" altLang="pt-BR" sz="1800" dirty="0">
                <a:solidFill>
                  <a:srgbClr val="595959"/>
                </a:solidFill>
                <a:ea typeface="ＭＳ Ｐゴシック" panose="020B0600070205080204" pitchFamily="34" charset="-128"/>
                <a:cs typeface="Times New Roman" panose="02020603050405020304" pitchFamily="18" charset="0"/>
              </a:rPr>
              <a:t>Receita </a:t>
            </a:r>
            <a:r>
              <a:rPr lang="fr-FR" altLang="pt-BR" sz="1800" dirty="0" err="1">
                <a:solidFill>
                  <a:srgbClr val="595959"/>
                </a:solidFill>
                <a:ea typeface="ＭＳ Ｐゴシック" panose="020B0600070205080204" pitchFamily="34" charset="-128"/>
                <a:cs typeface="Times New Roman" panose="02020603050405020304" pitchFamily="18" charset="0"/>
              </a:rPr>
              <a:t>Tributável</a:t>
            </a:r>
            <a:r>
              <a:rPr lang="fr-FR" altLang="pt-BR" sz="1800" dirty="0">
                <a:solidFill>
                  <a:srgbClr val="595959"/>
                </a:solidFill>
                <a:ea typeface="ＭＳ Ｐゴシック" panose="020B0600070205080204" pitchFamily="34" charset="-128"/>
                <a:cs typeface="Times New Roman" panose="02020603050405020304" pitchFamily="18" charset="0"/>
              </a:rPr>
              <a:t> (Base de Cálculo)	   	500.000,00</a:t>
            </a:r>
          </a:p>
          <a:p>
            <a:pPr>
              <a:lnSpc>
                <a:spcPct val="120000"/>
              </a:lnSpc>
              <a:spcBef>
                <a:spcPts val="0"/>
              </a:spcBef>
              <a:spcAft>
                <a:spcPts val="600"/>
              </a:spcAft>
            </a:pPr>
            <a:r>
              <a:rPr lang="fr-FR" altLang="pt-BR" sz="1800" dirty="0">
                <a:solidFill>
                  <a:srgbClr val="595959"/>
                </a:solidFill>
                <a:ea typeface="ＭＳ Ｐゴシック" panose="020B0600070205080204" pitchFamily="34" charset="-128"/>
                <a:cs typeface="Times New Roman" panose="02020603050405020304" pitchFamily="18" charset="0"/>
              </a:rPr>
              <a:t>Débito de PIS (x 1,65%)			    8.250,00</a:t>
            </a:r>
          </a:p>
          <a:p>
            <a:pPr>
              <a:lnSpc>
                <a:spcPct val="120000"/>
              </a:lnSpc>
              <a:spcBef>
                <a:spcPts val="0"/>
              </a:spcBef>
              <a:spcAft>
                <a:spcPts val="600"/>
              </a:spcAft>
            </a:pPr>
            <a:r>
              <a:rPr lang="fr-FR" altLang="pt-BR" sz="1800" b="1" dirty="0">
                <a:solidFill>
                  <a:srgbClr val="595959"/>
                </a:solidFill>
                <a:ea typeface="ＭＳ Ｐゴシック" panose="020B0600070205080204" pitchFamily="34" charset="-128"/>
                <a:cs typeface="Times New Roman" panose="02020603050405020304" pitchFamily="18" charset="0"/>
              </a:rPr>
              <a:t>2ª etapa</a:t>
            </a:r>
          </a:p>
          <a:p>
            <a:pPr>
              <a:lnSpc>
                <a:spcPct val="120000"/>
              </a:lnSpc>
              <a:spcBef>
                <a:spcPts val="0"/>
              </a:spcBef>
              <a:spcAft>
                <a:spcPts val="600"/>
              </a:spcAft>
            </a:pPr>
            <a:r>
              <a:rPr lang="fr-FR" altLang="pt-BR" sz="1800" dirty="0">
                <a:solidFill>
                  <a:srgbClr val="595959"/>
                </a:solidFill>
                <a:ea typeface="ＭＳ Ｐゴシック" panose="020B0600070205080204" pitchFamily="34" charset="-128"/>
                <a:cs typeface="Times New Roman" panose="02020603050405020304" pitchFamily="18" charset="0"/>
              </a:rPr>
              <a:t>Total dos Custos Creditáveis			206.000,00</a:t>
            </a:r>
          </a:p>
          <a:p>
            <a:pPr>
              <a:lnSpc>
                <a:spcPct val="120000"/>
              </a:lnSpc>
              <a:spcBef>
                <a:spcPts val="0"/>
              </a:spcBef>
              <a:spcAft>
                <a:spcPts val="600"/>
              </a:spcAft>
            </a:pPr>
            <a:r>
              <a:rPr lang="fr-FR" altLang="pt-BR" sz="1800" dirty="0">
                <a:solidFill>
                  <a:srgbClr val="595959"/>
                </a:solidFill>
                <a:ea typeface="ＭＳ Ｐゴシック" panose="020B0600070205080204" pitchFamily="34" charset="-128"/>
                <a:cs typeface="Times New Roman" panose="02020603050405020304" pitchFamily="18" charset="0"/>
              </a:rPr>
              <a:t>Crédito de PIS (x 1,65%)		    	    3.399,00</a:t>
            </a:r>
          </a:p>
          <a:p>
            <a:pPr>
              <a:lnSpc>
                <a:spcPct val="120000"/>
              </a:lnSpc>
              <a:spcBef>
                <a:spcPts val="0"/>
              </a:spcBef>
              <a:spcAft>
                <a:spcPts val="600"/>
              </a:spcAft>
            </a:pPr>
            <a:r>
              <a:rPr lang="fr-FR" altLang="pt-BR" sz="1800" b="1" dirty="0">
                <a:solidFill>
                  <a:srgbClr val="595959"/>
                </a:solidFill>
                <a:ea typeface="ＭＳ Ｐゴシック" panose="020B0600070205080204" pitchFamily="34" charset="-128"/>
                <a:cs typeface="Times New Roman" panose="02020603050405020304" pitchFamily="18" charset="0"/>
              </a:rPr>
              <a:t>3ª etapa</a:t>
            </a:r>
          </a:p>
          <a:p>
            <a:pPr>
              <a:lnSpc>
                <a:spcPct val="120000"/>
              </a:lnSpc>
              <a:spcBef>
                <a:spcPts val="0"/>
              </a:spcBef>
              <a:spcAft>
                <a:spcPts val="600"/>
              </a:spcAft>
            </a:pPr>
            <a:r>
              <a:rPr lang="pt-BR" altLang="pt-BR" sz="1800" dirty="0">
                <a:solidFill>
                  <a:srgbClr val="C00000"/>
                </a:solidFill>
                <a:ea typeface="ＭＳ Ｐゴシック" panose="020B0600070205080204" pitchFamily="34" charset="-128"/>
                <a:cs typeface="Times New Roman" panose="02020603050405020304" pitchFamily="18" charset="0"/>
              </a:rPr>
              <a:t>PIS a recolher (débitos - créditos)</a:t>
            </a:r>
            <a:r>
              <a:rPr lang="fr-FR" altLang="pt-BR" sz="1800" dirty="0">
                <a:solidFill>
                  <a:srgbClr val="C00000"/>
                </a:solidFill>
                <a:ea typeface="ＭＳ Ｐゴシック" panose="020B0600070205080204" pitchFamily="34" charset="-128"/>
                <a:cs typeface="Times New Roman" panose="02020603050405020304" pitchFamily="18" charset="0"/>
              </a:rPr>
              <a:t>    </a:t>
            </a:r>
            <a:r>
              <a:rPr lang="fr-FR" altLang="pt-BR" sz="1800" dirty="0">
                <a:solidFill>
                  <a:srgbClr val="595959"/>
                </a:solidFill>
                <a:ea typeface="ＭＳ Ｐゴシック" panose="020B0600070205080204" pitchFamily="34" charset="-128"/>
                <a:cs typeface="Times New Roman" panose="02020603050405020304" pitchFamily="18" charset="0"/>
              </a:rPr>
              <a:t>	   	    </a:t>
            </a:r>
            <a:r>
              <a:rPr lang="fr-FR" altLang="pt-BR" sz="1800" b="1" dirty="0">
                <a:solidFill>
                  <a:srgbClr val="C00000"/>
                </a:solidFill>
                <a:ea typeface="ＭＳ Ｐゴシック" panose="020B0600070205080204" pitchFamily="34" charset="-128"/>
                <a:cs typeface="Times New Roman" panose="02020603050405020304" pitchFamily="18" charset="0"/>
              </a:rPr>
              <a:t>4.851,00</a:t>
            </a:r>
          </a:p>
        </p:txBody>
      </p:sp>
    </p:spTree>
    <p:extLst>
      <p:ext uri="{BB962C8B-B14F-4D97-AF65-F5344CB8AC3E}">
        <p14:creationId xmlns:p14="http://schemas.microsoft.com/office/powerpoint/2010/main" val="10072173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Exemplo: apuração do PIS/COFINS no regime não cumulativo</a:t>
            </a:r>
          </a:p>
        </p:txBody>
      </p:sp>
      <p:sp>
        <p:nvSpPr>
          <p:cNvPr id="6" name="Text Box 2">
            <a:extLst>
              <a:ext uri="{FF2B5EF4-FFF2-40B4-BE49-F238E27FC236}">
                <a16:creationId xmlns:a16="http://schemas.microsoft.com/office/drawing/2014/main" id="{E291A75D-7916-4996-AF7D-7E34AE8B0E93}"/>
              </a:ext>
            </a:extLst>
          </p:cNvPr>
          <p:cNvSpPr txBox="1">
            <a:spLocks noChangeArrowheads="1"/>
          </p:cNvSpPr>
          <p:nvPr/>
        </p:nvSpPr>
        <p:spPr bwMode="auto">
          <a:xfrm>
            <a:off x="1547664" y="1916832"/>
            <a:ext cx="5828216"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1pPr>
            <a:lvl2pPr marL="742950" indent="-28575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2pPr>
            <a:lvl3pPr marL="1143000" indent="-22860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3pPr>
            <a:lvl4pPr marL="1600200" indent="-22860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4pPr>
            <a:lvl5pPr marL="2057400" indent="-22860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Times New Roman" panose="02020603050405020304" pitchFamily="18" charset="0"/>
              </a:defRPr>
            </a:lvl9pPr>
          </a:lstStyle>
          <a:p>
            <a:pPr>
              <a:lnSpc>
                <a:spcPct val="120000"/>
              </a:lnSpc>
              <a:spcBef>
                <a:spcPts val="0"/>
              </a:spcBef>
              <a:spcAft>
                <a:spcPts val="600"/>
              </a:spcAft>
            </a:pPr>
            <a:r>
              <a:rPr lang="pt-BR" altLang="pt-BR" sz="1800" b="1" dirty="0">
                <a:solidFill>
                  <a:srgbClr val="C00000"/>
                </a:solidFill>
              </a:rPr>
              <a:t>Cálculo da COFINS</a:t>
            </a:r>
          </a:p>
          <a:p>
            <a:pPr>
              <a:lnSpc>
                <a:spcPct val="120000"/>
              </a:lnSpc>
              <a:spcBef>
                <a:spcPts val="0"/>
              </a:spcBef>
              <a:spcAft>
                <a:spcPts val="600"/>
              </a:spcAft>
            </a:pPr>
            <a:r>
              <a:rPr lang="pt-BR" altLang="pt-BR" sz="1800" b="1" dirty="0">
                <a:solidFill>
                  <a:srgbClr val="595959"/>
                </a:solidFill>
                <a:ea typeface="ＭＳ Ｐゴシック" panose="020B0600070205080204" pitchFamily="34" charset="-128"/>
                <a:cs typeface="Times New Roman" panose="02020603050405020304" pitchFamily="18" charset="0"/>
              </a:rPr>
              <a:t>1ª etapa</a:t>
            </a:r>
          </a:p>
          <a:p>
            <a:pPr>
              <a:lnSpc>
                <a:spcPct val="120000"/>
              </a:lnSpc>
              <a:spcBef>
                <a:spcPts val="0"/>
              </a:spcBef>
              <a:spcAft>
                <a:spcPts val="600"/>
              </a:spcAft>
            </a:pPr>
            <a:r>
              <a:rPr lang="pt-BR" altLang="pt-BR" sz="1800" dirty="0">
                <a:solidFill>
                  <a:srgbClr val="595959"/>
                </a:solidFill>
                <a:ea typeface="ＭＳ Ｐゴシック" panose="020B0600070205080204" pitchFamily="34" charset="-128"/>
                <a:cs typeface="Times New Roman" panose="02020603050405020304" pitchFamily="18" charset="0"/>
              </a:rPr>
              <a:t>Receita Tributável (Base de Cálculo)	   	500.000,00</a:t>
            </a:r>
          </a:p>
          <a:p>
            <a:pPr>
              <a:lnSpc>
                <a:spcPct val="120000"/>
              </a:lnSpc>
              <a:spcBef>
                <a:spcPts val="0"/>
              </a:spcBef>
              <a:spcAft>
                <a:spcPts val="600"/>
              </a:spcAft>
            </a:pPr>
            <a:r>
              <a:rPr lang="pt-BR" altLang="pt-BR" sz="1800" dirty="0">
                <a:solidFill>
                  <a:srgbClr val="595959"/>
                </a:solidFill>
                <a:ea typeface="ＭＳ Ｐゴシック" panose="020B0600070205080204" pitchFamily="34" charset="-128"/>
                <a:cs typeface="Times New Roman" panose="02020603050405020304" pitchFamily="18" charset="0"/>
              </a:rPr>
              <a:t>Débito de PIS (x 1,65%)			  38.000,00</a:t>
            </a:r>
          </a:p>
          <a:p>
            <a:pPr>
              <a:lnSpc>
                <a:spcPct val="120000"/>
              </a:lnSpc>
              <a:spcBef>
                <a:spcPts val="0"/>
              </a:spcBef>
              <a:spcAft>
                <a:spcPts val="600"/>
              </a:spcAft>
            </a:pPr>
            <a:r>
              <a:rPr lang="pt-BR" altLang="pt-BR" sz="1800" b="1" dirty="0">
                <a:solidFill>
                  <a:srgbClr val="595959"/>
                </a:solidFill>
                <a:ea typeface="ＭＳ Ｐゴシック" panose="020B0600070205080204" pitchFamily="34" charset="-128"/>
                <a:cs typeface="Times New Roman" panose="02020603050405020304" pitchFamily="18" charset="0"/>
              </a:rPr>
              <a:t>2ª etapa</a:t>
            </a:r>
          </a:p>
          <a:p>
            <a:pPr>
              <a:lnSpc>
                <a:spcPct val="120000"/>
              </a:lnSpc>
              <a:spcBef>
                <a:spcPts val="0"/>
              </a:spcBef>
              <a:spcAft>
                <a:spcPts val="600"/>
              </a:spcAft>
            </a:pPr>
            <a:r>
              <a:rPr lang="pt-BR" altLang="pt-BR" sz="1800" dirty="0">
                <a:solidFill>
                  <a:srgbClr val="595959"/>
                </a:solidFill>
                <a:ea typeface="ＭＳ Ｐゴシック" panose="020B0600070205080204" pitchFamily="34" charset="-128"/>
                <a:cs typeface="Times New Roman" panose="02020603050405020304" pitchFamily="18" charset="0"/>
              </a:rPr>
              <a:t>Total dos Custos Creditáveis			206.000,00</a:t>
            </a:r>
          </a:p>
          <a:p>
            <a:pPr>
              <a:lnSpc>
                <a:spcPct val="120000"/>
              </a:lnSpc>
              <a:spcBef>
                <a:spcPts val="0"/>
              </a:spcBef>
              <a:spcAft>
                <a:spcPts val="600"/>
              </a:spcAft>
            </a:pPr>
            <a:r>
              <a:rPr lang="pt-BR" altLang="pt-BR" sz="1800" dirty="0">
                <a:solidFill>
                  <a:srgbClr val="595959"/>
                </a:solidFill>
                <a:ea typeface="ＭＳ Ｐゴシック" panose="020B0600070205080204" pitchFamily="34" charset="-128"/>
                <a:cs typeface="Times New Roman" panose="02020603050405020304" pitchFamily="18" charset="0"/>
              </a:rPr>
              <a:t>Crédito de PIS (x 1,65%)		    	  15.656,00</a:t>
            </a:r>
          </a:p>
          <a:p>
            <a:pPr>
              <a:lnSpc>
                <a:spcPct val="120000"/>
              </a:lnSpc>
              <a:spcBef>
                <a:spcPts val="0"/>
              </a:spcBef>
              <a:spcAft>
                <a:spcPts val="600"/>
              </a:spcAft>
            </a:pPr>
            <a:r>
              <a:rPr lang="pt-BR" altLang="pt-BR" sz="1800" b="1" dirty="0">
                <a:solidFill>
                  <a:srgbClr val="595959"/>
                </a:solidFill>
                <a:ea typeface="ＭＳ Ｐゴシック" panose="020B0600070205080204" pitchFamily="34" charset="-128"/>
                <a:cs typeface="Times New Roman" panose="02020603050405020304" pitchFamily="18" charset="0"/>
              </a:rPr>
              <a:t>3ª etapa</a:t>
            </a:r>
          </a:p>
          <a:p>
            <a:pPr>
              <a:lnSpc>
                <a:spcPct val="120000"/>
              </a:lnSpc>
              <a:spcBef>
                <a:spcPts val="0"/>
              </a:spcBef>
              <a:spcAft>
                <a:spcPts val="600"/>
              </a:spcAft>
            </a:pPr>
            <a:r>
              <a:rPr lang="pt-BR" altLang="pt-BR" sz="1800" dirty="0">
                <a:solidFill>
                  <a:srgbClr val="C00000"/>
                </a:solidFill>
                <a:ea typeface="ＭＳ Ｐゴシック" panose="020B0600070205080204" pitchFamily="34" charset="-128"/>
                <a:cs typeface="Times New Roman" panose="02020603050405020304" pitchFamily="18" charset="0"/>
              </a:rPr>
              <a:t>PIS a recolher (débitos - créditos)    </a:t>
            </a:r>
            <a:r>
              <a:rPr lang="pt-BR" altLang="pt-BR" sz="1800" dirty="0">
                <a:solidFill>
                  <a:srgbClr val="595959"/>
                </a:solidFill>
                <a:ea typeface="ＭＳ Ｐゴシック" panose="020B0600070205080204" pitchFamily="34" charset="-128"/>
                <a:cs typeface="Times New Roman" panose="02020603050405020304" pitchFamily="18" charset="0"/>
              </a:rPr>
              <a:t>	   	  </a:t>
            </a:r>
            <a:r>
              <a:rPr lang="pt-BR" altLang="pt-BR" sz="1800" b="1" dirty="0">
                <a:solidFill>
                  <a:srgbClr val="C00000"/>
                </a:solidFill>
                <a:ea typeface="ＭＳ Ｐゴシック" panose="020B0600070205080204" pitchFamily="34" charset="-128"/>
                <a:cs typeface="Times New Roman" panose="02020603050405020304" pitchFamily="18" charset="0"/>
              </a:rPr>
              <a:t>22.344,00</a:t>
            </a:r>
          </a:p>
        </p:txBody>
      </p:sp>
    </p:spTree>
    <p:extLst>
      <p:ext uri="{BB962C8B-B14F-4D97-AF65-F5344CB8AC3E}">
        <p14:creationId xmlns:p14="http://schemas.microsoft.com/office/powerpoint/2010/main" val="2599002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Discussão sobre o sentido e alcance do termo “insumo”</a:t>
            </a:r>
          </a:p>
        </p:txBody>
      </p:sp>
      <p:sp>
        <p:nvSpPr>
          <p:cNvPr id="26" name="TextBox 19">
            <a:extLst>
              <a:ext uri="{FF2B5EF4-FFF2-40B4-BE49-F238E27FC236}">
                <a16:creationId xmlns:a16="http://schemas.microsoft.com/office/drawing/2014/main" id="{8BEFA369-7298-42E1-9C16-FC9D5AD43743}"/>
              </a:ext>
            </a:extLst>
          </p:cNvPr>
          <p:cNvSpPr txBox="1"/>
          <p:nvPr/>
        </p:nvSpPr>
        <p:spPr>
          <a:xfrm>
            <a:off x="146231" y="1806200"/>
            <a:ext cx="8806181" cy="3948773"/>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700" dirty="0">
                <a:solidFill>
                  <a:srgbClr val="595959"/>
                </a:solidFill>
                <a:ea typeface="ＭＳ Ｐゴシック" panose="020B0600070205080204" pitchFamily="34" charset="-128"/>
                <a:cs typeface="Times New Roman" panose="02020603050405020304" pitchFamily="18" charset="0"/>
              </a:rPr>
              <a:t>Lei nº 10.637/02 e Lei nº 10.833/03 autorizam a apropriação de créditos de PIS e COFINS, respectivamente, b</a:t>
            </a:r>
            <a:r>
              <a:rPr lang="pt-BR" altLang="pt-BR" sz="1700" dirty="0">
                <a:solidFill>
                  <a:srgbClr val="595959"/>
                </a:solidFill>
                <a:ea typeface="ＭＳ Ｐゴシック" panose="020B0600070205080204" pitchFamily="34" charset="-128"/>
                <a:cs typeface="Times New Roman" panose="02020603050405020304" pitchFamily="18" charset="0"/>
              </a:rPr>
              <a:t>ens e serviços utilizados como </a:t>
            </a:r>
            <a:r>
              <a:rPr lang="pt-BR" altLang="pt-BR" sz="1700" b="1" u="sng" dirty="0">
                <a:solidFill>
                  <a:srgbClr val="595959"/>
                </a:solidFill>
                <a:ea typeface="ＭＳ Ｐゴシック" panose="020B0600070205080204" pitchFamily="34" charset="-128"/>
                <a:cs typeface="Times New Roman" panose="02020603050405020304" pitchFamily="18" charset="0"/>
              </a:rPr>
              <a:t>insumo</a:t>
            </a:r>
            <a:r>
              <a:rPr lang="pt-BR" altLang="pt-BR" sz="1700" dirty="0">
                <a:solidFill>
                  <a:srgbClr val="595959"/>
                </a:solidFill>
                <a:ea typeface="ＭＳ Ｐゴシック" panose="020B0600070205080204" pitchFamily="34" charset="-128"/>
                <a:cs typeface="Times New Roman" panose="02020603050405020304" pitchFamily="18" charset="0"/>
              </a:rPr>
              <a:t> na fabricação de produtos destinados à venda ou à prestação de serviços, inclusive combustíveis e lubrificantes *¹</a:t>
            </a:r>
          </a:p>
          <a:p>
            <a:pPr marL="742950" lvl="1" indent="-285750" algn="just" defTabSz="457200" eaLnBrk="1" fontAlgn="auto" hangingPunct="1">
              <a:lnSpc>
                <a:spcPct val="120000"/>
              </a:lnSpc>
              <a:spcBef>
                <a:spcPts val="0"/>
              </a:spcBef>
              <a:spcAft>
                <a:spcPts val="60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Não há definição de insumo nas referidas leis</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700" dirty="0">
                <a:solidFill>
                  <a:srgbClr val="595959"/>
                </a:solidFill>
                <a:ea typeface="ＭＳ Ｐゴシック" panose="020B0600070205080204" pitchFamily="34" charset="-128"/>
                <a:cs typeface="Times New Roman" panose="02020603050405020304" pitchFamily="18" charset="0"/>
              </a:rPr>
              <a:t>RFB (IN 247/02 e IN 404/04) adotou a definição inspirada na legislação do IPI/ICMS: </a:t>
            </a:r>
          </a:p>
          <a:p>
            <a:pPr marL="284400" algn="just" defTabSz="457200" eaLnBrk="1" fontAlgn="auto" hangingPunct="1">
              <a:lnSpc>
                <a:spcPct val="120000"/>
              </a:lnSpc>
              <a:spcBef>
                <a:spcPts val="0"/>
              </a:spcBef>
              <a:spcAft>
                <a:spcPts val="600"/>
              </a:spcAft>
            </a:pPr>
            <a:r>
              <a:rPr lang="pt-BR" sz="1700" dirty="0">
                <a:solidFill>
                  <a:srgbClr val="595959"/>
                </a:solidFill>
                <a:ea typeface="ＭＳ Ｐゴシック" panose="020B0600070205080204" pitchFamily="34" charset="-128"/>
                <a:cs typeface="Times New Roman" panose="02020603050405020304" pitchFamily="18" charset="0"/>
              </a:rPr>
              <a:t>Apenas bens e serviços que sejam aplicados ou consumidos </a:t>
            </a:r>
            <a:r>
              <a:rPr lang="pt-BR" sz="1700" u="sng" dirty="0">
                <a:solidFill>
                  <a:srgbClr val="595959"/>
                </a:solidFill>
                <a:ea typeface="ＭＳ Ｐゴシック" panose="020B0600070205080204" pitchFamily="34" charset="-128"/>
                <a:cs typeface="Times New Roman" panose="02020603050405020304" pitchFamily="18" charset="0"/>
              </a:rPr>
              <a:t>diretament</a:t>
            </a:r>
            <a:r>
              <a:rPr lang="pt-BR" sz="1700" dirty="0">
                <a:solidFill>
                  <a:srgbClr val="595959"/>
                </a:solidFill>
                <a:ea typeface="ＭＳ Ｐゴシック" panose="020B0600070205080204" pitchFamily="34" charset="-128"/>
                <a:cs typeface="Times New Roman" panose="02020603050405020304" pitchFamily="18" charset="0"/>
              </a:rPr>
              <a:t>e na produção ou fabricação do produto e na prestação de serviços</a:t>
            </a:r>
          </a:p>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700" dirty="0">
                <a:solidFill>
                  <a:srgbClr val="595959"/>
                </a:solidFill>
                <a:ea typeface="ＭＳ Ｐゴシック" panose="020B0600070205080204" pitchFamily="34" charset="-128"/>
                <a:cs typeface="Times New Roman" panose="02020603050405020304" pitchFamily="18" charset="0"/>
              </a:rPr>
              <a:t>STJ (RESP 1.221.170, publicado em 21/11/2018)</a:t>
            </a:r>
          </a:p>
          <a:p>
            <a:pPr marL="284400" algn="just" defTabSz="457200" eaLnBrk="1" fontAlgn="auto" hangingPunct="1">
              <a:lnSpc>
                <a:spcPct val="120000"/>
              </a:lnSpc>
              <a:spcBef>
                <a:spcPts val="0"/>
              </a:spcBef>
              <a:spcAft>
                <a:spcPts val="600"/>
              </a:spcAft>
            </a:pPr>
            <a:r>
              <a:rPr lang="pt-BR" sz="1700" dirty="0">
                <a:solidFill>
                  <a:srgbClr val="595959"/>
                </a:solidFill>
                <a:ea typeface="ＭＳ Ｐゴシック" panose="020B0600070205080204" pitchFamily="34" charset="-128"/>
                <a:cs typeface="Times New Roman" panose="02020603050405020304" pitchFamily="18" charset="0"/>
              </a:rPr>
              <a:t>“Insumo” deve ser definido à luz dos critérios da </a:t>
            </a:r>
            <a:r>
              <a:rPr lang="pt-BR" sz="1700" b="1" dirty="0">
                <a:solidFill>
                  <a:srgbClr val="595959"/>
                </a:solidFill>
                <a:ea typeface="ＭＳ Ｐゴシック" panose="020B0600070205080204" pitchFamily="34" charset="-128"/>
                <a:cs typeface="Times New Roman" panose="02020603050405020304" pitchFamily="18" charset="0"/>
              </a:rPr>
              <a:t>essencialidade</a:t>
            </a:r>
            <a:r>
              <a:rPr lang="pt-BR" sz="1700" dirty="0">
                <a:solidFill>
                  <a:srgbClr val="595959"/>
                </a:solidFill>
                <a:ea typeface="ＭＳ Ｐゴシック" panose="020B0600070205080204" pitchFamily="34" charset="-128"/>
                <a:cs typeface="Times New Roman" panose="02020603050405020304" pitchFamily="18" charset="0"/>
              </a:rPr>
              <a:t> ou </a:t>
            </a:r>
            <a:r>
              <a:rPr lang="pt-BR" sz="1700" b="1" dirty="0">
                <a:solidFill>
                  <a:srgbClr val="595959"/>
                </a:solidFill>
                <a:ea typeface="ＭＳ Ｐゴシック" panose="020B0600070205080204" pitchFamily="34" charset="-128"/>
                <a:cs typeface="Times New Roman" panose="02020603050405020304" pitchFamily="18" charset="0"/>
              </a:rPr>
              <a:t>relevância </a:t>
            </a:r>
            <a:r>
              <a:rPr lang="pt-BR" sz="1700" dirty="0">
                <a:solidFill>
                  <a:srgbClr val="595959"/>
                </a:solidFill>
                <a:ea typeface="ＭＳ Ｐゴシック" panose="020B0600070205080204" pitchFamily="34" charset="-128"/>
                <a:cs typeface="Times New Roman" panose="02020603050405020304" pitchFamily="18" charset="0"/>
                <a:sym typeface="Wingdings" panose="05000000000000000000" pitchFamily="2" charset="2"/>
              </a:rPr>
              <a:t> embora não haja definição do que seja essencial ou relevante, sentido e alcance mais abrangentes que a definição constante da regulamentação da RFB</a:t>
            </a:r>
            <a:endParaRPr lang="pt-BR" sz="1800" dirty="0">
              <a:solidFill>
                <a:srgbClr val="595959"/>
              </a:solidFill>
              <a:ea typeface="ＭＳ Ｐゴシック" panose="020B0600070205080204" pitchFamily="34" charset="-128"/>
              <a:cs typeface="Times New Roman" panose="02020603050405020304" pitchFamily="18" charset="0"/>
            </a:endParaRPr>
          </a:p>
        </p:txBody>
      </p:sp>
      <p:sp>
        <p:nvSpPr>
          <p:cNvPr id="5" name="TextBox 4"/>
          <p:cNvSpPr txBox="1"/>
          <p:nvPr/>
        </p:nvSpPr>
        <p:spPr>
          <a:xfrm>
            <a:off x="257520" y="6093296"/>
            <a:ext cx="1069524" cy="260905"/>
          </a:xfrm>
          <a:prstGeom prst="rect">
            <a:avLst/>
          </a:prstGeom>
          <a:noFill/>
        </p:spPr>
        <p:txBody>
          <a:bodyPr wrap="none" rtlCol="0">
            <a:spAutoFit/>
          </a:bodyPr>
          <a:lstStyle/>
          <a:p>
            <a:pPr lvl="0" defTabSz="457200" eaLnBrk="1" fontAlgn="auto" hangingPunct="1">
              <a:lnSpc>
                <a:spcPct val="120000"/>
              </a:lnSpc>
              <a:spcBef>
                <a:spcPts val="0"/>
              </a:spcBef>
              <a:spcAft>
                <a:spcPts val="600"/>
              </a:spcAft>
            </a:pPr>
            <a:r>
              <a:rPr lang="pt-BR" sz="1000" dirty="0">
                <a:solidFill>
                  <a:srgbClr val="FF0000"/>
                </a:solidFill>
                <a:cs typeface="Times New Roman" panose="02020603050405020304" pitchFamily="18" charset="0"/>
              </a:rPr>
              <a:t>*¹ Base legal: [*]</a:t>
            </a:r>
          </a:p>
        </p:txBody>
      </p:sp>
    </p:spTree>
    <p:extLst>
      <p:ext uri="{BB962C8B-B14F-4D97-AF65-F5344CB8AC3E}">
        <p14:creationId xmlns:p14="http://schemas.microsoft.com/office/powerpoint/2010/main" val="3641882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Discussão sobre o sentido e alcance do termo “insumo”</a:t>
            </a:r>
          </a:p>
        </p:txBody>
      </p:sp>
      <p:sp>
        <p:nvSpPr>
          <p:cNvPr id="26" name="TextBox 19">
            <a:extLst>
              <a:ext uri="{FF2B5EF4-FFF2-40B4-BE49-F238E27FC236}">
                <a16:creationId xmlns:a16="http://schemas.microsoft.com/office/drawing/2014/main" id="{8BEFA369-7298-42E1-9C16-FC9D5AD43743}"/>
              </a:ext>
            </a:extLst>
          </p:cNvPr>
          <p:cNvSpPr txBox="1"/>
          <p:nvPr/>
        </p:nvSpPr>
        <p:spPr>
          <a:xfrm>
            <a:off x="146231" y="1806200"/>
            <a:ext cx="8806181" cy="3527119"/>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STJ (RESP 1.221.170)</a:t>
            </a:r>
            <a:endParaRPr lang="pt-BR" sz="1700" dirty="0">
              <a:solidFill>
                <a:srgbClr val="595959"/>
              </a:solidFill>
              <a:ea typeface="ＭＳ Ｐゴシック" panose="020B0600070205080204" pitchFamily="34" charset="-128"/>
              <a:cs typeface="Times New Roman" panose="02020603050405020304" pitchFamily="18" charset="0"/>
            </a:endParaRPr>
          </a:p>
          <a:p>
            <a:pPr marL="284400" algn="just" defTabSz="457200" eaLnBrk="1" fontAlgn="auto" hangingPunct="1">
              <a:spcBef>
                <a:spcPts val="0"/>
              </a:spcBef>
              <a:spcAft>
                <a:spcPts val="0"/>
              </a:spcAft>
            </a:pPr>
            <a:endParaRPr lang="pt-BR" sz="1800" i="1" dirty="0">
              <a:solidFill>
                <a:srgbClr val="595959"/>
              </a:solidFill>
              <a:ea typeface="ＭＳ Ｐゴシック" panose="020B0600070205080204" pitchFamily="34" charset="-128"/>
              <a:cs typeface="Times New Roman" panose="02020603050405020304" pitchFamily="18" charset="0"/>
            </a:endParaRPr>
          </a:p>
          <a:p>
            <a:pPr marL="284400" algn="just" defTabSz="457200" eaLnBrk="1" fontAlgn="auto" hangingPunct="1">
              <a:spcBef>
                <a:spcPts val="0"/>
              </a:spcBef>
              <a:spcAft>
                <a:spcPts val="0"/>
              </a:spcAft>
            </a:pPr>
            <a:r>
              <a:rPr lang="pt-BR" sz="1800" i="1" dirty="0">
                <a:solidFill>
                  <a:srgbClr val="595959"/>
                </a:solidFill>
                <a:ea typeface="ＭＳ Ｐゴシック" panose="020B0600070205080204" pitchFamily="34" charset="-128"/>
                <a:cs typeface="Times New Roman" panose="02020603050405020304" pitchFamily="18" charset="0"/>
              </a:rPr>
              <a:t>(...) 2. O conceito de insumo deve ser aferido à luz dos critérios da </a:t>
            </a:r>
            <a:r>
              <a:rPr lang="pt-BR" sz="1800" i="1" u="sng" dirty="0">
                <a:solidFill>
                  <a:srgbClr val="595959"/>
                </a:solidFill>
                <a:ea typeface="ＭＳ Ｐゴシック" panose="020B0600070205080204" pitchFamily="34" charset="-128"/>
                <a:cs typeface="Times New Roman" panose="02020603050405020304" pitchFamily="18" charset="0"/>
              </a:rPr>
              <a:t>essencialidade</a:t>
            </a:r>
            <a:r>
              <a:rPr lang="pt-BR" sz="1800" i="1" dirty="0">
                <a:solidFill>
                  <a:srgbClr val="595959"/>
                </a:solidFill>
                <a:ea typeface="ＭＳ Ｐゴシック" panose="020B0600070205080204" pitchFamily="34" charset="-128"/>
                <a:cs typeface="Times New Roman" panose="02020603050405020304" pitchFamily="18" charset="0"/>
              </a:rPr>
              <a:t> ou </a:t>
            </a:r>
            <a:r>
              <a:rPr lang="pt-BR" sz="1800" i="1" u="sng" dirty="0">
                <a:solidFill>
                  <a:srgbClr val="595959"/>
                </a:solidFill>
                <a:ea typeface="ＭＳ Ｐゴシック" panose="020B0600070205080204" pitchFamily="34" charset="-128"/>
                <a:cs typeface="Times New Roman" panose="02020603050405020304" pitchFamily="18" charset="0"/>
              </a:rPr>
              <a:t>relevância</a:t>
            </a:r>
            <a:r>
              <a:rPr lang="pt-BR" sz="1800" i="1" dirty="0">
                <a:solidFill>
                  <a:srgbClr val="595959"/>
                </a:solidFill>
                <a:ea typeface="ＭＳ Ｐゴシック" panose="020B0600070205080204" pitchFamily="34" charset="-128"/>
                <a:cs typeface="Times New Roman" panose="02020603050405020304" pitchFamily="18" charset="0"/>
              </a:rPr>
              <a:t>, vale dizer, considerando-se a imprescindibilidade ou a importância de determinado item – bem ou serviço – para o desenvolvimento da atividade econômica desempenhada pelo contribuinte. 3. Recurso Especial representativo da controvérsia parcialmente conhecido e, nesta extensão, parcialmente provido, para determinar o retorno dos autos à instância de origem, a fim de que se aprecie, em cotejo com o objeto social da empresa, a possibilidade de dedução dos créditos relativos a custo e despesas com: água, combustíveis e lubrificantes, materiais e exames laboratoriais, materiais de limpeza e equipamentos de proteção individual-EPI. (...)</a:t>
            </a:r>
            <a:endParaRPr lang="pt-BR" sz="1800" dirty="0">
              <a:solidFill>
                <a:srgbClr val="595959"/>
              </a:solidFill>
              <a:ea typeface="ＭＳ Ｐゴシック" panose="020B0600070205080204" pitchFamily="34" charset="-128"/>
              <a:cs typeface="Times New Roman" panose="02020603050405020304" pitchFamily="18" charset="0"/>
            </a:endParaRPr>
          </a:p>
          <a:p>
            <a:pPr marL="28440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269655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Discussão sobre o sentido e alcance do termo “insumo”</a:t>
            </a:r>
          </a:p>
        </p:txBody>
      </p:sp>
      <p:sp>
        <p:nvSpPr>
          <p:cNvPr id="5" name="Elipse 4"/>
          <p:cNvSpPr/>
          <p:nvPr/>
        </p:nvSpPr>
        <p:spPr>
          <a:xfrm>
            <a:off x="741164" y="2764580"/>
            <a:ext cx="3038747" cy="2891312"/>
          </a:xfrm>
          <a:prstGeom prst="ellipse">
            <a:avLst/>
          </a:prstGeom>
          <a:solidFill>
            <a:schemeClr val="accent2">
              <a:lumMod val="20000"/>
              <a:lumOff val="80000"/>
            </a:schemeClr>
          </a:solidFill>
          <a:ln w="254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sz="1300" b="1" dirty="0">
              <a:latin typeface="Cardo" panose="02020600000000000000" pitchFamily="18" charset="-79"/>
              <a:ea typeface="Cardo" panose="02020600000000000000" pitchFamily="18" charset="-79"/>
              <a:cs typeface="Cardo" panose="02020600000000000000" pitchFamily="18" charset="-79"/>
            </a:endParaRPr>
          </a:p>
        </p:txBody>
      </p:sp>
      <p:sp>
        <p:nvSpPr>
          <p:cNvPr id="6" name="Elipse 5"/>
          <p:cNvSpPr/>
          <p:nvPr/>
        </p:nvSpPr>
        <p:spPr>
          <a:xfrm>
            <a:off x="1203972" y="3213543"/>
            <a:ext cx="2139057" cy="1993386"/>
          </a:xfrm>
          <a:prstGeom prst="ellipse">
            <a:avLst/>
          </a:prstGeom>
          <a:solidFill>
            <a:schemeClr val="accent2">
              <a:lumMod val="60000"/>
              <a:lumOff val="40000"/>
            </a:schemeClr>
          </a:solidFill>
          <a:ln w="254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sz="1300" b="1" dirty="0">
              <a:latin typeface="Cardo" panose="02020600000000000000" pitchFamily="18" charset="-79"/>
              <a:ea typeface="Cardo" panose="02020600000000000000" pitchFamily="18" charset="-79"/>
              <a:cs typeface="Cardo" panose="02020600000000000000" pitchFamily="18" charset="-79"/>
            </a:endParaRPr>
          </a:p>
        </p:txBody>
      </p:sp>
      <p:sp>
        <p:nvSpPr>
          <p:cNvPr id="7" name="Elipse 6"/>
          <p:cNvSpPr/>
          <p:nvPr/>
        </p:nvSpPr>
        <p:spPr>
          <a:xfrm>
            <a:off x="1725772" y="3702794"/>
            <a:ext cx="1069530" cy="1077507"/>
          </a:xfrm>
          <a:prstGeom prst="ellipse">
            <a:avLst/>
          </a:prstGeom>
          <a:solidFill>
            <a:schemeClr val="accent2">
              <a:lumMod val="75000"/>
            </a:schemeClr>
          </a:solidFill>
          <a:ln w="254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sz="1300" b="1" dirty="0">
              <a:latin typeface="Cardo" panose="02020600000000000000" pitchFamily="18" charset="-79"/>
              <a:ea typeface="Cardo" panose="02020600000000000000" pitchFamily="18" charset="-79"/>
              <a:cs typeface="Cardo" panose="02020600000000000000" pitchFamily="18" charset="-79"/>
            </a:endParaRPr>
          </a:p>
        </p:txBody>
      </p:sp>
      <p:sp>
        <p:nvSpPr>
          <p:cNvPr id="8" name="CaixaDeTexto 9"/>
          <p:cNvSpPr txBox="1"/>
          <p:nvPr/>
        </p:nvSpPr>
        <p:spPr>
          <a:xfrm>
            <a:off x="1568450" y="3320461"/>
            <a:ext cx="1410099" cy="369332"/>
          </a:xfrm>
          <a:prstGeom prst="rect">
            <a:avLst/>
          </a:prstGeom>
          <a:noFill/>
        </p:spPr>
        <p:txBody>
          <a:bodyPr wrap="square" rtlCol="0">
            <a:spAutoFit/>
          </a:bodyPr>
          <a:ls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pt-BR" sz="1800" dirty="0">
                <a:solidFill>
                  <a:schemeClr val="bg1"/>
                </a:solidFill>
                <a:latin typeface="Times New Roman" panose="02020603050405020304" pitchFamily="18" charset="0"/>
                <a:cs typeface="Times New Roman" panose="02020603050405020304" pitchFamily="18" charset="0"/>
              </a:rPr>
              <a:t>Relevante</a:t>
            </a:r>
            <a:endParaRPr lang="en-US" sz="1800" dirty="0">
              <a:solidFill>
                <a:schemeClr val="bg1"/>
              </a:solidFill>
              <a:latin typeface="Times New Roman" panose="02020603050405020304" pitchFamily="18" charset="0"/>
              <a:cs typeface="Times New Roman" panose="02020603050405020304" pitchFamily="18" charset="0"/>
            </a:endParaRPr>
          </a:p>
        </p:txBody>
      </p:sp>
      <p:sp>
        <p:nvSpPr>
          <p:cNvPr id="9" name="CaixaDeTexto 10"/>
          <p:cNvSpPr txBox="1"/>
          <p:nvPr/>
        </p:nvSpPr>
        <p:spPr>
          <a:xfrm>
            <a:off x="1725772" y="4056347"/>
            <a:ext cx="1069530" cy="369332"/>
          </a:xfrm>
          <a:prstGeom prst="rect">
            <a:avLst/>
          </a:prstGeom>
          <a:noFill/>
        </p:spPr>
        <p:txBody>
          <a:bodyPr wrap="square" rtlCol="0">
            <a:spAutoFit/>
          </a:bodyPr>
          <a:ls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pt-BR" sz="1800" dirty="0">
                <a:solidFill>
                  <a:schemeClr val="bg1"/>
                </a:solidFill>
                <a:latin typeface="Times New Roman" panose="02020603050405020304" pitchFamily="18" charset="0"/>
                <a:cs typeface="Times New Roman" panose="02020603050405020304" pitchFamily="18" charset="0"/>
              </a:rPr>
              <a:t>Essencial</a:t>
            </a:r>
            <a:endParaRPr lang="en-US" sz="1800" dirty="0">
              <a:solidFill>
                <a:schemeClr val="bg1"/>
              </a:solidFill>
              <a:latin typeface="Times New Roman" panose="02020603050405020304" pitchFamily="18" charset="0"/>
              <a:cs typeface="Times New Roman" panose="02020603050405020304" pitchFamily="18" charset="0"/>
            </a:endParaRPr>
          </a:p>
        </p:txBody>
      </p:sp>
      <p:cxnSp>
        <p:nvCxnSpPr>
          <p:cNvPr id="10" name="Conector reto 9"/>
          <p:cNvCxnSpPr/>
          <p:nvPr/>
        </p:nvCxnSpPr>
        <p:spPr>
          <a:xfrm flipH="1">
            <a:off x="2965586" y="3933056"/>
            <a:ext cx="23985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a:stCxn id="9" idx="3"/>
          </p:cNvCxnSpPr>
          <p:nvPr/>
        </p:nvCxnSpPr>
        <p:spPr>
          <a:xfrm>
            <a:off x="2795302" y="4241013"/>
            <a:ext cx="25687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aixaDeTexto 9"/>
          <p:cNvSpPr txBox="1"/>
          <p:nvPr/>
        </p:nvSpPr>
        <p:spPr>
          <a:xfrm>
            <a:off x="1555487" y="2852936"/>
            <a:ext cx="1410099" cy="369332"/>
          </a:xfrm>
          <a:prstGeom prst="rect">
            <a:avLst/>
          </a:prstGeom>
          <a:noFill/>
        </p:spPr>
        <p:txBody>
          <a:bodyPr wrap="square" rtlCol="0">
            <a:spAutoFit/>
          </a:bodyPr>
          <a:ls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pt-BR" sz="1800" dirty="0">
                <a:latin typeface="Times New Roman" panose="02020603050405020304" pitchFamily="18" charset="0"/>
                <a:cs typeface="Times New Roman" panose="02020603050405020304" pitchFamily="18" charset="0"/>
              </a:rPr>
              <a:t>Pertinente</a:t>
            </a:r>
            <a:endParaRPr lang="en-US" sz="1800" dirty="0">
              <a:latin typeface="Times New Roman" panose="02020603050405020304" pitchFamily="18" charset="0"/>
              <a:cs typeface="Times New Roman" panose="02020603050405020304" pitchFamily="18" charset="0"/>
            </a:endParaRPr>
          </a:p>
        </p:txBody>
      </p:sp>
      <p:sp>
        <p:nvSpPr>
          <p:cNvPr id="18" name="Retângulo 17"/>
          <p:cNvSpPr/>
          <p:nvPr/>
        </p:nvSpPr>
        <p:spPr>
          <a:xfrm>
            <a:off x="5364088" y="3645024"/>
            <a:ext cx="1914525" cy="88582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pt-BR" sz="1800" b="1" dirty="0">
                <a:solidFill>
                  <a:schemeClr val="tx1"/>
                </a:solidFill>
                <a:latin typeface="Times New Roman" panose="02020603050405020304" pitchFamily="18" charset="0"/>
                <a:ea typeface="Cardo" panose="02020600000000000000" pitchFamily="18" charset="-79"/>
                <a:cs typeface="Times New Roman" panose="02020603050405020304" pitchFamily="18" charset="0"/>
              </a:rPr>
              <a:t>Insumo</a:t>
            </a:r>
            <a:endParaRPr lang="en-US" sz="1800" b="1" dirty="0">
              <a:solidFill>
                <a:schemeClr val="tx1"/>
              </a:solidFill>
              <a:latin typeface="Times New Roman" panose="02020603050405020304" pitchFamily="18" charset="0"/>
              <a:ea typeface="Cardo" panose="02020600000000000000" pitchFamily="18" charset="-79"/>
              <a:cs typeface="Times New Roman" panose="02020603050405020304" pitchFamily="18" charset="0"/>
            </a:endParaRPr>
          </a:p>
        </p:txBody>
      </p:sp>
      <p:sp>
        <p:nvSpPr>
          <p:cNvPr id="14" name="TextBox 19">
            <a:extLst>
              <a:ext uri="{FF2B5EF4-FFF2-40B4-BE49-F238E27FC236}">
                <a16:creationId xmlns:a16="http://schemas.microsoft.com/office/drawing/2014/main" id="{8BEFA369-7298-42E1-9C16-FC9D5AD43743}"/>
              </a:ext>
            </a:extLst>
          </p:cNvPr>
          <p:cNvSpPr txBox="1"/>
          <p:nvPr/>
        </p:nvSpPr>
        <p:spPr>
          <a:xfrm>
            <a:off x="146231" y="1806200"/>
            <a:ext cx="8806181" cy="395749"/>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STJ (RESP 1.221.170) </a:t>
            </a:r>
            <a:r>
              <a:rPr lang="pt-BR" sz="1000" dirty="0">
                <a:solidFill>
                  <a:srgbClr val="595959"/>
                </a:solidFill>
                <a:ea typeface="ＭＳ Ｐゴシック" panose="020B0600070205080204" pitchFamily="34" charset="-128"/>
                <a:cs typeface="Times New Roman" panose="02020603050405020304" pitchFamily="18" charset="0"/>
              </a:rPr>
              <a:t>(cont.)</a:t>
            </a:r>
            <a:endParaRPr lang="pt-BR" sz="1000" i="1" dirty="0">
              <a:solidFill>
                <a:srgbClr val="595959"/>
              </a:solidFill>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8079341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Discussão sobre o sentido e alcance do termo “insumo”</a:t>
            </a:r>
          </a:p>
        </p:txBody>
      </p:sp>
      <p:sp>
        <p:nvSpPr>
          <p:cNvPr id="9" name="CaixaDeTexto 10"/>
          <p:cNvSpPr txBox="1"/>
          <p:nvPr/>
        </p:nvSpPr>
        <p:spPr>
          <a:xfrm>
            <a:off x="1725772" y="4056347"/>
            <a:ext cx="1069530" cy="369332"/>
          </a:xfrm>
          <a:prstGeom prst="rect">
            <a:avLst/>
          </a:prstGeom>
          <a:noFill/>
        </p:spPr>
        <p:txBody>
          <a:bodyPr wrap="square" rtlCol="0">
            <a:spAutoFit/>
          </a:bodyPr>
          <a:ls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pt-BR" sz="1800" dirty="0">
                <a:solidFill>
                  <a:schemeClr val="bg1"/>
                </a:solidFill>
                <a:latin typeface="Times New Roman" panose="02020603050405020304" pitchFamily="18" charset="0"/>
                <a:cs typeface="Times New Roman" panose="02020603050405020304" pitchFamily="18" charset="0"/>
              </a:rPr>
              <a:t>Essencial</a:t>
            </a:r>
            <a:endParaRPr lang="en-US" sz="1800" dirty="0">
              <a:solidFill>
                <a:schemeClr val="bg1"/>
              </a:solidFill>
              <a:latin typeface="Times New Roman" panose="02020603050405020304" pitchFamily="18" charset="0"/>
              <a:cs typeface="Times New Roman" panose="02020603050405020304" pitchFamily="18" charset="0"/>
            </a:endParaRPr>
          </a:p>
        </p:txBody>
      </p:sp>
      <p:sp>
        <p:nvSpPr>
          <p:cNvPr id="14" name="Retângulo de cantos arredondados 13"/>
          <p:cNvSpPr/>
          <p:nvPr/>
        </p:nvSpPr>
        <p:spPr>
          <a:xfrm>
            <a:off x="758814" y="2537294"/>
            <a:ext cx="7629610" cy="967833"/>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000125" lvl="1" algn="just"/>
            <a:r>
              <a:rPr lang="pt-BR" dirty="0">
                <a:solidFill>
                  <a:schemeClr val="tx1"/>
                </a:solidFill>
                <a:latin typeface="Times New Roman" panose="02020603050405020304" pitchFamily="18" charset="0"/>
                <a:cs typeface="Times New Roman" panose="02020603050405020304" pitchFamily="18" charset="0"/>
              </a:rPr>
              <a:t>Itens relacionados ao processo produtivo, mas que não são relevantes ou essenciais. Não são considerados insumos e não geram direito a créditos de PIS/COFINS</a:t>
            </a:r>
          </a:p>
        </p:txBody>
      </p:sp>
      <p:sp>
        <p:nvSpPr>
          <p:cNvPr id="2" name="Retângulo de cantos arredondados 1"/>
          <p:cNvSpPr/>
          <p:nvPr/>
        </p:nvSpPr>
        <p:spPr>
          <a:xfrm>
            <a:off x="255952" y="2537294"/>
            <a:ext cx="1469820" cy="967833"/>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b="1" dirty="0">
                <a:solidFill>
                  <a:schemeClr val="tx1"/>
                </a:solidFill>
                <a:latin typeface="Times New Roman" panose="02020603050405020304" pitchFamily="18" charset="0"/>
                <a:cs typeface="Times New Roman" panose="02020603050405020304" pitchFamily="18" charset="0"/>
              </a:rPr>
              <a:t>Pertinente</a:t>
            </a:r>
          </a:p>
        </p:txBody>
      </p:sp>
      <p:sp>
        <p:nvSpPr>
          <p:cNvPr id="16" name="Retângulo de cantos arredondados 15"/>
          <p:cNvSpPr/>
          <p:nvPr/>
        </p:nvSpPr>
        <p:spPr>
          <a:xfrm>
            <a:off x="758814" y="3757096"/>
            <a:ext cx="7629610" cy="967833"/>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000125" lvl="1" algn="just"/>
            <a:r>
              <a:rPr lang="pt-BR" dirty="0">
                <a:solidFill>
                  <a:schemeClr val="tx1"/>
                </a:solidFill>
                <a:latin typeface="Times New Roman" panose="02020603050405020304" pitchFamily="18" charset="0"/>
                <a:cs typeface="Times New Roman" panose="02020603050405020304" pitchFamily="18" charset="0"/>
              </a:rPr>
              <a:t>Apesar de o item não ser indispensável, </a:t>
            </a:r>
            <a:r>
              <a:rPr lang="pt-BR" b="1" u="sng" dirty="0">
                <a:solidFill>
                  <a:schemeClr val="tx1"/>
                </a:solidFill>
                <a:latin typeface="Times New Roman" panose="02020603050405020304" pitchFamily="18" charset="0"/>
                <a:cs typeface="Times New Roman" panose="02020603050405020304" pitchFamily="18" charset="0"/>
              </a:rPr>
              <a:t>integra o processo de produção</a:t>
            </a:r>
            <a:r>
              <a:rPr lang="pt-BR" dirty="0">
                <a:solidFill>
                  <a:schemeClr val="tx1"/>
                </a:solidFill>
                <a:latin typeface="Times New Roman" panose="02020603050405020304" pitchFamily="18" charset="0"/>
                <a:cs typeface="Times New Roman" panose="02020603050405020304" pitchFamily="18" charset="0"/>
              </a:rPr>
              <a:t>, seja por determinação legal, quer pelas suas peculiaridades. É insumo.</a:t>
            </a:r>
          </a:p>
        </p:txBody>
      </p:sp>
      <p:sp>
        <p:nvSpPr>
          <p:cNvPr id="17" name="Retângulo de cantos arredondados 16"/>
          <p:cNvSpPr/>
          <p:nvPr/>
        </p:nvSpPr>
        <p:spPr>
          <a:xfrm>
            <a:off x="255952" y="3757096"/>
            <a:ext cx="1469820" cy="967833"/>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b="1" dirty="0">
                <a:solidFill>
                  <a:schemeClr val="bg1"/>
                </a:solidFill>
                <a:latin typeface="Times New Roman" panose="02020603050405020304" pitchFamily="18" charset="0"/>
                <a:cs typeface="Times New Roman" panose="02020603050405020304" pitchFamily="18" charset="0"/>
              </a:rPr>
              <a:t>Relevante</a:t>
            </a:r>
          </a:p>
        </p:txBody>
      </p:sp>
      <p:sp>
        <p:nvSpPr>
          <p:cNvPr id="19" name="Retângulo de cantos arredondados 18"/>
          <p:cNvSpPr/>
          <p:nvPr/>
        </p:nvSpPr>
        <p:spPr>
          <a:xfrm>
            <a:off x="758814" y="4941168"/>
            <a:ext cx="7629610" cy="967833"/>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000125" lvl="1" algn="just"/>
            <a:r>
              <a:rPr lang="pt-BR" dirty="0">
                <a:solidFill>
                  <a:schemeClr val="tx1"/>
                </a:solidFill>
                <a:latin typeface="Times New Roman" panose="02020603050405020304" pitchFamily="18" charset="0"/>
                <a:cs typeface="Times New Roman" panose="02020603050405020304" pitchFamily="18" charset="0"/>
              </a:rPr>
              <a:t>Itens do qual o produto/serviço gerado dependa </a:t>
            </a:r>
            <a:r>
              <a:rPr lang="pt-BR" b="1" u="sng" dirty="0">
                <a:solidFill>
                  <a:schemeClr val="tx1"/>
                </a:solidFill>
                <a:latin typeface="Times New Roman" panose="02020603050405020304" pitchFamily="18" charset="0"/>
                <a:cs typeface="Times New Roman" panose="02020603050405020304" pitchFamily="18" charset="0"/>
              </a:rPr>
              <a:t>intrínseca</a:t>
            </a:r>
            <a:r>
              <a:rPr lang="pt-BR" dirty="0">
                <a:solidFill>
                  <a:schemeClr val="tx1"/>
                </a:solidFill>
                <a:latin typeface="Times New Roman" panose="02020603050405020304" pitchFamily="18" charset="0"/>
                <a:cs typeface="Times New Roman" panose="02020603050405020304" pitchFamily="18" charset="0"/>
              </a:rPr>
              <a:t> e </a:t>
            </a:r>
            <a:r>
              <a:rPr lang="pt-BR" b="1" u="sng" dirty="0">
                <a:solidFill>
                  <a:schemeClr val="tx1"/>
                </a:solidFill>
                <a:latin typeface="Times New Roman" panose="02020603050405020304" pitchFamily="18" charset="0"/>
                <a:cs typeface="Times New Roman" panose="02020603050405020304" pitchFamily="18" charset="0"/>
              </a:rPr>
              <a:t>fundamentalmente</a:t>
            </a:r>
            <a:r>
              <a:rPr lang="pt-BR" dirty="0">
                <a:solidFill>
                  <a:schemeClr val="tx1"/>
                </a:solidFill>
                <a:latin typeface="Times New Roman" panose="02020603050405020304" pitchFamily="18" charset="0"/>
                <a:cs typeface="Times New Roman" panose="02020603050405020304" pitchFamily="18" charset="0"/>
              </a:rPr>
              <a:t>. Ausência implica queda de qualidade, quantidade ou suficiência. É insumo.</a:t>
            </a:r>
          </a:p>
        </p:txBody>
      </p:sp>
      <p:sp>
        <p:nvSpPr>
          <p:cNvPr id="20" name="Retângulo de cantos arredondados 19"/>
          <p:cNvSpPr/>
          <p:nvPr/>
        </p:nvSpPr>
        <p:spPr>
          <a:xfrm>
            <a:off x="255952" y="4941168"/>
            <a:ext cx="1469820" cy="967833"/>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b="1" dirty="0">
                <a:latin typeface="Times New Roman" panose="02020603050405020304" pitchFamily="18" charset="0"/>
                <a:cs typeface="Times New Roman" panose="02020603050405020304" pitchFamily="18" charset="0"/>
              </a:rPr>
              <a:t>Essencial</a:t>
            </a:r>
          </a:p>
        </p:txBody>
      </p:sp>
      <p:sp>
        <p:nvSpPr>
          <p:cNvPr id="12" name="TextBox 19">
            <a:extLst>
              <a:ext uri="{FF2B5EF4-FFF2-40B4-BE49-F238E27FC236}">
                <a16:creationId xmlns:a16="http://schemas.microsoft.com/office/drawing/2014/main" id="{8BEFA369-7298-42E1-9C16-FC9D5AD43743}"/>
              </a:ext>
            </a:extLst>
          </p:cNvPr>
          <p:cNvSpPr txBox="1"/>
          <p:nvPr/>
        </p:nvSpPr>
        <p:spPr>
          <a:xfrm>
            <a:off x="146231" y="1806200"/>
            <a:ext cx="8806181" cy="395749"/>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STJ (RESP 1.221.170) </a:t>
            </a:r>
            <a:r>
              <a:rPr lang="pt-BR" sz="1000" dirty="0">
                <a:solidFill>
                  <a:srgbClr val="595959"/>
                </a:solidFill>
                <a:ea typeface="ＭＳ Ｐゴシック" panose="020B0600070205080204" pitchFamily="34" charset="-128"/>
                <a:cs typeface="Times New Roman" panose="02020603050405020304" pitchFamily="18" charset="0"/>
              </a:rPr>
              <a:t>(cont.)</a:t>
            </a:r>
            <a:endParaRPr lang="pt-BR" sz="1000" i="1" dirty="0">
              <a:solidFill>
                <a:srgbClr val="595959"/>
              </a:solidFill>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821309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46231" y="1806200"/>
            <a:ext cx="8806181" cy="3612143"/>
          </a:xfrm>
          <a:prstGeom prst="rect">
            <a:avLst/>
          </a:prstGeom>
          <a:noFill/>
        </p:spPr>
        <p:txBody>
          <a:bodyPr wrap="square" rtlCol="0">
            <a:spAutoFit/>
          </a:bodyPr>
          <a:lstStyle/>
          <a:p>
            <a:pPr marL="285750" indent="-285750" algn="just" defTabSz="457200" eaLnBrk="1" fontAlgn="auto" hangingPunct="1">
              <a:lnSpc>
                <a:spcPct val="120000"/>
              </a:lnSpc>
              <a:spcBef>
                <a:spcPts val="0"/>
              </a:spcBef>
              <a:spcAft>
                <a:spcPts val="0"/>
              </a:spcAft>
              <a:buFont typeface="Wingdings" panose="05000000000000000000" pitchFamily="2" charset="2"/>
              <a:buChar char="§"/>
            </a:pPr>
            <a:r>
              <a:rPr lang="pt-BR" sz="1600" b="1" dirty="0">
                <a:solidFill>
                  <a:srgbClr val="595959"/>
                </a:solidFill>
                <a:ea typeface="ＭＳ Ｐゴシック" panose="020B0600070205080204" pitchFamily="34" charset="-128"/>
                <a:cs typeface="Times New Roman" panose="02020603050405020304" pitchFamily="18" charset="0"/>
              </a:rPr>
              <a:t>Receitas: </a:t>
            </a:r>
            <a:r>
              <a:rPr lang="pt-BR" sz="1600" dirty="0">
                <a:solidFill>
                  <a:srgbClr val="595959"/>
                </a:solidFill>
                <a:ea typeface="ＭＳ Ｐゴシック" panose="020B0600070205080204" pitchFamily="34" charset="-128"/>
                <a:cs typeface="Times New Roman" panose="02020603050405020304" pitchFamily="18" charset="0"/>
              </a:rPr>
              <a:t>receitas são aumentos nos benefícios econômicos durante o período contábil, sob a forma da entrada de recursos ou do aumento de ativos ou diminuição de passivos, que resultam em aumentos do patrimônio líquido, e que não estejam relacionados com a contribuição dos detentores dos instrumentos patrimoniais (item 4.25 do CPC 00)</a:t>
            </a:r>
          </a:p>
          <a:p>
            <a:pPr marL="285750" indent="-285750" algn="just" defTabSz="457200" eaLnBrk="1" fontAlgn="auto" hangingPunct="1">
              <a:lnSpc>
                <a:spcPct val="120000"/>
              </a:lnSpc>
              <a:spcBef>
                <a:spcPts val="0"/>
              </a:spcBef>
              <a:spcAft>
                <a:spcPts val="0"/>
              </a:spcAft>
              <a:buFont typeface="Wingdings" panose="05000000000000000000" pitchFamily="2" charset="2"/>
              <a:buChar char="§"/>
            </a:pPr>
            <a:endParaRPr lang="pt-BR" sz="1600" b="1"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lnSpc>
                <a:spcPct val="120000"/>
              </a:lnSpc>
              <a:spcBef>
                <a:spcPts val="0"/>
              </a:spcBef>
              <a:spcAft>
                <a:spcPts val="0"/>
              </a:spcAft>
              <a:buFont typeface="Wingdings" panose="05000000000000000000" pitchFamily="2" charset="2"/>
              <a:buChar char="§"/>
            </a:pPr>
            <a:r>
              <a:rPr lang="pt-BR" sz="1600" b="1" dirty="0">
                <a:solidFill>
                  <a:srgbClr val="595959"/>
                </a:solidFill>
                <a:ea typeface="ＭＳ Ｐゴシック" panose="020B0600070205080204" pitchFamily="34" charset="-128"/>
                <a:cs typeface="Times New Roman" panose="02020603050405020304" pitchFamily="18" charset="0"/>
              </a:rPr>
              <a:t>Ganhos</a:t>
            </a:r>
            <a:r>
              <a:rPr lang="pt-BR" sz="1600" dirty="0">
                <a:solidFill>
                  <a:srgbClr val="595959"/>
                </a:solidFill>
                <a:ea typeface="ＭＳ Ｐゴシック" panose="020B0600070205080204" pitchFamily="34" charset="-128"/>
                <a:cs typeface="Times New Roman" panose="02020603050405020304" pitchFamily="18" charset="0"/>
              </a:rPr>
              <a:t>: a definição de receita abrange tanto receitas propriamente ditas quanto ganhos. A receita surge no curso das atividades usuais da entidade e é designada por uma variedade de nomes, tais como vendas, honorários, juros, dividendos, royalties, aluguéis. Ganhos representam outros itens que se enquadram na definição de receita e podem ou não surgir no curso das atividades usuais da entidade, representando aumentos nos benefícios econômicos e, como tais, não diferem, em natureza, das receitas. Ganhos incluem, por exemplo, aqueles que resultam da venda de ativos não circulantes. (itens 4.30 e 4.31 do CPC 00)</a:t>
            </a:r>
          </a:p>
        </p:txBody>
      </p:sp>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Elementos positivos na formação do resultado contábil</a:t>
            </a:r>
          </a:p>
        </p:txBody>
      </p:sp>
    </p:spTree>
    <p:extLst>
      <p:ext uri="{BB962C8B-B14F-4D97-AF65-F5344CB8AC3E}">
        <p14:creationId xmlns:p14="http://schemas.microsoft.com/office/powerpoint/2010/main" val="3363754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Discussão sobre o sentido e alcance do termo “insumo”</a:t>
            </a:r>
          </a:p>
        </p:txBody>
      </p:sp>
      <p:sp>
        <p:nvSpPr>
          <p:cNvPr id="26" name="TextBox 19">
            <a:extLst>
              <a:ext uri="{FF2B5EF4-FFF2-40B4-BE49-F238E27FC236}">
                <a16:creationId xmlns:a16="http://schemas.microsoft.com/office/drawing/2014/main" id="{8BEFA369-7298-42E1-9C16-FC9D5AD43743}"/>
              </a:ext>
            </a:extLst>
          </p:cNvPr>
          <p:cNvSpPr txBox="1"/>
          <p:nvPr/>
        </p:nvSpPr>
        <p:spPr>
          <a:xfrm>
            <a:off x="146231" y="1806200"/>
            <a:ext cx="8806181" cy="4604337"/>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600"/>
              </a:spcAft>
              <a:buFont typeface="Wingdings" panose="05000000000000000000" pitchFamily="2" charset="2"/>
              <a:buChar char="§"/>
            </a:pPr>
            <a:r>
              <a:rPr lang="pt-BR" sz="1700" b="1" dirty="0">
                <a:solidFill>
                  <a:srgbClr val="595959"/>
                </a:solidFill>
                <a:ea typeface="ＭＳ Ｐゴシック" panose="020B0600070205080204" pitchFamily="34" charset="-128"/>
                <a:cs typeface="Times New Roman" panose="02020603050405020304" pitchFamily="18" charset="0"/>
              </a:rPr>
              <a:t>Parecer Normativo </a:t>
            </a:r>
            <a:r>
              <a:rPr lang="pt-BR" sz="1700" b="1" dirty="0" err="1">
                <a:solidFill>
                  <a:srgbClr val="595959"/>
                </a:solidFill>
                <a:ea typeface="ＭＳ Ｐゴシック" panose="020B0600070205080204" pitchFamily="34" charset="-128"/>
                <a:cs typeface="Times New Roman" panose="02020603050405020304" pitchFamily="18" charset="0"/>
              </a:rPr>
              <a:t>Cosit</a:t>
            </a:r>
            <a:r>
              <a:rPr lang="pt-BR" sz="1700" b="1" dirty="0">
                <a:solidFill>
                  <a:srgbClr val="595959"/>
                </a:solidFill>
                <a:ea typeface="ＭＳ Ｐゴシック" panose="020B0600070205080204" pitchFamily="34" charset="-128"/>
                <a:cs typeface="Times New Roman" panose="02020603050405020304" pitchFamily="18" charset="0"/>
              </a:rPr>
              <a:t> nº 5/2018</a:t>
            </a:r>
            <a:r>
              <a:rPr lang="pt-BR" sz="1700" dirty="0">
                <a:solidFill>
                  <a:srgbClr val="595959"/>
                </a:solidFill>
                <a:ea typeface="ＭＳ Ｐゴシック" panose="020B0600070205080204" pitchFamily="34" charset="-128"/>
                <a:cs typeface="Times New Roman" panose="02020603050405020304" pitchFamily="18" charset="0"/>
              </a:rPr>
              <a:t>: interpretação da decisão do STJ no </a:t>
            </a:r>
            <a:r>
              <a:rPr lang="pt-BR" sz="1700" dirty="0" err="1">
                <a:solidFill>
                  <a:srgbClr val="595959"/>
                </a:solidFill>
                <a:ea typeface="ＭＳ Ｐゴシック" panose="020B0600070205080204" pitchFamily="34" charset="-128"/>
                <a:cs typeface="Times New Roman" panose="02020603050405020304" pitchFamily="18" charset="0"/>
              </a:rPr>
              <a:t>REsp</a:t>
            </a:r>
            <a:r>
              <a:rPr lang="pt-BR" sz="1700" dirty="0">
                <a:solidFill>
                  <a:srgbClr val="595959"/>
                </a:solidFill>
                <a:ea typeface="ＭＳ Ｐゴシック" panose="020B0600070205080204" pitchFamily="34" charset="-128"/>
                <a:cs typeface="Times New Roman" panose="02020603050405020304" pitchFamily="18" charset="0"/>
              </a:rPr>
              <a:t> 1.221.170</a:t>
            </a:r>
          </a:p>
          <a:p>
            <a:pPr marL="284400" lvl="1" algn="just" defTabSz="457200" eaLnBrk="1" fontAlgn="auto" hangingPunct="1">
              <a:lnSpc>
                <a:spcPct val="120000"/>
              </a:lnSpc>
              <a:spcBef>
                <a:spcPts val="0"/>
              </a:spcBef>
              <a:spcAft>
                <a:spcPts val="600"/>
              </a:spcAft>
            </a:pPr>
            <a:r>
              <a:rPr lang="pt-BR" sz="1800" b="1" dirty="0">
                <a:solidFill>
                  <a:srgbClr val="595959"/>
                </a:solidFill>
                <a:ea typeface="ＭＳ Ｐゴシック" panose="020B0600070205080204" pitchFamily="34" charset="-128"/>
                <a:cs typeface="Times New Roman" panose="02020603050405020304" pitchFamily="18" charset="0"/>
              </a:rPr>
              <a:t>a) </a:t>
            </a:r>
            <a:r>
              <a:rPr lang="pt-BR" sz="1800" dirty="0">
                <a:solidFill>
                  <a:srgbClr val="595959"/>
                </a:solidFill>
                <a:ea typeface="ＭＳ Ｐゴシック" panose="020B0600070205080204" pitchFamily="34" charset="-128"/>
                <a:cs typeface="Times New Roman" panose="02020603050405020304" pitchFamily="18" charset="0"/>
              </a:rPr>
              <a:t>o “critério da </a:t>
            </a:r>
            <a:r>
              <a:rPr lang="pt-BR" sz="1800" b="1" dirty="0">
                <a:solidFill>
                  <a:srgbClr val="595959"/>
                </a:solidFill>
                <a:ea typeface="ＭＳ Ｐゴシック" panose="020B0600070205080204" pitchFamily="34" charset="-128"/>
                <a:cs typeface="Times New Roman" panose="02020603050405020304" pitchFamily="18" charset="0"/>
              </a:rPr>
              <a:t>essencialidade</a:t>
            </a:r>
            <a:r>
              <a:rPr lang="pt-BR" sz="1800" dirty="0">
                <a:solidFill>
                  <a:srgbClr val="595959"/>
                </a:solidFill>
                <a:ea typeface="ＭＳ Ｐゴシック" panose="020B0600070205080204" pitchFamily="34" charset="-128"/>
                <a:cs typeface="Times New Roman" panose="02020603050405020304" pitchFamily="18" charset="0"/>
              </a:rPr>
              <a:t> diz com o item do qual dependa, intrínseca e fundamentalmente, o produto ou o serviço”: </a:t>
            </a:r>
          </a:p>
          <a:p>
            <a:pPr marL="284400" lvl="1" algn="just" defTabSz="457200" eaLnBrk="1" fontAlgn="auto" hangingPunct="1">
              <a:lnSpc>
                <a:spcPct val="120000"/>
              </a:lnSpc>
              <a:spcBef>
                <a:spcPts val="0"/>
              </a:spcBef>
              <a:spcAft>
                <a:spcPts val="600"/>
              </a:spcAft>
            </a:pPr>
            <a:r>
              <a:rPr lang="pt-BR" sz="1800" b="1" dirty="0">
                <a:solidFill>
                  <a:srgbClr val="595959"/>
                </a:solidFill>
                <a:ea typeface="ＭＳ Ｐゴシック" panose="020B0600070205080204" pitchFamily="34" charset="-128"/>
                <a:cs typeface="Times New Roman" panose="02020603050405020304" pitchFamily="18" charset="0"/>
              </a:rPr>
              <a:t>a.1)</a:t>
            </a:r>
            <a:r>
              <a:rPr lang="pt-BR" sz="1800" dirty="0">
                <a:solidFill>
                  <a:srgbClr val="595959"/>
                </a:solidFill>
                <a:ea typeface="ＭＳ Ｐゴシック" panose="020B0600070205080204" pitchFamily="34" charset="-128"/>
                <a:cs typeface="Times New Roman" panose="02020603050405020304" pitchFamily="18" charset="0"/>
              </a:rPr>
              <a:t> “constituindo elemento estrutural e inseparável do processo produtivo ou da execução do serviço”;</a:t>
            </a:r>
          </a:p>
          <a:p>
            <a:pPr marL="284400" lvl="1" algn="just" defTabSz="457200" eaLnBrk="1" fontAlgn="auto" hangingPunct="1">
              <a:lnSpc>
                <a:spcPct val="120000"/>
              </a:lnSpc>
              <a:spcBef>
                <a:spcPts val="0"/>
              </a:spcBef>
              <a:spcAft>
                <a:spcPts val="600"/>
              </a:spcAft>
            </a:pPr>
            <a:r>
              <a:rPr lang="pt-BR" sz="1800" b="1" dirty="0">
                <a:solidFill>
                  <a:srgbClr val="595959"/>
                </a:solidFill>
                <a:ea typeface="ＭＳ Ｐゴシック" panose="020B0600070205080204" pitchFamily="34" charset="-128"/>
                <a:cs typeface="Times New Roman" panose="02020603050405020304" pitchFamily="18" charset="0"/>
              </a:rPr>
              <a:t>a.2)</a:t>
            </a:r>
            <a:r>
              <a:rPr lang="pt-BR" sz="1800" dirty="0">
                <a:solidFill>
                  <a:srgbClr val="595959"/>
                </a:solidFill>
                <a:ea typeface="ＭＳ Ｐゴシック" panose="020B0600070205080204" pitchFamily="34" charset="-128"/>
                <a:cs typeface="Times New Roman" panose="02020603050405020304" pitchFamily="18" charset="0"/>
              </a:rPr>
              <a:t> “ou, quando menos, a sua falta lhes prive de qualidade, quantidade e/ou suficiência”; </a:t>
            </a:r>
          </a:p>
          <a:p>
            <a:pPr marL="284400" lvl="1" algn="just" defTabSz="457200" eaLnBrk="1" fontAlgn="auto" hangingPunct="1">
              <a:lnSpc>
                <a:spcPct val="120000"/>
              </a:lnSpc>
              <a:spcBef>
                <a:spcPts val="0"/>
              </a:spcBef>
              <a:spcAft>
                <a:spcPts val="600"/>
              </a:spcAft>
            </a:pPr>
            <a:r>
              <a:rPr lang="pt-BR" sz="1800" b="1" dirty="0">
                <a:solidFill>
                  <a:srgbClr val="595959"/>
                </a:solidFill>
                <a:ea typeface="ＭＳ Ｐゴシック" panose="020B0600070205080204" pitchFamily="34" charset="-128"/>
                <a:cs typeface="Times New Roman" panose="02020603050405020304" pitchFamily="18" charset="0"/>
              </a:rPr>
              <a:t>b)</a:t>
            </a:r>
            <a:r>
              <a:rPr lang="pt-BR" sz="1800" dirty="0">
                <a:solidFill>
                  <a:srgbClr val="595959"/>
                </a:solidFill>
                <a:ea typeface="ＭＳ Ｐゴシック" panose="020B0600070205080204" pitchFamily="34" charset="-128"/>
                <a:cs typeface="Times New Roman" panose="02020603050405020304" pitchFamily="18" charset="0"/>
              </a:rPr>
              <a:t> já o critério da </a:t>
            </a:r>
            <a:r>
              <a:rPr lang="pt-BR" sz="1800" b="1" dirty="0">
                <a:solidFill>
                  <a:srgbClr val="595959"/>
                </a:solidFill>
                <a:ea typeface="ＭＳ Ｐゴシック" panose="020B0600070205080204" pitchFamily="34" charset="-128"/>
                <a:cs typeface="Times New Roman" panose="02020603050405020304" pitchFamily="18" charset="0"/>
              </a:rPr>
              <a:t>relevância</a:t>
            </a:r>
            <a:r>
              <a:rPr lang="pt-BR" sz="1800" dirty="0">
                <a:solidFill>
                  <a:srgbClr val="595959"/>
                </a:solidFill>
                <a:ea typeface="ＭＳ Ｐゴシック" panose="020B0600070205080204" pitchFamily="34" charset="-128"/>
                <a:cs typeface="Times New Roman" panose="02020603050405020304" pitchFamily="18" charset="0"/>
              </a:rPr>
              <a:t> “é identificável no item cuja finalidade, embora não indispensável à elaboração do próprio produto ou à prestação do serviço, integre o processo de produção, seja”: </a:t>
            </a:r>
          </a:p>
          <a:p>
            <a:pPr marL="284400" lvl="1" algn="just" defTabSz="457200" eaLnBrk="1" fontAlgn="auto" hangingPunct="1">
              <a:lnSpc>
                <a:spcPct val="120000"/>
              </a:lnSpc>
              <a:spcBef>
                <a:spcPts val="0"/>
              </a:spcBef>
              <a:spcAft>
                <a:spcPts val="600"/>
              </a:spcAft>
            </a:pPr>
            <a:r>
              <a:rPr lang="pt-BR" sz="1800" b="1" dirty="0">
                <a:solidFill>
                  <a:srgbClr val="595959"/>
                </a:solidFill>
                <a:ea typeface="ＭＳ Ｐゴシック" panose="020B0600070205080204" pitchFamily="34" charset="-128"/>
                <a:cs typeface="Times New Roman" panose="02020603050405020304" pitchFamily="18" charset="0"/>
              </a:rPr>
              <a:t>b.1)</a:t>
            </a:r>
            <a:r>
              <a:rPr lang="pt-BR" sz="1800" dirty="0">
                <a:solidFill>
                  <a:srgbClr val="595959"/>
                </a:solidFill>
                <a:ea typeface="ＭＳ Ｐゴシック" panose="020B0600070205080204" pitchFamily="34" charset="-128"/>
                <a:cs typeface="Times New Roman" panose="02020603050405020304" pitchFamily="18" charset="0"/>
              </a:rPr>
              <a:t> “pelas singularidades de cada cadeia produtiva”; </a:t>
            </a:r>
          </a:p>
          <a:p>
            <a:pPr marL="284400" lvl="1" algn="just" defTabSz="457200" eaLnBrk="1" fontAlgn="auto" hangingPunct="1">
              <a:lnSpc>
                <a:spcPct val="120000"/>
              </a:lnSpc>
              <a:spcBef>
                <a:spcPts val="0"/>
              </a:spcBef>
              <a:spcAft>
                <a:spcPts val="600"/>
              </a:spcAft>
            </a:pPr>
            <a:r>
              <a:rPr lang="pt-BR" sz="1800" b="1" dirty="0">
                <a:solidFill>
                  <a:srgbClr val="595959"/>
                </a:solidFill>
                <a:ea typeface="ＭＳ Ｐゴシック" panose="020B0600070205080204" pitchFamily="34" charset="-128"/>
                <a:cs typeface="Times New Roman" panose="02020603050405020304" pitchFamily="18" charset="0"/>
              </a:rPr>
              <a:t>b.2)</a:t>
            </a:r>
            <a:r>
              <a:rPr lang="pt-BR" sz="1800" dirty="0">
                <a:solidFill>
                  <a:srgbClr val="595959"/>
                </a:solidFill>
                <a:ea typeface="ＭＳ Ｐゴシック" panose="020B0600070205080204" pitchFamily="34" charset="-128"/>
                <a:cs typeface="Times New Roman" panose="02020603050405020304" pitchFamily="18" charset="0"/>
              </a:rPr>
              <a:t> “por imposição legal”. </a:t>
            </a:r>
          </a:p>
          <a:p>
            <a:pPr marL="284400" lvl="1" algn="r" defTabSz="457200" eaLnBrk="1" fontAlgn="auto" hangingPunct="1">
              <a:lnSpc>
                <a:spcPct val="120000"/>
              </a:lnSpc>
              <a:spcBef>
                <a:spcPts val="600"/>
              </a:spcBef>
              <a:spcAft>
                <a:spcPts val="600"/>
              </a:spcAft>
            </a:pPr>
            <a:r>
              <a:rPr lang="pt-BR" sz="1400" u="sng" dirty="0">
                <a:solidFill>
                  <a:srgbClr val="595959"/>
                </a:solidFill>
                <a:ea typeface="ＭＳ Ｐゴシック" panose="020B0600070205080204" pitchFamily="34" charset="-128"/>
                <a:cs typeface="Times New Roman" panose="02020603050405020304" pitchFamily="18" charset="0"/>
              </a:rPr>
              <a:t>Dispositivos Legais</a:t>
            </a:r>
            <a:r>
              <a:rPr lang="pt-BR" sz="1400" dirty="0">
                <a:solidFill>
                  <a:srgbClr val="595959"/>
                </a:solidFill>
                <a:ea typeface="ＭＳ Ｐゴシック" panose="020B0600070205080204" pitchFamily="34" charset="-128"/>
                <a:cs typeface="Times New Roman" panose="02020603050405020304" pitchFamily="18" charset="0"/>
              </a:rPr>
              <a:t>. Lei nº 10.637, de 2002, art. 3º, inciso II; Lei nº 10.833, de 2003, art. 3º, inciso II.</a:t>
            </a:r>
          </a:p>
        </p:txBody>
      </p:sp>
      <p:sp>
        <p:nvSpPr>
          <p:cNvPr id="2" name="TextBox 1"/>
          <p:cNvSpPr txBox="1"/>
          <p:nvPr/>
        </p:nvSpPr>
        <p:spPr>
          <a:xfrm rot="16200000">
            <a:off x="-489604" y="3012557"/>
            <a:ext cx="1491114" cy="307777"/>
          </a:xfrm>
          <a:prstGeom prst="rect">
            <a:avLst/>
          </a:prstGeom>
          <a:noFill/>
        </p:spPr>
        <p:txBody>
          <a:bodyPr wrap="none" rtlCol="0">
            <a:spAutoFit/>
          </a:bodyPr>
          <a:lstStyle/>
          <a:p>
            <a:r>
              <a:rPr lang="pt-BR" sz="1400" b="1" cap="small" dirty="0">
                <a:solidFill>
                  <a:srgbClr val="C00000"/>
                </a:solidFill>
              </a:rPr>
              <a:t>Essencialidade</a:t>
            </a:r>
          </a:p>
        </p:txBody>
      </p:sp>
      <p:sp>
        <p:nvSpPr>
          <p:cNvPr id="5" name="TextBox 4"/>
          <p:cNvSpPr txBox="1"/>
          <p:nvPr/>
        </p:nvSpPr>
        <p:spPr>
          <a:xfrm rot="16200000">
            <a:off x="-334113" y="4812757"/>
            <a:ext cx="1180131" cy="307777"/>
          </a:xfrm>
          <a:prstGeom prst="rect">
            <a:avLst/>
          </a:prstGeom>
          <a:noFill/>
        </p:spPr>
        <p:txBody>
          <a:bodyPr wrap="none" rtlCol="0">
            <a:spAutoFit/>
          </a:bodyPr>
          <a:lstStyle/>
          <a:p>
            <a:r>
              <a:rPr lang="pt-BR" sz="1400" b="1" cap="small" dirty="0">
                <a:solidFill>
                  <a:srgbClr val="C00000"/>
                </a:solidFill>
              </a:rPr>
              <a:t>Relevância</a:t>
            </a:r>
          </a:p>
        </p:txBody>
      </p:sp>
    </p:spTree>
    <p:extLst>
      <p:ext uri="{BB962C8B-B14F-4D97-AF65-F5344CB8AC3E}">
        <p14:creationId xmlns:p14="http://schemas.microsoft.com/office/powerpoint/2010/main" val="1624948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052171" y="2495065"/>
            <a:ext cx="7076169"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200"/>
              </a:spcAft>
              <a:defRPr/>
            </a:pPr>
            <a:r>
              <a:rPr lang="pt-BR" sz="2800" b="1" dirty="0">
                <a:solidFill>
                  <a:srgbClr val="C00000"/>
                </a:solidFill>
                <a:latin typeface="Times New Roman" panose="02020603050405020304" pitchFamily="18" charset="0"/>
                <a:cs typeface="Times New Roman" panose="02020603050405020304" pitchFamily="18" charset="0"/>
              </a:rPr>
              <a:t>Obrigado!</a:t>
            </a:r>
            <a:endParaRPr lang="pt-BR" sz="28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1015386" y="3561807"/>
            <a:ext cx="7149737" cy="2290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t"/>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a:lnSpc>
                <a:spcPct val="150000"/>
              </a:lnSpc>
              <a:defRPr/>
            </a:pPr>
            <a:r>
              <a:rPr lang="pt-BR" sz="2000" b="1" dirty="0">
                <a:solidFill>
                  <a:schemeClr val="tx1">
                    <a:lumMod val="75000"/>
                    <a:lumOff val="25000"/>
                  </a:schemeClr>
                </a:solidFill>
                <a:latin typeface="Times New Roman" panose="02020603050405020304" pitchFamily="18" charset="0"/>
                <a:cs typeface="Times New Roman" panose="02020603050405020304" pitchFamily="18" charset="0"/>
              </a:rPr>
              <a:t>Monitores Pós-Graduação</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Gustavo Lian Haddad / glhaddad@usp.br</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Diego </a:t>
            </a:r>
            <a:r>
              <a:rPr lang="pt-BR" sz="2000" dirty="0" err="1">
                <a:solidFill>
                  <a:schemeClr val="tx1">
                    <a:lumMod val="75000"/>
                    <a:lumOff val="25000"/>
                  </a:schemeClr>
                </a:solidFill>
                <a:latin typeface="Times New Roman" panose="02020603050405020304" pitchFamily="18" charset="0"/>
                <a:cs typeface="Times New Roman" panose="02020603050405020304" pitchFamily="18" charset="0"/>
              </a:rPr>
              <a:t>Aubin</a:t>
            </a: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pt-BR" sz="2000" dirty="0" err="1">
                <a:solidFill>
                  <a:schemeClr val="tx1">
                    <a:lumMod val="75000"/>
                    <a:lumOff val="25000"/>
                  </a:schemeClr>
                </a:solidFill>
                <a:latin typeface="Times New Roman" panose="02020603050405020304" pitchFamily="18" charset="0"/>
                <a:cs typeface="Times New Roman" panose="02020603050405020304" pitchFamily="18" charset="0"/>
              </a:rPr>
              <a:t>Miguita</a:t>
            </a: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 / dmiguita@vbso.com.br</a:t>
            </a:r>
          </a:p>
          <a:p>
            <a:pPr algn="ctr">
              <a:lnSpc>
                <a:spcPct val="150000"/>
              </a:lnSpc>
              <a:defRPr/>
            </a:pPr>
            <a:r>
              <a:rPr lang="pt-BR" sz="2000" b="1" dirty="0">
                <a:solidFill>
                  <a:schemeClr val="tx1">
                    <a:lumMod val="75000"/>
                    <a:lumOff val="25000"/>
                  </a:schemeClr>
                </a:solidFill>
                <a:latin typeface="Times New Roman" panose="02020603050405020304" pitchFamily="18" charset="0"/>
                <a:cs typeface="Times New Roman" panose="02020603050405020304" pitchFamily="18" charset="0"/>
              </a:rPr>
              <a:t>Monitor Graduação</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Vitor Manuel F. de L. Castro / vitor.manuel.castro@usp.br</a:t>
            </a:r>
          </a:p>
          <a:p>
            <a:pPr algn="ctr">
              <a:lnSpc>
                <a:spcPct val="150000"/>
              </a:lnSpc>
              <a:defRPr/>
            </a:pP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Apresentação atualizada pelos monitores em Maio de 2019</a:t>
            </a:r>
          </a:p>
        </p:txBody>
      </p:sp>
    </p:spTree>
    <p:extLst>
      <p:ext uri="{BB962C8B-B14F-4D97-AF65-F5344CB8AC3E}">
        <p14:creationId xmlns:p14="http://schemas.microsoft.com/office/powerpoint/2010/main" val="410518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m 17">
            <a:extLst>
              <a:ext uri="{FF2B5EF4-FFF2-40B4-BE49-F238E27FC236}">
                <a16:creationId xmlns:a16="http://schemas.microsoft.com/office/drawing/2014/main" id="{40EEBED5-F4EE-4C90-8FE1-96AC892A74A2}"/>
              </a:ext>
            </a:extLst>
          </p:cNvPr>
          <p:cNvPicPr>
            <a:picLocks noChangeAspect="1"/>
          </p:cNvPicPr>
          <p:nvPr/>
        </p:nvPicPr>
        <p:blipFill>
          <a:blip r:embed="rId3"/>
          <a:stretch>
            <a:fillRect/>
          </a:stretch>
        </p:blipFill>
        <p:spPr>
          <a:xfrm>
            <a:off x="2339752" y="1772816"/>
            <a:ext cx="4248472" cy="4824536"/>
          </a:xfrm>
          <a:prstGeom prst="rect">
            <a:avLst/>
          </a:prstGeom>
        </p:spPr>
      </p:pic>
      <p:sp>
        <p:nvSpPr>
          <p:cNvPr id="19" name="Retângulo: Cantos Arredondados 18">
            <a:extLst>
              <a:ext uri="{FF2B5EF4-FFF2-40B4-BE49-F238E27FC236}">
                <a16:creationId xmlns:a16="http://schemas.microsoft.com/office/drawing/2014/main" id="{5E50DA24-AED5-49D7-B160-FE57706614BF}"/>
              </a:ext>
            </a:extLst>
          </p:cNvPr>
          <p:cNvSpPr/>
          <p:nvPr/>
        </p:nvSpPr>
        <p:spPr>
          <a:xfrm>
            <a:off x="2195736" y="1772816"/>
            <a:ext cx="4464496" cy="288032"/>
          </a:xfrm>
          <a:prstGeom prst="round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Cantos Arredondados 19">
            <a:extLst>
              <a:ext uri="{FF2B5EF4-FFF2-40B4-BE49-F238E27FC236}">
                <a16:creationId xmlns:a16="http://schemas.microsoft.com/office/drawing/2014/main" id="{3A363C0E-D688-4450-9669-8154298B7654}"/>
              </a:ext>
            </a:extLst>
          </p:cNvPr>
          <p:cNvSpPr/>
          <p:nvPr/>
        </p:nvSpPr>
        <p:spPr>
          <a:xfrm>
            <a:off x="2231740" y="3789040"/>
            <a:ext cx="4428492" cy="792088"/>
          </a:xfrm>
          <a:prstGeom prst="round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Retângulo: Cantos Arredondados 22">
            <a:extLst>
              <a:ext uri="{FF2B5EF4-FFF2-40B4-BE49-F238E27FC236}">
                <a16:creationId xmlns:a16="http://schemas.microsoft.com/office/drawing/2014/main" id="{917AC87F-F2AE-4FC8-B28F-2DD555B6E38C}"/>
              </a:ext>
            </a:extLst>
          </p:cNvPr>
          <p:cNvSpPr/>
          <p:nvPr/>
        </p:nvSpPr>
        <p:spPr>
          <a:xfrm>
            <a:off x="2267744" y="5409220"/>
            <a:ext cx="4464496" cy="540060"/>
          </a:xfrm>
          <a:prstGeom prst="round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TextBox 3">
            <a:extLst>
              <a:ext uri="{FF2B5EF4-FFF2-40B4-BE49-F238E27FC236}">
                <a16:creationId xmlns:a16="http://schemas.microsoft.com/office/drawing/2014/main" id="{37D5625C-173E-4397-9CB2-9FB250B68719}"/>
              </a:ext>
            </a:extLst>
          </p:cNvPr>
          <p:cNvSpPr txBox="1"/>
          <p:nvPr/>
        </p:nvSpPr>
        <p:spPr>
          <a:xfrm>
            <a:off x="255952" y="1218374"/>
            <a:ext cx="8715329" cy="424732"/>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Elementos positivos na formação do resultado contábil</a:t>
            </a:r>
          </a:p>
        </p:txBody>
      </p:sp>
    </p:spTree>
    <p:extLst>
      <p:ext uri="{BB962C8B-B14F-4D97-AF65-F5344CB8AC3E}">
        <p14:creationId xmlns:p14="http://schemas.microsoft.com/office/powerpoint/2010/main" val="189254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Receita bruta</a:t>
            </a:r>
          </a:p>
        </p:txBody>
      </p:sp>
      <p:sp>
        <p:nvSpPr>
          <p:cNvPr id="5" name="TextBox 19">
            <a:extLst>
              <a:ext uri="{FF2B5EF4-FFF2-40B4-BE49-F238E27FC236}">
                <a16:creationId xmlns:a16="http://schemas.microsoft.com/office/drawing/2014/main" id="{0005B3DB-3E5A-4390-A04C-517D8F4D0165}"/>
              </a:ext>
            </a:extLst>
          </p:cNvPr>
          <p:cNvSpPr txBox="1"/>
          <p:nvPr/>
        </p:nvSpPr>
        <p:spPr>
          <a:xfrm>
            <a:off x="146231" y="1806200"/>
            <a:ext cx="8806181" cy="4413516"/>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Decreto-Lei nº 1.598/77 (redação dada pela Lei nº 12.973/14)</a:t>
            </a:r>
          </a:p>
          <a:p>
            <a:pPr marL="266700">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marL="266700">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Art. 12.  A receita bruta compreende:         </a:t>
            </a:r>
          </a:p>
          <a:p>
            <a:pPr marL="266700">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I - o produto da venda de bens nas operações de conta própria;       </a:t>
            </a:r>
          </a:p>
          <a:p>
            <a:pPr marL="266700">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II - o preço da prestação de serviços em geral;        </a:t>
            </a:r>
          </a:p>
          <a:p>
            <a:pPr marL="266700">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III - o resultado auferido nas operações de conta alheia; e       </a:t>
            </a:r>
          </a:p>
          <a:p>
            <a:pPr marL="266700">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IV - as receitas da atividade ou objeto principal da pessoa jurídica não compreendidas nos incisos I a III.    </a:t>
            </a:r>
          </a:p>
        </p:txBody>
      </p:sp>
    </p:spTree>
    <p:extLst>
      <p:ext uri="{BB962C8B-B14F-4D97-AF65-F5344CB8AC3E}">
        <p14:creationId xmlns:p14="http://schemas.microsoft.com/office/powerpoint/2010/main" val="3542470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Receita líquida</a:t>
            </a:r>
          </a:p>
        </p:txBody>
      </p:sp>
      <p:sp>
        <p:nvSpPr>
          <p:cNvPr id="5" name="TextBox 19">
            <a:extLst>
              <a:ext uri="{FF2B5EF4-FFF2-40B4-BE49-F238E27FC236}">
                <a16:creationId xmlns:a16="http://schemas.microsoft.com/office/drawing/2014/main" id="{0005B3DB-3E5A-4390-A04C-517D8F4D0165}"/>
              </a:ext>
            </a:extLst>
          </p:cNvPr>
          <p:cNvSpPr txBox="1"/>
          <p:nvPr/>
        </p:nvSpPr>
        <p:spPr>
          <a:xfrm>
            <a:off x="146231" y="1806200"/>
            <a:ext cx="8806181" cy="3416320"/>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Decreto-Lei nº 1.598/77 (redação dada pela Lei nº 12.973/14)</a:t>
            </a:r>
          </a:p>
          <a:p>
            <a:pPr marL="266700">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marL="266700" algn="just">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Art. 12 (...) </a:t>
            </a:r>
          </a:p>
          <a:p>
            <a:pPr marL="266700" algn="just">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 1o A receita líquida será a receita bruta diminuída de: </a:t>
            </a:r>
          </a:p>
          <a:p>
            <a:pPr marL="266700" algn="just">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I - devoluções e vendas canceladas; </a:t>
            </a:r>
          </a:p>
          <a:p>
            <a:pPr marL="266700" algn="just">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II - descontos concedidos incondicionalmente; </a:t>
            </a:r>
          </a:p>
          <a:p>
            <a:pPr marL="266700" algn="just">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III - tributos sobre ela incidentes; e </a:t>
            </a:r>
          </a:p>
          <a:p>
            <a:pPr marL="266700" algn="just">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IV - valores decorrentes do ajuste a valor presente, de que trata o inciso VIII do caput do art. 183 da Lei no 6.404, de 15 de dezembro de 1976, das operações vinculadas à receita bruta.   </a:t>
            </a:r>
          </a:p>
        </p:txBody>
      </p:sp>
    </p:spTree>
    <p:extLst>
      <p:ext uri="{BB962C8B-B14F-4D97-AF65-F5344CB8AC3E}">
        <p14:creationId xmlns:p14="http://schemas.microsoft.com/office/powerpoint/2010/main" val="144228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Ganhos de capital</a:t>
            </a:r>
          </a:p>
        </p:txBody>
      </p:sp>
      <p:sp>
        <p:nvSpPr>
          <p:cNvPr id="5" name="TextBox 19">
            <a:extLst>
              <a:ext uri="{FF2B5EF4-FFF2-40B4-BE49-F238E27FC236}">
                <a16:creationId xmlns:a16="http://schemas.microsoft.com/office/drawing/2014/main" id="{0005B3DB-3E5A-4390-A04C-517D8F4D0165}"/>
              </a:ext>
            </a:extLst>
          </p:cNvPr>
          <p:cNvSpPr txBox="1"/>
          <p:nvPr/>
        </p:nvSpPr>
        <p:spPr>
          <a:xfrm>
            <a:off x="146231" y="1806200"/>
            <a:ext cx="8806181" cy="4302716"/>
          </a:xfrm>
          <a:prstGeom prst="rect">
            <a:avLst/>
          </a:prstGeom>
          <a:noFill/>
        </p:spPr>
        <p:txBody>
          <a:bodyPr wrap="square" rtlCol="0">
            <a:spAutoFit/>
          </a:bodyPr>
          <a:lstStyle/>
          <a:p>
            <a:pPr marL="284400" indent="-285750" algn="just" defTabSz="457200" eaLnBrk="1" fontAlgn="auto" hangingPunct="1">
              <a:lnSpc>
                <a:spcPct val="120000"/>
              </a:lnSpc>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Decreto-Lei nº 1.598/77 (redação dada pela Lei nº 12.973/14)</a:t>
            </a:r>
          </a:p>
          <a:p>
            <a:pPr marL="266700">
              <a:lnSpc>
                <a:spcPct val="120000"/>
              </a:lnSpc>
              <a:spcBef>
                <a:spcPts val="0"/>
              </a:spcBef>
              <a:spcAft>
                <a:spcPts val="0"/>
              </a:spcAft>
            </a:pPr>
            <a:endParaRPr lang="pt-BR" sz="1800" dirty="0">
              <a:solidFill>
                <a:srgbClr val="595959"/>
              </a:solidFill>
              <a:ea typeface="ＭＳ Ｐゴシック" panose="020B0600070205080204" pitchFamily="34" charset="-128"/>
              <a:cs typeface="Times New Roman" panose="02020603050405020304" pitchFamily="18" charset="0"/>
            </a:endParaRPr>
          </a:p>
          <a:p>
            <a:pPr marL="266700" algn="just">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Art. 31.  Serão classificados como ganhos ou perdas de capital, e computados na determinação do lucro real, os resultados na alienação, inclusive por desapropriação (§ 4o), na baixa por perecimento, extinção, desgaste, obsolescência ou exaustão, ou na liquidação de bens do ativo não circulante, classificados como investimentos, imobilizado ou intangível.        </a:t>
            </a:r>
            <a:r>
              <a:rPr lang="pt-BR" sz="1800" dirty="0">
                <a:solidFill>
                  <a:srgbClr val="595959"/>
                </a:solidFill>
                <a:ea typeface="ＭＳ Ｐゴシック" panose="020B0600070205080204" pitchFamily="34" charset="-128"/>
                <a:cs typeface="Times New Roman" panose="02020603050405020304" pitchFamily="18" charset="0"/>
                <a:hlinkClick r:id="rId3"/>
              </a:rPr>
              <a:t>(Redação dada pela Lei nº 12.973, de 2014)</a:t>
            </a:r>
            <a:r>
              <a:rPr lang="pt-BR" sz="1800" dirty="0">
                <a:solidFill>
                  <a:srgbClr val="595959"/>
                </a:solidFill>
                <a:ea typeface="ＭＳ Ｐゴシック" panose="020B0600070205080204" pitchFamily="34" charset="-128"/>
                <a:cs typeface="Times New Roman" panose="02020603050405020304" pitchFamily="18" charset="0"/>
              </a:rPr>
              <a:t>     </a:t>
            </a:r>
            <a:r>
              <a:rPr lang="pt-BR" sz="1800" dirty="0">
                <a:solidFill>
                  <a:srgbClr val="595959"/>
                </a:solidFill>
                <a:ea typeface="ＭＳ Ｐゴシック" panose="020B0600070205080204" pitchFamily="34" charset="-128"/>
                <a:cs typeface="Times New Roman" panose="02020603050405020304" pitchFamily="18" charset="0"/>
                <a:hlinkClick r:id="rId4"/>
              </a:rPr>
              <a:t>(Vigência)</a:t>
            </a:r>
            <a:endParaRPr lang="pt-BR" sz="1800" dirty="0">
              <a:solidFill>
                <a:srgbClr val="595959"/>
              </a:solidFill>
              <a:ea typeface="ＭＳ Ｐゴシック" panose="020B0600070205080204" pitchFamily="34" charset="-128"/>
              <a:cs typeface="Times New Roman" panose="02020603050405020304" pitchFamily="18" charset="0"/>
            </a:endParaRPr>
          </a:p>
          <a:p>
            <a:pPr marL="266700" algn="just">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 1o  Ressalvadas as disposições especiais, a determinação do ganho ou perda de capital terá por base o valor contábil do bem, assim entendido o que estiver registrado na escrituração do contribuinte, diminuído, se for o caso, da depreciação, amortização ou exaustão acumulada e das perdas estimadas no valor de ativos.</a:t>
            </a:r>
            <a:r>
              <a:rPr lang="pt-BR" dirty="0"/>
              <a:t>  </a:t>
            </a:r>
          </a:p>
          <a:p>
            <a:pPr marL="266700">
              <a:lnSpc>
                <a:spcPct val="120000"/>
              </a:lnSpc>
              <a:spcBef>
                <a:spcPts val="0"/>
              </a:spcBef>
              <a:spcAft>
                <a:spcPts val="0"/>
              </a:spcAft>
            </a:pPr>
            <a:r>
              <a:rPr lang="pt-BR" sz="1800" dirty="0">
                <a:solidFill>
                  <a:srgbClr val="595959"/>
                </a:solidFill>
                <a:ea typeface="ＭＳ Ｐゴシック" panose="020B0600070205080204" pitchFamily="34" charset="-128"/>
                <a:cs typeface="Times New Roman" panose="02020603050405020304" pitchFamily="18" charset="0"/>
              </a:rPr>
              <a:t> </a:t>
            </a:r>
            <a:r>
              <a:rPr lang="pt-BR" dirty="0"/>
              <a:t>   </a:t>
            </a:r>
          </a:p>
        </p:txBody>
      </p:sp>
    </p:spTree>
    <p:extLst>
      <p:ext uri="{BB962C8B-B14F-4D97-AF65-F5344CB8AC3E}">
        <p14:creationId xmlns:p14="http://schemas.microsoft.com/office/powerpoint/2010/main" val="171521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sz="1800" b="1" dirty="0">
                <a:solidFill>
                  <a:srgbClr val="595959"/>
                </a:solidFill>
                <a:cs typeface="Times New Roman" panose="02020603050405020304" pitchFamily="18" charset="0"/>
              </a:rPr>
              <a:t>Ganhos de capital</a:t>
            </a:r>
          </a:p>
        </p:txBody>
      </p:sp>
      <p:sp>
        <p:nvSpPr>
          <p:cNvPr id="6" name="Subtitle 2">
            <a:extLst>
              <a:ext uri="{FF2B5EF4-FFF2-40B4-BE49-F238E27FC236}">
                <a16:creationId xmlns:a16="http://schemas.microsoft.com/office/drawing/2014/main" id="{8369B25C-8308-420C-BA99-C1D95BC8DE1B}"/>
              </a:ext>
            </a:extLst>
          </p:cNvPr>
          <p:cNvSpPr txBox="1">
            <a:spLocks/>
          </p:cNvSpPr>
          <p:nvPr/>
        </p:nvSpPr>
        <p:spPr bwMode="auto">
          <a:xfrm>
            <a:off x="6835628" y="1923256"/>
            <a:ext cx="1309688" cy="792162"/>
          </a:xfrm>
          <a:prstGeom prst="rect">
            <a:avLst/>
          </a:prstGeom>
          <a:solidFill>
            <a:schemeClr val="bg1">
              <a:lumMod val="75000"/>
            </a:schemeClr>
          </a:solidFill>
          <a:ln>
            <a:noFill/>
          </a:ln>
        </p:spPr>
        <p:txBody>
          <a:bodyPr lIns="95786" tIns="47893" rIns="95786" bIns="47893"/>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buFont typeface="Arial" panose="020B0604020202020204" pitchFamily="34" charset="0"/>
              <a:buNone/>
              <a:defRPr/>
            </a:pPr>
            <a:r>
              <a:rPr lang="pt-BR" altLang="pt-BR" sz="2000" b="1" dirty="0">
                <a:solidFill>
                  <a:srgbClr val="595959"/>
                </a:solidFill>
                <a:latin typeface="Times New Roman" panose="02020603050405020304" pitchFamily="18" charset="0"/>
                <a:cs typeface="Times New Roman" panose="02020603050405020304" pitchFamily="18" charset="0"/>
              </a:rPr>
              <a:t>Custo de</a:t>
            </a:r>
          </a:p>
          <a:p>
            <a:pPr algn="ctr" eaLnBrk="1" hangingPunct="1">
              <a:spcBef>
                <a:spcPct val="20000"/>
              </a:spcBef>
              <a:buFont typeface="Arial" panose="020B0604020202020204" pitchFamily="34" charset="0"/>
              <a:buNone/>
              <a:defRPr/>
            </a:pPr>
            <a:r>
              <a:rPr lang="pt-BR" altLang="pt-BR" sz="2000" b="1" dirty="0">
                <a:solidFill>
                  <a:srgbClr val="595959"/>
                </a:solidFill>
                <a:latin typeface="Times New Roman" panose="02020603050405020304" pitchFamily="18" charset="0"/>
                <a:cs typeface="Times New Roman" panose="02020603050405020304" pitchFamily="18" charset="0"/>
              </a:rPr>
              <a:t> aquisição</a:t>
            </a:r>
            <a:endParaRPr lang="en-US" altLang="pt-BR" sz="2000" dirty="0">
              <a:solidFill>
                <a:srgbClr val="595959"/>
              </a:solidFill>
              <a:latin typeface="Times New Roman" panose="02020603050405020304" pitchFamily="18" charset="0"/>
              <a:cs typeface="Times New Roman" panose="02020603050405020304" pitchFamily="18" charset="0"/>
            </a:endParaRPr>
          </a:p>
        </p:txBody>
      </p:sp>
      <p:sp>
        <p:nvSpPr>
          <p:cNvPr id="7" name="Subtitle 2">
            <a:extLst>
              <a:ext uri="{FF2B5EF4-FFF2-40B4-BE49-F238E27FC236}">
                <a16:creationId xmlns:a16="http://schemas.microsoft.com/office/drawing/2014/main" id="{89893BCA-DDF5-423D-BED0-84A7E8A5024E}"/>
              </a:ext>
            </a:extLst>
          </p:cNvPr>
          <p:cNvSpPr txBox="1">
            <a:spLocks/>
          </p:cNvSpPr>
          <p:nvPr/>
        </p:nvSpPr>
        <p:spPr bwMode="auto">
          <a:xfrm>
            <a:off x="4189413" y="1930400"/>
            <a:ext cx="1319212" cy="777875"/>
          </a:xfrm>
          <a:prstGeom prst="rect">
            <a:avLst/>
          </a:prstGeom>
          <a:solidFill>
            <a:schemeClr val="bg1">
              <a:lumMod val="75000"/>
            </a:schemeClr>
          </a:solidFill>
          <a:ln>
            <a:noFill/>
          </a:ln>
        </p:spPr>
        <p:txBody>
          <a:bodyPr lIns="95786" tIns="47893" rIns="95786" bIns="47893"/>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buFont typeface="Arial" panose="020B0604020202020204" pitchFamily="34" charset="0"/>
              <a:buNone/>
              <a:defRPr/>
            </a:pPr>
            <a:r>
              <a:rPr lang="pt-BR" altLang="pt-BR" sz="2000" b="1" dirty="0">
                <a:solidFill>
                  <a:srgbClr val="595959"/>
                </a:solidFill>
                <a:latin typeface="Times New Roman" panose="02020603050405020304" pitchFamily="18" charset="0"/>
                <a:cs typeface="Times New Roman" panose="02020603050405020304" pitchFamily="18" charset="0"/>
              </a:rPr>
              <a:t>Valor de</a:t>
            </a:r>
          </a:p>
          <a:p>
            <a:pPr algn="ctr" eaLnBrk="1" hangingPunct="1">
              <a:spcBef>
                <a:spcPct val="20000"/>
              </a:spcBef>
              <a:buFont typeface="Arial" panose="020B0604020202020204" pitchFamily="34" charset="0"/>
              <a:buNone/>
              <a:defRPr/>
            </a:pPr>
            <a:r>
              <a:rPr lang="pt-BR" altLang="pt-BR" sz="2000" b="1" dirty="0">
                <a:solidFill>
                  <a:srgbClr val="595959"/>
                </a:solidFill>
                <a:latin typeface="Times New Roman" panose="02020603050405020304" pitchFamily="18" charset="0"/>
                <a:cs typeface="Times New Roman" panose="02020603050405020304" pitchFamily="18" charset="0"/>
              </a:rPr>
              <a:t> alienação</a:t>
            </a:r>
            <a:endParaRPr lang="en-US" altLang="pt-BR" sz="2000" dirty="0">
              <a:solidFill>
                <a:srgbClr val="595959"/>
              </a:solidFill>
              <a:latin typeface="Times New Roman" panose="02020603050405020304" pitchFamily="18" charset="0"/>
              <a:cs typeface="Times New Roman" panose="02020603050405020304" pitchFamily="18" charset="0"/>
            </a:endParaRPr>
          </a:p>
        </p:txBody>
      </p:sp>
      <p:sp>
        <p:nvSpPr>
          <p:cNvPr id="8" name="Subtitle 2">
            <a:extLst>
              <a:ext uri="{FF2B5EF4-FFF2-40B4-BE49-F238E27FC236}">
                <a16:creationId xmlns:a16="http://schemas.microsoft.com/office/drawing/2014/main" id="{D6F1F190-AF18-452D-8B81-003ECB07B375}"/>
              </a:ext>
            </a:extLst>
          </p:cNvPr>
          <p:cNvSpPr txBox="1">
            <a:spLocks/>
          </p:cNvSpPr>
          <p:nvPr/>
        </p:nvSpPr>
        <p:spPr bwMode="auto">
          <a:xfrm>
            <a:off x="6357938" y="2781300"/>
            <a:ext cx="2246312"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Valor contábil na data do evento</a:t>
            </a:r>
          </a:p>
          <a:p>
            <a:pPr algn="ctr" eaLnBrk="1" hangingPunct="1">
              <a:buFont typeface="Arial" panose="020B0604020202020204" pitchFamily="34" charset="0"/>
              <a:buNone/>
            </a:pPr>
            <a:endParaRPr lang="en-US" altLang="pt-BR" sz="2000" dirty="0">
              <a:solidFill>
                <a:srgbClr val="595959"/>
              </a:solidFill>
              <a:ea typeface="ＭＳ Ｐゴシック" panose="020B0600070205080204" pitchFamily="34" charset="-128"/>
              <a:cs typeface="Times New Roman" panose="02020603050405020304" pitchFamily="18" charset="0"/>
            </a:endParaRPr>
          </a:p>
        </p:txBody>
      </p:sp>
      <p:sp>
        <p:nvSpPr>
          <p:cNvPr id="9" name="Subtitle 2">
            <a:extLst>
              <a:ext uri="{FF2B5EF4-FFF2-40B4-BE49-F238E27FC236}">
                <a16:creationId xmlns:a16="http://schemas.microsoft.com/office/drawing/2014/main" id="{AE3ACEB0-83E3-49B2-86C2-80DD714EE4BD}"/>
              </a:ext>
            </a:extLst>
          </p:cNvPr>
          <p:cNvSpPr txBox="1">
            <a:spLocks/>
          </p:cNvSpPr>
          <p:nvPr/>
        </p:nvSpPr>
        <p:spPr bwMode="auto">
          <a:xfrm>
            <a:off x="3995738" y="2781300"/>
            <a:ext cx="1731962"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Preço efetivo</a:t>
            </a:r>
          </a:p>
          <a:p>
            <a:pPr algn="ctr" eaLnBrk="1" hangingPunct="1">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da operação</a:t>
            </a:r>
          </a:p>
          <a:p>
            <a:pPr algn="ctr" eaLnBrk="1" hangingPunct="1">
              <a:buFont typeface="Arial" panose="020B0604020202020204" pitchFamily="34" charset="0"/>
              <a:buNone/>
            </a:pPr>
            <a:endParaRPr lang="en-US" altLang="pt-BR" sz="2000" dirty="0">
              <a:solidFill>
                <a:srgbClr val="595959"/>
              </a:solidFill>
              <a:ea typeface="ＭＳ Ｐゴシック" panose="020B0600070205080204" pitchFamily="34" charset="-128"/>
              <a:cs typeface="Times New Roman" panose="02020603050405020304" pitchFamily="18" charset="0"/>
            </a:endParaRPr>
          </a:p>
        </p:txBody>
      </p:sp>
      <p:sp>
        <p:nvSpPr>
          <p:cNvPr id="10" name="Subtitle 2">
            <a:extLst>
              <a:ext uri="{FF2B5EF4-FFF2-40B4-BE49-F238E27FC236}">
                <a16:creationId xmlns:a16="http://schemas.microsoft.com/office/drawing/2014/main" id="{A183E26D-8F74-449F-9DE4-FB5A681E46BE}"/>
              </a:ext>
            </a:extLst>
          </p:cNvPr>
          <p:cNvSpPr txBox="1">
            <a:spLocks/>
          </p:cNvSpPr>
          <p:nvPr/>
        </p:nvSpPr>
        <p:spPr bwMode="auto">
          <a:xfrm>
            <a:off x="5649913" y="1700213"/>
            <a:ext cx="100965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4000" b="1">
                <a:solidFill>
                  <a:srgbClr val="C00000"/>
                </a:solidFill>
                <a:ea typeface="ＭＳ Ｐゴシック" panose="020B0600070205080204" pitchFamily="34" charset="-128"/>
                <a:cs typeface="Times New Roman" panose="02020603050405020304" pitchFamily="18" charset="0"/>
              </a:rPr>
              <a:t>_</a:t>
            </a:r>
            <a:endParaRPr lang="en-US" altLang="pt-BR" sz="4000" b="1">
              <a:solidFill>
                <a:srgbClr val="C00000"/>
              </a:solidFill>
              <a:ea typeface="ＭＳ Ｐゴシック" panose="020B0600070205080204" pitchFamily="34" charset="-128"/>
              <a:cs typeface="Times New Roman" panose="02020603050405020304" pitchFamily="18" charset="0"/>
            </a:endParaRPr>
          </a:p>
        </p:txBody>
      </p:sp>
      <p:sp>
        <p:nvSpPr>
          <p:cNvPr id="11" name="Subtitle 2">
            <a:extLst>
              <a:ext uri="{FF2B5EF4-FFF2-40B4-BE49-F238E27FC236}">
                <a16:creationId xmlns:a16="http://schemas.microsoft.com/office/drawing/2014/main" id="{1D903A0F-0D10-4804-AF49-4849FA52068E}"/>
              </a:ext>
            </a:extLst>
          </p:cNvPr>
          <p:cNvSpPr txBox="1">
            <a:spLocks/>
          </p:cNvSpPr>
          <p:nvPr/>
        </p:nvSpPr>
        <p:spPr bwMode="auto">
          <a:xfrm>
            <a:off x="1355726" y="1930400"/>
            <a:ext cx="1319212" cy="777875"/>
          </a:xfrm>
          <a:prstGeom prst="rect">
            <a:avLst/>
          </a:prstGeom>
          <a:solidFill>
            <a:schemeClr val="bg1">
              <a:lumMod val="75000"/>
            </a:schemeClr>
          </a:solidFill>
          <a:ln>
            <a:noFill/>
          </a:ln>
        </p:spPr>
        <p:txBody>
          <a:bodyPr lIns="95786" tIns="47893" rIns="95786" bIns="47893"/>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buFont typeface="Arial" panose="020B0604020202020204" pitchFamily="34" charset="0"/>
              <a:buNone/>
              <a:defRPr/>
            </a:pPr>
            <a:r>
              <a:rPr lang="pt-BR" altLang="pt-BR" sz="2000" b="1" dirty="0">
                <a:solidFill>
                  <a:srgbClr val="595959"/>
                </a:solidFill>
                <a:latin typeface="Times New Roman" panose="02020603050405020304" pitchFamily="18" charset="0"/>
                <a:cs typeface="Times New Roman" panose="02020603050405020304" pitchFamily="18" charset="0"/>
              </a:rPr>
              <a:t>Ganho de capital</a:t>
            </a:r>
            <a:endParaRPr lang="en-US" altLang="pt-BR" sz="2000" dirty="0">
              <a:solidFill>
                <a:srgbClr val="595959"/>
              </a:solidFill>
              <a:latin typeface="Times New Roman" panose="02020603050405020304" pitchFamily="18" charset="0"/>
              <a:cs typeface="Times New Roman" panose="02020603050405020304" pitchFamily="18" charset="0"/>
            </a:endParaRPr>
          </a:p>
        </p:txBody>
      </p:sp>
      <p:sp>
        <p:nvSpPr>
          <p:cNvPr id="12" name="Subtitle 2">
            <a:extLst>
              <a:ext uri="{FF2B5EF4-FFF2-40B4-BE49-F238E27FC236}">
                <a16:creationId xmlns:a16="http://schemas.microsoft.com/office/drawing/2014/main" id="{887BD448-F77E-4A33-8A6A-FD54D8866D0F}"/>
              </a:ext>
            </a:extLst>
          </p:cNvPr>
          <p:cNvSpPr txBox="1">
            <a:spLocks/>
          </p:cNvSpPr>
          <p:nvPr/>
        </p:nvSpPr>
        <p:spPr bwMode="auto">
          <a:xfrm>
            <a:off x="2843213" y="2005013"/>
            <a:ext cx="100965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4000" b="1">
                <a:solidFill>
                  <a:srgbClr val="C00000"/>
                </a:solidFill>
                <a:ea typeface="ＭＳ Ｐゴシック" panose="020B0600070205080204" pitchFamily="34" charset="-128"/>
                <a:cs typeface="Times New Roman" panose="02020603050405020304" pitchFamily="18" charset="0"/>
              </a:rPr>
              <a:t>=</a:t>
            </a:r>
            <a:endParaRPr lang="en-US" altLang="pt-BR" sz="4000" b="1">
              <a:solidFill>
                <a:srgbClr val="C00000"/>
              </a:solidFill>
              <a:ea typeface="ＭＳ Ｐゴシック" panose="020B0600070205080204" pitchFamily="34" charset="-128"/>
              <a:cs typeface="Times New Roman" panose="02020603050405020304" pitchFamily="18" charset="0"/>
            </a:endParaRPr>
          </a:p>
        </p:txBody>
      </p:sp>
      <p:sp>
        <p:nvSpPr>
          <p:cNvPr id="13" name="Subtitle 2">
            <a:extLst>
              <a:ext uri="{FF2B5EF4-FFF2-40B4-BE49-F238E27FC236}">
                <a16:creationId xmlns:a16="http://schemas.microsoft.com/office/drawing/2014/main" id="{3A9932FF-EF7D-4A70-89C5-34E96292EDD5}"/>
              </a:ext>
            </a:extLst>
          </p:cNvPr>
          <p:cNvSpPr txBox="1">
            <a:spLocks/>
          </p:cNvSpPr>
          <p:nvPr/>
        </p:nvSpPr>
        <p:spPr bwMode="auto">
          <a:xfrm>
            <a:off x="137290" y="4016118"/>
            <a:ext cx="157873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Valor contábil pode ser ajustado*¹</a:t>
            </a:r>
            <a:endParaRPr lang="en-US" altLang="pt-BR" sz="1800" b="1" dirty="0">
              <a:solidFill>
                <a:srgbClr val="595959"/>
              </a:solidFill>
              <a:ea typeface="ＭＳ Ｐゴシック" panose="020B0600070205080204" pitchFamily="34" charset="-128"/>
              <a:cs typeface="Times New Roman" panose="02020603050405020304" pitchFamily="18" charset="0"/>
            </a:endParaRPr>
          </a:p>
        </p:txBody>
      </p:sp>
      <p:sp>
        <p:nvSpPr>
          <p:cNvPr id="14" name="Text Box 3">
            <a:extLst>
              <a:ext uri="{FF2B5EF4-FFF2-40B4-BE49-F238E27FC236}">
                <a16:creationId xmlns:a16="http://schemas.microsoft.com/office/drawing/2014/main" id="{49363CA7-A2F1-4213-B88E-8DC541CB175E}"/>
              </a:ext>
            </a:extLst>
          </p:cNvPr>
          <p:cNvSpPr txBox="1">
            <a:spLocks noChangeArrowheads="1"/>
          </p:cNvSpPr>
          <p:nvPr/>
        </p:nvSpPr>
        <p:spPr bwMode="auto">
          <a:xfrm>
            <a:off x="2110478" y="3737001"/>
            <a:ext cx="677576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pt-BR" altLang="pt-BR" sz="2000" dirty="0">
                <a:solidFill>
                  <a:srgbClr val="595959"/>
                </a:solidFill>
                <a:ea typeface="ＭＳ Ｐゴシック" panose="020B0600070205080204" pitchFamily="34" charset="-128"/>
                <a:cs typeface="Times New Roman" panose="02020603050405020304" pitchFamily="18" charset="0"/>
              </a:rPr>
              <a:t>Para </a:t>
            </a:r>
            <a:r>
              <a:rPr lang="pt-BR" altLang="pt-BR" sz="2000" i="1" dirty="0">
                <a:solidFill>
                  <a:srgbClr val="595959"/>
                </a:solidFill>
                <a:ea typeface="ＭＳ Ｐゴシック" panose="020B0600070205080204" pitchFamily="34" charset="-128"/>
                <a:cs typeface="Times New Roman" panose="02020603050405020304" pitchFamily="18" charset="0"/>
              </a:rPr>
              <a:t>mais</a:t>
            </a:r>
            <a:r>
              <a:rPr lang="pt-BR" altLang="pt-BR" sz="2000" dirty="0">
                <a:solidFill>
                  <a:srgbClr val="595959"/>
                </a:solidFill>
                <a:ea typeface="ＭＳ Ｐゴシック" panose="020B0600070205080204" pitchFamily="34" charset="-128"/>
                <a:cs typeface="Times New Roman" panose="02020603050405020304" pitchFamily="18" charset="0"/>
              </a:rPr>
              <a:t> em razão de ajustes positivos decorrentes da avaliação a valor justo (“AVJ”) de um determinado ativo</a:t>
            </a:r>
            <a:endParaRPr lang="pt-BR" altLang="pt-BR" sz="2000" dirty="0">
              <a:solidFill>
                <a:srgbClr val="C00000"/>
              </a:solidFill>
              <a:ea typeface="ＭＳ Ｐゴシック" panose="020B0600070205080204" pitchFamily="34" charset="-128"/>
              <a:cs typeface="Times New Roman" panose="02020603050405020304" pitchFamily="18" charset="0"/>
            </a:endParaRPr>
          </a:p>
        </p:txBody>
      </p:sp>
      <p:sp>
        <p:nvSpPr>
          <p:cNvPr id="15" name="Text Box 3">
            <a:extLst>
              <a:ext uri="{FF2B5EF4-FFF2-40B4-BE49-F238E27FC236}">
                <a16:creationId xmlns:a16="http://schemas.microsoft.com/office/drawing/2014/main" id="{C11A8DE7-D221-4029-9993-9C80570F9B40}"/>
              </a:ext>
            </a:extLst>
          </p:cNvPr>
          <p:cNvSpPr txBox="1">
            <a:spLocks noChangeArrowheads="1"/>
          </p:cNvSpPr>
          <p:nvPr/>
        </p:nvSpPr>
        <p:spPr bwMode="auto">
          <a:xfrm>
            <a:off x="2108463" y="4676375"/>
            <a:ext cx="677979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pt-BR" altLang="pt-BR" sz="2000" dirty="0">
                <a:solidFill>
                  <a:srgbClr val="595959"/>
                </a:solidFill>
                <a:ea typeface="ＭＳ Ｐゴシック" panose="020B0600070205080204" pitchFamily="34" charset="-128"/>
                <a:cs typeface="Times New Roman" panose="02020603050405020304" pitchFamily="18" charset="0"/>
              </a:rPr>
              <a:t>Para </a:t>
            </a:r>
            <a:r>
              <a:rPr lang="pt-BR" altLang="pt-BR" sz="2000" i="1" dirty="0">
                <a:solidFill>
                  <a:srgbClr val="595959"/>
                </a:solidFill>
                <a:ea typeface="ＭＳ Ｐゴシック" panose="020B0600070205080204" pitchFamily="34" charset="-128"/>
                <a:cs typeface="Times New Roman" panose="02020603050405020304" pitchFamily="18" charset="0"/>
              </a:rPr>
              <a:t>menos</a:t>
            </a:r>
            <a:r>
              <a:rPr lang="pt-BR" altLang="pt-BR" sz="2000" dirty="0">
                <a:solidFill>
                  <a:srgbClr val="595959"/>
                </a:solidFill>
                <a:ea typeface="ＭＳ Ｐゴシック" panose="020B0600070205080204" pitchFamily="34" charset="-128"/>
                <a:cs typeface="Times New Roman" panose="02020603050405020304" pitchFamily="18" charset="0"/>
              </a:rPr>
              <a:t> em razão de ajustes negativos de AVJ, depreciação, amortização ou exaustão e em razão de provisão para perda</a:t>
            </a:r>
            <a:endParaRPr lang="pt-BR" altLang="pt-BR" sz="2000" b="1" dirty="0">
              <a:solidFill>
                <a:srgbClr val="C00000"/>
              </a:solidFill>
              <a:ea typeface="ＭＳ Ｐゴシック" panose="020B0600070205080204" pitchFamily="34" charset="-128"/>
              <a:cs typeface="Times New Roman" panose="02020603050405020304" pitchFamily="18" charset="0"/>
            </a:endParaRPr>
          </a:p>
        </p:txBody>
      </p:sp>
      <p:pic>
        <p:nvPicPr>
          <p:cNvPr id="16" name="Imagem 15">
            <a:extLst>
              <a:ext uri="{FF2B5EF4-FFF2-40B4-BE49-F238E27FC236}">
                <a16:creationId xmlns:a16="http://schemas.microsoft.com/office/drawing/2014/main" id="{B4765E30-8853-4BF9-AB1C-E3613DB27A36}"/>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rcRect/>
          <a:stretch>
            <a:fillRect/>
          </a:stretch>
        </p:blipFill>
        <p:spPr bwMode="auto">
          <a:xfrm>
            <a:off x="1681957" y="3800181"/>
            <a:ext cx="360362" cy="151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5952" y="5854605"/>
            <a:ext cx="8554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defPPr>
              <a:defRPr lang="pt-BR"/>
            </a:defPPr>
            <a:lvl1pPr algn="just">
              <a:defRPr sz="2000">
                <a:solidFill>
                  <a:srgbClr val="595959"/>
                </a:solidFill>
                <a:ea typeface="ＭＳ Ｐゴシック" panose="020B0600070205080204" pitchFamily="34" charset="-128"/>
                <a:cs typeface="Times New Roman" panose="02020603050405020304" pitchFamily="18"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pt-BR" sz="1800" dirty="0"/>
              <a:t>*¹ Alguns destes ajustes </a:t>
            </a:r>
            <a:r>
              <a:rPr lang="pt-BR" sz="1800" b="1" dirty="0"/>
              <a:t>não</a:t>
            </a:r>
            <a:r>
              <a:rPr lang="pt-BR" sz="1800" dirty="0"/>
              <a:t> têm efeito fiscal; e.g. avaliação a valor justo (AVJ). </a:t>
            </a:r>
          </a:p>
        </p:txBody>
      </p:sp>
    </p:spTree>
    <p:extLst>
      <p:ext uri="{BB962C8B-B14F-4D97-AF65-F5344CB8AC3E}">
        <p14:creationId xmlns:p14="http://schemas.microsoft.com/office/powerpoint/2010/main" val="373206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p:bldP spid="13" grpId="0"/>
      <p:bldP spid="14" grpId="0"/>
      <p:bldP spid="15" grpId="0"/>
    </p:bldLst>
  </p:timing>
</p:sld>
</file>

<file path=ppt/theme/theme1.xml><?xml version="1.0" encoding="utf-8"?>
<a:theme xmlns:a="http://schemas.openxmlformats.org/drawingml/2006/main" name="Personalizar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A5A5A5"/>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12186</TotalTime>
  <Words>3630</Words>
  <Application>Microsoft Office PowerPoint</Application>
  <PresentationFormat>Apresentação na tela (4:3)</PresentationFormat>
  <Paragraphs>412</Paragraphs>
  <Slides>41</Slides>
  <Notes>38</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41</vt:i4>
      </vt:variant>
    </vt:vector>
  </HeadingPairs>
  <TitlesOfParts>
    <vt:vector size="50" baseType="lpstr">
      <vt:lpstr>ＭＳ Ｐゴシック</vt:lpstr>
      <vt:lpstr>Arial</vt:lpstr>
      <vt:lpstr>Calibri</vt:lpstr>
      <vt:lpstr>Cardo</vt:lpstr>
      <vt:lpstr>Symbol</vt:lpstr>
      <vt:lpstr>Times New Roman</vt:lpstr>
      <vt:lpstr>Verdana</vt:lpstr>
      <vt:lpstr>Wingdings</vt:lpstr>
      <vt:lpstr>Personalizar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Perdido Brother 's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IMPOSTO DE RENDA - PESSOAS FÍSICAS</dc:title>
  <dc:creator>Evandro</dc:creator>
  <cp:lastModifiedBy>Lucas Adam Martinez Faria</cp:lastModifiedBy>
  <cp:revision>790</cp:revision>
  <cp:lastPrinted>2019-05-08T22:38:01Z</cp:lastPrinted>
  <dcterms:created xsi:type="dcterms:W3CDTF">2000-08-13T15:03:49Z</dcterms:created>
  <dcterms:modified xsi:type="dcterms:W3CDTF">2020-02-28T17:30:29Z</dcterms:modified>
</cp:coreProperties>
</file>