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62" r:id="rId6"/>
    <p:sldId id="267" r:id="rId7"/>
    <p:sldId id="263" r:id="rId8"/>
    <p:sldId id="266" r:id="rId9"/>
    <p:sldId id="264" r:id="rId10"/>
    <p:sldId id="268" r:id="rId11"/>
    <p:sldId id="271" r:id="rId12"/>
    <p:sldId id="265" r:id="rId13"/>
    <p:sldId id="270" r:id="rId14"/>
    <p:sldId id="259" r:id="rId15"/>
    <p:sldId id="272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7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914400"/>
          </a:xfrm>
        </p:spPr>
        <p:txBody>
          <a:bodyPr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09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0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72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107" y="1845734"/>
            <a:ext cx="4901377" cy="402335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715" y="1845735"/>
            <a:ext cx="5059993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2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609" y="1846052"/>
            <a:ext cx="4754880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2107" y="2582335"/>
            <a:ext cx="4907382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8706" y="1846052"/>
            <a:ext cx="4934988" cy="73628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9715" y="2582334"/>
            <a:ext cx="5063979" cy="32867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7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9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21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36" y="5037512"/>
            <a:ext cx="10113645" cy="906088"/>
          </a:xfrm>
        </p:spPr>
        <p:txBody>
          <a:bodyPr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8537" y="5867399"/>
            <a:ext cx="10105332" cy="58743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11/13/2012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9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07" y="1845734"/>
            <a:ext cx="10203573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11/13/2012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763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FontTx/>
        <a:buBlip>
          <a:blip r:embed="rId13"/>
        </a:buBlip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7CV_srNMXM&amp;feature=related" TargetMode="External"/><Relationship Id="rId2" Type="http://schemas.openxmlformats.org/officeDocument/2006/relationships/hyperlink" Target="http://www.youtube.com/watch?v=ae3wls6IM6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_SFAes-XQw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Boca de Ouro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Nelson rodrigues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0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i="1" dirty="0" smtClean="0"/>
              <a:t>“Eles </a:t>
            </a:r>
            <a:r>
              <a:rPr lang="pt-BR" i="1" dirty="0"/>
              <a:t>escondem o corpo atrás do móvel.  </a:t>
            </a:r>
            <a:endParaRPr lang="pt-BR" i="1" dirty="0" smtClean="0"/>
          </a:p>
          <a:p>
            <a:pPr>
              <a:buNone/>
            </a:pPr>
            <a:r>
              <a:rPr lang="pt-BR" i="1" dirty="0"/>
              <a:t>	</a:t>
            </a:r>
            <a:r>
              <a:rPr lang="pt-BR" i="1" dirty="0" smtClean="0"/>
              <a:t>Ele </a:t>
            </a:r>
            <a:r>
              <a:rPr lang="pt-BR" i="1" dirty="0"/>
              <a:t>quer agora que Celeste vá porque ele está </a:t>
            </a:r>
            <a:r>
              <a:rPr lang="pt-BR" i="1" dirty="0" smtClean="0"/>
              <a:t>esperando </a:t>
            </a:r>
            <a:r>
              <a:rPr lang="pt-BR" i="1" dirty="0"/>
              <a:t>visita, mas ela </a:t>
            </a:r>
            <a:r>
              <a:rPr lang="pt-BR" i="1" dirty="0" smtClean="0"/>
              <a:t>recusa-se </a:t>
            </a:r>
            <a:r>
              <a:rPr lang="pt-BR" i="1" dirty="0"/>
              <a:t>a sair.  </a:t>
            </a:r>
            <a:r>
              <a:rPr lang="pt-BR" i="1" dirty="0" smtClean="0"/>
              <a:t>	</a:t>
            </a:r>
          </a:p>
          <a:p>
            <a:pPr>
              <a:buNone/>
            </a:pPr>
            <a:r>
              <a:rPr lang="pt-BR" i="1" dirty="0"/>
              <a:t>	</a:t>
            </a:r>
            <a:r>
              <a:rPr lang="pt-BR" i="1" dirty="0" smtClean="0"/>
              <a:t>Pouco </a:t>
            </a:r>
            <a:r>
              <a:rPr lang="pt-BR" i="1" dirty="0"/>
              <a:t>depois, aparece Maria Luísa, a </a:t>
            </a:r>
            <a:r>
              <a:rPr lang="pt-BR" i="1" dirty="0" smtClean="0"/>
              <a:t>grã-fina</a:t>
            </a:r>
            <a:r>
              <a:rPr lang="pt-BR" i="1" dirty="0"/>
              <a:t>. Ela e Celeste se conhecem e </a:t>
            </a:r>
            <a:r>
              <a:rPr lang="pt-BR" i="1" dirty="0" smtClean="0"/>
              <a:t>se 	cumprimentam</a:t>
            </a:r>
            <a:r>
              <a:rPr lang="pt-BR" i="1" dirty="0"/>
              <a:t>. </a:t>
            </a:r>
            <a:r>
              <a:rPr lang="pt-BR" i="1" dirty="0" smtClean="0"/>
              <a:t>Estudaram </a:t>
            </a:r>
            <a:r>
              <a:rPr lang="pt-BR" i="1" dirty="0"/>
              <a:t>no </a:t>
            </a:r>
            <a:r>
              <a:rPr lang="pt-BR" i="1" dirty="0" smtClean="0"/>
              <a:t>mesmo </a:t>
            </a:r>
            <a:r>
              <a:rPr lang="pt-BR" i="1" dirty="0"/>
              <a:t>colégio. A conversa entre as duas começa </a:t>
            </a:r>
            <a:r>
              <a:rPr lang="pt-BR" i="1" dirty="0" smtClean="0"/>
              <a:t>	amigável </a:t>
            </a:r>
            <a:r>
              <a:rPr lang="pt-BR" i="1" dirty="0"/>
              <a:t>mas depois as duas </a:t>
            </a:r>
            <a:r>
              <a:rPr lang="pt-BR" i="1" dirty="0" smtClean="0"/>
              <a:t>começam </a:t>
            </a:r>
            <a:r>
              <a:rPr lang="pt-BR" i="1" dirty="0"/>
              <a:t>a discutir. Celeste acusa Maria Luísa de </a:t>
            </a:r>
            <a:r>
              <a:rPr lang="pt-BR" i="1" dirty="0" smtClean="0"/>
              <a:t>tê-	la </a:t>
            </a:r>
            <a:r>
              <a:rPr lang="pt-BR" i="1" dirty="0"/>
              <a:t>humilhada. </a:t>
            </a:r>
            <a:r>
              <a:rPr lang="pt-BR" i="1" dirty="0" smtClean="0"/>
              <a:t>No </a:t>
            </a:r>
            <a:r>
              <a:rPr lang="pt-BR" i="1" dirty="0"/>
              <a:t>auge da discussão </a:t>
            </a:r>
            <a:r>
              <a:rPr lang="pt-BR" i="1" dirty="0" smtClean="0"/>
              <a:t>, Celeste </a:t>
            </a:r>
            <a:r>
              <a:rPr lang="pt-BR" i="1" dirty="0"/>
              <a:t>mostra o </a:t>
            </a:r>
            <a:r>
              <a:rPr lang="pt-BR" i="1" dirty="0" smtClean="0"/>
              <a:t>corpo </a:t>
            </a:r>
            <a:r>
              <a:rPr lang="pt-BR" i="1" dirty="0"/>
              <a:t>do marido morto atrás do </a:t>
            </a:r>
            <a:r>
              <a:rPr lang="pt-BR" i="1" dirty="0" smtClean="0"/>
              <a:t>	móvel</a:t>
            </a:r>
            <a:r>
              <a:rPr lang="pt-BR" i="1" dirty="0"/>
              <a:t>. Ela diz que foi o Boca que matou</a:t>
            </a:r>
            <a:r>
              <a:rPr lang="pt-BR" i="1" dirty="0" smtClean="0"/>
              <a:t>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Boca de Ouro mata Celeste pela traição.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444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Ao final do livro, a morte de Boca de Ouro é anunciada na rádio: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i="1" dirty="0" smtClean="0"/>
              <a:t>“ Mataram o Boca de Ouro, o Al Capone, o Drácula de Madureira, o D. Quixote do jogo 	do bicho, o homem que matava com uma mão e dava esmola com a outra! Uma 	multidão, uma fila dupla que se alonga até o pátio do necrotério. São homens, mulheres 	e até crianças. Até crianças que vêm olhar pela última vez essa estrela do crime que foi 	Boca de Ouro! ”</a:t>
            </a:r>
          </a:p>
          <a:p>
            <a:pPr>
              <a:buNone/>
            </a:pPr>
            <a:r>
              <a:rPr lang="pt-BR" i="1" dirty="0"/>
              <a:t>	</a:t>
            </a:r>
            <a:r>
              <a:rPr lang="pt-BR" i="1" dirty="0" smtClean="0"/>
              <a:t>“ Esse povo veio ver o Boca de Ouro, o célebre Boca de Ouro. Entra no necrotério e 	encontra, em cima da mesa, um cadáver desdentado! Sem um mísero dente! Não é um 	paradoxo? É um paradoxo! Acho isso um requinte – pior que as 29 facadas. “</a:t>
            </a:r>
          </a:p>
        </p:txBody>
      </p:sp>
    </p:spTree>
    <p:extLst>
      <p:ext uri="{BB962C8B-B14F-4D97-AF65-F5344CB8AC3E}">
        <p14:creationId xmlns:p14="http://schemas.microsoft.com/office/powerpoint/2010/main" val="298551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De ato para ato, mais se percebe que “Boca de ouro” pertence muito mais a uma mitologia suburbana do que à realidade normal da Zona Norte.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 exemplo de outras narrativas de Nelson Rodrigues, esta também não apresenta a verdade objetiva dos fatos e, sim, a ótica distorcida pela emoção ou desvairio de uma mulher.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Dono de uma fortuna conquistada por </a:t>
            </a:r>
            <a:r>
              <a:rPr lang="pt-BR" dirty="0" smtClean="0"/>
              <a:t>meios </a:t>
            </a:r>
            <a:r>
              <a:rPr lang="pt-BR" dirty="0"/>
              <a:t>ilícitos, </a:t>
            </a:r>
            <a:r>
              <a:rPr lang="pt-BR" dirty="0" smtClean="0"/>
              <a:t>Boca </a:t>
            </a:r>
            <a:r>
              <a:rPr lang="pt-BR" dirty="0"/>
              <a:t>de Ouro passeia com certa desenvoltura por entre as </a:t>
            </a:r>
            <a:r>
              <a:rPr lang="pt-BR" dirty="0" smtClean="0"/>
              <a:t>mais </a:t>
            </a:r>
            <a:r>
              <a:rPr lang="pt-BR" dirty="0"/>
              <a:t>diversas classes sociais. Manipula a imprensa, compra </a:t>
            </a:r>
            <a:r>
              <a:rPr lang="pt-BR" dirty="0" smtClean="0"/>
              <a:t>políticos </a:t>
            </a:r>
            <a:r>
              <a:rPr lang="pt-BR" dirty="0"/>
              <a:t>e corrompe a opinião pública</a:t>
            </a:r>
            <a:r>
              <a:rPr lang="pt-B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Maria Luísa, a </a:t>
            </a:r>
            <a:r>
              <a:rPr lang="pt-BR" dirty="0"/>
              <a:t>grã-fina</a:t>
            </a:r>
            <a:r>
              <a:rPr lang="pt-BR" dirty="0" smtClean="0"/>
              <a:t> representante </a:t>
            </a:r>
            <a:r>
              <a:rPr lang="pt-BR" dirty="0"/>
              <a:t>da alta sociedade</a:t>
            </a:r>
            <a:r>
              <a:rPr lang="pt-BR" dirty="0" smtClean="0"/>
              <a:t>, </a:t>
            </a:r>
            <a:r>
              <a:rPr lang="pt-BR" dirty="0"/>
              <a:t>está </a:t>
            </a:r>
            <a:r>
              <a:rPr lang="pt-BR" dirty="0" smtClean="0"/>
              <a:t>convertida </a:t>
            </a:r>
            <a:r>
              <a:rPr lang="pt-BR" dirty="0"/>
              <a:t>e disposta a batizar Boca de Ouro, colocando </a:t>
            </a:r>
            <a:r>
              <a:rPr lang="pt-BR" dirty="0" smtClean="0"/>
              <a:t>também </a:t>
            </a:r>
            <a:r>
              <a:rPr lang="pt-BR" dirty="0"/>
              <a:t>em discussão na peça a questão da religião. O batizado </a:t>
            </a:r>
            <a:r>
              <a:rPr lang="pt-BR" dirty="0" smtClean="0"/>
              <a:t>do </a:t>
            </a:r>
            <a:r>
              <a:rPr lang="pt-BR" dirty="0"/>
              <a:t>bicheiro é a tentativa de se aproximar da alta sociedade e, </a:t>
            </a:r>
            <a:r>
              <a:rPr lang="pt-BR" dirty="0" smtClean="0"/>
              <a:t>quem </a:t>
            </a:r>
            <a:r>
              <a:rPr lang="pt-BR" dirty="0"/>
              <a:t>sabe, ser aceito por </a:t>
            </a:r>
            <a:r>
              <a:rPr lang="pt-BR" dirty="0" smtClean="0"/>
              <a:t>ela.</a:t>
            </a:r>
          </a:p>
        </p:txBody>
      </p:sp>
    </p:spTree>
    <p:extLst>
      <p:ext uri="{BB962C8B-B14F-4D97-AF65-F5344CB8AC3E}">
        <p14:creationId xmlns:p14="http://schemas.microsoft.com/office/powerpoint/2010/main" val="224266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Comentários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Por meio de uma transmissão para </a:t>
            </a:r>
            <a:r>
              <a:rPr lang="pt-BR" dirty="0" smtClean="0"/>
              <a:t>a </a:t>
            </a:r>
            <a:r>
              <a:rPr lang="pt-BR" dirty="0"/>
              <a:t>Rádio Continental, o repórter revela os fatos: Boca de Ouro </a:t>
            </a:r>
            <a:r>
              <a:rPr lang="pt-BR" dirty="0" smtClean="0"/>
              <a:t>morreu </a:t>
            </a:r>
            <a:r>
              <a:rPr lang="pt-BR" dirty="0"/>
              <a:t>com 29 punhaladas, efetuadas por sua ex-amante, </a:t>
            </a:r>
            <a:r>
              <a:rPr lang="pt-BR" dirty="0" smtClean="0"/>
              <a:t>Maria </a:t>
            </a:r>
            <a:r>
              <a:rPr lang="pt-BR" dirty="0"/>
              <a:t>Luíza, e ainda por cima, acabam por lhe roubar sua </a:t>
            </a:r>
            <a:r>
              <a:rPr lang="pt-BR" dirty="0" smtClean="0"/>
              <a:t>dentadura </a:t>
            </a:r>
            <a:r>
              <a:rPr lang="pt-BR" dirty="0"/>
              <a:t>de ouro</a:t>
            </a:r>
            <a:r>
              <a:rPr lang="pt-B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 locutor exprime a ironia e o desprezo do povo que fora atrás de um símbolo extraordinário de extravagância (a dentadura de ouro) e encontra a miserável, grotesca, mas reveladora realidade de um pobre cadáver desdentado.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Sem sua dentadura, o personagem fica nu, desprovido de sua aura, frágil na sua condição humana, desdentado como nascera, numa pia de gafieira.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Herói popular/Bandido suburbano</a:t>
            </a:r>
          </a:p>
        </p:txBody>
      </p:sp>
    </p:spTree>
    <p:extLst>
      <p:ext uri="{BB962C8B-B14F-4D97-AF65-F5344CB8AC3E}">
        <p14:creationId xmlns:p14="http://schemas.microsoft.com/office/powerpoint/2010/main" val="3039731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a Imprensa...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Nota-se no livro o papel ambíguo reservado à imprensa. Esta na verdade, mais do que promover a investigação, promove a sensação.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 peça foi escrita em 1959 época em que as grandes cidades brasileiras passavam por um surto de transformações na imprensa.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 processo de redemocratização do país provocou o surgimento de novos jornais. Eram populares e não raro enveredavam pelo sensacionalismo das manchetes espalhafatosas.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Nelson não via esse sensacionalismo com bons olhos pois via que criava-se e desfazia-se mitos da noite para o dia.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9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 cena...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No cinema:</a:t>
            </a:r>
          </a:p>
          <a:p>
            <a:pPr>
              <a:buNone/>
            </a:pPr>
            <a:r>
              <a:rPr lang="pt-BR" dirty="0" smtClean="0">
                <a:hlinkClick r:id="rId2"/>
              </a:rPr>
              <a:t>http</a:t>
            </a:r>
            <a:r>
              <a:rPr lang="pt-BR" dirty="0">
                <a:hlinkClick r:id="rId2"/>
              </a:rPr>
              <a:t>://www.youtube.com/watch?v=ae3wls6IM6c</a:t>
            </a:r>
            <a:endParaRPr lang="pt-B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No teatro:</a:t>
            </a:r>
          </a:p>
          <a:p>
            <a:pPr>
              <a:buNone/>
            </a:pPr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www.youtube.com/watch?v=K7CV_srNMXM&amp;feature=related</a:t>
            </a:r>
            <a:endParaRPr lang="pt-BR" dirty="0" smtClean="0"/>
          </a:p>
          <a:p>
            <a:pPr>
              <a:buNone/>
            </a:pP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://www.youtube.com/watch?v=N_SFAes-XQw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08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Obrigada!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82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autor...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Nasceu no Recife, em 1912 e foi para o Rio de Janeiro com a família com sete anos de idade.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 Brasil deixava de ser predominantemente agrícola e se industrializava rapidamente.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Os padrões de comportamento mudavam e o Brasil passava a precisar de um novo teatro para espelhá-lo.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No Rio de Janeiro, seu </a:t>
            </a:r>
            <a:r>
              <a:rPr lang="pt-BR" dirty="0"/>
              <a:t>pai era jornalista e fundou o Jornal A Manhãs, onde Nelson, ainda adolescente inicia sua carreira jornalística como repórter policial</a:t>
            </a:r>
            <a:r>
              <a:rPr lang="pt-B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Não poucas vezes teve problemas com a censura, pois suas peças eram consideradas ousadas demais para a época, tanto pela abordagem de temas polêmicos como pelo uso de uma linguagem expressionista que exacerbava imagens e situações extremas.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08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livro...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Escrito </a:t>
            </a:r>
            <a:r>
              <a:rPr lang="pt-BR" dirty="0"/>
              <a:t>por Nelson Rodrigues em 1959, a peça Boca de Ouro retrata, através da </a:t>
            </a:r>
            <a:r>
              <a:rPr lang="pt-BR" dirty="0" smtClean="0"/>
              <a:t>figura </a:t>
            </a:r>
            <a:r>
              <a:rPr lang="pt-BR" dirty="0"/>
              <a:t>de um bicheiro do submundo carioca, </a:t>
            </a:r>
            <a:r>
              <a:rPr lang="pt-BR" dirty="0" smtClean="0"/>
              <a:t>alguns </a:t>
            </a:r>
            <a:r>
              <a:rPr lang="pt-BR" dirty="0"/>
              <a:t>temas constantes em sua dramaturgia, tais como traição, exploração e violência. </a:t>
            </a:r>
            <a:endParaRPr lang="pt-B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Estreou em São Paulo no Teatro Federação no dia 13 de outubro de 1960.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FRACASSO: o </a:t>
            </a:r>
            <a:r>
              <a:rPr lang="pt-BR" dirty="0"/>
              <a:t>forte sotaque polonês </a:t>
            </a:r>
            <a:r>
              <a:rPr lang="pt-BR" dirty="0" smtClean="0"/>
              <a:t>do diretor/ator o afastava completamente do personagem.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Classificado como tragédia </a:t>
            </a:r>
            <a:r>
              <a:rPr lang="pt-BR" dirty="0" smtClean="0"/>
              <a:t>carioca, não </a:t>
            </a:r>
            <a:r>
              <a:rPr lang="pt-BR" dirty="0"/>
              <a:t>restam dúvidas de que, nas tragédias cariocas, </a:t>
            </a:r>
            <a:r>
              <a:rPr lang="pt-BR" dirty="0" smtClean="0"/>
              <a:t>Nelson aproximava-se </a:t>
            </a:r>
            <a:r>
              <a:rPr lang="pt-BR" dirty="0"/>
              <a:t>do homem comum, cotidiano, detentor dos </a:t>
            </a:r>
            <a:r>
              <a:rPr lang="pt-BR" dirty="0" smtClean="0"/>
              <a:t>amargores </a:t>
            </a:r>
            <a:r>
              <a:rPr lang="pt-BR" dirty="0"/>
              <a:t>resultantes da pobreza, da submissão humilhante, </a:t>
            </a:r>
            <a:r>
              <a:rPr lang="pt-BR" dirty="0" smtClean="0"/>
              <a:t>dos </a:t>
            </a:r>
            <a:r>
              <a:rPr lang="pt-BR" dirty="0"/>
              <a:t>fracassos e das injustiças sociais</a:t>
            </a:r>
            <a:r>
              <a:rPr lang="pt-B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 </a:t>
            </a:r>
            <a:r>
              <a:rPr lang="pt-BR" dirty="0"/>
              <a:t>brasileiro finalmente </a:t>
            </a:r>
            <a:r>
              <a:rPr lang="pt-BR" dirty="0" smtClean="0"/>
              <a:t>podia </a:t>
            </a:r>
            <a:r>
              <a:rPr lang="pt-BR" dirty="0"/>
              <a:t>de </a:t>
            </a:r>
            <a:r>
              <a:rPr lang="pt-BR" dirty="0" smtClean="0"/>
              <a:t>alguma </a:t>
            </a:r>
            <a:r>
              <a:rPr lang="pt-BR" dirty="0"/>
              <a:t>maneira se reconhecer no teatro do </a:t>
            </a:r>
            <a:r>
              <a:rPr lang="pt-BR" dirty="0" smtClean="0"/>
              <a:t>dramaturgo </a:t>
            </a:r>
            <a:r>
              <a:rPr lang="pt-BR" dirty="0"/>
              <a:t>e compactuar com a miséria de personagens</a:t>
            </a:r>
          </a:p>
        </p:txBody>
      </p:sp>
    </p:spTree>
    <p:extLst>
      <p:ext uri="{BB962C8B-B14F-4D97-AF65-F5344CB8AC3E}">
        <p14:creationId xmlns:p14="http://schemas.microsoft.com/office/powerpoint/2010/main" val="32545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o livro...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O bicheiro ”Boca de Ouro” é uma figura temida e megalomaníaca, que tem esse apelido porque, ao melhorar de vida, trocou os dentes perfeitos por uma reluzente dentadura de ouro. Quando “Boca” é assassinado, seu passado é vasculhado por um repórter de um jornal sensacionalista em busca de histórias escabrosas. A fonte do jornalista é dona Guigui, a volúvel e passional ex-amante do contraventor, uma mulher que, ao sabor de seus humores, revela diferentes versões da mesma história.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Nascido em uma pia </a:t>
            </a:r>
            <a:r>
              <a:rPr lang="pt-BR" dirty="0" smtClean="0"/>
              <a:t>de </a:t>
            </a:r>
            <a:r>
              <a:rPr lang="pt-BR" dirty="0"/>
              <a:t>gafieira, Boca de Ouro tenta superar a infância difícil com </a:t>
            </a:r>
            <a:r>
              <a:rPr lang="pt-BR" dirty="0" smtClean="0"/>
              <a:t>sonhos </a:t>
            </a:r>
            <a:r>
              <a:rPr lang="pt-BR" dirty="0"/>
              <a:t>grandiosos: a dentadura e o caixão de ouro</a:t>
            </a:r>
            <a:r>
              <a:rPr lang="pt-B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Durante </a:t>
            </a:r>
            <a:r>
              <a:rPr lang="pt-BR" dirty="0" smtClean="0"/>
              <a:t>toda </a:t>
            </a:r>
            <a:r>
              <a:rPr lang="pt-BR" dirty="0"/>
              <a:t>a peça, o bicheiro propõe negociações em torno da vida </a:t>
            </a:r>
            <a:r>
              <a:rPr lang="pt-BR" dirty="0" smtClean="0"/>
              <a:t>alheia</a:t>
            </a:r>
            <a:r>
              <a:rPr lang="pt-BR" dirty="0"/>
              <a:t>, mostrando que, para ele, o dinheiro pode comprar </a:t>
            </a:r>
            <a:r>
              <a:rPr lang="pt-BR" dirty="0" smtClean="0"/>
              <a:t>qualquer coisa.</a:t>
            </a:r>
          </a:p>
        </p:txBody>
      </p:sp>
    </p:spTree>
    <p:extLst>
      <p:ext uri="{BB962C8B-B14F-4D97-AF65-F5344CB8AC3E}">
        <p14:creationId xmlns:p14="http://schemas.microsoft.com/office/powerpoint/2010/main" val="31661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 peça se inicia no consultório do dentista. Boca de Ouro decide arrancar todos os dentes saudáveis e colocar uma dentadura de ouro.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CORRUPÇÃO: Boca suborna o dentista que se nega a arrancar-lhe os dentes.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Ainda no primeiro ato, o protagonista é assassinado, e a partir de então a história é contada do ponto de vista de Dona Guigui, ex-amante do bicheiro, que é interrogada pelo repórter Caveirinha.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AGIOTAGEM: Ainda sem saber da morte do bicheiro, na primeira versão de Dona Guigui sobre o assassinato de Leleco, Boca de Ouro teria oferecido dinheiro “emprestado” a Leleco na condição de que sua mulher Celeste fosse buscar o dinheiro sozinha.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VICIO: Leleco “vende” a própria mulher para pagar o vício no jogo.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1854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Nessa primeira versão, Boca de Ouro aparece como um </a:t>
            </a:r>
            <a:r>
              <a:rPr lang="pt-BR" dirty="0" smtClean="0"/>
              <a:t>assassino </a:t>
            </a:r>
            <a:r>
              <a:rPr lang="pt-BR" dirty="0"/>
              <a:t>cruel, capaz de matar Leleco no corredor, enquanto </a:t>
            </a:r>
            <a:r>
              <a:rPr lang="pt-BR" dirty="0" smtClean="0"/>
              <a:t>Celeste </a:t>
            </a:r>
            <a:r>
              <a:rPr lang="pt-BR" dirty="0"/>
              <a:t>aguarda apavorada no quarto do bicheiro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“Boca </a:t>
            </a:r>
            <a:r>
              <a:rPr lang="pt-BR" dirty="0"/>
              <a:t>tenta agarrar Celeste à força e beijá-la no peito. Ela grita. Leleco vem ao seu </a:t>
            </a:r>
            <a:r>
              <a:rPr lang="pt-BR" dirty="0" smtClean="0"/>
              <a:t>	encontro</a:t>
            </a:r>
            <a:r>
              <a:rPr lang="pt-BR" dirty="0"/>
              <a:t>. Eles se abraçam. Querem ir embora. Boca torna-se ameaçador. Diz que </a:t>
            </a:r>
            <a:r>
              <a:rPr lang="pt-BR" dirty="0" smtClean="0"/>
              <a:t>	ninguém </a:t>
            </a:r>
            <a:r>
              <a:rPr lang="pt-BR" dirty="0"/>
              <a:t>sai. Ordena que Leleco, se quiser viver, mande sua mulher entrar no quarto. </a:t>
            </a:r>
            <a:r>
              <a:rPr lang="pt-BR" dirty="0" smtClean="0"/>
              <a:t>	Ele </a:t>
            </a:r>
            <a:r>
              <a:rPr lang="pt-BR" dirty="0"/>
              <a:t>obedece. Boca o expulsa. Antes de sair ele ameaça: </a:t>
            </a:r>
            <a:endParaRPr lang="pt-BR" dirty="0" smtClean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― </a:t>
            </a:r>
            <a:r>
              <a:rPr lang="pt-BR" dirty="0"/>
              <a:t>Seu miserável! Tenho a sua </a:t>
            </a:r>
            <a:r>
              <a:rPr lang="pt-BR" dirty="0" smtClean="0"/>
              <a:t>ficha</a:t>
            </a:r>
            <a:r>
              <a:rPr lang="pt-BR" dirty="0"/>
              <a:t>. Tu nasceu numa pia de gafieira! </a:t>
            </a:r>
            <a:endParaRPr lang="pt-BR" dirty="0" smtClean="0"/>
          </a:p>
          <a:p>
            <a:pPr>
              <a:buNone/>
            </a:pPr>
            <a:r>
              <a:rPr lang="pt-BR" dirty="0"/>
              <a:t>	</a:t>
            </a:r>
            <a:r>
              <a:rPr lang="pt-BR" dirty="0" smtClean="0"/>
              <a:t>Intolerante </a:t>
            </a:r>
            <a:r>
              <a:rPr lang="pt-BR" dirty="0"/>
              <a:t>com </a:t>
            </a:r>
            <a:r>
              <a:rPr lang="pt-BR" dirty="0" smtClean="0"/>
              <a:t>qualquer </a:t>
            </a:r>
            <a:r>
              <a:rPr lang="pt-BR" dirty="0"/>
              <a:t>crítica à sua mãe, Boca </a:t>
            </a:r>
            <a:r>
              <a:rPr lang="pt-BR" dirty="0" smtClean="0"/>
              <a:t>de </a:t>
            </a:r>
            <a:r>
              <a:rPr lang="pt-BR" dirty="0"/>
              <a:t>Ouro atinge Leleco mortalmente </a:t>
            </a:r>
            <a:r>
              <a:rPr lang="pt-BR" dirty="0" smtClean="0"/>
              <a:t>	no </a:t>
            </a:r>
            <a:r>
              <a:rPr lang="pt-BR" dirty="0"/>
              <a:t>rosto com a </a:t>
            </a:r>
            <a:r>
              <a:rPr lang="pt-BR" dirty="0" smtClean="0"/>
              <a:t>coronha </a:t>
            </a:r>
            <a:r>
              <a:rPr lang="pt-BR" dirty="0"/>
              <a:t>do revólver. </a:t>
            </a:r>
            <a:r>
              <a:rPr lang="pt-BR" dirty="0" smtClean="0"/>
              <a:t>“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447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Boca de Ouro:</a:t>
            </a:r>
          </a:p>
          <a:p>
            <a:pPr marL="201168" lvl="1" indent="0">
              <a:buNone/>
            </a:pPr>
            <a:r>
              <a:rPr lang="pt-BR" dirty="0" smtClean="0"/>
              <a:t>	</a:t>
            </a:r>
            <a:r>
              <a:rPr lang="pt-BR" i="1" dirty="0" smtClean="0"/>
              <a:t>“Minha mãe era gorda, tão gorda que não se notava a barriga de gravidez. No nono mês foi 	dançar na gafieira. Lá pulou, cantou, pintou o caneco. De repente sentiu um troço, um puxo... 	Pediu licença ao par, que era um preto... Minha mãe não ligava para a cor... Pediu licença e  foi ao 	toalete das senhoras. Então eu nasci! Minha mãe me apanha e me enfiou na pia. Depois abriu a 	bica em cima de mim e voltou para o salão...”</a:t>
            </a:r>
            <a:endParaRPr lang="pt-BR" i="1" dirty="0"/>
          </a:p>
          <a:p>
            <a:r>
              <a:rPr lang="pt-BR" dirty="0" smtClean="0"/>
              <a:t>Dona Guigui:</a:t>
            </a:r>
          </a:p>
          <a:p>
            <a:pPr marL="201168" lvl="1" indent="0">
              <a:buNone/>
            </a:pPr>
            <a:r>
              <a:rPr lang="pt-BR" dirty="0"/>
              <a:t>	</a:t>
            </a:r>
            <a:r>
              <a:rPr lang="pt-BR" i="1" dirty="0" smtClean="0"/>
              <a:t>“Esse negócio de “pia de gafieira”, ele não adimite, ah não! Queres saber da maior, e vê se tem 	cabimento: o “Boca”, quando bebe, chama a mãe de “A virgem de ouro”! Uma vagabunda de 	apanhar homem da esquina, no meio da rua!”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4992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Ao saber da morte do ex-amante, Dona Guigui chora e passa a elogiar Boca de Ouro</a:t>
            </a:r>
          </a:p>
          <a:p>
            <a:pPr>
              <a:buNone/>
            </a:pPr>
            <a:r>
              <a:rPr lang="pt-BR" i="1" dirty="0" smtClean="0"/>
              <a:t>	“</a:t>
            </a:r>
            <a:r>
              <a:rPr lang="pt-BR" i="1" dirty="0"/>
              <a:t>Dor dos subúrbios – dor quase cômica pelo exagero</a:t>
            </a:r>
            <a:r>
              <a:rPr lang="pt-BR" i="1" dirty="0" smtClean="0"/>
              <a:t>”</a:t>
            </a:r>
            <a:endParaRPr lang="pt-B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Homem rigoroso que mata, mas não sem motivo.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Conta agora sua segunda versão do assassinato relatando uma Celeste nada fiel e um Leleco não tão inofencivo.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É Leleco quem tenta se aproveitar do bicheiro agora e, após não conseguir o dinheiro que queria, tenta matá-lo. Mas Celeste, esposa de Leleco, o apunhala pelas costas salvando, de certa maneira, a vida de Boca de Ouro.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 A forma elogiosa como Dona Guigui passa a tratar Boca de Ouro irrita o marido, que faz as malas e decide deixar a casa.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96365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3º Ato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/>
              <a:t>Ao fazer as pases com o marido Agenor, Dona Guigui volta a denegrir a imagem de Boca de Ouro, fazendo referência a um assassino frio e covarde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i="1" dirty="0"/>
              <a:t>	“― Por que é que o Boca nunca se meteu com o meu velho? Sabia que o Agenor é fogo! 	Agenor metia-lhe a mão na cara!”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Na sua terceira versão, Leleco teria descoberto que Celeste o traia com Boca de Ouro.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dirty="0" smtClean="0"/>
              <a:t>Ao ir na casa de Boca de Ouro, armado, cobrar um bilhete “premiado”, Leleco acaba sendo assassinado pelo bicheiro e também pela própria mulher.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58368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ustom 33">
      <a:majorFont>
        <a:latin typeface="Calibri Light" panose="020F0302020204030204"/>
        <a:ea typeface=""/>
        <a:cs typeface=""/>
      </a:majorFont>
      <a:minorFont>
        <a:latin typeface="Calibri" panose="020F0502020204030204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7152</TotalTime>
  <Words>1055</Words>
  <Application>Microsoft Office PowerPoint</Application>
  <PresentationFormat>Widescreen</PresentationFormat>
  <Paragraphs>78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Boca de Ouro</vt:lpstr>
      <vt:lpstr>Sobre o autor...</vt:lpstr>
      <vt:lpstr>Sobre o livro...</vt:lpstr>
      <vt:lpstr>Sobre o livro...</vt:lpstr>
      <vt:lpstr>1º Ato</vt:lpstr>
      <vt:lpstr>1º Ato</vt:lpstr>
      <vt:lpstr>2º Ato</vt:lpstr>
      <vt:lpstr>2º Ato</vt:lpstr>
      <vt:lpstr>3º Ato</vt:lpstr>
      <vt:lpstr>3º Ato</vt:lpstr>
      <vt:lpstr>3º Ato</vt:lpstr>
      <vt:lpstr>Comentários</vt:lpstr>
      <vt:lpstr>Comentários</vt:lpstr>
      <vt:lpstr>Sobre a Imprensa...</vt:lpstr>
      <vt:lpstr>Em cena...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Boca de Ouro</dc:title>
  <dc:creator>Camila Perocco</dc:creator>
  <cp:lastModifiedBy>Camila Perocco</cp:lastModifiedBy>
  <cp:revision>42</cp:revision>
  <dcterms:created xsi:type="dcterms:W3CDTF">2012-10-22T21:23:44Z</dcterms:created>
  <dcterms:modified xsi:type="dcterms:W3CDTF">2012-11-13T21:01:27Z</dcterms:modified>
</cp:coreProperties>
</file>