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4" r:id="rId2"/>
    <p:sldId id="256" r:id="rId3"/>
    <p:sldId id="257" r:id="rId4"/>
    <p:sldId id="258" r:id="rId5"/>
    <p:sldId id="285" r:id="rId6"/>
    <p:sldId id="286" r:id="rId7"/>
    <p:sldId id="259" r:id="rId8"/>
    <p:sldId id="260" r:id="rId9"/>
    <p:sldId id="261" r:id="rId10"/>
    <p:sldId id="279" r:id="rId11"/>
    <p:sldId id="288" r:id="rId12"/>
    <p:sldId id="289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22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3914B728-C574-4C8B-8E98-A0995C78A008}" type="datetimeFigureOut">
              <a:rPr lang="pt-BR" smtClean="0"/>
              <a:pPr/>
              <a:t>13/03/2017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F73D8BBD-C793-4AA6-BDE1-413D64DA92A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Retângulo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tângulo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tângulo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4B728-C574-4C8B-8E98-A0995C78A008}" type="datetimeFigureOut">
              <a:rPr lang="pt-BR" smtClean="0"/>
              <a:pPr/>
              <a:t>13/03/2017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D8BBD-C793-4AA6-BDE1-413D64DA92A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4B728-C574-4C8B-8E98-A0995C78A008}" type="datetimeFigureOut">
              <a:rPr lang="pt-BR" smtClean="0"/>
              <a:pPr/>
              <a:t>13/03/2017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D8BBD-C793-4AA6-BDE1-413D64DA92A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ângulo isósceles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4B728-C574-4C8B-8E98-A0995C78A008}" type="datetimeFigureOut">
              <a:rPr lang="pt-BR" smtClean="0"/>
              <a:pPr/>
              <a:t>13/03/2017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D8BBD-C793-4AA6-BDE1-413D64DA92A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3914B728-C574-4C8B-8E98-A0995C78A008}" type="datetimeFigureOut">
              <a:rPr lang="pt-BR" smtClean="0"/>
              <a:pPr/>
              <a:t>13/03/2017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F73D8BBD-C793-4AA6-BDE1-413D64DA92A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4B728-C574-4C8B-8E98-A0995C78A008}" type="datetimeFigureOut">
              <a:rPr lang="pt-BR" smtClean="0"/>
              <a:pPr/>
              <a:t>13/03/2017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D8BBD-C793-4AA6-BDE1-413D64DA92A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4B728-C574-4C8B-8E98-A0995C78A008}" type="datetimeFigureOut">
              <a:rPr lang="pt-BR" smtClean="0"/>
              <a:pPr/>
              <a:t>13/03/2017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D8BBD-C793-4AA6-BDE1-413D64DA92A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4B728-C574-4C8B-8E98-A0995C78A008}" type="datetimeFigureOut">
              <a:rPr lang="pt-BR" smtClean="0"/>
              <a:pPr/>
              <a:t>13/03/2017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D8BBD-C793-4AA6-BDE1-413D64DA92A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4B728-C574-4C8B-8E98-A0995C78A008}" type="datetimeFigureOut">
              <a:rPr lang="pt-BR" smtClean="0"/>
              <a:pPr/>
              <a:t>13/03/2017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D8BBD-C793-4AA6-BDE1-413D64DA92A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5" name="Conector reto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4B728-C574-4C8B-8E98-A0995C78A008}" type="datetimeFigureOut">
              <a:rPr lang="pt-BR" smtClean="0"/>
              <a:pPr/>
              <a:t>13/03/2017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D8BBD-C793-4AA6-BDE1-413D64DA92A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4B728-C574-4C8B-8E98-A0995C78A008}" type="datetimeFigureOut">
              <a:rPr lang="pt-BR" smtClean="0"/>
              <a:pPr/>
              <a:t>13/03/2017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D8BBD-C793-4AA6-BDE1-413D64DA92A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914B728-C574-4C8B-8E98-A0995C78A008}" type="datetimeFigureOut">
              <a:rPr lang="pt-BR" smtClean="0"/>
              <a:pPr/>
              <a:t>13/03/2017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73D8BBD-C793-4AA6-BDE1-413D64DA92A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8" name="Conector reto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ector reto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ângulo isósceles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Democracia Direta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985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Referendo sobre o desarmamento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Referendo sobre a proibição da comercialização de armas de fogo </a:t>
            </a:r>
            <a:r>
              <a:rPr lang="pt-BR" dirty="0" smtClean="0"/>
              <a:t>e </a:t>
            </a:r>
            <a:r>
              <a:rPr lang="pt-BR" dirty="0" smtClean="0"/>
              <a:t>munições, ocorrido em 23 de outubro de 2005, não permitiu que o artigo 35 do Estatuto do Desarmamento (Lei 10826 de 22 de dezembro de 2003) entrasse em vigor. Tal artigo apresentava a seguinte redação: "</a:t>
            </a:r>
            <a:r>
              <a:rPr lang="pt-BR" b="1" i="1" dirty="0" smtClean="0"/>
              <a:t>art. 35</a:t>
            </a:r>
            <a:r>
              <a:rPr lang="pt-BR" i="1" dirty="0" smtClean="0"/>
              <a:t> - É proibida a comercialização de arma de fogo e munição em todo o território nacional, salvo para as entidades previstas no art. 6º desta Lei</a:t>
            </a:r>
            <a:r>
              <a:rPr lang="pt-BR" dirty="0" smtClean="0"/>
              <a:t>".</a:t>
            </a:r>
          </a:p>
          <a:p>
            <a:pPr algn="just">
              <a:buNone/>
            </a:pPr>
            <a:r>
              <a:rPr lang="pt-BR" dirty="0" smtClean="0"/>
              <a:t>	Corporações militares e policiais, empresas de segurança, desportistas, caçadores e pessoas autorizadas apenas pela Polícia Federal.</a:t>
            </a:r>
          </a:p>
          <a:p>
            <a:pPr algn="just"/>
            <a:r>
              <a:rPr lang="pt-BR" dirty="0" smtClean="0"/>
              <a:t>Pergunta: O comércio de armas de fogo e munição deve ser proibido no Brasil?</a:t>
            </a:r>
          </a:p>
          <a:p>
            <a:pPr algn="just"/>
            <a:r>
              <a:rPr lang="pt-BR" dirty="0" smtClean="0"/>
              <a:t>Não (63,94%), Sim (36,06%)</a:t>
            </a:r>
          </a:p>
          <a:p>
            <a:pPr algn="just"/>
            <a:r>
              <a:rPr lang="pt-BR" dirty="0" smtClean="0"/>
              <a:t>Zezé </a:t>
            </a:r>
            <a:r>
              <a:rPr lang="pt-BR" dirty="0" err="1" smtClean="0"/>
              <a:t>di</a:t>
            </a:r>
            <a:r>
              <a:rPr lang="pt-BR" dirty="0" smtClean="0"/>
              <a:t> Camargo Não; Luciano Sim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2123728" y="908720"/>
          <a:ext cx="4824536" cy="4600256"/>
        </p:xfrm>
        <a:graphic>
          <a:graphicData uri="http://schemas.openxmlformats.org/drawingml/2006/table">
            <a:tbl>
              <a:tblPr/>
              <a:tblGrid>
                <a:gridCol w="1508476"/>
                <a:gridCol w="1142784"/>
                <a:gridCol w="2173276"/>
              </a:tblGrid>
              <a:tr h="470200">
                <a:tc>
                  <a:txBody>
                    <a:bodyPr/>
                    <a:lstStyle/>
                    <a:p>
                      <a:r>
                        <a:rPr lang="pt-BR" sz="1200" b="0" i="0" dirty="0">
                          <a:latin typeface="verdana"/>
                        </a:rPr>
                        <a:t/>
                      </a:r>
                      <a:br>
                        <a:rPr lang="pt-BR" sz="1200" b="0" i="0" dirty="0">
                          <a:latin typeface="verdana"/>
                        </a:rPr>
                      </a:br>
                      <a:endParaRPr lang="pt-BR" sz="1200" dirty="0"/>
                    </a:p>
                  </a:txBody>
                  <a:tcPr marL="59437" marR="59437" marT="29718" marB="2971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C0B3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     To</a:t>
                      </a:r>
                      <a:endParaRPr lang="pt-BR" sz="1200" dirty="0"/>
                    </a:p>
                  </a:txBody>
                  <a:tcPr marL="59437" marR="59437" marT="29718" marB="29718">
                    <a:lnL>
                      <a:noFill/>
                    </a:lnL>
                    <a:lnB w="9525" cap="flat" cmpd="sng" algn="ctr">
                      <a:solidFill>
                        <a:srgbClr val="C0B3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                                   </a:t>
                      </a:r>
                      <a:endParaRPr lang="pt-BR" sz="1200" dirty="0"/>
                    </a:p>
                  </a:txBody>
                  <a:tcPr marL="59437" marR="59437" marT="29718" marB="29718">
                    <a:lnB w="9525" cap="flat" cmpd="sng" algn="ctr">
                      <a:solidFill>
                        <a:srgbClr val="C0B3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7790">
                <a:tc>
                  <a:txBody>
                    <a:bodyPr/>
                    <a:lstStyle/>
                    <a:p>
                      <a:pPr algn="l"/>
                      <a:r>
                        <a:rPr lang="pt-BR" sz="1200" b="1" i="0">
                          <a:solidFill>
                            <a:srgbClr val="6D5E1D"/>
                          </a:solidFill>
                          <a:latin typeface="arial"/>
                        </a:rPr>
                        <a:t>Não</a:t>
                      </a:r>
                    </a:p>
                  </a:txBody>
                  <a:tcPr marL="18574" marR="18574" marT="18574" marB="18574" anchor="ctr">
                    <a:lnL w="9525" cap="flat" cmpd="sng" algn="ctr">
                      <a:solidFill>
                        <a:srgbClr val="C0B3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B3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B3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B3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E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i="0" dirty="0">
                          <a:latin typeface="arial"/>
                        </a:rPr>
                        <a:t>59.109.265</a:t>
                      </a:r>
                    </a:p>
                  </a:txBody>
                  <a:tcPr marL="18574" marR="18574" marT="18574" marB="18574" anchor="ctr">
                    <a:lnL w="9525" cap="flat" cmpd="sng" algn="ctr">
                      <a:solidFill>
                        <a:srgbClr val="C0B3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B3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B3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B3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i="0" dirty="0">
                          <a:latin typeface="arial"/>
                        </a:rPr>
                        <a:t>63,94</a:t>
                      </a:r>
                    </a:p>
                  </a:txBody>
                  <a:tcPr marL="18574" marR="18574" marT="18574" marB="18574" anchor="ctr">
                    <a:lnL w="9525" cap="flat" cmpd="sng" algn="ctr">
                      <a:solidFill>
                        <a:srgbClr val="C0B3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B3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B3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B3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47790">
                <a:tc>
                  <a:txBody>
                    <a:bodyPr/>
                    <a:lstStyle/>
                    <a:p>
                      <a:pPr algn="l"/>
                      <a:r>
                        <a:rPr lang="pt-BR" sz="1200" b="1" i="0">
                          <a:solidFill>
                            <a:srgbClr val="6D5E1D"/>
                          </a:solidFill>
                          <a:latin typeface="arial"/>
                        </a:rPr>
                        <a:t>Sim</a:t>
                      </a:r>
                    </a:p>
                  </a:txBody>
                  <a:tcPr marL="18574" marR="18574" marT="18574" marB="18574" anchor="ctr">
                    <a:lnL w="9525" cap="flat" cmpd="sng" algn="ctr">
                      <a:solidFill>
                        <a:srgbClr val="C0B3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B3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B3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B3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E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i="0">
                          <a:latin typeface="arial"/>
                        </a:rPr>
                        <a:t>33.333.045</a:t>
                      </a:r>
                    </a:p>
                  </a:txBody>
                  <a:tcPr marL="18574" marR="18574" marT="18574" marB="18574" anchor="ctr">
                    <a:lnL w="9525" cap="flat" cmpd="sng" algn="ctr">
                      <a:solidFill>
                        <a:srgbClr val="C0B3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B3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B3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B3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i="0" dirty="0">
                          <a:latin typeface="arial"/>
                        </a:rPr>
                        <a:t>36,06</a:t>
                      </a:r>
                    </a:p>
                  </a:txBody>
                  <a:tcPr marL="18574" marR="18574" marT="18574" marB="18574" anchor="ctr">
                    <a:lnL w="9525" cap="flat" cmpd="sng" algn="ctr">
                      <a:solidFill>
                        <a:srgbClr val="C0B3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B3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B3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B3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5553">
                <a:tc>
                  <a:txBody>
                    <a:bodyPr/>
                    <a:lstStyle/>
                    <a:p>
                      <a:pPr algn="l"/>
                      <a:r>
                        <a:rPr lang="pt-BR" sz="1200" b="1" i="0">
                          <a:solidFill>
                            <a:srgbClr val="6D5E1D"/>
                          </a:solidFill>
                          <a:latin typeface="arial"/>
                        </a:rPr>
                        <a:t>Brancos</a:t>
                      </a:r>
                    </a:p>
                  </a:txBody>
                  <a:tcPr marL="18574" marR="18574" marT="18574" marB="18574" anchor="ctr">
                    <a:lnL w="9525" cap="flat" cmpd="sng" algn="ctr">
                      <a:solidFill>
                        <a:srgbClr val="C0B3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B3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B3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B3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E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i="0">
                          <a:latin typeface="arial"/>
                        </a:rPr>
                        <a:t>1.329.207</a:t>
                      </a:r>
                    </a:p>
                  </a:txBody>
                  <a:tcPr marL="18574" marR="18574" marT="18574" marB="18574" anchor="ctr">
                    <a:lnL w="9525" cap="flat" cmpd="sng" algn="ctr">
                      <a:solidFill>
                        <a:srgbClr val="C0B3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B3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B3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B3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i="0" dirty="0">
                          <a:latin typeface="arial"/>
                        </a:rPr>
                        <a:t>1,09</a:t>
                      </a:r>
                    </a:p>
                  </a:txBody>
                  <a:tcPr marL="18574" marR="18574" marT="18574" marB="18574" anchor="ctr">
                    <a:lnL w="9525" cap="flat" cmpd="sng" algn="ctr">
                      <a:solidFill>
                        <a:srgbClr val="C0B3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B3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B3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B3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5553">
                <a:tc>
                  <a:txBody>
                    <a:bodyPr/>
                    <a:lstStyle/>
                    <a:p>
                      <a:pPr algn="l"/>
                      <a:r>
                        <a:rPr lang="pt-BR" sz="1200" b="1" i="0">
                          <a:solidFill>
                            <a:srgbClr val="6D5E1D"/>
                          </a:solidFill>
                          <a:latin typeface="arial"/>
                        </a:rPr>
                        <a:t>Nulos</a:t>
                      </a:r>
                    </a:p>
                  </a:txBody>
                  <a:tcPr marL="18574" marR="18574" marT="18574" marB="18574" anchor="ctr">
                    <a:lnL w="9525" cap="flat" cmpd="sng" algn="ctr">
                      <a:solidFill>
                        <a:srgbClr val="C0B3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B3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B3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B3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E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i="0">
                          <a:latin typeface="arial"/>
                        </a:rPr>
                        <a:t>1.604.824</a:t>
                      </a:r>
                    </a:p>
                  </a:txBody>
                  <a:tcPr marL="18574" marR="18574" marT="18574" marB="18574" anchor="ctr">
                    <a:lnL w="9525" cap="flat" cmpd="sng" algn="ctr">
                      <a:solidFill>
                        <a:srgbClr val="C0B3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B3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B3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B3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i="0" dirty="0">
                          <a:latin typeface="arial"/>
                        </a:rPr>
                        <a:t>1,68</a:t>
                      </a:r>
                    </a:p>
                  </a:txBody>
                  <a:tcPr marL="18574" marR="18574" marT="18574" marB="18574" anchor="ctr">
                    <a:lnL w="9525" cap="flat" cmpd="sng" algn="ctr">
                      <a:solidFill>
                        <a:srgbClr val="C0B3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B3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B3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B3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47790">
                <a:tc>
                  <a:txBody>
                    <a:bodyPr/>
                    <a:lstStyle/>
                    <a:p>
                      <a:pPr algn="l"/>
                      <a:r>
                        <a:rPr lang="pt-BR" sz="1200" b="1" i="0">
                          <a:solidFill>
                            <a:srgbClr val="6D5E1D"/>
                          </a:solidFill>
                          <a:latin typeface="arial"/>
                        </a:rPr>
                        <a:t>Abstenção</a:t>
                      </a:r>
                    </a:p>
                  </a:txBody>
                  <a:tcPr marL="18574" marR="18574" marT="18574" marB="18574" anchor="ctr">
                    <a:lnL w="9525" cap="flat" cmpd="sng" algn="ctr">
                      <a:solidFill>
                        <a:srgbClr val="C0B3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B3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B3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B3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E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i="0">
                          <a:latin typeface="arial"/>
                        </a:rPr>
                        <a:t>26.666.791</a:t>
                      </a:r>
                    </a:p>
                  </a:txBody>
                  <a:tcPr marL="18574" marR="18574" marT="18574" marB="18574" anchor="ctr">
                    <a:lnL w="9525" cap="flat" cmpd="sng" algn="ctr">
                      <a:solidFill>
                        <a:srgbClr val="C0B3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B3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B3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B3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i="0" dirty="0">
                          <a:latin typeface="arial"/>
                        </a:rPr>
                        <a:t>21,85</a:t>
                      </a:r>
                    </a:p>
                  </a:txBody>
                  <a:tcPr marL="18574" marR="18574" marT="18574" marB="18574" anchor="ctr">
                    <a:lnL w="9525" cap="flat" cmpd="sng" algn="ctr">
                      <a:solidFill>
                        <a:srgbClr val="C0B3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B3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B3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B3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47790">
                <a:tc>
                  <a:txBody>
                    <a:bodyPr/>
                    <a:lstStyle/>
                    <a:p>
                      <a:pPr algn="l"/>
                      <a:r>
                        <a:rPr lang="pt-BR" sz="1200" b="1" i="0">
                          <a:solidFill>
                            <a:srgbClr val="6D5E1D"/>
                          </a:solidFill>
                          <a:latin typeface="arial"/>
                        </a:rPr>
                        <a:t>Votos válidos</a:t>
                      </a:r>
                    </a:p>
                  </a:txBody>
                  <a:tcPr marL="18574" marR="18574" marT="18574" marB="18574" anchor="ctr">
                    <a:lnL w="9525" cap="flat" cmpd="sng" algn="ctr">
                      <a:solidFill>
                        <a:srgbClr val="C0B3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B3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B3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B3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E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i="0">
                          <a:latin typeface="arial"/>
                        </a:rPr>
                        <a:t>93.771.517</a:t>
                      </a:r>
                    </a:p>
                  </a:txBody>
                  <a:tcPr marL="18574" marR="18574" marT="18574" marB="18574" anchor="ctr">
                    <a:lnL w="9525" cap="flat" cmpd="sng" algn="ctr">
                      <a:solidFill>
                        <a:srgbClr val="C0B3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B3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B3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B3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i="0" dirty="0">
                          <a:latin typeface="arial"/>
                        </a:rPr>
                        <a:t>96,92</a:t>
                      </a:r>
                    </a:p>
                  </a:txBody>
                  <a:tcPr marL="18574" marR="18574" marT="18574" marB="18574" anchor="ctr">
                    <a:lnL w="9525" cap="flat" cmpd="sng" algn="ctr">
                      <a:solidFill>
                        <a:srgbClr val="C0B3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B3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B3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B3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47790">
                <a:tc>
                  <a:txBody>
                    <a:bodyPr/>
                    <a:lstStyle/>
                    <a:p>
                      <a:pPr algn="l"/>
                      <a:r>
                        <a:rPr lang="pt-BR" sz="1200" b="1" i="0" dirty="0">
                          <a:solidFill>
                            <a:srgbClr val="6D5E1D"/>
                          </a:solidFill>
                          <a:latin typeface="arial"/>
                        </a:rPr>
                        <a:t>Votos apurados</a:t>
                      </a:r>
                    </a:p>
                  </a:txBody>
                  <a:tcPr marL="18574" marR="18574" marT="18574" marB="18574" anchor="ctr">
                    <a:lnL w="9525" cap="flat" cmpd="sng" algn="ctr">
                      <a:solidFill>
                        <a:srgbClr val="C0B3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B3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B3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B3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EEE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i="0">
                          <a:latin typeface="arial"/>
                        </a:rPr>
                        <a:t>95.375.824</a:t>
                      </a:r>
                    </a:p>
                  </a:txBody>
                  <a:tcPr marL="18574" marR="18574" marT="18574" marB="18574" anchor="ctr">
                    <a:lnL w="9525" cap="flat" cmpd="sng" algn="ctr">
                      <a:solidFill>
                        <a:srgbClr val="C0B3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B3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B3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B3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b="0" i="0" dirty="0">
                          <a:latin typeface="arial"/>
                        </a:rPr>
                        <a:t>100</a:t>
                      </a:r>
                      <a:endParaRPr lang="pt-BR" sz="1200" b="0" i="0" dirty="0">
                        <a:latin typeface="verdana"/>
                      </a:endParaRPr>
                    </a:p>
                  </a:txBody>
                  <a:tcPr marL="18574" marR="18574" marT="18574" marB="18574" anchor="ctr">
                    <a:lnL w="9525" cap="flat" cmpd="sng" algn="ctr">
                      <a:solidFill>
                        <a:srgbClr val="C0B3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B3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B3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B38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 descr="http://n.i.uol.com.br/ultnot/referendo/img_referendo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548680"/>
            <a:ext cx="4248472" cy="847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4000" dirty="0" smtClean="0"/>
              <a:t>O "não" venceu em todos os Estados, com destaque para Rio Grande do Sul, Acre e Roraima, onde a opção recebeu cerca de 87% dos votos. O melhor desempenho do "sim" foi em Pernambuco e no Ceará, com pouco mais de 45% dos votos.</a:t>
            </a:r>
            <a:endParaRPr lang="pt-BR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dirty="0" smtClean="0">
                <a:solidFill>
                  <a:srgbClr val="002060"/>
                </a:solidFill>
              </a:rPr>
              <a:t>Definição</a:t>
            </a:r>
            <a:endParaRPr lang="pt-BR" sz="4400" dirty="0">
              <a:solidFill>
                <a:srgbClr val="002060"/>
              </a:solidFill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algn="just">
              <a:buNone/>
            </a:pPr>
            <a:r>
              <a:rPr lang="pt-BR" b="1" dirty="0" smtClean="0"/>
              <a:t>	</a:t>
            </a:r>
            <a:endParaRPr lang="pt-BR" dirty="0"/>
          </a:p>
          <a:p>
            <a:pPr algn="just">
              <a:buNone/>
            </a:pPr>
            <a:r>
              <a:rPr lang="pt-BR" b="1" dirty="0"/>
              <a:t> </a:t>
            </a:r>
            <a:r>
              <a:rPr lang="pt-BR" b="1" dirty="0" smtClean="0"/>
              <a:t>	</a:t>
            </a:r>
            <a:r>
              <a:rPr lang="pt-BR" sz="4400" dirty="0" smtClean="0"/>
              <a:t>Qualquer forma de organização na qual todos os cidadãos podem participar diretamente no processo de tomada de decisão.</a:t>
            </a: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dirty="0" smtClean="0">
                <a:solidFill>
                  <a:srgbClr val="002060"/>
                </a:solidFill>
              </a:rPr>
              <a:t>Origem</a:t>
            </a:r>
            <a:endParaRPr lang="pt-BR" sz="4400" dirty="0">
              <a:solidFill>
                <a:srgbClr val="00206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3200" dirty="0" smtClean="0"/>
              <a:t>Primeiras democracias da Antiguidade.</a:t>
            </a:r>
          </a:p>
          <a:p>
            <a:pPr algn="just"/>
            <a:r>
              <a:rPr lang="pt-BR" sz="3200" dirty="0" smtClean="0"/>
              <a:t>Principal exemplo: Atenas e outras cidades gregas.</a:t>
            </a:r>
          </a:p>
          <a:p>
            <a:pPr algn="just"/>
            <a:r>
              <a:rPr lang="pt-BR" sz="3200" dirty="0" smtClean="0"/>
              <a:t>O povo se reunia nas praças e ali tomava decisões políticas.</a:t>
            </a:r>
          </a:p>
          <a:p>
            <a:pPr algn="just"/>
            <a:r>
              <a:rPr lang="pt-BR" sz="3200" dirty="0" smtClean="0"/>
              <a:t>“Povo”: composto por pessoas com título de cidadão ateniense.</a:t>
            </a:r>
          </a:p>
          <a:p>
            <a:pPr algn="just"/>
            <a:r>
              <a:rPr lang="pt-BR" sz="3200" dirty="0" smtClean="0"/>
              <a:t>Mulheres, escravos e mestiços não tinham direito a esse título.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dirty="0" smtClean="0">
                <a:solidFill>
                  <a:srgbClr val="002060"/>
                </a:solidFill>
              </a:rPr>
              <a:t>Mundo atual</a:t>
            </a:r>
            <a:endParaRPr lang="pt-BR" sz="4400" dirty="0">
              <a:solidFill>
                <a:srgbClr val="00206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 algn="just"/>
            <a:r>
              <a:rPr lang="pt-BR" sz="3200" dirty="0" smtClean="0"/>
              <a:t>Suíça é o país que mais se aproxima dos ideais da democracia direta.</a:t>
            </a:r>
          </a:p>
          <a:p>
            <a:pPr lvl="1" algn="just"/>
            <a:r>
              <a:rPr lang="pt-BR" sz="3200" dirty="0" smtClean="0"/>
              <a:t>Democracia semidireta: além da existência de representantes eleitos que tomam a maior parte das decisões em nome dos cidadãos, estes também têm a oportunidade de influenciá-las através de iniciativas populares, plebiscitos e referendos.</a:t>
            </a:r>
            <a:endParaRPr lang="pt-BR" sz="3200" dirty="0"/>
          </a:p>
          <a:p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err="1" smtClean="0"/>
              <a:t>Suiça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dirty="0" smtClean="0"/>
              <a:t>Se considera oficialmente uma democracia semidireta.</a:t>
            </a:r>
            <a:endParaRPr lang="pt-BR" sz="2800" dirty="0"/>
          </a:p>
          <a:p>
            <a:pPr algn="just"/>
            <a:r>
              <a:rPr lang="pt-BR" sz="2800" dirty="0" smtClean="0"/>
              <a:t>Somente no cantão de </a:t>
            </a:r>
            <a:r>
              <a:rPr lang="pt-BR" sz="2800" i="1" dirty="0" err="1" smtClean="0"/>
              <a:t>Glarus</a:t>
            </a:r>
            <a:r>
              <a:rPr lang="pt-BR" sz="2800" dirty="0" smtClean="0"/>
              <a:t> e no semicantão </a:t>
            </a:r>
            <a:r>
              <a:rPr lang="pt-BR" sz="2800" i="1" dirty="0" err="1" smtClean="0"/>
              <a:t>Appenzell</a:t>
            </a:r>
            <a:r>
              <a:rPr lang="pt-BR" sz="2800" i="1" dirty="0" smtClean="0"/>
              <a:t> </a:t>
            </a:r>
            <a:r>
              <a:rPr lang="pt-BR" sz="2800" i="1" dirty="0" err="1" smtClean="0"/>
              <a:t>Innerrhoden</a:t>
            </a:r>
            <a:r>
              <a:rPr lang="pt-BR" sz="2800" i="1" dirty="0" smtClean="0"/>
              <a:t> </a:t>
            </a:r>
            <a:r>
              <a:rPr lang="pt-BR" sz="2800" dirty="0" smtClean="0"/>
              <a:t>a democracia é praticamente direta.</a:t>
            </a:r>
          </a:p>
          <a:p>
            <a:pPr algn="just"/>
            <a:r>
              <a:rPr lang="pt-BR" sz="2800" dirty="0" smtClean="0"/>
              <a:t>Mais da metade dos referendos realizados entre 1990 e 1993 tiveram lugar na Suíça (52%).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17766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Suiça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Pelo menos quatro vezes por ano os cidadãos suíços recebem um envelope da Confederação Suíça, de seu Cantão ou de sua Comarca e são convocados a opinar sobre assuntos específicos.</a:t>
            </a:r>
          </a:p>
          <a:p>
            <a:pPr algn="just"/>
            <a:r>
              <a:rPr lang="pt-BR" dirty="0" smtClean="0"/>
              <a:t>Grande maioria das votações se faz de forma secreta utilizando urnas, ou enviando envelopes fechados pelo correio.</a:t>
            </a:r>
          </a:p>
          <a:p>
            <a:pPr algn="just"/>
            <a:r>
              <a:rPr lang="pt-BR" dirty="0" smtClean="0"/>
              <a:t>Nos dois cantões citados anteriormente ainda se utiliza o sistema de assembleia popular, onde os cidadãos votam em praça pública, erguendo suas mãos.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2447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dirty="0" smtClean="0">
                <a:solidFill>
                  <a:srgbClr val="002060"/>
                </a:solidFill>
              </a:rPr>
              <a:t>9 de fevereiro de 2014</a:t>
            </a:r>
            <a:endParaRPr lang="pt-BR" sz="4400" dirty="0">
              <a:solidFill>
                <a:srgbClr val="00206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>
              <a:buNone/>
            </a:pPr>
            <a:endParaRPr lang="pt-BR" dirty="0" smtClean="0"/>
          </a:p>
          <a:p>
            <a:pPr lvl="1" algn="just"/>
            <a:r>
              <a:rPr lang="pt-BR" sz="4400" dirty="0" smtClean="0"/>
              <a:t>59,3% dos suíços votaram pela redução/controle da imigração.</a:t>
            </a:r>
          </a:p>
          <a:p>
            <a:pPr lvl="1" algn="just"/>
            <a:r>
              <a:rPr lang="pt-BR" sz="4400" dirty="0" smtClean="0"/>
              <a:t>2013: imigraram para a </a:t>
            </a:r>
            <a:r>
              <a:rPr lang="pt-BR" sz="4400" dirty="0" err="1" smtClean="0"/>
              <a:t>Suiça</a:t>
            </a:r>
            <a:r>
              <a:rPr lang="pt-BR" sz="4400" dirty="0" smtClean="0"/>
              <a:t> 85.000 pessoas.</a:t>
            </a:r>
          </a:p>
          <a:p>
            <a:pPr lvl="1" algn="just"/>
            <a:r>
              <a:rPr lang="pt-BR" sz="4400" dirty="0" smtClean="0"/>
              <a:t>23,6% da população é estrangeira. Na Alemanha 8%.</a:t>
            </a:r>
            <a:endParaRPr lang="pt-BR" sz="4400" dirty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solidFill>
                  <a:srgbClr val="002060"/>
                </a:solidFill>
              </a:rPr>
              <a:t>Exemplos de uso de democracia direta - Brasil</a:t>
            </a:r>
            <a:endParaRPr lang="pt-BR" sz="2800" dirty="0">
              <a:solidFill>
                <a:srgbClr val="00206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BR" dirty="0" smtClean="0"/>
              <a:t>Plebiscito sobre a forma e o sistema de governo</a:t>
            </a:r>
          </a:p>
          <a:p>
            <a:pPr algn="just"/>
            <a:r>
              <a:rPr lang="pt-BR" dirty="0" smtClean="0"/>
              <a:t>Referendo do desarmamento</a:t>
            </a:r>
          </a:p>
          <a:p>
            <a:pPr algn="just"/>
            <a:r>
              <a:rPr lang="pt-BR" dirty="0" smtClean="0"/>
              <a:t>Implantação em Porto Alegre do Orçamento Participativo, em que a democracia direta conviveu com a representativa na deliberação sobre os recursos públicos.</a:t>
            </a:r>
          </a:p>
          <a:p>
            <a:pPr marL="0" indent="0" algn="just">
              <a:buNone/>
            </a:pPr>
            <a:r>
              <a:rPr lang="pt-BR" dirty="0" smtClean="0"/>
              <a:t>Assembleia de bairro com participação limitada a representantes de associações, cabos eleitorais e cidadãos mais ativos</a:t>
            </a:r>
          </a:p>
          <a:p>
            <a:pPr algn="just"/>
            <a:r>
              <a:rPr lang="pt-BR" dirty="0" smtClean="0"/>
              <a:t>Orçamento Participativo digital de BH, onde uma pequena parte do orçamento é colocada em votação direta via Internet por região da cidade, onde o cidadão pode escolher entre um grupo de obras pré-determinadas pela prefeitura.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400" dirty="0" smtClean="0">
                <a:solidFill>
                  <a:srgbClr val="002060"/>
                </a:solidFill>
              </a:rPr>
              <a:t>Forma e sistema de governo</a:t>
            </a:r>
            <a:endParaRPr lang="pt-BR" sz="4400" dirty="0">
              <a:solidFill>
                <a:srgbClr val="00206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3600" dirty="0" smtClean="0"/>
              <a:t>21 de abril de 1993</a:t>
            </a:r>
          </a:p>
          <a:p>
            <a:pPr algn="just"/>
            <a:r>
              <a:rPr lang="pt-BR" sz="3600" dirty="0" smtClean="0"/>
              <a:t>Republicano ou monarquista</a:t>
            </a:r>
          </a:p>
          <a:p>
            <a:pPr algn="just"/>
            <a:r>
              <a:rPr lang="pt-BR" sz="3600" dirty="0" smtClean="0"/>
              <a:t>Controlado por um sistema presidencialista ou parlamentarista</a:t>
            </a:r>
          </a:p>
          <a:p>
            <a:pPr algn="just"/>
            <a:r>
              <a:rPr lang="pt-BR" sz="3600" dirty="0" smtClean="0"/>
              <a:t>Regime republicano e sistema presidencialista</a:t>
            </a:r>
          </a:p>
          <a:p>
            <a:pPr marL="0" indent="0" algn="just"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m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rigem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em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1921</TotalTime>
  <Words>527</Words>
  <Application>Microsoft Office PowerPoint</Application>
  <PresentationFormat>Apresentação na tela (4:3)</PresentationFormat>
  <Paragraphs>68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Origem</vt:lpstr>
      <vt:lpstr>Democracia Direta</vt:lpstr>
      <vt:lpstr>Definição</vt:lpstr>
      <vt:lpstr>Origem</vt:lpstr>
      <vt:lpstr>Mundo atual</vt:lpstr>
      <vt:lpstr>Suiça</vt:lpstr>
      <vt:lpstr>Suiça</vt:lpstr>
      <vt:lpstr>9 de fevereiro de 2014</vt:lpstr>
      <vt:lpstr>Exemplos de uso de democracia direta - Brasil</vt:lpstr>
      <vt:lpstr>Forma e sistema de governo</vt:lpstr>
      <vt:lpstr>Referendo sobre o desarmamento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EAE 310 – 2013 – Turma 1</dc:title>
  <dc:creator>Fernando</dc:creator>
  <cp:lastModifiedBy>Fabiana</cp:lastModifiedBy>
  <cp:revision>40</cp:revision>
  <dcterms:created xsi:type="dcterms:W3CDTF">2013-02-21T14:08:32Z</dcterms:created>
  <dcterms:modified xsi:type="dcterms:W3CDTF">2017-03-13T13:07:48Z</dcterms:modified>
</cp:coreProperties>
</file>