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43" r:id="rId2"/>
    <p:sldId id="363" r:id="rId3"/>
    <p:sldId id="257" r:id="rId4"/>
    <p:sldId id="344" r:id="rId5"/>
    <p:sldId id="345" r:id="rId6"/>
    <p:sldId id="346" r:id="rId7"/>
    <p:sldId id="347" r:id="rId8"/>
    <p:sldId id="365" r:id="rId9"/>
    <p:sldId id="348" r:id="rId10"/>
    <p:sldId id="349" r:id="rId11"/>
    <p:sldId id="362" r:id="rId12"/>
    <p:sldId id="355" r:id="rId13"/>
    <p:sldId id="364" r:id="rId14"/>
    <p:sldId id="357" r:id="rId15"/>
    <p:sldId id="359" r:id="rId16"/>
    <p:sldId id="360" r:id="rId17"/>
    <p:sldId id="361" r:id="rId18"/>
    <p:sldId id="367" r:id="rId19"/>
    <p:sldId id="368" r:id="rId20"/>
    <p:sldId id="371" r:id="rId21"/>
    <p:sldId id="370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56" autoAdjust="0"/>
  </p:normalViewPr>
  <p:slideViewPr>
    <p:cSldViewPr>
      <p:cViewPr varScale="1">
        <p:scale>
          <a:sx n="79" d="100"/>
          <a:sy n="79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12D17-AE36-42F1-B1C4-01706779F117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6862A-B609-4950-969C-61E35302B1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0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7EE501-7AFD-4EA2-9610-5336E25ACD72}" type="slidenum">
              <a:rPr lang="en-US" altLang="pt-BR" b="0"/>
              <a:pPr/>
              <a:t>5</a:t>
            </a:fld>
            <a:endParaRPr lang="en-US" altLang="pt-BR" b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B47B54C-8C59-425C-B9F7-784F4A771E22}" type="slidenum">
              <a:rPr lang="en-US" altLang="pt-BR" b="0"/>
              <a:pPr/>
              <a:t>6</a:t>
            </a:fld>
            <a:endParaRPr lang="en-US" altLang="pt-BR" b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CBB3B7B-903C-41DD-96A0-6E52C4473AD7}" type="slidenum">
              <a:rPr lang="en-US" altLang="pt-BR" b="0"/>
              <a:pPr/>
              <a:t>7</a:t>
            </a:fld>
            <a:endParaRPr lang="en-US" altLang="pt-BR" b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FEEBD30-D784-46C2-8F7A-8F45B3DF7BB2}" type="slidenum">
              <a:rPr lang="en-US" altLang="pt-BR" b="0"/>
              <a:pPr/>
              <a:t>9</a:t>
            </a:fld>
            <a:endParaRPr lang="en-US" altLang="pt-BR" b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056D46A-AB0C-4D1D-9429-85BDF9916350}" type="slidenum">
              <a:rPr lang="en-US" altLang="pt-BR" b="0"/>
              <a:pPr/>
              <a:t>10</a:t>
            </a:fld>
            <a:endParaRPr lang="en-US" altLang="pt-BR" b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34364EC-2C6C-47A4-B7C6-1427A55D2A74}" type="slidenum">
              <a:rPr lang="en-US" altLang="pt-BR" b="0"/>
              <a:pPr/>
              <a:t>13</a:t>
            </a:fld>
            <a:endParaRPr lang="en-US" altLang="pt-BR" b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75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34364EC-2C6C-47A4-B7C6-1427A55D2A74}" type="slidenum">
              <a:rPr lang="en-US" altLang="pt-BR" b="0"/>
              <a:pPr/>
              <a:t>18</a:t>
            </a:fld>
            <a:endParaRPr lang="en-US" altLang="pt-BR" b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08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34364EC-2C6C-47A4-B7C6-1427A55D2A74}" type="slidenum">
              <a:rPr lang="en-US" altLang="pt-BR" b="0"/>
              <a:pPr/>
              <a:t>19</a:t>
            </a:fld>
            <a:endParaRPr lang="en-US" altLang="pt-BR" b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E8A19-C196-4506-AF15-251EF267EB0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2330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bcb.gov.br/pec/taxas/batch/tabmoedas.asp?id=tabmoed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EAE516 - Mercados de Derivativos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Alan De Genaro </a:t>
            </a:r>
          </a:p>
          <a:p>
            <a:r>
              <a:rPr lang="pt-BR" dirty="0"/>
              <a:t>Email:adg@usp.br</a:t>
            </a:r>
          </a:p>
        </p:txBody>
      </p:sp>
    </p:spTree>
    <p:extLst>
      <p:ext uri="{BB962C8B-B14F-4D97-AF65-F5344CB8AC3E}">
        <p14:creationId xmlns:p14="http://schemas.microsoft.com/office/powerpoint/2010/main" val="2945752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pt-BR" sz="4000" b="1" dirty="0" err="1"/>
              <a:t>Comparando</a:t>
            </a:r>
            <a:r>
              <a:rPr lang="en-US" altLang="pt-BR" sz="4000" b="1" dirty="0"/>
              <a:t> as </a:t>
            </a:r>
            <a:r>
              <a:rPr lang="en-US" altLang="pt-BR" sz="4000" b="1" dirty="0" err="1"/>
              <a:t>duas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estrategias</a:t>
            </a:r>
            <a:endParaRPr lang="en-US" altLang="pt-BR" sz="4000" b="1" dirty="0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15240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lang="en-US" altLang="pt-BR" sz="2000" u="sng" dirty="0" err="1"/>
              <a:t>Investimento</a:t>
            </a:r>
            <a:r>
              <a:rPr lang="en-US" altLang="pt-BR" sz="2000" u="sng" dirty="0"/>
              <a:t> no MXN</a:t>
            </a:r>
            <a:r>
              <a:rPr lang="en-US" altLang="pt-BR" sz="2000" dirty="0"/>
              <a:t>:</a:t>
            </a:r>
            <a:endParaRPr lang="en-US" altLang="pt-BR" sz="2000" u="sng" dirty="0"/>
          </a:p>
          <a:p>
            <a:pPr marL="990600" lvl="1" indent="-5334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lang="en-US" altLang="pt-BR" sz="2000" dirty="0"/>
              <a:t>1. Converter BRL </a:t>
            </a:r>
            <a:r>
              <a:rPr lang="en-US" altLang="pt-BR" sz="2000" dirty="0" err="1"/>
              <a:t>por</a:t>
            </a:r>
            <a:r>
              <a:rPr lang="en-US" altLang="pt-BR" sz="2000" dirty="0"/>
              <a:t> MXN</a:t>
            </a:r>
          </a:p>
          <a:p>
            <a:pPr marL="990600" lvl="1" indent="-5334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lang="en-US" altLang="pt-BR" sz="2000" dirty="0"/>
              <a:t>2. </a:t>
            </a:r>
            <a:r>
              <a:rPr lang="en-US" altLang="pt-BR" sz="2000" dirty="0" err="1"/>
              <a:t>Comprar</a:t>
            </a:r>
            <a:r>
              <a:rPr lang="en-US" altLang="pt-BR" sz="2000" dirty="0"/>
              <a:t> um </a:t>
            </a:r>
            <a:r>
              <a:rPr lang="en-US" altLang="pt-BR" sz="2000" dirty="0" err="1"/>
              <a:t>título</a:t>
            </a:r>
            <a:r>
              <a:rPr lang="en-US" altLang="pt-BR" sz="2000" dirty="0"/>
              <a:t> livre de </a:t>
            </a:r>
            <a:r>
              <a:rPr lang="en-US" altLang="pt-BR" sz="2000" dirty="0" err="1"/>
              <a:t>risco</a:t>
            </a:r>
            <a:r>
              <a:rPr lang="en-US" altLang="pt-BR" sz="2000" dirty="0"/>
              <a:t> do MXN</a:t>
            </a:r>
          </a:p>
          <a:p>
            <a:pPr marL="990600" lvl="1" indent="-5334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lang="en-US" altLang="pt-BR" sz="2000" dirty="0"/>
              <a:t>3. </a:t>
            </a:r>
            <a:r>
              <a:rPr lang="en-US" altLang="pt-BR" sz="2000" dirty="0" err="1"/>
              <a:t>Fixar</a:t>
            </a:r>
            <a:r>
              <a:rPr lang="en-US" altLang="pt-BR" sz="2000" dirty="0"/>
              <a:t> o </a:t>
            </a:r>
            <a:r>
              <a:rPr lang="en-US" altLang="pt-BR" sz="2000" dirty="0" err="1"/>
              <a:t>câmbio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saída</a:t>
            </a:r>
            <a:r>
              <a:rPr lang="en-US" altLang="pt-BR" sz="2000" dirty="0"/>
              <a:t> (NDF)</a:t>
            </a:r>
          </a:p>
          <a:p>
            <a:pPr marL="609600" indent="-6096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endParaRPr lang="en-US" altLang="pt-BR" sz="2800" dirty="0"/>
          </a:p>
          <a:p>
            <a:pPr marL="1427163" lvl="2" indent="-457200" eaLnBrk="1" hangingPunct="1">
              <a:buClr>
                <a:schemeClr val="tx1"/>
              </a:buClr>
              <a:buFont typeface="Arial" panose="020B0604020202020204" pitchFamily="34" charset="0"/>
              <a:buChar char="☺"/>
              <a:defRPr/>
            </a:pPr>
            <a:endParaRPr lang="en-US" altLang="pt-BR" sz="800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altLang="pt-BR" sz="2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131003"/>
            <a:ext cx="5921316" cy="215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5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7089"/>
            <a:ext cx="8229600" cy="1139825"/>
          </a:xfrm>
        </p:spPr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arbitragem</a:t>
            </a:r>
            <a:r>
              <a:rPr lang="en-US" dirty="0"/>
              <a:t> é </a:t>
            </a:r>
            <a:r>
              <a:rPr lang="en-US" dirty="0" err="1"/>
              <a:t>eliminada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/>
              <a:t>Caso</a:t>
            </a:r>
            <a:r>
              <a:rPr lang="en-US" dirty="0"/>
              <a:t> 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43012"/>
            <a:ext cx="8229600" cy="5642372"/>
          </a:xfrm>
        </p:spPr>
        <p:txBody>
          <a:bodyPr>
            <a:normAutofit/>
          </a:bodyPr>
          <a:lstStyle/>
          <a:p>
            <a:r>
              <a:rPr lang="en-US" dirty="0"/>
              <a:t>O Mercado </a:t>
            </a:r>
            <a:r>
              <a:rPr lang="en-US" dirty="0" err="1"/>
              <a:t>irá</a:t>
            </a:r>
            <a:r>
              <a:rPr lang="en-US" dirty="0"/>
              <a:t> demander </a:t>
            </a:r>
            <a:r>
              <a:rPr lang="en-US" dirty="0" err="1"/>
              <a:t>mais</a:t>
            </a:r>
            <a:r>
              <a:rPr lang="en-US" dirty="0"/>
              <a:t> Pesos </a:t>
            </a:r>
            <a:r>
              <a:rPr lang="en-US" dirty="0" err="1"/>
              <a:t>elevando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 </a:t>
            </a:r>
            <a:r>
              <a:rPr lang="en-US" dirty="0" err="1"/>
              <a:t>cotação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o valor de 3,1428 (BRL/MXN).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Neste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as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estrategias</a:t>
            </a:r>
            <a:r>
              <a:rPr lang="en-US" dirty="0"/>
              <a:t> </a:t>
            </a:r>
            <a:r>
              <a:rPr lang="en-US" dirty="0" err="1"/>
              <a:t>oferecem</a:t>
            </a:r>
            <a:r>
              <a:rPr lang="en-US" dirty="0"/>
              <a:t> a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dirty="0" err="1"/>
              <a:t>rentabilidade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risco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Mas se Mercado spot for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líquido</a:t>
            </a:r>
            <a:r>
              <a:rPr lang="en-US" dirty="0"/>
              <a:t>?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351210"/>
            <a:ext cx="6514086" cy="237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7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7089"/>
            <a:ext cx="8229600" cy="1139825"/>
          </a:xfrm>
        </p:spPr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arbitragem</a:t>
            </a:r>
            <a:r>
              <a:rPr lang="en-US" dirty="0"/>
              <a:t> é </a:t>
            </a:r>
            <a:r>
              <a:rPr lang="en-US" dirty="0" err="1"/>
              <a:t>eliminada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/>
              <a:t>Caso</a:t>
            </a:r>
            <a:r>
              <a:rPr lang="en-US" dirty="0"/>
              <a:t> II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43012"/>
            <a:ext cx="8229600" cy="5642372"/>
          </a:xfrm>
        </p:spPr>
        <p:txBody>
          <a:bodyPr>
            <a:normAutofit/>
          </a:bodyPr>
          <a:lstStyle/>
          <a:p>
            <a:r>
              <a:rPr lang="en-US" dirty="0"/>
              <a:t>O Mercado de NDF </a:t>
            </a:r>
            <a:r>
              <a:rPr lang="en-US" dirty="0" err="1"/>
              <a:t>tera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cotação</a:t>
            </a:r>
            <a:r>
              <a:rPr lang="en-US" dirty="0"/>
              <a:t> </a:t>
            </a:r>
            <a:r>
              <a:rPr lang="en-US" dirty="0" err="1"/>
              <a:t>alterará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o valor de 3,055 (BRL/MXN).</a:t>
            </a:r>
          </a:p>
          <a:p>
            <a:r>
              <a:rPr lang="en-US" dirty="0" err="1"/>
              <a:t>Neste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as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estrategias</a:t>
            </a:r>
            <a:r>
              <a:rPr lang="en-US" dirty="0"/>
              <a:t> </a:t>
            </a:r>
            <a:r>
              <a:rPr lang="en-US" dirty="0" err="1"/>
              <a:t>oferecem</a:t>
            </a:r>
            <a:r>
              <a:rPr lang="en-US" dirty="0"/>
              <a:t> a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dirty="0" err="1"/>
              <a:t>rentabilidade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risco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Mas </a:t>
            </a:r>
            <a:r>
              <a:rPr lang="en-US" dirty="0" err="1"/>
              <a:t>como</a:t>
            </a:r>
            <a:r>
              <a:rPr lang="en-US" dirty="0"/>
              <a:t> se </a:t>
            </a:r>
            <a:r>
              <a:rPr lang="en-US" dirty="0" err="1"/>
              <a:t>calcula</a:t>
            </a:r>
            <a:r>
              <a:rPr lang="en-US" dirty="0"/>
              <a:t> o valor de </a:t>
            </a:r>
            <a:r>
              <a:rPr lang="en-US" dirty="0" err="1"/>
              <a:t>equil</a:t>
            </a:r>
            <a:r>
              <a:rPr lang="pt-BR" dirty="0"/>
              <a:t>íbrio</a:t>
            </a:r>
            <a:r>
              <a:rPr lang="en-US" dirty="0"/>
              <a:t>?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996952"/>
            <a:ext cx="7154554" cy="26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7630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pt-BR" sz="4000" b="1" dirty="0" err="1"/>
              <a:t>Paridade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coberta</a:t>
            </a:r>
            <a:r>
              <a:rPr lang="en-US" altLang="pt-BR" sz="4000" b="1" dirty="0"/>
              <a:t> da taxa de </a:t>
            </a:r>
            <a:r>
              <a:rPr lang="en-US" altLang="pt-BR" sz="4000" b="1" dirty="0" err="1"/>
              <a:t>juros</a:t>
            </a:r>
            <a:br>
              <a:rPr lang="en-US" altLang="pt-BR" sz="4000" b="1" dirty="0"/>
            </a:br>
            <a:r>
              <a:rPr lang="en-US" altLang="pt-BR" sz="4000" b="1" dirty="0"/>
              <a:t>(via o </a:t>
            </a:r>
            <a:r>
              <a:rPr lang="en-US" altLang="pt-BR" sz="4000" b="1" dirty="0" err="1"/>
              <a:t>princípio</a:t>
            </a:r>
            <a:r>
              <a:rPr lang="en-US" altLang="pt-BR" sz="4000" b="1" dirty="0"/>
              <a:t> de </a:t>
            </a:r>
            <a:r>
              <a:rPr lang="en-US" altLang="pt-BR" sz="4000" b="1" dirty="0" err="1"/>
              <a:t>não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arbitragem</a:t>
            </a:r>
            <a:r>
              <a:rPr lang="en-US" altLang="pt-BR" sz="4000" b="1" dirty="0"/>
              <a:t>)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altLang="pt-BR" u="sng" dirty="0"/>
              <a:t>Intuição</a:t>
            </a:r>
            <a:r>
              <a:rPr lang="en-US" altLang="pt-BR" dirty="0"/>
              <a:t>: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altLang="pt-BR" sz="2400" dirty="0"/>
              <a:t>Se </a:t>
            </a:r>
            <a:r>
              <a:rPr lang="en-US" altLang="pt-BR" sz="2400" dirty="0" err="1"/>
              <a:t>dois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investimentos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são</a:t>
            </a:r>
            <a:r>
              <a:rPr lang="en-US" altLang="pt-BR" sz="2400" dirty="0"/>
              <a:t> livre de </a:t>
            </a:r>
            <a:r>
              <a:rPr lang="en-US" altLang="pt-BR" sz="2400" dirty="0" err="1"/>
              <a:t>risco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eles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devem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oferecer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mesma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rentabilidade</a:t>
            </a:r>
            <a:endParaRPr lang="en-US" altLang="pt-BR" sz="24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altLang="pt-BR" sz="10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altLang="pt-BR" sz="2400" dirty="0" err="1"/>
              <a:t>Portanto</a:t>
            </a:r>
            <a:r>
              <a:rPr lang="en-US" altLang="pt-BR" sz="2400" dirty="0"/>
              <a:t>, </a:t>
            </a:r>
            <a:r>
              <a:rPr lang="en-US" altLang="pt-BR" sz="2400" dirty="0" err="1"/>
              <a:t>qualquer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diferença</a:t>
            </a:r>
            <a:r>
              <a:rPr lang="en-US" altLang="pt-BR" sz="2400" dirty="0"/>
              <a:t> entre as </a:t>
            </a:r>
            <a:r>
              <a:rPr lang="en-US" altLang="pt-BR" sz="2400" dirty="0" err="1"/>
              <a:t>taxas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juros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doméstica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internacional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será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ajustado</a:t>
            </a:r>
            <a:r>
              <a:rPr lang="en-US" altLang="pt-BR" sz="2400" dirty="0"/>
              <a:t> pela taxa de </a:t>
            </a:r>
            <a:r>
              <a:rPr lang="en-US" altLang="pt-BR" sz="2400" dirty="0" err="1"/>
              <a:t>câmbio</a:t>
            </a:r>
            <a:r>
              <a:rPr lang="en-US" altLang="pt-BR" sz="2400" dirty="0"/>
              <a:t> spot 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pelo</a:t>
            </a:r>
            <a:r>
              <a:rPr lang="en-US" altLang="pt-BR" sz="2400" dirty="0"/>
              <a:t> NDF: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pt-BR" altLang="pt-BR" dirty="0"/>
          </a:p>
          <a:p>
            <a:pPr marL="0" indent="0" algn="just">
              <a:buNone/>
              <a:defRPr/>
            </a:pPr>
            <a:endParaRPr lang="en-US" altLang="pt-BR" sz="24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altLang="pt-BR" sz="1000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altLang="pt-BR" sz="800" u="sng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altLang="pt-BR" dirty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144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II do apreçamento por não arbitragem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pt-BR" b="1" dirty="0"/>
                  <a:t>Este exemplo ilustra a aplicação do princípio de não arbitragem para outros caso.</a:t>
                </a:r>
              </a:p>
              <a:p>
                <a:pPr algn="just"/>
                <a:endParaRPr lang="pt-BR" dirty="0"/>
              </a:p>
              <a:p>
                <a:pPr algn="just"/>
                <a:r>
                  <a:rPr lang="pt-BR" dirty="0"/>
                  <a:t>Seja um ativo que vale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e </a:t>
                </a:r>
                <a:r>
                  <a:rPr lang="en-US" dirty="0" err="1"/>
                  <a:t>não</a:t>
                </a:r>
                <a:r>
                  <a:rPr lang="en-US" dirty="0"/>
                  <a:t> </a:t>
                </a:r>
                <a:r>
                  <a:rPr lang="en-US" dirty="0" err="1"/>
                  <a:t>existe</a:t>
                </a:r>
                <a:r>
                  <a:rPr lang="en-US" dirty="0"/>
                  <a:t> </a:t>
                </a:r>
                <a:r>
                  <a:rPr lang="en-US" dirty="0" err="1"/>
                  <a:t>custo</a:t>
                </a:r>
                <a:r>
                  <a:rPr lang="en-US" dirty="0"/>
                  <a:t> de </a:t>
                </a:r>
                <a:r>
                  <a:rPr lang="en-US" dirty="0" err="1"/>
                  <a:t>armazenamento</a:t>
                </a:r>
                <a:r>
                  <a:rPr lang="en-US" dirty="0"/>
                  <a:t> </a:t>
                </a:r>
                <a:r>
                  <a:rPr lang="en-US" dirty="0" err="1"/>
                  <a:t>ou</a:t>
                </a:r>
                <a:r>
                  <a:rPr lang="en-US" dirty="0"/>
                  <a:t> de </a:t>
                </a:r>
                <a:r>
                  <a:rPr lang="en-US" dirty="0" err="1"/>
                  <a:t>qualquer</a:t>
                </a:r>
                <a:r>
                  <a:rPr lang="en-US" dirty="0"/>
                  <a:t> </a:t>
                </a:r>
                <a:r>
                  <a:rPr lang="en-US" dirty="0" err="1"/>
                  <a:t>natureza</a:t>
                </a:r>
                <a:r>
                  <a:rPr lang="en-US" dirty="0"/>
                  <a:t> (</a:t>
                </a:r>
                <a:r>
                  <a:rPr lang="en-US" dirty="0" err="1"/>
                  <a:t>aluguel</a:t>
                </a:r>
                <a:r>
                  <a:rPr lang="en-US" dirty="0"/>
                  <a:t>).</a:t>
                </a:r>
              </a:p>
              <a:p>
                <a:pPr algn="just"/>
                <a:endParaRPr lang="en-US" dirty="0"/>
              </a:p>
              <a:p>
                <a:pPr algn="just"/>
                <a:r>
                  <a:rPr lang="pt-BR" dirty="0"/>
                  <a:t>Seja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𝐹</m:t>
                        </m:r>
                      </m:e>
                      <m:sub/>
                    </m:sSub>
                  </m:oMath>
                </a14:m>
                <a:r>
                  <a:rPr lang="en-US" dirty="0"/>
                  <a:t> o valor </a:t>
                </a:r>
                <a:r>
                  <a:rPr lang="en-US" dirty="0" err="1"/>
                  <a:t>negociado</a:t>
                </a:r>
                <a:r>
                  <a:rPr lang="en-US" dirty="0"/>
                  <a:t> para </a:t>
                </a:r>
                <a:r>
                  <a:rPr lang="en-US" dirty="0" err="1"/>
                  <a:t>este</a:t>
                </a:r>
                <a:r>
                  <a:rPr lang="en-US" dirty="0"/>
                  <a:t> </a:t>
                </a:r>
                <a:r>
                  <a:rPr lang="en-US" dirty="0" err="1"/>
                  <a:t>ativo</a:t>
                </a:r>
                <a:r>
                  <a:rPr lang="en-US" dirty="0"/>
                  <a:t> </a:t>
                </a:r>
                <a:r>
                  <a:rPr lang="en-US" dirty="0" err="1"/>
                  <a:t>através</a:t>
                </a:r>
                <a:r>
                  <a:rPr lang="en-US" dirty="0"/>
                  <a:t> de um </a:t>
                </a:r>
                <a:r>
                  <a:rPr lang="en-US" dirty="0" err="1"/>
                  <a:t>derivativo</a:t>
                </a:r>
                <a:r>
                  <a:rPr lang="en-US" dirty="0"/>
                  <a:t>, um NDF, </a:t>
                </a:r>
                <a:r>
                  <a:rPr lang="en-US" dirty="0" err="1"/>
                  <a:t>por</a:t>
                </a:r>
                <a:r>
                  <a:rPr lang="en-US" dirty="0"/>
                  <a:t> </a:t>
                </a:r>
                <a:r>
                  <a:rPr lang="en-US" dirty="0" err="1"/>
                  <a:t>exemplo</a:t>
                </a:r>
                <a:r>
                  <a:rPr lang="en-US" dirty="0"/>
                  <a:t>.</a:t>
                </a:r>
              </a:p>
              <a:p>
                <a:pPr algn="just"/>
                <a:endParaRPr lang="en-US" dirty="0"/>
              </a:p>
              <a:p>
                <a:pPr algn="just"/>
                <a:r>
                  <a:rPr lang="pt-BR" dirty="0"/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𝐹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(1+</m:t>
                        </m:r>
                        <m:r>
                          <a:rPr lang="pt-BR" i="1">
                            <a:latin typeface="Cambria Math"/>
                          </a:rPr>
                          <m:t>𝑟</m:t>
                        </m:r>
                        <m:r>
                          <a:rPr lang="pt-BR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então</a:t>
                </a:r>
                <a:r>
                  <a:rPr lang="en-US" dirty="0"/>
                  <a:t> </a:t>
                </a:r>
                <a:r>
                  <a:rPr lang="en-US" dirty="0" err="1"/>
                  <a:t>existe</a:t>
                </a:r>
                <a:r>
                  <a:rPr lang="en-US" dirty="0"/>
                  <a:t> </a:t>
                </a:r>
                <a:r>
                  <a:rPr lang="en-US" dirty="0" err="1"/>
                  <a:t>uma</a:t>
                </a:r>
                <a:r>
                  <a:rPr lang="en-US" dirty="0"/>
                  <a:t> </a:t>
                </a:r>
                <a:r>
                  <a:rPr lang="en-US" dirty="0" err="1"/>
                  <a:t>possibilidade</a:t>
                </a:r>
                <a:r>
                  <a:rPr lang="en-US" dirty="0"/>
                  <a:t> de </a:t>
                </a:r>
                <a:r>
                  <a:rPr lang="en-US" dirty="0" err="1"/>
                  <a:t>arbitragem</a:t>
                </a:r>
                <a:r>
                  <a:rPr lang="en-US" dirty="0"/>
                  <a:t> </a:t>
                </a:r>
                <a:r>
                  <a:rPr lang="en-US" dirty="0" err="1"/>
                  <a:t>por</a:t>
                </a:r>
                <a:r>
                  <a:rPr lang="en-US" dirty="0"/>
                  <a:t> </a:t>
                </a:r>
                <a:r>
                  <a:rPr lang="en-US" dirty="0" err="1"/>
                  <a:t>meio</a:t>
                </a:r>
                <a:r>
                  <a:rPr lang="en-US" dirty="0"/>
                  <a:t> da </a:t>
                </a:r>
                <a:r>
                  <a:rPr lang="en-US" dirty="0" err="1"/>
                  <a:t>seguinte</a:t>
                </a:r>
                <a:r>
                  <a:rPr lang="en-US" dirty="0"/>
                  <a:t> </a:t>
                </a:r>
                <a:r>
                  <a:rPr lang="en-US" dirty="0" err="1"/>
                  <a:t>estratégia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224" t="-1752" r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51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II do apreçamento por não arbitragem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219256" cy="487375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buNone/>
                </a:pPr>
                <a:r>
                  <a:rPr lang="pt-BR" b="1" u="sng" dirty="0"/>
                  <a:t>Caso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(1+</m:t>
                        </m:r>
                        <m:r>
                          <a:rPr lang="pt-BR" i="1">
                            <a:latin typeface="Cambria Math"/>
                          </a:rPr>
                          <m:t>𝑟</m:t>
                        </m:r>
                        <m:r>
                          <a:rPr lang="pt-BR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pt-BR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pt-BR" i="1">
                        <a:latin typeface="Cambria Math"/>
                      </a:rPr>
                      <m:t>𝐹</m:t>
                    </m:r>
                  </m:oMath>
                </a14:m>
                <a:endParaRPr lang="pt-BR" b="1" u="sng" dirty="0"/>
              </a:p>
              <a:p>
                <a:pPr marL="0" indent="0" algn="just">
                  <a:buNone/>
                </a:pPr>
                <a:endParaRPr lang="pt-BR" b="1" u="sng" dirty="0"/>
              </a:p>
              <a:p>
                <a:pPr marL="0" indent="0" algn="just">
                  <a:buNone/>
                </a:pPr>
                <a:r>
                  <a:rPr lang="pt-BR" b="1" u="sng" dirty="0"/>
                  <a:t>No momento t=0</a:t>
                </a:r>
              </a:p>
              <a:p>
                <a:pPr algn="just"/>
                <a:r>
                  <a:rPr lang="pt-BR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Venda a descoberto </a:t>
                </a:r>
                <a:r>
                  <a:rPr lang="pt-BR" dirty="0"/>
                  <a:t>uma unidade do ativo</a:t>
                </a:r>
              </a:p>
              <a:p>
                <a:pPr algn="just"/>
                <a:r>
                  <a:rPr lang="pt-BR" dirty="0"/>
                  <a:t>Aplique o valor recebido a taxa </a:t>
                </a:r>
                <a:r>
                  <a:rPr lang="pt-BR" i="1" dirty="0"/>
                  <a:t>r</a:t>
                </a:r>
              </a:p>
              <a:p>
                <a:pPr algn="just"/>
                <a:r>
                  <a:rPr lang="pt-BR" dirty="0"/>
                  <a:t>Assuma uma posição comprada (long) com vencimento em T pelo preço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𝐹</m:t>
                        </m:r>
                      </m:e>
                      <m:sub/>
                    </m:sSub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r>
                  <a:rPr lang="pt-BR" b="1" u="sng" dirty="0"/>
                  <a:t>No momento t=T</a:t>
                </a:r>
              </a:p>
              <a:p>
                <a:pPr algn="just"/>
                <a:r>
                  <a:rPr lang="pt-BR" dirty="0"/>
                  <a:t>Resgate o valor aplicado totalizando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(1+</m:t>
                        </m:r>
                        <m:r>
                          <a:rPr lang="pt-BR" i="1">
                            <a:latin typeface="Cambria Math"/>
                          </a:rPr>
                          <m:t>𝑟</m:t>
                        </m:r>
                        <m:r>
                          <a:rPr lang="pt-BR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dirty="0"/>
              </a:p>
              <a:p>
                <a:pPr algn="just"/>
                <a:r>
                  <a:rPr lang="pt-BR" dirty="0"/>
                  <a:t>Liquide a posição no termo, recebendo o ativo e devolvendo-o </a:t>
                </a:r>
                <a:endParaRPr lang="en-US" dirty="0"/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r>
                  <a:rPr lang="pt-BR" b="1" u="sng" dirty="0"/>
                  <a:t>Resultado</a:t>
                </a:r>
                <a:endParaRPr lang="en-US" b="1" u="sng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(1+</m:t>
                        </m:r>
                        <m:r>
                          <a:rPr lang="pt-BR" i="1">
                            <a:latin typeface="Cambria Math"/>
                          </a:rPr>
                          <m:t>𝑟</m:t>
                        </m:r>
                        <m:r>
                          <a:rPr lang="pt-BR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−</m:t>
                    </m:r>
                    <m:r>
                      <a:rPr lang="pt-BR" b="0" i="1" smtClean="0">
                        <a:latin typeface="Cambria Math"/>
                      </a:rPr>
                      <m:t>𝐹</m:t>
                    </m:r>
                    <m:r>
                      <a:rPr lang="pt-BR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219256" cy="4873752"/>
              </a:xfrm>
              <a:blipFill>
                <a:blip r:embed="rId2"/>
                <a:stretch>
                  <a:fillRect l="-742" t="-2003" r="-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307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II do apreçamento por não arbitragem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pt-BR" b="1" u="sng" dirty="0"/>
                  <a:t>Caso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(1+</m:t>
                        </m:r>
                        <m:r>
                          <a:rPr lang="pt-BR" i="1">
                            <a:latin typeface="Cambria Math"/>
                          </a:rPr>
                          <m:t>𝑟</m:t>
                        </m:r>
                        <m:r>
                          <a:rPr lang="pt-BR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&lt;</m:t>
                    </m:r>
                    <m:r>
                      <a:rPr lang="pt-BR" i="1">
                        <a:latin typeface="Cambria Math"/>
                      </a:rPr>
                      <m:t>𝐹</m:t>
                    </m:r>
                  </m:oMath>
                </a14:m>
                <a:endParaRPr lang="pt-BR" b="1" u="sng" dirty="0"/>
              </a:p>
              <a:p>
                <a:pPr algn="just"/>
                <a:r>
                  <a:rPr lang="pt-BR" dirty="0"/>
                  <a:t>Tomariamos um emprestimo no valor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dirty="0"/>
                  <a:t> a taxa r</a:t>
                </a:r>
              </a:p>
              <a:p>
                <a:pPr algn="just"/>
                <a:r>
                  <a:rPr lang="pt-BR" dirty="0"/>
                  <a:t>Comprariamos a ação hoje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pt-BR" dirty="0"/>
              </a:p>
              <a:p>
                <a:pPr algn="just"/>
                <a:r>
                  <a:rPr lang="pt-BR" dirty="0"/>
                  <a:t>Assuma uma posição vendida (short) com vencimento em T pelo preço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𝐹</m:t>
                        </m:r>
                      </m:e>
                      <m:sub/>
                    </m:sSub>
                  </m:oMath>
                </a14:m>
                <a:endParaRPr lang="en-US" dirty="0"/>
              </a:p>
              <a:p>
                <a:pPr algn="just"/>
                <a:endParaRPr lang="en-US" dirty="0"/>
              </a:p>
              <a:p>
                <a:pPr marL="0" indent="0" algn="just">
                  <a:buNone/>
                </a:pPr>
                <a:r>
                  <a:rPr lang="pt-BR" b="1" u="sng" dirty="0"/>
                  <a:t>No momento t=T</a:t>
                </a:r>
              </a:p>
              <a:p>
                <a:pPr algn="just"/>
                <a:r>
                  <a:rPr lang="pt-BR" dirty="0"/>
                  <a:t>Liquide a posição no termo, entregando  o ativo e devolvendo-o e recebendo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𝐹</m:t>
                        </m:r>
                      </m:e>
                      <m:sub/>
                    </m:sSub>
                  </m:oMath>
                </a14:m>
                <a:endParaRPr lang="pt-BR" dirty="0"/>
              </a:p>
              <a:p>
                <a:pPr algn="just"/>
                <a:r>
                  <a:rPr lang="en-US" dirty="0" err="1"/>
                  <a:t>Pague</a:t>
                </a:r>
                <a:r>
                  <a:rPr lang="en-US" dirty="0"/>
                  <a:t> o </a:t>
                </a:r>
                <a:r>
                  <a:rPr lang="en-US" dirty="0" err="1"/>
                  <a:t>emprestimo</a:t>
                </a:r>
                <a:r>
                  <a:rPr lang="en-US" dirty="0"/>
                  <a:t> </a:t>
                </a:r>
                <a:r>
                  <a:rPr lang="en-US" dirty="0" err="1"/>
                  <a:t>totalizando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(1+</m:t>
                        </m:r>
                        <m:r>
                          <a:rPr lang="pt-BR" i="1">
                            <a:latin typeface="Cambria Math"/>
                          </a:rPr>
                          <m:t>𝑟</m:t>
                        </m:r>
                        <m:r>
                          <a:rPr lang="pt-BR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r>
                  <a:rPr lang="pt-BR" b="1" u="sng" dirty="0"/>
                  <a:t>Resultado</a:t>
                </a:r>
                <a:endParaRPr lang="en-US" b="1" u="sng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𝐹</m:t>
                        </m:r>
                        <m:r>
                          <a:rPr lang="pt-BR" b="0" i="1" smtClean="0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(1+</m:t>
                        </m:r>
                        <m:r>
                          <a:rPr lang="pt-BR" i="1">
                            <a:latin typeface="Cambria Math"/>
                          </a:rPr>
                          <m:t>𝑟</m:t>
                        </m:r>
                        <m:r>
                          <a:rPr lang="pt-BR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80" t="-1377" r="-1061" b="-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8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II do apreçamento por não arbitragem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pt-BR" b="1" u="sng" dirty="0"/>
                  <a:t>Quando não houver possibilidade de arbitragem: </a:t>
                </a:r>
                <a:endParaRPr lang="pt-BR" i="1" dirty="0">
                  <a:latin typeface="Cambria Math"/>
                </a:endParaRPr>
              </a:p>
              <a:p>
                <a:pPr marL="0" indent="0" algn="ctr">
                  <a:buNone/>
                </a:pPr>
                <a:endParaRPr lang="pt-BR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</m:t>
                          </m:r>
                          <m:r>
                            <a:rPr lang="pt-BR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(1+</m:t>
                          </m:r>
                          <m:r>
                            <a:rPr lang="pt-BR" i="1">
                              <a:latin typeface="Cambria Math"/>
                            </a:rPr>
                            <m:t>𝑟</m:t>
                          </m:r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  <a:p>
                <a:pPr marL="0" indent="0" algn="ctr">
                  <a:buNone/>
                </a:pPr>
                <a:endParaRPr lang="pt-BR" b="1" u="sng" dirty="0"/>
              </a:p>
              <a:p>
                <a:pPr marL="0" indent="0" algn="ctr">
                  <a:buNone/>
                </a:pPr>
                <a:r>
                  <a:rPr lang="pt-BR" b="1" u="sng" dirty="0"/>
                  <a:t>Quando não se verifica </a:t>
                </a:r>
                <a:r>
                  <a:rPr lang="pt-BR" b="1" u="sng"/>
                  <a:t>a igualdade:</a:t>
                </a:r>
                <a:endParaRPr lang="pt-BR" b="1" u="sng" dirty="0"/>
              </a:p>
              <a:p>
                <a:pPr marL="0" indent="0" algn="ctr">
                  <a:buNone/>
                </a:pPr>
                <a:endParaRPr lang="pt-BR" b="1" u="sng" dirty="0"/>
              </a:p>
              <a:p>
                <a:pPr algn="just"/>
                <a:r>
                  <a:rPr lang="pt-BR" dirty="0"/>
                  <a:t>Quando houver custo de transação</a:t>
                </a:r>
              </a:p>
              <a:p>
                <a:pPr algn="just"/>
                <a:r>
                  <a:rPr lang="pt-BR" dirty="0"/>
                  <a:t>Não for possível vender a descoberto</a:t>
                </a:r>
              </a:p>
              <a:p>
                <a:pPr algn="just"/>
                <a:r>
                  <a:rPr lang="pt-BR" dirty="0"/>
                  <a:t>Outras imperfeições de mercado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13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7630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pt-BR" sz="4000" b="1" dirty="0" err="1"/>
              <a:t>Paridade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coberta</a:t>
            </a:r>
            <a:r>
              <a:rPr lang="en-US" altLang="pt-BR" sz="4000" b="1" dirty="0"/>
              <a:t> da taxa de </a:t>
            </a:r>
            <a:r>
              <a:rPr lang="en-US" altLang="pt-BR" sz="4000" b="1" dirty="0" err="1"/>
              <a:t>juros</a:t>
            </a:r>
            <a:br>
              <a:rPr lang="en-US" altLang="pt-BR" sz="4000" b="1" dirty="0"/>
            </a:br>
            <a:r>
              <a:rPr lang="en-US" altLang="pt-BR" sz="4000" b="1" dirty="0"/>
              <a:t>(via o principio de </a:t>
            </a:r>
            <a:r>
              <a:rPr lang="en-US" altLang="pt-BR" sz="4000" b="1" dirty="0" err="1"/>
              <a:t>não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arbitragem</a:t>
            </a:r>
            <a:r>
              <a:rPr lang="en-US" altLang="pt-BR" sz="4000" b="1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69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7571184" cy="5141168"/>
              </a:xfrm>
            </p:spPr>
            <p:txBody>
              <a:bodyPr>
                <a:normAutofit/>
              </a:bodyPr>
              <a:lstStyle/>
              <a:p>
                <a:pPr marL="0" indent="0" eaLnBrk="1" hangingPunct="1">
                  <a:buFont typeface="Wingdings" pitchFamily="2" charset="2"/>
                  <a:buNone/>
                  <a:defRPr/>
                </a:pPr>
                <a:r>
                  <a:rPr lang="en-US" altLang="pt-BR" dirty="0" err="1"/>
                  <a:t>Seja</a:t>
                </a:r>
                <a:r>
                  <a:rPr lang="en-US" altLang="pt-BR" dirty="0"/>
                  <a:t>: </a:t>
                </a:r>
              </a:p>
              <a:p>
                <a:pPr marL="0" indent="0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pt-B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pt-BR" i="1">
                            <a:latin typeface="Cambria Math"/>
                          </a:rPr>
                          <m:t>𝐵𝑅𝐿</m:t>
                        </m:r>
                        <m:r>
                          <a:rPr lang="en-US" altLang="pt-BR" i="1">
                            <a:latin typeface="Cambria Math"/>
                          </a:rPr>
                          <m:t>/</m:t>
                        </m:r>
                        <m:r>
                          <a:rPr lang="en-US" altLang="pt-BR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pt-BR" sz="2400" dirty="0"/>
                  <a:t> </a:t>
                </a:r>
                <a:r>
                  <a:rPr lang="pt-BR" altLang="pt-BR" sz="2400" dirty="0"/>
                  <a:t>é a taxa de câmbio spot</a:t>
                </a:r>
                <a:endParaRPr lang="en-US" altLang="pt-BR" sz="2400" dirty="0"/>
              </a:p>
              <a:p>
                <a:pPr marL="0" indent="0" algn="just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pt-BR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US" altLang="pt-BR" i="1">
                            <a:latin typeface="Cambria Math"/>
                            <a:ea typeface="Cambria Math"/>
                          </a:rPr>
                          <m:t>𝐵𝑅𝐿</m:t>
                        </m:r>
                      </m:sub>
                    </m:sSub>
                  </m:oMath>
                </a14:m>
                <a:r>
                  <a:rPr lang="en-US" altLang="pt-BR" sz="2400" dirty="0"/>
                  <a:t> é a taxa de </a:t>
                </a:r>
                <a:r>
                  <a:rPr lang="en-US" altLang="pt-BR" sz="2400" dirty="0" err="1"/>
                  <a:t>juros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doméstica</a:t>
                </a:r>
                <a:endParaRPr lang="en-US" altLang="pt-BR" sz="2400" dirty="0"/>
              </a:p>
              <a:p>
                <a:pPr marL="0" indent="0" algn="just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pt-BR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pt-BR" altLang="pt-BR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pt-BR" sz="2400" dirty="0"/>
                  <a:t> é a taxa de </a:t>
                </a:r>
                <a:r>
                  <a:rPr lang="en-US" altLang="pt-BR" sz="2400" dirty="0" err="1"/>
                  <a:t>juros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internacional</a:t>
                </a:r>
                <a:endParaRPr lang="en-US" altLang="pt-BR" sz="2400" dirty="0"/>
              </a:p>
              <a:p>
                <a:pPr marL="0" indent="0" algn="just">
                  <a:buNone/>
                  <a:defRPr/>
                </a:pPr>
                <a:endParaRPr lang="en-US" altLang="pt-BR" sz="2400" dirty="0"/>
              </a:p>
              <a:p>
                <a:pPr marL="0" indent="0">
                  <a:buNone/>
                  <a:defRPr/>
                </a:pPr>
                <a:r>
                  <a:rPr lang="pt-BR" altLang="pt-BR" dirty="0"/>
                  <a:t>Assim temos:</a:t>
                </a:r>
              </a:p>
              <a:p>
                <a:pPr marL="0" indent="0">
                  <a:buNone/>
                  <a:defRPr/>
                </a:pPr>
                <a:endParaRPr lang="en-US" altLang="pt-BR" dirty="0"/>
              </a:p>
              <a:p>
                <a:pPr marL="0" indent="0">
                  <a:buNone/>
                  <a:defRPr/>
                </a:pPr>
                <a:r>
                  <a:rPr lang="en-US" altLang="pt-BR" u="sng" dirty="0"/>
                  <a:t>Formula</a:t>
                </a:r>
                <a:r>
                  <a:rPr lang="en-US" altLang="pt-BR" dirty="0"/>
                  <a:t>: (</a:t>
                </a:r>
                <a:r>
                  <a:rPr lang="en-US" altLang="pt-BR" dirty="0" err="1"/>
                  <a:t>moedas</a:t>
                </a:r>
                <a:r>
                  <a:rPr lang="en-US" altLang="pt-BR" dirty="0"/>
                  <a:t> do </a:t>
                </a:r>
                <a:r>
                  <a:rPr lang="en-US" altLang="pt-BR" dirty="0" err="1"/>
                  <a:t>Tipo</a:t>
                </a:r>
                <a:r>
                  <a:rPr lang="en-US" altLang="pt-BR" dirty="0"/>
                  <a:t> A*) –  </a:t>
                </a:r>
                <a:r>
                  <a:rPr lang="en-US" altLang="pt-BR" dirty="0" err="1"/>
                  <a:t>formato</a:t>
                </a:r>
                <a:r>
                  <a:rPr lang="en-US" altLang="pt-BR" dirty="0"/>
                  <a:t> BRL/USD</a:t>
                </a: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altLang="pt-BR" i="1">
                              <a:latin typeface="Cambria Math"/>
                            </a:rPr>
                            <m:t>𝐵𝑅𝐿</m:t>
                          </m:r>
                          <m:r>
                            <a:rPr lang="en-US" altLang="pt-BR" i="1">
                              <a:latin typeface="Cambria Math"/>
                            </a:rPr>
                            <m:t>/</m:t>
                          </m:r>
                          <m:r>
                            <a:rPr lang="en-US" altLang="pt-BR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pt-BR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pt-BR" i="1">
                              <a:latin typeface="Cambria Math"/>
                            </a:rPr>
                            <m:t>𝐵𝑅𝐿</m:t>
                          </m:r>
                          <m:r>
                            <a:rPr lang="en-US" altLang="pt-BR" i="1">
                              <a:latin typeface="Cambria Math"/>
                            </a:rPr>
                            <m:t>/</m:t>
                          </m:r>
                          <m:r>
                            <a:rPr lang="en-US" altLang="pt-BR" i="1">
                              <a:latin typeface="Cambria Math"/>
                            </a:rPr>
                            <m:t>𝑀</m:t>
                          </m:r>
                        </m:sub>
                      </m:sSub>
                      <m:sSup>
                        <m:sSupPr>
                          <m:ctrlPr>
                            <a:rPr lang="en-US" alt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pt-BR" i="1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alt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pt-BR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en-US" alt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pt-BR" i="1">
                                          <a:latin typeface="Cambria Math"/>
                                          <a:ea typeface="Cambria Math"/>
                                        </a:rPr>
                                        <m:t>𝐵𝑅𝐿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pt-BR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en-US" alt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t-BR" altLang="pt-BR" i="1">
                                          <a:latin typeface="Cambria Math"/>
                                          <a:ea typeface="Cambria Math"/>
                                        </a:rPr>
                                        <m:t>𝑀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pt-BR" i="1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pt-BR" dirty="0"/>
              </a:p>
              <a:p>
                <a:pPr marL="0" indent="0">
                  <a:buNone/>
                  <a:defRPr/>
                </a:pPr>
                <a:endParaRPr lang="en-US" altLang="pt-BR" sz="2400" dirty="0"/>
              </a:p>
              <a:p>
                <a:pPr>
                  <a:buFont typeface="Arial" charset="0"/>
                  <a:buChar char="•"/>
                  <a:defRPr/>
                </a:pPr>
                <a:endParaRPr lang="en-US" altLang="pt-BR" sz="800" u="sng" dirty="0"/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pt-BR" sz="800" u="sng" dirty="0"/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pt-BR" dirty="0"/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pt-BR" dirty="0"/>
              </a:p>
            </p:txBody>
          </p:sp>
        </mc:Choice>
        <mc:Fallback xmlns="">
          <p:sp>
            <p:nvSpPr>
              <p:cNvPr id="5969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7571184" cy="5141168"/>
              </a:xfrm>
              <a:blipFill>
                <a:blip r:embed="rId3"/>
                <a:stretch>
                  <a:fillRect l="-1208" t="-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39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7630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pt-BR" sz="4000" b="1" dirty="0" err="1"/>
              <a:t>Paridade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coberta</a:t>
            </a:r>
            <a:r>
              <a:rPr lang="en-US" altLang="pt-BR" sz="4000" b="1" dirty="0"/>
              <a:t> da taxa de </a:t>
            </a:r>
            <a:r>
              <a:rPr lang="en-US" altLang="pt-BR" sz="4000" b="1" dirty="0" err="1"/>
              <a:t>juros</a:t>
            </a:r>
            <a:br>
              <a:rPr lang="en-US" altLang="pt-BR" sz="4000" b="1" dirty="0"/>
            </a:br>
            <a:r>
              <a:rPr lang="en-US" altLang="pt-BR" sz="4000" b="1" dirty="0"/>
              <a:t>(via o principio de </a:t>
            </a:r>
            <a:r>
              <a:rPr lang="en-US" altLang="pt-BR" sz="4000" b="1" dirty="0" err="1"/>
              <a:t>não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arbitragem</a:t>
            </a:r>
            <a:r>
              <a:rPr lang="en-US" altLang="pt-BR" sz="4000" b="1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69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19256" cy="4873752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:r>
                  <a:rPr lang="pt-BR" altLang="pt-BR" sz="2400" dirty="0"/>
                  <a:t>Caso a cotação da moeda seja do tipo M</a:t>
                </a:r>
                <a:r>
                  <a:rPr lang="en-US" altLang="pt-BR" sz="2400" dirty="0"/>
                  <a:t>/BRL</a:t>
                </a: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pt-BR" altLang="pt-BR" dirty="0"/>
              </a:p>
              <a:p>
                <a:pPr marL="0" indent="0">
                  <a:buNone/>
                  <a:defRPr/>
                </a:pPr>
                <a:r>
                  <a:rPr lang="en-US" altLang="pt-BR" u="sng" dirty="0"/>
                  <a:t>Formula</a:t>
                </a:r>
                <a:r>
                  <a:rPr lang="en-US" altLang="pt-BR" dirty="0"/>
                  <a:t>: (</a:t>
                </a:r>
                <a:r>
                  <a:rPr lang="en-US" altLang="pt-BR" dirty="0" err="1"/>
                  <a:t>moedas</a:t>
                </a:r>
                <a:r>
                  <a:rPr lang="en-US" altLang="pt-BR" dirty="0"/>
                  <a:t> do </a:t>
                </a:r>
                <a:r>
                  <a:rPr lang="en-US" altLang="pt-BR" dirty="0" err="1"/>
                  <a:t>tipo</a:t>
                </a:r>
                <a:r>
                  <a:rPr lang="en-US" altLang="pt-BR" dirty="0"/>
                  <a:t> B*)</a:t>
                </a: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altLang="pt-BR" i="1">
                              <a:latin typeface="Cambria Math"/>
                            </a:rPr>
                            <m:t>𝑀</m:t>
                          </m:r>
                          <m:r>
                            <a:rPr lang="en-US" altLang="pt-BR" i="1">
                              <a:latin typeface="Cambria Math"/>
                            </a:rPr>
                            <m:t>/</m:t>
                          </m:r>
                          <m:r>
                            <a:rPr lang="en-US" altLang="pt-BR" i="1">
                              <a:latin typeface="Cambria Math"/>
                            </a:rPr>
                            <m:t>𝐵𝑅𝐿</m:t>
                          </m:r>
                        </m:sub>
                      </m:sSub>
                      <m:r>
                        <a:rPr lang="en-US" alt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pt-BR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pt-BR" i="1">
                              <a:latin typeface="Cambria Math"/>
                            </a:rPr>
                            <m:t>𝑀</m:t>
                          </m:r>
                          <m:r>
                            <a:rPr lang="en-US" altLang="pt-BR" i="1">
                              <a:latin typeface="Cambria Math"/>
                            </a:rPr>
                            <m:t>/</m:t>
                          </m:r>
                          <m:r>
                            <a:rPr lang="en-US" altLang="pt-BR" i="1">
                              <a:latin typeface="Cambria Math"/>
                            </a:rPr>
                            <m:t>𝐵𝑅𝐿</m:t>
                          </m:r>
                        </m:sub>
                      </m:sSub>
                      <m:sSup>
                        <m:sSupPr>
                          <m:ctrlPr>
                            <a:rPr lang="en-US" alt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pt-BR" i="1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alt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pt-BR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en-US" alt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pt-BR" i="1">
                                          <a:latin typeface="Cambria Math"/>
                                          <a:ea typeface="Cambria Math"/>
                                        </a:rPr>
                                        <m:t>𝑀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pt-BR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en-US" alt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pt-BR" i="1">
                                          <a:latin typeface="Cambria Math"/>
                                          <a:ea typeface="Cambria Math"/>
                                        </a:rPr>
                                        <m:t>𝐵𝑅𝐿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pt-BR" i="1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pt-BR" sz="2400" dirty="0"/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pt-BR" altLang="pt-BR" sz="1000" dirty="0"/>
              </a:p>
              <a:p>
                <a:pPr marL="0" lvl="0" indent="0">
                  <a:buClr>
                    <a:srgbClr val="FE8637"/>
                  </a:buClr>
                  <a:buNone/>
                  <a:defRPr/>
                </a:pPr>
                <a:r>
                  <a:rPr lang="en-US" altLang="pt-BR" sz="2200" dirty="0">
                    <a:solidFill>
                      <a:prstClr val="black"/>
                    </a:solidFill>
                  </a:rPr>
                  <a:t>* Na p</a:t>
                </a:r>
                <a:r>
                  <a:rPr lang="pt-BR" altLang="pt-BR" sz="2200" dirty="0">
                    <a:solidFill>
                      <a:prstClr val="black"/>
                    </a:solidFill>
                  </a:rPr>
                  <a:t>á</a:t>
                </a:r>
                <a:r>
                  <a:rPr lang="en-US" altLang="pt-BR" sz="2200" dirty="0" err="1">
                    <a:solidFill>
                      <a:prstClr val="black"/>
                    </a:solidFill>
                  </a:rPr>
                  <a:t>gina</a:t>
                </a:r>
                <a:r>
                  <a:rPr lang="en-US" altLang="pt-BR" sz="2200" dirty="0">
                    <a:solidFill>
                      <a:prstClr val="black"/>
                    </a:solidFill>
                  </a:rPr>
                  <a:t> do BCB </a:t>
                </a:r>
                <a:r>
                  <a:rPr lang="en-US" altLang="pt-BR" sz="2200" dirty="0" err="1">
                    <a:solidFill>
                      <a:prstClr val="black"/>
                    </a:solidFill>
                  </a:rPr>
                  <a:t>encontramos</a:t>
                </a:r>
                <a:r>
                  <a:rPr lang="en-US" altLang="pt-BR" sz="2200" dirty="0">
                    <a:solidFill>
                      <a:prstClr val="black"/>
                    </a:solidFill>
                  </a:rPr>
                  <a:t> a </a:t>
                </a:r>
                <a:r>
                  <a:rPr lang="en-US" altLang="pt-BR" sz="2200" dirty="0" err="1">
                    <a:solidFill>
                      <a:prstClr val="black"/>
                    </a:solidFill>
                  </a:rPr>
                  <a:t>defini</a:t>
                </a:r>
                <a:r>
                  <a:rPr lang="pt-BR" altLang="pt-BR" sz="2200" dirty="0" err="1">
                    <a:solidFill>
                      <a:prstClr val="black"/>
                    </a:solidFill>
                  </a:rPr>
                  <a:t>ção</a:t>
                </a:r>
                <a:r>
                  <a:rPr lang="pt-BR" altLang="pt-BR" sz="2200" dirty="0">
                    <a:solidFill>
                      <a:prstClr val="black"/>
                    </a:solidFill>
                  </a:rPr>
                  <a:t> da cotação de cada moeda</a:t>
                </a:r>
              </a:p>
              <a:p>
                <a:pPr lvl="0">
                  <a:buClr>
                    <a:srgbClr val="FE8637"/>
                  </a:buClr>
                  <a:buFont typeface="Arial" charset="0"/>
                  <a:buChar char="•"/>
                  <a:defRPr/>
                </a:pPr>
                <a:r>
                  <a:rPr lang="en-US" altLang="pt-BR" sz="1300" u="sng" dirty="0">
                    <a:solidFill>
                      <a:prstClr val="black"/>
                    </a:solidFill>
                    <a:hlinkClick r:id="rId3"/>
                  </a:rPr>
                  <a:t>http://www4.bcb.gov.br/pec/taxas/batch/tabmoedas.asp?id=tabmoeda</a:t>
                </a:r>
                <a:endParaRPr lang="en-US" altLang="pt-BR" sz="1300" u="sng" dirty="0">
                  <a:solidFill>
                    <a:prstClr val="black"/>
                  </a:solidFill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pt-BR" sz="1000" dirty="0"/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pt-BR" sz="800" u="sng" dirty="0"/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pt-BR" dirty="0"/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pt-BR" dirty="0"/>
              </a:p>
            </p:txBody>
          </p:sp>
        </mc:Choice>
        <mc:Fallback xmlns="">
          <p:sp>
            <p:nvSpPr>
              <p:cNvPr id="5969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19256" cy="4873752"/>
              </a:xfrm>
              <a:blipFill>
                <a:blip r:embed="rId4"/>
                <a:stretch>
                  <a:fillRect l="-1113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28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conceito</a:t>
            </a:r>
            <a:r>
              <a:rPr lang="en-US" dirty="0"/>
              <a:t> de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arbitragem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Conceito fundamental em finanças. </a:t>
            </a:r>
          </a:p>
          <a:p>
            <a:endParaRPr lang="pt-BR" dirty="0"/>
          </a:p>
          <a:p>
            <a:r>
              <a:rPr lang="pt-BR" dirty="0"/>
              <a:t>Todo o apreçamento de ativos depende dele.</a:t>
            </a:r>
          </a:p>
          <a:p>
            <a:endParaRPr lang="pt-BR" dirty="0"/>
          </a:p>
          <a:p>
            <a:r>
              <a:rPr lang="pt-BR" dirty="0"/>
              <a:t>Seu uso pode ser em caso simples como a determinação do preço de um NDF &amp; Futuro ou nos casos mais complexos envolvendo opções.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12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3191"/>
            <a:ext cx="9144000" cy="346809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620688"/>
            <a:ext cx="9144000" cy="162002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-27384"/>
            <a:ext cx="1728192" cy="707319"/>
          </a:xfrm>
          <a:prstGeom prst="rect">
            <a:avLst/>
          </a:prstGeom>
        </p:spPr>
      </p:pic>
      <p:sp>
        <p:nvSpPr>
          <p:cNvPr id="8" name="Retângulo: Cantos Arredondados 7"/>
          <p:cNvSpPr/>
          <p:nvPr/>
        </p:nvSpPr>
        <p:spPr>
          <a:xfrm>
            <a:off x="-108520" y="2553191"/>
            <a:ext cx="9361040" cy="17399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0" y="4509120"/>
            <a:ext cx="9144000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7283152" cy="3765032"/>
          </a:xfrm>
        </p:spPr>
        <p:txBody>
          <a:bodyPr>
            <a:normAutofit/>
          </a:bodyPr>
          <a:lstStyle/>
          <a:p>
            <a:r>
              <a:rPr lang="en-US" dirty="0" err="1"/>
              <a:t>Estrat</a:t>
            </a:r>
            <a:r>
              <a:rPr lang="pt-BR" dirty="0" err="1"/>
              <a:t>égia</a:t>
            </a:r>
            <a:r>
              <a:rPr lang="pt-BR" dirty="0"/>
              <a:t>: </a:t>
            </a:r>
          </a:p>
          <a:p>
            <a:r>
              <a:rPr lang="pt-BR" dirty="0"/>
              <a:t>T+0</a:t>
            </a:r>
          </a:p>
          <a:p>
            <a:pPr lvl="1"/>
            <a:r>
              <a:rPr lang="pt-BR" dirty="0"/>
              <a:t>Emprestar USD 100K no Japão a taxa de 1% aa.</a:t>
            </a:r>
          </a:p>
          <a:p>
            <a:pPr lvl="1"/>
            <a:r>
              <a:rPr lang="pt-BR" dirty="0"/>
              <a:t>Trazer os recursos no Brasil (taxa spot 3,14)</a:t>
            </a:r>
          </a:p>
          <a:p>
            <a:pPr lvl="1"/>
            <a:r>
              <a:rPr lang="pt-BR" dirty="0"/>
              <a:t>Investir em uma LTN com vencimento em 1 ano, e rendimento de 11%</a:t>
            </a:r>
          </a:p>
          <a:p>
            <a:r>
              <a:rPr lang="pt-BR" dirty="0"/>
              <a:t>T+252 DU</a:t>
            </a:r>
          </a:p>
          <a:p>
            <a:pPr lvl="1"/>
            <a:r>
              <a:rPr lang="pt-BR" dirty="0"/>
              <a:t>Se não realizar o hedge da saída o resultado depende da cotação do dólar no vencimento da LTN.</a:t>
            </a:r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800861"/>
            <a:ext cx="9144000" cy="162002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-27384"/>
            <a:ext cx="1728192" cy="70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6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467600" cy="1143000"/>
          </a:xfrm>
        </p:spPr>
        <p:txBody>
          <a:bodyPr/>
          <a:lstStyle/>
          <a:p>
            <a:r>
              <a:rPr lang="pt-BR" dirty="0"/>
              <a:t>Ilustrando o conceito de arbitragem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Fazendeiro: Vamos utilizar este tempo livre para jogar?</a:t>
            </a:r>
            <a:endParaRPr lang="en-US" dirty="0"/>
          </a:p>
          <a:p>
            <a:r>
              <a:rPr lang="pt-BR" dirty="0"/>
              <a:t>Professor(a): Que tipo de jogo você gostaria de jogar?</a:t>
            </a:r>
            <a:endParaRPr lang="en-US" dirty="0"/>
          </a:p>
          <a:p>
            <a:r>
              <a:rPr lang="pt-BR" dirty="0"/>
              <a:t>Fazendeiro: Eu lhe faço uma pergunta e se você não souber a resposta você me paga USD 1</a:t>
            </a:r>
            <a:endParaRPr lang="en-US" dirty="0"/>
          </a:p>
          <a:p>
            <a:r>
              <a:rPr lang="pt-BR" dirty="0"/>
              <a:t>Professor(a): Este jogo parece-me atrativo, mas eu tenho que lhe avisar que eu sou professor(a) de Economia.</a:t>
            </a:r>
            <a:endParaRPr lang="en-US" dirty="0"/>
          </a:p>
          <a:p>
            <a:r>
              <a:rPr lang="pt-BR" dirty="0"/>
              <a:t>Fazendeiro: Sendo assim, vamos alterar as regras. Se você não souber a resposta você me paga USD 1. Se eu não for capaz de responder eu lhe pago 50 centavos</a:t>
            </a:r>
            <a:endParaRPr lang="en-US" dirty="0"/>
          </a:p>
          <a:p>
            <a:r>
              <a:rPr lang="pt-BR" dirty="0"/>
              <a:t>Professor(a): combinado, este acordo parece-me justo.</a:t>
            </a:r>
            <a:endParaRPr lang="en-US" dirty="0"/>
          </a:p>
          <a:p>
            <a:r>
              <a:rPr lang="pt-BR" dirty="0"/>
              <a:t>Fazendeiro: O que sobe uma colina com sete patas e desce com 3 ?</a:t>
            </a:r>
            <a:endParaRPr lang="en-US" dirty="0"/>
          </a:p>
          <a:p>
            <a:r>
              <a:rPr lang="pt-BR" dirty="0"/>
              <a:t>Professor(a): Meu Deus, eu não faço ideia</a:t>
            </a:r>
            <a:endParaRPr lang="en-US" dirty="0"/>
          </a:p>
          <a:p>
            <a:r>
              <a:rPr lang="pt-BR" dirty="0"/>
              <a:t>Fazendeiro: Então você me deve USD 1.</a:t>
            </a:r>
          </a:p>
          <a:p>
            <a:r>
              <a:rPr lang="pt-BR" dirty="0"/>
              <a:t>Professor(a): Me responda então o que é que sobe a colina com sete patas e desce com 3 ?</a:t>
            </a:r>
          </a:p>
          <a:p>
            <a:r>
              <a:rPr lang="pt-BR" dirty="0"/>
              <a:t>Fazendeiro: Eu também não sei, aqui está os seus 50 centavos.</a:t>
            </a:r>
            <a:endParaRPr lang="en-US" dirty="0"/>
          </a:p>
          <a:p>
            <a:pPr>
              <a:buFont typeface="Monotype Sorts" pitchFamily="2" charset="2"/>
              <a:buNone/>
            </a:pPr>
            <a:endParaRPr lang="pt-BR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6381328"/>
            <a:ext cx="8050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Hal Varian – The arbitrage principle in Financial Economics (JEL1987)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Definicao</a:t>
            </a:r>
            <a:r>
              <a:rPr lang="en-US" dirty="0"/>
              <a:t> de </a:t>
            </a:r>
            <a:r>
              <a:rPr lang="en-US" dirty="0" err="1"/>
              <a:t>arbitragem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Uma oportunidade de arbitragem é uma estratégia que:</a:t>
            </a:r>
          </a:p>
          <a:p>
            <a:pPr algn="just"/>
            <a:endParaRPr lang="pt-BR" dirty="0"/>
          </a:p>
          <a:p>
            <a:pPr marL="822960" lvl="1" indent="-457200" algn="just">
              <a:buFont typeface="+mj-lt"/>
              <a:buAutoNum type="arabicPeriod"/>
            </a:pPr>
            <a:r>
              <a:rPr lang="pt-BR" dirty="0"/>
              <a:t>Oferece um lucro inicial sem nenhum risco no futuro;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pt-BR" dirty="0"/>
              <a:t>Não possui custo inicial e apresenta uma probabilidade não nula de oferecer apenas lucro no futuro.</a:t>
            </a:r>
            <a:endParaRPr lang="en-US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Observe que no caso do jogo entre o fazendeiro e o professor, tem-se um exemplo do caso 2 acima.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teoria buscará calcular o preço dos ativos de forma a excluir as possibilidades de arbitragem.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1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763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pt-BR" b="1" dirty="0" err="1"/>
              <a:t>Arbitragem</a:t>
            </a:r>
            <a:r>
              <a:rPr lang="en-US" altLang="pt-BR" b="1" dirty="0"/>
              <a:t> de taxa </a:t>
            </a:r>
            <a:r>
              <a:rPr lang="en-US" altLang="pt-BR" b="1" dirty="0" err="1"/>
              <a:t>juros</a:t>
            </a:r>
            <a:endParaRPr lang="en-US" altLang="pt-BR" b="1" dirty="0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altLang="pt-BR" sz="2800" dirty="0" err="1"/>
              <a:t>Existem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duas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formas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investir</a:t>
            </a:r>
            <a:r>
              <a:rPr lang="en-US" altLang="pt-BR" sz="2800" dirty="0"/>
              <a:t> </a:t>
            </a:r>
            <a:r>
              <a:rPr lang="en-US" altLang="pt-BR" sz="2800" dirty="0" err="1"/>
              <a:t>sem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risco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por</a:t>
            </a:r>
            <a:r>
              <a:rPr lang="en-US" altLang="pt-BR" sz="2800" dirty="0"/>
              <a:t> um </a:t>
            </a:r>
            <a:r>
              <a:rPr lang="en-US" altLang="pt-BR" sz="2800" dirty="0" err="1"/>
              <a:t>ano</a:t>
            </a:r>
            <a:r>
              <a:rPr lang="en-US" altLang="pt-BR" sz="2800" dirty="0"/>
              <a:t>:</a:t>
            </a:r>
          </a:p>
          <a:p>
            <a:pPr marL="400050" indent="-400050" eaLnBrk="1" hangingPunct="1">
              <a:lnSpc>
                <a:spcPct val="80000"/>
              </a:lnSpc>
              <a:buClr>
                <a:schemeClr val="tx1"/>
              </a:buClr>
              <a:buSzTx/>
              <a:buFont typeface="Arial" panose="020B0604020202020204" pitchFamily="34" charset="0"/>
              <a:buChar char="☺"/>
              <a:defRPr/>
            </a:pPr>
            <a:endParaRPr lang="en-US" altLang="pt-BR" sz="600" dirty="0"/>
          </a:p>
          <a:p>
            <a:pPr marL="912813" lvl="1" indent="-398463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altLang="pt-BR" sz="2400" dirty="0" err="1"/>
              <a:t>Investir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na</a:t>
            </a:r>
            <a:r>
              <a:rPr lang="en-US" altLang="pt-BR" sz="2400" dirty="0"/>
              <a:t> taxa de </a:t>
            </a:r>
            <a:r>
              <a:rPr lang="en-US" altLang="pt-BR" sz="2400" dirty="0" err="1"/>
              <a:t>juros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doméstica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risco</a:t>
            </a:r>
            <a:r>
              <a:rPr lang="en-US" altLang="pt-BR" sz="2400" dirty="0"/>
              <a:t> </a:t>
            </a:r>
          </a:p>
          <a:p>
            <a:pPr marL="1415733" lvl="2" indent="-3429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pt-BR" sz="2000" dirty="0" err="1"/>
              <a:t>Comprar</a:t>
            </a:r>
            <a:r>
              <a:rPr lang="en-US" altLang="pt-BR" sz="2000" dirty="0"/>
              <a:t> LTNs</a:t>
            </a:r>
          </a:p>
          <a:p>
            <a:pPr marL="1255713"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☺"/>
              <a:defRPr/>
            </a:pPr>
            <a:endParaRPr lang="en-US" altLang="pt-BR" sz="600" dirty="0"/>
          </a:p>
          <a:p>
            <a:pPr marL="912813" lvl="1" indent="-398463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altLang="pt-BR" sz="2400" dirty="0" err="1"/>
              <a:t>Investir</a:t>
            </a:r>
            <a:r>
              <a:rPr lang="en-US" altLang="pt-BR" sz="2400" dirty="0"/>
              <a:t> no exterior a taxa livre de </a:t>
            </a:r>
            <a:r>
              <a:rPr lang="en-US" altLang="pt-BR" sz="2400" dirty="0" err="1"/>
              <a:t>risco</a:t>
            </a:r>
            <a:endParaRPr lang="en-US" altLang="pt-BR" sz="2400" dirty="0"/>
          </a:p>
          <a:p>
            <a:pPr marL="1415733" lvl="2" indent="-3429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pt-BR" sz="2000" dirty="0"/>
              <a:t>Converter BRL para a </a:t>
            </a:r>
            <a:r>
              <a:rPr lang="en-US" altLang="pt-BR" sz="2000" dirty="0" err="1"/>
              <a:t>moeda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estrangeira</a:t>
            </a:r>
            <a:endParaRPr lang="en-US" altLang="pt-BR" sz="2000" dirty="0"/>
          </a:p>
          <a:p>
            <a:pPr marL="1415733" lvl="2" indent="-3429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pt-BR" sz="2000" dirty="0" err="1"/>
              <a:t>Comprar</a:t>
            </a:r>
            <a:r>
              <a:rPr lang="en-US" altLang="pt-BR" sz="2000" dirty="0"/>
              <a:t> um </a:t>
            </a:r>
            <a:r>
              <a:rPr lang="en-US" altLang="pt-BR" sz="2000" dirty="0" err="1"/>
              <a:t>título</a:t>
            </a:r>
            <a:r>
              <a:rPr lang="en-US" altLang="pt-BR" sz="2000" dirty="0"/>
              <a:t> livre de </a:t>
            </a:r>
            <a:r>
              <a:rPr lang="en-US" altLang="pt-BR" sz="2000" dirty="0" err="1"/>
              <a:t>risco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por</a:t>
            </a:r>
            <a:r>
              <a:rPr lang="en-US" altLang="pt-BR" sz="2000" dirty="0"/>
              <a:t> um </a:t>
            </a:r>
            <a:r>
              <a:rPr lang="en-US" altLang="pt-BR" sz="2000" dirty="0" err="1"/>
              <a:t>ano</a:t>
            </a:r>
            <a:endParaRPr lang="en-US" altLang="pt-BR" sz="2000" dirty="0"/>
          </a:p>
          <a:p>
            <a:pPr marL="1415733" lvl="2" indent="-3429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pt-BR" sz="2000" dirty="0" err="1"/>
              <a:t>Usar</a:t>
            </a:r>
            <a:r>
              <a:rPr lang="en-US" altLang="pt-BR" sz="2000" dirty="0"/>
              <a:t> um </a:t>
            </a:r>
            <a:r>
              <a:rPr lang="en-US" altLang="pt-BR" sz="2000" dirty="0" err="1"/>
              <a:t>derivativo</a:t>
            </a:r>
            <a:r>
              <a:rPr lang="en-US" altLang="pt-BR" sz="2000" dirty="0"/>
              <a:t> (</a:t>
            </a:r>
            <a:r>
              <a:rPr lang="en-US" altLang="pt-BR" sz="2000" dirty="0" err="1"/>
              <a:t>termo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ou</a:t>
            </a:r>
            <a:r>
              <a:rPr lang="en-US" altLang="pt-BR" sz="2000" dirty="0"/>
              <a:t> </a:t>
            </a:r>
            <a:r>
              <a:rPr lang="en-US" altLang="pt-BR" sz="2000" dirty="0" err="1"/>
              <a:t>futuro</a:t>
            </a:r>
            <a:r>
              <a:rPr lang="en-US" altLang="pt-BR" sz="2000" dirty="0"/>
              <a:t>) para </a:t>
            </a:r>
            <a:r>
              <a:rPr lang="en-US" altLang="pt-BR" sz="2000" dirty="0" err="1"/>
              <a:t>fixar</a:t>
            </a:r>
            <a:r>
              <a:rPr lang="en-US" altLang="pt-BR" sz="2000" dirty="0"/>
              <a:t> a taxa de </a:t>
            </a:r>
            <a:r>
              <a:rPr lang="en-US" altLang="pt-BR" sz="2000" dirty="0" err="1"/>
              <a:t>cambio</a:t>
            </a:r>
            <a:r>
              <a:rPr lang="en-US" altLang="pt-BR" sz="2000" dirty="0"/>
              <a:t> de um </a:t>
            </a:r>
            <a:r>
              <a:rPr lang="en-US" altLang="pt-BR" sz="2000" dirty="0" err="1"/>
              <a:t>ano</a:t>
            </a:r>
            <a:endParaRPr lang="en-US" altLang="pt-BR" sz="2000" dirty="0"/>
          </a:p>
          <a:p>
            <a:pPr marL="1255713"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☺"/>
              <a:defRPr/>
            </a:pPr>
            <a:endParaRPr lang="en-US" altLang="pt-BR" sz="1200" dirty="0"/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US" altLang="pt-BR" sz="2800" dirty="0"/>
              <a:t>Se </a:t>
            </a:r>
            <a:r>
              <a:rPr lang="en-US" altLang="pt-BR" sz="2800" dirty="0" err="1"/>
              <a:t>não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existirem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oportunidades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arbitragem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ambas</a:t>
            </a:r>
            <a:r>
              <a:rPr lang="en-US" altLang="pt-BR" sz="2800" dirty="0"/>
              <a:t> as </a:t>
            </a:r>
            <a:r>
              <a:rPr lang="en-US" altLang="pt-BR" sz="2800" dirty="0" err="1"/>
              <a:t>estratégias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devem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oferer</a:t>
            </a:r>
            <a:r>
              <a:rPr lang="en-US" altLang="pt-BR" sz="2800" dirty="0"/>
              <a:t> a </a:t>
            </a:r>
            <a:r>
              <a:rPr lang="en-US" altLang="pt-BR" sz="2800" dirty="0" err="1"/>
              <a:t>mesma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rentabilidade</a:t>
            </a:r>
            <a:r>
              <a:rPr lang="en-US" altLang="pt-BR" sz="2800" dirty="0"/>
              <a:t> </a:t>
            </a:r>
            <a:r>
              <a:rPr lang="en-US" altLang="pt-BR" sz="2800" dirty="0" err="1"/>
              <a:t>em</a:t>
            </a:r>
            <a:r>
              <a:rPr lang="en-US" altLang="pt-BR" sz="2800" dirty="0"/>
              <a:t> BRL. </a:t>
            </a:r>
          </a:p>
        </p:txBody>
      </p:sp>
    </p:spTree>
    <p:extLst>
      <p:ext uri="{BB962C8B-B14F-4D97-AF65-F5344CB8AC3E}">
        <p14:creationId xmlns:p14="http://schemas.microsoft.com/office/powerpoint/2010/main" val="7796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763000" cy="1139825"/>
          </a:xfrm>
        </p:spPr>
        <p:txBody>
          <a:bodyPr/>
          <a:lstStyle/>
          <a:p>
            <a:pPr>
              <a:defRPr/>
            </a:pPr>
            <a:r>
              <a:rPr lang="en-US" altLang="pt-BR" b="1" dirty="0" err="1"/>
              <a:t>Arbitragem</a:t>
            </a:r>
            <a:r>
              <a:rPr lang="en-US" altLang="pt-BR" b="1" dirty="0"/>
              <a:t> de taxa </a:t>
            </a:r>
            <a:r>
              <a:rPr lang="en-US" altLang="pt-BR" b="1" dirty="0" err="1"/>
              <a:t>juros</a:t>
            </a:r>
            <a:endParaRPr lang="en-US" altLang="pt-BR" b="1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363272" cy="504056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pt-BR" sz="2800" u="sng" dirty="0" err="1"/>
              <a:t>Exemplo</a:t>
            </a:r>
            <a:r>
              <a:rPr lang="en-US" altLang="pt-BR" sz="2800" u="sng" dirty="0"/>
              <a:t> </a:t>
            </a:r>
            <a:r>
              <a:rPr lang="en-US" altLang="pt-BR" sz="2800" u="sng" dirty="0" err="1"/>
              <a:t>Numerico</a:t>
            </a:r>
            <a:r>
              <a:rPr lang="en-US" altLang="pt-BR" sz="2800" dirty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pt-BR" sz="2800" dirty="0" err="1"/>
              <a:t>Suponha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que</a:t>
            </a:r>
            <a:r>
              <a:rPr lang="en-US" altLang="pt-BR" sz="2800" dirty="0"/>
              <a:t> </a:t>
            </a:r>
            <a:r>
              <a:rPr lang="en-US" altLang="pt-BR" sz="2800" dirty="0" err="1"/>
              <a:t>você</a:t>
            </a:r>
            <a:r>
              <a:rPr lang="en-US" altLang="pt-BR" sz="2800" dirty="0"/>
              <a:t> </a:t>
            </a:r>
            <a:r>
              <a:rPr lang="en-US" altLang="pt-BR" sz="2800" dirty="0" err="1"/>
              <a:t>deseja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investir</a:t>
            </a:r>
            <a:r>
              <a:rPr lang="en-US" altLang="pt-BR" sz="2800" dirty="0"/>
              <a:t> $100,000 </a:t>
            </a:r>
            <a:r>
              <a:rPr lang="en-US" altLang="pt-BR" sz="2800" dirty="0" err="1"/>
              <a:t>em</a:t>
            </a:r>
            <a:r>
              <a:rPr lang="en-US" altLang="pt-BR" sz="2800" dirty="0"/>
              <a:t> um </a:t>
            </a:r>
            <a:r>
              <a:rPr lang="en-US" altLang="pt-BR" sz="2800" dirty="0" err="1"/>
              <a:t>instrumento</a:t>
            </a:r>
            <a:r>
              <a:rPr lang="en-US" altLang="pt-BR" sz="2800" dirty="0"/>
              <a:t> livre de </a:t>
            </a:r>
            <a:r>
              <a:rPr lang="en-US" altLang="pt-BR" sz="2800" dirty="0" err="1"/>
              <a:t>risco</a:t>
            </a:r>
            <a:r>
              <a:rPr lang="en-US" altLang="pt-BR" sz="2800" dirty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pt-BR" sz="1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pt-BR" sz="2800" dirty="0"/>
              <a:t>No </a:t>
            </a:r>
            <a:r>
              <a:rPr lang="en-US" altLang="pt-BR" sz="2800" dirty="0" err="1"/>
              <a:t>Brasil</a:t>
            </a:r>
            <a:r>
              <a:rPr lang="en-US" altLang="pt-BR" sz="2800" dirty="0"/>
              <a:t> a taxa de </a:t>
            </a:r>
            <a:r>
              <a:rPr lang="en-US" altLang="pt-BR" sz="2800" dirty="0" err="1"/>
              <a:t>juros</a:t>
            </a:r>
            <a:r>
              <a:rPr lang="en-US" altLang="pt-BR" sz="2800" dirty="0"/>
              <a:t> livre de </a:t>
            </a:r>
            <a:r>
              <a:rPr lang="en-US" altLang="pt-BR" sz="2800" dirty="0" err="1"/>
              <a:t>risco</a:t>
            </a:r>
            <a:r>
              <a:rPr lang="en-US" altLang="pt-BR" sz="2800" dirty="0"/>
              <a:t> é 12%, </a:t>
            </a:r>
            <a:r>
              <a:rPr lang="en-US" altLang="pt-BR" sz="2800" dirty="0" err="1"/>
              <a:t>enquanto</a:t>
            </a:r>
            <a:r>
              <a:rPr lang="en-US" altLang="pt-BR" sz="2800" dirty="0"/>
              <a:t> no </a:t>
            </a:r>
            <a:r>
              <a:rPr lang="pt-BR" altLang="pt-BR" sz="2800" dirty="0"/>
              <a:t>México</a:t>
            </a:r>
            <a:r>
              <a:rPr lang="en-US" altLang="pt-BR" sz="2800" dirty="0"/>
              <a:t> a taxa é  8%.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pt-BR" sz="1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pt-BR" sz="2800" dirty="0" err="1"/>
              <a:t>Existe</a:t>
            </a:r>
            <a:r>
              <a:rPr lang="en-US" altLang="pt-BR" sz="2800" dirty="0"/>
              <a:t> </a:t>
            </a:r>
            <a:r>
              <a:rPr lang="en-US" altLang="pt-BR" sz="2800" dirty="0" err="1"/>
              <a:t>uma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oportunidade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arbitragem</a:t>
            </a:r>
            <a:r>
              <a:rPr lang="en-US" altLang="pt-BR" sz="2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997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763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pt-BR" b="1"/>
              <a:t>Covered Interest Arbitrage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pt-BR" sz="2800" u="sng" dirty="0" err="1"/>
              <a:t>Exemplo</a:t>
            </a:r>
            <a:r>
              <a:rPr lang="en-US" altLang="pt-BR" sz="2800" u="sng" dirty="0"/>
              <a:t> </a:t>
            </a:r>
            <a:r>
              <a:rPr lang="en-US" altLang="pt-BR" sz="2800" u="sng" dirty="0" err="1"/>
              <a:t>Numerico</a:t>
            </a:r>
            <a:r>
              <a:rPr lang="en-US" altLang="pt-BR" sz="2800" dirty="0"/>
              <a:t>: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altLang="pt-BR" sz="2800" dirty="0"/>
              <a:t>Nos </a:t>
            </a:r>
            <a:r>
              <a:rPr lang="en-US" altLang="pt-BR" sz="2800" dirty="0" err="1"/>
              <a:t>precisamos</a:t>
            </a:r>
            <a:r>
              <a:rPr lang="en-US" altLang="pt-BR" sz="2800" dirty="0"/>
              <a:t> da taxa de </a:t>
            </a:r>
            <a:r>
              <a:rPr lang="en-US" altLang="pt-BR" sz="2800" dirty="0" err="1"/>
              <a:t>câmbio</a:t>
            </a:r>
            <a:r>
              <a:rPr lang="en-US" altLang="pt-BR" sz="2800" dirty="0"/>
              <a:t> spot BRL/MXN e a taxa </a:t>
            </a:r>
            <a:r>
              <a:rPr lang="en-US" altLang="pt-BR" sz="2800" dirty="0" err="1"/>
              <a:t>futura</a:t>
            </a:r>
            <a:r>
              <a:rPr lang="en-US" altLang="pt-BR" sz="2800" dirty="0"/>
              <a:t> para </a:t>
            </a:r>
            <a:r>
              <a:rPr lang="en-US" altLang="pt-BR" sz="2800" dirty="0" err="1"/>
              <a:t>uma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ano</a:t>
            </a:r>
            <a:r>
              <a:rPr lang="en-US" altLang="pt-BR" sz="2800" dirty="0"/>
              <a:t> para responder </a:t>
            </a:r>
            <a:r>
              <a:rPr lang="en-US" altLang="pt-BR" sz="2800" dirty="0" err="1"/>
              <a:t>esta</a:t>
            </a:r>
            <a:r>
              <a:rPr lang="en-US" altLang="pt-BR" sz="2800" dirty="0"/>
              <a:t> quest</a:t>
            </a:r>
            <a:r>
              <a:rPr lang="pt-BR" altLang="pt-BR" sz="2800" dirty="0"/>
              <a:t>ão</a:t>
            </a:r>
            <a:r>
              <a:rPr lang="en-US" altLang="pt-BR" sz="2800" dirty="0"/>
              <a:t>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pt-BR" sz="800" dirty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pt-BR" sz="2800" dirty="0"/>
              <a:t>Note que se </a:t>
            </a:r>
            <a:r>
              <a:rPr lang="en-US" altLang="pt-BR" sz="2800" dirty="0" err="1"/>
              <a:t>não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utilizamos</a:t>
            </a:r>
            <a:r>
              <a:rPr lang="en-US" altLang="pt-BR" sz="2800" dirty="0"/>
              <a:t> o </a:t>
            </a:r>
            <a:r>
              <a:rPr lang="en-US" altLang="pt-BR" sz="2800" dirty="0" err="1"/>
              <a:t>derivativo</a:t>
            </a:r>
            <a:r>
              <a:rPr lang="en-US" altLang="pt-BR" sz="2800" dirty="0"/>
              <a:t> para </a:t>
            </a:r>
            <a:r>
              <a:rPr lang="en-US" altLang="pt-BR" sz="2800" dirty="0" err="1"/>
              <a:t>travarmos</a:t>
            </a:r>
            <a:r>
              <a:rPr lang="en-US" altLang="pt-BR" sz="2800" dirty="0"/>
              <a:t> o </a:t>
            </a:r>
            <a:r>
              <a:rPr lang="en-US" altLang="pt-BR" sz="2800" dirty="0" err="1"/>
              <a:t>câmbio</a:t>
            </a:r>
            <a:r>
              <a:rPr lang="en-US" altLang="pt-BR" sz="2800" dirty="0"/>
              <a:t>, </a:t>
            </a:r>
            <a:r>
              <a:rPr lang="en-US" altLang="pt-BR" sz="2800" dirty="0" err="1"/>
              <a:t>não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teremos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uma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estratégia</a:t>
            </a:r>
            <a:r>
              <a:rPr lang="en-US" altLang="pt-BR" sz="2800" dirty="0"/>
              <a:t> livre </a:t>
            </a:r>
            <a:r>
              <a:rPr lang="en-US" altLang="pt-BR" sz="2800" dirty="0" err="1"/>
              <a:t>sem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risco</a:t>
            </a:r>
            <a:r>
              <a:rPr lang="en-US" altLang="pt-BR" sz="2800" dirty="0"/>
              <a:t> (</a:t>
            </a:r>
            <a:r>
              <a:rPr lang="en-US" altLang="pt-BR" sz="2800" b="1" dirty="0">
                <a:solidFill>
                  <a:srgbClr val="FF0000"/>
                </a:solidFill>
              </a:rPr>
              <a:t>Carry-trade</a:t>
            </a:r>
            <a:r>
              <a:rPr lang="en-US" altLang="pt-BR" sz="2800" dirty="0"/>
              <a:t>)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pt-BR" sz="800" dirty="0"/>
          </a:p>
        </p:txBody>
      </p:sp>
    </p:spTree>
    <p:extLst>
      <p:ext uri="{BB962C8B-B14F-4D97-AF65-F5344CB8AC3E}">
        <p14:creationId xmlns:p14="http://schemas.microsoft.com/office/powerpoint/2010/main" val="81500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5211" y="2636912"/>
            <a:ext cx="4478785" cy="30963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620688"/>
            <a:ext cx="9144000" cy="162002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-27384"/>
            <a:ext cx="1728192" cy="70731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2636913"/>
            <a:ext cx="396219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6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pt-BR" sz="4000" b="1" dirty="0" err="1"/>
              <a:t>Comparando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duas</a:t>
            </a:r>
            <a:r>
              <a:rPr lang="en-US" altLang="pt-BR" sz="4000" b="1" dirty="0"/>
              <a:t> </a:t>
            </a:r>
            <a:r>
              <a:rPr lang="en-US" altLang="pt-BR" sz="4000" b="1" dirty="0" err="1"/>
              <a:t>estratégias</a:t>
            </a:r>
            <a:endParaRPr lang="en-US" altLang="pt-BR" sz="4000" b="1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14182"/>
            <a:ext cx="8229600" cy="2185988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lang="en-US" altLang="pt-BR" sz="2800" u="sng" dirty="0" err="1"/>
              <a:t>Investimento</a:t>
            </a:r>
            <a:r>
              <a:rPr lang="en-US" altLang="pt-BR" sz="2800" u="sng" dirty="0"/>
              <a:t> no BR</a:t>
            </a:r>
            <a:r>
              <a:rPr lang="en-US" altLang="pt-BR" sz="2800" dirty="0"/>
              <a:t>:</a:t>
            </a:r>
            <a:endParaRPr lang="en-US" altLang="pt-BR" sz="2800" u="sng" dirty="0"/>
          </a:p>
          <a:p>
            <a:pPr marL="609600" indent="-6096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lang="en-US" altLang="pt-BR" sz="2800" dirty="0"/>
              <a:t>	1. </a:t>
            </a:r>
            <a:r>
              <a:rPr lang="en-US" altLang="pt-BR" sz="2800" dirty="0" err="1"/>
              <a:t>Comprar</a:t>
            </a:r>
            <a:r>
              <a:rPr lang="en-US" altLang="pt-BR" sz="2800" dirty="0"/>
              <a:t>  LTN com </a:t>
            </a:r>
            <a:r>
              <a:rPr lang="en-US" altLang="pt-BR" sz="2800" dirty="0" err="1"/>
              <a:t>juros</a:t>
            </a:r>
            <a:r>
              <a:rPr lang="en-US" altLang="pt-BR" sz="2800" dirty="0"/>
              <a:t> a 12% aa</a:t>
            </a:r>
          </a:p>
          <a:p>
            <a:pPr marL="609600" indent="-6096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endParaRPr lang="en-US" altLang="pt-BR" sz="2800" dirty="0"/>
          </a:p>
          <a:p>
            <a:pPr marL="609600" indent="-609600" eaLnBrk="1" hangingPunct="1"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endParaRPr lang="en-US" altLang="pt-BR" sz="2800" dirty="0"/>
          </a:p>
          <a:p>
            <a:pPr marL="1427163" lvl="2" indent="-457200" eaLnBrk="1" hangingPunct="1">
              <a:buClr>
                <a:schemeClr val="tx1"/>
              </a:buClr>
              <a:buFont typeface="Arial" panose="020B0604020202020204" pitchFamily="34" charset="0"/>
              <a:buChar char="☺"/>
              <a:defRPr/>
            </a:pPr>
            <a:endParaRPr lang="en-US" altLang="pt-BR" sz="800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alt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424096"/>
            <a:ext cx="7229134" cy="231727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39552" y="1721857"/>
            <a:ext cx="770485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altLang="pt-BR" sz="2500" dirty="0" err="1"/>
              <a:t>Existe</a:t>
            </a:r>
            <a:r>
              <a:rPr lang="en-US" altLang="pt-BR" sz="2500" dirty="0"/>
              <a:t> </a:t>
            </a:r>
            <a:r>
              <a:rPr lang="en-US" altLang="pt-BR" sz="2500" dirty="0" err="1"/>
              <a:t>uma</a:t>
            </a:r>
            <a:r>
              <a:rPr lang="en-US" altLang="pt-BR" sz="2500" dirty="0"/>
              <a:t> </a:t>
            </a:r>
            <a:r>
              <a:rPr lang="en-US" altLang="pt-BR" sz="2500" dirty="0" err="1"/>
              <a:t>oportunidade</a:t>
            </a:r>
            <a:r>
              <a:rPr lang="en-US" altLang="pt-BR" sz="2500" dirty="0"/>
              <a:t> de </a:t>
            </a:r>
            <a:r>
              <a:rPr lang="en-US" altLang="pt-BR" sz="2500" dirty="0" err="1"/>
              <a:t>arbitragem</a:t>
            </a:r>
            <a:r>
              <a:rPr lang="en-US" altLang="pt-BR" sz="2500" dirty="0"/>
              <a:t> se a taxa spot </a:t>
            </a:r>
            <a:r>
              <a:rPr lang="pt-BR" altLang="pt-BR" sz="2500" dirty="0"/>
              <a:t>é</a:t>
            </a:r>
            <a:r>
              <a:rPr lang="en-US" altLang="pt-BR" sz="2500" dirty="0"/>
              <a:t> 3 BRL/MXN e um NDF para um </a:t>
            </a:r>
            <a:r>
              <a:rPr lang="en-US" altLang="pt-BR" sz="2500" dirty="0" err="1"/>
              <a:t>ano</a:t>
            </a:r>
            <a:r>
              <a:rPr lang="en-US" altLang="pt-BR" sz="2500" dirty="0"/>
              <a:t> </a:t>
            </a:r>
            <a:r>
              <a:rPr lang="en-US" altLang="pt-BR" sz="2500" dirty="0" err="1"/>
              <a:t>pode</a:t>
            </a:r>
            <a:r>
              <a:rPr lang="en-US" altLang="pt-BR" sz="2500" dirty="0"/>
              <a:t> </a:t>
            </a:r>
            <a:r>
              <a:rPr lang="en-US" altLang="pt-BR" sz="2500" dirty="0" err="1"/>
              <a:t>ser</a:t>
            </a:r>
            <a:r>
              <a:rPr lang="en-US" altLang="pt-BR" sz="2500" dirty="0"/>
              <a:t> </a:t>
            </a:r>
            <a:r>
              <a:rPr lang="en-US" altLang="pt-BR" sz="2500" dirty="0" err="1"/>
              <a:t>negociado</a:t>
            </a:r>
            <a:r>
              <a:rPr lang="en-US" altLang="pt-BR" sz="2500" dirty="0"/>
              <a:t> a 3.2 BRL/MXN?</a:t>
            </a:r>
          </a:p>
        </p:txBody>
      </p:sp>
    </p:spTree>
    <p:extLst>
      <p:ext uri="{BB962C8B-B14F-4D97-AF65-F5344CB8AC3E}">
        <p14:creationId xmlns:p14="http://schemas.microsoft.com/office/powerpoint/2010/main" val="4103941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1875</TotalTime>
  <Words>1330</Words>
  <Application>Microsoft Office PowerPoint</Application>
  <PresentationFormat>Apresentação na tela (4:3)</PresentationFormat>
  <Paragraphs>181</Paragraphs>
  <Slides>21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Century Schoolbook</vt:lpstr>
      <vt:lpstr>Monotype Sorts</vt:lpstr>
      <vt:lpstr>Wingdings</vt:lpstr>
      <vt:lpstr>Wingdings 2</vt:lpstr>
      <vt:lpstr>Balcão Envidraçado</vt:lpstr>
      <vt:lpstr>EAE516 - Mercados de Derivativos </vt:lpstr>
      <vt:lpstr>O conceito de não arbitragem</vt:lpstr>
      <vt:lpstr>Ilustrando o conceito de arbitragem</vt:lpstr>
      <vt:lpstr>Definicao de arbitragem</vt:lpstr>
      <vt:lpstr>Arbitragem de taxa juros</vt:lpstr>
      <vt:lpstr>Arbitragem de taxa juros</vt:lpstr>
      <vt:lpstr>Covered Interest Arbitrage</vt:lpstr>
      <vt:lpstr>Apresentação do PowerPoint</vt:lpstr>
      <vt:lpstr>Comparando duas estratégias</vt:lpstr>
      <vt:lpstr>Comparando as duas estrategias</vt:lpstr>
      <vt:lpstr>Como esta arbitragem é eliminada? Caso I</vt:lpstr>
      <vt:lpstr>Como esta arbitragem é eliminada? Caso II</vt:lpstr>
      <vt:lpstr>Paridade coberta da taxa de juros (via o princípio de não arbitragem)</vt:lpstr>
      <vt:lpstr>Exemplo II do apreçamento por não arbitragem</vt:lpstr>
      <vt:lpstr>Exemplo II do apreçamento por não arbitragem</vt:lpstr>
      <vt:lpstr>Exemplo II do apreçamento por não arbitragem</vt:lpstr>
      <vt:lpstr>Exemplo II do apreçamento por não arbitragem</vt:lpstr>
      <vt:lpstr>Paridade coberta da taxa de juros (via o principio de não arbitragem)</vt:lpstr>
      <vt:lpstr>Paridade coberta da taxa de juros (via o principio de não arbitragem)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financeiro e de Capitais II</dc:title>
  <dc:creator>Alan</dc:creator>
  <cp:lastModifiedBy>Alan De Genaro</cp:lastModifiedBy>
  <cp:revision>155</cp:revision>
  <dcterms:modified xsi:type="dcterms:W3CDTF">2017-04-04T20:13:51Z</dcterms:modified>
</cp:coreProperties>
</file>