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66" r:id="rId2"/>
    <p:sldId id="263" r:id="rId3"/>
    <p:sldId id="300" r:id="rId4"/>
    <p:sldId id="267" r:id="rId5"/>
    <p:sldId id="297" r:id="rId6"/>
    <p:sldId id="298" r:id="rId7"/>
    <p:sldId id="299" r:id="rId8"/>
    <p:sldId id="268" r:id="rId9"/>
    <p:sldId id="274" r:id="rId10"/>
    <p:sldId id="275" r:id="rId11"/>
    <p:sldId id="301" r:id="rId12"/>
    <p:sldId id="302" r:id="rId13"/>
    <p:sldId id="276" r:id="rId14"/>
    <p:sldId id="303" r:id="rId15"/>
    <p:sldId id="277" r:id="rId16"/>
    <p:sldId id="278" r:id="rId17"/>
    <p:sldId id="304" r:id="rId18"/>
    <p:sldId id="284" r:id="rId19"/>
    <p:sldId id="272" r:id="rId20"/>
    <p:sldId id="280" r:id="rId21"/>
    <p:sldId id="281" r:id="rId22"/>
    <p:sldId id="282" r:id="rId23"/>
    <p:sldId id="283" r:id="rId24"/>
    <p:sldId id="286" r:id="rId25"/>
    <p:sldId id="287" r:id="rId26"/>
    <p:sldId id="296" r:id="rId27"/>
    <p:sldId id="289" r:id="rId28"/>
    <p:sldId id="290" r:id="rId29"/>
    <p:sldId id="291" r:id="rId30"/>
    <p:sldId id="292" r:id="rId31"/>
    <p:sldId id="293" r:id="rId32"/>
    <p:sldId id="294" r:id="rId33"/>
    <p:sldId id="295" r:id="rId34"/>
  </p:sldIdLst>
  <p:sldSz cx="9144000" cy="6858000" type="screen4x3"/>
  <p:notesSz cx="6858000" cy="9144000"/>
  <p:defaultTextStyle>
    <a:lvl1pPr marL="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94660"/>
  </p:normalViewPr>
  <p:slideViewPr>
    <p:cSldViewPr>
      <p:cViewPr varScale="1">
        <p:scale>
          <a:sx n="113" d="100"/>
          <a:sy n="113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6E7D018D-748F-47BF-843A-40349A141CAC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04AC5213-BACC-41AB-9B61-B40CF6C5296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49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  <a:extLst/>
          </a:lstStyle>
          <a:p>
            <a:fld id="{23E9B8FB-2ABD-42C9-A6DA-A6789EAF441D}" type="datetimeFigureOut">
              <a:rPr lang="pt-BR"/>
              <a:pPr/>
              <a:t>31/08/2015</a:t>
            </a:fld>
            <a:endParaRPr lang="pt-B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pt-B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  <a:extLst/>
          </a:lstStyle>
          <a:p>
            <a:endParaRPr lang="pt-B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  <a:extLst/>
          </a:lstStyle>
          <a:p>
            <a:fld id="{BE2A7042-DEED-4AA1-9E89-4A16B2572577}" type="slidenum">
              <a:rPr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877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964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2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783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E2A7042-DEED-4AA1-9E89-4A16B257257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7030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a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pt-BR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pt-BR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álbum de fotos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pt-BR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pt-BR"/>
              <a:t>Clique para adicionar uma data ou outros detalhes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Mi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16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 Retrato com Legendas Gra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uperior: 1 Retrato com 3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3 Paisagem com 2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uperior: 2 Paisagem com 3 Re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Quadra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pt-BR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s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pt-BR" sz="2400" i="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pt-BR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pt-BR"/>
              <a:pPr/>
              <a:t>31/08/2015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68B50E-0B48-4566-8609-C51CF752A7DF}" type="datetimeFigureOut">
              <a:rPr lang="pt-BR"/>
              <a:pPr/>
              <a:t>31/08/2015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1CFF7-375D-4E4D-B420-80A5D0EFC9D5}" type="datetimeFigureOut">
              <a:rPr lang="pt-BR" smtClean="0"/>
              <a:pPr/>
              <a:t>31/08/2015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72F42-724B-4092-81CA-45E9B260283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5F8B9-0990-4E47-B7DA-628AF0B203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tra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la Inteira da Pais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>
            <a:extLst/>
          </a:lstStyle>
          <a:p>
            <a:pPr marL="0" marR="0" indent="0" algn="ctr">
              <a:buFontTx/>
              <a:buNone/>
            </a:pPr>
            <a:r>
              <a:rPr kumimoji="0" lang="pt-BR" i="0"/>
              <a:t>Clique no ícone para adicionar uma imagem de página inteira</a:t>
            </a:r>
            <a:endParaRPr kumimoji="0" lang="pt-BR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ção do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subtítulo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pt-BR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pt-BR"/>
              <a:t>Clique para adicionar um título de seção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Paisagem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pt-BR" sz="18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Superior Mist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pt-BR" sz="2000" i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uperior Retrato com Leg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pt-BR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pt-BR" sz="2000" baseline="0"/>
            </a:lvl1pPr>
            <a:extLst/>
          </a:lstStyle>
          <a:p>
            <a:pPr lvl="0"/>
            <a:r>
              <a:rPr kumimoji="0" lang="pt-BR"/>
              <a:t>Clique para adicionar uma legenda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fld id="{8A4431D5-1B33-458B-8AFD-CECCB0FA18CB}" type="slidenum">
              <a:rPr kumimoji="0" lang="pt-BR">
                <a:solidFill>
                  <a:srgbClr val="FFFFFF"/>
                </a:solidFill>
              </a:rPr>
              <a:pPr/>
              <a:t>‹nº›</a:t>
            </a:fld>
            <a:endParaRPr kumimoji="0" lang="pt-B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pt-B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extLst/>
          </a:lstStyle>
          <a:p>
            <a:pPr eaLnBrk="1" latinLnBrk="0" hangingPunct="1"/>
            <a:r>
              <a:rPr kumimoji="0" lang="pt-BR" smtClean="0"/>
              <a:t>Clique para editar o estilo do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pt-BR">
                <a:solidFill>
                  <a:schemeClr val="bg1"/>
                </a:solidFill>
              </a:rPr>
              <a:pPr algn="r"/>
              <a:t>31/08/2015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pt-BR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pt-BR">
                <a:solidFill>
                  <a:schemeClr val="bg1"/>
                </a:solidFill>
              </a:rPr>
              <a:pPr/>
              <a:t>‹nº›</a:t>
            </a:fld>
            <a:endParaRPr kumimoji="0" lang="pt-BR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lang="pt-BR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pt-BR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pt-BR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pt-BR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pt-BR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pt-B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6300192" y="6090425"/>
            <a:ext cx="2267744" cy="756320"/>
          </a:xfrm>
          <a:noFill/>
        </p:spPr>
        <p:txBody>
          <a:bodyPr/>
          <a:lstStyle>
            <a:extLst/>
          </a:lstStyle>
          <a:p>
            <a:pPr algn="r"/>
            <a:r>
              <a:rPr lang="pt-BR" sz="1800" dirty="0" smtClean="0">
                <a:solidFill>
                  <a:schemeClr val="tx1"/>
                </a:solidFill>
              </a:rPr>
              <a:t>Aula </a:t>
            </a:r>
            <a:r>
              <a:rPr lang="pt-BR" sz="1800" dirty="0" smtClean="0">
                <a:solidFill>
                  <a:schemeClr val="tx1"/>
                </a:solidFill>
              </a:rPr>
              <a:t>5_IEEC_2015</a:t>
            </a:r>
            <a:endParaRPr lang="pt-BR" sz="1800" dirty="0" smtClean="0">
              <a:solidFill>
                <a:schemeClr val="tx1"/>
              </a:solidFill>
            </a:endParaRPr>
          </a:p>
          <a:p>
            <a:pPr algn="r"/>
            <a:r>
              <a:rPr lang="pt-BR" sz="1800" dirty="0" err="1" smtClean="0">
                <a:solidFill>
                  <a:schemeClr val="tx1"/>
                </a:solidFill>
              </a:rPr>
              <a:t>Profa</a:t>
            </a:r>
            <a:r>
              <a:rPr lang="pt-BR" sz="1800" dirty="0" smtClean="0">
                <a:solidFill>
                  <a:schemeClr val="tx1"/>
                </a:solidFill>
              </a:rPr>
              <a:t>. Joana Andrade 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216533" y="116632"/>
            <a:ext cx="522290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5400" dirty="0" smtClean="0">
                <a:latin typeface="Andalus" pitchFamily="18" charset="-78"/>
                <a:cs typeface="Andalus" pitchFamily="18" charset="-78"/>
              </a:rPr>
              <a:t>O Ensino de </a:t>
            </a:r>
          </a:p>
          <a:p>
            <a:pPr algn="ctr"/>
            <a:r>
              <a:rPr lang="pt-BR" sz="5400" dirty="0" smtClean="0">
                <a:latin typeface="Andalus" pitchFamily="18" charset="-78"/>
                <a:cs typeface="Andalus" pitchFamily="18" charset="-78"/>
              </a:rPr>
              <a:t>Ciências no Brasil</a:t>
            </a:r>
            <a:endParaRPr lang="pt-BR" sz="5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27784" y="2309554"/>
            <a:ext cx="4499992" cy="1477328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pt-BR" dirty="0"/>
              <a:t>A educação em ciências no </a:t>
            </a:r>
            <a:r>
              <a:rPr lang="pt-BR" dirty="0" smtClean="0"/>
              <a:t>Brasil</a:t>
            </a:r>
          </a:p>
          <a:p>
            <a:pPr algn="r"/>
            <a:endParaRPr lang="pt-BR" dirty="0"/>
          </a:p>
          <a:p>
            <a:pPr algn="r"/>
            <a:r>
              <a:rPr lang="pt-BR" dirty="0"/>
              <a:t>Simon </a:t>
            </a:r>
            <a:r>
              <a:rPr lang="pt-BR" dirty="0" err="1" smtClean="0"/>
              <a:t>Schwartzman</a:t>
            </a:r>
            <a:r>
              <a:rPr lang="pt-BR" dirty="0" smtClean="0"/>
              <a:t>; </a:t>
            </a:r>
            <a:r>
              <a:rPr lang="pt-BR" dirty="0" err="1" smtClean="0"/>
              <a:t>Micheline</a:t>
            </a:r>
            <a:r>
              <a:rPr lang="pt-BR" dirty="0"/>
              <a:t> Christophe</a:t>
            </a:r>
          </a:p>
          <a:p>
            <a:pPr algn="r"/>
            <a:r>
              <a:rPr lang="pt-BR" dirty="0"/>
              <a:t>Instituto do Estudo do Trabalho e Sociedade – IETS</a:t>
            </a:r>
          </a:p>
        </p:txBody>
      </p:sp>
      <p:sp>
        <p:nvSpPr>
          <p:cNvPr id="5" name="Retângulo 4"/>
          <p:cNvSpPr/>
          <p:nvPr/>
        </p:nvSpPr>
        <p:spPr>
          <a:xfrm>
            <a:off x="2627784" y="4059100"/>
            <a:ext cx="4572000" cy="1754326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>
            <a:spAutoFit/>
          </a:bodyPr>
          <a:lstStyle/>
          <a:p>
            <a:pPr algn="r"/>
            <a:r>
              <a:rPr lang="pt-BR" dirty="0" smtClean="0"/>
              <a:t>O ensino de ciências no brasil: história, formação de professores e desafios </a:t>
            </a:r>
            <a:r>
              <a:rPr lang="pt-BR" dirty="0" smtClean="0"/>
              <a:t>atuais</a:t>
            </a:r>
          </a:p>
          <a:p>
            <a:pPr algn="r"/>
            <a:r>
              <a:rPr lang="pt-BR" dirty="0" smtClean="0"/>
              <a:t> </a:t>
            </a:r>
            <a:endParaRPr lang="pt-BR" dirty="0"/>
          </a:p>
          <a:p>
            <a:pPr algn="r"/>
            <a:r>
              <a:rPr lang="pt-BR" dirty="0"/>
              <a:t>Fabrício do </a:t>
            </a:r>
            <a:r>
              <a:rPr lang="pt-BR" dirty="0" smtClean="0"/>
              <a:t>Nascimento; </a:t>
            </a:r>
            <a:r>
              <a:rPr lang="pt-BR" dirty="0" err="1" smtClean="0"/>
              <a:t>Hylio</a:t>
            </a:r>
            <a:r>
              <a:rPr lang="pt-BR" dirty="0" smtClean="0"/>
              <a:t> </a:t>
            </a:r>
            <a:r>
              <a:rPr lang="pt-BR" dirty="0" err="1"/>
              <a:t>Laganá</a:t>
            </a:r>
            <a:r>
              <a:rPr lang="pt-BR" dirty="0"/>
              <a:t> </a:t>
            </a:r>
            <a:r>
              <a:rPr lang="pt-BR" dirty="0" smtClean="0"/>
              <a:t>Fernandes; Viviane </a:t>
            </a:r>
            <a:r>
              <a:rPr lang="pt-BR" dirty="0"/>
              <a:t>Melo de </a:t>
            </a:r>
            <a:r>
              <a:rPr lang="pt-BR" dirty="0" smtClean="0"/>
              <a:t>Mendonça.</a:t>
            </a:r>
            <a:endParaRPr lang="pt-BR" dirty="0"/>
          </a:p>
          <a:p>
            <a:pPr algn="r"/>
            <a:r>
              <a:rPr lang="pt-BR" dirty="0"/>
              <a:t>Universidade Federal de São Carlos - UFSCar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922114"/>
          </a:xfrm>
        </p:spPr>
        <p:txBody>
          <a:bodyPr/>
          <a:lstStyle/>
          <a:p>
            <a:r>
              <a:rPr lang="pt-BR" dirty="0" smtClean="0"/>
              <a:t>1970-1980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208912" cy="525658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Crise energética mundial</a:t>
            </a:r>
          </a:p>
          <a:p>
            <a:r>
              <a:rPr lang="pt-BR" dirty="0" smtClean="0"/>
              <a:t>Degradação ambiental</a:t>
            </a:r>
          </a:p>
          <a:p>
            <a:r>
              <a:rPr lang="pt-BR" dirty="0" smtClean="0"/>
              <a:t>LDB – 5692/1971 – modernização/ ‘ensino técnico’ do país 3 + 1 (2º grau e universidades).</a:t>
            </a:r>
          </a:p>
          <a:p>
            <a:r>
              <a:rPr lang="pt-BR" dirty="0" smtClean="0"/>
              <a:t>Fragmentação do conhecimento e do ensino</a:t>
            </a:r>
          </a:p>
          <a:p>
            <a:r>
              <a:rPr lang="pt-BR" dirty="0" smtClean="0"/>
              <a:t>Emergência dos cursinhos preparatórios [escolas propedêuticas (escolas particulares) e apostilas (para os cursinhos)]</a:t>
            </a:r>
          </a:p>
          <a:p>
            <a:r>
              <a:rPr lang="pt-BR" dirty="0" smtClean="0"/>
              <a:t>Sociedades Brasileiras: Q, F, M + SBPC  manifestam contra a </a:t>
            </a:r>
            <a:r>
              <a:rPr lang="pt-BR" b="1" dirty="0" smtClean="0"/>
              <a:t>Resolução 30/74 </a:t>
            </a:r>
            <a:r>
              <a:rPr lang="pt-BR" dirty="0" smtClean="0"/>
              <a:t>(licenciatura </a:t>
            </a:r>
            <a:r>
              <a:rPr lang="pt-BR" i="1" dirty="0" smtClean="0"/>
              <a:t>ciência integrada</a:t>
            </a:r>
            <a:r>
              <a:rPr lang="pt-BR" dirty="0" smtClean="0"/>
              <a:t> + complementação em química, física, biologia ou matemática)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60649"/>
            <a:ext cx="8126288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Até  a  criação dos primeiros programas de pós‐graduação no Brasil, na década de 70, a  única maneira  de  se  formar em  ciências  no  país </a:t>
            </a:r>
            <a:r>
              <a:rPr lang="pt-BR" sz="2400" dirty="0" smtClean="0"/>
              <a:t>era</a:t>
            </a:r>
            <a:r>
              <a:rPr lang="pt-BR" sz="2400" dirty="0"/>
              <a:t> através  do  trabalho  direto  como  discípulo  de  um  pesquisador  já  estabelecido,  na  </a:t>
            </a:r>
            <a:r>
              <a:rPr lang="pt-BR" sz="2400" dirty="0" smtClean="0"/>
              <a:t>maior</a:t>
            </a:r>
            <a:r>
              <a:rPr lang="pt-BR" sz="2400" dirty="0"/>
              <a:t>  parte  dos  casos  formado do </a:t>
            </a:r>
            <a:r>
              <a:rPr lang="pt-BR" sz="2400" dirty="0" smtClean="0"/>
              <a:t>exterior.</a:t>
            </a:r>
            <a:endParaRPr lang="pt-BR" sz="2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140968"/>
            <a:ext cx="66960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268760"/>
            <a:ext cx="6810375" cy="471487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338" y="692696"/>
            <a:ext cx="7180324" cy="56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2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848600" cy="850106"/>
          </a:xfrm>
        </p:spPr>
        <p:txBody>
          <a:bodyPr/>
          <a:lstStyle/>
          <a:p>
            <a:r>
              <a:rPr lang="pt-BR" dirty="0" smtClean="0"/>
              <a:t>1980-1985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396" y="1412776"/>
            <a:ext cx="8064896" cy="324036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Muitos diplomas e pouca qualificação são apontados como ‘problemas educacionais’.</a:t>
            </a:r>
          </a:p>
          <a:p>
            <a:r>
              <a:rPr lang="pt-BR" dirty="0" smtClean="0"/>
              <a:t>Proposição de novos currículos.</a:t>
            </a:r>
          </a:p>
          <a:p>
            <a:r>
              <a:rPr lang="pt-BR" dirty="0" smtClean="0"/>
              <a:t>Crítica aos cursos ‘empresariais’ de formação de professores</a:t>
            </a:r>
          </a:p>
          <a:p>
            <a:r>
              <a:rPr lang="pt-BR" dirty="0" smtClean="0"/>
              <a:t>FMI, Banco Mundial : </a:t>
            </a:r>
            <a:r>
              <a:rPr lang="pt-BR" dirty="0" smtClean="0"/>
              <a:t>‘mercantilização’ </a:t>
            </a:r>
            <a:r>
              <a:rPr lang="pt-BR" dirty="0" smtClean="0"/>
              <a:t>da educação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http://www.scielo.br/img/fbpe/spp/v14n1/9805q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95" y="2708327"/>
            <a:ext cx="82700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8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408667" y="-931994"/>
            <a:ext cx="6192688" cy="90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2132856"/>
            <a:ext cx="853244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1700808"/>
            <a:ext cx="8532440" cy="4320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2492896"/>
            <a:ext cx="8532440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140968"/>
            <a:ext cx="8532440" cy="93610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4077072"/>
            <a:ext cx="8532440" cy="64807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4725144"/>
            <a:ext cx="8532440" cy="79208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517232"/>
            <a:ext cx="8532440" cy="10081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980728"/>
            <a:ext cx="9011698" cy="5554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0" y="2420888"/>
            <a:ext cx="8820472" cy="6480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0" y="3068960"/>
            <a:ext cx="8820472" cy="648072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0" y="3717032"/>
            <a:ext cx="882047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0" y="4365104"/>
            <a:ext cx="8820472" cy="64807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5013176"/>
            <a:ext cx="8820472" cy="6480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0" y="5661248"/>
            <a:ext cx="88204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848600" cy="1143000"/>
          </a:xfrm>
        </p:spPr>
        <p:txBody>
          <a:bodyPr>
            <a:noAutofit/>
          </a:bodyPr>
          <a:lstStyle/>
          <a:p>
            <a:r>
              <a:rPr lang="pt-BR" sz="8800" dirty="0" smtClean="0">
                <a:solidFill>
                  <a:schemeClr val="accent6">
                    <a:lumMod val="75000"/>
                  </a:schemeClr>
                </a:solidFill>
              </a:rPr>
              <a:t>Ensino de....</a:t>
            </a:r>
            <a:endParaRPr lang="pt-BR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780928"/>
            <a:ext cx="784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800" dirty="0" smtClean="0"/>
              <a:t>...química, física, matemática, biologia.</a:t>
            </a:r>
          </a:p>
          <a:p>
            <a:pPr marL="0" indent="0" algn="ctr">
              <a:buNone/>
            </a:pPr>
            <a:endParaRPr lang="pt-BR" sz="4800" dirty="0" smtClean="0"/>
          </a:p>
          <a:p>
            <a:pPr marL="0" indent="0" algn="ctr">
              <a:buNone/>
            </a:pPr>
            <a:r>
              <a:rPr lang="pt-BR" sz="4800" dirty="0" smtClean="0"/>
              <a:t>Que área é essa?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0823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0" y="646113"/>
            <a:ext cx="8502650" cy="5618162"/>
          </a:xfrm>
          <a:solidFill>
            <a:schemeClr val="bg1"/>
          </a:solidFill>
        </p:spPr>
        <p:txBody>
          <a:bodyPr/>
          <a:lstStyle/>
          <a:p>
            <a:pPr indent="-93663" algn="just">
              <a:buFontTx/>
              <a:buNone/>
              <a:defRPr/>
            </a:pPr>
            <a:r>
              <a:rPr lang="pt-BR" sz="2400" b="1" dirty="0" smtClean="0"/>
              <a:t>Objeto de estudo: </a:t>
            </a: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processo de ensino-aprendizagem do conhecimento químico.</a:t>
            </a:r>
          </a:p>
          <a:p>
            <a:pPr indent="-93663" algn="just">
              <a:buFontTx/>
              <a:buNone/>
              <a:defRPr/>
            </a:pPr>
            <a:r>
              <a:rPr lang="pt-BR" sz="2400" dirty="0" smtClean="0"/>
              <a:t>“Diferentemente das outras áreas da química, que basicamente preocupam-se com interações de átomos e moléculas, com a dinâmica e mecanismos de transformações químicas, nós, </a:t>
            </a:r>
            <a:r>
              <a:rPr lang="pt-BR" sz="2400" i="1" dirty="0" smtClean="0"/>
              <a:t>da área de educação química, </a:t>
            </a:r>
            <a:r>
              <a:rPr lang="pt-BR" sz="2400" b="1" i="1" dirty="0" smtClean="0"/>
              <a:t>nos envolvemos com interações de pessoas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(alunos e professores) e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com a dinâmica do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conhecimento </a:t>
            </a:r>
          </a:p>
          <a:p>
            <a:pPr indent="-93663" algn="just">
              <a:buFontTx/>
              <a:buNone/>
              <a:defRPr/>
            </a:pPr>
            <a:r>
              <a:rPr lang="pt-BR" sz="2400" b="1" i="1" dirty="0" smtClean="0"/>
              <a:t>nas aulas de química</a:t>
            </a:r>
            <a:r>
              <a:rPr lang="pt-BR" sz="2400" i="1" dirty="0" smtClean="0"/>
              <a:t>.”</a:t>
            </a:r>
          </a:p>
          <a:p>
            <a:pPr indent="-93663" algn="just">
              <a:buFontTx/>
              <a:buNone/>
              <a:defRPr/>
            </a:pPr>
            <a:endParaRPr lang="pt-BR" sz="2400" i="1" dirty="0" smtClean="0"/>
          </a:p>
          <a:p>
            <a:pPr indent="-93663" algn="just">
              <a:buFontTx/>
              <a:buNone/>
              <a:defRPr/>
            </a:pPr>
            <a:r>
              <a:rPr lang="pt-BR" sz="1600" i="1" dirty="0" smtClean="0"/>
              <a:t>(</a:t>
            </a:r>
            <a:r>
              <a:rPr lang="pt-BR" sz="1600" i="1" dirty="0" err="1" smtClean="0"/>
              <a:t>Schnetzler</a:t>
            </a:r>
            <a:r>
              <a:rPr lang="pt-BR" sz="1600" i="1" dirty="0" smtClean="0"/>
              <a:t> e Aragão, </a:t>
            </a:r>
            <a:r>
              <a:rPr lang="pt-BR" sz="1600" dirty="0" smtClean="0"/>
              <a:t>1995)</a:t>
            </a:r>
          </a:p>
        </p:txBody>
      </p:sp>
      <p:pic>
        <p:nvPicPr>
          <p:cNvPr id="8195" name="Picture 4" descr="http://www.officinadamente.com.br/blog/Imagens/Do_ensino_a_aprendizag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128082"/>
            <a:ext cx="5292080" cy="355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dirty="0"/>
              <a:t>O que um(a) professor(a) de Química ensina para seus alunos(as) decorre da sua </a:t>
            </a:r>
            <a:r>
              <a:rPr lang="pt-BR" sz="2400" b="1" dirty="0"/>
              <a:t>visão epistemológica </a:t>
            </a:r>
            <a:r>
              <a:rPr lang="pt-BR" sz="2400" dirty="0"/>
              <a:t>dessa ciência, do </a:t>
            </a:r>
            <a:r>
              <a:rPr lang="pt-BR" sz="2400" b="1" dirty="0"/>
              <a:t>propósito educacional </a:t>
            </a:r>
            <a:r>
              <a:rPr lang="pt-BR" sz="2400" dirty="0"/>
              <a:t>que atribui ao seu ensino, de como </a:t>
            </a:r>
          </a:p>
          <a:p>
            <a:pPr algn="ctr">
              <a:defRPr/>
            </a:pPr>
            <a:r>
              <a:rPr lang="pt-BR" sz="2400" dirty="0"/>
              <a:t>se vê como  </a:t>
            </a:r>
            <a:r>
              <a:rPr lang="pt-BR" sz="2400" b="1" dirty="0"/>
              <a:t>educador(a)</a:t>
            </a:r>
            <a:r>
              <a:rPr lang="pt-BR" sz="2400" dirty="0"/>
              <a:t> (</a:t>
            </a:r>
            <a:r>
              <a:rPr lang="pt-BR" sz="2400" dirty="0" err="1"/>
              <a:t>Schnetzler</a:t>
            </a:r>
            <a:r>
              <a:rPr lang="pt-BR" sz="2400" dirty="0"/>
              <a:t>).</a:t>
            </a:r>
          </a:p>
        </p:txBody>
      </p:sp>
      <p:sp>
        <p:nvSpPr>
          <p:cNvPr id="10243" name="CaixaDeTexto 3"/>
          <p:cNvSpPr txBox="1">
            <a:spLocks noChangeArrowheads="1"/>
          </p:cNvSpPr>
          <p:nvPr/>
        </p:nvSpPr>
        <p:spPr bwMode="auto">
          <a:xfrm>
            <a:off x="5940152" y="4293096"/>
            <a:ext cx="2178298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Transposição </a:t>
            </a:r>
          </a:p>
          <a:p>
            <a:r>
              <a:rPr lang="pt-BR" sz="2400" b="1" dirty="0"/>
              <a:t>    </a:t>
            </a:r>
            <a:r>
              <a:rPr lang="pt-BR" sz="2400" b="1" dirty="0" smtClean="0"/>
              <a:t>didática</a:t>
            </a:r>
            <a:endParaRPr lang="pt-BR" sz="2400" dirty="0"/>
          </a:p>
        </p:txBody>
      </p:sp>
      <p:pic>
        <p:nvPicPr>
          <p:cNvPr id="10244" name="Picture 2" descr="http://www.gartic.com.br/imgs/mural/bi/bilaum/122211359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060848"/>
            <a:ext cx="1454150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http://lh4.ggpht.com/_Xk7uDiUkyyA/SgQruTKakhI/AAAAAAAAD4I/vies3HID-Js/s800/cabe%C3%A7a_vazi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13382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tângulo 12"/>
          <p:cNvSpPr>
            <a:spLocks noChangeArrowheads="1"/>
          </p:cNvSpPr>
          <p:nvPr/>
        </p:nvSpPr>
        <p:spPr bwMode="auto">
          <a:xfrm>
            <a:off x="251520" y="3284984"/>
            <a:ext cx="1789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dirty="0">
                <a:solidFill>
                  <a:srgbClr val="000000"/>
                </a:solidFill>
              </a:rPr>
              <a:t> </a:t>
            </a:r>
            <a:r>
              <a:rPr lang="pt-BR" sz="1600" b="1" dirty="0">
                <a:solidFill>
                  <a:srgbClr val="000000"/>
                </a:solidFill>
              </a:rPr>
              <a:t>Transmissão –</a:t>
            </a:r>
          </a:p>
          <a:p>
            <a:pPr algn="ctr"/>
            <a:r>
              <a:rPr lang="pt-BR" sz="1600" b="1" dirty="0">
                <a:solidFill>
                  <a:srgbClr val="000000"/>
                </a:solidFill>
              </a:rPr>
              <a:t>  Recepção</a:t>
            </a:r>
            <a:endParaRPr lang="pt-BR" b="1" dirty="0"/>
          </a:p>
        </p:txBody>
      </p:sp>
      <p:sp>
        <p:nvSpPr>
          <p:cNvPr id="10248" name="Retângulo 13"/>
          <p:cNvSpPr>
            <a:spLocks noChangeArrowheads="1"/>
          </p:cNvSpPr>
          <p:nvPr/>
        </p:nvSpPr>
        <p:spPr bwMode="auto">
          <a:xfrm>
            <a:off x="395536" y="4293096"/>
            <a:ext cx="2033587" cy="99257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solidFill>
                  <a:srgbClr val="000000"/>
                </a:solidFill>
              </a:rPr>
              <a:t>Concepções alternativas</a:t>
            </a:r>
          </a:p>
          <a:p>
            <a:pPr algn="r"/>
            <a:endParaRPr lang="pt-BR" sz="1100" b="1" dirty="0">
              <a:solidFill>
                <a:srgbClr val="000000"/>
              </a:solidFill>
            </a:endParaRPr>
          </a:p>
        </p:txBody>
      </p:sp>
      <p:sp>
        <p:nvSpPr>
          <p:cNvPr id="10249" name="Retângulo 14"/>
          <p:cNvSpPr>
            <a:spLocks noChangeArrowheads="1"/>
          </p:cNvSpPr>
          <p:nvPr/>
        </p:nvSpPr>
        <p:spPr bwMode="auto">
          <a:xfrm>
            <a:off x="2771800" y="3212976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  <a:p>
            <a:r>
              <a:rPr lang="pt-BR" sz="1600" dirty="0" err="1">
                <a:solidFill>
                  <a:srgbClr val="000000"/>
                </a:solidFill>
              </a:rPr>
              <a:t>Tábula</a:t>
            </a:r>
            <a:r>
              <a:rPr lang="pt-BR" sz="1600" dirty="0">
                <a:solidFill>
                  <a:srgbClr val="000000"/>
                </a:solidFill>
              </a:rPr>
              <a:t> rasa</a:t>
            </a:r>
          </a:p>
        </p:txBody>
      </p:sp>
      <p:sp>
        <p:nvSpPr>
          <p:cNvPr id="10252" name="CaixaDeTexto 18"/>
          <p:cNvSpPr txBox="1">
            <a:spLocks noChangeArrowheads="1"/>
          </p:cNvSpPr>
          <p:nvPr/>
        </p:nvSpPr>
        <p:spPr bwMode="auto">
          <a:xfrm>
            <a:off x="6988175" y="3344863"/>
            <a:ext cx="1600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/>
              <a:t>Cientista mirim </a:t>
            </a:r>
          </a:p>
        </p:txBody>
      </p:sp>
      <p:sp>
        <p:nvSpPr>
          <p:cNvPr id="10253" name="Retângulo 19"/>
          <p:cNvSpPr>
            <a:spLocks noChangeArrowheads="1"/>
          </p:cNvSpPr>
          <p:nvPr/>
        </p:nvSpPr>
        <p:spPr bwMode="auto">
          <a:xfrm>
            <a:off x="4860032" y="2420888"/>
            <a:ext cx="17303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600" dirty="0">
              <a:solidFill>
                <a:srgbClr val="000000"/>
              </a:solidFill>
            </a:endParaRPr>
          </a:p>
          <a:p>
            <a:pPr algn="ctr"/>
            <a:r>
              <a:rPr lang="pt-BR" sz="1600" b="1" dirty="0">
                <a:solidFill>
                  <a:srgbClr val="000000"/>
                </a:solidFill>
              </a:rPr>
              <a:t>Aprendizagem por redescoberta </a:t>
            </a:r>
          </a:p>
        </p:txBody>
      </p:sp>
      <p:pic>
        <p:nvPicPr>
          <p:cNvPr id="1025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0350" y="1863725"/>
            <a:ext cx="220027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5"/>
          <p:cNvSpPr/>
          <p:nvPr/>
        </p:nvSpPr>
        <p:spPr>
          <a:xfrm>
            <a:off x="3347864" y="4365104"/>
            <a:ext cx="1569789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0000"/>
                </a:solidFill>
              </a:rPr>
              <a:t>Mudança </a:t>
            </a:r>
          </a:p>
          <a:p>
            <a:r>
              <a:rPr lang="pt-BR" sz="2400" b="1" dirty="0" smtClean="0">
                <a:solidFill>
                  <a:srgbClr val="000000"/>
                </a:solidFill>
              </a:rPr>
              <a:t>conceitual </a:t>
            </a:r>
            <a:endParaRPr lang="pt-BR" sz="2400" b="1" dirty="0">
              <a:solidFill>
                <a:srgbClr val="00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3528" y="5380672"/>
            <a:ext cx="23097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Jean Piaget</a:t>
            </a:r>
          </a:p>
          <a:p>
            <a:r>
              <a:rPr lang="pt-BR" dirty="0" smtClean="0"/>
              <a:t>David </a:t>
            </a:r>
            <a:r>
              <a:rPr lang="pt-BR" dirty="0" err="1" smtClean="0"/>
              <a:t>Ausubel</a:t>
            </a:r>
            <a:endParaRPr lang="pt-BR" dirty="0" smtClean="0"/>
          </a:p>
          <a:p>
            <a:pPr>
              <a:buFontTx/>
              <a:buChar char="-"/>
            </a:pPr>
            <a:r>
              <a:rPr lang="pt-BR" dirty="0" smtClean="0"/>
              <a:t>Importância dos </a:t>
            </a:r>
          </a:p>
          <a:p>
            <a:r>
              <a:rPr lang="pt-BR" i="1" dirty="0" smtClean="0"/>
              <a:t>conhecimentos prévios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03848" y="5229200"/>
            <a:ext cx="19609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Posner</a:t>
            </a:r>
            <a:endParaRPr lang="pt-BR" b="1" dirty="0" smtClean="0"/>
          </a:p>
          <a:p>
            <a:r>
              <a:rPr lang="pt-BR" b="1" dirty="0" smtClean="0"/>
              <a:t>Eduardo </a:t>
            </a:r>
            <a:r>
              <a:rPr lang="pt-BR" b="1" dirty="0" err="1" smtClean="0"/>
              <a:t>Mortimer</a:t>
            </a:r>
            <a:endParaRPr lang="pt-BR" b="1" dirty="0" smtClean="0"/>
          </a:p>
          <a:p>
            <a:r>
              <a:rPr lang="pt-BR" i="1" dirty="0" smtClean="0"/>
              <a:t>Conflito Cognitivo</a:t>
            </a:r>
          </a:p>
          <a:p>
            <a:pPr>
              <a:buFontTx/>
              <a:buChar char="-"/>
            </a:pPr>
            <a:r>
              <a:rPr lang="pt-BR" dirty="0" smtClean="0"/>
              <a:t>Evolutivo</a:t>
            </a:r>
          </a:p>
          <a:p>
            <a:pPr>
              <a:buFontTx/>
              <a:buChar char="-"/>
            </a:pPr>
            <a:r>
              <a:rPr lang="pt-BR" dirty="0" smtClean="0"/>
              <a:t> Radical</a:t>
            </a:r>
            <a:endParaRPr lang="pt-BR" dirty="0"/>
          </a:p>
        </p:txBody>
      </p:sp>
      <p:cxnSp>
        <p:nvCxnSpPr>
          <p:cNvPr id="17" name="Conector reto 16"/>
          <p:cNvCxnSpPr>
            <a:stCxn id="10248" idx="3"/>
            <a:endCxn id="16" idx="1"/>
          </p:cNvCxnSpPr>
          <p:nvPr/>
        </p:nvCxnSpPr>
        <p:spPr>
          <a:xfrm flipV="1">
            <a:off x="2429123" y="4780603"/>
            <a:ext cx="918741" cy="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012160" y="5157192"/>
            <a:ext cx="28703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/>
              <a:t>Varret</a:t>
            </a:r>
            <a:endParaRPr lang="pt-BR" b="1" dirty="0" smtClean="0"/>
          </a:p>
          <a:p>
            <a:r>
              <a:rPr lang="pt-BR" b="1" dirty="0" err="1" smtClean="0"/>
              <a:t>Chevallard</a:t>
            </a:r>
            <a:endParaRPr lang="pt-BR" b="1" dirty="0" smtClean="0"/>
          </a:p>
          <a:p>
            <a:r>
              <a:rPr lang="pt-BR" i="1" dirty="0" smtClean="0"/>
              <a:t>Transformação</a:t>
            </a:r>
            <a:r>
              <a:rPr lang="pt-BR" dirty="0" smtClean="0"/>
              <a:t> do objeto de </a:t>
            </a:r>
          </a:p>
          <a:p>
            <a:r>
              <a:rPr lang="pt-BR" dirty="0" smtClean="0"/>
              <a:t>conhecimento cientifico em </a:t>
            </a:r>
          </a:p>
          <a:p>
            <a:r>
              <a:rPr lang="pt-BR" dirty="0" smtClean="0"/>
              <a:t>objeto de ensino.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7" grpId="0"/>
      <p:bldP spid="10248" grpId="0" animBg="1"/>
      <p:bldP spid="10249" grpId="0"/>
      <p:bldP spid="10252" grpId="0"/>
      <p:bldP spid="10253" grpId="0"/>
      <p:bldP spid="16" grpId="0" animBg="1"/>
      <p:bldP spid="13" grpId="0"/>
      <p:bldP spid="14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508104" y="8467"/>
            <a:ext cx="3096072" cy="90872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r"/>
            <a:r>
              <a:rPr lang="pt-BR" dirty="0" smtClean="0"/>
              <a:t>1950-1960</a:t>
            </a:r>
            <a:endParaRPr lang="pt-BR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700808"/>
            <a:ext cx="8208912" cy="4824536"/>
          </a:xfrm>
          <a:solidFill>
            <a:schemeClr val="bg1"/>
          </a:solidFill>
        </p:spPr>
        <p:txBody>
          <a:bodyPr>
            <a:noAutofit/>
          </a:bodyPr>
          <a:lstStyle>
            <a:extLst/>
          </a:lstStyle>
          <a:p>
            <a:r>
              <a:rPr lang="pt-BR" sz="2400" dirty="0" smtClean="0"/>
              <a:t>Ensino de ciências – mundo ocidental pós-guerra.</a:t>
            </a:r>
          </a:p>
          <a:p>
            <a:r>
              <a:rPr lang="pt-BR" sz="2400" dirty="0" smtClean="0"/>
              <a:t>Industrialização, desenvolvimento tecnológico e científico</a:t>
            </a:r>
            <a:r>
              <a:rPr lang="pt-BR" sz="2400" dirty="0" smtClean="0"/>
              <a:t>.</a:t>
            </a:r>
          </a:p>
          <a:p>
            <a:endParaRPr lang="pt-BR" sz="2400" dirty="0" smtClean="0"/>
          </a:p>
          <a:p>
            <a:r>
              <a:rPr lang="pt-BR" sz="2400" dirty="0" smtClean="0"/>
              <a:t>Ensino:</a:t>
            </a:r>
          </a:p>
          <a:p>
            <a:pPr>
              <a:buNone/>
            </a:pPr>
            <a:r>
              <a:rPr lang="pt-BR" sz="2400" dirty="0" smtClean="0"/>
              <a:t> </a:t>
            </a:r>
            <a:r>
              <a:rPr lang="pt-BR" sz="2400" b="1" dirty="0" smtClean="0"/>
              <a:t>Primário</a:t>
            </a:r>
            <a:r>
              <a:rPr lang="pt-BR" sz="2400" dirty="0" smtClean="0"/>
              <a:t> (1º-5º ano)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b="1" dirty="0" smtClean="0">
                <a:sym typeface="Wingdings" pitchFamily="2" charset="2"/>
              </a:rPr>
              <a:t>Ginasial</a:t>
            </a:r>
            <a:r>
              <a:rPr lang="pt-BR" sz="2400" dirty="0" smtClean="0">
                <a:sym typeface="Wingdings" pitchFamily="2" charset="2"/>
              </a:rPr>
              <a:t> (6º a 9º ano)</a:t>
            </a:r>
            <a:r>
              <a:rPr lang="pt-BR" sz="2400" b="1" dirty="0" smtClean="0">
                <a:sym typeface="Wingdings" pitchFamily="2" charset="2"/>
              </a:rPr>
              <a:t> Colegial</a:t>
            </a:r>
            <a:r>
              <a:rPr lang="pt-BR" sz="2400" dirty="0" smtClean="0">
                <a:sym typeface="Wingdings" pitchFamily="2" charset="2"/>
              </a:rPr>
              <a:t> (Ensino Médio)</a:t>
            </a:r>
          </a:p>
          <a:p>
            <a:pPr>
              <a:buNone/>
            </a:pPr>
            <a:endParaRPr lang="pt-BR" sz="2400" dirty="0" smtClean="0">
              <a:sym typeface="Wingdings" pitchFamily="2" charset="2"/>
            </a:endParaRPr>
          </a:p>
          <a:p>
            <a:pPr>
              <a:buNone/>
            </a:pPr>
            <a:r>
              <a:rPr lang="pt-BR" sz="2400" dirty="0" smtClean="0">
                <a:sym typeface="Wingdings" pitchFamily="2" charset="2"/>
              </a:rPr>
              <a:t>Ênfase histórica no ensino do </a:t>
            </a:r>
            <a:r>
              <a:rPr lang="pt-BR" sz="2400" i="1" dirty="0" err="1" smtClean="0">
                <a:sym typeface="Wingdings" pitchFamily="2" charset="2"/>
              </a:rPr>
              <a:t>Trivium</a:t>
            </a:r>
            <a:r>
              <a:rPr lang="pt-BR" sz="2400" dirty="0" smtClean="0">
                <a:sym typeface="Wingdings" pitchFamily="2" charset="2"/>
              </a:rPr>
              <a:t>: lógica, gramática, retórica</a:t>
            </a:r>
          </a:p>
          <a:p>
            <a:pPr>
              <a:buNone/>
            </a:pPr>
            <a:r>
              <a:rPr lang="pt-BR" sz="2400" i="1" dirty="0" err="1" smtClean="0">
                <a:sym typeface="Wingdings" pitchFamily="2" charset="2"/>
              </a:rPr>
              <a:t>Quadrivium</a:t>
            </a:r>
            <a:r>
              <a:rPr lang="pt-BR" sz="2400" dirty="0" smtClean="0">
                <a:sym typeface="Wingdings" pitchFamily="2" charset="2"/>
              </a:rPr>
              <a:t>: aritmética, musica, geometria, astronomia</a:t>
            </a:r>
          </a:p>
          <a:p>
            <a:pPr>
              <a:buNone/>
            </a:pPr>
            <a:r>
              <a:rPr lang="pt-BR" sz="2400" i="1" dirty="0" smtClean="0">
                <a:sym typeface="Wingdings" pitchFamily="2" charset="2"/>
              </a:rPr>
              <a:t> O latim tinha preponderância sobre as disciplinas científicas.</a:t>
            </a:r>
          </a:p>
          <a:p>
            <a:pPr>
              <a:buNone/>
            </a:pPr>
            <a:endParaRPr lang="pt-BR" sz="500" i="1" dirty="0" smtClean="0">
              <a:sym typeface="Wingdings" pitchFamily="2" charset="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28596" y="1857364"/>
            <a:ext cx="2512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1" dirty="0" smtClean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EDUCAÇÃO</a:t>
            </a:r>
            <a:endParaRPr lang="pt-BR" sz="2800" dirty="0">
              <a:ln w="12700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1736" y="1071546"/>
            <a:ext cx="3985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CIÊNCIAS</a:t>
            </a:r>
            <a:r>
              <a:rPr lang="pt-BR" sz="36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pt-BR" sz="3600" b="1" i="1" dirty="0" smtClean="0">
                <a:ln w="18000">
                  <a:solidFill>
                    <a:schemeClr val="accent4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SOCIAIS</a:t>
            </a:r>
            <a:r>
              <a:rPr lang="pt-BR" sz="36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pt-BR" sz="3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57554" y="2357430"/>
            <a:ext cx="3531864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pt-BR" sz="2000" b="1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</a:rPr>
              <a:t>HISTÓRIA E EPISTEMOLOGIA</a:t>
            </a:r>
            <a:endParaRPr lang="pt-BR" sz="2000" b="1" dirty="0">
              <a:ln/>
              <a:solidFill>
                <a:schemeClr val="accent5">
                  <a:tint val="50000"/>
                  <a:satMod val="180000"/>
                </a:schemeClr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5786446" y="428604"/>
            <a:ext cx="2250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PSICANÁLISE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4788024" y="1844824"/>
            <a:ext cx="3565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TECNOLOGIA DA COMUNICAÇÃO</a:t>
            </a:r>
            <a:endParaRPr lang="pt-B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48478" y="285728"/>
            <a:ext cx="29931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1" i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PSICOLOGIA</a:t>
            </a:r>
            <a:endParaRPr lang="pt-BR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27584" y="3717032"/>
            <a:ext cx="7128792" cy="2677656"/>
          </a:xfrm>
          <a:prstGeom prst="rect">
            <a:avLst/>
          </a:prstGeom>
          <a:solidFill>
            <a:schemeClr val="accent1"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dirty="0" smtClean="0"/>
              <a:t>Os fundamentos </a:t>
            </a:r>
            <a:r>
              <a:rPr lang="pt-BR" sz="2800" dirty="0"/>
              <a:t>teórico-metodológicos </a:t>
            </a:r>
            <a:r>
              <a:rPr lang="pt-BR" sz="2800" dirty="0" smtClean="0"/>
              <a:t>na </a:t>
            </a:r>
            <a:r>
              <a:rPr lang="pt-BR" sz="2800" dirty="0"/>
              <a:t>pesquisa  </a:t>
            </a:r>
            <a:r>
              <a:rPr lang="pt-BR" sz="2800" dirty="0" smtClean="0"/>
              <a:t>em ensino de ciências </a:t>
            </a:r>
          </a:p>
          <a:p>
            <a:pPr algn="ctr"/>
            <a:r>
              <a:rPr lang="pt-BR" sz="2800" dirty="0" smtClean="0"/>
              <a:t>têm </a:t>
            </a:r>
            <a:r>
              <a:rPr lang="pt-BR" sz="2800" dirty="0"/>
              <a:t>origem nas Ciências Humanas e não </a:t>
            </a:r>
            <a:r>
              <a:rPr lang="pt-BR" sz="2800" dirty="0" smtClean="0"/>
              <a:t>na física, na química, na matemática, </a:t>
            </a:r>
          </a:p>
          <a:p>
            <a:pPr algn="ctr"/>
            <a:r>
              <a:rPr lang="pt-BR" sz="2800" dirty="0" smtClean="0"/>
              <a:t>na biologia...</a:t>
            </a:r>
          </a:p>
          <a:p>
            <a:pPr algn="ctr"/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239000" cy="67724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Pesquisas em ensino de ciências 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56792"/>
            <a:ext cx="7920880" cy="49685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sz="4100" b="1" i="1" dirty="0" smtClean="0">
                <a:solidFill>
                  <a:schemeClr val="tx2"/>
                </a:solidFill>
              </a:rPr>
              <a:t>1972</a:t>
            </a:r>
            <a:r>
              <a:rPr lang="pt-BR" sz="4100" i="1" dirty="0" smtClean="0">
                <a:solidFill>
                  <a:schemeClr val="tx2"/>
                </a:solidFill>
              </a:rPr>
              <a:t> </a:t>
            </a:r>
            <a:r>
              <a:rPr lang="pt-BR" sz="4100" i="1" dirty="0" smtClean="0">
                <a:solidFill>
                  <a:schemeClr val="tx2"/>
                </a:solidFill>
              </a:rPr>
              <a:t>e </a:t>
            </a:r>
            <a:r>
              <a:rPr lang="pt-BR" sz="4100" b="1" i="1" dirty="0" smtClean="0">
                <a:solidFill>
                  <a:schemeClr val="tx2"/>
                </a:solidFill>
              </a:rPr>
              <a:t>1995</a:t>
            </a:r>
            <a:r>
              <a:rPr lang="pt-BR" sz="3600" b="1" i="1" dirty="0" smtClean="0">
                <a:solidFill>
                  <a:schemeClr val="tx2"/>
                </a:solidFill>
              </a:rPr>
              <a:t>:  572</a:t>
            </a:r>
            <a:r>
              <a:rPr lang="pt-BR" sz="3600" i="1" dirty="0" smtClean="0">
                <a:solidFill>
                  <a:schemeClr val="tx2"/>
                </a:solidFill>
              </a:rPr>
              <a:t> </a:t>
            </a:r>
            <a:r>
              <a:rPr lang="pt-BR" sz="3600" i="1" dirty="0" smtClean="0">
                <a:solidFill>
                  <a:schemeClr val="tx2"/>
                </a:solidFill>
              </a:rPr>
              <a:t>documentos</a:t>
            </a:r>
            <a:r>
              <a:rPr lang="pt-BR" sz="3600" i="1" dirty="0" smtClean="0"/>
              <a:t>, sendo 498 dissertações, 67 teses de doutorado e 7 teses de livre-docência, com cerca da metade defendida em apenas três instituições acadêmicas:</a:t>
            </a:r>
          </a:p>
          <a:p>
            <a:pPr marL="273050" indent="1698625">
              <a:buNone/>
            </a:pPr>
            <a:r>
              <a:rPr lang="pt-BR" sz="3600" i="1" dirty="0" smtClean="0"/>
              <a:t>29,4% na USP </a:t>
            </a:r>
          </a:p>
          <a:p>
            <a:pPr marL="273050" indent="1698625">
              <a:buNone/>
            </a:pPr>
            <a:r>
              <a:rPr lang="pt-BR" sz="3600" i="1" dirty="0" smtClean="0"/>
              <a:t>18,0% na UNICAMP  </a:t>
            </a:r>
          </a:p>
          <a:p>
            <a:pPr marL="273050" indent="1698625">
              <a:buNone/>
            </a:pPr>
            <a:r>
              <a:rPr lang="pt-BR" sz="3600" i="1" dirty="0" smtClean="0"/>
              <a:t>5,4% na UFRJ </a:t>
            </a:r>
          </a:p>
          <a:p>
            <a:pPr>
              <a:buNone/>
            </a:pPr>
            <a:r>
              <a:rPr lang="pt-BR" sz="3600" i="1" dirty="0" smtClean="0"/>
              <a:t>As demais 28 instituições produtoras de trabalhos no campo de Ensino de Ciências contribuíram com um percentual inferior a 5,0%. </a:t>
            </a:r>
          </a:p>
          <a:p>
            <a:pPr>
              <a:buNone/>
            </a:pPr>
            <a:endParaRPr lang="pt-BR" sz="3600" i="1" dirty="0" smtClean="0"/>
          </a:p>
          <a:p>
            <a:pPr algn="r">
              <a:buNone/>
            </a:pPr>
            <a:r>
              <a:rPr lang="pt-BR" sz="3600" i="1" dirty="0" smtClean="0"/>
              <a:t>(</a:t>
            </a:r>
            <a:r>
              <a:rPr lang="pt-BR" i="1" dirty="0" err="1" smtClean="0"/>
              <a:t>Megid</a:t>
            </a:r>
            <a:r>
              <a:rPr lang="pt-BR" i="1" dirty="0" smtClean="0"/>
              <a:t> Neto)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7772400" cy="1143000"/>
          </a:xfrm>
        </p:spPr>
        <p:txBody>
          <a:bodyPr/>
          <a:lstStyle/>
          <a:p>
            <a:r>
              <a:rPr lang="pt-BR" sz="2800" dirty="0" smtClean="0"/>
              <a:t>Temáticas de investigação em E</a:t>
            </a:r>
            <a:r>
              <a:rPr lang="pt-BR" sz="2800" dirty="0" smtClean="0"/>
              <a:t>. C</a:t>
            </a:r>
            <a:r>
              <a:rPr lang="pt-BR" sz="2800" dirty="0" smtClean="0"/>
              <a:t>. nos últimos 20 anos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5600" y="1506538"/>
            <a:ext cx="7960816" cy="505777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Identificação de concepções alternativas de alunos; 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Proposição de modelos de ensino que as levem em consideração; 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Resolução de problemas; 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Ensino experimental;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Análise de materiais didáticos;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Relações: CTS em processos de ensino-aprendizagem;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Linguagem e comunicação em sala de aula;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Modelos e analogias;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Concepções epistemológicas de professores;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Propostas/modelos de formação docente;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Questões curriculares e de avaliação;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Políticas públicas de educação;</a:t>
            </a:r>
          </a:p>
          <a:p>
            <a:pPr>
              <a:buClr>
                <a:schemeClr val="accent1">
                  <a:lumMod val="50000"/>
                </a:schemeClr>
              </a:buClr>
              <a:defRPr/>
            </a:pPr>
            <a:r>
              <a:rPr lang="pt-BR" sz="2000" dirty="0" smtClean="0"/>
              <a:t>Novas tecnologias de comunicação </a:t>
            </a:r>
          </a:p>
          <a:p>
            <a:pPr>
              <a:defRPr/>
            </a:pPr>
            <a:endParaRPr lang="pt-BR" sz="2000" dirty="0" smtClean="0"/>
          </a:p>
          <a:p>
            <a:pPr>
              <a:defRPr/>
            </a:pPr>
            <a:endParaRPr lang="pt-BR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88640"/>
            <a:ext cx="7848600" cy="1224136"/>
          </a:xfrm>
        </p:spPr>
        <p:txBody>
          <a:bodyPr/>
          <a:lstStyle/>
          <a:p>
            <a:pPr>
              <a:buNone/>
            </a:pPr>
            <a:r>
              <a:rPr lang="pt-BR" dirty="0" smtClean="0"/>
              <a:t>https://sites.google.com/site/btdequi/tabela-geral-1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52888"/>
            <a:ext cx="8136904" cy="5505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7772400" cy="762000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rgbClr val="003300"/>
                </a:solidFill>
              </a:rPr>
              <a:t>Cursos de Pós-Graduação na Área de Ensino de Ciências e Matemática (Fonte: Capes, </a:t>
            </a:r>
            <a:r>
              <a:rPr lang="pt-BR" sz="2800" dirty="0" smtClean="0">
                <a:solidFill>
                  <a:srgbClr val="003300"/>
                </a:solidFill>
              </a:rPr>
              <a:t>2015)</a:t>
            </a:r>
            <a:endParaRPr lang="pt-BR" sz="2800" dirty="0" smtClean="0">
              <a:solidFill>
                <a:srgbClr val="003300"/>
              </a:solidFill>
            </a:endParaRPr>
          </a:p>
        </p:txBody>
      </p:sp>
      <p:sp>
        <p:nvSpPr>
          <p:cNvPr id="20483" name="Espaço Reservado para Tabela 3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3237" y="1905000"/>
            <a:ext cx="9447237" cy="419500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955674" cy="536556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/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5538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pt-BR" sz="2400" b="1" smtClean="0">
                <a:cs typeface="Times New Roman" pitchFamily="18" charset="0"/>
              </a:rPr>
              <a:t>Programas de Pós-Graduação em Educação e </a:t>
            </a:r>
            <a:br>
              <a:rPr lang="pt-BR" sz="2400" b="1" smtClean="0">
                <a:cs typeface="Times New Roman" pitchFamily="18" charset="0"/>
              </a:rPr>
            </a:br>
            <a:r>
              <a:rPr lang="pt-BR" sz="2400" b="1" smtClean="0">
                <a:cs typeface="Times New Roman" pitchFamily="18" charset="0"/>
              </a:rPr>
              <a:t>Primeira Defesa na Área de Ensino de Ciências </a:t>
            </a:r>
            <a:r>
              <a:rPr lang="pt-BR" sz="1800" b="1" smtClean="0">
                <a:cs typeface="Times New Roman" pitchFamily="18" charset="0"/>
              </a:rPr>
              <a:t>(I)</a:t>
            </a:r>
            <a:endParaRPr lang="pt-BR" sz="2400" smtClean="0"/>
          </a:p>
        </p:txBody>
      </p:sp>
      <p:graphicFrame>
        <p:nvGraphicFramePr>
          <p:cNvPr id="54275" name="Group 3"/>
          <p:cNvGraphicFramePr>
            <a:graphicFrameLocks noGrp="1"/>
          </p:cNvGraphicFramePr>
          <p:nvPr>
            <p:ph type="tbl" idx="1"/>
          </p:nvPr>
        </p:nvGraphicFramePr>
        <p:xfrm>
          <a:off x="852488" y="1417638"/>
          <a:ext cx="7696200" cy="4928616"/>
        </p:xfrm>
        <a:graphic>
          <a:graphicData uri="http://schemas.openxmlformats.org/drawingml/2006/table">
            <a:tbl>
              <a:tblPr/>
              <a:tblGrid>
                <a:gridCol w="2895600"/>
                <a:gridCol w="2438400"/>
                <a:gridCol w="2362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Instituição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Início do Programa em Educação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Primeira Defesa em Ensino de Ciências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PUC-RJ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1965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PUC-SP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1969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UFSM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USP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 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UFF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UFMG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UFRGS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UFRJ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FGV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1980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PUC-RS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UFBA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UnB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1974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1972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UNICAMP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1977</a:t>
                      </a: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>
                <a:cs typeface="Times New Roman" pitchFamily="18" charset="0"/>
              </a:rPr>
              <a:t>Programas de Pós-Graduação em Educação e </a:t>
            </a:r>
            <a:br>
              <a:rPr lang="pt-BR" sz="2400" b="1" dirty="0" smtClean="0">
                <a:cs typeface="Times New Roman" pitchFamily="18" charset="0"/>
              </a:rPr>
            </a:br>
            <a:r>
              <a:rPr lang="pt-BR" sz="2400" b="1" dirty="0" smtClean="0">
                <a:cs typeface="Times New Roman" pitchFamily="18" charset="0"/>
              </a:rPr>
              <a:t>Primeira Defesa na Área de Ensino de Ciências</a:t>
            </a:r>
            <a:r>
              <a:rPr lang="pt-BR" sz="1800" b="1" dirty="0" smtClean="0">
                <a:cs typeface="Times New Roman" pitchFamily="18" charset="0"/>
              </a:rPr>
              <a:t> (II)</a:t>
            </a:r>
            <a:endParaRPr lang="pt-BR" sz="2400" dirty="0" smtClean="0"/>
          </a:p>
        </p:txBody>
      </p:sp>
      <p:graphicFrame>
        <p:nvGraphicFramePr>
          <p:cNvPr id="55299" name="Group 3"/>
          <p:cNvGraphicFramePr>
            <a:graphicFrameLocks noGrp="1"/>
          </p:cNvGraphicFramePr>
          <p:nvPr>
            <p:ph type="tbl" idx="1"/>
          </p:nvPr>
        </p:nvGraphicFramePr>
        <p:xfrm>
          <a:off x="838200" y="2027238"/>
          <a:ext cx="7696200" cy="3456432"/>
        </p:xfrm>
        <a:graphic>
          <a:graphicData uri="http://schemas.openxmlformats.org/drawingml/2006/table">
            <a:tbl>
              <a:tblPr/>
              <a:tblGrid>
                <a:gridCol w="2895600"/>
                <a:gridCol w="2438400"/>
                <a:gridCol w="2362200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Instituição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Início do Programa em Educação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</a:rPr>
                        <a:t>Primeira Defesa em Ensino de Ciências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>
                        <a:alpha val="50000"/>
                      </a:schemeClr>
                    </a:solidFill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UFSCar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UFPR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1976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1981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UFES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1985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UFPE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1978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1987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UERJ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1989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UNESP</a:t>
                      </a:r>
                      <a:endParaRPr kumimoji="0" lang="pt-BR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UFSC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UFMT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71600" y="3810000"/>
          <a:ext cx="6781800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orelDRAW" r:id="rId3" imgW="5418720" imgH="3166200" progId="">
                  <p:embed/>
                </p:oleObj>
              </mc:Choice>
              <mc:Fallback>
                <p:oleObj name="CorelDRAW" r:id="rId3" imgW="5418720" imgH="31662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810000"/>
                        <a:ext cx="6781800" cy="304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ext Box 4"/>
          <p:cNvSpPr txBox="1">
            <a:spLocks noChangeArrowheads="1"/>
          </p:cNvSpPr>
          <p:nvPr/>
        </p:nvSpPr>
        <p:spPr bwMode="auto">
          <a:xfrm>
            <a:off x="914400" y="685800"/>
            <a:ext cx="7696200" cy="295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pt-BR" sz="2800">
                <a:solidFill>
                  <a:srgbClr val="CC3300"/>
                </a:solidFill>
                <a:latin typeface="Arial Black" pitchFamily="34" charset="0"/>
              </a:rPr>
              <a:t>Produção 1972-2003 </a:t>
            </a:r>
            <a:r>
              <a:rPr lang="pt-BR">
                <a:solidFill>
                  <a:srgbClr val="CC3300"/>
                </a:solidFill>
                <a:latin typeface="Arial Black" pitchFamily="34" charset="0"/>
              </a:rPr>
              <a:t>(1071 trabalhos)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pt-BR" sz="2000" b="1">
              <a:solidFill>
                <a:srgbClr val="CC33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000" b="1"/>
              <a:t> Primeiras defesas: 9 trabalhos em 1972</a:t>
            </a:r>
          </a:p>
          <a:p>
            <a:pPr>
              <a:buFont typeface="Wingdings" pitchFamily="2" charset="2"/>
              <a:buNone/>
            </a:pPr>
            <a:r>
              <a:rPr lang="pt-BR" sz="2000" b="1"/>
              <a:t>   USP (3)    UFSM (3)    UFRGS (1)    PUC- RJ (1)    UnB (1)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b="1"/>
              <a:t> Produção crescente ; final dos anos 90:  60 defesas/ano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b="1"/>
              <a:t> 51 instituições produtoras (eram 33 até 1995)</a:t>
            </a:r>
          </a:p>
          <a:p>
            <a:pPr>
              <a:spcBef>
                <a:spcPct val="50000"/>
              </a:spcBef>
              <a:buFont typeface="Wingdings" pitchFamily="2" charset="2"/>
              <a:buChar char="§"/>
            </a:pPr>
            <a:r>
              <a:rPr lang="pt-BR" sz="2000" b="1"/>
              <a:t> 90% Sul-Sudeste   (Sul 15%  e  Sudeste 75%)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714202"/>
          </a:xfrm>
        </p:spPr>
        <p:txBody>
          <a:bodyPr>
            <a:normAutofit fontScale="90000"/>
          </a:bodyPr>
          <a:lstStyle/>
          <a:p>
            <a:r>
              <a:rPr lang="pt-BR" sz="3600" i="1" dirty="0">
                <a:sym typeface="Wingdings" pitchFamily="2" charset="2"/>
              </a:rPr>
              <a:t>Manifesto dos Pioneiros da Educação Nova: </a:t>
            </a:r>
            <a:br>
              <a:rPr lang="pt-BR" sz="3600" i="1" dirty="0">
                <a:sym typeface="Wingdings" pitchFamily="2" charset="2"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1772816"/>
            <a:ext cx="8568952" cy="45259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i="1" dirty="0" smtClean="0">
                <a:sym typeface="Wingdings" pitchFamily="2" charset="2"/>
              </a:rPr>
              <a:t>        met</a:t>
            </a:r>
            <a:r>
              <a:rPr lang="pt-BR" i="1" dirty="0">
                <a:sym typeface="Wingdings" pitchFamily="2" charset="2"/>
              </a:rPr>
              <a:t>.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Tradicional</a:t>
            </a:r>
            <a:r>
              <a:rPr lang="pt-BR" i="1" dirty="0">
                <a:sym typeface="Wingdings" pitchFamily="2" charset="2"/>
              </a:rPr>
              <a:t> met.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Ativa</a:t>
            </a:r>
          </a:p>
          <a:p>
            <a:pPr indent="-71438" algn="just">
              <a:buNone/>
            </a:pPr>
            <a:r>
              <a:rPr lang="pt-BR" i="1" dirty="0">
                <a:sym typeface="Wingdings" pitchFamily="2" charset="2"/>
              </a:rPr>
              <a:t> ”preconizava a educação em  ciências a  partir  do ensino médio e  superior,  que  acabou  prevalecendo,  com separação  do  ensino  médio  entre  os  cursos 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“clássicos” </a:t>
            </a:r>
            <a:r>
              <a:rPr lang="pt-BR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“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científicos”,</a:t>
            </a:r>
            <a:r>
              <a:rPr lang="pt-BR" i="1" dirty="0">
                <a:sym typeface="Wingdings" pitchFamily="2" charset="2"/>
              </a:rPr>
              <a:t>  que  davam  acesso  à  educação  superior,  e  os  cursos  </a:t>
            </a:r>
            <a:r>
              <a:rPr lang="pt-BR" i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profissionais</a:t>
            </a:r>
            <a:r>
              <a:rPr lang="pt-BR" i="1" dirty="0">
                <a:sym typeface="Wingdings" pitchFamily="2" charset="2"/>
              </a:rPr>
              <a:t>  para  os  ofícios  da  indústria,  do  comércio  e  da  agricultura.”</a:t>
            </a:r>
          </a:p>
          <a:p>
            <a:pPr>
              <a:buNone/>
            </a:pPr>
            <a:endParaRPr lang="pt-BR" i="1" dirty="0" smtClean="0">
              <a:sym typeface="Wingdings" pitchFamily="2" charset="2"/>
            </a:endParaRPr>
          </a:p>
          <a:p>
            <a:pPr>
              <a:buNone/>
            </a:pPr>
            <a:r>
              <a:rPr lang="pt-BR" i="1" dirty="0" smtClean="0">
                <a:sym typeface="Wingdings" pitchFamily="2" charset="2"/>
              </a:rPr>
              <a:t>       1954 </a:t>
            </a:r>
            <a:r>
              <a:rPr lang="pt-BR" i="1" dirty="0">
                <a:sym typeface="Wingdings" pitchFamily="2" charset="2"/>
              </a:rPr>
              <a:t>- IBECC (Instituto Brasileiro de Educação, Ciência e Cultura): atualização dos conteúdos ensinados no Brasil pela adoção de propostas internacionais.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480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20187"/>
            <a:ext cx="8320088" cy="383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771800" y="6021288"/>
            <a:ext cx="531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Bretones</a:t>
            </a:r>
            <a:endParaRPr lang="pt-BR" dirty="0" smtClean="0"/>
          </a:p>
          <a:p>
            <a:r>
              <a:rPr lang="pt-BR" dirty="0" smtClean="0"/>
              <a:t>http://www.xveneq2010.unb.br/resumos/R0282-2.pdf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302376" cy="34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771800" y="6021288"/>
            <a:ext cx="531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Bretones</a:t>
            </a:r>
            <a:endParaRPr lang="pt-BR" dirty="0" smtClean="0"/>
          </a:p>
          <a:p>
            <a:r>
              <a:rPr lang="pt-BR" dirty="0" smtClean="0"/>
              <a:t>http://www.xveneq2010.unb.br/resumos/R0282-2.pdf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690562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771800" y="6021288"/>
            <a:ext cx="531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Bretones</a:t>
            </a:r>
            <a:endParaRPr lang="pt-BR" dirty="0" smtClean="0"/>
          </a:p>
          <a:p>
            <a:r>
              <a:rPr lang="pt-BR" dirty="0" smtClean="0"/>
              <a:t>http://www.xveneq2010.unb.br/resumos/R0282-2.pdf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778176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2771800" y="6021288"/>
            <a:ext cx="5317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Bretones</a:t>
            </a:r>
            <a:endParaRPr lang="pt-BR" dirty="0" smtClean="0"/>
          </a:p>
          <a:p>
            <a:r>
              <a:rPr lang="pt-BR" dirty="0" smtClean="0"/>
              <a:t>http://www.xveneq2010.unb.br/resumos/R0282-2.pdf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quarter" idx="11"/>
          </p:nvPr>
        </p:nvSpPr>
        <p:spPr>
          <a:xfrm>
            <a:off x="323528" y="260648"/>
            <a:ext cx="8208912" cy="4824536"/>
          </a:xfrm>
          <a:solidFill>
            <a:schemeClr val="bg1"/>
          </a:solidFill>
        </p:spPr>
        <p:txBody>
          <a:bodyPr>
            <a:noAutofit/>
          </a:bodyPr>
          <a:lstStyle>
            <a:extLst/>
          </a:lstStyle>
          <a:p>
            <a:r>
              <a:rPr lang="pt-BR" sz="2400" dirty="0" smtClean="0"/>
              <a:t>Nessa fase inicial de atuação do IBECC (SP) durante os anos de 1950, as propostas curriculares das escolas brasileiras eram centralizadas e rígidas. Além disso, os currículos oficiais prescreviam conteúdos que organizavam conhecimentos científicos de modo a facilitar a “transmissão cultural” dos resultados da ciência e ilustrar a aplicação prática desses conhecimentos (FRACALANZA; AMARAL &amp; GOUVEIA, </a:t>
            </a:r>
            <a:r>
              <a:rPr lang="pt-BR" sz="2400" dirty="0" smtClean="0"/>
              <a:t>1987)</a:t>
            </a:r>
          </a:p>
          <a:p>
            <a:endParaRPr lang="pt-BR" sz="2800" dirty="0" smtClean="0"/>
          </a:p>
          <a:p>
            <a:r>
              <a:rPr lang="pt-BR" sz="2800" i="1" dirty="0" smtClean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Ensino de Ciências</a:t>
            </a:r>
            <a:r>
              <a:rPr lang="pt-BR" sz="2800" i="1" dirty="0" smtClean="0">
                <a:sym typeface="Wingdings" pitchFamily="2" charset="2"/>
              </a:rPr>
              <a:t>: </a:t>
            </a:r>
            <a:r>
              <a:rPr lang="pt-BR" sz="2800" dirty="0" smtClean="0"/>
              <a:t>exposição oral, </a:t>
            </a:r>
            <a:endParaRPr lang="pt-BR" sz="2800" dirty="0" smtClean="0"/>
          </a:p>
          <a:p>
            <a:r>
              <a:rPr lang="pt-BR" sz="2800" dirty="0" smtClean="0"/>
              <a:t>anotação </a:t>
            </a:r>
            <a:r>
              <a:rPr lang="pt-BR" sz="2800" dirty="0" smtClean="0"/>
              <a:t>dos alunos, exercícios </a:t>
            </a:r>
            <a:r>
              <a:rPr lang="pt-BR" sz="2800" dirty="0" smtClean="0"/>
              <a:t>de</a:t>
            </a:r>
          </a:p>
          <a:p>
            <a:r>
              <a:rPr lang="pt-BR" sz="2800" dirty="0" smtClean="0"/>
              <a:t> </a:t>
            </a:r>
            <a:r>
              <a:rPr lang="pt-BR" sz="2800" dirty="0" smtClean="0"/>
              <a:t>fixação e, eventualmente, </a:t>
            </a:r>
            <a:endParaRPr lang="pt-BR" sz="2800" dirty="0" smtClean="0"/>
          </a:p>
          <a:p>
            <a:r>
              <a:rPr lang="pt-BR" sz="2800" dirty="0" smtClean="0"/>
              <a:t>demonstrações </a:t>
            </a:r>
            <a:r>
              <a:rPr lang="pt-BR" sz="2800" dirty="0" smtClean="0"/>
              <a:t>práticas de que </a:t>
            </a:r>
            <a:endParaRPr lang="pt-BR" sz="2800" dirty="0" smtClean="0"/>
          </a:p>
          <a:p>
            <a:r>
              <a:rPr lang="pt-BR" sz="2800" dirty="0" smtClean="0"/>
              <a:t>havia </a:t>
            </a:r>
            <a:r>
              <a:rPr lang="pt-BR" sz="2800" dirty="0" smtClean="0"/>
              <a:t>sido ensinado.</a:t>
            </a:r>
            <a:endParaRPr lang="pt-BR" sz="2800" i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63" y="3717032"/>
            <a:ext cx="3668637" cy="2664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28600"/>
            <a:ext cx="8100391" cy="571161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953875" y="6488668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372785379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http://lemad.fflch.usp.br/sites/lemad.fflch.usp.br/files/jos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59" y="420523"/>
            <a:ext cx="815576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748071" y="3244334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112992510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Espaço Reservado para Texto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85238"/>
            <a:ext cx="6983858" cy="524119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683568" y="58166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rgbClr val="323232"/>
                </a:solidFill>
                <a:latin typeface="Tahoma" panose="020B0604030504040204" pitchFamily="34" charset="0"/>
              </a:rPr>
              <a:t>1895 - evolução militar na aula de ginástica, exclusivo para meninos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034280" y="6462981"/>
            <a:ext cx="3647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http://lemad.fflch.usp.br/node/8104</a:t>
            </a:r>
          </a:p>
        </p:txBody>
      </p:sp>
    </p:spTree>
    <p:extLst>
      <p:ext uri="{BB962C8B-B14F-4D97-AF65-F5344CB8AC3E}">
        <p14:creationId xmlns:p14="http://schemas.microsoft.com/office/powerpoint/2010/main" val="27096396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1960-1970</a:t>
            </a:r>
            <a:endParaRPr lang="pt-BR" dirty="0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>
          <a:xfrm>
            <a:off x="179512" y="1340768"/>
            <a:ext cx="8568952" cy="5040560"/>
          </a:xfrm>
          <a:solidFill>
            <a:schemeClr val="bg1"/>
          </a:solidFill>
        </p:spPr>
        <p:txBody>
          <a:bodyPr>
            <a:normAutofit/>
          </a:bodyPr>
          <a:lstStyle>
            <a:extLst/>
          </a:lstStyle>
          <a:p>
            <a:r>
              <a:rPr lang="pt-BR" dirty="0" smtClean="0"/>
              <a:t>Guerra fria</a:t>
            </a:r>
          </a:p>
          <a:p>
            <a:r>
              <a:rPr lang="pt-BR" dirty="0" smtClean="0"/>
              <a:t>“método científico e formação do cidadão”: </a:t>
            </a:r>
            <a:r>
              <a:rPr lang="pt-BR" sz="2800" i="1" dirty="0" smtClean="0"/>
              <a:t>democratização do conhecimento </a:t>
            </a:r>
          </a:p>
          <a:p>
            <a:pPr>
              <a:buNone/>
            </a:pPr>
            <a:r>
              <a:rPr lang="pt-BR" sz="2800" i="1" dirty="0" smtClean="0"/>
              <a:t>científico para formação de futuros </a:t>
            </a:r>
          </a:p>
          <a:p>
            <a:pPr>
              <a:buNone/>
            </a:pPr>
            <a:r>
              <a:rPr lang="pt-BR" sz="2800" i="1" dirty="0" smtClean="0"/>
              <a:t>políticos, profissionais liberais, </a:t>
            </a:r>
          </a:p>
          <a:p>
            <a:pPr>
              <a:buNone/>
            </a:pPr>
            <a:r>
              <a:rPr lang="pt-BR" sz="2800" i="1" dirty="0" smtClean="0"/>
              <a:t>operários...</a:t>
            </a:r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endParaRPr lang="pt-BR" sz="2800" i="1" dirty="0" smtClean="0"/>
          </a:p>
          <a:p>
            <a:pPr>
              <a:buNone/>
            </a:pPr>
            <a:r>
              <a:rPr lang="pt-BR" sz="2800" i="1" dirty="0" smtClean="0"/>
              <a:t>Ensino de ciências: da observação </a:t>
            </a:r>
            <a:r>
              <a:rPr lang="pt-BR" sz="2800" i="1" dirty="0" smtClean="0">
                <a:sym typeface="Wingdings" pitchFamily="2" charset="2"/>
              </a:rPr>
              <a:t> para a investigação </a:t>
            </a:r>
            <a:endParaRPr lang="pt-BR" sz="2800" i="1" dirty="0"/>
          </a:p>
        </p:txBody>
      </p:sp>
      <p:pic>
        <p:nvPicPr>
          <p:cNvPr id="6146" name="Picture 2" descr="http://3.bp.blogspot.com/_5Mrn5NzPKh0/S8-RTNa9DeI/AAAAAAAAAF8/836jZV5BbTA/s1600/Candangos+Bras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4625" y="2996952"/>
            <a:ext cx="3749375" cy="24180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6192688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 smtClean="0"/>
              <a:t>Criação de Centros de Ciências(nas Universidades)</a:t>
            </a:r>
          </a:p>
          <a:p>
            <a:r>
              <a:rPr lang="pt-BR" dirty="0" smtClean="0"/>
              <a:t>Editoração de livros específicos</a:t>
            </a:r>
          </a:p>
          <a:p>
            <a:r>
              <a:rPr lang="pt-BR" dirty="0" smtClean="0"/>
              <a:t>Análise da sequência dos conteúdos ‘currículo’</a:t>
            </a:r>
          </a:p>
          <a:p>
            <a:r>
              <a:rPr lang="pt-BR" dirty="0" smtClean="0"/>
              <a:t>Cursos de atualização e treinamento de professores</a:t>
            </a:r>
          </a:p>
          <a:p>
            <a:endParaRPr lang="pt-BR" sz="800" dirty="0" smtClean="0"/>
          </a:p>
          <a:p>
            <a:r>
              <a:rPr lang="pt-BR" dirty="0"/>
              <a:t>Crítica à simples tradução de Programas Internacionais de Ciências</a:t>
            </a:r>
            <a:r>
              <a:rPr lang="pt-BR" dirty="0" smtClean="0"/>
              <a:t>.</a:t>
            </a:r>
          </a:p>
          <a:p>
            <a:endParaRPr lang="pt-BR" dirty="0"/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Jerome </a:t>
            </a:r>
            <a:r>
              <a:rPr lang="pt-BR" dirty="0" err="1" smtClean="0">
                <a:solidFill>
                  <a:schemeClr val="accent6">
                    <a:lumMod val="75000"/>
                  </a:schemeClr>
                </a:solidFill>
              </a:rPr>
              <a:t>Bruner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(psicologia cognitivista)</a:t>
            </a:r>
          </a:p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Jean Piaget  (construção do conhecimento)</a:t>
            </a:r>
          </a:p>
          <a:p>
            <a:endParaRPr lang="pt-BR" dirty="0" smtClean="0"/>
          </a:p>
          <a:p>
            <a:r>
              <a:rPr lang="pt-BR" dirty="0" smtClean="0">
                <a:solidFill>
                  <a:srgbClr val="00B050"/>
                </a:solidFill>
              </a:rPr>
              <a:t>LDB - 5024/1961 – ampliação do currículo de disciplinas científicas</a:t>
            </a:r>
          </a:p>
          <a:p>
            <a:pPr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PhotoAlbu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1052</Words>
  <Application>Microsoft Office PowerPoint</Application>
  <PresentationFormat>Apresentação na tela (4:3)</PresentationFormat>
  <Paragraphs>234</Paragraphs>
  <Slides>33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42" baseType="lpstr">
      <vt:lpstr>Andalus</vt:lpstr>
      <vt:lpstr>Arial</vt:lpstr>
      <vt:lpstr>Arial Black</vt:lpstr>
      <vt:lpstr>Calibri</vt:lpstr>
      <vt:lpstr>Tahoma</vt:lpstr>
      <vt:lpstr>Times New Roman</vt:lpstr>
      <vt:lpstr>Wingdings</vt:lpstr>
      <vt:lpstr>ContemporaryPhotoAlbum</vt:lpstr>
      <vt:lpstr>CorelDRAW</vt:lpstr>
      <vt:lpstr>Apresentação do PowerPoint</vt:lpstr>
      <vt:lpstr>1950-1960</vt:lpstr>
      <vt:lpstr>Manifesto dos Pioneiros da Educação Nova:  </vt:lpstr>
      <vt:lpstr>Apresentação do PowerPoint</vt:lpstr>
      <vt:lpstr>Apresentação do PowerPoint</vt:lpstr>
      <vt:lpstr>Apresentação do PowerPoint</vt:lpstr>
      <vt:lpstr>Apresentação do PowerPoint</vt:lpstr>
      <vt:lpstr>1960-1970</vt:lpstr>
      <vt:lpstr>Apresentação do PowerPoint</vt:lpstr>
      <vt:lpstr>1970-1980</vt:lpstr>
      <vt:lpstr>Apresentação do PowerPoint</vt:lpstr>
      <vt:lpstr>Apresentação do PowerPoint</vt:lpstr>
      <vt:lpstr>1980-1985</vt:lpstr>
      <vt:lpstr>Apresentação do PowerPoint</vt:lpstr>
      <vt:lpstr>Apresentação do PowerPoint</vt:lpstr>
      <vt:lpstr>Apresentação do PowerPoint</vt:lpstr>
      <vt:lpstr>Ensino de....</vt:lpstr>
      <vt:lpstr>Apresentação do PowerPoint</vt:lpstr>
      <vt:lpstr>Apresentação do PowerPoint</vt:lpstr>
      <vt:lpstr>Apresentação do PowerPoint</vt:lpstr>
      <vt:lpstr>Pesquisas em ensino de ciências </vt:lpstr>
      <vt:lpstr>Temáticas de investigação em E. C. nos últimos 20 anos </vt:lpstr>
      <vt:lpstr>Apresentação do PowerPoint</vt:lpstr>
      <vt:lpstr>Cursos de Pós-Graduação na Área de Ensino de Ciências e Matemática (Fonte: Capes, 2015)</vt:lpstr>
      <vt:lpstr>Apresentação do PowerPoint</vt:lpstr>
      <vt:lpstr>Apresentação do PowerPoint</vt:lpstr>
      <vt:lpstr>Programas de Pós-Graduação em Educação e  Primeira Defesa na Área de Ensino de Ciências (I)</vt:lpstr>
      <vt:lpstr>Programas de Pós-Graduação em Educação e  Primeira Defesa na Área de Ensino de Ciências (II)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2012-03-22T23:20:42Z</dcterms:created>
  <dcterms:modified xsi:type="dcterms:W3CDTF">2015-08-31T17:53:21Z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1046</vt:i4>
  </property>
  <property fmtid="{D5CDD505-2E9C-101B-9397-08002B2CF9AE}" pid="3" name="_Version">
    <vt:lpwstr>12.0.4518</vt:lpwstr>
  </property>
</Properties>
</file>