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B648EA62-BD63-4B26-9D48-DAF74FBF22CC}" type="datetimeFigureOut">
              <a:rPr lang="pt-BR" smtClean="0"/>
              <a:t>16/04/2023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8F7E1195-1557-4F07-B707-ADE398C81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102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EA62-BD63-4B26-9D48-DAF74FBF22CC}" type="datetimeFigureOut">
              <a:rPr lang="pt-BR" smtClean="0"/>
              <a:t>16/04/2023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1195-1557-4F07-B707-ADE398C81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93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EA62-BD63-4B26-9D48-DAF74FBF22CC}" type="datetimeFigureOut">
              <a:rPr lang="pt-BR" smtClean="0"/>
              <a:t>16/04/2023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1195-1557-4F07-B707-ADE398C81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902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EA62-BD63-4B26-9D48-DAF74FBF22CC}" type="datetimeFigureOut">
              <a:rPr lang="pt-BR" smtClean="0"/>
              <a:t>16/04/2023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1195-1557-4F07-B707-ADE398C81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1221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EA62-BD63-4B26-9D48-DAF74FBF22CC}" type="datetimeFigureOut">
              <a:rPr lang="pt-BR" smtClean="0"/>
              <a:t>16/04/2023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1195-1557-4F07-B707-ADE398C81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376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EA62-BD63-4B26-9D48-DAF74FBF22CC}" type="datetimeFigureOut">
              <a:rPr lang="pt-BR" smtClean="0"/>
              <a:t>16/04/2023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1195-1557-4F07-B707-ADE398C81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37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EA62-BD63-4B26-9D48-DAF74FBF22CC}" type="datetimeFigureOut">
              <a:rPr lang="pt-BR" smtClean="0"/>
              <a:t>16/04/2023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1195-1557-4F07-B707-ADE398C81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2784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EA62-BD63-4B26-9D48-DAF74FBF22CC}" type="datetimeFigureOut">
              <a:rPr lang="pt-BR" smtClean="0"/>
              <a:t>16/04/2023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1195-1557-4F07-B707-ADE398C81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6445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EA62-BD63-4B26-9D48-DAF74FBF22CC}" type="datetimeFigureOut">
              <a:rPr lang="pt-BR" smtClean="0"/>
              <a:t>16/04/2023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1195-1557-4F07-B707-ADE398C81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50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EA62-BD63-4B26-9D48-DAF74FBF22CC}" type="datetimeFigureOut">
              <a:rPr lang="pt-BR" smtClean="0"/>
              <a:t>16/04/2023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1195-1557-4F07-B707-ADE398C81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96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EA62-BD63-4B26-9D48-DAF74FBF22CC}" type="datetimeFigureOut">
              <a:rPr lang="pt-BR" smtClean="0"/>
              <a:t>16/04/2023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1195-1557-4F07-B707-ADE398C81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47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EA62-BD63-4B26-9D48-DAF74FBF22CC}" type="datetimeFigureOut">
              <a:rPr lang="pt-BR" smtClean="0"/>
              <a:t>16/04/2023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1195-1557-4F07-B707-ADE398C81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00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EA62-BD63-4B26-9D48-DAF74FBF22CC}" type="datetimeFigureOut">
              <a:rPr lang="pt-BR" smtClean="0"/>
              <a:t>16/04/2023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1195-1557-4F07-B707-ADE398C81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75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EA62-BD63-4B26-9D48-DAF74FBF22CC}" type="datetimeFigureOut">
              <a:rPr lang="pt-BR" smtClean="0"/>
              <a:t>16/04/2023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1195-1557-4F07-B707-ADE398C81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36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EA62-BD63-4B26-9D48-DAF74FBF22CC}" type="datetimeFigureOut">
              <a:rPr lang="pt-BR" smtClean="0"/>
              <a:t>16/04/2023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1195-1557-4F07-B707-ADE398C81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74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EA62-BD63-4B26-9D48-DAF74FBF22CC}" type="datetimeFigureOut">
              <a:rPr lang="pt-BR" smtClean="0"/>
              <a:t>16/04/2023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1195-1557-4F07-B707-ADE398C81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85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EA62-BD63-4B26-9D48-DAF74FBF22CC}" type="datetimeFigureOut">
              <a:rPr lang="pt-BR" smtClean="0"/>
              <a:t>16/04/2023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1195-1557-4F07-B707-ADE398C81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5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48EA62-BD63-4B26-9D48-DAF74FBF22CC}" type="datetimeFigureOut">
              <a:rPr lang="pt-BR" smtClean="0"/>
              <a:t>16/04/2023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8F7E1195-1557-4F07-B707-ADE398C81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51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6D873D-A18D-A6E4-B6DA-CEE5656E0B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3600" dirty="0"/>
              <a:t>Aula 03 - Parindo o futuro reimaginado: reescrevendo decisões judiciais em perspectiva feminista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A13F50-2B0E-0B4F-0791-0BDEFEE7F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378" y="5024761"/>
            <a:ext cx="10679837" cy="1287261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cap="none" dirty="0"/>
              <a:t>SILVA, Júlia Marçal; DESIDÉRIO, Marcela Bezerra; SANTOS, Isabelle Fernanda dos; PORFIRIO, Maria Eduarda Souza; SEVERI, Fabiana Cristina. Reescrevendo decisões judiciais em perspectivas feministas: linhas gerais da experiência brasileira. V DESFAZENDO GÊNERO – V SEMINÁRIO INTERNACIONAL DESFAZENDO GÊNERO, Online – 22 a 25 de novembro de 2021. Simpósio Temático nº 13 – Direito Como Tecnologia De Gênero.</a:t>
            </a:r>
          </a:p>
          <a:p>
            <a:pPr algn="just"/>
            <a:r>
              <a:rPr lang="pt-BR" cap="none" dirty="0"/>
              <a:t>SILVA, Júlia Maçal. </a:t>
            </a:r>
            <a:r>
              <a:rPr lang="pt-BR" b="1" cap="none" dirty="0"/>
              <a:t>Reescrevendo Decisões Judiciais em Perspectivas Feministas</a:t>
            </a:r>
            <a:r>
              <a:rPr lang="pt-BR" cap="none" dirty="0"/>
              <a:t>: Análise de Experiências dos </a:t>
            </a:r>
            <a:r>
              <a:rPr lang="pt-BR" cap="none" dirty="0" err="1"/>
              <a:t>Feminist</a:t>
            </a:r>
            <a:r>
              <a:rPr lang="pt-BR" cap="none" dirty="0"/>
              <a:t> </a:t>
            </a:r>
            <a:r>
              <a:rPr lang="pt-BR" cap="none" dirty="0" err="1"/>
              <a:t>Judgments</a:t>
            </a:r>
            <a:r>
              <a:rPr lang="pt-BR" cap="none" dirty="0"/>
              <a:t> Project. Ribeirão Preto: Faculdade de Direito de Ribeirão Preto da USP, 2023 (Capítulo 4: Aspectos metodológicos dos projetos de julgamentos feministas – p. 67-91)</a:t>
            </a:r>
          </a:p>
          <a:p>
            <a:endParaRPr lang="pt-BR" cap="none" dirty="0"/>
          </a:p>
        </p:txBody>
      </p:sp>
    </p:spTree>
    <p:extLst>
      <p:ext uri="{BB962C8B-B14F-4D97-AF65-F5344CB8AC3E}">
        <p14:creationId xmlns:p14="http://schemas.microsoft.com/office/powerpoint/2010/main" val="2576465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C808688-3952-62DC-9A19-AE6987163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45" y="840502"/>
            <a:ext cx="9756557" cy="979420"/>
          </a:xfrm>
        </p:spPr>
        <p:txBody>
          <a:bodyPr/>
          <a:lstStyle/>
          <a:p>
            <a:pPr algn="ctr"/>
            <a:r>
              <a:rPr lang="pt-BR" sz="4000" dirty="0"/>
              <a:t>Alguns Métodos (MARÇAL, 2023) 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0EB17BC-F4AC-3151-2CB5-27A7A662A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2" y="2281561"/>
            <a:ext cx="11168110" cy="439444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sz="2200" dirty="0"/>
              <a:t>Possíveis resultados esperados: </a:t>
            </a:r>
          </a:p>
          <a:p>
            <a:pPr marL="0" indent="0" algn="just">
              <a:buNone/>
            </a:pPr>
            <a:r>
              <a:rPr lang="pt-BR" sz="2200" dirty="0"/>
              <a:t>(i)	permitir que a juíza e o juiz se engajem com o que Katherine Bartlett nomeou de “</a:t>
            </a:r>
            <a:r>
              <a:rPr lang="pt-BR" sz="2200" b="1" dirty="0">
                <a:solidFill>
                  <a:schemeClr val="accent3"/>
                </a:solidFill>
              </a:rPr>
              <a:t>Razão Prática Feminista</a:t>
            </a:r>
            <a:r>
              <a:rPr lang="pt-BR" sz="2200" dirty="0"/>
              <a:t>”, já que implica em </a:t>
            </a:r>
            <a:r>
              <a:rPr lang="pt-BR" sz="2200" u="sng" dirty="0"/>
              <a:t>raciocinar a partir de um contexto ao invés da abstração</a:t>
            </a:r>
            <a:r>
              <a:rPr lang="pt-BR" sz="2200" dirty="0"/>
              <a:t>, para produzir </a:t>
            </a:r>
            <a:r>
              <a:rPr lang="pt-BR" sz="2200" u="sng" dirty="0"/>
              <a:t>resultados mais particularizados e justos</a:t>
            </a:r>
            <a:r>
              <a:rPr lang="pt-BR" sz="2200" dirty="0"/>
              <a:t>; </a:t>
            </a:r>
          </a:p>
          <a:p>
            <a:pPr marL="0" indent="0" algn="just">
              <a:buNone/>
            </a:pPr>
            <a:r>
              <a:rPr lang="pt-BR" sz="2200" dirty="0"/>
              <a:t>(</a:t>
            </a:r>
            <a:r>
              <a:rPr lang="pt-BR" sz="2200" dirty="0" err="1"/>
              <a:t>ii</a:t>
            </a:r>
            <a:r>
              <a:rPr lang="pt-BR" sz="2200" dirty="0"/>
              <a:t>)	destacar as falhas do direito corrente e/ou demonstrar o porquê de determinada regra ser inapropriada ou inaplicável a determinado cenário factual; </a:t>
            </a:r>
          </a:p>
          <a:p>
            <a:pPr marL="0" indent="0" algn="just">
              <a:buNone/>
            </a:pPr>
            <a:r>
              <a:rPr lang="pt-BR" sz="2200" dirty="0"/>
              <a:t>(</a:t>
            </a:r>
            <a:r>
              <a:rPr lang="pt-BR" sz="2200" dirty="0" err="1"/>
              <a:t>iii</a:t>
            </a:r>
            <a:r>
              <a:rPr lang="pt-BR" sz="2200" dirty="0"/>
              <a:t>)	possibilitar que experiências e perspectivas anteriormente excluídas sejam </a:t>
            </a:r>
            <a:r>
              <a:rPr lang="pt-BR" sz="2200" u="sng" dirty="0"/>
              <a:t>incorporadas ao conjunto do conhecimento jurídico, que fica disponível para ser citado depois por futuras/os operadoras/es do direito.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2706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C808688-3952-62DC-9A19-AE6987163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45" y="840502"/>
            <a:ext cx="9756557" cy="979420"/>
          </a:xfrm>
        </p:spPr>
        <p:txBody>
          <a:bodyPr/>
          <a:lstStyle/>
          <a:p>
            <a:pPr algn="ctr"/>
            <a:r>
              <a:rPr lang="pt-BR" sz="4000" dirty="0"/>
              <a:t>Exercício de síntese do bloco I:</a:t>
            </a:r>
            <a:br>
              <a:rPr lang="pt-BR" sz="4000" dirty="0"/>
            </a:br>
            <a:r>
              <a:rPr lang="pt-BR" sz="4000" dirty="0"/>
              <a:t>Mapa mental coletivo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0EB17BC-F4AC-3151-2CB5-27A7A662A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236" y="2361460"/>
            <a:ext cx="10759736" cy="43678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r>
              <a:rPr lang="pt-BR" sz="2800" dirty="0"/>
              <a:t>Atividade Coletiva de Resgate de Conteúdos, Impressões e “memórias” – vamos montar um quadro-resumo do que mais te chamou a atenção, te tocou, ficou “gravado” em vocês dessas 3 primeiras aulas?</a:t>
            </a:r>
          </a:p>
          <a:p>
            <a:pPr lvl="3" algn="just">
              <a:buFont typeface="Wingdings" panose="05000000000000000000" pitchFamily="2" charset="2"/>
              <a:buChar char="q"/>
            </a:pPr>
            <a:r>
              <a:rPr lang="pt-BR" sz="2800" dirty="0"/>
              <a:t>Uma palavra ou expressão por discente</a:t>
            </a:r>
          </a:p>
        </p:txBody>
      </p:sp>
    </p:spTree>
    <p:extLst>
      <p:ext uri="{BB962C8B-B14F-4D97-AF65-F5344CB8AC3E}">
        <p14:creationId xmlns:p14="http://schemas.microsoft.com/office/powerpoint/2010/main" val="2629772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C808688-3952-62DC-9A19-AE6987163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Objetivos dos projetos de reescrita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0EB17BC-F4AC-3151-2CB5-27A7A662A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3" y="2396971"/>
            <a:ext cx="10972798" cy="426572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dirty="0"/>
              <a:t>“[...] mostrar que as decisões judiciais não são objetivas ou neutras, mas influenciadas pelas perspectivas dos julgadores, e que </a:t>
            </a:r>
            <a:r>
              <a:rPr lang="pt-BR" sz="2400" u="sng" dirty="0"/>
              <a:t>determinados resultados judiciais não são necessariamente inevitáveis</a:t>
            </a:r>
            <a:r>
              <a:rPr lang="pt-BR" sz="2400" dirty="0"/>
              <a:t>” (MARÇAL et al. 2021)</a:t>
            </a:r>
          </a:p>
          <a:p>
            <a:pPr algn="just"/>
            <a:r>
              <a:rPr lang="pt-BR" sz="2400" dirty="0"/>
              <a:t>Explorar realisticamente os limites das Cortes e, propriamente, do direito na promoção de igualdade e justiça social.</a:t>
            </a:r>
          </a:p>
          <a:p>
            <a:pPr algn="just"/>
            <a:r>
              <a:rPr lang="pt-BR" sz="2400" dirty="0"/>
              <a:t>Desde uma perspectiva prática, as reescritas publicadas intencionam ser não só material de pesquisa e formativo universitário, mas também </a:t>
            </a:r>
            <a:r>
              <a:rPr lang="pt-BR" sz="2400" u="sng" dirty="0"/>
              <a:t>fonte de consulta para fundamentação de novas ações e julgados</a:t>
            </a:r>
            <a:r>
              <a:rPr lang="pt-BR" sz="2400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619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C808688-3952-62DC-9A19-AE6987163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Aspectos Procedimentais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0EB17BC-F4AC-3151-2CB5-27A7A662A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3" y="2396971"/>
            <a:ext cx="10972798" cy="4265720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dirty="0"/>
              <a:t>Possibilidade de escolha de decisões históricas, não apenas recentes</a:t>
            </a:r>
            <a:r>
              <a:rPr lang="pt-BR" sz="2400" dirty="0"/>
              <a:t>: ater-se (1)aos fatos, (2)direito e (3)acúmulos teóricos existentes à época do julgamento original escolhido.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dirty="0"/>
              <a:t>É possível concordar com o julgamento original, mas valendo-se de argumentação distinta ou, o mais comum, alterar o resultado do julgado</a:t>
            </a:r>
            <a:r>
              <a:rPr lang="pt-BR" sz="2400" dirty="0"/>
              <a:t>.</a:t>
            </a:r>
          </a:p>
          <a:p>
            <a:pPr marL="0" indent="0" algn="just">
              <a:buNone/>
            </a:pPr>
            <a:r>
              <a:rPr lang="pt-BR" sz="2400" dirty="0"/>
              <a:t>“[...] ao passo que em algumas decisões as feministas conseguiram chegar em resultados diferentes, em outras, concordaram com os resultados das decisões originais e apenas alteraram as fundamentações, seja a partir de um relato diferente dos fatos ou/e adoção de outras compreensões sobre princípios jurídicos e leis aplicáveis” (MARÇAL, 2023, p. 73).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8266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C808688-3952-62DC-9A19-AE6987163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Aspectos Procedimentais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0EB17BC-F4AC-3151-2CB5-27A7A662A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3" y="2396971"/>
            <a:ext cx="10972798" cy="426572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dirty="0"/>
              <a:t>Ater-se às formas jurídicas tradicionais inclusive, em alguma medida, às suas limitações</a:t>
            </a:r>
            <a:r>
              <a:rPr lang="pt-BR" sz="2400" dirty="0"/>
              <a:t> – claro que é possível simplificar a linguagem ou mesmo adicionar elementos literários e artísticos à decisão, mas não é possível, por exemplo, reescrevê-la na forma de uma música ou a partir de um “direito imaginário”.</a:t>
            </a:r>
          </a:p>
          <a:p>
            <a:pPr marL="0" indent="0" algn="just">
              <a:buNone/>
            </a:pPr>
            <a:r>
              <a:rPr lang="pt-BR" sz="2400" dirty="0"/>
              <a:t>“Nos projetos, a adesão às formas jurídicas tradicionais e limitações é precisamente intencionada para demonstrar a porosidade do método jurídico e tanto a possibilidade quanto a legitimidade de usar uma abordagem feminista para a análise jurídica. </a:t>
            </a:r>
            <a:r>
              <a:rPr lang="pt-BR" sz="2400" b="1" dirty="0"/>
              <a:t>Com isso, as feministas buscam produzir um julgamento “autêntico” e juridicamente plausível</a:t>
            </a:r>
            <a:r>
              <a:rPr lang="pt-BR" sz="2400" dirty="0"/>
              <a:t>”. (MARÇAL, 2023, p. 70)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4128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C808688-3952-62DC-9A19-AE6987163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45" y="840502"/>
            <a:ext cx="9756557" cy="979420"/>
          </a:xfrm>
        </p:spPr>
        <p:txBody>
          <a:bodyPr/>
          <a:lstStyle/>
          <a:p>
            <a:pPr algn="ctr"/>
            <a:r>
              <a:rPr lang="pt-BR" sz="3200" dirty="0"/>
              <a:t>Procedimentos: adensar a </a:t>
            </a:r>
            <a:r>
              <a:rPr lang="pt-BR" sz="3200" i="1" dirty="0"/>
              <a:t>validade jurídica</a:t>
            </a:r>
            <a:r>
              <a:rPr lang="pt-BR" sz="3200" dirty="0"/>
              <a:t> das decisões em perspectiva feminista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0EB17BC-F4AC-3151-2CB5-27A7A662A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752" y="2396971"/>
            <a:ext cx="11212496" cy="4461029"/>
          </a:xfrm>
        </p:spPr>
        <p:txBody>
          <a:bodyPr>
            <a:normAutofit lnSpcReduction="10000"/>
          </a:bodyPr>
          <a:lstStyle/>
          <a:p>
            <a:pPr algn="just">
              <a:buFont typeface="+mj-lt"/>
              <a:buAutoNum type="alphaUcPeriod"/>
            </a:pPr>
            <a:r>
              <a:rPr lang="pt-BR" sz="2400" b="1" dirty="0">
                <a:solidFill>
                  <a:schemeClr val="accent4"/>
                </a:solidFill>
              </a:rPr>
              <a:t>Respeito aos limites do método jurídico tradicional: escrita legal de julgamentos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2400" dirty="0"/>
              <a:t>O ato de reescrever decisões judiciais em perspectiva feminista não deixa de ser também um lembrete contundente acerca dos limites intransponíveis do direito e um chamado à radicalidade...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2400" dirty="0"/>
              <a:t>Lembrando que os julgamentos não podem “introduzir materiais ou referir a desenvolvimentos subsequentes à decisão original”</a:t>
            </a:r>
          </a:p>
          <a:p>
            <a:pPr algn="just">
              <a:buFont typeface="+mj-lt"/>
              <a:buAutoNum type="alphaUcPeriod"/>
            </a:pPr>
            <a:r>
              <a:rPr lang="pt-BR" sz="2400" b="1" dirty="0">
                <a:solidFill>
                  <a:schemeClr val="accent4"/>
                </a:solidFill>
              </a:rPr>
              <a:t>Linguagem acessível (desmitificar e democratizar)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2400" dirty="0"/>
              <a:t>Diferenças entre a linguagem acadêmica e a linguagem técnico-jurídica: momento de “abraçar” o argumento de autoridade (verdade judicial)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129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C808688-3952-62DC-9A19-AE6987163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45" y="840502"/>
            <a:ext cx="9756557" cy="979420"/>
          </a:xfrm>
        </p:spPr>
        <p:txBody>
          <a:bodyPr/>
          <a:lstStyle/>
          <a:p>
            <a:pPr algn="ctr"/>
            <a:r>
              <a:rPr lang="pt-BR" sz="3200" dirty="0"/>
              <a:t>Procedimentos: adensar a </a:t>
            </a:r>
            <a:r>
              <a:rPr lang="pt-BR" sz="3200" i="1" dirty="0"/>
              <a:t>validade jurídica</a:t>
            </a:r>
            <a:r>
              <a:rPr lang="pt-BR" sz="3200" dirty="0"/>
              <a:t> das decisões em perspectiva feminista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0EB17BC-F4AC-3151-2CB5-27A7A662A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751" y="2396971"/>
            <a:ext cx="11308671" cy="4261281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+mj-lt"/>
              <a:buAutoNum type="alphaUcPeriod" startAt="3"/>
            </a:pPr>
            <a:r>
              <a:rPr lang="pt-BR" sz="2200" b="1" dirty="0">
                <a:solidFill>
                  <a:schemeClr val="accent4"/>
                </a:solidFill>
              </a:rPr>
              <a:t>Utilização de materiais existentes à época da decisão original (estatísticas / cultura): cuidado com o anacronismo.</a:t>
            </a:r>
          </a:p>
          <a:p>
            <a:pPr marL="1438275" indent="0" algn="just">
              <a:buNone/>
            </a:pPr>
            <a:r>
              <a:rPr lang="pt-BR" sz="2200" dirty="0"/>
              <a:t>“[...] escritoras não eram obrigadas a fazer o impossível e remover suas próprias bases de conhecimento e consciência feminista contemporânea ao escreverem suas decisões” (CHAMALLAS; FINLEY apud p. 71)</a:t>
            </a:r>
          </a:p>
          <a:p>
            <a:pPr marL="0" indent="0" algn="just">
              <a:buNone/>
            </a:pPr>
            <a:r>
              <a:rPr lang="pt-BR" sz="2200" dirty="0"/>
              <a:t>OBS: Parte do ato de julgar está nas suposições culturais e sociais não citadas que permeia a interpretação e aplicação do direito:</a:t>
            </a:r>
          </a:p>
          <a:p>
            <a:pPr marL="0" indent="0" algn="just">
              <a:buNone/>
            </a:pPr>
            <a:r>
              <a:rPr lang="pt-BR" sz="2200" dirty="0"/>
              <a:t>[...] muitas autoras relataram que, surpreendentemente, as análises feministas, teorias sociais e os argumentos que gostariam de usar </a:t>
            </a:r>
            <a:r>
              <a:rPr lang="pt-BR" sz="2200" u="sng" dirty="0"/>
              <a:t>estavam em circulação na época da decisão original</a:t>
            </a:r>
            <a:r>
              <a:rPr lang="pt-BR" sz="2200" dirty="0"/>
              <a:t>, e, às vezes, bem representadas em manifestações de </a:t>
            </a:r>
            <a:r>
              <a:rPr lang="pt-BR" sz="2200" b="1" i="1" dirty="0">
                <a:solidFill>
                  <a:schemeClr val="accent3"/>
                </a:solidFill>
              </a:rPr>
              <a:t>amicus </a:t>
            </a:r>
            <a:r>
              <a:rPr lang="pt-BR" sz="2200" b="1" i="1" dirty="0" err="1">
                <a:solidFill>
                  <a:schemeClr val="accent3"/>
                </a:solidFill>
              </a:rPr>
              <a:t>curiae</a:t>
            </a:r>
            <a:r>
              <a:rPr lang="pt-BR" sz="2200" b="1" i="1" dirty="0">
                <a:solidFill>
                  <a:schemeClr val="accent3"/>
                </a:solidFill>
              </a:rPr>
              <a:t> </a:t>
            </a:r>
            <a:r>
              <a:rPr lang="pt-BR" sz="2200" dirty="0"/>
              <a:t>diante do Tribunal, o que confirmou que </a:t>
            </a:r>
            <a:r>
              <a:rPr lang="pt-BR" sz="2200" u="sng" dirty="0"/>
              <a:t>não é que os argumentos feministas não existiam na época, mas que frequentemente foram ignorados ou apagados na jurisprudência </a:t>
            </a:r>
            <a:r>
              <a:rPr lang="pt-BR" sz="2200" dirty="0"/>
              <a:t>[...] (p. 71-72)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053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C808688-3952-62DC-9A19-AE6987163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91" y="760603"/>
            <a:ext cx="9756557" cy="979420"/>
          </a:xfrm>
        </p:spPr>
        <p:txBody>
          <a:bodyPr/>
          <a:lstStyle/>
          <a:p>
            <a:pPr algn="ctr"/>
            <a:r>
              <a:rPr lang="pt-BR" sz="3200" dirty="0"/>
              <a:t>Procedimentos: adensar a </a:t>
            </a:r>
            <a:r>
              <a:rPr lang="pt-BR" sz="3200" i="1" dirty="0"/>
              <a:t>validade jurídica</a:t>
            </a:r>
            <a:r>
              <a:rPr lang="pt-BR" sz="3200" dirty="0"/>
              <a:t> das decisões em perspectiva feminista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0EB17BC-F4AC-3151-2CB5-27A7A662A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975" y="2281560"/>
            <a:ext cx="11390049" cy="4438835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+mj-lt"/>
              <a:buAutoNum type="alphaUcPeriod" startAt="4"/>
            </a:pPr>
            <a:r>
              <a:rPr lang="pt-BR" sz="2000" b="1" dirty="0">
                <a:solidFill>
                  <a:schemeClr val="accent4"/>
                </a:solidFill>
              </a:rPr>
              <a:t>Busca por maiores informações a respeito do caso </a:t>
            </a:r>
            <a:r>
              <a:rPr lang="pt-BR" sz="2000" dirty="0"/>
              <a:t>(quando o julgado for escasso nesse sentido)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000" dirty="0"/>
              <a:t>nem sempre será possível decidir conforme se deseja e isso também é um contributo porque mostra, por exemplo, a má qualidade da investigação, o cerceamento de defesa, o enviesamento de gênero na produção da prova, etc.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000" dirty="0"/>
              <a:t>Pedir desculpas também é um ato de reparação histórica...</a:t>
            </a:r>
          </a:p>
          <a:p>
            <a:pPr algn="just">
              <a:buFont typeface="+mj-lt"/>
              <a:buAutoNum type="alphaUcPeriod" startAt="5"/>
            </a:pPr>
            <a:r>
              <a:rPr lang="pt-BR" sz="2000" b="1" dirty="0">
                <a:solidFill>
                  <a:schemeClr val="accent4"/>
                </a:solidFill>
              </a:rPr>
              <a:t>Busca por “oportunidades perdidas” pelos Tribunais</a:t>
            </a:r>
            <a:r>
              <a:rPr lang="pt-BR" sz="2000" dirty="0"/>
              <a:t> – por exemplo, “tomando em sério” os argumentos dos amicus </a:t>
            </a:r>
            <a:r>
              <a:rPr lang="pt-BR" sz="2000" dirty="0" err="1"/>
              <a:t>curiae</a:t>
            </a:r>
            <a:endParaRPr lang="pt-BR" sz="20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000" dirty="0"/>
              <a:t>Uma dificuldade decorrente da forma jurídica e de sua intransponível “operação de individualização: O dilema de decidir em situações em que um bom resultado para uma mulher individualmente pode representar um resultado ruim para as mulheres em geral (MARÇAL, 2023, p. 75)</a:t>
            </a:r>
          </a:p>
          <a:p>
            <a:pPr marL="0" indent="0" algn="just">
              <a:buNone/>
            </a:pPr>
            <a:r>
              <a:rPr lang="pt-BR" sz="2000" dirty="0"/>
              <a:t>EX: decisões que alargam o poder punitivo do Estado (criminalização de condutas) x seletividade / racismo estrutural do sistema de justiça criminal.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1857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C808688-3952-62DC-9A19-AE6987163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45" y="840502"/>
            <a:ext cx="9756557" cy="979420"/>
          </a:xfrm>
        </p:spPr>
        <p:txBody>
          <a:bodyPr/>
          <a:lstStyle/>
          <a:p>
            <a:pPr algn="ctr"/>
            <a:r>
              <a:rPr lang="pt-BR" sz="4000" dirty="0"/>
              <a:t>Alguns Métodos (MARÇAL, 2023) 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0EB17BC-F4AC-3151-2CB5-27A7A662A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975" y="2281560"/>
            <a:ext cx="11390049" cy="4438835"/>
          </a:xfrm>
        </p:spPr>
        <p:txBody>
          <a:bodyPr>
            <a:normAutofit fontScale="92500"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pt-BR" sz="2200" b="1" dirty="0">
                <a:solidFill>
                  <a:schemeClr val="accent4"/>
                </a:solidFill>
              </a:rPr>
              <a:t>A pergunta pela mulher e a pergunta pelo gênero:</a:t>
            </a:r>
          </a:p>
          <a:p>
            <a:pPr marL="0" indent="0" algn="just">
              <a:buNone/>
            </a:pPr>
            <a:r>
              <a:rPr lang="pt-BR" sz="2200" dirty="0"/>
              <a:t>Identificar os efeitos em termos de gênero das construções e práticas jurídicas aparentemente neutras – questionar a neutralidade das regras, normas e práticas: a quem e como essa decisão afeta?</a:t>
            </a:r>
          </a:p>
          <a:p>
            <a:pPr marL="400050" indent="-400050" algn="just">
              <a:buFont typeface="+mj-lt"/>
              <a:buAutoNum type="romanUcPeriod" startAt="2"/>
            </a:pPr>
            <a:r>
              <a:rPr lang="pt-BR" sz="2200" b="1" dirty="0">
                <a:solidFill>
                  <a:schemeClr val="accent4"/>
                </a:solidFill>
              </a:rPr>
              <a:t>Narrativa feminista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200" dirty="0"/>
              <a:t>Recontar a história do caso em julgamento (dos fatos) dando </a:t>
            </a:r>
            <a:r>
              <a:rPr lang="pt-BR" sz="2200" u="sng" dirty="0"/>
              <a:t>voz a mulheres</a:t>
            </a:r>
            <a:r>
              <a:rPr lang="pt-BR" sz="2200" dirty="0"/>
              <a:t> que </a:t>
            </a:r>
            <a:r>
              <a:rPr lang="pt-BR" sz="2200" u="sng" dirty="0"/>
              <a:t>foram silenciadas ou simplesmente não ouvidas</a:t>
            </a:r>
            <a:r>
              <a:rPr lang="pt-BR" sz="2200" dirty="0"/>
              <a:t>, principalmente nomeando as pessoas envolvidas.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2200" u="sng" dirty="0"/>
              <a:t>Destacar fatos ou tópicos que o direito geralmente evita ou eufemiza</a:t>
            </a:r>
            <a:r>
              <a:rPr lang="pt-BR" sz="2200" dirty="0"/>
              <a:t>, como sexualidade, o racismo do direito, detalhes do estupro ou outras violências contra as mulheres (trazer concretude e humanidade ao processo – compreensão real dos danos causados) – quem decide sobre os “fatos legalmente relevantes”?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819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C808688-3952-62DC-9A19-AE6987163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45" y="840502"/>
            <a:ext cx="9756557" cy="979420"/>
          </a:xfrm>
        </p:spPr>
        <p:txBody>
          <a:bodyPr/>
          <a:lstStyle/>
          <a:p>
            <a:pPr algn="ctr"/>
            <a:r>
              <a:rPr lang="pt-BR" sz="4000" dirty="0"/>
              <a:t>Alguns Métodos (MARÇAL, 2023) 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0EB17BC-F4AC-3151-2CB5-27A7A662A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8" y="2246050"/>
            <a:ext cx="11683013" cy="4474346"/>
          </a:xfrm>
        </p:spPr>
        <p:txBody>
          <a:bodyPr>
            <a:noAutofit/>
          </a:bodyPr>
          <a:lstStyle/>
          <a:p>
            <a:pPr marL="400050" indent="-400050" algn="just">
              <a:buFont typeface="+mj-lt"/>
              <a:buAutoNum type="romanUcPeriod" startAt="3"/>
            </a:pPr>
            <a:r>
              <a:rPr lang="pt-BR" sz="2000" b="1" dirty="0">
                <a:solidFill>
                  <a:schemeClr val="accent4"/>
                </a:solidFill>
              </a:rPr>
              <a:t>Atenção ao contexto e à realidade da experiência vivida pelas mulheres </a:t>
            </a:r>
          </a:p>
          <a:p>
            <a:pPr marL="400050" indent="-400050" algn="just">
              <a:buFont typeface="+mj-lt"/>
              <a:buAutoNum type="romanUcPeriod" startAt="3"/>
            </a:pPr>
            <a:r>
              <a:rPr lang="pt-BR" sz="2000" b="1" dirty="0">
                <a:solidFill>
                  <a:schemeClr val="accent4"/>
                </a:solidFill>
              </a:rPr>
              <a:t> Uso de materiais Jurídicos e Extrajurídicos</a:t>
            </a:r>
          </a:p>
          <a:p>
            <a:pPr marL="0" indent="0" algn="just">
              <a:buNone/>
            </a:pPr>
            <a:r>
              <a:rPr lang="pt-BR" sz="2000" dirty="0"/>
              <a:t>Situar o caso num contexto mais amplo de padrões de desigualdade social, histórica, política e econômica (pesquisas acadêmicas e estatísticas – importância de trazer o “concreto” para a decisão)</a:t>
            </a:r>
          </a:p>
          <a:p>
            <a:pPr marL="400050" indent="-400050" algn="just">
              <a:buFont typeface="+mj-lt"/>
              <a:buAutoNum type="romanUcPeriod" startAt="5"/>
            </a:pPr>
            <a:r>
              <a:rPr lang="pt-BR" sz="2000" b="1" dirty="0">
                <a:solidFill>
                  <a:schemeClr val="accent4"/>
                </a:solidFill>
              </a:rPr>
              <a:t>Raciocínio Prático / Conhecimento Feminista</a:t>
            </a:r>
            <a:endParaRPr lang="pt-BR" sz="2000" dirty="0"/>
          </a:p>
          <a:p>
            <a:pPr marL="0" indent="0" algn="just">
              <a:buNone/>
            </a:pPr>
            <a:r>
              <a:rPr lang="pt-BR" sz="2000" dirty="0"/>
              <a:t>Segundo Cowan, Kennedy e Munro, tendo em vista que, ao decidir a quais materiais se referir na caracterização de questões jurídicas e construção da narrativa de um dado caso, as juízas e os juízes também estão decidindo sobre </a:t>
            </a:r>
            <a:r>
              <a:rPr lang="pt-BR" sz="2000" b="1" dirty="0"/>
              <a:t>qual material deixar de lado, onde colocar ênfase, e quais formas de conhecimento serão silenciados;</a:t>
            </a:r>
            <a:r>
              <a:rPr lang="pt-BR" sz="2000" dirty="0"/>
              <a:t> e que tais práticas frequentemente envolvem a marginalização ou apagamento das perspectivas e experiências de mulheres, as juízas feministas, nos projetos, buscam, de várias formas, se engajar com essas narrativas e conhecimentos silenciados (p. 83)</a:t>
            </a:r>
          </a:p>
        </p:txBody>
      </p:sp>
    </p:spTree>
    <p:extLst>
      <p:ext uri="{BB962C8B-B14F-4D97-AF65-F5344CB8AC3E}">
        <p14:creationId xmlns:p14="http://schemas.microsoft.com/office/powerpoint/2010/main" val="1701399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Íon - Sala da Diretoria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Íon - Sala da Diretoria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 - Sala da Diretoria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64</TotalTime>
  <Words>1396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Íon - Sala da Diretoria</vt:lpstr>
      <vt:lpstr>Aula 03 - Parindo o futuro reimaginado: reescrevendo decisões judiciais em perspectiva feminista</vt:lpstr>
      <vt:lpstr>Objetivos dos projetos de reescrita</vt:lpstr>
      <vt:lpstr>Aspectos Procedimentais</vt:lpstr>
      <vt:lpstr>Aspectos Procedimentais</vt:lpstr>
      <vt:lpstr>Procedimentos: adensar a validade jurídica das decisões em perspectiva feminista</vt:lpstr>
      <vt:lpstr>Procedimentos: adensar a validade jurídica das decisões em perspectiva feminista</vt:lpstr>
      <vt:lpstr>Procedimentos: adensar a validade jurídica das decisões em perspectiva feminista</vt:lpstr>
      <vt:lpstr>Alguns Métodos (MARÇAL, 2023) </vt:lpstr>
      <vt:lpstr>Alguns Métodos (MARÇAL, 2023) </vt:lpstr>
      <vt:lpstr>Alguns Métodos (MARÇAL, 2023) </vt:lpstr>
      <vt:lpstr>Exercício de síntese do bloco I: Mapa mental coletivo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03 - Parindo o futuro reimaginado: reescrevendo decisões judiciais em perspectiva feminista</dc:title>
  <dc:creator>Júlia Lenzi Silva</dc:creator>
  <cp:lastModifiedBy>Júlia Lenzi Silva</cp:lastModifiedBy>
  <cp:revision>5</cp:revision>
  <dcterms:created xsi:type="dcterms:W3CDTF">2023-04-14T00:25:35Z</dcterms:created>
  <dcterms:modified xsi:type="dcterms:W3CDTF">2023-04-16T23:56:15Z</dcterms:modified>
</cp:coreProperties>
</file>