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62" r:id="rId11"/>
    <p:sldId id="263" r:id="rId12"/>
    <p:sldId id="278" r:id="rId13"/>
    <p:sldId id="264" r:id="rId14"/>
    <p:sldId id="273" r:id="rId15"/>
    <p:sldId id="274" r:id="rId16"/>
    <p:sldId id="265" r:id="rId17"/>
    <p:sldId id="275" r:id="rId18"/>
    <p:sldId id="266" r:id="rId19"/>
    <p:sldId id="267" r:id="rId20"/>
    <p:sldId id="279" r:id="rId21"/>
    <p:sldId id="276" r:id="rId22"/>
    <p:sldId id="268" r:id="rId23"/>
    <p:sldId id="269" r:id="rId24"/>
    <p:sldId id="27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72348-60F3-4624-ADFA-7F5DF9CCFB3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BFED-6A49-42AD-BEBB-87A54C748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18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BFED-6A49-42AD-BEBB-87A54C748E1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9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BFED-6A49-42AD-BEBB-87A54C748E1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16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BFED-6A49-42AD-BEBB-87A54C748E1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9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FBA27-BECE-4875-9158-7D425BAA6BA3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5A3C5A-E840-4A66-ACF2-94B6182E8637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Transformação de coordenadas</a:t>
            </a:r>
            <a:br>
              <a:rPr lang="pt-BR" dirty="0" smtClean="0"/>
            </a:br>
            <a:r>
              <a:rPr lang="pt-BR" dirty="0" err="1" smtClean="0"/>
              <a:t>quaternions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pPr algn="l"/>
            <a:r>
              <a:rPr lang="pt-BR" b="1" dirty="0" smtClean="0"/>
              <a:t>ETTORE A. DE BARROS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117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796"/>
            <a:ext cx="9329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5. QUATERNONS E A ROTAÇÃO NO ESPAÇO</a:t>
            </a:r>
            <a:endParaRPr lang="pt-BR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57044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62377"/>
            <a:ext cx="789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6. ROTAÇÃO EM TORNO DE UM EIXO</a:t>
            </a:r>
            <a:endParaRPr lang="pt-BR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9924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78" y="1380265"/>
            <a:ext cx="4032448" cy="274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36" y="4517832"/>
            <a:ext cx="6223139" cy="233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3"/>
            <a:ext cx="5184576" cy="4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0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676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7. COMPOSIÇÃO DE ROTAÇÕES</a:t>
            </a:r>
            <a:endParaRPr lang="pt-BR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7242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14952"/>
              </p:ext>
            </p:extLst>
          </p:nvPr>
        </p:nvGraphicFramePr>
        <p:xfrm>
          <a:off x="1475655" y="1412776"/>
          <a:ext cx="6932295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ção" r:id="rId3" imgW="1803240" imgH="749160" progId="Equation.3">
                  <p:embed/>
                </p:oleObj>
              </mc:Choice>
              <mc:Fallback>
                <p:oleObj name="Equação" r:id="rId3" imgW="180324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5" y="1412776"/>
                        <a:ext cx="6932295" cy="28803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7" y="2713137"/>
            <a:ext cx="68484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1464" y="4509120"/>
            <a:ext cx="90781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ESTE RESULTADO PODE SER VISTO COMO</a:t>
            </a:r>
          </a:p>
          <a:p>
            <a:r>
              <a:rPr lang="pt-BR" sz="3200" b="1" dirty="0" smtClean="0"/>
              <a:t> UMA EXPRESSÃO DE UM TEOREMA DE </a:t>
            </a:r>
          </a:p>
          <a:p>
            <a:pPr algn="ctr"/>
            <a:r>
              <a:rPr lang="pt-BR" sz="3200" b="1" dirty="0" smtClean="0"/>
              <a:t>EULER SOBRE</a:t>
            </a:r>
          </a:p>
          <a:p>
            <a:pPr algn="ctr"/>
            <a:r>
              <a:rPr lang="pt-BR" sz="3200" b="1" dirty="0" smtClean="0"/>
              <a:t>A CINEMÁTICA DE SÓLIDOS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8596" y="404663"/>
            <a:ext cx="886653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chemeClr val="bg1"/>
                </a:solidFill>
              </a:rPr>
              <a:t>LEMBRE</a:t>
            </a:r>
            <a:r>
              <a:rPr lang="pt-BR" sz="2400" b="1" dirty="0" smtClean="0">
                <a:solidFill>
                  <a:schemeClr val="bg1"/>
                </a:solidFill>
              </a:rPr>
              <a:t>: PRODUTO DE QUATERNIONS É QUATERNION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482" y="866328"/>
            <a:ext cx="896751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chemeClr val="bg1"/>
                </a:solidFill>
              </a:rPr>
              <a:t>LEMBRE</a:t>
            </a:r>
            <a:r>
              <a:rPr lang="pt-BR" sz="2400" b="1" dirty="0" smtClean="0">
                <a:solidFill>
                  <a:schemeClr val="bg1"/>
                </a:solidFill>
              </a:rPr>
              <a:t>: SE É QUATERNION PODEMOS COLOCÁ-LO NA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                            FORMA TRIGONOMÉTRICA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2665" y="1772816"/>
            <a:ext cx="819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ALÉM DISSO, A NORMA DO PRODUTO É IGUAL AO</a:t>
            </a:r>
          </a:p>
          <a:p>
            <a:r>
              <a:rPr lang="pt-BR" sz="2400" b="1" dirty="0" smtClean="0"/>
              <a:t> PRODUTO  DAS NORMAS. LOGO,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211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6632"/>
            <a:ext cx="9071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8. APLICAÇÃO À CINEMÁTICA DE CORPOS</a:t>
            </a:r>
          </a:p>
          <a:p>
            <a:pPr algn="ctr"/>
            <a:r>
              <a:rPr lang="pt-BR" sz="3200" b="1" dirty="0" smtClean="0"/>
              <a:t>RÍGIDOS</a:t>
            </a:r>
            <a:endParaRPr lang="pt-BR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86152" cy="32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43338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17235" cy="337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404664"/>
            <a:ext cx="36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EIXO DE ROTAÇÃO</a:t>
            </a:r>
            <a:endParaRPr lang="pt-BR" sz="2800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4581128"/>
            <a:ext cx="371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TRANSFORMAÇÃO</a:t>
            </a:r>
            <a:endParaRPr lang="pt-BR" sz="2800" b="1" u="sng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94748"/>
              </p:ext>
            </p:extLst>
          </p:nvPr>
        </p:nvGraphicFramePr>
        <p:xfrm>
          <a:off x="3563888" y="5445223"/>
          <a:ext cx="2376264" cy="939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ção" r:id="rId5" imgW="545760" imgH="215640" progId="Equation.3">
                  <p:embed/>
                </p:oleObj>
              </mc:Choice>
              <mc:Fallback>
                <p:oleObj name="Equação" r:id="rId5" imgW="545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5445223"/>
                        <a:ext cx="2376264" cy="93945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1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04664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9. QUATERNION DE EULER</a:t>
            </a:r>
            <a:endParaRPr lang="pt-BR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51516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01208"/>
            <a:ext cx="28479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492" y="188640"/>
            <a:ext cx="906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10. TRANSFORMAÇÃO DE COORDENADAS</a:t>
            </a:r>
            <a:endParaRPr lang="pt-BR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00" y="1154114"/>
            <a:ext cx="6674892" cy="38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866659"/>
              </p:ext>
            </p:extLst>
          </p:nvPr>
        </p:nvGraphicFramePr>
        <p:xfrm>
          <a:off x="302064" y="5301208"/>
          <a:ext cx="86153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ção" r:id="rId4" imgW="3022560" imgH="368280" progId="Equation.3">
                  <p:embed/>
                </p:oleObj>
              </mc:Choice>
              <mc:Fallback>
                <p:oleObj name="Equação" r:id="rId4" imgW="302256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064" y="5301208"/>
                        <a:ext cx="8615363" cy="1077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1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4013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3200" b="1" dirty="0" smtClean="0"/>
              <a:t>INTRODUÇÃO</a:t>
            </a:r>
          </a:p>
          <a:p>
            <a:pPr marL="514350" indent="-514350">
              <a:buAutoNum type="arabicPeriod"/>
            </a:pPr>
            <a:endParaRPr lang="pt-BR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MULTIPLICAÇÃO DE NÚMEROS </a:t>
            </a:r>
          </a:p>
          <a:p>
            <a:pPr algn="ctr"/>
            <a:r>
              <a:rPr lang="pt-BR" sz="3200" b="1" dirty="0" smtClean="0"/>
              <a:t>COMPLEXOS</a:t>
            </a:r>
            <a:endParaRPr lang="pt-B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4229"/>
            <a:ext cx="6264696" cy="46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051720" y="199686"/>
            <a:ext cx="6228692" cy="303286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974624" y="587965"/>
            <a:ext cx="4065041" cy="1977957"/>
            <a:chOff x="1619672" y="1268760"/>
            <a:chExt cx="4464496" cy="2160240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1619672" y="1268760"/>
              <a:ext cx="0" cy="2160240"/>
            </a:xfrm>
            <a:prstGeom prst="straightConnector1">
              <a:avLst/>
            </a:prstGeom>
            <a:ln w="25400"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 flipH="1">
              <a:off x="1619672" y="3429000"/>
              <a:ext cx="4464496" cy="0"/>
            </a:xfrm>
            <a:prstGeom prst="straightConnector1">
              <a:avLst/>
            </a:prstGeom>
            <a:ln w="41275"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ector de seta reta 13"/>
          <p:cNvCxnSpPr/>
          <p:nvPr/>
        </p:nvCxnSpPr>
        <p:spPr>
          <a:xfrm flipV="1">
            <a:off x="2974624" y="1576944"/>
            <a:ext cx="2491477" cy="988979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2974624" y="1049489"/>
            <a:ext cx="2032521" cy="15164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251520" y="3232554"/>
            <a:ext cx="7779766" cy="336948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2937711" y="4117858"/>
            <a:ext cx="0" cy="1857985"/>
          </a:xfrm>
          <a:prstGeom prst="straightConnector1">
            <a:avLst/>
          </a:prstGeom>
          <a:ln w="41275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2937711" y="5975843"/>
            <a:ext cx="3902454" cy="0"/>
          </a:xfrm>
          <a:prstGeom prst="straightConnector1">
            <a:avLst/>
          </a:prstGeom>
          <a:ln w="41275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2937711" y="5046850"/>
            <a:ext cx="3362481" cy="928995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2937711" y="4551388"/>
            <a:ext cx="1951227" cy="142445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 flipV="1">
            <a:off x="2195736" y="3933056"/>
            <a:ext cx="741975" cy="20427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5436096" y="1576944"/>
            <a:ext cx="0" cy="9889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37711" y="1576943"/>
            <a:ext cx="252839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4888938" y="4551388"/>
            <a:ext cx="277128" cy="7122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2699792" y="4551389"/>
            <a:ext cx="2189146" cy="7122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4262763" y="259232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</a:rPr>
              <a:t>X=a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251349" y="171612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</a:rPr>
              <a:t>Y=b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5027502" y="1049489"/>
            <a:ext cx="0" cy="15164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2974624" y="1053114"/>
            <a:ext cx="205287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3608407" y="587824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X=c=X´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074458" y="1053114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Y=d=Y´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 rot="20683936">
            <a:off x="3972431" y="5188096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chemeClr val="bg1"/>
                </a:solidFill>
              </a:rPr>
              <a:t>x</a:t>
            </a:r>
            <a:r>
              <a:rPr lang="pt-BR" sz="2400" b="1" i="1" dirty="0" smtClean="0">
                <a:solidFill>
                  <a:schemeClr val="bg1"/>
                </a:solidFill>
              </a:rPr>
              <a:t>=a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 rot="20524357">
            <a:off x="2113229" y="5488169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chemeClr val="bg1"/>
                </a:solidFill>
              </a:rPr>
              <a:t>y</a:t>
            </a:r>
            <a:r>
              <a:rPr lang="pt-BR" sz="2400" b="1" i="1" dirty="0" smtClean="0">
                <a:solidFill>
                  <a:schemeClr val="bg1"/>
                </a:solidFill>
              </a:rPr>
              <a:t>=b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cxnSp>
        <p:nvCxnSpPr>
          <p:cNvPr id="65" name="Conector reto 64"/>
          <p:cNvCxnSpPr/>
          <p:nvPr/>
        </p:nvCxnSpPr>
        <p:spPr>
          <a:xfrm>
            <a:off x="4888938" y="4538103"/>
            <a:ext cx="0" cy="14377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937711" y="4538103"/>
            <a:ext cx="1911573" cy="1328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3380540" y="4076438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X=c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4973948" y="5437326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Y=d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612788" y="5488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</a:rPr>
              <a:t>X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2615606" y="370222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</a:rPr>
              <a:t>Y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 rot="20464440">
            <a:off x="5927173" y="45016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chemeClr val="bg1"/>
                </a:solidFill>
              </a:rPr>
              <a:t>x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 rot="20464440">
            <a:off x="1782647" y="40255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</a:rPr>
              <a:t>y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816530" y="217524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</a:rPr>
              <a:t>X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2487167" y="35713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78" name="Arco 77"/>
          <p:cNvSpPr/>
          <p:nvPr/>
        </p:nvSpPr>
        <p:spPr>
          <a:xfrm>
            <a:off x="3923928" y="1678569"/>
            <a:ext cx="437100" cy="598303"/>
          </a:xfrm>
          <a:prstGeom prst="arc">
            <a:avLst>
              <a:gd name="adj1" fmla="val 16379902"/>
              <a:gd name="adj2" fmla="val 143702"/>
            </a:avLst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913324" y="179305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/>
                <a:cs typeface="Calibri"/>
              </a:rPr>
              <a:t>Ɵ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0" name="Arco 79"/>
          <p:cNvSpPr/>
          <p:nvPr/>
        </p:nvSpPr>
        <p:spPr>
          <a:xfrm>
            <a:off x="4251389" y="5599839"/>
            <a:ext cx="437100" cy="598303"/>
          </a:xfrm>
          <a:prstGeom prst="arc">
            <a:avLst>
              <a:gd name="adj1" fmla="val 16379902"/>
              <a:gd name="adj2" fmla="val 1395093"/>
            </a:avLst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CaixaDeTexto 80"/>
          <p:cNvSpPr txBox="1"/>
          <p:nvPr/>
        </p:nvSpPr>
        <p:spPr>
          <a:xfrm>
            <a:off x="4243846" y="565797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/>
                <a:cs typeface="Calibri"/>
              </a:rPr>
              <a:t>Ɵ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1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0" y="1700808"/>
            <a:ext cx="8686552" cy="39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620688"/>
            <a:ext cx="558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11. VARIAÇÃO NO TEMPO</a:t>
            </a:r>
            <a:endParaRPr lang="pt-BR" sz="32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989552" cy="28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10204"/>
              </p:ext>
            </p:extLst>
          </p:nvPr>
        </p:nvGraphicFramePr>
        <p:xfrm>
          <a:off x="1691680" y="5157192"/>
          <a:ext cx="1421434" cy="53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ção" r:id="rId4" imgW="469800" imgH="177480" progId="Equation.3">
                  <p:embed/>
                </p:oleObj>
              </mc:Choice>
              <mc:Fallback>
                <p:oleObj name="Equação" r:id="rId4" imgW="469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5157192"/>
                        <a:ext cx="1421434" cy="5378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17885"/>
              </p:ext>
            </p:extLst>
          </p:nvPr>
        </p:nvGraphicFramePr>
        <p:xfrm>
          <a:off x="3424108" y="5157192"/>
          <a:ext cx="249062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ção" r:id="rId6" imgW="1066680" imgH="215640" progId="Equation.3">
                  <p:embed/>
                </p:oleObj>
              </mc:Choice>
              <mc:Fallback>
                <p:oleObj name="Equação" r:id="rId6" imgW="1066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4108" y="5157192"/>
                        <a:ext cx="2490629" cy="5040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1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836712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12. CONCLUSÕES</a:t>
            </a:r>
            <a:endParaRPr lang="pt-BR" sz="3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1438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4969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692696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2. DEFINIÇÕES</a:t>
            </a:r>
            <a:endParaRPr lang="pt-BR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6624736" cy="535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0875"/>
            <a:ext cx="81438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4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834" y="307667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3. PROPRIEDADES</a:t>
            </a:r>
            <a:endParaRPr lang="pt-BR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2442"/>
            <a:ext cx="69627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82688"/>
            <a:ext cx="77628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7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28300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OPERAÇÕES</a:t>
            </a:r>
            <a:endParaRPr lang="pt-BR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39" y="913074"/>
            <a:ext cx="7174241" cy="474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67639" y="6163107"/>
            <a:ext cx="74142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PRODUTO DE QUATERNIONS É QUATERNION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84231" y="5712402"/>
            <a:ext cx="678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SOMA DE QUATERNIONS É QUATERNION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523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6162848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853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4. REPRESENTAÇÃO TRIGONOMÉTRICA</a:t>
            </a:r>
            <a:endParaRPr lang="pt-BR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694"/>
            <a:ext cx="65817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696" y="5842772"/>
            <a:ext cx="878958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SE É QUATERNION PODEMOS COLOCÁ-LO NA FORMA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TRIGONOMÉTRICA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785</TotalTime>
  <Words>168</Words>
  <Application>Microsoft Office PowerPoint</Application>
  <PresentationFormat>Apresentação na tela (4:3)</PresentationFormat>
  <Paragraphs>53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Ápice</vt:lpstr>
      <vt:lpstr>Equação</vt:lpstr>
      <vt:lpstr>Microsoft Equation 3.0</vt:lpstr>
      <vt:lpstr>Transformação de coordenadas quaternions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Transformação de coordenadas quaternions</dc:title>
  <dc:creator>Dell</dc:creator>
  <cp:lastModifiedBy>DELL</cp:lastModifiedBy>
  <cp:revision>33</cp:revision>
  <dcterms:created xsi:type="dcterms:W3CDTF">2013-06-09T19:42:15Z</dcterms:created>
  <dcterms:modified xsi:type="dcterms:W3CDTF">2020-03-25T03:08:27Z</dcterms:modified>
</cp:coreProperties>
</file>