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106" roundtripDataSignature="AMtx7mgfa0w1Ws5M6BV4qu74UuhCUcD5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6" Type="http://customschemas.google.com/relationships/presentationmetadata" Target="metadata"/><Relationship Id="rId105" Type="http://schemas.openxmlformats.org/officeDocument/2006/relationships/slide" Target="slides/slide100.xml"/><Relationship Id="rId104" Type="http://schemas.openxmlformats.org/officeDocument/2006/relationships/slide" Target="slides/slide99.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946400" cy="4968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10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10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5: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8:notes"/>
          <p:cNvSpPr txBox="1"/>
          <p:nvPr>
            <p:ph idx="1" type="body"/>
          </p:nvPr>
        </p:nvSpPr>
        <p:spPr>
          <a:xfrm>
            <a:off x="679450" y="4776788"/>
            <a:ext cx="5438700" cy="3908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61" name="Google Shape;161;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2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2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2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2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5: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3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3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3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3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3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3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5: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3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3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3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3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3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4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4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4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4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4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4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4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5: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4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4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4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4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4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5: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5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5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5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5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5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5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5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5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5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5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5: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5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5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5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5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5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5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5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5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6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6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6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6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6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6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28" name="Google Shape;428;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34" name="Google Shape;434;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40" name="Google Shape;440;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46" name="Google Shape;446;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52" name="Google Shape;452;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58" name="Google Shape;458;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64" name="Google Shape;464;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70" name="Google Shape;470;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76" name="Google Shape;476;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82" name="Google Shape;482;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88" name="Google Shape;488;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94" name="Google Shape;494;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00" name="Google Shape;500;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06" name="Google Shape;506;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7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7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7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7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7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7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8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8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8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8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8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8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8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8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8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8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85: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8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8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p8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8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8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8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8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8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8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9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9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9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9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9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9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9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9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9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9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95: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9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9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9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9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9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9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9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9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9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3B357B"/>
            </a:gs>
            <a:gs pos="20000">
              <a:srgbClr val="443279"/>
            </a:gs>
            <a:gs pos="100000">
              <a:srgbClr val="443279"/>
            </a:gs>
          </a:gsLst>
          <a:lin ang="1800000" scaled="0"/>
        </a:gradFill>
      </p:bgPr>
    </p:bg>
    <p:spTree>
      <p:nvGrpSpPr>
        <p:cNvPr id="15" name="Shape 15"/>
        <p:cNvGrpSpPr/>
        <p:nvPr/>
      </p:nvGrpSpPr>
      <p:grpSpPr>
        <a:xfrm>
          <a:off x="0" y="0"/>
          <a:ext cx="0" cy="0"/>
          <a:chOff x="0" y="0"/>
          <a:chExt cx="0" cy="0"/>
        </a:xfrm>
      </p:grpSpPr>
      <p:sp>
        <p:nvSpPr>
          <p:cNvPr id="16" name="Google Shape;16;p102"/>
          <p:cNvSpPr txBox="1"/>
          <p:nvPr>
            <p:ph type="ctrTitle"/>
          </p:nvPr>
        </p:nvSpPr>
        <p:spPr>
          <a:xfrm>
            <a:off x="520700" y="3708400"/>
            <a:ext cx="6794500" cy="19549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400"/>
              <a:buFont typeface="Calibri"/>
              <a:buNone/>
              <a:defRPr b="1" sz="64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2"/>
          <p:cNvSpPr txBox="1"/>
          <p:nvPr>
            <p:ph idx="1" type="subTitle"/>
          </p:nvPr>
        </p:nvSpPr>
        <p:spPr>
          <a:xfrm>
            <a:off x="520700" y="5773738"/>
            <a:ext cx="6794500" cy="6524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1800"/>
              <a:buNone/>
              <a:defRPr b="0"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102"/>
          <p:cNvPicPr preferRelativeResize="0"/>
          <p:nvPr/>
        </p:nvPicPr>
        <p:blipFill rotWithShape="1">
          <a:blip r:embed="rId2">
            <a:alphaModFix/>
          </a:blip>
          <a:srcRect b="0" l="0" r="0" t="0"/>
          <a:stretch/>
        </p:blipFill>
        <p:spPr>
          <a:xfrm>
            <a:off x="520700" y="271599"/>
            <a:ext cx="2919186" cy="1866595"/>
          </a:xfrm>
          <a:prstGeom prst="rect">
            <a:avLst/>
          </a:prstGeom>
          <a:solidFill>
            <a:srgbClr val="363B7F"/>
          </a:solid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03"/>
          <p:cNvSpPr/>
          <p:nvPr/>
        </p:nvSpPr>
        <p:spPr>
          <a:xfrm>
            <a:off x="0" y="0"/>
            <a:ext cx="12192000" cy="6858000"/>
          </a:xfrm>
          <a:prstGeom prst="rect">
            <a:avLst/>
          </a:prstGeom>
          <a:gradFill>
            <a:gsLst>
              <a:gs pos="0">
                <a:srgbClr val="373A7F"/>
              </a:gs>
              <a:gs pos="100000">
                <a:srgbClr val="373A7F"/>
              </a:gs>
            </a:gsLst>
            <a:lin ang="1795654" scaled="0"/>
          </a:gra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103"/>
          <p:cNvSpPr/>
          <p:nvPr/>
        </p:nvSpPr>
        <p:spPr>
          <a:xfrm>
            <a:off x="393895" y="365125"/>
            <a:ext cx="11380763" cy="6148217"/>
          </a:xfrm>
          <a:prstGeom prst="rect">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3"/>
          <p:cNvSpPr txBox="1"/>
          <p:nvPr>
            <p:ph idx="1" type="body"/>
          </p:nvPr>
        </p:nvSpPr>
        <p:spPr>
          <a:xfrm>
            <a:off x="838200" y="1825625"/>
            <a:ext cx="8610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Calibri"/>
                <a:ea typeface="Calibri"/>
                <a:cs typeface="Calibri"/>
                <a:sym typeface="Calibri"/>
              </a:defRPr>
            </a:lvl1pPr>
            <a:lvl2pPr indent="-381000" lvl="1" marL="9144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indent="-355600" lvl="2" marL="1371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indent="-342900" lvl="3" marL="18288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indent="-342900" lvl="4" marL="22860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 name="Google Shape;24;p103"/>
          <p:cNvPicPr preferRelativeResize="0"/>
          <p:nvPr/>
        </p:nvPicPr>
        <p:blipFill rotWithShape="1">
          <a:blip r:embed="rId2">
            <a:alphaModFix/>
          </a:blip>
          <a:srcRect b="0" l="0" r="0" t="0"/>
          <a:stretch/>
        </p:blipFill>
        <p:spPr>
          <a:xfrm>
            <a:off x="9716717" y="4918160"/>
            <a:ext cx="1773070" cy="125880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gradFill>
          <a:gsLst>
            <a:gs pos="0">
              <a:srgbClr val="023063"/>
            </a:gs>
            <a:gs pos="32000">
              <a:srgbClr val="373A7F"/>
            </a:gs>
            <a:gs pos="100000">
              <a:srgbClr val="373A7F"/>
            </a:gs>
          </a:gsLst>
          <a:lin ang="1740000" scaled="0"/>
        </a:gradFill>
      </p:bgPr>
    </p:bg>
    <p:spTree>
      <p:nvGrpSpPr>
        <p:cNvPr id="25" name="Shape 25"/>
        <p:cNvGrpSpPr/>
        <p:nvPr/>
      </p:nvGrpSpPr>
      <p:grpSpPr>
        <a:xfrm>
          <a:off x="0" y="0"/>
          <a:ext cx="0" cy="0"/>
          <a:chOff x="0" y="0"/>
          <a:chExt cx="0" cy="0"/>
        </a:xfrm>
      </p:grpSpPr>
      <p:sp>
        <p:nvSpPr>
          <p:cNvPr id="26" name="Google Shape;26;p104"/>
          <p:cNvSpPr/>
          <p:nvPr/>
        </p:nvSpPr>
        <p:spPr>
          <a:xfrm rot="-5400000">
            <a:off x="2382128" y="-2579079"/>
            <a:ext cx="7427744" cy="12191999"/>
          </a:xfrm>
          <a:prstGeom prst="trapezoid">
            <a:avLst>
              <a:gd fmla="val 25000" name="adj"/>
            </a:avLst>
          </a:prstGeom>
          <a:solidFill>
            <a:srgbClr val="222A35">
              <a:alpha val="26666"/>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104"/>
          <p:cNvSpPr txBox="1"/>
          <p:nvPr>
            <p:ph type="title"/>
          </p:nvPr>
        </p:nvSpPr>
        <p:spPr>
          <a:xfrm>
            <a:off x="3448050" y="2486025"/>
            <a:ext cx="52959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5400"/>
              <a:buFont typeface="Calibri"/>
              <a:buNone/>
              <a:defRPr b="1" sz="54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gradFill>
          <a:gsLst>
            <a:gs pos="0">
              <a:srgbClr val="373A7F"/>
            </a:gs>
            <a:gs pos="100000">
              <a:srgbClr val="373A7F"/>
            </a:gs>
          </a:gsLst>
          <a:lin ang="12600000" scaled="0"/>
        </a:gradFill>
      </p:bgPr>
    </p:bg>
    <p:spTree>
      <p:nvGrpSpPr>
        <p:cNvPr id="28" name="Shape 28"/>
        <p:cNvGrpSpPr/>
        <p:nvPr/>
      </p:nvGrpSpPr>
      <p:grpSpPr>
        <a:xfrm>
          <a:off x="0" y="0"/>
          <a:ext cx="0" cy="0"/>
          <a:chOff x="0" y="0"/>
          <a:chExt cx="0" cy="0"/>
        </a:xfrm>
      </p:grpSpPr>
      <p:sp>
        <p:nvSpPr>
          <p:cNvPr id="29" name="Google Shape;29;p105"/>
          <p:cNvSpPr txBox="1"/>
          <p:nvPr/>
        </p:nvSpPr>
        <p:spPr>
          <a:xfrm>
            <a:off x="3798278" y="2771335"/>
            <a:ext cx="454386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5400">
                <a:solidFill>
                  <a:schemeClr val="lt1"/>
                </a:solidFill>
                <a:latin typeface="Calibri"/>
                <a:ea typeface="Calibri"/>
                <a:cs typeface="Calibri"/>
                <a:sym typeface="Calibri"/>
              </a:rPr>
              <a:t>Obrigado!</a:t>
            </a:r>
            <a:endParaRPr b="1" sz="54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 name="Shape 30"/>
        <p:cNvGrpSpPr/>
        <p:nvPr/>
      </p:nvGrpSpPr>
      <p:grpSpPr>
        <a:xfrm>
          <a:off x="0" y="0"/>
          <a:ext cx="0" cy="0"/>
          <a:chOff x="0" y="0"/>
          <a:chExt cx="0" cy="0"/>
        </a:xfrm>
      </p:grpSpPr>
      <p:sp>
        <p:nvSpPr>
          <p:cNvPr id="31" name="Google Shape;31;p106"/>
          <p:cNvSpPr/>
          <p:nvPr/>
        </p:nvSpPr>
        <p:spPr>
          <a:xfrm>
            <a:off x="1378634" y="2926081"/>
            <a:ext cx="4037428" cy="3024554"/>
          </a:xfrm>
          <a:prstGeom prst="rect">
            <a:avLst/>
          </a:prstGeom>
          <a:gradFill>
            <a:gsLst>
              <a:gs pos="0">
                <a:srgbClr val="2E75B5"/>
              </a:gs>
              <a:gs pos="10000">
                <a:srgbClr val="2E75B5"/>
              </a:gs>
              <a:gs pos="76000">
                <a:srgbClr val="373A7F"/>
              </a:gs>
              <a:gs pos="100000">
                <a:srgbClr val="373A7F"/>
              </a:gs>
            </a:gsLst>
            <a:lin ang="12600000" scaled="0"/>
          </a:gra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 name="Google Shape;32;p106"/>
          <p:cNvSpPr txBox="1"/>
          <p:nvPr>
            <p:ph type="title"/>
          </p:nvPr>
        </p:nvSpPr>
        <p:spPr>
          <a:xfrm>
            <a:off x="1740121" y="3234936"/>
            <a:ext cx="3366452" cy="104452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b="1" sz="32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06"/>
          <p:cNvSpPr/>
          <p:nvPr>
            <p:ph idx="2" type="pic"/>
          </p:nvPr>
        </p:nvSpPr>
        <p:spPr>
          <a:xfrm>
            <a:off x="4895558" y="464233"/>
            <a:ext cx="6231988" cy="6006905"/>
          </a:xfrm>
          <a:prstGeom prst="rect">
            <a:avLst/>
          </a:prstGeom>
          <a:noFill/>
          <a:ln>
            <a:noFill/>
          </a:ln>
        </p:spPr>
      </p:sp>
      <p:sp>
        <p:nvSpPr>
          <p:cNvPr id="34" name="Google Shape;34;p106"/>
          <p:cNvSpPr txBox="1"/>
          <p:nvPr>
            <p:ph idx="1" type="body"/>
          </p:nvPr>
        </p:nvSpPr>
        <p:spPr>
          <a:xfrm>
            <a:off x="1740121" y="4431325"/>
            <a:ext cx="3366452" cy="116761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p:bg>
      <p:bgPr>
        <a:gradFill>
          <a:gsLst>
            <a:gs pos="0">
              <a:srgbClr val="023063"/>
            </a:gs>
            <a:gs pos="32000">
              <a:srgbClr val="2E75B5"/>
            </a:gs>
            <a:gs pos="100000">
              <a:srgbClr val="2E75B5"/>
            </a:gs>
          </a:gsLst>
          <a:lin ang="1740000" scaled="0"/>
        </a:gradFill>
      </p:bgPr>
    </p:bg>
    <p:spTree>
      <p:nvGrpSpPr>
        <p:cNvPr id="35" name="Shape 35"/>
        <p:cNvGrpSpPr/>
        <p:nvPr/>
      </p:nvGrpSpPr>
      <p:grpSpPr>
        <a:xfrm>
          <a:off x="0" y="0"/>
          <a:ext cx="0" cy="0"/>
          <a:chOff x="0" y="0"/>
          <a:chExt cx="0" cy="0"/>
        </a:xfrm>
      </p:grpSpPr>
      <p:sp>
        <p:nvSpPr>
          <p:cNvPr id="36" name="Google Shape;36;p107"/>
          <p:cNvSpPr/>
          <p:nvPr/>
        </p:nvSpPr>
        <p:spPr>
          <a:xfrm rot="-5400000">
            <a:off x="2382128" y="-2579079"/>
            <a:ext cx="7427744" cy="12191999"/>
          </a:xfrm>
          <a:prstGeom prst="trapezoid">
            <a:avLst>
              <a:gd fmla="val 25000" name="adj"/>
            </a:avLst>
          </a:prstGeom>
          <a:solidFill>
            <a:srgbClr val="222A35">
              <a:alpha val="2588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07"/>
          <p:cNvSpPr txBox="1"/>
          <p:nvPr>
            <p:ph type="title"/>
          </p:nvPr>
        </p:nvSpPr>
        <p:spPr>
          <a:xfrm>
            <a:off x="3448050" y="2486025"/>
            <a:ext cx="52959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5400"/>
              <a:buFont typeface="Calibri"/>
              <a:buNone/>
              <a:defRPr b="1"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5.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9.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2.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12.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16.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20.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25.jpg"/><Relationship Id="rId4" Type="http://schemas.openxmlformats.org/officeDocument/2006/relationships/image" Target="../media/image17.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24.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18.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19.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28.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21.jpg"/><Relationship Id="rId4" Type="http://schemas.openxmlformats.org/officeDocument/2006/relationships/image" Target="../media/image27.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30.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ph type="ctrTitle"/>
          </p:nvPr>
        </p:nvSpPr>
        <p:spPr>
          <a:xfrm>
            <a:off x="520700" y="3708400"/>
            <a:ext cx="10600146" cy="195495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lang="pt-BR" sz="4800"/>
              <a:t>Títulos na internet, noticiabilidade, </a:t>
            </a:r>
            <a:br>
              <a:rPr lang="pt-BR" sz="4800"/>
            </a:br>
            <a:r>
              <a:rPr lang="pt-BR" sz="4800"/>
              <a:t>caça-cliques e desinformação</a:t>
            </a:r>
            <a:endParaRPr i="1" sz="4800"/>
          </a:p>
        </p:txBody>
      </p:sp>
      <p:sp>
        <p:nvSpPr>
          <p:cNvPr id="43" name="Google Shape;43;p1"/>
          <p:cNvSpPr txBox="1"/>
          <p:nvPr>
            <p:ph idx="1" type="subTitle"/>
          </p:nvPr>
        </p:nvSpPr>
        <p:spPr>
          <a:xfrm>
            <a:off x="520700" y="5773738"/>
            <a:ext cx="67945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lt1"/>
              </a:buClr>
              <a:buSzPts val="1800"/>
              <a:buNone/>
            </a:pPr>
            <a:r>
              <a:rPr lang="pt-BR"/>
              <a:t>Prof. Dr. Rodrigo Ratier | rratier@usp.br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Gênero jornalístico</a:t>
            </a:r>
            <a:endParaRPr/>
          </a:p>
        </p:txBody>
      </p:sp>
      <p:sp>
        <p:nvSpPr>
          <p:cNvPr id="109" name="Google Shape;109;p10"/>
          <p:cNvSpPr txBox="1"/>
          <p:nvPr>
            <p:ph idx="1" type="body"/>
          </p:nvPr>
        </p:nvSpPr>
        <p:spPr>
          <a:xfrm>
            <a:off x="838200" y="1825625"/>
            <a:ext cx="8610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pt-BR"/>
              <a:t>Jornalismo como linguagem de relato e análise da atualidade (CHAPARRO, 1998, p. 76)</a:t>
            </a:r>
            <a:endParaRPr/>
          </a:p>
          <a:p>
            <a:pPr indent="-228600" lvl="1" marL="685800" rtl="0" algn="l">
              <a:lnSpc>
                <a:spcPct val="90000"/>
              </a:lnSpc>
              <a:spcBef>
                <a:spcPts val="500"/>
              </a:spcBef>
              <a:spcAft>
                <a:spcPts val="0"/>
              </a:spcAft>
              <a:buClr>
                <a:schemeClr val="dk1"/>
              </a:buClr>
              <a:buSzPct val="100000"/>
              <a:buChar char="•"/>
            </a:pPr>
            <a:r>
              <a:rPr lang="pt-BR"/>
              <a:t>Oposição “texto que pode mentir” versus “texto que não pode mentir” (LOTMAN in RAMOS, 2016, p. 174)</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b="1" lang="pt-BR"/>
              <a:t>Gêneros jornalísticos</a:t>
            </a:r>
            <a:endParaRPr/>
          </a:p>
          <a:p>
            <a:pPr indent="-228600" lvl="0" marL="228600" rtl="0" algn="l">
              <a:lnSpc>
                <a:spcPct val="90000"/>
              </a:lnSpc>
              <a:spcBef>
                <a:spcPts val="1000"/>
              </a:spcBef>
              <a:spcAft>
                <a:spcPts val="0"/>
              </a:spcAft>
              <a:buClr>
                <a:schemeClr val="dk1"/>
              </a:buClr>
              <a:buSzPct val="100000"/>
              <a:buChar char="•"/>
            </a:pPr>
            <a:r>
              <a:rPr lang="pt-BR"/>
              <a:t>Formas socialmente estáveis de organizar e estruturar textos que têm por objetivo o relato/comentário da atualidade </a:t>
            </a:r>
            <a:endParaRPr/>
          </a:p>
          <a:p>
            <a:pPr indent="-228600" lvl="1" marL="685800" rtl="0" algn="l">
              <a:lnSpc>
                <a:spcPct val="90000"/>
              </a:lnSpc>
              <a:spcBef>
                <a:spcPts val="500"/>
              </a:spcBef>
              <a:spcAft>
                <a:spcPts val="0"/>
              </a:spcAft>
              <a:buClr>
                <a:schemeClr val="dk1"/>
              </a:buClr>
              <a:buSzPct val="100000"/>
              <a:buChar char="•"/>
            </a:pPr>
            <a:r>
              <a:rPr lang="pt-BR"/>
              <a:t>Modalidades da criação linguística canalizadas por meios de difusão coletiva concebidas para atender dois objetivos: o relato dos acontecimentos e o juízo valorativo sobre eles </a:t>
            </a:r>
            <a:br>
              <a:rPr lang="pt-BR"/>
            </a:br>
            <a:r>
              <a:rPr lang="pt-BR"/>
              <a:t>(BERTOCCHI, 2010, p. 317)</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100"/>
          <p:cNvSpPr txBox="1"/>
          <p:nvPr/>
        </p:nvSpPr>
        <p:spPr>
          <a:xfrm>
            <a:off x="3074126" y="3744686"/>
            <a:ext cx="588699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a:solidFill>
                  <a:schemeClr val="lt1"/>
                </a:solidFill>
                <a:latin typeface="Calibri"/>
                <a:ea typeface="Calibri"/>
                <a:cs typeface="Calibri"/>
                <a:sym typeface="Calibri"/>
              </a:rPr>
              <a:t>rratier@usp.br</a:t>
            </a:r>
            <a:endParaRPr/>
          </a:p>
          <a:p>
            <a:pPr indent="0" lvl="0" marL="0" marR="0" rtl="0" algn="ctr">
              <a:spcBef>
                <a:spcPts val="0"/>
              </a:spcBef>
              <a:spcAft>
                <a:spcPts val="0"/>
              </a:spcAft>
              <a:buNone/>
            </a:pPr>
            <a:r>
              <a:rPr b="1" lang="pt-BR" sz="2400">
                <a:solidFill>
                  <a:schemeClr val="lt1"/>
                </a:solidFill>
                <a:latin typeface="Calibri"/>
                <a:ea typeface="Calibri"/>
                <a:cs typeface="Calibri"/>
                <a:sym typeface="Calibri"/>
              </a:rPr>
              <a:t>(11) 99378-8226</a:t>
            </a:r>
            <a:endParaRPr b="1" sz="2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Gênero jornalístico</a:t>
            </a:r>
            <a:endParaRPr/>
          </a:p>
        </p:txBody>
      </p:sp>
      <p:sp>
        <p:nvSpPr>
          <p:cNvPr id="115" name="Google Shape;115;p11"/>
          <p:cNvSpPr txBox="1"/>
          <p:nvPr/>
        </p:nvSpPr>
        <p:spPr>
          <a:xfrm>
            <a:off x="4450081" y="3013166"/>
            <a:ext cx="418882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6000">
                <a:solidFill>
                  <a:schemeClr val="dk1"/>
                </a:solidFill>
                <a:latin typeface="Calibri"/>
                <a:ea typeface="Calibri"/>
                <a:cs typeface="Calibri"/>
                <a:sym typeface="Calibri"/>
              </a:rPr>
              <a:t>GÊNERO</a:t>
            </a:r>
            <a:endParaRPr sz="6000">
              <a:solidFill>
                <a:schemeClr val="dk1"/>
              </a:solidFill>
              <a:latin typeface="Calibri"/>
              <a:ea typeface="Calibri"/>
              <a:cs typeface="Calibri"/>
              <a:sym typeface="Calibri"/>
            </a:endParaRPr>
          </a:p>
        </p:txBody>
      </p:sp>
      <p:sp>
        <p:nvSpPr>
          <p:cNvPr id="116" name="Google Shape;116;p11"/>
          <p:cNvSpPr txBox="1"/>
          <p:nvPr/>
        </p:nvSpPr>
        <p:spPr>
          <a:xfrm>
            <a:off x="1933303" y="1828800"/>
            <a:ext cx="223810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800">
                <a:solidFill>
                  <a:schemeClr val="dk1"/>
                </a:solidFill>
                <a:latin typeface="Calibri"/>
                <a:ea typeface="Calibri"/>
                <a:cs typeface="Calibri"/>
                <a:sym typeface="Calibri"/>
              </a:rPr>
              <a:t>marcas estilísticas/retóricas/modos de expressão</a:t>
            </a:r>
            <a:endParaRPr/>
          </a:p>
        </p:txBody>
      </p:sp>
      <p:sp>
        <p:nvSpPr>
          <p:cNvPr id="117" name="Google Shape;117;p11"/>
          <p:cNvSpPr txBox="1"/>
          <p:nvPr/>
        </p:nvSpPr>
        <p:spPr>
          <a:xfrm>
            <a:off x="7123612" y="1847276"/>
            <a:ext cx="24906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800">
                <a:solidFill>
                  <a:schemeClr val="dk1"/>
                </a:solidFill>
                <a:latin typeface="Calibri"/>
                <a:ea typeface="Calibri"/>
                <a:cs typeface="Calibri"/>
                <a:sym typeface="Calibri"/>
              </a:rPr>
              <a:t>intencionalidades/</a:t>
            </a:r>
            <a:br>
              <a:rPr lang="pt-BR" sz="1800">
                <a:solidFill>
                  <a:schemeClr val="dk1"/>
                </a:solidFill>
                <a:latin typeface="Calibri"/>
                <a:ea typeface="Calibri"/>
                <a:cs typeface="Calibri"/>
                <a:sym typeface="Calibri"/>
              </a:rPr>
            </a:br>
            <a:r>
              <a:rPr lang="pt-BR" sz="1800">
                <a:solidFill>
                  <a:schemeClr val="dk1"/>
                </a:solidFill>
                <a:latin typeface="Calibri"/>
                <a:ea typeface="Calibri"/>
                <a:cs typeface="Calibri"/>
                <a:sym typeface="Calibri"/>
              </a:rPr>
              <a:t>inclinações/finalidades</a:t>
            </a:r>
            <a:endParaRPr sz="1800">
              <a:solidFill>
                <a:schemeClr val="dk1"/>
              </a:solidFill>
              <a:latin typeface="Calibri"/>
              <a:ea typeface="Calibri"/>
              <a:cs typeface="Calibri"/>
              <a:sym typeface="Calibri"/>
            </a:endParaRPr>
          </a:p>
        </p:txBody>
      </p:sp>
      <p:sp>
        <p:nvSpPr>
          <p:cNvPr id="118" name="Google Shape;118;p11"/>
          <p:cNvSpPr txBox="1"/>
          <p:nvPr/>
        </p:nvSpPr>
        <p:spPr>
          <a:xfrm>
            <a:off x="4450081" y="4663771"/>
            <a:ext cx="2490651"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800">
                <a:solidFill>
                  <a:schemeClr val="dk1"/>
                </a:solidFill>
                <a:latin typeface="Calibri"/>
                <a:ea typeface="Calibri"/>
                <a:cs typeface="Calibri"/>
                <a:sym typeface="Calibri"/>
              </a:rPr>
              <a:t>modelos de escrita (autor)/</a:t>
            </a:r>
            <a:br>
              <a:rPr lang="pt-BR" sz="1800">
                <a:solidFill>
                  <a:schemeClr val="dk1"/>
                </a:solidFill>
                <a:latin typeface="Calibri"/>
                <a:ea typeface="Calibri"/>
                <a:cs typeface="Calibri"/>
                <a:sym typeface="Calibri"/>
              </a:rPr>
            </a:br>
            <a:r>
              <a:rPr lang="pt-BR" sz="1800">
                <a:solidFill>
                  <a:schemeClr val="dk1"/>
                </a:solidFill>
                <a:latin typeface="Calibri"/>
                <a:ea typeface="Calibri"/>
                <a:cs typeface="Calibri"/>
                <a:sym typeface="Calibri"/>
              </a:rPr>
              <a:t>horizontes de expectativas </a:t>
            </a:r>
            <a:br>
              <a:rPr lang="pt-BR" sz="1800">
                <a:solidFill>
                  <a:schemeClr val="dk1"/>
                </a:solidFill>
                <a:latin typeface="Calibri"/>
                <a:ea typeface="Calibri"/>
                <a:cs typeface="Calibri"/>
                <a:sym typeface="Calibri"/>
              </a:rPr>
            </a:br>
            <a:r>
              <a:rPr lang="pt-BR" sz="1800">
                <a:solidFill>
                  <a:schemeClr val="dk1"/>
                </a:solidFill>
                <a:latin typeface="Calibri"/>
                <a:ea typeface="Calibri"/>
                <a:cs typeface="Calibri"/>
                <a:sym typeface="Calibri"/>
              </a:rPr>
              <a:t>(leitor)</a:t>
            </a:r>
            <a:endParaRPr/>
          </a:p>
        </p:txBody>
      </p:sp>
      <p:cxnSp>
        <p:nvCxnSpPr>
          <p:cNvPr id="119" name="Google Shape;119;p11"/>
          <p:cNvCxnSpPr/>
          <p:nvPr/>
        </p:nvCxnSpPr>
        <p:spPr>
          <a:xfrm>
            <a:off x="3962400" y="2752130"/>
            <a:ext cx="661851" cy="470041"/>
          </a:xfrm>
          <a:prstGeom prst="straightConnector1">
            <a:avLst/>
          </a:prstGeom>
          <a:noFill/>
          <a:ln cap="flat" cmpd="sng" w="9525">
            <a:solidFill>
              <a:schemeClr val="accent1"/>
            </a:solidFill>
            <a:prstDash val="solid"/>
            <a:miter lim="800000"/>
            <a:headEnd len="sm" w="sm" type="none"/>
            <a:tailEnd len="med" w="med" type="triangle"/>
          </a:ln>
        </p:spPr>
      </p:cxnSp>
      <p:cxnSp>
        <p:nvCxnSpPr>
          <p:cNvPr id="120" name="Google Shape;120;p11"/>
          <p:cNvCxnSpPr/>
          <p:nvPr/>
        </p:nvCxnSpPr>
        <p:spPr>
          <a:xfrm flipH="1">
            <a:off x="6544492" y="2493607"/>
            <a:ext cx="579120" cy="667604"/>
          </a:xfrm>
          <a:prstGeom prst="straightConnector1">
            <a:avLst/>
          </a:prstGeom>
          <a:noFill/>
          <a:ln cap="flat" cmpd="sng" w="9525">
            <a:solidFill>
              <a:schemeClr val="accent1"/>
            </a:solidFill>
            <a:prstDash val="solid"/>
            <a:miter lim="800000"/>
            <a:headEnd len="sm" w="sm" type="none"/>
            <a:tailEnd len="med" w="med" type="triangle"/>
          </a:ln>
        </p:spPr>
      </p:cxnSp>
      <p:cxnSp>
        <p:nvCxnSpPr>
          <p:cNvPr id="121" name="Google Shape;121;p11"/>
          <p:cNvCxnSpPr/>
          <p:nvPr/>
        </p:nvCxnSpPr>
        <p:spPr>
          <a:xfrm rot="10800000">
            <a:off x="5701938" y="3892226"/>
            <a:ext cx="2176" cy="492650"/>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Propostas classificatórias</a:t>
            </a:r>
            <a:endParaRPr/>
          </a:p>
        </p:txBody>
      </p:sp>
      <p:sp>
        <p:nvSpPr>
          <p:cNvPr id="127" name="Google Shape;127;p12"/>
          <p:cNvSpPr txBox="1"/>
          <p:nvPr>
            <p:ph idx="1" type="body"/>
          </p:nvPr>
        </p:nvSpPr>
        <p:spPr>
          <a:xfrm>
            <a:off x="838200" y="1825625"/>
            <a:ext cx="8610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pt-BR"/>
              <a:t>JOSÉ MARQUES DE MELO (1985, 2007)</a:t>
            </a:r>
            <a:endParaRPr/>
          </a:p>
          <a:p>
            <a:pPr indent="-228600" lvl="0" marL="228600" rtl="0" algn="l">
              <a:lnSpc>
                <a:spcPct val="90000"/>
              </a:lnSpc>
              <a:spcBef>
                <a:spcPts val="1000"/>
              </a:spcBef>
              <a:spcAft>
                <a:spcPts val="0"/>
              </a:spcAft>
              <a:buClr>
                <a:schemeClr val="dk1"/>
              </a:buClr>
              <a:buSzPts val="2800"/>
              <a:buChar char="•"/>
            </a:pPr>
            <a:r>
              <a:rPr lang="pt-BR"/>
              <a:t>Funcionalismo</a:t>
            </a:r>
            <a:endParaRPr/>
          </a:p>
          <a:p>
            <a:pPr indent="-228600" lvl="0" marL="228600" rtl="0" algn="l">
              <a:lnSpc>
                <a:spcPct val="90000"/>
              </a:lnSpc>
              <a:spcBef>
                <a:spcPts val="1000"/>
              </a:spcBef>
              <a:spcAft>
                <a:spcPts val="0"/>
              </a:spcAft>
              <a:buClr>
                <a:schemeClr val="dk1"/>
              </a:buClr>
              <a:buSzPts val="2800"/>
              <a:buChar char="•"/>
            </a:pPr>
            <a:r>
              <a:rPr lang="pt-BR"/>
              <a:t>Paradigma opinião/informação, baseado sobretudo na </a:t>
            </a:r>
            <a:endParaRPr/>
          </a:p>
          <a:p>
            <a:pPr indent="-228600" lvl="1" marL="685800" rtl="0" algn="l">
              <a:lnSpc>
                <a:spcPct val="90000"/>
              </a:lnSpc>
              <a:spcBef>
                <a:spcPts val="500"/>
              </a:spcBef>
              <a:spcAft>
                <a:spcPts val="0"/>
              </a:spcAft>
              <a:buClr>
                <a:schemeClr val="dk1"/>
              </a:buClr>
              <a:buSzPts val="2400"/>
              <a:buChar char="•"/>
            </a:pPr>
            <a:r>
              <a:rPr lang="pt-BR"/>
              <a:t>Intencionalidade dos relatos: reprodução do real (informação) ou leitura do real (opinião)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Propostas classificatórias</a:t>
            </a:r>
            <a:endParaRPr/>
          </a:p>
        </p:txBody>
      </p:sp>
      <p:pic>
        <p:nvPicPr>
          <p:cNvPr id="133" name="Google Shape;133;p13"/>
          <p:cNvPicPr preferRelativeResize="0"/>
          <p:nvPr/>
        </p:nvPicPr>
        <p:blipFill rotWithShape="1">
          <a:blip r:embed="rId3">
            <a:alphaModFix/>
          </a:blip>
          <a:srcRect b="0" l="0" r="0" t="0"/>
          <a:stretch/>
        </p:blipFill>
        <p:spPr>
          <a:xfrm>
            <a:off x="914400" y="1496163"/>
            <a:ext cx="9707891" cy="3694145"/>
          </a:xfrm>
          <a:prstGeom prst="rect">
            <a:avLst/>
          </a:prstGeom>
          <a:noFill/>
          <a:ln>
            <a:noFill/>
          </a:ln>
        </p:spPr>
      </p:pic>
      <p:sp>
        <p:nvSpPr>
          <p:cNvPr id="134" name="Google Shape;134;p13"/>
          <p:cNvSpPr txBox="1"/>
          <p:nvPr/>
        </p:nvSpPr>
        <p:spPr>
          <a:xfrm>
            <a:off x="914400" y="4820976"/>
            <a:ext cx="34573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800">
                <a:solidFill>
                  <a:schemeClr val="dk1"/>
                </a:solidFill>
                <a:latin typeface="Calibri"/>
                <a:ea typeface="Calibri"/>
                <a:cs typeface="Calibri"/>
                <a:sym typeface="Calibri"/>
              </a:rPr>
              <a:t>Fonte: MARQUES DE MELO, 2007</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Propostas classificatórias</a:t>
            </a:r>
            <a:endParaRPr/>
          </a:p>
        </p:txBody>
      </p:sp>
      <p:sp>
        <p:nvSpPr>
          <p:cNvPr id="140" name="Google Shape;140;p14"/>
          <p:cNvSpPr txBox="1"/>
          <p:nvPr>
            <p:ph idx="1" type="body"/>
          </p:nvPr>
        </p:nvSpPr>
        <p:spPr>
          <a:xfrm>
            <a:off x="838199" y="1825625"/>
            <a:ext cx="8784771" cy="462742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pt-BR"/>
              <a:t>MANUEL CARLOS CHAPARRO (1998)</a:t>
            </a:r>
            <a:endParaRPr/>
          </a:p>
          <a:p>
            <a:pPr indent="-228600" lvl="0" marL="228600" rtl="0" algn="l">
              <a:lnSpc>
                <a:spcPct val="90000"/>
              </a:lnSpc>
              <a:spcBef>
                <a:spcPts val="1000"/>
              </a:spcBef>
              <a:spcAft>
                <a:spcPts val="0"/>
              </a:spcAft>
              <a:buClr>
                <a:schemeClr val="dk1"/>
              </a:buClr>
              <a:buSzPts val="2800"/>
              <a:buChar char="•"/>
            </a:pPr>
            <a:r>
              <a:rPr lang="pt-BR"/>
              <a:t>Linguística</a:t>
            </a:r>
            <a:endParaRPr/>
          </a:p>
          <a:p>
            <a:pPr indent="-228600" lvl="0" marL="228600" rtl="0" algn="l">
              <a:lnSpc>
                <a:spcPct val="90000"/>
              </a:lnSpc>
              <a:spcBef>
                <a:spcPts val="1000"/>
              </a:spcBef>
              <a:spcAft>
                <a:spcPts val="0"/>
              </a:spcAft>
              <a:buClr>
                <a:schemeClr val="dk1"/>
              </a:buClr>
              <a:buSzPts val="2800"/>
              <a:buChar char="•"/>
            </a:pPr>
            <a:r>
              <a:rPr lang="pt-BR"/>
              <a:t>O jornalismo se constrói com informações e opiniões – ambas são a substância tanto do comentário quanto do relato.</a:t>
            </a:r>
            <a:endParaRPr/>
          </a:p>
          <a:p>
            <a:pPr indent="-228600" lvl="1" marL="685800" rtl="0" algn="l">
              <a:lnSpc>
                <a:spcPct val="90000"/>
              </a:lnSpc>
              <a:spcBef>
                <a:spcPts val="500"/>
              </a:spcBef>
              <a:spcAft>
                <a:spcPts val="0"/>
              </a:spcAft>
              <a:buClr>
                <a:schemeClr val="dk1"/>
              </a:buClr>
              <a:buSzPts val="2400"/>
              <a:buChar char="•"/>
            </a:pPr>
            <a:r>
              <a:rPr lang="pt-BR"/>
              <a:t>“Como noticiar ou deixar de noticiar algum fato sem a componente opinativa? Por outro lado, o comentário – explicativo ou crítico – será ineficaz se não partir de fatos e dados confiáveis, rigorosamente apurados.” (CHAPARRO, 1998, p. 101)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Propostas classificatórias</a:t>
            </a:r>
            <a:endParaRPr/>
          </a:p>
        </p:txBody>
      </p:sp>
      <p:pic>
        <p:nvPicPr>
          <p:cNvPr id="146" name="Google Shape;146;p15"/>
          <p:cNvPicPr preferRelativeResize="0"/>
          <p:nvPr/>
        </p:nvPicPr>
        <p:blipFill rotWithShape="1">
          <a:blip r:embed="rId3">
            <a:alphaModFix/>
          </a:blip>
          <a:srcRect b="0" l="0" r="0" t="0"/>
          <a:stretch/>
        </p:blipFill>
        <p:spPr>
          <a:xfrm>
            <a:off x="1052364" y="1836285"/>
            <a:ext cx="8740707" cy="3040515"/>
          </a:xfrm>
          <a:prstGeom prst="rect">
            <a:avLst/>
          </a:prstGeom>
          <a:noFill/>
          <a:ln>
            <a:noFill/>
          </a:ln>
        </p:spPr>
      </p:pic>
      <p:sp>
        <p:nvSpPr>
          <p:cNvPr id="147" name="Google Shape;147;p15"/>
          <p:cNvSpPr txBox="1"/>
          <p:nvPr/>
        </p:nvSpPr>
        <p:spPr>
          <a:xfrm>
            <a:off x="1140823" y="4624251"/>
            <a:ext cx="26125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800">
                <a:solidFill>
                  <a:schemeClr val="dk1"/>
                </a:solidFill>
                <a:latin typeface="Calibri"/>
                <a:ea typeface="Calibri"/>
                <a:cs typeface="Calibri"/>
                <a:sym typeface="Calibri"/>
              </a:rPr>
              <a:t>Fonte: CHAPARRO, 1998</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16"/>
          <p:cNvPicPr preferRelativeResize="0"/>
          <p:nvPr/>
        </p:nvPicPr>
        <p:blipFill rotWithShape="1">
          <a:blip r:embed="rId3">
            <a:alphaModFix/>
          </a:blip>
          <a:srcRect b="0" l="0" r="0" t="0"/>
          <a:stretch/>
        </p:blipFill>
        <p:spPr>
          <a:xfrm>
            <a:off x="589834" y="819859"/>
            <a:ext cx="8967993" cy="5322269"/>
          </a:xfrm>
          <a:prstGeom prst="rect">
            <a:avLst/>
          </a:prstGeom>
          <a:noFill/>
          <a:ln>
            <a:noFill/>
          </a:ln>
        </p:spPr>
      </p:pic>
      <p:sp>
        <p:nvSpPr>
          <p:cNvPr id="153" name="Google Shape;153;p16"/>
          <p:cNvSpPr txBox="1"/>
          <p:nvPr/>
        </p:nvSpPr>
        <p:spPr>
          <a:xfrm>
            <a:off x="609599" y="6142128"/>
            <a:ext cx="48419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800">
                <a:solidFill>
                  <a:schemeClr val="dk1"/>
                </a:solidFill>
                <a:latin typeface="Calibri"/>
                <a:ea typeface="Calibri"/>
                <a:cs typeface="Calibri"/>
                <a:sym typeface="Calibri"/>
              </a:rPr>
              <a:t>Adapt. própria de AGNÈS (2015)</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3448050" y="2486025"/>
            <a:ext cx="52959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lang="pt-BR"/>
              <a:t>Em busca da singularidade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Em busca da singularidade</a:t>
            </a:r>
            <a:endParaRPr/>
          </a:p>
        </p:txBody>
      </p:sp>
      <p:pic>
        <p:nvPicPr>
          <p:cNvPr id="164" name="Google Shape;164;p18"/>
          <p:cNvPicPr preferRelativeResize="0"/>
          <p:nvPr/>
        </p:nvPicPr>
        <p:blipFill rotWithShape="1">
          <a:blip r:embed="rId3">
            <a:alphaModFix/>
          </a:blip>
          <a:srcRect b="0" l="0" r="0" t="0"/>
          <a:stretch/>
        </p:blipFill>
        <p:spPr>
          <a:xfrm>
            <a:off x="1991025" y="1513850"/>
            <a:ext cx="6094026" cy="4704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Em busca da singularidade</a:t>
            </a:r>
            <a:endParaRPr/>
          </a:p>
        </p:txBody>
      </p:sp>
      <p:pic>
        <p:nvPicPr>
          <p:cNvPr id="170" name="Google Shape;170;p19"/>
          <p:cNvPicPr preferRelativeResize="0"/>
          <p:nvPr>
            <p:ph idx="1" type="body"/>
          </p:nvPr>
        </p:nvPicPr>
        <p:blipFill rotWithShape="1">
          <a:blip r:embed="rId3">
            <a:alphaModFix/>
          </a:blip>
          <a:srcRect b="0" l="0" r="0" t="0"/>
          <a:stretch/>
        </p:blipFill>
        <p:spPr>
          <a:xfrm>
            <a:off x="1529851" y="1690687"/>
            <a:ext cx="2728640" cy="4331563"/>
          </a:xfrm>
          <a:prstGeom prst="rect">
            <a:avLst/>
          </a:prstGeom>
          <a:noFill/>
          <a:ln>
            <a:noFill/>
          </a:ln>
        </p:spPr>
      </p:pic>
      <p:pic>
        <p:nvPicPr>
          <p:cNvPr id="171" name="Google Shape;171;p19"/>
          <p:cNvPicPr preferRelativeResize="0"/>
          <p:nvPr/>
        </p:nvPicPr>
        <p:blipFill rotWithShape="1">
          <a:blip r:embed="rId4">
            <a:alphaModFix/>
          </a:blip>
          <a:srcRect b="0" l="0" r="0" t="0"/>
          <a:stretch/>
        </p:blipFill>
        <p:spPr>
          <a:xfrm>
            <a:off x="4258491" y="1860232"/>
            <a:ext cx="2743200" cy="4366978"/>
          </a:xfrm>
          <a:prstGeom prst="rect">
            <a:avLst/>
          </a:prstGeom>
          <a:noFill/>
          <a:ln>
            <a:noFill/>
          </a:ln>
        </p:spPr>
      </p:pic>
      <p:sp>
        <p:nvSpPr>
          <p:cNvPr id="172" name="Google Shape;172;p19"/>
          <p:cNvSpPr txBox="1"/>
          <p:nvPr/>
        </p:nvSpPr>
        <p:spPr>
          <a:xfrm>
            <a:off x="7663543" y="2307771"/>
            <a:ext cx="285641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800">
                <a:solidFill>
                  <a:schemeClr val="dk1"/>
                </a:solidFill>
                <a:latin typeface="Calibri"/>
                <a:ea typeface="Calibri"/>
                <a:cs typeface="Calibri"/>
                <a:sym typeface="Calibri"/>
              </a:rPr>
              <a:t>MARIANTE, J.H. </a:t>
            </a:r>
            <a:br>
              <a:rPr lang="pt-BR" sz="1800">
                <a:solidFill>
                  <a:schemeClr val="dk1"/>
                </a:solidFill>
                <a:latin typeface="Calibri"/>
                <a:ea typeface="Calibri"/>
                <a:cs typeface="Calibri"/>
                <a:sym typeface="Calibri"/>
              </a:rPr>
            </a:br>
            <a:r>
              <a:rPr b="1" lang="pt-BR" sz="1800">
                <a:solidFill>
                  <a:schemeClr val="dk1"/>
                </a:solidFill>
                <a:latin typeface="Calibri"/>
                <a:ea typeface="Calibri"/>
                <a:cs typeface="Calibri"/>
                <a:sym typeface="Calibri"/>
              </a:rPr>
              <a:t>Quando a Folha Assusta (ombudsman). </a:t>
            </a:r>
            <a:r>
              <a:rPr lang="pt-BR" sz="1800">
                <a:solidFill>
                  <a:schemeClr val="dk1"/>
                </a:solidFill>
                <a:latin typeface="Calibri"/>
                <a:ea typeface="Calibri"/>
                <a:cs typeface="Calibri"/>
                <a:sym typeface="Calibri"/>
              </a:rPr>
              <a:t>Folha de S. Paulo, 12 de março de 2023</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txBox="1"/>
          <p:nvPr>
            <p:ph idx="1" type="body"/>
          </p:nvPr>
        </p:nvSpPr>
        <p:spPr>
          <a:xfrm>
            <a:off x="838200" y="1825625"/>
            <a:ext cx="8610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Pautas a serem discutidas</a:t>
            </a:r>
            <a:endParaRPr/>
          </a:p>
          <a:p>
            <a:pPr indent="-228600" lvl="0" marL="228600" rtl="0" algn="l">
              <a:lnSpc>
                <a:spcPct val="90000"/>
              </a:lnSpc>
              <a:spcBef>
                <a:spcPts val="1000"/>
              </a:spcBef>
              <a:spcAft>
                <a:spcPts val="0"/>
              </a:spcAft>
              <a:buClr>
                <a:schemeClr val="dk1"/>
              </a:buClr>
              <a:buSzPts val="2800"/>
              <a:buChar char="•"/>
            </a:pPr>
            <a:r>
              <a:rPr lang="pt-BR"/>
              <a:t>Instrumentos de controle do fluxo de produção</a:t>
            </a:r>
            <a:endParaRPr/>
          </a:p>
          <a:p>
            <a:pPr indent="-228600" lvl="0" marL="228600" rtl="0" algn="l">
              <a:lnSpc>
                <a:spcPct val="90000"/>
              </a:lnSpc>
              <a:spcBef>
                <a:spcPts val="1000"/>
              </a:spcBef>
              <a:spcAft>
                <a:spcPts val="0"/>
              </a:spcAft>
              <a:buClr>
                <a:schemeClr val="dk1"/>
              </a:buClr>
              <a:buSzPts val="2800"/>
              <a:buChar char="•"/>
            </a:pPr>
            <a:r>
              <a:rPr lang="pt-BR"/>
              <a:t>Distribuição</a:t>
            </a:r>
            <a:endParaRPr/>
          </a:p>
          <a:p>
            <a:pPr indent="-228600" lvl="0" marL="228600" rtl="0" algn="l">
              <a:lnSpc>
                <a:spcPct val="90000"/>
              </a:lnSpc>
              <a:spcBef>
                <a:spcPts val="1000"/>
              </a:spcBef>
              <a:spcAft>
                <a:spcPts val="0"/>
              </a:spcAft>
              <a:buClr>
                <a:schemeClr val="dk1"/>
              </a:buClr>
              <a:buSzPts val="2800"/>
              <a:buChar char="•"/>
            </a:pPr>
            <a:r>
              <a:rPr lang="pt-BR"/>
              <a:t>Cronograma</a:t>
            </a:r>
            <a:endParaRPr/>
          </a:p>
        </p:txBody>
      </p:sp>
      <p:sp>
        <p:nvSpPr>
          <p:cNvPr id="49" name="Google Shape;4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Reunião de pauta e lembretes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Em busca da singularidade</a:t>
            </a:r>
            <a:endParaRPr/>
          </a:p>
        </p:txBody>
      </p:sp>
      <p:sp>
        <p:nvSpPr>
          <p:cNvPr id="178" name="Google Shape;178;p20"/>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“As pessoas gostam de ler sobre pessoas fazendo coisas” (Stephen King, em </a:t>
            </a:r>
            <a:r>
              <a:rPr i="1" lang="pt-BR"/>
              <a:t>A Arte da Escrita</a:t>
            </a:r>
            <a:r>
              <a:rPr lang="pt-BR"/>
              <a:t>)</a:t>
            </a:r>
            <a:endParaRPr/>
          </a:p>
          <a:p>
            <a:pPr indent="-228600" lvl="1" marL="685800" rtl="0" algn="l">
              <a:lnSpc>
                <a:spcPct val="90000"/>
              </a:lnSpc>
              <a:spcBef>
                <a:spcPts val="500"/>
              </a:spcBef>
              <a:spcAft>
                <a:spcPts val="0"/>
              </a:spcAft>
              <a:buClr>
                <a:schemeClr val="dk1"/>
              </a:buClr>
              <a:buSzPts val="2400"/>
              <a:buChar char="•"/>
            </a:pPr>
            <a:r>
              <a:rPr lang="pt-BR"/>
              <a:t>Humanização</a:t>
            </a:r>
            <a:endParaRPr/>
          </a:p>
          <a:p>
            <a:pPr indent="-228600" lvl="1" marL="685800" rtl="0" algn="l">
              <a:lnSpc>
                <a:spcPct val="90000"/>
              </a:lnSpc>
              <a:spcBef>
                <a:spcPts val="500"/>
              </a:spcBef>
              <a:spcAft>
                <a:spcPts val="0"/>
              </a:spcAft>
              <a:buClr>
                <a:schemeClr val="dk1"/>
              </a:buClr>
              <a:buSzPts val="2400"/>
              <a:buChar char="•"/>
            </a:pPr>
            <a:r>
              <a:rPr lang="pt-BR"/>
              <a:t>Ação</a:t>
            </a:r>
            <a:endParaRPr/>
          </a:p>
          <a:p>
            <a:pPr indent="-228600" lvl="1" marL="685800" rtl="0" algn="l">
              <a:lnSpc>
                <a:spcPct val="90000"/>
              </a:lnSpc>
              <a:spcBef>
                <a:spcPts val="500"/>
              </a:spcBef>
              <a:spcAft>
                <a:spcPts val="0"/>
              </a:spcAft>
              <a:buClr>
                <a:schemeClr val="dk1"/>
              </a:buClr>
              <a:buSzPts val="2400"/>
              <a:buChar char="•"/>
            </a:pPr>
            <a:r>
              <a:rPr lang="pt-BR"/>
              <a:t>Detalhes específicos</a:t>
            </a:r>
            <a:endParaRPr/>
          </a:p>
          <a:p>
            <a:pPr indent="-228600" lvl="0" marL="228600" rtl="0" algn="l">
              <a:lnSpc>
                <a:spcPct val="90000"/>
              </a:lnSpc>
              <a:spcBef>
                <a:spcPts val="1000"/>
              </a:spcBef>
              <a:spcAft>
                <a:spcPts val="0"/>
              </a:spcAft>
              <a:buClr>
                <a:schemeClr val="dk1"/>
              </a:buClr>
              <a:buSzPts val="2800"/>
              <a:buChar char="•"/>
            </a:pPr>
            <a:r>
              <a:rPr lang="pt-BR"/>
              <a:t>A escolha de uma pauta deve se pautar por duas perguntas:</a:t>
            </a:r>
            <a:endParaRPr/>
          </a:p>
          <a:p>
            <a:pPr indent="-228600" lvl="1" marL="685800" rtl="0" algn="l">
              <a:lnSpc>
                <a:spcPct val="90000"/>
              </a:lnSpc>
              <a:spcBef>
                <a:spcPts val="500"/>
              </a:spcBef>
              <a:spcAft>
                <a:spcPts val="0"/>
              </a:spcAft>
              <a:buClr>
                <a:schemeClr val="dk1"/>
              </a:buClr>
              <a:buSzPts val="2400"/>
              <a:buChar char="•"/>
            </a:pPr>
            <a:r>
              <a:rPr lang="pt-BR"/>
              <a:t>Para quê?</a:t>
            </a:r>
            <a:endParaRPr/>
          </a:p>
          <a:p>
            <a:pPr indent="-228600" lvl="1" marL="685800" rtl="0" algn="l">
              <a:lnSpc>
                <a:spcPct val="90000"/>
              </a:lnSpc>
              <a:spcBef>
                <a:spcPts val="500"/>
              </a:spcBef>
              <a:spcAft>
                <a:spcPts val="0"/>
              </a:spcAft>
              <a:buClr>
                <a:schemeClr val="dk1"/>
              </a:buClr>
              <a:buSzPts val="2400"/>
              <a:buChar char="•"/>
            </a:pPr>
            <a:r>
              <a:rPr lang="pt-BR"/>
              <a:t>Para quem?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1"/>
          <p:cNvSpPr txBox="1"/>
          <p:nvPr>
            <p:ph type="title"/>
          </p:nvPr>
        </p:nvSpPr>
        <p:spPr>
          <a:xfrm>
            <a:off x="3448050" y="2486025"/>
            <a:ext cx="52959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lang="pt-BR"/>
              <a:t>Em busca de singularidade nas reportagens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Caminhando para a humanização</a:t>
            </a:r>
            <a:endParaRPr/>
          </a:p>
        </p:txBody>
      </p:sp>
      <p:sp>
        <p:nvSpPr>
          <p:cNvPr id="189" name="Google Shape;189;p22"/>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Uma entrevista deve responder às dúvidas fundamentais do tema tratado, mas uma apuração não se restringe a isso.</a:t>
            </a:r>
            <a:endParaRPr/>
          </a:p>
          <a:p>
            <a:pPr indent="-228600" lvl="0" marL="228600" rtl="0" algn="l">
              <a:lnSpc>
                <a:spcPct val="90000"/>
              </a:lnSpc>
              <a:spcBef>
                <a:spcPts val="1000"/>
              </a:spcBef>
              <a:spcAft>
                <a:spcPts val="0"/>
              </a:spcAft>
              <a:buClr>
                <a:schemeClr val="dk1"/>
              </a:buClr>
              <a:buSzPts val="2800"/>
              <a:buChar char="•"/>
            </a:pPr>
            <a:r>
              <a:rPr lang="pt-BR"/>
              <a:t>Cada tema é uma história, com peculiaridades. Cada personagem é um personagem. É importante ter sensibilidade para ver isso.</a:t>
            </a:r>
            <a:endParaRPr/>
          </a:p>
          <a:p>
            <a:pPr indent="0" lvl="0" marL="0" rtl="0" algn="l">
              <a:lnSpc>
                <a:spcPct val="90000"/>
              </a:lnSpc>
              <a:spcBef>
                <a:spcPts val="1000"/>
              </a:spcBef>
              <a:spcAft>
                <a:spcPts val="0"/>
              </a:spcAft>
              <a:buClr>
                <a:schemeClr val="dk1"/>
              </a:buClr>
              <a:buSzPts val="2800"/>
              <a:buNone/>
            </a:pPr>
            <a:r>
              <a:rPr lang="pt-BR"/>
              <a:t>(adapt. de </a:t>
            </a:r>
            <a:r>
              <a:rPr i="1" lang="pt-BR"/>
              <a:t>Guia Exame para Entrevistas</a:t>
            </a:r>
            <a:r>
              <a:rPr lang="pt-B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Caminhando para a humanização</a:t>
            </a:r>
            <a:endParaRPr/>
          </a:p>
        </p:txBody>
      </p:sp>
      <p:sp>
        <p:nvSpPr>
          <p:cNvPr id="195" name="Google Shape;195;p23"/>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pt-BR"/>
              <a:t>O Personagem</a:t>
            </a:r>
            <a:endParaRPr/>
          </a:p>
          <a:p>
            <a:pPr indent="-228600" lvl="0" marL="228600" rtl="0" algn="l">
              <a:lnSpc>
                <a:spcPct val="90000"/>
              </a:lnSpc>
              <a:spcBef>
                <a:spcPts val="1000"/>
              </a:spcBef>
              <a:spcAft>
                <a:spcPts val="0"/>
              </a:spcAft>
              <a:buClr>
                <a:schemeClr val="dk1"/>
              </a:buClr>
              <a:buSzPct val="100000"/>
              <a:buChar char="•"/>
            </a:pPr>
            <a:r>
              <a:rPr lang="pt-BR"/>
              <a:t>Como ele (ou ela) se comporta durante a entrevista e no dia-a-dia. Que tipo de roupas usa, como é tratado pelas pessoas que trabalham com ele, quais são seus hábitos, suas manias, o que faz fora do escritório, como se relaciona com o ambiente. </a:t>
            </a:r>
            <a:endParaRPr/>
          </a:p>
          <a:p>
            <a:pPr indent="-228600" lvl="0" marL="228600" rtl="0" algn="l">
              <a:lnSpc>
                <a:spcPct val="90000"/>
              </a:lnSpc>
              <a:spcBef>
                <a:spcPts val="1000"/>
              </a:spcBef>
              <a:spcAft>
                <a:spcPts val="0"/>
              </a:spcAft>
              <a:buClr>
                <a:schemeClr val="dk1"/>
              </a:buClr>
              <a:buSzPct val="100000"/>
              <a:buChar char="•"/>
            </a:pPr>
            <a:r>
              <a:rPr lang="pt-BR"/>
              <a:t>Tente observar o entrevistado falando com outras pessoas. Você terá um ponto de vista diferente. Ele vai estar menos preparado, com poucas defesas, sem se preocupar se está se saindo bem diante do entrevistador.</a:t>
            </a:r>
            <a:endParaRPr/>
          </a:p>
          <a:p>
            <a:pPr indent="-228600" lvl="0" marL="228600" rtl="0" algn="l">
              <a:lnSpc>
                <a:spcPct val="90000"/>
              </a:lnSpc>
              <a:spcBef>
                <a:spcPts val="1000"/>
              </a:spcBef>
              <a:spcAft>
                <a:spcPts val="0"/>
              </a:spcAft>
              <a:buClr>
                <a:schemeClr val="dk1"/>
              </a:buClr>
              <a:buSzPct val="100000"/>
              <a:buChar char="•"/>
            </a:pPr>
            <a:r>
              <a:rPr lang="pt-BR"/>
              <a:t>Tudo isso tem de refletir uma personalidade, um modo de fazer negócios, uma cultura corporativa.</a:t>
            </a:r>
            <a:endParaRPr/>
          </a:p>
          <a:p>
            <a:pPr indent="0" lvl="0" marL="0" rtl="0" algn="l">
              <a:lnSpc>
                <a:spcPct val="90000"/>
              </a:lnSpc>
              <a:spcBef>
                <a:spcPts val="1000"/>
              </a:spcBef>
              <a:spcAft>
                <a:spcPts val="0"/>
              </a:spcAft>
              <a:buClr>
                <a:schemeClr val="dk1"/>
              </a:buClr>
              <a:buSzPct val="100000"/>
              <a:buNone/>
            </a:pPr>
            <a:r>
              <a:rPr lang="pt-BR"/>
              <a:t>(adapt. de </a:t>
            </a:r>
            <a:r>
              <a:rPr i="1" lang="pt-BR"/>
              <a:t>Guia Exame para Entrevistas</a:t>
            </a:r>
            <a:r>
              <a:rPr lang="pt-BR"/>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Caminhando para a humanização</a:t>
            </a:r>
            <a:endParaRPr/>
          </a:p>
        </p:txBody>
      </p:sp>
      <p:sp>
        <p:nvSpPr>
          <p:cNvPr id="201" name="Google Shape;201;p24"/>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pt-BR"/>
              <a:t>O Personagem</a:t>
            </a:r>
            <a:endParaRPr/>
          </a:p>
          <a:p>
            <a:pPr indent="-228600" lvl="0" marL="228600" rtl="0" algn="l">
              <a:lnSpc>
                <a:spcPct val="90000"/>
              </a:lnSpc>
              <a:spcBef>
                <a:spcPts val="1000"/>
              </a:spcBef>
              <a:spcAft>
                <a:spcPts val="0"/>
              </a:spcAft>
              <a:buClr>
                <a:schemeClr val="dk1"/>
              </a:buClr>
              <a:buSzPts val="2800"/>
              <a:buChar char="•"/>
            </a:pPr>
            <a:r>
              <a:rPr lang="pt-BR"/>
              <a:t>Cynthia Rosenburg entrevistou Paulo Setúbal, presidente da Itautec Philco: </a:t>
            </a:r>
            <a:endParaRPr/>
          </a:p>
          <a:p>
            <a:pPr indent="-228600" lvl="0" marL="228600" rtl="0" algn="l">
              <a:lnSpc>
                <a:spcPct val="90000"/>
              </a:lnSpc>
              <a:spcBef>
                <a:spcPts val="1000"/>
              </a:spcBef>
              <a:spcAft>
                <a:spcPts val="0"/>
              </a:spcAft>
              <a:buClr>
                <a:schemeClr val="dk1"/>
              </a:buClr>
              <a:buSzPts val="2800"/>
              <a:buChar char="•"/>
            </a:pPr>
            <a:r>
              <a:rPr lang="pt-BR"/>
              <a:t>“Você não vai escrever o que eu estou falando? Aqui na empresa é assim: eu dito, as pessoas escrevem.” Não é preciso muito mais para mostrar ao leitor que Setúbal é um gestor com tendência autoritária.</a:t>
            </a:r>
            <a:endParaRPr/>
          </a:p>
          <a:p>
            <a:pPr indent="0" lvl="0" marL="0" rtl="0" algn="l">
              <a:lnSpc>
                <a:spcPct val="90000"/>
              </a:lnSpc>
              <a:spcBef>
                <a:spcPts val="1000"/>
              </a:spcBef>
              <a:spcAft>
                <a:spcPts val="0"/>
              </a:spcAft>
              <a:buClr>
                <a:schemeClr val="dk1"/>
              </a:buClr>
              <a:buSzPts val="2800"/>
              <a:buNone/>
            </a:pPr>
            <a:r>
              <a:rPr lang="pt-BR"/>
              <a:t>(adapt. de </a:t>
            </a:r>
            <a:r>
              <a:rPr i="1" lang="pt-BR"/>
              <a:t>Guia Exame para Entrevistas</a:t>
            </a:r>
            <a:r>
              <a:rPr lang="pt-B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Caminhando para a humanização</a:t>
            </a:r>
            <a:endParaRPr/>
          </a:p>
        </p:txBody>
      </p:sp>
      <p:sp>
        <p:nvSpPr>
          <p:cNvPr id="207" name="Google Shape;207;p25"/>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b="1" lang="pt-BR"/>
              <a:t>O Ambiente</a:t>
            </a:r>
            <a:endParaRPr b="1"/>
          </a:p>
          <a:p>
            <a:pPr indent="-228600" lvl="0" marL="228600" rtl="0" algn="l">
              <a:lnSpc>
                <a:spcPct val="90000"/>
              </a:lnSpc>
              <a:spcBef>
                <a:spcPts val="1000"/>
              </a:spcBef>
              <a:spcAft>
                <a:spcPts val="0"/>
              </a:spcAft>
              <a:buClr>
                <a:schemeClr val="dk1"/>
              </a:buClr>
              <a:buSzPts val="2800"/>
              <a:buChar char="•"/>
            </a:pPr>
            <a:r>
              <a:rPr lang="pt-BR"/>
              <a:t>Preste atenção no escritório, no ambiente corporativo, Por que será que a sede da Votorantim é decorada com mármore e seus executivos ficam em salas fechadas? Por que a Microsoft se parece com um campus universitário?</a:t>
            </a:r>
            <a:endParaRPr/>
          </a:p>
          <a:p>
            <a:pPr indent="-228600" lvl="0" marL="228600" rtl="0" algn="l">
              <a:lnSpc>
                <a:spcPct val="90000"/>
              </a:lnSpc>
              <a:spcBef>
                <a:spcPts val="1000"/>
              </a:spcBef>
              <a:spcAft>
                <a:spcPts val="0"/>
              </a:spcAft>
              <a:buClr>
                <a:schemeClr val="dk1"/>
              </a:buClr>
              <a:buSzPts val="2800"/>
              <a:buChar char="•"/>
            </a:pPr>
            <a:r>
              <a:rPr lang="pt-BR"/>
              <a:t>Em reportagens mais ambiciosas, é importante visitar a casa do entrevistado. Nela, você vai descobrir e entender uma série de traços pessoais dele. Em muitos casos, é possível identificar áreas de convergência entre o estilo pessoal e profissional.</a:t>
            </a:r>
            <a:endParaRPr/>
          </a:p>
          <a:p>
            <a:pPr indent="0" lvl="0" marL="0" rtl="0" algn="l">
              <a:lnSpc>
                <a:spcPct val="90000"/>
              </a:lnSpc>
              <a:spcBef>
                <a:spcPts val="1000"/>
              </a:spcBef>
              <a:spcAft>
                <a:spcPts val="0"/>
              </a:spcAft>
              <a:buClr>
                <a:schemeClr val="dk1"/>
              </a:buClr>
              <a:buSzPts val="2800"/>
              <a:buNone/>
            </a:pPr>
            <a:r>
              <a:rPr lang="pt-BR"/>
              <a:t>(adapt. de </a:t>
            </a:r>
            <a:r>
              <a:rPr i="1" lang="pt-BR"/>
              <a:t>Guia Exame para Entrevistas</a:t>
            </a:r>
            <a:r>
              <a:rPr lang="pt-BR"/>
              <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Caminhando para a humanização</a:t>
            </a:r>
            <a:endParaRPr/>
          </a:p>
        </p:txBody>
      </p:sp>
      <p:sp>
        <p:nvSpPr>
          <p:cNvPr id="213" name="Google Shape;213;p26"/>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pt-BR"/>
              <a:t>O Ambiente</a:t>
            </a:r>
            <a:endParaRPr b="1"/>
          </a:p>
          <a:p>
            <a:pPr indent="-228600" lvl="0" marL="228600" rtl="0" algn="l">
              <a:lnSpc>
                <a:spcPct val="90000"/>
              </a:lnSpc>
              <a:spcBef>
                <a:spcPts val="1000"/>
              </a:spcBef>
              <a:spcAft>
                <a:spcPts val="0"/>
              </a:spcAft>
              <a:buClr>
                <a:schemeClr val="dk1"/>
              </a:buClr>
              <a:buSzPts val="2800"/>
              <a:buChar char="•"/>
            </a:pPr>
            <a:r>
              <a:rPr lang="pt-BR"/>
              <a:t>Jeff Bezos, o fundador da Amazon, fica num escritório minúsculo e caótico, com pilhas de papeis sobre a mesa. Bezos não é um organizador. É um criador e provavelmente não dá a mínima para a aparência de sua mesa.</a:t>
            </a:r>
            <a:endParaRPr/>
          </a:p>
          <a:p>
            <a:pPr indent="0" lvl="0" marL="0" rtl="0" algn="l">
              <a:lnSpc>
                <a:spcPct val="90000"/>
              </a:lnSpc>
              <a:spcBef>
                <a:spcPts val="1000"/>
              </a:spcBef>
              <a:spcAft>
                <a:spcPts val="0"/>
              </a:spcAft>
              <a:buClr>
                <a:schemeClr val="dk1"/>
              </a:buClr>
              <a:buSzPts val="2800"/>
              <a:buNone/>
            </a:pPr>
            <a:r>
              <a:rPr lang="pt-BR"/>
              <a:t>(adapt. de </a:t>
            </a:r>
            <a:r>
              <a:rPr i="1" lang="pt-BR"/>
              <a:t>Guia Exame para Entrevistas</a:t>
            </a:r>
            <a:r>
              <a:rPr lang="pt-B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Caminhando para a humanização</a:t>
            </a:r>
            <a:endParaRPr/>
          </a:p>
        </p:txBody>
      </p:sp>
      <p:sp>
        <p:nvSpPr>
          <p:cNvPr id="219" name="Google Shape;219;p27"/>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pt-BR"/>
              <a:t>Episódios</a:t>
            </a:r>
            <a:endParaRPr/>
          </a:p>
          <a:p>
            <a:pPr indent="-228600" lvl="0" marL="228600" rtl="0" algn="l">
              <a:lnSpc>
                <a:spcPct val="90000"/>
              </a:lnSpc>
              <a:spcBef>
                <a:spcPts val="1000"/>
              </a:spcBef>
              <a:spcAft>
                <a:spcPts val="0"/>
              </a:spcAft>
              <a:buClr>
                <a:schemeClr val="dk1"/>
              </a:buClr>
              <a:buSzPts val="2800"/>
              <a:buChar char="•"/>
            </a:pPr>
            <a:r>
              <a:rPr lang="pt-BR"/>
              <a:t>A cada questão, tente extrair histórias interessantes, exemplos, aspectos que tornem a reportagem atraente, que tragam ensinamentos ao leitor.</a:t>
            </a:r>
            <a:endParaRPr/>
          </a:p>
          <a:p>
            <a:pPr indent="-228600" lvl="0" marL="228600" rtl="0" algn="l">
              <a:lnSpc>
                <a:spcPct val="90000"/>
              </a:lnSpc>
              <a:spcBef>
                <a:spcPts val="1000"/>
              </a:spcBef>
              <a:spcAft>
                <a:spcPts val="0"/>
              </a:spcAft>
              <a:buClr>
                <a:schemeClr val="dk1"/>
              </a:buClr>
              <a:buSzPts val="2800"/>
              <a:buChar char="•"/>
            </a:pPr>
            <a:r>
              <a:rPr lang="pt-BR"/>
              <a:t>[No caso do jornalismo econômico], EPISÓDIOS costumam ser a melhor maneira de mostrar o estilo gerencial do executivo e a cultura da empresa. </a:t>
            </a:r>
            <a:endParaRPr/>
          </a:p>
          <a:p>
            <a:pPr indent="-228600" lvl="0" marL="228600" rtl="0" algn="l">
              <a:lnSpc>
                <a:spcPct val="90000"/>
              </a:lnSpc>
              <a:spcBef>
                <a:spcPts val="1000"/>
              </a:spcBef>
              <a:spcAft>
                <a:spcPts val="0"/>
              </a:spcAft>
              <a:buClr>
                <a:schemeClr val="dk1"/>
              </a:buClr>
              <a:buSzPts val="2800"/>
              <a:buChar char="•"/>
            </a:pPr>
            <a:r>
              <a:rPr lang="pt-BR"/>
              <a:t>Peça a seu entrevistado que detalhe a resposta com fatos do dia-a-dia.</a:t>
            </a:r>
            <a:endParaRPr/>
          </a:p>
          <a:p>
            <a:pPr indent="0" lvl="0" marL="0" rtl="0" algn="l">
              <a:lnSpc>
                <a:spcPct val="90000"/>
              </a:lnSpc>
              <a:spcBef>
                <a:spcPts val="1000"/>
              </a:spcBef>
              <a:spcAft>
                <a:spcPts val="0"/>
              </a:spcAft>
              <a:buClr>
                <a:schemeClr val="dk1"/>
              </a:buClr>
              <a:buSzPts val="2800"/>
              <a:buNone/>
            </a:pPr>
            <a:r>
              <a:rPr lang="pt-BR"/>
              <a:t>(adapt. de </a:t>
            </a:r>
            <a:r>
              <a:rPr i="1" lang="pt-BR"/>
              <a:t>Guia Exame para Entrevistas</a:t>
            </a:r>
            <a:r>
              <a:rPr lang="pt-BR"/>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Caminhando para a humanização</a:t>
            </a:r>
            <a:endParaRPr/>
          </a:p>
        </p:txBody>
      </p:sp>
      <p:sp>
        <p:nvSpPr>
          <p:cNvPr id="225" name="Google Shape;225;p28"/>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pt-BR"/>
              <a:t>Episódios</a:t>
            </a:r>
            <a:endParaRPr b="1"/>
          </a:p>
          <a:p>
            <a:pPr indent="-228600" lvl="0" marL="228600" rtl="0" algn="l">
              <a:lnSpc>
                <a:spcPct val="90000"/>
              </a:lnSpc>
              <a:spcBef>
                <a:spcPts val="1000"/>
              </a:spcBef>
              <a:spcAft>
                <a:spcPts val="0"/>
              </a:spcAft>
              <a:buClr>
                <a:schemeClr val="dk1"/>
              </a:buClr>
              <a:buSzPts val="2800"/>
              <a:buChar char="•"/>
            </a:pPr>
            <a:r>
              <a:rPr lang="pt-BR"/>
              <a:t>Eles dão vida à reportagem. Isso resume por que episódios interessantes são tão importantes para nós é para o leitor.</a:t>
            </a:r>
            <a:endParaRPr/>
          </a:p>
          <a:p>
            <a:pPr indent="-228600" lvl="0" marL="228600" rtl="0" algn="l">
              <a:lnSpc>
                <a:spcPct val="90000"/>
              </a:lnSpc>
              <a:spcBef>
                <a:spcPts val="1000"/>
              </a:spcBef>
              <a:spcAft>
                <a:spcPts val="0"/>
              </a:spcAft>
              <a:buClr>
                <a:schemeClr val="dk1"/>
              </a:buClr>
              <a:buSzPts val="2800"/>
              <a:buChar char="•"/>
            </a:pPr>
            <a:r>
              <a:rPr lang="pt-BR"/>
              <a:t>Episódios, infelizmente, não caem do céu. Pergunte, pergunte e pergunte. Essa é a única maneira de conseguir uma história interessante. </a:t>
            </a:r>
            <a:endParaRPr/>
          </a:p>
          <a:p>
            <a:pPr indent="0" lvl="0" marL="0" rtl="0" algn="l">
              <a:lnSpc>
                <a:spcPct val="90000"/>
              </a:lnSpc>
              <a:spcBef>
                <a:spcPts val="1000"/>
              </a:spcBef>
              <a:spcAft>
                <a:spcPts val="0"/>
              </a:spcAft>
              <a:buClr>
                <a:schemeClr val="dk1"/>
              </a:buClr>
              <a:buSzPts val="2800"/>
              <a:buNone/>
            </a:pPr>
            <a:r>
              <a:rPr lang="pt-BR"/>
              <a:t>(adapt. de </a:t>
            </a:r>
            <a:r>
              <a:rPr i="1" lang="pt-BR"/>
              <a:t>Guia Exame para Entrevistas</a:t>
            </a:r>
            <a:r>
              <a:rPr lang="pt-BR"/>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9"/>
          <p:cNvSpPr txBox="1"/>
          <p:nvPr>
            <p:ph type="title"/>
          </p:nvPr>
        </p:nvSpPr>
        <p:spPr>
          <a:xfrm>
            <a:off x="3448050" y="2486025"/>
            <a:ext cx="52959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alibri"/>
              <a:buNone/>
            </a:pPr>
            <a:r>
              <a:rPr lang="pt-BR"/>
              <a:t>Títulos clássicos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3"/>
          <p:cNvPicPr preferRelativeResize="0"/>
          <p:nvPr/>
        </p:nvPicPr>
        <p:blipFill rotWithShape="1">
          <a:blip r:embed="rId3">
            <a:alphaModFix/>
          </a:blip>
          <a:srcRect b="0" l="0" r="0" t="0"/>
          <a:stretch/>
        </p:blipFill>
        <p:spPr>
          <a:xfrm>
            <a:off x="4247423" y="529784"/>
            <a:ext cx="3198405" cy="564717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Definição</a:t>
            </a:r>
            <a:endParaRPr/>
          </a:p>
        </p:txBody>
      </p:sp>
      <p:sp>
        <p:nvSpPr>
          <p:cNvPr id="236" name="Google Shape;236;p30"/>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pt-BR" sz="3600"/>
              <a:t>Os títulos são elementos clássicos do jornalismo. Eles têm a missão de resumir a notícia (MELO, 1985), de conciliar a função técnica e estética (AMARAL, 1978) e de organizar a macroestrutura do texto em um sistema simples de entendimento (COMASSETTO, 2003).</a:t>
            </a:r>
            <a:endParaRPr/>
          </a:p>
          <a:p>
            <a:pPr indent="0" lvl="1" marL="457200" rtl="0" algn="l">
              <a:lnSpc>
                <a:spcPct val="90000"/>
              </a:lnSpc>
              <a:spcBef>
                <a:spcPts val="5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História</a:t>
            </a:r>
            <a:endParaRPr/>
          </a:p>
        </p:txBody>
      </p:sp>
      <p:sp>
        <p:nvSpPr>
          <p:cNvPr id="242" name="Google Shape;242;p31"/>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pt-BR" sz="3600"/>
              <a:t>De acordo com Melo (1985) até o século 18 os jornais não tinham títulos: nem os primeiros a circularem na Europa, no século 17; nem na sua estreia, mais tarde, no Brasil, em 1808. </a:t>
            </a:r>
            <a:endParaRPr/>
          </a:p>
          <a:p>
            <a:pPr indent="-228600" lvl="0" marL="228600" rtl="0" algn="l">
              <a:lnSpc>
                <a:spcPct val="90000"/>
              </a:lnSpc>
              <a:spcBef>
                <a:spcPts val="1000"/>
              </a:spcBef>
              <a:spcAft>
                <a:spcPts val="0"/>
              </a:spcAft>
              <a:buClr>
                <a:schemeClr val="dk1"/>
              </a:buClr>
              <a:buSzPct val="100000"/>
              <a:buChar char="•"/>
            </a:pPr>
            <a:r>
              <a:rPr lang="pt-BR" sz="3600"/>
              <a:t>Melo (1985) também aponta o século 19 como o momento de uma transformação efetiva no modelo de se escrever os títulos da imprensa. Ele também assinala o modelo jornalístico sensacionalista como o responsável por inaugurar um novo modo de titular, marcado por chamadas, frases curtas e letras garrafais que mais tarde seria adotado na rotina dos veículos de referência e hoje tomado como padrão da prática jornalística.</a:t>
            </a:r>
            <a:endParaRPr/>
          </a:p>
          <a:p>
            <a:pPr indent="0" lvl="1" marL="457200" rtl="0" algn="l">
              <a:lnSpc>
                <a:spcPct val="90000"/>
              </a:lnSpc>
              <a:spcBef>
                <a:spcPts val="5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História</a:t>
            </a:r>
            <a:endParaRPr/>
          </a:p>
        </p:txBody>
      </p:sp>
      <p:sp>
        <p:nvSpPr>
          <p:cNvPr id="248" name="Google Shape;248;p32"/>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200"/>
              <a:buChar char="•"/>
            </a:pPr>
            <a:r>
              <a:rPr lang="pt-BR" sz="3200"/>
              <a:t>A partir desses marcos, as manchetes começam a ganhar mais importância e surge o que Melo (1985:15) classifica de título-notícia, que acabou “constituindo a apropriação de uma forma publicitária pelo jornalismo”.</a:t>
            </a:r>
            <a:endParaRPr/>
          </a:p>
          <a:p>
            <a:pPr indent="-228600" lvl="0" marL="228600" rtl="0" algn="l">
              <a:lnSpc>
                <a:spcPct val="90000"/>
              </a:lnSpc>
              <a:spcBef>
                <a:spcPts val="1000"/>
              </a:spcBef>
              <a:spcAft>
                <a:spcPts val="0"/>
              </a:spcAft>
              <a:buClr>
                <a:schemeClr val="dk1"/>
              </a:buClr>
              <a:buSzPts val="3200"/>
              <a:buChar char="•"/>
            </a:pPr>
            <a:r>
              <a:rPr lang="pt-BR" sz="3200"/>
              <a:t>Para Amaral (1978), os títulos podem revelar a identidade do jornal porque “eles dão bem o tom da publicação, se séria, escandalosa ou equilibrada”, e “informam também sobre a qualidade de seus redatores e sua capacidade criadora”.</a:t>
            </a:r>
            <a:endParaRPr/>
          </a:p>
          <a:p>
            <a:pPr indent="0" lvl="1" marL="457200" rtl="0" algn="l">
              <a:lnSpc>
                <a:spcPct val="90000"/>
              </a:lnSpc>
              <a:spcBef>
                <a:spcPts val="5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Como fazer – recomendações clássicas</a:t>
            </a:r>
            <a:endParaRPr/>
          </a:p>
        </p:txBody>
      </p:sp>
      <p:sp>
        <p:nvSpPr>
          <p:cNvPr id="254" name="Google Shape;254;p33"/>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200"/>
              <a:buChar char="•"/>
            </a:pPr>
            <a:r>
              <a:rPr b="1" lang="pt-BR" sz="3200"/>
              <a:t>Ordem direta das frases</a:t>
            </a:r>
            <a:endParaRPr sz="3200"/>
          </a:p>
          <a:p>
            <a:pPr indent="-228600" lvl="0" marL="228600" rtl="0" algn="l">
              <a:lnSpc>
                <a:spcPct val="90000"/>
              </a:lnSpc>
              <a:spcBef>
                <a:spcPts val="1000"/>
              </a:spcBef>
              <a:spcAft>
                <a:spcPts val="0"/>
              </a:spcAft>
              <a:buClr>
                <a:schemeClr val="dk1"/>
              </a:buClr>
              <a:buSzPts val="3200"/>
              <a:buChar char="•"/>
            </a:pPr>
            <a:r>
              <a:rPr lang="pt-BR" sz="3200"/>
              <a:t>Kleiman (2010) defende que títulos mal formulados do ponto de vista linguístico podem confundir o leitor, especialmente quando há “inversão da ordem canônica, a ordem mais usual da linguagem”, “porque isso contraria nosso impulso natural de pensar” (KLEIMAN, 2010, p: 45). Os manuais de redação também orientam para a construção tradicional de Sujeito, Verbo e Complemento, e ordem direta da frase.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Como fazer – recomendações clássicas</a:t>
            </a:r>
            <a:endParaRPr/>
          </a:p>
        </p:txBody>
      </p:sp>
      <p:sp>
        <p:nvSpPr>
          <p:cNvPr id="260" name="Google Shape;260;p34"/>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b="1" lang="pt-BR" sz="3200"/>
              <a:t>Uso comedido da pontuação</a:t>
            </a:r>
            <a:endParaRPr sz="3200"/>
          </a:p>
          <a:p>
            <a:pPr indent="-228600" lvl="0" marL="228600" rtl="0" algn="l">
              <a:lnSpc>
                <a:spcPct val="90000"/>
              </a:lnSpc>
              <a:spcBef>
                <a:spcPts val="1000"/>
              </a:spcBef>
              <a:spcAft>
                <a:spcPts val="0"/>
              </a:spcAft>
              <a:buClr>
                <a:schemeClr val="dk1"/>
              </a:buClr>
              <a:buSzPts val="3200"/>
              <a:buChar char="•"/>
            </a:pPr>
            <a:r>
              <a:rPr lang="pt-BR" sz="3200"/>
              <a:t>Outro aspecto que aparece como orientação constante na produção de títulos é sobre o uso de pontos finais (totalmente abolida) e outras marcas. Entre as orientações comuns aos manuais, sugerem ser descartado o uso de “Dois pontos” (Folha de S.Paulo) e “interrogação” (Folha de S. Paulo e Estado de São Paulo).</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Como fazer – recomendações clássicas</a:t>
            </a:r>
            <a:endParaRPr/>
          </a:p>
        </p:txBody>
      </p:sp>
      <p:sp>
        <p:nvSpPr>
          <p:cNvPr id="266" name="Google Shape;266;p35"/>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b="1" lang="pt-BR" sz="3200"/>
              <a:t>Evitar frases negativas</a:t>
            </a:r>
            <a:endParaRPr sz="3200"/>
          </a:p>
          <a:p>
            <a:pPr indent="-228600" lvl="0" marL="228600" rtl="0" algn="l">
              <a:lnSpc>
                <a:spcPct val="90000"/>
              </a:lnSpc>
              <a:spcBef>
                <a:spcPts val="1000"/>
              </a:spcBef>
              <a:spcAft>
                <a:spcPts val="0"/>
              </a:spcAft>
              <a:buClr>
                <a:schemeClr val="dk1"/>
              </a:buClr>
              <a:buSzPts val="3200"/>
              <a:buChar char="•"/>
            </a:pPr>
            <a:r>
              <a:rPr lang="pt-BR" sz="3200"/>
              <a:t>Ambos os manuais são claros na restrição de títulos com usos de palavras de negação. No total de 56 títulos publicados em sete dias, as frases com termos de negação apareceram três vezes em cada suporte (impresso e online). Como é o caso do título da interna da Folha de S. Paulo (Não vai ter arte) e o da capa digital do Estadão (Cardozo fala em “golpe” e afirma que Temer não teria legitimidade).</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Como fazer – recomendações clássicas</a:t>
            </a:r>
            <a:endParaRPr/>
          </a:p>
        </p:txBody>
      </p:sp>
      <p:sp>
        <p:nvSpPr>
          <p:cNvPr id="272" name="Google Shape;272;p36"/>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b="1" lang="pt-BR" sz="3200"/>
              <a:t>Verbos e tempos verbais</a:t>
            </a:r>
            <a:endParaRPr sz="3200"/>
          </a:p>
          <a:p>
            <a:pPr indent="-228600" lvl="0" marL="228600" rtl="0" algn="l">
              <a:lnSpc>
                <a:spcPct val="90000"/>
              </a:lnSpc>
              <a:spcBef>
                <a:spcPts val="1000"/>
              </a:spcBef>
              <a:spcAft>
                <a:spcPts val="0"/>
              </a:spcAft>
              <a:buClr>
                <a:schemeClr val="dk1"/>
              </a:buClr>
              <a:buSzPts val="3200"/>
              <a:buChar char="•"/>
            </a:pPr>
            <a:r>
              <a:rPr lang="pt-BR" sz="3200"/>
              <a:t>O uso do verbo, no presente, parece ser uma unanimidade quando a orientação é como fazer títulos. Tanto teóricos, quanto os veículos orientam para essa escolha. “Em geral, deve ser constituído de uma frase redigida em ordem direta e sempre com verbo, o que garante impacto e expressividade” (COMASSETTO, 2003: 60-61).</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7"/>
          <p:cNvSpPr txBox="1"/>
          <p:nvPr>
            <p:ph type="title"/>
          </p:nvPr>
        </p:nvSpPr>
        <p:spPr>
          <a:xfrm>
            <a:off x="3448050" y="2486025"/>
            <a:ext cx="52959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lang="pt-BR"/>
              <a:t>Títulos na internet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Transição para o digital</a:t>
            </a:r>
            <a:endParaRPr/>
          </a:p>
        </p:txBody>
      </p:sp>
      <p:sp>
        <p:nvSpPr>
          <p:cNvPr id="283" name="Google Shape;283;p38"/>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pt-BR" sz="3200"/>
              <a:t>O título jornalístico, elemento clássico usado para resumir a notícia e atrair o leitor ao texto, passa por uma transformação aguda no ambiente digital, para onde migra a leitura do noticiário</a:t>
            </a:r>
            <a:endParaRPr/>
          </a:p>
          <a:p>
            <a:pPr indent="-228600" lvl="0" marL="228600" rtl="0" algn="l">
              <a:lnSpc>
                <a:spcPct val="90000"/>
              </a:lnSpc>
              <a:spcBef>
                <a:spcPts val="1000"/>
              </a:spcBef>
              <a:spcAft>
                <a:spcPts val="0"/>
              </a:spcAft>
              <a:buClr>
                <a:schemeClr val="dk1"/>
              </a:buClr>
              <a:buSzPct val="100000"/>
              <a:buChar char="•"/>
            </a:pPr>
            <a:r>
              <a:rPr lang="pt-BR" sz="3200"/>
              <a:t>Na internet, os títulos conciliam a tradição histórica de revelar a síntese da notícia (SOUSA, 2005), de prender a vista do leitor (DOUGLAS, 1966) e de dizer muito em poucas palavras (BURNETT, 1991) com funções exclusivas do ambiente digital, como os links (o clique no título leva à notícia) e os sistemas de busca (os buscadores usam palavras do título para posicionar a notícia nas telas de resultado).</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Transição para o digital</a:t>
            </a:r>
            <a:endParaRPr/>
          </a:p>
        </p:txBody>
      </p:sp>
      <p:sp>
        <p:nvSpPr>
          <p:cNvPr id="289" name="Google Shape;289;p39"/>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pt-BR"/>
              <a:t>O título jornalístico está fortemente reconfigurado no ambiente digital. Na internet, eles...</a:t>
            </a:r>
            <a:endParaRPr/>
          </a:p>
          <a:p>
            <a:pPr indent="-228600" lvl="0" marL="228600" rtl="0" algn="l">
              <a:lnSpc>
                <a:spcPct val="90000"/>
              </a:lnSpc>
              <a:spcBef>
                <a:spcPts val="1000"/>
              </a:spcBef>
              <a:spcAft>
                <a:spcPts val="0"/>
              </a:spcAft>
              <a:buClr>
                <a:schemeClr val="dk1"/>
              </a:buClr>
              <a:buSzPct val="100000"/>
              <a:buChar char="•"/>
            </a:pPr>
            <a:r>
              <a:rPr lang="pt-BR"/>
              <a:t>Estão maiores</a:t>
            </a:r>
            <a:endParaRPr/>
          </a:p>
          <a:p>
            <a:pPr indent="-228600" lvl="0" marL="228600" rtl="0" algn="l">
              <a:lnSpc>
                <a:spcPct val="90000"/>
              </a:lnSpc>
              <a:spcBef>
                <a:spcPts val="1000"/>
              </a:spcBef>
              <a:spcAft>
                <a:spcPts val="0"/>
              </a:spcAft>
              <a:buClr>
                <a:schemeClr val="dk1"/>
              </a:buClr>
              <a:buSzPct val="100000"/>
              <a:buChar char="•"/>
            </a:pPr>
            <a:r>
              <a:rPr lang="pt-BR"/>
              <a:t>Podem ser mais completos</a:t>
            </a:r>
            <a:endParaRPr/>
          </a:p>
          <a:p>
            <a:pPr indent="-228600" lvl="0" marL="228600" rtl="0" algn="l">
              <a:lnSpc>
                <a:spcPct val="90000"/>
              </a:lnSpc>
              <a:spcBef>
                <a:spcPts val="1000"/>
              </a:spcBef>
              <a:spcAft>
                <a:spcPts val="0"/>
              </a:spcAft>
              <a:buClr>
                <a:schemeClr val="dk1"/>
              </a:buClr>
              <a:buSzPct val="100000"/>
              <a:buChar char="•"/>
            </a:pPr>
            <a:r>
              <a:rPr lang="pt-BR"/>
              <a:t>Podem ser mais prolixos</a:t>
            </a:r>
            <a:endParaRPr/>
          </a:p>
          <a:p>
            <a:pPr indent="-228600" lvl="1" marL="685800" rtl="0" algn="l">
              <a:lnSpc>
                <a:spcPct val="90000"/>
              </a:lnSpc>
              <a:spcBef>
                <a:spcPts val="500"/>
              </a:spcBef>
              <a:spcAft>
                <a:spcPts val="0"/>
              </a:spcAft>
              <a:buClr>
                <a:schemeClr val="dk1"/>
              </a:buClr>
              <a:buSzPct val="100000"/>
              <a:buChar char="•"/>
            </a:pPr>
            <a:r>
              <a:rPr lang="pt-BR"/>
              <a:t>O excesso de palavras dificulta o entendimento da notícia, cansa o leitor e pode até afastá-lo da notícia se o conteúdo extra, além de desnecessário, for escrito fora da ordem canônica, a mais usual, que coloca em sequência sujeito, verbo e complemento.</a:t>
            </a:r>
            <a:endParaRPr/>
          </a:p>
          <a:p>
            <a:pPr indent="-228600" lvl="0" marL="228600" rtl="0" algn="l">
              <a:lnSpc>
                <a:spcPct val="90000"/>
              </a:lnSpc>
              <a:spcBef>
                <a:spcPts val="1000"/>
              </a:spcBef>
              <a:spcAft>
                <a:spcPts val="0"/>
              </a:spcAft>
              <a:buClr>
                <a:schemeClr val="dk1"/>
              </a:buClr>
              <a:buSzPct val="100000"/>
              <a:buChar char="•"/>
            </a:pPr>
            <a:r>
              <a:rPr lang="pt-BR"/>
              <a:t>Parecem mais acomodados</a:t>
            </a:r>
            <a:endParaRPr/>
          </a:p>
          <a:p>
            <a:pPr indent="-228600" lvl="0" marL="228600" rtl="0" algn="l">
              <a:lnSpc>
                <a:spcPct val="90000"/>
              </a:lnSpc>
              <a:spcBef>
                <a:spcPts val="1000"/>
              </a:spcBef>
              <a:spcAft>
                <a:spcPts val="0"/>
              </a:spcAft>
              <a:buClr>
                <a:schemeClr val="dk1"/>
              </a:buClr>
              <a:buSzPct val="100000"/>
              <a:buChar char="•"/>
            </a:pPr>
            <a:r>
              <a:rPr lang="pt-BR"/>
              <a:t>Têm mais funções</a:t>
            </a:r>
            <a:endParaRPr/>
          </a:p>
          <a:p>
            <a:pPr indent="-228600" lvl="0" marL="228600" rtl="0" algn="l">
              <a:lnSpc>
                <a:spcPct val="90000"/>
              </a:lnSpc>
              <a:spcBef>
                <a:spcPts val="1000"/>
              </a:spcBef>
              <a:spcAft>
                <a:spcPts val="0"/>
              </a:spcAft>
              <a:buClr>
                <a:schemeClr val="dk1"/>
              </a:buClr>
              <a:buSzPct val="100000"/>
              <a:buChar char="•"/>
            </a:pPr>
            <a:r>
              <a:rPr lang="pt-BR"/>
              <a:t>Parece ter menos cuidado estético</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4"/>
          <p:cNvSpPr txBox="1"/>
          <p:nvPr>
            <p:ph type="title"/>
          </p:nvPr>
        </p:nvSpPr>
        <p:spPr>
          <a:xfrm>
            <a:off x="3456759" y="2634071"/>
            <a:ext cx="52959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lang="pt-BR"/>
              <a:t>Debate disparador</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10 categorias de títulos</a:t>
            </a:r>
            <a:endParaRPr/>
          </a:p>
        </p:txBody>
      </p:sp>
      <p:sp>
        <p:nvSpPr>
          <p:cNvPr id="295" name="Google Shape;295;p40"/>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pt-BR"/>
              <a:t>Títulos superalongados:</a:t>
            </a:r>
            <a:r>
              <a:rPr lang="pt-BR"/>
              <a:t> pertencem a essa categoria aqueles títulos que trazem muito mais que o resumo da notícia, e que, por isso, em determinados momentos podem destoar da tradição histórica de revelar a essência da notícia (SOUSA, 2005) e de dizer muito em poucas palavras (BURNETT, 1991). Neles, a frase até pode ser forte e impactante, mas é longa.</a:t>
            </a:r>
            <a:endParaRPr/>
          </a:p>
          <a:p>
            <a:pPr indent="-228600" lvl="0" marL="228600" rtl="0" algn="l">
              <a:lnSpc>
                <a:spcPct val="90000"/>
              </a:lnSpc>
              <a:spcBef>
                <a:spcPts val="1000"/>
              </a:spcBef>
              <a:spcAft>
                <a:spcPts val="0"/>
              </a:spcAft>
              <a:buClr>
                <a:schemeClr val="dk1"/>
              </a:buClr>
              <a:buSzPts val="2800"/>
              <a:buChar char="•"/>
            </a:pPr>
            <a:r>
              <a:rPr lang="pt-BR"/>
              <a:t>“Caminhão de combustível bate em 5 carros, explode e deixa pelo menos 9 mortos em MG”</a:t>
            </a:r>
            <a:br>
              <a:rPr lang="pt-BR"/>
            </a:br>
            <a:r>
              <a:rPr lang="pt-BR"/>
              <a:t>Globo.com em 29 de julho de 2013</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10 categorias de títulos</a:t>
            </a:r>
            <a:endParaRPr/>
          </a:p>
        </p:txBody>
      </p:sp>
      <p:sp>
        <p:nvSpPr>
          <p:cNvPr id="301" name="Google Shape;301;p41"/>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b="1" lang="pt-BR"/>
              <a:t>Título motorizado:</a:t>
            </a:r>
            <a:r>
              <a:rPr lang="pt-BR"/>
              <a:t> serve para potencializar a audiência on-line por meio de técnicas de SEO (do inglês, Ferramenta para Otimização de Busca). É mais usado em coberturas que duram dias, como o julgamento do Mensalão, mas também aparece no noticiário cotidiano por causa do poder dos buscadores.</a:t>
            </a:r>
            <a:endParaRPr/>
          </a:p>
          <a:p>
            <a:pPr indent="-228600" lvl="0" marL="228600" rtl="0" algn="l">
              <a:lnSpc>
                <a:spcPct val="90000"/>
              </a:lnSpc>
              <a:spcBef>
                <a:spcPts val="1000"/>
              </a:spcBef>
              <a:spcAft>
                <a:spcPts val="0"/>
              </a:spcAft>
              <a:buClr>
                <a:schemeClr val="dk1"/>
              </a:buClr>
              <a:buSzPct val="100000"/>
              <a:buChar char="•"/>
            </a:pPr>
            <a:r>
              <a:rPr lang="pt-BR"/>
              <a:t>Ele se caracteriza pela repetição de palavras-chave ao longo da cobertura. No caso do julgamento do massacre do Carandiru, as chamadas destacaram as palavras “massacre” e “Carandiru” porque presumia-se que, ao procurar tal conteúdo, o internauta digitaria essas expressões no site de busca, não algo genérico como “preso”, “tiros” e “cadeia paulista”, que poderia levar a qualquer outro conteúdo de violência em prisão.</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10 categorias de títulos</a:t>
            </a:r>
            <a:endParaRPr/>
          </a:p>
        </p:txBody>
      </p:sp>
      <p:sp>
        <p:nvSpPr>
          <p:cNvPr id="307" name="Google Shape;307;p42"/>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pt-BR"/>
              <a:t>Títulos agregadores:</a:t>
            </a:r>
            <a:r>
              <a:rPr lang="pt-BR"/>
              <a:t> são aqueles que reúnem informações complementares ou divergentes sobre o mesmo tema, na mesma frase. Às vezes, esse agrupamento é marcado por ponto e vírgula. Nesses casos, a segunda ideia costuma explicar ou dar contexto à primeira, ou apresentar uma consequência.</a:t>
            </a:r>
            <a:endParaRPr/>
          </a:p>
          <a:p>
            <a:pPr indent="-228600" lvl="0" marL="228600" rtl="0" algn="l">
              <a:lnSpc>
                <a:spcPct val="90000"/>
              </a:lnSpc>
              <a:spcBef>
                <a:spcPts val="1000"/>
              </a:spcBef>
              <a:spcAft>
                <a:spcPts val="0"/>
              </a:spcAft>
              <a:buClr>
                <a:schemeClr val="dk1"/>
              </a:buClr>
              <a:buSzPts val="2800"/>
              <a:buChar char="•"/>
            </a:pPr>
            <a:r>
              <a:rPr lang="pt-BR"/>
              <a:t>“Hamilton vence na Hungria; Massa termina em oitavo”</a:t>
            </a:r>
            <a:br>
              <a:rPr lang="pt-BR"/>
            </a:br>
            <a:r>
              <a:rPr lang="pt-BR"/>
              <a:t>Folha de S.Paulo, 28 de julho de 2013</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10 categorias de títulos</a:t>
            </a:r>
            <a:endParaRPr/>
          </a:p>
        </p:txBody>
      </p:sp>
      <p:sp>
        <p:nvSpPr>
          <p:cNvPr id="313" name="Google Shape;313;p43"/>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pt-BR"/>
              <a:t>Títulos hiperdestacados: </a:t>
            </a:r>
            <a:r>
              <a:rPr lang="pt-BR"/>
              <a:t>costumam ser usados só em ocasiões especiais, como a visita do Papa ou um desastre aéreo. Eles são diferentes daqueles que, em dias de noticiário rotineiro, ocupam o topo do site, fazendo as vezes de manchete. Em geral, avançam de uma ponta a outra do site, sem limitar-se a colunas. Ele não difere dos demais em sua composição gramatical; só em sua apresentação, do ponto de vista gráfico.</a:t>
            </a:r>
            <a:endParaRPr/>
          </a:p>
          <a:p>
            <a:pPr indent="-228600" lvl="0" marL="228600" rtl="0" algn="l">
              <a:lnSpc>
                <a:spcPct val="90000"/>
              </a:lnSpc>
              <a:spcBef>
                <a:spcPts val="1000"/>
              </a:spcBef>
              <a:spcAft>
                <a:spcPts val="0"/>
              </a:spcAft>
              <a:buClr>
                <a:schemeClr val="dk1"/>
              </a:buClr>
              <a:buSzPts val="2800"/>
              <a:buChar char="•"/>
            </a:pPr>
            <a:r>
              <a:rPr lang="pt-BR"/>
              <a:t>“Ao vivo: acompanhe os protestos pelo país”</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10 categorias de títulos</a:t>
            </a:r>
            <a:endParaRPr/>
          </a:p>
        </p:txBody>
      </p:sp>
      <p:sp>
        <p:nvSpPr>
          <p:cNvPr id="319" name="Google Shape;319;p44"/>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pt-BR"/>
              <a:t>Títulos autossuficientes:</a:t>
            </a:r>
            <a:r>
              <a:rPr lang="pt-BR"/>
              <a:t> aqueles que, pelo menos por alguns momentos, dispensam até a notícia - o que é impensável no meio impresso. Extremamente concisos, uma vez que são, sozinhos, toda a notícia. Costumam ser usados em situações de urgência, quando o jornalista tem só o núcleo central da informação e considera necessário publicá-la mesmo assim.</a:t>
            </a:r>
            <a:endParaRPr/>
          </a:p>
          <a:p>
            <a:pPr indent="-228600" lvl="0" marL="228600" rtl="0" algn="l">
              <a:lnSpc>
                <a:spcPct val="90000"/>
              </a:lnSpc>
              <a:spcBef>
                <a:spcPts val="1000"/>
              </a:spcBef>
              <a:spcAft>
                <a:spcPts val="0"/>
              </a:spcAft>
              <a:buClr>
                <a:schemeClr val="dk1"/>
              </a:buClr>
              <a:buSzPts val="2800"/>
              <a:buChar char="•"/>
            </a:pPr>
            <a:r>
              <a:rPr lang="pt-BR"/>
              <a:t>“Michael Jackson morre, diz TMZ”</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10 categorias de títulos</a:t>
            </a:r>
            <a:endParaRPr/>
          </a:p>
        </p:txBody>
      </p:sp>
      <p:sp>
        <p:nvSpPr>
          <p:cNvPr id="325" name="Google Shape;325;p45"/>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pt-BR"/>
              <a:t>Títulos mutantes:</a:t>
            </a:r>
            <a:r>
              <a:rPr lang="pt-BR"/>
              <a:t> são aqueles que mudam substancialmente sua construção de acordo com os acontecimentos. Eles podem flertar com a falta de ética jornalística, uma vez que, sem a perenidade do papel, têm condições para “atualizar” a informação em vez de “corrigi-la”.</a:t>
            </a:r>
            <a:endParaRPr/>
          </a:p>
          <a:p>
            <a:pPr indent="-228600" lvl="0" marL="228600" rtl="0" algn="l">
              <a:lnSpc>
                <a:spcPct val="90000"/>
              </a:lnSpc>
              <a:spcBef>
                <a:spcPts val="1000"/>
              </a:spcBef>
              <a:spcAft>
                <a:spcPts val="0"/>
              </a:spcAft>
              <a:buClr>
                <a:schemeClr val="dk1"/>
              </a:buClr>
              <a:buSzPts val="2800"/>
              <a:buChar char="•"/>
            </a:pPr>
            <a:r>
              <a:rPr lang="pt-BR"/>
              <a:t>Em 28 de agosto de 2013 no Diário Catarinense: às 9h44 foi publicado “Dois são baleados no Morro da Caixa, em Florianópolis”; às 10h40 a notícia foi atualizada e o título mudou para “Homem é morto pela polícia no Morro da Caixa, em Florianópolis”.</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10 categorias de títulos</a:t>
            </a:r>
            <a:endParaRPr/>
          </a:p>
        </p:txBody>
      </p:sp>
      <p:sp>
        <p:nvSpPr>
          <p:cNvPr id="331" name="Google Shape;331;p46"/>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pt-BR"/>
              <a:t>Títulos dependentes:</a:t>
            </a:r>
            <a:r>
              <a:rPr lang="pt-BR"/>
              <a:t> são aqueles títulos que, sozinhos, não permitem que o leitor entenda o que a notícia apresenta. Um dos títulos dependentes mais clássicos é aquele que faz parte de um tema maior, algo como uma retranca no jornalismo impresso, e vai ao ar sem as amarrações necessárias.</a:t>
            </a:r>
            <a:endParaRPr/>
          </a:p>
          <a:p>
            <a:pPr indent="-228600" lvl="0" marL="228600" rtl="0" algn="l">
              <a:lnSpc>
                <a:spcPct val="90000"/>
              </a:lnSpc>
              <a:spcBef>
                <a:spcPts val="1000"/>
              </a:spcBef>
              <a:spcAft>
                <a:spcPts val="0"/>
              </a:spcAft>
              <a:buClr>
                <a:schemeClr val="dk1"/>
              </a:buClr>
              <a:buSzPts val="2800"/>
              <a:buChar char="•"/>
            </a:pPr>
            <a:r>
              <a:rPr lang="pt-BR"/>
              <a:t>“Evoluir ainda é preciso”	</a:t>
            </a:r>
            <a:br>
              <a:rPr lang="pt-BR"/>
            </a:br>
            <a:r>
              <a:rPr lang="pt-BR"/>
              <a:t>Diário Catarinense, outubro de 2013</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10 categorias de títulos</a:t>
            </a:r>
            <a:endParaRPr/>
          </a:p>
        </p:txBody>
      </p:sp>
      <p:sp>
        <p:nvSpPr>
          <p:cNvPr id="337" name="Google Shape;337;p47"/>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pt-BR"/>
              <a:t>Títulos antiestéticos:</a:t>
            </a:r>
            <a:r>
              <a:rPr lang="pt-BR"/>
              <a:t> são aqueles apresentados sem os cuidados estéticos que o leitor habituou-se a ver nos meios impressos. Eles ferem os princípios de simetria e regularidade do design de página (BÜRDEK, 2010). São vistos com mais frequência nas capas de edição automática, sem intervenção de um jornalista.</a:t>
            </a:r>
            <a:endParaRPr/>
          </a:p>
          <a:p>
            <a:pPr indent="-228600" lvl="0" marL="228600" rtl="0" algn="l">
              <a:lnSpc>
                <a:spcPct val="90000"/>
              </a:lnSpc>
              <a:spcBef>
                <a:spcPts val="1000"/>
              </a:spcBef>
              <a:spcAft>
                <a:spcPts val="0"/>
              </a:spcAft>
              <a:buClr>
                <a:schemeClr val="dk1"/>
              </a:buClr>
              <a:buSzPts val="2800"/>
              <a:buChar char="•"/>
            </a:pPr>
            <a:r>
              <a:rPr lang="pt-BR"/>
              <a:t>“'Fiquem em casa, não é uma gripezinha', postou jovem de 27 ...”</a:t>
            </a:r>
            <a:br>
              <a:rPr lang="pt-BR"/>
            </a:br>
            <a:r>
              <a:rPr lang="pt-BR"/>
              <a:t>Estado de S. Paulo, 15 de abril de 2020</a:t>
            </a:r>
            <a:endParaRPr/>
          </a:p>
          <a:p>
            <a:pPr indent="-228600" lvl="0" marL="228600" rtl="0" algn="l">
              <a:lnSpc>
                <a:spcPct val="90000"/>
              </a:lnSpc>
              <a:spcBef>
                <a:spcPts val="1000"/>
              </a:spcBef>
              <a:spcAft>
                <a:spcPts val="0"/>
              </a:spcAft>
              <a:buClr>
                <a:schemeClr val="dk1"/>
              </a:buClr>
              <a:buSzPts val="2800"/>
              <a:buChar char="•"/>
            </a:pPr>
            <a:r>
              <a:rPr lang="pt-BR"/>
              <a:t>Google: título de até 60 caracteres, descrição até 158 caracteres</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10 categorias de títulos</a:t>
            </a:r>
            <a:endParaRPr/>
          </a:p>
        </p:txBody>
      </p:sp>
      <p:sp>
        <p:nvSpPr>
          <p:cNvPr id="343" name="Google Shape;343;p48"/>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pt-BR"/>
              <a:t>Títulos introdutórios:</a:t>
            </a:r>
            <a:r>
              <a:rPr lang="pt-BR"/>
              <a:t> antes da informação central, fazem um enunciado para inserir o assunto ao leitor. O enunciado geralmente traz uma espécie de memória da informação central, resgatando o último fato acerca do tema. Também é comum trazerem explicações históricas ou comportamentais.</a:t>
            </a:r>
            <a:endParaRPr/>
          </a:p>
          <a:p>
            <a:pPr indent="-228600" lvl="0" marL="228600" rtl="0" algn="l">
              <a:lnSpc>
                <a:spcPct val="90000"/>
              </a:lnSpc>
              <a:spcBef>
                <a:spcPts val="1000"/>
              </a:spcBef>
              <a:spcAft>
                <a:spcPts val="0"/>
              </a:spcAft>
              <a:buClr>
                <a:schemeClr val="dk1"/>
              </a:buClr>
              <a:buSzPts val="2800"/>
              <a:buChar char="•"/>
            </a:pPr>
            <a:r>
              <a:rPr lang="pt-BR"/>
              <a:t>“Com 14 troféus, técnico Guardiola diz que ganhar títulos não é tudo”</a:t>
            </a:r>
            <a:br>
              <a:rPr lang="pt-BR"/>
            </a:br>
            <a:r>
              <a:rPr lang="pt-BR"/>
              <a:t>Globo.com, 2 de agosto de 2013</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10 categorias de títulos</a:t>
            </a:r>
            <a:endParaRPr/>
          </a:p>
        </p:txBody>
      </p:sp>
      <p:sp>
        <p:nvSpPr>
          <p:cNvPr id="349" name="Google Shape;349;p49"/>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b="1" lang="pt-BR"/>
              <a:t>Título em camadas:</a:t>
            </a:r>
            <a:r>
              <a:rPr lang="pt-BR"/>
              <a:t> é aquele que revela um novo conteúdo após o clique, como se a informação estivesse disposta em camadas. No caso da homepage, o título apresentado ali é o primeiro a atrair a atenção do leitor. Após o clique, ele revela um segundo título a respeitoda mesma notícia.</a:t>
            </a:r>
            <a:endParaRPr/>
          </a:p>
          <a:p>
            <a:pPr indent="-228600" lvl="0" marL="228600" rtl="0" algn="l">
              <a:lnSpc>
                <a:spcPct val="90000"/>
              </a:lnSpc>
              <a:spcBef>
                <a:spcPts val="1000"/>
              </a:spcBef>
              <a:spcAft>
                <a:spcPts val="0"/>
              </a:spcAft>
              <a:buClr>
                <a:schemeClr val="dk1"/>
              </a:buClr>
              <a:buSzPts val="2800"/>
              <a:buChar char="•"/>
            </a:pPr>
            <a:r>
              <a:rPr lang="pt-BR"/>
              <a:t>“Pontapé inicial”, dizia o título da homepage - para o título fazer sentido, havia uma foto de Neymar chutando a bola, como se estivesse dando um pontapé. Na página da notícia, à qual se chegava após o clique no título, lia-se: “Criador x criatura: agora no Barça, Neymar revê Santos no Camp Nou”.</a:t>
            </a:r>
            <a:br>
              <a:rPr lang="pt-BR"/>
            </a:br>
            <a:r>
              <a:rPr lang="pt-BR"/>
              <a:t>Globo.com, 2 de agosto de 2013</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5"/>
          <p:cNvSpPr txBox="1"/>
          <p:nvPr>
            <p:ph idx="1" type="body"/>
          </p:nvPr>
        </p:nvSpPr>
        <p:spPr>
          <a:xfrm>
            <a:off x="838200" y="1825625"/>
            <a:ext cx="8610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Eis uma reportagem da edição impressa da Folha de São Paulo (05.05.22), página A-6. Você consegue: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pt-BR"/>
              <a:t>1- Identificar o “tipo” do texto? </a:t>
            </a:r>
            <a:endParaRPr/>
          </a:p>
          <a:p>
            <a:pPr indent="-228600" lvl="0" marL="228600" rtl="0" algn="l">
              <a:lnSpc>
                <a:spcPct val="90000"/>
              </a:lnSpc>
              <a:spcBef>
                <a:spcPts val="1000"/>
              </a:spcBef>
              <a:spcAft>
                <a:spcPts val="0"/>
              </a:spcAft>
              <a:buClr>
                <a:schemeClr val="dk1"/>
              </a:buClr>
              <a:buSzPts val="2800"/>
              <a:buChar char="•"/>
            </a:pPr>
            <a:r>
              <a:rPr lang="pt-BR"/>
              <a:t>2- Nomear os elementos indicados pelos números?</a:t>
            </a:r>
            <a:endParaRPr/>
          </a:p>
          <a:p>
            <a:pPr indent="-228600" lvl="0" marL="228600" rtl="0" algn="l">
              <a:lnSpc>
                <a:spcPct val="90000"/>
              </a:lnSpc>
              <a:spcBef>
                <a:spcPts val="1000"/>
              </a:spcBef>
              <a:spcAft>
                <a:spcPts val="0"/>
              </a:spcAft>
              <a:buClr>
                <a:schemeClr val="dk1"/>
              </a:buClr>
              <a:buSzPts val="2800"/>
              <a:buChar char="•"/>
            </a:pPr>
            <a:r>
              <a:rPr lang="pt-BR"/>
              <a:t>3- Saber a qual editoria o texto pertence?</a:t>
            </a:r>
            <a:endParaRPr/>
          </a:p>
          <a:p>
            <a:pPr indent="-228600" lvl="0" marL="228600" rtl="0" algn="l">
              <a:lnSpc>
                <a:spcPct val="90000"/>
              </a:lnSpc>
              <a:spcBef>
                <a:spcPts val="1000"/>
              </a:spcBef>
              <a:spcAft>
                <a:spcPts val="0"/>
              </a:spcAft>
              <a:buClr>
                <a:schemeClr val="dk1"/>
              </a:buClr>
              <a:buSzPts val="2800"/>
              <a:buChar char="•"/>
            </a:pPr>
            <a:r>
              <a:rPr lang="pt-BR"/>
              <a:t>4- Adivinhar o que está escrito?</a:t>
            </a:r>
            <a:endParaRPr/>
          </a:p>
        </p:txBody>
      </p:sp>
      <p:sp>
        <p:nvSpPr>
          <p:cNvPr id="65" name="Google Shape;6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Debate disparador</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0"/>
          <p:cNvSpPr txBox="1"/>
          <p:nvPr>
            <p:ph type="title"/>
          </p:nvPr>
        </p:nvSpPr>
        <p:spPr>
          <a:xfrm>
            <a:off x="3448050" y="2486025"/>
            <a:ext cx="52959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alibri"/>
              <a:buNone/>
            </a:pPr>
            <a:r>
              <a:rPr lang="pt-BR"/>
              <a:t>Caça-cliques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Definição</a:t>
            </a:r>
            <a:endParaRPr/>
          </a:p>
        </p:txBody>
      </p:sp>
      <p:sp>
        <p:nvSpPr>
          <p:cNvPr id="360" name="Google Shape;360;p51"/>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pt-BR"/>
              <a:t>O termo caça-cliques – </a:t>
            </a:r>
            <a:r>
              <a:rPr i="1" lang="pt-BR"/>
              <a:t>clickbait</a:t>
            </a:r>
            <a:r>
              <a:rPr lang="pt-BR"/>
              <a:t>, em inglês – foi adicionado ao Oxford English Dictionary como “conteúdo online cuja principal finalidade é atrair a atenção e incentivar os visitantes a clicarem em um link para uma página da web em particular.”</a:t>
            </a:r>
            <a:endParaRPr/>
          </a:p>
          <a:p>
            <a:pPr indent="-228600" lvl="1" marL="685800" rtl="0" algn="l">
              <a:lnSpc>
                <a:spcPct val="90000"/>
              </a:lnSpc>
              <a:spcBef>
                <a:spcPts val="500"/>
              </a:spcBef>
              <a:spcAft>
                <a:spcPts val="0"/>
              </a:spcAft>
              <a:buClr>
                <a:schemeClr val="dk1"/>
              </a:buClr>
              <a:buSzPct val="100000"/>
              <a:buChar char="•"/>
            </a:pPr>
            <a:r>
              <a:rPr lang="pt-BR"/>
              <a:t>Compostas para atrair o maior número de pessoas para a notícia, entretanto, muitas vezes o conteúdo explicitado anteriormente não coincide com o acontecimento reportado no corpo do texto. [...] O veículo oferece ao leitor, em troca de cliques, aquilo que não tem para oferecer. (CAMINADA, 2015)</a:t>
            </a:r>
            <a:endParaRPr/>
          </a:p>
          <a:p>
            <a:pPr indent="-228600" lvl="1" marL="685800" rtl="0" algn="l">
              <a:lnSpc>
                <a:spcPct val="90000"/>
              </a:lnSpc>
              <a:spcBef>
                <a:spcPts val="500"/>
              </a:spcBef>
              <a:spcAft>
                <a:spcPts val="0"/>
              </a:spcAft>
              <a:buClr>
                <a:schemeClr val="dk1"/>
              </a:buClr>
              <a:buSzPct val="100000"/>
              <a:buChar char="•"/>
            </a:pPr>
            <a:r>
              <a:rPr lang="pt-BR"/>
              <a:t>As grandes empresas, no Brasil e no exterior, não parecem ter clareza do que devem fazer diante do campo aberto pela internet e, em vez de priorizarem o jornalismo, que exige distanciamento e rigor, cedem progressivamente ao imediatismo e à cacofonia das redes. [...] Ocorre que a caça ao clique é a morte anunciada do jornalismo, porque o que costuma excitar o público é a surpresa, o escândalo, o bizarro, o curioso, o grotesco. (MORETZSOHN, 2015, grifo nosso)</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Para Gomes e Costa (2016)</a:t>
            </a:r>
            <a:endParaRPr/>
          </a:p>
        </p:txBody>
      </p:sp>
      <p:sp>
        <p:nvSpPr>
          <p:cNvPr id="366" name="Google Shape;366;p52"/>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pt-BR"/>
              <a:t>Uso de pronomes catafóricos</a:t>
            </a:r>
            <a:r>
              <a:rPr lang="pt-BR"/>
              <a:t> (referência a termos que serão esclarecidos no futuro)</a:t>
            </a:r>
            <a:br>
              <a:rPr lang="pt-BR"/>
            </a:br>
            <a:br>
              <a:rPr lang="pt-BR"/>
            </a:br>
            <a:r>
              <a:rPr lang="pt-BR"/>
              <a:t>a) “Bonitinhas e perigosas: essas gatas do crime assustam qualquer um” (R7, 12/07/2015, </a:t>
            </a:r>
            <a:br>
              <a:rPr lang="pt-BR"/>
            </a:br>
            <a:r>
              <a:rPr lang="pt-BR"/>
              <a:t>b) “Ele está de volta ao Grêmio. E vai seguir passos de Edinho e Maxi” (UOL, 25/06/2015)</a:t>
            </a:r>
            <a:br>
              <a:rPr lang="pt-BR"/>
            </a:br>
            <a:r>
              <a:rPr lang="pt-BR"/>
              <a:t>c) “Aos 17, ela sofreu dois acidentes na mesma semana. Veja como ela está aos 22” (R7, 12/07/2015)</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Para Gomes e Costa (2016)</a:t>
            </a:r>
            <a:endParaRPr/>
          </a:p>
        </p:txBody>
      </p:sp>
      <p:sp>
        <p:nvSpPr>
          <p:cNvPr id="372" name="Google Shape;372;p53"/>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pt-BR"/>
              <a:t>Uso de verbos no modo imperativo</a:t>
            </a:r>
            <a:r>
              <a:rPr lang="pt-BR"/>
              <a:t> </a:t>
            </a:r>
            <a:endParaRPr/>
          </a:p>
          <a:p>
            <a:pPr indent="0" lvl="0" marL="0" rtl="0" algn="l">
              <a:lnSpc>
                <a:spcPct val="90000"/>
              </a:lnSpc>
              <a:spcBef>
                <a:spcPts val="1000"/>
              </a:spcBef>
              <a:spcAft>
                <a:spcPts val="0"/>
              </a:spcAft>
              <a:buClr>
                <a:schemeClr val="dk1"/>
              </a:buClr>
              <a:buSzPts val="2800"/>
              <a:buNone/>
            </a:pPr>
            <a:br>
              <a:rPr lang="pt-BR"/>
            </a:br>
            <a:r>
              <a:rPr lang="pt-BR"/>
              <a:t>d) “Tire suas dúvidas sobre a MP que reduz a jornada e corta salários para evitar demissões” (G1, 12/07/2015, grifo nosso)</a:t>
            </a:r>
            <a:br>
              <a:rPr lang="pt-BR"/>
            </a:br>
            <a:r>
              <a:rPr lang="pt-BR"/>
              <a:t>e) “Conheça a gata que promete roubar a cena no Pan de Toronto” (R7, 12/07/2015, grifo nosso) </a:t>
            </a:r>
            <a:br>
              <a:rPr lang="pt-BR"/>
            </a:br>
            <a:r>
              <a:rPr lang="pt-BR"/>
              <a:t>f) “Não lave sua calça jeans (é para o bem dela)” (UOL, 12/07/2015, grifo nosso)</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Para Gomes e Costa (2016)</a:t>
            </a:r>
            <a:endParaRPr/>
          </a:p>
        </p:txBody>
      </p:sp>
      <p:sp>
        <p:nvSpPr>
          <p:cNvPr id="378" name="Google Shape;378;p54"/>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pt-BR"/>
              <a:t>Modo verbal interrogativo</a:t>
            </a:r>
            <a:endParaRPr/>
          </a:p>
          <a:p>
            <a:pPr indent="0" lvl="0" marL="0" rtl="0" algn="l">
              <a:lnSpc>
                <a:spcPct val="90000"/>
              </a:lnSpc>
              <a:spcBef>
                <a:spcPts val="1000"/>
              </a:spcBef>
              <a:spcAft>
                <a:spcPts val="0"/>
              </a:spcAft>
              <a:buClr>
                <a:schemeClr val="dk1"/>
              </a:buClr>
              <a:buSzPts val="2800"/>
              <a:buNone/>
            </a:pPr>
            <a:br>
              <a:rPr lang="pt-BR"/>
            </a:br>
            <a:r>
              <a:rPr lang="pt-BR"/>
              <a:t>g) “Por que os brasileiros estão deixando a caderneta de poupança?” (G1, 12/07/2015)</a:t>
            </a:r>
            <a:br>
              <a:rPr lang="pt-BR"/>
            </a:br>
            <a:r>
              <a:rPr lang="pt-BR"/>
              <a:t>h) “Neymar é flagrado fumando maconha? Saiba a verdade” (R7, 26/06/2015)</a:t>
            </a:r>
            <a:br>
              <a:rPr lang="pt-BR"/>
            </a:br>
            <a:r>
              <a:rPr lang="pt-BR"/>
              <a:t>i) “Lucas Lima está em alta, mas Inter não deu muita bola para ele. Por quê?” (UOL, 25/06/2015)</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Para Gomes e Costa (2016)</a:t>
            </a:r>
            <a:endParaRPr/>
          </a:p>
        </p:txBody>
      </p:sp>
      <p:sp>
        <p:nvSpPr>
          <p:cNvPr id="384" name="Google Shape;384;p55"/>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pt-BR"/>
              <a:t>Construções textuais com sentido incompleto</a:t>
            </a:r>
            <a:endParaRPr/>
          </a:p>
          <a:p>
            <a:pPr indent="0" lvl="0" marL="0" rtl="0" algn="l">
              <a:lnSpc>
                <a:spcPct val="90000"/>
              </a:lnSpc>
              <a:spcBef>
                <a:spcPts val="1000"/>
              </a:spcBef>
              <a:spcAft>
                <a:spcPts val="0"/>
              </a:spcAft>
              <a:buClr>
                <a:schemeClr val="dk1"/>
              </a:buClr>
              <a:buSzPts val="2800"/>
              <a:buNone/>
            </a:pPr>
            <a:br>
              <a:rPr lang="pt-BR"/>
            </a:br>
            <a:r>
              <a:rPr lang="pt-BR"/>
              <a:t>j) “Sabia não? Atacante da entrevista curiosa está próximo” (UOL, 25/06/2015)</a:t>
            </a:r>
            <a:br>
              <a:rPr lang="pt-BR"/>
            </a:br>
            <a:r>
              <a:rPr lang="pt-BR"/>
              <a:t>k) “Clima fica tenso entre Fernanda Montenegro e Glória Menezes” (R7, 26/06/2015)</a:t>
            </a:r>
            <a:br>
              <a:rPr lang="pt-BR"/>
            </a:br>
            <a:r>
              <a:rPr lang="pt-BR"/>
              <a:t>l) “Quarentona chilena do Pan usa uma técnica incomum um dia antes das provas” (UOL, 12/07/2015)</a:t>
            </a:r>
            <a:br>
              <a:rPr lang="pt-BR"/>
            </a:b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Para Gomes e Costa (2016)</a:t>
            </a:r>
            <a:endParaRPr/>
          </a:p>
        </p:txBody>
      </p:sp>
      <p:sp>
        <p:nvSpPr>
          <p:cNvPr id="390" name="Google Shape;390;p56"/>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pt-BR"/>
              <a:t>Lista numerada</a:t>
            </a:r>
            <a:endParaRPr/>
          </a:p>
          <a:p>
            <a:pPr indent="0" lvl="0" marL="0" rtl="0" algn="l">
              <a:lnSpc>
                <a:spcPct val="90000"/>
              </a:lnSpc>
              <a:spcBef>
                <a:spcPts val="1000"/>
              </a:spcBef>
              <a:spcAft>
                <a:spcPts val="0"/>
              </a:spcAft>
              <a:buClr>
                <a:schemeClr val="dk1"/>
              </a:buClr>
              <a:buSzPts val="2800"/>
              <a:buNone/>
            </a:pPr>
            <a:br>
              <a:rPr lang="pt-BR"/>
            </a:br>
            <a:r>
              <a:rPr lang="pt-BR"/>
              <a:t>m) “Veja 10 cifras impressionantes que explicam o ‘boom’ dos livros de colorir” </a:t>
            </a:r>
            <a:br>
              <a:rPr lang="pt-BR"/>
            </a:br>
            <a:r>
              <a:rPr lang="pt-BR"/>
              <a:t>(G1, 12/07/2015)</a:t>
            </a:r>
            <a:br>
              <a:rPr lang="pt-BR"/>
            </a:br>
            <a:r>
              <a:rPr lang="pt-BR"/>
              <a:t>n) “7 passos para juntar dinheiro de forma rápida” (UOL, 11/07/2015)</a:t>
            </a:r>
            <a:br>
              <a:rPr lang="pt-BR"/>
            </a:br>
            <a:r>
              <a:rPr lang="pt-BR"/>
              <a:t>o) “30 das construções mais terríveis e bizarras do mundo” (R7, 12/07/2015)</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Para Torres e Bueno (2018)</a:t>
            </a:r>
            <a:endParaRPr/>
          </a:p>
        </p:txBody>
      </p:sp>
      <p:sp>
        <p:nvSpPr>
          <p:cNvPr id="396" name="Google Shape;396;p57"/>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pt-BR"/>
              <a:t>Tipos de título:</a:t>
            </a:r>
            <a:endParaRPr/>
          </a:p>
          <a:p>
            <a:pPr indent="-228600" lvl="0" marL="228600" rtl="0" algn="l">
              <a:lnSpc>
                <a:spcPct val="90000"/>
              </a:lnSpc>
              <a:spcBef>
                <a:spcPts val="1000"/>
              </a:spcBef>
              <a:spcAft>
                <a:spcPts val="0"/>
              </a:spcAft>
              <a:buClr>
                <a:schemeClr val="dk1"/>
              </a:buClr>
              <a:buSzPts val="2800"/>
              <a:buChar char="•"/>
            </a:pPr>
            <a:r>
              <a:rPr b="1" lang="pt-BR"/>
              <a:t>Tradicional: </a:t>
            </a:r>
            <a:r>
              <a:rPr lang="pt-BR"/>
              <a:t>objetivo, com verbo de ação e que esclarece o gancho da reportagem</a:t>
            </a:r>
            <a:endParaRPr/>
          </a:p>
          <a:p>
            <a:pPr indent="-228600" lvl="0" marL="228600" rtl="0" algn="l">
              <a:lnSpc>
                <a:spcPct val="90000"/>
              </a:lnSpc>
              <a:spcBef>
                <a:spcPts val="1000"/>
              </a:spcBef>
              <a:spcAft>
                <a:spcPts val="0"/>
              </a:spcAft>
              <a:buClr>
                <a:schemeClr val="dk1"/>
              </a:buClr>
              <a:buSzPts val="2800"/>
              <a:buChar char="•"/>
            </a:pPr>
            <a:r>
              <a:rPr b="1" lang="pt-BR"/>
              <a:t>Caça-clique sensacional: </a:t>
            </a:r>
            <a:r>
              <a:rPr lang="pt-BR"/>
              <a:t>moldado para instigar o leitor com informação exagerada e verbos no interrogativo</a:t>
            </a:r>
            <a:endParaRPr/>
          </a:p>
          <a:p>
            <a:pPr indent="-228600" lvl="0" marL="228600" rtl="0" algn="l">
              <a:lnSpc>
                <a:spcPct val="90000"/>
              </a:lnSpc>
              <a:spcBef>
                <a:spcPts val="1000"/>
              </a:spcBef>
              <a:spcAft>
                <a:spcPts val="0"/>
              </a:spcAft>
              <a:buClr>
                <a:schemeClr val="dk1"/>
              </a:buClr>
              <a:buSzPts val="2800"/>
              <a:buChar char="•"/>
            </a:pPr>
            <a:r>
              <a:rPr b="1" lang="pt-BR"/>
              <a:t>Caça-clique por exclusão: </a:t>
            </a:r>
            <a:r>
              <a:rPr lang="pt-BR"/>
              <a:t>títulos de forma interrogativa, ancorados na curiosidade e no adiamento da informação principal</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Para Torres e Bueno (2018)</a:t>
            </a:r>
            <a:endParaRPr/>
          </a:p>
        </p:txBody>
      </p:sp>
      <p:sp>
        <p:nvSpPr>
          <p:cNvPr id="402" name="Google Shape;402;p58"/>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Ninguém ameaça o Corinthians, 9 pontos na frente do Brasileiro </a:t>
            </a:r>
            <a:r>
              <a:rPr b="1" lang="pt-BR"/>
              <a:t>(tradicional)</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pt-BR"/>
              <a:t>Corinthians tem números surpreendentes no Brasileiro </a:t>
            </a:r>
            <a:r>
              <a:rPr b="1" lang="pt-BR"/>
              <a:t>(sensacional)</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pt-BR"/>
              <a:t>Qual a real vantagem do Corinthians? </a:t>
            </a:r>
            <a:r>
              <a:rPr b="1" lang="pt-BR"/>
              <a:t>(por exclusão)</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Para Torres e Bueno (2018)</a:t>
            </a:r>
            <a:endParaRPr/>
          </a:p>
        </p:txBody>
      </p:sp>
      <p:sp>
        <p:nvSpPr>
          <p:cNvPr id="408" name="Google Shape;408;p59"/>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Chá preto pode ser tão eficaz para emagrecer quando o verde </a:t>
            </a:r>
            <a:r>
              <a:rPr b="1" lang="pt-BR"/>
              <a:t>(tradicional)</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pt-BR"/>
              <a:t>Conheça o incrível chá emagrecedor </a:t>
            </a:r>
            <a:r>
              <a:rPr b="1" lang="pt-BR"/>
              <a:t>(sensacional)</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pt-BR"/>
              <a:t>Chá verde ou preto: qual o melhor para emagrecer? </a:t>
            </a:r>
            <a:r>
              <a:rPr b="1" lang="pt-BR"/>
              <a:t>(por exclusão)</a:t>
            </a:r>
            <a:br>
              <a:rPr lang="pt-BR"/>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6"/>
          <p:cNvPicPr preferRelativeResize="0"/>
          <p:nvPr/>
        </p:nvPicPr>
        <p:blipFill rotWithShape="1">
          <a:blip r:embed="rId3">
            <a:alphaModFix/>
          </a:blip>
          <a:srcRect b="0" l="0" r="0" t="0"/>
          <a:stretch/>
        </p:blipFill>
        <p:spPr>
          <a:xfrm>
            <a:off x="2176599" y="831124"/>
            <a:ext cx="6027420" cy="5143500"/>
          </a:xfrm>
          <a:prstGeom prst="rect">
            <a:avLst/>
          </a:prstGeom>
          <a:noFill/>
          <a:ln>
            <a:noFill/>
          </a:ln>
        </p:spPr>
      </p:pic>
      <p:sp>
        <p:nvSpPr>
          <p:cNvPr id="71" name="Google Shape;71;p6"/>
          <p:cNvSpPr txBox="1"/>
          <p:nvPr/>
        </p:nvSpPr>
        <p:spPr>
          <a:xfrm>
            <a:off x="2394856" y="896983"/>
            <a:ext cx="1828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pt-BR" sz="1800" u="none" cap="none" strike="noStrike">
                <a:solidFill>
                  <a:srgbClr val="FF0000"/>
                </a:solidFill>
                <a:latin typeface="Calibri"/>
                <a:ea typeface="Calibri"/>
                <a:cs typeface="Calibri"/>
                <a:sym typeface="Calibri"/>
              </a:rPr>
              <a:t>1</a:t>
            </a:r>
            <a:endParaRPr b="1" sz="1800">
              <a:solidFill>
                <a:srgbClr val="FF0000"/>
              </a:solidFill>
              <a:latin typeface="Calibri"/>
              <a:ea typeface="Calibri"/>
              <a:cs typeface="Calibri"/>
              <a:sym typeface="Calibri"/>
            </a:endParaRPr>
          </a:p>
        </p:txBody>
      </p:sp>
      <p:sp>
        <p:nvSpPr>
          <p:cNvPr id="72" name="Google Shape;72;p6"/>
          <p:cNvSpPr txBox="1"/>
          <p:nvPr/>
        </p:nvSpPr>
        <p:spPr>
          <a:xfrm>
            <a:off x="2394856" y="1624149"/>
            <a:ext cx="1828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2</a:t>
            </a:r>
            <a:endParaRPr b="1" sz="1800">
              <a:solidFill>
                <a:srgbClr val="FF0000"/>
              </a:solidFill>
              <a:latin typeface="Calibri"/>
              <a:ea typeface="Calibri"/>
              <a:cs typeface="Calibri"/>
              <a:sym typeface="Calibri"/>
            </a:endParaRPr>
          </a:p>
        </p:txBody>
      </p:sp>
      <p:sp>
        <p:nvSpPr>
          <p:cNvPr id="73" name="Google Shape;73;p6"/>
          <p:cNvSpPr txBox="1"/>
          <p:nvPr/>
        </p:nvSpPr>
        <p:spPr>
          <a:xfrm>
            <a:off x="2394856" y="2481943"/>
            <a:ext cx="1828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3</a:t>
            </a:r>
            <a:endParaRPr b="1" sz="1800">
              <a:solidFill>
                <a:srgbClr val="FF0000"/>
              </a:solidFill>
              <a:latin typeface="Calibri"/>
              <a:ea typeface="Calibri"/>
              <a:cs typeface="Calibri"/>
              <a:sym typeface="Calibri"/>
            </a:endParaRPr>
          </a:p>
        </p:txBody>
      </p:sp>
      <p:sp>
        <p:nvSpPr>
          <p:cNvPr id="74" name="Google Shape;74;p6"/>
          <p:cNvSpPr txBox="1"/>
          <p:nvPr/>
        </p:nvSpPr>
        <p:spPr>
          <a:xfrm>
            <a:off x="2394856" y="3339737"/>
            <a:ext cx="1828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4</a:t>
            </a:r>
            <a:endParaRPr b="1" sz="1800">
              <a:solidFill>
                <a:srgbClr val="FF0000"/>
              </a:solidFill>
              <a:latin typeface="Calibri"/>
              <a:ea typeface="Calibri"/>
              <a:cs typeface="Calibri"/>
              <a:sym typeface="Calibri"/>
            </a:endParaRPr>
          </a:p>
        </p:txBody>
      </p:sp>
      <p:sp>
        <p:nvSpPr>
          <p:cNvPr id="75" name="Google Shape;75;p6"/>
          <p:cNvSpPr txBox="1"/>
          <p:nvPr/>
        </p:nvSpPr>
        <p:spPr>
          <a:xfrm>
            <a:off x="3309256" y="4841965"/>
            <a:ext cx="1828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5</a:t>
            </a:r>
            <a:endParaRPr b="1" sz="1800">
              <a:solidFill>
                <a:srgbClr val="FF0000"/>
              </a:solidFill>
              <a:latin typeface="Calibri"/>
              <a:ea typeface="Calibri"/>
              <a:cs typeface="Calibri"/>
              <a:sym typeface="Calibri"/>
            </a:endParaRPr>
          </a:p>
        </p:txBody>
      </p:sp>
      <p:cxnSp>
        <p:nvCxnSpPr>
          <p:cNvPr id="76" name="Google Shape;76;p6"/>
          <p:cNvCxnSpPr/>
          <p:nvPr/>
        </p:nvCxnSpPr>
        <p:spPr>
          <a:xfrm flipH="1" rot="10800000">
            <a:off x="5738949" y="1201783"/>
            <a:ext cx="627017" cy="278674"/>
          </a:xfrm>
          <a:prstGeom prst="straightConnector1">
            <a:avLst/>
          </a:prstGeom>
          <a:noFill/>
          <a:ln cap="flat" cmpd="sng" w="9525">
            <a:solidFill>
              <a:srgbClr val="FF0000"/>
            </a:solidFill>
            <a:prstDash val="solid"/>
            <a:miter lim="800000"/>
            <a:headEnd len="sm" w="sm" type="none"/>
            <a:tailEnd len="med" w="med" type="triangle"/>
          </a:ln>
        </p:spPr>
      </p:cxnSp>
      <p:sp>
        <p:nvSpPr>
          <p:cNvPr id="77" name="Google Shape;77;p6"/>
          <p:cNvSpPr txBox="1"/>
          <p:nvPr/>
        </p:nvSpPr>
        <p:spPr>
          <a:xfrm>
            <a:off x="6448696" y="1017117"/>
            <a:ext cx="1828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6</a:t>
            </a:r>
            <a:endParaRPr b="1" sz="1800">
              <a:solidFill>
                <a:srgbClr val="FF0000"/>
              </a:solidFill>
              <a:latin typeface="Calibri"/>
              <a:ea typeface="Calibri"/>
              <a:cs typeface="Calibri"/>
              <a:sym typeface="Calibri"/>
            </a:endParaRPr>
          </a:p>
        </p:txBody>
      </p:sp>
      <p:sp>
        <p:nvSpPr>
          <p:cNvPr id="78" name="Google Shape;78;p6"/>
          <p:cNvSpPr txBox="1"/>
          <p:nvPr/>
        </p:nvSpPr>
        <p:spPr>
          <a:xfrm>
            <a:off x="7611290" y="4019789"/>
            <a:ext cx="1828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7</a:t>
            </a:r>
            <a:endParaRPr b="1" sz="1800">
              <a:solidFill>
                <a:srgbClr val="FF0000"/>
              </a:solidFill>
              <a:latin typeface="Calibri"/>
              <a:ea typeface="Calibri"/>
              <a:cs typeface="Calibri"/>
              <a:sym typeface="Calibri"/>
            </a:endParaRPr>
          </a:p>
        </p:txBody>
      </p:sp>
      <p:sp>
        <p:nvSpPr>
          <p:cNvPr id="79" name="Google Shape;79;p6"/>
          <p:cNvSpPr txBox="1"/>
          <p:nvPr/>
        </p:nvSpPr>
        <p:spPr>
          <a:xfrm>
            <a:off x="2176599" y="468086"/>
            <a:ext cx="58347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“Tipo” de texto? Elemento? Editoria? O que está escrito?</a:t>
            </a:r>
            <a:endParaRPr b="1" sz="1800">
              <a:solidFill>
                <a:srgbClr val="FF0000"/>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Para Torres e Bueno (2018)</a:t>
            </a:r>
            <a:endParaRPr/>
          </a:p>
        </p:txBody>
      </p:sp>
      <p:sp>
        <p:nvSpPr>
          <p:cNvPr id="414" name="Google Shape;414;p60"/>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Kaká pede namorada em casamento e ela não aceita </a:t>
            </a:r>
            <a:r>
              <a:rPr b="1" lang="pt-BR"/>
              <a:t>(tradicional)</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pt-BR"/>
              <a:t>Kaká pede namorada em casamento e a resposta é inusitada </a:t>
            </a:r>
            <a:r>
              <a:rPr b="1" lang="pt-BR"/>
              <a:t>(sensacional)</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pt-BR"/>
              <a:t>Kaká pede namorada em casamento: sim ou não?  </a:t>
            </a:r>
            <a:r>
              <a:rPr b="1" lang="pt-BR"/>
              <a:t>(por exclusão)</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Para Torres e Bueno (2018)</a:t>
            </a:r>
            <a:endParaRPr/>
          </a:p>
        </p:txBody>
      </p:sp>
      <p:sp>
        <p:nvSpPr>
          <p:cNvPr id="420" name="Google Shape;420;p61"/>
          <p:cNvSpPr txBox="1"/>
          <p:nvPr>
            <p:ph idx="1" type="body"/>
          </p:nvPr>
        </p:nvSpPr>
        <p:spPr>
          <a:xfrm>
            <a:off x="838201" y="1690688"/>
            <a:ext cx="8237560" cy="47642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Kaká pede namorada em casamento e ela não aceita </a:t>
            </a:r>
            <a:r>
              <a:rPr b="1" lang="pt-BR"/>
              <a:t>(tradicional)</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pt-BR"/>
              <a:t>Kaká pede namorada em casamento e a resposta é inusitada </a:t>
            </a:r>
            <a:r>
              <a:rPr b="1" lang="pt-BR"/>
              <a:t>(sensacional)</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pt-BR"/>
              <a:t>Kaká pede namorada em casamento: sim ou não?  </a:t>
            </a:r>
            <a:r>
              <a:rPr b="1" lang="pt-BR"/>
              <a:t>(por exclusão)</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2"/>
          <p:cNvSpPr txBox="1"/>
          <p:nvPr>
            <p:ph type="title"/>
          </p:nvPr>
        </p:nvSpPr>
        <p:spPr>
          <a:xfrm>
            <a:off x="3448050" y="2486025"/>
            <a:ext cx="52959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lang="pt-BR"/>
              <a:t>Uma pesquisa sobre caça-cliques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sp>
        <p:nvSpPr>
          <p:cNvPr id="431" name="Google Shape;431;p63"/>
          <p:cNvSpPr txBox="1"/>
          <p:nvPr>
            <p:ph idx="1" type="body"/>
          </p:nvPr>
        </p:nvSpPr>
        <p:spPr>
          <a:xfrm>
            <a:off x="838200" y="1690700"/>
            <a:ext cx="10175700" cy="448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lang="pt-BR"/>
              <a:t>Perguntas: </a:t>
            </a:r>
            <a:endParaRPr/>
          </a:p>
          <a:p>
            <a:pPr indent="-228600" lvl="0" marL="228600" rtl="0" algn="l">
              <a:lnSpc>
                <a:spcPct val="90000"/>
              </a:lnSpc>
              <a:spcBef>
                <a:spcPts val="1000"/>
              </a:spcBef>
              <a:spcAft>
                <a:spcPts val="0"/>
              </a:spcAft>
              <a:buClr>
                <a:schemeClr val="dk1"/>
              </a:buClr>
              <a:buSzPts val="2800"/>
              <a:buChar char="•"/>
            </a:pPr>
            <a:r>
              <a:rPr lang="pt-BR"/>
              <a:t>Quais estratégias são usadas na construção do título caça-clique?</a:t>
            </a:r>
            <a:endParaRPr/>
          </a:p>
          <a:p>
            <a:pPr indent="-228600" lvl="0" marL="228600" rtl="0" algn="l">
              <a:lnSpc>
                <a:spcPct val="90000"/>
              </a:lnSpc>
              <a:spcBef>
                <a:spcPts val="1000"/>
              </a:spcBef>
              <a:spcAft>
                <a:spcPts val="0"/>
              </a:spcAft>
              <a:buClr>
                <a:schemeClr val="dk1"/>
              </a:buClr>
              <a:buSzPts val="2800"/>
              <a:buChar char="•"/>
            </a:pPr>
            <a:r>
              <a:rPr lang="pt-BR"/>
              <a:t>Seria o caça-clique um título jornalístico?</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pic>
        <p:nvPicPr>
          <p:cNvPr id="437" name="Google Shape;437;p64"/>
          <p:cNvPicPr preferRelativeResize="0"/>
          <p:nvPr>
            <p:ph idx="1" type="body"/>
          </p:nvPr>
        </p:nvPicPr>
        <p:blipFill rotWithShape="1">
          <a:blip r:embed="rId3">
            <a:alphaModFix/>
          </a:blip>
          <a:srcRect b="0" l="0" r="0" t="0"/>
          <a:stretch/>
        </p:blipFill>
        <p:spPr>
          <a:xfrm>
            <a:off x="3278641" y="1825625"/>
            <a:ext cx="3729718" cy="435133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pic>
        <p:nvPicPr>
          <p:cNvPr id="443" name="Google Shape;443;p65"/>
          <p:cNvPicPr preferRelativeResize="0"/>
          <p:nvPr>
            <p:ph idx="1" type="body"/>
          </p:nvPr>
        </p:nvPicPr>
        <p:blipFill rotWithShape="1">
          <a:blip r:embed="rId3">
            <a:alphaModFix/>
          </a:blip>
          <a:srcRect b="0" l="0" r="0" t="0"/>
          <a:stretch/>
        </p:blipFill>
        <p:spPr>
          <a:xfrm>
            <a:off x="1944122" y="1919951"/>
            <a:ext cx="7032610" cy="3309464"/>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sp>
        <p:nvSpPr>
          <p:cNvPr id="449" name="Google Shape;449;p66"/>
          <p:cNvSpPr txBox="1"/>
          <p:nvPr>
            <p:ph idx="1" type="body"/>
          </p:nvPr>
        </p:nvSpPr>
        <p:spPr>
          <a:xfrm>
            <a:off x="838200" y="1690700"/>
            <a:ext cx="10175700" cy="448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b="1" lang="pt-BR"/>
              <a:t>O suspense pelo teaser</a:t>
            </a:r>
            <a:endParaRPr b="1"/>
          </a:p>
          <a:p>
            <a:pPr indent="0" lvl="0" marL="0" rtl="0" algn="l">
              <a:lnSpc>
                <a:spcPct val="90000"/>
              </a:lnSpc>
              <a:spcBef>
                <a:spcPts val="1000"/>
              </a:spcBef>
              <a:spcAft>
                <a:spcPts val="0"/>
              </a:spcAft>
              <a:buClr>
                <a:schemeClr val="dk1"/>
              </a:buClr>
              <a:buSzPts val="2800"/>
              <a:buNone/>
            </a:pPr>
            <a:r>
              <a:rPr lang="pt-BR"/>
              <a:t>Se por um lado o caça-clique apela, em boa parte das suas publicações, para o suspense, e este não está entre os recursos usuais do jornalismo, por outro ele é uma prática bem alicerçada na rotina dos publicitários. O teaser é definido como “um anúncio que tem por função provocar a curiosidade do consumidor. Em geral, são publicados pares, ou seja, o teaser hoje e a revelação (com a solução da proposição feita no teaser) no dia seguinte” </a:t>
            </a:r>
            <a:br>
              <a:rPr lang="pt-BR"/>
            </a:br>
            <a:r>
              <a:rPr lang="pt-BR"/>
              <a:t>(FIGUEIREDO, 2005, p.86). (BUENO, 2022, p. 109-110)</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pic>
        <p:nvPicPr>
          <p:cNvPr id="455" name="Google Shape;455;p67"/>
          <p:cNvPicPr preferRelativeResize="0"/>
          <p:nvPr>
            <p:ph idx="1" type="body"/>
          </p:nvPr>
        </p:nvPicPr>
        <p:blipFill rotWithShape="1">
          <a:blip r:embed="rId3">
            <a:alphaModFix/>
          </a:blip>
          <a:srcRect b="0" l="0" r="0" t="0"/>
          <a:stretch/>
        </p:blipFill>
        <p:spPr>
          <a:xfrm>
            <a:off x="1466385" y="1890143"/>
            <a:ext cx="7354230" cy="422230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sp>
        <p:nvSpPr>
          <p:cNvPr id="461" name="Google Shape;461;p68"/>
          <p:cNvSpPr txBox="1"/>
          <p:nvPr>
            <p:ph idx="1" type="body"/>
          </p:nvPr>
        </p:nvSpPr>
        <p:spPr>
          <a:xfrm>
            <a:off x="838200" y="1690700"/>
            <a:ext cx="10175700" cy="448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b="1" lang="pt-BR"/>
              <a:t>A emoção pela tabloidização</a:t>
            </a:r>
            <a:endParaRPr b="1"/>
          </a:p>
          <a:p>
            <a:pPr indent="0" lvl="0" marL="0" rtl="0" algn="l">
              <a:lnSpc>
                <a:spcPct val="90000"/>
              </a:lnSpc>
              <a:spcBef>
                <a:spcPts val="1000"/>
              </a:spcBef>
              <a:spcAft>
                <a:spcPts val="0"/>
              </a:spcAft>
              <a:buClr>
                <a:schemeClr val="dk1"/>
              </a:buClr>
              <a:buSzPts val="2800"/>
              <a:buNone/>
            </a:pPr>
            <a:r>
              <a:rPr lang="pt-BR"/>
              <a:t>Uma estratégia que, diferentemente da primeira (teaser) não se pode classificar como uma novidade da web, nem um recurso exclusivo do formato. Pelo menos não na sua origem. Ao descrever os primeiros jornais populares Martín-Barbero (2009), por exemplo, elenca algumas características desse modelo de jornalismo popular que assume bastante das disposições da linguagem publicitária, </a:t>
            </a:r>
            <a:br>
              <a:rPr lang="pt-BR"/>
            </a:br>
            <a:r>
              <a:rPr lang="pt-BR"/>
              <a:t>com títulos generalistas, com letras garrafais </a:t>
            </a:r>
            <a:br>
              <a:rPr lang="pt-BR"/>
            </a:br>
            <a:r>
              <a:rPr lang="pt-BR"/>
              <a:t>e marcados pelo exagero. (BUENO, 2022, p. 113)</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sp>
        <p:nvSpPr>
          <p:cNvPr id="467" name="Google Shape;467;p69"/>
          <p:cNvSpPr txBox="1"/>
          <p:nvPr>
            <p:ph idx="1" type="body"/>
          </p:nvPr>
        </p:nvSpPr>
        <p:spPr>
          <a:xfrm>
            <a:off x="838200" y="1690700"/>
            <a:ext cx="10175700" cy="448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lang="pt-BR"/>
              <a:t>Para além de ter, quem sabe, uma licença poética ou criativa, até mesmo valorizada na feitura de título, particularmente em grandes reportagens e em revistas, o fato é que a ausência de informação ou o exagero atrelado ao atraso em noticiar os fatos </a:t>
            </a:r>
            <a:r>
              <a:rPr b="1" lang="pt-BR"/>
              <a:t>faz do caça-clique um produto publicitário</a:t>
            </a:r>
            <a:r>
              <a:rPr lang="pt-BR"/>
              <a:t>. E atendendo tão claramente aos interesses do mercado, mas mais que isso, preterindo ou mesmo desacreditando alicerces da redação jornalística, esse modelo de escrita comprova que, conclusivamente, eles não são títulos jornalísticos. (BUENO, 2022, p. 116)</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7"/>
          <p:cNvPicPr preferRelativeResize="0"/>
          <p:nvPr/>
        </p:nvPicPr>
        <p:blipFill rotWithShape="1">
          <a:blip r:embed="rId3">
            <a:alphaModFix/>
          </a:blip>
          <a:srcRect b="0" l="0" r="0" t="0"/>
          <a:stretch/>
        </p:blipFill>
        <p:spPr>
          <a:xfrm>
            <a:off x="2176599" y="831124"/>
            <a:ext cx="6027420" cy="5143500"/>
          </a:xfrm>
          <a:prstGeom prst="rect">
            <a:avLst/>
          </a:prstGeom>
          <a:noFill/>
          <a:ln>
            <a:noFill/>
          </a:ln>
        </p:spPr>
      </p:pic>
      <p:sp>
        <p:nvSpPr>
          <p:cNvPr id="85" name="Google Shape;85;p7"/>
          <p:cNvSpPr txBox="1"/>
          <p:nvPr/>
        </p:nvSpPr>
        <p:spPr>
          <a:xfrm>
            <a:off x="2394855" y="896983"/>
            <a:ext cx="24813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1 - chapéu </a:t>
            </a:r>
            <a:endParaRPr b="1" sz="1800">
              <a:solidFill>
                <a:srgbClr val="FF0000"/>
              </a:solidFill>
              <a:latin typeface="Calibri"/>
              <a:ea typeface="Calibri"/>
              <a:cs typeface="Calibri"/>
              <a:sym typeface="Calibri"/>
            </a:endParaRPr>
          </a:p>
        </p:txBody>
      </p:sp>
      <p:sp>
        <p:nvSpPr>
          <p:cNvPr id="86" name="Google Shape;86;p7"/>
          <p:cNvSpPr txBox="1"/>
          <p:nvPr/>
        </p:nvSpPr>
        <p:spPr>
          <a:xfrm>
            <a:off x="2394855" y="1624149"/>
            <a:ext cx="18636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2 - título</a:t>
            </a:r>
            <a:endParaRPr b="1" sz="1800">
              <a:solidFill>
                <a:srgbClr val="FF0000"/>
              </a:solidFill>
              <a:latin typeface="Calibri"/>
              <a:ea typeface="Calibri"/>
              <a:cs typeface="Calibri"/>
              <a:sym typeface="Calibri"/>
            </a:endParaRPr>
          </a:p>
        </p:txBody>
      </p:sp>
      <p:sp>
        <p:nvSpPr>
          <p:cNvPr id="87" name="Google Shape;87;p7"/>
          <p:cNvSpPr txBox="1"/>
          <p:nvPr/>
        </p:nvSpPr>
        <p:spPr>
          <a:xfrm>
            <a:off x="2394855" y="2481943"/>
            <a:ext cx="23687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3 - subtítulo</a:t>
            </a:r>
            <a:endParaRPr b="1" sz="1800">
              <a:solidFill>
                <a:srgbClr val="FF0000"/>
              </a:solidFill>
              <a:latin typeface="Calibri"/>
              <a:ea typeface="Calibri"/>
              <a:cs typeface="Calibri"/>
              <a:sym typeface="Calibri"/>
            </a:endParaRPr>
          </a:p>
        </p:txBody>
      </p:sp>
      <p:sp>
        <p:nvSpPr>
          <p:cNvPr id="88" name="Google Shape;88;p7"/>
          <p:cNvSpPr txBox="1"/>
          <p:nvPr/>
        </p:nvSpPr>
        <p:spPr>
          <a:xfrm>
            <a:off x="2394854" y="3209109"/>
            <a:ext cx="9144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4 - lide</a:t>
            </a:r>
            <a:endParaRPr b="1" sz="1800">
              <a:solidFill>
                <a:srgbClr val="FF0000"/>
              </a:solidFill>
              <a:latin typeface="Calibri"/>
              <a:ea typeface="Calibri"/>
              <a:cs typeface="Calibri"/>
              <a:sym typeface="Calibri"/>
            </a:endParaRPr>
          </a:p>
        </p:txBody>
      </p:sp>
      <p:sp>
        <p:nvSpPr>
          <p:cNvPr id="89" name="Google Shape;89;p7"/>
          <p:cNvSpPr txBox="1"/>
          <p:nvPr/>
        </p:nvSpPr>
        <p:spPr>
          <a:xfrm>
            <a:off x="3196044" y="4794069"/>
            <a:ext cx="11930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5 - destaque</a:t>
            </a:r>
            <a:endParaRPr b="1" sz="1800">
              <a:solidFill>
                <a:srgbClr val="FF0000"/>
              </a:solidFill>
              <a:latin typeface="Calibri"/>
              <a:ea typeface="Calibri"/>
              <a:cs typeface="Calibri"/>
              <a:sym typeface="Calibri"/>
            </a:endParaRPr>
          </a:p>
        </p:txBody>
      </p:sp>
      <p:cxnSp>
        <p:nvCxnSpPr>
          <p:cNvPr id="90" name="Google Shape;90;p7"/>
          <p:cNvCxnSpPr/>
          <p:nvPr/>
        </p:nvCxnSpPr>
        <p:spPr>
          <a:xfrm flipH="1" rot="10800000">
            <a:off x="5738949" y="1201783"/>
            <a:ext cx="627017" cy="278674"/>
          </a:xfrm>
          <a:prstGeom prst="straightConnector1">
            <a:avLst/>
          </a:prstGeom>
          <a:noFill/>
          <a:ln cap="flat" cmpd="sng" w="9525">
            <a:solidFill>
              <a:srgbClr val="FF0000"/>
            </a:solidFill>
            <a:prstDash val="solid"/>
            <a:miter lim="800000"/>
            <a:headEnd len="sm" w="sm" type="none"/>
            <a:tailEnd len="med" w="med" type="triangle"/>
          </a:ln>
        </p:spPr>
      </p:cxnSp>
      <p:sp>
        <p:nvSpPr>
          <p:cNvPr id="91" name="Google Shape;91;p7"/>
          <p:cNvSpPr txBox="1"/>
          <p:nvPr/>
        </p:nvSpPr>
        <p:spPr>
          <a:xfrm>
            <a:off x="6448696" y="1017117"/>
            <a:ext cx="13454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6 - foto</a:t>
            </a:r>
            <a:endParaRPr b="1" sz="1800">
              <a:solidFill>
                <a:srgbClr val="FF0000"/>
              </a:solidFill>
              <a:latin typeface="Calibri"/>
              <a:ea typeface="Calibri"/>
              <a:cs typeface="Calibri"/>
              <a:sym typeface="Calibri"/>
            </a:endParaRPr>
          </a:p>
        </p:txBody>
      </p:sp>
      <p:sp>
        <p:nvSpPr>
          <p:cNvPr id="92" name="Google Shape;92;p7"/>
          <p:cNvSpPr txBox="1"/>
          <p:nvPr/>
        </p:nvSpPr>
        <p:spPr>
          <a:xfrm>
            <a:off x="7611290" y="4019789"/>
            <a:ext cx="14978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7 - legenda</a:t>
            </a:r>
            <a:endParaRPr b="1" sz="1800">
              <a:solidFill>
                <a:srgbClr val="FF0000"/>
              </a:solidFill>
              <a:latin typeface="Calibri"/>
              <a:ea typeface="Calibri"/>
              <a:cs typeface="Calibri"/>
              <a:sym typeface="Calibri"/>
            </a:endParaRPr>
          </a:p>
        </p:txBody>
      </p:sp>
      <p:sp>
        <p:nvSpPr>
          <p:cNvPr id="93" name="Google Shape;93;p7"/>
          <p:cNvSpPr txBox="1"/>
          <p:nvPr/>
        </p:nvSpPr>
        <p:spPr>
          <a:xfrm>
            <a:off x="2176599" y="468086"/>
            <a:ext cx="58347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FF0000"/>
                </a:solidFill>
                <a:latin typeface="Calibri"/>
                <a:ea typeface="Calibri"/>
                <a:cs typeface="Calibri"/>
                <a:sym typeface="Calibri"/>
              </a:rPr>
              <a:t>Tipo de texto? Elemento? Editoria? O que está escrito?</a:t>
            </a:r>
            <a:endParaRPr b="1" sz="1800">
              <a:solidFill>
                <a:srgbClr val="FF0000"/>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sp>
        <p:nvSpPr>
          <p:cNvPr id="473" name="Google Shape;473;p70"/>
          <p:cNvSpPr txBox="1"/>
          <p:nvPr>
            <p:ph idx="1" type="body"/>
          </p:nvPr>
        </p:nvSpPr>
        <p:spPr>
          <a:xfrm>
            <a:off x="838200" y="1690700"/>
            <a:ext cx="10175700" cy="448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lang="pt-BR"/>
              <a:t>O caça-clique não é jornalismo. Ele não formaliza um hibridismo de linguagem, como já vivenciamos em outros momentos, inclusive na apresentação de conteúdos, ele é um produto da publicidade. Não está preocupado em informar, mas, exclusivamente, em atrair (vender). Por que incomodam? Porque não é clique que garante boa notícia e pelo fato de que o modo como adentra a rotina dos sites jornalísticos ignora o compromisso que o Jornalismo tem com a informação. (BUENO, 2022, p. 116)</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sp>
        <p:nvSpPr>
          <p:cNvPr id="479" name="Google Shape;479;p71"/>
          <p:cNvSpPr txBox="1"/>
          <p:nvPr>
            <p:ph idx="1" type="body"/>
          </p:nvPr>
        </p:nvSpPr>
        <p:spPr>
          <a:xfrm>
            <a:off x="838200" y="1690700"/>
            <a:ext cx="10175700" cy="448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lang="pt-BR"/>
              <a:t>Pergunta: </a:t>
            </a:r>
            <a:endParaRPr/>
          </a:p>
          <a:p>
            <a:pPr indent="-228600" lvl="0" marL="228600" rtl="0" algn="l">
              <a:lnSpc>
                <a:spcPct val="90000"/>
              </a:lnSpc>
              <a:spcBef>
                <a:spcPts val="1000"/>
              </a:spcBef>
              <a:spcAft>
                <a:spcPts val="0"/>
              </a:spcAft>
              <a:buClr>
                <a:schemeClr val="dk1"/>
              </a:buClr>
              <a:buSzPts val="2800"/>
              <a:buChar char="•"/>
            </a:pPr>
            <a:r>
              <a:rPr lang="pt-BR"/>
              <a:t>Como o monitoramento das métricas e estratégias de SEO interferem na escritura dos títulos jornalísticos?</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sp>
        <p:nvSpPr>
          <p:cNvPr id="485" name="Google Shape;485;p72"/>
          <p:cNvSpPr txBox="1"/>
          <p:nvPr>
            <p:ph idx="1" type="body"/>
          </p:nvPr>
        </p:nvSpPr>
        <p:spPr>
          <a:xfrm>
            <a:off x="1008150" y="1690825"/>
            <a:ext cx="10175700" cy="448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lang="pt-BR"/>
              <a:t>O gatilho para este estudo aconteceu quando, durante um GT do 8º Congresso Internacional de Ciberjornalismo (2017) uma editora do jornal gaúcho Zero Hora comentou que na sua rotina de trabalho monitorava o engajamento nos títulos e que costumava refazer, ao longo do dia, títulos com poucos acessos (...) [trata-se de] um formato impensável no modelo impresso e pouco descrito na literatura. (BUENO, 2022, p. 123)</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sp>
        <p:nvSpPr>
          <p:cNvPr id="491" name="Google Shape;491;p73"/>
          <p:cNvSpPr txBox="1"/>
          <p:nvPr>
            <p:ph idx="1" type="body"/>
          </p:nvPr>
        </p:nvSpPr>
        <p:spPr>
          <a:xfrm>
            <a:off x="1008150" y="1690825"/>
            <a:ext cx="10175700" cy="448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b="1" lang="pt-BR"/>
              <a:t>1- Mudança de títulos</a:t>
            </a:r>
            <a:endParaRPr/>
          </a:p>
          <a:p>
            <a:pPr indent="0" lvl="0" marL="0" rtl="0" algn="l">
              <a:lnSpc>
                <a:spcPct val="90000"/>
              </a:lnSpc>
              <a:spcBef>
                <a:spcPts val="1000"/>
              </a:spcBef>
              <a:spcAft>
                <a:spcPts val="0"/>
              </a:spcAft>
              <a:buClr>
                <a:schemeClr val="dk1"/>
              </a:buClr>
              <a:buSzPts val="2800"/>
              <a:buNone/>
            </a:pPr>
            <a:r>
              <a:rPr lang="pt-BR"/>
              <a:t>Primeiramente foi perguntado a todos os jornalistas se eles e/ ou seus veículos monitoravam o engajamento das matérias publicadas e se a prática levava o veículo a trocar o título delas, a fim de melhorar o engajamento. Dos cinco entrevistados, apenas o editor da revista Semana On disse que não adotava o procedimento, embora soubesse que essa era uma tática comum em muitos sites </a:t>
            </a:r>
            <a:br>
              <a:rPr lang="pt-BR"/>
            </a:br>
            <a:r>
              <a:rPr lang="pt-BR"/>
              <a:t>e até se questionasse por não poder fazer isso ainda. </a:t>
            </a:r>
            <a:br>
              <a:rPr lang="pt-BR"/>
            </a:br>
            <a:r>
              <a:rPr lang="pt-BR"/>
              <a:t>(BUENO, 2022, p. 125)</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sp>
        <p:nvSpPr>
          <p:cNvPr id="497" name="Google Shape;497;p74"/>
          <p:cNvSpPr txBox="1"/>
          <p:nvPr>
            <p:ph idx="1" type="body"/>
          </p:nvPr>
        </p:nvSpPr>
        <p:spPr>
          <a:xfrm>
            <a:off x="1008150" y="1690825"/>
            <a:ext cx="10175700" cy="448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b="1" lang="pt-BR"/>
              <a:t>2- Equipamentos e equipe</a:t>
            </a:r>
            <a:endParaRPr b="1"/>
          </a:p>
          <a:p>
            <a:pPr indent="0" lvl="0" marL="0" rtl="0" algn="l">
              <a:lnSpc>
                <a:spcPct val="90000"/>
              </a:lnSpc>
              <a:spcBef>
                <a:spcPts val="1000"/>
              </a:spcBef>
              <a:spcAft>
                <a:spcPts val="0"/>
              </a:spcAft>
              <a:buClr>
                <a:schemeClr val="dk1"/>
              </a:buClr>
              <a:buSzPts val="2800"/>
              <a:buNone/>
            </a:pPr>
            <a:r>
              <a:rPr lang="pt-BR"/>
              <a:t>Trata-se de softwares que testam ao longo do dia os títulos que geram mais engajamento, em geral o melhor de três. No BuzzFeed, por exemplo, isso é tão corriqueiro que é adotado na grande maioria das publicações e não apenas em casos especiais. Já no El País o sistema deixou de ser frequente porque necessitava de uma equipe específica para ficar acompanhando as oscilações, o que </a:t>
            </a:r>
            <a:br>
              <a:rPr lang="pt-BR"/>
            </a:br>
            <a:r>
              <a:rPr lang="pt-BR"/>
              <a:t>onerava muito a redação. Hoje essa função acabou sendo </a:t>
            </a:r>
            <a:br>
              <a:rPr lang="pt-BR"/>
            </a:br>
            <a:r>
              <a:rPr lang="pt-BR"/>
              <a:t>cumulativa das atividades dos editores.</a:t>
            </a:r>
            <a:br>
              <a:rPr lang="pt-BR"/>
            </a:br>
            <a:r>
              <a:rPr lang="pt-BR"/>
              <a:t>(BUENO, 2022, p. 126)</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sp>
        <p:nvSpPr>
          <p:cNvPr id="503" name="Google Shape;503;p75"/>
          <p:cNvSpPr txBox="1"/>
          <p:nvPr>
            <p:ph idx="1" type="body"/>
          </p:nvPr>
        </p:nvSpPr>
        <p:spPr>
          <a:xfrm>
            <a:off x="1008150" y="1690825"/>
            <a:ext cx="10175700" cy="448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b="1" lang="pt-BR"/>
              <a:t>3- Caça-cliques</a:t>
            </a:r>
            <a:endParaRPr b="1"/>
          </a:p>
          <a:p>
            <a:pPr indent="0" lvl="0" marL="0" rtl="0" algn="l">
              <a:lnSpc>
                <a:spcPct val="90000"/>
              </a:lnSpc>
              <a:spcBef>
                <a:spcPts val="1000"/>
              </a:spcBef>
              <a:spcAft>
                <a:spcPts val="0"/>
              </a:spcAft>
              <a:buClr>
                <a:schemeClr val="dk1"/>
              </a:buClr>
              <a:buSzPts val="2800"/>
              <a:buNone/>
            </a:pPr>
            <a:r>
              <a:rPr lang="pt-BR"/>
              <a:t>O único entrevistado que disse ser categoricamente contrário as estratégia caça-cliques foi o editor do BuzzFeed. Ele defendeu que o título na internet deve ser diferente do tradicionalmente praticado no modelo impresso e, segundo ele, replicado muitas vezes nos sites, incluindo nessa mudança mais criatividade e, inclusive, recursos da oralidade. No entanto, revelou que no veículo em que atua, </a:t>
            </a:r>
            <a:br>
              <a:rPr lang="pt-BR"/>
            </a:br>
            <a:r>
              <a:rPr lang="pt-BR"/>
              <a:t>o modelo caça-clique “está proibido” porque </a:t>
            </a:r>
            <a:br>
              <a:rPr lang="pt-BR"/>
            </a:br>
            <a:r>
              <a:rPr lang="pt-BR"/>
              <a:t>comprometeria, com o tempo, a credibilidade da empresa. </a:t>
            </a:r>
            <a:br>
              <a:rPr lang="pt-BR"/>
            </a:br>
            <a:r>
              <a:rPr lang="pt-BR"/>
              <a:t>(...) os demais jornalistas (...) argumentaram que poderiam </a:t>
            </a:r>
            <a:br>
              <a:rPr lang="pt-BR"/>
            </a:br>
            <a:r>
              <a:rPr lang="pt-BR"/>
              <a:t>usar (...). (BUENO, 2022, p. 128)</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pt-BR"/>
              <a:t>Títulos na internet</a:t>
            </a:r>
            <a:endParaRPr/>
          </a:p>
        </p:txBody>
      </p:sp>
      <p:sp>
        <p:nvSpPr>
          <p:cNvPr id="509" name="Google Shape;509;p76"/>
          <p:cNvSpPr txBox="1"/>
          <p:nvPr>
            <p:ph idx="1" type="body"/>
          </p:nvPr>
        </p:nvSpPr>
        <p:spPr>
          <a:xfrm>
            <a:off x="1008150" y="1690825"/>
            <a:ext cx="10175700" cy="448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b="1" lang="pt-BR"/>
              <a:t>4- Qualidade</a:t>
            </a:r>
            <a:endParaRPr b="1"/>
          </a:p>
          <a:p>
            <a:pPr indent="0" lvl="0" marL="0" rtl="0" algn="l">
              <a:lnSpc>
                <a:spcPct val="90000"/>
              </a:lnSpc>
              <a:spcBef>
                <a:spcPts val="1000"/>
              </a:spcBef>
              <a:spcAft>
                <a:spcPts val="0"/>
              </a:spcAft>
              <a:buClr>
                <a:schemeClr val="dk1"/>
              </a:buClr>
              <a:buSzPts val="2800"/>
              <a:buNone/>
            </a:pPr>
            <a:r>
              <a:rPr lang="pt-BR"/>
              <a:t>Por fim, se isso vai ampliar ou diminuir a qualidade do conteúdo é algo que, ao que se percebe, ainda não tem sido muito debatido entre os jornalistas que acreditam que a linha editorial dos veículos é o que vai definir essas escolhas, com ou sem software. (BUENO, 2022, p. 131)</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a:p>
            <a:pPr indent="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77"/>
          <p:cNvSpPr txBox="1"/>
          <p:nvPr>
            <p:ph type="title"/>
          </p:nvPr>
        </p:nvSpPr>
        <p:spPr>
          <a:xfrm>
            <a:off x="3448050" y="2486025"/>
            <a:ext cx="52959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lang="pt-BR"/>
              <a:t>Análises práticas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Caça-cliques “do mal” - sensacionalismo</a:t>
            </a:r>
            <a:endParaRPr/>
          </a:p>
        </p:txBody>
      </p:sp>
      <p:sp>
        <p:nvSpPr>
          <p:cNvPr id="520" name="Google Shape;520;p78"/>
          <p:cNvSpPr txBox="1"/>
          <p:nvPr>
            <p:ph idx="1" type="body"/>
          </p:nvPr>
        </p:nvSpPr>
        <p:spPr>
          <a:xfrm>
            <a:off x="1131857" y="4595719"/>
            <a:ext cx="2211977" cy="14836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Site TV Foco, 01.08.23</a:t>
            </a:r>
            <a:endParaRPr/>
          </a:p>
        </p:txBody>
      </p:sp>
      <p:pic>
        <p:nvPicPr>
          <p:cNvPr id="521" name="Google Shape;521;p78"/>
          <p:cNvPicPr preferRelativeResize="0"/>
          <p:nvPr/>
        </p:nvPicPr>
        <p:blipFill rotWithShape="1">
          <a:blip r:embed="rId3">
            <a:alphaModFix/>
          </a:blip>
          <a:srcRect b="0" l="0" r="0" t="0"/>
          <a:stretch/>
        </p:blipFill>
        <p:spPr>
          <a:xfrm>
            <a:off x="838200" y="1475431"/>
            <a:ext cx="10058400" cy="303574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Caça-cliques “do mal” – omissão </a:t>
            </a:r>
            <a:br>
              <a:rPr lang="pt-BR"/>
            </a:br>
            <a:r>
              <a:rPr lang="pt-BR"/>
              <a:t>e sensacionalismo</a:t>
            </a:r>
            <a:endParaRPr/>
          </a:p>
        </p:txBody>
      </p:sp>
      <p:sp>
        <p:nvSpPr>
          <p:cNvPr id="527" name="Google Shape;527;p79"/>
          <p:cNvSpPr txBox="1"/>
          <p:nvPr>
            <p:ph idx="1" type="body"/>
          </p:nvPr>
        </p:nvSpPr>
        <p:spPr>
          <a:xfrm>
            <a:off x="8342554" y="2227966"/>
            <a:ext cx="2211977" cy="14836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TV Foco, 01.08.23</a:t>
            </a:r>
            <a:endParaRPr/>
          </a:p>
        </p:txBody>
      </p:sp>
      <p:pic>
        <p:nvPicPr>
          <p:cNvPr id="528" name="Google Shape;528;p79"/>
          <p:cNvPicPr preferRelativeResize="0"/>
          <p:nvPr/>
        </p:nvPicPr>
        <p:blipFill rotWithShape="1">
          <a:blip r:embed="rId3">
            <a:alphaModFix/>
          </a:blip>
          <a:srcRect b="0" l="0" r="0" t="0"/>
          <a:stretch/>
        </p:blipFill>
        <p:spPr>
          <a:xfrm>
            <a:off x="963930" y="1690688"/>
            <a:ext cx="4819854" cy="34758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8"/>
          <p:cNvPicPr preferRelativeResize="0"/>
          <p:nvPr/>
        </p:nvPicPr>
        <p:blipFill rotWithShape="1">
          <a:blip r:embed="rId3">
            <a:alphaModFix/>
          </a:blip>
          <a:srcRect b="0" l="0" r="0" t="0"/>
          <a:stretch/>
        </p:blipFill>
        <p:spPr>
          <a:xfrm>
            <a:off x="1919911" y="964028"/>
            <a:ext cx="6142252" cy="5128704"/>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Caça-cliques “do mal” - omissão</a:t>
            </a:r>
            <a:endParaRPr/>
          </a:p>
        </p:txBody>
      </p:sp>
      <p:sp>
        <p:nvSpPr>
          <p:cNvPr id="534" name="Google Shape;534;p80"/>
          <p:cNvSpPr txBox="1"/>
          <p:nvPr>
            <p:ph idx="1" type="body"/>
          </p:nvPr>
        </p:nvSpPr>
        <p:spPr>
          <a:xfrm>
            <a:off x="1131857" y="4595719"/>
            <a:ext cx="2211977" cy="14836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Home do Terra, 01.08.23</a:t>
            </a:r>
            <a:endParaRPr/>
          </a:p>
        </p:txBody>
      </p:sp>
      <p:pic>
        <p:nvPicPr>
          <p:cNvPr id="535" name="Google Shape;535;p80"/>
          <p:cNvPicPr preferRelativeResize="0"/>
          <p:nvPr/>
        </p:nvPicPr>
        <p:blipFill rotWithShape="1">
          <a:blip r:embed="rId3">
            <a:alphaModFix/>
          </a:blip>
          <a:srcRect b="0" l="0" r="0" t="0"/>
          <a:stretch/>
        </p:blipFill>
        <p:spPr>
          <a:xfrm>
            <a:off x="505097" y="1754126"/>
            <a:ext cx="10938176" cy="1677051"/>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Caça-cliques “do médio” - omissão</a:t>
            </a:r>
            <a:endParaRPr/>
          </a:p>
        </p:txBody>
      </p:sp>
      <p:pic>
        <p:nvPicPr>
          <p:cNvPr id="541" name="Google Shape;541;p81"/>
          <p:cNvPicPr preferRelativeResize="0"/>
          <p:nvPr/>
        </p:nvPicPr>
        <p:blipFill rotWithShape="1">
          <a:blip r:embed="rId3">
            <a:alphaModFix/>
          </a:blip>
          <a:srcRect b="-538" l="22424" r="19913" t="539"/>
          <a:stretch/>
        </p:blipFill>
        <p:spPr>
          <a:xfrm>
            <a:off x="838200" y="1408015"/>
            <a:ext cx="5799908" cy="4843384"/>
          </a:xfrm>
          <a:prstGeom prst="rect">
            <a:avLst/>
          </a:prstGeom>
          <a:noFill/>
          <a:ln>
            <a:noFill/>
          </a:ln>
        </p:spPr>
      </p:pic>
      <p:sp>
        <p:nvSpPr>
          <p:cNvPr id="542" name="Google Shape;542;p81"/>
          <p:cNvSpPr txBox="1"/>
          <p:nvPr>
            <p:ph idx="1" type="body"/>
          </p:nvPr>
        </p:nvSpPr>
        <p:spPr>
          <a:xfrm>
            <a:off x="7125595" y="5727511"/>
            <a:ext cx="2810821" cy="14836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UOL, 01.08.23</a:t>
            </a:r>
            <a:endParaRPr/>
          </a:p>
        </p:txBody>
      </p:sp>
      <p:sp>
        <p:nvSpPr>
          <p:cNvPr id="543" name="Google Shape;543;p81"/>
          <p:cNvSpPr txBox="1"/>
          <p:nvPr/>
        </p:nvSpPr>
        <p:spPr>
          <a:xfrm>
            <a:off x="7125595" y="1589174"/>
            <a:ext cx="3409664" cy="2802936"/>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Opção:</a:t>
            </a:r>
            <a:endParaRPr/>
          </a:p>
          <a:p>
            <a:pPr indent="-228600" lvl="0" marL="228600" marR="0" rtl="0" algn="l">
              <a:lnSpc>
                <a:spcPct val="90000"/>
              </a:lnSpc>
              <a:spcBef>
                <a:spcPts val="100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Lateral do Santos </a:t>
            </a:r>
            <a:br>
              <a:rPr lang="pt-BR" sz="2800">
                <a:solidFill>
                  <a:schemeClr val="dk1"/>
                </a:solidFill>
                <a:latin typeface="Calibri"/>
                <a:ea typeface="Calibri"/>
                <a:cs typeface="Calibri"/>
                <a:sym typeface="Calibri"/>
              </a:rPr>
            </a:br>
            <a:r>
              <a:rPr lang="pt-BR" sz="2800">
                <a:solidFill>
                  <a:schemeClr val="dk1"/>
                </a:solidFill>
                <a:latin typeface="Calibri"/>
                <a:ea typeface="Calibri"/>
                <a:cs typeface="Calibri"/>
                <a:sym typeface="Calibri"/>
              </a:rPr>
              <a:t>se declara pobre à Justiça com salário de R$ 116 mil</a:t>
            </a:r>
            <a:endParaRPr sz="2800">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Caça-cliques “do médio” - omissão</a:t>
            </a:r>
            <a:endParaRPr/>
          </a:p>
        </p:txBody>
      </p:sp>
      <p:sp>
        <p:nvSpPr>
          <p:cNvPr id="549" name="Google Shape;549;p82"/>
          <p:cNvSpPr txBox="1"/>
          <p:nvPr>
            <p:ph idx="1" type="body"/>
          </p:nvPr>
        </p:nvSpPr>
        <p:spPr>
          <a:xfrm>
            <a:off x="9553045" y="2627582"/>
            <a:ext cx="2211977" cy="14836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UOL, 01.08.23</a:t>
            </a:r>
            <a:endParaRPr/>
          </a:p>
        </p:txBody>
      </p:sp>
      <p:pic>
        <p:nvPicPr>
          <p:cNvPr id="550" name="Google Shape;550;p82"/>
          <p:cNvPicPr preferRelativeResize="0"/>
          <p:nvPr/>
        </p:nvPicPr>
        <p:blipFill rotWithShape="1">
          <a:blip r:embed="rId3">
            <a:alphaModFix/>
          </a:blip>
          <a:srcRect b="0" l="0" r="0" t="0"/>
          <a:stretch/>
        </p:blipFill>
        <p:spPr>
          <a:xfrm>
            <a:off x="1537607" y="1617617"/>
            <a:ext cx="2324100" cy="2804160"/>
          </a:xfrm>
          <a:prstGeom prst="rect">
            <a:avLst/>
          </a:prstGeom>
          <a:noFill/>
          <a:ln>
            <a:noFill/>
          </a:ln>
        </p:spPr>
      </p:pic>
      <p:sp>
        <p:nvSpPr>
          <p:cNvPr id="551" name="Google Shape;551;p82"/>
          <p:cNvSpPr txBox="1"/>
          <p:nvPr/>
        </p:nvSpPr>
        <p:spPr>
          <a:xfrm>
            <a:off x="5089903" y="1830025"/>
            <a:ext cx="3409664" cy="2802936"/>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Opção:</a:t>
            </a:r>
            <a:endParaRPr/>
          </a:p>
          <a:p>
            <a:pPr indent="-228600" lvl="0" marL="228600" marR="0" rtl="0" algn="l">
              <a:lnSpc>
                <a:spcPct val="90000"/>
              </a:lnSpc>
              <a:spcBef>
                <a:spcPts val="100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Crítica sobre pênalti e religião: por que Pedro fala em ‘covardia psicológica’ no Fla</a:t>
            </a:r>
            <a:endParaRPr sz="2800">
              <a:solidFill>
                <a:schemeClr val="dk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Caça-cliques “do médio” - omissão</a:t>
            </a:r>
            <a:endParaRPr/>
          </a:p>
        </p:txBody>
      </p:sp>
      <p:sp>
        <p:nvSpPr>
          <p:cNvPr id="557" name="Google Shape;557;p83"/>
          <p:cNvSpPr txBox="1"/>
          <p:nvPr>
            <p:ph idx="1" type="body"/>
          </p:nvPr>
        </p:nvSpPr>
        <p:spPr>
          <a:xfrm>
            <a:off x="9553045" y="2627582"/>
            <a:ext cx="2211977" cy="14836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UOL e G1, 01.08.23</a:t>
            </a:r>
            <a:endParaRPr/>
          </a:p>
        </p:txBody>
      </p:sp>
      <p:sp>
        <p:nvSpPr>
          <p:cNvPr id="558" name="Google Shape;558;p83"/>
          <p:cNvSpPr txBox="1"/>
          <p:nvPr/>
        </p:nvSpPr>
        <p:spPr>
          <a:xfrm>
            <a:off x="5089903" y="1830025"/>
            <a:ext cx="3409664" cy="2802936"/>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Opção:</a:t>
            </a:r>
            <a:endParaRPr/>
          </a:p>
          <a:p>
            <a:pPr indent="-228600" lvl="0" marL="228600" marR="0" rtl="0" algn="l">
              <a:lnSpc>
                <a:spcPct val="90000"/>
              </a:lnSpc>
              <a:spcBef>
                <a:spcPts val="100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Hoje: imposto zero e mais 6 novidades nas compras de até US$ 50</a:t>
            </a:r>
            <a:endParaRPr sz="2800">
              <a:solidFill>
                <a:schemeClr val="dk1"/>
              </a:solidFill>
              <a:latin typeface="Calibri"/>
              <a:ea typeface="Calibri"/>
              <a:cs typeface="Calibri"/>
              <a:sym typeface="Calibri"/>
            </a:endParaRPr>
          </a:p>
        </p:txBody>
      </p:sp>
      <p:pic>
        <p:nvPicPr>
          <p:cNvPr id="559" name="Google Shape;559;p83"/>
          <p:cNvPicPr preferRelativeResize="0"/>
          <p:nvPr/>
        </p:nvPicPr>
        <p:blipFill rotWithShape="1">
          <a:blip r:embed="rId3">
            <a:alphaModFix/>
          </a:blip>
          <a:srcRect b="0" l="0" r="0" t="0"/>
          <a:stretch/>
        </p:blipFill>
        <p:spPr>
          <a:xfrm>
            <a:off x="1255667" y="1737361"/>
            <a:ext cx="2400300" cy="2895600"/>
          </a:xfrm>
          <a:prstGeom prst="rect">
            <a:avLst/>
          </a:prstGeom>
          <a:noFill/>
          <a:ln>
            <a:noFill/>
          </a:ln>
        </p:spPr>
      </p:pic>
      <p:pic>
        <p:nvPicPr>
          <p:cNvPr id="560" name="Google Shape;560;p83"/>
          <p:cNvPicPr preferRelativeResize="0"/>
          <p:nvPr/>
        </p:nvPicPr>
        <p:blipFill rotWithShape="1">
          <a:blip r:embed="rId4">
            <a:alphaModFix/>
          </a:blip>
          <a:srcRect b="0" l="0" r="0" t="0"/>
          <a:stretch/>
        </p:blipFill>
        <p:spPr>
          <a:xfrm>
            <a:off x="1255667" y="4465864"/>
            <a:ext cx="6728460" cy="189738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Caça-cliques “do médio” - omissão</a:t>
            </a:r>
            <a:endParaRPr/>
          </a:p>
        </p:txBody>
      </p:sp>
      <p:sp>
        <p:nvSpPr>
          <p:cNvPr id="566" name="Google Shape;566;p84"/>
          <p:cNvSpPr txBox="1"/>
          <p:nvPr>
            <p:ph idx="1" type="body"/>
          </p:nvPr>
        </p:nvSpPr>
        <p:spPr>
          <a:xfrm>
            <a:off x="5730240" y="5161776"/>
            <a:ext cx="2211977" cy="89939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G1, 01.08.23</a:t>
            </a:r>
            <a:endParaRPr/>
          </a:p>
        </p:txBody>
      </p:sp>
      <p:sp>
        <p:nvSpPr>
          <p:cNvPr id="567" name="Google Shape;567;p84"/>
          <p:cNvSpPr txBox="1"/>
          <p:nvPr/>
        </p:nvSpPr>
        <p:spPr>
          <a:xfrm>
            <a:off x="5623014" y="1822541"/>
            <a:ext cx="3409664" cy="2802936"/>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Opção ruim:</a:t>
            </a:r>
            <a:endParaRPr/>
          </a:p>
          <a:p>
            <a:pPr indent="-228600" lvl="0" marL="228600" marR="0" rtl="0" algn="l">
              <a:lnSpc>
                <a:spcPct val="90000"/>
              </a:lnSpc>
              <a:spcBef>
                <a:spcPts val="100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Ovo ou galinha, quem veio antes? Resposta da IA depende da pergunta</a:t>
            </a:r>
            <a:endParaRPr sz="2800">
              <a:solidFill>
                <a:schemeClr val="dk1"/>
              </a:solidFill>
              <a:latin typeface="Calibri"/>
              <a:ea typeface="Calibri"/>
              <a:cs typeface="Calibri"/>
              <a:sym typeface="Calibri"/>
            </a:endParaRPr>
          </a:p>
        </p:txBody>
      </p:sp>
      <p:pic>
        <p:nvPicPr>
          <p:cNvPr id="568" name="Google Shape;568;p84"/>
          <p:cNvPicPr preferRelativeResize="0"/>
          <p:nvPr/>
        </p:nvPicPr>
        <p:blipFill rotWithShape="1">
          <a:blip r:embed="rId3">
            <a:alphaModFix/>
          </a:blip>
          <a:srcRect b="0" l="0" r="0" t="0"/>
          <a:stretch/>
        </p:blipFill>
        <p:spPr>
          <a:xfrm>
            <a:off x="760367" y="1690688"/>
            <a:ext cx="4732020" cy="2606040"/>
          </a:xfrm>
          <a:prstGeom prst="rect">
            <a:avLst/>
          </a:prstGeom>
          <a:noFill/>
          <a:ln>
            <a:noFill/>
          </a:ln>
        </p:spPr>
      </p:pic>
      <p:sp>
        <p:nvSpPr>
          <p:cNvPr id="569" name="Google Shape;569;p84"/>
          <p:cNvSpPr txBox="1"/>
          <p:nvPr/>
        </p:nvSpPr>
        <p:spPr>
          <a:xfrm>
            <a:off x="8665586" y="1822541"/>
            <a:ext cx="3409664" cy="2802936"/>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Opção pior:</a:t>
            </a:r>
            <a:endParaRPr/>
          </a:p>
          <a:p>
            <a:pPr indent="-228600" lvl="0" marL="228600" marR="0" rtl="0" algn="l">
              <a:lnSpc>
                <a:spcPct val="90000"/>
              </a:lnSpc>
              <a:spcBef>
                <a:spcPts val="100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Ovo ou galinha, quem veio antes? </a:t>
            </a:r>
            <a:br>
              <a:rPr lang="pt-BR" sz="2800">
                <a:solidFill>
                  <a:schemeClr val="dk1"/>
                </a:solidFill>
                <a:latin typeface="Calibri"/>
                <a:ea typeface="Calibri"/>
                <a:cs typeface="Calibri"/>
                <a:sym typeface="Calibri"/>
              </a:rPr>
            </a:br>
            <a:r>
              <a:rPr lang="pt-BR" sz="2800">
                <a:solidFill>
                  <a:schemeClr val="dk1"/>
                </a:solidFill>
                <a:latin typeface="Calibri"/>
                <a:ea typeface="Calibri"/>
                <a:cs typeface="Calibri"/>
                <a:sym typeface="Calibri"/>
              </a:rPr>
              <a:t>A resposta da IA </a:t>
            </a:r>
            <a:br>
              <a:rPr lang="pt-BR" sz="2800">
                <a:solidFill>
                  <a:schemeClr val="dk1"/>
                </a:solidFill>
                <a:latin typeface="Calibri"/>
                <a:ea typeface="Calibri"/>
                <a:cs typeface="Calibri"/>
                <a:sym typeface="Calibri"/>
              </a:rPr>
            </a:br>
            <a:r>
              <a:rPr lang="pt-BR" sz="2800">
                <a:solidFill>
                  <a:schemeClr val="dk1"/>
                </a:solidFill>
                <a:latin typeface="Calibri"/>
                <a:ea typeface="Calibri"/>
                <a:cs typeface="Calibri"/>
                <a:sym typeface="Calibri"/>
              </a:rPr>
              <a:t>vai te surpreender</a:t>
            </a:r>
            <a:endParaRPr sz="2800">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Caça-cliques “do médio” - omissão</a:t>
            </a:r>
            <a:endParaRPr/>
          </a:p>
        </p:txBody>
      </p:sp>
      <p:sp>
        <p:nvSpPr>
          <p:cNvPr id="575" name="Google Shape;575;p85"/>
          <p:cNvSpPr txBox="1"/>
          <p:nvPr>
            <p:ph idx="1" type="body"/>
          </p:nvPr>
        </p:nvSpPr>
        <p:spPr>
          <a:xfrm>
            <a:off x="902971" y="5179193"/>
            <a:ext cx="2211977" cy="89939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Sportbuzz, 01.08.23</a:t>
            </a:r>
            <a:endParaRPr/>
          </a:p>
        </p:txBody>
      </p:sp>
      <p:pic>
        <p:nvPicPr>
          <p:cNvPr id="576" name="Google Shape;576;p85"/>
          <p:cNvPicPr preferRelativeResize="0"/>
          <p:nvPr/>
        </p:nvPicPr>
        <p:blipFill rotWithShape="1">
          <a:blip r:embed="rId3">
            <a:alphaModFix/>
          </a:blip>
          <a:srcRect b="0" l="0" r="0" t="0"/>
          <a:stretch/>
        </p:blipFill>
        <p:spPr>
          <a:xfrm>
            <a:off x="902971" y="1487737"/>
            <a:ext cx="7216140" cy="336804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Caça-cliques “do médio” - omissão</a:t>
            </a:r>
            <a:endParaRPr/>
          </a:p>
        </p:txBody>
      </p:sp>
      <p:sp>
        <p:nvSpPr>
          <p:cNvPr id="582" name="Google Shape;582;p86"/>
          <p:cNvSpPr txBox="1"/>
          <p:nvPr>
            <p:ph idx="1" type="body"/>
          </p:nvPr>
        </p:nvSpPr>
        <p:spPr>
          <a:xfrm>
            <a:off x="902971" y="5179193"/>
            <a:ext cx="2211977" cy="89939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R7, 01.08.23</a:t>
            </a:r>
            <a:endParaRPr/>
          </a:p>
        </p:txBody>
      </p:sp>
      <p:pic>
        <p:nvPicPr>
          <p:cNvPr id="583" name="Google Shape;583;p86"/>
          <p:cNvPicPr preferRelativeResize="0"/>
          <p:nvPr/>
        </p:nvPicPr>
        <p:blipFill rotWithShape="1">
          <a:blip r:embed="rId3">
            <a:alphaModFix/>
          </a:blip>
          <a:srcRect b="0" l="0" r="0" t="0"/>
          <a:stretch/>
        </p:blipFill>
        <p:spPr>
          <a:xfrm>
            <a:off x="1109253" y="1690688"/>
            <a:ext cx="3712871" cy="2062706"/>
          </a:xfrm>
          <a:prstGeom prst="rect">
            <a:avLst/>
          </a:prstGeom>
          <a:noFill/>
          <a:ln>
            <a:noFill/>
          </a:ln>
        </p:spPr>
      </p:pic>
      <p:sp>
        <p:nvSpPr>
          <p:cNvPr id="584" name="Google Shape;584;p86"/>
          <p:cNvSpPr txBox="1"/>
          <p:nvPr/>
        </p:nvSpPr>
        <p:spPr>
          <a:xfrm>
            <a:off x="5089903" y="1830025"/>
            <a:ext cx="3409664" cy="2802936"/>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Opção:</a:t>
            </a:r>
            <a:endParaRPr/>
          </a:p>
          <a:p>
            <a:pPr indent="-228600" lvl="0" marL="228600" marR="0" rtl="0" algn="l">
              <a:lnSpc>
                <a:spcPct val="90000"/>
              </a:lnSpc>
              <a:spcBef>
                <a:spcPts val="100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De micose a infecção: 7 riscos de não tomar banho nem escovar dentes</a:t>
            </a:r>
            <a:endParaRPr sz="2800">
              <a:solidFill>
                <a:schemeClr val="dk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Caça-cliques “do médio” - omissão</a:t>
            </a:r>
            <a:endParaRPr/>
          </a:p>
        </p:txBody>
      </p:sp>
      <p:sp>
        <p:nvSpPr>
          <p:cNvPr id="590" name="Google Shape;590;p87"/>
          <p:cNvSpPr txBox="1"/>
          <p:nvPr>
            <p:ph idx="1" type="body"/>
          </p:nvPr>
        </p:nvSpPr>
        <p:spPr>
          <a:xfrm>
            <a:off x="902971" y="5179193"/>
            <a:ext cx="2211977" cy="89939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ge.com, 01.08.23</a:t>
            </a:r>
            <a:endParaRPr/>
          </a:p>
        </p:txBody>
      </p:sp>
      <p:sp>
        <p:nvSpPr>
          <p:cNvPr id="591" name="Google Shape;591;p87"/>
          <p:cNvSpPr txBox="1"/>
          <p:nvPr/>
        </p:nvSpPr>
        <p:spPr>
          <a:xfrm>
            <a:off x="8015983" y="1838733"/>
            <a:ext cx="3409664" cy="1357312"/>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Opção:</a:t>
            </a:r>
            <a:endParaRPr/>
          </a:p>
          <a:p>
            <a:pPr indent="-228600" lvl="0" marL="228600" marR="0" rtl="0" algn="l">
              <a:lnSpc>
                <a:spcPct val="90000"/>
              </a:lnSpc>
              <a:spcBef>
                <a:spcPts val="100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Na USP, o estádio </a:t>
            </a:r>
            <a:br>
              <a:rPr lang="pt-BR" sz="2800">
                <a:solidFill>
                  <a:schemeClr val="dk1"/>
                </a:solidFill>
                <a:latin typeface="Calibri"/>
                <a:ea typeface="Calibri"/>
                <a:cs typeface="Calibri"/>
                <a:sym typeface="Calibri"/>
              </a:rPr>
            </a:br>
            <a:r>
              <a:rPr lang="pt-BR" sz="2800">
                <a:solidFill>
                  <a:schemeClr val="dk1"/>
                </a:solidFill>
                <a:latin typeface="Calibri"/>
                <a:ea typeface="Calibri"/>
                <a:cs typeface="Calibri"/>
                <a:sym typeface="Calibri"/>
              </a:rPr>
              <a:t>de 30 mil...</a:t>
            </a:r>
            <a:endParaRPr sz="2800">
              <a:solidFill>
                <a:schemeClr val="dk1"/>
              </a:solidFill>
              <a:latin typeface="Calibri"/>
              <a:ea typeface="Calibri"/>
              <a:cs typeface="Calibri"/>
              <a:sym typeface="Calibri"/>
            </a:endParaRPr>
          </a:p>
        </p:txBody>
      </p:sp>
      <p:pic>
        <p:nvPicPr>
          <p:cNvPr id="592" name="Google Shape;592;p87"/>
          <p:cNvPicPr preferRelativeResize="0"/>
          <p:nvPr/>
        </p:nvPicPr>
        <p:blipFill rotWithShape="1">
          <a:blip r:embed="rId3">
            <a:alphaModFix/>
          </a:blip>
          <a:srcRect b="0" l="0" r="0" t="0"/>
          <a:stretch/>
        </p:blipFill>
        <p:spPr>
          <a:xfrm>
            <a:off x="902971" y="1619793"/>
            <a:ext cx="6951856" cy="2361111"/>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Caça-cliques “do médio” - omissão</a:t>
            </a:r>
            <a:endParaRPr/>
          </a:p>
        </p:txBody>
      </p:sp>
      <p:sp>
        <p:nvSpPr>
          <p:cNvPr id="598" name="Google Shape;598;p88"/>
          <p:cNvSpPr txBox="1"/>
          <p:nvPr>
            <p:ph idx="1" type="body"/>
          </p:nvPr>
        </p:nvSpPr>
        <p:spPr>
          <a:xfrm>
            <a:off x="902971" y="5179193"/>
            <a:ext cx="2211977" cy="89939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R7 e G1, 01.08.23</a:t>
            </a:r>
            <a:endParaRPr/>
          </a:p>
        </p:txBody>
      </p:sp>
      <p:pic>
        <p:nvPicPr>
          <p:cNvPr id="599" name="Google Shape;599;p88"/>
          <p:cNvPicPr preferRelativeResize="0"/>
          <p:nvPr/>
        </p:nvPicPr>
        <p:blipFill rotWithShape="1">
          <a:blip r:embed="rId3">
            <a:alphaModFix/>
          </a:blip>
          <a:srcRect b="0" l="0" r="0" t="0"/>
          <a:stretch/>
        </p:blipFill>
        <p:spPr>
          <a:xfrm>
            <a:off x="902971" y="1622039"/>
            <a:ext cx="5227320" cy="1790700"/>
          </a:xfrm>
          <a:prstGeom prst="rect">
            <a:avLst/>
          </a:prstGeom>
          <a:noFill/>
          <a:ln>
            <a:noFill/>
          </a:ln>
        </p:spPr>
      </p:pic>
      <p:pic>
        <p:nvPicPr>
          <p:cNvPr id="600" name="Google Shape;600;p88"/>
          <p:cNvPicPr preferRelativeResize="0"/>
          <p:nvPr/>
        </p:nvPicPr>
        <p:blipFill rotWithShape="1">
          <a:blip r:embed="rId4">
            <a:alphaModFix/>
          </a:blip>
          <a:srcRect b="0" l="0" r="0" t="0"/>
          <a:stretch/>
        </p:blipFill>
        <p:spPr>
          <a:xfrm>
            <a:off x="902971" y="3213233"/>
            <a:ext cx="6507480" cy="196596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Lá como cá...</a:t>
            </a:r>
            <a:endParaRPr/>
          </a:p>
        </p:txBody>
      </p:sp>
      <p:pic>
        <p:nvPicPr>
          <p:cNvPr id="606" name="Google Shape;606;p89"/>
          <p:cNvPicPr preferRelativeResize="0"/>
          <p:nvPr>
            <p:ph idx="1" type="body"/>
          </p:nvPr>
        </p:nvPicPr>
        <p:blipFill rotWithShape="1">
          <a:blip r:embed="rId3">
            <a:alphaModFix/>
          </a:blip>
          <a:srcRect b="38403" l="0" r="0" t="0"/>
          <a:stretch/>
        </p:blipFill>
        <p:spPr>
          <a:xfrm>
            <a:off x="901882" y="1353345"/>
            <a:ext cx="6165142" cy="2025582"/>
          </a:xfrm>
          <a:prstGeom prst="rect">
            <a:avLst/>
          </a:prstGeom>
          <a:noFill/>
          <a:ln>
            <a:noFill/>
          </a:ln>
        </p:spPr>
      </p:pic>
      <p:sp>
        <p:nvSpPr>
          <p:cNvPr id="607" name="Google Shape;607;p89"/>
          <p:cNvSpPr txBox="1"/>
          <p:nvPr/>
        </p:nvSpPr>
        <p:spPr>
          <a:xfrm>
            <a:off x="7712535" y="2264489"/>
            <a:ext cx="10276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800">
                <a:solidFill>
                  <a:schemeClr val="dk1"/>
                </a:solidFill>
                <a:latin typeface="Calibri"/>
                <a:ea typeface="Calibri"/>
                <a:cs typeface="Calibri"/>
                <a:sym typeface="Calibri"/>
              </a:rPr>
              <a:t>aspas</a:t>
            </a:r>
            <a:endParaRPr sz="2800">
              <a:solidFill>
                <a:schemeClr val="dk1"/>
              </a:solidFill>
              <a:latin typeface="Calibri"/>
              <a:ea typeface="Calibri"/>
              <a:cs typeface="Calibri"/>
              <a:sym typeface="Calibri"/>
            </a:endParaRPr>
          </a:p>
        </p:txBody>
      </p:sp>
      <p:pic>
        <p:nvPicPr>
          <p:cNvPr id="608" name="Google Shape;608;p89"/>
          <p:cNvPicPr preferRelativeResize="0"/>
          <p:nvPr/>
        </p:nvPicPr>
        <p:blipFill rotWithShape="1">
          <a:blip r:embed="rId4">
            <a:alphaModFix/>
          </a:blip>
          <a:srcRect b="0" l="0" r="0" t="34190"/>
          <a:stretch/>
        </p:blipFill>
        <p:spPr>
          <a:xfrm>
            <a:off x="901882" y="3378927"/>
            <a:ext cx="6165142" cy="2549406"/>
          </a:xfrm>
          <a:prstGeom prst="rect">
            <a:avLst/>
          </a:prstGeom>
          <a:noFill/>
          <a:ln>
            <a:noFill/>
          </a:ln>
        </p:spPr>
      </p:pic>
      <p:cxnSp>
        <p:nvCxnSpPr>
          <p:cNvPr id="609" name="Google Shape;609;p89"/>
          <p:cNvCxnSpPr/>
          <p:nvPr/>
        </p:nvCxnSpPr>
        <p:spPr>
          <a:xfrm flipH="1" rot="10800000">
            <a:off x="7154648" y="2526099"/>
            <a:ext cx="470263" cy="16805"/>
          </a:xfrm>
          <a:prstGeom prst="straightConnector1">
            <a:avLst/>
          </a:prstGeom>
          <a:noFill/>
          <a:ln cap="flat" cmpd="sng" w="9525">
            <a:solidFill>
              <a:schemeClr val="accent1"/>
            </a:solidFill>
            <a:prstDash val="solid"/>
            <a:miter lim="800000"/>
            <a:headEnd len="sm" w="sm" type="none"/>
            <a:tailEnd len="med" w="med" type="triangle"/>
          </a:ln>
        </p:spPr>
      </p:cxnSp>
      <p:sp>
        <p:nvSpPr>
          <p:cNvPr id="610" name="Google Shape;610;p89"/>
          <p:cNvSpPr txBox="1"/>
          <p:nvPr/>
        </p:nvSpPr>
        <p:spPr>
          <a:xfrm>
            <a:off x="7712535" y="3461918"/>
            <a:ext cx="257228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800">
                <a:solidFill>
                  <a:schemeClr val="dk1"/>
                </a:solidFill>
                <a:latin typeface="Calibri"/>
                <a:ea typeface="Calibri"/>
                <a:cs typeface="Calibri"/>
                <a:sym typeface="Calibri"/>
              </a:rPr>
              <a:t>pergunta e “semiomissão”</a:t>
            </a:r>
            <a:endParaRPr sz="2800">
              <a:solidFill>
                <a:schemeClr val="dk1"/>
              </a:solidFill>
              <a:latin typeface="Calibri"/>
              <a:ea typeface="Calibri"/>
              <a:cs typeface="Calibri"/>
              <a:sym typeface="Calibri"/>
            </a:endParaRPr>
          </a:p>
        </p:txBody>
      </p:sp>
      <p:cxnSp>
        <p:nvCxnSpPr>
          <p:cNvPr id="611" name="Google Shape;611;p89"/>
          <p:cNvCxnSpPr/>
          <p:nvPr/>
        </p:nvCxnSpPr>
        <p:spPr>
          <a:xfrm flipH="1" rot="10800000">
            <a:off x="7154648" y="3723528"/>
            <a:ext cx="470263" cy="16805"/>
          </a:xfrm>
          <a:prstGeom prst="straightConnector1">
            <a:avLst/>
          </a:prstGeom>
          <a:noFill/>
          <a:ln cap="flat" cmpd="sng" w="9525">
            <a:solidFill>
              <a:schemeClr val="accent1"/>
            </a:solidFill>
            <a:prstDash val="solid"/>
            <a:miter lim="800000"/>
            <a:headEnd len="sm" w="sm" type="none"/>
            <a:tailEnd len="med" w="med" type="triangle"/>
          </a:ln>
        </p:spPr>
      </p:cxnSp>
      <p:sp>
        <p:nvSpPr>
          <p:cNvPr id="612" name="Google Shape;612;p89"/>
          <p:cNvSpPr txBox="1"/>
          <p:nvPr/>
        </p:nvSpPr>
        <p:spPr>
          <a:xfrm>
            <a:off x="7712535" y="4763849"/>
            <a:ext cx="257228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800">
                <a:solidFill>
                  <a:schemeClr val="dk1"/>
                </a:solidFill>
                <a:latin typeface="Calibri"/>
                <a:ea typeface="Calibri"/>
                <a:cs typeface="Calibri"/>
                <a:sym typeface="Calibri"/>
              </a:rPr>
              <a:t>miniaspas </a:t>
            </a:r>
            <a:br>
              <a:rPr lang="pt-BR" sz="2800">
                <a:solidFill>
                  <a:schemeClr val="dk1"/>
                </a:solidFill>
                <a:latin typeface="Calibri"/>
                <a:ea typeface="Calibri"/>
                <a:cs typeface="Calibri"/>
                <a:sym typeface="Calibri"/>
              </a:rPr>
            </a:br>
            <a:r>
              <a:rPr lang="pt-BR" sz="2800">
                <a:solidFill>
                  <a:schemeClr val="dk1"/>
                </a:solidFill>
                <a:latin typeface="Calibri"/>
                <a:ea typeface="Calibri"/>
                <a:cs typeface="Calibri"/>
                <a:sym typeface="Calibri"/>
              </a:rPr>
              <a:t>e lista</a:t>
            </a:r>
            <a:endParaRPr sz="2800">
              <a:solidFill>
                <a:schemeClr val="dk1"/>
              </a:solidFill>
              <a:latin typeface="Calibri"/>
              <a:ea typeface="Calibri"/>
              <a:cs typeface="Calibri"/>
              <a:sym typeface="Calibri"/>
            </a:endParaRPr>
          </a:p>
        </p:txBody>
      </p:sp>
      <p:cxnSp>
        <p:nvCxnSpPr>
          <p:cNvPr id="613" name="Google Shape;613;p89"/>
          <p:cNvCxnSpPr/>
          <p:nvPr/>
        </p:nvCxnSpPr>
        <p:spPr>
          <a:xfrm flipH="1" rot="10800000">
            <a:off x="7154648" y="5025459"/>
            <a:ext cx="470263" cy="16805"/>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9"/>
          <p:cNvSpPr txBox="1"/>
          <p:nvPr>
            <p:ph type="title"/>
          </p:nvPr>
        </p:nvSpPr>
        <p:spPr>
          <a:xfrm>
            <a:off x="3456759" y="2634071"/>
            <a:ext cx="52959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lang="pt-BR"/>
              <a:t>Gêneros jornalísticos</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Na ASN – sugestões para fazer diferente </a:t>
            </a:r>
            <a:br>
              <a:rPr lang="pt-BR"/>
            </a:br>
            <a:r>
              <a:rPr lang="pt-BR"/>
              <a:t>(ou não)</a:t>
            </a:r>
            <a:endParaRPr/>
          </a:p>
        </p:txBody>
      </p:sp>
      <p:sp>
        <p:nvSpPr>
          <p:cNvPr id="619" name="Google Shape;619;p90"/>
          <p:cNvSpPr txBox="1"/>
          <p:nvPr>
            <p:ph idx="1" type="body"/>
          </p:nvPr>
        </p:nvSpPr>
        <p:spPr>
          <a:xfrm>
            <a:off x="838199" y="1825625"/>
            <a:ext cx="8967652"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Chapéu: Brasil empreendedor</a:t>
            </a:r>
            <a:endParaRPr/>
          </a:p>
          <a:p>
            <a:pPr indent="-228600" lvl="0" marL="228600" rtl="0" algn="l">
              <a:lnSpc>
                <a:spcPct val="90000"/>
              </a:lnSpc>
              <a:spcBef>
                <a:spcPts val="1000"/>
              </a:spcBef>
              <a:spcAft>
                <a:spcPts val="0"/>
              </a:spcAft>
              <a:buClr>
                <a:schemeClr val="dk1"/>
              </a:buClr>
              <a:buSzPts val="2800"/>
              <a:buChar char="•"/>
            </a:pPr>
            <a:r>
              <a:rPr lang="pt-BR"/>
              <a:t>Título: Há espaço para queda de juros, avalia presidente do Sebrae</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9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Na ASN – sugestões para fazer diferente </a:t>
            </a:r>
            <a:br>
              <a:rPr lang="pt-BR"/>
            </a:br>
            <a:r>
              <a:rPr lang="pt-BR"/>
              <a:t>(ou não)</a:t>
            </a:r>
            <a:endParaRPr/>
          </a:p>
        </p:txBody>
      </p:sp>
      <p:sp>
        <p:nvSpPr>
          <p:cNvPr id="625" name="Google Shape;625;p91"/>
          <p:cNvSpPr txBox="1"/>
          <p:nvPr>
            <p:ph idx="1" type="body"/>
          </p:nvPr>
        </p:nvSpPr>
        <p:spPr>
          <a:xfrm>
            <a:off x="838199" y="1825625"/>
            <a:ext cx="917665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Chapéu: Brasil empreendedor</a:t>
            </a:r>
            <a:endParaRPr/>
          </a:p>
          <a:p>
            <a:pPr indent="-228600" lvl="0" marL="228600" rtl="0" algn="l">
              <a:lnSpc>
                <a:spcPct val="90000"/>
              </a:lnSpc>
              <a:spcBef>
                <a:spcPts val="1000"/>
              </a:spcBef>
              <a:spcAft>
                <a:spcPts val="0"/>
              </a:spcAft>
              <a:buClr>
                <a:schemeClr val="dk1"/>
              </a:buClr>
              <a:buSzPts val="2800"/>
              <a:buChar char="•"/>
            </a:pPr>
            <a:r>
              <a:rPr lang="pt-BR"/>
              <a:t>Título: Há espaço para queda de juros, avalia presidente do Sebrae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rgbClr val="FF0000"/>
              </a:buClr>
              <a:buSzPts val="2800"/>
              <a:buChar char="•"/>
            </a:pPr>
            <a:r>
              <a:rPr lang="pt-BR">
                <a:solidFill>
                  <a:srgbClr val="FF0000"/>
                </a:solidFill>
              </a:rPr>
              <a:t>Chapéu: Empréstimo para empreender</a:t>
            </a:r>
            <a:endParaRPr>
              <a:solidFill>
                <a:srgbClr val="FF0000"/>
              </a:solidFill>
            </a:endParaRPr>
          </a:p>
          <a:p>
            <a:pPr indent="-228600" lvl="0" marL="228600" rtl="0" algn="l">
              <a:lnSpc>
                <a:spcPct val="90000"/>
              </a:lnSpc>
              <a:spcBef>
                <a:spcPts val="1000"/>
              </a:spcBef>
              <a:spcAft>
                <a:spcPts val="0"/>
              </a:spcAft>
              <a:buClr>
                <a:srgbClr val="FF0000"/>
              </a:buClr>
              <a:buSzPts val="2800"/>
              <a:buChar char="•"/>
            </a:pPr>
            <a:r>
              <a:rPr lang="pt-BR">
                <a:solidFill>
                  <a:srgbClr val="FF0000"/>
                </a:solidFill>
              </a:rPr>
              <a:t>Título: “Crédito para os pequenos”: presidente do Sebrae pede juro menor</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Na ASN – sugestões para fazer diferente </a:t>
            </a:r>
            <a:br>
              <a:rPr lang="pt-BR"/>
            </a:br>
            <a:r>
              <a:rPr lang="pt-BR"/>
              <a:t>(ou não)</a:t>
            </a:r>
            <a:endParaRPr/>
          </a:p>
        </p:txBody>
      </p:sp>
      <p:sp>
        <p:nvSpPr>
          <p:cNvPr id="631" name="Google Shape;631;p92"/>
          <p:cNvSpPr txBox="1"/>
          <p:nvPr>
            <p:ph idx="1" type="body"/>
          </p:nvPr>
        </p:nvSpPr>
        <p:spPr>
          <a:xfrm>
            <a:off x="838199" y="1825625"/>
            <a:ext cx="917665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Chapéu: Brasil empreendedor / leis e impostos</a:t>
            </a:r>
            <a:endParaRPr/>
          </a:p>
          <a:p>
            <a:pPr indent="-228600" lvl="0" marL="228600" rtl="0" algn="l">
              <a:lnSpc>
                <a:spcPct val="90000"/>
              </a:lnSpc>
              <a:spcBef>
                <a:spcPts val="1000"/>
              </a:spcBef>
              <a:spcAft>
                <a:spcPts val="0"/>
              </a:spcAft>
              <a:buClr>
                <a:schemeClr val="dk1"/>
              </a:buClr>
              <a:buSzPts val="2800"/>
              <a:buChar char="•"/>
            </a:pPr>
            <a:r>
              <a:rPr lang="pt-BR"/>
              <a:t>Novas regras de parcelamento de dívidas no FGTS beneficiam pequenos negócios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9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Na ASN – sugestões para fazer diferente </a:t>
            </a:r>
            <a:br>
              <a:rPr lang="pt-BR"/>
            </a:br>
            <a:r>
              <a:rPr lang="pt-BR"/>
              <a:t>(ou não)</a:t>
            </a:r>
            <a:endParaRPr/>
          </a:p>
        </p:txBody>
      </p:sp>
      <p:sp>
        <p:nvSpPr>
          <p:cNvPr id="637" name="Google Shape;637;p93"/>
          <p:cNvSpPr txBox="1"/>
          <p:nvPr>
            <p:ph idx="1" type="body"/>
          </p:nvPr>
        </p:nvSpPr>
        <p:spPr>
          <a:xfrm>
            <a:off x="838199" y="1825625"/>
            <a:ext cx="917665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Chapéu: Brasil empreendedor / leis e impostos</a:t>
            </a:r>
            <a:endParaRPr/>
          </a:p>
          <a:p>
            <a:pPr indent="-228600" lvl="0" marL="228600" rtl="0" algn="l">
              <a:lnSpc>
                <a:spcPct val="90000"/>
              </a:lnSpc>
              <a:spcBef>
                <a:spcPts val="1000"/>
              </a:spcBef>
              <a:spcAft>
                <a:spcPts val="0"/>
              </a:spcAft>
              <a:buClr>
                <a:schemeClr val="dk1"/>
              </a:buClr>
              <a:buSzPts val="2800"/>
              <a:buChar char="•"/>
            </a:pPr>
            <a:r>
              <a:rPr lang="pt-BR"/>
              <a:t>Novas regras de parcelamento de dívidas beneficiam pequenos negócios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rgbClr val="FF0000"/>
              </a:buClr>
              <a:buSzPts val="2800"/>
              <a:buChar char="•"/>
            </a:pPr>
            <a:r>
              <a:rPr lang="pt-BR">
                <a:solidFill>
                  <a:srgbClr val="FF0000"/>
                </a:solidFill>
              </a:rPr>
              <a:t>Chapéu: Novas regras no FGTS</a:t>
            </a:r>
            <a:endParaRPr>
              <a:solidFill>
                <a:srgbClr val="FF0000"/>
              </a:solidFill>
            </a:endParaRPr>
          </a:p>
          <a:p>
            <a:pPr indent="-228600" lvl="0" marL="228600" rtl="0" algn="l">
              <a:lnSpc>
                <a:spcPct val="90000"/>
              </a:lnSpc>
              <a:spcBef>
                <a:spcPts val="1000"/>
              </a:spcBef>
              <a:spcAft>
                <a:spcPts val="0"/>
              </a:spcAft>
              <a:buClr>
                <a:srgbClr val="FF0000"/>
              </a:buClr>
              <a:buSzPts val="2800"/>
              <a:buChar char="•"/>
            </a:pPr>
            <a:r>
              <a:rPr lang="pt-BR">
                <a:solidFill>
                  <a:srgbClr val="FF0000"/>
                </a:solidFill>
              </a:rPr>
              <a:t>Título: Micros terão até 10 anos para quitar débitos. Saiba como</a:t>
            </a:r>
            <a:endParaRPr/>
          </a:p>
          <a:p>
            <a:pPr indent="-228600" lvl="0" marL="228600" rtl="0" algn="l">
              <a:lnSpc>
                <a:spcPct val="90000"/>
              </a:lnSpc>
              <a:spcBef>
                <a:spcPts val="1000"/>
              </a:spcBef>
              <a:spcAft>
                <a:spcPts val="0"/>
              </a:spcAft>
              <a:buClr>
                <a:srgbClr val="FF0000"/>
              </a:buClr>
              <a:buSzPts val="2800"/>
              <a:buChar char="•"/>
            </a:pPr>
            <a:r>
              <a:rPr lang="pt-BR">
                <a:solidFill>
                  <a:srgbClr val="FF0000"/>
                </a:solidFill>
              </a:rPr>
              <a:t>Título: MEIs e MPEs terão até 10 anos para quitar débitos. Saiba como</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9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Na ASN – sugestões para fazer diferente </a:t>
            </a:r>
            <a:br>
              <a:rPr lang="pt-BR"/>
            </a:br>
            <a:r>
              <a:rPr lang="pt-BR"/>
              <a:t>(ou não)</a:t>
            </a:r>
            <a:endParaRPr/>
          </a:p>
        </p:txBody>
      </p:sp>
      <p:sp>
        <p:nvSpPr>
          <p:cNvPr id="643" name="Google Shape;643;p94"/>
          <p:cNvSpPr txBox="1"/>
          <p:nvPr>
            <p:ph idx="1" type="body"/>
          </p:nvPr>
        </p:nvSpPr>
        <p:spPr>
          <a:xfrm>
            <a:off x="838199" y="1825625"/>
            <a:ext cx="917665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Chapéu: Brasil empreendedor / leis e impostos</a:t>
            </a:r>
            <a:endParaRPr/>
          </a:p>
          <a:p>
            <a:pPr indent="-228600" lvl="0" marL="228600" rtl="0" algn="l">
              <a:lnSpc>
                <a:spcPct val="90000"/>
              </a:lnSpc>
              <a:spcBef>
                <a:spcPts val="1000"/>
              </a:spcBef>
              <a:spcAft>
                <a:spcPts val="0"/>
              </a:spcAft>
              <a:buClr>
                <a:schemeClr val="dk1"/>
              </a:buClr>
              <a:buSzPts val="2800"/>
              <a:buChar char="•"/>
            </a:pPr>
            <a:r>
              <a:rPr lang="pt-BR"/>
              <a:t>É amanhã: Transformar Juntos vai debater ações para desenvolver o ambiente de negócios das MPE</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9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Na ASN – sugestões para fazer diferente </a:t>
            </a:r>
            <a:br>
              <a:rPr lang="pt-BR"/>
            </a:br>
            <a:r>
              <a:rPr lang="pt-BR"/>
              <a:t>(ou não)</a:t>
            </a:r>
            <a:endParaRPr/>
          </a:p>
        </p:txBody>
      </p:sp>
      <p:sp>
        <p:nvSpPr>
          <p:cNvPr id="649" name="Google Shape;649;p95"/>
          <p:cNvSpPr txBox="1"/>
          <p:nvPr>
            <p:ph idx="1" type="body"/>
          </p:nvPr>
        </p:nvSpPr>
        <p:spPr>
          <a:xfrm>
            <a:off x="838199" y="1825625"/>
            <a:ext cx="917665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Chapéu: Brasil empreendedor / leis e impostos</a:t>
            </a:r>
            <a:endParaRPr/>
          </a:p>
          <a:p>
            <a:pPr indent="-228600" lvl="0" marL="228600" rtl="0" algn="l">
              <a:lnSpc>
                <a:spcPct val="90000"/>
              </a:lnSpc>
              <a:spcBef>
                <a:spcPts val="1000"/>
              </a:spcBef>
              <a:spcAft>
                <a:spcPts val="0"/>
              </a:spcAft>
              <a:buClr>
                <a:schemeClr val="dk1"/>
              </a:buClr>
              <a:buSzPts val="2800"/>
              <a:buChar char="•"/>
            </a:pPr>
            <a:r>
              <a:rPr lang="pt-BR"/>
              <a:t>É amanhã: Transformar Juntos vai debater ações para desenvolver o ambiente de negócios das MPE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rgbClr val="FF0000"/>
              </a:buClr>
              <a:buSzPts val="2800"/>
              <a:buChar char="•"/>
            </a:pPr>
            <a:r>
              <a:rPr lang="pt-BR">
                <a:solidFill>
                  <a:srgbClr val="FF0000"/>
                </a:solidFill>
              </a:rPr>
              <a:t>Chapéu: Amanhã em Brasília</a:t>
            </a:r>
            <a:endParaRPr>
              <a:solidFill>
                <a:srgbClr val="FF0000"/>
              </a:solidFill>
            </a:endParaRPr>
          </a:p>
          <a:p>
            <a:pPr indent="-228600" lvl="0" marL="228600" rtl="0" algn="l">
              <a:lnSpc>
                <a:spcPct val="90000"/>
              </a:lnSpc>
              <a:spcBef>
                <a:spcPts val="1000"/>
              </a:spcBef>
              <a:spcAft>
                <a:spcPts val="0"/>
              </a:spcAft>
              <a:buClr>
                <a:srgbClr val="FF0000"/>
              </a:buClr>
              <a:buSzPts val="2800"/>
              <a:buChar char="•"/>
            </a:pPr>
            <a:r>
              <a:rPr lang="pt-BR">
                <a:solidFill>
                  <a:srgbClr val="FF0000"/>
                </a:solidFill>
              </a:rPr>
              <a:t>Título: De compras públicas a digitalização, evento gratuito para o MPE inovador</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Na ASN – sugestões para fazer diferente </a:t>
            </a:r>
            <a:br>
              <a:rPr lang="pt-BR"/>
            </a:br>
            <a:r>
              <a:rPr lang="pt-BR"/>
              <a:t>(ou não)</a:t>
            </a:r>
            <a:endParaRPr/>
          </a:p>
        </p:txBody>
      </p:sp>
      <p:sp>
        <p:nvSpPr>
          <p:cNvPr id="655" name="Google Shape;655;p96"/>
          <p:cNvSpPr txBox="1"/>
          <p:nvPr>
            <p:ph idx="1" type="body"/>
          </p:nvPr>
        </p:nvSpPr>
        <p:spPr>
          <a:xfrm>
            <a:off x="838199" y="1825625"/>
            <a:ext cx="917665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Chapéu: Brasil empreendedor / leis e impostos</a:t>
            </a:r>
            <a:endParaRPr/>
          </a:p>
          <a:p>
            <a:pPr indent="-228600" lvl="0" marL="228600" rtl="0" algn="l">
              <a:lnSpc>
                <a:spcPct val="90000"/>
              </a:lnSpc>
              <a:spcBef>
                <a:spcPts val="1000"/>
              </a:spcBef>
              <a:spcAft>
                <a:spcPts val="0"/>
              </a:spcAft>
              <a:buClr>
                <a:schemeClr val="dk1"/>
              </a:buClr>
              <a:buSzPts val="2800"/>
              <a:buChar char="•"/>
            </a:pPr>
            <a:r>
              <a:rPr lang="pt-BR"/>
              <a:t>Décio Lima avalia como positiva a ideia da criação do Ministério das Micro e Pequenas Empresas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Na ASN – sugestões para fazer diferente </a:t>
            </a:r>
            <a:br>
              <a:rPr lang="pt-BR"/>
            </a:br>
            <a:r>
              <a:rPr lang="pt-BR"/>
              <a:t>(ou não)</a:t>
            </a:r>
            <a:endParaRPr/>
          </a:p>
        </p:txBody>
      </p:sp>
      <p:sp>
        <p:nvSpPr>
          <p:cNvPr id="661" name="Google Shape;661;p97"/>
          <p:cNvSpPr txBox="1"/>
          <p:nvPr>
            <p:ph idx="1" type="body"/>
          </p:nvPr>
        </p:nvSpPr>
        <p:spPr>
          <a:xfrm>
            <a:off x="838199" y="1825625"/>
            <a:ext cx="917665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Chapéu: Brasil empreendedor / leis e impostos</a:t>
            </a:r>
            <a:endParaRPr/>
          </a:p>
          <a:p>
            <a:pPr indent="-228600" lvl="0" marL="228600" rtl="0" algn="l">
              <a:lnSpc>
                <a:spcPct val="90000"/>
              </a:lnSpc>
              <a:spcBef>
                <a:spcPts val="1000"/>
              </a:spcBef>
              <a:spcAft>
                <a:spcPts val="0"/>
              </a:spcAft>
              <a:buClr>
                <a:schemeClr val="dk1"/>
              </a:buClr>
              <a:buSzPts val="2800"/>
              <a:buChar char="•"/>
            </a:pPr>
            <a:r>
              <a:rPr lang="pt-BR"/>
              <a:t>Décio Lima avalia como positiva a ideia da criação do Ministério das Micro e Pequenas Empresas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rgbClr val="FF0000"/>
              </a:buClr>
              <a:buSzPts val="2800"/>
              <a:buChar char="•"/>
            </a:pPr>
            <a:r>
              <a:rPr lang="pt-BR">
                <a:solidFill>
                  <a:srgbClr val="FF0000"/>
                </a:solidFill>
              </a:rPr>
              <a:t>Chapéu: Proposta de Lula</a:t>
            </a:r>
            <a:endParaRPr>
              <a:solidFill>
                <a:srgbClr val="FF0000"/>
              </a:solidFill>
            </a:endParaRPr>
          </a:p>
          <a:p>
            <a:pPr indent="-228600" lvl="0" marL="228600" rtl="0" algn="l">
              <a:lnSpc>
                <a:spcPct val="90000"/>
              </a:lnSpc>
              <a:spcBef>
                <a:spcPts val="1000"/>
              </a:spcBef>
              <a:spcAft>
                <a:spcPts val="0"/>
              </a:spcAft>
              <a:buClr>
                <a:srgbClr val="FF0000"/>
              </a:buClr>
              <a:buSzPts val="2800"/>
              <a:buChar char="•"/>
            </a:pPr>
            <a:r>
              <a:rPr lang="pt-BR">
                <a:solidFill>
                  <a:srgbClr val="FF0000"/>
                </a:solidFill>
              </a:rPr>
              <a:t>Título: “Notícia maravilhosa”: presidente do Sebrae apoia criação de Ministério das MPEs</a:t>
            </a:r>
            <a:endParaRPr>
              <a:solidFill>
                <a:srgbClr val="FF0000"/>
              </a:solidFill>
            </a:endParaRPr>
          </a:p>
          <a:p>
            <a:pPr indent="-228600" lvl="0" marL="228600" rtl="0" algn="l">
              <a:lnSpc>
                <a:spcPct val="90000"/>
              </a:lnSpc>
              <a:spcBef>
                <a:spcPts val="1000"/>
              </a:spcBef>
              <a:spcAft>
                <a:spcPts val="0"/>
              </a:spcAft>
              <a:buClr>
                <a:srgbClr val="FF0000"/>
              </a:buClr>
              <a:buSzPts val="2800"/>
              <a:buChar char="•"/>
            </a:pPr>
            <a:r>
              <a:rPr lang="pt-BR">
                <a:solidFill>
                  <a:srgbClr val="FF0000"/>
                </a:solidFill>
              </a:rPr>
              <a:t>Título: “Proteger os pequenos”: presidente do Sebrae apoia criação de Ministério das MPEs</a:t>
            </a:r>
            <a:endParaRPr>
              <a:solidFill>
                <a:srgbClr val="FF0000"/>
              </a:solidFill>
            </a:endParaRPr>
          </a:p>
          <a:p>
            <a:pPr indent="-50800" lvl="0" marL="228600" rtl="0" algn="l">
              <a:lnSpc>
                <a:spcPct val="90000"/>
              </a:lnSpc>
              <a:spcBef>
                <a:spcPts val="1000"/>
              </a:spcBef>
              <a:spcAft>
                <a:spcPts val="0"/>
              </a:spcAft>
              <a:buClr>
                <a:schemeClr val="dk1"/>
              </a:buClr>
              <a:buSzPts val="2800"/>
              <a:buNone/>
            </a:pPr>
            <a:r>
              <a:t/>
            </a:r>
            <a:endParaRPr>
              <a:solidFill>
                <a:srgbClr val="FF0000"/>
              </a:solidFill>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Na ASN – sugestões para fazer diferente </a:t>
            </a:r>
            <a:br>
              <a:rPr lang="pt-BR"/>
            </a:br>
            <a:r>
              <a:rPr lang="pt-BR"/>
              <a:t>(ou não)</a:t>
            </a:r>
            <a:endParaRPr/>
          </a:p>
        </p:txBody>
      </p:sp>
      <p:sp>
        <p:nvSpPr>
          <p:cNvPr id="667" name="Google Shape;667;p98"/>
          <p:cNvSpPr txBox="1"/>
          <p:nvPr>
            <p:ph idx="1" type="body"/>
          </p:nvPr>
        </p:nvSpPr>
        <p:spPr>
          <a:xfrm>
            <a:off x="838199" y="1825625"/>
            <a:ext cx="917665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Chapéu: Inovação / Transformação digital</a:t>
            </a:r>
            <a:endParaRPr/>
          </a:p>
          <a:p>
            <a:pPr indent="-228600" lvl="0" marL="228600" rtl="0" algn="l">
              <a:lnSpc>
                <a:spcPct val="90000"/>
              </a:lnSpc>
              <a:spcBef>
                <a:spcPts val="1000"/>
              </a:spcBef>
              <a:spcAft>
                <a:spcPts val="0"/>
              </a:spcAft>
              <a:buClr>
                <a:schemeClr val="dk1"/>
              </a:buClr>
              <a:buSzPts val="2800"/>
              <a:buChar char="•"/>
            </a:pPr>
            <a:r>
              <a:rPr lang="pt-BR"/>
              <a:t>Programa Brasil Produtivo ajuda empreendedores a turbinar negócios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rgbClr val="FF0000"/>
              </a:buClr>
              <a:buSzPts val="2800"/>
              <a:buChar char="•"/>
            </a:pPr>
            <a:r>
              <a:rPr lang="pt-BR">
                <a:solidFill>
                  <a:srgbClr val="FF0000"/>
                </a:solidFill>
              </a:rPr>
              <a:t>Chapéu: Apoio técnico e capacitação</a:t>
            </a:r>
            <a:endParaRPr>
              <a:solidFill>
                <a:srgbClr val="FF0000"/>
              </a:solidFill>
            </a:endParaRPr>
          </a:p>
          <a:p>
            <a:pPr indent="-228600" lvl="0" marL="228600" rtl="0" algn="l">
              <a:lnSpc>
                <a:spcPct val="90000"/>
              </a:lnSpc>
              <a:spcBef>
                <a:spcPts val="1000"/>
              </a:spcBef>
              <a:spcAft>
                <a:spcPts val="0"/>
              </a:spcAft>
              <a:buClr>
                <a:srgbClr val="FF0000"/>
              </a:buClr>
              <a:buSzPts val="2800"/>
              <a:buChar char="•"/>
            </a:pPr>
            <a:r>
              <a:rPr lang="pt-BR">
                <a:solidFill>
                  <a:srgbClr val="FF0000"/>
                </a:solidFill>
              </a:rPr>
              <a:t>Título: Com 30 mil vagas para MPEs, programa gratuito aumenta ganhos em 8%</a:t>
            </a:r>
            <a:endParaRPr/>
          </a:p>
          <a:p>
            <a:pPr indent="-228600" lvl="0" marL="228600" rtl="0" algn="l">
              <a:lnSpc>
                <a:spcPct val="90000"/>
              </a:lnSpc>
              <a:spcBef>
                <a:spcPts val="1000"/>
              </a:spcBef>
              <a:spcAft>
                <a:spcPts val="0"/>
              </a:spcAft>
              <a:buClr>
                <a:srgbClr val="FF0000"/>
              </a:buClr>
              <a:buSzPts val="2800"/>
              <a:buChar char="•"/>
            </a:pPr>
            <a:r>
              <a:rPr lang="pt-BR">
                <a:solidFill>
                  <a:srgbClr val="FF0000"/>
                </a:solidFill>
              </a:rPr>
              <a:t>Título: “Cardápio digital, atendimento via Zap e ganhos de x%”, comemora cozinheira</a:t>
            </a:r>
            <a:endParaRPr>
              <a:solidFill>
                <a:srgbClr val="FF0000"/>
              </a:solidFill>
            </a:endParaRPr>
          </a:p>
          <a:p>
            <a:pPr indent="-50800" lvl="0" marL="228600" rtl="0" algn="l">
              <a:lnSpc>
                <a:spcPct val="90000"/>
              </a:lnSpc>
              <a:spcBef>
                <a:spcPts val="1000"/>
              </a:spcBef>
              <a:spcAft>
                <a:spcPts val="0"/>
              </a:spcAft>
              <a:buClr>
                <a:schemeClr val="dk1"/>
              </a:buClr>
              <a:buSzPts val="2800"/>
              <a:buNone/>
            </a:pPr>
            <a:r>
              <a:t/>
            </a:r>
            <a:endParaRPr>
              <a:solidFill>
                <a:srgbClr val="FF0000"/>
              </a:solidFill>
            </a:endParaRPr>
          </a:p>
          <a:p>
            <a:pPr indent="-50800" lvl="0" marL="228600" rtl="0" algn="l">
              <a:lnSpc>
                <a:spcPct val="90000"/>
              </a:lnSpc>
              <a:spcBef>
                <a:spcPts val="1000"/>
              </a:spcBef>
              <a:spcAft>
                <a:spcPts val="0"/>
              </a:spcAft>
              <a:buClr>
                <a:schemeClr val="dk1"/>
              </a:buClr>
              <a:buSzPts val="2800"/>
              <a:buNone/>
            </a:pPr>
            <a:r>
              <a:t/>
            </a:r>
            <a:endParaRPr>
              <a:solidFill>
                <a:srgbClr val="FF0000"/>
              </a:solidFill>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9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t-BR"/>
              <a:t>Na ASN – sugestões para fazer diferente </a:t>
            </a:r>
            <a:br>
              <a:rPr lang="pt-BR"/>
            </a:br>
            <a:r>
              <a:rPr lang="pt-BR"/>
              <a:t>(ou não)</a:t>
            </a:r>
            <a:endParaRPr/>
          </a:p>
        </p:txBody>
      </p:sp>
      <p:sp>
        <p:nvSpPr>
          <p:cNvPr id="673" name="Google Shape;673;p99"/>
          <p:cNvSpPr txBox="1"/>
          <p:nvPr>
            <p:ph idx="1" type="body"/>
          </p:nvPr>
        </p:nvSpPr>
        <p:spPr>
          <a:xfrm>
            <a:off x="838199" y="1825625"/>
            <a:ext cx="917665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pt-BR"/>
              <a:t>Chapéu: Inovação / Transformação digital</a:t>
            </a:r>
            <a:endParaRPr/>
          </a:p>
          <a:p>
            <a:pPr indent="-228600" lvl="0" marL="228600" rtl="0" algn="l">
              <a:lnSpc>
                <a:spcPct val="90000"/>
              </a:lnSpc>
              <a:spcBef>
                <a:spcPts val="1000"/>
              </a:spcBef>
              <a:spcAft>
                <a:spcPts val="0"/>
              </a:spcAft>
              <a:buClr>
                <a:schemeClr val="dk1"/>
              </a:buClr>
              <a:buSzPts val="2800"/>
              <a:buChar char="•"/>
            </a:pPr>
            <a:r>
              <a:rPr lang="pt-BR"/>
              <a:t>Programa Brasil Produtivo ajuda empreendedores a turbinar negócios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2021-02-03T14:33:08Z</dcterms:created>
  <dc:creator>Rodrigo Ratier</dc:creator>
</cp:coreProperties>
</file>