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1" r:id="rId2"/>
    <p:sldId id="295" r:id="rId3"/>
    <p:sldId id="323" r:id="rId4"/>
    <p:sldId id="365" r:id="rId5"/>
    <p:sldId id="356" r:id="rId6"/>
    <p:sldId id="355" r:id="rId7"/>
    <p:sldId id="357" r:id="rId8"/>
    <p:sldId id="367" r:id="rId9"/>
    <p:sldId id="360" r:id="rId10"/>
    <p:sldId id="359" r:id="rId11"/>
    <p:sldId id="258" r:id="rId12"/>
    <p:sldId id="262" r:id="rId13"/>
    <p:sldId id="331" r:id="rId14"/>
    <p:sldId id="332" r:id="rId15"/>
    <p:sldId id="333" r:id="rId16"/>
    <p:sldId id="348" r:id="rId17"/>
    <p:sldId id="349" r:id="rId18"/>
    <p:sldId id="350" r:id="rId19"/>
    <p:sldId id="351" r:id="rId20"/>
    <p:sldId id="315" r:id="rId21"/>
    <p:sldId id="265" r:id="rId22"/>
    <p:sldId id="293" r:id="rId23"/>
    <p:sldId id="260" r:id="rId24"/>
    <p:sldId id="343" r:id="rId25"/>
    <p:sldId id="344" r:id="rId26"/>
    <p:sldId id="345" r:id="rId27"/>
    <p:sldId id="346" r:id="rId28"/>
    <p:sldId id="362" r:id="rId29"/>
    <p:sldId id="327" r:id="rId30"/>
    <p:sldId id="263" r:id="rId31"/>
    <p:sldId id="335" r:id="rId32"/>
    <p:sldId id="334" r:id="rId33"/>
    <p:sldId id="342" r:id="rId34"/>
    <p:sldId id="347" r:id="rId35"/>
    <p:sldId id="316" r:id="rId36"/>
    <p:sldId id="361" r:id="rId37"/>
    <p:sldId id="352" r:id="rId38"/>
    <p:sldId id="353" r:id="rId39"/>
    <p:sldId id="354" r:id="rId40"/>
    <p:sldId id="325" r:id="rId41"/>
    <p:sldId id="313" r:id="rId42"/>
    <p:sldId id="311" r:id="rId43"/>
    <p:sldId id="312" r:id="rId44"/>
    <p:sldId id="364" r:id="rId45"/>
    <p:sldId id="369" r:id="rId46"/>
    <p:sldId id="370" r:id="rId4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B7DC11-9451-41B6-AD3A-65E508CFA22E}" type="datetimeFigureOut">
              <a:rPr lang="pt-BR" smtClean="0"/>
              <a:pPr/>
              <a:t>02/10/2018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8AC28-F87A-4C40-889D-C955B1433059}" type="slidenum">
              <a:rPr lang="pt-BR" smtClean="0"/>
              <a:pPr/>
              <a:t>‹nº›</a:t>
            </a:fld>
            <a:endParaRPr lang="pt-BR"/>
          </a:p>
        </p:txBody>
      </p:sp>
    </p:spTree>
    <p:extLst>
      <p:ext uri="{BB962C8B-B14F-4D97-AF65-F5344CB8AC3E}">
        <p14:creationId xmlns:p14="http://schemas.microsoft.com/office/powerpoint/2010/main" val="407323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B28AC28-F87A-4C40-889D-C955B1433059}" type="slidenum">
              <a:rPr lang="pt-BR" smtClean="0"/>
              <a:pPr/>
              <a:t>36</a:t>
            </a:fld>
            <a:endParaRPr lang="pt-BR"/>
          </a:p>
        </p:txBody>
      </p:sp>
    </p:spTree>
    <p:extLst>
      <p:ext uri="{BB962C8B-B14F-4D97-AF65-F5344CB8AC3E}">
        <p14:creationId xmlns:p14="http://schemas.microsoft.com/office/powerpoint/2010/main" val="251736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96925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128607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384859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200305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290165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181919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191973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258718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342802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123134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8D9DEBD-DD15-4240-A73B-03B566F27479}" type="datetimeFigureOut">
              <a:rPr lang="pt-BR" smtClean="0"/>
              <a:pPr/>
              <a:t>02/10/2018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07CF719-660E-4C42-A23C-AEEF4F73EDF1}" type="slidenum">
              <a:rPr lang="pt-BR" smtClean="0"/>
              <a:pPr/>
              <a:t>‹nº›</a:t>
            </a:fld>
            <a:endParaRPr lang="pt-BR"/>
          </a:p>
        </p:txBody>
      </p:sp>
    </p:spTree>
    <p:extLst>
      <p:ext uri="{BB962C8B-B14F-4D97-AF65-F5344CB8AC3E}">
        <p14:creationId xmlns:p14="http://schemas.microsoft.com/office/powerpoint/2010/main" val="3674079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9DEBD-DD15-4240-A73B-03B566F27479}" type="datetimeFigureOut">
              <a:rPr lang="pt-BR" smtClean="0"/>
              <a:pPr/>
              <a:t>02/10/2018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CF719-660E-4C42-A23C-AEEF4F73EDF1}" type="slidenum">
              <a:rPr lang="pt-BR" smtClean="0"/>
              <a:pPr/>
              <a:t>‹nº›</a:t>
            </a:fld>
            <a:endParaRPr lang="pt-BR"/>
          </a:p>
        </p:txBody>
      </p:sp>
    </p:spTree>
    <p:extLst>
      <p:ext uri="{BB962C8B-B14F-4D97-AF65-F5344CB8AC3E}">
        <p14:creationId xmlns:p14="http://schemas.microsoft.com/office/powerpoint/2010/main" val="2378971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9144000" cy="4077072"/>
          </a:xfrm>
        </p:spPr>
        <p:txBody>
          <a:bodyPr>
            <a:normAutofit fontScale="90000"/>
          </a:bodyPr>
          <a:lstStyle/>
          <a:p>
            <a:pPr lvl="0" indent="450850" fontAlgn="base">
              <a:spcAft>
                <a:spcPct val="0"/>
              </a:spcAft>
            </a:pPr>
            <a:r>
              <a:rPr lang="pt-BR" sz="2000" b="1" dirty="0"/>
              <a:t/>
            </a:r>
            <a:br>
              <a:rPr lang="pt-BR" sz="2000" b="1" dirty="0"/>
            </a:br>
            <a:r>
              <a:rPr lang="pt-BR" sz="1800" b="1" dirty="0" smtClean="0">
                <a:latin typeface="Verdana" pitchFamily="34" charset="0"/>
                <a:ea typeface="Verdana" pitchFamily="34" charset="0"/>
                <a:cs typeface="Verdana" pitchFamily="34" charset="0"/>
              </a:rPr>
              <a:t>Projeto de Cooperação USP-COFECUB</a:t>
            </a:r>
            <a:r>
              <a:rPr lang="pt-BR" sz="1800" dirty="0" smtClean="0">
                <a:latin typeface="Verdana" pitchFamily="34" charset="0"/>
                <a:ea typeface="Verdana" pitchFamily="34" charset="0"/>
                <a:cs typeface="Verdana" pitchFamily="34" charset="0"/>
              </a:rPr>
              <a:t/>
            </a:r>
            <a:br>
              <a:rPr lang="pt-BR" sz="1800" dirty="0" smtClean="0">
                <a:latin typeface="Verdana" pitchFamily="34" charset="0"/>
                <a:ea typeface="Verdana" pitchFamily="34" charset="0"/>
                <a:cs typeface="Verdana" pitchFamily="34" charset="0"/>
              </a:rPr>
            </a:br>
            <a:r>
              <a:rPr lang="pt-BR" sz="1800" b="1" dirty="0" smtClean="0">
                <a:latin typeface="Verdana" pitchFamily="34" charset="0"/>
                <a:ea typeface="Verdana" pitchFamily="34" charset="0"/>
                <a:cs typeface="Verdana" pitchFamily="34" charset="0"/>
              </a:rPr>
              <a:t> «Dinâmicas de urbanização e representações espaciais: abordagem geohistórica dos territórios com Sistemas de Informação Geográfica (SIG)»</a:t>
            </a:r>
            <a:r>
              <a:rPr lang="pt-BR" sz="6000" dirty="0" smtClean="0">
                <a:latin typeface="Arial" pitchFamily="34" charset="0"/>
                <a:cs typeface="Arial" pitchFamily="34" charset="0"/>
              </a:rPr>
              <a:t/>
            </a:r>
            <a:br>
              <a:rPr lang="pt-BR" sz="6000" dirty="0" smtClean="0">
                <a:latin typeface="Arial" pitchFamily="34" charset="0"/>
                <a:cs typeface="Arial" pitchFamily="34" charset="0"/>
              </a:rPr>
            </a:br>
            <a:r>
              <a:rPr lang="pt-BR" dirty="0"/>
              <a:t/>
            </a:r>
            <a:br>
              <a:rPr lang="pt-BR" dirty="0"/>
            </a:br>
            <a:r>
              <a:rPr lang="pt-BR" dirty="0" smtClean="0">
                <a:effectLst>
                  <a:outerShdw blurRad="38100" dist="38100" dir="2700000" algn="tl">
                    <a:srgbClr val="000000">
                      <a:alpha val="43137"/>
                    </a:srgbClr>
                  </a:outerShdw>
                </a:effectLst>
              </a:rPr>
              <a:t>A descompactação precoce da cidade de São Paulo (início do século XX)</a:t>
            </a:r>
            <a:r>
              <a:rPr lang="fr-FR" sz="3600" dirty="0">
                <a:effectLst>
                  <a:outerShdw blurRad="38100" dist="38100" dir="2700000" algn="tl">
                    <a:srgbClr val="000000">
                      <a:alpha val="43137"/>
                    </a:srgbClr>
                  </a:outerShdw>
                </a:effectLst>
              </a:rPr>
              <a:t> </a:t>
            </a:r>
            <a:r>
              <a:rPr lang="fr-FR" sz="3600" dirty="0" smtClean="0"/>
              <a:t/>
            </a:r>
            <a:br>
              <a:rPr lang="fr-FR" sz="3600" dirty="0" smtClean="0"/>
            </a:br>
            <a:r>
              <a:rPr lang="fr-FR" sz="3600" dirty="0"/>
              <a:t/>
            </a:r>
            <a:br>
              <a:rPr lang="fr-FR" sz="3600" dirty="0"/>
            </a:br>
            <a:endParaRPr lang="pt-BR" sz="3600" b="1" i="1" dirty="0">
              <a:solidFill>
                <a:schemeClr val="tx2">
                  <a:lumMod val="75000"/>
                </a:schemeClr>
              </a:solidFill>
              <a:effectLst>
                <a:outerShdw blurRad="38100" dist="38100" dir="2700000" algn="tl">
                  <a:srgbClr val="000000">
                    <a:alpha val="43137"/>
                  </a:srgbClr>
                </a:outerShdw>
              </a:effectLst>
            </a:endParaRPr>
          </a:p>
        </p:txBody>
      </p:sp>
      <p:sp>
        <p:nvSpPr>
          <p:cNvPr id="4" name="Subtítulo 2"/>
          <p:cNvSpPr txBox="1">
            <a:spLocks/>
          </p:cNvSpPr>
          <p:nvPr/>
        </p:nvSpPr>
        <p:spPr>
          <a:xfrm>
            <a:off x="29641" y="3379440"/>
            <a:ext cx="9114359" cy="1921768"/>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dirty="0" smtClean="0">
                <a:ln>
                  <a:noFill/>
                </a:ln>
                <a:uLnTx/>
                <a:uFillTx/>
                <a:latin typeface="Candara" pitchFamily="34" charset="0"/>
              </a:rPr>
              <a:t>Fernanda Padovesi Fonseca</a:t>
            </a:r>
          </a:p>
          <a:p>
            <a:pPr algn="r">
              <a:spcBef>
                <a:spcPct val="20000"/>
              </a:spcBef>
              <a:defRPr/>
            </a:pPr>
            <a:r>
              <a:rPr lang="pt-BR" sz="3200" dirty="0">
                <a:latin typeface="Candara" pitchFamily="34" charset="0"/>
              </a:rPr>
              <a:t>Jaime Tadeu Oliva</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dirty="0" smtClean="0">
                <a:ln>
                  <a:noFill/>
                </a:ln>
                <a:uLnTx/>
                <a:uFillTx/>
                <a:latin typeface="Candara" pitchFamily="34" charset="0"/>
              </a:rPr>
              <a:t>Universidade de São Paulo/USP - Brasil</a:t>
            </a:r>
            <a:endParaRPr kumimoji="0" lang="pt-BR" sz="3200" b="0" i="0" u="none" strike="noStrike" kern="1200" cap="none" spc="0" normalizeH="0" baseline="0" noProof="0" dirty="0">
              <a:ln>
                <a:noFill/>
              </a:ln>
              <a:uLnTx/>
              <a:uFillTx/>
              <a:latin typeface="Candara" pitchFamily="34" charset="0"/>
            </a:endParaRPr>
          </a:p>
        </p:txBody>
      </p:sp>
      <p:pic>
        <p:nvPicPr>
          <p:cNvPr id="6" name="Imagem 5" descr="logo.JPG"/>
          <p:cNvPicPr>
            <a:picLocks noChangeAspect="1"/>
          </p:cNvPicPr>
          <p:nvPr/>
        </p:nvPicPr>
        <p:blipFill>
          <a:blip r:embed="rId2" cstate="print"/>
          <a:stretch>
            <a:fillRect/>
          </a:stretch>
        </p:blipFill>
        <p:spPr>
          <a:xfrm>
            <a:off x="7164288" y="5585079"/>
            <a:ext cx="1953016" cy="1253428"/>
          </a:xfrm>
          <a:prstGeom prst="rect">
            <a:avLst/>
          </a:prstGeom>
          <a:effectLst>
            <a:outerShdw blurRad="50800" dist="38100" dir="2700000" algn="tl" rotWithShape="0">
              <a:prstClr val="black">
                <a:alpha val="40000"/>
              </a:prstClr>
            </a:outerShdw>
          </a:effec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5638643"/>
            <a:ext cx="2101924" cy="117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OFECUB_Logo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5806777"/>
            <a:ext cx="1714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Université Jean Moulin Lyon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5301208"/>
            <a:ext cx="1724025" cy="16192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tângulo 7"/>
          <p:cNvSpPr/>
          <p:nvPr/>
        </p:nvSpPr>
        <p:spPr>
          <a:xfrm>
            <a:off x="3395046" y="5766355"/>
            <a:ext cx="1973209" cy="830997"/>
          </a:xfrm>
          <a:prstGeom prst="rect">
            <a:avLst/>
          </a:prstGeom>
        </p:spPr>
        <p:txBody>
          <a:bodyPr wrap="square">
            <a:spAutoFit/>
          </a:bodyPr>
          <a:lstStyle/>
          <a:p>
            <a:r>
              <a:rPr lang="fr-FR" sz="1200" dirty="0">
                <a:solidFill>
                  <a:prstClr val="black"/>
                </a:solidFill>
              </a:rPr>
              <a:t>Comité Français d’Evaluation de la Coopération Universitaire et Scientifique avec le Brésil</a:t>
            </a:r>
            <a:endParaRPr lang="pt-BR" sz="1200" dirty="0"/>
          </a:p>
        </p:txBody>
      </p:sp>
    </p:spTree>
    <p:extLst>
      <p:ext uri="{BB962C8B-B14F-4D97-AF65-F5344CB8AC3E}">
        <p14:creationId xmlns:p14="http://schemas.microsoft.com/office/powerpoint/2010/main" val="1911520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BAIRROS-JARDINS – LONDRES E SÃO PAULO</a:t>
            </a:r>
            <a:endParaRPr lang="pt-BR" dirty="0"/>
          </a:p>
        </p:txBody>
      </p:sp>
      <p:graphicFrame>
        <p:nvGraphicFramePr>
          <p:cNvPr id="4" name="Espaço Reservado para Conteúdo 3"/>
          <p:cNvGraphicFramePr>
            <a:graphicFrameLocks noGrp="1"/>
          </p:cNvGraphicFramePr>
          <p:nvPr>
            <p:ph idx="1"/>
          </p:nvPr>
        </p:nvGraphicFramePr>
        <p:xfrm>
          <a:off x="457200" y="1600201"/>
          <a:ext cx="8479583" cy="3749040"/>
        </p:xfrm>
        <a:graphic>
          <a:graphicData uri="http://schemas.openxmlformats.org/drawingml/2006/table">
            <a:tbl>
              <a:tblPr firstRow="1" bandRow="1">
                <a:tableStyleId>{93296810-A885-4BE3-A3E7-6D5BEEA58F35}</a:tableStyleId>
              </a:tblPr>
              <a:tblGrid>
                <a:gridCol w="1414727"/>
                <a:gridCol w="1313675"/>
                <a:gridCol w="1674430"/>
                <a:gridCol w="1872208"/>
                <a:gridCol w="2204543"/>
              </a:tblGrid>
              <a:tr h="915676">
                <a:tc>
                  <a:txBody>
                    <a:bodyPr/>
                    <a:lstStyle/>
                    <a:p>
                      <a:r>
                        <a:rPr lang="pt-BR" sz="2000" dirty="0" smtClean="0"/>
                        <a:t>CIDADE</a:t>
                      </a:r>
                      <a:endParaRPr lang="pt-BR" sz="2000" dirty="0"/>
                    </a:p>
                  </a:txBody>
                  <a:tcPr/>
                </a:tc>
                <a:tc>
                  <a:txBody>
                    <a:bodyPr/>
                    <a:lstStyle/>
                    <a:p>
                      <a:r>
                        <a:rPr lang="pt-BR" sz="2000" dirty="0" smtClean="0"/>
                        <a:t>POP 1920</a:t>
                      </a:r>
                      <a:endParaRPr lang="pt-BR" sz="2000" dirty="0"/>
                    </a:p>
                  </a:txBody>
                  <a:tcPr/>
                </a:tc>
                <a:tc>
                  <a:txBody>
                    <a:bodyPr/>
                    <a:lstStyle/>
                    <a:p>
                      <a:r>
                        <a:rPr lang="pt-BR" sz="2000" dirty="0" smtClean="0"/>
                        <a:t>LOCALIZAÇÃO </a:t>
                      </a:r>
                      <a:endParaRPr lang="pt-BR" sz="2000" dirty="0"/>
                    </a:p>
                  </a:txBody>
                  <a:tcPr/>
                </a:tc>
                <a:tc>
                  <a:txBody>
                    <a:bodyPr/>
                    <a:lstStyle/>
                    <a:p>
                      <a:r>
                        <a:rPr lang="pt-BR" sz="2000" dirty="0" smtClean="0"/>
                        <a:t>PROJETO,</a:t>
                      </a:r>
                      <a:r>
                        <a:rPr lang="pt-BR" sz="2000" baseline="0" dirty="0" smtClean="0"/>
                        <a:t> CONCEPÇÃO, INFLUÊNCIA </a:t>
                      </a:r>
                      <a:endParaRPr lang="pt-BR" sz="2000" dirty="0"/>
                    </a:p>
                  </a:txBody>
                  <a:tcPr/>
                </a:tc>
                <a:tc>
                  <a:txBody>
                    <a:bodyPr/>
                    <a:lstStyle/>
                    <a:p>
                      <a:r>
                        <a:rPr lang="pt-BR" sz="2000" dirty="0" smtClean="0"/>
                        <a:t>RELAÇÃO COM A CIDADE</a:t>
                      </a:r>
                      <a:endParaRPr lang="pt-BR" sz="2000" dirty="0"/>
                    </a:p>
                  </a:txBody>
                  <a:tcPr/>
                </a:tc>
              </a:tr>
              <a:tr h="1082163">
                <a:tc>
                  <a:txBody>
                    <a:bodyPr/>
                    <a:lstStyle/>
                    <a:p>
                      <a:r>
                        <a:rPr lang="pt-BR" sz="2000" dirty="0" smtClean="0"/>
                        <a:t>LONDRES</a:t>
                      </a:r>
                      <a:endParaRPr lang="pt-BR" sz="2000" dirty="0"/>
                    </a:p>
                  </a:txBody>
                  <a:tcPr/>
                </a:tc>
                <a:tc>
                  <a:txBody>
                    <a:bodyPr/>
                    <a:lstStyle/>
                    <a:p>
                      <a:r>
                        <a:rPr lang="en-US" sz="2000" dirty="0" smtClean="0"/>
                        <a:t>4.936.803 </a:t>
                      </a:r>
                      <a:endParaRPr lang="pt-BR" sz="2000" dirty="0"/>
                    </a:p>
                  </a:txBody>
                  <a:tcPr/>
                </a:tc>
                <a:tc>
                  <a:txBody>
                    <a:bodyPr/>
                    <a:lstStyle/>
                    <a:p>
                      <a:r>
                        <a:rPr lang="pt-BR" sz="2000" dirty="0" smtClean="0"/>
                        <a:t>ÁREA </a:t>
                      </a:r>
                    </a:p>
                    <a:p>
                      <a:r>
                        <a:rPr lang="pt-BR" sz="2000" dirty="0" smtClean="0"/>
                        <a:t>URBANIZADA</a:t>
                      </a:r>
                      <a:endParaRPr lang="pt-BR" sz="2000" dirty="0"/>
                    </a:p>
                  </a:txBody>
                  <a:tcPr/>
                </a:tc>
                <a:tc>
                  <a:txBody>
                    <a:bodyPr/>
                    <a:lstStyle/>
                    <a:p>
                      <a:r>
                        <a:rPr lang="pt-BR" sz="2400" dirty="0" smtClean="0"/>
                        <a:t>Raymond</a:t>
                      </a:r>
                      <a:r>
                        <a:rPr lang="pt-BR" sz="2400" baseline="0" dirty="0" smtClean="0"/>
                        <a:t> </a:t>
                      </a:r>
                      <a:r>
                        <a:rPr lang="pt-BR" sz="2400" baseline="0" dirty="0" err="1" smtClean="0"/>
                        <a:t>Unwin</a:t>
                      </a:r>
                      <a:r>
                        <a:rPr lang="pt-BR" sz="2400" baseline="0" dirty="0" smtClean="0"/>
                        <a:t>; Barry Parker</a:t>
                      </a:r>
                      <a:endParaRPr lang="pt-BR" sz="2400" dirty="0"/>
                    </a:p>
                  </a:txBody>
                  <a:tcPr/>
                </a:tc>
                <a:tc>
                  <a:txBody>
                    <a:bodyPr/>
                    <a:lstStyle/>
                    <a:p>
                      <a:pPr algn="ctr"/>
                      <a:r>
                        <a:rPr lang="pt-BR" dirty="0" smtClean="0"/>
                        <a:t>REAÇÃO À</a:t>
                      </a:r>
                      <a:r>
                        <a:rPr lang="pt-BR" baseline="0" dirty="0" smtClean="0"/>
                        <a:t> MODERNIZAÇÃO; </a:t>
                      </a:r>
                      <a:r>
                        <a:rPr lang="pt-BR" dirty="0" smtClean="0"/>
                        <a:t>MODELO</a:t>
                      </a:r>
                      <a:r>
                        <a:rPr lang="pt-BR" baseline="0" dirty="0" smtClean="0"/>
                        <a:t> ALTERNATIVO</a:t>
                      </a:r>
                      <a:endParaRPr lang="pt-BR" dirty="0"/>
                    </a:p>
                  </a:txBody>
                  <a:tcPr/>
                </a:tc>
              </a:tr>
              <a:tr h="1415136">
                <a:tc>
                  <a:txBody>
                    <a:bodyPr/>
                    <a:lstStyle/>
                    <a:p>
                      <a:r>
                        <a:rPr lang="pt-BR" sz="2000" dirty="0" smtClean="0"/>
                        <a:t>SÃO PAULO</a:t>
                      </a:r>
                      <a:endParaRPr lang="pt-BR" sz="2000" dirty="0"/>
                    </a:p>
                  </a:txBody>
                  <a:tcPr/>
                </a:tc>
                <a:tc>
                  <a:txBody>
                    <a:bodyPr/>
                    <a:lstStyle/>
                    <a:p>
                      <a:r>
                        <a:rPr lang="pt-BR" sz="1800" b="1" u="none" strike="noStrike" dirty="0" smtClean="0">
                          <a:effectLst/>
                        </a:rPr>
                        <a:t> </a:t>
                      </a:r>
                      <a:r>
                        <a:rPr lang="pt-BR" sz="2000" b="0" u="none" strike="noStrike" dirty="0" smtClean="0">
                          <a:effectLst/>
                        </a:rPr>
                        <a:t>579.033</a:t>
                      </a:r>
                      <a:endParaRPr lang="pt-BR" sz="2000" b="0" dirty="0"/>
                    </a:p>
                  </a:txBody>
                  <a:tcPr/>
                </a:tc>
                <a:tc>
                  <a:txBody>
                    <a:bodyPr/>
                    <a:lstStyle/>
                    <a:p>
                      <a:r>
                        <a:rPr lang="pt-BR" sz="2000" baseline="0" dirty="0" smtClean="0"/>
                        <a:t>ÁREA  </a:t>
                      </a:r>
                    </a:p>
                    <a:p>
                      <a:r>
                        <a:rPr lang="pt-BR" sz="2000" baseline="0" dirty="0" smtClean="0"/>
                        <a:t>DE EXPANSÃO </a:t>
                      </a:r>
                      <a:endParaRPr lang="pt-B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400" dirty="0" smtClean="0"/>
                        <a:t>Raymond</a:t>
                      </a:r>
                      <a:r>
                        <a:rPr lang="pt-BR" sz="2400" baseline="0" dirty="0" smtClean="0"/>
                        <a:t> </a:t>
                      </a:r>
                      <a:r>
                        <a:rPr lang="pt-BR" sz="2400" baseline="0" dirty="0" err="1" smtClean="0"/>
                        <a:t>Unwin</a:t>
                      </a:r>
                      <a:r>
                        <a:rPr lang="pt-BR" sz="2400" baseline="0" dirty="0" smtClean="0"/>
                        <a:t>; Barry Parker</a:t>
                      </a:r>
                      <a:endParaRPr lang="pt-BR" sz="2400" dirty="0" smtClean="0"/>
                    </a:p>
                    <a:p>
                      <a:endParaRPr lang="pt-BR" sz="2400" dirty="0"/>
                    </a:p>
                  </a:txBody>
                  <a:tcPr/>
                </a:tc>
                <a:tc>
                  <a:txBody>
                    <a:bodyPr/>
                    <a:lstStyle/>
                    <a:p>
                      <a:pPr algn="ctr"/>
                      <a:r>
                        <a:rPr lang="pt-BR" dirty="0" smtClean="0"/>
                        <a:t>MODELO DE URBANIZAÇÃO; MODERNIZAÇÃO;</a:t>
                      </a:r>
                    </a:p>
                    <a:p>
                      <a:pPr algn="ctr"/>
                      <a:r>
                        <a:rPr lang="pt-BR" dirty="0" smtClean="0"/>
                        <a:t>REFERÊNCIA</a:t>
                      </a:r>
                      <a:endParaRPr lang="pt-BR"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14" t="15720" r="24702" b="9722"/>
          <a:stretch/>
        </p:blipFill>
        <p:spPr bwMode="auto">
          <a:xfrm>
            <a:off x="395535" y="0"/>
            <a:ext cx="8477727" cy="683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836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6325074"/>
            <a:ext cx="9143999" cy="502094"/>
          </a:xfrm>
        </p:spPr>
        <p:txBody>
          <a:bodyPr>
            <a:noAutofit/>
          </a:bodyPr>
          <a:lstStyle/>
          <a:p>
            <a:r>
              <a:rPr lang="pt-BR" sz="2800" dirty="0" smtClean="0"/>
              <a:t>Jardim América em 1930</a:t>
            </a:r>
            <a:endParaRPr lang="pt-BR" sz="2800" dirty="0"/>
          </a:p>
        </p:txBody>
      </p:sp>
      <p:sp>
        <p:nvSpPr>
          <p:cNvPr id="3" name="Espaço Reservado para Conteúdo 2"/>
          <p:cNvSpPr>
            <a:spLocks noGrp="1"/>
          </p:cNvSpPr>
          <p:nvPr>
            <p:ph idx="1"/>
          </p:nvPr>
        </p:nvSpPr>
        <p:spPr/>
        <p:txBody>
          <a:bodyPr/>
          <a:lstStyle/>
          <a:p>
            <a:endParaRPr lang="pt-BR"/>
          </a:p>
        </p:txBody>
      </p:sp>
      <p:pic>
        <p:nvPicPr>
          <p:cNvPr id="6146" name="Picture 2" descr="http://4.bp.blogspot.com/-AzjvIWXJQZg/Uv_Sli5aozI/AAAAAAAAIUE/2sOkHYmxdAM/s1600/S%C3%A3o+Paulo_Jardins_A+Gazeta_19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0074"/>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70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1204" y="0"/>
            <a:ext cx="3782526" cy="6858000"/>
          </a:xfrm>
          <a:prstGeom prst="rect">
            <a:avLst/>
          </a:prstGeom>
        </p:spPr>
      </p:pic>
      <p:sp>
        <p:nvSpPr>
          <p:cNvPr id="5" name="CaixaDeTexto 4"/>
          <p:cNvSpPr txBox="1"/>
          <p:nvPr/>
        </p:nvSpPr>
        <p:spPr>
          <a:xfrm>
            <a:off x="711201" y="1541691"/>
            <a:ext cx="3666067" cy="2031325"/>
          </a:xfrm>
          <a:prstGeom prst="rect">
            <a:avLst/>
          </a:prstGeom>
          <a:noFill/>
        </p:spPr>
        <p:txBody>
          <a:bodyPr wrap="square" rtlCol="0">
            <a:spAutoFit/>
          </a:bodyPr>
          <a:lstStyle/>
          <a:p>
            <a:endParaRPr lang="pt-BR" dirty="0" smtClean="0"/>
          </a:p>
          <a:p>
            <a:endParaRPr lang="pt-BR" dirty="0" smtClean="0"/>
          </a:p>
          <a:p>
            <a:r>
              <a:rPr lang="pt-BR" dirty="0" smtClean="0"/>
              <a:t>Estado de S. Paulo, 04 de outubro de 1921, pág. 1</a:t>
            </a:r>
          </a:p>
          <a:p>
            <a:endParaRPr lang="pt-BR" dirty="0"/>
          </a:p>
          <a:p>
            <a:r>
              <a:rPr lang="pt-BR" dirty="0" smtClean="0"/>
              <a:t>(Recortes e transcrição nos slides seguintes)</a:t>
            </a:r>
            <a:endParaRPr lang="pt-BR" dirty="0"/>
          </a:p>
        </p:txBody>
      </p:sp>
      <p:sp>
        <p:nvSpPr>
          <p:cNvPr id="6" name="CaixaDeTexto 5"/>
          <p:cNvSpPr txBox="1"/>
          <p:nvPr/>
        </p:nvSpPr>
        <p:spPr>
          <a:xfrm>
            <a:off x="638959" y="548680"/>
            <a:ext cx="3835410" cy="461665"/>
          </a:xfrm>
          <a:prstGeom prst="rect">
            <a:avLst/>
          </a:prstGeom>
          <a:noFill/>
        </p:spPr>
        <p:txBody>
          <a:bodyPr wrap="none" rtlCol="0">
            <a:spAutoFit/>
          </a:bodyPr>
          <a:lstStyle/>
          <a:p>
            <a:pPr algn="ctr"/>
            <a:r>
              <a:rPr lang="pt-BR" sz="2400" b="1" dirty="0" smtClean="0"/>
              <a:t>A construção de um discurso</a:t>
            </a:r>
            <a:endParaRPr lang="pt-BR" sz="2400" b="1" dirty="0"/>
          </a:p>
        </p:txBody>
      </p:sp>
    </p:spTree>
    <p:extLst>
      <p:ext uri="{BB962C8B-B14F-4D97-AF65-F5344CB8AC3E}">
        <p14:creationId xmlns:p14="http://schemas.microsoft.com/office/powerpoint/2010/main" val="3739171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7248" t="60247" r="64773" b="9300"/>
          <a:stretch/>
        </p:blipFill>
        <p:spPr>
          <a:xfrm>
            <a:off x="323528" y="474134"/>
            <a:ext cx="4340965" cy="6424820"/>
          </a:xfrm>
          <a:prstGeom prst="rect">
            <a:avLst/>
          </a:prstGeom>
        </p:spPr>
      </p:pic>
      <p:sp>
        <p:nvSpPr>
          <p:cNvPr id="6" name="CaixaDeTexto 5"/>
          <p:cNvSpPr txBox="1"/>
          <p:nvPr/>
        </p:nvSpPr>
        <p:spPr>
          <a:xfrm>
            <a:off x="1261534" y="203201"/>
            <a:ext cx="2518378" cy="369332"/>
          </a:xfrm>
          <a:prstGeom prst="rect">
            <a:avLst/>
          </a:prstGeom>
          <a:noFill/>
        </p:spPr>
        <p:txBody>
          <a:bodyPr wrap="square" rtlCol="0">
            <a:spAutoFit/>
          </a:bodyPr>
          <a:lstStyle/>
          <a:p>
            <a:pPr algn="ctr"/>
            <a:r>
              <a:rPr lang="pt-BR" dirty="0" smtClean="0"/>
              <a:t>1º quadro</a:t>
            </a:r>
            <a:endParaRPr lang="pt-BR" dirty="0"/>
          </a:p>
        </p:txBody>
      </p:sp>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l="36793" t="61235" r="36570" b="9630"/>
          <a:stretch/>
        </p:blipFill>
        <p:spPr>
          <a:xfrm>
            <a:off x="4788023" y="726098"/>
            <a:ext cx="4132752" cy="6146755"/>
          </a:xfrm>
          <a:prstGeom prst="rect">
            <a:avLst/>
          </a:prstGeom>
        </p:spPr>
      </p:pic>
      <p:sp>
        <p:nvSpPr>
          <p:cNvPr id="8" name="CaixaDeTexto 7"/>
          <p:cNvSpPr txBox="1"/>
          <p:nvPr/>
        </p:nvSpPr>
        <p:spPr>
          <a:xfrm>
            <a:off x="5380574" y="242711"/>
            <a:ext cx="2431786" cy="369332"/>
          </a:xfrm>
          <a:prstGeom prst="rect">
            <a:avLst/>
          </a:prstGeom>
          <a:noFill/>
        </p:spPr>
        <p:txBody>
          <a:bodyPr wrap="square" rtlCol="0">
            <a:spAutoFit/>
          </a:bodyPr>
          <a:lstStyle/>
          <a:p>
            <a:pPr algn="ctr"/>
            <a:r>
              <a:rPr lang="pt-BR" dirty="0"/>
              <a:t>2</a:t>
            </a:r>
            <a:r>
              <a:rPr lang="pt-BR" dirty="0" smtClean="0"/>
              <a:t>º quadro</a:t>
            </a:r>
            <a:endParaRPr lang="pt-BR" dirty="0"/>
          </a:p>
        </p:txBody>
      </p:sp>
    </p:spTree>
    <p:extLst>
      <p:ext uri="{BB962C8B-B14F-4D97-AF65-F5344CB8AC3E}">
        <p14:creationId xmlns:p14="http://schemas.microsoft.com/office/powerpoint/2010/main" val="1031215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l="65445" t="60740" r="6799" b="9136"/>
          <a:stretch/>
        </p:blipFill>
        <p:spPr>
          <a:xfrm>
            <a:off x="2483768" y="-157997"/>
            <a:ext cx="4836286" cy="7137475"/>
          </a:xfrm>
          <a:prstGeom prst="rect">
            <a:avLst/>
          </a:prstGeom>
        </p:spPr>
      </p:pic>
      <p:sp>
        <p:nvSpPr>
          <p:cNvPr id="7" name="CaixaDeTexto 6"/>
          <p:cNvSpPr txBox="1"/>
          <p:nvPr/>
        </p:nvSpPr>
        <p:spPr>
          <a:xfrm>
            <a:off x="-36512" y="44624"/>
            <a:ext cx="3735123" cy="369332"/>
          </a:xfrm>
          <a:prstGeom prst="rect">
            <a:avLst/>
          </a:prstGeom>
          <a:noFill/>
        </p:spPr>
        <p:txBody>
          <a:bodyPr wrap="square" rtlCol="0">
            <a:spAutoFit/>
          </a:bodyPr>
          <a:lstStyle/>
          <a:p>
            <a:pPr algn="ctr"/>
            <a:r>
              <a:rPr lang="pt-BR" dirty="0" smtClean="0"/>
              <a:t>3º quadro</a:t>
            </a:r>
            <a:endParaRPr lang="pt-BR" dirty="0"/>
          </a:p>
        </p:txBody>
      </p:sp>
    </p:spTree>
    <p:extLst>
      <p:ext uri="{BB962C8B-B14F-4D97-AF65-F5344CB8AC3E}">
        <p14:creationId xmlns:p14="http://schemas.microsoft.com/office/powerpoint/2010/main" val="182796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0"/>
            <a:ext cx="5364088" cy="6694140"/>
          </a:xfrm>
          <a:prstGeom prst="rect">
            <a:avLst/>
          </a:prstGeom>
          <a:noFill/>
        </p:spPr>
        <p:txBody>
          <a:bodyPr wrap="square" rtlCol="0">
            <a:spAutoFit/>
          </a:bodyPr>
          <a:lstStyle/>
          <a:p>
            <a:pPr algn="ctr"/>
            <a:r>
              <a:rPr lang="pt-BR" sz="1300" b="1" dirty="0" smtClean="0"/>
              <a:t>O </a:t>
            </a:r>
            <a:r>
              <a:rPr lang="pt-BR" sz="1300" b="1" dirty="0" err="1" smtClean="0"/>
              <a:t>symbolo</a:t>
            </a:r>
            <a:r>
              <a:rPr lang="pt-BR" sz="1300" b="1" dirty="0" smtClean="0"/>
              <a:t> que inspira confiança!</a:t>
            </a:r>
          </a:p>
          <a:p>
            <a:pPr algn="ctr"/>
            <a:endParaRPr lang="pt-BR" sz="1300" dirty="0" smtClean="0"/>
          </a:p>
          <a:p>
            <a:r>
              <a:rPr lang="pt-BR" sz="1300" dirty="0" smtClean="0"/>
              <a:t>A </a:t>
            </a:r>
            <a:r>
              <a:rPr lang="pt-BR" sz="1300" b="1" dirty="0" smtClean="0"/>
              <a:t>confiança</a:t>
            </a:r>
            <a:r>
              <a:rPr lang="pt-BR" sz="1300" dirty="0" smtClean="0"/>
              <a:t> que o público tem nos nossos terrenos, não é só motivada por tudo quanto esta Cia já tem feito e faz em prol do incessante </a:t>
            </a:r>
            <a:r>
              <a:rPr lang="pt-BR" sz="1300" b="1" dirty="0" smtClean="0"/>
              <a:t>desenvolvimento e embelezamento da cidade</a:t>
            </a:r>
            <a:r>
              <a:rPr lang="pt-BR" sz="1300" dirty="0" smtClean="0"/>
              <a:t>, mas é devida também ao alto conceito de que ela goza</a:t>
            </a:r>
            <a:r>
              <a:rPr lang="pt-BR" sz="1300" b="1" dirty="0" smtClean="0"/>
              <a:t>, graças à propaganda desinteressada </a:t>
            </a:r>
            <a:r>
              <a:rPr lang="pt-BR" sz="1300" dirty="0" smtClean="0"/>
              <a:t>que os seus clientes, todos satisfeitíssimos, fazem.</a:t>
            </a:r>
          </a:p>
          <a:p>
            <a:r>
              <a:rPr lang="pt-BR" sz="1300" dirty="0" smtClean="0"/>
              <a:t>A Cia City desde o seu início foi a única que, aplicando sem receito avultados capitais para o melhoramento de suas propriedades, conseguiu criar os bairros modelos, até então completamente desconhecidos.</a:t>
            </a:r>
          </a:p>
          <a:p>
            <a:r>
              <a:rPr lang="pt-BR" sz="1300" dirty="0" smtClean="0"/>
              <a:t>Originando uma forma de contrato de compromisso com garantias absolutas, ela procurou e conseguiu defender os interesses de compradores, estabelecendo condições técnicas quanto às construções, etc., com o intuito de manter o alto padrão de residências que efetivamente evitarão qualquer possibilidade de desvalorização e consequente prejuízo.</a:t>
            </a:r>
          </a:p>
          <a:p>
            <a:r>
              <a:rPr lang="pt-BR" sz="1300" dirty="0" smtClean="0"/>
              <a:t>A melhor parte do sucesso de nossa orientação está no fato que todos os bairros que temos lançado à venda têm tido uma aceitação imediata e uma valorização realmente extraordinária.</a:t>
            </a:r>
          </a:p>
          <a:p>
            <a:r>
              <a:rPr lang="pt-BR" sz="1300" dirty="0" smtClean="0"/>
              <a:t>As grandes propriedades desta Companhia, cujo futuro, por natureza, está mais do que assegurado, se acham localizadas na zona de maior progresso da cidade. Para estes presentemente tencionamos seguir o nosso programa de desenvolvimento e, dado as garantias do nosso contrato e as facilidades de pagamento que oferecemos, ninguém deve hesitar em adquirir um belo lote de terreno, em qualquer dos nossos bairros, pois tanto como emprego de capital como para construção de  sua própria casa, não há negócio melhor e mais garantido.</a:t>
            </a:r>
          </a:p>
          <a:p>
            <a:r>
              <a:rPr lang="pt-BR" sz="1300" dirty="0" smtClean="0"/>
              <a:t>Com o fim de auxiliar aqueles dos nossos clientes que querem construir, e ao mesmo tempo dar maior impulso no desenvolvimento dos nossos bairros, adiantamos, em condições muito suaves de reembolso, os </a:t>
            </a:r>
            <a:r>
              <a:rPr lang="pt-BR" sz="1300" dirty="0" err="1" smtClean="0"/>
              <a:t>capitaes</a:t>
            </a:r>
            <a:r>
              <a:rPr lang="pt-BR" sz="1300" dirty="0" smtClean="0"/>
              <a:t> necessários.</a:t>
            </a:r>
          </a:p>
          <a:p>
            <a:r>
              <a:rPr lang="pt-BR" sz="1300" dirty="0" smtClean="0"/>
              <a:t>Com os aluguéis exorbitantes e grande falta de boas casas, hoje convém mais construir sua própria casa.</a:t>
            </a:r>
          </a:p>
          <a:p>
            <a:r>
              <a:rPr lang="pt-BR" sz="1300" dirty="0" smtClean="0"/>
              <a:t>Aproveite bem o domingo indo visitar qualquer das nossas propriedades.</a:t>
            </a:r>
          </a:p>
        </p:txBody>
      </p:sp>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l="35408" t="4609" r="4653" b="31522"/>
          <a:stretch/>
        </p:blipFill>
        <p:spPr>
          <a:xfrm>
            <a:off x="5316276" y="692697"/>
            <a:ext cx="3815443" cy="5544615"/>
          </a:xfrm>
          <a:prstGeom prst="rect">
            <a:avLst/>
          </a:prstGeom>
        </p:spPr>
      </p:pic>
      <p:sp>
        <p:nvSpPr>
          <p:cNvPr id="4" name="Retângulo 3"/>
          <p:cNvSpPr/>
          <p:nvPr/>
        </p:nvSpPr>
        <p:spPr>
          <a:xfrm>
            <a:off x="5256584" y="40268"/>
            <a:ext cx="3923928" cy="292388"/>
          </a:xfrm>
          <a:prstGeom prst="rect">
            <a:avLst/>
          </a:prstGeom>
        </p:spPr>
        <p:txBody>
          <a:bodyPr wrap="square">
            <a:spAutoFit/>
          </a:bodyPr>
          <a:lstStyle/>
          <a:p>
            <a:pPr lvl="0" algn="ctr"/>
            <a:r>
              <a:rPr lang="pt-BR" sz="1300" dirty="0" smtClean="0">
                <a:solidFill>
                  <a:prstClr val="black"/>
                </a:solidFill>
              </a:rPr>
              <a:t>Estado de S. Paulo, 22 de abril de 1928, pág. 3</a:t>
            </a:r>
          </a:p>
        </p:txBody>
      </p:sp>
    </p:spTree>
    <p:extLst>
      <p:ext uri="{BB962C8B-B14F-4D97-AF65-F5344CB8AC3E}">
        <p14:creationId xmlns:p14="http://schemas.microsoft.com/office/powerpoint/2010/main" val="2125193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l="33473" t="3457" r="3506" b="28889"/>
          <a:stretch/>
        </p:blipFill>
        <p:spPr>
          <a:xfrm>
            <a:off x="5399007" y="764704"/>
            <a:ext cx="3744993" cy="5381765"/>
          </a:xfrm>
          <a:prstGeom prst="rect">
            <a:avLst/>
          </a:prstGeom>
        </p:spPr>
      </p:pic>
      <p:sp>
        <p:nvSpPr>
          <p:cNvPr id="7" name="CaixaDeTexto 6"/>
          <p:cNvSpPr txBox="1"/>
          <p:nvPr/>
        </p:nvSpPr>
        <p:spPr>
          <a:xfrm>
            <a:off x="179512" y="188641"/>
            <a:ext cx="5112568" cy="6463308"/>
          </a:xfrm>
          <a:prstGeom prst="rect">
            <a:avLst/>
          </a:prstGeom>
          <a:noFill/>
        </p:spPr>
        <p:txBody>
          <a:bodyPr wrap="square" rtlCol="0">
            <a:spAutoFit/>
          </a:bodyPr>
          <a:lstStyle/>
          <a:p>
            <a:r>
              <a:rPr lang="pt-BR" dirty="0" smtClean="0"/>
              <a:t>Em virtude dos insistentes pedidos, resolvemos, afinal, por à venda esta bela propriedade, cuja idealização obedece ao plano geral do afamado bairro do Alto da Lapa, sendo, ao mesmo tempo, parte integrante do projeto original do celebre urbanista inglês Dr. Barry Parker, F.R.I.B.A.</a:t>
            </a:r>
          </a:p>
          <a:p>
            <a:r>
              <a:rPr lang="pt-BR" dirty="0" smtClean="0"/>
              <a:t>Esta nossa nova propriedade, que toma o nome de </a:t>
            </a:r>
            <a:r>
              <a:rPr lang="pt-BR" dirty="0" err="1" smtClean="0"/>
              <a:t>Bella</a:t>
            </a:r>
            <a:r>
              <a:rPr lang="pt-BR" dirty="0" smtClean="0"/>
              <a:t> </a:t>
            </a:r>
            <a:r>
              <a:rPr lang="pt-BR" dirty="0" err="1" smtClean="0"/>
              <a:t>Alliança</a:t>
            </a:r>
            <a:r>
              <a:rPr lang="pt-BR" dirty="0" smtClean="0"/>
              <a:t>, está fadada a um futuro grandioso, já pela sua topografia maravilhosa, já pela sua situação invejável, circunstancias essas que, como no Alto da Lapa, tem sido e são os fatores principais do seu atual desenvolvimento e da sua rápida valorização.</a:t>
            </a:r>
          </a:p>
          <a:p>
            <a:r>
              <a:rPr lang="pt-BR" dirty="0" smtClean="0"/>
              <a:t>Os arruamentos da </a:t>
            </a:r>
            <a:r>
              <a:rPr lang="pt-BR" dirty="0" err="1" smtClean="0"/>
              <a:t>Bella</a:t>
            </a:r>
            <a:r>
              <a:rPr lang="pt-BR" dirty="0" smtClean="0"/>
              <a:t> </a:t>
            </a:r>
            <a:r>
              <a:rPr lang="pt-BR" dirty="0" err="1" smtClean="0"/>
              <a:t>Alliança</a:t>
            </a:r>
            <a:r>
              <a:rPr lang="pt-BR" dirty="0" smtClean="0"/>
              <a:t> , bem como o perfeito serviço de drenagem de que está dotada, obedecendo ao mesmo critério modelar que sempre preside às nossas iniciativas, constituirão um </a:t>
            </a:r>
            <a:r>
              <a:rPr lang="pt-BR" dirty="0" err="1" smtClean="0"/>
              <a:t>attractivo</a:t>
            </a:r>
            <a:r>
              <a:rPr lang="pt-BR" dirty="0" smtClean="0"/>
              <a:t> para a construção imediata de ótimas residências. Além disso, como de costume, a Companhia City </a:t>
            </a:r>
            <a:r>
              <a:rPr lang="pt-BR" b="1" dirty="0" smtClean="0"/>
              <a:t>proverá este bairro com as mesmas instalações urbanas</a:t>
            </a:r>
            <a:r>
              <a:rPr lang="pt-BR" dirty="0" smtClean="0"/>
              <a:t>, que tão eficientemente têm cooperado para o magnífico progresso do Alto da Lapa.</a:t>
            </a:r>
          </a:p>
          <a:p>
            <a:r>
              <a:rPr lang="pt-BR" dirty="0" smtClean="0"/>
              <a:t>[...]</a:t>
            </a:r>
            <a:endParaRPr lang="pt-BR" dirty="0"/>
          </a:p>
        </p:txBody>
      </p:sp>
      <p:sp>
        <p:nvSpPr>
          <p:cNvPr id="4" name="Retângulo 3"/>
          <p:cNvSpPr/>
          <p:nvPr/>
        </p:nvSpPr>
        <p:spPr>
          <a:xfrm>
            <a:off x="5724128" y="46365"/>
            <a:ext cx="3419872" cy="646331"/>
          </a:xfrm>
          <a:prstGeom prst="rect">
            <a:avLst/>
          </a:prstGeom>
        </p:spPr>
        <p:txBody>
          <a:bodyPr wrap="square">
            <a:spAutoFit/>
          </a:bodyPr>
          <a:lstStyle/>
          <a:p>
            <a:pPr lvl="0" algn="r"/>
            <a:r>
              <a:rPr lang="pt-BR" dirty="0" smtClean="0">
                <a:solidFill>
                  <a:prstClr val="black"/>
                </a:solidFill>
              </a:rPr>
              <a:t>Estado de S. Paulo, 13 de maio de 1928, pág. 3</a:t>
            </a:r>
          </a:p>
        </p:txBody>
      </p:sp>
    </p:spTree>
    <p:extLst>
      <p:ext uri="{BB962C8B-B14F-4D97-AF65-F5344CB8AC3E}">
        <p14:creationId xmlns:p14="http://schemas.microsoft.com/office/powerpoint/2010/main" val="1925059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34380" t="4786" r="1302" b="26837"/>
          <a:stretch/>
        </p:blipFill>
        <p:spPr>
          <a:xfrm>
            <a:off x="5176545" y="620688"/>
            <a:ext cx="3967455" cy="5667926"/>
          </a:xfrm>
          <a:prstGeom prst="rect">
            <a:avLst/>
          </a:prstGeom>
        </p:spPr>
      </p:pic>
      <p:sp>
        <p:nvSpPr>
          <p:cNvPr id="6" name="CaixaDeTexto 5"/>
          <p:cNvSpPr txBox="1"/>
          <p:nvPr/>
        </p:nvSpPr>
        <p:spPr>
          <a:xfrm>
            <a:off x="0" y="113719"/>
            <a:ext cx="5148064" cy="6555641"/>
          </a:xfrm>
          <a:prstGeom prst="rect">
            <a:avLst/>
          </a:prstGeom>
          <a:noFill/>
        </p:spPr>
        <p:txBody>
          <a:bodyPr wrap="square" rtlCol="0">
            <a:spAutoFit/>
          </a:bodyPr>
          <a:lstStyle/>
          <a:p>
            <a:r>
              <a:rPr lang="pt-BR" sz="1750" dirty="0" smtClean="0"/>
              <a:t>Pacaembu, o </a:t>
            </a:r>
            <a:r>
              <a:rPr lang="pt-BR" sz="1750" b="1" dirty="0" smtClean="0"/>
              <a:t>preferido pela elite </a:t>
            </a:r>
            <a:r>
              <a:rPr lang="pt-BR" sz="1750" dirty="0" smtClean="0"/>
              <a:t>tem, como se vê pelo mapa acima, a melhor situação na cidade – sendo uma continuação dos bairros elegantes compreendidos entre as Avenidas Paulista, Angélica, </a:t>
            </a:r>
            <a:r>
              <a:rPr lang="pt-BR" sz="1750" dirty="0" err="1" smtClean="0"/>
              <a:t>Hygienópolis</a:t>
            </a:r>
            <a:r>
              <a:rPr lang="pt-BR" sz="1750" dirty="0" smtClean="0"/>
              <a:t>, etc., - e, além da sua beleza incomparável, </a:t>
            </a:r>
            <a:r>
              <a:rPr lang="pt-BR" sz="1750" dirty="0" err="1" smtClean="0"/>
              <a:t>possue</a:t>
            </a:r>
            <a:r>
              <a:rPr lang="pt-BR" sz="1750" dirty="0" smtClean="0"/>
              <a:t> todos os mais modernos melhoramentos urbanos, </a:t>
            </a:r>
            <a:r>
              <a:rPr lang="pt-BR" sz="1750" dirty="0" err="1" smtClean="0"/>
              <a:t>taes</a:t>
            </a:r>
            <a:r>
              <a:rPr lang="pt-BR" sz="1750" dirty="0" smtClean="0"/>
              <a:t> como: água corrente e abundante, eletricidade, gás, esgotos, drenagem, arruamento modelo, arborização e grande facilidade de transporte (já servido por 10 linhas de bonde e diversas de auto-ônibus).</a:t>
            </a:r>
          </a:p>
          <a:p>
            <a:r>
              <a:rPr lang="pt-BR" sz="1750" dirty="0" smtClean="0"/>
              <a:t>Neste magnífico bairro, de onde se descortinam lindas vistas panorâmicas, é possível adquirir um lote ideal, pronto para a construção imediata de sua casa, por preço muito mais conveniente do que nos bairros vizinhos e em condições de compra muito vantajosas.</a:t>
            </a:r>
          </a:p>
          <a:p>
            <a:r>
              <a:rPr lang="pt-BR" sz="1750" dirty="0" smtClean="0"/>
              <a:t>No intuito de auxiliar a construção de residências fazemos adiantamentos de capital em termos excepcionalmente suaves de reembolso, de modo que, </a:t>
            </a:r>
            <a:r>
              <a:rPr lang="pt-BR" sz="1750" b="1" dirty="0" smtClean="0"/>
              <a:t>hoje em dia, de forma alguma convém pagar aluguel</a:t>
            </a:r>
            <a:r>
              <a:rPr lang="pt-BR" sz="1750" dirty="0" smtClean="0"/>
              <a:t>, pois, aproveitando das nossas facilidades, V. S. pode construir a sua própria  casa e ir morando nela, enquanto, para que se torne sua paga, aproximadamente, o mesmo que gastaria em aluguel.</a:t>
            </a:r>
            <a:endParaRPr lang="pt-BR" sz="1750" dirty="0"/>
          </a:p>
        </p:txBody>
      </p:sp>
      <p:sp>
        <p:nvSpPr>
          <p:cNvPr id="4" name="Retângulo 3"/>
          <p:cNvSpPr/>
          <p:nvPr/>
        </p:nvSpPr>
        <p:spPr>
          <a:xfrm>
            <a:off x="5364088" y="-23514"/>
            <a:ext cx="3779912" cy="644202"/>
          </a:xfrm>
          <a:prstGeom prst="rect">
            <a:avLst/>
          </a:prstGeom>
        </p:spPr>
        <p:txBody>
          <a:bodyPr wrap="square">
            <a:spAutoFit/>
          </a:bodyPr>
          <a:lstStyle/>
          <a:p>
            <a:pPr lvl="0" algn="r"/>
            <a:r>
              <a:rPr lang="pt-BR" dirty="0" smtClean="0">
                <a:solidFill>
                  <a:prstClr val="black"/>
                </a:solidFill>
              </a:rPr>
              <a:t>Estado de S. Paulo, 05 de fevereiro de 1928, pág. 3</a:t>
            </a:r>
          </a:p>
        </p:txBody>
      </p:sp>
    </p:spTree>
    <p:extLst>
      <p:ext uri="{BB962C8B-B14F-4D97-AF65-F5344CB8AC3E}">
        <p14:creationId xmlns:p14="http://schemas.microsoft.com/office/powerpoint/2010/main" val="2014620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33124" t="28971" r="4923" b="3045"/>
          <a:stretch/>
        </p:blipFill>
        <p:spPr>
          <a:xfrm>
            <a:off x="5596007" y="1052736"/>
            <a:ext cx="3547993" cy="5252045"/>
          </a:xfrm>
          <a:prstGeom prst="rect">
            <a:avLst/>
          </a:prstGeom>
        </p:spPr>
      </p:pic>
      <p:sp>
        <p:nvSpPr>
          <p:cNvPr id="6" name="CaixaDeTexto 5"/>
          <p:cNvSpPr txBox="1"/>
          <p:nvPr/>
        </p:nvSpPr>
        <p:spPr>
          <a:xfrm>
            <a:off x="0" y="1"/>
            <a:ext cx="5508104" cy="6857999"/>
          </a:xfrm>
          <a:prstGeom prst="rect">
            <a:avLst/>
          </a:prstGeom>
          <a:noFill/>
        </p:spPr>
        <p:txBody>
          <a:bodyPr wrap="square" rtlCol="0">
            <a:spAutoFit/>
          </a:bodyPr>
          <a:lstStyle/>
          <a:p>
            <a:r>
              <a:rPr lang="pt-BR" b="1" dirty="0" smtClean="0"/>
              <a:t>O MELHOR PRESENTE</a:t>
            </a:r>
            <a:endParaRPr lang="pt-BR" dirty="0" smtClean="0"/>
          </a:p>
          <a:p>
            <a:endParaRPr lang="pt-BR" b="1" dirty="0"/>
          </a:p>
          <a:p>
            <a:r>
              <a:rPr lang="pt-BR" dirty="0" smtClean="0"/>
              <a:t>É um problema ao aproximar-se a época de Natal e Ano Bom, escolher um bom presente para seus filhos.</a:t>
            </a:r>
          </a:p>
          <a:p>
            <a:r>
              <a:rPr lang="pt-BR" dirty="0" smtClean="0"/>
              <a:t>Brinquedos caros, etc., são presentes que proporcionam alegria momentânea e que em geral são logo abandonados e esquecidos por novas distrações, perdendo assim o seu valor.</a:t>
            </a:r>
          </a:p>
          <a:p>
            <a:r>
              <a:rPr lang="pt-BR" dirty="0" smtClean="0"/>
              <a:t>Que presente mais útil e aproveitável do que um belo lote de terreno em um dos nossos bairros modelos de residências?</a:t>
            </a:r>
          </a:p>
          <a:p>
            <a:r>
              <a:rPr lang="pt-BR" dirty="0" smtClean="0"/>
              <a:t>Além de incutir no espírito de seus filhos o desejo de tornarem-se proprietários e independentes, um presente destes, DEVIDO ÀS GARANTIAS EXCEPCIONAIS que oferecemos (tais como: títulos incontestáveis, melhoramentos urbanos, etc.) nunca perderá o seu valor – muito pelo contrário – terá uma </a:t>
            </a:r>
            <a:r>
              <a:rPr lang="pt-BR" b="1" dirty="0" smtClean="0"/>
              <a:t>valorização certa e rápida </a:t>
            </a:r>
            <a:r>
              <a:rPr lang="pt-BR" dirty="0" smtClean="0"/>
              <a:t>devido ao desenvolvimento assombroso desta Capital.</a:t>
            </a:r>
          </a:p>
          <a:p>
            <a:r>
              <a:rPr lang="pt-BR" dirty="0" smtClean="0"/>
              <a:t>Não existe dificuldade em fazer um presente destes a seus filhos, pois, caso não disponha de todo o capital, podemos facilitar a compra aceitando uma entrada inicial de 5% e o restante em pagamentos mensais no prazo de dez anos.</a:t>
            </a:r>
            <a:endParaRPr lang="pt-BR" dirty="0"/>
          </a:p>
        </p:txBody>
      </p:sp>
      <p:sp>
        <p:nvSpPr>
          <p:cNvPr id="4" name="Retângulo 3"/>
          <p:cNvSpPr/>
          <p:nvPr/>
        </p:nvSpPr>
        <p:spPr>
          <a:xfrm>
            <a:off x="5991224" y="46365"/>
            <a:ext cx="3152775" cy="646331"/>
          </a:xfrm>
          <a:prstGeom prst="rect">
            <a:avLst/>
          </a:prstGeom>
        </p:spPr>
        <p:txBody>
          <a:bodyPr wrap="square">
            <a:spAutoFit/>
          </a:bodyPr>
          <a:lstStyle/>
          <a:p>
            <a:pPr lvl="0" algn="r"/>
            <a:r>
              <a:rPr lang="pt-BR" dirty="0" smtClean="0">
                <a:solidFill>
                  <a:prstClr val="black"/>
                </a:solidFill>
              </a:rPr>
              <a:t>Estado de S. Paulo, 23 de novembro de 1928, pág. 36</a:t>
            </a:r>
          </a:p>
        </p:txBody>
      </p:sp>
    </p:spTree>
    <p:extLst>
      <p:ext uri="{BB962C8B-B14F-4D97-AF65-F5344CB8AC3E}">
        <p14:creationId xmlns:p14="http://schemas.microsoft.com/office/powerpoint/2010/main" val="3345827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Questões iniciais</a:t>
            </a:r>
            <a:endParaRPr lang="pt-BR" dirty="0"/>
          </a:p>
        </p:txBody>
      </p:sp>
      <p:sp>
        <p:nvSpPr>
          <p:cNvPr id="3" name="Espaço Reservado para Conteúdo 2"/>
          <p:cNvSpPr>
            <a:spLocks noGrp="1"/>
          </p:cNvSpPr>
          <p:nvPr>
            <p:ph idx="1"/>
          </p:nvPr>
        </p:nvSpPr>
        <p:spPr/>
        <p:txBody>
          <a:bodyPr>
            <a:normAutofit/>
          </a:bodyPr>
          <a:lstStyle/>
          <a:p>
            <a:r>
              <a:rPr lang="fr-FR" dirty="0" smtClean="0"/>
              <a:t>Quais são os parâmetros urbanos que poderão ser utilizados para uma </a:t>
            </a:r>
            <a:r>
              <a:rPr lang="fr-FR" dirty="0" smtClean="0"/>
              <a:t>intepretação de São Paulo no início do </a:t>
            </a:r>
            <a:r>
              <a:rPr lang="fr-FR" dirty="0" smtClean="0"/>
              <a:t>século XX?</a:t>
            </a:r>
            <a:endParaRPr lang="pt-BR" dirty="0" smtClean="0"/>
          </a:p>
          <a:p>
            <a:r>
              <a:rPr lang="pt-BR" dirty="0" smtClean="0"/>
              <a:t>Densidade / compacidade x dispersão / descompactação</a:t>
            </a:r>
            <a:endParaRPr lang="pt-BR" dirty="0"/>
          </a:p>
          <a:p>
            <a:r>
              <a:rPr lang="pt-BR" dirty="0" smtClean="0"/>
              <a:t>Diversidade x homogeneidade (monofuncionalismo)</a:t>
            </a:r>
            <a:endParaRPr lang="pt-BR" dirty="0"/>
          </a:p>
          <a:p>
            <a:r>
              <a:rPr lang="pt-BR" dirty="0" smtClean="0"/>
              <a:t>Acessibilidade e mobilidade</a:t>
            </a:r>
          </a:p>
        </p:txBody>
      </p:sp>
    </p:spTree>
    <p:extLst>
      <p:ext uri="{BB962C8B-B14F-4D97-AF65-F5344CB8AC3E}">
        <p14:creationId xmlns:p14="http://schemas.microsoft.com/office/powerpoint/2010/main" val="3200886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http://acervo.estadao.com.br/publicados/1962/04/29/g/19620429-26691-nac-0007-999-7-not-kpaxkk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868"/>
            <a:ext cx="6840760" cy="9794174"/>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7812360" y="6381328"/>
            <a:ext cx="1300356" cy="369332"/>
          </a:xfrm>
          <a:prstGeom prst="rect">
            <a:avLst/>
          </a:prstGeom>
          <a:noFill/>
        </p:spPr>
        <p:txBody>
          <a:bodyPr wrap="none" rtlCol="0">
            <a:spAutoFit/>
          </a:bodyPr>
          <a:lstStyle/>
          <a:p>
            <a:r>
              <a:rPr lang="pt-BR" dirty="0" smtClean="0"/>
              <a:t>29/04/1962</a:t>
            </a:r>
            <a:endParaRPr lang="pt-BR" dirty="0"/>
          </a:p>
        </p:txBody>
      </p:sp>
    </p:spTree>
    <p:extLst>
      <p:ext uri="{BB962C8B-B14F-4D97-AF65-F5344CB8AC3E}">
        <p14:creationId xmlns:p14="http://schemas.microsoft.com/office/powerpoint/2010/main" val="488316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02" t="27052" r="28987" b="21455"/>
          <a:stretch/>
        </p:blipFill>
        <p:spPr bwMode="auto">
          <a:xfrm>
            <a:off x="107505" y="332656"/>
            <a:ext cx="8945860" cy="600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008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0242" name="Picture 2" descr="http://quandoacidade.files.wordpress.com/2013/04/5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180512" cy="3227525"/>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1979712" y="3597009"/>
            <a:ext cx="4572000" cy="646331"/>
          </a:xfrm>
          <a:prstGeom prst="rect">
            <a:avLst/>
          </a:prstGeom>
        </p:spPr>
        <p:txBody>
          <a:bodyPr>
            <a:spAutoFit/>
          </a:bodyPr>
          <a:lstStyle/>
          <a:p>
            <a:r>
              <a:rPr lang="pt-BR" dirty="0" smtClean="0"/>
              <a:t>http://quandoacidade.files.wordpress.com/2013/04/5023.jpg</a:t>
            </a:r>
            <a:endParaRPr lang="pt-BR" dirty="0"/>
          </a:p>
        </p:txBody>
      </p:sp>
      <p:sp>
        <p:nvSpPr>
          <p:cNvPr id="5" name="Retângulo 4"/>
          <p:cNvSpPr/>
          <p:nvPr/>
        </p:nvSpPr>
        <p:spPr>
          <a:xfrm>
            <a:off x="1691680" y="3212976"/>
            <a:ext cx="6313395" cy="369332"/>
          </a:xfrm>
          <a:prstGeom prst="rect">
            <a:avLst/>
          </a:prstGeom>
        </p:spPr>
        <p:txBody>
          <a:bodyPr wrap="none">
            <a:spAutoFit/>
          </a:bodyPr>
          <a:lstStyle/>
          <a:p>
            <a:r>
              <a:rPr lang="pt-BR" dirty="0"/>
              <a:t> </a:t>
            </a:r>
            <a:r>
              <a:rPr lang="pt-BR" dirty="0" smtClean="0"/>
              <a:t>Esquina </a:t>
            </a:r>
            <a:r>
              <a:rPr lang="pt-BR" dirty="0"/>
              <a:t>das ruas México e </a:t>
            </a:r>
            <a:r>
              <a:rPr lang="pt-BR" dirty="0" smtClean="0"/>
              <a:t>Alasca no Jardim América nos anos 30</a:t>
            </a:r>
            <a:endParaRPr lang="pt-BR" dirty="0"/>
          </a:p>
        </p:txBody>
      </p:sp>
      <p:pic>
        <p:nvPicPr>
          <p:cNvPr id="10244" name="Picture 4" descr="http://quandoacidade.files.wordpress.com/2013/04/5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4239387"/>
            <a:ext cx="4706293" cy="264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68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9512" y="476672"/>
            <a:ext cx="4104456" cy="6309320"/>
          </a:xfrm>
        </p:spPr>
        <p:txBody>
          <a:bodyPr>
            <a:normAutofit/>
          </a:bodyPr>
          <a:lstStyle/>
          <a:p>
            <a:r>
              <a:rPr lang="fr-FR" sz="2400" b="1" dirty="0" smtClean="0"/>
              <a:t>A CIA CITY x DIVERSIDADE</a:t>
            </a:r>
            <a:r>
              <a:rPr lang="fr-FR" sz="2400" dirty="0"/>
              <a:t/>
            </a:r>
            <a:br>
              <a:rPr lang="fr-FR" sz="2400" dirty="0"/>
            </a:br>
            <a:r>
              <a:rPr lang="fr-FR" sz="2400" dirty="0" smtClean="0"/>
              <a:t/>
            </a:r>
            <a:br>
              <a:rPr lang="fr-FR" sz="2400" dirty="0" smtClean="0"/>
            </a:br>
            <a:r>
              <a:rPr lang="fr-FR" sz="2400" dirty="0" smtClean="0"/>
              <a:t/>
            </a:r>
            <a:br>
              <a:rPr lang="fr-FR" sz="2400" dirty="0" smtClean="0"/>
            </a:br>
            <a:r>
              <a:rPr lang="fr-FR" sz="2400" dirty="0" smtClean="0"/>
              <a:t/>
            </a:r>
            <a:br>
              <a:rPr lang="fr-FR" sz="2400" dirty="0" smtClean="0"/>
            </a:br>
            <a:r>
              <a:rPr lang="fr-FR" sz="2400" dirty="0" smtClean="0"/>
              <a:t/>
            </a:r>
            <a:br>
              <a:rPr lang="fr-FR" sz="2400" dirty="0" smtClean="0"/>
            </a:br>
            <a:r>
              <a:rPr lang="fr-FR" sz="2400" dirty="0" smtClean="0"/>
              <a:t/>
            </a:r>
            <a:br>
              <a:rPr lang="fr-FR" sz="2400" dirty="0" smtClean="0"/>
            </a:br>
            <a:r>
              <a:rPr lang="fr-FR" sz="2400" dirty="0" smtClean="0"/>
              <a:t/>
            </a:r>
            <a:br>
              <a:rPr lang="fr-FR" sz="2400" dirty="0" smtClean="0"/>
            </a:br>
            <a:r>
              <a:rPr lang="fr-FR" sz="2400" dirty="0" smtClean="0"/>
              <a:t/>
            </a:r>
            <a:br>
              <a:rPr lang="fr-FR" sz="2400" dirty="0" smtClean="0"/>
            </a:br>
            <a:r>
              <a:rPr lang="fr-FR" sz="2400" dirty="0" smtClean="0"/>
              <a:t/>
            </a:r>
            <a:br>
              <a:rPr lang="fr-FR" sz="2400" dirty="0" smtClean="0"/>
            </a:br>
            <a:r>
              <a:rPr lang="fr-FR" sz="1600" dirty="0" smtClean="0"/>
              <a:t>Revista Archtectura e Construcções, 1930. In: SEGAWA, Hugo. Prelúdio da Metrópole. Arquitetura e urbanismo em São Paulo na passagem do século XIX ao XX. São Paulo: Ateliê Editorial, 2000. p. 114</a:t>
            </a:r>
            <a:endParaRPr lang="pt-BR" sz="16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1860" y="620688"/>
            <a:ext cx="4706643" cy="6237312"/>
          </a:xfrm>
          <a:prstGeom prst="rect">
            <a:avLst/>
          </a:prstGeom>
        </p:spPr>
      </p:pic>
    </p:spTree>
    <p:extLst>
      <p:ext uri="{BB962C8B-B14F-4D97-AF65-F5344CB8AC3E}">
        <p14:creationId xmlns:p14="http://schemas.microsoft.com/office/powerpoint/2010/main" val="3390781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44630" t="3621" r="2341" b="14897"/>
          <a:stretch/>
        </p:blipFill>
        <p:spPr>
          <a:xfrm>
            <a:off x="5796136" y="56446"/>
            <a:ext cx="3275279" cy="6840687"/>
          </a:xfrm>
          <a:prstGeom prst="rect">
            <a:avLst/>
          </a:prstGeom>
        </p:spPr>
      </p:pic>
      <p:sp>
        <p:nvSpPr>
          <p:cNvPr id="7" name="CaixaDeTexto 6"/>
          <p:cNvSpPr txBox="1"/>
          <p:nvPr/>
        </p:nvSpPr>
        <p:spPr>
          <a:xfrm>
            <a:off x="611560" y="1916832"/>
            <a:ext cx="4237892" cy="1200329"/>
          </a:xfrm>
          <a:prstGeom prst="rect">
            <a:avLst/>
          </a:prstGeom>
          <a:noFill/>
        </p:spPr>
        <p:txBody>
          <a:bodyPr wrap="square" rtlCol="0">
            <a:spAutoFit/>
          </a:bodyPr>
          <a:lstStyle/>
          <a:p>
            <a:r>
              <a:rPr lang="pt-BR" dirty="0" smtClean="0"/>
              <a:t>Estado de S. Paulo, 09 de junho de 1929, pág. 3</a:t>
            </a:r>
          </a:p>
          <a:p>
            <a:endParaRPr lang="pt-BR" dirty="0"/>
          </a:p>
          <a:p>
            <a:r>
              <a:rPr lang="pt-BR" dirty="0" smtClean="0"/>
              <a:t>(transcrição do texto nos slides a seguir)</a:t>
            </a:r>
            <a:endParaRPr lang="pt-BR" dirty="0"/>
          </a:p>
        </p:txBody>
      </p:sp>
      <p:sp>
        <p:nvSpPr>
          <p:cNvPr id="4" name="Retângulo 3"/>
          <p:cNvSpPr/>
          <p:nvPr/>
        </p:nvSpPr>
        <p:spPr>
          <a:xfrm>
            <a:off x="1115616" y="404664"/>
            <a:ext cx="3500638" cy="461665"/>
          </a:xfrm>
          <a:prstGeom prst="rect">
            <a:avLst/>
          </a:prstGeom>
        </p:spPr>
        <p:txBody>
          <a:bodyPr wrap="none">
            <a:spAutoFit/>
          </a:bodyPr>
          <a:lstStyle/>
          <a:p>
            <a:r>
              <a:rPr lang="fr-FR" sz="2400" b="1" dirty="0" smtClean="0"/>
              <a:t>A CIA CITY x DIVERSIDADE</a:t>
            </a:r>
            <a:endParaRPr lang="pt-BR" sz="2400" b="1" dirty="0"/>
          </a:p>
        </p:txBody>
      </p:sp>
    </p:spTree>
    <p:extLst>
      <p:ext uri="{BB962C8B-B14F-4D97-AF65-F5344CB8AC3E}">
        <p14:creationId xmlns:p14="http://schemas.microsoft.com/office/powerpoint/2010/main" val="2160210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1"/>
            <a:ext cx="9144000" cy="6858000"/>
          </a:xfrm>
          <a:prstGeom prst="rect">
            <a:avLst/>
          </a:prstGeom>
          <a:noFill/>
        </p:spPr>
        <p:txBody>
          <a:bodyPr wrap="square" rtlCol="0">
            <a:spAutoFit/>
          </a:bodyPr>
          <a:lstStyle/>
          <a:p>
            <a:r>
              <a:rPr lang="pt-BR" b="1" dirty="0" smtClean="0"/>
              <a:t>Quem </a:t>
            </a:r>
            <a:r>
              <a:rPr lang="pt-BR" b="1" dirty="0" err="1" smtClean="0"/>
              <a:t>constróe</a:t>
            </a:r>
            <a:r>
              <a:rPr lang="pt-BR" b="1" dirty="0" smtClean="0"/>
              <a:t> a sua residência não sabe que espécie de vizinhos terá</a:t>
            </a:r>
          </a:p>
          <a:p>
            <a:endParaRPr lang="pt-BR" dirty="0" smtClean="0"/>
          </a:p>
          <a:p>
            <a:r>
              <a:rPr lang="pt-BR" dirty="0" smtClean="0"/>
              <a:t>E a vizinhança incomoda pode roubar-lhe o ar, a luz, o valor do edifício</a:t>
            </a:r>
          </a:p>
          <a:p>
            <a:r>
              <a:rPr lang="pt-BR" dirty="0" smtClean="0"/>
              <a:t>A legislação do “</a:t>
            </a:r>
            <a:r>
              <a:rPr lang="pt-BR" dirty="0" err="1" smtClean="0"/>
              <a:t>zoning</a:t>
            </a:r>
            <a:r>
              <a:rPr lang="pt-BR" dirty="0" smtClean="0"/>
              <a:t>” na cidade organizada</a:t>
            </a:r>
          </a:p>
          <a:p>
            <a:endParaRPr lang="pt-BR" dirty="0"/>
          </a:p>
          <a:p>
            <a:r>
              <a:rPr lang="pt-BR" dirty="0" smtClean="0"/>
              <a:t>O livro do </a:t>
            </a:r>
            <a:r>
              <a:rPr lang="pt-BR" dirty="0" err="1" smtClean="0"/>
              <a:t>dr.</a:t>
            </a:r>
            <a:r>
              <a:rPr lang="pt-BR" dirty="0" smtClean="0"/>
              <a:t> Luiz </a:t>
            </a:r>
            <a:r>
              <a:rPr lang="pt-BR" dirty="0" err="1" smtClean="0"/>
              <a:t>Anhara</a:t>
            </a:r>
            <a:r>
              <a:rPr lang="pt-BR" dirty="0" smtClean="0"/>
              <a:t> sobre urbanismo, de que </a:t>
            </a:r>
            <a:r>
              <a:rPr lang="pt-BR" dirty="0" err="1" smtClean="0"/>
              <a:t>hontem</a:t>
            </a:r>
            <a:r>
              <a:rPr lang="pt-BR" dirty="0" smtClean="0"/>
              <a:t> demos notícia, traz interessantes soluções ao problema de organização das cidades, de que até agora temos prescindido. Entre essas soluções, uma das que merecem maior atenção do legislador moderno é o da legislação do “</a:t>
            </a:r>
            <a:r>
              <a:rPr lang="pt-BR" dirty="0" err="1" smtClean="0"/>
              <a:t>zoning</a:t>
            </a:r>
            <a:r>
              <a:rPr lang="pt-BR" dirty="0" smtClean="0"/>
              <a:t>”, que é, numa cidade organizada, “Um padrão </a:t>
            </a:r>
            <a:r>
              <a:rPr lang="pt-BR" dirty="0" err="1" smtClean="0"/>
              <a:t>differencial</a:t>
            </a:r>
            <a:r>
              <a:rPr lang="pt-BR" dirty="0" smtClean="0"/>
              <a:t>, uma regulamentação que divide a cidade em </a:t>
            </a:r>
            <a:r>
              <a:rPr lang="pt-BR" dirty="0" err="1" smtClean="0"/>
              <a:t>districtos</a:t>
            </a:r>
            <a:r>
              <a:rPr lang="pt-BR" dirty="0" smtClean="0"/>
              <a:t>, impondo, sobre a propriedade privada de cada um desses </a:t>
            </a:r>
            <a:r>
              <a:rPr lang="pt-BR" dirty="0" err="1" smtClean="0"/>
              <a:t>districos</a:t>
            </a:r>
            <a:r>
              <a:rPr lang="pt-BR" dirty="0" smtClean="0"/>
              <a:t>, </a:t>
            </a:r>
            <a:r>
              <a:rPr lang="pt-BR" dirty="0" err="1" smtClean="0"/>
              <a:t>restricções</a:t>
            </a:r>
            <a:r>
              <a:rPr lang="pt-BR" dirty="0" smtClean="0"/>
              <a:t> uniformes mas variáveis de um para outro”.</a:t>
            </a:r>
          </a:p>
          <a:p>
            <a:r>
              <a:rPr lang="pt-BR" dirty="0" smtClean="0"/>
              <a:t>Diz o </a:t>
            </a:r>
            <a:r>
              <a:rPr lang="pt-BR" dirty="0" err="1" smtClean="0"/>
              <a:t>distincto</a:t>
            </a:r>
            <a:r>
              <a:rPr lang="pt-BR" dirty="0" smtClean="0"/>
              <a:t> urbanista em seu valioso estudo: “em cidades onde não há “</a:t>
            </a:r>
            <a:r>
              <a:rPr lang="pt-BR" dirty="0" err="1" smtClean="0"/>
              <a:t>zoning</a:t>
            </a:r>
            <a:r>
              <a:rPr lang="pt-BR" dirty="0" smtClean="0"/>
              <a:t>”, o cidadão que, à custa de sacrifícios, muitas vezes, edifica a sua residência, não sabe qual será o seu vizinho, ~se outra residência como a sua, que não a desvalorize, portanto, ou uma garagem barulhenta, um armazém, um prédio altíssimo de apartamentos, por exemplo, com um muro de oitão [sic] de divisa, que roube de seu modesto lar a luz, o ar, o valor”.</a:t>
            </a:r>
          </a:p>
          <a:p>
            <a:r>
              <a:rPr lang="pt-BR" dirty="0" smtClean="0"/>
              <a:t>É um aspecto facilmente encontradiço, em nossa cidade esse da desordem de distribuição dos edifícios e da irregularidade das </a:t>
            </a:r>
            <a:r>
              <a:rPr lang="pt-BR" dirty="0" err="1" smtClean="0"/>
              <a:t>construcções</a:t>
            </a:r>
            <a:r>
              <a:rPr lang="pt-BR" dirty="0" smtClean="0"/>
              <a:t>. </a:t>
            </a:r>
            <a:r>
              <a:rPr lang="pt-BR" dirty="0" err="1" smtClean="0"/>
              <a:t>Predios</a:t>
            </a:r>
            <a:r>
              <a:rPr lang="pt-BR" dirty="0" smtClean="0"/>
              <a:t> há de nove, dez andares, ao lado de casas escarrapachadas ao </a:t>
            </a:r>
            <a:r>
              <a:rPr lang="pt-BR" dirty="0" err="1" smtClean="0"/>
              <a:t>rez</a:t>
            </a:r>
            <a:r>
              <a:rPr lang="pt-BR" dirty="0" smtClean="0"/>
              <a:t> do chão. </a:t>
            </a:r>
            <a:r>
              <a:rPr lang="pt-BR" dirty="0" err="1" smtClean="0"/>
              <a:t>Innumeros</a:t>
            </a:r>
            <a:r>
              <a:rPr lang="pt-BR" dirty="0" smtClean="0"/>
              <a:t> males, constituindo outros tantos problemas insolúveis para o legislador desavisado, surgem prejudiciais à </a:t>
            </a:r>
            <a:r>
              <a:rPr lang="pt-BR" dirty="0" err="1" smtClean="0"/>
              <a:t>collectividade</a:t>
            </a:r>
            <a:r>
              <a:rPr lang="pt-BR" dirty="0" smtClean="0"/>
              <a:t> pelo lado da </a:t>
            </a:r>
            <a:r>
              <a:rPr lang="pt-BR" dirty="0" err="1" smtClean="0"/>
              <a:t>hygiene</a:t>
            </a:r>
            <a:r>
              <a:rPr lang="pt-BR" dirty="0" smtClean="0"/>
              <a:t>, pelo lado da circulação, pelo lado da </a:t>
            </a:r>
            <a:r>
              <a:rPr lang="pt-BR" dirty="0" err="1" smtClean="0"/>
              <a:t>esthetica</a:t>
            </a:r>
            <a:r>
              <a:rPr lang="pt-BR" dirty="0" smtClean="0"/>
              <a:t>, etc. A política do “</a:t>
            </a:r>
            <a:r>
              <a:rPr lang="pt-BR" dirty="0" err="1" smtClean="0"/>
              <a:t>zoning</a:t>
            </a:r>
            <a:r>
              <a:rPr lang="pt-BR" dirty="0" smtClean="0"/>
              <a:t>”, hoje vitoriosa nos Estados Unidos, onde 70% da população urbana vivem protegidos pelas suas medidas, precisa ser </a:t>
            </a:r>
            <a:r>
              <a:rPr lang="pt-BR" dirty="0" err="1" smtClean="0"/>
              <a:t>diffundida</a:t>
            </a:r>
            <a:r>
              <a:rPr lang="pt-BR" dirty="0" smtClean="0"/>
              <a:t> aqui, e ser tomada em consideração para que os nossos problemas citadinos tenham solução </a:t>
            </a:r>
            <a:r>
              <a:rPr lang="pt-BR" dirty="0" err="1" smtClean="0"/>
              <a:t>intelligente</a:t>
            </a:r>
            <a:r>
              <a:rPr lang="pt-BR" dirty="0" smtClean="0"/>
              <a:t> e eficaz.</a:t>
            </a:r>
            <a:endParaRPr lang="pt-BR" dirty="0"/>
          </a:p>
        </p:txBody>
      </p:sp>
    </p:spTree>
    <p:extLst>
      <p:ext uri="{BB962C8B-B14F-4D97-AF65-F5344CB8AC3E}">
        <p14:creationId xmlns:p14="http://schemas.microsoft.com/office/powerpoint/2010/main" val="357137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328002"/>
            <a:ext cx="9144000" cy="5909310"/>
          </a:xfrm>
          <a:prstGeom prst="rect">
            <a:avLst/>
          </a:prstGeom>
          <a:noFill/>
        </p:spPr>
        <p:txBody>
          <a:bodyPr wrap="square" rtlCol="0">
            <a:spAutoFit/>
          </a:bodyPr>
          <a:lstStyle/>
          <a:p>
            <a:r>
              <a:rPr lang="pt-BR" dirty="0" smtClean="0"/>
              <a:t>Já que </a:t>
            </a:r>
            <a:r>
              <a:rPr lang="pt-BR" dirty="0" err="1" smtClean="0"/>
              <a:t>actualmente</a:t>
            </a:r>
            <a:r>
              <a:rPr lang="pt-BR" dirty="0" smtClean="0"/>
              <a:t> se cogita da organização de um plano para a cidade, plano de </a:t>
            </a:r>
            <a:r>
              <a:rPr lang="pt-BR" dirty="0" err="1" smtClean="0"/>
              <a:t>conjuncto</a:t>
            </a:r>
            <a:r>
              <a:rPr lang="pt-BR" dirty="0" smtClean="0"/>
              <a:t>, que deve abranger todos os problemas urbanos, não será mau que se vá preparando a opinião pública, em certos pontos intolerante, para que receba a intervenção do Estado na propriedade como coisa necessária ao bem estar </a:t>
            </a:r>
            <a:r>
              <a:rPr lang="pt-BR" dirty="0" err="1" smtClean="0"/>
              <a:t>collectivo</a:t>
            </a:r>
            <a:r>
              <a:rPr lang="pt-BR" dirty="0" smtClean="0"/>
              <a:t>, ao desenvolvimento racional da cidade, à expansão da urbe moderna com todos os seus numerosos importantes problemas. E como preliminar de uma inovação que virá, a discussão dos problemas que o “</a:t>
            </a:r>
            <a:r>
              <a:rPr lang="pt-BR" dirty="0" err="1" smtClean="0"/>
              <a:t>zoning</a:t>
            </a:r>
            <a:r>
              <a:rPr lang="pt-BR" dirty="0" smtClean="0"/>
              <a:t>” irá resolver não é prematura nos dias que correm.</a:t>
            </a:r>
          </a:p>
          <a:p>
            <a:r>
              <a:rPr lang="pt-BR" dirty="0" smtClean="0"/>
              <a:t>São as seguintes as vantagens do “</a:t>
            </a:r>
            <a:r>
              <a:rPr lang="pt-BR" dirty="0" err="1" smtClean="0"/>
              <a:t>zoning</a:t>
            </a:r>
            <a:r>
              <a:rPr lang="pt-BR" dirty="0" smtClean="0"/>
              <a:t>” resumidas pelo notável urbanista norte-americano Morris Knowles, citado pelo </a:t>
            </a:r>
            <a:r>
              <a:rPr lang="pt-BR" dirty="0" err="1" smtClean="0"/>
              <a:t>dr.</a:t>
            </a:r>
            <a:r>
              <a:rPr lang="pt-BR" dirty="0" smtClean="0"/>
              <a:t> Luiz Anhaia:</a:t>
            </a:r>
          </a:p>
          <a:p>
            <a:pPr marL="342900" indent="-342900">
              <a:buAutoNum type="arabicParenR"/>
            </a:pPr>
            <a:r>
              <a:rPr lang="pt-BR" dirty="0" smtClean="0"/>
              <a:t>– Estimula um desenvolvimento urbano próspero e bem organizado;</a:t>
            </a:r>
          </a:p>
          <a:p>
            <a:pPr marL="342900" indent="-342900">
              <a:buAutoNum type="arabicParenR"/>
            </a:pPr>
            <a:r>
              <a:rPr lang="pt-BR" dirty="0" smtClean="0"/>
              <a:t>- Torna possível um </a:t>
            </a:r>
            <a:r>
              <a:rPr lang="pt-BR" dirty="0" err="1" smtClean="0"/>
              <a:t>programma</a:t>
            </a:r>
            <a:r>
              <a:rPr lang="pt-BR" dirty="0" smtClean="0"/>
              <a:t> prático de traçado e desenvolvimento do </a:t>
            </a:r>
            <a:r>
              <a:rPr lang="pt-BR" dirty="0" err="1" smtClean="0"/>
              <a:t>systema</a:t>
            </a:r>
            <a:r>
              <a:rPr lang="pt-BR" dirty="0" smtClean="0"/>
              <a:t> de vias de comunicação e de todos os serviços </a:t>
            </a:r>
            <a:r>
              <a:rPr lang="pt-BR" dirty="0" err="1" smtClean="0"/>
              <a:t>collectivos</a:t>
            </a:r>
            <a:r>
              <a:rPr lang="pt-BR" dirty="0" smtClean="0"/>
              <a:t>, porque determina com antecedência o uso e as necessidades dos </a:t>
            </a:r>
            <a:r>
              <a:rPr lang="pt-BR" dirty="0" err="1" smtClean="0"/>
              <a:t>disctritos</a:t>
            </a:r>
            <a:r>
              <a:rPr lang="pt-BR" dirty="0" smtClean="0"/>
              <a:t>;</a:t>
            </a:r>
          </a:p>
          <a:p>
            <a:pPr marL="342900" indent="-342900">
              <a:buAutoNum type="arabicParenR"/>
            </a:pPr>
            <a:r>
              <a:rPr lang="pt-BR" dirty="0" smtClean="0"/>
              <a:t>- Impede a mudança rápida e prematura do carácter desses </a:t>
            </a:r>
            <a:r>
              <a:rPr lang="pt-BR" dirty="0" err="1" smtClean="0"/>
              <a:t>districtos</a:t>
            </a:r>
            <a:r>
              <a:rPr lang="pt-BR" dirty="0" smtClean="0"/>
              <a:t>;</a:t>
            </a:r>
          </a:p>
          <a:p>
            <a:pPr marL="342900" indent="-342900">
              <a:buAutoNum type="arabicParenR"/>
            </a:pPr>
            <a:r>
              <a:rPr lang="pt-BR" dirty="0" smtClean="0"/>
              <a:t>- Impede a intromissão de edifícios impróprios ou de usos impróprios de edifícios naquelas situações em que seriam prejudiciais;</a:t>
            </a:r>
          </a:p>
          <a:p>
            <a:pPr marL="342900" indent="-342900">
              <a:buAutoNum type="arabicParenR"/>
            </a:pPr>
            <a:r>
              <a:rPr lang="pt-BR" dirty="0" smtClean="0"/>
              <a:t>- Estabiliza e protege valores e </a:t>
            </a:r>
            <a:r>
              <a:rPr lang="pt-BR" dirty="0" err="1" smtClean="0"/>
              <a:t>capitaes</a:t>
            </a:r>
            <a:r>
              <a:rPr lang="pt-BR" dirty="0" smtClean="0"/>
              <a:t> determinando de antemão o </a:t>
            </a:r>
            <a:r>
              <a:rPr lang="pt-BR" dirty="0" err="1" smtClean="0"/>
              <a:t>caracter</a:t>
            </a:r>
            <a:r>
              <a:rPr lang="pt-BR" dirty="0" smtClean="0"/>
              <a:t> das propriedades;</a:t>
            </a:r>
          </a:p>
          <a:p>
            <a:pPr marL="342900" indent="-342900">
              <a:buAutoNum type="arabicParenR"/>
            </a:pPr>
            <a:r>
              <a:rPr lang="pt-BR" dirty="0" smtClean="0"/>
              <a:t>- Simplifica resolve o problema da circulação, regulando altura e volume dos edifícios e portanto o congestionamento das ruas;</a:t>
            </a:r>
          </a:p>
          <a:p>
            <a:pPr marL="342900" indent="-342900">
              <a:buAutoNum type="arabicParenR"/>
            </a:pPr>
            <a:r>
              <a:rPr lang="pt-BR" dirty="0" smtClean="0"/>
              <a:t>- Assegura afinal melhores condições de </a:t>
            </a:r>
            <a:r>
              <a:rPr lang="pt-BR" dirty="0" err="1" smtClean="0"/>
              <a:t>hygiene</a:t>
            </a:r>
            <a:r>
              <a:rPr lang="pt-BR" dirty="0" smtClean="0"/>
              <a:t> e </a:t>
            </a:r>
            <a:r>
              <a:rPr lang="pt-BR" dirty="0" err="1" smtClean="0"/>
              <a:t>esthetica</a:t>
            </a:r>
            <a:r>
              <a:rPr lang="pt-BR" dirty="0" smtClean="0"/>
              <a:t> para o bem geral.</a:t>
            </a:r>
          </a:p>
        </p:txBody>
      </p:sp>
    </p:spTree>
    <p:extLst>
      <p:ext uri="{BB962C8B-B14F-4D97-AF65-F5344CB8AC3E}">
        <p14:creationId xmlns:p14="http://schemas.microsoft.com/office/powerpoint/2010/main" val="3654797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l="59294" t="19829" r="17935" b="55898"/>
          <a:stretch/>
        </p:blipFill>
        <p:spPr>
          <a:xfrm>
            <a:off x="179512" y="279910"/>
            <a:ext cx="4310405" cy="6245434"/>
          </a:xfrm>
          <a:prstGeom prst="rect">
            <a:avLst/>
          </a:prstGeom>
        </p:spPr>
      </p:pic>
      <p:pic>
        <p:nvPicPr>
          <p:cNvPr id="8" name="Imagem 7"/>
          <p:cNvPicPr>
            <a:picLocks noChangeAspect="1"/>
          </p:cNvPicPr>
          <p:nvPr/>
        </p:nvPicPr>
        <p:blipFill rotWithShape="1">
          <a:blip r:embed="rId2" cstate="print">
            <a:extLst>
              <a:ext uri="{28A0092B-C50C-407E-A947-70E740481C1C}">
                <a14:useLocalDpi xmlns:a14="http://schemas.microsoft.com/office/drawing/2010/main" val="0"/>
              </a:ext>
            </a:extLst>
          </a:blip>
          <a:srcRect l="44423" t="67350" r="3530" b="15214"/>
          <a:stretch/>
        </p:blipFill>
        <p:spPr>
          <a:xfrm>
            <a:off x="4355976" y="3352801"/>
            <a:ext cx="4680520" cy="2841745"/>
          </a:xfrm>
          <a:prstGeom prst="rect">
            <a:avLst/>
          </a:prstGeom>
        </p:spPr>
      </p:pic>
      <p:sp>
        <p:nvSpPr>
          <p:cNvPr id="9" name="CaixaDeTexto 8"/>
          <p:cNvSpPr txBox="1"/>
          <p:nvPr/>
        </p:nvSpPr>
        <p:spPr>
          <a:xfrm>
            <a:off x="3926539" y="1078523"/>
            <a:ext cx="4566830" cy="369332"/>
          </a:xfrm>
          <a:prstGeom prst="rect">
            <a:avLst/>
          </a:prstGeom>
          <a:noFill/>
        </p:spPr>
        <p:txBody>
          <a:bodyPr wrap="square" rtlCol="0">
            <a:spAutoFit/>
          </a:bodyPr>
          <a:lstStyle/>
          <a:p>
            <a:pPr algn="ctr"/>
            <a:r>
              <a:rPr lang="pt-BR" dirty="0" smtClean="0"/>
              <a:t>Recortes do anúncio:</a:t>
            </a:r>
            <a:endParaRPr lang="pt-BR" dirty="0"/>
          </a:p>
        </p:txBody>
      </p:sp>
      <p:sp>
        <p:nvSpPr>
          <p:cNvPr id="5" name="Retângulo 4"/>
          <p:cNvSpPr/>
          <p:nvPr/>
        </p:nvSpPr>
        <p:spPr>
          <a:xfrm>
            <a:off x="5517895" y="332656"/>
            <a:ext cx="2870529" cy="400110"/>
          </a:xfrm>
          <a:prstGeom prst="rect">
            <a:avLst/>
          </a:prstGeom>
        </p:spPr>
        <p:txBody>
          <a:bodyPr wrap="none">
            <a:spAutoFit/>
          </a:bodyPr>
          <a:lstStyle/>
          <a:p>
            <a:r>
              <a:rPr lang="fr-FR" sz="2000" dirty="0" smtClean="0"/>
              <a:t>A CIA CITY x DIVERSIDADE</a:t>
            </a:r>
            <a:endParaRPr lang="pt-BR" sz="2000" dirty="0"/>
          </a:p>
        </p:txBody>
      </p:sp>
    </p:spTree>
    <p:extLst>
      <p:ext uri="{BB962C8B-B14F-4D97-AF65-F5344CB8AC3E}">
        <p14:creationId xmlns:p14="http://schemas.microsoft.com/office/powerpoint/2010/main" val="2219427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48064" y="0"/>
            <a:ext cx="3995936" cy="6858000"/>
          </a:xfrm>
        </p:spPr>
        <p:txBody>
          <a:bodyPr>
            <a:noAutofit/>
          </a:bodyPr>
          <a:lstStyle/>
          <a:p>
            <a:r>
              <a:rPr lang="fr-FR" sz="1650" dirty="0" smtClean="0"/>
              <a:t>O progresso accelerado de S. Paulo tem dado lugar a observações pessimistas e a criticas fundadas, quanto ao contraste chocante, que por vezes se nota, em bairros inicialmente destinados a residencias, e onde os palacetes, outrôra bem situados, cercados de vivendas confortáveis submergiram, acachapados entre arranha-ceus, que tudo encobrem: os jardins, o ar, o sol, e até pedaçoes do ceu... Os edificios majestosos, sem duvida, enfeita, os centros comerciaes da cidade, mas, por certo, não têm o mesmo valor decoratico, nas zonas urbanas reservadas para residencias.</a:t>
            </a:r>
            <a:br>
              <a:rPr lang="fr-FR" sz="1650" dirty="0" smtClean="0"/>
            </a:br>
            <a:r>
              <a:rPr lang="fr-FR" sz="1650" dirty="0" smtClean="0"/>
              <a:t>Jamais será possível semelhante contraste, no Jardim America e no Pacaembú - bairros residenciaes por excellencia – projectados e construidos com a preocupação essencial de cooperar com plena efficiencia para o constante embellesamento da cidade; - </a:t>
            </a:r>
            <a:r>
              <a:rPr lang="fr-FR" sz="1650" i="1" dirty="0" smtClean="0"/>
              <a:t>jamais</a:t>
            </a:r>
            <a:r>
              <a:rPr lang="fr-FR" sz="1650" dirty="0" smtClean="0"/>
              <a:t>, porque as leis e as normas que caracterizam o moderno urbanismo são rigorosamente observadas em todos os bairros-modelos com que a Companhia City vem dotando esta grande metropole.</a:t>
            </a:r>
            <a:br>
              <a:rPr lang="fr-FR" sz="1650" dirty="0" smtClean="0"/>
            </a:br>
            <a:r>
              <a:rPr lang="fr-FR" sz="1650" dirty="0" smtClean="0"/>
              <a:t/>
            </a:r>
            <a:br>
              <a:rPr lang="fr-FR" sz="1650" dirty="0" smtClean="0"/>
            </a:br>
            <a:r>
              <a:rPr lang="fr-FR" sz="1650" dirty="0" smtClean="0"/>
              <a:t>Jornal O Estado de S. Paulo, 09/06/1935</a:t>
            </a:r>
            <a:endParaRPr lang="pt-BR" sz="1650" dirty="0"/>
          </a:p>
        </p:txBody>
      </p:sp>
      <p:pic>
        <p:nvPicPr>
          <p:cNvPr id="8194" name="Picture 2" descr="http://acervo.estadao.com.br/publicados/1935/06/09/g/19350609-20136-nac-0007-999-7-not-hpkeaq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298" b="51094"/>
          <a:stretch/>
        </p:blipFill>
        <p:spPr bwMode="auto">
          <a:xfrm>
            <a:off x="323528" y="0"/>
            <a:ext cx="4772707"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25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0" y="548680"/>
            <a:ext cx="3635896" cy="5860589"/>
          </a:xfrm>
          <a:prstGeom prst="rect">
            <a:avLst/>
          </a:prstGeom>
          <a:noFill/>
          <a:ln w="9525">
            <a:noFill/>
            <a:miter lim="800000"/>
            <a:headEnd/>
            <a:tailEnd/>
          </a:ln>
          <a:effectLst/>
        </p:spPr>
      </p:pic>
      <p:sp>
        <p:nvSpPr>
          <p:cNvPr id="3" name="CaixaDeTexto 2"/>
          <p:cNvSpPr txBox="1"/>
          <p:nvPr/>
        </p:nvSpPr>
        <p:spPr>
          <a:xfrm>
            <a:off x="971600" y="908720"/>
            <a:ext cx="2880320" cy="1200329"/>
          </a:xfrm>
          <a:prstGeom prst="rect">
            <a:avLst/>
          </a:prstGeom>
          <a:noFill/>
        </p:spPr>
        <p:txBody>
          <a:bodyPr wrap="square" rtlCol="0">
            <a:spAutoFit/>
          </a:bodyPr>
          <a:lstStyle/>
          <a:p>
            <a:r>
              <a:rPr lang="pt-BR" dirty="0" smtClean="0"/>
              <a:t>A CIA CITY X DENSIDADE</a:t>
            </a:r>
          </a:p>
          <a:p>
            <a:endParaRPr lang="pt-BR" dirty="0" smtClean="0"/>
          </a:p>
          <a:p>
            <a:r>
              <a:rPr lang="pt-BR" dirty="0" smtClean="0"/>
              <a:t>Apologia da vida no campo, “parasitando” a cidade</a:t>
            </a:r>
            <a:endParaRPr lang="pt-B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População de São Paulo</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942016961"/>
              </p:ext>
            </p:extLst>
          </p:nvPr>
        </p:nvGraphicFramePr>
        <p:xfrm>
          <a:off x="-2" y="1484784"/>
          <a:ext cx="9144004" cy="1368152"/>
        </p:xfrm>
        <a:graphic>
          <a:graphicData uri="http://schemas.openxmlformats.org/drawingml/2006/table">
            <a:tbl>
              <a:tblPr>
                <a:tableStyleId>{5C22544A-7EE6-4342-B048-85BDC9FD1C3A}</a:tableStyleId>
              </a:tblPr>
              <a:tblGrid>
                <a:gridCol w="751562"/>
                <a:gridCol w="751562"/>
                <a:gridCol w="751562"/>
                <a:gridCol w="751562"/>
                <a:gridCol w="751562"/>
                <a:gridCol w="751562"/>
                <a:gridCol w="751562"/>
                <a:gridCol w="751562"/>
                <a:gridCol w="751562"/>
                <a:gridCol w="751562"/>
                <a:gridCol w="814192"/>
                <a:gridCol w="814192"/>
              </a:tblGrid>
              <a:tr h="684076">
                <a:tc>
                  <a:txBody>
                    <a:bodyPr/>
                    <a:lstStyle/>
                    <a:p>
                      <a:pPr algn="ctr" fontAlgn="b"/>
                      <a:r>
                        <a:rPr lang="pt-BR" sz="1200" b="1" u="none" strike="noStrike" dirty="0">
                          <a:effectLst/>
                        </a:rPr>
                        <a:t>1872</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1890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1900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1920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1940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1950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1960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1970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1980</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1991</a:t>
                      </a:r>
                      <a:endParaRPr lang="pt-BR" sz="1200" b="1" i="0" u="none" strike="noStrike" dirty="0">
                        <a:effectLst/>
                        <a:latin typeface="Arial"/>
                      </a:endParaRPr>
                    </a:p>
                  </a:txBody>
                  <a:tcPr marL="9525" marR="9525" marT="9525" marB="0" anchor="b"/>
                </a:tc>
                <a:tc>
                  <a:txBody>
                    <a:bodyPr/>
                    <a:lstStyle/>
                    <a:p>
                      <a:pPr algn="ctr" fontAlgn="b"/>
                      <a:r>
                        <a:rPr lang="pt-BR" sz="1200" b="1" u="none" strike="noStrike">
                          <a:effectLst/>
                        </a:rPr>
                        <a:t>2000</a:t>
                      </a:r>
                      <a:endParaRPr lang="pt-BR" sz="1200" b="1" i="0" u="none" strike="noStrike">
                        <a:effectLst/>
                        <a:latin typeface="Arial"/>
                      </a:endParaRPr>
                    </a:p>
                  </a:txBody>
                  <a:tcPr marL="9525" marR="9525" marT="9525" marB="0" anchor="b"/>
                </a:tc>
                <a:tc>
                  <a:txBody>
                    <a:bodyPr/>
                    <a:lstStyle/>
                    <a:p>
                      <a:pPr algn="ctr" fontAlgn="b"/>
                      <a:r>
                        <a:rPr lang="pt-BR" sz="1200" b="1" u="none" strike="noStrike">
                          <a:effectLst/>
                        </a:rPr>
                        <a:t>2010</a:t>
                      </a:r>
                      <a:endParaRPr lang="pt-BR" sz="1200" b="1" i="0" u="none" strike="noStrike">
                        <a:effectLst/>
                        <a:latin typeface="Arial"/>
                      </a:endParaRPr>
                    </a:p>
                  </a:txBody>
                  <a:tcPr marL="9525" marR="9525" marT="9525" marB="0" anchor="b"/>
                </a:tc>
              </a:tr>
              <a:tr h="684076">
                <a:tc>
                  <a:txBody>
                    <a:bodyPr/>
                    <a:lstStyle/>
                    <a:p>
                      <a:pPr algn="ctr" fontAlgn="b"/>
                      <a:r>
                        <a:rPr lang="pt-BR" sz="1200" b="1" u="none" strike="noStrike" dirty="0">
                          <a:effectLst/>
                        </a:rPr>
                        <a:t>       31.385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64.934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239.820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579.033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1.326.261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2.198.096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3.781.446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5.924.615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8.493.226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9.646.185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10.434.252 </a:t>
                      </a:r>
                      <a:endParaRPr lang="pt-BR" sz="1200" b="1" i="0" u="none" strike="noStrike" dirty="0">
                        <a:effectLst/>
                        <a:latin typeface="Arial"/>
                      </a:endParaRPr>
                    </a:p>
                  </a:txBody>
                  <a:tcPr marL="9525" marR="9525" marT="9525" marB="0" anchor="b"/>
                </a:tc>
                <a:tc>
                  <a:txBody>
                    <a:bodyPr/>
                    <a:lstStyle/>
                    <a:p>
                      <a:pPr algn="ctr" fontAlgn="b"/>
                      <a:r>
                        <a:rPr lang="pt-BR" sz="1200" b="1" u="none" strike="noStrike" dirty="0">
                          <a:effectLst/>
                        </a:rPr>
                        <a:t>  11.253.503 </a:t>
                      </a:r>
                      <a:endParaRPr lang="pt-BR" sz="1200" b="1" i="0" u="none" strike="noStrike" dirty="0">
                        <a:effectLst/>
                        <a:latin typeface="Arial"/>
                      </a:endParaRPr>
                    </a:p>
                  </a:txBody>
                  <a:tcPr marL="9525" marR="9525" marT="9525" marB="0" anchor="b"/>
                </a:tc>
              </a:tr>
            </a:tbl>
          </a:graphicData>
        </a:graphic>
      </p:graphicFrame>
      <p:sp>
        <p:nvSpPr>
          <p:cNvPr id="5" name="Retângulo 4"/>
          <p:cNvSpPr/>
          <p:nvPr/>
        </p:nvSpPr>
        <p:spPr>
          <a:xfrm>
            <a:off x="2286000" y="6372036"/>
            <a:ext cx="6858000" cy="307777"/>
          </a:xfrm>
          <a:prstGeom prst="rect">
            <a:avLst/>
          </a:prstGeom>
        </p:spPr>
        <p:txBody>
          <a:bodyPr wrap="square">
            <a:spAutoFit/>
          </a:bodyPr>
          <a:lstStyle/>
          <a:p>
            <a:r>
              <a:rPr lang="pt-BR" sz="1400" dirty="0"/>
              <a:t>http://smdu.prefeitura.sp.gov.br/historico_demografico/tabelas.php</a:t>
            </a:r>
          </a:p>
        </p:txBody>
      </p:sp>
      <p:sp>
        <p:nvSpPr>
          <p:cNvPr id="6" name="Espaço Reservado para Conteúdo 2"/>
          <p:cNvSpPr txBox="1">
            <a:spLocks/>
          </p:cNvSpPr>
          <p:nvPr/>
        </p:nvSpPr>
        <p:spPr>
          <a:xfrm>
            <a:off x="611560" y="4336505"/>
            <a:ext cx="8085584" cy="1900807"/>
          </a:xfrm>
          <a:prstGeom prst="rect">
            <a:avLst/>
          </a:prstGeom>
        </p:spPr>
        <p:txBody>
          <a:bodyPr vert="horz" lIns="91440" tIns="45720" rIns="91440" bIns="45720" rtlCol="0">
            <a:normAutofit fontScale="5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smtClean="0">
                <a:ln>
                  <a:noFill/>
                </a:ln>
                <a:solidFill>
                  <a:schemeClr val="tx1"/>
                </a:solidFill>
                <a:effectLst/>
                <a:uLnTx/>
                <a:uFillTx/>
                <a:latin typeface="+mn-lt"/>
                <a:ea typeface="+mn-ea"/>
                <a:cs typeface="+mn-cs"/>
              </a:rPr>
              <a:t>1901 – 4.670.177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smtClean="0">
                <a:ln>
                  <a:noFill/>
                </a:ln>
                <a:solidFill>
                  <a:schemeClr val="tx1"/>
                </a:solidFill>
                <a:effectLst/>
                <a:uLnTx/>
                <a:uFillTx/>
                <a:latin typeface="+mn-lt"/>
                <a:ea typeface="+mn-ea"/>
                <a:cs typeface="+mn-cs"/>
              </a:rPr>
              <a:t>1911 – 4.997.741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smtClean="0">
                <a:ln>
                  <a:noFill/>
                </a:ln>
                <a:solidFill>
                  <a:schemeClr val="tx1"/>
                </a:solidFill>
                <a:effectLst/>
                <a:uLnTx/>
                <a:uFillTx/>
                <a:latin typeface="+mn-lt"/>
                <a:ea typeface="+mn-ea"/>
                <a:cs typeface="+mn-cs"/>
              </a:rPr>
              <a:t>1921 – 4.936.803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smtClean="0">
                <a:ln>
                  <a:noFill/>
                </a:ln>
                <a:solidFill>
                  <a:schemeClr val="tx1"/>
                </a:solidFill>
                <a:effectLst/>
                <a:uLnTx/>
                <a:uFillTx/>
                <a:latin typeface="+mn-lt"/>
                <a:ea typeface="+mn-ea"/>
                <a:cs typeface="+mn-cs"/>
              </a:rPr>
              <a:t>   1931 – 4.887.932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br>
              <a:rPr kumimoji="0" lang="en-US" sz="3200" b="0" i="0" u="none" strike="noStrike" kern="1200" cap="none" spc="0" normalizeH="0" baseline="0" noProof="0" dirty="0" smtClean="0">
                <a:ln>
                  <a:noFill/>
                </a:ln>
                <a:solidFill>
                  <a:schemeClr val="tx1"/>
                </a:solidFill>
                <a:effectLst/>
                <a:uLnTx/>
                <a:uFillTx/>
                <a:latin typeface="+mn-lt"/>
                <a:ea typeface="+mn-ea"/>
                <a:cs typeface="+mn-cs"/>
              </a:rPr>
            </a:br>
            <a:endParaRPr kumimoji="0" lang="pt-B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ítulo 1"/>
          <p:cNvSpPr txBox="1">
            <a:spLocks/>
          </p:cNvSpPr>
          <p:nvPr/>
        </p:nvSpPr>
        <p:spPr>
          <a:xfrm>
            <a:off x="609600" y="300608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0" i="0" u="none" strike="noStrike" kern="1200" cap="none" spc="0" normalizeH="0" baseline="0" noProof="0" dirty="0" smtClean="0">
                <a:ln>
                  <a:noFill/>
                </a:ln>
                <a:solidFill>
                  <a:schemeClr val="tx1"/>
                </a:solidFill>
                <a:effectLst/>
                <a:uLnTx/>
                <a:uFillTx/>
                <a:latin typeface="+mj-lt"/>
                <a:ea typeface="+mj-ea"/>
                <a:cs typeface="+mj-cs"/>
              </a:rPr>
              <a:t>População de Londres</a:t>
            </a:r>
            <a:endParaRPr kumimoji="0" lang="pt-B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19436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7170" name="Picture 2" descr="http://acervo.estadao.com.br/publicados/1935/06/09/g/19350609-20136-nac-0007-999-7-not-hpkeaq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484" r="56100"/>
          <a:stretch/>
        </p:blipFill>
        <p:spPr bwMode="auto">
          <a:xfrm>
            <a:off x="1115616" y="0"/>
            <a:ext cx="6480720" cy="1159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7648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2" cstate="print">
            <a:extLst>
              <a:ext uri="{28A0092B-C50C-407E-A947-70E740481C1C}">
                <a14:useLocalDpi xmlns:a14="http://schemas.microsoft.com/office/drawing/2010/main" val="0"/>
              </a:ext>
            </a:extLst>
          </a:blip>
          <a:srcRect l="53180" t="3200" b="43200"/>
          <a:stretch/>
        </p:blipFill>
        <p:spPr>
          <a:xfrm>
            <a:off x="5004048" y="302603"/>
            <a:ext cx="4029431" cy="6347033"/>
          </a:xfrm>
          <a:prstGeom prst="rect">
            <a:avLst/>
          </a:prstGeom>
        </p:spPr>
      </p:pic>
      <p:sp>
        <p:nvSpPr>
          <p:cNvPr id="15" name="CaixaDeTexto 14"/>
          <p:cNvSpPr txBox="1"/>
          <p:nvPr/>
        </p:nvSpPr>
        <p:spPr>
          <a:xfrm>
            <a:off x="251520" y="116632"/>
            <a:ext cx="4176464" cy="6340197"/>
          </a:xfrm>
          <a:prstGeom prst="rect">
            <a:avLst/>
          </a:prstGeom>
          <a:noFill/>
        </p:spPr>
        <p:txBody>
          <a:bodyPr wrap="square" rtlCol="0">
            <a:spAutoFit/>
          </a:bodyPr>
          <a:lstStyle/>
          <a:p>
            <a:endParaRPr lang="pt-BR" sz="1200" dirty="0" smtClean="0"/>
          </a:p>
          <a:p>
            <a:pPr algn="ctr"/>
            <a:r>
              <a:rPr lang="pt-BR" b="1" dirty="0" smtClean="0"/>
              <a:t>CIA CITY X DENSIDADE, DIVERSIDADE E A RUA </a:t>
            </a:r>
          </a:p>
          <a:p>
            <a:endParaRPr lang="pt-BR" sz="1200" dirty="0" smtClean="0"/>
          </a:p>
          <a:p>
            <a:pPr algn="ctr"/>
            <a:r>
              <a:rPr lang="pt-BR" sz="1400" dirty="0" smtClean="0"/>
              <a:t>(A “</a:t>
            </a:r>
            <a:r>
              <a:rPr lang="pt-BR" sz="1400" dirty="0" err="1" smtClean="0"/>
              <a:t>demonização</a:t>
            </a:r>
            <a:r>
              <a:rPr lang="pt-BR" sz="1400" dirty="0" smtClean="0"/>
              <a:t>” da cidade)</a:t>
            </a:r>
          </a:p>
          <a:p>
            <a:endParaRPr lang="pt-BR" sz="1200" dirty="0" smtClean="0"/>
          </a:p>
          <a:p>
            <a:endParaRPr lang="pt-BR" sz="1200" dirty="0" smtClean="0"/>
          </a:p>
          <a:p>
            <a:r>
              <a:rPr lang="pt-BR" sz="1400" dirty="0" smtClean="0"/>
              <a:t>Estado de S. Paulo, 18 de setembro de 1927, pág.3.</a:t>
            </a:r>
          </a:p>
          <a:p>
            <a:endParaRPr lang="pt-BR" sz="1400" dirty="0"/>
          </a:p>
          <a:p>
            <a:pPr algn="ctr"/>
            <a:r>
              <a:rPr lang="pt-BR" sz="1400" b="1" dirty="0" smtClean="0"/>
              <a:t>SEUS FILHOS PODEM BRINCAR SEM PERIGO NO JARDIM AMÉRICA</a:t>
            </a:r>
            <a:endParaRPr lang="pt-BR" sz="1400" dirty="0" smtClean="0"/>
          </a:p>
          <a:p>
            <a:endParaRPr lang="pt-BR" sz="1400" b="1" dirty="0"/>
          </a:p>
          <a:p>
            <a:pPr algn="ctr"/>
            <a:r>
              <a:rPr lang="pt-BR" sz="1400" dirty="0" smtClean="0"/>
              <a:t>Naturalmente, V. S. sabe que a melhor vida para as crianças e a mais indicada para que cresçam fortes e sadias, é a vida ao ar livre. Muitos pais, porém, embora reconhecendo o prejuízo para a saúde de seus filhos, receosos do perigo que a rua oferece, não lhes permitem brincar fora de casa. Isto não acontece com os moradores do Jardim América, onde as crianças tem à sua disposição, para divertir-se à vontade, os lindos parques internos que além de embelezar o bairro tem esta grande utilidade, proporcionando assim completo sossego aos pais.</a:t>
            </a:r>
          </a:p>
          <a:p>
            <a:pPr algn="ctr"/>
            <a:endParaRPr lang="pt-BR" sz="1400" dirty="0"/>
          </a:p>
          <a:p>
            <a:pPr algn="ctr"/>
            <a:r>
              <a:rPr lang="pt-BR" sz="1400" dirty="0" smtClean="0"/>
              <a:t>Sobre este nosso bairro deve recair sua escolha, pois além da grande vantagem acima, possui todos os outros melhoramentos urbanos, tais como: água corrente, </a:t>
            </a:r>
            <a:r>
              <a:rPr lang="pt-BR" sz="1400" dirty="0" err="1" smtClean="0"/>
              <a:t>gaz</a:t>
            </a:r>
            <a:r>
              <a:rPr lang="pt-BR" sz="1400" dirty="0" smtClean="0"/>
              <a:t>, eletricidade, esgoto, drenagem, bonde, telefone, aristocrático </a:t>
            </a:r>
            <a:r>
              <a:rPr lang="pt-BR" sz="1400" dirty="0" err="1" smtClean="0"/>
              <a:t>club</a:t>
            </a:r>
            <a:r>
              <a:rPr lang="pt-BR" sz="1400" dirty="0" smtClean="0"/>
              <a:t> </a:t>
            </a:r>
            <a:r>
              <a:rPr lang="pt-BR" sz="1400" dirty="0" err="1" smtClean="0"/>
              <a:t>athletico</a:t>
            </a:r>
            <a:r>
              <a:rPr lang="pt-BR" sz="1400" dirty="0" smtClean="0"/>
              <a:t> etc.</a:t>
            </a:r>
            <a:endParaRPr lang="pt-BR" sz="1400" dirty="0"/>
          </a:p>
        </p:txBody>
      </p:sp>
    </p:spTree>
    <p:extLst>
      <p:ext uri="{BB962C8B-B14F-4D97-AF65-F5344CB8AC3E}">
        <p14:creationId xmlns:p14="http://schemas.microsoft.com/office/powerpoint/2010/main" val="2079048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54122" t="1367" r="3283" b="45983"/>
          <a:stretch/>
        </p:blipFill>
        <p:spPr>
          <a:xfrm>
            <a:off x="5714983" y="545939"/>
            <a:ext cx="3393521" cy="5619365"/>
          </a:xfrm>
          <a:prstGeom prst="rect">
            <a:avLst/>
          </a:prstGeom>
        </p:spPr>
      </p:pic>
      <p:sp>
        <p:nvSpPr>
          <p:cNvPr id="6" name="CaixaDeTexto 5"/>
          <p:cNvSpPr txBox="1"/>
          <p:nvPr/>
        </p:nvSpPr>
        <p:spPr>
          <a:xfrm>
            <a:off x="0" y="0"/>
            <a:ext cx="5580111" cy="6586418"/>
          </a:xfrm>
          <a:prstGeom prst="rect">
            <a:avLst/>
          </a:prstGeom>
          <a:noFill/>
        </p:spPr>
        <p:txBody>
          <a:bodyPr wrap="square" rtlCol="0">
            <a:spAutoFit/>
          </a:bodyPr>
          <a:lstStyle/>
          <a:p>
            <a:endParaRPr lang="pt-BR" sz="1200" dirty="0" smtClean="0"/>
          </a:p>
          <a:p>
            <a:endParaRPr lang="pt-BR" sz="1200" dirty="0" smtClean="0"/>
          </a:p>
          <a:p>
            <a:endParaRPr lang="pt-BR" sz="1200" dirty="0" smtClean="0"/>
          </a:p>
          <a:p>
            <a:pPr algn="ctr"/>
            <a:r>
              <a:rPr lang="pt-BR" sz="2000" b="1" dirty="0" smtClean="0"/>
              <a:t>A CIA CITY E A APOLOGIA DA PATRIMONIALIZAÇÃO</a:t>
            </a:r>
          </a:p>
          <a:p>
            <a:pPr algn="ctr"/>
            <a:r>
              <a:rPr lang="pt-BR" sz="2000" b="1" dirty="0" smtClean="0"/>
              <a:t>(Uma ideologia anticidade)</a:t>
            </a:r>
          </a:p>
          <a:p>
            <a:endParaRPr lang="pt-BR" sz="1200" dirty="0"/>
          </a:p>
          <a:p>
            <a:r>
              <a:rPr lang="pt-BR" sz="1400" b="1" dirty="0" smtClean="0"/>
              <a:t>POR QUE PAGAR ALUGUEL</a:t>
            </a:r>
            <a:endParaRPr lang="pt-BR" sz="1400" dirty="0" smtClean="0"/>
          </a:p>
          <a:p>
            <a:r>
              <a:rPr lang="pt-BR" sz="1400" b="1" dirty="0" smtClean="0"/>
              <a:t>Se praticamente pela mesma quantia mensal pode V. S. adquirir sua própria casa?</a:t>
            </a:r>
            <a:endParaRPr lang="pt-BR" sz="1400" dirty="0" smtClean="0"/>
          </a:p>
          <a:p>
            <a:endParaRPr lang="pt-BR" sz="1400" b="1" dirty="0"/>
          </a:p>
          <a:p>
            <a:r>
              <a:rPr lang="pt-BR" sz="1400" dirty="0" smtClean="0"/>
              <a:t>Já pensou no total que despende com aluguéis em 10 anos, por exemplo, e que, depois de tão longo tempo só lhe resta, de tão grandes gastos, um simples pacote de recibos?</a:t>
            </a:r>
          </a:p>
          <a:p>
            <a:r>
              <a:rPr lang="pt-BR" sz="1400" dirty="0" smtClean="0"/>
              <a:t>Porque, então, não trata V. S. de comprar um lote no  nosso modelar bairro de residências do Jardim América e, com o nosso auxílio financeiro, construir nele sua própria casa – como melhor achar e quiser?</a:t>
            </a:r>
          </a:p>
          <a:p>
            <a:r>
              <a:rPr lang="pt-BR" sz="1400" dirty="0" smtClean="0"/>
              <a:t>Acabamos, agora, de estabelecer novas condições de venda – reduzindo a 5% o pagamento inicial e aumentando para dez anos o prazo para a liquidação total. E modificamos, também, as condições do nosso contrato de empréstimo para construções, de forma que pode V. S. construir sua casa própria e ir morando nela enquanto paga para que se torne sua, aproximadamente o mesmo que gastaria em aluguel.</a:t>
            </a:r>
          </a:p>
          <a:p>
            <a:r>
              <a:rPr lang="pt-BR" sz="1400" dirty="0" smtClean="0"/>
              <a:t>No Jardim América encontram-se todas as vantagens e comodidades – locação saudável, amplas facilidades de transporte, ruas e estradas planas e largas, jardins públicos, água encanada, eletricidade, </a:t>
            </a:r>
            <a:r>
              <a:rPr lang="pt-BR" sz="1400" dirty="0" err="1" smtClean="0"/>
              <a:t>gas</a:t>
            </a:r>
            <a:r>
              <a:rPr lang="pt-BR" sz="1400" dirty="0" smtClean="0"/>
              <a:t>, telefone, fino </a:t>
            </a:r>
            <a:r>
              <a:rPr lang="pt-BR" sz="1400" dirty="0" err="1" smtClean="0"/>
              <a:t>club</a:t>
            </a:r>
            <a:r>
              <a:rPr lang="pt-BR" sz="1400" dirty="0" smtClean="0"/>
              <a:t> esportivo etc.</a:t>
            </a:r>
          </a:p>
          <a:p>
            <a:r>
              <a:rPr lang="pt-BR" sz="1400" dirty="0" smtClean="0"/>
              <a:t>Pense um pouco no assunto e venha procurar-nos para uma palestra sobre o nosso novo plano. E como os terrenos estejam ficando rapidamente valorizados, convém não demorar. Venha hoje!</a:t>
            </a:r>
            <a:endParaRPr lang="pt-BR" sz="1400" dirty="0"/>
          </a:p>
        </p:txBody>
      </p:sp>
      <p:sp>
        <p:nvSpPr>
          <p:cNvPr id="4" name="Retângulo 3"/>
          <p:cNvSpPr/>
          <p:nvPr/>
        </p:nvSpPr>
        <p:spPr>
          <a:xfrm>
            <a:off x="6862763" y="6279703"/>
            <a:ext cx="2286000" cy="461665"/>
          </a:xfrm>
          <a:prstGeom prst="rect">
            <a:avLst/>
          </a:prstGeom>
        </p:spPr>
        <p:txBody>
          <a:bodyPr>
            <a:spAutoFit/>
          </a:bodyPr>
          <a:lstStyle/>
          <a:p>
            <a:pPr lvl="0" algn="r"/>
            <a:r>
              <a:rPr lang="pt-BR" sz="1200" dirty="0" smtClean="0">
                <a:solidFill>
                  <a:prstClr val="black"/>
                </a:solidFill>
              </a:rPr>
              <a:t>Estado de S. Paulo, 14 de agosto de 1927, pág. 3</a:t>
            </a:r>
          </a:p>
        </p:txBody>
      </p:sp>
    </p:spTree>
    <p:extLst>
      <p:ext uri="{BB962C8B-B14F-4D97-AF65-F5344CB8AC3E}">
        <p14:creationId xmlns:p14="http://schemas.microsoft.com/office/powerpoint/2010/main" val="3074066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53239" t="3077" r="3731" b="43590"/>
          <a:stretch/>
        </p:blipFill>
        <p:spPr>
          <a:xfrm>
            <a:off x="5687738" y="499047"/>
            <a:ext cx="3420766" cy="5738265"/>
          </a:xfrm>
          <a:prstGeom prst="rect">
            <a:avLst/>
          </a:prstGeom>
        </p:spPr>
      </p:pic>
      <p:sp>
        <p:nvSpPr>
          <p:cNvPr id="6" name="CaixaDeTexto 5"/>
          <p:cNvSpPr txBox="1"/>
          <p:nvPr/>
        </p:nvSpPr>
        <p:spPr>
          <a:xfrm>
            <a:off x="0" y="1"/>
            <a:ext cx="5652119" cy="7025000"/>
          </a:xfrm>
          <a:prstGeom prst="rect">
            <a:avLst/>
          </a:prstGeom>
          <a:noFill/>
        </p:spPr>
        <p:txBody>
          <a:bodyPr wrap="square" rtlCol="0">
            <a:spAutoFit/>
          </a:bodyPr>
          <a:lstStyle/>
          <a:p>
            <a:pPr algn="ctr"/>
            <a:r>
              <a:rPr lang="pt-BR" sz="1600" b="1" dirty="0" smtClean="0"/>
              <a:t>A CIA CITY E A APOLOGIA DA PATRIMONIALIZAÇÃO</a:t>
            </a:r>
          </a:p>
          <a:p>
            <a:pPr algn="ctr"/>
            <a:r>
              <a:rPr lang="pt-BR" sz="1600" b="1" dirty="0" smtClean="0"/>
              <a:t>(Uma ideologia anticidade)</a:t>
            </a:r>
          </a:p>
          <a:p>
            <a:endParaRPr lang="pt-BR" sz="1350" dirty="0"/>
          </a:p>
          <a:p>
            <a:r>
              <a:rPr lang="pt-BR" sz="1350" dirty="0" smtClean="0"/>
              <a:t>NÃO  PAGUE A CASA DE OUTRO: COMPRE A SUA!</a:t>
            </a:r>
          </a:p>
          <a:p>
            <a:endParaRPr lang="pt-BR" sz="1350" dirty="0"/>
          </a:p>
          <a:p>
            <a:r>
              <a:rPr lang="pt-BR" sz="1350" dirty="0" smtClean="0"/>
              <a:t>Hoje em dia não há mais motivo para que V. S. ainda pague aluguel... </a:t>
            </a:r>
            <a:endParaRPr lang="pt-BR" sz="1350" dirty="0"/>
          </a:p>
          <a:p>
            <a:r>
              <a:rPr lang="pt-BR" sz="1350" dirty="0" smtClean="0"/>
              <a:t>A Companhia City oferece-lhe a oportunidade de adquirir em condições muito vantajosas as seguintes excelentes residências:</a:t>
            </a:r>
          </a:p>
          <a:p>
            <a:endParaRPr lang="pt-BR" sz="1350" dirty="0"/>
          </a:p>
          <a:p>
            <a:r>
              <a:rPr lang="pt-BR" sz="1350" dirty="0" smtClean="0"/>
              <a:t>PACAEMBU</a:t>
            </a:r>
          </a:p>
          <a:p>
            <a:r>
              <a:rPr lang="pt-BR" sz="1350" dirty="0" smtClean="0"/>
              <a:t>RUA AVARÉ, 35</a:t>
            </a:r>
          </a:p>
          <a:p>
            <a:r>
              <a:rPr lang="pt-BR" sz="1350" dirty="0" smtClean="0"/>
              <a:t>Fino palacete, em estilo normando, situado à rua Avaré (que é uma continuação da Pará) tendo as seguintes </a:t>
            </a:r>
            <a:r>
              <a:rPr lang="pt-BR" sz="1350" dirty="0" err="1" smtClean="0"/>
              <a:t>accommodações</a:t>
            </a:r>
            <a:r>
              <a:rPr lang="pt-BR" sz="1350" dirty="0" smtClean="0"/>
              <a:t>: 4 quartos, grande e moderníssimo banheiro, hall, salas de visitas e jantar, elegante salão para bilhar e as demais dependências necessárias para o conforto de família de tratamento. Garage para 2 autos.</a:t>
            </a:r>
          </a:p>
          <a:p>
            <a:r>
              <a:rPr lang="pt-BR" sz="1350" dirty="0" smtClean="0"/>
              <a:t>[...]</a:t>
            </a:r>
          </a:p>
          <a:p>
            <a:r>
              <a:rPr lang="pt-BR" sz="1350" dirty="0" smtClean="0"/>
              <a:t>Ponto alto de onde se descortina uma linda vista panorâmica.</a:t>
            </a:r>
          </a:p>
          <a:p>
            <a:endParaRPr lang="pt-BR" sz="1350" dirty="0"/>
          </a:p>
          <a:p>
            <a:r>
              <a:rPr lang="pt-BR" sz="1350" dirty="0" smtClean="0"/>
              <a:t>JARDIM AMÉRICA</a:t>
            </a:r>
          </a:p>
          <a:p>
            <a:r>
              <a:rPr lang="pt-BR" sz="1350" dirty="0" smtClean="0"/>
              <a:t>RUA VOLÍVIA, 3 E RUA CANADÁ, 11</a:t>
            </a:r>
          </a:p>
          <a:p>
            <a:r>
              <a:rPr lang="pt-BR" sz="1350" dirty="0" smtClean="0"/>
              <a:t>[...]</a:t>
            </a:r>
          </a:p>
          <a:p>
            <a:r>
              <a:rPr lang="pt-BR" sz="1350" dirty="0" smtClean="0"/>
              <a:t>4 espaçosos dormitórios, banheiro moderno, grande terraço, hall, </a:t>
            </a:r>
            <a:r>
              <a:rPr lang="pt-BR" sz="1350" dirty="0" err="1" smtClean="0"/>
              <a:t>escriptorio</a:t>
            </a:r>
            <a:r>
              <a:rPr lang="pt-BR" sz="1350" dirty="0" smtClean="0"/>
              <a:t>, sala de jantar, garage  e demais dependências.</a:t>
            </a:r>
          </a:p>
          <a:p>
            <a:endParaRPr lang="pt-BR" sz="1350" dirty="0"/>
          </a:p>
          <a:p>
            <a:r>
              <a:rPr lang="pt-BR" sz="1350" dirty="0" smtClean="0"/>
              <a:t>[...]</a:t>
            </a:r>
          </a:p>
          <a:p>
            <a:r>
              <a:rPr lang="pt-BR" sz="1350" dirty="0" smtClean="0"/>
              <a:t>BELLA ALIANÇA</a:t>
            </a:r>
          </a:p>
          <a:p>
            <a:r>
              <a:rPr lang="pt-BR" sz="1350" dirty="0" smtClean="0"/>
              <a:t>RUA 7 – CONT. RUA B DE PASSAGEM</a:t>
            </a:r>
          </a:p>
          <a:p>
            <a:r>
              <a:rPr lang="pt-BR" sz="1350" dirty="0" smtClean="0"/>
              <a:t>ALTO DA LAPA</a:t>
            </a:r>
          </a:p>
          <a:p>
            <a:endParaRPr lang="pt-BR" sz="1350" dirty="0" smtClean="0"/>
          </a:p>
          <a:p>
            <a:r>
              <a:rPr lang="pt-BR" sz="1350" dirty="0" smtClean="0"/>
              <a:t>Neste excelente e saudável bairro, estamos terminando a construção de quatro bonitos e modernos e demais dependências [...]</a:t>
            </a:r>
          </a:p>
          <a:p>
            <a:endParaRPr lang="pt-BR" sz="1350" dirty="0"/>
          </a:p>
        </p:txBody>
      </p:sp>
      <p:sp>
        <p:nvSpPr>
          <p:cNvPr id="4" name="Retângulo 3"/>
          <p:cNvSpPr/>
          <p:nvPr/>
        </p:nvSpPr>
        <p:spPr>
          <a:xfrm>
            <a:off x="5868144" y="6305545"/>
            <a:ext cx="3245694" cy="507831"/>
          </a:xfrm>
          <a:prstGeom prst="rect">
            <a:avLst/>
          </a:prstGeom>
        </p:spPr>
        <p:txBody>
          <a:bodyPr wrap="square">
            <a:spAutoFit/>
          </a:bodyPr>
          <a:lstStyle/>
          <a:p>
            <a:pPr lvl="0" algn="r"/>
            <a:r>
              <a:rPr lang="pt-BR" sz="1350" dirty="0" smtClean="0">
                <a:solidFill>
                  <a:prstClr val="black"/>
                </a:solidFill>
              </a:rPr>
              <a:t>Estado de S. Paulo, 14 de abril de 1929, pág. 3.</a:t>
            </a:r>
          </a:p>
        </p:txBody>
      </p:sp>
    </p:spTree>
    <p:extLst>
      <p:ext uri="{BB962C8B-B14F-4D97-AF65-F5344CB8AC3E}">
        <p14:creationId xmlns:p14="http://schemas.microsoft.com/office/powerpoint/2010/main" val="551736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t="31111" r="33727"/>
          <a:stretch/>
        </p:blipFill>
        <p:spPr>
          <a:xfrm>
            <a:off x="5364089" y="548680"/>
            <a:ext cx="3779912" cy="5394968"/>
          </a:xfrm>
          <a:prstGeom prst="rect">
            <a:avLst/>
          </a:prstGeom>
        </p:spPr>
      </p:pic>
      <p:sp>
        <p:nvSpPr>
          <p:cNvPr id="6" name="CaixaDeTexto 5"/>
          <p:cNvSpPr txBox="1"/>
          <p:nvPr/>
        </p:nvSpPr>
        <p:spPr>
          <a:xfrm>
            <a:off x="107505" y="260649"/>
            <a:ext cx="5328591" cy="6140142"/>
          </a:xfrm>
          <a:prstGeom prst="rect">
            <a:avLst/>
          </a:prstGeom>
          <a:noFill/>
        </p:spPr>
        <p:txBody>
          <a:bodyPr wrap="square" rtlCol="0">
            <a:spAutoFit/>
          </a:bodyPr>
          <a:lstStyle/>
          <a:p>
            <a:endParaRPr lang="pt-BR" dirty="0" smtClean="0"/>
          </a:p>
          <a:p>
            <a:endParaRPr lang="pt-BR" dirty="0" smtClean="0"/>
          </a:p>
          <a:p>
            <a:endParaRPr lang="pt-BR" sz="1700" b="1" dirty="0" smtClean="0"/>
          </a:p>
          <a:p>
            <a:endParaRPr lang="pt-BR" sz="1700" b="1" dirty="0" smtClean="0"/>
          </a:p>
          <a:p>
            <a:r>
              <a:rPr lang="pt-BR" sz="1700" b="1" dirty="0" smtClean="0"/>
              <a:t>A OPPORTUNIDADE BATE À SUA PORTA</a:t>
            </a:r>
          </a:p>
          <a:p>
            <a:r>
              <a:rPr lang="pt-BR" sz="1700" b="1" dirty="0" smtClean="0"/>
              <a:t>... E PASSA COM O TEMPO</a:t>
            </a:r>
          </a:p>
          <a:p>
            <a:r>
              <a:rPr lang="pt-BR" sz="1700" dirty="0" smtClean="0"/>
              <a:t>Sem a menor dúvida, V. S. já pensou seriamente neste assumpto de capital importância: formar o seu patrimônio, com o intuito de garantir o seu futuro e o dos seus entes queridos.</a:t>
            </a:r>
          </a:p>
          <a:p>
            <a:r>
              <a:rPr lang="pt-BR" sz="1700" dirty="0" smtClean="0"/>
              <a:t>Talvez, porém, V. S. ainda não tenha reparado nisto: a oportunidade, que bate à sua porta, é tão passageira, como o próprio Tempo, que corre ininterruptamente, como a celebre ampulheta... Aproveite, pois, este momento: agora é a ocasião boa para V. S. transformar em realidade a sua justa aspiração, fundando em alicerces sólidos o porvir de sua família. Dentre os muitos bairros de propriedade da Cia City com certeza se encontra um lote de terreno do seu agrado e cuja compra se acha inteiramente ao seu alcance, o que com prazer lhe poderemos provar. Além disso, se V. S. desejar construir, temos à disposição e a condições excepcionalmente vantajosas de reembolso, o capital necessário para isso.</a:t>
            </a:r>
          </a:p>
        </p:txBody>
      </p:sp>
      <p:sp>
        <p:nvSpPr>
          <p:cNvPr id="4" name="Retângulo 3"/>
          <p:cNvSpPr/>
          <p:nvPr/>
        </p:nvSpPr>
        <p:spPr>
          <a:xfrm>
            <a:off x="323528" y="188640"/>
            <a:ext cx="4572000" cy="861774"/>
          </a:xfrm>
          <a:prstGeom prst="rect">
            <a:avLst/>
          </a:prstGeom>
        </p:spPr>
        <p:txBody>
          <a:bodyPr>
            <a:spAutoFit/>
          </a:bodyPr>
          <a:lstStyle/>
          <a:p>
            <a:pPr algn="ctr"/>
            <a:r>
              <a:rPr lang="pt-BR" b="1" dirty="0" smtClean="0"/>
              <a:t>A CIA CITY E A APOLOGIA DA PATRIMONIALIZAÇÃO</a:t>
            </a:r>
          </a:p>
          <a:p>
            <a:pPr algn="ctr"/>
            <a:r>
              <a:rPr lang="pt-BR" sz="1400" b="1" dirty="0" smtClean="0"/>
              <a:t>(Uma ideologia anticidade)</a:t>
            </a:r>
          </a:p>
        </p:txBody>
      </p:sp>
      <p:sp>
        <p:nvSpPr>
          <p:cNvPr id="7" name="Retângulo 6"/>
          <p:cNvSpPr/>
          <p:nvPr/>
        </p:nvSpPr>
        <p:spPr>
          <a:xfrm>
            <a:off x="6516216" y="5746030"/>
            <a:ext cx="2627784" cy="923330"/>
          </a:xfrm>
          <a:prstGeom prst="rect">
            <a:avLst/>
          </a:prstGeom>
        </p:spPr>
        <p:txBody>
          <a:bodyPr wrap="square">
            <a:spAutoFit/>
          </a:bodyPr>
          <a:lstStyle/>
          <a:p>
            <a:pPr lvl="0"/>
            <a:endParaRPr lang="pt-BR" dirty="0" smtClean="0">
              <a:solidFill>
                <a:prstClr val="black"/>
              </a:solidFill>
            </a:endParaRPr>
          </a:p>
          <a:p>
            <a:pPr lvl="0"/>
            <a:r>
              <a:rPr lang="pt-BR" dirty="0" smtClean="0">
                <a:solidFill>
                  <a:prstClr val="black"/>
                </a:solidFill>
              </a:rPr>
              <a:t>Estado de S. Paulo, 30 de novembro de 1928, pág. 1</a:t>
            </a:r>
          </a:p>
        </p:txBody>
      </p:sp>
    </p:spTree>
    <p:extLst>
      <p:ext uri="{BB962C8B-B14F-4D97-AF65-F5344CB8AC3E}">
        <p14:creationId xmlns:p14="http://schemas.microsoft.com/office/powerpoint/2010/main" val="41137335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8640"/>
            <a:ext cx="8291264" cy="576064"/>
          </a:xfrm>
        </p:spPr>
        <p:txBody>
          <a:bodyPr>
            <a:noAutofit/>
          </a:bodyPr>
          <a:lstStyle/>
          <a:p>
            <a:r>
              <a:rPr lang="pt-BR" sz="2800" b="1" dirty="0" smtClean="0"/>
              <a:t>O MODELO CITY E O NOVO REGIME DE DISTÂNCIA</a:t>
            </a:r>
            <a:endParaRPr lang="pt-BR" sz="2800" b="1" dirty="0"/>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7569"/>
          <a:stretch/>
        </p:blipFill>
        <p:spPr>
          <a:xfrm>
            <a:off x="971600" y="629113"/>
            <a:ext cx="7909283" cy="6047642"/>
          </a:xfrm>
        </p:spPr>
      </p:pic>
      <p:sp>
        <p:nvSpPr>
          <p:cNvPr id="5" name="CaixaDeTexto 4"/>
          <p:cNvSpPr txBox="1"/>
          <p:nvPr/>
        </p:nvSpPr>
        <p:spPr>
          <a:xfrm>
            <a:off x="8311745" y="6516052"/>
            <a:ext cx="652743" cy="369332"/>
          </a:xfrm>
          <a:prstGeom prst="rect">
            <a:avLst/>
          </a:prstGeom>
          <a:noFill/>
        </p:spPr>
        <p:txBody>
          <a:bodyPr wrap="none" rtlCol="0">
            <a:spAutoFit/>
          </a:bodyPr>
          <a:lstStyle/>
          <a:p>
            <a:r>
              <a:rPr lang="pt-BR" dirty="0" smtClean="0"/>
              <a:t>1928</a:t>
            </a:r>
            <a:endParaRPr lang="pt-BR" dirty="0"/>
          </a:p>
        </p:txBody>
      </p:sp>
    </p:spTree>
    <p:extLst>
      <p:ext uri="{BB962C8B-B14F-4D97-AF65-F5344CB8AC3E}">
        <p14:creationId xmlns:p14="http://schemas.microsoft.com/office/powerpoint/2010/main" val="2482743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411760" y="6516052"/>
            <a:ext cx="6734973" cy="369332"/>
          </a:xfrm>
          <a:prstGeom prst="rect">
            <a:avLst/>
          </a:prstGeom>
        </p:spPr>
        <p:txBody>
          <a:bodyPr wrap="square">
            <a:spAutoFit/>
          </a:bodyPr>
          <a:lstStyle/>
          <a:p>
            <a:pPr algn="r"/>
            <a:r>
              <a:rPr lang="pt-BR" dirty="0"/>
              <a:t>Estado de S. Paulo, 2 de janeiro de 1920, página 2.</a:t>
            </a:r>
          </a:p>
        </p:txBody>
      </p:sp>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l="73042" t="38933"/>
          <a:stretch/>
        </p:blipFill>
        <p:spPr>
          <a:xfrm>
            <a:off x="107504" y="44624"/>
            <a:ext cx="2232248" cy="6865020"/>
          </a:xfrm>
          <a:prstGeom prst="rect">
            <a:avLst/>
          </a:prstGeom>
        </p:spPr>
      </p:pic>
      <p:sp>
        <p:nvSpPr>
          <p:cNvPr id="6" name="Retângulo 5"/>
          <p:cNvSpPr/>
          <p:nvPr/>
        </p:nvSpPr>
        <p:spPr>
          <a:xfrm>
            <a:off x="2339752" y="260648"/>
            <a:ext cx="6804248" cy="6186309"/>
          </a:xfrm>
          <a:prstGeom prst="rect">
            <a:avLst/>
          </a:prstGeom>
        </p:spPr>
        <p:txBody>
          <a:bodyPr wrap="square">
            <a:spAutoFit/>
          </a:bodyPr>
          <a:lstStyle/>
          <a:p>
            <a:pPr algn="ctr"/>
            <a:r>
              <a:rPr lang="pt-BR" b="1" dirty="0" smtClean="0"/>
              <a:t>A cidade de S. Paulo vista por um parisiense</a:t>
            </a:r>
            <a:endParaRPr lang="pt-BR" dirty="0" smtClean="0"/>
          </a:p>
          <a:p>
            <a:endParaRPr lang="fr-FR" dirty="0" smtClean="0"/>
          </a:p>
          <a:p>
            <a:r>
              <a:rPr lang="fr-FR" dirty="0" smtClean="0"/>
              <a:t>Vós todos conheceis o velho provérbio francez “la critique est facile, l’art est difficile”. </a:t>
            </a:r>
            <a:r>
              <a:rPr lang="pt-BR" dirty="0" smtClean="0"/>
              <a:t>Nada mais verdadeiro; e estou certo de que, para traduzir esse pensamento, todas as línguas possuem uma expressão adequada.</a:t>
            </a:r>
          </a:p>
          <a:p>
            <a:r>
              <a:rPr lang="pt-BR" dirty="0" smtClean="0"/>
              <a:t>Quando da minha chegada a São Paulo, uma coisa, entre mil outras, me impressionou particularmente: a </a:t>
            </a:r>
            <a:r>
              <a:rPr lang="pt-BR" dirty="0" err="1" smtClean="0"/>
              <a:t>immensa</a:t>
            </a:r>
            <a:r>
              <a:rPr lang="pt-BR" dirty="0" smtClean="0"/>
              <a:t> extensão da cidade – um quociente excessivo de </a:t>
            </a:r>
            <a:r>
              <a:rPr lang="pt-BR" dirty="0" err="1" smtClean="0"/>
              <a:t>kilômetros</a:t>
            </a:r>
            <a:r>
              <a:rPr lang="pt-BR" dirty="0" smtClean="0"/>
              <a:t> quadrados para uma população de 550.000 habitantes. E se </a:t>
            </a:r>
            <a:r>
              <a:rPr lang="pt-BR" dirty="0" err="1" smtClean="0"/>
              <a:t>se</a:t>
            </a:r>
            <a:r>
              <a:rPr lang="pt-BR" dirty="0" smtClean="0"/>
              <a:t> considera o tempo que é preciso para ir do norte ao sul, de leste a oeste da cidade, fica-se simplesmente </a:t>
            </a:r>
            <a:r>
              <a:rPr lang="pt-BR" dirty="0" err="1" smtClean="0"/>
              <a:t>estupefacto</a:t>
            </a:r>
            <a:r>
              <a:rPr lang="pt-BR" dirty="0" smtClean="0"/>
              <a:t> – sobretudo com bondes que param a cada 40 metros.</a:t>
            </a:r>
          </a:p>
          <a:p>
            <a:r>
              <a:rPr lang="pt-BR" dirty="0" err="1" smtClean="0"/>
              <a:t>Quaes</a:t>
            </a:r>
            <a:r>
              <a:rPr lang="pt-BR" dirty="0" smtClean="0"/>
              <a:t> são os inconvenientes desta anormal extensão? 1º - horas preciosas perdidas para se ir do </a:t>
            </a:r>
            <a:r>
              <a:rPr lang="pt-BR" dirty="0" err="1" smtClean="0"/>
              <a:t>logar</a:t>
            </a:r>
            <a:r>
              <a:rPr lang="pt-BR" dirty="0" smtClean="0"/>
              <a:t> de residência ao </a:t>
            </a:r>
            <a:r>
              <a:rPr lang="pt-BR" dirty="0" err="1" smtClean="0"/>
              <a:t>escriptorio</a:t>
            </a:r>
            <a:r>
              <a:rPr lang="pt-BR" dirty="0" smtClean="0"/>
              <a:t>, aos negócios; 2º - enorme orçamento da cidade para fazer frente à manutenção de uma </a:t>
            </a:r>
            <a:r>
              <a:rPr lang="pt-BR" dirty="0" err="1" smtClean="0"/>
              <a:t>peripheria</a:t>
            </a:r>
            <a:r>
              <a:rPr lang="pt-BR" dirty="0" smtClean="0"/>
              <a:t> tão grande; 3º impossibilidade, para os edis (sic), de verificar o bom andamento de todos os bairros e mesmo de certos quarteirões bem próximos do centro; 4º - diversos outros inconvenientes em cuja enumeração eu me </a:t>
            </a:r>
            <a:r>
              <a:rPr lang="pt-BR" dirty="0" err="1" smtClean="0"/>
              <a:t>prohibo</a:t>
            </a:r>
            <a:r>
              <a:rPr lang="pt-BR" dirty="0" smtClean="0"/>
              <a:t> de entrar.</a:t>
            </a:r>
          </a:p>
          <a:p>
            <a:r>
              <a:rPr lang="pt-BR" dirty="0" smtClean="0"/>
              <a:t>O remédio para esta situação?</a:t>
            </a:r>
          </a:p>
          <a:p>
            <a:r>
              <a:rPr lang="pt-BR" dirty="0" smtClean="0"/>
              <a:t>Um só: recuperar em altura o que se perdeu em largura.</a:t>
            </a:r>
          </a:p>
          <a:p>
            <a:pPr algn="ctr"/>
            <a:endParaRPr lang="pt-BR" dirty="0"/>
          </a:p>
        </p:txBody>
      </p:sp>
    </p:spTree>
    <p:extLst>
      <p:ext uri="{BB962C8B-B14F-4D97-AF65-F5344CB8AC3E}">
        <p14:creationId xmlns:p14="http://schemas.microsoft.com/office/powerpoint/2010/main" val="1196617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rede1905.png"/>
          <p:cNvPicPr>
            <a:picLocks noGrp="1" noChangeAspect="1"/>
          </p:cNvPicPr>
          <p:nvPr>
            <p:ph idx="1"/>
          </p:nvPr>
        </p:nvPicPr>
        <p:blipFill>
          <a:blip r:embed="rId2" cstate="print"/>
          <a:stretch>
            <a:fillRect/>
          </a:stretch>
        </p:blipFill>
        <p:spPr>
          <a:xfrm>
            <a:off x="323528" y="1340768"/>
            <a:ext cx="8568952" cy="4536504"/>
          </a:xfrm>
        </p:spPr>
      </p:pic>
    </p:spTree>
    <p:extLst>
      <p:ext uri="{BB962C8B-B14F-4D97-AF65-F5344CB8AC3E}">
        <p14:creationId xmlns:p14="http://schemas.microsoft.com/office/powerpoint/2010/main" val="2345174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de1914.png"/>
          <p:cNvPicPr>
            <a:picLocks noChangeAspect="1"/>
          </p:cNvPicPr>
          <p:nvPr/>
        </p:nvPicPr>
        <p:blipFill>
          <a:blip r:embed="rId2" cstate="print"/>
          <a:stretch>
            <a:fillRect/>
          </a:stretch>
        </p:blipFill>
        <p:spPr>
          <a:xfrm>
            <a:off x="323528" y="1340768"/>
            <a:ext cx="8568952" cy="4536504"/>
          </a:xfrm>
          <a:prstGeom prst="rect">
            <a:avLst/>
          </a:prstGeom>
        </p:spPr>
      </p:pic>
    </p:spTree>
    <p:extLst>
      <p:ext uri="{BB962C8B-B14F-4D97-AF65-F5344CB8AC3E}">
        <p14:creationId xmlns:p14="http://schemas.microsoft.com/office/powerpoint/2010/main" val="505180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de1930.png"/>
          <p:cNvPicPr>
            <a:picLocks noChangeAspect="1"/>
          </p:cNvPicPr>
          <p:nvPr/>
        </p:nvPicPr>
        <p:blipFill>
          <a:blip r:embed="rId2" cstate="print"/>
          <a:stretch>
            <a:fillRect/>
          </a:stretch>
        </p:blipFill>
        <p:spPr>
          <a:xfrm>
            <a:off x="323528" y="1340768"/>
            <a:ext cx="8568952" cy="4536504"/>
          </a:xfrm>
          <a:prstGeom prst="rect">
            <a:avLst/>
          </a:prstGeom>
        </p:spPr>
      </p:pic>
    </p:spTree>
    <p:extLst>
      <p:ext uri="{BB962C8B-B14F-4D97-AF65-F5344CB8AC3E}">
        <p14:creationId xmlns:p14="http://schemas.microsoft.com/office/powerpoint/2010/main" val="1904219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4638"/>
            <a:ext cx="7787208" cy="490066"/>
          </a:xfrm>
        </p:spPr>
        <p:txBody>
          <a:bodyPr>
            <a:normAutofit fontScale="90000"/>
          </a:bodyPr>
          <a:lstStyle/>
          <a:p>
            <a:r>
              <a:rPr lang="pt-BR" dirty="0" smtClean="0"/>
              <a:t>Densidade Demográfica 1940</a:t>
            </a:r>
            <a:endParaRPr lang="pt-BR" dirty="0"/>
          </a:p>
        </p:txBody>
      </p:sp>
      <p:pic>
        <p:nvPicPr>
          <p:cNvPr id="4" name="Espaço Reservado para Conteúdo 3"/>
          <p:cNvPicPr>
            <a:picLocks noGrp="1" noChangeAspect="1"/>
          </p:cNvPicPr>
          <p:nvPr>
            <p:ph idx="1"/>
          </p:nvPr>
        </p:nvPicPr>
        <p:blipFill>
          <a:blip r:embed="rId2"/>
          <a:stretch>
            <a:fillRect/>
          </a:stretch>
        </p:blipFill>
        <p:spPr>
          <a:xfrm>
            <a:off x="750625" y="908720"/>
            <a:ext cx="6701695" cy="5818219"/>
          </a:xfrm>
          <a:prstGeom prst="rect">
            <a:avLst/>
          </a:prstGeom>
        </p:spPr>
      </p:pic>
    </p:spTree>
    <p:extLst>
      <p:ext uri="{BB962C8B-B14F-4D97-AF65-F5344CB8AC3E}">
        <p14:creationId xmlns:p14="http://schemas.microsoft.com/office/powerpoint/2010/main" val="2482134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BAIRROS MAIS VALORIZADOS - SÃO PAULO</a:t>
            </a:r>
            <a:endParaRPr lang="pt-BR" sz="3600" dirty="0"/>
          </a:p>
        </p:txBody>
      </p:sp>
      <p:graphicFrame>
        <p:nvGraphicFramePr>
          <p:cNvPr id="4" name="Espaço Reservado para Conteúdo 3"/>
          <p:cNvGraphicFramePr>
            <a:graphicFrameLocks noGrp="1"/>
          </p:cNvGraphicFramePr>
          <p:nvPr>
            <p:ph idx="1"/>
          </p:nvPr>
        </p:nvGraphicFramePr>
        <p:xfrm>
          <a:off x="457200" y="1600200"/>
          <a:ext cx="8229600" cy="33375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pt-BR" dirty="0" smtClean="0"/>
                        <a:t>BAIRRO</a:t>
                      </a:r>
                      <a:endParaRPr lang="pt-BR" dirty="0"/>
                    </a:p>
                  </a:txBody>
                  <a:tcPr/>
                </a:tc>
                <a:tc>
                  <a:txBody>
                    <a:bodyPr/>
                    <a:lstStyle/>
                    <a:p>
                      <a:pPr algn="ctr"/>
                      <a:r>
                        <a:rPr lang="pt-BR" dirty="0" smtClean="0"/>
                        <a:t>VALOR M2 (R$)</a:t>
                      </a:r>
                      <a:endParaRPr lang="pt-BR" dirty="0"/>
                    </a:p>
                  </a:txBody>
                  <a:tcPr/>
                </a:tc>
                <a:tc>
                  <a:txBody>
                    <a:bodyPr/>
                    <a:lstStyle/>
                    <a:p>
                      <a:pPr algn="ctr"/>
                      <a:r>
                        <a:rPr lang="pt-BR" dirty="0" smtClean="0"/>
                        <a:t>Fator de valorização </a:t>
                      </a:r>
                      <a:endParaRPr lang="pt-BR" dirty="0"/>
                    </a:p>
                  </a:txBody>
                  <a:tcPr/>
                </a:tc>
              </a:tr>
              <a:tr h="370840">
                <a:tc>
                  <a:txBody>
                    <a:bodyPr/>
                    <a:lstStyle/>
                    <a:p>
                      <a:pPr marL="342900" indent="-342900">
                        <a:buFont typeface="+mj-lt"/>
                        <a:buNone/>
                      </a:pPr>
                      <a:r>
                        <a:rPr lang="pt-BR" dirty="0" smtClean="0"/>
                        <a:t>1. Vila Nova Conceição</a:t>
                      </a:r>
                      <a:endParaRPr lang="pt-BR" dirty="0"/>
                    </a:p>
                  </a:txBody>
                  <a:tcPr/>
                </a:tc>
                <a:tc>
                  <a:txBody>
                    <a:bodyPr/>
                    <a:lstStyle/>
                    <a:p>
                      <a:r>
                        <a:rPr lang="pt-BR" dirty="0" smtClean="0"/>
                        <a:t>11.336,00</a:t>
                      </a:r>
                      <a:endParaRPr lang="pt-BR" dirty="0"/>
                    </a:p>
                  </a:txBody>
                  <a:tcPr/>
                </a:tc>
                <a:tc>
                  <a:txBody>
                    <a:bodyPr/>
                    <a:lstStyle/>
                    <a:p>
                      <a:r>
                        <a:rPr lang="pt-BR" dirty="0" smtClean="0"/>
                        <a:t>Condomínios de luxo</a:t>
                      </a:r>
                      <a:endParaRPr lang="pt-BR" dirty="0"/>
                    </a:p>
                  </a:txBody>
                  <a:tcPr/>
                </a:tc>
              </a:tr>
              <a:tr h="370840">
                <a:tc>
                  <a:txBody>
                    <a:bodyPr/>
                    <a:lstStyle/>
                    <a:p>
                      <a:pPr marL="342900" indent="-342900">
                        <a:buFont typeface="+mj-lt"/>
                        <a:buNone/>
                      </a:pPr>
                      <a:r>
                        <a:rPr lang="pt-BR" dirty="0" smtClean="0"/>
                        <a:t>2. Jardim Europa</a:t>
                      </a:r>
                      <a:endParaRPr lang="pt-BR" dirty="0"/>
                    </a:p>
                  </a:txBody>
                  <a:tcPr/>
                </a:tc>
                <a:tc>
                  <a:txBody>
                    <a:bodyPr/>
                    <a:lstStyle/>
                    <a:p>
                      <a:r>
                        <a:rPr lang="pt-BR" dirty="0" smtClean="0"/>
                        <a:t>10.749,00</a:t>
                      </a:r>
                      <a:endParaRPr lang="pt-BR" dirty="0"/>
                    </a:p>
                  </a:txBody>
                  <a:tcPr/>
                </a:tc>
                <a:tc>
                  <a:txBody>
                    <a:bodyPr/>
                    <a:lstStyle/>
                    <a:p>
                      <a:r>
                        <a:rPr lang="pt-BR" dirty="0" smtClean="0"/>
                        <a:t>Influencia modelo City</a:t>
                      </a:r>
                      <a:endParaRPr lang="pt-BR" dirty="0"/>
                    </a:p>
                  </a:txBody>
                  <a:tcPr/>
                </a:tc>
              </a:tr>
              <a:tr h="370840">
                <a:tc>
                  <a:txBody>
                    <a:bodyPr/>
                    <a:lstStyle/>
                    <a:p>
                      <a:pPr marL="342900" indent="-342900">
                        <a:buFont typeface="+mj-lt"/>
                        <a:buNone/>
                      </a:pPr>
                      <a:r>
                        <a:rPr lang="pt-BR" dirty="0" smtClean="0"/>
                        <a:t>3. Cidade Jardim </a:t>
                      </a:r>
                      <a:endParaRPr lang="pt-BR" dirty="0"/>
                    </a:p>
                  </a:txBody>
                  <a:tcPr/>
                </a:tc>
                <a:tc>
                  <a:txBody>
                    <a:bodyPr/>
                    <a:lstStyle/>
                    <a:p>
                      <a:r>
                        <a:rPr lang="pt-BR" dirty="0" smtClean="0"/>
                        <a:t>10.337,00</a:t>
                      </a:r>
                      <a:endParaRPr lang="pt-BR" dirty="0"/>
                    </a:p>
                  </a:txBody>
                  <a:tcPr/>
                </a:tc>
                <a:tc>
                  <a:txBody>
                    <a:bodyPr/>
                    <a:lstStyle/>
                    <a:p>
                      <a:r>
                        <a:rPr lang="pt-BR" dirty="0" smtClean="0"/>
                        <a:t>Influencia modelo City</a:t>
                      </a:r>
                      <a:endParaRPr lang="pt-BR" dirty="0"/>
                    </a:p>
                  </a:txBody>
                  <a:tcPr/>
                </a:tc>
              </a:tr>
              <a:tr h="370840">
                <a:tc>
                  <a:txBody>
                    <a:bodyPr/>
                    <a:lstStyle/>
                    <a:p>
                      <a:pPr marL="342900" indent="-342900">
                        <a:buFont typeface="+mj-lt"/>
                        <a:buNone/>
                      </a:pPr>
                      <a:r>
                        <a:rPr lang="pt-BR" dirty="0" smtClean="0"/>
                        <a:t>4. Jardim Paulistano</a:t>
                      </a:r>
                      <a:endParaRPr lang="pt-BR" dirty="0"/>
                    </a:p>
                  </a:txBody>
                  <a:tcPr/>
                </a:tc>
                <a:tc>
                  <a:txBody>
                    <a:bodyPr/>
                    <a:lstStyle/>
                    <a:p>
                      <a:r>
                        <a:rPr lang="pt-BR" dirty="0" smtClean="0"/>
                        <a:t>10.015,00</a:t>
                      </a:r>
                      <a:endParaRPr lang="pt-BR" dirty="0"/>
                    </a:p>
                  </a:txBody>
                  <a:tcPr/>
                </a:tc>
                <a:tc>
                  <a:txBody>
                    <a:bodyPr/>
                    <a:lstStyle/>
                    <a:p>
                      <a:r>
                        <a:rPr lang="pt-BR" dirty="0" smtClean="0"/>
                        <a:t>Influencia modelo City</a:t>
                      </a:r>
                      <a:endParaRPr lang="pt-BR" dirty="0"/>
                    </a:p>
                  </a:txBody>
                  <a:tcPr/>
                </a:tc>
              </a:tr>
              <a:tr h="370840">
                <a:tc>
                  <a:txBody>
                    <a:bodyPr/>
                    <a:lstStyle/>
                    <a:p>
                      <a:pPr marL="342900" indent="-342900">
                        <a:buFont typeface="+mj-lt"/>
                        <a:buNone/>
                      </a:pPr>
                      <a:r>
                        <a:rPr lang="pt-BR" dirty="0" smtClean="0"/>
                        <a:t>5. Alto de Pinheiros</a:t>
                      </a:r>
                      <a:endParaRPr lang="pt-BR" dirty="0"/>
                    </a:p>
                  </a:txBody>
                  <a:tcPr/>
                </a:tc>
                <a:tc>
                  <a:txBody>
                    <a:bodyPr/>
                    <a:lstStyle/>
                    <a:p>
                      <a:r>
                        <a:rPr lang="pt-BR" dirty="0" smtClean="0"/>
                        <a:t>9.851,00</a:t>
                      </a:r>
                      <a:endParaRPr lang="pt-BR" dirty="0"/>
                    </a:p>
                  </a:txBody>
                  <a:tcPr/>
                </a:tc>
                <a:tc>
                  <a:txBody>
                    <a:bodyPr/>
                    <a:lstStyle/>
                    <a:p>
                      <a:r>
                        <a:rPr lang="pt-BR" dirty="0" smtClean="0"/>
                        <a:t>Cia City</a:t>
                      </a:r>
                      <a:endParaRPr lang="pt-BR" dirty="0"/>
                    </a:p>
                  </a:txBody>
                  <a:tcPr/>
                </a:tc>
              </a:tr>
              <a:tr h="370840">
                <a:tc>
                  <a:txBody>
                    <a:bodyPr/>
                    <a:lstStyle/>
                    <a:p>
                      <a:pPr marL="342900" indent="-342900">
                        <a:buFont typeface="+mj-lt"/>
                        <a:buNone/>
                      </a:pPr>
                      <a:r>
                        <a:rPr lang="pt-BR" dirty="0" smtClean="0"/>
                        <a:t>6. Itaim</a:t>
                      </a:r>
                      <a:endParaRPr lang="pt-BR" dirty="0"/>
                    </a:p>
                  </a:txBody>
                  <a:tcPr/>
                </a:tc>
                <a:tc>
                  <a:txBody>
                    <a:bodyPr/>
                    <a:lstStyle/>
                    <a:p>
                      <a:r>
                        <a:rPr lang="pt-BR" dirty="0" smtClean="0"/>
                        <a:t>9.780,00</a:t>
                      </a:r>
                      <a:endParaRPr lang="pt-BR" dirty="0"/>
                    </a:p>
                  </a:txBody>
                  <a:tcPr/>
                </a:tc>
                <a:tc>
                  <a:txBody>
                    <a:bodyPr/>
                    <a:lstStyle/>
                    <a:p>
                      <a:r>
                        <a:rPr lang="pt-BR" dirty="0" smtClean="0"/>
                        <a:t>Condomínios e CBT</a:t>
                      </a:r>
                      <a:endParaRPr lang="pt-BR" dirty="0"/>
                    </a:p>
                  </a:txBody>
                  <a:tcPr/>
                </a:tc>
              </a:tr>
              <a:tr h="370840">
                <a:tc>
                  <a:txBody>
                    <a:bodyPr/>
                    <a:lstStyle/>
                    <a:p>
                      <a:r>
                        <a:rPr lang="pt-BR" dirty="0" smtClean="0"/>
                        <a:t>7.</a:t>
                      </a:r>
                      <a:r>
                        <a:rPr lang="pt-BR" baseline="0" dirty="0" smtClean="0"/>
                        <a:t> Jardim América</a:t>
                      </a:r>
                      <a:endParaRPr lang="pt-BR" dirty="0"/>
                    </a:p>
                  </a:txBody>
                  <a:tcPr/>
                </a:tc>
                <a:tc>
                  <a:txBody>
                    <a:bodyPr/>
                    <a:lstStyle/>
                    <a:p>
                      <a:r>
                        <a:rPr lang="pt-BR" dirty="0" smtClean="0"/>
                        <a:t>9.488,00</a:t>
                      </a:r>
                      <a:endParaRPr lang="pt-BR" dirty="0"/>
                    </a:p>
                  </a:txBody>
                  <a:tcPr/>
                </a:tc>
                <a:tc>
                  <a:txBody>
                    <a:bodyPr/>
                    <a:lstStyle/>
                    <a:p>
                      <a:r>
                        <a:rPr lang="pt-BR" dirty="0" smtClean="0"/>
                        <a:t>Cia City</a:t>
                      </a:r>
                      <a:endParaRPr lang="pt-BR" dirty="0"/>
                    </a:p>
                  </a:txBody>
                  <a:tcPr/>
                </a:tc>
              </a:tr>
              <a:tr h="370840">
                <a:tc>
                  <a:txBody>
                    <a:bodyPr/>
                    <a:lstStyle/>
                    <a:p>
                      <a:r>
                        <a:rPr lang="pt-BR" dirty="0" smtClean="0"/>
                        <a:t>8. Vila Olímpia</a:t>
                      </a:r>
                      <a:endParaRPr lang="pt-BR" dirty="0"/>
                    </a:p>
                  </a:txBody>
                  <a:tcPr/>
                </a:tc>
                <a:tc>
                  <a:txBody>
                    <a:bodyPr/>
                    <a:lstStyle/>
                    <a:p>
                      <a:r>
                        <a:rPr lang="pt-BR" dirty="0" smtClean="0"/>
                        <a:t>9.470,00</a:t>
                      </a:r>
                      <a:endParaRPr lang="pt-BR" dirty="0"/>
                    </a:p>
                  </a:txBody>
                  <a:tcPr/>
                </a:tc>
                <a:tc>
                  <a:txBody>
                    <a:bodyPr/>
                    <a:lstStyle/>
                    <a:p>
                      <a:r>
                        <a:rPr lang="pt-BR" dirty="0" smtClean="0"/>
                        <a:t>Condomínios e CBT</a:t>
                      </a:r>
                      <a:endParaRPr lang="pt-BR" dirty="0"/>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28" t="10774" r="19895" b="10122"/>
          <a:stretch/>
        </p:blipFill>
        <p:spPr bwMode="auto">
          <a:xfrm>
            <a:off x="0" y="13560"/>
            <a:ext cx="9144000" cy="65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0" y="6566249"/>
            <a:ext cx="9144000" cy="307777"/>
          </a:xfrm>
          <a:prstGeom prst="rect">
            <a:avLst/>
          </a:prstGeom>
        </p:spPr>
        <p:txBody>
          <a:bodyPr wrap="square">
            <a:spAutoFit/>
          </a:bodyPr>
          <a:lstStyle/>
          <a:p>
            <a:r>
              <a:rPr lang="pt-BR" sz="1400" dirty="0"/>
              <a:t>http://www.terra.com.br/economia/infograficos/preco-metro-quadrado-sp/</a:t>
            </a:r>
          </a:p>
        </p:txBody>
      </p:sp>
    </p:spTree>
    <p:extLst>
      <p:ext uri="{BB962C8B-B14F-4D97-AF65-F5344CB8AC3E}">
        <p14:creationId xmlns:p14="http://schemas.microsoft.com/office/powerpoint/2010/main" val="804802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83" t="16071" r="19013" b="9848"/>
          <a:stretch/>
        </p:blipFill>
        <p:spPr bwMode="auto">
          <a:xfrm>
            <a:off x="0" y="332656"/>
            <a:ext cx="9150187" cy="606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132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60" t="15720" r="19236" b="9722"/>
          <a:stretch/>
        </p:blipFill>
        <p:spPr bwMode="auto">
          <a:xfrm>
            <a:off x="5053" y="332656"/>
            <a:ext cx="9180244" cy="6127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051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São Paulo: descompactação precoce</a:t>
            </a:r>
            <a:endParaRPr lang="pt-BR" dirty="0"/>
          </a:p>
        </p:txBody>
      </p:sp>
      <p:sp>
        <p:nvSpPr>
          <p:cNvPr id="3" name="Espaço Reservado para Conteúdo 2"/>
          <p:cNvSpPr>
            <a:spLocks noGrp="1"/>
          </p:cNvSpPr>
          <p:nvPr>
            <p:ph idx="1"/>
          </p:nvPr>
        </p:nvSpPr>
        <p:spPr>
          <a:xfrm>
            <a:off x="467544" y="1196752"/>
            <a:ext cx="8229600" cy="5544616"/>
          </a:xfrm>
        </p:spPr>
        <p:txBody>
          <a:bodyPr>
            <a:normAutofit fontScale="77500" lnSpcReduction="20000"/>
          </a:bodyPr>
          <a:lstStyle/>
          <a:p>
            <a:pPr algn="ctr"/>
            <a:r>
              <a:rPr lang="pt-BR" u="sng" dirty="0" smtClean="0"/>
              <a:t>NEGAÇÃO</a:t>
            </a:r>
            <a:r>
              <a:rPr lang="pt-BR" dirty="0" smtClean="0"/>
              <a:t>: O crescimento acelerado, marca do século XX, se deu negando: a densidade/compacidade; a diversidade/multifuncionalidade; espaços contíguos e contínuos. </a:t>
            </a:r>
          </a:p>
          <a:p>
            <a:pPr algn="ctr"/>
            <a:r>
              <a:rPr lang="pt-BR" u="sng" dirty="0" smtClean="0"/>
              <a:t>FRAGMENTAÇÃO</a:t>
            </a:r>
            <a:r>
              <a:rPr lang="pt-BR" dirty="0" smtClean="0"/>
              <a:t>: A expansão do núcleo histórico para novas áreas se deu em fragmentos produzidos por alguns elementos, entre os quais uma explícita filiação urbanística (“os bairros jardins”)</a:t>
            </a:r>
          </a:p>
          <a:p>
            <a:pPr algn="ctr"/>
            <a:r>
              <a:rPr lang="pt-BR" u="sng" dirty="0" smtClean="0"/>
              <a:t>MUDANÇA DO REGIME DE DISTÂNCIA</a:t>
            </a:r>
            <a:r>
              <a:rPr lang="pt-BR" dirty="0" smtClean="0"/>
              <a:t>: O resultado mais essencial dessa modalidade de expansão foi a alteração do regime de distância – de certo modo, uma inutilização da escala do pedestre</a:t>
            </a:r>
          </a:p>
          <a:p>
            <a:pPr algn="ctr"/>
            <a:r>
              <a:rPr lang="pt-BR" u="sng" dirty="0" smtClean="0"/>
              <a:t>INTERAÇÕES POBRES</a:t>
            </a:r>
            <a:r>
              <a:rPr lang="pt-BR" dirty="0" smtClean="0"/>
              <a:t>: A decorrência mais importante foi a construção de um século (algo que se reforça ainda) de experiência urbana marcada por ambientes de baixa intensidade interacional, portanto de baixa densidade pública.</a:t>
            </a:r>
            <a:endParaRPr lang="pt-BR" dirty="0"/>
          </a:p>
        </p:txBody>
      </p:sp>
    </p:spTree>
    <p:extLst>
      <p:ext uri="{BB962C8B-B14F-4D97-AF65-F5344CB8AC3E}">
        <p14:creationId xmlns:p14="http://schemas.microsoft.com/office/powerpoint/2010/main" val="2263533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528637" y="1195387"/>
            <a:ext cx="8086725" cy="4467225"/>
          </a:xfrm>
          <a:prstGeom prst="rect">
            <a:avLst/>
          </a:prstGeom>
        </p:spPr>
      </p:pic>
    </p:spTree>
    <p:extLst>
      <p:ext uri="{BB962C8B-B14F-4D97-AF65-F5344CB8AC3E}">
        <p14:creationId xmlns:p14="http://schemas.microsoft.com/office/powerpoint/2010/main" val="2724679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481012" y="2386012"/>
            <a:ext cx="8181975" cy="2085975"/>
          </a:xfrm>
          <a:prstGeom prst="rect">
            <a:avLst/>
          </a:prstGeom>
        </p:spPr>
      </p:pic>
    </p:spTree>
    <p:extLst>
      <p:ext uri="{BB962C8B-B14F-4D97-AF65-F5344CB8AC3E}">
        <p14:creationId xmlns:p14="http://schemas.microsoft.com/office/powerpoint/2010/main" val="3501995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7346" name="Picture 2"/>
          <p:cNvPicPr>
            <a:picLocks noChangeAspect="1" noChangeArrowheads="1"/>
          </p:cNvPicPr>
          <p:nvPr/>
        </p:nvPicPr>
        <p:blipFill>
          <a:blip r:embed="rId2" cstate="print"/>
          <a:srcRect l="20078" t="9760" r="20861" b="4561"/>
          <a:stretch>
            <a:fillRect/>
          </a:stretch>
        </p:blipFill>
        <p:spPr bwMode="auto">
          <a:xfrm>
            <a:off x="0" y="0"/>
            <a:ext cx="9001000" cy="73448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6322" name="Picture 2"/>
          <p:cNvPicPr>
            <a:picLocks noChangeAspect="1" noChangeArrowheads="1"/>
          </p:cNvPicPr>
          <p:nvPr/>
        </p:nvPicPr>
        <p:blipFill>
          <a:blip r:embed="rId2" cstate="print"/>
          <a:srcRect l="17243" t="9333" r="18026" b="4561"/>
          <a:stretch>
            <a:fillRect/>
          </a:stretch>
        </p:blipFill>
        <p:spPr bwMode="auto">
          <a:xfrm>
            <a:off x="0" y="2"/>
            <a:ext cx="9174454" cy="6864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8370" name="Picture 2"/>
          <p:cNvPicPr>
            <a:picLocks noChangeAspect="1" noChangeArrowheads="1"/>
          </p:cNvPicPr>
          <p:nvPr/>
        </p:nvPicPr>
        <p:blipFill>
          <a:blip r:embed="rId2" cstate="print"/>
          <a:srcRect l="29055" t="9760" r="18971" b="4561"/>
          <a:stretch>
            <a:fillRect/>
          </a:stretch>
        </p:blipFill>
        <p:spPr bwMode="auto">
          <a:xfrm>
            <a:off x="971600" y="0"/>
            <a:ext cx="7503070" cy="6957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775447" y="0"/>
            <a:ext cx="7593106" cy="6858000"/>
          </a:xfrm>
          <a:prstGeom prst="rect">
            <a:avLst/>
          </a:prstGeom>
        </p:spPr>
      </p:pic>
    </p:spTree>
    <p:extLst>
      <p:ext uri="{BB962C8B-B14F-4D97-AF65-F5344CB8AC3E}">
        <p14:creationId xmlns:p14="http://schemas.microsoft.com/office/powerpoint/2010/main" val="3724303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400" i="1" dirty="0"/>
              <a:t>Estado de S. Paulo, 20 </a:t>
            </a:r>
            <a:r>
              <a:rPr lang="pt-BR" sz="2400" i="1" dirty="0" smtClean="0"/>
              <a:t>fevereiro </a:t>
            </a:r>
            <a:r>
              <a:rPr lang="pt-BR" sz="2400" i="1" dirty="0"/>
              <a:t>1912, pág. 1.</a:t>
            </a:r>
            <a:r>
              <a:rPr lang="pt-BR" sz="2400" dirty="0"/>
              <a:t/>
            </a:r>
            <a:br>
              <a:rPr lang="pt-BR" sz="2400" dirty="0"/>
            </a:br>
            <a:endParaRPr lang="pt-BR" sz="2400" dirty="0"/>
          </a:p>
        </p:txBody>
      </p:sp>
      <p:sp>
        <p:nvSpPr>
          <p:cNvPr id="3" name="Espaço Reservado para Conteúdo 2"/>
          <p:cNvSpPr>
            <a:spLocks noGrp="1"/>
          </p:cNvSpPr>
          <p:nvPr>
            <p:ph idx="1"/>
          </p:nvPr>
        </p:nvSpPr>
        <p:spPr>
          <a:xfrm>
            <a:off x="395536" y="4869160"/>
            <a:ext cx="8291264" cy="1257003"/>
          </a:xfrm>
        </p:spPr>
        <p:txBody>
          <a:bodyPr>
            <a:normAutofit/>
          </a:bodyPr>
          <a:lstStyle/>
          <a:p>
            <a:r>
              <a:rPr lang="fr-FR" sz="2400" dirty="0" smtClean="0"/>
              <a:t>Aquisição de 15 milhões de metros quadrados em 1911</a:t>
            </a:r>
            <a:endParaRPr lang="pt-BR" sz="2400" dirty="0"/>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l="48452" t="86253" r="39227" b="8836"/>
          <a:stretch/>
        </p:blipFill>
        <p:spPr>
          <a:xfrm>
            <a:off x="1479561" y="1124744"/>
            <a:ext cx="6404807" cy="3528392"/>
          </a:xfrm>
          <a:prstGeom prst="rect">
            <a:avLst/>
          </a:prstGeom>
        </p:spPr>
      </p:pic>
    </p:spTree>
    <p:extLst>
      <p:ext uri="{BB962C8B-B14F-4D97-AF65-F5344CB8AC3E}">
        <p14:creationId xmlns:p14="http://schemas.microsoft.com/office/powerpoint/2010/main" val="25588280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2357</TotalTime>
  <Words>3396</Words>
  <Application>Microsoft Office PowerPoint</Application>
  <PresentationFormat>Apresentação na tela (4:3)</PresentationFormat>
  <Paragraphs>243</Paragraphs>
  <Slides>46</Slides>
  <Notes>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46</vt:i4>
      </vt:variant>
    </vt:vector>
  </HeadingPairs>
  <TitlesOfParts>
    <vt:vector size="51" baseType="lpstr">
      <vt:lpstr>Arial</vt:lpstr>
      <vt:lpstr>Calibri</vt:lpstr>
      <vt:lpstr>Candara</vt:lpstr>
      <vt:lpstr>Verdana</vt:lpstr>
      <vt:lpstr>Tema do Office</vt:lpstr>
      <vt:lpstr> Projeto de Cooperação USP-COFECUB  «Dinâmicas de urbanização e representações espaciais: abordagem geohistórica dos territórios com Sistemas de Informação Geográfica (SIG)»  A descompactação precoce da cidade de São Paulo (início do século XX)   </vt:lpstr>
      <vt:lpstr>Questões iniciais</vt:lpstr>
      <vt:lpstr>População de São Paulo</vt:lpstr>
      <vt:lpstr>Densidade Demográfica 1940</vt:lpstr>
      <vt:lpstr>Apresentação do PowerPoint</vt:lpstr>
      <vt:lpstr>Apresentação do PowerPoint</vt:lpstr>
      <vt:lpstr>Apresentação do PowerPoint</vt:lpstr>
      <vt:lpstr>Apresentação do PowerPoint</vt:lpstr>
      <vt:lpstr>Estado de S. Paulo, 20 fevereiro 1912, pág. 1. </vt:lpstr>
      <vt:lpstr>BAIRROS-JARDINS – LONDRES E SÃO PAULO</vt:lpstr>
      <vt:lpstr>Apresentação do PowerPoint</vt:lpstr>
      <vt:lpstr>Jardim América em 1930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CIA CITY x DIVERSIDADE         Revista Archtectura e Construcções, 1930. In: SEGAWA, Hugo. Prelúdio da Metrópole. Arquitetura e urbanismo em São Paulo na passagem do século XIX ao XX. São Paulo: Ateliê Editorial, 2000. p. 114</vt:lpstr>
      <vt:lpstr>Apresentação do PowerPoint</vt:lpstr>
      <vt:lpstr>Apresentação do PowerPoint</vt:lpstr>
      <vt:lpstr>Apresentação do PowerPoint</vt:lpstr>
      <vt:lpstr>Apresentação do PowerPoint</vt:lpstr>
      <vt:lpstr>O progresso accelerado de S. Paulo tem dado lugar a observações pessimistas e a criticas fundadas, quanto ao contraste chocante, que por vezes se nota, em bairros inicialmente destinados a residencias, e onde os palacetes, outrôra bem situados, cercados de vivendas confortáveis submergiram, acachapados entre arranha-ceus, que tudo encobrem: os jardins, o ar, o sol, e até pedaçoes do ceu... Os edificios majestosos, sem duvida, enfeita, os centros comerciaes da cidade, mas, por certo, não têm o mesmo valor decoratico, nas zonas urbanas reservadas para residencias. Jamais será possível semelhante contraste, no Jardim America e no Pacaembú - bairros residenciaes por excellencia – projectados e construidos com a preocupação essencial de cooperar com plena efficiencia para o constante embellesamento da cidade; - jamais, porque as leis e as normas que caracterizam o moderno urbanismo são rigorosamente observadas em todos os bairros-modelos com que a Companhia City vem dotando esta grande metropole.  Jornal O Estado de S. Paulo, 09/06/1935</vt:lpstr>
      <vt:lpstr>Apresentação do PowerPoint</vt:lpstr>
      <vt:lpstr>Apresentação do PowerPoint</vt:lpstr>
      <vt:lpstr>Apresentação do PowerPoint</vt:lpstr>
      <vt:lpstr>Apresentação do PowerPoint</vt:lpstr>
      <vt:lpstr>Apresentação do PowerPoint</vt:lpstr>
      <vt:lpstr>Apresentação do PowerPoint</vt:lpstr>
      <vt:lpstr>O MODELO CITY E O NOVO REGIME DE DISTÂNCIA</vt:lpstr>
      <vt:lpstr>Apresentação do PowerPoint</vt:lpstr>
      <vt:lpstr>Apresentação do PowerPoint</vt:lpstr>
      <vt:lpstr>Apresentação do PowerPoint</vt:lpstr>
      <vt:lpstr>Apresentação do PowerPoint</vt:lpstr>
      <vt:lpstr>BAIRROS MAIS VALORIZADOS - SÃO PAULO</vt:lpstr>
      <vt:lpstr>Apresentação do PowerPoint</vt:lpstr>
      <vt:lpstr>Apresentação do PowerPoint</vt:lpstr>
      <vt:lpstr>Apresentação do PowerPoint</vt:lpstr>
      <vt:lpstr>São Paulo: descompactação precoce</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Fernanda</dc:creator>
  <cp:lastModifiedBy>Jaime</cp:lastModifiedBy>
  <cp:revision>71</cp:revision>
  <dcterms:created xsi:type="dcterms:W3CDTF">2014-10-18T14:30:33Z</dcterms:created>
  <dcterms:modified xsi:type="dcterms:W3CDTF">2018-10-02T23:29:02Z</dcterms:modified>
</cp:coreProperties>
</file>