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4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5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7" r:id="rId2"/>
    <p:sldMasterId id="2147483692" r:id="rId3"/>
    <p:sldMasterId id="2147483707" r:id="rId4"/>
    <p:sldMasterId id="2147483723" r:id="rId5"/>
    <p:sldMasterId id="2147483738" r:id="rId6"/>
  </p:sldMasterIdLst>
  <p:notesMasterIdLst>
    <p:notesMasterId r:id="rId28"/>
  </p:notesMasterIdLst>
  <p:sldIdLst>
    <p:sldId id="276" r:id="rId7"/>
    <p:sldId id="267" r:id="rId8"/>
    <p:sldId id="266" r:id="rId9"/>
    <p:sldId id="262" r:id="rId10"/>
    <p:sldId id="263" r:id="rId11"/>
    <p:sldId id="264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82" r:id="rId20"/>
    <p:sldId id="283" r:id="rId21"/>
    <p:sldId id="284" r:id="rId22"/>
    <p:sldId id="285" r:id="rId23"/>
    <p:sldId id="286" r:id="rId24"/>
    <p:sldId id="275" r:id="rId25"/>
    <p:sldId id="277" r:id="rId26"/>
    <p:sldId id="278" r:id="rId2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9445E-E59B-4154-85BF-579123353361}" type="datetimeFigureOut">
              <a:rPr lang="pt-BR" smtClean="0"/>
              <a:t>21/03/2018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BAE35C-5A7A-432A-A396-6F9E71EB76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8488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C34F38-1026-49C5-B080-12231D1EAE6D}" type="slidenum">
              <a:rPr lang="pt-BR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725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1103934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2457972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1986678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669008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025467" y="115889"/>
            <a:ext cx="2927351" cy="619283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39184" y="115889"/>
            <a:ext cx="8583083" cy="619283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4654689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239185" y="115889"/>
            <a:ext cx="11713633" cy="6192837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28957031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e 4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sz="quarter"/>
          </p:nvPr>
        </p:nvSpPr>
        <p:spPr>
          <a:xfrm>
            <a:off x="239184" y="115888"/>
            <a:ext cx="10657416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39184" y="1600201"/>
            <a:ext cx="5755216" cy="22780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6197601" y="1600201"/>
            <a:ext cx="5755217" cy="22780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239184" y="4030663"/>
            <a:ext cx="5755216" cy="227806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7601" y="4030663"/>
            <a:ext cx="5755217" cy="227806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1106305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34628814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13237148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15171644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39184" y="1600201"/>
            <a:ext cx="5755216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1" y="1600201"/>
            <a:ext cx="5755217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1126672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503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5741719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16901067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2751671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4058074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8469713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18924907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025467" y="115889"/>
            <a:ext cx="2927351" cy="619283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39184" y="115889"/>
            <a:ext cx="8583083" cy="619283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27895609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239185" y="115889"/>
            <a:ext cx="11713633" cy="6192837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20054910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e 4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sz="quarter"/>
          </p:nvPr>
        </p:nvSpPr>
        <p:spPr>
          <a:xfrm>
            <a:off x="239184" y="115888"/>
            <a:ext cx="10657416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39184" y="1600201"/>
            <a:ext cx="5755216" cy="22780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6197601" y="1600201"/>
            <a:ext cx="5755217" cy="22780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239184" y="4030663"/>
            <a:ext cx="5755216" cy="227806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7601" y="4030663"/>
            <a:ext cx="5755217" cy="227806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38133185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ítulo e conteúdo em cima do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9184" y="115888"/>
            <a:ext cx="10657416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39185" y="1600201"/>
            <a:ext cx="11713633" cy="22780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9185" y="4030663"/>
            <a:ext cx="11713633" cy="227806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846625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Mario Sergio Salerno     </a:t>
            </a:r>
            <a:r>
              <a:rPr lang="pt-BR" smtClean="0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 smtClean="0">
                <a:solidFill>
                  <a:srgbClr val="808080"/>
                </a:solidFill>
              </a:rPr>
              <a:t>a</a:t>
            </a:r>
            <a:r>
              <a:rPr lang="pt-BR" smtClean="0">
                <a:solidFill>
                  <a:srgbClr val="808080"/>
                </a:solidFill>
              </a:rPr>
              <a:t> de Produção</a:t>
            </a:r>
            <a:endParaRPr lang="pt-BR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2600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13317279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22251077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21685409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39184" y="1600201"/>
            <a:ext cx="5755216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1" y="1600201"/>
            <a:ext cx="5755217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24711025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396522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42704671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40748763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4805416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23829783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3561778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Mario Sergio Salerno     </a:t>
            </a:r>
            <a:r>
              <a:rPr lang="pt-BR" smtClean="0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 smtClean="0">
                <a:solidFill>
                  <a:srgbClr val="808080"/>
                </a:solidFill>
              </a:rPr>
              <a:t>a</a:t>
            </a:r>
            <a:r>
              <a:rPr lang="pt-BR" smtClean="0">
                <a:solidFill>
                  <a:srgbClr val="808080"/>
                </a:solidFill>
              </a:rPr>
              <a:t> de Produção</a:t>
            </a:r>
            <a:endParaRPr lang="pt-BR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13247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025467" y="115889"/>
            <a:ext cx="2927351" cy="619283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39184" y="115889"/>
            <a:ext cx="8583083" cy="619283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81341451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239185" y="115889"/>
            <a:ext cx="11713633" cy="6192837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416938779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e 4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sz="quarter"/>
          </p:nvPr>
        </p:nvSpPr>
        <p:spPr>
          <a:xfrm>
            <a:off x="239184" y="115888"/>
            <a:ext cx="10657416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39184" y="1600201"/>
            <a:ext cx="5755216" cy="22780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6197601" y="1600201"/>
            <a:ext cx="5755217" cy="22780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239184" y="4030663"/>
            <a:ext cx="5755216" cy="227806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7601" y="4030663"/>
            <a:ext cx="5755217" cy="227806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394694846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ítulo e conteúdo em cima do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9184" y="115888"/>
            <a:ext cx="10657416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39185" y="1600201"/>
            <a:ext cx="11713633" cy="22780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9185" y="4030663"/>
            <a:ext cx="11713633" cy="227806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283304759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405172477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07513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Mario Sergio Salerno     </a:t>
            </a:r>
            <a:r>
              <a:rPr lang="pt-BR" smtClean="0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 smtClean="0">
                <a:solidFill>
                  <a:srgbClr val="808080"/>
                </a:solidFill>
              </a:rPr>
              <a:t>a</a:t>
            </a:r>
            <a:r>
              <a:rPr lang="pt-BR" smtClean="0">
                <a:solidFill>
                  <a:srgbClr val="808080"/>
                </a:solidFill>
              </a:rPr>
              <a:t> de Produção</a:t>
            </a:r>
            <a:endParaRPr lang="pt-BR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6815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Mario Sergio Salerno     </a:t>
            </a:r>
            <a:r>
              <a:rPr lang="pt-BR" smtClean="0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 smtClean="0">
                <a:solidFill>
                  <a:srgbClr val="808080"/>
                </a:solidFill>
              </a:rPr>
              <a:t>a</a:t>
            </a:r>
            <a:r>
              <a:rPr lang="pt-BR" smtClean="0">
                <a:solidFill>
                  <a:srgbClr val="808080"/>
                </a:solidFill>
              </a:rPr>
              <a:t> de Produção</a:t>
            </a:r>
            <a:endParaRPr lang="pt-BR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65928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178606520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39184" y="1600201"/>
            <a:ext cx="5755216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1" y="1600201"/>
            <a:ext cx="5755217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3356501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207606572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160707003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359096110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365205190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171035518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137513257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74942035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025467" y="115889"/>
            <a:ext cx="2927351" cy="619283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39184" y="115889"/>
            <a:ext cx="8583083" cy="619283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155090048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239185" y="115889"/>
            <a:ext cx="11713633" cy="6192837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22579755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e 4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sz="quarter"/>
          </p:nvPr>
        </p:nvSpPr>
        <p:spPr>
          <a:xfrm>
            <a:off x="239184" y="115888"/>
            <a:ext cx="10657416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39184" y="1600201"/>
            <a:ext cx="5755216" cy="22780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6197601" y="1600201"/>
            <a:ext cx="5755217" cy="22780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239184" y="4030663"/>
            <a:ext cx="5755216" cy="227806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7601" y="4030663"/>
            <a:ext cx="5755217" cy="227806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212668139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15340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39184" y="1600201"/>
            <a:ext cx="5755216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1" y="1600201"/>
            <a:ext cx="5755217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208675207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15165712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207591022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39184" y="1600201"/>
            <a:ext cx="5755216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1" y="1600201"/>
            <a:ext cx="5755217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266304465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357036131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43241230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392012615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203438454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158030210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199814820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025467" y="115889"/>
            <a:ext cx="2927351" cy="619283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39184" y="115889"/>
            <a:ext cx="8583083" cy="619283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3337050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15280313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239185" y="115889"/>
            <a:ext cx="11713633" cy="6192837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29690742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e 4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sz="quarter"/>
          </p:nvPr>
        </p:nvSpPr>
        <p:spPr>
          <a:xfrm>
            <a:off x="239184" y="115888"/>
            <a:ext cx="10657416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39184" y="1600201"/>
            <a:ext cx="5755216" cy="22780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6197601" y="1600201"/>
            <a:ext cx="5755217" cy="22780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239184" y="4030663"/>
            <a:ext cx="5755216" cy="227806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7601" y="4030663"/>
            <a:ext cx="5755217" cy="227806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417999527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ítulo e conteúdo em cima do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9184" y="115888"/>
            <a:ext cx="10657416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39185" y="1600201"/>
            <a:ext cx="11713633" cy="22780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9185" y="4030663"/>
            <a:ext cx="11713633" cy="227806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54937201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50707550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142827991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264082462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39184" y="1600201"/>
            <a:ext cx="5755216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1" y="1600201"/>
            <a:ext cx="5755217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4518642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25584379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141752253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3927544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11071940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205583029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42928043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48044722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025467" y="115889"/>
            <a:ext cx="2927351" cy="619283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39184" y="115889"/>
            <a:ext cx="8583083" cy="619283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212604047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239185" y="115889"/>
            <a:ext cx="11713633" cy="6192837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155907148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e 4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sz="quarter"/>
          </p:nvPr>
        </p:nvSpPr>
        <p:spPr>
          <a:xfrm>
            <a:off x="239184" y="115888"/>
            <a:ext cx="10657416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39184" y="1600201"/>
            <a:ext cx="5755216" cy="22780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6197601" y="1600201"/>
            <a:ext cx="5755217" cy="22780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239184" y="4030663"/>
            <a:ext cx="5755216" cy="227806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7601" y="4030663"/>
            <a:ext cx="5755217" cy="227806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301192591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ítulo e conteúdo em cima do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9184" y="115888"/>
            <a:ext cx="10657416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39185" y="1600201"/>
            <a:ext cx="11713633" cy="22780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9185" y="4030663"/>
            <a:ext cx="11713633" cy="227806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176360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1227459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5.jpeg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31.xml"/><Relationship Id="rId16" Type="http://schemas.openxmlformats.org/officeDocument/2006/relationships/image" Target="../media/image5.jpeg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9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4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slideLayout" Target="../slideLayouts/slideLayout56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slideLayout" Target="../slideLayouts/slideLayout55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45.xml"/><Relationship Id="rId16" Type="http://schemas.openxmlformats.org/officeDocument/2006/relationships/theme" Target="../theme/theme4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5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53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Relationship Id="rId14" Type="http://schemas.openxmlformats.org/officeDocument/2006/relationships/slideLayout" Target="../slideLayouts/slideLayout5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slideLayout" Target="../slideLayouts/slideLayout71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slideLayout" Target="../slideLayouts/slideLayout70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60.xml"/><Relationship Id="rId16" Type="http://schemas.openxmlformats.org/officeDocument/2006/relationships/image" Target="../media/image5.jpeg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68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Relationship Id="rId14" Type="http://schemas.openxmlformats.org/officeDocument/2006/relationships/slideLayout" Target="../slideLayouts/slideLayout7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slideLayout" Target="../slideLayouts/slideLayout85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74.xml"/><Relationship Id="rId16" Type="http://schemas.openxmlformats.org/officeDocument/2006/relationships/image" Target="../media/image5.jpeg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5" Type="http://schemas.openxmlformats.org/officeDocument/2006/relationships/theme" Target="../theme/theme6.xml"/><Relationship Id="rId10" Type="http://schemas.openxmlformats.org/officeDocument/2006/relationships/slideLayout" Target="../slideLayouts/slideLayout82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Relationship Id="rId14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9184" y="115888"/>
            <a:ext cx="1065741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9185" y="1600201"/>
            <a:ext cx="11713633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83418" y="6589714"/>
            <a:ext cx="9408583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</a:tabLst>
              <a:defRPr sz="1000">
                <a:solidFill>
                  <a:srgbClr val="0000CC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>
                <a:latin typeface="Arial" charset="0"/>
                <a:cs typeface="Arial" charset="0"/>
              </a:rPr>
              <a:t>Mario Sergio Salerno     </a:t>
            </a:r>
            <a:r>
              <a:rPr lang="pt-BR">
                <a:solidFill>
                  <a:srgbClr val="808080"/>
                </a:solidFill>
                <a:latin typeface="Arial" charset="0"/>
                <a:cs typeface="Arial" charset="0"/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  <a:latin typeface="Arial" charset="0"/>
                <a:cs typeface="Arial" charset="0"/>
              </a:rPr>
              <a:t>a</a:t>
            </a:r>
            <a:r>
              <a:rPr lang="pt-BR">
                <a:solidFill>
                  <a:srgbClr val="808080"/>
                </a:solidFill>
                <a:latin typeface="Arial" charset="0"/>
                <a:cs typeface="Arial" charset="0"/>
              </a:rPr>
              <a:t> de Produção</a:t>
            </a:r>
          </a:p>
        </p:txBody>
      </p:sp>
      <p:pic>
        <p:nvPicPr>
          <p:cNvPr id="2" name="Imagem 1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0808" y="0"/>
            <a:ext cx="1591192" cy="47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602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65000"/>
        <a:buBlip>
          <a:blip r:embed="rId18"/>
        </a:buBlip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9"/>
        </a:buBlip>
        <a:defRPr sz="2800">
          <a:solidFill>
            <a:srgbClr val="0000FF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20"/>
        </a:buBlip>
        <a:defRPr sz="2400">
          <a:solidFill>
            <a:srgbClr val="0033CC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CC33"/>
        </a:buClr>
        <a:buSzPct val="65000"/>
        <a:buFont typeface="Wingdings" pitchFamily="2" charset="2"/>
        <a:buChar char="ü"/>
        <a:defRPr sz="2000">
          <a:solidFill>
            <a:srgbClr val="0000CC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9184" y="115888"/>
            <a:ext cx="1065741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9185" y="1600201"/>
            <a:ext cx="11713633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83418" y="6589714"/>
            <a:ext cx="9408583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</a:tabLst>
              <a:defRPr sz="1000">
                <a:solidFill>
                  <a:srgbClr val="0000CC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/>
              <a:t>Mario Sergio Salerno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  <p:pic>
        <p:nvPicPr>
          <p:cNvPr id="4101" name="Picture 7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1167534" y="117475"/>
            <a:ext cx="880533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32827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65000"/>
        <a:buBlip>
          <a:blip r:embed="rId17"/>
        </a:buBlip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8"/>
        </a:buBlip>
        <a:defRPr sz="2800">
          <a:solidFill>
            <a:srgbClr val="0000FF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9"/>
        </a:buBlip>
        <a:defRPr sz="2400">
          <a:solidFill>
            <a:srgbClr val="0033CC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CC33"/>
        </a:buClr>
        <a:buSzPct val="65000"/>
        <a:buFont typeface="Wingdings" pitchFamily="2" charset="2"/>
        <a:buChar char="ü"/>
        <a:defRPr sz="2000">
          <a:solidFill>
            <a:srgbClr val="0000CC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9184" y="115888"/>
            <a:ext cx="1065741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9185" y="1600201"/>
            <a:ext cx="11713633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83418" y="6589714"/>
            <a:ext cx="9408583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</a:tabLst>
              <a:defRPr sz="1000">
                <a:solidFill>
                  <a:srgbClr val="0000CC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/>
              <a:t>Mario Sergio Salerno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  <p:pic>
        <p:nvPicPr>
          <p:cNvPr id="4101" name="Picture 7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1167534" y="117475"/>
            <a:ext cx="880533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15842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65000"/>
        <a:buBlip>
          <a:blip r:embed="rId17"/>
        </a:buBlip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8"/>
        </a:buBlip>
        <a:defRPr sz="2800">
          <a:solidFill>
            <a:srgbClr val="0000FF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9"/>
        </a:buBlip>
        <a:defRPr sz="2400">
          <a:solidFill>
            <a:srgbClr val="0033CC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CC33"/>
        </a:buClr>
        <a:buSzPct val="65000"/>
        <a:buFont typeface="Wingdings" pitchFamily="2" charset="2"/>
        <a:buChar char="ü"/>
        <a:defRPr sz="2000">
          <a:solidFill>
            <a:srgbClr val="0000CC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9184" y="115888"/>
            <a:ext cx="1065741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9185" y="1600201"/>
            <a:ext cx="11713633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83418" y="6589714"/>
            <a:ext cx="9408583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</a:tabLst>
              <a:defRPr sz="1000">
                <a:solidFill>
                  <a:srgbClr val="0000CC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>
                <a:latin typeface="Arial" charset="0"/>
                <a:cs typeface="Arial" charset="0"/>
              </a:rPr>
              <a:t>Mario Sergio Salerno     </a:t>
            </a:r>
            <a:r>
              <a:rPr lang="pt-BR">
                <a:solidFill>
                  <a:srgbClr val="808080"/>
                </a:solidFill>
                <a:latin typeface="Arial" charset="0"/>
                <a:cs typeface="Arial" charset="0"/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  <a:latin typeface="Arial" charset="0"/>
                <a:cs typeface="Arial" charset="0"/>
              </a:rPr>
              <a:t>a</a:t>
            </a:r>
            <a:r>
              <a:rPr lang="pt-BR">
                <a:solidFill>
                  <a:srgbClr val="808080"/>
                </a:solidFill>
                <a:latin typeface="Arial" charset="0"/>
                <a:cs typeface="Arial" charset="0"/>
              </a:rPr>
              <a:t> de Produção</a:t>
            </a:r>
          </a:p>
        </p:txBody>
      </p:sp>
      <p:pic>
        <p:nvPicPr>
          <p:cNvPr id="2" name="Imagem 1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0808" y="0"/>
            <a:ext cx="1591192" cy="47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852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65000"/>
        <a:buBlip>
          <a:blip r:embed="rId18"/>
        </a:buBlip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9"/>
        </a:buBlip>
        <a:defRPr sz="2800">
          <a:solidFill>
            <a:srgbClr val="0000FF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20"/>
        </a:buBlip>
        <a:defRPr sz="2400">
          <a:solidFill>
            <a:srgbClr val="0033CC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CC33"/>
        </a:buClr>
        <a:buSzPct val="65000"/>
        <a:buFont typeface="Wingdings" pitchFamily="2" charset="2"/>
        <a:buChar char="ü"/>
        <a:defRPr sz="2000">
          <a:solidFill>
            <a:srgbClr val="0000CC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9184" y="115888"/>
            <a:ext cx="1065741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9185" y="1600201"/>
            <a:ext cx="11713633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83418" y="6589714"/>
            <a:ext cx="9408583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</a:tabLst>
              <a:defRPr sz="1000">
                <a:solidFill>
                  <a:srgbClr val="0000CC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/>
              <a:t>Mario Sergio Salerno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  <p:pic>
        <p:nvPicPr>
          <p:cNvPr id="4101" name="Picture 7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1167534" y="117475"/>
            <a:ext cx="880533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0354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65000"/>
        <a:buBlip>
          <a:blip r:embed="rId17"/>
        </a:buBlip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8"/>
        </a:buBlip>
        <a:defRPr sz="2800">
          <a:solidFill>
            <a:srgbClr val="0000FF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9"/>
        </a:buBlip>
        <a:defRPr sz="2400">
          <a:solidFill>
            <a:srgbClr val="0033CC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CC33"/>
        </a:buClr>
        <a:buSzPct val="65000"/>
        <a:buFont typeface="Wingdings" pitchFamily="2" charset="2"/>
        <a:buChar char="ü"/>
        <a:defRPr sz="2000">
          <a:solidFill>
            <a:srgbClr val="0000CC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9184" y="115888"/>
            <a:ext cx="1065741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9185" y="1600201"/>
            <a:ext cx="11713633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83418" y="6589714"/>
            <a:ext cx="9408583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</a:tabLst>
              <a:defRPr sz="1000">
                <a:solidFill>
                  <a:srgbClr val="0000CC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/>
              <a:t>Mario Sergio Salerno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  <p:pic>
        <p:nvPicPr>
          <p:cNvPr id="4101" name="Picture 7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1167534" y="117475"/>
            <a:ext cx="880533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76661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65000"/>
        <a:buBlip>
          <a:blip r:embed="rId17"/>
        </a:buBlip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8"/>
        </a:buBlip>
        <a:defRPr sz="2800">
          <a:solidFill>
            <a:srgbClr val="0000FF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9"/>
        </a:buBlip>
        <a:defRPr sz="2400">
          <a:solidFill>
            <a:srgbClr val="0033CC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CC33"/>
        </a:buClr>
        <a:buSzPct val="65000"/>
        <a:buFont typeface="Wingdings" pitchFamily="2" charset="2"/>
        <a:buChar char="ü"/>
        <a:defRPr sz="2000">
          <a:solidFill>
            <a:srgbClr val="0000CC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1847528" y="1700809"/>
            <a:ext cx="8134672" cy="3312368"/>
          </a:xfrm>
        </p:spPr>
        <p:txBody>
          <a:bodyPr/>
          <a:lstStyle/>
          <a:p>
            <a:r>
              <a:rPr lang="pt-BR" sz="13800" i="1" dirty="0">
                <a:solidFill>
                  <a:srgbClr val="FFFF00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Mindset</a:t>
            </a:r>
            <a:r>
              <a:rPr lang="pt-BR" sz="6000" dirty="0">
                <a:solidFill>
                  <a:srgbClr val="FFFF00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 </a:t>
            </a:r>
            <a:r>
              <a:rPr lang="pt-BR" sz="6000" dirty="0">
                <a:solidFill>
                  <a:srgbClr val="92D050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/>
            </a:r>
            <a:br>
              <a:rPr lang="pt-BR" sz="6000" dirty="0">
                <a:solidFill>
                  <a:srgbClr val="92D050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</a:br>
            <a:r>
              <a:rPr lang="pt-BR" sz="6000" dirty="0">
                <a:solidFill>
                  <a:srgbClr val="92D050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inovação incremental </a:t>
            </a:r>
            <a:br>
              <a:rPr lang="pt-BR" sz="6000" dirty="0">
                <a:solidFill>
                  <a:srgbClr val="92D050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</a:br>
            <a:r>
              <a:rPr lang="pt-BR" sz="6000" dirty="0">
                <a:solidFill>
                  <a:srgbClr val="92D050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x</a:t>
            </a:r>
            <a:br>
              <a:rPr lang="pt-BR" sz="6000" dirty="0">
                <a:solidFill>
                  <a:srgbClr val="92D050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</a:br>
            <a:r>
              <a:rPr lang="pt-BR" sz="6000" dirty="0">
                <a:solidFill>
                  <a:srgbClr val="92D050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inovação mais radical</a:t>
            </a: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Mario Sergio Salerno</a:t>
            </a:r>
            <a:r>
              <a:rPr lang="pt-BR" smtClean="0">
                <a:solidFill>
                  <a:srgbClr val="000000"/>
                </a:solidFill>
              </a:rPr>
              <a:t>     </a:t>
            </a:r>
            <a:r>
              <a:rPr lang="pt-BR" smtClean="0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 smtClean="0">
                <a:solidFill>
                  <a:srgbClr val="808080"/>
                </a:solidFill>
              </a:rPr>
              <a:t>a</a:t>
            </a:r>
            <a:r>
              <a:rPr lang="pt-BR" smtClean="0">
                <a:solidFill>
                  <a:srgbClr val="808080"/>
                </a:solidFill>
              </a:rPr>
              <a:t> de Produção</a:t>
            </a:r>
            <a:endParaRPr lang="pt-BR">
              <a:solidFill>
                <a:srgbClr val="80808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865224" y="0"/>
            <a:ext cx="1326776" cy="1080859"/>
          </a:xfrm>
          <a:prstGeom prst="rect">
            <a:avLst/>
          </a:prstGeom>
          <a:solidFill>
            <a:schemeClr val="tx2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endParaRPr lang="pt-B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07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7528" y="392213"/>
            <a:ext cx="4040188" cy="915888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t-BR" dirty="0" smtClean="0"/>
              <a:t>Mundo da Inovação</a:t>
            </a:r>
          </a:p>
          <a:p>
            <a:pPr algn="ctr"/>
            <a:r>
              <a:rPr lang="pt-BR" dirty="0" smtClean="0"/>
              <a:t>Incremental</a:t>
            </a:r>
            <a:endParaRPr lang="pt-B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2213" y="366813"/>
            <a:ext cx="4041775" cy="915888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 algn="ctr"/>
            <a:r>
              <a:rPr lang="pt-BR" dirty="0" smtClean="0"/>
              <a:t>Mundo da Inovação</a:t>
            </a:r>
          </a:p>
          <a:p>
            <a:pPr algn="ctr"/>
            <a:r>
              <a:rPr lang="pt-BR" dirty="0" smtClean="0"/>
              <a:t>Radical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905000" y="5975176"/>
            <a:ext cx="83820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400" b="1" dirty="0">
                <a:solidFill>
                  <a:srgbClr val="C00000"/>
                </a:solidFill>
              </a:rPr>
              <a:t>Todas as empresas que inovam radicalmente também inovam incrementalmente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1" name="Seta para baixo 20"/>
          <p:cNvSpPr/>
          <p:nvPr/>
        </p:nvSpPr>
        <p:spPr>
          <a:xfrm>
            <a:off x="3287688" y="5157192"/>
            <a:ext cx="5688632" cy="72008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1847528" y="1844826"/>
            <a:ext cx="4032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en-US" sz="2000" dirty="0" err="1">
                <a:solidFill>
                  <a:srgbClr val="000000"/>
                </a:solidFill>
              </a:rPr>
              <a:t>Necessidades</a:t>
            </a:r>
            <a:r>
              <a:rPr lang="en-US" sz="2000" dirty="0">
                <a:solidFill>
                  <a:srgbClr val="000000"/>
                </a:solidFill>
              </a:rPr>
              <a:t> dos </a:t>
            </a:r>
            <a:r>
              <a:rPr lang="en-US" sz="2000" dirty="0" err="1">
                <a:solidFill>
                  <a:srgbClr val="000000"/>
                </a:solidFill>
              </a:rPr>
              <a:t>clientes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são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conhecidas</a:t>
            </a:r>
            <a:endParaRPr lang="en-US" sz="2000" b="1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1847528" y="2752463"/>
            <a:ext cx="4032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en-US" sz="2000" dirty="0">
                <a:solidFill>
                  <a:srgbClr val="000000"/>
                </a:solidFill>
              </a:rPr>
              <a:t>A </a:t>
            </a:r>
            <a:r>
              <a:rPr lang="en-US" sz="2000" dirty="0" err="1">
                <a:solidFill>
                  <a:srgbClr val="000000"/>
                </a:solidFill>
              </a:rPr>
              <a:t>trajetória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tecnológica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está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bem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definida</a:t>
            </a:r>
            <a:r>
              <a:rPr lang="en-US" sz="2000" dirty="0">
                <a:solidFill>
                  <a:srgbClr val="000000"/>
                </a:solidFill>
              </a:rPr>
              <a:t> e é </a:t>
            </a:r>
            <a:r>
              <a:rPr lang="en-US" sz="2000" dirty="0" err="1">
                <a:solidFill>
                  <a:srgbClr val="000000"/>
                </a:solidFill>
              </a:rPr>
              <a:t>possível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prever</a:t>
            </a:r>
            <a:r>
              <a:rPr lang="en-US" sz="2000" dirty="0">
                <a:solidFill>
                  <a:srgbClr val="000000"/>
                </a:solidFill>
              </a:rPr>
              <a:t> a </a:t>
            </a:r>
            <a:r>
              <a:rPr lang="en-US" sz="2000" dirty="0" err="1">
                <a:solidFill>
                  <a:srgbClr val="000000"/>
                </a:solidFill>
              </a:rPr>
              <a:t>sua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evolução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1847528" y="3969048"/>
            <a:ext cx="4032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en-US" sz="2000" dirty="0" err="1">
                <a:solidFill>
                  <a:srgbClr val="000000"/>
                </a:solidFill>
              </a:rPr>
              <a:t>Mudanças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na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cadeia</a:t>
            </a:r>
            <a:r>
              <a:rPr lang="en-US" sz="2000" dirty="0">
                <a:solidFill>
                  <a:srgbClr val="000000"/>
                </a:solidFill>
              </a:rPr>
              <a:t> de valor </a:t>
            </a:r>
            <a:r>
              <a:rPr lang="en-US" sz="2000" dirty="0" err="1">
                <a:solidFill>
                  <a:srgbClr val="000000"/>
                </a:solidFill>
              </a:rPr>
              <a:t>são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evitadas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– </a:t>
            </a:r>
            <a:r>
              <a:rPr lang="en-US" sz="2000" dirty="0" err="1">
                <a:solidFill>
                  <a:srgbClr val="000000"/>
                </a:solidFill>
              </a:rPr>
              <a:t>fonte</a:t>
            </a:r>
            <a:r>
              <a:rPr lang="en-US" sz="2000" dirty="0">
                <a:solidFill>
                  <a:srgbClr val="000000"/>
                </a:solidFill>
              </a:rPr>
              <a:t> de </a:t>
            </a:r>
            <a:r>
              <a:rPr lang="en-US" sz="2000" dirty="0" err="1">
                <a:solidFill>
                  <a:srgbClr val="000000"/>
                </a:solidFill>
              </a:rPr>
              <a:t>custos</a:t>
            </a:r>
            <a:endParaRPr lang="en-US" sz="2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6312024" y="1765266"/>
            <a:ext cx="4032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en-US" sz="2000" dirty="0" err="1">
                <a:solidFill>
                  <a:srgbClr val="000000"/>
                </a:solidFill>
              </a:rPr>
              <a:t>Necessidades</a:t>
            </a:r>
            <a:r>
              <a:rPr lang="en-US" sz="2000" dirty="0">
                <a:solidFill>
                  <a:srgbClr val="000000"/>
                </a:solidFill>
              </a:rPr>
              <a:t> dos </a:t>
            </a:r>
            <a:r>
              <a:rPr lang="en-US" sz="2000" dirty="0" err="1">
                <a:solidFill>
                  <a:srgbClr val="000000"/>
                </a:solidFill>
              </a:rPr>
              <a:t>clientes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são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difusas</a:t>
            </a:r>
            <a:r>
              <a:rPr lang="en-US" sz="2000" b="1" dirty="0">
                <a:solidFill>
                  <a:srgbClr val="000000"/>
                </a:solidFill>
              </a:rPr>
              <a:t>; </a:t>
            </a:r>
            <a:r>
              <a:rPr lang="en-US" sz="2000" b="1" dirty="0" err="1">
                <a:solidFill>
                  <a:srgbClr val="000000"/>
                </a:solidFill>
              </a:rPr>
              <a:t>necessidade</a:t>
            </a:r>
            <a:r>
              <a:rPr lang="en-US" sz="2000" b="1" dirty="0">
                <a:solidFill>
                  <a:srgbClr val="000000"/>
                </a:solidFill>
              </a:rPr>
              <a:t> de </a:t>
            </a:r>
            <a:r>
              <a:rPr lang="en-US" sz="2000" b="1" dirty="0" err="1">
                <a:solidFill>
                  <a:srgbClr val="000000"/>
                </a:solidFill>
              </a:rPr>
              <a:t>criar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mercado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6312024" y="2812595"/>
            <a:ext cx="403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en-US" sz="2000" dirty="0">
                <a:solidFill>
                  <a:srgbClr val="000000"/>
                </a:solidFill>
              </a:rPr>
              <a:t>A </a:t>
            </a:r>
            <a:r>
              <a:rPr lang="en-US" sz="2000" dirty="0" err="1">
                <a:solidFill>
                  <a:srgbClr val="000000"/>
                </a:solidFill>
              </a:rPr>
              <a:t>trajetória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tecnológica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está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em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formação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6312024" y="3997514"/>
            <a:ext cx="4032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en-US" sz="2000" dirty="0" err="1">
                <a:solidFill>
                  <a:srgbClr val="000000"/>
                </a:solidFill>
              </a:rPr>
              <a:t>Envolve</a:t>
            </a:r>
            <a:r>
              <a:rPr lang="en-US" sz="2000" dirty="0">
                <a:solidFill>
                  <a:srgbClr val="000000"/>
                </a:solidFill>
              </a:rPr>
              <a:t> o </a:t>
            </a:r>
            <a:r>
              <a:rPr lang="en-US" sz="2000" dirty="0" err="1">
                <a:solidFill>
                  <a:srgbClr val="000000"/>
                </a:solidFill>
              </a:rPr>
              <a:t>desenvolvimento</a:t>
            </a:r>
            <a:r>
              <a:rPr lang="en-US" sz="2000" dirty="0">
                <a:solidFill>
                  <a:srgbClr val="000000"/>
                </a:solidFill>
              </a:rPr>
              <a:t> e a </a:t>
            </a:r>
            <a:r>
              <a:rPr lang="en-US" sz="2000" dirty="0" err="1">
                <a:solidFill>
                  <a:srgbClr val="000000"/>
                </a:solidFill>
              </a:rPr>
              <a:t>coordenação</a:t>
            </a:r>
            <a:r>
              <a:rPr lang="en-US" sz="2000" dirty="0">
                <a:solidFill>
                  <a:srgbClr val="000000"/>
                </a:solidFill>
              </a:rPr>
              <a:t> de </a:t>
            </a:r>
            <a:r>
              <a:rPr lang="en-US" sz="2000" b="1" dirty="0">
                <a:solidFill>
                  <a:srgbClr val="000000"/>
                </a:solidFill>
              </a:rPr>
              <a:t>novas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cadeias</a:t>
            </a:r>
            <a:r>
              <a:rPr lang="en-US" sz="2000" dirty="0">
                <a:solidFill>
                  <a:srgbClr val="000000"/>
                </a:solidFill>
              </a:rPr>
              <a:t> de valor</a:t>
            </a:r>
          </a:p>
        </p:txBody>
      </p:sp>
    </p:spTree>
    <p:extLst>
      <p:ext uri="{BB962C8B-B14F-4D97-AF65-F5344CB8AC3E}">
        <p14:creationId xmlns:p14="http://schemas.microsoft.com/office/powerpoint/2010/main" val="4523085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1" grpId="0" animBg="1"/>
      <p:bldP spid="22" grpId="0"/>
      <p:bldP spid="23" grpId="0"/>
      <p:bldP spid="24" grpId="0"/>
      <p:bldP spid="26" grpId="0"/>
      <p:bldP spid="27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7528" y="392213"/>
            <a:ext cx="4040188" cy="915888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t-BR" dirty="0" smtClean="0"/>
              <a:t>Gestão da Inovação</a:t>
            </a:r>
          </a:p>
          <a:p>
            <a:pPr algn="ctr"/>
            <a:r>
              <a:rPr lang="pt-BR" dirty="0" smtClean="0"/>
              <a:t>Incremental</a:t>
            </a:r>
            <a:endParaRPr lang="pt-B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2213" y="366813"/>
            <a:ext cx="4041775" cy="915888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 algn="ctr"/>
            <a:r>
              <a:rPr lang="pt-BR" dirty="0" smtClean="0"/>
              <a:t>Gestão da Inovação</a:t>
            </a:r>
          </a:p>
          <a:p>
            <a:pPr algn="ctr"/>
            <a:r>
              <a:rPr lang="pt-BR" dirty="0" smtClean="0"/>
              <a:t>Radical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905000" y="5975176"/>
            <a:ext cx="83820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400" b="1" dirty="0">
                <a:solidFill>
                  <a:srgbClr val="C00000"/>
                </a:solidFill>
              </a:rPr>
              <a:t>Sistemas de Gestão diferentes!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1" name="Seta para baixo 20"/>
          <p:cNvSpPr/>
          <p:nvPr/>
        </p:nvSpPr>
        <p:spPr>
          <a:xfrm>
            <a:off x="3287688" y="5157192"/>
            <a:ext cx="5688632" cy="72008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1847528" y="1540026"/>
            <a:ext cx="40324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Baseada</a:t>
            </a:r>
            <a:r>
              <a:rPr lang="en-US" sz="2000" dirty="0">
                <a:solidFill>
                  <a:srgbClr val="000000"/>
                </a:solidFill>
              </a:rPr>
              <a:t> em dados num </a:t>
            </a:r>
            <a:r>
              <a:rPr lang="en-US" sz="2000" dirty="0" err="1">
                <a:solidFill>
                  <a:srgbClr val="000000"/>
                </a:solidFill>
              </a:rPr>
              <a:t>ambiente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previsível</a:t>
            </a:r>
            <a:r>
              <a:rPr lang="en-US" sz="2000" dirty="0">
                <a:solidFill>
                  <a:srgbClr val="000000"/>
                </a:solidFill>
              </a:rPr>
              <a:t>: </a:t>
            </a:r>
            <a:br>
              <a:rPr lang="en-US" sz="2000" dirty="0">
                <a:solidFill>
                  <a:srgbClr val="000000"/>
                </a:solidFill>
              </a:rPr>
            </a:br>
            <a:r>
              <a:rPr lang="en-US" sz="2000" dirty="0">
                <a:solidFill>
                  <a:srgbClr val="000000"/>
                </a:solidFill>
              </a:rPr>
              <a:t>    - </a:t>
            </a:r>
            <a:r>
              <a:rPr lang="en-US" sz="2000" dirty="0" err="1">
                <a:solidFill>
                  <a:srgbClr val="000000"/>
                </a:solidFill>
              </a:rPr>
              <a:t>previsão</a:t>
            </a:r>
            <a:r>
              <a:rPr lang="en-US" sz="2000" dirty="0">
                <a:solidFill>
                  <a:srgbClr val="000000"/>
                </a:solidFill>
              </a:rPr>
              <a:t> de </a:t>
            </a:r>
            <a:r>
              <a:rPr lang="en-US" sz="2000" dirty="0" err="1">
                <a:solidFill>
                  <a:srgbClr val="000000"/>
                </a:solidFill>
              </a:rPr>
              <a:t>mercado</a:t>
            </a:r>
            <a:r>
              <a:rPr lang="en-US" sz="2000" dirty="0">
                <a:solidFill>
                  <a:srgbClr val="000000"/>
                </a:solidFill>
              </a:rPr>
              <a:t>,</a:t>
            </a:r>
            <a:br>
              <a:rPr lang="en-US" sz="2000" dirty="0">
                <a:solidFill>
                  <a:srgbClr val="000000"/>
                </a:solidFill>
              </a:rPr>
            </a:br>
            <a:r>
              <a:rPr lang="en-US" sz="2000" dirty="0">
                <a:solidFill>
                  <a:srgbClr val="000000"/>
                </a:solidFill>
              </a:rPr>
              <a:t>    -  </a:t>
            </a:r>
            <a:r>
              <a:rPr lang="en-US" sz="2000" dirty="0" err="1">
                <a:solidFill>
                  <a:srgbClr val="000000"/>
                </a:solidFill>
              </a:rPr>
              <a:t>previsão</a:t>
            </a:r>
            <a:r>
              <a:rPr lang="en-US" sz="2000" dirty="0">
                <a:solidFill>
                  <a:srgbClr val="000000"/>
                </a:solidFill>
              </a:rPr>
              <a:t> de </a:t>
            </a:r>
            <a:r>
              <a:rPr lang="en-US" sz="2000" dirty="0" err="1">
                <a:solidFill>
                  <a:srgbClr val="000000"/>
                </a:solidFill>
              </a:rPr>
              <a:t>custos</a:t>
            </a:r>
            <a:r>
              <a:rPr lang="en-US" sz="2000" dirty="0">
                <a:solidFill>
                  <a:srgbClr val="000000"/>
                </a:solidFill>
              </a:rPr>
              <a:t/>
            </a:r>
            <a:br>
              <a:rPr lang="en-US" sz="2000" dirty="0">
                <a:solidFill>
                  <a:srgbClr val="000000"/>
                </a:solidFill>
              </a:rPr>
            </a:br>
            <a:r>
              <a:rPr lang="en-US" sz="2000" dirty="0">
                <a:solidFill>
                  <a:srgbClr val="000000"/>
                </a:solidFill>
              </a:rPr>
              <a:t>    -  </a:t>
            </a:r>
            <a:r>
              <a:rPr lang="en-US" sz="2000" dirty="0" err="1">
                <a:solidFill>
                  <a:srgbClr val="000000"/>
                </a:solidFill>
              </a:rPr>
              <a:t>previsão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tecnológica</a:t>
            </a:r>
            <a:endParaRPr lang="en-US" sz="2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1847528" y="3245147"/>
            <a:ext cx="40324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Projetos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são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valorados</a:t>
            </a:r>
            <a:r>
              <a:rPr lang="en-US" sz="2000" dirty="0">
                <a:solidFill>
                  <a:srgbClr val="000000"/>
                </a:solidFill>
              </a:rPr>
              <a:t> e </a:t>
            </a:r>
            <a:r>
              <a:rPr lang="en-US" sz="2000" dirty="0" err="1">
                <a:solidFill>
                  <a:srgbClr val="000000"/>
                </a:solidFill>
              </a:rPr>
              <a:t>comparados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por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métodos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consagrados</a:t>
            </a:r>
            <a:r>
              <a:rPr lang="en-US" sz="2000" dirty="0">
                <a:solidFill>
                  <a:srgbClr val="000000"/>
                </a:solidFill>
              </a:rPr>
              <a:t> de </a:t>
            </a:r>
            <a:r>
              <a:rPr lang="en-US" sz="2000" dirty="0" err="1">
                <a:solidFill>
                  <a:srgbClr val="000000"/>
                </a:solidFill>
              </a:rPr>
              <a:t>engenharia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econômica</a:t>
            </a:r>
            <a:r>
              <a:rPr lang="en-US" sz="2000" dirty="0">
                <a:solidFill>
                  <a:srgbClr val="000000"/>
                </a:solidFill>
              </a:rPr>
              <a:t> (</a:t>
            </a:r>
            <a:r>
              <a:rPr lang="en-US" sz="2000" dirty="0" err="1">
                <a:solidFill>
                  <a:srgbClr val="000000"/>
                </a:solidFill>
              </a:rPr>
              <a:t>VPL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000000"/>
                </a:solidFill>
              </a:rPr>
              <a:t>ROI</a:t>
            </a:r>
            <a:r>
              <a:rPr lang="en-US" sz="2000" dirty="0">
                <a:solidFill>
                  <a:srgbClr val="000000"/>
                </a:solidFill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6168008" y="1498566"/>
            <a:ext cx="44999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Baseada</a:t>
            </a:r>
            <a:r>
              <a:rPr lang="en-US" sz="2000" dirty="0">
                <a:solidFill>
                  <a:srgbClr val="000000"/>
                </a:solidFill>
              </a:rPr>
              <a:t> em </a:t>
            </a:r>
            <a:r>
              <a:rPr lang="en-US" sz="2000" dirty="0" err="1">
                <a:solidFill>
                  <a:srgbClr val="000000"/>
                </a:solidFill>
              </a:rPr>
              <a:t>percepções</a:t>
            </a:r>
            <a:r>
              <a:rPr lang="en-US" sz="2000" dirty="0">
                <a:solidFill>
                  <a:srgbClr val="000000"/>
                </a:solidFill>
              </a:rPr>
              <a:t> do </a:t>
            </a:r>
            <a:r>
              <a:rPr lang="en-US" sz="2000" dirty="0" err="1">
                <a:solidFill>
                  <a:srgbClr val="000000"/>
                </a:solidFill>
              </a:rPr>
              <a:t>movimento</a:t>
            </a:r>
            <a:r>
              <a:rPr lang="en-US" sz="2000" dirty="0">
                <a:solidFill>
                  <a:srgbClr val="000000"/>
                </a:solidFill>
              </a:rPr>
              <a:t> da </a:t>
            </a:r>
            <a:r>
              <a:rPr lang="en-US" sz="2000" dirty="0" err="1">
                <a:solidFill>
                  <a:srgbClr val="000000"/>
                </a:solidFill>
              </a:rPr>
              <a:t>sociedade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ou</a:t>
            </a:r>
            <a:r>
              <a:rPr lang="en-US" sz="2000" dirty="0">
                <a:solidFill>
                  <a:srgbClr val="000000"/>
                </a:solidFill>
              </a:rPr>
              <a:t> de </a:t>
            </a:r>
            <a:r>
              <a:rPr lang="en-US" sz="2000" dirty="0" err="1">
                <a:solidFill>
                  <a:srgbClr val="000000"/>
                </a:solidFill>
              </a:rPr>
              <a:t>grupos</a:t>
            </a:r>
            <a:r>
              <a:rPr lang="en-US" sz="2000" dirty="0">
                <a:solidFill>
                  <a:srgbClr val="000000"/>
                </a:solidFill>
              </a:rPr>
              <a:t>, da tecnologia,  do </a:t>
            </a:r>
            <a:r>
              <a:rPr lang="en-US" sz="2000" dirty="0" err="1">
                <a:solidFill>
                  <a:srgbClr val="000000"/>
                </a:solidFill>
              </a:rPr>
              <a:t>ambiente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6240016" y="3231695"/>
            <a:ext cx="44279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Projetos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são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comparados</a:t>
            </a:r>
            <a:r>
              <a:rPr lang="en-US" sz="2000" dirty="0">
                <a:solidFill>
                  <a:srgbClr val="000000"/>
                </a:solidFill>
              </a:rPr>
              <a:t> com </a:t>
            </a:r>
            <a:r>
              <a:rPr lang="en-US" sz="2000" dirty="0" err="1">
                <a:solidFill>
                  <a:srgbClr val="000000"/>
                </a:solidFill>
              </a:rPr>
              <a:t>avaliações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multicritério</a:t>
            </a:r>
            <a:r>
              <a:rPr lang="en-US" sz="2000" dirty="0">
                <a:solidFill>
                  <a:srgbClr val="000000"/>
                </a:solidFill>
              </a:rPr>
              <a:t>: </a:t>
            </a:r>
            <a:r>
              <a:rPr lang="en-US" sz="2000" dirty="0" err="1">
                <a:solidFill>
                  <a:srgbClr val="000000"/>
                </a:solidFill>
              </a:rPr>
              <a:t>estratégia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000000"/>
                </a:solidFill>
              </a:rPr>
              <a:t>impacto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000000"/>
                </a:solidFill>
              </a:rPr>
              <a:t>recursos</a:t>
            </a:r>
            <a:r>
              <a:rPr lang="en-US" sz="2000" dirty="0">
                <a:solidFill>
                  <a:srgbClr val="000000"/>
                </a:solidFill>
              </a:rPr>
              <a:t> etc.</a:t>
            </a:r>
            <a:br>
              <a:rPr lang="en-US" sz="2000" dirty="0">
                <a:solidFill>
                  <a:srgbClr val="000000"/>
                </a:solidFill>
              </a:rPr>
            </a:br>
            <a:r>
              <a:rPr lang="en-US" sz="2000" dirty="0" err="1">
                <a:solidFill>
                  <a:srgbClr val="000000"/>
                </a:solidFill>
              </a:rPr>
              <a:t>Emergência</a:t>
            </a:r>
            <a:r>
              <a:rPr lang="en-US" sz="2000" dirty="0">
                <a:solidFill>
                  <a:srgbClr val="000000"/>
                </a:solidFill>
              </a:rPr>
              <a:t> de </a:t>
            </a:r>
            <a:r>
              <a:rPr lang="en-US" sz="2000" dirty="0" err="1">
                <a:solidFill>
                  <a:srgbClr val="000000"/>
                </a:solidFill>
              </a:rPr>
              <a:t>técnicas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quantitativas</a:t>
            </a:r>
            <a:r>
              <a:rPr lang="en-US" sz="2000" dirty="0">
                <a:solidFill>
                  <a:srgbClr val="000000"/>
                </a:solidFill>
              </a:rPr>
              <a:t> de </a:t>
            </a:r>
            <a:r>
              <a:rPr lang="en-US" sz="2000" dirty="0" err="1">
                <a:solidFill>
                  <a:srgbClr val="000000"/>
                </a:solidFill>
              </a:rPr>
              <a:t>apoio</a:t>
            </a:r>
            <a:r>
              <a:rPr lang="en-US" sz="2000" dirty="0">
                <a:solidFill>
                  <a:srgbClr val="000000"/>
                </a:solidFill>
              </a:rPr>
              <a:t> (</a:t>
            </a:r>
            <a:r>
              <a:rPr lang="en-US" sz="2000" dirty="0" err="1">
                <a:solidFill>
                  <a:srgbClr val="000000"/>
                </a:solidFill>
              </a:rPr>
              <a:t>opções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reais</a:t>
            </a:r>
            <a:r>
              <a:rPr lang="en-US" sz="2000" dirty="0">
                <a:solidFill>
                  <a:srgbClr val="000000"/>
                </a:solidFill>
              </a:rPr>
              <a:t>, fuzzy) </a:t>
            </a:r>
            <a:endParaRPr lang="en-US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6117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1" grpId="0" animBg="1"/>
      <p:bldP spid="22" grpId="0"/>
      <p:bldP spid="24" grpId="0"/>
      <p:bldP spid="26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1524000" y="4"/>
          <a:ext cx="9144000" cy="682141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283968"/>
                <a:gridCol w="936104"/>
                <a:gridCol w="3923928"/>
              </a:tblGrid>
              <a:tr h="544067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INCREMENTAL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RADICAL</a:t>
                      </a:r>
                      <a:endParaRPr lang="pt-BR" sz="2400" dirty="0"/>
                    </a:p>
                  </a:txBody>
                  <a:tcPr/>
                </a:tc>
              </a:tr>
              <a:tr h="544067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Na operação ou</a:t>
                      </a:r>
                      <a:r>
                        <a:rPr lang="pt-BR" sz="2400" baseline="0" dirty="0" smtClean="0"/>
                        <a:t> </a:t>
                      </a:r>
                      <a:r>
                        <a:rPr lang="pt-BR" sz="2400" baseline="0" dirty="0" err="1" smtClean="0"/>
                        <a:t>unid</a:t>
                      </a:r>
                      <a:r>
                        <a:rPr lang="pt-BR" sz="2400" baseline="0" dirty="0" smtClean="0"/>
                        <a:t>. negócio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rgbClr val="993300"/>
                          </a:solidFill>
                          <a:sym typeface="Wingdings"/>
                        </a:rPr>
                        <a:t></a:t>
                      </a:r>
                      <a:endParaRPr lang="pt-BR" sz="2400" b="1" dirty="0">
                        <a:solidFill>
                          <a:srgbClr val="99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No Corporativo</a:t>
                      </a:r>
                      <a:endParaRPr lang="pt-BR" sz="2400" dirty="0"/>
                    </a:p>
                  </a:txBody>
                  <a:tcPr/>
                </a:tc>
              </a:tr>
              <a:tr h="756686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Foco</a:t>
                      </a:r>
                      <a:r>
                        <a:rPr lang="pt-BR" sz="2400" baseline="0" dirty="0" smtClean="0"/>
                        <a:t> nos produtos atuais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solidFill>
                            <a:srgbClr val="993300"/>
                          </a:solidFill>
                          <a:sym typeface="Wingdings"/>
                        </a:rPr>
                        <a:t></a:t>
                      </a:r>
                      <a:endParaRPr lang="pt-BR" sz="2400" b="1" dirty="0" smtClean="0">
                        <a:solidFill>
                          <a:srgbClr val="993300"/>
                        </a:solidFill>
                      </a:endParaRPr>
                    </a:p>
                    <a:p>
                      <a:pPr algn="ctr"/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Foco</a:t>
                      </a:r>
                      <a:r>
                        <a:rPr lang="pt-BR" sz="2400" baseline="0" dirty="0" smtClean="0"/>
                        <a:t> nas necessidades de clientes e não clientes</a:t>
                      </a:r>
                      <a:endParaRPr lang="pt-BR" sz="2400" dirty="0"/>
                    </a:p>
                  </a:txBody>
                  <a:tcPr/>
                </a:tc>
              </a:tr>
              <a:tr h="544067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Linear</a:t>
                      </a:r>
                      <a:r>
                        <a:rPr lang="pt-BR" sz="2400" baseline="0" dirty="0" smtClean="0"/>
                        <a:t> e contínuo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solidFill>
                            <a:srgbClr val="993300"/>
                          </a:solidFill>
                          <a:sym typeface="Wingdings"/>
                        </a:rPr>
                        <a:t>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Não linear e</a:t>
                      </a:r>
                      <a:r>
                        <a:rPr lang="pt-BR" sz="2400" baseline="0" dirty="0" smtClean="0"/>
                        <a:t> descontínuo</a:t>
                      </a:r>
                      <a:endParaRPr lang="pt-BR" sz="2400" dirty="0"/>
                    </a:p>
                  </a:txBody>
                  <a:tcPr/>
                </a:tc>
              </a:tr>
              <a:tr h="544067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Risco reduzido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solidFill>
                            <a:srgbClr val="993300"/>
                          </a:solidFill>
                          <a:sym typeface="Wingdings"/>
                        </a:rPr>
                        <a:t></a:t>
                      </a:r>
                      <a:endParaRPr lang="pt-BR" sz="2400" b="1" dirty="0" smtClean="0">
                        <a:solidFill>
                          <a:srgbClr val="99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Alto risco / incerteza</a:t>
                      </a:r>
                      <a:endParaRPr lang="pt-BR" sz="2400" dirty="0"/>
                    </a:p>
                  </a:txBody>
                  <a:tcPr/>
                </a:tc>
              </a:tr>
              <a:tr h="544067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Gerenciar risco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solidFill>
                            <a:srgbClr val="993300"/>
                          </a:solidFill>
                          <a:sym typeface="Wingdings"/>
                        </a:rPr>
                        <a:t></a:t>
                      </a:r>
                      <a:endParaRPr lang="pt-BR" sz="2400" b="1" dirty="0" smtClean="0">
                        <a:solidFill>
                          <a:srgbClr val="99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baseline="0" dirty="0" smtClean="0"/>
                        <a:t>Gerenciar incerteza</a:t>
                      </a:r>
                      <a:endParaRPr lang="pt-BR" sz="2400" dirty="0"/>
                    </a:p>
                  </a:txBody>
                  <a:tcPr/>
                </a:tc>
              </a:tr>
              <a:tr h="544067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Componente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solidFill>
                            <a:srgbClr val="993300"/>
                          </a:solidFill>
                          <a:sym typeface="Wingdings"/>
                        </a:rPr>
                        <a:t></a:t>
                      </a:r>
                      <a:endParaRPr lang="pt-BR" sz="2400" b="1" dirty="0" smtClean="0">
                        <a:solidFill>
                          <a:srgbClr val="99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Sistema</a:t>
                      </a:r>
                      <a:endParaRPr lang="pt-BR" sz="2400" dirty="0"/>
                    </a:p>
                  </a:txBody>
                  <a:tcPr/>
                </a:tc>
              </a:tr>
              <a:tr h="781794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Resolução de problemas</a:t>
                      </a:r>
                      <a:r>
                        <a:rPr lang="pt-BR" sz="2400" baseline="0" dirty="0" smtClean="0"/>
                        <a:t> ou restrições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solidFill>
                            <a:srgbClr val="993300"/>
                          </a:solidFill>
                          <a:sym typeface="Wingdings"/>
                        </a:rPr>
                        <a:t></a:t>
                      </a:r>
                      <a:endParaRPr lang="pt-BR" sz="2400" b="1" dirty="0" smtClean="0">
                        <a:solidFill>
                          <a:srgbClr val="99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Responder a desafios</a:t>
                      </a:r>
                      <a:endParaRPr lang="pt-BR" sz="2400" dirty="0"/>
                    </a:p>
                  </a:txBody>
                  <a:tcPr/>
                </a:tc>
              </a:tr>
              <a:tr h="544067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Racional e explícito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solidFill>
                            <a:srgbClr val="993300"/>
                          </a:solidFill>
                          <a:sym typeface="Wingdings"/>
                        </a:rPr>
                        <a:t></a:t>
                      </a:r>
                      <a:endParaRPr lang="pt-BR" sz="2400" b="1" dirty="0" smtClean="0">
                        <a:solidFill>
                          <a:srgbClr val="99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Tácito e emotivo</a:t>
                      </a:r>
                      <a:endParaRPr lang="pt-BR" sz="2400" dirty="0"/>
                    </a:p>
                  </a:txBody>
                  <a:tcPr/>
                </a:tc>
              </a:tr>
              <a:tr h="770725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Atende clientes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solidFill>
                            <a:srgbClr val="993300"/>
                          </a:solidFill>
                          <a:sym typeface="Wingdings"/>
                        </a:rPr>
                        <a:t></a:t>
                      </a:r>
                      <a:endParaRPr lang="pt-BR" sz="2400" b="1" dirty="0" smtClean="0">
                        <a:solidFill>
                          <a:srgbClr val="99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Surpreende</a:t>
                      </a:r>
                      <a:r>
                        <a:rPr lang="pt-BR" sz="2400" baseline="0" dirty="0" smtClean="0"/>
                        <a:t> ou trabalha com </a:t>
                      </a:r>
                      <a:r>
                        <a:rPr lang="pt-BR" sz="2400" i="1" baseline="0" dirty="0" err="1" smtClean="0"/>
                        <a:t>early</a:t>
                      </a:r>
                      <a:r>
                        <a:rPr lang="pt-BR" sz="2400" i="1" baseline="0" dirty="0" smtClean="0"/>
                        <a:t> </a:t>
                      </a:r>
                      <a:r>
                        <a:rPr lang="pt-BR" sz="2400" i="1" baseline="0" dirty="0" err="1" smtClean="0"/>
                        <a:t>adopters</a:t>
                      </a:r>
                      <a:endParaRPr lang="pt-BR" sz="2400" i="1" dirty="0"/>
                    </a:p>
                  </a:txBody>
                  <a:tcPr/>
                </a:tc>
              </a:tr>
              <a:tr h="544067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Foco no mercado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solidFill>
                            <a:srgbClr val="993300"/>
                          </a:solidFill>
                          <a:sym typeface="Wingdings"/>
                        </a:rPr>
                        <a:t></a:t>
                      </a:r>
                      <a:endParaRPr lang="pt-BR" sz="2400" b="1" dirty="0" smtClean="0">
                        <a:solidFill>
                          <a:srgbClr val="99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Foco nas adjacências</a:t>
                      </a:r>
                      <a:r>
                        <a:rPr lang="pt-BR" sz="2400" baseline="0" dirty="0" smtClean="0"/>
                        <a:t> </a:t>
                      </a:r>
                      <a:r>
                        <a:rPr lang="pt-BR" sz="2000" baseline="0" dirty="0" smtClean="0"/>
                        <a:t>(rede)</a:t>
                      </a:r>
                      <a:endParaRPr lang="pt-BR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eta para a esquerda e para a direita 5"/>
          <p:cNvSpPr/>
          <p:nvPr/>
        </p:nvSpPr>
        <p:spPr>
          <a:xfrm>
            <a:off x="5159896" y="38100"/>
            <a:ext cx="2232248" cy="476672"/>
          </a:xfrm>
          <a:prstGeom prst="leftRightArrow">
            <a:avLst/>
          </a:prstGeom>
          <a:solidFill>
            <a:srgbClr val="99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511824" y="6597353"/>
            <a:ext cx="3312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>
                <a:solidFill>
                  <a:srgbClr val="993300"/>
                </a:solidFill>
              </a:rPr>
              <a:t>Adaptado de Terra </a:t>
            </a:r>
            <a:r>
              <a:rPr lang="pt-BR" sz="1400" dirty="0" err="1">
                <a:solidFill>
                  <a:srgbClr val="993300"/>
                </a:solidFill>
              </a:rPr>
              <a:t>et</a:t>
            </a:r>
            <a:r>
              <a:rPr lang="pt-BR" sz="1400" dirty="0">
                <a:solidFill>
                  <a:srgbClr val="993300"/>
                </a:solidFill>
              </a:rPr>
              <a:t> </a:t>
            </a:r>
            <a:r>
              <a:rPr lang="pt-BR" sz="1400" dirty="0" err="1">
                <a:solidFill>
                  <a:srgbClr val="993300"/>
                </a:solidFill>
              </a:rPr>
              <a:t>al</a:t>
            </a:r>
            <a:r>
              <a:rPr lang="pt-BR" sz="1400" dirty="0">
                <a:solidFill>
                  <a:srgbClr val="993300"/>
                </a:solidFill>
              </a:rPr>
              <a:t> (2012)</a:t>
            </a:r>
          </a:p>
        </p:txBody>
      </p:sp>
    </p:spTree>
    <p:extLst>
      <p:ext uri="{BB962C8B-B14F-4D97-AF65-F5344CB8AC3E}">
        <p14:creationId xmlns:p14="http://schemas.microsoft.com/office/powerpoint/2010/main" val="25151762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ítulo 1"/>
          <p:cNvSpPr>
            <a:spLocks noGrp="1"/>
          </p:cNvSpPr>
          <p:nvPr>
            <p:ph type="title"/>
          </p:nvPr>
        </p:nvSpPr>
        <p:spPr>
          <a:xfrm>
            <a:off x="1703388" y="115889"/>
            <a:ext cx="7993062" cy="649287"/>
          </a:xfrm>
        </p:spPr>
        <p:txBody>
          <a:bodyPr/>
          <a:lstStyle/>
          <a:p>
            <a:r>
              <a:rPr lang="pt-BR" sz="3600" dirty="0"/>
              <a:t>Estilo de Liderança – Inovação radical</a:t>
            </a:r>
          </a:p>
        </p:txBody>
      </p:sp>
      <p:sp>
        <p:nvSpPr>
          <p:cNvPr id="33795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>
                <a:latin typeface="Arial" pitchFamily="34" charset="0"/>
                <a:cs typeface="Arial" pitchFamily="34" charset="0"/>
              </a:rPr>
              <a:t>Mario Sergio Salerno</a:t>
            </a:r>
            <a:r>
              <a:rPr lang="pt-BR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pt-BR" smtClean="0">
                <a:solidFill>
                  <a:srgbClr val="808080"/>
                </a:solidFill>
                <a:latin typeface="Arial" pitchFamily="34" charset="0"/>
                <a:cs typeface="Arial" pitchFamily="34" charset="0"/>
              </a:rPr>
              <a:t>Escola Politécnica da USP – Depto Eng</a:t>
            </a:r>
            <a:r>
              <a:rPr lang="pt-BR" baseline="30000" smtClean="0">
                <a:solidFill>
                  <a:srgbClr val="80808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pt-BR" smtClean="0">
                <a:solidFill>
                  <a:srgbClr val="808080"/>
                </a:solidFill>
                <a:latin typeface="Arial" pitchFamily="34" charset="0"/>
                <a:cs typeface="Arial" pitchFamily="34" charset="0"/>
              </a:rPr>
              <a:t> de Produção</a:t>
            </a:r>
          </a:p>
        </p:txBody>
      </p:sp>
      <p:sp>
        <p:nvSpPr>
          <p:cNvPr id="33796" name="Espaço Reservado para Conteúdo 4"/>
          <p:cNvSpPr>
            <a:spLocks noGrp="1"/>
          </p:cNvSpPr>
          <p:nvPr>
            <p:ph idx="1"/>
          </p:nvPr>
        </p:nvSpPr>
        <p:spPr>
          <a:xfrm>
            <a:off x="1703388" y="1125539"/>
            <a:ext cx="8964612" cy="4895750"/>
          </a:xfrm>
        </p:spPr>
        <p:txBody>
          <a:bodyPr/>
          <a:lstStyle/>
          <a:p>
            <a:pPr>
              <a:buFontTx/>
              <a:buNone/>
            </a:pPr>
            <a:r>
              <a:rPr lang="pt-BR" dirty="0" smtClean="0">
                <a:solidFill>
                  <a:srgbClr val="0070C0"/>
                </a:solidFill>
              </a:rPr>
              <a:t>   Tradicional			   Inovadora</a:t>
            </a:r>
          </a:p>
          <a:p>
            <a:pPr>
              <a:spcBef>
                <a:spcPts val="1200"/>
              </a:spcBef>
              <a:buNone/>
            </a:pPr>
            <a:r>
              <a:rPr lang="pt-BR" sz="2000" dirty="0"/>
              <a:t>      Liderança competente 		Liderança carismática</a:t>
            </a:r>
          </a:p>
          <a:p>
            <a:pPr>
              <a:spcBef>
                <a:spcPts val="1200"/>
              </a:spcBef>
              <a:buNone/>
            </a:pPr>
            <a:r>
              <a:rPr lang="pt-BR" sz="2000" dirty="0"/>
              <a:t>     Relatórios de situação		</a:t>
            </a:r>
            <a:r>
              <a:rPr lang="pt-BR" sz="2000" i="1" dirty="0" err="1"/>
              <a:t>Storytelling</a:t>
            </a:r>
            <a:endParaRPr lang="pt-BR" sz="2000" i="1" dirty="0"/>
          </a:p>
          <a:p>
            <a:pPr>
              <a:spcBef>
                <a:spcPts val="1200"/>
              </a:spcBef>
              <a:buNone/>
            </a:pPr>
            <a:r>
              <a:rPr lang="pt-BR" sz="2000" dirty="0"/>
              <a:t>                           Controle		Direção e aprendizagem</a:t>
            </a:r>
          </a:p>
          <a:p>
            <a:pPr>
              <a:spcBef>
                <a:spcPts val="1200"/>
              </a:spcBef>
              <a:buNone/>
            </a:pPr>
            <a:r>
              <a:rPr lang="pt-BR" sz="2000" dirty="0"/>
              <a:t>           Defesa dos prazos		Defesa do projeto</a:t>
            </a:r>
          </a:p>
          <a:p>
            <a:pPr>
              <a:spcBef>
                <a:spcPts val="1200"/>
              </a:spcBef>
              <a:buNone/>
            </a:pPr>
            <a:r>
              <a:rPr lang="pt-BR" sz="2000" dirty="0"/>
              <a:t> Habilidade para negociar  	             Habilidade para redirecionar 		 prazos e custos		pessoas</a:t>
            </a:r>
          </a:p>
          <a:p>
            <a:pPr>
              <a:spcBef>
                <a:spcPts val="1200"/>
              </a:spcBef>
              <a:buNone/>
            </a:pPr>
            <a:r>
              <a:rPr lang="pt-BR" sz="2000" dirty="0"/>
              <a:t>              Gestão de riscos		Foco em redução de incertezas</a:t>
            </a:r>
          </a:p>
          <a:p>
            <a:pPr>
              <a:spcBef>
                <a:spcPts val="1200"/>
              </a:spcBef>
              <a:buNone/>
            </a:pPr>
            <a:r>
              <a:rPr lang="pt-BR" sz="2000" dirty="0"/>
              <a:t>            Planos detalhados		Protótipos rápidos/ testes frequentes</a:t>
            </a:r>
          </a:p>
          <a:p>
            <a:pPr>
              <a:spcBef>
                <a:spcPts val="1200"/>
              </a:spcBef>
              <a:buNone/>
            </a:pPr>
            <a:r>
              <a:rPr lang="pt-BR" sz="2000" dirty="0"/>
              <a:t>                             Tarefas		Rotas</a:t>
            </a:r>
          </a:p>
          <a:p>
            <a:pPr>
              <a:spcBef>
                <a:spcPts val="1200"/>
              </a:spcBef>
              <a:buNone/>
            </a:pPr>
            <a:r>
              <a:rPr lang="pt-BR" sz="2000" dirty="0"/>
              <a:t>                              Regras		Intuição</a:t>
            </a:r>
          </a:p>
          <a:p>
            <a:pPr>
              <a:spcBef>
                <a:spcPts val="1200"/>
              </a:spcBef>
              <a:buNone/>
            </a:pPr>
            <a:r>
              <a:rPr lang="pt-BR" sz="1200" dirty="0">
                <a:solidFill>
                  <a:srgbClr val="00B050"/>
                </a:solidFill>
              </a:rPr>
              <a:t>Fonte: Baseado em  José Cláudio Terra / TerraForum 2011 – Design </a:t>
            </a:r>
            <a:r>
              <a:rPr lang="pt-BR" sz="1200" dirty="0" err="1">
                <a:solidFill>
                  <a:srgbClr val="00B050"/>
                </a:solidFill>
              </a:rPr>
              <a:t>Thinking</a:t>
            </a:r>
            <a:endParaRPr lang="pt-BR" sz="1200" dirty="0">
              <a:solidFill>
                <a:srgbClr val="00B050"/>
              </a:solidFill>
            </a:endParaRPr>
          </a:p>
          <a:p>
            <a:pPr>
              <a:buFontTx/>
              <a:buNone/>
            </a:pPr>
            <a:endParaRPr lang="pt-BR" sz="2400" dirty="0"/>
          </a:p>
        </p:txBody>
      </p:sp>
      <p:cxnSp>
        <p:nvCxnSpPr>
          <p:cNvPr id="7" name="Conector de seta reta 6"/>
          <p:cNvCxnSpPr/>
          <p:nvPr/>
        </p:nvCxnSpPr>
        <p:spPr>
          <a:xfrm>
            <a:off x="5016500" y="2001838"/>
            <a:ext cx="1079500" cy="0"/>
          </a:xfrm>
          <a:prstGeom prst="straightConnector1">
            <a:avLst/>
          </a:prstGeom>
          <a:ln w="25400" cap="rnd" cmpd="sng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5016500" y="2873375"/>
            <a:ext cx="1079500" cy="0"/>
          </a:xfrm>
          <a:prstGeom prst="straightConnector1">
            <a:avLst/>
          </a:prstGeom>
          <a:ln w="25400" cap="rnd" cmpd="sng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>
            <a:off x="5016500" y="3357563"/>
            <a:ext cx="1079500" cy="0"/>
          </a:xfrm>
          <a:prstGeom prst="straightConnector1">
            <a:avLst/>
          </a:prstGeom>
          <a:ln w="25400" cap="rnd" cmpd="sng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/>
          <p:nvPr/>
        </p:nvCxnSpPr>
        <p:spPr>
          <a:xfrm>
            <a:off x="5016500" y="4560044"/>
            <a:ext cx="1079500" cy="0"/>
          </a:xfrm>
          <a:prstGeom prst="straightConnector1">
            <a:avLst/>
          </a:prstGeom>
          <a:ln w="25400" cap="rnd" cmpd="sng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>
            <a:off x="5016500" y="5084763"/>
            <a:ext cx="1079500" cy="0"/>
          </a:xfrm>
          <a:prstGeom prst="straightConnector1">
            <a:avLst/>
          </a:prstGeom>
          <a:ln w="25400" cap="rnd" cmpd="sng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>
            <a:off x="5016500" y="5495925"/>
            <a:ext cx="1079500" cy="0"/>
          </a:xfrm>
          <a:prstGeom prst="straightConnector1">
            <a:avLst/>
          </a:prstGeom>
          <a:ln w="25400" cap="rnd" cmpd="sng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>
            <a:off x="5016500" y="5935663"/>
            <a:ext cx="1079500" cy="0"/>
          </a:xfrm>
          <a:prstGeom prst="straightConnector1">
            <a:avLst/>
          </a:prstGeom>
          <a:ln w="25400" cap="rnd" cmpd="sng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>
            <a:off x="5016500" y="2451100"/>
            <a:ext cx="1079500" cy="0"/>
          </a:xfrm>
          <a:prstGeom prst="straightConnector1">
            <a:avLst/>
          </a:prstGeom>
          <a:ln w="25400" cap="rnd" cmpd="sng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/>
          <p:nvPr/>
        </p:nvCxnSpPr>
        <p:spPr>
          <a:xfrm>
            <a:off x="5016500" y="3933825"/>
            <a:ext cx="1079500" cy="0"/>
          </a:xfrm>
          <a:prstGeom prst="straightConnector1">
            <a:avLst/>
          </a:prstGeom>
          <a:ln w="25400" cap="rnd" cmpd="sng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18144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29" y="322729"/>
            <a:ext cx="11208280" cy="6266985"/>
          </a:xfrm>
          <a:prstGeom prst="rect">
            <a:avLst/>
          </a:prstGeom>
        </p:spPr>
      </p:pic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Mario Sergio Salerno</a:t>
            </a:r>
            <a:r>
              <a:rPr lang="pt-BR" smtClean="0">
                <a:solidFill>
                  <a:srgbClr val="000000"/>
                </a:solidFill>
              </a:rPr>
              <a:t>     </a:t>
            </a:r>
            <a:r>
              <a:rPr lang="pt-BR" smtClean="0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 smtClean="0">
                <a:solidFill>
                  <a:srgbClr val="808080"/>
                </a:solidFill>
              </a:rPr>
              <a:t>a</a:t>
            </a:r>
            <a:r>
              <a:rPr lang="pt-BR" smtClean="0">
                <a:solidFill>
                  <a:srgbClr val="808080"/>
                </a:solidFill>
              </a:rPr>
              <a:t> de Produção</a:t>
            </a:r>
            <a:endParaRPr lang="pt-BR">
              <a:solidFill>
                <a:srgbClr val="80808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03288" y="6354526"/>
            <a:ext cx="4760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B050"/>
                </a:solidFill>
              </a:rPr>
              <a:t>Fonte: O’Connor et al (2008)</a:t>
            </a:r>
            <a:endParaRPr lang="pt-BR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81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Mario Sergio Salerno</a:t>
            </a:r>
            <a:r>
              <a:rPr lang="pt-BR" smtClean="0">
                <a:solidFill>
                  <a:srgbClr val="000000"/>
                </a:solidFill>
              </a:rPr>
              <a:t>     </a:t>
            </a:r>
            <a:r>
              <a:rPr lang="pt-BR" smtClean="0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 smtClean="0">
                <a:solidFill>
                  <a:srgbClr val="808080"/>
                </a:solidFill>
              </a:rPr>
              <a:t>a</a:t>
            </a:r>
            <a:r>
              <a:rPr lang="pt-BR" smtClean="0">
                <a:solidFill>
                  <a:srgbClr val="808080"/>
                </a:solidFill>
              </a:rPr>
              <a:t> de Produção</a:t>
            </a:r>
            <a:endParaRPr lang="pt-BR">
              <a:solidFill>
                <a:srgbClr val="808080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96" y="712694"/>
            <a:ext cx="11139197" cy="587702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97" y="83773"/>
            <a:ext cx="11139196" cy="768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92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53459" y="46866"/>
            <a:ext cx="11314517" cy="6542848"/>
          </a:xfrm>
          <a:prstGeom prst="rect">
            <a:avLst/>
          </a:prstGeom>
        </p:spPr>
      </p:pic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Mario Sergio Salerno</a:t>
            </a:r>
            <a:r>
              <a:rPr lang="pt-BR" smtClean="0">
                <a:solidFill>
                  <a:srgbClr val="000000"/>
                </a:solidFill>
              </a:rPr>
              <a:t>     </a:t>
            </a:r>
            <a:r>
              <a:rPr lang="pt-BR" smtClean="0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 smtClean="0">
                <a:solidFill>
                  <a:srgbClr val="808080"/>
                </a:solidFill>
              </a:rPr>
              <a:t>a</a:t>
            </a:r>
            <a:r>
              <a:rPr lang="pt-BR" smtClean="0">
                <a:solidFill>
                  <a:srgbClr val="808080"/>
                </a:solidFill>
              </a:rPr>
              <a:t> de Produção</a:t>
            </a:r>
            <a:endParaRPr lang="pt-BR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4762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5325691"/>
            <a:ext cx="11314517" cy="1424733"/>
          </a:xfrm>
          <a:prstGeom prst="rect">
            <a:avLst/>
          </a:prstGeom>
        </p:spPr>
      </p:pic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-1109581"/>
            <a:ext cx="11314517" cy="6542848"/>
          </a:xfrm>
          <a:prstGeom prst="rect">
            <a:avLst/>
          </a:prstGeom>
        </p:spPr>
      </p:pic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Mario Sergio Salerno</a:t>
            </a:r>
            <a:r>
              <a:rPr lang="pt-BR" smtClean="0">
                <a:solidFill>
                  <a:srgbClr val="000000"/>
                </a:solidFill>
              </a:rPr>
              <a:t>     </a:t>
            </a:r>
            <a:r>
              <a:rPr lang="pt-BR" smtClean="0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 smtClean="0">
                <a:solidFill>
                  <a:srgbClr val="808080"/>
                </a:solidFill>
              </a:rPr>
              <a:t>a</a:t>
            </a:r>
            <a:r>
              <a:rPr lang="pt-BR" smtClean="0">
                <a:solidFill>
                  <a:srgbClr val="808080"/>
                </a:solidFill>
              </a:rPr>
              <a:t> de Produção</a:t>
            </a:r>
            <a:endParaRPr lang="pt-BR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2271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0" y="115888"/>
            <a:ext cx="10896600" cy="684212"/>
          </a:xfrm>
        </p:spPr>
        <p:txBody>
          <a:bodyPr/>
          <a:lstStyle/>
          <a:p>
            <a:r>
              <a:rPr lang="pt-BR" sz="4000" dirty="0" smtClean="0"/>
              <a:t>Quando pensar em inovação  mais radical?</a:t>
            </a:r>
            <a:endParaRPr lang="pt-BR" sz="4000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1"/>
          </p:nvPr>
        </p:nvSpPr>
        <p:spPr>
          <a:xfrm>
            <a:off x="-266700" y="990600"/>
            <a:ext cx="12077700" cy="5318127"/>
          </a:xfrm>
        </p:spPr>
        <p:txBody>
          <a:bodyPr/>
          <a:lstStyle/>
          <a:p>
            <a:pPr lvl="1" algn="just">
              <a:spcAft>
                <a:spcPts val="800"/>
              </a:spcAft>
              <a:buClr>
                <a:srgbClr val="C00000"/>
              </a:buClr>
              <a:buFont typeface="Webdings" panose="05030102010509060703" pitchFamily="18" charset="2"/>
              <a:buChar char=""/>
            </a:pPr>
            <a:r>
              <a:rPr lang="pt-BR" sz="2700" dirty="0">
                <a:latin typeface="Segoe UI Symbol" panose="020B0502040204020203" pitchFamily="34" charset="0"/>
                <a:ea typeface="Segoe UI Symbol" panose="020B0502040204020203" pitchFamily="34" charset="0"/>
              </a:rPr>
              <a:t>Nós compramos produtos ou serviços de nossa empresa?</a:t>
            </a:r>
          </a:p>
          <a:p>
            <a:pPr lvl="1" algn="just">
              <a:spcAft>
                <a:spcPts val="800"/>
              </a:spcAft>
              <a:buClr>
                <a:srgbClr val="C00000"/>
              </a:buClr>
              <a:buFont typeface="Webdings" panose="05030102010509060703" pitchFamily="18" charset="2"/>
              <a:buChar char=""/>
            </a:pPr>
            <a:r>
              <a:rPr lang="pt-BR" sz="2700" dirty="0">
                <a:latin typeface="Segoe UI Symbol" panose="020B0502040204020203" pitchFamily="34" charset="0"/>
                <a:ea typeface="Segoe UI Symbol" panose="020B0502040204020203" pitchFamily="34" charset="0"/>
              </a:rPr>
              <a:t>Apesar de investirmos a mesma quantidade recursos por que não estamos obtendo melhores margens ou crescimento?</a:t>
            </a:r>
          </a:p>
          <a:p>
            <a:pPr lvl="1" algn="just">
              <a:spcAft>
                <a:spcPts val="800"/>
              </a:spcAft>
              <a:buClr>
                <a:srgbClr val="C00000"/>
              </a:buClr>
              <a:buFont typeface="Webdings" panose="05030102010509060703" pitchFamily="18" charset="2"/>
              <a:buChar char=""/>
            </a:pPr>
            <a:r>
              <a:rPr lang="pt-BR" sz="2700" dirty="0">
                <a:latin typeface="Segoe UI Symbol" panose="020B0502040204020203" pitchFamily="34" charset="0"/>
                <a:ea typeface="Segoe UI Symbol" panose="020B0502040204020203" pitchFamily="34" charset="0"/>
              </a:rPr>
              <a:t>Nossos clientes estão encontrando produtos ou serviços que são mais baratos e bons o suficiente (não tem necessariamente excelência em qualidade)?</a:t>
            </a:r>
          </a:p>
          <a:p>
            <a:pPr lvl="1" algn="just">
              <a:spcAft>
                <a:spcPts val="800"/>
              </a:spcAft>
              <a:buClr>
                <a:srgbClr val="C00000"/>
              </a:buClr>
              <a:buFont typeface="Webdings" panose="05030102010509060703" pitchFamily="18" charset="2"/>
              <a:buChar char=""/>
            </a:pPr>
            <a:r>
              <a:rPr lang="pt-BR" sz="2700" dirty="0">
                <a:latin typeface="Segoe UI Symbol" panose="020B0502040204020203" pitchFamily="34" charset="0"/>
                <a:ea typeface="Segoe UI Symbol" panose="020B0502040204020203" pitchFamily="34" charset="0"/>
              </a:rPr>
              <a:t>A competição está explodindo, surgindo de lugares inesperados?</a:t>
            </a:r>
          </a:p>
          <a:p>
            <a:pPr lvl="1" algn="just">
              <a:spcAft>
                <a:spcPts val="800"/>
              </a:spcAft>
              <a:buClr>
                <a:srgbClr val="C00000"/>
              </a:buClr>
              <a:buFont typeface="Webdings" panose="05030102010509060703" pitchFamily="18" charset="2"/>
              <a:buChar char=""/>
            </a:pPr>
            <a:r>
              <a:rPr lang="pt-BR" sz="2700" dirty="0">
                <a:latin typeface="Segoe UI Symbol" panose="020B0502040204020203" pitchFamily="34" charset="0"/>
                <a:ea typeface="Segoe UI Symbol" panose="020B0502040204020203" pitchFamily="34" charset="0"/>
              </a:rPr>
              <a:t>Os clientes não estão mais ansiosos pelos produtos e serviços que oferecemos?</a:t>
            </a:r>
          </a:p>
          <a:p>
            <a:pPr lvl="1" algn="just">
              <a:spcAft>
                <a:spcPts val="800"/>
              </a:spcAft>
              <a:buClr>
                <a:srgbClr val="C00000"/>
              </a:buClr>
              <a:buFont typeface="Webdings" panose="05030102010509060703" pitchFamily="18" charset="2"/>
              <a:buChar char=""/>
            </a:pPr>
            <a:r>
              <a:rPr lang="pt-BR" sz="2700" dirty="0">
                <a:latin typeface="Segoe UI Symbol" panose="020B0502040204020203" pitchFamily="34" charset="0"/>
                <a:ea typeface="Segoe UI Symbol" panose="020B0502040204020203" pitchFamily="34" charset="0"/>
              </a:rPr>
              <a:t>Nossos melhores talentos estão indo embora?</a:t>
            </a:r>
          </a:p>
          <a:p>
            <a:pPr lvl="1" algn="just">
              <a:spcAft>
                <a:spcPts val="800"/>
              </a:spcAft>
              <a:buClr>
                <a:srgbClr val="C00000"/>
              </a:buClr>
              <a:buFont typeface="Webdings" panose="05030102010509060703" pitchFamily="18" charset="2"/>
              <a:buChar char=""/>
            </a:pPr>
            <a:r>
              <a:rPr lang="pt-BR" sz="2700" dirty="0">
                <a:latin typeface="Segoe UI Symbol" panose="020B0502040204020203" pitchFamily="34" charset="0"/>
                <a:ea typeface="Segoe UI Symbol" panose="020B0502040204020203" pitchFamily="34" charset="0"/>
              </a:rPr>
              <a:t>Nossa empresa não é referência para os talentos que queremos atrair</a:t>
            </a:r>
            <a:r>
              <a:rPr lang="pt-BR" sz="2700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?</a:t>
            </a:r>
            <a:endParaRPr lang="pt-BR" sz="2700" dirty="0"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Mario Sergio Salerno</a:t>
            </a:r>
            <a:r>
              <a:rPr lang="pt-BR" smtClean="0">
                <a:solidFill>
                  <a:srgbClr val="000000"/>
                </a:solidFill>
              </a:rPr>
              <a:t>     </a:t>
            </a:r>
            <a:r>
              <a:rPr lang="pt-BR" smtClean="0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 smtClean="0">
                <a:solidFill>
                  <a:srgbClr val="808080"/>
                </a:solidFill>
              </a:rPr>
              <a:t>a</a:t>
            </a:r>
            <a:r>
              <a:rPr lang="pt-BR" smtClean="0">
                <a:solidFill>
                  <a:srgbClr val="808080"/>
                </a:solidFill>
              </a:rPr>
              <a:t> de Produção</a:t>
            </a:r>
            <a:endParaRPr lang="pt-BR">
              <a:solidFill>
                <a:srgbClr val="80808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9410700" y="5479724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rgbClr val="FFC000"/>
                </a:solidFill>
              </a:rPr>
              <a:t>Adaptado de </a:t>
            </a:r>
            <a:r>
              <a:rPr lang="pt-BR" sz="1400" dirty="0" err="1" smtClean="0">
                <a:solidFill>
                  <a:srgbClr val="FFC000"/>
                </a:solidFill>
              </a:rPr>
              <a:t>MacGratt</a:t>
            </a:r>
            <a:r>
              <a:rPr lang="pt-BR" sz="1400" dirty="0" smtClean="0">
                <a:solidFill>
                  <a:srgbClr val="FFC000"/>
                </a:solidFill>
              </a:rPr>
              <a:t> e </a:t>
            </a:r>
            <a:r>
              <a:rPr lang="pt-BR" sz="1400" dirty="0" err="1" smtClean="0">
                <a:solidFill>
                  <a:srgbClr val="FFC000"/>
                </a:solidFill>
              </a:rPr>
              <a:t>MacMillan</a:t>
            </a:r>
            <a:r>
              <a:rPr lang="pt-BR" sz="1400" dirty="0" smtClean="0">
                <a:solidFill>
                  <a:srgbClr val="FFC000"/>
                </a:solidFill>
              </a:rPr>
              <a:t> (1995)</a:t>
            </a:r>
            <a:endParaRPr lang="pt-BR" sz="1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1276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24000" y="980728"/>
            <a:ext cx="9144000" cy="5555664"/>
          </a:xfrm>
        </p:spPr>
        <p:txBody>
          <a:bodyPr/>
          <a:lstStyle/>
          <a:p>
            <a:r>
              <a:rPr lang="pt-BR" dirty="0" smtClean="0"/>
              <a:t>Inovações radicais são “badaladas”, dão prestígio, mas... </a:t>
            </a:r>
          </a:p>
          <a:p>
            <a:pPr lvl="1"/>
            <a:r>
              <a:rPr lang="pt-BR" sz="2400" dirty="0"/>
              <a:t>São mais raras, mais difíceis de acontecer e de gerenciar</a:t>
            </a:r>
          </a:p>
          <a:p>
            <a:pPr lvl="1"/>
            <a:r>
              <a:rPr lang="pt-BR" sz="2400" dirty="0"/>
              <a:t>Implicam gestão de incertezas, não de riscos</a:t>
            </a:r>
          </a:p>
          <a:p>
            <a:pPr lvl="1"/>
            <a:r>
              <a:rPr lang="pt-BR" sz="2400" dirty="0"/>
              <a:t>Capturam mais valor</a:t>
            </a:r>
          </a:p>
          <a:p>
            <a:r>
              <a:rPr lang="pt-BR" dirty="0" smtClean="0"/>
              <a:t>Inovações incrementais são maioria, mas...</a:t>
            </a:r>
          </a:p>
          <a:p>
            <a:pPr lvl="1"/>
            <a:r>
              <a:rPr lang="pt-BR" sz="2400" dirty="0"/>
              <a:t>Capturam menos valor</a:t>
            </a:r>
          </a:p>
          <a:p>
            <a:pPr lvl="1"/>
            <a:r>
              <a:rPr lang="pt-BR" sz="2400" dirty="0"/>
              <a:t>Muito ligadas a melhorias incrementais de produto/processo</a:t>
            </a:r>
          </a:p>
          <a:p>
            <a:r>
              <a:rPr lang="pt-BR" dirty="0" smtClean="0"/>
              <a:t>Todas as empresas que inovam radicalmente também inovam </a:t>
            </a:r>
            <a:r>
              <a:rPr lang="pt-BR" dirty="0" err="1" smtClean="0"/>
              <a:t>incrementalmente</a:t>
            </a:r>
            <a:endParaRPr lang="pt-BR" dirty="0" smtClean="0"/>
          </a:p>
        </p:txBody>
      </p:sp>
      <p:sp>
        <p:nvSpPr>
          <p:cNvPr id="32771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>
                <a:latin typeface="Arial" pitchFamily="34" charset="0"/>
                <a:cs typeface="Arial" pitchFamily="34" charset="0"/>
              </a:rPr>
              <a:t>Mario Sergio Salerno</a:t>
            </a:r>
            <a:r>
              <a:rPr lang="pt-BR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pt-BR" smtClean="0">
                <a:solidFill>
                  <a:srgbClr val="808080"/>
                </a:solidFill>
                <a:latin typeface="Arial" pitchFamily="34" charset="0"/>
                <a:cs typeface="Arial" pitchFamily="34" charset="0"/>
              </a:rPr>
              <a:t>Escola Politécnica da USP – Depto Eng</a:t>
            </a:r>
            <a:r>
              <a:rPr lang="pt-BR" baseline="30000" smtClean="0">
                <a:solidFill>
                  <a:srgbClr val="80808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pt-BR" smtClean="0">
                <a:solidFill>
                  <a:srgbClr val="808080"/>
                </a:solidFill>
                <a:latin typeface="Arial" pitchFamily="34" charset="0"/>
                <a:cs typeface="Arial" pitchFamily="34" charset="0"/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35419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3388" y="-36512"/>
            <a:ext cx="7993062" cy="1143000"/>
          </a:xfrm>
        </p:spPr>
        <p:txBody>
          <a:bodyPr/>
          <a:lstStyle/>
          <a:p>
            <a:r>
              <a:rPr lang="en-US" sz="4000" dirty="0" err="1"/>
              <a:t>Elementos</a:t>
            </a:r>
            <a:r>
              <a:rPr lang="en-US" sz="4000" dirty="0"/>
              <a:t> de Sistema de </a:t>
            </a:r>
            <a:r>
              <a:rPr lang="en-US" sz="4000" dirty="0" err="1"/>
              <a:t>Gestão</a:t>
            </a:r>
            <a:endParaRPr lang="en-US" sz="40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Mario Sergio Salerno</a:t>
            </a:r>
            <a:r>
              <a:rPr lang="pt-BR" smtClean="0">
                <a:solidFill>
                  <a:srgbClr val="000000"/>
                </a:solidFill>
              </a:rPr>
              <a:t>     </a:t>
            </a:r>
            <a:r>
              <a:rPr lang="pt-BR" smtClean="0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 smtClean="0">
                <a:solidFill>
                  <a:srgbClr val="808080"/>
                </a:solidFill>
              </a:rPr>
              <a:t>a</a:t>
            </a:r>
            <a:r>
              <a:rPr lang="pt-BR" smtClean="0">
                <a:solidFill>
                  <a:srgbClr val="808080"/>
                </a:solidFill>
              </a:rPr>
              <a:t> de Produção</a:t>
            </a:r>
            <a:endParaRPr lang="pt-BR">
              <a:solidFill>
                <a:srgbClr val="808080"/>
              </a:solidFill>
            </a:endParaRPr>
          </a:p>
        </p:txBody>
      </p:sp>
      <p:pic>
        <p:nvPicPr>
          <p:cNvPr id="5" name="Espaço Reservado para Conteúdo 4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587" y="1098849"/>
            <a:ext cx="7344940" cy="54832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aixaDeTexto 5"/>
          <p:cNvSpPr txBox="1"/>
          <p:nvPr/>
        </p:nvSpPr>
        <p:spPr>
          <a:xfrm>
            <a:off x="7966681" y="1484784"/>
            <a:ext cx="2628106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dirty="0">
                <a:solidFill>
                  <a:srgbClr val="92D050"/>
                </a:solidFill>
              </a:rPr>
              <a:t>FONTE: O’CONNOR, G. et al</a:t>
            </a:r>
            <a:r>
              <a:rPr lang="en-US" sz="1050" dirty="0">
                <a:solidFill>
                  <a:srgbClr val="000000"/>
                </a:solidFill>
              </a:rPr>
              <a:t>. </a:t>
            </a:r>
            <a:r>
              <a:rPr lang="en-US" sz="1050" i="1" dirty="0">
                <a:solidFill>
                  <a:srgbClr val="92D050"/>
                </a:solidFill>
              </a:rPr>
              <a:t>Grabbing </a:t>
            </a:r>
            <a:r>
              <a:rPr lang="en-US" sz="1050" i="1" dirty="0" err="1">
                <a:solidFill>
                  <a:srgbClr val="92D050"/>
                </a:solidFill>
              </a:rPr>
              <a:t>lightining</a:t>
            </a:r>
            <a:r>
              <a:rPr lang="en-US" sz="1050" dirty="0">
                <a:solidFill>
                  <a:srgbClr val="92D050"/>
                </a:solidFill>
              </a:rPr>
              <a:t>: building a capability for breakthrough innovation. San Francisco: </a:t>
            </a:r>
            <a:br>
              <a:rPr lang="en-US" sz="1050" dirty="0">
                <a:solidFill>
                  <a:srgbClr val="92D050"/>
                </a:solidFill>
              </a:rPr>
            </a:br>
            <a:r>
              <a:rPr lang="en-US" sz="1050" dirty="0">
                <a:solidFill>
                  <a:srgbClr val="92D050"/>
                </a:solidFill>
              </a:rPr>
              <a:t>Jossey-Bass, 2008.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dirty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471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9184" y="0"/>
            <a:ext cx="10657415" cy="6884895"/>
          </a:xfrm>
          <a:prstGeom prst="rect">
            <a:avLst/>
          </a:prstGeom>
        </p:spPr>
      </p:pic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Mario Sergio Salerno</a:t>
            </a:r>
            <a:r>
              <a:rPr lang="pt-BR" smtClean="0">
                <a:solidFill>
                  <a:srgbClr val="000000"/>
                </a:solidFill>
              </a:rPr>
              <a:t>     </a:t>
            </a:r>
            <a:r>
              <a:rPr lang="pt-BR" smtClean="0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 smtClean="0">
                <a:solidFill>
                  <a:srgbClr val="808080"/>
                </a:solidFill>
              </a:rPr>
              <a:t>a</a:t>
            </a:r>
            <a:r>
              <a:rPr lang="pt-BR" smtClean="0">
                <a:solidFill>
                  <a:srgbClr val="808080"/>
                </a:solidFill>
              </a:rPr>
              <a:t> de Produção</a:t>
            </a:r>
            <a:endParaRPr lang="pt-BR">
              <a:solidFill>
                <a:srgbClr val="80808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0582835" y="2169975"/>
            <a:ext cx="16091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Construindo mindset para inovações mais radicais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33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3388" y="-85727"/>
            <a:ext cx="7993062" cy="764704"/>
          </a:xfrm>
        </p:spPr>
        <p:txBody>
          <a:bodyPr/>
          <a:lstStyle/>
          <a:p>
            <a:r>
              <a:rPr lang="pt-BR" sz="3600" dirty="0"/>
              <a:t>Hipercubo da Inovação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388" y="620689"/>
            <a:ext cx="7344940" cy="6177321"/>
          </a:xfrm>
        </p:spPr>
      </p:pic>
      <p:sp>
        <p:nvSpPr>
          <p:cNvPr id="7" name="CaixaDeTexto 6"/>
          <p:cNvSpPr txBox="1"/>
          <p:nvPr/>
        </p:nvSpPr>
        <p:spPr>
          <a:xfrm>
            <a:off x="8886614" y="2132857"/>
            <a:ext cx="1619672" cy="2462213"/>
          </a:xfrm>
          <a:prstGeom prst="rect">
            <a:avLst/>
          </a:prstGeom>
          <a:solidFill>
            <a:schemeClr val="bg1"/>
          </a:solidFill>
          <a:ln>
            <a:solidFill>
              <a:srgbClr val="CC0000"/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dirty="0">
                <a:solidFill>
                  <a:srgbClr val="CC0000"/>
                </a:solidFill>
              </a:rPr>
              <a:t>Modelo conceitual para gestão da inovação, admitindo inovação mais radical </a:t>
            </a:r>
            <a:r>
              <a:rPr lang="pt-BR" sz="1400" dirty="0">
                <a:solidFill>
                  <a:srgbClr val="CC0000"/>
                </a:solidFill>
              </a:rPr>
              <a:t>(Salerno e Gomes, 2018)</a:t>
            </a:r>
          </a:p>
        </p:txBody>
      </p:sp>
      <p:sp>
        <p:nvSpPr>
          <p:cNvPr id="8" name="Espaço Reservado para Rodapé 3"/>
          <p:cNvSpPr>
            <a:spLocks noGrp="1"/>
          </p:cNvSpPr>
          <p:nvPr>
            <p:ph type="ftr" sz="quarter" idx="10"/>
          </p:nvPr>
        </p:nvSpPr>
        <p:spPr>
          <a:xfrm>
            <a:off x="3611564" y="6646866"/>
            <a:ext cx="7056437" cy="268287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Mario Sergio Salerno</a:t>
            </a:r>
            <a:r>
              <a:rPr lang="pt-BR" dirty="0" smtClean="0">
                <a:solidFill>
                  <a:srgbClr val="000000"/>
                </a:solidFill>
              </a:rPr>
              <a:t>     </a:t>
            </a:r>
            <a:r>
              <a:rPr lang="pt-BR" dirty="0" smtClean="0">
                <a:solidFill>
                  <a:srgbClr val="808080"/>
                </a:solidFill>
              </a:rPr>
              <a:t>Escola Politécnica da USP – </a:t>
            </a:r>
            <a:r>
              <a:rPr lang="pt-BR" dirty="0" err="1" smtClean="0">
                <a:solidFill>
                  <a:srgbClr val="808080"/>
                </a:solidFill>
              </a:rPr>
              <a:t>Depto</a:t>
            </a:r>
            <a:r>
              <a:rPr lang="pt-BR" dirty="0" smtClean="0">
                <a:solidFill>
                  <a:srgbClr val="808080"/>
                </a:solidFill>
              </a:rPr>
              <a:t> Eng</a:t>
            </a:r>
            <a:r>
              <a:rPr lang="pt-BR" baseline="30000" dirty="0" smtClean="0">
                <a:solidFill>
                  <a:srgbClr val="808080"/>
                </a:solidFill>
              </a:rPr>
              <a:t>a</a:t>
            </a:r>
            <a:r>
              <a:rPr lang="pt-BR" dirty="0" smtClean="0">
                <a:solidFill>
                  <a:srgbClr val="808080"/>
                </a:solidFill>
              </a:rPr>
              <a:t> de Produção</a:t>
            </a:r>
            <a:endParaRPr lang="pt-BR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0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Incremental x (</a:t>
            </a:r>
            <a:r>
              <a:rPr lang="pt-BR" sz="4800" b="1" i="1" dirty="0">
                <a:latin typeface="Bradley Hand ITC" panose="03070402050302030203" pitchFamily="66" charset="0"/>
              </a:rPr>
              <a:t>mais</a:t>
            </a:r>
            <a:r>
              <a:rPr lang="pt-BR" dirty="0" smtClean="0"/>
              <a:t>) Radical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03389" y="1258889"/>
            <a:ext cx="8785225" cy="5049837"/>
          </a:xfrm>
        </p:spPr>
        <p:txBody>
          <a:bodyPr/>
          <a:lstStyle/>
          <a:p>
            <a:r>
              <a:rPr lang="pt-BR" dirty="0"/>
              <a:t>Inovação </a:t>
            </a:r>
            <a:r>
              <a:rPr lang="pt-BR" dirty="0" smtClean="0"/>
              <a:t>incremental: </a:t>
            </a:r>
            <a:r>
              <a:rPr lang="pt-BR" sz="2800" dirty="0"/>
              <a:t>melhora algo já existente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pt-BR" dirty="0"/>
              <a:t>Produto, processo, serviço</a:t>
            </a:r>
          </a:p>
          <a:p>
            <a:r>
              <a:rPr lang="pt-BR" dirty="0"/>
              <a:t>Inovação Radical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pt-BR" dirty="0"/>
              <a:t>Cria novo mercado ou estabelece rupturas em mercados existentes (como a abertura de nova rota tecnológica). Envolta em grandes incertezas.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pt-BR" dirty="0"/>
              <a:t>Há conjunto de inovações não tão raras, mas também envoltas em grandes incertezas, que causam grande impacto na </a:t>
            </a:r>
            <a:r>
              <a:rPr lang="pt-BR" dirty="0" smtClean="0"/>
              <a:t>empresa, e a levam a novo patamar de negócios.</a:t>
            </a:r>
            <a:endParaRPr lang="pt-BR" dirty="0"/>
          </a:p>
          <a:p>
            <a:pPr lvl="1"/>
            <a:endParaRPr lang="pt-BR" dirty="0" smtClean="0"/>
          </a:p>
          <a:p>
            <a:pPr lvl="1">
              <a:buNone/>
            </a:pPr>
            <a:endParaRPr lang="pt-BR" dirty="0" smtClean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Mario Sergio Salerno</a:t>
            </a:r>
            <a:r>
              <a:rPr lang="pt-BR" smtClean="0">
                <a:solidFill>
                  <a:srgbClr val="000000"/>
                </a:solidFill>
              </a:rPr>
              <a:t>     </a:t>
            </a:r>
            <a:r>
              <a:rPr lang="pt-BR" smtClean="0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 smtClean="0">
                <a:solidFill>
                  <a:srgbClr val="808080"/>
                </a:solidFill>
              </a:rPr>
              <a:t>a</a:t>
            </a:r>
            <a:r>
              <a:rPr lang="pt-BR" smtClean="0">
                <a:solidFill>
                  <a:srgbClr val="808080"/>
                </a:solidFill>
              </a:rPr>
              <a:t> de Produção</a:t>
            </a:r>
            <a:endParaRPr lang="pt-BR">
              <a:solidFill>
                <a:srgbClr val="808080"/>
              </a:solidFill>
            </a:endParaRPr>
          </a:p>
        </p:txBody>
      </p:sp>
      <p:sp>
        <p:nvSpPr>
          <p:cNvPr id="5" name="Texto explicativo retangular com cantos arredondados 4"/>
          <p:cNvSpPr/>
          <p:nvPr/>
        </p:nvSpPr>
        <p:spPr>
          <a:xfrm>
            <a:off x="3611564" y="5229201"/>
            <a:ext cx="6516885" cy="1224136"/>
          </a:xfrm>
          <a:prstGeom prst="wedgeRoundRectCallout">
            <a:avLst>
              <a:gd name="adj1" fmla="val -36225"/>
              <a:gd name="adj2" fmla="val -113869"/>
              <a:gd name="adj3" fmla="val 16667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4000" dirty="0">
                <a:solidFill>
                  <a:srgbClr val="FFFFFF"/>
                </a:solidFill>
              </a:rPr>
              <a:t>Inovações Mais Radicais</a:t>
            </a:r>
          </a:p>
        </p:txBody>
      </p:sp>
    </p:spTree>
    <p:extLst>
      <p:ext uri="{BB962C8B-B14F-4D97-AF65-F5344CB8AC3E}">
        <p14:creationId xmlns:p14="http://schemas.microsoft.com/office/powerpoint/2010/main" val="160243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080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19536" y="2924944"/>
            <a:ext cx="7993062" cy="1143000"/>
          </a:xfrm>
        </p:spPr>
        <p:txBody>
          <a:bodyPr/>
          <a:lstStyle/>
          <a:p>
            <a:r>
              <a:rPr lang="pt-BR" sz="5400" dirty="0"/>
              <a:t>gestão da inovação</a:t>
            </a:r>
            <a:endParaRPr lang="en-US" sz="54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Mario Sergio Salerno</a:t>
            </a:r>
            <a:r>
              <a:rPr lang="pt-BR" smtClean="0">
                <a:solidFill>
                  <a:srgbClr val="000000"/>
                </a:solidFill>
              </a:rPr>
              <a:t>     </a:t>
            </a:r>
            <a:r>
              <a:rPr lang="pt-BR" smtClean="0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 smtClean="0">
                <a:solidFill>
                  <a:srgbClr val="808080"/>
                </a:solidFill>
              </a:rPr>
              <a:t>a</a:t>
            </a:r>
            <a:r>
              <a:rPr lang="pt-BR" smtClean="0">
                <a:solidFill>
                  <a:srgbClr val="808080"/>
                </a:solidFill>
              </a:rPr>
              <a:t> de Produção</a:t>
            </a:r>
            <a:endParaRPr lang="pt-BR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63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080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/>
          </p:nvPr>
        </p:nvSpPr>
        <p:spPr>
          <a:xfrm>
            <a:off x="1703513" y="-531440"/>
            <a:ext cx="8930640" cy="6840909"/>
          </a:xfrm>
        </p:spPr>
        <p:txBody>
          <a:bodyPr/>
          <a:lstStyle/>
          <a:p>
            <a:pPr>
              <a:buClr>
                <a:srgbClr val="FFFF00"/>
              </a:buClr>
              <a:buSzPct val="70000"/>
              <a:buFont typeface="Webdings" panose="05030102010509060703" pitchFamily="18" charset="2"/>
              <a:buChar char=""/>
            </a:pPr>
            <a:endParaRPr lang="pt-BR" dirty="0" smtClean="0"/>
          </a:p>
          <a:p>
            <a:pPr marL="0" indent="0" algn="ctr">
              <a:buClr>
                <a:srgbClr val="FFFF00"/>
              </a:buClr>
              <a:buSzPct val="70000"/>
              <a:buNone/>
            </a:pPr>
            <a:r>
              <a:rPr lang="pt-BR" sz="13800" dirty="0">
                <a:solidFill>
                  <a:schemeClr val="bg1"/>
                </a:solidFill>
              </a:rPr>
              <a:t>não é</a:t>
            </a:r>
          </a:p>
          <a:p>
            <a:pPr marL="0" indent="0">
              <a:buClr>
                <a:srgbClr val="FFFF00"/>
              </a:buClr>
              <a:buSzPct val="70000"/>
              <a:buNone/>
            </a:pPr>
            <a:r>
              <a:rPr lang="pt-BR" dirty="0" smtClean="0">
                <a:solidFill>
                  <a:schemeClr val="bg1"/>
                </a:solidFill>
              </a:rPr>
              <a:t> </a:t>
            </a:r>
          </a:p>
          <a:p>
            <a:pPr marL="0" indent="0" algn="ctr">
              <a:lnSpc>
                <a:spcPct val="150000"/>
              </a:lnSpc>
              <a:buClr>
                <a:srgbClr val="FFFF00"/>
              </a:buClr>
              <a:buSzPct val="70000"/>
              <a:buNone/>
            </a:pPr>
            <a:r>
              <a:rPr lang="pt-BR" dirty="0" smtClean="0">
                <a:solidFill>
                  <a:schemeClr val="bg1"/>
                </a:solidFill>
              </a:rPr>
              <a:t>geração </a:t>
            </a:r>
            <a:r>
              <a:rPr lang="pt-BR" dirty="0">
                <a:solidFill>
                  <a:schemeClr val="bg1"/>
                </a:solidFill>
              </a:rPr>
              <a:t>de ideias</a:t>
            </a:r>
          </a:p>
          <a:p>
            <a:pPr marL="0" indent="0" algn="ctr">
              <a:lnSpc>
                <a:spcPct val="150000"/>
              </a:lnSpc>
              <a:buClr>
                <a:srgbClr val="FFFF00"/>
              </a:buClr>
              <a:buSzPct val="70000"/>
              <a:buNone/>
            </a:pPr>
            <a:r>
              <a:rPr lang="pt-BR" dirty="0">
                <a:solidFill>
                  <a:schemeClr val="bg1"/>
                </a:solidFill>
              </a:rPr>
              <a:t>NPD</a:t>
            </a:r>
          </a:p>
          <a:p>
            <a:pPr marL="0" indent="0" algn="ctr">
              <a:lnSpc>
                <a:spcPct val="150000"/>
              </a:lnSpc>
              <a:buClr>
                <a:srgbClr val="FFFF00"/>
              </a:buClr>
              <a:buSzPct val="70000"/>
              <a:buNone/>
            </a:pPr>
            <a:r>
              <a:rPr lang="pt-BR" dirty="0">
                <a:solidFill>
                  <a:schemeClr val="bg1"/>
                </a:solidFill>
              </a:rPr>
              <a:t>gestão de </a:t>
            </a:r>
            <a:r>
              <a:rPr lang="pt-BR" dirty="0" smtClean="0">
                <a:solidFill>
                  <a:schemeClr val="bg1"/>
                </a:solidFill>
              </a:rPr>
              <a:t>projetos</a:t>
            </a:r>
          </a:p>
          <a:p>
            <a:pPr marL="0" indent="0" algn="ctr">
              <a:lnSpc>
                <a:spcPct val="150000"/>
              </a:lnSpc>
              <a:buClr>
                <a:srgbClr val="FFFF00"/>
              </a:buClr>
              <a:buSzPct val="70000"/>
              <a:buNone/>
            </a:pPr>
            <a:r>
              <a:rPr lang="pt-BR" dirty="0" smtClean="0">
                <a:solidFill>
                  <a:schemeClr val="bg1"/>
                </a:solidFill>
              </a:rPr>
              <a:t>Stage-</a:t>
            </a:r>
            <a:r>
              <a:rPr lang="pt-BR" dirty="0" err="1" smtClean="0">
                <a:solidFill>
                  <a:schemeClr val="bg1"/>
                </a:solidFill>
              </a:rPr>
              <a:t>gates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Mario Sergio Salerno</a:t>
            </a:r>
            <a:r>
              <a:rPr lang="pt-BR" smtClean="0">
                <a:solidFill>
                  <a:srgbClr val="000000"/>
                </a:solidFill>
              </a:rPr>
              <a:t>     </a:t>
            </a:r>
            <a:r>
              <a:rPr lang="pt-BR" smtClean="0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 smtClean="0">
                <a:solidFill>
                  <a:srgbClr val="808080"/>
                </a:solidFill>
              </a:rPr>
              <a:t>a</a:t>
            </a:r>
            <a:r>
              <a:rPr lang="pt-BR" smtClean="0">
                <a:solidFill>
                  <a:srgbClr val="808080"/>
                </a:solidFill>
              </a:rPr>
              <a:t> de Produção</a:t>
            </a:r>
            <a:endParaRPr lang="pt-BR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99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/>
          </p:nvPr>
        </p:nvSpPr>
        <p:spPr>
          <a:xfrm>
            <a:off x="1703513" y="-531440"/>
            <a:ext cx="8930640" cy="6840909"/>
          </a:xfrm>
        </p:spPr>
        <p:txBody>
          <a:bodyPr/>
          <a:lstStyle/>
          <a:p>
            <a:pPr>
              <a:buClr>
                <a:srgbClr val="FFFF00"/>
              </a:buClr>
              <a:buSzPct val="70000"/>
              <a:buFont typeface="Webdings" panose="05030102010509060703" pitchFamily="18" charset="2"/>
              <a:buChar char=""/>
            </a:pPr>
            <a:endParaRPr lang="pt-BR" dirty="0" smtClean="0"/>
          </a:p>
          <a:p>
            <a:pPr marL="0" indent="0" algn="ctr">
              <a:buClr>
                <a:srgbClr val="FFFF00"/>
              </a:buClr>
              <a:buSzPct val="70000"/>
              <a:buNone/>
            </a:pPr>
            <a:r>
              <a:rPr lang="pt-BR" sz="13800" dirty="0">
                <a:solidFill>
                  <a:schemeClr val="bg1"/>
                </a:solidFill>
              </a:rPr>
              <a:t>é</a:t>
            </a:r>
          </a:p>
          <a:p>
            <a:pPr marL="0" indent="0">
              <a:buClr>
                <a:srgbClr val="FFFF00"/>
              </a:buClr>
              <a:buSzPct val="70000"/>
              <a:buNone/>
            </a:pPr>
            <a:r>
              <a:rPr lang="pt-BR" dirty="0" smtClean="0">
                <a:solidFill>
                  <a:schemeClr val="bg1"/>
                </a:solidFill>
              </a:rPr>
              <a:t> </a:t>
            </a:r>
          </a:p>
          <a:p>
            <a:pPr marL="0" indent="0" algn="ctr">
              <a:lnSpc>
                <a:spcPct val="150000"/>
              </a:lnSpc>
              <a:buClr>
                <a:srgbClr val="FFFF00"/>
              </a:buClr>
              <a:buSzPct val="70000"/>
              <a:buNone/>
            </a:pPr>
            <a:r>
              <a:rPr lang="pt-BR" sz="4400" dirty="0">
                <a:solidFill>
                  <a:schemeClr val="bg1"/>
                </a:solidFill>
              </a:rPr>
              <a:t>processo</a:t>
            </a:r>
          </a:p>
          <a:p>
            <a:pPr marL="0" indent="0" algn="ctr">
              <a:lnSpc>
                <a:spcPct val="150000"/>
              </a:lnSpc>
              <a:buClr>
                <a:srgbClr val="FFFF00"/>
              </a:buClr>
              <a:buSzPct val="70000"/>
              <a:buNone/>
            </a:pPr>
            <a:r>
              <a:rPr lang="pt-BR" sz="4400" dirty="0">
                <a:solidFill>
                  <a:schemeClr val="bg1"/>
                </a:solidFill>
              </a:rPr>
              <a:t>função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Mario Sergio Salerno</a:t>
            </a:r>
            <a:r>
              <a:rPr lang="pt-BR" smtClean="0">
                <a:solidFill>
                  <a:srgbClr val="000000"/>
                </a:solidFill>
              </a:rPr>
              <a:t>     </a:t>
            </a:r>
            <a:r>
              <a:rPr lang="pt-BR" smtClean="0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 smtClean="0">
                <a:solidFill>
                  <a:srgbClr val="808080"/>
                </a:solidFill>
              </a:rPr>
              <a:t>a</a:t>
            </a:r>
            <a:r>
              <a:rPr lang="pt-BR" smtClean="0">
                <a:solidFill>
                  <a:srgbClr val="808080"/>
                </a:solidFill>
              </a:rPr>
              <a:t> de Produção</a:t>
            </a:r>
            <a:endParaRPr lang="pt-BR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34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Mario Sergio Salerno</a:t>
            </a:r>
            <a:r>
              <a:rPr lang="pt-BR" smtClean="0">
                <a:solidFill>
                  <a:srgbClr val="000000"/>
                </a:solidFill>
              </a:rPr>
              <a:t>     </a:t>
            </a:r>
            <a:r>
              <a:rPr lang="pt-BR" smtClean="0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 smtClean="0">
                <a:solidFill>
                  <a:srgbClr val="808080"/>
                </a:solidFill>
              </a:rPr>
              <a:t>a</a:t>
            </a:r>
            <a:r>
              <a:rPr lang="pt-BR" smtClean="0">
                <a:solidFill>
                  <a:srgbClr val="808080"/>
                </a:solidFill>
              </a:rPr>
              <a:t> de Produção</a:t>
            </a:r>
            <a:endParaRPr lang="pt-BR">
              <a:solidFill>
                <a:srgbClr val="808080"/>
              </a:solidFill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Graus de Maturidade do Sistema de Gestão da Inovação</a:t>
            </a:r>
            <a:endParaRPr lang="en-US" dirty="0"/>
          </a:p>
        </p:txBody>
      </p:sp>
      <p:pic>
        <p:nvPicPr>
          <p:cNvPr id="28" name="Imagem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432" y="1258888"/>
            <a:ext cx="9577064" cy="4834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92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3388" y="-85727"/>
            <a:ext cx="7993062" cy="764704"/>
          </a:xfrm>
        </p:spPr>
        <p:txBody>
          <a:bodyPr/>
          <a:lstStyle/>
          <a:p>
            <a:r>
              <a:rPr lang="pt-BR" sz="3600" dirty="0"/>
              <a:t>Hipercubo da Inovação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388" y="620689"/>
            <a:ext cx="7344940" cy="6177321"/>
          </a:xfrm>
        </p:spPr>
      </p:pic>
      <p:sp>
        <p:nvSpPr>
          <p:cNvPr id="7" name="CaixaDeTexto 6"/>
          <p:cNvSpPr txBox="1"/>
          <p:nvPr/>
        </p:nvSpPr>
        <p:spPr>
          <a:xfrm>
            <a:off x="8886614" y="2132857"/>
            <a:ext cx="1619672" cy="2462213"/>
          </a:xfrm>
          <a:prstGeom prst="rect">
            <a:avLst/>
          </a:prstGeom>
          <a:solidFill>
            <a:schemeClr val="bg1"/>
          </a:solidFill>
          <a:ln>
            <a:solidFill>
              <a:srgbClr val="CC0000"/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dirty="0">
                <a:solidFill>
                  <a:srgbClr val="CC0000"/>
                </a:solidFill>
              </a:rPr>
              <a:t>Modelo conceitual para gestão da inovação, admitindo inovação mais radical </a:t>
            </a:r>
            <a:r>
              <a:rPr lang="pt-BR" sz="1400" dirty="0">
                <a:solidFill>
                  <a:srgbClr val="CC0000"/>
                </a:solidFill>
              </a:rPr>
              <a:t>(Salerno e Gomes, 2018)</a:t>
            </a:r>
          </a:p>
        </p:txBody>
      </p:sp>
      <p:sp>
        <p:nvSpPr>
          <p:cNvPr id="8" name="Espaço Reservado para Rodapé 3"/>
          <p:cNvSpPr>
            <a:spLocks noGrp="1"/>
          </p:cNvSpPr>
          <p:nvPr>
            <p:ph type="ftr" sz="quarter" idx="10"/>
          </p:nvPr>
        </p:nvSpPr>
        <p:spPr>
          <a:xfrm>
            <a:off x="3611564" y="6646866"/>
            <a:ext cx="7056437" cy="268287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Mario Sergio Salerno</a:t>
            </a:r>
            <a:r>
              <a:rPr lang="pt-BR" dirty="0" smtClean="0">
                <a:solidFill>
                  <a:srgbClr val="000000"/>
                </a:solidFill>
              </a:rPr>
              <a:t>     </a:t>
            </a:r>
            <a:r>
              <a:rPr lang="pt-BR" dirty="0" smtClean="0">
                <a:solidFill>
                  <a:srgbClr val="808080"/>
                </a:solidFill>
              </a:rPr>
              <a:t>Escola Politécnica da USP – </a:t>
            </a:r>
            <a:r>
              <a:rPr lang="pt-BR" dirty="0" err="1" smtClean="0">
                <a:solidFill>
                  <a:srgbClr val="808080"/>
                </a:solidFill>
              </a:rPr>
              <a:t>Depto</a:t>
            </a:r>
            <a:r>
              <a:rPr lang="pt-BR" dirty="0" smtClean="0">
                <a:solidFill>
                  <a:srgbClr val="808080"/>
                </a:solidFill>
              </a:rPr>
              <a:t> Eng</a:t>
            </a:r>
            <a:r>
              <a:rPr lang="pt-BR" baseline="30000" dirty="0" smtClean="0">
                <a:solidFill>
                  <a:srgbClr val="808080"/>
                </a:solidFill>
              </a:rPr>
              <a:t>a</a:t>
            </a:r>
            <a:r>
              <a:rPr lang="pt-BR" dirty="0" smtClean="0">
                <a:solidFill>
                  <a:srgbClr val="808080"/>
                </a:solidFill>
              </a:rPr>
              <a:t> de Produção</a:t>
            </a:r>
            <a:endParaRPr lang="pt-BR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44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1847528" y="1700809"/>
            <a:ext cx="8134672" cy="3312368"/>
          </a:xfrm>
        </p:spPr>
        <p:txBody>
          <a:bodyPr/>
          <a:lstStyle/>
          <a:p>
            <a:r>
              <a:rPr lang="pt-BR" sz="13800" i="1" dirty="0">
                <a:solidFill>
                  <a:srgbClr val="FFFF00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Mindset</a:t>
            </a:r>
            <a:r>
              <a:rPr lang="pt-BR" sz="6000" dirty="0">
                <a:solidFill>
                  <a:srgbClr val="FFFF00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 </a:t>
            </a:r>
            <a:r>
              <a:rPr lang="pt-BR" sz="6000" dirty="0">
                <a:solidFill>
                  <a:srgbClr val="92D050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/>
            </a:r>
            <a:br>
              <a:rPr lang="pt-BR" sz="6000" dirty="0">
                <a:solidFill>
                  <a:srgbClr val="92D050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</a:br>
            <a:r>
              <a:rPr lang="pt-BR" sz="6000" dirty="0">
                <a:solidFill>
                  <a:srgbClr val="92D050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inovação incremental </a:t>
            </a:r>
            <a:br>
              <a:rPr lang="pt-BR" sz="6000" dirty="0">
                <a:solidFill>
                  <a:srgbClr val="92D050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</a:br>
            <a:r>
              <a:rPr lang="pt-BR" sz="6000" dirty="0">
                <a:solidFill>
                  <a:srgbClr val="92D050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x</a:t>
            </a:r>
            <a:br>
              <a:rPr lang="pt-BR" sz="6000" dirty="0">
                <a:solidFill>
                  <a:srgbClr val="92D050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</a:br>
            <a:r>
              <a:rPr lang="pt-BR" sz="6000" dirty="0">
                <a:solidFill>
                  <a:srgbClr val="92D050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inovação mais radical</a:t>
            </a: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Mario Sergio Salerno</a:t>
            </a:r>
            <a:r>
              <a:rPr lang="pt-BR" smtClean="0">
                <a:solidFill>
                  <a:srgbClr val="000000"/>
                </a:solidFill>
              </a:rPr>
              <a:t>     </a:t>
            </a:r>
            <a:r>
              <a:rPr lang="pt-BR" smtClean="0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 smtClean="0">
                <a:solidFill>
                  <a:srgbClr val="808080"/>
                </a:solidFill>
              </a:rPr>
              <a:t>a</a:t>
            </a:r>
            <a:r>
              <a:rPr lang="pt-BR" smtClean="0">
                <a:solidFill>
                  <a:srgbClr val="808080"/>
                </a:solidFill>
              </a:rPr>
              <a:t> de Produção</a:t>
            </a:r>
            <a:endParaRPr lang="pt-BR">
              <a:solidFill>
                <a:srgbClr val="80808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865224" y="0"/>
            <a:ext cx="1326776" cy="1080859"/>
          </a:xfrm>
          <a:prstGeom prst="rect">
            <a:avLst/>
          </a:prstGeom>
          <a:solidFill>
            <a:schemeClr val="tx2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9132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812</Words>
  <Application>Microsoft Office PowerPoint</Application>
  <PresentationFormat>Widescreen</PresentationFormat>
  <Paragraphs>135</Paragraphs>
  <Slides>21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6</vt:i4>
      </vt:variant>
      <vt:variant>
        <vt:lpstr>Títulos de slides</vt:lpstr>
      </vt:variant>
      <vt:variant>
        <vt:i4>21</vt:i4>
      </vt:variant>
    </vt:vector>
  </HeadingPairs>
  <TitlesOfParts>
    <vt:vector size="34" baseType="lpstr">
      <vt:lpstr>Arial</vt:lpstr>
      <vt:lpstr>Bradley Hand ITC</vt:lpstr>
      <vt:lpstr>Calibri</vt:lpstr>
      <vt:lpstr>Leelawadee UI</vt:lpstr>
      <vt:lpstr>Segoe UI Symbol</vt:lpstr>
      <vt:lpstr>Webdings</vt:lpstr>
      <vt:lpstr>Wingdings</vt:lpstr>
      <vt:lpstr>1_Design padrão</vt:lpstr>
      <vt:lpstr>Design padrão</vt:lpstr>
      <vt:lpstr>2_Design padrão</vt:lpstr>
      <vt:lpstr>3_Design padrão</vt:lpstr>
      <vt:lpstr>4_Design padrão</vt:lpstr>
      <vt:lpstr>5_Design padrão</vt:lpstr>
      <vt:lpstr>Mindset  inovação incremental  x inovação mais radical</vt:lpstr>
      <vt:lpstr>Elementos de Sistema de Gestão</vt:lpstr>
      <vt:lpstr>Incremental x (mais) Radical</vt:lpstr>
      <vt:lpstr>gestão da inovação</vt:lpstr>
      <vt:lpstr>Apresentação do PowerPoint</vt:lpstr>
      <vt:lpstr>Apresentação do PowerPoint</vt:lpstr>
      <vt:lpstr>Graus de Maturidade do Sistema de Gestão da Inovação</vt:lpstr>
      <vt:lpstr>Hipercubo da Inovação</vt:lpstr>
      <vt:lpstr>Mindset  inovação incremental  x inovação mais radical</vt:lpstr>
      <vt:lpstr>Apresentação do PowerPoint</vt:lpstr>
      <vt:lpstr>Apresentação do PowerPoint</vt:lpstr>
      <vt:lpstr>Apresentação do PowerPoint</vt:lpstr>
      <vt:lpstr>Estilo de Liderança – Inovação radical</vt:lpstr>
      <vt:lpstr>Apresentação do PowerPoint</vt:lpstr>
      <vt:lpstr>Apresentação do PowerPoint</vt:lpstr>
      <vt:lpstr>Apresentação do PowerPoint</vt:lpstr>
      <vt:lpstr>Apresentação do PowerPoint</vt:lpstr>
      <vt:lpstr>Quando pensar em inovação  mais radical?</vt:lpstr>
      <vt:lpstr>Apresentação do PowerPoint</vt:lpstr>
      <vt:lpstr>Apresentação do PowerPoint</vt:lpstr>
      <vt:lpstr>Hipercubo da Inovação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Mindset  inovação incremental  x inovação mais radical</dc:title>
  <dc:creator>Mario Sergio Salerno</dc:creator>
  <cp:lastModifiedBy>Mario Sergio Salerno</cp:lastModifiedBy>
  <cp:revision>4</cp:revision>
  <dcterms:created xsi:type="dcterms:W3CDTF">2018-03-21T21:55:55Z</dcterms:created>
  <dcterms:modified xsi:type="dcterms:W3CDTF">2018-03-21T22:28:50Z</dcterms:modified>
</cp:coreProperties>
</file>