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85" r:id="rId4"/>
    <p:sldId id="286" r:id="rId5"/>
    <p:sldId id="284" r:id="rId6"/>
    <p:sldId id="287" r:id="rId7"/>
    <p:sldId id="288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3" r:id="rId17"/>
    <p:sldId id="282" r:id="rId18"/>
    <p:sldId id="274" r:id="rId19"/>
    <p:sldId id="259" r:id="rId20"/>
    <p:sldId id="258" r:id="rId21"/>
    <p:sldId id="260" r:id="rId22"/>
    <p:sldId id="261" r:id="rId23"/>
    <p:sldId id="262" r:id="rId24"/>
    <p:sldId id="263" r:id="rId25"/>
    <p:sldId id="265" r:id="rId26"/>
    <p:sldId id="266" r:id="rId27"/>
    <p:sldId id="272" r:id="rId28"/>
    <p:sldId id="267" r:id="rId29"/>
    <p:sldId id="268" r:id="rId30"/>
    <p:sldId id="269" r:id="rId31"/>
    <p:sldId id="270" r:id="rId32"/>
    <p:sldId id="271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E40F5-8D39-416F-B12A-54AEFF6DF528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PROJETOS DE INVESTIMENTO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FBD68-F72A-4E05-B165-B96AA667F4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4910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8C0E7-F73E-40FF-AAD4-06EE82A9935D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PROJETOS DE INVESTIMENTO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84AAB-6EED-4E69-9A88-D75FD85B7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582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84AAB-6EED-4E69-9A88-D75FD85B770B}" type="slidenum">
              <a:rPr lang="pt-BR" smtClean="0"/>
              <a:t>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PROJETOS DE INVESTIMENTO</a:t>
            </a:r>
          </a:p>
        </p:txBody>
      </p:sp>
    </p:spTree>
    <p:extLst>
      <p:ext uri="{BB962C8B-B14F-4D97-AF65-F5344CB8AC3E}">
        <p14:creationId xmlns:p14="http://schemas.microsoft.com/office/powerpoint/2010/main" val="171491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84AAB-6EED-4E69-9A88-D75FD85B770B}" type="slidenum">
              <a:rPr lang="pt-BR" smtClean="0"/>
              <a:t>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PROJETOS DE INVESTIMENTO</a:t>
            </a:r>
          </a:p>
        </p:txBody>
      </p:sp>
    </p:spTree>
    <p:extLst>
      <p:ext uri="{BB962C8B-B14F-4D97-AF65-F5344CB8AC3E}">
        <p14:creationId xmlns:p14="http://schemas.microsoft.com/office/powerpoint/2010/main" val="207502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84AAB-6EED-4E69-9A88-D75FD85B770B}" type="slidenum">
              <a:rPr lang="pt-BR" smtClean="0"/>
              <a:t>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PROJETOS DE INVESTIMENTO</a:t>
            </a:r>
          </a:p>
        </p:txBody>
      </p:sp>
    </p:spTree>
    <p:extLst>
      <p:ext uri="{BB962C8B-B14F-4D97-AF65-F5344CB8AC3E}">
        <p14:creationId xmlns:p14="http://schemas.microsoft.com/office/powerpoint/2010/main" val="2210820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84AAB-6EED-4E69-9A88-D75FD85B770B}" type="slidenum">
              <a:rPr lang="pt-BR" smtClean="0"/>
              <a:t>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PROJETOS DE INVESTIMENTO</a:t>
            </a:r>
          </a:p>
        </p:txBody>
      </p:sp>
    </p:spTree>
    <p:extLst>
      <p:ext uri="{BB962C8B-B14F-4D97-AF65-F5344CB8AC3E}">
        <p14:creationId xmlns:p14="http://schemas.microsoft.com/office/powerpoint/2010/main" val="4113077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84AAB-6EED-4E69-9A88-D75FD85B770B}" type="slidenum">
              <a:rPr lang="pt-BR" smtClean="0"/>
              <a:t>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PROJETOS DE INVESTIMENTO</a:t>
            </a:r>
          </a:p>
        </p:txBody>
      </p:sp>
    </p:spTree>
    <p:extLst>
      <p:ext uri="{BB962C8B-B14F-4D97-AF65-F5344CB8AC3E}">
        <p14:creationId xmlns:p14="http://schemas.microsoft.com/office/powerpoint/2010/main" val="234342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A804-6BC8-4531-A543-CE81C0E171A4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84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37AB-6380-4AA6-8124-5239A48F5928}" type="datetime1">
              <a:rPr lang="pt-BR" smtClean="0"/>
              <a:t>27/04/2017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48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66BD-4350-4180-AF3C-ED77F92184DA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56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53EB-F4F0-4212-802E-D31062FA85ED}" type="datetime1">
              <a:rPr lang="pt-BR" smtClean="0"/>
              <a:t>27/04/2017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61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CCC-662E-4644-8C7C-33E3B376F48F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551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F747-4E9E-484B-82B7-AB3693DE24C2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52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24D2-C613-4AF1-9288-B0616D77A08F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74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E431-6D71-43C5-8D9E-D3C81CFD46EB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64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1C67-1DC5-423A-BDE1-66B094638B5C}" type="datetime1">
              <a:rPr lang="pt-BR" smtClean="0"/>
              <a:t>27/04/2017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03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C0D-91B6-4635-90A8-4AF864CF9130}" type="datetime1">
              <a:rPr lang="pt-BR" smtClean="0"/>
              <a:t>27/04/2017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06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36C0-3B1A-4F61-8B9B-FEDA308BAD92}" type="datetime1">
              <a:rPr lang="pt-BR" smtClean="0"/>
              <a:t>27/04/2017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4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84A2-3B52-4D53-B950-214BED1420AC}" type="datetime1">
              <a:rPr lang="pt-BR" smtClean="0"/>
              <a:t>27/04/2017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53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99BE-DBD4-4CE4-897B-99BFE8C896AB}" type="datetime1">
              <a:rPr lang="pt-BR" smtClean="0"/>
              <a:t>27/04/2017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1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7BCD585A-6950-4F64-BB79-0E3A94A310DD}" type="datetime1">
              <a:rPr lang="pt-BR" smtClean="0"/>
              <a:t>27/04/2017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045AC54-7E88-4404-8BCE-16FCBE032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87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pt-BR"/>
              <a:t>LES0800 - ORÇAMENTO EMPRESARIAL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4AF61A4-36DD-4DBC-9AB7-7D9CA5844E27}" type="datetime1">
              <a:rPr lang="pt-BR" smtClean="0"/>
              <a:t>27/04/2017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045AC54-7E88-4404-8BCE-16FCBE032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096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0001" y="1191569"/>
            <a:ext cx="10572000" cy="2971051"/>
          </a:xfrm>
        </p:spPr>
        <p:txBody>
          <a:bodyPr anchor="ctr"/>
          <a:lstStyle/>
          <a:p>
            <a:pPr algn="ctr"/>
            <a:r>
              <a:rPr lang="pt-BR" dirty="0"/>
              <a:t>Projetos de Investimento: o que é, seus componentes e sua relação com o planejamento estratégico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Alunos: Augusto </a:t>
            </a:r>
            <a:r>
              <a:rPr lang="pt-BR" dirty="0" err="1"/>
              <a:t>Pampolini</a:t>
            </a:r>
            <a:r>
              <a:rPr lang="pt-BR" dirty="0"/>
              <a:t>, Pedro Barros, Rodrigo Santos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00A-B90C-4CBB-A494-10B16642F4D1}" type="datetime1">
              <a:rPr lang="pt-BR" sz="1200" b="1" smtClean="0"/>
              <a:t>27/04/2017</a:t>
            </a:fld>
            <a:endParaRPr lang="pt-BR" sz="1200" b="1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200" b="1" dirty="0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3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de um projeto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t-BR" sz="2400" b="1" dirty="0"/>
              <a:t>Diagnóstico</a:t>
            </a:r>
            <a:r>
              <a:rPr lang="pt-BR" sz="2400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Ponto de </a:t>
            </a:r>
            <a:r>
              <a:rPr lang="pt-BR" sz="2400" dirty="0" smtClean="0"/>
              <a:t>partida</a:t>
            </a:r>
            <a:r>
              <a:rPr lang="en-US" sz="2400" dirty="0" smtClean="0"/>
              <a:t> do </a:t>
            </a:r>
            <a:r>
              <a:rPr lang="en-US" sz="2400" dirty="0" err="1" smtClean="0"/>
              <a:t>projeto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err="1" smtClean="0"/>
              <a:t>Demonstra</a:t>
            </a:r>
            <a:r>
              <a:rPr lang="en-US" sz="2400" dirty="0" smtClean="0"/>
              <a:t> a </a:t>
            </a:r>
            <a:r>
              <a:rPr lang="en-US" sz="2400" dirty="0" err="1" smtClean="0"/>
              <a:t>realidade</a:t>
            </a:r>
            <a:r>
              <a:rPr lang="pt-BR" sz="2400" dirty="0" smtClean="0"/>
              <a:t> a qual está inserida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24D2-C613-4AF1-9288-B0616D77A08F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10</a:t>
            </a:fld>
            <a:endParaRPr lang="pt-BR"/>
          </a:p>
        </p:txBody>
      </p:sp>
      <p:pic>
        <p:nvPicPr>
          <p:cNvPr id="2050" name="Picture 2" descr="Image result for diagnostico organiza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40" y="2102981"/>
            <a:ext cx="34099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iagnostico empresari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98" y="3916907"/>
            <a:ext cx="2911278" cy="192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iagnostico empresari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07" y="4369203"/>
            <a:ext cx="3321958" cy="14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de um projeto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t-BR" sz="2400" b="1" dirty="0"/>
              <a:t>Objetivos</a:t>
            </a:r>
            <a:r>
              <a:rPr lang="pt-BR" sz="2400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Parte essencial para dar inicio a um projeto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Necessidade de ser claro, e </a:t>
            </a:r>
            <a:r>
              <a:rPr lang="pt-BR" sz="2400" dirty="0" err="1" smtClean="0"/>
              <a:t>atingivel</a:t>
            </a:r>
            <a:endParaRPr lang="pt-BR" sz="2400" dirty="0" smtClean="0"/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Primeiro passo, antes de iniciar projetos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24D2-C613-4AF1-9288-B0616D77A08F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11</a:t>
            </a:fld>
            <a:endParaRPr lang="pt-BR"/>
          </a:p>
        </p:txBody>
      </p:sp>
      <p:pic>
        <p:nvPicPr>
          <p:cNvPr id="3074" name="Picture 2" descr="Image result for obje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253" y="230232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obje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96" y="439238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de um projeto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t-BR" sz="2400" b="1" dirty="0"/>
              <a:t>Componentes Mercadológicos</a:t>
            </a:r>
            <a:r>
              <a:rPr lang="pt-BR" sz="2400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Suas </a:t>
            </a:r>
            <a:r>
              <a:rPr lang="pt-BR" sz="2400" dirty="0"/>
              <a:t>multiplicas </a:t>
            </a:r>
            <a:r>
              <a:rPr lang="pt-BR" sz="2400" dirty="0" smtClean="0"/>
              <a:t>aplicações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O </a:t>
            </a:r>
            <a:r>
              <a:rPr lang="pt-BR" sz="2400" dirty="0"/>
              <a:t>mercado </a:t>
            </a:r>
            <a:r>
              <a:rPr lang="pt-BR" sz="2400" dirty="0" smtClean="0"/>
              <a:t>potencial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A </a:t>
            </a:r>
            <a:r>
              <a:rPr lang="pt-BR" sz="2400" dirty="0"/>
              <a:t>importância deste mercado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24D2-C613-4AF1-9288-B0616D77A08F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12</a:t>
            </a:fld>
            <a:endParaRPr lang="pt-BR"/>
          </a:p>
        </p:txBody>
      </p:sp>
      <p:pic>
        <p:nvPicPr>
          <p:cNvPr id="4100" name="Picture 4" descr="Image result for elasticidade de merc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2122715"/>
            <a:ext cx="41243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demanda e ofer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79" y="4382009"/>
            <a:ext cx="2566761" cy="192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de um projeto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t-BR" sz="2400" b="1" dirty="0"/>
              <a:t>Componente Técnico</a:t>
            </a:r>
            <a:r>
              <a:rPr lang="pt-BR" sz="2400" b="1" dirty="0" smtClean="0"/>
              <a:t>:</a:t>
            </a:r>
          </a:p>
          <a:p>
            <a:pPr marL="0" indent="0">
              <a:buNone/>
            </a:pPr>
            <a:r>
              <a:rPr lang="pt-BR" sz="2400" dirty="0"/>
              <a:t>Os padrões técnicos e especificados devem ser atingidos</a:t>
            </a:r>
            <a:r>
              <a:rPr lang="pt-BR" sz="2400" dirty="0" smtClean="0"/>
              <a:t>, </a:t>
            </a:r>
            <a:r>
              <a:rPr lang="pt-BR" sz="2400" dirty="0"/>
              <a:t>de acordo com o melhor conhecimento técnico disponível.</a:t>
            </a:r>
            <a:endParaRPr lang="pt-BR" sz="2400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24D2-C613-4AF1-9288-B0616D77A08F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13</a:t>
            </a:fld>
            <a:endParaRPr lang="pt-BR"/>
          </a:p>
        </p:txBody>
      </p:sp>
      <p:pic>
        <p:nvPicPr>
          <p:cNvPr id="5122" name="Picture 2" descr="Image result for tecnico[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10" y="3216048"/>
            <a:ext cx="2654553" cy="259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ecnico[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62" y="3671733"/>
            <a:ext cx="1711222" cy="16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de um projeto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t-BR" sz="2400" b="1" dirty="0"/>
              <a:t>Componente Administrativo</a:t>
            </a:r>
            <a:r>
              <a:rPr lang="pt-BR" sz="2400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Planejamento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Controle 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Organização </a:t>
            </a:r>
            <a:r>
              <a:rPr lang="pt-BR" sz="2400" dirty="0"/>
              <a:t>das atividades da </a:t>
            </a:r>
            <a:r>
              <a:rPr lang="pt-BR" sz="2400" dirty="0" smtClean="0"/>
              <a:t>empresa</a:t>
            </a:r>
            <a:endParaRPr lang="pt-BR" sz="2400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24D2-C613-4AF1-9288-B0616D77A08F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14</a:t>
            </a:fld>
            <a:endParaRPr lang="pt-BR"/>
          </a:p>
        </p:txBody>
      </p:sp>
      <p:sp>
        <p:nvSpPr>
          <p:cNvPr id="7" name="Chave direita 6"/>
          <p:cNvSpPr/>
          <p:nvPr/>
        </p:nvSpPr>
        <p:spPr>
          <a:xfrm>
            <a:off x="7511142" y="2824843"/>
            <a:ext cx="424543" cy="13062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935685" y="3062487"/>
            <a:ext cx="3461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Estrutura Organizacional</a:t>
            </a:r>
            <a:endParaRPr lang="pt-BR" sz="2400" dirty="0"/>
          </a:p>
        </p:txBody>
      </p:sp>
      <p:pic>
        <p:nvPicPr>
          <p:cNvPr id="6146" name="Picture 2" descr="Image result for estrutura organiza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17" y="4416879"/>
            <a:ext cx="4530768" cy="207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6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de um projeto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t-BR" sz="2400" b="1" dirty="0"/>
              <a:t>Componente Legal</a:t>
            </a:r>
            <a:r>
              <a:rPr lang="pt-BR" sz="2400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Situar </a:t>
            </a:r>
            <a:r>
              <a:rPr lang="pt-BR" sz="2400" dirty="0"/>
              <a:t>o empreendimento em um contexto </a:t>
            </a:r>
            <a:r>
              <a:rPr lang="pt-BR" sz="2400" dirty="0" smtClean="0"/>
              <a:t>jurídico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Possíveis benefícios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24D2-C613-4AF1-9288-B0616D77A08F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15</a:t>
            </a:fld>
            <a:endParaRPr lang="pt-BR"/>
          </a:p>
        </p:txBody>
      </p:sp>
      <p:pic>
        <p:nvPicPr>
          <p:cNvPr id="7170" name="Picture 2" descr="Image result for beneficio fis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120" y="3382962"/>
            <a:ext cx="2968275" cy="252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dire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91" y="4073979"/>
            <a:ext cx="4723622" cy="18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de um projeto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t-BR" sz="2400" b="1" dirty="0"/>
              <a:t>Componente </a:t>
            </a:r>
            <a:r>
              <a:rPr lang="pt-BR" sz="2400" b="1" dirty="0" smtClean="0"/>
              <a:t>Ambiental: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/>
              <a:t>O</a:t>
            </a:r>
            <a:r>
              <a:rPr lang="pt-BR" sz="2400" dirty="0" smtClean="0"/>
              <a:t> </a:t>
            </a:r>
            <a:r>
              <a:rPr lang="pt-BR" sz="2400" dirty="0"/>
              <a:t>que produzir, como produzir e para quem </a:t>
            </a:r>
            <a:r>
              <a:rPr lang="pt-BR" sz="2400" dirty="0" smtClean="0"/>
              <a:t>produzir (antigo)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Política ambiental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24D2-C613-4AF1-9288-B0616D77A08F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16</a:t>
            </a:fld>
            <a:endParaRPr lang="pt-BR"/>
          </a:p>
        </p:txBody>
      </p:sp>
      <p:pic>
        <p:nvPicPr>
          <p:cNvPr id="8194" name="Picture 2" descr="Image result for empresas e meio ambi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670" y="3535135"/>
            <a:ext cx="1847191" cy="237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empresas e meio ambi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32" y="3815442"/>
            <a:ext cx="36385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de um projeto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t-BR" sz="2400" b="1" dirty="0"/>
              <a:t>Componente </a:t>
            </a:r>
            <a:r>
              <a:rPr lang="pt-BR" sz="2400" b="1" dirty="0" smtClean="0"/>
              <a:t>Econômico-financeiro</a:t>
            </a:r>
            <a:r>
              <a:rPr lang="pt-BR" sz="2400" b="1" dirty="0"/>
              <a:t> e Índices de avaliação econômico financeiro</a:t>
            </a:r>
            <a:r>
              <a:rPr lang="pt-BR" sz="2400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/>
              <a:t>existência de lucros compatíveis com o investimento </a:t>
            </a:r>
            <a:r>
              <a:rPr lang="pt-BR" sz="2400" dirty="0" smtClean="0"/>
              <a:t>realizado</a:t>
            </a:r>
          </a:p>
          <a:p>
            <a:pPr>
              <a:buFont typeface="Wingdings" pitchFamily="2" charset="2"/>
              <a:buChar char="§"/>
            </a:pPr>
            <a:endParaRPr lang="pt-BR" sz="2400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24D2-C613-4AF1-9288-B0616D77A08F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17</a:t>
            </a:fld>
            <a:endParaRPr lang="pt-BR"/>
          </a:p>
        </p:txBody>
      </p:sp>
      <p:pic>
        <p:nvPicPr>
          <p:cNvPr id="9218" name="Picture 2" descr="Image result for analise de viabilidade econômico finance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05" y="3654424"/>
            <a:ext cx="4776561" cy="284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Tópicos da apresentação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+mj-lt"/>
              <a:buAutoNum type="arabicPeriod"/>
            </a:pPr>
            <a:r>
              <a:rPr lang="pt-BR" dirty="0"/>
              <a:t>O que é um projeto de investimento.</a:t>
            </a:r>
          </a:p>
          <a:p>
            <a:pPr algn="just">
              <a:buFont typeface="+mj-lt"/>
              <a:buAutoNum type="arabicPeriod"/>
            </a:pPr>
            <a:r>
              <a:rPr lang="pt-BR" dirty="0"/>
              <a:t>Quais são os componentes de um projeto de investimento.</a:t>
            </a:r>
          </a:p>
          <a:p>
            <a:pPr algn="just">
              <a:buFont typeface="+mj-lt"/>
              <a:buAutoNum type="arabicPeriod"/>
            </a:pPr>
            <a:r>
              <a:rPr lang="pt-BR" b="1" dirty="0"/>
              <a:t>Como um projeto de investimento está relacionado com o planejamento estratégico.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BE9-EA0F-4429-BB61-1AEB5F2BF24B}" type="datetime1">
              <a:rPr lang="pt-BR" sz="1200" smtClean="0"/>
              <a:t>27/04/2017</a:t>
            </a:fld>
            <a:endParaRPr lang="pt-BR" sz="12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200" dirty="0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7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Importância do Planejamento Estratégico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/>
              <a:t>Souza e Clemente (2008):</a:t>
            </a:r>
          </a:p>
          <a:p>
            <a:pPr lvl="1" algn="just"/>
            <a:r>
              <a:rPr lang="pt-BR" sz="1800" dirty="0"/>
              <a:t>Auxilia na tomada de decisão.</a:t>
            </a:r>
          </a:p>
          <a:p>
            <a:pPr lvl="1" algn="just"/>
            <a:r>
              <a:rPr lang="pt-BR" sz="1800" dirty="0"/>
              <a:t>Reduz a incerteza.</a:t>
            </a:r>
          </a:p>
          <a:p>
            <a:pPr algn="just"/>
            <a:r>
              <a:rPr lang="pt-BR" b="1" dirty="0" err="1"/>
              <a:t>Hoss</a:t>
            </a:r>
            <a:r>
              <a:rPr lang="pt-BR" b="1" dirty="0"/>
              <a:t> et al (2012) afirmam que ele determina:</a:t>
            </a:r>
          </a:p>
          <a:p>
            <a:pPr lvl="1" algn="just"/>
            <a:r>
              <a:rPr lang="pt-BR" sz="1800" dirty="0"/>
              <a:t>O comportamento da empresa.</a:t>
            </a:r>
          </a:p>
          <a:p>
            <a:pPr lvl="1" algn="just"/>
            <a:r>
              <a:rPr lang="pt-BR" sz="1800" dirty="0"/>
              <a:t>Quais produtos e serviços serão oferecidos.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058A-76FF-4ADE-89DB-9E33A95E3A9E}" type="datetime1">
              <a:rPr lang="pt-BR" sz="1200" smtClean="0"/>
              <a:t>27/04/2017</a:t>
            </a:fld>
            <a:endParaRPr lang="pt-BR" sz="12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200"/>
              <a:t>LES0800 - ORÇAMENTO EMPRESARIAL</a:t>
            </a:r>
            <a:endParaRPr lang="pt-BR" sz="120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19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19" y="2763386"/>
            <a:ext cx="2919212" cy="2554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81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Tópicos da apresentação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+mj-lt"/>
              <a:buAutoNum type="arabicPeriod"/>
            </a:pPr>
            <a:r>
              <a:rPr lang="pt-BR" b="1" dirty="0"/>
              <a:t>O que é um projeto de investimento.</a:t>
            </a:r>
          </a:p>
          <a:p>
            <a:pPr algn="just">
              <a:buFont typeface="+mj-lt"/>
              <a:buAutoNum type="arabicPeriod"/>
            </a:pPr>
            <a:r>
              <a:rPr lang="pt-BR" dirty="0"/>
              <a:t>Quais são os componentes de um projeto de investimento.</a:t>
            </a:r>
          </a:p>
          <a:p>
            <a:pPr algn="just">
              <a:buFont typeface="+mj-lt"/>
              <a:buAutoNum type="arabicPeriod"/>
            </a:pPr>
            <a:r>
              <a:rPr lang="pt-BR" dirty="0"/>
              <a:t>Como um projeto de investimento está relacionado com o planejamento estratégico.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BE9-EA0F-4429-BB61-1AEB5F2BF24B}" type="datetime1">
              <a:rPr lang="pt-BR" sz="1200" smtClean="0"/>
              <a:t>27/04/2017</a:t>
            </a:fld>
            <a:endParaRPr lang="pt-BR" sz="12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200" dirty="0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4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Etapas do Planejamento Estratégico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/>
              <a:t>Avaliar a empresa e o mercado:</a:t>
            </a:r>
          </a:p>
          <a:p>
            <a:pPr lvl="1" algn="just"/>
            <a:r>
              <a:rPr lang="pt-BR" sz="1800" dirty="0"/>
              <a:t>Análise de ambiente interno (pontos fortes e fracos).</a:t>
            </a:r>
          </a:p>
          <a:p>
            <a:pPr lvl="1" algn="just"/>
            <a:r>
              <a:rPr lang="pt-BR" sz="1800" dirty="0"/>
              <a:t>Pontos fortes e fracos.</a:t>
            </a:r>
          </a:p>
          <a:p>
            <a:pPr algn="just"/>
            <a:r>
              <a:rPr lang="pt-BR" b="1" dirty="0"/>
              <a:t>Definir :</a:t>
            </a:r>
            <a:r>
              <a:rPr lang="pt-BR" dirty="0"/>
              <a:t> </a:t>
            </a:r>
          </a:p>
          <a:p>
            <a:pPr lvl="1" algn="just"/>
            <a:r>
              <a:rPr lang="pt-BR" sz="1800" dirty="0"/>
              <a:t>Missão, visão e valores.</a:t>
            </a:r>
          </a:p>
          <a:p>
            <a:pPr lvl="1" algn="just"/>
            <a:r>
              <a:rPr lang="pt-BR" sz="1800" dirty="0"/>
              <a:t>Estratégia.</a:t>
            </a:r>
          </a:p>
          <a:p>
            <a:pPr lvl="1" algn="just"/>
            <a:r>
              <a:rPr lang="pt-BR" sz="1800" dirty="0"/>
              <a:t>Objetivos.</a:t>
            </a:r>
          </a:p>
          <a:p>
            <a:pPr algn="just"/>
            <a:r>
              <a:rPr lang="pt-BR" b="1" dirty="0"/>
              <a:t>Acompanhamento e controle </a:t>
            </a:r>
            <a:r>
              <a:rPr lang="pt-BR" dirty="0"/>
              <a:t>(MEDRANO e ENARI, 2011).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1CD-56C3-4921-A0AF-C7CD970D4693}" type="datetime1">
              <a:rPr lang="pt-BR" sz="1200" b="1" smtClean="0"/>
              <a:t>27/04/2017</a:t>
            </a:fld>
            <a:endParaRPr lang="pt-BR" sz="1200" b="1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200" b="1" dirty="0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20</a:t>
            </a:fld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72" y="2614410"/>
            <a:ext cx="4607303" cy="27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Projetos de Investimento e o Planejamento Estratégico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just"/>
            <a:r>
              <a:rPr lang="pt-BR" dirty="0"/>
              <a:t>Planejamento estratégico define como as empresas irão alocar seus recursos financeiros (BIEGER, 2000).</a:t>
            </a:r>
          </a:p>
          <a:p>
            <a:pPr algn="just"/>
            <a:r>
              <a:rPr lang="pt-BR" dirty="0"/>
              <a:t>Análise dos projetos mensura os impactos financeiros, e não na estratégia da empresa como um todo (MEDRANO e ENARI, 2011).</a:t>
            </a:r>
          </a:p>
          <a:p>
            <a:pPr algn="just"/>
            <a:r>
              <a:rPr lang="pt-BR" dirty="0"/>
              <a:t>Objetivos do projeto alinhados com os objetivos do planejamento estratégico (FILHO e KOPITTIKE, 2008; MEDRANO e ENARI, 2011).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DC4A-853A-4496-852E-246F2C1C7B84}" type="datetime1">
              <a:rPr lang="pt-BR" sz="1200" b="1"/>
              <a:t>27/04/2017</a:t>
            </a:fld>
            <a:endParaRPr lang="pt-BR" sz="1200" b="1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200" b="1" dirty="0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21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6" y="4253732"/>
            <a:ext cx="3754929" cy="1783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62" y="4253732"/>
            <a:ext cx="3601503" cy="1780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Conector de seta reta 9"/>
          <p:cNvCxnSpPr/>
          <p:nvPr/>
        </p:nvCxnSpPr>
        <p:spPr>
          <a:xfrm>
            <a:off x="5638506" y="5143893"/>
            <a:ext cx="8233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4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Projetos de Investimento e o Planejamento Estratégico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just"/>
            <a:r>
              <a:rPr lang="pt-BR" dirty="0"/>
              <a:t>“O planejamento estratégico associado com as ferramentas dos critérios de investimentos forma um grande aprendizado e a necessidade de maior interação </a:t>
            </a:r>
            <a:r>
              <a:rPr lang="pt-BR" dirty="0" err="1"/>
              <a:t>intra</a:t>
            </a:r>
            <a:r>
              <a:rPr lang="pt-BR" dirty="0"/>
              <a:t> e </a:t>
            </a:r>
            <a:r>
              <a:rPr lang="pt-BR" dirty="0" err="1"/>
              <a:t>inter</a:t>
            </a:r>
            <a:r>
              <a:rPr lang="pt-BR" dirty="0"/>
              <a:t> departamental nas organizações” (MEDRANO e ENARI, 2011).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2938-40BE-47FA-9DC1-E8BFC7E3B318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22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9" y="3327068"/>
            <a:ext cx="5351037" cy="2714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973" y="3427562"/>
            <a:ext cx="3686708" cy="2459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Conector de seta reta 9"/>
          <p:cNvCxnSpPr/>
          <p:nvPr/>
        </p:nvCxnSpPr>
        <p:spPr>
          <a:xfrm>
            <a:off x="6705969" y="4657453"/>
            <a:ext cx="7637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5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Caso: empresa Zincar (HOSS et al, 2012)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Empresa: </a:t>
            </a:r>
            <a:r>
              <a:rPr lang="pt-BR" dirty="0"/>
              <a:t>Zincar Indústria de Comercio e Carrinhos de Supermercado Ltda.</a:t>
            </a:r>
          </a:p>
          <a:p>
            <a:pPr algn="just"/>
            <a:r>
              <a:rPr lang="pt-BR" b="1" dirty="0"/>
              <a:t>Situada: </a:t>
            </a:r>
            <a:r>
              <a:rPr lang="pt-BR" dirty="0"/>
              <a:t>estado do PR. </a:t>
            </a:r>
          </a:p>
          <a:p>
            <a:pPr algn="just"/>
            <a:r>
              <a:rPr lang="pt-BR" b="1" dirty="0"/>
              <a:t>Tempo de atuação: </a:t>
            </a:r>
            <a:r>
              <a:rPr lang="pt-BR" dirty="0"/>
              <a:t>11 anos no mercado. </a:t>
            </a:r>
          </a:p>
          <a:p>
            <a:pPr algn="just"/>
            <a:r>
              <a:rPr lang="pt-BR" b="1" dirty="0"/>
              <a:t>3 sócios</a:t>
            </a:r>
            <a:r>
              <a:rPr lang="pt-BR" dirty="0"/>
              <a:t>.</a:t>
            </a:r>
          </a:p>
          <a:p>
            <a:pPr algn="just"/>
            <a:r>
              <a:rPr lang="pt-BR" b="1" dirty="0"/>
              <a:t>8 funcionários.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62BF-C5F0-41AA-A8C9-60CC85004BD1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23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53" y="5266663"/>
            <a:ext cx="2377445" cy="6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Caso: empresa Zincar (HOSS et al, 2012)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0000" y="2279377"/>
            <a:ext cx="10554574" cy="3636511"/>
          </a:xfrm>
        </p:spPr>
        <p:txBody>
          <a:bodyPr/>
          <a:lstStyle/>
          <a:p>
            <a:pPr algn="just"/>
            <a:r>
              <a:rPr lang="pt-BR" b="1" dirty="0"/>
              <a:t>Missão: </a:t>
            </a:r>
            <a:r>
              <a:rPr lang="pt-BR" dirty="0"/>
              <a:t>“Fornecer serviços e carrinhos para supermercados, utilizando material e peças de altíssima qualidade, atendendo as necessidades dos clientes”.</a:t>
            </a:r>
          </a:p>
          <a:p>
            <a:pPr algn="just"/>
            <a:r>
              <a:rPr lang="pt-BR" b="1" dirty="0"/>
              <a:t>Visão: “</a:t>
            </a:r>
            <a:r>
              <a:rPr lang="pt-BR" dirty="0"/>
              <a:t>Ser a melhor e maior empresa em reforma, vendas e serviços de zincagem em carrinhos para supermercados do sul do Brasil, trabalhando com ética e responsabilidade socioambiental”.</a:t>
            </a:r>
          </a:p>
          <a:p>
            <a:pPr algn="just"/>
            <a:r>
              <a:rPr lang="pt-BR" b="1" dirty="0"/>
              <a:t>Valores: </a:t>
            </a:r>
            <a:r>
              <a:rPr lang="pt-BR" dirty="0"/>
              <a:t>“Ética, qualidade, honestidade, comprometimento e responsabilidade socioambiental”. 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5C3D-CA0E-4638-8A3A-686B4FBF05FE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24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53" y="5266663"/>
            <a:ext cx="2377445" cy="6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Caso: empresa Zincar (HOSS et al, 2012)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z="2400" b="1" dirty="0"/>
              <a:t>Análise do mercado:</a:t>
            </a:r>
            <a:endParaRPr lang="pt-BR" sz="2000" dirty="0"/>
          </a:p>
          <a:p>
            <a:pPr lvl="1" algn="just"/>
            <a:r>
              <a:rPr lang="pt-BR" sz="2000" b="1" dirty="0"/>
              <a:t>Clientes: </a:t>
            </a:r>
            <a:r>
              <a:rPr lang="pt-BR" sz="2000" dirty="0"/>
              <a:t>supermercados pequenos, médios e grandes, situados na região sul.</a:t>
            </a:r>
            <a:endParaRPr lang="pt-BR" sz="1800" dirty="0"/>
          </a:p>
          <a:p>
            <a:pPr lvl="1" algn="just"/>
            <a:r>
              <a:rPr lang="pt-BR" sz="2000" b="1" dirty="0"/>
              <a:t>Concorrentes: </a:t>
            </a:r>
            <a:r>
              <a:rPr lang="pt-BR" sz="2000" dirty="0"/>
              <a:t>fabricantes em São Paulo.</a:t>
            </a:r>
            <a:endParaRPr lang="pt-BR" sz="1800" dirty="0"/>
          </a:p>
          <a:p>
            <a:pPr lvl="1" algn="just"/>
            <a:r>
              <a:rPr lang="pt-BR" sz="2000" b="1" dirty="0"/>
              <a:t>Fornecedores: </a:t>
            </a:r>
            <a:r>
              <a:rPr lang="pt-BR" sz="2000" dirty="0"/>
              <a:t>situados no Paraná. Fazem entregas precisas.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AE8F-8663-41EA-BA1D-78C16611E509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25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53" y="5266663"/>
            <a:ext cx="2377445" cy="6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Caso: empresa Zincar (HOSS et al, 2012)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pt-BR" b="1" dirty="0"/>
              <a:t>Fatores internos:</a:t>
            </a:r>
            <a:endParaRPr lang="pt-BR" dirty="0"/>
          </a:p>
          <a:p>
            <a:pPr lvl="1" algn="just"/>
            <a:r>
              <a:rPr lang="pt-BR" sz="1800" b="1" dirty="0"/>
              <a:t>Pontos fortes: </a:t>
            </a:r>
            <a:r>
              <a:rPr lang="pt-BR" sz="1800" dirty="0"/>
              <a:t>conhecimento no ramo, clientes conquistados, serviços personalizados e de qualidade, pouco concorrência.</a:t>
            </a:r>
          </a:p>
          <a:p>
            <a:pPr lvl="1" algn="just"/>
            <a:r>
              <a:rPr lang="pt-BR" sz="1800" b="1" dirty="0"/>
              <a:t>Pontos fracos:  </a:t>
            </a:r>
            <a:r>
              <a:rPr lang="pt-BR" sz="1800" dirty="0"/>
              <a:t>organograma defasado, falta de conhecimento na operação de máquinas, alta rotatividade dos funcionários, necessidade de capital de terceiros.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EA5B-6A01-4DD7-AFA7-484DDECA1D07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26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53" y="5266663"/>
            <a:ext cx="2377445" cy="6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Caso: empresa Zincar (HOSS et al, 2012)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pt-BR" b="1" dirty="0"/>
              <a:t>Fatores externos:</a:t>
            </a:r>
            <a:endParaRPr lang="pt-BR" dirty="0"/>
          </a:p>
          <a:p>
            <a:pPr lvl="1" algn="just"/>
            <a:r>
              <a:rPr lang="pt-BR" sz="1800" b="1" dirty="0"/>
              <a:t>Oportunidades: </a:t>
            </a:r>
            <a:r>
              <a:rPr lang="pt-BR" sz="1800" dirty="0"/>
              <a:t>aumento da quantidade de supermercados.</a:t>
            </a:r>
          </a:p>
          <a:p>
            <a:pPr lvl="1" algn="just"/>
            <a:r>
              <a:rPr lang="pt-BR" sz="1800" b="1" dirty="0"/>
              <a:t>Ameaças: </a:t>
            </a:r>
            <a:r>
              <a:rPr lang="pt-BR" sz="1800" dirty="0"/>
              <a:t>concorrentes com maior potencial produtivo, concorrentes que oferecem produtos de menor qualidade a preços mais baratos.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EA5B-6A01-4DD7-AFA7-484DDECA1D07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27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53" y="5266663"/>
            <a:ext cx="2377445" cy="6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Caso: empresa Zincar (HOSS et al, 2012)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/>
          </a:p>
          <a:p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7988-25EB-4E15-A282-502BF1E91526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28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798" y="2679005"/>
            <a:ext cx="7376401" cy="256852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407798" y="5424627"/>
            <a:ext cx="748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/>
              <a:t>Hoss</a:t>
            </a:r>
            <a:r>
              <a:rPr lang="pt-BR" dirty="0"/>
              <a:t> et al (2012). Elaborado pelo autor.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53" y="5266663"/>
            <a:ext cx="2377445" cy="6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Caso: empresa Zincar (HOSS et al, 2012)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B0D1-CE59-4D7C-8EC9-2090F0BC053E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29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882566"/>
            <a:ext cx="6872219" cy="254777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10000" y="5551183"/>
            <a:ext cx="673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/>
              <a:t>Hoss</a:t>
            </a:r>
            <a:r>
              <a:rPr lang="pt-BR" dirty="0"/>
              <a:t> et al (2012). Elaborado pelo autor.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17" y="2937251"/>
            <a:ext cx="2438400" cy="24384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53" y="5266663"/>
            <a:ext cx="2377445" cy="6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um projeto de investimento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694726"/>
            <a:ext cx="10554574" cy="3636511"/>
          </a:xfrm>
        </p:spPr>
        <p:txBody>
          <a:bodyPr/>
          <a:lstStyle/>
          <a:p>
            <a:endParaRPr lang="pt-BR" dirty="0" smtClean="0"/>
          </a:p>
          <a:p>
            <a:r>
              <a:rPr lang="pt-BR" b="1" u="sng" dirty="0" smtClean="0">
                <a:solidFill>
                  <a:srgbClr val="FFFF00"/>
                </a:solidFill>
              </a:rPr>
              <a:t>INVESTIMENTO:</a:t>
            </a:r>
          </a:p>
          <a:p>
            <a:pPr lvl="1"/>
            <a:r>
              <a:rPr lang="pt-BR" dirty="0"/>
              <a:t>O investimento na </a:t>
            </a:r>
            <a:r>
              <a:rPr lang="pt-BR" b="1" dirty="0" smtClean="0"/>
              <a:t>perspectiva financeira</a:t>
            </a:r>
            <a:r>
              <a:rPr lang="pt-BR" dirty="0" smtClean="0"/>
              <a:t>:</a:t>
            </a:r>
          </a:p>
          <a:p>
            <a:pPr lvl="2"/>
            <a:r>
              <a:rPr lang="pt-BR" dirty="0" smtClean="0"/>
              <a:t>Ótica da </a:t>
            </a:r>
            <a:r>
              <a:rPr lang="pt-BR" b="1" dirty="0" smtClean="0"/>
              <a:t>Empresa/Empresário</a:t>
            </a:r>
            <a:r>
              <a:rPr lang="pt-BR" dirty="0" smtClean="0"/>
              <a:t>: Aplicação de </a:t>
            </a:r>
            <a:r>
              <a:rPr lang="pt-BR" b="1" dirty="0" smtClean="0"/>
              <a:t>Capitais</a:t>
            </a:r>
            <a:r>
              <a:rPr lang="pt-BR" dirty="0" smtClean="0"/>
              <a:t> ou </a:t>
            </a:r>
            <a:r>
              <a:rPr lang="pt-BR" b="1" dirty="0" smtClean="0"/>
              <a:t>Ativos Monetários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O investimento na </a:t>
            </a:r>
            <a:r>
              <a:rPr lang="pt-BR" b="1" dirty="0" smtClean="0"/>
              <a:t>perspectiva econômica:</a:t>
            </a:r>
          </a:p>
          <a:p>
            <a:pPr lvl="2"/>
            <a:r>
              <a:rPr lang="pt-BR" b="1" dirty="0" smtClean="0"/>
              <a:t>Criação</a:t>
            </a:r>
            <a:r>
              <a:rPr lang="pt-BR" dirty="0" smtClean="0"/>
              <a:t> ou </a:t>
            </a:r>
            <a:r>
              <a:rPr lang="pt-BR" b="1" dirty="0" smtClean="0"/>
              <a:t>aplicação</a:t>
            </a:r>
            <a:r>
              <a:rPr lang="pt-BR" dirty="0" smtClean="0"/>
              <a:t> de </a:t>
            </a:r>
            <a:r>
              <a:rPr lang="pt-BR" b="1" dirty="0" smtClean="0"/>
              <a:t>Bens de Capital </a:t>
            </a:r>
            <a:r>
              <a:rPr lang="pt-BR" dirty="0" smtClean="0"/>
              <a:t>com o objetivo de produzir </a:t>
            </a:r>
            <a:r>
              <a:rPr lang="pt-BR" b="1" dirty="0" smtClean="0"/>
              <a:t>resultados </a:t>
            </a:r>
            <a:r>
              <a:rPr lang="pt-BR" dirty="0" smtClean="0"/>
              <a:t>em</a:t>
            </a:r>
          </a:p>
          <a:p>
            <a:pPr marL="914400" lvl="2" indent="0">
              <a:buNone/>
            </a:pPr>
            <a:r>
              <a:rPr lang="pt-BR" dirty="0"/>
              <a:t>c</a:t>
            </a:r>
            <a:r>
              <a:rPr lang="pt-BR" dirty="0" smtClean="0"/>
              <a:t>erto prazo.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24D2-C613-4AF1-9288-B0616D77A08F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LES0800 - ORÇAMENTO EMPRESARIAL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3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351" y="2039723"/>
            <a:ext cx="2086135" cy="294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61" y="4166570"/>
            <a:ext cx="3982076" cy="2239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86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Caso: empresa Zincar (HOSS et al, 2012)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Objetivo estratégico da empresa: </a:t>
            </a:r>
            <a:r>
              <a:rPr lang="pt-BR" dirty="0"/>
              <a:t>conquistar e atender um maior número de clientes.</a:t>
            </a:r>
          </a:p>
          <a:p>
            <a:pPr algn="just"/>
            <a:r>
              <a:rPr lang="pt-BR" b="1" dirty="0"/>
              <a:t>Objetivo do projeto de investimento: </a:t>
            </a:r>
            <a:r>
              <a:rPr lang="pt-BR" dirty="0"/>
              <a:t>fabricar carrinhos de supermercado.</a:t>
            </a:r>
          </a:p>
          <a:p>
            <a:pPr algn="just"/>
            <a:r>
              <a:rPr lang="pt-BR" b="1" dirty="0"/>
              <a:t>Alinhamento: </a:t>
            </a:r>
            <a:r>
              <a:rPr lang="pt-BR" dirty="0"/>
              <a:t>dadas as análises de mercado, fabricando carrinhos de supermercado, a empresa conseguirá conquistar e atender um maior número de clientes.</a:t>
            </a:r>
            <a:endParaRPr lang="pt-BR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E5F0-451D-45AB-A76B-6EAFCE5BE1CF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30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53" y="5266663"/>
            <a:ext cx="2377445" cy="6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ALVARÉZ, A. Análise epistemológica de projetos de investimentos. São Paulo, 1998.</a:t>
            </a:r>
            <a:endParaRPr lang="pt-BR" dirty="0" smtClean="0"/>
          </a:p>
          <a:p>
            <a:pPr algn="just"/>
            <a:r>
              <a:rPr lang="pt-BR" dirty="0" smtClean="0"/>
              <a:t>BERTOGLIO</a:t>
            </a:r>
            <a:r>
              <a:rPr lang="pt-BR" dirty="0"/>
              <a:t>, O.; BRASAGA, B. A. Projetos de investimentos, empreendedorismo e aspectos de mercado: caracterização e importância para as organizações. </a:t>
            </a:r>
            <a:r>
              <a:rPr lang="pt-BR" b="1" dirty="0"/>
              <a:t>Revista de Administração e Ciências Contábeis</a:t>
            </a:r>
            <a:r>
              <a:rPr lang="pt-BR" dirty="0"/>
              <a:t>, v. 3, n. 7, p. 1-16, 2008.</a:t>
            </a:r>
          </a:p>
          <a:p>
            <a:pPr algn="just"/>
            <a:r>
              <a:rPr lang="pt-BR" dirty="0"/>
              <a:t>BIEGER, M. </a:t>
            </a:r>
            <a:r>
              <a:rPr lang="pt-BR" b="1" dirty="0"/>
              <a:t>Decisão de Investimentos: Critérios de Avaliação e a Consideração de Aspectos Estratégicos nas empresas industriais de médio e grande porte da região noroeste-RS</a:t>
            </a:r>
            <a:r>
              <a:rPr lang="pt-BR" dirty="0"/>
              <a:t>. Dissertação de Mestrado. PPGA/UFRGS. Porto Alegre, 2000.</a:t>
            </a:r>
          </a:p>
          <a:p>
            <a:pPr algn="just"/>
            <a:r>
              <a:rPr lang="pt-BR" dirty="0"/>
              <a:t>FILHO, J. R. DE T.; OLIVEIRA, E. L. DE; SPESSATTO, G. Fluxo de Caixa como Instrumento de Controle Gerencial para Tomada de Decisão: um estudo realizado em microempresas. </a:t>
            </a:r>
            <a:r>
              <a:rPr lang="pt-BR" b="1" dirty="0"/>
              <a:t>Revista de Contabilidade do Mestrado em Ciências Contábeis da UERJ</a:t>
            </a:r>
            <a:r>
              <a:rPr lang="pt-BR" dirty="0"/>
              <a:t>, Rio de Janeiro, v. 15, n. 2, 2010.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02DE-551F-4A53-8130-06EC3D5C743A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6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HOSS, O.; ZENCI, S. D.; LEZANA, A. G. R. Investimento em projetos com base no planejamento estratégico: um estudo de caso em uma fábrica de carrinhos para supermercado. </a:t>
            </a:r>
            <a:r>
              <a:rPr lang="pt-BR" b="1" dirty="0"/>
              <a:t>Revista de Gestão e Projetos-</a:t>
            </a:r>
            <a:r>
              <a:rPr lang="pt-BR" b="1" dirty="0" err="1"/>
              <a:t>GeP</a:t>
            </a:r>
            <a:r>
              <a:rPr lang="pt-BR" dirty="0"/>
              <a:t>, v. 3, n. 3, p. 181-214, 2012.</a:t>
            </a:r>
          </a:p>
          <a:p>
            <a:pPr algn="just"/>
            <a:r>
              <a:rPr lang="pt-BR" dirty="0" smtClean="0"/>
              <a:t>MARQUES, A. </a:t>
            </a:r>
            <a:r>
              <a:rPr lang="pt-BR" b="1" dirty="0" err="1" smtClean="0"/>
              <a:t>Conceção</a:t>
            </a:r>
            <a:r>
              <a:rPr lang="pt-BR" b="1" dirty="0" smtClean="0"/>
              <a:t> e Análise de Projetos de Investimento</a:t>
            </a:r>
            <a:r>
              <a:rPr lang="pt-BR" dirty="0" smtClean="0"/>
              <a:t>. Edições </a:t>
            </a:r>
            <a:r>
              <a:rPr lang="pt-BR" dirty="0" err="1" smtClean="0"/>
              <a:t>Sílabo</a:t>
            </a:r>
            <a:r>
              <a:rPr lang="pt-BR" dirty="0" smtClean="0"/>
              <a:t>. 4ª Edição. São Paulo, 2014.</a:t>
            </a:r>
          </a:p>
          <a:p>
            <a:pPr algn="just"/>
            <a:r>
              <a:rPr lang="pt-BR" dirty="0" smtClean="0"/>
              <a:t>MEDRANO</a:t>
            </a:r>
            <a:r>
              <a:rPr lang="pt-BR" dirty="0"/>
              <a:t>, J. H. P.; OLIVEIRA, J. V. DE; RODRIGUES, L. C.</a:t>
            </a:r>
            <a:r>
              <a:rPr lang="pt-BR" b="1" dirty="0"/>
              <a:t> Critérios de Investimentos em Projetos, uma Visão com Base no Planejamento Estratégico</a:t>
            </a:r>
            <a:r>
              <a:rPr lang="pt-BR" dirty="0"/>
              <a:t>. VII Simpósio de Excelência em Gestão e Tecnologia. Rio de Janeiro, 2009.</a:t>
            </a:r>
          </a:p>
          <a:p>
            <a:pPr algn="just"/>
            <a:r>
              <a:rPr lang="pt-BR" dirty="0"/>
              <a:t>SOUZA, A.; CLEMENTE, A. </a:t>
            </a:r>
            <a:r>
              <a:rPr lang="pt-BR" b="1" dirty="0"/>
              <a:t>Decisões Financeiras e análise de Investimentos.</a:t>
            </a:r>
            <a:r>
              <a:rPr lang="pt-BR" dirty="0"/>
              <a:t> 6 ed. São Paulo: Atlas, 2008.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7FDA-D4BC-402E-8115-BC0B1AD871EB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6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um projeto de </a:t>
            </a:r>
            <a:r>
              <a:rPr lang="pt-BR" dirty="0" smtClean="0"/>
              <a:t>investimento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868" y="1417638"/>
            <a:ext cx="10554574" cy="3636511"/>
          </a:xfrm>
        </p:spPr>
        <p:txBody>
          <a:bodyPr/>
          <a:lstStyle/>
          <a:p>
            <a:r>
              <a:rPr lang="pt-BR" b="1" u="sng" dirty="0">
                <a:solidFill>
                  <a:srgbClr val="FFFF00"/>
                </a:solidFill>
              </a:rPr>
              <a:t>INVESTIMENTO</a:t>
            </a:r>
            <a:r>
              <a:rPr lang="pt-BR" b="1" u="sng" dirty="0" smtClean="0">
                <a:solidFill>
                  <a:srgbClr val="FFFF00"/>
                </a:solidFill>
              </a:rPr>
              <a:t>:</a:t>
            </a:r>
            <a:endParaRPr lang="pt-BR" dirty="0"/>
          </a:p>
          <a:p>
            <a:pPr lvl="1"/>
            <a:r>
              <a:rPr lang="pt-BR" dirty="0" smtClean="0"/>
              <a:t>Investimento na perspectiva dos </a:t>
            </a:r>
            <a:r>
              <a:rPr lang="pt-BR" b="1" dirty="0" smtClean="0"/>
              <a:t>agentes econômicos aforradores:</a:t>
            </a:r>
          </a:p>
          <a:p>
            <a:pPr lvl="2"/>
            <a:r>
              <a:rPr lang="pt-BR" sz="1600" b="1" dirty="0" smtClean="0"/>
              <a:t>Juros e Lucros!</a:t>
            </a:r>
            <a:endParaRPr lang="pt-BR" sz="1600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24D2-C613-4AF1-9288-B0616D77A08F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LES0800 - ORÇAMENTO EMPRESARIAL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4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56" y="3535591"/>
            <a:ext cx="4049486" cy="2870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32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um projeto de investimento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 smtClean="0">
                <a:solidFill>
                  <a:srgbClr val="FFFF00"/>
                </a:solidFill>
              </a:rPr>
              <a:t>PROJETAR</a:t>
            </a:r>
            <a:r>
              <a:rPr lang="pt-BR" b="1" dirty="0" smtClean="0"/>
              <a:t>:</a:t>
            </a:r>
          </a:p>
          <a:p>
            <a:r>
              <a:rPr lang="pt-BR" dirty="0" smtClean="0"/>
              <a:t>Origem: Termo em Latim do verbo </a:t>
            </a:r>
            <a:r>
              <a:rPr lang="pt-BR" b="1" i="1" dirty="0" err="1" smtClean="0"/>
              <a:t>projecere</a:t>
            </a:r>
            <a:r>
              <a:rPr lang="pt-BR" b="1" dirty="0" smtClean="0"/>
              <a:t>             </a:t>
            </a:r>
            <a:r>
              <a:rPr lang="pt-BR" b="1" i="1" dirty="0" err="1" smtClean="0"/>
              <a:t>projectum</a:t>
            </a:r>
            <a:endParaRPr lang="pt-BR" b="1" i="1" dirty="0" smtClean="0"/>
          </a:p>
          <a:p>
            <a:pPr lvl="1"/>
            <a:r>
              <a:rPr lang="pt-BR" b="1" i="1" dirty="0" smtClean="0"/>
              <a:t>Redação provisória de uma medida que será lançada.</a:t>
            </a:r>
          </a:p>
          <a:p>
            <a:pPr lvl="1"/>
            <a:r>
              <a:rPr lang="pt-BR" dirty="0" err="1"/>
              <a:t>Alvaréz</a:t>
            </a:r>
            <a:r>
              <a:rPr lang="pt-BR" dirty="0"/>
              <a:t> (1998) afirma que o projeto representa o </a:t>
            </a:r>
            <a:r>
              <a:rPr lang="pt-BR" b="1" dirty="0"/>
              <a:t>laço entre </a:t>
            </a:r>
            <a:r>
              <a:rPr lang="pt-BR" b="1" dirty="0" smtClean="0"/>
              <a:t>presente</a:t>
            </a:r>
          </a:p>
          <a:p>
            <a:pPr marL="457200" lvl="1" indent="0">
              <a:buNone/>
            </a:pPr>
            <a:r>
              <a:rPr lang="pt-BR" b="1" dirty="0" smtClean="0"/>
              <a:t>     </a:t>
            </a:r>
            <a:r>
              <a:rPr lang="pt-BR" b="1" dirty="0"/>
              <a:t>e futuro</a:t>
            </a:r>
            <a:r>
              <a:rPr lang="pt-BR" dirty="0"/>
              <a:t>.</a:t>
            </a:r>
          </a:p>
          <a:p>
            <a:pPr lvl="1"/>
            <a:endParaRPr lang="pt-BR" b="1" i="1" dirty="0"/>
          </a:p>
          <a:p>
            <a:endParaRPr lang="pt-BR" b="1" i="1" dirty="0" smtClean="0"/>
          </a:p>
          <a:p>
            <a:endParaRPr lang="pt-BR" b="1" i="1" dirty="0" smtClean="0"/>
          </a:p>
          <a:p>
            <a:pPr lvl="1"/>
            <a:endParaRPr lang="pt-BR" b="1" i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24D2-C613-4AF1-9288-B0616D77A08F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LES0800 - ORÇAMENTO EMPRESARIAL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5</a:t>
            </a:fld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6322423" y="2865636"/>
            <a:ext cx="496389" cy="143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67" y="3940058"/>
            <a:ext cx="3624264" cy="246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22" y="2015156"/>
            <a:ext cx="3375116" cy="2240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81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um projeto de investimento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1514" y="1294349"/>
            <a:ext cx="10554574" cy="3636511"/>
          </a:xfrm>
        </p:spPr>
        <p:txBody>
          <a:bodyPr/>
          <a:lstStyle/>
          <a:p>
            <a:r>
              <a:rPr lang="pt-BR" b="1" u="sng" dirty="0" smtClean="0">
                <a:solidFill>
                  <a:srgbClr val="FFFF00"/>
                </a:solidFill>
              </a:rPr>
              <a:t>PROJETO DE INVESTIMENTO:</a:t>
            </a:r>
          </a:p>
          <a:p>
            <a:pPr lvl="1"/>
            <a:r>
              <a:rPr lang="pt-BR" dirty="0" smtClean="0"/>
              <a:t>Unindo os conceitos: </a:t>
            </a:r>
            <a:r>
              <a:rPr lang="pt-BR" b="1" i="1" dirty="0"/>
              <a:t>Redação provisória de uma medida que será </a:t>
            </a:r>
            <a:r>
              <a:rPr lang="pt-BR" b="1" i="1" dirty="0" smtClean="0"/>
              <a:t>lançada com objetivo de atingir resultados através da utilização de bens de capital ou ativos monetários.</a:t>
            </a:r>
          </a:p>
          <a:p>
            <a:pPr lvl="1"/>
            <a:r>
              <a:rPr lang="pt-BR" dirty="0"/>
              <a:t>Projeto de investimento é definido como um conjunto de informações internas e/ou externas à empresa, coletadas e processadas com o objetivo de </a:t>
            </a:r>
            <a:r>
              <a:rPr lang="pt-BR" dirty="0" smtClean="0"/>
              <a:t>se analisar uma </a:t>
            </a:r>
            <a:r>
              <a:rPr lang="pt-BR" dirty="0"/>
              <a:t>decisão de investimento (WOILER e MATHIAS, 1996</a:t>
            </a:r>
            <a:r>
              <a:rPr lang="pt-BR" dirty="0" smtClean="0"/>
              <a:t>).</a:t>
            </a:r>
          </a:p>
          <a:p>
            <a:pPr lvl="1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24D2-C613-4AF1-9288-B0616D77A08F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LES0800 - ORÇAMENTO EMPRESARIAL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6</a:t>
            </a:fld>
            <a:endParaRPr lang="pt-BR"/>
          </a:p>
        </p:txBody>
      </p:sp>
      <p:pic>
        <p:nvPicPr>
          <p:cNvPr id="8" name="Picture 2" descr="Resultado de imagem para duvi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-1102" r="28627" b="-236"/>
          <a:stretch/>
        </p:blipFill>
        <p:spPr bwMode="auto">
          <a:xfrm>
            <a:off x="617888" y="3997234"/>
            <a:ext cx="2974398" cy="2226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89" y="4138104"/>
            <a:ext cx="5325499" cy="20858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95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um projeto de investimento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1514" y="932413"/>
            <a:ext cx="10498075" cy="3716489"/>
          </a:xfrm>
        </p:spPr>
        <p:txBody>
          <a:bodyPr/>
          <a:lstStyle/>
          <a:p>
            <a:r>
              <a:rPr lang="pt-BR" b="1" u="sng" dirty="0">
                <a:solidFill>
                  <a:srgbClr val="FFFF00"/>
                </a:solidFill>
              </a:rPr>
              <a:t>PROJETO DE INVESTIMENTO</a:t>
            </a:r>
            <a:endParaRPr lang="pt-BR" dirty="0" smtClean="0"/>
          </a:p>
          <a:p>
            <a:r>
              <a:rPr lang="pt-BR" dirty="0" smtClean="0"/>
              <a:t>“Projeto </a:t>
            </a:r>
            <a:r>
              <a:rPr lang="pt-BR" dirty="0"/>
              <a:t>de investimento </a:t>
            </a:r>
            <a:r>
              <a:rPr lang="pt-BR" dirty="0" smtClean="0"/>
              <a:t>se apresenta </a:t>
            </a:r>
            <a:r>
              <a:rPr lang="pt-BR" dirty="0"/>
              <a:t>como uma </a:t>
            </a:r>
            <a:r>
              <a:rPr lang="pt-BR" b="1" dirty="0" smtClean="0"/>
              <a:t>sequência </a:t>
            </a:r>
            <a:r>
              <a:rPr lang="pt-BR" b="1" dirty="0"/>
              <a:t>de estudos</a:t>
            </a:r>
            <a:r>
              <a:rPr lang="pt-BR" dirty="0"/>
              <a:t>, visando, entre outras, a verificação da </a:t>
            </a:r>
            <a:r>
              <a:rPr lang="pt-BR" b="1" dirty="0"/>
              <a:t>viabilidade econômico-financeira </a:t>
            </a:r>
            <a:r>
              <a:rPr lang="pt-BR" dirty="0"/>
              <a:t>de determinado </a:t>
            </a:r>
            <a:r>
              <a:rPr lang="pt-BR" b="1" dirty="0"/>
              <a:t>investimento</a:t>
            </a:r>
            <a:r>
              <a:rPr lang="pt-BR" dirty="0"/>
              <a:t>, servindo de base para a </a:t>
            </a:r>
            <a:r>
              <a:rPr lang="pt-BR" b="1" dirty="0"/>
              <a:t>tomada de decisão</a:t>
            </a:r>
            <a:r>
              <a:rPr lang="pt-BR" dirty="0" smtClean="0"/>
              <a:t>.” (BERTOGLIO, 2008).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24D2-C613-4AF1-9288-B0616D77A08F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LES0800 - ORÇAMENTO EMPRESARIAL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7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3491754"/>
            <a:ext cx="3648429" cy="254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37" y="3498746"/>
            <a:ext cx="3713933" cy="2542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90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Tópicos da apresentação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+mj-lt"/>
              <a:buAutoNum type="arabicPeriod"/>
            </a:pPr>
            <a:r>
              <a:rPr lang="pt-BR" dirty="0"/>
              <a:t>O que é um projeto de investimento.</a:t>
            </a:r>
          </a:p>
          <a:p>
            <a:pPr algn="just">
              <a:buFont typeface="+mj-lt"/>
              <a:buAutoNum type="arabicPeriod"/>
            </a:pPr>
            <a:r>
              <a:rPr lang="pt-BR" b="1" dirty="0"/>
              <a:t>Quais são os componentes de um projeto de investimento.</a:t>
            </a:r>
          </a:p>
          <a:p>
            <a:pPr algn="just">
              <a:buFont typeface="+mj-lt"/>
              <a:buAutoNum type="arabicPeriod"/>
            </a:pPr>
            <a:r>
              <a:rPr lang="pt-BR" dirty="0"/>
              <a:t>Como um projeto de investimento está relacionado com o planejamento estratégico.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BE9-EA0F-4429-BB61-1AEB5F2BF24B}" type="datetime1">
              <a:rPr lang="pt-BR" sz="1200" smtClean="0"/>
              <a:t>27/04/2017</a:t>
            </a:fld>
            <a:endParaRPr lang="pt-BR" sz="12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200" dirty="0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7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de um projeto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anchor="t">
            <a:normAutofit/>
          </a:bodyPr>
          <a:lstStyle/>
          <a:p>
            <a:r>
              <a:rPr lang="pt-BR" sz="2400" b="1" dirty="0"/>
              <a:t>Introdução: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/>
              <a:t>Projeto é apresentado como um todo.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/>
              <a:t>Informar sem adentrar assunto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24D2-C613-4AF1-9288-B0616D77A08F}" type="datetime1">
              <a:rPr lang="pt-BR" smtClean="0"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LES0800 - ORÇAMENTO EMPRESARIAL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AC54-7E88-4404-8BCE-16FCBE032E0A}" type="slidenum">
              <a:rPr lang="pt-BR" smtClean="0"/>
              <a:t>9</a:t>
            </a:fld>
            <a:endParaRPr lang="pt-BR"/>
          </a:p>
        </p:txBody>
      </p:sp>
      <p:pic>
        <p:nvPicPr>
          <p:cNvPr id="1026" name="Picture 2" descr="Image result for introduca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54" y="1982647"/>
            <a:ext cx="4983121" cy="32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Citável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Citável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v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TM03457503[[fn=Cotável]]</Template>
  <TotalTime>1280</TotalTime>
  <Words>1568</Words>
  <Application>Microsoft Office PowerPoint</Application>
  <PresentationFormat>Widescreen</PresentationFormat>
  <Paragraphs>249</Paragraphs>
  <Slides>32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Wingdings</vt:lpstr>
      <vt:lpstr>Wingdings 2</vt:lpstr>
      <vt:lpstr>Citável</vt:lpstr>
      <vt:lpstr>Projetos de Investimento: o que é, seus componentes e sua relação com o planejamento estratégico</vt:lpstr>
      <vt:lpstr>Tópicos da apresentação</vt:lpstr>
      <vt:lpstr>O que é um projeto de investimento</vt:lpstr>
      <vt:lpstr>O que é um projeto de investimento</vt:lpstr>
      <vt:lpstr>O que é um projeto de investimento</vt:lpstr>
      <vt:lpstr>O que é um projeto de investimento</vt:lpstr>
      <vt:lpstr>O que é um projeto de investimento</vt:lpstr>
      <vt:lpstr>Tópicos da apresentação</vt:lpstr>
      <vt:lpstr>Componentes de um projeto de investimentos</vt:lpstr>
      <vt:lpstr>Componentes de um projeto de investimentos</vt:lpstr>
      <vt:lpstr>Componentes de um projeto de investimentos</vt:lpstr>
      <vt:lpstr>Componentes de um projeto de investimentos</vt:lpstr>
      <vt:lpstr>Componentes de um projeto de investimentos</vt:lpstr>
      <vt:lpstr>Componentes de um projeto de investimentos</vt:lpstr>
      <vt:lpstr>Componentes de um projeto de investimentos</vt:lpstr>
      <vt:lpstr>Componentes de um projeto de investimentos</vt:lpstr>
      <vt:lpstr>Componentes de um projeto de investimentos</vt:lpstr>
      <vt:lpstr>Tópicos da apresentação</vt:lpstr>
      <vt:lpstr>Importância do Planejamento Estratégico</vt:lpstr>
      <vt:lpstr>Etapas do Planejamento Estratégico</vt:lpstr>
      <vt:lpstr>Projetos de Investimento e o Planejamento Estratégico</vt:lpstr>
      <vt:lpstr>Projetos de Investimento e o Planejamento Estratégico</vt:lpstr>
      <vt:lpstr>Caso: empresa Zincar (HOSS et al, 2012)</vt:lpstr>
      <vt:lpstr>Caso: empresa Zincar (HOSS et al, 2012)</vt:lpstr>
      <vt:lpstr>Caso: empresa Zincar (HOSS et al, 2012)</vt:lpstr>
      <vt:lpstr>Caso: empresa Zincar (HOSS et al, 2012)</vt:lpstr>
      <vt:lpstr>Caso: empresa Zincar (HOSS et al, 2012)</vt:lpstr>
      <vt:lpstr>Caso: empresa Zincar (HOSS et al, 2012)</vt:lpstr>
      <vt:lpstr>Caso: empresa Zincar (HOSS et al, 2012)</vt:lpstr>
      <vt:lpstr>Caso: empresa Zincar (HOSS et al, 2012)</vt:lpstr>
      <vt:lpstr>Referências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Santos</dc:creator>
  <cp:lastModifiedBy>Augusto P.</cp:lastModifiedBy>
  <cp:revision>53</cp:revision>
  <dcterms:created xsi:type="dcterms:W3CDTF">2017-04-25T00:05:26Z</dcterms:created>
  <dcterms:modified xsi:type="dcterms:W3CDTF">2017-04-27T16:42:17Z</dcterms:modified>
</cp:coreProperties>
</file>