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8" r:id="rId5"/>
    <p:sldId id="279" r:id="rId6"/>
    <p:sldId id="280" r:id="rId7"/>
    <p:sldId id="272" r:id="rId8"/>
    <p:sldId id="274" r:id="rId9"/>
    <p:sldId id="273" r:id="rId10"/>
    <p:sldId id="259" r:id="rId11"/>
    <p:sldId id="281" r:id="rId12"/>
    <p:sldId id="282" r:id="rId13"/>
    <p:sldId id="275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71" r:id="rId22"/>
    <p:sldId id="276" r:id="rId23"/>
    <p:sldId id="27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67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13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1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922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08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6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7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20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79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1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06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8FF6-B66B-4100-A003-6A28F381830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C61E-19B8-4737-8775-40C91958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siemens.com/br/pt/solucoes/industria-alimentos-bebidas/oleos-vegetai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ustria40.ind.br/noticias/23259-nestle-inaugura-centro-competencias-tecnicas-foco-inovacao-industria-40" TargetMode="External"/><Relationship Id="rId2" Type="http://schemas.openxmlformats.org/officeDocument/2006/relationships/hyperlink" Target="https://www.industria40.ind.br/noticias/21162-com-foco-industria-40-brf-aumenta-40-seus-investimentos-transformacao-digit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sUBr37n268" TargetMode="External"/><Relationship Id="rId4" Type="http://schemas.openxmlformats.org/officeDocument/2006/relationships/hyperlink" Target="https://www.ugt.org.br/post/19955-Ambev-poe-inteligencia-artificial-em-5-fabrica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aulsingh.com/learning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new.siemens.com/br/pt/solucoes/industria-alimentos-bebidas/cervejari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uff.br/riuff/bitstream/1/1624/1/Projeto%20Final%20-%20Yvie%20e%20Jean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ortaldaindustria.com.br/industria-de-a-z/industria-4-0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trapak.com/about-tetra-pak/news-and-events/events/industry-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new.siemens.com/br/pt/empresa/stories/industria/ritter-sport.html?elqTrackId=90b4c87689ba47e085930c490cbc53b9&amp;elq=e945edbbfd0b4e409d28138be331a8a6&amp;elqaid=38552&amp;elqat=1&amp;elqCampaignId=194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áquina-embalagem-indústria-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" y="0"/>
            <a:ext cx="12178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31304" y="399032"/>
            <a:ext cx="11972844" cy="714151"/>
          </a:xfrm>
        </p:spPr>
        <p:txBody>
          <a:bodyPr>
            <a:normAutofit fontScale="90000"/>
          </a:bodyPr>
          <a:lstStyle/>
          <a:p>
            <a:r>
              <a:rPr lang="pt-B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Simulação de </a:t>
            </a:r>
            <a:r>
              <a:rPr 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</a:t>
            </a:r>
            <a:endParaRPr lang="pt-B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222700" y="6483374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Fonte: www.tecnicon.com.br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2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Gêmeo </a:t>
            </a:r>
            <a:r>
              <a:rPr lang="pt-BR" b="1" dirty="0" smtClean="0"/>
              <a:t>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338" y="1902898"/>
            <a:ext cx="5768662" cy="4351338"/>
          </a:xfrm>
        </p:spPr>
        <p:txBody>
          <a:bodyPr>
            <a:noAutofit/>
          </a:bodyPr>
          <a:lstStyle/>
          <a:p>
            <a:r>
              <a:rPr lang="pt-BR" sz="1600" dirty="0"/>
              <a:t>O Gêmeo Digital é o modelo virtual preciso de um produto ou instalação de produção. Ele exibe seu desenvolvimento ao longo de todo o ciclo de vida e permite que os operadores prevejam o comportamento, otimizando o desempenho e implementem insights de experiências anteriores de design e produção.</a:t>
            </a:r>
          </a:p>
          <a:p>
            <a:r>
              <a:rPr lang="pt-BR" sz="1600" dirty="0"/>
              <a:t>Nosso conceito abrangente do Gêmeo Digital consiste em três formas: o Gêmeo Digital do produto, o Gêmeo Digital da produção e o Gêmeo Digital da performance do produto e da produção. Graças à nossa ampla experiência em domínio e ferramentas otimizadas, a Siemens é a única empresa que oferece essa abordagem holística.</a:t>
            </a:r>
          </a:p>
          <a:p>
            <a:r>
              <a:rPr lang="pt-BR" sz="1600" dirty="0"/>
              <a:t>Há um enorme valor adquirido ao realizar cenários "e se" e prever o desempenho futuro com o Gêmeo Digital. O objetivo final do Gêmeo Digital é a conexão em circuito fechado entre o mundo virtual do desenvolvimento de produtos e o planejamento da produção com o mundo físico do sistema de produção e a performance do produto. Por meio dessa conexão, é possível obter informações acionáveis do mundo físico para decisões informadas ao longo do ciclo de vida dos produtos e operações de produção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5" name="Picture 4" descr="https://assets.new.siemens.com/siemens/assets/api/uuid:ee0da8fb-305d-4b4a-9a3d-4cf89f78fc25/width:3840/quality:high/8183-23-digital-twin-discrete-industry-manufacturers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6096000" cy="46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340957" y="5666704"/>
            <a:ext cx="211213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hlinkClick r:id="rId3"/>
              </a:rPr>
              <a:t>Gêmeos digitais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4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Automatização de Armazéns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4010025"/>
            <a:ext cx="5086350" cy="28479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4" y="2001077"/>
            <a:ext cx="6409944" cy="464488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60" y="2107406"/>
            <a:ext cx="1924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2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Indústria de Alimentos 4.0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1548" y="1825625"/>
            <a:ext cx="1190045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Com foco na indústria 4.0, BRF aumenta em 40% seus investimentos em transformação digital </a:t>
            </a:r>
            <a:endParaRPr lang="pt-BR" dirty="0" smtClean="0"/>
          </a:p>
          <a:p>
            <a:pPr marL="0" indent="0">
              <a:buNone/>
            </a:pPr>
            <a:r>
              <a:rPr lang="pt-BR" u="sng" dirty="0" smtClean="0">
                <a:hlinkClick r:id="rId2"/>
              </a:rPr>
              <a:t>https</a:t>
            </a:r>
            <a:r>
              <a:rPr lang="pt-BR" u="sng" dirty="0">
                <a:hlinkClick r:id="rId2"/>
              </a:rPr>
              <a:t>://www.industria40.ind.br/noticias/21162-com-foco-industria-40-brf-aumenta-40-seus-investimentos-transformacao-digital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Nestlé </a:t>
            </a:r>
            <a:r>
              <a:rPr lang="pt-BR" dirty="0"/>
              <a:t>inaugura centro de competências técnicas com foco em inovação e indústria 4.0 </a:t>
            </a:r>
            <a:endParaRPr lang="pt-BR" dirty="0" smtClean="0"/>
          </a:p>
          <a:p>
            <a:pPr marL="0" indent="0">
              <a:buNone/>
            </a:pPr>
            <a:r>
              <a:rPr lang="pt-BR" u="sng" dirty="0" smtClean="0">
                <a:hlinkClick r:id="rId3"/>
              </a:rPr>
              <a:t>https</a:t>
            </a:r>
            <a:r>
              <a:rPr lang="pt-BR" u="sng" dirty="0">
                <a:hlinkClick r:id="rId3"/>
              </a:rPr>
              <a:t>://www.industria40.ind.br/noticias/23259-nestle-inaugura-centro-competencias-tecnicas-foco-inovacao-industria-40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Ambev </a:t>
            </a:r>
            <a:r>
              <a:rPr lang="pt-BR" dirty="0"/>
              <a:t>põe inteligência artificial em 5 fábricas</a:t>
            </a:r>
          </a:p>
          <a:p>
            <a:pPr marL="0" indent="0">
              <a:buNone/>
            </a:pPr>
            <a:r>
              <a:rPr lang="pt-BR" u="sng" dirty="0">
                <a:hlinkClick r:id="rId4"/>
              </a:rPr>
              <a:t>https://www.ugt.org.br/post/19955-Ambev-poe-inteligencia-artificial-em-5-fabricas</a:t>
            </a:r>
            <a:endParaRPr lang="pt-B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Unilever</a:t>
            </a:r>
            <a:r>
              <a:rPr lang="en-US" dirty="0"/>
              <a:t>: The road to 4.0</a:t>
            </a:r>
            <a:endParaRPr lang="pt-BR" dirty="0"/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https://www.youtube.com/watch?v=_sUBr37n268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62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6" y="1"/>
            <a:ext cx="12194976" cy="685632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307651" y="6078828"/>
            <a:ext cx="52803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site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9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Propriedades Reológicas de Alimentos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624" y="1503653"/>
            <a:ext cx="11114423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Para um experimento de laboratório, usamos um </a:t>
            </a:r>
            <a:r>
              <a:rPr lang="pt-BR" dirty="0" err="1"/>
              <a:t>reômetro</a:t>
            </a:r>
            <a:r>
              <a:rPr lang="pt-BR" dirty="0"/>
              <a:t> e uma amostra de pudim. As seguintes etapas são usadas:</a:t>
            </a:r>
          </a:p>
          <a:p>
            <a:pPr marL="0" indent="0">
              <a:buNone/>
            </a:pPr>
            <a:r>
              <a:rPr lang="pt-BR" dirty="0" smtClean="0"/>
              <a:t>1</a:t>
            </a:r>
            <a:r>
              <a:rPr lang="pt-BR" dirty="0"/>
              <a:t>) Usando um dispensador de seringa, extraia uma amostra de pudim.</a:t>
            </a:r>
          </a:p>
        </p:txBody>
      </p:sp>
      <p:pic>
        <p:nvPicPr>
          <p:cNvPr id="2051" name="Picture 3" descr="http://www.rpaulsingh.com/learning/virtual/experiments/rheology/img/proced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2" y="3276600"/>
            <a:ext cx="4819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4454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2) </a:t>
            </a:r>
            <a:r>
              <a:rPr lang="pt-BR" dirty="0" smtClean="0"/>
              <a:t>Transfira </a:t>
            </a:r>
            <a:r>
              <a:rPr lang="pt-BR" dirty="0"/>
              <a:t>a amostra de pudim </a:t>
            </a:r>
            <a:r>
              <a:rPr lang="pt-BR" dirty="0" smtClean="0"/>
              <a:t>para o recipiente cilíndrico do </a:t>
            </a:r>
            <a:r>
              <a:rPr lang="pt-BR" dirty="0" err="1" smtClean="0"/>
              <a:t>reômetro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Propriedades Reológicas de Alimentos</a:t>
            </a:r>
            <a:endParaRPr lang="pt-BR" dirty="0"/>
          </a:p>
        </p:txBody>
      </p:sp>
      <p:pic>
        <p:nvPicPr>
          <p:cNvPr id="3074" name="Picture 2" descr="http://www.rpaulsingh.com/learning/virtual/experiments/rheology/img/proced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4" y="2832279"/>
            <a:ext cx="48863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3) </a:t>
            </a:r>
            <a:r>
              <a:rPr lang="pt-BR" dirty="0" smtClean="0"/>
              <a:t>Posicione </a:t>
            </a:r>
            <a:r>
              <a:rPr lang="pt-BR" dirty="0"/>
              <a:t>o rotor </a:t>
            </a:r>
            <a:r>
              <a:rPr lang="pt-BR" dirty="0" smtClean="0"/>
              <a:t>na </a:t>
            </a:r>
            <a:r>
              <a:rPr lang="pt-BR" dirty="0"/>
              <a:t>amostra.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Propriedades Reológicas de Alimentos</a:t>
            </a:r>
            <a:endParaRPr lang="pt-BR" dirty="0"/>
          </a:p>
        </p:txBody>
      </p:sp>
      <p:pic>
        <p:nvPicPr>
          <p:cNvPr id="4098" name="Picture 2" descr="http://www.rpaulsingh.com/learning/virtual/experiments/rheology/img/proced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0" y="2749549"/>
            <a:ext cx="47434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4) Programe o rotor para girar na velocidade </a:t>
            </a:r>
            <a:r>
              <a:rPr lang="pt-BR" dirty="0" smtClean="0"/>
              <a:t>desejada.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Propriedades Reológicas de Alimentos</a:t>
            </a:r>
            <a:endParaRPr lang="pt-BR" dirty="0"/>
          </a:p>
        </p:txBody>
      </p:sp>
      <p:pic>
        <p:nvPicPr>
          <p:cNvPr id="5122" name="Picture 2" descr="http://www.rpaulsingh.com/learning/virtual/experiments/rheology/img/proced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2380870"/>
            <a:ext cx="4313393" cy="32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41042" y="5960195"/>
            <a:ext cx="10109916" cy="7034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5) Registre a tensão de cisalhamento gerada para as diferentes taxas de cisalhamento</a:t>
            </a:r>
            <a:r>
              <a:rPr kumimoji="0" lang="pt-PT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.</a:t>
            </a:r>
            <a:endParaRPr kumimoji="0" lang="pt-PT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745807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Teoria: </a:t>
            </a:r>
            <a:r>
              <a:rPr lang="pt-BR" dirty="0"/>
              <a:t>As características de fluxo de fluidos não newtonianos podem ser geralmente descritas pelo modelo </a:t>
            </a:r>
            <a:r>
              <a:rPr lang="pt-BR" dirty="0" err="1"/>
              <a:t>Herschel-Bulkley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Em que </a:t>
            </a:r>
            <a:r>
              <a:rPr lang="pt-BR" dirty="0"/>
              <a:t>k é o coeficiente de consistência, n é o índice de comportamento do fluxo e σ0 é a tensão de escoamento.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Um </a:t>
            </a:r>
            <a:r>
              <a:rPr lang="pt-BR" dirty="0" err="1"/>
              <a:t>reômetro</a:t>
            </a:r>
            <a:r>
              <a:rPr lang="pt-BR" dirty="0"/>
              <a:t> é usado para coletar dados de tensão de cisalhamento vs. taxa de cisalhamento. Usando o modelo </a:t>
            </a:r>
            <a:r>
              <a:rPr lang="pt-BR" dirty="0" err="1"/>
              <a:t>Herschel-Bulkley</a:t>
            </a:r>
            <a:r>
              <a:rPr lang="pt-BR" dirty="0"/>
              <a:t>, os parâmetros reológicos (σ0, k e n) são calculados usando dados obtidos com o </a:t>
            </a:r>
            <a:r>
              <a:rPr lang="pt-BR" dirty="0" err="1"/>
              <a:t>reômetro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Propriedades Reológicas de Alimentos</a:t>
            </a:r>
            <a:endParaRPr lang="pt-BR" dirty="0"/>
          </a:p>
        </p:txBody>
      </p:sp>
      <p:pic>
        <p:nvPicPr>
          <p:cNvPr id="6146" name="Picture 2" descr="http://www.rpaulsingh.com/learning/virtual/experiments/rheology/img/theor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06" y="2659802"/>
            <a:ext cx="2969922" cy="9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paulsingh.com/learning/virtual/experiments/rheology/img/procedur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40" y="2541578"/>
            <a:ext cx="3151031" cy="21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1203546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Teoria: </a:t>
            </a:r>
            <a:r>
              <a:rPr lang="pt-BR" dirty="0"/>
              <a:t>As características de fluxo de fluidos não newtonianos podem ser geralmente descritas pelo modelo </a:t>
            </a:r>
            <a:r>
              <a:rPr lang="pt-BR" dirty="0" err="1"/>
              <a:t>Herschel-Bulkley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modelo </a:t>
            </a:r>
            <a:r>
              <a:rPr lang="pt-BR" dirty="0" err="1"/>
              <a:t>Herschel-Bulkley</a:t>
            </a:r>
            <a:r>
              <a:rPr lang="pt-BR" dirty="0"/>
              <a:t> </a:t>
            </a:r>
            <a:r>
              <a:rPr lang="pt-BR" dirty="0" smtClean="0"/>
              <a:t>pode ser </a:t>
            </a:r>
            <a:r>
              <a:rPr lang="pt-BR" dirty="0"/>
              <a:t>reescrito da seguinte maneira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Para os </a:t>
            </a:r>
            <a:r>
              <a:rPr lang="pt-BR" dirty="0"/>
              <a:t>valores de </a:t>
            </a:r>
            <a:r>
              <a:rPr lang="pt-BR" dirty="0" err="1"/>
              <a:t>Ea</a:t>
            </a:r>
            <a:r>
              <a:rPr lang="pt-BR" dirty="0"/>
              <a:t>, R e T, podemos determinar σ0 usando a seguinte equação obtida para pudim de </a:t>
            </a:r>
            <a:r>
              <a:rPr lang="pt-BR" dirty="0" smtClean="0"/>
              <a:t>baunilha.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Em que T é dado em K.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Propriedades Reológicas de Alimentos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63" y="4155840"/>
            <a:ext cx="3502025" cy="6607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06" y="2518110"/>
            <a:ext cx="2639140" cy="9645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587" y="5757996"/>
            <a:ext cx="30003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Revoluções</a:t>
            </a:r>
            <a:r>
              <a:rPr lang="en-US" dirty="0"/>
              <a:t> </a:t>
            </a:r>
            <a:r>
              <a:rPr lang="en-US" dirty="0" smtClean="0"/>
              <a:t>Industriais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21723" y="4094229"/>
            <a:ext cx="3770918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 primeira </a:t>
              </a:r>
              <a:r>
                <a:rPr lang="pt-BR" sz="1200" dirty="0" smtClean="0"/>
                <a:t>revolução industrial marcou </a:t>
              </a:r>
              <a:r>
                <a:rPr lang="pt-BR" sz="1200" dirty="0"/>
                <a:t>o ritmo da produção manual à mecanizada, entre 1760 e 1830.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Revolução</a:t>
              </a:r>
              <a:r>
                <a:rPr lang="en-US" altLang="ko-K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industrial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A </a:t>
              </a:r>
              <a:r>
                <a:rPr lang="pt-BR" sz="1200" dirty="0"/>
                <a:t>terceira aconteceu em meados do século 20, com a chegada da eletrônica, da tecnologia da informação e das telecomunicações.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Revolução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industrial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21723" y="5244247"/>
            <a:ext cx="3770918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 segunda, por volta de 1850, trouxe a eletricidade e permitiu a manufatura em massa. 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Revolução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industrial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A </a:t>
              </a:r>
              <a:r>
                <a:rPr lang="pt-BR" sz="1200" dirty="0"/>
                <a:t>quarta mudança traz consigo uma tendência à automatização total das </a:t>
              </a:r>
              <a:r>
                <a:rPr lang="pt-BR" sz="1200" dirty="0" smtClean="0"/>
                <a:t>fábricas.</a:t>
              </a:r>
              <a:r>
                <a:rPr lang="pt-BR" sz="1200" dirty="0"/>
                <a:t> 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Revolução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industrial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73709-D8B7-4FCD-A579-F7D0714AB142}"/>
              </a:ext>
            </a:extLst>
          </p:cNvPr>
          <p:cNvGrpSpPr/>
          <p:nvPr/>
        </p:nvGrpSpPr>
        <p:grpSpPr>
          <a:xfrm>
            <a:off x="1641174" y="2165760"/>
            <a:ext cx="801094" cy="956145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F264E0-D6FC-403B-91C8-BA8075DABAB9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7339E-40EC-471B-B432-5B4C276F935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6D4EF-E7B8-4EC8-962C-39860857090B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389A8-2917-4978-B682-3738712F730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36E5A-DF2F-4CA2-8813-011186F48536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6E21792-AAE9-4DF9-8132-67ABF3F28151}"/>
              </a:ext>
            </a:extLst>
          </p:cNvPr>
          <p:cNvSpPr/>
          <p:nvPr/>
        </p:nvSpPr>
        <p:spPr>
          <a:xfrm>
            <a:off x="4238941" y="2390117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B197A-DE80-4399-91B3-1283B8EFB4A2}"/>
              </a:ext>
            </a:extLst>
          </p:cNvPr>
          <p:cNvGrpSpPr/>
          <p:nvPr/>
        </p:nvGrpSpPr>
        <p:grpSpPr>
          <a:xfrm>
            <a:off x="6564217" y="2161616"/>
            <a:ext cx="1185203" cy="1042570"/>
            <a:chOff x="9544125" y="314311"/>
            <a:chExt cx="1802975" cy="15859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D3A3EF-D851-4828-8315-C71A98464A6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A8E8BC-5860-4357-96BF-7C31A086F847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795054-C418-4A58-BB90-2DEC6AFEC921}"/>
              </a:ext>
            </a:extLst>
          </p:cNvPr>
          <p:cNvGrpSpPr/>
          <p:nvPr/>
        </p:nvGrpSpPr>
        <p:grpSpPr>
          <a:xfrm>
            <a:off x="9183063" y="2136304"/>
            <a:ext cx="569925" cy="1063723"/>
            <a:chOff x="3501573" y="3178068"/>
            <a:chExt cx="1340594" cy="27378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8559A4-07D7-4EDC-A569-2771619340F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815C85-73BA-4B0C-AC10-85A078C1AE4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1E42D5-0439-4A05-A53B-7BAD943A514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C0C64C-1FBA-4B49-AF2B-FB30D198130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55426E-FE0E-406E-A18F-E8E231ABA91C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BA1705-2A8E-4F52-B02C-A41ECA309D7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BFCBFD-685D-4E78-A8E3-7F373281D02A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F78330A-7F2D-4BFE-938C-F95CCE6E8A0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5F6154-C2FD-47B5-A95C-8AE750952A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9EC45C-02F3-49AB-BB4A-FA61389E191C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183912-FF00-487F-8A0D-75B85AC9E8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2E6278-F4FE-4241-B6B1-DD1F13E878E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E32AE1-BC60-4A1E-A080-498053F951E3}"/>
              </a:ext>
            </a:extLst>
          </p:cNvPr>
          <p:cNvSpPr/>
          <p:nvPr/>
        </p:nvSpPr>
        <p:spPr>
          <a:xfrm>
            <a:off x="9280105" y="2558234"/>
            <a:ext cx="355984" cy="26205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045" y="2224870"/>
            <a:ext cx="4248955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Lucas Ruela de Oliveira </a:t>
            </a:r>
            <a:r>
              <a:rPr lang="pt-BR" dirty="0" smtClean="0"/>
              <a:t>Mosca – Estagiário de Produção - Danone</a:t>
            </a:r>
          </a:p>
          <a:p>
            <a:r>
              <a:rPr lang="pt-BR" dirty="0" smtClean="0"/>
              <a:t>- </a:t>
            </a:r>
            <a:r>
              <a:rPr lang="pt-BR" dirty="0"/>
              <a:t>Gestão dos </a:t>
            </a:r>
            <a:r>
              <a:rPr lang="pt-BR" dirty="0" err="1"/>
              <a:t>KPI's</a:t>
            </a:r>
            <a:r>
              <a:rPr lang="pt-BR" dirty="0"/>
              <a:t> da célula de produção;</a:t>
            </a:r>
            <a:br>
              <a:rPr lang="pt-BR" dirty="0"/>
            </a:br>
            <a:r>
              <a:rPr lang="pt-BR" dirty="0"/>
              <a:t>- Responsável pelas ferramentas de gestão da qualidade do processo;</a:t>
            </a:r>
            <a:br>
              <a:rPr lang="pt-BR" dirty="0"/>
            </a:br>
            <a:r>
              <a:rPr lang="pt-BR" dirty="0"/>
              <a:t>- Implementação de projetos de melhoria contínua para eficiência e perdas no processo;</a:t>
            </a:r>
          </a:p>
        </p:txBody>
      </p:sp>
      <p:pic>
        <p:nvPicPr>
          <p:cNvPr id="7170" name="Picture 2" descr="https://tekmilk.com.br/images/noticias/envasa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63" y="2224870"/>
            <a:ext cx="7225674" cy="41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Propriedades Reológicas de Alimentos</a:t>
            </a:r>
            <a:br>
              <a:rPr lang="pt-BR" dirty="0" smtClean="0"/>
            </a:br>
            <a:r>
              <a:rPr lang="pt-BR" dirty="0" smtClean="0"/>
              <a:t>Exemplo de aplicação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3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Indústria cervejeira 4.0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515637" cy="435133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Garantia da </a:t>
            </a:r>
            <a:r>
              <a:rPr lang="pt-BR" dirty="0"/>
              <a:t>alta transparência de dados, flexibilidade aprimorada e qualidade ideal por meio do gerenciamento eficaz de processos controlados por fórmulas.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Relatórios de lote claros são obtidos rapidamente com a integração do log do lote e a configuração simplificada dos parâmetros do processo. Além disso, o usuário pode criar relatórios adicionais com a ajuda do MS-Excel e o BRAUMAT V8.0 agora também pode ser conectado à opção PM-</a:t>
            </a:r>
            <a:r>
              <a:rPr lang="pt-BR" dirty="0" err="1"/>
              <a:t>Quality</a:t>
            </a:r>
            <a:r>
              <a:rPr lang="pt-BR" dirty="0"/>
              <a:t> disponível, oferecendo, portanto, mais opções de relatório.</a:t>
            </a:r>
          </a:p>
          <a:p>
            <a:r>
              <a:rPr lang="pt-BR" dirty="0" smtClean="0"/>
              <a:t>Aprimorar o fluxo de informações </a:t>
            </a:r>
            <a:r>
              <a:rPr lang="pt-BR" dirty="0"/>
              <a:t>entre máquinas, pessoas </a:t>
            </a:r>
            <a:r>
              <a:rPr lang="pt-BR" dirty="0" smtClean="0"/>
              <a:t>e processos, aumentando os índices de eficácia e rentabilidade.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46220" y="6300273"/>
            <a:ext cx="117197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2"/>
              </a:rPr>
              <a:t>Cervejaria</a:t>
            </a:r>
            <a:endParaRPr lang="pt-BR" dirty="0"/>
          </a:p>
        </p:txBody>
      </p:sp>
      <p:pic>
        <p:nvPicPr>
          <p:cNvPr id="1026" name="Picture 2" descr="Bildunterschr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1" y="193675"/>
            <a:ext cx="4380557" cy="24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ustry 4.0 info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1" y="2646787"/>
            <a:ext cx="4571421" cy="38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pt-BR" dirty="0" smtClean="0"/>
              <a:t>Modelagem do processo de mosturação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9258" y="1197736"/>
            <a:ext cx="11113395" cy="2009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Para se produzir a cerveja, há a preparação do mosto cervejeiro a partir da conversão do amido em açúcares por meio da ação de enzimas do próprio malte, submetidas a temperaturas e pH adequados. As reações que contemplam a hidrólise do amido pelas enzimas α e β-amilase no malte e no mosto para produção de açúcares fermentescíveis seguem o modelo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8" y="2962140"/>
            <a:ext cx="5018065" cy="35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O processo de fabricação da cerveja – Diferencial J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88" y="3072584"/>
            <a:ext cx="4876800" cy="33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67139"/>
            <a:ext cx="7933386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hlinkClick r:id="rId4"/>
              </a:rPr>
              <a:t>Análise e Simulação das Operações </a:t>
            </a:r>
            <a:r>
              <a:rPr lang="pt-BR" sz="1400" b="1" dirty="0" smtClean="0">
                <a:hlinkClick r:id="rId4"/>
              </a:rPr>
              <a:t>de Mosturação </a:t>
            </a:r>
            <a:r>
              <a:rPr lang="pt-BR" sz="1400" b="1" dirty="0">
                <a:hlinkClick r:id="rId4"/>
              </a:rPr>
              <a:t>e Fermentação no Processo </a:t>
            </a:r>
            <a:r>
              <a:rPr lang="pt-BR" sz="1400" b="1" dirty="0" smtClean="0">
                <a:hlinkClick r:id="rId4"/>
              </a:rPr>
              <a:t>de Produção </a:t>
            </a:r>
            <a:r>
              <a:rPr lang="pt-BR" sz="1400" b="1" dirty="0">
                <a:hlinkClick r:id="rId4"/>
              </a:rPr>
              <a:t>de </a:t>
            </a:r>
            <a:r>
              <a:rPr lang="pt-BR" sz="1400" b="1" dirty="0" smtClean="0">
                <a:hlinkClick r:id="rId4"/>
              </a:rPr>
              <a:t>Cervejas</a:t>
            </a:r>
            <a:r>
              <a:rPr lang="pt-BR" sz="1400" b="1" dirty="0" smtClean="0"/>
              <a:t>         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836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197737"/>
            <a:ext cx="11169013" cy="2112134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Sensores foram acoplados à tina de mosturação, permitindo o monitoramento da concentração de enzimas </a:t>
            </a:r>
            <a:r>
              <a:rPr lang="pt-BR" sz="2400" dirty="0" smtClean="0"/>
              <a:t>e </a:t>
            </a:r>
            <a:r>
              <a:rPr lang="pt-BR" sz="2400" dirty="0"/>
              <a:t>dos açúcares </a:t>
            </a:r>
            <a:r>
              <a:rPr lang="pt-BR" sz="2400" dirty="0" smtClean="0"/>
              <a:t>durante </a:t>
            </a:r>
            <a:r>
              <a:rPr lang="pt-BR" sz="2400" dirty="0"/>
              <a:t>o processo de fermentação. Um sensor de temperatura foi acoplando ao processo para verificar se o controlador automático do processo proporciona as condições de temperaturas correspondentes ao “set point” para cada tempo, uma vez que o processo se dá em regime de operação em </a:t>
            </a:r>
            <a:r>
              <a:rPr lang="pt-BR" sz="2400" dirty="0" smtClean="0"/>
              <a:t>batelada. </a:t>
            </a:r>
            <a:r>
              <a:rPr lang="pt-BR" sz="2400" dirty="0"/>
              <a:t>Você como engenheiro deve propor uma estratégia de rampas e patamares para que haja a ativação das enzimas e sua posterior desativação para que haja a maior produção de açúcares fermentescíveis possível. </a:t>
            </a:r>
            <a:r>
              <a:rPr lang="pt-BR" sz="2400" dirty="0" smtClean="0"/>
              <a:t>A temperatura </a:t>
            </a:r>
            <a:r>
              <a:rPr lang="pt-BR" sz="2400" dirty="0"/>
              <a:t>inicial do mosto é de 25°C.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pt-BR" dirty="0" smtClean="0"/>
              <a:t>Modelagem do processo de mosturação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8" y="3309871"/>
            <a:ext cx="3386742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55" y="3309871"/>
            <a:ext cx="3300399" cy="30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99" y="3309871"/>
            <a:ext cx="3953814" cy="299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5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www.proeminente.com.br/thumb.php?w=750&amp;h=370&amp;src=midia/news/d87ab5b2694a1f83e84dff7f5aca48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79" y="5385916"/>
            <a:ext cx="2701567" cy="13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Indústria 4.0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Indústria 4.0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765249" y="3585021"/>
            <a:ext cx="3089650" cy="1786687"/>
            <a:chOff x="803640" y="3362835"/>
            <a:chExt cx="2059657" cy="17866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/>
                <a:t>É </a:t>
              </a:r>
              <a:r>
                <a:rPr lang="pt-BR" sz="1200" dirty="0"/>
                <a:t>uma abordagem para atuar em dados com maior variedade e complexidade, que chegam em volumes crescentes e com velocidade cada vez maior, usados para resolver problemas de negócios. Esses conjuntos de dados são tão volumosos que o software tradicional de processamento de dados não consegue gerenciá-los. 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accent4"/>
                  </a:solidFill>
                  <a:cs typeface="Arial" pitchFamily="34" charset="0"/>
                </a:rPr>
                <a:t>BIG DATA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9043339" y="4695405"/>
            <a:ext cx="3060090" cy="1825470"/>
            <a:chOff x="544993" y="2578383"/>
            <a:chExt cx="2365302" cy="14640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544993" y="2931640"/>
              <a:ext cx="2365302" cy="111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interconexão entre objetos por meio de infraestrutura habilitadora (eletrônica, software, sensores e/ou atuadores), com capacidade de computação distribuída e organizados em redes, que passam a se comunicar e interagir, podendo ser remotamente monitorados e/ou controlados, resultando em ganhos de eficiência.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679990" y="257838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>
                      <a:lumMod val="65000"/>
                    </a:schemeClr>
                  </a:solidFill>
                </a:rPr>
                <a:t>INTERNET DAS COISAS</a:t>
              </a:r>
              <a:endParaRPr lang="ko-KR" altLang="en-US" sz="12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7753083" y="1156876"/>
            <a:ext cx="4143643" cy="1437002"/>
            <a:chOff x="803640" y="3362835"/>
            <a:chExt cx="2059657" cy="13177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0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/>
                <a:t>É a </a:t>
              </a:r>
              <a:r>
                <a:rPr lang="pt-BR" sz="1200" dirty="0"/>
                <a:t>distribuição de serviços de computação – servidores,</a:t>
              </a:r>
              <a:br>
                <a:rPr lang="pt-BR" sz="1200" dirty="0"/>
              </a:br>
              <a:r>
                <a:rPr lang="pt-BR" sz="1200" dirty="0"/>
                <a:t>armazenamento, bancos de dados, redes, software, análises, inteligência – pela Internet, com utilização de memória, capacidade de armazenamento e cálculo de computadores e servidores hospedados em Datacenter, proporcionando recursos flexíveis e economia na escala. 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54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FFC000"/>
                  </a:solidFill>
                </a:rPr>
                <a:t>COMPUTAÇÃO EM NUVEM</a:t>
              </a:r>
              <a:endParaRPr lang="ko-KR" altLang="en-US" sz="12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90612" y="576358"/>
            <a:ext cx="3089650" cy="1417356"/>
            <a:chOff x="803640" y="3362835"/>
            <a:chExt cx="2059657" cy="1417356"/>
          </a:xfrm>
        </p:grpSpPr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/>
                <a:t>Aplicação </a:t>
              </a:r>
              <a:r>
                <a:rPr lang="pt-BR" sz="1200" dirty="0"/>
                <a:t>de análise avançada e técnicas baseadas em lógica, incluindo aprendizado de máquina, para interpretar eventos, analisar tendências e comportamentos de sistemas, apoiar e automatizar decisões e realizar ações.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accent1"/>
                  </a:solidFill>
                </a:rPr>
                <a:t>INTELIGÊNCIA ARTIFICIAL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Símbolo de inteligência artificial e tecnologia | Ve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25" y="1961174"/>
            <a:ext cx="1331538" cy="13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339" y="2650388"/>
            <a:ext cx="1563130" cy="1107607"/>
          </a:xfrm>
          <a:prstGeom prst="rect">
            <a:avLst/>
          </a:prstGeom>
        </p:spPr>
      </p:pic>
      <p:pic>
        <p:nvPicPr>
          <p:cNvPr id="1032" name="Picture 8" descr="Big Data conce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70" y="5326648"/>
            <a:ext cx="1419325" cy="14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9772" y="6213192"/>
            <a:ext cx="136030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6"/>
              </a:rPr>
              <a:t>Indústria 4.0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4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01196" y="1229997"/>
            <a:ext cx="4495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BentonSans-Book"/>
              </a:rPr>
              <a:t>Melhorias tangíveis </a:t>
            </a:r>
            <a:r>
              <a:rPr lang="pt-BR" sz="2400" dirty="0" smtClean="0">
                <a:solidFill>
                  <a:srgbClr val="000000"/>
                </a:solidFill>
                <a:latin typeface="BentonSans-Book"/>
              </a:rPr>
              <a:t>alcançadas pelas </a:t>
            </a:r>
            <a:r>
              <a:rPr lang="pt-BR" sz="2400" dirty="0">
                <a:solidFill>
                  <a:srgbClr val="000000"/>
                </a:solidFill>
                <a:latin typeface="BentonSans-Book"/>
              </a:rPr>
              <a:t>empresas </a:t>
            </a:r>
            <a:r>
              <a:rPr lang="pt-BR" sz="2400" dirty="0" smtClean="0">
                <a:solidFill>
                  <a:srgbClr val="000000"/>
                </a:solidFill>
                <a:latin typeface="BentonSans-Book"/>
              </a:rPr>
              <a:t>que adotam </a:t>
            </a:r>
            <a:r>
              <a:rPr lang="pt-BR" sz="2400" dirty="0">
                <a:solidFill>
                  <a:srgbClr val="000000"/>
                </a:solidFill>
                <a:latin typeface="BentonSans-Book"/>
              </a:rPr>
              <a:t>a Indústria </a:t>
            </a:r>
            <a:r>
              <a:rPr lang="pt-BR" sz="2400" dirty="0" smtClean="0">
                <a:solidFill>
                  <a:srgbClr val="000000"/>
                </a:solidFill>
                <a:latin typeface="BentonSans-Book"/>
              </a:rPr>
              <a:t>4.0 (Fonte SAP, 2021)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>
                <a:solidFill>
                  <a:srgbClr val="000000"/>
                </a:solidFill>
                <a:latin typeface="BentonSans-Light"/>
              </a:rPr>
              <a:t>• </a:t>
            </a:r>
            <a:r>
              <a:rPr lang="pt-BR" sz="2400" dirty="0">
                <a:solidFill>
                  <a:srgbClr val="000000"/>
                </a:solidFill>
                <a:latin typeface="BentonSans-Book"/>
              </a:rPr>
              <a:t>Mais de 10% de aumento de rentabilidade em </a:t>
            </a:r>
            <a:r>
              <a:rPr lang="pt-BR" sz="2400" dirty="0" smtClean="0">
                <a:solidFill>
                  <a:srgbClr val="000000"/>
                </a:solidFill>
                <a:latin typeface="BentonSans-Book"/>
              </a:rPr>
              <a:t>21% das </a:t>
            </a:r>
            <a:r>
              <a:rPr lang="pt-BR" sz="2400" dirty="0">
                <a:solidFill>
                  <a:srgbClr val="000000"/>
                </a:solidFill>
                <a:latin typeface="BentonSans-Book"/>
              </a:rPr>
              <a:t>empresas e mais de 5% em 42% das </a:t>
            </a:r>
            <a:r>
              <a:rPr lang="pt-BR" sz="2400" dirty="0" smtClean="0">
                <a:solidFill>
                  <a:srgbClr val="000000"/>
                </a:solidFill>
                <a:latin typeface="BentonSans-Book"/>
              </a:rPr>
              <a:t>empresas;</a:t>
            </a:r>
          </a:p>
          <a:p>
            <a:r>
              <a:rPr lang="pt-BR" sz="2400" dirty="0">
                <a:solidFill>
                  <a:srgbClr val="000000"/>
                </a:solidFill>
                <a:latin typeface="BentonSans-Book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BentonSans-Book"/>
              </a:rPr>
            </a:br>
            <a:r>
              <a:rPr lang="pt-BR" sz="2400" dirty="0">
                <a:solidFill>
                  <a:srgbClr val="000000"/>
                </a:solidFill>
                <a:latin typeface="BentonSans-Light"/>
              </a:rPr>
              <a:t>• </a:t>
            </a:r>
            <a:r>
              <a:rPr lang="pt-BR" sz="2400" dirty="0">
                <a:solidFill>
                  <a:srgbClr val="000000"/>
                </a:solidFill>
                <a:latin typeface="BentonSans-Book"/>
              </a:rPr>
              <a:t>Aumento da qualidade dos produtos em </a:t>
            </a:r>
            <a:r>
              <a:rPr lang="pt-BR" sz="2400" dirty="0" smtClean="0">
                <a:solidFill>
                  <a:srgbClr val="000000"/>
                </a:solidFill>
                <a:latin typeface="BentonSans-Book"/>
              </a:rPr>
              <a:t>56% das empresas;</a:t>
            </a:r>
          </a:p>
          <a:p>
            <a:r>
              <a:rPr lang="pt-BR" sz="2400" dirty="0">
                <a:solidFill>
                  <a:srgbClr val="000000"/>
                </a:solidFill>
                <a:latin typeface="BentonSans-Book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BentonSans-Book"/>
              </a:rPr>
            </a:br>
            <a:r>
              <a:rPr lang="pt-BR" sz="2400" dirty="0">
                <a:solidFill>
                  <a:srgbClr val="000000"/>
                </a:solidFill>
                <a:latin typeface="BentonSans-Light"/>
              </a:rPr>
              <a:t>• </a:t>
            </a:r>
            <a:r>
              <a:rPr lang="pt-BR" sz="2400" dirty="0">
                <a:solidFill>
                  <a:srgbClr val="000000"/>
                </a:solidFill>
                <a:latin typeface="BentonSans-Book"/>
              </a:rPr>
              <a:t>Aumento da satisfação do cliente em </a:t>
            </a:r>
            <a:r>
              <a:rPr lang="pt-BR" sz="2400" dirty="0" smtClean="0">
                <a:solidFill>
                  <a:srgbClr val="000000"/>
                </a:solidFill>
                <a:latin typeface="BentonSans-Book"/>
              </a:rPr>
              <a:t>43% das empresas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Indústria 4.0</a:t>
            </a:r>
            <a:endParaRPr lang="en-U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790626"/>
              </p:ext>
            </p:extLst>
          </p:nvPr>
        </p:nvGraphicFramePr>
        <p:xfrm>
          <a:off x="5580570" y="1281227"/>
          <a:ext cx="6461930" cy="276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m de Bitmap" r:id="rId3" imgW="9639360" imgH="3324240" progId="Paint.Picture">
                  <p:embed/>
                </p:oleObj>
              </mc:Choice>
              <mc:Fallback>
                <p:oleObj name="Imagem de Bitmap" r:id="rId3" imgW="9639360" imgH="3324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570" y="1281227"/>
                        <a:ext cx="6461930" cy="276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18488"/>
              </p:ext>
            </p:extLst>
          </p:nvPr>
        </p:nvGraphicFramePr>
        <p:xfrm>
          <a:off x="5580570" y="4263622"/>
          <a:ext cx="6461930" cy="259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m de Bitmap" r:id="rId5" imgW="9572760" imgH="2571840" progId="Paint.Picture">
                  <p:embed/>
                </p:oleObj>
              </mc:Choice>
              <mc:Fallback>
                <p:oleObj name="Imagem de Bitmap" r:id="rId5" imgW="9572760" imgH="2571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570" y="4263622"/>
                        <a:ext cx="6461930" cy="259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906176"/>
              </p:ext>
            </p:extLst>
          </p:nvPr>
        </p:nvGraphicFramePr>
        <p:xfrm>
          <a:off x="0" y="1476445"/>
          <a:ext cx="12210396" cy="500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m de Bitmap" r:id="rId3" imgW="9715680" imgH="3981600" progId="Paint.Picture">
                  <p:embed/>
                </p:oleObj>
              </mc:Choice>
              <mc:Fallback>
                <p:oleObj name="Imagem de Bitmap" r:id="rId3" imgW="9715680" imgH="3981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76445"/>
                        <a:ext cx="12210396" cy="5003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10280195" y="6480313"/>
            <a:ext cx="191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BentonSans-Book"/>
              </a:rPr>
              <a:t>Fonte SAP, 2021</a:t>
            </a:r>
            <a:endParaRPr lang="pt-BR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Indústria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95444" y="6053795"/>
            <a:ext cx="598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https://www.ge.com/digital/sd/manufacturing-maturity-quiz/</a:t>
            </a:r>
          </a:p>
        </p:txBody>
      </p:sp>
    </p:spTree>
    <p:extLst>
      <p:ext uri="{BB962C8B-B14F-4D97-AF65-F5344CB8AC3E}">
        <p14:creationId xmlns:p14="http://schemas.microsoft.com/office/powerpoint/2010/main" val="308989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Indústria de Alimentos 4.0 - Queijos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034" y="1503654"/>
            <a:ext cx="6117465" cy="14971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 nova fábrica de queijos em </a:t>
            </a:r>
            <a:r>
              <a:rPr lang="pt-BR" sz="2000" dirty="0" err="1"/>
              <a:t>Altendorf</a:t>
            </a:r>
            <a:r>
              <a:rPr lang="pt-BR" sz="2000" dirty="0"/>
              <a:t> é a primeira instalação na Suíça a ter sua automação completamente integrada usando o framework de engenharia do TIA Portal da Siemens para automação e drives.</a:t>
            </a:r>
          </a:p>
        </p:txBody>
      </p:sp>
      <p:pic>
        <p:nvPicPr>
          <p:cNvPr id="1026" name="Picture 2" descr="https://assets.new.siemens.com/siemens/assets/api/uuid:94e988e0e6f99c4def84b3c6ed90b0c926a8d8d8/width:100/crop:0,007:0,32733:0,989:0,55706/quality:low/go-marienhoeher-direktvermarktung-kae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85" y="1503653"/>
            <a:ext cx="5019921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echindustrial.com.br/images/tech-industrial-laticinios-linha-automatica-para-producao-de-queijos.png?crc=3881174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778"/>
            <a:ext cx="5810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929993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000" dirty="0"/>
              <a:t>No início do processo de produção, o leite flui para fora do tanque de abastecimento e para o finalizador – um grande tanque com capacidade de cerca de 8.500 litros. Na etapa seguinte, são adicionadas bactérias de </a:t>
            </a:r>
            <a:r>
              <a:rPr lang="pt-BR" sz="2000" dirty="0" smtClean="0"/>
              <a:t>maturação </a:t>
            </a:r>
            <a:r>
              <a:rPr lang="pt-BR" sz="2000" dirty="0"/>
              <a:t>(</a:t>
            </a:r>
            <a:r>
              <a:rPr lang="pt-BR" sz="2000" dirty="0" err="1"/>
              <a:t>rennet</a:t>
            </a:r>
            <a:r>
              <a:rPr lang="pt-BR" sz="2000" dirty="0"/>
              <a:t>) e o líquido é aquecido a 31,5°C.  Enquanto é agitado </a:t>
            </a:r>
            <a:r>
              <a:rPr lang="pt-BR" sz="2000" dirty="0" smtClean="0"/>
              <a:t>constantemente</a:t>
            </a:r>
            <a:r>
              <a:rPr lang="pt-BR" sz="2000" dirty="0"/>
              <a:t>, o leite engrossa. Finalmente, é aquecido a 57°C por um curto período de tempo, bombeado em moldes redondos, e pressionado em forma. Depois que o soro é drenado, as rodas entram em um banho de sal por 48 horas, após as quais são levadas para o porão de armazenamento para </a:t>
            </a:r>
            <a:r>
              <a:rPr lang="pt-BR" sz="2000" dirty="0" smtClean="0"/>
              <a:t>maturação.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885" y="6374771"/>
            <a:ext cx="592110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hlinkClick r:id="rId4"/>
              </a:rPr>
              <a:t>Webinar: Industry 4.0: Impact on food and beverage manufacturers</a:t>
            </a:r>
            <a:r>
              <a:rPr lang="en-US" b="1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5761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Indústria de </a:t>
            </a:r>
            <a:r>
              <a:rPr lang="pt-BR" dirty="0" err="1" smtClean="0"/>
              <a:t>Snacks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4429259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O uso da tecnologia </a:t>
            </a:r>
            <a:r>
              <a:rPr lang="pt-BR" dirty="0" err="1"/>
              <a:t>Blockchain</a:t>
            </a:r>
            <a:r>
              <a:rPr lang="pt-BR" dirty="0"/>
              <a:t> na indústria torna possível rastrear produtos de forma transparente ao longo de todo o ciclo de vida – até mesmo na indústria alimentícia, da plantação à embalagem de batatas fritas que você encontra no supermercado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Plataformas baseadas em nuvem e </a:t>
            </a:r>
            <a:r>
              <a:rPr lang="pt-BR" dirty="0"/>
              <a:t>outras tecnologias possibilitam registrar, filtrar, analisar e combinar dados de várias etapas dentro de um ciclo de vida de </a:t>
            </a:r>
            <a:r>
              <a:rPr lang="pt-BR" dirty="0" smtClean="0"/>
              <a:t>produção.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880" y="1967706"/>
            <a:ext cx="47720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Registro </a:t>
            </a:r>
            <a:r>
              <a:rPr lang="pt-BR" b="1" dirty="0"/>
              <a:t>completo de todos os dados de energia da </a:t>
            </a:r>
            <a:r>
              <a:rPr lang="pt-BR" b="1" dirty="0" smtClean="0"/>
              <a:t>planta</a:t>
            </a:r>
          </a:p>
          <a:p>
            <a:r>
              <a:rPr lang="pt-BR" b="1" dirty="0"/>
              <a:t>Integração com dados de produção</a:t>
            </a:r>
          </a:p>
          <a:p>
            <a:r>
              <a:rPr lang="pt-BR" b="1" dirty="0" smtClean="0"/>
              <a:t>Gestão </a:t>
            </a:r>
            <a:r>
              <a:rPr lang="pt-BR" b="1" dirty="0"/>
              <a:t>para dados de energia e produção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70020" y="5188838"/>
            <a:ext cx="260099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Indústria de chocolate 4.0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Indústria de Alimentos 4.0 - Chocolates</a:t>
            </a:r>
            <a:endParaRPr lang="pt-BR" dirty="0"/>
          </a:p>
        </p:txBody>
      </p:sp>
      <p:pic>
        <p:nvPicPr>
          <p:cNvPr id="3076" name="Picture 4" descr="Como Montar e Operar uma Pequena Fábrica de Chocolates - Como Preparar o  Chocolate - Cursos CPT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2" y="3443379"/>
            <a:ext cx="5508893" cy="30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1336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맑은 고딕</vt:lpstr>
      <vt:lpstr>Arial</vt:lpstr>
      <vt:lpstr>BentonSans-Book</vt:lpstr>
      <vt:lpstr>BentonSans-Light</vt:lpstr>
      <vt:lpstr>Calibri</vt:lpstr>
      <vt:lpstr>Calibri Light</vt:lpstr>
      <vt:lpstr>inherit</vt:lpstr>
      <vt:lpstr>Tema do Office</vt:lpstr>
      <vt:lpstr>Imagem de Bitmap</vt:lpstr>
      <vt:lpstr>Introdução à Simulação de Processos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Indústria de Alimentos 4.0 - Queijos</vt:lpstr>
      <vt:lpstr>Indústria de Snacks</vt:lpstr>
      <vt:lpstr>Indústria de Alimentos 4.0 - Chocolates</vt:lpstr>
      <vt:lpstr>Gêmeo Digital</vt:lpstr>
      <vt:lpstr>Automatização de Armazéns</vt:lpstr>
      <vt:lpstr>Indústria de Alimentos 4.0</vt:lpstr>
      <vt:lpstr>Apresentação do PowerPoint</vt:lpstr>
      <vt:lpstr>Propriedades Reológicas de Alimentos</vt:lpstr>
      <vt:lpstr>Propriedades Reológicas de Alimentos</vt:lpstr>
      <vt:lpstr>Propriedades Reológicas de Alimentos</vt:lpstr>
      <vt:lpstr>Propriedades Reológicas de Alimentos</vt:lpstr>
      <vt:lpstr>Propriedades Reológicas de Alimentos</vt:lpstr>
      <vt:lpstr>Propriedades Reológicas de Alimentos</vt:lpstr>
      <vt:lpstr>Propriedades Reológicas de Alimentos Exemplo de aplicação</vt:lpstr>
      <vt:lpstr>Indústria cervejeira 4.0</vt:lpstr>
      <vt:lpstr>Modelagem do processo de mosturação</vt:lpstr>
      <vt:lpstr>Modelagem do processo de mosturação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Rogers</dc:creator>
  <cp:lastModifiedBy>Usuario</cp:lastModifiedBy>
  <cp:revision>39</cp:revision>
  <dcterms:created xsi:type="dcterms:W3CDTF">2021-05-31T13:07:01Z</dcterms:created>
  <dcterms:modified xsi:type="dcterms:W3CDTF">2023-05-25T17:04:45Z</dcterms:modified>
</cp:coreProperties>
</file>