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handoutMasterIdLst>
    <p:handoutMasterId r:id="rId122"/>
  </p:handoutMasterIdLst>
  <p:sldIdLst>
    <p:sldId id="457" r:id="rId2"/>
    <p:sldId id="485" r:id="rId3"/>
    <p:sldId id="409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482" r:id="rId12"/>
    <p:sldId id="278" r:id="rId13"/>
    <p:sldId id="413" r:id="rId14"/>
    <p:sldId id="414" r:id="rId15"/>
    <p:sldId id="279" r:id="rId16"/>
    <p:sldId id="280" r:id="rId17"/>
    <p:sldId id="263" r:id="rId18"/>
    <p:sldId id="264" r:id="rId19"/>
    <p:sldId id="281" r:id="rId20"/>
    <p:sldId id="283" r:id="rId21"/>
    <p:sldId id="282" r:id="rId22"/>
    <p:sldId id="285" r:id="rId23"/>
    <p:sldId id="286" r:id="rId24"/>
    <p:sldId id="287" r:id="rId25"/>
    <p:sldId id="289" r:id="rId26"/>
    <p:sldId id="288" r:id="rId27"/>
    <p:sldId id="290" r:id="rId28"/>
    <p:sldId id="291" r:id="rId29"/>
    <p:sldId id="293" r:id="rId30"/>
    <p:sldId id="295" r:id="rId31"/>
    <p:sldId id="292" r:id="rId32"/>
    <p:sldId id="487" r:id="rId33"/>
    <p:sldId id="298" r:id="rId34"/>
    <p:sldId id="297" r:id="rId35"/>
    <p:sldId id="299" r:id="rId36"/>
    <p:sldId id="296" r:id="rId37"/>
    <p:sldId id="302" r:id="rId38"/>
    <p:sldId id="300" r:id="rId39"/>
    <p:sldId id="304" r:id="rId40"/>
    <p:sldId id="303" r:id="rId41"/>
    <p:sldId id="306" r:id="rId42"/>
    <p:sldId id="307" r:id="rId43"/>
    <p:sldId id="308" r:id="rId44"/>
    <p:sldId id="310" r:id="rId45"/>
    <p:sldId id="313" r:id="rId46"/>
    <p:sldId id="314" r:id="rId47"/>
    <p:sldId id="315" r:id="rId48"/>
    <p:sldId id="483" r:id="rId49"/>
    <p:sldId id="316" r:id="rId50"/>
    <p:sldId id="317" r:id="rId51"/>
    <p:sldId id="318" r:id="rId52"/>
    <p:sldId id="322" r:id="rId53"/>
    <p:sldId id="320" r:id="rId54"/>
    <p:sldId id="321" r:id="rId55"/>
    <p:sldId id="323" r:id="rId56"/>
    <p:sldId id="325" r:id="rId57"/>
    <p:sldId id="324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458" r:id="rId67"/>
    <p:sldId id="334" r:id="rId68"/>
    <p:sldId id="337" r:id="rId69"/>
    <p:sldId id="338" r:id="rId70"/>
    <p:sldId id="339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2" r:id="rId79"/>
    <p:sldId id="354" r:id="rId80"/>
    <p:sldId id="350" r:id="rId81"/>
    <p:sldId id="355" r:id="rId82"/>
    <p:sldId id="356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  <p:sldId id="381" r:id="rId102"/>
    <p:sldId id="382" r:id="rId103"/>
    <p:sldId id="383" r:id="rId104"/>
    <p:sldId id="384" r:id="rId105"/>
    <p:sldId id="441" r:id="rId106"/>
    <p:sldId id="443" r:id="rId107"/>
    <p:sldId id="444" r:id="rId108"/>
    <p:sldId id="445" r:id="rId109"/>
    <p:sldId id="442" r:id="rId110"/>
    <p:sldId id="446" r:id="rId111"/>
    <p:sldId id="448" r:id="rId112"/>
    <p:sldId id="449" r:id="rId113"/>
    <p:sldId id="450" r:id="rId114"/>
    <p:sldId id="451" r:id="rId115"/>
    <p:sldId id="452" r:id="rId116"/>
    <p:sldId id="453" r:id="rId117"/>
    <p:sldId id="454" r:id="rId118"/>
    <p:sldId id="488" r:id="rId119"/>
    <p:sldId id="489" r:id="rId120"/>
  </p:sldIdLst>
  <p:sldSz cx="9144000" cy="6858000" type="screen4x3"/>
  <p:notesSz cx="6797675" cy="98742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C0C0C0"/>
    <a:srgbClr val="FFFF99"/>
    <a:srgbClr val="FF0000"/>
    <a:srgbClr val="FFFF66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 showGuides="1">
      <p:cViewPr varScale="1">
        <p:scale>
          <a:sx n="57" d="100"/>
          <a:sy n="57" d="100"/>
        </p:scale>
        <p:origin x="72" y="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908630416428"/>
          <c:y val="0.21127718474315199"/>
          <c:w val="0.80219313774866052"/>
          <c:h val="0.70185055527429796"/>
        </c:manualLayout>
      </c:layout>
      <c:ofPieChart>
        <c:ofPieType val="pie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947189105822873"/>
                  <c:y val="-5.1983584131326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341460849050824E-2"/>
                  <c:y val="1.64158686730506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497496834401467E-2"/>
                  <c:y val="3.78706765621465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273818849748675E-2"/>
                  <c:y val="6.8399452804377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893952337975068E-2"/>
                  <c:y val="-5.47195622435020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992463036472588"/>
                  <c:y val="0.125854993160054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725293905570767E-2"/>
                  <c:y val="3.2831737346101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2867681443152862"/>
                  <c:y val="-4.6511627906976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432385908043121E-2"/>
                  <c:y val="-0.1258549931600547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Juros</a:t>
                    </a:r>
                    <a:r>
                      <a:rPr lang="en-US" baseline="0" dirty="0"/>
                      <a:t>
</a:t>
                    </a:r>
                    <a:fld id="{8CCB0362-9726-4D6C-B793-55E4CD368050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Juros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Plan1!$A$2:$A$9</c:f>
              <c:strCache>
                <c:ptCount val="8"/>
                <c:pt idx="0">
                  <c:v>DI1</c:v>
                </c:pt>
                <c:pt idx="1">
                  <c:v>FRC</c:v>
                </c:pt>
                <c:pt idx="2">
                  <c:v>Ibovespa</c:v>
                </c:pt>
                <c:pt idx="3">
                  <c:v>T10 + D14</c:v>
                </c:pt>
                <c:pt idx="4">
                  <c:v>Câmbio</c:v>
                </c:pt>
                <c:pt idx="5">
                  <c:v>Índice</c:v>
                </c:pt>
                <c:pt idx="6">
                  <c:v>Agropecuária</c:v>
                </c:pt>
                <c:pt idx="7">
                  <c:v>Ouro e Petroleo</c:v>
                </c:pt>
              </c:strCache>
            </c:strRef>
          </c:cat>
          <c:val>
            <c:numRef>
              <c:f>Plan1!$B$2:$B$9</c:f>
              <c:numCache>
                <c:formatCode>0.00%</c:formatCode>
                <c:ptCount val="8"/>
                <c:pt idx="0">
                  <c:v>0.52016351467619248</c:v>
                </c:pt>
                <c:pt idx="1">
                  <c:v>0.16836734466721345</c:v>
                </c:pt>
                <c:pt idx="2">
                  <c:v>4.54729322691972E-2</c:v>
                </c:pt>
                <c:pt idx="3">
                  <c:v>3.2748542903472802E-4</c:v>
                </c:pt>
                <c:pt idx="4">
                  <c:v>0.24500762185949498</c:v>
                </c:pt>
                <c:pt idx="5">
                  <c:v>6.5766936086759847E-2</c:v>
                </c:pt>
                <c:pt idx="6">
                  <c:v>3.3179184326648903E-4</c:v>
                </c:pt>
                <c:pt idx="7">
                  <c:v>3.530543803803737E-5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3"/>
        </c:custSplit>
        <c:secondPieSize val="75"/>
        <c:serLines>
          <c:spPr>
            <a:ln w="38100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3B80A7-BB06-4A13-851B-E8048270C7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798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E22FF0-B762-43F5-A49A-3D1BF1171A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10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2FF0-B762-43F5-A49A-3D1BF1171A8C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3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7696-3517-41E9-A240-344FE6452F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3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F1FFA-02D2-464E-9BD2-B6880D26C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3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B0D0-45DB-4623-8FC4-06AF5CE251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94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9F228-0619-4059-A902-910228B20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46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F692-66DA-4EF1-9B7C-39BE60CCED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5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BF28-584F-4FE3-8E45-049EE8ABE4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057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15CE7-A234-4D01-9D01-95D00BE622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9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3C9A-E5E8-4DBC-B1F6-5040FD3014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64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76E27-3724-4151-9D8B-EEDA1FEF94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3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D8CDE-7D08-47B5-B8D0-D45043AAE9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1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1F6CB-7889-4CDE-9AF1-5FCA575C97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8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86C58-ADBD-469B-82A3-832499E502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4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455ED-07EB-454B-A3D5-A11AC77CC7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11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92A6-CCED-46E1-91E1-2D46A91BAD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1C8E3-90C7-40EB-B423-A4401ABD4B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494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346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969696"/>
                </a:solidFill>
              </a:defRPr>
            </a:lvl1pPr>
          </a:lstStyle>
          <a:p>
            <a:fld id="{69E4ECA4-8307-47C4-8E1F-E0783E1091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3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4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9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file:///D:\bd_00_20170512.pdf" TargetMode="Externa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5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64DF6-2B35-44A9-8D95-4289907DC797}" type="slidenum">
              <a:rPr lang="pt-BR" altLang="pt-BR">
                <a:solidFill>
                  <a:srgbClr val="969696"/>
                </a:solidFill>
              </a:rPr>
              <a:pPr/>
              <a:t>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051" name="Espaço Reservado para Número de Slide 5"/>
          <p:cNvSpPr txBox="1">
            <a:spLocks noGrp="1"/>
          </p:cNvSpPr>
          <p:nvPr/>
        </p:nvSpPr>
        <p:spPr bwMode="auto">
          <a:xfrm>
            <a:off x="6908800" y="6346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AF8524-B204-42F0-96C9-997B17FBDB3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2002" name="Text Box 2"/>
          <p:cNvSpPr txBox="1">
            <a:spLocks noChangeArrowheads="1"/>
          </p:cNvSpPr>
          <p:nvPr/>
        </p:nvSpPr>
        <p:spPr bwMode="auto">
          <a:xfrm>
            <a:off x="431800" y="1916113"/>
            <a:ext cx="8243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Derivativos Financeiros</a:t>
            </a:r>
          </a:p>
        </p:txBody>
      </p:sp>
      <p:sp>
        <p:nvSpPr>
          <p:cNvPr id="1152003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pt-BR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154113" y="3040063"/>
            <a:ext cx="68405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rgbClr val="000000"/>
                </a:solidFill>
                <a:cs typeface="Arial" panose="020B0604020202020204" pitchFamily="34" charset="0"/>
              </a:rPr>
              <a:t>Prof. Dr. Roberto Arruda de Souza Lima ESALQ/USP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</a:t>
            </a:r>
            <a:endParaRPr lang="pt-BR" altLang="pt-BR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58813" y="4733925"/>
            <a:ext cx="848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4000" indent="-15240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Baseado em Silva Neto, L.A.  Derivativos. São Paulo: Atlas, 2002; e, Sanvicente, A.Z.  Derivativos. São Paulo: Publifolha, 2003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8DA59-BAFC-4D8E-8D66-FAD52B611223}" type="slidenum">
              <a:rPr lang="pt-BR" altLang="pt-BR">
                <a:solidFill>
                  <a:srgbClr val="969696"/>
                </a:solidFill>
              </a:rPr>
              <a:pPr/>
              <a:t>10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Considere que o ouro é negociado a vista por R$ 100 e seu contrato futuro (30 dias) está cotado em R$ 115.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A taxa de juros, para empréstimos e/ou aplicações, está em 10% a.m.</a:t>
            </a:r>
            <a:endParaRPr lang="pt-BR" altLang="pt-BR" sz="36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0BCB3-BF4D-44FA-B738-905B43289007}" type="slidenum">
              <a:rPr lang="pt-BR" altLang="pt-BR">
                <a:solidFill>
                  <a:srgbClr val="969696"/>
                </a:solidFill>
              </a:rPr>
              <a:pPr/>
              <a:t>100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1946275"/>
            <a:ext cx="8948738" cy="3059113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</a:t>
            </a: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em unidades da moeda A para uma unidade da moeda B (p.e., R$/US$)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futura em unidades de A para uma unidade de B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 = Taxa de juros do país A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rf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do país B</a:t>
            </a:r>
          </a:p>
          <a:p>
            <a:pPr marL="1147763" lvl="1" indent="-690563" eaLnBrk="1" hangingPunct="1"/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T-t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) = unidade de tempo para o vencimento do contrato futuro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constante (2,71828183)</a:t>
            </a: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609850" y="1258888"/>
          <a:ext cx="38814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258888"/>
                        <a:ext cx="38814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BB852-0840-4678-94C2-316BF55CA2CD}" type="slidenum">
              <a:rPr lang="pt-BR" altLang="pt-BR">
                <a:solidFill>
                  <a:srgbClr val="969696"/>
                </a:solidFill>
              </a:rPr>
              <a:pPr/>
              <a:t>101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36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781300" y="14970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0,800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14300" y="2017713"/>
            <a:ext cx="26797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de mercado, no vencimento.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ao câmbio do 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pela taxa do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   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  <a:r>
              <a:rPr lang="pt-BR" altLang="pt-BR" sz="2400">
                <a:solidFill>
                  <a:srgbClr val="000000"/>
                </a:solidFill>
              </a:rPr>
              <a:t> -mercado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4889500" y="1497013"/>
            <a:ext cx="21209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0,900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7035800" y="14970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0,859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0" y="64516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  <p:bldP spid="160772" grpId="0" build="p"/>
      <p:bldP spid="160773" grpId="0" build="p"/>
      <p:bldP spid="160774" grpId="0" build="p"/>
      <p:bldP spid="160775" grpId="0" build="p"/>
      <p:bldP spid="160776" grpId="0" animBg="1"/>
      <p:bldP spid="160777" grpId="0" animBg="1"/>
      <p:bldP spid="16077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24E68-1D09-4644-ABEB-2B9AAA440327}" type="slidenum">
              <a:rPr lang="pt-BR" altLang="pt-BR">
                <a:solidFill>
                  <a:srgbClr val="969696"/>
                </a:solidFill>
              </a:rPr>
              <a:pPr/>
              <a:t>102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36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781300" y="14970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0,800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1.127.500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	       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       77.442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Banco paga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114300" y="2017713"/>
            <a:ext cx="26797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de mercado, no vencimento.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ao câmbio do 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pela taxa do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   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  <a:r>
              <a:rPr lang="pt-BR" altLang="pt-BR" sz="2400">
                <a:solidFill>
                  <a:srgbClr val="000000"/>
                </a:solidFill>
              </a:rPr>
              <a:t> -mercado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667250" y="1477963"/>
            <a:ext cx="22098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0,900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1.002.222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	         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- 47.836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Empresa paga</a:t>
            </a: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7124700" y="147796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0,859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	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                  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Não há fluxo</a:t>
            </a: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</a:p>
        </p:txBody>
      </p:sp>
      <p:sp>
        <p:nvSpPr>
          <p:cNvPr id="112649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50" name="Line 9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51" name="Line 10"/>
          <p:cNvSpPr>
            <a:spLocks noChangeShapeType="1"/>
          </p:cNvSpPr>
          <p:nvPr/>
        </p:nvSpPr>
        <p:spPr bwMode="auto">
          <a:xfrm>
            <a:off x="0" y="64516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/>
      <p:bldP spid="161798" grpId="0" build="p"/>
      <p:bldP spid="161799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A6975-1879-4878-9819-902E2D924D8A}" type="slidenum">
              <a:rPr lang="pt-BR" altLang="pt-BR">
                <a:solidFill>
                  <a:srgbClr val="969696"/>
                </a:solidFill>
              </a:rPr>
              <a:pPr/>
              <a:t>103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0000"/>
                </a:solidFill>
              </a:rPr>
              <a:t>Observações: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Não há troca de $ na contratação, apenas as diferenças que ocorrerem.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O resultado ficou fixo.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Retorno obtido foi próximo ao que seria obtido aplicando nos EUA.</a:t>
            </a:r>
          </a:p>
          <a:p>
            <a:pPr lvl="2" eaLnBrk="1" hangingPunct="1">
              <a:defRPr/>
            </a:pPr>
            <a:r>
              <a:rPr lang="pt-B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da Arbitragem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8F973-C2D2-425A-8F27-42B93CE34E11}" type="slidenum">
              <a:rPr lang="pt-BR" altLang="pt-BR">
                <a:solidFill>
                  <a:srgbClr val="969696"/>
                </a:solidFill>
              </a:rPr>
              <a:pPr/>
              <a:t>104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Teoria da Arbitragem: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Em geral, os preços dos </a:t>
            </a:r>
            <a:r>
              <a:rPr lang="pt-BR" altLang="pt-BR" i="1" smtClean="0">
                <a:solidFill>
                  <a:srgbClr val="000000"/>
                </a:solidFill>
              </a:rPr>
              <a:t>swaps</a:t>
            </a:r>
            <a:r>
              <a:rPr lang="pt-BR" altLang="pt-BR" smtClean="0">
                <a:solidFill>
                  <a:srgbClr val="000000"/>
                </a:solidFill>
              </a:rPr>
              <a:t> encontram-se de tal forma que não é possível obter vantagens devido a diferentes taxas de juros nos títulos livres de risco emitidos pelos governos dos países.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1B3D2-496C-47C5-8381-8ADB1EF47EC5}" type="slidenum">
              <a:rPr lang="pt-BR" altLang="pt-BR">
                <a:solidFill>
                  <a:srgbClr val="969696"/>
                </a:solidFill>
              </a:rPr>
              <a:pPr/>
              <a:t>105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Não existem custos de transação nem impostos, e todos títulos são perfeitamente divisíveis;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Os investidores podem aplicar ou tomar dinheiro emprestado à taxa de juro livre de risco;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Não existem oportunidades de arbitragem sem risco;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60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710DA-9A51-4AD0-A657-CCFC20C0FBD4}" type="slidenum">
              <a:rPr lang="pt-BR" altLang="pt-BR">
                <a:solidFill>
                  <a:srgbClr val="969696"/>
                </a:solidFill>
              </a:rPr>
              <a:pPr/>
              <a:t>106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O preço da ação-objeto da opção varia no tempo com distribuição lognormal de probabilidades e com média e variância constantes;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O preço da ação não pode ser negativo;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Taxa de retorno da ação:</a:t>
            </a:r>
          </a:p>
        </p:txBody>
      </p:sp>
      <p:graphicFrame>
        <p:nvGraphicFramePr>
          <p:cNvPr id="22630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5487988"/>
          <a:ext cx="20764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9" name="Equation" r:id="rId3" imgW="733408" imgH="380970" progId="Equation.3">
                  <p:embed/>
                </p:oleObj>
              </mc:Choice>
              <mc:Fallback>
                <p:oleObj name="Equation" r:id="rId3" imgW="733408" imgH="3809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7988"/>
                        <a:ext cx="20764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build="p" bldLvl="2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08703-EEFE-4FF6-9B09-CC92237A6B6A}" type="slidenum">
              <a:rPr lang="pt-BR" altLang="pt-BR">
                <a:solidFill>
                  <a:srgbClr val="969696"/>
                </a:solidFill>
              </a:rPr>
              <a:pPr/>
              <a:t>107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O preço da ação-objeto da opção varia no tempo com distribuição lognormal de probabilidades e com média e variância constantes;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A ação-objeto da opção não distribui dividendos durante o prazo da opção, ou a opção é protegida contra dividendos;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610100" y="5810250"/>
            <a:ext cx="3467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Curto prazo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Normas da Bolsa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358900" y="6083300"/>
            <a:ext cx="346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Verdadeiro no Brasil</a:t>
            </a:r>
          </a:p>
        </p:txBody>
      </p:sp>
      <p:sp>
        <p:nvSpPr>
          <p:cNvPr id="227335" name="AutoShape 7"/>
          <p:cNvSpPr>
            <a:spLocks/>
          </p:cNvSpPr>
          <p:nvPr/>
        </p:nvSpPr>
        <p:spPr bwMode="auto">
          <a:xfrm>
            <a:off x="4343400" y="5810250"/>
            <a:ext cx="304800" cy="1009650"/>
          </a:xfrm>
          <a:prstGeom prst="leftBrace">
            <a:avLst>
              <a:gd name="adj1" fmla="val 276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4" grpId="0"/>
      <p:bldP spid="22733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A75FC-1112-40C7-94C5-07EF35AF00AA}" type="slidenum">
              <a:rPr lang="pt-BR" altLang="pt-BR">
                <a:solidFill>
                  <a:srgbClr val="969696"/>
                </a:solidFill>
              </a:rPr>
              <a:pPr/>
              <a:t>108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negociação de títulos é contínua;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taxa de juro livre de risco é constante;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opção é uma opção européia de compra.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101850" y="4368800"/>
            <a:ext cx="68199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 indent="-4381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Brasil, as opções são americanas!</a:t>
            </a:r>
          </a:p>
          <a:p>
            <a:pPr lvl="1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 Esse problema é eliminado graças à proteção contra dividendos prevista no regulamento do mercado de opções.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1298575" y="4000500"/>
            <a:ext cx="701675" cy="533400"/>
          </a:xfrm>
          <a:custGeom>
            <a:avLst/>
            <a:gdLst>
              <a:gd name="T0" fmla="*/ 2147483647 w 442"/>
              <a:gd name="T1" fmla="*/ 0 h 336"/>
              <a:gd name="T2" fmla="*/ 2147483647 w 442"/>
              <a:gd name="T3" fmla="*/ 2147483647 h 336"/>
              <a:gd name="T4" fmla="*/ 2147483647 w 442"/>
              <a:gd name="T5" fmla="*/ 2147483647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336">
                <a:moveTo>
                  <a:pt x="22" y="0"/>
                </a:moveTo>
                <a:cubicBezTo>
                  <a:pt x="11" y="62"/>
                  <a:pt x="0" y="124"/>
                  <a:pt x="70" y="180"/>
                </a:cubicBezTo>
                <a:cubicBezTo>
                  <a:pt x="140" y="236"/>
                  <a:pt x="291" y="286"/>
                  <a:pt x="442" y="3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build="p"/>
      <p:bldP spid="228357" grpId="0"/>
      <p:bldP spid="22835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F036D-F481-4926-A40A-1E0B4F7B7BB4}" type="slidenum">
              <a:rPr lang="pt-BR" altLang="pt-BR">
                <a:solidFill>
                  <a:srgbClr val="969696"/>
                </a:solidFill>
              </a:rPr>
              <a:pPr/>
              <a:t>109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7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11150" y="2768600"/>
            <a:ext cx="845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S = preço atual da ação-objeto da opção de compra;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X = preço de exercício da opção de compra;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r = taxa de juro livre de risco no regime de capitalização contínua;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T = prazo de vencimento da opção de compra, ou seja, o tempo restante até a data de vencimento da opção.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1800">
                <a:solidFill>
                  <a:srgbClr val="000000"/>
                </a:solidFill>
              </a:rPr>
              <a:t> = volatilidade do preço da ação-objeto, definida pelo desvio-padrão da taxa de retorno da ação;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 e 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 = variáveis com distribuição normal padronizada (média igual a 0 e variância igual a 1); e,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N(d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) e N(d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) = probabilidade acumulada, na distribuição normal padronizada, de -</a:t>
            </a:r>
            <a:r>
              <a:rPr lang="pt-BR" altLang="pt-BR" sz="1800">
                <a:solidFill>
                  <a:srgbClr val="000000"/>
                </a:solidFill>
                <a:sym typeface="Symbol" panose="05050102010706020507" pitchFamily="18" charset="2"/>
              </a:rPr>
              <a:t> até o valor de </a:t>
            </a:r>
            <a:r>
              <a:rPr lang="pt-BR" altLang="pt-BR" sz="1800">
                <a:solidFill>
                  <a:srgbClr val="000000"/>
                </a:solidFill>
              </a:rPr>
              <a:t>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 ou 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 calculado.</a:t>
            </a:r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8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5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  <p:bldP spid="2252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8DA59-BAFC-4D8E-8D66-FAD52B611223}" type="slidenum">
              <a:rPr lang="pt-BR" altLang="pt-BR">
                <a:solidFill>
                  <a:srgbClr val="969696"/>
                </a:solidFill>
              </a:rPr>
              <a:pPr/>
              <a:t>11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Tomamos emprestado R$ 100, com juros de 10%, e compramos ouro. No mesmo momento que estamos comprando o metal, vedemos um contrato futuro por R$ 115.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 30 dias o contrato futuro será liquidado pela bolsa (entregamos o metal e recebemos o dinheiro)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7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6EEC2D-A540-4699-B4D1-8A52643DB6BA}" type="slidenum">
              <a:rPr lang="pt-BR" altLang="pt-BR">
                <a:solidFill>
                  <a:srgbClr val="969696"/>
                </a:solidFill>
              </a:rPr>
              <a:pPr/>
              <a:t>110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14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BOVESPA, em 14/04/2003: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opção de compra de Petrobras PN, vencimento em maio 2003, com preço de exercício de R$ 50.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da opção = R$ 1,35.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 = R$ 46,25 (cotação de ações preferenciais nominativas da Petrobras em 14/04/03.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Selic, convertida para capitalização contínua =  26,2116%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T = 36 dias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36/365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</a:rPr>
              <a:t> = desconhecido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143500" y="5486400"/>
            <a:ext cx="3543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Alternativa : coletar uma série histórica de preços e calcular o desvio-padrão da taxa de retorno da ação.</a:t>
            </a:r>
          </a:p>
        </p:txBody>
      </p:sp>
      <p:sp>
        <p:nvSpPr>
          <p:cNvPr id="231439" name="Freeform 15"/>
          <p:cNvSpPr>
            <a:spLocks/>
          </p:cNvSpPr>
          <p:nvPr/>
        </p:nvSpPr>
        <p:spPr bwMode="auto">
          <a:xfrm>
            <a:off x="4248150" y="5734050"/>
            <a:ext cx="955675" cy="838200"/>
          </a:xfrm>
          <a:custGeom>
            <a:avLst/>
            <a:gdLst>
              <a:gd name="T0" fmla="*/ 0 w 602"/>
              <a:gd name="T1" fmla="*/ 2147483647 h 528"/>
              <a:gd name="T2" fmla="*/ 2147483647 w 602"/>
              <a:gd name="T3" fmla="*/ 2147483647 h 528"/>
              <a:gd name="T4" fmla="*/ 2147483647 w 602"/>
              <a:gd name="T5" fmla="*/ 2147483647 h 528"/>
              <a:gd name="T6" fmla="*/ 2147483647 w 60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2" h="528">
                <a:moveTo>
                  <a:pt x="0" y="528"/>
                </a:moveTo>
                <a:cubicBezTo>
                  <a:pt x="239" y="497"/>
                  <a:pt x="478" y="466"/>
                  <a:pt x="540" y="396"/>
                </a:cubicBezTo>
                <a:cubicBezTo>
                  <a:pt x="602" y="326"/>
                  <a:pt x="370" y="174"/>
                  <a:pt x="372" y="108"/>
                </a:cubicBezTo>
                <a:cubicBezTo>
                  <a:pt x="374" y="42"/>
                  <a:pt x="463" y="21"/>
                  <a:pt x="5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 build="p" bldLvl="5"/>
      <p:bldP spid="231437" grpId="0"/>
      <p:bldP spid="23143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C3AAE8-3B29-43E3-BEDB-932B902E9E90}" type="slidenum">
              <a:rPr lang="pt-BR" altLang="pt-BR">
                <a:solidFill>
                  <a:srgbClr val="969696"/>
                </a:solidFill>
              </a:rPr>
              <a:pPr/>
              <a:t>111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BOVESPA, em 14/04/2003: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opção de compra de Petrobras PN, vencimento em maio 2003, com preço de exercício de R$ 50.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da opção = R$ 1,35.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 = R$ 46,25 (cotação de ações preferenciais nominativas da Petrobras em 14/04/03.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Selic, convertida para capitalização contínua =  26,2116%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T = 36 dias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36/365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</a:rPr>
              <a:t> = desconhecido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143500" y="5486400"/>
            <a:ext cx="354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Supondo que a volatilidade estimada seja de 36% ao ano.</a:t>
            </a:r>
          </a:p>
        </p:txBody>
      </p:sp>
      <p:sp>
        <p:nvSpPr>
          <p:cNvPr id="233477" name="Freeform 5"/>
          <p:cNvSpPr>
            <a:spLocks/>
          </p:cNvSpPr>
          <p:nvPr/>
        </p:nvSpPr>
        <p:spPr bwMode="auto">
          <a:xfrm>
            <a:off x="4248150" y="5734050"/>
            <a:ext cx="955675" cy="838200"/>
          </a:xfrm>
          <a:custGeom>
            <a:avLst/>
            <a:gdLst>
              <a:gd name="T0" fmla="*/ 0 w 602"/>
              <a:gd name="T1" fmla="*/ 2147483647 h 528"/>
              <a:gd name="T2" fmla="*/ 2147483647 w 602"/>
              <a:gd name="T3" fmla="*/ 2147483647 h 528"/>
              <a:gd name="T4" fmla="*/ 2147483647 w 602"/>
              <a:gd name="T5" fmla="*/ 2147483647 h 528"/>
              <a:gd name="T6" fmla="*/ 2147483647 w 60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2" h="528">
                <a:moveTo>
                  <a:pt x="0" y="528"/>
                </a:moveTo>
                <a:cubicBezTo>
                  <a:pt x="239" y="497"/>
                  <a:pt x="478" y="466"/>
                  <a:pt x="540" y="396"/>
                </a:cubicBezTo>
                <a:cubicBezTo>
                  <a:pt x="602" y="326"/>
                  <a:pt x="370" y="174"/>
                  <a:pt x="372" y="108"/>
                </a:cubicBezTo>
                <a:cubicBezTo>
                  <a:pt x="374" y="42"/>
                  <a:pt x="463" y="21"/>
                  <a:pt x="5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C1821-1FDC-4E41-9C74-C3EDDC6ACF3D}" type="slidenum">
              <a:rPr lang="pt-BR" altLang="pt-BR">
                <a:solidFill>
                  <a:srgbClr val="969696"/>
                </a:solidFill>
              </a:rPr>
              <a:pPr/>
              <a:t>112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5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11150" y="324485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</p:txBody>
      </p:sp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6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7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393700" y="4467225"/>
          <a:ext cx="83169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8" name="Equation" r:id="rId9" imgW="3552943" imgH="533520" progId="Equation.3">
                  <p:embed/>
                </p:oleObj>
              </mc:Choice>
              <mc:Fallback>
                <p:oleObj name="Equation" r:id="rId9" imgW="3552943" imgH="533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467225"/>
                        <a:ext cx="83169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1785938" y="6122988"/>
          <a:ext cx="55435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9" name="Equation" r:id="rId11" imgW="2495584" imgH="162000" progId="Equation.3">
                  <p:embed/>
                </p:oleObj>
              </mc:Choice>
              <mc:Fallback>
                <p:oleObj name="Equation" r:id="rId11" imgW="2495584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6122988"/>
                        <a:ext cx="55435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  <p:bldP spid="234501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DE641B-3970-4D34-B14D-7525D99B28F8}" type="slidenum">
              <a:rPr lang="pt-BR" altLang="pt-BR">
                <a:solidFill>
                  <a:srgbClr val="969696"/>
                </a:solidFill>
              </a:rPr>
              <a:pPr/>
              <a:t>113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155653" name="Object 4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8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11150" y="324485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 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 = -0,40437 	    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 = -0,51743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N(d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) = 0,34297 	    N(d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) = 0,30243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sz="2400">
              <a:solidFill>
                <a:srgbClr val="000000"/>
              </a:solidFill>
            </a:endParaRPr>
          </a:p>
        </p:txBody>
      </p:sp>
      <p:graphicFrame>
        <p:nvGraphicFramePr>
          <p:cNvPr id="155655" name="Object 6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9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7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730250" y="5589588"/>
          <a:ext cx="76565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" name="Equation" r:id="rId9" imgW="3476608" imgH="162000" progId="Equation.3">
                  <p:embed/>
                </p:oleObj>
              </mc:Choice>
              <mc:Fallback>
                <p:oleObj name="Equation" r:id="rId9" imgW="3476608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589588"/>
                        <a:ext cx="76565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2324100" y="6324600"/>
            <a:ext cx="659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Inferior ao preço da opção cotada na data (R$ 1,35)!!!</a:t>
            </a:r>
          </a:p>
        </p:txBody>
      </p:sp>
      <p:sp>
        <p:nvSpPr>
          <p:cNvPr id="235531" name="Freeform 11"/>
          <p:cNvSpPr>
            <a:spLocks/>
          </p:cNvSpPr>
          <p:nvPr/>
        </p:nvSpPr>
        <p:spPr bwMode="auto">
          <a:xfrm>
            <a:off x="1085850" y="6019800"/>
            <a:ext cx="7531100" cy="438150"/>
          </a:xfrm>
          <a:custGeom>
            <a:avLst/>
            <a:gdLst>
              <a:gd name="T0" fmla="*/ 2147483647 w 4744"/>
              <a:gd name="T1" fmla="*/ 0 h 276"/>
              <a:gd name="T2" fmla="*/ 2147483647 w 4744"/>
              <a:gd name="T3" fmla="*/ 2147483647 h 276"/>
              <a:gd name="T4" fmla="*/ 2147483647 w 4744"/>
              <a:gd name="T5" fmla="*/ 2147483647 h 276"/>
              <a:gd name="T6" fmla="*/ 2147483647 w 4744"/>
              <a:gd name="T7" fmla="*/ 2147483647 h 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44" h="276">
                <a:moveTo>
                  <a:pt x="4260" y="0"/>
                </a:moveTo>
                <a:cubicBezTo>
                  <a:pt x="4502" y="63"/>
                  <a:pt x="4744" y="126"/>
                  <a:pt x="4128" y="144"/>
                </a:cubicBezTo>
                <a:cubicBezTo>
                  <a:pt x="3512" y="162"/>
                  <a:pt x="1128" y="86"/>
                  <a:pt x="564" y="108"/>
                </a:cubicBezTo>
                <a:cubicBezTo>
                  <a:pt x="0" y="130"/>
                  <a:pt x="372" y="203"/>
                  <a:pt x="744" y="27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build="p"/>
      <p:bldP spid="235530" grpId="0"/>
      <p:bldP spid="23553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C1016-04AD-482D-AFDB-FD6523861164}" type="slidenum">
              <a:rPr lang="pt-BR" altLang="pt-BR">
                <a:solidFill>
                  <a:srgbClr val="969696"/>
                </a:solidFill>
              </a:rPr>
              <a:pPr/>
              <a:t>114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04950"/>
            <a:ext cx="7467600" cy="48958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Possivelmente, a volatilidade da ação foi subestimada, uma volatilidade mais elevada produziria um valor teórico mais alto.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A R$ 1,35, o mercado está implicitamente estimando que a volatilidade futura da opção será superior a 36% ao 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BEE7E8-5A9C-482E-81EB-6D209752072C}" type="slidenum">
              <a:rPr lang="pt-BR" altLang="pt-BR">
                <a:solidFill>
                  <a:srgbClr val="969696"/>
                </a:solidFill>
              </a:rPr>
              <a:pPr/>
              <a:t>115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04950"/>
            <a:ext cx="7467600" cy="48958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Cálculo da volatilidade implícita:</a:t>
            </a:r>
          </a:p>
          <a:p>
            <a:pPr lvl="1"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Ou seja, a c = R$ 1,35, qual é o valor apropriado de s, dados os valores utilizados de S, r, T e X?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40,13%    (obtido por tentativa e erro)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5A45BE-08A2-4735-B94A-F2B69AD8AD71}" type="slidenum">
              <a:rPr lang="pt-BR" altLang="pt-BR">
                <a:solidFill>
                  <a:srgbClr val="969696"/>
                </a:solidFill>
              </a:rPr>
              <a:pPr/>
              <a:t>116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162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Preço justo da opção européia de venda (p):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192463" y="1957388"/>
          <a:ext cx="27019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5" name="Equation" r:id="rId3" imgW="971584" imgH="162000" progId="Equation.3">
                  <p:embed/>
                </p:oleObj>
              </mc:Choice>
              <mc:Fallback>
                <p:oleObj name="Equation" r:id="rId3" imgW="971584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957388"/>
                        <a:ext cx="27019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11150" y="28067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 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 = -0,40437 	    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 = -0,51743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N(d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) = 0,34297 	    N(d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) = 0,30243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sz="2400">
              <a:solidFill>
                <a:srgbClr val="000000"/>
              </a:solidFill>
            </a:endParaRPr>
          </a:p>
        </p:txBody>
      </p:sp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730250" y="5151438"/>
          <a:ext cx="76565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6" name="Equation" r:id="rId5" imgW="3476608" imgH="162000" progId="Equation.3">
                  <p:embed/>
                </p:oleObj>
              </mc:Choice>
              <mc:Fallback>
                <p:oleObj name="Equation" r:id="rId5" imgW="3476608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151438"/>
                        <a:ext cx="76565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941388" y="5964238"/>
          <a:ext cx="7216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7" name="Equation" r:id="rId7" imgW="2714608" imgH="162000" progId="Equation.3">
                  <p:embed/>
                </p:oleObj>
              </mc:Choice>
              <mc:Fallback>
                <p:oleObj name="Equation" r:id="rId7" imgW="2714608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964238"/>
                        <a:ext cx="72167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  <p:bldP spid="23859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DEAE1-F8AF-4A18-992D-276972B5C4A6}" type="slidenum">
              <a:rPr lang="pt-BR" altLang="pt-BR">
                <a:solidFill>
                  <a:srgbClr val="969696"/>
                </a:solidFill>
              </a:rPr>
              <a:pPr/>
              <a:t>117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162050"/>
            <a:ext cx="8915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O modelo Black-Scholes é muito mais importante e útil do que pode parecer: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Mensuração de risco de crédito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Sauders, A. Administração de instituições financeiras. São Paulo: Atlas, 2000.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Ross, S.; Westerfield, R.; Jaffe, J.  Administração Financeira. São Paulo: Atlas, 2002. Cap. 21.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Avaliação de projetos de investimento em ativos reais (chamada análise de opções reais”) – opção de adiamento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Ross, S.; Westerfield, R.; Jaffe, J.  Administração Financeira. São Paulo: Atlas, 2002. Cap. 22.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Cálculo de prêmios de seguros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err="1" smtClean="0">
                <a:solidFill>
                  <a:srgbClr val="000000"/>
                </a:solidFill>
              </a:rPr>
              <a:t>Exercicio</a:t>
            </a:r>
            <a:endParaRPr lang="pt-BR" altLang="pt-BR" dirty="0" smtClean="0">
              <a:solidFill>
                <a:srgbClr val="000000"/>
              </a:solidFill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14" y="1162050"/>
            <a:ext cx="9068586" cy="5410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sz="2200" dirty="0" smtClean="0">
                <a:solidFill>
                  <a:srgbClr val="000000"/>
                </a:solidFill>
              </a:rPr>
              <a:t>Um </a:t>
            </a:r>
            <a:r>
              <a:rPr lang="pt-BR" sz="2200" dirty="0">
                <a:solidFill>
                  <a:srgbClr val="000000"/>
                </a:solidFill>
              </a:rPr>
              <a:t>exportador tem a possibilidade de antecipar a receita de suas vendas. Hoje a taxa de câmbio está cotada em R$ 3,30/ US$. Sabe-se que a taxa de juros no Brasil está em 11,25% a.a. enquanto nos Estados Unidos está em 3,0%. A tabela a seguir apresenta os valores, prazo (diferença de dias entre a data de vencimento do contrato futuro e hoje) e cotações no mercado futuro referentes às exportações que poderão ser antecipadas: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pt-BR" sz="2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pt-BR" sz="2200" dirty="0">
                <a:solidFill>
                  <a:srgbClr val="000000"/>
                </a:solidFill>
              </a:rPr>
              <a:t>Para quais valores de negociação, dentre os apresentados na tabela, é vantajoso antecipar o recebimento da receita das exportações</a:t>
            </a:r>
            <a:r>
              <a:rPr lang="pt-BR" sz="2200" dirty="0" smtClean="0">
                <a:solidFill>
                  <a:srgbClr val="000000"/>
                </a:solidFill>
              </a:rPr>
              <a:t>?</a:t>
            </a:r>
            <a:endParaRPr lang="pt-BR" sz="2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41026"/>
              </p:ext>
            </p:extLst>
          </p:nvPr>
        </p:nvGraphicFramePr>
        <p:xfrm>
          <a:off x="2425555" y="4187021"/>
          <a:ext cx="420044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051"/>
                <a:gridCol w="1323612"/>
                <a:gridCol w="168377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Prazo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Valor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Dólar Futuro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300.000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3,34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500.000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3,35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700.000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3,40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150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1.000.000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3,42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26580"/>
              </p:ext>
            </p:extLst>
          </p:nvPr>
        </p:nvGraphicFramePr>
        <p:xfrm>
          <a:off x="5788058" y="61678"/>
          <a:ext cx="3276748" cy="63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58" y="61678"/>
                        <a:ext cx="3276748" cy="631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1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err="1" smtClean="0">
                <a:solidFill>
                  <a:srgbClr val="000000"/>
                </a:solidFill>
              </a:rPr>
              <a:t>Exercicio</a:t>
            </a:r>
            <a:endParaRPr lang="pt-BR" altLang="pt-B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26580"/>
              </p:ext>
            </p:extLst>
          </p:nvPr>
        </p:nvGraphicFramePr>
        <p:xfrm>
          <a:off x="5788058" y="61678"/>
          <a:ext cx="3276748" cy="63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6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58" y="61678"/>
                        <a:ext cx="3276748" cy="631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19276"/>
              </p:ext>
            </p:extLst>
          </p:nvPr>
        </p:nvGraphicFramePr>
        <p:xfrm>
          <a:off x="655320" y="1318258"/>
          <a:ext cx="7901940" cy="5223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388"/>
                <a:gridCol w="1580388"/>
                <a:gridCol w="1580388"/>
                <a:gridCol w="1580388"/>
                <a:gridCol w="1580388"/>
              </a:tblGrid>
              <a:tr h="697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r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11,25%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11,25%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11,25%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11,25%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err="1">
                          <a:effectLst/>
                        </a:rPr>
                        <a:t>rf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433"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S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3,3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3,3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3,3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3,3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97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r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0,10661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0,10661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0,10661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0,10661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97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rf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0,029559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0,029559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0,029559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0,029559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97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T-t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0,166667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0,25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0,333333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0,416667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433"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60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90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120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150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973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F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</a:rPr>
                        <a:t>3,342651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3,364183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3,385854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3,407664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9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79BEA-1B02-4CFB-BFD0-0BB002BE80FA}" type="slidenum">
              <a:rPr lang="pt-BR" altLang="pt-BR">
                <a:solidFill>
                  <a:srgbClr val="969696"/>
                </a:solidFill>
              </a:rPr>
              <a:pPr/>
              <a:t>12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sz="3600" dirty="0">
                <a:solidFill>
                  <a:srgbClr val="000000"/>
                </a:solidFill>
                <a:sym typeface="Symbol" panose="05050102010706020507" pitchFamily="18" charset="2"/>
              </a:rPr>
              <a:t>Resultado:</a:t>
            </a:r>
          </a:p>
          <a:p>
            <a:pPr marL="533400" indent="-533400" eaLnBrk="1" hangingPunct="1"/>
            <a:r>
              <a:rPr lang="pt-BR" altLang="pt-BR" sz="3600" dirty="0">
                <a:solidFill>
                  <a:srgbClr val="000000"/>
                </a:solidFill>
                <a:sym typeface="Symbol" panose="05050102010706020507" pitchFamily="18" charset="2"/>
              </a:rPr>
              <a:t>Ficamos sem o ouro.</a:t>
            </a:r>
          </a:p>
          <a:p>
            <a:pPr marL="533400" indent="-533400" eaLnBrk="1" hangingPunct="1"/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Recebemos um crédito de R$ 115.</a:t>
            </a:r>
          </a:p>
          <a:p>
            <a:pPr marL="533400" indent="-533400" eaLnBrk="1" hangingPunct="1"/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Pagamos o empréstimo (com juros), R$ 110.</a:t>
            </a:r>
          </a:p>
          <a:p>
            <a:pPr marL="533400" indent="-533400" eaLnBrk="1" hangingPunct="1">
              <a:buFont typeface="Symbol" panose="05050102010706020507" pitchFamily="18" charset="2"/>
              <a:buChar char="\"/>
            </a:pPr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Sobrarão R$ 5  lucro sem risco!</a:t>
            </a:r>
          </a:p>
          <a:p>
            <a:pPr marL="712788" lvl="1" indent="-255588" eaLnBrk="1" hangingPunct="1">
              <a:buFont typeface="Symbol" panose="05050102010706020507" pitchFamily="18" charset="2"/>
              <a:buNone/>
            </a:pPr>
            <a:r>
              <a:rPr lang="pt-BR" altLang="pt-BR" sz="3200" dirty="0" smtClean="0">
                <a:solidFill>
                  <a:srgbClr val="000000"/>
                </a:solidFill>
                <a:sym typeface="Symbol" panose="05050102010706020507" pitchFamily="18" charset="2"/>
              </a:rPr>
              <a:t> O preço do contrato futuro estava alto.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F23468-9452-4601-B1DF-D64F53AB5C36}" type="slidenum">
              <a:rPr lang="pt-BR" altLang="pt-BR">
                <a:solidFill>
                  <a:srgbClr val="969696"/>
                </a:solidFill>
              </a:rPr>
              <a:pPr/>
              <a:t>13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720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São geralmente superiores aos preços do mercado a vista, por ter que carregar uma determinada posição até o vencimento do contrato.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custo de carregamento inclui a armazenagem, o transporte, alugueis, seguros e custos financeiros sobre o estoque.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prêmio pela incerteza deve ser acrescentado.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Os preços no mercado a vista devem, em condições de equilíbrio, se elevar ao longo do tempo para incorporar o custo de carregamento.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C3540-0614-4F0D-9AF7-728A1EB7622F}" type="slidenum">
              <a:rPr lang="pt-BR" altLang="pt-BR">
                <a:solidFill>
                  <a:srgbClr val="969696"/>
                </a:solidFill>
              </a:rPr>
              <a:pPr/>
              <a:t>14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181475" y="2073275"/>
            <a:ext cx="216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Preço Futuro</a:t>
            </a:r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3949700" y="1549400"/>
            <a:ext cx="0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4060825" y="4587875"/>
            <a:ext cx="2136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Preço a Vista</a:t>
            </a:r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3949700" y="4445000"/>
            <a:ext cx="0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825500" y="1930400"/>
            <a:ext cx="0" cy="403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rot="5400000">
            <a:off x="4806157" y="1796256"/>
            <a:ext cx="0" cy="8193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8" name="Freeform 14"/>
          <p:cNvSpPr>
            <a:spLocks/>
          </p:cNvSpPr>
          <p:nvPr/>
        </p:nvSpPr>
        <p:spPr bwMode="auto">
          <a:xfrm>
            <a:off x="865188" y="2768600"/>
            <a:ext cx="6705600" cy="812800"/>
          </a:xfrm>
          <a:custGeom>
            <a:avLst/>
            <a:gdLst>
              <a:gd name="T0" fmla="*/ 0 w 4224"/>
              <a:gd name="T1" fmla="*/ 0 h 848"/>
              <a:gd name="T2" fmla="*/ 2147483647 w 4224"/>
              <a:gd name="T3" fmla="*/ 2147483647 h 848"/>
              <a:gd name="T4" fmla="*/ 2147483647 w 4224"/>
              <a:gd name="T5" fmla="*/ 2147483647 h 848"/>
              <a:gd name="T6" fmla="*/ 2147483647 w 4224"/>
              <a:gd name="T7" fmla="*/ 2147483647 h 848"/>
              <a:gd name="T8" fmla="*/ 2147483647 w 4224"/>
              <a:gd name="T9" fmla="*/ 2147483647 h 848"/>
              <a:gd name="T10" fmla="*/ 2147483647 w 4224"/>
              <a:gd name="T11" fmla="*/ 2147483647 h 848"/>
              <a:gd name="T12" fmla="*/ 2147483647 w 4224"/>
              <a:gd name="T13" fmla="*/ 2147483647 h 848"/>
              <a:gd name="T14" fmla="*/ 2147483647 w 4224"/>
              <a:gd name="T15" fmla="*/ 2147483647 h 848"/>
              <a:gd name="T16" fmla="*/ 2147483647 w 4224"/>
              <a:gd name="T17" fmla="*/ 2147483647 h 848"/>
              <a:gd name="T18" fmla="*/ 2147483647 w 4224"/>
              <a:gd name="T19" fmla="*/ 2147483647 h 8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24" h="848">
                <a:moveTo>
                  <a:pt x="0" y="0"/>
                </a:moveTo>
                <a:cubicBezTo>
                  <a:pt x="40" y="60"/>
                  <a:pt x="80" y="120"/>
                  <a:pt x="192" y="144"/>
                </a:cubicBezTo>
                <a:cubicBezTo>
                  <a:pt x="304" y="168"/>
                  <a:pt x="448" y="88"/>
                  <a:pt x="672" y="144"/>
                </a:cubicBezTo>
                <a:cubicBezTo>
                  <a:pt x="896" y="200"/>
                  <a:pt x="1304" y="440"/>
                  <a:pt x="1536" y="480"/>
                </a:cubicBezTo>
                <a:cubicBezTo>
                  <a:pt x="1768" y="520"/>
                  <a:pt x="1888" y="368"/>
                  <a:pt x="2064" y="384"/>
                </a:cubicBezTo>
                <a:cubicBezTo>
                  <a:pt x="2240" y="400"/>
                  <a:pt x="2408" y="528"/>
                  <a:pt x="2592" y="576"/>
                </a:cubicBezTo>
                <a:cubicBezTo>
                  <a:pt x="2776" y="624"/>
                  <a:pt x="3024" y="664"/>
                  <a:pt x="3168" y="672"/>
                </a:cubicBezTo>
                <a:cubicBezTo>
                  <a:pt x="3312" y="680"/>
                  <a:pt x="3320" y="600"/>
                  <a:pt x="3456" y="624"/>
                </a:cubicBezTo>
                <a:cubicBezTo>
                  <a:pt x="3592" y="648"/>
                  <a:pt x="3856" y="784"/>
                  <a:pt x="3984" y="816"/>
                </a:cubicBezTo>
                <a:cubicBezTo>
                  <a:pt x="4112" y="848"/>
                  <a:pt x="4192" y="816"/>
                  <a:pt x="4224" y="81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9" name="Freeform 15"/>
          <p:cNvSpPr>
            <a:spLocks/>
          </p:cNvSpPr>
          <p:nvPr/>
        </p:nvSpPr>
        <p:spPr bwMode="auto">
          <a:xfrm flipH="1">
            <a:off x="788988" y="3835400"/>
            <a:ext cx="6629400" cy="914400"/>
          </a:xfrm>
          <a:custGeom>
            <a:avLst/>
            <a:gdLst>
              <a:gd name="T0" fmla="*/ 0 w 4224"/>
              <a:gd name="T1" fmla="*/ 0 h 848"/>
              <a:gd name="T2" fmla="*/ 2147483647 w 4224"/>
              <a:gd name="T3" fmla="*/ 2147483647 h 848"/>
              <a:gd name="T4" fmla="*/ 2147483647 w 4224"/>
              <a:gd name="T5" fmla="*/ 2147483647 h 848"/>
              <a:gd name="T6" fmla="*/ 2147483647 w 4224"/>
              <a:gd name="T7" fmla="*/ 2147483647 h 848"/>
              <a:gd name="T8" fmla="*/ 2147483647 w 4224"/>
              <a:gd name="T9" fmla="*/ 2147483647 h 848"/>
              <a:gd name="T10" fmla="*/ 2147483647 w 4224"/>
              <a:gd name="T11" fmla="*/ 2147483647 h 848"/>
              <a:gd name="T12" fmla="*/ 2147483647 w 4224"/>
              <a:gd name="T13" fmla="*/ 2147483647 h 848"/>
              <a:gd name="T14" fmla="*/ 2147483647 w 4224"/>
              <a:gd name="T15" fmla="*/ 2147483647 h 848"/>
              <a:gd name="T16" fmla="*/ 2147483647 w 4224"/>
              <a:gd name="T17" fmla="*/ 2147483647 h 848"/>
              <a:gd name="T18" fmla="*/ 2147483647 w 4224"/>
              <a:gd name="T19" fmla="*/ 2147483647 h 8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24" h="848">
                <a:moveTo>
                  <a:pt x="0" y="0"/>
                </a:moveTo>
                <a:cubicBezTo>
                  <a:pt x="40" y="60"/>
                  <a:pt x="80" y="120"/>
                  <a:pt x="192" y="144"/>
                </a:cubicBezTo>
                <a:cubicBezTo>
                  <a:pt x="304" y="168"/>
                  <a:pt x="448" y="88"/>
                  <a:pt x="672" y="144"/>
                </a:cubicBezTo>
                <a:cubicBezTo>
                  <a:pt x="896" y="200"/>
                  <a:pt x="1304" y="440"/>
                  <a:pt x="1536" y="480"/>
                </a:cubicBezTo>
                <a:cubicBezTo>
                  <a:pt x="1768" y="520"/>
                  <a:pt x="1888" y="368"/>
                  <a:pt x="2064" y="384"/>
                </a:cubicBezTo>
                <a:cubicBezTo>
                  <a:pt x="2240" y="400"/>
                  <a:pt x="2408" y="528"/>
                  <a:pt x="2592" y="576"/>
                </a:cubicBezTo>
                <a:cubicBezTo>
                  <a:pt x="2776" y="624"/>
                  <a:pt x="3024" y="664"/>
                  <a:pt x="3168" y="672"/>
                </a:cubicBezTo>
                <a:cubicBezTo>
                  <a:pt x="3312" y="680"/>
                  <a:pt x="3320" y="600"/>
                  <a:pt x="3456" y="624"/>
                </a:cubicBezTo>
                <a:cubicBezTo>
                  <a:pt x="3592" y="648"/>
                  <a:pt x="3856" y="784"/>
                  <a:pt x="3984" y="816"/>
                </a:cubicBezTo>
                <a:cubicBezTo>
                  <a:pt x="4112" y="848"/>
                  <a:pt x="4192" y="816"/>
                  <a:pt x="4224" y="81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7378700" y="5830888"/>
            <a:ext cx="119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Tempo</a:t>
            </a: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752475" y="1406525"/>
            <a:ext cx="151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Valor ($)</a:t>
            </a:r>
          </a:p>
        </p:txBody>
      </p: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7759700" y="1549400"/>
            <a:ext cx="0" cy="43434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603" name="Text Box 19"/>
          <p:cNvSpPr txBox="1">
            <a:spLocks noChangeArrowheads="1"/>
          </p:cNvSpPr>
          <p:nvPr/>
        </p:nvSpPr>
        <p:spPr bwMode="auto">
          <a:xfrm>
            <a:off x="6921500" y="1397000"/>
            <a:ext cx="16891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Vencimento</a:t>
            </a:r>
          </a:p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Contrato</a:t>
            </a:r>
          </a:p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1" grpId="0" animBg="1"/>
      <p:bldP spid="195593" grpId="0"/>
      <p:bldP spid="195594" grpId="0" animBg="1"/>
      <p:bldP spid="195596" grpId="0" animBg="1"/>
      <p:bldP spid="195597" grpId="0" animBg="1"/>
      <p:bldP spid="195598" grpId="0" animBg="1"/>
      <p:bldP spid="195599" grpId="0" animBg="1"/>
      <p:bldP spid="195600" grpId="0"/>
      <p:bldP spid="195601" grpId="0"/>
      <p:bldP spid="195602" grpId="0" animBg="1"/>
      <p:bldP spid="1956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1C105-5798-4DBA-B5CC-0182349CF5F8}" type="slidenum">
              <a:rPr lang="pt-BR" altLang="pt-BR">
                <a:solidFill>
                  <a:srgbClr val="969696"/>
                </a:solidFill>
              </a:rPr>
              <a:pPr/>
              <a:t>15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Observação: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Os ajustes diários podem alterar o resultado (custo de oportunidade).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Custos operacionais também podem alterar o resultado.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Didaticamente serão desconsiderados estes custos.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09A75-DA78-4EEC-8104-40F857BF3EA9}" type="slidenum">
              <a:rPr lang="pt-BR" altLang="pt-BR">
                <a:solidFill>
                  <a:srgbClr val="969696"/>
                </a:solidFill>
              </a:rPr>
              <a:pPr/>
              <a:t>16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Neste momento, podemos dizer que o preço de um contrato futuro será sempre o valor do contrato a vista acrescido dos custos de ter os produtos em mãos até o vencimento do contrato: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83C7A-FECA-4A71-B404-F08F5CD2D396}" type="slidenum">
              <a:rPr lang="pt-BR" altLang="pt-BR">
                <a:solidFill>
                  <a:srgbClr val="969696"/>
                </a:solidFill>
              </a:rPr>
              <a:pPr/>
              <a:t>17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2446338"/>
            <a:ext cx="8948738" cy="3059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bem no mercado disponível (mercado a vista) 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em decimal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dias a decorrer até o vencimento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dias da base da taxa de juros (ano, mês, semestre)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03513" y="1281113"/>
          <a:ext cx="30257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857216" imgH="228690" progId="Equation.3">
                  <p:embed/>
                </p:oleObj>
              </mc:Choice>
              <mc:Fallback>
                <p:oleObj name="Equation" r:id="rId3" imgW="857216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281113"/>
                        <a:ext cx="30257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C604B6-479E-48D0-B936-E35733AF4D5C}" type="slidenum">
              <a:rPr lang="pt-BR" altLang="pt-BR">
                <a:solidFill>
                  <a:srgbClr val="969696"/>
                </a:solidFill>
              </a:rPr>
              <a:pPr/>
              <a:t>18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 exemplo, o contrato deveria valer     R$ 110.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Arbitradores percebem a diferença.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Compram ouro no mercado a vista  preço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Vendem contrato futuro  valor</a:t>
            </a:r>
          </a:p>
          <a:p>
            <a:pPr lvl="1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Mercado encontra um ponto de equilíbrio.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C0E1B-3E88-4496-A10A-BF20680B424D}" type="slidenum">
              <a:rPr lang="pt-BR" altLang="pt-BR">
                <a:solidFill>
                  <a:srgbClr val="969696"/>
                </a:solidFill>
              </a:rPr>
              <a:pPr/>
              <a:t>19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Uma ação, que não paga dividendos, está sendo negociada na bolsa para liquidação pronta por R$ 200.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Seu contrato futuro, para vencimento em três meses, está cotado a R$ 217.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Aplicação em CDB de 90 dias  50% a.a.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Valor do contrato futuro = ?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971800" y="5734050"/>
          <a:ext cx="3200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3" imgW="857216" imgH="228690" progId="Equation.3">
                  <p:embed/>
                </p:oleObj>
              </mc:Choice>
              <mc:Fallback>
                <p:oleObj name="Equation" r:id="rId3" imgW="857216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34050"/>
                        <a:ext cx="32004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76250" y="318038"/>
            <a:ext cx="81803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 smtClean="0">
                <a:solidFill>
                  <a:srgbClr val="000000"/>
                </a:solidFill>
                <a:latin typeface="+mn-lt"/>
              </a:rPr>
              <a:t>O que é swap?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 smtClean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 smtClean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 smtClean="0">
                <a:solidFill>
                  <a:srgbClr val="000000"/>
                </a:solidFill>
                <a:latin typeface="+mn-lt"/>
              </a:rPr>
              <a:t>O que é arbitragem?</a:t>
            </a:r>
            <a:endParaRPr lang="pt-BR" altLang="pt-BR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3670" y="972424"/>
            <a:ext cx="7815868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altLang="pt-BR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Swap</a:t>
            </a:r>
            <a:r>
              <a:rPr lang="pt-BR" altLang="pt-BR" kern="0" dirty="0" smtClean="0">
                <a:solidFill>
                  <a:srgbClr val="0000FF"/>
                </a:solidFill>
                <a:sym typeface="Symbol" panose="05050102010706020507" pitchFamily="18" charset="2"/>
              </a:rPr>
              <a:t> é uma troca de resultado da aplicação de um índice, ou a variação de preços, sobre um valor principal.</a:t>
            </a:r>
            <a:endParaRPr lang="pt-BR" altLang="pt-BR" kern="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3670" y="3892378"/>
            <a:ext cx="7912968" cy="205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altLang="pt-BR" kern="0" dirty="0" smtClean="0">
                <a:solidFill>
                  <a:srgbClr val="0000FF"/>
                </a:solidFill>
              </a:rPr>
              <a:t>Operações de compra e venda para gerar lucro, aproveitando diferenciais de preços em diferentes mercados. Comprar no mercado a vista e vender no mercado futuro é uma forma de arbitragem.</a:t>
            </a:r>
          </a:p>
        </p:txBody>
      </p:sp>
    </p:spTree>
    <p:extLst>
      <p:ext uri="{BB962C8B-B14F-4D97-AF65-F5344CB8AC3E}">
        <p14:creationId xmlns:p14="http://schemas.microsoft.com/office/powerpoint/2010/main" val="12394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uiExpand="1" build="p" autoUpdateAnimBg="0"/>
      <p:bldP spid="5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CA21D5-CBEF-4FE6-9218-40CF61A2842B}" type="slidenum">
              <a:rPr lang="pt-BR" altLang="pt-BR">
                <a:solidFill>
                  <a:srgbClr val="969696"/>
                </a:solidFill>
              </a:rPr>
              <a:pPr/>
              <a:t>20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24513" y="4600575"/>
            <a:ext cx="2900362" cy="808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3600" smtClean="0">
                <a:solidFill>
                  <a:srgbClr val="000000"/>
                </a:solidFill>
                <a:sym typeface="Symbol" panose="05050102010706020507" pitchFamily="18" charset="2"/>
              </a:rPr>
              <a:t>(&gt; 217)</a:t>
            </a:r>
            <a:endParaRPr lang="pt-BR" altLang="pt-BR" sz="40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6413" y="1273175"/>
          <a:ext cx="30257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Equation" r:id="rId3" imgW="809743" imgH="228690" progId="Equation.3">
                  <p:embed/>
                </p:oleObj>
              </mc:Choice>
              <mc:Fallback>
                <p:oleObj name="Equation" r:id="rId3" imgW="809743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273175"/>
                        <a:ext cx="30257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498725" y="2259013"/>
          <a:ext cx="41227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Equation" r:id="rId5" imgW="1123984" imgH="228690" progId="Equation.3">
                  <p:embed/>
                </p:oleObj>
              </mc:Choice>
              <mc:Fallback>
                <p:oleObj name="Equation" r:id="rId5" imgW="1123984" imgH="2286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259013"/>
                        <a:ext cx="41227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2971800" y="3535363"/>
          <a:ext cx="3200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Equation" r:id="rId7" imgW="857216" imgH="152280" progId="Equation.3">
                  <p:embed/>
                </p:oleObj>
              </mc:Choice>
              <mc:Fallback>
                <p:oleObj name="Equation" r:id="rId7" imgW="857216" imgH="152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35363"/>
                        <a:ext cx="32004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3430588" y="4656138"/>
          <a:ext cx="22812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656138"/>
                        <a:ext cx="228123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F6A40-E5D9-4F35-8285-66ABC6D279EC}" type="slidenum">
              <a:rPr lang="pt-BR" altLang="pt-BR">
                <a:solidFill>
                  <a:srgbClr val="969696"/>
                </a:solidFill>
              </a:rPr>
              <a:pPr/>
              <a:t>21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Estratégia: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29250" y="2060575"/>
            <a:ext cx="36433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Resgata =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  Paga = </a:t>
            </a:r>
            <a:r>
              <a:rPr lang="pt-BR" altLang="pt-BR" sz="3200" u="sng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Lucro =     4,34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4EC1FF-1600-4A25-B077-D683ABFCB0EB}" type="slidenum">
              <a:rPr lang="pt-BR" altLang="pt-BR">
                <a:solidFill>
                  <a:srgbClr val="969696"/>
                </a:solidFill>
              </a:rPr>
              <a:pPr/>
              <a:t>22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exemplo anterior é uma simplificação da realidade. </a:t>
            </a:r>
          </a:p>
          <a:p>
            <a:pPr marL="1252538" lvl="1" indent="-43973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Deve-se incorporar custo de carregamento (custo de estocagem, custódia, seguro, transporte, classificação, etc.).</a:t>
            </a:r>
          </a:p>
          <a:p>
            <a:pPr marL="1252538" lvl="1" indent="-439738" eaLnBrk="1" hangingPunct="1"/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A2257-7BA4-41EC-82CE-70C0B2791071}" type="slidenum">
              <a:rPr lang="pt-BR" altLang="pt-BR">
                <a:solidFill>
                  <a:srgbClr val="969696"/>
                </a:solidFill>
              </a:rPr>
              <a:pPr/>
              <a:t>23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0588" y="2674938"/>
            <a:ext cx="7386637" cy="3059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pt-BR" altLang="pt-BR" i="1" baseline="-25000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custo de se ter o bem pelo período de vigência do contrato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E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Outros custos diversos (custos de corretagem, taxas de bolsas, etc.)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4263" y="1352550"/>
          <a:ext cx="43989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1352550"/>
                        <a:ext cx="439896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7E556E-1ECE-4324-9EAA-283F71E4F006}" type="slidenum">
              <a:rPr lang="pt-BR" altLang="pt-BR">
                <a:solidFill>
                  <a:srgbClr val="969696"/>
                </a:solidFill>
              </a:rPr>
              <a:pPr/>
              <a:t>24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4641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0" indent="0" eaLnBrk="1" hangingPunct="1">
              <a:buFontTx/>
              <a:buNone/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Vamos considerar que determinada mercadoria está sendo negociada a R$ 100 no mercado disponível, que a taxa de juros esteja em 10% ao mês, que o custo de estocagem dessa mercadoria seja R$ 2 por mês e que o custo de corretagem mais os custos da bolsa seja de R$ 0,5 por operação (pagos na abertura da posição e na liquidação do contrato).Qual deverá ser o valor de um contrato futuro que vence em 45 dias?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468813" y="5961063"/>
          <a:ext cx="41100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5961063"/>
                        <a:ext cx="411003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54C16-5B12-4E1C-8F88-C96DD1117F19}" type="slidenum">
              <a:rPr lang="pt-BR" altLang="pt-BR">
                <a:solidFill>
                  <a:srgbClr val="969696"/>
                </a:solidFill>
              </a:rPr>
              <a:pPr/>
              <a:t>25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20913" y="1298575"/>
          <a:ext cx="46624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0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1298575"/>
                        <a:ext cx="46624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157288" y="2486025"/>
          <a:ext cx="68135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1" name="Equation" r:id="rId5" imgW="2028943" imgH="342900" progId="Equation.3">
                  <p:embed/>
                </p:oleObj>
              </mc:Choice>
              <mc:Fallback>
                <p:oleObj name="Equation" r:id="rId5" imgW="2028943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486025"/>
                        <a:ext cx="68135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414588" y="4044950"/>
          <a:ext cx="4291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7" imgW="1247792" imgH="114210" progId="Equation.3">
                  <p:embed/>
                </p:oleObj>
              </mc:Choice>
              <mc:Fallback>
                <p:oleObj name="Equation" r:id="rId7" imgW="1247792" imgH="11421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4044950"/>
                        <a:ext cx="42910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416300" y="4913313"/>
          <a:ext cx="22812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913313"/>
                        <a:ext cx="228123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055C68-9515-4244-AE7C-E4E55DFC1EE8}" type="slidenum">
              <a:rPr lang="pt-BR" altLang="pt-BR">
                <a:solidFill>
                  <a:srgbClr val="969696"/>
                </a:solidFill>
              </a:rPr>
              <a:pPr/>
              <a:t>26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mercado estiver, por exemplo, R$ 121, qual será a melhor estratégia?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 disponível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 futuro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Lucro = R$ 1,63</a:t>
            </a:r>
          </a:p>
          <a:p>
            <a:pPr marL="533400" indent="-533400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3A0C8-DAA7-40C2-B0A9-15AA9C66ECAD}" type="slidenum">
              <a:rPr lang="pt-BR" altLang="pt-BR">
                <a:solidFill>
                  <a:srgbClr val="969696"/>
                </a:solidFill>
              </a:rPr>
              <a:pPr/>
              <a:t>27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Arbitragem com aluguel do ativo objeto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Considere um custo de aluguel de ações de 20% a.a., pagos ao final do aluguel, sobre o valor da ação na data em que o empréstimo foi realizado.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os dados do exemplo anteriormente dado, tem-se 20% a.a. sobre R$ 200 por 3 meses.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custo será subtraído do resultado da aplicação no título.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8FFDA-991E-4CD6-A3CD-151DD985AD5A}" type="slidenum">
              <a:rPr lang="pt-BR" altLang="pt-BR">
                <a:solidFill>
                  <a:srgbClr val="969696"/>
                </a:solidFill>
              </a:rPr>
              <a:pPr/>
              <a:t>28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504950"/>
          </a:xfrm>
        </p:spPr>
        <p:txBody>
          <a:bodyPr/>
          <a:lstStyle/>
          <a:p>
            <a:pPr marL="533400" indent="-5334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Considerando:</a:t>
            </a:r>
          </a:p>
          <a:p>
            <a:pPr marL="712788" lvl="1" indent="-255588" eaLnBrk="1" hangingPunct="1">
              <a:buFontTx/>
              <a:buNone/>
            </a:pP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j 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= taxa do aluguel das ações</a:t>
            </a:r>
          </a:p>
          <a:p>
            <a:pPr marL="712788" lvl="1" indent="-255588" eaLnBrk="1" hangingPunct="1">
              <a:buFontTx/>
              <a:buNone/>
            </a:pP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q = período da taxa de aluguel das ações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262063" y="3144838"/>
          <a:ext cx="658018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1857392" imgH="342900" progId="Equation.3">
                  <p:embed/>
                </p:oleObj>
              </mc:Choice>
              <mc:Fallback>
                <p:oleObj name="Equation" r:id="rId3" imgW="1857392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144838"/>
                        <a:ext cx="6580187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D91F3-02FA-4FD9-A5F9-0EC3D9A1B5F8}" type="slidenum">
              <a:rPr lang="pt-BR" altLang="pt-BR">
                <a:solidFill>
                  <a:srgbClr val="969696"/>
                </a:solidFill>
              </a:rPr>
              <a:pPr/>
              <a:t>29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476375" y="1201738"/>
          <a:ext cx="61579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Equation" r:id="rId3" imgW="1857392" imgH="342900" progId="Equation.3">
                  <p:embed/>
                </p:oleObj>
              </mc:Choice>
              <mc:Fallback>
                <p:oleObj name="Equation" r:id="rId3" imgW="1857392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01738"/>
                        <a:ext cx="61579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1460500" y="2530475"/>
          <a:ext cx="620871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Equation" r:id="rId5" imgW="1800208" imgH="371520" progId="Equation.3">
                  <p:embed/>
                </p:oleObj>
              </mc:Choice>
              <mc:Fallback>
                <p:oleObj name="Equation" r:id="rId5" imgW="1800208" imgH="371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30475"/>
                        <a:ext cx="6208713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1644650" y="4057650"/>
          <a:ext cx="581501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Equation" r:id="rId7" imgW="1828800" imgH="457110" progId="Equation.3">
                  <p:embed/>
                </p:oleObj>
              </mc:Choice>
              <mc:Fallback>
                <p:oleObj name="Equation" r:id="rId7" imgW="1828800" imgH="45711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057650"/>
                        <a:ext cx="581501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376613" y="5883275"/>
          <a:ext cx="236696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9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883275"/>
                        <a:ext cx="236696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56FDD-64FE-4D4A-BE02-0172FFD57965}" type="slidenum">
              <a:rPr lang="pt-BR" altLang="pt-BR">
                <a:solidFill>
                  <a:srgbClr val="969696"/>
                </a:solidFill>
              </a:rPr>
              <a:pPr/>
              <a:t>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É um acordo de compra e venda de algum ativo, numa data futura, mediante o pagamento de um preço previamente estabelecido.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Está sujeito ao mecanismo de ajustes diários, ou seja, aos pagamentos e recebimentos diários de prejuízos e ganhos.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</a:rPr>
              <a:t>O investidor aposta na elevação da cotação enquanto  o vendedor acredita na queda da cotação do título negociado.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</a:rPr>
              <a:t>Os contratos futuros são padronizados pelas bolsas. Isso permite transferir contratos entre investidores.</a:t>
            </a:r>
            <a:endParaRPr lang="pt-BR" altLang="pt-BR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9296D-22E4-4E83-95CE-90E90715C376}" type="slidenum">
              <a:rPr lang="pt-BR" altLang="pt-BR">
                <a:solidFill>
                  <a:srgbClr val="969696"/>
                </a:solidFill>
              </a:rPr>
              <a:pPr/>
              <a:t>30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944687"/>
          </a:xfrm>
        </p:spPr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anterior: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429250" y="2060575"/>
            <a:ext cx="3643313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0000FF"/>
                </a:solidFill>
              </a:rPr>
              <a:t>Resgata =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000000"/>
                </a:solidFill>
              </a:rPr>
              <a:t>  Paga = </a:t>
            </a:r>
            <a:r>
              <a:rPr lang="pt-BR" altLang="pt-BR" sz="3200" u="sng" dirty="0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000000"/>
                </a:solidFill>
              </a:rPr>
              <a:t>Lucro =     4,34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44500" y="3914775"/>
            <a:ext cx="82296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6200" indent="-533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Neste exemplo agora:</a:t>
            </a:r>
          </a:p>
          <a:p>
            <a:pPr lvl="1" eaLnBrk="1" hangingPunct="1">
              <a:spcBef>
                <a:spcPct val="20000"/>
              </a:spcBef>
              <a:buFontTx/>
              <a:buAutoNum type="alphaLcParenR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lvl="1" eaLnBrk="1" hangingPunct="1">
              <a:spcBef>
                <a:spcPct val="20000"/>
              </a:spcBef>
              <a:buFontTx/>
              <a:buAutoNum type="alphaLcParenR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416550" y="4491038"/>
            <a:ext cx="3643313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FF0000"/>
                </a:solidFill>
              </a:rPr>
              <a:t>Resgata = 212,01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000000"/>
                </a:solidFill>
              </a:rPr>
              <a:t>  Paga = </a:t>
            </a:r>
            <a:r>
              <a:rPr lang="pt-BR" altLang="pt-BR" sz="3200" u="sng" dirty="0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 dirty="0">
                <a:solidFill>
                  <a:srgbClr val="000000"/>
                </a:solidFill>
              </a:rPr>
              <a:t>Prejuízo =  - 4,99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 build="p"/>
      <p:bldP spid="55301" grpId="0" build="p"/>
      <p:bldP spid="5530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31401-8978-40AE-A1D7-6AAFCA9DC90B}" type="slidenum">
              <a:rPr lang="pt-BR" altLang="pt-BR">
                <a:solidFill>
                  <a:srgbClr val="969696"/>
                </a:solidFill>
              </a:rPr>
              <a:pPr/>
              <a:t>31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Neste novo cenário, podemos fazer uma arbitragem que dê lucro?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Tomar empréstimo a taxa do CDB; 50% a.a. 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 de ações com este dinheiro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Emprestar estas ações a terceiros (aluguel)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Vender contrato futuro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25513" y="4633913"/>
            <a:ext cx="60912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Paga empréstimo = - 221,34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Liquida contrato =   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Aluguel de ações =  </a:t>
            </a:r>
            <a:r>
              <a:rPr lang="pt-BR" altLang="pt-BR" sz="2800" u="sng">
                <a:solidFill>
                  <a:srgbClr val="000000"/>
                </a:solidFill>
              </a:rPr>
              <a:t>     9,33 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Lucro =    + 4,99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018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28559" y="1715680"/>
            <a:ext cx="6476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Mercado de Câmbio</a:t>
            </a:r>
          </a:p>
          <a:p>
            <a:pPr algn="ctr"/>
            <a:endParaRPr lang="pt-BR" sz="3200" dirty="0">
              <a:solidFill>
                <a:srgbClr val="0000FF"/>
              </a:solidFill>
            </a:endParaRPr>
          </a:p>
          <a:p>
            <a:pPr algn="ctr"/>
            <a:r>
              <a:rPr lang="pt-BR" sz="3200" dirty="0" smtClean="0">
                <a:solidFill>
                  <a:srgbClr val="0000FF"/>
                </a:solidFill>
              </a:rPr>
              <a:t>Quanto se movimenta no mercado cambial mundial, por dia?</a:t>
            </a:r>
            <a:endParaRPr lang="pt-BR" sz="3200" dirty="0">
              <a:solidFill>
                <a:srgbClr val="0000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15" y="0"/>
            <a:ext cx="7705208" cy="685800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7013542" y="3582186"/>
            <a:ext cx="876693" cy="9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970961" y="3853204"/>
            <a:ext cx="175338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937369" y="3216854"/>
            <a:ext cx="118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00FF"/>
                </a:solidFill>
              </a:rPr>
              <a:t> &gt; US$ 4 Trilhões</a:t>
            </a:r>
            <a:endParaRPr lang="pt-BR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8DC6C-E89D-45B5-ADE0-933BBA67F55E}" type="slidenum">
              <a:rPr lang="pt-BR" altLang="pt-BR">
                <a:solidFill>
                  <a:srgbClr val="969696"/>
                </a:solidFill>
              </a:rPr>
              <a:pPr/>
              <a:t>33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futuro de taxa de câmbio</a:t>
            </a:r>
          </a:p>
          <a:p>
            <a:pPr marL="914400" lvl="1" indent="-4572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Obs.: Aluguel de moeda = empréstimo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que definirá o valor futuro de uma taxa de câmbio será: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câmbio atual da moeda A para a B;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do país A; e,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do país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92356-738B-48B7-ABE8-457812765409}" type="slidenum">
              <a:rPr lang="pt-BR" altLang="pt-BR">
                <a:solidFill>
                  <a:srgbClr val="969696"/>
                </a:solidFill>
              </a:rPr>
              <a:pPr/>
              <a:t>34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1946275"/>
            <a:ext cx="8948738" cy="3059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</a:t>
            </a: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em unidades da moeda A para uma unidade da moeda B (p.e., R$/US$)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futura em unidades de A para uma unidade de B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 = Taxa de juros do país A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rf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do país B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T-t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) = unidade de tempo para o vencimento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= constante (2,71828183)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09850" y="1258888"/>
          <a:ext cx="38814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258888"/>
                        <a:ext cx="38814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105E4-ABEF-4337-8E77-93FD476C43E1}" type="slidenum">
              <a:rPr lang="pt-BR" altLang="pt-BR">
                <a:solidFill>
                  <a:srgbClr val="969696"/>
                </a:solidFill>
              </a:rPr>
              <a:pPr/>
              <a:t>35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taxa de câmbio de reais por dólares é de R$ 3 / US$ 1; a taxa de juros no Brasil é de 16,5% a.a. e a taxa de juros nos Estados Unidos é de 4% a.a.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Qual deverá ser a taxa de câmbio de um contrato futuro de dólares que vence em 90 dias?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(transformar a taxa de juros em capitalização contínua)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4BCE5-825E-4670-BA35-370A14D9D8F4}" type="slidenum">
              <a:rPr lang="pt-BR" altLang="pt-BR">
                <a:solidFill>
                  <a:srgbClr val="969696"/>
                </a:solidFill>
              </a:rPr>
              <a:pPr/>
              <a:t>36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Primeiro, transformar a taxa de juros de capitalização composta para contínua. 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(extrai o ln de seu fator de acumulação)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Brasil = ln(1,165) = 15,27211%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EUA = ln(1,04) = 3,92207%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Aplicando a fórmula: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34933"/>
              </p:ext>
            </p:extLst>
          </p:nvPr>
        </p:nvGraphicFramePr>
        <p:xfrm>
          <a:off x="2628704" y="4877748"/>
          <a:ext cx="38814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704" y="4877748"/>
                        <a:ext cx="38814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D0C3C-0D00-4527-99AD-0A3977F88028}" type="slidenum">
              <a:rPr lang="pt-BR" altLang="pt-BR">
                <a:solidFill>
                  <a:srgbClr val="969696"/>
                </a:solidFill>
              </a:rPr>
              <a:pPr/>
              <a:t>37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6247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609850" y="1616075"/>
          <a:ext cx="38814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4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616075"/>
                        <a:ext cx="38814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1693863" y="2816225"/>
          <a:ext cx="5740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Equation" r:id="rId5" imgW="1704992" imgH="142830" progId="Equation.3">
                  <p:embed/>
                </p:oleObj>
              </mc:Choice>
              <mc:Fallback>
                <p:oleObj name="Equation" r:id="rId5" imgW="1704992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816225"/>
                        <a:ext cx="5740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295275" y="3892550"/>
          <a:ext cx="85153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Equation" r:id="rId7" imgW="2781233" imgH="152280" progId="Equation.3">
                  <p:embed/>
                </p:oleObj>
              </mc:Choice>
              <mc:Fallback>
                <p:oleObj name="Equation" r:id="rId7" imgW="2781233" imgH="152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892550"/>
                        <a:ext cx="85153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3525838" y="4913313"/>
          <a:ext cx="206216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7" name="Equation" r:id="rId9" imgW="533535" imgH="114210" progId="Equation.3">
                  <p:embed/>
                </p:oleObj>
              </mc:Choice>
              <mc:Fallback>
                <p:oleObj name="Equation" r:id="rId9" imgW="533535" imgH="11421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4913313"/>
                        <a:ext cx="206216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DAE0A-424A-4A03-8468-5CD30C9C06B9}" type="slidenum">
              <a:rPr lang="pt-BR" altLang="pt-BR">
                <a:solidFill>
                  <a:srgbClr val="969696"/>
                </a:solidFill>
              </a:rPr>
              <a:pPr/>
              <a:t>38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69988"/>
            <a:ext cx="8715375" cy="4641850"/>
          </a:xfrm>
        </p:spPr>
        <p:txBody>
          <a:bodyPr/>
          <a:lstStyle/>
          <a:p>
            <a:pPr marL="266700" indent="-2667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Outra forma de ver essa relação (usando a taxa de juros composta)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96850" y="3260725"/>
            <a:ext cx="87376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7763" indent="-690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 = Taxa de juros doméstica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j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Taxa de juros do país estrangeiro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Período até o vencimento do contrato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Base de tempo para a taxa de juros doméstica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Base de tempo para a taxa de juros do pais estrangeiro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109913" y="1901825"/>
          <a:ext cx="2919412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3" imgW="942992" imgH="504900" progId="Equation.3">
                  <p:embed/>
                </p:oleObj>
              </mc:Choice>
              <mc:Fallback>
                <p:oleObj name="Equation" r:id="rId3" imgW="942992" imgH="504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901825"/>
                        <a:ext cx="2919412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A4AEBF-70BB-43E4-814F-DC87639173A9}" type="slidenum">
              <a:rPr lang="pt-BR" altLang="pt-BR">
                <a:solidFill>
                  <a:srgbClr val="969696"/>
                </a:solidFill>
              </a:rPr>
              <a:pPr/>
              <a:t>39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69988"/>
            <a:ext cx="8715375" cy="631825"/>
          </a:xfrm>
        </p:spPr>
        <p:txBody>
          <a:bodyPr/>
          <a:lstStyle/>
          <a:p>
            <a:pPr marL="266700" indent="-2667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Para o exemplo:</a:t>
            </a: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114675" y="1495425"/>
          <a:ext cx="2919413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0" name="Equation" r:id="rId3" imgW="942992" imgH="504900" progId="Equation.3">
                  <p:embed/>
                </p:oleObj>
              </mc:Choice>
              <mc:Fallback>
                <p:oleObj name="Equation" r:id="rId3" imgW="942992" imgH="504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495425"/>
                        <a:ext cx="2919413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643063" y="3429000"/>
          <a:ext cx="58388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1" name="Equation" r:id="rId5" imgW="1943167" imgH="495180" progId="Equation.3">
                  <p:embed/>
                </p:oleObj>
              </mc:Choice>
              <mc:Fallback>
                <p:oleObj name="Equation" r:id="rId5" imgW="1943167" imgH="4951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429000"/>
                        <a:ext cx="58388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689350" y="5387975"/>
          <a:ext cx="1736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2" name="Equation" r:id="rId7" imgW="533535" imgH="114210" progId="Equation.3">
                  <p:embed/>
                </p:oleObj>
              </mc:Choice>
              <mc:Fallback>
                <p:oleObj name="Equation" r:id="rId7" imgW="533535" imgH="11421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5387975"/>
                        <a:ext cx="1736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F94194-96AB-44AB-983E-4858FA51EC39}" type="slidenum">
              <a:rPr lang="pt-BR" altLang="pt-BR">
                <a:solidFill>
                  <a:srgbClr val="969696"/>
                </a:solidFill>
              </a:rPr>
              <a:pPr/>
              <a:t>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1341438"/>
            <a:ext cx="9072562" cy="4641850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eaLnBrk="1" hangingPunct="1">
              <a:buFontTx/>
              <a:buNone/>
            </a:pP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	Em D</a:t>
            </a:r>
            <a:r>
              <a:rPr lang="pt-BR" altLang="pt-BR" sz="28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 compramos100 contratos de dólares para vencimento em setembro por R$ 3,261.</a:t>
            </a:r>
          </a:p>
          <a:p>
            <a:pPr marL="966788" lvl="1" indent="-509588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	Especificação do contrato: vale US$ 50.000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No mesmo dia, o preço de fechamento de mercado é R$ 3,263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fecha a R$ 3,260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é negociado sem alterações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, pequena alta, fecha em R$ 3,262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4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, alta do contrato e o vendemos a R$ 3,264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E731F4-B7BE-4735-995A-3D614C950A5D}" type="slidenum">
              <a:rPr lang="pt-BR" altLang="pt-BR">
                <a:solidFill>
                  <a:srgbClr val="969696"/>
                </a:solidFill>
              </a:rPr>
              <a:pPr/>
              <a:t>40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Nenhum investidor poderá obter ganhos maiores simplesmente transferindo suas aplicações para países que possuem taxas de juros nominais maiores do que as de seu país.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Variação da taxa </a:t>
            </a:r>
            <a:r>
              <a:rPr lang="pt-BR" altLang="pt-BR" sz="3200" i="1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no período ajustará os ganhos.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Ganho com taxa de juros maior  perda com desvalorização.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D4596-11D1-47C1-89FA-C4324A3D718F}" type="slidenum">
              <a:rPr lang="pt-BR" altLang="pt-BR">
                <a:solidFill>
                  <a:srgbClr val="969696"/>
                </a:solidFill>
              </a:rPr>
              <a:pPr/>
              <a:t>41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 Arbitragem com moedas e contratos futuros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Supondo que o contrato futuro para daqui 90 dias seja negociado a R$ 3,06 e que as taxas de juros estão nos níveis do exemplo anterior (Brasil 16,5% a.a. e EUA 4% a.a.) e </a:t>
            </a: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spot 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R$ 3 / US$, podemos montar a seguinte arbitragem:</a:t>
            </a:r>
            <a:endParaRPr lang="pt-BR" altLang="pt-BR" sz="36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1DE41A-9853-4EDD-BA3B-754E9384E0E2}" type="slidenum">
              <a:rPr lang="pt-BR" altLang="pt-BR">
                <a:solidFill>
                  <a:srgbClr val="969696"/>
                </a:solidFill>
              </a:rPr>
              <a:pPr/>
              <a:t>42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Sabemos que, dadas as taxas de juros, o dólar deveria valer R$ 3,086 daqui 90 dias.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Assim, pelo dólar futuro (R$ 3,06 / US$), o real está valorizado (dólar está barato).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Estratégia: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Faz empréstimo em dólar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Converte em reais e aplica no mercado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4B436-578C-468D-BB83-B4F2EFB38698}" type="slidenum">
              <a:rPr lang="pt-BR" altLang="pt-BR">
                <a:solidFill>
                  <a:srgbClr val="969696"/>
                </a:solidFill>
              </a:rPr>
              <a:pPr/>
              <a:t>43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6148388"/>
            <a:ext cx="4325938" cy="506412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</a:pPr>
            <a:r>
              <a:rPr lang="pt-BR" altLang="pt-BR" sz="2000" smtClean="0">
                <a:solidFill>
                  <a:srgbClr val="000000"/>
                </a:solidFill>
                <a:sym typeface="Symbol" panose="05050102010706020507" pitchFamily="18" charset="2"/>
              </a:rPr>
              <a:t>US$ 1.000 de principal</a:t>
            </a:r>
          </a:p>
          <a:p>
            <a:pPr marL="182563" indent="-182563" eaLnBrk="1" hangingPunct="1">
              <a:lnSpc>
                <a:spcPct val="80000"/>
              </a:lnSpc>
            </a:pPr>
            <a:r>
              <a:rPr lang="pt-BR" altLang="pt-BR" sz="2000" smtClean="0">
                <a:solidFill>
                  <a:srgbClr val="000000"/>
                </a:solidFill>
                <a:sym typeface="Symbol" panose="05050102010706020507" pitchFamily="18" charset="2"/>
              </a:rPr>
              <a:t>US$ 10 juros (4%a.a. por 90 dias)</a:t>
            </a:r>
          </a:p>
        </p:txBody>
      </p:sp>
      <p:graphicFrame>
        <p:nvGraphicFramePr>
          <p:cNvPr id="70771" name="Group 115"/>
          <p:cNvGraphicFramePr>
            <a:graphicFrameLocks noGrp="1"/>
          </p:cNvGraphicFramePr>
          <p:nvPr>
            <p:ph sz="half" idx="2"/>
          </p:nvPr>
        </p:nvGraphicFramePr>
        <p:xfrm>
          <a:off x="596900" y="1484313"/>
          <a:ext cx="6240463" cy="4441824"/>
        </p:xfrm>
        <a:graphic>
          <a:graphicData uri="http://schemas.openxmlformats.org/drawingml/2006/table">
            <a:tbl>
              <a:tblPr/>
              <a:tblGrid>
                <a:gridCol w="2697163"/>
                <a:gridCol w="3543300"/>
              </a:tblGrid>
              <a:tr h="747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Hoje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dias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8" name="Freeform 52"/>
          <p:cNvSpPr>
            <a:spLocks/>
          </p:cNvSpPr>
          <p:nvPr/>
        </p:nvSpPr>
        <p:spPr bwMode="auto">
          <a:xfrm>
            <a:off x="233363" y="5260975"/>
            <a:ext cx="301625" cy="703263"/>
          </a:xfrm>
          <a:custGeom>
            <a:avLst/>
            <a:gdLst>
              <a:gd name="T0" fmla="*/ 2147483647 w 190"/>
              <a:gd name="T1" fmla="*/ 0 h 443"/>
              <a:gd name="T2" fmla="*/ 2147483647 w 190"/>
              <a:gd name="T3" fmla="*/ 2147483647 h 443"/>
              <a:gd name="T4" fmla="*/ 2147483647 w 190"/>
              <a:gd name="T5" fmla="*/ 2147483647 h 4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" h="443">
                <a:moveTo>
                  <a:pt x="190" y="0"/>
                </a:moveTo>
                <a:cubicBezTo>
                  <a:pt x="108" y="25"/>
                  <a:pt x="26" y="50"/>
                  <a:pt x="13" y="124"/>
                </a:cubicBezTo>
                <a:cubicBezTo>
                  <a:pt x="0" y="198"/>
                  <a:pt x="55" y="320"/>
                  <a:pt x="110" y="443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4873625" y="6137275"/>
            <a:ext cx="35369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>
                <a:solidFill>
                  <a:srgbClr val="000000"/>
                </a:solidFill>
                <a:sym typeface="Symbol" panose="05050102010706020507" pitchFamily="18" charset="2"/>
              </a:rPr>
              <a:t>US$ 1.010 X R$ 3,06/US$</a:t>
            </a:r>
          </a:p>
        </p:txBody>
      </p:sp>
      <p:sp>
        <p:nvSpPr>
          <p:cNvPr id="70710" name="Freeform 54"/>
          <p:cNvSpPr>
            <a:spLocks/>
          </p:cNvSpPr>
          <p:nvPr/>
        </p:nvSpPr>
        <p:spPr bwMode="auto">
          <a:xfrm>
            <a:off x="6554788" y="5275263"/>
            <a:ext cx="701675" cy="760412"/>
          </a:xfrm>
          <a:custGeom>
            <a:avLst/>
            <a:gdLst>
              <a:gd name="T0" fmla="*/ 0 w 442"/>
              <a:gd name="T1" fmla="*/ 0 h 479"/>
              <a:gd name="T2" fmla="*/ 2147483647 w 442"/>
              <a:gd name="T3" fmla="*/ 2147483647 h 479"/>
              <a:gd name="T4" fmla="*/ 2147483647 w 442"/>
              <a:gd name="T5" fmla="*/ 2147483647 h 4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479">
                <a:moveTo>
                  <a:pt x="0" y="0"/>
                </a:moveTo>
                <a:cubicBezTo>
                  <a:pt x="196" y="57"/>
                  <a:pt x="392" y="115"/>
                  <a:pt x="417" y="195"/>
                </a:cubicBezTo>
                <a:cubicBezTo>
                  <a:pt x="442" y="275"/>
                  <a:pt x="296" y="377"/>
                  <a:pt x="151" y="47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6992938" y="2476500"/>
            <a:ext cx="200977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Resultado: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+ R$ 3.116,75</a:t>
            </a:r>
          </a:p>
          <a:p>
            <a:pPr algn="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200">
                <a:solidFill>
                  <a:srgbClr val="000000"/>
                </a:solidFill>
              </a:rPr>
              <a:t> </a:t>
            </a:r>
            <a:r>
              <a:rPr lang="pt-BR" altLang="pt-BR" sz="2200" u="sng">
                <a:solidFill>
                  <a:srgbClr val="000000"/>
                </a:solidFill>
              </a:rPr>
              <a:t>R$ 3.090,60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+ R$      26,15</a:t>
            </a:r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541338" y="2214563"/>
            <a:ext cx="2811462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rgbClr val="000000"/>
                </a:solidFill>
              </a:rPr>
              <a:t>Emprestou       US$ 1.000</a:t>
            </a:r>
          </a:p>
          <a:p>
            <a:pPr algn="ctr" eaLnBrk="1" hangingPunct="1"/>
            <a:r>
              <a:rPr lang="pt-BR" altLang="pt-BR" sz="2400">
                <a:solidFill>
                  <a:srgbClr val="000000"/>
                </a:solidFill>
              </a:rPr>
              <a:t>Converteu          R$ 3.000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Aplicou R$ a 16,5% a.a.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Comprou          US$ 1.010 em contrato futuro</a:t>
            </a:r>
          </a:p>
        </p:txBody>
      </p:sp>
      <p:sp>
        <p:nvSpPr>
          <p:cNvPr id="70745" name="Text Box 89"/>
          <p:cNvSpPr txBox="1">
            <a:spLocks noChangeArrowheads="1"/>
          </p:cNvSpPr>
          <p:nvPr/>
        </p:nvSpPr>
        <p:spPr bwMode="auto">
          <a:xfrm>
            <a:off x="3289300" y="3795713"/>
            <a:ext cx="347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a) Resgata aplicação: R$ 3.116,75</a:t>
            </a:r>
          </a:p>
        </p:txBody>
      </p:sp>
      <p:sp>
        <p:nvSpPr>
          <p:cNvPr id="70746" name="Text Box 90"/>
          <p:cNvSpPr txBox="1">
            <a:spLocks noChangeArrowheads="1"/>
          </p:cNvSpPr>
          <p:nvPr/>
        </p:nvSpPr>
        <p:spPr bwMode="auto">
          <a:xfrm>
            <a:off x="3295650" y="4618038"/>
            <a:ext cx="358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b) Liquida contrato: Paga R$ 3.090,60 Recebe US$ 1.010,00</a:t>
            </a:r>
          </a:p>
        </p:txBody>
      </p:sp>
      <p:sp>
        <p:nvSpPr>
          <p:cNvPr id="70748" name="Text Box 92"/>
          <p:cNvSpPr txBox="1">
            <a:spLocks noChangeArrowheads="1"/>
          </p:cNvSpPr>
          <p:nvPr/>
        </p:nvSpPr>
        <p:spPr bwMode="auto">
          <a:xfrm>
            <a:off x="3295650" y="2227263"/>
            <a:ext cx="347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c) Liquida empréstimo: US$ 1.010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0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0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708" grpId="0" animBg="1"/>
      <p:bldP spid="70709" grpId="0"/>
      <p:bldP spid="70710" grpId="0" animBg="1"/>
      <p:bldP spid="70711" grpId="0" build="p"/>
      <p:bldP spid="70743" grpId="0" build="p"/>
      <p:bldP spid="70745" grpId="0"/>
      <p:bldP spid="70746" grpId="0"/>
      <p:bldP spid="707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305F1-63B7-44A6-84C4-8DBAD1B5BBA4}" type="slidenum">
              <a:rPr lang="pt-BR" altLang="pt-BR">
                <a:solidFill>
                  <a:srgbClr val="969696"/>
                </a:solidFill>
              </a:rPr>
              <a:pPr/>
              <a:t>44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empréstimo em moeda estrangeira for feito a uma taxa pós (por exemplo: libor):</a:t>
            </a:r>
          </a:p>
          <a:p>
            <a:pPr marL="1163638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Estimar os juros a serem pagos</a:t>
            </a:r>
          </a:p>
          <a:p>
            <a:pPr marL="1800225" lvl="2" indent="-457200"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 Determinar a quantidade de contratos</a:t>
            </a:r>
          </a:p>
          <a:p>
            <a:pPr marL="1163638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Realizar uma operação com futuro de taxa de juros </a:t>
            </a:r>
            <a:r>
              <a:rPr lang="pt-BR" altLang="pt-BR" sz="3200" u="sng" smtClean="0">
                <a:solidFill>
                  <a:srgbClr val="000000"/>
                </a:solidFill>
                <a:sym typeface="Symbol" panose="05050102010706020507" pitchFamily="18" charset="2"/>
              </a:rPr>
              <a:t>ou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pt-BR" altLang="pt-BR" sz="3200" i="1" smtClean="0">
                <a:solidFill>
                  <a:srgbClr val="000000"/>
                </a:solidFill>
                <a:sym typeface="Symbol" panose="05050102010706020507" pitchFamily="18" charset="2"/>
              </a:rPr>
              <a:t>swap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(pós-fixado para pré-fixado)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68F0C-89F2-486D-8A42-A570B47243FE}" type="slidenum">
              <a:rPr lang="pt-BR" altLang="pt-BR">
                <a:solidFill>
                  <a:srgbClr val="969696"/>
                </a:solidFill>
              </a:rPr>
              <a:pPr/>
              <a:t>45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câmbio estiver acima do nível ideal (R$ 3,086) podemos realizar a arbitragem inversa: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Tomar R$ emprestado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Comprar US$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Aplicar os US$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Vender contratos futuros (principal + juros)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38BFD-698C-435C-B19C-54349F5EC298}" type="slidenum">
              <a:rPr lang="pt-BR" altLang="pt-BR">
                <a:solidFill>
                  <a:srgbClr val="969696"/>
                </a:solidFill>
              </a:rPr>
              <a:pPr/>
              <a:t>46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Sempre que houver alguma distorção no preço de um contrato futuro haverá a possibilidade de uma arbitragem.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realizar a arbitragem, sempre operaremos em mais de um mercado.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25019-D832-4483-8307-A84EA864BFA7}" type="slidenum">
              <a:rPr lang="pt-BR" altLang="pt-BR">
                <a:solidFill>
                  <a:srgbClr val="969696"/>
                </a:solidFill>
              </a:rPr>
              <a:pPr/>
              <a:t>47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futuro de taxa de juros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Tipo de contrato futuro que possui mais liquidez em quase todos lugares do mundo, devido a importância desta taxa para governo e empresas.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Juros definem: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Possibilidade de investimentos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Nível de poupança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Custo de produção das empresas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897914" y="6346825"/>
            <a:ext cx="2133600" cy="47625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AB7EFE-3811-4F2F-8389-1997D7D8F354}" type="slidenum">
              <a:rPr lang="pt-BR" altLang="pt-BR">
                <a:solidFill>
                  <a:srgbClr val="969696"/>
                </a:solidFill>
              </a:rPr>
              <a:pPr/>
              <a:t>48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063" y="1274763"/>
            <a:ext cx="8923337" cy="16827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z="2400" dirty="0" smtClean="0">
                <a:solidFill>
                  <a:srgbClr val="000000"/>
                </a:solidFill>
                <a:sym typeface="Symbol" panose="05050102010706020507" pitchFamily="18" charset="2"/>
              </a:rPr>
              <a:t>Futuro da taxa de juros é o maior movimento da BM&amp;FBOVESPA.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z="2400" dirty="0" smtClean="0">
                <a:solidFill>
                  <a:srgbClr val="000000"/>
                </a:solidFill>
                <a:sym typeface="Symbol" panose="05050102010706020507" pitchFamily="18" charset="2"/>
              </a:rPr>
              <a:t>Volume negociado em 12 de maio de 2017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582300" y="5995988"/>
            <a:ext cx="276383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rgbClr val="000000"/>
                </a:solidFill>
              </a:rPr>
              <a:t>Total: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rgbClr val="000000"/>
                </a:solidFill>
              </a:rPr>
              <a:t>R$ </a:t>
            </a:r>
            <a:r>
              <a:rPr lang="pt-BR" altLang="pt-BR" sz="2000" dirty="0" smtClean="0">
                <a:solidFill>
                  <a:srgbClr val="000000"/>
                </a:solidFill>
              </a:rPr>
              <a:t>549.7 </a:t>
            </a:r>
            <a:r>
              <a:rPr lang="pt-BR" altLang="pt-BR" sz="2000" dirty="0">
                <a:solidFill>
                  <a:srgbClr val="000000"/>
                </a:solidFill>
              </a:rPr>
              <a:t>Bilhões</a:t>
            </a:r>
          </a:p>
        </p:txBody>
      </p:sp>
      <p:graphicFrame>
        <p:nvGraphicFramePr>
          <p:cNvPr id="8" name="Espaço Reservado para Gráfico 7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846676643"/>
              </p:ext>
            </p:extLst>
          </p:nvPr>
        </p:nvGraphicFramePr>
        <p:xfrm>
          <a:off x="248217" y="2169432"/>
          <a:ext cx="8665028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0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C1BD43-141D-40BE-8115-FAA410020612}" type="slidenum">
              <a:rPr lang="pt-BR" altLang="pt-BR">
                <a:solidFill>
                  <a:srgbClr val="969696"/>
                </a:solidFill>
              </a:rPr>
              <a:pPr/>
              <a:t>49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Crise da Ásia (outubro 97)  Brasil elevou taxa de juros em mais de 100%.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Realinhamento de toda economia!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Os Fundos de Investimento em taxa de juros (fundos de renda fixa e fundos DI) tiveram seu patrimônio reduzido</a:t>
            </a:r>
          </a:p>
          <a:p>
            <a:pPr marL="1970088" lvl="2" indent="-4572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As cotas de investimento tiveram uma queda de até 4%.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5A062-8DB2-450F-A443-8CE27ECA5B0F}" type="slidenum">
              <a:rPr lang="pt-BR" altLang="pt-BR">
                <a:solidFill>
                  <a:srgbClr val="969696"/>
                </a:solidFill>
              </a:rPr>
              <a:pPr/>
              <a:t>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4413"/>
            <a:ext cx="8362950" cy="43180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Ajustes diários:</a:t>
            </a:r>
          </a:p>
        </p:txBody>
      </p:sp>
      <p:graphicFrame>
        <p:nvGraphicFramePr>
          <p:cNvPr id="23728" name="Group 176"/>
          <p:cNvGraphicFramePr>
            <a:graphicFrameLocks noGrp="1"/>
          </p:cNvGraphicFramePr>
          <p:nvPr>
            <p:ph sz="half" idx="2"/>
          </p:nvPr>
        </p:nvGraphicFramePr>
        <p:xfrm>
          <a:off x="665163" y="1657350"/>
          <a:ext cx="7777162" cy="4752974"/>
        </p:xfrm>
        <a:graphic>
          <a:graphicData uri="http://schemas.openxmlformats.org/drawingml/2006/table">
            <a:tbl>
              <a:tblPr/>
              <a:tblGrid>
                <a:gridCol w="1106487"/>
                <a:gridCol w="2514600"/>
                <a:gridCol w="2066925"/>
                <a:gridCol w="2089150"/>
              </a:tblGrid>
              <a:tr h="944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compra/venda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ajuste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Ajuste diário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957263" y="2622550"/>
            <a:ext cx="5411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dirty="0">
                <a:solidFill>
                  <a:srgbClr val="000000"/>
                </a:solidFill>
              </a:rPr>
              <a:t>D</a:t>
            </a:r>
            <a:r>
              <a:rPr lang="pt-BR" altLang="pt-BR" sz="2800" baseline="-25000" dirty="0">
                <a:solidFill>
                  <a:srgbClr val="000000"/>
                </a:solidFill>
              </a:rPr>
              <a:t>0</a:t>
            </a:r>
            <a:r>
              <a:rPr lang="pt-BR" altLang="pt-BR" sz="2800" dirty="0">
                <a:solidFill>
                  <a:srgbClr val="000000"/>
                </a:solidFill>
              </a:rPr>
              <a:t>	   R$ </a:t>
            </a:r>
            <a:r>
              <a:rPr lang="pt-BR" altLang="pt-BR" sz="2800" dirty="0" smtClean="0">
                <a:solidFill>
                  <a:srgbClr val="000000"/>
                </a:solidFill>
              </a:rPr>
              <a:t>3,261</a:t>
            </a:r>
            <a:r>
              <a:rPr lang="pt-BR" altLang="pt-BR" sz="2800" dirty="0">
                <a:solidFill>
                  <a:srgbClr val="000000"/>
                </a:solidFill>
              </a:rPr>
              <a:t>	        R$ </a:t>
            </a:r>
            <a:r>
              <a:rPr lang="pt-BR" altLang="pt-BR" sz="2800" dirty="0" smtClean="0">
                <a:solidFill>
                  <a:srgbClr val="000000"/>
                </a:solidFill>
              </a:rPr>
              <a:t>3,263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  <p:sp>
        <p:nvSpPr>
          <p:cNvPr id="23666" name="Text Box 114"/>
          <p:cNvSpPr txBox="1">
            <a:spLocks noChangeArrowheads="1"/>
          </p:cNvSpPr>
          <p:nvPr/>
        </p:nvSpPr>
        <p:spPr bwMode="auto">
          <a:xfrm>
            <a:off x="6229350" y="2624138"/>
            <a:ext cx="2211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+ R$ 10.000</a:t>
            </a:r>
          </a:p>
        </p:txBody>
      </p:sp>
      <p:grpSp>
        <p:nvGrpSpPr>
          <p:cNvPr id="23669" name="Group 117"/>
          <p:cNvGrpSpPr>
            <a:grpSpLocks/>
          </p:cNvGrpSpPr>
          <p:nvPr/>
        </p:nvGrpSpPr>
        <p:grpSpPr bwMode="auto">
          <a:xfrm>
            <a:off x="3082925" y="3443288"/>
            <a:ext cx="5951538" cy="749300"/>
            <a:chOff x="1825" y="2313"/>
            <a:chExt cx="3749" cy="472"/>
          </a:xfrm>
        </p:grpSpPr>
        <p:sp>
          <p:nvSpPr>
            <p:cNvPr id="12338" name="Oval 116"/>
            <p:cNvSpPr>
              <a:spLocks noChangeArrowheads="1"/>
            </p:cNvSpPr>
            <p:nvPr/>
          </p:nvSpPr>
          <p:spPr bwMode="auto">
            <a:xfrm>
              <a:off x="1825" y="2313"/>
              <a:ext cx="3749" cy="4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339" name="Text Box 115"/>
            <p:cNvSpPr txBox="1">
              <a:spLocks noChangeArrowheads="1"/>
            </p:cNvSpPr>
            <p:nvPr/>
          </p:nvSpPr>
          <p:spPr bwMode="auto">
            <a:xfrm>
              <a:off x="2043" y="2385"/>
              <a:ext cx="3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>
                  <a:solidFill>
                    <a:srgbClr val="000000"/>
                  </a:solidFill>
                </a:rPr>
                <a:t>100 contratos X 50.000 X 0,002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5" grpId="0"/>
      <p:bldP spid="236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A302AA-BC3B-44EA-ACF1-A20A30186221}" type="slidenum">
              <a:rPr lang="pt-BR" altLang="pt-BR">
                <a:solidFill>
                  <a:srgbClr val="969696"/>
                </a:solidFill>
              </a:rPr>
              <a:pPr/>
              <a:t>50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Motivo: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Você aplica R$ 100.000 no fundo que acabou de abrir.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Banco compra CDB 30 dias com juros de 20% a.a. (mercado)               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(suponha que você é o único cotista)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No dia seguinte, Governo eleva juros para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20E17C-4D98-4F5A-8D9A-9EB6BD81C066}" type="slidenum">
              <a:rPr lang="pt-BR" altLang="pt-BR">
                <a:solidFill>
                  <a:srgbClr val="969696"/>
                </a:solidFill>
              </a:rPr>
              <a:pPr/>
              <a:t>51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 dia seguinte, Governo eleva juros para 40%: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Fundo continuará a render 20% (não mudou o CDB comprado)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Novos depósitos deverão render, agora, 40%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Valor de resgate do CDB = R$ 101.530,95</a:t>
            </a:r>
          </a:p>
          <a:p>
            <a:pPr marL="1970088" lvl="2" indent="-457200" algn="r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(rende 1,53%)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Aplicação após o aumento dos juros renderá R$ 102.84,62.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BE20BF-AF15-4BAF-A3C9-0341487D47EF}" type="slidenum">
              <a:rPr lang="pt-BR" altLang="pt-BR">
                <a:solidFill>
                  <a:srgbClr val="969696"/>
                </a:solidFill>
              </a:rPr>
              <a:pPr/>
              <a:t>52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33650" y="4540250"/>
          <a:ext cx="4038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3" imgW="1295535" imgH="380970" progId="Equation.3">
                  <p:embed/>
                </p:oleObj>
              </mc:Choice>
              <mc:Fallback>
                <p:oleObj name="Equation" r:id="rId3" imgW="1295535" imgH="3809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40250"/>
                        <a:ext cx="4038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  <a:noFill/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Sua decisão: resgatar e reaplicar a nova taxa!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Ao solicitar resgate, banco informa que a cota vale R$ 98.723,63  desvalorizou cota do fundo de renda fixa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1D5AB5-38D1-4D87-AD0F-4F6E41CF7D69}" type="slidenum">
              <a:rPr lang="pt-BR" altLang="pt-BR">
                <a:solidFill>
                  <a:srgbClr val="969696"/>
                </a:solidFill>
              </a:rPr>
              <a:pPr/>
              <a:t>53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Sua decisão: resgatar e reaplicar a nova taxa!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Ao solicitar resgate, banco informa que a cota vale R$ 98.723,63  desvalorizou cota do fundo de renda fixa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Rendimento de 20% será obtido aplicando R$ 98.723,63 ou mantendo recursos no fundo!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FBD875-B1B6-4B12-89C6-DA6B36D8603E}" type="slidenum">
              <a:rPr lang="pt-BR" altLang="pt-BR">
                <a:solidFill>
                  <a:srgbClr val="969696"/>
                </a:solidFill>
              </a:rPr>
              <a:pPr/>
              <a:t>54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Futuros de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Bills</a:t>
            </a:r>
          </a:p>
          <a:p>
            <a:pPr marL="365125" indent="-365125" eaLnBrk="1" hangingPunct="1"/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(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Treasury 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)  vencimento de até 30 anos.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Leilão de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T.Bonds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de 15 anos com valor de face de US$ 100.000. Quanto vale este papel?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6A59FB-A1B8-4760-B005-B808E72F3E52}" type="slidenum">
              <a:rPr lang="pt-BR" altLang="pt-BR">
                <a:solidFill>
                  <a:srgbClr val="969696"/>
                </a:solidFill>
              </a:rPr>
              <a:pPr/>
              <a:t>55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139825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expectativa for uma taxa de juros de 5% a.a.:</a:t>
            </a:r>
          </a:p>
          <a:p>
            <a:pPr marL="1333500" lvl="1" indent="-619125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481138" y="2716213"/>
          <a:ext cx="29337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Equation" r:id="rId3" imgW="819184" imgH="152280" progId="Equation.3">
                  <p:embed/>
                </p:oleObj>
              </mc:Choice>
              <mc:Fallback>
                <p:oleObj name="Equation" r:id="rId3" imgW="819184" imgH="152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716213"/>
                        <a:ext cx="29337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087813" y="3921125"/>
          <a:ext cx="4608512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Equation" r:id="rId5" imgW="1400192" imgH="333450" progId="Equation.3">
                  <p:embed/>
                </p:oleObj>
              </mc:Choice>
              <mc:Fallback>
                <p:oleObj name="Equation" r:id="rId5" imgW="1400192" imgH="333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3921125"/>
                        <a:ext cx="4608512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572000" y="2767013"/>
            <a:ext cx="4572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ou seja, rende 107,89%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73075" y="4221163"/>
            <a:ext cx="3714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Valor do </a:t>
            </a:r>
            <a:r>
              <a:rPr lang="pt-BR" altLang="pt-BR" sz="3200" i="1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8" grpId="0"/>
      <p:bldP spid="901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ED1AA2-79C0-4A23-A8E8-987918A13B9D}" type="slidenum">
              <a:rPr lang="pt-BR" altLang="pt-BR">
                <a:solidFill>
                  <a:srgbClr val="969696"/>
                </a:solidFill>
              </a:rPr>
              <a:pPr/>
              <a:t>56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139825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expectativa subir para uma taxa de juros de 5,25% a.a.:</a:t>
            </a:r>
          </a:p>
          <a:p>
            <a:pPr marL="1333500" lvl="1" indent="-619125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163638" y="2716213"/>
          <a:ext cx="33115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3" imgW="942992" imgH="152280" progId="Equation.3">
                  <p:embed/>
                </p:oleObj>
              </mc:Choice>
              <mc:Fallback>
                <p:oleObj name="Equation" r:id="rId3" imgW="942992" imgH="152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716213"/>
                        <a:ext cx="33115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4048125" y="3921125"/>
          <a:ext cx="4687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5" imgW="1419343" imgH="333450" progId="Equation.3">
                  <p:embed/>
                </p:oleObj>
              </mc:Choice>
              <mc:Fallback>
                <p:oleObj name="Equation" r:id="rId5" imgW="1419343" imgH="333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921125"/>
                        <a:ext cx="4687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572000" y="2767013"/>
            <a:ext cx="4572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ou seja, rende 115,44%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73075" y="4221163"/>
            <a:ext cx="3714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Valor do </a:t>
            </a:r>
            <a:r>
              <a:rPr lang="pt-BR" altLang="pt-BR" sz="3200" i="1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252538" y="5373688"/>
            <a:ext cx="6597650" cy="132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u="sng">
                <a:solidFill>
                  <a:srgbClr val="000000"/>
                </a:solidFill>
              </a:rPr>
              <a:t>Perda</a:t>
            </a:r>
            <a:r>
              <a:rPr lang="pt-BR" altLang="pt-BR" sz="3200">
                <a:solidFill>
                  <a:srgbClr val="000000"/>
                </a:solidFill>
              </a:rPr>
              <a:t> de US$ 1.685,63 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 3,5% !!!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É necessário gerenciar o risco!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6" grpId="0"/>
      <p:bldP spid="92167" grpId="0"/>
      <p:bldP spid="921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08DB8-175B-4992-82BB-D3C96C97ABF2}" type="slidenum">
              <a:rPr lang="pt-BR" altLang="pt-BR">
                <a:solidFill>
                  <a:srgbClr val="969696"/>
                </a:solidFill>
              </a:rPr>
              <a:pPr/>
              <a:t>57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Negocia o risco que os bancos estão assumindo no mercado de taxa de juros nas operações de empréstimo de dinheiro a curto prazo.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Inicialmente era apenas um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da inflação.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7CF8AE-93AA-4843-BF66-8A832FD03E1C}" type="slidenum">
              <a:rPr lang="pt-BR" altLang="pt-BR">
                <a:solidFill>
                  <a:srgbClr val="969696"/>
                </a:solidFill>
              </a:rPr>
              <a:pPr/>
              <a:t>58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84313"/>
            <a:ext cx="8440738" cy="4965700"/>
          </a:xfrm>
        </p:spPr>
        <p:txBody>
          <a:bodyPr/>
          <a:lstStyle/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Negocia um valor presente (PU), que é calculado pelo desconto de um valor de referência, ou valor de liquidação, dividido pela taxa de juros esperada para o período.</a:t>
            </a:r>
          </a:p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No contrato da BM&amp;FBOVESPA:                           valor final estabelecido em 100.000 pontos (cada ponto vale R$ 1,00)</a:t>
            </a:r>
          </a:p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Contrato vencem sempre no primeiro dia útil do mês de referência.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AA4CDB-0099-4124-A749-5AB8C513AB38}" type="slidenum">
              <a:rPr lang="pt-BR" altLang="pt-BR">
                <a:solidFill>
                  <a:srgbClr val="969696"/>
                </a:solidFill>
              </a:rPr>
              <a:pPr/>
              <a:t>59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Todas as posições em aberto que existam na data de vencimento do contrato são encerradas por diferença.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Compradores receberão um registro de venda do contrato futuro a um valor e 100.000 pontos.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Vendedores terão compras a 100.000 registradas em sua posição.</a:t>
            </a:r>
          </a:p>
          <a:p>
            <a:pPr marL="1333500" lvl="1" indent="-619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Todas posições em aberto são encerradas.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67054-3366-44DA-BC38-5C50EB6B9F15}" type="slidenum">
              <a:rPr lang="pt-BR" altLang="pt-BR">
                <a:solidFill>
                  <a:srgbClr val="969696"/>
                </a:solidFill>
              </a:rPr>
              <a:pPr/>
              <a:t>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4413"/>
            <a:ext cx="8362950" cy="43180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Ajustes diários:</a:t>
            </a:r>
          </a:p>
        </p:txBody>
      </p:sp>
      <p:graphicFrame>
        <p:nvGraphicFramePr>
          <p:cNvPr id="26725" name="Group 10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788403"/>
              </p:ext>
            </p:extLst>
          </p:nvPr>
        </p:nvGraphicFramePr>
        <p:xfrm>
          <a:off x="684213" y="1577975"/>
          <a:ext cx="7920037" cy="4922836"/>
        </p:xfrm>
        <a:graphic>
          <a:graphicData uri="http://schemas.openxmlformats.org/drawingml/2006/table">
            <a:tbl>
              <a:tblPr/>
              <a:tblGrid>
                <a:gridCol w="1099331"/>
                <a:gridCol w="2492896"/>
                <a:gridCol w="2100564"/>
                <a:gridCol w="2227246"/>
              </a:tblGrid>
              <a:tr h="944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compra/venda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ajuste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Ajuste diário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R$ 3,261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R$ 3,263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R$ 15.000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R$        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R$ 3,262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R$ 3,264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R$ 15.000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6443663" y="5876925"/>
            <a:ext cx="2090737" cy="4763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A536CB-0ED6-4FC1-94AD-7F347E72B335}" type="slidenum">
              <a:rPr lang="pt-BR" altLang="pt-BR">
                <a:solidFill>
                  <a:srgbClr val="969696"/>
                </a:solidFill>
              </a:rPr>
              <a:pPr/>
              <a:t>60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contrato de DI1 negocia o valor de um depósito que renda CDI da data da negociação até seu vencimento.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62E61-A0FB-464B-BB1D-8E48E1EC0308}" type="slidenum">
              <a:rPr lang="pt-BR" altLang="pt-BR">
                <a:solidFill>
                  <a:srgbClr val="969696"/>
                </a:solidFill>
              </a:rPr>
              <a:pPr/>
              <a:t>61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Vamos supor que faltem 30 dias corridos e 22 dias úteis para o vencimento do contrato DI1 de outubro de 2014.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O mercado acredita que a taxa do CDI acumulada para esse período (futuro) será de 1,3% (efetiva).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Com base nestes parâmetros: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095B35-B47E-4DCA-A766-6410E2343C3F}" type="slidenum">
              <a:rPr lang="pt-BR" altLang="pt-BR">
                <a:solidFill>
                  <a:srgbClr val="969696"/>
                </a:solidFill>
              </a:rPr>
              <a:pPr/>
              <a:t>62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773112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outubro 14 = 98.716,68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91363" y="1339850"/>
          <a:ext cx="13922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3" imgW="581008" imgH="352350" progId="Equation.3">
                  <p:embed/>
                </p:oleObj>
              </mc:Choice>
              <mc:Fallback>
                <p:oleObj name="Equation" r:id="rId3" imgW="581008" imgH="3523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1339850"/>
                        <a:ext cx="13922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730250" y="3400425"/>
            <a:ext cx="2363788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Se a taxa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909888" y="2984500"/>
            <a:ext cx="55848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Subir para 1,4%  98.619,33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911475" y="3857625"/>
            <a:ext cx="55848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Cair para 1,2%    98.814,23</a:t>
            </a:r>
          </a:p>
        </p:txBody>
      </p:sp>
      <p:sp>
        <p:nvSpPr>
          <p:cNvPr id="97289" name="AutoShape 9"/>
          <p:cNvSpPr>
            <a:spLocks/>
          </p:cNvSpPr>
          <p:nvPr/>
        </p:nvSpPr>
        <p:spPr bwMode="auto">
          <a:xfrm>
            <a:off x="2728913" y="2987675"/>
            <a:ext cx="211137" cy="1533525"/>
          </a:xfrm>
          <a:prstGeom prst="leftBrace">
            <a:avLst>
              <a:gd name="adj1" fmla="val 6052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859088" y="5202238"/>
            <a:ext cx="3389312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Juros     PU 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6" grpId="0"/>
      <p:bldP spid="97287" grpId="0"/>
      <p:bldP spid="97288" grpId="0"/>
      <p:bldP spid="97289" grpId="0" animBg="1"/>
      <p:bldP spid="9729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992F8B-0E69-4E65-9B62-889FB693E55D}" type="slidenum">
              <a:rPr lang="pt-BR" altLang="pt-BR">
                <a:solidFill>
                  <a:srgbClr val="969696"/>
                </a:solidFill>
              </a:rPr>
              <a:pPr/>
              <a:t>63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Assim: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contrato DI1 negocia a expectativa de taxa de juros hoje até a sua data de vencimento.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Seu valor é inversamente proporcional à taxa de juros.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Ele negocia o valor presente de uma aplicação no CDI de um dia, pra se obter um valor de 100.000 pontos em seu vencimento.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2AED0-49C8-4FCE-87F4-BF063BFBEB93}" type="slidenum">
              <a:rPr lang="pt-BR" altLang="pt-BR">
                <a:solidFill>
                  <a:srgbClr val="969696"/>
                </a:solidFill>
              </a:rPr>
              <a:pPr/>
              <a:t>64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de juros (DI1) é diferente dos outros vistos: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É inversamente proporcional à variação de seu objeto (taxa de juros)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ganhar com a alta de juros: 		 vender contrato.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contra a queda na taxa de juros: 	 comprar contrato.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São comuns as confusões!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5B55-D1B8-40B9-90CC-639BE314CC02}" type="slidenum">
              <a:rPr lang="pt-BR" altLang="pt-BR">
                <a:solidFill>
                  <a:srgbClr val="969696"/>
                </a:solidFill>
              </a:rPr>
              <a:pPr/>
              <a:t>65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 um mesmo dia existe vários vencimentos líquidos para este contrato.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Esse mercado carrega uma grande gama de informações e previsões de níveis de taxa de juros futuras.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21B8A-297D-4908-9CF5-E5C90B92C01C}" type="slidenum">
              <a:rPr lang="pt-BR" altLang="pt-BR">
                <a:solidFill>
                  <a:srgbClr val="969696"/>
                </a:solidFill>
              </a:rPr>
              <a:pPr/>
              <a:t>66</a:t>
            </a:fld>
            <a:endParaRPr lang="pt-BR" altLang="pt-BR">
              <a:solidFill>
                <a:srgbClr val="969696"/>
              </a:solidFill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2248"/>
            <a:ext cx="9144001" cy="497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8ECE06-8272-4ABA-9E73-0A7E043501DD}" type="slidenum">
              <a:rPr lang="pt-BR" altLang="pt-BR">
                <a:solidFill>
                  <a:srgbClr val="969696"/>
                </a:solidFill>
              </a:rPr>
              <a:pPr/>
              <a:t>67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Mecanismos dos ajustes diários em contratos futuros DI1: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Particularidade  ajuste diário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 o passar do tempo,  valor presente cresce simplesmente porque haverá menos dias para o vencimento.</a:t>
            </a:r>
          </a:p>
          <a:p>
            <a:pPr marL="1058863" lvl="1" indent="-344488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Sem que se altere a expectativa da taxa de juros, o valor do contrato se altera.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FC3A8F-9864-4D60-B6BF-70A594369BB4}" type="slidenum">
              <a:rPr lang="pt-BR" altLang="pt-BR">
                <a:solidFill>
                  <a:srgbClr val="969696"/>
                </a:solidFill>
              </a:rPr>
              <a:pPr/>
              <a:t>68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Sem que se altere a expectativa da taxa de juros, o valor do contrato se altera.</a:t>
            </a:r>
          </a:p>
          <a:p>
            <a:pPr marL="1058863" lvl="1" indent="-3444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“ganho” aparente para o comprador (“perda” aparente para o vendedor)</a:t>
            </a:r>
          </a:p>
          <a:p>
            <a:pPr marL="1058863" lvl="1" indent="-3444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Aparente, pois a expectativa não mudou!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574676-9B6E-4E57-B264-5E326FEE7758}" type="slidenum">
              <a:rPr lang="pt-BR" altLang="pt-BR">
                <a:solidFill>
                  <a:srgbClr val="969696"/>
                </a:solidFill>
              </a:rPr>
              <a:pPr/>
              <a:t>69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compensar esse problema  PV de ajuste corrigido.</a:t>
            </a:r>
          </a:p>
          <a:p>
            <a:pPr marL="1157288" lvl="1" indent="-442913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Após conhecida a taxa de CDI de um dia, calculada e divulgada pela CETIP, a Bolsa corrige o PU para o próximo dia.		               como se o capital investido tivesse		recebido um dia de juros.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B16B7-998A-46CA-8C5A-123DE6568F65}" type="slidenum">
              <a:rPr lang="pt-BR" altLang="pt-BR">
                <a:solidFill>
                  <a:srgbClr val="969696"/>
                </a:solidFill>
              </a:rPr>
              <a:pPr/>
              <a:t>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É importante determinar como o preço de um contrato de liquidação futura se forma.</a:t>
            </a:r>
          </a:p>
          <a:p>
            <a:pPr marL="966788" lvl="1" indent="-509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sabermos se estamos pagando um preço “justo” pelo derivativo.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Duas teorias para explicar o valor futuro de um bem:</a:t>
            </a:r>
          </a:p>
          <a:p>
            <a:pPr eaLnBrk="1" hangingPunct="1"/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1C548-D1DB-4D43-B145-45A64D1D5CA3}" type="slidenum">
              <a:rPr lang="pt-BR" altLang="pt-BR">
                <a:solidFill>
                  <a:srgbClr val="969696"/>
                </a:solidFill>
              </a:rPr>
              <a:pPr/>
              <a:t>70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correção do preço de ajuste do dia não gera qualquer movimentação de caixa, ele é a atualização monetária do valor do contrato devido à passagem do tempo.</a:t>
            </a:r>
          </a:p>
          <a:p>
            <a:pPr marL="1157288" lvl="1" indent="-442913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Meio de eliminar perdas / ganhos pelo simples passar do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2B9CA-F3FC-4970-B650-3B02AEB132FD}" type="slidenum">
              <a:rPr lang="pt-BR" altLang="pt-BR">
                <a:solidFill>
                  <a:srgbClr val="969696"/>
                </a:solidFill>
              </a:rPr>
              <a:pPr/>
              <a:t>71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46418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arbitragem determinará o valor do contrato DI1.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788988" lvl="1" indent="0" eaLnBrk="1" hangingPunct="1">
              <a:buFontTx/>
              <a:buNone/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Banco pode captar CDB por 20% a.a. (1,53% a.m.). Se o contrato DI1 que vence em 30 dias estiver cotado a 98.425 pontos ( 1,6% a.m.):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A43DB8-F663-4758-ADB2-62083AE6A46A}" type="slidenum">
              <a:rPr lang="pt-BR" altLang="pt-BR">
                <a:solidFill>
                  <a:srgbClr val="969696"/>
                </a:solidFill>
              </a:rPr>
              <a:pPr/>
              <a:t>72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484313"/>
            <a:ext cx="4114800" cy="211455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 eaLnBrk="1" hangingPunct="1">
              <a:buFontTx/>
              <a:buNone/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Hoje: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Banco emite CDB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Empresta a taxa CDI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Compra futuros de CDI</a:t>
            </a: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813300" y="1484313"/>
            <a:ext cx="4114800" cy="211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Na data de resgate: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Paga o cliente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Resgata o empréstimo</a:t>
            </a:r>
            <a:endParaRPr lang="pt-BR" altLang="pt-BR" sz="3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81000" y="4138613"/>
            <a:ext cx="7391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Se CDI &lt; 1,6%  ajustes diários recebidos 		compensam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Se CDI &gt; 1,6%  ajustes diários pagos		compensam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nimBg="1"/>
      <p:bldP spid="117765" grpId="0" animBg="1"/>
      <p:bldP spid="11776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8855-1B13-4446-B558-54F83BE6E9C6}" type="slidenum">
              <a:rPr lang="pt-BR" altLang="pt-BR">
                <a:solidFill>
                  <a:srgbClr val="969696"/>
                </a:solidFill>
              </a:rPr>
              <a:pPr/>
              <a:t>73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arbitragem pode ser realizada com qualquer papel (NTN, BBC, LTN, CDB)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da NTN for superior ao futuro DI: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Compra NTN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Toma recursos em CDI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Vende DI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DDDFF-C6E5-4462-B54C-0866ABB96ED7}" type="slidenum">
              <a:rPr lang="pt-BR" altLang="pt-BR">
                <a:solidFill>
                  <a:srgbClr val="969696"/>
                </a:solidFill>
              </a:rPr>
              <a:pPr/>
              <a:t>74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Arbitragem do cupom cambial:</a:t>
            </a:r>
          </a:p>
          <a:p>
            <a:pPr marL="901700" lvl="1" indent="-277813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da NTN que paga juros + variação cambial  cupom.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C5FAD-ED12-495E-9486-BD103643DF3A}" type="slidenum">
              <a:rPr lang="pt-BR" altLang="pt-BR">
                <a:solidFill>
                  <a:srgbClr val="969696"/>
                </a:solidFill>
              </a:rPr>
              <a:pPr/>
              <a:t>75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   (dia 14/10/2005)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Taxa de câmbio no dia = R$ 2,25 / US$ 1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DI1 vencimento em novembro = 99.166,35 pontos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do dólar (novembro) = R$ 2.260,61 / US$ 1.000 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Faltavam 12 dias úteis, e 18 dias corridos, para o vencimento destes contratos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F9EB7-FFD0-490A-AD1A-C6B6EDE0CE4C}" type="slidenum">
              <a:rPr lang="pt-BR" altLang="pt-BR">
                <a:solidFill>
                  <a:srgbClr val="969696"/>
                </a:solidFill>
              </a:rPr>
              <a:pPr/>
              <a:t>76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484313"/>
            <a:ext cx="8369300" cy="46418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   (dia 14/10/2005)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Suponha que a NTN cambial esteja sendo negociada com cupom de 14% a.a.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que fazer?</a:t>
            </a:r>
          </a:p>
          <a:p>
            <a:pPr marL="901700" lvl="1" indent="-277813" eaLnBrk="1" hangingPunct="1"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Inicialmente, calcular o cupom “esperado”.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5C5BC4-09CA-4E8B-B058-57291AC2C05D}" type="slidenum">
              <a:rPr lang="pt-BR" altLang="pt-BR">
                <a:solidFill>
                  <a:srgbClr val="969696"/>
                </a:solidFill>
              </a:rPr>
              <a:pPr/>
              <a:t>77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Calculo do cupom “esperado”:</a:t>
            </a: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2139950" y="2028825"/>
          <a:ext cx="4849813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Equation" r:id="rId3" imgW="1790767" imgH="809730" progId="Equation.3">
                  <p:embed/>
                </p:oleObj>
              </mc:Choice>
              <mc:Fallback>
                <p:oleObj name="Equation" r:id="rId3" imgW="1790767" imgH="8097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028825"/>
                        <a:ext cx="4849813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96850" y="3959225"/>
            <a:ext cx="87376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7763" indent="-690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pt-BR" altLang="pt-BR" sz="2400" i="1" baseline="-2500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 = Cupom futuro no período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PU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Contrato de DI1 do mês de referência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dolar futuro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Cotação do contrato futuro de dólar para o mês de vencimento (dividir por mil!)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taxa cambio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Taxa de câmbio de R$ / US$ para o dia da operação.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8C5ED-22A1-4495-ABB5-ADFDFD07EC0A}" type="slidenum">
              <a:rPr lang="pt-BR" altLang="pt-BR">
                <a:solidFill>
                  <a:srgbClr val="969696"/>
                </a:solidFill>
              </a:rPr>
              <a:pPr/>
              <a:t>78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Calculo do cupom “esperado”: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2471738" y="2078038"/>
          <a:ext cx="4186237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9" name="Equation" r:id="rId3" imgW="1533441" imgH="771660" progId="Equation.3">
                  <p:embed/>
                </p:oleObj>
              </mc:Choice>
              <mc:Fallback>
                <p:oleObj name="Equation" r:id="rId3" imgW="1533441" imgH="7716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078038"/>
                        <a:ext cx="4186237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403600" y="5848350"/>
          <a:ext cx="2290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0" name="Equation" r:id="rId5" imgW="723967" imgH="162000" progId="Equation.3">
                  <p:embed/>
                </p:oleObj>
              </mc:Choice>
              <mc:Fallback>
                <p:oleObj name="Equation" r:id="rId5" imgW="723967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848350"/>
                        <a:ext cx="22907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2614613" y="4464050"/>
          <a:ext cx="38877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1" name="Equation" r:id="rId7" imgW="1419343" imgH="352350" progId="Equation.3">
                  <p:embed/>
                </p:oleObj>
              </mc:Choice>
              <mc:Fallback>
                <p:oleObj name="Equation" r:id="rId7" imgW="1419343" imgH="3523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464050"/>
                        <a:ext cx="38877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740400" y="570230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período de 18 dias corridos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2068A-85AB-4F7C-9DB5-6C7646FBDCA3}" type="slidenum">
              <a:rPr lang="pt-BR" altLang="pt-BR">
                <a:solidFill>
                  <a:srgbClr val="969696"/>
                </a:solidFill>
              </a:rPr>
              <a:pPr/>
              <a:t>79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36850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Normalmente a taxa de dólares é linear: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3429000" y="1771650"/>
          <a:ext cx="2290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3" imgW="723967" imgH="162000" progId="Equation.3">
                  <p:embed/>
                </p:oleObj>
              </mc:Choice>
              <mc:Fallback>
                <p:oleObj name="Equation" r:id="rId3" imgW="723967" imgH="1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71650"/>
                        <a:ext cx="22907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880100" y="161290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período de 18 dias corridos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457200" y="3524250"/>
            <a:ext cx="82296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0,368% </a:t>
            </a:r>
            <a:r>
              <a:rPr lang="en-US" altLang="pt-BR" sz="32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÷ 18 × 360 = 7,350% a.a.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pt-BR" sz="32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 NTN cambial é um bom negócio.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31" grpId="0"/>
      <p:bldP spid="1290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80B018-6B68-430A-84CA-C67F292FF005}" type="slidenum">
              <a:rPr lang="pt-BR" altLang="pt-BR">
                <a:solidFill>
                  <a:srgbClr val="969696"/>
                </a:solidFill>
              </a:rPr>
              <a:pPr/>
              <a:t>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U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valor futuro do bem é aquele que equilibrará a oferta e a demanda futura esperada para o produto.</a:t>
            </a:r>
          </a:p>
          <a:p>
            <a:pPr marL="966788" lvl="1" indent="-509588" eaLnBrk="1" hangingPunct="1">
              <a:buFontTx/>
              <a:buChar char="•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Pouco útil  difícil estimar a oferta e demanda futura.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7824D-3138-4B4C-BA35-185B2680FC4C}" type="slidenum">
              <a:rPr lang="pt-BR" altLang="pt-BR">
                <a:solidFill>
                  <a:srgbClr val="969696"/>
                </a:solidFill>
              </a:rPr>
              <a:pPr/>
              <a:t>80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2354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de estratégia: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Tomar R$ 1 MM emprestado ao CDI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Comprar NTN cambial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juros, vendemos 10,08 contratos futuros de DI1</a:t>
            </a:r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763713" y="4857750"/>
          <a:ext cx="55800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3" imgW="1857392" imgH="333450" progId="Equation.3">
                  <p:embed/>
                </p:oleObj>
              </mc:Choice>
              <mc:Fallback>
                <p:oleObj name="Equation" r:id="rId3" imgW="1857392" imgH="333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57750"/>
                        <a:ext cx="55800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DEBDBD-F421-4638-9998-37860C2A9879}" type="slidenum">
              <a:rPr lang="pt-BR" altLang="pt-BR">
                <a:solidFill>
                  <a:srgbClr val="969696"/>
                </a:solidFill>
              </a:rPr>
              <a:pPr/>
              <a:t>81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2354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de estratégia: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Tomar R$ 1 MM emprestado ao CDI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Comprar NTN cambial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juros, vendemos 10,08 contratos futuros de DI1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câmbio, vendemos 4,44 contratos</a:t>
            </a:r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468438" y="5645150"/>
          <a:ext cx="61706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Equation" r:id="rId3" imgW="2057535" imgH="333450" progId="Equation.3">
                  <p:embed/>
                </p:oleObj>
              </mc:Choice>
              <mc:Fallback>
                <p:oleObj name="Equation" r:id="rId3" imgW="2057535" imgH="333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645150"/>
                        <a:ext cx="61706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E24C1-4C00-4652-ABA9-3E02FA7FC377}" type="slidenum">
              <a:rPr lang="pt-BR" altLang="pt-BR">
                <a:solidFill>
                  <a:srgbClr val="969696"/>
                </a:solidFill>
              </a:rPr>
              <a:pPr/>
              <a:t>82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35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Observações: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Venda de dólar futuro 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de ter NTN cambial (um “ativo futuro em dólar”).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Venda do DI1 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do empréstimo no mercado interbancário.</a:t>
            </a:r>
          </a:p>
          <a:p>
            <a:pPr marL="1157288" lvl="1" indent="-5334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de juros subir  perde-se $$</a:t>
            </a:r>
          </a:p>
          <a:p>
            <a:pPr marL="1987550" lvl="2" indent="-457200" algn="r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(empréstimo encarece)</a:t>
            </a:r>
          </a:p>
          <a:p>
            <a:pPr marL="1157288" lvl="1" indent="-5334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de juros subir  PU cai </a:t>
            </a:r>
          </a:p>
          <a:p>
            <a:pPr marL="1987550" lvl="2" indent="-457200" algn="r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( vendemos futuro)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6EFC7C-B1FB-4F93-AAE8-4C5542F43332}" type="slidenum">
              <a:rPr lang="pt-BR" altLang="pt-BR">
                <a:solidFill>
                  <a:srgbClr val="969696"/>
                </a:solidFill>
              </a:rPr>
              <a:pPr/>
              <a:t>83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 </a:t>
            </a:r>
            <a:r>
              <a:rPr lang="pt-BR" altLang="pt-BR" smtClean="0">
                <a:solidFill>
                  <a:srgbClr val="000000"/>
                </a:solidFill>
              </a:rPr>
              <a:t>é um conjunto de derivativo por meio do qual as partes trocam o fluxo financeiro de uma operação sem trocar o principal.</a:t>
            </a:r>
            <a:endParaRPr lang="pt-BR" altLang="pt-BR" i="1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7420C-2891-4480-B684-1B913812F6AF}" type="slidenum">
              <a:rPr lang="pt-BR" altLang="pt-BR">
                <a:solidFill>
                  <a:srgbClr val="969696"/>
                </a:solidFill>
              </a:rPr>
              <a:pPr/>
              <a:t>84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Origem: </a:t>
            </a:r>
          </a:p>
          <a:p>
            <a:pPr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Empresas com passivo à taxa pós fixada antes da globalização aumentavam seus preços para cobrir os riscos.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 a concorrência internacional  necessidade de reduzir o risco sem elevar margem de lucro.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2688F-2ACA-4924-B268-406EFE94E82F}" type="slidenum">
              <a:rPr lang="pt-BR" altLang="pt-BR">
                <a:solidFill>
                  <a:srgbClr val="969696"/>
                </a:solidFill>
              </a:rPr>
              <a:pPr/>
              <a:t>85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Exemplo: </a:t>
            </a:r>
          </a:p>
          <a:p>
            <a:pPr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Uma empresa toma um empréstimo de R$ 1 milhão a taxa pós fixada. Ela deseja fixar a taxa em 1,6 % (taxa pré).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 realiza um swap com o banco.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71F31-AA82-443B-B1F7-2D7282424754}" type="slidenum">
              <a:rPr lang="pt-BR" altLang="pt-BR">
                <a:solidFill>
                  <a:srgbClr val="969696"/>
                </a:solidFill>
              </a:rPr>
              <a:pPr/>
              <a:t>86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954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 do </a:t>
            </a:r>
            <a:r>
              <a:rPr lang="pt-BR" altLang="pt-BR" sz="2600" i="1" smtClean="0">
                <a:solidFill>
                  <a:srgbClr val="000000"/>
                </a:solidFill>
              </a:rPr>
              <a:t>swap</a:t>
            </a:r>
            <a:r>
              <a:rPr lang="pt-BR" altLang="pt-BR" sz="260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81300" y="19288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1,8%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R$ 1.018.000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- R$     2.000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Banco paga 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14300" y="2551113"/>
            <a:ext cx="26162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pós fixada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do principal corrigido (pós)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do principal corrigido (pré)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pré-pós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838700" y="19288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1,4%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R$ 1.014.000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+ R$    2.000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Empresa paga 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7035800" y="19288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1,6%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R$ 1.016.000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  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Não há fluxo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0" y="24130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0" y="19558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0" y="62738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5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5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45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5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build="p"/>
      <p:bldP spid="145412" grpId="0" build="p"/>
      <p:bldP spid="145413" grpId="0" build="p"/>
      <p:bldP spid="145414" grpId="0" build="p"/>
      <p:bldP spid="145415" grpId="0" build="p"/>
      <p:bldP spid="145416" grpId="0" animBg="1"/>
      <p:bldP spid="145417" grpId="0" animBg="1"/>
      <p:bldP spid="1454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F7B4E-6CB1-4A5B-B045-30AACA07C28D}" type="slidenum">
              <a:rPr lang="pt-BR" altLang="pt-BR">
                <a:solidFill>
                  <a:srgbClr val="969696"/>
                </a:solidFill>
              </a:rPr>
              <a:pPr/>
              <a:t>87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Requisitos básicos: 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Descasamento entre ativo e passivo das partes contratantes, o que gera risco.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D567C1-B147-4873-9D66-C32EF53F6EF7}" type="slidenum">
              <a:rPr lang="pt-BR" altLang="pt-BR">
                <a:solidFill>
                  <a:srgbClr val="969696"/>
                </a:solidFill>
              </a:rPr>
              <a:pPr/>
              <a:t>88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000" i="1" smtClean="0">
                <a:solidFill>
                  <a:srgbClr val="000000"/>
                </a:solidFill>
              </a:rPr>
              <a:t>Swap plain vanilla</a:t>
            </a:r>
            <a:r>
              <a:rPr lang="pt-BR" altLang="pt-BR" sz="3000" smtClean="0">
                <a:solidFill>
                  <a:srgbClr val="000000"/>
                </a:solidFill>
              </a:rPr>
              <a:t>: simples troca de uma taxa fixa para uma flutuante ou vice-versa.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Exemplo:	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	Um banco internacional (BI) emite um eurobônus de 10 anos que paga a taxa de juros de </a:t>
            </a:r>
            <a:r>
              <a:rPr lang="pt-BR" altLang="pt-BR" sz="2800" i="1" smtClean="0">
                <a:solidFill>
                  <a:srgbClr val="000000"/>
                </a:solidFill>
                <a:sym typeface="Symbol" panose="05050102010706020507" pitchFamily="18" charset="2"/>
              </a:rPr>
              <a:t>Treasury Bond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 americano mais 80 pontos-bases (</a:t>
            </a:r>
            <a:r>
              <a:rPr lang="pt-BR" altLang="pt-BR" sz="2800" i="1" smtClean="0">
                <a:solidFill>
                  <a:srgbClr val="000000"/>
                </a:solidFill>
                <a:sym typeface="Symbol" panose="05050102010706020507" pitchFamily="18" charset="2"/>
              </a:rPr>
              <a:t>basis point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). Os recursos assim captados são emprestados a um cliente a uma taxa pós fixada igual a Libor mais 100 pontos-bases.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	O T.Bond para 10 anos está rendendo 7% a.a.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AA6F3-335A-4725-BCE1-DD587A0EB4AC}" type="slidenum">
              <a:rPr lang="pt-BR" altLang="pt-BR">
                <a:solidFill>
                  <a:srgbClr val="969696"/>
                </a:solidFill>
              </a:rPr>
              <a:pPr/>
              <a:t>89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Desta forma temos: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do bônus emitido = 7% + 0,80% = 7,8% a.a.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Banco (BI)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Ativo  taxa pós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Passivo  taxa pré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48484" name="AutoShape 4"/>
          <p:cNvSpPr>
            <a:spLocks/>
          </p:cNvSpPr>
          <p:nvPr/>
        </p:nvSpPr>
        <p:spPr bwMode="auto">
          <a:xfrm>
            <a:off x="4902200" y="3517900"/>
            <a:ext cx="241300" cy="952500"/>
          </a:xfrm>
          <a:prstGeom prst="rightBrace">
            <a:avLst>
              <a:gd name="adj1" fmla="val 3289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499100" y="3530600"/>
            <a:ext cx="307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Fluxo de caixa está descasado!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/>
      <p:bldP spid="148484" grpId="0" animBg="1"/>
      <p:bldP spid="148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1C13BB-1311-4993-9A9F-19DC8CDBC28F}" type="slidenum">
              <a:rPr lang="pt-BR" altLang="pt-BR">
                <a:solidFill>
                  <a:srgbClr val="969696"/>
                </a:solidFill>
              </a:rPr>
              <a:pPr/>
              <a:t>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pt-BR" smtClean="0">
                <a:solidFill>
                  <a:srgbClr val="000000"/>
                </a:solidFill>
                <a:sym typeface="Symbol" pitchFamily="18" charset="2"/>
              </a:rPr>
              <a:t>B) </a:t>
            </a:r>
            <a:r>
              <a:rPr lang="pt-BR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Arbitragem</a:t>
            </a:r>
            <a:r>
              <a:rPr lang="pt-BR" smtClean="0">
                <a:solidFill>
                  <a:srgbClr val="000000"/>
                </a:solidFill>
                <a:sym typeface="Symbol" pitchFamily="18" charset="2"/>
              </a:rPr>
              <a:t>: </a:t>
            </a:r>
          </a:p>
          <a:p>
            <a:pPr marL="712788" lvl="1" indent="-255588" eaLnBrk="1" hangingPunct="1">
              <a:buFontTx/>
              <a:buNone/>
              <a:defRPr/>
            </a:pPr>
            <a:r>
              <a:rPr lang="pt-BR" sz="3200" smtClean="0">
                <a:solidFill>
                  <a:srgbClr val="000000"/>
                </a:solidFill>
                <a:sym typeface="Symbol" pitchFamily="18" charset="2"/>
              </a:rPr>
              <a:t>  Se existe uma relação entre dois preços, o mercado logo a descobrirá.</a:t>
            </a:r>
            <a:endParaRPr lang="pt-BR" smtClean="0">
              <a:solidFill>
                <a:srgbClr val="000000"/>
              </a:solidFill>
              <a:sym typeface="Symbol" pitchFamily="18" charset="2"/>
            </a:endParaRPr>
          </a:p>
          <a:p>
            <a:pPr marL="1544638" lvl="2" indent="-381000" eaLnBrk="1" hangingPunct="1">
              <a:defRPr/>
            </a:pPr>
            <a:r>
              <a:rPr lang="pt-BR" sz="2800" smtClean="0">
                <a:solidFill>
                  <a:srgbClr val="000000"/>
                </a:solidFill>
                <a:sym typeface="Symbol" pitchFamily="18" charset="2"/>
              </a:rPr>
              <a:t>Pressupõe que o mercado é muito eficiente e quase perfeito.</a:t>
            </a:r>
          </a:p>
          <a:p>
            <a:pPr marL="712788" lvl="1" indent="-255588" eaLnBrk="1" hangingPunct="1">
              <a:buFontTx/>
              <a:buNone/>
              <a:defRPr/>
            </a:pPr>
            <a:r>
              <a:rPr lang="pt-BR" sz="3200" smtClean="0">
                <a:solidFill>
                  <a:srgbClr val="000000"/>
                </a:solidFill>
                <a:sym typeface="Symbol" pitchFamily="18" charset="2"/>
              </a:rPr>
              <a:t>  Para uma arbitragem não é necessário termos nem o ativo (ouro, por exemplo) nem dinheiro</a:t>
            </a:r>
          </a:p>
          <a:p>
            <a:pPr marL="1544638" lvl="2" indent="-381000" eaLnBrk="1" hangingPunct="1">
              <a:defRPr/>
            </a:pPr>
            <a:r>
              <a:rPr lang="pt-BR" sz="2800" smtClean="0">
                <a:solidFill>
                  <a:srgbClr val="000000"/>
                </a:solidFill>
                <a:sym typeface="Symbol" pitchFamily="18" charset="2"/>
              </a:rPr>
              <a:t>Só nos é necessário ter crédito.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7CD79-0281-4AA8-82C0-B714D1C83F98}" type="slidenum">
              <a:rPr lang="pt-BR" altLang="pt-BR">
                <a:solidFill>
                  <a:srgbClr val="969696"/>
                </a:solidFill>
              </a:rPr>
              <a:pPr/>
              <a:t>90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31800" y="4635500"/>
            <a:ext cx="12065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Supondo que exista um banco (TS) que negocie esses derivativos e que o preço do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 de Libor com uma taxa pré seja de 8% a.a.</a:t>
            </a:r>
          </a:p>
          <a:p>
            <a:pPr lvl="1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Fluxo de um</a:t>
            </a:r>
            <a:r>
              <a:rPr lang="pt-BR" altLang="pt-BR" i="1" smtClean="0">
                <a:solidFill>
                  <a:srgbClr val="000000"/>
                </a:solidFill>
              </a:rPr>
              <a:t> swap plain vanilla</a:t>
            </a:r>
            <a:r>
              <a:rPr lang="pt-BR" altLang="pt-BR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035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016000" y="345440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Libor + 100 BP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74700" y="4762500"/>
            <a:ext cx="622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0000"/>
                </a:solidFill>
              </a:rPr>
              <a:t>BI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790700" y="44577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Libor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816100" y="51943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8% a.a.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104900" y="607060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7,8% a.a.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295650" y="4635500"/>
            <a:ext cx="12065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3575050" y="4762500"/>
            <a:ext cx="67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0000"/>
                </a:solidFill>
              </a:rPr>
              <a:t>TS</a:t>
            </a: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1638300" y="4927600"/>
            <a:ext cx="1638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1651000" y="5143500"/>
            <a:ext cx="1638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 rot="5400000">
            <a:off x="431800" y="5975350"/>
            <a:ext cx="1168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 rot="5400000">
            <a:off x="431800" y="4057650"/>
            <a:ext cx="1168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4572000" y="3683000"/>
            <a:ext cx="4572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279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BI garante </a:t>
            </a:r>
            <a:r>
              <a:rPr lang="pt-BR" altLang="pt-BR" sz="2800" i="1">
                <a:solidFill>
                  <a:srgbClr val="000000"/>
                </a:solidFill>
              </a:rPr>
              <a:t>spread</a:t>
            </a:r>
            <a:r>
              <a:rPr lang="pt-BR" altLang="pt-BR" sz="2800">
                <a:solidFill>
                  <a:srgbClr val="000000"/>
                </a:solidFill>
              </a:rPr>
              <a:t> de 1,2%: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1,0% (100 BP)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0,2% na operação de </a:t>
            </a:r>
            <a:r>
              <a:rPr lang="pt-BR" altLang="pt-BR" sz="2800" i="1">
                <a:solidFill>
                  <a:srgbClr val="000000"/>
                </a:solidFill>
              </a:rPr>
              <a:t>swap</a:t>
            </a:r>
            <a:r>
              <a:rPr lang="pt-BR" altLang="pt-BR" sz="2800">
                <a:solidFill>
                  <a:srgbClr val="000000"/>
                </a:solidFill>
              </a:rPr>
              <a:t> (8% – 7,8%)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07" grpId="0" build="p"/>
      <p:bldP spid="149509" grpId="0"/>
      <p:bldP spid="149510" grpId="0"/>
      <p:bldP spid="149511" grpId="0"/>
      <p:bldP spid="149512" grpId="0"/>
      <p:bldP spid="149513" grpId="0"/>
      <p:bldP spid="149514" grpId="0" animBg="1"/>
      <p:bldP spid="149515" grpId="0"/>
      <p:bldP spid="149516" grpId="0" animBg="1"/>
      <p:bldP spid="149517" grpId="0" animBg="1"/>
      <p:bldP spid="149518" grpId="0" animBg="1"/>
      <p:bldP spid="149519" grpId="0" animBg="1"/>
      <p:bldP spid="14952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0CA7A-EFA5-4CFD-BAAC-A396617844DB}" type="slidenum">
              <a:rPr lang="pt-BR" altLang="pt-BR">
                <a:solidFill>
                  <a:srgbClr val="969696"/>
                </a:solidFill>
              </a:rPr>
              <a:pPr/>
              <a:t>91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66813"/>
            <a:ext cx="8229600" cy="69215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Exemplo 2: duas empresas.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14300" y="2082800"/>
            <a:ext cx="4381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Empresa A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deseja empréstimo de R$ 100.000, por 6 meses, taxa pré.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Alternativas no mercado: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pré de 30% a.a.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pós, CDI + 4% a.a.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610100" y="2082800"/>
            <a:ext cx="4381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Empresa B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deseja aplicar R$ 100.000, por 6 meses, taxa pré.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Alternativas no mercado: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pré de 25% a.a.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pós, CDI + 1% a.a.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30200" y="5918200"/>
            <a:ext cx="8369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Ambas empresas procuram o mesmo banco que propõe a seguinte operação: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4572000" y="2159000"/>
            <a:ext cx="0" cy="358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  <p:bldP spid="150532" grpId="0" build="p"/>
      <p:bldP spid="150533" grpId="0" build="p"/>
      <p:bldP spid="150534" grpId="0"/>
      <p:bldP spid="15053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8FBA68-1B6D-47A9-9A51-46D0627D24D7}" type="slidenum">
              <a:rPr lang="pt-BR" altLang="pt-BR">
                <a:solidFill>
                  <a:srgbClr val="969696"/>
                </a:solidFill>
              </a:rPr>
              <a:pPr/>
              <a:t>92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</a:rPr>
              <a:t>Empresa A toma recursos emprestados à taxa do CDI mais 4% a.a. </a:t>
            </a:r>
            <a:r>
              <a:rPr lang="pt-BR" altLang="pt-BR" smtClean="0">
                <a:solidFill>
                  <a:srgbClr val="000000"/>
                </a:solidFill>
              </a:rPr>
              <a:t>e realiza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com o banco, recebendo CDI e pagando 25,5% a.a.</a:t>
            </a:r>
          </a:p>
          <a:p>
            <a:pPr eaLnBrk="1" hangingPunct="1"/>
            <a:r>
              <a:rPr lang="pt-BR" altLang="pt-BR" dirty="0" smtClean="0">
                <a:solidFill>
                  <a:srgbClr val="000000"/>
                </a:solidFill>
              </a:rPr>
              <a:t>Empresa B aplica à taxa do CDI mais 1% a.a. e realiza um </a:t>
            </a:r>
            <a:r>
              <a:rPr lang="pt-BR" altLang="pt-BR" i="1" dirty="0" smtClean="0">
                <a:solidFill>
                  <a:srgbClr val="000000"/>
                </a:solidFill>
              </a:rPr>
              <a:t>swap</a:t>
            </a:r>
            <a:r>
              <a:rPr lang="pt-BR" altLang="pt-BR" dirty="0" smtClean="0">
                <a:solidFill>
                  <a:srgbClr val="000000"/>
                </a:solidFill>
              </a:rPr>
              <a:t> com o banco, recebendo  24,5% </a:t>
            </a:r>
            <a:r>
              <a:rPr lang="pt-BR" altLang="pt-BR" dirty="0" err="1" smtClean="0">
                <a:solidFill>
                  <a:srgbClr val="000000"/>
                </a:solidFill>
              </a:rPr>
              <a:t>a.a.e</a:t>
            </a:r>
            <a:r>
              <a:rPr lang="pt-BR" altLang="pt-BR" dirty="0" smtClean="0">
                <a:solidFill>
                  <a:srgbClr val="000000"/>
                </a:solidFill>
              </a:rPr>
              <a:t> pagando CDI.</a:t>
            </a:r>
          </a:p>
          <a:p>
            <a:pPr lvl="1" eaLnBrk="1" hangingPunct="1">
              <a:buFontTx/>
              <a:buNone/>
            </a:pPr>
            <a:r>
              <a:rPr lang="pt-BR" altLang="pt-BR" sz="3200" dirty="0" smtClean="0">
                <a:solidFill>
                  <a:srgbClr val="000000"/>
                </a:solidFill>
              </a:rPr>
              <a:t>Fluxo: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2D8C2A-0B76-45EC-B404-BED5AE73E03D}" type="slidenum">
              <a:rPr lang="pt-BR" altLang="pt-BR">
                <a:solidFill>
                  <a:srgbClr val="969696"/>
                </a:solidFill>
              </a:rPr>
              <a:pPr/>
              <a:t>93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9050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Empresa A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362200" y="2673350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25,5%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54330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Banco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688975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Empresa B</a:t>
            </a: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5562600" y="30861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2209800" y="30861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2209800" y="32893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5562600" y="32893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1206500" y="3441700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7899400" y="2108200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5727700" y="2673350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24,5%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7150100" y="16827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 + 1%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444500" y="42100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 + 4%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2184400" y="32956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5461000" y="32829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3500" y="4876800"/>
            <a:ext cx="337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Custo para Empresa A: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25,5 + 4% = 29,5%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5346700" y="4876800"/>
            <a:ext cx="36703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Retorno para Empresa B: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24,5 + 1% = 25,5%</a:t>
            </a: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3400" y="6197600"/>
            <a:ext cx="549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Lucro do Banco: 1% (25,5% – 24,5%)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/>
      <p:bldP spid="152581" grpId="0" animBg="1"/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/>
      <p:bldP spid="152590" grpId="0"/>
      <p:bldP spid="152591" grpId="0"/>
      <p:bldP spid="152592" grpId="0"/>
      <p:bldP spid="152593" grpId="0"/>
      <p:bldP spid="152594" grpId="0"/>
      <p:bldP spid="152595" grpId="0"/>
      <p:bldP spid="15259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5795F-3EC3-4EEB-8227-DC5E43FA899E}" type="slidenum">
              <a:rPr lang="pt-BR" altLang="pt-BR">
                <a:solidFill>
                  <a:srgbClr val="969696"/>
                </a:solidFill>
              </a:rPr>
              <a:pPr/>
              <a:t>94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No Brasil, sempre que uma operação de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é realizada, ela deve ser registrada ou na CETIP ou na BM&amp;FBOVESPA.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Na BM&amp;FBOVESPA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na modalidade com garantia.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40E1C0-76CF-4884-BF5D-A5963205C0A1}" type="slidenum">
              <a:rPr lang="pt-BR" altLang="pt-BR">
                <a:solidFill>
                  <a:srgbClr val="969696"/>
                </a:solidFill>
              </a:rPr>
              <a:pPr/>
              <a:t>95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BM&amp;FBOVESPA 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pt-BR" altLang="pt-BR" sz="2800" smtClean="0">
                <a:solidFill>
                  <a:srgbClr val="000000"/>
                </a:solidFill>
              </a:rPr>
              <a:t>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 na modalidade com garantia.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São depositadas margens de garantia com base no risco de perdas/ganhos de posição.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Não existe ajuste diário, mas é necessário depositar margem de garantia sempre que ocorrer mudanças nas expectativas futuras do valor o objeto do swap.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</a:rPr>
              <a:t>Ganhos elevam o valor presente do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ADF6F-76B8-4733-9A72-9626372FCD9A}" type="slidenum">
              <a:rPr lang="pt-BR" altLang="pt-BR">
                <a:solidFill>
                  <a:srgbClr val="969696"/>
                </a:solidFill>
              </a:rPr>
              <a:pPr/>
              <a:t>96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44713"/>
            <a:ext cx="8229600" cy="39814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Quanto mais sofisticada for a operação (por exemplo, opções de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) mais complexa é a precificação.</a:t>
            </a:r>
            <a:endParaRPr lang="pt-BR" altLang="pt-BR" sz="4000" smtClean="0">
              <a:solidFill>
                <a:srgbClr val="000000"/>
              </a:solidFill>
            </a:endParaRP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19FE2-D232-4EDF-AFA4-AE24C1C2FD4C}" type="slidenum">
              <a:rPr lang="pt-BR" altLang="pt-BR">
                <a:solidFill>
                  <a:srgbClr val="969696"/>
                </a:solidFill>
              </a:rPr>
              <a:pPr/>
              <a:t>97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Exemplo: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de moedas.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Suponha que uma empresa que exporta para os EUA (ou seja, possui ativos em US$) deseja investir US$ 1 MM na Europa.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Considere que esta empresa deseja garantir o retorno de sua aplicação em US$.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Desta forma, realizará um swap de Euros para dólar.</a:t>
            </a:r>
            <a:r>
              <a:rPr lang="pt-BR" altLang="pt-BR" sz="40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22763-DA25-409B-8543-7F4C7150C653}" type="slidenum">
              <a:rPr lang="pt-BR" altLang="pt-BR">
                <a:solidFill>
                  <a:srgbClr val="969696"/>
                </a:solidFill>
              </a:rPr>
              <a:pPr/>
              <a:t>98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Dados: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Taxa de câmbio 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€$ 1 = US$ 1,219 ou seja, €$ 0,82 = US$ 1.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Taxa de juros na Europa = 10% a.a.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Taxa de juros nos EUA = 5% a.a.</a:t>
            </a:r>
          </a:p>
          <a:p>
            <a:pPr lvl="1" eaLnBrk="1" hangingPunct="1"/>
            <a:r>
              <a:rPr lang="pt-BR" altLang="pt-BR" sz="32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é feito a uma taxa de €$ 0,859 = US$ 1.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79345-62E9-4090-819E-D886B490247F}" type="slidenum">
              <a:rPr lang="pt-BR" altLang="pt-BR">
                <a:solidFill>
                  <a:srgbClr val="969696"/>
                </a:solidFill>
              </a:rPr>
              <a:pPr/>
              <a:t>99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Dados: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 a fórmula que determina o valor do </a:t>
            </a:r>
            <a:r>
              <a:rPr lang="pt-BR" altLang="pt-BR" sz="32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é a mesma que determina o valor de um contrato futuro.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r>
              <a:rPr lang="pt-BR" altLang="pt-BR" sz="28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é um contrato futuro de moeda não padronizado, negociado em balcão.</a:t>
            </a:r>
            <a:r>
              <a:rPr lang="pt-BR" altLang="pt-B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5684</Words>
  <Application>Microsoft Office PowerPoint</Application>
  <PresentationFormat>Apresentação na tela (4:3)</PresentationFormat>
  <Paragraphs>883</Paragraphs>
  <Slides>119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119</vt:i4>
      </vt:variant>
    </vt:vector>
  </HeadingPairs>
  <TitlesOfParts>
    <vt:vector size="127" baseType="lpstr">
      <vt:lpstr>Arial</vt:lpstr>
      <vt:lpstr>Calibri</vt:lpstr>
      <vt:lpstr>Lucida Sans Unicode</vt:lpstr>
      <vt:lpstr>Symbol</vt:lpstr>
      <vt:lpstr>Tahoma</vt:lpstr>
      <vt:lpstr>Times New Roman</vt:lpstr>
      <vt:lpstr>Design padrão</vt:lpstr>
      <vt:lpstr>Equation</vt:lpstr>
      <vt:lpstr>Apresentação do PowerPoint</vt:lpstr>
      <vt:lpstr>Apresentação do PowerPoint</vt:lpstr>
      <vt:lpstr>Contrato Futuro</vt:lpstr>
      <vt:lpstr>Contrato Futuro</vt:lpstr>
      <vt:lpstr>Contrato Futuro</vt:lpstr>
      <vt:lpstr>Contrato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Apresentação do PowerPoint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Futuro de taxa média de depósito interfinanceiro de um dia (DI1)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Apresentação do PowerPoint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Swap</vt:lpstr>
      <vt:lpstr>Swap</vt:lpstr>
      <vt:lpstr>Swap</vt:lpstr>
      <vt:lpstr>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Precificando um Swap</vt:lpstr>
      <vt:lpstr>Precificando um Swap</vt:lpstr>
      <vt:lpstr>Precificando um Swap</vt:lpstr>
      <vt:lpstr>Precificando um Swap</vt:lpstr>
      <vt:lpstr>Precificando um Swap</vt:lpstr>
      <vt:lpstr>Swap</vt:lpstr>
      <vt:lpstr>Swap</vt:lpstr>
      <vt:lpstr>Precificando um Swap</vt:lpstr>
      <vt:lpstr>Precificando um Swap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Exercicio</vt:lpstr>
      <vt:lpstr>Exercicio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Derivativos Financeiros</dc:title>
  <dc:creator>Cliente</dc:creator>
  <cp:lastModifiedBy>USP</cp:lastModifiedBy>
  <cp:revision>132</cp:revision>
  <cp:lastPrinted>2014-08-27T14:52:51Z</cp:lastPrinted>
  <dcterms:created xsi:type="dcterms:W3CDTF">2005-10-15T00:30:50Z</dcterms:created>
  <dcterms:modified xsi:type="dcterms:W3CDTF">2017-05-28T18:46:20Z</dcterms:modified>
</cp:coreProperties>
</file>