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93" r:id="rId2"/>
    <p:sldId id="304" r:id="rId3"/>
    <p:sldId id="427" r:id="rId4"/>
    <p:sldId id="426" r:id="rId5"/>
    <p:sldId id="430" r:id="rId6"/>
    <p:sldId id="429" r:id="rId7"/>
    <p:sldId id="431" r:id="rId8"/>
    <p:sldId id="30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33416-842B-4EFE-BD35-AF2F13EA29FE}" type="datetimeFigureOut">
              <a:rPr lang="pt-BR" smtClean="0"/>
              <a:t>08/05/2023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26B86-EFE2-43DB-8A1F-C801B62AC5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714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gradFill rotWithShape="0">
          <a:gsLst>
            <a:gs pos="0">
              <a:srgbClr val="002F5E"/>
            </a:gs>
            <a:gs pos="5000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CC57018-E405-4B04-8069-80304F030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1"/>
            <a:ext cx="19304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sz="180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E9CABCA-EB33-7A3D-01A5-AB6799BFA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2438400"/>
            <a:ext cx="11275484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sz="180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A724B37-EB10-3AE9-3F3E-1ED06F684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5200"/>
            <a:ext cx="62992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Casual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Casual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9pPr>
          </a:lstStyle>
          <a:p>
            <a:pPr>
              <a:defRPr/>
            </a:pPr>
            <a:endParaRPr lang="pt-BR" altLang="pt-BR" sz="240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D034A3-3988-88A2-7192-3F662D1956E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CBD8847-82A2-5CE0-BDB1-1D1B857631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6B6F8B8-8E86-F860-6CEF-2FB86BAC2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88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338D28DE-0DE3-5AB7-7308-B3F4BD067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8AAA37C-FBC6-D491-637E-320014840C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DF83422-957C-3616-65B7-D67F49B288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16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1368643-1C63-6E24-6434-584073A57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5F9B653-AF39-048D-15BB-7C1F72606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FFE3AC3-7E59-BF07-495F-961AB59BF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48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710A957-4A48-78EF-3C18-46AD42C85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18A9D10-4E78-62C9-74D7-BA0245F53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DBFB0A0-279D-6AAA-DFD8-E186CE84D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80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302E4A1-3D58-133F-A5C3-2E17932114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6C83960-9B37-734E-D9FA-D42211581D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18226FB-BC4A-9460-F882-4B07D7F20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74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870ED0E-F228-0B9D-6AF3-133856734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A22908-F900-F204-2C26-D535E1E04E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0038F647-2C68-E9DE-5BFA-C88F179B24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59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3488570-64FE-E795-C971-872090A421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EF0829B-254F-BF32-97F5-2177152CE1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33BF91CE-269C-CD13-2F08-8AEAA6131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94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D704335-CD7C-DF75-0FA7-D68AB234C6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C0449E5A-815D-E067-714F-84A682D608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3B1FC5A7-A24B-00B9-0C97-27B6BD2EEE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10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39B091E-6284-6F38-9211-AD7DAB90F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BC25981-525E-370F-7AF1-77822D331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A80C9CB-C807-5B81-B475-5CF48C5FBA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99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A09E8177-890E-6BD4-26A9-13B080CE18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75182B4-F9D9-D67F-9C11-288DC100BB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58ABD69-923D-DF0C-49B3-418BACF0FD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7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EEC5485-82B5-3D14-CF60-598188195D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4AF55A0-C7F1-94E2-9840-4EBB0272BC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91F88A0-AE14-A5D2-C47B-FE5292273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6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C82EFF4-B703-CFA7-C1A1-A6AF0943B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A4E6BE0-1176-E411-5E26-C6D7A662FC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63F12F9-8385-2F2B-39EE-67379816D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14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3D540CA-1B8E-BB66-EC30-0314706B3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1"/>
            <a:ext cx="19304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sz="18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6115D5-8A47-6555-EC22-0E8E4A925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1752600"/>
            <a:ext cx="62992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Casual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Casual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9pPr>
          </a:lstStyle>
          <a:p>
            <a:pPr>
              <a:defRPr/>
            </a:pPr>
            <a:endParaRPr lang="pt-BR" altLang="pt-BR" sz="2400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E02308B-5837-C686-95D8-CA82C2AD5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629401"/>
            <a:ext cx="46736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sz="1800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17034DD-E0B4-6C10-1C1D-8058C6A60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1" y="762000"/>
            <a:ext cx="11173884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sz="1800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DF8898F-80E7-6C1A-D050-2DAC69EBE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972FB75-6A07-AE4E-D9B5-9D2EF2B8C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A499B01B-E3D1-D4A8-4BF0-DD895E2255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172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37C54ED8-AAB8-18F2-209B-3FCF299398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1722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0E10D327-2AD2-228D-1CDA-A03AA86C85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172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1385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026">
            <a:extLst>
              <a:ext uri="{FF2B5EF4-FFF2-40B4-BE49-F238E27FC236}">
                <a16:creationId xmlns:a16="http://schemas.microsoft.com/office/drawing/2014/main" id="{46C60E94-DDAA-5AE6-A023-1A69F3C65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349500"/>
            <a:ext cx="84582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pt-BR" altLang="pt-BR" sz="2800" b="0">
                <a:solidFill>
                  <a:srgbClr val="FFFFFF"/>
                </a:solidFill>
                <a:latin typeface="Lucida Casual" pitchFamily="66" charset="0"/>
              </a:rPr>
              <a:t> aprendizagem memorística  x  significativa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pt-BR" altLang="pt-BR" sz="2800" b="0">
              <a:solidFill>
                <a:srgbClr val="FFFFFF"/>
              </a:solidFill>
              <a:latin typeface="Lucida Casual" pitchFamily="6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pt-BR" altLang="pt-BR" sz="2800" b="0">
              <a:solidFill>
                <a:srgbClr val="FFFFFF"/>
              </a:solidFill>
              <a:latin typeface="Lucida Casual" pitchFamily="6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pt-BR" altLang="pt-BR" sz="2800" b="0">
                <a:solidFill>
                  <a:srgbClr val="FFFFFF"/>
                </a:solidFill>
                <a:latin typeface="Lucida Casual" pitchFamily="66" charset="0"/>
              </a:rPr>
              <a:t> profundidade e seqüenciamento em função do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pt-BR" altLang="pt-BR" sz="2800" b="0">
                <a:solidFill>
                  <a:srgbClr val="FFFFFF"/>
                </a:solidFill>
                <a:latin typeface="Lucida Casual" pitchFamily="66" charset="0"/>
              </a:rPr>
              <a:t>  ciclo de escolarização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pt-BR" altLang="pt-BR" sz="2800" b="0">
              <a:solidFill>
                <a:srgbClr val="FFFFFF"/>
              </a:solidFill>
              <a:latin typeface="Lucida Casual" pitchFamily="6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pt-BR" altLang="pt-BR" sz="2800" b="0">
              <a:solidFill>
                <a:srgbClr val="FFFFFF"/>
              </a:solidFill>
              <a:latin typeface="Lucida Casual" pitchFamily="66" charset="0"/>
            </a:endParaRPr>
          </a:p>
        </p:txBody>
      </p:sp>
      <p:sp>
        <p:nvSpPr>
          <p:cNvPr id="65539" name="Text Box 1027">
            <a:extLst>
              <a:ext uri="{FF2B5EF4-FFF2-40B4-BE49-F238E27FC236}">
                <a16:creationId xmlns:a16="http://schemas.microsoft.com/office/drawing/2014/main" id="{A95B6AAB-B83F-EA75-1D42-995AA05C3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836613"/>
            <a:ext cx="7772400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sual" pitchFamily="66" charset="0"/>
              </a:rPr>
              <a:t>CONCEITOS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id="{7CB6F8A8-5C88-DBE9-C297-6BDE41132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1" y="836613"/>
            <a:ext cx="4451283" cy="55399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3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sual" pitchFamily="66" charset="0"/>
              </a:rPr>
              <a:t>AVALIAÇÃO DE CONCEITOS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EC24312C-FC33-F5CE-44CB-E0858D7EA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86000"/>
            <a:ext cx="2209800" cy="4889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pt-BR" sz="2600">
                <a:solidFill>
                  <a:srgbClr val="A9AEF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sual" pitchFamily="66" charset="0"/>
              </a:rPr>
              <a:t>FORMAS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4627740A-4C59-4495-6553-71DE96CD7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57526"/>
            <a:ext cx="85344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kumimoji="0" lang="pt-BR" altLang="pt-BR" sz="2000" b="0">
                <a:solidFill>
                  <a:srgbClr val="FFFF00"/>
                </a:solidFill>
                <a:latin typeface="Lucida Casual" pitchFamily="66" charset="0"/>
              </a:rPr>
              <a:t>1. DEFINIÇÃO DO SIGNIFICADO</a:t>
            </a:r>
          </a:p>
          <a:p>
            <a:pPr defTabSz="914400" eaLnBrk="0" fontAlgn="base" hangingPunct="0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kumimoji="0" lang="pt-BR" altLang="pt-BR" sz="2000" b="0">
                <a:solidFill>
                  <a:srgbClr val="FFFF00"/>
                </a:solidFill>
                <a:latin typeface="Lucida Casual" pitchFamily="66" charset="0"/>
              </a:rPr>
              <a:t>2. RECONHECIMENTO DA DEFINIÇÃO</a:t>
            </a:r>
          </a:p>
          <a:p>
            <a:pPr defTabSz="914400" eaLnBrk="0" fontAlgn="base" hangingPunct="0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kumimoji="0" lang="pt-BR" altLang="pt-BR" sz="2000" b="0">
                <a:solidFill>
                  <a:srgbClr val="FFFF00"/>
                </a:solidFill>
                <a:latin typeface="Lucida Casual" pitchFamily="66" charset="0"/>
              </a:rPr>
              <a:t>3. EXPOSIÇÃO TEMÁTICA</a:t>
            </a:r>
          </a:p>
          <a:p>
            <a:pPr defTabSz="914400" eaLnBrk="0" fontAlgn="base" hangingPunct="0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kumimoji="0" lang="pt-BR" altLang="pt-BR" sz="2000" b="0">
                <a:solidFill>
                  <a:srgbClr val="FFFF00"/>
                </a:solidFill>
                <a:latin typeface="Lucida Casual" pitchFamily="66" charset="0"/>
              </a:rPr>
              <a:t>4 . IDENTIFICAÇÃO E CATEGORIZAÇÃO DE EXEMPLOS</a:t>
            </a:r>
          </a:p>
          <a:p>
            <a:pPr defTabSz="914400" eaLnBrk="0" fontAlgn="base" hangingPunct="0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kumimoji="0" lang="pt-BR" altLang="pt-BR" sz="2000" b="0">
                <a:solidFill>
                  <a:srgbClr val="FFFF00"/>
                </a:solidFill>
                <a:latin typeface="Lucida Casual" pitchFamily="66" charset="0"/>
              </a:rPr>
              <a:t>5. APLICAÇÃO A SOLUÇÃO DE PROBLEMAS: </a:t>
            </a:r>
            <a:r>
              <a:rPr kumimoji="0" lang="pt-BR" altLang="pt-BR" sz="1800" b="0">
                <a:solidFill>
                  <a:srgbClr val="FFFF00"/>
                </a:solidFill>
                <a:latin typeface="Lucida Casual" pitchFamily="66" charset="0"/>
              </a:rPr>
              <a:t>exposição + categorização</a:t>
            </a:r>
          </a:p>
          <a:p>
            <a:pPr defTabSz="914400" eaLnBrk="0" fontAlgn="base" hangingPunct="0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endParaRPr kumimoji="0" lang="pt-BR" altLang="pt-BR" sz="1800" b="0">
              <a:solidFill>
                <a:srgbClr val="FFFF00"/>
              </a:solidFill>
              <a:latin typeface="Lucida Casual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49A07-2B00-E37A-A573-CC925B2F7B96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230438" y="12065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Investigação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494AD0-378B-24F8-17A1-C2BB22F78CDD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992314" y="1196976"/>
            <a:ext cx="8351837" cy="5400675"/>
          </a:xfr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r>
              <a:rPr lang="pt-BR" sz="1600" b="1" dirty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Atividade física e saúde</a:t>
            </a:r>
            <a:endParaRPr lang="pt-BR" sz="1600" b="1" u="sng" dirty="0">
              <a:solidFill>
                <a:srgbClr val="FFFF00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t-BR" sz="1600" b="1" dirty="0">
                <a:latin typeface="+mn-lt"/>
                <a:ea typeface="Times New Roman" panose="02020603050405020304" pitchFamily="18" charset="0"/>
              </a:rPr>
              <a:t>Objetivo</a:t>
            </a:r>
            <a:r>
              <a:rPr lang="pt-BR" sz="1600" dirty="0">
                <a:latin typeface="+mn-lt"/>
                <a:ea typeface="Times New Roman" panose="02020603050405020304" pitchFamily="18" charset="0"/>
              </a:rPr>
              <a:t>:</a:t>
            </a:r>
            <a:r>
              <a:rPr lang="pt-BR" sz="1600" b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pt-BR" sz="1600" dirty="0">
                <a:latin typeface="+mn-lt"/>
                <a:ea typeface="Times New Roman" panose="02020603050405020304" pitchFamily="18" charset="0"/>
              </a:rPr>
              <a:t>analisar a importância da prática de atividades físicas, relacionando-as às noções de saúde e aptidão física.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pt-BR" sz="1600" dirty="0">
              <a:latin typeface="+mn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t-BR" sz="1600" b="1" dirty="0">
                <a:latin typeface="+mn-lt"/>
                <a:ea typeface="Times New Roman" panose="02020603050405020304" pitchFamily="18" charset="0"/>
              </a:rPr>
              <a:t>Conteúdos: </a:t>
            </a:r>
            <a:r>
              <a:rPr lang="pt-BR" sz="1600" dirty="0">
                <a:latin typeface="+mn-lt"/>
                <a:ea typeface="Times New Roman" panose="02020603050405020304" pitchFamily="18" charset="0"/>
              </a:rPr>
              <a:t>noções de saúde, aptidão física e sua relação com diversos tipos de atividades da cultura corporal de movimento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pt-BR" sz="1600" dirty="0">
              <a:latin typeface="+mn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t-BR" sz="1600" b="1" dirty="0">
                <a:solidFill>
                  <a:srgbClr val="FFFF00"/>
                </a:solidFill>
                <a:latin typeface="+mn-lt"/>
                <a:ea typeface="Times New Roman" panose="02020603050405020304" pitchFamily="18" charset="0"/>
              </a:rPr>
              <a:t>Estratégia de ensino: Trabalho de pesquisa de campo</a:t>
            </a:r>
            <a:r>
              <a:rPr lang="pt-BR" sz="1600" b="1" dirty="0">
                <a:latin typeface="+mn-lt"/>
                <a:ea typeface="Times New Roman" panose="02020603050405020304" pitchFamily="18" charset="0"/>
              </a:rPr>
              <a:t>.  </a:t>
            </a:r>
          </a:p>
          <a:p>
            <a:pPr algn="l">
              <a:defRPr/>
            </a:pPr>
            <a:r>
              <a:rPr lang="pt-BR" sz="1600" b="1" dirty="0">
                <a:latin typeface="+mn-lt"/>
                <a:ea typeface="Times New Roman" panose="02020603050405020304" pitchFamily="18" charset="0"/>
              </a:rPr>
              <a:t>1ª. Etapa - </a:t>
            </a:r>
            <a:r>
              <a:rPr lang="pt-BR" sz="1600" dirty="0">
                <a:latin typeface="+mn-lt"/>
                <a:ea typeface="Times New Roman" panose="02020603050405020304" pitchFamily="18" charset="0"/>
              </a:rPr>
              <a:t>Questões geradoras</a:t>
            </a:r>
          </a:p>
          <a:p>
            <a:pPr marL="342900" indent="-342900" algn="just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pt-BR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Quais relações você pode apontar entre atividade física, aptidão física e saúde?</a:t>
            </a:r>
          </a:p>
          <a:p>
            <a:pPr marL="342900" indent="-342900" algn="just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pt-BR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Quais são os elementos que compõem a noção de aptidão física?</a:t>
            </a:r>
          </a:p>
          <a:p>
            <a:pPr marL="342900" indent="-342900" algn="just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pt-BR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Com que frequência semanal deve-se praticar atividades físicas para a manutenção de uma boa aptidão física? Quais são as práticas mais indicadas? </a:t>
            </a:r>
          </a:p>
          <a:p>
            <a:pPr marL="342900" indent="-342900" algn="just">
              <a:buFont typeface="+mj-lt"/>
              <a:buAutoNum type="arabicPeriod"/>
              <a:tabLst>
                <a:tab pos="457200" algn="l"/>
              </a:tabLst>
              <a:defRPr/>
            </a:pPr>
            <a:endParaRPr lang="pt-BR" sz="16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pt-BR" sz="1600" b="1" dirty="0">
                <a:latin typeface="+mn-lt"/>
              </a:rPr>
              <a:t>2ª. Etapa – Subgrupos por competência</a:t>
            </a:r>
          </a:p>
          <a:p>
            <a:pPr marL="285750" indent="-285750" algn="l">
              <a:buFontTx/>
              <a:buChar char="-"/>
              <a:defRPr/>
            </a:pPr>
            <a:r>
              <a:rPr lang="pt-BR" sz="1600" dirty="0">
                <a:latin typeface="+mn-lt"/>
              </a:rPr>
              <a:t>sites, entrevista, livros</a:t>
            </a:r>
          </a:p>
          <a:p>
            <a:pPr marL="285750" indent="-285750" algn="l">
              <a:buFontTx/>
              <a:buChar char="-"/>
              <a:defRPr/>
            </a:pPr>
            <a:endParaRPr lang="pt-BR" sz="1600" dirty="0">
              <a:latin typeface="+mn-lt"/>
            </a:endParaRPr>
          </a:p>
          <a:p>
            <a:pPr algn="l">
              <a:defRPr/>
            </a:pPr>
            <a:r>
              <a:rPr lang="pt-BR" sz="1600" b="1" dirty="0">
                <a:latin typeface="+mn-lt"/>
              </a:rPr>
              <a:t>3ª. Etapa </a:t>
            </a:r>
            <a:r>
              <a:rPr lang="pt-BR" sz="1600" dirty="0">
                <a:latin typeface="+mn-lt"/>
              </a:rPr>
              <a:t>– apresentação e relatório</a:t>
            </a:r>
          </a:p>
          <a:p>
            <a:pPr algn="l">
              <a:defRPr/>
            </a:pPr>
            <a:endParaRPr lang="pt-BR" sz="1600" b="1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1D4D0-2284-9093-2720-390E1FF425EB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135188" y="47625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pt-BR" altLang="pt-BR" sz="2400" dirty="0"/>
              <a:t>PROFUNDIDADE E SEQÜÊNCIAMENTO</a:t>
            </a:r>
            <a:endParaRPr lang="pt-BR" sz="2400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594CD7-59F8-754E-4FC7-433D75D592D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2155825" y="2060576"/>
            <a:ext cx="6400800" cy="4113213"/>
          </a:xfrm>
        </p:spPr>
        <p:txBody>
          <a:bodyPr/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rgbClr val="FFFF00"/>
                </a:solidFill>
                <a:latin typeface="+mn-lt"/>
              </a:rPr>
              <a:t>Identificar, Reconhecer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rgbClr val="FFFF00"/>
                </a:solidFill>
                <a:latin typeface="+mn-lt"/>
              </a:rPr>
              <a:t>Classificar, Descrever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rgbClr val="FFFF00"/>
                </a:solidFill>
                <a:latin typeface="+mn-lt"/>
              </a:rPr>
              <a:t>Comparar,  Explicar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rgbClr val="FFFF00"/>
                </a:solidFill>
                <a:latin typeface="+mn-lt"/>
              </a:rPr>
              <a:t>Relacionar, Analisar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rgbClr val="FFFF00"/>
                </a:solidFill>
                <a:latin typeface="+mn-lt"/>
              </a:rPr>
              <a:t>Comentar , Interpretar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rgbClr val="FFFF00"/>
                </a:solidFill>
                <a:latin typeface="+mn-lt"/>
              </a:rPr>
              <a:t>Resumir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rgbClr val="FFFF00"/>
                </a:solidFill>
                <a:latin typeface="+mn-lt"/>
              </a:rPr>
              <a:t>Aplicar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rgbClr val="FFFF00"/>
                </a:solidFill>
                <a:latin typeface="+mn-lt"/>
              </a:rPr>
              <a:t>Generalizar</a:t>
            </a:r>
          </a:p>
          <a:p>
            <a:pPr algn="just">
              <a:defRPr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5192C-B811-8459-A759-6DE96BAAA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267" y="968564"/>
            <a:ext cx="10363200" cy="2307117"/>
          </a:xfrm>
        </p:spPr>
        <p:txBody>
          <a:bodyPr/>
          <a:lstStyle/>
          <a:p>
            <a:r>
              <a:rPr lang="pt-BR" sz="2000" b="1" dirty="0">
                <a:solidFill>
                  <a:srgbClr val="FFFF00"/>
                </a:solidFill>
                <a:effectLst/>
                <a:latin typeface="+mn-lt"/>
              </a:rPr>
              <a:t>TESTES</a:t>
            </a:r>
            <a:br>
              <a:rPr lang="pt-BR" sz="2000" b="1" dirty="0">
                <a:solidFill>
                  <a:srgbClr val="FFFF00"/>
                </a:solidFill>
                <a:effectLst/>
                <a:latin typeface="+mn-lt"/>
              </a:rPr>
            </a:br>
            <a:br>
              <a:rPr lang="pt-BR" sz="2000" b="1" dirty="0">
                <a:solidFill>
                  <a:srgbClr val="FFFF00"/>
                </a:solidFill>
                <a:effectLst/>
                <a:latin typeface="+mn-lt"/>
              </a:rPr>
            </a:br>
            <a:br>
              <a:rPr lang="pt-BR" sz="2000" b="1" dirty="0">
                <a:solidFill>
                  <a:srgbClr val="FFFF00"/>
                </a:solidFill>
                <a:effectLst/>
                <a:latin typeface="+mn-lt"/>
              </a:rPr>
            </a:br>
            <a:r>
              <a:rPr lang="pt-BR" sz="2000" b="1" dirty="0">
                <a:solidFill>
                  <a:srgbClr val="FFFF00"/>
                </a:solidFill>
                <a:effectLst/>
                <a:latin typeface="+mn-lt"/>
              </a:rPr>
              <a:t>1. Associe a coluna da direita com os elementos de aptidão física aos tipos de atividades mais indicados na coluna da esquerda</a:t>
            </a:r>
            <a:r>
              <a:rPr lang="pt-BR" sz="2000" dirty="0">
                <a:solidFill>
                  <a:srgbClr val="FFFF00"/>
                </a:solidFill>
                <a:latin typeface="+mn-lt"/>
              </a:rPr>
              <a:t>:</a:t>
            </a:r>
            <a:br>
              <a:rPr lang="pt-BR" sz="2000" dirty="0">
                <a:solidFill>
                  <a:srgbClr val="FFFF00"/>
                </a:solidFill>
                <a:latin typeface="+mn-lt"/>
              </a:rPr>
            </a:br>
            <a:endParaRPr lang="pt-BR" sz="2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A66613-6F44-72A1-8DED-C92354697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6267" y="3292207"/>
            <a:ext cx="5080000" cy="28221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(1)</a:t>
            </a:r>
            <a:r>
              <a:rPr lang="pt-BR" sz="1400" dirty="0"/>
              <a:t> </a:t>
            </a:r>
            <a:r>
              <a:rPr lang="pt-BR" sz="2000" dirty="0">
                <a:solidFill>
                  <a:srgbClr val="FFFF00"/>
                </a:solidFill>
              </a:rPr>
              <a:t>Força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(2) Equilíbrio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(3) Resistência aeróbia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(4) Flexibilidade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(5) Velocidade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91B18BC-B4C6-A04C-7484-BCD97FF41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3869" y="3279354"/>
            <a:ext cx="5080000" cy="28221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  ) Andar de bicicleta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  ) Caminhadas ou corridas moderadas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  ) Musculação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  ) Yoga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000" dirty="0">
                <a:solidFill>
                  <a:srgbClr val="FFFF00"/>
                </a:solidFill>
              </a:rPr>
              <a:t>(  ) Basquetebol</a:t>
            </a: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87106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C4D5970B-16D0-C2DA-016F-1C90F2DCFD7B}"/>
              </a:ext>
            </a:extLst>
          </p:cNvPr>
          <p:cNvSpPr txBox="1"/>
          <p:nvPr/>
        </p:nvSpPr>
        <p:spPr>
          <a:xfrm>
            <a:off x="440675" y="1662201"/>
            <a:ext cx="1087364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>
              <a:solidFill>
                <a:srgbClr val="FFFF00"/>
              </a:solidFill>
            </a:endParaRPr>
          </a:p>
          <a:p>
            <a:pPr>
              <a:spcAft>
                <a:spcPts val="1200"/>
              </a:spcAft>
            </a:pPr>
            <a:r>
              <a:rPr lang="pt-BR" dirty="0">
                <a:solidFill>
                  <a:srgbClr val="FFFF00"/>
                </a:solidFill>
              </a:rPr>
              <a:t>I. “As capacidades físicas de força e flexibilidade são importantes para a manutenção de uma boa postura”.</a:t>
            </a:r>
          </a:p>
          <a:p>
            <a:pPr>
              <a:spcAft>
                <a:spcPts val="1200"/>
              </a:spcAft>
            </a:pPr>
            <a:r>
              <a:rPr lang="pt-BR" dirty="0">
                <a:solidFill>
                  <a:srgbClr val="FFFF00"/>
                </a:solidFill>
              </a:rPr>
              <a:t>II. “No exercício abdominal flexiona-se a perna para anular a ação do músculo ílio-psoas”.</a:t>
            </a:r>
          </a:p>
          <a:p>
            <a:pPr>
              <a:spcAft>
                <a:spcPts val="1200"/>
              </a:spcAft>
            </a:pPr>
            <a:r>
              <a:rPr lang="pt-BR" dirty="0">
                <a:solidFill>
                  <a:srgbClr val="FFFF00"/>
                </a:solidFill>
              </a:rPr>
              <a:t>III. “Os exercícios de alongamento devem ser realizados somente após a atividade física”.</a:t>
            </a:r>
          </a:p>
          <a:p>
            <a:pPr>
              <a:spcAft>
                <a:spcPts val="1200"/>
              </a:spcAft>
            </a:pPr>
            <a:r>
              <a:rPr lang="pt-BR" dirty="0">
                <a:solidFill>
                  <a:srgbClr val="FFFF00"/>
                </a:solidFill>
              </a:rPr>
              <a:t>IV. “Os exercícios de alongamento devem ser realizados antes do início e após a atividade física”.</a:t>
            </a:r>
          </a:p>
          <a:p>
            <a:pPr>
              <a:spcAft>
                <a:spcPts val="1200"/>
              </a:spcAft>
            </a:pPr>
            <a:r>
              <a:rPr lang="pt-BR" dirty="0">
                <a:solidFill>
                  <a:srgbClr val="FFFF00"/>
                </a:solidFill>
              </a:rPr>
              <a:t>V. “Para perder peso é importante associar atividades de corrida ou caminhadas à utilização de agasalhos para facilitar o emagrecimento”.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Estão corretas as colocações:</a:t>
            </a:r>
          </a:p>
          <a:p>
            <a:r>
              <a:rPr lang="pt-BR" dirty="0">
                <a:solidFill>
                  <a:srgbClr val="FFFF00"/>
                </a:solidFill>
              </a:rPr>
              <a:t>(a)	I, II e III</a:t>
            </a:r>
          </a:p>
          <a:p>
            <a:r>
              <a:rPr lang="pt-BR" dirty="0">
                <a:solidFill>
                  <a:srgbClr val="FFFF00"/>
                </a:solidFill>
              </a:rPr>
              <a:t>(b)	I, III e V</a:t>
            </a:r>
          </a:p>
          <a:p>
            <a:r>
              <a:rPr lang="pt-BR" dirty="0">
                <a:solidFill>
                  <a:srgbClr val="FFFF00"/>
                </a:solidFill>
              </a:rPr>
              <a:t>(c)	I, II e IV</a:t>
            </a:r>
          </a:p>
          <a:p>
            <a:r>
              <a:rPr lang="pt-BR" dirty="0">
                <a:solidFill>
                  <a:srgbClr val="FFFF00"/>
                </a:solidFill>
              </a:rPr>
              <a:t>(d)	III, IV e V</a:t>
            </a:r>
          </a:p>
          <a:p>
            <a:r>
              <a:rPr lang="pt-BR" dirty="0">
                <a:solidFill>
                  <a:srgbClr val="FFFF00"/>
                </a:solidFill>
              </a:rPr>
              <a:t>(e)	II, III e IV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50AC90A-056B-75C0-ECEE-3B280A50429B}"/>
              </a:ext>
            </a:extLst>
          </p:cNvPr>
          <p:cNvSpPr txBox="1"/>
          <p:nvPr/>
        </p:nvSpPr>
        <p:spPr>
          <a:xfrm>
            <a:off x="440675" y="954315"/>
            <a:ext cx="5912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solidFill>
                  <a:srgbClr val="FFFF00"/>
                </a:solidFill>
              </a:rPr>
              <a:t>Considerando-se as afirmações abaixo, responda:</a:t>
            </a:r>
          </a:p>
          <a:p>
            <a:endParaRPr lang="pt-BR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99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05DBC37-6DF1-286A-9666-E7D9152918A4}"/>
              </a:ext>
            </a:extLst>
          </p:cNvPr>
          <p:cNvSpPr txBox="1"/>
          <p:nvPr/>
        </p:nvSpPr>
        <p:spPr>
          <a:xfrm>
            <a:off x="725277" y="512075"/>
            <a:ext cx="10741446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AutoNum type="arabicPeriod"/>
              <a:tabLst>
                <a:tab pos="457200" algn="l"/>
              </a:tabLst>
            </a:pPr>
            <a:r>
              <a:rPr lang="pt-BR" sz="1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prática regular de atividade física bem orientada pode ser vista como uma contribuição importante para a saúde. Contudo, conceituar saúde não é tarefa fácil, uma vez que essa noção tem recebido diferentes enfoques ao longo da história.</a:t>
            </a: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endParaRPr lang="pt-BR" sz="1800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000" algn="just">
              <a:lnSpc>
                <a:spcPct val="150000"/>
              </a:lnSpc>
              <a:tabLst>
                <a:tab pos="457200" algn="l"/>
              </a:tabLst>
            </a:pPr>
            <a:r>
              <a:rPr lang="pt-BR" sz="1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Considerando as discussões e leituras realizadas na disciplina de educação física, identifique a  afirmação que mais se aproxima da noção de saúde: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endParaRPr lang="pt-BR" sz="1200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1800"/>
              </a:spcAft>
            </a:pPr>
            <a:r>
              <a:rPr lang="pt-BR" sz="1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  ) Ausência de doença. </a:t>
            </a:r>
          </a:p>
          <a:p>
            <a:pPr marL="270510" indent="-270510" algn="just">
              <a:spcAft>
                <a:spcPts val="1800"/>
              </a:spcAft>
            </a:pPr>
            <a:r>
              <a:rPr lang="pt-BR" sz="1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 ) Direito a cidadania, resultante das condições de alimentação, habitação, renda meio ambiente,  trabalho, lazer, liberdade entre outros.</a:t>
            </a:r>
            <a:endParaRPr lang="pt-BR" sz="12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-270510" algn="just">
              <a:spcAft>
                <a:spcPts val="1800"/>
              </a:spcAft>
            </a:pPr>
            <a:r>
              <a:rPr lang="pt-BR" sz="1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) Desenvolvimento adequado da resistência aeróbica e anaeróbica, força, flexibilidade, agilidade, equilíbrio e coordenação.</a:t>
            </a:r>
            <a:endParaRPr lang="pt-BR" sz="12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pt-BR" sz="1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  ) Prática esportiva diária ou, pelo menos três vezes por semana.</a:t>
            </a:r>
            <a:endParaRPr lang="pt-BR" sz="12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pt-BR" sz="1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  ) Redução do estresse.</a:t>
            </a:r>
            <a:endParaRPr lang="pt-BR" sz="12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9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>
            <a:extLst>
              <a:ext uri="{FF2B5EF4-FFF2-40B4-BE49-F238E27FC236}">
                <a16:creationId xmlns:a16="http://schemas.microsoft.com/office/drawing/2014/main" id="{EC630E9C-C6F7-C311-7DC2-34F49977F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889" y="623888"/>
            <a:ext cx="5940425" cy="6778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3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sual" pitchFamily="66" charset="0"/>
              </a:rPr>
              <a:t>AVALIAÇÃO DE FATOS  </a:t>
            </a:r>
            <a:r>
              <a:rPr lang="pt-BR" sz="3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sual" pitchFamily="66" charset="0"/>
                <a:sym typeface="Symbol" pitchFamily="18" charset="2"/>
              </a:rPr>
              <a:t></a:t>
            </a:r>
            <a:r>
              <a:rPr lang="pt-BR" sz="3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sual" pitchFamily="66" charset="0"/>
                <a:sym typeface="Symbol" pitchFamily="18" charset="2"/>
              </a:rPr>
              <a:t>  </a:t>
            </a:r>
            <a:r>
              <a:rPr lang="pt-BR" sz="3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sual" pitchFamily="66" charset="0"/>
                <a:sym typeface="Symbol" pitchFamily="18" charset="2"/>
              </a:rPr>
              <a:t>CONCEITOS</a:t>
            </a:r>
            <a:endParaRPr lang="pt-BR" sz="30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Casual" pitchFamily="66" charset="0"/>
            </a:endParaRP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A5D43453-01C7-5E79-8467-602EA1F93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91" y="2274334"/>
            <a:ext cx="10983817" cy="31700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Casual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Casual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Casual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asual" pitchFamily="66" charset="0"/>
              </a:defRPr>
            </a:lvl9pPr>
          </a:lstStyle>
          <a:p>
            <a:pPr algn="just" defTabSz="914400" eaLnBrk="0" fontAlgn="base" hangingPunct="0">
              <a:spcAft>
                <a:spcPts val="3000"/>
              </a:spcAft>
              <a:defRPr/>
            </a:pPr>
            <a:r>
              <a:rPr lang="pt-BR" altLang="pt-BR" sz="2000" dirty="0">
                <a:solidFill>
                  <a:srgbClr val="FF3300"/>
                </a:solidFill>
              </a:rPr>
              <a:t>1.</a:t>
            </a:r>
            <a:r>
              <a:rPr lang="pt-BR" altLang="pt-BR" sz="2000" dirty="0">
                <a:solidFill>
                  <a:srgbClr val="FFFFFF"/>
                </a:solidFill>
              </a:rPr>
              <a:t> </a:t>
            </a:r>
            <a:r>
              <a:rPr lang="pt-BR" altLang="pt-BR" sz="2000" b="1" dirty="0">
                <a:solidFill>
                  <a:srgbClr val="FFFFFF"/>
                </a:solidFill>
              </a:rPr>
              <a:t>Evitar perguntas e tarefas que permitam respostas reprodutivas</a:t>
            </a:r>
          </a:p>
          <a:p>
            <a:pPr algn="just" defTabSz="914400" eaLnBrk="0" fontAlgn="base" hangingPunct="0">
              <a:spcAft>
                <a:spcPts val="3000"/>
              </a:spcAft>
              <a:defRPr/>
            </a:pPr>
            <a:r>
              <a:rPr lang="pt-BR" altLang="pt-BR" sz="2000" b="1" dirty="0">
                <a:solidFill>
                  <a:srgbClr val="FF3300"/>
                </a:solidFill>
              </a:rPr>
              <a:t>2.</a:t>
            </a:r>
            <a:r>
              <a:rPr lang="pt-BR" altLang="pt-BR" sz="2000" b="1" dirty="0">
                <a:solidFill>
                  <a:srgbClr val="FFFFFF"/>
                </a:solidFill>
              </a:rPr>
              <a:t> Propor, na avaliação, situações novas em pelo menos algum aspecto. Solicitar a generalização.</a:t>
            </a:r>
          </a:p>
          <a:p>
            <a:pPr algn="just" defTabSz="914400" eaLnBrk="0" fontAlgn="base" hangingPunct="0">
              <a:spcAft>
                <a:spcPts val="3000"/>
              </a:spcAft>
              <a:defRPr/>
            </a:pPr>
            <a:r>
              <a:rPr lang="pt-BR" altLang="pt-BR" sz="2000" b="1" dirty="0">
                <a:solidFill>
                  <a:srgbClr val="FF3300"/>
                </a:solidFill>
              </a:rPr>
              <a:t>3.</a:t>
            </a:r>
            <a:r>
              <a:rPr lang="pt-BR" altLang="pt-BR" sz="2000" b="1" dirty="0">
                <a:solidFill>
                  <a:srgbClr val="FFFFFF"/>
                </a:solidFill>
              </a:rPr>
              <a:t> Avaliar no início da aula, os conhecimentos prévios para ativar suas ideias.</a:t>
            </a:r>
          </a:p>
          <a:p>
            <a:pPr algn="just" defTabSz="914400" eaLnBrk="0" fontAlgn="base" hangingPunct="0">
              <a:spcAft>
                <a:spcPts val="3000"/>
              </a:spcAft>
              <a:defRPr/>
            </a:pPr>
            <a:r>
              <a:rPr lang="pt-BR" altLang="pt-BR" sz="2000" b="1" dirty="0">
                <a:solidFill>
                  <a:srgbClr val="FF3300"/>
                </a:solidFill>
              </a:rPr>
              <a:t>4.</a:t>
            </a:r>
            <a:r>
              <a:rPr lang="pt-BR" altLang="pt-BR" sz="2000" b="1" dirty="0">
                <a:solidFill>
                  <a:srgbClr val="FFFFFF"/>
                </a:solidFill>
              </a:rPr>
              <a:t> Valorizar as ideias pessoais dos alunos e sua terminologia, relacionando aos conceitos em estudo.</a:t>
            </a:r>
          </a:p>
          <a:p>
            <a:pPr algn="just" defTabSz="914400" eaLnBrk="0" fontAlgn="base" hangingPunct="0">
              <a:spcAft>
                <a:spcPts val="3000"/>
              </a:spcAft>
              <a:defRPr/>
            </a:pPr>
            <a:r>
              <a:rPr lang="pt-BR" altLang="pt-BR" sz="2000" b="1" dirty="0">
                <a:solidFill>
                  <a:srgbClr val="FF0000"/>
                </a:solidFill>
              </a:rPr>
              <a:t>5. </a:t>
            </a:r>
            <a:r>
              <a:rPr lang="pt-BR" altLang="pt-BR" sz="2000" b="1" dirty="0">
                <a:solidFill>
                  <a:srgbClr val="FFFFFF"/>
                </a:solidFill>
              </a:rPr>
              <a:t>Valorizar as interpretações pessoais, entretanto, relacionar ao “método científico”.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são geral do projeto (padrão)">
  <a:themeElements>
    <a:clrScheme name="Visão geral do projeto (padrão).pot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Visão geral do projeto (padrão).po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Casual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Casual" pitchFamily="66" charset="0"/>
          </a:defRPr>
        </a:defPPr>
      </a:lstStyle>
    </a:lnDef>
  </a:objectDefaults>
  <a:extraClrSchemeLst>
    <a:extraClrScheme>
      <a:clrScheme name="Visão geral do projeto (padrão).pot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são geral do projeto (padrão).pot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ão geral do projeto (padrão).pot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</TotalTime>
  <Words>648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Lucida Casual</vt:lpstr>
      <vt:lpstr>Times New Roman</vt:lpstr>
      <vt:lpstr>Wingdings</vt:lpstr>
      <vt:lpstr>Visão geral do projeto (padrão)</vt:lpstr>
      <vt:lpstr>Apresentação do PowerPoint</vt:lpstr>
      <vt:lpstr>Apresentação do PowerPoint</vt:lpstr>
      <vt:lpstr>Investigação</vt:lpstr>
      <vt:lpstr>PROFUNDIDADE E SEQÜÊNCIAMENTO</vt:lpstr>
      <vt:lpstr>TESTES   1. Associe a coluna da direita com os elementos de aptidão física aos tipos de atividades mais indicados na coluna da esquerda: 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Osvaldo Ferraz</dc:creator>
  <cp:lastModifiedBy>Osvaldo Ferraz</cp:lastModifiedBy>
  <cp:revision>4</cp:revision>
  <dcterms:created xsi:type="dcterms:W3CDTF">2023-05-09T00:49:19Z</dcterms:created>
  <dcterms:modified xsi:type="dcterms:W3CDTF">2023-05-09T01:24:22Z</dcterms:modified>
</cp:coreProperties>
</file>