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3" r:id="rId3"/>
    <p:sldId id="280" r:id="rId4"/>
    <p:sldId id="283" r:id="rId5"/>
    <p:sldId id="341" r:id="rId6"/>
    <p:sldId id="342" r:id="rId7"/>
    <p:sldId id="343" r:id="rId8"/>
    <p:sldId id="344" r:id="rId9"/>
    <p:sldId id="350" r:id="rId10"/>
    <p:sldId id="345" r:id="rId11"/>
    <p:sldId id="348" r:id="rId12"/>
    <p:sldId id="335" r:id="rId13"/>
    <p:sldId id="349" r:id="rId14"/>
    <p:sldId id="351" r:id="rId15"/>
    <p:sldId id="352" r:id="rId16"/>
    <p:sldId id="353" r:id="rId17"/>
    <p:sldId id="354" r:id="rId18"/>
    <p:sldId id="369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0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8AA07-23DA-4F62-A31B-1E32D0843F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3936-126F-440A-8AE2-19F22CBEF6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EEE64-F656-4860-AE37-990B81A6A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D7CA08-D204-4BF2-AC7C-7A2519F11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132F6-160C-425E-B316-D563B3F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AB84A5-79A2-4A06-81FA-8180FCB4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9E589-1C14-4DE7-90F9-02B6BC96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FE7C1-0F6E-430E-85FA-A248774E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E7DDB-E982-484D-8330-50601FD6A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00E299-73AD-4A6C-9FC6-E81AC285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7E0388-09FB-4F9C-ABF3-716345F6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6FB08-25DF-424D-802E-D70636C1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F4C53F-3FBD-43D3-9917-9459256B4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2A1C6E-EF64-4535-8F26-A78A7BFD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8670A-7771-41B9-8983-E58B0DFC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29F110-44EA-4B03-BE85-DD6F1708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4CEF7-0904-4E90-B67E-271250A3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381A-D32F-4158-979A-BEE4F9CA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8EDF1-5D35-48DB-9127-D1029F5A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0A806-4661-4A13-9330-DD142CD3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F6308-7902-4BDB-B154-4601E4A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6F97B-7942-4769-A14E-619C4332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9B6D4-8FF2-451D-8C3F-16350279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F0A728-80E1-4742-A0DB-EB7BD3A8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1E29B6-4D7D-4CBE-BD1C-30D1B799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A0239F-28F6-4732-906D-768C7ACC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D4A76D-5E95-4155-A208-9288382D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832FA-75EC-465D-A0F1-A69013DF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401CA-E9F2-4582-973E-40310290D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6816E6-BF55-47DD-BE54-2BB8C8513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8DF199-5461-4D14-8ED0-2D995A47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A3D28D-C2C0-4BA5-8819-402107B4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CD9D36-8703-4C01-A0AB-D97A2656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40422-09E3-46F3-9398-BC222F8E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45BEFE-4105-427E-B91C-25CFB8E3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6E25BA-21BA-4493-9C64-BB5E0FB8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443D1-48DC-44F3-A20F-1E01E81C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B04556-C5C7-4220-BA4A-918AB2B9F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C3A704-1112-46DA-A058-97243D30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1508-1CE4-4EBD-BEE1-A119AE0F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BDCA74-0CCA-41AF-8ADE-5E8E460A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D277-0140-4582-AE6F-5940A3A8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89A42B-E041-4AFF-A187-2CFF8A5C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68404B-CF8F-4762-9DD0-A3F0F4A1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F5EA95-1807-49B2-B50D-8D048224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3B581C-0FA9-4695-BE03-3C91440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44CDBF-33D9-47CB-B0F4-DEB06958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06D79C-F537-427D-B688-41CD79F5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0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9BDF6-1D2B-4CDF-B6E8-1E486C01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7AF7B-5289-456A-8096-B006F928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BD625D-DA90-477E-95C7-491AA8A63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99881D-2DA3-43CE-BF18-D3DC3332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12FA9D-1F4E-4EDA-ADB2-F9B57E7E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F6D79D-1E4E-4254-A986-33D69565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ACD08-546A-4192-8560-928D6BDC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C7462A-3846-4E70-99D7-BB376458D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1C7CC5-F796-49CF-8EAA-8F4B8354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5722A-90E4-4549-B2C4-D866E93E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AA292-9FFA-43B3-B4DF-80C49888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3E5F2-AA0F-444E-9187-87B060C0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CCACE7-F190-4AF9-9E6F-AF4D8C09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D3C30B-DCE9-4385-9C5B-531A40F60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2D1C9-D5FB-4FB2-9F73-ABA4FD5DF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E1A0-0CA7-4EDB-88A4-66A3FF2193F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BE9D77-5969-486A-9980-C88746EFC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C12132-F5B8-4B9E-8E39-66E7195C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Materials Science &amp; Engineering - Scully Scott Murphy &amp; Presser PC">
            <a:extLst>
              <a:ext uri="{FF2B5EF4-FFF2-40B4-BE49-F238E27FC236}">
                <a16:creationId xmlns:a16="http://schemas.microsoft.com/office/drawing/2014/main" id="{07ED2D2B-F01B-4808-ABD1-7ABB48852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r="8813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0 in Materials Science">
            <a:extLst>
              <a:ext uri="{FF2B5EF4-FFF2-40B4-BE49-F238E27FC236}">
                <a16:creationId xmlns:a16="http://schemas.microsoft.com/office/drawing/2014/main" id="{D67C27DD-31C8-497B-89DA-2A4D5CC5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985" b="-2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E-MRS: supporting materials science &amp; engineering in Europe">
            <a:extLst>
              <a:ext uri="{FF2B5EF4-FFF2-40B4-BE49-F238E27FC236}">
                <a16:creationId xmlns:a16="http://schemas.microsoft.com/office/drawing/2014/main" id="{325959E2-DC75-42FC-9409-9FF930082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253" b="-2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00AD1E-3DDC-4D69-A4C0-4CF4BB9E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08760"/>
            <a:ext cx="3429000" cy="289864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LOM3016 In</a:t>
            </a:r>
            <a:r>
              <a:rPr lang="pt-BR" sz="4000" b="1" dirty="0"/>
              <a:t>trodução à Ciência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E0684-1A29-4F91-99DD-CFECD50D3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773168"/>
            <a:ext cx="3429000" cy="1335024"/>
          </a:xfrm>
        </p:spPr>
        <p:txBody>
          <a:bodyPr>
            <a:normAutofit/>
          </a:bodyPr>
          <a:lstStyle/>
          <a:p>
            <a:pPr algn="l"/>
            <a:r>
              <a:rPr lang="pt-BR" sz="2100"/>
              <a:t>Prof. Dr. João Paulo Pascon</a:t>
            </a:r>
          </a:p>
          <a:p>
            <a:pPr algn="l"/>
            <a:r>
              <a:rPr lang="pt-BR" sz="2100"/>
              <a:t>DEMAR / EEL / USP</a:t>
            </a:r>
            <a:endParaRPr lang="en-US" sz="21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terials Science - Sigray - Polymers Metals In Situ Imaging">
            <a:extLst>
              <a:ext uri="{FF2B5EF4-FFF2-40B4-BE49-F238E27FC236}">
                <a16:creationId xmlns:a16="http://schemas.microsoft.com/office/drawing/2014/main" id="{C5208219-6EA1-4680-8CB4-E01A8D61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8991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3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Exercício 5 – Lista 05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CE66516-9BF7-C998-945C-59ED9DC81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624" y="1566443"/>
            <a:ext cx="8824644" cy="157191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D50CA0E-73B9-6049-01B2-B38BF09B1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624" y="3673210"/>
            <a:ext cx="2028825" cy="67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D05498C-455C-E00D-A0A1-3261338C71E4}"/>
                  </a:ext>
                </a:extLst>
              </p:cNvPr>
              <p:cNvSpPr txBox="1"/>
              <p:nvPr/>
            </p:nvSpPr>
            <p:spPr>
              <a:xfrm>
                <a:off x="1433624" y="4635284"/>
                <a:ext cx="176157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D05498C-455C-E00D-A0A1-3261338C7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24" y="4635284"/>
                <a:ext cx="1761572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78A097DD-92DB-71FB-F03E-863122AB06AE}"/>
                  </a:ext>
                </a:extLst>
              </p:cNvPr>
              <p:cNvSpPr txBox="1"/>
              <p:nvPr/>
            </p:nvSpPr>
            <p:spPr>
              <a:xfrm>
                <a:off x="3862788" y="3899120"/>
                <a:ext cx="21610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=0,0000862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78A097DD-92DB-71FB-F03E-863122AB0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788" y="3899120"/>
                <a:ext cx="2161041" cy="276999"/>
              </a:xfrm>
              <a:prstGeom prst="rect">
                <a:avLst/>
              </a:prstGeom>
              <a:blipFill>
                <a:blip r:embed="rId7"/>
                <a:stretch>
                  <a:fillRect l="-2260" t="-4444" r="-197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409170E2-3785-3AFD-0677-E680E0721E61}"/>
                  </a:ext>
                </a:extLst>
              </p:cNvPr>
              <p:cNvSpPr txBox="1"/>
              <p:nvPr/>
            </p:nvSpPr>
            <p:spPr>
              <a:xfrm>
                <a:off x="3296124" y="4621439"/>
                <a:ext cx="281160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0,9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0,0000862 1357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409170E2-3785-3AFD-0677-E680E0721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24" y="4621439"/>
                <a:ext cx="2811604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BE3B022A-F260-2108-9B70-C670E6D6839C}"/>
                  </a:ext>
                </a:extLst>
              </p:cNvPr>
              <p:cNvSpPr txBox="1"/>
              <p:nvPr/>
            </p:nvSpPr>
            <p:spPr>
              <a:xfrm>
                <a:off x="7689452" y="4794114"/>
                <a:ext cx="1617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𝟎𝟎𝟎𝟒𝟓𝟓𝟓𝟑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BE3B022A-F260-2108-9B70-C670E6D68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452" y="4794114"/>
                <a:ext cx="1617430" cy="276999"/>
              </a:xfrm>
              <a:prstGeom prst="rect">
                <a:avLst/>
              </a:prstGeom>
              <a:blipFill>
                <a:blip r:embed="rId9"/>
                <a:stretch>
                  <a:fillRect l="-1128" r="-338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9355D3E-CCEF-2966-C3A7-02D9B009874C}"/>
                  </a:ext>
                </a:extLst>
              </p:cNvPr>
              <p:cNvSpPr txBox="1"/>
              <p:nvPr/>
            </p:nvSpPr>
            <p:spPr>
              <a:xfrm>
                <a:off x="6105236" y="4804286"/>
                <a:ext cx="1584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−7,694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9355D3E-CCEF-2966-C3A7-02D9B0098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236" y="4804286"/>
                <a:ext cx="1584216" cy="276999"/>
              </a:xfrm>
              <a:prstGeom prst="rect">
                <a:avLst/>
              </a:prstGeom>
              <a:blipFill>
                <a:blip r:embed="rId10"/>
                <a:stretch>
                  <a:fillRect l="-77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2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3.6.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Defeitos lineares (1D)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Discordância mista (</a:t>
            </a:r>
            <a:r>
              <a:rPr lang="pt-BR" sz="2000" i="1" dirty="0" err="1"/>
              <a:t>mixed</a:t>
            </a:r>
            <a:r>
              <a:rPr lang="pt-BR" sz="2000" i="1" dirty="0"/>
              <a:t> </a:t>
            </a:r>
            <a:r>
              <a:rPr lang="pt-BR" sz="2000" i="1" dirty="0" err="1"/>
              <a:t>dislocation</a:t>
            </a:r>
            <a:r>
              <a:rPr lang="pt-BR" sz="20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D9A5449-2063-7A6B-01A8-4E1690A02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439" y="1348355"/>
            <a:ext cx="5010733" cy="43172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02C7205-9B07-85C8-291D-E8C7B5EA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036" y="1398771"/>
            <a:ext cx="32004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3.7. Movimento de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“A deformação plástica corresponde ao movimento de grandes números de discordâncias”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Exemplo: dobramento de barras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A1B8E82-99DA-C28D-2A8A-0DD021AC2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98" y="2094080"/>
            <a:ext cx="10553502" cy="3508928"/>
          </a:xfrm>
          <a:prstGeom prst="rect">
            <a:avLst/>
          </a:prstGeom>
        </p:spPr>
      </p:pic>
      <p:pic>
        <p:nvPicPr>
          <p:cNvPr id="1026" name="Picture 2" descr="Barlotti Dobra Fácil (easy fold) (fácil pliegue) - YouTube">
            <a:extLst>
              <a:ext uri="{FF2B5EF4-FFF2-40B4-BE49-F238E27FC236}">
                <a16:creationId xmlns:a16="http://schemas.microsoft.com/office/drawing/2014/main" id="{467400F3-CC3A-14FA-4162-F9193B543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38" y="2631656"/>
            <a:ext cx="5001208" cy="28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3.7. Movimento de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Analogia com a lagarta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D69B806-9D76-C41F-AB14-2909E2F0B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5" y="2509331"/>
            <a:ext cx="91630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3.7. Movimento de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Direção do movimento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14250260-AECD-0506-DB5E-DB5F03DF8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987" y="598656"/>
            <a:ext cx="6069066" cy="50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3.7. Movimento de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Densidade de discordâncias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Comprimento total de discordâncias por unidade de volume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Número de discordâncias que intercepta uma área unitária de uma seção aleatória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A7E1578-F690-61D2-8575-332B362E4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961" y="3429000"/>
            <a:ext cx="3432925" cy="10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3.7. Movimento de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Interação entre discordâncias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CB404FB4-FABD-4269-9B8C-29D7C698D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65147"/>
            <a:ext cx="3929063" cy="32073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F5334D7-A44D-A113-BB31-7CFC2DD87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372" y="616668"/>
            <a:ext cx="67818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3.7. Movimento de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Sistemas de escorregamento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421B5D9-4C72-E92D-DFF5-8F48A3BD4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912" y="2185823"/>
            <a:ext cx="5972175" cy="27432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228E045-F493-1770-23B7-B5BE6693F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613" y="2324770"/>
            <a:ext cx="7766772" cy="330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Vídeo movimento de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https://www.youtube.com/watch?v=8D9NaXYGwsc&amp;list=PPSV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9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3.8. Defeitos planares (interfaces)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Defeitos interfaciais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Superfícies externas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Contornos de grão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Contornos de fases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Contornos de </a:t>
            </a:r>
            <a:r>
              <a:rPr lang="pt-BR" sz="2000" dirty="0" err="1"/>
              <a:t>maclas</a:t>
            </a:r>
            <a:endParaRPr lang="pt-BR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Falhas de empilhamento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9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– Aula 06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3. Imperfeições em sólidos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3.4. Estruturas ordenadas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3.5. Compostos intermetálicos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3.6. Discordâncias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3.8. Defeitos planares (interfaces)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Superfícies externas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Energia de superfície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972C8EE-6737-2082-7E76-ECC5D80EA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099" y="1754979"/>
            <a:ext cx="3672465" cy="36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3.8. Defeitos planares (interfaces)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Contorno de grão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Desajuste atômico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Desalinhamento cristalográfico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Energia interfacial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3883F06-B158-D07C-C892-3AB2083F2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756" y="1398771"/>
            <a:ext cx="4560297" cy="42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3.8. Defeitos planares (interfaces)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Contorno de grão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Baixo ângulo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F03FF97-BF2B-AAB4-DA64-A29148A7C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664" y="471068"/>
            <a:ext cx="2540672" cy="52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3.8. Defeitos planares (interfaces)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Contornos de fases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Coerente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Parcialmente coerente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Incoerente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89AB7EF-41BD-A037-FB3E-590334CCA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347" y="544348"/>
            <a:ext cx="4697362" cy="5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2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3.8. Defeitos planares (interfaces)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Contornos de </a:t>
            </a:r>
            <a:r>
              <a:rPr lang="pt-BR" sz="2200" dirty="0" err="1"/>
              <a:t>maclas</a:t>
            </a:r>
            <a:endParaRPr lang="pt-BR" sz="2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Simetria de rede em espelho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“</a:t>
            </a:r>
            <a:r>
              <a:rPr lang="pt-BR" sz="2000" i="1" dirty="0" err="1"/>
              <a:t>Twin</a:t>
            </a:r>
            <a:r>
              <a:rPr lang="pt-BR" sz="2000" i="1" dirty="0"/>
              <a:t>” </a:t>
            </a:r>
            <a:r>
              <a:rPr lang="pt-BR" sz="2000" dirty="0"/>
              <a:t>(gêmeo)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39CE5F6-B0AB-245A-AC66-F3166BB7C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097" y="1536903"/>
            <a:ext cx="5553075" cy="38862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07C1B12-D52B-B804-E48C-60C1EDC31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859" y="1755978"/>
            <a:ext cx="47815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3.8. Defeitos planares (interfaces)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Falha de empilhamento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CFC (ABCABC): ABACAB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99CA544-B796-A197-9B83-B6F80CB42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862486"/>
            <a:ext cx="3183379" cy="224135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483DBC1-8186-05FD-836D-9345CDEEA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376" y="1743761"/>
            <a:ext cx="2382515" cy="37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3.8. Defeitos planares (interfaces)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Energia superficial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9E4A882-B33A-357B-C841-1211661A9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125" y="2596388"/>
            <a:ext cx="7380804" cy="14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Defeitos volumétricos (ou de massa)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Defeitos 3D (“</a:t>
            </a:r>
            <a:r>
              <a:rPr lang="pt-BR" sz="2200" i="1" dirty="0"/>
              <a:t>bulk</a:t>
            </a:r>
            <a:r>
              <a:rPr lang="pt-BR" sz="2200" dirty="0"/>
              <a:t>”)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Poros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Trincas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Precipitações (inclusões)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7982A12B-5C6E-E188-58EE-21F7AB92B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052" y="1489990"/>
            <a:ext cx="8689748" cy="3688500"/>
          </a:xfrm>
          <a:prstGeom prst="rect">
            <a:avLst/>
          </a:prstGeom>
        </p:spPr>
      </p:pic>
      <p:pic>
        <p:nvPicPr>
          <p:cNvPr id="1026" name="Picture 2" descr="Exemplo de trincas transversais em seção longitudinal do metal de solda...  | Download Scientific Diagram">
            <a:extLst>
              <a:ext uri="{FF2B5EF4-FFF2-40B4-BE49-F238E27FC236}">
                <a16:creationId xmlns:a16="http://schemas.microsoft.com/office/drawing/2014/main" id="{373B8C2C-B024-2560-26CC-87F2B1DA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90" y="1974147"/>
            <a:ext cx="6911363" cy="321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iELO - Brasil - Avaliação do tamanho, da morfologia e da composição  química de inclusões não metálicas em aço baixo carbono desoxidado ao  alumínio Avaliação do tamanho, da morfologia e da composição">
            <a:extLst>
              <a:ext uri="{FF2B5EF4-FFF2-40B4-BE49-F238E27FC236}">
                <a16:creationId xmlns:a16="http://schemas.microsoft.com/office/drawing/2014/main" id="{D5E1EAEF-172F-298D-5699-C50F5887D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12" y="2113577"/>
            <a:ext cx="4599118" cy="36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Técnicas de microscopia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Microscopia Óptica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Microscopia Eletrônica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Transmissão (MET)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Varredura (MEV)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 Microscopia de Varredura por Sonda (MVS)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C54A0D0-888E-CAC3-E31C-041BDD4DE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979" y="1487055"/>
            <a:ext cx="6471194" cy="38838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8714E12-0CE5-8B0A-800F-5EA4C4197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743" y="1487055"/>
            <a:ext cx="6549429" cy="388141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E5DE4F6-DE7A-08FC-779E-971302FB4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273" y="781806"/>
            <a:ext cx="3066367" cy="488402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9267DD8-A8FF-E3AF-6FE7-A28481C0F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2446" y="1445397"/>
            <a:ext cx="4146020" cy="421760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4407B41F-AAE0-230D-7CD6-56E2B7101D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8819" y="1356752"/>
            <a:ext cx="5841353" cy="43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3.9. Exemplos práticos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Ferro deformado a frio (-195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  <a:r>
              <a:rPr lang="pt-BR" sz="2200" dirty="0">
                <a:cs typeface="Times New Roman" panose="02020603050405020304" pitchFamily="18" charset="0"/>
              </a:rPr>
              <a:t>C)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Titânio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3D3D323-89B1-18D0-7A2E-EFE807F3B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455214"/>
            <a:ext cx="64008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3. Imperfeições em sólidos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3.7. Movimento de discordâncias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3.8. Defeitos planares (interfaces)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3.9. Exemplos práticos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02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3.9. Exemplos práticos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Monocristal de carbeto de silício (</a:t>
            </a:r>
            <a:r>
              <a:rPr lang="pt-BR" sz="2200" dirty="0" err="1"/>
              <a:t>SiC</a:t>
            </a:r>
            <a:r>
              <a:rPr lang="pt-BR" sz="22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8680EF63-F737-C868-ED9D-CB7728AB8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2319822"/>
            <a:ext cx="38862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8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3.9. Exemplos práticos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Contorno de fase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F74AF2E-4F7C-F9E6-ED5D-263D71297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019" y="597046"/>
            <a:ext cx="5227962" cy="50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3.9. Exemplos práticos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3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Contorno de grão (ou limite de grão)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F1EE7ED-340E-6F88-CF89-58BE394BA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012" y="377202"/>
            <a:ext cx="6769041" cy="53737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AC8BE25-77C3-071B-9741-640773B54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269" y="1398770"/>
            <a:ext cx="72485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1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PRIMEIRA PROVA (P1)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3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07 – Imperfeições em sólidos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Comentar sobre movimento das discordâncias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Apresentar os defeitos interfaciais (2D)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Mostrar micrografias de defeitos em materiais metálicos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1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Exercício 5 – Lista 04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A6E60AB0-E6CC-F805-8AC6-2A79F0CE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719" y="1767812"/>
            <a:ext cx="4188453" cy="2927493"/>
          </a:xfrm>
          <a:prstGeom prst="rect">
            <a:avLst/>
          </a:prstGeom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3903D0C8-58DF-D35B-8DAA-E0224E4B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Peso molecular numérico médio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3B8BD43-0274-AEA9-F4A7-C7732A756DCF}"/>
                  </a:ext>
                </a:extLst>
              </p:cNvPr>
              <p:cNvSpPr txBox="1"/>
              <p:nvPr/>
            </p:nvSpPr>
            <p:spPr>
              <a:xfrm>
                <a:off x="1669001" y="2299855"/>
                <a:ext cx="15704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3B8BD43-0274-AEA9-F4A7-C7732A75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299855"/>
                <a:ext cx="1570430" cy="338554"/>
              </a:xfrm>
              <a:prstGeom prst="rect">
                <a:avLst/>
              </a:prstGeom>
              <a:blipFill>
                <a:blip r:embed="rId5"/>
                <a:stretch>
                  <a:fillRect l="-3891" r="-1556" b="-3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C12A803-6DFB-8AEE-100A-9C5DDD16E350}"/>
                  </a:ext>
                </a:extLst>
              </p:cNvPr>
              <p:cNvSpPr txBox="1"/>
              <p:nvPr/>
            </p:nvSpPr>
            <p:spPr>
              <a:xfrm>
                <a:off x="1669001" y="3062281"/>
                <a:ext cx="24454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=49800 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pt-BR" sz="2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C12A803-6DFB-8AEE-100A-9C5DDD16E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062281"/>
                <a:ext cx="2445478" cy="338554"/>
              </a:xfrm>
              <a:prstGeom prst="rect">
                <a:avLst/>
              </a:prstGeom>
              <a:blipFill>
                <a:blip r:embed="rId6"/>
                <a:stretch>
                  <a:fillRect l="-998" r="-998" b="-3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66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Exercício 5 – Lista 04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3903D0C8-58DF-D35B-8DAA-E0224E4B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Peso molecular da unidade repetida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</a:t>
            </a:r>
            <a:r>
              <a:rPr lang="pt-BR" sz="2400" baseline="-25000" dirty="0"/>
              <a:t>2</a:t>
            </a:r>
            <a:r>
              <a:rPr lang="pt-BR" sz="2400" dirty="0"/>
              <a:t>F</a:t>
            </a:r>
            <a:r>
              <a:rPr lang="pt-BR" sz="2400" baseline="-25000" dirty="0"/>
              <a:t>4</a:t>
            </a:r>
            <a:endParaRPr lang="pt-BR" sz="2000" baseline="-25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eso molecular: 12,01 g/mol (C); 19 g/mol (F)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65526F8-8595-68C3-6A0F-A58ACE645514}"/>
                  </a:ext>
                </a:extLst>
              </p:cNvPr>
              <p:cNvSpPr txBox="1"/>
              <p:nvPr/>
            </p:nvSpPr>
            <p:spPr>
              <a:xfrm>
                <a:off x="1862965" y="3582048"/>
                <a:ext cx="4845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12,01</m:t>
                          </m:r>
                        </m:e>
                      </m:d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d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=100,02 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pt-BR" sz="2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65526F8-8595-68C3-6A0F-A58ACE645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965" y="3582048"/>
                <a:ext cx="4845108" cy="338554"/>
              </a:xfrm>
              <a:prstGeom prst="rect">
                <a:avLst/>
              </a:prstGeom>
              <a:blipFill>
                <a:blip r:embed="rId4"/>
                <a:stretch>
                  <a:fillRect r="-378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5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Exercício 5 – Lista 04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3903D0C8-58DF-D35B-8DAA-E0224E4B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Grau de polimerização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65526F8-8595-68C3-6A0F-A58ACE645514}"/>
                  </a:ext>
                </a:extLst>
              </p:cNvPr>
              <p:cNvSpPr txBox="1"/>
              <p:nvPr/>
            </p:nvSpPr>
            <p:spPr>
              <a:xfrm>
                <a:off x="1669001" y="2231878"/>
                <a:ext cx="2671885" cy="671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𝐺𝑃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49800</m:t>
                          </m:r>
                        </m:num>
                        <m:den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100,02</m:t>
                          </m:r>
                        </m:den>
                      </m:f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=497,9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65526F8-8595-68C3-6A0F-A58ACE645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231878"/>
                <a:ext cx="2671885" cy="6718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6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Exercício 5 – Lista 04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3903D0C8-58DF-D35B-8DAA-E0224E4B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Peso molecular ponderal médio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A2782C8-A7AA-A1D2-B411-6A8779700EF4}"/>
                  </a:ext>
                </a:extLst>
              </p:cNvPr>
              <p:cNvSpPr txBox="1"/>
              <p:nvPr/>
            </p:nvSpPr>
            <p:spPr>
              <a:xfrm>
                <a:off x="1669001" y="2299855"/>
                <a:ext cx="1603964" cy="364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A2782C8-A7AA-A1D2-B411-6A8779700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299855"/>
                <a:ext cx="1603964" cy="364652"/>
              </a:xfrm>
              <a:prstGeom prst="rect">
                <a:avLst/>
              </a:prstGeom>
              <a:blipFill>
                <a:blip r:embed="rId4"/>
                <a:stretch>
                  <a:fillRect l="-3802" r="-11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>
            <a:extLst>
              <a:ext uri="{FF2B5EF4-FFF2-40B4-BE49-F238E27FC236}">
                <a16:creationId xmlns:a16="http://schemas.microsoft.com/office/drawing/2014/main" id="{84DA9BCA-23E0-3DC4-8B62-D5FD6FA64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719" y="1767812"/>
            <a:ext cx="4188453" cy="292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Exercício 5 – Lista 04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DA9BCA-23E0-3DC4-8B62-D5FD6FA64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771" y="1869412"/>
            <a:ext cx="3827029" cy="267487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5A1567-356E-0601-23A5-FD4992F22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82162"/>
            <a:ext cx="6384493" cy="349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5015</TotalTime>
  <Words>1068</Words>
  <Application>Microsoft Office PowerPoint</Application>
  <PresentationFormat>Widescreen</PresentationFormat>
  <Paragraphs>146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Wingdings</vt:lpstr>
      <vt:lpstr>Tema do Office</vt:lpstr>
      <vt:lpstr>LOM3016 Introdução à Ciência dos Materiais</vt:lpstr>
      <vt:lpstr>Semana passada – Aula 06</vt:lpstr>
      <vt:lpstr>Aula de hoje</vt:lpstr>
      <vt:lpstr>Aula 07 – Imperfeições em sólidos</vt:lpstr>
      <vt:lpstr>Exercício 5 – Lista 04</vt:lpstr>
      <vt:lpstr>Exercício 5 – Lista 04</vt:lpstr>
      <vt:lpstr>Exercício 5 – Lista 04</vt:lpstr>
      <vt:lpstr>* Exercício 5 – Lista 04</vt:lpstr>
      <vt:lpstr>* Exercício 5 – Lista 04</vt:lpstr>
      <vt:lpstr>* Exercício 5 – Lista 05</vt:lpstr>
      <vt:lpstr>3.6. Discordâncias</vt:lpstr>
      <vt:lpstr>3.7. Movimento de discordâncias</vt:lpstr>
      <vt:lpstr>3.7. Movimento de discordâncias</vt:lpstr>
      <vt:lpstr>3.7. Movimento de discordâncias</vt:lpstr>
      <vt:lpstr>3.7. Movimento de discordâncias</vt:lpstr>
      <vt:lpstr>3.7. Movimento de discordâncias</vt:lpstr>
      <vt:lpstr>3.7. Movimento de discordâncias</vt:lpstr>
      <vt:lpstr>Vídeo movimento de discordâncias</vt:lpstr>
      <vt:lpstr>3.8. Defeitos planares (interfaces)</vt:lpstr>
      <vt:lpstr>3.8. Defeitos planares (interfaces)</vt:lpstr>
      <vt:lpstr>3.8. Defeitos planares (interfaces)</vt:lpstr>
      <vt:lpstr>3.8. Defeitos planares (interfaces)</vt:lpstr>
      <vt:lpstr>3.8. Defeitos planares (interfaces)</vt:lpstr>
      <vt:lpstr>3.8. Defeitos planares (interfaces)</vt:lpstr>
      <vt:lpstr>3.8. Defeitos planares (interfaces)</vt:lpstr>
      <vt:lpstr>3.8. Defeitos planares (interfaces)</vt:lpstr>
      <vt:lpstr>* Defeitos volumétricos (ou de massa)</vt:lpstr>
      <vt:lpstr>* Técnicas de microscopia</vt:lpstr>
      <vt:lpstr>3.9. Exemplos práticos</vt:lpstr>
      <vt:lpstr>3.9. Exemplos práticos</vt:lpstr>
      <vt:lpstr>3.9. Exemplos práticos</vt:lpstr>
      <vt:lpstr>3.9. Exemplos práticos</vt:lpstr>
      <vt:lpstr>Próxima semana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LOM3016 Introdução à Ciência dos Materiais</dc:title>
  <dc:creator>João Paulo Pascon</dc:creator>
  <cp:lastModifiedBy>João Paulo Pascon</cp:lastModifiedBy>
  <cp:revision>385</cp:revision>
  <dcterms:created xsi:type="dcterms:W3CDTF">2022-03-20T22:13:44Z</dcterms:created>
  <dcterms:modified xsi:type="dcterms:W3CDTF">2022-05-10T00:24:16Z</dcterms:modified>
</cp:coreProperties>
</file>