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71"/>
  </p:notesMasterIdLst>
  <p:sldIdLst>
    <p:sldId id="260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73" r:id="rId14"/>
    <p:sldId id="275" r:id="rId15"/>
    <p:sldId id="276" r:id="rId16"/>
    <p:sldId id="277" r:id="rId17"/>
    <p:sldId id="278" r:id="rId18"/>
    <p:sldId id="279" r:id="rId19"/>
    <p:sldId id="329" r:id="rId20"/>
    <p:sldId id="280" r:id="rId21"/>
    <p:sldId id="335" r:id="rId22"/>
    <p:sldId id="282" r:id="rId23"/>
    <p:sldId id="334" r:id="rId24"/>
    <p:sldId id="284" r:id="rId25"/>
    <p:sldId id="333" r:id="rId26"/>
    <p:sldId id="286" r:id="rId27"/>
    <p:sldId id="287" r:id="rId28"/>
    <p:sldId id="332" r:id="rId29"/>
    <p:sldId id="289" r:id="rId30"/>
    <p:sldId id="336" r:id="rId31"/>
    <p:sldId id="290" r:id="rId32"/>
    <p:sldId id="292" r:id="rId33"/>
    <p:sldId id="293" r:id="rId34"/>
    <p:sldId id="331" r:id="rId35"/>
    <p:sldId id="294" r:id="rId36"/>
    <p:sldId id="330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7" r:id="rId68"/>
    <p:sldId id="328" r:id="rId69"/>
    <p:sldId id="326" r:id="rId7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7F7A3-BB2D-406B-B916-BEB7128B21A5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862DE-FB6E-408E-BD2F-729CE37BF7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62DE-FB6E-408E-BD2F-729CE37BF76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8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62DE-FB6E-408E-BD2F-729CE37BF764}" type="slidenum">
              <a:rPr lang="pt-BR" smtClean="0"/>
              <a:pPr/>
              <a:t>69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F6B5-8F2E-47D6-8098-7C7560F8E835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B797-8572-4B1B-A3D9-0E278EDE82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F6B5-8F2E-47D6-8098-7C7560F8E835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B797-8572-4B1B-A3D9-0E278EDE82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F6B5-8F2E-47D6-8098-7C7560F8E835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B797-8572-4B1B-A3D9-0E278EDE82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F6B5-8F2E-47D6-8098-7C7560F8E835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B797-8572-4B1B-A3D9-0E278EDE82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F6B5-8F2E-47D6-8098-7C7560F8E835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B797-8572-4B1B-A3D9-0E278EDE82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F6B5-8F2E-47D6-8098-7C7560F8E835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B797-8572-4B1B-A3D9-0E278EDE82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F6B5-8F2E-47D6-8098-7C7560F8E835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B797-8572-4B1B-A3D9-0E278EDE82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F6B5-8F2E-47D6-8098-7C7560F8E835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B797-8572-4B1B-A3D9-0E278EDE82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F6B5-8F2E-47D6-8098-7C7560F8E835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B797-8572-4B1B-A3D9-0E278EDE82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F6B5-8F2E-47D6-8098-7C7560F8E835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B797-8572-4B1B-A3D9-0E278EDE82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F6B5-8F2E-47D6-8098-7C7560F8E835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B797-8572-4B1B-A3D9-0E278EDE82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tx1">
                <a:lumMod val="65000"/>
                <a:lumOff val="35000"/>
              </a:schemeClr>
            </a:gs>
            <a:gs pos="33000">
              <a:schemeClr val="bg1">
                <a:lumMod val="95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7F6B5-8F2E-47D6-8098-7C7560F8E835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8B797-8572-4B1B-A3D9-0E278EDE82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ucas\Videos\Workflow%20of%20the%20first%20CADCAM%20system%20by%20Prof%20Duret.mp4" TargetMode="Externa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ucas\Videos\CEREC%20MC%20XL%20%20%20A%20CEREC%20High%20Speed%20Crown.mp4" TargetMode="Externa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ucas\Videos\inEos%20X5.mp4" TargetMode="Externa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tx2">
                <a:lumMod val="60000"/>
                <a:lumOff val="40000"/>
              </a:schemeClr>
            </a:gs>
            <a:gs pos="4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15370" cy="1428760"/>
          </a:xfrm>
          <a:noFill/>
        </p:spPr>
        <p:txBody>
          <a:bodyPr>
            <a:normAutofit/>
            <a:scene3d>
              <a:camera prst="orthographicFront"/>
              <a:lightRig rig="twoPt" dir="t"/>
            </a:scene3d>
            <a:sp3d extrusionH="57150" prstMaterial="matte">
              <a:bevelT w="38100" h="38100"/>
            </a:sp3d>
          </a:bodyPr>
          <a:lstStyle/>
          <a:p>
            <a:r>
              <a:rPr lang="pt-BR" sz="4800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gradFill>
                  <a:gsLst>
                    <a:gs pos="23000">
                      <a:schemeClr val="bg1">
                        <a:lumMod val="95000"/>
                      </a:schemeClr>
                    </a:gs>
                    <a:gs pos="64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gneto" pitchFamily="82" charset="0"/>
              </a:rPr>
              <a:t>Odontologia Digital: </a:t>
            </a:r>
            <a:endParaRPr lang="pt-BR" sz="4800" b="1" dirty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gradFill>
                <a:gsLst>
                  <a:gs pos="23000">
                    <a:schemeClr val="bg1">
                      <a:lumMod val="95000"/>
                    </a:schemeClr>
                  </a:gs>
                  <a:gs pos="64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agneto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3042" y="4857766"/>
            <a:ext cx="5286412" cy="285734"/>
          </a:xfrm>
          <a:noFill/>
          <a:ln>
            <a:noFill/>
          </a:ln>
        </p:spPr>
        <p:txBody>
          <a:bodyPr>
            <a:normAutofit fontScale="62500" lnSpcReduction="20000"/>
          </a:bodyPr>
          <a:lstStyle/>
          <a:p>
            <a:pPr algn="r"/>
            <a:r>
              <a:rPr lang="pt-BR" sz="1800" dirty="0" smtClean="0">
                <a:ln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50000">
                        <a:schemeClr val="tx1">
                          <a:alpha val="5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1"/>
                </a:solidFill>
                <a:latin typeface="Lucida Calligraphy" pitchFamily="66" charset="0"/>
              </a:rPr>
              <a:t>Lucas </a:t>
            </a:r>
            <a:r>
              <a:rPr lang="pt-BR" sz="1800" dirty="0" err="1" smtClean="0">
                <a:ln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50000">
                        <a:schemeClr val="tx1">
                          <a:alpha val="5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1"/>
                </a:solidFill>
                <a:latin typeface="Lucida Calligraphy" pitchFamily="66" charset="0"/>
              </a:rPr>
              <a:t>Tomaselli</a:t>
            </a:r>
            <a:r>
              <a:rPr lang="pt-BR" sz="1800" dirty="0" smtClean="0">
                <a:ln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50000">
                        <a:schemeClr val="tx1">
                          <a:alpha val="5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1"/>
                </a:solidFill>
                <a:latin typeface="Lucida Calligraphy" pitchFamily="66" charset="0"/>
              </a:rPr>
              <a:t> – Doutorando Reabilitação Oral FORP-USP</a:t>
            </a:r>
            <a:endParaRPr lang="pt-BR" sz="1800" dirty="0">
              <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alpha val="5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ln>
              <a:solidFill>
                <a:schemeClr val="tx1"/>
              </a:solidFill>
              <a:latin typeface="Lucida Calligraphy" pitchFamily="66" charset="0"/>
            </a:endParaRPr>
          </a:p>
        </p:txBody>
      </p:sp>
      <p:pic>
        <p:nvPicPr>
          <p:cNvPr id="4100" name="Picture 4" descr="Ver a imagem de orig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743760"/>
            <a:ext cx="279052" cy="39974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228599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lastic">
              <a:bevelT w="38100" h="38100"/>
            </a:sp3d>
          </a:bodyPr>
          <a:lstStyle/>
          <a:p>
            <a:pPr algn="ctr"/>
            <a:r>
              <a:rPr lang="pt-BR" sz="4400" b="1" dirty="0" smtClean="0">
                <a:gradFill>
                  <a:gsLst>
                    <a:gs pos="23000">
                      <a:schemeClr val="tx1">
                        <a:lumMod val="65000"/>
                        <a:lumOff val="35000"/>
                      </a:schemeClr>
                    </a:gs>
                    <a:gs pos="64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Aposentamos os materiais de moldagem ?</a:t>
            </a:r>
            <a:endParaRPr lang="pt-BR" sz="4400" b="1" dirty="0">
              <a:gradFill>
                <a:gsLst>
                  <a:gs pos="23000">
                    <a:schemeClr val="tx1">
                      <a:lumMod val="65000"/>
                      <a:lumOff val="35000"/>
                    </a:schemeClr>
                  </a:gs>
                  <a:gs pos="64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844" y="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Materiais de moldagem . (Propriedades)</a:t>
            </a:r>
            <a:br>
              <a:rPr lang="pt-BR" sz="3600" b="1" dirty="0" smtClean="0">
                <a:latin typeface="Gabriola" pitchFamily="82" charset="0"/>
              </a:rPr>
            </a:br>
            <a:endParaRPr lang="pt-BR" sz="3600" b="1" dirty="0" smtClean="0">
              <a:latin typeface="Gabriola" pitchFamily="82" charset="0"/>
            </a:endParaRPr>
          </a:p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3214678" y="928676"/>
            <a:ext cx="2500330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Estabilidade dimensional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643056"/>
            <a:ext cx="3590981" cy="299110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429356" y="4897279"/>
            <a:ext cx="27146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Anusavice</a:t>
            </a: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K.J.</a:t>
            </a: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Philips Materiais Dentários -12ª 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844" y="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Materiais de moldagem . (Propriedades)</a:t>
            </a:r>
            <a:br>
              <a:rPr lang="pt-BR" sz="3600" b="1" dirty="0" smtClean="0">
                <a:latin typeface="Gabriola" pitchFamily="82" charset="0"/>
              </a:rPr>
            </a:br>
            <a:endParaRPr lang="pt-BR" sz="3600" b="1" dirty="0" smtClean="0">
              <a:latin typeface="Gabriola" pitchFamily="82" charset="0"/>
            </a:endParaRPr>
          </a:p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429124" y="4897279"/>
            <a:ext cx="47148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CRAIG R. G. e POWERS J. M. – Materiais Dentários Propriedades e Manipulação; 7ª Ed. </a:t>
            </a:r>
            <a:endParaRPr lang="pt-BR" sz="1000" dirty="0" err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2766162"/>
              </p:ext>
            </p:extLst>
          </p:nvPr>
        </p:nvGraphicFramePr>
        <p:xfrm>
          <a:off x="1285852" y="2357436"/>
          <a:ext cx="691336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456"/>
                <a:gridCol w="2304456"/>
                <a:gridCol w="2304456"/>
              </a:tblGrid>
              <a:tr h="531873">
                <a:tc>
                  <a:txBody>
                    <a:bodyPr/>
                    <a:lstStyle/>
                    <a:p>
                      <a:r>
                        <a:rPr lang="pt-BR" dirty="0" smtClean="0"/>
                        <a:t>Viscosidade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Espessura de linha no molde (mm)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Espessura da linha no gesso (mm)</a:t>
                      </a:r>
                      <a:endParaRPr lang="pt-BR" dirty="0"/>
                    </a:p>
                  </a:txBody>
                  <a:tcPr/>
                </a:tc>
              </a:tr>
              <a:tr h="308148">
                <a:tc>
                  <a:txBody>
                    <a:bodyPr/>
                    <a:lstStyle/>
                    <a:p>
                      <a:r>
                        <a:rPr lang="pt-BR" dirty="0" smtClean="0"/>
                        <a:t>Baixa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0,020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0,020</a:t>
                      </a:r>
                      <a:endParaRPr lang="pt-BR" dirty="0"/>
                    </a:p>
                  </a:txBody>
                  <a:tcPr/>
                </a:tc>
              </a:tr>
              <a:tr h="308148">
                <a:tc>
                  <a:txBody>
                    <a:bodyPr/>
                    <a:lstStyle/>
                    <a:p>
                      <a:r>
                        <a:rPr lang="pt-BR" dirty="0" smtClean="0"/>
                        <a:t>Média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0,020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0,020</a:t>
                      </a:r>
                      <a:endParaRPr lang="pt-BR" dirty="0"/>
                    </a:p>
                  </a:txBody>
                  <a:tcPr/>
                </a:tc>
              </a:tr>
              <a:tr h="308148">
                <a:tc>
                  <a:txBody>
                    <a:bodyPr/>
                    <a:lstStyle/>
                    <a:p>
                      <a:r>
                        <a:rPr lang="pt-BR" dirty="0" smtClean="0"/>
                        <a:t>Alta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0,050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0,050</a:t>
                      </a:r>
                      <a:endParaRPr lang="pt-BR" dirty="0"/>
                    </a:p>
                  </a:txBody>
                  <a:tcPr/>
                </a:tc>
              </a:tr>
              <a:tr h="308148">
                <a:tc>
                  <a:txBody>
                    <a:bodyPr/>
                    <a:lstStyle/>
                    <a:p>
                      <a:r>
                        <a:rPr lang="pt-BR" dirty="0" smtClean="0"/>
                        <a:t>Muito alta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0,075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0,075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3500430" y="1500180"/>
            <a:ext cx="2428892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Reprodução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 detalhes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844" y="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Materiais de moldagem . (Propriedades)</a:t>
            </a:r>
            <a:br>
              <a:rPr lang="pt-BR" sz="3600" b="1" dirty="0" smtClean="0">
                <a:latin typeface="Gabriola" pitchFamily="82" charset="0"/>
              </a:rPr>
            </a:br>
            <a:endParaRPr lang="pt-BR" sz="3600" b="1" dirty="0" smtClean="0">
              <a:latin typeface="Gabriola" pitchFamily="82" charset="0"/>
            </a:endParaRPr>
          </a:p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42844" y="1000114"/>
            <a:ext cx="87868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Tempo para vazar o molde: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Polissulfeto</a:t>
            </a:r>
            <a: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Imediato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Silicone por condensação – Imediato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Silicone por adição - Espera mínima de 1 hora para vazamento (pode ser feito em até 7 dias).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Poliéter</a:t>
            </a:r>
            <a: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Espera mínima de 1 hora para o vazamento (pode ser feito em até 7 dias).</a:t>
            </a:r>
          </a:p>
          <a:p>
            <a:endParaRPr lang="pt-BR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Numero de modelos a serem obtidos: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Polissulfeto</a:t>
            </a:r>
            <a: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1 único modelo.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Silicone por condensação – 1 único modelo.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Silicone por adição – Permite múltiplos vazamentos.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Poliéter</a:t>
            </a:r>
            <a: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Permite múltiplos vazamentos. </a:t>
            </a:r>
          </a:p>
          <a:p>
            <a: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Custo: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Polissulfeto</a:t>
            </a:r>
            <a: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&lt; Silicone por condensação &lt; Silicone por adição &lt; </a:t>
            </a:r>
            <a:r>
              <a:rPr lang="pt-BR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Poliéter</a:t>
            </a:r>
            <a: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pt-BR" sz="16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t-BR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00298" y="142858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Bernard MT Condensed" pitchFamily="18" charset="0"/>
              </a:rPr>
              <a:t>Mapa de Aula:</a:t>
            </a:r>
            <a:br>
              <a:rPr lang="pt-BR" sz="3600" dirty="0" smtClean="0">
                <a:latin typeface="Bernard MT Condensed" pitchFamily="18" charset="0"/>
              </a:rPr>
            </a:br>
            <a:endParaRPr lang="pt-BR" sz="3600" dirty="0" smtClean="0">
              <a:latin typeface="Bernard MT Condensed" pitchFamily="18" charset="0"/>
            </a:endParaRPr>
          </a:p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57422" y="928676"/>
            <a:ext cx="4572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Revisão 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</a:rPr>
              <a:t>✔</a:t>
            </a:r>
            <a:endParaRPr lang="pt-BR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pt-BR" sz="2400" dirty="0" smtClean="0"/>
              <a:t>Materiais de Moldagem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✔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3600" b="1" dirty="0" smtClean="0"/>
              <a:t>Odontologia Digital:</a:t>
            </a:r>
          </a:p>
          <a:p>
            <a:pPr algn="ctr"/>
            <a:r>
              <a:rPr lang="pt-BR" sz="2400" dirty="0" smtClean="0"/>
              <a:t>Conceitos</a:t>
            </a:r>
            <a:br>
              <a:rPr lang="pt-BR" sz="2400" dirty="0" smtClean="0"/>
            </a:br>
            <a:r>
              <a:rPr lang="pt-BR" sz="2400" dirty="0" smtClean="0"/>
              <a:t>História Sistema CEREC®</a:t>
            </a:r>
            <a:br>
              <a:rPr lang="pt-BR" sz="2400" dirty="0" smtClean="0"/>
            </a:br>
            <a:r>
              <a:rPr lang="pt-BR" sz="2400" dirty="0" smtClean="0"/>
              <a:t>Outros Sistemas: Itero® e Lava®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Artigo 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 explicativo em forma de nuvem 8"/>
          <p:cNvSpPr/>
          <p:nvPr/>
        </p:nvSpPr>
        <p:spPr>
          <a:xfrm>
            <a:off x="1000100" y="857238"/>
            <a:ext cx="7572428" cy="3714776"/>
          </a:xfrm>
          <a:prstGeom prst="cloudCallout">
            <a:avLst>
              <a:gd name="adj1" fmla="val -59352"/>
              <a:gd name="adj2" fmla="val 58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42844" y="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Conceitos</a:t>
            </a:r>
            <a:br>
              <a:rPr lang="pt-BR" sz="3600" b="1" dirty="0" smtClean="0">
                <a:latin typeface="Gabriola" pitchFamily="82" charset="0"/>
              </a:rPr>
            </a:br>
            <a:endParaRPr lang="pt-BR" sz="3600" b="1" dirty="0" smtClean="0">
              <a:latin typeface="Gabriola" pitchFamily="82" charset="0"/>
            </a:endParaRPr>
          </a:p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28860" y="235743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ea typeface="+mj-ea"/>
                <a:cs typeface="Mongolian Baiti" pitchFamily="66" charset="0"/>
              </a:rPr>
              <a:t>CAD/CAM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43174" y="1571618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ea typeface="+mj-ea"/>
                <a:cs typeface="Mongolian Baiti" pitchFamily="66" charset="0"/>
              </a:rPr>
              <a:t>C</a:t>
            </a:r>
            <a:r>
              <a:rPr lang="pt-B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omputer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6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ea typeface="+mj-ea"/>
                <a:cs typeface="Mongolian Baiti" pitchFamily="66" charset="0"/>
              </a:rPr>
              <a:t>A</a:t>
            </a:r>
            <a:r>
              <a:rPr lang="pt-B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ided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600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ea typeface="+mj-ea"/>
                <a:cs typeface="Mongolian Baiti" pitchFamily="66" charset="0"/>
              </a:rPr>
              <a:t>D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esign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43174" y="3143254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ea typeface="+mj-ea"/>
                <a:cs typeface="Mongolian Baiti" pitchFamily="66" charset="0"/>
              </a:rPr>
              <a:t>C</a:t>
            </a:r>
            <a:r>
              <a:rPr lang="pt-B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omputer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6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ea typeface="+mj-ea"/>
                <a:cs typeface="Mongolian Baiti" pitchFamily="66" charset="0"/>
              </a:rPr>
              <a:t>A</a:t>
            </a:r>
            <a:r>
              <a:rPr lang="pt-B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ided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6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ea typeface="+mj-ea"/>
                <a:cs typeface="Mongolian Baiti" pitchFamily="66" charset="0"/>
              </a:rPr>
              <a:t>M</a:t>
            </a:r>
            <a:r>
              <a:rPr lang="pt-B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anufacturing</a:t>
            </a:r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0" grpId="0" build="p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 explicativo em forma de nuvem 8"/>
          <p:cNvSpPr/>
          <p:nvPr/>
        </p:nvSpPr>
        <p:spPr>
          <a:xfrm>
            <a:off x="1000100" y="857238"/>
            <a:ext cx="7572428" cy="3714776"/>
          </a:xfrm>
          <a:prstGeom prst="cloudCallout">
            <a:avLst>
              <a:gd name="adj1" fmla="val -59352"/>
              <a:gd name="adj2" fmla="val 58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ea typeface="+mj-ea"/>
              <a:cs typeface="Mongolian Baiti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2844" y="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Conceitos</a:t>
            </a:r>
            <a:br>
              <a:rPr lang="pt-BR" sz="3600" b="1" dirty="0" smtClean="0">
                <a:latin typeface="Gabriola" pitchFamily="82" charset="0"/>
              </a:rPr>
            </a:br>
            <a:endParaRPr lang="pt-BR" sz="3600" b="1" dirty="0" smtClean="0">
              <a:latin typeface="Gabriola" pitchFamily="82" charset="0"/>
            </a:endParaRPr>
          </a:p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28860" y="1785932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ea typeface="+mj-ea"/>
                <a:cs typeface="Mongolian Baiti" pitchFamily="66" charset="0"/>
              </a:rPr>
              <a:t>Aquisição de dados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857488" y="2571750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ea typeface="+mj-ea"/>
                <a:cs typeface="Mongolian Baiti" pitchFamily="66" charset="0"/>
              </a:rPr>
              <a:t>Escaneamento</a:t>
            </a:r>
            <a:endParaRPr lang="pt-BR" sz="2400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ea typeface="+mj-ea"/>
              <a:cs typeface="Mongolian Baiti" pitchFamily="66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000232" y="1785932"/>
            <a:ext cx="571504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ea typeface="+mj-ea"/>
                <a:cs typeface="Mongolian Baiti" pitchFamily="66" charset="0"/>
              </a:rPr>
              <a:t>MOLDAGEM </a:t>
            </a:r>
            <a:r>
              <a:rPr lang="pt-BR" sz="3600" b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ea typeface="+mj-ea"/>
                <a:cs typeface="Mongolian Baiti" pitchFamily="66" charset="0"/>
              </a:rPr>
              <a:t>DIGITAL </a:t>
            </a:r>
            <a:endParaRPr lang="pt-BR" sz="3600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ea typeface="+mj-ea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844" y="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Conceitos</a:t>
            </a:r>
            <a:br>
              <a:rPr lang="pt-BR" sz="3600" b="1" dirty="0" smtClean="0">
                <a:latin typeface="Gabriola" pitchFamily="82" charset="0"/>
              </a:rPr>
            </a:br>
            <a:endParaRPr lang="pt-BR" sz="3600" b="1" dirty="0" smtClean="0">
              <a:latin typeface="Gabriola" pitchFamily="82" charset="0"/>
            </a:endParaRPr>
          </a:p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3714744" y="1142990"/>
            <a:ext cx="1500198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Sistema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aberto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6643702" y="1142990"/>
            <a:ext cx="1643074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Sistema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fechado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2928940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CAD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500034" y="4071948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CAM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0" y="1785932"/>
            <a:ext cx="3000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MOLDAGEMDIGITAL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214810" y="1928808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A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4214810" y="2928940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B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4214810" y="4071948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7215206" y="4071948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A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7215206" y="292894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A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7215206" y="1928808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844" y="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Conceitos</a:t>
            </a:r>
            <a:br>
              <a:rPr lang="pt-BR" sz="3600" b="1" dirty="0" smtClean="0">
                <a:latin typeface="Gabriola" pitchFamily="82" charset="0"/>
              </a:rPr>
            </a:br>
            <a:endParaRPr lang="pt-BR" sz="3600" b="1" dirty="0" smtClean="0">
              <a:latin typeface="Gabriola" pitchFamily="82" charset="0"/>
            </a:endParaRPr>
          </a:p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785786" y="1928808"/>
            <a:ext cx="1785950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Escaner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intra-oral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6429388" y="1928808"/>
            <a:ext cx="1928826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Escaner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 bancada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000364" y="642924"/>
            <a:ext cx="3000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MOLDAGEMDIGITAL </a:t>
            </a:r>
          </a:p>
        </p:txBody>
      </p:sp>
      <p:sp>
        <p:nvSpPr>
          <p:cNvPr id="16" name="Seta dobrada para cima 15"/>
          <p:cNvSpPr/>
          <p:nvPr/>
        </p:nvSpPr>
        <p:spPr>
          <a:xfrm rot="10800000">
            <a:off x="1428728" y="857238"/>
            <a:ext cx="1357322" cy="10001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dobrada para cima 24"/>
          <p:cNvSpPr/>
          <p:nvPr/>
        </p:nvSpPr>
        <p:spPr>
          <a:xfrm rot="10800000" flipH="1">
            <a:off x="6286512" y="857238"/>
            <a:ext cx="1357322" cy="10001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baixo 25"/>
          <p:cNvSpPr/>
          <p:nvPr/>
        </p:nvSpPr>
        <p:spPr>
          <a:xfrm>
            <a:off x="1428728" y="2357436"/>
            <a:ext cx="50006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baixo 26"/>
          <p:cNvSpPr/>
          <p:nvPr/>
        </p:nvSpPr>
        <p:spPr>
          <a:xfrm>
            <a:off x="7143768" y="2357436"/>
            <a:ext cx="50006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Ver a imagem de ori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74" y="3357550"/>
            <a:ext cx="2105966" cy="164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Ver a imagem de orig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357568"/>
            <a:ext cx="247078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CaixaDeTexto 27"/>
          <p:cNvSpPr txBox="1"/>
          <p:nvPr/>
        </p:nvSpPr>
        <p:spPr>
          <a:xfrm rot="16200000">
            <a:off x="-269829" y="3984557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>
                    <a:lumMod val="75000"/>
                  </a:schemeClr>
                </a:solidFill>
              </a:rPr>
              <a:t>dviradiologia.com.</a:t>
            </a:r>
            <a:r>
              <a:rPr lang="pt-BR" sz="1000" dirty="0" err="1" smtClean="0">
                <a:solidFill>
                  <a:schemeClr val="bg1">
                    <a:lumMod val="75000"/>
                  </a:schemeClr>
                </a:solidFill>
              </a:rPr>
              <a:t>br</a:t>
            </a:r>
            <a:endParaRPr lang="pt-BR" sz="1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 rot="16200000">
            <a:off x="4980863" y="3877399"/>
            <a:ext cx="2000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>
                    <a:lumMod val="75000"/>
                  </a:schemeClr>
                </a:solidFill>
              </a:rPr>
              <a:t>Inpn.com.</a:t>
            </a:r>
            <a:r>
              <a:rPr lang="pt-BR" sz="1000" dirty="0" err="1" smtClean="0">
                <a:solidFill>
                  <a:schemeClr val="bg1">
                    <a:lumMod val="75000"/>
                  </a:schemeClr>
                </a:solidFill>
              </a:rPr>
              <a:t>br</a:t>
            </a:r>
            <a:endParaRPr lang="pt-BR" sz="1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00298" y="142858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Bernard MT Condensed" pitchFamily="18" charset="0"/>
              </a:rPr>
              <a:t>Mapa de Aula:</a:t>
            </a:r>
            <a:br>
              <a:rPr lang="pt-BR" sz="3600" dirty="0" smtClean="0">
                <a:latin typeface="Bernard MT Condensed" pitchFamily="18" charset="0"/>
              </a:rPr>
            </a:br>
            <a:endParaRPr lang="pt-BR" sz="3600" dirty="0" smtClean="0">
              <a:latin typeface="Bernard MT Condensed" pitchFamily="18" charset="0"/>
            </a:endParaRPr>
          </a:p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57422" y="928676"/>
            <a:ext cx="4572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Revisão 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</a:rPr>
              <a:t>✔</a:t>
            </a:r>
          </a:p>
          <a:p>
            <a:pPr algn="ctr"/>
            <a:r>
              <a:rPr lang="pt-BR" sz="2400" dirty="0" smtClean="0"/>
              <a:t>Materiais de Moldagem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✔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3600" b="1" dirty="0" smtClean="0"/>
              <a:t>Odontologia Digital:</a:t>
            </a:r>
            <a:r>
              <a:rPr lang="pt-BR" sz="3600" dirty="0" smtClean="0"/>
              <a:t> 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</a:rPr>
              <a:t>✔</a:t>
            </a:r>
            <a:endParaRPr lang="pt-BR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pt-BR" sz="2400" dirty="0" smtClean="0"/>
              <a:t>Conceitos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✔</a:t>
            </a:r>
            <a:r>
              <a:rPr lang="pt-BR" sz="2400" dirty="0" smtClean="0"/>
              <a:t> </a:t>
            </a:r>
            <a:br>
              <a:rPr lang="pt-BR" sz="2400" dirty="0" smtClean="0"/>
            </a:br>
            <a:r>
              <a:rPr lang="pt-BR" sz="2400" dirty="0" smtClean="0"/>
              <a:t>História Sistema CEREC®</a:t>
            </a:r>
            <a:br>
              <a:rPr lang="pt-BR" sz="2400" dirty="0" smtClean="0"/>
            </a:br>
            <a:r>
              <a:rPr lang="pt-BR" sz="2400" dirty="0" smtClean="0"/>
              <a:t>Outros Sistemas: Itero® e Lava®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Artigo 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de seta reta 5"/>
          <p:cNvCxnSpPr/>
          <p:nvPr/>
        </p:nvCxnSpPr>
        <p:spPr>
          <a:xfrm>
            <a:off x="428595" y="2786064"/>
            <a:ext cx="8286808" cy="1588"/>
          </a:xfrm>
          <a:prstGeom prst="straightConnector1">
            <a:avLst/>
          </a:prstGeom>
          <a:ln w="101600" cap="rnd" cmpd="sng">
            <a:prstDash val="solid"/>
            <a:bevel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42844" y="0"/>
            <a:ext cx="3900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</a:t>
            </a:r>
            <a:r>
              <a:rPr lang="pt-BR" sz="3600" dirty="0" smtClean="0"/>
              <a:t> ®</a:t>
            </a:r>
            <a:endParaRPr lang="pt-BR" sz="3600" b="1" dirty="0" smtClean="0">
              <a:latin typeface="Gabriola" pitchFamily="82" charset="0"/>
            </a:endParaRPr>
          </a:p>
        </p:txBody>
      </p:sp>
      <p:sp>
        <p:nvSpPr>
          <p:cNvPr id="8" name="Estrela de 4 pontas 7"/>
          <p:cNvSpPr/>
          <p:nvPr/>
        </p:nvSpPr>
        <p:spPr>
          <a:xfrm>
            <a:off x="28571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19115419">
            <a:off x="-13376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1971 – 1º CAD/CAM odontológico</a:t>
            </a:r>
            <a:endParaRPr lang="pt-BR" sz="1400" dirty="0"/>
          </a:p>
        </p:txBody>
      </p:sp>
      <p:sp>
        <p:nvSpPr>
          <p:cNvPr id="10" name="Estrela de 4 pontas 9"/>
          <p:cNvSpPr/>
          <p:nvPr/>
        </p:nvSpPr>
        <p:spPr>
          <a:xfrm>
            <a:off x="1643041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rot="2414676">
            <a:off x="1248907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1980 -  Sistema CEREC I</a:t>
            </a:r>
            <a:endParaRPr lang="pt-BR" sz="1400" dirty="0"/>
          </a:p>
        </p:txBody>
      </p:sp>
      <p:sp>
        <p:nvSpPr>
          <p:cNvPr id="12" name="Estrela de 4 pontas 11"/>
          <p:cNvSpPr/>
          <p:nvPr/>
        </p:nvSpPr>
        <p:spPr>
          <a:xfrm>
            <a:off x="3071801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19115419">
            <a:off x="265231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1994 – Sistema CEREC II</a:t>
            </a:r>
            <a:endParaRPr lang="pt-BR" sz="1400" dirty="0"/>
          </a:p>
        </p:txBody>
      </p:sp>
      <p:sp>
        <p:nvSpPr>
          <p:cNvPr id="15" name="Estrela de 4 pontas 14"/>
          <p:cNvSpPr/>
          <p:nvPr/>
        </p:nvSpPr>
        <p:spPr>
          <a:xfrm>
            <a:off x="4214811" y="2643189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 rot="2414676">
            <a:off x="3820676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2000 -  CEREC III, </a:t>
            </a:r>
            <a:r>
              <a:rPr lang="pt-BR" sz="1400" dirty="0" err="1" smtClean="0"/>
              <a:t>InLab</a:t>
            </a:r>
            <a:r>
              <a:rPr lang="pt-BR" sz="1400" dirty="0" smtClean="0"/>
              <a:t> e </a:t>
            </a:r>
            <a:r>
              <a:rPr lang="pt-BR" sz="1400" dirty="0" err="1" smtClean="0"/>
              <a:t>InEos</a:t>
            </a:r>
            <a:endParaRPr lang="pt-BR" sz="1400" dirty="0"/>
          </a:p>
        </p:txBody>
      </p:sp>
      <p:sp>
        <p:nvSpPr>
          <p:cNvPr id="14" name="Estrela de 4 pontas 13"/>
          <p:cNvSpPr/>
          <p:nvPr/>
        </p:nvSpPr>
        <p:spPr>
          <a:xfrm>
            <a:off x="5000627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19115419">
            <a:off x="4581141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2003 – Software CEREC 3D</a:t>
            </a:r>
            <a:endParaRPr lang="pt-BR" sz="1400" dirty="0"/>
          </a:p>
        </p:txBody>
      </p:sp>
      <p:sp>
        <p:nvSpPr>
          <p:cNvPr id="18" name="Estrela de 4 pontas 17"/>
          <p:cNvSpPr/>
          <p:nvPr/>
        </p:nvSpPr>
        <p:spPr>
          <a:xfrm>
            <a:off x="600075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 rot="2414676">
            <a:off x="5606625" y="4168151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2009 – CEREC AC com </a:t>
            </a:r>
            <a:r>
              <a:rPr lang="pt-BR" sz="1400" dirty="0" err="1" smtClean="0"/>
              <a:t>Bluecam</a:t>
            </a:r>
            <a:r>
              <a:rPr lang="pt-BR" sz="1400" dirty="0" smtClean="0"/>
              <a:t> e MC XL </a:t>
            </a: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 rot="19115419">
            <a:off x="6152778" y="1054917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2010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BLUE</a:t>
            </a:r>
            <a:endParaRPr lang="pt-BR" sz="1400" dirty="0"/>
          </a:p>
        </p:txBody>
      </p:sp>
      <p:sp>
        <p:nvSpPr>
          <p:cNvPr id="21" name="Estrela de 4 pontas 20"/>
          <p:cNvSpPr/>
          <p:nvPr/>
        </p:nvSpPr>
        <p:spPr>
          <a:xfrm>
            <a:off x="657226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Estrela de 4 pontas 21"/>
          <p:cNvSpPr/>
          <p:nvPr/>
        </p:nvSpPr>
        <p:spPr>
          <a:xfrm>
            <a:off x="714376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 rot="2414676">
            <a:off x="6749634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2012 – CEREC AC com </a:t>
            </a:r>
            <a:r>
              <a:rPr lang="pt-BR" sz="1400" dirty="0" err="1" smtClean="0"/>
              <a:t>Omnicam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24" name="Estrela de 4 pontas 23"/>
          <p:cNvSpPr/>
          <p:nvPr/>
        </p:nvSpPr>
        <p:spPr>
          <a:xfrm>
            <a:off x="764383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 rot="19115419">
            <a:off x="7224348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2013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X5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00298" y="142858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Bernard MT Condensed" pitchFamily="18" charset="0"/>
              </a:rPr>
              <a:t>Mapa de Aula:</a:t>
            </a:r>
            <a:br>
              <a:rPr lang="pt-BR" sz="3600" dirty="0" smtClean="0">
                <a:latin typeface="Bernard MT Condensed" pitchFamily="18" charset="0"/>
              </a:rPr>
            </a:br>
            <a:endParaRPr lang="pt-BR" sz="3600" dirty="0" smtClean="0">
              <a:latin typeface="Bernard MT Condensed" pitchFamily="18" charset="0"/>
            </a:endParaRPr>
          </a:p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57422" y="928676"/>
            <a:ext cx="4572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Revisão</a:t>
            </a:r>
          </a:p>
          <a:p>
            <a:pPr algn="ctr"/>
            <a:r>
              <a:rPr lang="pt-BR" sz="2400" dirty="0" smtClean="0"/>
              <a:t>Materiais de Moldagem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3600" b="1" dirty="0" smtClean="0"/>
              <a:t>Odontologia Digital:</a:t>
            </a:r>
          </a:p>
          <a:p>
            <a:pPr algn="ctr"/>
            <a:r>
              <a:rPr lang="pt-BR" sz="2400" dirty="0" smtClean="0"/>
              <a:t>Conceitos</a:t>
            </a:r>
            <a:br>
              <a:rPr lang="pt-BR" sz="2400" dirty="0" smtClean="0"/>
            </a:br>
            <a:r>
              <a:rPr lang="pt-BR" sz="2400" dirty="0" smtClean="0"/>
              <a:t>História Sistema CEREC®</a:t>
            </a:r>
            <a:br>
              <a:rPr lang="pt-BR" sz="2400" dirty="0" smtClean="0"/>
            </a:br>
            <a:r>
              <a:rPr lang="pt-BR" sz="2400" dirty="0" smtClean="0"/>
              <a:t>Outros Sistemas: Itero® e Lava®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Artigo 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4677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 (1971)</a:t>
            </a:r>
          </a:p>
        </p:txBody>
      </p:sp>
      <p:pic>
        <p:nvPicPr>
          <p:cNvPr id="10" name="Workflow of the first CADCAM system by Prof Dure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86314" y="1428742"/>
            <a:ext cx="4095768" cy="3071826"/>
          </a:xfrm>
          <a:prstGeom prst="rect">
            <a:avLst/>
          </a:prstGeom>
        </p:spPr>
      </p:pic>
      <p:pic>
        <p:nvPicPr>
          <p:cNvPr id="33794" name="Picture 2" descr="Ver a imagem de orig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643056"/>
            <a:ext cx="4000528" cy="268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428596" y="928676"/>
            <a:ext cx="1785950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François </a:t>
            </a:r>
            <a:r>
              <a:rPr lang="pt-B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Duret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14876" y="1357304"/>
            <a:ext cx="4214842" cy="3214710"/>
          </a:xfrm>
          <a:prstGeom prst="rect">
            <a:avLst/>
          </a:prstGeom>
          <a:noFill/>
          <a:ln w="180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 rot="16200000">
            <a:off x="-735458" y="2378514"/>
            <a:ext cx="17171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err="1" smtClean="0">
                <a:solidFill>
                  <a:schemeClr val="bg1">
                    <a:lumMod val="75000"/>
                  </a:schemeClr>
                </a:solidFill>
              </a:rPr>
              <a:t>Eliezerganon</a:t>
            </a:r>
            <a:r>
              <a:rPr lang="pt-BR" sz="1000" dirty="0" smtClean="0">
                <a:solidFill>
                  <a:schemeClr val="bg1">
                    <a:lumMod val="75000"/>
                  </a:schemeClr>
                </a:solidFill>
              </a:rPr>
              <a:t>.worldpress.com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de seta reta 5"/>
          <p:cNvCxnSpPr/>
          <p:nvPr/>
        </p:nvCxnSpPr>
        <p:spPr>
          <a:xfrm>
            <a:off x="428595" y="2786064"/>
            <a:ext cx="8286808" cy="1588"/>
          </a:xfrm>
          <a:prstGeom prst="straightConnector1">
            <a:avLst/>
          </a:prstGeom>
          <a:ln w="101600" cap="rnd" cmpd="sng">
            <a:prstDash val="solid"/>
            <a:bevel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42844" y="0"/>
            <a:ext cx="3900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</a:t>
            </a:r>
            <a:r>
              <a:rPr lang="pt-BR" sz="3600" dirty="0" smtClean="0"/>
              <a:t> ®</a:t>
            </a:r>
            <a:endParaRPr lang="pt-BR" sz="3600" b="1" dirty="0" smtClean="0">
              <a:latin typeface="Gabriola" pitchFamily="82" charset="0"/>
            </a:endParaRPr>
          </a:p>
        </p:txBody>
      </p:sp>
      <p:sp>
        <p:nvSpPr>
          <p:cNvPr id="8" name="Estrela de 4 pontas 7"/>
          <p:cNvSpPr/>
          <p:nvPr/>
        </p:nvSpPr>
        <p:spPr>
          <a:xfrm>
            <a:off x="28571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19115419">
            <a:off x="-13376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1971 – 1º CAD/CAM odontológico</a:t>
            </a:r>
            <a:endParaRPr lang="pt-BR" sz="1400" dirty="0"/>
          </a:p>
        </p:txBody>
      </p:sp>
      <p:sp>
        <p:nvSpPr>
          <p:cNvPr id="10" name="Estrela de 4 pontas 9"/>
          <p:cNvSpPr/>
          <p:nvPr/>
        </p:nvSpPr>
        <p:spPr>
          <a:xfrm>
            <a:off x="1643041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rot="2414676">
            <a:off x="1248907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1980 -  Sistema CEREC I</a:t>
            </a:r>
            <a:endParaRPr lang="pt-BR" sz="1400" dirty="0"/>
          </a:p>
        </p:txBody>
      </p:sp>
      <p:sp>
        <p:nvSpPr>
          <p:cNvPr id="12" name="Estrela de 4 pontas 11"/>
          <p:cNvSpPr/>
          <p:nvPr/>
        </p:nvSpPr>
        <p:spPr>
          <a:xfrm>
            <a:off x="3071801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19115419">
            <a:off x="265231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1994 – Sistema CEREC II</a:t>
            </a:r>
            <a:endParaRPr lang="pt-BR" sz="1400" dirty="0"/>
          </a:p>
        </p:txBody>
      </p:sp>
      <p:sp>
        <p:nvSpPr>
          <p:cNvPr id="15" name="Estrela de 4 pontas 14"/>
          <p:cNvSpPr/>
          <p:nvPr/>
        </p:nvSpPr>
        <p:spPr>
          <a:xfrm>
            <a:off x="4214811" y="2643189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 rot="2414676">
            <a:off x="3820676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2000 -  CEREC III, </a:t>
            </a:r>
            <a:r>
              <a:rPr lang="pt-BR" sz="1400" dirty="0" err="1" smtClean="0"/>
              <a:t>InLab</a:t>
            </a:r>
            <a:r>
              <a:rPr lang="pt-BR" sz="1400" dirty="0" smtClean="0"/>
              <a:t> e </a:t>
            </a:r>
            <a:r>
              <a:rPr lang="pt-BR" sz="1400" dirty="0" err="1" smtClean="0"/>
              <a:t>InEos</a:t>
            </a:r>
            <a:endParaRPr lang="pt-BR" sz="1400" dirty="0"/>
          </a:p>
        </p:txBody>
      </p:sp>
      <p:sp>
        <p:nvSpPr>
          <p:cNvPr id="14" name="Estrela de 4 pontas 13"/>
          <p:cNvSpPr/>
          <p:nvPr/>
        </p:nvSpPr>
        <p:spPr>
          <a:xfrm>
            <a:off x="5000627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19115419">
            <a:off x="4581141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2003 – Software CEREC 3D</a:t>
            </a:r>
            <a:endParaRPr lang="pt-BR" sz="1400" dirty="0"/>
          </a:p>
        </p:txBody>
      </p:sp>
      <p:sp>
        <p:nvSpPr>
          <p:cNvPr id="18" name="Estrela de 4 pontas 17"/>
          <p:cNvSpPr/>
          <p:nvPr/>
        </p:nvSpPr>
        <p:spPr>
          <a:xfrm>
            <a:off x="600075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 rot="2414676">
            <a:off x="5606625" y="4168151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2009 – CEREC AC com </a:t>
            </a:r>
            <a:r>
              <a:rPr lang="pt-BR" sz="1400" dirty="0" err="1" smtClean="0"/>
              <a:t>Bluecam</a:t>
            </a:r>
            <a:r>
              <a:rPr lang="pt-BR" sz="1400" dirty="0" smtClean="0"/>
              <a:t> e MC XL </a:t>
            </a: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 rot="19115419">
            <a:off x="6152778" y="1054917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2010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BLUE</a:t>
            </a:r>
            <a:endParaRPr lang="pt-BR" sz="1400" dirty="0"/>
          </a:p>
        </p:txBody>
      </p:sp>
      <p:sp>
        <p:nvSpPr>
          <p:cNvPr id="21" name="Estrela de 4 pontas 20"/>
          <p:cNvSpPr/>
          <p:nvPr/>
        </p:nvSpPr>
        <p:spPr>
          <a:xfrm>
            <a:off x="657226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Estrela de 4 pontas 21"/>
          <p:cNvSpPr/>
          <p:nvPr/>
        </p:nvSpPr>
        <p:spPr>
          <a:xfrm>
            <a:off x="714376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 rot="2414676">
            <a:off x="6749634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2012 – CEREC AC com </a:t>
            </a:r>
            <a:r>
              <a:rPr lang="pt-BR" sz="1400" dirty="0" err="1" smtClean="0"/>
              <a:t>Omnicam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24" name="Estrela de 4 pontas 23"/>
          <p:cNvSpPr/>
          <p:nvPr/>
        </p:nvSpPr>
        <p:spPr>
          <a:xfrm>
            <a:off x="764383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 rot="19115419">
            <a:off x="7224348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2013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X5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4754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 (1980)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428596" y="928676"/>
            <a:ext cx="3571900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Werner </a:t>
            </a:r>
            <a:r>
              <a:rPr lang="pt-BR" sz="1600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Mormann</a:t>
            </a:r>
            <a:r>
              <a:rPr lang="pt-BR" sz="160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Marco </a:t>
            </a:r>
            <a:r>
              <a:rPr lang="pt-BR" sz="1600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Brandestini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6866" name="Picture 2" descr="Ver a imagem de orig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8"/>
            <a:ext cx="5037121" cy="335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ângulo 12"/>
          <p:cNvSpPr/>
          <p:nvPr/>
        </p:nvSpPr>
        <p:spPr>
          <a:xfrm>
            <a:off x="5429256" y="1571618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Ce</a:t>
            </a:r>
            <a:r>
              <a:rPr lang="pt-BR" sz="11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ramic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Rec</a:t>
            </a:r>
            <a:r>
              <a:rPr lang="pt-BR" sz="11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onstruction</a:t>
            </a:r>
            <a:endParaRPr lang="pt-BR" sz="1100" dirty="0"/>
          </a:p>
        </p:txBody>
      </p:sp>
      <p:sp>
        <p:nvSpPr>
          <p:cNvPr id="15" name="Retângulo 14"/>
          <p:cNvSpPr/>
          <p:nvPr/>
        </p:nvSpPr>
        <p:spPr>
          <a:xfrm>
            <a:off x="5715008" y="2714626"/>
            <a:ext cx="343247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Disco de corte diamantado.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Baixa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adaptacão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i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Software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limitado.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Ausenciade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contornos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oclusais</a:t>
            </a:r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de seta reta 5"/>
          <p:cNvCxnSpPr/>
          <p:nvPr/>
        </p:nvCxnSpPr>
        <p:spPr>
          <a:xfrm>
            <a:off x="428595" y="2786064"/>
            <a:ext cx="8286808" cy="1588"/>
          </a:xfrm>
          <a:prstGeom prst="straightConnector1">
            <a:avLst/>
          </a:prstGeom>
          <a:ln w="101600" cap="rnd" cmpd="sng">
            <a:prstDash val="solid"/>
            <a:bevel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42844" y="0"/>
            <a:ext cx="3900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</a:t>
            </a:r>
            <a:r>
              <a:rPr lang="pt-BR" sz="3600" dirty="0" smtClean="0"/>
              <a:t> ®</a:t>
            </a:r>
            <a:endParaRPr lang="pt-BR" sz="3600" b="1" dirty="0" smtClean="0">
              <a:latin typeface="Gabriola" pitchFamily="82" charset="0"/>
            </a:endParaRPr>
          </a:p>
        </p:txBody>
      </p:sp>
      <p:sp>
        <p:nvSpPr>
          <p:cNvPr id="8" name="Estrela de 4 pontas 7"/>
          <p:cNvSpPr/>
          <p:nvPr/>
        </p:nvSpPr>
        <p:spPr>
          <a:xfrm>
            <a:off x="28571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19115419">
            <a:off x="-13376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1971 – 1º CAD/CAM odontológico</a:t>
            </a:r>
            <a:endParaRPr lang="pt-BR" sz="1400" dirty="0"/>
          </a:p>
        </p:txBody>
      </p:sp>
      <p:sp>
        <p:nvSpPr>
          <p:cNvPr id="10" name="Estrela de 4 pontas 9"/>
          <p:cNvSpPr/>
          <p:nvPr/>
        </p:nvSpPr>
        <p:spPr>
          <a:xfrm>
            <a:off x="1643041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rot="2414676">
            <a:off x="1248907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1980 -  Sistema CEREC I</a:t>
            </a:r>
            <a:endParaRPr lang="pt-BR" sz="1400" dirty="0"/>
          </a:p>
        </p:txBody>
      </p:sp>
      <p:sp>
        <p:nvSpPr>
          <p:cNvPr id="12" name="Estrela de 4 pontas 11"/>
          <p:cNvSpPr/>
          <p:nvPr/>
        </p:nvSpPr>
        <p:spPr>
          <a:xfrm>
            <a:off x="3071801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19115419">
            <a:off x="265231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1994 – Sistema CEREC II</a:t>
            </a:r>
            <a:endParaRPr lang="pt-BR" sz="1400" dirty="0"/>
          </a:p>
        </p:txBody>
      </p:sp>
      <p:sp>
        <p:nvSpPr>
          <p:cNvPr id="15" name="Estrela de 4 pontas 14"/>
          <p:cNvSpPr/>
          <p:nvPr/>
        </p:nvSpPr>
        <p:spPr>
          <a:xfrm>
            <a:off x="4214811" y="2643189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 rot="2414676">
            <a:off x="3820676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2000 -  CEREC III, </a:t>
            </a:r>
            <a:r>
              <a:rPr lang="pt-BR" sz="1400" dirty="0" err="1" smtClean="0"/>
              <a:t>InLab</a:t>
            </a:r>
            <a:r>
              <a:rPr lang="pt-BR" sz="1400" dirty="0" smtClean="0"/>
              <a:t> e </a:t>
            </a:r>
            <a:r>
              <a:rPr lang="pt-BR" sz="1400" dirty="0" err="1" smtClean="0"/>
              <a:t>InEos</a:t>
            </a:r>
            <a:endParaRPr lang="pt-BR" sz="1400" dirty="0"/>
          </a:p>
        </p:txBody>
      </p:sp>
      <p:sp>
        <p:nvSpPr>
          <p:cNvPr id="14" name="Estrela de 4 pontas 13"/>
          <p:cNvSpPr/>
          <p:nvPr/>
        </p:nvSpPr>
        <p:spPr>
          <a:xfrm>
            <a:off x="5000627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19115419">
            <a:off x="4581141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2003 – Software CEREC 3D</a:t>
            </a:r>
            <a:endParaRPr lang="pt-BR" sz="1400" dirty="0"/>
          </a:p>
        </p:txBody>
      </p:sp>
      <p:sp>
        <p:nvSpPr>
          <p:cNvPr id="18" name="Estrela de 4 pontas 17"/>
          <p:cNvSpPr/>
          <p:nvPr/>
        </p:nvSpPr>
        <p:spPr>
          <a:xfrm>
            <a:off x="600075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 rot="2414676">
            <a:off x="5606625" y="4168151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2009 – CEREC AC com </a:t>
            </a:r>
            <a:r>
              <a:rPr lang="pt-BR" sz="1400" dirty="0" err="1" smtClean="0"/>
              <a:t>Bluecam</a:t>
            </a:r>
            <a:r>
              <a:rPr lang="pt-BR" sz="1400" dirty="0" smtClean="0"/>
              <a:t> e MC XL </a:t>
            </a: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 rot="19115419">
            <a:off x="6152778" y="1054917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2010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BLUE</a:t>
            </a:r>
            <a:endParaRPr lang="pt-BR" sz="1400" dirty="0"/>
          </a:p>
        </p:txBody>
      </p:sp>
      <p:sp>
        <p:nvSpPr>
          <p:cNvPr id="21" name="Estrela de 4 pontas 20"/>
          <p:cNvSpPr/>
          <p:nvPr/>
        </p:nvSpPr>
        <p:spPr>
          <a:xfrm>
            <a:off x="657226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Estrela de 4 pontas 21"/>
          <p:cNvSpPr/>
          <p:nvPr/>
        </p:nvSpPr>
        <p:spPr>
          <a:xfrm>
            <a:off x="714376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 rot="2414676">
            <a:off x="6749634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2012 – CEREC AC com </a:t>
            </a:r>
            <a:r>
              <a:rPr lang="pt-BR" sz="1400" dirty="0" err="1" smtClean="0"/>
              <a:t>Omnicam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24" name="Estrela de 4 pontas 23"/>
          <p:cNvSpPr/>
          <p:nvPr/>
        </p:nvSpPr>
        <p:spPr>
          <a:xfrm>
            <a:off x="764383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 rot="19115419">
            <a:off x="7224348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2013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X5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4759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 (1994)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428596" y="928676"/>
            <a:ext cx="928694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Siemens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00760" y="1571618"/>
            <a:ext cx="2246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CEREC II</a:t>
            </a:r>
            <a:endParaRPr lang="pt-BR" sz="1100" dirty="0"/>
          </a:p>
        </p:txBody>
      </p:sp>
      <p:sp>
        <p:nvSpPr>
          <p:cNvPr id="15" name="Retângulo 14"/>
          <p:cNvSpPr/>
          <p:nvPr/>
        </p:nvSpPr>
        <p:spPr>
          <a:xfrm>
            <a:off x="5500694" y="2285998"/>
            <a:ext cx="342292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Sistema de brocas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cilindricas</a:t>
            </a:r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Fresagem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de anatomia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oclusal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Adaptação entre 50 e 100 </a:t>
            </a:r>
            <a:r>
              <a:rPr lang="el-G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μ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Melhorias no </a:t>
            </a:r>
            <a:r>
              <a:rPr lang="pt-BR" b="1" i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software.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</p:txBody>
      </p:sp>
      <p:pic>
        <p:nvPicPr>
          <p:cNvPr id="38916" name="Picture 4" descr="Ver a imagem de ori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70"/>
            <a:ext cx="1785950" cy="2799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8" name="Picture 6" descr="Ver a imagem de orig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285998"/>
            <a:ext cx="278608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de seta reta 5"/>
          <p:cNvCxnSpPr/>
          <p:nvPr/>
        </p:nvCxnSpPr>
        <p:spPr>
          <a:xfrm>
            <a:off x="428595" y="2786064"/>
            <a:ext cx="8286808" cy="1588"/>
          </a:xfrm>
          <a:prstGeom prst="straightConnector1">
            <a:avLst/>
          </a:prstGeom>
          <a:ln w="101600" cap="rnd" cmpd="sng">
            <a:prstDash val="solid"/>
            <a:bevel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42844" y="0"/>
            <a:ext cx="3900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</a:t>
            </a:r>
            <a:r>
              <a:rPr lang="pt-BR" sz="3600" dirty="0" smtClean="0"/>
              <a:t> ®</a:t>
            </a:r>
            <a:endParaRPr lang="pt-BR" sz="3600" b="1" dirty="0" smtClean="0">
              <a:latin typeface="Gabriola" pitchFamily="82" charset="0"/>
            </a:endParaRPr>
          </a:p>
        </p:txBody>
      </p:sp>
      <p:sp>
        <p:nvSpPr>
          <p:cNvPr id="8" name="Estrela de 4 pontas 7"/>
          <p:cNvSpPr/>
          <p:nvPr/>
        </p:nvSpPr>
        <p:spPr>
          <a:xfrm>
            <a:off x="28571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19115419">
            <a:off x="-13376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1971 – 1º CAD/CAM odontológico</a:t>
            </a:r>
            <a:endParaRPr lang="pt-BR" sz="1400" dirty="0"/>
          </a:p>
        </p:txBody>
      </p:sp>
      <p:sp>
        <p:nvSpPr>
          <p:cNvPr id="10" name="Estrela de 4 pontas 9"/>
          <p:cNvSpPr/>
          <p:nvPr/>
        </p:nvSpPr>
        <p:spPr>
          <a:xfrm>
            <a:off x="1643041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rot="2414676">
            <a:off x="1248907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1980 -  Sistema CEREC I</a:t>
            </a:r>
            <a:endParaRPr lang="pt-BR" sz="1400" dirty="0"/>
          </a:p>
        </p:txBody>
      </p:sp>
      <p:sp>
        <p:nvSpPr>
          <p:cNvPr id="12" name="Estrela de 4 pontas 11"/>
          <p:cNvSpPr/>
          <p:nvPr/>
        </p:nvSpPr>
        <p:spPr>
          <a:xfrm>
            <a:off x="3071801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19115419">
            <a:off x="265231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1994 – Sistema CEREC II</a:t>
            </a:r>
            <a:endParaRPr lang="pt-BR" sz="1400" dirty="0"/>
          </a:p>
        </p:txBody>
      </p:sp>
      <p:sp>
        <p:nvSpPr>
          <p:cNvPr id="15" name="Estrela de 4 pontas 14"/>
          <p:cNvSpPr/>
          <p:nvPr/>
        </p:nvSpPr>
        <p:spPr>
          <a:xfrm>
            <a:off x="4214811" y="2643189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 rot="2414676">
            <a:off x="3820676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2000 -  CEREC III, </a:t>
            </a:r>
            <a:r>
              <a:rPr lang="pt-BR" sz="1400" dirty="0" err="1" smtClean="0"/>
              <a:t>InLab</a:t>
            </a:r>
            <a:r>
              <a:rPr lang="pt-BR" sz="1400" dirty="0" smtClean="0"/>
              <a:t> e </a:t>
            </a:r>
            <a:r>
              <a:rPr lang="pt-BR" sz="1400" dirty="0" err="1" smtClean="0"/>
              <a:t>InEos</a:t>
            </a:r>
            <a:endParaRPr lang="pt-BR" sz="1400" dirty="0"/>
          </a:p>
        </p:txBody>
      </p:sp>
      <p:sp>
        <p:nvSpPr>
          <p:cNvPr id="14" name="Estrela de 4 pontas 13"/>
          <p:cNvSpPr/>
          <p:nvPr/>
        </p:nvSpPr>
        <p:spPr>
          <a:xfrm>
            <a:off x="5000627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19115419">
            <a:off x="4581141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2003 – Software CEREC 3D</a:t>
            </a:r>
            <a:endParaRPr lang="pt-BR" sz="1400" dirty="0"/>
          </a:p>
        </p:txBody>
      </p:sp>
      <p:sp>
        <p:nvSpPr>
          <p:cNvPr id="18" name="Estrela de 4 pontas 17"/>
          <p:cNvSpPr/>
          <p:nvPr/>
        </p:nvSpPr>
        <p:spPr>
          <a:xfrm>
            <a:off x="600075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 rot="2414676">
            <a:off x="5606625" y="4168151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2009 – CEREC AC com </a:t>
            </a:r>
            <a:r>
              <a:rPr lang="pt-BR" sz="1400" dirty="0" err="1" smtClean="0"/>
              <a:t>Bluecam</a:t>
            </a:r>
            <a:r>
              <a:rPr lang="pt-BR" sz="1400" dirty="0" smtClean="0"/>
              <a:t> e MC XL </a:t>
            </a: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 rot="19115419">
            <a:off x="6152778" y="1054917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2010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BLUE</a:t>
            </a:r>
            <a:endParaRPr lang="pt-BR" sz="1400" dirty="0"/>
          </a:p>
        </p:txBody>
      </p:sp>
      <p:sp>
        <p:nvSpPr>
          <p:cNvPr id="21" name="Estrela de 4 pontas 20"/>
          <p:cNvSpPr/>
          <p:nvPr/>
        </p:nvSpPr>
        <p:spPr>
          <a:xfrm>
            <a:off x="657226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Estrela de 4 pontas 21"/>
          <p:cNvSpPr/>
          <p:nvPr/>
        </p:nvSpPr>
        <p:spPr>
          <a:xfrm>
            <a:off x="714376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 rot="2414676">
            <a:off x="6749634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2012 – CEREC AC com </a:t>
            </a:r>
            <a:r>
              <a:rPr lang="pt-BR" sz="1400" dirty="0" err="1" smtClean="0"/>
              <a:t>Omnicam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24" name="Estrela de 4 pontas 23"/>
          <p:cNvSpPr/>
          <p:nvPr/>
        </p:nvSpPr>
        <p:spPr>
          <a:xfrm>
            <a:off x="764383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 rot="19115419">
            <a:off x="7224348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2013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X5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4809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 (2000)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428596" y="928676"/>
            <a:ext cx="928694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Siemens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857884" y="1500180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CEREC III</a:t>
            </a:r>
            <a:endParaRPr lang="pt-BR" sz="1100" dirty="0"/>
          </a:p>
        </p:txBody>
      </p:sp>
      <p:pic>
        <p:nvPicPr>
          <p:cNvPr id="40962" name="Picture 2" descr="Ver a imagem de orig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8"/>
            <a:ext cx="4357718" cy="3202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5214942" y="2143122"/>
            <a:ext cx="371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Melhor adaptação.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Melhor obtenção de anatomia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oclusal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Maior rapidez 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Captura óptica por infravermelho (3D).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2071670" y="928676"/>
            <a:ext cx="785818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Sirona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1500166" y="100011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4809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 (2000)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428596" y="928676"/>
            <a:ext cx="928694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Siemens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143504" y="1571618"/>
            <a:ext cx="3065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CEREC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InLab</a:t>
            </a:r>
            <a:endParaRPr lang="pt-BR" sz="11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00562" y="2143122"/>
            <a:ext cx="42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Processamento de infra-estruturas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2071670" y="928676"/>
            <a:ext cx="785818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Sirona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1500166" y="100011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010" name="Picture 2" descr="Ver a imagem de orig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8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5857884" y="30003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inEos</a:t>
            </a:r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cs typeface="Mongolian Baiti" pitchFamily="66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643438" y="3571882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Escaner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E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xtraoral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(de bancada)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de seta reta 5"/>
          <p:cNvCxnSpPr/>
          <p:nvPr/>
        </p:nvCxnSpPr>
        <p:spPr>
          <a:xfrm>
            <a:off x="428595" y="2786064"/>
            <a:ext cx="8286808" cy="1588"/>
          </a:xfrm>
          <a:prstGeom prst="straightConnector1">
            <a:avLst/>
          </a:prstGeom>
          <a:ln w="101600" cap="rnd" cmpd="sng">
            <a:prstDash val="solid"/>
            <a:bevel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42844" y="0"/>
            <a:ext cx="3900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</a:t>
            </a:r>
            <a:r>
              <a:rPr lang="pt-BR" sz="3600" dirty="0" smtClean="0"/>
              <a:t> ®</a:t>
            </a:r>
            <a:endParaRPr lang="pt-BR" sz="3600" b="1" dirty="0" smtClean="0">
              <a:latin typeface="Gabriola" pitchFamily="82" charset="0"/>
            </a:endParaRPr>
          </a:p>
        </p:txBody>
      </p:sp>
      <p:sp>
        <p:nvSpPr>
          <p:cNvPr id="8" name="Estrela de 4 pontas 7"/>
          <p:cNvSpPr/>
          <p:nvPr/>
        </p:nvSpPr>
        <p:spPr>
          <a:xfrm>
            <a:off x="28571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19115419">
            <a:off x="-13376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1971 – 1º CAD/CAM odontológico</a:t>
            </a:r>
            <a:endParaRPr lang="pt-BR" sz="1400" dirty="0"/>
          </a:p>
        </p:txBody>
      </p:sp>
      <p:sp>
        <p:nvSpPr>
          <p:cNvPr id="10" name="Estrela de 4 pontas 9"/>
          <p:cNvSpPr/>
          <p:nvPr/>
        </p:nvSpPr>
        <p:spPr>
          <a:xfrm>
            <a:off x="1643041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rot="2414676">
            <a:off x="1248907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1980 -  Sistema CEREC I</a:t>
            </a:r>
            <a:endParaRPr lang="pt-BR" sz="1400" dirty="0"/>
          </a:p>
        </p:txBody>
      </p:sp>
      <p:sp>
        <p:nvSpPr>
          <p:cNvPr id="12" name="Estrela de 4 pontas 11"/>
          <p:cNvSpPr/>
          <p:nvPr/>
        </p:nvSpPr>
        <p:spPr>
          <a:xfrm>
            <a:off x="3071801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19115419">
            <a:off x="265231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1994 – Sistema CEREC II</a:t>
            </a:r>
            <a:endParaRPr lang="pt-BR" sz="1400" dirty="0"/>
          </a:p>
        </p:txBody>
      </p:sp>
      <p:sp>
        <p:nvSpPr>
          <p:cNvPr id="15" name="Estrela de 4 pontas 14"/>
          <p:cNvSpPr/>
          <p:nvPr/>
        </p:nvSpPr>
        <p:spPr>
          <a:xfrm>
            <a:off x="4214811" y="2643189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 rot="2414676">
            <a:off x="3820676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2000 -  CEREC III, </a:t>
            </a:r>
            <a:r>
              <a:rPr lang="pt-BR" sz="1400" dirty="0" err="1" smtClean="0"/>
              <a:t>InLab</a:t>
            </a:r>
            <a:r>
              <a:rPr lang="pt-BR" sz="1400" dirty="0" smtClean="0"/>
              <a:t> e </a:t>
            </a:r>
            <a:r>
              <a:rPr lang="pt-BR" sz="1400" dirty="0" err="1" smtClean="0"/>
              <a:t>InEos</a:t>
            </a:r>
            <a:endParaRPr lang="pt-BR" sz="1400" dirty="0"/>
          </a:p>
        </p:txBody>
      </p:sp>
      <p:sp>
        <p:nvSpPr>
          <p:cNvPr id="14" name="Estrela de 4 pontas 13"/>
          <p:cNvSpPr/>
          <p:nvPr/>
        </p:nvSpPr>
        <p:spPr>
          <a:xfrm>
            <a:off x="5000627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19115419">
            <a:off x="4581141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2003 – Software CEREC 3D</a:t>
            </a:r>
            <a:endParaRPr lang="pt-BR" sz="1400" dirty="0"/>
          </a:p>
        </p:txBody>
      </p:sp>
      <p:sp>
        <p:nvSpPr>
          <p:cNvPr id="18" name="Estrela de 4 pontas 17"/>
          <p:cNvSpPr/>
          <p:nvPr/>
        </p:nvSpPr>
        <p:spPr>
          <a:xfrm>
            <a:off x="600075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 rot="2414676">
            <a:off x="5606625" y="4168151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2009 – CEREC AC com </a:t>
            </a:r>
            <a:r>
              <a:rPr lang="pt-BR" sz="1400" dirty="0" err="1" smtClean="0"/>
              <a:t>Bluecam</a:t>
            </a:r>
            <a:r>
              <a:rPr lang="pt-BR" sz="1400" dirty="0" smtClean="0"/>
              <a:t> e MC XL </a:t>
            </a: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 rot="19115419">
            <a:off x="6152778" y="1054917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2010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BLUE</a:t>
            </a:r>
            <a:endParaRPr lang="pt-BR" sz="1400" dirty="0"/>
          </a:p>
        </p:txBody>
      </p:sp>
      <p:sp>
        <p:nvSpPr>
          <p:cNvPr id="21" name="Estrela de 4 pontas 20"/>
          <p:cNvSpPr/>
          <p:nvPr/>
        </p:nvSpPr>
        <p:spPr>
          <a:xfrm>
            <a:off x="657226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Estrela de 4 pontas 21"/>
          <p:cNvSpPr/>
          <p:nvPr/>
        </p:nvSpPr>
        <p:spPr>
          <a:xfrm>
            <a:off x="714376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 rot="2414676">
            <a:off x="6749634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2012 – CEREC AC com </a:t>
            </a:r>
            <a:r>
              <a:rPr lang="pt-BR" sz="1400" dirty="0" err="1" smtClean="0"/>
              <a:t>Omnicam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24" name="Estrela de 4 pontas 23"/>
          <p:cNvSpPr/>
          <p:nvPr/>
        </p:nvSpPr>
        <p:spPr>
          <a:xfrm>
            <a:off x="764383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 rot="19115419">
            <a:off x="7224348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2013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X5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4809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 (2003)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071670" y="1357304"/>
            <a:ext cx="2438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CEREC 3D</a:t>
            </a:r>
            <a:endParaRPr lang="pt-BR" sz="11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785786" y="928676"/>
            <a:ext cx="785818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Sirona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32"/>
            <a:ext cx="5357850" cy="302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6143604" y="2357436"/>
            <a:ext cx="3000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Display  tridimensional 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Manipulação do sistema mais fácil e intuitiva.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Melhor ajuste dos contatos.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844" y="0"/>
            <a:ext cx="3571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Materiais de moldagem</a:t>
            </a:r>
            <a:br>
              <a:rPr lang="pt-BR" sz="3600" b="1" dirty="0" smtClean="0">
                <a:latin typeface="Gabriola" pitchFamily="82" charset="0"/>
              </a:rPr>
            </a:br>
            <a:endParaRPr lang="pt-BR" sz="3600" b="1" dirty="0" smtClean="0">
              <a:latin typeface="Gabriola" pitchFamily="82" charset="0"/>
            </a:endParaRPr>
          </a:p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57422" y="928676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958853C8-44A3-4870-8F8A-FE94B7FFC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9639968"/>
              </p:ext>
            </p:extLst>
          </p:nvPr>
        </p:nvGraphicFramePr>
        <p:xfrm>
          <a:off x="142844" y="857239"/>
          <a:ext cx="8858312" cy="382284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35686">
                  <a:extLst>
                    <a:ext uri="{9D8B030D-6E8A-4147-A177-3AD203B41FA5}">
                      <a16:colId xmlns:a16="http://schemas.microsoft.com/office/drawing/2014/main" xmlns="" val="838903757"/>
                    </a:ext>
                  </a:extLst>
                </a:gridCol>
                <a:gridCol w="2961313">
                  <a:extLst>
                    <a:ext uri="{9D8B030D-6E8A-4147-A177-3AD203B41FA5}">
                      <a16:colId xmlns:a16="http://schemas.microsoft.com/office/drawing/2014/main" xmlns="" val="1075355139"/>
                    </a:ext>
                  </a:extLst>
                </a:gridCol>
                <a:gridCol w="2961313">
                  <a:extLst>
                    <a:ext uri="{9D8B030D-6E8A-4147-A177-3AD203B41FA5}">
                      <a16:colId xmlns:a16="http://schemas.microsoft.com/office/drawing/2014/main" xmlns="" val="2639174221"/>
                    </a:ext>
                  </a:extLst>
                </a:gridCol>
              </a:tblGrid>
              <a:tr h="84722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kern="120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Anelástico</a:t>
                      </a:r>
                      <a:endParaRPr lang="pt-BR" sz="36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36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Elástico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9456479"/>
                  </a:ext>
                </a:extLst>
              </a:tr>
              <a:tr h="12382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36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Irreversíveis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latin typeface="Impact" panose="020B0806030902050204" pitchFamily="34" charset="0"/>
                        </a:rPr>
                        <a:t>Gesso tipo 1</a:t>
                      </a:r>
                      <a:br>
                        <a:rPr lang="pt-BR" sz="3600" dirty="0">
                          <a:latin typeface="Impact" panose="020B0806030902050204" pitchFamily="34" charset="0"/>
                        </a:rPr>
                      </a:br>
                      <a:r>
                        <a:rPr lang="pt-BR" sz="3600" dirty="0">
                          <a:latin typeface="Impact" panose="020B0806030902050204" pitchFamily="34" charset="0"/>
                        </a:rPr>
                        <a:t>Pasta ZOE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kern="1200" dirty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Alginato </a:t>
                      </a:r>
                      <a:br>
                        <a:rPr lang="pt-BR" sz="3600" kern="1200" dirty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</a:br>
                      <a:r>
                        <a:rPr lang="pt-BR" sz="3600" kern="1200" dirty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Elastômeros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2222556"/>
                  </a:ext>
                </a:extLst>
              </a:tr>
              <a:tr h="16292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36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Reversíveis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3600" kern="1200" dirty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Godivas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3600" kern="1200" dirty="0" err="1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Hidrocolóide</a:t>
                      </a:r>
                      <a:r>
                        <a:rPr lang="pt-BR" sz="3600" kern="1200" dirty="0">
                          <a:solidFill>
                            <a:schemeClr val="dk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 Reversível (Ágar)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438347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E915E34-0098-4953-9070-D61861B332C4}"/>
              </a:ext>
            </a:extLst>
          </p:cNvPr>
          <p:cNvSpPr/>
          <p:nvPr/>
        </p:nvSpPr>
        <p:spPr>
          <a:xfrm>
            <a:off x="6143636" y="1643056"/>
            <a:ext cx="2714644" cy="1285885"/>
          </a:xfrm>
          <a:prstGeom prst="rect">
            <a:avLst/>
          </a:prstGeom>
          <a:noFill/>
          <a:ln w="219075" cmpd="tri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de seta reta 5"/>
          <p:cNvCxnSpPr/>
          <p:nvPr/>
        </p:nvCxnSpPr>
        <p:spPr>
          <a:xfrm>
            <a:off x="428595" y="2786064"/>
            <a:ext cx="8286808" cy="1588"/>
          </a:xfrm>
          <a:prstGeom prst="straightConnector1">
            <a:avLst/>
          </a:prstGeom>
          <a:ln w="101600" cap="rnd" cmpd="sng">
            <a:prstDash val="solid"/>
            <a:bevel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42844" y="0"/>
            <a:ext cx="3900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</a:t>
            </a:r>
            <a:r>
              <a:rPr lang="pt-BR" sz="3600" dirty="0" smtClean="0"/>
              <a:t> ®</a:t>
            </a:r>
            <a:endParaRPr lang="pt-BR" sz="3600" b="1" dirty="0" smtClean="0">
              <a:latin typeface="Gabriola" pitchFamily="82" charset="0"/>
            </a:endParaRPr>
          </a:p>
        </p:txBody>
      </p:sp>
      <p:sp>
        <p:nvSpPr>
          <p:cNvPr id="8" name="Estrela de 4 pontas 7"/>
          <p:cNvSpPr/>
          <p:nvPr/>
        </p:nvSpPr>
        <p:spPr>
          <a:xfrm>
            <a:off x="28571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19115419">
            <a:off x="-13376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1971 – 1º CAD/CAM odontológico</a:t>
            </a:r>
            <a:endParaRPr lang="pt-BR" sz="1400" dirty="0"/>
          </a:p>
        </p:txBody>
      </p:sp>
      <p:sp>
        <p:nvSpPr>
          <p:cNvPr id="10" name="Estrela de 4 pontas 9"/>
          <p:cNvSpPr/>
          <p:nvPr/>
        </p:nvSpPr>
        <p:spPr>
          <a:xfrm>
            <a:off x="1643041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rot="2414676">
            <a:off x="1248907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1980 -  Sistema CEREC I</a:t>
            </a:r>
            <a:endParaRPr lang="pt-BR" sz="1400" dirty="0"/>
          </a:p>
        </p:txBody>
      </p:sp>
      <p:sp>
        <p:nvSpPr>
          <p:cNvPr id="12" name="Estrela de 4 pontas 11"/>
          <p:cNvSpPr/>
          <p:nvPr/>
        </p:nvSpPr>
        <p:spPr>
          <a:xfrm>
            <a:off x="3071801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19115419">
            <a:off x="265231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1994 – Sistema CEREC II</a:t>
            </a:r>
            <a:endParaRPr lang="pt-BR" sz="1400" dirty="0"/>
          </a:p>
        </p:txBody>
      </p:sp>
      <p:sp>
        <p:nvSpPr>
          <p:cNvPr id="15" name="Estrela de 4 pontas 14"/>
          <p:cNvSpPr/>
          <p:nvPr/>
        </p:nvSpPr>
        <p:spPr>
          <a:xfrm>
            <a:off x="4214811" y="2643189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 rot="2414676">
            <a:off x="3820676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2000 -  CEREC III, </a:t>
            </a:r>
            <a:r>
              <a:rPr lang="pt-BR" sz="1400" dirty="0" err="1" smtClean="0"/>
              <a:t>InLab</a:t>
            </a:r>
            <a:r>
              <a:rPr lang="pt-BR" sz="1400" dirty="0" smtClean="0"/>
              <a:t> e </a:t>
            </a:r>
            <a:r>
              <a:rPr lang="pt-BR" sz="1400" dirty="0" err="1" smtClean="0"/>
              <a:t>InEos</a:t>
            </a:r>
            <a:endParaRPr lang="pt-BR" sz="1400" dirty="0"/>
          </a:p>
        </p:txBody>
      </p:sp>
      <p:sp>
        <p:nvSpPr>
          <p:cNvPr id="14" name="Estrela de 4 pontas 13"/>
          <p:cNvSpPr/>
          <p:nvPr/>
        </p:nvSpPr>
        <p:spPr>
          <a:xfrm>
            <a:off x="5000627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19115419">
            <a:off x="4581141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2003 – Software CEREC 3D</a:t>
            </a:r>
            <a:endParaRPr lang="pt-BR" sz="1400" dirty="0"/>
          </a:p>
        </p:txBody>
      </p:sp>
      <p:sp>
        <p:nvSpPr>
          <p:cNvPr id="18" name="Estrela de 4 pontas 17"/>
          <p:cNvSpPr/>
          <p:nvPr/>
        </p:nvSpPr>
        <p:spPr>
          <a:xfrm>
            <a:off x="600075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 rot="2414676">
            <a:off x="5606625" y="4168151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2009 – CEREC AC com </a:t>
            </a:r>
            <a:r>
              <a:rPr lang="pt-BR" sz="1400" dirty="0" err="1" smtClean="0"/>
              <a:t>Bluecam</a:t>
            </a:r>
            <a:r>
              <a:rPr lang="pt-BR" sz="1400" dirty="0" smtClean="0"/>
              <a:t> e MC XL </a:t>
            </a: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 rot="19115419">
            <a:off x="6152778" y="1054917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2010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BLUE</a:t>
            </a:r>
            <a:endParaRPr lang="pt-BR" sz="1400" dirty="0"/>
          </a:p>
        </p:txBody>
      </p:sp>
      <p:sp>
        <p:nvSpPr>
          <p:cNvPr id="21" name="Estrela de 4 pontas 20"/>
          <p:cNvSpPr/>
          <p:nvPr/>
        </p:nvSpPr>
        <p:spPr>
          <a:xfrm>
            <a:off x="657226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Estrela de 4 pontas 21"/>
          <p:cNvSpPr/>
          <p:nvPr/>
        </p:nvSpPr>
        <p:spPr>
          <a:xfrm>
            <a:off x="714376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 rot="2414676">
            <a:off x="6749634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2012 – CEREC AC com </a:t>
            </a:r>
            <a:r>
              <a:rPr lang="pt-BR" sz="1400" dirty="0" err="1" smtClean="0"/>
              <a:t>Omnicam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24" name="Estrela de 4 pontas 23"/>
          <p:cNvSpPr/>
          <p:nvPr/>
        </p:nvSpPr>
        <p:spPr>
          <a:xfrm>
            <a:off x="764383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 rot="19115419">
            <a:off x="7224348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2013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X5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4809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 (2009)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143240" y="1357304"/>
            <a:ext cx="5210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CEREC  AC com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Bluecam</a:t>
            </a:r>
            <a:endParaRPr lang="pt-BR" sz="11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785786" y="928676"/>
            <a:ext cx="785818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Sirona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643174" y="1928808"/>
            <a:ext cx="62151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Comprimento – 20,6 cm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Peso – 270 g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Cobertura com pó de dióxido de titânio – Reflexão uniforme e adequada de luz.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CEREC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Connect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– Envio de trabalho para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fresagem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no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InLab</a:t>
            </a:r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</p:txBody>
      </p:sp>
      <p:pic>
        <p:nvPicPr>
          <p:cNvPr id="46082" name="Picture 2" descr="CEREC-AC-with-Bluecam.png (980×216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8"/>
            <a:ext cx="151702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4809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 (2009)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14612" y="928676"/>
            <a:ext cx="337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CEREC  MC  XL</a:t>
            </a:r>
            <a:endParaRPr lang="pt-BR" sz="11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785786" y="928676"/>
            <a:ext cx="785818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Sirona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6082" name="Picture 2" descr="CEREC-AC-with-Bluecam.png (980×216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8"/>
            <a:ext cx="1517028" cy="3357586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>
          <a:xfrm>
            <a:off x="2143108" y="2643188"/>
            <a:ext cx="857256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CEREC MC XL   A CEREC High Speed Crow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86116" y="1643056"/>
            <a:ext cx="4095778" cy="307183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214678" y="1571618"/>
            <a:ext cx="4214842" cy="3214710"/>
          </a:xfrm>
          <a:prstGeom prst="rect">
            <a:avLst/>
          </a:prstGeom>
          <a:noFill/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4809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 (2009)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14612" y="928676"/>
            <a:ext cx="337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CEREC  MC  XL</a:t>
            </a:r>
            <a:endParaRPr lang="pt-BR" sz="11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785786" y="928676"/>
            <a:ext cx="785818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Sirona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6082" name="Picture 2" descr="CEREC-AC-with-Bluecam.png (980×216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8"/>
            <a:ext cx="1517028" cy="3357586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>
          <a:xfrm>
            <a:off x="2143108" y="2643188"/>
            <a:ext cx="857256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214678" y="1571618"/>
            <a:ext cx="4214842" cy="3214710"/>
          </a:xfrm>
          <a:prstGeom prst="rect">
            <a:avLst/>
          </a:prstGeom>
          <a:noFill/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357554" y="2143122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Maior velocidade de usinagem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Menor nível de ruído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Simplicidade de operação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Maior precisão de desgaste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de seta reta 5"/>
          <p:cNvCxnSpPr/>
          <p:nvPr/>
        </p:nvCxnSpPr>
        <p:spPr>
          <a:xfrm>
            <a:off x="428595" y="2786064"/>
            <a:ext cx="8286808" cy="1588"/>
          </a:xfrm>
          <a:prstGeom prst="straightConnector1">
            <a:avLst/>
          </a:prstGeom>
          <a:ln w="101600" cap="rnd" cmpd="sng">
            <a:prstDash val="solid"/>
            <a:bevel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42844" y="0"/>
            <a:ext cx="3900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</a:t>
            </a:r>
            <a:r>
              <a:rPr lang="pt-BR" sz="3600" dirty="0" smtClean="0"/>
              <a:t> ®</a:t>
            </a:r>
            <a:endParaRPr lang="pt-BR" sz="3600" b="1" dirty="0" smtClean="0">
              <a:latin typeface="Gabriola" pitchFamily="82" charset="0"/>
            </a:endParaRPr>
          </a:p>
        </p:txBody>
      </p:sp>
      <p:sp>
        <p:nvSpPr>
          <p:cNvPr id="8" name="Estrela de 4 pontas 7"/>
          <p:cNvSpPr/>
          <p:nvPr/>
        </p:nvSpPr>
        <p:spPr>
          <a:xfrm>
            <a:off x="28571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19115419">
            <a:off x="-13376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1971 – 1º CAD/CAM odontológico</a:t>
            </a:r>
            <a:endParaRPr lang="pt-BR" sz="1400" dirty="0"/>
          </a:p>
        </p:txBody>
      </p:sp>
      <p:sp>
        <p:nvSpPr>
          <p:cNvPr id="10" name="Estrela de 4 pontas 9"/>
          <p:cNvSpPr/>
          <p:nvPr/>
        </p:nvSpPr>
        <p:spPr>
          <a:xfrm>
            <a:off x="1643041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rot="2414676">
            <a:off x="1248907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1980 -  Sistema CEREC I</a:t>
            </a:r>
            <a:endParaRPr lang="pt-BR" sz="1400" dirty="0"/>
          </a:p>
        </p:txBody>
      </p:sp>
      <p:sp>
        <p:nvSpPr>
          <p:cNvPr id="12" name="Estrela de 4 pontas 11"/>
          <p:cNvSpPr/>
          <p:nvPr/>
        </p:nvSpPr>
        <p:spPr>
          <a:xfrm>
            <a:off x="3071801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19115419">
            <a:off x="265231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1994 – Sistema CEREC II</a:t>
            </a:r>
            <a:endParaRPr lang="pt-BR" sz="1400" dirty="0"/>
          </a:p>
        </p:txBody>
      </p:sp>
      <p:sp>
        <p:nvSpPr>
          <p:cNvPr id="15" name="Estrela de 4 pontas 14"/>
          <p:cNvSpPr/>
          <p:nvPr/>
        </p:nvSpPr>
        <p:spPr>
          <a:xfrm>
            <a:off x="4214811" y="2643189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 rot="2414676">
            <a:off x="3820676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2000 -  CEREC III, </a:t>
            </a:r>
            <a:r>
              <a:rPr lang="pt-BR" sz="1400" dirty="0" err="1" smtClean="0"/>
              <a:t>InLab</a:t>
            </a:r>
            <a:r>
              <a:rPr lang="pt-BR" sz="1400" dirty="0" smtClean="0"/>
              <a:t> e </a:t>
            </a:r>
            <a:r>
              <a:rPr lang="pt-BR" sz="1400" dirty="0" err="1" smtClean="0"/>
              <a:t>InEos</a:t>
            </a:r>
            <a:endParaRPr lang="pt-BR" sz="1400" dirty="0"/>
          </a:p>
        </p:txBody>
      </p:sp>
      <p:sp>
        <p:nvSpPr>
          <p:cNvPr id="14" name="Estrela de 4 pontas 13"/>
          <p:cNvSpPr/>
          <p:nvPr/>
        </p:nvSpPr>
        <p:spPr>
          <a:xfrm>
            <a:off x="5000627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19115419">
            <a:off x="4581141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2003 – Software CEREC 3D</a:t>
            </a:r>
            <a:endParaRPr lang="pt-BR" sz="1400" dirty="0"/>
          </a:p>
        </p:txBody>
      </p:sp>
      <p:sp>
        <p:nvSpPr>
          <p:cNvPr id="18" name="Estrela de 4 pontas 17"/>
          <p:cNvSpPr/>
          <p:nvPr/>
        </p:nvSpPr>
        <p:spPr>
          <a:xfrm>
            <a:off x="600075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 rot="2414676">
            <a:off x="5606625" y="4168151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2009 – CEREC AC com </a:t>
            </a:r>
            <a:r>
              <a:rPr lang="pt-BR" sz="1400" dirty="0" err="1" smtClean="0"/>
              <a:t>Bluecam</a:t>
            </a:r>
            <a:r>
              <a:rPr lang="pt-BR" sz="1400" dirty="0" smtClean="0"/>
              <a:t> e MC XL </a:t>
            </a: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 rot="19115419">
            <a:off x="6152778" y="1054917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2010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BLUE</a:t>
            </a:r>
            <a:endParaRPr lang="pt-BR" sz="1400" dirty="0"/>
          </a:p>
        </p:txBody>
      </p:sp>
      <p:sp>
        <p:nvSpPr>
          <p:cNvPr id="21" name="Estrela de 4 pontas 20"/>
          <p:cNvSpPr/>
          <p:nvPr/>
        </p:nvSpPr>
        <p:spPr>
          <a:xfrm>
            <a:off x="657226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Estrela de 4 pontas 21"/>
          <p:cNvSpPr/>
          <p:nvPr/>
        </p:nvSpPr>
        <p:spPr>
          <a:xfrm>
            <a:off x="714376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 rot="2414676">
            <a:off x="6749634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2012 – CEREC AC com </a:t>
            </a:r>
            <a:r>
              <a:rPr lang="pt-BR" sz="1400" dirty="0" err="1" smtClean="0"/>
              <a:t>Omnicam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24" name="Estrela de 4 pontas 23"/>
          <p:cNvSpPr/>
          <p:nvPr/>
        </p:nvSpPr>
        <p:spPr>
          <a:xfrm>
            <a:off x="764383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 rot="19115419">
            <a:off x="7224348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2013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X5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4732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 (2010)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14612" y="928676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InEos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 BLUE</a:t>
            </a:r>
            <a:endParaRPr lang="pt-BR" sz="11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785786" y="928676"/>
            <a:ext cx="785818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Sirona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7106" name="Picture 2" descr="Resultado de imagem para ineos 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80"/>
            <a:ext cx="2190745" cy="3304075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3929058" y="1571618"/>
            <a:ext cx="4214842" cy="3214710"/>
          </a:xfrm>
          <a:prstGeom prst="rect">
            <a:avLst/>
          </a:prstGeom>
          <a:noFill/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071934" y="2071684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Mudança da tecnologia a laser pelo sistema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Bluecam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Menor tempo de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escaneamento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Grande profundidade de campo.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Alta fidelidade de imagem.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de seta reta 5"/>
          <p:cNvCxnSpPr/>
          <p:nvPr/>
        </p:nvCxnSpPr>
        <p:spPr>
          <a:xfrm>
            <a:off x="428595" y="2786064"/>
            <a:ext cx="8286808" cy="1588"/>
          </a:xfrm>
          <a:prstGeom prst="straightConnector1">
            <a:avLst/>
          </a:prstGeom>
          <a:ln w="101600" cap="rnd" cmpd="sng">
            <a:prstDash val="solid"/>
            <a:bevel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42844" y="0"/>
            <a:ext cx="3900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</a:t>
            </a:r>
            <a:r>
              <a:rPr lang="pt-BR" sz="3600" dirty="0" smtClean="0"/>
              <a:t> ®</a:t>
            </a:r>
            <a:endParaRPr lang="pt-BR" sz="3600" b="1" dirty="0" smtClean="0">
              <a:latin typeface="Gabriola" pitchFamily="82" charset="0"/>
            </a:endParaRPr>
          </a:p>
        </p:txBody>
      </p:sp>
      <p:sp>
        <p:nvSpPr>
          <p:cNvPr id="8" name="Estrela de 4 pontas 7"/>
          <p:cNvSpPr/>
          <p:nvPr/>
        </p:nvSpPr>
        <p:spPr>
          <a:xfrm>
            <a:off x="28571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19115419">
            <a:off x="-13376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1971 – 1º CAD/CAM odontológico</a:t>
            </a:r>
            <a:endParaRPr lang="pt-BR" sz="1400" dirty="0"/>
          </a:p>
        </p:txBody>
      </p:sp>
      <p:sp>
        <p:nvSpPr>
          <p:cNvPr id="10" name="Estrela de 4 pontas 9"/>
          <p:cNvSpPr/>
          <p:nvPr/>
        </p:nvSpPr>
        <p:spPr>
          <a:xfrm>
            <a:off x="1643041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rot="2414676">
            <a:off x="1248907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1980 -  Sistema CEREC I</a:t>
            </a:r>
            <a:endParaRPr lang="pt-BR" sz="1400" dirty="0"/>
          </a:p>
        </p:txBody>
      </p:sp>
      <p:sp>
        <p:nvSpPr>
          <p:cNvPr id="12" name="Estrela de 4 pontas 11"/>
          <p:cNvSpPr/>
          <p:nvPr/>
        </p:nvSpPr>
        <p:spPr>
          <a:xfrm>
            <a:off x="3071801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19115419">
            <a:off x="265231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1994 – Sistema CEREC II</a:t>
            </a:r>
            <a:endParaRPr lang="pt-BR" sz="1400" dirty="0"/>
          </a:p>
        </p:txBody>
      </p:sp>
      <p:sp>
        <p:nvSpPr>
          <p:cNvPr id="15" name="Estrela de 4 pontas 14"/>
          <p:cNvSpPr/>
          <p:nvPr/>
        </p:nvSpPr>
        <p:spPr>
          <a:xfrm>
            <a:off x="4214811" y="2643189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 rot="2414676">
            <a:off x="3820676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2000 -  CEREC III, </a:t>
            </a:r>
            <a:r>
              <a:rPr lang="pt-BR" sz="1400" dirty="0" err="1" smtClean="0"/>
              <a:t>InLab</a:t>
            </a:r>
            <a:r>
              <a:rPr lang="pt-BR" sz="1400" dirty="0" smtClean="0"/>
              <a:t> e </a:t>
            </a:r>
            <a:r>
              <a:rPr lang="pt-BR" sz="1400" dirty="0" err="1" smtClean="0"/>
              <a:t>InEos</a:t>
            </a:r>
            <a:endParaRPr lang="pt-BR" sz="1400" dirty="0"/>
          </a:p>
        </p:txBody>
      </p:sp>
      <p:sp>
        <p:nvSpPr>
          <p:cNvPr id="14" name="Estrela de 4 pontas 13"/>
          <p:cNvSpPr/>
          <p:nvPr/>
        </p:nvSpPr>
        <p:spPr>
          <a:xfrm>
            <a:off x="5000627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19115419">
            <a:off x="4581141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2003 – Software CEREC 3D</a:t>
            </a:r>
            <a:endParaRPr lang="pt-BR" sz="1400" dirty="0"/>
          </a:p>
        </p:txBody>
      </p:sp>
      <p:sp>
        <p:nvSpPr>
          <p:cNvPr id="18" name="Estrela de 4 pontas 17"/>
          <p:cNvSpPr/>
          <p:nvPr/>
        </p:nvSpPr>
        <p:spPr>
          <a:xfrm>
            <a:off x="600075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 rot="2414676">
            <a:off x="5606625" y="4168151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2009 – CEREC AC com </a:t>
            </a:r>
            <a:r>
              <a:rPr lang="pt-BR" sz="1400" dirty="0" err="1" smtClean="0"/>
              <a:t>Bluecam</a:t>
            </a:r>
            <a:r>
              <a:rPr lang="pt-BR" sz="1400" dirty="0" smtClean="0"/>
              <a:t> e MC XL </a:t>
            </a: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 rot="19115419">
            <a:off x="6152778" y="1054917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2010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BLUE</a:t>
            </a:r>
            <a:endParaRPr lang="pt-BR" sz="1400" dirty="0"/>
          </a:p>
        </p:txBody>
      </p:sp>
      <p:sp>
        <p:nvSpPr>
          <p:cNvPr id="21" name="Estrela de 4 pontas 20"/>
          <p:cNvSpPr/>
          <p:nvPr/>
        </p:nvSpPr>
        <p:spPr>
          <a:xfrm>
            <a:off x="657226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Estrela de 4 pontas 21"/>
          <p:cNvSpPr/>
          <p:nvPr/>
        </p:nvSpPr>
        <p:spPr>
          <a:xfrm>
            <a:off x="714376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 rot="2414676">
            <a:off x="6749634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2012 – CEREC AC com </a:t>
            </a:r>
            <a:r>
              <a:rPr lang="pt-BR" sz="1400" dirty="0" err="1" smtClean="0"/>
              <a:t>Omnicam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24" name="Estrela de 4 pontas 23"/>
          <p:cNvSpPr/>
          <p:nvPr/>
        </p:nvSpPr>
        <p:spPr>
          <a:xfrm>
            <a:off x="764383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 rot="19115419">
            <a:off x="7224348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2013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X5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4700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 (2012)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14612" y="928676"/>
            <a:ext cx="553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CEREC  AC  com 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Omnicam</a:t>
            </a:r>
            <a:endParaRPr lang="pt-BR" sz="11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785786" y="928676"/>
            <a:ext cx="785818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Sirona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071934" y="2071684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Mudança da tecnologia – sem necessidade de cobertura de titânio.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Captura de cores.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Maior conforto ao paciente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</p:txBody>
      </p:sp>
      <p:pic>
        <p:nvPicPr>
          <p:cNvPr id="51202" name="Picture 2" descr="Resultado de imagem para cerec as omni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32"/>
            <a:ext cx="300039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de seta reta 5"/>
          <p:cNvCxnSpPr/>
          <p:nvPr/>
        </p:nvCxnSpPr>
        <p:spPr>
          <a:xfrm>
            <a:off x="428595" y="2786064"/>
            <a:ext cx="8286808" cy="1588"/>
          </a:xfrm>
          <a:prstGeom prst="straightConnector1">
            <a:avLst/>
          </a:prstGeom>
          <a:ln w="101600" cap="rnd" cmpd="sng">
            <a:prstDash val="solid"/>
            <a:bevel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42844" y="0"/>
            <a:ext cx="3900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</a:t>
            </a:r>
            <a:r>
              <a:rPr lang="pt-BR" sz="3600" dirty="0" smtClean="0"/>
              <a:t> ®</a:t>
            </a:r>
            <a:endParaRPr lang="pt-BR" sz="3600" b="1" dirty="0" smtClean="0">
              <a:latin typeface="Gabriola" pitchFamily="82" charset="0"/>
            </a:endParaRPr>
          </a:p>
        </p:txBody>
      </p:sp>
      <p:sp>
        <p:nvSpPr>
          <p:cNvPr id="8" name="Estrela de 4 pontas 7"/>
          <p:cNvSpPr/>
          <p:nvPr/>
        </p:nvSpPr>
        <p:spPr>
          <a:xfrm>
            <a:off x="28571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19115419">
            <a:off x="-13376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1971 – 1º CAD/CAM odontológico</a:t>
            </a:r>
            <a:endParaRPr lang="pt-BR" sz="1400" dirty="0"/>
          </a:p>
        </p:txBody>
      </p:sp>
      <p:sp>
        <p:nvSpPr>
          <p:cNvPr id="10" name="Estrela de 4 pontas 9"/>
          <p:cNvSpPr/>
          <p:nvPr/>
        </p:nvSpPr>
        <p:spPr>
          <a:xfrm>
            <a:off x="1643041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rot="2414676">
            <a:off x="1248907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1980 -  Sistema CEREC I</a:t>
            </a:r>
            <a:endParaRPr lang="pt-BR" sz="1400" dirty="0"/>
          </a:p>
        </p:txBody>
      </p:sp>
      <p:sp>
        <p:nvSpPr>
          <p:cNvPr id="12" name="Estrela de 4 pontas 11"/>
          <p:cNvSpPr/>
          <p:nvPr/>
        </p:nvSpPr>
        <p:spPr>
          <a:xfrm>
            <a:off x="3071801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19115419">
            <a:off x="2652316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1994 – Sistema CEREC II</a:t>
            </a:r>
            <a:endParaRPr lang="pt-BR" sz="1400" dirty="0"/>
          </a:p>
        </p:txBody>
      </p:sp>
      <p:sp>
        <p:nvSpPr>
          <p:cNvPr id="15" name="Estrela de 4 pontas 14"/>
          <p:cNvSpPr/>
          <p:nvPr/>
        </p:nvSpPr>
        <p:spPr>
          <a:xfrm>
            <a:off x="4214811" y="2643189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 rot="2414676">
            <a:off x="3820676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2000 -  CEREC III, </a:t>
            </a:r>
            <a:r>
              <a:rPr lang="pt-BR" sz="1400" dirty="0" err="1" smtClean="0"/>
              <a:t>InLab</a:t>
            </a:r>
            <a:r>
              <a:rPr lang="pt-BR" sz="1400" dirty="0" smtClean="0"/>
              <a:t> e </a:t>
            </a:r>
            <a:r>
              <a:rPr lang="pt-BR" sz="1400" dirty="0" err="1" smtClean="0"/>
              <a:t>InEos</a:t>
            </a:r>
            <a:endParaRPr lang="pt-BR" sz="1400" dirty="0"/>
          </a:p>
        </p:txBody>
      </p:sp>
      <p:sp>
        <p:nvSpPr>
          <p:cNvPr id="14" name="Estrela de 4 pontas 13"/>
          <p:cNvSpPr/>
          <p:nvPr/>
        </p:nvSpPr>
        <p:spPr>
          <a:xfrm>
            <a:off x="5000627" y="2643187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19115419">
            <a:off x="4581141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2003 – Software CEREC 3D</a:t>
            </a:r>
            <a:endParaRPr lang="pt-BR" sz="1400" dirty="0"/>
          </a:p>
        </p:txBody>
      </p:sp>
      <p:sp>
        <p:nvSpPr>
          <p:cNvPr id="18" name="Estrela de 4 pontas 17"/>
          <p:cNvSpPr/>
          <p:nvPr/>
        </p:nvSpPr>
        <p:spPr>
          <a:xfrm>
            <a:off x="600075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 rot="2414676">
            <a:off x="5606625" y="4168151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2009 – CEREC AC com </a:t>
            </a:r>
            <a:r>
              <a:rPr lang="pt-BR" sz="1400" dirty="0" err="1" smtClean="0"/>
              <a:t>Bluecam</a:t>
            </a:r>
            <a:r>
              <a:rPr lang="pt-BR" sz="1400" dirty="0" smtClean="0"/>
              <a:t> e MC XL </a:t>
            </a: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 rot="19115419">
            <a:off x="6152778" y="1054917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2010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BLUE</a:t>
            </a:r>
            <a:endParaRPr lang="pt-BR" sz="1400" dirty="0"/>
          </a:p>
        </p:txBody>
      </p:sp>
      <p:sp>
        <p:nvSpPr>
          <p:cNvPr id="21" name="Estrela de 4 pontas 20"/>
          <p:cNvSpPr/>
          <p:nvPr/>
        </p:nvSpPr>
        <p:spPr>
          <a:xfrm>
            <a:off x="657226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Estrela de 4 pontas 21"/>
          <p:cNvSpPr/>
          <p:nvPr/>
        </p:nvSpPr>
        <p:spPr>
          <a:xfrm>
            <a:off x="7143769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 rot="2414676">
            <a:off x="6749634" y="4168152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2012 – CEREC AC com </a:t>
            </a:r>
            <a:r>
              <a:rPr lang="pt-BR" sz="1400" dirty="0" err="1" smtClean="0"/>
              <a:t>Omnicam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24" name="Estrela de 4 pontas 23"/>
          <p:cNvSpPr/>
          <p:nvPr/>
        </p:nvSpPr>
        <p:spPr>
          <a:xfrm>
            <a:off x="7643834" y="2643188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 rot="19115419">
            <a:off x="7224348" y="1054916"/>
            <a:ext cx="4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2013 – </a:t>
            </a:r>
            <a:r>
              <a:rPr lang="pt-BR" sz="1400" dirty="0" err="1" smtClean="0"/>
              <a:t>InEos</a:t>
            </a:r>
            <a:r>
              <a:rPr lang="pt-BR" sz="1400" dirty="0" smtClean="0"/>
              <a:t> X5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4700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 (2013)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14612" y="928676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InEos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 X5</a:t>
            </a:r>
            <a:endParaRPr lang="pt-BR" sz="11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785786" y="928676"/>
            <a:ext cx="785818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Sirona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inEos X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00495" y="1643056"/>
            <a:ext cx="4191029" cy="314327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929058" y="1571618"/>
            <a:ext cx="4214842" cy="3214710"/>
          </a:xfrm>
          <a:prstGeom prst="rect">
            <a:avLst/>
          </a:prstGeom>
          <a:noFill/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3250" name="Picture 2" descr="Resultado de imagem para cerec ineos x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71618"/>
            <a:ext cx="3357604" cy="3357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844" y="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Materiais de moldagem . (</a:t>
            </a:r>
            <a:r>
              <a:rPr lang="pt-BR" sz="3600" b="1" dirty="0" err="1" smtClean="0">
                <a:latin typeface="Gabriola" pitchFamily="82" charset="0"/>
              </a:rPr>
              <a:t>Alginato</a:t>
            </a:r>
            <a:r>
              <a:rPr lang="pt-BR" sz="3600" b="1" dirty="0" smtClean="0">
                <a:latin typeface="Gabriola" pitchFamily="82" charset="0"/>
              </a:rPr>
              <a:t>)</a:t>
            </a:r>
            <a:br>
              <a:rPr lang="pt-BR" sz="3600" b="1" dirty="0" smtClean="0">
                <a:latin typeface="Gabriola" pitchFamily="82" charset="0"/>
              </a:rPr>
            </a:br>
            <a:endParaRPr lang="pt-BR" sz="3600" b="1" dirty="0" smtClean="0">
              <a:latin typeface="Gabriola" pitchFamily="82" charset="0"/>
            </a:endParaRPr>
          </a:p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2C3FDB0-04FB-4A0C-9E58-D83B5D5E4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714494"/>
            <a:ext cx="2357454" cy="311953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429388" y="4897279"/>
            <a:ext cx="36433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Anusavice</a:t>
            </a: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K.J.</a:t>
            </a: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Philips Materiais Dentários -12ª Ed</a:t>
            </a: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6000760" y="1142990"/>
            <a:ext cx="2428892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Estabilidade dimensional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1142976" y="1142990"/>
            <a:ext cx="2857520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Composição e Reação de Presa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DC235C4-5A03-4D78-90BD-93E0C087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785932"/>
            <a:ext cx="4148032" cy="2700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4700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 (2013)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14612" y="928676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InEos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 X5</a:t>
            </a:r>
            <a:endParaRPr lang="pt-BR" sz="11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785786" y="928676"/>
            <a:ext cx="785818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Sirona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29058" y="1571618"/>
            <a:ext cx="4286280" cy="3214710"/>
          </a:xfrm>
          <a:prstGeom prst="rect">
            <a:avLst/>
          </a:prstGeom>
          <a:noFill/>
          <a:ln w="155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3250" name="Picture 2" descr="Resultado de imagem para cerec ineos x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80"/>
            <a:ext cx="3357604" cy="335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4071934" y="1857370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Escaneamento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robotizado.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Maior  velocidade – 1 arcada em 10 segundos.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Precisão de 12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µm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Registro simultâneo de vários elementos preparados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3892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 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43108" y="1428742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CE</a:t>
            </a:r>
            <a:r>
              <a:rPr lang="pt-BR" sz="14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ramic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REC</a:t>
            </a:r>
            <a:r>
              <a:rPr lang="pt-BR" sz="14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onstrucrion</a:t>
            </a:r>
            <a:endParaRPr lang="pt-BR" sz="1400" b="1" dirty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cs typeface="Mongolian Baiti" pitchFamily="66" charset="0"/>
            </a:endParaRPr>
          </a:p>
        </p:txBody>
      </p:sp>
      <p:sp>
        <p:nvSpPr>
          <p:cNvPr id="11" name="Seta para cima 10"/>
          <p:cNvSpPr/>
          <p:nvPr/>
        </p:nvSpPr>
        <p:spPr>
          <a:xfrm rot="10800000">
            <a:off x="3929058" y="2571750"/>
            <a:ext cx="857256" cy="785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42844" y="3929072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</a:t>
            </a:r>
            <a:r>
              <a:rPr lang="pt-BR" sz="14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hairside</a:t>
            </a:r>
            <a:r>
              <a:rPr lang="pt-BR" sz="1400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E</a:t>
            </a:r>
            <a:r>
              <a:rPr lang="pt-BR" sz="14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conomical</a:t>
            </a:r>
            <a:r>
              <a:rPr lang="pt-BR" sz="1400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R</a:t>
            </a:r>
            <a:r>
              <a:rPr lang="pt-BR" sz="14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estoration</a:t>
            </a:r>
            <a:r>
              <a:rPr lang="pt-BR" sz="1400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 </a:t>
            </a:r>
            <a:r>
              <a:rPr lang="pt-BR" sz="14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of</a:t>
            </a:r>
            <a:r>
              <a:rPr lang="pt-BR" sz="1400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E</a:t>
            </a:r>
            <a:r>
              <a:rPr lang="pt-BR" sz="14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sthetic</a:t>
            </a:r>
            <a:r>
              <a:rPr lang="pt-BR" sz="1400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C</a:t>
            </a:r>
            <a:r>
              <a:rPr lang="pt-BR" sz="1400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eramics</a:t>
            </a:r>
            <a:endParaRPr lang="pt-BR" sz="1400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3892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 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14546" y="1000114"/>
            <a:ext cx="415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Materiais Utilizados</a:t>
            </a:r>
            <a:endParaRPr lang="pt-BR" b="1" dirty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cs typeface="Mongolian Baiti" pitchFamily="66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3428992" y="1571618"/>
            <a:ext cx="1928826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Vita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Zahnfabrik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Resultado de imagem para vita mark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22"/>
            <a:ext cx="2619340" cy="261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3929058" y="2428874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Cerâmica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feldspatica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Escala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Vitapan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3D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Master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Vita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Shade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Paste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Vitadur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Alpha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(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cut-back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381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14546" y="1000114"/>
            <a:ext cx="415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Materiais Utilizados</a:t>
            </a:r>
            <a:endParaRPr lang="pt-BR" b="1" dirty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cs typeface="Mongolian Baiti" pitchFamily="66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3428992" y="1428742"/>
            <a:ext cx="1928826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Vita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Zahnfabrik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29058" y="2428874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Esmalte 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Corpo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Cervical</a:t>
            </a:r>
          </a:p>
        </p:txBody>
      </p:sp>
      <p:pic>
        <p:nvPicPr>
          <p:cNvPr id="57346" name="Picture 2" descr="Resultado de imagem para vita trilux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214560"/>
            <a:ext cx="3167090" cy="237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8" name="Picture 4" descr="Resultado de imagem para vita trilux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8"/>
            <a:ext cx="30718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Conector de seta reta 9"/>
          <p:cNvCxnSpPr/>
          <p:nvPr/>
        </p:nvCxnSpPr>
        <p:spPr>
          <a:xfrm>
            <a:off x="1714480" y="2928940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714480" y="3429006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1714480" y="4000510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381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14546" y="1000114"/>
            <a:ext cx="415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Materiais Utilizados</a:t>
            </a:r>
            <a:endParaRPr lang="pt-BR" b="1" dirty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cs typeface="Mongolian Baiti" pitchFamily="66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3428992" y="1428742"/>
            <a:ext cx="1928826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Vita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Zahnfabrik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22"/>
            <a:ext cx="4143403" cy="27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381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14546" y="1000114"/>
            <a:ext cx="415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Materiais Utilizados</a:t>
            </a:r>
            <a:endParaRPr lang="pt-BR" b="1" dirty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cs typeface="Mongolian Baiti" pitchFamily="66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3428992" y="1428742"/>
            <a:ext cx="1928826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Ivoclar</a:t>
            </a:r>
            <a:r>
              <a:rPr lang="pt-BR" sz="160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1600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Vivadent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9394" name="Picture 2" descr="Resultado de imagem para e max c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8"/>
            <a:ext cx="3667104" cy="2739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4572000" y="2214560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Dissilicato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de Lítio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3 níveis de translucidez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16 tons A-D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Tamanhos diferentes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381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14546" y="1000114"/>
            <a:ext cx="415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Materiais Utilizados</a:t>
            </a:r>
            <a:endParaRPr lang="pt-BR" b="1" dirty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cs typeface="Mongolian Baiti" pitchFamily="66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3428992" y="1428742"/>
            <a:ext cx="1928826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Ivoclar</a:t>
            </a:r>
            <a:r>
              <a:rPr lang="pt-BR" sz="160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1600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Vivadent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14325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Zircônia</a:t>
            </a:r>
          </a:p>
        </p:txBody>
      </p:sp>
      <p:pic>
        <p:nvPicPr>
          <p:cNvPr id="60418" name="Picture 2" descr="Resultado de imagem para e max zir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22"/>
            <a:ext cx="2607468" cy="260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381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14546" y="1000114"/>
            <a:ext cx="415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Materiais Utilizados</a:t>
            </a:r>
            <a:endParaRPr lang="pt-BR" b="1" dirty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cs typeface="Mongolian Baiti" pitchFamily="66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3428992" y="1428742"/>
            <a:ext cx="1928826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Ivoclar</a:t>
            </a:r>
            <a:r>
              <a:rPr lang="pt-BR" sz="160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1600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Vivadent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00562" y="2571750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PMMA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12 meses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6 tons diferentes</a:t>
            </a:r>
          </a:p>
        </p:txBody>
      </p:sp>
      <p:pic>
        <p:nvPicPr>
          <p:cNvPr id="61442" name="Picture 2" descr="Resultado de imagem para Telio C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22"/>
            <a:ext cx="2381240" cy="238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381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14546" y="1000114"/>
            <a:ext cx="415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Materiais Utilizados</a:t>
            </a:r>
            <a:endParaRPr lang="pt-BR" b="1" dirty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cs typeface="Mongolian Baiti" pitchFamily="66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3428992" y="1428742"/>
            <a:ext cx="1928826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3M ESPE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00562" y="2571750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Tecnologia Nano Cerâmica da 3M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Monodispersas, não aglomeradas.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Sílica – 20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nm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/>
            </a:r>
            <a:b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</a:b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Zircônia – 4 a 11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nm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/>
            </a:r>
            <a:b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</a:br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         Tenacidade, Flexão e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resiliência</a:t>
            </a:r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</p:txBody>
      </p:sp>
      <p:pic>
        <p:nvPicPr>
          <p:cNvPr id="62468" name="Picture 4" descr="Resultado de imagem para lava ultim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50"/>
            <a:ext cx="3571868" cy="2208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eta para cima 8"/>
          <p:cNvSpPr/>
          <p:nvPr/>
        </p:nvSpPr>
        <p:spPr>
          <a:xfrm>
            <a:off x="4643438" y="4572014"/>
            <a:ext cx="357190" cy="214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381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História Sistema CEREC ®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14546" y="1000114"/>
            <a:ext cx="415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Materiais Utilizados</a:t>
            </a:r>
            <a:endParaRPr lang="pt-BR" b="1" dirty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cs typeface="Mongolian Baiti" pitchFamily="66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3428992" y="1428742"/>
            <a:ext cx="1928826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SIRONA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29124" y="3000378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CEREC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blocs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e CEREC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blocs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 PC</a:t>
            </a:r>
          </a:p>
          <a:p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Cerâmica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feldspática</a:t>
            </a:r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</p:txBody>
      </p:sp>
      <p:pic>
        <p:nvPicPr>
          <p:cNvPr id="63490" name="Picture 2" descr="Resultado de imagem para cerec blo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176438"/>
            <a:ext cx="2643206" cy="264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844" y="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Materiais de moldagem . (Elastômeros)</a:t>
            </a:r>
            <a:br>
              <a:rPr lang="pt-BR" sz="3600" b="1" dirty="0" smtClean="0">
                <a:latin typeface="Gabriola" pitchFamily="82" charset="0"/>
              </a:rPr>
            </a:br>
            <a:endParaRPr lang="pt-BR" sz="3600" b="1" dirty="0" smtClean="0">
              <a:latin typeface="Gabriola" pitchFamily="82" charset="0"/>
            </a:endParaRPr>
          </a:p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429388" y="4897279"/>
            <a:ext cx="36433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Anusavice</a:t>
            </a: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K.J.</a:t>
            </a: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Philips Materiais Dentários -12ª Ed</a:t>
            </a: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2" descr="Resultado de imagem para moldagem elastomero">
            <a:extLst>
              <a:ext uri="{FF2B5EF4-FFF2-40B4-BE49-F238E27FC236}">
                <a16:creationId xmlns:a16="http://schemas.microsoft.com/office/drawing/2014/main" xmlns="" id="{BDC3A225-6FDF-4652-A2BD-DA032CA4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428742"/>
            <a:ext cx="33337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00034" y="4286262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</a:rPr>
              <a:t>Qualquer um dos polímeros  que apresentam as propriedades  elásticas da borracha natural.</a:t>
            </a:r>
            <a:endParaRPr lang="pt-BR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00298" y="142858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Bernard MT Condensed" pitchFamily="18" charset="0"/>
              </a:rPr>
              <a:t>Mapa de Aula:</a:t>
            </a:r>
            <a:br>
              <a:rPr lang="pt-BR" sz="3600" dirty="0" smtClean="0">
                <a:latin typeface="Bernard MT Condensed" pitchFamily="18" charset="0"/>
              </a:rPr>
            </a:br>
            <a:endParaRPr lang="pt-BR" sz="3600" dirty="0" smtClean="0">
              <a:latin typeface="Bernard MT Condensed" pitchFamily="18" charset="0"/>
            </a:endParaRPr>
          </a:p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57422" y="928676"/>
            <a:ext cx="4572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Revisão 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</a:rPr>
              <a:t>✔</a:t>
            </a:r>
          </a:p>
          <a:p>
            <a:pPr algn="ctr"/>
            <a:r>
              <a:rPr lang="pt-BR" sz="2400" dirty="0" smtClean="0"/>
              <a:t>Materiais de Moldagem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✔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3600" b="1" dirty="0" smtClean="0"/>
              <a:t>Odontologia Digital:</a:t>
            </a:r>
            <a:r>
              <a:rPr lang="pt-BR" sz="3600" dirty="0" smtClean="0"/>
              <a:t> 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</a:rPr>
              <a:t>✔</a:t>
            </a:r>
            <a:endParaRPr lang="pt-BR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pt-BR" sz="2400" dirty="0" smtClean="0"/>
              <a:t>Conceitos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✔</a:t>
            </a:r>
            <a:r>
              <a:rPr lang="pt-BR" sz="2400" dirty="0" smtClean="0"/>
              <a:t> </a:t>
            </a:r>
            <a:br>
              <a:rPr lang="pt-BR" sz="2400" dirty="0" smtClean="0"/>
            </a:br>
            <a:r>
              <a:rPr lang="pt-BR" sz="2400" dirty="0" smtClean="0"/>
              <a:t>História Sistema CEREC®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 ✔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Outros Sistemas: Itero® e Lava®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Artigo 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2497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Outros Sistemas.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85852" y="785800"/>
            <a:ext cx="6598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Escaners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 intra-orais (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OmniCam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)</a:t>
            </a:r>
            <a:endParaRPr lang="pt-BR" b="1" dirty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cs typeface="Mongolian Baiti" pitchFamily="66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94"/>
            <a:ext cx="4203784" cy="3171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4714876" y="185737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Princípio da triangulação (Pitágoras)</a:t>
            </a:r>
          </a:p>
        </p:txBody>
      </p:sp>
      <p:pic>
        <p:nvPicPr>
          <p:cNvPr id="64517" name="Picture 5" descr="Ver a imagem de orig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00312"/>
            <a:ext cx="4000528" cy="2250297"/>
          </a:xfrm>
          <a:prstGeom prst="rect">
            <a:avLst/>
          </a:prstGeom>
          <a:noFill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1428728" y="1285866"/>
            <a:ext cx="1928826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SIRONA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2497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Outros Sistemas.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85852" y="785800"/>
            <a:ext cx="5698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Escaners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 intra-orais (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ITero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)</a:t>
            </a:r>
            <a:endParaRPr lang="pt-BR" b="1" dirty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cs typeface="Mongolian Baiti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14942" y="300037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Varredura a laser </a:t>
            </a:r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confocal</a:t>
            </a:r>
            <a:endParaRPr lang="pt-BR" b="1" dirty="0" smtClean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Cambria" pitchFamily="18" charset="0"/>
              <a:cs typeface="Mongolian Baiti" pitchFamily="66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94"/>
            <a:ext cx="4165932" cy="314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1428728" y="1285866"/>
            <a:ext cx="1928826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pt-B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Align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Technology</a:t>
            </a: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2497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Outros Sistemas.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85852" y="785800"/>
            <a:ext cx="6538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Escaners</a:t>
            </a:r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Mongolian Baiti" pitchFamily="66" charset="0"/>
              </a:rPr>
              <a:t> intra-orais (Lava COS)</a:t>
            </a:r>
            <a:endParaRPr lang="pt-BR" b="1" dirty="0">
              <a:ln>
                <a:gradFill>
                  <a:gsLst>
                    <a:gs pos="0">
                      <a:schemeClr val="tx2"/>
                    </a:gs>
                    <a:gs pos="50000">
                      <a:schemeClr val="accent1"/>
                    </a:gs>
                  </a:gsLst>
                  <a:lin ang="5400000" scaled="0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cs typeface="Mongolian Baiti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786314" y="300037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gradFill>
                    <a:gsLst>
                      <a:gs pos="0">
                        <a:schemeClr val="tx2"/>
                      </a:gs>
                      <a:gs pos="50000">
                        <a:schemeClr val="accent1"/>
                      </a:gs>
                    </a:gsLst>
                    <a:lin ang="5400000" scaled="0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Cambria" pitchFamily="18" charset="0"/>
                <a:cs typeface="Mongolian Baiti" pitchFamily="66" charset="0"/>
              </a:rPr>
              <a:t>Amostragem de frente de onda ativa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94"/>
            <a:ext cx="4204332" cy="317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1428728" y="1285866"/>
            <a:ext cx="1928826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3M ESPE</a:t>
            </a: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00298" y="142858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Bernard MT Condensed" pitchFamily="18" charset="0"/>
              </a:rPr>
              <a:t>Mapa de Aula:</a:t>
            </a:r>
            <a:br>
              <a:rPr lang="pt-BR" sz="3600" dirty="0" smtClean="0">
                <a:latin typeface="Bernard MT Condensed" pitchFamily="18" charset="0"/>
              </a:rPr>
            </a:br>
            <a:endParaRPr lang="pt-BR" sz="3600" dirty="0" smtClean="0">
              <a:latin typeface="Bernard MT Condensed" pitchFamily="18" charset="0"/>
            </a:endParaRPr>
          </a:p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57422" y="928676"/>
            <a:ext cx="4572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Revisão 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</a:rPr>
              <a:t>✔</a:t>
            </a:r>
          </a:p>
          <a:p>
            <a:pPr algn="ctr"/>
            <a:r>
              <a:rPr lang="pt-BR" sz="2400" dirty="0" smtClean="0"/>
              <a:t>Materiais de Moldagem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✔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3600" b="1" dirty="0" smtClean="0"/>
              <a:t>Odontologia Digital:</a:t>
            </a:r>
            <a:r>
              <a:rPr lang="pt-BR" sz="3600" dirty="0" smtClean="0"/>
              <a:t> 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</a:rPr>
              <a:t>✔</a:t>
            </a:r>
            <a:endParaRPr lang="pt-BR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pt-BR" sz="2400" dirty="0" smtClean="0"/>
              <a:t>Conceitos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✔</a:t>
            </a:r>
            <a:r>
              <a:rPr lang="pt-BR" sz="2400" dirty="0" smtClean="0"/>
              <a:t> </a:t>
            </a:r>
            <a:br>
              <a:rPr lang="pt-BR" sz="2400" dirty="0" smtClean="0"/>
            </a:br>
            <a:r>
              <a:rPr lang="pt-BR" sz="2400" dirty="0" smtClean="0"/>
              <a:t>História Sistema CEREC®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 ✔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Outros Sistemas: Itero® e Lava®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 ✔</a:t>
            </a:r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Artigo 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1067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Artigo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80"/>
            <a:ext cx="66960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2904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Artigo (Introdução)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304"/>
            <a:ext cx="33051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reto 5"/>
          <p:cNvCxnSpPr/>
          <p:nvPr/>
        </p:nvCxnSpPr>
        <p:spPr>
          <a:xfrm>
            <a:off x="857224" y="1785932"/>
            <a:ext cx="307183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714348" y="1928808"/>
            <a:ext cx="250033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357554" y="3143254"/>
            <a:ext cx="57150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14348" y="3286130"/>
            <a:ext cx="292895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304"/>
            <a:ext cx="32575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Conector reto 15"/>
          <p:cNvCxnSpPr/>
          <p:nvPr/>
        </p:nvCxnSpPr>
        <p:spPr>
          <a:xfrm>
            <a:off x="5143504" y="1500180"/>
            <a:ext cx="300039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000628" y="1643056"/>
            <a:ext cx="314327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000628" y="1785932"/>
            <a:ext cx="142876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2904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Artigo (Introdução)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32"/>
            <a:ext cx="32670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reto 5"/>
          <p:cNvCxnSpPr/>
          <p:nvPr/>
        </p:nvCxnSpPr>
        <p:spPr>
          <a:xfrm>
            <a:off x="2071670" y="2857502"/>
            <a:ext cx="114300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928794" y="3000378"/>
            <a:ext cx="128588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85998"/>
            <a:ext cx="32956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Conector reto 18"/>
          <p:cNvCxnSpPr/>
          <p:nvPr/>
        </p:nvCxnSpPr>
        <p:spPr>
          <a:xfrm>
            <a:off x="6643702" y="2428874"/>
            <a:ext cx="171451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5214942" y="2571750"/>
            <a:ext cx="314327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214942" y="2714626"/>
            <a:ext cx="50006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4152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Artigo (Materiais e Métodos)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62"/>
            <a:ext cx="6686550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ângulo 11"/>
          <p:cNvSpPr/>
          <p:nvPr/>
        </p:nvSpPr>
        <p:spPr>
          <a:xfrm>
            <a:off x="0" y="857238"/>
            <a:ext cx="321467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42844" y="857238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Heraeus</a:t>
            </a:r>
            <a:r>
              <a:rPr lang="pt-BR" dirty="0" smtClean="0"/>
              <a:t> </a:t>
            </a:r>
            <a:r>
              <a:rPr lang="pt-BR" dirty="0" err="1" smtClean="0"/>
              <a:t>Flexitime</a:t>
            </a:r>
            <a:r>
              <a:rPr lang="pt-BR" dirty="0" smtClean="0"/>
              <a:t>® </a:t>
            </a:r>
            <a:r>
              <a:rPr lang="pt-BR" dirty="0" err="1" smtClean="0"/>
              <a:t>single</a:t>
            </a:r>
            <a:r>
              <a:rPr lang="pt-BR" dirty="0" smtClean="0"/>
              <a:t> </a:t>
            </a:r>
            <a:r>
              <a:rPr lang="pt-BR" dirty="0" err="1" smtClean="0"/>
              <a:t>step</a:t>
            </a:r>
            <a:r>
              <a:rPr lang="pt-BR" dirty="0" smtClean="0"/>
              <a:t> </a:t>
            </a:r>
            <a:r>
              <a:rPr lang="pt-BR" dirty="0" err="1" smtClean="0"/>
              <a:t>monophase</a:t>
            </a:r>
            <a:r>
              <a:rPr lang="pt-BR" dirty="0" smtClean="0"/>
              <a:t>, </a:t>
            </a:r>
            <a:r>
              <a:rPr lang="pt-BR" dirty="0" err="1" smtClean="0"/>
              <a:t>Heraeus</a:t>
            </a:r>
            <a:r>
              <a:rPr lang="pt-BR" dirty="0" smtClean="0"/>
              <a:t> </a:t>
            </a:r>
            <a:r>
              <a:rPr lang="pt-BR" dirty="0" err="1" smtClean="0"/>
              <a:t>Kulzer</a:t>
            </a:r>
            <a:r>
              <a:rPr lang="pt-BR" dirty="0" smtClean="0"/>
              <a:t> AG, </a:t>
            </a:r>
            <a:r>
              <a:rPr lang="pt-BR" dirty="0" err="1" smtClean="0"/>
              <a:t>Dübendorf</a:t>
            </a:r>
            <a:r>
              <a:rPr lang="pt-BR" dirty="0" smtClean="0"/>
              <a:t>, </a:t>
            </a:r>
            <a:r>
              <a:rPr lang="pt-BR" dirty="0" err="1" smtClean="0"/>
              <a:t>Switzerland</a:t>
            </a:r>
            <a:endParaRPr lang="pt-BR" dirty="0"/>
          </a:p>
        </p:txBody>
      </p:sp>
      <p:sp>
        <p:nvSpPr>
          <p:cNvPr id="13" name="Seta dobrada 12"/>
          <p:cNvSpPr/>
          <p:nvPr/>
        </p:nvSpPr>
        <p:spPr>
          <a:xfrm rot="16200000">
            <a:off x="1750199" y="2178841"/>
            <a:ext cx="500066" cy="4286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4152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Artigo (Materiais e Métodos)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8"/>
            <a:ext cx="67056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8"/>
            <a:ext cx="228601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857238"/>
            <a:ext cx="237172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844" y="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Materiais de moldagem . (</a:t>
            </a:r>
            <a:r>
              <a:rPr lang="pt-BR" sz="3600" b="1" dirty="0" err="1" smtClean="0">
                <a:latin typeface="Gabriola" pitchFamily="82" charset="0"/>
              </a:rPr>
              <a:t>Polissulfeto</a:t>
            </a:r>
            <a:r>
              <a:rPr lang="pt-BR" sz="3600" b="1" dirty="0" smtClean="0">
                <a:latin typeface="Gabriola" pitchFamily="82" charset="0"/>
              </a:rPr>
              <a:t>)</a:t>
            </a:r>
            <a:br>
              <a:rPr lang="pt-BR" sz="3600" b="1" dirty="0" smtClean="0">
                <a:latin typeface="Gabriola" pitchFamily="82" charset="0"/>
              </a:rPr>
            </a:br>
            <a:endParaRPr lang="pt-BR" sz="3600" b="1" dirty="0" smtClean="0">
              <a:latin typeface="Gabriola" pitchFamily="82" charset="0"/>
            </a:endParaRPr>
          </a:p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429388" y="4897279"/>
            <a:ext cx="36433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Anusavice</a:t>
            </a: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K.J.</a:t>
            </a: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Philips Materiais Dentários -12ª Ed</a:t>
            </a: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" descr="Resultado de imagem para polissulfeto">
            <a:extLst>
              <a:ext uri="{FF2B5EF4-FFF2-40B4-BE49-F238E27FC236}">
                <a16:creationId xmlns:a16="http://schemas.microsoft.com/office/drawing/2014/main" xmlns="" id="{04D424CB-EF47-4A63-A055-B2E6ADB36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928808"/>
            <a:ext cx="2928958" cy="1901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B1DF798-C0C5-4D24-B68F-491CF34C9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357305"/>
            <a:ext cx="3603619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5643570" y="857238"/>
            <a:ext cx="1643074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Reação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 Presa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60C50AD9-72C4-4873-9D9B-207CAE353559}"/>
              </a:ext>
            </a:extLst>
          </p:cNvPr>
          <p:cNvSpPr/>
          <p:nvPr/>
        </p:nvSpPr>
        <p:spPr>
          <a:xfrm>
            <a:off x="7715272" y="4500576"/>
            <a:ext cx="500066" cy="28575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2884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Artigo (Resultados)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28874"/>
            <a:ext cx="6143668" cy="253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642924"/>
            <a:ext cx="3643338" cy="166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2884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Artigo (Resultados)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42924"/>
            <a:ext cx="3643338" cy="166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428874"/>
            <a:ext cx="6715125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786196"/>
            <a:ext cx="6734175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2884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Artigo (Resultados)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8"/>
            <a:ext cx="5372425" cy="406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2744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Artigo (Discussão)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6"/>
            <a:ext cx="3295650" cy="44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14626"/>
            <a:ext cx="3267075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85932"/>
            <a:ext cx="33242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ector reto 7"/>
          <p:cNvCxnSpPr/>
          <p:nvPr/>
        </p:nvCxnSpPr>
        <p:spPr>
          <a:xfrm>
            <a:off x="928662" y="2143122"/>
            <a:ext cx="307183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285852" y="3000378"/>
            <a:ext cx="171451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428728" y="3286130"/>
            <a:ext cx="57150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5500694" y="1928808"/>
            <a:ext cx="307183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357818" y="2071684"/>
            <a:ext cx="314327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5357818" y="2214560"/>
            <a:ext cx="57150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2744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Artigo (Discussão)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22"/>
            <a:ext cx="327660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ector reto 10"/>
          <p:cNvCxnSpPr/>
          <p:nvPr/>
        </p:nvCxnSpPr>
        <p:spPr>
          <a:xfrm>
            <a:off x="1500166" y="2285998"/>
            <a:ext cx="271464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80"/>
            <a:ext cx="3276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Conector reto 16"/>
          <p:cNvCxnSpPr/>
          <p:nvPr/>
        </p:nvCxnSpPr>
        <p:spPr>
          <a:xfrm>
            <a:off x="6072198" y="3500444"/>
            <a:ext cx="107157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5929322" y="3857634"/>
            <a:ext cx="107157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2744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Artigo (Discussão)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46"/>
            <a:ext cx="3286125" cy="124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ector reto 10"/>
          <p:cNvCxnSpPr/>
          <p:nvPr/>
        </p:nvCxnSpPr>
        <p:spPr>
          <a:xfrm>
            <a:off x="3214678" y="2143122"/>
            <a:ext cx="300039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3071802" y="2285998"/>
            <a:ext cx="192882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214810" y="2714626"/>
            <a:ext cx="114300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283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Artigo (Conclusã0)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70"/>
            <a:ext cx="331470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ector reto 10"/>
          <p:cNvCxnSpPr/>
          <p:nvPr/>
        </p:nvCxnSpPr>
        <p:spPr>
          <a:xfrm>
            <a:off x="5214942" y="2714626"/>
            <a:ext cx="85725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2928926" y="2857502"/>
            <a:ext cx="314327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2928926" y="3000378"/>
            <a:ext cx="107157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Referências.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14"/>
            <a:ext cx="2635629" cy="326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00114"/>
            <a:ext cx="2500330" cy="330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000114"/>
            <a:ext cx="2286016" cy="330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2844" y="0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Referências.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928676"/>
            <a:ext cx="3640334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6"/>
            <a:ext cx="5072098" cy="93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786064"/>
            <a:ext cx="3571900" cy="90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000510"/>
            <a:ext cx="2857520" cy="101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000510"/>
            <a:ext cx="5412044" cy="920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2071684"/>
            <a:ext cx="710565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714626"/>
            <a:ext cx="3714777" cy="115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857224" y="1785932"/>
            <a:ext cx="38731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b="1" dirty="0" smtClean="0">
                <a:latin typeface="Gabriola" pitchFamily="82" charset="0"/>
              </a:rPr>
              <a:t>Obrigado !</a:t>
            </a:r>
          </a:p>
        </p:txBody>
      </p:sp>
      <p:pic>
        <p:nvPicPr>
          <p:cNvPr id="14338" name="Picture 2" descr="Ver a imagem de orig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42858"/>
            <a:ext cx="3380548" cy="4854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844" y="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Materiais de moldagem . (Silicone por condensação)</a:t>
            </a:r>
            <a:br>
              <a:rPr lang="pt-BR" sz="3600" b="1" dirty="0" smtClean="0">
                <a:latin typeface="Gabriola" pitchFamily="82" charset="0"/>
              </a:rPr>
            </a:br>
            <a:endParaRPr lang="pt-BR" sz="3600" b="1" dirty="0" smtClean="0">
              <a:latin typeface="Gabriola" pitchFamily="82" charset="0"/>
            </a:endParaRPr>
          </a:p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5786446" y="1071552"/>
            <a:ext cx="1643074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Reação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 Presa</a:t>
            </a:r>
          </a:p>
        </p:txBody>
      </p:sp>
      <p:pic>
        <p:nvPicPr>
          <p:cNvPr id="11" name="Picture 2" descr="Resultado de imagem para silicone de condensacao">
            <a:extLst>
              <a:ext uri="{FF2B5EF4-FFF2-40B4-BE49-F238E27FC236}">
                <a16:creationId xmlns:a16="http://schemas.microsoft.com/office/drawing/2014/main" xmlns="" id="{3F2EC1AE-81D9-41D5-9C01-C8F13CFFC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80"/>
            <a:ext cx="3143272" cy="3143272"/>
          </a:xfrm>
          <a:prstGeom prst="roundRect">
            <a:avLst>
              <a:gd name="adj" fmla="val 305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E86D951-370D-4545-9780-CE6775B4FC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1857370"/>
            <a:ext cx="4597657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60C50AD9-72C4-4873-9D9B-207CAE353559}"/>
              </a:ext>
            </a:extLst>
          </p:cNvPr>
          <p:cNvSpPr/>
          <p:nvPr/>
        </p:nvSpPr>
        <p:spPr>
          <a:xfrm>
            <a:off x="7929586" y="1857370"/>
            <a:ext cx="500066" cy="21431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429124" y="4897279"/>
            <a:ext cx="47148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CRAIG R. G. e POWERS J. M. – Materiais Dentários Propriedades e Manipulação; 7ª Ed. </a:t>
            </a:r>
            <a:endParaRPr lang="pt-BR" sz="1000" dirty="0" err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844" y="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Materiais de moldagem . (Silicone por adição)</a:t>
            </a:r>
            <a:br>
              <a:rPr lang="pt-BR" sz="3600" b="1" dirty="0" smtClean="0">
                <a:latin typeface="Gabriola" pitchFamily="82" charset="0"/>
              </a:rPr>
            </a:br>
            <a:endParaRPr lang="pt-BR" sz="3600" b="1" dirty="0" smtClean="0">
              <a:latin typeface="Gabriola" pitchFamily="82" charset="0"/>
            </a:endParaRPr>
          </a:p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5786446" y="1000114"/>
            <a:ext cx="1643074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Reação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 Presa</a:t>
            </a:r>
          </a:p>
        </p:txBody>
      </p:sp>
      <p:pic>
        <p:nvPicPr>
          <p:cNvPr id="13" name="Picture 4" descr="Resultado de imagem para silicone por adiÃ§Ã£o">
            <a:extLst>
              <a:ext uri="{FF2B5EF4-FFF2-40B4-BE49-F238E27FC236}">
                <a16:creationId xmlns:a16="http://schemas.microsoft.com/office/drawing/2014/main" xmlns="" id="{951F3C65-1769-4B50-A9BF-F9DB7A996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14428"/>
            <a:ext cx="3394824" cy="339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A315B90-411E-483C-B989-9E42DEFD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428742"/>
            <a:ext cx="4070902" cy="315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ângulo 15"/>
          <p:cNvSpPr/>
          <p:nvPr/>
        </p:nvSpPr>
        <p:spPr>
          <a:xfrm>
            <a:off x="6429356" y="4897279"/>
            <a:ext cx="27146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Anusavice</a:t>
            </a: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K.J.</a:t>
            </a: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Philips Materiais Dentários -12ª 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60000"/>
                <a:lumOff val="40000"/>
              </a:schemeClr>
            </a:gs>
            <a:gs pos="33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844" y="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briola" pitchFamily="82" charset="0"/>
              </a:rPr>
              <a:t>Materiais de moldagem . (</a:t>
            </a:r>
            <a:r>
              <a:rPr lang="pt-BR" sz="3600" b="1" dirty="0" err="1" smtClean="0">
                <a:latin typeface="Gabriola" pitchFamily="82" charset="0"/>
              </a:rPr>
              <a:t>Poliéter</a:t>
            </a:r>
            <a:r>
              <a:rPr lang="pt-BR" sz="3600" b="1" dirty="0" smtClean="0">
                <a:latin typeface="Gabriola" pitchFamily="82" charset="0"/>
              </a:rPr>
              <a:t>)</a:t>
            </a:r>
            <a:br>
              <a:rPr lang="pt-BR" sz="3600" b="1" dirty="0" smtClean="0">
                <a:latin typeface="Gabriola" pitchFamily="82" charset="0"/>
              </a:rPr>
            </a:br>
            <a:endParaRPr lang="pt-BR" sz="3600" b="1" dirty="0" smtClean="0">
              <a:latin typeface="Gabriola" pitchFamily="82" charset="0"/>
            </a:endParaRPr>
          </a:p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9AC90D4-FEC9-4405-A170-B0D84D347DE7}"/>
              </a:ext>
            </a:extLst>
          </p:cNvPr>
          <p:cNvSpPr txBox="1"/>
          <p:nvPr/>
        </p:nvSpPr>
        <p:spPr>
          <a:xfrm>
            <a:off x="5715008" y="1785932"/>
            <a:ext cx="1643074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Reação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 Presa</a:t>
            </a:r>
          </a:p>
        </p:txBody>
      </p:sp>
      <p:pic>
        <p:nvPicPr>
          <p:cNvPr id="7" name="Picture 2" descr="Resultado de imagem para polieter">
            <a:extLst>
              <a:ext uri="{FF2B5EF4-FFF2-40B4-BE49-F238E27FC236}">
                <a16:creationId xmlns:a16="http://schemas.microsoft.com/office/drawing/2014/main" xmlns="" id="{F0C398E3-6E9A-477C-BD03-37631914A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71618"/>
            <a:ext cx="30718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899C074-8D7A-43CE-B744-856FCA7FB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2285998"/>
            <a:ext cx="4934612" cy="173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tângulo 10"/>
          <p:cNvSpPr/>
          <p:nvPr/>
        </p:nvSpPr>
        <p:spPr>
          <a:xfrm>
            <a:off x="4429124" y="4897279"/>
            <a:ext cx="47148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CRAIG R. G. e POWERS J. M. – Materiais Dentários Propriedades e Manipulação; 7ª Ed. </a:t>
            </a:r>
            <a:endParaRPr lang="pt-BR" sz="1000" dirty="0" err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4690</TotalTime>
  <Words>1557</Words>
  <Application>Microsoft Office PowerPoint</Application>
  <PresentationFormat>Apresentação na tela (16:9)</PresentationFormat>
  <Paragraphs>418</Paragraphs>
  <Slides>69</Slides>
  <Notes>2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70" baseType="lpstr">
      <vt:lpstr>Tema do Office</vt:lpstr>
      <vt:lpstr>Odontologia Digital: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Odontologia digital:  Aposentamos os materiais de moldagem e os modelos ?</dc:title>
  <dc:creator>Lucas</dc:creator>
  <cp:lastModifiedBy>Lucas</cp:lastModifiedBy>
  <cp:revision>153</cp:revision>
  <dcterms:created xsi:type="dcterms:W3CDTF">2019-09-25T20:12:29Z</dcterms:created>
  <dcterms:modified xsi:type="dcterms:W3CDTF">2019-10-24T21:50:40Z</dcterms:modified>
  <cp:contentStatus/>
</cp:coreProperties>
</file>