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07" r:id="rId3"/>
    <p:sldId id="648" r:id="rId4"/>
    <p:sldId id="257" r:id="rId5"/>
    <p:sldId id="308" r:id="rId6"/>
    <p:sldId id="258" r:id="rId7"/>
    <p:sldId id="259" r:id="rId8"/>
    <p:sldId id="262" r:id="rId9"/>
    <p:sldId id="264" r:id="rId10"/>
    <p:sldId id="265" r:id="rId11"/>
    <p:sldId id="266" r:id="rId12"/>
    <p:sldId id="311" r:id="rId13"/>
    <p:sldId id="267" r:id="rId14"/>
    <p:sldId id="268" r:id="rId15"/>
    <p:sldId id="511" r:id="rId16"/>
    <p:sldId id="263" r:id="rId17"/>
    <p:sldId id="270" r:id="rId18"/>
    <p:sldId id="271" r:id="rId19"/>
    <p:sldId id="512" r:id="rId20"/>
    <p:sldId id="297" r:id="rId21"/>
    <p:sldId id="275" r:id="rId22"/>
    <p:sldId id="276" r:id="rId23"/>
    <p:sldId id="278" r:id="rId24"/>
    <p:sldId id="282" r:id="rId25"/>
    <p:sldId id="284" r:id="rId26"/>
    <p:sldId id="289" r:id="rId27"/>
    <p:sldId id="629" r:id="rId28"/>
    <p:sldId id="312" r:id="rId29"/>
    <p:sldId id="314" r:id="rId30"/>
    <p:sldId id="343" r:id="rId31"/>
    <p:sldId id="630" r:id="rId32"/>
    <p:sldId id="633" r:id="rId33"/>
    <p:sldId id="647" r:id="rId34"/>
    <p:sldId id="631" r:id="rId35"/>
    <p:sldId id="638" r:id="rId36"/>
    <p:sldId id="641" r:id="rId37"/>
    <p:sldId id="645" r:id="rId38"/>
    <p:sldId id="649" r:id="rId3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05" d="100"/>
          <a:sy n="105" d="100"/>
        </p:scale>
        <p:origin x="246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herme Shiraishi" userId="8e56fd84fb0d88d3" providerId="LiveId" clId="{55DEAA1B-E52A-441A-AEC1-B2CADFE247CB}"/>
    <pc:docChg chg="custSel delSld modSld sldOrd">
      <pc:chgData name="Guilherme Shiraishi" userId="8e56fd84fb0d88d3" providerId="LiveId" clId="{55DEAA1B-E52A-441A-AEC1-B2CADFE247CB}" dt="2023-05-08T22:01:42.540" v="141" actId="15"/>
      <pc:docMkLst>
        <pc:docMk/>
      </pc:docMkLst>
      <pc:sldChg chg="modSp mod">
        <pc:chgData name="Guilherme Shiraishi" userId="8e56fd84fb0d88d3" providerId="LiveId" clId="{55DEAA1B-E52A-441A-AEC1-B2CADFE247CB}" dt="2023-05-08T21:58:48.863" v="4" actId="20577"/>
        <pc:sldMkLst>
          <pc:docMk/>
          <pc:sldMk cId="2224835178" sldId="284"/>
        </pc:sldMkLst>
        <pc:spChg chg="mod">
          <ac:chgData name="Guilherme Shiraishi" userId="8e56fd84fb0d88d3" providerId="LiveId" clId="{55DEAA1B-E52A-441A-AEC1-B2CADFE247CB}" dt="2023-05-08T21:58:48.863" v="4" actId="20577"/>
          <ac:spMkLst>
            <pc:docMk/>
            <pc:sldMk cId="2224835178" sldId="284"/>
            <ac:spMk id="2" creationId="{095EA1F0-7828-4B71-A668-367E4BC16EBC}"/>
          </ac:spMkLst>
        </pc:spChg>
      </pc:sldChg>
      <pc:sldChg chg="del">
        <pc:chgData name="Guilherme Shiraishi" userId="8e56fd84fb0d88d3" providerId="LiveId" clId="{55DEAA1B-E52A-441A-AEC1-B2CADFE247CB}" dt="2023-05-08T21:58:55.806" v="5" actId="47"/>
        <pc:sldMkLst>
          <pc:docMk/>
          <pc:sldMk cId="2148833624" sldId="285"/>
        </pc:sldMkLst>
      </pc:sldChg>
      <pc:sldChg chg="modSp mod">
        <pc:chgData name="Guilherme Shiraishi" userId="8e56fd84fb0d88d3" providerId="LiveId" clId="{55DEAA1B-E52A-441A-AEC1-B2CADFE247CB}" dt="2023-05-08T21:59:07.377" v="10" actId="403"/>
        <pc:sldMkLst>
          <pc:docMk/>
          <pc:sldMk cId="0" sldId="629"/>
        </pc:sldMkLst>
        <pc:spChg chg="mod">
          <ac:chgData name="Guilherme Shiraishi" userId="8e56fd84fb0d88d3" providerId="LiveId" clId="{55DEAA1B-E52A-441A-AEC1-B2CADFE247CB}" dt="2023-05-08T21:59:07.377" v="10" actId="403"/>
          <ac:spMkLst>
            <pc:docMk/>
            <pc:sldMk cId="0" sldId="629"/>
            <ac:spMk id="16387" creationId="{EFEF6DC7-3ACB-41BE-BDFC-CC8704B0C507}"/>
          </ac:spMkLst>
        </pc:spChg>
      </pc:sldChg>
      <pc:sldChg chg="ord">
        <pc:chgData name="Guilherme Shiraishi" userId="8e56fd84fb0d88d3" providerId="LiveId" clId="{55DEAA1B-E52A-441A-AEC1-B2CADFE247CB}" dt="2023-05-08T21:59:19.430" v="12"/>
        <pc:sldMkLst>
          <pc:docMk/>
          <pc:sldMk cId="0" sldId="631"/>
        </pc:sldMkLst>
      </pc:sldChg>
      <pc:sldChg chg="addSp delSp modSp mod">
        <pc:chgData name="Guilherme Shiraishi" userId="8e56fd84fb0d88d3" providerId="LiveId" clId="{55DEAA1B-E52A-441A-AEC1-B2CADFE247CB}" dt="2023-05-08T22:00:50.462" v="117" actId="478"/>
        <pc:sldMkLst>
          <pc:docMk/>
          <pc:sldMk cId="0" sldId="638"/>
        </pc:sldMkLst>
        <pc:spChg chg="mod">
          <ac:chgData name="Guilherme Shiraishi" userId="8e56fd84fb0d88d3" providerId="LiveId" clId="{55DEAA1B-E52A-441A-AEC1-B2CADFE247CB}" dt="2023-05-08T22:00:47.514" v="116" actId="20577"/>
          <ac:spMkLst>
            <pc:docMk/>
            <pc:sldMk cId="0" sldId="638"/>
            <ac:spMk id="2" creationId="{27E20017-CFD5-4B1C-8353-BB6FE1F3EDD8}"/>
          </ac:spMkLst>
        </pc:spChg>
        <pc:spChg chg="add mod">
          <ac:chgData name="Guilherme Shiraishi" userId="8e56fd84fb0d88d3" providerId="LiveId" clId="{55DEAA1B-E52A-441A-AEC1-B2CADFE247CB}" dt="2023-05-08T22:00:50.462" v="117" actId="478"/>
          <ac:spMkLst>
            <pc:docMk/>
            <pc:sldMk cId="0" sldId="638"/>
            <ac:spMk id="4" creationId="{A16CCEB2-30AB-01BB-5549-A6B26916CFCE}"/>
          </ac:spMkLst>
        </pc:spChg>
        <pc:spChg chg="del">
          <ac:chgData name="Guilherme Shiraishi" userId="8e56fd84fb0d88d3" providerId="LiveId" clId="{55DEAA1B-E52A-441A-AEC1-B2CADFE247CB}" dt="2023-05-08T22:00:50.462" v="117" actId="478"/>
          <ac:spMkLst>
            <pc:docMk/>
            <pc:sldMk cId="0" sldId="638"/>
            <ac:spMk id="25603" creationId="{90D2DDCA-4C93-4925-BE0A-7C402E5644A5}"/>
          </ac:spMkLst>
        </pc:spChg>
      </pc:sldChg>
      <pc:sldChg chg="modSp mod">
        <pc:chgData name="Guilherme Shiraishi" userId="8e56fd84fb0d88d3" providerId="LiveId" clId="{55DEAA1B-E52A-441A-AEC1-B2CADFE247CB}" dt="2023-05-08T21:58:19.052" v="2" actId="790"/>
        <pc:sldMkLst>
          <pc:docMk/>
          <pc:sldMk cId="1479050653" sldId="648"/>
        </pc:sldMkLst>
        <pc:spChg chg="mod">
          <ac:chgData name="Guilherme Shiraishi" userId="8e56fd84fb0d88d3" providerId="LiveId" clId="{55DEAA1B-E52A-441A-AEC1-B2CADFE247CB}" dt="2023-05-08T21:58:19.052" v="2" actId="790"/>
          <ac:spMkLst>
            <pc:docMk/>
            <pc:sldMk cId="1479050653" sldId="648"/>
            <ac:spMk id="6" creationId="{09605F25-9D8D-7043-9CA0-C59462E2CF12}"/>
          </ac:spMkLst>
        </pc:spChg>
      </pc:sldChg>
      <pc:sldChg chg="modSp mod">
        <pc:chgData name="Guilherme Shiraishi" userId="8e56fd84fb0d88d3" providerId="LiveId" clId="{55DEAA1B-E52A-441A-AEC1-B2CADFE247CB}" dt="2023-05-08T22:01:42.540" v="141" actId="15"/>
        <pc:sldMkLst>
          <pc:docMk/>
          <pc:sldMk cId="3283858959" sldId="649"/>
        </pc:sldMkLst>
        <pc:spChg chg="mod">
          <ac:chgData name="Guilherme Shiraishi" userId="8e56fd84fb0d88d3" providerId="LiveId" clId="{55DEAA1B-E52A-441A-AEC1-B2CADFE247CB}" dt="2023-05-08T22:00:18.097" v="97" actId="20577"/>
          <ac:spMkLst>
            <pc:docMk/>
            <pc:sldMk cId="3283858959" sldId="649"/>
            <ac:spMk id="2" creationId="{367A3DC4-7462-4452-786C-55EC1B4C2306}"/>
          </ac:spMkLst>
        </pc:spChg>
        <pc:spChg chg="mod">
          <ac:chgData name="Guilherme Shiraishi" userId="8e56fd84fb0d88d3" providerId="LiveId" clId="{55DEAA1B-E52A-441A-AEC1-B2CADFE247CB}" dt="2023-05-08T22:01:42.540" v="141" actId="15"/>
          <ac:spMkLst>
            <pc:docMk/>
            <pc:sldMk cId="3283858959" sldId="649"/>
            <ac:spMk id="3" creationId="{9E825F5C-C7BC-F7EA-9F81-6D9975B1CCA6}"/>
          </ac:spMkLst>
        </pc:spChg>
      </pc:sldChg>
      <pc:sldChg chg="del">
        <pc:chgData name="Guilherme Shiraishi" userId="8e56fd84fb0d88d3" providerId="LiveId" clId="{55DEAA1B-E52A-441A-AEC1-B2CADFE247CB}" dt="2023-05-08T22:00:13.160" v="94" actId="47"/>
        <pc:sldMkLst>
          <pc:docMk/>
          <pc:sldMk cId="3545242092" sldId="65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DCD5DB-9756-475C-9B6C-DAA659E28DF7}"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en-US"/>
        </a:p>
      </dgm:t>
    </dgm:pt>
    <dgm:pt modelId="{C3E60AD9-EA89-4A6F-A37E-AF410E8D00AD}">
      <dgm:prSet phldrT="[Text]"/>
      <dgm:spPr/>
      <dgm:t>
        <a:bodyPr/>
        <a:lstStyle/>
        <a:p>
          <a:r>
            <a:rPr lang="pt-BR" dirty="0"/>
            <a:t>TAM</a:t>
          </a:r>
          <a:endParaRPr lang="en-US" dirty="0"/>
        </a:p>
      </dgm:t>
    </dgm:pt>
    <dgm:pt modelId="{EFF7471B-4486-4EBD-B8B7-E8FDBAFB1FC4}" type="parTrans" cxnId="{A8652DCC-E459-4466-87AF-4EBFE1EABCED}">
      <dgm:prSet/>
      <dgm:spPr/>
      <dgm:t>
        <a:bodyPr/>
        <a:lstStyle/>
        <a:p>
          <a:endParaRPr lang="en-US"/>
        </a:p>
      </dgm:t>
    </dgm:pt>
    <dgm:pt modelId="{0321F314-25E5-4F54-820F-A4777AFF3FF5}" type="sibTrans" cxnId="{A8652DCC-E459-4466-87AF-4EBFE1EABCED}">
      <dgm:prSet/>
      <dgm:spPr/>
      <dgm:t>
        <a:bodyPr/>
        <a:lstStyle/>
        <a:p>
          <a:endParaRPr lang="en-US"/>
        </a:p>
      </dgm:t>
    </dgm:pt>
    <dgm:pt modelId="{C3C65A1D-F149-486A-835D-2385382C70A9}">
      <dgm:prSet phldrT="[Text]"/>
      <dgm:spPr/>
      <dgm:t>
        <a:bodyPr/>
        <a:lstStyle/>
        <a:p>
          <a:r>
            <a:rPr lang="pt-BR" dirty="0"/>
            <a:t>SAM</a:t>
          </a:r>
          <a:endParaRPr lang="en-US" dirty="0"/>
        </a:p>
      </dgm:t>
    </dgm:pt>
    <dgm:pt modelId="{10AD5695-3D8E-4A9E-B693-4D2634D5C1EC}" type="parTrans" cxnId="{C258E40B-4322-489B-A45D-587C60F47130}">
      <dgm:prSet/>
      <dgm:spPr/>
      <dgm:t>
        <a:bodyPr/>
        <a:lstStyle/>
        <a:p>
          <a:endParaRPr lang="en-US"/>
        </a:p>
      </dgm:t>
    </dgm:pt>
    <dgm:pt modelId="{6E87D39D-A5DB-4B34-804F-E7A66D0D0B8A}" type="sibTrans" cxnId="{C258E40B-4322-489B-A45D-587C60F47130}">
      <dgm:prSet/>
      <dgm:spPr/>
      <dgm:t>
        <a:bodyPr/>
        <a:lstStyle/>
        <a:p>
          <a:endParaRPr lang="en-US"/>
        </a:p>
      </dgm:t>
    </dgm:pt>
    <dgm:pt modelId="{6B9D07B2-EC30-428F-9C97-D96E261E049E}">
      <dgm:prSet phldrT="[Text]"/>
      <dgm:spPr/>
      <dgm:t>
        <a:bodyPr/>
        <a:lstStyle/>
        <a:p>
          <a:r>
            <a:rPr lang="pt-BR" dirty="0"/>
            <a:t>SOM</a:t>
          </a:r>
          <a:endParaRPr lang="en-US" dirty="0"/>
        </a:p>
      </dgm:t>
    </dgm:pt>
    <dgm:pt modelId="{80E206B7-563C-4311-ACF1-E648FF81DB59}" type="parTrans" cxnId="{A96F39BA-FF8F-4417-A037-F197E9112F72}">
      <dgm:prSet/>
      <dgm:spPr/>
      <dgm:t>
        <a:bodyPr/>
        <a:lstStyle/>
        <a:p>
          <a:endParaRPr lang="en-US"/>
        </a:p>
      </dgm:t>
    </dgm:pt>
    <dgm:pt modelId="{FD79DE19-2DC0-41A1-A68B-DE9F75A81E4F}" type="sibTrans" cxnId="{A96F39BA-FF8F-4417-A037-F197E9112F72}">
      <dgm:prSet/>
      <dgm:spPr/>
      <dgm:t>
        <a:bodyPr/>
        <a:lstStyle/>
        <a:p>
          <a:endParaRPr lang="en-US"/>
        </a:p>
      </dgm:t>
    </dgm:pt>
    <dgm:pt modelId="{FEA1D1BA-683F-4573-8EE6-E3AD9B6E30DF}" type="pres">
      <dgm:prSet presAssocID="{BDDCD5DB-9756-475C-9B6C-DAA659E28DF7}" presName="Name0" presStyleCnt="0">
        <dgm:presLayoutVars>
          <dgm:chMax val="7"/>
          <dgm:resizeHandles val="exact"/>
        </dgm:presLayoutVars>
      </dgm:prSet>
      <dgm:spPr/>
    </dgm:pt>
    <dgm:pt modelId="{50B0D4B0-1F08-47A9-A7C7-45960C36F460}" type="pres">
      <dgm:prSet presAssocID="{BDDCD5DB-9756-475C-9B6C-DAA659E28DF7}" presName="comp1" presStyleCnt="0"/>
      <dgm:spPr/>
    </dgm:pt>
    <dgm:pt modelId="{BDF1E3AD-9012-4879-87E7-41D6BDEA4C74}" type="pres">
      <dgm:prSet presAssocID="{BDDCD5DB-9756-475C-9B6C-DAA659E28DF7}" presName="circle1" presStyleLbl="node1" presStyleIdx="0" presStyleCnt="3"/>
      <dgm:spPr/>
    </dgm:pt>
    <dgm:pt modelId="{3129D859-89E4-4E9D-AEA5-8B2C495A504D}" type="pres">
      <dgm:prSet presAssocID="{BDDCD5DB-9756-475C-9B6C-DAA659E28DF7}" presName="c1text" presStyleLbl="node1" presStyleIdx="0" presStyleCnt="3">
        <dgm:presLayoutVars>
          <dgm:bulletEnabled val="1"/>
        </dgm:presLayoutVars>
      </dgm:prSet>
      <dgm:spPr/>
    </dgm:pt>
    <dgm:pt modelId="{B3041FF3-C927-4BF1-BDAC-CC6D2EE723C3}" type="pres">
      <dgm:prSet presAssocID="{BDDCD5DB-9756-475C-9B6C-DAA659E28DF7}" presName="comp2" presStyleCnt="0"/>
      <dgm:spPr/>
    </dgm:pt>
    <dgm:pt modelId="{BD208115-BE9F-4326-BB36-0FC57EBCE688}" type="pres">
      <dgm:prSet presAssocID="{BDDCD5DB-9756-475C-9B6C-DAA659E28DF7}" presName="circle2" presStyleLbl="node1" presStyleIdx="1" presStyleCnt="3"/>
      <dgm:spPr/>
    </dgm:pt>
    <dgm:pt modelId="{34D74730-E2ED-414C-80FA-06157FD319F6}" type="pres">
      <dgm:prSet presAssocID="{BDDCD5DB-9756-475C-9B6C-DAA659E28DF7}" presName="c2text" presStyleLbl="node1" presStyleIdx="1" presStyleCnt="3">
        <dgm:presLayoutVars>
          <dgm:bulletEnabled val="1"/>
        </dgm:presLayoutVars>
      </dgm:prSet>
      <dgm:spPr/>
    </dgm:pt>
    <dgm:pt modelId="{2006E5AA-40C1-4E8D-BD2F-6A787AD8D48E}" type="pres">
      <dgm:prSet presAssocID="{BDDCD5DB-9756-475C-9B6C-DAA659E28DF7}" presName="comp3" presStyleCnt="0"/>
      <dgm:spPr/>
    </dgm:pt>
    <dgm:pt modelId="{DAD9B0DC-590E-4FC6-A84E-588C98B2F24A}" type="pres">
      <dgm:prSet presAssocID="{BDDCD5DB-9756-475C-9B6C-DAA659E28DF7}" presName="circle3" presStyleLbl="node1" presStyleIdx="2" presStyleCnt="3"/>
      <dgm:spPr/>
    </dgm:pt>
    <dgm:pt modelId="{472F2FF7-744F-4E3F-A58E-6B2290B9D85B}" type="pres">
      <dgm:prSet presAssocID="{BDDCD5DB-9756-475C-9B6C-DAA659E28DF7}" presName="c3text" presStyleLbl="node1" presStyleIdx="2" presStyleCnt="3">
        <dgm:presLayoutVars>
          <dgm:bulletEnabled val="1"/>
        </dgm:presLayoutVars>
      </dgm:prSet>
      <dgm:spPr/>
    </dgm:pt>
  </dgm:ptLst>
  <dgm:cxnLst>
    <dgm:cxn modelId="{C258E40B-4322-489B-A45D-587C60F47130}" srcId="{BDDCD5DB-9756-475C-9B6C-DAA659E28DF7}" destId="{C3C65A1D-F149-486A-835D-2385382C70A9}" srcOrd="1" destOrd="0" parTransId="{10AD5695-3D8E-4A9E-B693-4D2634D5C1EC}" sibTransId="{6E87D39D-A5DB-4B34-804F-E7A66D0D0B8A}"/>
    <dgm:cxn modelId="{B2E4D51D-0CD1-44D3-8E27-8940F5FA7E53}" type="presOf" srcId="{C3E60AD9-EA89-4A6F-A37E-AF410E8D00AD}" destId="{BDF1E3AD-9012-4879-87E7-41D6BDEA4C74}" srcOrd="0" destOrd="0" presId="urn:microsoft.com/office/officeart/2005/8/layout/venn2"/>
    <dgm:cxn modelId="{8C7E3A3A-B71D-45C1-BE86-C6E8FB46CA5E}" type="presOf" srcId="{BDDCD5DB-9756-475C-9B6C-DAA659E28DF7}" destId="{FEA1D1BA-683F-4573-8EE6-E3AD9B6E30DF}" srcOrd="0" destOrd="0" presId="urn:microsoft.com/office/officeart/2005/8/layout/venn2"/>
    <dgm:cxn modelId="{0F495499-9B36-4A2F-B9F8-C9AB5AA14767}" type="presOf" srcId="{C3C65A1D-F149-486A-835D-2385382C70A9}" destId="{34D74730-E2ED-414C-80FA-06157FD319F6}" srcOrd="1" destOrd="0" presId="urn:microsoft.com/office/officeart/2005/8/layout/venn2"/>
    <dgm:cxn modelId="{C9E7389D-92A2-41DE-AC21-AC433D75ED62}" type="presOf" srcId="{6B9D07B2-EC30-428F-9C97-D96E261E049E}" destId="{DAD9B0DC-590E-4FC6-A84E-588C98B2F24A}" srcOrd="0" destOrd="0" presId="urn:microsoft.com/office/officeart/2005/8/layout/venn2"/>
    <dgm:cxn modelId="{A96F39BA-FF8F-4417-A037-F197E9112F72}" srcId="{BDDCD5DB-9756-475C-9B6C-DAA659E28DF7}" destId="{6B9D07B2-EC30-428F-9C97-D96E261E049E}" srcOrd="2" destOrd="0" parTransId="{80E206B7-563C-4311-ACF1-E648FF81DB59}" sibTransId="{FD79DE19-2DC0-41A1-A68B-DE9F75A81E4F}"/>
    <dgm:cxn modelId="{A8652DCC-E459-4466-87AF-4EBFE1EABCED}" srcId="{BDDCD5DB-9756-475C-9B6C-DAA659E28DF7}" destId="{C3E60AD9-EA89-4A6F-A37E-AF410E8D00AD}" srcOrd="0" destOrd="0" parTransId="{EFF7471B-4486-4EBD-B8B7-E8FDBAFB1FC4}" sibTransId="{0321F314-25E5-4F54-820F-A4777AFF3FF5}"/>
    <dgm:cxn modelId="{43B9CFD4-7175-4FC4-BA29-AB8A21AD2BEF}" type="presOf" srcId="{C3E60AD9-EA89-4A6F-A37E-AF410E8D00AD}" destId="{3129D859-89E4-4E9D-AEA5-8B2C495A504D}" srcOrd="1" destOrd="0" presId="urn:microsoft.com/office/officeart/2005/8/layout/venn2"/>
    <dgm:cxn modelId="{2775EEDF-49AD-4777-AA48-15E7DBB7D287}" type="presOf" srcId="{C3C65A1D-F149-486A-835D-2385382C70A9}" destId="{BD208115-BE9F-4326-BB36-0FC57EBCE688}" srcOrd="0" destOrd="0" presId="urn:microsoft.com/office/officeart/2005/8/layout/venn2"/>
    <dgm:cxn modelId="{FF4EA9EA-39F2-42DB-B8F5-C763CE506427}" type="presOf" srcId="{6B9D07B2-EC30-428F-9C97-D96E261E049E}" destId="{472F2FF7-744F-4E3F-A58E-6B2290B9D85B}" srcOrd="1" destOrd="0" presId="urn:microsoft.com/office/officeart/2005/8/layout/venn2"/>
    <dgm:cxn modelId="{7F55A33C-9604-4D73-8CC8-8BB63B57FDA2}" type="presParOf" srcId="{FEA1D1BA-683F-4573-8EE6-E3AD9B6E30DF}" destId="{50B0D4B0-1F08-47A9-A7C7-45960C36F460}" srcOrd="0" destOrd="0" presId="urn:microsoft.com/office/officeart/2005/8/layout/venn2"/>
    <dgm:cxn modelId="{D9352ACF-83D7-4D70-A195-A443906C6320}" type="presParOf" srcId="{50B0D4B0-1F08-47A9-A7C7-45960C36F460}" destId="{BDF1E3AD-9012-4879-87E7-41D6BDEA4C74}" srcOrd="0" destOrd="0" presId="urn:microsoft.com/office/officeart/2005/8/layout/venn2"/>
    <dgm:cxn modelId="{0FFA0F67-5556-40A7-BDD0-03A2C4730BF0}" type="presParOf" srcId="{50B0D4B0-1F08-47A9-A7C7-45960C36F460}" destId="{3129D859-89E4-4E9D-AEA5-8B2C495A504D}" srcOrd="1" destOrd="0" presId="urn:microsoft.com/office/officeart/2005/8/layout/venn2"/>
    <dgm:cxn modelId="{3542ED41-F15A-450A-9B92-F91A62629068}" type="presParOf" srcId="{FEA1D1BA-683F-4573-8EE6-E3AD9B6E30DF}" destId="{B3041FF3-C927-4BF1-BDAC-CC6D2EE723C3}" srcOrd="1" destOrd="0" presId="urn:microsoft.com/office/officeart/2005/8/layout/venn2"/>
    <dgm:cxn modelId="{DCFACD2D-9A39-4581-9BEE-37919758D32B}" type="presParOf" srcId="{B3041FF3-C927-4BF1-BDAC-CC6D2EE723C3}" destId="{BD208115-BE9F-4326-BB36-0FC57EBCE688}" srcOrd="0" destOrd="0" presId="urn:microsoft.com/office/officeart/2005/8/layout/venn2"/>
    <dgm:cxn modelId="{784E6B84-CEF5-4B71-A002-A971AFDBB20A}" type="presParOf" srcId="{B3041FF3-C927-4BF1-BDAC-CC6D2EE723C3}" destId="{34D74730-E2ED-414C-80FA-06157FD319F6}" srcOrd="1" destOrd="0" presId="urn:microsoft.com/office/officeart/2005/8/layout/venn2"/>
    <dgm:cxn modelId="{D21DDF2D-8EED-470B-B4CD-1BC2B20EC059}" type="presParOf" srcId="{FEA1D1BA-683F-4573-8EE6-E3AD9B6E30DF}" destId="{2006E5AA-40C1-4E8D-BD2F-6A787AD8D48E}" srcOrd="2" destOrd="0" presId="urn:microsoft.com/office/officeart/2005/8/layout/venn2"/>
    <dgm:cxn modelId="{E0393754-93BA-4CE1-9C91-8D67D90A0125}" type="presParOf" srcId="{2006E5AA-40C1-4E8D-BD2F-6A787AD8D48E}" destId="{DAD9B0DC-590E-4FC6-A84E-588C98B2F24A}" srcOrd="0" destOrd="0" presId="urn:microsoft.com/office/officeart/2005/8/layout/venn2"/>
    <dgm:cxn modelId="{614094AD-078A-4BF4-B28B-39250E5AE8F4}" type="presParOf" srcId="{2006E5AA-40C1-4E8D-BD2F-6A787AD8D48E}" destId="{472F2FF7-744F-4E3F-A58E-6B2290B9D85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DCD5DB-9756-475C-9B6C-DAA659E28DF7}"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en-US"/>
        </a:p>
      </dgm:t>
    </dgm:pt>
    <dgm:pt modelId="{6B9D07B2-EC30-428F-9C97-D96E261E049E}">
      <dgm:prSet phldrT="[Text]"/>
      <dgm:spPr/>
      <dgm:t>
        <a:bodyPr/>
        <a:lstStyle/>
        <a:p>
          <a:r>
            <a:rPr lang="pt-BR" dirty="0"/>
            <a:t>SOM</a:t>
          </a:r>
          <a:endParaRPr lang="en-US" dirty="0"/>
        </a:p>
      </dgm:t>
    </dgm:pt>
    <dgm:pt modelId="{80E206B7-563C-4311-ACF1-E648FF81DB59}" type="parTrans" cxnId="{A96F39BA-FF8F-4417-A037-F197E9112F72}">
      <dgm:prSet/>
      <dgm:spPr/>
      <dgm:t>
        <a:bodyPr/>
        <a:lstStyle/>
        <a:p>
          <a:endParaRPr lang="en-US"/>
        </a:p>
      </dgm:t>
    </dgm:pt>
    <dgm:pt modelId="{FD79DE19-2DC0-41A1-A68B-DE9F75A81E4F}" type="sibTrans" cxnId="{A96F39BA-FF8F-4417-A037-F197E9112F72}">
      <dgm:prSet/>
      <dgm:spPr/>
      <dgm:t>
        <a:bodyPr/>
        <a:lstStyle/>
        <a:p>
          <a:endParaRPr lang="en-US"/>
        </a:p>
      </dgm:t>
    </dgm:pt>
    <dgm:pt modelId="{FEA1D1BA-683F-4573-8EE6-E3AD9B6E30DF}" type="pres">
      <dgm:prSet presAssocID="{BDDCD5DB-9756-475C-9B6C-DAA659E28DF7}" presName="Name0" presStyleCnt="0">
        <dgm:presLayoutVars>
          <dgm:chMax val="7"/>
          <dgm:resizeHandles val="exact"/>
        </dgm:presLayoutVars>
      </dgm:prSet>
      <dgm:spPr/>
    </dgm:pt>
    <dgm:pt modelId="{50B0D4B0-1F08-47A9-A7C7-45960C36F460}" type="pres">
      <dgm:prSet presAssocID="{BDDCD5DB-9756-475C-9B6C-DAA659E28DF7}" presName="comp1" presStyleCnt="0"/>
      <dgm:spPr/>
    </dgm:pt>
    <dgm:pt modelId="{BDF1E3AD-9012-4879-87E7-41D6BDEA4C74}" type="pres">
      <dgm:prSet presAssocID="{BDDCD5DB-9756-475C-9B6C-DAA659E28DF7}" presName="circle1" presStyleLbl="node1" presStyleIdx="0" presStyleCnt="1"/>
      <dgm:spPr/>
    </dgm:pt>
    <dgm:pt modelId="{3129D859-89E4-4E9D-AEA5-8B2C495A504D}" type="pres">
      <dgm:prSet presAssocID="{BDDCD5DB-9756-475C-9B6C-DAA659E28DF7}" presName="c1text" presStyleLbl="node1" presStyleIdx="0" presStyleCnt="1">
        <dgm:presLayoutVars>
          <dgm:bulletEnabled val="1"/>
        </dgm:presLayoutVars>
      </dgm:prSet>
      <dgm:spPr/>
    </dgm:pt>
  </dgm:ptLst>
  <dgm:cxnLst>
    <dgm:cxn modelId="{75B5CC1B-CF3D-46C2-98D9-011B7C04D376}" type="presOf" srcId="{6B9D07B2-EC30-428F-9C97-D96E261E049E}" destId="{3129D859-89E4-4E9D-AEA5-8B2C495A504D}" srcOrd="1" destOrd="0" presId="urn:microsoft.com/office/officeart/2005/8/layout/venn2"/>
    <dgm:cxn modelId="{8C7E3A3A-B71D-45C1-BE86-C6E8FB46CA5E}" type="presOf" srcId="{BDDCD5DB-9756-475C-9B6C-DAA659E28DF7}" destId="{FEA1D1BA-683F-4573-8EE6-E3AD9B6E30DF}" srcOrd="0" destOrd="0" presId="urn:microsoft.com/office/officeart/2005/8/layout/venn2"/>
    <dgm:cxn modelId="{76DCDC5C-5CEC-457D-9C44-9CF692A15C8B}" type="presOf" srcId="{6B9D07B2-EC30-428F-9C97-D96E261E049E}" destId="{BDF1E3AD-9012-4879-87E7-41D6BDEA4C74}" srcOrd="0" destOrd="0" presId="urn:microsoft.com/office/officeart/2005/8/layout/venn2"/>
    <dgm:cxn modelId="{A96F39BA-FF8F-4417-A037-F197E9112F72}" srcId="{BDDCD5DB-9756-475C-9B6C-DAA659E28DF7}" destId="{6B9D07B2-EC30-428F-9C97-D96E261E049E}" srcOrd="0" destOrd="0" parTransId="{80E206B7-563C-4311-ACF1-E648FF81DB59}" sibTransId="{FD79DE19-2DC0-41A1-A68B-DE9F75A81E4F}"/>
    <dgm:cxn modelId="{7F55A33C-9604-4D73-8CC8-8BB63B57FDA2}" type="presParOf" srcId="{FEA1D1BA-683F-4573-8EE6-E3AD9B6E30DF}" destId="{50B0D4B0-1F08-47A9-A7C7-45960C36F460}" srcOrd="0" destOrd="0" presId="urn:microsoft.com/office/officeart/2005/8/layout/venn2"/>
    <dgm:cxn modelId="{D9352ACF-83D7-4D70-A195-A443906C6320}" type="presParOf" srcId="{50B0D4B0-1F08-47A9-A7C7-45960C36F460}" destId="{BDF1E3AD-9012-4879-87E7-41D6BDEA4C74}" srcOrd="0" destOrd="0" presId="urn:microsoft.com/office/officeart/2005/8/layout/venn2"/>
    <dgm:cxn modelId="{0FFA0F67-5556-40A7-BDD0-03A2C4730BF0}" type="presParOf" srcId="{50B0D4B0-1F08-47A9-A7C7-45960C36F460}" destId="{3129D859-89E4-4E9D-AEA5-8B2C495A504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1E3AD-9012-4879-87E7-41D6BDEA4C74}">
      <dsp:nvSpPr>
        <dsp:cNvPr id="0" name=""/>
        <dsp:cNvSpPr/>
      </dsp:nvSpPr>
      <dsp:spPr>
        <a:xfrm>
          <a:off x="1116123" y="0"/>
          <a:ext cx="3888432" cy="388843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pt-BR" sz="1900" kern="1200" dirty="0"/>
            <a:t>TAM</a:t>
          </a:r>
          <a:endParaRPr lang="en-US" sz="1900" kern="1200" dirty="0"/>
        </a:p>
      </dsp:txBody>
      <dsp:txXfrm>
        <a:off x="2380836" y="194421"/>
        <a:ext cx="1359006" cy="583264"/>
      </dsp:txXfrm>
    </dsp:sp>
    <dsp:sp modelId="{BD208115-BE9F-4326-BB36-0FC57EBCE688}">
      <dsp:nvSpPr>
        <dsp:cNvPr id="0" name=""/>
        <dsp:cNvSpPr/>
      </dsp:nvSpPr>
      <dsp:spPr>
        <a:xfrm>
          <a:off x="1602177" y="972107"/>
          <a:ext cx="2916324" cy="2916324"/>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pt-BR" sz="1900" kern="1200" dirty="0"/>
            <a:t>SAM</a:t>
          </a:r>
          <a:endParaRPr lang="en-US" sz="1900" kern="1200" dirty="0"/>
        </a:p>
      </dsp:txBody>
      <dsp:txXfrm>
        <a:off x="2380836" y="1154378"/>
        <a:ext cx="1359006" cy="546810"/>
      </dsp:txXfrm>
    </dsp:sp>
    <dsp:sp modelId="{DAD9B0DC-590E-4FC6-A84E-588C98B2F24A}">
      <dsp:nvSpPr>
        <dsp:cNvPr id="0" name=""/>
        <dsp:cNvSpPr/>
      </dsp:nvSpPr>
      <dsp:spPr>
        <a:xfrm>
          <a:off x="2088232" y="1944216"/>
          <a:ext cx="1944216" cy="1944216"/>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pt-BR" sz="1900" kern="1200" dirty="0"/>
            <a:t>SOM</a:t>
          </a:r>
          <a:endParaRPr lang="en-US" sz="1900" kern="1200" dirty="0"/>
        </a:p>
      </dsp:txBody>
      <dsp:txXfrm>
        <a:off x="2372955" y="2430269"/>
        <a:ext cx="1374768" cy="972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1E3AD-9012-4879-87E7-41D6BDEA4C74}">
      <dsp:nvSpPr>
        <dsp:cNvPr id="0" name=""/>
        <dsp:cNvSpPr/>
      </dsp:nvSpPr>
      <dsp:spPr>
        <a:xfrm>
          <a:off x="1116123" y="0"/>
          <a:ext cx="3888432" cy="388843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pt-BR" sz="6500" kern="1200" dirty="0"/>
            <a:t>SOM</a:t>
          </a:r>
          <a:endParaRPr lang="en-US" sz="6500" kern="1200" dirty="0"/>
        </a:p>
      </dsp:txBody>
      <dsp:txXfrm>
        <a:off x="1685571" y="972108"/>
        <a:ext cx="2749536" cy="194421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5-10T17:15:39.586"/>
    </inkml:context>
    <inkml:brush xml:id="br0">
      <inkml:brushProperty name="width" value="0.05292" units="cm"/>
      <inkml:brushProperty name="height" value="0.05292" units="cm"/>
      <inkml:brushProperty name="color" value="#7030A0"/>
    </inkml:brush>
  </inkml:definitions>
  <inkml:trace contextRef="#ctx0" brushRef="#br0">2108 11661 62 0,'0'0'157'0,"0"0"89"0,0 0 108 16,0 0-18-16,0 0 4 0,0 0 51 15,0 0 42-15,0 0-20 0,-10-2-43 16,8-2-52-16,-3 1-59 0,-2-2-54 15,2 1-42-15,-2-2-18 0,-5-2-20 16,4-1-22-16,-9-2-27 0,3-5-24 16,-10-4-30-16,2-2-55 0,-7-3-124 15,-2-5-172-15,2 0-306 0,-2-3-309 16,-1-2-1-16,1 2 185 0,4 0 252 16,3 3 283-16</inkml:trace>
  <inkml:trace contextRef="#ctx0" brushRef="#br0" timeOffset="780.61">2002 12807 30 0,'0'-7'67'0,"-5"0"58"0,2 1 27 15,3 6 53-15,0-5 85 0,0 5 92 16,0 0 35-16,0 0-1 0,-4-5-26 15,4 5-58-15,0 0-58 0,0 0-34 16,0 0-21-16,0 0-8 0,-8-2-4 16,4 0 5-16,-4 0-13 0,1-2-22 15,-5-1-32-15,0-4-34 0,-7-5-32 16,-5-5-35-16,-3-5-131 0,-4-5-185 16,-3-4-247-16,-10 0-347 15,6-3-175-15,-1 1 119 0,1 5 245 0,2 2 282 16,9 4 259-16</inkml:trace>
  <inkml:trace contextRef="#ctx0" brushRef="#br0" timeOffset="1767.66">2057 13962 25 0,'0'0'251'0,"0"0"197"0,0 0 148 16,0 0 151-16,0 0-317 0,0 0-136 15,0 0-41-15,0 0 10 16,-5-6-13-16,0 1-28 0,-2-2-40 16,-5-3-30-16,-2 0-24 0,2-3-24 15,-8-3-32-15,-4-6-31 0,-2-3-52 16,-6-5-136-16,1-4-204 0,-8 0-380 16,1-3-229-16,-6-1 38 0,-1 2 206 15,8 3 269-15,4 4 289 0</inkml:trace>
  <inkml:trace contextRef="#ctx0" brushRef="#br0" timeOffset="3240.03">2110 15108 110 0,'0'0'252'16,"0"0"71"-16,0 0 62 0,0 0-116 16,-7 3-90-16,7-3 13 0,0 0 98 15,-5 1 78-15,5-1 21 0,-7-1-6 16,0-2 4-16,2 0 12 0,-2-3 36 15,-5-4 16-15,-1-2-19 0,-6-6-62 16,0-3-79-16,-12-8-103 0,-3-4-176 16,-5-7-270-16,-11-8-422 0,-6-1-573 15,-2-2-110-15,0 2 178 0,8 5 346 16,6 5 412-16,11 8 329 0</inkml:trace>
  <inkml:trace contextRef="#ctx0" brushRef="#br0" timeOffset="4437.26">18895 7351 35 0,'-7'0'324'16,"7"0"292"-16,-5-1 226 0,5 1 165 16,0 0-408-16,-7-5-246 0,2 0-114 15,-2 1 0-15,2 0 54 0,-2-2 12 16,0 0-26-16,-6-3-36 0,1 0-33 16,-7-3-37-16,7-2-31 0,-7-3-31 15,-3-1-32-15,-2-2-37 0,5-1-120 16,-1 1-164-16,1 2-216 0,-5 0-343 15,10 3-436-15,-3 3 18 0,5 2 221 16,4 2 310-16,1 4 349 0</inkml:trace>
  <inkml:trace contextRef="#ctx0" brushRef="#br0" timeOffset="5080.26">18922 8499 66 0,'-8'-3'434'0,"4"0"320"0,4 3 255 0,0 0 234 16,-8-3-527-16,8 3-296 0,-7-7-118 16,2 1-47-16,3-1-54 0,-8-4-77 15,1-2-78-15,-8-3-48 0,-3-4-25 16,1-2-50-16,-7-4-65 0,-6-3-60 15,-4-2-96-15,-2 0-146 0,-1 0-289 16,5 2-270-16,-2 1 19 0,5 6 173 16,-1 3 253-16,13 5 310 0</inkml:trace>
  <inkml:trace contextRef="#ctx0" brushRef="#br0" timeOffset="5581.03">18934 9522 27 0,'0'0'286'0,"0"6"273"16,0-6 227-16,0 0 191 0,0 0-342 15,0 0-212-15,0 0-109 0,0 0-5 16,-5 3 17-16,5-3-2 0,-10-2-16 16,1-2-35-16,-6-4-49 0,-2-4-39 0,-2-6-33 15,-8-6-36-15,-4-2-37 0,0-5-22 16,-8-3-20-16,1 1-76 0,-1 0-146 15,-4-4-197-15,-3 3-276 0,-2-2-594 16,-3 0-79-16,5 0 194 0,0 3 311 16,3 2 355-16,-1 4 360 0</inkml:trace>
  <inkml:trace contextRef="#ctx0" brushRef="#br0" timeOffset="6123.28">18828 10794 38 0,'0'0'314'0,"0"0"259"0,12 3 213 15,-3 0 189-15,-9-3-400 0,3 1-201 16,-3-1-97-16,0 0-50 0,0 0-27 15,0 0-23-15,0 0-12 0,-7-3-14 16,-1-3 12-16,-4-5 21 0,-5-1-11 16,3-4-34-16,-10-5-29 0,5-6-123 15,-8-3-193-15,0-3-238 0,-1-1-448 16,-4-1-307-16,3 4 73 0,0-1 242 0,3 7 309 16,-1-2 348-16</inkml:trace>
  <inkml:trace contextRef="#ctx0" brushRef="#br0" timeOffset="6749.92">18890 11930 63 0,'-7'-2'415'16,"2"-3"298"-16,5 5 233 0,-2-11 185 15,-3 3-565-15,-2-5-309 0,-5-2-129 16,-3-1-47-16,-4-3-18 0,0-2-17 16,-10-3-18-16,2-3-40 0,-4 0-108 15,0-1-124-15,-1-3-154 0,-6 0-189 16,4 1-236-16,-2 1 8 0,2 2 146 16,3 2 205-16,-1 1 218 0</inkml:trace>
  <inkml:trace contextRef="#ctx0" brushRef="#br0" timeOffset="7339.55">18888 12993 40 0,'0'0'329'0,"0"0"241"16,-10 4 187-16,3-4 182 0,0-2-382 16,-8-6-196-16,-2-2-21 0,-7-8 24 15,-5-2-13-15,-7-7-59 0,-7-3-83 16,-3-5-73-16,-5-1-57 0,-4-2-38 15,4 3-36-15,-7-1-107 0,1 0-153 16,1 3-172-16,3 0-286 0,-2 1-359 16,9 4 31-16,2 0 200 0,11 6 258 15,1 1 299-15</inkml:trace>
  <inkml:trace contextRef="#ctx0" brushRef="#br0" timeOffset="7962.98">18941 14197 33 0,'0'0'301'15,"-7"1"285"-15,7-1 240 0,0 0 208 16,0 0-351-16,0 0-186 0,-5-5-110 16,-2-4-19-16,-8-5-15 0,-2-1-59 15,-9-4-75-15,-1-4-81 0,-4-2-69 16,-5-4-41-16,2 0-83 0,-5 0-140 15,1-1-146-15,-3-2-129 0,0-1-115 16,-3 2-126-16,-1-3-195 0,-4 3 17 0,4 1 148 16,1 0 198-16,1 3 242 0,4 2 223 15</inkml:trace>
  <inkml:trace contextRef="#ctx0" brushRef="#br0" timeOffset="8580.06">18890 15384 37 0,'-7'-5'329'0,"-5"-1"291"16,5 2 261-16,-5-4 238 0,-3-4-368 15,-9-3-205-15,0-6-94 0,-7-1-54 16,2-6-58-16,-7-1-88 0,-3-6-185 0,-4-1-267 15,-8-4-374-15,-7-2-604 0,3-3-123 16,-6-2 160-16,1-1 308 0,-5-3 378 16,0 0 349-16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27T22:43:29.053"/>
    </inkml:context>
    <inkml:brush xml:id="br0">
      <inkml:brushProperty name="width" value="0.05" units="cm"/>
      <inkml:brushProperty name="height" value="0.05" units="cm"/>
    </inkml:brush>
  </inkml:definitions>
  <inkml:trace contextRef="#ctx0" brushRef="#br0">1 1 17967 0 0,'0'0'1387'0'0,"0"0"-896"0"0,0 0-302 0 0,0 0 306 0 0,0 0 154 0 0,0 0 30 0 0,0 0-78 0 0,1 2-357 0 0,21 26-75 0 0,1-4-180 0 0,-19-19-9 0 0,1 0-1 0 0,-1-1 1 0 0,1 1 0 0 0,0-1-1 0 0,0 0 1 0 0,5 2 20 0 0,14 6 47 0 0,1-1-1 0 0,12 3-46 0 0,-29-11 48 0 0,14 6 227 0 0,-16-6 25 0 0,1 0 0 0 0,0-1 1 0 0,-1 0-1 0 0,1 0 0 0 0,7 1-300 0 0,36 8 1760 0 0,-43-10-1657 0 0,-1 0 0 0 0,1 0-1 0 0,-1 1 1 0 0,0 0 0 0 0,0 0-1 0 0,0 0 1 0 0,0 1-1 0 0,0 0 1 0 0,0 0 0 0 0,1 2-103 0 0,23 11-152 0 0,-7-8-2804 0 0,-9-8-5850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5C3FE-2498-47B7-A818-060100618590}" type="datetimeFigureOut">
              <a:rPr lang="pt-BR" smtClean="0"/>
              <a:t>08/05/2023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8564A-62B6-4C7B-B7DD-4A81D1A763DE}" type="slidenum">
              <a:rPr lang="pt-BR" smtClean="0"/>
              <a:t>‹nº›</a:t>
            </a:fld>
            <a:endParaRPr lang="pt-BR"/>
          </a:p>
        </p:txBody>
      </p:sp>
    </p:spTree>
    <p:extLst>
      <p:ext uri="{BB962C8B-B14F-4D97-AF65-F5344CB8AC3E}">
        <p14:creationId xmlns:p14="http://schemas.microsoft.com/office/powerpoint/2010/main" val="50566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69955821-171F-4906-A633-95D09CA4D5F3}"/>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5FC00750-6E29-4506-B6B0-CB64D9E7CE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dirty="0">
                <a:latin typeface="Arial" panose="020B0604020202020204" pitchFamily="34" charset="0"/>
              </a:rPr>
              <a:t>The goal is to locate the brand in the minds of consumers to maximize the potential benefit to the firm. A good brand positioning helps guide marketing strategy by clarifying the brand</a:t>
            </a:r>
            <a:r>
              <a:rPr lang="en-US" altLang="en-US" dirty="0">
                <a:latin typeface="Arial" panose="020B0604020202020204" pitchFamily="34" charset="0"/>
              </a:rPr>
              <a:t>’</a:t>
            </a:r>
            <a:r>
              <a:rPr lang="en-US" altLang="pt-BR" dirty="0">
                <a:latin typeface="Arial" panose="020B0604020202020204" pitchFamily="34" charset="0"/>
              </a:rPr>
              <a:t>s essence, identifying the goals it helps the consumer achieve, and showing how it does so in a unique way. One result of positioning is the successful creation of a customer-focused value proposition, a cogent reason why the target market should buy a product or service. As introduced in Chapter 1, a value proposition captures the way a product or service</a:t>
            </a:r>
            <a:r>
              <a:rPr lang="en-US" altLang="en-US" dirty="0">
                <a:latin typeface="Arial" panose="020B0604020202020204" pitchFamily="34" charset="0"/>
              </a:rPr>
              <a:t>’</a:t>
            </a:r>
            <a:r>
              <a:rPr lang="en-US" altLang="pt-BR" dirty="0">
                <a:latin typeface="Arial" panose="020B0604020202020204" pitchFamily="34" charset="0"/>
              </a:rPr>
              <a:t>s key benefits provide value to customers by satisfying their needs.</a:t>
            </a:r>
          </a:p>
        </p:txBody>
      </p:sp>
      <p:sp>
        <p:nvSpPr>
          <p:cNvPr id="35844" name="Slide Number Placeholder 3">
            <a:extLst>
              <a:ext uri="{FF2B5EF4-FFF2-40B4-BE49-F238E27FC236}">
                <a16:creationId xmlns:a16="http://schemas.microsoft.com/office/drawing/2014/main" id="{7A5A4011-F5A5-4CFF-AA63-794B1F5810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B34966D-F592-49C9-8191-3D15AD4FB060}" type="slidenum">
              <a:rPr lang="en-US" altLang="pt-BR"/>
              <a:pPr/>
              <a:t>27</a:t>
            </a:fld>
            <a:endParaRPr lang="en-US"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3F33A-FE55-4422-9C36-4D14A361B157}" type="slidenum">
              <a:rPr lang="pt-BR" smtClean="0"/>
              <a:pPr/>
              <a:t>29</a:t>
            </a:fld>
            <a:endParaRPr lang="pt-BR" dirty="0"/>
          </a:p>
        </p:txBody>
      </p:sp>
    </p:spTree>
    <p:extLst>
      <p:ext uri="{BB962C8B-B14F-4D97-AF65-F5344CB8AC3E}">
        <p14:creationId xmlns:p14="http://schemas.microsoft.com/office/powerpoint/2010/main" val="1830302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9CB0C54-1594-44A2-90EE-A36DDB176A01}"/>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73823799-8605-4461-825A-3A794C1F5C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dirty="0">
                <a:latin typeface="Arial" panose="020B0604020202020204" pitchFamily="34" charset="0"/>
              </a:rPr>
              <a:t>Table 10.1 shows how three companies—Hertz, Volvo, and Domino</a:t>
            </a:r>
            <a:r>
              <a:rPr lang="en-US" altLang="en-US" dirty="0">
                <a:latin typeface="Arial" panose="020B0604020202020204" pitchFamily="34" charset="0"/>
              </a:rPr>
              <a:t>’</a:t>
            </a:r>
            <a:r>
              <a:rPr lang="en-US" altLang="pt-BR" dirty="0">
                <a:latin typeface="Arial" panose="020B0604020202020204" pitchFamily="34" charset="0"/>
              </a:rPr>
              <a:t>s—have defined their value proposition through the years with their target customers.</a:t>
            </a:r>
          </a:p>
        </p:txBody>
      </p:sp>
      <p:sp>
        <p:nvSpPr>
          <p:cNvPr id="36868" name="Slide Number Placeholder 3">
            <a:extLst>
              <a:ext uri="{FF2B5EF4-FFF2-40B4-BE49-F238E27FC236}">
                <a16:creationId xmlns:a16="http://schemas.microsoft.com/office/drawing/2014/main" id="{E16AADD7-BE3E-485C-BEBD-0141393F58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4F99B4C-389D-4060-953D-3AB230CF0B52}" type="slidenum">
              <a:rPr lang="en-US" altLang="pt-BR"/>
              <a:pPr/>
              <a:t>31</a:t>
            </a:fld>
            <a:endParaRPr lang="en-US" alt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0568200-2BA1-483C-934B-7F49FC7D2FDF}"/>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80031C12-485A-4EBB-9F69-B0F0FD4C25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dirty="0">
                <a:latin typeface="Arial" panose="020B0604020202020204" pitchFamily="34" charset="0"/>
              </a:rPr>
              <a:t>Associations that make up points-of-difference can be based on virtually any type of attribute or benefit. Strong brands often have multiple points-of-difference.</a:t>
            </a:r>
          </a:p>
        </p:txBody>
      </p:sp>
      <p:sp>
        <p:nvSpPr>
          <p:cNvPr id="39940" name="Slide Number Placeholder 3">
            <a:extLst>
              <a:ext uri="{FF2B5EF4-FFF2-40B4-BE49-F238E27FC236}">
                <a16:creationId xmlns:a16="http://schemas.microsoft.com/office/drawing/2014/main" id="{F435F84D-2FE3-4555-959A-5435FCD3D3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CB014F0-F022-4B5D-8B7E-6605FC16F08C}" type="slidenum">
              <a:rPr lang="en-US" altLang="pt-BR"/>
              <a:pPr/>
              <a:t>32</a:t>
            </a:fld>
            <a:endParaRPr lang="en-US"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EED5E2F-EB58-4AF6-9ED0-0F0BFD456352}"/>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945B87C6-B96E-44B5-9491-ED4069D46D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dirty="0">
                <a:latin typeface="Arial" panose="020B0604020202020204" pitchFamily="34" charset="0"/>
              </a:rPr>
              <a:t>Regardless of the source of perceived weaknesses, if, in the eyes of consumers, a brand can </a:t>
            </a:r>
            <a:r>
              <a:rPr lang="en-US" altLang="en-US" dirty="0">
                <a:latin typeface="Arial" panose="020B0604020202020204" pitchFamily="34" charset="0"/>
              </a:rPr>
              <a:t>“</a:t>
            </a:r>
            <a:r>
              <a:rPr lang="en-US" altLang="pt-BR" dirty="0">
                <a:latin typeface="Arial" panose="020B0604020202020204" pitchFamily="34" charset="0"/>
              </a:rPr>
              <a:t>break even</a:t>
            </a:r>
            <a:r>
              <a:rPr lang="en-US" altLang="en-US" dirty="0">
                <a:latin typeface="Arial" panose="020B0604020202020204" pitchFamily="34" charset="0"/>
              </a:rPr>
              <a:t>”</a:t>
            </a:r>
            <a:r>
              <a:rPr lang="en-US" altLang="pt-BR" dirty="0">
                <a:latin typeface="Arial" panose="020B0604020202020204" pitchFamily="34" charset="0"/>
              </a:rPr>
              <a:t> in those areas where it appears to be at a disadvantage and achieve advantages in other areas, it should be in a strong—and perhaps unbeatable—competitive position. Consider the introduction of Miller Lite beer—the first major light beer in North America.</a:t>
            </a:r>
          </a:p>
        </p:txBody>
      </p:sp>
      <p:sp>
        <p:nvSpPr>
          <p:cNvPr id="41988" name="Slide Number Placeholder 3">
            <a:extLst>
              <a:ext uri="{FF2B5EF4-FFF2-40B4-BE49-F238E27FC236}">
                <a16:creationId xmlns:a16="http://schemas.microsoft.com/office/drawing/2014/main" id="{21E8112F-BD3E-41B3-8A98-61DECA247F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8001263-8641-49AC-B02C-40B27A0277E1}" type="slidenum">
              <a:rPr lang="en-US" altLang="pt-BR"/>
              <a:pPr/>
              <a:t>33</a:t>
            </a:fld>
            <a:endParaRPr lang="en-US"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678CD5E-0D8C-4F23-ADB3-D3B537E23F25}"/>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B7F89209-49B2-4C04-A89D-978D52981C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dirty="0">
                <a:latin typeface="Arial" panose="020B0604020202020204" pitchFamily="34" charset="0"/>
              </a:rPr>
              <a:t>Decisions about the competitive frame of reference are closely linked to target market decisions. Deciding to target a certain type of consumer can define the nature of competition because certain firms have decided to target that segment in the past (or plan to do so in the future) or because consumers in that segment may already look to certain products or brands in their purchase decisions.</a:t>
            </a:r>
          </a:p>
          <a:p>
            <a:endParaRPr lang="en-US" altLang="pt-BR" dirty="0">
              <a:latin typeface="Arial" panose="020B0604020202020204" pitchFamily="34" charset="0"/>
            </a:endParaRPr>
          </a:p>
          <a:p>
            <a:r>
              <a:rPr lang="en-US" altLang="pt-BR" dirty="0">
                <a:latin typeface="Arial" panose="020B0604020202020204" pitchFamily="34" charset="0"/>
              </a:rPr>
              <a:t>A good starting point in defining a competitive frame of reference for brand positioning is category membership—the products or sets of products with which a brand competes and that function as close substitutes. The range of a company</a:t>
            </a:r>
            <a:r>
              <a:rPr lang="en-US" altLang="en-US" dirty="0">
                <a:latin typeface="Arial" panose="020B0604020202020204" pitchFamily="34" charset="0"/>
              </a:rPr>
              <a:t>’</a:t>
            </a:r>
            <a:r>
              <a:rPr lang="en-US" altLang="pt-BR" dirty="0">
                <a:latin typeface="Arial" panose="020B0604020202020204" pitchFamily="34" charset="0"/>
              </a:rPr>
              <a:t>s actual and potential competitors, however, can be much broader than the obvious. Using the market approach, we define competitors as companies that satisfy the same customer </a:t>
            </a:r>
            <a:r>
              <a:rPr lang="nl-NL" altLang="pt-BR" dirty="0">
                <a:latin typeface="Arial" panose="020B0604020202020204" pitchFamily="34" charset="0"/>
              </a:rPr>
              <a:t>need. </a:t>
            </a:r>
            <a:r>
              <a:rPr lang="en-US" altLang="pt-BR" dirty="0">
                <a:latin typeface="Arial" panose="020B0604020202020204" pitchFamily="34" charset="0"/>
              </a:rPr>
              <a:t>Chapter 2 described how to conduct a SWOT analysis that includes a</a:t>
            </a:r>
          </a:p>
          <a:p>
            <a:r>
              <a:rPr lang="en-US" altLang="pt-BR" dirty="0">
                <a:latin typeface="Arial" panose="020B0604020202020204" pitchFamily="34" charset="0"/>
              </a:rPr>
              <a:t>competitive analysis. A company needs to gather information about each competitor</a:t>
            </a:r>
            <a:r>
              <a:rPr lang="en-US" altLang="en-US" dirty="0">
                <a:latin typeface="Arial" panose="020B0604020202020204" pitchFamily="34" charset="0"/>
              </a:rPr>
              <a:t>’</a:t>
            </a:r>
            <a:r>
              <a:rPr lang="en-US" altLang="pt-BR" dirty="0">
                <a:latin typeface="Arial" panose="020B0604020202020204" pitchFamily="34" charset="0"/>
              </a:rPr>
              <a:t>s real and perceived strengths</a:t>
            </a:r>
          </a:p>
          <a:p>
            <a:r>
              <a:rPr lang="en-US" altLang="pt-BR" dirty="0">
                <a:latin typeface="Arial" panose="020B0604020202020204" pitchFamily="34" charset="0"/>
              </a:rPr>
              <a:t>and weaknesses. Once a company has identified its main competitors and their strategies, it must ask: What is each competitor seeking in the marketplace? What drives each competitor</a:t>
            </a:r>
            <a:r>
              <a:rPr lang="en-US" altLang="en-US" dirty="0">
                <a:latin typeface="Arial" panose="020B0604020202020204" pitchFamily="34" charset="0"/>
              </a:rPr>
              <a:t>’</a:t>
            </a:r>
            <a:r>
              <a:rPr lang="en-US" altLang="pt-BR" dirty="0">
                <a:latin typeface="Arial" panose="020B0604020202020204" pitchFamily="34" charset="0"/>
              </a:rPr>
              <a:t>s behavior?</a:t>
            </a:r>
          </a:p>
        </p:txBody>
      </p:sp>
      <p:sp>
        <p:nvSpPr>
          <p:cNvPr id="37892" name="Slide Number Placeholder 3">
            <a:extLst>
              <a:ext uri="{FF2B5EF4-FFF2-40B4-BE49-F238E27FC236}">
                <a16:creationId xmlns:a16="http://schemas.microsoft.com/office/drawing/2014/main" id="{B80CEE57-4EE6-439B-98BE-1F50E19A36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68B507A-3BB2-47C3-8E41-7061362A766E}" type="slidenum">
              <a:rPr lang="en-US" altLang="pt-BR"/>
              <a:pPr/>
              <a:t>34</a:t>
            </a:fld>
            <a:endParaRPr lang="en-US"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29299A6-963C-4146-9E22-17AC92E8DB9C}"/>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6A6976CE-F39D-42AE-A213-DC3C096A19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dirty="0">
                <a:latin typeface="Arial" panose="020B0604020202020204" pitchFamily="34" charset="0"/>
              </a:rPr>
              <a:t>Michael Porter urged companies to build a sustainable competitive advantage. Competitive advantage is a company</a:t>
            </a:r>
            <a:r>
              <a:rPr lang="en-US" altLang="en-US" dirty="0">
                <a:latin typeface="Arial" panose="020B0604020202020204" pitchFamily="34" charset="0"/>
              </a:rPr>
              <a:t>’</a:t>
            </a:r>
            <a:r>
              <a:rPr lang="en-US" altLang="pt-BR" dirty="0">
                <a:latin typeface="Arial" panose="020B0604020202020204" pitchFamily="34" charset="0"/>
              </a:rPr>
              <a:t>s ability to perform in one or more ways that competitors cannot or will not match. But few competitive advantages are inherently sustainable. At best, they may be leverageable. A leverageable advantage is one that a company can use as a springboard to new advantages, much as Microsoft has leveraged its operating system to Microsoft Office and then to networking applications. In general, a company that hopes to endure must be in the business of continuously inventing new advantages that can serve as the basis of points-of-difference.</a:t>
            </a:r>
          </a:p>
          <a:p>
            <a:endParaRPr lang="en-US" altLang="pt-BR" dirty="0">
              <a:latin typeface="Arial" panose="020B0604020202020204" pitchFamily="34" charset="0"/>
            </a:endParaRPr>
          </a:p>
          <a:p>
            <a:r>
              <a:rPr lang="en-US" altLang="pt-BR" dirty="0">
                <a:latin typeface="Arial" panose="020B0604020202020204" pitchFamily="34" charset="0"/>
              </a:rPr>
              <a:t>Any product or service benefit that is sufficiently desirable, deliverable, and differentiating can serve as a point-of-difference for a brand. The obvious, and often the most compelling, means of differentiation for consumers are benefits related to performance (Chapters 13 and 14). For choosing specific benefits as POPs and PODs to position a brand, perceptual maps may be useful. Perceptual maps are visual representations of consumer perceptions and preferences. They provide quantitative pictures of market situations and the way consumers view different products, services, and brands along various dimensions. By overlaying consumer preferences with brand perceptions, marketers can reveal </a:t>
            </a:r>
            <a:r>
              <a:rPr lang="en-US" altLang="en-US" dirty="0">
                <a:latin typeface="Arial" panose="020B0604020202020204" pitchFamily="34" charset="0"/>
              </a:rPr>
              <a:t>“</a:t>
            </a:r>
            <a:r>
              <a:rPr lang="en-US" altLang="pt-BR" dirty="0">
                <a:latin typeface="Arial" panose="020B0604020202020204" pitchFamily="34" charset="0"/>
              </a:rPr>
              <a:t>holes</a:t>
            </a:r>
            <a:r>
              <a:rPr lang="en-US" altLang="en-US" dirty="0">
                <a:latin typeface="Arial" panose="020B0604020202020204" pitchFamily="34" charset="0"/>
              </a:rPr>
              <a:t>”</a:t>
            </a:r>
            <a:r>
              <a:rPr lang="en-US" altLang="pt-BR" dirty="0">
                <a:latin typeface="Arial" panose="020B0604020202020204" pitchFamily="34" charset="0"/>
              </a:rPr>
              <a:t> or </a:t>
            </a:r>
            <a:r>
              <a:rPr lang="en-US" altLang="en-US" dirty="0">
                <a:latin typeface="Arial" panose="020B0604020202020204" pitchFamily="34" charset="0"/>
              </a:rPr>
              <a:t>“</a:t>
            </a:r>
            <a:r>
              <a:rPr lang="en-US" altLang="pt-BR" dirty="0">
                <a:latin typeface="Arial" panose="020B0604020202020204" pitchFamily="34" charset="0"/>
              </a:rPr>
              <a:t>openings</a:t>
            </a:r>
            <a:r>
              <a:rPr lang="en-US" altLang="en-US" dirty="0">
                <a:latin typeface="Arial" panose="020B0604020202020204" pitchFamily="34" charset="0"/>
              </a:rPr>
              <a:t>”</a:t>
            </a:r>
            <a:r>
              <a:rPr lang="en-US" altLang="pt-BR" dirty="0">
                <a:latin typeface="Arial" panose="020B0604020202020204" pitchFamily="34" charset="0"/>
              </a:rPr>
              <a:t> that suggest unmet consumer needs and marketing opportunities. Many marketing experts believe a brand positioning should have both rational and emotional components. In other words, it should contain points-of-difference and points-of-parity that appeal to both the head and the heart. A person</a:t>
            </a:r>
            <a:r>
              <a:rPr lang="en-US" altLang="en-US" dirty="0">
                <a:latin typeface="Arial" panose="020B0604020202020204" pitchFamily="34" charset="0"/>
              </a:rPr>
              <a:t>’</a:t>
            </a:r>
            <a:r>
              <a:rPr lang="en-US" altLang="pt-BR" dirty="0">
                <a:latin typeface="Arial" panose="020B0604020202020204" pitchFamily="34" charset="0"/>
              </a:rPr>
              <a:t>s emotional response to a brand and its marketing will depend on many factors. An increasingly important one is the brand</a:t>
            </a:r>
            <a:r>
              <a:rPr lang="en-US" altLang="en-US" dirty="0">
                <a:latin typeface="Arial" panose="020B0604020202020204" pitchFamily="34" charset="0"/>
              </a:rPr>
              <a:t>’</a:t>
            </a:r>
            <a:r>
              <a:rPr lang="en-US" altLang="pt-BR" dirty="0">
                <a:latin typeface="Arial" panose="020B0604020202020204" pitchFamily="34" charset="0"/>
              </a:rPr>
              <a:t>s authenticity.</a:t>
            </a:r>
          </a:p>
        </p:txBody>
      </p:sp>
      <p:sp>
        <p:nvSpPr>
          <p:cNvPr id="45060" name="Slide Number Placeholder 3">
            <a:extLst>
              <a:ext uri="{FF2B5EF4-FFF2-40B4-BE49-F238E27FC236}">
                <a16:creationId xmlns:a16="http://schemas.microsoft.com/office/drawing/2014/main" id="{ED7C18C5-DE8C-40BB-9C98-25090A901E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89A8BC3-714D-4A59-83D4-B29C5487B1D3}" type="slidenum">
              <a:rPr lang="en-US" altLang="pt-BR"/>
              <a:pPr/>
              <a:t>35</a:t>
            </a:fld>
            <a:endParaRPr lang="en-US" alt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41998BB-3DEA-4B6C-918E-4BF51287A49B}"/>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52B65350-A191-469F-969E-BA2F7B7EAF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dirty="0">
                <a:latin typeface="Arial" panose="020B0604020202020204" pitchFamily="34" charset="0"/>
              </a:rPr>
              <a:t>Once they have fashioned the brand positioning strategy, marketers should communicate it to everyone in the organization so it guides their words and actions. One helpful schematic with which to do so is a brand-positioning bull</a:t>
            </a:r>
            <a:r>
              <a:rPr lang="en-US" altLang="en-US" dirty="0">
                <a:latin typeface="Arial" panose="020B0604020202020204" pitchFamily="34" charset="0"/>
              </a:rPr>
              <a:t>’</a:t>
            </a:r>
            <a:r>
              <a:rPr lang="en-US" altLang="pt-BR" dirty="0">
                <a:latin typeface="Arial" panose="020B0604020202020204" pitchFamily="34" charset="0"/>
              </a:rPr>
              <a:t>s-eye. </a:t>
            </a:r>
            <a:r>
              <a:rPr lang="en-US" altLang="en-US" dirty="0">
                <a:latin typeface="Arial" panose="020B0604020202020204" pitchFamily="34" charset="0"/>
              </a:rPr>
              <a:t>“</a:t>
            </a:r>
            <a:r>
              <a:rPr lang="en-US" altLang="pt-BR" dirty="0">
                <a:latin typeface="Arial" panose="020B0604020202020204" pitchFamily="34" charset="0"/>
              </a:rPr>
              <a:t>Marketing Memo: Constructing a Brand Positioning Bull</a:t>
            </a:r>
            <a:r>
              <a:rPr lang="en-US" altLang="en-US" dirty="0">
                <a:latin typeface="Arial" panose="020B0604020202020204" pitchFamily="34" charset="0"/>
              </a:rPr>
              <a:t>’</a:t>
            </a:r>
            <a:r>
              <a:rPr lang="en-US" altLang="pt-BR" dirty="0">
                <a:latin typeface="Arial" panose="020B0604020202020204" pitchFamily="34" charset="0"/>
              </a:rPr>
              <a:t>s-eye</a:t>
            </a:r>
            <a:r>
              <a:rPr lang="en-US" altLang="en-US" dirty="0">
                <a:latin typeface="Arial" panose="020B0604020202020204" pitchFamily="34" charset="0"/>
              </a:rPr>
              <a:t>”</a:t>
            </a:r>
            <a:r>
              <a:rPr lang="en-US" altLang="pt-BR" dirty="0">
                <a:latin typeface="Arial" panose="020B0604020202020204" pitchFamily="34" charset="0"/>
              </a:rPr>
              <a:t> outlines one way marketers can formally express brand positioning without skipping any steps.</a:t>
            </a:r>
          </a:p>
        </p:txBody>
      </p:sp>
      <p:sp>
        <p:nvSpPr>
          <p:cNvPr id="48132" name="Slide Number Placeholder 3">
            <a:extLst>
              <a:ext uri="{FF2B5EF4-FFF2-40B4-BE49-F238E27FC236}">
                <a16:creationId xmlns:a16="http://schemas.microsoft.com/office/drawing/2014/main" id="{80C984CC-4265-4BDB-A220-A3B47C25C4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5A3EA41-8D36-445E-9499-3BBA7A715228}" type="slidenum">
              <a:rPr lang="en-US" altLang="pt-BR"/>
              <a:pPr/>
              <a:t>36</a:t>
            </a:fld>
            <a:endParaRPr lang="en-US" alt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40D2568-369C-4114-99C3-F5EF4AFE9155}"/>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2DD8C4DA-4E51-46AB-A2F2-AB688D1CAB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dirty="0">
                <a:latin typeface="Arial" panose="020B0604020202020204" pitchFamily="34" charset="0"/>
              </a:rPr>
              <a:t>Building brands is a challenge for a small business with limited resources and budgets. Nevertheless, numerous success stories exist of entrepreneurs who have built their brands up essentially from scratch to become powerhouse </a:t>
            </a:r>
            <a:r>
              <a:rPr lang="fr-FR" altLang="pt-BR" dirty="0">
                <a:latin typeface="Arial" panose="020B0604020202020204" pitchFamily="34" charset="0"/>
              </a:rPr>
              <a:t>brands. </a:t>
            </a:r>
            <a:r>
              <a:rPr lang="en-US" altLang="pt-BR" dirty="0">
                <a:latin typeface="Arial" panose="020B0604020202020204" pitchFamily="34" charset="0"/>
              </a:rPr>
              <a:t>When resources are limited, focus and consistency in marketing programs become critically important. Creativity is also paramount—finding new ways to market new ideas about products to consumers. Here are some specific branding guidelines for small businesses.</a:t>
            </a:r>
          </a:p>
        </p:txBody>
      </p:sp>
      <p:sp>
        <p:nvSpPr>
          <p:cNvPr id="52228" name="Slide Number Placeholder 3">
            <a:extLst>
              <a:ext uri="{FF2B5EF4-FFF2-40B4-BE49-F238E27FC236}">
                <a16:creationId xmlns:a16="http://schemas.microsoft.com/office/drawing/2014/main" id="{5AB9B26E-FAE2-466F-8CC9-41A203162A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D848239-2B8C-45D2-805E-48F77B9B883E}" type="slidenum">
              <a:rPr lang="en-US" altLang="pt-BR"/>
              <a:pPr/>
              <a:t>37</a:t>
            </a:fld>
            <a:endParaRPr lang="en-US"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E7FA92-3AC4-56A8-FA30-55987E88BD2A}"/>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6C24621B-E1FE-C16B-4FFE-7FB677BC32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B2F9B27-EF5C-3831-D641-AF7D82D43040}"/>
              </a:ext>
            </a:extLst>
          </p:cNvPr>
          <p:cNvSpPr>
            <a:spLocks noGrp="1"/>
          </p:cNvSpPr>
          <p:nvPr>
            <p:ph type="dt" sz="half" idx="10"/>
          </p:nvPr>
        </p:nvSpPr>
        <p:spPr/>
        <p:txBody>
          <a:bodyPr/>
          <a:lstStyle/>
          <a:p>
            <a:fld id="{5C56AC21-8A69-42CE-98DA-947722CFC496}" type="datetimeFigureOut">
              <a:rPr lang="pt-BR" smtClean="0"/>
              <a:t>08/05/2023</a:t>
            </a:fld>
            <a:endParaRPr lang="pt-BR"/>
          </a:p>
        </p:txBody>
      </p:sp>
      <p:sp>
        <p:nvSpPr>
          <p:cNvPr id="5" name="Espaço Reservado para Rodapé 4">
            <a:extLst>
              <a:ext uri="{FF2B5EF4-FFF2-40B4-BE49-F238E27FC236}">
                <a16:creationId xmlns:a16="http://schemas.microsoft.com/office/drawing/2014/main" id="{C1E9F6E6-8725-3766-9946-5D4CF14D660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3111A69-F90E-96A3-86AD-9D02FF6DA654}"/>
              </a:ext>
            </a:extLst>
          </p:cNvPr>
          <p:cNvSpPr>
            <a:spLocks noGrp="1"/>
          </p:cNvSpPr>
          <p:nvPr>
            <p:ph type="sldNum" sz="quarter" idx="12"/>
          </p:nvPr>
        </p:nvSpPr>
        <p:spPr/>
        <p:txBody>
          <a:bodyPr/>
          <a:lstStyle/>
          <a:p>
            <a:fld id="{58E6B4C8-3E39-48B5-9443-46D5694E97CC}" type="slidenum">
              <a:rPr lang="pt-BR" smtClean="0"/>
              <a:t>‹nº›</a:t>
            </a:fld>
            <a:endParaRPr lang="pt-BR"/>
          </a:p>
        </p:txBody>
      </p:sp>
    </p:spTree>
    <p:extLst>
      <p:ext uri="{BB962C8B-B14F-4D97-AF65-F5344CB8AC3E}">
        <p14:creationId xmlns:p14="http://schemas.microsoft.com/office/powerpoint/2010/main" val="3235628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C072D9-84A3-A8D5-1A2B-3B21BE99D6E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1009F57-93EF-8F27-109D-8FB6010D7418}"/>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ED5193B-8449-069E-991E-DA1960A6D0F9}"/>
              </a:ext>
            </a:extLst>
          </p:cNvPr>
          <p:cNvSpPr>
            <a:spLocks noGrp="1"/>
          </p:cNvSpPr>
          <p:nvPr>
            <p:ph type="dt" sz="half" idx="10"/>
          </p:nvPr>
        </p:nvSpPr>
        <p:spPr/>
        <p:txBody>
          <a:bodyPr/>
          <a:lstStyle/>
          <a:p>
            <a:fld id="{5C56AC21-8A69-42CE-98DA-947722CFC496}" type="datetimeFigureOut">
              <a:rPr lang="pt-BR" smtClean="0"/>
              <a:t>08/05/2023</a:t>
            </a:fld>
            <a:endParaRPr lang="pt-BR"/>
          </a:p>
        </p:txBody>
      </p:sp>
      <p:sp>
        <p:nvSpPr>
          <p:cNvPr id="5" name="Espaço Reservado para Rodapé 4">
            <a:extLst>
              <a:ext uri="{FF2B5EF4-FFF2-40B4-BE49-F238E27FC236}">
                <a16:creationId xmlns:a16="http://schemas.microsoft.com/office/drawing/2014/main" id="{87B7BE07-BCF9-8A81-DFE0-B2538E234D2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B9D99FC-1030-7448-8278-8560B119383D}"/>
              </a:ext>
            </a:extLst>
          </p:cNvPr>
          <p:cNvSpPr>
            <a:spLocks noGrp="1"/>
          </p:cNvSpPr>
          <p:nvPr>
            <p:ph type="sldNum" sz="quarter" idx="12"/>
          </p:nvPr>
        </p:nvSpPr>
        <p:spPr/>
        <p:txBody>
          <a:bodyPr/>
          <a:lstStyle/>
          <a:p>
            <a:fld id="{58E6B4C8-3E39-48B5-9443-46D5694E97CC}" type="slidenum">
              <a:rPr lang="pt-BR" smtClean="0"/>
              <a:t>‹nº›</a:t>
            </a:fld>
            <a:endParaRPr lang="pt-BR"/>
          </a:p>
        </p:txBody>
      </p:sp>
    </p:spTree>
    <p:extLst>
      <p:ext uri="{BB962C8B-B14F-4D97-AF65-F5344CB8AC3E}">
        <p14:creationId xmlns:p14="http://schemas.microsoft.com/office/powerpoint/2010/main" val="139086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9A04C5E-3C6E-8241-E87D-A5D3741D7838}"/>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EB342FE-61D6-12BC-340B-4B697A3F3666}"/>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19618B5-BC63-557C-CDFD-F49236D33A68}"/>
              </a:ext>
            </a:extLst>
          </p:cNvPr>
          <p:cNvSpPr>
            <a:spLocks noGrp="1"/>
          </p:cNvSpPr>
          <p:nvPr>
            <p:ph type="dt" sz="half" idx="10"/>
          </p:nvPr>
        </p:nvSpPr>
        <p:spPr/>
        <p:txBody>
          <a:bodyPr/>
          <a:lstStyle/>
          <a:p>
            <a:fld id="{5C56AC21-8A69-42CE-98DA-947722CFC496}" type="datetimeFigureOut">
              <a:rPr lang="pt-BR" smtClean="0"/>
              <a:t>08/05/2023</a:t>
            </a:fld>
            <a:endParaRPr lang="pt-BR"/>
          </a:p>
        </p:txBody>
      </p:sp>
      <p:sp>
        <p:nvSpPr>
          <p:cNvPr id="5" name="Espaço Reservado para Rodapé 4">
            <a:extLst>
              <a:ext uri="{FF2B5EF4-FFF2-40B4-BE49-F238E27FC236}">
                <a16:creationId xmlns:a16="http://schemas.microsoft.com/office/drawing/2014/main" id="{9D1E995D-9808-B979-B1BC-8645F7FC07C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C7B3008-25F9-5DDF-D9E7-537876EB5157}"/>
              </a:ext>
            </a:extLst>
          </p:cNvPr>
          <p:cNvSpPr>
            <a:spLocks noGrp="1"/>
          </p:cNvSpPr>
          <p:nvPr>
            <p:ph type="sldNum" sz="quarter" idx="12"/>
          </p:nvPr>
        </p:nvSpPr>
        <p:spPr/>
        <p:txBody>
          <a:bodyPr/>
          <a:lstStyle/>
          <a:p>
            <a:fld id="{58E6B4C8-3E39-48B5-9443-46D5694E97CC}" type="slidenum">
              <a:rPr lang="pt-BR" smtClean="0"/>
              <a:t>‹nº›</a:t>
            </a:fld>
            <a:endParaRPr lang="pt-BR"/>
          </a:p>
        </p:txBody>
      </p:sp>
    </p:spTree>
    <p:extLst>
      <p:ext uri="{BB962C8B-B14F-4D97-AF65-F5344CB8AC3E}">
        <p14:creationId xmlns:p14="http://schemas.microsoft.com/office/powerpoint/2010/main" val="2674484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25CF6D-35B4-4CD1-9EBF-8A4D0BE99E8B}" type="datetimeFigureOut">
              <a:rPr lang="pt-BR" smtClean="0"/>
              <a:pPr/>
              <a:t>08/05/2023</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C57F6B5F-4511-46B7-8409-B21F5D033D74}" type="slidenum">
              <a:rPr lang="pt-BR" smtClean="0"/>
              <a:pPr/>
              <a:t>‹nº›</a:t>
            </a:fld>
            <a:endParaRPr lang="pt-BR" dirty="0"/>
          </a:p>
        </p:txBody>
      </p:sp>
    </p:spTree>
    <p:extLst>
      <p:ext uri="{BB962C8B-B14F-4D97-AF65-F5344CB8AC3E}">
        <p14:creationId xmlns:p14="http://schemas.microsoft.com/office/powerpoint/2010/main" val="2966380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25CF6D-35B4-4CD1-9EBF-8A4D0BE99E8B}" type="datetimeFigureOut">
              <a:rPr lang="pt-BR" smtClean="0"/>
              <a:pPr/>
              <a:t>08/05/2023</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C57F6B5F-4511-46B7-8409-B21F5D033D74}" type="slidenum">
              <a:rPr lang="pt-BR" smtClean="0"/>
              <a:pPr/>
              <a:t>‹nº›</a:t>
            </a:fld>
            <a:endParaRPr lang="pt-BR" dirty="0"/>
          </a:p>
        </p:txBody>
      </p:sp>
    </p:spTree>
    <p:extLst>
      <p:ext uri="{BB962C8B-B14F-4D97-AF65-F5344CB8AC3E}">
        <p14:creationId xmlns:p14="http://schemas.microsoft.com/office/powerpoint/2010/main" val="16786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CC016-A93B-403D-E7B6-761AF4665A8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27E10AE-5747-BC75-F786-B5C1ED6C2B79}"/>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F533A9B-0C3B-5F86-43D1-3DACFAFCE3EC}"/>
              </a:ext>
            </a:extLst>
          </p:cNvPr>
          <p:cNvSpPr>
            <a:spLocks noGrp="1"/>
          </p:cNvSpPr>
          <p:nvPr>
            <p:ph type="dt" sz="half" idx="10"/>
          </p:nvPr>
        </p:nvSpPr>
        <p:spPr/>
        <p:txBody>
          <a:bodyPr/>
          <a:lstStyle/>
          <a:p>
            <a:fld id="{5C56AC21-8A69-42CE-98DA-947722CFC496}" type="datetimeFigureOut">
              <a:rPr lang="pt-BR" smtClean="0"/>
              <a:t>08/05/2023</a:t>
            </a:fld>
            <a:endParaRPr lang="pt-BR"/>
          </a:p>
        </p:txBody>
      </p:sp>
      <p:sp>
        <p:nvSpPr>
          <p:cNvPr id="5" name="Espaço Reservado para Rodapé 4">
            <a:extLst>
              <a:ext uri="{FF2B5EF4-FFF2-40B4-BE49-F238E27FC236}">
                <a16:creationId xmlns:a16="http://schemas.microsoft.com/office/drawing/2014/main" id="{23C38DA4-C437-299D-8734-84AEADE06A4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496EC6A-5A83-65DB-D2CB-C92F727A7DF2}"/>
              </a:ext>
            </a:extLst>
          </p:cNvPr>
          <p:cNvSpPr>
            <a:spLocks noGrp="1"/>
          </p:cNvSpPr>
          <p:nvPr>
            <p:ph type="sldNum" sz="quarter" idx="12"/>
          </p:nvPr>
        </p:nvSpPr>
        <p:spPr/>
        <p:txBody>
          <a:bodyPr/>
          <a:lstStyle/>
          <a:p>
            <a:fld id="{58E6B4C8-3E39-48B5-9443-46D5694E97CC}" type="slidenum">
              <a:rPr lang="pt-BR" smtClean="0"/>
              <a:t>‹nº›</a:t>
            </a:fld>
            <a:endParaRPr lang="pt-BR"/>
          </a:p>
        </p:txBody>
      </p:sp>
    </p:spTree>
    <p:extLst>
      <p:ext uri="{BB962C8B-B14F-4D97-AF65-F5344CB8AC3E}">
        <p14:creationId xmlns:p14="http://schemas.microsoft.com/office/powerpoint/2010/main" val="320193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D900D3-C23B-31E2-D2EF-83161F6B716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61569188-243B-9D58-2008-0A5ABC3367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70E8E12-74CD-2028-850F-B9C3A77B319A}"/>
              </a:ext>
            </a:extLst>
          </p:cNvPr>
          <p:cNvSpPr>
            <a:spLocks noGrp="1"/>
          </p:cNvSpPr>
          <p:nvPr>
            <p:ph type="dt" sz="half" idx="10"/>
          </p:nvPr>
        </p:nvSpPr>
        <p:spPr/>
        <p:txBody>
          <a:bodyPr/>
          <a:lstStyle/>
          <a:p>
            <a:fld id="{5C56AC21-8A69-42CE-98DA-947722CFC496}" type="datetimeFigureOut">
              <a:rPr lang="pt-BR" smtClean="0"/>
              <a:t>08/05/2023</a:t>
            </a:fld>
            <a:endParaRPr lang="pt-BR"/>
          </a:p>
        </p:txBody>
      </p:sp>
      <p:sp>
        <p:nvSpPr>
          <p:cNvPr id="5" name="Espaço Reservado para Rodapé 4">
            <a:extLst>
              <a:ext uri="{FF2B5EF4-FFF2-40B4-BE49-F238E27FC236}">
                <a16:creationId xmlns:a16="http://schemas.microsoft.com/office/drawing/2014/main" id="{9FD1726D-1E02-5389-D0A0-0124119BA32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6D69E92-E38F-332C-D7C6-081723277398}"/>
              </a:ext>
            </a:extLst>
          </p:cNvPr>
          <p:cNvSpPr>
            <a:spLocks noGrp="1"/>
          </p:cNvSpPr>
          <p:nvPr>
            <p:ph type="sldNum" sz="quarter" idx="12"/>
          </p:nvPr>
        </p:nvSpPr>
        <p:spPr/>
        <p:txBody>
          <a:bodyPr/>
          <a:lstStyle/>
          <a:p>
            <a:fld id="{58E6B4C8-3E39-48B5-9443-46D5694E97CC}" type="slidenum">
              <a:rPr lang="pt-BR" smtClean="0"/>
              <a:t>‹nº›</a:t>
            </a:fld>
            <a:endParaRPr lang="pt-BR"/>
          </a:p>
        </p:txBody>
      </p:sp>
    </p:spTree>
    <p:extLst>
      <p:ext uri="{BB962C8B-B14F-4D97-AF65-F5344CB8AC3E}">
        <p14:creationId xmlns:p14="http://schemas.microsoft.com/office/powerpoint/2010/main" val="353438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A5C31-933B-CDED-C561-D16C296C013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5D2A8AA-248D-BB9C-1B7E-54316BE64617}"/>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11A236-2A60-AA45-054F-C355D991F78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9D0328C0-140B-DEDF-AE4E-832E0354ADD5}"/>
              </a:ext>
            </a:extLst>
          </p:cNvPr>
          <p:cNvSpPr>
            <a:spLocks noGrp="1"/>
          </p:cNvSpPr>
          <p:nvPr>
            <p:ph type="dt" sz="half" idx="10"/>
          </p:nvPr>
        </p:nvSpPr>
        <p:spPr/>
        <p:txBody>
          <a:bodyPr/>
          <a:lstStyle/>
          <a:p>
            <a:fld id="{5C56AC21-8A69-42CE-98DA-947722CFC496}" type="datetimeFigureOut">
              <a:rPr lang="pt-BR" smtClean="0"/>
              <a:t>08/05/2023</a:t>
            </a:fld>
            <a:endParaRPr lang="pt-BR"/>
          </a:p>
        </p:txBody>
      </p:sp>
      <p:sp>
        <p:nvSpPr>
          <p:cNvPr id="6" name="Espaço Reservado para Rodapé 5">
            <a:extLst>
              <a:ext uri="{FF2B5EF4-FFF2-40B4-BE49-F238E27FC236}">
                <a16:creationId xmlns:a16="http://schemas.microsoft.com/office/drawing/2014/main" id="{66E695C9-0246-72F8-0B46-748DC4714A3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FFDAE27-1514-9F15-31EE-B03D9747C752}"/>
              </a:ext>
            </a:extLst>
          </p:cNvPr>
          <p:cNvSpPr>
            <a:spLocks noGrp="1"/>
          </p:cNvSpPr>
          <p:nvPr>
            <p:ph type="sldNum" sz="quarter" idx="12"/>
          </p:nvPr>
        </p:nvSpPr>
        <p:spPr/>
        <p:txBody>
          <a:bodyPr/>
          <a:lstStyle/>
          <a:p>
            <a:fld id="{58E6B4C8-3E39-48B5-9443-46D5694E97CC}" type="slidenum">
              <a:rPr lang="pt-BR" smtClean="0"/>
              <a:t>‹nº›</a:t>
            </a:fld>
            <a:endParaRPr lang="pt-BR"/>
          </a:p>
        </p:txBody>
      </p:sp>
    </p:spTree>
    <p:extLst>
      <p:ext uri="{BB962C8B-B14F-4D97-AF65-F5344CB8AC3E}">
        <p14:creationId xmlns:p14="http://schemas.microsoft.com/office/powerpoint/2010/main" val="3828265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6DC3A5-C557-2792-F208-49F9E81A3FD0}"/>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D57CAC11-6C92-83FF-601B-C548F62662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779576A-C62B-EBBE-2DD5-63283AF0B678}"/>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F560E68-1B8E-45ED-BB9E-9ECD1B48DC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35290AF0-1BE5-2B12-8686-3E238B111DFA}"/>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95F319C-4787-10D4-C8D2-23F5DB8DDA3F}"/>
              </a:ext>
            </a:extLst>
          </p:cNvPr>
          <p:cNvSpPr>
            <a:spLocks noGrp="1"/>
          </p:cNvSpPr>
          <p:nvPr>
            <p:ph type="dt" sz="half" idx="10"/>
          </p:nvPr>
        </p:nvSpPr>
        <p:spPr/>
        <p:txBody>
          <a:bodyPr/>
          <a:lstStyle/>
          <a:p>
            <a:fld id="{5C56AC21-8A69-42CE-98DA-947722CFC496}" type="datetimeFigureOut">
              <a:rPr lang="pt-BR" smtClean="0"/>
              <a:t>08/05/2023</a:t>
            </a:fld>
            <a:endParaRPr lang="pt-BR"/>
          </a:p>
        </p:txBody>
      </p:sp>
      <p:sp>
        <p:nvSpPr>
          <p:cNvPr id="8" name="Espaço Reservado para Rodapé 7">
            <a:extLst>
              <a:ext uri="{FF2B5EF4-FFF2-40B4-BE49-F238E27FC236}">
                <a16:creationId xmlns:a16="http://schemas.microsoft.com/office/drawing/2014/main" id="{270DFEF7-B77C-46A6-6D5F-EC0A2CC58C60}"/>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7087E02-B48E-0D2F-2995-39E6A91CD20B}"/>
              </a:ext>
            </a:extLst>
          </p:cNvPr>
          <p:cNvSpPr>
            <a:spLocks noGrp="1"/>
          </p:cNvSpPr>
          <p:nvPr>
            <p:ph type="sldNum" sz="quarter" idx="12"/>
          </p:nvPr>
        </p:nvSpPr>
        <p:spPr/>
        <p:txBody>
          <a:bodyPr/>
          <a:lstStyle/>
          <a:p>
            <a:fld id="{58E6B4C8-3E39-48B5-9443-46D5694E97CC}" type="slidenum">
              <a:rPr lang="pt-BR" smtClean="0"/>
              <a:t>‹nº›</a:t>
            </a:fld>
            <a:endParaRPr lang="pt-BR"/>
          </a:p>
        </p:txBody>
      </p:sp>
    </p:spTree>
    <p:extLst>
      <p:ext uri="{BB962C8B-B14F-4D97-AF65-F5344CB8AC3E}">
        <p14:creationId xmlns:p14="http://schemas.microsoft.com/office/powerpoint/2010/main" val="4059858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4D518C-583D-2D03-77D6-6E305AB0389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070C09D-A1C8-8D49-63E5-BE3D075A98FE}"/>
              </a:ext>
            </a:extLst>
          </p:cNvPr>
          <p:cNvSpPr>
            <a:spLocks noGrp="1"/>
          </p:cNvSpPr>
          <p:nvPr>
            <p:ph type="dt" sz="half" idx="10"/>
          </p:nvPr>
        </p:nvSpPr>
        <p:spPr/>
        <p:txBody>
          <a:bodyPr/>
          <a:lstStyle/>
          <a:p>
            <a:fld id="{5C56AC21-8A69-42CE-98DA-947722CFC496}" type="datetimeFigureOut">
              <a:rPr lang="pt-BR" smtClean="0"/>
              <a:t>08/05/2023</a:t>
            </a:fld>
            <a:endParaRPr lang="pt-BR"/>
          </a:p>
        </p:txBody>
      </p:sp>
      <p:sp>
        <p:nvSpPr>
          <p:cNvPr id="4" name="Espaço Reservado para Rodapé 3">
            <a:extLst>
              <a:ext uri="{FF2B5EF4-FFF2-40B4-BE49-F238E27FC236}">
                <a16:creationId xmlns:a16="http://schemas.microsoft.com/office/drawing/2014/main" id="{DD047AB2-81DD-B79D-DDAD-854A3ABD5401}"/>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59D18A1-7139-F409-1B1E-E2070F7B259C}"/>
              </a:ext>
            </a:extLst>
          </p:cNvPr>
          <p:cNvSpPr>
            <a:spLocks noGrp="1"/>
          </p:cNvSpPr>
          <p:nvPr>
            <p:ph type="sldNum" sz="quarter" idx="12"/>
          </p:nvPr>
        </p:nvSpPr>
        <p:spPr/>
        <p:txBody>
          <a:bodyPr/>
          <a:lstStyle/>
          <a:p>
            <a:fld id="{58E6B4C8-3E39-48B5-9443-46D5694E97CC}" type="slidenum">
              <a:rPr lang="pt-BR" smtClean="0"/>
              <a:t>‹nº›</a:t>
            </a:fld>
            <a:endParaRPr lang="pt-BR"/>
          </a:p>
        </p:txBody>
      </p:sp>
    </p:spTree>
    <p:extLst>
      <p:ext uri="{BB962C8B-B14F-4D97-AF65-F5344CB8AC3E}">
        <p14:creationId xmlns:p14="http://schemas.microsoft.com/office/powerpoint/2010/main" val="84662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AD61A3D2-C069-56C6-39EB-4D7B9D7600D8}"/>
              </a:ext>
            </a:extLst>
          </p:cNvPr>
          <p:cNvSpPr>
            <a:spLocks noGrp="1"/>
          </p:cNvSpPr>
          <p:nvPr>
            <p:ph type="dt" sz="half" idx="10"/>
          </p:nvPr>
        </p:nvSpPr>
        <p:spPr/>
        <p:txBody>
          <a:bodyPr/>
          <a:lstStyle/>
          <a:p>
            <a:fld id="{5C56AC21-8A69-42CE-98DA-947722CFC496}" type="datetimeFigureOut">
              <a:rPr lang="pt-BR" smtClean="0"/>
              <a:t>08/05/2023</a:t>
            </a:fld>
            <a:endParaRPr lang="pt-BR"/>
          </a:p>
        </p:txBody>
      </p:sp>
      <p:sp>
        <p:nvSpPr>
          <p:cNvPr id="3" name="Espaço Reservado para Rodapé 2">
            <a:extLst>
              <a:ext uri="{FF2B5EF4-FFF2-40B4-BE49-F238E27FC236}">
                <a16:creationId xmlns:a16="http://schemas.microsoft.com/office/drawing/2014/main" id="{62BD6399-4884-E556-C6FA-F268C279BB5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A6C77B0-DD29-0B67-BAE0-9AAFEE695990}"/>
              </a:ext>
            </a:extLst>
          </p:cNvPr>
          <p:cNvSpPr>
            <a:spLocks noGrp="1"/>
          </p:cNvSpPr>
          <p:nvPr>
            <p:ph type="sldNum" sz="quarter" idx="12"/>
          </p:nvPr>
        </p:nvSpPr>
        <p:spPr/>
        <p:txBody>
          <a:bodyPr/>
          <a:lstStyle/>
          <a:p>
            <a:fld id="{58E6B4C8-3E39-48B5-9443-46D5694E97CC}" type="slidenum">
              <a:rPr lang="pt-BR" smtClean="0"/>
              <a:t>‹nº›</a:t>
            </a:fld>
            <a:endParaRPr lang="pt-BR"/>
          </a:p>
        </p:txBody>
      </p:sp>
    </p:spTree>
    <p:extLst>
      <p:ext uri="{BB962C8B-B14F-4D97-AF65-F5344CB8AC3E}">
        <p14:creationId xmlns:p14="http://schemas.microsoft.com/office/powerpoint/2010/main" val="71929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0DA97-C16A-860A-82F0-FFC1D599AF9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FC4BDAE-E983-5AB4-C605-4862A8359A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6B38C42C-C47D-B976-B3B6-5518E78497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B8F7C3A-BB04-31FE-35A5-EAF5E6FFFC03}"/>
              </a:ext>
            </a:extLst>
          </p:cNvPr>
          <p:cNvSpPr>
            <a:spLocks noGrp="1"/>
          </p:cNvSpPr>
          <p:nvPr>
            <p:ph type="dt" sz="half" idx="10"/>
          </p:nvPr>
        </p:nvSpPr>
        <p:spPr/>
        <p:txBody>
          <a:bodyPr/>
          <a:lstStyle/>
          <a:p>
            <a:fld id="{5C56AC21-8A69-42CE-98DA-947722CFC496}" type="datetimeFigureOut">
              <a:rPr lang="pt-BR" smtClean="0"/>
              <a:t>08/05/2023</a:t>
            </a:fld>
            <a:endParaRPr lang="pt-BR"/>
          </a:p>
        </p:txBody>
      </p:sp>
      <p:sp>
        <p:nvSpPr>
          <p:cNvPr id="6" name="Espaço Reservado para Rodapé 5">
            <a:extLst>
              <a:ext uri="{FF2B5EF4-FFF2-40B4-BE49-F238E27FC236}">
                <a16:creationId xmlns:a16="http://schemas.microsoft.com/office/drawing/2014/main" id="{84995300-79E4-B2D0-7A19-CDF8EAD3DBC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824877E-266E-5722-53B6-8D6B37212AE0}"/>
              </a:ext>
            </a:extLst>
          </p:cNvPr>
          <p:cNvSpPr>
            <a:spLocks noGrp="1"/>
          </p:cNvSpPr>
          <p:nvPr>
            <p:ph type="sldNum" sz="quarter" idx="12"/>
          </p:nvPr>
        </p:nvSpPr>
        <p:spPr/>
        <p:txBody>
          <a:bodyPr/>
          <a:lstStyle/>
          <a:p>
            <a:fld id="{58E6B4C8-3E39-48B5-9443-46D5694E97CC}" type="slidenum">
              <a:rPr lang="pt-BR" smtClean="0"/>
              <a:t>‹nº›</a:t>
            </a:fld>
            <a:endParaRPr lang="pt-BR"/>
          </a:p>
        </p:txBody>
      </p:sp>
    </p:spTree>
    <p:extLst>
      <p:ext uri="{BB962C8B-B14F-4D97-AF65-F5344CB8AC3E}">
        <p14:creationId xmlns:p14="http://schemas.microsoft.com/office/powerpoint/2010/main" val="1175327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19D1A5-302A-521B-7242-31C1E0A6724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3C342AF-84E1-914C-99DC-4F6E598C8E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0B137C47-6367-CF0B-0CC6-4580139E0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B807D32-7816-F570-D181-2C409FE91697}"/>
              </a:ext>
            </a:extLst>
          </p:cNvPr>
          <p:cNvSpPr>
            <a:spLocks noGrp="1"/>
          </p:cNvSpPr>
          <p:nvPr>
            <p:ph type="dt" sz="half" idx="10"/>
          </p:nvPr>
        </p:nvSpPr>
        <p:spPr/>
        <p:txBody>
          <a:bodyPr/>
          <a:lstStyle/>
          <a:p>
            <a:fld id="{5C56AC21-8A69-42CE-98DA-947722CFC496}" type="datetimeFigureOut">
              <a:rPr lang="pt-BR" smtClean="0"/>
              <a:t>08/05/2023</a:t>
            </a:fld>
            <a:endParaRPr lang="pt-BR"/>
          </a:p>
        </p:txBody>
      </p:sp>
      <p:sp>
        <p:nvSpPr>
          <p:cNvPr id="6" name="Espaço Reservado para Rodapé 5">
            <a:extLst>
              <a:ext uri="{FF2B5EF4-FFF2-40B4-BE49-F238E27FC236}">
                <a16:creationId xmlns:a16="http://schemas.microsoft.com/office/drawing/2014/main" id="{22B5A5A7-571C-582D-BC86-3B66D241B97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03E74B2-C439-492E-97A7-75A0EEE6AC6B}"/>
              </a:ext>
            </a:extLst>
          </p:cNvPr>
          <p:cNvSpPr>
            <a:spLocks noGrp="1"/>
          </p:cNvSpPr>
          <p:nvPr>
            <p:ph type="sldNum" sz="quarter" idx="12"/>
          </p:nvPr>
        </p:nvSpPr>
        <p:spPr/>
        <p:txBody>
          <a:bodyPr/>
          <a:lstStyle/>
          <a:p>
            <a:fld id="{58E6B4C8-3E39-48B5-9443-46D5694E97CC}" type="slidenum">
              <a:rPr lang="pt-BR" smtClean="0"/>
              <a:t>‹nº›</a:t>
            </a:fld>
            <a:endParaRPr lang="pt-BR"/>
          </a:p>
        </p:txBody>
      </p:sp>
    </p:spTree>
    <p:extLst>
      <p:ext uri="{BB962C8B-B14F-4D97-AF65-F5344CB8AC3E}">
        <p14:creationId xmlns:p14="http://schemas.microsoft.com/office/powerpoint/2010/main" val="3323438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7EA00805-AC91-BE6B-64A9-F975B8359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C6676A2-4C71-D246-BBE7-3CD19F00C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521D100-AC5C-2178-81AD-5B858CA52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6AC21-8A69-42CE-98DA-947722CFC496}" type="datetimeFigureOut">
              <a:rPr lang="pt-BR" smtClean="0"/>
              <a:t>08/05/2023</a:t>
            </a:fld>
            <a:endParaRPr lang="pt-BR"/>
          </a:p>
        </p:txBody>
      </p:sp>
      <p:sp>
        <p:nvSpPr>
          <p:cNvPr id="5" name="Espaço Reservado para Rodapé 4">
            <a:extLst>
              <a:ext uri="{FF2B5EF4-FFF2-40B4-BE49-F238E27FC236}">
                <a16:creationId xmlns:a16="http://schemas.microsoft.com/office/drawing/2014/main" id="{E05A3077-3B6F-D5EB-F306-B027B3FB48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52E83CC-C47A-D1DD-2478-B40A871C42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6B4C8-3E39-48B5-9443-46D5694E97CC}" type="slidenum">
              <a:rPr lang="pt-BR" smtClean="0"/>
              <a:t>‹nº›</a:t>
            </a:fld>
            <a:endParaRPr lang="pt-BR"/>
          </a:p>
        </p:txBody>
      </p:sp>
    </p:spTree>
    <p:extLst>
      <p:ext uri="{BB962C8B-B14F-4D97-AF65-F5344CB8AC3E}">
        <p14:creationId xmlns:p14="http://schemas.microsoft.com/office/powerpoint/2010/main" val="451438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IfYjGxI6AJ8?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qDovHZVdyVQ?feature=oembed" TargetMode="External"/><Relationship Id="rId4" Type="http://schemas.openxmlformats.org/officeDocument/2006/relationships/hyperlink" Target="https://youtu.be/qDovHZVdyVQ"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erasaexperian.com.br/mosai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customXml" Target="../ink/ink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ustomXml" Target="../ink/ink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brsI6z13Su8?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ma parede pintada com uma flecha e alvo">
            <a:extLst>
              <a:ext uri="{FF2B5EF4-FFF2-40B4-BE49-F238E27FC236}">
                <a16:creationId xmlns:a16="http://schemas.microsoft.com/office/drawing/2014/main" id="{D2FE1ED7-D543-AC3E-DB94-C757A1B83DC9}"/>
              </a:ext>
            </a:extLst>
          </p:cNvPr>
          <p:cNvPicPr>
            <a:picLocks noChangeAspect="1"/>
          </p:cNvPicPr>
          <p:nvPr/>
        </p:nvPicPr>
        <p:blipFill rotWithShape="1">
          <a:blip r:embed="rId2"/>
          <a:srcRect l="9624"/>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020FFFF-9381-0CF7-323B-616C68DE16CE}"/>
              </a:ext>
            </a:extLst>
          </p:cNvPr>
          <p:cNvSpPr>
            <a:spLocks noGrp="1"/>
          </p:cNvSpPr>
          <p:nvPr>
            <p:ph type="ctrTitle"/>
          </p:nvPr>
        </p:nvSpPr>
        <p:spPr>
          <a:xfrm>
            <a:off x="477981" y="1122363"/>
            <a:ext cx="4023360" cy="3204134"/>
          </a:xfrm>
        </p:spPr>
        <p:txBody>
          <a:bodyPr anchor="b">
            <a:normAutofit/>
          </a:bodyPr>
          <a:lstStyle/>
          <a:p>
            <a:pPr algn="l"/>
            <a:r>
              <a:rPr lang="pt-BR" sz="4400"/>
              <a:t>STP – Segmentação, </a:t>
            </a:r>
            <a:r>
              <a:rPr lang="en-US" sz="4400"/>
              <a:t>Targeting</a:t>
            </a:r>
            <a:r>
              <a:rPr lang="pt-BR" sz="4400"/>
              <a:t> e Posicionamento</a:t>
            </a:r>
          </a:p>
        </p:txBody>
      </p:sp>
      <p:sp>
        <p:nvSpPr>
          <p:cNvPr id="3" name="Subtítulo 2">
            <a:extLst>
              <a:ext uri="{FF2B5EF4-FFF2-40B4-BE49-F238E27FC236}">
                <a16:creationId xmlns:a16="http://schemas.microsoft.com/office/drawing/2014/main" id="{A7547178-0033-027D-B37F-0D269306E2B2}"/>
              </a:ext>
            </a:extLst>
          </p:cNvPr>
          <p:cNvSpPr>
            <a:spLocks noGrp="1"/>
          </p:cNvSpPr>
          <p:nvPr>
            <p:ph type="subTitle" idx="1"/>
          </p:nvPr>
        </p:nvSpPr>
        <p:spPr>
          <a:xfrm>
            <a:off x="477980" y="4872922"/>
            <a:ext cx="4023359" cy="1208141"/>
          </a:xfrm>
        </p:spPr>
        <p:txBody>
          <a:bodyPr>
            <a:normAutofit/>
          </a:bodyPr>
          <a:lstStyle/>
          <a:p>
            <a:pPr algn="l"/>
            <a:r>
              <a:rPr lang="en-US" sz="2000"/>
              <a:t>2023</a:t>
            </a:r>
            <a:endParaRPr lang="pt-BR" sz="200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5082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D248-E1E6-44BB-BFF7-E2F37D7E3F58}"/>
              </a:ext>
            </a:extLst>
          </p:cNvPr>
          <p:cNvSpPr>
            <a:spLocks noGrp="1"/>
          </p:cNvSpPr>
          <p:nvPr>
            <p:ph type="title"/>
          </p:nvPr>
        </p:nvSpPr>
        <p:spPr/>
        <p:txBody>
          <a:bodyPr/>
          <a:lstStyle/>
          <a:p>
            <a:r>
              <a:rPr lang="pt-BR" dirty="0"/>
              <a:t>Gênero e sexualidade</a:t>
            </a:r>
          </a:p>
        </p:txBody>
      </p:sp>
      <p:sp>
        <p:nvSpPr>
          <p:cNvPr id="3" name="Content Placeholder 2">
            <a:extLst>
              <a:ext uri="{FF2B5EF4-FFF2-40B4-BE49-F238E27FC236}">
                <a16:creationId xmlns:a16="http://schemas.microsoft.com/office/drawing/2014/main" id="{92EC3A61-700C-4D78-926A-2F70B8F79602}"/>
              </a:ext>
            </a:extLst>
          </p:cNvPr>
          <p:cNvSpPr>
            <a:spLocks noGrp="1"/>
          </p:cNvSpPr>
          <p:nvPr>
            <p:ph idx="1"/>
          </p:nvPr>
        </p:nvSpPr>
        <p:spPr>
          <a:xfrm>
            <a:off x="2063552" y="2180500"/>
            <a:ext cx="9547258" cy="4237717"/>
          </a:xfrm>
        </p:spPr>
        <p:txBody>
          <a:bodyPr>
            <a:normAutofit/>
          </a:bodyPr>
          <a:lstStyle/>
          <a:p>
            <a:pPr marL="0" indent="0">
              <a:buNone/>
            </a:pPr>
            <a:r>
              <a:rPr lang="pt-BR" dirty="0"/>
              <a:t>Gênero e sexualidade</a:t>
            </a:r>
          </a:p>
          <a:p>
            <a:pPr lvl="1"/>
            <a:r>
              <a:rPr lang="pt-BR" dirty="0"/>
              <a:t>Deve-se hoje em dia tomar o cuidado para distinguir Gênero e sexualidade de uma pessoa e consequentemente o processo de segmentação.</a:t>
            </a:r>
          </a:p>
          <a:p>
            <a:pPr lvl="1"/>
            <a:r>
              <a:rPr lang="pt-BR" dirty="0"/>
              <a:t>Aumento da sensibilização que gênero e sexualidade de cada pessoa é independente do seu documento de identidade.</a:t>
            </a:r>
          </a:p>
          <a:p>
            <a:pPr lvl="1"/>
            <a:r>
              <a:rPr lang="pt-BR" dirty="0"/>
              <a:t>Pode-se considerar opções não binárias de gênero ou sexualidade válidas para fins de segmentação.</a:t>
            </a:r>
          </a:p>
          <a:p>
            <a:pPr lvl="1"/>
            <a:r>
              <a:rPr lang="pt-BR" dirty="0"/>
              <a:t>Na literatura tradicional homens e mulheres podem possuir diferentes atitudes e se comportarem de modo distintos.</a:t>
            </a:r>
          </a:p>
          <a:p>
            <a:pPr marL="211987" lvl="1" indent="0">
              <a:buNone/>
            </a:pPr>
            <a:endParaRPr lang="pt-BR" dirty="0"/>
          </a:p>
        </p:txBody>
      </p:sp>
    </p:spTree>
    <p:extLst>
      <p:ext uri="{BB962C8B-B14F-4D97-AF65-F5344CB8AC3E}">
        <p14:creationId xmlns:p14="http://schemas.microsoft.com/office/powerpoint/2010/main" val="215847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745B-8C1C-4654-86B5-8B616DAEF24E}"/>
              </a:ext>
            </a:extLst>
          </p:cNvPr>
          <p:cNvSpPr>
            <a:spLocks noGrp="1"/>
          </p:cNvSpPr>
          <p:nvPr>
            <p:ph type="title"/>
          </p:nvPr>
        </p:nvSpPr>
        <p:spPr/>
        <p:txBody>
          <a:bodyPr/>
          <a:lstStyle/>
          <a:p>
            <a:r>
              <a:rPr lang="pt-BR" dirty="0"/>
              <a:t>renda</a:t>
            </a:r>
          </a:p>
        </p:txBody>
      </p:sp>
      <p:sp>
        <p:nvSpPr>
          <p:cNvPr id="3" name="Content Placeholder 2">
            <a:extLst>
              <a:ext uri="{FF2B5EF4-FFF2-40B4-BE49-F238E27FC236}">
                <a16:creationId xmlns:a16="http://schemas.microsoft.com/office/drawing/2014/main" id="{37CDFE8D-ED46-4154-84FD-C7AB21492CF6}"/>
              </a:ext>
            </a:extLst>
          </p:cNvPr>
          <p:cNvSpPr>
            <a:spLocks noGrp="1"/>
          </p:cNvSpPr>
          <p:nvPr>
            <p:ph idx="1"/>
          </p:nvPr>
        </p:nvSpPr>
        <p:spPr>
          <a:xfrm>
            <a:off x="1703512" y="2420888"/>
            <a:ext cx="4880168" cy="3678303"/>
          </a:xfrm>
        </p:spPr>
        <p:txBody>
          <a:bodyPr>
            <a:normAutofit fontScale="77500" lnSpcReduction="20000"/>
          </a:bodyPr>
          <a:lstStyle/>
          <a:p>
            <a:pPr marL="0" indent="0">
              <a:buNone/>
            </a:pPr>
            <a:r>
              <a:rPr lang="pt-BR" dirty="0"/>
              <a:t>A segmentação de renda é uma prática de longa data.</a:t>
            </a:r>
          </a:p>
          <a:p>
            <a:pPr lvl="1"/>
            <a:r>
              <a:rPr lang="pt-BR" dirty="0"/>
              <a:t>A renda nem sempre prevê os melhores clientes para um determinado produto. </a:t>
            </a:r>
          </a:p>
          <a:p>
            <a:pPr lvl="1"/>
            <a:r>
              <a:rPr lang="pt-BR" dirty="0"/>
              <a:t>No passado, os operários dos EUA estavam entre os primeiros compradores de aparelhos de televisão em cores; era mais barato para eles comprar uma televisão do que ir ao cinema e a restaurantes. </a:t>
            </a:r>
          </a:p>
          <a:p>
            <a:pPr lvl="1"/>
            <a:r>
              <a:rPr lang="pt-BR" dirty="0"/>
              <a:t>Muitas pessoas de marketing estão deliberadamente perseguindo grupos de baixa renda, em alguns casos descobrindo menos pressões competitivas ou maior lealdade do consumidor. </a:t>
            </a:r>
          </a:p>
        </p:txBody>
      </p:sp>
      <p:pic>
        <p:nvPicPr>
          <p:cNvPr id="5" name="Picture 4">
            <a:extLst>
              <a:ext uri="{FF2B5EF4-FFF2-40B4-BE49-F238E27FC236}">
                <a16:creationId xmlns:a16="http://schemas.microsoft.com/office/drawing/2014/main" id="{CFF99111-DA70-452B-8257-DD06BC9546B5}"/>
              </a:ext>
            </a:extLst>
          </p:cNvPr>
          <p:cNvPicPr>
            <a:picLocks noChangeAspect="1"/>
          </p:cNvPicPr>
          <p:nvPr/>
        </p:nvPicPr>
        <p:blipFill>
          <a:blip r:embed="rId2"/>
          <a:stretch>
            <a:fillRect/>
          </a:stretch>
        </p:blipFill>
        <p:spPr>
          <a:xfrm>
            <a:off x="7193945" y="1940063"/>
            <a:ext cx="4718713" cy="4737003"/>
          </a:xfrm>
          <a:prstGeom prst="rect">
            <a:avLst/>
          </a:prstGeom>
        </p:spPr>
      </p:pic>
    </p:spTree>
    <p:extLst>
      <p:ext uri="{BB962C8B-B14F-4D97-AF65-F5344CB8AC3E}">
        <p14:creationId xmlns:p14="http://schemas.microsoft.com/office/powerpoint/2010/main" val="213006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E987-A4E5-4459-ABE0-B2E786F29DC6}"/>
              </a:ext>
            </a:extLst>
          </p:cNvPr>
          <p:cNvSpPr>
            <a:spLocks noGrp="1"/>
          </p:cNvSpPr>
          <p:nvPr>
            <p:ph type="title"/>
          </p:nvPr>
        </p:nvSpPr>
        <p:spPr/>
        <p:txBody>
          <a:bodyPr/>
          <a:lstStyle/>
          <a:p>
            <a:r>
              <a:rPr lang="pt-BR" dirty="0"/>
              <a:t>Classe social</a:t>
            </a:r>
          </a:p>
        </p:txBody>
      </p:sp>
      <p:sp>
        <p:nvSpPr>
          <p:cNvPr id="3" name="Content Placeholder 2">
            <a:extLst>
              <a:ext uri="{FF2B5EF4-FFF2-40B4-BE49-F238E27FC236}">
                <a16:creationId xmlns:a16="http://schemas.microsoft.com/office/drawing/2014/main" id="{796DFE51-13D2-4464-9CD8-0E46FCA63DB8}"/>
              </a:ext>
            </a:extLst>
          </p:cNvPr>
          <p:cNvSpPr>
            <a:spLocks noGrp="1"/>
          </p:cNvSpPr>
          <p:nvPr>
            <p:ph sz="half" idx="1"/>
          </p:nvPr>
        </p:nvSpPr>
        <p:spPr>
          <a:xfrm>
            <a:off x="1522810" y="2611181"/>
            <a:ext cx="4480774" cy="3633047"/>
          </a:xfrm>
        </p:spPr>
        <p:txBody>
          <a:bodyPr>
            <a:normAutofit fontScale="70000" lnSpcReduction="20000"/>
          </a:bodyPr>
          <a:lstStyle/>
          <a:p>
            <a:pPr marL="0" indent="0">
              <a:buNone/>
            </a:pPr>
            <a:r>
              <a:rPr lang="pt-BR" dirty="0"/>
              <a:t>É definida como divisões em categorias relativamente permanentes e homogêneas em uma sociedade, nas quais os indivíduos ou famílias compartilham em cada camada valores, estilos de vida, interesses, riquezas, educação, posição econômica e comportamentos semelhantes.</a:t>
            </a:r>
          </a:p>
          <a:p>
            <a:endParaRPr lang="pt-BR" dirty="0"/>
          </a:p>
          <a:p>
            <a:r>
              <a:rPr lang="pt-BR" dirty="0"/>
              <a:t>fator econômico</a:t>
            </a:r>
          </a:p>
          <a:p>
            <a:pPr lvl="1"/>
            <a:r>
              <a:rPr lang="pt-BR" dirty="0"/>
              <a:t>Ocupação</a:t>
            </a:r>
          </a:p>
          <a:p>
            <a:pPr lvl="1"/>
            <a:r>
              <a:rPr lang="pt-BR" dirty="0"/>
              <a:t>Renda</a:t>
            </a:r>
          </a:p>
          <a:p>
            <a:pPr lvl="1"/>
            <a:r>
              <a:rPr lang="pt-BR" dirty="0"/>
              <a:t>Riqueza</a:t>
            </a:r>
          </a:p>
          <a:p>
            <a:pPr marL="0" indent="0">
              <a:buNone/>
            </a:pPr>
            <a:endParaRPr lang="pt-BR" dirty="0"/>
          </a:p>
          <a:p>
            <a:endParaRPr lang="pt-BR" dirty="0"/>
          </a:p>
        </p:txBody>
      </p:sp>
      <p:sp>
        <p:nvSpPr>
          <p:cNvPr id="4" name="Content Placeholder 3">
            <a:extLst>
              <a:ext uri="{FF2B5EF4-FFF2-40B4-BE49-F238E27FC236}">
                <a16:creationId xmlns:a16="http://schemas.microsoft.com/office/drawing/2014/main" id="{81DAC893-134F-4661-817F-84E3CC90D3F6}"/>
              </a:ext>
            </a:extLst>
          </p:cNvPr>
          <p:cNvSpPr>
            <a:spLocks noGrp="1"/>
          </p:cNvSpPr>
          <p:nvPr>
            <p:ph sz="half" idx="2"/>
          </p:nvPr>
        </p:nvSpPr>
        <p:spPr>
          <a:xfrm>
            <a:off x="6419882" y="2564904"/>
            <a:ext cx="5422392" cy="3633047"/>
          </a:xfrm>
        </p:spPr>
        <p:txBody>
          <a:bodyPr>
            <a:normAutofit fontScale="70000" lnSpcReduction="20000"/>
          </a:bodyPr>
          <a:lstStyle/>
          <a:p>
            <a:endParaRPr lang="pt-BR" dirty="0"/>
          </a:p>
          <a:p>
            <a:r>
              <a:rPr lang="pt-BR" dirty="0"/>
              <a:t>fator de interação</a:t>
            </a:r>
          </a:p>
          <a:p>
            <a:pPr lvl="1"/>
            <a:r>
              <a:rPr lang="pt-BR" dirty="0"/>
              <a:t>Prestígio pessoal</a:t>
            </a:r>
          </a:p>
          <a:p>
            <a:pPr lvl="1"/>
            <a:r>
              <a:rPr lang="pt-BR" dirty="0"/>
              <a:t>Associação</a:t>
            </a:r>
          </a:p>
          <a:p>
            <a:pPr lvl="1"/>
            <a:r>
              <a:rPr lang="pt-BR" dirty="0"/>
              <a:t>Socialização</a:t>
            </a:r>
          </a:p>
          <a:p>
            <a:endParaRPr lang="pt-BR" dirty="0"/>
          </a:p>
          <a:p>
            <a:r>
              <a:rPr lang="pt-BR" dirty="0"/>
              <a:t>fator político</a:t>
            </a:r>
          </a:p>
          <a:p>
            <a:pPr lvl="1"/>
            <a:r>
              <a:rPr lang="pt-BR" dirty="0"/>
              <a:t>Poder</a:t>
            </a:r>
          </a:p>
          <a:p>
            <a:pPr lvl="1"/>
            <a:r>
              <a:rPr lang="pt-BR" dirty="0"/>
              <a:t>Consciência de classe</a:t>
            </a:r>
          </a:p>
          <a:p>
            <a:pPr lvl="1"/>
            <a:r>
              <a:rPr lang="pt-BR" dirty="0"/>
              <a:t>Mobilidade</a:t>
            </a:r>
          </a:p>
          <a:p>
            <a:endParaRPr lang="pt-BR" dirty="0"/>
          </a:p>
        </p:txBody>
      </p:sp>
    </p:spTree>
    <p:extLst>
      <p:ext uri="{BB962C8B-B14F-4D97-AF65-F5344CB8AC3E}">
        <p14:creationId xmlns:p14="http://schemas.microsoft.com/office/powerpoint/2010/main" val="357207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A108-4374-4457-A7C6-8DB0D3C40159}"/>
              </a:ext>
            </a:extLst>
          </p:cNvPr>
          <p:cNvSpPr>
            <a:spLocks noGrp="1"/>
          </p:cNvSpPr>
          <p:nvPr>
            <p:ph type="title"/>
          </p:nvPr>
        </p:nvSpPr>
        <p:spPr/>
        <p:txBody>
          <a:bodyPr/>
          <a:lstStyle/>
          <a:p>
            <a:r>
              <a:rPr lang="pt-BR" dirty="0"/>
              <a:t>Gerações: Silenciosa, Baby boomers e geração “x”</a:t>
            </a:r>
          </a:p>
        </p:txBody>
      </p:sp>
      <p:sp>
        <p:nvSpPr>
          <p:cNvPr id="3" name="Content Placeholder 2">
            <a:extLst>
              <a:ext uri="{FF2B5EF4-FFF2-40B4-BE49-F238E27FC236}">
                <a16:creationId xmlns:a16="http://schemas.microsoft.com/office/drawing/2014/main" id="{5F70D46C-B5AC-4440-AE6D-DA2E608FBC3E}"/>
              </a:ext>
            </a:extLst>
          </p:cNvPr>
          <p:cNvSpPr>
            <a:spLocks noGrp="1"/>
          </p:cNvSpPr>
          <p:nvPr>
            <p:ph idx="1"/>
          </p:nvPr>
        </p:nvSpPr>
        <p:spPr>
          <a:xfrm>
            <a:off x="1394988" y="1799500"/>
            <a:ext cx="10088001" cy="4677500"/>
          </a:xfrm>
        </p:spPr>
        <p:txBody>
          <a:bodyPr>
            <a:normAutofit fontScale="70000" lnSpcReduction="20000"/>
          </a:bodyPr>
          <a:lstStyle/>
          <a:p>
            <a:pPr marL="0" indent="0">
              <a:buNone/>
            </a:pPr>
            <a:r>
              <a:rPr lang="pt-BR" dirty="0"/>
              <a:t>Os nascidos entre 1925 e 1945 - a “</a:t>
            </a:r>
            <a:r>
              <a:rPr lang="pt-BR" b="1" dirty="0"/>
              <a:t>geração silenciosa</a:t>
            </a:r>
            <a:r>
              <a:rPr lang="pt-BR" dirty="0"/>
              <a:t>” - estão redefinindo o que significa velhice. </a:t>
            </a:r>
          </a:p>
          <a:p>
            <a:pPr lvl="1"/>
            <a:r>
              <a:rPr lang="pt-BR" dirty="0"/>
              <a:t>Muitas pessoas cuja idade cronológica as coloca nesta categoria não se consideram velhas. </a:t>
            </a:r>
          </a:p>
          <a:p>
            <a:pPr lvl="1"/>
            <a:r>
              <a:rPr lang="pt-BR" dirty="0"/>
              <a:t>Os anunciantes aprenderam que os consumidores mais velhos não se importam de ver outros consumidores mais velhos em anúncios direcionados a eles, desde que pareçam estar levando uma vida vibrante.</a:t>
            </a:r>
          </a:p>
          <a:p>
            <a:pPr marL="323992" lvl="1" indent="0">
              <a:buNone/>
            </a:pPr>
            <a:endParaRPr lang="pt-BR" dirty="0"/>
          </a:p>
          <a:p>
            <a:pPr marL="0" indent="0">
              <a:buNone/>
            </a:pPr>
            <a:r>
              <a:rPr lang="pt-BR" dirty="0"/>
              <a:t>Os </a:t>
            </a:r>
            <a:r>
              <a:rPr lang="pt-BR" b="1" dirty="0"/>
              <a:t>baby boomers </a:t>
            </a:r>
            <a:r>
              <a:rPr lang="pt-BR" dirty="0"/>
              <a:t>são os nascidos entre 1946 e 1964. Embora representem um alvo rico as empresas muitas vezes os ignoram. </a:t>
            </a:r>
          </a:p>
          <a:p>
            <a:pPr lvl="1"/>
            <a:r>
              <a:rPr lang="pt-BR" dirty="0"/>
              <a:t>Com muitos baby boomers se aproximando dos 70 e até mesmo a última e mais jovem onda chegando aos 50, a demanda explodiu por produtos para fazer o tempo voltar atrás.</a:t>
            </a:r>
          </a:p>
          <a:p>
            <a:pPr marL="323992" lvl="1" indent="0">
              <a:buNone/>
            </a:pPr>
            <a:endParaRPr lang="pt-BR" dirty="0"/>
          </a:p>
          <a:p>
            <a:pPr marL="0" indent="0">
              <a:buNone/>
            </a:pPr>
            <a:r>
              <a:rPr lang="pt-BR" dirty="0"/>
              <a:t>Frequentemente perdidos na confusão demográfica nomeados em homenagem a um romance de Douglas Coupland de 1991, a </a:t>
            </a:r>
            <a:r>
              <a:rPr lang="pt-BR" b="1" dirty="0"/>
              <a:t>geração “X”</a:t>
            </a:r>
            <a:r>
              <a:rPr lang="pt-BR" dirty="0"/>
              <a:t> são os nascidos entre 1964 e 1978.  </a:t>
            </a:r>
            <a:r>
              <a:rPr lang="pt-BR" sz="1100" dirty="0"/>
              <a:t>(Livro - Geração X: contos para uma cultura acelerada (1991)</a:t>
            </a:r>
            <a:endParaRPr lang="pt-BR" dirty="0"/>
          </a:p>
          <a:p>
            <a:pPr lvl="1"/>
            <a:r>
              <a:rPr lang="pt-BR" dirty="0"/>
              <a:t>Os membros da geração “X” valorizam a autossuficiência e a capacidade de lidar com qualquer circunstância. </a:t>
            </a:r>
          </a:p>
          <a:p>
            <a:pPr lvl="1"/>
            <a:r>
              <a:rPr lang="pt-BR" dirty="0"/>
              <a:t>A tecnologia é um facilitador para eles, não uma barreira. A geração “X” é pragmática e individualista. </a:t>
            </a:r>
          </a:p>
          <a:p>
            <a:pPr lvl="1"/>
            <a:r>
              <a:rPr lang="pt-BR" dirty="0"/>
              <a:t>Como consumidores, eles desconfiam de exageros e argumentos de venda que parecem inautênticos.</a:t>
            </a:r>
          </a:p>
          <a:p>
            <a:endParaRPr lang="pt-BR" dirty="0"/>
          </a:p>
        </p:txBody>
      </p:sp>
    </p:spTree>
    <p:extLst>
      <p:ext uri="{BB962C8B-B14F-4D97-AF65-F5344CB8AC3E}">
        <p14:creationId xmlns:p14="http://schemas.microsoft.com/office/powerpoint/2010/main" val="396476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264E9-8FE1-4562-A7EA-38B7416EE536}"/>
              </a:ext>
            </a:extLst>
          </p:cNvPr>
          <p:cNvSpPr>
            <a:spLocks noGrp="1"/>
          </p:cNvSpPr>
          <p:nvPr>
            <p:ph type="title"/>
          </p:nvPr>
        </p:nvSpPr>
        <p:spPr/>
        <p:txBody>
          <a:bodyPr/>
          <a:lstStyle/>
          <a:p>
            <a:r>
              <a:rPr lang="pt-BR" dirty="0"/>
              <a:t>Geração “Y” (</a:t>
            </a:r>
            <a:r>
              <a:rPr lang="en-US" dirty="0"/>
              <a:t>Millennials</a:t>
            </a:r>
            <a:r>
              <a:rPr lang="pt-BR" dirty="0"/>
              <a:t>) e geração “Z”</a:t>
            </a:r>
          </a:p>
        </p:txBody>
      </p:sp>
      <p:sp>
        <p:nvSpPr>
          <p:cNvPr id="3" name="Content Placeholder 2">
            <a:extLst>
              <a:ext uri="{FF2B5EF4-FFF2-40B4-BE49-F238E27FC236}">
                <a16:creationId xmlns:a16="http://schemas.microsoft.com/office/drawing/2014/main" id="{89FE6D3D-3C04-46B5-8003-9FA9363EE7B5}"/>
              </a:ext>
            </a:extLst>
          </p:cNvPr>
          <p:cNvSpPr>
            <a:spLocks noGrp="1"/>
          </p:cNvSpPr>
          <p:nvPr>
            <p:ph idx="1"/>
          </p:nvPr>
        </p:nvSpPr>
        <p:spPr/>
        <p:txBody>
          <a:bodyPr>
            <a:normAutofit fontScale="70000" lnSpcReduction="20000"/>
          </a:bodyPr>
          <a:lstStyle/>
          <a:p>
            <a:pPr marL="0" indent="0">
              <a:buNone/>
            </a:pPr>
            <a:r>
              <a:rPr lang="pt-BR" dirty="0"/>
              <a:t>Embora diferentes divisões de idade sejam usadas para definir a </a:t>
            </a:r>
            <a:r>
              <a:rPr lang="pt-BR" b="1" dirty="0"/>
              <a:t>geração “Y” ou Millennials </a:t>
            </a:r>
            <a:r>
              <a:rPr lang="pt-BR" dirty="0"/>
              <a:t>o termo geralmente significa pessoas nascidas entre 1977 e 1994. </a:t>
            </a:r>
          </a:p>
          <a:p>
            <a:pPr lvl="1"/>
            <a:r>
              <a:rPr lang="pt-BR" dirty="0"/>
              <a:t>Também conhecido como os Echo Boomers, os "nativos digitais" da geração Y foram conectados quase desde o nascimento </a:t>
            </a:r>
          </a:p>
          <a:p>
            <a:pPr lvl="1"/>
            <a:r>
              <a:rPr lang="pt-BR" dirty="0"/>
              <a:t>Embora possam ter um senso de direito e abundância por terem crescido durante o boom econômico e sendo mimados por seus pais boomers, a geração do milênio também costuma ser altamente consciente socialmente, preocupada com questões ambientais e receptiva a esforços de marketing.</a:t>
            </a:r>
          </a:p>
          <a:p>
            <a:pPr marL="323992" lvl="1" indent="0">
              <a:buNone/>
            </a:pPr>
            <a:endParaRPr lang="pt-BR" dirty="0"/>
          </a:p>
          <a:p>
            <a:pPr marL="0" indent="0">
              <a:buNone/>
            </a:pPr>
            <a:r>
              <a:rPr lang="pt-BR" dirty="0"/>
              <a:t>A </a:t>
            </a:r>
            <a:r>
              <a:rPr lang="pt-BR" b="1" dirty="0"/>
              <a:t>geração “Z”</a:t>
            </a:r>
            <a:r>
              <a:rPr lang="pt-BR" dirty="0"/>
              <a:t> possui o seu marco entre os nascidos depois de 1994. Uma das razões da mudança de </a:t>
            </a:r>
            <a:r>
              <a:rPr lang="en-US" dirty="0"/>
              <a:t>cohort</a:t>
            </a:r>
            <a:r>
              <a:rPr lang="pt-BR" dirty="0"/>
              <a:t> da geração dos milênios se dá pelo fato que esses indivíduos entraram na adolescência sem o boom econômico da geração “Y” após a recessão econômica mundial.</a:t>
            </a:r>
          </a:p>
          <a:p>
            <a:pPr lvl="1"/>
            <a:r>
              <a:rPr lang="pt-BR" dirty="0"/>
              <a:t>A geração “Z” parece possuir um senso de individualismo e pragmatismo maior que a antecessora</a:t>
            </a:r>
          </a:p>
          <a:p>
            <a:pPr lvl="1"/>
            <a:r>
              <a:rPr lang="pt-BR" b="0" i="0" dirty="0">
                <a:solidFill>
                  <a:srgbClr val="202122"/>
                </a:solidFill>
                <a:effectLst/>
              </a:rPr>
              <a:t>A geração “Z” é considerada em “senso comum atual” como a mais tolerante que já existiu e primeira geração 100% do século 21.</a:t>
            </a:r>
            <a:endParaRPr lang="pt-BR" dirty="0"/>
          </a:p>
          <a:p>
            <a:pPr lvl="1"/>
            <a:r>
              <a:rPr lang="pt-BR" dirty="0"/>
              <a:t>Ainda é cedo para se definir um descritivo concreto sobre essa geração e de seu término com o advento de uma geração mais nova denominada geração Alpha.</a:t>
            </a:r>
          </a:p>
        </p:txBody>
      </p:sp>
    </p:spTree>
    <p:extLst>
      <p:ext uri="{BB962C8B-B14F-4D97-AF65-F5344CB8AC3E}">
        <p14:creationId xmlns:p14="http://schemas.microsoft.com/office/powerpoint/2010/main" val="208739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Generations Throughout History">
            <a:hlinkClick r:id="" action="ppaction://media"/>
            <a:extLst>
              <a:ext uri="{FF2B5EF4-FFF2-40B4-BE49-F238E27FC236}">
                <a16:creationId xmlns:a16="http://schemas.microsoft.com/office/drawing/2014/main" id="{44A92A92-6DB1-4A0D-9ED1-EF261F110140}"/>
              </a:ext>
            </a:extLst>
          </p:cNvPr>
          <p:cNvPicPr>
            <a:picLocks noRot="1" noChangeAspect="1"/>
          </p:cNvPicPr>
          <p:nvPr>
            <a:videoFile r:link="rId1"/>
          </p:nvPr>
        </p:nvPicPr>
        <p:blipFill>
          <a:blip r:embed="rId3"/>
          <a:stretch>
            <a:fillRect/>
          </a:stretch>
        </p:blipFill>
        <p:spPr>
          <a:xfrm>
            <a:off x="1014548" y="689609"/>
            <a:ext cx="10162903" cy="5716633"/>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0566B53E-C579-4CCB-A8E8-A0D8529738B9}"/>
              </a:ext>
            </a:extLst>
          </p:cNvPr>
          <p:cNvSpPr txBox="1"/>
          <p:nvPr/>
        </p:nvSpPr>
        <p:spPr>
          <a:xfrm>
            <a:off x="9048328" y="6488668"/>
            <a:ext cx="3143672" cy="369332"/>
          </a:xfrm>
          <a:prstGeom prst="rect">
            <a:avLst/>
          </a:prstGeom>
          <a:noFill/>
        </p:spPr>
        <p:txBody>
          <a:bodyPr wrap="square">
            <a:spAutoFit/>
          </a:bodyPr>
          <a:lstStyle/>
          <a:p>
            <a:r>
              <a:rPr lang="pt-BR" dirty="0"/>
              <a:t>https://youtu.be/IfYjGxI6AJ8</a:t>
            </a:r>
          </a:p>
        </p:txBody>
      </p:sp>
      <p:sp>
        <p:nvSpPr>
          <p:cNvPr id="6" name="TextBox 5">
            <a:extLst>
              <a:ext uri="{FF2B5EF4-FFF2-40B4-BE49-F238E27FC236}">
                <a16:creationId xmlns:a16="http://schemas.microsoft.com/office/drawing/2014/main" id="{077DE44A-8881-4EE7-B9C0-CC1B236556A8}"/>
              </a:ext>
            </a:extLst>
          </p:cNvPr>
          <p:cNvSpPr txBox="1"/>
          <p:nvPr/>
        </p:nvSpPr>
        <p:spPr>
          <a:xfrm>
            <a:off x="1199456" y="111958"/>
            <a:ext cx="3381103" cy="369332"/>
          </a:xfrm>
          <a:prstGeom prst="rect">
            <a:avLst/>
          </a:prstGeom>
          <a:noFill/>
        </p:spPr>
        <p:txBody>
          <a:bodyPr wrap="square">
            <a:spAutoFit/>
          </a:bodyPr>
          <a:lstStyle/>
          <a:p>
            <a:r>
              <a:rPr lang="pt-BR" dirty="0"/>
              <a:t>Generations Throughout History</a:t>
            </a:r>
          </a:p>
        </p:txBody>
      </p:sp>
      <p:sp>
        <p:nvSpPr>
          <p:cNvPr id="5" name="TextBox 4">
            <a:extLst>
              <a:ext uri="{FF2B5EF4-FFF2-40B4-BE49-F238E27FC236}">
                <a16:creationId xmlns:a16="http://schemas.microsoft.com/office/drawing/2014/main" id="{08F0271C-1FBC-F1D8-0BFB-9B7BFFD29705}"/>
              </a:ext>
            </a:extLst>
          </p:cNvPr>
          <p:cNvSpPr txBox="1"/>
          <p:nvPr/>
        </p:nvSpPr>
        <p:spPr>
          <a:xfrm>
            <a:off x="263352" y="6429895"/>
            <a:ext cx="9264352" cy="369332"/>
          </a:xfrm>
          <a:prstGeom prst="rect">
            <a:avLst/>
          </a:prstGeom>
          <a:noFill/>
        </p:spPr>
        <p:txBody>
          <a:bodyPr wrap="square">
            <a:spAutoFit/>
          </a:bodyPr>
          <a:lstStyle/>
          <a:p>
            <a:r>
              <a:rPr lang="pt-BR" dirty="0"/>
              <a:t>(Não reproduzir no Youtube em LIVES ou em gravações – Violação de Direitos Autorais)</a:t>
            </a:r>
          </a:p>
        </p:txBody>
      </p:sp>
    </p:spTree>
    <p:extLst>
      <p:ext uri="{BB962C8B-B14F-4D97-AF65-F5344CB8AC3E}">
        <p14:creationId xmlns:p14="http://schemas.microsoft.com/office/powerpoint/2010/main" val="286590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EBAC-B451-4A10-8F30-5C8132CE47FB}"/>
              </a:ext>
            </a:extLst>
          </p:cNvPr>
          <p:cNvSpPr>
            <a:spLocks noGrp="1"/>
          </p:cNvSpPr>
          <p:nvPr>
            <p:ph type="title"/>
          </p:nvPr>
        </p:nvSpPr>
        <p:spPr/>
        <p:txBody>
          <a:bodyPr/>
          <a:lstStyle/>
          <a:p>
            <a:br>
              <a:rPr lang="pt-BR" dirty="0"/>
            </a:br>
            <a:r>
              <a:rPr lang="pt-BR" dirty="0"/>
              <a:t>Raça, Etnia e Cultura</a:t>
            </a:r>
          </a:p>
        </p:txBody>
      </p:sp>
      <p:pic>
        <p:nvPicPr>
          <p:cNvPr id="4" name="Online Media 3" title="TED - O perigo de uma história única - Chimamanda Adichie - Dublado em português">
            <a:hlinkClick r:id="" action="ppaction://media"/>
            <a:extLst>
              <a:ext uri="{FF2B5EF4-FFF2-40B4-BE49-F238E27FC236}">
                <a16:creationId xmlns:a16="http://schemas.microsoft.com/office/drawing/2014/main" id="{4D36C5B7-A3F3-4473-9512-0C85E30EC18E}"/>
              </a:ext>
            </a:extLst>
          </p:cNvPr>
          <p:cNvPicPr>
            <a:picLocks noRot="1" noChangeAspect="1"/>
          </p:cNvPicPr>
          <p:nvPr>
            <a:videoFile r:link="rId1"/>
          </p:nvPr>
        </p:nvPicPr>
        <p:blipFill>
          <a:blip r:embed="rId3"/>
          <a:stretch>
            <a:fillRect/>
          </a:stretch>
        </p:blipFill>
        <p:spPr>
          <a:xfrm>
            <a:off x="3647728" y="2240505"/>
            <a:ext cx="6301031" cy="3544330"/>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8940A985-E8EA-4D24-B789-73BF2947318E}"/>
              </a:ext>
            </a:extLst>
          </p:cNvPr>
          <p:cNvSpPr txBox="1"/>
          <p:nvPr/>
        </p:nvSpPr>
        <p:spPr>
          <a:xfrm>
            <a:off x="5182803" y="6336460"/>
            <a:ext cx="3230880" cy="369332"/>
          </a:xfrm>
          <a:prstGeom prst="rect">
            <a:avLst/>
          </a:prstGeom>
          <a:noFill/>
        </p:spPr>
        <p:txBody>
          <a:bodyPr wrap="square">
            <a:spAutoFit/>
          </a:bodyPr>
          <a:lstStyle/>
          <a:p>
            <a:r>
              <a:rPr lang="pt-BR" dirty="0">
                <a:hlinkClick r:id="rId4"/>
              </a:rPr>
              <a:t>https://youtu.be/qDovHZVdyVQ</a:t>
            </a:r>
            <a:r>
              <a:rPr lang="pt-BR" dirty="0"/>
              <a:t> </a:t>
            </a:r>
          </a:p>
        </p:txBody>
      </p:sp>
      <p:sp>
        <p:nvSpPr>
          <p:cNvPr id="3" name="TextBox 2">
            <a:extLst>
              <a:ext uri="{FF2B5EF4-FFF2-40B4-BE49-F238E27FC236}">
                <a16:creationId xmlns:a16="http://schemas.microsoft.com/office/drawing/2014/main" id="{08B32B3A-4DBB-52CB-CED5-BDF76A6943CF}"/>
              </a:ext>
            </a:extLst>
          </p:cNvPr>
          <p:cNvSpPr txBox="1"/>
          <p:nvPr/>
        </p:nvSpPr>
        <p:spPr>
          <a:xfrm>
            <a:off x="2495600" y="5942788"/>
            <a:ext cx="9151140" cy="369332"/>
          </a:xfrm>
          <a:prstGeom prst="rect">
            <a:avLst/>
          </a:prstGeom>
          <a:noFill/>
        </p:spPr>
        <p:txBody>
          <a:bodyPr wrap="square" rtlCol="0">
            <a:spAutoFit/>
          </a:bodyPr>
          <a:lstStyle/>
          <a:p>
            <a:r>
              <a:rPr lang="pt-BR" dirty="0"/>
              <a:t>(Não reproduzir no Youtube em LIVES ou em gravações – Violação de Direitos Autorais)</a:t>
            </a:r>
          </a:p>
        </p:txBody>
      </p:sp>
      <p:sp>
        <p:nvSpPr>
          <p:cNvPr id="7" name="TextBox 6">
            <a:extLst>
              <a:ext uri="{FF2B5EF4-FFF2-40B4-BE49-F238E27FC236}">
                <a16:creationId xmlns:a16="http://schemas.microsoft.com/office/drawing/2014/main" id="{228870D3-A9AF-C8C6-AB73-0C2EC8134BFA}"/>
              </a:ext>
            </a:extLst>
          </p:cNvPr>
          <p:cNvSpPr txBox="1"/>
          <p:nvPr/>
        </p:nvSpPr>
        <p:spPr>
          <a:xfrm>
            <a:off x="1522809" y="1713220"/>
            <a:ext cx="6096000" cy="369332"/>
          </a:xfrm>
          <a:prstGeom prst="rect">
            <a:avLst/>
          </a:prstGeom>
          <a:noFill/>
        </p:spPr>
        <p:txBody>
          <a:bodyPr wrap="square">
            <a:spAutoFit/>
          </a:bodyPr>
          <a:lstStyle/>
          <a:p>
            <a:r>
              <a:rPr lang="pt-BR" dirty="0"/>
              <a:t>O perigo de uma história única - </a:t>
            </a:r>
            <a:r>
              <a:rPr lang="pt-BR" dirty="0" err="1"/>
              <a:t>Chimamanda</a:t>
            </a:r>
            <a:r>
              <a:rPr lang="pt-BR" dirty="0"/>
              <a:t> </a:t>
            </a:r>
            <a:r>
              <a:rPr lang="pt-BR" dirty="0" err="1"/>
              <a:t>Adichie</a:t>
            </a:r>
            <a:endParaRPr lang="en-US" dirty="0"/>
          </a:p>
        </p:txBody>
      </p:sp>
    </p:spTree>
    <p:extLst>
      <p:ext uri="{BB962C8B-B14F-4D97-AF65-F5344CB8AC3E}">
        <p14:creationId xmlns:p14="http://schemas.microsoft.com/office/powerpoint/2010/main" val="423792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D94-E0A7-4B42-9183-DFFDAAECF2A5}"/>
              </a:ext>
            </a:extLst>
          </p:cNvPr>
          <p:cNvSpPr>
            <a:spLocks noGrp="1"/>
          </p:cNvSpPr>
          <p:nvPr>
            <p:ph type="title"/>
          </p:nvPr>
        </p:nvSpPr>
        <p:spPr/>
        <p:txBody>
          <a:bodyPr/>
          <a:lstStyle/>
          <a:p>
            <a:r>
              <a:rPr lang="pt-BR" dirty="0"/>
              <a:t>Segmentação psicográfica</a:t>
            </a:r>
          </a:p>
        </p:txBody>
      </p:sp>
      <p:sp>
        <p:nvSpPr>
          <p:cNvPr id="3" name="Content Placeholder 2">
            <a:extLst>
              <a:ext uri="{FF2B5EF4-FFF2-40B4-BE49-F238E27FC236}">
                <a16:creationId xmlns:a16="http://schemas.microsoft.com/office/drawing/2014/main" id="{0C7F5233-8E92-4F1A-876E-7BFC2221061E}"/>
              </a:ext>
            </a:extLst>
          </p:cNvPr>
          <p:cNvSpPr>
            <a:spLocks noGrp="1"/>
          </p:cNvSpPr>
          <p:nvPr>
            <p:ph idx="1"/>
          </p:nvPr>
        </p:nvSpPr>
        <p:spPr/>
        <p:txBody>
          <a:bodyPr/>
          <a:lstStyle/>
          <a:p>
            <a:pPr marL="0" indent="0">
              <a:buNone/>
            </a:pPr>
            <a:r>
              <a:rPr lang="pt-BR" dirty="0"/>
              <a:t>Na segmentação psicográfica os compradores são divididos em grupos com base em traços psicológicos / de personalidade, estilo de vida ou valores.</a:t>
            </a:r>
          </a:p>
          <a:p>
            <a:pPr marL="0" indent="0">
              <a:buNone/>
            </a:pPr>
            <a:endParaRPr lang="pt-BR" dirty="0"/>
          </a:p>
          <a:p>
            <a:pPr lvl="1"/>
            <a:r>
              <a:rPr lang="pt-BR" dirty="0"/>
              <a:t>A psicografia é a ciência que usa a psicologia e a demografia para entender melhor os consumidores. </a:t>
            </a:r>
          </a:p>
          <a:p>
            <a:pPr lvl="1"/>
            <a:r>
              <a:rPr lang="pt-BR" dirty="0"/>
              <a:t>Pessoas dentro do mesmo grupo demográfico podem exibir perfis psicográficos muito diferentes.</a:t>
            </a:r>
          </a:p>
        </p:txBody>
      </p:sp>
    </p:spTree>
    <p:extLst>
      <p:ext uri="{BB962C8B-B14F-4D97-AF65-F5344CB8AC3E}">
        <p14:creationId xmlns:p14="http://schemas.microsoft.com/office/powerpoint/2010/main" val="478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9A0930F-D81E-4FB7-803A-B00E96221181}"/>
              </a:ext>
            </a:extLst>
          </p:cNvPr>
          <p:cNvPicPr>
            <a:picLocks noGrp="1" noChangeAspect="1"/>
          </p:cNvPicPr>
          <p:nvPr>
            <p:ph idx="1"/>
          </p:nvPr>
        </p:nvPicPr>
        <p:blipFill>
          <a:blip r:embed="rId2"/>
          <a:stretch>
            <a:fillRect/>
          </a:stretch>
        </p:blipFill>
        <p:spPr>
          <a:xfrm>
            <a:off x="814149" y="634618"/>
            <a:ext cx="6254495" cy="6223223"/>
          </a:xfrm>
          <a:prstGeom prst="rect">
            <a:avLst/>
          </a:prstGeom>
        </p:spPr>
      </p:pic>
      <p:sp>
        <p:nvSpPr>
          <p:cNvPr id="2" name="Title 1">
            <a:extLst>
              <a:ext uri="{FF2B5EF4-FFF2-40B4-BE49-F238E27FC236}">
                <a16:creationId xmlns:a16="http://schemas.microsoft.com/office/drawing/2014/main" id="{FC0B6719-403B-4C2F-996C-DF14B3CEBEFC}"/>
              </a:ext>
            </a:extLst>
          </p:cNvPr>
          <p:cNvSpPr>
            <a:spLocks noGrp="1"/>
          </p:cNvSpPr>
          <p:nvPr>
            <p:ph type="title"/>
          </p:nvPr>
        </p:nvSpPr>
        <p:spPr>
          <a:xfrm>
            <a:off x="8296275" y="1419225"/>
            <a:ext cx="3081576" cy="2085869"/>
          </a:xfrm>
        </p:spPr>
        <p:txBody>
          <a:bodyPr vert="horz" lIns="91440" tIns="45720" rIns="91440" bIns="45720" rtlCol="0" anchor="b">
            <a:normAutofit/>
          </a:bodyPr>
          <a:lstStyle/>
          <a:p>
            <a:pPr defTabSz="457200">
              <a:lnSpc>
                <a:spcPct val="90000"/>
              </a:lnSpc>
            </a:pPr>
            <a:r>
              <a:rPr lang="en-US" sz="3100" dirty="0">
                <a:solidFill>
                  <a:srgbClr val="FFFFFF"/>
                </a:solidFill>
              </a:rPr>
              <a:t>Vals 2 – sistema de segmentação</a:t>
            </a:r>
          </a:p>
        </p:txBody>
      </p:sp>
      <p:sp>
        <p:nvSpPr>
          <p:cNvPr id="4" name="Text Placeholder 3">
            <a:extLst>
              <a:ext uri="{FF2B5EF4-FFF2-40B4-BE49-F238E27FC236}">
                <a16:creationId xmlns:a16="http://schemas.microsoft.com/office/drawing/2014/main" id="{3BE88747-F64B-40E3-8CDE-7306D5F9973C}"/>
              </a:ext>
            </a:extLst>
          </p:cNvPr>
          <p:cNvSpPr>
            <a:spLocks noGrp="1"/>
          </p:cNvSpPr>
          <p:nvPr>
            <p:ph type="body" sz="half" idx="2"/>
          </p:nvPr>
        </p:nvSpPr>
        <p:spPr>
          <a:xfrm>
            <a:off x="8296275" y="3505095"/>
            <a:ext cx="3081576" cy="1733655"/>
          </a:xfrm>
        </p:spPr>
        <p:txBody>
          <a:bodyPr vert="horz" lIns="91440" tIns="45720" rIns="91440" bIns="45720" rtlCol="0" anchor="t">
            <a:normAutofit/>
          </a:bodyPr>
          <a:lstStyle/>
          <a:p>
            <a:pPr algn="l" defTabSz="457200"/>
            <a:r>
              <a:rPr lang="en-US" sz="1600" b="1" cap="all" dirty="0">
                <a:solidFill>
                  <a:schemeClr val="bg2"/>
                </a:solidFill>
              </a:rPr>
              <a:t>Strategic Busines Insight’s VALS ( Value and Life-style)</a:t>
            </a:r>
          </a:p>
        </p:txBody>
      </p:sp>
    </p:spTree>
    <p:extLst>
      <p:ext uri="{BB962C8B-B14F-4D97-AF65-F5344CB8AC3E}">
        <p14:creationId xmlns:p14="http://schemas.microsoft.com/office/powerpoint/2010/main" val="425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920DC-03B8-4945-9342-8E90A1DEC84B}"/>
              </a:ext>
            </a:extLst>
          </p:cNvPr>
          <p:cNvSpPr>
            <a:spLocks noGrp="1"/>
          </p:cNvSpPr>
          <p:nvPr>
            <p:ph type="title"/>
          </p:nvPr>
        </p:nvSpPr>
        <p:spPr/>
        <p:txBody>
          <a:bodyPr/>
          <a:lstStyle/>
          <a:p>
            <a:r>
              <a:rPr lang="pt-BR" dirty="0"/>
              <a:t>Mosaic – Brasil (serasa experian)</a:t>
            </a:r>
          </a:p>
        </p:txBody>
      </p:sp>
      <p:sp>
        <p:nvSpPr>
          <p:cNvPr id="3" name="Content Placeholder 2">
            <a:extLst>
              <a:ext uri="{FF2B5EF4-FFF2-40B4-BE49-F238E27FC236}">
                <a16:creationId xmlns:a16="http://schemas.microsoft.com/office/drawing/2014/main" id="{7A09F1F5-E0D9-471F-9440-C624FEC4BBE1}"/>
              </a:ext>
            </a:extLst>
          </p:cNvPr>
          <p:cNvSpPr>
            <a:spLocks noGrp="1"/>
          </p:cNvSpPr>
          <p:nvPr>
            <p:ph idx="1"/>
          </p:nvPr>
        </p:nvSpPr>
        <p:spPr>
          <a:xfrm>
            <a:off x="1099751" y="4213839"/>
            <a:ext cx="2057770" cy="1013801"/>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85000" lnSpcReduction="10000"/>
          </a:bodyPr>
          <a:lstStyle/>
          <a:p>
            <a:r>
              <a:rPr lang="pt-BR" sz="2400" dirty="0">
                <a:solidFill>
                  <a:srgbClr val="0070C0"/>
                </a:solidFill>
                <a:hlinkClick r:id="rId2">
                  <a:extLst>
                    <a:ext uri="{A12FA001-AC4F-418D-AE19-62706E023703}">
                      <ahyp:hlinkClr xmlns:ahyp="http://schemas.microsoft.com/office/drawing/2018/hyperlinkcolor" val="tx"/>
                    </a:ext>
                  </a:extLst>
                </a:hlinkClick>
              </a:rPr>
              <a:t>http://www.serasaexperian.com.br/mosaic/</a:t>
            </a:r>
            <a:endParaRPr lang="pt-BR" dirty="0"/>
          </a:p>
        </p:txBody>
      </p:sp>
      <p:pic>
        <p:nvPicPr>
          <p:cNvPr id="7" name="Picture 6">
            <a:extLst>
              <a:ext uri="{FF2B5EF4-FFF2-40B4-BE49-F238E27FC236}">
                <a16:creationId xmlns:a16="http://schemas.microsoft.com/office/drawing/2014/main" id="{2DF53944-ED87-434E-A4FC-EB8540F543A0}"/>
              </a:ext>
            </a:extLst>
          </p:cNvPr>
          <p:cNvPicPr>
            <a:picLocks noChangeAspect="1"/>
          </p:cNvPicPr>
          <p:nvPr/>
        </p:nvPicPr>
        <p:blipFill>
          <a:blip r:embed="rId3"/>
          <a:stretch>
            <a:fillRect/>
          </a:stretch>
        </p:blipFill>
        <p:spPr>
          <a:xfrm>
            <a:off x="3157521" y="1918300"/>
            <a:ext cx="8583912" cy="4554107"/>
          </a:xfrm>
          <a:prstGeom prst="rect">
            <a:avLst/>
          </a:prstGeom>
        </p:spPr>
      </p:pic>
    </p:spTree>
    <p:extLst>
      <p:ext uri="{BB962C8B-B14F-4D97-AF65-F5344CB8AC3E}">
        <p14:creationId xmlns:p14="http://schemas.microsoft.com/office/powerpoint/2010/main" val="29634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DE823-978B-401C-98EA-221A79B89973}"/>
              </a:ext>
            </a:extLst>
          </p:cNvPr>
          <p:cNvSpPr>
            <a:spLocks noGrp="1"/>
          </p:cNvSpPr>
          <p:nvPr>
            <p:ph type="title"/>
          </p:nvPr>
        </p:nvSpPr>
        <p:spPr/>
        <p:txBody>
          <a:bodyPr/>
          <a:lstStyle/>
          <a:p>
            <a:r>
              <a:rPr lang="pt-BR" dirty="0"/>
              <a:t>Níveis de um mercado</a:t>
            </a:r>
          </a:p>
        </p:txBody>
      </p:sp>
      <p:graphicFrame>
        <p:nvGraphicFramePr>
          <p:cNvPr id="3" name="Diagram 2">
            <a:extLst>
              <a:ext uri="{FF2B5EF4-FFF2-40B4-BE49-F238E27FC236}">
                <a16:creationId xmlns:a16="http://schemas.microsoft.com/office/drawing/2014/main" id="{26AC3D7C-286D-FCD7-61AA-9AA4EAC89101}"/>
              </a:ext>
            </a:extLst>
          </p:cNvPr>
          <p:cNvGraphicFramePr/>
          <p:nvPr/>
        </p:nvGraphicFramePr>
        <p:xfrm>
          <a:off x="28208" y="2276872"/>
          <a:ext cx="612068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9605F25-9D8D-7043-9CA0-C59462E2CF12}"/>
              </a:ext>
            </a:extLst>
          </p:cNvPr>
          <p:cNvSpPr txBox="1"/>
          <p:nvPr/>
        </p:nvSpPr>
        <p:spPr>
          <a:xfrm>
            <a:off x="5159896" y="2492896"/>
            <a:ext cx="7097208" cy="3139321"/>
          </a:xfrm>
          <a:prstGeom prst="rect">
            <a:avLst/>
          </a:prstGeom>
          <a:noFill/>
        </p:spPr>
        <p:txBody>
          <a:bodyPr wrap="square" rtlCol="0">
            <a:spAutoFit/>
          </a:bodyPr>
          <a:lstStyle/>
          <a:p>
            <a:r>
              <a:rPr lang="pt-BR" b="1" dirty="0"/>
              <a:t>Total </a:t>
            </a:r>
            <a:r>
              <a:rPr lang="pt-BR" b="1" dirty="0" err="1"/>
              <a:t>Available</a:t>
            </a:r>
            <a:r>
              <a:rPr lang="pt-BR" b="1" dirty="0"/>
              <a:t> Market - </a:t>
            </a:r>
            <a:r>
              <a:rPr lang="en-US" dirty="0">
                <a:solidFill>
                  <a:srgbClr val="374151"/>
                </a:solidFill>
                <a:latin typeface="Söhne"/>
              </a:rPr>
              <a:t>Mercado </a:t>
            </a:r>
            <a:r>
              <a:rPr lang="en-US" dirty="0" err="1">
                <a:solidFill>
                  <a:srgbClr val="374151"/>
                </a:solidFill>
                <a:latin typeface="Söhne"/>
              </a:rPr>
              <a:t>Totalmente</a:t>
            </a:r>
            <a:r>
              <a:rPr lang="en-US" dirty="0">
                <a:solidFill>
                  <a:srgbClr val="374151"/>
                </a:solidFill>
                <a:latin typeface="Söhne"/>
              </a:rPr>
              <a:t> </a:t>
            </a:r>
            <a:r>
              <a:rPr lang="en-US" dirty="0" err="1">
                <a:solidFill>
                  <a:srgbClr val="374151"/>
                </a:solidFill>
                <a:latin typeface="Söhne"/>
              </a:rPr>
              <a:t>Endereçável</a:t>
            </a:r>
            <a:endParaRPr lang="en-US" dirty="0">
              <a:solidFill>
                <a:srgbClr val="374151"/>
              </a:solidFill>
              <a:latin typeface="Söhne"/>
            </a:endParaRPr>
          </a:p>
          <a:p>
            <a:r>
              <a:rPr lang="pt-BR" i="1" dirty="0"/>
              <a:t>(mercado potencial) </a:t>
            </a:r>
            <a:r>
              <a:rPr lang="pt-BR" sz="1800" dirty="0"/>
              <a:t>Máximo em tese de interessados numa oferta</a:t>
            </a:r>
          </a:p>
          <a:p>
            <a:endParaRPr lang="pt-BR" b="1" dirty="0"/>
          </a:p>
          <a:p>
            <a:endParaRPr lang="pt-BR" b="1" dirty="0"/>
          </a:p>
          <a:p>
            <a:r>
              <a:rPr lang="pt-BR" b="1" dirty="0" err="1"/>
              <a:t>Serviceable</a:t>
            </a:r>
            <a:r>
              <a:rPr lang="pt-BR" b="1" dirty="0"/>
              <a:t> </a:t>
            </a:r>
            <a:r>
              <a:rPr lang="pt-BR" b="1" dirty="0" err="1"/>
              <a:t>Available</a:t>
            </a:r>
            <a:r>
              <a:rPr lang="pt-BR" b="1" dirty="0"/>
              <a:t> Market - </a:t>
            </a:r>
            <a:r>
              <a:rPr lang="en-US" dirty="0">
                <a:solidFill>
                  <a:srgbClr val="374151"/>
                </a:solidFill>
                <a:latin typeface="Söhne"/>
              </a:rPr>
              <a:t>Mercado </a:t>
            </a:r>
            <a:r>
              <a:rPr lang="en-US" dirty="0" err="1">
                <a:solidFill>
                  <a:srgbClr val="374151"/>
                </a:solidFill>
                <a:latin typeface="Söhne"/>
              </a:rPr>
              <a:t>Disponível</a:t>
            </a:r>
            <a:r>
              <a:rPr lang="en-US" dirty="0">
                <a:solidFill>
                  <a:srgbClr val="374151"/>
                </a:solidFill>
                <a:latin typeface="Söhne"/>
              </a:rPr>
              <a:t> para Atendimento</a:t>
            </a:r>
            <a:endParaRPr lang="pt-BR" dirty="0"/>
          </a:p>
          <a:p>
            <a:r>
              <a:rPr lang="pt-BR" i="1" dirty="0"/>
              <a:t>(mercado disponível)</a:t>
            </a:r>
            <a:r>
              <a:rPr lang="pt-BR" dirty="0"/>
              <a:t> Além de interesse, possuem renda e acesso à oferta</a:t>
            </a:r>
          </a:p>
          <a:p>
            <a:endParaRPr lang="pt-BR" dirty="0"/>
          </a:p>
          <a:p>
            <a:r>
              <a:rPr lang="pt-BR" b="1" dirty="0" err="1"/>
              <a:t>Serviceable</a:t>
            </a:r>
            <a:r>
              <a:rPr lang="pt-BR" b="1" dirty="0"/>
              <a:t> </a:t>
            </a:r>
            <a:r>
              <a:rPr lang="pt-BR" b="1" dirty="0" err="1"/>
              <a:t>Obtainable</a:t>
            </a:r>
            <a:r>
              <a:rPr lang="pt-BR" b="1" dirty="0"/>
              <a:t> Market - </a:t>
            </a:r>
            <a:r>
              <a:rPr lang="en-US" dirty="0">
                <a:solidFill>
                  <a:srgbClr val="374151"/>
                </a:solidFill>
                <a:latin typeface="Söhne"/>
              </a:rPr>
              <a:t>Mercado </a:t>
            </a:r>
            <a:r>
              <a:rPr lang="en-US" dirty="0" err="1">
                <a:solidFill>
                  <a:srgbClr val="374151"/>
                </a:solidFill>
                <a:latin typeface="Söhne"/>
              </a:rPr>
              <a:t>Disponível</a:t>
            </a:r>
            <a:r>
              <a:rPr lang="en-US" dirty="0">
                <a:solidFill>
                  <a:srgbClr val="374151"/>
                </a:solidFill>
                <a:latin typeface="Söhne"/>
              </a:rPr>
              <a:t> e </a:t>
            </a:r>
            <a:r>
              <a:rPr lang="en-US" dirty="0" err="1">
                <a:solidFill>
                  <a:srgbClr val="374151"/>
                </a:solidFill>
                <a:latin typeface="Söhne"/>
              </a:rPr>
              <a:t>Atingível</a:t>
            </a:r>
            <a:endParaRPr lang="en-US" dirty="0">
              <a:solidFill>
                <a:srgbClr val="374151"/>
              </a:solidFill>
              <a:latin typeface="Söhne"/>
            </a:endParaRPr>
          </a:p>
          <a:p>
            <a:r>
              <a:rPr lang="en-US" i="1" dirty="0">
                <a:solidFill>
                  <a:srgbClr val="374151"/>
                </a:solidFill>
                <a:latin typeface="Söhne"/>
              </a:rPr>
              <a:t>(mercado-</a:t>
            </a:r>
            <a:r>
              <a:rPr lang="en-US" i="1" dirty="0" err="1">
                <a:solidFill>
                  <a:srgbClr val="374151"/>
                </a:solidFill>
                <a:latin typeface="Söhne"/>
              </a:rPr>
              <a:t>alvo</a:t>
            </a:r>
            <a:r>
              <a:rPr lang="en-US" i="1" dirty="0">
                <a:solidFill>
                  <a:srgbClr val="374151"/>
                </a:solidFill>
                <a:latin typeface="Söhne"/>
              </a:rPr>
              <a:t>) </a:t>
            </a:r>
            <a:r>
              <a:rPr lang="en-US" dirty="0" err="1">
                <a:solidFill>
                  <a:srgbClr val="374151"/>
                </a:solidFill>
                <a:latin typeface="Söhne"/>
              </a:rPr>
              <a:t>Além</a:t>
            </a:r>
            <a:r>
              <a:rPr lang="en-US" dirty="0">
                <a:solidFill>
                  <a:srgbClr val="374151"/>
                </a:solidFill>
                <a:latin typeface="Söhne"/>
              </a:rPr>
              <a:t>, de interesse, </a:t>
            </a:r>
            <a:r>
              <a:rPr lang="en-US" dirty="0" err="1">
                <a:solidFill>
                  <a:srgbClr val="374151"/>
                </a:solidFill>
                <a:latin typeface="Söhne"/>
              </a:rPr>
              <a:t>renda</a:t>
            </a:r>
            <a:r>
              <a:rPr lang="en-US" dirty="0">
                <a:solidFill>
                  <a:srgbClr val="374151"/>
                </a:solidFill>
                <a:latin typeface="Söhne"/>
              </a:rPr>
              <a:t> e </a:t>
            </a:r>
            <a:r>
              <a:rPr lang="en-US" dirty="0" err="1">
                <a:solidFill>
                  <a:srgbClr val="374151"/>
                </a:solidFill>
                <a:latin typeface="Söhne"/>
              </a:rPr>
              <a:t>acesso</a:t>
            </a:r>
            <a:r>
              <a:rPr lang="en-US" dirty="0">
                <a:solidFill>
                  <a:srgbClr val="374151"/>
                </a:solidFill>
                <a:latin typeface="Söhne"/>
              </a:rPr>
              <a:t> à </a:t>
            </a:r>
            <a:r>
              <a:rPr lang="en-US" dirty="0" err="1">
                <a:solidFill>
                  <a:srgbClr val="374151"/>
                </a:solidFill>
                <a:latin typeface="Söhne"/>
              </a:rPr>
              <a:t>oferta</a:t>
            </a:r>
            <a:r>
              <a:rPr lang="en-US" dirty="0">
                <a:solidFill>
                  <a:srgbClr val="374151"/>
                </a:solidFill>
                <a:latin typeface="Söhne"/>
              </a:rPr>
              <a:t>, é </a:t>
            </a:r>
            <a:r>
              <a:rPr lang="en-US" dirty="0" err="1">
                <a:solidFill>
                  <a:srgbClr val="374151"/>
                </a:solidFill>
                <a:latin typeface="Söhne"/>
              </a:rPr>
              <a:t>limitado</a:t>
            </a:r>
            <a:r>
              <a:rPr lang="en-US" dirty="0">
                <a:solidFill>
                  <a:srgbClr val="374151"/>
                </a:solidFill>
                <a:latin typeface="Söhne"/>
              </a:rPr>
              <a:t> a </a:t>
            </a:r>
            <a:r>
              <a:rPr lang="en-US" dirty="0" err="1">
                <a:solidFill>
                  <a:srgbClr val="374151"/>
                </a:solidFill>
                <a:latin typeface="Söhne"/>
              </a:rPr>
              <a:t>capacidade</a:t>
            </a:r>
            <a:r>
              <a:rPr lang="en-US" dirty="0">
                <a:solidFill>
                  <a:srgbClr val="374151"/>
                </a:solidFill>
                <a:latin typeface="Söhne"/>
              </a:rPr>
              <a:t> de </a:t>
            </a:r>
            <a:r>
              <a:rPr lang="en-US" dirty="0" err="1">
                <a:solidFill>
                  <a:srgbClr val="374151"/>
                </a:solidFill>
                <a:latin typeface="Söhne"/>
              </a:rPr>
              <a:t>captação</a:t>
            </a:r>
            <a:r>
              <a:rPr lang="en-US" dirty="0">
                <a:solidFill>
                  <a:srgbClr val="374151"/>
                </a:solidFill>
                <a:latin typeface="Söhne"/>
              </a:rPr>
              <a:t> da </a:t>
            </a:r>
            <a:r>
              <a:rPr lang="en-US" dirty="0" err="1">
                <a:solidFill>
                  <a:srgbClr val="374151"/>
                </a:solidFill>
                <a:latin typeface="Söhne"/>
              </a:rPr>
              <a:t>ofeta</a:t>
            </a:r>
            <a:r>
              <a:rPr lang="en-US" dirty="0">
                <a:solidFill>
                  <a:srgbClr val="374151"/>
                </a:solidFill>
                <a:latin typeface="Söhne"/>
              </a:rPr>
              <a:t> pela </a:t>
            </a:r>
            <a:r>
              <a:rPr lang="en-US" dirty="0" err="1">
                <a:solidFill>
                  <a:srgbClr val="374151"/>
                </a:solidFill>
                <a:latin typeface="Söhne"/>
              </a:rPr>
              <a:t>empresa</a:t>
            </a:r>
            <a:r>
              <a:rPr lang="en-US" dirty="0">
                <a:solidFill>
                  <a:srgbClr val="374151"/>
                </a:solidFill>
                <a:latin typeface="Söhne"/>
              </a:rPr>
              <a:t>.</a:t>
            </a:r>
            <a:endParaRPr lang="en-US" dirty="0"/>
          </a:p>
        </p:txBody>
      </p:sp>
    </p:spTree>
    <p:extLst>
      <p:ext uri="{BB962C8B-B14F-4D97-AF65-F5344CB8AC3E}">
        <p14:creationId xmlns:p14="http://schemas.microsoft.com/office/powerpoint/2010/main" val="29595398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04E0C16-7FD7-7ECB-C1C0-3AF2BB1B6D5E}"/>
              </a:ext>
            </a:extLst>
          </p:cNvPr>
          <p:cNvPicPr>
            <a:picLocks noChangeAspect="1"/>
          </p:cNvPicPr>
          <p:nvPr/>
        </p:nvPicPr>
        <p:blipFill>
          <a:blip r:embed="rId2"/>
          <a:stretch>
            <a:fillRect/>
          </a:stretch>
        </p:blipFill>
        <p:spPr>
          <a:xfrm>
            <a:off x="2013950" y="0"/>
            <a:ext cx="6370011" cy="6858000"/>
          </a:xfrm>
          <a:prstGeom prst="rect">
            <a:avLst/>
          </a:prstGeom>
        </p:spPr>
      </p:pic>
      <p:sp>
        <p:nvSpPr>
          <p:cNvPr id="4" name="CaixaDeTexto 3">
            <a:extLst>
              <a:ext uri="{FF2B5EF4-FFF2-40B4-BE49-F238E27FC236}">
                <a16:creationId xmlns:a16="http://schemas.microsoft.com/office/drawing/2014/main" id="{42F387BA-CC43-60D8-FAD7-B060EF0A6AA3}"/>
              </a:ext>
            </a:extLst>
          </p:cNvPr>
          <p:cNvSpPr txBox="1"/>
          <p:nvPr/>
        </p:nvSpPr>
        <p:spPr>
          <a:xfrm>
            <a:off x="9596809" y="6418054"/>
            <a:ext cx="1139030" cy="276999"/>
          </a:xfrm>
          <a:prstGeom prst="rect">
            <a:avLst/>
          </a:prstGeom>
          <a:noFill/>
        </p:spPr>
        <p:txBody>
          <a:bodyPr wrap="none" rtlCol="0">
            <a:spAutoFit/>
          </a:bodyPr>
          <a:lstStyle/>
          <a:p>
            <a:r>
              <a:rPr lang="pt-BR" sz="1200" dirty="0"/>
              <a:t>(Serasa, 2014)</a:t>
            </a:r>
          </a:p>
        </p:txBody>
      </p:sp>
      <p:sp>
        <p:nvSpPr>
          <p:cNvPr id="5" name="CaixaDeTexto 4">
            <a:extLst>
              <a:ext uri="{FF2B5EF4-FFF2-40B4-BE49-F238E27FC236}">
                <a16:creationId xmlns:a16="http://schemas.microsoft.com/office/drawing/2014/main" id="{7C0314B5-91B8-EA72-2456-C8D789CAF3F9}"/>
              </a:ext>
            </a:extLst>
          </p:cNvPr>
          <p:cNvSpPr txBox="1"/>
          <p:nvPr/>
        </p:nvSpPr>
        <p:spPr>
          <a:xfrm>
            <a:off x="8788244" y="6141055"/>
            <a:ext cx="1981953" cy="276999"/>
          </a:xfrm>
          <a:prstGeom prst="rect">
            <a:avLst/>
          </a:prstGeom>
          <a:noFill/>
        </p:spPr>
        <p:txBody>
          <a:bodyPr wrap="none" rtlCol="0">
            <a:spAutoFit/>
          </a:bodyPr>
          <a:lstStyle/>
          <a:p>
            <a:r>
              <a:rPr lang="pt-BR" sz="1200" dirty="0"/>
              <a:t>(Pessoas acima de 18 anos)</a:t>
            </a:r>
          </a:p>
        </p:txBody>
      </p:sp>
    </p:spTree>
    <p:extLst>
      <p:ext uri="{BB962C8B-B14F-4D97-AF65-F5344CB8AC3E}">
        <p14:creationId xmlns:p14="http://schemas.microsoft.com/office/powerpoint/2010/main" val="382970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32A7-02A0-413D-AD15-7418C3AB3930}"/>
              </a:ext>
            </a:extLst>
          </p:cNvPr>
          <p:cNvSpPr>
            <a:spLocks noGrp="1"/>
          </p:cNvSpPr>
          <p:nvPr>
            <p:ph type="title"/>
          </p:nvPr>
        </p:nvSpPr>
        <p:spPr/>
        <p:txBody>
          <a:bodyPr/>
          <a:lstStyle/>
          <a:p>
            <a:r>
              <a:rPr lang="pt-BR" dirty="0"/>
              <a:t>Segmentação comportamental</a:t>
            </a:r>
          </a:p>
        </p:txBody>
      </p:sp>
      <p:sp>
        <p:nvSpPr>
          <p:cNvPr id="3" name="Content Placeholder 2">
            <a:extLst>
              <a:ext uri="{FF2B5EF4-FFF2-40B4-BE49-F238E27FC236}">
                <a16:creationId xmlns:a16="http://schemas.microsoft.com/office/drawing/2014/main" id="{34E64BFD-C345-4AAE-B4DB-DC2833D9F4FD}"/>
              </a:ext>
            </a:extLst>
          </p:cNvPr>
          <p:cNvSpPr>
            <a:spLocks noGrp="1"/>
          </p:cNvSpPr>
          <p:nvPr>
            <p:ph idx="1"/>
          </p:nvPr>
        </p:nvSpPr>
        <p:spPr>
          <a:xfrm>
            <a:off x="1522809" y="2180500"/>
            <a:ext cx="10088001" cy="4307386"/>
          </a:xfrm>
        </p:spPr>
        <p:txBody>
          <a:bodyPr>
            <a:normAutofit/>
          </a:bodyPr>
          <a:lstStyle/>
          <a:p>
            <a:pPr marL="0" indent="0">
              <a:buNone/>
            </a:pPr>
            <a:r>
              <a:rPr lang="pt-BR" sz="2000" dirty="0"/>
              <a:t>As pessoas de marketing dividem os compradores em grupos com base em:</a:t>
            </a:r>
          </a:p>
          <a:p>
            <a:pPr lvl="1"/>
            <a:r>
              <a:rPr lang="pt-BR" sz="1800" dirty="0"/>
              <a:t>seu conhecimento </a:t>
            </a:r>
          </a:p>
          <a:p>
            <a:pPr lvl="1"/>
            <a:r>
              <a:rPr lang="pt-BR" sz="1800" dirty="0"/>
              <a:t>atitude em relação ao uso </a:t>
            </a:r>
          </a:p>
          <a:p>
            <a:pPr lvl="1"/>
            <a:r>
              <a:rPr lang="pt-BR" sz="1800" dirty="0"/>
              <a:t>resposta a um produto</a:t>
            </a:r>
          </a:p>
          <a:p>
            <a:pPr marL="323992" lvl="1" indent="0">
              <a:buNone/>
            </a:pPr>
            <a:endParaRPr lang="pt-BR" sz="1800" dirty="0"/>
          </a:p>
          <a:p>
            <a:pPr marL="0" indent="0">
              <a:buNone/>
            </a:pPr>
            <a:r>
              <a:rPr lang="pt-BR" sz="2000" dirty="0"/>
              <a:t>Embora a segmentação psicográfica possa fornecer uma compreensão mais rica dos consumidores, alguns profissionais de marketing a culpam por estar um tanto afastada do comportamento real do consumidor.</a:t>
            </a:r>
          </a:p>
        </p:txBody>
      </p:sp>
    </p:spTree>
    <p:extLst>
      <p:ext uri="{BB962C8B-B14F-4D97-AF65-F5344CB8AC3E}">
        <p14:creationId xmlns:p14="http://schemas.microsoft.com/office/powerpoint/2010/main" val="211214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A3E35-F759-4541-AA6D-00411184EDDC}"/>
              </a:ext>
            </a:extLst>
          </p:cNvPr>
          <p:cNvSpPr>
            <a:spLocks noGrp="1"/>
          </p:cNvSpPr>
          <p:nvPr>
            <p:ph type="title"/>
          </p:nvPr>
        </p:nvSpPr>
        <p:spPr/>
        <p:txBody>
          <a:bodyPr/>
          <a:lstStyle/>
          <a:p>
            <a:r>
              <a:rPr lang="pt-BR" dirty="0"/>
              <a:t>Papeis de compra, necessidades e benefícios</a:t>
            </a:r>
          </a:p>
        </p:txBody>
      </p:sp>
      <p:sp>
        <p:nvSpPr>
          <p:cNvPr id="3" name="Content Placeholder 2">
            <a:extLst>
              <a:ext uri="{FF2B5EF4-FFF2-40B4-BE49-F238E27FC236}">
                <a16:creationId xmlns:a16="http://schemas.microsoft.com/office/drawing/2014/main" id="{C649D24D-E60A-42AA-BA2B-8533C1C4CFF7}"/>
              </a:ext>
            </a:extLst>
          </p:cNvPr>
          <p:cNvSpPr>
            <a:spLocks noGrp="1"/>
          </p:cNvSpPr>
          <p:nvPr>
            <p:ph idx="1"/>
          </p:nvPr>
        </p:nvSpPr>
        <p:spPr>
          <a:xfrm>
            <a:off x="1559496" y="2180500"/>
            <a:ext cx="10051314" cy="4394471"/>
          </a:xfrm>
        </p:spPr>
        <p:txBody>
          <a:bodyPr>
            <a:normAutofit fontScale="92500" lnSpcReduction="20000"/>
          </a:bodyPr>
          <a:lstStyle/>
          <a:p>
            <a:endParaRPr lang="pt-BR" dirty="0"/>
          </a:p>
          <a:p>
            <a:pPr marL="0" indent="0">
              <a:buNone/>
            </a:pPr>
            <a:r>
              <a:rPr lang="pt-BR" dirty="0"/>
              <a:t>A </a:t>
            </a:r>
            <a:r>
              <a:rPr lang="pt-BR" b="1" dirty="0"/>
              <a:t>segmentação baseada em necessidades ou benefícios </a:t>
            </a:r>
            <a:r>
              <a:rPr lang="pt-BR" dirty="0"/>
              <a:t>identifica segmentos de mercado distintos com implicações de marketing claras, ou seja são consumidores que valorizam os atributos ofertados ou benéficos. Neste caso não se sabe os motivos pela escolha do consumidor.</a:t>
            </a:r>
          </a:p>
          <a:p>
            <a:pPr marL="0" indent="0">
              <a:buNone/>
            </a:pPr>
            <a:endParaRPr lang="pt-BR" dirty="0"/>
          </a:p>
          <a:p>
            <a:pPr marL="0" indent="0">
              <a:buNone/>
            </a:pPr>
            <a:r>
              <a:rPr lang="pt-BR" b="1" dirty="0"/>
              <a:t>Papéis de decisão</a:t>
            </a:r>
          </a:p>
          <a:p>
            <a:pPr lvl="1"/>
            <a:r>
              <a:rPr lang="pt-BR" dirty="0"/>
              <a:t>Iniciador</a:t>
            </a:r>
          </a:p>
          <a:p>
            <a:pPr lvl="1"/>
            <a:r>
              <a:rPr lang="pt-BR" dirty="0"/>
              <a:t>Influenciador</a:t>
            </a:r>
          </a:p>
          <a:p>
            <a:pPr lvl="1"/>
            <a:r>
              <a:rPr lang="pt-BR" dirty="0"/>
              <a:t>Decisor</a:t>
            </a:r>
          </a:p>
          <a:p>
            <a:pPr lvl="1"/>
            <a:r>
              <a:rPr lang="pt-BR" dirty="0"/>
              <a:t>Comprador</a:t>
            </a:r>
          </a:p>
          <a:p>
            <a:pPr lvl="1"/>
            <a:r>
              <a:rPr lang="pt-BR" dirty="0"/>
              <a:t>Do utilizador</a:t>
            </a:r>
          </a:p>
          <a:p>
            <a:endParaRPr lang="pt-BR" dirty="0"/>
          </a:p>
        </p:txBody>
      </p:sp>
    </p:spTree>
    <p:extLst>
      <p:ext uri="{BB962C8B-B14F-4D97-AF65-F5344CB8AC3E}">
        <p14:creationId xmlns:p14="http://schemas.microsoft.com/office/powerpoint/2010/main" val="162961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6026-5B05-456D-BA6B-82F025D2F63F}"/>
              </a:ext>
            </a:extLst>
          </p:cNvPr>
          <p:cNvSpPr>
            <a:spLocks noGrp="1"/>
          </p:cNvSpPr>
          <p:nvPr>
            <p:ph type="title"/>
          </p:nvPr>
        </p:nvSpPr>
        <p:spPr/>
        <p:txBody>
          <a:bodyPr/>
          <a:lstStyle/>
          <a:p>
            <a:r>
              <a:rPr lang="pt-BR" dirty="0"/>
              <a:t>Variáveis ​​relacionadas ao usuário e ao uso</a:t>
            </a:r>
          </a:p>
        </p:txBody>
      </p:sp>
      <p:sp>
        <p:nvSpPr>
          <p:cNvPr id="3" name="Content Placeholder 2">
            <a:extLst>
              <a:ext uri="{FF2B5EF4-FFF2-40B4-BE49-F238E27FC236}">
                <a16:creationId xmlns:a16="http://schemas.microsoft.com/office/drawing/2014/main" id="{57B2B75A-83F5-4A2C-A2DE-FA73EAA21E39}"/>
              </a:ext>
            </a:extLst>
          </p:cNvPr>
          <p:cNvSpPr>
            <a:spLocks noGrp="1"/>
          </p:cNvSpPr>
          <p:nvPr>
            <p:ph sz="half" idx="1"/>
          </p:nvPr>
        </p:nvSpPr>
        <p:spPr>
          <a:xfrm>
            <a:off x="1199456" y="1717990"/>
            <a:ext cx="4804126" cy="4830855"/>
          </a:xfrm>
        </p:spPr>
        <p:txBody>
          <a:bodyPr>
            <a:noAutofit/>
          </a:bodyPr>
          <a:lstStyle/>
          <a:p>
            <a:pPr marL="0" indent="0">
              <a:buNone/>
            </a:pPr>
            <a:r>
              <a:rPr lang="pt-BR" sz="1500" dirty="0"/>
              <a:t>Variáveis ​​relacionadas aos usuários ou ao seu uso - </a:t>
            </a:r>
            <a:r>
              <a:rPr lang="pt-BR" sz="1500" dirty="0">
                <a:solidFill>
                  <a:srgbClr val="FF0000"/>
                </a:solidFill>
              </a:rPr>
              <a:t>ocasiões</a:t>
            </a:r>
            <a:r>
              <a:rPr lang="pt-BR" sz="1500" dirty="0"/>
              <a:t>, </a:t>
            </a:r>
            <a:r>
              <a:rPr lang="pt-BR" sz="1500" dirty="0">
                <a:solidFill>
                  <a:srgbClr val="0070C0"/>
                </a:solidFill>
              </a:rPr>
              <a:t>status do usuário</a:t>
            </a:r>
            <a:r>
              <a:rPr lang="pt-BR" sz="1500" dirty="0"/>
              <a:t>, </a:t>
            </a:r>
            <a:r>
              <a:rPr lang="pt-BR" sz="1500" dirty="0">
                <a:solidFill>
                  <a:srgbClr val="FF0000"/>
                </a:solidFill>
              </a:rPr>
              <a:t>taxa de uso</a:t>
            </a:r>
            <a:r>
              <a:rPr lang="pt-BR" sz="1500" dirty="0"/>
              <a:t>, </a:t>
            </a:r>
            <a:r>
              <a:rPr lang="pt-BR" sz="1500" dirty="0">
                <a:solidFill>
                  <a:srgbClr val="0070C0"/>
                </a:solidFill>
              </a:rPr>
              <a:t>estágio de preparação do comprador</a:t>
            </a:r>
            <a:r>
              <a:rPr lang="pt-BR" sz="1500" dirty="0"/>
              <a:t> e </a:t>
            </a:r>
            <a:r>
              <a:rPr lang="pt-BR" sz="1500" dirty="0">
                <a:solidFill>
                  <a:srgbClr val="FF0000"/>
                </a:solidFill>
              </a:rPr>
              <a:t>status de lealdade</a:t>
            </a:r>
            <a:r>
              <a:rPr lang="pt-BR" sz="1500" dirty="0">
                <a:solidFill>
                  <a:schemeClr val="tx1"/>
                </a:solidFill>
              </a:rPr>
              <a:t>.</a:t>
            </a:r>
          </a:p>
          <a:p>
            <a:pPr lvl="1"/>
            <a:r>
              <a:rPr lang="pt-BR" sz="1200" dirty="0"/>
              <a:t>As ocasiões marcam uma hora do dia, semana, mês, ano ou outros aspectos temporais bem definidos da vida de um consumidor. </a:t>
            </a:r>
          </a:p>
          <a:p>
            <a:pPr lvl="1"/>
            <a:r>
              <a:rPr lang="pt-BR" sz="1200" dirty="0"/>
              <a:t>Podemos distinguir os compradores de acordo com as ocasiões em que desenvolvem uma necessidade, compram um produto ou usam um produto.</a:t>
            </a:r>
          </a:p>
          <a:p>
            <a:pPr marL="0" indent="0">
              <a:buNone/>
            </a:pPr>
            <a:r>
              <a:rPr lang="pt-BR" sz="1500" dirty="0"/>
              <a:t>Cada produto tem seus </a:t>
            </a:r>
            <a:r>
              <a:rPr lang="pt-BR" sz="1500" dirty="0">
                <a:solidFill>
                  <a:srgbClr val="FF0000"/>
                </a:solidFill>
              </a:rPr>
              <a:t>não usuários</a:t>
            </a:r>
            <a:r>
              <a:rPr lang="pt-BR" sz="1500" dirty="0"/>
              <a:t>, </a:t>
            </a:r>
            <a:r>
              <a:rPr lang="pt-BR" sz="1500" dirty="0">
                <a:solidFill>
                  <a:srgbClr val="0070C0"/>
                </a:solidFill>
              </a:rPr>
              <a:t>ex-usuários</a:t>
            </a:r>
            <a:r>
              <a:rPr lang="pt-BR" sz="1500" dirty="0"/>
              <a:t>, </a:t>
            </a:r>
            <a:r>
              <a:rPr lang="pt-BR" sz="1500" dirty="0">
                <a:solidFill>
                  <a:srgbClr val="FF0000"/>
                </a:solidFill>
              </a:rPr>
              <a:t>usuários em potencial,</a:t>
            </a:r>
            <a:r>
              <a:rPr lang="pt-BR" sz="1500" dirty="0"/>
              <a:t> </a:t>
            </a:r>
            <a:r>
              <a:rPr lang="pt-BR" sz="1500" dirty="0">
                <a:solidFill>
                  <a:srgbClr val="0070C0"/>
                </a:solidFill>
              </a:rPr>
              <a:t>usuários iniciantes </a:t>
            </a:r>
            <a:r>
              <a:rPr lang="pt-BR" sz="1500" dirty="0"/>
              <a:t>e </a:t>
            </a:r>
            <a:r>
              <a:rPr lang="pt-BR" sz="1500" dirty="0">
                <a:solidFill>
                  <a:srgbClr val="FF0000"/>
                </a:solidFill>
              </a:rPr>
              <a:t>usuários regulares</a:t>
            </a:r>
            <a:r>
              <a:rPr lang="pt-BR" sz="1500" dirty="0"/>
              <a:t>. </a:t>
            </a:r>
          </a:p>
          <a:p>
            <a:pPr lvl="1"/>
            <a:r>
              <a:rPr lang="pt-BR" sz="1200" dirty="0"/>
              <a:t>Incluídos no grupo de usuários em potencial estão os consumidores que se tornarão usuários em alguma etapa ou evento da vida.</a:t>
            </a:r>
          </a:p>
          <a:p>
            <a:pPr marL="0" indent="0">
              <a:buNone/>
            </a:pPr>
            <a:r>
              <a:rPr lang="pt-BR" sz="1500" dirty="0"/>
              <a:t>Podemos segmentar os mercados em </a:t>
            </a:r>
            <a:r>
              <a:rPr lang="pt-BR" sz="1500" dirty="0">
                <a:solidFill>
                  <a:srgbClr val="FF0000"/>
                </a:solidFill>
              </a:rPr>
              <a:t>light</a:t>
            </a:r>
            <a:r>
              <a:rPr lang="pt-BR" sz="1500" dirty="0"/>
              <a:t>, </a:t>
            </a:r>
            <a:r>
              <a:rPr lang="pt-BR" sz="1500" dirty="0">
                <a:solidFill>
                  <a:srgbClr val="0070C0"/>
                </a:solidFill>
              </a:rPr>
              <a:t>medium</a:t>
            </a:r>
            <a:r>
              <a:rPr lang="pt-BR" sz="1500" dirty="0"/>
              <a:t> e </a:t>
            </a:r>
            <a:r>
              <a:rPr lang="pt-BR" sz="1500" dirty="0">
                <a:solidFill>
                  <a:srgbClr val="FF0000"/>
                </a:solidFill>
              </a:rPr>
              <a:t>heavy</a:t>
            </a:r>
            <a:r>
              <a:rPr lang="pt-BR" sz="1500" dirty="0"/>
              <a:t> users. </a:t>
            </a:r>
          </a:p>
          <a:p>
            <a:pPr lvl="1"/>
            <a:r>
              <a:rPr lang="pt-BR" sz="1500" dirty="0"/>
              <a:t>Heavy user ​​costumam ser uma pequena fatia, mas respondem por uma alta porcentagem do consumo total.</a:t>
            </a:r>
          </a:p>
        </p:txBody>
      </p:sp>
      <p:sp>
        <p:nvSpPr>
          <p:cNvPr id="4" name="Content Placeholder 3">
            <a:extLst>
              <a:ext uri="{FF2B5EF4-FFF2-40B4-BE49-F238E27FC236}">
                <a16:creationId xmlns:a16="http://schemas.microsoft.com/office/drawing/2014/main" id="{D755A6DB-6F5B-4B37-9E87-3855CCA2DD33}"/>
              </a:ext>
            </a:extLst>
          </p:cNvPr>
          <p:cNvSpPr>
            <a:spLocks noGrp="1"/>
          </p:cNvSpPr>
          <p:nvPr>
            <p:ph sz="half" idx="2"/>
          </p:nvPr>
        </p:nvSpPr>
        <p:spPr>
          <a:xfrm>
            <a:off x="6456039" y="1717990"/>
            <a:ext cx="5154767" cy="4902926"/>
          </a:xfrm>
        </p:spPr>
        <p:txBody>
          <a:bodyPr>
            <a:normAutofit fontScale="62500" lnSpcReduction="20000"/>
          </a:bodyPr>
          <a:lstStyle/>
          <a:p>
            <a:endParaRPr lang="pt-BR" dirty="0"/>
          </a:p>
          <a:p>
            <a:pPr marL="0" indent="0">
              <a:buNone/>
            </a:pPr>
            <a:r>
              <a:rPr lang="pt-BR" dirty="0"/>
              <a:t>Algumas pessoas </a:t>
            </a:r>
            <a:r>
              <a:rPr lang="pt-BR" dirty="0">
                <a:solidFill>
                  <a:srgbClr val="0070C0"/>
                </a:solidFill>
              </a:rPr>
              <a:t>desconhecem</a:t>
            </a:r>
            <a:r>
              <a:rPr lang="pt-BR" dirty="0"/>
              <a:t> o produto, algumas </a:t>
            </a:r>
            <a:r>
              <a:rPr lang="pt-BR" dirty="0">
                <a:solidFill>
                  <a:srgbClr val="FF0000"/>
                </a:solidFill>
              </a:rPr>
              <a:t>sabem</a:t>
            </a:r>
            <a:r>
              <a:rPr lang="pt-BR" dirty="0"/>
              <a:t>, algumas estão </a:t>
            </a:r>
            <a:r>
              <a:rPr lang="pt-BR" dirty="0">
                <a:solidFill>
                  <a:srgbClr val="0070C0"/>
                </a:solidFill>
              </a:rPr>
              <a:t>informadas</a:t>
            </a:r>
            <a:r>
              <a:rPr lang="pt-BR" dirty="0"/>
              <a:t>, algumas têm </a:t>
            </a:r>
            <a:r>
              <a:rPr lang="pt-BR" dirty="0">
                <a:solidFill>
                  <a:srgbClr val="FF0000"/>
                </a:solidFill>
              </a:rPr>
              <a:t>interesse</a:t>
            </a:r>
            <a:r>
              <a:rPr lang="pt-BR" dirty="0"/>
              <a:t>, algumas </a:t>
            </a:r>
            <a:r>
              <a:rPr lang="pt-BR" dirty="0">
                <a:solidFill>
                  <a:srgbClr val="0070C0"/>
                </a:solidFill>
              </a:rPr>
              <a:t>desejam</a:t>
            </a:r>
            <a:r>
              <a:rPr lang="pt-BR" dirty="0"/>
              <a:t> o produto e algumas pretendem </a:t>
            </a:r>
            <a:r>
              <a:rPr lang="pt-BR" dirty="0">
                <a:solidFill>
                  <a:srgbClr val="FF0000"/>
                </a:solidFill>
              </a:rPr>
              <a:t>comprar</a:t>
            </a:r>
            <a:r>
              <a:rPr lang="pt-BR" dirty="0"/>
              <a:t>. </a:t>
            </a:r>
          </a:p>
          <a:p>
            <a:pPr marL="0" indent="0">
              <a:buNone/>
            </a:pPr>
            <a:r>
              <a:rPr lang="pt-BR" dirty="0"/>
              <a:t>As pessoas de marketing podem empregar um </a:t>
            </a:r>
            <a:r>
              <a:rPr lang="pt-BR" b="1" dirty="0"/>
              <a:t>funil de marketing </a:t>
            </a:r>
            <a:r>
              <a:rPr lang="pt-BR" dirty="0"/>
              <a:t>para dividir o mercado em estágios de prontidão para o comprador.</a:t>
            </a:r>
          </a:p>
          <a:p>
            <a:r>
              <a:rPr lang="pt-BR" dirty="0"/>
              <a:t>O status de lealdade geralmente possui quatro grupos de lealdade à marca:</a:t>
            </a:r>
          </a:p>
          <a:p>
            <a:pPr lvl="1"/>
            <a:r>
              <a:rPr lang="pt-BR" dirty="0"/>
              <a:t>1. Leais radicais - Consumidores que compram apenas uma marca o tempo todo.</a:t>
            </a:r>
          </a:p>
          <a:p>
            <a:pPr lvl="1"/>
            <a:r>
              <a:rPr lang="pt-BR" dirty="0"/>
              <a:t>2. Leais divididos - consumidores que são leais a duas ou três marcas</a:t>
            </a:r>
          </a:p>
          <a:p>
            <a:pPr lvl="1"/>
            <a:r>
              <a:rPr lang="pt-BR" dirty="0"/>
              <a:t>3. Leias alternantes - consumidores que mudam a lealdade de uma marca para outra</a:t>
            </a:r>
          </a:p>
          <a:p>
            <a:pPr lvl="1"/>
            <a:r>
              <a:rPr lang="pt-BR" dirty="0"/>
              <a:t>4. Switchers - Consumidores que não mostram lealdade a nenhuma marca</a:t>
            </a:r>
          </a:p>
          <a:p>
            <a:pPr marL="0" indent="0">
              <a:buNone/>
            </a:pPr>
            <a:r>
              <a:rPr lang="pt-BR" dirty="0"/>
              <a:t>As cinco atitudes do consumidor em relação aos produtos são: </a:t>
            </a:r>
            <a:r>
              <a:rPr lang="pt-BR" dirty="0">
                <a:solidFill>
                  <a:srgbClr val="FF0000"/>
                </a:solidFill>
              </a:rPr>
              <a:t>entusiastas</a:t>
            </a:r>
            <a:r>
              <a:rPr lang="pt-BR" dirty="0"/>
              <a:t>, </a:t>
            </a:r>
            <a:r>
              <a:rPr lang="pt-BR" dirty="0">
                <a:solidFill>
                  <a:srgbClr val="0070C0"/>
                </a:solidFill>
              </a:rPr>
              <a:t>positivas</a:t>
            </a:r>
            <a:r>
              <a:rPr lang="pt-BR" dirty="0"/>
              <a:t>, </a:t>
            </a:r>
            <a:r>
              <a:rPr lang="pt-BR" dirty="0">
                <a:solidFill>
                  <a:srgbClr val="FF0000"/>
                </a:solidFill>
              </a:rPr>
              <a:t>indiferentes</a:t>
            </a:r>
            <a:r>
              <a:rPr lang="pt-BR" dirty="0"/>
              <a:t>, </a:t>
            </a:r>
            <a:r>
              <a:rPr lang="pt-BR" dirty="0">
                <a:solidFill>
                  <a:srgbClr val="0070C0"/>
                </a:solidFill>
              </a:rPr>
              <a:t>negativas</a:t>
            </a:r>
            <a:r>
              <a:rPr lang="pt-BR" dirty="0"/>
              <a:t> e </a:t>
            </a:r>
            <a:r>
              <a:rPr lang="pt-BR" dirty="0">
                <a:solidFill>
                  <a:srgbClr val="FF0000"/>
                </a:solidFill>
              </a:rPr>
              <a:t>hostis</a:t>
            </a:r>
            <a:r>
              <a:rPr lang="pt-BR" dirty="0"/>
              <a:t>.</a:t>
            </a:r>
          </a:p>
          <a:p>
            <a:endParaRPr lang="pt-BR" dirty="0"/>
          </a:p>
        </p:txBody>
      </p:sp>
    </p:spTree>
    <p:extLst>
      <p:ext uri="{BB962C8B-B14F-4D97-AF65-F5344CB8AC3E}">
        <p14:creationId xmlns:p14="http://schemas.microsoft.com/office/powerpoint/2010/main" val="211054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E6FD9EF-243C-4AF5-B0F4-328F79BE8A27}"/>
              </a:ext>
            </a:extLst>
          </p:cNvPr>
          <p:cNvPicPr>
            <a:picLocks noGrp="1" noChangeAspect="1"/>
          </p:cNvPicPr>
          <p:nvPr>
            <p:ph idx="1"/>
          </p:nvPr>
        </p:nvPicPr>
        <p:blipFill>
          <a:blip r:embed="rId2"/>
          <a:stretch>
            <a:fillRect/>
          </a:stretch>
        </p:blipFill>
        <p:spPr>
          <a:xfrm>
            <a:off x="1494811" y="24598"/>
            <a:ext cx="10664427" cy="5924682"/>
          </a:xfrm>
        </p:spPr>
      </p:pic>
      <p:sp>
        <p:nvSpPr>
          <p:cNvPr id="4" name="Text Placeholder 3">
            <a:extLst>
              <a:ext uri="{FF2B5EF4-FFF2-40B4-BE49-F238E27FC236}">
                <a16:creationId xmlns:a16="http://schemas.microsoft.com/office/drawing/2014/main" id="{444CD507-A1C6-4E7D-A8EE-BC61B43A8036}"/>
              </a:ext>
            </a:extLst>
          </p:cNvPr>
          <p:cNvSpPr>
            <a:spLocks noGrp="1"/>
          </p:cNvSpPr>
          <p:nvPr>
            <p:ph type="body" sz="half" idx="2"/>
          </p:nvPr>
        </p:nvSpPr>
        <p:spPr>
          <a:xfrm>
            <a:off x="1271464" y="5733256"/>
            <a:ext cx="7188176" cy="837585"/>
          </a:xfrm>
        </p:spPr>
        <p:txBody>
          <a:bodyPr>
            <a:normAutofit fontScale="92500"/>
          </a:bodyPr>
          <a:lstStyle/>
          <a:p>
            <a:br>
              <a:rPr lang="pt-BR" b="1" dirty="0"/>
            </a:br>
            <a:r>
              <a:rPr lang="pt-BR" sz="2600" b="1" i="0" dirty="0">
                <a:effectLst/>
                <a:latin typeface="arial" panose="020B0604020202020204" pitchFamily="34" charset="0"/>
              </a:rPr>
              <a:t>Segmentação Comportamental - Breakldown</a:t>
            </a:r>
            <a:endParaRPr lang="pt-BR" b="1" dirty="0"/>
          </a:p>
        </p:txBody>
      </p:sp>
    </p:spTree>
    <p:extLst>
      <p:ext uri="{BB962C8B-B14F-4D97-AF65-F5344CB8AC3E}">
        <p14:creationId xmlns:p14="http://schemas.microsoft.com/office/powerpoint/2010/main" val="362114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A1F0-7828-4B71-A668-367E4BC16EBC}"/>
              </a:ext>
            </a:extLst>
          </p:cNvPr>
          <p:cNvSpPr>
            <a:spLocks noGrp="1"/>
          </p:cNvSpPr>
          <p:nvPr>
            <p:ph type="title"/>
          </p:nvPr>
        </p:nvSpPr>
        <p:spPr/>
        <p:txBody>
          <a:bodyPr/>
          <a:lstStyle/>
          <a:p>
            <a:r>
              <a:rPr lang="en-US" dirty="0"/>
              <a:t>Targeting</a:t>
            </a:r>
          </a:p>
        </p:txBody>
      </p:sp>
      <p:sp>
        <p:nvSpPr>
          <p:cNvPr id="3" name="Content Placeholder 2">
            <a:extLst>
              <a:ext uri="{FF2B5EF4-FFF2-40B4-BE49-F238E27FC236}">
                <a16:creationId xmlns:a16="http://schemas.microsoft.com/office/drawing/2014/main" id="{2295451B-7469-4391-84FE-C4E42C063496}"/>
              </a:ext>
            </a:extLst>
          </p:cNvPr>
          <p:cNvSpPr>
            <a:spLocks noGrp="1"/>
          </p:cNvSpPr>
          <p:nvPr>
            <p:ph idx="1"/>
          </p:nvPr>
        </p:nvSpPr>
        <p:spPr>
          <a:xfrm>
            <a:off x="581195" y="1889760"/>
            <a:ext cx="11029615" cy="4737463"/>
          </a:xfrm>
        </p:spPr>
        <p:txBody>
          <a:bodyPr>
            <a:normAutofit fontScale="92500" lnSpcReduction="20000"/>
          </a:bodyPr>
          <a:lstStyle/>
          <a:p>
            <a:endParaRPr lang="pt-BR" dirty="0"/>
          </a:p>
          <a:p>
            <a:pPr marL="0" indent="0">
              <a:buNone/>
            </a:pPr>
            <a:r>
              <a:rPr lang="pt-BR" b="1" dirty="0"/>
              <a:t>Mensurável</a:t>
            </a:r>
          </a:p>
          <a:p>
            <a:pPr lvl="1"/>
            <a:r>
              <a:rPr lang="pt-BR" b="1" dirty="0"/>
              <a:t>O </a:t>
            </a:r>
            <a:r>
              <a:rPr lang="pt-BR" b="1" dirty="0">
                <a:solidFill>
                  <a:srgbClr val="FF0000"/>
                </a:solidFill>
              </a:rPr>
              <a:t>tamanho</a:t>
            </a:r>
            <a:r>
              <a:rPr lang="pt-BR" dirty="0"/>
              <a:t>, o </a:t>
            </a:r>
            <a:r>
              <a:rPr lang="pt-BR" b="1" dirty="0">
                <a:solidFill>
                  <a:srgbClr val="FF0000"/>
                </a:solidFill>
              </a:rPr>
              <a:t>poder de compra</a:t>
            </a:r>
            <a:r>
              <a:rPr lang="pt-BR" dirty="0">
                <a:solidFill>
                  <a:srgbClr val="FF0000"/>
                </a:solidFill>
              </a:rPr>
              <a:t> </a:t>
            </a:r>
            <a:r>
              <a:rPr lang="pt-BR" dirty="0"/>
              <a:t>e as </a:t>
            </a:r>
            <a:r>
              <a:rPr lang="pt-BR" b="1" dirty="0">
                <a:solidFill>
                  <a:srgbClr val="FF0000"/>
                </a:solidFill>
              </a:rPr>
              <a:t>características</a:t>
            </a:r>
            <a:r>
              <a:rPr lang="pt-BR" dirty="0"/>
              <a:t> do target podem ser medidos.</a:t>
            </a:r>
          </a:p>
          <a:p>
            <a:pPr marL="0" indent="0">
              <a:buNone/>
            </a:pPr>
            <a:r>
              <a:rPr lang="pt-BR" b="1" dirty="0"/>
              <a:t>Substancial</a:t>
            </a:r>
          </a:p>
          <a:p>
            <a:pPr lvl="1"/>
            <a:r>
              <a:rPr lang="pt-BR" dirty="0"/>
              <a:t>O target é </a:t>
            </a:r>
            <a:r>
              <a:rPr lang="pt-BR" b="1" dirty="0">
                <a:solidFill>
                  <a:srgbClr val="FF0000"/>
                </a:solidFill>
              </a:rPr>
              <a:t>grande e lucrativo </a:t>
            </a:r>
            <a:r>
              <a:rPr lang="pt-BR" dirty="0"/>
              <a:t>o suficiente para servir. </a:t>
            </a:r>
          </a:p>
          <a:p>
            <a:pPr lvl="1"/>
            <a:r>
              <a:rPr lang="pt-BR" dirty="0"/>
              <a:t>Um target deve ser o maior grupo homogêneo possível que vale a pena perseguir com um programa de marketing personalizado.</a:t>
            </a:r>
          </a:p>
          <a:p>
            <a:pPr marL="0" indent="0">
              <a:buNone/>
            </a:pPr>
            <a:r>
              <a:rPr lang="pt-BR" b="1" dirty="0"/>
              <a:t>Acessível </a:t>
            </a:r>
          </a:p>
          <a:p>
            <a:pPr lvl="1"/>
            <a:r>
              <a:rPr lang="pt-BR" dirty="0"/>
              <a:t>O target pode ser efetivamente </a:t>
            </a:r>
            <a:r>
              <a:rPr lang="pt-BR" dirty="0">
                <a:solidFill>
                  <a:srgbClr val="FF0000"/>
                </a:solidFill>
              </a:rPr>
              <a:t>alcançado e atendido </a:t>
            </a:r>
            <a:r>
              <a:rPr lang="pt-BR" dirty="0"/>
              <a:t>pela iniciativa da startup.</a:t>
            </a:r>
          </a:p>
          <a:p>
            <a:pPr marL="0" indent="0">
              <a:buNone/>
            </a:pPr>
            <a:r>
              <a:rPr lang="pt-BR" b="1" dirty="0"/>
              <a:t>Diferençável</a:t>
            </a:r>
          </a:p>
          <a:p>
            <a:pPr lvl="1"/>
            <a:r>
              <a:rPr lang="pt-BR" dirty="0"/>
              <a:t>Os target </a:t>
            </a:r>
            <a:r>
              <a:rPr lang="pt-BR" dirty="0">
                <a:solidFill>
                  <a:srgbClr val="FF0000"/>
                </a:solidFill>
              </a:rPr>
              <a:t>responde</a:t>
            </a:r>
            <a:r>
              <a:rPr lang="pt-BR" dirty="0"/>
              <a:t> de maneira diferente de outros segmentos ou nichos de mercado.</a:t>
            </a:r>
          </a:p>
          <a:p>
            <a:pPr marL="0" indent="0">
              <a:buNone/>
            </a:pPr>
            <a:r>
              <a:rPr lang="pt-BR" b="1" dirty="0"/>
              <a:t>Acionável</a:t>
            </a:r>
          </a:p>
          <a:p>
            <a:pPr lvl="1"/>
            <a:r>
              <a:rPr lang="pt-BR" dirty="0"/>
              <a:t>Os </a:t>
            </a:r>
            <a:r>
              <a:rPr lang="pt-BR" dirty="0">
                <a:solidFill>
                  <a:srgbClr val="FF0000"/>
                </a:solidFill>
              </a:rPr>
              <a:t>canais de comunicação e distribuição </a:t>
            </a:r>
            <a:r>
              <a:rPr lang="pt-BR" dirty="0"/>
              <a:t>podem ser formulados para atrair e atender o target.</a:t>
            </a:r>
          </a:p>
        </p:txBody>
      </p:sp>
    </p:spTree>
    <p:extLst>
      <p:ext uri="{BB962C8B-B14F-4D97-AF65-F5344CB8AC3E}">
        <p14:creationId xmlns:p14="http://schemas.microsoft.com/office/powerpoint/2010/main" val="222483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6C208C-5455-418C-8A57-CFAFCB419AAF}"/>
              </a:ext>
            </a:extLst>
          </p:cNvPr>
          <p:cNvSpPr>
            <a:spLocks noGrp="1"/>
          </p:cNvSpPr>
          <p:nvPr>
            <p:ph idx="1"/>
          </p:nvPr>
        </p:nvSpPr>
        <p:spPr>
          <a:xfrm>
            <a:off x="581192" y="1815375"/>
            <a:ext cx="11029615" cy="4677500"/>
          </a:xfrm>
        </p:spPr>
        <p:txBody>
          <a:bodyPr>
            <a:normAutofit fontScale="62500" lnSpcReduction="20000"/>
          </a:bodyPr>
          <a:lstStyle/>
          <a:p>
            <a:pPr marL="0" indent="0" algn="just">
              <a:buNone/>
            </a:pPr>
            <a:r>
              <a:rPr lang="pt-BR" b="1" dirty="0"/>
              <a:t>Personas são perfis detalhados de um, ou talvez alguns, consumidores hipotéticos do target, imaginados em termos de informações demográficas, psicográficas, geográficas ou outras informações descritivas de atitude ou comportamento. </a:t>
            </a:r>
          </a:p>
          <a:p>
            <a:pPr marL="0" indent="0" algn="just">
              <a:buNone/>
            </a:pPr>
            <a:endParaRPr lang="pt-BR" b="1" dirty="0"/>
          </a:p>
          <a:p>
            <a:r>
              <a:rPr lang="pt-BR" dirty="0"/>
              <a:t>Os pesquisadores podem usar fotos, imagens, nomes ou biografias curtas para ajudar a transmitir as particularidades da persona. </a:t>
            </a:r>
          </a:p>
          <a:p>
            <a:r>
              <a:rPr lang="pt-BR" dirty="0"/>
              <a:t>A lógica por trás das personas é fornecer exemplos ou arquétipos de como o cliente-alvo se parece, age e sente que sejam tão verdadeiros quanto possível, para garantir que As pessoas de marketing dentro da organização entendam e apreciem totalmente seu mercado-alvo e, portanto, incorporem um ponto de cliente-alvo visão em todas as suas decisões de marketing. </a:t>
            </a:r>
          </a:p>
          <a:p>
            <a:pPr lvl="1"/>
            <a:r>
              <a:rPr lang="pt-BR" dirty="0"/>
              <a:t>O maior e mais bem-sucedido lançamento de produtos para os cabelos da Unilever, o Sunsilk, foi auxiliado por insights sobre o consumidor-alvo que a empresa apelidou de ‘Katie’. </a:t>
            </a:r>
          </a:p>
          <a:p>
            <a:pPr lvl="1"/>
            <a:r>
              <a:rPr lang="pt-BR" dirty="0"/>
              <a:t>A persona Katie delineou as necessidades de cuidados com os cabelos da mulher de vinte e poucos anos, mas também suas percepções e atitudes e a maneira como ela lidou com seus "dramas" da vida cotidiana. </a:t>
            </a:r>
          </a:p>
          <a:p>
            <a:r>
              <a:rPr lang="pt-BR" dirty="0"/>
              <a:t>Embora as personas forneçam informações vívidas para auxiliar na tomada de decisões de marketing, As pessoas de marketing também devem ter cuidado para não generalizar demais. </a:t>
            </a:r>
          </a:p>
          <a:p>
            <a:r>
              <a:rPr lang="pt-BR" dirty="0"/>
              <a:t>Qualquer target pode ter uma gama de consumidores variando ao longo de uma série de dimensões-chave. Para acomodar essas diferenças potenciais, os pesquisadores às vezes empregam mais de uma persona.</a:t>
            </a:r>
          </a:p>
        </p:txBody>
      </p:sp>
      <p:sp>
        <p:nvSpPr>
          <p:cNvPr id="4" name="Rectangle 3">
            <a:extLst>
              <a:ext uri="{FF2B5EF4-FFF2-40B4-BE49-F238E27FC236}">
                <a16:creationId xmlns:a16="http://schemas.microsoft.com/office/drawing/2014/main" id="{3865F411-740A-43EF-9719-45EE8A66AC5D}"/>
              </a:ext>
            </a:extLst>
          </p:cNvPr>
          <p:cNvSpPr/>
          <p:nvPr/>
        </p:nvSpPr>
        <p:spPr>
          <a:xfrm>
            <a:off x="439783" y="1690688"/>
            <a:ext cx="11312434" cy="82731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pt-BR" dirty="0"/>
          </a:p>
        </p:txBody>
      </p:sp>
      <p:sp>
        <p:nvSpPr>
          <p:cNvPr id="2" name="Title 1">
            <a:extLst>
              <a:ext uri="{FF2B5EF4-FFF2-40B4-BE49-F238E27FC236}">
                <a16:creationId xmlns:a16="http://schemas.microsoft.com/office/drawing/2014/main" id="{1873ABD4-77AF-4965-BAF0-65EF483DAD72}"/>
              </a:ext>
            </a:extLst>
          </p:cNvPr>
          <p:cNvSpPr>
            <a:spLocks noGrp="1"/>
          </p:cNvSpPr>
          <p:nvPr>
            <p:ph type="title"/>
          </p:nvPr>
        </p:nvSpPr>
        <p:spPr/>
        <p:txBody>
          <a:bodyPr/>
          <a:lstStyle/>
          <a:p>
            <a:r>
              <a:rPr lang="pt-BR" dirty="0"/>
              <a:t>Persona como Target</a:t>
            </a:r>
          </a:p>
        </p:txBody>
      </p:sp>
    </p:spTree>
    <p:extLst>
      <p:ext uri="{BB962C8B-B14F-4D97-AF65-F5344CB8AC3E}">
        <p14:creationId xmlns:p14="http://schemas.microsoft.com/office/powerpoint/2010/main" val="303058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2" name="Rectangle 1639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4" name="Rectangle 16393">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6" name="Rectangle 16395">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8" name="Rectangle 16397">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00" name="Rectangle 16399">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2" name="Oval 16401">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C1546D-FAF1-4AD9-86F4-75137029A68C}"/>
              </a:ext>
            </a:extLst>
          </p:cNvPr>
          <p:cNvSpPr>
            <a:spLocks noGrp="1"/>
          </p:cNvSpPr>
          <p:nvPr>
            <p:ph type="title"/>
          </p:nvPr>
        </p:nvSpPr>
        <p:spPr>
          <a:xfrm>
            <a:off x="826396" y="586855"/>
            <a:ext cx="4230100" cy="3387497"/>
          </a:xfrm>
        </p:spPr>
        <p:txBody>
          <a:bodyPr anchor="b">
            <a:normAutofit/>
          </a:bodyPr>
          <a:lstStyle/>
          <a:p>
            <a:pPr algn="r">
              <a:defRPr/>
            </a:pPr>
            <a:r>
              <a:rPr lang="pt-BR" sz="4000" cap="none" noProof="0">
                <a:solidFill>
                  <a:srgbClr val="FFFFFF"/>
                </a:solidFill>
                <a:effectLst>
                  <a:outerShdw blurRad="38100" dist="38100" dir="2700000" algn="tl">
                    <a:srgbClr val="C0C0C0"/>
                  </a:outerShdw>
                </a:effectLst>
              </a:rPr>
              <a:t>Desenvolvendo um posicionamento de marca</a:t>
            </a:r>
          </a:p>
        </p:txBody>
      </p:sp>
      <p:sp>
        <p:nvSpPr>
          <p:cNvPr id="16387" name="Content Placeholder 2">
            <a:extLst>
              <a:ext uri="{FF2B5EF4-FFF2-40B4-BE49-F238E27FC236}">
                <a16:creationId xmlns:a16="http://schemas.microsoft.com/office/drawing/2014/main" id="{EFEF6DC7-3ACB-41BE-BDFC-CC8704B0C507}"/>
              </a:ext>
            </a:extLst>
          </p:cNvPr>
          <p:cNvSpPr>
            <a:spLocks noGrp="1"/>
          </p:cNvSpPr>
          <p:nvPr>
            <p:ph idx="1"/>
          </p:nvPr>
        </p:nvSpPr>
        <p:spPr>
          <a:xfrm>
            <a:off x="6503158" y="649480"/>
            <a:ext cx="4862447" cy="5546047"/>
          </a:xfrm>
        </p:spPr>
        <p:txBody>
          <a:bodyPr anchor="ctr">
            <a:normAutofit/>
          </a:bodyPr>
          <a:lstStyle/>
          <a:p>
            <a:r>
              <a:rPr lang="pt-BR" altLang="pt-BR" sz="3600" b="1" noProof="0" dirty="0"/>
              <a:t>Posicionamento</a:t>
            </a:r>
            <a:endParaRPr lang="pt-BR" altLang="pt-BR" sz="2000" b="1" noProof="0" dirty="0"/>
          </a:p>
          <a:p>
            <a:pPr lvl="1"/>
            <a:r>
              <a:rPr lang="pt-BR" altLang="pt-BR" sz="2000" noProof="0" dirty="0">
                <a:latin typeface="Arial" panose="020B0604020202020204" pitchFamily="34" charset="0"/>
                <a:cs typeface="Arial" panose="020B0604020202020204" pitchFamily="34" charset="0"/>
              </a:rPr>
              <a:t>O ato de projetar a oferta e imagem de uma empresa para ocupar um lugar distinto na mente do mercado-alvo
Proposta de valor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DBF724-81D2-493D-87E6-C837CAAB949E}"/>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Do produto para a marca</a:t>
            </a:r>
          </a:p>
        </p:txBody>
      </p:sp>
      <p:sp>
        <p:nvSpPr>
          <p:cNvPr id="3" name="Content Placeholder 2">
            <a:extLst>
              <a:ext uri="{FF2B5EF4-FFF2-40B4-BE49-F238E27FC236}">
                <a16:creationId xmlns:a16="http://schemas.microsoft.com/office/drawing/2014/main" id="{7227085E-61CE-48C1-85D9-ED5DE99F36BA}"/>
              </a:ext>
            </a:extLst>
          </p:cNvPr>
          <p:cNvSpPr>
            <a:spLocks noGrp="1"/>
          </p:cNvSpPr>
          <p:nvPr>
            <p:ph sz="quarter" idx="13"/>
          </p:nvPr>
        </p:nvSpPr>
        <p:spPr>
          <a:xfrm>
            <a:off x="6503158" y="649480"/>
            <a:ext cx="4862447" cy="5546047"/>
          </a:xfrm>
        </p:spPr>
        <p:txBody>
          <a:bodyPr anchor="ctr">
            <a:normAutofit/>
          </a:bodyPr>
          <a:lstStyle/>
          <a:p>
            <a:r>
              <a:rPr lang="pt-BR" sz="1600"/>
              <a:t>No passado: A marca era um atributo do Produto:</a:t>
            </a:r>
          </a:p>
          <a:p>
            <a:pPr lvl="1"/>
            <a:r>
              <a:rPr lang="pt-BR" sz="1600"/>
              <a:t>Na sociedade industrial, o produto era uma oferta de um conjunto de atributos físicos direcionados para atender uma demanda do mercado comprador ou consumidor. </a:t>
            </a:r>
          </a:p>
          <a:p>
            <a:pPr lvl="1"/>
            <a:r>
              <a:rPr lang="pt-BR" sz="1600"/>
              <a:t>A marca era apenas uma informação de diferenciação desses produtos físicos.</a:t>
            </a:r>
          </a:p>
          <a:p>
            <a:r>
              <a:rPr lang="pt-BR" sz="1600"/>
              <a:t>Hoje em dia: O produto é uma atributo da marca:</a:t>
            </a:r>
          </a:p>
          <a:p>
            <a:pPr lvl="1"/>
            <a:r>
              <a:rPr lang="pt-BR" sz="1600"/>
              <a:t>Na transição do período industrial para os tempos atuais (fim do século passado). O produtos passaram a destacar cada vez mais os atributos intangíveis como marca e serviços.</a:t>
            </a:r>
          </a:p>
          <a:p>
            <a:pPr lvl="1"/>
            <a:r>
              <a:rPr lang="pt-BR" sz="1600"/>
              <a:t>Com a abertura do comércio e aumento da competitividade (Globalização), os atributos tradicionais dos produtos passara a ser requisitos mínimos e as atenções passaram para os atributos intangíveis da marca.</a:t>
            </a:r>
          </a:p>
          <a:p>
            <a:pPr lvl="1"/>
            <a:r>
              <a:rPr lang="pt-BR" sz="1600"/>
              <a:t>Nos dias atuais há um rompimento dos atributos intangíveis em relação a qualquer conjunto tangível dos produtos físicos na definição de valor.</a:t>
            </a:r>
          </a:p>
        </p:txBody>
      </p:sp>
    </p:spTree>
    <p:extLst>
      <p:ext uri="{BB962C8B-B14F-4D97-AF65-F5344CB8AC3E}">
        <p14:creationId xmlns:p14="http://schemas.microsoft.com/office/powerpoint/2010/main" val="165282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356E-AA44-40ED-8E6F-3D3558B8762F}"/>
              </a:ext>
            </a:extLst>
          </p:cNvPr>
          <p:cNvSpPr>
            <a:spLocks noGrp="1"/>
          </p:cNvSpPr>
          <p:nvPr>
            <p:ph type="title"/>
          </p:nvPr>
        </p:nvSpPr>
        <p:spPr/>
        <p:txBody>
          <a:bodyPr/>
          <a:lstStyle/>
          <a:p>
            <a:r>
              <a:rPr lang="pt-BR"/>
              <a:t>Quem está contido em quem?</a:t>
            </a:r>
          </a:p>
        </p:txBody>
      </p:sp>
      <p:sp>
        <p:nvSpPr>
          <p:cNvPr id="3" name="Text Placeholder 2">
            <a:extLst>
              <a:ext uri="{FF2B5EF4-FFF2-40B4-BE49-F238E27FC236}">
                <a16:creationId xmlns:a16="http://schemas.microsoft.com/office/drawing/2014/main" id="{F56843B2-B858-4D2C-B5B4-4628CC0C48F3}"/>
              </a:ext>
            </a:extLst>
          </p:cNvPr>
          <p:cNvSpPr>
            <a:spLocks noGrp="1"/>
          </p:cNvSpPr>
          <p:nvPr>
            <p:ph type="body" idx="1"/>
          </p:nvPr>
        </p:nvSpPr>
        <p:spPr>
          <a:xfrm>
            <a:off x="1060037" y="1988840"/>
            <a:ext cx="4873474" cy="679994"/>
          </a:xfrm>
        </p:spPr>
        <p:txBody>
          <a:bodyPr/>
          <a:lstStyle/>
          <a:p>
            <a:pPr algn="ctr"/>
            <a:r>
              <a:rPr lang="pt-BR" dirty="0"/>
              <a:t>Passado</a:t>
            </a:r>
          </a:p>
        </p:txBody>
      </p:sp>
      <p:pic>
        <p:nvPicPr>
          <p:cNvPr id="10" name="Content Placeholder 9">
            <a:extLst>
              <a:ext uri="{FF2B5EF4-FFF2-40B4-BE49-F238E27FC236}">
                <a16:creationId xmlns:a16="http://schemas.microsoft.com/office/drawing/2014/main" id="{24BAC19B-F057-4A5B-AC4E-CEBA4629378C}"/>
              </a:ext>
            </a:extLst>
          </p:cNvPr>
          <p:cNvPicPr>
            <a:picLocks noGrp="1" noChangeAspect="1"/>
          </p:cNvPicPr>
          <p:nvPr>
            <p:ph sz="quarter" idx="13"/>
          </p:nvPr>
        </p:nvPicPr>
        <p:blipFill>
          <a:blip r:embed="rId3"/>
          <a:stretch>
            <a:fillRect/>
          </a:stretch>
        </p:blipFill>
        <p:spPr>
          <a:xfrm>
            <a:off x="1775520" y="3020281"/>
            <a:ext cx="3154476" cy="2735624"/>
          </a:xfrm>
          <a:prstGeom prst="rect">
            <a:avLst/>
          </a:prstGeom>
        </p:spPr>
        <p:style>
          <a:lnRef idx="2">
            <a:schemeClr val="dk1"/>
          </a:lnRef>
          <a:fillRef idx="1">
            <a:schemeClr val="lt1"/>
          </a:fillRef>
          <a:effectRef idx="0">
            <a:schemeClr val="dk1"/>
          </a:effectRef>
          <a:fontRef idx="minor">
            <a:schemeClr val="dk1"/>
          </a:fontRef>
        </p:style>
      </p:pic>
      <p:sp>
        <p:nvSpPr>
          <p:cNvPr id="5" name="Text Placeholder 4">
            <a:extLst>
              <a:ext uri="{FF2B5EF4-FFF2-40B4-BE49-F238E27FC236}">
                <a16:creationId xmlns:a16="http://schemas.microsoft.com/office/drawing/2014/main" id="{519D3E0B-C6A9-4FAA-9800-99A970AEAC28}"/>
              </a:ext>
            </a:extLst>
          </p:cNvPr>
          <p:cNvSpPr>
            <a:spLocks noGrp="1"/>
          </p:cNvSpPr>
          <p:nvPr>
            <p:ph type="body" sz="quarter" idx="3"/>
          </p:nvPr>
        </p:nvSpPr>
        <p:spPr>
          <a:xfrm>
            <a:off x="6396421" y="1952940"/>
            <a:ext cx="4881804" cy="679994"/>
          </a:xfrm>
        </p:spPr>
        <p:txBody>
          <a:bodyPr/>
          <a:lstStyle/>
          <a:p>
            <a:pPr algn="ctr"/>
            <a:r>
              <a:rPr lang="en-US" dirty="0" err="1"/>
              <a:t>Hoje</a:t>
            </a:r>
            <a:endParaRPr lang="en-US" dirty="0"/>
          </a:p>
        </p:txBody>
      </p:sp>
      <p:pic>
        <p:nvPicPr>
          <p:cNvPr id="7" name="Content Placeholder 6">
            <a:extLst>
              <a:ext uri="{FF2B5EF4-FFF2-40B4-BE49-F238E27FC236}">
                <a16:creationId xmlns:a16="http://schemas.microsoft.com/office/drawing/2014/main" id="{BBF40780-8DFA-472A-9186-23E21266AA71}"/>
              </a:ext>
            </a:extLst>
          </p:cNvPr>
          <p:cNvPicPr>
            <a:picLocks noGrp="1" noChangeAspect="1"/>
          </p:cNvPicPr>
          <p:nvPr>
            <p:ph sz="quarter" idx="14"/>
          </p:nvPr>
        </p:nvPicPr>
        <p:blipFill>
          <a:blip r:embed="rId4"/>
          <a:stretch>
            <a:fillRect/>
          </a:stretch>
        </p:blipFill>
        <p:spPr>
          <a:xfrm>
            <a:off x="6302141" y="3051175"/>
            <a:ext cx="4845518" cy="2740025"/>
          </a:xfrm>
          <a:prstGeom prst="rect">
            <a:avLst/>
          </a:prstGeom>
        </p:spPr>
      </p:pic>
      <p:sp>
        <p:nvSpPr>
          <p:cNvPr id="9" name="Rectangle 8">
            <a:extLst>
              <a:ext uri="{FF2B5EF4-FFF2-40B4-BE49-F238E27FC236}">
                <a16:creationId xmlns:a16="http://schemas.microsoft.com/office/drawing/2014/main" id="{259B1D8D-EA50-4258-A0A8-F8A7A06CF062}"/>
              </a:ext>
            </a:extLst>
          </p:cNvPr>
          <p:cNvSpPr/>
          <p:nvPr/>
        </p:nvSpPr>
        <p:spPr>
          <a:xfrm>
            <a:off x="7464152" y="2636912"/>
            <a:ext cx="2990691" cy="369332"/>
          </a:xfrm>
          <a:prstGeom prst="rect">
            <a:avLst/>
          </a:prstGeom>
        </p:spPr>
        <p:txBody>
          <a:bodyPr wrap="none">
            <a:spAutoFit/>
          </a:bodyPr>
          <a:lstStyle/>
          <a:p>
            <a:r>
              <a:rPr lang="en-US" dirty="0"/>
              <a:t>https://youtu.be/LXPhYyLiWrI</a:t>
            </a:r>
          </a:p>
        </p:txBody>
      </p:sp>
    </p:spTree>
    <p:extLst>
      <p:ext uri="{BB962C8B-B14F-4D97-AF65-F5344CB8AC3E}">
        <p14:creationId xmlns:p14="http://schemas.microsoft.com/office/powerpoint/2010/main" val="7629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DE823-978B-401C-98EA-221A79B89973}"/>
              </a:ext>
            </a:extLst>
          </p:cNvPr>
          <p:cNvSpPr>
            <a:spLocks noGrp="1"/>
          </p:cNvSpPr>
          <p:nvPr>
            <p:ph type="title"/>
          </p:nvPr>
        </p:nvSpPr>
        <p:spPr/>
        <p:txBody>
          <a:bodyPr/>
          <a:lstStyle/>
          <a:p>
            <a:r>
              <a:rPr lang="pt-BR" dirty="0"/>
              <a:t>SOM </a:t>
            </a:r>
            <a:r>
              <a:rPr lang="pt-BR" dirty="0">
                <a:sym typeface="Wingdings" panose="05000000000000000000" pitchFamily="2" charset="2"/>
              </a:rPr>
              <a:t> Definição do STP</a:t>
            </a:r>
            <a:endParaRPr lang="pt-BR" dirty="0"/>
          </a:p>
        </p:txBody>
      </p:sp>
      <p:graphicFrame>
        <p:nvGraphicFramePr>
          <p:cNvPr id="3" name="Diagram 2">
            <a:extLst>
              <a:ext uri="{FF2B5EF4-FFF2-40B4-BE49-F238E27FC236}">
                <a16:creationId xmlns:a16="http://schemas.microsoft.com/office/drawing/2014/main" id="{26AC3D7C-286D-FCD7-61AA-9AA4EAC89101}"/>
              </a:ext>
            </a:extLst>
          </p:cNvPr>
          <p:cNvGraphicFramePr/>
          <p:nvPr>
            <p:extLst>
              <p:ext uri="{D42A27DB-BD31-4B8C-83A1-F6EECF244321}">
                <p14:modId xmlns:p14="http://schemas.microsoft.com/office/powerpoint/2010/main" val="1256707482"/>
              </p:ext>
            </p:extLst>
          </p:nvPr>
        </p:nvGraphicFramePr>
        <p:xfrm>
          <a:off x="28208" y="2276872"/>
          <a:ext cx="612068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9605F25-9D8D-7043-9CA0-C59462E2CF12}"/>
              </a:ext>
            </a:extLst>
          </p:cNvPr>
          <p:cNvSpPr txBox="1"/>
          <p:nvPr/>
        </p:nvSpPr>
        <p:spPr>
          <a:xfrm>
            <a:off x="5159896" y="2492896"/>
            <a:ext cx="7097208" cy="2585323"/>
          </a:xfrm>
          <a:prstGeom prst="rect">
            <a:avLst/>
          </a:prstGeom>
          <a:noFill/>
        </p:spPr>
        <p:txBody>
          <a:bodyPr wrap="square" rtlCol="0">
            <a:spAutoFit/>
          </a:bodyPr>
          <a:lstStyle/>
          <a:p>
            <a:r>
              <a:rPr lang="en-US" b="1" dirty="0"/>
              <a:t>Serviceable Obtainable Market </a:t>
            </a:r>
            <a:r>
              <a:rPr lang="pt-BR" b="1" dirty="0"/>
              <a:t>- </a:t>
            </a:r>
            <a:r>
              <a:rPr lang="pt-BR" dirty="0">
                <a:solidFill>
                  <a:srgbClr val="374151"/>
                </a:solidFill>
                <a:latin typeface="Söhne"/>
              </a:rPr>
              <a:t>Mercado Disponível e Atingível</a:t>
            </a:r>
          </a:p>
          <a:p>
            <a:r>
              <a:rPr lang="pt-BR" i="1" dirty="0">
                <a:solidFill>
                  <a:srgbClr val="374151"/>
                </a:solidFill>
                <a:latin typeface="Söhne"/>
              </a:rPr>
              <a:t>(mercado-alvo) </a:t>
            </a:r>
            <a:r>
              <a:rPr lang="pt-BR" dirty="0">
                <a:solidFill>
                  <a:srgbClr val="374151"/>
                </a:solidFill>
                <a:latin typeface="Söhne"/>
              </a:rPr>
              <a:t>Além, de interesse, renda e acesso à oferta, é limitado a capacidade de captação da oferta pela empresa.</a:t>
            </a:r>
          </a:p>
          <a:p>
            <a:endParaRPr lang="pt-BR" dirty="0">
              <a:solidFill>
                <a:srgbClr val="374151"/>
              </a:solidFill>
              <a:latin typeface="Söhne"/>
            </a:endParaRPr>
          </a:p>
          <a:p>
            <a:r>
              <a:rPr lang="pt-BR" dirty="0">
                <a:solidFill>
                  <a:srgbClr val="374151"/>
                </a:solidFill>
                <a:latin typeface="Söhne"/>
              </a:rPr>
              <a:t>Descrito pelas </a:t>
            </a:r>
            <a:r>
              <a:rPr lang="pt-BR" b="1" dirty="0">
                <a:solidFill>
                  <a:srgbClr val="374151"/>
                </a:solidFill>
                <a:latin typeface="Söhne"/>
              </a:rPr>
              <a:t>variáveis de segmentação</a:t>
            </a:r>
          </a:p>
          <a:p>
            <a:r>
              <a:rPr lang="pt-BR" dirty="0">
                <a:solidFill>
                  <a:srgbClr val="374151"/>
                </a:solidFill>
                <a:latin typeface="Söhne"/>
              </a:rPr>
              <a:t>Delimitado e mensurado pelo </a:t>
            </a:r>
            <a:r>
              <a:rPr lang="pt-BR" b="1" dirty="0">
                <a:solidFill>
                  <a:srgbClr val="374151"/>
                </a:solidFill>
                <a:latin typeface="Söhne"/>
              </a:rPr>
              <a:t>Target</a:t>
            </a:r>
          </a:p>
          <a:p>
            <a:r>
              <a:rPr lang="pt-BR" dirty="0">
                <a:solidFill>
                  <a:srgbClr val="374151"/>
                </a:solidFill>
                <a:latin typeface="Söhne"/>
              </a:rPr>
              <a:t>Validado pelo </a:t>
            </a:r>
            <a:r>
              <a:rPr lang="pt-BR" b="1" dirty="0">
                <a:solidFill>
                  <a:srgbClr val="374151"/>
                </a:solidFill>
                <a:latin typeface="Söhne"/>
              </a:rPr>
              <a:t>Posicionamento</a:t>
            </a:r>
            <a:r>
              <a:rPr lang="pt-BR" dirty="0">
                <a:solidFill>
                  <a:srgbClr val="374151"/>
                </a:solidFill>
                <a:latin typeface="Söhne"/>
              </a:rPr>
              <a:t> da Marca (</a:t>
            </a:r>
            <a:r>
              <a:rPr lang="en-US" dirty="0">
                <a:solidFill>
                  <a:srgbClr val="374151"/>
                </a:solidFill>
                <a:latin typeface="Söhne"/>
              </a:rPr>
              <a:t>Value Proposition</a:t>
            </a:r>
            <a:r>
              <a:rPr lang="pt-BR" dirty="0">
                <a:solidFill>
                  <a:srgbClr val="374151"/>
                </a:solidFill>
                <a:latin typeface="Söhne"/>
              </a:rPr>
              <a:t>)</a:t>
            </a:r>
          </a:p>
          <a:p>
            <a:endParaRPr lang="en-US" dirty="0">
              <a:solidFill>
                <a:srgbClr val="374151"/>
              </a:solidFill>
              <a:latin typeface="Söhne"/>
            </a:endParaRPr>
          </a:p>
          <a:p>
            <a:endParaRPr lang="en-US" dirty="0"/>
          </a:p>
        </p:txBody>
      </p:sp>
    </p:spTree>
    <p:extLst>
      <p:ext uri="{BB962C8B-B14F-4D97-AF65-F5344CB8AC3E}">
        <p14:creationId xmlns:p14="http://schemas.microsoft.com/office/powerpoint/2010/main" val="14790506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iled shower&#10;&#10;Description automatically generated">
            <a:extLst>
              <a:ext uri="{FF2B5EF4-FFF2-40B4-BE49-F238E27FC236}">
                <a16:creationId xmlns:a16="http://schemas.microsoft.com/office/drawing/2014/main" id="{2D7753EB-66D2-43AF-BE48-65302A01201E}"/>
              </a:ext>
            </a:extLst>
          </p:cNvPr>
          <p:cNvPicPr>
            <a:picLocks noChangeAspect="1"/>
          </p:cNvPicPr>
          <p:nvPr/>
        </p:nvPicPr>
        <p:blipFill rotWithShape="1">
          <a:blip r:embed="rId2"/>
          <a:srcRect l="27919" r="-1" b="-1"/>
          <a:stretch/>
        </p:blipFill>
        <p:spPr>
          <a:xfrm>
            <a:off x="1880841" y="643467"/>
            <a:ext cx="1338361" cy="2475653"/>
          </a:xfrm>
          <a:prstGeom prst="rect">
            <a:avLst/>
          </a:prstGeom>
        </p:spPr>
      </p:pic>
      <p:pic>
        <p:nvPicPr>
          <p:cNvPr id="6" name="Picture 5">
            <a:extLst>
              <a:ext uri="{FF2B5EF4-FFF2-40B4-BE49-F238E27FC236}">
                <a16:creationId xmlns:a16="http://schemas.microsoft.com/office/drawing/2014/main" id="{FBFB4D04-4B2A-4723-9263-725E010AEFD0}"/>
              </a:ext>
            </a:extLst>
          </p:cNvPr>
          <p:cNvPicPr>
            <a:picLocks noChangeAspect="1"/>
          </p:cNvPicPr>
          <p:nvPr/>
        </p:nvPicPr>
        <p:blipFill>
          <a:blip r:embed="rId3"/>
          <a:stretch>
            <a:fillRect/>
          </a:stretch>
        </p:blipFill>
        <p:spPr>
          <a:xfrm>
            <a:off x="1282519" y="3748194"/>
            <a:ext cx="2535005" cy="2471631"/>
          </a:xfrm>
          <a:prstGeom prst="rect">
            <a:avLst/>
          </a:prstGeom>
        </p:spPr>
      </p:pic>
      <p:pic>
        <p:nvPicPr>
          <p:cNvPr id="2" name="Picture 1" descr="A bedroom with a large bed in a room&#10;&#10;Description automatically generated">
            <a:extLst>
              <a:ext uri="{FF2B5EF4-FFF2-40B4-BE49-F238E27FC236}">
                <a16:creationId xmlns:a16="http://schemas.microsoft.com/office/drawing/2014/main" id="{35213890-4A17-4994-A45A-EAE2F95D90DE}"/>
              </a:ext>
            </a:extLst>
          </p:cNvPr>
          <p:cNvPicPr>
            <a:picLocks noChangeAspect="1"/>
          </p:cNvPicPr>
          <p:nvPr/>
        </p:nvPicPr>
        <p:blipFill rotWithShape="1">
          <a:blip r:embed="rId4"/>
          <a:srcRect t="9491" r="-1" b="18942"/>
          <a:stretch/>
        </p:blipFill>
        <p:spPr>
          <a:xfrm>
            <a:off x="5430624" y="650497"/>
            <a:ext cx="5838363" cy="5571066"/>
          </a:xfrm>
          <a:prstGeom prst="rect">
            <a:avLst/>
          </a:prstGeom>
        </p:spPr>
      </p:pic>
      <p:sp>
        <p:nvSpPr>
          <p:cNvPr id="7" name="TextBox 6">
            <a:extLst>
              <a:ext uri="{FF2B5EF4-FFF2-40B4-BE49-F238E27FC236}">
                <a16:creationId xmlns:a16="http://schemas.microsoft.com/office/drawing/2014/main" id="{BB2B7913-4AC0-4039-9433-395257BD9730}"/>
              </a:ext>
            </a:extLst>
          </p:cNvPr>
          <p:cNvSpPr txBox="1"/>
          <p:nvPr/>
        </p:nvSpPr>
        <p:spPr>
          <a:xfrm>
            <a:off x="8904312" y="6465080"/>
            <a:ext cx="3027945" cy="369332"/>
          </a:xfrm>
          <a:prstGeom prst="rect">
            <a:avLst/>
          </a:prstGeom>
          <a:noFill/>
        </p:spPr>
        <p:txBody>
          <a:bodyPr wrap="none" rtlCol="0">
            <a:spAutoFit/>
          </a:bodyPr>
          <a:lstStyle/>
          <a:p>
            <a:r>
              <a:rPr lang="en-US" dirty="0"/>
              <a:t>Legoland Billund Resort: 2018</a:t>
            </a:r>
          </a:p>
        </p:txBody>
      </p:sp>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4C8E104D-3596-440F-AF2A-EE8C5B4CAC02}"/>
                  </a:ext>
                </a:extLst>
              </p14:cNvPr>
              <p14:cNvContentPartPr/>
              <p14:nvPr/>
            </p14:nvContentPartPr>
            <p14:xfrm>
              <a:off x="3662300" y="4622701"/>
              <a:ext cx="156600" cy="76680"/>
            </p14:xfrm>
          </p:contentPart>
        </mc:Choice>
        <mc:Fallback xmlns="">
          <p:pic>
            <p:nvPicPr>
              <p:cNvPr id="9" name="Ink 8">
                <a:extLst>
                  <a:ext uri="{FF2B5EF4-FFF2-40B4-BE49-F238E27FC236}">
                    <a16:creationId xmlns:a16="http://schemas.microsoft.com/office/drawing/2014/main" id="{4C8E104D-3596-440F-AF2A-EE8C5B4CAC02}"/>
                  </a:ext>
                </a:extLst>
              </p:cNvPr>
              <p:cNvPicPr/>
              <p:nvPr/>
            </p:nvPicPr>
            <p:blipFill>
              <a:blip r:embed="rId6"/>
              <a:stretch>
                <a:fillRect/>
              </a:stretch>
            </p:blipFill>
            <p:spPr>
              <a:xfrm>
                <a:off x="3653279" y="4613659"/>
                <a:ext cx="174281" cy="94403"/>
              </a:xfrm>
              <a:prstGeom prst="rect">
                <a:avLst/>
              </a:prstGeom>
            </p:spPr>
          </p:pic>
        </mc:Fallback>
      </mc:AlternateContent>
    </p:spTree>
    <p:extLst>
      <p:ext uri="{BB962C8B-B14F-4D97-AF65-F5344CB8AC3E}">
        <p14:creationId xmlns:p14="http://schemas.microsoft.com/office/powerpoint/2010/main" val="3220998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48D43-7A48-47CE-8041-89B5DBDE4467}"/>
              </a:ext>
            </a:extLst>
          </p:cNvPr>
          <p:cNvSpPr>
            <a:spLocks noGrp="1"/>
          </p:cNvSpPr>
          <p:nvPr>
            <p:ph type="title"/>
          </p:nvPr>
        </p:nvSpPr>
        <p:spPr/>
        <p:txBody>
          <a:bodyPr/>
          <a:lstStyle/>
          <a:p>
            <a:pPr>
              <a:defRPr/>
            </a:pPr>
            <a:r>
              <a:rPr lang="pt-BR" cap="none" noProof="0" dirty="0">
                <a:effectLst>
                  <a:outerShdw blurRad="38100" dist="38100" dir="2700000" algn="tl">
                    <a:srgbClr val="C0C0C0"/>
                  </a:outerShdw>
                </a:effectLst>
              </a:rPr>
              <a:t>Proposta de valor</a:t>
            </a:r>
          </a:p>
        </p:txBody>
      </p:sp>
      <p:pic>
        <p:nvPicPr>
          <p:cNvPr id="17411" name="Picture 3">
            <a:extLst>
              <a:ext uri="{FF2B5EF4-FFF2-40B4-BE49-F238E27FC236}">
                <a16:creationId xmlns:a16="http://schemas.microsoft.com/office/drawing/2014/main" id="{925BA606-CC3C-4FB7-9DE4-7F697CE2D1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192" y="2263924"/>
            <a:ext cx="10984977" cy="406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8" name="Rectangle 2048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0" name="Rectangle 2048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2" name="Rectangle 2049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4" name="Rectangle 2049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96" name="Rectangle 2049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8" name="Oval 2049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C87314-E68B-470D-BA95-DB27E17C2FA8}"/>
              </a:ext>
            </a:extLst>
          </p:cNvPr>
          <p:cNvSpPr>
            <a:spLocks noGrp="1"/>
          </p:cNvSpPr>
          <p:nvPr>
            <p:ph type="title"/>
          </p:nvPr>
        </p:nvSpPr>
        <p:spPr>
          <a:xfrm>
            <a:off x="826396" y="586855"/>
            <a:ext cx="4230100" cy="3387497"/>
          </a:xfrm>
        </p:spPr>
        <p:txBody>
          <a:bodyPr anchor="b">
            <a:normAutofit/>
          </a:bodyPr>
          <a:lstStyle/>
          <a:p>
            <a:pPr algn="r">
              <a:defRPr/>
            </a:pPr>
            <a:r>
              <a:rPr lang="pt-BR" sz="4000" cap="none" noProof="0">
                <a:solidFill>
                  <a:srgbClr val="FFFFFF"/>
                </a:solidFill>
                <a:effectLst>
                  <a:outerShdw blurRad="38100" dist="38100" dir="2700000" algn="tl">
                    <a:srgbClr val="C0C0C0"/>
                  </a:outerShdw>
                </a:effectLst>
              </a:rPr>
              <a:t>Pontos de diferença</a:t>
            </a:r>
            <a:br>
              <a:rPr lang="pt-BR" sz="4000" cap="none" noProof="0">
                <a:solidFill>
                  <a:srgbClr val="FFFFFF"/>
                </a:solidFill>
                <a:effectLst>
                  <a:outerShdw blurRad="38100" dist="38100" dir="2700000" algn="tl">
                    <a:srgbClr val="C0C0C0"/>
                  </a:outerShdw>
                </a:effectLst>
              </a:rPr>
            </a:br>
            <a:r>
              <a:rPr lang="pt-BR" sz="4000" cap="none" noProof="0">
                <a:solidFill>
                  <a:srgbClr val="FFFFFF"/>
                </a:solidFill>
                <a:effectLst>
                  <a:outerShdw blurRad="38100" dist="38100" dir="2700000" algn="tl">
                    <a:srgbClr val="C0C0C0"/>
                  </a:outerShdw>
                </a:effectLst>
              </a:rPr>
              <a:t>e Pontos de Paridade</a:t>
            </a:r>
          </a:p>
        </p:txBody>
      </p:sp>
      <p:sp>
        <p:nvSpPr>
          <p:cNvPr id="20483" name="Content Placeholder 2">
            <a:extLst>
              <a:ext uri="{FF2B5EF4-FFF2-40B4-BE49-F238E27FC236}">
                <a16:creationId xmlns:a16="http://schemas.microsoft.com/office/drawing/2014/main" id="{9BC2E82A-6269-4DD1-A72E-2BA9973BDEAC}"/>
              </a:ext>
            </a:extLst>
          </p:cNvPr>
          <p:cNvSpPr>
            <a:spLocks noGrp="1"/>
          </p:cNvSpPr>
          <p:nvPr>
            <p:ph idx="1"/>
          </p:nvPr>
        </p:nvSpPr>
        <p:spPr>
          <a:xfrm>
            <a:off x="6503158" y="649480"/>
            <a:ext cx="4862447" cy="5546047"/>
          </a:xfrm>
        </p:spPr>
        <p:txBody>
          <a:bodyPr anchor="ctr">
            <a:normAutofit/>
          </a:bodyPr>
          <a:lstStyle/>
          <a:p>
            <a:r>
              <a:rPr lang="pt-BR" altLang="pt-BR" sz="2000" noProof="0"/>
              <a:t>Points-of-difference (PODs)</a:t>
            </a:r>
          </a:p>
          <a:p>
            <a:pPr lvl="1"/>
            <a:r>
              <a:rPr lang="pt-BR" altLang="pt-BR" sz="2000" noProof="0">
                <a:latin typeface="Arial" panose="020B0604020202020204" pitchFamily="34" charset="0"/>
                <a:cs typeface="Arial" panose="020B0604020202020204" pitchFamily="34" charset="0"/>
              </a:rPr>
              <a:t>Atributos/benefícios que os consumidores associam fortemente a uma marca, avaliam positivamente e acreditam que não poderiam encontrar na mesma medida com uma marca competitiva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6" name="Rectangle 22535">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8" name="Rectangle 22537">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0" name="Rectangle 22539">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2" name="Rectangle 22541">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44" name="Rectangle 22543">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6" name="Oval 22545">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2589D0-929F-41A0-BD31-A4057A778388}"/>
              </a:ext>
            </a:extLst>
          </p:cNvPr>
          <p:cNvSpPr>
            <a:spLocks noGrp="1"/>
          </p:cNvSpPr>
          <p:nvPr>
            <p:ph type="title"/>
          </p:nvPr>
        </p:nvSpPr>
        <p:spPr>
          <a:xfrm>
            <a:off x="826396" y="586855"/>
            <a:ext cx="4230100" cy="3387497"/>
          </a:xfrm>
        </p:spPr>
        <p:txBody>
          <a:bodyPr anchor="b">
            <a:normAutofit/>
          </a:bodyPr>
          <a:lstStyle/>
          <a:p>
            <a:pPr algn="r">
              <a:defRPr/>
            </a:pPr>
            <a:r>
              <a:rPr lang="pt-BR" sz="4000" cap="none" noProof="0">
                <a:solidFill>
                  <a:srgbClr val="FFFFFF"/>
                </a:solidFill>
                <a:effectLst>
                  <a:outerShdw blurRad="38100" dist="38100" dir="2700000" algn="tl">
                    <a:srgbClr val="C0C0C0"/>
                  </a:outerShdw>
                </a:effectLst>
              </a:rPr>
              <a:t>Pontos de diferença</a:t>
            </a:r>
            <a:br>
              <a:rPr lang="pt-BR" sz="4000" cap="none" noProof="0">
                <a:solidFill>
                  <a:srgbClr val="FFFFFF"/>
                </a:solidFill>
                <a:effectLst>
                  <a:outerShdw blurRad="38100" dist="38100" dir="2700000" algn="tl">
                    <a:srgbClr val="C0C0C0"/>
                  </a:outerShdw>
                </a:effectLst>
              </a:rPr>
            </a:br>
            <a:r>
              <a:rPr lang="pt-BR" sz="4000" cap="none" noProof="0">
                <a:solidFill>
                  <a:srgbClr val="FFFFFF"/>
                </a:solidFill>
                <a:effectLst>
                  <a:outerShdw blurRad="38100" dist="38100" dir="2700000" algn="tl">
                    <a:srgbClr val="C0C0C0"/>
                  </a:outerShdw>
                </a:effectLst>
              </a:rPr>
              <a:t>e Pontos de Paridade</a:t>
            </a:r>
          </a:p>
        </p:txBody>
      </p:sp>
      <p:sp>
        <p:nvSpPr>
          <p:cNvPr id="22531" name="Content Placeholder 2">
            <a:extLst>
              <a:ext uri="{FF2B5EF4-FFF2-40B4-BE49-F238E27FC236}">
                <a16:creationId xmlns:a16="http://schemas.microsoft.com/office/drawing/2014/main" id="{EBE9F6B0-6203-416D-B779-6B9E8F6375B8}"/>
              </a:ext>
            </a:extLst>
          </p:cNvPr>
          <p:cNvSpPr>
            <a:spLocks noGrp="1"/>
          </p:cNvSpPr>
          <p:nvPr>
            <p:ph idx="1"/>
          </p:nvPr>
        </p:nvSpPr>
        <p:spPr>
          <a:xfrm>
            <a:off x="6503158" y="649480"/>
            <a:ext cx="4862447" cy="5546047"/>
          </a:xfrm>
        </p:spPr>
        <p:txBody>
          <a:bodyPr anchor="ctr">
            <a:normAutofit/>
          </a:bodyPr>
          <a:lstStyle/>
          <a:p>
            <a:r>
              <a:rPr lang="pt-BR" altLang="pt-BR" sz="2000" noProof="0"/>
              <a:t>Points-of-parity (POPs)</a:t>
            </a:r>
          </a:p>
          <a:p>
            <a:pPr lvl="1"/>
            <a:r>
              <a:rPr lang="pt-BR" altLang="pt-BR" sz="2000" noProof="0">
                <a:latin typeface="Arial" panose="020B0604020202020204" pitchFamily="34" charset="0"/>
                <a:cs typeface="Arial" panose="020B0604020202020204" pitchFamily="34" charset="0"/>
              </a:rPr>
              <a:t> Associações de atributo/benefício que não são necessariamente exclusivas da marca, mas podem de fato ser compartilhadas com outras marcas</a:t>
            </a:r>
          </a:p>
        </p:txBody>
      </p:sp>
    </p:spTree>
    <p:extLst>
      <p:ext uri="{BB962C8B-B14F-4D97-AF65-F5344CB8AC3E}">
        <p14:creationId xmlns:p14="http://schemas.microsoft.com/office/powerpoint/2010/main" val="1597705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2" name="Rectangle 1844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4" name="Rectangle 18443">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6" name="Rectangle 18445">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8" name="Rectangle 18447">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50" name="Rectangle 18449">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52" name="Oval 18451">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FB103C-4E9F-4863-B274-2D8A7B2CEDB9}"/>
              </a:ext>
            </a:extLst>
          </p:cNvPr>
          <p:cNvSpPr>
            <a:spLocks noGrp="1"/>
          </p:cNvSpPr>
          <p:nvPr>
            <p:ph type="title"/>
          </p:nvPr>
        </p:nvSpPr>
        <p:spPr>
          <a:xfrm>
            <a:off x="826396" y="586855"/>
            <a:ext cx="4230100" cy="3387497"/>
          </a:xfrm>
        </p:spPr>
        <p:txBody>
          <a:bodyPr anchor="b">
            <a:normAutofit/>
          </a:bodyPr>
          <a:lstStyle/>
          <a:p>
            <a:pPr algn="r">
              <a:defRPr/>
            </a:pPr>
            <a:r>
              <a:rPr lang="pt-BR" sz="4000" cap="none" noProof="0">
                <a:solidFill>
                  <a:srgbClr val="FFFFFF"/>
                </a:solidFill>
                <a:effectLst>
                  <a:outerShdw blurRad="38100" dist="38100" dir="2700000" algn="tl">
                    <a:srgbClr val="C0C0C0"/>
                  </a:outerShdw>
                </a:effectLst>
              </a:rPr>
              <a:t>Quadro Competitivo</a:t>
            </a:r>
            <a:br>
              <a:rPr lang="pt-BR" sz="4000" cap="none" noProof="0">
                <a:solidFill>
                  <a:srgbClr val="FFFFFF"/>
                </a:solidFill>
                <a:effectLst>
                  <a:outerShdw blurRad="38100" dist="38100" dir="2700000" algn="tl">
                    <a:srgbClr val="C0C0C0"/>
                  </a:outerShdw>
                </a:effectLst>
              </a:rPr>
            </a:br>
            <a:r>
              <a:rPr lang="pt-BR" sz="4000" cap="none" noProof="0">
                <a:solidFill>
                  <a:srgbClr val="FFFFFF"/>
                </a:solidFill>
                <a:effectLst>
                  <a:outerShdw blurRad="38100" dist="38100" dir="2700000" algn="tl">
                    <a:srgbClr val="C0C0C0"/>
                  </a:outerShdw>
                </a:effectLst>
              </a:rPr>
              <a:t>de Referência</a:t>
            </a:r>
          </a:p>
        </p:txBody>
      </p:sp>
      <p:sp>
        <p:nvSpPr>
          <p:cNvPr id="18435" name="Content Placeholder 2">
            <a:extLst>
              <a:ext uri="{FF2B5EF4-FFF2-40B4-BE49-F238E27FC236}">
                <a16:creationId xmlns:a16="http://schemas.microsoft.com/office/drawing/2014/main" id="{5E1C4804-3C9E-490B-8AD6-3CC94E935DAE}"/>
              </a:ext>
            </a:extLst>
          </p:cNvPr>
          <p:cNvSpPr>
            <a:spLocks noGrp="1"/>
          </p:cNvSpPr>
          <p:nvPr>
            <p:ph idx="1"/>
          </p:nvPr>
        </p:nvSpPr>
        <p:spPr>
          <a:xfrm>
            <a:off x="6503158" y="649480"/>
            <a:ext cx="4862447" cy="5546047"/>
          </a:xfrm>
        </p:spPr>
        <p:txBody>
          <a:bodyPr anchor="ctr">
            <a:normAutofit/>
          </a:bodyPr>
          <a:lstStyle/>
          <a:p>
            <a:r>
              <a:rPr lang="pt-BR" altLang="pt-BR" sz="2000" noProof="0"/>
              <a:t>Quadro competitivo de referência
Define com quais outras marcas uma marca compete e que deve ser, portanto, o foco da análise competitiva
Identificar e analisar concorrentes</a:t>
            </a:r>
            <a:endParaRPr lang="pt-BR" altLang="pt-BR" sz="2000" noProof="0">
              <a:latin typeface="Arial" panose="020B0604020202020204" pitchFamily="34" charset="0"/>
              <a:cs typeface="Arial" panose="020B0604020202020204" pitchFamily="34" charset="0"/>
            </a:endParaRPr>
          </a:p>
        </p:txBody>
      </p:sp>
      <p:pic>
        <p:nvPicPr>
          <p:cNvPr id="18437" name="Picture 7" descr="D:\My Doc\GLOBAL EDITIONS\2016\Kotler, Keller_MM_15e\GE Cover\Kotler_1292092629.jpg">
            <a:extLst>
              <a:ext uri="{FF2B5EF4-FFF2-40B4-BE49-F238E27FC236}">
                <a16:creationId xmlns:a16="http://schemas.microsoft.com/office/drawing/2014/main" id="{2F601514-B408-4819-A7DA-6E22451ED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943600"/>
            <a:ext cx="9080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9" name="Rectangle 2560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E20017-CFD5-4B1C-8353-BB6FE1F3EDD8}"/>
              </a:ext>
            </a:extLst>
          </p:cNvPr>
          <p:cNvSpPr>
            <a:spLocks noGrp="1"/>
          </p:cNvSpPr>
          <p:nvPr>
            <p:ph type="title"/>
          </p:nvPr>
        </p:nvSpPr>
        <p:spPr>
          <a:xfrm>
            <a:off x="8128990" y="637763"/>
            <a:ext cx="2916358" cy="1627274"/>
          </a:xfrm>
        </p:spPr>
        <p:txBody>
          <a:bodyPr anchor="t">
            <a:normAutofit fontScale="90000"/>
          </a:bodyPr>
          <a:lstStyle/>
          <a:p>
            <a:pPr>
              <a:defRPr/>
            </a:pPr>
            <a:r>
              <a:rPr lang="pt-BR" altLang="pt-BR" sz="2800" noProof="0" dirty="0">
                <a:latin typeface="Arial" panose="020B0604020202020204" pitchFamily="34" charset="0"/>
                <a:cs typeface="Arial" panose="020B0604020202020204" pitchFamily="34" charset="0"/>
              </a:rPr>
              <a:t>Mapa perceptual </a:t>
            </a:r>
            <a:br>
              <a:rPr lang="pt-BR" altLang="pt-BR" sz="2800" noProof="0" dirty="0">
                <a:latin typeface="Arial" panose="020B0604020202020204" pitchFamily="34" charset="0"/>
                <a:cs typeface="Arial" panose="020B0604020202020204" pitchFamily="34" charset="0"/>
              </a:rPr>
            </a:br>
            <a:br>
              <a:rPr lang="pt-BR" altLang="pt-BR" sz="2800" noProof="0" dirty="0">
                <a:latin typeface="Arial" panose="020B0604020202020204" pitchFamily="34" charset="0"/>
                <a:cs typeface="Arial" panose="020B0604020202020204" pitchFamily="34" charset="0"/>
              </a:rPr>
            </a:br>
            <a:r>
              <a:rPr lang="pt-BR" sz="2500" cap="none" dirty="0">
                <a:effectLst>
                  <a:outerShdw blurRad="38100" dist="38100" dir="2700000" algn="tl">
                    <a:srgbClr val="C0C0C0"/>
                  </a:outerShdw>
                </a:effectLst>
              </a:rPr>
              <a:t>Ponto de diferença</a:t>
            </a:r>
            <a:br>
              <a:rPr lang="pt-BR" sz="2500" cap="none" dirty="0">
                <a:effectLst>
                  <a:outerShdw blurRad="38100" dist="38100" dir="2700000" algn="tl">
                    <a:srgbClr val="C0C0C0"/>
                  </a:outerShdw>
                </a:effectLst>
              </a:rPr>
            </a:br>
            <a:r>
              <a:rPr lang="pt-BR" sz="2500" cap="none" dirty="0">
                <a:effectLst>
                  <a:outerShdw blurRad="38100" dist="38100" dir="2700000" algn="tl">
                    <a:srgbClr val="C0C0C0"/>
                  </a:outerShdw>
                </a:effectLst>
              </a:rPr>
              <a:t>e Ponto de Paridade</a:t>
            </a:r>
            <a:br>
              <a:rPr lang="pt-BR" sz="2500" cap="none" dirty="0">
                <a:effectLst>
                  <a:outerShdw blurRad="38100" dist="38100" dir="2700000" algn="tl">
                    <a:srgbClr val="C0C0C0"/>
                  </a:outerShdw>
                </a:effectLst>
              </a:rPr>
            </a:br>
            <a:r>
              <a:rPr lang="pt-BR" sz="2500" cap="none" dirty="0">
                <a:effectLst>
                  <a:outerShdw blurRad="38100" dist="38100" dir="2700000" algn="tl">
                    <a:srgbClr val="C0C0C0"/>
                  </a:outerShdw>
                </a:effectLst>
              </a:rPr>
              <a:t>Principal</a:t>
            </a:r>
            <a:endParaRPr lang="pt-BR" sz="2500" cap="none" noProof="0" dirty="0">
              <a:effectLst>
                <a:outerShdw blurRad="38100" dist="38100" dir="2700000" algn="tl">
                  <a:srgbClr val="C0C0C0"/>
                </a:outerShdw>
              </a:effectLst>
            </a:endParaRPr>
          </a:p>
        </p:txBody>
      </p:sp>
      <p:sp>
        <p:nvSpPr>
          <p:cNvPr id="25611" name="Rectangle 256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7534621"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3" name="Rectangle 2561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963" y="242020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604" name="Picture 3">
            <a:extLst>
              <a:ext uri="{FF2B5EF4-FFF2-40B4-BE49-F238E27FC236}">
                <a16:creationId xmlns:a16="http://schemas.microsoft.com/office/drawing/2014/main" id="{D6E263D5-289F-4C36-A976-2CEE99791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55547" y="677866"/>
            <a:ext cx="5725584" cy="54965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ço Reservado para Conteúdo 3">
            <a:extLst>
              <a:ext uri="{FF2B5EF4-FFF2-40B4-BE49-F238E27FC236}">
                <a16:creationId xmlns:a16="http://schemas.microsoft.com/office/drawing/2014/main" id="{A16CCEB2-30AB-01BB-5549-A6B26916CFCE}"/>
              </a:ext>
            </a:extLst>
          </p:cNvPr>
          <p:cNvSpPr>
            <a:spLocks noGrp="1"/>
          </p:cNvSpPr>
          <p:nvPr>
            <p:ph idx="1"/>
          </p:nvPr>
        </p:nvSpPr>
        <p:spPr/>
        <p:txBody>
          <a:bodyPr/>
          <a:lstStyle/>
          <a:p>
            <a:endParaRPr lang="pt-B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C06E-86BC-4E00-8BC2-59E58532FBFC}"/>
              </a:ext>
            </a:extLst>
          </p:cNvPr>
          <p:cNvSpPr>
            <a:spLocks noGrp="1"/>
          </p:cNvSpPr>
          <p:nvPr>
            <p:ph type="title"/>
          </p:nvPr>
        </p:nvSpPr>
        <p:spPr>
          <a:xfrm>
            <a:off x="-64150" y="1221080"/>
            <a:ext cx="2304430" cy="3981856"/>
          </a:xfrm>
        </p:spPr>
        <p:txBody>
          <a:bodyPr>
            <a:normAutofit/>
          </a:bodyPr>
          <a:lstStyle/>
          <a:p>
            <a:pPr>
              <a:defRPr/>
            </a:pPr>
            <a:r>
              <a:rPr lang="pt-BR" sz="2400" cap="none" noProof="0" dirty="0">
                <a:effectLst>
                  <a:outerShdw blurRad="38100" dist="38100" dir="2700000" algn="tl">
                    <a:srgbClr val="C0C0C0"/>
                  </a:outerShdw>
                </a:effectLst>
              </a:rPr>
              <a:t>Posicionamento de marca</a:t>
            </a:r>
            <a:br>
              <a:rPr lang="pt-BR" sz="2400" cap="none" noProof="0" dirty="0">
                <a:effectLst>
                  <a:outerShdw blurRad="38100" dist="38100" dir="2700000" algn="tl">
                    <a:srgbClr val="C0C0C0"/>
                  </a:outerShdw>
                </a:effectLst>
              </a:rPr>
            </a:br>
            <a:r>
              <a:rPr lang="pt-BR" sz="4000" b="1" cap="none" noProof="0" dirty="0" err="1">
                <a:effectLst>
                  <a:outerShdw blurRad="38100" dist="38100" dir="2700000" algn="tl">
                    <a:srgbClr val="C0C0C0"/>
                  </a:outerShdw>
                </a:effectLst>
              </a:rPr>
              <a:t>bull</a:t>
            </a:r>
            <a:r>
              <a:rPr lang="pt-BR" altLang="en-US" sz="4000" b="1" cap="none" noProof="0" dirty="0" err="1">
                <a:effectLst>
                  <a:outerShdw blurRad="38100" dist="38100" dir="2700000" algn="tl">
                    <a:srgbClr val="C0C0C0"/>
                  </a:outerShdw>
                </a:effectLst>
              </a:rPr>
              <a:t>’</a:t>
            </a:r>
            <a:r>
              <a:rPr lang="pt-BR" sz="4000" b="1" cap="none" noProof="0" dirty="0" err="1">
                <a:effectLst>
                  <a:outerShdw blurRad="38100" dist="38100" dir="2700000" algn="tl">
                    <a:srgbClr val="C0C0C0"/>
                  </a:outerShdw>
                </a:effectLst>
              </a:rPr>
              <a:t>s-eye</a:t>
            </a:r>
            <a:endParaRPr lang="pt-BR" sz="2400" b="1" cap="none" noProof="0" dirty="0">
              <a:effectLst>
                <a:outerShdw blurRad="38100" dist="38100" dir="2700000" algn="tl">
                  <a:srgbClr val="C0C0C0"/>
                </a:outerShdw>
              </a:effectLst>
            </a:endParaRPr>
          </a:p>
        </p:txBody>
      </p:sp>
      <p:pic>
        <p:nvPicPr>
          <p:cNvPr id="28675" name="Picture 3">
            <a:extLst>
              <a:ext uri="{FF2B5EF4-FFF2-40B4-BE49-F238E27FC236}">
                <a16:creationId xmlns:a16="http://schemas.microsoft.com/office/drawing/2014/main" id="{65220946-3638-46CA-967C-917B58BA76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34" y="572732"/>
            <a:ext cx="10210766" cy="571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0917-67BA-4662-AAB5-375C321752D5}"/>
              </a:ext>
            </a:extLst>
          </p:cNvPr>
          <p:cNvSpPr>
            <a:spLocks noGrp="1"/>
          </p:cNvSpPr>
          <p:nvPr>
            <p:ph type="title"/>
          </p:nvPr>
        </p:nvSpPr>
        <p:spPr/>
        <p:txBody>
          <a:bodyPr/>
          <a:lstStyle/>
          <a:p>
            <a:pPr>
              <a:defRPr/>
            </a:pPr>
            <a:r>
              <a:rPr lang="pt-BR" cap="none" noProof="0" dirty="0">
                <a:effectLst>
                  <a:outerShdw blurRad="38100" dist="38100" dir="2700000" algn="tl">
                    <a:srgbClr val="C0C0C0"/>
                  </a:outerShdw>
                </a:effectLst>
              </a:rPr>
              <a:t>Posicionamento/Branding</a:t>
            </a:r>
            <a:br>
              <a:rPr lang="pt-BR" cap="none" noProof="0" dirty="0">
                <a:effectLst>
                  <a:outerShdw blurRad="38100" dist="38100" dir="2700000" algn="tl">
                    <a:srgbClr val="C0C0C0"/>
                  </a:outerShdw>
                </a:effectLst>
              </a:rPr>
            </a:br>
            <a:r>
              <a:rPr lang="pt-BR" cap="none" noProof="0" dirty="0">
                <a:effectLst>
                  <a:outerShdw blurRad="38100" dist="38100" dir="2700000" algn="tl">
                    <a:srgbClr val="C0C0C0"/>
                  </a:outerShdw>
                </a:effectLst>
              </a:rPr>
              <a:t>para uma startup</a:t>
            </a:r>
          </a:p>
        </p:txBody>
      </p:sp>
      <p:sp>
        <p:nvSpPr>
          <p:cNvPr id="32771" name="Content Placeholder 2">
            <a:extLst>
              <a:ext uri="{FF2B5EF4-FFF2-40B4-BE49-F238E27FC236}">
                <a16:creationId xmlns:a16="http://schemas.microsoft.com/office/drawing/2014/main" id="{C9A9145D-3F3F-41E4-80CA-F1666E46A93C}"/>
              </a:ext>
            </a:extLst>
          </p:cNvPr>
          <p:cNvSpPr>
            <a:spLocks noGrp="1"/>
          </p:cNvSpPr>
          <p:nvPr>
            <p:ph idx="1"/>
          </p:nvPr>
        </p:nvSpPr>
        <p:spPr>
          <a:xfrm>
            <a:off x="469474" y="2092520"/>
            <a:ext cx="5626525" cy="3922048"/>
          </a:xfrm>
        </p:spPr>
        <p:txBody>
          <a:bodyPr>
            <a:normAutofit/>
          </a:bodyPr>
          <a:lstStyle/>
          <a:p>
            <a:pPr>
              <a:spcAft>
                <a:spcPts val="600"/>
              </a:spcAft>
              <a:buClr>
                <a:schemeClr val="accent2"/>
              </a:buClr>
              <a:buSzPct val="92000"/>
            </a:pPr>
            <a:r>
              <a:rPr lang="pt-BR" altLang="pt-BR" sz="2000" dirty="0"/>
              <a:t>Encontre uma vantagem de desempenho da proposição de valor atraente
Concentre-se na construção de um ou dois diferenciais fortes com base em uma ou duas associações-chave
Incentivar o teste do produto de qualquer maneira possível
Desenvolver estratégia digital coesa para tornar a marca "maior e melhor"</a:t>
            </a:r>
          </a:p>
        </p:txBody>
      </p:sp>
      <p:sp>
        <p:nvSpPr>
          <p:cNvPr id="32772" name="Content Placeholder 2">
            <a:extLst>
              <a:ext uri="{FF2B5EF4-FFF2-40B4-BE49-F238E27FC236}">
                <a16:creationId xmlns:a16="http://schemas.microsoft.com/office/drawing/2014/main" id="{A55AD051-4A1D-4455-A731-C5020FCF90CB}"/>
              </a:ext>
            </a:extLst>
          </p:cNvPr>
          <p:cNvSpPr txBox="1">
            <a:spLocks/>
          </p:cNvSpPr>
          <p:nvPr/>
        </p:nvSpPr>
        <p:spPr bwMode="auto">
          <a:xfrm>
            <a:off x="6095999" y="2092520"/>
            <a:ext cx="5626527" cy="345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28600" indent="-228600">
              <a:lnSpc>
                <a:spcPct val="90000"/>
              </a:lnSpc>
              <a:spcBef>
                <a:spcPts val="1000"/>
              </a:spcBef>
              <a:spcAft>
                <a:spcPts val="600"/>
              </a:spcAft>
              <a:buClr>
                <a:schemeClr val="accent2"/>
              </a:buClr>
              <a:buSzPct val="92000"/>
              <a:buFont typeface="Arial" panose="020B0604020202020204" pitchFamily="34" charset="0"/>
              <a:buChar char="•"/>
            </a:pPr>
            <a:r>
              <a:rPr lang="pt-BR" altLang="pt-BR" sz="2000" dirty="0">
                <a:latin typeface="+mn-lt"/>
                <a:ea typeface="+mn-ea"/>
              </a:rPr>
              <a:t>Crie </a:t>
            </a:r>
            <a:r>
              <a:rPr lang="pt-BR" altLang="pt-BR" sz="2000" dirty="0" err="1">
                <a:latin typeface="+mn-lt"/>
                <a:ea typeface="+mn-ea"/>
              </a:rPr>
              <a:t>buzz</a:t>
            </a:r>
            <a:r>
              <a:rPr lang="pt-BR" altLang="pt-BR" sz="2000" dirty="0">
                <a:latin typeface="+mn-lt"/>
                <a:ea typeface="+mn-ea"/>
              </a:rPr>
              <a:t> e uma comunidade
Emprega um conjunto bem integrado de elementos da marca
Aproveite o maior número possível de associações secundárias
Realizar criativamente pesquisas de marketing de baixo custo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7A3DC4-7462-4452-786C-55EC1B4C2306}"/>
              </a:ext>
            </a:extLst>
          </p:cNvPr>
          <p:cNvSpPr>
            <a:spLocks noGrp="1"/>
          </p:cNvSpPr>
          <p:nvPr>
            <p:ph type="title"/>
          </p:nvPr>
        </p:nvSpPr>
        <p:spPr/>
        <p:txBody>
          <a:bodyPr>
            <a:normAutofit/>
          </a:bodyPr>
          <a:lstStyle/>
          <a:p>
            <a:r>
              <a:rPr lang="pt-BR" sz="4000" dirty="0"/>
              <a:t>Organização das informações do STP</a:t>
            </a:r>
          </a:p>
        </p:txBody>
      </p:sp>
      <p:sp>
        <p:nvSpPr>
          <p:cNvPr id="3" name="Espaço Reservado para Conteúdo 2">
            <a:extLst>
              <a:ext uri="{FF2B5EF4-FFF2-40B4-BE49-F238E27FC236}">
                <a16:creationId xmlns:a16="http://schemas.microsoft.com/office/drawing/2014/main" id="{9E825F5C-C7BC-F7EA-9F81-6D9975B1CCA6}"/>
              </a:ext>
            </a:extLst>
          </p:cNvPr>
          <p:cNvSpPr>
            <a:spLocks noGrp="1"/>
          </p:cNvSpPr>
          <p:nvPr>
            <p:ph idx="1"/>
          </p:nvPr>
        </p:nvSpPr>
        <p:spPr/>
        <p:txBody>
          <a:bodyPr>
            <a:normAutofit/>
          </a:bodyPr>
          <a:lstStyle/>
          <a:p>
            <a:pPr lvl="1"/>
            <a:r>
              <a:rPr lang="pt-BR" dirty="0"/>
              <a:t>Lâmina 1:</a:t>
            </a:r>
          </a:p>
          <a:p>
            <a:pPr lvl="2"/>
            <a:r>
              <a:rPr lang="pt-BR" b="1" dirty="0"/>
              <a:t>Tamanho</a:t>
            </a:r>
            <a:r>
              <a:rPr lang="pt-BR" dirty="0"/>
              <a:t>, o </a:t>
            </a:r>
            <a:r>
              <a:rPr lang="pt-BR" b="1" dirty="0"/>
              <a:t>poder de compra</a:t>
            </a:r>
            <a:r>
              <a:rPr lang="pt-BR" dirty="0"/>
              <a:t> e as </a:t>
            </a:r>
            <a:r>
              <a:rPr lang="pt-BR" b="1" dirty="0"/>
              <a:t>características centrais da persona do target escolhido (descritivo relevante geográfico, demográfico, psicográfico e comportamental)</a:t>
            </a:r>
          </a:p>
          <a:p>
            <a:pPr lvl="1"/>
            <a:r>
              <a:rPr lang="pt-BR" dirty="0"/>
              <a:t>Lâmina 2:</a:t>
            </a:r>
          </a:p>
          <a:p>
            <a:pPr lvl="2"/>
            <a:r>
              <a:rPr lang="pt-BR" b="1" dirty="0"/>
              <a:t>Participação de mercado (</a:t>
            </a:r>
            <a:r>
              <a:rPr lang="en-US" b="1" dirty="0"/>
              <a:t>market share</a:t>
            </a:r>
            <a:r>
              <a:rPr lang="pt-BR" b="1" dirty="0"/>
              <a:t>) no SOM relacionado ao target</a:t>
            </a:r>
          </a:p>
          <a:p>
            <a:pPr lvl="3"/>
            <a:r>
              <a:rPr lang="pt-BR" b="1" dirty="0"/>
              <a:t>Penetração planejada para 1o ano e 5o ano </a:t>
            </a:r>
          </a:p>
          <a:p>
            <a:pPr lvl="1"/>
            <a:r>
              <a:rPr lang="pt-BR" dirty="0"/>
              <a:t>Lâmina 3:</a:t>
            </a:r>
          </a:p>
          <a:p>
            <a:pPr lvl="2"/>
            <a:r>
              <a:rPr lang="pt-BR" b="1" dirty="0"/>
              <a:t>Posicionamento de marca no target - </a:t>
            </a:r>
            <a:r>
              <a:rPr lang="pt-BR" b="1" dirty="0" err="1"/>
              <a:t>bull’s-eye</a:t>
            </a:r>
            <a:endParaRPr lang="pt-BR" b="1" dirty="0"/>
          </a:p>
          <a:p>
            <a:pPr lvl="1"/>
            <a:r>
              <a:rPr lang="pt-BR" dirty="0"/>
              <a:t>Lâmina 4: </a:t>
            </a:r>
          </a:p>
          <a:p>
            <a:pPr lvl="2"/>
            <a:r>
              <a:rPr lang="pt-BR" b="1" dirty="0"/>
              <a:t>Mapa perceptual</a:t>
            </a:r>
          </a:p>
          <a:p>
            <a:pPr lvl="2"/>
            <a:endParaRPr lang="pt-BR" dirty="0"/>
          </a:p>
          <a:p>
            <a:pPr marL="914400" lvl="2" indent="0">
              <a:buNone/>
            </a:pPr>
            <a:endParaRPr lang="pt-BR" dirty="0"/>
          </a:p>
          <a:p>
            <a:endParaRPr lang="pt-BR" dirty="0"/>
          </a:p>
        </p:txBody>
      </p:sp>
    </p:spTree>
    <p:extLst>
      <p:ext uri="{BB962C8B-B14F-4D97-AF65-F5344CB8AC3E}">
        <p14:creationId xmlns:p14="http://schemas.microsoft.com/office/powerpoint/2010/main" val="3283858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F298-8424-4180-81C3-D1FCD85126CB}"/>
              </a:ext>
            </a:extLst>
          </p:cNvPr>
          <p:cNvSpPr>
            <a:spLocks noGrp="1"/>
          </p:cNvSpPr>
          <p:nvPr>
            <p:ph type="title"/>
          </p:nvPr>
        </p:nvSpPr>
        <p:spPr/>
        <p:txBody>
          <a:bodyPr/>
          <a:lstStyle/>
          <a:p>
            <a:r>
              <a:rPr lang="pt-BR" dirty="0"/>
              <a:t>Segmentação de mercado</a:t>
            </a:r>
          </a:p>
        </p:txBody>
      </p:sp>
      <p:sp>
        <p:nvSpPr>
          <p:cNvPr id="3" name="Content Placeholder 2">
            <a:extLst>
              <a:ext uri="{FF2B5EF4-FFF2-40B4-BE49-F238E27FC236}">
                <a16:creationId xmlns:a16="http://schemas.microsoft.com/office/drawing/2014/main" id="{E256D7A9-1124-447C-98B1-8C69C145F06A}"/>
              </a:ext>
            </a:extLst>
          </p:cNvPr>
          <p:cNvSpPr>
            <a:spLocks noGrp="1"/>
          </p:cNvSpPr>
          <p:nvPr>
            <p:ph idx="1"/>
          </p:nvPr>
        </p:nvSpPr>
        <p:spPr/>
        <p:txBody>
          <a:bodyPr>
            <a:normAutofit lnSpcReduction="10000"/>
          </a:bodyPr>
          <a:lstStyle/>
          <a:p>
            <a:pPr algn="l"/>
            <a:r>
              <a:rPr lang="pt-BR" sz="2400" b="0" i="0" dirty="0">
                <a:solidFill>
                  <a:srgbClr val="374151"/>
                </a:solidFill>
                <a:effectLst/>
                <a:latin typeface="Söhne"/>
              </a:rPr>
              <a:t>A segmentação de mercado é uma estratégia que divide o mercado em fatias bem </a:t>
            </a:r>
            <a:r>
              <a:rPr lang="pt-BR" sz="2400" i="0" dirty="0">
                <a:solidFill>
                  <a:srgbClr val="374151"/>
                </a:solidFill>
                <a:effectLst/>
                <a:latin typeface="Söhne"/>
              </a:rPr>
              <a:t>definidas por meio de variáveis de segmentação.</a:t>
            </a:r>
          </a:p>
          <a:p>
            <a:pPr algn="l"/>
            <a:endParaRPr lang="pt-BR" sz="2400" i="0" dirty="0">
              <a:solidFill>
                <a:srgbClr val="374151"/>
              </a:solidFill>
              <a:effectLst/>
              <a:latin typeface="Söhne"/>
            </a:endParaRPr>
          </a:p>
          <a:p>
            <a:pPr algn="l"/>
            <a:r>
              <a:rPr lang="pt-BR" sz="2400" i="0" dirty="0">
                <a:solidFill>
                  <a:srgbClr val="374151"/>
                </a:solidFill>
                <a:effectLst/>
                <a:latin typeface="Söhne"/>
              </a:rPr>
              <a:t>Cada </a:t>
            </a:r>
            <a:r>
              <a:rPr lang="pt-BR" sz="2400" b="1" i="0" dirty="0">
                <a:solidFill>
                  <a:srgbClr val="374151"/>
                </a:solidFill>
                <a:effectLst/>
                <a:latin typeface="Söhne"/>
              </a:rPr>
              <a:t>segmento de mercado </a:t>
            </a:r>
            <a:r>
              <a:rPr lang="pt-BR" sz="2400" b="0" i="0" dirty="0">
                <a:solidFill>
                  <a:srgbClr val="374151"/>
                </a:solidFill>
                <a:effectLst/>
                <a:latin typeface="Söhne"/>
              </a:rPr>
              <a:t>consiste em um </a:t>
            </a:r>
            <a:r>
              <a:rPr lang="pt-BR" sz="2400" b="1" i="0" dirty="0">
                <a:solidFill>
                  <a:srgbClr val="374151"/>
                </a:solidFill>
                <a:latin typeface="Söhne"/>
              </a:rPr>
              <a:t>grupo de clientes </a:t>
            </a:r>
            <a:r>
              <a:rPr lang="pt-BR" sz="2400" b="0" i="0" dirty="0">
                <a:solidFill>
                  <a:srgbClr val="374151"/>
                </a:solidFill>
                <a:effectLst/>
                <a:latin typeface="Söhne"/>
              </a:rPr>
              <a:t>que compartilham um conjunto semelhante de </a:t>
            </a:r>
            <a:r>
              <a:rPr lang="pt-BR" sz="2400" b="1" i="0" dirty="0">
                <a:solidFill>
                  <a:srgbClr val="374151"/>
                </a:solidFill>
                <a:effectLst/>
                <a:latin typeface="Söhne"/>
              </a:rPr>
              <a:t>necessidades e desejos</a:t>
            </a:r>
            <a:r>
              <a:rPr lang="pt-BR" sz="2400" b="0" i="0" dirty="0">
                <a:solidFill>
                  <a:srgbClr val="374151"/>
                </a:solidFill>
                <a:effectLst/>
                <a:latin typeface="Söhne"/>
              </a:rPr>
              <a:t>. </a:t>
            </a:r>
          </a:p>
          <a:p>
            <a:pPr algn="l"/>
            <a:endParaRPr lang="pt-BR" sz="2400" b="0" i="0" dirty="0">
              <a:solidFill>
                <a:srgbClr val="374151"/>
              </a:solidFill>
              <a:effectLst/>
              <a:latin typeface="Söhne"/>
            </a:endParaRPr>
          </a:p>
          <a:p>
            <a:pPr algn="l"/>
            <a:r>
              <a:rPr lang="pt-BR" sz="2400" b="0" i="0" dirty="0">
                <a:solidFill>
                  <a:srgbClr val="374151"/>
                </a:solidFill>
                <a:effectLst/>
                <a:latin typeface="Söhne"/>
              </a:rPr>
              <a:t>A tarefa do profissional de marketing é identificar o número apropriado e a natureza dos segmentos de mercado e decidir qual ou quais atingir.</a:t>
            </a:r>
          </a:p>
          <a:p>
            <a:pPr marL="0" indent="0" algn="l">
              <a:buNone/>
            </a:pPr>
            <a:endParaRPr lang="pt-BR" sz="2400" b="0" i="0" dirty="0">
              <a:solidFill>
                <a:srgbClr val="374151"/>
              </a:solidFill>
              <a:effectLst/>
              <a:latin typeface="Söhne"/>
            </a:endParaRPr>
          </a:p>
          <a:p>
            <a:pPr algn="l"/>
            <a:r>
              <a:rPr lang="pt-BR" sz="2400" b="0" i="0" dirty="0">
                <a:solidFill>
                  <a:srgbClr val="374151"/>
                </a:solidFill>
                <a:effectLst/>
                <a:latin typeface="Söhne"/>
              </a:rPr>
              <a:t>É importante ter em mente que o conceito de segmento de mercado não deve ser confundido com os conceitos de nicho de mercado e marketing local.</a:t>
            </a:r>
          </a:p>
          <a:p>
            <a:pPr marL="0" indent="0">
              <a:buNone/>
            </a:pPr>
            <a:endParaRPr lang="pt-BR" dirty="0">
              <a:solidFill>
                <a:srgbClr val="FF0000"/>
              </a:solidFill>
            </a:endParaRPr>
          </a:p>
        </p:txBody>
      </p:sp>
    </p:spTree>
    <p:extLst>
      <p:ext uri="{BB962C8B-B14F-4D97-AF65-F5344CB8AC3E}">
        <p14:creationId xmlns:p14="http://schemas.microsoft.com/office/powerpoint/2010/main" val="186117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85FD-9265-438F-A794-4EC175C0E288}"/>
              </a:ext>
            </a:extLst>
          </p:cNvPr>
          <p:cNvSpPr>
            <a:spLocks noGrp="1"/>
          </p:cNvSpPr>
          <p:nvPr>
            <p:ph type="title"/>
          </p:nvPr>
        </p:nvSpPr>
        <p:spPr/>
        <p:txBody>
          <a:bodyPr/>
          <a:lstStyle/>
          <a:p>
            <a:r>
              <a:rPr lang="pt-BR" dirty="0"/>
              <a:t>Nicho de Mercado</a:t>
            </a:r>
          </a:p>
        </p:txBody>
      </p:sp>
      <p:sp>
        <p:nvSpPr>
          <p:cNvPr id="3" name="Content Placeholder 2">
            <a:extLst>
              <a:ext uri="{FF2B5EF4-FFF2-40B4-BE49-F238E27FC236}">
                <a16:creationId xmlns:a16="http://schemas.microsoft.com/office/drawing/2014/main" id="{F3C85071-A6E9-42F7-B234-FD295C92B9DD}"/>
              </a:ext>
            </a:extLst>
          </p:cNvPr>
          <p:cNvSpPr>
            <a:spLocks noGrp="1"/>
          </p:cNvSpPr>
          <p:nvPr>
            <p:ph idx="1"/>
          </p:nvPr>
        </p:nvSpPr>
        <p:spPr/>
        <p:txBody>
          <a:bodyPr/>
          <a:lstStyle/>
          <a:p>
            <a:endParaRPr lang="pt-BR" dirty="0"/>
          </a:p>
          <a:p>
            <a:r>
              <a:rPr lang="pt-BR" dirty="0"/>
              <a:t>Nicho </a:t>
            </a:r>
            <a:r>
              <a:rPr lang="pt-BR" b="0" i="0" dirty="0">
                <a:solidFill>
                  <a:srgbClr val="374151"/>
                </a:solidFill>
                <a:effectLst/>
                <a:latin typeface="Söhne"/>
              </a:rPr>
              <a:t>de mercado é um grupo de clientes definido de maneira mais específica e focada do que outros segmentos de mercado, que buscam uma combinação distinta de benefícios ou valores. </a:t>
            </a:r>
          </a:p>
          <a:p>
            <a:pPr marL="0" indent="0">
              <a:buNone/>
            </a:pPr>
            <a:endParaRPr lang="pt-BR" b="0" i="0" dirty="0">
              <a:solidFill>
                <a:srgbClr val="374151"/>
              </a:solidFill>
              <a:effectLst/>
              <a:latin typeface="Söhne"/>
            </a:endParaRPr>
          </a:p>
          <a:p>
            <a:r>
              <a:rPr lang="pt-BR" b="0" i="0" dirty="0">
                <a:solidFill>
                  <a:srgbClr val="374151"/>
                </a:solidFill>
                <a:effectLst/>
                <a:latin typeface="Söhne"/>
              </a:rPr>
              <a:t>Os nichos de mercado podem ser encontrados dentro de um único segmento de mercado ou entre diferentes segmentos.</a:t>
            </a:r>
            <a:endParaRPr lang="pt-BR" dirty="0"/>
          </a:p>
          <a:p>
            <a:pPr marL="0" indent="0">
              <a:buNone/>
            </a:pPr>
            <a:endParaRPr lang="pt-BR" dirty="0"/>
          </a:p>
          <a:p>
            <a:pPr lvl="1"/>
            <a:endParaRPr lang="pt-BR" dirty="0"/>
          </a:p>
        </p:txBody>
      </p:sp>
    </p:spTree>
    <p:extLst>
      <p:ext uri="{BB962C8B-B14F-4D97-AF65-F5344CB8AC3E}">
        <p14:creationId xmlns:p14="http://schemas.microsoft.com/office/powerpoint/2010/main" val="268604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F1B0-1591-43FA-BC14-EEAB00320839}"/>
              </a:ext>
            </a:extLst>
          </p:cNvPr>
          <p:cNvSpPr>
            <a:spLocks noGrp="1"/>
          </p:cNvSpPr>
          <p:nvPr>
            <p:ph type="title"/>
          </p:nvPr>
        </p:nvSpPr>
        <p:spPr/>
        <p:txBody>
          <a:bodyPr/>
          <a:lstStyle/>
          <a:p>
            <a:r>
              <a:rPr lang="pt-BR" dirty="0"/>
              <a:t>Bases para segmentação de mercados consumidores</a:t>
            </a:r>
          </a:p>
        </p:txBody>
      </p:sp>
      <p:sp>
        <p:nvSpPr>
          <p:cNvPr id="3" name="Content Placeholder 2">
            <a:extLst>
              <a:ext uri="{FF2B5EF4-FFF2-40B4-BE49-F238E27FC236}">
                <a16:creationId xmlns:a16="http://schemas.microsoft.com/office/drawing/2014/main" id="{E25D35B7-3E46-4F5F-9B14-CBD0D4B4D6D5}"/>
              </a:ext>
            </a:extLst>
          </p:cNvPr>
          <p:cNvSpPr>
            <a:spLocks noGrp="1"/>
          </p:cNvSpPr>
          <p:nvPr>
            <p:ph idx="1"/>
          </p:nvPr>
        </p:nvSpPr>
        <p:spPr/>
        <p:txBody>
          <a:bodyPr/>
          <a:lstStyle/>
          <a:p>
            <a:pPr marL="0" indent="0">
              <a:buNone/>
            </a:pPr>
            <a:r>
              <a:rPr lang="pt-BR" sz="2400" dirty="0"/>
              <a:t>Segmento de mercado pode ser descrito pela combinação de diversas variáveis discriminantes.</a:t>
            </a:r>
          </a:p>
          <a:p>
            <a:pPr marL="0" indent="0">
              <a:buNone/>
            </a:pPr>
            <a:endParaRPr lang="pt-BR" sz="2400" dirty="0"/>
          </a:p>
          <a:p>
            <a:pPr lvl="1"/>
            <a:r>
              <a:rPr lang="pt-BR" sz="2000" dirty="0"/>
              <a:t>Variáveis geográficas</a:t>
            </a:r>
          </a:p>
          <a:p>
            <a:pPr lvl="1"/>
            <a:r>
              <a:rPr lang="pt-BR" sz="2000" dirty="0"/>
              <a:t>Variáveis demográficas</a:t>
            </a:r>
          </a:p>
          <a:p>
            <a:pPr lvl="1"/>
            <a:r>
              <a:rPr lang="pt-BR" sz="2000" dirty="0"/>
              <a:t>Variáveis comportamentais</a:t>
            </a:r>
          </a:p>
          <a:p>
            <a:pPr lvl="1"/>
            <a:r>
              <a:rPr lang="pt-BR" sz="2000" dirty="0"/>
              <a:t>Variáveis psicográficas</a:t>
            </a:r>
          </a:p>
        </p:txBody>
      </p:sp>
    </p:spTree>
    <p:extLst>
      <p:ext uri="{BB962C8B-B14F-4D97-AF65-F5344CB8AC3E}">
        <p14:creationId xmlns:p14="http://schemas.microsoft.com/office/powerpoint/2010/main" val="104750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2604-7688-4D9C-A107-FF1CF0D8D8F3}"/>
              </a:ext>
            </a:extLst>
          </p:cNvPr>
          <p:cNvSpPr>
            <a:spLocks noGrp="1"/>
          </p:cNvSpPr>
          <p:nvPr>
            <p:ph type="title"/>
          </p:nvPr>
        </p:nvSpPr>
        <p:spPr/>
        <p:txBody>
          <a:bodyPr/>
          <a:lstStyle/>
          <a:p>
            <a:r>
              <a:rPr lang="pt-BR" dirty="0"/>
              <a:t>Segmentação geográfica</a:t>
            </a:r>
          </a:p>
        </p:txBody>
      </p:sp>
      <p:sp>
        <p:nvSpPr>
          <p:cNvPr id="3" name="Content Placeholder 2">
            <a:extLst>
              <a:ext uri="{FF2B5EF4-FFF2-40B4-BE49-F238E27FC236}">
                <a16:creationId xmlns:a16="http://schemas.microsoft.com/office/drawing/2014/main" id="{F0546A9D-498C-47D7-BD82-1C1FF5513CC3}"/>
              </a:ext>
            </a:extLst>
          </p:cNvPr>
          <p:cNvSpPr>
            <a:spLocks noGrp="1"/>
          </p:cNvSpPr>
          <p:nvPr>
            <p:ph idx="1"/>
          </p:nvPr>
        </p:nvSpPr>
        <p:spPr>
          <a:xfrm>
            <a:off x="1631504" y="2180500"/>
            <a:ext cx="9979306" cy="4516391"/>
          </a:xfrm>
        </p:spPr>
        <p:txBody>
          <a:bodyPr>
            <a:normAutofit/>
          </a:bodyPr>
          <a:lstStyle/>
          <a:p>
            <a:pPr marL="0" indent="0">
              <a:buNone/>
            </a:pPr>
            <a:r>
              <a:rPr lang="pt-BR" dirty="0"/>
              <a:t>Unidades geográficas</a:t>
            </a:r>
          </a:p>
          <a:p>
            <a:pPr lvl="1"/>
            <a:r>
              <a:rPr lang="pt-BR" dirty="0"/>
              <a:t>Nações, estados, regiões, comarcas, cidades ou bairros</a:t>
            </a:r>
          </a:p>
          <a:p>
            <a:pPr marL="323992" lvl="1" indent="0">
              <a:buNone/>
            </a:pPr>
            <a:endParaRPr lang="pt-BR" dirty="0"/>
          </a:p>
        </p:txBody>
      </p:sp>
    </p:spTree>
    <p:extLst>
      <p:ext uri="{BB962C8B-B14F-4D97-AF65-F5344CB8AC3E}">
        <p14:creationId xmlns:p14="http://schemas.microsoft.com/office/powerpoint/2010/main" val="219018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620C0-B5FE-4560-A768-26FA55007744}"/>
              </a:ext>
            </a:extLst>
          </p:cNvPr>
          <p:cNvSpPr>
            <a:spLocks noGrp="1"/>
          </p:cNvSpPr>
          <p:nvPr>
            <p:ph type="title"/>
          </p:nvPr>
        </p:nvSpPr>
        <p:spPr/>
        <p:txBody>
          <a:bodyPr/>
          <a:lstStyle/>
          <a:p>
            <a:r>
              <a:rPr lang="pt-BR" dirty="0"/>
              <a:t>Segmentação demográfica</a:t>
            </a:r>
          </a:p>
        </p:txBody>
      </p:sp>
      <p:sp>
        <p:nvSpPr>
          <p:cNvPr id="3" name="Content Placeholder 2">
            <a:extLst>
              <a:ext uri="{FF2B5EF4-FFF2-40B4-BE49-F238E27FC236}">
                <a16:creationId xmlns:a16="http://schemas.microsoft.com/office/drawing/2014/main" id="{4A5C3A6B-392D-41D0-BBA9-DADFEA6CA694}"/>
              </a:ext>
            </a:extLst>
          </p:cNvPr>
          <p:cNvSpPr>
            <a:spLocks noGrp="1"/>
          </p:cNvSpPr>
          <p:nvPr>
            <p:ph sz="half" idx="1"/>
          </p:nvPr>
        </p:nvSpPr>
        <p:spPr/>
        <p:txBody>
          <a:bodyPr>
            <a:normAutofit fontScale="92500" lnSpcReduction="20000"/>
          </a:bodyPr>
          <a:lstStyle/>
          <a:p>
            <a:pPr marL="0" indent="0">
              <a:buNone/>
            </a:pPr>
            <a:r>
              <a:rPr lang="pt-BR" dirty="0"/>
              <a:t>Uma das razões pelas quais variáveis ​​demográficas são tão populares entre as pessoa de marketing é que muitas vezes elas estão associadas às necessidades e desejos do consumidor. Outra é que elas são fáceis de medir.</a:t>
            </a:r>
          </a:p>
          <a:p>
            <a:endParaRPr lang="pt-BR" dirty="0"/>
          </a:p>
          <a:p>
            <a:r>
              <a:rPr lang="pt-BR" dirty="0"/>
              <a:t>Idade</a:t>
            </a:r>
          </a:p>
          <a:p>
            <a:r>
              <a:rPr lang="pt-BR" dirty="0"/>
              <a:t>Tamanho da família</a:t>
            </a:r>
          </a:p>
          <a:p>
            <a:r>
              <a:rPr lang="pt-BR" dirty="0"/>
              <a:t>Ciclo de vida familiar</a:t>
            </a:r>
          </a:p>
          <a:p>
            <a:r>
              <a:rPr lang="pt-BR" dirty="0"/>
              <a:t>Gênero</a:t>
            </a:r>
          </a:p>
          <a:p>
            <a:endParaRPr lang="pt-BR" dirty="0"/>
          </a:p>
        </p:txBody>
      </p:sp>
      <p:sp>
        <p:nvSpPr>
          <p:cNvPr id="4" name="Content Placeholder 3">
            <a:extLst>
              <a:ext uri="{FF2B5EF4-FFF2-40B4-BE49-F238E27FC236}">
                <a16:creationId xmlns:a16="http://schemas.microsoft.com/office/drawing/2014/main" id="{E950587A-7462-46FE-8818-304F3E0C97EC}"/>
              </a:ext>
            </a:extLst>
          </p:cNvPr>
          <p:cNvSpPr>
            <a:spLocks noGrp="1"/>
          </p:cNvSpPr>
          <p:nvPr>
            <p:ph sz="half" idx="2"/>
          </p:nvPr>
        </p:nvSpPr>
        <p:spPr>
          <a:xfrm>
            <a:off x="6635931" y="2228004"/>
            <a:ext cx="4974878" cy="3633047"/>
          </a:xfrm>
        </p:spPr>
        <p:txBody>
          <a:bodyPr>
            <a:normAutofit fontScale="92500" lnSpcReduction="20000"/>
          </a:bodyPr>
          <a:lstStyle/>
          <a:p>
            <a:r>
              <a:rPr lang="pt-BR" dirty="0"/>
              <a:t>Renda</a:t>
            </a:r>
          </a:p>
          <a:p>
            <a:r>
              <a:rPr lang="pt-BR" dirty="0"/>
              <a:t>Ocupação</a:t>
            </a:r>
          </a:p>
          <a:p>
            <a:r>
              <a:rPr lang="pt-BR" dirty="0"/>
              <a:t>Educação</a:t>
            </a:r>
          </a:p>
          <a:p>
            <a:r>
              <a:rPr lang="pt-BR" dirty="0"/>
              <a:t>Religião</a:t>
            </a:r>
          </a:p>
          <a:p>
            <a:r>
              <a:rPr lang="pt-BR" dirty="0"/>
              <a:t>Raça</a:t>
            </a:r>
          </a:p>
          <a:p>
            <a:r>
              <a:rPr lang="pt-BR" dirty="0"/>
              <a:t>Geração</a:t>
            </a:r>
          </a:p>
          <a:p>
            <a:r>
              <a:rPr lang="pt-BR" dirty="0"/>
              <a:t>Nacionalidade</a:t>
            </a:r>
          </a:p>
          <a:p>
            <a:r>
              <a:rPr lang="pt-BR" dirty="0"/>
              <a:t>Classe social</a:t>
            </a:r>
          </a:p>
        </p:txBody>
      </p:sp>
      <mc:AlternateContent xmlns:mc="http://schemas.openxmlformats.org/markup-compatibility/2006" xmlns:p14="http://schemas.microsoft.com/office/powerpoint/2010/main">
        <mc:Choice Requires="p14">
          <p:contentPart p14:bwMode="auto" r:id="rId2">
            <p14:nvContentPartPr>
              <p14:cNvPr id="5" name="Tinta 4">
                <a:extLst>
                  <a:ext uri="{FF2B5EF4-FFF2-40B4-BE49-F238E27FC236}">
                    <a16:creationId xmlns:a16="http://schemas.microsoft.com/office/drawing/2014/main" id="{0E3C9C47-F0B3-40D9-A227-647015E579F3}"/>
                  </a:ext>
                </a:extLst>
              </p14:cNvPr>
              <p14:cNvContentPartPr/>
              <p14:nvPr/>
            </p14:nvContentPartPr>
            <p14:xfrm>
              <a:off x="560160" y="2554200"/>
              <a:ext cx="6258960" cy="2984400"/>
            </p14:xfrm>
          </p:contentPart>
        </mc:Choice>
        <mc:Fallback xmlns="">
          <p:pic>
            <p:nvPicPr>
              <p:cNvPr id="5" name="Tinta 4">
                <a:extLst>
                  <a:ext uri="{FF2B5EF4-FFF2-40B4-BE49-F238E27FC236}">
                    <a16:creationId xmlns:a16="http://schemas.microsoft.com/office/drawing/2014/main" id="{0E3C9C47-F0B3-40D9-A227-647015E579F3}"/>
                  </a:ext>
                </a:extLst>
              </p:cNvPr>
              <p:cNvPicPr/>
              <p:nvPr/>
            </p:nvPicPr>
            <p:blipFill>
              <a:blip r:embed="rId3"/>
              <a:stretch>
                <a:fillRect/>
              </a:stretch>
            </p:blipFill>
            <p:spPr>
              <a:xfrm>
                <a:off x="550800" y="2544840"/>
                <a:ext cx="6277680" cy="3003120"/>
              </a:xfrm>
              <a:prstGeom prst="rect">
                <a:avLst/>
              </a:prstGeom>
            </p:spPr>
          </p:pic>
        </mc:Fallback>
      </mc:AlternateContent>
    </p:spTree>
    <p:extLst>
      <p:ext uri="{BB962C8B-B14F-4D97-AF65-F5344CB8AC3E}">
        <p14:creationId xmlns:p14="http://schemas.microsoft.com/office/powerpoint/2010/main" val="25132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926D3-646E-4350-B659-BB7B72D871EC}"/>
              </a:ext>
            </a:extLst>
          </p:cNvPr>
          <p:cNvSpPr>
            <a:spLocks noGrp="1"/>
          </p:cNvSpPr>
          <p:nvPr>
            <p:ph type="title"/>
          </p:nvPr>
        </p:nvSpPr>
        <p:spPr/>
        <p:txBody>
          <a:bodyPr/>
          <a:lstStyle/>
          <a:p>
            <a:r>
              <a:rPr lang="pt-BR" dirty="0"/>
              <a:t>Idade, estágio do ciclo de vida, estágio da  vida</a:t>
            </a:r>
          </a:p>
        </p:txBody>
      </p:sp>
      <p:sp>
        <p:nvSpPr>
          <p:cNvPr id="3" name="Content Placeholder 2">
            <a:extLst>
              <a:ext uri="{FF2B5EF4-FFF2-40B4-BE49-F238E27FC236}">
                <a16:creationId xmlns:a16="http://schemas.microsoft.com/office/drawing/2014/main" id="{EDE9FBEA-5C97-4EBA-B36C-4C95A7C1E627}"/>
              </a:ext>
            </a:extLst>
          </p:cNvPr>
          <p:cNvSpPr>
            <a:spLocks noGrp="1"/>
          </p:cNvSpPr>
          <p:nvPr>
            <p:ph idx="1"/>
          </p:nvPr>
        </p:nvSpPr>
        <p:spPr>
          <a:xfrm>
            <a:off x="1343472" y="1715955"/>
            <a:ext cx="5362128" cy="5041895"/>
          </a:xfrm>
        </p:spPr>
        <p:txBody>
          <a:bodyPr>
            <a:normAutofit fontScale="70000" lnSpcReduction="20000"/>
          </a:bodyPr>
          <a:lstStyle/>
          <a:p>
            <a:endParaRPr lang="pt-BR" dirty="0"/>
          </a:p>
          <a:p>
            <a:pPr marL="0" indent="0">
              <a:buNone/>
            </a:pPr>
            <a:r>
              <a:rPr lang="pt-BR" b="1" dirty="0"/>
              <a:t>Idade</a:t>
            </a:r>
            <a:r>
              <a:rPr lang="pt-BR" dirty="0"/>
              <a:t> e </a:t>
            </a:r>
            <a:r>
              <a:rPr lang="pt-BR" b="1" dirty="0"/>
              <a:t>estágio do ciclo de vida </a:t>
            </a:r>
            <a:r>
              <a:rPr lang="pt-BR" dirty="0"/>
              <a:t>(life-cycle stage)</a:t>
            </a:r>
          </a:p>
          <a:p>
            <a:pPr lvl="1"/>
            <a:r>
              <a:rPr lang="pt-BR" dirty="0"/>
              <a:t>Nossos desejos e habilidades mudam com a idade</a:t>
            </a:r>
          </a:p>
          <a:p>
            <a:pPr lvl="1"/>
            <a:r>
              <a:rPr lang="pt-BR" dirty="0"/>
              <a:t>Idade e </a:t>
            </a:r>
            <a:r>
              <a:rPr lang="pt-BR" b="1" dirty="0"/>
              <a:t>estágio do ciclo</a:t>
            </a:r>
            <a:r>
              <a:rPr lang="pt-BR" dirty="0"/>
              <a:t> de vida podem ser variáveis ​​complicadas. O mercado-alvo de alguns produtos pode ser psicologicamente jovem.</a:t>
            </a:r>
          </a:p>
          <a:p>
            <a:pPr lvl="1"/>
            <a:endParaRPr lang="pt-BR" dirty="0"/>
          </a:p>
          <a:p>
            <a:pPr marL="0" indent="0">
              <a:buNone/>
            </a:pPr>
            <a:r>
              <a:rPr lang="pt-BR" b="1" dirty="0"/>
              <a:t>Estágio da vida </a:t>
            </a:r>
            <a:r>
              <a:rPr lang="pt-BR" dirty="0"/>
              <a:t>(life stage)</a:t>
            </a:r>
          </a:p>
          <a:p>
            <a:pPr lvl="1"/>
            <a:r>
              <a:rPr lang="pt-BR" dirty="0"/>
              <a:t>A principal preocupação de uma pessoa (por exemplo, divórcio)</a:t>
            </a:r>
          </a:p>
          <a:p>
            <a:pPr lvl="1"/>
            <a:r>
              <a:rPr lang="pt-BR" dirty="0"/>
              <a:t>Pessoas na mesma parte do </a:t>
            </a:r>
            <a:r>
              <a:rPr lang="pt-BR" b="1" dirty="0"/>
              <a:t>estágio do ciclo de vida</a:t>
            </a:r>
            <a:r>
              <a:rPr lang="pt-BR" dirty="0"/>
              <a:t> ainda podem diferir em </a:t>
            </a:r>
            <a:r>
              <a:rPr lang="pt-BR" b="1" dirty="0"/>
              <a:t>estágio da vida</a:t>
            </a:r>
            <a:r>
              <a:rPr lang="pt-BR" dirty="0"/>
              <a:t>. </a:t>
            </a:r>
          </a:p>
          <a:p>
            <a:pPr lvl="1"/>
            <a:r>
              <a:rPr lang="pt-BR" dirty="0"/>
              <a:t>O </a:t>
            </a:r>
            <a:r>
              <a:rPr lang="pt-BR" b="1" dirty="0"/>
              <a:t>estágio da vida </a:t>
            </a:r>
            <a:r>
              <a:rPr lang="pt-BR" dirty="0"/>
              <a:t>define a principal preocupação de uma pessoa, como entrar em um segundo casamento, cuidar de um pai mais velho, decidir coabitar com outra pessoa, comprar uma nova casa e assim por diante.</a:t>
            </a:r>
          </a:p>
        </p:txBody>
      </p:sp>
      <p:pic>
        <p:nvPicPr>
          <p:cNvPr id="4" name="Online Media 3" title="Life is Short (Original Xbox advert banned)">
            <a:hlinkClick r:id="" action="ppaction://media"/>
            <a:extLst>
              <a:ext uri="{FF2B5EF4-FFF2-40B4-BE49-F238E27FC236}">
                <a16:creationId xmlns:a16="http://schemas.microsoft.com/office/drawing/2014/main" id="{B63D0A4E-F866-4FDE-BCD6-0C319ADE1650}"/>
              </a:ext>
            </a:extLst>
          </p:cNvPr>
          <p:cNvPicPr>
            <a:picLocks noRot="1" noChangeAspect="1"/>
          </p:cNvPicPr>
          <p:nvPr>
            <a:videoFile r:link="rId1"/>
          </p:nvPr>
        </p:nvPicPr>
        <p:blipFill>
          <a:blip r:embed="rId3"/>
          <a:stretch>
            <a:fillRect/>
          </a:stretch>
        </p:blipFill>
        <p:spPr>
          <a:xfrm>
            <a:off x="6875401" y="2498764"/>
            <a:ext cx="4849602" cy="36345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3997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3538</Words>
  <Application>Microsoft Office PowerPoint</Application>
  <PresentationFormat>Widescreen</PresentationFormat>
  <Paragraphs>259</Paragraphs>
  <Slides>38</Slides>
  <Notes>9</Notes>
  <HiddenSlides>0</HiddenSlides>
  <MMClips>3</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38</vt:i4>
      </vt:variant>
    </vt:vector>
  </HeadingPairs>
  <TitlesOfParts>
    <vt:vector size="44" baseType="lpstr">
      <vt:lpstr>Arial</vt:lpstr>
      <vt:lpstr>Arial</vt:lpstr>
      <vt:lpstr>Calibri</vt:lpstr>
      <vt:lpstr>Calibri Light</vt:lpstr>
      <vt:lpstr>Söhne</vt:lpstr>
      <vt:lpstr>Tema do Office</vt:lpstr>
      <vt:lpstr>STP – Segmentação, Targeting e Posicionamento</vt:lpstr>
      <vt:lpstr>Níveis de um mercado</vt:lpstr>
      <vt:lpstr>SOM  Definição do STP</vt:lpstr>
      <vt:lpstr>Segmentação de mercado</vt:lpstr>
      <vt:lpstr>Nicho de Mercado</vt:lpstr>
      <vt:lpstr>Bases para segmentação de mercados consumidores</vt:lpstr>
      <vt:lpstr>Segmentação geográfica</vt:lpstr>
      <vt:lpstr>Segmentação demográfica</vt:lpstr>
      <vt:lpstr>Idade, estágio do ciclo de vida, estágio da  vida</vt:lpstr>
      <vt:lpstr>Gênero e sexualidade</vt:lpstr>
      <vt:lpstr>renda</vt:lpstr>
      <vt:lpstr>Classe social</vt:lpstr>
      <vt:lpstr>Gerações: Silenciosa, Baby boomers e geração “x”</vt:lpstr>
      <vt:lpstr>Geração “Y” (Millennials) e geração “Z”</vt:lpstr>
      <vt:lpstr>Apresentação do PowerPoint</vt:lpstr>
      <vt:lpstr> Raça, Etnia e Cultura</vt:lpstr>
      <vt:lpstr>Segmentação psicográfica</vt:lpstr>
      <vt:lpstr>Vals 2 – sistema de segmentação</vt:lpstr>
      <vt:lpstr>Mosaic – Brasil (serasa experian)</vt:lpstr>
      <vt:lpstr>Apresentação do PowerPoint</vt:lpstr>
      <vt:lpstr>Segmentação comportamental</vt:lpstr>
      <vt:lpstr>Papeis de compra, necessidades e benefícios</vt:lpstr>
      <vt:lpstr>Variáveis ​​relacionadas ao usuário e ao uso</vt:lpstr>
      <vt:lpstr>Apresentação do PowerPoint</vt:lpstr>
      <vt:lpstr>Targeting</vt:lpstr>
      <vt:lpstr>Persona como Target</vt:lpstr>
      <vt:lpstr>Desenvolvendo um posicionamento de marca</vt:lpstr>
      <vt:lpstr>Do produto para a marca</vt:lpstr>
      <vt:lpstr>Quem está contido em quem?</vt:lpstr>
      <vt:lpstr>Apresentação do PowerPoint</vt:lpstr>
      <vt:lpstr>Proposta de valor</vt:lpstr>
      <vt:lpstr>Pontos de diferença e Pontos de Paridade</vt:lpstr>
      <vt:lpstr>Pontos de diferença e Pontos de Paridade</vt:lpstr>
      <vt:lpstr>Quadro Competitivo de Referência</vt:lpstr>
      <vt:lpstr>Mapa perceptual   Ponto de diferença e Ponto de Paridade Principal</vt:lpstr>
      <vt:lpstr>Posicionamento de marca bull’s-eye</vt:lpstr>
      <vt:lpstr>Posicionamento/Branding para uma startup</vt:lpstr>
      <vt:lpstr>Organização das informações do STP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STP – Segmentação, Targeting e Posicionamento</dc:title>
  <dc:creator>Guilherme Shiraishi</dc:creator>
  <cp:lastModifiedBy>Guilherme Shiraishi</cp:lastModifiedBy>
  <cp:revision>1</cp:revision>
  <dcterms:created xsi:type="dcterms:W3CDTF">2023-05-05T21:45:37Z</dcterms:created>
  <dcterms:modified xsi:type="dcterms:W3CDTF">2023-05-08T22:01:44Z</dcterms:modified>
</cp:coreProperties>
</file>