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edisciplinas.usp.br/mod/resource/view.php?id=2002354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edisciplinas.usp.br/mod/resource/view.php?id=2002354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41E094-2C2B-43BA-8A3F-90A0570A5BF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949B2F2-10C4-439B-8EFE-44402B639519}">
      <dgm:prSet/>
      <dgm:spPr/>
      <dgm:t>
        <a:bodyPr/>
        <a:lstStyle/>
        <a:p>
          <a:pPr rtl="0"/>
          <a:r>
            <a:rPr lang="pt-BR" dirty="0" smtClean="0"/>
            <a:t>GRUPO A: A Natureza da Firma: As contribuições de Coase &amp; Instituições por D </a:t>
          </a:r>
          <a:r>
            <a:rPr lang="pt-BR" dirty="0" err="1" smtClean="0"/>
            <a:t>Norh</a:t>
          </a:r>
          <a:endParaRPr lang="pt-BR" dirty="0"/>
        </a:p>
      </dgm:t>
    </dgm:pt>
    <dgm:pt modelId="{A779D15C-25E9-4690-9B79-0D1B429E8A72}" type="parTrans" cxnId="{9E9FAD97-3C03-439A-A367-AA1C77840C72}">
      <dgm:prSet/>
      <dgm:spPr/>
      <dgm:t>
        <a:bodyPr/>
        <a:lstStyle/>
        <a:p>
          <a:endParaRPr lang="pt-BR"/>
        </a:p>
      </dgm:t>
    </dgm:pt>
    <dgm:pt modelId="{9BF5FD31-404F-4849-9F9E-CDE3D1C076E8}" type="sibTrans" cxnId="{9E9FAD97-3C03-439A-A367-AA1C77840C72}">
      <dgm:prSet/>
      <dgm:spPr/>
      <dgm:t>
        <a:bodyPr/>
        <a:lstStyle/>
        <a:p>
          <a:endParaRPr lang="pt-BR"/>
        </a:p>
      </dgm:t>
    </dgm:pt>
    <dgm:pt modelId="{7CB8670F-1182-42C7-ACCF-18B9FA5C62B6}">
      <dgm:prSet/>
      <dgm:spPr/>
      <dgm:t>
        <a:bodyPr/>
        <a:lstStyle/>
        <a:p>
          <a:pPr rtl="0"/>
          <a:r>
            <a:rPr lang="pt-BR" dirty="0" smtClean="0"/>
            <a:t>Ronald H. Coase, "The </a:t>
          </a:r>
          <a:r>
            <a:rPr lang="pt-BR" dirty="0" err="1" smtClean="0"/>
            <a:t>Nature</a:t>
          </a:r>
          <a:r>
            <a:rPr lang="pt-BR" dirty="0" smtClean="0"/>
            <a:t> </a:t>
          </a:r>
          <a:r>
            <a:rPr lang="pt-BR" dirty="0" err="1" smtClean="0"/>
            <a:t>of</a:t>
          </a:r>
          <a:r>
            <a:rPr lang="pt-BR" dirty="0" smtClean="0"/>
            <a:t> </a:t>
          </a:r>
          <a:r>
            <a:rPr lang="pt-BR" dirty="0" err="1" smtClean="0"/>
            <a:t>the</a:t>
          </a:r>
          <a:r>
            <a:rPr lang="pt-BR" dirty="0" smtClean="0"/>
            <a:t> </a:t>
          </a:r>
          <a:r>
            <a:rPr lang="pt-BR" dirty="0" err="1" smtClean="0"/>
            <a:t>Firm</a:t>
          </a:r>
          <a:r>
            <a:rPr lang="pt-BR" dirty="0" smtClean="0"/>
            <a:t>," </a:t>
          </a:r>
          <a:r>
            <a:rPr lang="pt-BR" dirty="0" err="1" smtClean="0"/>
            <a:t>Economica</a:t>
          </a:r>
          <a:r>
            <a:rPr lang="pt-BR" dirty="0" smtClean="0"/>
            <a:t> (N.S.) 4: 386-405 (</a:t>
          </a:r>
          <a:r>
            <a:rPr lang="pt-BR" dirty="0" err="1" smtClean="0"/>
            <a:t>November</a:t>
          </a:r>
          <a:r>
            <a:rPr lang="pt-BR" dirty="0" smtClean="0"/>
            <a:t> 1937). ( Artigo clássico do prêmio </a:t>
          </a:r>
          <a:r>
            <a:rPr lang="pt-BR" dirty="0" err="1" smtClean="0"/>
            <a:t>nobel</a:t>
          </a:r>
          <a:r>
            <a:rPr lang="pt-BR" dirty="0" smtClean="0"/>
            <a:t> em economia Ronald Coase.)</a:t>
          </a:r>
          <a:endParaRPr lang="pt-BR" dirty="0"/>
        </a:p>
      </dgm:t>
    </dgm:pt>
    <dgm:pt modelId="{B65D10A6-9857-40D2-B51D-F02641BE6E2B}" type="parTrans" cxnId="{7774F76D-160F-4C90-87BC-DC04F683AD07}">
      <dgm:prSet/>
      <dgm:spPr/>
      <dgm:t>
        <a:bodyPr/>
        <a:lstStyle/>
        <a:p>
          <a:endParaRPr lang="pt-BR"/>
        </a:p>
      </dgm:t>
    </dgm:pt>
    <dgm:pt modelId="{DF344EED-C8D7-446B-85C7-45B05A83615D}" type="sibTrans" cxnId="{7774F76D-160F-4C90-87BC-DC04F683AD07}">
      <dgm:prSet/>
      <dgm:spPr/>
      <dgm:t>
        <a:bodyPr/>
        <a:lstStyle/>
        <a:p>
          <a:endParaRPr lang="pt-BR"/>
        </a:p>
      </dgm:t>
    </dgm:pt>
    <dgm:pt modelId="{BE63E072-ABC2-4F8E-A439-2BDBBF0105B9}">
      <dgm:prSet/>
      <dgm:spPr/>
      <dgm:t>
        <a:bodyPr/>
        <a:lstStyle/>
        <a:p>
          <a:pPr rtl="0"/>
          <a:r>
            <a:rPr lang="pt-BR" dirty="0" smtClean="0"/>
            <a:t>GRUPO B:Economia dos custos de transação</a:t>
          </a:r>
          <a:endParaRPr lang="pt-BR" dirty="0"/>
        </a:p>
      </dgm:t>
    </dgm:pt>
    <dgm:pt modelId="{D6B8CC5D-42AB-497C-B5A4-09767646BE5D}" type="parTrans" cxnId="{5BB47379-75BC-43BF-9E9E-69B820D06870}">
      <dgm:prSet/>
      <dgm:spPr/>
      <dgm:t>
        <a:bodyPr/>
        <a:lstStyle/>
        <a:p>
          <a:endParaRPr lang="pt-BR"/>
        </a:p>
      </dgm:t>
    </dgm:pt>
    <dgm:pt modelId="{0DCADEED-91A0-45CA-BD65-E1C4FD5A2E9F}" type="sibTrans" cxnId="{5BB47379-75BC-43BF-9E9E-69B820D06870}">
      <dgm:prSet/>
      <dgm:spPr/>
      <dgm:t>
        <a:bodyPr/>
        <a:lstStyle/>
        <a:p>
          <a:endParaRPr lang="pt-BR"/>
        </a:p>
      </dgm:t>
    </dgm:pt>
    <dgm:pt modelId="{CE3A2AB9-2F83-46CF-B78C-622A34AF0A29}">
      <dgm:prSet/>
      <dgm:spPr/>
      <dgm:t>
        <a:bodyPr/>
        <a:lstStyle/>
        <a:p>
          <a:pPr rtl="0"/>
          <a:r>
            <a:rPr lang="pt-BR" dirty="0" smtClean="0"/>
            <a:t>Oliver E. Williamson, The </a:t>
          </a:r>
          <a:r>
            <a:rPr lang="pt-BR" dirty="0" err="1" smtClean="0"/>
            <a:t>Economic</a:t>
          </a:r>
          <a:r>
            <a:rPr lang="pt-BR" dirty="0" smtClean="0"/>
            <a:t> </a:t>
          </a:r>
          <a:r>
            <a:rPr lang="pt-BR" dirty="0" err="1" smtClean="0"/>
            <a:t>Institutions</a:t>
          </a:r>
          <a:r>
            <a:rPr lang="pt-BR" dirty="0" smtClean="0"/>
            <a:t> </a:t>
          </a:r>
          <a:r>
            <a:rPr lang="pt-BR" dirty="0" err="1" smtClean="0"/>
            <a:t>of</a:t>
          </a:r>
          <a:r>
            <a:rPr lang="pt-BR" dirty="0" smtClean="0"/>
            <a:t> </a:t>
          </a:r>
          <a:r>
            <a:rPr lang="pt-BR" dirty="0" err="1" smtClean="0"/>
            <a:t>Capitalism</a:t>
          </a:r>
          <a:r>
            <a:rPr lang="pt-BR" dirty="0" smtClean="0"/>
            <a:t>. New York: The </a:t>
          </a:r>
          <a:r>
            <a:rPr lang="pt-BR" dirty="0" err="1" smtClean="0"/>
            <a:t>Free</a:t>
          </a:r>
          <a:r>
            <a:rPr lang="pt-BR" dirty="0" smtClean="0"/>
            <a:t> Press, 1985, </a:t>
          </a:r>
          <a:r>
            <a:rPr lang="pt-BR" dirty="0" err="1" smtClean="0"/>
            <a:t>chapters</a:t>
          </a:r>
          <a:r>
            <a:rPr lang="pt-BR" dirty="0" smtClean="0"/>
            <a:t> 1</a:t>
          </a:r>
          <a:endParaRPr lang="pt-BR" dirty="0"/>
        </a:p>
      </dgm:t>
    </dgm:pt>
    <dgm:pt modelId="{9F503A4A-721E-44CD-8503-294A511493AD}" type="parTrans" cxnId="{EA79073A-972F-489C-A5BE-04C86C7D0BA9}">
      <dgm:prSet/>
      <dgm:spPr/>
      <dgm:t>
        <a:bodyPr/>
        <a:lstStyle/>
        <a:p>
          <a:endParaRPr lang="pt-BR"/>
        </a:p>
      </dgm:t>
    </dgm:pt>
    <dgm:pt modelId="{D297E756-71A2-4D15-8BD8-C67F00E76344}" type="sibTrans" cxnId="{EA79073A-972F-489C-A5BE-04C86C7D0BA9}">
      <dgm:prSet/>
      <dgm:spPr/>
      <dgm:t>
        <a:bodyPr/>
        <a:lstStyle/>
        <a:p>
          <a:endParaRPr lang="pt-BR"/>
        </a:p>
      </dgm:t>
    </dgm:pt>
    <dgm:pt modelId="{50ABA453-BED8-4C61-997C-FBABABED2DD9}">
      <dgm:prSet/>
      <dgm:spPr/>
      <dgm:t>
        <a:bodyPr/>
        <a:lstStyle/>
        <a:p>
          <a:pPr rtl="0"/>
          <a:r>
            <a:rPr lang="pt-BR" dirty="0" smtClean="0"/>
            <a:t>GRUPO C: Especificidade dos Ativos (integração vertical)</a:t>
          </a:r>
          <a:endParaRPr lang="pt-BR" dirty="0"/>
        </a:p>
      </dgm:t>
    </dgm:pt>
    <dgm:pt modelId="{0173E4A9-2DF7-42F9-B008-956C5C247684}" type="parTrans" cxnId="{5C427415-F777-4307-B6BE-BB2AF1B4BA41}">
      <dgm:prSet/>
      <dgm:spPr/>
      <dgm:t>
        <a:bodyPr/>
        <a:lstStyle/>
        <a:p>
          <a:endParaRPr lang="pt-BR"/>
        </a:p>
      </dgm:t>
    </dgm:pt>
    <dgm:pt modelId="{075DF17E-0F9D-4E24-8DAC-3FF6C2256BB9}" type="sibTrans" cxnId="{5C427415-F777-4307-B6BE-BB2AF1B4BA41}">
      <dgm:prSet/>
      <dgm:spPr/>
      <dgm:t>
        <a:bodyPr/>
        <a:lstStyle/>
        <a:p>
          <a:endParaRPr lang="pt-BR"/>
        </a:p>
      </dgm:t>
    </dgm:pt>
    <dgm:pt modelId="{FD2B286E-1D96-4975-B11D-DB3036AB41AB}">
      <dgm:prSet/>
      <dgm:spPr/>
      <dgm:t>
        <a:bodyPr/>
        <a:lstStyle/>
        <a:p>
          <a:pPr rtl="0"/>
          <a:r>
            <a:rPr lang="pt-BR" smtClean="0"/>
            <a:t>Benjamin Klein, Robert G. Crawford, and Armen Alchian, "Vertical Integration, Appropriable Rents, and the Competitive Contracting Process," Journal of Law and Economics 21(2): 297-326 (1978).</a:t>
          </a:r>
          <a:endParaRPr lang="pt-BR"/>
        </a:p>
      </dgm:t>
    </dgm:pt>
    <dgm:pt modelId="{587E748A-31A2-42E1-96D7-2A13B9CAF57D}" type="parTrans" cxnId="{F6820E49-3F03-4D88-8E5F-ED89FBD87F34}">
      <dgm:prSet/>
      <dgm:spPr/>
      <dgm:t>
        <a:bodyPr/>
        <a:lstStyle/>
        <a:p>
          <a:endParaRPr lang="pt-BR"/>
        </a:p>
      </dgm:t>
    </dgm:pt>
    <dgm:pt modelId="{A6958167-1DC7-4ACA-94C0-C3A21588EC5C}" type="sibTrans" cxnId="{F6820E49-3F03-4D88-8E5F-ED89FBD87F34}">
      <dgm:prSet/>
      <dgm:spPr/>
      <dgm:t>
        <a:bodyPr/>
        <a:lstStyle/>
        <a:p>
          <a:endParaRPr lang="pt-BR"/>
        </a:p>
      </dgm:t>
    </dgm:pt>
    <dgm:pt modelId="{B89515CB-CD70-4D9B-8306-284EBB166CD5}">
      <dgm:prSet/>
      <dgm:spPr/>
      <dgm:t>
        <a:bodyPr/>
        <a:lstStyle/>
        <a:p>
          <a:pPr rtl="0"/>
          <a:r>
            <a:rPr lang="pt-BR" dirty="0" smtClean="0"/>
            <a:t>GRUPO D: Críticas ao Trabalho de Benjamin Klein</a:t>
          </a:r>
          <a:endParaRPr lang="pt-BR" dirty="0"/>
        </a:p>
      </dgm:t>
    </dgm:pt>
    <dgm:pt modelId="{55A67446-970E-4F82-8BFE-0BDAFF01A41C}" type="parTrans" cxnId="{499F5A73-B027-4A79-B980-BA82ACF8B26B}">
      <dgm:prSet/>
      <dgm:spPr/>
      <dgm:t>
        <a:bodyPr/>
        <a:lstStyle/>
        <a:p>
          <a:endParaRPr lang="pt-BR"/>
        </a:p>
      </dgm:t>
    </dgm:pt>
    <dgm:pt modelId="{0D6EAC57-C9B0-4906-8921-CAAE6501E7AF}" type="sibTrans" cxnId="{499F5A73-B027-4A79-B980-BA82ACF8B26B}">
      <dgm:prSet/>
      <dgm:spPr/>
      <dgm:t>
        <a:bodyPr/>
        <a:lstStyle/>
        <a:p>
          <a:endParaRPr lang="pt-BR"/>
        </a:p>
      </dgm:t>
    </dgm:pt>
    <dgm:pt modelId="{1DC4FE3F-70FA-4AE7-A289-FE761E3731A2}">
      <dgm:prSet/>
      <dgm:spPr/>
      <dgm:t>
        <a:bodyPr/>
        <a:lstStyle/>
        <a:p>
          <a:pPr rtl="0"/>
          <a:r>
            <a:rPr lang="en-US" b="0" i="0" dirty="0" smtClean="0"/>
            <a:t>Creating Holdup through Vertical Integration: Fisher Body Revisited Author(s): By Robert F. Freeland (2000)</a:t>
          </a:r>
          <a:endParaRPr lang="pt-BR" dirty="0"/>
        </a:p>
      </dgm:t>
    </dgm:pt>
    <dgm:pt modelId="{B9599978-9B88-4AD1-8223-0CDF0E99A5FC}" type="parTrans" cxnId="{82A412E7-83ED-4687-8EBC-7F2B6EE6D63F}">
      <dgm:prSet/>
      <dgm:spPr/>
      <dgm:t>
        <a:bodyPr/>
        <a:lstStyle/>
        <a:p>
          <a:endParaRPr lang="pt-BR"/>
        </a:p>
      </dgm:t>
    </dgm:pt>
    <dgm:pt modelId="{C66B39D6-9307-4E77-8A2A-43D930FE1105}" type="sibTrans" cxnId="{82A412E7-83ED-4687-8EBC-7F2B6EE6D63F}">
      <dgm:prSet/>
      <dgm:spPr/>
      <dgm:t>
        <a:bodyPr/>
        <a:lstStyle/>
        <a:p>
          <a:endParaRPr lang="pt-BR"/>
        </a:p>
      </dgm:t>
    </dgm:pt>
    <dgm:pt modelId="{331FCC09-BD62-441E-A6C1-69412D40A673}">
      <dgm:prSet/>
      <dgm:spPr/>
      <dgm:t>
        <a:bodyPr/>
        <a:lstStyle/>
        <a:p>
          <a:r>
            <a:rPr lang="en-US" b="0" i="0" dirty="0" smtClean="0">
              <a:hlinkClick xmlns:r="http://schemas.openxmlformats.org/officeDocument/2006/relationships" r:id="rId1"/>
            </a:rPr>
            <a:t>The Acquisition of Fisher Body by General Motors </a:t>
          </a:r>
          <a:r>
            <a:rPr lang="en-US" b="0" i="0" dirty="0" err="1" smtClean="0">
              <a:hlinkClick xmlns:r="http://schemas.openxmlformats.org/officeDocument/2006/relationships" r:id="rId1"/>
            </a:rPr>
            <a:t>por</a:t>
          </a:r>
          <a:r>
            <a:rPr lang="en-US" b="0" i="0" dirty="0" smtClean="0">
              <a:hlinkClick xmlns:r="http://schemas.openxmlformats.org/officeDocument/2006/relationships" r:id="rId1"/>
            </a:rPr>
            <a:t> Ronald Coase (2000)</a:t>
          </a:r>
          <a:endParaRPr lang="en-US" b="0" i="0" dirty="0"/>
        </a:p>
      </dgm:t>
    </dgm:pt>
    <dgm:pt modelId="{4964A215-7692-4441-AFA8-1F855F5651EE}" type="parTrans" cxnId="{ACEAEBBD-B34E-41AB-875D-0000FE6D39B4}">
      <dgm:prSet/>
      <dgm:spPr/>
      <dgm:t>
        <a:bodyPr/>
        <a:lstStyle/>
        <a:p>
          <a:endParaRPr lang="pt-BR"/>
        </a:p>
      </dgm:t>
    </dgm:pt>
    <dgm:pt modelId="{D2284079-6BA7-466E-A853-8F12268EA65F}" type="sibTrans" cxnId="{ACEAEBBD-B34E-41AB-875D-0000FE6D39B4}">
      <dgm:prSet/>
      <dgm:spPr/>
      <dgm:t>
        <a:bodyPr/>
        <a:lstStyle/>
        <a:p>
          <a:endParaRPr lang="pt-BR"/>
        </a:p>
      </dgm:t>
    </dgm:pt>
    <dgm:pt modelId="{EC98F630-BB02-4F21-96A3-B008FECE4BF4}" type="pres">
      <dgm:prSet presAssocID="{4341E094-2C2B-43BA-8A3F-90A0570A5B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3CA95AA-5A39-4B5E-A088-0081576379A9}" type="pres">
      <dgm:prSet presAssocID="{8949B2F2-10C4-439B-8EFE-44402B63951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FABB07-7E19-48A2-9BF2-DFA96A1132E9}" type="pres">
      <dgm:prSet presAssocID="{8949B2F2-10C4-439B-8EFE-44402B639519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B3DF6D-90B4-4EE7-A7DF-162C0F1C5250}" type="pres">
      <dgm:prSet presAssocID="{BE63E072-ABC2-4F8E-A439-2BDBBF0105B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CF823E-4618-4B18-B583-51007CCDC16F}" type="pres">
      <dgm:prSet presAssocID="{BE63E072-ABC2-4F8E-A439-2BDBBF0105B9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8E5E0FA-AD7A-4592-864C-5630F1E182D5}" type="pres">
      <dgm:prSet presAssocID="{50ABA453-BED8-4C61-997C-FBABABED2DD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2E48A25-3C17-4968-B121-23C7D4B9EA01}" type="pres">
      <dgm:prSet presAssocID="{50ABA453-BED8-4C61-997C-FBABABED2DD9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A1A31A-47FE-489B-A059-FB0A8EFDD00F}" type="pres">
      <dgm:prSet presAssocID="{B89515CB-CD70-4D9B-8306-284EBB166CD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151CC4-C939-4694-AEA2-7A429B8DDB82}" type="pres">
      <dgm:prSet presAssocID="{B89515CB-CD70-4D9B-8306-284EBB166CD5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963A650-1422-4A5D-B4CA-97D5588E97AE}" type="presOf" srcId="{4341E094-2C2B-43BA-8A3F-90A0570A5BF7}" destId="{EC98F630-BB02-4F21-96A3-B008FECE4BF4}" srcOrd="0" destOrd="0" presId="urn:microsoft.com/office/officeart/2005/8/layout/vList2"/>
    <dgm:cxn modelId="{C84A2A8E-01C6-4D34-A77F-9A3B561DFD76}" type="presOf" srcId="{BE63E072-ABC2-4F8E-A439-2BDBBF0105B9}" destId="{9CB3DF6D-90B4-4EE7-A7DF-162C0F1C5250}" srcOrd="0" destOrd="0" presId="urn:microsoft.com/office/officeart/2005/8/layout/vList2"/>
    <dgm:cxn modelId="{5C427415-F777-4307-B6BE-BB2AF1B4BA41}" srcId="{4341E094-2C2B-43BA-8A3F-90A0570A5BF7}" destId="{50ABA453-BED8-4C61-997C-FBABABED2DD9}" srcOrd="2" destOrd="0" parTransId="{0173E4A9-2DF7-42F9-B008-956C5C247684}" sibTransId="{075DF17E-0F9D-4E24-8DAC-3FF6C2256BB9}"/>
    <dgm:cxn modelId="{ACEAEBBD-B34E-41AB-875D-0000FE6D39B4}" srcId="{B89515CB-CD70-4D9B-8306-284EBB166CD5}" destId="{331FCC09-BD62-441E-A6C1-69412D40A673}" srcOrd="1" destOrd="0" parTransId="{4964A215-7692-4441-AFA8-1F855F5651EE}" sibTransId="{D2284079-6BA7-466E-A853-8F12268EA65F}"/>
    <dgm:cxn modelId="{5BB47379-75BC-43BF-9E9E-69B820D06870}" srcId="{4341E094-2C2B-43BA-8A3F-90A0570A5BF7}" destId="{BE63E072-ABC2-4F8E-A439-2BDBBF0105B9}" srcOrd="1" destOrd="0" parTransId="{D6B8CC5D-42AB-497C-B5A4-09767646BE5D}" sibTransId="{0DCADEED-91A0-45CA-BD65-E1C4FD5A2E9F}"/>
    <dgm:cxn modelId="{689B9967-6F57-4BE8-9C41-33D50CB24436}" type="presOf" srcId="{8949B2F2-10C4-439B-8EFE-44402B639519}" destId="{63CA95AA-5A39-4B5E-A088-0081576379A9}" srcOrd="0" destOrd="0" presId="urn:microsoft.com/office/officeart/2005/8/layout/vList2"/>
    <dgm:cxn modelId="{F6820E49-3F03-4D88-8E5F-ED89FBD87F34}" srcId="{50ABA453-BED8-4C61-997C-FBABABED2DD9}" destId="{FD2B286E-1D96-4975-B11D-DB3036AB41AB}" srcOrd="0" destOrd="0" parTransId="{587E748A-31A2-42E1-96D7-2A13B9CAF57D}" sibTransId="{A6958167-1DC7-4ACA-94C0-C3A21588EC5C}"/>
    <dgm:cxn modelId="{F8AFD40B-813E-4F45-B2D3-EE851307510A}" type="presOf" srcId="{CE3A2AB9-2F83-46CF-B78C-622A34AF0A29}" destId="{11CF823E-4618-4B18-B583-51007CCDC16F}" srcOrd="0" destOrd="0" presId="urn:microsoft.com/office/officeart/2005/8/layout/vList2"/>
    <dgm:cxn modelId="{6E45D495-BCC1-4775-BB8B-3EDF95295051}" type="presOf" srcId="{B89515CB-CD70-4D9B-8306-284EBB166CD5}" destId="{7EA1A31A-47FE-489B-A059-FB0A8EFDD00F}" srcOrd="0" destOrd="0" presId="urn:microsoft.com/office/officeart/2005/8/layout/vList2"/>
    <dgm:cxn modelId="{82A412E7-83ED-4687-8EBC-7F2B6EE6D63F}" srcId="{B89515CB-CD70-4D9B-8306-284EBB166CD5}" destId="{1DC4FE3F-70FA-4AE7-A289-FE761E3731A2}" srcOrd="0" destOrd="0" parTransId="{B9599978-9B88-4AD1-8223-0CDF0E99A5FC}" sibTransId="{C66B39D6-9307-4E77-8A2A-43D930FE1105}"/>
    <dgm:cxn modelId="{24FCCB8F-7BE3-4A01-9D28-B18B91EEA59E}" type="presOf" srcId="{50ABA453-BED8-4C61-997C-FBABABED2DD9}" destId="{C8E5E0FA-AD7A-4592-864C-5630F1E182D5}" srcOrd="0" destOrd="0" presId="urn:microsoft.com/office/officeart/2005/8/layout/vList2"/>
    <dgm:cxn modelId="{E031F735-EC4B-410A-8C0B-0B5832FDA3E1}" type="presOf" srcId="{7CB8670F-1182-42C7-ACCF-18B9FA5C62B6}" destId="{FAFABB07-7E19-48A2-9BF2-DFA96A1132E9}" srcOrd="0" destOrd="0" presId="urn:microsoft.com/office/officeart/2005/8/layout/vList2"/>
    <dgm:cxn modelId="{7774F76D-160F-4C90-87BC-DC04F683AD07}" srcId="{8949B2F2-10C4-439B-8EFE-44402B639519}" destId="{7CB8670F-1182-42C7-ACCF-18B9FA5C62B6}" srcOrd="0" destOrd="0" parTransId="{B65D10A6-9857-40D2-B51D-F02641BE6E2B}" sibTransId="{DF344EED-C8D7-446B-85C7-45B05A83615D}"/>
    <dgm:cxn modelId="{DDFF0ECC-FE7A-475F-B77A-FBD883CB50CB}" type="presOf" srcId="{1DC4FE3F-70FA-4AE7-A289-FE761E3731A2}" destId="{A4151CC4-C939-4694-AEA2-7A429B8DDB82}" srcOrd="0" destOrd="0" presId="urn:microsoft.com/office/officeart/2005/8/layout/vList2"/>
    <dgm:cxn modelId="{499F5A73-B027-4A79-B980-BA82ACF8B26B}" srcId="{4341E094-2C2B-43BA-8A3F-90A0570A5BF7}" destId="{B89515CB-CD70-4D9B-8306-284EBB166CD5}" srcOrd="3" destOrd="0" parTransId="{55A67446-970E-4F82-8BFE-0BDAFF01A41C}" sibTransId="{0D6EAC57-C9B0-4906-8921-CAAE6501E7AF}"/>
    <dgm:cxn modelId="{EA79073A-972F-489C-A5BE-04C86C7D0BA9}" srcId="{BE63E072-ABC2-4F8E-A439-2BDBBF0105B9}" destId="{CE3A2AB9-2F83-46CF-B78C-622A34AF0A29}" srcOrd="0" destOrd="0" parTransId="{9F503A4A-721E-44CD-8503-294A511493AD}" sibTransId="{D297E756-71A2-4D15-8BD8-C67F00E76344}"/>
    <dgm:cxn modelId="{385F75A6-AB58-41A0-913E-479AE9A69EF6}" type="presOf" srcId="{331FCC09-BD62-441E-A6C1-69412D40A673}" destId="{A4151CC4-C939-4694-AEA2-7A429B8DDB82}" srcOrd="0" destOrd="1" presId="urn:microsoft.com/office/officeart/2005/8/layout/vList2"/>
    <dgm:cxn modelId="{CF4C48F2-2711-4410-B15A-9790B8D54470}" type="presOf" srcId="{FD2B286E-1D96-4975-B11D-DB3036AB41AB}" destId="{12E48A25-3C17-4968-B121-23C7D4B9EA01}" srcOrd="0" destOrd="0" presId="urn:microsoft.com/office/officeart/2005/8/layout/vList2"/>
    <dgm:cxn modelId="{9E9FAD97-3C03-439A-A367-AA1C77840C72}" srcId="{4341E094-2C2B-43BA-8A3F-90A0570A5BF7}" destId="{8949B2F2-10C4-439B-8EFE-44402B639519}" srcOrd="0" destOrd="0" parTransId="{A779D15C-25E9-4690-9B79-0D1B429E8A72}" sibTransId="{9BF5FD31-404F-4849-9F9E-CDE3D1C076E8}"/>
    <dgm:cxn modelId="{04367FB6-B304-4F47-AAC8-89454D302BBB}" type="presParOf" srcId="{EC98F630-BB02-4F21-96A3-B008FECE4BF4}" destId="{63CA95AA-5A39-4B5E-A088-0081576379A9}" srcOrd="0" destOrd="0" presId="urn:microsoft.com/office/officeart/2005/8/layout/vList2"/>
    <dgm:cxn modelId="{3915C88D-4FA4-460E-BF2A-AF79C3B9654E}" type="presParOf" srcId="{EC98F630-BB02-4F21-96A3-B008FECE4BF4}" destId="{FAFABB07-7E19-48A2-9BF2-DFA96A1132E9}" srcOrd="1" destOrd="0" presId="urn:microsoft.com/office/officeart/2005/8/layout/vList2"/>
    <dgm:cxn modelId="{DB4309B1-A0EA-464A-BC11-3C0ACA28A376}" type="presParOf" srcId="{EC98F630-BB02-4F21-96A3-B008FECE4BF4}" destId="{9CB3DF6D-90B4-4EE7-A7DF-162C0F1C5250}" srcOrd="2" destOrd="0" presId="urn:microsoft.com/office/officeart/2005/8/layout/vList2"/>
    <dgm:cxn modelId="{083E493A-DD57-4C73-A414-DB5DC5860F50}" type="presParOf" srcId="{EC98F630-BB02-4F21-96A3-B008FECE4BF4}" destId="{11CF823E-4618-4B18-B583-51007CCDC16F}" srcOrd="3" destOrd="0" presId="urn:microsoft.com/office/officeart/2005/8/layout/vList2"/>
    <dgm:cxn modelId="{692EAB4B-33AF-463D-83D9-758078630C99}" type="presParOf" srcId="{EC98F630-BB02-4F21-96A3-B008FECE4BF4}" destId="{C8E5E0FA-AD7A-4592-864C-5630F1E182D5}" srcOrd="4" destOrd="0" presId="urn:microsoft.com/office/officeart/2005/8/layout/vList2"/>
    <dgm:cxn modelId="{84DFBC57-E8AF-4CFD-BF9C-6518EADDBE06}" type="presParOf" srcId="{EC98F630-BB02-4F21-96A3-B008FECE4BF4}" destId="{12E48A25-3C17-4968-B121-23C7D4B9EA01}" srcOrd="5" destOrd="0" presId="urn:microsoft.com/office/officeart/2005/8/layout/vList2"/>
    <dgm:cxn modelId="{6086AA29-60D2-4194-944E-D86B09FE3F5C}" type="presParOf" srcId="{EC98F630-BB02-4F21-96A3-B008FECE4BF4}" destId="{7EA1A31A-47FE-489B-A059-FB0A8EFDD00F}" srcOrd="6" destOrd="0" presId="urn:microsoft.com/office/officeart/2005/8/layout/vList2"/>
    <dgm:cxn modelId="{6B2233AC-C8C2-4009-8ED6-37C7CE3AFCFC}" type="presParOf" srcId="{EC98F630-BB02-4F21-96A3-B008FECE4BF4}" destId="{A4151CC4-C939-4694-AEA2-7A429B8DDB82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136962-0B1A-4D76-A7E8-6F855F99F0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76BAD9D-2208-4FC4-9E5A-1CAB2C9B7B39}">
      <dgm:prSet/>
      <dgm:spPr/>
      <dgm:t>
        <a:bodyPr/>
        <a:lstStyle/>
        <a:p>
          <a:pPr rtl="0"/>
          <a:r>
            <a:rPr lang="pt-BR" dirty="0" smtClean="0"/>
            <a:t>GRUPO E: INTEGRAÇÃO VERTICAL OU BARGANHA</a:t>
          </a:r>
          <a:endParaRPr lang="pt-BR" dirty="0"/>
        </a:p>
      </dgm:t>
    </dgm:pt>
    <dgm:pt modelId="{B7336645-D9A6-4664-8816-C4332FBBC4F9}" type="parTrans" cxnId="{45350A4D-ECE8-40ED-ADB4-D4D145B5C4B7}">
      <dgm:prSet/>
      <dgm:spPr/>
      <dgm:t>
        <a:bodyPr/>
        <a:lstStyle/>
        <a:p>
          <a:endParaRPr lang="pt-BR"/>
        </a:p>
      </dgm:t>
    </dgm:pt>
    <dgm:pt modelId="{A5AF824F-8938-40DA-BF0A-180BC036774E}" type="sibTrans" cxnId="{45350A4D-ECE8-40ED-ADB4-D4D145B5C4B7}">
      <dgm:prSet/>
      <dgm:spPr/>
      <dgm:t>
        <a:bodyPr/>
        <a:lstStyle/>
        <a:p>
          <a:endParaRPr lang="pt-BR"/>
        </a:p>
      </dgm:t>
    </dgm:pt>
    <dgm:pt modelId="{45168EA9-4B50-4CCA-ADBC-F97088403CA0}">
      <dgm:prSet/>
      <dgm:spPr/>
      <dgm:t>
        <a:bodyPr/>
        <a:lstStyle/>
        <a:p>
          <a:pPr rtl="0"/>
          <a:r>
            <a:rPr lang="pt-BR" smtClean="0"/>
            <a:t>AZEVEDO, Paulo F. Integração vertical e barganha. São Paulo, 1996. 219p. Diss. Tese (Doutorado)-Faculdade de Economia e Administração, Universidade de São Paulo.</a:t>
          </a:r>
          <a:endParaRPr lang="pt-BR"/>
        </a:p>
      </dgm:t>
    </dgm:pt>
    <dgm:pt modelId="{5194FF2B-1F73-4892-A415-C01FCF688F39}" type="parTrans" cxnId="{677ED2BC-0022-4BBD-AD78-FF400845AF75}">
      <dgm:prSet/>
      <dgm:spPr/>
      <dgm:t>
        <a:bodyPr/>
        <a:lstStyle/>
        <a:p>
          <a:endParaRPr lang="pt-BR"/>
        </a:p>
      </dgm:t>
    </dgm:pt>
    <dgm:pt modelId="{B0ECB130-8EB9-4E77-820E-BB392E8893FF}" type="sibTrans" cxnId="{677ED2BC-0022-4BBD-AD78-FF400845AF75}">
      <dgm:prSet/>
      <dgm:spPr/>
      <dgm:t>
        <a:bodyPr/>
        <a:lstStyle/>
        <a:p>
          <a:endParaRPr lang="pt-BR"/>
        </a:p>
      </dgm:t>
    </dgm:pt>
    <dgm:pt modelId="{B9173182-E947-4BA8-88F9-048FCA13B70F}">
      <dgm:prSet/>
      <dgm:spPr/>
      <dgm:t>
        <a:bodyPr/>
        <a:lstStyle/>
        <a:p>
          <a:pPr rtl="0"/>
          <a:r>
            <a:rPr lang="en-US" dirty="0" smtClean="0"/>
            <a:t>GRUPO F: </a:t>
          </a:r>
          <a:r>
            <a:rPr lang="en-US" dirty="0" err="1" smtClean="0"/>
            <a:t>Direito</a:t>
          </a:r>
          <a:r>
            <a:rPr lang="en-US" dirty="0" smtClean="0"/>
            <a:t> de </a:t>
          </a:r>
          <a:r>
            <a:rPr lang="en-US" dirty="0" err="1" smtClean="0"/>
            <a:t>Propriedade</a:t>
          </a:r>
          <a:endParaRPr lang="pt-BR" dirty="0"/>
        </a:p>
      </dgm:t>
    </dgm:pt>
    <dgm:pt modelId="{58451D92-6478-4D1E-A46D-B2700D509394}" type="parTrans" cxnId="{5103C9A0-FDD9-40D9-B483-5948950B4D51}">
      <dgm:prSet/>
      <dgm:spPr/>
      <dgm:t>
        <a:bodyPr/>
        <a:lstStyle/>
        <a:p>
          <a:endParaRPr lang="pt-BR"/>
        </a:p>
      </dgm:t>
    </dgm:pt>
    <dgm:pt modelId="{9621618E-286C-4E43-A6B8-00DAECF8E305}" type="sibTrans" cxnId="{5103C9A0-FDD9-40D9-B483-5948950B4D51}">
      <dgm:prSet/>
      <dgm:spPr/>
      <dgm:t>
        <a:bodyPr/>
        <a:lstStyle/>
        <a:p>
          <a:endParaRPr lang="pt-BR"/>
        </a:p>
      </dgm:t>
    </dgm:pt>
    <dgm:pt modelId="{438563D7-E0A3-4578-9225-DE57CFD0FD0C}">
      <dgm:prSet/>
      <dgm:spPr/>
      <dgm:t>
        <a:bodyPr/>
        <a:lstStyle/>
        <a:p>
          <a:pPr rtl="0"/>
          <a:r>
            <a:rPr lang="en-US" smtClean="0"/>
            <a:t>Demsetz, Harold. 1967. “Toward a Theory of Property Rights,” American Economic Review 57(2): 347‑359. Arquivo</a:t>
          </a:r>
          <a:endParaRPr lang="pt-BR"/>
        </a:p>
      </dgm:t>
    </dgm:pt>
    <dgm:pt modelId="{E212CD69-2623-4169-941B-BCD838B3EAA8}" type="parTrans" cxnId="{A026B673-B0C1-4F8C-AA0B-4B160D28BBDA}">
      <dgm:prSet/>
      <dgm:spPr/>
      <dgm:t>
        <a:bodyPr/>
        <a:lstStyle/>
        <a:p>
          <a:endParaRPr lang="pt-BR"/>
        </a:p>
      </dgm:t>
    </dgm:pt>
    <dgm:pt modelId="{3650AADB-945D-4D48-8784-68EF273C075F}" type="sibTrans" cxnId="{A026B673-B0C1-4F8C-AA0B-4B160D28BBDA}">
      <dgm:prSet/>
      <dgm:spPr/>
      <dgm:t>
        <a:bodyPr/>
        <a:lstStyle/>
        <a:p>
          <a:endParaRPr lang="pt-BR"/>
        </a:p>
      </dgm:t>
    </dgm:pt>
    <dgm:pt modelId="{C3DC7485-F634-4F87-92F9-742BD2FC9911}">
      <dgm:prSet/>
      <dgm:spPr/>
      <dgm:t>
        <a:bodyPr/>
        <a:lstStyle/>
        <a:p>
          <a:pPr rtl="0"/>
          <a:r>
            <a:rPr lang="en-US" dirty="0" smtClean="0"/>
            <a:t>GRUPO G: </a:t>
          </a:r>
          <a:r>
            <a:rPr lang="en-US" dirty="0" err="1" smtClean="0"/>
            <a:t>Direito</a:t>
          </a:r>
          <a:r>
            <a:rPr lang="en-US" dirty="0" smtClean="0"/>
            <a:t> de </a:t>
          </a:r>
          <a:r>
            <a:rPr lang="en-US" dirty="0" err="1" smtClean="0"/>
            <a:t>Propriedade</a:t>
          </a:r>
          <a:r>
            <a:rPr lang="en-US" dirty="0" smtClean="0"/>
            <a:t> (PROBLEMA CUSTO SOCIAL)</a:t>
          </a:r>
          <a:endParaRPr lang="pt-BR" dirty="0"/>
        </a:p>
      </dgm:t>
    </dgm:pt>
    <dgm:pt modelId="{E8D41A1E-39FD-40E4-AD43-E9E8DBB4869C}" type="parTrans" cxnId="{68E18A10-B950-4075-9472-CF3A1EC6715B}">
      <dgm:prSet/>
      <dgm:spPr/>
      <dgm:t>
        <a:bodyPr/>
        <a:lstStyle/>
        <a:p>
          <a:endParaRPr lang="pt-BR"/>
        </a:p>
      </dgm:t>
    </dgm:pt>
    <dgm:pt modelId="{9AD8C379-5DAA-46AD-A63B-589D1B768C67}" type="sibTrans" cxnId="{68E18A10-B950-4075-9472-CF3A1EC6715B}">
      <dgm:prSet/>
      <dgm:spPr/>
      <dgm:t>
        <a:bodyPr/>
        <a:lstStyle/>
        <a:p>
          <a:endParaRPr lang="pt-BR"/>
        </a:p>
      </dgm:t>
    </dgm:pt>
    <dgm:pt modelId="{7B7BF3AE-2621-4EA0-A4C1-9A7DF9D6F4C3}">
      <dgm:prSet/>
      <dgm:spPr/>
      <dgm:t>
        <a:bodyPr/>
        <a:lstStyle/>
        <a:p>
          <a:pPr rtl="0"/>
          <a:r>
            <a:rPr lang="en-US" smtClean="0"/>
            <a:t>Coase, R. The problem of social cost The Journal of Law and Economics, october 1960 Arquivo</a:t>
          </a:r>
          <a:endParaRPr lang="pt-BR"/>
        </a:p>
      </dgm:t>
    </dgm:pt>
    <dgm:pt modelId="{A2A26771-4EEC-4546-8796-D027CB8692F4}" type="parTrans" cxnId="{EC1D7142-3837-4AE5-BFEA-0F7B8C3492D0}">
      <dgm:prSet/>
      <dgm:spPr/>
      <dgm:t>
        <a:bodyPr/>
        <a:lstStyle/>
        <a:p>
          <a:endParaRPr lang="pt-BR"/>
        </a:p>
      </dgm:t>
    </dgm:pt>
    <dgm:pt modelId="{58075994-B849-4F70-A0C7-1860CB5BFAE8}" type="sibTrans" cxnId="{EC1D7142-3837-4AE5-BFEA-0F7B8C3492D0}">
      <dgm:prSet/>
      <dgm:spPr/>
      <dgm:t>
        <a:bodyPr/>
        <a:lstStyle/>
        <a:p>
          <a:endParaRPr lang="pt-BR"/>
        </a:p>
      </dgm:t>
    </dgm:pt>
    <dgm:pt modelId="{E094461A-2C3F-4073-9320-98CCD282F2A7}">
      <dgm:prSet/>
      <dgm:spPr/>
      <dgm:t>
        <a:bodyPr/>
        <a:lstStyle/>
        <a:p>
          <a:pPr rtl="0"/>
          <a:r>
            <a:rPr lang="pt-BR" dirty="0" smtClean="0"/>
            <a:t>GRUPO H: ESTRUTURA DE GOVERNANÇA (PROF. DÉCIO)</a:t>
          </a:r>
          <a:endParaRPr lang="pt-BR" dirty="0"/>
        </a:p>
      </dgm:t>
    </dgm:pt>
    <dgm:pt modelId="{D2ADEEC3-8080-46FE-95E7-EEFAF1B8C1B4}" type="parTrans" cxnId="{6F4BCEAF-027B-4E68-A2A8-804E82467CFF}">
      <dgm:prSet/>
      <dgm:spPr/>
      <dgm:t>
        <a:bodyPr/>
        <a:lstStyle/>
        <a:p>
          <a:endParaRPr lang="pt-BR"/>
        </a:p>
      </dgm:t>
    </dgm:pt>
    <dgm:pt modelId="{D632839D-2ECB-46EF-8D66-9275969C6669}" type="sibTrans" cxnId="{6F4BCEAF-027B-4E68-A2A8-804E82467CFF}">
      <dgm:prSet/>
      <dgm:spPr/>
      <dgm:t>
        <a:bodyPr/>
        <a:lstStyle/>
        <a:p>
          <a:endParaRPr lang="pt-BR"/>
        </a:p>
      </dgm:t>
    </dgm:pt>
    <dgm:pt modelId="{B6308A2F-4991-416D-8F74-009E6ED5B29D}">
      <dgm:prSet/>
      <dgm:spPr/>
      <dgm:t>
        <a:bodyPr/>
        <a:lstStyle/>
        <a:p>
          <a:pPr rtl="0"/>
          <a:r>
            <a:rPr lang="pt-BR" smtClean="0"/>
            <a:t>Zylbersztajn, Décio. Estruturas de governança e coordenação do agribusiness: uma aplicação da nova economia das instituições. Diss. Universidade de São Paulo, 1995.</a:t>
          </a:r>
          <a:endParaRPr lang="pt-BR"/>
        </a:p>
      </dgm:t>
    </dgm:pt>
    <dgm:pt modelId="{B97F4AF8-2BE1-4109-B731-ACAF18087585}" type="parTrans" cxnId="{18E2855D-2381-42F3-8630-22370E572270}">
      <dgm:prSet/>
      <dgm:spPr/>
      <dgm:t>
        <a:bodyPr/>
        <a:lstStyle/>
        <a:p>
          <a:endParaRPr lang="pt-BR"/>
        </a:p>
      </dgm:t>
    </dgm:pt>
    <dgm:pt modelId="{6F272BD3-6843-4EC1-861E-312F60CE639B}" type="sibTrans" cxnId="{18E2855D-2381-42F3-8630-22370E572270}">
      <dgm:prSet/>
      <dgm:spPr/>
      <dgm:t>
        <a:bodyPr/>
        <a:lstStyle/>
        <a:p>
          <a:endParaRPr lang="pt-BR"/>
        </a:p>
      </dgm:t>
    </dgm:pt>
    <dgm:pt modelId="{B7723939-3AAC-4B9B-9BF6-18448D0DCCE1}">
      <dgm:prSet/>
      <dgm:spPr/>
      <dgm:t>
        <a:bodyPr/>
        <a:lstStyle/>
        <a:p>
          <a:pPr rtl="0"/>
          <a:r>
            <a:rPr lang="en-US" dirty="0" smtClean="0"/>
            <a:t>GRUPO I: </a:t>
          </a:r>
          <a:r>
            <a:rPr lang="en-US" dirty="0" err="1" smtClean="0"/>
            <a:t>Teoria</a:t>
          </a:r>
          <a:r>
            <a:rPr lang="en-US" dirty="0" smtClean="0"/>
            <a:t> do </a:t>
          </a:r>
          <a:r>
            <a:rPr lang="en-US" dirty="0" err="1" smtClean="0"/>
            <a:t>Agenciamento</a:t>
          </a:r>
          <a:r>
            <a:rPr lang="en-US" dirty="0" smtClean="0"/>
            <a:t> (Agency), </a:t>
          </a:r>
          <a:r>
            <a:rPr lang="en-US" dirty="0" err="1" smtClean="0"/>
            <a:t>Risco</a:t>
          </a:r>
          <a:r>
            <a:rPr lang="en-US" dirty="0" smtClean="0"/>
            <a:t> Moral e </a:t>
          </a:r>
          <a:r>
            <a:rPr lang="en-US" dirty="0" err="1" smtClean="0"/>
            <a:t>Monitoramento</a:t>
          </a:r>
          <a:endParaRPr lang="pt-BR" dirty="0"/>
        </a:p>
      </dgm:t>
    </dgm:pt>
    <dgm:pt modelId="{8C6D3227-4E1D-4A82-A8A4-BC5DDD108417}" type="parTrans" cxnId="{E49861E5-1D20-4817-9E8C-2DF3BD0CF0E0}">
      <dgm:prSet/>
      <dgm:spPr/>
      <dgm:t>
        <a:bodyPr/>
        <a:lstStyle/>
        <a:p>
          <a:endParaRPr lang="pt-BR"/>
        </a:p>
      </dgm:t>
    </dgm:pt>
    <dgm:pt modelId="{9984F3D3-CFAE-4AC0-9473-3A3677A3B6EB}" type="sibTrans" cxnId="{E49861E5-1D20-4817-9E8C-2DF3BD0CF0E0}">
      <dgm:prSet/>
      <dgm:spPr/>
      <dgm:t>
        <a:bodyPr/>
        <a:lstStyle/>
        <a:p>
          <a:endParaRPr lang="pt-BR"/>
        </a:p>
      </dgm:t>
    </dgm:pt>
    <dgm:pt modelId="{64E4B1DE-E889-45CF-98F1-46E64396F76A}">
      <dgm:prSet/>
      <dgm:spPr/>
      <dgm:t>
        <a:bodyPr/>
        <a:lstStyle/>
        <a:p>
          <a:pPr rtl="0"/>
          <a:r>
            <a:rPr lang="en-US" smtClean="0"/>
            <a:t>Para a discussão, a leitura é Jensen and Meckling (1976)  M C. Jensen and W Meckling, "Theory of the Firm: Managerial Behavior, Agency Costs and Ownership Structure," J of Financial Economics 3: 305-360, 1976, Arquivo</a:t>
          </a:r>
          <a:endParaRPr lang="pt-BR"/>
        </a:p>
      </dgm:t>
    </dgm:pt>
    <dgm:pt modelId="{CA9E1432-B3F4-4447-AD93-58CD98AD12A6}" type="parTrans" cxnId="{5CD7B821-FDAF-44D2-8199-E362CDA0520C}">
      <dgm:prSet/>
      <dgm:spPr/>
      <dgm:t>
        <a:bodyPr/>
        <a:lstStyle/>
        <a:p>
          <a:endParaRPr lang="pt-BR"/>
        </a:p>
      </dgm:t>
    </dgm:pt>
    <dgm:pt modelId="{C4792A3B-A004-4E99-B033-253217F34492}" type="sibTrans" cxnId="{5CD7B821-FDAF-44D2-8199-E362CDA0520C}">
      <dgm:prSet/>
      <dgm:spPr/>
      <dgm:t>
        <a:bodyPr/>
        <a:lstStyle/>
        <a:p>
          <a:endParaRPr lang="pt-BR"/>
        </a:p>
      </dgm:t>
    </dgm:pt>
    <dgm:pt modelId="{EF74D462-C86A-48DE-BE70-5DE2CCFDB178}" type="pres">
      <dgm:prSet presAssocID="{7C136962-0B1A-4D76-A7E8-6F855F99F0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F021B7D-475A-415A-B5D1-3705FC110779}" type="pres">
      <dgm:prSet presAssocID="{F76BAD9D-2208-4FC4-9E5A-1CAB2C9B7B3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9BAF15-7A42-4D35-9F7A-441314B1F960}" type="pres">
      <dgm:prSet presAssocID="{F76BAD9D-2208-4FC4-9E5A-1CAB2C9B7B39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B5C797-E512-4033-B909-D23599EAFBDD}" type="pres">
      <dgm:prSet presAssocID="{B9173182-E947-4BA8-88F9-048FCA13B70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37BEE87-805D-47D3-9DE8-9A0F2D65569D}" type="pres">
      <dgm:prSet presAssocID="{B9173182-E947-4BA8-88F9-048FCA13B70F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E5DCC9-B1D1-4701-A803-76E75468D4A0}" type="pres">
      <dgm:prSet presAssocID="{C3DC7485-F634-4F87-92F9-742BD2FC991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E9C825-21AA-4BF6-98F8-490C43AA7577}" type="pres">
      <dgm:prSet presAssocID="{C3DC7485-F634-4F87-92F9-742BD2FC9911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2074A1-9431-438C-989E-95EAFF219D8A}" type="pres">
      <dgm:prSet presAssocID="{E094461A-2C3F-4073-9320-98CCD282F2A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F0A37E4-EA46-44D1-B0BF-2B8042A9541F}" type="pres">
      <dgm:prSet presAssocID="{E094461A-2C3F-4073-9320-98CCD282F2A7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A157481-B922-4623-8B5F-20496FD3200D}" type="pres">
      <dgm:prSet presAssocID="{B7723939-3AAC-4B9B-9BF6-18448D0DCCE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3704AC-2241-4A3F-83A8-FC01AC4FDA66}" type="pres">
      <dgm:prSet presAssocID="{B7723939-3AAC-4B9B-9BF6-18448D0DCCE1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C1D7142-3837-4AE5-BFEA-0F7B8C3492D0}" srcId="{C3DC7485-F634-4F87-92F9-742BD2FC9911}" destId="{7B7BF3AE-2621-4EA0-A4C1-9A7DF9D6F4C3}" srcOrd="0" destOrd="0" parTransId="{A2A26771-4EEC-4546-8796-D027CB8692F4}" sibTransId="{58075994-B849-4F70-A0C7-1860CB5BFAE8}"/>
    <dgm:cxn modelId="{5CD7B821-FDAF-44D2-8199-E362CDA0520C}" srcId="{B7723939-3AAC-4B9B-9BF6-18448D0DCCE1}" destId="{64E4B1DE-E889-45CF-98F1-46E64396F76A}" srcOrd="0" destOrd="0" parTransId="{CA9E1432-B3F4-4447-AD93-58CD98AD12A6}" sibTransId="{C4792A3B-A004-4E99-B033-253217F34492}"/>
    <dgm:cxn modelId="{677ED2BC-0022-4BBD-AD78-FF400845AF75}" srcId="{F76BAD9D-2208-4FC4-9E5A-1CAB2C9B7B39}" destId="{45168EA9-4B50-4CCA-ADBC-F97088403CA0}" srcOrd="0" destOrd="0" parTransId="{5194FF2B-1F73-4892-A415-C01FCF688F39}" sibTransId="{B0ECB130-8EB9-4E77-820E-BB392E8893FF}"/>
    <dgm:cxn modelId="{319A8055-979B-4EBE-AD95-83AB95F2EB0C}" type="presOf" srcId="{7C136962-0B1A-4D76-A7E8-6F855F99F098}" destId="{EF74D462-C86A-48DE-BE70-5DE2CCFDB178}" srcOrd="0" destOrd="0" presId="urn:microsoft.com/office/officeart/2005/8/layout/vList2"/>
    <dgm:cxn modelId="{60530D80-79C9-4F75-A8CC-9388CEAC7E3F}" type="presOf" srcId="{438563D7-E0A3-4578-9225-DE57CFD0FD0C}" destId="{B37BEE87-805D-47D3-9DE8-9A0F2D65569D}" srcOrd="0" destOrd="0" presId="urn:microsoft.com/office/officeart/2005/8/layout/vList2"/>
    <dgm:cxn modelId="{45350A4D-ECE8-40ED-ADB4-D4D145B5C4B7}" srcId="{7C136962-0B1A-4D76-A7E8-6F855F99F098}" destId="{F76BAD9D-2208-4FC4-9E5A-1CAB2C9B7B39}" srcOrd="0" destOrd="0" parTransId="{B7336645-D9A6-4664-8816-C4332FBBC4F9}" sibTransId="{A5AF824F-8938-40DA-BF0A-180BC036774E}"/>
    <dgm:cxn modelId="{AEB83E9B-2464-47FC-820A-7BC91763C7CE}" type="presOf" srcId="{B7723939-3AAC-4B9B-9BF6-18448D0DCCE1}" destId="{DA157481-B922-4623-8B5F-20496FD3200D}" srcOrd="0" destOrd="0" presId="urn:microsoft.com/office/officeart/2005/8/layout/vList2"/>
    <dgm:cxn modelId="{16C68335-01D0-4BFB-9045-6F4376260AAF}" type="presOf" srcId="{F76BAD9D-2208-4FC4-9E5A-1CAB2C9B7B39}" destId="{4F021B7D-475A-415A-B5D1-3705FC110779}" srcOrd="0" destOrd="0" presId="urn:microsoft.com/office/officeart/2005/8/layout/vList2"/>
    <dgm:cxn modelId="{CF3125DE-9658-4814-B746-B588795C003B}" type="presOf" srcId="{E094461A-2C3F-4073-9320-98CCD282F2A7}" destId="{BD2074A1-9431-438C-989E-95EAFF219D8A}" srcOrd="0" destOrd="0" presId="urn:microsoft.com/office/officeart/2005/8/layout/vList2"/>
    <dgm:cxn modelId="{E49861E5-1D20-4817-9E8C-2DF3BD0CF0E0}" srcId="{7C136962-0B1A-4D76-A7E8-6F855F99F098}" destId="{B7723939-3AAC-4B9B-9BF6-18448D0DCCE1}" srcOrd="4" destOrd="0" parTransId="{8C6D3227-4E1D-4A82-A8A4-BC5DDD108417}" sibTransId="{9984F3D3-CFAE-4AC0-9473-3A3677A3B6EB}"/>
    <dgm:cxn modelId="{18E2855D-2381-42F3-8630-22370E572270}" srcId="{E094461A-2C3F-4073-9320-98CCD282F2A7}" destId="{B6308A2F-4991-416D-8F74-009E6ED5B29D}" srcOrd="0" destOrd="0" parTransId="{B97F4AF8-2BE1-4109-B731-ACAF18087585}" sibTransId="{6F272BD3-6843-4EC1-861E-312F60CE639B}"/>
    <dgm:cxn modelId="{68E18A10-B950-4075-9472-CF3A1EC6715B}" srcId="{7C136962-0B1A-4D76-A7E8-6F855F99F098}" destId="{C3DC7485-F634-4F87-92F9-742BD2FC9911}" srcOrd="2" destOrd="0" parTransId="{E8D41A1E-39FD-40E4-AD43-E9E8DBB4869C}" sibTransId="{9AD8C379-5DAA-46AD-A63B-589D1B768C67}"/>
    <dgm:cxn modelId="{5103C9A0-FDD9-40D9-B483-5948950B4D51}" srcId="{7C136962-0B1A-4D76-A7E8-6F855F99F098}" destId="{B9173182-E947-4BA8-88F9-048FCA13B70F}" srcOrd="1" destOrd="0" parTransId="{58451D92-6478-4D1E-A46D-B2700D509394}" sibTransId="{9621618E-286C-4E43-A6B8-00DAECF8E305}"/>
    <dgm:cxn modelId="{88000258-61E2-4778-B2B3-95C538BD2C8C}" type="presOf" srcId="{B9173182-E947-4BA8-88F9-048FCA13B70F}" destId="{30B5C797-E512-4033-B909-D23599EAFBDD}" srcOrd="0" destOrd="0" presId="urn:microsoft.com/office/officeart/2005/8/layout/vList2"/>
    <dgm:cxn modelId="{2D7576C9-6209-4715-9E52-00F119BED295}" type="presOf" srcId="{45168EA9-4B50-4CCA-ADBC-F97088403CA0}" destId="{939BAF15-7A42-4D35-9F7A-441314B1F960}" srcOrd="0" destOrd="0" presId="urn:microsoft.com/office/officeart/2005/8/layout/vList2"/>
    <dgm:cxn modelId="{6F4BCEAF-027B-4E68-A2A8-804E82467CFF}" srcId="{7C136962-0B1A-4D76-A7E8-6F855F99F098}" destId="{E094461A-2C3F-4073-9320-98CCD282F2A7}" srcOrd="3" destOrd="0" parTransId="{D2ADEEC3-8080-46FE-95E7-EEFAF1B8C1B4}" sibTransId="{D632839D-2ECB-46EF-8D66-9275969C6669}"/>
    <dgm:cxn modelId="{FC4B1F5D-A64C-491C-A82B-60B49643534D}" type="presOf" srcId="{B6308A2F-4991-416D-8F74-009E6ED5B29D}" destId="{DF0A37E4-EA46-44D1-B0BF-2B8042A9541F}" srcOrd="0" destOrd="0" presId="urn:microsoft.com/office/officeart/2005/8/layout/vList2"/>
    <dgm:cxn modelId="{C874EEBB-F785-4B43-96A1-6E1F01D56930}" type="presOf" srcId="{64E4B1DE-E889-45CF-98F1-46E64396F76A}" destId="{393704AC-2241-4A3F-83A8-FC01AC4FDA66}" srcOrd="0" destOrd="0" presId="urn:microsoft.com/office/officeart/2005/8/layout/vList2"/>
    <dgm:cxn modelId="{81CC32E5-68C9-4D22-BB45-25CCFEB23DDF}" type="presOf" srcId="{C3DC7485-F634-4F87-92F9-742BD2FC9911}" destId="{D0E5DCC9-B1D1-4701-A803-76E75468D4A0}" srcOrd="0" destOrd="0" presId="urn:microsoft.com/office/officeart/2005/8/layout/vList2"/>
    <dgm:cxn modelId="{44B4E13A-BBFE-4602-8B60-0F61E6B2474D}" type="presOf" srcId="{7B7BF3AE-2621-4EA0-A4C1-9A7DF9D6F4C3}" destId="{B4E9C825-21AA-4BF6-98F8-490C43AA7577}" srcOrd="0" destOrd="0" presId="urn:microsoft.com/office/officeart/2005/8/layout/vList2"/>
    <dgm:cxn modelId="{A026B673-B0C1-4F8C-AA0B-4B160D28BBDA}" srcId="{B9173182-E947-4BA8-88F9-048FCA13B70F}" destId="{438563D7-E0A3-4578-9225-DE57CFD0FD0C}" srcOrd="0" destOrd="0" parTransId="{E212CD69-2623-4169-941B-BCD838B3EAA8}" sibTransId="{3650AADB-945D-4D48-8784-68EF273C075F}"/>
    <dgm:cxn modelId="{13D6FF0B-91DF-4022-ACF8-9EA17DB8DF7A}" type="presParOf" srcId="{EF74D462-C86A-48DE-BE70-5DE2CCFDB178}" destId="{4F021B7D-475A-415A-B5D1-3705FC110779}" srcOrd="0" destOrd="0" presId="urn:microsoft.com/office/officeart/2005/8/layout/vList2"/>
    <dgm:cxn modelId="{3983EB34-8A32-489F-B01B-179D93C3A310}" type="presParOf" srcId="{EF74D462-C86A-48DE-BE70-5DE2CCFDB178}" destId="{939BAF15-7A42-4D35-9F7A-441314B1F960}" srcOrd="1" destOrd="0" presId="urn:microsoft.com/office/officeart/2005/8/layout/vList2"/>
    <dgm:cxn modelId="{A3712A2F-F0CA-433B-824E-B4853E1A3D33}" type="presParOf" srcId="{EF74D462-C86A-48DE-BE70-5DE2CCFDB178}" destId="{30B5C797-E512-4033-B909-D23599EAFBDD}" srcOrd="2" destOrd="0" presId="urn:microsoft.com/office/officeart/2005/8/layout/vList2"/>
    <dgm:cxn modelId="{B941EC13-A84E-4A34-A197-447D9E308126}" type="presParOf" srcId="{EF74D462-C86A-48DE-BE70-5DE2CCFDB178}" destId="{B37BEE87-805D-47D3-9DE8-9A0F2D65569D}" srcOrd="3" destOrd="0" presId="urn:microsoft.com/office/officeart/2005/8/layout/vList2"/>
    <dgm:cxn modelId="{5C403B4C-D6BE-48CB-A337-B49B116B6B82}" type="presParOf" srcId="{EF74D462-C86A-48DE-BE70-5DE2CCFDB178}" destId="{D0E5DCC9-B1D1-4701-A803-76E75468D4A0}" srcOrd="4" destOrd="0" presId="urn:microsoft.com/office/officeart/2005/8/layout/vList2"/>
    <dgm:cxn modelId="{2D39C526-30C4-4409-B1D2-CAC8B69FA6F9}" type="presParOf" srcId="{EF74D462-C86A-48DE-BE70-5DE2CCFDB178}" destId="{B4E9C825-21AA-4BF6-98F8-490C43AA7577}" srcOrd="5" destOrd="0" presId="urn:microsoft.com/office/officeart/2005/8/layout/vList2"/>
    <dgm:cxn modelId="{EB17B09F-5048-4196-8380-8044DF98C248}" type="presParOf" srcId="{EF74D462-C86A-48DE-BE70-5DE2CCFDB178}" destId="{BD2074A1-9431-438C-989E-95EAFF219D8A}" srcOrd="6" destOrd="0" presId="urn:microsoft.com/office/officeart/2005/8/layout/vList2"/>
    <dgm:cxn modelId="{FD47C1A1-277C-4798-B0AE-C46929F90B6C}" type="presParOf" srcId="{EF74D462-C86A-48DE-BE70-5DE2CCFDB178}" destId="{DF0A37E4-EA46-44D1-B0BF-2B8042A9541F}" srcOrd="7" destOrd="0" presId="urn:microsoft.com/office/officeart/2005/8/layout/vList2"/>
    <dgm:cxn modelId="{BFFFF488-DBB2-4B55-A50A-3654868EA2CC}" type="presParOf" srcId="{EF74D462-C86A-48DE-BE70-5DE2CCFDB178}" destId="{DA157481-B922-4623-8B5F-20496FD3200D}" srcOrd="8" destOrd="0" presId="urn:microsoft.com/office/officeart/2005/8/layout/vList2"/>
    <dgm:cxn modelId="{155B896E-A8BD-4878-8DE5-51E6E9EF23A7}" type="presParOf" srcId="{EF74D462-C86A-48DE-BE70-5DE2CCFDB178}" destId="{393704AC-2241-4A3F-83A8-FC01AC4FDA66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CA95AA-5A39-4B5E-A088-0081576379A9}">
      <dsp:nvSpPr>
        <dsp:cNvPr id="0" name=""/>
        <dsp:cNvSpPr/>
      </dsp:nvSpPr>
      <dsp:spPr>
        <a:xfrm>
          <a:off x="0" y="806231"/>
          <a:ext cx="7620000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GRUPO A: A Natureza da Firma: As contribuições de Coase &amp; Instituições por D </a:t>
          </a:r>
          <a:r>
            <a:rPr lang="pt-BR" sz="1700" kern="1200" dirty="0" err="1" smtClean="0"/>
            <a:t>Norh</a:t>
          </a:r>
          <a:endParaRPr lang="pt-BR" sz="1700" kern="1200" dirty="0"/>
        </a:p>
      </dsp:txBody>
      <dsp:txXfrm>
        <a:off x="19904" y="826135"/>
        <a:ext cx="7580192" cy="367937"/>
      </dsp:txXfrm>
    </dsp:sp>
    <dsp:sp modelId="{FAFABB07-7E19-48A2-9BF2-DFA96A1132E9}">
      <dsp:nvSpPr>
        <dsp:cNvPr id="0" name=""/>
        <dsp:cNvSpPr/>
      </dsp:nvSpPr>
      <dsp:spPr>
        <a:xfrm>
          <a:off x="0" y="1213976"/>
          <a:ext cx="7620000" cy="413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1590" rIns="120904" bIns="21590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300" kern="1200" dirty="0" smtClean="0"/>
            <a:t>Ronald H. Coase, "The </a:t>
          </a:r>
          <a:r>
            <a:rPr lang="pt-BR" sz="1300" kern="1200" dirty="0" err="1" smtClean="0"/>
            <a:t>Nature</a:t>
          </a:r>
          <a:r>
            <a:rPr lang="pt-BR" sz="1300" kern="1200" dirty="0" smtClean="0"/>
            <a:t> </a:t>
          </a:r>
          <a:r>
            <a:rPr lang="pt-BR" sz="1300" kern="1200" dirty="0" err="1" smtClean="0"/>
            <a:t>of</a:t>
          </a:r>
          <a:r>
            <a:rPr lang="pt-BR" sz="1300" kern="1200" dirty="0" smtClean="0"/>
            <a:t> </a:t>
          </a:r>
          <a:r>
            <a:rPr lang="pt-BR" sz="1300" kern="1200" dirty="0" err="1" smtClean="0"/>
            <a:t>the</a:t>
          </a:r>
          <a:r>
            <a:rPr lang="pt-BR" sz="1300" kern="1200" dirty="0" smtClean="0"/>
            <a:t> </a:t>
          </a:r>
          <a:r>
            <a:rPr lang="pt-BR" sz="1300" kern="1200" dirty="0" err="1" smtClean="0"/>
            <a:t>Firm</a:t>
          </a:r>
          <a:r>
            <a:rPr lang="pt-BR" sz="1300" kern="1200" dirty="0" smtClean="0"/>
            <a:t>," </a:t>
          </a:r>
          <a:r>
            <a:rPr lang="pt-BR" sz="1300" kern="1200" dirty="0" err="1" smtClean="0"/>
            <a:t>Economica</a:t>
          </a:r>
          <a:r>
            <a:rPr lang="pt-BR" sz="1300" kern="1200" dirty="0" smtClean="0"/>
            <a:t> (N.S.) 4: 386-405 (</a:t>
          </a:r>
          <a:r>
            <a:rPr lang="pt-BR" sz="1300" kern="1200" dirty="0" err="1" smtClean="0"/>
            <a:t>November</a:t>
          </a:r>
          <a:r>
            <a:rPr lang="pt-BR" sz="1300" kern="1200" dirty="0" smtClean="0"/>
            <a:t> 1937). ( Artigo clássico do prêmio </a:t>
          </a:r>
          <a:r>
            <a:rPr lang="pt-BR" sz="1300" kern="1200" dirty="0" err="1" smtClean="0"/>
            <a:t>nobel</a:t>
          </a:r>
          <a:r>
            <a:rPr lang="pt-BR" sz="1300" kern="1200" dirty="0" smtClean="0"/>
            <a:t> em economia Ronald Coase.)</a:t>
          </a:r>
          <a:endParaRPr lang="pt-BR" sz="1300" kern="1200" dirty="0"/>
        </a:p>
      </dsp:txBody>
      <dsp:txXfrm>
        <a:off x="0" y="1213976"/>
        <a:ext cx="7620000" cy="413482"/>
      </dsp:txXfrm>
    </dsp:sp>
    <dsp:sp modelId="{9CB3DF6D-90B4-4EE7-A7DF-162C0F1C5250}">
      <dsp:nvSpPr>
        <dsp:cNvPr id="0" name=""/>
        <dsp:cNvSpPr/>
      </dsp:nvSpPr>
      <dsp:spPr>
        <a:xfrm>
          <a:off x="0" y="1627458"/>
          <a:ext cx="7620000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GRUPO B:Economia dos custos de transação</a:t>
          </a:r>
          <a:endParaRPr lang="pt-BR" sz="1700" kern="1200" dirty="0"/>
        </a:p>
      </dsp:txBody>
      <dsp:txXfrm>
        <a:off x="19904" y="1647362"/>
        <a:ext cx="7580192" cy="367937"/>
      </dsp:txXfrm>
    </dsp:sp>
    <dsp:sp modelId="{11CF823E-4618-4B18-B583-51007CCDC16F}">
      <dsp:nvSpPr>
        <dsp:cNvPr id="0" name=""/>
        <dsp:cNvSpPr/>
      </dsp:nvSpPr>
      <dsp:spPr>
        <a:xfrm>
          <a:off x="0" y="2035203"/>
          <a:ext cx="7620000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1590" rIns="120904" bIns="21590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300" kern="1200" dirty="0" smtClean="0"/>
            <a:t>Oliver E. Williamson, The </a:t>
          </a:r>
          <a:r>
            <a:rPr lang="pt-BR" sz="1300" kern="1200" dirty="0" err="1" smtClean="0"/>
            <a:t>Economic</a:t>
          </a:r>
          <a:r>
            <a:rPr lang="pt-BR" sz="1300" kern="1200" dirty="0" smtClean="0"/>
            <a:t> </a:t>
          </a:r>
          <a:r>
            <a:rPr lang="pt-BR" sz="1300" kern="1200" dirty="0" err="1" smtClean="0"/>
            <a:t>Institutions</a:t>
          </a:r>
          <a:r>
            <a:rPr lang="pt-BR" sz="1300" kern="1200" dirty="0" smtClean="0"/>
            <a:t> </a:t>
          </a:r>
          <a:r>
            <a:rPr lang="pt-BR" sz="1300" kern="1200" dirty="0" err="1" smtClean="0"/>
            <a:t>of</a:t>
          </a:r>
          <a:r>
            <a:rPr lang="pt-BR" sz="1300" kern="1200" dirty="0" smtClean="0"/>
            <a:t> </a:t>
          </a:r>
          <a:r>
            <a:rPr lang="pt-BR" sz="1300" kern="1200" dirty="0" err="1" smtClean="0"/>
            <a:t>Capitalism</a:t>
          </a:r>
          <a:r>
            <a:rPr lang="pt-BR" sz="1300" kern="1200" dirty="0" smtClean="0"/>
            <a:t>. New York: The </a:t>
          </a:r>
          <a:r>
            <a:rPr lang="pt-BR" sz="1300" kern="1200" dirty="0" err="1" smtClean="0"/>
            <a:t>Free</a:t>
          </a:r>
          <a:r>
            <a:rPr lang="pt-BR" sz="1300" kern="1200" dirty="0" smtClean="0"/>
            <a:t> Press, 1985, </a:t>
          </a:r>
          <a:r>
            <a:rPr lang="pt-BR" sz="1300" kern="1200" dirty="0" err="1" smtClean="0"/>
            <a:t>chapters</a:t>
          </a:r>
          <a:r>
            <a:rPr lang="pt-BR" sz="1300" kern="1200" dirty="0" smtClean="0"/>
            <a:t> 1</a:t>
          </a:r>
          <a:endParaRPr lang="pt-BR" sz="1300" kern="1200" dirty="0"/>
        </a:p>
      </dsp:txBody>
      <dsp:txXfrm>
        <a:off x="0" y="2035203"/>
        <a:ext cx="7620000" cy="281520"/>
      </dsp:txXfrm>
    </dsp:sp>
    <dsp:sp modelId="{C8E5E0FA-AD7A-4592-864C-5630F1E182D5}">
      <dsp:nvSpPr>
        <dsp:cNvPr id="0" name=""/>
        <dsp:cNvSpPr/>
      </dsp:nvSpPr>
      <dsp:spPr>
        <a:xfrm>
          <a:off x="0" y="2316723"/>
          <a:ext cx="7620000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GRUPO C: Especificidade dos Ativos (integração vertical)</a:t>
          </a:r>
          <a:endParaRPr lang="pt-BR" sz="1700" kern="1200" dirty="0"/>
        </a:p>
      </dsp:txBody>
      <dsp:txXfrm>
        <a:off x="19904" y="2336627"/>
        <a:ext cx="7580192" cy="367937"/>
      </dsp:txXfrm>
    </dsp:sp>
    <dsp:sp modelId="{12E48A25-3C17-4968-B121-23C7D4B9EA01}">
      <dsp:nvSpPr>
        <dsp:cNvPr id="0" name=""/>
        <dsp:cNvSpPr/>
      </dsp:nvSpPr>
      <dsp:spPr>
        <a:xfrm>
          <a:off x="0" y="2724468"/>
          <a:ext cx="7620000" cy="413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1590" rIns="120904" bIns="21590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300" kern="1200" smtClean="0"/>
            <a:t>Benjamin Klein, Robert G. Crawford, and Armen Alchian, "Vertical Integration, Appropriable Rents, and the Competitive Contracting Process," Journal of Law and Economics 21(2): 297-326 (1978).</a:t>
          </a:r>
          <a:endParaRPr lang="pt-BR" sz="1300" kern="1200"/>
        </a:p>
      </dsp:txBody>
      <dsp:txXfrm>
        <a:off x="0" y="2724468"/>
        <a:ext cx="7620000" cy="413482"/>
      </dsp:txXfrm>
    </dsp:sp>
    <dsp:sp modelId="{7EA1A31A-47FE-489B-A059-FB0A8EFDD00F}">
      <dsp:nvSpPr>
        <dsp:cNvPr id="0" name=""/>
        <dsp:cNvSpPr/>
      </dsp:nvSpPr>
      <dsp:spPr>
        <a:xfrm>
          <a:off x="0" y="3137951"/>
          <a:ext cx="7620000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GRUPO D: Críticas ao Trabalho de Benjamin Klein</a:t>
          </a:r>
          <a:endParaRPr lang="pt-BR" sz="1700" kern="1200" dirty="0"/>
        </a:p>
      </dsp:txBody>
      <dsp:txXfrm>
        <a:off x="19904" y="3157855"/>
        <a:ext cx="7580192" cy="367937"/>
      </dsp:txXfrm>
    </dsp:sp>
    <dsp:sp modelId="{A4151CC4-C939-4694-AEA2-7A429B8DDB82}">
      <dsp:nvSpPr>
        <dsp:cNvPr id="0" name=""/>
        <dsp:cNvSpPr/>
      </dsp:nvSpPr>
      <dsp:spPr>
        <a:xfrm>
          <a:off x="0" y="3545696"/>
          <a:ext cx="7620000" cy="44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1590" rIns="120904" bIns="21590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300" b="0" i="0" kern="1200" dirty="0" smtClean="0"/>
            <a:t>Creating Holdup through Vertical Integration: Fisher Body Revisited Author(s): By Robert F. Freeland (2000)</a:t>
          </a:r>
          <a:endParaRPr lang="pt-B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300" b="0" i="0" kern="1200" dirty="0" smtClean="0">
              <a:hlinkClick xmlns:r="http://schemas.openxmlformats.org/officeDocument/2006/relationships" r:id="rId1"/>
            </a:rPr>
            <a:t>The Acquisition of Fisher Body by General Motors </a:t>
          </a:r>
          <a:r>
            <a:rPr lang="en-US" sz="1300" b="0" i="0" kern="1200" dirty="0" err="1" smtClean="0">
              <a:hlinkClick xmlns:r="http://schemas.openxmlformats.org/officeDocument/2006/relationships" r:id="rId1"/>
            </a:rPr>
            <a:t>por</a:t>
          </a:r>
          <a:r>
            <a:rPr lang="en-US" sz="1300" b="0" i="0" kern="1200" dirty="0" smtClean="0">
              <a:hlinkClick xmlns:r="http://schemas.openxmlformats.org/officeDocument/2006/relationships" r:id="rId1"/>
            </a:rPr>
            <a:t> Ronald Coase (2000)</a:t>
          </a:r>
          <a:endParaRPr lang="en-US" sz="1300" b="0" i="0" kern="1200" dirty="0"/>
        </a:p>
      </dsp:txBody>
      <dsp:txXfrm>
        <a:off x="0" y="3545696"/>
        <a:ext cx="7620000" cy="448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021B7D-475A-415A-B5D1-3705FC110779}">
      <dsp:nvSpPr>
        <dsp:cNvPr id="0" name=""/>
        <dsp:cNvSpPr/>
      </dsp:nvSpPr>
      <dsp:spPr>
        <a:xfrm>
          <a:off x="0" y="198517"/>
          <a:ext cx="76200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GRUPO E: INTEGRAÇÃO VERTICAL OU BARGANHA</a:t>
          </a:r>
          <a:endParaRPr lang="pt-BR" sz="1800" kern="1200" dirty="0"/>
        </a:p>
      </dsp:txBody>
      <dsp:txXfrm>
        <a:off x="21075" y="219592"/>
        <a:ext cx="7577850" cy="389580"/>
      </dsp:txXfrm>
    </dsp:sp>
    <dsp:sp modelId="{939BAF15-7A42-4D35-9F7A-441314B1F960}">
      <dsp:nvSpPr>
        <dsp:cNvPr id="0" name=""/>
        <dsp:cNvSpPr/>
      </dsp:nvSpPr>
      <dsp:spPr>
        <a:xfrm>
          <a:off x="0" y="630247"/>
          <a:ext cx="7620000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400" kern="1200" smtClean="0"/>
            <a:t>AZEVEDO, Paulo F. Integração vertical e barganha. São Paulo, 1996. 219p. Diss. Tese (Doutorado)-Faculdade de Economia e Administração, Universidade de São Paulo.</a:t>
          </a:r>
          <a:endParaRPr lang="pt-BR" sz="1400" kern="1200"/>
        </a:p>
      </dsp:txBody>
      <dsp:txXfrm>
        <a:off x="0" y="630247"/>
        <a:ext cx="7620000" cy="437805"/>
      </dsp:txXfrm>
    </dsp:sp>
    <dsp:sp modelId="{30B5C797-E512-4033-B909-D23599EAFBDD}">
      <dsp:nvSpPr>
        <dsp:cNvPr id="0" name=""/>
        <dsp:cNvSpPr/>
      </dsp:nvSpPr>
      <dsp:spPr>
        <a:xfrm>
          <a:off x="0" y="1068052"/>
          <a:ext cx="76200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GRUPO F: </a:t>
          </a:r>
          <a:r>
            <a:rPr lang="en-US" sz="1800" kern="1200" dirty="0" err="1" smtClean="0"/>
            <a:t>Direito</a:t>
          </a:r>
          <a:r>
            <a:rPr lang="en-US" sz="1800" kern="1200" dirty="0" smtClean="0"/>
            <a:t> de </a:t>
          </a:r>
          <a:r>
            <a:rPr lang="en-US" sz="1800" kern="1200" dirty="0" err="1" smtClean="0"/>
            <a:t>Propriedade</a:t>
          </a:r>
          <a:endParaRPr lang="pt-BR" sz="1800" kern="1200" dirty="0"/>
        </a:p>
      </dsp:txBody>
      <dsp:txXfrm>
        <a:off x="21075" y="1089127"/>
        <a:ext cx="7577850" cy="389580"/>
      </dsp:txXfrm>
    </dsp:sp>
    <dsp:sp modelId="{B37BEE87-805D-47D3-9DE8-9A0F2D65569D}">
      <dsp:nvSpPr>
        <dsp:cNvPr id="0" name=""/>
        <dsp:cNvSpPr/>
      </dsp:nvSpPr>
      <dsp:spPr>
        <a:xfrm>
          <a:off x="0" y="1499782"/>
          <a:ext cx="7620000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smtClean="0"/>
            <a:t>Demsetz, Harold. 1967. “Toward a Theory of Property Rights,” American Economic Review 57(2): 347‑359. Arquivo</a:t>
          </a:r>
          <a:endParaRPr lang="pt-BR" sz="1400" kern="1200"/>
        </a:p>
      </dsp:txBody>
      <dsp:txXfrm>
        <a:off x="0" y="1499782"/>
        <a:ext cx="7620000" cy="437805"/>
      </dsp:txXfrm>
    </dsp:sp>
    <dsp:sp modelId="{D0E5DCC9-B1D1-4701-A803-76E75468D4A0}">
      <dsp:nvSpPr>
        <dsp:cNvPr id="0" name=""/>
        <dsp:cNvSpPr/>
      </dsp:nvSpPr>
      <dsp:spPr>
        <a:xfrm>
          <a:off x="0" y="1937587"/>
          <a:ext cx="76200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GRUPO G: </a:t>
          </a:r>
          <a:r>
            <a:rPr lang="en-US" sz="1800" kern="1200" dirty="0" err="1" smtClean="0"/>
            <a:t>Direito</a:t>
          </a:r>
          <a:r>
            <a:rPr lang="en-US" sz="1800" kern="1200" dirty="0" smtClean="0"/>
            <a:t> de </a:t>
          </a:r>
          <a:r>
            <a:rPr lang="en-US" sz="1800" kern="1200" dirty="0" err="1" smtClean="0"/>
            <a:t>Propriedade</a:t>
          </a:r>
          <a:r>
            <a:rPr lang="en-US" sz="1800" kern="1200" dirty="0" smtClean="0"/>
            <a:t> (PROBLEMA CUSTO SOCIAL)</a:t>
          </a:r>
          <a:endParaRPr lang="pt-BR" sz="1800" kern="1200" dirty="0"/>
        </a:p>
      </dsp:txBody>
      <dsp:txXfrm>
        <a:off x="21075" y="1958662"/>
        <a:ext cx="7577850" cy="389580"/>
      </dsp:txXfrm>
    </dsp:sp>
    <dsp:sp modelId="{B4E9C825-21AA-4BF6-98F8-490C43AA7577}">
      <dsp:nvSpPr>
        <dsp:cNvPr id="0" name=""/>
        <dsp:cNvSpPr/>
      </dsp:nvSpPr>
      <dsp:spPr>
        <a:xfrm>
          <a:off x="0" y="2369317"/>
          <a:ext cx="762000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smtClean="0"/>
            <a:t>Coase, R. The problem of social cost The Journal of Law and Economics, october 1960 Arquivo</a:t>
          </a:r>
          <a:endParaRPr lang="pt-BR" sz="1400" kern="1200"/>
        </a:p>
      </dsp:txBody>
      <dsp:txXfrm>
        <a:off x="0" y="2369317"/>
        <a:ext cx="7620000" cy="298080"/>
      </dsp:txXfrm>
    </dsp:sp>
    <dsp:sp modelId="{BD2074A1-9431-438C-989E-95EAFF219D8A}">
      <dsp:nvSpPr>
        <dsp:cNvPr id="0" name=""/>
        <dsp:cNvSpPr/>
      </dsp:nvSpPr>
      <dsp:spPr>
        <a:xfrm>
          <a:off x="0" y="2667397"/>
          <a:ext cx="76200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GRUPO H: ESTRUTURA DE GOVERNANÇA (PROF. DÉCIO)</a:t>
          </a:r>
          <a:endParaRPr lang="pt-BR" sz="1800" kern="1200" dirty="0"/>
        </a:p>
      </dsp:txBody>
      <dsp:txXfrm>
        <a:off x="21075" y="2688472"/>
        <a:ext cx="7577850" cy="389580"/>
      </dsp:txXfrm>
    </dsp:sp>
    <dsp:sp modelId="{DF0A37E4-EA46-44D1-B0BF-2B8042A9541F}">
      <dsp:nvSpPr>
        <dsp:cNvPr id="0" name=""/>
        <dsp:cNvSpPr/>
      </dsp:nvSpPr>
      <dsp:spPr>
        <a:xfrm>
          <a:off x="0" y="3099127"/>
          <a:ext cx="7620000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400" kern="1200" smtClean="0"/>
            <a:t>Zylbersztajn, Décio. Estruturas de governança e coordenação do agribusiness: uma aplicação da nova economia das instituições. Diss. Universidade de São Paulo, 1995.</a:t>
          </a:r>
          <a:endParaRPr lang="pt-BR" sz="1400" kern="1200"/>
        </a:p>
      </dsp:txBody>
      <dsp:txXfrm>
        <a:off x="0" y="3099127"/>
        <a:ext cx="7620000" cy="437805"/>
      </dsp:txXfrm>
    </dsp:sp>
    <dsp:sp modelId="{DA157481-B922-4623-8B5F-20496FD3200D}">
      <dsp:nvSpPr>
        <dsp:cNvPr id="0" name=""/>
        <dsp:cNvSpPr/>
      </dsp:nvSpPr>
      <dsp:spPr>
        <a:xfrm>
          <a:off x="0" y="3536932"/>
          <a:ext cx="76200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GRUPO I: </a:t>
          </a:r>
          <a:r>
            <a:rPr lang="en-US" sz="1800" kern="1200" dirty="0" err="1" smtClean="0"/>
            <a:t>Teoria</a:t>
          </a:r>
          <a:r>
            <a:rPr lang="en-US" sz="1800" kern="1200" dirty="0" smtClean="0"/>
            <a:t> do </a:t>
          </a:r>
          <a:r>
            <a:rPr lang="en-US" sz="1800" kern="1200" dirty="0" err="1" smtClean="0"/>
            <a:t>Agenciamento</a:t>
          </a:r>
          <a:r>
            <a:rPr lang="en-US" sz="1800" kern="1200" dirty="0" smtClean="0"/>
            <a:t> (Agency), </a:t>
          </a:r>
          <a:r>
            <a:rPr lang="en-US" sz="1800" kern="1200" dirty="0" err="1" smtClean="0"/>
            <a:t>Risco</a:t>
          </a:r>
          <a:r>
            <a:rPr lang="en-US" sz="1800" kern="1200" dirty="0" smtClean="0"/>
            <a:t> Moral e </a:t>
          </a:r>
          <a:r>
            <a:rPr lang="en-US" sz="1800" kern="1200" dirty="0" err="1" smtClean="0"/>
            <a:t>Monitoramento</a:t>
          </a:r>
          <a:endParaRPr lang="pt-BR" sz="1800" kern="1200" dirty="0"/>
        </a:p>
      </dsp:txBody>
      <dsp:txXfrm>
        <a:off x="21075" y="3558007"/>
        <a:ext cx="7577850" cy="389580"/>
      </dsp:txXfrm>
    </dsp:sp>
    <dsp:sp modelId="{393704AC-2241-4A3F-83A8-FC01AC4FDA66}">
      <dsp:nvSpPr>
        <dsp:cNvPr id="0" name=""/>
        <dsp:cNvSpPr/>
      </dsp:nvSpPr>
      <dsp:spPr>
        <a:xfrm>
          <a:off x="0" y="3968662"/>
          <a:ext cx="7620000" cy="633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smtClean="0"/>
            <a:t>Para a discussão, a leitura é Jensen and Meckling (1976)  M C. Jensen and W Meckling, "Theory of the Firm: Managerial Behavior, Agency Costs and Ownership Structure," J of Financial Economics 3: 305-360, 1976, Arquivo</a:t>
          </a:r>
          <a:endParaRPr lang="pt-BR" sz="1400" kern="1200"/>
        </a:p>
      </dsp:txBody>
      <dsp:txXfrm>
        <a:off x="0" y="3968662"/>
        <a:ext cx="7620000" cy="633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3B1-6189-49C9-B533-FF24BEE498C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4D91-C9C9-47E2-BB59-8194F783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3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3B1-6189-49C9-B533-FF24BEE498C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4D91-C9C9-47E2-BB59-8194F783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91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3B1-6189-49C9-B533-FF24BEE498C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4D91-C9C9-47E2-BB59-8194F783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7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3B1-6189-49C9-B533-FF24BEE498C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4D91-C9C9-47E2-BB59-8194F783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21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3B1-6189-49C9-B533-FF24BEE498C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4D91-C9C9-47E2-BB59-8194F783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283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3B1-6189-49C9-B533-FF24BEE498C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4D91-C9C9-47E2-BB59-8194F783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85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3B1-6189-49C9-B533-FF24BEE498C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4D91-C9C9-47E2-BB59-8194F783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73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3B1-6189-49C9-B533-FF24BEE498C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4D91-C9C9-47E2-BB59-8194F783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15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3B1-6189-49C9-B533-FF24BEE498C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4D91-C9C9-47E2-BB59-8194F783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01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3B1-6189-49C9-B533-FF24BEE498C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4D91-C9C9-47E2-BB59-8194F783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22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B3B1-6189-49C9-B533-FF24BEE498C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4D91-C9C9-47E2-BB59-8194F783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10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AB3B1-6189-49C9-B533-FF24BEE498C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04D91-C9C9-47E2-BB59-8194F7830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383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edisciplinas.usp.br/user/view.php?id=56684&amp;course=46589" TargetMode="External"/><Relationship Id="rId18" Type="http://schemas.openxmlformats.org/officeDocument/2006/relationships/hyperlink" Target="https://edisciplinas.usp.br/user/view.php?id=56641&amp;course=46589" TargetMode="External"/><Relationship Id="rId26" Type="http://schemas.openxmlformats.org/officeDocument/2006/relationships/hyperlink" Target="https://edisciplinas.usp.br/user/view.php?id=57839&amp;course=46589" TargetMode="External"/><Relationship Id="rId39" Type="http://schemas.openxmlformats.org/officeDocument/2006/relationships/hyperlink" Target="https://edisciplinas.usp.br/user/view.php?id=57089&amp;course=46589" TargetMode="External"/><Relationship Id="rId21" Type="http://schemas.openxmlformats.org/officeDocument/2006/relationships/hyperlink" Target="https://edisciplinas.usp.br/user/view.php?id=67733&amp;course=46589" TargetMode="External"/><Relationship Id="rId34" Type="http://schemas.openxmlformats.org/officeDocument/2006/relationships/hyperlink" Target="https://edisciplinas.usp.br/user/view.php?id=62802&amp;course=46589" TargetMode="External"/><Relationship Id="rId42" Type="http://schemas.openxmlformats.org/officeDocument/2006/relationships/hyperlink" Target="https://edisciplinas.usp.br/user/view.php?id=57280&amp;course=46589" TargetMode="External"/><Relationship Id="rId7" Type="http://schemas.openxmlformats.org/officeDocument/2006/relationships/hyperlink" Target="https://edisciplinas.usp.br/user/view.php?id=57784&amp;course=46589" TargetMode="External"/><Relationship Id="rId2" Type="http://schemas.openxmlformats.org/officeDocument/2006/relationships/hyperlink" Target="https://edisciplinas.usp.br/user/view.php?id=23943&amp;course=46589" TargetMode="External"/><Relationship Id="rId16" Type="http://schemas.openxmlformats.org/officeDocument/2006/relationships/hyperlink" Target="https://edisciplinas.usp.br/user/view.php?id=23934&amp;course=46589" TargetMode="External"/><Relationship Id="rId29" Type="http://schemas.openxmlformats.org/officeDocument/2006/relationships/hyperlink" Target="https://edisciplinas.usp.br/user/view.php?id=57269&amp;course=4658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isciplinas.usp.br/user/view.php?id=23947&amp;course=46589" TargetMode="External"/><Relationship Id="rId11" Type="http://schemas.openxmlformats.org/officeDocument/2006/relationships/hyperlink" Target="https://edisciplinas.usp.br/user/view.php?id=56664&amp;course=46589" TargetMode="External"/><Relationship Id="rId24" Type="http://schemas.openxmlformats.org/officeDocument/2006/relationships/hyperlink" Target="https://edisciplinas.usp.br/user/view.php?id=57075&amp;course=46589" TargetMode="External"/><Relationship Id="rId32" Type="http://schemas.openxmlformats.org/officeDocument/2006/relationships/hyperlink" Target="https://edisciplinas.usp.br/user/view.php?id=57825&amp;course=46589" TargetMode="External"/><Relationship Id="rId37" Type="http://schemas.openxmlformats.org/officeDocument/2006/relationships/hyperlink" Target="https://edisciplinas.usp.br/user/view.php?id=57365&amp;course=46589" TargetMode="External"/><Relationship Id="rId40" Type="http://schemas.openxmlformats.org/officeDocument/2006/relationships/hyperlink" Target="https://edisciplinas.usp.br/user/view.php?id=62886&amp;course=46589" TargetMode="External"/><Relationship Id="rId45" Type="http://schemas.openxmlformats.org/officeDocument/2006/relationships/hyperlink" Target="https://edisciplinas.usp.br/user/view.php?id=57831&amp;course=46589" TargetMode="External"/><Relationship Id="rId5" Type="http://schemas.openxmlformats.org/officeDocument/2006/relationships/hyperlink" Target="https://edisciplinas.usp.br/user/view.php?id=23919&amp;course=46589" TargetMode="External"/><Relationship Id="rId15" Type="http://schemas.openxmlformats.org/officeDocument/2006/relationships/hyperlink" Target="https://edisciplinas.usp.br/user/view.php?id=49686&amp;course=46589" TargetMode="External"/><Relationship Id="rId23" Type="http://schemas.openxmlformats.org/officeDocument/2006/relationships/hyperlink" Target="https://edisciplinas.usp.br/user/view.php?id=26567&amp;course=46589" TargetMode="External"/><Relationship Id="rId28" Type="http://schemas.openxmlformats.org/officeDocument/2006/relationships/hyperlink" Target="https://edisciplinas.usp.br/user/view.php?id=57097&amp;course=46589" TargetMode="External"/><Relationship Id="rId36" Type="http://schemas.openxmlformats.org/officeDocument/2006/relationships/hyperlink" Target="https://edisciplinas.usp.br/user/view.php?id=58281&amp;course=46589" TargetMode="External"/><Relationship Id="rId10" Type="http://schemas.openxmlformats.org/officeDocument/2006/relationships/hyperlink" Target="https://edisciplinas.usp.br/user/view.php?id=57683&amp;course=46589" TargetMode="External"/><Relationship Id="rId19" Type="http://schemas.openxmlformats.org/officeDocument/2006/relationships/hyperlink" Target="https://edisciplinas.usp.br/user/view.php?id=49419&amp;course=46589" TargetMode="External"/><Relationship Id="rId31" Type="http://schemas.openxmlformats.org/officeDocument/2006/relationships/hyperlink" Target="https://edisciplinas.usp.br/user/view.php?id=56858&amp;course=46589" TargetMode="External"/><Relationship Id="rId44" Type="http://schemas.openxmlformats.org/officeDocument/2006/relationships/hyperlink" Target="https://edisciplinas.usp.br/user/view.php?id=56589&amp;course=46589" TargetMode="External"/><Relationship Id="rId4" Type="http://schemas.openxmlformats.org/officeDocument/2006/relationships/hyperlink" Target="https://edisciplinas.usp.br/user/view.php?id=23937&amp;course=46589" TargetMode="External"/><Relationship Id="rId9" Type="http://schemas.openxmlformats.org/officeDocument/2006/relationships/hyperlink" Target="https://edisciplinas.usp.br/user/view.php?id=57866&amp;course=46589" TargetMode="External"/><Relationship Id="rId14" Type="http://schemas.openxmlformats.org/officeDocument/2006/relationships/hyperlink" Target="https://edisciplinas.usp.br/user/view.php?id=26578&amp;course=46589" TargetMode="External"/><Relationship Id="rId22" Type="http://schemas.openxmlformats.org/officeDocument/2006/relationships/hyperlink" Target="https://edisciplinas.usp.br/user/view.php?id=49518&amp;course=46589" TargetMode="External"/><Relationship Id="rId27" Type="http://schemas.openxmlformats.org/officeDocument/2006/relationships/hyperlink" Target="https://edisciplinas.usp.br/user/view.php?id=57882&amp;course=46589" TargetMode="External"/><Relationship Id="rId30" Type="http://schemas.openxmlformats.org/officeDocument/2006/relationships/hyperlink" Target="https://edisciplinas.usp.br/user/view.php?id=58702&amp;course=46589" TargetMode="External"/><Relationship Id="rId35" Type="http://schemas.openxmlformats.org/officeDocument/2006/relationships/hyperlink" Target="https://edisciplinas.usp.br/user/view.php?id=49426&amp;course=46589" TargetMode="External"/><Relationship Id="rId43" Type="http://schemas.openxmlformats.org/officeDocument/2006/relationships/hyperlink" Target="https://edisciplinas.usp.br/user/view.php?id=57124&amp;course=46589" TargetMode="External"/><Relationship Id="rId8" Type="http://schemas.openxmlformats.org/officeDocument/2006/relationships/hyperlink" Target="https://edisciplinas.usp.br/user/view.php?id=57792&amp;course=46589" TargetMode="External"/><Relationship Id="rId3" Type="http://schemas.openxmlformats.org/officeDocument/2006/relationships/hyperlink" Target="https://edisciplinas.usp.br/user/view.php?id=24371&amp;course=46589" TargetMode="External"/><Relationship Id="rId12" Type="http://schemas.openxmlformats.org/officeDocument/2006/relationships/hyperlink" Target="https://edisciplinas.usp.br/user/view.php?id=57114&amp;course=46589" TargetMode="External"/><Relationship Id="rId17" Type="http://schemas.openxmlformats.org/officeDocument/2006/relationships/hyperlink" Target="https://edisciplinas.usp.br/user/view.php?id=23933&amp;course=46589" TargetMode="External"/><Relationship Id="rId25" Type="http://schemas.openxmlformats.org/officeDocument/2006/relationships/hyperlink" Target="https://edisciplinas.usp.br/user/view.php?id=57483&amp;course=46589" TargetMode="External"/><Relationship Id="rId33" Type="http://schemas.openxmlformats.org/officeDocument/2006/relationships/hyperlink" Target="https://edisciplinas.usp.br/user/view.php?id=49680&amp;course=46589" TargetMode="External"/><Relationship Id="rId38" Type="http://schemas.openxmlformats.org/officeDocument/2006/relationships/hyperlink" Target="https://edisciplinas.usp.br/user/view.php?id=58161&amp;course=46589" TargetMode="External"/><Relationship Id="rId46" Type="http://schemas.openxmlformats.org/officeDocument/2006/relationships/hyperlink" Target="https://edisciplinas.usp.br/user/view.php?id=49418&amp;course=46589" TargetMode="External"/><Relationship Id="rId20" Type="http://schemas.openxmlformats.org/officeDocument/2006/relationships/hyperlink" Target="https://edisciplinas.usp.br/user/view.php?id=57094&amp;course=46589" TargetMode="External"/><Relationship Id="rId41" Type="http://schemas.openxmlformats.org/officeDocument/2006/relationships/hyperlink" Target="https://edisciplinas.usp.br/user/view.php?id=57420&amp;course=4658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7366" y="84138"/>
            <a:ext cx="76200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Organização dos grupos:</a:t>
            </a:r>
            <a:endParaRPr lang="en-US" dirty="0"/>
          </a:p>
        </p:txBody>
      </p:sp>
      <p:graphicFrame>
        <p:nvGraphicFramePr>
          <p:cNvPr id="3" name="Espaço Reservado para Conteúdo 2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980728"/>
          <a:ext cx="7848871" cy="5420073"/>
        </p:xfrm>
        <a:graphic>
          <a:graphicData uri="http://schemas.openxmlformats.org/drawingml/2006/table">
            <a:tbl>
              <a:tblPr/>
              <a:tblGrid>
                <a:gridCol w="1514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4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6499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dirty="0">
                          <a:effectLst/>
                        </a:rPr>
                        <a:t>Grupos (8)</a:t>
                      </a:r>
                    </a:p>
                  </a:txBody>
                  <a:tcPr marL="43016" marR="43016" marT="43016" marB="4301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dirty="0">
                          <a:effectLst/>
                        </a:rPr>
                        <a:t>Membros do grupo</a:t>
                      </a:r>
                    </a:p>
                  </a:txBody>
                  <a:tcPr marL="43016" marR="43016" marT="43016" marB="4301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>
                          <a:effectLst/>
                        </a:rPr>
                        <a:t>Número de usuários</a:t>
                      </a:r>
                    </a:p>
                  </a:txBody>
                  <a:tcPr marL="43016" marR="43016" marT="43016" marB="4301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657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dirty="0">
                          <a:effectLst/>
                        </a:rPr>
                        <a:t>Grupo </a:t>
                      </a:r>
                      <a:r>
                        <a:rPr lang="pt-BR" sz="1050" dirty="0" smtClean="0">
                          <a:effectLst/>
                        </a:rPr>
                        <a:t>A</a:t>
                      </a:r>
                    </a:p>
                    <a:p>
                      <a:pPr algn="l" fontAlgn="t"/>
                      <a:r>
                        <a:rPr lang="pt-BR" sz="1050" dirty="0" smtClean="0">
                          <a:effectLst/>
                        </a:rPr>
                        <a:t>26/09</a:t>
                      </a:r>
                      <a:endParaRPr lang="pt-BR" sz="1050" dirty="0">
                        <a:effectLst/>
                      </a:endParaRP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2"/>
                        </a:rPr>
                        <a:t>Mariana de Quadros 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2"/>
                        </a:rPr>
                        <a:t>Genta</a:t>
                      </a:r>
                      <a:r>
                        <a:rPr lang="pt-BR" sz="1050" dirty="0">
                          <a:effectLst/>
                        </a:rPr>
                        <a:t>, 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3"/>
                        </a:rPr>
                        <a:t>lorena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3"/>
                        </a:rPr>
                        <a:t> de 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3"/>
                        </a:rPr>
                        <a:t>siqueira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3"/>
                        </a:rPr>
                        <a:t> </a:t>
                      </a:r>
                      <a:r>
                        <a:rPr lang="pt-BR" sz="1050" dirty="0">
                          <a:effectLst/>
                        </a:rPr>
                        <a:t>, 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4"/>
                        </a:rPr>
                        <a:t>Maria Gabriela Pinheiro 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4"/>
                        </a:rPr>
                        <a:t>Zuttion</a:t>
                      </a:r>
                      <a:r>
                        <a:rPr lang="pt-BR" sz="1050" dirty="0">
                          <a:effectLst/>
                        </a:rPr>
                        <a:t>, 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5"/>
                        </a:rPr>
                        <a:t>Giovanna 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5"/>
                        </a:rPr>
                        <a:t>Grandim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5"/>
                        </a:rPr>
                        <a:t> Ferraz de Souza</a:t>
                      </a:r>
                      <a:r>
                        <a:rPr lang="pt-BR" sz="1050" dirty="0">
                          <a:effectLst/>
                        </a:rPr>
                        <a:t>, 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6"/>
                        </a:rPr>
                        <a:t>Letícia 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6"/>
                        </a:rPr>
                        <a:t>Harumi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6"/>
                        </a:rPr>
                        <a:t> 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6"/>
                        </a:rPr>
                        <a:t>Nakamiti</a:t>
                      </a:r>
                      <a:r>
                        <a:rPr lang="pt-BR" sz="1050" dirty="0">
                          <a:effectLst/>
                        </a:rPr>
                        <a:t>, 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7"/>
                        </a:rPr>
                        <a:t>Gustavo Henrique 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7"/>
                        </a:rPr>
                        <a:t>Massarente</a:t>
                      </a:r>
                      <a:endParaRPr lang="pt-BR" sz="1050" dirty="0">
                        <a:effectLst/>
                      </a:endParaRP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>
                          <a:effectLst/>
                        </a:rPr>
                        <a:t>6</a:t>
                      </a: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816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dirty="0">
                          <a:effectLst/>
                        </a:rPr>
                        <a:t>Grupo </a:t>
                      </a:r>
                      <a:r>
                        <a:rPr lang="pt-BR" sz="1050" dirty="0" smtClean="0">
                          <a:effectLst/>
                        </a:rPr>
                        <a:t>B</a:t>
                      </a:r>
                      <a:endParaRPr lang="pt-BR" sz="1050" dirty="0">
                        <a:effectLst/>
                      </a:endParaRP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8"/>
                        </a:rPr>
                        <a:t>Julia Baldovinotti 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8"/>
                        </a:rPr>
                        <a:t>Iba</a:t>
                      </a:r>
                      <a:r>
                        <a:rPr lang="pt-BR" sz="1050" dirty="0">
                          <a:effectLst/>
                        </a:rPr>
                        <a:t>, 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9"/>
                        </a:rPr>
                        <a:t>Isabela 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9"/>
                        </a:rPr>
                        <a:t>Cerri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9"/>
                        </a:rPr>
                        <a:t> 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9"/>
                        </a:rPr>
                        <a:t>Baldin</a:t>
                      </a:r>
                      <a:r>
                        <a:rPr lang="pt-BR" sz="1050" dirty="0">
                          <a:effectLst/>
                        </a:rPr>
                        <a:t>, 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10"/>
                        </a:rPr>
                        <a:t>Paula de Freitas 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10"/>
                        </a:rPr>
                        <a:t>Wenzel</a:t>
                      </a:r>
                      <a:r>
                        <a:rPr lang="pt-BR" sz="1050" dirty="0">
                          <a:effectLst/>
                        </a:rPr>
                        <a:t>, 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11"/>
                        </a:rPr>
                        <a:t>Fernanda Freitas 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11"/>
                        </a:rPr>
                        <a:t>Pavani</a:t>
                      </a:r>
                      <a:r>
                        <a:rPr lang="pt-BR" sz="1050" dirty="0">
                          <a:effectLst/>
                        </a:rPr>
                        <a:t>, 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12"/>
                        </a:rPr>
                        <a:t>Beatriz Santos de Toledo</a:t>
                      </a:r>
                      <a:endParaRPr lang="pt-BR" sz="1050" dirty="0">
                        <a:effectLst/>
                      </a:endParaRP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>
                          <a:effectLst/>
                        </a:rPr>
                        <a:t>5</a:t>
                      </a: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816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dirty="0">
                          <a:effectLst/>
                        </a:rPr>
                        <a:t>Grupo C</a:t>
                      </a: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13"/>
                        </a:rPr>
                        <a:t>Gabriel 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13"/>
                        </a:rPr>
                        <a:t>cagnone</a:t>
                      </a:r>
                      <a:r>
                        <a:rPr lang="pt-BR" sz="1050" dirty="0">
                          <a:effectLst/>
                        </a:rPr>
                        <a:t>, 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14"/>
                        </a:rPr>
                        <a:t>matheus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14"/>
                        </a:rPr>
                        <a:t> 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14"/>
                        </a:rPr>
                        <a:t>catini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14"/>
                        </a:rPr>
                        <a:t> 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14"/>
                        </a:rPr>
                        <a:t>lanzi</a:t>
                      </a:r>
                      <a:r>
                        <a:rPr lang="pt-BR" sz="1050" dirty="0">
                          <a:effectLst/>
                        </a:rPr>
                        <a:t>, 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15"/>
                        </a:rPr>
                        <a:t>João Luiz 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15"/>
                        </a:rPr>
                        <a:t>Casetta</a:t>
                      </a:r>
                      <a:r>
                        <a:rPr lang="pt-BR" sz="1050" dirty="0">
                          <a:effectLst/>
                        </a:rPr>
                        <a:t>, 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16"/>
                        </a:rPr>
                        <a:t>Josiel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16"/>
                        </a:rPr>
                        <a:t> Rodrigues</a:t>
                      </a:r>
                      <a:r>
                        <a:rPr lang="pt-BR" sz="1050" dirty="0">
                          <a:effectLst/>
                        </a:rPr>
                        <a:t>, 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17"/>
                        </a:rPr>
                        <a:t>Talles Silva do Nascimento</a:t>
                      </a:r>
                      <a:endParaRPr lang="pt-BR" sz="1050" dirty="0">
                        <a:effectLst/>
                      </a:endParaRP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>
                          <a:effectLst/>
                        </a:rPr>
                        <a:t>5</a:t>
                      </a: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657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>
                          <a:effectLst/>
                        </a:rPr>
                        <a:t>Grupo D (I)</a:t>
                      </a: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18"/>
                        </a:rPr>
                        <a:t>Pedro Barros Marini de Almeida</a:t>
                      </a:r>
                      <a:r>
                        <a:rPr lang="pt-BR" sz="1050" dirty="0">
                          <a:effectLst/>
                        </a:rPr>
                        <a:t>, 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19"/>
                        </a:rPr>
                        <a:t>Camila Costa Negri</a:t>
                      </a:r>
                      <a:r>
                        <a:rPr lang="pt-BR" sz="1050" dirty="0">
                          <a:effectLst/>
                        </a:rPr>
                        <a:t>, 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20"/>
                        </a:rPr>
                        <a:t>Rodrigo de Moraes Santos</a:t>
                      </a:r>
                      <a:r>
                        <a:rPr lang="pt-BR" sz="1050" dirty="0">
                          <a:effectLst/>
                        </a:rPr>
                        <a:t>, 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21"/>
                        </a:rPr>
                        <a:t>rafael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21"/>
                        </a:rPr>
                        <a:t> 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21"/>
                        </a:rPr>
                        <a:t>felipe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21"/>
                        </a:rPr>
                        <a:t> 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21"/>
                        </a:rPr>
                        <a:t>martineck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21"/>
                        </a:rPr>
                        <a:t> pedroso</a:t>
                      </a:r>
                      <a:r>
                        <a:rPr lang="pt-BR" sz="1050" dirty="0">
                          <a:effectLst/>
                        </a:rPr>
                        <a:t>, 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22"/>
                        </a:rPr>
                        <a:t>Diego Liberato Souza</a:t>
                      </a:r>
                      <a:r>
                        <a:rPr lang="pt-BR" sz="1050" dirty="0">
                          <a:effectLst/>
                        </a:rPr>
                        <a:t>, 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23"/>
                        </a:rPr>
                        <a:t>Vinicius Moreira</a:t>
                      </a:r>
                      <a:r>
                        <a:rPr lang="pt-BR" sz="1050" dirty="0">
                          <a:effectLst/>
                        </a:rPr>
                        <a:t>, </a:t>
                      </a:r>
                      <a:r>
                        <a:rPr lang="pt-BR" sz="1050" u="none" strike="noStrike" dirty="0">
                          <a:solidFill>
                            <a:srgbClr val="0C768C"/>
                          </a:solidFill>
                          <a:effectLst/>
                          <a:hlinkClick r:id="rId24"/>
                        </a:rPr>
                        <a:t>Augusto </a:t>
                      </a:r>
                      <a:r>
                        <a:rPr lang="pt-BR" sz="1050" u="none" strike="noStrike" dirty="0" err="1">
                          <a:solidFill>
                            <a:srgbClr val="0C768C"/>
                          </a:solidFill>
                          <a:effectLst/>
                          <a:hlinkClick r:id="rId24"/>
                        </a:rPr>
                        <a:t>Pampolini</a:t>
                      </a:r>
                      <a:endParaRPr lang="pt-BR" sz="1050" dirty="0">
                        <a:effectLst/>
                      </a:endParaRP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>
                          <a:effectLst/>
                        </a:rPr>
                        <a:t>7</a:t>
                      </a: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1657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>
                          <a:effectLst/>
                        </a:rPr>
                        <a:t>Grupo E</a:t>
                      </a: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25"/>
                        </a:rPr>
                        <a:t>leandro alves da silva fukuwara</a:t>
                      </a:r>
                      <a:r>
                        <a:rPr lang="pt-BR" sz="1050">
                          <a:effectLst/>
                        </a:rPr>
                        <a:t>, </a:t>
                      </a:r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26"/>
                        </a:rPr>
                        <a:t>Jade Laís Redi Castagna</a:t>
                      </a:r>
                      <a:r>
                        <a:rPr lang="pt-BR" sz="1050">
                          <a:effectLst/>
                        </a:rPr>
                        <a:t>, </a:t>
                      </a:r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27"/>
                        </a:rPr>
                        <a:t>Alexandre Luis Defavari</a:t>
                      </a:r>
                      <a:r>
                        <a:rPr lang="pt-BR" sz="1050">
                          <a:effectLst/>
                        </a:rPr>
                        <a:t>, </a:t>
                      </a:r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28"/>
                        </a:rPr>
                        <a:t>Gabriel Ramos Gomes</a:t>
                      </a:r>
                      <a:r>
                        <a:rPr lang="pt-BR" sz="1050">
                          <a:effectLst/>
                        </a:rPr>
                        <a:t>, </a:t>
                      </a:r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29"/>
                        </a:rPr>
                        <a:t>Alan Sbrama Perressim</a:t>
                      </a:r>
                      <a:r>
                        <a:rPr lang="pt-BR" sz="1050">
                          <a:effectLst/>
                        </a:rPr>
                        <a:t>, </a:t>
                      </a:r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30"/>
                        </a:rPr>
                        <a:t>Fernanda Trombim</a:t>
                      </a:r>
                      <a:endParaRPr lang="pt-BR" sz="1050">
                        <a:effectLst/>
                      </a:endParaRP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dirty="0">
                          <a:effectLst/>
                        </a:rPr>
                        <a:t>6</a:t>
                      </a: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657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>
                          <a:effectLst/>
                        </a:rPr>
                        <a:t>Grupo F</a:t>
                      </a: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31"/>
                        </a:rPr>
                        <a:t>Letícia Bastos Ciolin</a:t>
                      </a:r>
                      <a:r>
                        <a:rPr lang="pt-BR" sz="1050">
                          <a:effectLst/>
                        </a:rPr>
                        <a:t>, </a:t>
                      </a:r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32"/>
                        </a:rPr>
                        <a:t>Luiza de Novaes Boldo</a:t>
                      </a:r>
                      <a:r>
                        <a:rPr lang="pt-BR" sz="1050">
                          <a:effectLst/>
                        </a:rPr>
                        <a:t>, </a:t>
                      </a:r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33"/>
                        </a:rPr>
                        <a:t>Henrique Denny Carvalho Alves</a:t>
                      </a:r>
                      <a:r>
                        <a:rPr lang="pt-BR" sz="1050">
                          <a:effectLst/>
                        </a:rPr>
                        <a:t>, </a:t>
                      </a:r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34"/>
                        </a:rPr>
                        <a:t>Ricardo Frajácomo da Silva</a:t>
                      </a:r>
                      <a:r>
                        <a:rPr lang="pt-BR" sz="1050">
                          <a:effectLst/>
                        </a:rPr>
                        <a:t>, </a:t>
                      </a:r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35"/>
                        </a:rPr>
                        <a:t>Isabela guide padilha</a:t>
                      </a:r>
                      <a:r>
                        <a:rPr lang="pt-BR" sz="1050">
                          <a:effectLst/>
                        </a:rPr>
                        <a:t>, </a:t>
                      </a:r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36"/>
                        </a:rPr>
                        <a:t>Henrique Provenzzano silva</a:t>
                      </a:r>
                      <a:endParaRPr lang="pt-BR" sz="1050">
                        <a:effectLst/>
                      </a:endParaRP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dirty="0">
                          <a:effectLst/>
                        </a:rPr>
                        <a:t>6</a:t>
                      </a: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1657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>
                          <a:effectLst/>
                        </a:rPr>
                        <a:t>Grupo G</a:t>
                      </a: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37"/>
                        </a:rPr>
                        <a:t>Nathalya de Bruijn Silva</a:t>
                      </a:r>
                      <a:r>
                        <a:rPr lang="pt-BR" sz="1050">
                          <a:effectLst/>
                        </a:rPr>
                        <a:t>, </a:t>
                      </a:r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38"/>
                        </a:rPr>
                        <a:t>Marina Duarte dos Santos Mattos</a:t>
                      </a:r>
                      <a:r>
                        <a:rPr lang="pt-BR" sz="1050">
                          <a:effectLst/>
                        </a:rPr>
                        <a:t>, </a:t>
                      </a:r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39"/>
                        </a:rPr>
                        <a:t>ISABELLA FRAY</a:t>
                      </a:r>
                      <a:r>
                        <a:rPr lang="pt-BR" sz="1050">
                          <a:effectLst/>
                        </a:rPr>
                        <a:t>, </a:t>
                      </a:r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40"/>
                        </a:rPr>
                        <a:t>Fernanda Maniglia Pereira</a:t>
                      </a:r>
                      <a:r>
                        <a:rPr lang="pt-BR" sz="1050">
                          <a:effectLst/>
                        </a:rPr>
                        <a:t>, </a:t>
                      </a:r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41"/>
                        </a:rPr>
                        <a:t>Laís Ribeiro da Silva Marcomini</a:t>
                      </a:r>
                      <a:endParaRPr lang="pt-BR" sz="1050">
                        <a:effectLst/>
                      </a:endParaRP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dirty="0">
                          <a:effectLst/>
                        </a:rPr>
                        <a:t>5</a:t>
                      </a: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1657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>
                          <a:effectLst/>
                        </a:rPr>
                        <a:t>Grupo H</a:t>
                      </a: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42"/>
                        </a:rPr>
                        <a:t>Carolina dos Santos Marques</a:t>
                      </a:r>
                      <a:r>
                        <a:rPr lang="pt-BR" sz="1050">
                          <a:effectLst/>
                        </a:rPr>
                        <a:t>, </a:t>
                      </a:r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43"/>
                        </a:rPr>
                        <a:t>Deborah Feferbaum Godoi</a:t>
                      </a:r>
                      <a:r>
                        <a:rPr lang="pt-BR" sz="1050">
                          <a:effectLst/>
                        </a:rPr>
                        <a:t>, </a:t>
                      </a:r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44"/>
                        </a:rPr>
                        <a:t>Karen Florentino Correa</a:t>
                      </a:r>
                      <a:r>
                        <a:rPr lang="pt-BR" sz="1050">
                          <a:effectLst/>
                        </a:rPr>
                        <a:t>, </a:t>
                      </a:r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45"/>
                        </a:rPr>
                        <a:t>Sabrina Nasciben Pimenta de Souza</a:t>
                      </a:r>
                      <a:r>
                        <a:rPr lang="pt-BR" sz="1050">
                          <a:effectLst/>
                        </a:rPr>
                        <a:t>, </a:t>
                      </a:r>
                      <a:r>
                        <a:rPr lang="pt-BR" sz="1050" u="none" strike="noStrike">
                          <a:solidFill>
                            <a:srgbClr val="0C768C"/>
                          </a:solidFill>
                          <a:effectLst/>
                          <a:hlinkClick r:id="rId46"/>
                        </a:rPr>
                        <a:t>Francisco Rovaris Franco</a:t>
                      </a:r>
                      <a:endParaRPr lang="pt-BR" sz="1050">
                        <a:effectLst/>
                      </a:endParaRP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dirty="0">
                          <a:effectLst/>
                        </a:rPr>
                        <a:t>5</a:t>
                      </a:r>
                    </a:p>
                  </a:txBody>
                  <a:tcPr marL="43016" marR="43016" marT="43016" marB="430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55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800" dirty="0"/>
              <a:t>PROGRAMAÇÃO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858416" y="1196752"/>
          <a:ext cx="6817568" cy="5251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6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4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34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IV. PROGRAMAÇÃO: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Dia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Conteúdo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26/set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err="1">
                          <a:effectLst/>
                        </a:rPr>
                        <a:t>TEORICO:Apresentação</a:t>
                      </a:r>
                      <a:r>
                        <a:rPr lang="pt-BR" sz="1400" u="none" strike="noStrike" dirty="0">
                          <a:effectLst/>
                        </a:rPr>
                        <a:t> dos </a:t>
                      </a:r>
                      <a:r>
                        <a:rPr lang="pt-BR" sz="1400" u="none" strike="noStrike" dirty="0" err="1">
                          <a:effectLst/>
                        </a:rPr>
                        <a:t>papers</a:t>
                      </a:r>
                      <a:r>
                        <a:rPr lang="pt-BR" sz="1400" u="none" strike="noStrike" dirty="0">
                          <a:effectLst/>
                        </a:rPr>
                        <a:t> &amp; Debate entre grupos -Grupo </a:t>
                      </a:r>
                      <a:r>
                        <a:rPr lang="pt-BR" sz="1400" u="none" strike="noStrike" dirty="0" smtClean="0">
                          <a:effectLst/>
                        </a:rPr>
                        <a:t>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27/set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err="1">
                          <a:effectLst/>
                        </a:rPr>
                        <a:t>TEORICO:Apresentação</a:t>
                      </a:r>
                      <a:r>
                        <a:rPr lang="pt-BR" sz="1400" u="none" strike="noStrike" dirty="0">
                          <a:effectLst/>
                        </a:rPr>
                        <a:t> dos </a:t>
                      </a:r>
                      <a:r>
                        <a:rPr lang="pt-BR" sz="1400" u="none" strike="noStrike" dirty="0" err="1">
                          <a:effectLst/>
                        </a:rPr>
                        <a:t>papers</a:t>
                      </a:r>
                      <a:r>
                        <a:rPr lang="pt-BR" sz="1400" u="none" strike="noStrike" dirty="0">
                          <a:effectLst/>
                        </a:rPr>
                        <a:t> &amp; Debate entre grupos - Grupo </a:t>
                      </a:r>
                      <a:r>
                        <a:rPr lang="pt-BR" sz="1400" u="none" strike="noStrike" dirty="0" smtClean="0">
                          <a:effectLst/>
                        </a:rPr>
                        <a:t>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03/out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err="1">
                          <a:effectLst/>
                        </a:rPr>
                        <a:t>TEORICO:Apresentação</a:t>
                      </a:r>
                      <a:r>
                        <a:rPr lang="pt-BR" sz="1400" u="none" strike="noStrike" dirty="0">
                          <a:effectLst/>
                        </a:rPr>
                        <a:t> dos </a:t>
                      </a:r>
                      <a:r>
                        <a:rPr lang="pt-BR" sz="1400" u="none" strike="noStrike" dirty="0" err="1">
                          <a:effectLst/>
                        </a:rPr>
                        <a:t>papers</a:t>
                      </a:r>
                      <a:r>
                        <a:rPr lang="pt-BR" sz="1400" u="none" strike="noStrike" dirty="0">
                          <a:effectLst/>
                        </a:rPr>
                        <a:t> &amp; Debate entre grupos - Grupo </a:t>
                      </a:r>
                      <a:r>
                        <a:rPr lang="pt-BR" sz="1400" u="none" strike="noStrike" dirty="0" smtClean="0">
                          <a:effectLst/>
                        </a:rPr>
                        <a:t>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04/out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err="1">
                          <a:effectLst/>
                        </a:rPr>
                        <a:t>TEORICO:Apresentação</a:t>
                      </a:r>
                      <a:r>
                        <a:rPr lang="pt-BR" sz="1400" u="none" strike="noStrike" dirty="0">
                          <a:effectLst/>
                        </a:rPr>
                        <a:t> dos </a:t>
                      </a:r>
                      <a:r>
                        <a:rPr lang="pt-BR" sz="1400" u="none" strike="noStrike" dirty="0" err="1">
                          <a:effectLst/>
                        </a:rPr>
                        <a:t>papers</a:t>
                      </a:r>
                      <a:r>
                        <a:rPr lang="pt-BR" sz="1400" u="none" strike="noStrike" dirty="0">
                          <a:effectLst/>
                        </a:rPr>
                        <a:t> &amp; Debate entre grupos - Grupo </a:t>
                      </a:r>
                      <a:r>
                        <a:rPr lang="pt-BR" sz="1400" u="none" strike="noStrike" dirty="0" smtClean="0">
                          <a:effectLst/>
                        </a:rPr>
                        <a:t>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17/10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err="1">
                          <a:effectLst/>
                        </a:rPr>
                        <a:t>TEORICO:Apresentação</a:t>
                      </a:r>
                      <a:r>
                        <a:rPr lang="pt-BR" sz="1400" u="none" strike="noStrike" dirty="0">
                          <a:effectLst/>
                        </a:rPr>
                        <a:t> dos </a:t>
                      </a:r>
                      <a:r>
                        <a:rPr lang="pt-BR" sz="1400" u="none" strike="noStrike" dirty="0" err="1">
                          <a:effectLst/>
                        </a:rPr>
                        <a:t>papers</a:t>
                      </a:r>
                      <a:r>
                        <a:rPr lang="pt-BR" sz="1400" u="none" strike="noStrike" dirty="0">
                          <a:effectLst/>
                        </a:rPr>
                        <a:t> &amp; Debate entre grupos - Grupo </a:t>
                      </a:r>
                      <a:r>
                        <a:rPr lang="pt-BR" sz="1400" u="none" strike="noStrike" dirty="0" smtClean="0">
                          <a:effectLst/>
                        </a:rPr>
                        <a:t>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18/10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err="1">
                          <a:effectLst/>
                        </a:rPr>
                        <a:t>TEORICO:Apresentação</a:t>
                      </a:r>
                      <a:r>
                        <a:rPr lang="pt-BR" sz="1400" u="none" strike="noStrike" dirty="0">
                          <a:effectLst/>
                        </a:rPr>
                        <a:t> dos </a:t>
                      </a:r>
                      <a:r>
                        <a:rPr lang="pt-BR" sz="1400" u="none" strike="noStrike" dirty="0" err="1">
                          <a:effectLst/>
                        </a:rPr>
                        <a:t>papers</a:t>
                      </a:r>
                      <a:r>
                        <a:rPr lang="pt-BR" sz="1400" u="none" strike="noStrike" dirty="0">
                          <a:effectLst/>
                        </a:rPr>
                        <a:t> &amp; Debate entre grupos - Grupo </a:t>
                      </a:r>
                      <a:r>
                        <a:rPr lang="pt-BR" sz="1400" u="none" strike="noStrike" dirty="0" smtClean="0">
                          <a:effectLst/>
                        </a:rPr>
                        <a:t>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1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24/out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err="1">
                          <a:effectLst/>
                        </a:rPr>
                        <a:t>TEORICO:Apresentação</a:t>
                      </a:r>
                      <a:r>
                        <a:rPr lang="pt-BR" sz="1400" u="none" strike="noStrike" dirty="0">
                          <a:effectLst/>
                        </a:rPr>
                        <a:t> dos </a:t>
                      </a:r>
                      <a:r>
                        <a:rPr lang="pt-BR" sz="1400" u="none" strike="noStrike" dirty="0" err="1">
                          <a:effectLst/>
                        </a:rPr>
                        <a:t>papers</a:t>
                      </a:r>
                      <a:r>
                        <a:rPr lang="pt-BR" sz="1400" u="none" strike="noStrike" dirty="0">
                          <a:effectLst/>
                        </a:rPr>
                        <a:t> &amp; Debate entre grupos - Grupo </a:t>
                      </a:r>
                      <a:r>
                        <a:rPr lang="pt-BR" sz="1400" u="none" strike="noStrike" dirty="0" smtClean="0">
                          <a:effectLst/>
                        </a:rPr>
                        <a:t>7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11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25/out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err="1">
                          <a:effectLst/>
                        </a:rPr>
                        <a:t>TEORICO:Apresentação</a:t>
                      </a:r>
                      <a:r>
                        <a:rPr lang="pt-BR" sz="1400" u="none" strike="noStrike" dirty="0">
                          <a:effectLst/>
                        </a:rPr>
                        <a:t> dos </a:t>
                      </a:r>
                      <a:r>
                        <a:rPr lang="pt-BR" sz="1400" u="none" strike="noStrike" dirty="0" err="1">
                          <a:effectLst/>
                        </a:rPr>
                        <a:t>papers</a:t>
                      </a:r>
                      <a:r>
                        <a:rPr lang="pt-BR" sz="1400" u="none" strike="noStrike" dirty="0">
                          <a:effectLst/>
                        </a:rPr>
                        <a:t> &amp; Debate entre grupos - Grupo </a:t>
                      </a:r>
                      <a:r>
                        <a:rPr lang="pt-BR" sz="1400" u="none" strike="noStrike" dirty="0" smtClean="0">
                          <a:effectLst/>
                        </a:rPr>
                        <a:t>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9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GRUPOS – definição</a:t>
            </a:r>
            <a:endParaRPr lang="pt-BR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417638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aixaDeTexto 2"/>
          <p:cNvSpPr txBox="1"/>
          <p:nvPr/>
        </p:nvSpPr>
        <p:spPr>
          <a:xfrm>
            <a:off x="755576" y="1556792"/>
            <a:ext cx="399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1 POR DIA, INICIO 26/09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812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Grupos </a:t>
            </a:r>
            <a:endParaRPr lang="pt-BR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1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3183" y="230188"/>
            <a:ext cx="7886700" cy="1325563"/>
          </a:xfrm>
        </p:spPr>
        <p:txBody>
          <a:bodyPr/>
          <a:lstStyle/>
          <a:p>
            <a:r>
              <a:rPr lang="pt-BR" dirty="0" smtClean="0"/>
              <a:t>Grupos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3183" y="1555751"/>
            <a:ext cx="8950817" cy="4800600"/>
          </a:xfrm>
        </p:spPr>
        <p:txBody>
          <a:bodyPr>
            <a:noAutofit/>
          </a:bodyPr>
          <a:lstStyle/>
          <a:p>
            <a:pPr>
              <a:spcAft>
                <a:spcPts val="1000"/>
              </a:spcAft>
            </a:pPr>
            <a:r>
              <a:rPr lang="pt-BR" sz="2400" dirty="0" smtClean="0"/>
              <a:t>26/09 Grupo A: A </a:t>
            </a:r>
            <a:r>
              <a:rPr lang="pt-BR" sz="2400" dirty="0"/>
              <a:t>Natureza da Firma: As contribuições de </a:t>
            </a:r>
            <a:r>
              <a:rPr lang="pt-BR" sz="2400" dirty="0" smtClean="0"/>
              <a:t>Coase</a:t>
            </a:r>
          </a:p>
          <a:p>
            <a:pPr>
              <a:spcAft>
                <a:spcPts val="1000"/>
              </a:spcAft>
            </a:pPr>
            <a:r>
              <a:rPr lang="pt-BR" sz="2400" dirty="0" smtClean="0"/>
              <a:t>27/09 </a:t>
            </a:r>
            <a:r>
              <a:rPr lang="pt-BR" sz="2400" dirty="0" smtClean="0"/>
              <a:t>Grupo B: Economia </a:t>
            </a:r>
            <a:r>
              <a:rPr lang="pt-BR" sz="2400" dirty="0"/>
              <a:t>dos custos de </a:t>
            </a:r>
            <a:r>
              <a:rPr lang="pt-BR" sz="2400" dirty="0" smtClean="0"/>
              <a:t>transação</a:t>
            </a:r>
          </a:p>
          <a:p>
            <a:pPr>
              <a:spcAft>
                <a:spcPts val="1000"/>
              </a:spcAft>
            </a:pPr>
            <a:r>
              <a:rPr lang="pt-BR" sz="2400" dirty="0" smtClean="0"/>
              <a:t>03/10 Grupo C: </a:t>
            </a:r>
            <a:r>
              <a:rPr lang="pt-BR" sz="2400" dirty="0"/>
              <a:t>Especificidade dos Ativos (integração vertical</a:t>
            </a:r>
            <a:r>
              <a:rPr lang="pt-BR" sz="2400" dirty="0" smtClean="0"/>
              <a:t>)</a:t>
            </a:r>
          </a:p>
          <a:p>
            <a:pPr>
              <a:spcAft>
                <a:spcPts val="1000"/>
              </a:spcAft>
            </a:pPr>
            <a:r>
              <a:rPr lang="pt-BR" sz="2400" dirty="0" smtClean="0"/>
              <a:t>04/10 Grupo D: </a:t>
            </a:r>
            <a:r>
              <a:rPr lang="pt-BR" sz="2400" dirty="0"/>
              <a:t>Teoria do Agenciamento (</a:t>
            </a:r>
            <a:r>
              <a:rPr lang="pt-BR" sz="2400" dirty="0" err="1"/>
              <a:t>Agency</a:t>
            </a:r>
            <a:r>
              <a:rPr lang="pt-BR" sz="2400" dirty="0"/>
              <a:t>)</a:t>
            </a:r>
          </a:p>
          <a:p>
            <a:pPr>
              <a:spcAft>
                <a:spcPts val="1000"/>
              </a:spcAft>
            </a:pPr>
            <a:r>
              <a:rPr lang="pt-BR" sz="2400" dirty="0" smtClean="0"/>
              <a:t>17/10 Grupo E: Integração vertical ou barganha</a:t>
            </a:r>
          </a:p>
          <a:p>
            <a:pPr>
              <a:spcAft>
                <a:spcPts val="1000"/>
              </a:spcAft>
            </a:pPr>
            <a:r>
              <a:rPr lang="pt-BR" sz="2400" dirty="0" smtClean="0"/>
              <a:t>18/10 Grupo F: Direito de </a:t>
            </a:r>
            <a:r>
              <a:rPr lang="pt-BR" sz="2400" dirty="0" smtClean="0"/>
              <a:t>propriedade</a:t>
            </a:r>
          </a:p>
          <a:p>
            <a:pPr>
              <a:spcAft>
                <a:spcPts val="1000"/>
              </a:spcAft>
            </a:pPr>
            <a:r>
              <a:rPr lang="pt-BR" sz="2400" dirty="0" smtClean="0"/>
              <a:t>24/10 </a:t>
            </a:r>
            <a:r>
              <a:rPr lang="pt-BR" sz="2400" dirty="0" smtClean="0"/>
              <a:t>Grupo G: </a:t>
            </a:r>
            <a:r>
              <a:rPr lang="pt-BR" sz="2400" dirty="0"/>
              <a:t>Direito de propriedade: Problema custo social</a:t>
            </a:r>
            <a:endParaRPr lang="pt-BR" sz="2400" dirty="0"/>
          </a:p>
          <a:p>
            <a:pPr>
              <a:spcAft>
                <a:spcPts val="1000"/>
              </a:spcAft>
            </a:pPr>
            <a:r>
              <a:rPr lang="pt-BR" sz="2400" dirty="0" smtClean="0"/>
              <a:t>25/10 Grupo H: </a:t>
            </a:r>
            <a:r>
              <a:rPr lang="pt-BR" sz="2400" dirty="0"/>
              <a:t>Estrutura de governança – coordenação no </a:t>
            </a:r>
            <a:r>
              <a:rPr lang="pt-BR" sz="2400" dirty="0" smtClean="0"/>
              <a:t>agronegócio</a:t>
            </a:r>
            <a:endParaRPr lang="pt-BR" sz="2400" dirty="0"/>
          </a:p>
          <a:p>
            <a:pPr>
              <a:spcAft>
                <a:spcPts val="1000"/>
              </a:spcAft>
            </a:pPr>
            <a:endParaRPr lang="pt-BR" sz="2400" dirty="0" smtClean="0"/>
          </a:p>
          <a:p>
            <a:pPr>
              <a:spcAft>
                <a:spcPts val="1000"/>
              </a:spcAft>
            </a:pPr>
            <a:endParaRPr lang="pt-BR" sz="2400" dirty="0"/>
          </a:p>
          <a:p>
            <a:pPr>
              <a:spcAft>
                <a:spcPts val="1000"/>
              </a:spcAft>
            </a:pPr>
            <a:endParaRPr lang="pt-BR" sz="2400" dirty="0"/>
          </a:p>
          <a:p>
            <a:pPr>
              <a:spcAft>
                <a:spcPts val="1000"/>
              </a:spcAft>
            </a:pPr>
            <a:endParaRPr lang="pt-BR" sz="2400" dirty="0"/>
          </a:p>
          <a:p>
            <a:pPr>
              <a:spcAft>
                <a:spcPts val="1000"/>
              </a:spcAft>
            </a:pPr>
            <a:endParaRPr lang="pt-BR" sz="2400" dirty="0" smtClean="0"/>
          </a:p>
          <a:p>
            <a:pPr>
              <a:spcAft>
                <a:spcPts val="1000"/>
              </a:spcAft>
            </a:pPr>
            <a:endParaRPr lang="pt-BR" sz="2400" dirty="0"/>
          </a:p>
          <a:p>
            <a:pPr>
              <a:spcAft>
                <a:spcPts val="1000"/>
              </a:spcAft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1866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Dinâmica do trabalho/Avaliação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825625"/>
            <a:ext cx="91440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Apresentação teórica:</a:t>
            </a:r>
          </a:p>
          <a:p>
            <a:pPr lvl="1">
              <a:lnSpc>
                <a:spcPct val="150000"/>
              </a:lnSpc>
            </a:pPr>
            <a:r>
              <a:rPr lang="pt-BR" b="1" u="sng" dirty="0" smtClean="0"/>
              <a:t>Avaliação do grupo – 25  minutos:</a:t>
            </a:r>
            <a:r>
              <a:rPr lang="pt-BR" dirty="0" smtClean="0"/>
              <a:t> 50% * domínio/aprofundamento da teoria/tema  + 50% apresentação do trabalho (layout + apresentação oral).</a:t>
            </a:r>
          </a:p>
          <a:p>
            <a:pPr lvl="1">
              <a:lnSpc>
                <a:spcPct val="150000"/>
              </a:lnSpc>
            </a:pPr>
            <a:r>
              <a:rPr lang="pt-BR" b="1" u="sng" dirty="0" smtClean="0"/>
              <a:t>Debate dos 6 grupos: </a:t>
            </a:r>
            <a:r>
              <a:rPr lang="pt-BR" dirty="0" smtClean="0"/>
              <a:t>cada grupo trará um ponto de discussão referente ao tema. A avaliação (100%) de cada grupo dependerá do qualidade do ponto levantado sobre o tema e o domínio dele. </a:t>
            </a:r>
          </a:p>
          <a:p>
            <a:pPr lvl="1">
              <a:lnSpc>
                <a:spcPct val="150000"/>
              </a:lnSpc>
            </a:pPr>
            <a:endParaRPr lang="pt-BR" dirty="0"/>
          </a:p>
          <a:p>
            <a:pPr lvl="1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1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Dinâmica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8345" y="1690689"/>
            <a:ext cx="8244894" cy="4542686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1000"/>
              </a:spcAft>
            </a:pPr>
            <a:r>
              <a:rPr lang="pt-BR" dirty="0" smtClean="0"/>
              <a:t>O grupo que vai apresentar tem 25-30 minutos, para expor o artigo;</a:t>
            </a:r>
          </a:p>
          <a:p>
            <a:pPr algn="just">
              <a:spcAft>
                <a:spcPts val="1000"/>
              </a:spcAft>
            </a:pPr>
            <a:r>
              <a:rPr lang="pt-BR" dirty="0" smtClean="0"/>
              <a:t>Sugestão: 1) Quem é o Autor? 2) Principais pontos de análise do </a:t>
            </a:r>
            <a:r>
              <a:rPr lang="pt-BR" dirty="0" err="1" smtClean="0"/>
              <a:t>Paper</a:t>
            </a:r>
            <a:r>
              <a:rPr lang="pt-BR" dirty="0" smtClean="0"/>
              <a:t> 3) Referencia Teórico – contribuições 4) Aplicações práticas da teoria exposta 5) Apreciação crítica</a:t>
            </a:r>
          </a:p>
          <a:p>
            <a:pPr marL="114300" indent="0" algn="just">
              <a:spcAft>
                <a:spcPts val="1000"/>
              </a:spcAft>
              <a:buNone/>
            </a:pPr>
            <a:r>
              <a:rPr lang="pt-BR" b="1" dirty="0" smtClean="0"/>
              <a:t>GRUPO APRESENTAÇÃO:</a:t>
            </a:r>
          </a:p>
          <a:p>
            <a:pPr algn="just">
              <a:spcAft>
                <a:spcPts val="1000"/>
              </a:spcAft>
            </a:pPr>
            <a:r>
              <a:rPr lang="pt-BR" dirty="0" smtClean="0"/>
              <a:t>A apresentação do grupo será avaliado especialmente o domínio que o grupo tem da teoria em questão e das respostas que dará as perguntas dos demais grupos.</a:t>
            </a:r>
          </a:p>
          <a:p>
            <a:pPr marL="114300" indent="0" algn="just">
              <a:spcAft>
                <a:spcPts val="1000"/>
              </a:spcAft>
              <a:buNone/>
            </a:pPr>
            <a:r>
              <a:rPr lang="pt-BR" b="1" dirty="0" smtClean="0"/>
              <a:t>DEMAIS GRUPOS:</a:t>
            </a:r>
          </a:p>
          <a:p>
            <a:pPr algn="just">
              <a:spcAft>
                <a:spcPts val="1000"/>
              </a:spcAft>
            </a:pPr>
            <a:r>
              <a:rPr lang="pt-BR" dirty="0" smtClean="0"/>
              <a:t>Os demais grupos vão ler o mesmo </a:t>
            </a:r>
            <a:r>
              <a:rPr lang="pt-BR" i="1" dirty="0" err="1" smtClean="0"/>
              <a:t>paper</a:t>
            </a:r>
            <a:r>
              <a:rPr lang="pt-BR" dirty="0" smtClean="0"/>
              <a:t> e destacar uma pergunta e com direito a réplica a respeito do tema. Os grupos vão ser avaliados pelo conteúdo da pergunta e pela sua consideração na réplica.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1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830</Words>
  <Application>Microsoft Office PowerPoint</Application>
  <PresentationFormat>Apresentação na tela (4:3)</PresentationFormat>
  <Paragraphs>104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PROGRAMAÇÃO</vt:lpstr>
      <vt:lpstr>GRUPOS – definição</vt:lpstr>
      <vt:lpstr>Grupos </vt:lpstr>
      <vt:lpstr>Grupos </vt:lpstr>
      <vt:lpstr>Dinâmica do trabalho/Avaliação</vt:lpstr>
      <vt:lpstr>Dinâmica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Marina Moreira</dc:creator>
  <cp:lastModifiedBy>Marina Moreira</cp:lastModifiedBy>
  <cp:revision>1</cp:revision>
  <dcterms:created xsi:type="dcterms:W3CDTF">2017-09-20T20:04:35Z</dcterms:created>
  <dcterms:modified xsi:type="dcterms:W3CDTF">2017-09-20T20:06:46Z</dcterms:modified>
</cp:coreProperties>
</file>