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61" r:id="rId2"/>
    <p:sldId id="360" r:id="rId3"/>
    <p:sldId id="283" r:id="rId4"/>
    <p:sldId id="362" r:id="rId5"/>
    <p:sldId id="359" r:id="rId6"/>
    <p:sldId id="288" r:id="rId7"/>
    <p:sldId id="289" r:id="rId8"/>
    <p:sldId id="290" r:id="rId9"/>
    <p:sldId id="291" r:id="rId10"/>
    <p:sldId id="292" r:id="rId11"/>
    <p:sldId id="256" r:id="rId12"/>
    <p:sldId id="281" r:id="rId13"/>
    <p:sldId id="282" r:id="rId14"/>
    <p:sldId id="280"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8" r:id="rId36"/>
    <p:sldId id="279" r:id="rId37"/>
    <p:sldId id="363" r:id="rId38"/>
    <p:sldId id="284" r:id="rId39"/>
    <p:sldId id="285" r:id="rId40"/>
    <p:sldId id="286" r:id="rId41"/>
    <p:sldId id="287"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CF89E-4473-4236-9D15-19619C75744D}" v="10" dt="2020-08-12T17:57:55.94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54552-B436-44BC-A3A1-7C1ED195A3E1}" type="datetimeFigureOut">
              <a:rPr lang="pt-BR" smtClean="0"/>
              <a:t>05/11/2020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44CF3-72ED-41C9-8931-4B131808CF5E}" type="slidenum">
              <a:rPr lang="pt-BR" smtClean="0"/>
              <a:t>‹nº›</a:t>
            </a:fld>
            <a:endParaRPr lang="pt-BR"/>
          </a:p>
        </p:txBody>
      </p:sp>
    </p:spTree>
    <p:extLst>
      <p:ext uri="{BB962C8B-B14F-4D97-AF65-F5344CB8AC3E}">
        <p14:creationId xmlns:p14="http://schemas.microsoft.com/office/powerpoint/2010/main" val="76802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53B8F9D-9561-4452-9C38-F78B244242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54F312-31B7-400A-877E-7B8118C05908}" type="slidenum">
              <a:rPr lang="pt-BR" altLang="pt-BR"/>
              <a:pPr>
                <a:spcBef>
                  <a:spcPct val="0"/>
                </a:spcBef>
              </a:pPr>
              <a:t>3</a:t>
            </a:fld>
            <a:endParaRPr lang="pt-BR" altLang="pt-BR"/>
          </a:p>
        </p:txBody>
      </p:sp>
      <p:sp>
        <p:nvSpPr>
          <p:cNvPr id="5123" name="Rectangle 2">
            <a:extLst>
              <a:ext uri="{FF2B5EF4-FFF2-40B4-BE49-F238E27FC236}">
                <a16:creationId xmlns:a16="http://schemas.microsoft.com/office/drawing/2014/main" id="{B5BC6C3A-9291-4E0E-8A19-7B6196EAED4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76EB5FDB-D63A-4F7E-8F78-26A73B9E0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BE964EF-47E3-496C-9C94-5F530A2B0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D2333-B46A-4DCD-922F-331A4EDEBA61}" type="slidenum">
              <a:rPr lang="pt-BR" altLang="pt-BR"/>
              <a:pPr>
                <a:spcBef>
                  <a:spcPct val="0"/>
                </a:spcBef>
              </a:pPr>
              <a:t>4</a:t>
            </a:fld>
            <a:endParaRPr lang="pt-BR" altLang="pt-BR"/>
          </a:p>
        </p:txBody>
      </p:sp>
      <p:sp>
        <p:nvSpPr>
          <p:cNvPr id="7171" name="Rectangle 2">
            <a:extLst>
              <a:ext uri="{FF2B5EF4-FFF2-40B4-BE49-F238E27FC236}">
                <a16:creationId xmlns:a16="http://schemas.microsoft.com/office/drawing/2014/main" id="{F64D8EE7-40E1-48D0-AF46-20E88CF91AB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C3120E9-93C0-4DEF-8946-D58C84C208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BE964EF-47E3-496C-9C94-5F530A2B0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D2333-B46A-4DCD-922F-331A4EDEBA61}" type="slidenum">
              <a:rPr lang="pt-BR" altLang="pt-BR"/>
              <a:pPr>
                <a:spcBef>
                  <a:spcPct val="0"/>
                </a:spcBef>
              </a:pPr>
              <a:t>5</a:t>
            </a:fld>
            <a:endParaRPr lang="pt-BR" altLang="pt-BR"/>
          </a:p>
        </p:txBody>
      </p:sp>
      <p:sp>
        <p:nvSpPr>
          <p:cNvPr id="7171" name="Rectangle 2">
            <a:extLst>
              <a:ext uri="{FF2B5EF4-FFF2-40B4-BE49-F238E27FC236}">
                <a16:creationId xmlns:a16="http://schemas.microsoft.com/office/drawing/2014/main" id="{F64D8EE7-40E1-48D0-AF46-20E88CF91AB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C3120E9-93C0-4DEF-8946-D58C84C208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extLst>
      <p:ext uri="{BB962C8B-B14F-4D97-AF65-F5344CB8AC3E}">
        <p14:creationId xmlns:p14="http://schemas.microsoft.com/office/powerpoint/2010/main" val="12416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B1D9B08-46E5-4338-92F0-BFB3C1C09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48F997-B7E0-42A0-9177-AD730D6CAE01}" type="slidenum">
              <a:rPr lang="pt-BR" altLang="pt-BR"/>
              <a:pPr>
                <a:spcBef>
                  <a:spcPct val="0"/>
                </a:spcBef>
              </a:pPr>
              <a:t>6</a:t>
            </a:fld>
            <a:endParaRPr lang="pt-BR" altLang="pt-BR"/>
          </a:p>
        </p:txBody>
      </p:sp>
      <p:sp>
        <p:nvSpPr>
          <p:cNvPr id="9219" name="Rectangle 2">
            <a:extLst>
              <a:ext uri="{FF2B5EF4-FFF2-40B4-BE49-F238E27FC236}">
                <a16:creationId xmlns:a16="http://schemas.microsoft.com/office/drawing/2014/main" id="{55406BED-845C-4081-BE8B-C91F3151A912}"/>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351ADDC-B00E-4693-B1A2-DBED23ED2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9A01B9B-4265-4A51-A47F-D390CAAC1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45442F-6A20-46DF-B4EE-E63683100BC3}" type="slidenum">
              <a:rPr lang="pt-BR" altLang="pt-BR"/>
              <a:pPr>
                <a:spcBef>
                  <a:spcPct val="0"/>
                </a:spcBef>
              </a:pPr>
              <a:t>7</a:t>
            </a:fld>
            <a:endParaRPr lang="pt-BR" altLang="pt-BR"/>
          </a:p>
        </p:txBody>
      </p:sp>
      <p:sp>
        <p:nvSpPr>
          <p:cNvPr id="11267" name="Rectangle 2">
            <a:extLst>
              <a:ext uri="{FF2B5EF4-FFF2-40B4-BE49-F238E27FC236}">
                <a16:creationId xmlns:a16="http://schemas.microsoft.com/office/drawing/2014/main" id="{2B382054-7095-473C-9685-B21FF173515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5B38D6D-6A49-4DE1-AB3F-802CF809A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ED701DF-FD1D-4ADF-B0AF-F34A8CB32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23712E-745C-4B4F-B11F-FC9211AEA20F}" type="slidenum">
              <a:rPr lang="pt-BR" altLang="pt-BR"/>
              <a:pPr>
                <a:spcBef>
                  <a:spcPct val="0"/>
                </a:spcBef>
              </a:pPr>
              <a:t>8</a:t>
            </a:fld>
            <a:endParaRPr lang="pt-BR" altLang="pt-BR"/>
          </a:p>
        </p:txBody>
      </p:sp>
      <p:sp>
        <p:nvSpPr>
          <p:cNvPr id="13315" name="Rectangle 2">
            <a:extLst>
              <a:ext uri="{FF2B5EF4-FFF2-40B4-BE49-F238E27FC236}">
                <a16:creationId xmlns:a16="http://schemas.microsoft.com/office/drawing/2014/main" id="{E966AD5D-997E-4DD7-B565-9F533B685B6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71C7EDE-4429-46EE-817F-DE624BFB2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C606FA8-312A-4C05-90F3-15680C216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88F71B-8A4A-4FFA-865B-6F64D1335DFA}" type="slidenum">
              <a:rPr lang="pt-BR" altLang="pt-BR"/>
              <a:pPr>
                <a:spcBef>
                  <a:spcPct val="0"/>
                </a:spcBef>
              </a:pPr>
              <a:t>9</a:t>
            </a:fld>
            <a:endParaRPr lang="pt-BR" altLang="pt-BR"/>
          </a:p>
        </p:txBody>
      </p:sp>
      <p:sp>
        <p:nvSpPr>
          <p:cNvPr id="15363" name="Rectangle 2">
            <a:extLst>
              <a:ext uri="{FF2B5EF4-FFF2-40B4-BE49-F238E27FC236}">
                <a16:creationId xmlns:a16="http://schemas.microsoft.com/office/drawing/2014/main" id="{349428F4-923A-4E55-882D-C2A5872FA3B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EC13EDD-BF51-4261-995E-1B64EB624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A6DDAF6-35F3-4FC4-A7AD-CF374A31F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841418-7F63-478A-BEC7-2EA3EF7AA77A}" type="slidenum">
              <a:rPr lang="pt-BR" altLang="pt-BR"/>
              <a:pPr>
                <a:spcBef>
                  <a:spcPct val="0"/>
                </a:spcBef>
              </a:pPr>
              <a:t>10</a:t>
            </a:fld>
            <a:endParaRPr lang="pt-BR" altLang="pt-BR"/>
          </a:p>
        </p:txBody>
      </p:sp>
      <p:sp>
        <p:nvSpPr>
          <p:cNvPr id="17411" name="Rectangle 2">
            <a:extLst>
              <a:ext uri="{FF2B5EF4-FFF2-40B4-BE49-F238E27FC236}">
                <a16:creationId xmlns:a16="http://schemas.microsoft.com/office/drawing/2014/main" id="{B755FB54-CD6E-45DB-94F4-2BE8ED5A680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6CD95A1-1A28-47B8-AA60-6C3288F228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4E8BD-E8D2-46F2-835F-15221C0DAB2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59E3282-2997-4953-9EF2-4D66A43DC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C368E7B-32E2-4259-A90F-9BFDF09050E7}"/>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2175F570-B0CA-4EB3-ADAD-470E635B46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8AC47E-6BC2-431C-8567-263585FACDC7}"/>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313485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FCB37-F807-44A5-85AB-11FF2AD71A7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7E2234C-D3CA-4800-980C-3BD61FCBF015}"/>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E1A959-77CB-41D1-B388-84985FEC1EFC}"/>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B6F7E84C-DED1-4577-8CEB-A230A74F81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C2AE34-DA0D-48AA-86CC-8070C83F4FD3}"/>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147404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ADC825-11AC-40B5-B8C4-97C79317AF4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AE01AE4-4440-4270-AF1B-4EE3D1733899}"/>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1238B8-BDE2-4062-BAB9-23701FF945D2}"/>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D101E9E4-8780-431A-B6B5-8A27B4D22E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8BACBB-0756-40E5-8986-14B6DB5D221D}"/>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289079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88DF1-CD34-4A20-978F-35942712766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61D2AE1-E732-499B-902C-B53C5EE06C7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2DBF29A-F992-44B3-ADB3-3111ECA46084}"/>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F94BC4AE-BEE1-4577-A89C-CFC34BA71D1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08D993-5065-4A3F-8769-BDB44DA9BB4F}"/>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116975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62F2D-C797-4A9E-BF00-7783EF4F7C3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BDC1C5D-032A-4E6C-A264-77007390F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B1FE931B-9708-414F-A9F5-75FD10099746}"/>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0E4B9631-B979-4EE3-8DDA-1678B6D477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51BD87F-B875-4DD2-9985-8C5657AFEFD9}"/>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285120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D83DF-866F-434C-86B7-FC5E0C4CCDE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24652B1-10CB-498B-9F6B-E5E9E3562D8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9B58484-1B7A-4B43-8FC2-9CA563339372}"/>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F13F50-965A-4085-B8B5-D0147F07C120}"/>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6" name="Espaço Reservado para Rodapé 5">
            <a:extLst>
              <a:ext uri="{FF2B5EF4-FFF2-40B4-BE49-F238E27FC236}">
                <a16:creationId xmlns:a16="http://schemas.microsoft.com/office/drawing/2014/main" id="{1459DBF0-D1FE-4B0E-BC50-96688190BDA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C2CC02B-2700-4CA6-94F3-A36B53187793}"/>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92403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38EFB-A036-4212-93F2-64B68C66337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CD9BADB-2C08-4342-A490-E94C4093C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ED5AAF02-3228-4F4E-9760-CFBC2071876C}"/>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A608A39-3DE5-430C-83BD-A57C5450C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3C85653-BB5B-4BBF-A021-16ABE04440DF}"/>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C5F8AF3-189E-4D31-9E24-2560A223297D}"/>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8" name="Espaço Reservado para Rodapé 7">
            <a:extLst>
              <a:ext uri="{FF2B5EF4-FFF2-40B4-BE49-F238E27FC236}">
                <a16:creationId xmlns:a16="http://schemas.microsoft.com/office/drawing/2014/main" id="{0EC829F8-2B43-4FDE-A400-083BA26D393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EEB6CD0-8914-4AFB-BC0B-B5E6E1AD1361}"/>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313416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F2DA0-00C7-43CB-AA80-EBD76D989D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22563B2-B057-44D0-BD2C-1D1DCCF101FE}"/>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4" name="Espaço Reservado para Rodapé 3">
            <a:extLst>
              <a:ext uri="{FF2B5EF4-FFF2-40B4-BE49-F238E27FC236}">
                <a16:creationId xmlns:a16="http://schemas.microsoft.com/office/drawing/2014/main" id="{88CD1E51-FBED-40AE-85E9-0ADC4980F1A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249B9B5-67AA-4A15-B612-BBF69A8BE35F}"/>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333167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B768833-18B0-431F-A63A-DEE9B62615A5}"/>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3" name="Espaço Reservado para Rodapé 2">
            <a:extLst>
              <a:ext uri="{FF2B5EF4-FFF2-40B4-BE49-F238E27FC236}">
                <a16:creationId xmlns:a16="http://schemas.microsoft.com/office/drawing/2014/main" id="{6216B30C-F133-4A4B-A2B9-DB754EAFBB0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BE233E3-A150-4DEE-867A-24CFDA864983}"/>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10144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AF0A2-2D15-4BF0-BD87-085428AA4D4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CE0146A-151B-46C6-AD10-11C252F18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EDF7D58-3340-4EA7-9265-74399E405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ADD271F-9CD5-4705-8C15-D1B4C348B751}"/>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6" name="Espaço Reservado para Rodapé 5">
            <a:extLst>
              <a:ext uri="{FF2B5EF4-FFF2-40B4-BE49-F238E27FC236}">
                <a16:creationId xmlns:a16="http://schemas.microsoft.com/office/drawing/2014/main" id="{C61E67F6-041C-49E6-B91B-FD898E63ED3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4EBD10-D685-4DB8-9437-57516B42ECD7}"/>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169590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BBD7C-678C-4802-AA23-3D39A24B7B5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5C9A745-747E-4AA2-8F9A-BB10F3C60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9481DE2-D852-4997-89E4-BF26AB1B7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5E64070-F0EA-4110-BC18-0EA7B1F25E9A}"/>
              </a:ext>
            </a:extLst>
          </p:cNvPr>
          <p:cNvSpPr>
            <a:spLocks noGrp="1"/>
          </p:cNvSpPr>
          <p:nvPr>
            <p:ph type="dt" sz="half" idx="10"/>
          </p:nvPr>
        </p:nvSpPr>
        <p:spPr/>
        <p:txBody>
          <a:bodyPr/>
          <a:lstStyle/>
          <a:p>
            <a:fld id="{A0C56665-B734-400C-8B66-71FED5F5BB41}" type="datetimeFigureOut">
              <a:rPr lang="pt-BR" smtClean="0"/>
              <a:t>05/11/2020</a:t>
            </a:fld>
            <a:endParaRPr lang="pt-BR"/>
          </a:p>
        </p:txBody>
      </p:sp>
      <p:sp>
        <p:nvSpPr>
          <p:cNvPr id="6" name="Espaço Reservado para Rodapé 5">
            <a:extLst>
              <a:ext uri="{FF2B5EF4-FFF2-40B4-BE49-F238E27FC236}">
                <a16:creationId xmlns:a16="http://schemas.microsoft.com/office/drawing/2014/main" id="{46C87FA9-19FE-4E66-8D97-933EC5EF141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4B43671-7FB8-4ECA-85AC-12C4E9E8583B}"/>
              </a:ext>
            </a:extLst>
          </p:cNvPr>
          <p:cNvSpPr>
            <a:spLocks noGrp="1"/>
          </p:cNvSpPr>
          <p:nvPr>
            <p:ph type="sldNum" sz="quarter" idx="12"/>
          </p:nvPr>
        </p:nvSpPr>
        <p:spPr/>
        <p:txBody>
          <a:bodyPr/>
          <a:lstStyle/>
          <a:p>
            <a:fld id="{B7B56A1B-8032-461E-8F0B-3EE34C0BBFCE}" type="slidenum">
              <a:rPr lang="pt-BR" smtClean="0"/>
              <a:t>‹nº›</a:t>
            </a:fld>
            <a:endParaRPr lang="pt-BR"/>
          </a:p>
        </p:txBody>
      </p:sp>
    </p:spTree>
    <p:extLst>
      <p:ext uri="{BB962C8B-B14F-4D97-AF65-F5344CB8AC3E}">
        <p14:creationId xmlns:p14="http://schemas.microsoft.com/office/powerpoint/2010/main" val="130525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FFE8E73-607D-4BB1-9763-FB0ACC534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5BFF852-5240-4703-B49E-A99945C0F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F8708A-4B81-4101-8BF0-EFE8CDE0F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56665-B734-400C-8B66-71FED5F5BB41}" type="datetimeFigureOut">
              <a:rPr lang="pt-BR" smtClean="0"/>
              <a:t>05/11/2020</a:t>
            </a:fld>
            <a:endParaRPr lang="pt-BR"/>
          </a:p>
        </p:txBody>
      </p:sp>
      <p:sp>
        <p:nvSpPr>
          <p:cNvPr id="5" name="Espaço Reservado para Rodapé 4">
            <a:extLst>
              <a:ext uri="{FF2B5EF4-FFF2-40B4-BE49-F238E27FC236}">
                <a16:creationId xmlns:a16="http://schemas.microsoft.com/office/drawing/2014/main" id="{98D2B611-FEC8-490C-A410-865D7D2D3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BE0E2C-0C93-415B-9B48-A2CDE4BD5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56A1B-8032-461E-8F0B-3EE34C0BBFCE}" type="slidenum">
              <a:rPr lang="pt-BR" smtClean="0"/>
              <a:t>‹nº›</a:t>
            </a:fld>
            <a:endParaRPr lang="pt-BR"/>
          </a:p>
        </p:txBody>
      </p:sp>
    </p:spTree>
    <p:extLst>
      <p:ext uri="{BB962C8B-B14F-4D97-AF65-F5344CB8AC3E}">
        <p14:creationId xmlns:p14="http://schemas.microsoft.com/office/powerpoint/2010/main" val="64756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cbi.nlm.nih.gov/clinva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varsome.co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476E1E7-E830-4D83-9E04-A81A1D3538B5}"/>
              </a:ext>
            </a:extLst>
          </p:cNvPr>
          <p:cNvSpPr>
            <a:spLocks noGrp="1"/>
          </p:cNvSpPr>
          <p:nvPr>
            <p:ph type="ctrTitle"/>
          </p:nvPr>
        </p:nvSpPr>
        <p:spPr/>
        <p:txBody>
          <a:bodyPr/>
          <a:lstStyle/>
          <a:p>
            <a:endParaRPr lang="pt-BR"/>
          </a:p>
        </p:txBody>
      </p:sp>
      <p:sp>
        <p:nvSpPr>
          <p:cNvPr id="5" name="Subtítulo 4">
            <a:extLst>
              <a:ext uri="{FF2B5EF4-FFF2-40B4-BE49-F238E27FC236}">
                <a16:creationId xmlns:a16="http://schemas.microsoft.com/office/drawing/2014/main" id="{10280C4A-34FD-49B5-A7AC-5BE9737947E0}"/>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15286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52741434-463C-45CD-80B5-2480AB7905C6}"/>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16387" name="Line 3">
            <a:extLst>
              <a:ext uri="{FF2B5EF4-FFF2-40B4-BE49-F238E27FC236}">
                <a16:creationId xmlns:a16="http://schemas.microsoft.com/office/drawing/2014/main" id="{E414D8C3-8B3E-4131-8C64-368D8B5DBE0A}"/>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388" name="Text Box 5">
            <a:extLst>
              <a:ext uri="{FF2B5EF4-FFF2-40B4-BE49-F238E27FC236}">
                <a16:creationId xmlns:a16="http://schemas.microsoft.com/office/drawing/2014/main" id="{471F2FDC-F3BE-4CE5-9DB8-7D3D4C0A30FC}"/>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16389" name="Text Box 6">
            <a:extLst>
              <a:ext uri="{FF2B5EF4-FFF2-40B4-BE49-F238E27FC236}">
                <a16:creationId xmlns:a16="http://schemas.microsoft.com/office/drawing/2014/main" id="{22B31FE1-8EA2-455B-AF3A-F4049403ECD8}"/>
              </a:ext>
            </a:extLst>
          </p:cNvPr>
          <p:cNvSpPr txBox="1">
            <a:spLocks noChangeArrowheads="1"/>
          </p:cNvSpPr>
          <p:nvPr/>
        </p:nvSpPr>
        <p:spPr bwMode="auto">
          <a:xfrm>
            <a:off x="1524000" y="1376363"/>
            <a:ext cx="8567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800" b="1">
                <a:solidFill>
                  <a:srgbClr val="FF0000"/>
                </a:solidFill>
                <a:latin typeface="Arial" panose="020B0604020202020204" pitchFamily="34" charset="0"/>
              </a:rPr>
              <a:t> A MUDANÇA NO DNA É OU NÃO PATOGÊNICA?</a:t>
            </a:r>
            <a:endParaRPr lang="pt-BR" altLang="pt-BR" sz="1800" b="1">
              <a:solidFill>
                <a:srgbClr val="FF0000"/>
              </a:solidFill>
              <a:latin typeface="Arial" panose="020B0604020202020204" pitchFamily="34" charset="0"/>
              <a:cs typeface="Arial" panose="020B0604020202020204" pitchFamily="34" charset="0"/>
            </a:endParaRPr>
          </a:p>
        </p:txBody>
      </p:sp>
      <p:sp>
        <p:nvSpPr>
          <p:cNvPr id="16390" name="Text Box 7">
            <a:extLst>
              <a:ext uri="{FF2B5EF4-FFF2-40B4-BE49-F238E27FC236}">
                <a16:creationId xmlns:a16="http://schemas.microsoft.com/office/drawing/2014/main" id="{8A568CBE-FDE2-40EF-867C-87F3FECCED6A}"/>
              </a:ext>
            </a:extLst>
          </p:cNvPr>
          <p:cNvSpPr txBox="1">
            <a:spLocks noChangeArrowheads="1"/>
          </p:cNvSpPr>
          <p:nvPr/>
        </p:nvSpPr>
        <p:spPr bwMode="auto">
          <a:xfrm>
            <a:off x="3540125" y="647700"/>
            <a:ext cx="556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dirty="0">
                <a:solidFill>
                  <a:srgbClr val="0066FF"/>
                </a:solidFill>
                <a:latin typeface="Arial" panose="020B0604020202020204" pitchFamily="34" charset="0"/>
              </a:rPr>
              <a:t>Variantes de Ganho de Função X Variantes de Perda de Função</a:t>
            </a:r>
          </a:p>
        </p:txBody>
      </p:sp>
      <p:sp>
        <p:nvSpPr>
          <p:cNvPr id="16391" name="Line 8">
            <a:extLst>
              <a:ext uri="{FF2B5EF4-FFF2-40B4-BE49-F238E27FC236}">
                <a16:creationId xmlns:a16="http://schemas.microsoft.com/office/drawing/2014/main" id="{17CD6435-55B5-4635-B16D-E470F21D82F4}"/>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8361" name="Rectangle 9">
            <a:extLst>
              <a:ext uri="{FF2B5EF4-FFF2-40B4-BE49-F238E27FC236}">
                <a16:creationId xmlns:a16="http://schemas.microsoft.com/office/drawing/2014/main" id="{71795E81-5251-4F39-B04C-64E7CFE5C5E0}"/>
              </a:ext>
            </a:extLst>
          </p:cNvPr>
          <p:cNvSpPr>
            <a:spLocks noChangeArrowheads="1"/>
          </p:cNvSpPr>
          <p:nvPr/>
        </p:nvSpPr>
        <p:spPr bwMode="auto">
          <a:xfrm>
            <a:off x="1524000" y="1808163"/>
            <a:ext cx="9144000" cy="4760912"/>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a:spAutoFit/>
          </a:bodyPr>
          <a:lstStyle/>
          <a:p>
            <a:pPr marL="457200" indent="-457200">
              <a:buFontTx/>
              <a:buAutoNum type="arabicPeriod"/>
              <a:defRPr/>
            </a:pPr>
            <a:r>
              <a:rPr lang="pt-BR" b="1" dirty="0">
                <a:latin typeface="Arial" charset="0"/>
              </a:rPr>
              <a:t>Deleções de genes inteiros, variantes sem sentido e mudanças de fase normalmente destroem a função do gene;</a:t>
            </a:r>
          </a:p>
          <a:p>
            <a:pPr marL="457200" indent="-457200">
              <a:buFontTx/>
              <a:buAutoNum type="arabicPeriod"/>
              <a:defRPr/>
            </a:pPr>
            <a:endParaRPr lang="pt-BR" b="1" dirty="0">
              <a:latin typeface="Arial" charset="0"/>
            </a:endParaRPr>
          </a:p>
          <a:p>
            <a:pPr marL="457200" indent="-457200">
              <a:buFontTx/>
              <a:buAutoNum type="arabicPeriod"/>
              <a:defRPr/>
            </a:pPr>
            <a:r>
              <a:rPr lang="pt-BR" b="1" dirty="0">
                <a:latin typeface="Arial" charset="0"/>
              </a:rPr>
              <a:t>Substituição de nucleotídeos conservados GT...AG , que flanqueiam </a:t>
            </a:r>
            <a:r>
              <a:rPr lang="pt-BR" b="1" dirty="0" err="1">
                <a:latin typeface="Arial" charset="0"/>
              </a:rPr>
              <a:t>íntrons</a:t>
            </a:r>
            <a:r>
              <a:rPr lang="pt-BR" b="1" dirty="0">
                <a:latin typeface="Arial" charset="0"/>
              </a:rPr>
              <a:t>, afetam  encadeamento (outras mudanças devem ser testadas in vitro, ou por RT-PCR);</a:t>
            </a:r>
          </a:p>
          <a:p>
            <a:pPr marL="457200" indent="-457200">
              <a:buFontTx/>
              <a:buAutoNum type="arabicPeriod"/>
              <a:defRPr/>
            </a:pPr>
            <a:endParaRPr lang="pt-BR" b="1" dirty="0">
              <a:latin typeface="Arial" charset="0"/>
            </a:endParaRPr>
          </a:p>
          <a:p>
            <a:pPr marL="457200" indent="-457200">
              <a:buFontTx/>
              <a:buAutoNum type="arabicPeriod"/>
              <a:defRPr/>
            </a:pPr>
            <a:r>
              <a:rPr lang="pt-BR" b="1" dirty="0">
                <a:latin typeface="Arial" charset="0"/>
              </a:rPr>
              <a:t>Variantes de troca de sentido que afetam domínios funcionais da proteína podem ser patogênicas;</a:t>
            </a:r>
          </a:p>
          <a:p>
            <a:pPr marL="457200" indent="-457200">
              <a:buFontTx/>
              <a:buAutoNum type="arabicPeriod"/>
              <a:defRPr/>
            </a:pPr>
            <a:endParaRPr lang="pt-BR" b="1" dirty="0">
              <a:latin typeface="Arial" charset="0"/>
            </a:endParaRPr>
          </a:p>
          <a:p>
            <a:pPr marL="457200" indent="-457200">
              <a:buFontTx/>
              <a:buAutoNum type="arabicPeriod"/>
              <a:defRPr/>
            </a:pPr>
            <a:r>
              <a:rPr lang="pt-BR" b="1" dirty="0">
                <a:latin typeface="Arial" charset="0"/>
              </a:rPr>
              <a:t>Se a substituição do aa for em região conservada na mesma espécie ou família gênica;</a:t>
            </a:r>
          </a:p>
          <a:p>
            <a:pPr marL="457200" indent="-457200">
              <a:buFontTx/>
              <a:buAutoNum type="arabicPeriod"/>
              <a:defRPr/>
            </a:pPr>
            <a:endParaRPr lang="pt-BR" b="1" dirty="0">
              <a:latin typeface="Arial" charset="0"/>
            </a:endParaRPr>
          </a:p>
          <a:p>
            <a:pPr marL="457200" indent="-457200">
              <a:buFontTx/>
              <a:buAutoNum type="arabicPeriod"/>
              <a:defRPr/>
            </a:pPr>
            <a:r>
              <a:rPr lang="pt-BR" b="1" dirty="0">
                <a:latin typeface="Arial" charset="0"/>
              </a:rPr>
              <a:t>Substituição de aa com características muito diferentes (polar por não polar, ácido por básico) devem ser patogênicos;</a:t>
            </a:r>
          </a:p>
          <a:p>
            <a:pPr marL="457200" indent="-457200">
              <a:buFontTx/>
              <a:buAutoNum type="arabicPeriod"/>
              <a:defRPr/>
            </a:pPr>
            <a:endParaRPr lang="pt-BR" b="1" dirty="0">
              <a:latin typeface="Arial" charset="0"/>
            </a:endParaRPr>
          </a:p>
          <a:p>
            <a:pPr marL="457200" indent="-457200">
              <a:buFontTx/>
              <a:buAutoNum type="arabicPeriod"/>
              <a:defRPr/>
            </a:pPr>
            <a:r>
              <a:rPr lang="pt-BR" b="1" dirty="0">
                <a:latin typeface="Arial" charset="0"/>
              </a:rPr>
              <a:t>Presença da alteração no afetado mas não em seus pais.</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E091754-5A70-4CC2-AEAC-6FD31B1E1543}"/>
              </a:ext>
            </a:extLst>
          </p:cNvPr>
          <p:cNvPicPr>
            <a:picLocks noChangeAspect="1"/>
          </p:cNvPicPr>
          <p:nvPr/>
        </p:nvPicPr>
        <p:blipFill rotWithShape="1">
          <a:blip r:embed="rId2"/>
          <a:srcRect l="5969" t="16054" r="21403" b="25306"/>
          <a:stretch/>
        </p:blipFill>
        <p:spPr>
          <a:xfrm>
            <a:off x="308338" y="102722"/>
            <a:ext cx="8854751" cy="4021494"/>
          </a:xfrm>
          <a:prstGeom prst="rect">
            <a:avLst/>
          </a:prstGeom>
          <a:ln>
            <a:noFill/>
          </a:ln>
          <a:effectLst>
            <a:outerShdw blurRad="292100" dist="139700" dir="2700000" algn="tl" rotWithShape="0">
              <a:srgbClr val="333333">
                <a:alpha val="65000"/>
              </a:srgbClr>
            </a:outerShdw>
          </a:effectLst>
        </p:spPr>
      </p:pic>
      <p:pic>
        <p:nvPicPr>
          <p:cNvPr id="5" name="Imagem 4">
            <a:extLst>
              <a:ext uri="{FF2B5EF4-FFF2-40B4-BE49-F238E27FC236}">
                <a16:creationId xmlns:a16="http://schemas.microsoft.com/office/drawing/2014/main" id="{992271BF-809D-4AD6-A932-8901627D77D4}"/>
              </a:ext>
            </a:extLst>
          </p:cNvPr>
          <p:cNvPicPr>
            <a:picLocks noChangeAspect="1"/>
          </p:cNvPicPr>
          <p:nvPr/>
        </p:nvPicPr>
        <p:blipFill rotWithShape="1">
          <a:blip r:embed="rId3"/>
          <a:srcRect l="6428" t="55918" r="22933" b="13470"/>
          <a:stretch/>
        </p:blipFill>
        <p:spPr>
          <a:xfrm>
            <a:off x="3183022" y="4405334"/>
            <a:ext cx="8612156" cy="2099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646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D1789-F4F8-4BE6-B2D9-09B3044248EC}"/>
              </a:ext>
            </a:extLst>
          </p:cNvPr>
          <p:cNvSpPr>
            <a:spLocks noGrp="1"/>
          </p:cNvSpPr>
          <p:nvPr>
            <p:ph type="title"/>
          </p:nvPr>
        </p:nvSpPr>
        <p:spPr/>
        <p:txBody>
          <a:bodyPr/>
          <a:lstStyle/>
          <a:p>
            <a:r>
              <a:rPr lang="pt-BR" dirty="0"/>
              <a:t>5 CATEGORIAS</a:t>
            </a:r>
          </a:p>
        </p:txBody>
      </p:sp>
      <p:sp>
        <p:nvSpPr>
          <p:cNvPr id="3" name="Espaço Reservado para Conteúdo 2">
            <a:extLst>
              <a:ext uri="{FF2B5EF4-FFF2-40B4-BE49-F238E27FC236}">
                <a16:creationId xmlns:a16="http://schemas.microsoft.com/office/drawing/2014/main" id="{AF83534A-BA53-47CB-9FCC-426B2564B9A1}"/>
              </a:ext>
            </a:extLst>
          </p:cNvPr>
          <p:cNvSpPr>
            <a:spLocks noGrp="1"/>
          </p:cNvSpPr>
          <p:nvPr>
            <p:ph idx="1"/>
          </p:nvPr>
        </p:nvSpPr>
        <p:spPr/>
        <p:txBody>
          <a:bodyPr>
            <a:normAutofit lnSpcReduction="10000"/>
          </a:bodyPr>
          <a:lstStyle/>
          <a:p>
            <a:r>
              <a:rPr lang="pt-BR" dirty="0"/>
              <a:t>PATOGÊNICA</a:t>
            </a:r>
          </a:p>
          <a:p>
            <a:endParaRPr lang="pt-BR" dirty="0"/>
          </a:p>
          <a:p>
            <a:r>
              <a:rPr lang="pt-BR" dirty="0"/>
              <a:t>PROVAVELMENTE  PATOGÊNICA</a:t>
            </a:r>
          </a:p>
          <a:p>
            <a:endParaRPr lang="pt-BR" dirty="0"/>
          </a:p>
          <a:p>
            <a:r>
              <a:rPr lang="pt-BR" dirty="0"/>
              <a:t>VARIANTE DE SIGNIFICADO INCERTO</a:t>
            </a:r>
          </a:p>
          <a:p>
            <a:endParaRPr lang="pt-BR" dirty="0"/>
          </a:p>
          <a:p>
            <a:r>
              <a:rPr lang="pt-BR" dirty="0"/>
              <a:t>PROVAVELMENTE BENIGNA</a:t>
            </a:r>
          </a:p>
          <a:p>
            <a:endParaRPr lang="pt-BR" dirty="0"/>
          </a:p>
          <a:p>
            <a:r>
              <a:rPr lang="pt-BR" dirty="0"/>
              <a:t>BENIGNA</a:t>
            </a:r>
          </a:p>
        </p:txBody>
      </p:sp>
    </p:spTree>
    <p:extLst>
      <p:ext uri="{BB962C8B-B14F-4D97-AF65-F5344CB8AC3E}">
        <p14:creationId xmlns:p14="http://schemas.microsoft.com/office/powerpoint/2010/main" val="293805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5C45978-E752-4292-84F7-89AE76A188D0}"/>
              </a:ext>
            </a:extLst>
          </p:cNvPr>
          <p:cNvPicPr>
            <a:picLocks noChangeAspect="1"/>
          </p:cNvPicPr>
          <p:nvPr/>
        </p:nvPicPr>
        <p:blipFill>
          <a:blip r:embed="rId2"/>
          <a:stretch>
            <a:fillRect/>
          </a:stretch>
        </p:blipFill>
        <p:spPr>
          <a:xfrm>
            <a:off x="1212756" y="205974"/>
            <a:ext cx="9766488" cy="6446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459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78EB0D4-6E92-40B1-9A84-265112F5976C}"/>
              </a:ext>
            </a:extLst>
          </p:cNvPr>
          <p:cNvPicPr>
            <a:picLocks noChangeAspect="1"/>
          </p:cNvPicPr>
          <p:nvPr/>
        </p:nvPicPr>
        <p:blipFill rotWithShape="1">
          <a:blip r:embed="rId2"/>
          <a:srcRect l="16990" t="14967" r="32270" b="13332"/>
          <a:stretch/>
        </p:blipFill>
        <p:spPr>
          <a:xfrm>
            <a:off x="541176" y="102635"/>
            <a:ext cx="8369558" cy="6652727"/>
          </a:xfrm>
          <a:prstGeom prst="rect">
            <a:avLst/>
          </a:prstGeom>
          <a:ln>
            <a:noFill/>
          </a:ln>
          <a:effectLst>
            <a:outerShdw blurRad="292100" dist="139700" dir="2700000" algn="tl" rotWithShape="0">
              <a:srgbClr val="333333">
                <a:alpha val="65000"/>
              </a:srgbClr>
            </a:outerShdw>
          </a:effectLst>
        </p:spPr>
      </p:pic>
      <p:sp>
        <p:nvSpPr>
          <p:cNvPr id="5" name="CaixaDeTexto 4">
            <a:extLst>
              <a:ext uri="{FF2B5EF4-FFF2-40B4-BE49-F238E27FC236}">
                <a16:creationId xmlns:a16="http://schemas.microsoft.com/office/drawing/2014/main" id="{ACB6EBBA-B9C6-4818-A5E4-EE46DFBA8D53}"/>
              </a:ext>
            </a:extLst>
          </p:cNvPr>
          <p:cNvSpPr txBox="1"/>
          <p:nvPr/>
        </p:nvSpPr>
        <p:spPr>
          <a:xfrm>
            <a:off x="9349273" y="1101012"/>
            <a:ext cx="2279407" cy="369332"/>
          </a:xfrm>
          <a:prstGeom prst="rect">
            <a:avLst/>
          </a:prstGeom>
          <a:noFill/>
        </p:spPr>
        <p:txBody>
          <a:bodyPr wrap="none" rtlCol="0">
            <a:spAutoFit/>
          </a:bodyPr>
          <a:lstStyle/>
          <a:p>
            <a:r>
              <a:rPr lang="pt-BR"/>
              <a:t>MATRIZ DE EVIDENCIA</a:t>
            </a:r>
            <a:endParaRPr lang="pt-BR" dirty="0"/>
          </a:p>
        </p:txBody>
      </p:sp>
    </p:spTree>
    <p:extLst>
      <p:ext uri="{BB962C8B-B14F-4D97-AF65-F5344CB8AC3E}">
        <p14:creationId xmlns:p14="http://schemas.microsoft.com/office/powerpoint/2010/main" val="364220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21F9C-71BC-49D2-8D1A-33B4F426580A}"/>
              </a:ext>
            </a:extLst>
          </p:cNvPr>
          <p:cNvSpPr>
            <a:spLocks noGrp="1"/>
          </p:cNvSpPr>
          <p:nvPr>
            <p:ph type="title"/>
          </p:nvPr>
        </p:nvSpPr>
        <p:spPr/>
        <p:txBody>
          <a:bodyPr/>
          <a:lstStyle/>
          <a:p>
            <a:r>
              <a:rPr lang="pt-BR" dirty="0"/>
              <a:t>bancos de dados</a:t>
            </a:r>
          </a:p>
        </p:txBody>
      </p:sp>
      <p:sp>
        <p:nvSpPr>
          <p:cNvPr id="3" name="Espaço Reservado para Texto 2">
            <a:extLst>
              <a:ext uri="{FF2B5EF4-FFF2-40B4-BE49-F238E27FC236}">
                <a16:creationId xmlns:a16="http://schemas.microsoft.com/office/drawing/2014/main" id="{2A84B912-EAC2-404B-905A-1BD1D937D9A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377230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bancos de dados populacionais</a:t>
            </a:r>
          </a:p>
        </p:txBody>
      </p:sp>
      <p:pic>
        <p:nvPicPr>
          <p:cNvPr id="10" name="Imagem 9">
            <a:extLst>
              <a:ext uri="{FF2B5EF4-FFF2-40B4-BE49-F238E27FC236}">
                <a16:creationId xmlns:a16="http://schemas.microsoft.com/office/drawing/2014/main" id="{123F0639-0033-4A46-A7D8-111B0D2F8916}"/>
              </a:ext>
            </a:extLst>
          </p:cNvPr>
          <p:cNvPicPr>
            <a:picLocks noChangeAspect="1"/>
          </p:cNvPicPr>
          <p:nvPr/>
        </p:nvPicPr>
        <p:blipFill rotWithShape="1">
          <a:blip r:embed="rId2"/>
          <a:srcRect l="6875" t="27483" r="22857" b="34014"/>
          <a:stretch/>
        </p:blipFill>
        <p:spPr>
          <a:xfrm>
            <a:off x="280666" y="1884784"/>
            <a:ext cx="11630668" cy="3584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52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bancos de dados por doenças</a:t>
            </a:r>
          </a:p>
        </p:txBody>
      </p:sp>
      <p:pic>
        <p:nvPicPr>
          <p:cNvPr id="2" name="Imagem 1">
            <a:extLst>
              <a:ext uri="{FF2B5EF4-FFF2-40B4-BE49-F238E27FC236}">
                <a16:creationId xmlns:a16="http://schemas.microsoft.com/office/drawing/2014/main" id="{B379F047-42A7-4F35-BCD1-2373DAD90048}"/>
              </a:ext>
            </a:extLst>
          </p:cNvPr>
          <p:cNvPicPr>
            <a:picLocks noChangeAspect="1"/>
          </p:cNvPicPr>
          <p:nvPr/>
        </p:nvPicPr>
        <p:blipFill rotWithShape="1">
          <a:blip r:embed="rId2"/>
          <a:srcRect l="6875" t="43129" r="22858" b="13197"/>
          <a:stretch/>
        </p:blipFill>
        <p:spPr>
          <a:xfrm>
            <a:off x="492967" y="1690688"/>
            <a:ext cx="11150572" cy="3898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382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bancos de dados de sequencias</a:t>
            </a:r>
          </a:p>
        </p:txBody>
      </p:sp>
      <p:pic>
        <p:nvPicPr>
          <p:cNvPr id="2" name="Imagem 1">
            <a:extLst>
              <a:ext uri="{FF2B5EF4-FFF2-40B4-BE49-F238E27FC236}">
                <a16:creationId xmlns:a16="http://schemas.microsoft.com/office/drawing/2014/main" id="{A7CBC8DA-63AA-49DB-90D6-F9332AB3EA25}"/>
              </a:ext>
            </a:extLst>
          </p:cNvPr>
          <p:cNvPicPr>
            <a:picLocks noChangeAspect="1"/>
          </p:cNvPicPr>
          <p:nvPr/>
        </p:nvPicPr>
        <p:blipFill rotWithShape="1">
          <a:blip r:embed="rId2"/>
          <a:srcRect l="6874" t="55782" r="35927" b="13061"/>
          <a:stretch/>
        </p:blipFill>
        <p:spPr>
          <a:xfrm>
            <a:off x="838200" y="1982625"/>
            <a:ext cx="10698513" cy="3277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37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21F9C-71BC-49D2-8D1A-33B4F426580A}"/>
              </a:ext>
            </a:extLst>
          </p:cNvPr>
          <p:cNvSpPr>
            <a:spLocks noGrp="1"/>
          </p:cNvSpPr>
          <p:nvPr>
            <p:ph type="title"/>
          </p:nvPr>
        </p:nvSpPr>
        <p:spPr/>
        <p:txBody>
          <a:bodyPr/>
          <a:lstStyle/>
          <a:p>
            <a:r>
              <a:rPr lang="pt-BR" dirty="0"/>
              <a:t>predição </a:t>
            </a:r>
            <a:r>
              <a:rPr lang="pt-BR" i="1" dirty="0"/>
              <a:t>in </a:t>
            </a:r>
            <a:r>
              <a:rPr lang="pt-BR" i="1" dirty="0" err="1"/>
              <a:t>silico</a:t>
            </a:r>
            <a:endParaRPr lang="pt-BR" i="1" dirty="0"/>
          </a:p>
        </p:txBody>
      </p:sp>
      <p:sp>
        <p:nvSpPr>
          <p:cNvPr id="3" name="Espaço Reservado para Texto 2">
            <a:extLst>
              <a:ext uri="{FF2B5EF4-FFF2-40B4-BE49-F238E27FC236}">
                <a16:creationId xmlns:a16="http://schemas.microsoft.com/office/drawing/2014/main" id="{2A84B912-EAC2-404B-905A-1BD1D937D9A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243805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nger sequencing chromatograms of MSH2 exon10 region: a control subject; b c.1552C&gt;T in the index case (CRCNab3)">
            <a:extLst>
              <a:ext uri="{FF2B5EF4-FFF2-40B4-BE49-F238E27FC236}">
                <a16:creationId xmlns:a16="http://schemas.microsoft.com/office/drawing/2014/main" id="{D7084923-F86E-4F89-B667-0678B74CE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066800"/>
            <a:ext cx="80962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02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predição </a:t>
            </a:r>
            <a:r>
              <a:rPr lang="pt-BR" i="1" dirty="0" err="1"/>
              <a:t>missense</a:t>
            </a:r>
            <a:endParaRPr lang="pt-BR" i="1" dirty="0"/>
          </a:p>
        </p:txBody>
      </p:sp>
      <p:pic>
        <p:nvPicPr>
          <p:cNvPr id="2" name="Imagem 1">
            <a:extLst>
              <a:ext uri="{FF2B5EF4-FFF2-40B4-BE49-F238E27FC236}">
                <a16:creationId xmlns:a16="http://schemas.microsoft.com/office/drawing/2014/main" id="{883FFB2F-9950-4F46-8BEB-AE6ECBC6FFB3}"/>
              </a:ext>
            </a:extLst>
          </p:cNvPr>
          <p:cNvPicPr>
            <a:picLocks noChangeAspect="1"/>
          </p:cNvPicPr>
          <p:nvPr/>
        </p:nvPicPr>
        <p:blipFill rotWithShape="1">
          <a:blip r:embed="rId2"/>
          <a:srcRect l="7423" t="17278" r="23163" b="9796"/>
          <a:stretch/>
        </p:blipFill>
        <p:spPr>
          <a:xfrm>
            <a:off x="1556656" y="1420070"/>
            <a:ext cx="9078687" cy="5365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786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predição de processamento</a:t>
            </a:r>
            <a:endParaRPr lang="pt-BR" i="1" dirty="0"/>
          </a:p>
        </p:txBody>
      </p:sp>
      <p:pic>
        <p:nvPicPr>
          <p:cNvPr id="3" name="Imagem 2">
            <a:extLst>
              <a:ext uri="{FF2B5EF4-FFF2-40B4-BE49-F238E27FC236}">
                <a16:creationId xmlns:a16="http://schemas.microsoft.com/office/drawing/2014/main" id="{05177419-2E04-4F92-91CE-85683551E43B}"/>
              </a:ext>
            </a:extLst>
          </p:cNvPr>
          <p:cNvPicPr>
            <a:picLocks noChangeAspect="1"/>
          </p:cNvPicPr>
          <p:nvPr/>
        </p:nvPicPr>
        <p:blipFill rotWithShape="1">
          <a:blip r:embed="rId2"/>
          <a:srcRect l="7423" t="41632" r="23010" b="34014"/>
          <a:stretch/>
        </p:blipFill>
        <p:spPr>
          <a:xfrm>
            <a:off x="838200" y="2360644"/>
            <a:ext cx="9903010" cy="1950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104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lstStyle/>
          <a:p>
            <a:r>
              <a:rPr lang="pt-BR" dirty="0"/>
              <a:t>predição de conservação </a:t>
            </a:r>
            <a:r>
              <a:rPr lang="pt-BR" dirty="0" err="1"/>
              <a:t>nucleotídica</a:t>
            </a:r>
            <a:endParaRPr lang="pt-BR" i="1" dirty="0"/>
          </a:p>
        </p:txBody>
      </p:sp>
      <p:pic>
        <p:nvPicPr>
          <p:cNvPr id="2" name="Imagem 1">
            <a:extLst>
              <a:ext uri="{FF2B5EF4-FFF2-40B4-BE49-F238E27FC236}">
                <a16:creationId xmlns:a16="http://schemas.microsoft.com/office/drawing/2014/main" id="{72637BED-BD63-48A8-A017-895F446D01B8}"/>
              </a:ext>
            </a:extLst>
          </p:cNvPr>
          <p:cNvPicPr>
            <a:picLocks noChangeAspect="1"/>
          </p:cNvPicPr>
          <p:nvPr/>
        </p:nvPicPr>
        <p:blipFill rotWithShape="1">
          <a:blip r:embed="rId2"/>
          <a:srcRect l="7423" t="66939" r="23164" b="9932"/>
          <a:stretch/>
        </p:blipFill>
        <p:spPr>
          <a:xfrm>
            <a:off x="838200" y="2528595"/>
            <a:ext cx="10852383" cy="2034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607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21F9C-71BC-49D2-8D1A-33B4F426580A}"/>
              </a:ext>
            </a:extLst>
          </p:cNvPr>
          <p:cNvSpPr>
            <a:spLocks noGrp="1"/>
          </p:cNvSpPr>
          <p:nvPr>
            <p:ph type="title"/>
          </p:nvPr>
        </p:nvSpPr>
        <p:spPr/>
        <p:txBody>
          <a:bodyPr/>
          <a:lstStyle/>
          <a:p>
            <a:r>
              <a:rPr lang="pt-BR" dirty="0"/>
              <a:t>critérios para classificação de variantes patogênicas</a:t>
            </a:r>
            <a:endParaRPr lang="pt-BR" i="1" dirty="0"/>
          </a:p>
        </p:txBody>
      </p:sp>
      <p:sp>
        <p:nvSpPr>
          <p:cNvPr id="3" name="Espaço Reservado para Texto 2">
            <a:extLst>
              <a:ext uri="{FF2B5EF4-FFF2-40B4-BE49-F238E27FC236}">
                <a16:creationId xmlns:a16="http://schemas.microsoft.com/office/drawing/2014/main" id="{2A84B912-EAC2-404B-905A-1BD1D937D9A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44295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evidencia de patogenicidade muito forte (PVS1)</a:t>
            </a:r>
            <a:endParaRPr lang="pt-BR" sz="4000" i="1" dirty="0"/>
          </a:p>
        </p:txBody>
      </p:sp>
      <p:pic>
        <p:nvPicPr>
          <p:cNvPr id="3" name="Imagem 2">
            <a:extLst>
              <a:ext uri="{FF2B5EF4-FFF2-40B4-BE49-F238E27FC236}">
                <a16:creationId xmlns:a16="http://schemas.microsoft.com/office/drawing/2014/main" id="{1517AB79-8D06-447A-B3F0-1992B5E9A7A5}"/>
              </a:ext>
            </a:extLst>
          </p:cNvPr>
          <p:cNvPicPr>
            <a:picLocks noChangeAspect="1"/>
          </p:cNvPicPr>
          <p:nvPr/>
        </p:nvPicPr>
        <p:blipFill rotWithShape="1">
          <a:blip r:embed="rId2"/>
          <a:srcRect l="6875" t="24622" r="22858" b="51701"/>
          <a:stretch/>
        </p:blipFill>
        <p:spPr>
          <a:xfrm>
            <a:off x="306355" y="2705877"/>
            <a:ext cx="11716027" cy="2220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98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evidencia de patogenicidade forte (PS1-4)</a:t>
            </a:r>
            <a:endParaRPr lang="pt-BR" sz="4000" i="1" dirty="0"/>
          </a:p>
        </p:txBody>
      </p:sp>
      <p:pic>
        <p:nvPicPr>
          <p:cNvPr id="2" name="Imagem 1">
            <a:extLst>
              <a:ext uri="{FF2B5EF4-FFF2-40B4-BE49-F238E27FC236}">
                <a16:creationId xmlns:a16="http://schemas.microsoft.com/office/drawing/2014/main" id="{F1FA81FA-3B48-4FFE-A73C-1B8F0D36D924}"/>
              </a:ext>
            </a:extLst>
          </p:cNvPr>
          <p:cNvPicPr>
            <a:picLocks noChangeAspect="1"/>
          </p:cNvPicPr>
          <p:nvPr/>
        </p:nvPicPr>
        <p:blipFill rotWithShape="1">
          <a:blip r:embed="rId2"/>
          <a:srcRect l="6875" t="31020" r="23240" b="20000"/>
          <a:stretch/>
        </p:blipFill>
        <p:spPr>
          <a:xfrm>
            <a:off x="614264" y="1782146"/>
            <a:ext cx="10697843" cy="4217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44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evidencia de patogenicidade moderada (PM1-6)</a:t>
            </a:r>
            <a:endParaRPr lang="pt-BR" sz="4000" i="1" dirty="0"/>
          </a:p>
        </p:txBody>
      </p:sp>
      <p:pic>
        <p:nvPicPr>
          <p:cNvPr id="3" name="Imagem 2">
            <a:extLst>
              <a:ext uri="{FF2B5EF4-FFF2-40B4-BE49-F238E27FC236}">
                <a16:creationId xmlns:a16="http://schemas.microsoft.com/office/drawing/2014/main" id="{F80C8386-A954-4BFD-AE32-71F4EE1466F9}"/>
              </a:ext>
            </a:extLst>
          </p:cNvPr>
          <p:cNvPicPr>
            <a:picLocks noChangeAspect="1"/>
          </p:cNvPicPr>
          <p:nvPr/>
        </p:nvPicPr>
        <p:blipFill rotWithShape="1">
          <a:blip r:embed="rId2"/>
          <a:srcRect l="6876" t="31837" r="23087" b="28027"/>
          <a:stretch/>
        </p:blipFill>
        <p:spPr>
          <a:xfrm>
            <a:off x="269032" y="2006081"/>
            <a:ext cx="11520496" cy="3713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53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evidencia patogenicidade: apoio (PP1-5)</a:t>
            </a:r>
            <a:endParaRPr lang="pt-BR" sz="4000" i="1" dirty="0"/>
          </a:p>
        </p:txBody>
      </p:sp>
      <p:pic>
        <p:nvPicPr>
          <p:cNvPr id="2" name="Imagem 1">
            <a:extLst>
              <a:ext uri="{FF2B5EF4-FFF2-40B4-BE49-F238E27FC236}">
                <a16:creationId xmlns:a16="http://schemas.microsoft.com/office/drawing/2014/main" id="{3A558898-6ABE-425A-A792-2522D622E195}"/>
              </a:ext>
            </a:extLst>
          </p:cNvPr>
          <p:cNvPicPr>
            <a:picLocks noChangeAspect="1"/>
          </p:cNvPicPr>
          <p:nvPr/>
        </p:nvPicPr>
        <p:blipFill rotWithShape="1">
          <a:blip r:embed="rId2"/>
          <a:srcRect l="6875" t="49660" r="23316" b="13197"/>
          <a:stretch/>
        </p:blipFill>
        <p:spPr>
          <a:xfrm>
            <a:off x="838200" y="2202023"/>
            <a:ext cx="10631044" cy="318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57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21F9C-71BC-49D2-8D1A-33B4F426580A}"/>
              </a:ext>
            </a:extLst>
          </p:cNvPr>
          <p:cNvSpPr>
            <a:spLocks noGrp="1"/>
          </p:cNvSpPr>
          <p:nvPr>
            <p:ph type="title"/>
          </p:nvPr>
        </p:nvSpPr>
        <p:spPr/>
        <p:txBody>
          <a:bodyPr/>
          <a:lstStyle/>
          <a:p>
            <a:r>
              <a:rPr lang="pt-BR" dirty="0"/>
              <a:t>critérios para classificação de variantes benignas</a:t>
            </a:r>
            <a:endParaRPr lang="pt-BR" i="1" dirty="0"/>
          </a:p>
        </p:txBody>
      </p:sp>
      <p:sp>
        <p:nvSpPr>
          <p:cNvPr id="3" name="Espaço Reservado para Texto 2">
            <a:extLst>
              <a:ext uri="{FF2B5EF4-FFF2-40B4-BE49-F238E27FC236}">
                <a16:creationId xmlns:a16="http://schemas.microsoft.com/office/drawing/2014/main" id="{2A84B912-EAC2-404B-905A-1BD1D937D9A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167156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3200" dirty="0"/>
              <a:t>evidencia de benignidade stand-</a:t>
            </a:r>
            <a:r>
              <a:rPr lang="pt-BR" sz="3200" dirty="0" err="1"/>
              <a:t>alone</a:t>
            </a:r>
            <a:r>
              <a:rPr lang="pt-BR" sz="3200" dirty="0"/>
              <a:t> (BA1) e forte (BS1-4)</a:t>
            </a:r>
            <a:endParaRPr lang="pt-BR" sz="3200" i="1" dirty="0"/>
          </a:p>
        </p:txBody>
      </p:sp>
      <p:pic>
        <p:nvPicPr>
          <p:cNvPr id="5" name="Imagem 4">
            <a:extLst>
              <a:ext uri="{FF2B5EF4-FFF2-40B4-BE49-F238E27FC236}">
                <a16:creationId xmlns:a16="http://schemas.microsoft.com/office/drawing/2014/main" id="{D6E7ACD0-115D-4ADF-97EB-E6ECBC908546}"/>
              </a:ext>
            </a:extLst>
          </p:cNvPr>
          <p:cNvPicPr>
            <a:picLocks noChangeAspect="1"/>
          </p:cNvPicPr>
          <p:nvPr/>
        </p:nvPicPr>
        <p:blipFill rotWithShape="1">
          <a:blip r:embed="rId2"/>
          <a:srcRect l="6875" t="44626" r="22551" b="27347"/>
          <a:stretch/>
        </p:blipFill>
        <p:spPr>
          <a:xfrm>
            <a:off x="744894" y="2425959"/>
            <a:ext cx="10985200" cy="2453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253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2A892B06-4236-4AC5-AA3A-3F35C0FBE97E}"/>
              </a:ext>
            </a:extLst>
          </p:cNvPr>
          <p:cNvSpPr>
            <a:spLocks noGrp="1" noChangeArrowheads="1"/>
          </p:cNvSpPr>
          <p:nvPr>
            <p:ph type="ctrTitle"/>
          </p:nvPr>
        </p:nvSpPr>
        <p:spPr>
          <a:xfrm>
            <a:off x="1919289" y="2130426"/>
            <a:ext cx="8353425" cy="1470025"/>
          </a:xfrm>
        </p:spPr>
        <p:txBody>
          <a:bodyPr/>
          <a:lstStyle/>
          <a:p>
            <a:pPr eaLnBrk="1" hangingPunct="1"/>
            <a:r>
              <a:rPr lang="pt-BR" altLang="pt-BR" b="1">
                <a:solidFill>
                  <a:schemeClr val="tx1"/>
                </a:solidFill>
                <a:latin typeface="Arial" panose="020B0604020202020204" pitchFamily="34" charset="0"/>
              </a:rPr>
              <a:t>Patologia Molecular</a:t>
            </a:r>
          </a:p>
        </p:txBody>
      </p:sp>
      <p:sp>
        <p:nvSpPr>
          <p:cNvPr id="4099" name="Rectangle 5">
            <a:extLst>
              <a:ext uri="{FF2B5EF4-FFF2-40B4-BE49-F238E27FC236}">
                <a16:creationId xmlns:a16="http://schemas.microsoft.com/office/drawing/2014/main" id="{96A172B9-F19A-4800-94F8-581E479C0D99}"/>
              </a:ext>
            </a:extLst>
          </p:cNvPr>
          <p:cNvSpPr>
            <a:spLocks noGrp="1" noChangeArrowheads="1"/>
          </p:cNvSpPr>
          <p:nvPr>
            <p:ph type="subTitle" idx="1"/>
          </p:nvPr>
        </p:nvSpPr>
        <p:spPr>
          <a:xfrm>
            <a:off x="2279650" y="3886200"/>
            <a:ext cx="7704138" cy="1752600"/>
          </a:xfrm>
        </p:spPr>
        <p:txBody>
          <a:bodyPr/>
          <a:lstStyle/>
          <a:p>
            <a:pPr eaLnBrk="1" hangingPunct="1">
              <a:lnSpc>
                <a:spcPct val="90000"/>
              </a:lnSpc>
            </a:pPr>
            <a:r>
              <a:rPr lang="pt-BR" altLang="pt-BR" sz="2000" b="1">
                <a:solidFill>
                  <a:srgbClr val="0066FF"/>
                </a:solidFill>
                <a:latin typeface="Arial" panose="020B0604020202020204" pitchFamily="34" charset="0"/>
              </a:rPr>
              <a:t>Relação Genótipo-Fenótipo</a:t>
            </a:r>
          </a:p>
        </p:txBody>
      </p:sp>
      <p:sp>
        <p:nvSpPr>
          <p:cNvPr id="4100" name="AutoShape 7">
            <a:extLst>
              <a:ext uri="{FF2B5EF4-FFF2-40B4-BE49-F238E27FC236}">
                <a16:creationId xmlns:a16="http://schemas.microsoft.com/office/drawing/2014/main" id="{907B5EED-4197-409D-AA7A-3B9480FABC49}"/>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4101" name="Line 11">
            <a:extLst>
              <a:ext uri="{FF2B5EF4-FFF2-40B4-BE49-F238E27FC236}">
                <a16:creationId xmlns:a16="http://schemas.microsoft.com/office/drawing/2014/main" id="{8F8082AD-301C-491D-813B-B870DF893BD1}"/>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evidencia de benignidade: apoio (BP1-7)</a:t>
            </a:r>
            <a:endParaRPr lang="pt-BR" sz="4000" i="1" dirty="0"/>
          </a:p>
        </p:txBody>
      </p:sp>
      <p:pic>
        <p:nvPicPr>
          <p:cNvPr id="2" name="Imagem 1">
            <a:extLst>
              <a:ext uri="{FF2B5EF4-FFF2-40B4-BE49-F238E27FC236}">
                <a16:creationId xmlns:a16="http://schemas.microsoft.com/office/drawing/2014/main" id="{41E7FB8F-58EA-4938-8134-E5810C7572C0}"/>
              </a:ext>
            </a:extLst>
          </p:cNvPr>
          <p:cNvPicPr>
            <a:picLocks noChangeAspect="1"/>
          </p:cNvPicPr>
          <p:nvPr/>
        </p:nvPicPr>
        <p:blipFill rotWithShape="1">
          <a:blip r:embed="rId2"/>
          <a:srcRect l="6875" t="45986" r="23011" b="14966"/>
          <a:stretch/>
        </p:blipFill>
        <p:spPr>
          <a:xfrm>
            <a:off x="632926" y="1959428"/>
            <a:ext cx="10961006" cy="3433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441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21F9C-71BC-49D2-8D1A-33B4F426580A}"/>
              </a:ext>
            </a:extLst>
          </p:cNvPr>
          <p:cNvSpPr>
            <a:spLocks noGrp="1"/>
          </p:cNvSpPr>
          <p:nvPr>
            <p:ph type="title"/>
          </p:nvPr>
        </p:nvSpPr>
        <p:spPr/>
        <p:txBody>
          <a:bodyPr/>
          <a:lstStyle/>
          <a:p>
            <a:r>
              <a:rPr lang="pt-BR" dirty="0"/>
              <a:t>classificação de variantes e combinação de evidências</a:t>
            </a:r>
          </a:p>
        </p:txBody>
      </p:sp>
      <p:sp>
        <p:nvSpPr>
          <p:cNvPr id="3" name="Espaço Reservado para Texto 2">
            <a:extLst>
              <a:ext uri="{FF2B5EF4-FFF2-40B4-BE49-F238E27FC236}">
                <a16:creationId xmlns:a16="http://schemas.microsoft.com/office/drawing/2014/main" id="{2A84B912-EAC2-404B-905A-1BD1D937D9A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205159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PATOGÊNICA</a:t>
            </a:r>
            <a:endParaRPr lang="pt-BR" sz="4000" i="1" dirty="0"/>
          </a:p>
        </p:txBody>
      </p:sp>
      <p:pic>
        <p:nvPicPr>
          <p:cNvPr id="3" name="Imagem 2">
            <a:extLst>
              <a:ext uri="{FF2B5EF4-FFF2-40B4-BE49-F238E27FC236}">
                <a16:creationId xmlns:a16="http://schemas.microsoft.com/office/drawing/2014/main" id="{EC0DBAE4-5B7D-4B8D-B340-D4AC7FC4B801}"/>
              </a:ext>
            </a:extLst>
          </p:cNvPr>
          <p:cNvPicPr>
            <a:picLocks noChangeAspect="1"/>
          </p:cNvPicPr>
          <p:nvPr/>
        </p:nvPicPr>
        <p:blipFill rotWithShape="1">
          <a:blip r:embed="rId2"/>
          <a:srcRect l="43087" t="29660" r="23164" b="29116"/>
          <a:stretch/>
        </p:blipFill>
        <p:spPr>
          <a:xfrm>
            <a:off x="3331028" y="1501148"/>
            <a:ext cx="7063274" cy="485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702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PROVAVELMENTE PATOGÊNICA</a:t>
            </a:r>
            <a:endParaRPr lang="pt-BR" sz="4000" i="1" dirty="0"/>
          </a:p>
        </p:txBody>
      </p:sp>
      <p:pic>
        <p:nvPicPr>
          <p:cNvPr id="5" name="Imagem 4">
            <a:extLst>
              <a:ext uri="{FF2B5EF4-FFF2-40B4-BE49-F238E27FC236}">
                <a16:creationId xmlns:a16="http://schemas.microsoft.com/office/drawing/2014/main" id="{7378B109-B1C5-43A0-A66C-2FC1C96C498A}"/>
              </a:ext>
            </a:extLst>
          </p:cNvPr>
          <p:cNvPicPr>
            <a:picLocks noChangeAspect="1"/>
          </p:cNvPicPr>
          <p:nvPr/>
        </p:nvPicPr>
        <p:blipFill rotWithShape="1">
          <a:blip r:embed="rId2"/>
          <a:srcRect l="43316" t="48980" r="23011" b="18775"/>
          <a:stretch/>
        </p:blipFill>
        <p:spPr>
          <a:xfrm>
            <a:off x="2761863" y="2118048"/>
            <a:ext cx="7268546" cy="3915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83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p:txBody>
          <a:bodyPr>
            <a:normAutofit/>
          </a:bodyPr>
          <a:lstStyle/>
          <a:p>
            <a:r>
              <a:rPr lang="pt-BR" sz="4000" dirty="0"/>
              <a:t>BENIGNA</a:t>
            </a:r>
            <a:endParaRPr lang="pt-BR" sz="4000" i="1" dirty="0"/>
          </a:p>
        </p:txBody>
      </p:sp>
      <p:pic>
        <p:nvPicPr>
          <p:cNvPr id="2" name="Imagem 1">
            <a:extLst>
              <a:ext uri="{FF2B5EF4-FFF2-40B4-BE49-F238E27FC236}">
                <a16:creationId xmlns:a16="http://schemas.microsoft.com/office/drawing/2014/main" id="{092B2C56-F541-4D04-BB78-C28C6FE280B6}"/>
              </a:ext>
            </a:extLst>
          </p:cNvPr>
          <p:cNvPicPr>
            <a:picLocks noChangeAspect="1"/>
          </p:cNvPicPr>
          <p:nvPr/>
        </p:nvPicPr>
        <p:blipFill rotWithShape="1">
          <a:blip r:embed="rId2"/>
          <a:srcRect l="43163" t="68299" r="23470" b="25170"/>
          <a:stretch/>
        </p:blipFill>
        <p:spPr>
          <a:xfrm>
            <a:off x="1483566" y="3247051"/>
            <a:ext cx="9407589" cy="1035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2828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a:xfrm>
            <a:off x="838200" y="365125"/>
            <a:ext cx="10515600" cy="1325563"/>
          </a:xfrm>
        </p:spPr>
        <p:txBody>
          <a:bodyPr>
            <a:normAutofit/>
          </a:bodyPr>
          <a:lstStyle/>
          <a:p>
            <a:r>
              <a:rPr lang="pt-BR" sz="4000"/>
              <a:t>PROVAVELMENTE BENIGNA</a:t>
            </a:r>
            <a:endParaRPr lang="pt-BR" sz="4000" i="1" dirty="0"/>
          </a:p>
        </p:txBody>
      </p:sp>
      <p:pic>
        <p:nvPicPr>
          <p:cNvPr id="2" name="Imagem 1">
            <a:extLst>
              <a:ext uri="{FF2B5EF4-FFF2-40B4-BE49-F238E27FC236}">
                <a16:creationId xmlns:a16="http://schemas.microsoft.com/office/drawing/2014/main" id="{092B2C56-F541-4D04-BB78-C28C6FE280B6}"/>
              </a:ext>
            </a:extLst>
          </p:cNvPr>
          <p:cNvPicPr>
            <a:picLocks noChangeAspect="1"/>
          </p:cNvPicPr>
          <p:nvPr/>
        </p:nvPicPr>
        <p:blipFill rotWithShape="1">
          <a:blip r:embed="rId2"/>
          <a:srcRect l="43031" t="74711" r="23602" b="15816"/>
          <a:stretch/>
        </p:blipFill>
        <p:spPr>
          <a:xfrm>
            <a:off x="961053" y="2612570"/>
            <a:ext cx="9181324" cy="1466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171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6A8E6C-1094-4859-AF1E-6AA54F2B9592}"/>
              </a:ext>
            </a:extLst>
          </p:cNvPr>
          <p:cNvSpPr>
            <a:spLocks noGrp="1"/>
          </p:cNvSpPr>
          <p:nvPr>
            <p:ph type="title"/>
          </p:nvPr>
        </p:nvSpPr>
        <p:spPr>
          <a:xfrm>
            <a:off x="838200" y="365125"/>
            <a:ext cx="10515600" cy="1325563"/>
          </a:xfrm>
        </p:spPr>
        <p:txBody>
          <a:bodyPr>
            <a:normAutofit/>
          </a:bodyPr>
          <a:lstStyle/>
          <a:p>
            <a:r>
              <a:rPr lang="pt-BR" sz="4000" dirty="0"/>
              <a:t>VARIANTE DE SIGNIFICADO INCERTO</a:t>
            </a:r>
          </a:p>
        </p:txBody>
      </p:sp>
      <p:pic>
        <p:nvPicPr>
          <p:cNvPr id="2" name="Imagem 1">
            <a:extLst>
              <a:ext uri="{FF2B5EF4-FFF2-40B4-BE49-F238E27FC236}">
                <a16:creationId xmlns:a16="http://schemas.microsoft.com/office/drawing/2014/main" id="{092B2C56-F541-4D04-BB78-C28C6FE280B6}"/>
              </a:ext>
            </a:extLst>
          </p:cNvPr>
          <p:cNvPicPr>
            <a:picLocks noChangeAspect="1"/>
          </p:cNvPicPr>
          <p:nvPr/>
        </p:nvPicPr>
        <p:blipFill rotWithShape="1">
          <a:blip r:embed="rId2"/>
          <a:srcRect l="42861" t="83634" r="23772" b="6893"/>
          <a:stretch/>
        </p:blipFill>
        <p:spPr>
          <a:xfrm>
            <a:off x="1026366" y="2855167"/>
            <a:ext cx="9999371" cy="1596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308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a:extLst>
              <a:ext uri="{FF2B5EF4-FFF2-40B4-BE49-F238E27FC236}">
                <a16:creationId xmlns:a16="http://schemas.microsoft.com/office/drawing/2014/main" id="{2BD8F925-C062-45DA-A759-D97447C6DC16}"/>
              </a:ext>
            </a:extLst>
          </p:cNvPr>
          <p:cNvPicPr>
            <a:picLocks noChangeAspect="1"/>
          </p:cNvPicPr>
          <p:nvPr/>
        </p:nvPicPr>
        <p:blipFill>
          <a:blip r:embed="rId3"/>
          <a:stretch>
            <a:fillRect/>
          </a:stretch>
        </p:blipFill>
        <p:spPr>
          <a:xfrm>
            <a:off x="441034" y="768213"/>
            <a:ext cx="11309931" cy="5321573"/>
          </a:xfrm>
          <a:prstGeom prst="rect">
            <a:avLst/>
          </a:prstGeom>
        </p:spPr>
      </p:pic>
    </p:spTree>
    <p:extLst>
      <p:ext uri="{BB962C8B-B14F-4D97-AF65-F5344CB8AC3E}">
        <p14:creationId xmlns:p14="http://schemas.microsoft.com/office/powerpoint/2010/main" val="3976344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a:extLst>
              <a:ext uri="{FF2B5EF4-FFF2-40B4-BE49-F238E27FC236}">
                <a16:creationId xmlns:a16="http://schemas.microsoft.com/office/drawing/2014/main" id="{23271252-DF53-436C-8047-9BEA8F9D70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54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B097A-A388-4CC5-91C0-75C972E9C014}"/>
              </a:ext>
            </a:extLst>
          </p:cNvPr>
          <p:cNvSpPr>
            <a:spLocks noGrp="1"/>
          </p:cNvSpPr>
          <p:nvPr>
            <p:ph type="ctrTitle"/>
          </p:nvPr>
        </p:nvSpPr>
        <p:spPr/>
        <p:txBody>
          <a:bodyPr/>
          <a:lstStyle/>
          <a:p>
            <a:r>
              <a:rPr lang="pt-BR" dirty="0"/>
              <a:t>CLASSIFICANDO VARIANTES</a:t>
            </a:r>
          </a:p>
        </p:txBody>
      </p:sp>
      <p:sp>
        <p:nvSpPr>
          <p:cNvPr id="3" name="Subtítulo 2">
            <a:extLst>
              <a:ext uri="{FF2B5EF4-FFF2-40B4-BE49-F238E27FC236}">
                <a16:creationId xmlns:a16="http://schemas.microsoft.com/office/drawing/2014/main" id="{ECF15837-0021-4B39-8A92-39E0D4846064}"/>
              </a:ext>
            </a:extLst>
          </p:cNvPr>
          <p:cNvSpPr>
            <a:spLocks noGrp="1"/>
          </p:cNvSpPr>
          <p:nvPr>
            <p:ph type="subTitle" idx="1"/>
          </p:nvPr>
        </p:nvSpPr>
        <p:spPr/>
        <p:txBody>
          <a:bodyPr/>
          <a:lstStyle/>
          <a:p>
            <a:r>
              <a:rPr lang="pt-BR" dirty="0"/>
              <a:t>EXERCÍCIOS</a:t>
            </a:r>
          </a:p>
        </p:txBody>
      </p:sp>
    </p:spTree>
    <p:extLst>
      <p:ext uri="{BB962C8B-B14F-4D97-AF65-F5344CB8AC3E}">
        <p14:creationId xmlns:p14="http://schemas.microsoft.com/office/powerpoint/2010/main" val="331684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E8308EEA-991D-45C3-9799-7891C0881666}"/>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6147" name="Line 3">
            <a:extLst>
              <a:ext uri="{FF2B5EF4-FFF2-40B4-BE49-F238E27FC236}">
                <a16:creationId xmlns:a16="http://schemas.microsoft.com/office/drawing/2014/main" id="{81B70A67-DFE3-4D2C-A66F-56C85FBCA46A}"/>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8" name="Text Box 5">
            <a:extLst>
              <a:ext uri="{FF2B5EF4-FFF2-40B4-BE49-F238E27FC236}">
                <a16:creationId xmlns:a16="http://schemas.microsoft.com/office/drawing/2014/main" id="{22E0C45B-35E2-4DC6-8A1E-8EEDB551ADE9}"/>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6149" name="Text Box 7">
            <a:extLst>
              <a:ext uri="{FF2B5EF4-FFF2-40B4-BE49-F238E27FC236}">
                <a16:creationId xmlns:a16="http://schemas.microsoft.com/office/drawing/2014/main" id="{E8B3B142-0032-4C20-9F13-42FBF5C2B490}"/>
              </a:ext>
            </a:extLst>
          </p:cNvPr>
          <p:cNvSpPr txBox="1">
            <a:spLocks noChangeArrowheads="1"/>
          </p:cNvSpPr>
          <p:nvPr/>
        </p:nvSpPr>
        <p:spPr bwMode="auto">
          <a:xfrm>
            <a:off x="7805738" y="647700"/>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a:solidFill>
                  <a:srgbClr val="0066FF"/>
                </a:solidFill>
                <a:latin typeface="Arial" panose="020B0604020202020204" pitchFamily="34" charset="0"/>
              </a:rPr>
              <a:t>Visão Geral</a:t>
            </a:r>
          </a:p>
        </p:txBody>
      </p:sp>
      <p:sp>
        <p:nvSpPr>
          <p:cNvPr id="6150" name="Line 9">
            <a:extLst>
              <a:ext uri="{FF2B5EF4-FFF2-40B4-BE49-F238E27FC236}">
                <a16:creationId xmlns:a16="http://schemas.microsoft.com/office/drawing/2014/main" id="{C4D3DF6B-7320-4F20-A55D-2F225A47C84A}"/>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85" name="Rectangle 13">
            <a:extLst>
              <a:ext uri="{FF2B5EF4-FFF2-40B4-BE49-F238E27FC236}">
                <a16:creationId xmlns:a16="http://schemas.microsoft.com/office/drawing/2014/main" id="{BD19C801-E8FD-45CB-9970-1F256E996A18}"/>
              </a:ext>
            </a:extLst>
          </p:cNvPr>
          <p:cNvSpPr>
            <a:spLocks noChangeArrowheads="1"/>
          </p:cNvSpPr>
          <p:nvPr/>
        </p:nvSpPr>
        <p:spPr bwMode="auto">
          <a:xfrm>
            <a:off x="1828800" y="2122233"/>
            <a:ext cx="8568952" cy="2554545"/>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wrap="square">
            <a:spAutoFit/>
          </a:bodyPr>
          <a:lstStyle/>
          <a:p>
            <a:pPr algn="ctr" eaLnBrk="1" hangingPunct="1">
              <a:defRPr/>
            </a:pPr>
            <a:r>
              <a:rPr lang="pt-BR" sz="8000" b="1" dirty="0">
                <a:latin typeface="Arial" charset="0"/>
              </a:rPr>
              <a:t>VARIANTES DE DNA</a:t>
            </a:r>
          </a:p>
        </p:txBody>
      </p:sp>
      <p:sp>
        <p:nvSpPr>
          <p:cNvPr id="3091" name="Text Box 19">
            <a:extLst>
              <a:ext uri="{FF2B5EF4-FFF2-40B4-BE49-F238E27FC236}">
                <a16:creationId xmlns:a16="http://schemas.microsoft.com/office/drawing/2014/main" id="{018AB224-B959-4065-97B3-4225C5A75B01}"/>
              </a:ext>
            </a:extLst>
          </p:cNvPr>
          <p:cNvSpPr txBox="1">
            <a:spLocks noChangeArrowheads="1"/>
          </p:cNvSpPr>
          <p:nvPr/>
        </p:nvSpPr>
        <p:spPr bwMode="auto">
          <a:xfrm>
            <a:off x="3686175" y="5060950"/>
            <a:ext cx="4402138" cy="369888"/>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Qual a relação com o fenótipo?</a:t>
            </a:r>
          </a:p>
        </p:txBody>
      </p:sp>
      <p:sp>
        <p:nvSpPr>
          <p:cNvPr id="3092" name="Text Box 20">
            <a:extLst>
              <a:ext uri="{FF2B5EF4-FFF2-40B4-BE49-F238E27FC236}">
                <a16:creationId xmlns:a16="http://schemas.microsoft.com/office/drawing/2014/main" id="{50C16AD0-1779-4C3D-8FD9-19C61BC81878}"/>
              </a:ext>
            </a:extLst>
          </p:cNvPr>
          <p:cNvSpPr txBox="1">
            <a:spLocks noChangeArrowheads="1"/>
          </p:cNvSpPr>
          <p:nvPr/>
        </p:nvSpPr>
        <p:spPr bwMode="auto">
          <a:xfrm>
            <a:off x="3071475" y="5602288"/>
            <a:ext cx="6071277" cy="369332"/>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wrap="none">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Qual a relação com quantidade ou função do produto gênico?</a:t>
            </a:r>
          </a:p>
        </p:txBody>
      </p:sp>
      <p:sp>
        <p:nvSpPr>
          <p:cNvPr id="3093" name="Text Box 21">
            <a:extLst>
              <a:ext uri="{FF2B5EF4-FFF2-40B4-BE49-F238E27FC236}">
                <a16:creationId xmlns:a16="http://schemas.microsoft.com/office/drawing/2014/main" id="{1B9E9AB7-872C-4A83-8CD5-F2564F743798}"/>
              </a:ext>
            </a:extLst>
          </p:cNvPr>
          <p:cNvSpPr txBox="1">
            <a:spLocks noChangeArrowheads="1"/>
          </p:cNvSpPr>
          <p:nvPr/>
        </p:nvSpPr>
        <p:spPr bwMode="auto">
          <a:xfrm>
            <a:off x="3848288" y="6142038"/>
            <a:ext cx="4366836" cy="369332"/>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wrap="none">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Porque uma mudança pode ser patogênica?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1" grpId="0" animBg="1"/>
      <p:bldP spid="3092" grpId="0" animBg="1"/>
      <p:bldP spid="30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61FD8B-2940-430D-9A5A-BBF51E12F740}"/>
              </a:ext>
            </a:extLst>
          </p:cNvPr>
          <p:cNvSpPr>
            <a:spLocks noGrp="1"/>
          </p:cNvSpPr>
          <p:nvPr>
            <p:ph type="title"/>
          </p:nvPr>
        </p:nvSpPr>
        <p:spPr>
          <a:xfrm>
            <a:off x="838200" y="621792"/>
            <a:ext cx="4795157" cy="5413248"/>
          </a:xfrm>
        </p:spPr>
        <p:txBody>
          <a:bodyPr>
            <a:normAutofit/>
          </a:bodyPr>
          <a:lstStyle/>
          <a:p>
            <a:r>
              <a:rPr lang="pt-BR" sz="5200" b="1" u="sng">
                <a:solidFill>
                  <a:schemeClr val="bg1"/>
                </a:solidFill>
              </a:rPr>
              <a:t>Investigação para predisposição hereditária ao câncer</a:t>
            </a:r>
          </a:p>
        </p:txBody>
      </p:sp>
      <p:sp>
        <p:nvSpPr>
          <p:cNvPr id="3" name="Espaço Reservado para Conteúdo 2">
            <a:extLst>
              <a:ext uri="{FF2B5EF4-FFF2-40B4-BE49-F238E27FC236}">
                <a16:creationId xmlns:a16="http://schemas.microsoft.com/office/drawing/2014/main" id="{9353D9B5-5B13-405C-A053-331AC1219974}"/>
              </a:ext>
            </a:extLst>
          </p:cNvPr>
          <p:cNvSpPr>
            <a:spLocks noGrp="1"/>
          </p:cNvSpPr>
          <p:nvPr>
            <p:ph idx="1"/>
          </p:nvPr>
        </p:nvSpPr>
        <p:spPr>
          <a:xfrm>
            <a:off x="6521450" y="621792"/>
            <a:ext cx="4832349" cy="5413248"/>
          </a:xfrm>
        </p:spPr>
        <p:txBody>
          <a:bodyPr anchor="ctr">
            <a:normAutofit lnSpcReduction="10000"/>
          </a:bodyPr>
          <a:lstStyle/>
          <a:p>
            <a:r>
              <a:rPr lang="pt-BR" sz="1700" dirty="0"/>
              <a:t>Sexo: Feminino</a:t>
            </a:r>
          </a:p>
          <a:p>
            <a:r>
              <a:rPr lang="pt-BR" sz="1700" dirty="0"/>
              <a:t>Data de nascimento: 02/01/1955</a:t>
            </a:r>
          </a:p>
          <a:p>
            <a:r>
              <a:rPr lang="pt-BR" sz="1700" dirty="0"/>
              <a:t>Solicitante: Victor Evangelista de Faria Ferraz (CRM-SP 71.347)</a:t>
            </a:r>
          </a:p>
          <a:p>
            <a:r>
              <a:rPr lang="pt-BR" sz="1700" dirty="0"/>
              <a:t>Sumário clínico: Investigação para predisposição hereditária ao câncer por apresentar câncer de mama aos 35 anos e mãe com câncer de mama aos 47 anos.</a:t>
            </a:r>
          </a:p>
          <a:p>
            <a:r>
              <a:rPr lang="pt-BR" sz="1700" dirty="0"/>
              <a:t>Material: DNA extraído de SWAB bucal enviado ao laboratório. </a:t>
            </a:r>
          </a:p>
          <a:p>
            <a:endParaRPr lang="pt-BR" sz="1700" dirty="0"/>
          </a:p>
          <a:p>
            <a:r>
              <a:rPr lang="pt-BR" sz="1700" dirty="0"/>
              <a:t>Exame: Painel de Câncer Hereditário (Principais Genes)</a:t>
            </a:r>
          </a:p>
          <a:p>
            <a:pPr lvl="1"/>
            <a:r>
              <a:rPr lang="pt-BR" sz="1700" dirty="0"/>
              <a:t>Genes analisados: APC ATM BARD1 BLM BRCA1 BRCA2 BRIP1 CDH1 CDK4 CDKN2A CHEK2 EGFR EPCAM FANCC MEN1 MET MLH1 MSH2 MSH6 MUTYH NBN NF1 NF2 PALB2 PIK3CA PMS2 PTEN RAD51C RAD51D RB1 RECQL RET STK11 TP53 WT1 POLD1 POLE</a:t>
            </a:r>
          </a:p>
          <a:p>
            <a:endParaRPr lang="pt-BR" sz="1700" dirty="0"/>
          </a:p>
        </p:txBody>
      </p:sp>
    </p:spTree>
    <p:extLst>
      <p:ext uri="{BB962C8B-B14F-4D97-AF65-F5344CB8AC3E}">
        <p14:creationId xmlns:p14="http://schemas.microsoft.com/office/powerpoint/2010/main" val="3038910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252377FE-24A8-48A4-A5E4-1A155E7C4191}"/>
              </a:ext>
            </a:extLst>
          </p:cNvPr>
          <p:cNvPicPr>
            <a:picLocks noChangeAspect="1"/>
          </p:cNvPicPr>
          <p:nvPr/>
        </p:nvPicPr>
        <p:blipFill>
          <a:blip r:embed="rId2"/>
          <a:stretch>
            <a:fillRect/>
          </a:stretch>
        </p:blipFill>
        <p:spPr>
          <a:xfrm>
            <a:off x="338929" y="2581275"/>
            <a:ext cx="7446398" cy="1377583"/>
          </a:xfrm>
          <a:prstGeom prst="rect">
            <a:avLst/>
          </a:prstGeom>
        </p:spPr>
      </p:pic>
      <p:sp>
        <p:nvSpPr>
          <p:cNvPr id="17" name="Rectangle 16">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261FD8B-2940-430D-9A5A-BBF51E12F740}"/>
              </a:ext>
            </a:extLst>
          </p:cNvPr>
          <p:cNvSpPr>
            <a:spLocks noGrp="1"/>
          </p:cNvSpPr>
          <p:nvPr>
            <p:ph type="title"/>
          </p:nvPr>
        </p:nvSpPr>
        <p:spPr>
          <a:xfrm>
            <a:off x="8502650" y="643467"/>
            <a:ext cx="3117850" cy="2556385"/>
          </a:xfrm>
        </p:spPr>
        <p:txBody>
          <a:bodyPr vert="horz" lIns="91440" tIns="45720" rIns="91440" bIns="45720" rtlCol="0" anchor="b">
            <a:normAutofit/>
          </a:bodyPr>
          <a:lstStyle/>
          <a:p>
            <a:r>
              <a:rPr lang="en-US" sz="3400" b="1" u="sng" kern="1200">
                <a:solidFill>
                  <a:schemeClr val="bg1"/>
                </a:solidFill>
                <a:latin typeface="+mj-lt"/>
                <a:ea typeface="+mj-ea"/>
                <a:cs typeface="+mj-cs"/>
              </a:rPr>
              <a:t>Investigação para predisposição hereditária ao câncer</a:t>
            </a:r>
          </a:p>
        </p:txBody>
      </p:sp>
      <p:sp>
        <p:nvSpPr>
          <p:cNvPr id="7" name="CaixaDeTexto 6">
            <a:extLst>
              <a:ext uri="{FF2B5EF4-FFF2-40B4-BE49-F238E27FC236}">
                <a16:creationId xmlns:a16="http://schemas.microsoft.com/office/drawing/2014/main" id="{190299B4-157B-4CB5-A8E5-BAE93A50DD2A}"/>
              </a:ext>
            </a:extLst>
          </p:cNvPr>
          <p:cNvSpPr txBox="1"/>
          <p:nvPr/>
        </p:nvSpPr>
        <p:spPr>
          <a:xfrm>
            <a:off x="8502649" y="3358608"/>
            <a:ext cx="3045883" cy="2831273"/>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500" dirty="0" err="1">
                <a:solidFill>
                  <a:schemeClr val="bg1"/>
                </a:solidFill>
              </a:rPr>
              <a:t>Verifique</a:t>
            </a:r>
            <a:r>
              <a:rPr lang="en-US" sz="1500" dirty="0">
                <a:solidFill>
                  <a:schemeClr val="bg1"/>
                </a:solidFill>
              </a:rPr>
              <a:t> a </a:t>
            </a:r>
            <a:r>
              <a:rPr lang="en-US" sz="1500" dirty="0" err="1">
                <a:solidFill>
                  <a:schemeClr val="bg1"/>
                </a:solidFill>
              </a:rPr>
              <a:t>existência</a:t>
            </a:r>
            <a:r>
              <a:rPr lang="en-US" sz="1500" dirty="0">
                <a:solidFill>
                  <a:schemeClr val="bg1"/>
                </a:solidFill>
              </a:rPr>
              <a:t> dessa </a:t>
            </a:r>
            <a:r>
              <a:rPr lang="en-US" sz="1500" dirty="0" err="1">
                <a:solidFill>
                  <a:schemeClr val="bg1"/>
                </a:solidFill>
              </a:rPr>
              <a:t>variante</a:t>
            </a:r>
            <a:r>
              <a:rPr lang="en-US" sz="1500" dirty="0">
                <a:solidFill>
                  <a:schemeClr val="bg1"/>
                </a:solidFill>
              </a:rPr>
              <a:t> no banco de dados CLINVAR</a:t>
            </a:r>
          </a:p>
          <a:p>
            <a:pPr marL="342900" indent="-228600">
              <a:lnSpc>
                <a:spcPct val="90000"/>
              </a:lnSpc>
              <a:spcAft>
                <a:spcPts val="600"/>
              </a:spcAft>
              <a:buFont typeface="Arial" panose="020B0604020202020204" pitchFamily="34" charset="0"/>
              <a:buChar char="•"/>
            </a:pPr>
            <a:r>
              <a:rPr lang="en-US" sz="1500" dirty="0" err="1">
                <a:solidFill>
                  <a:schemeClr val="bg1"/>
                </a:solidFill>
              </a:rPr>
              <a:t>Classifique</a:t>
            </a:r>
            <a:r>
              <a:rPr lang="en-US" sz="1500" dirty="0">
                <a:solidFill>
                  <a:schemeClr val="bg1"/>
                </a:solidFill>
              </a:rPr>
              <a:t> a </a:t>
            </a:r>
            <a:r>
              <a:rPr lang="en-US" sz="1500" dirty="0" err="1">
                <a:solidFill>
                  <a:schemeClr val="bg1"/>
                </a:solidFill>
              </a:rPr>
              <a:t>variante</a:t>
            </a:r>
            <a:r>
              <a:rPr lang="en-US" sz="1500" dirty="0">
                <a:solidFill>
                  <a:schemeClr val="bg1"/>
                </a:solidFill>
              </a:rPr>
              <a:t> </a:t>
            </a:r>
            <a:r>
              <a:rPr lang="en-US" sz="1500" dirty="0" err="1">
                <a:solidFill>
                  <a:schemeClr val="bg1"/>
                </a:solidFill>
              </a:rPr>
              <a:t>quanto</a:t>
            </a:r>
            <a:r>
              <a:rPr lang="en-US" sz="1500" dirty="0">
                <a:solidFill>
                  <a:schemeClr val="bg1"/>
                </a:solidFill>
              </a:rPr>
              <a:t> a </a:t>
            </a:r>
            <a:r>
              <a:rPr lang="en-US" sz="1500" dirty="0" err="1">
                <a:solidFill>
                  <a:schemeClr val="bg1"/>
                </a:solidFill>
              </a:rPr>
              <a:t>sua</a:t>
            </a:r>
            <a:r>
              <a:rPr lang="en-US" sz="1500" dirty="0">
                <a:solidFill>
                  <a:schemeClr val="bg1"/>
                </a:solidFill>
              </a:rPr>
              <a:t> </a:t>
            </a:r>
            <a:r>
              <a:rPr lang="en-US" sz="1500" dirty="0" err="1">
                <a:solidFill>
                  <a:schemeClr val="bg1"/>
                </a:solidFill>
              </a:rPr>
              <a:t>patogenicidade</a:t>
            </a:r>
            <a:r>
              <a:rPr lang="en-US" sz="1500" dirty="0">
                <a:solidFill>
                  <a:schemeClr val="bg1"/>
                </a:solidFill>
              </a:rPr>
              <a:t> </a:t>
            </a:r>
            <a:r>
              <a:rPr lang="en-US" sz="1500" dirty="0" err="1">
                <a:solidFill>
                  <a:schemeClr val="bg1"/>
                </a:solidFill>
              </a:rPr>
              <a:t>usando</a:t>
            </a:r>
            <a:r>
              <a:rPr lang="en-US" sz="1500" dirty="0">
                <a:solidFill>
                  <a:schemeClr val="bg1"/>
                </a:solidFill>
              </a:rPr>
              <a:t> o VARSOME</a:t>
            </a:r>
          </a:p>
          <a:p>
            <a:pPr marL="342900" indent="-228600">
              <a:lnSpc>
                <a:spcPct val="90000"/>
              </a:lnSpc>
              <a:spcAft>
                <a:spcPts val="600"/>
              </a:spcAft>
              <a:buFont typeface="Arial" panose="020B0604020202020204" pitchFamily="34" charset="0"/>
              <a:buChar char="•"/>
            </a:pPr>
            <a:r>
              <a:rPr lang="en-US" sz="1500" dirty="0" err="1">
                <a:solidFill>
                  <a:schemeClr val="bg1"/>
                </a:solidFill>
              </a:rPr>
              <a:t>Justifique</a:t>
            </a:r>
            <a:r>
              <a:rPr lang="en-US" sz="1500" dirty="0">
                <a:solidFill>
                  <a:schemeClr val="bg1"/>
                </a:solidFill>
              </a:rPr>
              <a:t> a </a:t>
            </a:r>
            <a:r>
              <a:rPr lang="en-US" sz="1500" dirty="0" err="1">
                <a:solidFill>
                  <a:schemeClr val="bg1"/>
                </a:solidFill>
              </a:rPr>
              <a:t>classificação</a:t>
            </a:r>
            <a:r>
              <a:rPr lang="en-US" sz="1500" dirty="0">
                <a:solidFill>
                  <a:schemeClr val="bg1"/>
                </a:solidFill>
              </a:rPr>
              <a:t> </a:t>
            </a:r>
            <a:r>
              <a:rPr lang="en-US" sz="1500" dirty="0" err="1">
                <a:solidFill>
                  <a:schemeClr val="bg1"/>
                </a:solidFill>
              </a:rPr>
              <a:t>usando</a:t>
            </a:r>
            <a:r>
              <a:rPr lang="en-US" sz="1500" dirty="0">
                <a:solidFill>
                  <a:schemeClr val="bg1"/>
                </a:solidFill>
              </a:rPr>
              <a:t> </a:t>
            </a:r>
            <a:r>
              <a:rPr lang="en-US" sz="1500" dirty="0" err="1">
                <a:solidFill>
                  <a:schemeClr val="bg1"/>
                </a:solidFill>
              </a:rPr>
              <a:t>os</a:t>
            </a:r>
            <a:r>
              <a:rPr lang="en-US" sz="1500" dirty="0">
                <a:solidFill>
                  <a:schemeClr val="bg1"/>
                </a:solidFill>
              </a:rPr>
              <a:t> </a:t>
            </a:r>
            <a:r>
              <a:rPr lang="en-US" sz="1500" dirty="0" err="1">
                <a:solidFill>
                  <a:schemeClr val="bg1"/>
                </a:solidFill>
              </a:rPr>
              <a:t>critérios</a:t>
            </a:r>
            <a:r>
              <a:rPr lang="en-US" sz="1500" dirty="0">
                <a:solidFill>
                  <a:schemeClr val="bg1"/>
                </a:solidFill>
              </a:rPr>
              <a:t> ACMG</a:t>
            </a:r>
          </a:p>
          <a:p>
            <a:pPr marL="342900" indent="-228600">
              <a:lnSpc>
                <a:spcPct val="90000"/>
              </a:lnSpc>
              <a:spcAft>
                <a:spcPts val="600"/>
              </a:spcAft>
              <a:buFont typeface="Arial" panose="020B0604020202020204" pitchFamily="34" charset="0"/>
              <a:buChar char="•"/>
            </a:pPr>
            <a:r>
              <a:rPr lang="en-US" sz="1500" dirty="0" err="1">
                <a:solidFill>
                  <a:schemeClr val="bg1"/>
                </a:solidFill>
              </a:rPr>
              <a:t>Discuta</a:t>
            </a:r>
            <a:r>
              <a:rPr lang="en-US" sz="1500" dirty="0">
                <a:solidFill>
                  <a:schemeClr val="bg1"/>
                </a:solidFill>
              </a:rPr>
              <a:t> a </a:t>
            </a:r>
            <a:r>
              <a:rPr lang="en-US" sz="1500" dirty="0" err="1">
                <a:solidFill>
                  <a:schemeClr val="bg1"/>
                </a:solidFill>
              </a:rPr>
              <a:t>alteração</a:t>
            </a:r>
            <a:r>
              <a:rPr lang="en-US" sz="1500" dirty="0">
                <a:solidFill>
                  <a:schemeClr val="bg1"/>
                </a:solidFill>
              </a:rPr>
              <a:t> </a:t>
            </a:r>
            <a:r>
              <a:rPr lang="en-US" sz="1500" dirty="0" err="1">
                <a:solidFill>
                  <a:schemeClr val="bg1"/>
                </a:solidFill>
              </a:rPr>
              <a:t>como</a:t>
            </a:r>
            <a:r>
              <a:rPr lang="en-US" sz="1500" dirty="0">
                <a:solidFill>
                  <a:schemeClr val="bg1"/>
                </a:solidFill>
              </a:rPr>
              <a:t> causa do </a:t>
            </a:r>
            <a:r>
              <a:rPr lang="en-US" sz="1500" dirty="0" err="1">
                <a:solidFill>
                  <a:schemeClr val="bg1"/>
                </a:solidFill>
              </a:rPr>
              <a:t>fenótipo</a:t>
            </a:r>
            <a:r>
              <a:rPr lang="en-US" sz="1500" dirty="0">
                <a:solidFill>
                  <a:schemeClr val="bg1"/>
                </a:solidFill>
              </a:rPr>
              <a:t> </a:t>
            </a:r>
          </a:p>
        </p:txBody>
      </p:sp>
    </p:spTree>
    <p:extLst>
      <p:ext uri="{BB962C8B-B14F-4D97-AF65-F5344CB8AC3E}">
        <p14:creationId xmlns:p14="http://schemas.microsoft.com/office/powerpoint/2010/main" val="368892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E8308EEA-991D-45C3-9799-7891C0881666}"/>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6147" name="Line 3">
            <a:extLst>
              <a:ext uri="{FF2B5EF4-FFF2-40B4-BE49-F238E27FC236}">
                <a16:creationId xmlns:a16="http://schemas.microsoft.com/office/drawing/2014/main" id="{81B70A67-DFE3-4D2C-A66F-56C85FBCA46A}"/>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8" name="Text Box 5">
            <a:extLst>
              <a:ext uri="{FF2B5EF4-FFF2-40B4-BE49-F238E27FC236}">
                <a16:creationId xmlns:a16="http://schemas.microsoft.com/office/drawing/2014/main" id="{22E0C45B-35E2-4DC6-8A1E-8EEDB551ADE9}"/>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6149" name="Text Box 7">
            <a:extLst>
              <a:ext uri="{FF2B5EF4-FFF2-40B4-BE49-F238E27FC236}">
                <a16:creationId xmlns:a16="http://schemas.microsoft.com/office/drawing/2014/main" id="{E8B3B142-0032-4C20-9F13-42FBF5C2B490}"/>
              </a:ext>
            </a:extLst>
          </p:cNvPr>
          <p:cNvSpPr txBox="1">
            <a:spLocks noChangeArrowheads="1"/>
          </p:cNvSpPr>
          <p:nvPr/>
        </p:nvSpPr>
        <p:spPr bwMode="auto">
          <a:xfrm>
            <a:off x="7805738" y="647700"/>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a:solidFill>
                  <a:srgbClr val="0066FF"/>
                </a:solidFill>
                <a:latin typeface="Arial" panose="020B0604020202020204" pitchFamily="34" charset="0"/>
              </a:rPr>
              <a:t>Visão Geral</a:t>
            </a:r>
          </a:p>
        </p:txBody>
      </p:sp>
      <p:sp>
        <p:nvSpPr>
          <p:cNvPr id="6150" name="Line 9">
            <a:extLst>
              <a:ext uri="{FF2B5EF4-FFF2-40B4-BE49-F238E27FC236}">
                <a16:creationId xmlns:a16="http://schemas.microsoft.com/office/drawing/2014/main" id="{C4D3DF6B-7320-4F20-A55D-2F225A47C84A}"/>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85" name="Rectangle 13">
            <a:extLst>
              <a:ext uri="{FF2B5EF4-FFF2-40B4-BE49-F238E27FC236}">
                <a16:creationId xmlns:a16="http://schemas.microsoft.com/office/drawing/2014/main" id="{BD19C801-E8FD-45CB-9970-1F256E996A18}"/>
              </a:ext>
            </a:extLst>
          </p:cNvPr>
          <p:cNvSpPr>
            <a:spLocks noChangeArrowheads="1"/>
          </p:cNvSpPr>
          <p:nvPr/>
        </p:nvSpPr>
        <p:spPr bwMode="auto">
          <a:xfrm>
            <a:off x="1828800" y="2122233"/>
            <a:ext cx="8568952" cy="2554545"/>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wrap="square">
            <a:spAutoFit/>
          </a:bodyPr>
          <a:lstStyle/>
          <a:p>
            <a:pPr algn="ctr" eaLnBrk="1" hangingPunct="1">
              <a:defRPr/>
            </a:pPr>
            <a:r>
              <a:rPr lang="pt-BR" sz="8000" b="1" dirty="0">
                <a:latin typeface="Arial" charset="0"/>
              </a:rPr>
              <a:t>VARIANTES DE DNA</a:t>
            </a:r>
          </a:p>
        </p:txBody>
      </p:sp>
      <p:sp>
        <p:nvSpPr>
          <p:cNvPr id="3091" name="Text Box 19">
            <a:extLst>
              <a:ext uri="{FF2B5EF4-FFF2-40B4-BE49-F238E27FC236}">
                <a16:creationId xmlns:a16="http://schemas.microsoft.com/office/drawing/2014/main" id="{018AB224-B959-4065-97B3-4225C5A75B01}"/>
              </a:ext>
            </a:extLst>
          </p:cNvPr>
          <p:cNvSpPr txBox="1">
            <a:spLocks noChangeArrowheads="1"/>
          </p:cNvSpPr>
          <p:nvPr/>
        </p:nvSpPr>
        <p:spPr bwMode="auto">
          <a:xfrm>
            <a:off x="3686175" y="5060950"/>
            <a:ext cx="4402138" cy="369888"/>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Qual a relação com o fenótipo?</a:t>
            </a:r>
          </a:p>
        </p:txBody>
      </p:sp>
      <p:sp>
        <p:nvSpPr>
          <p:cNvPr id="3092" name="Text Box 20">
            <a:extLst>
              <a:ext uri="{FF2B5EF4-FFF2-40B4-BE49-F238E27FC236}">
                <a16:creationId xmlns:a16="http://schemas.microsoft.com/office/drawing/2014/main" id="{50C16AD0-1779-4C3D-8FD9-19C61BC81878}"/>
              </a:ext>
            </a:extLst>
          </p:cNvPr>
          <p:cNvSpPr txBox="1">
            <a:spLocks noChangeArrowheads="1"/>
          </p:cNvSpPr>
          <p:nvPr/>
        </p:nvSpPr>
        <p:spPr bwMode="auto">
          <a:xfrm>
            <a:off x="3071475" y="5602288"/>
            <a:ext cx="6071277" cy="369332"/>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wrap="none">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Qual a relação com quantidade ou função do produto gênico?</a:t>
            </a:r>
          </a:p>
        </p:txBody>
      </p:sp>
      <p:sp>
        <p:nvSpPr>
          <p:cNvPr id="3093" name="Text Box 21">
            <a:extLst>
              <a:ext uri="{FF2B5EF4-FFF2-40B4-BE49-F238E27FC236}">
                <a16:creationId xmlns:a16="http://schemas.microsoft.com/office/drawing/2014/main" id="{1B9E9AB7-872C-4A83-8CD5-F2564F743798}"/>
              </a:ext>
            </a:extLst>
          </p:cNvPr>
          <p:cNvSpPr txBox="1">
            <a:spLocks noChangeArrowheads="1"/>
          </p:cNvSpPr>
          <p:nvPr/>
        </p:nvSpPr>
        <p:spPr bwMode="auto">
          <a:xfrm>
            <a:off x="3848288" y="6142038"/>
            <a:ext cx="4366836" cy="369332"/>
          </a:xfrm>
          <a:prstGeom prst="rect">
            <a:avLst/>
          </a:prstGeom>
          <a:solidFill>
            <a:schemeClr val="accent2"/>
          </a:solidFill>
          <a:ln w="9525">
            <a:solidFill>
              <a:srgbClr val="0000CC"/>
            </a:solidFill>
            <a:miter lim="800000"/>
            <a:headEnd/>
            <a:tailEnd/>
          </a:ln>
          <a:effectLst>
            <a:outerShdw dist="107763" dir="2700000" algn="ctr" rotWithShape="0">
              <a:srgbClr val="0000CC">
                <a:alpha val="50000"/>
              </a:srgbClr>
            </a:outerShdw>
          </a:effectLst>
        </p:spPr>
        <p:txBody>
          <a:bodyPr wrap="none">
            <a:spAutoFit/>
          </a:bodyPr>
          <a:lstStyle>
            <a:lvl1pPr>
              <a:defRPr sz="2000" i="1">
                <a:solidFill>
                  <a:schemeClr val="tx1"/>
                </a:solidFill>
                <a:latin typeface="Matisse ITC"/>
              </a:defRPr>
            </a:lvl1pPr>
            <a:lvl2pPr marL="742950" indent="-285750">
              <a:defRPr sz="2000" i="1">
                <a:solidFill>
                  <a:schemeClr val="tx1"/>
                </a:solidFill>
                <a:latin typeface="Matisse ITC"/>
              </a:defRPr>
            </a:lvl2pPr>
            <a:lvl3pPr marL="1143000" indent="-228600">
              <a:defRPr sz="2000" i="1">
                <a:solidFill>
                  <a:schemeClr val="tx1"/>
                </a:solidFill>
                <a:latin typeface="Matisse ITC"/>
              </a:defRPr>
            </a:lvl3pPr>
            <a:lvl4pPr marL="1600200" indent="-228600">
              <a:defRPr sz="2000" i="1">
                <a:solidFill>
                  <a:schemeClr val="tx1"/>
                </a:solidFill>
                <a:latin typeface="Matisse ITC"/>
              </a:defRPr>
            </a:lvl4pPr>
            <a:lvl5pPr marL="2057400" indent="-228600">
              <a:defRPr sz="2000" i="1">
                <a:solidFill>
                  <a:schemeClr val="tx1"/>
                </a:solidFill>
                <a:latin typeface="Matisse ITC"/>
              </a:defRPr>
            </a:lvl5pPr>
            <a:lvl6pPr marL="2514600" indent="-228600" eaLnBrk="0" fontAlgn="base" hangingPunct="0">
              <a:spcBef>
                <a:spcPct val="0"/>
              </a:spcBef>
              <a:spcAft>
                <a:spcPct val="0"/>
              </a:spcAft>
              <a:defRPr sz="2000" i="1">
                <a:solidFill>
                  <a:schemeClr val="tx1"/>
                </a:solidFill>
                <a:latin typeface="Matisse ITC"/>
              </a:defRPr>
            </a:lvl6pPr>
            <a:lvl7pPr marL="2971800" indent="-228600" eaLnBrk="0" fontAlgn="base" hangingPunct="0">
              <a:spcBef>
                <a:spcPct val="0"/>
              </a:spcBef>
              <a:spcAft>
                <a:spcPct val="0"/>
              </a:spcAft>
              <a:defRPr sz="2000" i="1">
                <a:solidFill>
                  <a:schemeClr val="tx1"/>
                </a:solidFill>
                <a:latin typeface="Matisse ITC"/>
              </a:defRPr>
            </a:lvl7pPr>
            <a:lvl8pPr marL="3429000" indent="-228600" eaLnBrk="0" fontAlgn="base" hangingPunct="0">
              <a:spcBef>
                <a:spcPct val="0"/>
              </a:spcBef>
              <a:spcAft>
                <a:spcPct val="0"/>
              </a:spcAft>
              <a:defRPr sz="2000" i="1">
                <a:solidFill>
                  <a:schemeClr val="tx1"/>
                </a:solidFill>
                <a:latin typeface="Matisse ITC"/>
              </a:defRPr>
            </a:lvl8pPr>
            <a:lvl9pPr marL="3886200" indent="-228600" eaLnBrk="0" fontAlgn="base" hangingPunct="0">
              <a:spcBef>
                <a:spcPct val="0"/>
              </a:spcBef>
              <a:spcAft>
                <a:spcPct val="0"/>
              </a:spcAft>
              <a:defRPr sz="2000" i="1">
                <a:solidFill>
                  <a:schemeClr val="tx1"/>
                </a:solidFill>
                <a:latin typeface="Matisse ITC"/>
              </a:defRPr>
            </a:lvl9pPr>
          </a:lstStyle>
          <a:p>
            <a:pPr algn="ctr" eaLnBrk="1" hangingPunct="1"/>
            <a:r>
              <a:rPr lang="pt-BR" altLang="es-ES" sz="1800" b="1" i="0">
                <a:solidFill>
                  <a:schemeClr val="bg1"/>
                </a:solidFill>
              </a:rPr>
              <a:t>Porque uma mudança pode ser patogênica?</a:t>
            </a:r>
          </a:p>
        </p:txBody>
      </p:sp>
    </p:spTree>
    <p:custDataLst>
      <p:tags r:id="rId1"/>
    </p:custDataLst>
    <p:extLst>
      <p:ext uri="{BB962C8B-B14F-4D97-AF65-F5344CB8AC3E}">
        <p14:creationId xmlns:p14="http://schemas.microsoft.com/office/powerpoint/2010/main" val="3649587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1" grpId="0" animBg="1"/>
      <p:bldP spid="3092" grpId="0" animBg="1"/>
      <p:bldP spid="30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28C13274-33DA-4641-BE88-179F1AEA2762}"/>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8195" name="Line 3">
            <a:extLst>
              <a:ext uri="{FF2B5EF4-FFF2-40B4-BE49-F238E27FC236}">
                <a16:creationId xmlns:a16="http://schemas.microsoft.com/office/drawing/2014/main" id="{352DD75F-8F36-4F99-9EA7-E68A9934295C}"/>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196" name="Text Box 5">
            <a:extLst>
              <a:ext uri="{FF2B5EF4-FFF2-40B4-BE49-F238E27FC236}">
                <a16:creationId xmlns:a16="http://schemas.microsoft.com/office/drawing/2014/main" id="{9063F423-E17F-4DB3-AA62-98C60E3B3725}"/>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8197" name="Text Box 6">
            <a:extLst>
              <a:ext uri="{FF2B5EF4-FFF2-40B4-BE49-F238E27FC236}">
                <a16:creationId xmlns:a16="http://schemas.microsoft.com/office/drawing/2014/main" id="{34FCFFAA-2363-4FC1-8861-8303E56A85F3}"/>
              </a:ext>
            </a:extLst>
          </p:cNvPr>
          <p:cNvSpPr txBox="1">
            <a:spLocks noChangeArrowheads="1"/>
          </p:cNvSpPr>
          <p:nvPr/>
        </p:nvSpPr>
        <p:spPr bwMode="auto">
          <a:xfrm>
            <a:off x="1524000" y="1773238"/>
            <a:ext cx="715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800" b="1">
                <a:solidFill>
                  <a:srgbClr val="FF0000"/>
                </a:solidFill>
                <a:latin typeface="Arial" panose="020B0604020202020204" pitchFamily="34" charset="0"/>
              </a:rPr>
              <a:t> “A” e “a” escondem grande diversidade de alterações no DNA</a:t>
            </a:r>
          </a:p>
        </p:txBody>
      </p:sp>
      <p:sp>
        <p:nvSpPr>
          <p:cNvPr id="8198" name="Text Box 7">
            <a:extLst>
              <a:ext uri="{FF2B5EF4-FFF2-40B4-BE49-F238E27FC236}">
                <a16:creationId xmlns:a16="http://schemas.microsoft.com/office/drawing/2014/main" id="{39A4DC39-E129-4EF1-BFF8-EB179F3D7FA2}"/>
              </a:ext>
            </a:extLst>
          </p:cNvPr>
          <p:cNvSpPr txBox="1">
            <a:spLocks noChangeArrowheads="1"/>
          </p:cNvSpPr>
          <p:nvPr/>
        </p:nvSpPr>
        <p:spPr bwMode="auto">
          <a:xfrm>
            <a:off x="3540125" y="647700"/>
            <a:ext cx="556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dirty="0">
                <a:solidFill>
                  <a:srgbClr val="0066FF"/>
                </a:solidFill>
                <a:latin typeface="Arial" panose="020B0604020202020204" pitchFamily="34" charset="0"/>
              </a:rPr>
              <a:t>Variantes de Ganho de Função X Variantes de Perda de Função</a:t>
            </a:r>
          </a:p>
        </p:txBody>
      </p:sp>
      <p:sp>
        <p:nvSpPr>
          <p:cNvPr id="8199" name="Line 8">
            <a:extLst>
              <a:ext uri="{FF2B5EF4-FFF2-40B4-BE49-F238E27FC236}">
                <a16:creationId xmlns:a16="http://schemas.microsoft.com/office/drawing/2014/main" id="{BFD34C9F-6313-48F2-9AB8-4A07D92992A5}"/>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0169" name="Rectangle 9">
            <a:extLst>
              <a:ext uri="{FF2B5EF4-FFF2-40B4-BE49-F238E27FC236}">
                <a16:creationId xmlns:a16="http://schemas.microsoft.com/office/drawing/2014/main" id="{03563CEC-F265-4E3F-92D4-5AEB2987B8E3}"/>
              </a:ext>
            </a:extLst>
          </p:cNvPr>
          <p:cNvSpPr>
            <a:spLocks noChangeArrowheads="1"/>
          </p:cNvSpPr>
          <p:nvPr/>
        </p:nvSpPr>
        <p:spPr bwMode="auto">
          <a:xfrm>
            <a:off x="1524000" y="2420939"/>
            <a:ext cx="9144000" cy="3387725"/>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a:spAutoFit/>
          </a:bodyPr>
          <a:lstStyle/>
          <a:p>
            <a:pPr marL="457200" indent="-457200">
              <a:buFontTx/>
              <a:buChar char="•"/>
              <a:defRPr/>
            </a:pPr>
            <a:endParaRPr lang="pt-BR" b="1" dirty="0">
              <a:latin typeface="Arial" charset="0"/>
            </a:endParaRPr>
          </a:p>
          <a:p>
            <a:pPr marL="457200" indent="-457200">
              <a:buFontTx/>
              <a:buChar char="•"/>
              <a:defRPr/>
            </a:pPr>
            <a:r>
              <a:rPr lang="pt-BR" b="1" dirty="0">
                <a:latin typeface="Arial" charset="0"/>
              </a:rPr>
              <a:t> </a:t>
            </a:r>
            <a:r>
              <a:rPr lang="pt-BR" b="1" u="sng" dirty="0">
                <a:latin typeface="Arial" charset="0"/>
              </a:rPr>
              <a:t>Variante pode causar mudança fenotípica por</a:t>
            </a:r>
            <a:r>
              <a:rPr lang="pt-BR" b="1" dirty="0">
                <a:latin typeface="Arial" charset="0"/>
              </a:rPr>
              <a:t>:</a:t>
            </a:r>
          </a:p>
          <a:p>
            <a:pPr marL="457200" indent="-457200">
              <a:buFontTx/>
              <a:buChar char="•"/>
              <a:defRPr/>
            </a:pPr>
            <a:endParaRPr lang="pt-BR" b="1" dirty="0">
              <a:latin typeface="Arial" charset="0"/>
            </a:endParaRPr>
          </a:p>
          <a:p>
            <a:pPr marL="914400" lvl="1" indent="-457200">
              <a:buFontTx/>
              <a:buAutoNum type="arabicPeriod"/>
              <a:defRPr/>
            </a:pPr>
            <a:r>
              <a:rPr lang="pt-BR" b="1" dirty="0">
                <a:latin typeface="Arial" charset="0"/>
              </a:rPr>
              <a:t>Variante de Perda de Função (amorfo ou </a:t>
            </a:r>
            <a:r>
              <a:rPr lang="pt-BR" b="1" dirty="0" err="1">
                <a:latin typeface="Arial" charset="0"/>
              </a:rPr>
              <a:t>hipomorfo</a:t>
            </a:r>
            <a:r>
              <a:rPr lang="pt-BR" b="1" dirty="0">
                <a:latin typeface="Arial" charset="0"/>
              </a:rPr>
              <a:t>)</a:t>
            </a:r>
          </a:p>
          <a:p>
            <a:pPr marL="1371600" lvl="2" indent="-457200">
              <a:buFont typeface="Wingdings" pitchFamily="2" charset="2"/>
              <a:buChar char="Ø"/>
              <a:defRPr/>
            </a:pPr>
            <a:r>
              <a:rPr lang="pt-BR" b="1" dirty="0">
                <a:latin typeface="Arial" charset="0"/>
              </a:rPr>
              <a:t>Em geral fenótipos recessivos</a:t>
            </a:r>
          </a:p>
          <a:p>
            <a:pPr marL="1371600" lvl="2" indent="-457200">
              <a:buFont typeface="Wingdings" pitchFamily="2" charset="2"/>
              <a:buChar char="Ø"/>
              <a:defRPr/>
            </a:pPr>
            <a:r>
              <a:rPr lang="pt-BR" b="1" dirty="0" err="1">
                <a:latin typeface="Arial" charset="0"/>
              </a:rPr>
              <a:t>Haplo</a:t>
            </a:r>
            <a:r>
              <a:rPr lang="pt-BR" b="1" dirty="0">
                <a:latin typeface="Arial" charset="0"/>
              </a:rPr>
              <a:t>-insuficiência </a:t>
            </a:r>
            <a:r>
              <a:rPr lang="pt-BR" b="1" dirty="0">
                <a:latin typeface="Arial" charset="0"/>
                <a:cs typeface="Arial" charset="0"/>
              </a:rPr>
              <a:t>→fenótipo dominante</a:t>
            </a:r>
          </a:p>
          <a:p>
            <a:pPr marL="1371600" lvl="2" indent="-457200">
              <a:buFont typeface="Wingdings" pitchFamily="2" charset="2"/>
              <a:buChar char="Ø"/>
              <a:defRPr/>
            </a:pPr>
            <a:r>
              <a:rPr lang="pt-BR" b="1" dirty="0">
                <a:latin typeface="Arial" charset="0"/>
                <a:cs typeface="Arial" charset="0"/>
              </a:rPr>
              <a:t>Interferência em alelo normal →dominante negativo</a:t>
            </a:r>
            <a:r>
              <a:rPr lang="pt-BR" b="1" dirty="0">
                <a:latin typeface="Arial" charset="0"/>
              </a:rPr>
              <a:t> </a:t>
            </a:r>
          </a:p>
          <a:p>
            <a:pPr marL="914400" lvl="1" indent="-457200">
              <a:buFontTx/>
              <a:buAutoNum type="arabicPeriod"/>
              <a:defRPr/>
            </a:pPr>
            <a:endParaRPr lang="pt-BR" b="1" dirty="0">
              <a:latin typeface="Arial" charset="0"/>
            </a:endParaRPr>
          </a:p>
          <a:p>
            <a:pPr marL="914400" lvl="1" indent="-457200">
              <a:buFontTx/>
              <a:buAutoNum type="arabicPeriod"/>
              <a:defRPr/>
            </a:pPr>
            <a:r>
              <a:rPr lang="pt-BR" b="1" dirty="0">
                <a:latin typeface="Arial" charset="0"/>
              </a:rPr>
              <a:t>Variante de Ganho de Função (</a:t>
            </a:r>
            <a:r>
              <a:rPr lang="pt-BR" b="1" dirty="0" err="1">
                <a:latin typeface="Arial" charset="0"/>
              </a:rPr>
              <a:t>hipermorfo</a:t>
            </a:r>
            <a:r>
              <a:rPr lang="pt-BR" b="1" dirty="0">
                <a:latin typeface="Arial" charset="0"/>
              </a:rPr>
              <a:t> ou </a:t>
            </a:r>
            <a:r>
              <a:rPr lang="pt-BR" b="1" dirty="0" err="1">
                <a:latin typeface="Arial" charset="0"/>
              </a:rPr>
              <a:t>neomorfo</a:t>
            </a:r>
            <a:r>
              <a:rPr lang="pt-BR" b="1" dirty="0">
                <a:latin typeface="Arial" charset="0"/>
              </a:rPr>
              <a:t>)</a:t>
            </a:r>
          </a:p>
          <a:p>
            <a:pPr marL="1371600" lvl="2" indent="-457200">
              <a:buFont typeface="Wingdings" pitchFamily="2" charset="2"/>
              <a:buChar char="Ø"/>
              <a:defRPr/>
            </a:pPr>
            <a:r>
              <a:rPr lang="pt-BR" b="1" dirty="0">
                <a:latin typeface="Arial" charset="0"/>
              </a:rPr>
              <a:t>Em geral fenótipos dominantes</a:t>
            </a:r>
          </a:p>
          <a:p>
            <a:pPr marL="1371600" lvl="2" indent="-457200">
              <a:buFont typeface="Wingdings" pitchFamily="2" charset="2"/>
              <a:buChar char="Ø"/>
              <a:defRPr/>
            </a:pPr>
            <a:r>
              <a:rPr lang="pt-BR" b="1" dirty="0">
                <a:latin typeface="Arial" charset="0"/>
              </a:rPr>
              <a:t>“</a:t>
            </a:r>
            <a:r>
              <a:rPr lang="pt-BR" b="1" dirty="0" err="1">
                <a:latin typeface="Arial" charset="0"/>
              </a:rPr>
              <a:t>sinaliza”ou</a:t>
            </a:r>
            <a:r>
              <a:rPr lang="pt-BR" b="1" dirty="0">
                <a:latin typeface="Arial" charset="0"/>
              </a:rPr>
              <a:t> “não desliga”, quando devia...</a:t>
            </a:r>
          </a:p>
          <a:p>
            <a:pPr marL="1371600" lvl="2" indent="-457200">
              <a:buFont typeface="Wingdings" pitchFamily="2" charset="2"/>
              <a:buChar char="Ø"/>
              <a:defRPr/>
            </a:pPr>
            <a:r>
              <a:rPr lang="pt-BR" b="1" dirty="0">
                <a:latin typeface="Arial" charset="0"/>
              </a:rPr>
              <a:t>Novas funções - </a:t>
            </a:r>
            <a:r>
              <a:rPr lang="pt-BR" b="1" dirty="0" err="1">
                <a:latin typeface="Arial" charset="0"/>
              </a:rPr>
              <a:t>neomorfo</a:t>
            </a:r>
            <a:endParaRPr lang="pt-BR" b="1" dirty="0">
              <a:latin typeface="Arial" charset="0"/>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52DB1DA9-48E8-4A96-998D-EB15D016432E}"/>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10243" name="Line 3">
            <a:extLst>
              <a:ext uri="{FF2B5EF4-FFF2-40B4-BE49-F238E27FC236}">
                <a16:creationId xmlns:a16="http://schemas.microsoft.com/office/drawing/2014/main" id="{765FDE49-A910-4B56-B0C8-FCC73B737532}"/>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4" name="Text Box 5">
            <a:extLst>
              <a:ext uri="{FF2B5EF4-FFF2-40B4-BE49-F238E27FC236}">
                <a16:creationId xmlns:a16="http://schemas.microsoft.com/office/drawing/2014/main" id="{AD633B02-975A-4E7F-91B9-4113745ABFF0}"/>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10245" name="Text Box 6">
            <a:extLst>
              <a:ext uri="{FF2B5EF4-FFF2-40B4-BE49-F238E27FC236}">
                <a16:creationId xmlns:a16="http://schemas.microsoft.com/office/drawing/2014/main" id="{0F745C19-CEDD-49D1-A94F-3702EE2C1502}"/>
              </a:ext>
            </a:extLst>
          </p:cNvPr>
          <p:cNvSpPr txBox="1">
            <a:spLocks noChangeArrowheads="1"/>
          </p:cNvSpPr>
          <p:nvPr/>
        </p:nvSpPr>
        <p:spPr bwMode="auto">
          <a:xfrm>
            <a:off x="1524000" y="1304925"/>
            <a:ext cx="7920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800" b="1" dirty="0">
                <a:solidFill>
                  <a:srgbClr val="FF0000"/>
                </a:solidFill>
                <a:latin typeface="Arial" panose="020B0604020202020204" pitchFamily="34" charset="0"/>
              </a:rPr>
              <a:t>Variantes de ponto podem produzir mesma mudança patológica que deleções, em geral por perda de função</a:t>
            </a:r>
          </a:p>
        </p:txBody>
      </p:sp>
      <p:sp>
        <p:nvSpPr>
          <p:cNvPr id="10246" name="Text Box 7">
            <a:extLst>
              <a:ext uri="{FF2B5EF4-FFF2-40B4-BE49-F238E27FC236}">
                <a16:creationId xmlns:a16="http://schemas.microsoft.com/office/drawing/2014/main" id="{60B8F660-C61E-43CD-A13A-59B54F8FB834}"/>
              </a:ext>
            </a:extLst>
          </p:cNvPr>
          <p:cNvSpPr txBox="1">
            <a:spLocks noChangeArrowheads="1"/>
          </p:cNvSpPr>
          <p:nvPr/>
        </p:nvSpPr>
        <p:spPr bwMode="auto">
          <a:xfrm>
            <a:off x="3540125" y="647700"/>
            <a:ext cx="556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dirty="0">
                <a:solidFill>
                  <a:srgbClr val="0066FF"/>
                </a:solidFill>
                <a:latin typeface="Arial" panose="020B0604020202020204" pitchFamily="34" charset="0"/>
              </a:rPr>
              <a:t>Variantes de Ganho de Função X Variantes de Perda de Função</a:t>
            </a:r>
          </a:p>
        </p:txBody>
      </p:sp>
      <p:sp>
        <p:nvSpPr>
          <p:cNvPr id="10247" name="Line 8">
            <a:extLst>
              <a:ext uri="{FF2B5EF4-FFF2-40B4-BE49-F238E27FC236}">
                <a16:creationId xmlns:a16="http://schemas.microsoft.com/office/drawing/2014/main" id="{606118D0-467C-42E5-8AAC-E7B41B569ACA}"/>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248" name="Picture 10">
            <a:extLst>
              <a:ext uri="{FF2B5EF4-FFF2-40B4-BE49-F238E27FC236}">
                <a16:creationId xmlns:a16="http://schemas.microsoft.com/office/drawing/2014/main" id="{8C847D24-6D3B-44C6-9261-A682AA81A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238" y="2205039"/>
            <a:ext cx="8101012"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9" name="Text Box 11">
            <a:extLst>
              <a:ext uri="{FF2B5EF4-FFF2-40B4-BE49-F238E27FC236}">
                <a16:creationId xmlns:a16="http://schemas.microsoft.com/office/drawing/2014/main" id="{978A5166-88EF-4652-BA87-5B3EF348A8E5}"/>
              </a:ext>
            </a:extLst>
          </p:cNvPr>
          <p:cNvSpPr txBox="1">
            <a:spLocks noChangeArrowheads="1"/>
          </p:cNvSpPr>
          <p:nvPr/>
        </p:nvSpPr>
        <p:spPr bwMode="auto">
          <a:xfrm>
            <a:off x="7074048" y="5976938"/>
            <a:ext cx="2142831" cy="523220"/>
          </a:xfrm>
          <a:prstGeom prst="rect">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spAutoFit/>
          </a:bodyPr>
          <a:lstStyle/>
          <a:p>
            <a:pPr algn="ctr" eaLnBrk="1" hangingPunct="1">
              <a:defRPr/>
            </a:pPr>
            <a:r>
              <a:rPr lang="pt-BR" sz="1400" dirty="0">
                <a:solidFill>
                  <a:srgbClr val="FFFF66"/>
                </a:solidFill>
                <a:effectLst>
                  <a:outerShdw blurRad="38100" dist="38100" dir="2700000" algn="tl">
                    <a:srgbClr val="000000"/>
                  </a:outerShdw>
                </a:effectLst>
                <a:latin typeface="Matisse ITC" pitchFamily="82" charset="0"/>
              </a:rPr>
              <a:t>Síndrome de </a:t>
            </a:r>
            <a:r>
              <a:rPr lang="pt-BR" sz="1400" dirty="0" err="1">
                <a:solidFill>
                  <a:srgbClr val="FFFF66"/>
                </a:solidFill>
                <a:effectLst>
                  <a:outerShdw blurRad="38100" dist="38100" dir="2700000" algn="tl">
                    <a:srgbClr val="000000"/>
                  </a:outerShdw>
                </a:effectLst>
                <a:latin typeface="Matisse ITC" pitchFamily="82" charset="0"/>
              </a:rPr>
              <a:t>Waardenburg</a:t>
            </a:r>
            <a:endParaRPr lang="pt-BR" sz="1400" dirty="0">
              <a:solidFill>
                <a:srgbClr val="FFFF66"/>
              </a:solidFill>
              <a:effectLst>
                <a:outerShdw blurRad="38100" dist="38100" dir="2700000" algn="tl">
                  <a:srgbClr val="000000"/>
                </a:outerShdw>
              </a:effectLst>
              <a:latin typeface="Matisse ITC" pitchFamily="82" charset="0"/>
            </a:endParaRPr>
          </a:p>
          <a:p>
            <a:pPr algn="ctr" eaLnBrk="1" hangingPunct="1">
              <a:defRPr/>
            </a:pPr>
            <a:r>
              <a:rPr lang="pt-BR" sz="1400" dirty="0">
                <a:solidFill>
                  <a:srgbClr val="FFFF66"/>
                </a:solidFill>
                <a:effectLst>
                  <a:outerShdw blurRad="38100" dist="38100" dir="2700000" algn="tl">
                    <a:srgbClr val="000000"/>
                  </a:outerShdw>
                </a:effectLst>
                <a:latin typeface="Matisse ITC" pitchFamily="82" charset="0"/>
              </a:rPr>
              <a:t> e Variantes em PAX3</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A9E0C40F-02BA-4646-9AAA-0FA3F713F06C}"/>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12291" name="Line 3">
            <a:extLst>
              <a:ext uri="{FF2B5EF4-FFF2-40B4-BE49-F238E27FC236}">
                <a16:creationId xmlns:a16="http://schemas.microsoft.com/office/drawing/2014/main" id="{E7F18F65-5591-4062-9E42-60CDDC66D925}"/>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292" name="Text Box 5">
            <a:extLst>
              <a:ext uri="{FF2B5EF4-FFF2-40B4-BE49-F238E27FC236}">
                <a16:creationId xmlns:a16="http://schemas.microsoft.com/office/drawing/2014/main" id="{F7C06BDC-AAB1-403A-AADD-B60BB62F08BF}"/>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12293" name="Text Box 6">
            <a:extLst>
              <a:ext uri="{FF2B5EF4-FFF2-40B4-BE49-F238E27FC236}">
                <a16:creationId xmlns:a16="http://schemas.microsoft.com/office/drawing/2014/main" id="{E9124BD6-E57E-43BB-BDB2-556B3AD28F6E}"/>
              </a:ext>
            </a:extLst>
          </p:cNvPr>
          <p:cNvSpPr txBox="1">
            <a:spLocks noChangeArrowheads="1"/>
          </p:cNvSpPr>
          <p:nvPr/>
        </p:nvSpPr>
        <p:spPr bwMode="auto">
          <a:xfrm>
            <a:off x="1524000" y="1557338"/>
            <a:ext cx="856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800" b="1" dirty="0">
                <a:solidFill>
                  <a:srgbClr val="FF0000"/>
                </a:solidFill>
                <a:latin typeface="Arial" panose="020B0604020202020204" pitchFamily="34" charset="0"/>
              </a:rPr>
              <a:t> Uma só variante causa determinada patologia </a:t>
            </a:r>
            <a:r>
              <a:rPr lang="pt-BR" altLang="pt-BR" sz="1800" b="1" dirty="0">
                <a:solidFill>
                  <a:srgbClr val="FF0000"/>
                </a:solidFill>
                <a:latin typeface="Arial" panose="020B0604020202020204" pitchFamily="34" charset="0"/>
                <a:cs typeface="Arial" panose="020B0604020202020204" pitchFamily="34" charset="0"/>
              </a:rPr>
              <a:t>→ provável ganho de função</a:t>
            </a:r>
          </a:p>
        </p:txBody>
      </p:sp>
      <p:sp>
        <p:nvSpPr>
          <p:cNvPr id="12294" name="Text Box 7">
            <a:extLst>
              <a:ext uri="{FF2B5EF4-FFF2-40B4-BE49-F238E27FC236}">
                <a16:creationId xmlns:a16="http://schemas.microsoft.com/office/drawing/2014/main" id="{8F4B193C-C3B1-4DD2-A0B3-76E636F0B2A5}"/>
              </a:ext>
            </a:extLst>
          </p:cNvPr>
          <p:cNvSpPr txBox="1">
            <a:spLocks noChangeArrowheads="1"/>
          </p:cNvSpPr>
          <p:nvPr/>
        </p:nvSpPr>
        <p:spPr bwMode="auto">
          <a:xfrm>
            <a:off x="3540125" y="647700"/>
            <a:ext cx="556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dirty="0">
                <a:solidFill>
                  <a:srgbClr val="0066FF"/>
                </a:solidFill>
                <a:latin typeface="Arial" panose="020B0604020202020204" pitchFamily="34" charset="0"/>
              </a:rPr>
              <a:t>Variantes de Ganho de Função X Variantes de Perda de Função</a:t>
            </a:r>
          </a:p>
        </p:txBody>
      </p:sp>
      <p:sp>
        <p:nvSpPr>
          <p:cNvPr id="12295" name="Line 8">
            <a:extLst>
              <a:ext uri="{FF2B5EF4-FFF2-40B4-BE49-F238E27FC236}">
                <a16:creationId xmlns:a16="http://schemas.microsoft.com/office/drawing/2014/main" id="{71CDED49-9D6C-4508-8B59-1E6277D90D26}"/>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4265" name="Rectangle 9">
            <a:extLst>
              <a:ext uri="{FF2B5EF4-FFF2-40B4-BE49-F238E27FC236}">
                <a16:creationId xmlns:a16="http://schemas.microsoft.com/office/drawing/2014/main" id="{9E6114AB-3ADA-402F-BD51-B533687877C8}"/>
              </a:ext>
            </a:extLst>
          </p:cNvPr>
          <p:cNvSpPr>
            <a:spLocks noChangeArrowheads="1"/>
          </p:cNvSpPr>
          <p:nvPr/>
        </p:nvSpPr>
        <p:spPr bwMode="auto">
          <a:xfrm>
            <a:off x="1524000" y="2060576"/>
            <a:ext cx="9144000" cy="4760913"/>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a:spAutoFit/>
          </a:bodyPr>
          <a:lstStyle/>
          <a:p>
            <a:pPr marL="457200" indent="-457200">
              <a:buFontTx/>
              <a:buChar char="•"/>
              <a:defRPr/>
            </a:pPr>
            <a:r>
              <a:rPr lang="pt-BR" b="1" dirty="0">
                <a:latin typeface="Arial" charset="0"/>
              </a:rPr>
              <a:t>Ganho de função exige mudança mais específica que perda de função</a:t>
            </a:r>
          </a:p>
          <a:p>
            <a:pPr marL="457200" indent="-457200">
              <a:buFontTx/>
              <a:buChar char="•"/>
              <a:defRPr/>
            </a:pPr>
            <a:r>
              <a:rPr lang="pt-BR" b="1" dirty="0">
                <a:latin typeface="Arial" charset="0"/>
              </a:rPr>
              <a:t>Fenótipo de ganho de função e de deleção no mesmo gene não devem ser semelhantes</a:t>
            </a:r>
          </a:p>
          <a:p>
            <a:pPr marL="457200" indent="-457200">
              <a:buFontTx/>
              <a:buChar char="•"/>
              <a:defRPr/>
            </a:pPr>
            <a:endParaRPr lang="pt-BR" b="1" dirty="0">
              <a:latin typeface="Arial" charset="0"/>
            </a:endParaRPr>
          </a:p>
          <a:p>
            <a:pPr marL="457200" indent="-457200">
              <a:buFontTx/>
              <a:buChar char="•"/>
              <a:defRPr/>
            </a:pPr>
            <a:r>
              <a:rPr lang="pt-BR" b="1" u="sng" dirty="0">
                <a:latin typeface="Arial" charset="0"/>
              </a:rPr>
              <a:t>Porque uma única variante pode ser responsável pela maioria (ou todos) os casos de uma doença?</a:t>
            </a:r>
          </a:p>
          <a:p>
            <a:pPr marL="457200" indent="-457200">
              <a:buFontTx/>
              <a:buChar char="•"/>
              <a:defRPr/>
            </a:pPr>
            <a:endParaRPr lang="pt-BR" b="1" u="sng" dirty="0">
              <a:latin typeface="Arial" charset="0"/>
            </a:endParaRPr>
          </a:p>
          <a:p>
            <a:pPr marL="914400" lvl="1" indent="-457200">
              <a:buFont typeface="Wingdings" pitchFamily="2" charset="2"/>
              <a:buChar char="Ø"/>
              <a:defRPr/>
            </a:pPr>
            <a:r>
              <a:rPr lang="pt-BR" b="1" dirty="0">
                <a:latin typeface="Arial" charset="0"/>
              </a:rPr>
              <a:t>Espectro </a:t>
            </a:r>
            <a:r>
              <a:rPr lang="pt-BR" b="1" dirty="0" err="1">
                <a:latin typeface="Arial" charset="0"/>
              </a:rPr>
              <a:t>mutacional</a:t>
            </a:r>
            <a:r>
              <a:rPr lang="pt-BR" b="1" dirty="0">
                <a:latin typeface="Arial" charset="0"/>
              </a:rPr>
              <a:t> restrito: variante de ganho de função</a:t>
            </a:r>
          </a:p>
          <a:p>
            <a:pPr marL="1371600" lvl="2" indent="-457200">
              <a:buFontTx/>
              <a:buChar char="-"/>
              <a:defRPr/>
            </a:pPr>
            <a:r>
              <a:rPr lang="pt-BR" b="1" dirty="0">
                <a:latin typeface="Arial" charset="0"/>
              </a:rPr>
              <a:t>Ex.: </a:t>
            </a:r>
            <a:r>
              <a:rPr lang="pt-BR" b="1" dirty="0" err="1">
                <a:latin typeface="Arial" charset="0"/>
              </a:rPr>
              <a:t>Acondroplasia</a:t>
            </a:r>
            <a:endParaRPr lang="pt-BR" b="1" dirty="0">
              <a:latin typeface="Arial" charset="0"/>
            </a:endParaRPr>
          </a:p>
          <a:p>
            <a:pPr marL="914400" lvl="1" indent="-457200">
              <a:buFont typeface="Wingdings" pitchFamily="2" charset="2"/>
              <a:buChar char="Ø"/>
              <a:defRPr/>
            </a:pPr>
            <a:r>
              <a:rPr lang="pt-BR" b="1" dirty="0" err="1">
                <a:latin typeface="Arial" charset="0"/>
              </a:rPr>
              <a:t>Conseqüências</a:t>
            </a:r>
            <a:r>
              <a:rPr lang="pt-BR" b="1" dirty="0">
                <a:latin typeface="Arial" charset="0"/>
              </a:rPr>
              <a:t> são diretamente derivadas do produto gênico</a:t>
            </a:r>
          </a:p>
          <a:p>
            <a:pPr marL="1371600" lvl="2" indent="-457200">
              <a:buFontTx/>
              <a:buChar char="-"/>
              <a:defRPr/>
            </a:pPr>
            <a:r>
              <a:rPr lang="pt-BR" b="1" dirty="0">
                <a:latin typeface="Arial" charset="0"/>
              </a:rPr>
              <a:t>Ex.: Anemia Falciforme</a:t>
            </a:r>
          </a:p>
          <a:p>
            <a:pPr marL="914400" lvl="1" indent="-457200">
              <a:buFont typeface="Wingdings" pitchFamily="2" charset="2"/>
              <a:buChar char="Ø"/>
              <a:defRPr/>
            </a:pPr>
            <a:r>
              <a:rPr lang="pt-BR" b="1" dirty="0">
                <a:latin typeface="Arial" charset="0"/>
              </a:rPr>
              <a:t>Mecanismo molecular torna mais provável que uma determinada mudança seja mais provável que outras</a:t>
            </a:r>
          </a:p>
          <a:p>
            <a:pPr marL="1371600" lvl="2" indent="-457200">
              <a:buFontTx/>
              <a:buChar char="-"/>
              <a:defRPr/>
            </a:pPr>
            <a:r>
              <a:rPr lang="pt-BR" b="1" dirty="0">
                <a:latin typeface="Arial" charset="0"/>
              </a:rPr>
              <a:t>Ex.: X-Frágil</a:t>
            </a:r>
          </a:p>
          <a:p>
            <a:pPr marL="914400" lvl="1" indent="-457200">
              <a:buFont typeface="Wingdings" pitchFamily="2" charset="2"/>
              <a:buChar char="Ø"/>
              <a:defRPr/>
            </a:pPr>
            <a:r>
              <a:rPr lang="pt-BR" b="1" dirty="0">
                <a:latin typeface="Arial" charset="0"/>
              </a:rPr>
              <a:t>Efeito fundador</a:t>
            </a:r>
          </a:p>
          <a:p>
            <a:pPr marL="1371600" lvl="2" indent="-457200">
              <a:buFontTx/>
              <a:buChar char="-"/>
              <a:defRPr/>
            </a:pPr>
            <a:r>
              <a:rPr lang="pt-BR" b="1" dirty="0">
                <a:latin typeface="Arial" charset="0"/>
              </a:rPr>
              <a:t>Doenças metabólicas em judeus </a:t>
            </a:r>
            <a:r>
              <a:rPr lang="pt-BR" b="1" dirty="0" err="1">
                <a:latin typeface="Arial" charset="0"/>
              </a:rPr>
              <a:t>Askenazi</a:t>
            </a:r>
            <a:endParaRPr lang="pt-BR" b="1" dirty="0">
              <a:latin typeface="Arial" charset="0"/>
            </a:endParaRPr>
          </a:p>
          <a:p>
            <a:pPr marL="914400" lvl="1" indent="-457200">
              <a:buFont typeface="Wingdings" pitchFamily="2" charset="2"/>
              <a:buChar char="Ø"/>
              <a:defRPr/>
            </a:pPr>
            <a:r>
              <a:rPr lang="pt-BR" b="1" dirty="0">
                <a:latin typeface="Arial" charset="0"/>
              </a:rPr>
              <a:t>Seleção a favor de heterozigotos</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39673717-E9E9-401C-AF91-0A99562FB363}"/>
              </a:ext>
            </a:extLst>
          </p:cNvPr>
          <p:cNvSpPr>
            <a:spLocks noChangeArrowheads="1"/>
          </p:cNvSpPr>
          <p:nvPr/>
        </p:nvSpPr>
        <p:spPr bwMode="auto">
          <a:xfrm>
            <a:off x="9512300" y="0"/>
            <a:ext cx="1143000" cy="1600200"/>
          </a:xfrm>
          <a:prstGeom prst="flowChartDocument">
            <a:avLst/>
          </a:prstGeom>
          <a:gradFill rotWithShape="0">
            <a:gsLst>
              <a:gs pos="0">
                <a:srgbClr val="0099FF"/>
              </a:gs>
              <a:gs pos="100000">
                <a:srgbClr val="004776"/>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BR" altLang="pt-BR" sz="2000">
              <a:latin typeface="Matisse ITC"/>
            </a:endParaRPr>
          </a:p>
        </p:txBody>
      </p:sp>
      <p:sp>
        <p:nvSpPr>
          <p:cNvPr id="14339" name="Line 3">
            <a:extLst>
              <a:ext uri="{FF2B5EF4-FFF2-40B4-BE49-F238E27FC236}">
                <a16:creationId xmlns:a16="http://schemas.microsoft.com/office/drawing/2014/main" id="{7B8794FA-59DC-4DF8-81D5-0A6E35A791D8}"/>
              </a:ext>
            </a:extLst>
          </p:cNvPr>
          <p:cNvSpPr>
            <a:spLocks noChangeShapeType="1"/>
          </p:cNvSpPr>
          <p:nvPr/>
        </p:nvSpPr>
        <p:spPr bwMode="auto">
          <a:xfrm>
            <a:off x="1828800" y="91440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40" name="Text Box 5">
            <a:extLst>
              <a:ext uri="{FF2B5EF4-FFF2-40B4-BE49-F238E27FC236}">
                <a16:creationId xmlns:a16="http://schemas.microsoft.com/office/drawing/2014/main" id="{E74703B9-7531-4E9D-910A-3767647AC1EE}"/>
              </a:ext>
            </a:extLst>
          </p:cNvPr>
          <p:cNvSpPr txBox="1">
            <a:spLocks noChangeArrowheads="1"/>
          </p:cNvSpPr>
          <p:nvPr/>
        </p:nvSpPr>
        <p:spPr bwMode="auto">
          <a:xfrm>
            <a:off x="1765300" y="188913"/>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2400" b="1">
                <a:latin typeface="Arial" panose="020B0604020202020204" pitchFamily="34" charset="0"/>
              </a:rPr>
              <a:t>Patologia Molecular</a:t>
            </a:r>
          </a:p>
        </p:txBody>
      </p:sp>
      <p:sp>
        <p:nvSpPr>
          <p:cNvPr id="14341" name="Text Box 6">
            <a:extLst>
              <a:ext uri="{FF2B5EF4-FFF2-40B4-BE49-F238E27FC236}">
                <a16:creationId xmlns:a16="http://schemas.microsoft.com/office/drawing/2014/main" id="{4DF96AAC-6B70-475D-8F05-59EF8F4EC45B}"/>
              </a:ext>
            </a:extLst>
          </p:cNvPr>
          <p:cNvSpPr txBox="1">
            <a:spLocks noChangeArrowheads="1"/>
          </p:cNvSpPr>
          <p:nvPr/>
        </p:nvSpPr>
        <p:spPr bwMode="auto">
          <a:xfrm>
            <a:off x="1524000" y="1557338"/>
            <a:ext cx="8567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800" b="1">
                <a:solidFill>
                  <a:srgbClr val="FF0000"/>
                </a:solidFill>
                <a:latin typeface="Arial" panose="020B0604020202020204" pitchFamily="34" charset="0"/>
              </a:rPr>
              <a:t> É difícil avaliar se uma alteração no DNA é ou não patogênica</a:t>
            </a:r>
            <a:endParaRPr lang="pt-BR" altLang="pt-BR" sz="1800" b="1">
              <a:solidFill>
                <a:srgbClr val="FF0000"/>
              </a:solidFill>
              <a:latin typeface="Arial" panose="020B0604020202020204" pitchFamily="34" charset="0"/>
              <a:cs typeface="Arial" panose="020B0604020202020204" pitchFamily="34" charset="0"/>
            </a:endParaRPr>
          </a:p>
        </p:txBody>
      </p:sp>
      <p:sp>
        <p:nvSpPr>
          <p:cNvPr id="14342" name="Text Box 7">
            <a:extLst>
              <a:ext uri="{FF2B5EF4-FFF2-40B4-BE49-F238E27FC236}">
                <a16:creationId xmlns:a16="http://schemas.microsoft.com/office/drawing/2014/main" id="{169FDBEB-07D3-47DB-8935-9720DBD2FC27}"/>
              </a:ext>
            </a:extLst>
          </p:cNvPr>
          <p:cNvSpPr txBox="1">
            <a:spLocks noChangeArrowheads="1"/>
          </p:cNvSpPr>
          <p:nvPr/>
        </p:nvSpPr>
        <p:spPr bwMode="auto">
          <a:xfrm>
            <a:off x="3540125" y="647700"/>
            <a:ext cx="556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pt-BR" sz="1400" b="1" dirty="0">
                <a:solidFill>
                  <a:srgbClr val="0066FF"/>
                </a:solidFill>
                <a:latin typeface="Arial" panose="020B0604020202020204" pitchFamily="34" charset="0"/>
              </a:rPr>
              <a:t>Variantes de Ganho de Função X Variantes de Perda de Função</a:t>
            </a:r>
          </a:p>
        </p:txBody>
      </p:sp>
      <p:sp>
        <p:nvSpPr>
          <p:cNvPr id="14343" name="Line 8">
            <a:extLst>
              <a:ext uri="{FF2B5EF4-FFF2-40B4-BE49-F238E27FC236}">
                <a16:creationId xmlns:a16="http://schemas.microsoft.com/office/drawing/2014/main" id="{442C0C8E-5558-4BD9-B0A2-3DB9E1F42AD4}"/>
              </a:ext>
            </a:extLst>
          </p:cNvPr>
          <p:cNvSpPr>
            <a:spLocks noChangeShapeType="1"/>
          </p:cNvSpPr>
          <p:nvPr/>
        </p:nvSpPr>
        <p:spPr bwMode="auto">
          <a:xfrm>
            <a:off x="1828800" y="908050"/>
            <a:ext cx="88392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6313" name="Rectangle 9">
            <a:extLst>
              <a:ext uri="{FF2B5EF4-FFF2-40B4-BE49-F238E27FC236}">
                <a16:creationId xmlns:a16="http://schemas.microsoft.com/office/drawing/2014/main" id="{DBF1DF04-3F4D-4E78-A4AE-1976EA141949}"/>
              </a:ext>
            </a:extLst>
          </p:cNvPr>
          <p:cNvSpPr>
            <a:spLocks noChangeArrowheads="1"/>
          </p:cNvSpPr>
          <p:nvPr/>
        </p:nvSpPr>
        <p:spPr bwMode="auto">
          <a:xfrm>
            <a:off x="1524000" y="2168525"/>
            <a:ext cx="9144000" cy="2862322"/>
          </a:xfrm>
          <a:prstGeom prst="rect">
            <a:avLst/>
          </a:prstGeom>
          <a:gradFill rotWithShape="1">
            <a:gsLst>
              <a:gs pos="0">
                <a:srgbClr val="FFEBFA">
                  <a:alpha val="85001"/>
                </a:srgbClr>
              </a:gs>
              <a:gs pos="30000">
                <a:srgbClr val="C4D6EB">
                  <a:alpha val="89500"/>
                </a:srgbClr>
              </a:gs>
              <a:gs pos="60001">
                <a:srgbClr val="85C2FF">
                  <a:alpha val="94000"/>
                </a:srgbClr>
              </a:gs>
              <a:gs pos="100000">
                <a:srgbClr val="5E9EFF"/>
              </a:gs>
            </a:gsLst>
            <a:lin ang="5400000" scaled="1"/>
          </a:gradFill>
          <a:ln w="9525">
            <a:noFill/>
            <a:miter lim="800000"/>
            <a:headEnd/>
            <a:tailEnd/>
          </a:ln>
          <a:effectLst/>
        </p:spPr>
        <p:txBody>
          <a:bodyPr>
            <a:spAutoFit/>
          </a:bodyPr>
          <a:lstStyle/>
          <a:p>
            <a:pPr marL="457200" indent="-457200">
              <a:buFontTx/>
              <a:buChar char="•"/>
              <a:defRPr/>
            </a:pPr>
            <a:r>
              <a:rPr lang="pt-BR" b="1" dirty="0">
                <a:latin typeface="Arial" charset="0"/>
              </a:rPr>
              <a:t>Nem toda variação em pessoa afetada é patogênica</a:t>
            </a:r>
          </a:p>
          <a:p>
            <a:pPr marL="914400" lvl="1" indent="-457200">
              <a:buFont typeface="Wingdings" pitchFamily="2" charset="2"/>
              <a:buChar char="Ø"/>
              <a:defRPr/>
            </a:pPr>
            <a:r>
              <a:rPr lang="pt-BR" b="1" dirty="0">
                <a:latin typeface="Arial" charset="0"/>
              </a:rPr>
              <a:t>Variantes</a:t>
            </a:r>
          </a:p>
          <a:p>
            <a:pPr marL="914400" lvl="1" indent="-457200">
              <a:buFont typeface="Wingdings" pitchFamily="2" charset="2"/>
              <a:buChar char="Ø"/>
              <a:defRPr/>
            </a:pPr>
            <a:endParaRPr lang="pt-BR" b="1" dirty="0">
              <a:latin typeface="Arial" charset="0"/>
            </a:endParaRPr>
          </a:p>
          <a:p>
            <a:pPr marL="457200" indent="-457200">
              <a:buFontTx/>
              <a:buChar char="•"/>
              <a:defRPr/>
            </a:pPr>
            <a:r>
              <a:rPr lang="pt-BR" b="1" dirty="0">
                <a:latin typeface="Arial" charset="0"/>
              </a:rPr>
              <a:t>Ganho de Função</a:t>
            </a:r>
          </a:p>
          <a:p>
            <a:pPr marL="914400" lvl="1" indent="-457200">
              <a:buFont typeface="Wingdings" pitchFamily="2" charset="2"/>
              <a:buChar char="Ø"/>
              <a:defRPr/>
            </a:pPr>
            <a:r>
              <a:rPr lang="pt-BR" b="1" dirty="0">
                <a:latin typeface="Arial" charset="0"/>
              </a:rPr>
              <a:t>Variante deve ser específica</a:t>
            </a:r>
          </a:p>
          <a:p>
            <a:pPr marL="914400" lvl="1" indent="-457200">
              <a:buFont typeface="Wingdings" pitchFamily="2" charset="2"/>
              <a:buChar char="Ø"/>
              <a:defRPr/>
            </a:pPr>
            <a:r>
              <a:rPr lang="pt-BR" b="1" dirty="0">
                <a:latin typeface="Arial" charset="0"/>
              </a:rPr>
              <a:t>Outras mudanças provavelmente não serão patogênicas (ao menos para a doença em questão)</a:t>
            </a:r>
          </a:p>
          <a:p>
            <a:pPr marL="457200" indent="-457200">
              <a:buFontTx/>
              <a:buChar char="•"/>
              <a:defRPr/>
            </a:pPr>
            <a:r>
              <a:rPr lang="pt-BR" b="1" dirty="0">
                <a:latin typeface="Arial" charset="0"/>
              </a:rPr>
              <a:t>Perda de Função</a:t>
            </a:r>
          </a:p>
          <a:p>
            <a:pPr marL="914400" lvl="1" indent="-457200">
              <a:buFont typeface="Wingdings" pitchFamily="2" charset="2"/>
              <a:buChar char="Ø"/>
              <a:defRPr/>
            </a:pPr>
            <a:r>
              <a:rPr lang="pt-BR" b="1" dirty="0">
                <a:latin typeface="Arial" charset="0"/>
              </a:rPr>
              <a:t>Mais heterogêneas</a:t>
            </a:r>
          </a:p>
          <a:p>
            <a:pPr marL="914400" lvl="1" indent="-457200">
              <a:buFont typeface="Wingdings" pitchFamily="2" charset="2"/>
              <a:buChar char="Ø"/>
              <a:defRPr/>
            </a:pPr>
            <a:r>
              <a:rPr lang="pt-BR" b="1" dirty="0">
                <a:latin typeface="Arial" charset="0"/>
              </a:rPr>
              <a:t>Testes in vitro ou in vivo ou estudo da natureza da variante podem ajudar</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Medium "/>
  <p:tag name="POWER3D SOUND" val="Revolving Cube"/>
</p:tagLst>
</file>

<file path=ppt/tags/tag2.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Medium "/>
  <p:tag name="POWER3D SOUND" val="Revolving Cube"/>
</p:tagLst>
</file>

<file path=ppt/tags/tag3.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Medium "/>
  <p:tag name="POWER3D SOUND" val="Revolving Cube"/>
</p:tagLst>
</file>

<file path=ppt/tags/tag4.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 name="POWER3D SOUND" val="Revolving Cube"/>
</p:tagLst>
</file>

<file path=ppt/tags/tag5.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 name="POWER3D SOUND" val="Revolving Cube"/>
</p:tagLst>
</file>

<file path=ppt/tags/tag6.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 name="POWER3D SOUND" val="Revolving Cube"/>
</p:tagLst>
</file>

<file path=ppt/tags/tag7.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 name="POWER3D SOUND" val="Revolving Cube"/>
</p:tagLst>
</file>

<file path=ppt/tags/tag8.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 name="POWER3D SOUND" val="Revolving Cube"/>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812</Words>
  <Application>Microsoft Office PowerPoint</Application>
  <PresentationFormat>Widescreen</PresentationFormat>
  <Paragraphs>134</Paragraphs>
  <Slides>41</Slides>
  <Notes>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41</vt:i4>
      </vt:variant>
    </vt:vector>
  </HeadingPairs>
  <TitlesOfParts>
    <vt:vector size="48" baseType="lpstr">
      <vt:lpstr>Arial</vt:lpstr>
      <vt:lpstr>Calibri</vt:lpstr>
      <vt:lpstr>Calibri Light</vt:lpstr>
      <vt:lpstr>Matisse ITC</vt:lpstr>
      <vt:lpstr>Times New Roman</vt:lpstr>
      <vt:lpstr>Wingdings</vt:lpstr>
      <vt:lpstr>Tema do Office</vt:lpstr>
      <vt:lpstr>Apresentação do PowerPoint</vt:lpstr>
      <vt:lpstr>Apresentação do PowerPoint</vt:lpstr>
      <vt:lpstr>Patologia Molecular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CATEGORIAS</vt:lpstr>
      <vt:lpstr>Apresentação do PowerPoint</vt:lpstr>
      <vt:lpstr>Apresentação do PowerPoint</vt:lpstr>
      <vt:lpstr>bancos de dados</vt:lpstr>
      <vt:lpstr>bancos de dados populacionais</vt:lpstr>
      <vt:lpstr>bancos de dados por doenças</vt:lpstr>
      <vt:lpstr>bancos de dados de sequencias</vt:lpstr>
      <vt:lpstr>predição in silico</vt:lpstr>
      <vt:lpstr>predição missense</vt:lpstr>
      <vt:lpstr>predição de processamento</vt:lpstr>
      <vt:lpstr>predição de conservação nucleotídica</vt:lpstr>
      <vt:lpstr>critérios para classificação de variantes patogênicas</vt:lpstr>
      <vt:lpstr>evidencia de patogenicidade muito forte (PVS1)</vt:lpstr>
      <vt:lpstr>evidencia de patogenicidade forte (PS1-4)</vt:lpstr>
      <vt:lpstr>evidencia de patogenicidade moderada (PM1-6)</vt:lpstr>
      <vt:lpstr>evidencia patogenicidade: apoio (PP1-5)</vt:lpstr>
      <vt:lpstr>critérios para classificação de variantes benignas</vt:lpstr>
      <vt:lpstr>evidencia de benignidade stand-alone (BA1) e forte (BS1-4)</vt:lpstr>
      <vt:lpstr>evidencia de benignidade: apoio (BP1-7)</vt:lpstr>
      <vt:lpstr>classificação de variantes e combinação de evidências</vt:lpstr>
      <vt:lpstr>PATOGÊNICA</vt:lpstr>
      <vt:lpstr>PROVAVELMENTE PATOGÊNICA</vt:lpstr>
      <vt:lpstr>BENIGNA</vt:lpstr>
      <vt:lpstr>PROVAVELMENTE BENIGNA</vt:lpstr>
      <vt:lpstr>VARIANTE DE SIGNIFICADO INCERTO</vt:lpstr>
      <vt:lpstr>Apresentação do PowerPoint</vt:lpstr>
      <vt:lpstr>Apresentação do PowerPoint</vt:lpstr>
      <vt:lpstr>CLASSIFICANDO VARIANTES</vt:lpstr>
      <vt:lpstr>Investigação para predisposição hereditária ao câncer</vt:lpstr>
      <vt:lpstr>Investigação para predisposição hereditária ao câncer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Victor Ferraz</dc:creator>
  <cp:lastModifiedBy>Victor Ferraz</cp:lastModifiedBy>
  <cp:revision>2</cp:revision>
  <dcterms:created xsi:type="dcterms:W3CDTF">2020-08-11T12:40:22Z</dcterms:created>
  <dcterms:modified xsi:type="dcterms:W3CDTF">2020-11-05T14:26:07Z</dcterms:modified>
</cp:coreProperties>
</file>