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83D67-D65C-4827-B503-4E31E439265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BC3FA9-602F-4365-ACD0-5E5A2162037E}">
      <dgm:prSet/>
      <dgm:spPr/>
      <dgm:t>
        <a:bodyPr/>
        <a:lstStyle/>
        <a:p>
          <a:r>
            <a:rPr lang="pt-BR" dirty="0"/>
            <a:t>Declaração Universal dos Direitos Humanos: obscurecimento dos direitos de grupos minoritários</a:t>
          </a:r>
          <a:endParaRPr lang="en-US" dirty="0"/>
        </a:p>
      </dgm:t>
    </dgm:pt>
    <dgm:pt modelId="{327AC87F-61C6-4E15-B57F-93C926B8D621}" type="parTrans" cxnId="{FF480110-6E5E-4150-82DA-FC8F6D082179}">
      <dgm:prSet/>
      <dgm:spPr/>
      <dgm:t>
        <a:bodyPr/>
        <a:lstStyle/>
        <a:p>
          <a:endParaRPr lang="en-US"/>
        </a:p>
      </dgm:t>
    </dgm:pt>
    <dgm:pt modelId="{CD1C5D1C-693A-474A-9E5E-D94E9F37E1A3}" type="sibTrans" cxnId="{FF480110-6E5E-4150-82DA-FC8F6D082179}">
      <dgm:prSet/>
      <dgm:spPr/>
      <dgm:t>
        <a:bodyPr/>
        <a:lstStyle/>
        <a:p>
          <a:endParaRPr lang="en-US"/>
        </a:p>
      </dgm:t>
    </dgm:pt>
    <dgm:pt modelId="{DBEB445B-6FE2-4A5D-BE55-AB48453BB250}">
      <dgm:prSet/>
      <dgm:spPr/>
      <dgm:t>
        <a:bodyPr/>
        <a:lstStyle/>
        <a:p>
          <a:r>
            <a:rPr lang="pt-BR"/>
            <a:t>CEDAW – </a:t>
          </a:r>
          <a:r>
            <a:rPr lang="pt-BR" i="1"/>
            <a:t>gender mainstreaming: </a:t>
          </a:r>
          <a:r>
            <a:rPr lang="pt-BR"/>
            <a:t>incorporação da perspectiva de gênero nas discussões de direitos humanos</a:t>
          </a:r>
          <a:endParaRPr lang="en-US"/>
        </a:p>
      </dgm:t>
    </dgm:pt>
    <dgm:pt modelId="{580C6323-3A2D-4EF9-8AC2-F84BB9660CB2}" type="parTrans" cxnId="{A8275A40-6FFF-4D4B-A896-29B00B7C6BAB}">
      <dgm:prSet/>
      <dgm:spPr/>
      <dgm:t>
        <a:bodyPr/>
        <a:lstStyle/>
        <a:p>
          <a:endParaRPr lang="en-US"/>
        </a:p>
      </dgm:t>
    </dgm:pt>
    <dgm:pt modelId="{BFA6BF0B-855A-477D-83AF-EE0DB38F8C44}" type="sibTrans" cxnId="{A8275A40-6FFF-4D4B-A896-29B00B7C6BAB}">
      <dgm:prSet/>
      <dgm:spPr/>
      <dgm:t>
        <a:bodyPr/>
        <a:lstStyle/>
        <a:p>
          <a:endParaRPr lang="en-US"/>
        </a:p>
      </dgm:t>
    </dgm:pt>
    <dgm:pt modelId="{DACA6454-FD9B-48A8-9FCB-9282D18C61A4}">
      <dgm:prSet/>
      <dgm:spPr/>
      <dgm:t>
        <a:bodyPr/>
        <a:lstStyle/>
        <a:p>
          <a:r>
            <a:rPr lang="pt-BR"/>
            <a:t>CERD</a:t>
          </a:r>
          <a:endParaRPr lang="en-US"/>
        </a:p>
      </dgm:t>
    </dgm:pt>
    <dgm:pt modelId="{2E405427-BE1B-4912-887C-E730B557E961}" type="parTrans" cxnId="{B001EB73-969D-4CE3-9C4A-75354E2D6D9B}">
      <dgm:prSet/>
      <dgm:spPr/>
      <dgm:t>
        <a:bodyPr/>
        <a:lstStyle/>
        <a:p>
          <a:endParaRPr lang="en-US"/>
        </a:p>
      </dgm:t>
    </dgm:pt>
    <dgm:pt modelId="{6FFDCBC3-AF43-4882-962C-D6A51466E24A}" type="sibTrans" cxnId="{B001EB73-969D-4CE3-9C4A-75354E2D6D9B}">
      <dgm:prSet/>
      <dgm:spPr/>
      <dgm:t>
        <a:bodyPr/>
        <a:lstStyle/>
        <a:p>
          <a:endParaRPr lang="en-US"/>
        </a:p>
      </dgm:t>
    </dgm:pt>
    <dgm:pt modelId="{2D94F28E-11EA-46A0-8934-4ECB6332C22E}">
      <dgm:prSet/>
      <dgm:spPr/>
      <dgm:t>
        <a:bodyPr/>
        <a:lstStyle/>
        <a:p>
          <a:r>
            <a:rPr lang="pt-BR"/>
            <a:t>Múltiplas identidades, múltiplas formas de subordinação</a:t>
          </a:r>
          <a:endParaRPr lang="en-US"/>
        </a:p>
      </dgm:t>
    </dgm:pt>
    <dgm:pt modelId="{D31B241D-E31D-446D-8500-E1B0ED7E8B4A}" type="parTrans" cxnId="{2C0664F2-2B21-42FD-8934-F19A0D1C3173}">
      <dgm:prSet/>
      <dgm:spPr/>
      <dgm:t>
        <a:bodyPr/>
        <a:lstStyle/>
        <a:p>
          <a:endParaRPr lang="en-US"/>
        </a:p>
      </dgm:t>
    </dgm:pt>
    <dgm:pt modelId="{81E0C9EC-21F5-4867-A79A-7C43E1E575D4}" type="sibTrans" cxnId="{2C0664F2-2B21-42FD-8934-F19A0D1C3173}">
      <dgm:prSet/>
      <dgm:spPr/>
      <dgm:t>
        <a:bodyPr/>
        <a:lstStyle/>
        <a:p>
          <a:endParaRPr lang="en-US"/>
        </a:p>
      </dgm:t>
    </dgm:pt>
    <dgm:pt modelId="{28D14771-8B6A-481B-A820-9C46B30CD17D}" type="pres">
      <dgm:prSet presAssocID="{4BD83D67-D65C-4827-B503-4E31E439265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200069-5ECD-4D25-86F5-ADAF098FB0C7}" type="pres">
      <dgm:prSet presAssocID="{4BD83D67-D65C-4827-B503-4E31E439265E}" presName="diamond" presStyleLbl="bgShp" presStyleIdx="0" presStyleCnt="1"/>
      <dgm:spPr/>
    </dgm:pt>
    <dgm:pt modelId="{0F7EEFE0-2954-407C-8CF9-00B077E92B7A}" type="pres">
      <dgm:prSet presAssocID="{4BD83D67-D65C-4827-B503-4E31E439265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625520-B6C4-40EB-94A7-0500E3FC3116}" type="pres">
      <dgm:prSet presAssocID="{4BD83D67-D65C-4827-B503-4E31E439265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30E656-4CD3-48C9-859D-0060E82B8D30}" type="pres">
      <dgm:prSet presAssocID="{4BD83D67-D65C-4827-B503-4E31E439265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2451A-2652-4D3B-B89F-81E6A711E979}" type="pres">
      <dgm:prSet presAssocID="{4BD83D67-D65C-4827-B503-4E31E439265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072F61-60F8-4071-A05D-7812A45ECA23}" type="presOf" srcId="{2D94F28E-11EA-46A0-8934-4ECB6332C22E}" destId="{F192451A-2652-4D3B-B89F-81E6A711E979}" srcOrd="0" destOrd="0" presId="urn:microsoft.com/office/officeart/2005/8/layout/matrix3"/>
    <dgm:cxn modelId="{B5BD1678-AB85-401C-B43A-8D9778D0E74F}" type="presOf" srcId="{4BD83D67-D65C-4827-B503-4E31E439265E}" destId="{28D14771-8B6A-481B-A820-9C46B30CD17D}" srcOrd="0" destOrd="0" presId="urn:microsoft.com/office/officeart/2005/8/layout/matrix3"/>
    <dgm:cxn modelId="{A8275A40-6FFF-4D4B-A896-29B00B7C6BAB}" srcId="{4BD83D67-D65C-4827-B503-4E31E439265E}" destId="{DBEB445B-6FE2-4A5D-BE55-AB48453BB250}" srcOrd="1" destOrd="0" parTransId="{580C6323-3A2D-4EF9-8AC2-F84BB9660CB2}" sibTransId="{BFA6BF0B-855A-477D-83AF-EE0DB38F8C44}"/>
    <dgm:cxn modelId="{FF480110-6E5E-4150-82DA-FC8F6D082179}" srcId="{4BD83D67-D65C-4827-B503-4E31E439265E}" destId="{12BC3FA9-602F-4365-ACD0-5E5A2162037E}" srcOrd="0" destOrd="0" parTransId="{327AC87F-61C6-4E15-B57F-93C926B8D621}" sibTransId="{CD1C5D1C-693A-474A-9E5E-D94E9F37E1A3}"/>
    <dgm:cxn modelId="{2C0664F2-2B21-42FD-8934-F19A0D1C3173}" srcId="{4BD83D67-D65C-4827-B503-4E31E439265E}" destId="{2D94F28E-11EA-46A0-8934-4ECB6332C22E}" srcOrd="3" destOrd="0" parTransId="{D31B241D-E31D-446D-8500-E1B0ED7E8B4A}" sibTransId="{81E0C9EC-21F5-4867-A79A-7C43E1E575D4}"/>
    <dgm:cxn modelId="{B001EB73-969D-4CE3-9C4A-75354E2D6D9B}" srcId="{4BD83D67-D65C-4827-B503-4E31E439265E}" destId="{DACA6454-FD9B-48A8-9FCB-9282D18C61A4}" srcOrd="2" destOrd="0" parTransId="{2E405427-BE1B-4912-887C-E730B557E961}" sibTransId="{6FFDCBC3-AF43-4882-962C-D6A51466E24A}"/>
    <dgm:cxn modelId="{F13647B5-6E2C-4FDE-B497-28262468821C}" type="presOf" srcId="{DACA6454-FD9B-48A8-9FCB-9282D18C61A4}" destId="{2A30E656-4CD3-48C9-859D-0060E82B8D30}" srcOrd="0" destOrd="0" presId="urn:microsoft.com/office/officeart/2005/8/layout/matrix3"/>
    <dgm:cxn modelId="{A58DDEFC-D6BA-4C97-BF5C-8CA5E683FE8A}" type="presOf" srcId="{12BC3FA9-602F-4365-ACD0-5E5A2162037E}" destId="{0F7EEFE0-2954-407C-8CF9-00B077E92B7A}" srcOrd="0" destOrd="0" presId="urn:microsoft.com/office/officeart/2005/8/layout/matrix3"/>
    <dgm:cxn modelId="{FA279DAB-BB8E-420B-8786-61FBEC65C8AA}" type="presOf" srcId="{DBEB445B-6FE2-4A5D-BE55-AB48453BB250}" destId="{77625520-B6C4-40EB-94A7-0500E3FC3116}" srcOrd="0" destOrd="0" presId="urn:microsoft.com/office/officeart/2005/8/layout/matrix3"/>
    <dgm:cxn modelId="{5BF45F3F-2B5C-4223-A457-769F62849696}" type="presParOf" srcId="{28D14771-8B6A-481B-A820-9C46B30CD17D}" destId="{C5200069-5ECD-4D25-86F5-ADAF098FB0C7}" srcOrd="0" destOrd="0" presId="urn:microsoft.com/office/officeart/2005/8/layout/matrix3"/>
    <dgm:cxn modelId="{0E696F72-9014-428A-A235-F2B14838C4B6}" type="presParOf" srcId="{28D14771-8B6A-481B-A820-9C46B30CD17D}" destId="{0F7EEFE0-2954-407C-8CF9-00B077E92B7A}" srcOrd="1" destOrd="0" presId="urn:microsoft.com/office/officeart/2005/8/layout/matrix3"/>
    <dgm:cxn modelId="{9A86CC3C-4157-4141-BFE8-A91D95456E06}" type="presParOf" srcId="{28D14771-8B6A-481B-A820-9C46B30CD17D}" destId="{77625520-B6C4-40EB-94A7-0500E3FC3116}" srcOrd="2" destOrd="0" presId="urn:microsoft.com/office/officeart/2005/8/layout/matrix3"/>
    <dgm:cxn modelId="{9B431E3F-7E51-4386-9EBB-0141D28570CF}" type="presParOf" srcId="{28D14771-8B6A-481B-A820-9C46B30CD17D}" destId="{2A30E656-4CD3-48C9-859D-0060E82B8D30}" srcOrd="3" destOrd="0" presId="urn:microsoft.com/office/officeart/2005/8/layout/matrix3"/>
    <dgm:cxn modelId="{534385D1-A943-465C-A578-B8251F865240}" type="presParOf" srcId="{28D14771-8B6A-481B-A820-9C46B30CD17D}" destId="{F192451A-2652-4D3B-B89F-81E6A711E97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6124F-44DD-4E2D-9588-EB7E7289815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48F058-9234-42DD-89B0-F168FE7ABA8C}">
      <dgm:prSet/>
      <dgm:spPr/>
      <dgm:t>
        <a:bodyPr/>
        <a:lstStyle/>
        <a:p>
          <a:r>
            <a:rPr lang="pt-BR" b="1" dirty="0" err="1">
              <a:highlight>
                <a:srgbClr val="FFFF00"/>
              </a:highlight>
            </a:rPr>
            <a:t>Superinclusão</a:t>
          </a:r>
          <a:r>
            <a:rPr lang="pt-BR" dirty="0"/>
            <a:t> – ocorre na medida em que os aspectos que tornam determinado problema interseccional são absorvidos pela estrutura de gênero, sem reconhecer o papel das outras categorias. Exemplo: tráfico de mulheres.</a:t>
          </a:r>
        </a:p>
        <a:p>
          <a:r>
            <a:rPr lang="pt-BR" dirty="0">
              <a:solidFill>
                <a:srgbClr val="FF0000"/>
              </a:solidFill>
            </a:rPr>
            <a:t>PROBLEMAS???</a:t>
          </a:r>
          <a:endParaRPr lang="en-US" dirty="0">
            <a:solidFill>
              <a:srgbClr val="FF0000"/>
            </a:solidFill>
          </a:endParaRPr>
        </a:p>
      </dgm:t>
    </dgm:pt>
    <dgm:pt modelId="{DD8F636F-8594-416D-87F7-8E5E12D50CA1}" type="parTrans" cxnId="{2932CF02-54D6-474E-9D60-BE500FBC044A}">
      <dgm:prSet/>
      <dgm:spPr/>
      <dgm:t>
        <a:bodyPr/>
        <a:lstStyle/>
        <a:p>
          <a:endParaRPr lang="en-US"/>
        </a:p>
      </dgm:t>
    </dgm:pt>
    <dgm:pt modelId="{4C6DE665-B634-4BE3-AA8D-896BC1326A2A}" type="sibTrans" cxnId="{2932CF02-54D6-474E-9D60-BE500FBC044A}">
      <dgm:prSet/>
      <dgm:spPr/>
      <dgm:t>
        <a:bodyPr/>
        <a:lstStyle/>
        <a:p>
          <a:endParaRPr lang="en-US"/>
        </a:p>
      </dgm:t>
    </dgm:pt>
    <dgm:pt modelId="{C1E763D1-BFC3-4009-A4A2-35374C02759A}">
      <dgm:prSet/>
      <dgm:spPr/>
      <dgm:t>
        <a:bodyPr/>
        <a:lstStyle/>
        <a:p>
          <a:r>
            <a:rPr lang="pt-BR" b="1" dirty="0" err="1">
              <a:highlight>
                <a:srgbClr val="FFFF00"/>
              </a:highlight>
            </a:rPr>
            <a:t>Subinclusão</a:t>
          </a:r>
          <a:r>
            <a:rPr lang="pt-BR" b="1" dirty="0"/>
            <a:t> </a:t>
          </a:r>
          <a:r>
            <a:rPr lang="pt-BR" dirty="0"/>
            <a:t>– um problema não é reconhecido como um problema de gênero por não pertencer ao grupo dominante ou ao grupo étnico racial (homens e mulheres). Exemplo: esterilizações forçadas, </a:t>
          </a:r>
          <a:r>
            <a:rPr lang="pt-BR" dirty="0" err="1"/>
            <a:t>hipersexualização</a:t>
          </a:r>
          <a:r>
            <a:rPr lang="pt-BR" dirty="0"/>
            <a:t> mulheres negras.</a:t>
          </a:r>
        </a:p>
        <a:p>
          <a:r>
            <a:rPr lang="pt-BR" dirty="0">
              <a:solidFill>
                <a:srgbClr val="FF0000"/>
              </a:solidFill>
            </a:rPr>
            <a:t>PROBLEMAS???</a:t>
          </a:r>
          <a:endParaRPr lang="en-US" dirty="0">
            <a:solidFill>
              <a:srgbClr val="FF0000"/>
            </a:solidFill>
          </a:endParaRPr>
        </a:p>
      </dgm:t>
    </dgm:pt>
    <dgm:pt modelId="{9720EC66-4C05-4C93-B2D9-666B284956DE}" type="parTrans" cxnId="{6EBF23AD-AF2A-45E3-9A0F-C1547F59FA9E}">
      <dgm:prSet/>
      <dgm:spPr/>
      <dgm:t>
        <a:bodyPr/>
        <a:lstStyle/>
        <a:p>
          <a:endParaRPr lang="en-US"/>
        </a:p>
      </dgm:t>
    </dgm:pt>
    <dgm:pt modelId="{6264C48A-6FEB-4541-B7EC-38D63AE27142}" type="sibTrans" cxnId="{6EBF23AD-AF2A-45E3-9A0F-C1547F59FA9E}">
      <dgm:prSet/>
      <dgm:spPr/>
      <dgm:t>
        <a:bodyPr/>
        <a:lstStyle/>
        <a:p>
          <a:endParaRPr lang="en-US"/>
        </a:p>
      </dgm:t>
    </dgm:pt>
    <dgm:pt modelId="{D64E0347-7E47-4848-8333-F94B3BE9EC91}">
      <dgm:prSet/>
      <dgm:spPr/>
      <dgm:t>
        <a:bodyPr/>
        <a:lstStyle/>
        <a:p>
          <a:r>
            <a:rPr lang="pt-BR" dirty="0"/>
            <a:t>“Em resumo, nas abordagens </a:t>
          </a:r>
          <a:r>
            <a:rPr lang="pt-BR" dirty="0" err="1"/>
            <a:t>subinclusivas</a:t>
          </a:r>
          <a:r>
            <a:rPr lang="pt-BR" dirty="0"/>
            <a:t> da discriminação, </a:t>
          </a:r>
          <a:r>
            <a:rPr lang="pt-BR" i="1" dirty="0"/>
            <a:t>a diferença torna invisível</a:t>
          </a:r>
          <a:r>
            <a:rPr lang="pt-BR" dirty="0"/>
            <a:t> um conjunto de problemas, enquanto que, em abordagens </a:t>
          </a:r>
          <a:r>
            <a:rPr lang="pt-BR" dirty="0" err="1"/>
            <a:t>superinclusivas</a:t>
          </a:r>
          <a:r>
            <a:rPr lang="pt-BR" dirty="0"/>
            <a:t>, a própria </a:t>
          </a:r>
          <a:r>
            <a:rPr lang="pt-BR" i="1" dirty="0"/>
            <a:t>diferença é invisível</a:t>
          </a:r>
          <a:r>
            <a:rPr lang="pt-BR" dirty="0"/>
            <a:t>” (p. 6).</a:t>
          </a:r>
          <a:endParaRPr lang="en-US" dirty="0"/>
        </a:p>
      </dgm:t>
    </dgm:pt>
    <dgm:pt modelId="{DB679970-D629-40C2-9C1F-4A042EEBFEEA}" type="parTrans" cxnId="{B42D538B-62C5-483D-880E-F7C390D9D417}">
      <dgm:prSet/>
      <dgm:spPr/>
      <dgm:t>
        <a:bodyPr/>
        <a:lstStyle/>
        <a:p>
          <a:endParaRPr lang="en-US"/>
        </a:p>
      </dgm:t>
    </dgm:pt>
    <dgm:pt modelId="{FAF0D150-34B7-46F5-8993-6FD02CF75B66}" type="sibTrans" cxnId="{B42D538B-62C5-483D-880E-F7C390D9D417}">
      <dgm:prSet/>
      <dgm:spPr/>
      <dgm:t>
        <a:bodyPr/>
        <a:lstStyle/>
        <a:p>
          <a:endParaRPr lang="en-US"/>
        </a:p>
      </dgm:t>
    </dgm:pt>
    <dgm:pt modelId="{F515C580-3951-4E62-982B-7F1F76130B1B}" type="pres">
      <dgm:prSet presAssocID="{6B46124F-44DD-4E2D-9588-EB7E728981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688277D-267E-4E2E-939A-B53A845AD6E6}" type="pres">
      <dgm:prSet presAssocID="{2148F058-9234-42DD-89B0-F168FE7ABA8C}" presName="thickLine" presStyleLbl="alignNode1" presStyleIdx="0" presStyleCnt="3"/>
      <dgm:spPr/>
    </dgm:pt>
    <dgm:pt modelId="{2ABFE91C-9E90-42FE-8BCB-E6904ECB27A3}" type="pres">
      <dgm:prSet presAssocID="{2148F058-9234-42DD-89B0-F168FE7ABA8C}" presName="horz1" presStyleCnt="0"/>
      <dgm:spPr/>
    </dgm:pt>
    <dgm:pt modelId="{359EC369-F973-487D-A95A-4BC3B343098A}" type="pres">
      <dgm:prSet presAssocID="{2148F058-9234-42DD-89B0-F168FE7ABA8C}" presName="tx1" presStyleLbl="revTx" presStyleIdx="0" presStyleCnt="3"/>
      <dgm:spPr/>
      <dgm:t>
        <a:bodyPr/>
        <a:lstStyle/>
        <a:p>
          <a:endParaRPr lang="pt-BR"/>
        </a:p>
      </dgm:t>
    </dgm:pt>
    <dgm:pt modelId="{1155CE76-28FD-42A2-8AA7-6C56174F1C7D}" type="pres">
      <dgm:prSet presAssocID="{2148F058-9234-42DD-89B0-F168FE7ABA8C}" presName="vert1" presStyleCnt="0"/>
      <dgm:spPr/>
    </dgm:pt>
    <dgm:pt modelId="{88225153-7D5A-45B7-BD36-E4ADBCAAFAFE}" type="pres">
      <dgm:prSet presAssocID="{C1E763D1-BFC3-4009-A4A2-35374C02759A}" presName="thickLine" presStyleLbl="alignNode1" presStyleIdx="1" presStyleCnt="3"/>
      <dgm:spPr/>
    </dgm:pt>
    <dgm:pt modelId="{B32E165C-4085-40A1-A638-855454026BBA}" type="pres">
      <dgm:prSet presAssocID="{C1E763D1-BFC3-4009-A4A2-35374C02759A}" presName="horz1" presStyleCnt="0"/>
      <dgm:spPr/>
    </dgm:pt>
    <dgm:pt modelId="{99FE9D6C-0FA7-4C18-8856-80103A4EB869}" type="pres">
      <dgm:prSet presAssocID="{C1E763D1-BFC3-4009-A4A2-35374C02759A}" presName="tx1" presStyleLbl="revTx" presStyleIdx="1" presStyleCnt="3"/>
      <dgm:spPr/>
      <dgm:t>
        <a:bodyPr/>
        <a:lstStyle/>
        <a:p>
          <a:endParaRPr lang="pt-BR"/>
        </a:p>
      </dgm:t>
    </dgm:pt>
    <dgm:pt modelId="{0C59CD67-4F40-4865-B127-67D6D6ED3B9A}" type="pres">
      <dgm:prSet presAssocID="{C1E763D1-BFC3-4009-A4A2-35374C02759A}" presName="vert1" presStyleCnt="0"/>
      <dgm:spPr/>
    </dgm:pt>
    <dgm:pt modelId="{9924E3C5-7BD9-42B0-BFC1-A8B6146F73EA}" type="pres">
      <dgm:prSet presAssocID="{D64E0347-7E47-4848-8333-F94B3BE9EC91}" presName="thickLine" presStyleLbl="alignNode1" presStyleIdx="2" presStyleCnt="3"/>
      <dgm:spPr/>
    </dgm:pt>
    <dgm:pt modelId="{2F90EBDC-9B97-460F-81BE-9F0C671778DA}" type="pres">
      <dgm:prSet presAssocID="{D64E0347-7E47-4848-8333-F94B3BE9EC91}" presName="horz1" presStyleCnt="0"/>
      <dgm:spPr/>
    </dgm:pt>
    <dgm:pt modelId="{38A7C5BC-9BD3-41A1-8497-C0C7C6AD3CE9}" type="pres">
      <dgm:prSet presAssocID="{D64E0347-7E47-4848-8333-F94B3BE9EC91}" presName="tx1" presStyleLbl="revTx" presStyleIdx="2" presStyleCnt="3"/>
      <dgm:spPr/>
      <dgm:t>
        <a:bodyPr/>
        <a:lstStyle/>
        <a:p>
          <a:endParaRPr lang="pt-BR"/>
        </a:p>
      </dgm:t>
    </dgm:pt>
    <dgm:pt modelId="{921911F9-D7A8-4D02-AEF1-FA6911FF0B24}" type="pres">
      <dgm:prSet presAssocID="{D64E0347-7E47-4848-8333-F94B3BE9EC91}" presName="vert1" presStyleCnt="0"/>
      <dgm:spPr/>
    </dgm:pt>
  </dgm:ptLst>
  <dgm:cxnLst>
    <dgm:cxn modelId="{B42D538B-62C5-483D-880E-F7C390D9D417}" srcId="{6B46124F-44DD-4E2D-9588-EB7E72898150}" destId="{D64E0347-7E47-4848-8333-F94B3BE9EC91}" srcOrd="2" destOrd="0" parTransId="{DB679970-D629-40C2-9C1F-4A042EEBFEEA}" sibTransId="{FAF0D150-34B7-46F5-8993-6FD02CF75B66}"/>
    <dgm:cxn modelId="{50345B66-9B05-41B9-BCF4-BE033D422D6C}" type="presOf" srcId="{C1E763D1-BFC3-4009-A4A2-35374C02759A}" destId="{99FE9D6C-0FA7-4C18-8856-80103A4EB869}" srcOrd="0" destOrd="0" presId="urn:microsoft.com/office/officeart/2008/layout/LinedList"/>
    <dgm:cxn modelId="{B31EC6FB-1835-481F-8E8A-556402ED750D}" type="presOf" srcId="{D64E0347-7E47-4848-8333-F94B3BE9EC91}" destId="{38A7C5BC-9BD3-41A1-8497-C0C7C6AD3CE9}" srcOrd="0" destOrd="0" presId="urn:microsoft.com/office/officeart/2008/layout/LinedList"/>
    <dgm:cxn modelId="{2EB7895F-1D3F-49CE-AA5A-8C1AA54177AE}" type="presOf" srcId="{6B46124F-44DD-4E2D-9588-EB7E72898150}" destId="{F515C580-3951-4E62-982B-7F1F76130B1B}" srcOrd="0" destOrd="0" presId="urn:microsoft.com/office/officeart/2008/layout/LinedList"/>
    <dgm:cxn modelId="{2932CF02-54D6-474E-9D60-BE500FBC044A}" srcId="{6B46124F-44DD-4E2D-9588-EB7E72898150}" destId="{2148F058-9234-42DD-89B0-F168FE7ABA8C}" srcOrd="0" destOrd="0" parTransId="{DD8F636F-8594-416D-87F7-8E5E12D50CA1}" sibTransId="{4C6DE665-B634-4BE3-AA8D-896BC1326A2A}"/>
    <dgm:cxn modelId="{6EBF23AD-AF2A-45E3-9A0F-C1547F59FA9E}" srcId="{6B46124F-44DD-4E2D-9588-EB7E72898150}" destId="{C1E763D1-BFC3-4009-A4A2-35374C02759A}" srcOrd="1" destOrd="0" parTransId="{9720EC66-4C05-4C93-B2D9-666B284956DE}" sibTransId="{6264C48A-6FEB-4541-B7EC-38D63AE27142}"/>
    <dgm:cxn modelId="{E1FB9890-650A-4DB7-9925-A5CEF70C3839}" type="presOf" srcId="{2148F058-9234-42DD-89B0-F168FE7ABA8C}" destId="{359EC369-F973-487D-A95A-4BC3B343098A}" srcOrd="0" destOrd="0" presId="urn:microsoft.com/office/officeart/2008/layout/LinedList"/>
    <dgm:cxn modelId="{47DBA1F4-8F08-42C1-9FE0-EA47F487EAB8}" type="presParOf" srcId="{F515C580-3951-4E62-982B-7F1F76130B1B}" destId="{0688277D-267E-4E2E-939A-B53A845AD6E6}" srcOrd="0" destOrd="0" presId="urn:microsoft.com/office/officeart/2008/layout/LinedList"/>
    <dgm:cxn modelId="{62620D8B-9F31-4702-B06C-43665B360F92}" type="presParOf" srcId="{F515C580-3951-4E62-982B-7F1F76130B1B}" destId="{2ABFE91C-9E90-42FE-8BCB-E6904ECB27A3}" srcOrd="1" destOrd="0" presId="urn:microsoft.com/office/officeart/2008/layout/LinedList"/>
    <dgm:cxn modelId="{DEB7BFB5-C3CE-494F-AFD0-D8DDA9120617}" type="presParOf" srcId="{2ABFE91C-9E90-42FE-8BCB-E6904ECB27A3}" destId="{359EC369-F973-487D-A95A-4BC3B343098A}" srcOrd="0" destOrd="0" presId="urn:microsoft.com/office/officeart/2008/layout/LinedList"/>
    <dgm:cxn modelId="{1B2BB3CA-831F-4B8A-8308-48E4C6943362}" type="presParOf" srcId="{2ABFE91C-9E90-42FE-8BCB-E6904ECB27A3}" destId="{1155CE76-28FD-42A2-8AA7-6C56174F1C7D}" srcOrd="1" destOrd="0" presId="urn:microsoft.com/office/officeart/2008/layout/LinedList"/>
    <dgm:cxn modelId="{428D0DF3-4B8D-46FE-AE53-840B2A21BFF0}" type="presParOf" srcId="{F515C580-3951-4E62-982B-7F1F76130B1B}" destId="{88225153-7D5A-45B7-BD36-E4ADBCAAFAFE}" srcOrd="2" destOrd="0" presId="urn:microsoft.com/office/officeart/2008/layout/LinedList"/>
    <dgm:cxn modelId="{F2362715-09CD-4F0C-8A6A-F3EA4E4ACFCF}" type="presParOf" srcId="{F515C580-3951-4E62-982B-7F1F76130B1B}" destId="{B32E165C-4085-40A1-A638-855454026BBA}" srcOrd="3" destOrd="0" presId="urn:microsoft.com/office/officeart/2008/layout/LinedList"/>
    <dgm:cxn modelId="{04636C7E-EF99-43BC-9E01-4088B65F7469}" type="presParOf" srcId="{B32E165C-4085-40A1-A638-855454026BBA}" destId="{99FE9D6C-0FA7-4C18-8856-80103A4EB869}" srcOrd="0" destOrd="0" presId="urn:microsoft.com/office/officeart/2008/layout/LinedList"/>
    <dgm:cxn modelId="{15A4B4F8-5A33-4BD1-B3EA-D1E8DB5A2310}" type="presParOf" srcId="{B32E165C-4085-40A1-A638-855454026BBA}" destId="{0C59CD67-4F40-4865-B127-67D6D6ED3B9A}" srcOrd="1" destOrd="0" presId="urn:microsoft.com/office/officeart/2008/layout/LinedList"/>
    <dgm:cxn modelId="{D9593340-41A4-4BD1-8454-3647C576367F}" type="presParOf" srcId="{F515C580-3951-4E62-982B-7F1F76130B1B}" destId="{9924E3C5-7BD9-42B0-BFC1-A8B6146F73EA}" srcOrd="4" destOrd="0" presId="urn:microsoft.com/office/officeart/2008/layout/LinedList"/>
    <dgm:cxn modelId="{EA3C5D9F-C2C7-4388-A527-0B4FECE94EF3}" type="presParOf" srcId="{F515C580-3951-4E62-982B-7F1F76130B1B}" destId="{2F90EBDC-9B97-460F-81BE-9F0C671778DA}" srcOrd="5" destOrd="0" presId="urn:microsoft.com/office/officeart/2008/layout/LinedList"/>
    <dgm:cxn modelId="{4383D381-D6B5-4128-80E8-0B259FE9905A}" type="presParOf" srcId="{2F90EBDC-9B97-460F-81BE-9F0C671778DA}" destId="{38A7C5BC-9BD3-41A1-8497-C0C7C6AD3CE9}" srcOrd="0" destOrd="0" presId="urn:microsoft.com/office/officeart/2008/layout/LinedList"/>
    <dgm:cxn modelId="{08C667A4-0DBB-45CF-9207-D498711041F2}" type="presParOf" srcId="{2F90EBDC-9B97-460F-81BE-9F0C671778DA}" destId="{921911F9-D7A8-4D02-AEF1-FA6911FF0B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00069-5ECD-4D25-86F5-ADAF098FB0C7}">
      <dsp:nvSpPr>
        <dsp:cNvPr id="0" name=""/>
        <dsp:cNvSpPr/>
      </dsp:nvSpPr>
      <dsp:spPr>
        <a:xfrm>
          <a:off x="1046726" y="0"/>
          <a:ext cx="6063176" cy="606317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EEFE0-2954-407C-8CF9-00B077E92B7A}">
      <dsp:nvSpPr>
        <dsp:cNvPr id="0" name=""/>
        <dsp:cNvSpPr/>
      </dsp:nvSpPr>
      <dsp:spPr>
        <a:xfrm>
          <a:off x="1622728" y="576001"/>
          <a:ext cx="2364638" cy="23646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Declaração Universal dos Direitos Humanos: obscurecimento dos direitos de grupos minoritários</a:t>
          </a:r>
          <a:endParaRPr lang="en-US" sz="2000" kern="1200" dirty="0"/>
        </a:p>
      </dsp:txBody>
      <dsp:txXfrm>
        <a:off x="1738160" y="691433"/>
        <a:ext cx="2133774" cy="2133774"/>
      </dsp:txXfrm>
    </dsp:sp>
    <dsp:sp modelId="{77625520-B6C4-40EB-94A7-0500E3FC3116}">
      <dsp:nvSpPr>
        <dsp:cNvPr id="0" name=""/>
        <dsp:cNvSpPr/>
      </dsp:nvSpPr>
      <dsp:spPr>
        <a:xfrm>
          <a:off x="4169262" y="576001"/>
          <a:ext cx="2364638" cy="23646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CEDAW – </a:t>
          </a:r>
          <a:r>
            <a:rPr lang="pt-BR" sz="2000" i="1" kern="1200"/>
            <a:t>gender mainstreaming: </a:t>
          </a:r>
          <a:r>
            <a:rPr lang="pt-BR" sz="2000" kern="1200"/>
            <a:t>incorporação da perspectiva de gênero nas discussões de direitos humanos</a:t>
          </a:r>
          <a:endParaRPr lang="en-US" sz="2000" kern="1200"/>
        </a:p>
      </dsp:txBody>
      <dsp:txXfrm>
        <a:off x="4284694" y="691433"/>
        <a:ext cx="2133774" cy="2133774"/>
      </dsp:txXfrm>
    </dsp:sp>
    <dsp:sp modelId="{2A30E656-4CD3-48C9-859D-0060E82B8D30}">
      <dsp:nvSpPr>
        <dsp:cNvPr id="0" name=""/>
        <dsp:cNvSpPr/>
      </dsp:nvSpPr>
      <dsp:spPr>
        <a:xfrm>
          <a:off x="1622728" y="3122535"/>
          <a:ext cx="2364638" cy="23646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CERD</a:t>
          </a:r>
          <a:endParaRPr lang="en-US" sz="2000" kern="1200"/>
        </a:p>
      </dsp:txBody>
      <dsp:txXfrm>
        <a:off x="1738160" y="3237967"/>
        <a:ext cx="2133774" cy="2133774"/>
      </dsp:txXfrm>
    </dsp:sp>
    <dsp:sp modelId="{F192451A-2652-4D3B-B89F-81E6A711E979}">
      <dsp:nvSpPr>
        <dsp:cNvPr id="0" name=""/>
        <dsp:cNvSpPr/>
      </dsp:nvSpPr>
      <dsp:spPr>
        <a:xfrm>
          <a:off x="4169262" y="3122535"/>
          <a:ext cx="2364638" cy="23646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Múltiplas identidades, múltiplas formas de subordinação</a:t>
          </a:r>
          <a:endParaRPr lang="en-US" sz="2000" kern="1200"/>
        </a:p>
      </dsp:txBody>
      <dsp:txXfrm>
        <a:off x="4284694" y="3237967"/>
        <a:ext cx="2133774" cy="2133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8277D-267E-4E2E-939A-B53A845AD6E6}">
      <dsp:nvSpPr>
        <dsp:cNvPr id="0" name=""/>
        <dsp:cNvSpPr/>
      </dsp:nvSpPr>
      <dsp:spPr>
        <a:xfrm>
          <a:off x="0" y="2912"/>
          <a:ext cx="72468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EC369-F973-487D-A95A-4BC3B343098A}">
      <dsp:nvSpPr>
        <dsp:cNvPr id="0" name=""/>
        <dsp:cNvSpPr/>
      </dsp:nvSpPr>
      <dsp:spPr>
        <a:xfrm>
          <a:off x="0" y="2912"/>
          <a:ext cx="7246870" cy="198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err="1">
              <a:highlight>
                <a:srgbClr val="FFFF00"/>
              </a:highlight>
            </a:rPr>
            <a:t>Superinclusão</a:t>
          </a:r>
          <a:r>
            <a:rPr lang="pt-BR" sz="2200" kern="1200" dirty="0"/>
            <a:t> – ocorre na medida em que os aspectos que tornam determinado problema interseccional são absorvidos pela estrutura de gênero, sem reconhecer o papel das outras categorias. Exemplo: tráfico de mulheres.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rgbClr val="FF0000"/>
              </a:solidFill>
            </a:rPr>
            <a:t>PROBLEMAS???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2912"/>
        <a:ext cx="7246870" cy="1986292"/>
      </dsp:txXfrm>
    </dsp:sp>
    <dsp:sp modelId="{88225153-7D5A-45B7-BD36-E4ADBCAAFAFE}">
      <dsp:nvSpPr>
        <dsp:cNvPr id="0" name=""/>
        <dsp:cNvSpPr/>
      </dsp:nvSpPr>
      <dsp:spPr>
        <a:xfrm>
          <a:off x="0" y="1989204"/>
          <a:ext cx="724687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E9D6C-0FA7-4C18-8856-80103A4EB869}">
      <dsp:nvSpPr>
        <dsp:cNvPr id="0" name=""/>
        <dsp:cNvSpPr/>
      </dsp:nvSpPr>
      <dsp:spPr>
        <a:xfrm>
          <a:off x="0" y="1989204"/>
          <a:ext cx="7246870" cy="198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err="1">
              <a:highlight>
                <a:srgbClr val="FFFF00"/>
              </a:highlight>
            </a:rPr>
            <a:t>Subinclusão</a:t>
          </a:r>
          <a:r>
            <a:rPr lang="pt-BR" sz="2200" b="1" kern="1200" dirty="0"/>
            <a:t> </a:t>
          </a:r>
          <a:r>
            <a:rPr lang="pt-BR" sz="2200" kern="1200" dirty="0"/>
            <a:t>– um problema não é reconhecido como um problema de gênero por não pertencer ao grupo dominante ou ao grupo étnico racial (homens e mulheres). Exemplo: esterilizações forçadas, </a:t>
          </a:r>
          <a:r>
            <a:rPr lang="pt-BR" sz="2200" kern="1200" dirty="0" err="1"/>
            <a:t>hipersexualização</a:t>
          </a:r>
          <a:r>
            <a:rPr lang="pt-BR" sz="2200" kern="1200" dirty="0"/>
            <a:t> mulheres negras.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rgbClr val="FF0000"/>
              </a:solidFill>
            </a:rPr>
            <a:t>PROBLEMAS???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1989204"/>
        <a:ext cx="7246870" cy="1986292"/>
      </dsp:txXfrm>
    </dsp:sp>
    <dsp:sp modelId="{9924E3C5-7BD9-42B0-BFC1-A8B6146F73EA}">
      <dsp:nvSpPr>
        <dsp:cNvPr id="0" name=""/>
        <dsp:cNvSpPr/>
      </dsp:nvSpPr>
      <dsp:spPr>
        <a:xfrm>
          <a:off x="0" y="3975497"/>
          <a:ext cx="724687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7C5BC-9BD3-41A1-8497-C0C7C6AD3CE9}">
      <dsp:nvSpPr>
        <dsp:cNvPr id="0" name=""/>
        <dsp:cNvSpPr/>
      </dsp:nvSpPr>
      <dsp:spPr>
        <a:xfrm>
          <a:off x="0" y="3975497"/>
          <a:ext cx="7246870" cy="198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“Em resumo, nas abordagens </a:t>
          </a:r>
          <a:r>
            <a:rPr lang="pt-BR" sz="2200" kern="1200" dirty="0" err="1"/>
            <a:t>subinclusivas</a:t>
          </a:r>
          <a:r>
            <a:rPr lang="pt-BR" sz="2200" kern="1200" dirty="0"/>
            <a:t> da discriminação, </a:t>
          </a:r>
          <a:r>
            <a:rPr lang="pt-BR" sz="2200" i="1" kern="1200" dirty="0"/>
            <a:t>a diferença torna invisível</a:t>
          </a:r>
          <a:r>
            <a:rPr lang="pt-BR" sz="2200" kern="1200" dirty="0"/>
            <a:t> um conjunto de problemas, enquanto que, em abordagens </a:t>
          </a:r>
          <a:r>
            <a:rPr lang="pt-BR" sz="2200" kern="1200" dirty="0" err="1"/>
            <a:t>superinclusivas</a:t>
          </a:r>
          <a:r>
            <a:rPr lang="pt-BR" sz="2200" kern="1200" dirty="0"/>
            <a:t>, a própria </a:t>
          </a:r>
          <a:r>
            <a:rPr lang="pt-BR" sz="2200" i="1" kern="1200" dirty="0"/>
            <a:t>diferença é invisível</a:t>
          </a:r>
          <a:r>
            <a:rPr lang="pt-BR" sz="2200" kern="1200" dirty="0"/>
            <a:t>” (p. 6).</a:t>
          </a:r>
          <a:endParaRPr lang="en-US" sz="2200" kern="1200" dirty="0"/>
        </a:p>
      </dsp:txBody>
      <dsp:txXfrm>
        <a:off x="0" y="3975497"/>
        <a:ext cx="7246870" cy="198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6B40E5-4124-4BF2-9E99-0AF5C1C98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F1AABE1-5F53-4E15-A6AE-4FFC5AACF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FC4BC67-DE7F-4D35-8940-D98E964C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6944B13-5119-4CCD-A7C7-3A64C9EC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C182E98-B51D-4884-95CD-AD84C4E4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2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A58D0F-A3F7-4B7D-9DE0-60D4C732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D493D60-5170-4EA7-B9BE-AAA86C803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C4CE2CC-1C6A-4217-AC65-F519D1A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B3F225B-D85E-4C58-8488-105A6B3C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A15A753-F835-4E14-8842-4E03C3BF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70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CC9ADE9-D769-461D-B9C9-67D22FB65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3ADD770F-0373-4A59-BB6B-F340A7ABD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0C5D3C-5CC7-4DDD-A6EE-8A66ACEF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A5D013A-D1ED-4F9A-841A-28FE91D6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6308A73-6D54-46D0-BDAC-0542A33B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46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234168-3F5B-4A06-948D-EE4EEEE1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0417AAA-3517-47A2-8866-69C1EF03A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CE62294-18D2-4200-830B-EF944267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A1C2AB2-443B-4264-8D80-3AF7F456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55BBA1F-8022-4BE3-B6A2-C6AA55B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4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2B0A3A-E010-48E9-A5B9-8343490C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DEFEA3D-F336-4B9B-9B2D-062BB3230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383297C-562A-444F-A092-605CC1F7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528509A-0D4F-4321-A908-1136C8BA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BB2A3B5-9DF8-42A1-88B9-ADE4BDD7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65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0CCDB-787D-43B9-8D34-E31F46C1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75D277E-9FCD-4E82-8DCE-93A099778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42DBEAF8-33E8-4858-BB4A-E4391F758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8317CF2-7330-4B12-A8D5-179BB0E6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2746DE9-5717-4C39-A435-2EA3B526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679C6AD-219D-4316-9BA4-005B2B66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9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358796-82DD-4CD8-AC86-8C5F4EE8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23840C5-92EC-4EE8-AEE0-310A982E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E5126DD-4E53-47B9-B377-554C530B3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B369A318-685A-4904-A0F6-70C99046C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45D1B686-F243-478F-A745-BA4602C74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C33BF0C5-9982-491A-8C44-CF72FED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1FFE99B-1A52-4D90-BF77-5ABBFE7F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18FBB250-52B0-4CB2-AB4F-B1A57CE3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3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D234BB-2371-489B-8789-6B9B7EE6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2BF6450-F398-4C4B-8FA8-0D23DE9F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12B47675-447A-4B52-A104-49BFAE3B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1A580B2-7A10-49E4-A776-93BA99AB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9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539DDCD6-B8D7-44E3-8292-7474532B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8AEAD66D-8782-4448-85C4-DBF57B6B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93BB520-C070-4D4F-A792-CB16AA9F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4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AA79A7-7640-48FB-93B3-E957E8A6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FE0673E-CBF2-415F-B0A9-359D8922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9DA9852D-55B5-4345-B4C3-8AEDE9544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60C5CB7-DF36-4E13-B80A-3970CAD4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0DB036E-77F4-4489-A685-B7677723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3A55872-1CCC-462B-893A-53C91B3D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17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1F94CD-C4B0-411D-A917-3F35753D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A5EAF8F-7A33-4B88-B52D-B5417550C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775C2E7-2A00-4919-B5AB-D27D9682E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A24EEBD-AA8A-4119-80D6-5F1ECB48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487146C-908F-45AF-BEBE-50F5D457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E2B24F0-C37B-4271-B0E6-BC3BE17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76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9E92CD12-BFD6-43CF-BF68-A611D2C1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AD7C26F-8C31-4A39-A377-394A4583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B938A83-5DF9-48E1-8176-C2B08FC42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A9DA-7799-4615-92AA-946DFA42864E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C3035DF-9A65-4B32-B231-745F6F0B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A0A23D2-07D0-4A23-8156-E1A50EBEC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37DB-1A75-4439-AFEF-CD6982AB9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71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kimberle_crenshaw_the_urgency_of_intersectionality?language=pt-br#t-701225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185E6926-C366-41C0-A5EA-2DDE9B107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8323" r="21645" b="1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E49CF679-FF01-434B-9470-BCCBEF4EB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24" r="1" b="25526"/>
          <a:stretch/>
        </p:blipFill>
        <p:spPr>
          <a:xfrm>
            <a:off x="6089904" y="2684115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5" name="Picture 32">
            <a:extLst>
              <a:ext uri="{FF2B5EF4-FFF2-40B4-BE49-F238E27FC236}">
                <a16:creationId xmlns=""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841D0D5-3AE0-40C5-A530-FAEC3E98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365759"/>
            <a:ext cx="5369483" cy="4346917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FF0000"/>
                </a:solidFill>
              </a:rPr>
              <a:t>Ressignificando os Direitos Humanos: Interseccionalidade e sociedade brasileira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="" xmlns:a16="http://schemas.microsoft.com/office/drawing/2014/main" id="{092262BE-78A8-4FAC-B67B-85CE788B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12756"/>
            <a:ext cx="4304714" cy="1545244"/>
          </a:xfrm>
        </p:spPr>
        <p:txBody>
          <a:bodyPr anchor="ctr">
            <a:normAutofit/>
          </a:bodyPr>
          <a:lstStyle/>
          <a:p>
            <a:r>
              <a:rPr lang="pt-BR" sz="2000" b="1" dirty="0">
                <a:solidFill>
                  <a:srgbClr val="000000"/>
                </a:solidFill>
              </a:rPr>
              <a:t>Prof. Assoc. Fabiana </a:t>
            </a:r>
            <a:r>
              <a:rPr lang="pt-BR" sz="2000" b="1" dirty="0" err="1">
                <a:solidFill>
                  <a:srgbClr val="000000"/>
                </a:solidFill>
              </a:rPr>
              <a:t>Severi</a:t>
            </a:r>
            <a:endParaRPr lang="pt-BR" sz="2000" b="1" dirty="0">
              <a:solidFill>
                <a:srgbClr val="000000"/>
              </a:solidFill>
            </a:endParaRPr>
          </a:p>
          <a:p>
            <a:r>
              <a:rPr lang="pt-BR" sz="2000" b="1" dirty="0">
                <a:solidFill>
                  <a:srgbClr val="000000"/>
                </a:solidFill>
              </a:rPr>
              <a:t>Monitora </a:t>
            </a:r>
            <a:r>
              <a:rPr lang="pt-BR" sz="2000" b="1" dirty="0" err="1">
                <a:solidFill>
                  <a:srgbClr val="000000"/>
                </a:solidFill>
              </a:rPr>
              <a:t>Inara</a:t>
            </a:r>
            <a:r>
              <a:rPr lang="pt-BR" sz="2000" b="1" dirty="0">
                <a:solidFill>
                  <a:srgbClr val="000000"/>
                </a:solidFill>
              </a:rPr>
              <a:t> Flora Firmino</a:t>
            </a:r>
          </a:p>
          <a:p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5F2F51-C43B-47F4-83E1-2C41AF1C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ALYNE PIMENTEL V.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3661E5A-D21E-489C-B6B5-7BC1B3D4D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09" y="410817"/>
            <a:ext cx="7149649" cy="6102526"/>
          </a:xfrm>
        </p:spPr>
        <p:txBody>
          <a:bodyPr anchor="ctr">
            <a:no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</a:rPr>
              <a:t>Mulher brasileira, 28 anos, negra, pobre e grávida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Morreu depois de 21 horas </a:t>
            </a:r>
            <a:r>
              <a:rPr lang="pt-BR" b="1" dirty="0">
                <a:solidFill>
                  <a:srgbClr val="FF0000"/>
                </a:solidFill>
              </a:rPr>
              <a:t>SEM</a:t>
            </a:r>
            <a:r>
              <a:rPr lang="pt-BR" dirty="0">
                <a:solidFill>
                  <a:srgbClr val="000000"/>
                </a:solidFill>
              </a:rPr>
              <a:t> receber assistência médica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Esta foi a primeira vez que um Comitê de direitos humanos identificou lacunas discriminatórias na prestação de um serviço de Estado. Apesar de o Estado brasileiro ter alegado que a discriminação não foi um fator determinante, o Comitê CEDAW assentiu que a discriminação com base em sexo, raça e renda afetam a falta de acesso à serviços de saúde materna de qualidade. Reconhecimento de racismo institucional5825885</a:t>
            </a: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pPr algn="just"/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="" xmlns:a16="http://schemas.microsoft.com/office/drawing/2014/main" id="{15911E3A-C35B-4EF7-A355-B84E9A14A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9">
            <a:extLst>
              <a:ext uri="{FF2B5EF4-FFF2-40B4-BE49-F238E27FC236}">
                <a16:creationId xmlns="" xmlns:a16="http://schemas.microsoft.com/office/drawing/2014/main" id="{E21ADB3D-AD65-44B4-847D-5E90E90A5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CF580C70-814C-4845-B645-919BFFBD16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34D7BF57-4CAA-45B2-9EF0-0AA1FCF70B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7886F306-C03A-40C6-8FD5-DCE3D4595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2FDC9A36-C7C3-47D7-A64E-ED25C47EC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BB19BC37-158A-43DC-9A9E-E45CC71954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077654CC-108F-48D5-B5E9-437F164F52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A3CF3A63-1C1E-4E85-A78A-FDC16431E3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8740FC9A-72DD-4D9B-BA25-1CCED13524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7FBF5743-F2AE-4D0D-BCD1-01F7686D0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ED32316-D4F7-4795-BBE0-DEBB60E27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583B23C9-B9B7-4E93-9538-CBE316F83F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B144260-9F2C-4ADB-A37C-1CFB4B428B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53FF918D-79D3-4F55-A68C-0DD5880DA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B9FC1440-933F-44FE-8D77-4827DD0F99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0F67F308-A67C-4D2E-B081-59BB31D8E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80112F01-90EB-4AEC-A39C-5C6875FFB9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893F6B05-90EB-4C75-A0F0-C7247553B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227B563B-E0C0-4D81-966D-B5E2DBAAE8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130DF93D-D1FF-477A-BDCE-C8B01C3B47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44ED67A1-C6FE-4AC8-8473-11DAC03DC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13A54F3-15FA-4C8F-8ABF-CE77E72196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F8A7F7F-DD1A-4F41-98AC-B9CE2A620C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EF47228-EB7C-4EBA-BE01-DA6CB24102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="" xmlns:a16="http://schemas.microsoft.com/office/drawing/2014/main" id="{3D2FD25A-EFFD-4F5C-9258-981F5907DE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DCF573BC-A06F-4036-A3A8-9D07DDE622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5FADDB-48D1-43CC-89EB-133049DB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pt-BR" sz="3100" dirty="0">
                <a:solidFill>
                  <a:srgbClr val="FFFFFF"/>
                </a:solidFill>
              </a:rPr>
              <a:t>Interseccionalidade: nomeando o problema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A6BEB19-2F24-4B4F-9D34-5AE7D10E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532" y="638176"/>
            <a:ext cx="6884036" cy="5415152"/>
          </a:xfrm>
        </p:spPr>
        <p:txBody>
          <a:bodyPr anchor="ctr">
            <a:noAutofit/>
          </a:bodyPr>
          <a:lstStyle/>
          <a:p>
            <a:pPr algn="just"/>
            <a:r>
              <a:rPr lang="pt-BR" dirty="0" err="1">
                <a:solidFill>
                  <a:srgbClr val="FF0000"/>
                </a:solidFill>
              </a:rPr>
              <a:t>Kimberlé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Crenshaw</a:t>
            </a: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400" dirty="0"/>
              <a:t>&gt;1989 </a:t>
            </a:r>
            <a:r>
              <a:rPr lang="pt-BR" sz="2400" i="1" dirty="0" err="1"/>
              <a:t>Demarginalizing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intersection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  <a:r>
              <a:rPr lang="pt-BR" sz="2400" i="1" dirty="0" err="1"/>
              <a:t>race</a:t>
            </a:r>
            <a:r>
              <a:rPr lang="pt-BR" sz="2400" i="1" dirty="0"/>
              <a:t> </a:t>
            </a:r>
            <a:r>
              <a:rPr lang="pt-BR" sz="2400" i="1" dirty="0" err="1"/>
              <a:t>and</a:t>
            </a:r>
            <a:r>
              <a:rPr lang="pt-BR" sz="2400" i="1" dirty="0"/>
              <a:t> sex: a </a:t>
            </a:r>
            <a:r>
              <a:rPr lang="pt-BR" sz="2400" i="1" dirty="0" err="1"/>
              <a:t>black</a:t>
            </a:r>
            <a:r>
              <a:rPr lang="pt-BR" sz="2400" i="1" dirty="0"/>
              <a:t> </a:t>
            </a:r>
            <a:r>
              <a:rPr lang="pt-BR" sz="2400" i="1" dirty="0" err="1"/>
              <a:t>feminist</a:t>
            </a:r>
            <a:r>
              <a:rPr lang="pt-BR" sz="2400" i="1" dirty="0"/>
              <a:t> critique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  <a:r>
              <a:rPr lang="pt-BR" sz="2400" i="1" dirty="0" err="1"/>
              <a:t>antidiscrimination</a:t>
            </a:r>
            <a:r>
              <a:rPr lang="pt-BR" sz="2400" i="1" dirty="0"/>
              <a:t> </a:t>
            </a:r>
            <a:r>
              <a:rPr lang="pt-BR" sz="2400" i="1" dirty="0" err="1"/>
              <a:t>doctrine</a:t>
            </a:r>
            <a:r>
              <a:rPr lang="pt-BR" sz="2400" i="1" dirty="0"/>
              <a:t>, </a:t>
            </a:r>
            <a:r>
              <a:rPr lang="pt-BR" sz="2400" i="1" dirty="0" err="1"/>
              <a:t>feminist</a:t>
            </a:r>
            <a:r>
              <a:rPr lang="pt-BR" sz="2400" i="1" dirty="0"/>
              <a:t> </a:t>
            </a:r>
            <a:r>
              <a:rPr lang="pt-BR" sz="2400" i="1" dirty="0" err="1"/>
              <a:t>theory</a:t>
            </a:r>
            <a:r>
              <a:rPr lang="pt-BR" sz="2400" i="1" dirty="0"/>
              <a:t> </a:t>
            </a:r>
            <a:r>
              <a:rPr lang="pt-BR" sz="2400" i="1" dirty="0" err="1"/>
              <a:t>and</a:t>
            </a:r>
            <a:r>
              <a:rPr lang="pt-BR" sz="2400" i="1" dirty="0"/>
              <a:t> </a:t>
            </a:r>
            <a:r>
              <a:rPr lang="pt-BR" sz="2400" i="1" dirty="0" err="1"/>
              <a:t>antiracist</a:t>
            </a:r>
            <a:r>
              <a:rPr lang="pt-BR" sz="2400" i="1" dirty="0"/>
              <a:t> </a:t>
            </a:r>
            <a:r>
              <a:rPr lang="pt-BR" sz="2400" i="1" dirty="0" err="1"/>
              <a:t>politics</a:t>
            </a:r>
            <a:endParaRPr lang="pt-BR" sz="2400" i="1" dirty="0"/>
          </a:p>
          <a:p>
            <a:pPr marL="0" indent="0" algn="just">
              <a:buNone/>
            </a:pPr>
            <a:r>
              <a:rPr lang="pt-BR" sz="2400" i="1" dirty="0"/>
              <a:t>&gt;</a:t>
            </a:r>
            <a:r>
              <a:rPr lang="pt-BR" sz="2400" dirty="0"/>
              <a:t>1991 </a:t>
            </a:r>
            <a:r>
              <a:rPr lang="pt-BR" sz="2400" i="1" dirty="0"/>
              <a:t>Mapping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Margins</a:t>
            </a:r>
            <a:r>
              <a:rPr lang="pt-BR" sz="2400" i="1" dirty="0"/>
              <a:t>: </a:t>
            </a:r>
            <a:r>
              <a:rPr lang="pt-BR" sz="2400" i="1" dirty="0" err="1"/>
              <a:t>Intersectionality</a:t>
            </a:r>
            <a:r>
              <a:rPr lang="pt-BR" sz="2400" i="1" dirty="0"/>
              <a:t>, </a:t>
            </a:r>
            <a:r>
              <a:rPr lang="pt-BR" sz="2400" i="1" dirty="0" err="1"/>
              <a:t>Identity</a:t>
            </a:r>
            <a:r>
              <a:rPr lang="pt-BR" sz="2400" i="1" dirty="0"/>
              <a:t> </a:t>
            </a:r>
            <a:r>
              <a:rPr lang="pt-BR" sz="2400" i="1" dirty="0" err="1"/>
              <a:t>Politics</a:t>
            </a:r>
            <a:r>
              <a:rPr lang="pt-BR" sz="2400" i="1" dirty="0"/>
              <a:t>, </a:t>
            </a:r>
            <a:r>
              <a:rPr lang="pt-BR" sz="2400" i="1" dirty="0" err="1"/>
              <a:t>and</a:t>
            </a:r>
            <a:r>
              <a:rPr lang="pt-BR" sz="2400" i="1" dirty="0"/>
              <a:t> </a:t>
            </a:r>
            <a:r>
              <a:rPr lang="pt-BR" sz="2400" i="1" dirty="0" err="1"/>
              <a:t>Violence</a:t>
            </a:r>
            <a:r>
              <a:rPr lang="pt-BR" sz="2400" i="1" dirty="0"/>
              <a:t> </a:t>
            </a:r>
            <a:r>
              <a:rPr lang="pt-BR" sz="2400" i="1" dirty="0" err="1"/>
              <a:t>Against</a:t>
            </a:r>
            <a:r>
              <a:rPr lang="pt-BR" sz="2400" i="1" dirty="0"/>
              <a:t> </a:t>
            </a:r>
            <a:r>
              <a:rPr lang="pt-BR" sz="2400" i="1" dirty="0" err="1"/>
              <a:t>Women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Color 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“as discriminações de raça e de gênero não são fenômenos mutuamente excludentes, propõe um modelo provisório para a identificação das várias formas de subordinação que refletem os efeitos interativos das discriminações de raça e de gênero”</a:t>
            </a:r>
          </a:p>
        </p:txBody>
      </p:sp>
    </p:spTree>
    <p:extLst>
      <p:ext uri="{BB962C8B-B14F-4D97-AF65-F5344CB8AC3E}">
        <p14:creationId xmlns:p14="http://schemas.microsoft.com/office/powerpoint/2010/main" val="41155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4">
            <a:extLst>
              <a:ext uri="{FF2B5EF4-FFF2-40B4-BE49-F238E27FC236}">
                <a16:creationId xmlns="" xmlns:a16="http://schemas.microsoft.com/office/drawing/2014/main" id="{12DCB41C-8E7A-451B-A3F7-6E469069C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1667" r="3891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2EE5520-7B7B-4659-8058-B5BA032D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3" y="210615"/>
            <a:ext cx="8080989" cy="206151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Documento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para o 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Encontro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Especialistas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spectos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Discriminação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Racial </a:t>
            </a:r>
            <a:r>
              <a:rPr lang="en-US" sz="3600" b="1" dirty="0" err="1">
                <a:solidFill>
                  <a:srgbClr val="FF0000"/>
                </a:solidFill>
              </a:rPr>
              <a:t>r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elativos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Gênero</a:t>
            </a:r>
            <a:endParaRPr lang="en-US" sz="36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81932FFE-05F6-4F74-ACE8-F69971AB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2"/>
            <a:ext cx="5291003" cy="4585847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Advogada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feminista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negra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Critical Race Theory</a:t>
            </a:r>
          </a:p>
          <a:p>
            <a:r>
              <a:rPr lang="pt-BR" sz="3200" dirty="0"/>
              <a:t>Caso: </a:t>
            </a:r>
            <a:r>
              <a:rPr lang="pt-BR" sz="3200" i="1" dirty="0" err="1"/>
              <a:t>Degraffenreid</a:t>
            </a:r>
            <a:r>
              <a:rPr lang="pt-BR" sz="3200" i="1" dirty="0"/>
              <a:t> </a:t>
            </a:r>
            <a:r>
              <a:rPr lang="pt-BR" sz="3200" i="1" dirty="0" err="1"/>
              <a:t>vs</a:t>
            </a:r>
            <a:r>
              <a:rPr lang="pt-BR" sz="3200" i="1" dirty="0"/>
              <a:t> General Motors</a:t>
            </a:r>
          </a:p>
          <a:p>
            <a:r>
              <a:rPr lang="pt-BR" sz="3200" dirty="0"/>
              <a:t>Caso: </a:t>
            </a:r>
            <a:r>
              <a:rPr lang="pt-BR" sz="3200" i="1" dirty="0"/>
              <a:t>Clarence Thomas </a:t>
            </a:r>
            <a:r>
              <a:rPr lang="pt-BR" sz="3200" i="1" dirty="0" err="1"/>
              <a:t>vs</a:t>
            </a:r>
            <a:r>
              <a:rPr lang="pt-BR" sz="3200" i="1" dirty="0"/>
              <a:t> Anita Hill</a:t>
            </a:r>
          </a:p>
          <a:p>
            <a:r>
              <a:rPr lang="pt-BR" sz="3200" dirty="0"/>
              <a:t>Verificar aplicabilidade do feminismo negro nas leis </a:t>
            </a:r>
            <a:r>
              <a:rPr lang="pt-BR" sz="3200" dirty="0" err="1"/>
              <a:t>antidiscriminatórias</a:t>
            </a:r>
            <a:r>
              <a:rPr lang="pt-BR" sz="3200" dirty="0"/>
              <a:t>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D745CC-E202-4946-8824-3288724F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Documento interseccionalidade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="" xmlns:a16="http://schemas.microsoft.com/office/drawing/2014/main" id="{B9312CA2-660C-4C2A-A869-81D29FA9D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230734"/>
              </p:ext>
            </p:extLst>
          </p:nvPr>
        </p:nvGraphicFramePr>
        <p:xfrm>
          <a:off x="3392434" y="436098"/>
          <a:ext cx="8156629" cy="606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7E19CF-181F-4145-AB81-7C44A46C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Diferenças Intragrupo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="" xmlns:a16="http://schemas.microsoft.com/office/drawing/2014/main" id="{21CEBE36-F78E-4F59-8EAE-713BB3B81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472696"/>
              </p:ext>
            </p:extLst>
          </p:nvPr>
        </p:nvGraphicFramePr>
        <p:xfrm>
          <a:off x="4541856" y="407964"/>
          <a:ext cx="7246870" cy="596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4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EB181E26-89C4-4A14-92DE-0F4C4B0E9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92556E5-5CF0-43F9-AB94-1B5E3A9DC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1" r="2" b="2224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B7EE468-BFE6-48DF-A5D1-7D46BC310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91" r="-2" b="14731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2" name="Freeform 37">
            <a:extLst>
              <a:ext uri="{FF2B5EF4-FFF2-40B4-BE49-F238E27FC236}">
                <a16:creationId xmlns="" xmlns:a16="http://schemas.microsoft.com/office/drawing/2014/main" id="{13958066-7CBD-4B89-8F46-614C4F28BC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190A84-E5CB-42EE-B268-E49A917F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Pontos centrais: dilemas da interseccionalidade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E4A3A55-A199-452B-9D81-8D03F52F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 fontScale="92500" lnSpcReduction="20000"/>
          </a:bodyPr>
          <a:lstStyle/>
          <a:p>
            <a:pPr algn="just"/>
            <a:r>
              <a:rPr lang="pt-BR" dirty="0"/>
              <a:t>1. Raça ou etnia não é um marcador constante em todo o mundo</a:t>
            </a:r>
          </a:p>
          <a:p>
            <a:pPr algn="just"/>
            <a:r>
              <a:rPr lang="pt-BR" dirty="0"/>
              <a:t>2. O desenvolvimento desigual dos discursos de direitos humanos de raça e de gênero</a:t>
            </a:r>
          </a:p>
          <a:p>
            <a:pPr algn="just"/>
            <a:r>
              <a:rPr lang="pt-BR" dirty="0"/>
              <a:t>3. # interseccionalidade para observar que muitos dos nossos problemas de justiça social como racismo e sexismo se sobrepõe criando múltiplos níveis de injustiças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5285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F9C060-0A5F-4F46-B335-79ED2FFA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https://www.ted.com/talks/kimberle_crenshaw_the_urgency_of_intersectionality?language=pt-br#t-701225</a:t>
            </a:r>
            <a:endParaRPr lang="pt-BR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85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457</Words>
  <Application>Microsoft Office PowerPoint</Application>
  <PresentationFormat>Personalizar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Ressignificando os Direitos Humanos: Interseccionalidade e sociedade brasileira</vt:lpstr>
      <vt:lpstr>ALYNE PIMENTEL V. BRASIL</vt:lpstr>
      <vt:lpstr>Interseccionalidade: nomeando o problema </vt:lpstr>
      <vt:lpstr>Documento para o Encontro de Especialistas em aspectos da Discriminação Racial relativos ao Gênero</vt:lpstr>
      <vt:lpstr>Documento interseccionalidade</vt:lpstr>
      <vt:lpstr>Diferenças Intragrupo</vt:lpstr>
      <vt:lpstr>Pontos centrais: dilemas da interseccionalidade </vt:lpstr>
      <vt:lpstr>https://www.ted.com/talks/kimberle_crenshaw_the_urgency_of_intersectionality?language=pt-br#t-701225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Ressignificando os Direitos Humanos: Interseccionalidade e sociedade brasileira</dc:title>
  <dc:creator>InaraFlora Cipriano Firmino</dc:creator>
  <cp:lastModifiedBy>fdrp</cp:lastModifiedBy>
  <cp:revision>6</cp:revision>
  <dcterms:created xsi:type="dcterms:W3CDTF">2019-03-28T14:40:41Z</dcterms:created>
  <dcterms:modified xsi:type="dcterms:W3CDTF">2019-03-28T21:01:34Z</dcterms:modified>
</cp:coreProperties>
</file>