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666" y="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12DA-E5BF-4D7A-954A-4EB248DE6F56}" type="datetimeFigureOut">
              <a:rPr lang="pt-BR" smtClean="0"/>
              <a:pPr/>
              <a:t>17/10/2020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CAE7-AF06-4476-95A0-5DEFC9D7A4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12DA-E5BF-4D7A-954A-4EB248DE6F56}" type="datetimeFigureOut">
              <a:rPr lang="pt-BR" smtClean="0"/>
              <a:pPr/>
              <a:t>17/10/2020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CAE7-AF06-4476-95A0-5DEFC9D7A4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12DA-E5BF-4D7A-954A-4EB248DE6F56}" type="datetimeFigureOut">
              <a:rPr lang="pt-BR" smtClean="0"/>
              <a:pPr/>
              <a:t>17/10/2020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CAE7-AF06-4476-95A0-5DEFC9D7A4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12DA-E5BF-4D7A-954A-4EB248DE6F56}" type="datetimeFigureOut">
              <a:rPr lang="pt-BR" smtClean="0"/>
              <a:pPr/>
              <a:t>17/10/2020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CAE7-AF06-4476-95A0-5DEFC9D7A4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12DA-E5BF-4D7A-954A-4EB248DE6F56}" type="datetimeFigureOut">
              <a:rPr lang="pt-BR" smtClean="0"/>
              <a:pPr/>
              <a:t>17/10/2020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CAE7-AF06-4476-95A0-5DEFC9D7A4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12DA-E5BF-4D7A-954A-4EB248DE6F56}" type="datetimeFigureOut">
              <a:rPr lang="pt-BR" smtClean="0"/>
              <a:pPr/>
              <a:t>17/10/2020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CAE7-AF06-4476-95A0-5DEFC9D7A4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12DA-E5BF-4D7A-954A-4EB248DE6F56}" type="datetimeFigureOut">
              <a:rPr lang="pt-BR" smtClean="0"/>
              <a:pPr/>
              <a:t>17/10/2020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CAE7-AF06-4476-95A0-5DEFC9D7A4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12DA-E5BF-4D7A-954A-4EB248DE6F56}" type="datetimeFigureOut">
              <a:rPr lang="pt-BR" smtClean="0"/>
              <a:pPr/>
              <a:t>17/10/2020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CAE7-AF06-4476-95A0-5DEFC9D7A4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12DA-E5BF-4D7A-954A-4EB248DE6F56}" type="datetimeFigureOut">
              <a:rPr lang="pt-BR" smtClean="0"/>
              <a:pPr/>
              <a:t>17/10/2020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CAE7-AF06-4476-95A0-5DEFC9D7A4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12DA-E5BF-4D7A-954A-4EB248DE6F56}" type="datetimeFigureOut">
              <a:rPr lang="pt-BR" smtClean="0"/>
              <a:pPr/>
              <a:t>17/10/2020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CAE7-AF06-4476-95A0-5DEFC9D7A4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12DA-E5BF-4D7A-954A-4EB248DE6F56}" type="datetimeFigureOut">
              <a:rPr lang="pt-BR" smtClean="0"/>
              <a:pPr/>
              <a:t>17/10/2020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CAE7-AF06-4476-95A0-5DEFC9D7A4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312DA-E5BF-4D7A-954A-4EB248DE6F56}" type="datetimeFigureOut">
              <a:rPr lang="pt-BR" smtClean="0"/>
              <a:pPr/>
              <a:t>17/10/2020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4CAE7-AF06-4476-95A0-5DEFC9D7A4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Hipótesis</a:t>
            </a:r>
            <a:r>
              <a:rPr lang="pt-BR" dirty="0" smtClean="0"/>
              <a:t> sobre </a:t>
            </a:r>
            <a:r>
              <a:rPr lang="pt-BR" dirty="0" err="1" smtClean="0"/>
              <a:t>el</a:t>
            </a:r>
            <a:r>
              <a:rPr lang="pt-BR" dirty="0" smtClean="0"/>
              <a:t> futuro </a:t>
            </a:r>
            <a:r>
              <a:rPr lang="pt-BR" dirty="0" err="1" smtClean="0"/>
              <a:t>del</a:t>
            </a:r>
            <a:r>
              <a:rPr lang="pt-BR" dirty="0" smtClean="0"/>
              <a:t> </a:t>
            </a:r>
            <a:r>
              <a:rPr lang="pt-BR" dirty="0" err="1" smtClean="0"/>
              <a:t>Río</a:t>
            </a:r>
            <a:r>
              <a:rPr lang="pt-BR" dirty="0" smtClean="0"/>
              <a:t> San Francisco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err="1" smtClean="0"/>
              <a:t>Condicionales</a:t>
            </a:r>
            <a:r>
              <a:rPr lang="pt-BR" dirty="0" smtClean="0"/>
              <a:t> de segundo tipo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Sabrina y Bia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55000" lnSpcReduction="20000"/>
          </a:bodyPr>
          <a:lstStyle/>
          <a:p>
            <a:pPr lvl="0" algn="just">
              <a:buNone/>
            </a:pPr>
            <a:r>
              <a:rPr lang="es-PA" dirty="0" smtClean="0"/>
              <a:t>A no ser que refundemos nuestras relaciones con los recursos naturales, no será posible llevar adelante un desarrollo sustentable del Río San Francisco.</a:t>
            </a:r>
          </a:p>
          <a:p>
            <a:pPr>
              <a:buNone/>
            </a:pPr>
            <a:r>
              <a:rPr lang="es-PA" dirty="0" smtClean="0"/>
              <a:t> </a:t>
            </a:r>
          </a:p>
          <a:p>
            <a:pPr lvl="0" algn="just">
              <a:buNone/>
            </a:pPr>
            <a:r>
              <a:rPr lang="es-PA" dirty="0" smtClean="0"/>
              <a:t>A condición de que </a:t>
            </a:r>
            <a:r>
              <a:rPr lang="es-PA" b="1" dirty="0" smtClean="0"/>
              <a:t>cambiemos</a:t>
            </a:r>
            <a:r>
              <a:rPr lang="es-PA" dirty="0" smtClean="0"/>
              <a:t> nuestros hábitos destructivos, </a:t>
            </a:r>
            <a:r>
              <a:rPr lang="es-PA" b="1" dirty="0" smtClean="0"/>
              <a:t>podemos</a:t>
            </a:r>
            <a:r>
              <a:rPr lang="es-PA" dirty="0" smtClean="0"/>
              <a:t>/ </a:t>
            </a:r>
            <a:r>
              <a:rPr lang="es-PA" dirty="0" smtClean="0">
                <a:solidFill>
                  <a:schemeClr val="accent6">
                    <a:lumMod val="50000"/>
                  </a:schemeClr>
                </a:solidFill>
              </a:rPr>
              <a:t>podremos </a:t>
            </a:r>
            <a:r>
              <a:rPr lang="es-PA" dirty="0" smtClean="0"/>
              <a:t>recuperar el Río San Francisco en menos de 50 años. / </a:t>
            </a:r>
            <a:r>
              <a:rPr lang="es-PA" dirty="0" smtClean="0">
                <a:solidFill>
                  <a:schemeClr val="accent6">
                    <a:lumMod val="75000"/>
                  </a:schemeClr>
                </a:solidFill>
              </a:rPr>
              <a:t>A condición de que </a:t>
            </a:r>
            <a:r>
              <a:rPr lang="es-PA" u="sng" dirty="0" smtClean="0">
                <a:solidFill>
                  <a:schemeClr val="accent6">
                    <a:lumMod val="75000"/>
                  </a:schemeClr>
                </a:solidFill>
              </a:rPr>
              <a:t>cambiáramos</a:t>
            </a:r>
            <a:r>
              <a:rPr lang="es-PA" dirty="0" smtClean="0">
                <a:solidFill>
                  <a:schemeClr val="accent6">
                    <a:lumMod val="75000"/>
                  </a:schemeClr>
                </a:solidFill>
              </a:rPr>
              <a:t> nuestros hábitos destructivos, </a:t>
            </a:r>
            <a:r>
              <a:rPr lang="es-PA" u="sng" dirty="0" smtClean="0">
                <a:solidFill>
                  <a:schemeClr val="accent6">
                    <a:lumMod val="75000"/>
                  </a:schemeClr>
                </a:solidFill>
              </a:rPr>
              <a:t>podríamos</a:t>
            </a:r>
            <a:r>
              <a:rPr lang="es-PA" dirty="0" smtClean="0">
                <a:solidFill>
                  <a:schemeClr val="accent6">
                    <a:lumMod val="75000"/>
                  </a:schemeClr>
                </a:solidFill>
              </a:rPr>
              <a:t> recuperar el río San Francisco en menos de 50 años. </a:t>
            </a:r>
          </a:p>
          <a:p>
            <a:pPr>
              <a:buNone/>
            </a:pPr>
            <a:r>
              <a:rPr lang="es-PA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</a:p>
          <a:p>
            <a:pPr lvl="0">
              <a:buNone/>
            </a:pPr>
            <a:r>
              <a:rPr lang="es-PA" dirty="0" smtClean="0"/>
              <a:t>Sólo si </a:t>
            </a:r>
            <a:r>
              <a:rPr lang="es-PA" u="sng" dirty="0" smtClean="0"/>
              <a:t>cuidamos</a:t>
            </a:r>
            <a:r>
              <a:rPr lang="es-PA" dirty="0" smtClean="0"/>
              <a:t> nuestras acciones, </a:t>
            </a:r>
            <a:r>
              <a:rPr lang="es-PA" u="sng" dirty="0" smtClean="0"/>
              <a:t>tendríamos</a:t>
            </a:r>
            <a:r>
              <a:rPr lang="es-PA" dirty="0" smtClean="0"/>
              <a:t> un río vivo.</a:t>
            </a:r>
          </a:p>
          <a:p>
            <a:pPr>
              <a:buNone/>
            </a:pPr>
            <a:r>
              <a:rPr lang="es-PA" dirty="0" smtClean="0"/>
              <a:t> </a:t>
            </a:r>
          </a:p>
          <a:p>
            <a:pPr lvl="0" algn="just">
              <a:buNone/>
            </a:pPr>
            <a:r>
              <a:rPr lang="es-PA" dirty="0" smtClean="0"/>
              <a:t>Solo si cuidáramos nuestras acciones, tendríamos un río vivo. / </a:t>
            </a:r>
            <a:r>
              <a:rPr lang="es-PA" dirty="0" smtClean="0"/>
              <a:t>Sólo </a:t>
            </a:r>
            <a:r>
              <a:rPr lang="es-PA" dirty="0" smtClean="0"/>
              <a:t>si cuidamos nuestras acciones, tenemos/tendremos. </a:t>
            </a:r>
          </a:p>
          <a:p>
            <a:pPr lvl="0">
              <a:buNone/>
            </a:pPr>
            <a:endParaRPr lang="es-PA" dirty="0" smtClean="0"/>
          </a:p>
          <a:p>
            <a:pPr lvl="0">
              <a:buNone/>
            </a:pPr>
            <a:r>
              <a:rPr lang="es-PA" dirty="0" smtClean="0"/>
              <a:t>Valorando la naturaleza, podríamos sacar el Río San Francisco al aire.</a:t>
            </a:r>
          </a:p>
          <a:p>
            <a:pPr>
              <a:buNone/>
            </a:pPr>
            <a:r>
              <a:rPr lang="es-PA" dirty="0" smtClean="0"/>
              <a:t> </a:t>
            </a:r>
          </a:p>
          <a:p>
            <a:pPr lvl="0" algn="just">
              <a:buNone/>
            </a:pPr>
            <a:r>
              <a:rPr lang="es-PA" dirty="0" smtClean="0"/>
              <a:t>O el poder público se involucra en serio con medidas de protección o en 50 años ya no tendremos ningún río.</a:t>
            </a:r>
          </a:p>
          <a:p>
            <a:endParaRPr lang="es-PA" dirty="0"/>
          </a:p>
        </p:txBody>
      </p:sp>
      <p:sp>
        <p:nvSpPr>
          <p:cNvPr id="4" name="Seta para a direita 3"/>
          <p:cNvSpPr/>
          <p:nvPr/>
        </p:nvSpPr>
        <p:spPr>
          <a:xfrm>
            <a:off x="6084168" y="3501008"/>
            <a:ext cx="978408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t-BR" sz="1800" dirty="0" err="1" smtClean="0"/>
              <a:t>Karol</a:t>
            </a:r>
            <a:r>
              <a:rPr lang="pt-BR" sz="1800" dirty="0" smtClean="0"/>
              <a:t> y Giovanna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/>
            <a:endParaRPr lang="pt-BR" dirty="0" smtClean="0"/>
          </a:p>
          <a:p>
            <a:pPr lvl="0" algn="just"/>
            <a:r>
              <a:rPr lang="es-GT" dirty="0" smtClean="0"/>
              <a:t>Con tal de que mantengan las estructuras de canalización en buenas condiciones, la Avenida Jiménez seguirá segura para los transeúntes. Sin embargo, de abandonarlas al desgaste del tiempo y del uso, puede que esas estructuras se rompan y el agua cause daños, como inundaciones. </a:t>
            </a:r>
            <a:r>
              <a:rPr lang="es-GT" b="1" dirty="0" smtClean="0"/>
              <a:t>[condicional “con tal de que” + subjuntivo // “de” + infinitivo]</a:t>
            </a:r>
          </a:p>
          <a:p>
            <a:pPr algn="just"/>
            <a:r>
              <a:rPr lang="es-GT" dirty="0" smtClean="0"/>
              <a:t>Como avancen las políticas ambientales, el Río San Francisco va a mantenerse vivo. </a:t>
            </a:r>
            <a:r>
              <a:rPr lang="es-GT" b="1" dirty="0" smtClean="0"/>
              <a:t>[condicional “como” + subjuntivo] </a:t>
            </a:r>
            <a:endParaRPr lang="pt-BR" dirty="0" smtClean="0"/>
          </a:p>
          <a:p>
            <a:pPr lvl="0" algn="just"/>
            <a:r>
              <a:rPr lang="es-GT" dirty="0" smtClean="0"/>
              <a:t>Siguiendo con el antiguo ritmo de destrucción, </a:t>
            </a:r>
            <a:r>
              <a:rPr lang="es-GT" b="1" dirty="0" smtClean="0"/>
              <a:t>en cincuenta años </a:t>
            </a:r>
            <a:r>
              <a:rPr lang="es-GT" b="1" u="sng" dirty="0" smtClean="0">
                <a:solidFill>
                  <a:schemeClr val="accent6">
                    <a:lumMod val="75000"/>
                  </a:schemeClr>
                </a:solidFill>
              </a:rPr>
              <a:t>íbamos/</a:t>
            </a:r>
            <a:r>
              <a:rPr lang="es-GT" b="1" u="sng" dirty="0" smtClean="0"/>
              <a:t>vamos</a:t>
            </a:r>
            <a:r>
              <a:rPr lang="es-GT" b="1" dirty="0" smtClean="0"/>
              <a:t> </a:t>
            </a:r>
            <a:r>
              <a:rPr lang="es-GT" dirty="0" smtClean="0"/>
              <a:t>a terminar sin el río. </a:t>
            </a:r>
            <a:r>
              <a:rPr lang="es-GT" b="1" dirty="0" smtClean="0"/>
              <a:t>[condicional con gerundio</a:t>
            </a:r>
            <a:r>
              <a:rPr lang="pt-BR" dirty="0" smtClean="0"/>
              <a:t> </a:t>
            </a:r>
            <a:r>
              <a:rPr lang="es-GT" b="1" dirty="0" smtClean="0"/>
              <a:t>] </a:t>
            </a:r>
            <a:r>
              <a:rPr lang="es-GT" b="1" dirty="0" smtClean="0">
                <a:solidFill>
                  <a:srgbClr val="FF0000"/>
                </a:solidFill>
              </a:rPr>
              <a:t>El problema está en el uso contradictorio de un marcador de tiempo de futuro y un verbo en el pretérito. Veamos las siguientes reformulaciones: </a:t>
            </a:r>
            <a:endParaRPr lang="es-GT" b="1" dirty="0" smtClean="0"/>
          </a:p>
          <a:p>
            <a:pPr lvl="0" algn="just"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 algn="just">
              <a:buNone/>
            </a:pP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Si </a:t>
            </a:r>
            <a:r>
              <a:rPr lang="pt-BR" dirty="0" err="1" smtClean="0">
                <a:solidFill>
                  <a:schemeClr val="accent6">
                    <a:lumMod val="75000"/>
                  </a:schemeClr>
                </a:solidFill>
              </a:rPr>
              <a:t>siguiéramos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6">
                    <a:lumMod val="75000"/>
                  </a:schemeClr>
                </a:solidFill>
              </a:rPr>
              <a:t>con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6">
                    <a:lumMod val="75000"/>
                  </a:schemeClr>
                </a:solidFill>
              </a:rPr>
              <a:t>el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6">
                    <a:lumMod val="75000"/>
                  </a:schemeClr>
                </a:solidFill>
              </a:rPr>
              <a:t>antiguo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 ritmo de </a:t>
            </a:r>
            <a:r>
              <a:rPr lang="pt-BR" dirty="0" err="1" smtClean="0">
                <a:solidFill>
                  <a:schemeClr val="accent6">
                    <a:lumMod val="75000"/>
                  </a:schemeClr>
                </a:solidFill>
              </a:rPr>
              <a:t>destrucción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, terminaríamos </a:t>
            </a:r>
            <a:r>
              <a:rPr lang="pt-BR" dirty="0" err="1" smtClean="0">
                <a:solidFill>
                  <a:schemeClr val="accent6">
                    <a:lumMod val="75000"/>
                  </a:schemeClr>
                </a:solidFill>
              </a:rPr>
              <a:t>sin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6">
                    <a:lumMod val="75000"/>
                  </a:schemeClr>
                </a:solidFill>
              </a:rPr>
              <a:t>el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6">
                    <a:lumMod val="75000"/>
                  </a:schemeClr>
                </a:solidFill>
              </a:rPr>
              <a:t>río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. / </a:t>
            </a:r>
            <a:r>
              <a:rPr lang="pt-BR" dirty="0" err="1" smtClean="0">
                <a:solidFill>
                  <a:schemeClr val="accent6">
                    <a:lumMod val="75000"/>
                  </a:schemeClr>
                </a:solidFill>
              </a:rPr>
              <a:t>terminábamos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6">
                    <a:lumMod val="75000"/>
                  </a:schemeClr>
                </a:solidFill>
              </a:rPr>
              <a:t>sin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6">
                    <a:lumMod val="75000"/>
                  </a:schemeClr>
                </a:solidFill>
              </a:rPr>
              <a:t>el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6">
                    <a:lumMod val="75000"/>
                  </a:schemeClr>
                </a:solidFill>
              </a:rPr>
              <a:t>río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>
              <a:buNone/>
            </a:pPr>
            <a:r>
              <a:rPr lang="es-ES" dirty="0" smtClean="0"/>
              <a:t>Siguiendo </a:t>
            </a:r>
            <a:r>
              <a:rPr lang="es-ES" dirty="0" smtClean="0"/>
              <a:t>con aquel ritmo de destrucción íbamos a terminar sin el río, pero por suerte hicimos una revolución ambiental. 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Ana Helena y Kamila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AR" dirty="0" smtClean="0"/>
              <a:t>El Eje Ambiental </a:t>
            </a:r>
            <a:r>
              <a:rPr lang="es-AR" u="sng" dirty="0" smtClean="0"/>
              <a:t>se mantendrá</a:t>
            </a:r>
            <a:r>
              <a:rPr lang="es-AR" dirty="0" smtClean="0"/>
              <a:t> limpio, </a:t>
            </a:r>
            <a:r>
              <a:rPr lang="es-AR" u="sng" dirty="0" smtClean="0"/>
              <a:t>a condición de que</a:t>
            </a:r>
            <a:r>
              <a:rPr lang="es-AR" dirty="0" smtClean="0"/>
              <a:t> la población </a:t>
            </a:r>
            <a:r>
              <a:rPr lang="es-AR" u="sng" strike="sngStrike" dirty="0" smtClean="0"/>
              <a:t>hiciera</a:t>
            </a:r>
            <a:r>
              <a:rPr lang="es-AR" u="sng" dirty="0" smtClean="0">
                <a:solidFill>
                  <a:schemeClr val="accent6">
                    <a:lumMod val="75000"/>
                  </a:schemeClr>
                </a:solidFill>
              </a:rPr>
              <a:t>/haga</a:t>
            </a:r>
            <a:r>
              <a:rPr lang="es-AR" dirty="0" smtClean="0"/>
              <a:t> su parte. </a:t>
            </a:r>
            <a:endParaRPr lang="pt-BR" dirty="0" smtClean="0"/>
          </a:p>
          <a:p>
            <a:pPr algn="just"/>
            <a:r>
              <a:rPr lang="es-AR" dirty="0" smtClean="0"/>
              <a:t>La población tendrá un espacio limpio salvo que el Eje Ambiental no se destruya a </a:t>
            </a:r>
            <a:r>
              <a:rPr lang="es-AR" strike="sngStrike" dirty="0" smtClean="0"/>
              <a:t>la</a:t>
            </a:r>
            <a:r>
              <a:rPr lang="es-AR" dirty="0" smtClean="0"/>
              <a:t> </a:t>
            </a:r>
            <a:r>
              <a:rPr lang="es-AR" strike="sngStrike" dirty="0" smtClean="0"/>
              <a:t>larga </a:t>
            </a:r>
            <a:r>
              <a:rPr lang="es-AR" dirty="0" smtClean="0"/>
              <a:t>lo largo del </a:t>
            </a:r>
            <a:r>
              <a:rPr lang="es-AR" dirty="0" smtClean="0"/>
              <a:t>tiempo / </a:t>
            </a:r>
            <a:r>
              <a:rPr lang="es-AR" dirty="0" smtClean="0"/>
              <a:t>“a la larga</a:t>
            </a:r>
            <a:r>
              <a:rPr lang="es-AR" dirty="0" smtClean="0"/>
              <a:t>”.  </a:t>
            </a:r>
            <a:endParaRPr lang="es-AR" dirty="0" smtClean="0"/>
          </a:p>
          <a:p>
            <a:pPr lvl="0" algn="just"/>
            <a:r>
              <a:rPr lang="es-AR" dirty="0" smtClean="0"/>
              <a:t> Preserva el Eje Ambiental y verás lo bien que el río estará en cincuenta años.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220</Words>
  <Application>Microsoft Office PowerPoint</Application>
  <PresentationFormat>Apresentação na tela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Hipótesis sobre el futuro del Río San Francisco</vt:lpstr>
      <vt:lpstr>Sabrina y Bia </vt:lpstr>
      <vt:lpstr>Karol y Giovanna</vt:lpstr>
      <vt:lpstr>Ana Helena y Kamila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Maite</dc:creator>
  <cp:lastModifiedBy>Maite</cp:lastModifiedBy>
  <cp:revision>37</cp:revision>
  <dcterms:created xsi:type="dcterms:W3CDTF">2020-10-13T22:15:19Z</dcterms:created>
  <dcterms:modified xsi:type="dcterms:W3CDTF">2020-10-17T20:20:22Z</dcterms:modified>
</cp:coreProperties>
</file>