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613AF0-6D10-4837-84ED-34B280F9E97E}" type="datetimeFigureOut">
              <a:rPr lang="pt-BR" smtClean="0"/>
              <a:t>14/11/2014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AB4CF4-40A3-41F2-9F30-C69D92610B6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ec.vcn.bc.ca/mpfc/modules/pd-smarp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poli.usp.br/images/stories/media/download/bibliotecas/DiretrizesTesesDissertacoe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t-br.libreoffic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peNUVjJ75I" TargetMode="External"/><Relationship Id="rId2" Type="http://schemas.openxmlformats.org/officeDocument/2006/relationships/hyperlink" Target="http://www.youtube.com/watch?v=7iEVDo7FN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dnote.com/" TargetMode="External"/><Relationship Id="rId2" Type="http://schemas.openxmlformats.org/officeDocument/2006/relationships/hyperlink" Target="http://sisbi.ufpel.edu.br/arquivos/Docs/Mendeley+28129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bref.sourceforge.net/" TargetMode="External"/><Relationship Id="rId4" Type="http://schemas.openxmlformats.org/officeDocument/2006/relationships/hyperlink" Target="https://www.zotero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 de Formatura 1 2014 2º.S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PSI2591</a:t>
            </a:r>
          </a:p>
          <a:p>
            <a:r>
              <a:rPr lang="pt-BR" dirty="0" smtClean="0"/>
              <a:t>Sergio </a:t>
            </a:r>
            <a:r>
              <a:rPr lang="pt-BR" dirty="0" err="1" smtClean="0"/>
              <a:t>Takeo</a:t>
            </a:r>
            <a:r>
              <a:rPr lang="pt-BR" dirty="0" smtClean="0"/>
              <a:t> </a:t>
            </a:r>
            <a:r>
              <a:rPr lang="pt-BR" dirty="0" err="1" smtClean="0"/>
              <a:t>Kofuji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Desenvolvimento</a:t>
            </a:r>
          </a:p>
          <a:p>
            <a:pPr lvl="1"/>
            <a:r>
              <a:rPr lang="pt-BR" dirty="0" smtClean="0"/>
              <a:t>Referencial teórico, incluindo trabalhos relacionados, metodologia, resultados parciais, discussão da viabilidade técnica, plano de gerenciamento (tempo, custos, riscos etc.)</a:t>
            </a:r>
          </a:p>
          <a:p>
            <a:r>
              <a:rPr lang="pt-BR" dirty="0" smtClean="0"/>
              <a:t>Conclusão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ELEMENTOS PÓS-TEXTUAIS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Apêndice</a:t>
            </a:r>
          </a:p>
          <a:p>
            <a:r>
              <a:rPr lang="pt-BR" dirty="0" smtClean="0"/>
              <a:t>Anexo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Sugestão de Capítulos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Capítulo 1</a:t>
            </a:r>
          </a:p>
          <a:p>
            <a:pPr lvl="1"/>
            <a:r>
              <a:rPr lang="pt-BR" dirty="0" smtClean="0"/>
              <a:t>Contexto, com a apresentação do problema a ser resolvido</a:t>
            </a:r>
          </a:p>
          <a:p>
            <a:pPr lvl="1"/>
            <a:r>
              <a:rPr lang="pt-BR" dirty="0" smtClean="0"/>
              <a:t>Objetos gerais e específicos (usar verbos no infinitivo; 1 objetivo geral declarando sucintamente </a:t>
            </a:r>
            <a:r>
              <a:rPr lang="pt-BR" b="1" u="sng" dirty="0" smtClean="0"/>
              <a:t>o que</a:t>
            </a:r>
            <a:r>
              <a:rPr lang="pt-BR" dirty="0" smtClean="0"/>
              <a:t>  ( NÃO COMO) será realizado e vários (até 5, geralmente) objetivos específicos, que tenham atributos SMART específico, Mensurável, Atingível, Realístico e ligado ao Tempo. </a:t>
            </a:r>
            <a:r>
              <a:rPr lang="pt-BR" dirty="0" smtClean="0">
                <a:hlinkClick r:id="rId2"/>
              </a:rPr>
              <a:t>http://cec.vcn.bc.ca/mpfc/modules/pd-smarp.htm</a:t>
            </a:r>
            <a:endParaRPr lang="pt-BR" dirty="0" smtClean="0"/>
          </a:p>
          <a:p>
            <a:pPr lvl="1"/>
            <a:r>
              <a:rPr lang="pt-BR" dirty="0" smtClean="0"/>
              <a:t>Justificativa Técnica (Econômica) para a realização do Projeto</a:t>
            </a:r>
          </a:p>
          <a:p>
            <a:pPr lvl="1"/>
            <a:r>
              <a:rPr lang="pt-BR" dirty="0" smtClean="0"/>
              <a:t>Impacto – discutir o impacto da realização do projeto no estado de arte científico, técnico, comercial, social etc.</a:t>
            </a:r>
          </a:p>
          <a:p>
            <a:pPr lvl="1"/>
            <a:r>
              <a:rPr lang="pt-BR" dirty="0" smtClean="0"/>
              <a:t>Resumo da metodologia (opcional, pois será detalhada em capítulo específico)</a:t>
            </a:r>
          </a:p>
          <a:p>
            <a:pPr lvl="1"/>
            <a:r>
              <a:rPr lang="pt-BR" dirty="0" smtClean="0"/>
              <a:t>Estrutura do Relatório – discussão capítulo a capítulo sobre o texto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Capítulo de Referencial Teórico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Deve apresentar de forma clara e objetiva o problema a ser resolvido e a sua solução. Deve apresentar uma DISCUSSÃO dos trabalhos relacionados, ou seja, trabalhos de terceiros que investigaram o problema e as soluções do problema. Se for o caso, cite normas técnicas e patentes.</a:t>
            </a:r>
          </a:p>
          <a:p>
            <a:r>
              <a:rPr lang="pt-BR" dirty="0" smtClean="0"/>
              <a:t>A definição dos REQUISITOS pode ser feita neste capítulo ou em capítulo específico. </a:t>
            </a:r>
          </a:p>
          <a:p>
            <a:r>
              <a:rPr lang="pt-BR" dirty="0" smtClean="0"/>
              <a:t>Diagramas </a:t>
            </a:r>
            <a:r>
              <a:rPr lang="pt-BR" dirty="0" err="1" smtClean="0"/>
              <a:t>HoQ</a:t>
            </a:r>
            <a:r>
              <a:rPr lang="pt-BR" dirty="0" smtClean="0"/>
              <a:t> (</a:t>
            </a:r>
            <a:r>
              <a:rPr lang="pt-BR" dirty="0" err="1" smtClean="0"/>
              <a:t>House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Quality</a:t>
            </a:r>
            <a:r>
              <a:rPr lang="pt-BR" dirty="0" smtClean="0"/>
              <a:t>), AHP, WBS,  documentos diversos, como requisitos de marketing, engenharia e restrições podem ser colocados no apêndice, mas devem ser discutidos e apresentados resumidamente no corpo do texto no capítulo mais adequado.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Tratando-se de um Projeto de Engenharia, cabe apresentar a metodologia a ser adotada.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Obtidos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Projeto Conceitual e Design Preliminar</a:t>
            </a:r>
          </a:p>
          <a:p>
            <a:r>
              <a:rPr lang="pt-BR" dirty="0" smtClean="0"/>
              <a:t>Pode incluir simulações, estudos analíticos e protótipos físicos</a:t>
            </a:r>
          </a:p>
          <a:p>
            <a:r>
              <a:rPr lang="pt-BR" dirty="0" smtClean="0"/>
              <a:t>Medições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Discussão dos Resultados e Viabilidade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resultados do capítulo anterior são discutidos. Deve procurar mostrar a viabilidade técnica e financeira do projeto</a:t>
            </a:r>
          </a:p>
          <a:p>
            <a:r>
              <a:rPr lang="pt-BR" dirty="0" smtClean="0"/>
              <a:t>A viabilidade econômica pode também ser discutida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Gerencial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Deve pelo menos conter:</a:t>
            </a:r>
          </a:p>
          <a:p>
            <a:pPr lvl="1"/>
            <a:r>
              <a:rPr lang="pt-BR" dirty="0" smtClean="0"/>
              <a:t>Gerenciamento de Tempo</a:t>
            </a:r>
          </a:p>
          <a:p>
            <a:pPr lvl="1"/>
            <a:r>
              <a:rPr lang="pt-BR" dirty="0" smtClean="0"/>
              <a:t>Gerenciamento de Custos</a:t>
            </a:r>
          </a:p>
          <a:p>
            <a:pPr lvl="1"/>
            <a:r>
              <a:rPr lang="pt-BR" dirty="0" smtClean="0"/>
              <a:t>Gerenciamento de Risco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Deve apresentar uma síntese do problema, solução proposta. O texto deve destacar os resultados preliminares obtidos que mostrem a viabilidade técnica e financeira do projeto. </a:t>
            </a:r>
          </a:p>
          <a:p>
            <a:r>
              <a:rPr lang="pt-BR" dirty="0" smtClean="0"/>
              <a:t>Deve comentar o trabalho a ser realizado em PF2.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Uma lista da literatura referenciada (numérica ou </a:t>
            </a:r>
            <a:r>
              <a:rPr lang="pt-BR" dirty="0" err="1" smtClean="0"/>
              <a:t>autor-data</a:t>
            </a:r>
            <a:r>
              <a:rPr lang="pt-BR" dirty="0" smtClean="0"/>
              <a:t>) no texto, e deve seguir o padrão ABNT. </a:t>
            </a:r>
          </a:p>
          <a:p>
            <a:r>
              <a:rPr lang="pt-BR" dirty="0" smtClean="0"/>
              <a:t>A utilização de um Gerenciador de Referências permite uma fácil geração (automática) desta lista.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Diretizes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Sobre a Forma</a:t>
            </a:r>
          </a:p>
          <a:p>
            <a:r>
              <a:rPr lang="pt-BR" dirty="0" smtClean="0"/>
              <a:t>Sobre a Organização</a:t>
            </a:r>
          </a:p>
          <a:p>
            <a:r>
              <a:rPr lang="pt-BR" dirty="0" smtClean="0"/>
              <a:t>Sobre o Conteúdo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Obrigado. Perguntas?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Kofuji</a:t>
            </a:r>
            <a:r>
              <a:rPr lang="pt-BR" dirty="0" smtClean="0"/>
              <a:t> (</a:t>
            </a:r>
            <a:r>
              <a:rPr lang="pt-BR" dirty="0" err="1" smtClean="0"/>
              <a:t>at</a:t>
            </a:r>
            <a:r>
              <a:rPr lang="pt-BR" dirty="0" smtClean="0"/>
              <a:t>) </a:t>
            </a:r>
            <a:r>
              <a:rPr lang="pt-BR" dirty="0" err="1" smtClean="0"/>
              <a:t>usp</a:t>
            </a:r>
            <a:r>
              <a:rPr lang="pt-BR" dirty="0" smtClean="0"/>
              <a:t>.</a:t>
            </a:r>
            <a:r>
              <a:rPr lang="pt-BR" dirty="0" err="1" smtClean="0"/>
              <a:t>br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Adoção das normas ABNT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Adote as normas da USP, seguindo o padrão ABNT (POLI, 2013)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hlinkClick r:id="rId2"/>
              </a:rPr>
              <a:t>http://www3.poli.usp.br/images/stories/media/download/bibliotecas/DiretrizesTesesDissertacoes.pdf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Ferramentas de Edição de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aluno pode optar pelo uso das ferramentas como:</a:t>
            </a:r>
          </a:p>
          <a:p>
            <a:pPr lvl="1"/>
            <a:r>
              <a:rPr lang="pt-BR" dirty="0" smtClean="0"/>
              <a:t>Ferramentas comuns de edição de texto, como </a:t>
            </a:r>
            <a:r>
              <a:rPr lang="pt-BR" dirty="0" err="1" smtClean="0"/>
              <a:t>windows</a:t>
            </a:r>
            <a:r>
              <a:rPr lang="pt-BR" dirty="0" smtClean="0"/>
              <a:t> </a:t>
            </a:r>
            <a:r>
              <a:rPr lang="pt-BR" dirty="0" err="1" smtClean="0"/>
              <a:t>office</a:t>
            </a:r>
            <a:r>
              <a:rPr lang="pt-BR" dirty="0"/>
              <a:t> </a:t>
            </a:r>
            <a:r>
              <a:rPr lang="pt-BR" dirty="0" smtClean="0"/>
              <a:t>e o </a:t>
            </a:r>
            <a:r>
              <a:rPr lang="pt-BR" dirty="0" err="1" smtClean="0"/>
              <a:t>libreoffice</a:t>
            </a:r>
            <a:r>
              <a:rPr lang="pt-BR" dirty="0" smtClean="0"/>
              <a:t> (</a:t>
            </a:r>
            <a:r>
              <a:rPr lang="pt-BR" dirty="0" smtClean="0">
                <a:hlinkClick r:id="rId2"/>
              </a:rPr>
              <a:t>https://pt-br.libreoffice.org/</a:t>
            </a:r>
            <a:r>
              <a:rPr lang="pt-BR" dirty="0" smtClean="0"/>
              <a:t>). Neste caso, a </a:t>
            </a:r>
            <a:r>
              <a:rPr lang="pt-BR" dirty="0" err="1" smtClean="0"/>
              <a:t>oluno</a:t>
            </a:r>
            <a:r>
              <a:rPr lang="pt-BR" dirty="0" smtClean="0"/>
              <a:t> deverá configura o editor de acordo com o a diretrizes ABNT</a:t>
            </a:r>
          </a:p>
          <a:p>
            <a:pPr lvl="1"/>
            <a:r>
              <a:rPr lang="pt-BR" dirty="0" smtClean="0"/>
              <a:t>Ferramentas compatíveis com o TEX. Neste caso, </a:t>
            </a:r>
            <a:r>
              <a:rPr lang="pt-BR" dirty="0" err="1" smtClean="0"/>
              <a:t>vc</a:t>
            </a:r>
            <a:r>
              <a:rPr lang="pt-BR" dirty="0" smtClean="0"/>
              <a:t> poderá utilizar </a:t>
            </a:r>
            <a:r>
              <a:rPr lang="pt-BR" dirty="0" err="1" smtClean="0"/>
              <a:t>templates</a:t>
            </a:r>
            <a:r>
              <a:rPr lang="pt-BR" dirty="0" smtClean="0"/>
              <a:t> de terceiros que atendam as diretrizes ABNT (POLI, 2013)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Texmaker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Texmaker</a:t>
            </a:r>
            <a:r>
              <a:rPr lang="pt-BR" dirty="0" smtClean="0"/>
              <a:t> é um editor de textos completo. Possui verificador ortográfico, compilador e um conversor </a:t>
            </a:r>
            <a:r>
              <a:rPr lang="pt-BR" dirty="0" err="1" smtClean="0"/>
              <a:t>Latex-pdf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 conjunto com esse software, é possível utilizar os modelos canônicos abntex2, que podem ser baixados a partir do link:</a:t>
            </a:r>
          </a:p>
          <a:p>
            <a:r>
              <a:rPr lang="pt-BR" dirty="0" smtClean="0"/>
              <a:t>https://code.google.com/p/abntex2/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Vídeos – </a:t>
            </a:r>
            <a:r>
              <a:rPr lang="pt-BR" dirty="0" err="1" smtClean="0"/>
              <a:t>Latex</a:t>
            </a:r>
            <a:r>
              <a:rPr lang="pt-BR" dirty="0" smtClean="0"/>
              <a:t>/</a:t>
            </a:r>
            <a:r>
              <a:rPr lang="pt-BR" dirty="0" err="1" smtClean="0"/>
              <a:t>Texmaker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http://www.youtube.com/watch?v=7iEVDo7FNtM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http://www.youtube.com/watch?v=5peNUVjJ75I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Gerenciador de 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Mendeley</a:t>
            </a:r>
            <a:r>
              <a:rPr lang="pt-BR" dirty="0" smtClean="0"/>
              <a:t> </a:t>
            </a:r>
            <a:r>
              <a:rPr lang="pt-BR" dirty="0" smtClean="0">
                <a:hlinkClick r:id="rId2"/>
              </a:rPr>
              <a:t>http://sisbi.ufpel.edu.br/arquivos/Docs/Mendeley+28129.</a:t>
            </a:r>
            <a:r>
              <a:rPr lang="pt-BR" dirty="0" err="1" smtClean="0">
                <a:hlinkClick r:id="rId2"/>
              </a:rPr>
              <a:t>pdf</a:t>
            </a:r>
            <a:endParaRPr lang="pt-BR" dirty="0" smtClean="0"/>
          </a:p>
          <a:p>
            <a:r>
              <a:rPr lang="pt-BR" dirty="0" err="1" smtClean="0"/>
              <a:t>EndNote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hlinkClick r:id="rId3"/>
              </a:rPr>
              <a:t>http://endnote.com/</a:t>
            </a:r>
            <a:endParaRPr lang="pt-BR" dirty="0" smtClean="0"/>
          </a:p>
          <a:p>
            <a:r>
              <a:rPr lang="pt-BR" dirty="0" err="1" smtClean="0"/>
              <a:t>Zotero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hlinkClick r:id="rId4"/>
              </a:rPr>
              <a:t>https://www.zotero.org/</a:t>
            </a:r>
            <a:endParaRPr lang="pt-BR" dirty="0" smtClean="0"/>
          </a:p>
          <a:p>
            <a:r>
              <a:rPr lang="pt-BR" dirty="0" err="1" smtClean="0"/>
              <a:t>Jabref</a:t>
            </a:r>
            <a:endParaRPr lang="pt-BR" dirty="0" smtClean="0"/>
          </a:p>
          <a:p>
            <a:pPr lvl="1">
              <a:buNone/>
            </a:pPr>
            <a:r>
              <a:rPr lang="pt-BR" dirty="0" smtClean="0">
                <a:hlinkClick r:id="rId5"/>
              </a:rPr>
              <a:t>http://jabref.sourceforge.net/</a:t>
            </a:r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Ger. Ref. TEX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err="1" smtClean="0"/>
              <a:t>BibTex</a:t>
            </a:r>
            <a:r>
              <a:rPr lang="pt-BR" dirty="0" smtClean="0"/>
              <a:t> é o gerenciador de referências padrão do programa </a:t>
            </a:r>
            <a:r>
              <a:rPr lang="pt-BR" dirty="0" err="1" smtClean="0"/>
              <a:t>Texmaker</a:t>
            </a:r>
            <a:r>
              <a:rPr lang="pt-BR" dirty="0" smtClean="0"/>
              <a:t>. Para que lista de referências seja gerada no formato ABNT é necessário incluir as bibliotecas ABNTEX2.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Deve-se seguir as diretrizes ABNT, que prevê três partes principais:</a:t>
            </a:r>
          </a:p>
          <a:p>
            <a:pPr lvl="1">
              <a:buNone/>
            </a:pPr>
            <a:r>
              <a:rPr lang="pt-BR" b="1" u="sng" dirty="0" smtClean="0"/>
              <a:t>Elementos pré-textuais</a:t>
            </a:r>
          </a:p>
          <a:p>
            <a:pPr lvl="1"/>
            <a:r>
              <a:rPr lang="pt-BR" dirty="0" smtClean="0"/>
              <a:t>Capa</a:t>
            </a:r>
          </a:p>
          <a:p>
            <a:pPr lvl="1"/>
            <a:r>
              <a:rPr lang="pt-BR" dirty="0" smtClean="0"/>
              <a:t>Folha de Rosto</a:t>
            </a:r>
          </a:p>
          <a:p>
            <a:pPr lvl="1"/>
            <a:r>
              <a:rPr lang="pt-BR" dirty="0" smtClean="0"/>
              <a:t>Resumo na língua vernácula</a:t>
            </a:r>
          </a:p>
          <a:p>
            <a:pPr lvl="1"/>
            <a:r>
              <a:rPr lang="pt-BR" dirty="0" smtClean="0"/>
              <a:t>Resumo na língua estrangeira</a:t>
            </a:r>
          </a:p>
          <a:p>
            <a:pPr lvl="1"/>
            <a:r>
              <a:rPr lang="pt-BR" dirty="0" smtClean="0"/>
              <a:t>Lista de ilustração e tabelas</a:t>
            </a:r>
          </a:p>
          <a:p>
            <a:pPr lvl="1"/>
            <a:r>
              <a:rPr lang="pt-BR" dirty="0" smtClean="0"/>
              <a:t>Lista de abreviaturas</a:t>
            </a:r>
          </a:p>
          <a:p>
            <a:pPr lvl="1"/>
            <a:r>
              <a:rPr lang="pt-BR" dirty="0" smtClean="0"/>
              <a:t>Siglas e símbolos</a:t>
            </a:r>
          </a:p>
          <a:p>
            <a:pPr lvl="1"/>
            <a:r>
              <a:rPr lang="pt-BR" dirty="0" smtClean="0"/>
              <a:t>Sumário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</TotalTime>
  <Words>691</Words>
  <Application>Microsoft Office PowerPoint</Application>
  <PresentationFormat>Apresentação na tela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Aspecto</vt:lpstr>
      <vt:lpstr>Projeto de Formatura 1 2014 2º.S</vt:lpstr>
      <vt:lpstr>Diretizes</vt:lpstr>
      <vt:lpstr>Adoção das normas ABNT</vt:lpstr>
      <vt:lpstr>Ferramentas de Edição de Texto</vt:lpstr>
      <vt:lpstr>Texmaker</vt:lpstr>
      <vt:lpstr>Vídeos – Latex/Texmaker</vt:lpstr>
      <vt:lpstr>Gerenciador de Referências</vt:lpstr>
      <vt:lpstr>Ger. Ref. TEX</vt:lpstr>
      <vt:lpstr>Estrutura</vt:lpstr>
      <vt:lpstr>ELEMENTOS TEXTUAIS</vt:lpstr>
      <vt:lpstr>ELEMENTOS PÓS-TEXTUAIS</vt:lpstr>
      <vt:lpstr>Sugestão de Capítulos</vt:lpstr>
      <vt:lpstr>Capítulo de Referencial Teórico</vt:lpstr>
      <vt:lpstr>Metodologia</vt:lpstr>
      <vt:lpstr>Resultados Obtidos</vt:lpstr>
      <vt:lpstr>Discussão dos Resultados e Viabilidade</vt:lpstr>
      <vt:lpstr>Plano Gerencial</vt:lpstr>
      <vt:lpstr>Conclusões</vt:lpstr>
      <vt:lpstr>Referências</vt:lpstr>
      <vt:lpstr>Obrigado. Perguntas?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de Formatura 1 2014 2º.S</dc:title>
  <dc:creator>sergio.kofuji</dc:creator>
  <cp:lastModifiedBy>sergio.kofuji</cp:lastModifiedBy>
  <cp:revision>11</cp:revision>
  <dcterms:created xsi:type="dcterms:W3CDTF">2014-11-14T14:57:28Z</dcterms:created>
  <dcterms:modified xsi:type="dcterms:W3CDTF">2014-11-14T16:41:03Z</dcterms:modified>
</cp:coreProperties>
</file>