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726" r:id="rId2"/>
    <p:sldId id="728" r:id="rId3"/>
    <p:sldId id="729" r:id="rId4"/>
    <p:sldId id="730" r:id="rId5"/>
    <p:sldId id="732" r:id="rId6"/>
    <p:sldId id="733" r:id="rId7"/>
    <p:sldId id="734" r:id="rId8"/>
    <p:sldId id="735" r:id="rId9"/>
    <p:sldId id="736" r:id="rId10"/>
    <p:sldId id="737" r:id="rId11"/>
    <p:sldId id="738" r:id="rId12"/>
    <p:sldId id="739" r:id="rId13"/>
    <p:sldId id="740" r:id="rId14"/>
    <p:sldId id="741" r:id="rId15"/>
    <p:sldId id="742" r:id="rId16"/>
    <p:sldId id="743" r:id="rId17"/>
    <p:sldId id="744" r:id="rId18"/>
    <p:sldId id="745" r:id="rId19"/>
    <p:sldId id="746" r:id="rId20"/>
    <p:sldId id="747" r:id="rId21"/>
    <p:sldId id="751" r:id="rId22"/>
    <p:sldId id="756" r:id="rId23"/>
    <p:sldId id="755" r:id="rId24"/>
    <p:sldId id="758" r:id="rId25"/>
    <p:sldId id="759" r:id="rId26"/>
    <p:sldId id="760" r:id="rId27"/>
    <p:sldId id="761" r:id="rId28"/>
    <p:sldId id="762" r:id="rId29"/>
    <p:sldId id="763" r:id="rId30"/>
    <p:sldId id="764" r:id="rId31"/>
    <p:sldId id="765" r:id="rId32"/>
    <p:sldId id="766" r:id="rId33"/>
    <p:sldId id="767" r:id="rId34"/>
    <p:sldId id="768" r:id="rId35"/>
    <p:sldId id="769" r:id="rId36"/>
    <p:sldId id="770" r:id="rId37"/>
    <p:sldId id="771" r:id="rId38"/>
    <p:sldId id="773" r:id="rId39"/>
    <p:sldId id="772"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09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3B5E4-DE5C-48FD-A472-222516057643}" type="datetimeFigureOut">
              <a:rPr lang="pt-BR" smtClean="0"/>
              <a:t>25/08/2015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ED6C8-6C8C-404C-82B5-24894035DB47}" type="slidenum">
              <a:rPr lang="pt-BR" smtClean="0"/>
              <a:t>‹nº›</a:t>
            </a:fld>
            <a:endParaRPr lang="pt-BR"/>
          </a:p>
        </p:txBody>
      </p:sp>
    </p:spTree>
    <p:extLst>
      <p:ext uri="{BB962C8B-B14F-4D97-AF65-F5344CB8AC3E}">
        <p14:creationId xmlns:p14="http://schemas.microsoft.com/office/powerpoint/2010/main" val="382686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89731-44F2-4F65-820C-3FF1DF864AAE}" type="slidenum">
              <a:rPr lang="en-GB"/>
              <a:pPr/>
              <a:t>14</a:t>
            </a:fld>
            <a:endParaRPr lang="en-GB"/>
          </a:p>
        </p:txBody>
      </p:sp>
      <p:sp>
        <p:nvSpPr>
          <p:cNvPr id="174082" name="Rectangle 2"/>
          <p:cNvSpPr>
            <a:spLocks noGrp="1" noRot="1" noChangeAspect="1" noChangeArrowheads="1" noTextEdit="1"/>
          </p:cNvSpPr>
          <p:nvPr>
            <p:ph type="sldImg"/>
          </p:nvPr>
        </p:nvSpPr>
        <p:spPr>
          <a:xfrm>
            <a:off x="1128713" y="701675"/>
            <a:ext cx="4586287" cy="3440113"/>
          </a:xfrm>
          <a:ln/>
        </p:spPr>
      </p:sp>
      <p:sp>
        <p:nvSpPr>
          <p:cNvPr id="174083" name="Rectangle 3"/>
          <p:cNvSpPr>
            <a:spLocks noGrp="1" noChangeArrowheads="1"/>
          </p:cNvSpPr>
          <p:nvPr>
            <p:ph type="body" idx="1"/>
          </p:nvPr>
        </p:nvSpPr>
        <p:spPr>
          <a:xfrm>
            <a:off x="922345" y="4351918"/>
            <a:ext cx="5024738" cy="4332908"/>
          </a:xfrm>
        </p:spPr>
        <p:txBody>
          <a:bodyPr/>
          <a:lstStyle/>
          <a:p>
            <a:r>
              <a:rPr lang="en-GB"/>
              <a:t>So, how did the Review demonstrate that climate change is so important?  It did so in two ways.  First, it looked at the potential impacts and effects of climate change at different increases in temperature, then related those temperature rises to projections of greenhouse gas emissions.  Many of you will know that this is the task of the Intergovernmental Panel on Climate Change’s WG2 on impacts, adaptation and vulnerability, and it supports the findings of the Review.</a:t>
            </a:r>
          </a:p>
          <a:p>
            <a:r>
              <a:rPr lang="en-GB"/>
              <a:t>If the world continues to emit greenhouse gases in the quantities we are doing right now, we run very high risks – it implies a rise in temperature of around 4-5 degrees C above pre-industrial levels, which we’ve not really considered or seen before.  A change of 5 degC could change the worlds physical geography, and therefore human geography, how we live our lives.  And these effects are, in the main, negative effects and inequitable – they hit poor countries earliest and hardest.  </a:t>
            </a:r>
          </a:p>
          <a:p>
            <a:r>
              <a:rPr lang="en-GB"/>
              <a:t>Let me give just one example briefly:  at a temperature increase of 1 deg C, we expect severe impacts in the marginal Sahel, at an increase of 2-3deg C we may see a 25-60% increase in the people at risk of hunger with half of that increase in Africa and West Asia, while at 4-5degC scientists expect crop yields to decline by up to a third in Africa.  Many other effects of climate change are mediated through water, risks of more extreme events such as both drought and flooding - leading to major water shortages.  There are risks to ecosystems, of extinction of major species, of abrupt and major irreversible changes.</a:t>
            </a:r>
          </a:p>
        </p:txBody>
      </p:sp>
    </p:spTree>
    <p:extLst>
      <p:ext uri="{BB962C8B-B14F-4D97-AF65-F5344CB8AC3E}">
        <p14:creationId xmlns:p14="http://schemas.microsoft.com/office/powerpoint/2010/main" val="28867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DE1E3-2E87-4809-8116-589144CA396C}" type="slidenum">
              <a:rPr lang="en-GB"/>
              <a:pPr/>
              <a:t>15</a:t>
            </a:fld>
            <a:endParaRPr lang="en-GB"/>
          </a:p>
        </p:txBody>
      </p:sp>
      <p:sp>
        <p:nvSpPr>
          <p:cNvPr id="231426" name="Rectangle 2"/>
          <p:cNvSpPr>
            <a:spLocks noGrp="1" noRot="1" noChangeAspect="1" noChangeArrowheads="1" noTextEdit="1"/>
          </p:cNvSpPr>
          <p:nvPr>
            <p:ph type="sldImg"/>
          </p:nvPr>
        </p:nvSpPr>
        <p:spPr>
          <a:xfrm>
            <a:off x="1128713" y="701675"/>
            <a:ext cx="4586287" cy="3440113"/>
          </a:xfrm>
          <a:ln/>
        </p:spPr>
      </p:sp>
      <p:sp>
        <p:nvSpPr>
          <p:cNvPr id="231427" name="Rectangle 3"/>
          <p:cNvSpPr>
            <a:spLocks noGrp="1" noChangeArrowheads="1"/>
          </p:cNvSpPr>
          <p:nvPr>
            <p:ph type="body" idx="1"/>
          </p:nvPr>
        </p:nvSpPr>
        <p:spPr>
          <a:xfrm>
            <a:off x="940302" y="4351918"/>
            <a:ext cx="5014943" cy="4492302"/>
          </a:xfrm>
        </p:spPr>
        <p:txBody>
          <a:bodyPr/>
          <a:lstStyle/>
          <a:p>
            <a:r>
              <a:rPr lang="en-GB"/>
              <a:t>There are some very serious threats we face, and by considering those risks, the Review finds that we should try to do something to stabilise greenhouse gas emissions, in order to avoid these dangerous temperature increases.  Our emissions are a flow each year that accumulates in the atmosphere, building up stocks over time – concentrations – and it is that stock that leads to climate change.  At the moment, we are at around 430ppm concentrations, and rising by around 2ppm per year.  Therefore, stabilising at around 450ppm, where the risk of a temperature rise of around 2deg C will be about 50:50, will be very difficult – we will get to 450 within the next 10 years on current projections.  But even something more “realistic” of stabilising at around 550ppm would be very risky – that gives a 50:50 chance of a 3 deg C rise, but it is far less risky than staying on a BAU path, which gets us to 5 deg rises.  This underlines the problem, that the actions we – the world - takes now make a very large difference.</a:t>
            </a:r>
            <a:endParaRPr lang="en-US">
              <a:latin typeface="Arial" charset="0"/>
            </a:endParaRPr>
          </a:p>
        </p:txBody>
      </p:sp>
    </p:spTree>
    <p:extLst>
      <p:ext uri="{BB962C8B-B14F-4D97-AF65-F5344CB8AC3E}">
        <p14:creationId xmlns:p14="http://schemas.microsoft.com/office/powerpoint/2010/main" val="193376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0B27782-31FE-4E25-92DD-8C8E7CEAA1BD}" type="slidenum">
              <a:rPr lang="pt-BR" smtClean="0"/>
              <a:t>26</a:t>
            </a:fld>
            <a:endParaRPr lang="pt-BR"/>
          </a:p>
        </p:txBody>
      </p:sp>
    </p:spTree>
    <p:extLst>
      <p:ext uri="{BB962C8B-B14F-4D97-AF65-F5344CB8AC3E}">
        <p14:creationId xmlns:p14="http://schemas.microsoft.com/office/powerpoint/2010/main" val="303548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EADB151-802A-45B1-ACF1-BB106FE97F72}" type="datetimeFigureOut">
              <a:rPr lang="pt-BR" smtClean="0"/>
              <a:pPr/>
              <a:t>25/08/2015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C1D57C-F2E0-4292-A598-4630142A256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DB151-802A-45B1-ACF1-BB106FE97F72}" type="datetimeFigureOut">
              <a:rPr lang="pt-BR" smtClean="0"/>
              <a:pPr/>
              <a:t>25/08/2015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1D57C-F2E0-4292-A598-4630142A256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xxonsecrets.org/index.php?mapid=185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pt-BR" sz="9600" dirty="0" smtClean="0"/>
              <a:t>Aquecimento Global</a:t>
            </a:r>
            <a:endParaRPr lang="pt-BR" sz="9600" dirty="0"/>
          </a:p>
        </p:txBody>
      </p:sp>
      <p:sp>
        <p:nvSpPr>
          <p:cNvPr id="3" name="Subtítulo 2"/>
          <p:cNvSpPr>
            <a:spLocks noGrp="1"/>
          </p:cNvSpPr>
          <p:nvPr>
            <p:ph type="subTitle" idx="1"/>
          </p:nvPr>
        </p:nvSpPr>
        <p:spPr/>
        <p:txBody>
          <a:bodyPr/>
          <a:lstStyle/>
          <a:p>
            <a:endParaRPr lang="pt-BR" dirty="0" smtClean="0"/>
          </a:p>
          <a:p>
            <a:endParaRPr lang="pt-BR" dirty="0"/>
          </a:p>
          <a:p>
            <a:r>
              <a:rPr lang="pt-BR" dirty="0" smtClean="0"/>
              <a:t> </a:t>
            </a:r>
            <a:endParaRPr lang="pt-BR" dirty="0"/>
          </a:p>
        </p:txBody>
      </p:sp>
    </p:spTree>
    <p:extLst>
      <p:ext uri="{BB962C8B-B14F-4D97-AF65-F5344CB8AC3E}">
        <p14:creationId xmlns:p14="http://schemas.microsoft.com/office/powerpoint/2010/main" val="2139783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252520" cy="1143000"/>
          </a:xfrm>
        </p:spPr>
        <p:txBody>
          <a:bodyPr>
            <a:normAutofit fontScale="90000"/>
          </a:bodyPr>
          <a:lstStyle/>
          <a:p>
            <a:r>
              <a:rPr lang="en-US" b="1" dirty="0"/>
              <a:t>Climate change impacts on the biophysics and economics of world </a:t>
            </a:r>
            <a:r>
              <a:rPr lang="en-US" b="1" dirty="0" smtClean="0"/>
              <a:t>fisheries</a:t>
            </a:r>
            <a:endParaRPr lang="pt-BR" dirty="0"/>
          </a:p>
        </p:txBody>
      </p:sp>
      <p:sp>
        <p:nvSpPr>
          <p:cNvPr id="3" name="Espaço Reservado para Conteúdo 2"/>
          <p:cNvSpPr>
            <a:spLocks noGrp="1"/>
          </p:cNvSpPr>
          <p:nvPr>
            <p:ph idx="1"/>
          </p:nvPr>
        </p:nvSpPr>
        <p:spPr>
          <a:xfrm>
            <a:off x="323528" y="2492896"/>
            <a:ext cx="8229600" cy="4525963"/>
          </a:xfrm>
        </p:spPr>
        <p:txBody>
          <a:bodyPr/>
          <a:lstStyle/>
          <a:p>
            <a:r>
              <a:rPr lang="en-US" dirty="0"/>
              <a:t>Observations, experiments and simulation models show that climate change would result in changes in primary productivity, shifts in distribution and changes in the potential yield of exploited marine species, resulting in impacts on the economics of fisheries worldwide. </a:t>
            </a:r>
            <a:endParaRPr lang="pt-BR" dirty="0"/>
          </a:p>
        </p:txBody>
      </p:sp>
    </p:spTree>
    <p:extLst>
      <p:ext uri="{BB962C8B-B14F-4D97-AF65-F5344CB8AC3E}">
        <p14:creationId xmlns:p14="http://schemas.microsoft.com/office/powerpoint/2010/main" val="160579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a:t>Sensitivity of tropical precipitation extremes to climate change</a:t>
            </a:r>
            <a:endParaRPr lang="pt-BR" dirty="0"/>
          </a:p>
        </p:txBody>
      </p:sp>
      <p:pic>
        <p:nvPicPr>
          <p:cNvPr id="3074" name="Picture 2" descr="Sensitivities (%[thinsp]K-1) of the 99.9th percentile of precipitation for variability versus climate change in the CMIP3 simul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1887"/>
            <a:ext cx="6912768" cy="504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1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hlinkClick r:id="rId2"/>
              </a:rPr>
              <a:t>http://www.exxonsecrets.org/index.php?mapid=1852</a:t>
            </a:r>
            <a:endParaRPr lang="pt-B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7888081" cy="443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56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ormAutofit fontScale="90000"/>
          </a:bodyPr>
          <a:lstStyle/>
          <a:p>
            <a:r>
              <a:rPr lang="pt-BR" dirty="0"/>
              <a:t>Aquecimento Global</a:t>
            </a:r>
            <a:r>
              <a:rPr lang="en-CA" sz="3600" b="1" dirty="0" smtClean="0">
                <a:solidFill>
                  <a:srgbClr val="333399"/>
                </a:solidFill>
                <a:latin typeface="Times New Roman" pitchFamily="18" charset="0"/>
              </a:rPr>
              <a:t/>
            </a:r>
            <a:br>
              <a:rPr lang="en-CA" sz="3600" b="1" dirty="0" smtClean="0">
                <a:solidFill>
                  <a:srgbClr val="333399"/>
                </a:solidFill>
                <a:latin typeface="Times New Roman" pitchFamily="18" charset="0"/>
              </a:rPr>
            </a:br>
            <a:r>
              <a:rPr lang="pt-BR" dirty="0" smtClean="0"/>
              <a:t>IMPACTO NA ECONOMIA</a:t>
            </a:r>
          </a:p>
        </p:txBody>
      </p:sp>
      <p:sp>
        <p:nvSpPr>
          <p:cNvPr id="19459" name="Rectangle 3"/>
          <p:cNvSpPr>
            <a:spLocks noGrp="1" noChangeArrowheads="1"/>
          </p:cNvSpPr>
          <p:nvPr>
            <p:ph type="body" idx="4294967295"/>
          </p:nvPr>
        </p:nvSpPr>
        <p:spPr>
          <a:xfrm>
            <a:off x="3276600" y="2060575"/>
            <a:ext cx="5543550" cy="4525963"/>
          </a:xfrm>
        </p:spPr>
        <p:txBody>
          <a:bodyPr/>
          <a:lstStyle/>
          <a:p>
            <a:pPr eaLnBrk="1" hangingPunct="1">
              <a:lnSpc>
                <a:spcPct val="90000"/>
              </a:lnSpc>
              <a:buFontTx/>
              <a:buNone/>
            </a:pPr>
            <a:r>
              <a:rPr lang="pt-BR" smtClean="0"/>
              <a:t>	Perdas de 5 a 20% do PIB mundial</a:t>
            </a:r>
          </a:p>
          <a:p>
            <a:pPr eaLnBrk="1" hangingPunct="1">
              <a:lnSpc>
                <a:spcPct val="90000"/>
              </a:lnSpc>
              <a:buFontTx/>
              <a:buNone/>
            </a:pPr>
            <a:endParaRPr lang="pt-BR" smtClean="0"/>
          </a:p>
          <a:p>
            <a:pPr eaLnBrk="1" hangingPunct="1">
              <a:lnSpc>
                <a:spcPct val="90000"/>
              </a:lnSpc>
              <a:buFontTx/>
              <a:buNone/>
            </a:pPr>
            <a:r>
              <a:rPr lang="pt-BR" smtClean="0"/>
              <a:t>	Investimentos necessários para minimizar estes custos e riscos: 1 a 2% do PIB mundial</a:t>
            </a:r>
          </a:p>
        </p:txBody>
      </p:sp>
      <p:sp>
        <p:nvSpPr>
          <p:cNvPr id="19460" name="Text Box 5"/>
          <p:cNvSpPr txBox="1">
            <a:spLocks noChangeArrowheads="1"/>
          </p:cNvSpPr>
          <p:nvPr/>
        </p:nvSpPr>
        <p:spPr bwMode="auto">
          <a:xfrm>
            <a:off x="395288" y="5300663"/>
            <a:ext cx="3168650" cy="366712"/>
          </a:xfrm>
          <a:prstGeom prst="rect">
            <a:avLst/>
          </a:prstGeom>
          <a:noFill/>
          <a:ln w="9525">
            <a:noFill/>
            <a:miter lim="800000"/>
            <a:headEnd/>
            <a:tailEnd/>
          </a:ln>
        </p:spPr>
        <p:txBody>
          <a:bodyPr>
            <a:spAutoFit/>
          </a:bodyPr>
          <a:lstStyle/>
          <a:p>
            <a:pPr>
              <a:spcBef>
                <a:spcPct val="50000"/>
              </a:spcBef>
            </a:pPr>
            <a:r>
              <a:rPr lang="pt-BR"/>
              <a:t>Prof. Nicholas Stern, LSE</a:t>
            </a:r>
          </a:p>
        </p:txBody>
      </p:sp>
      <p:pic>
        <p:nvPicPr>
          <p:cNvPr id="19461" name="Picture 7" descr="medium_nicholasstern"/>
          <p:cNvPicPr>
            <a:picLocks noChangeAspect="1" noChangeArrowheads="1"/>
          </p:cNvPicPr>
          <p:nvPr/>
        </p:nvPicPr>
        <p:blipFill>
          <a:blip r:embed="rId2"/>
          <a:srcRect/>
          <a:stretch>
            <a:fillRect/>
          </a:stretch>
        </p:blipFill>
        <p:spPr bwMode="auto">
          <a:xfrm>
            <a:off x="827088" y="2276475"/>
            <a:ext cx="2106612" cy="2808288"/>
          </a:xfrm>
          <a:prstGeom prst="rect">
            <a:avLst/>
          </a:prstGeom>
          <a:noFill/>
          <a:ln w="9525">
            <a:noFill/>
            <a:miter lim="800000"/>
            <a:headEnd/>
            <a:tailEnd/>
          </a:ln>
        </p:spPr>
      </p:pic>
    </p:spTree>
    <p:extLst>
      <p:ext uri="{BB962C8B-B14F-4D97-AF65-F5344CB8AC3E}">
        <p14:creationId xmlns:p14="http://schemas.microsoft.com/office/powerpoint/2010/main" val="4056815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5800" y="114300"/>
            <a:ext cx="7772400" cy="533400"/>
          </a:xfrm>
        </p:spPr>
        <p:txBody>
          <a:bodyPr/>
          <a:lstStyle/>
          <a:p>
            <a:r>
              <a:rPr lang="en-GB" sz="1600" b="1">
                <a:latin typeface="Arial" charset="0"/>
              </a:rPr>
              <a:t>Projected impacts of climate change</a:t>
            </a:r>
          </a:p>
        </p:txBody>
      </p:sp>
      <p:sp>
        <p:nvSpPr>
          <p:cNvPr id="173059" name="Rectangle 3"/>
          <p:cNvSpPr>
            <a:spLocks noChangeArrowheads="1"/>
          </p:cNvSpPr>
          <p:nvPr/>
        </p:nvSpPr>
        <p:spPr bwMode="auto">
          <a:xfrm>
            <a:off x="304800" y="4589463"/>
            <a:ext cx="8636000" cy="990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060" name="Rectangle 4"/>
          <p:cNvSpPr>
            <a:spLocks noChangeArrowheads="1"/>
          </p:cNvSpPr>
          <p:nvPr/>
        </p:nvSpPr>
        <p:spPr bwMode="auto">
          <a:xfrm>
            <a:off x="304800" y="5562600"/>
            <a:ext cx="8636000" cy="914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061" name="Rectangle 5"/>
          <p:cNvSpPr>
            <a:spLocks noChangeArrowheads="1"/>
          </p:cNvSpPr>
          <p:nvPr/>
        </p:nvSpPr>
        <p:spPr bwMode="auto">
          <a:xfrm>
            <a:off x="304800" y="3733800"/>
            <a:ext cx="8636000" cy="101917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062" name="Rectangle 6"/>
          <p:cNvSpPr>
            <a:spLocks noChangeArrowheads="1"/>
          </p:cNvSpPr>
          <p:nvPr/>
        </p:nvSpPr>
        <p:spPr bwMode="auto">
          <a:xfrm>
            <a:off x="304800" y="1295400"/>
            <a:ext cx="8636000" cy="1295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063" name="Rectangle 7"/>
          <p:cNvSpPr>
            <a:spLocks noChangeArrowheads="1"/>
          </p:cNvSpPr>
          <p:nvPr/>
        </p:nvSpPr>
        <p:spPr bwMode="auto">
          <a:xfrm>
            <a:off x="304800" y="2514600"/>
            <a:ext cx="8636000" cy="1219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064" name="Rectangle 8"/>
          <p:cNvSpPr>
            <a:spLocks noChangeArrowheads="1"/>
          </p:cNvSpPr>
          <p:nvPr/>
        </p:nvSpPr>
        <p:spPr bwMode="auto">
          <a:xfrm>
            <a:off x="298450" y="685800"/>
            <a:ext cx="8636000" cy="6096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173065" name="Group 9"/>
          <p:cNvGraphicFramePr>
            <a:graphicFrameLocks noGrp="1"/>
          </p:cNvGraphicFramePr>
          <p:nvPr/>
        </p:nvGraphicFramePr>
        <p:xfrm>
          <a:off x="533400" y="762000"/>
          <a:ext cx="8153400" cy="5715003"/>
        </p:xfrm>
        <a:graphic>
          <a:graphicData uri="http://schemas.openxmlformats.org/drawingml/2006/table">
            <a:tbl>
              <a:tblPr/>
              <a:tblGrid>
                <a:gridCol w="1358900"/>
                <a:gridCol w="1358900"/>
                <a:gridCol w="1358900"/>
                <a:gridCol w="1358900"/>
                <a:gridCol w="1346200"/>
                <a:gridCol w="1371600"/>
              </a:tblGrid>
              <a:tr h="6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r>
            </a:tbl>
          </a:graphicData>
        </a:graphic>
      </p:graphicFrame>
      <p:sp>
        <p:nvSpPr>
          <p:cNvPr id="173133" name="Text Box 77"/>
          <p:cNvSpPr txBox="1">
            <a:spLocks noChangeArrowheads="1"/>
          </p:cNvSpPr>
          <p:nvPr/>
        </p:nvSpPr>
        <p:spPr bwMode="auto">
          <a:xfrm>
            <a:off x="1778000" y="928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1</a:t>
            </a:r>
            <a:r>
              <a:rPr lang="en-GB" sz="1800" b="1">
                <a:latin typeface="Arial" charset="0"/>
                <a:cs typeface="Arial" charset="0"/>
              </a:rPr>
              <a:t>°C</a:t>
            </a:r>
          </a:p>
        </p:txBody>
      </p:sp>
      <p:sp>
        <p:nvSpPr>
          <p:cNvPr id="173134" name="Text Box 78"/>
          <p:cNvSpPr txBox="1">
            <a:spLocks noChangeArrowheads="1"/>
          </p:cNvSpPr>
          <p:nvPr/>
        </p:nvSpPr>
        <p:spPr bwMode="auto">
          <a:xfrm>
            <a:off x="3149600" y="9286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2</a:t>
            </a:r>
            <a:r>
              <a:rPr lang="en-GB" sz="1800" b="1">
                <a:latin typeface="Arial" charset="0"/>
                <a:cs typeface="Arial" charset="0"/>
              </a:rPr>
              <a:t>°C</a:t>
            </a:r>
          </a:p>
        </p:txBody>
      </p:sp>
      <p:sp>
        <p:nvSpPr>
          <p:cNvPr id="173135" name="Text Box 79"/>
          <p:cNvSpPr txBox="1">
            <a:spLocks noChangeArrowheads="1"/>
          </p:cNvSpPr>
          <p:nvPr/>
        </p:nvSpPr>
        <p:spPr bwMode="auto">
          <a:xfrm>
            <a:off x="7188200" y="928688"/>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5</a:t>
            </a:r>
            <a:r>
              <a:rPr lang="en-GB" sz="1800" b="1">
                <a:latin typeface="Arial" charset="0"/>
                <a:cs typeface="Arial" charset="0"/>
              </a:rPr>
              <a:t>°C</a:t>
            </a:r>
          </a:p>
        </p:txBody>
      </p:sp>
      <p:sp>
        <p:nvSpPr>
          <p:cNvPr id="173136" name="Text Box 80"/>
          <p:cNvSpPr txBox="1">
            <a:spLocks noChangeArrowheads="1"/>
          </p:cNvSpPr>
          <p:nvPr/>
        </p:nvSpPr>
        <p:spPr bwMode="auto">
          <a:xfrm>
            <a:off x="5816600" y="928688"/>
            <a:ext cx="78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4</a:t>
            </a:r>
            <a:r>
              <a:rPr lang="en-GB" sz="1800" b="1">
                <a:latin typeface="Arial" charset="0"/>
                <a:cs typeface="Arial" charset="0"/>
              </a:rPr>
              <a:t>°C</a:t>
            </a:r>
          </a:p>
        </p:txBody>
      </p:sp>
      <p:sp>
        <p:nvSpPr>
          <p:cNvPr id="173137" name="Text Box 81"/>
          <p:cNvSpPr txBox="1">
            <a:spLocks noChangeArrowheads="1"/>
          </p:cNvSpPr>
          <p:nvPr/>
        </p:nvSpPr>
        <p:spPr bwMode="auto">
          <a:xfrm>
            <a:off x="4521200" y="92868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3</a:t>
            </a:r>
            <a:r>
              <a:rPr lang="en-GB" sz="1800" b="1">
                <a:latin typeface="Arial" charset="0"/>
                <a:cs typeface="Arial" charset="0"/>
              </a:rPr>
              <a:t>°C</a:t>
            </a:r>
          </a:p>
        </p:txBody>
      </p:sp>
      <p:sp>
        <p:nvSpPr>
          <p:cNvPr id="173138" name="AutoShape 82"/>
          <p:cNvSpPr>
            <a:spLocks noChangeArrowheads="1"/>
          </p:cNvSpPr>
          <p:nvPr/>
        </p:nvSpPr>
        <p:spPr bwMode="auto">
          <a:xfrm>
            <a:off x="2971800" y="5595938"/>
            <a:ext cx="5740400" cy="838200"/>
          </a:xfrm>
          <a:custGeom>
            <a:avLst/>
            <a:gdLst>
              <a:gd name="G0" fmla="+- 15792 0 0"/>
              <a:gd name="G1" fmla="+- 2922 0 0"/>
              <a:gd name="G2" fmla="+- 21600 0 2922"/>
              <a:gd name="G3" fmla="+- 10800 0 2922"/>
              <a:gd name="G4" fmla="+- 21600 0 15792"/>
              <a:gd name="G5" fmla="*/ G4 G3 10800"/>
              <a:gd name="G6" fmla="+- 21600 0 G5"/>
              <a:gd name="T0" fmla="*/ 15792 w 21600"/>
              <a:gd name="T1" fmla="*/ 0 h 21600"/>
              <a:gd name="T2" fmla="*/ 0 w 21600"/>
              <a:gd name="T3" fmla="*/ 10800 h 21600"/>
              <a:gd name="T4" fmla="*/ 1579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792" y="0"/>
                </a:moveTo>
                <a:lnTo>
                  <a:pt x="15792" y="2922"/>
                </a:lnTo>
                <a:lnTo>
                  <a:pt x="3375" y="2922"/>
                </a:lnTo>
                <a:lnTo>
                  <a:pt x="3375" y="18678"/>
                </a:lnTo>
                <a:lnTo>
                  <a:pt x="15792" y="18678"/>
                </a:lnTo>
                <a:lnTo>
                  <a:pt x="15792" y="21600"/>
                </a:lnTo>
                <a:lnTo>
                  <a:pt x="21600" y="10800"/>
                </a:lnTo>
                <a:close/>
              </a:path>
              <a:path w="21600" h="21600">
                <a:moveTo>
                  <a:pt x="1350" y="2922"/>
                </a:moveTo>
                <a:lnTo>
                  <a:pt x="1350" y="18678"/>
                </a:lnTo>
                <a:lnTo>
                  <a:pt x="2700" y="18678"/>
                </a:lnTo>
                <a:lnTo>
                  <a:pt x="2700" y="2922"/>
                </a:lnTo>
                <a:close/>
              </a:path>
              <a:path w="21600" h="21600">
                <a:moveTo>
                  <a:pt x="0" y="2922"/>
                </a:moveTo>
                <a:lnTo>
                  <a:pt x="0" y="18678"/>
                </a:lnTo>
                <a:lnTo>
                  <a:pt x="675" y="18678"/>
                </a:lnTo>
                <a:lnTo>
                  <a:pt x="675" y="2922"/>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39" name="AutoShape 83"/>
          <p:cNvSpPr>
            <a:spLocks noChangeArrowheads="1"/>
          </p:cNvSpPr>
          <p:nvPr/>
        </p:nvSpPr>
        <p:spPr bwMode="auto">
          <a:xfrm>
            <a:off x="6516688" y="2590800"/>
            <a:ext cx="2398712" cy="990600"/>
          </a:xfrm>
          <a:custGeom>
            <a:avLst/>
            <a:gdLst>
              <a:gd name="G0" fmla="+- 15633 0 0"/>
              <a:gd name="G1" fmla="+- 3682 0 0"/>
              <a:gd name="G2" fmla="+- 21600 0 3682"/>
              <a:gd name="G3" fmla="+- 10800 0 3682"/>
              <a:gd name="G4" fmla="+- 21600 0 15633"/>
              <a:gd name="G5" fmla="*/ G4 G3 10800"/>
              <a:gd name="G6" fmla="+- 21600 0 G5"/>
              <a:gd name="T0" fmla="*/ 15633 w 21600"/>
              <a:gd name="T1" fmla="*/ 0 h 21600"/>
              <a:gd name="T2" fmla="*/ 0 w 21600"/>
              <a:gd name="T3" fmla="*/ 10800 h 21600"/>
              <a:gd name="T4" fmla="*/ 1563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633" y="0"/>
                </a:moveTo>
                <a:lnTo>
                  <a:pt x="15633" y="3682"/>
                </a:lnTo>
                <a:lnTo>
                  <a:pt x="3375" y="3682"/>
                </a:lnTo>
                <a:lnTo>
                  <a:pt x="3375" y="17918"/>
                </a:lnTo>
                <a:lnTo>
                  <a:pt x="15633" y="17918"/>
                </a:lnTo>
                <a:lnTo>
                  <a:pt x="15633" y="21600"/>
                </a:lnTo>
                <a:lnTo>
                  <a:pt x="21600" y="10800"/>
                </a:lnTo>
                <a:close/>
              </a:path>
              <a:path w="21600" h="21600">
                <a:moveTo>
                  <a:pt x="1350" y="3682"/>
                </a:moveTo>
                <a:lnTo>
                  <a:pt x="1350" y="17918"/>
                </a:lnTo>
                <a:lnTo>
                  <a:pt x="2700" y="17918"/>
                </a:lnTo>
                <a:lnTo>
                  <a:pt x="2700" y="3682"/>
                </a:lnTo>
                <a:close/>
              </a:path>
              <a:path w="21600" h="21600">
                <a:moveTo>
                  <a:pt x="0" y="3682"/>
                </a:moveTo>
                <a:lnTo>
                  <a:pt x="0" y="17918"/>
                </a:lnTo>
                <a:lnTo>
                  <a:pt x="675" y="17918"/>
                </a:lnTo>
                <a:lnTo>
                  <a:pt x="675" y="3682"/>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40" name="Rectangle 84"/>
          <p:cNvSpPr>
            <a:spLocks noChangeArrowheads="1"/>
          </p:cNvSpPr>
          <p:nvPr/>
        </p:nvSpPr>
        <p:spPr bwMode="auto">
          <a:xfrm>
            <a:off x="6591300" y="2771775"/>
            <a:ext cx="213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i="1">
                <a:latin typeface="Arial" charset="0"/>
                <a:cs typeface="Arial" charset="0"/>
              </a:rPr>
              <a:t>Sea level rise threatens major cities</a:t>
            </a:r>
            <a:endParaRPr lang="en-GB" sz="1600" i="1"/>
          </a:p>
        </p:txBody>
      </p:sp>
      <p:sp>
        <p:nvSpPr>
          <p:cNvPr id="173141" name="AutoShape 85"/>
          <p:cNvSpPr>
            <a:spLocks noChangeArrowheads="1"/>
          </p:cNvSpPr>
          <p:nvPr/>
        </p:nvSpPr>
        <p:spPr bwMode="auto">
          <a:xfrm>
            <a:off x="1219200" y="1276350"/>
            <a:ext cx="7620000" cy="762000"/>
          </a:xfrm>
          <a:custGeom>
            <a:avLst/>
            <a:gdLst>
              <a:gd name="G0" fmla="+- 15588 0 0"/>
              <a:gd name="G1" fmla="+- 3211 0 0"/>
              <a:gd name="G2" fmla="+- 21600 0 3211"/>
              <a:gd name="G3" fmla="+- 10800 0 3211"/>
              <a:gd name="G4" fmla="+- 21600 0 15588"/>
              <a:gd name="G5" fmla="*/ G4 G3 10800"/>
              <a:gd name="G6" fmla="+- 21600 0 G5"/>
              <a:gd name="T0" fmla="*/ 15588 w 21600"/>
              <a:gd name="T1" fmla="*/ 0 h 21600"/>
              <a:gd name="T2" fmla="*/ 0 w 21600"/>
              <a:gd name="T3" fmla="*/ 10800 h 21600"/>
              <a:gd name="T4" fmla="*/ 1558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588" y="0"/>
                </a:moveTo>
                <a:lnTo>
                  <a:pt x="15588" y="3211"/>
                </a:lnTo>
                <a:lnTo>
                  <a:pt x="3375" y="3211"/>
                </a:lnTo>
                <a:lnTo>
                  <a:pt x="3375" y="18389"/>
                </a:lnTo>
                <a:lnTo>
                  <a:pt x="15588" y="18389"/>
                </a:lnTo>
                <a:lnTo>
                  <a:pt x="15588" y="21600"/>
                </a:lnTo>
                <a:lnTo>
                  <a:pt x="21600" y="10800"/>
                </a:lnTo>
                <a:close/>
              </a:path>
              <a:path w="21600" h="21600">
                <a:moveTo>
                  <a:pt x="1350" y="3211"/>
                </a:moveTo>
                <a:lnTo>
                  <a:pt x="1350" y="18389"/>
                </a:lnTo>
                <a:lnTo>
                  <a:pt x="2700" y="18389"/>
                </a:lnTo>
                <a:lnTo>
                  <a:pt x="2700" y="3211"/>
                </a:lnTo>
                <a:close/>
              </a:path>
              <a:path w="21600" h="21600">
                <a:moveTo>
                  <a:pt x="0" y="3211"/>
                </a:moveTo>
                <a:lnTo>
                  <a:pt x="0" y="18389"/>
                </a:lnTo>
                <a:lnTo>
                  <a:pt x="675" y="18389"/>
                </a:lnTo>
                <a:lnTo>
                  <a:pt x="675" y="3211"/>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42" name="Text Box 86"/>
          <p:cNvSpPr txBox="1">
            <a:spLocks noChangeArrowheads="1"/>
          </p:cNvSpPr>
          <p:nvPr/>
        </p:nvSpPr>
        <p:spPr bwMode="auto">
          <a:xfrm>
            <a:off x="2438400" y="1352550"/>
            <a:ext cx="449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a:latin typeface="Arial" charset="0"/>
              </a:rPr>
              <a:t>Falling crop yields in many areas, particularly developing regions </a:t>
            </a:r>
            <a:endParaRPr lang="en-GB" sz="1600" i="1">
              <a:latin typeface="Arial" charset="0"/>
            </a:endParaRPr>
          </a:p>
        </p:txBody>
      </p:sp>
      <p:sp>
        <p:nvSpPr>
          <p:cNvPr id="173143" name="Text Box 87"/>
          <p:cNvSpPr txBox="1">
            <a:spLocks noChangeArrowheads="1"/>
          </p:cNvSpPr>
          <p:nvPr/>
        </p:nvSpPr>
        <p:spPr bwMode="auto">
          <a:xfrm>
            <a:off x="304800" y="1309688"/>
            <a:ext cx="101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effectLst>
                  <a:outerShdw blurRad="38100" dist="38100" dir="2700000" algn="tl">
                    <a:srgbClr val="C0C0C0"/>
                  </a:outerShdw>
                </a:effectLst>
                <a:latin typeface="Arial" charset="0"/>
              </a:rPr>
              <a:t>Food</a:t>
            </a:r>
            <a:endParaRPr lang="en-GB" sz="1800" b="1">
              <a:effectLst>
                <a:outerShdw blurRad="38100" dist="38100" dir="2700000" algn="tl">
                  <a:srgbClr val="C0C0C0"/>
                </a:outerShdw>
              </a:effectLst>
              <a:latin typeface="Arial" charset="0"/>
            </a:endParaRPr>
          </a:p>
        </p:txBody>
      </p:sp>
      <p:sp>
        <p:nvSpPr>
          <p:cNvPr id="173144" name="Text Box 88"/>
          <p:cNvSpPr txBox="1">
            <a:spLocks noChangeArrowheads="1"/>
          </p:cNvSpPr>
          <p:nvPr/>
        </p:nvSpPr>
        <p:spPr bwMode="auto">
          <a:xfrm>
            <a:off x="304800" y="2590800"/>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effectLst>
                  <a:outerShdw blurRad="38100" dist="38100" dir="2700000" algn="tl">
                    <a:srgbClr val="C0C0C0"/>
                  </a:outerShdw>
                </a:effectLst>
                <a:latin typeface="Arial" charset="0"/>
              </a:rPr>
              <a:t>Water</a:t>
            </a:r>
            <a:endParaRPr lang="en-GB" sz="1800" b="1">
              <a:effectLst>
                <a:outerShdw blurRad="38100" dist="38100" dir="2700000" algn="tl">
                  <a:srgbClr val="C0C0C0"/>
                </a:outerShdw>
              </a:effectLst>
              <a:latin typeface="Arial" charset="0"/>
            </a:endParaRPr>
          </a:p>
        </p:txBody>
      </p:sp>
      <p:sp>
        <p:nvSpPr>
          <p:cNvPr id="173145" name="Text Box 89"/>
          <p:cNvSpPr txBox="1">
            <a:spLocks noChangeArrowheads="1"/>
          </p:cNvSpPr>
          <p:nvPr/>
        </p:nvSpPr>
        <p:spPr bwMode="auto">
          <a:xfrm>
            <a:off x="304800" y="3686175"/>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effectLst>
                  <a:outerShdw blurRad="38100" dist="38100" dir="2700000" algn="tl">
                    <a:srgbClr val="C0C0C0"/>
                  </a:outerShdw>
                </a:effectLst>
                <a:latin typeface="Arial" charset="0"/>
              </a:rPr>
              <a:t>Ecosystems</a:t>
            </a:r>
            <a:endParaRPr lang="en-GB" sz="1800" b="1">
              <a:effectLst>
                <a:outerShdw blurRad="38100" dist="38100" dir="2700000" algn="tl">
                  <a:srgbClr val="C0C0C0"/>
                </a:outerShdw>
              </a:effectLst>
              <a:latin typeface="Arial" charset="0"/>
            </a:endParaRPr>
          </a:p>
        </p:txBody>
      </p:sp>
      <p:sp>
        <p:nvSpPr>
          <p:cNvPr id="173146" name="Text Box 90"/>
          <p:cNvSpPr txBox="1">
            <a:spLocks noChangeArrowheads="1"/>
          </p:cNvSpPr>
          <p:nvPr/>
        </p:nvSpPr>
        <p:spPr bwMode="auto">
          <a:xfrm>
            <a:off x="304800" y="5527675"/>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effectLst>
                  <a:outerShdw blurRad="38100" dist="38100" dir="2700000" algn="tl">
                    <a:srgbClr val="C0C0C0"/>
                  </a:outerShdw>
                </a:effectLst>
                <a:latin typeface="Arial" charset="0"/>
                <a:cs typeface="Times New Roman" pitchFamily="16" charset="0"/>
              </a:rPr>
              <a:t>Risk of Abrupt and Major Irreversible Changes</a:t>
            </a:r>
            <a:endParaRPr lang="en-GB" sz="1800" b="1">
              <a:effectLst>
                <a:outerShdw blurRad="38100" dist="38100" dir="2700000" algn="tl">
                  <a:srgbClr val="C0C0C0"/>
                </a:outerShdw>
              </a:effectLst>
              <a:latin typeface="Arial" charset="0"/>
            </a:endParaRPr>
          </a:p>
        </p:txBody>
      </p:sp>
      <p:sp>
        <p:nvSpPr>
          <p:cNvPr id="173147" name="Text Box 91"/>
          <p:cNvSpPr txBox="1">
            <a:spLocks noChangeArrowheads="1"/>
          </p:cNvSpPr>
          <p:nvPr/>
        </p:nvSpPr>
        <p:spPr bwMode="auto">
          <a:xfrm>
            <a:off x="1600200" y="671513"/>
            <a:ext cx="640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Global temperature change (relative to pre-industrial)</a:t>
            </a:r>
            <a:endParaRPr lang="en-GB" sz="1800" b="1">
              <a:latin typeface="Arial" charset="0"/>
            </a:endParaRPr>
          </a:p>
        </p:txBody>
      </p:sp>
      <p:sp>
        <p:nvSpPr>
          <p:cNvPr id="173148" name="Text Box 92"/>
          <p:cNvSpPr txBox="1">
            <a:spLocks noChangeArrowheads="1"/>
          </p:cNvSpPr>
          <p:nvPr/>
        </p:nvSpPr>
        <p:spPr bwMode="auto">
          <a:xfrm>
            <a:off x="406400" y="9286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0</a:t>
            </a:r>
            <a:r>
              <a:rPr lang="en-GB" sz="1800" b="1">
                <a:latin typeface="Arial" charset="0"/>
                <a:cs typeface="Arial" charset="0"/>
              </a:rPr>
              <a:t>°C</a:t>
            </a:r>
            <a:endParaRPr lang="en-GB" sz="1800" b="1">
              <a:latin typeface="Arial" charset="0"/>
            </a:endParaRPr>
          </a:p>
        </p:txBody>
      </p:sp>
      <p:sp>
        <p:nvSpPr>
          <p:cNvPr id="173149" name="AutoShape 93"/>
          <p:cNvSpPr>
            <a:spLocks noChangeArrowheads="1"/>
          </p:cNvSpPr>
          <p:nvPr/>
        </p:nvSpPr>
        <p:spPr bwMode="auto">
          <a:xfrm>
            <a:off x="5384800" y="1885950"/>
            <a:ext cx="3352800" cy="609600"/>
          </a:xfrm>
          <a:custGeom>
            <a:avLst/>
            <a:gdLst>
              <a:gd name="G0" fmla="+- 15840 0 0"/>
              <a:gd name="G1" fmla="+- 2700 0 0"/>
              <a:gd name="G2" fmla="+- 21600 0 2700"/>
              <a:gd name="G3" fmla="+- 10800 0 2700"/>
              <a:gd name="G4" fmla="+- 21600 0 15840"/>
              <a:gd name="G5" fmla="*/ G4 G3 10800"/>
              <a:gd name="G6" fmla="+- 21600 0 G5"/>
              <a:gd name="T0" fmla="*/ 15840 w 21600"/>
              <a:gd name="T1" fmla="*/ 0 h 21600"/>
              <a:gd name="T2" fmla="*/ 0 w 21600"/>
              <a:gd name="T3" fmla="*/ 10800 h 21600"/>
              <a:gd name="T4" fmla="*/ 1584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50" name="Rectangle 94"/>
          <p:cNvSpPr>
            <a:spLocks noChangeArrowheads="1"/>
          </p:cNvSpPr>
          <p:nvPr/>
        </p:nvSpPr>
        <p:spPr bwMode="auto">
          <a:xfrm>
            <a:off x="5943600" y="1895475"/>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i="1">
                <a:latin typeface="Arial" charset="0"/>
                <a:cs typeface="Arial" charset="0"/>
              </a:rPr>
              <a:t>Falling yields in many developed regions</a:t>
            </a:r>
            <a:endParaRPr lang="en-GB" sz="1600" i="1">
              <a:latin typeface="Arial" charset="0"/>
            </a:endParaRPr>
          </a:p>
        </p:txBody>
      </p:sp>
      <p:sp>
        <p:nvSpPr>
          <p:cNvPr id="173151" name="AutoShape 95"/>
          <p:cNvSpPr>
            <a:spLocks noChangeArrowheads="1"/>
          </p:cNvSpPr>
          <p:nvPr/>
        </p:nvSpPr>
        <p:spPr bwMode="auto">
          <a:xfrm>
            <a:off x="3251200" y="2514600"/>
            <a:ext cx="3251200" cy="1066800"/>
          </a:xfrm>
          <a:custGeom>
            <a:avLst/>
            <a:gdLst>
              <a:gd name="G0" fmla="+- 16105 0 0"/>
              <a:gd name="G1" fmla="+- 1929 0 0"/>
              <a:gd name="G2" fmla="+- 21600 0 1929"/>
              <a:gd name="G3" fmla="+- 10800 0 1929"/>
              <a:gd name="G4" fmla="+- 21600 0 16105"/>
              <a:gd name="G5" fmla="*/ G4 G3 10800"/>
              <a:gd name="G6" fmla="+- 21600 0 G5"/>
              <a:gd name="T0" fmla="*/ 16105 w 21600"/>
              <a:gd name="T1" fmla="*/ 0 h 21600"/>
              <a:gd name="T2" fmla="*/ 0 w 21600"/>
              <a:gd name="T3" fmla="*/ 10800 h 21600"/>
              <a:gd name="T4" fmla="*/ 1610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05" y="0"/>
                </a:moveTo>
                <a:lnTo>
                  <a:pt x="16105" y="1929"/>
                </a:lnTo>
                <a:lnTo>
                  <a:pt x="3375" y="1929"/>
                </a:lnTo>
                <a:lnTo>
                  <a:pt x="3375" y="19671"/>
                </a:lnTo>
                <a:lnTo>
                  <a:pt x="16105" y="19671"/>
                </a:lnTo>
                <a:lnTo>
                  <a:pt x="16105" y="21600"/>
                </a:lnTo>
                <a:lnTo>
                  <a:pt x="21600" y="10800"/>
                </a:lnTo>
                <a:close/>
              </a:path>
              <a:path w="21600" h="21600">
                <a:moveTo>
                  <a:pt x="1350" y="1929"/>
                </a:moveTo>
                <a:lnTo>
                  <a:pt x="1350" y="19671"/>
                </a:lnTo>
                <a:lnTo>
                  <a:pt x="2700" y="19671"/>
                </a:lnTo>
                <a:lnTo>
                  <a:pt x="2700" y="1929"/>
                </a:lnTo>
                <a:close/>
              </a:path>
              <a:path w="21600" h="21600">
                <a:moveTo>
                  <a:pt x="0" y="1929"/>
                </a:moveTo>
                <a:lnTo>
                  <a:pt x="0" y="19671"/>
                </a:lnTo>
                <a:lnTo>
                  <a:pt x="675" y="19671"/>
                </a:lnTo>
                <a:lnTo>
                  <a:pt x="675" y="1929"/>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52" name="AutoShape 96"/>
          <p:cNvSpPr>
            <a:spLocks noChangeArrowheads="1"/>
          </p:cNvSpPr>
          <p:nvPr/>
        </p:nvSpPr>
        <p:spPr bwMode="auto">
          <a:xfrm>
            <a:off x="2438400" y="3886200"/>
            <a:ext cx="5994400" cy="790575"/>
          </a:xfrm>
          <a:custGeom>
            <a:avLst/>
            <a:gdLst>
              <a:gd name="G0" fmla="+- 16154 0 0"/>
              <a:gd name="G1" fmla="+- 3411 0 0"/>
              <a:gd name="G2" fmla="+- 21600 0 3411"/>
              <a:gd name="G3" fmla="+- 10800 0 3411"/>
              <a:gd name="G4" fmla="+- 21600 0 16154"/>
              <a:gd name="G5" fmla="*/ G4 G3 10800"/>
              <a:gd name="G6" fmla="+- 21600 0 G5"/>
              <a:gd name="T0" fmla="*/ 16154 w 21600"/>
              <a:gd name="T1" fmla="*/ 0 h 21600"/>
              <a:gd name="T2" fmla="*/ 0 w 21600"/>
              <a:gd name="T3" fmla="*/ 10800 h 21600"/>
              <a:gd name="T4" fmla="*/ 1615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54" y="0"/>
                </a:moveTo>
                <a:lnTo>
                  <a:pt x="16154" y="3411"/>
                </a:lnTo>
                <a:lnTo>
                  <a:pt x="3375" y="3411"/>
                </a:lnTo>
                <a:lnTo>
                  <a:pt x="3375" y="18189"/>
                </a:lnTo>
                <a:lnTo>
                  <a:pt x="16154" y="18189"/>
                </a:lnTo>
                <a:lnTo>
                  <a:pt x="16154" y="21600"/>
                </a:lnTo>
                <a:lnTo>
                  <a:pt x="21600" y="10800"/>
                </a:lnTo>
                <a:close/>
              </a:path>
              <a:path w="21600" h="21600">
                <a:moveTo>
                  <a:pt x="1350" y="3411"/>
                </a:moveTo>
                <a:lnTo>
                  <a:pt x="1350" y="18189"/>
                </a:lnTo>
                <a:lnTo>
                  <a:pt x="2700" y="18189"/>
                </a:lnTo>
                <a:lnTo>
                  <a:pt x="2700" y="3411"/>
                </a:lnTo>
                <a:close/>
              </a:path>
              <a:path w="21600" h="21600">
                <a:moveTo>
                  <a:pt x="0" y="3411"/>
                </a:moveTo>
                <a:lnTo>
                  <a:pt x="0" y="18189"/>
                </a:lnTo>
                <a:lnTo>
                  <a:pt x="675" y="18189"/>
                </a:lnTo>
                <a:lnTo>
                  <a:pt x="675" y="3411"/>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53" name="Text Box 97"/>
          <p:cNvSpPr txBox="1">
            <a:spLocks noChangeArrowheads="1"/>
          </p:cNvSpPr>
          <p:nvPr/>
        </p:nvSpPr>
        <p:spPr bwMode="auto">
          <a:xfrm>
            <a:off x="3352800" y="4114800"/>
            <a:ext cx="455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a:latin typeface="Arial" charset="0"/>
              </a:rPr>
              <a:t>Rising number of species face extinction</a:t>
            </a:r>
            <a:endParaRPr lang="en-GB" sz="1600" i="1">
              <a:latin typeface="Arial" charset="0"/>
            </a:endParaRPr>
          </a:p>
        </p:txBody>
      </p:sp>
      <p:sp>
        <p:nvSpPr>
          <p:cNvPr id="173154" name="Text Box 98"/>
          <p:cNvSpPr txBox="1">
            <a:spLocks noChangeArrowheads="1"/>
          </p:cNvSpPr>
          <p:nvPr/>
        </p:nvSpPr>
        <p:spPr bwMode="auto">
          <a:xfrm>
            <a:off x="3800475" y="5710238"/>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a:latin typeface="Arial" charset="0"/>
              </a:rPr>
              <a:t>Increasing risk of dangerous feedbacks and abrupt, large-scale shifts in the climate system</a:t>
            </a:r>
            <a:endParaRPr lang="en-GB" sz="1600" i="1">
              <a:latin typeface="Arial" charset="0"/>
            </a:endParaRPr>
          </a:p>
        </p:txBody>
      </p:sp>
      <p:sp>
        <p:nvSpPr>
          <p:cNvPr id="173155" name="Rectangle 99"/>
          <p:cNvSpPr>
            <a:spLocks noChangeArrowheads="1"/>
          </p:cNvSpPr>
          <p:nvPr/>
        </p:nvSpPr>
        <p:spPr bwMode="auto">
          <a:xfrm>
            <a:off x="3409950" y="2590800"/>
            <a:ext cx="3048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400" i="1">
                <a:latin typeface="Arial" charset="0"/>
                <a:cs typeface="Arial" charset="0"/>
              </a:rPr>
              <a:t>Significant decreases in water availability in many areas, including Mediterranean and Southern Africa</a:t>
            </a:r>
          </a:p>
        </p:txBody>
      </p:sp>
      <p:sp>
        <p:nvSpPr>
          <p:cNvPr id="173156" name="AutoShape 100"/>
          <p:cNvSpPr>
            <a:spLocks noChangeArrowheads="1"/>
          </p:cNvSpPr>
          <p:nvPr/>
        </p:nvSpPr>
        <p:spPr bwMode="auto">
          <a:xfrm>
            <a:off x="1295400" y="2638425"/>
            <a:ext cx="2159000" cy="1066800"/>
          </a:xfrm>
          <a:custGeom>
            <a:avLst/>
            <a:gdLst>
              <a:gd name="G0" fmla="+- 15220 0 0"/>
              <a:gd name="G1" fmla="+- 1896 0 0"/>
              <a:gd name="G2" fmla="+- 21600 0 1896"/>
              <a:gd name="G3" fmla="+- 10800 0 1896"/>
              <a:gd name="G4" fmla="+- 21600 0 15220"/>
              <a:gd name="G5" fmla="*/ G4 G3 10800"/>
              <a:gd name="G6" fmla="+- 21600 0 G5"/>
              <a:gd name="T0" fmla="*/ 15220 w 21600"/>
              <a:gd name="T1" fmla="*/ 0 h 21600"/>
              <a:gd name="T2" fmla="*/ 0 w 21600"/>
              <a:gd name="T3" fmla="*/ 10800 h 21600"/>
              <a:gd name="T4" fmla="*/ 1522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220" y="0"/>
                </a:moveTo>
                <a:lnTo>
                  <a:pt x="15220" y="1896"/>
                </a:lnTo>
                <a:lnTo>
                  <a:pt x="3375" y="1896"/>
                </a:lnTo>
                <a:lnTo>
                  <a:pt x="3375" y="19704"/>
                </a:lnTo>
                <a:lnTo>
                  <a:pt x="15220" y="19704"/>
                </a:lnTo>
                <a:lnTo>
                  <a:pt x="15220" y="21600"/>
                </a:lnTo>
                <a:lnTo>
                  <a:pt x="21600" y="10800"/>
                </a:lnTo>
                <a:close/>
              </a:path>
              <a:path w="21600" h="21600">
                <a:moveTo>
                  <a:pt x="1350" y="1896"/>
                </a:moveTo>
                <a:lnTo>
                  <a:pt x="1350" y="19704"/>
                </a:lnTo>
                <a:lnTo>
                  <a:pt x="2700" y="19704"/>
                </a:lnTo>
                <a:lnTo>
                  <a:pt x="2700" y="1896"/>
                </a:lnTo>
                <a:close/>
              </a:path>
              <a:path w="21600" h="21600">
                <a:moveTo>
                  <a:pt x="0" y="1896"/>
                </a:moveTo>
                <a:lnTo>
                  <a:pt x="0" y="19704"/>
                </a:lnTo>
                <a:lnTo>
                  <a:pt x="675" y="19704"/>
                </a:lnTo>
                <a:lnTo>
                  <a:pt x="675" y="1896"/>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57" name="Rectangle 101"/>
          <p:cNvSpPr>
            <a:spLocks noChangeArrowheads="1"/>
          </p:cNvSpPr>
          <p:nvPr/>
        </p:nvSpPr>
        <p:spPr bwMode="auto">
          <a:xfrm>
            <a:off x="1295400" y="2714625"/>
            <a:ext cx="2133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i="1">
                <a:latin typeface="Arial" charset="0"/>
                <a:cs typeface="Arial" charset="0"/>
              </a:rPr>
              <a:t>Small mountain glaciers disappear  – water supplies threatened in several areas</a:t>
            </a:r>
          </a:p>
        </p:txBody>
      </p:sp>
      <p:sp>
        <p:nvSpPr>
          <p:cNvPr id="173158" name="AutoShape 102"/>
          <p:cNvSpPr>
            <a:spLocks noChangeArrowheads="1"/>
          </p:cNvSpPr>
          <p:nvPr/>
        </p:nvSpPr>
        <p:spPr bwMode="auto">
          <a:xfrm>
            <a:off x="1016000" y="4038600"/>
            <a:ext cx="2235200" cy="685800"/>
          </a:xfrm>
          <a:custGeom>
            <a:avLst/>
            <a:gdLst>
              <a:gd name="G0" fmla="+- 15180 0 0"/>
              <a:gd name="G1" fmla="+- 2025 0 0"/>
              <a:gd name="G2" fmla="+- 21600 0 2025"/>
              <a:gd name="G3" fmla="+- 10800 0 2025"/>
              <a:gd name="G4" fmla="+- 21600 0 15180"/>
              <a:gd name="G5" fmla="*/ G4 G3 10800"/>
              <a:gd name="G6" fmla="+- 21600 0 G5"/>
              <a:gd name="T0" fmla="*/ 15180 w 21600"/>
              <a:gd name="T1" fmla="*/ 0 h 21600"/>
              <a:gd name="T2" fmla="*/ 0 w 21600"/>
              <a:gd name="T3" fmla="*/ 10800 h 21600"/>
              <a:gd name="T4" fmla="*/ 1518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180" y="0"/>
                </a:moveTo>
                <a:lnTo>
                  <a:pt x="15180" y="2025"/>
                </a:lnTo>
                <a:lnTo>
                  <a:pt x="3375" y="2025"/>
                </a:lnTo>
                <a:lnTo>
                  <a:pt x="3375" y="19575"/>
                </a:lnTo>
                <a:lnTo>
                  <a:pt x="15180" y="19575"/>
                </a:lnTo>
                <a:lnTo>
                  <a:pt x="15180" y="21600"/>
                </a:lnTo>
                <a:lnTo>
                  <a:pt x="21600" y="10800"/>
                </a:lnTo>
                <a:close/>
              </a:path>
              <a:path w="21600" h="21600">
                <a:moveTo>
                  <a:pt x="1350" y="2025"/>
                </a:moveTo>
                <a:lnTo>
                  <a:pt x="1350" y="19575"/>
                </a:lnTo>
                <a:lnTo>
                  <a:pt x="2700" y="19575"/>
                </a:lnTo>
                <a:lnTo>
                  <a:pt x="2700" y="2025"/>
                </a:lnTo>
                <a:close/>
              </a:path>
              <a:path w="21600" h="21600">
                <a:moveTo>
                  <a:pt x="0" y="2025"/>
                </a:moveTo>
                <a:lnTo>
                  <a:pt x="0" y="19575"/>
                </a:lnTo>
                <a:lnTo>
                  <a:pt x="675" y="19575"/>
                </a:lnTo>
                <a:lnTo>
                  <a:pt x="675" y="2025"/>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59" name="Rectangle 103"/>
          <p:cNvSpPr>
            <a:spLocks noChangeArrowheads="1"/>
          </p:cNvSpPr>
          <p:nvPr/>
        </p:nvSpPr>
        <p:spPr bwMode="auto">
          <a:xfrm>
            <a:off x="1219200" y="4095750"/>
            <a:ext cx="1930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i="1">
                <a:latin typeface="Arial" charset="0"/>
                <a:cs typeface="Arial" charset="0"/>
              </a:rPr>
              <a:t>Extensive Damage to Coral Reefs</a:t>
            </a:r>
            <a:endParaRPr lang="en-GB" sz="1600" i="1">
              <a:latin typeface="Arial" charset="0"/>
            </a:endParaRPr>
          </a:p>
        </p:txBody>
      </p:sp>
      <p:sp>
        <p:nvSpPr>
          <p:cNvPr id="173160" name="Text Box 104"/>
          <p:cNvSpPr txBox="1">
            <a:spLocks noChangeArrowheads="1"/>
          </p:cNvSpPr>
          <p:nvPr/>
        </p:nvSpPr>
        <p:spPr bwMode="auto">
          <a:xfrm>
            <a:off x="304800" y="4694238"/>
            <a:ext cx="1828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effectLst>
                  <a:outerShdw blurRad="38100" dist="38100" dir="2700000" algn="tl">
                    <a:srgbClr val="C0C0C0"/>
                  </a:outerShdw>
                </a:effectLst>
                <a:latin typeface="Arial" charset="0"/>
                <a:cs typeface="Times New Roman" pitchFamily="16" charset="0"/>
              </a:rPr>
              <a:t>Extreme Weather Events</a:t>
            </a:r>
            <a:endParaRPr lang="en-GB" sz="1800" b="1">
              <a:effectLst>
                <a:outerShdw blurRad="38100" dist="38100" dir="2700000" algn="tl">
                  <a:srgbClr val="C0C0C0"/>
                </a:outerShdw>
              </a:effectLst>
              <a:latin typeface="Arial" charset="0"/>
            </a:endParaRPr>
          </a:p>
        </p:txBody>
      </p:sp>
      <p:sp>
        <p:nvSpPr>
          <p:cNvPr id="173161" name="AutoShape 105"/>
          <p:cNvSpPr>
            <a:spLocks noChangeArrowheads="1"/>
          </p:cNvSpPr>
          <p:nvPr/>
        </p:nvSpPr>
        <p:spPr bwMode="auto">
          <a:xfrm>
            <a:off x="1930400" y="4800600"/>
            <a:ext cx="6908800" cy="609600"/>
          </a:xfrm>
          <a:custGeom>
            <a:avLst/>
            <a:gdLst>
              <a:gd name="G0" fmla="+- 16154 0 0"/>
              <a:gd name="G1" fmla="+- 2200 0 0"/>
              <a:gd name="G2" fmla="+- 21600 0 2200"/>
              <a:gd name="G3" fmla="+- 10800 0 2200"/>
              <a:gd name="G4" fmla="+- 21600 0 16154"/>
              <a:gd name="G5" fmla="*/ G4 G3 10800"/>
              <a:gd name="G6" fmla="+- 21600 0 G5"/>
              <a:gd name="T0" fmla="*/ 16154 w 21600"/>
              <a:gd name="T1" fmla="*/ 0 h 21600"/>
              <a:gd name="T2" fmla="*/ 0 w 21600"/>
              <a:gd name="T3" fmla="*/ 10800 h 21600"/>
              <a:gd name="T4" fmla="*/ 1615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54" y="0"/>
                </a:moveTo>
                <a:lnTo>
                  <a:pt x="16154" y="2200"/>
                </a:lnTo>
                <a:lnTo>
                  <a:pt x="3375" y="2200"/>
                </a:lnTo>
                <a:lnTo>
                  <a:pt x="3375" y="19400"/>
                </a:lnTo>
                <a:lnTo>
                  <a:pt x="16154" y="19400"/>
                </a:lnTo>
                <a:lnTo>
                  <a:pt x="16154" y="21600"/>
                </a:lnTo>
                <a:lnTo>
                  <a:pt x="21600" y="10800"/>
                </a:lnTo>
                <a:close/>
              </a:path>
              <a:path w="21600" h="21600">
                <a:moveTo>
                  <a:pt x="1350" y="2200"/>
                </a:moveTo>
                <a:lnTo>
                  <a:pt x="1350" y="19400"/>
                </a:lnTo>
                <a:lnTo>
                  <a:pt x="2700" y="19400"/>
                </a:lnTo>
                <a:lnTo>
                  <a:pt x="2700" y="2200"/>
                </a:lnTo>
                <a:close/>
              </a:path>
              <a:path w="21600" h="21600">
                <a:moveTo>
                  <a:pt x="0" y="2200"/>
                </a:moveTo>
                <a:lnTo>
                  <a:pt x="0" y="19400"/>
                </a:lnTo>
                <a:lnTo>
                  <a:pt x="675" y="19400"/>
                </a:lnTo>
                <a:lnTo>
                  <a:pt x="675" y="22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62" name="Rectangle 106"/>
          <p:cNvSpPr>
            <a:spLocks noChangeArrowheads="1"/>
          </p:cNvSpPr>
          <p:nvPr/>
        </p:nvSpPr>
        <p:spPr bwMode="auto">
          <a:xfrm>
            <a:off x="1828800" y="4951413"/>
            <a:ext cx="701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a:latin typeface="Arial" charset="0"/>
              </a:rPr>
              <a:t>Rising intensity of storms, forest fires, droughts, flooding and heat waves</a:t>
            </a:r>
          </a:p>
        </p:txBody>
      </p:sp>
      <p:sp>
        <p:nvSpPr>
          <p:cNvPr id="173163" name="AutoShape 107"/>
          <p:cNvSpPr>
            <a:spLocks noChangeArrowheads="1"/>
          </p:cNvSpPr>
          <p:nvPr/>
        </p:nvSpPr>
        <p:spPr bwMode="auto">
          <a:xfrm>
            <a:off x="1219200" y="1905000"/>
            <a:ext cx="3352800" cy="609600"/>
          </a:xfrm>
          <a:custGeom>
            <a:avLst/>
            <a:gdLst>
              <a:gd name="G0" fmla="+- 15840 0 0"/>
              <a:gd name="G1" fmla="+- 2700 0 0"/>
              <a:gd name="G2" fmla="+- 21600 0 2700"/>
              <a:gd name="G3" fmla="+- 10800 0 2700"/>
              <a:gd name="G4" fmla="+- 21600 0 15840"/>
              <a:gd name="G5" fmla="*/ G4 G3 10800"/>
              <a:gd name="G6" fmla="+- 21600 0 G5"/>
              <a:gd name="T0" fmla="*/ 15840 w 21600"/>
              <a:gd name="T1" fmla="*/ 0 h 21600"/>
              <a:gd name="T2" fmla="*/ 0 w 21600"/>
              <a:gd name="T3" fmla="*/ 10800 h 21600"/>
              <a:gd name="T4" fmla="*/ 1584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3164" name="Rectangle 108"/>
          <p:cNvSpPr>
            <a:spLocks noChangeArrowheads="1"/>
          </p:cNvSpPr>
          <p:nvPr/>
        </p:nvSpPr>
        <p:spPr bwMode="auto">
          <a:xfrm>
            <a:off x="1536700" y="1914525"/>
            <a:ext cx="266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i="1">
                <a:latin typeface="Arial" charset="0"/>
                <a:cs typeface="Arial" charset="0"/>
              </a:rPr>
              <a:t>Possible rising yields in some high latitude regions</a:t>
            </a:r>
            <a:endParaRPr lang="en-GB" sz="1600" i="1">
              <a:latin typeface="Arial" charset="0"/>
            </a:endParaRPr>
          </a:p>
        </p:txBody>
      </p:sp>
    </p:spTree>
    <p:extLst>
      <p:ext uri="{BB962C8B-B14F-4D97-AF65-F5344CB8AC3E}">
        <p14:creationId xmlns:p14="http://schemas.microsoft.com/office/powerpoint/2010/main" val="308625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509713" y="333375"/>
            <a:ext cx="7023100" cy="685800"/>
          </a:xfrm>
        </p:spPr>
        <p:txBody>
          <a:bodyPr/>
          <a:lstStyle/>
          <a:p>
            <a:pPr algn="l"/>
            <a:r>
              <a:rPr lang="en-US" sz="1600">
                <a:latin typeface="Arial" charset="0"/>
              </a:rPr>
              <a:t>Stabilisation and Commitment to Warming</a:t>
            </a:r>
            <a:endParaRPr lang="en-GB" sz="1600">
              <a:latin typeface="Arial" charset="0"/>
            </a:endParaRPr>
          </a:p>
        </p:txBody>
      </p:sp>
      <p:sp>
        <p:nvSpPr>
          <p:cNvPr id="230403" name="Rectangle 3"/>
          <p:cNvSpPr>
            <a:spLocks noChangeArrowheads="1"/>
          </p:cNvSpPr>
          <p:nvPr/>
        </p:nvSpPr>
        <p:spPr bwMode="auto">
          <a:xfrm>
            <a:off x="269875" y="5867400"/>
            <a:ext cx="8636000" cy="533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0404" name="Line 4"/>
          <p:cNvSpPr>
            <a:spLocks noChangeShapeType="1"/>
          </p:cNvSpPr>
          <p:nvPr/>
        </p:nvSpPr>
        <p:spPr bwMode="auto">
          <a:xfrm>
            <a:off x="2841625" y="4964113"/>
            <a:ext cx="914400" cy="0"/>
          </a:xfrm>
          <a:prstGeom prst="line">
            <a:avLst/>
          </a:prstGeom>
          <a:noFill/>
          <a:ln w="38100">
            <a:solidFill>
              <a:srgbClr val="5F5F5F"/>
            </a:solidFill>
            <a:prstDash val="dash"/>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05" name="Line 5"/>
          <p:cNvSpPr>
            <a:spLocks noChangeShapeType="1"/>
          </p:cNvSpPr>
          <p:nvPr/>
        </p:nvSpPr>
        <p:spPr bwMode="auto">
          <a:xfrm>
            <a:off x="2587625" y="4198938"/>
            <a:ext cx="711200" cy="0"/>
          </a:xfrm>
          <a:prstGeom prst="line">
            <a:avLst/>
          </a:prstGeom>
          <a:noFill/>
          <a:ln w="38100">
            <a:solidFill>
              <a:srgbClr val="5F5F5F"/>
            </a:solidFill>
            <a:prstDash val="dash"/>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06" name="Line 6"/>
          <p:cNvSpPr>
            <a:spLocks noChangeShapeType="1"/>
          </p:cNvSpPr>
          <p:nvPr/>
        </p:nvSpPr>
        <p:spPr bwMode="auto">
          <a:xfrm>
            <a:off x="2130425" y="3430588"/>
            <a:ext cx="6578600" cy="0"/>
          </a:xfrm>
          <a:prstGeom prst="line">
            <a:avLst/>
          </a:prstGeom>
          <a:noFill/>
          <a:ln w="38100">
            <a:solidFill>
              <a:srgbClr val="5F5F5F"/>
            </a:solidFill>
            <a:prstDash val="dash"/>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07" name="Line 7"/>
          <p:cNvSpPr>
            <a:spLocks noChangeShapeType="1"/>
          </p:cNvSpPr>
          <p:nvPr/>
        </p:nvSpPr>
        <p:spPr bwMode="auto">
          <a:xfrm>
            <a:off x="1622425" y="2670175"/>
            <a:ext cx="7112000" cy="0"/>
          </a:xfrm>
          <a:prstGeom prst="line">
            <a:avLst/>
          </a:prstGeom>
          <a:noFill/>
          <a:ln w="38100">
            <a:solidFill>
              <a:srgbClr val="5F5F5F"/>
            </a:solidFill>
            <a:prstDash val="dash"/>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08" name="Line 8"/>
          <p:cNvSpPr>
            <a:spLocks noChangeShapeType="1"/>
          </p:cNvSpPr>
          <p:nvPr/>
        </p:nvSpPr>
        <p:spPr bwMode="auto">
          <a:xfrm>
            <a:off x="1317625" y="1981200"/>
            <a:ext cx="5892800" cy="0"/>
          </a:xfrm>
          <a:prstGeom prst="line">
            <a:avLst/>
          </a:prstGeom>
          <a:noFill/>
          <a:ln w="38100">
            <a:solidFill>
              <a:srgbClr val="5F5F5F"/>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230409" name="Group 9"/>
          <p:cNvGraphicFramePr>
            <a:graphicFrameLocks noGrp="1"/>
          </p:cNvGraphicFramePr>
          <p:nvPr/>
        </p:nvGraphicFramePr>
        <p:xfrm>
          <a:off x="581025" y="1371600"/>
          <a:ext cx="8102600" cy="4953000"/>
        </p:xfrm>
        <a:graphic>
          <a:graphicData uri="http://schemas.openxmlformats.org/drawingml/2006/table">
            <a:tbl>
              <a:tblPr/>
              <a:tblGrid>
                <a:gridCol w="1308100"/>
                <a:gridCol w="1358900"/>
                <a:gridCol w="1358900"/>
                <a:gridCol w="1358900"/>
                <a:gridCol w="1346200"/>
                <a:gridCol w="1371600"/>
              </a:tblGrid>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6"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r>
            </a:tbl>
          </a:graphicData>
        </a:graphic>
      </p:graphicFrame>
      <p:sp>
        <p:nvSpPr>
          <p:cNvPr id="230477" name="Text Box 77"/>
          <p:cNvSpPr txBox="1">
            <a:spLocks noChangeArrowheads="1"/>
          </p:cNvSpPr>
          <p:nvPr/>
        </p:nvSpPr>
        <p:spPr bwMode="auto">
          <a:xfrm>
            <a:off x="1749425" y="5957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1</a:t>
            </a:r>
            <a:r>
              <a:rPr lang="en-GB" sz="1800" b="1">
                <a:latin typeface="Arial" charset="0"/>
                <a:cs typeface="Arial" charset="0"/>
              </a:rPr>
              <a:t>°C</a:t>
            </a:r>
          </a:p>
        </p:txBody>
      </p:sp>
      <p:sp>
        <p:nvSpPr>
          <p:cNvPr id="230478" name="Text Box 78"/>
          <p:cNvSpPr txBox="1">
            <a:spLocks noChangeArrowheads="1"/>
          </p:cNvSpPr>
          <p:nvPr/>
        </p:nvSpPr>
        <p:spPr bwMode="auto">
          <a:xfrm>
            <a:off x="3121025" y="59578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2</a:t>
            </a:r>
            <a:r>
              <a:rPr lang="en-GB" sz="1800" b="1">
                <a:latin typeface="Arial" charset="0"/>
                <a:cs typeface="Arial" charset="0"/>
              </a:rPr>
              <a:t>°C</a:t>
            </a:r>
          </a:p>
        </p:txBody>
      </p:sp>
      <p:sp>
        <p:nvSpPr>
          <p:cNvPr id="230479" name="Text Box 79"/>
          <p:cNvSpPr txBox="1">
            <a:spLocks noChangeArrowheads="1"/>
          </p:cNvSpPr>
          <p:nvPr/>
        </p:nvSpPr>
        <p:spPr bwMode="auto">
          <a:xfrm>
            <a:off x="7159625" y="5957888"/>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5</a:t>
            </a:r>
            <a:r>
              <a:rPr lang="en-GB" sz="1800" b="1">
                <a:latin typeface="Arial" charset="0"/>
                <a:cs typeface="Arial" charset="0"/>
              </a:rPr>
              <a:t>°C</a:t>
            </a:r>
          </a:p>
        </p:txBody>
      </p:sp>
      <p:sp>
        <p:nvSpPr>
          <p:cNvPr id="230480" name="Text Box 80"/>
          <p:cNvSpPr txBox="1">
            <a:spLocks noChangeArrowheads="1"/>
          </p:cNvSpPr>
          <p:nvPr/>
        </p:nvSpPr>
        <p:spPr bwMode="auto">
          <a:xfrm>
            <a:off x="5788025" y="5957888"/>
            <a:ext cx="78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4</a:t>
            </a:r>
            <a:r>
              <a:rPr lang="en-GB" sz="1800" b="1">
                <a:latin typeface="Arial" charset="0"/>
                <a:cs typeface="Arial" charset="0"/>
              </a:rPr>
              <a:t>°C</a:t>
            </a:r>
          </a:p>
        </p:txBody>
      </p:sp>
      <p:sp>
        <p:nvSpPr>
          <p:cNvPr id="230481" name="Text Box 81"/>
          <p:cNvSpPr txBox="1">
            <a:spLocks noChangeArrowheads="1"/>
          </p:cNvSpPr>
          <p:nvPr/>
        </p:nvSpPr>
        <p:spPr bwMode="auto">
          <a:xfrm>
            <a:off x="4492625" y="595788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3</a:t>
            </a:r>
            <a:r>
              <a:rPr lang="en-GB" sz="1800" b="1">
                <a:latin typeface="Arial" charset="0"/>
                <a:cs typeface="Arial" charset="0"/>
              </a:rPr>
              <a:t>°C</a:t>
            </a:r>
          </a:p>
        </p:txBody>
      </p:sp>
      <p:sp>
        <p:nvSpPr>
          <p:cNvPr id="230482" name="Line 82"/>
          <p:cNvSpPr>
            <a:spLocks noChangeShapeType="1"/>
          </p:cNvSpPr>
          <p:nvPr/>
        </p:nvSpPr>
        <p:spPr bwMode="auto">
          <a:xfrm>
            <a:off x="1749425" y="1981200"/>
            <a:ext cx="2667000" cy="0"/>
          </a:xfrm>
          <a:prstGeom prst="line">
            <a:avLst/>
          </a:prstGeom>
          <a:noFill/>
          <a:ln w="3810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83" name="Text Box 83"/>
          <p:cNvSpPr txBox="1">
            <a:spLocks noChangeArrowheads="1"/>
          </p:cNvSpPr>
          <p:nvPr/>
        </p:nvSpPr>
        <p:spPr bwMode="auto">
          <a:xfrm>
            <a:off x="2282825" y="15382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400 ppm CO</a:t>
            </a:r>
            <a:r>
              <a:rPr lang="en-US" sz="1800" b="1" baseline="-25000">
                <a:latin typeface="Arial" charset="0"/>
              </a:rPr>
              <a:t>2</a:t>
            </a:r>
            <a:r>
              <a:rPr lang="en-US" sz="1800" b="1">
                <a:latin typeface="Arial" charset="0"/>
              </a:rPr>
              <a:t>e</a:t>
            </a:r>
            <a:endParaRPr lang="en-GB" sz="1800" b="1">
              <a:latin typeface="Arial" charset="0"/>
            </a:endParaRPr>
          </a:p>
        </p:txBody>
      </p:sp>
      <p:sp>
        <p:nvSpPr>
          <p:cNvPr id="230484" name="Line 84"/>
          <p:cNvSpPr>
            <a:spLocks noChangeShapeType="1"/>
          </p:cNvSpPr>
          <p:nvPr/>
        </p:nvSpPr>
        <p:spPr bwMode="auto">
          <a:xfrm>
            <a:off x="1901825" y="2670175"/>
            <a:ext cx="3733800" cy="0"/>
          </a:xfrm>
          <a:prstGeom prst="line">
            <a:avLst/>
          </a:prstGeom>
          <a:noFill/>
          <a:ln w="3810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85" name="Text Box 85"/>
          <p:cNvSpPr txBox="1">
            <a:spLocks noChangeArrowheads="1"/>
          </p:cNvSpPr>
          <p:nvPr/>
        </p:nvSpPr>
        <p:spPr bwMode="auto">
          <a:xfrm>
            <a:off x="2922588" y="2238375"/>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450 ppm CO</a:t>
            </a:r>
            <a:r>
              <a:rPr lang="en-US" sz="1800" b="1" baseline="-25000">
                <a:latin typeface="Arial" charset="0"/>
              </a:rPr>
              <a:t>2</a:t>
            </a:r>
            <a:r>
              <a:rPr lang="en-US" sz="1800" b="1">
                <a:latin typeface="Arial" charset="0"/>
              </a:rPr>
              <a:t>e</a:t>
            </a:r>
            <a:endParaRPr lang="en-GB" sz="1800" b="1">
              <a:latin typeface="Arial" charset="0"/>
            </a:endParaRPr>
          </a:p>
        </p:txBody>
      </p:sp>
      <p:sp>
        <p:nvSpPr>
          <p:cNvPr id="230486" name="Line 86"/>
          <p:cNvSpPr>
            <a:spLocks noChangeShapeType="1"/>
          </p:cNvSpPr>
          <p:nvPr/>
        </p:nvSpPr>
        <p:spPr bwMode="auto">
          <a:xfrm>
            <a:off x="2587625" y="3430588"/>
            <a:ext cx="4267200" cy="0"/>
          </a:xfrm>
          <a:prstGeom prst="line">
            <a:avLst/>
          </a:prstGeom>
          <a:noFill/>
          <a:ln w="3810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87" name="Text Box 87"/>
          <p:cNvSpPr txBox="1">
            <a:spLocks noChangeArrowheads="1"/>
          </p:cNvSpPr>
          <p:nvPr/>
        </p:nvSpPr>
        <p:spPr bwMode="auto">
          <a:xfrm>
            <a:off x="4130675" y="3033713"/>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550 ppm CO</a:t>
            </a:r>
            <a:r>
              <a:rPr lang="en-US" sz="1800" b="1" baseline="-25000">
                <a:latin typeface="Arial" charset="0"/>
              </a:rPr>
              <a:t>2</a:t>
            </a:r>
            <a:r>
              <a:rPr lang="en-US" sz="1800" b="1">
                <a:latin typeface="Arial" charset="0"/>
              </a:rPr>
              <a:t>e</a:t>
            </a:r>
            <a:endParaRPr lang="en-GB" sz="1800" b="1">
              <a:latin typeface="Arial" charset="0"/>
            </a:endParaRPr>
          </a:p>
        </p:txBody>
      </p:sp>
      <p:sp>
        <p:nvSpPr>
          <p:cNvPr id="230488" name="Line 88"/>
          <p:cNvSpPr>
            <a:spLocks noChangeShapeType="1"/>
          </p:cNvSpPr>
          <p:nvPr/>
        </p:nvSpPr>
        <p:spPr bwMode="auto">
          <a:xfrm>
            <a:off x="3197225" y="4198938"/>
            <a:ext cx="5486400" cy="0"/>
          </a:xfrm>
          <a:prstGeom prst="line">
            <a:avLst/>
          </a:prstGeom>
          <a:noFill/>
          <a:ln w="3810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89" name="Text Box 89"/>
          <p:cNvSpPr txBox="1">
            <a:spLocks noChangeArrowheads="1"/>
          </p:cNvSpPr>
          <p:nvPr/>
        </p:nvSpPr>
        <p:spPr bwMode="auto">
          <a:xfrm>
            <a:off x="4975225" y="3810000"/>
            <a:ext cx="180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650ppm CO</a:t>
            </a:r>
            <a:r>
              <a:rPr lang="en-US" sz="1800" b="1" baseline="-25000">
                <a:latin typeface="Arial" charset="0"/>
              </a:rPr>
              <a:t>2</a:t>
            </a:r>
            <a:r>
              <a:rPr lang="en-US" sz="1800" b="1">
                <a:latin typeface="Arial" charset="0"/>
              </a:rPr>
              <a:t>e</a:t>
            </a:r>
            <a:endParaRPr lang="en-GB" sz="1800" b="1">
              <a:latin typeface="Arial" charset="0"/>
            </a:endParaRPr>
          </a:p>
        </p:txBody>
      </p:sp>
      <p:sp>
        <p:nvSpPr>
          <p:cNvPr id="230490" name="Text Box 90"/>
          <p:cNvSpPr txBox="1">
            <a:spLocks noChangeArrowheads="1"/>
          </p:cNvSpPr>
          <p:nvPr/>
        </p:nvSpPr>
        <p:spPr bwMode="auto">
          <a:xfrm>
            <a:off x="5965825" y="4572000"/>
            <a:ext cx="193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750ppm CO</a:t>
            </a:r>
            <a:r>
              <a:rPr lang="en-US" sz="1800" b="1" baseline="-25000">
                <a:latin typeface="Arial" charset="0"/>
              </a:rPr>
              <a:t>2</a:t>
            </a:r>
            <a:r>
              <a:rPr lang="en-US" sz="1800" b="1">
                <a:latin typeface="Arial" charset="0"/>
              </a:rPr>
              <a:t>e</a:t>
            </a:r>
            <a:endParaRPr lang="en-GB" sz="1800" b="1">
              <a:latin typeface="Arial" charset="0"/>
            </a:endParaRPr>
          </a:p>
        </p:txBody>
      </p:sp>
      <p:sp>
        <p:nvSpPr>
          <p:cNvPr id="230491" name="Text Box 91"/>
          <p:cNvSpPr txBox="1">
            <a:spLocks noChangeArrowheads="1"/>
          </p:cNvSpPr>
          <p:nvPr/>
        </p:nvSpPr>
        <p:spPr bwMode="auto">
          <a:xfrm>
            <a:off x="1546225" y="1546225"/>
            <a:ext cx="782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5%</a:t>
            </a:r>
            <a:endParaRPr lang="en-GB" sz="1800" b="1">
              <a:latin typeface="Arial" charset="0"/>
            </a:endParaRPr>
          </a:p>
        </p:txBody>
      </p:sp>
      <p:sp>
        <p:nvSpPr>
          <p:cNvPr id="230492" name="Text Box 92"/>
          <p:cNvSpPr txBox="1">
            <a:spLocks noChangeArrowheads="1"/>
          </p:cNvSpPr>
          <p:nvPr/>
        </p:nvSpPr>
        <p:spPr bwMode="auto">
          <a:xfrm>
            <a:off x="4157663" y="1546225"/>
            <a:ext cx="78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95%</a:t>
            </a:r>
            <a:endParaRPr lang="en-GB" sz="1800" b="1">
              <a:latin typeface="Arial" charset="0"/>
            </a:endParaRPr>
          </a:p>
        </p:txBody>
      </p:sp>
      <p:sp>
        <p:nvSpPr>
          <p:cNvPr id="230493" name="Text Box 93"/>
          <p:cNvSpPr txBox="1">
            <a:spLocks noChangeArrowheads="1"/>
          </p:cNvSpPr>
          <p:nvPr/>
        </p:nvSpPr>
        <p:spPr bwMode="auto">
          <a:xfrm>
            <a:off x="1571625" y="5424488"/>
            <a:ext cx="640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Arial" charset="0"/>
              </a:rPr>
              <a:t>Eventual temperature change (relative to pre-industrial)</a:t>
            </a:r>
            <a:endParaRPr lang="en-GB" sz="1800" b="1">
              <a:latin typeface="Arial" charset="0"/>
            </a:endParaRPr>
          </a:p>
        </p:txBody>
      </p:sp>
      <p:sp>
        <p:nvSpPr>
          <p:cNvPr id="230494" name="Text Box 94"/>
          <p:cNvSpPr txBox="1">
            <a:spLocks noChangeArrowheads="1"/>
          </p:cNvSpPr>
          <p:nvPr/>
        </p:nvSpPr>
        <p:spPr bwMode="auto">
          <a:xfrm>
            <a:off x="377825" y="59578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b="1">
                <a:latin typeface="Arial" charset="0"/>
              </a:rPr>
              <a:t>0</a:t>
            </a:r>
            <a:r>
              <a:rPr lang="en-GB" sz="1800" b="1">
                <a:latin typeface="Arial" charset="0"/>
                <a:cs typeface="Arial" charset="0"/>
              </a:rPr>
              <a:t>°C</a:t>
            </a:r>
            <a:endParaRPr lang="en-GB" sz="1800" b="1">
              <a:latin typeface="Arial" charset="0"/>
            </a:endParaRPr>
          </a:p>
        </p:txBody>
      </p:sp>
      <p:sp>
        <p:nvSpPr>
          <p:cNvPr id="230495" name="Line 95"/>
          <p:cNvSpPr>
            <a:spLocks noChangeShapeType="1"/>
          </p:cNvSpPr>
          <p:nvPr/>
        </p:nvSpPr>
        <p:spPr bwMode="auto">
          <a:xfrm>
            <a:off x="3425825" y="4964113"/>
            <a:ext cx="5283200" cy="0"/>
          </a:xfrm>
          <a:prstGeom prst="line">
            <a:avLst/>
          </a:prstGeom>
          <a:noFill/>
          <a:ln w="38100">
            <a:solidFill>
              <a:srgbClr val="FF0000"/>
            </a:solidFill>
            <a:round/>
            <a:headEnd type="oval" w="med" len="me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96" name="Rectangle 96"/>
          <p:cNvSpPr>
            <a:spLocks noChangeArrowheads="1"/>
          </p:cNvSpPr>
          <p:nvPr/>
        </p:nvSpPr>
        <p:spPr bwMode="auto">
          <a:xfrm>
            <a:off x="276225" y="1371600"/>
            <a:ext cx="8610600"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0497" name="Rectangle 97"/>
          <p:cNvSpPr>
            <a:spLocks noChangeArrowheads="1"/>
          </p:cNvSpPr>
          <p:nvPr/>
        </p:nvSpPr>
        <p:spPr bwMode="auto">
          <a:xfrm>
            <a:off x="7010400" y="64008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082B3C33-C69A-4209-B22F-94B41619CD1D}" type="slidenum">
              <a:rPr lang="en-GB" sz="1400"/>
              <a:pPr algn="r"/>
              <a:t>15</a:t>
            </a:fld>
            <a:endParaRPr lang="en-GB" sz="1400"/>
          </a:p>
        </p:txBody>
      </p:sp>
      <p:pic>
        <p:nvPicPr>
          <p:cNvPr id="230498" name="Picture 98" descr="STERNreviewBITMAP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28600"/>
            <a:ext cx="9350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99" name="Rectangle 99"/>
          <p:cNvSpPr>
            <a:spLocks noChangeArrowheads="1"/>
          </p:cNvSpPr>
          <p:nvPr/>
        </p:nvSpPr>
        <p:spPr bwMode="auto">
          <a:xfrm>
            <a:off x="1403350" y="1052513"/>
            <a:ext cx="7162800" cy="76200"/>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3422423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4294967295"/>
          </p:nvPr>
        </p:nvSpPr>
        <p:spPr>
          <a:xfrm>
            <a:off x="0" y="1700213"/>
            <a:ext cx="5545138" cy="4886325"/>
          </a:xfrm>
        </p:spPr>
        <p:txBody>
          <a:bodyPr/>
          <a:lstStyle/>
          <a:p>
            <a:pPr eaLnBrk="1" hangingPunct="1"/>
            <a:r>
              <a:rPr lang="pt-BR" sz="3000" smtClean="0"/>
              <a:t>O aquecimento global é um fato na vida política</a:t>
            </a:r>
          </a:p>
          <a:p>
            <a:pPr eaLnBrk="1" hangingPunct="1"/>
            <a:r>
              <a:rPr lang="pt-BR" sz="3000" smtClean="0"/>
              <a:t>Os Gases de Efeito Estufa (GEE) serão regulamentados e precificados</a:t>
            </a:r>
          </a:p>
          <a:p>
            <a:pPr eaLnBrk="1" hangingPunct="1"/>
            <a:r>
              <a:rPr lang="pt-BR" sz="3000" smtClean="0"/>
              <a:t>O aquecimento global pode ter impacto na reconfiguração do mundo dos negócios maior do que a globalização e a TI</a:t>
            </a:r>
          </a:p>
        </p:txBody>
      </p:sp>
      <p:pic>
        <p:nvPicPr>
          <p:cNvPr id="7987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44675"/>
            <a:ext cx="27273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11"/>
          <p:cNvSpPr txBox="1">
            <a:spLocks noChangeArrowheads="1"/>
          </p:cNvSpPr>
          <p:nvPr/>
        </p:nvSpPr>
        <p:spPr bwMode="auto">
          <a:xfrm>
            <a:off x="5651500" y="5445125"/>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pt-BR"/>
              <a:t>Prof. Michael Porter, Harvard</a:t>
            </a:r>
          </a:p>
        </p:txBody>
      </p:sp>
      <p:sp>
        <p:nvSpPr>
          <p:cNvPr id="79877" name="Rectangle 5"/>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t-BR" sz="4400">
                <a:solidFill>
                  <a:schemeClr val="tx2"/>
                </a:solidFill>
              </a:rPr>
              <a:t>Impacto Estratégico</a:t>
            </a:r>
          </a:p>
        </p:txBody>
      </p:sp>
    </p:spTree>
    <p:extLst>
      <p:ext uri="{BB962C8B-B14F-4D97-AF65-F5344CB8AC3E}">
        <p14:creationId xmlns:p14="http://schemas.microsoft.com/office/powerpoint/2010/main" val="59827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3554" name="Picture 2" descr="[HPIM1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2074"/>
            <a:ext cx="8769713" cy="657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72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484" name="Picture 4" descr="http://4.bp.blogspot.com/_r_r1fd-zMeQ/TPFHyf0fynI/AAAAAAAACMQ/qVS2XGlbEwk/s1600/Recife+-+Praia+de+Boa+Viagem+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5472608" cy="450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7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Rectangle 3"/>
          <p:cNvSpPr>
            <a:spLocks noChangeArrowheads="1"/>
          </p:cNvSpPr>
          <p:nvPr/>
        </p:nvSpPr>
        <p:spPr bwMode="auto">
          <a:xfrm>
            <a:off x="0" y="-247469"/>
            <a:ext cx="65" cy="494939"/>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000000"/>
                </a:solidFill>
                <a:effectLst/>
                <a:latin typeface="Arial" pitchFamily="34" charset="0"/>
                <a:cs typeface="Arial" pitchFamily="34" charset="0"/>
              </a:rPr>
              <a:t/>
            </a:r>
            <a:br>
              <a:rPr kumimoji="0" lang="pt-BR" sz="900" b="0" i="0" u="none" strike="noStrike" cap="none" normalizeH="0" baseline="0" dirty="0" smtClean="0">
                <a:ln>
                  <a:noFill/>
                </a:ln>
                <a:solidFill>
                  <a:srgbClr val="000000"/>
                </a:solidFill>
                <a:effectLst/>
                <a:latin typeface="Arial" pitchFamily="34" charset="0"/>
                <a:cs typeface="Arial" pitchFamily="34" charset="0"/>
              </a:rPr>
            </a:br>
            <a:endParaRPr kumimoji="0" lang="pt-BR" sz="9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0244" name="Picture 4" descr="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87" y="236716"/>
            <a:ext cx="7295378" cy="5471535"/>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555776" y="5733256"/>
            <a:ext cx="4572000" cy="984885"/>
          </a:xfrm>
          <a:prstGeom prst="rect">
            <a:avLst/>
          </a:prstGeom>
        </p:spPr>
        <p:txBody>
          <a:bodyPr>
            <a:spAutoFit/>
          </a:bodyPr>
          <a:lstStyle/>
          <a:p>
            <a:pPr lvl="0" algn="ctr" eaLnBrk="0" fontAlgn="base" hangingPunct="0">
              <a:spcBef>
                <a:spcPct val="0"/>
              </a:spcBef>
              <a:spcAft>
                <a:spcPct val="0"/>
              </a:spcAft>
            </a:pPr>
            <a:r>
              <a:rPr lang="pt-BR" sz="4000" dirty="0">
                <a:solidFill>
                  <a:srgbClr val="000000"/>
                </a:solidFill>
                <a:latin typeface="Arial" pitchFamily="34" charset="0"/>
                <a:cs typeface="Arial" pitchFamily="34" charset="0"/>
              </a:rPr>
              <a:t>Brasil (PE) - Recife</a:t>
            </a:r>
          </a:p>
          <a:p>
            <a:pPr lvl="0" algn="ctr" eaLnBrk="0" fontAlgn="base" hangingPunct="0">
              <a:spcBef>
                <a:spcPct val="0"/>
              </a:spcBef>
              <a:spcAft>
                <a:spcPct val="0"/>
              </a:spcAft>
            </a:pPr>
            <a:r>
              <a:rPr lang="pt-BR" dirty="0">
                <a:solidFill>
                  <a:srgbClr val="000000"/>
                </a:solidFill>
                <a:latin typeface="Arial" pitchFamily="34" charset="0"/>
                <a:cs typeface="Arial" pitchFamily="34" charset="0"/>
              </a:rPr>
              <a:t>A Praia de </a:t>
            </a:r>
            <a:r>
              <a:rPr lang="pt-BR" dirty="0" smtClean="0">
                <a:solidFill>
                  <a:srgbClr val="000000"/>
                </a:solidFill>
                <a:latin typeface="Arial" pitchFamily="34" charset="0"/>
                <a:cs typeface="Arial" pitchFamily="34" charset="0"/>
              </a:rPr>
              <a:t>Piedade</a:t>
            </a:r>
            <a:endParaRPr lang="pt-BR" sz="57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98179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Bjorn Lomborg</a:t>
            </a:r>
          </a:p>
        </p:txBody>
      </p:sp>
      <p:sp>
        <p:nvSpPr>
          <p:cNvPr id="3" name="Espaço Reservado para Conteúdo 2"/>
          <p:cNvSpPr>
            <a:spLocks noGrp="1"/>
          </p:cNvSpPr>
          <p:nvPr>
            <p:ph idx="1"/>
          </p:nvPr>
        </p:nvSpPr>
        <p:spPr>
          <a:xfrm>
            <a:off x="251520" y="3799581"/>
            <a:ext cx="6419056" cy="4525963"/>
          </a:xfrm>
        </p:spPr>
        <p:txBody>
          <a:bodyPr>
            <a:normAutofit/>
          </a:bodyPr>
          <a:lstStyle/>
          <a:p>
            <a:r>
              <a:rPr lang="en-US" dirty="0" smtClean="0"/>
              <a:t>2001</a:t>
            </a:r>
            <a:r>
              <a:rPr lang="en-US" dirty="0"/>
              <a:t>, </a:t>
            </a:r>
            <a:r>
              <a:rPr lang="en-US" dirty="0" err="1" smtClean="0"/>
              <a:t>livro</a:t>
            </a:r>
            <a:r>
              <a:rPr lang="en-US" dirty="0"/>
              <a:t> </a:t>
            </a:r>
            <a:r>
              <a:rPr lang="en-US" i="1" dirty="0"/>
              <a:t>The Skeptical </a:t>
            </a:r>
            <a:r>
              <a:rPr lang="en-US" i="1" dirty="0" smtClean="0"/>
              <a:t>Environmentalist</a:t>
            </a:r>
          </a:p>
          <a:p>
            <a:endParaRPr lang="en-US" i="1" dirty="0"/>
          </a:p>
          <a:p>
            <a:r>
              <a:rPr lang="en-US" dirty="0" err="1" smtClean="0"/>
              <a:t>Tese</a:t>
            </a:r>
            <a:r>
              <a:rPr lang="en-US" dirty="0" smtClean="0"/>
              <a:t>: </a:t>
            </a:r>
            <a:r>
              <a:rPr lang="en-US" dirty="0" err="1" smtClean="0"/>
              <a:t>muitos</a:t>
            </a:r>
            <a:r>
              <a:rPr lang="en-US" dirty="0" smtClean="0"/>
              <a:t> dos </a:t>
            </a:r>
            <a:r>
              <a:rPr lang="en-US" dirty="0" err="1" smtClean="0"/>
              <a:t>argumentos</a:t>
            </a:r>
            <a:r>
              <a:rPr lang="en-US" dirty="0" smtClean="0"/>
              <a:t> e </a:t>
            </a:r>
            <a:r>
              <a:rPr lang="en-US" dirty="0" err="1" smtClean="0"/>
              <a:t>previsões</a:t>
            </a:r>
            <a:r>
              <a:rPr lang="en-US" dirty="0" smtClean="0"/>
              <a:t> </a:t>
            </a:r>
            <a:r>
              <a:rPr lang="en-US" dirty="0" err="1" smtClean="0"/>
              <a:t>ambientais</a:t>
            </a:r>
            <a:r>
              <a:rPr lang="en-US" dirty="0" smtClean="0"/>
              <a:t> </a:t>
            </a:r>
            <a:r>
              <a:rPr lang="en-US" dirty="0" err="1" smtClean="0"/>
              <a:t>estão</a:t>
            </a:r>
            <a:r>
              <a:rPr lang="en-US" dirty="0" smtClean="0"/>
              <a:t> </a:t>
            </a:r>
            <a:r>
              <a:rPr lang="en-US" dirty="0" err="1" smtClean="0"/>
              <a:t>errados</a:t>
            </a:r>
            <a:endParaRPr lang="en-US" dirty="0" smtClean="0"/>
          </a:p>
          <a:p>
            <a:endParaRPr lang="en-US" dirty="0"/>
          </a:p>
          <a:p>
            <a:endParaRPr lang="pt-BR" dirty="0"/>
          </a:p>
        </p:txBody>
      </p:sp>
      <p:pic>
        <p:nvPicPr>
          <p:cNvPr id="11266" name="Picture 2" descr="http://upload.wikimedia.org/wikipedia/commons/thumb/b/bf/Bj%C3%B8rn_Lomborg_1.jpg/220px-Bj%C3%B8rn_Lomborg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61" y="244563"/>
            <a:ext cx="20955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blogdoambientalismo.com/wp-content/uploads/2009/11/Ambientalista-Cetico-mai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556792"/>
            <a:ext cx="2828622" cy="395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2530" name="Picture 2" descr="http://www.hm9.com.br/blog/v2/wp-content/uploads/2008/07/turismo_no_recife_blog_hugo_mart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8373521" cy="567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10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descr="http://www2.uol.com.br/JC/sites/tubarao/imagens/galeria/2M170904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16363"/>
            <a:ext cx="6176954" cy="410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03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descr="http://www2.uol.com.br/JC/sites/tubarao/imagens/galeria/RL24050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38913"/>
            <a:ext cx="6765478" cy="449528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701724" y="5589240"/>
            <a:ext cx="7776864" cy="923330"/>
          </a:xfrm>
          <a:prstGeom prst="rect">
            <a:avLst/>
          </a:prstGeom>
        </p:spPr>
        <p:txBody>
          <a:bodyPr wrap="square">
            <a:spAutoFit/>
          </a:bodyPr>
          <a:lstStyle/>
          <a:p>
            <a:r>
              <a:rPr lang="pt-BR" dirty="0"/>
              <a:t>24/05/2004 - O vendedor de água mineral Valmir Pereira da Silva, 17 anos, teve amputados o braço e a perna esquerdos após ser atacado por tubarão em Piedade, praia vizinha ao Recife.</a:t>
            </a:r>
          </a:p>
        </p:txBody>
      </p:sp>
    </p:spTree>
    <p:extLst>
      <p:ext uri="{BB962C8B-B14F-4D97-AF65-F5344CB8AC3E}">
        <p14:creationId xmlns:p14="http://schemas.microsoft.com/office/powerpoint/2010/main" val="2513798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765145707"/>
              </p:ext>
            </p:extLst>
          </p:nvPr>
        </p:nvGraphicFramePr>
        <p:xfrm>
          <a:off x="457200" y="6048712"/>
          <a:ext cx="8229600" cy="548640"/>
        </p:xfrm>
        <a:graphic>
          <a:graphicData uri="http://schemas.openxmlformats.org/drawingml/2006/table">
            <a:tbl>
              <a:tblPr/>
              <a:tblGrid>
                <a:gridCol w="8229600"/>
              </a:tblGrid>
              <a:tr h="60429">
                <a:tc>
                  <a:txBody>
                    <a:bodyPr/>
                    <a:lstStyle/>
                    <a:p>
                      <a:r>
                        <a:rPr lang="pt-BR" dirty="0">
                          <a:latin typeface="Verdana, Arial, Helvetica, sans-serif"/>
                        </a:rPr>
                        <a:t>25/09/04 - Um tubarão tigre de 3,60 m de comprimento e 300 kg foi capturado por pescadores na Praia de Pau Amarelo, na Região Metropolitana do Recife.</a:t>
                      </a:r>
                      <a:endParaRPr lang="pt-BR" dirty="0"/>
                    </a:p>
                  </a:txBody>
                  <a:tcPr marL="0" marR="0" marT="0" marB="0" anchor="ctr">
                    <a:lnL>
                      <a:noFill/>
                    </a:lnL>
                    <a:lnR>
                      <a:noFill/>
                    </a:lnR>
                    <a:lnT>
                      <a:noFill/>
                    </a:lnT>
                    <a:lnB>
                      <a:noFill/>
                    </a:lnB>
                  </a:tcPr>
                </a:tc>
              </a:tr>
            </a:tbl>
          </a:graphicData>
        </a:graphic>
      </p:graphicFrame>
      <p:pic>
        <p:nvPicPr>
          <p:cNvPr id="9218" name="Picture 2" descr="http://www2.uol.com.br/JC/sites/tubarao/imagens/galeria/RS25090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54" y="19116"/>
            <a:ext cx="8102674" cy="55458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57200" y="47688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59214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3554" name="Picture 2" descr="[HPIM1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2074"/>
            <a:ext cx="8769713" cy="657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78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Princípio da Precaução</a:t>
            </a:r>
            <a:endParaRPr lang="pt-BR" dirty="0"/>
          </a:p>
        </p:txBody>
      </p:sp>
      <p:sp>
        <p:nvSpPr>
          <p:cNvPr id="3" name="Espaço Reservado para Conteúdo 2"/>
          <p:cNvSpPr>
            <a:spLocks noGrp="1"/>
          </p:cNvSpPr>
          <p:nvPr>
            <p:ph idx="1"/>
          </p:nvPr>
        </p:nvSpPr>
        <p:spPr>
          <a:xfrm>
            <a:off x="107504" y="1484784"/>
            <a:ext cx="9011344" cy="5429200"/>
          </a:xfrm>
        </p:spPr>
        <p:txBody>
          <a:bodyPr>
            <a:normAutofit fontScale="77500" lnSpcReduction="20000"/>
          </a:bodyPr>
          <a:lstStyle/>
          <a:p>
            <a:pPr>
              <a:lnSpc>
                <a:spcPct val="170000"/>
              </a:lnSpc>
            </a:pPr>
            <a:r>
              <a:rPr lang="pt-BR" dirty="0" smtClean="0"/>
              <a:t>É </a:t>
            </a:r>
            <a:r>
              <a:rPr lang="pt-BR" dirty="0"/>
              <a:t>a garantia </a:t>
            </a:r>
            <a:r>
              <a:rPr lang="pt-BR" dirty="0" smtClean="0"/>
              <a:t>contra:</a:t>
            </a:r>
          </a:p>
          <a:p>
            <a:pPr lvl="1">
              <a:lnSpc>
                <a:spcPct val="170000"/>
              </a:lnSpc>
            </a:pPr>
            <a:r>
              <a:rPr lang="pt-BR" dirty="0" smtClean="0"/>
              <a:t>riscos </a:t>
            </a:r>
            <a:r>
              <a:rPr lang="pt-BR" dirty="0"/>
              <a:t>potenciais </a:t>
            </a:r>
            <a:endParaRPr lang="pt-BR" dirty="0" smtClean="0"/>
          </a:p>
          <a:p>
            <a:pPr lvl="1">
              <a:lnSpc>
                <a:spcPct val="170000"/>
              </a:lnSpc>
            </a:pPr>
            <a:r>
              <a:rPr lang="pt-BR" dirty="0" smtClean="0"/>
              <a:t>que não podem ser ainda identificados</a:t>
            </a:r>
          </a:p>
          <a:p>
            <a:pPr lvl="2">
              <a:lnSpc>
                <a:spcPct val="170000"/>
              </a:lnSpc>
            </a:pPr>
            <a:r>
              <a:rPr lang="pt-BR" dirty="0" smtClean="0"/>
              <a:t>de </a:t>
            </a:r>
            <a:r>
              <a:rPr lang="pt-BR" dirty="0"/>
              <a:t>acordo com o estado atual do </a:t>
            </a:r>
            <a:r>
              <a:rPr lang="pt-BR" dirty="0" smtClean="0"/>
              <a:t>conhecimento</a:t>
            </a:r>
          </a:p>
          <a:p>
            <a:pPr>
              <a:lnSpc>
                <a:spcPct val="170000"/>
              </a:lnSpc>
            </a:pPr>
            <a:endParaRPr lang="pt-BR" dirty="0" smtClean="0"/>
          </a:p>
          <a:p>
            <a:pPr>
              <a:lnSpc>
                <a:spcPct val="170000"/>
              </a:lnSpc>
            </a:pPr>
            <a:r>
              <a:rPr lang="pt-BR" dirty="0" smtClean="0"/>
              <a:t>Este </a:t>
            </a:r>
            <a:r>
              <a:rPr lang="pt-BR" dirty="0"/>
              <a:t>Princípio afirma que n</a:t>
            </a:r>
            <a:r>
              <a:rPr lang="pt-BR" dirty="0" smtClean="0"/>
              <a:t>a </a:t>
            </a:r>
            <a:r>
              <a:rPr lang="pt-BR" dirty="0"/>
              <a:t>ausência da certeza científica </a:t>
            </a:r>
            <a:r>
              <a:rPr lang="pt-BR" dirty="0" smtClean="0"/>
              <a:t>formal</a:t>
            </a:r>
            <a:r>
              <a:rPr lang="pt-BR" dirty="0"/>
              <a:t>:</a:t>
            </a:r>
            <a:endParaRPr lang="pt-BR" dirty="0" smtClean="0"/>
          </a:p>
          <a:p>
            <a:pPr lvl="1">
              <a:lnSpc>
                <a:spcPct val="170000"/>
              </a:lnSpc>
            </a:pPr>
            <a:r>
              <a:rPr lang="pt-BR" dirty="0" smtClean="0"/>
              <a:t>a </a:t>
            </a:r>
            <a:r>
              <a:rPr lang="pt-BR" dirty="0"/>
              <a:t>existência de um risco de um dano sério ou irreversível </a:t>
            </a:r>
            <a:endParaRPr lang="pt-BR" dirty="0" smtClean="0"/>
          </a:p>
          <a:p>
            <a:pPr lvl="1">
              <a:lnSpc>
                <a:spcPct val="170000"/>
              </a:lnSpc>
            </a:pPr>
            <a:r>
              <a:rPr lang="pt-BR" dirty="0" smtClean="0"/>
              <a:t>requer </a:t>
            </a:r>
            <a:r>
              <a:rPr lang="pt-BR" dirty="0"/>
              <a:t>a implementação de medidas que possam </a:t>
            </a:r>
            <a:r>
              <a:rPr lang="pt-BR" dirty="0" smtClean="0"/>
              <a:t>evitar este dano</a:t>
            </a:r>
          </a:p>
          <a:p>
            <a:pPr>
              <a:lnSpc>
                <a:spcPct val="170000"/>
              </a:lnSpc>
            </a:pPr>
            <a:endParaRPr lang="pt-BR" dirty="0"/>
          </a:p>
        </p:txBody>
      </p:sp>
    </p:spTree>
    <p:extLst>
      <p:ext uri="{BB962C8B-B14F-4D97-AF65-F5344CB8AC3E}">
        <p14:creationId xmlns:p14="http://schemas.microsoft.com/office/powerpoint/2010/main" val="4035263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geekaco.com/wp-content/uploads/2010/09/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37909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21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de Moore</a:t>
            </a:r>
            <a:endParaRPr lang="pt-BR" dirty="0"/>
          </a:p>
        </p:txBody>
      </p:sp>
      <p:sp>
        <p:nvSpPr>
          <p:cNvPr id="3" name="Espaço Reservado para Conteúdo 2"/>
          <p:cNvSpPr>
            <a:spLocks noGrp="1"/>
          </p:cNvSpPr>
          <p:nvPr>
            <p:ph idx="1"/>
          </p:nvPr>
        </p:nvSpPr>
        <p:spPr>
          <a:xfrm>
            <a:off x="-36512" y="1862337"/>
            <a:ext cx="4968552" cy="4525963"/>
          </a:xfrm>
        </p:spPr>
        <p:txBody>
          <a:bodyPr>
            <a:normAutofit fontScale="92500" lnSpcReduction="20000"/>
          </a:bodyPr>
          <a:lstStyle/>
          <a:p>
            <a:r>
              <a:rPr lang="pt-BR" dirty="0" smtClean="0"/>
              <a:t>1965 </a:t>
            </a:r>
          </a:p>
          <a:p>
            <a:endParaRPr lang="pt-BR" dirty="0" smtClean="0"/>
          </a:p>
          <a:p>
            <a:r>
              <a:rPr lang="pt-BR" dirty="0" smtClean="0"/>
              <a:t>presidente da Intel, Gordon E. Moore </a:t>
            </a:r>
          </a:p>
          <a:p>
            <a:endParaRPr lang="pt-BR" dirty="0"/>
          </a:p>
          <a:p>
            <a:r>
              <a:rPr lang="pt-BR" dirty="0" smtClean="0"/>
              <a:t>Profecia: o número de transistores dos chips teria um aumento de 100%, pelo mesmo custo, a cada período de 18 meses.</a:t>
            </a:r>
            <a:endParaRPr lang="pt-BR" dirty="0"/>
          </a:p>
        </p:txBody>
      </p:sp>
      <p:pic>
        <p:nvPicPr>
          <p:cNvPr id="6" name="Picture 2" descr="http://images.businessweek.com/ss/09/07/0702_retelling_computer_history/image/5_gordon_mo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132856"/>
            <a:ext cx="5715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5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074" name="Picture 2" descr="Ficheiro:Lei de moore 2006.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6200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03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descr="alt Moore's Law graph for transis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05461" cy="637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9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Bjorn Lomborg</a:t>
            </a:r>
          </a:p>
        </p:txBody>
      </p:sp>
      <p:sp>
        <p:nvSpPr>
          <p:cNvPr id="3" name="Espaço Reservado para Conteúdo 2"/>
          <p:cNvSpPr>
            <a:spLocks noGrp="1"/>
          </p:cNvSpPr>
          <p:nvPr>
            <p:ph idx="1"/>
          </p:nvPr>
        </p:nvSpPr>
        <p:spPr/>
        <p:txBody>
          <a:bodyPr>
            <a:normAutofit fontScale="92500" lnSpcReduction="10000"/>
          </a:bodyPr>
          <a:lstStyle/>
          <a:p>
            <a:r>
              <a:rPr lang="pt-BR" dirty="0"/>
              <a:t>Até 2010, Lomborg fez campanhas contra o Protocolo de Quioto</a:t>
            </a:r>
          </a:p>
          <a:p>
            <a:endParaRPr lang="pt-BR" dirty="0" smtClean="0"/>
          </a:p>
          <a:p>
            <a:r>
              <a:rPr lang="pt-BR" dirty="0" smtClean="0"/>
              <a:t>O Comitê Dinamarquês sobre Desonestidade Científica julgou:</a:t>
            </a:r>
          </a:p>
          <a:p>
            <a:endParaRPr lang="pt-BR" dirty="0" smtClean="0"/>
          </a:p>
          <a:p>
            <a:pPr lvl="1"/>
            <a:r>
              <a:rPr lang="pt-BR" dirty="0" smtClean="0"/>
              <a:t>O livro é desonesto cientificamente</a:t>
            </a:r>
          </a:p>
          <a:p>
            <a:pPr lvl="1"/>
            <a:endParaRPr lang="pt-BR" dirty="0" smtClean="0"/>
          </a:p>
          <a:p>
            <a:pPr lvl="1"/>
            <a:r>
              <a:rPr lang="pt-BR" dirty="0" smtClean="0"/>
              <a:t>Não é culpa do autor, por falta de conhecimento técnico no campo de conhecimento em questão</a:t>
            </a:r>
          </a:p>
          <a:p>
            <a:pPr lvl="1"/>
            <a:endParaRPr lang="pt-BR" dirty="0" smtClean="0"/>
          </a:p>
          <a:p>
            <a:pPr marL="457200" lvl="1" indent="0">
              <a:buNone/>
            </a:pPr>
            <a:endParaRPr lang="pt-BR" dirty="0" smtClean="0"/>
          </a:p>
        </p:txBody>
      </p:sp>
    </p:spTree>
    <p:extLst>
      <p:ext uri="{BB962C8B-B14F-4D97-AF65-F5344CB8AC3E}">
        <p14:creationId xmlns:p14="http://schemas.microsoft.com/office/powerpoint/2010/main" val="1192111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44" name="Picture 4" descr="http://best-places.net/wp-content/uploads/2011/05/Solar-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44373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247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9218" name="Picture 2" descr="alt Hypothetical Moore's law graph for electric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7" y="261958"/>
            <a:ext cx="8793493" cy="65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36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79512" y="5802551"/>
            <a:ext cx="8758808" cy="866809"/>
          </a:xfrm>
        </p:spPr>
        <p:txBody>
          <a:bodyPr>
            <a:noAutofit/>
          </a:bodyPr>
          <a:lstStyle/>
          <a:p>
            <a:pPr marL="0" indent="0">
              <a:buNone/>
            </a:pPr>
            <a:r>
              <a:rPr lang="en-US" sz="2400" dirty="0" smtClean="0"/>
              <a:t>O </a:t>
            </a:r>
            <a:r>
              <a:rPr lang="en-US" sz="2400" dirty="0" err="1" smtClean="0"/>
              <a:t>preço</a:t>
            </a:r>
            <a:r>
              <a:rPr lang="en-US" sz="2400" dirty="0" smtClean="0"/>
              <a:t> </a:t>
            </a:r>
            <a:r>
              <a:rPr lang="en-US" sz="2400" dirty="0" err="1" smtClean="0"/>
              <a:t>por</a:t>
            </a:r>
            <a:r>
              <a:rPr lang="en-US" sz="2400" dirty="0" smtClean="0"/>
              <a:t> watt de um </a:t>
            </a:r>
            <a:r>
              <a:rPr lang="en-US" sz="2400" dirty="0" err="1" smtClean="0"/>
              <a:t>módulo</a:t>
            </a:r>
            <a:r>
              <a:rPr lang="en-US" sz="2400" dirty="0" smtClean="0"/>
              <a:t> </a:t>
            </a:r>
            <a:r>
              <a:rPr lang="en-US" sz="2400" dirty="0" err="1" smtClean="0"/>
              <a:t>fotovoltaico</a:t>
            </a:r>
            <a:r>
              <a:rPr lang="en-US" sz="2400" dirty="0" smtClean="0"/>
              <a:t> tem </a:t>
            </a:r>
            <a:r>
              <a:rPr lang="en-US" sz="2400" dirty="0" err="1" smtClean="0"/>
              <a:t>diminuido</a:t>
            </a:r>
            <a:r>
              <a:rPr lang="en-US" sz="2400" dirty="0" smtClean="0"/>
              <a:t> 6% </a:t>
            </a:r>
            <a:r>
              <a:rPr lang="en-US" sz="2400" dirty="0" err="1" smtClean="0"/>
              <a:t>ao</a:t>
            </a:r>
            <a:r>
              <a:rPr lang="en-US" sz="2400" dirty="0" smtClean="0"/>
              <a:t> </a:t>
            </a:r>
            <a:r>
              <a:rPr lang="en-US" sz="2400" dirty="0" err="1" smtClean="0"/>
              <a:t>ano</a:t>
            </a:r>
            <a:r>
              <a:rPr lang="en-US" sz="2400" dirty="0" smtClean="0"/>
              <a:t> </a:t>
            </a:r>
            <a:r>
              <a:rPr lang="en-US" sz="2400" dirty="0" err="1" smtClean="0"/>
              <a:t>durante</a:t>
            </a:r>
            <a:r>
              <a:rPr lang="en-US" sz="2400" dirty="0" smtClean="0"/>
              <a:t> </a:t>
            </a:r>
            <a:r>
              <a:rPr lang="en-US" sz="2400" dirty="0" err="1" smtClean="0"/>
              <a:t>os</a:t>
            </a:r>
            <a:r>
              <a:rPr lang="en-US" sz="2400" dirty="0" smtClean="0"/>
              <a:t> </a:t>
            </a:r>
            <a:r>
              <a:rPr lang="en-US" sz="2400" dirty="0" err="1" smtClean="0"/>
              <a:t>últimos</a:t>
            </a:r>
            <a:r>
              <a:rPr lang="en-US" sz="2400" dirty="0" smtClean="0"/>
              <a:t> 25 </a:t>
            </a:r>
            <a:r>
              <a:rPr lang="en-US" sz="2400" dirty="0" err="1" smtClean="0"/>
              <a:t>anos</a:t>
            </a:r>
            <a:endParaRPr lang="en-US" sz="2400" dirty="0" smtClean="0"/>
          </a:p>
          <a:p>
            <a:pPr marL="0" indent="0">
              <a:buNone/>
            </a:pPr>
            <a:endParaRPr lang="pt-BR" sz="2400" dirty="0"/>
          </a:p>
        </p:txBody>
      </p:sp>
      <p:pic>
        <p:nvPicPr>
          <p:cNvPr id="1026" name="Picture 2" descr="Photovoltaic module price per watt, 2006 dol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4663"/>
            <a:ext cx="5305390" cy="485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5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http://www.tobiasbuckell.com/wordpress/images/2011/04/naam-solar-moores-law-6-thumb-486x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32" y="337528"/>
            <a:ext cx="8633648" cy="57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78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http://mudancasclimaticas.cptec.inpe.br/~rmclima/pdfs/destaques/PDF_resumo_executivo.pdf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784" y="-315416"/>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350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268760"/>
            <a:ext cx="8003232" cy="6225555"/>
          </a:xfrm>
        </p:spPr>
        <p:txBody>
          <a:bodyPr>
            <a:normAutofit/>
          </a:bodyPr>
          <a:lstStyle/>
          <a:p>
            <a:pPr>
              <a:lnSpc>
                <a:spcPct val="150000"/>
              </a:lnSpc>
            </a:pPr>
            <a:r>
              <a:rPr lang="pt-BR" dirty="0"/>
              <a:t>Estima-se que sem mudança do clima o PIB brasileiro será de R$ </a:t>
            </a:r>
            <a:r>
              <a:rPr lang="pt-BR" dirty="0" smtClean="0"/>
              <a:t>15,3 </a:t>
            </a:r>
            <a:r>
              <a:rPr lang="pt-BR" dirty="0"/>
              <a:t>trilhões (Reais de 2008) no cenário A2-BR em 2050, e R$ 16 </a:t>
            </a:r>
            <a:r>
              <a:rPr lang="pt-BR" dirty="0" smtClean="0"/>
              <a:t>trilhões </a:t>
            </a:r>
            <a:r>
              <a:rPr lang="pt-BR" dirty="0"/>
              <a:t>no cenário B2-BR. Com o impacto da mudança do clima, estes </a:t>
            </a:r>
            <a:r>
              <a:rPr lang="pt-BR" dirty="0" err="1" smtClean="0"/>
              <a:t>PIBs</a:t>
            </a:r>
            <a:r>
              <a:rPr lang="pt-BR" dirty="0" smtClean="0"/>
              <a:t> </a:t>
            </a:r>
            <a:r>
              <a:rPr lang="pt-BR" dirty="0"/>
              <a:t>reduzem-se em 0,5% e 2,3% respectivamente. </a:t>
            </a:r>
            <a:endParaRPr lang="pt-BR" dirty="0" smtClean="0"/>
          </a:p>
          <a:p>
            <a:pPr>
              <a:lnSpc>
                <a:spcPct val="150000"/>
              </a:lnSpc>
            </a:pPr>
            <a:endParaRPr lang="pt-BR" dirty="0"/>
          </a:p>
        </p:txBody>
      </p:sp>
    </p:spTree>
    <p:extLst>
      <p:ext uri="{BB962C8B-B14F-4D97-AF65-F5344CB8AC3E}">
        <p14:creationId xmlns:p14="http://schemas.microsoft.com/office/powerpoint/2010/main" val="58402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332656"/>
            <a:ext cx="8003232" cy="6225555"/>
          </a:xfrm>
        </p:spPr>
        <p:txBody>
          <a:bodyPr>
            <a:normAutofit/>
          </a:bodyPr>
          <a:lstStyle/>
          <a:p>
            <a:pPr>
              <a:lnSpc>
                <a:spcPct val="150000"/>
              </a:lnSpc>
            </a:pPr>
            <a:endParaRPr lang="pt-BR" dirty="0"/>
          </a:p>
          <a:p>
            <a:pPr>
              <a:lnSpc>
                <a:spcPct val="150000"/>
              </a:lnSpc>
            </a:pPr>
            <a:r>
              <a:rPr lang="pt-BR" dirty="0" smtClean="0"/>
              <a:t>Antecipados </a:t>
            </a:r>
            <a:r>
              <a:rPr lang="pt-BR" dirty="0"/>
              <a:t>para valor presente com uma taxa de desconto </a:t>
            </a:r>
            <a:r>
              <a:rPr lang="pt-BR" dirty="0" smtClean="0"/>
              <a:t>de </a:t>
            </a:r>
            <a:r>
              <a:rPr lang="pt-BR" dirty="0"/>
              <a:t>1% ao ano, estas perdas ficariam entre R$ 719 bilhões e R$ 3,6 </a:t>
            </a:r>
            <a:r>
              <a:rPr lang="pt-BR" dirty="0" smtClean="0"/>
              <a:t>trilhões</a:t>
            </a:r>
            <a:r>
              <a:rPr lang="pt-BR" dirty="0"/>
              <a:t>, o que equivaleria a jogar fora pelo menos um ano inteiro de </a:t>
            </a:r>
            <a:r>
              <a:rPr lang="pt-BR" dirty="0" smtClean="0"/>
              <a:t>crescimento </a:t>
            </a:r>
            <a:r>
              <a:rPr lang="pt-BR" dirty="0"/>
              <a:t>nos próximos 40 anos</a:t>
            </a:r>
            <a:r>
              <a:rPr lang="pt-BR" dirty="0" smtClean="0"/>
              <a:t>.</a:t>
            </a:r>
          </a:p>
          <a:p>
            <a:pPr>
              <a:lnSpc>
                <a:spcPct val="150000"/>
              </a:lnSpc>
            </a:pPr>
            <a:endParaRPr lang="pt-BR" dirty="0"/>
          </a:p>
        </p:txBody>
      </p:sp>
    </p:spTree>
    <p:extLst>
      <p:ext uri="{BB962C8B-B14F-4D97-AF65-F5344CB8AC3E}">
        <p14:creationId xmlns:p14="http://schemas.microsoft.com/office/powerpoint/2010/main" val="2626172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332656"/>
            <a:ext cx="8003232" cy="6225555"/>
          </a:xfrm>
        </p:spPr>
        <p:txBody>
          <a:bodyPr>
            <a:normAutofit/>
          </a:bodyPr>
          <a:lstStyle/>
          <a:p>
            <a:pPr>
              <a:lnSpc>
                <a:spcPct val="150000"/>
              </a:lnSpc>
            </a:pPr>
            <a:endParaRPr lang="pt-BR" dirty="0"/>
          </a:p>
          <a:p>
            <a:pPr>
              <a:lnSpc>
                <a:spcPct val="150000"/>
              </a:lnSpc>
            </a:pPr>
            <a:r>
              <a:rPr lang="pt-BR" dirty="0" smtClean="0"/>
              <a:t>na </a:t>
            </a:r>
            <a:r>
              <a:rPr lang="pt-BR" dirty="0"/>
              <a:t>trajetória mais limpa do </a:t>
            </a:r>
            <a:r>
              <a:rPr lang="pt-BR" dirty="0" smtClean="0"/>
              <a:t>cenário </a:t>
            </a:r>
            <a:r>
              <a:rPr lang="pt-BR" dirty="0"/>
              <a:t>B2-BR, a economia cresce mais, e não menos. </a:t>
            </a:r>
          </a:p>
        </p:txBody>
      </p:sp>
    </p:spTree>
    <p:extLst>
      <p:ext uri="{BB962C8B-B14F-4D97-AF65-F5344CB8AC3E}">
        <p14:creationId xmlns:p14="http://schemas.microsoft.com/office/powerpoint/2010/main" val="4002249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vistapesquisa.fapesp.br/wp-content/uploads/printed_edition_manager_covers/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08720"/>
            <a:ext cx="4320480" cy="557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1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5458"/>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79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err="1" smtClean="0"/>
              <a:t>Ex</a:t>
            </a:r>
            <a:r>
              <a:rPr lang="pt-BR" dirty="0" err="1"/>
              <a:t>-</a:t>
            </a:r>
            <a:r>
              <a:rPr lang="pt-BR" dirty="0" err="1" smtClean="0"/>
              <a:t>cético</a:t>
            </a:r>
            <a:r>
              <a:rPr lang="pt-BR" dirty="0" smtClean="0"/>
              <a:t>, Bjorn Lomborg diz que aquecimento global deve ser prioridade</a:t>
            </a:r>
          </a:p>
          <a:p>
            <a:endParaRPr lang="pt-BR" dirty="0" smtClean="0"/>
          </a:p>
          <a:p>
            <a:r>
              <a:rPr lang="pt-BR" dirty="0" smtClean="0"/>
              <a:t>Estatístico dinamarquês que dizia que mudanças climáticas não deveriam ser prioridade...</a:t>
            </a:r>
          </a:p>
          <a:p>
            <a:endParaRPr lang="pt-BR" dirty="0"/>
          </a:p>
          <a:p>
            <a:r>
              <a:rPr lang="pt-BR" dirty="0" smtClean="0"/>
              <a:t>...agora propõe fundo de US$ 100 bi por ano</a:t>
            </a:r>
          </a:p>
          <a:p>
            <a:endParaRPr lang="pt-BR" dirty="0"/>
          </a:p>
        </p:txBody>
      </p:sp>
      <p:pic>
        <p:nvPicPr>
          <p:cNvPr id="13316" name="Picture 4" descr="ESTADO.COM.BR - Intern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619125"/>
            <a:ext cx="344805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ESTADO.COM.BR - Intern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539177"/>
            <a:ext cx="5400601" cy="61167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6418595" y="620688"/>
            <a:ext cx="2329869" cy="584775"/>
          </a:xfrm>
          <a:prstGeom prst="rect">
            <a:avLst/>
          </a:prstGeom>
        </p:spPr>
        <p:txBody>
          <a:bodyPr wrap="none">
            <a:spAutoFit/>
          </a:bodyPr>
          <a:lstStyle/>
          <a:p>
            <a:r>
              <a:rPr lang="pt-BR" sz="3200" dirty="0"/>
              <a:t>31 ago. 2010</a:t>
            </a:r>
          </a:p>
        </p:txBody>
      </p:sp>
    </p:spTree>
    <p:extLst>
      <p:ext uri="{BB962C8B-B14F-4D97-AF65-F5344CB8AC3E}">
        <p14:creationId xmlns:p14="http://schemas.microsoft.com/office/powerpoint/2010/main" val="223899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6386" name="Picture 2" descr="Variation in carbon dioxide concentration during the past 400,000 years (historical data from the Vostock ice 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7358"/>
            <a:ext cx="8267066" cy="410991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climate.nasa.gov/images/nasaBann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15100039" cy="117662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60040" y="6146140"/>
            <a:ext cx="9756576" cy="523220"/>
          </a:xfrm>
          <a:prstGeom prst="rect">
            <a:avLst/>
          </a:prstGeom>
        </p:spPr>
        <p:txBody>
          <a:bodyPr wrap="square">
            <a:spAutoFit/>
          </a:bodyPr>
          <a:lstStyle/>
          <a:p>
            <a:r>
              <a:rPr lang="en-US" sz="2800" dirty="0" err="1"/>
              <a:t>Em</a:t>
            </a:r>
            <a:r>
              <a:rPr lang="en-US" sz="2800" dirty="0"/>
              <a:t> 2004, a NASA </a:t>
            </a:r>
            <a:r>
              <a:rPr lang="en-US" sz="2800" dirty="0" err="1"/>
              <a:t>investiu</a:t>
            </a:r>
            <a:r>
              <a:rPr lang="en-US" sz="2800" dirty="0"/>
              <a:t> $1.3 billion </a:t>
            </a:r>
            <a:r>
              <a:rPr lang="en-US" sz="2800" dirty="0" err="1"/>
              <a:t>em</a:t>
            </a:r>
            <a:r>
              <a:rPr lang="en-US" sz="2800" dirty="0"/>
              <a:t> </a:t>
            </a:r>
            <a:r>
              <a:rPr lang="en-US" sz="2800" dirty="0" err="1"/>
              <a:t>ciência</a:t>
            </a:r>
            <a:r>
              <a:rPr lang="en-US" sz="2800" dirty="0"/>
              <a:t> do </a:t>
            </a:r>
            <a:r>
              <a:rPr lang="en-US" sz="2800" dirty="0" err="1"/>
              <a:t>clima</a:t>
            </a:r>
            <a:endParaRPr lang="pt-BR" sz="2800" dirty="0"/>
          </a:p>
        </p:txBody>
      </p:sp>
    </p:spTree>
    <p:extLst>
      <p:ext uri="{BB962C8B-B14F-4D97-AF65-F5344CB8AC3E}">
        <p14:creationId xmlns:p14="http://schemas.microsoft.com/office/powerpoint/2010/main" val="147235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5602" name="Picture 2" descr="C:\Users\calia\Downloads\ImageLarge-1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2590"/>
            <a:ext cx="9144000" cy="351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13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6626" name="Picture 2" descr="C:\Users\calia\Downloads\ImageLarge-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8340"/>
            <a:ext cx="9144000" cy="294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71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http://www.nature.com</a:t>
            </a:r>
          </a:p>
        </p:txBody>
      </p:sp>
      <p:pic>
        <p:nvPicPr>
          <p:cNvPr id="2050" name="Picture 2" descr="http://4.bp.blogspot.com/-6hdLQdpBEZs/T06N1QmLbjI/AAAAAAAAAmc/eqA1wF6okW0/s1600/2012-na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1"/>
            <a:ext cx="8030666" cy="48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1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1740087"/>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523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3297</TotalTime>
  <Words>1206</Words>
  <Application>Microsoft Office PowerPoint</Application>
  <PresentationFormat>Apresentação na tela (4:3)</PresentationFormat>
  <Paragraphs>111</Paragraphs>
  <Slides>39</Slides>
  <Notes>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39</vt:i4>
      </vt:variant>
    </vt:vector>
  </HeadingPairs>
  <TitlesOfParts>
    <vt:vector size="44" baseType="lpstr">
      <vt:lpstr>Arial</vt:lpstr>
      <vt:lpstr>Calibri</vt:lpstr>
      <vt:lpstr>Times New Roman</vt:lpstr>
      <vt:lpstr>Verdana, Arial, Helvetica, sans-serif</vt:lpstr>
      <vt:lpstr>Tema do Office</vt:lpstr>
      <vt:lpstr>Aquecimento Global</vt:lpstr>
      <vt:lpstr>Bjorn Lomborg</vt:lpstr>
      <vt:lpstr>Bjorn Lomborg</vt:lpstr>
      <vt:lpstr>Apresentação do PowerPoint</vt:lpstr>
      <vt:lpstr>Apresentação do PowerPoint</vt:lpstr>
      <vt:lpstr>Apresentação do PowerPoint</vt:lpstr>
      <vt:lpstr>Apresentação do PowerPoint</vt:lpstr>
      <vt:lpstr>http://www.nature.com</vt:lpstr>
      <vt:lpstr>Apresentação do PowerPoint</vt:lpstr>
      <vt:lpstr>Climate change impacts on the biophysics and economics of world fisheries</vt:lpstr>
      <vt:lpstr>Sensitivity of tropical precipitation extremes to climate change</vt:lpstr>
      <vt:lpstr>Apresentação do PowerPoint</vt:lpstr>
      <vt:lpstr>Aquecimento Global IMPACTO NA ECONOMIA</vt:lpstr>
      <vt:lpstr>Projected impacts of climate change</vt:lpstr>
      <vt:lpstr>Stabilisation and Commitment to Warming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Princípio da Precaução</vt:lpstr>
      <vt:lpstr>Apresentação do PowerPoint</vt:lpstr>
      <vt:lpstr>Lei de Moore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Inovação para a Sutentabilidade</dc:title>
  <dc:creator>x</dc:creator>
  <cp:lastModifiedBy>calia</cp:lastModifiedBy>
  <cp:revision>177</cp:revision>
  <dcterms:created xsi:type="dcterms:W3CDTF">2006-01-22T07:09:48Z</dcterms:created>
  <dcterms:modified xsi:type="dcterms:W3CDTF">2015-08-25T12:27:21Z</dcterms:modified>
</cp:coreProperties>
</file>