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6" r:id="rId4"/>
    <p:sldId id="270" r:id="rId5"/>
    <p:sldId id="271" r:id="rId6"/>
    <p:sldId id="272" r:id="rId7"/>
    <p:sldId id="273" r:id="rId8"/>
    <p:sldId id="274" r:id="rId9"/>
    <p:sldId id="276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6F63-7B2E-412E-9DC8-1AA4FD38C9F6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66F63-7B2E-412E-9DC8-1AA4FD38C9F6}" type="datetimeFigureOut">
              <a:rPr lang="pt-BR" smtClean="0"/>
              <a:pPr/>
              <a:t>26/02/2020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6C8FA-B3AF-4414-9129-9D757FF30CE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://www.google.com.br/url?sa=i&amp;rct=j&amp;q=&amp;esrc=s&amp;frm=1&amp;source=images&amp;cd=&amp;cad=rja&amp;uact=8&amp;ved=0ahUKEwiTtcv1ubDTAhUCOyYKHVOxBbgQjRwIBQ&amp;url=http://pedroschestatsky.com.br/_files/view.php/download/artigocientifico/52/570fa7b96fca4.pdf&amp;psig=AFQjCNGcOxNcG5TA8ojjcRdUDsDqaSBQ7A&amp;ust=1492688969299185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387552"/>
            <a:ext cx="8964488" cy="120168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SISTÊMICA</a:t>
            </a:r>
          </a:p>
          <a:p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Nervoso II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11760" y="692696"/>
            <a:ext cx="44644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0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sindrome do TC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0"/>
            <a:ext cx="5121275" cy="6786563"/>
          </a:xfrm>
          <a:noFill/>
          <a:ln>
            <a:solidFill>
              <a:schemeClr val="bg2"/>
            </a:solidFill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2588" y="1555750"/>
            <a:ext cx="3038475" cy="172878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pt-BR" sz="2800" b="1" dirty="0" smtClean="0"/>
              <a:t>1) </a:t>
            </a:r>
            <a:r>
              <a:rPr lang="pt-BR" sz="2800" b="1" dirty="0" smtClean="0">
                <a:latin typeface="+mj-lt"/>
              </a:rPr>
              <a:t>S.N.Central</a:t>
            </a: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800" b="1" dirty="0" smtClean="0">
              <a:latin typeface="+mj-lt"/>
            </a:endParaRP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pt-BR" sz="2800" b="1" dirty="0" smtClean="0">
                <a:latin typeface="+mj-lt"/>
              </a:rPr>
              <a:t> 2) S.N.Periférico</a:t>
            </a:r>
          </a:p>
          <a:p>
            <a:pPr marL="533400" indent="-53340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pt-BR" sz="2800" dirty="0" smtClean="0">
              <a:solidFill>
                <a:srgbClr val="FF6600"/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8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188" y="260350"/>
            <a:ext cx="8004175" cy="8207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Divisão Anatômica</a:t>
            </a:r>
            <a:endParaRPr lang="pt-BR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4800"/>
            <a:ext cx="7494587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b="1" smtClean="0">
                <a:solidFill>
                  <a:schemeClr val="tx1"/>
                </a:solidFill>
              </a:rPr>
              <a:t>2. Sistema Nervoso Periférico</a:t>
            </a:r>
            <a:br>
              <a:rPr lang="pt-BR" altLang="pt-BR" sz="3600" b="1" smtClean="0">
                <a:solidFill>
                  <a:schemeClr val="tx1"/>
                </a:solidFill>
              </a:rPr>
            </a:br>
            <a:r>
              <a:rPr lang="pt-BR" altLang="pt-BR" sz="2400" smtClean="0">
                <a:solidFill>
                  <a:srgbClr val="FFFF00"/>
                </a:solidFill>
              </a:rPr>
              <a:t> </a:t>
            </a:r>
            <a:r>
              <a:rPr lang="pt-BR" altLang="pt-BR" sz="2400" b="1" smtClean="0">
                <a:solidFill>
                  <a:srgbClr val="FF0000"/>
                </a:solidFill>
              </a:rPr>
              <a:t>Nervos cranianos e espinhais</a:t>
            </a:r>
          </a:p>
        </p:txBody>
      </p:sp>
      <p:pic>
        <p:nvPicPr>
          <p:cNvPr id="15364" name="Picture 4" descr="lamina 112 -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80" y="1252239"/>
            <a:ext cx="4940300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854075"/>
            <a:ext cx="3455988" cy="58880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298" name="Picture 10" descr="Resultado de imagem para gânglio trigem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1349375"/>
            <a:ext cx="3751262" cy="2816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67" name="AutoShape 12" descr="Resultado de imagem para ganglios da raiz dorsal da medula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09538" y="-8001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8" name="AutoShape 14" descr="Resultado de imagem para ganglios da raiz dorsal da medula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61938" y="-6477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9" name="AutoShape 16" descr="Resultado de imagem para ganglios da raiz dorsal da medula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14338" y="-4953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2306" name="Picture 18" descr="Resultado de imagem para ganglios da raiz dorsal da medu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8378" y="1340768"/>
            <a:ext cx="4287838" cy="284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508105" y="4405313"/>
            <a:ext cx="3635896" cy="245268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CaixaDeTexto 13"/>
          <p:cNvSpPr txBox="1"/>
          <p:nvPr/>
        </p:nvSpPr>
        <p:spPr>
          <a:xfrm>
            <a:off x="5076056" y="3933056"/>
            <a:ext cx="392392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Nervo espinhal</a:t>
            </a:r>
            <a:r>
              <a:rPr lang="pt-BR" b="1" dirty="0" smtClean="0"/>
              <a:t>: raiz dorsal sensitiva + raiz ventral motora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411760" y="1340768"/>
            <a:ext cx="194421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Gânglios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500063"/>
            <a:ext cx="6653213" cy="642937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pt-BR" sz="3200" b="1" smtClean="0"/>
              <a:t>Funções do Sistema Nervoso</a:t>
            </a:r>
            <a:r>
              <a:rPr lang="pt-BR" sz="3600" b="1" smtClean="0"/>
              <a:t> </a:t>
            </a:r>
          </a:p>
        </p:txBody>
      </p:sp>
      <p:pic>
        <p:nvPicPr>
          <p:cNvPr id="20483" name="Picture 3" descr="pagina 39 - 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7416800" cy="5183187"/>
          </a:xfrm>
          <a:noFill/>
        </p:spPr>
      </p:pic>
      <p:sp>
        <p:nvSpPr>
          <p:cNvPr id="2" name="Retângulo 1"/>
          <p:cNvSpPr/>
          <p:nvPr/>
        </p:nvSpPr>
        <p:spPr>
          <a:xfrm>
            <a:off x="4716463" y="1484313"/>
            <a:ext cx="1943769" cy="649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4859338" y="1484313"/>
            <a:ext cx="2592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 b="1" dirty="0">
                <a:solidFill>
                  <a:schemeClr val="bg1"/>
                </a:solidFill>
              </a:rPr>
              <a:t>1. Somático</a:t>
            </a:r>
          </a:p>
          <a:p>
            <a:r>
              <a:rPr lang="pt-BR" altLang="pt-BR" sz="2000" b="1" dirty="0">
                <a:solidFill>
                  <a:schemeClr val="bg1"/>
                </a:solidFill>
              </a:rPr>
              <a:t>2. Vegetativo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83956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just" eaLnBrk="1" hangingPunct="1"/>
            <a:r>
              <a:rPr lang="pt-BR" sz="3200" b="1" dirty="0" smtClean="0"/>
              <a:t>Sistema Nervoso Autônomo: </a:t>
            </a:r>
            <a:r>
              <a:rPr lang="pt-BR" sz="2700" b="1" dirty="0" smtClean="0">
                <a:solidFill>
                  <a:srgbClr val="C00000"/>
                </a:solidFill>
              </a:rPr>
              <a:t>controle da musculatura lisa dos vasos e vísceras e da musculatura </a:t>
            </a:r>
            <a:r>
              <a:rPr lang="pt-BR" sz="2700" b="1" smtClean="0">
                <a:solidFill>
                  <a:srgbClr val="C00000"/>
                </a:solidFill>
              </a:rPr>
              <a:t>estriada cardíaca.</a:t>
            </a:r>
            <a:endParaRPr lang="pt-BR" sz="2700" b="1" dirty="0" smtClean="0">
              <a:solidFill>
                <a:srgbClr val="C00000"/>
              </a:solidFill>
            </a:endParaRPr>
          </a:p>
        </p:txBody>
      </p:sp>
      <p:pic>
        <p:nvPicPr>
          <p:cNvPr id="21507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40322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66122-002-f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357313"/>
            <a:ext cx="4803775" cy="52562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067944" y="6453336"/>
            <a:ext cx="482453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99592" y="1052736"/>
            <a:ext cx="324036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Hipotálamo + Sistema Límbico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020272" y="3573016"/>
            <a:ext cx="201622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tóracolombar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380312" y="2132856"/>
            <a:ext cx="144854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Crânio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443936" y="5291916"/>
            <a:ext cx="144854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Sacral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9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2400" b="1" dirty="0"/>
              <a:t>Sistema nervoso simpático </a:t>
            </a:r>
            <a:r>
              <a:rPr lang="pt-BR" sz="2400" dirty="0">
                <a:solidFill>
                  <a:schemeClr val="tx1"/>
                </a:solidFill>
              </a:rPr>
              <a:t>(</a:t>
            </a:r>
            <a:r>
              <a:rPr lang="pt-BR" sz="2400" dirty="0" err="1">
                <a:solidFill>
                  <a:schemeClr val="tx1"/>
                </a:solidFill>
              </a:rPr>
              <a:t>tóraco-lombar</a:t>
            </a:r>
            <a:r>
              <a:rPr lang="pt-BR" sz="2400" dirty="0">
                <a:solidFill>
                  <a:schemeClr val="tx1"/>
                </a:solidFill>
              </a:rPr>
              <a:t>)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>Tronco ou cadeia simpática </a:t>
            </a:r>
            <a:r>
              <a:rPr lang="pt-BR" sz="2400" dirty="0">
                <a:solidFill>
                  <a:srgbClr val="FF0000"/>
                </a:solidFill>
              </a:rPr>
              <a:t>(gânglios </a:t>
            </a:r>
            <a:r>
              <a:rPr lang="pt-BR" sz="2400" dirty="0" err="1">
                <a:solidFill>
                  <a:srgbClr val="FF0000"/>
                </a:solidFill>
              </a:rPr>
              <a:t>paravertebrais</a:t>
            </a:r>
            <a:r>
              <a:rPr lang="pt-BR" sz="2400" dirty="0">
                <a:solidFill>
                  <a:srgbClr val="FF0000"/>
                </a:solidFill>
              </a:rPr>
              <a:t> e pré-vertebrais)</a:t>
            </a:r>
          </a:p>
        </p:txBody>
      </p:sp>
      <p:pic>
        <p:nvPicPr>
          <p:cNvPr id="22531" name="Picture 3" descr="F66122-002-f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341438"/>
            <a:ext cx="4535488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4716463" y="2997200"/>
            <a:ext cx="431800" cy="6477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5508625" y="4437063"/>
            <a:ext cx="431800" cy="57626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6" name="Retângulo 5"/>
          <p:cNvSpPr/>
          <p:nvPr/>
        </p:nvSpPr>
        <p:spPr>
          <a:xfrm>
            <a:off x="2843808" y="6453336"/>
            <a:ext cx="352839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41438"/>
          </a:xfrm>
        </p:spPr>
        <p:txBody>
          <a:bodyPr/>
          <a:lstStyle/>
          <a:p>
            <a:r>
              <a:rPr lang="pt-BR" sz="2400" b="1" smtClean="0"/>
              <a:t>Sistema nervoso parassimpático </a:t>
            </a:r>
            <a:r>
              <a:rPr lang="pt-BR" sz="2400" smtClean="0">
                <a:solidFill>
                  <a:schemeClr val="tx1"/>
                </a:solidFill>
              </a:rPr>
              <a:t>(crânio-sacral)</a:t>
            </a:r>
            <a:br>
              <a:rPr lang="pt-BR" sz="2400" smtClean="0">
                <a:solidFill>
                  <a:schemeClr val="tx1"/>
                </a:solidFill>
              </a:rPr>
            </a:br>
            <a:r>
              <a:rPr lang="pt-BR" sz="2400" smtClean="0">
                <a:solidFill>
                  <a:srgbClr val="FF0000"/>
                </a:solidFill>
              </a:rPr>
              <a:t>Porção craniana (nervos III, VII, IX e X)</a:t>
            </a:r>
            <a:br>
              <a:rPr lang="pt-BR" sz="2400" smtClean="0">
                <a:solidFill>
                  <a:srgbClr val="FF0000"/>
                </a:solidFill>
              </a:rPr>
            </a:br>
            <a:r>
              <a:rPr lang="pt-BR" sz="2400" smtClean="0">
                <a:solidFill>
                  <a:srgbClr val="FF0000"/>
                </a:solidFill>
              </a:rPr>
              <a:t>Porção sacral (S2, S3 e S4)</a:t>
            </a:r>
          </a:p>
        </p:txBody>
      </p:sp>
      <p:pic>
        <p:nvPicPr>
          <p:cNvPr id="23555" name="Picture 3" descr="F66122-002-f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341438"/>
            <a:ext cx="4602162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771800" y="6525344"/>
            <a:ext cx="36724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829104"/>
            <a:ext cx="8425631" cy="1231106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4010288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Sistema Nervoso Periférico;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Sistema Nervoso Autônomo.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G:\NERVOSO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704523" cy="35283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486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632311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Tirapelli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L.F.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B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ases morfológicas do corpo humano. 1ª ed.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3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247</Words>
  <Application>Microsoft Office PowerPoint</Application>
  <PresentationFormat>Apresentação na tela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Slide 2</vt:lpstr>
      <vt:lpstr>2. Sistema Nervoso Periférico  Nervos cranianos e espinhais</vt:lpstr>
      <vt:lpstr>Funções do Sistema Nervoso </vt:lpstr>
      <vt:lpstr>Sistema Nervoso Autônomo: controle da musculatura lisa dos vasos e vísceras e da musculatura estriada cardíaca.</vt:lpstr>
      <vt:lpstr>Sistema nervoso simpático (tóraco-lombar) Tronco ou cadeia simpática (gânglios paravertebrais e pré-vertebrais)</vt:lpstr>
      <vt:lpstr>Sistema nervoso parassimpático (crânio-sacral) Porção craniana (nervos III, VII, IX e X) Porção sacral (S2, S3 e S4)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5</cp:revision>
  <dcterms:created xsi:type="dcterms:W3CDTF">2019-02-27T22:53:53Z</dcterms:created>
  <dcterms:modified xsi:type="dcterms:W3CDTF">2020-02-27T00:55:10Z</dcterms:modified>
</cp:coreProperties>
</file>