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68"/>
  </p:notesMasterIdLst>
  <p:handoutMasterIdLst>
    <p:handoutMasterId r:id="rId69"/>
  </p:handoutMasterIdLst>
  <p:sldIdLst>
    <p:sldId id="440" r:id="rId2"/>
    <p:sldId id="455" r:id="rId3"/>
    <p:sldId id="622" r:id="rId4"/>
    <p:sldId id="817" r:id="rId5"/>
    <p:sldId id="812" r:id="rId6"/>
    <p:sldId id="813" r:id="rId7"/>
    <p:sldId id="814" r:id="rId8"/>
    <p:sldId id="815" r:id="rId9"/>
    <p:sldId id="816" r:id="rId10"/>
    <p:sldId id="796" r:id="rId11"/>
    <p:sldId id="781" r:id="rId12"/>
    <p:sldId id="788" r:id="rId13"/>
    <p:sldId id="782" r:id="rId14"/>
    <p:sldId id="783" r:id="rId15"/>
    <p:sldId id="784" r:id="rId16"/>
    <p:sldId id="785" r:id="rId17"/>
    <p:sldId id="786" r:id="rId18"/>
    <p:sldId id="789" r:id="rId19"/>
    <p:sldId id="787" r:id="rId20"/>
    <p:sldId id="797" r:id="rId21"/>
    <p:sldId id="790" r:id="rId22"/>
    <p:sldId id="792" r:id="rId23"/>
    <p:sldId id="793" r:id="rId24"/>
    <p:sldId id="794" r:id="rId25"/>
    <p:sldId id="791" r:id="rId26"/>
    <p:sldId id="795" r:id="rId27"/>
    <p:sldId id="798" r:id="rId28"/>
    <p:sldId id="799" r:id="rId29"/>
    <p:sldId id="800" r:id="rId30"/>
    <p:sldId id="801" r:id="rId31"/>
    <p:sldId id="802" r:id="rId32"/>
    <p:sldId id="803" r:id="rId33"/>
    <p:sldId id="804" r:id="rId34"/>
    <p:sldId id="805" r:id="rId35"/>
    <p:sldId id="806" r:id="rId36"/>
    <p:sldId id="807" r:id="rId37"/>
    <p:sldId id="808" r:id="rId38"/>
    <p:sldId id="809" r:id="rId39"/>
    <p:sldId id="810" r:id="rId40"/>
    <p:sldId id="811" r:id="rId41"/>
    <p:sldId id="597" r:id="rId42"/>
    <p:sldId id="609" r:id="rId43"/>
    <p:sldId id="604" r:id="rId44"/>
    <p:sldId id="606" r:id="rId45"/>
    <p:sldId id="617" r:id="rId46"/>
    <p:sldId id="613" r:id="rId47"/>
    <p:sldId id="556" r:id="rId48"/>
    <p:sldId id="557" r:id="rId49"/>
    <p:sldId id="607" r:id="rId50"/>
    <p:sldId id="605" r:id="rId51"/>
    <p:sldId id="549" r:id="rId52"/>
    <p:sldId id="551" r:id="rId53"/>
    <p:sldId id="608" r:id="rId54"/>
    <p:sldId id="611" r:id="rId55"/>
    <p:sldId id="547" r:id="rId56"/>
    <p:sldId id="548" r:id="rId57"/>
    <p:sldId id="610" r:id="rId58"/>
    <p:sldId id="612" r:id="rId59"/>
    <p:sldId id="614" r:id="rId60"/>
    <p:sldId id="615" r:id="rId61"/>
    <p:sldId id="616" r:id="rId62"/>
    <p:sldId id="618" r:id="rId63"/>
    <p:sldId id="619" r:id="rId64"/>
    <p:sldId id="620" r:id="rId65"/>
    <p:sldId id="621" r:id="rId66"/>
    <p:sldId id="486" r:id="rId67"/>
  </p:sldIdLst>
  <p:sldSz cx="9144000" cy="6858000" type="screen4x3"/>
  <p:notesSz cx="6858000" cy="987266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2DCDB"/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0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22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71800" cy="49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3" y="1"/>
            <a:ext cx="2971800" cy="49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8948"/>
            <a:ext cx="2971800" cy="49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3" y="9378948"/>
            <a:ext cx="2971800" cy="49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71800" cy="49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3" y="1"/>
            <a:ext cx="2971800" cy="49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38188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5" y="4689475"/>
            <a:ext cx="5029199" cy="4443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8948"/>
            <a:ext cx="2971800" cy="49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3" y="9378948"/>
            <a:ext cx="2971800" cy="49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165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390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743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602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28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462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948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735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998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89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837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525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543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2237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0037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3638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8129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582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7593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4090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913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2578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4727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0941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48634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8755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0621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0207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5848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8308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4881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211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1019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3348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33489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48322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4977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0913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67794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79289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51630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66915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33489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33162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9519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23165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99932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66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73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174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180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25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28/02/2020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Tributação Direta das Pessoas Jurídicas (DEF-0537)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Tributação Direta das Pessoas Jurídicas (DEF-0537)</a:t>
            </a: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Luís Eduardo Schoueri / Professor Roberto Quiroga Mosquera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85906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11</a:t>
            </a:r>
            <a:endParaRPr lang="pt-B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Estudos de casos – Parte II e revisão de conteúdo para a prova final</a:t>
            </a:r>
          </a:p>
        </p:txBody>
      </p:sp>
    </p:spTree>
    <p:extLst>
      <p:ext uri="{BB962C8B-B14F-4D97-AF65-F5344CB8AC3E}">
        <p14:creationId xmlns:p14="http://schemas.microsoft.com/office/powerpoint/2010/main" val="88479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998243" y="3356992"/>
            <a:ext cx="4807726" cy="728917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Debêntures com participação nos lucros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Natura: debêntures com participação nos lucros (DPL): Acórdão nº 9101-002.973_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5714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Lei nº 6.404 -  Art. 52.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 companhia poderá emitir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debêntures</a:t>
            </a:r>
            <a:r>
              <a:rPr lang="pt-BR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que conferirão aos seus titulares direito de crédito contra ela, nas condições constantes da escritura de emissão (..).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Art. 56.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 debênture poderá assegurar ao seu titular juros, fixos ou variáveis, participação no lucro (...) e prêmio de reembolso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RIR - Art. 462. 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Podem ser deduzidas do lucro líquido do período de apuração as participações nos lucros da PJ: I. asseguradas a debêntures de sua emissão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1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5/04/1998: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Natura decide mediante AGE pela emissão de debêntures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02/05/1998: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Emissão de debêntures não endossáveis e não conversíveis em ações, com previsão de remuneração de até 70% do lucro da companhia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72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Natura: debêntures com participação nos lucros (DPL): Acórdão nº 9101-002.973_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2057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Ilustração do efeito tributário no caso analisado:</a:t>
            </a: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EF819C25-BEBA-48FF-9B36-C8D8B4E61871}"/>
              </a:ext>
            </a:extLst>
          </p:cNvPr>
          <p:cNvSpPr/>
          <p:nvPr/>
        </p:nvSpPr>
        <p:spPr>
          <a:xfrm>
            <a:off x="3806784" y="2636912"/>
            <a:ext cx="1584176" cy="8640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PF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7BD122BE-5BBF-45E5-93C9-58A95BB4968A}"/>
              </a:ext>
            </a:extLst>
          </p:cNvPr>
          <p:cNvSpPr/>
          <p:nvPr/>
        </p:nvSpPr>
        <p:spPr>
          <a:xfrm>
            <a:off x="3806784" y="4437112"/>
            <a:ext cx="1584176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PJ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1BF0CA6-B8DB-4FCC-9820-4A42E417EE64}"/>
              </a:ext>
            </a:extLst>
          </p:cNvPr>
          <p:cNvCxnSpPr>
            <a:stCxn id="2" idx="2"/>
            <a:endCxn id="5" idx="0"/>
          </p:cNvCxnSpPr>
          <p:nvPr/>
        </p:nvCxnSpPr>
        <p:spPr>
          <a:xfrm>
            <a:off x="4598872" y="3501008"/>
            <a:ext cx="0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eta: Curva para a Direita 6">
            <a:extLst>
              <a:ext uri="{FF2B5EF4-FFF2-40B4-BE49-F238E27FC236}">
                <a16:creationId xmlns:a16="http://schemas.microsoft.com/office/drawing/2014/main" id="{27C28956-6626-4345-880C-1DC04FD5CF5E}"/>
              </a:ext>
            </a:extLst>
          </p:cNvPr>
          <p:cNvSpPr/>
          <p:nvPr/>
        </p:nvSpPr>
        <p:spPr>
          <a:xfrm rot="10800000">
            <a:off x="5456930" y="2880529"/>
            <a:ext cx="936104" cy="2057744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78A438-F24E-4D21-BE97-605768E68E48}"/>
              </a:ext>
            </a:extLst>
          </p:cNvPr>
          <p:cNvSpPr txBox="1"/>
          <p:nvPr/>
        </p:nvSpPr>
        <p:spPr>
          <a:xfrm>
            <a:off x="6444208" y="362256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/>
              <a:t>Remuneração (DPL)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F9D8C7F4-75AD-4D35-8557-7251BF65C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776249"/>
              </p:ext>
            </p:extLst>
          </p:nvPr>
        </p:nvGraphicFramePr>
        <p:xfrm>
          <a:off x="338173" y="3909401"/>
          <a:ext cx="2417324" cy="2324100"/>
        </p:xfrm>
        <a:graphic>
          <a:graphicData uri="http://schemas.openxmlformats.org/drawingml/2006/table">
            <a:tbl>
              <a:tblPr/>
              <a:tblGrid>
                <a:gridCol w="2417324">
                  <a:extLst>
                    <a:ext uri="{9D8B030D-6E8A-4147-A177-3AD203B41FA5}">
                      <a16:colId xmlns:a16="http://schemas.microsoft.com/office/drawing/2014/main" val="75199407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Receita bruta da atividade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914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(Deduções da receita bruta)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279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(Ajuste a valor presente)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158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(Custo: CMV, CSP ou CPV)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431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(Despesas operacionais)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369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Resultado financeiro líquido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126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Outras receitas e despesas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94447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Ganho e perdas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9505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</a:rPr>
                        <a:t>Lucro antes do IRPJ  e da CSLL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064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(IRPJ e CSLL)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8973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Participações de debêntures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8031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Lucro (prejuízo) líquido do exercício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745724"/>
                  </a:ext>
                </a:extLst>
              </a:tr>
            </a:tbl>
          </a:graphicData>
        </a:graphic>
      </p:graphicFrame>
      <p:sp>
        <p:nvSpPr>
          <p:cNvPr id="13" name="Seta: para a Esquerda 12">
            <a:extLst>
              <a:ext uri="{FF2B5EF4-FFF2-40B4-BE49-F238E27FC236}">
                <a16:creationId xmlns:a16="http://schemas.microsoft.com/office/drawing/2014/main" id="{F0E63F37-B9D6-4171-B50C-89B70605810C}"/>
              </a:ext>
            </a:extLst>
          </p:cNvPr>
          <p:cNvSpPr/>
          <p:nvPr/>
        </p:nvSpPr>
        <p:spPr>
          <a:xfrm>
            <a:off x="2897551" y="4869160"/>
            <a:ext cx="709487" cy="216024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F89D43B-E3E4-4C23-82DD-5FFA79A0BAF2}"/>
              </a:ext>
            </a:extLst>
          </p:cNvPr>
          <p:cNvSpPr txBox="1"/>
          <p:nvPr/>
        </p:nvSpPr>
        <p:spPr>
          <a:xfrm>
            <a:off x="2846379" y="4438853"/>
            <a:ext cx="90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Dedução (34%)</a:t>
            </a:r>
          </a:p>
          <a:p>
            <a:pPr algn="ctr"/>
            <a:endParaRPr lang="pt-BR" sz="1200" b="1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91D23BC-05F8-4B43-BB8F-82B7E260796B}"/>
              </a:ext>
            </a:extLst>
          </p:cNvPr>
          <p:cNvSpPr txBox="1"/>
          <p:nvPr/>
        </p:nvSpPr>
        <p:spPr>
          <a:xfrm>
            <a:off x="6156176" y="272448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Tributação </a:t>
            </a:r>
          </a:p>
          <a:p>
            <a:pPr algn="ctr"/>
            <a:r>
              <a:rPr lang="pt-BR" sz="1200" b="1" dirty="0"/>
              <a:t>(15% a 22,5%)</a:t>
            </a:r>
          </a:p>
          <a:p>
            <a:pPr algn="ctr"/>
            <a:endParaRPr lang="pt-BR" sz="1200" b="1" dirty="0"/>
          </a:p>
        </p:txBody>
      </p:sp>
    </p:spTree>
    <p:extLst>
      <p:ext uri="{BB962C8B-B14F-4D97-AF65-F5344CB8AC3E}">
        <p14:creationId xmlns:p14="http://schemas.microsoft.com/office/powerpoint/2010/main" val="3411202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6206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Particularidades do caso: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 os únicos adquirentes das debêntures foram os próprios sócios da Natura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 sócios aproveitaram todos os lucros acumulados não distribuídos para subscrevê-las (conversão de um crédito em outro): não houve ingresso de recursos financeiros / fluxo financeiro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 os créditos de participações destas debêntures eram usados para subscrever </a:t>
            </a: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novas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debêntures</a:t>
            </a:r>
          </a:p>
          <a:p>
            <a:pPr marL="0" lvl="1" algn="just" eaLnBrk="1" hangingPunct="1">
              <a:spcAft>
                <a:spcPts val="1200"/>
              </a:spcAft>
              <a:buClr>
                <a:srgbClr val="FFFFFF"/>
              </a:buClr>
              <a:tabLst>
                <a:tab pos="722313" algn="l"/>
                <a:tab pos="1636713" algn="l"/>
                <a:tab pos="2551113" algn="l"/>
                <a:tab pos="3465513" algn="l"/>
                <a:tab pos="4379913" algn="l"/>
                <a:tab pos="5294313" algn="l"/>
                <a:tab pos="6208713" algn="l"/>
                <a:tab pos="7123113" algn="l"/>
                <a:tab pos="8037513" algn="l"/>
                <a:tab pos="8951913" algn="l"/>
                <a:tab pos="9866313" algn="l"/>
                <a:tab pos="10780713" algn="l"/>
              </a:tabLst>
              <a:defRPr/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0A51F7EB-0607-44AD-9FBC-C07AFB76602D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Natura: debêntures com participação nos lucros (DPL): Acórdão nº 9101-002.973_</a:t>
            </a:r>
          </a:p>
        </p:txBody>
      </p:sp>
    </p:spTree>
    <p:extLst>
      <p:ext uri="{BB962C8B-B14F-4D97-AF65-F5344CB8AC3E}">
        <p14:creationId xmlns:p14="http://schemas.microsoft.com/office/powerpoint/2010/main" val="825535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914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 posição das autoridades fiscais: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pt-BR" sz="16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D</a:t>
            </a:r>
            <a:r>
              <a:rPr lang="pt-BR" altLang="pt-BR" sz="16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espesas </a:t>
            </a:r>
            <a:r>
              <a:rPr lang="pt-BR" altLang="pt-BR" sz="1600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indedutíveis</a:t>
            </a:r>
            <a:r>
              <a:rPr lang="pt-BR" altLang="pt-BR" sz="16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: consideraram que as debêntures existiam apenas no papel e que não atendem aos requisitos de dedutibilidade 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 O principal objetivo da emissão de uma debênture é a </a:t>
            </a:r>
            <a:r>
              <a:rPr lang="pt-BR" altLang="pt-BR" sz="16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captação de recursos externos</a:t>
            </a:r>
            <a:r>
              <a:rPr lang="pt-BR" altLang="pt-BR" sz="16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, que, no caso, não ocorreu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 Os únicos adquirentes foram os próprios </a:t>
            </a:r>
            <a:r>
              <a:rPr lang="pt-BR" altLang="pt-BR" sz="16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sócios</a:t>
            </a:r>
            <a:r>
              <a:rPr lang="pt-BR" altLang="pt-BR" sz="16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da Natura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O pagamento da participação das debêntures teve, na verdade, </a:t>
            </a:r>
            <a:r>
              <a:rPr lang="pt-BR" altLang="pt-BR" sz="16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natureza de distribuição de dividendos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6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pt-BR" sz="16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 regra especial do artigo 462 do RIR/99 não dispensa a observância da regra geral de dedutibilidade prevista no artigo 299 do RIR/99</a:t>
            </a:r>
            <a:endParaRPr lang="en-US" altLang="pt-BR" sz="1600" b="1" dirty="0">
              <a:solidFill>
                <a:srgbClr val="C00000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pt-BR" sz="1600" b="1" dirty="0">
              <a:solidFill>
                <a:srgbClr val="C00000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27B63C6D-C4C5-4E6A-B026-0E0FBAB075CB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Natura: debêntures com participação nos lucros (DPL): Acórdão nº 9101-002.973_</a:t>
            </a:r>
          </a:p>
        </p:txBody>
      </p:sp>
    </p:spTree>
    <p:extLst>
      <p:ext uri="{BB962C8B-B14F-4D97-AF65-F5344CB8AC3E}">
        <p14:creationId xmlns:p14="http://schemas.microsoft.com/office/powerpoint/2010/main" val="4107058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774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 posição do contribuinte: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 Legislação fiscal e societária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não impõem ressalvas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ou condições para o uso de debêntures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b="1" dirty="0">
              <a:solidFill>
                <a:srgbClr val="C00000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Capital dos sócios é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fonte externa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de financiamento da PJ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b="1" dirty="0">
              <a:solidFill>
                <a:srgbClr val="C00000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Lucro acumulado, ao ser distribuído, passa a ser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do sócio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b="1" dirty="0">
              <a:solidFill>
                <a:srgbClr val="C00000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Art. 462 é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regra especial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que prevalece sobre o art. 299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600" b="1" dirty="0">
              <a:solidFill>
                <a:srgbClr val="C00000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5268F1-16C1-4FC9-BEB3-CA6B1F619167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Natura: debêntures com participação nos lucros (DPL): Acórdão nº 9101-002.973_</a:t>
            </a:r>
          </a:p>
        </p:txBody>
      </p:sp>
    </p:spTree>
    <p:extLst>
      <p:ext uri="{BB962C8B-B14F-4D97-AF65-F5344CB8AC3E}">
        <p14:creationId xmlns:p14="http://schemas.microsoft.com/office/powerpoint/2010/main" val="401312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Natura: debêntures com participação nos lucros (DPL)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829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Entendimento da Câmara Superior de Recursos Fiscais (voto de qualidade):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55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DESPESAS OPERACIONAIS. CONDIÇÕES PARA DEDUTIBILIDADE. A qualificação dos dispêndios da pessoa jurídica como despesas dedutíveis na determinação do lucro real, está subordinada a normas específicas da legislação do imposto de renda, que fixam o conceito próprio de despesas operacionais e estabelecem condições objetivas norteadoras da imputabilidade, ou não, das cifras correspondentes para aquele efeito. DESPESAS COM REMUNERAÇÃO DE DEBÊNTURES. INDEDUTIBILIDADE DAS DESPESAS. A entrega de parcelas significativas de seus lucro a título de remuneração das debêntures no contexto de empresas ligadas, caracteriza liberalidade, e desvirtua a natureza de despesa necessária, tornando-a </a:t>
            </a:r>
            <a:r>
              <a:rPr lang="pt-BR" sz="155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indedutível</a:t>
            </a:r>
            <a:r>
              <a:rPr lang="pt-BR" sz="155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na apuração do lucro real. ABATIMENTO DO IRRF. Afastando-se a natureza de remuneração de debêntures dedutíveis, deixa de ser cabível a incidência de IRRF sobre a operação, fazendo-se necessário o abatimento dos valores recolhidos pelo contribuinte a tal título da exigência fiscal. CSLL. DESPESAS NÃO DEDUTÍVEIS. REDUÇÃO INDEVIDA DO LUCRO OPERACIONAL. O art. 299 do RIR/99 é aplicado também à Contribuição Social sobre o Lucro Líquido, pois parte do lucro operacional, que também é a base para posterior apuração da referida Contribuição Social. Outrossim, a aplicação do regramento fiscal pode ser confirmada pela dicção do art. 13 da Lei 9.249/1995</a:t>
            </a:r>
            <a:endParaRPr lang="en-US" altLang="pt-BR" sz="1550" b="1" dirty="0">
              <a:solidFill>
                <a:srgbClr val="C00000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4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06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Natura: debêntures com participação nos lucros (DPL)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7782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Em geral, posição desfavorável da CSRF sobre o tema: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Caso Heinz (</a:t>
            </a:r>
            <a:r>
              <a:rPr lang="en-US" altLang="pt-BR" sz="1800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Acórdão</a:t>
            </a:r>
            <a:r>
              <a:rPr lang="en-US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nº 9101-003.310)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Caso JS (</a:t>
            </a:r>
            <a:r>
              <a:rPr lang="en-US" altLang="pt-BR" sz="1800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Acórdão</a:t>
            </a:r>
            <a:r>
              <a:rPr lang="en-US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nº </a:t>
            </a:r>
            <a:r>
              <a:rPr 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9101-002.538)</a:t>
            </a: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Caso Natura II (</a:t>
            </a:r>
            <a:r>
              <a:rPr lang="en-US" altLang="pt-BR" sz="1800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Acórdão</a:t>
            </a:r>
            <a:r>
              <a:rPr lang="en-US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nº 9101-002.535 )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Caso Crisco  (</a:t>
            </a:r>
            <a:r>
              <a:rPr lang="en-US" altLang="pt-BR" sz="1800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Acórdão</a:t>
            </a:r>
            <a:r>
              <a:rPr lang="en-US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nº 9101-000.869)</a:t>
            </a: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Posição desfavorável também nas “câmaras baixas” do CARF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476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Emissão de debêntures com participação nos lucros (DPL) + Prêmio na emissão_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2057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Variantes analisadas pelo CARF:</a:t>
            </a: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EF819C25-BEBA-48FF-9B36-C8D8B4E61871}"/>
              </a:ext>
            </a:extLst>
          </p:cNvPr>
          <p:cNvSpPr/>
          <p:nvPr/>
        </p:nvSpPr>
        <p:spPr>
          <a:xfrm>
            <a:off x="3806784" y="2636912"/>
            <a:ext cx="1584176" cy="8640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PJ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7BD122BE-5BBF-45E5-93C9-58A95BB4968A}"/>
              </a:ext>
            </a:extLst>
          </p:cNvPr>
          <p:cNvSpPr/>
          <p:nvPr/>
        </p:nvSpPr>
        <p:spPr>
          <a:xfrm>
            <a:off x="3806784" y="4437112"/>
            <a:ext cx="1584176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PJ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1BF0CA6-B8DB-4FCC-9820-4A42E417EE64}"/>
              </a:ext>
            </a:extLst>
          </p:cNvPr>
          <p:cNvCxnSpPr>
            <a:stCxn id="2" idx="2"/>
            <a:endCxn id="5" idx="0"/>
          </p:cNvCxnSpPr>
          <p:nvPr/>
        </p:nvCxnSpPr>
        <p:spPr>
          <a:xfrm>
            <a:off x="4598872" y="3501008"/>
            <a:ext cx="0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eta: Curva para a Direita 6">
            <a:extLst>
              <a:ext uri="{FF2B5EF4-FFF2-40B4-BE49-F238E27FC236}">
                <a16:creationId xmlns:a16="http://schemas.microsoft.com/office/drawing/2014/main" id="{27C28956-6626-4345-880C-1DC04FD5CF5E}"/>
              </a:ext>
            </a:extLst>
          </p:cNvPr>
          <p:cNvSpPr/>
          <p:nvPr/>
        </p:nvSpPr>
        <p:spPr>
          <a:xfrm rot="10800000">
            <a:off x="5456930" y="2880529"/>
            <a:ext cx="936104" cy="2057744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78A438-F24E-4D21-BE97-605768E68E48}"/>
              </a:ext>
            </a:extLst>
          </p:cNvPr>
          <p:cNvSpPr txBox="1"/>
          <p:nvPr/>
        </p:nvSpPr>
        <p:spPr>
          <a:xfrm>
            <a:off x="6444208" y="362256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/>
              <a:t>Remuneração (DPL)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F9D8C7F4-75AD-4D35-8557-7251BF65C466}"/>
              </a:ext>
            </a:extLst>
          </p:cNvPr>
          <p:cNvGraphicFramePr>
            <a:graphicFrameLocks noGrp="1"/>
          </p:cNvGraphicFramePr>
          <p:nvPr/>
        </p:nvGraphicFramePr>
        <p:xfrm>
          <a:off x="338173" y="3909401"/>
          <a:ext cx="2417324" cy="2324100"/>
        </p:xfrm>
        <a:graphic>
          <a:graphicData uri="http://schemas.openxmlformats.org/drawingml/2006/table">
            <a:tbl>
              <a:tblPr/>
              <a:tblGrid>
                <a:gridCol w="2417324">
                  <a:extLst>
                    <a:ext uri="{9D8B030D-6E8A-4147-A177-3AD203B41FA5}">
                      <a16:colId xmlns:a16="http://schemas.microsoft.com/office/drawing/2014/main" val="75199407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Receita bruta da atividade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914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(Deduções da receita bruta)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279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(Ajuste a valor presente)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158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(Custo: CMV, CSP ou CPV)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431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(Despesas operacionais)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369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Resultado financeiro líquido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126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Outras receitas e despesas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94447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Ganho e perdas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9505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</a:rPr>
                        <a:t>Lucro antes do IRPJ  e da CSLL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064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(IRPJ e CSLL)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8973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Participações de debêntures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8031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Lucro (prejuízo) líquido do exercício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745724"/>
                  </a:ext>
                </a:extLst>
              </a:tr>
            </a:tbl>
          </a:graphicData>
        </a:graphic>
      </p:graphicFrame>
      <p:sp>
        <p:nvSpPr>
          <p:cNvPr id="13" name="Seta: para a Esquerda 12">
            <a:extLst>
              <a:ext uri="{FF2B5EF4-FFF2-40B4-BE49-F238E27FC236}">
                <a16:creationId xmlns:a16="http://schemas.microsoft.com/office/drawing/2014/main" id="{F0E63F37-B9D6-4171-B50C-89B70605810C}"/>
              </a:ext>
            </a:extLst>
          </p:cNvPr>
          <p:cNvSpPr/>
          <p:nvPr/>
        </p:nvSpPr>
        <p:spPr>
          <a:xfrm>
            <a:off x="2897551" y="4869160"/>
            <a:ext cx="709487" cy="216024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F89D43B-E3E4-4C23-82DD-5FFA79A0BAF2}"/>
              </a:ext>
            </a:extLst>
          </p:cNvPr>
          <p:cNvSpPr txBox="1"/>
          <p:nvPr/>
        </p:nvSpPr>
        <p:spPr>
          <a:xfrm>
            <a:off x="2846379" y="4438853"/>
            <a:ext cx="90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Dedução (34%)</a:t>
            </a:r>
          </a:p>
          <a:p>
            <a:pPr algn="ctr"/>
            <a:endParaRPr lang="pt-BR" sz="1200" b="1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91D23BC-05F8-4B43-BB8F-82B7E260796B}"/>
              </a:ext>
            </a:extLst>
          </p:cNvPr>
          <p:cNvSpPr txBox="1"/>
          <p:nvPr/>
        </p:nvSpPr>
        <p:spPr>
          <a:xfrm>
            <a:off x="6156176" y="2724489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/>
              <a:t>Tributação sobre o ganho: receitas – dedução do principal + prêmio) </a:t>
            </a:r>
          </a:p>
          <a:p>
            <a:pPr algn="ctr"/>
            <a:endParaRPr lang="pt-BR" sz="1200" b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13357C8-A8A0-4F26-8796-5AE63968B917}"/>
              </a:ext>
            </a:extLst>
          </p:cNvPr>
          <p:cNvSpPr txBox="1"/>
          <p:nvPr/>
        </p:nvSpPr>
        <p:spPr>
          <a:xfrm>
            <a:off x="3354515" y="5368580"/>
            <a:ext cx="26456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/>
              <a:t>Prêmio não tributável</a:t>
            </a:r>
          </a:p>
          <a:p>
            <a:pPr algn="ctr"/>
            <a:endParaRPr lang="pt-BR" sz="1000" b="1" dirty="0"/>
          </a:p>
          <a:p>
            <a:pPr algn="ctr"/>
            <a:r>
              <a:rPr lang="pt-BR" sz="1000" b="1" dirty="0"/>
              <a:t>*Lei nº 12.973/14 passou a tributar no caso de a titularidade da debênture ser de sócio ou titular da pessoa jurídica emitente </a:t>
            </a:r>
          </a:p>
        </p:txBody>
      </p:sp>
    </p:spTree>
    <p:extLst>
      <p:ext uri="{BB962C8B-B14F-4D97-AF65-F5344CB8AC3E}">
        <p14:creationId xmlns:p14="http://schemas.microsoft.com/office/powerpoint/2010/main" val="2397168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Natura: debêntures com participação nos lucros (DPL)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7597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Acórdão do TRF da 3ª Região (PELAÇÃO/REMESSA NECESSÁRIA - 1612712 - 0007888-82.2010.4.03.6100) sobre as debêntures da Natura cancelou as exigências fiscais: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altLang="pt-BR" sz="145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pt-BR" altLang="pt-BR" sz="1450" i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No tocante à possibilidade da remuneração das debêntures exclusivamente com base na participação nos lucros, há que se observar o disposto no art. 56 da Lei 6.404/76. Da leitura de tal dispositivo, depreende-se que a debênture pode atribuir ao seu titular juros e/ou participação no lucro e/ou prêmio de reembolso, de onde se conclui que o pagamento de juros é, portanto, uma faculdade prevista na referida legislação</a:t>
            </a:r>
            <a:r>
              <a:rPr lang="pt-BR" altLang="pt-BR" sz="145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.”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altLang="pt-BR" sz="145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(...)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altLang="pt-BR" sz="145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pt-BR" altLang="pt-BR" sz="1450" i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O disposto no art. 462 do RIR/99 não impõe qualquer restrição quanto à dedutibilidade da remuneração das debêntures - salvo as regras gerais próprios dos atos jurídicos gerais, a sua efetiva existência, validade, como a forma e os seus requisitos gerais.”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altLang="pt-BR" sz="145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(...)</a:t>
            </a: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altLang="pt-BR" sz="145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“</a:t>
            </a:r>
            <a:r>
              <a:rPr lang="pt-BR" altLang="pt-BR" sz="1450" i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Constada a legalidade e eficácia da emissão de debêntures e sua subscrição, devendo ser afastada a glosa da base de cálculo efetuada efetivada pela autoridade fiscal no IRPJ da autora no processo administrativo nº. 19.515.002923/2003-85</a:t>
            </a:r>
            <a:r>
              <a:rPr lang="pt-BR" altLang="pt-BR" sz="145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”</a:t>
            </a:r>
            <a:endParaRPr lang="en-US" altLang="pt-BR" sz="145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3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26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153239"/>
              </p:ext>
            </p:extLst>
          </p:nvPr>
        </p:nvGraphicFramePr>
        <p:xfrm>
          <a:off x="683568" y="1628800"/>
          <a:ext cx="7848872" cy="381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indent="0" algn="just" defTabSz="457200" eaLnBrk="1" fontAlgn="auto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Estudos</a:t>
                      </a:r>
                      <a:r>
                        <a:rPr lang="pt-BR" sz="1600" b="1" kern="120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casos – Parte II:</a:t>
                      </a:r>
                      <a:endParaRPr lang="pt-BR" sz="1600" b="1" kern="1200" cap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pt-BR" sz="16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55600" indent="0" algn="just" defTabSz="457200" eaLnBrk="1" fontAlgn="auto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Ágio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04-09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55600" indent="0" algn="just" defTabSz="457200" eaLnBrk="1" fontAlgn="auto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Debêntures com participação nos lucros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10-19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lvl="2" indent="0" algn="just" defTabSz="457200" eaLnBrk="1" fontAlgn="auto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pt-BR" sz="1600" b="1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Operação </a:t>
                      </a:r>
                      <a:r>
                        <a:rPr lang="pt-BR" sz="1600" b="1" kern="1200" cap="non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casa-separa</a:t>
                      </a:r>
                      <a:endParaRPr lang="pt-BR" sz="1600" b="1" kern="1200" cap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20-26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1950" algn="l"/>
                        </a:tabLst>
                        <a:defRPr/>
                      </a:pPr>
                      <a:r>
                        <a:rPr lang="pt-BR" sz="1600" b="1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Incorporação às avessas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27-35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just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PIS-monofásico e segregação de atividades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36 - 40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indent="0" algn="just" defTabSz="457200" eaLnBrk="1" fontAlgn="auto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Revisão de conteúdo para a prova final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41 - 65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Dados do caso proposto para revisão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42-45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54013" indent="0" algn="just" defTabSz="438150" eaLnBrk="1" fontAlgn="auto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Apuração do ganho de capital (PF residente – PF não residente – PJ)</a:t>
                      </a:r>
                      <a:endParaRPr lang="pt-BR" sz="1600" b="0" i="1" kern="1200" cap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46-58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54013" lvl="2" indent="0" algn="just" defTabSz="457200" eaLnBrk="1" fontAlgn="auto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kern="1200" cap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Desdobramento do custo de aquisição na PJ adquirente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59-65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028977" y="3356992"/>
            <a:ext cx="2746266" cy="728917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Operação </a:t>
            </a:r>
            <a:r>
              <a:rPr lang="pt-BR" sz="1600" b="1" kern="0" dirty="0" err="1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casa-separa</a:t>
            </a: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884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Operação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casa-separa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Acórdão nº 9101-002.973_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504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Acusação fiscal: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alienação de ativos travestida de operação societária diversa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41338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“Os grupos envolvidos realizaram uma série de atos jurídicos, através de suas controladas, com o único objetivo de transferirem a empresa NORSKE SKOG KLABIN, </a:t>
            </a:r>
            <a:r>
              <a:rPr lang="pt-BR" sz="18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cnpj</a:t>
            </a:r>
            <a:r>
              <a:rPr lang="pt-BR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n. 03.624.572/0001­30 (responsável pelas atividades de industrialização e comercialização de papel jornal do GRUPO KLABIN), para o GRUPO NORSKE SKOG (GRUPO NORUEGUÊS). Ocorre que, como a pura e simples alienação dessa empresa sujeitaria a alienante à tributação do ganho de capital auferido, optou-­se por simular que esse ganho de capital adveio de uma variação percentual na participação que a NORSKE SKOG KLABIN possuía na empresa LILLE HOLDINGS”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87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ta: Curva para a Direita 10">
            <a:extLst>
              <a:ext uri="{FF2B5EF4-FFF2-40B4-BE49-F238E27FC236}">
                <a16:creationId xmlns:a16="http://schemas.microsoft.com/office/drawing/2014/main" id="{2D600F31-D526-4429-B7EA-D1A1CA606071}"/>
              </a:ext>
            </a:extLst>
          </p:cNvPr>
          <p:cNvSpPr/>
          <p:nvPr/>
        </p:nvSpPr>
        <p:spPr>
          <a:xfrm rot="889100" flipH="1">
            <a:off x="5340610" y="4151339"/>
            <a:ext cx="1152128" cy="1728192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Seta: Curva para a Direita 5">
            <a:extLst>
              <a:ext uri="{FF2B5EF4-FFF2-40B4-BE49-F238E27FC236}">
                <a16:creationId xmlns:a16="http://schemas.microsoft.com/office/drawing/2014/main" id="{316EE8BF-EF89-45B2-A7A9-C52112E31104}"/>
              </a:ext>
            </a:extLst>
          </p:cNvPr>
          <p:cNvSpPr/>
          <p:nvPr/>
        </p:nvSpPr>
        <p:spPr>
          <a:xfrm rot="20710900">
            <a:off x="2599842" y="4143497"/>
            <a:ext cx="1152128" cy="17281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Operação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casa-separa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Acórdão nº 9101-002.973_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2537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Operação societária questionada: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</a:t>
            </a:r>
          </a:p>
          <a:p>
            <a:pPr marL="53657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1)	“</a:t>
            </a:r>
            <a:r>
              <a:rPr lang="pt-BR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Norske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Skog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Klabin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[</a:t>
            </a:r>
            <a:r>
              <a:rPr lang="pt-BR" sz="1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NSK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]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integraliza na Lille Holdings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[</a:t>
            </a:r>
            <a:r>
              <a:rPr lang="pt-BR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HoldCO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]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os bens e direitos que o Grupo Norueguês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[</a:t>
            </a:r>
            <a:r>
              <a:rPr lang="pt-BR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GN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] 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deseja adquirir. Por sua vez, o grupo norueguês integraliza na mesma Lille Holdings o valor que irá pagar pela compra. R$88.027.000,00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”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AEC9E0D9-E90A-4964-A24C-B15ABD1AE733}"/>
              </a:ext>
            </a:extLst>
          </p:cNvPr>
          <p:cNvSpPr/>
          <p:nvPr/>
        </p:nvSpPr>
        <p:spPr>
          <a:xfrm>
            <a:off x="2483768" y="3628860"/>
            <a:ext cx="11521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NSK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956A3FCF-296E-470F-B0F4-32CDC7836098}"/>
              </a:ext>
            </a:extLst>
          </p:cNvPr>
          <p:cNvSpPr/>
          <p:nvPr/>
        </p:nvSpPr>
        <p:spPr>
          <a:xfrm>
            <a:off x="5160476" y="3636702"/>
            <a:ext cx="1152128" cy="79208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GN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978D6F9C-3382-4C9C-BC5D-5A8AF6F64062}"/>
              </a:ext>
            </a:extLst>
          </p:cNvPr>
          <p:cNvSpPr/>
          <p:nvPr/>
        </p:nvSpPr>
        <p:spPr>
          <a:xfrm>
            <a:off x="3973257" y="5085184"/>
            <a:ext cx="1152128" cy="792088"/>
          </a:xfrm>
          <a:prstGeom prst="roundRect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Holdco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5" descr="C:\Program Files (x86)\Microsoft Office\MEDIA\CAGCAT10\j0222015.wmf">
            <a:extLst>
              <a:ext uri="{FF2B5EF4-FFF2-40B4-BE49-F238E27FC236}">
                <a16:creationId xmlns:a16="http://schemas.microsoft.com/office/drawing/2014/main" id="{04212415-F507-48CC-9E49-7EEC2FA20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335" y="5141887"/>
            <a:ext cx="854778" cy="8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5CAD138-67EA-4818-AB71-9AB1470ABBC4}"/>
              </a:ext>
            </a:extLst>
          </p:cNvPr>
          <p:cNvSpPr txBox="1"/>
          <p:nvPr/>
        </p:nvSpPr>
        <p:spPr>
          <a:xfrm>
            <a:off x="6694576" y="4124610"/>
            <a:ext cx="2318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Subscrição com ágio</a:t>
            </a:r>
          </a:p>
          <a:p>
            <a:pPr algn="ctr"/>
            <a:r>
              <a:rPr lang="pt-BR" sz="15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R$  11.158.843,00  como  capital  e  R$  77.121.643,00  a  titulo  de  ágio.</a:t>
            </a:r>
            <a:r>
              <a:rPr lang="pt-BR" sz="1500" dirty="0"/>
              <a:t> </a:t>
            </a:r>
            <a:endParaRPr lang="pt-BR" sz="15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C9274EC-7B24-4F46-B2EA-5FCB31AABC07}"/>
              </a:ext>
            </a:extLst>
          </p:cNvPr>
          <p:cNvSpPr txBox="1"/>
          <p:nvPr/>
        </p:nvSpPr>
        <p:spPr>
          <a:xfrm>
            <a:off x="165691" y="4283441"/>
            <a:ext cx="23180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Subscrição e integralização com bens e  direitos:  R$  31.250.900,00</a:t>
            </a:r>
          </a:p>
        </p:txBody>
      </p:sp>
    </p:spTree>
    <p:extLst>
      <p:ext uri="{BB962C8B-B14F-4D97-AF65-F5344CB8AC3E}">
        <p14:creationId xmlns:p14="http://schemas.microsoft.com/office/powerpoint/2010/main" val="3397979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Operação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casa-separa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Acórdão nº 9101-002.973_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1577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Operação societária questionada: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</a:t>
            </a:r>
          </a:p>
          <a:p>
            <a:pPr marL="53657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Composição da participação no patrimônio líquido após as subscrições e integralizações [quadro elaborado com base nas informações constantes do acórdão]:</a:t>
            </a: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31E3F97-9C1C-4685-B055-09C69BE6F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44891"/>
              </p:ext>
            </p:extLst>
          </p:nvPr>
        </p:nvGraphicFramePr>
        <p:xfrm>
          <a:off x="1049220" y="3418100"/>
          <a:ext cx="7128791" cy="1955116"/>
        </p:xfrm>
        <a:graphic>
          <a:graphicData uri="http://schemas.openxmlformats.org/drawingml/2006/table">
            <a:tbl>
              <a:tblPr/>
              <a:tblGrid>
                <a:gridCol w="1740852">
                  <a:extLst>
                    <a:ext uri="{9D8B030D-6E8A-4147-A177-3AD203B41FA5}">
                      <a16:colId xmlns:a16="http://schemas.microsoft.com/office/drawing/2014/main" val="2288159520"/>
                    </a:ext>
                  </a:extLst>
                </a:gridCol>
                <a:gridCol w="1710387">
                  <a:extLst>
                    <a:ext uri="{9D8B030D-6E8A-4147-A177-3AD203B41FA5}">
                      <a16:colId xmlns:a16="http://schemas.microsoft.com/office/drawing/2014/main" val="1938229825"/>
                    </a:ext>
                  </a:extLst>
                </a:gridCol>
                <a:gridCol w="1967165">
                  <a:extLst>
                    <a:ext uri="{9D8B030D-6E8A-4147-A177-3AD203B41FA5}">
                      <a16:colId xmlns:a16="http://schemas.microsoft.com/office/drawing/2014/main" val="3447248027"/>
                    </a:ext>
                  </a:extLst>
                </a:gridCol>
                <a:gridCol w="1710387">
                  <a:extLst>
                    <a:ext uri="{9D8B030D-6E8A-4147-A177-3AD203B41FA5}">
                      <a16:colId xmlns:a16="http://schemas.microsoft.com/office/drawing/2014/main" val="2736491190"/>
                    </a:ext>
                  </a:extLst>
                </a:gridCol>
              </a:tblGrid>
              <a:tr h="4019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Participação no PL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NSK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GN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Valores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255990"/>
                  </a:ext>
                </a:extLst>
              </a:tr>
              <a:tr h="383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979012"/>
                  </a:ext>
                </a:extLst>
              </a:tr>
              <a:tr h="3837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Capital social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 R$  31.250.900,00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R$11.158.843,00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R$42.409.743,00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567251"/>
                  </a:ext>
                </a:extLst>
              </a:tr>
              <a:tr h="3837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Reserva de capital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R$77.121.643,00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978702"/>
                  </a:ext>
                </a:extLst>
              </a:tr>
              <a:tr h="4019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Patrimônio líquido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R$119.531.386,00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301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760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Operação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casa-separa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Acórdão nº 9101-002.973_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1282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Operação societária questionada: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</a:t>
            </a:r>
          </a:p>
          <a:p>
            <a:pPr marL="53657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Ilustração do efeito do ganho de variação no percentual de participação da NSK:</a:t>
            </a: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AEA080C-C8A0-4C8A-8DA9-4AC01A87B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80341"/>
              </p:ext>
            </p:extLst>
          </p:nvPr>
        </p:nvGraphicFramePr>
        <p:xfrm>
          <a:off x="1403648" y="2852936"/>
          <a:ext cx="6017449" cy="1680619"/>
        </p:xfrm>
        <a:graphic>
          <a:graphicData uri="http://schemas.openxmlformats.org/drawingml/2006/table">
            <a:tbl>
              <a:tblPr/>
              <a:tblGrid>
                <a:gridCol w="3662357">
                  <a:extLst>
                    <a:ext uri="{9D8B030D-6E8A-4147-A177-3AD203B41FA5}">
                      <a16:colId xmlns:a16="http://schemas.microsoft.com/office/drawing/2014/main" val="16860257"/>
                    </a:ext>
                  </a:extLst>
                </a:gridCol>
                <a:gridCol w="1177546">
                  <a:extLst>
                    <a:ext uri="{9D8B030D-6E8A-4147-A177-3AD203B41FA5}">
                      <a16:colId xmlns:a16="http://schemas.microsoft.com/office/drawing/2014/main" val="3623481648"/>
                    </a:ext>
                  </a:extLst>
                </a:gridCol>
                <a:gridCol w="1177546">
                  <a:extLst>
                    <a:ext uri="{9D8B030D-6E8A-4147-A177-3AD203B41FA5}">
                      <a16:colId xmlns:a16="http://schemas.microsoft.com/office/drawing/2014/main" val="4281523442"/>
                    </a:ext>
                  </a:extLst>
                </a:gridCol>
              </a:tblGrid>
              <a:tr h="248542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Investimento na </a:t>
                      </a:r>
                      <a:r>
                        <a:rPr lang="pt-BR" sz="11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Holdco</a:t>
                      </a:r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966145"/>
                  </a:ext>
                </a:extLst>
              </a:tr>
              <a:tr h="24854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Investimento inicial (100% do PL de R$ 31.250 da </a:t>
                      </a:r>
                      <a:r>
                        <a:rPr lang="pt-BR" sz="11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Holdco</a:t>
                      </a:r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31.250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985974"/>
                  </a:ext>
                </a:extLst>
              </a:tr>
              <a:tr h="23670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Variação pelo MEP: 74% do PL de R$ 119.531 da </a:t>
                      </a:r>
                      <a:r>
                        <a:rPr lang="pt-BR" sz="11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Holdco</a:t>
                      </a:r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57.203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179233"/>
                  </a:ext>
                </a:extLst>
              </a:tr>
              <a:tr h="2367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64192"/>
                  </a:ext>
                </a:extLst>
              </a:tr>
              <a:tr h="2367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924792"/>
                  </a:ext>
                </a:extLst>
              </a:tr>
              <a:tr h="2367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920583"/>
                  </a:ext>
                </a:extLst>
              </a:tr>
              <a:tr h="23670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879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2DE85A2B-6EDF-46E6-9EB8-D46E9E500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47879"/>
              </p:ext>
            </p:extLst>
          </p:nvPr>
        </p:nvGraphicFramePr>
        <p:xfrm>
          <a:off x="1460044" y="4533555"/>
          <a:ext cx="5904656" cy="1544138"/>
        </p:xfrm>
        <a:graphic>
          <a:graphicData uri="http://schemas.openxmlformats.org/drawingml/2006/table">
            <a:tbl>
              <a:tblPr/>
              <a:tblGrid>
                <a:gridCol w="1255841">
                  <a:extLst>
                    <a:ext uri="{9D8B030D-6E8A-4147-A177-3AD203B41FA5}">
                      <a16:colId xmlns:a16="http://schemas.microsoft.com/office/drawing/2014/main" val="888486546"/>
                    </a:ext>
                  </a:extLst>
                </a:gridCol>
                <a:gridCol w="1255841">
                  <a:extLst>
                    <a:ext uri="{9D8B030D-6E8A-4147-A177-3AD203B41FA5}">
                      <a16:colId xmlns:a16="http://schemas.microsoft.com/office/drawing/2014/main" val="3823305917"/>
                    </a:ext>
                  </a:extLst>
                </a:gridCol>
                <a:gridCol w="3392974">
                  <a:extLst>
                    <a:ext uri="{9D8B030D-6E8A-4147-A177-3AD203B41FA5}">
                      <a16:colId xmlns:a16="http://schemas.microsoft.com/office/drawing/2014/main" val="227425803"/>
                    </a:ext>
                  </a:extLst>
                </a:gridCol>
              </a:tblGrid>
              <a:tr h="2283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DRE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950354"/>
                  </a:ext>
                </a:extLst>
              </a:tr>
              <a:tr h="2283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57.203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Resultado de equivalência patrimonial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258603"/>
                  </a:ext>
                </a:extLst>
              </a:tr>
              <a:tr h="21748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(Variação de 74% do PL de R$ 119.531 da </a:t>
                      </a:r>
                      <a:r>
                        <a:rPr lang="pt-BR" sz="11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Holdco</a:t>
                      </a:r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52550"/>
                  </a:ext>
                </a:extLst>
              </a:tr>
              <a:tr h="21748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68819"/>
                  </a:ext>
                </a:extLst>
              </a:tr>
              <a:tr h="21748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541643"/>
                  </a:ext>
                </a:extLst>
              </a:tr>
              <a:tr h="21748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898063"/>
                  </a:ext>
                </a:extLst>
              </a:tr>
              <a:tr h="21748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869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149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ta: Curva para a Direita 5">
            <a:extLst>
              <a:ext uri="{FF2B5EF4-FFF2-40B4-BE49-F238E27FC236}">
                <a16:creationId xmlns:a16="http://schemas.microsoft.com/office/drawing/2014/main" id="{316EE8BF-EF89-45B2-A7A9-C52112E31104}"/>
              </a:ext>
            </a:extLst>
          </p:cNvPr>
          <p:cNvSpPr/>
          <p:nvPr/>
        </p:nvSpPr>
        <p:spPr>
          <a:xfrm rot="8530951" flipH="1">
            <a:off x="4579869" y="4477349"/>
            <a:ext cx="915039" cy="1433634"/>
          </a:xfrm>
          <a:prstGeom prst="curvedRightArrow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Operação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casa-separa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Acórdão nº 9101-002.973_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220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Operação societária questionada: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</a:t>
            </a:r>
          </a:p>
          <a:p>
            <a:pPr marL="53657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2)	“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 </a:t>
            </a:r>
            <a:r>
              <a:rPr lang="pt-BR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Norske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Skog</a:t>
            </a:r>
            <a:r>
              <a:rPr lang="pt-BR" sz="16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Klabin sai da empresa recebendo em contra­partida o valor que o grupo norueguês integralizou, e este fica com a empresa Lille Holdings (bravo do Grupo Klabin que operava com papel jornal)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”</a:t>
            </a: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AEC9E0D9-E90A-4964-A24C-B15ABD1AE733}"/>
              </a:ext>
            </a:extLst>
          </p:cNvPr>
          <p:cNvSpPr/>
          <p:nvPr/>
        </p:nvSpPr>
        <p:spPr>
          <a:xfrm>
            <a:off x="4296312" y="3636702"/>
            <a:ext cx="11521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NSK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956A3FCF-296E-470F-B0F4-32CDC7836098}"/>
              </a:ext>
            </a:extLst>
          </p:cNvPr>
          <p:cNvSpPr/>
          <p:nvPr/>
        </p:nvSpPr>
        <p:spPr>
          <a:xfrm>
            <a:off x="6876256" y="3636702"/>
            <a:ext cx="1152128" cy="79208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GN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978D6F9C-3382-4C9C-BC5D-5A8AF6F64062}"/>
              </a:ext>
            </a:extLst>
          </p:cNvPr>
          <p:cNvSpPr/>
          <p:nvPr/>
        </p:nvSpPr>
        <p:spPr>
          <a:xfrm>
            <a:off x="5689037" y="5085184"/>
            <a:ext cx="1152128" cy="792088"/>
          </a:xfrm>
          <a:prstGeom prst="roundRect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Holdco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5" descr="C:\Program Files (x86)\Microsoft Office\MEDIA\CAGCAT10\j0222015.wmf">
            <a:extLst>
              <a:ext uri="{FF2B5EF4-FFF2-40B4-BE49-F238E27FC236}">
                <a16:creationId xmlns:a16="http://schemas.microsoft.com/office/drawing/2014/main" id="{04212415-F507-48CC-9E49-7EEC2FA20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693" y="4656258"/>
            <a:ext cx="854778" cy="8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13638482-4449-4D94-8361-80EC048F851D}"/>
              </a:ext>
            </a:extLst>
          </p:cNvPr>
          <p:cNvCxnSpPr/>
          <p:nvPr/>
        </p:nvCxnSpPr>
        <p:spPr>
          <a:xfrm flipH="1">
            <a:off x="4703604" y="3636702"/>
            <a:ext cx="1625792" cy="2744626"/>
          </a:xfrm>
          <a:prstGeom prst="line">
            <a:avLst/>
          </a:prstGeom>
          <a:ln w="28575">
            <a:solidFill>
              <a:srgbClr val="59595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>
            <a:extLst>
              <a:ext uri="{FF2B5EF4-FFF2-40B4-BE49-F238E27FC236}">
                <a16:creationId xmlns:a16="http://schemas.microsoft.com/office/drawing/2014/main" id="{55FD17EF-7F3E-4CE9-B281-DBAA34D7B0B1}"/>
              </a:ext>
            </a:extLst>
          </p:cNvPr>
          <p:cNvSpPr/>
          <p:nvPr/>
        </p:nvSpPr>
        <p:spPr>
          <a:xfrm>
            <a:off x="575411" y="3801913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</a:rPr>
              <a:t>Resgate de 74% do PL: </a:t>
            </a:r>
            <a:r>
              <a:rPr lang="pt-BR" dirty="0"/>
              <a:t> </a:t>
            </a:r>
            <a:r>
              <a:rPr lang="pt-BR" sz="1200" dirty="0">
                <a:solidFill>
                  <a:srgbClr val="000000"/>
                </a:solidFill>
              </a:rPr>
              <a:t>R$88.453.225,64</a:t>
            </a:r>
            <a:r>
              <a:rPr lang="pt-BR" dirty="0"/>
              <a:t> </a:t>
            </a:r>
          </a:p>
        </p:txBody>
      </p:sp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1ED36BD5-F795-4157-9684-2CBB7A542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168141"/>
              </p:ext>
            </p:extLst>
          </p:nvPr>
        </p:nvGraphicFramePr>
        <p:xfrm>
          <a:off x="313830" y="4378084"/>
          <a:ext cx="4140341" cy="2106930"/>
        </p:xfrm>
        <a:graphic>
          <a:graphicData uri="http://schemas.openxmlformats.org/drawingml/2006/table">
            <a:tbl>
              <a:tblPr/>
              <a:tblGrid>
                <a:gridCol w="895863">
                  <a:extLst>
                    <a:ext uri="{9D8B030D-6E8A-4147-A177-3AD203B41FA5}">
                      <a16:colId xmlns:a16="http://schemas.microsoft.com/office/drawing/2014/main" val="2423566269"/>
                    </a:ext>
                  </a:extLst>
                </a:gridCol>
                <a:gridCol w="690057">
                  <a:extLst>
                    <a:ext uri="{9D8B030D-6E8A-4147-A177-3AD203B41FA5}">
                      <a16:colId xmlns:a16="http://schemas.microsoft.com/office/drawing/2014/main" val="3945683303"/>
                    </a:ext>
                  </a:extLst>
                </a:gridCol>
                <a:gridCol w="690057">
                  <a:extLst>
                    <a:ext uri="{9D8B030D-6E8A-4147-A177-3AD203B41FA5}">
                      <a16:colId xmlns:a16="http://schemas.microsoft.com/office/drawing/2014/main" val="1674972074"/>
                    </a:ext>
                  </a:extLst>
                </a:gridCol>
                <a:gridCol w="1864364">
                  <a:extLst>
                    <a:ext uri="{9D8B030D-6E8A-4147-A177-3AD203B41FA5}">
                      <a16:colId xmlns:a16="http://schemas.microsoft.com/office/drawing/2014/main" val="715510005"/>
                    </a:ext>
                  </a:extLst>
                </a:gridCol>
              </a:tblGrid>
              <a:tr h="12053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Caixa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816465"/>
                  </a:ext>
                </a:extLst>
              </a:tr>
              <a:tr h="12053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(1) Resgate de ações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84.453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598689"/>
                  </a:ext>
                </a:extLst>
              </a:tr>
              <a:tr h="11479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630852"/>
                  </a:ext>
                </a:extLst>
              </a:tr>
              <a:tr h="11479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031098"/>
                  </a:ext>
                </a:extLst>
              </a:tr>
              <a:tr h="11479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079709"/>
                  </a:ext>
                </a:extLst>
              </a:tr>
              <a:tr h="12053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Investimento na </a:t>
                      </a:r>
                      <a:r>
                        <a:rPr lang="pt-BR" sz="11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Holdco</a:t>
                      </a:r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347012"/>
                  </a:ext>
                </a:extLst>
              </a:tr>
              <a:tr h="12053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84.453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84.453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 Cancelamento da participação resgatada (1)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5769"/>
                  </a:ext>
                </a:extLst>
              </a:tr>
              <a:tr h="11479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140317"/>
                  </a:ext>
                </a:extLst>
              </a:tr>
              <a:tr h="11479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510684"/>
                  </a:ext>
                </a:extLst>
              </a:tr>
              <a:tr h="114797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969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60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Operação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casa-separa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Acórdão nº 9101-002.973_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Câmara Superior de Recursos Fiscais: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</a:t>
            </a:r>
          </a:p>
          <a:p>
            <a:pPr marL="536575" algn="just" defTabSz="457200" eaLnBrk="1" fontAlgn="auto" hangingPunct="1"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SIMULAÇÃO RELATIVA. VÍCIO DE VONTADE. CTN, ART. 116, PARÁGRAFO ÚNICO. GANHO DE CAPITAL. ALIENAÇÃO. É legítima a desconsideração de atos ou negócios jurídicos praticados com a finalidade de dissimular a ocorrência do fato gerador do IRPJ, nos termos do artigo 116, parágrafo único do CTN. LEGALIDADE. APRECIAÇÃO INTEGRADA. PLUS NA CONDUTA. DOLO. SIMULAÇÃO. MULTA QUALIFICADA 1 ­ Não há que se tolerar o desvirtuamento dos institutos jurídicos. Legalidade não é dizer que se o negócio jurídico é legal para um ramo do direito (civil, empresarial, dentre outros) </a:t>
            </a:r>
            <a:r>
              <a:rPr lang="pt-B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encontra­se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intocável para todo o ordenamento jurídico. Legalidade é verificar se o negócio jurídico é legal sob o âmbito de todo o direito. Princípio da liberdade negocial não se encontra no topo da pirâmide constitucional, mas caminha ao lado do princípio da legalidade (que predica a apreciação do ordenamento jurídico de maneira integrada), e dos princípios que zelam pela manutenção do Estado, com a capacidade contribuinte e isonomia entre contribuintes. 2 ­ Em vez de o alienante transferir diretamente o ativo para o adquirente, </a:t>
            </a:r>
            <a:r>
              <a:rPr lang="pt-B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valeu­se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de uma "holding". Ambos, alienante e adquirente, passam a ser sócios da "holding". O alienante integraliza na "holding" precisamente o ativo que pretendia alienar. O adquirente integraliza na "holding" precisamente o valor em espécie que iria pagar a aquisição do ativo. Posteriormente, a alienante </a:t>
            </a:r>
            <a:r>
              <a:rPr lang="pt-B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retira­se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da "holding". Em contrapartida à integralização, é entregue ao alienante precisamente o valor em espécie que foi integralizado pela adquirente. Enquanto isso, a adquirente ficou com o ativo que queria comprar. 3 ­ Afronta à legislação tributária, nos temos dos art. 149, inciso VII do CTN, art. 44, § 1º da Lei nº 9.430, de 1996 e </a:t>
            </a:r>
            <a:r>
              <a:rPr lang="pt-B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arts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. 71, 72 e 73 da Lei nº 4.502, de 1964. Caracterizada a ocorrência do dolo (presença dos elementos cognitivo e volitivo) e simulação, ensejando a qualificação da multa de ofício para 150%.</a:t>
            </a:r>
            <a:endParaRPr lang="pt-BR" sz="14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26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2880703" y="3356992"/>
            <a:ext cx="3042821" cy="728917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Incorporação às avessas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48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Contexto do questionamento das autoridades fiscais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1282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Artigo 514 do RIR/99: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sucessora por incorporação, fusão ou cisão não poderá compensar prejuízos fiscais da sucedida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19D2CC8-EE0E-4A11-AB9C-61CFFBB602E8}"/>
              </a:ext>
            </a:extLst>
          </p:cNvPr>
          <p:cNvSpPr/>
          <p:nvPr/>
        </p:nvSpPr>
        <p:spPr>
          <a:xfrm>
            <a:off x="6682691" y="3141872"/>
            <a:ext cx="641562" cy="57388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Beta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0A3D7617-6056-4E8B-87F5-2E2B6F367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78906"/>
            <a:ext cx="1595437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2E19744-514D-4AE9-BBB4-8FB690B16545}"/>
              </a:ext>
            </a:extLst>
          </p:cNvPr>
          <p:cNvSpPr txBox="1">
            <a:spLocks/>
          </p:cNvSpPr>
          <p:nvPr/>
        </p:nvSpPr>
        <p:spPr bwMode="auto">
          <a:xfrm>
            <a:off x="1187748" y="4118769"/>
            <a:ext cx="19446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1800">
                <a:solidFill>
                  <a:srgbClr val="595959"/>
                </a:solidFill>
                <a:cs typeface="Times New Roman" panose="02020603050405020304" pitchFamily="18" charset="0"/>
              </a:rPr>
              <a:t>Superavitária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14FB31-83EF-4403-91C6-BC5D24E783FA}"/>
              </a:ext>
            </a:extLst>
          </p:cNvPr>
          <p:cNvSpPr txBox="1">
            <a:spLocks/>
          </p:cNvSpPr>
          <p:nvPr/>
        </p:nvSpPr>
        <p:spPr bwMode="auto">
          <a:xfrm>
            <a:off x="5370810" y="3718719"/>
            <a:ext cx="323691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180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Empresa </a:t>
            </a:r>
            <a:r>
              <a:rPr lang="pt-BR" altLang="pt-BR" sz="1800" b="1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Beta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180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Com prejuízo fiscal</a:t>
            </a:r>
          </a:p>
        </p:txBody>
      </p:sp>
      <p:cxnSp>
        <p:nvCxnSpPr>
          <p:cNvPr id="10" name="Conector de seta reta 28">
            <a:extLst>
              <a:ext uri="{FF2B5EF4-FFF2-40B4-BE49-F238E27FC236}">
                <a16:creationId xmlns:a16="http://schemas.microsoft.com/office/drawing/2014/main" id="{D80E86E2-F3CA-4F51-A505-1E0E763F1EA5}"/>
              </a:ext>
            </a:extLst>
          </p:cNvPr>
          <p:cNvCxnSpPr>
            <a:stCxn id="7" idx="3"/>
          </p:cNvCxnSpPr>
          <p:nvPr/>
        </p:nvCxnSpPr>
        <p:spPr>
          <a:xfrm>
            <a:off x="2999085" y="3428206"/>
            <a:ext cx="3683000" cy="0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">
            <a:extLst>
              <a:ext uri="{FF2B5EF4-FFF2-40B4-BE49-F238E27FC236}">
                <a16:creationId xmlns:a16="http://schemas.microsoft.com/office/drawing/2014/main" id="{29D6F99A-3682-4746-851C-DF1915BF3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85" y="4695031"/>
            <a:ext cx="7920038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1200"/>
              </a:spcBef>
              <a:defRPr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Se a Empresa 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ALPHA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incorporar a Empresa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BETA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, a sucessora (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ALPHA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não poderá compensar os prejuízos da empresa incorporada (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BETA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DFE08AAA-B90B-49E3-A994-8B046C38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85" y="5447506"/>
            <a:ext cx="7920038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 o lucro de 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ALPHA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será tributado normalmente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32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Contexto do questionamento das autoridades fiscais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1282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Artigo 514 do RIR/99: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sucessora por incorporação, fusão ou cisão não poderá compensar prejuízos fiscais da sucedida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61938" algn="l"/>
              </a:tabLst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	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8B649EC-B4BA-4072-97B7-42D2383161E8}"/>
              </a:ext>
            </a:extLst>
          </p:cNvPr>
          <p:cNvSpPr/>
          <p:nvPr/>
        </p:nvSpPr>
        <p:spPr>
          <a:xfrm>
            <a:off x="6826856" y="3460166"/>
            <a:ext cx="641562" cy="57388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Beta</a:t>
            </a:r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9AF1F8AF-23E8-4A47-A81D-5A55E5D79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997200"/>
            <a:ext cx="1595437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ubtitle 2">
            <a:extLst>
              <a:ext uri="{FF2B5EF4-FFF2-40B4-BE49-F238E27FC236}">
                <a16:creationId xmlns:a16="http://schemas.microsoft.com/office/drawing/2014/main" id="{C1F88427-76F5-4DC6-A55F-F630770E6632}"/>
              </a:ext>
            </a:extLst>
          </p:cNvPr>
          <p:cNvSpPr txBox="1">
            <a:spLocks/>
          </p:cNvSpPr>
          <p:nvPr/>
        </p:nvSpPr>
        <p:spPr bwMode="auto">
          <a:xfrm>
            <a:off x="1331913" y="4437063"/>
            <a:ext cx="19446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1800">
                <a:solidFill>
                  <a:srgbClr val="595959"/>
                </a:solidFill>
                <a:cs typeface="Times New Roman" panose="02020603050405020304" pitchFamily="18" charset="0"/>
              </a:rPr>
              <a:t>Superavitária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E7571265-F88E-4656-9CF8-1CEC4C00AFD1}"/>
              </a:ext>
            </a:extLst>
          </p:cNvPr>
          <p:cNvSpPr txBox="1">
            <a:spLocks/>
          </p:cNvSpPr>
          <p:nvPr/>
        </p:nvSpPr>
        <p:spPr bwMode="auto">
          <a:xfrm>
            <a:off x="5514975" y="4037013"/>
            <a:ext cx="323691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180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Empresa </a:t>
            </a:r>
            <a:r>
              <a:rPr lang="pt-BR" altLang="pt-BR" sz="1800" b="1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Beta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 sz="180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Com prejuízo fiscal</a:t>
            </a:r>
          </a:p>
        </p:txBody>
      </p:sp>
      <p:cxnSp>
        <p:nvCxnSpPr>
          <p:cNvPr id="17" name="Conector de seta reta 28">
            <a:extLst>
              <a:ext uri="{FF2B5EF4-FFF2-40B4-BE49-F238E27FC236}">
                <a16:creationId xmlns:a16="http://schemas.microsoft.com/office/drawing/2014/main" id="{252B1ADA-C11B-4BF0-A11D-BA7860E37EC7}"/>
              </a:ext>
            </a:extLst>
          </p:cNvPr>
          <p:cNvCxnSpPr>
            <a:endCxn id="14" idx="3"/>
          </p:cNvCxnSpPr>
          <p:nvPr/>
        </p:nvCxnSpPr>
        <p:spPr>
          <a:xfrm flipH="1">
            <a:off x="3143250" y="3746500"/>
            <a:ext cx="3683000" cy="0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>
            <a:extLst>
              <a:ext uri="{FF2B5EF4-FFF2-40B4-BE49-F238E27FC236}">
                <a16:creationId xmlns:a16="http://schemas.microsoft.com/office/drawing/2014/main" id="{4749799E-68C3-4B1D-9C98-39E1E4121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5118100"/>
            <a:ext cx="8281988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1200"/>
              </a:spcBef>
              <a:defRPr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Por outro lado, se a Empresa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BETA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incorporar a Empresa 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ALPHA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, </a:t>
            </a: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BETA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poderia, em tese, compensar o seu próprio prejuízo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7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2722795" y="3356992"/>
            <a:ext cx="3358613" cy="728917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Estudos de casos – Parte II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681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FOCOM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Factoring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Acórdão nº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101-94127 </a:t>
            </a: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Retângulo 12">
            <a:extLst>
              <a:ext uri="{FF2B5EF4-FFF2-40B4-BE49-F238E27FC236}">
                <a16:creationId xmlns:a16="http://schemas.microsoft.com/office/drawing/2014/main" id="{4E322289-00CF-4BE6-8A72-0F17B2B0B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998" y="2129083"/>
            <a:ext cx="1439862" cy="70173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FOCOM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Factoring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9CEC3B7-1E65-4B8F-A0BF-94B7C65B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3642764"/>
            <a:ext cx="1439862" cy="70173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FOCOM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Fomento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E859B14-D204-4BEC-A7E3-7938A2C3155E}"/>
              </a:ext>
            </a:extLst>
          </p:cNvPr>
          <p:cNvSpPr txBox="1">
            <a:spLocks/>
          </p:cNvSpPr>
          <p:nvPr/>
        </p:nvSpPr>
        <p:spPr bwMode="auto">
          <a:xfrm>
            <a:off x="3418504" y="2060848"/>
            <a:ext cx="649446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Empresa desativada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Com saldo de prejuízo Fiscal acumulado (1998 e 1999)</a:t>
            </a: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9" name="Imagem 11">
            <a:extLst>
              <a:ext uri="{FF2B5EF4-FFF2-40B4-BE49-F238E27FC236}">
                <a16:creationId xmlns:a16="http://schemas.microsoft.com/office/drawing/2014/main" id="{2E7FE567-BB18-463D-AEFF-83EF47E347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248" y="2341042"/>
            <a:ext cx="3794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ubtitle 2">
            <a:extLst>
              <a:ext uri="{FF2B5EF4-FFF2-40B4-BE49-F238E27FC236}">
                <a16:creationId xmlns:a16="http://schemas.microsoft.com/office/drawing/2014/main" id="{F660C159-56DF-48C8-B616-E7BC62EC7933}"/>
              </a:ext>
            </a:extLst>
          </p:cNvPr>
          <p:cNvSpPr txBox="1">
            <a:spLocks/>
          </p:cNvSpPr>
          <p:nvPr/>
        </p:nvSpPr>
        <p:spPr bwMode="auto">
          <a:xfrm>
            <a:off x="3464223" y="3618186"/>
            <a:ext cx="649446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Empresa ativa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Superavitária (com lucro)</a:t>
            </a: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2" name="Imagem 11">
            <a:extLst>
              <a:ext uri="{FF2B5EF4-FFF2-40B4-BE49-F238E27FC236}">
                <a16:creationId xmlns:a16="http://schemas.microsoft.com/office/drawing/2014/main" id="{E9501989-6C53-4CDD-87A9-05B11FEA1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98" y="3853929"/>
            <a:ext cx="37941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Conector de seta reta 21">
            <a:extLst>
              <a:ext uri="{FF2B5EF4-FFF2-40B4-BE49-F238E27FC236}">
                <a16:creationId xmlns:a16="http://schemas.microsoft.com/office/drawing/2014/main" id="{2D331E2E-6603-4614-AF77-7B51D3416FC1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 flipH="1">
            <a:off x="2123579" y="2830814"/>
            <a:ext cx="6350" cy="811950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ubtitle 2">
            <a:extLst>
              <a:ext uri="{FF2B5EF4-FFF2-40B4-BE49-F238E27FC236}">
                <a16:creationId xmlns:a16="http://schemas.microsoft.com/office/drawing/2014/main" id="{B9199387-B4E4-408F-B0C2-632D32E6A2A1}"/>
              </a:ext>
            </a:extLst>
          </p:cNvPr>
          <p:cNvSpPr txBox="1">
            <a:spLocks/>
          </p:cNvSpPr>
          <p:nvPr/>
        </p:nvSpPr>
        <p:spPr bwMode="auto">
          <a:xfrm>
            <a:off x="468313" y="4581128"/>
            <a:ext cx="8366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b="1" dirty="0" err="1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Factoring</a:t>
            </a:r>
            <a:r>
              <a:rPr lang="pt-BR" altLang="pt-BR" sz="1800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adquire controle da 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Fomento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e no mesmo dia a incorpora</a:t>
            </a: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4D680DAF-3B47-4449-8EE7-7D27F68D53F7}"/>
              </a:ext>
            </a:extLst>
          </p:cNvPr>
          <p:cNvSpPr txBox="1">
            <a:spLocks/>
          </p:cNvSpPr>
          <p:nvPr/>
        </p:nvSpPr>
        <p:spPr bwMode="auto">
          <a:xfrm>
            <a:off x="255953" y="5109766"/>
            <a:ext cx="8578486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Incorporação (</a:t>
            </a:r>
            <a:r>
              <a:rPr lang="pt-BR" altLang="pt-BR" sz="1800" b="1" dirty="0" err="1">
                <a:solidFill>
                  <a:srgbClr val="FF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Factoring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incorporada pela 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Fomento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) seguida do aproveitamento dos prejuízos fiscais</a:t>
            </a: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760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5991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Acusação fiscal: 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simulação (efetiva incorporação teria sido da Fomento pela </a:t>
            </a:r>
            <a:r>
              <a:rPr lang="pt-BR" sz="1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Factoring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CARF</a:t>
            </a: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IRPJ - SIMULAÇÃO NA INCORPORAÇÃO - Para que se possa materializar, é indispensável que o ato praticado não pudesse ser realizado, fosse por vedação legal ou por qualquer outra razão. Se 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não existia impedimento para a realização da incorporação tal como realizada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 o </a:t>
            </a:r>
            <a:r>
              <a:rPr lang="pt-BR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ato praticado não é de natureza diversa daquela que de fato aparenta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, não há como qualificar-se a operação de simulada. Os objetivos visados com a prática do ato não interferem na qualificação do ato praticado. Portanto, se o ato praticado era lícito, as eventuais consequências contrárias ao fisco devem ser qualificadas como casos de elisão fiscal e não de ”evasão ilícita.” (Ac. CSRF/01-01.874/94). IRPJ- INCORPORAÇÃO ATÍPICA- A incorporação de empresa superavitária por outra deficitária, </a:t>
            </a:r>
            <a:r>
              <a:rPr lang="pt-BR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embora atípica, não é vedada por lei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, representando negócio jurídico indireto.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41338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5522562A-CB7B-4287-8A2F-511E5C5D6FEC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FOCOM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Factoring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Acórdão nº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101-94127 </a:t>
            </a: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588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7">
            <a:extLst>
              <a:ext uri="{FF2B5EF4-FFF2-40B4-BE49-F238E27FC236}">
                <a16:creationId xmlns:a16="http://schemas.microsoft.com/office/drawing/2014/main" id="{5522562A-CB7B-4287-8A2F-511E5C5D6FEC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JOSAPAR: Acórdão nº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103-21047 </a:t>
            </a: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tângulo 12">
            <a:extLst>
              <a:ext uri="{FF2B5EF4-FFF2-40B4-BE49-F238E27FC236}">
                <a16:creationId xmlns:a16="http://schemas.microsoft.com/office/drawing/2014/main" id="{1EEDCF0D-5FD9-4910-B95E-81928E5C6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475" y="2115771"/>
            <a:ext cx="187007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SUPREMA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269C35A-2897-49E6-871C-903EC39DD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3484196"/>
            <a:ext cx="187007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SUPRARROZ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55E451A-D50A-4608-8E04-33286D7676DF}"/>
              </a:ext>
            </a:extLst>
          </p:cNvPr>
          <p:cNvSpPr txBox="1">
            <a:spLocks/>
          </p:cNvSpPr>
          <p:nvPr/>
        </p:nvSpPr>
        <p:spPr bwMode="auto">
          <a:xfrm>
            <a:off x="3616325" y="1844824"/>
            <a:ext cx="43211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R$ 3,5 milhões (patrimônio)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800" b="1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R$ 3,2 milhões </a:t>
            </a:r>
            <a:r>
              <a:rPr lang="pt-BR" altLang="pt-BR" sz="180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pt-BR" altLang="pt-BR" sz="1800" b="1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prejuízo fiscal</a:t>
            </a:r>
            <a:r>
              <a:rPr lang="pt-BR" altLang="pt-BR" sz="180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8" name="Imagem 11">
            <a:extLst>
              <a:ext uri="{FF2B5EF4-FFF2-40B4-BE49-F238E27FC236}">
                <a16:creationId xmlns:a16="http://schemas.microsoft.com/office/drawing/2014/main" id="{A8D04D01-765B-4830-BA2E-C2BA97C0B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2160737"/>
            <a:ext cx="37941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AC11CE69-E9DF-4F82-B8EB-2693BA0665EE}"/>
              </a:ext>
            </a:extLst>
          </p:cNvPr>
          <p:cNvSpPr txBox="1">
            <a:spLocks/>
          </p:cNvSpPr>
          <p:nvPr/>
        </p:nvSpPr>
        <p:spPr bwMode="auto">
          <a:xfrm>
            <a:off x="3635375" y="3213249"/>
            <a:ext cx="46815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R$ 33 milhões (patrimônio)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800" b="1" dirty="0">
                <a:solidFill>
                  <a:schemeClr val="accent6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R$ 11,5 milhões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pt-BR" altLang="pt-BR" sz="1800" b="1" dirty="0">
                <a:solidFill>
                  <a:schemeClr val="accent6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lucro acumulado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0" name="Imagem 11">
            <a:extLst>
              <a:ext uri="{FF2B5EF4-FFF2-40B4-BE49-F238E27FC236}">
                <a16:creationId xmlns:a16="http://schemas.microsoft.com/office/drawing/2014/main" id="{69CA581F-40A6-4D76-B9F2-ACB63CF741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8" y="3529162"/>
            <a:ext cx="3794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797EF5CA-A097-4FF7-BFE5-2D3ACA2D512B}"/>
              </a:ext>
            </a:extLst>
          </p:cNvPr>
          <p:cNvSpPr txBox="1">
            <a:spLocks/>
          </p:cNvSpPr>
          <p:nvPr/>
        </p:nvSpPr>
        <p:spPr bwMode="auto">
          <a:xfrm>
            <a:off x="468313" y="4676924"/>
            <a:ext cx="8366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Suprema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incorpora </a:t>
            </a:r>
            <a:r>
              <a:rPr lang="pt-BR" altLang="pt-BR" sz="1800" b="1" dirty="0">
                <a:solidFill>
                  <a:schemeClr val="accent6">
                    <a:lumMod val="50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Suprarroz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 aproveita prejuízo fiscal</a:t>
            </a:r>
            <a:endParaRPr lang="pt-BR" altLang="pt-BR" sz="1800" b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078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820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Acusação fiscal: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No ato da incorporação, a AGE autoriza alteração da razão social da “Suprema” para </a:t>
            </a:r>
            <a:r>
              <a:rPr lang="pt-BR" altLang="pt-BR" sz="1800" b="1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Suprarroz</a:t>
            </a: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Suprema se muda para o endereço da </a:t>
            </a:r>
            <a:r>
              <a:rPr lang="pt-BR" altLang="pt-BR" sz="1800" b="1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Suprarroz</a:t>
            </a: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Suprema já não tinha mais sede nem ativos</a:t>
            </a: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As antigas filiais da </a:t>
            </a:r>
            <a:r>
              <a:rPr lang="pt-BR" altLang="pt-BR" sz="1800" b="1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Suprarroz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passaram a ser as novas filiais da Suprema</a:t>
            </a: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Renúncia dos membros da administração da </a:t>
            </a:r>
            <a:r>
              <a:rPr lang="pt-BR" altLang="pt-BR" sz="1800" b="1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Suprarroz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para assumir os mesmos cargos na Suprema</a:t>
            </a: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Suprema já teria encerrado suas atividades em 1994, subsistindo apenas nominalmente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41338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8BB88FB4-273E-41B7-85EC-8A1B4A052054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JOSAPAR: Acórdão nº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103-21047 </a:t>
            </a: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94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8237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CARF: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INCORPORAÇÃO ATÍPICA - NEGÓCIO JURÍDICO INDIRETO - SIMULAÇÃO RELATIVA - A incorporação de empresa superavitária por outra deficitária, embora atípica, não é vedada por lei, representando um negócio jurídico indireto, na medida em que, subjacente a uma realidade jurídica, há uma realidade econômica não revelada. Para que os atos jurídicos produzam efeitos </a:t>
            </a:r>
            <a:r>
              <a:rPr lang="pt-BR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elisivos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, além da anterioridade à ocorrência do fato gerador, necessário se faz que revistam forma lícita, aí não compreendida hipótese de simulação relativa, configurada em face dos dados e fatos que instruíram o processo. EVIDENTE INTUITO DE FRAUDE - A evidência da intenção dolosa, exigida na lei para agravamento da penalidade aplicada, há que aflorar na instrução processual, devendo ser inconteste e demonstrada de forma cabal. O atendimento a todas as solicitações do Fisco e observância da legislação societária, com a divulgação e registro nos órgãos públicos competentes, inclusive com o cumprimento das formalidades devidas junto à Receita Federal, ensejam a intenção de obter economia de impostos, por meios supostamente </a:t>
            </a:r>
            <a:r>
              <a:rPr lang="pt-BR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elisivos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, mas não evidenciam má-fé, inerente à prática de atos fraudulentos. PENALIDADE - SUCESSÃO - A incorporadora, como sucessora, é responsável pelos tributos devidos pela incorporada, até a data do ato de incorporação, não respondendo por penalidades aplicadas posteriormente a essa data e decorrentes de infrações anteriormente praticadas pela sucedida (CTN, art. 132). (Publicado no D.O.U. de 28/11/02).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41338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8BB88FB4-273E-41B7-85EC-8A1B4A052054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JOSAPAR: Acórdão nº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103-21047 </a:t>
            </a: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959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737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STJ (</a:t>
            </a:r>
            <a:r>
              <a:rPr lang="pt-BR" sz="18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RESP nº 946.707/RS):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Rejeição do Recurso Especial por aplicação da Súmula nº 7 (Reexame de provas)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Decisão recorrida do TRF da 4ª Região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sem desprezar a possibilidade de PJ deficitária incorporar a lucrativa, entendeu existir </a:t>
            </a:r>
            <a:r>
              <a:rPr lang="pt-BR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simulação</a:t>
            </a:r>
            <a:r>
              <a:rPr lang="pt-BR" altLang="pt-BR" sz="1800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no caso concreto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conclusão baseada nas demonstrações financeiras das empresas, a configuração societária superveniente, a composição do conselho de administração e as operações comerciais realizadas pela empresa resultante da incorporação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  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41338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8BB88FB4-273E-41B7-85EC-8A1B4A052054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JOSAPAR: discussão no Poder Judiciário</a:t>
            </a:r>
          </a:p>
        </p:txBody>
      </p:sp>
    </p:spTree>
    <p:extLst>
      <p:ext uri="{BB962C8B-B14F-4D97-AF65-F5344CB8AC3E}">
        <p14:creationId xmlns:p14="http://schemas.microsoft.com/office/powerpoint/2010/main" val="35956571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850779" y="3356992"/>
            <a:ext cx="5102680" cy="728917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Segregação de atividades: PIS-Monofásico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5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7228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Contexto fático: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822325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Unilever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fabrica e revende produtos de higiene pessoal</a:t>
            </a: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822325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822325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Lei nº 10.147/2000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: regime monofásico PIS/</a:t>
            </a:r>
            <a:r>
              <a:rPr lang="pt-BR" altLang="pt-BR" sz="1800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Cofins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ao industrial ou importador</a:t>
            </a:r>
          </a:p>
          <a:p>
            <a:pPr marL="822325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822325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Alíquota única de </a:t>
            </a:r>
            <a:r>
              <a:rPr lang="pt-BR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12,50% 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para toda a cadeia</a:t>
            </a: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822325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822325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41338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8BB88FB4-273E-41B7-85EC-8A1B4A052054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Unilever: Acórdão nº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3403-002.519</a:t>
            </a: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pic>
        <p:nvPicPr>
          <p:cNvPr id="15" name="Imagem 3">
            <a:extLst>
              <a:ext uri="{FF2B5EF4-FFF2-40B4-BE49-F238E27FC236}">
                <a16:creationId xmlns:a16="http://schemas.microsoft.com/office/drawing/2014/main" id="{F3F43E50-E4E7-46DC-A31C-53E3158C4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337" y="4589979"/>
            <a:ext cx="791888" cy="80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ector de seta reta 13">
            <a:extLst>
              <a:ext uri="{FF2B5EF4-FFF2-40B4-BE49-F238E27FC236}">
                <a16:creationId xmlns:a16="http://schemas.microsoft.com/office/drawing/2014/main" id="{14539F5E-71F3-4405-8F6E-A804E7F16E4E}"/>
              </a:ext>
            </a:extLst>
          </p:cNvPr>
          <p:cNvCxnSpPr/>
          <p:nvPr/>
        </p:nvCxnSpPr>
        <p:spPr>
          <a:xfrm flipV="1">
            <a:off x="5682936" y="4732478"/>
            <a:ext cx="792163" cy="125412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21E40E05-679E-40C2-95C8-A98FDDEE71E0}"/>
              </a:ext>
            </a:extLst>
          </p:cNvPr>
          <p:cNvCxnSpPr/>
          <p:nvPr/>
        </p:nvCxnSpPr>
        <p:spPr>
          <a:xfrm>
            <a:off x="5671215" y="5234536"/>
            <a:ext cx="790575" cy="125413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9">
            <a:extLst>
              <a:ext uri="{FF2B5EF4-FFF2-40B4-BE49-F238E27FC236}">
                <a16:creationId xmlns:a16="http://schemas.microsoft.com/office/drawing/2014/main" id="{989971D0-471F-4E04-9535-E502050F2742}"/>
              </a:ext>
            </a:extLst>
          </p:cNvPr>
          <p:cNvCxnSpPr/>
          <p:nvPr/>
        </p:nvCxnSpPr>
        <p:spPr>
          <a:xfrm flipV="1">
            <a:off x="5575780" y="4197305"/>
            <a:ext cx="503238" cy="290513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20">
            <a:extLst>
              <a:ext uri="{FF2B5EF4-FFF2-40B4-BE49-F238E27FC236}">
                <a16:creationId xmlns:a16="http://schemas.microsoft.com/office/drawing/2014/main" id="{CFE8E6DF-8722-4826-9758-CC01793FA372}"/>
              </a:ext>
            </a:extLst>
          </p:cNvPr>
          <p:cNvCxnSpPr/>
          <p:nvPr/>
        </p:nvCxnSpPr>
        <p:spPr>
          <a:xfrm>
            <a:off x="5671215" y="5523251"/>
            <a:ext cx="503238" cy="290513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m 3">
            <a:extLst>
              <a:ext uri="{FF2B5EF4-FFF2-40B4-BE49-F238E27FC236}">
                <a16:creationId xmlns:a16="http://schemas.microsoft.com/office/drawing/2014/main" id="{31FCF10A-F212-41DA-AD4B-4E15536F1C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088" y="4711672"/>
            <a:ext cx="461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3EC83ECB-3DEA-4F53-A4D8-FE21E3EF5C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936" y="3861048"/>
            <a:ext cx="755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3F394F61-7D79-49B3-9ECC-D13B50314C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121" y="4449109"/>
            <a:ext cx="51117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Subtitle 2">
            <a:extLst>
              <a:ext uri="{FF2B5EF4-FFF2-40B4-BE49-F238E27FC236}">
                <a16:creationId xmlns:a16="http://schemas.microsoft.com/office/drawing/2014/main" id="{F54C8B3C-A525-4A9A-A9B7-5FCCD1A5541B}"/>
              </a:ext>
            </a:extLst>
          </p:cNvPr>
          <p:cNvSpPr txBox="1">
            <a:spLocks/>
          </p:cNvSpPr>
          <p:nvPr/>
        </p:nvSpPr>
        <p:spPr bwMode="auto">
          <a:xfrm>
            <a:off x="1207075" y="4692404"/>
            <a:ext cx="288400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6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PIS-Monofásico sobre receita de venda da indústria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6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(</a:t>
            </a:r>
            <a:r>
              <a:rPr lang="pt-BR" altLang="pt-BR" sz="16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12,50%</a:t>
            </a:r>
            <a:r>
              <a:rPr lang="pt-BR" altLang="pt-BR" sz="16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  <a:endParaRPr lang="en-US" altLang="pt-BR" sz="16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7373D27B-1FE5-4321-9820-2A196892BC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520" y="5063326"/>
            <a:ext cx="5397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606F40AD-A954-4E37-91F4-ABC898F708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352" y="5793454"/>
            <a:ext cx="6381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ubtitle 2">
            <a:extLst>
              <a:ext uri="{FF2B5EF4-FFF2-40B4-BE49-F238E27FC236}">
                <a16:creationId xmlns:a16="http://schemas.microsoft.com/office/drawing/2014/main" id="{99149DC9-6D0F-437A-BA63-7EAF247D7FBF}"/>
              </a:ext>
            </a:extLst>
          </p:cNvPr>
          <p:cNvSpPr txBox="1">
            <a:spLocks/>
          </p:cNvSpPr>
          <p:nvPr/>
        </p:nvSpPr>
        <p:spPr bwMode="auto">
          <a:xfrm>
            <a:off x="1416894" y="4276100"/>
            <a:ext cx="2539964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Receita R$ 1.000,00</a:t>
            </a:r>
            <a:endParaRPr lang="en-US" altLang="pt-BR" sz="1800" dirty="0">
              <a:solidFill>
                <a:srgbClr val="C00000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756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5437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Segregação das atividades: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822325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41338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8BB88FB4-273E-41B7-85EC-8A1B4A052054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Unilever: Acórdão nº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3403-002.519</a:t>
            </a: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pic>
        <p:nvPicPr>
          <p:cNvPr id="15" name="Imagem 3">
            <a:extLst>
              <a:ext uri="{FF2B5EF4-FFF2-40B4-BE49-F238E27FC236}">
                <a16:creationId xmlns:a16="http://schemas.microsoft.com/office/drawing/2014/main" id="{F3F43E50-E4E7-46DC-A31C-53E3158C4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699" y="2856268"/>
            <a:ext cx="791888" cy="80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ector de seta reta 13">
            <a:extLst>
              <a:ext uri="{FF2B5EF4-FFF2-40B4-BE49-F238E27FC236}">
                <a16:creationId xmlns:a16="http://schemas.microsoft.com/office/drawing/2014/main" id="{14539F5E-71F3-4405-8F6E-A804E7F16E4E}"/>
              </a:ext>
            </a:extLst>
          </p:cNvPr>
          <p:cNvCxnSpPr>
            <a:cxnSpLocks/>
          </p:cNvCxnSpPr>
          <p:nvPr/>
        </p:nvCxnSpPr>
        <p:spPr>
          <a:xfrm flipV="1">
            <a:off x="6735298" y="2998767"/>
            <a:ext cx="792163" cy="125412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21E40E05-679E-40C2-95C8-A98FDDEE71E0}"/>
              </a:ext>
            </a:extLst>
          </p:cNvPr>
          <p:cNvCxnSpPr>
            <a:cxnSpLocks/>
          </p:cNvCxnSpPr>
          <p:nvPr/>
        </p:nvCxnSpPr>
        <p:spPr>
          <a:xfrm>
            <a:off x="6723577" y="3500825"/>
            <a:ext cx="790575" cy="125413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9">
            <a:extLst>
              <a:ext uri="{FF2B5EF4-FFF2-40B4-BE49-F238E27FC236}">
                <a16:creationId xmlns:a16="http://schemas.microsoft.com/office/drawing/2014/main" id="{989971D0-471F-4E04-9535-E502050F2742}"/>
              </a:ext>
            </a:extLst>
          </p:cNvPr>
          <p:cNvCxnSpPr>
            <a:cxnSpLocks/>
          </p:cNvCxnSpPr>
          <p:nvPr/>
        </p:nvCxnSpPr>
        <p:spPr>
          <a:xfrm flipV="1">
            <a:off x="6628142" y="2463594"/>
            <a:ext cx="503238" cy="290513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20">
            <a:extLst>
              <a:ext uri="{FF2B5EF4-FFF2-40B4-BE49-F238E27FC236}">
                <a16:creationId xmlns:a16="http://schemas.microsoft.com/office/drawing/2014/main" id="{CFE8E6DF-8722-4826-9758-CC01793FA372}"/>
              </a:ext>
            </a:extLst>
          </p:cNvPr>
          <p:cNvCxnSpPr>
            <a:cxnSpLocks/>
          </p:cNvCxnSpPr>
          <p:nvPr/>
        </p:nvCxnSpPr>
        <p:spPr>
          <a:xfrm>
            <a:off x="6723577" y="3789540"/>
            <a:ext cx="503238" cy="290513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m 25">
            <a:extLst>
              <a:ext uri="{FF2B5EF4-FFF2-40B4-BE49-F238E27FC236}">
                <a16:creationId xmlns:a16="http://schemas.microsoft.com/office/drawing/2014/main" id="{3EC83ECB-3DEA-4F53-A4D8-FE21E3EF5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98" y="2127337"/>
            <a:ext cx="755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3F394F61-7D79-49B3-9ECC-D13B50314C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483" y="2715398"/>
            <a:ext cx="51117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Subtitle 2">
            <a:extLst>
              <a:ext uri="{FF2B5EF4-FFF2-40B4-BE49-F238E27FC236}">
                <a16:creationId xmlns:a16="http://schemas.microsoft.com/office/drawing/2014/main" id="{F54C8B3C-A525-4A9A-A9B7-5FCCD1A5541B}"/>
              </a:ext>
            </a:extLst>
          </p:cNvPr>
          <p:cNvSpPr txBox="1">
            <a:spLocks/>
          </p:cNvSpPr>
          <p:nvPr/>
        </p:nvSpPr>
        <p:spPr bwMode="auto">
          <a:xfrm>
            <a:off x="791937" y="4446952"/>
            <a:ext cx="288400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6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PIS-Monofásico sobre receita de venda da indústria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16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(</a:t>
            </a:r>
            <a:r>
              <a:rPr lang="pt-BR" altLang="pt-BR" sz="16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12,50%</a:t>
            </a:r>
            <a:r>
              <a:rPr lang="pt-BR" altLang="pt-BR" sz="16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  <a:endParaRPr lang="en-US" altLang="pt-BR" sz="16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7373D27B-1FE5-4321-9820-2A196892BC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882" y="3329615"/>
            <a:ext cx="5397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606F40AD-A954-4E37-91F4-ABC898F708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714" y="4059743"/>
            <a:ext cx="6381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ubtitle 2">
            <a:extLst>
              <a:ext uri="{FF2B5EF4-FFF2-40B4-BE49-F238E27FC236}">
                <a16:creationId xmlns:a16="http://schemas.microsoft.com/office/drawing/2014/main" id="{99149DC9-6D0F-437A-BA63-7EAF247D7FBF}"/>
              </a:ext>
            </a:extLst>
          </p:cNvPr>
          <p:cNvSpPr txBox="1">
            <a:spLocks/>
          </p:cNvSpPr>
          <p:nvPr/>
        </p:nvSpPr>
        <p:spPr bwMode="auto">
          <a:xfrm>
            <a:off x="5016455" y="4827154"/>
            <a:ext cx="3437686" cy="5619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6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Receita (revenda de mercadorias)</a:t>
            </a:r>
            <a:br>
              <a:rPr lang="pt-BR" altLang="pt-BR" sz="16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pt-BR" altLang="pt-BR" sz="16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R$ 1.000,00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6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pt-BR" altLang="pt-BR" sz="16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Alíquota 0%</a:t>
            </a:r>
            <a:r>
              <a:rPr lang="pt-BR" altLang="pt-BR" sz="16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  <a:endParaRPr lang="en-US" altLang="pt-BR" sz="16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0" name="Imagem 3">
            <a:extLst>
              <a:ext uri="{FF2B5EF4-FFF2-40B4-BE49-F238E27FC236}">
                <a16:creationId xmlns:a16="http://schemas.microsoft.com/office/drawing/2014/main" id="{852F0B11-3B0F-4760-ABF4-40D2BB74FF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85" y="2977961"/>
            <a:ext cx="461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99DC2D82-2CE5-4122-91CB-65C4A4A1B56B}"/>
              </a:ext>
            </a:extLst>
          </p:cNvPr>
          <p:cNvSpPr/>
          <p:nvPr/>
        </p:nvSpPr>
        <p:spPr>
          <a:xfrm>
            <a:off x="1689839" y="2818514"/>
            <a:ext cx="11521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C0FD3DEA-307E-491A-9EA4-6E7D1DC62C5A}"/>
              </a:ext>
            </a:extLst>
          </p:cNvPr>
          <p:cNvSpPr txBox="1">
            <a:spLocks/>
          </p:cNvSpPr>
          <p:nvPr/>
        </p:nvSpPr>
        <p:spPr bwMode="auto">
          <a:xfrm>
            <a:off x="1039484" y="4050848"/>
            <a:ext cx="2539964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5786" tIns="47893" rIns="95786" bIns="47893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pt-BR" altLang="pt-BR" sz="1800" b="1" dirty="0">
                <a:solidFill>
                  <a:srgbClr val="C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Receita R$ 500,00</a:t>
            </a:r>
            <a:endParaRPr lang="en-US" altLang="pt-BR" sz="1800" dirty="0">
              <a:solidFill>
                <a:srgbClr val="C00000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E19F56CF-2A95-455B-BE86-C1A1451F8649}"/>
              </a:ext>
            </a:extLst>
          </p:cNvPr>
          <p:cNvSpPr/>
          <p:nvPr/>
        </p:nvSpPr>
        <p:spPr>
          <a:xfrm>
            <a:off x="3322993" y="2977961"/>
            <a:ext cx="2341684" cy="522864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59036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538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Acusação fiscal e julgamento na DRJ: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IGL é empresa </a:t>
            </a:r>
            <a:r>
              <a:rPr lang="pt-BR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simulada</a:t>
            </a:r>
            <a:r>
              <a:rPr lang="pt-BR" altLang="pt-BR" sz="1800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 sem autonomia empresarial</a:t>
            </a: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Fisco realiza o lançamento do PIS-Monofásico contra a 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Unilever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sobre o 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total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de suas receitas</a:t>
            </a: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DRJ/Fortaleza permite o desconto dos valores recolhidos pela IGL e afirma que não houve </a:t>
            </a:r>
            <a:r>
              <a:rPr lang="pt-BR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simulação absoluta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, mas </a:t>
            </a:r>
            <a:r>
              <a:rPr lang="pt-BR" altLang="pt-BR" sz="1800" b="1" u="sng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fraude</a:t>
            </a:r>
            <a:r>
              <a:rPr lang="pt-BR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 </a:t>
            </a:r>
            <a:r>
              <a:rPr lang="pt-BR" altLang="pt-BR" sz="1800" b="1" u="sng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abuso de direito</a:t>
            </a:r>
            <a:endParaRPr lang="en-US" altLang="pt-BR" sz="1800" b="1" u="sng" dirty="0">
              <a:solidFill>
                <a:srgbClr val="C00000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541338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3B57B28F-DD56-4783-9613-401BA14BB588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Unilever: Acórdão nº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3403-002.519</a:t>
            </a: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56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4052491" y="3356992"/>
            <a:ext cx="699230" cy="760208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Ágio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92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3996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CARF: 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PIS. REGIME MONOFÁSICO. PLANEJAMENTO TRIBUTÁRIO. SIMULAÇÃO ABSOLUTA. DESCONSIDERAÇÃO DE ATOS E NEGÓCIOS JURÍDICOS. ART. 116, P.U. DO CTN. UNIDADE ECONÔMICA. ART. 126, III, DO CTN. NÃO CARACTERIZAÇÃO. Não se configura simulação absoluta se a pessoa jurídica criada para exercer a atividade de revendedor atacadista </a:t>
            </a:r>
            <a:r>
              <a:rPr lang="pt-BR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efetivamente existe e exerce tal atividade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, praticando atos válidos e eficazes que evidenciam a intenção negocial de atuar na fase de revenda dos produtos. A alteração na estrutura de um grupo econômico, separando em duas pessoas jurídicas diferentes as diferentes atividades de industrialização e de distribuição, </a:t>
            </a:r>
            <a:r>
              <a:rPr lang="pt-BR" altLang="pt-BR" sz="1800" b="1" u="sng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não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configura </a:t>
            </a:r>
            <a:r>
              <a:rPr lang="pt-BR" altLang="pt-BR" sz="1800" b="1" u="sng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conduta abusiva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nem a </a:t>
            </a:r>
            <a:r>
              <a:rPr lang="pt-BR" altLang="pt-BR" sz="1800" b="1" u="sng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dissimulação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prevista no art. 116, </a:t>
            </a:r>
            <a:r>
              <a:rPr lang="pt-BR" altLang="pt-BR" sz="1800" dirty="0" err="1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p.u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. do CTN, </a:t>
            </a:r>
            <a:r>
              <a:rPr lang="pt-BR" altLang="pt-BR" sz="1800" b="1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nem autoriza o tratamento conjunto das duas empresas como se fosse uma só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, a pretexto de configuração de unidade econômica, </a:t>
            </a:r>
            <a:r>
              <a:rPr lang="pt-BR" altLang="pt-BR" sz="1800" b="1" dirty="0">
                <a:solidFill>
                  <a:srgbClr val="C0000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não se aplicando ao caso o art. 126, III, do CTN</a:t>
            </a:r>
            <a:r>
              <a:rPr lang="pt-BR" altLang="pt-BR" sz="1800" dirty="0">
                <a:solidFill>
                  <a:srgbClr val="59595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. Recurso voluntário provido.</a:t>
            </a:r>
            <a:endParaRPr lang="en-US" altLang="pt-BR" sz="1800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536575" algn="just" defTabSz="312738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800" b="1" dirty="0">
              <a:solidFill>
                <a:srgbClr val="595959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3B57B28F-DD56-4783-9613-401BA14BB588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Unilever: Acórdão nº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3403-002.519</a:t>
            </a: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52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2162539" y="3356992"/>
            <a:ext cx="4479111" cy="728917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Revisão de conteúdo para prova final</a:t>
            </a: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284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proposto para revisão de conteúdo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5012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12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  A empresa </a:t>
            </a:r>
            <a:r>
              <a:rPr lang="pt-BR" sz="14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HoldCO</a:t>
            </a: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 decidiu adquirir 100% das ações da empresa comercial XZ no dia 30 de dezembro de 2017</a:t>
            </a:r>
          </a:p>
          <a:p>
            <a:pPr marL="342900" indent="12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sz="14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342900" indent="12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  Os acionistas da empresa comercial XZ são: (i) PJ (60% das ações), domiciliada no Brasil, PF 1 (10% das ações), residente nos EUA e (</a:t>
            </a:r>
            <a:r>
              <a:rPr lang="pt-BR" sz="14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iii</a:t>
            </a: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) PF 2 (30% das ações), residente no Brasil</a:t>
            </a:r>
          </a:p>
          <a:p>
            <a:pPr marL="342900" indent="12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sz="14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342900" indent="12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  O preço de aquisição foi de R$ 50 milhões</a:t>
            </a:r>
          </a:p>
          <a:p>
            <a:pPr marL="342900" indent="12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sz="14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342900" indent="12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  Foi elaborado laudo de avaliação com alocação do preço pago seguindo os critérios do CPC 15 e da Lei nº 12.973/14</a:t>
            </a:r>
          </a:p>
          <a:p>
            <a:pPr marL="342900" indent="12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sz="14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342900" indent="12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  O pagamento será feito à vista </a:t>
            </a:r>
          </a:p>
          <a:p>
            <a:pPr marL="342900" indent="1270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pt-BR" sz="14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3429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Questões para análise:</a:t>
            </a:r>
          </a:p>
          <a:p>
            <a:pPr marL="342900"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4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6286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Qual é a tributação sobre o ganho de capital de cada alienante?</a:t>
            </a:r>
          </a:p>
          <a:p>
            <a:pPr marL="6286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4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6286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Como deverá ser desdobrado o custo de aquisição na </a:t>
            </a:r>
            <a:r>
              <a:rPr lang="pt-BR" sz="14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HoldCO</a:t>
            </a: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?</a:t>
            </a:r>
          </a:p>
          <a:p>
            <a:pPr marL="6286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4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6286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400" dirty="0">
                <a:solidFill>
                  <a:srgbClr val="595959"/>
                </a:solidFill>
                <a:cs typeface="Times New Roman" panose="02020603050405020304" pitchFamily="18" charset="0"/>
              </a:rPr>
              <a:t>Na hipótese de incorporação, qual será o tratamento fiscal do preço de aquisição?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08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Estrutura de controle da XZ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3419872" y="5301208"/>
            <a:ext cx="2088232" cy="11521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XZ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827584" y="3737992"/>
            <a:ext cx="2088232" cy="1152128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PJ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323528" y="3305944"/>
            <a:ext cx="842493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7236296" y="2892985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cs typeface="Times New Roman" panose="02020603050405020304" pitchFamily="18" charset="0"/>
              </a:rPr>
              <a:t>USA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236296" y="336866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cs typeface="Times New Roman" panose="02020603050405020304" pitchFamily="18" charset="0"/>
              </a:rPr>
              <a:t>Brasil</a:t>
            </a:r>
          </a:p>
        </p:txBody>
      </p:sp>
      <p:cxnSp>
        <p:nvCxnSpPr>
          <p:cNvPr id="13" name="Conector angulado 12"/>
          <p:cNvCxnSpPr>
            <a:stCxn id="7" idx="2"/>
            <a:endCxn id="6" idx="1"/>
          </p:cNvCxnSpPr>
          <p:nvPr/>
        </p:nvCxnSpPr>
        <p:spPr>
          <a:xfrm rot="16200000" flipH="1">
            <a:off x="2152210" y="4609610"/>
            <a:ext cx="987152" cy="154817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angulado 13"/>
          <p:cNvCxnSpPr/>
          <p:nvPr/>
        </p:nvCxnSpPr>
        <p:spPr>
          <a:xfrm rot="5400000">
            <a:off x="5779486" y="4601970"/>
            <a:ext cx="987152" cy="154817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endCxn id="6" idx="0"/>
          </p:cNvCxnSpPr>
          <p:nvPr/>
        </p:nvCxnSpPr>
        <p:spPr>
          <a:xfrm>
            <a:off x="4463988" y="2860959"/>
            <a:ext cx="0" cy="24402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1115616" y="5331438"/>
            <a:ext cx="66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cs typeface="Times New Roman" panose="02020603050405020304" pitchFamily="18" charset="0"/>
              </a:rPr>
              <a:t>60%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236296" y="5349431"/>
            <a:ext cx="66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cs typeface="Times New Roman" panose="02020603050405020304" pitchFamily="18" charset="0"/>
              </a:rPr>
              <a:t>30%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644008" y="3436531"/>
            <a:ext cx="66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cs typeface="Times New Roman" panose="02020603050405020304" pitchFamily="18" charset="0"/>
              </a:rPr>
              <a:t>10%</a:t>
            </a:r>
          </a:p>
        </p:txBody>
      </p:sp>
      <p:sp>
        <p:nvSpPr>
          <p:cNvPr id="2" name="Elipse 1"/>
          <p:cNvSpPr/>
          <p:nvPr/>
        </p:nvSpPr>
        <p:spPr>
          <a:xfrm>
            <a:off x="3757409" y="1614123"/>
            <a:ext cx="1413157" cy="12788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PF1</a:t>
            </a:r>
          </a:p>
        </p:txBody>
      </p:sp>
      <p:sp>
        <p:nvSpPr>
          <p:cNvPr id="22" name="Elipse 21"/>
          <p:cNvSpPr/>
          <p:nvPr/>
        </p:nvSpPr>
        <p:spPr>
          <a:xfrm>
            <a:off x="6340569" y="3611258"/>
            <a:ext cx="1413157" cy="12788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PF2</a:t>
            </a:r>
          </a:p>
        </p:txBody>
      </p:sp>
    </p:spTree>
    <p:extLst>
      <p:ext uri="{BB962C8B-B14F-4D97-AF65-F5344CB8AC3E}">
        <p14:creationId xmlns:p14="http://schemas.microsoft.com/office/powerpoint/2010/main" val="201226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Balanço patrimonial de XZ em 30/12/2017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145529"/>
              </p:ext>
            </p:extLst>
          </p:nvPr>
        </p:nvGraphicFramePr>
        <p:xfrm>
          <a:off x="1331640" y="1772816"/>
          <a:ext cx="6296992" cy="4248080"/>
        </p:xfrm>
        <a:graphic>
          <a:graphicData uri="http://schemas.openxmlformats.org/drawingml/2006/table">
            <a:tbl>
              <a:tblPr/>
              <a:tblGrid>
                <a:gridCol w="2239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94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 Empresa XZ: situação em 30.12.17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55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Ativo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Passivo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ATIVO CIRCULANTE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PASSIVO CIRCULANTE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5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Caixa e equivalente de caixa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Fornecedores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5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Contas a receber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ICMS a recolher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5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ICMS a recuperar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Provisão de IRPJ/CSLL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5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Estoque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5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ATIVO NÃO CIRCULANTE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PASSIVO NÃO CIRCULANTE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9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Imobilizado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Contas a pagar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5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1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1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PATRIMÔNIO LÍQUIDO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9.400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1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Capital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1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Reserva de lucros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1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5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19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Total do Ativo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Total do Passivo + PL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7751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Balanço patrimonial de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HoldCO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 em 30/12/2017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413562"/>
              </p:ext>
            </p:extLst>
          </p:nvPr>
        </p:nvGraphicFramePr>
        <p:xfrm>
          <a:off x="1024384" y="1988848"/>
          <a:ext cx="7004000" cy="3603121"/>
        </p:xfrm>
        <a:graphic>
          <a:graphicData uri="http://schemas.openxmlformats.org/drawingml/2006/table">
            <a:tbl>
              <a:tblPr/>
              <a:tblGrid>
                <a:gridCol w="244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3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Empresa HoldCO: situação em 30/12/17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Ativo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Passivo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ATIVO CIRCULANTE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Caixa e equivalente de caixa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PATRIMÔNIO LÍQUIDO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Capital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4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3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29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Total do Ativo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Total do Passivo + PL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1781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724918" y="3356992"/>
            <a:ext cx="5354351" cy="1132618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Apuração do ganho de capital dos alienantes</a:t>
            </a:r>
          </a:p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95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4607" y="1827531"/>
            <a:ext cx="88061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PJ – Participações societárias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No caso da venda de participações societárias permanentes (i.e., participações societárias registradas como Investimento no Ativo Não-Circulante), a tributação será: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IRPJ/CSLL: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Ganho de capital é incluído no lucro tributável (alíquota combinada de 34%). 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 a empresa estiver em “posição lucrativa”, o ganho aumentará o Lucro Real; se estiver em “posição  deficitária”, poderá reduzir o prejuízo ou torná-lo lucro.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Resultado positivo poderá ser compensado com prejuízos fiscais acumulados (atendido o limite de 30%, discutido na Aula 06).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Ganho de capital em vendas parceladas poderá ter tributação diferida.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722CAE06-F2F5-431E-8CD5-CCA459B52CD3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ganho de capital de cada investidor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488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354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PJ – Participações societárias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(cont.)</a:t>
            </a:r>
            <a:endParaRPr lang="pt-BR" altLang="pt-BR" sz="1800" i="1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Outros tributos: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PIS/COFINS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</a:t>
            </a:r>
          </a:p>
          <a:p>
            <a:pPr marL="990000"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Se a venda for referente a participações societárias contabilizadas no ativo não-circulante, a receita decorrente desta venda não está sujeita ao PIS/COFINS</a:t>
            </a:r>
          </a:p>
          <a:p>
            <a:pPr marL="990000"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Discussão na reclassificação para “não circulante mantido para venda” superada por conta do parágrafo único do art. 279 da Instrução Normativa nº 1.700/17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u="sng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ICMS/IPI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: </a:t>
            </a:r>
          </a:p>
          <a:p>
            <a:pPr marL="990000" lvl="2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Não incidem na venda de participações societárias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841DD92D-3A78-4245-A37B-18E60D1EE9C5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ganho de capital de cada investidor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261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Registro do investimento na PJ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700808"/>
            <a:ext cx="8806181" cy="349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Admita que o investimento direto inicial fora realizado em 2016, mediante subscrição e integralização de R$ 5,4 milhões em dinheiro, correspondentes a 60% das ações da empresa XZ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Não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 houve (i) aquisição de participação adicional, (</a:t>
            </a:r>
            <a:r>
              <a:rPr lang="pt-BR" sz="17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) novos aportes e (</a:t>
            </a:r>
            <a:r>
              <a:rPr lang="pt-BR" sz="17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iii</a:t>
            </a: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) capitalização de lucros ou reservas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Custo de aquisição: </a:t>
            </a: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60% do patrimônio líquido de R$ 9,4 milhões = R$ 5,64 milhões*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7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667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*</a:t>
            </a:r>
            <a:r>
              <a:rPr lang="pt-BR" sz="17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Obs</a:t>
            </a:r>
            <a:r>
              <a:rPr lang="pt-BR" sz="1700" b="1" dirty="0">
                <a:solidFill>
                  <a:srgbClr val="595959"/>
                </a:solidFill>
                <a:cs typeface="Times New Roman" panose="02020603050405020304" pitchFamily="18" charset="0"/>
              </a:rPr>
              <a:t>: aplicação do método de equivalência patrimonial sobre investimento em controlada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tângulo de cantos arredondados 5">
            <a:extLst>
              <a:ext uri="{FF2B5EF4-FFF2-40B4-BE49-F238E27FC236}">
                <a16:creationId xmlns:a16="http://schemas.microsoft.com/office/drawing/2014/main" id="{2B8566A7-A657-453D-9DB6-D48DD167E683}"/>
              </a:ext>
            </a:extLst>
          </p:cNvPr>
          <p:cNvSpPr/>
          <p:nvPr/>
        </p:nvSpPr>
        <p:spPr>
          <a:xfrm>
            <a:off x="4045265" y="6021288"/>
            <a:ext cx="1008112" cy="3600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XZ</a:t>
            </a:r>
          </a:p>
        </p:txBody>
      </p:sp>
      <p:sp>
        <p:nvSpPr>
          <p:cNvPr id="6" name="Retângulo de cantos arredondados 6">
            <a:extLst>
              <a:ext uri="{FF2B5EF4-FFF2-40B4-BE49-F238E27FC236}">
                <a16:creationId xmlns:a16="http://schemas.microsoft.com/office/drawing/2014/main" id="{E7E818E1-82A1-40CE-B312-4524C39B4F6B}"/>
              </a:ext>
            </a:extLst>
          </p:cNvPr>
          <p:cNvSpPr/>
          <p:nvPr/>
        </p:nvSpPr>
        <p:spPr>
          <a:xfrm>
            <a:off x="1583668" y="4748134"/>
            <a:ext cx="1224136" cy="52501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PJ</a:t>
            </a:r>
          </a:p>
        </p:txBody>
      </p:sp>
      <p:cxnSp>
        <p:nvCxnSpPr>
          <p:cNvPr id="7" name="Conector angulado 12">
            <a:extLst>
              <a:ext uri="{FF2B5EF4-FFF2-40B4-BE49-F238E27FC236}">
                <a16:creationId xmlns:a16="http://schemas.microsoft.com/office/drawing/2014/main" id="{FA4F4DBF-F162-417B-92B2-F0AAA7998115}"/>
              </a:ext>
            </a:extLst>
          </p:cNvPr>
          <p:cNvCxnSpPr>
            <a:cxnSpLocks/>
          </p:cNvCxnSpPr>
          <p:nvPr/>
        </p:nvCxnSpPr>
        <p:spPr>
          <a:xfrm rot="16200000" flipH="1">
            <a:off x="3018597" y="4418555"/>
            <a:ext cx="959892" cy="260561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1412A137-BBD0-4A80-BBAB-870B6D6ACFAE}"/>
              </a:ext>
            </a:extLst>
          </p:cNvPr>
          <p:cNvSpPr txBox="1"/>
          <p:nvPr/>
        </p:nvSpPr>
        <p:spPr>
          <a:xfrm>
            <a:off x="2267744" y="5552084"/>
            <a:ext cx="66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cs typeface="Times New Roman" panose="02020603050405020304" pitchFamily="18" charset="0"/>
              </a:rPr>
              <a:t>60%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BB86F34-B061-46B3-A943-C46A7E28FADB}"/>
              </a:ext>
            </a:extLst>
          </p:cNvPr>
          <p:cNvSpPr txBox="1"/>
          <p:nvPr/>
        </p:nvSpPr>
        <p:spPr>
          <a:xfrm>
            <a:off x="5210719" y="6032031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595959"/>
                </a:solidFill>
              </a:rPr>
              <a:t>PL: 9.400</a:t>
            </a:r>
          </a:p>
        </p:txBody>
      </p:sp>
    </p:spTree>
    <p:extLst>
      <p:ext uri="{BB962C8B-B14F-4D97-AF65-F5344CB8AC3E}">
        <p14:creationId xmlns:p14="http://schemas.microsoft.com/office/powerpoint/2010/main" val="422479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231" y="1806200"/>
            <a:ext cx="8806181" cy="154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1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– Aquisição por meio de sociedade holding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Passo 1: Aquisição por “A” (não residente) de “B” em compra de terceiro não vinculado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Passo 2: Contribuição do investimento de “A” em “B” ao capital da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HoldCo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Passo 3: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HoldCo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passa a deter investimento com ágio em “B”, que incorpora a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HoldCo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385" y="4676745"/>
            <a:ext cx="1295400" cy="307975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HoldCo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385" y="4002097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A</a:t>
            </a:r>
          </a:p>
        </p:txBody>
      </p:sp>
      <p:cxnSp>
        <p:nvCxnSpPr>
          <p:cNvPr id="7" name="Straight Connector 4"/>
          <p:cNvCxnSpPr>
            <a:cxnSpLocks noChangeShapeType="1"/>
            <a:stCxn id="6" idx="2"/>
            <a:endCxn id="5" idx="0"/>
          </p:cNvCxnSpPr>
          <p:nvPr/>
        </p:nvCxnSpPr>
        <p:spPr bwMode="auto">
          <a:xfrm>
            <a:off x="1126085" y="4309874"/>
            <a:ext cx="0" cy="36687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58400" y="3609141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Passo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385" y="5377676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B</a:t>
            </a:r>
          </a:p>
        </p:txBody>
      </p:sp>
      <p:sp>
        <p:nvSpPr>
          <p:cNvPr id="11" name="Arc 10"/>
          <p:cNvSpPr/>
          <p:nvPr/>
        </p:nvSpPr>
        <p:spPr bwMode="auto">
          <a:xfrm>
            <a:off x="1511123" y="4206893"/>
            <a:ext cx="328374" cy="557199"/>
          </a:xfrm>
          <a:prstGeom prst="arc">
            <a:avLst>
              <a:gd name="adj1" fmla="val 16349399"/>
              <a:gd name="adj2" fmla="val 52742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16840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>
              <a:ln>
                <a:solidFill>
                  <a:prstClr val="black"/>
                </a:solidFill>
              </a:ln>
              <a:solidFill>
                <a:srgbClr val="0F2151"/>
              </a:solidFill>
              <a:effectLst/>
              <a:uLnTx/>
              <a:uFillTx/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620983">
            <a:off x="1471265" y="37805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pt-BR" sz="900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Capitalização da </a:t>
            </a:r>
            <a:r>
              <a:rPr lang="pt-BR" sz="900" dirty="0" err="1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HoldCo</a:t>
            </a:r>
            <a:r>
              <a:rPr lang="pt-BR" sz="900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.</a:t>
            </a:r>
            <a:endParaRPr lang="en-US" sz="900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cxnSp>
        <p:nvCxnSpPr>
          <p:cNvPr id="37" name="Straight Connector 10"/>
          <p:cNvCxnSpPr>
            <a:cxnSpLocks noChangeShapeType="1"/>
          </p:cNvCxnSpPr>
          <p:nvPr/>
        </p:nvCxnSpPr>
        <p:spPr bwMode="auto">
          <a:xfrm>
            <a:off x="2343301" y="3684092"/>
            <a:ext cx="0" cy="216000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0"/>
          <p:cNvCxnSpPr>
            <a:cxnSpLocks noChangeShapeType="1"/>
          </p:cNvCxnSpPr>
          <p:nvPr/>
        </p:nvCxnSpPr>
        <p:spPr bwMode="auto">
          <a:xfrm>
            <a:off x="4572000" y="3713703"/>
            <a:ext cx="0" cy="216000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10"/>
          <p:cNvCxnSpPr>
            <a:cxnSpLocks noChangeShapeType="1"/>
          </p:cNvCxnSpPr>
          <p:nvPr/>
        </p:nvCxnSpPr>
        <p:spPr bwMode="auto">
          <a:xfrm>
            <a:off x="6804248" y="3713703"/>
            <a:ext cx="0" cy="216000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2440578" y="3615488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Passo 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30060" y="4559045"/>
            <a:ext cx="1295400" cy="64633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HoldCo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Investimento + ágio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30060" y="4005151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A</a:t>
            </a:r>
          </a:p>
        </p:txBody>
      </p:sp>
      <p:cxnSp>
        <p:nvCxnSpPr>
          <p:cNvPr id="43" name="Straight Connector 4"/>
          <p:cNvCxnSpPr>
            <a:cxnSpLocks noChangeShapeType="1"/>
            <a:stCxn id="42" idx="2"/>
            <a:endCxn id="41" idx="0"/>
          </p:cNvCxnSpPr>
          <p:nvPr/>
        </p:nvCxnSpPr>
        <p:spPr bwMode="auto">
          <a:xfrm>
            <a:off x="3577760" y="4312928"/>
            <a:ext cx="0" cy="246117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2930060" y="5406815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B</a:t>
            </a:r>
          </a:p>
        </p:txBody>
      </p:sp>
      <p:cxnSp>
        <p:nvCxnSpPr>
          <p:cNvPr id="45" name="Straight Connector 4"/>
          <p:cNvCxnSpPr>
            <a:cxnSpLocks noChangeShapeType="1"/>
            <a:stCxn id="41" idx="2"/>
            <a:endCxn id="44" idx="0"/>
          </p:cNvCxnSpPr>
          <p:nvPr/>
        </p:nvCxnSpPr>
        <p:spPr bwMode="auto">
          <a:xfrm>
            <a:off x="3577760" y="5205376"/>
            <a:ext cx="0" cy="201439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Elbow Connector 45"/>
          <p:cNvCxnSpPr>
            <a:stCxn id="41" idx="1"/>
          </p:cNvCxnSpPr>
          <p:nvPr/>
        </p:nvCxnSpPr>
        <p:spPr bwMode="auto">
          <a:xfrm rot="10800000" flipV="1">
            <a:off x="2717238" y="4882211"/>
            <a:ext cx="212822" cy="887496"/>
          </a:xfrm>
          <a:prstGeom prst="bentConnector2">
            <a:avLst/>
          </a:prstGeom>
          <a:noFill/>
          <a:ln w="9525" cap="flat" cmpd="sng" algn="ctr">
            <a:solidFill>
              <a:sysClr val="windowText" lastClr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2608675" y="5769707"/>
            <a:ext cx="1327039" cy="256424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16840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>
              <a:ln>
                <a:noFill/>
              </a:ln>
              <a:solidFill>
                <a:srgbClr val="0F2151"/>
              </a:solidFill>
              <a:effectLst/>
              <a:uLnTx/>
              <a:uFillTx/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24894" y="5795379"/>
            <a:ext cx="1310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900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Preço pago a terceiro</a:t>
            </a:r>
            <a:endParaRPr lang="en-US" sz="900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50" name="Oval 12"/>
          <p:cNvSpPr>
            <a:spLocks noChangeArrowheads="1"/>
          </p:cNvSpPr>
          <p:nvPr/>
        </p:nvSpPr>
        <p:spPr bwMode="auto">
          <a:xfrm>
            <a:off x="4906853" y="4236580"/>
            <a:ext cx="1512888" cy="1900237"/>
          </a:xfrm>
          <a:prstGeom prst="ellips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marL="11684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11684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600" b="0" i="0" u="none" strike="noStrike" kern="0" cap="none" spc="0" normalizeH="0" baseline="0" noProof="0">
              <a:ln>
                <a:noFill/>
              </a:ln>
              <a:solidFill>
                <a:srgbClr val="0F215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73887" y="3615488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Passo 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22920" y="4560854"/>
            <a:ext cx="1295400" cy="64633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HoldCo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Investimento + ágio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22920" y="4006960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A</a:t>
            </a:r>
          </a:p>
        </p:txBody>
      </p:sp>
      <p:cxnSp>
        <p:nvCxnSpPr>
          <p:cNvPr id="54" name="Straight Connector 4"/>
          <p:cNvCxnSpPr>
            <a:cxnSpLocks noChangeShapeType="1"/>
            <a:stCxn id="53" idx="2"/>
            <a:endCxn id="52" idx="0"/>
          </p:cNvCxnSpPr>
          <p:nvPr/>
        </p:nvCxnSpPr>
        <p:spPr bwMode="auto">
          <a:xfrm>
            <a:off x="5670620" y="4314737"/>
            <a:ext cx="0" cy="246117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TextBox 54"/>
          <p:cNvSpPr txBox="1"/>
          <p:nvPr/>
        </p:nvSpPr>
        <p:spPr>
          <a:xfrm>
            <a:off x="5022920" y="5408624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B</a:t>
            </a:r>
          </a:p>
        </p:txBody>
      </p:sp>
      <p:cxnSp>
        <p:nvCxnSpPr>
          <p:cNvPr id="56" name="Straight Connector 4"/>
          <p:cNvCxnSpPr>
            <a:cxnSpLocks noChangeShapeType="1"/>
            <a:stCxn id="52" idx="2"/>
            <a:endCxn id="55" idx="0"/>
          </p:cNvCxnSpPr>
          <p:nvPr/>
        </p:nvCxnSpPr>
        <p:spPr bwMode="auto">
          <a:xfrm>
            <a:off x="5670620" y="5207185"/>
            <a:ext cx="0" cy="201439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5231249" y="5783661"/>
            <a:ext cx="864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pt-BR" sz="900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Incorporação</a:t>
            </a:r>
            <a:endParaRPr lang="en-US" sz="900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907196" y="3609140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Final</a:t>
            </a:r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393403" y="4497386"/>
            <a:ext cx="1584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8041" y="4272620"/>
            <a:ext cx="676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900" dirty="0">
                <a:solidFill>
                  <a:prstClr val="black"/>
                </a:solidFill>
                <a:ea typeface="ヒラギノ角ゴ Pro W3" pitchFamily="78" charset="-128"/>
              </a:rPr>
              <a:t>Exterior</a:t>
            </a:r>
            <a:endParaRPr lang="en-US" sz="900" dirty="0">
              <a:solidFill>
                <a:prstClr val="black"/>
              </a:solidFill>
              <a:ea typeface="ヒラギノ角ゴ Pro W3" pitchFamily="78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5496" y="4452969"/>
            <a:ext cx="5498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900" dirty="0">
                <a:solidFill>
                  <a:prstClr val="black"/>
                </a:solidFill>
                <a:ea typeface="ヒラギノ角ゴ Pro W3" pitchFamily="78" charset="-128"/>
              </a:rPr>
              <a:t>Brasil</a:t>
            </a:r>
            <a:endParaRPr lang="en-US" sz="900" dirty="0">
              <a:solidFill>
                <a:prstClr val="black"/>
              </a:solidFill>
              <a:ea typeface="ヒラギノ角ゴ Pro W3" pitchFamily="78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59608" y="4002097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A</a:t>
            </a:r>
          </a:p>
        </p:txBody>
      </p:sp>
      <p:cxnSp>
        <p:nvCxnSpPr>
          <p:cNvPr id="73" name="Straight Connector 4"/>
          <p:cNvCxnSpPr>
            <a:cxnSpLocks noChangeShapeType="1"/>
            <a:stCxn id="72" idx="2"/>
            <a:endCxn id="74" idx="0"/>
          </p:cNvCxnSpPr>
          <p:nvPr/>
        </p:nvCxnSpPr>
        <p:spPr bwMode="auto">
          <a:xfrm>
            <a:off x="7807308" y="4309874"/>
            <a:ext cx="0" cy="1096377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7159608" y="5406251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B</a:t>
            </a: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7075429" y="4827709"/>
            <a:ext cx="1584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8130164" y="4627948"/>
            <a:ext cx="7284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pt-BR" sz="9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Exterior</a:t>
            </a:r>
            <a:endParaRPr lang="en-US" sz="900" b="1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185292" y="4816865"/>
            <a:ext cx="5498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pt-BR" sz="9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Brasil</a:t>
            </a:r>
            <a:endParaRPr lang="en-US" sz="900" b="1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49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Casos controversos de amortização de ágio</a:t>
            </a:r>
          </a:p>
        </p:txBody>
      </p:sp>
    </p:spTree>
    <p:extLst>
      <p:ext uri="{BB962C8B-B14F-4D97-AF65-F5344CB8AC3E}">
        <p14:creationId xmlns:p14="http://schemas.microsoft.com/office/powerpoint/2010/main" val="6975076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ganho de capital de cada investidor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2082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PJ: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 considerar alíquota conjugada de 34% (IRPJ/CSLL) sobre o ganho de capital, desconsiderando outros resultados da PJ no mesmo período de apuração e sem calcular o adicional de 10% de IRPJ sobre a parcela excedente a R$ 20 mil/mês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546034"/>
              </p:ext>
            </p:extLst>
          </p:nvPr>
        </p:nvGraphicFramePr>
        <p:xfrm>
          <a:off x="1187624" y="3095684"/>
          <a:ext cx="6768752" cy="1485444"/>
        </p:xfrm>
        <a:graphic>
          <a:graphicData uri="http://schemas.openxmlformats.org/drawingml/2006/table">
            <a:tbl>
              <a:tblPr/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Valor proporcional de alienação (60%)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R$ 30.000.000,00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0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Custo de aquisição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R$ 5.640.000,00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Ganho de capital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R$ 24.360.000,00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Tributação (IRPJ / CSLL)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R$ 8.282.400,00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4280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3686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PF 1 (não residente)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ganho de capital auferido por não residente na alienação de participações societárias está sujeito ao IRRF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ganho de capital deverá ser apurado de acordo com as mesmas regras aplicáveis às pessoas físicas residentes (art. 18 da Lei nº 9.249/95)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Para os Não Residentes, o custo de aquisição é determinado por prova documental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Polêmica do cálculo do custo de aquisição: deve ser apurado em moeda estrangeira ou em reais? RFB se posicionou favorável ao cálculo em reais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879E46CF-9D89-4DA9-B184-617F5001AFD2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ganho de capital de cada investidor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028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1543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PF 1 (não residente)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partir de 2017, a alíquota do IRRF será progressiva também para os Não Residentes (de 15% à 22,5% para ganhos acima de R$ 30 milhões):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t-BR" altLang="pt-BR" sz="16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F28C7D4E-3195-4CFB-A6ED-19090DB13895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ganho de capital de cada investidor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24D6B97-733A-4486-A90C-02D56466D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11" y="3497952"/>
            <a:ext cx="7396619" cy="1922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4379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Registro do investimento na PF 1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3719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Admita que o investimento direto inicial fora realizado em 2016, com registro no BACEN equivalente a R$ 900 mil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Não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houve (i) aquisição de participação adicional, (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novos aportes e (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iii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capitalização de lucros ou reservas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Custo de aquisição: 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R$ 900 mil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Observação: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assuma que a PF 1 não é residente em país com tributação favorecida / desconsidere eventual discussão do custo em US$ e de efeitos da variação cambial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3666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ganho de capital de cada investidor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PF 1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: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508599"/>
              </p:ext>
            </p:extLst>
          </p:nvPr>
        </p:nvGraphicFramePr>
        <p:xfrm>
          <a:off x="1229240" y="2418675"/>
          <a:ext cx="6768752" cy="1485444"/>
        </p:xfrm>
        <a:graphic>
          <a:graphicData uri="http://schemas.openxmlformats.org/drawingml/2006/table">
            <a:tbl>
              <a:tblPr/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Valor proporcional de alienação (10%)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R$ 5.000.000,00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0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Custo de aquisição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R$ 900.000,00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Ganho de capital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R$ 4.100.000,00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Tributação (IR)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R$ 615.000,00*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82643"/>
              </p:ext>
            </p:extLst>
          </p:nvPr>
        </p:nvGraphicFramePr>
        <p:xfrm>
          <a:off x="2037804" y="4941168"/>
          <a:ext cx="5270500" cy="419100"/>
        </p:xfrm>
        <a:graphic>
          <a:graphicData uri="http://schemas.openxmlformats.org/drawingml/2006/table">
            <a:tbl>
              <a:tblPr/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Faixa de ganho de capital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Alíquota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IR devido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Até R$ 5 milhões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R$ 615.000,00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Conector de seta reta 6"/>
          <p:cNvCxnSpPr/>
          <p:nvPr/>
        </p:nvCxnSpPr>
        <p:spPr>
          <a:xfrm>
            <a:off x="7199684" y="3790156"/>
            <a:ext cx="0" cy="1367780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5020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PF 2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ganho de capital auferido por PF na alienação de ativos está sujeito ao IRPF.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O ganho de capital é o resultado obtido na alienação de bens ou direitos, calculado pela diferença entre preço de venda (valor de alienação) e o custo de aquisição.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Para as pessoas físicas, o custo de aquisição é aquele constante de sua DIRPF *¹.</a:t>
            </a: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280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As pessoas físicas são tributadas no regime de caixa. Se parcela do preço de venda for depositada em uma conta-garantia, essa parcela somente será tributada na sua liberação. 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tributação das pessoas físicas é definitiva (não há tributação na DIRPF).</a:t>
            </a:r>
          </a:p>
        </p:txBody>
      </p:sp>
      <p:sp>
        <p:nvSpPr>
          <p:cNvPr id="5" name="Rectangle 4"/>
          <p:cNvSpPr/>
          <p:nvPr/>
        </p:nvSpPr>
        <p:spPr>
          <a:xfrm>
            <a:off x="644703" y="3938804"/>
            <a:ext cx="7874411" cy="4263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3919277"/>
            <a:ext cx="7992888" cy="328555"/>
          </a:xfrm>
          <a:prstGeom prst="rect">
            <a:avLst/>
          </a:prstGeom>
        </p:spPr>
        <p:txBody>
          <a:bodyPr/>
          <a:lstStyle>
            <a:lvl1pPr marL="270000" indent="-270000" algn="just" defTabSz="457200" rtl="0" eaLnBrk="1" latinLnBrk="0" hangingPunct="1">
              <a:lnSpc>
                <a:spcPct val="121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  <a:tabLst>
                <a:tab pos="270000" algn="l"/>
              </a:tabLst>
              <a:defRPr lang="en-US" sz="135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0000" indent="-270000" algn="just" defTabSz="457200" rtl="0" eaLnBrk="1" latinLnBrk="0" hangingPunct="1">
              <a:lnSpc>
                <a:spcPct val="121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tabLst>
                <a:tab pos="540000" algn="l"/>
              </a:tabLst>
              <a:defRPr lang="en-US" sz="1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9625" indent="-269081" algn="just" defTabSz="457200" rtl="0" eaLnBrk="1" latinLnBrk="0" hangingPunct="1">
              <a:lnSpc>
                <a:spcPct val="121000"/>
              </a:lnSpc>
              <a:spcBef>
                <a:spcPts val="0"/>
              </a:spcBef>
              <a:spcAft>
                <a:spcPts val="900"/>
              </a:spcAft>
              <a:buFont typeface="Courier New" panose="02070309020205020404" pitchFamily="49" charset="0"/>
              <a:buChar char="o"/>
              <a:tabLst>
                <a:tab pos="810000" algn="l"/>
              </a:tabLst>
              <a:defRPr lang="en-US" sz="105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just" defTabSz="457200" rtl="0" eaLnBrk="1" fontAlgn="auto" latinLnBrk="0" hangingPunct="1">
              <a:lnSpc>
                <a:spcPct val="121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>
                <a:tab pos="270000" algn="l"/>
              </a:tabLst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Ganho de capital = Valor de Alienação (-) Custo de Aquisição do bem ou direito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8383" y="6021288"/>
            <a:ext cx="8609374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*¹ 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Declaração do Imposto sobre a Renda da Pessoa Física (“DIRPF”).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CA3A0C78-E498-4E9C-BDC5-2261DEC344D4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ganho de capital de cada investidor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139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805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Alienante PF 2:</a:t>
            </a:r>
            <a:endParaRPr lang="pt-BR" altLang="pt-BR" sz="1800" dirty="0">
              <a:solidFill>
                <a:srgbClr val="595959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partir de 2017, aplicam-se alíquotas progressivas de IRPF sobre o ganho de capital: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90" y="3068960"/>
            <a:ext cx="7396619" cy="1922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7">
            <a:extLst>
              <a:ext uri="{FF2B5EF4-FFF2-40B4-BE49-F238E27FC236}">
                <a16:creationId xmlns:a16="http://schemas.microsoft.com/office/drawing/2014/main" id="{D46FFA34-C667-4D7B-B3AA-13B76E216689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ganho de capital de cada investidor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532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Registro do investimento na PF 2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3054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Admita que o investimento direto inicial fora realizado em 2016: subscrição e integralização de R$ 2,7 milhões em dinheiro, correspondentes a 30% das ações da empresa XZ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Não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houve (i) aquisição de participação adicional, (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novos aportes e (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iii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capitalização de lucros ou reservas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Custo de aquisição: </a:t>
            </a: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R$ 2,7 milhões</a:t>
            </a: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640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Apuração do ganho de capital de cada investidor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PF 2</a:t>
            </a: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:</a:t>
            </a: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58847"/>
              </p:ext>
            </p:extLst>
          </p:nvPr>
        </p:nvGraphicFramePr>
        <p:xfrm>
          <a:off x="1229240" y="2418675"/>
          <a:ext cx="6768752" cy="1485444"/>
        </p:xfrm>
        <a:graphic>
          <a:graphicData uri="http://schemas.openxmlformats.org/drawingml/2006/table">
            <a:tbl>
              <a:tblPr/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Valor proporcional de alienação (30%)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R$ 15.000.000,00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0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Custo de aquisição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R$ 2.700.000,00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Ganho de capital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R$ 12.300.000,00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Tributação (IR)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R$ 2.084.999,83*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459322"/>
              </p:ext>
            </p:extLst>
          </p:nvPr>
        </p:nvGraphicFramePr>
        <p:xfrm>
          <a:off x="1547664" y="4590876"/>
          <a:ext cx="5904656" cy="1008112"/>
        </p:xfrm>
        <a:graphic>
          <a:graphicData uri="http://schemas.openxmlformats.org/drawingml/2006/table">
            <a:tbl>
              <a:tblPr/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Faixa de ganho de capital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Alíquota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IR devido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Até R$ 5 milhões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R$ 750.000,00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De R$ 5.000.001,00 até R$ 10 milhões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17,50%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R$ 874.999,83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De R$ 10.000.001,00 até R$ 30 milhões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R$ 460.000,00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IR total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R$ 2.084.999,83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Conector de seta reta 5"/>
          <p:cNvCxnSpPr/>
          <p:nvPr/>
        </p:nvCxnSpPr>
        <p:spPr>
          <a:xfrm>
            <a:off x="7200292" y="3933428"/>
            <a:ext cx="0" cy="1367780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7429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2114454" y="3356992"/>
            <a:ext cx="4575291" cy="1132618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600" b="1" kern="0" dirty="0">
                <a:solidFill>
                  <a:srgbClr val="C00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Desdobramento do custo de aquisição</a:t>
            </a:r>
          </a:p>
          <a:p>
            <a:pPr algn="ctr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pt-BR" sz="1600" b="1" kern="0" dirty="0">
              <a:solidFill>
                <a:srgbClr val="C00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7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231" y="1806200"/>
            <a:ext cx="8806181" cy="154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2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– Transferência posterior à aquisição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Passo 1: “A” constitui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HoldCo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para aquisição de “B”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Passo 2: Aquisição de “B” pela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HoldCo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com pagamento de preço a terceiro vendedor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Passo 3: Incorporação da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HoldCo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pela Empresa 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400" y="3609141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Passo 1</a:t>
            </a:r>
          </a:p>
        </p:txBody>
      </p:sp>
      <p:cxnSp>
        <p:nvCxnSpPr>
          <p:cNvPr id="37" name="Straight Connector 10"/>
          <p:cNvCxnSpPr>
            <a:cxnSpLocks noChangeShapeType="1"/>
          </p:cNvCxnSpPr>
          <p:nvPr/>
        </p:nvCxnSpPr>
        <p:spPr bwMode="auto">
          <a:xfrm>
            <a:off x="2343301" y="3684092"/>
            <a:ext cx="0" cy="216000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0"/>
          <p:cNvCxnSpPr>
            <a:cxnSpLocks noChangeShapeType="1"/>
          </p:cNvCxnSpPr>
          <p:nvPr/>
        </p:nvCxnSpPr>
        <p:spPr bwMode="auto">
          <a:xfrm>
            <a:off x="4572000" y="3713703"/>
            <a:ext cx="0" cy="216000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10"/>
          <p:cNvCxnSpPr>
            <a:cxnSpLocks noChangeShapeType="1"/>
          </p:cNvCxnSpPr>
          <p:nvPr/>
        </p:nvCxnSpPr>
        <p:spPr bwMode="auto">
          <a:xfrm>
            <a:off x="6804248" y="3713703"/>
            <a:ext cx="0" cy="216000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2440578" y="3615488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Passo 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73887" y="3615488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Passo 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07196" y="3609140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Final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10812" y="4005064"/>
            <a:ext cx="1295400" cy="64633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en-US" sz="1100" b="1" kern="0" noProof="0" dirty="0">
                <a:solidFill>
                  <a:prstClr val="black"/>
                </a:solidFill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Investimento + ágio</a:t>
            </a:r>
            <a:endParaRPr kumimoji="0" lang="pt-BR" altLang="en-US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cxnSp>
        <p:nvCxnSpPr>
          <p:cNvPr id="57" name="Straight Connector 4"/>
          <p:cNvCxnSpPr>
            <a:cxnSpLocks noChangeShapeType="1"/>
            <a:stCxn id="49" idx="2"/>
            <a:endCxn id="69" idx="0"/>
          </p:cNvCxnSpPr>
          <p:nvPr/>
        </p:nvCxnSpPr>
        <p:spPr bwMode="auto">
          <a:xfrm>
            <a:off x="1158512" y="4651395"/>
            <a:ext cx="0" cy="729248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TextBox 68"/>
          <p:cNvSpPr txBox="1"/>
          <p:nvPr/>
        </p:nvSpPr>
        <p:spPr>
          <a:xfrm>
            <a:off x="510812" y="5380643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B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26633" y="4830676"/>
            <a:ext cx="1584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1490076" y="4639483"/>
            <a:ext cx="6937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pt-BR" sz="9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Exterior</a:t>
            </a:r>
            <a:endParaRPr lang="en-US" sz="900" b="1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19078" y="4819832"/>
            <a:ext cx="5498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pt-BR" sz="9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Brasil</a:t>
            </a:r>
            <a:endParaRPr lang="en-US" sz="900" b="1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32660" y="5401206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832660" y="4005064"/>
            <a:ext cx="1295400" cy="64633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en-US" sz="1100" b="1" kern="0" noProof="0" dirty="0">
                <a:solidFill>
                  <a:prstClr val="black"/>
                </a:solidFill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Investimento + ágio</a:t>
            </a:r>
            <a:endParaRPr kumimoji="0" lang="pt-BR" altLang="en-US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29616" y="5007320"/>
            <a:ext cx="1295400" cy="307975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HoldCo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2673841" y="4819832"/>
            <a:ext cx="1584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74" idx="2"/>
            <a:endCxn id="75" idx="0"/>
          </p:cNvCxnSpPr>
          <p:nvPr/>
        </p:nvCxnSpPr>
        <p:spPr>
          <a:xfrm flipH="1">
            <a:off x="3477316" y="4651395"/>
            <a:ext cx="3044" cy="355925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Oval 12"/>
          <p:cNvSpPr>
            <a:spLocks noChangeArrowheads="1"/>
          </p:cNvSpPr>
          <p:nvPr/>
        </p:nvSpPr>
        <p:spPr bwMode="auto">
          <a:xfrm>
            <a:off x="2919303" y="4258577"/>
            <a:ext cx="1116484" cy="335525"/>
          </a:xfrm>
          <a:prstGeom prst="ellips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marL="11684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11684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600" b="0" i="0" u="none" strike="noStrike" kern="0" cap="none" spc="0" normalizeH="0" baseline="0" noProof="0">
              <a:ln>
                <a:noFill/>
              </a:ln>
              <a:solidFill>
                <a:srgbClr val="0F215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9" name="Straight Connector 78"/>
          <p:cNvCxnSpPr>
            <a:stCxn id="75" idx="2"/>
            <a:endCxn id="73" idx="0"/>
          </p:cNvCxnSpPr>
          <p:nvPr/>
        </p:nvCxnSpPr>
        <p:spPr>
          <a:xfrm>
            <a:off x="3477316" y="5315295"/>
            <a:ext cx="3044" cy="8591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Arc 79"/>
          <p:cNvSpPr/>
          <p:nvPr/>
        </p:nvSpPr>
        <p:spPr bwMode="auto">
          <a:xfrm rot="20671656">
            <a:off x="3640039" y="4478767"/>
            <a:ext cx="394004" cy="634653"/>
          </a:xfrm>
          <a:prstGeom prst="arc">
            <a:avLst>
              <a:gd name="adj1" fmla="val 16349399"/>
              <a:gd name="adj2" fmla="val 52742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16840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>
              <a:ln>
                <a:solidFill>
                  <a:prstClr val="black"/>
                </a:solidFill>
              </a:ln>
              <a:solidFill>
                <a:srgbClr val="0F2151"/>
              </a:solidFill>
              <a:effectLst/>
              <a:uLnTx/>
              <a:uFillTx/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81" name="Oval 12"/>
          <p:cNvSpPr>
            <a:spLocks noChangeArrowheads="1"/>
          </p:cNvSpPr>
          <p:nvPr/>
        </p:nvSpPr>
        <p:spPr bwMode="auto">
          <a:xfrm>
            <a:off x="4913714" y="4266420"/>
            <a:ext cx="1512888" cy="1900237"/>
          </a:xfrm>
          <a:prstGeom prst="ellips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marL="11684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11684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600" b="0" i="0" u="none" strike="noStrike" kern="0" cap="none" spc="0" normalizeH="0" baseline="0" noProof="0">
              <a:ln>
                <a:noFill/>
              </a:ln>
              <a:solidFill>
                <a:srgbClr val="0F215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29781" y="4590694"/>
            <a:ext cx="1295400" cy="64633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HoldCo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Investimento + ágio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029781" y="4036800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A</a:t>
            </a:r>
          </a:p>
        </p:txBody>
      </p:sp>
      <p:cxnSp>
        <p:nvCxnSpPr>
          <p:cNvPr id="84" name="Straight Connector 4"/>
          <p:cNvCxnSpPr>
            <a:cxnSpLocks noChangeShapeType="1"/>
            <a:stCxn id="83" idx="2"/>
            <a:endCxn id="82" idx="0"/>
          </p:cNvCxnSpPr>
          <p:nvPr/>
        </p:nvCxnSpPr>
        <p:spPr bwMode="auto">
          <a:xfrm>
            <a:off x="5677481" y="4344577"/>
            <a:ext cx="0" cy="246117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TextBox 84"/>
          <p:cNvSpPr txBox="1"/>
          <p:nvPr/>
        </p:nvSpPr>
        <p:spPr>
          <a:xfrm>
            <a:off x="5029781" y="5438464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B</a:t>
            </a:r>
          </a:p>
        </p:txBody>
      </p:sp>
      <p:cxnSp>
        <p:nvCxnSpPr>
          <p:cNvPr id="86" name="Straight Connector 4"/>
          <p:cNvCxnSpPr>
            <a:cxnSpLocks noChangeShapeType="1"/>
            <a:stCxn id="82" idx="2"/>
            <a:endCxn id="85" idx="0"/>
          </p:cNvCxnSpPr>
          <p:nvPr/>
        </p:nvCxnSpPr>
        <p:spPr bwMode="auto">
          <a:xfrm>
            <a:off x="5677481" y="5237025"/>
            <a:ext cx="0" cy="201439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/>
        </p:nvSpPr>
        <p:spPr>
          <a:xfrm>
            <a:off x="5238110" y="5813501"/>
            <a:ext cx="864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pt-BR" sz="900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Incorporação</a:t>
            </a:r>
            <a:endParaRPr lang="en-US" sz="900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4917946" y="4472400"/>
            <a:ext cx="1584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096330" y="4044703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A</a:t>
            </a:r>
          </a:p>
        </p:txBody>
      </p:sp>
      <p:cxnSp>
        <p:nvCxnSpPr>
          <p:cNvPr id="90" name="Straight Connector 4"/>
          <p:cNvCxnSpPr>
            <a:cxnSpLocks noChangeShapeType="1"/>
            <a:stCxn id="89" idx="2"/>
            <a:endCxn id="91" idx="0"/>
          </p:cNvCxnSpPr>
          <p:nvPr/>
        </p:nvCxnSpPr>
        <p:spPr bwMode="auto">
          <a:xfrm>
            <a:off x="7744030" y="4352480"/>
            <a:ext cx="0" cy="1096377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7096330" y="5448857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B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7012151" y="4870315"/>
            <a:ext cx="1584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8066886" y="4670554"/>
            <a:ext cx="7284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pt-BR" sz="9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Exterior</a:t>
            </a:r>
            <a:endParaRPr lang="en-US" sz="900" b="1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122014" y="4859471"/>
            <a:ext cx="5498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pt-BR" sz="9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Brasil</a:t>
            </a:r>
            <a:endParaRPr lang="en-US" sz="900" b="1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41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Casos controversos de amortização de ágio</a:t>
            </a:r>
          </a:p>
        </p:txBody>
      </p:sp>
    </p:spTree>
    <p:extLst>
      <p:ext uri="{BB962C8B-B14F-4D97-AF65-F5344CB8AC3E}">
        <p14:creationId xmlns:p14="http://schemas.microsoft.com/office/powerpoint/2010/main" val="21548538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Laudo de avaliação dos ativos e passivos a valor justo da empresa XZ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350560"/>
              </p:ext>
            </p:extLst>
          </p:nvPr>
        </p:nvGraphicFramePr>
        <p:xfrm>
          <a:off x="1851795" y="1844824"/>
          <a:ext cx="5096469" cy="4317609"/>
        </p:xfrm>
        <a:graphic>
          <a:graphicData uri="http://schemas.openxmlformats.org/drawingml/2006/table">
            <a:tbl>
              <a:tblPr/>
              <a:tblGrid>
                <a:gridCol w="2729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608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 Laudo de avaliação - PPA da empresa XZ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Valor contábil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Valor justo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45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ATIVO CIRCULANTE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Caixa e equivalente de caixa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Contas a receber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ICMS a recuperar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Estoque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ATIVO NÃO CIRCULANTE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37.000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Imobilizado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Software desenvolvido internamente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PASSIVO CIRCULANTE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Fornecedores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ICMS a recolher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Provisão de IRPJ/CSLL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PASSIVO NÃO CIRCULANTE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37.580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Contas a pagar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2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45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PATRIMÔNIO LÍQUIDO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9.400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37.400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8339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Registro do investimento na PF 2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1440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Alocação do preço de aquisição: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1691680" y="3429000"/>
            <a:ext cx="13681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Preço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4932040" y="2094349"/>
            <a:ext cx="1368152" cy="86409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932040" y="3429000"/>
            <a:ext cx="1368152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 valia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4933925" y="4941168"/>
            <a:ext cx="1368152" cy="8640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Goodwill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3059832" y="2636912"/>
            <a:ext cx="165618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stCxn id="2" idx="3"/>
          </p:cNvCxnSpPr>
          <p:nvPr/>
        </p:nvCxnSpPr>
        <p:spPr>
          <a:xfrm>
            <a:off x="3059832" y="3861048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2" idx="3"/>
          </p:cNvCxnSpPr>
          <p:nvPr/>
        </p:nvCxnSpPr>
        <p:spPr>
          <a:xfrm>
            <a:off x="3059832" y="3861048"/>
            <a:ext cx="180020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1691680" y="4350295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595959"/>
                </a:solidFill>
              </a:rPr>
              <a:t>R$ 50.000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6444208" y="232634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595959"/>
                </a:solidFill>
              </a:rPr>
              <a:t>R$ 9.400 (PL)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281324" y="3553271"/>
            <a:ext cx="2671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595959"/>
                </a:solidFill>
              </a:rPr>
              <a:t>R$ 28.000 </a:t>
            </a:r>
          </a:p>
          <a:p>
            <a:pPr algn="ctr"/>
            <a:r>
              <a:rPr lang="pt-BR" sz="1400" b="1" dirty="0">
                <a:solidFill>
                  <a:srgbClr val="595959"/>
                </a:solidFill>
              </a:rPr>
              <a:t>(Mais valia de ativos líquidos) 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365408" y="5045695"/>
            <a:ext cx="2671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595959"/>
                </a:solidFill>
              </a:rPr>
              <a:t>R$ 12.600 </a:t>
            </a:r>
          </a:p>
          <a:p>
            <a:pPr algn="ctr"/>
            <a:r>
              <a:rPr lang="pt-BR" sz="1400" b="1" dirty="0">
                <a:solidFill>
                  <a:srgbClr val="595959"/>
                </a:solidFill>
              </a:rPr>
              <a:t>(Preço – mais valia - PL) </a:t>
            </a:r>
          </a:p>
        </p:txBody>
      </p:sp>
    </p:spTree>
    <p:extLst>
      <p:ext uri="{BB962C8B-B14F-4D97-AF65-F5344CB8AC3E}">
        <p14:creationId xmlns:p14="http://schemas.microsoft.com/office/powerpoint/2010/main" val="20341621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Balanço patrimonial de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HoldCO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 em 30/12/2017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237493"/>
              </p:ext>
            </p:extLst>
          </p:nvPr>
        </p:nvGraphicFramePr>
        <p:xfrm>
          <a:off x="1168400" y="1986112"/>
          <a:ext cx="6859984" cy="3675136"/>
        </p:xfrm>
        <a:graphic>
          <a:graphicData uri="http://schemas.openxmlformats.org/drawingml/2006/table">
            <a:tbl>
              <a:tblPr/>
              <a:tblGrid>
                <a:gridCol w="2392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2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273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Empresa </a:t>
                      </a:r>
                      <a:r>
                        <a:rPr lang="pt-BR" sz="1200" b="1" i="0" u="none" strike="noStrike" dirty="0" err="1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HoldCO</a:t>
                      </a:r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: situação em 30/12/17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Ativo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Passivo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7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ATIVO CIRCULANTE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ATIVO CIRCULANTE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Investimento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9.400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Mais valia de ativos líquidos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28.000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Goodwill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12.600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PATRIMÔNIO LÍQUIDO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Capital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7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59595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8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Total do Ativo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Total do Passivo + PL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595959"/>
                          </a:solidFill>
                          <a:effectLst/>
                          <a:latin typeface="Times New Roman"/>
                        </a:rPr>
                        <a:t>50.000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3693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Tratamento tributário do preço de aquisição em eventual incorporação da </a:t>
            </a:r>
            <a:r>
              <a:rPr lang="pt-BR" sz="1600" b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HoldCO</a:t>
            </a: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 pela XZ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3688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Parcela de mais valia relativa ao ativo imobilizado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(R$ 27.000): será incorporado ao ativo imobilizado após a incorporação e afetará o resultado tributável conforme a realização do bem (por exemplo: depreciação) 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Parcela de mais valia relativa ao ativo intangível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(R$ 10.000): será incorporado ao ativo intangível após a incorporação e afetará o resultado tributável conforme a realização do bem  (por exemplo: amortização)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Parcela relativa ao </a:t>
            </a:r>
            <a:r>
              <a:rPr lang="pt-BR" sz="1800" b="1" i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goodwill</a:t>
            </a:r>
            <a:r>
              <a:rPr lang="pt-BR" sz="1800" b="1" i="1" dirty="0">
                <a:solidFill>
                  <a:srgbClr val="595959"/>
                </a:solidFill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(R$ 12.600): dedução fiscal à razão de 1/60, no máximo, para cada mês do período de apuração após o evento de incorporação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0264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Procedimentos exigidos pela legislação tributária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538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Parcela do preço alocada à mais valia de ativos líquidos (diferença entre o valor justo dos ativos líquidos e o valor de patrimônio líquido contábil proporcional):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deverá ser baseado em laudo elaborado por perito independente, que deverá ser protocolado na RFB ou cujo sumário deverá ser registrado em Cartório de Registro de Títulos e Documentos até o último dia útil do 13º mês subsequente ao da aquisição da participação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 hipótese de sumário registrado em Cartório de Registro de Títulos e Documentos, deverá conter as seguintes informações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</a:t>
            </a: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36625" indent="-400050">
              <a:buAutoNum type="romanLcParenBoth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qualificação da adquirente, alienante e adquirida</a:t>
            </a:r>
          </a:p>
          <a:p>
            <a:pPr marL="936625" indent="-400050">
              <a:buAutoNum type="romanLcParenBoth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data da aquisição</a:t>
            </a:r>
          </a:p>
          <a:p>
            <a:pPr marL="936625" indent="-400050">
              <a:buAutoNum type="romanLcParenBoth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percentual adquirido do capital votante e do capital total</a:t>
            </a:r>
          </a:p>
          <a:p>
            <a:pPr marL="936625" indent="-400050">
              <a:buAutoNum type="romanLcParenBoth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principais motivos e descrição da transação, incluindo potenciais direitos de voto</a:t>
            </a:r>
          </a:p>
          <a:p>
            <a:pPr marL="936625" indent="-400050">
              <a:buAutoNum type="romanLcParenBoth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discriminação e valor justo dos itens que compõem a contraprestação total transferida</a:t>
            </a:r>
          </a:p>
          <a:p>
            <a:pPr marL="936625" indent="-400050">
              <a:buAutoNum type="romanLcParenBoth"/>
            </a:pPr>
            <a:r>
              <a:rPr lang="pt-BR" sz="1600" dirty="0">
                <a:solidFill>
                  <a:srgbClr val="595959"/>
                </a:solidFill>
                <a:cs typeface="Times New Roman" panose="02020603050405020304" pitchFamily="18" charset="0"/>
              </a:rPr>
              <a:t>relação individualizada dos ativos identificáveis adquiridos e dos passivos assumidos com os respectivos valores contábeis e valores justos</a:t>
            </a:r>
          </a:p>
          <a:p>
            <a:pPr marL="53657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852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A98EF6D0-E834-43C8-A0C6-15A34DC73B4A}"/>
              </a:ext>
            </a:extLst>
          </p:cNvPr>
          <p:cNvSpPr txBox="1"/>
          <p:nvPr/>
        </p:nvSpPr>
        <p:spPr>
          <a:xfrm>
            <a:off x="255952" y="1218374"/>
            <a:ext cx="8715329" cy="362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600" b="1" dirty="0">
                <a:solidFill>
                  <a:srgbClr val="595959"/>
                </a:solidFill>
                <a:cs typeface="Times New Roman" panose="02020603050405020304" pitchFamily="18" charset="0"/>
              </a:rPr>
              <a:t>Procedimentos exigidos pela legislação tributária</a:t>
            </a:r>
            <a:endParaRPr lang="pt-BR" sz="1600" b="1" u="sng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CE19BBB8-7B2B-4B5F-AF14-EBF499DE451C}"/>
              </a:ext>
            </a:extLst>
          </p:cNvPr>
          <p:cNvSpPr txBox="1"/>
          <p:nvPr/>
        </p:nvSpPr>
        <p:spPr>
          <a:xfrm>
            <a:off x="146231" y="1806200"/>
            <a:ext cx="8806181" cy="515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Se não for elaborado o laudo ou não for cumprida tempestivamente a obrigação de protocolo perante a RFB ou de registro do sumário em Cartório, haverá as seguintes implicações: 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b="1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33450" indent="-4000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romanLcParenBoth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 não aproveitamento da mais-valia, ou seja, a pessoa jurídica não poderá considerar como integrante do custo do bem ou direito que lhe deu causa nos eventos societários que permitiriam a sua dedutibilidade fiscal</a:t>
            </a:r>
          </a:p>
          <a:p>
            <a:pPr marL="933450" indent="-4000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romanLcParenBoth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33450" indent="-4000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romanLcParenBoth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Deverá considerar a menos-valia como integrante do custo dos bens ou direitos que forem realizados em menor prazo;</a:t>
            </a:r>
          </a:p>
          <a:p>
            <a:pPr marL="933450" indent="-4000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romanLcParenBoth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33450" indent="-4000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romanLcParenBoth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 não aproveitamento do ágio por rentabilidade futura (</a:t>
            </a:r>
            <a:r>
              <a:rPr lang="pt-BR" sz="1800" i="1" dirty="0" err="1">
                <a:solidFill>
                  <a:srgbClr val="595959"/>
                </a:solidFill>
                <a:cs typeface="Times New Roman" panose="02020603050405020304" pitchFamily="18" charset="0"/>
              </a:rPr>
              <a:t>goodwill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</a:t>
            </a: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36575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241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15386" y="428461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Aubin Miguita / dmiguita@vbso.com.br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pelos monitores em Maio de 2018</a:t>
            </a: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231" y="1806200"/>
            <a:ext cx="8806181" cy="154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3 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– Ágio em operações dentro do grupo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Passo 1: “A” avalia valor da “B” por valor superior ao PL e contribui sua participação em “B” a “C”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Passo 2: “C” registra a aquisição do investimento em “B” com ágio</a:t>
            </a:r>
          </a:p>
          <a:p>
            <a:pPr marL="2844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Passo 3: “C” incorpora “B” e inicia a amortização do ágio registrado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400" y="3609141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Início</a:t>
            </a:r>
          </a:p>
        </p:txBody>
      </p:sp>
      <p:cxnSp>
        <p:nvCxnSpPr>
          <p:cNvPr id="37" name="Straight Connector 10"/>
          <p:cNvCxnSpPr>
            <a:cxnSpLocks noChangeShapeType="1"/>
          </p:cNvCxnSpPr>
          <p:nvPr/>
        </p:nvCxnSpPr>
        <p:spPr bwMode="auto">
          <a:xfrm>
            <a:off x="2005839" y="3684092"/>
            <a:ext cx="0" cy="216000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0"/>
          <p:cNvCxnSpPr>
            <a:cxnSpLocks noChangeShapeType="1"/>
          </p:cNvCxnSpPr>
          <p:nvPr/>
        </p:nvCxnSpPr>
        <p:spPr bwMode="auto">
          <a:xfrm>
            <a:off x="4676508" y="3713703"/>
            <a:ext cx="0" cy="216000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10"/>
          <p:cNvCxnSpPr>
            <a:cxnSpLocks noChangeShapeType="1"/>
          </p:cNvCxnSpPr>
          <p:nvPr/>
        </p:nvCxnSpPr>
        <p:spPr bwMode="auto">
          <a:xfrm>
            <a:off x="6804248" y="3713703"/>
            <a:ext cx="0" cy="216000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2051720" y="3612931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Passo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78395" y="3615488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Passo 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07196" y="3609140"/>
            <a:ext cx="900112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2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Passo 3</a:t>
            </a:r>
          </a:p>
        </p:txBody>
      </p:sp>
      <p:sp>
        <p:nvSpPr>
          <p:cNvPr id="81" name="Oval 12"/>
          <p:cNvSpPr>
            <a:spLocks noChangeArrowheads="1"/>
          </p:cNvSpPr>
          <p:nvPr/>
        </p:nvSpPr>
        <p:spPr bwMode="auto">
          <a:xfrm>
            <a:off x="5018222" y="4266420"/>
            <a:ext cx="1512888" cy="1900237"/>
          </a:xfrm>
          <a:prstGeom prst="ellips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marL="11684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11684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2600" b="0" i="0" u="none" strike="noStrike" kern="0" cap="none" spc="0" normalizeH="0" baseline="0" noProof="0">
              <a:ln>
                <a:noFill/>
              </a:ln>
              <a:solidFill>
                <a:srgbClr val="0F215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34289" y="4590694"/>
            <a:ext cx="1295400" cy="64633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Empresa 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78" charset="-128"/>
                <a:cs typeface="Times New Roman" panose="02020603050405020304" pitchFamily="18" charset="0"/>
              </a:rPr>
              <a:t>Investimento + ágio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134289" y="4036800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A</a:t>
            </a:r>
          </a:p>
        </p:txBody>
      </p:sp>
      <p:cxnSp>
        <p:nvCxnSpPr>
          <p:cNvPr id="84" name="Straight Connector 4"/>
          <p:cNvCxnSpPr>
            <a:cxnSpLocks noChangeShapeType="1"/>
            <a:stCxn id="83" idx="2"/>
            <a:endCxn id="82" idx="0"/>
          </p:cNvCxnSpPr>
          <p:nvPr/>
        </p:nvCxnSpPr>
        <p:spPr bwMode="auto">
          <a:xfrm>
            <a:off x="5781989" y="4344577"/>
            <a:ext cx="0" cy="246117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TextBox 84"/>
          <p:cNvSpPr txBox="1"/>
          <p:nvPr/>
        </p:nvSpPr>
        <p:spPr>
          <a:xfrm>
            <a:off x="5134289" y="5438464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B</a:t>
            </a:r>
          </a:p>
        </p:txBody>
      </p:sp>
      <p:cxnSp>
        <p:nvCxnSpPr>
          <p:cNvPr id="86" name="Straight Connector 4"/>
          <p:cNvCxnSpPr>
            <a:cxnSpLocks noChangeShapeType="1"/>
            <a:stCxn id="82" idx="2"/>
            <a:endCxn id="85" idx="0"/>
          </p:cNvCxnSpPr>
          <p:nvPr/>
        </p:nvCxnSpPr>
        <p:spPr bwMode="auto">
          <a:xfrm>
            <a:off x="5781989" y="5237025"/>
            <a:ext cx="0" cy="201439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/>
        </p:nvSpPr>
        <p:spPr>
          <a:xfrm>
            <a:off x="5342618" y="5813501"/>
            <a:ext cx="864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pt-BR" sz="900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Incorporação</a:t>
            </a:r>
            <a:endParaRPr lang="en-US" sz="900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5022454" y="4472400"/>
            <a:ext cx="1584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91207" y="4050473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78" charset="-128"/>
                <a:cs typeface="+mn-cs"/>
              </a:rPr>
              <a:t>Empresa 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1206" y="4841502"/>
            <a:ext cx="587499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78" charset="-128"/>
                <a:cs typeface="+mn-cs"/>
              </a:rPr>
              <a:t>B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99108" y="4846698"/>
            <a:ext cx="587499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78" charset="-128"/>
                <a:cs typeface="+mn-cs"/>
              </a:rPr>
              <a:t>C</a:t>
            </a:r>
          </a:p>
        </p:txBody>
      </p:sp>
      <p:cxnSp>
        <p:nvCxnSpPr>
          <p:cNvPr id="44" name="Elbow Connector 43"/>
          <p:cNvCxnSpPr>
            <a:stCxn id="41" idx="2"/>
            <a:endCxn id="42" idx="0"/>
          </p:cNvCxnSpPr>
          <p:nvPr/>
        </p:nvCxnSpPr>
        <p:spPr>
          <a:xfrm rot="5400000">
            <a:off x="720306" y="4422901"/>
            <a:ext cx="483252" cy="353951"/>
          </a:xfrm>
          <a:prstGeom prst="bentConnector3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Elbow Connector 44"/>
          <p:cNvCxnSpPr>
            <a:stCxn id="41" idx="2"/>
            <a:endCxn id="43" idx="0"/>
          </p:cNvCxnSpPr>
          <p:nvPr/>
        </p:nvCxnSpPr>
        <p:spPr>
          <a:xfrm rot="16200000" flipH="1">
            <a:off x="1071658" y="4425498"/>
            <a:ext cx="488448" cy="353951"/>
          </a:xfrm>
          <a:prstGeom prst="bentConnector3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2683044" y="4042497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78" charset="-128"/>
                <a:cs typeface="+mn-cs"/>
              </a:rPr>
              <a:t>Empresa A</a:t>
            </a:r>
          </a:p>
        </p:txBody>
      </p:sp>
      <p:cxnSp>
        <p:nvCxnSpPr>
          <p:cNvPr id="47" name="Elbow Connector 46"/>
          <p:cNvCxnSpPr>
            <a:stCxn id="46" idx="2"/>
            <a:endCxn id="50" idx="0"/>
          </p:cNvCxnSpPr>
          <p:nvPr/>
        </p:nvCxnSpPr>
        <p:spPr>
          <a:xfrm rot="5400000">
            <a:off x="2788440" y="4296418"/>
            <a:ext cx="488449" cy="596161"/>
          </a:xfrm>
          <a:prstGeom prst="bentConnector3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Elbow Connector 47"/>
          <p:cNvCxnSpPr>
            <a:stCxn id="46" idx="2"/>
            <a:endCxn id="52" idx="0"/>
          </p:cNvCxnSpPr>
          <p:nvPr/>
        </p:nvCxnSpPr>
        <p:spPr>
          <a:xfrm rot="16200000" flipH="1">
            <a:off x="3388945" y="4292073"/>
            <a:ext cx="488703" cy="605104"/>
          </a:xfrm>
          <a:prstGeom prst="bentConnector3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2169609" y="4838723"/>
            <a:ext cx="1129948" cy="723275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lvl="0" algn="ctr" defTabSz="914400" eaLnBrk="1" hangingPunct="1">
              <a:defRPr/>
            </a:pPr>
            <a:r>
              <a:rPr lang="pt-BR" sz="1400" b="1" kern="0" dirty="0">
                <a:solidFill>
                  <a:prstClr val="black"/>
                </a:solidFill>
                <a:latin typeface="Calibri"/>
                <a:ea typeface="ヒラギノ角ゴ Pro W3" pitchFamily="78" charset="-128"/>
                <a:cs typeface="+mn-cs"/>
              </a:rPr>
              <a:t>Empresa B</a:t>
            </a:r>
          </a:p>
          <a:p>
            <a:pPr lvl="0" algn="ctr" defTabSz="914400" eaLnBrk="1" hangingPunct="1">
              <a:defRPr/>
            </a:pPr>
            <a:r>
              <a:rPr lang="pt-BR" sz="900" b="1" kern="0" dirty="0">
                <a:solidFill>
                  <a:prstClr val="black"/>
                </a:solidFill>
                <a:latin typeface="Calibri"/>
                <a:ea typeface="ヒラギノ角ゴ Pro W3" pitchFamily="78" charset="-128"/>
                <a:cs typeface="+mn-cs"/>
              </a:rPr>
              <a:t>Laudo de Avaliação com valor &gt; que Patrimônio Líquido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370874" y="4838977"/>
            <a:ext cx="1129948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78" charset="-128"/>
                <a:cs typeface="+mn-cs"/>
              </a:rPr>
              <a:t>Empresa C</a:t>
            </a:r>
          </a:p>
        </p:txBody>
      </p:sp>
      <p:sp>
        <p:nvSpPr>
          <p:cNvPr id="53" name="Arc 52"/>
          <p:cNvSpPr/>
          <p:nvPr/>
        </p:nvSpPr>
        <p:spPr bwMode="auto">
          <a:xfrm rot="18372917" flipV="1">
            <a:off x="3123924" y="5166753"/>
            <a:ext cx="871366" cy="679142"/>
          </a:xfrm>
          <a:prstGeom prst="arc">
            <a:avLst>
              <a:gd name="adj1" fmla="val 11144144"/>
              <a:gd name="adj2" fmla="val 20790619"/>
            </a:avLst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16840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>
              <a:ln>
                <a:solidFill>
                  <a:prstClr val="black"/>
                </a:solidFill>
              </a:ln>
              <a:solidFill>
                <a:srgbClr val="0F2151"/>
              </a:solidFill>
              <a:effectLst/>
              <a:uLnTx/>
              <a:uFillTx/>
              <a:latin typeface="Arial" charset="0"/>
              <a:ea typeface="ヒラギノ角ゴ Pro W3" pitchFamily="78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16107" y="5253890"/>
            <a:ext cx="101487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pt-BR" sz="900" b="1" dirty="0">
                <a:solidFill>
                  <a:prstClr val="black"/>
                </a:solidFill>
                <a:ea typeface="ヒラギノ角ゴ Pro W3" pitchFamily="78" charset="-128"/>
              </a:rPr>
              <a:t>Capitalização da Empresa C com a participação da Empresa A na Empresa B</a:t>
            </a:r>
            <a:endParaRPr lang="en-US" sz="900" b="1" dirty="0">
              <a:solidFill>
                <a:prstClr val="black"/>
              </a:solidFill>
              <a:ea typeface="ヒラギノ角ゴ Pro W3" pitchFamily="78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59608" y="4002097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A</a:t>
            </a:r>
          </a:p>
        </p:txBody>
      </p:sp>
      <p:cxnSp>
        <p:nvCxnSpPr>
          <p:cNvPr id="65" name="Straight Connector 4"/>
          <p:cNvCxnSpPr>
            <a:cxnSpLocks noChangeShapeType="1"/>
            <a:stCxn id="64" idx="2"/>
            <a:endCxn id="66" idx="0"/>
          </p:cNvCxnSpPr>
          <p:nvPr/>
        </p:nvCxnSpPr>
        <p:spPr bwMode="auto">
          <a:xfrm>
            <a:off x="7807308" y="4309874"/>
            <a:ext cx="0" cy="1096377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TextBox 65"/>
          <p:cNvSpPr txBox="1"/>
          <p:nvPr/>
        </p:nvSpPr>
        <p:spPr>
          <a:xfrm>
            <a:off x="7159608" y="5406251"/>
            <a:ext cx="1295400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F215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78" charset="-128"/>
                <a:cs typeface="Times New Roman" panose="02020603050405020304" pitchFamily="18" charset="0"/>
              </a:rPr>
              <a:t>Empresa B</a:t>
            </a:r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7075429" y="4827709"/>
            <a:ext cx="1584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8130164" y="4627948"/>
            <a:ext cx="7284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pt-BR" sz="9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Exterior</a:t>
            </a:r>
            <a:endParaRPr lang="en-US" sz="900" b="1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185292" y="4816865"/>
            <a:ext cx="5498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pt-BR" sz="900" b="1" dirty="0">
                <a:solidFill>
                  <a:prstClr val="black"/>
                </a:solidFill>
                <a:ea typeface="ヒラギノ角ゴ Pro W3" pitchFamily="78" charset="-128"/>
                <a:cs typeface="Times New Roman" panose="02020603050405020304" pitchFamily="18" charset="0"/>
              </a:rPr>
              <a:t>Brasil</a:t>
            </a:r>
            <a:endParaRPr lang="en-US" sz="900" b="1" dirty="0">
              <a:solidFill>
                <a:prstClr val="black"/>
              </a:solidFill>
              <a:ea typeface="ヒラギノ角ゴ Pro W3" pitchFamily="78" charset="-128"/>
              <a:cs typeface="Times New Roman" panose="02020603050405020304" pitchFamily="18" charset="0"/>
            </a:endParaRPr>
          </a:p>
        </p:txBody>
      </p:sp>
      <p:sp>
        <p:nvSpPr>
          <p:cNvPr id="49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Casos controversos de amortização de ágio</a:t>
            </a:r>
          </a:p>
        </p:txBody>
      </p:sp>
    </p:spTree>
    <p:extLst>
      <p:ext uri="{BB962C8B-B14F-4D97-AF65-F5344CB8AC3E}">
        <p14:creationId xmlns:p14="http://schemas.microsoft.com/office/powerpoint/2010/main" val="90862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 </a:t>
            </a: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CSRF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(Câmara Superior de Recursos Fiscais) desenvolveu a tese do “real adquirente”, a qual tem sido aplicada nos diferentes quadrantes fáticos envolvidos nos Casos 1, 2 e 3; a tendência é que parte desses casos seja levada para discussão no Poder Judiciário.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Exemplos de casos em discussão no contencioso:</a:t>
            </a:r>
            <a:endParaRPr lang="pt-BR" altLang="pt-BR" sz="1800" dirty="0">
              <a:solidFill>
                <a:srgbClr val="FF0000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1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Aquisição por meio de sociedade holding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Columbian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Chemicals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(Acórdão nº 9101-002.213, de 03.02.2016), Caso Banco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Itaucard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(Acórdão nº 9101-002.891, de 07.06.2017), Caso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Arcelormittal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(Acórdão nº 9101-003.060 , de 12.09.2017), Caso Bunge (Acórdão nº 9101-003.208, de 08.11.2017)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2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Aquisição da participação societária no exterior seguida de “transferência” da participação societária adquirida para empresa domiciliada no Brasil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Johnson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Controls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(Acórdão nº 9101-002.183, de 20.01.2016) e Casos Santander I e II (Acórdãos nº 9101-002.814 e 9101-003.210, de 11.05.2017 e 08.11.2017, respectivamente) 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Casos controversos de amortização de ágio</a:t>
            </a:r>
          </a:p>
        </p:txBody>
      </p:sp>
    </p:spTree>
    <p:extLst>
      <p:ext uri="{BB962C8B-B14F-4D97-AF65-F5344CB8AC3E}">
        <p14:creationId xmlns:p14="http://schemas.microsoft.com/office/powerpoint/2010/main" val="15988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6231" y="1806200"/>
            <a:ext cx="8806181" cy="395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Exemplos de casos em discussão no contencioso: (cont.)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2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Aquisição da participação societária no Brasil seguida de “transferência” da participação societária adquirida para outra empresa também domiciliada no Brasil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Biosintética Farmacêutica (Acórdão nº 9101-002.188, de 20.01.2016), Caso COSERN (Acórdão nº 9101-002.304, de 06.04.2016), Caso CELPE (Acórdão nº 9101-002.186, de 20.01.2016), Caso Ticket Serviços S.A. (Acórdão nº 9101-002.892, de 07.06.2017), Caso CTEEP (Acórdão nº 9101-003.362, de 18.01.2018)</a:t>
            </a:r>
          </a:p>
          <a:p>
            <a:pPr marL="532800" lvl="1" indent="-285750" algn="just" defTabSz="4572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800" b="1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3</a:t>
            </a:r>
            <a:r>
              <a:rPr lang="pt-BR" altLang="pt-BR" sz="18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. Ágio entre empresas do mesmo grupo</a:t>
            </a:r>
          </a:p>
          <a:p>
            <a:pPr marL="990000" lvl="2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Caso Center Automóveis (Acórdão nº 9101-002.301, de 06.04.2016), Caso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Raízen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(Acórdão nº 9101-003.075, de 12.09.2017), Caso </a:t>
            </a:r>
            <a:r>
              <a:rPr lang="pt-BR" altLang="pt-BR" sz="1600" dirty="0" err="1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Gmac</a:t>
            </a:r>
            <a:r>
              <a:rPr lang="pt-BR" altLang="pt-BR" sz="1600" dirty="0">
                <a:solidFill>
                  <a:srgbClr val="595959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(Acórdão nº 9101-002.805, de 10.05.2017), Caso Cremer (Acórdão nº 9101-003.222, de 09.11.2017)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Casos controversos de amortização de ágio</a:t>
            </a:r>
          </a:p>
        </p:txBody>
      </p:sp>
    </p:spTree>
    <p:extLst>
      <p:ext uri="{BB962C8B-B14F-4D97-AF65-F5344CB8AC3E}">
        <p14:creationId xmlns:p14="http://schemas.microsoft.com/office/powerpoint/2010/main" val="3248108182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15822</TotalTime>
  <Words>5435</Words>
  <Application>Microsoft Office PowerPoint</Application>
  <PresentationFormat>Apresentação na tela (4:3)</PresentationFormat>
  <Paragraphs>1042</Paragraphs>
  <Slides>66</Slides>
  <Notes>65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66</vt:i4>
      </vt:variant>
    </vt:vector>
  </HeadingPairs>
  <TitlesOfParts>
    <vt:vector size="76" baseType="lpstr">
      <vt:lpstr>ＭＳ Ｐゴシック</vt:lpstr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ヒラギノ角ゴ Pro W3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Perdido Brother 's Corporation©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Lucas Adam Martinez Faria</cp:lastModifiedBy>
  <cp:revision>1066</cp:revision>
  <cp:lastPrinted>2018-05-10T20:07:00Z</cp:lastPrinted>
  <dcterms:created xsi:type="dcterms:W3CDTF">2000-08-13T15:03:49Z</dcterms:created>
  <dcterms:modified xsi:type="dcterms:W3CDTF">2020-02-28T17:32:44Z</dcterms:modified>
</cp:coreProperties>
</file>