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76" r:id="rId23"/>
    <p:sldId id="277" r:id="rId24"/>
    <p:sldId id="283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88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54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07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45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81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0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58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9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61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4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444BA-8AF6-4B8A-9DAB-D324EC51AB6E}" type="datetimeFigureOut">
              <a:rPr lang="pt-BR" smtClean="0"/>
              <a:t>31/08/2014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18381-AF73-4B1E-BFDF-FE8D712F2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59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 descrição etnográfica: a</a:t>
            </a:r>
            <a:br>
              <a:rPr lang="pt-BR"/>
            </a:br>
            <a:r>
              <a:rPr lang="pt-BR"/>
              <a:t>pesquisa e seus métodos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LAPLANTINE. François.</a:t>
            </a:r>
          </a:p>
          <a:p>
            <a:r>
              <a:rPr lang="pt-BR"/>
              <a:t>Ed. Armand Colin, 2010</a:t>
            </a:r>
          </a:p>
        </p:txBody>
      </p:sp>
    </p:spTree>
    <p:extLst>
      <p:ext uri="{BB962C8B-B14F-4D97-AF65-F5344CB8AC3E}">
        <p14:creationId xmlns:p14="http://schemas.microsoft.com/office/powerpoint/2010/main" val="14406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O acaso dos encontros efetuados no campo</a:t>
            </a:r>
          </a:p>
          <a:p>
            <a:r>
              <a:rPr lang="pt-BR"/>
              <a:t>Ignorância de outros encontros e de </a:t>
            </a:r>
            <a:r>
              <a:rPr lang="pt-BR" smtClean="0"/>
              <a:t>outras perspectivas </a:t>
            </a:r>
            <a:r>
              <a:rPr lang="pt-BR"/>
              <a:t>possíveis</a:t>
            </a:r>
          </a:p>
          <a:p>
            <a:r>
              <a:rPr lang="pt-BR"/>
              <a:t>Fazer surgir o inédito</a:t>
            </a:r>
          </a:p>
          <a:p>
            <a:r>
              <a:rPr lang="pt-BR"/>
              <a:t>“</a:t>
            </a:r>
            <a:r>
              <a:rPr lang="pt-BR" smtClean="0"/>
              <a:t>Nada </a:t>
            </a:r>
            <a:r>
              <a:rPr lang="pt-BR"/>
              <a:t>é mais estranho à descrição que o</a:t>
            </a:r>
          </a:p>
          <a:p>
            <a:r>
              <a:rPr lang="pt-BR"/>
              <a:t>pensamento abstrato” (p.47)</a:t>
            </a:r>
          </a:p>
          <a:p>
            <a:r>
              <a:rPr lang="pt-BR"/>
              <a:t>A descrição não tem nada a ver </a:t>
            </a:r>
            <a:r>
              <a:rPr lang="pt-BR" smtClean="0"/>
              <a:t>com instrospecção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“A descrição etnográfica é ao mesmo </a:t>
            </a:r>
            <a:r>
              <a:rPr lang="pt-BR" smtClean="0"/>
              <a:t>tempo direta </a:t>
            </a:r>
            <a:r>
              <a:rPr lang="pt-BR"/>
              <a:t>em sua expressão, e mediada por </a:t>
            </a:r>
            <a:r>
              <a:rPr lang="pt-BR" smtClean="0"/>
              <a:t>tudo que </a:t>
            </a:r>
            <a:r>
              <a:rPr lang="pt-BR"/>
              <a:t>permite o acesso (cartografia, fotografia</a:t>
            </a:r>
            <a:r>
              <a:rPr lang="pt-BR" smtClean="0"/>
              <a:t>, gravações</a:t>
            </a:r>
            <a:r>
              <a:rPr lang="pt-BR"/>
              <a:t>, rascunhos, corquis, planos</a:t>
            </a:r>
            <a:r>
              <a:rPr lang="pt-BR" smtClean="0"/>
              <a:t>, esquemas</a:t>
            </a:r>
            <a:r>
              <a:rPr lang="pt-BR"/>
              <a:t>, quadrados, retângulos, triângulos</a:t>
            </a:r>
            <a:r>
              <a:rPr lang="pt-BR" smtClean="0"/>
              <a:t>, círculos</a:t>
            </a:r>
            <a:r>
              <a:rPr lang="pt-BR"/>
              <a:t>, raios) e por todas as </a:t>
            </a:r>
            <a:r>
              <a:rPr lang="pt-BR" smtClean="0"/>
              <a:t>representações habituais </a:t>
            </a:r>
            <a:r>
              <a:rPr lang="pt-BR"/>
              <a:t>de relações de parentesco que </a:t>
            </a:r>
            <a:r>
              <a:rPr lang="pt-BR" smtClean="0"/>
              <a:t>todo etnólogo </a:t>
            </a:r>
            <a:r>
              <a:rPr lang="pt-BR"/>
              <a:t>traça em seus cadernos*) [pp.50‐51]</a:t>
            </a:r>
          </a:p>
        </p:txBody>
      </p:sp>
    </p:spTree>
    <p:extLst>
      <p:ext uri="{BB962C8B-B14F-4D97-AF65-F5344CB8AC3E}">
        <p14:creationId xmlns:p14="http://schemas.microsoft.com/office/powerpoint/2010/main" val="24571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Estabelecer relações</a:t>
            </a:r>
          </a:p>
          <a:p>
            <a:r>
              <a:rPr lang="pt-BR"/>
              <a:t>A etnografia não só não dissocia o estudo </a:t>
            </a:r>
            <a:r>
              <a:rPr lang="pt-BR" smtClean="0"/>
              <a:t>da cultura </a:t>
            </a:r>
            <a:r>
              <a:rPr lang="pt-BR"/>
              <a:t>(</a:t>
            </a:r>
            <a:r>
              <a:rPr lang="pt-BR" i="1"/>
              <a:t>ethnos</a:t>
            </a:r>
            <a:r>
              <a:rPr lang="pt-BR"/>
              <a:t>) da questão da </a:t>
            </a:r>
            <a:r>
              <a:rPr lang="pt-BR" smtClean="0"/>
              <a:t>escrita (</a:t>
            </a:r>
            <a:r>
              <a:rPr lang="pt-BR" i="1"/>
              <a:t>graphie</a:t>
            </a:r>
            <a:r>
              <a:rPr lang="pt-BR"/>
              <a:t>), mas faz precisamente de </a:t>
            </a:r>
            <a:r>
              <a:rPr lang="pt-BR" smtClean="0"/>
              <a:t>sua relação </a:t>
            </a:r>
            <a:r>
              <a:rPr lang="pt-BR"/>
              <a:t>sua especificidade (p.56)</a:t>
            </a:r>
          </a:p>
          <a:p>
            <a:r>
              <a:rPr lang="pt-BR"/>
              <a:t>A gênese da descrição etnográfica </a:t>
            </a:r>
            <a:r>
              <a:rPr lang="pt-BR" smtClean="0"/>
              <a:t>é contemporânea </a:t>
            </a:r>
            <a:r>
              <a:rPr lang="pt-BR"/>
              <a:t>da descoberta do </a:t>
            </a:r>
            <a:r>
              <a:rPr lang="pt-BR" smtClean="0"/>
              <a:t>Novo Mundo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1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No começo, o outro não é </a:t>
            </a:r>
            <a:r>
              <a:rPr lang="pt-BR" smtClean="0"/>
              <a:t>verdadeiramente olhado</a:t>
            </a:r>
            <a:r>
              <a:rPr lang="pt-BR"/>
              <a:t>, mas sonhado e imaginado através </a:t>
            </a:r>
            <a:r>
              <a:rPr lang="pt-BR" smtClean="0"/>
              <a:t>do que </a:t>
            </a:r>
            <a:r>
              <a:rPr lang="pt-BR"/>
              <a:t>já se sabe a seu respeito</a:t>
            </a:r>
          </a:p>
          <a:p>
            <a:r>
              <a:rPr lang="pt-BR"/>
              <a:t>A descrição leva o olhar ao já visto, o ver é </a:t>
            </a:r>
            <a:r>
              <a:rPr lang="pt-BR" smtClean="0"/>
              <a:t>por assim </a:t>
            </a:r>
            <a:r>
              <a:rPr lang="pt-BR"/>
              <a:t>dizer somente entrevisto a partir de </a:t>
            </a:r>
            <a:r>
              <a:rPr lang="pt-BR" smtClean="0"/>
              <a:t>um saber </a:t>
            </a:r>
            <a:r>
              <a:rPr lang="pt-BR"/>
              <a:t>anterior ao qual ele é </a:t>
            </a:r>
            <a:r>
              <a:rPr lang="pt-BR" smtClean="0"/>
              <a:t>levado imediatamente </a:t>
            </a:r>
            <a:r>
              <a:rPr lang="pt-BR"/>
              <a:t>(cf. </a:t>
            </a:r>
            <a:r>
              <a:rPr lang="pt-BR" i="1"/>
              <a:t>Visão do Paraíso</a:t>
            </a:r>
            <a:r>
              <a:rPr lang="pt-BR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40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Projeto antropológico - 1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Construção de um certo número de conceitos e, primeiro, do homem mesmo, não somente como sujeito mas como objeto de conhecimento</a:t>
            </a:r>
          </a:p>
          <a:p>
            <a:r>
              <a:rPr lang="en-US" smtClean="0"/>
              <a:t>Introduz a dualidade própria às ciências exatas (o sujeito observador e o sujeito observado)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2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Projeto antropológico-2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Construção de um saber não só de reflexão, mas de observação</a:t>
            </a:r>
          </a:p>
          <a:p>
            <a:r>
              <a:rPr lang="en-US" smtClean="0"/>
              <a:t>Saber empírico: ser vivo (biologia); trabalhador (economia); pensante (psicologia); falante (linguística)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3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Projeto antropológico-3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Observação e análise: método indutivo</a:t>
            </a:r>
          </a:p>
          <a:p>
            <a:r>
              <a:rPr lang="en-US" smtClean="0"/>
              <a:t>Observação dos fatos             liberação de leis</a:t>
            </a:r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4499992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7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Século XVIII: primeiros traços</a:t>
            </a:r>
          </a:p>
          <a:p>
            <a:r>
              <a:rPr lang="en-US" smtClean="0"/>
              <a:t>Gabinetes de curiosidades: ancestrais de nossos museus contemporâneos</a:t>
            </a:r>
          </a:p>
          <a:p>
            <a:r>
              <a:rPr lang="en-US" smtClean="0"/>
              <a:t>Não basta observar, mas proceder a observação do que se observa</a:t>
            </a:r>
          </a:p>
          <a:p>
            <a:r>
              <a:rPr lang="en-US" smtClean="0"/>
              <a:t>Interpretar as interpretações</a:t>
            </a:r>
          </a:p>
          <a:p>
            <a:r>
              <a:rPr lang="en-US" smtClean="0"/>
              <a:t>O pesquisador compreende que é preciso sair do escritório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4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Teórico e observador são reunidos</a:t>
            </a:r>
          </a:p>
          <a:p>
            <a:r>
              <a:rPr lang="en-US" smtClean="0"/>
              <a:t>O único conhecimento profundo do outro é a participação a sua existência</a:t>
            </a:r>
          </a:p>
          <a:p>
            <a:r>
              <a:rPr lang="en-US" smtClean="0"/>
              <a:t>É próprio do antropólogo empreender um projeto científico sem renunciar à sensibilidade </a:t>
            </a:r>
            <a:r>
              <a:rPr lang="en-US" smtClean="0"/>
              <a:t>artística</a:t>
            </a:r>
          </a:p>
          <a:p>
            <a:r>
              <a:rPr lang="en-US" smtClean="0"/>
              <a:t>Observação participante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2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fotografia é o modelo perfeito da descrição do que é único e jamais se repete</a:t>
            </a:r>
          </a:p>
          <a:p>
            <a:r>
              <a:rPr lang="en-US" smtClean="0"/>
              <a:t>Etnólogo: aquele que conta o que viu a partir de seu próprio olhar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4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estudo mais científico possível da</a:t>
            </a:r>
          </a:p>
          <a:p>
            <a:r>
              <a:rPr lang="pt-BR" smtClean="0"/>
              <a:t>pluralidade de culturas é inseparável de um</a:t>
            </a:r>
          </a:p>
          <a:p>
            <a:r>
              <a:rPr lang="pt-BR" smtClean="0"/>
              <a:t>método</a:t>
            </a:r>
          </a:p>
          <a:p>
            <a:r>
              <a:rPr lang="pt-BR" smtClean="0"/>
              <a:t>Atividade “retiniana” (Duchamp, sobre a pintura)</a:t>
            </a:r>
          </a:p>
          <a:p>
            <a:r>
              <a:rPr lang="pt-BR" smtClean="0"/>
              <a:t>Escrever o que se vê</a:t>
            </a:r>
          </a:p>
          <a:p>
            <a:r>
              <a:rPr lang="pt-BR" smtClean="0"/>
              <a:t>Transformação do olhar em linguagem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6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Lévi-Strauss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Etnografia = escrita descritiva de uma cultura determinada</a:t>
            </a:r>
          </a:p>
          <a:p>
            <a:r>
              <a:rPr lang="en-US" smtClean="0"/>
              <a:t>Etnologia = extrair as lógicas desta cultura</a:t>
            </a:r>
          </a:p>
          <a:p>
            <a:r>
              <a:rPr lang="en-US" smtClean="0"/>
              <a:t>Antropologia = estudo comparado das sociedades humanas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3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Diários, cadernos de observação…: meios de se chegar ao trabalho científico</a:t>
            </a:r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Oscilações da Antropologia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1) Positivismo: explicação pelas causas</a:t>
            </a:r>
          </a:p>
          <a:p>
            <a:r>
              <a:rPr lang="en-US" smtClean="0"/>
              <a:t>2) Estruturalismo: “homem universal”/ explicação pelas razões</a:t>
            </a:r>
          </a:p>
          <a:p>
            <a:r>
              <a:rPr lang="en-US" smtClean="0"/>
              <a:t>3) Gestalt (pp.98-99): apreender uma configuração global</a:t>
            </a:r>
          </a:p>
          <a:p>
            <a:r>
              <a:rPr lang="en-US"/>
              <a:t>Culturalismo: a coerência e as diferenças irredutíveis de cada cultura</a:t>
            </a:r>
          </a:p>
          <a:p>
            <a:r>
              <a:rPr lang="en-US"/>
              <a:t>Compreender (não explicar) a totalidade irredutível do que se vê e que cada vez </a:t>
            </a:r>
            <a:r>
              <a:rPr lang="en-US"/>
              <a:t>é </a:t>
            </a:r>
            <a:r>
              <a:rPr lang="en-US" smtClean="0"/>
              <a:t>diferente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39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4) Ação fenomenológica</a:t>
            </a:r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Compreensão de </a:t>
            </a:r>
            <a:r>
              <a:rPr lang="en-US"/>
              <a:t>uma </a:t>
            </a:r>
            <a:r>
              <a:rPr lang="en-US"/>
              <a:t>totalidade </a:t>
            </a:r>
            <a:r>
              <a:rPr lang="en-US" smtClean="0"/>
              <a:t>significante</a:t>
            </a:r>
          </a:p>
          <a:p>
            <a:r>
              <a:rPr lang="en-US" smtClean="0"/>
              <a:t>Interpretação e descrção</a:t>
            </a:r>
          </a:p>
          <a:p>
            <a:r>
              <a:rPr lang="en-US" smtClean="0"/>
              <a:t>Ver = ver o mundo/ </a:t>
            </a:r>
            <a:r>
              <a:rPr lang="en-US" smtClean="0"/>
              <a:t>Mundo = o que vemos</a:t>
            </a:r>
          </a:p>
          <a:p>
            <a:r>
              <a:rPr lang="en-US" smtClean="0"/>
              <a:t>A consciência faz um todo com o mundo</a:t>
            </a:r>
          </a:p>
          <a:p>
            <a:r>
              <a:rPr lang="en-US" smtClean="0"/>
              <a:t>A descrição é elaborada na presença daquilo que percebemos</a:t>
            </a:r>
          </a:p>
          <a:p>
            <a:r>
              <a:rPr lang="en-US" smtClean="0"/>
              <a:t>Racionalidade descritiva: relação entre sujeito e objeto</a:t>
            </a:r>
          </a:p>
          <a:p>
            <a:r>
              <a:rPr lang="en-US" smtClean="0"/>
              <a:t>Solidariedade entre olhar e sentir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4)</a:t>
            </a:r>
            <a:r>
              <a:rPr lang="en-US"/>
              <a:t> </a:t>
            </a:r>
            <a:r>
              <a:rPr lang="en-US"/>
              <a:t>Ação </a:t>
            </a:r>
            <a:r>
              <a:rPr lang="en-US" smtClean="0"/>
              <a:t>fenomenológica (cont.)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Ser = presença</a:t>
            </a:r>
          </a:p>
          <a:p>
            <a:r>
              <a:rPr lang="en-US" smtClean="0"/>
              <a:t>Verdade  = evidência</a:t>
            </a:r>
          </a:p>
          <a:p>
            <a:r>
              <a:rPr lang="en-US" smtClean="0"/>
              <a:t>Pressuposto metafsicos da presença, da identidade e da estabilidade dos sentidos</a:t>
            </a:r>
          </a:p>
          <a:p>
            <a:r>
              <a:rPr lang="en-US" smtClean="0"/>
              <a:t>Concepção ontológica de um ser idêntico a ele mesmo</a:t>
            </a:r>
          </a:p>
          <a:p>
            <a:r>
              <a:rPr lang="en-US" smtClean="0"/>
              <a:t>Escrita expressiva e referencial</a:t>
            </a:r>
          </a:p>
          <a:p>
            <a:r>
              <a:rPr lang="en-US" smtClean="0"/>
              <a:t>Garantia da realidade, estabilidade, unidade, univocidade e exterioridade</a:t>
            </a:r>
          </a:p>
          <a:p>
            <a:r>
              <a:rPr lang="en-US" smtClean="0"/>
              <a:t>Linguaem = obstáculo ao conhecimento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8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5) Hermenêutica (p.105)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Descrever é interpretar</a:t>
            </a:r>
          </a:p>
          <a:p>
            <a:r>
              <a:rPr lang="en-US" smtClean="0"/>
              <a:t>Solidariedade entre o olhar e a linguagem</a:t>
            </a:r>
          </a:p>
          <a:p>
            <a:r>
              <a:rPr lang="en-US" smtClean="0"/>
              <a:t>Relação hermenêutica = pluralidade de interpretações</a:t>
            </a:r>
          </a:p>
          <a:p>
            <a:r>
              <a:rPr lang="en-US" smtClean="0"/>
              <a:t>Multiplicidade de leituras possíveis</a:t>
            </a:r>
          </a:p>
          <a:p>
            <a:r>
              <a:rPr lang="en-US" smtClean="0"/>
              <a:t>Etnografia = poligrafia</a:t>
            </a:r>
          </a:p>
          <a:p>
            <a:r>
              <a:rPr lang="en-US" smtClean="0"/>
              <a:t>Toda descrição é “por” e “para”</a:t>
            </a:r>
          </a:p>
          <a:p>
            <a:endParaRPr lang="en-US" smtClean="0"/>
          </a:p>
          <a:p>
            <a:endParaRPr lang="en-US" smtClean="0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2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Discurso explicativo x discurso descritivo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 descrição é indiferente às ideias gerais</a:t>
            </a:r>
          </a:p>
          <a:p>
            <a:r>
              <a:rPr lang="en-US" smtClean="0"/>
              <a:t>“Desestabilizando as pretensões do pensamento explicativo que visa controlar a multiplicidade de detalhes e busca diluí-la na unidade de um conceito, o discurso descritivo  deve ser considerado por si mesmo, em sua autonomia, e não como um obstáculo ou uma estágio que conduzirá à ciência</a:t>
            </a:r>
          </a:p>
          <a:p>
            <a:r>
              <a:rPr lang="en-US" b="1" smtClean="0"/>
              <a:t>A descrição  é também a descrição das circunstâncias nas quais se efetuam as observações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4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Etnógrafo: observador </a:t>
            </a:r>
            <a:r>
              <a:rPr lang="en-US"/>
              <a:t>crítico e vigilante da sociedade que estuda e de sua </a:t>
            </a:r>
            <a:r>
              <a:rPr lang="en-US"/>
              <a:t>própria </a:t>
            </a:r>
            <a:r>
              <a:rPr lang="en-US" smtClean="0"/>
              <a:t>sociedade</a:t>
            </a:r>
          </a:p>
          <a:p>
            <a:r>
              <a:rPr lang="en-US" smtClean="0"/>
              <a:t>As operações de explicação são muito mais incertas, podendo chegar até a criar obstáculos à compreensão daquilo que se percebe em sua singularidade</a:t>
            </a:r>
            <a:endParaRPr lang="en-US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6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Descrição etnográfica: aquilo que é (etno) aparece progressivamente à luz  da escrita (grafia)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2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Etnólogo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Aquele que faz emergir a lógica própria de</a:t>
            </a:r>
          </a:p>
          <a:p>
            <a:r>
              <a:rPr lang="pt-BR"/>
              <a:t>uma cultura</a:t>
            </a:r>
          </a:p>
          <a:p>
            <a:r>
              <a:rPr lang="pt-BR" smtClean="0"/>
              <a:t>Indissociabilidade </a:t>
            </a:r>
            <a:r>
              <a:rPr lang="pt-BR"/>
              <a:t>da construção de um saber</a:t>
            </a:r>
          </a:p>
          <a:p>
            <a:r>
              <a:rPr lang="pt-BR"/>
              <a:t>(antropológico) a partir do ver e de </a:t>
            </a:r>
            <a:r>
              <a:rPr lang="pt-BR" smtClean="0"/>
              <a:t>uma escrita </a:t>
            </a:r>
            <a:r>
              <a:rPr lang="pt-BR"/>
              <a:t>do ver (etnografia)</a:t>
            </a:r>
          </a:p>
          <a:p>
            <a:r>
              <a:rPr lang="pt-BR" smtClean="0"/>
              <a:t>Uma </a:t>
            </a:r>
            <a:r>
              <a:rPr lang="pt-BR"/>
              <a:t>empreitada problemática: </a:t>
            </a:r>
            <a:r>
              <a:rPr lang="pt-BR" smtClean="0"/>
              <a:t>estabelecer relações </a:t>
            </a:r>
            <a:r>
              <a:rPr lang="pt-BR"/>
              <a:t>entre visão, olhar, memória, </a:t>
            </a:r>
            <a:r>
              <a:rPr lang="pt-BR" smtClean="0"/>
              <a:t>imagem e </a:t>
            </a:r>
            <a:r>
              <a:rPr lang="pt-BR"/>
              <a:t>imaginário, o olfato, a forma, a linguagem</a:t>
            </a:r>
          </a:p>
        </p:txBody>
      </p:sp>
    </p:spTree>
    <p:extLst>
      <p:ext uri="{BB962C8B-B14F-4D97-AF65-F5344CB8AC3E}">
        <p14:creationId xmlns:p14="http://schemas.microsoft.com/office/powerpoint/2010/main" val="18314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“Dépaysement”: assombro provocado </a:t>
            </a:r>
            <a:r>
              <a:rPr lang="pt-BR" smtClean="0"/>
              <a:t>por culturas </a:t>
            </a:r>
            <a:r>
              <a:rPr lang="pt-BR"/>
              <a:t>que nos são distantes e que </a:t>
            </a:r>
            <a:r>
              <a:rPr lang="pt-BR" smtClean="0"/>
              <a:t>vai provocar </a:t>
            </a:r>
            <a:r>
              <a:rPr lang="pt-BR"/>
              <a:t>uma modificação do olhar sobre </a:t>
            </a:r>
            <a:r>
              <a:rPr lang="pt-BR" smtClean="0"/>
              <a:t>nós mesmos</a:t>
            </a:r>
            <a:endParaRPr lang="pt-BR"/>
          </a:p>
          <a:p>
            <a:r>
              <a:rPr lang="pt-BR"/>
              <a:t>Somos cegos em relação a outras culturas </a:t>
            </a:r>
            <a:r>
              <a:rPr lang="pt-BR" smtClean="0"/>
              <a:t>e míopes </a:t>
            </a:r>
            <a:r>
              <a:rPr lang="pt-BR"/>
              <a:t>com relação à nossa</a:t>
            </a:r>
          </a:p>
          <a:p>
            <a:r>
              <a:rPr lang="pt-BR"/>
              <a:t>Somos uma cultura possível entre </a:t>
            </a:r>
            <a:r>
              <a:rPr lang="pt-BR" smtClean="0"/>
              <a:t>tantas outras</a:t>
            </a:r>
            <a:r>
              <a:rPr lang="pt-BR"/>
              <a:t>, mas </a:t>
            </a:r>
            <a:r>
              <a:rPr lang="pt-BR" smtClean="0"/>
              <a:t>não a </a:t>
            </a:r>
            <a:r>
              <a:rPr lang="pt-BR"/>
              <a:t>única</a:t>
            </a:r>
          </a:p>
        </p:txBody>
      </p:sp>
    </p:spTree>
    <p:extLst>
      <p:ext uri="{BB962C8B-B14F-4D97-AF65-F5344CB8AC3E}">
        <p14:creationId xmlns:p14="http://schemas.microsoft.com/office/powerpoint/2010/main" val="5470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Noção de “campo” (real/virtual)</a:t>
            </a:r>
          </a:p>
          <a:p>
            <a:r>
              <a:rPr lang="pt-BR"/>
              <a:t>Fonte de enfrentamentos e conflitos</a:t>
            </a:r>
          </a:p>
          <a:p>
            <a:r>
              <a:rPr lang="pt-BR"/>
              <a:t>Ver = aquilo que está em frente</a:t>
            </a:r>
          </a:p>
          <a:p>
            <a:r>
              <a:rPr lang="pt-BR"/>
              <a:t>Ver = receber imagens</a:t>
            </a:r>
          </a:p>
          <a:p>
            <a:r>
              <a:rPr lang="pt-BR"/>
              <a:t>Retrabalhar na escrita</a:t>
            </a:r>
          </a:p>
          <a:p>
            <a:r>
              <a:rPr lang="pt-BR"/>
              <a:t>Língua + culinária: acesso à especificidade </a:t>
            </a:r>
            <a:r>
              <a:rPr lang="pt-BR" smtClean="0"/>
              <a:t>de uma </a:t>
            </a:r>
            <a:r>
              <a:rPr lang="pt-BR"/>
              <a:t>sociedade</a:t>
            </a:r>
          </a:p>
        </p:txBody>
      </p:sp>
    </p:spTree>
    <p:extLst>
      <p:ext uri="{BB962C8B-B14F-4D97-AF65-F5344CB8AC3E}">
        <p14:creationId xmlns:p14="http://schemas.microsoft.com/office/powerpoint/2010/main" val="7625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Etnógrafo: capaz de viver em si a </a:t>
            </a:r>
            <a:r>
              <a:rPr lang="pt-BR" smtClean="0"/>
              <a:t>tendência principal </a:t>
            </a:r>
            <a:r>
              <a:rPr lang="pt-BR"/>
              <a:t>da cultura que estuda</a:t>
            </a:r>
          </a:p>
          <a:p>
            <a:r>
              <a:rPr lang="pt-BR"/>
              <a:t>Imersão total</a:t>
            </a:r>
          </a:p>
          <a:p>
            <a:r>
              <a:rPr lang="pt-BR"/>
              <a:t>Apreensão da sociedade tal como </a:t>
            </a:r>
            <a:r>
              <a:rPr lang="pt-BR" smtClean="0"/>
              <a:t>percebida por </a:t>
            </a:r>
            <a:r>
              <a:rPr lang="pt-BR"/>
              <a:t>dentro pelos atores sociais com quem </a:t>
            </a:r>
            <a:r>
              <a:rPr lang="pt-BR" smtClean="0"/>
              <a:t>se tem </a:t>
            </a:r>
            <a:r>
              <a:rPr lang="pt-BR"/>
              <a:t>uma relação direta</a:t>
            </a:r>
          </a:p>
          <a:p>
            <a:r>
              <a:rPr lang="pt-BR"/>
              <a:t>É o que distingue a prática etnológica </a:t>
            </a:r>
            <a:r>
              <a:rPr lang="pt-BR" smtClean="0"/>
              <a:t>das práticas </a:t>
            </a:r>
            <a:r>
              <a:rPr lang="pt-BR"/>
              <a:t>históricas ou sociológicas (p.23)</a:t>
            </a:r>
          </a:p>
        </p:txBody>
      </p:sp>
    </p:spTree>
    <p:extLst>
      <p:ext uri="{BB962C8B-B14F-4D97-AF65-F5344CB8AC3E}">
        <p14:creationId xmlns:p14="http://schemas.microsoft.com/office/powerpoint/2010/main" val="11813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Integração do observador com o campo </a:t>
            </a:r>
            <a:r>
              <a:rPr lang="pt-BR" smtClean="0"/>
              <a:t>de observação</a:t>
            </a:r>
            <a:endParaRPr lang="pt-BR"/>
          </a:p>
          <a:p>
            <a:r>
              <a:rPr lang="pt-BR"/>
              <a:t>“Observador observável” (Merleau‐Ponty)</a:t>
            </a:r>
          </a:p>
          <a:p>
            <a:r>
              <a:rPr lang="pt-BR"/>
              <a:t>Não existe etnógrafo sem confiança e </a:t>
            </a:r>
            <a:r>
              <a:rPr lang="pt-BR" smtClean="0"/>
              <a:t>sem intercâmbio</a:t>
            </a:r>
            <a:endParaRPr lang="pt-BR"/>
          </a:p>
          <a:p>
            <a:r>
              <a:rPr lang="pt-BR"/>
              <a:t>A perturbação causada pelo etnólogo, por </a:t>
            </a:r>
            <a:r>
              <a:rPr lang="pt-BR" smtClean="0"/>
              <a:t>sua presença</a:t>
            </a:r>
            <a:r>
              <a:rPr lang="pt-BR"/>
              <a:t>, é fonte infinitamente fecunda </a:t>
            </a:r>
            <a:r>
              <a:rPr lang="pt-BR" smtClean="0"/>
              <a:t>de conhecimento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9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Não há lugar para um observador </a:t>
            </a:r>
            <a:r>
              <a:rPr lang="pt-BR" smtClean="0"/>
              <a:t>não comprometido</a:t>
            </a:r>
            <a:endParaRPr lang="pt-BR"/>
          </a:p>
          <a:p>
            <a:r>
              <a:rPr lang="pt-BR"/>
              <a:t>Ver e fazer ver</a:t>
            </a:r>
          </a:p>
          <a:p>
            <a:r>
              <a:rPr lang="pt-BR"/>
              <a:t>Sem a escrita*, o visível permanece confuso </a:t>
            </a:r>
            <a:r>
              <a:rPr lang="pt-BR" smtClean="0"/>
              <a:t>e desordenado</a:t>
            </a:r>
            <a:endParaRPr lang="pt-BR"/>
          </a:p>
          <a:p>
            <a:r>
              <a:rPr lang="pt-BR"/>
              <a:t>Transformação escritural da experiência (</a:t>
            </a:r>
            <a:r>
              <a:rPr lang="pt-BR" smtClean="0"/>
              <a:t>luta contra </a:t>
            </a:r>
            <a:r>
              <a:rPr lang="pt-BR"/>
              <a:t>o esquecimento)</a:t>
            </a:r>
          </a:p>
        </p:txBody>
      </p:sp>
    </p:spTree>
    <p:extLst>
      <p:ext uri="{BB962C8B-B14F-4D97-AF65-F5344CB8AC3E}">
        <p14:creationId xmlns:p14="http://schemas.microsoft.com/office/powerpoint/2010/main" val="37028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Desabituar de considerar natural o que </a:t>
            </a:r>
            <a:r>
              <a:rPr lang="pt-BR" smtClean="0"/>
              <a:t>é cultural</a:t>
            </a:r>
            <a:endParaRPr lang="pt-BR"/>
          </a:p>
          <a:p>
            <a:r>
              <a:rPr lang="pt-BR"/>
              <a:t>Confrontar sempre o que foi visto com o </a:t>
            </a:r>
            <a:r>
              <a:rPr lang="pt-BR" smtClean="0"/>
              <a:t>que já </a:t>
            </a:r>
            <a:r>
              <a:rPr lang="pt-BR"/>
              <a:t>foi escrito por outros</a:t>
            </a:r>
          </a:p>
          <a:p>
            <a:r>
              <a:rPr lang="pt-BR"/>
              <a:t>Descrição (contemplação) x </a:t>
            </a:r>
            <a:r>
              <a:rPr lang="pt-BR" smtClean="0"/>
              <a:t>narração (</a:t>
            </a:r>
            <a:r>
              <a:rPr lang="pt-BR"/>
              <a:t>articulção/ação) [p.34]</a:t>
            </a:r>
          </a:p>
          <a:p>
            <a:r>
              <a:rPr lang="pt-BR"/>
              <a:t>Modos antitéticos (duas formas de pensar) </a:t>
            </a:r>
            <a:r>
              <a:rPr lang="pt-BR" smtClean="0"/>
              <a:t>de discurso</a:t>
            </a:r>
            <a:r>
              <a:rPr lang="pt-BR"/>
              <a:t>: descrição e relato (</a:t>
            </a:r>
            <a:r>
              <a:rPr lang="pt-BR" i="1"/>
              <a:t>récit</a:t>
            </a:r>
            <a:r>
              <a:rPr lang="pt-BR"/>
              <a:t>) etnográficos</a:t>
            </a:r>
          </a:p>
        </p:txBody>
      </p:sp>
    </p:spTree>
    <p:extLst>
      <p:ext uri="{BB962C8B-B14F-4D97-AF65-F5344CB8AC3E}">
        <p14:creationId xmlns:p14="http://schemas.microsoft.com/office/powerpoint/2010/main" val="9729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1145</Words>
  <Application>Microsoft Office PowerPoint</Application>
  <PresentationFormat>Apresentação na tela (4:3)</PresentationFormat>
  <Paragraphs>114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A descrição etnográfica: a pesquisa e seus métodos</vt:lpstr>
      <vt:lpstr>Apresentação do PowerPoint</vt:lpstr>
      <vt:lpstr>Etnólogo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Projeto antropológico - 1</vt:lpstr>
      <vt:lpstr>Projeto antropológico-2</vt:lpstr>
      <vt:lpstr>Projeto antropológico-3</vt:lpstr>
      <vt:lpstr>Apresentação do PowerPoint</vt:lpstr>
      <vt:lpstr>Apresentação do PowerPoint</vt:lpstr>
      <vt:lpstr>Apresentação do PowerPoint</vt:lpstr>
      <vt:lpstr>Lévi-Strauss</vt:lpstr>
      <vt:lpstr>Apresentação do PowerPoint</vt:lpstr>
      <vt:lpstr>Oscilações da Antropologia</vt:lpstr>
      <vt:lpstr>4) Ação fenomenológica </vt:lpstr>
      <vt:lpstr>4) Ação fenomenológica (cont.)</vt:lpstr>
      <vt:lpstr>5) Hermenêutica (p.105)</vt:lpstr>
      <vt:lpstr>Discurso explicativo x discurso descritivo</vt:lpstr>
      <vt:lpstr>Apresentação do PowerPoint</vt:lpstr>
      <vt:lpstr>Apresentação do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descrição etnográfica: a pesquisa e seus métodos</dc:title>
  <dc:creator>PC</dc:creator>
  <cp:lastModifiedBy>PC</cp:lastModifiedBy>
  <cp:revision>13</cp:revision>
  <dcterms:created xsi:type="dcterms:W3CDTF">2014-08-30T16:29:21Z</dcterms:created>
  <dcterms:modified xsi:type="dcterms:W3CDTF">2014-08-31T14:09:02Z</dcterms:modified>
</cp:coreProperties>
</file>