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21" r:id="rId4"/>
    <p:sldId id="322" r:id="rId5"/>
    <p:sldId id="32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B4D72-43F2-4DB9-B9FC-B960BB3B9B47}" v="3" dt="2023-06-22T11:48:40.9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rosa Siqueira" userId="94c393a73704f6b1" providerId="LiveId" clId="{975B4D72-43F2-4DB9-B9FC-B960BB3B9B47}"/>
    <pc:docChg chg="custSel addSld modSld sldOrd">
      <pc:chgData name="Lerosa Siqueira" userId="94c393a73704f6b1" providerId="LiveId" clId="{975B4D72-43F2-4DB9-B9FC-B960BB3B9B47}" dt="2023-06-22T12:34:06.855" v="58" actId="14100"/>
      <pc:docMkLst>
        <pc:docMk/>
      </pc:docMkLst>
      <pc:sldChg chg="modSp mod">
        <pc:chgData name="Lerosa Siqueira" userId="94c393a73704f6b1" providerId="LiveId" clId="{975B4D72-43F2-4DB9-B9FC-B960BB3B9B47}" dt="2023-06-22T11:44:22.935" v="28" actId="1076"/>
        <pc:sldMkLst>
          <pc:docMk/>
          <pc:sldMk cId="0" sldId="256"/>
        </pc:sldMkLst>
        <pc:spChg chg="mod">
          <ac:chgData name="Lerosa Siqueira" userId="94c393a73704f6b1" providerId="LiveId" clId="{975B4D72-43F2-4DB9-B9FC-B960BB3B9B47}" dt="2023-06-22T11:44:22.935" v="28" actId="1076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Lerosa Siqueira" userId="94c393a73704f6b1" providerId="LiveId" clId="{975B4D72-43F2-4DB9-B9FC-B960BB3B9B47}" dt="2023-06-22T11:53:31.288" v="51" actId="1076"/>
        <pc:sldMkLst>
          <pc:docMk/>
          <pc:sldMk cId="0" sldId="258"/>
        </pc:sldMkLst>
        <pc:picChg chg="mod modCrop">
          <ac:chgData name="Lerosa Siqueira" userId="94c393a73704f6b1" providerId="LiveId" clId="{975B4D72-43F2-4DB9-B9FC-B960BB3B9B47}" dt="2023-06-22T11:53:31.288" v="51" actId="1076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Lerosa Siqueira" userId="94c393a73704f6b1" providerId="LiveId" clId="{975B4D72-43F2-4DB9-B9FC-B960BB3B9B47}" dt="2023-06-22T12:29:46.039" v="55" actId="14100"/>
        <pc:sldMkLst>
          <pc:docMk/>
          <pc:sldMk cId="0" sldId="290"/>
        </pc:sldMkLst>
        <pc:picChg chg="mod modCrop">
          <ac:chgData name="Lerosa Siqueira" userId="94c393a73704f6b1" providerId="LiveId" clId="{975B4D72-43F2-4DB9-B9FC-B960BB3B9B47}" dt="2023-06-22T12:29:46.039" v="55" actId="14100"/>
          <ac:picMkLst>
            <pc:docMk/>
            <pc:sldMk cId="0" sldId="290"/>
            <ac:picMk id="3" creationId="{00000000-0000-0000-0000-000000000000}"/>
          </ac:picMkLst>
        </pc:picChg>
      </pc:sldChg>
      <pc:sldChg chg="modSp mod">
        <pc:chgData name="Lerosa Siqueira" userId="94c393a73704f6b1" providerId="LiveId" clId="{975B4D72-43F2-4DB9-B9FC-B960BB3B9B47}" dt="2023-06-22T12:34:06.855" v="58" actId="14100"/>
        <pc:sldMkLst>
          <pc:docMk/>
          <pc:sldMk cId="0" sldId="304"/>
        </pc:sldMkLst>
        <pc:spChg chg="mod">
          <ac:chgData name="Lerosa Siqueira" userId="94c393a73704f6b1" providerId="LiveId" clId="{975B4D72-43F2-4DB9-B9FC-B960BB3B9B47}" dt="2023-06-22T12:33:58.232" v="56" actId="14100"/>
          <ac:spMkLst>
            <pc:docMk/>
            <pc:sldMk cId="0" sldId="304"/>
            <ac:spMk id="6" creationId="{00000000-0000-0000-0000-000000000000}"/>
          </ac:spMkLst>
        </pc:spChg>
        <pc:spChg chg="mod">
          <ac:chgData name="Lerosa Siqueira" userId="94c393a73704f6b1" providerId="LiveId" clId="{975B4D72-43F2-4DB9-B9FC-B960BB3B9B47}" dt="2023-06-22T12:34:03.648" v="57" actId="14100"/>
          <ac:spMkLst>
            <pc:docMk/>
            <pc:sldMk cId="0" sldId="304"/>
            <ac:spMk id="7" creationId="{00000000-0000-0000-0000-000000000000}"/>
          </ac:spMkLst>
        </pc:spChg>
        <pc:spChg chg="mod">
          <ac:chgData name="Lerosa Siqueira" userId="94c393a73704f6b1" providerId="LiveId" clId="{975B4D72-43F2-4DB9-B9FC-B960BB3B9B47}" dt="2023-06-22T12:34:06.855" v="58" actId="14100"/>
          <ac:spMkLst>
            <pc:docMk/>
            <pc:sldMk cId="0" sldId="304"/>
            <ac:spMk id="8" creationId="{00000000-0000-0000-0000-000000000000}"/>
          </ac:spMkLst>
        </pc:spChg>
      </pc:sldChg>
      <pc:sldChg chg="delSp modSp add mod ord">
        <pc:chgData name="Lerosa Siqueira" userId="94c393a73704f6b1" providerId="LiveId" clId="{975B4D72-43F2-4DB9-B9FC-B960BB3B9B47}" dt="2023-06-22T11:48:45.813" v="36"/>
        <pc:sldMkLst>
          <pc:docMk/>
          <pc:sldMk cId="1135076558" sldId="321"/>
        </pc:sldMkLst>
        <pc:grpChg chg="del">
          <ac:chgData name="Lerosa Siqueira" userId="94c393a73704f6b1" providerId="LiveId" clId="{975B4D72-43F2-4DB9-B9FC-B960BB3B9B47}" dt="2023-06-22T11:46:44.728" v="30" actId="478"/>
          <ac:grpSpMkLst>
            <pc:docMk/>
            <pc:sldMk cId="1135076558" sldId="321"/>
            <ac:grpSpMk id="2" creationId="{00000000-0000-0000-0000-000000000000}"/>
          </ac:grpSpMkLst>
        </pc:grpChg>
        <pc:picChg chg="mod topLvl modCrop">
          <ac:chgData name="Lerosa Siqueira" userId="94c393a73704f6b1" providerId="LiveId" clId="{975B4D72-43F2-4DB9-B9FC-B960BB3B9B47}" dt="2023-06-22T11:47:28.071" v="32" actId="14100"/>
          <ac:picMkLst>
            <pc:docMk/>
            <pc:sldMk cId="1135076558" sldId="321"/>
            <ac:picMk id="3" creationId="{00000000-0000-0000-0000-000000000000}"/>
          </ac:picMkLst>
        </pc:picChg>
        <pc:picChg chg="del topLvl">
          <ac:chgData name="Lerosa Siqueira" userId="94c393a73704f6b1" providerId="LiveId" clId="{975B4D72-43F2-4DB9-B9FC-B960BB3B9B47}" dt="2023-06-22T11:46:44.728" v="30" actId="478"/>
          <ac:picMkLst>
            <pc:docMk/>
            <pc:sldMk cId="1135076558" sldId="321"/>
            <ac:picMk id="4" creationId="{00000000-0000-0000-0000-000000000000}"/>
          </ac:picMkLst>
        </pc:picChg>
      </pc:sldChg>
      <pc:sldChg chg="modSp add mod">
        <pc:chgData name="Lerosa Siqueira" userId="94c393a73704f6b1" providerId="LiveId" clId="{975B4D72-43F2-4DB9-B9FC-B960BB3B9B47}" dt="2023-06-22T11:50:18.946" v="42" actId="14100"/>
        <pc:sldMkLst>
          <pc:docMk/>
          <pc:sldMk cId="716617961" sldId="322"/>
        </pc:sldMkLst>
        <pc:grpChg chg="mod">
          <ac:chgData name="Lerosa Siqueira" userId="94c393a73704f6b1" providerId="LiveId" clId="{975B4D72-43F2-4DB9-B9FC-B960BB3B9B47}" dt="2023-06-22T11:50:18.946" v="42" actId="14100"/>
          <ac:grpSpMkLst>
            <pc:docMk/>
            <pc:sldMk cId="716617961" sldId="322"/>
            <ac:grpSpMk id="2" creationId="{00000000-0000-0000-0000-000000000000}"/>
          </ac:grpSpMkLst>
        </pc:grpChg>
        <pc:picChg chg="mod modCrop">
          <ac:chgData name="Lerosa Siqueira" userId="94c393a73704f6b1" providerId="LiveId" clId="{975B4D72-43F2-4DB9-B9FC-B960BB3B9B47}" dt="2023-06-22T11:50:03.941" v="39" actId="1076"/>
          <ac:picMkLst>
            <pc:docMk/>
            <pc:sldMk cId="716617961" sldId="322"/>
            <ac:picMk id="3" creationId="{00000000-0000-0000-0000-000000000000}"/>
          </ac:picMkLst>
        </pc:picChg>
        <pc:picChg chg="mod">
          <ac:chgData name="Lerosa Siqueira" userId="94c393a73704f6b1" providerId="LiveId" clId="{975B4D72-43F2-4DB9-B9FC-B960BB3B9B47}" dt="2023-06-22T11:50:07.702" v="40" actId="1076"/>
          <ac:picMkLst>
            <pc:docMk/>
            <pc:sldMk cId="716617961" sldId="322"/>
            <ac:picMk id="4" creationId="{00000000-0000-0000-0000-000000000000}"/>
          </ac:picMkLst>
        </pc:picChg>
      </pc:sldChg>
      <pc:sldChg chg="delSp modSp add mod">
        <pc:chgData name="Lerosa Siqueira" userId="94c393a73704f6b1" providerId="LiveId" clId="{975B4D72-43F2-4DB9-B9FC-B960BB3B9B47}" dt="2023-06-22T11:51:27.151" v="48" actId="1076"/>
        <pc:sldMkLst>
          <pc:docMk/>
          <pc:sldMk cId="333867296" sldId="323"/>
        </pc:sldMkLst>
        <pc:grpChg chg="del mod">
          <ac:chgData name="Lerosa Siqueira" userId="94c393a73704f6b1" providerId="LiveId" clId="{975B4D72-43F2-4DB9-B9FC-B960BB3B9B47}" dt="2023-06-22T11:51:04.788" v="46" actId="478"/>
          <ac:grpSpMkLst>
            <pc:docMk/>
            <pc:sldMk cId="333867296" sldId="323"/>
            <ac:grpSpMk id="2" creationId="{00000000-0000-0000-0000-000000000000}"/>
          </ac:grpSpMkLst>
        </pc:grpChg>
        <pc:picChg chg="mod topLvl modCrop">
          <ac:chgData name="Lerosa Siqueira" userId="94c393a73704f6b1" providerId="LiveId" clId="{975B4D72-43F2-4DB9-B9FC-B960BB3B9B47}" dt="2023-06-22T11:51:27.151" v="48" actId="1076"/>
          <ac:picMkLst>
            <pc:docMk/>
            <pc:sldMk cId="333867296" sldId="323"/>
            <ac:picMk id="3" creationId="{00000000-0000-0000-0000-000000000000}"/>
          </ac:picMkLst>
        </pc:picChg>
        <pc:picChg chg="del topLvl">
          <ac:chgData name="Lerosa Siqueira" userId="94c393a73704f6b1" providerId="LiveId" clId="{975B4D72-43F2-4DB9-B9FC-B960BB3B9B47}" dt="2023-06-22T11:51:04.788" v="46" actId="478"/>
          <ac:picMkLst>
            <pc:docMk/>
            <pc:sldMk cId="333867296" sldId="323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9603" y="-812"/>
            <a:ext cx="11685574" cy="81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89" y="-812"/>
            <a:ext cx="11812930" cy="972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55241" y="2315083"/>
            <a:ext cx="10165080" cy="283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.br/url?sa=i&amp;rct=j&amp;q=escola%2Bpolitecnica&amp;source=images&amp;cd&amp;cad=rja&amp;docid=46y6eCY7JwtZ5M&amp;tbnid=To8V_TlwWqY5pM%3A&amp;ved=0CAUQjRw&amp;url=http%3A//www.infoescola.com/educacao/escola-politecnica-da-usp/&amp;ei=JexSUcHiCYiu8QSjloG4CQ&amp;bvm=bv.44342787%2Cd.eWU&amp;psig=AFQjCNH7H_2Dw_ULMiOqEnJy35B6rbHkIA&amp;ust=13644752980075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883" y="2586685"/>
            <a:ext cx="9340215" cy="14954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835150" marR="5080" indent="-1823085">
              <a:lnSpc>
                <a:spcPct val="100899"/>
              </a:lnSpc>
              <a:spcBef>
                <a:spcPts val="50"/>
              </a:spcBef>
              <a:tabLst>
                <a:tab pos="4043045" algn="l"/>
              </a:tabLst>
            </a:pPr>
            <a:r>
              <a:rPr sz="4800" i="0" spc="-3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r>
              <a:rPr sz="48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principais,</a:t>
            </a:r>
            <a:r>
              <a:rPr sz="48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círculo</a:t>
            </a:r>
            <a:r>
              <a:rPr sz="48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Mohr</a:t>
            </a:r>
            <a:r>
              <a:rPr sz="48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5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critérios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	de</a:t>
            </a:r>
            <a:r>
              <a:rPr sz="4800" i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resistência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832" y="168065"/>
            <a:ext cx="1377092" cy="15841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7043" y="260604"/>
            <a:ext cx="2086355" cy="10088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26483" y="5715000"/>
            <a:ext cx="64872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  <a:spcBef>
                <a:spcPts val="100"/>
              </a:spcBef>
            </a:pPr>
            <a:r>
              <a:rPr lang="pt-BR" sz="2400" b="1" i="1" dirty="0">
                <a:solidFill>
                  <a:srgbClr val="05070D"/>
                </a:solidFill>
                <a:latin typeface="Arial"/>
                <a:cs typeface="Arial"/>
              </a:rPr>
              <a:t>Copyright 2021 </a:t>
            </a:r>
            <a:r>
              <a:rPr sz="2400" b="1" i="1" dirty="0" err="1">
                <a:solidFill>
                  <a:srgbClr val="05070D"/>
                </a:solidFill>
                <a:latin typeface="Arial"/>
                <a:cs typeface="Arial"/>
              </a:rPr>
              <a:t>Valério</a:t>
            </a:r>
            <a:r>
              <a:rPr sz="2400" b="1" i="1" spc="-7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S.</a:t>
            </a:r>
            <a:r>
              <a:rPr sz="2400" b="1" i="1" spc="-13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5070D"/>
                </a:solidFill>
                <a:latin typeface="Arial"/>
                <a:cs typeface="Arial"/>
              </a:rPr>
              <a:t>Almeida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926591"/>
            <a:ext cx="7755635" cy="47640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4890" y="95199"/>
            <a:ext cx="2473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EXEMPLO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0080" y="4059935"/>
            <a:ext cx="3883152" cy="27980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0051" y="0"/>
            <a:ext cx="907389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264" y="0"/>
            <a:ext cx="917448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020" y="109727"/>
            <a:ext cx="8820912" cy="67482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344" y="9142"/>
            <a:ext cx="8973312" cy="68397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3976" y="0"/>
            <a:ext cx="890473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3460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4800" i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duplo</a:t>
            </a:r>
            <a:r>
              <a:rPr sz="48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deformações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352" y="877011"/>
            <a:ext cx="79400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Plano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de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deformação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estado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deformação</a:t>
            </a:r>
            <a:r>
              <a:rPr sz="2000" i="1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elemento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volume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estão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livres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qualquer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deformação.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exemplo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ilustrado,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estado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i="1" dirty="0">
                <a:latin typeface="Times New Roman"/>
                <a:cs typeface="Times New Roman"/>
              </a:rPr>
              <a:t>deformação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é definido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por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5179" y="1280837"/>
            <a:ext cx="2049458" cy="1109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1803" y="3366515"/>
            <a:ext cx="6114288" cy="29474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356" y="3241795"/>
            <a:ext cx="4693940" cy="21789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454" y="1460902"/>
            <a:ext cx="5260050" cy="29393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6345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4800" i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duplo</a:t>
            </a:r>
            <a:r>
              <a:rPr sz="48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deformações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1235" y="1315211"/>
            <a:ext cx="5350764" cy="53751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647" y="4733544"/>
            <a:ext cx="4061460" cy="19568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50" y="40385"/>
            <a:ext cx="9335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CÍRCULO</a:t>
            </a:r>
            <a:r>
              <a:rPr sz="4800" i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MOHR</a:t>
            </a:r>
            <a:r>
              <a:rPr sz="4800" i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48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45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48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PLANO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7640" y="784732"/>
            <a:ext cx="9375140" cy="239395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638175" indent="-571500">
              <a:lnSpc>
                <a:spcPct val="100000"/>
              </a:lnSpc>
              <a:spcBef>
                <a:spcPts val="1955"/>
              </a:spcBef>
              <a:buFont typeface="Arial"/>
              <a:buChar char="•"/>
              <a:tabLst>
                <a:tab pos="638175" algn="l"/>
              </a:tabLst>
            </a:pP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Eng.</a:t>
            </a:r>
            <a:r>
              <a:rPr sz="3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alemão</a:t>
            </a: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Otto</a:t>
            </a: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Mohr</a:t>
            </a:r>
            <a:r>
              <a:rPr sz="3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(1835-1918)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855"/>
              </a:spcBef>
              <a:buFont typeface="Arial"/>
              <a:buChar char="•"/>
              <a:tabLst>
                <a:tab pos="583565" algn="l"/>
              </a:tabLst>
            </a:pP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Representação</a:t>
            </a:r>
            <a:r>
              <a:rPr sz="36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gráfica</a:t>
            </a:r>
            <a:r>
              <a:rPr sz="36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da</a:t>
            </a:r>
            <a:r>
              <a:rPr sz="36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variação</a:t>
            </a:r>
            <a:r>
              <a:rPr sz="3600" b="1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36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tensões</a:t>
            </a:r>
            <a:endParaRPr sz="3600">
              <a:latin typeface="Calibri"/>
              <a:cs typeface="Calibri"/>
            </a:endParaRPr>
          </a:p>
          <a:p>
            <a:pPr marL="586105" indent="-572135">
              <a:lnSpc>
                <a:spcPct val="100000"/>
              </a:lnSpc>
              <a:spcBef>
                <a:spcPts val="1975"/>
              </a:spcBef>
              <a:buFont typeface="Arial"/>
              <a:buChar char="•"/>
              <a:tabLst>
                <a:tab pos="586105" algn="l"/>
              </a:tabLst>
            </a:pP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Não</a:t>
            </a:r>
            <a:r>
              <a:rPr sz="3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precisa</a:t>
            </a:r>
            <a:r>
              <a:rPr sz="36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empregar</a:t>
            </a:r>
            <a:r>
              <a:rPr sz="36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3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equações</a:t>
            </a:r>
            <a:r>
              <a:rPr sz="3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deduzidas: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911" y="3966246"/>
            <a:ext cx="4510197" cy="17745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0364" y="3297935"/>
            <a:ext cx="4223118" cy="3410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0968" y="53339"/>
            <a:ext cx="2161031" cy="18867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357" y="48005"/>
            <a:ext cx="7009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CÍRCULO</a:t>
            </a:r>
            <a:r>
              <a:rPr sz="3600" i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600" i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MOHR</a:t>
            </a:r>
            <a:r>
              <a:rPr sz="36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6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35" dirty="0">
                <a:solidFill>
                  <a:srgbClr val="000000"/>
                </a:solidFill>
                <a:latin typeface="Calibri"/>
                <a:cs typeface="Calibri"/>
              </a:rPr>
              <a:t>ESTADO </a:t>
            </a:r>
            <a:r>
              <a:rPr sz="3600" i="0" spc="-10" dirty="0">
                <a:solidFill>
                  <a:srgbClr val="000000"/>
                </a:solidFill>
                <a:latin typeface="Calibri"/>
                <a:cs typeface="Calibri"/>
              </a:rPr>
              <a:t>PLANO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706" y="852296"/>
            <a:ext cx="5140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Eng.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alemão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Otto Mohr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(1835-1918)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1831848"/>
            <a:ext cx="3382174" cy="31699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6" y="5693664"/>
            <a:ext cx="4869353" cy="9211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6671" y="991054"/>
            <a:ext cx="6446766" cy="57511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163" y="0"/>
            <a:ext cx="12023090" cy="6858000"/>
            <a:chOff x="169163" y="0"/>
            <a:chExt cx="120230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3" y="0"/>
              <a:ext cx="9061704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3623" y="2734055"/>
              <a:ext cx="3008376" cy="2292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3055" y="1239011"/>
            <a:ext cx="4869353" cy="9211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1977" y="3408031"/>
            <a:ext cx="3689631" cy="6809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9535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CÍRCULO</a:t>
            </a:r>
            <a:r>
              <a:rPr sz="48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MOHR</a:t>
            </a:r>
            <a:r>
              <a:rPr sz="48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4800" i="0" spc="-55" dirty="0">
                <a:solidFill>
                  <a:srgbClr val="000000"/>
                </a:solidFill>
                <a:latin typeface="Calibri"/>
                <a:cs typeface="Calibri"/>
              </a:rPr>
              <a:t> ESTADO</a:t>
            </a:r>
            <a:r>
              <a:rPr sz="48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PLANO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84969" y="5082794"/>
            <a:ext cx="2874834" cy="13544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39389"/>
            <a:ext cx="5851252" cy="52186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20" y="5175561"/>
            <a:ext cx="4827302" cy="16460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9535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CÍRCULO</a:t>
            </a:r>
            <a:r>
              <a:rPr sz="48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MOHR</a:t>
            </a:r>
            <a:r>
              <a:rPr sz="48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4800" i="0" spc="-55" dirty="0">
                <a:solidFill>
                  <a:srgbClr val="000000"/>
                </a:solidFill>
                <a:latin typeface="Calibri"/>
                <a:cs typeface="Calibri"/>
              </a:rPr>
              <a:t> ESTADO</a:t>
            </a:r>
            <a:r>
              <a:rPr sz="48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PLANO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944" y="2012896"/>
            <a:ext cx="5431320" cy="4845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3" y="936920"/>
            <a:ext cx="5639539" cy="36737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300" y="12191"/>
            <a:ext cx="8924544" cy="68458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91" y="1207008"/>
            <a:ext cx="6129492" cy="2633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381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CÍRCULO</a:t>
            </a:r>
            <a:r>
              <a:rPr sz="3600" i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600" i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MOHR</a:t>
            </a:r>
            <a:r>
              <a:rPr sz="36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6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35" dirty="0">
                <a:solidFill>
                  <a:srgbClr val="000000"/>
                </a:solidFill>
                <a:latin typeface="Calibri"/>
                <a:cs typeface="Calibri"/>
              </a:rPr>
              <a:t>ESTADO </a:t>
            </a:r>
            <a:r>
              <a:rPr sz="3600" i="0" spc="-10" dirty="0">
                <a:solidFill>
                  <a:srgbClr val="000000"/>
                </a:solidFill>
                <a:latin typeface="Calibri"/>
                <a:cs typeface="Calibri"/>
              </a:rPr>
              <a:t>PLANO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409" y="5534732"/>
            <a:ext cx="1932494" cy="11616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7395" y="5703445"/>
            <a:ext cx="1026904" cy="75663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1815" y="839215"/>
            <a:ext cx="91078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600" spc="-25" dirty="0">
                <a:solidFill>
                  <a:srgbClr val="006FC0"/>
                </a:solidFill>
                <a:latin typeface="Arial"/>
                <a:cs typeface="Arial"/>
              </a:rPr>
              <a:t>1.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	Círculo</a:t>
            </a:r>
            <a:r>
              <a:rPr sz="2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Mohr</a:t>
            </a:r>
            <a:r>
              <a:rPr sz="2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para</a:t>
            </a:r>
            <a:r>
              <a:rPr sz="2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apenas</a:t>
            </a:r>
            <a:r>
              <a:rPr sz="2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ação</a:t>
            </a:r>
            <a:r>
              <a:rPr sz="2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carga</a:t>
            </a:r>
            <a:r>
              <a:rPr sz="2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axial</a:t>
            </a:r>
            <a:r>
              <a:rPr sz="2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Arial"/>
                <a:cs typeface="Arial"/>
              </a:rPr>
              <a:t>centrada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67016" y="1316736"/>
            <a:ext cx="4568952" cy="37383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748" y="4288671"/>
            <a:ext cx="4642405" cy="6870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6752" y="5525955"/>
            <a:ext cx="1790700" cy="13015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827023"/>
            <a:ext cx="641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2.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Círculo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Mohr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para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apenas</a:t>
            </a:r>
            <a:r>
              <a:rPr sz="24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ação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torção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114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CÍRCULO</a:t>
            </a:r>
            <a:r>
              <a:rPr sz="3600" i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600" i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MOHR</a:t>
            </a:r>
            <a:r>
              <a:rPr sz="36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6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35" dirty="0">
                <a:solidFill>
                  <a:srgbClr val="000000"/>
                </a:solidFill>
                <a:latin typeface="Calibri"/>
                <a:cs typeface="Calibri"/>
              </a:rPr>
              <a:t>ESTADO </a:t>
            </a:r>
            <a:r>
              <a:rPr sz="3600" i="0" spc="-10" dirty="0">
                <a:solidFill>
                  <a:srgbClr val="000000"/>
                </a:solidFill>
                <a:latin typeface="Calibri"/>
                <a:cs typeface="Calibri"/>
              </a:rPr>
              <a:t>PLANO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1275588"/>
            <a:ext cx="6337922" cy="3173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887" y="4883384"/>
            <a:ext cx="2313603" cy="17001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7483" y="5165676"/>
            <a:ext cx="1722985" cy="12297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4652" y="1991867"/>
            <a:ext cx="3867911" cy="37277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80771"/>
            <a:ext cx="9029700" cy="67772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655" y="0"/>
            <a:ext cx="9043416" cy="67711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2516" y="67054"/>
            <a:ext cx="8770620" cy="67497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3040" y="1285397"/>
            <a:ext cx="9547225" cy="5241925"/>
            <a:chOff x="943040" y="1285397"/>
            <a:chExt cx="9547225" cy="5241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5251" y="1831847"/>
              <a:ext cx="5044829" cy="44397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040" y="1285397"/>
              <a:ext cx="3289317" cy="52414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76955" y="3874008"/>
              <a:ext cx="4464050" cy="1242060"/>
            </a:xfrm>
            <a:custGeom>
              <a:avLst/>
              <a:gdLst/>
              <a:ahLst/>
              <a:cxnLst/>
              <a:rect l="l" t="t" r="r" b="b"/>
              <a:pathLst>
                <a:path w="4464050" h="1242060">
                  <a:moveTo>
                    <a:pt x="3842766" y="0"/>
                  </a:moveTo>
                  <a:lnTo>
                    <a:pt x="3842766" y="310515"/>
                  </a:lnTo>
                  <a:lnTo>
                    <a:pt x="0" y="310515"/>
                  </a:lnTo>
                  <a:lnTo>
                    <a:pt x="0" y="931545"/>
                  </a:lnTo>
                  <a:lnTo>
                    <a:pt x="3842766" y="931545"/>
                  </a:lnTo>
                  <a:lnTo>
                    <a:pt x="3842766" y="1242060"/>
                  </a:lnTo>
                  <a:lnTo>
                    <a:pt x="4463796" y="621030"/>
                  </a:lnTo>
                  <a:lnTo>
                    <a:pt x="3842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6955" y="3874008"/>
              <a:ext cx="4464050" cy="1242060"/>
            </a:xfrm>
            <a:custGeom>
              <a:avLst/>
              <a:gdLst/>
              <a:ahLst/>
              <a:cxnLst/>
              <a:rect l="l" t="t" r="r" b="b"/>
              <a:pathLst>
                <a:path w="4464050" h="1242060">
                  <a:moveTo>
                    <a:pt x="0" y="310515"/>
                  </a:moveTo>
                  <a:lnTo>
                    <a:pt x="3842766" y="310515"/>
                  </a:lnTo>
                  <a:lnTo>
                    <a:pt x="3842766" y="0"/>
                  </a:lnTo>
                  <a:lnTo>
                    <a:pt x="4463796" y="621030"/>
                  </a:lnTo>
                  <a:lnTo>
                    <a:pt x="3842766" y="1242060"/>
                  </a:lnTo>
                  <a:lnTo>
                    <a:pt x="3842766" y="931545"/>
                  </a:lnTo>
                  <a:lnTo>
                    <a:pt x="0" y="931545"/>
                  </a:lnTo>
                  <a:lnTo>
                    <a:pt x="0" y="3105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7207" y="-812"/>
            <a:ext cx="62166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4800" i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Triplo</a:t>
            </a:r>
            <a:r>
              <a:rPr sz="4800" i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5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207" y="-812"/>
            <a:ext cx="62166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4800" i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Triplo</a:t>
            </a:r>
            <a:r>
              <a:rPr sz="4800" i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5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465" y="2121572"/>
            <a:ext cx="4361981" cy="25860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9613" y="2094242"/>
            <a:ext cx="3798317" cy="41465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b="55556"/>
          <a:stretch/>
        </p:blipFill>
        <p:spPr>
          <a:xfrm>
            <a:off x="169162" y="0"/>
            <a:ext cx="1187043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7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891" y="1118616"/>
            <a:ext cx="10727436" cy="47709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207" y="-812"/>
            <a:ext cx="62166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4800" i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Triplo</a:t>
            </a:r>
            <a:r>
              <a:rPr sz="4800" i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800" i="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i="0" spc="-5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9911" y="2880360"/>
            <a:ext cx="3752088" cy="36819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0405" y="169240"/>
            <a:ext cx="4671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3600" i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Triplo</a:t>
            </a:r>
            <a:r>
              <a:rPr sz="36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600" i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35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240" y="925195"/>
            <a:ext cx="812863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Fazer</a:t>
            </a:r>
            <a:r>
              <a:rPr sz="2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corte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cubo,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plano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qualquer.</a:t>
            </a:r>
            <a:endParaRPr sz="24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1925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Aplicar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equações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equilíbrio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força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tetraedro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gerado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6380" y="2619754"/>
            <a:ext cx="6222492" cy="41315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628" y="1498091"/>
            <a:ext cx="5262372" cy="5166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555" y="4204715"/>
            <a:ext cx="5760720" cy="24978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4507" y="1102614"/>
            <a:ext cx="419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tensões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que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surgem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plano: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1637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36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Triplo</a:t>
            </a:r>
            <a:r>
              <a:rPr sz="36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6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4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882" y="1834364"/>
            <a:ext cx="5449729" cy="207877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11" y="5844975"/>
            <a:ext cx="11754823" cy="5223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881" y="4785105"/>
            <a:ext cx="6167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Projetando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sobre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normal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Symbol"/>
                <a:cs typeface="Symbol"/>
              </a:rPr>
              <a:t></a:t>
            </a:r>
            <a:r>
              <a:rPr sz="2400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vetor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Symbol"/>
                <a:cs typeface="Symbol"/>
              </a:rPr>
              <a:t></a:t>
            </a:r>
            <a:r>
              <a:rPr sz="24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tensão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4507" y="830580"/>
            <a:ext cx="3916679" cy="3072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6202" y="2365248"/>
            <a:ext cx="3121755" cy="7485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96" y="830580"/>
            <a:ext cx="3128772" cy="30723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04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36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Triplo</a:t>
            </a:r>
            <a:r>
              <a:rPr sz="36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6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4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164" y="1299591"/>
            <a:ext cx="4184738" cy="798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7304" y="3520440"/>
            <a:ext cx="3916679" cy="30708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8993" y="4577804"/>
            <a:ext cx="3744223" cy="10875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655" y="2720339"/>
            <a:ext cx="11756298" cy="5280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2654" y="203403"/>
            <a:ext cx="4671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sz="3600" i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Triplo</a:t>
            </a:r>
            <a:r>
              <a:rPr sz="36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600" i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35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0198" rIns="0" bIns="0" rtlCol="0">
            <a:spAutoFit/>
          </a:bodyPr>
          <a:lstStyle/>
          <a:p>
            <a:pPr marL="263779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DETERMINAÇÃO</a:t>
            </a:r>
            <a:r>
              <a:rPr sz="3600" i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DAS</a:t>
            </a:r>
            <a:r>
              <a:rPr sz="3600" i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r>
              <a:rPr sz="3600" i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20" dirty="0">
                <a:solidFill>
                  <a:srgbClr val="000000"/>
                </a:solidFill>
                <a:latin typeface="Calibri"/>
                <a:cs typeface="Calibri"/>
              </a:rPr>
              <a:t>PRINCIPAIS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435"/>
            <a:ext cx="1987295" cy="2037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760" y="2474196"/>
            <a:ext cx="7882768" cy="42593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4746" y="6071565"/>
            <a:ext cx="2346503" cy="6470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70530" y="853185"/>
            <a:ext cx="8891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Resolvendo</a:t>
            </a:r>
            <a:r>
              <a:rPr sz="2400" b="1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400" b="1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polinômio</a:t>
            </a:r>
            <a:r>
              <a:rPr sz="2400" b="1" i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4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3º:</a:t>
            </a:r>
            <a:r>
              <a:rPr sz="24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Cardano-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Tartaglia,</a:t>
            </a:r>
            <a:r>
              <a:rPr sz="24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raízes</a:t>
            </a:r>
            <a:r>
              <a:rPr sz="24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6FC0"/>
                </a:solidFill>
                <a:latin typeface="Arial"/>
                <a:cs typeface="Arial"/>
              </a:rPr>
              <a:t>são: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0874" y="5758356"/>
            <a:ext cx="1904294" cy="4555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8847" y="971402"/>
            <a:ext cx="6575011" cy="35511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697" y="1113052"/>
            <a:ext cx="4513747" cy="26586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39" y="4819269"/>
            <a:ext cx="806132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  <a:tabLst>
                <a:tab pos="1227455" algn="l"/>
              </a:tabLst>
            </a:pP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400" b="1" i="1" baseline="-20833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24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400" b="1" i="1" baseline="-20833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24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400" b="1" i="1" spc="-37" baseline="-20833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2400" b="1" i="1" baseline="-20833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são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os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invariantes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tensão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b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tensão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cisalhante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máxima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fica: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Para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deformações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principais,</a:t>
            </a:r>
            <a:r>
              <a:rPr sz="2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basta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substituir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σ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por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6FC0"/>
                </a:solidFill>
                <a:latin typeface="Symbol"/>
                <a:cs typeface="Symbol"/>
              </a:rPr>
              <a:t>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" rIns="0" bIns="0" rtlCol="0">
            <a:spAutoFit/>
          </a:bodyPr>
          <a:lstStyle/>
          <a:p>
            <a:pPr marL="1969135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DETERMINAÇÃO</a:t>
            </a:r>
            <a:r>
              <a:rPr sz="4400" i="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DAS</a:t>
            </a:r>
            <a:r>
              <a:rPr sz="4400" i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r>
              <a:rPr sz="4400" i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20" dirty="0">
                <a:solidFill>
                  <a:srgbClr val="000000"/>
                </a:solidFill>
                <a:latin typeface="Calibri"/>
                <a:cs typeface="Calibri"/>
              </a:rPr>
              <a:t>PRINCIPAIS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8385" y="2068600"/>
            <a:ext cx="5567680" cy="2658745"/>
            <a:chOff x="278385" y="2068600"/>
            <a:chExt cx="5567680" cy="2658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385" y="2068600"/>
              <a:ext cx="4513747" cy="26586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19371" y="2406396"/>
              <a:ext cx="1726564" cy="76200"/>
            </a:xfrm>
            <a:custGeom>
              <a:avLst/>
              <a:gdLst/>
              <a:ahLst/>
              <a:cxnLst/>
              <a:rect l="l" t="t" r="r" b="b"/>
              <a:pathLst>
                <a:path w="1726564" h="76200">
                  <a:moveTo>
                    <a:pt x="1650111" y="0"/>
                  </a:moveTo>
                  <a:lnTo>
                    <a:pt x="1650111" y="76200"/>
                  </a:lnTo>
                  <a:lnTo>
                    <a:pt x="1713611" y="44450"/>
                  </a:lnTo>
                  <a:lnTo>
                    <a:pt x="1662811" y="44450"/>
                  </a:lnTo>
                  <a:lnTo>
                    <a:pt x="1662811" y="31750"/>
                  </a:lnTo>
                  <a:lnTo>
                    <a:pt x="1713611" y="31750"/>
                  </a:lnTo>
                  <a:lnTo>
                    <a:pt x="1650111" y="0"/>
                  </a:lnTo>
                  <a:close/>
                </a:path>
                <a:path w="1726564" h="76200">
                  <a:moveTo>
                    <a:pt x="1650111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650111" y="44450"/>
                  </a:lnTo>
                  <a:lnTo>
                    <a:pt x="1650111" y="31750"/>
                  </a:lnTo>
                  <a:close/>
                </a:path>
                <a:path w="1726564" h="76200">
                  <a:moveTo>
                    <a:pt x="1713611" y="31750"/>
                  </a:moveTo>
                  <a:lnTo>
                    <a:pt x="1662811" y="31750"/>
                  </a:lnTo>
                  <a:lnTo>
                    <a:pt x="1662811" y="44450"/>
                  </a:lnTo>
                  <a:lnTo>
                    <a:pt x="1713611" y="44450"/>
                  </a:lnTo>
                  <a:lnTo>
                    <a:pt x="1726311" y="38100"/>
                  </a:lnTo>
                  <a:lnTo>
                    <a:pt x="171361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4737" rIns="0" bIns="0" rtlCol="0">
            <a:spAutoFit/>
          </a:bodyPr>
          <a:lstStyle/>
          <a:p>
            <a:pPr marL="164973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DETERMINAÇÃO</a:t>
            </a:r>
            <a:r>
              <a:rPr sz="4400" i="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DAS</a:t>
            </a:r>
            <a:r>
              <a:rPr sz="4400" i="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DIREÇÕES</a:t>
            </a:r>
            <a:r>
              <a:rPr sz="4400" i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20" dirty="0">
                <a:solidFill>
                  <a:srgbClr val="000000"/>
                </a:solidFill>
                <a:latin typeface="Calibri"/>
                <a:cs typeface="Calibri"/>
              </a:rPr>
              <a:t>PRINCIPAIS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6259" y="2422382"/>
            <a:ext cx="5470933" cy="3048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5595" y="860297"/>
            <a:ext cx="903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Com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cada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uma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dessas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tensões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principais,</a:t>
            </a:r>
            <a:r>
              <a:rPr sz="2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obtém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sua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direção: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01155" y="1949195"/>
            <a:ext cx="45720" cy="3914140"/>
          </a:xfrm>
          <a:custGeom>
            <a:avLst/>
            <a:gdLst/>
            <a:ahLst/>
            <a:cxnLst/>
            <a:rect l="l" t="t" r="r" b="b"/>
            <a:pathLst>
              <a:path w="45720" h="3914140">
                <a:moveTo>
                  <a:pt x="45720" y="3913631"/>
                </a:moveTo>
                <a:lnTo>
                  <a:pt x="33147" y="3913631"/>
                </a:lnTo>
                <a:lnTo>
                  <a:pt x="22860" y="3911930"/>
                </a:lnTo>
                <a:lnTo>
                  <a:pt x="22860" y="3909822"/>
                </a:lnTo>
                <a:lnTo>
                  <a:pt x="22860" y="1960626"/>
                </a:lnTo>
                <a:lnTo>
                  <a:pt x="22860" y="1958466"/>
                </a:lnTo>
                <a:lnTo>
                  <a:pt x="12573" y="1956815"/>
                </a:lnTo>
                <a:lnTo>
                  <a:pt x="0" y="1956815"/>
                </a:lnTo>
                <a:lnTo>
                  <a:pt x="12573" y="1956815"/>
                </a:lnTo>
                <a:lnTo>
                  <a:pt x="22860" y="1955164"/>
                </a:lnTo>
                <a:lnTo>
                  <a:pt x="22860" y="1953005"/>
                </a:lnTo>
                <a:lnTo>
                  <a:pt x="22860" y="3809"/>
                </a:lnTo>
                <a:lnTo>
                  <a:pt x="22860" y="1650"/>
                </a:lnTo>
                <a:lnTo>
                  <a:pt x="33147" y="0"/>
                </a:lnTo>
                <a:lnTo>
                  <a:pt x="45720" y="0"/>
                </a:lnTo>
              </a:path>
            </a:pathLst>
          </a:custGeom>
          <a:ln w="634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CÍRCULO</a:t>
            </a:r>
            <a:r>
              <a:rPr sz="44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4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20" dirty="0">
                <a:solidFill>
                  <a:srgbClr val="000000"/>
                </a:solidFill>
                <a:latin typeface="Calibri"/>
                <a:cs typeface="Calibri"/>
              </a:rPr>
              <a:t>MOHR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b="7243"/>
          <a:stretch/>
        </p:blipFill>
        <p:spPr>
          <a:xfrm>
            <a:off x="5486400" y="166115"/>
            <a:ext cx="6347458" cy="638708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solidFill>
                  <a:srgbClr val="000000"/>
                </a:solidFill>
                <a:latin typeface="Arial"/>
                <a:cs typeface="Arial"/>
              </a:rPr>
              <a:t>EXEMPLO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1746504"/>
            <a:ext cx="6484620" cy="49758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8203" y="1010792"/>
            <a:ext cx="9422765" cy="1485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Obtenha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tensões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principais,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unidades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MPa.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839"/>
              </a:spcBef>
            </a:pP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Resolução: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8081" y="3085616"/>
            <a:ext cx="2810705" cy="2833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762000"/>
            <a:ext cx="10668000" cy="5715000"/>
            <a:chOff x="304800" y="914400"/>
            <a:chExt cx="9061704" cy="5029200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t="43333" b="26711"/>
            <a:stretch/>
          </p:blipFill>
          <p:spPr>
            <a:xfrm>
              <a:off x="304800" y="914400"/>
              <a:ext cx="9061704" cy="2054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3651504"/>
              <a:ext cx="3008376" cy="2292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617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03" rIns="0" bIns="0" rtlCol="0">
            <a:spAutoFit/>
          </a:bodyPr>
          <a:lstStyle/>
          <a:p>
            <a:pPr marL="431165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solidFill>
                  <a:srgbClr val="000000"/>
                </a:solidFill>
                <a:latin typeface="Arial"/>
                <a:cs typeface="Arial"/>
              </a:rPr>
              <a:t>EXEMPLO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97" y="1148075"/>
            <a:ext cx="5043620" cy="19963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3146" y="3450060"/>
            <a:ext cx="7339564" cy="321709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41" y="1161872"/>
            <a:ext cx="4515228" cy="26601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03" rIns="0" bIns="0" rtlCol="0">
            <a:spAutoFit/>
          </a:bodyPr>
          <a:lstStyle/>
          <a:p>
            <a:pPr marL="431165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solidFill>
                  <a:srgbClr val="000000"/>
                </a:solidFill>
                <a:latin typeface="Arial"/>
                <a:cs typeface="Arial"/>
              </a:rPr>
              <a:t>EXEMPLO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9001" y="2702695"/>
            <a:ext cx="6916470" cy="37940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5719" y="169925"/>
            <a:ext cx="2505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EXEMPLO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73048"/>
            <a:ext cx="119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Para</a:t>
            </a:r>
            <a:r>
              <a:rPr sz="2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σ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1185672"/>
            <a:ext cx="5861304" cy="22219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3587622"/>
            <a:ext cx="119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Para</a:t>
            </a:r>
            <a:r>
              <a:rPr sz="2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σ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7897" y="1297639"/>
            <a:ext cx="4848626" cy="20452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408" y="4446008"/>
            <a:ext cx="6257004" cy="167307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5177" y="286258"/>
            <a:ext cx="6257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0425" algn="l"/>
              </a:tabLst>
            </a:pPr>
            <a:r>
              <a:rPr spc="-10" dirty="0">
                <a:solidFill>
                  <a:srgbClr val="05070D"/>
                </a:solidFill>
              </a:rPr>
              <a:t>Classificação</a:t>
            </a:r>
            <a:r>
              <a:rPr dirty="0">
                <a:solidFill>
                  <a:srgbClr val="05070D"/>
                </a:solidFill>
              </a:rPr>
              <a:t>	dos</a:t>
            </a:r>
            <a:r>
              <a:rPr spc="-85" dirty="0">
                <a:solidFill>
                  <a:srgbClr val="05070D"/>
                </a:solidFill>
              </a:rPr>
              <a:t> </a:t>
            </a:r>
            <a:r>
              <a:rPr dirty="0">
                <a:solidFill>
                  <a:srgbClr val="05070D"/>
                </a:solidFill>
              </a:rPr>
              <a:t>materiais</a:t>
            </a:r>
            <a:r>
              <a:rPr spc="-75" dirty="0">
                <a:solidFill>
                  <a:srgbClr val="05070D"/>
                </a:solidFill>
              </a:rPr>
              <a:t> </a:t>
            </a:r>
            <a:r>
              <a:rPr dirty="0">
                <a:solidFill>
                  <a:srgbClr val="05070D"/>
                </a:solidFill>
              </a:rPr>
              <a:t>de</a:t>
            </a:r>
            <a:r>
              <a:rPr spc="-75" dirty="0">
                <a:solidFill>
                  <a:srgbClr val="05070D"/>
                </a:solidFill>
              </a:rPr>
              <a:t> </a:t>
            </a:r>
            <a:r>
              <a:rPr spc="-10" dirty="0">
                <a:solidFill>
                  <a:srgbClr val="05070D"/>
                </a:solidFill>
              </a:rPr>
              <a:t>engenharia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0876" y="1510665"/>
            <a:ext cx="6885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DÚCTEIS:</a:t>
            </a:r>
            <a:r>
              <a:rPr sz="2400" b="1" i="1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rompem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c/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níveis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5070D"/>
                </a:solidFill>
                <a:latin typeface="Arial"/>
                <a:cs typeface="Arial"/>
              </a:rPr>
              <a:t>alto</a:t>
            </a:r>
            <a:r>
              <a:rPr sz="2400" b="1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deformação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FRÁGEIS:</a:t>
            </a:r>
            <a:r>
              <a:rPr sz="2400" b="1" i="1" spc="-5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rompem</a:t>
            </a:r>
            <a:r>
              <a:rPr sz="2400" spc="-4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c/</a:t>
            </a:r>
            <a:r>
              <a:rPr sz="2400" spc="-5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níveis</a:t>
            </a: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5070D"/>
                </a:solidFill>
                <a:latin typeface="Arial"/>
                <a:cs typeface="Arial"/>
              </a:rPr>
              <a:t>baixo</a:t>
            </a:r>
            <a:r>
              <a:rPr sz="2400" b="1" spc="-4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deformação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688" y="3671442"/>
            <a:ext cx="34016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119630" algn="l"/>
              </a:tabLst>
            </a:pPr>
            <a:r>
              <a:rPr sz="2400" b="1" i="1" spc="-10" dirty="0">
                <a:solidFill>
                  <a:srgbClr val="05070D"/>
                </a:solidFill>
                <a:latin typeface="Arial"/>
                <a:cs typeface="Arial"/>
              </a:rPr>
              <a:t>Classificação</a:t>
            </a: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	</a:t>
            </a:r>
            <a:r>
              <a:rPr sz="2400" b="1" i="1" spc="-10" dirty="0">
                <a:solidFill>
                  <a:srgbClr val="05070D"/>
                </a:solidFill>
                <a:latin typeface="Arial"/>
                <a:cs typeface="Arial"/>
              </a:rPr>
              <a:t>limitada: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Afetados </a:t>
            </a: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por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60045" marR="355600" algn="ctr">
              <a:lnSpc>
                <a:spcPct val="100000"/>
              </a:lnSpc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Defeitos</a:t>
            </a:r>
            <a:r>
              <a:rPr sz="2400" spc="-4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intrínsecos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Efeito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escala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9771" rIns="0" bIns="0" rtlCol="0">
            <a:spAutoFit/>
          </a:bodyPr>
          <a:lstStyle/>
          <a:p>
            <a:pPr marL="4285615">
              <a:lnSpc>
                <a:spcPct val="100000"/>
              </a:lnSpc>
              <a:spcBef>
                <a:spcPts val="100"/>
              </a:spcBef>
            </a:pPr>
            <a:r>
              <a:rPr i="0" dirty="0">
                <a:solidFill>
                  <a:srgbClr val="05070D"/>
                </a:solidFill>
                <a:latin typeface="Arial"/>
                <a:cs typeface="Arial"/>
              </a:rPr>
              <a:t>Heterogeneidade</a:t>
            </a:r>
            <a:r>
              <a:rPr i="0" spc="-5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i="0" dirty="0">
                <a:solidFill>
                  <a:srgbClr val="05070D"/>
                </a:solidFill>
                <a:latin typeface="Arial"/>
                <a:cs typeface="Arial"/>
              </a:rPr>
              <a:t>do</a:t>
            </a:r>
            <a:r>
              <a:rPr i="0" spc="-7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i="0" spc="-20" dirty="0">
                <a:solidFill>
                  <a:srgbClr val="05070D"/>
                </a:solidFill>
                <a:latin typeface="Arial"/>
                <a:cs typeface="Arial"/>
              </a:rPr>
              <a:t>meio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7848" y="1222070"/>
            <a:ext cx="5993130" cy="521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Influencia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resposta</a:t>
            </a:r>
            <a:r>
              <a:rPr sz="2400" spc="-3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mecânica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93345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depende da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solicitação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R="278130" algn="ctr">
              <a:lnSpc>
                <a:spcPct val="100000"/>
              </a:lnSpc>
            </a:pP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Concreto:</a:t>
            </a:r>
            <a:r>
              <a:rPr sz="2400" b="1" i="1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material</a:t>
            </a:r>
            <a:r>
              <a:rPr sz="2400" b="1" i="1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5070D"/>
                </a:solidFill>
                <a:latin typeface="Arial"/>
                <a:cs typeface="Arial"/>
              </a:rPr>
              <a:t>composto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429385" marR="1710055" indent="635" algn="ctr">
              <a:lnSpc>
                <a:spcPct val="100000"/>
              </a:lnSpc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Frágil</a:t>
            </a: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p/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 tração</a:t>
            </a:r>
            <a:r>
              <a:rPr sz="2400" spc="60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Dúctil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p/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compressão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Metais:</a:t>
            </a:r>
            <a:r>
              <a:rPr sz="2400" b="1" i="1" spc="-9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5070D"/>
                </a:solidFill>
                <a:latin typeface="Arial"/>
                <a:cs typeface="Arial"/>
              </a:rPr>
              <a:t>homogêneo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  <a:tabLst>
                <a:tab pos="2981325" algn="l"/>
              </a:tabLst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Boa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deformabilidade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	em</a:t>
            </a:r>
            <a:r>
              <a:rPr sz="24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diferentes tipos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de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solicitações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1216" y="850138"/>
            <a:ext cx="471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solidFill>
                  <a:srgbClr val="05070D"/>
                </a:solidFill>
                <a:latin typeface="Calibri"/>
                <a:cs typeface="Calibri"/>
              </a:rPr>
              <a:t>Capacidade</a:t>
            </a:r>
            <a:r>
              <a:rPr i="0" spc="-7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05070D"/>
                </a:solidFill>
                <a:latin typeface="Calibri"/>
                <a:cs typeface="Calibri"/>
              </a:rPr>
              <a:t>Resistente</a:t>
            </a:r>
            <a:r>
              <a:rPr i="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05070D"/>
                </a:solidFill>
                <a:latin typeface="Calibri"/>
                <a:cs typeface="Calibri"/>
              </a:rPr>
              <a:t>dos</a:t>
            </a:r>
            <a:r>
              <a:rPr i="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05070D"/>
                </a:solidFill>
                <a:latin typeface="Calibri"/>
                <a:cs typeface="Calibri"/>
              </a:rPr>
              <a:t>materiais</a:t>
            </a:r>
            <a:r>
              <a:rPr b="0" i="0" spc="-10" dirty="0">
                <a:solidFill>
                  <a:srgbClr val="05070D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0595" y="1930095"/>
            <a:ext cx="7534275" cy="269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034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Resultado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combinação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efeitos</a:t>
            </a:r>
            <a:endParaRPr sz="2400">
              <a:latin typeface="Calibri"/>
              <a:cs typeface="Calibri"/>
            </a:endParaRPr>
          </a:p>
          <a:p>
            <a:pPr marL="1471295" marR="5080" indent="-1459230">
              <a:lnSpc>
                <a:spcPts val="9640"/>
              </a:lnSpc>
              <a:spcBef>
                <a:spcPts val="114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Identificar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solicitações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q/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excedam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sua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capacidade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resistente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Objetiva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projetos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Seguros</a:t>
            </a:r>
            <a:r>
              <a:rPr sz="2400" b="1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Econômicos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082" y="5747715"/>
            <a:ext cx="495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Busca-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se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critérios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p/</a:t>
            </a: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avaliar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segurança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1779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5070D"/>
                </a:solidFill>
              </a:rPr>
              <a:t>CRITÉRIOS</a:t>
            </a:r>
            <a:r>
              <a:rPr spc="-20" dirty="0">
                <a:solidFill>
                  <a:srgbClr val="05070D"/>
                </a:solidFill>
              </a:rPr>
              <a:t> </a:t>
            </a:r>
            <a:r>
              <a:rPr dirty="0">
                <a:solidFill>
                  <a:srgbClr val="05070D"/>
                </a:solidFill>
              </a:rPr>
              <a:t>DE</a:t>
            </a:r>
            <a:r>
              <a:rPr spc="-15" dirty="0">
                <a:solidFill>
                  <a:srgbClr val="05070D"/>
                </a:solidFill>
              </a:rPr>
              <a:t> </a:t>
            </a:r>
            <a:r>
              <a:rPr spc="-10" dirty="0">
                <a:solidFill>
                  <a:srgbClr val="05070D"/>
                </a:solidFill>
              </a:rPr>
              <a:t>RESISTÊNCIA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2892" y="1510665"/>
            <a:ext cx="69729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2045" marR="5080" indent="-11099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Formas</a:t>
            </a:r>
            <a:r>
              <a:rPr sz="24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simples</a:t>
            </a:r>
            <a:r>
              <a:rPr sz="2400" spc="1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</a:t>
            </a:r>
            <a:r>
              <a:rPr sz="24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plausíveis</a:t>
            </a:r>
            <a:r>
              <a:rPr sz="2400" spc="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p/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identificar</a:t>
            </a:r>
            <a:r>
              <a:rPr sz="2400" spc="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situações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limites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da</a:t>
            </a:r>
            <a:r>
              <a:rPr sz="24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resistência dos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materiais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1641" y="3382721"/>
            <a:ext cx="719455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Dependendo</a:t>
            </a:r>
            <a:r>
              <a:rPr sz="2400" spc="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do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tipo</a:t>
            </a:r>
            <a:r>
              <a:rPr sz="24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material: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Postula-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se limite</a:t>
            </a:r>
            <a:r>
              <a:rPr sz="2400" spc="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à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tensão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(função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do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tipo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ruptura)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88265" algn="ctr">
              <a:lnSpc>
                <a:spcPct val="100000"/>
              </a:lnSpc>
            </a:pPr>
            <a:r>
              <a:rPr sz="2400" b="1" spc="-10" dirty="0">
                <a:solidFill>
                  <a:srgbClr val="05070D"/>
                </a:solidFill>
                <a:latin typeface="Arial"/>
                <a:cs typeface="Arial"/>
              </a:rPr>
              <a:t>Normal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2400" b="1" spc="-10" dirty="0">
                <a:solidFill>
                  <a:srgbClr val="05070D"/>
                </a:solidFill>
                <a:latin typeface="Arial"/>
                <a:cs typeface="Arial"/>
              </a:rPr>
              <a:t>Cisalhamento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32411" y="649538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634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5070D"/>
                </a:solidFill>
              </a:rPr>
              <a:t>CRITÉRIOS</a:t>
            </a:r>
            <a:r>
              <a:rPr spc="-20" dirty="0">
                <a:solidFill>
                  <a:srgbClr val="05070D"/>
                </a:solidFill>
              </a:rPr>
              <a:t> </a:t>
            </a:r>
            <a:r>
              <a:rPr dirty="0">
                <a:solidFill>
                  <a:srgbClr val="05070D"/>
                </a:solidFill>
              </a:rPr>
              <a:t>DE</a:t>
            </a:r>
            <a:r>
              <a:rPr spc="-15" dirty="0">
                <a:solidFill>
                  <a:srgbClr val="05070D"/>
                </a:solidFill>
              </a:rPr>
              <a:t> </a:t>
            </a:r>
            <a:r>
              <a:rPr spc="-10" dirty="0">
                <a:solidFill>
                  <a:srgbClr val="05070D"/>
                </a:solidFill>
              </a:rPr>
              <a:t>RESISTÊNCIA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5439" y="1078484"/>
            <a:ext cx="8235315" cy="313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2990" marR="5080" indent="-23336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Envolve</a:t>
            </a:r>
            <a:r>
              <a:rPr sz="24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componentes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tensão</a:t>
            </a:r>
            <a:r>
              <a:rPr sz="2400" spc="-3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q/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quantifica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intensidade </a:t>
            </a: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estado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local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solicitação</a:t>
            </a:r>
            <a:endParaRPr sz="2400">
              <a:latin typeface="Arial"/>
              <a:cs typeface="Arial"/>
            </a:endParaRPr>
          </a:p>
          <a:p>
            <a:pPr marL="2037714" marR="1017269" algn="ctr">
              <a:lnSpc>
                <a:spcPct val="256000"/>
              </a:lnSpc>
              <a:spcBef>
                <a:spcPts val="109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Resistência</a:t>
            </a: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responsáveis</a:t>
            </a:r>
            <a:r>
              <a:rPr sz="2400" spc="-3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pela</a:t>
            </a:r>
            <a:r>
              <a:rPr sz="2400" spc="-4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ruptura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Ensaios de</a:t>
            </a:r>
            <a:r>
              <a:rPr sz="24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laboratório</a:t>
            </a:r>
            <a:endParaRPr sz="2400">
              <a:latin typeface="Arial"/>
              <a:cs typeface="Arial"/>
            </a:endParaRPr>
          </a:p>
          <a:p>
            <a:pPr marL="1014094" algn="ctr">
              <a:lnSpc>
                <a:spcPct val="100000"/>
              </a:lnSpc>
            </a:pP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uniaxiais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6401" y="4751578"/>
            <a:ext cx="2694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Tração/compressão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4781" y="4823282"/>
            <a:ext cx="2995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Cisalhamento</a:t>
            </a:r>
            <a:r>
              <a:rPr sz="2400" spc="-4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simples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4072254"/>
            <a:ext cx="3095625" cy="652780"/>
          </a:xfrm>
          <a:custGeom>
            <a:avLst/>
            <a:gdLst/>
            <a:ahLst/>
            <a:cxnLst/>
            <a:rect l="l" t="t" r="r" b="b"/>
            <a:pathLst>
              <a:path w="3095625" h="652779">
                <a:moveTo>
                  <a:pt x="437388" y="8001"/>
                </a:moveTo>
                <a:lnTo>
                  <a:pt x="426720" y="889"/>
                </a:lnTo>
                <a:lnTo>
                  <a:pt x="36995" y="585609"/>
                </a:lnTo>
                <a:lnTo>
                  <a:pt x="10541" y="567944"/>
                </a:lnTo>
                <a:lnTo>
                  <a:pt x="0" y="652526"/>
                </a:lnTo>
                <a:lnTo>
                  <a:pt x="73914" y="610235"/>
                </a:lnTo>
                <a:lnTo>
                  <a:pt x="63436" y="603250"/>
                </a:lnTo>
                <a:lnTo>
                  <a:pt x="47574" y="592658"/>
                </a:lnTo>
                <a:lnTo>
                  <a:pt x="437388" y="8001"/>
                </a:lnTo>
                <a:close/>
              </a:path>
              <a:path w="3095625" h="652779">
                <a:moveTo>
                  <a:pt x="3095244" y="580517"/>
                </a:moveTo>
                <a:lnTo>
                  <a:pt x="3081782" y="540131"/>
                </a:lnTo>
                <a:lnTo>
                  <a:pt x="3068320" y="499745"/>
                </a:lnTo>
                <a:lnTo>
                  <a:pt x="3045891" y="522173"/>
                </a:lnTo>
                <a:lnTo>
                  <a:pt x="2523617" y="0"/>
                </a:lnTo>
                <a:lnTo>
                  <a:pt x="2514727" y="8890"/>
                </a:lnTo>
                <a:lnTo>
                  <a:pt x="3036887" y="531177"/>
                </a:lnTo>
                <a:lnTo>
                  <a:pt x="3014472" y="553593"/>
                </a:lnTo>
                <a:lnTo>
                  <a:pt x="3095244" y="58051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41829" y="6245148"/>
            <a:ext cx="149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Solicitação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65878" y="6284721"/>
            <a:ext cx="1524635" cy="227965"/>
            <a:chOff x="4865878" y="6284721"/>
            <a:chExt cx="1524635" cy="227965"/>
          </a:xfrm>
        </p:grpSpPr>
        <p:sp>
          <p:nvSpPr>
            <p:cNvPr id="10" name="object 10"/>
            <p:cNvSpPr/>
            <p:nvPr/>
          </p:nvSpPr>
          <p:spPr>
            <a:xfrm>
              <a:off x="4872228" y="6291071"/>
              <a:ext cx="1511935" cy="215265"/>
            </a:xfrm>
            <a:custGeom>
              <a:avLst/>
              <a:gdLst/>
              <a:ahLst/>
              <a:cxnLst/>
              <a:rect l="l" t="t" r="r" b="b"/>
              <a:pathLst>
                <a:path w="1511935" h="215265">
                  <a:moveTo>
                    <a:pt x="1404366" y="0"/>
                  </a:moveTo>
                  <a:lnTo>
                    <a:pt x="1404366" y="53720"/>
                  </a:lnTo>
                  <a:lnTo>
                    <a:pt x="0" y="53720"/>
                  </a:lnTo>
                  <a:lnTo>
                    <a:pt x="0" y="161162"/>
                  </a:lnTo>
                  <a:lnTo>
                    <a:pt x="1404366" y="161162"/>
                  </a:lnTo>
                  <a:lnTo>
                    <a:pt x="1404366" y="214883"/>
                  </a:lnTo>
                  <a:lnTo>
                    <a:pt x="1511808" y="107441"/>
                  </a:lnTo>
                  <a:lnTo>
                    <a:pt x="14043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2228" y="6291071"/>
              <a:ext cx="1511935" cy="215265"/>
            </a:xfrm>
            <a:custGeom>
              <a:avLst/>
              <a:gdLst/>
              <a:ahLst/>
              <a:cxnLst/>
              <a:rect l="l" t="t" r="r" b="b"/>
              <a:pathLst>
                <a:path w="1511935" h="215265">
                  <a:moveTo>
                    <a:pt x="0" y="53720"/>
                  </a:moveTo>
                  <a:lnTo>
                    <a:pt x="1404366" y="53720"/>
                  </a:lnTo>
                  <a:lnTo>
                    <a:pt x="1404366" y="0"/>
                  </a:lnTo>
                  <a:lnTo>
                    <a:pt x="1511808" y="107441"/>
                  </a:lnTo>
                  <a:lnTo>
                    <a:pt x="1404366" y="214883"/>
                  </a:lnTo>
                  <a:lnTo>
                    <a:pt x="1404366" y="161162"/>
                  </a:lnTo>
                  <a:lnTo>
                    <a:pt x="0" y="161162"/>
                  </a:lnTo>
                  <a:lnTo>
                    <a:pt x="0" y="5372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38898" y="6029045"/>
            <a:ext cx="29229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Tensões</a:t>
            </a:r>
            <a:r>
              <a:rPr sz="2400" spc="-1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admissíveis,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Ruptura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do</a:t>
            </a: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3230" y="5805322"/>
            <a:ext cx="111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compara-</a:t>
            </a:r>
            <a:r>
              <a:rPr sz="1800" spc="-25" dirty="0">
                <a:solidFill>
                  <a:srgbClr val="05070D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9180" y="912875"/>
            <a:ext cx="10019030" cy="5974080"/>
            <a:chOff x="1059180" y="912875"/>
            <a:chExt cx="10019030" cy="5974080"/>
          </a:xfrm>
        </p:grpSpPr>
        <p:sp>
          <p:nvSpPr>
            <p:cNvPr id="15" name="object 15"/>
            <p:cNvSpPr/>
            <p:nvPr/>
          </p:nvSpPr>
          <p:spPr>
            <a:xfrm>
              <a:off x="1078230" y="931925"/>
              <a:ext cx="9980930" cy="4589145"/>
            </a:xfrm>
            <a:custGeom>
              <a:avLst/>
              <a:gdLst/>
              <a:ahLst/>
              <a:cxnLst/>
              <a:rect l="l" t="t" r="r" b="b"/>
              <a:pathLst>
                <a:path w="9980930" h="4589145">
                  <a:moveTo>
                    <a:pt x="0" y="4588764"/>
                  </a:moveTo>
                  <a:lnTo>
                    <a:pt x="9980676" y="4588764"/>
                  </a:lnTo>
                  <a:lnTo>
                    <a:pt x="9980676" y="0"/>
                  </a:lnTo>
                  <a:lnTo>
                    <a:pt x="0" y="0"/>
                  </a:lnTo>
                  <a:lnTo>
                    <a:pt x="0" y="458876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93976" y="5580887"/>
              <a:ext cx="7827645" cy="1277620"/>
            </a:xfrm>
            <a:custGeom>
              <a:avLst/>
              <a:gdLst/>
              <a:ahLst/>
              <a:cxnLst/>
              <a:rect l="l" t="t" r="r" b="b"/>
              <a:pathLst>
                <a:path w="7827645" h="1277620">
                  <a:moveTo>
                    <a:pt x="0" y="1277111"/>
                  </a:moveTo>
                  <a:lnTo>
                    <a:pt x="7827264" y="1277111"/>
                  </a:lnTo>
                  <a:lnTo>
                    <a:pt x="7827264" y="0"/>
                  </a:lnTo>
                  <a:lnTo>
                    <a:pt x="0" y="0"/>
                  </a:lnTo>
                  <a:lnTo>
                    <a:pt x="0" y="127711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38188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5070D"/>
                </a:solidFill>
              </a:rPr>
              <a:t>CRITÉRIOS</a:t>
            </a:r>
            <a:r>
              <a:rPr spc="-40" dirty="0">
                <a:solidFill>
                  <a:srgbClr val="05070D"/>
                </a:solidFill>
              </a:rPr>
              <a:t> </a:t>
            </a:r>
            <a:r>
              <a:rPr dirty="0">
                <a:solidFill>
                  <a:srgbClr val="05070D"/>
                </a:solidFill>
              </a:rPr>
              <a:t>DE</a:t>
            </a:r>
            <a:r>
              <a:rPr spc="-40" dirty="0">
                <a:solidFill>
                  <a:srgbClr val="05070D"/>
                </a:solidFill>
              </a:rPr>
              <a:t> </a:t>
            </a:r>
            <a:r>
              <a:rPr spc="-10" dirty="0">
                <a:solidFill>
                  <a:srgbClr val="05070D"/>
                </a:solidFill>
              </a:rPr>
              <a:t>RESISTÊNCIA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3976" y="1438097"/>
            <a:ext cx="1226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Hipótese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2422" y="1150365"/>
            <a:ext cx="1633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homogêneo contínuo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25541" y="1551177"/>
            <a:ext cx="1524635" cy="227965"/>
            <a:chOff x="5225541" y="1551177"/>
            <a:chExt cx="1524635" cy="227965"/>
          </a:xfrm>
        </p:grpSpPr>
        <p:sp>
          <p:nvSpPr>
            <p:cNvPr id="7" name="object 7"/>
            <p:cNvSpPr/>
            <p:nvPr/>
          </p:nvSpPr>
          <p:spPr>
            <a:xfrm>
              <a:off x="5231891" y="1557527"/>
              <a:ext cx="1511935" cy="215265"/>
            </a:xfrm>
            <a:custGeom>
              <a:avLst/>
              <a:gdLst/>
              <a:ahLst/>
              <a:cxnLst/>
              <a:rect l="l" t="t" r="r" b="b"/>
              <a:pathLst>
                <a:path w="1511934" h="215264">
                  <a:moveTo>
                    <a:pt x="1404365" y="0"/>
                  </a:moveTo>
                  <a:lnTo>
                    <a:pt x="1404365" y="53721"/>
                  </a:lnTo>
                  <a:lnTo>
                    <a:pt x="0" y="53721"/>
                  </a:lnTo>
                  <a:lnTo>
                    <a:pt x="0" y="161162"/>
                  </a:lnTo>
                  <a:lnTo>
                    <a:pt x="1404365" y="161162"/>
                  </a:lnTo>
                  <a:lnTo>
                    <a:pt x="1404365" y="214884"/>
                  </a:lnTo>
                  <a:lnTo>
                    <a:pt x="1511808" y="107442"/>
                  </a:lnTo>
                  <a:lnTo>
                    <a:pt x="14043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31891" y="1557527"/>
              <a:ext cx="1511935" cy="215265"/>
            </a:xfrm>
            <a:custGeom>
              <a:avLst/>
              <a:gdLst/>
              <a:ahLst/>
              <a:cxnLst/>
              <a:rect l="l" t="t" r="r" b="b"/>
              <a:pathLst>
                <a:path w="1511934" h="215264">
                  <a:moveTo>
                    <a:pt x="0" y="53721"/>
                  </a:moveTo>
                  <a:lnTo>
                    <a:pt x="1404365" y="53721"/>
                  </a:lnTo>
                  <a:lnTo>
                    <a:pt x="1404365" y="0"/>
                  </a:lnTo>
                  <a:lnTo>
                    <a:pt x="1511808" y="107442"/>
                  </a:lnTo>
                  <a:lnTo>
                    <a:pt x="1404365" y="214884"/>
                  </a:lnTo>
                  <a:lnTo>
                    <a:pt x="1404365" y="161162"/>
                  </a:lnTo>
                  <a:lnTo>
                    <a:pt x="0" y="161162"/>
                  </a:lnTo>
                  <a:lnTo>
                    <a:pt x="0" y="5372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22651" y="3023108"/>
            <a:ext cx="432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CRITÉRIOS</a:t>
            </a:r>
            <a:r>
              <a:rPr sz="2400" b="1" i="1" spc="-4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b="1" i="1" spc="-4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5070D"/>
                </a:solidFill>
                <a:latin typeface="Arial"/>
                <a:cs typeface="Arial"/>
              </a:rPr>
              <a:t>RESISTÊNCIA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6286" y="3023108"/>
            <a:ext cx="2839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(Critérios</a:t>
            </a:r>
            <a:r>
              <a:rPr sz="2400" spc="-7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8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ruptura)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1530" y="4150085"/>
            <a:ext cx="7132955" cy="2217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6930" marR="5080" indent="-2094230">
              <a:lnSpc>
                <a:spcPct val="150000"/>
              </a:lnSpc>
              <a:spcBef>
                <a:spcPts val="95"/>
              </a:spcBef>
              <a:tabLst>
                <a:tab pos="3658235" algn="l"/>
              </a:tabLst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Estados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limites</a:t>
            </a:r>
            <a:r>
              <a:rPr sz="2400" spc="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tensão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	que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possam</a:t>
            </a:r>
            <a:r>
              <a:rPr sz="2400" spc="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violar</a:t>
            </a:r>
            <a:r>
              <a:rPr sz="2400" spc="2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capac.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resistente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do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740410">
              <a:lnSpc>
                <a:spcPct val="100000"/>
              </a:lnSpc>
            </a:pP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Desconsidera-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se</a:t>
            </a:r>
            <a:r>
              <a:rPr sz="2400" spc="5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deformações</a:t>
            </a:r>
            <a:r>
              <a:rPr sz="2400" spc="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residuais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7294" y="1070864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Material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3085" y="142113"/>
            <a:ext cx="432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CRITÉRIOS</a:t>
            </a:r>
            <a:r>
              <a:rPr spc="-4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10" dirty="0"/>
              <a:t>RESISTÊNCIA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0526" y="3155060"/>
            <a:ext cx="6369050" cy="235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Tensões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referencia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com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critérios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plastificação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Calibri"/>
              <a:cs typeface="Calibri"/>
            </a:endParaRPr>
          </a:p>
          <a:p>
            <a:pPr marL="2650490" marR="1966595" indent="161290">
              <a:lnSpc>
                <a:spcPct val="200000"/>
              </a:lnSpc>
              <a:spcBef>
                <a:spcPts val="5"/>
              </a:spcBef>
            </a:pP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Exemplos: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Aços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 Ligas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6896" y="850138"/>
            <a:ext cx="5161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Materiais</a:t>
            </a:r>
            <a:r>
              <a:rPr sz="2400" spc="-9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com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alta</a:t>
            </a:r>
            <a:r>
              <a:rPr sz="2400" spc="-8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deformações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residuais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01614" y="1694433"/>
            <a:ext cx="300990" cy="876935"/>
            <a:chOff x="5801614" y="1694433"/>
            <a:chExt cx="300990" cy="876935"/>
          </a:xfrm>
        </p:grpSpPr>
        <p:sp>
          <p:nvSpPr>
            <p:cNvPr id="7" name="object 7"/>
            <p:cNvSpPr/>
            <p:nvPr/>
          </p:nvSpPr>
          <p:spPr>
            <a:xfrm>
              <a:off x="5807964" y="1700783"/>
              <a:ext cx="288290" cy="864235"/>
            </a:xfrm>
            <a:custGeom>
              <a:avLst/>
              <a:gdLst/>
              <a:ahLst/>
              <a:cxnLst/>
              <a:rect l="l" t="t" r="r" b="b"/>
              <a:pathLst>
                <a:path w="288289" h="864235">
                  <a:moveTo>
                    <a:pt x="216026" y="0"/>
                  </a:moveTo>
                  <a:lnTo>
                    <a:pt x="72009" y="0"/>
                  </a:lnTo>
                  <a:lnTo>
                    <a:pt x="72009" y="720089"/>
                  </a:lnTo>
                  <a:lnTo>
                    <a:pt x="0" y="720089"/>
                  </a:lnTo>
                  <a:lnTo>
                    <a:pt x="144018" y="864107"/>
                  </a:lnTo>
                  <a:lnTo>
                    <a:pt x="288036" y="720089"/>
                  </a:lnTo>
                  <a:lnTo>
                    <a:pt x="216026" y="720089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7964" y="1700783"/>
              <a:ext cx="288290" cy="864235"/>
            </a:xfrm>
            <a:custGeom>
              <a:avLst/>
              <a:gdLst/>
              <a:ahLst/>
              <a:cxnLst/>
              <a:rect l="l" t="t" r="r" b="b"/>
              <a:pathLst>
                <a:path w="288289" h="864235">
                  <a:moveTo>
                    <a:pt x="0" y="720089"/>
                  </a:moveTo>
                  <a:lnTo>
                    <a:pt x="72009" y="720089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720089"/>
                  </a:lnTo>
                  <a:lnTo>
                    <a:pt x="288036" y="720089"/>
                  </a:lnTo>
                  <a:lnTo>
                    <a:pt x="144018" y="864107"/>
                  </a:lnTo>
                  <a:lnTo>
                    <a:pt x="0" y="72008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t="72222"/>
          <a:stretch/>
        </p:blipFill>
        <p:spPr>
          <a:xfrm>
            <a:off x="115261" y="1600200"/>
            <a:ext cx="1196147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7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9994" y="142113"/>
            <a:ext cx="3508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ENVOLTÓRIA</a:t>
            </a:r>
            <a:r>
              <a:rPr spc="-95" dirty="0"/>
              <a:t> </a:t>
            </a:r>
            <a:r>
              <a:rPr dirty="0"/>
              <a:t>DE </a:t>
            </a:r>
            <a:r>
              <a:rPr spc="-20" dirty="0"/>
              <a:t>MOHR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122" y="943813"/>
            <a:ext cx="8528685" cy="1525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Visualização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das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combinações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que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levam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ruptura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(Círculo</a:t>
            </a:r>
            <a:r>
              <a:rPr sz="2400" spc="-8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Mohr)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Calibri"/>
              <a:cs typeface="Calibri"/>
            </a:endParaRPr>
          </a:p>
          <a:p>
            <a:pPr marL="100965" marR="5080" indent="162623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Diversas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situações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solicitações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limites: tração/compressão,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cisalhamento</a:t>
            </a:r>
            <a:r>
              <a:rPr sz="2400" spc="-7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simples,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estados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duplos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ou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triplos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561" y="3234405"/>
            <a:ext cx="6223054" cy="359158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422592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ENVOLTÓRIA</a:t>
            </a:r>
            <a:r>
              <a:rPr spc="-95" dirty="0"/>
              <a:t> </a:t>
            </a:r>
            <a:r>
              <a:rPr dirty="0"/>
              <a:t>DE </a:t>
            </a:r>
            <a:r>
              <a:rPr spc="-20" dirty="0"/>
              <a:t>MOHR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3377" y="725946"/>
            <a:ext cx="6223054" cy="35930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27550" y="4588134"/>
            <a:ext cx="3375025" cy="153416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I:</a:t>
            </a:r>
            <a:r>
              <a:rPr sz="2200" spc="-45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tração</a:t>
            </a:r>
            <a:r>
              <a:rPr sz="2200" spc="-25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Times New Roman"/>
                <a:cs typeface="Times New Roman"/>
              </a:rPr>
              <a:t>(giz/concreto)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II:</a:t>
            </a:r>
            <a:r>
              <a:rPr sz="2200" spc="-35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combinação</a:t>
            </a:r>
            <a:r>
              <a:rPr sz="2200" spc="-30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linear</a:t>
            </a:r>
            <a:r>
              <a:rPr sz="2200" spc="-30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de</a:t>
            </a:r>
            <a:r>
              <a:rPr sz="2200" spc="-35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5070D"/>
                </a:solidFill>
                <a:latin typeface="Symbol"/>
                <a:cs typeface="Symbol"/>
              </a:rPr>
              <a:t></a:t>
            </a:r>
            <a:r>
              <a:rPr sz="2200" spc="-40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e</a:t>
            </a:r>
            <a:r>
              <a:rPr sz="2200" spc="-40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5070D"/>
                </a:solidFill>
                <a:latin typeface="Symbol"/>
                <a:cs typeface="Symbol"/>
              </a:rPr>
              <a:t></a:t>
            </a:r>
            <a:endParaRPr sz="2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III:</a:t>
            </a:r>
            <a:r>
              <a:rPr sz="2200" spc="-75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cisalhamento</a:t>
            </a:r>
            <a:r>
              <a:rPr sz="2200" spc="-55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Times New Roman"/>
                <a:cs typeface="Times New Roman"/>
              </a:rPr>
              <a:t>máximo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5201" y="5258511"/>
            <a:ext cx="3219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5070D"/>
                </a:solidFill>
                <a:latin typeface="Times New Roman"/>
                <a:cs typeface="Times New Roman"/>
              </a:rPr>
              <a:t>(material</a:t>
            </a:r>
            <a:r>
              <a:rPr sz="2200" spc="-55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Times New Roman"/>
                <a:cs typeface="Times New Roman"/>
              </a:rPr>
              <a:t>granular,</a:t>
            </a:r>
            <a:r>
              <a:rPr sz="2200" spc="-90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Times New Roman"/>
                <a:cs typeface="Times New Roman"/>
              </a:rPr>
              <a:t>concreto)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8589" y="5141467"/>
            <a:ext cx="212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Times New Roman"/>
                <a:cs typeface="Times New Roman"/>
              </a:rPr>
              <a:t>Ruptura devido</a:t>
            </a:r>
            <a:r>
              <a:rPr sz="2400" spc="-10" dirty="0">
                <a:solidFill>
                  <a:srgbClr val="05070D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08120" y="4498847"/>
            <a:ext cx="431800" cy="1800225"/>
          </a:xfrm>
          <a:custGeom>
            <a:avLst/>
            <a:gdLst/>
            <a:ahLst/>
            <a:cxnLst/>
            <a:rect l="l" t="t" r="r" b="b"/>
            <a:pathLst>
              <a:path w="431800" h="1800225">
                <a:moveTo>
                  <a:pt x="431291" y="1799844"/>
                </a:moveTo>
                <a:lnTo>
                  <a:pt x="363120" y="1798011"/>
                </a:lnTo>
                <a:lnTo>
                  <a:pt x="303922" y="1792909"/>
                </a:lnTo>
                <a:lnTo>
                  <a:pt x="257245" y="1785129"/>
                </a:lnTo>
                <a:lnTo>
                  <a:pt x="215645" y="1763902"/>
                </a:lnTo>
                <a:lnTo>
                  <a:pt x="215645" y="935863"/>
                </a:lnTo>
                <a:lnTo>
                  <a:pt x="204654" y="924517"/>
                </a:lnTo>
                <a:lnTo>
                  <a:pt x="174046" y="914652"/>
                </a:lnTo>
                <a:lnTo>
                  <a:pt x="127369" y="906867"/>
                </a:lnTo>
                <a:lnTo>
                  <a:pt x="68171" y="901757"/>
                </a:lnTo>
                <a:lnTo>
                  <a:pt x="0" y="899921"/>
                </a:lnTo>
                <a:lnTo>
                  <a:pt x="68171" y="898086"/>
                </a:lnTo>
                <a:lnTo>
                  <a:pt x="127369" y="892976"/>
                </a:lnTo>
                <a:lnTo>
                  <a:pt x="174046" y="885191"/>
                </a:lnTo>
                <a:lnTo>
                  <a:pt x="204654" y="875326"/>
                </a:lnTo>
                <a:lnTo>
                  <a:pt x="215645" y="863980"/>
                </a:lnTo>
                <a:lnTo>
                  <a:pt x="215645" y="35940"/>
                </a:lnTo>
                <a:lnTo>
                  <a:pt x="226637" y="24595"/>
                </a:lnTo>
                <a:lnTo>
                  <a:pt x="257245" y="14730"/>
                </a:lnTo>
                <a:lnTo>
                  <a:pt x="303922" y="6945"/>
                </a:lnTo>
                <a:lnTo>
                  <a:pt x="363120" y="1835"/>
                </a:lnTo>
                <a:lnTo>
                  <a:pt x="431291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32411" y="13601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8289" y="142113"/>
            <a:ext cx="639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80" dirty="0"/>
              <a:t> </a:t>
            </a:r>
            <a:r>
              <a:rPr dirty="0"/>
              <a:t>da</a:t>
            </a:r>
            <a:r>
              <a:rPr spc="-90" dirty="0"/>
              <a:t> </a:t>
            </a:r>
            <a:r>
              <a:rPr dirty="0"/>
              <a:t>máxima</a:t>
            </a:r>
            <a:r>
              <a:rPr spc="-75" dirty="0"/>
              <a:t> </a:t>
            </a:r>
            <a:r>
              <a:rPr dirty="0"/>
              <a:t>tensão</a:t>
            </a:r>
            <a:r>
              <a:rPr spc="-80" dirty="0"/>
              <a:t> </a:t>
            </a:r>
            <a:r>
              <a:rPr dirty="0"/>
              <a:t>normal</a:t>
            </a:r>
            <a:r>
              <a:rPr spc="-80" dirty="0"/>
              <a:t> </a:t>
            </a:r>
            <a:r>
              <a:rPr dirty="0"/>
              <a:t>-</a:t>
            </a:r>
            <a:r>
              <a:rPr spc="-80" dirty="0"/>
              <a:t> </a:t>
            </a:r>
            <a:r>
              <a:rPr spc="-10" dirty="0"/>
              <a:t>Rankine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09095" y="968375"/>
            <a:ext cx="3067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715" y="879475"/>
            <a:ext cx="6908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Trecho</a:t>
            </a:r>
            <a:r>
              <a:rPr sz="2400" b="1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: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limitado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pela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tensão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adm.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tração/compress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1538478"/>
            <a:ext cx="21208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660" dirty="0">
                <a:solidFill>
                  <a:srgbClr val="FF0000"/>
                </a:solidFill>
                <a:latin typeface="Cambria Math"/>
                <a:cs typeface="Cambria Math"/>
              </a:rPr>
              <a:t>𝜎ത</a:t>
            </a:r>
            <a:r>
              <a:rPr sz="2625" spc="-989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𝑐</a:t>
            </a:r>
            <a:r>
              <a:rPr sz="2625" spc="644" baseline="-15873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≤</a:t>
            </a:r>
            <a:r>
              <a:rPr sz="2400" spc="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625" spc="487" baseline="-15873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mbria Math"/>
                <a:cs typeface="Cambria Math"/>
              </a:rPr>
              <a:t>≤ </a:t>
            </a:r>
            <a:r>
              <a:rPr sz="2400" spc="-585" dirty="0">
                <a:solidFill>
                  <a:srgbClr val="FF0000"/>
                </a:solidFill>
                <a:latin typeface="Cambria Math"/>
                <a:cs typeface="Cambria Math"/>
              </a:rPr>
              <a:t>𝜎ത</a:t>
            </a:r>
            <a:r>
              <a:rPr sz="2625" spc="-877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𝑡</a:t>
            </a:r>
            <a:endParaRPr sz="2625" baseline="-15873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801" y="2068448"/>
            <a:ext cx="23606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660" dirty="0">
                <a:solidFill>
                  <a:srgbClr val="FF0000"/>
                </a:solidFill>
                <a:latin typeface="Cambria Math"/>
                <a:cs typeface="Cambria Math"/>
              </a:rPr>
              <a:t>𝜎ത</a:t>
            </a:r>
            <a:r>
              <a:rPr sz="2625" spc="-989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𝑐</a:t>
            </a:r>
            <a:r>
              <a:rPr sz="2625" spc="644" baseline="-15873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≤</a:t>
            </a:r>
            <a:r>
              <a:rPr sz="2400" spc="6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2625" spc="502" baseline="-15873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mbria Math"/>
                <a:cs typeface="Cambria Math"/>
              </a:rPr>
              <a:t>≤ </a:t>
            </a:r>
            <a:r>
              <a:rPr sz="2400" spc="-590" dirty="0">
                <a:solidFill>
                  <a:srgbClr val="FF0000"/>
                </a:solidFill>
                <a:latin typeface="Cambria Math"/>
                <a:cs typeface="Cambria Math"/>
              </a:rPr>
              <a:t>𝜎ത</a:t>
            </a:r>
            <a:r>
              <a:rPr sz="2625" spc="-885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𝑡</a:t>
            </a:r>
            <a:endParaRPr sz="2625" baseline="-15873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294" y="1584705"/>
            <a:ext cx="23425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660" dirty="0">
                <a:solidFill>
                  <a:srgbClr val="FF0000"/>
                </a:solidFill>
                <a:latin typeface="Cambria Math"/>
                <a:cs typeface="Cambria Math"/>
              </a:rPr>
              <a:t>𝜎ത</a:t>
            </a:r>
            <a:r>
              <a:rPr sz="2625" spc="-989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𝑐</a:t>
            </a:r>
            <a:r>
              <a:rPr sz="2625" spc="644" baseline="-15873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≤</a:t>
            </a:r>
            <a:r>
              <a:rPr sz="2400" spc="6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FF0000"/>
                </a:solidFill>
                <a:latin typeface="Cambria Math"/>
                <a:cs typeface="Cambria Math"/>
              </a:rPr>
              <a:t>3</a:t>
            </a:r>
            <a:r>
              <a:rPr sz="2625" spc="502" baseline="-15873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mbria Math"/>
                <a:cs typeface="Cambria Math"/>
              </a:rPr>
              <a:t>≤ </a:t>
            </a:r>
            <a:r>
              <a:rPr sz="2400" spc="-590" dirty="0">
                <a:solidFill>
                  <a:srgbClr val="FF0000"/>
                </a:solidFill>
                <a:latin typeface="Cambria Math"/>
                <a:cs typeface="Cambria Math"/>
              </a:rPr>
              <a:t>𝜎ത</a:t>
            </a:r>
            <a:r>
              <a:rPr sz="2625" spc="-885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𝑡</a:t>
            </a:r>
            <a:endParaRPr sz="2625" baseline="-15873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0584" y="5730036"/>
            <a:ext cx="31057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Materiais</a:t>
            </a:r>
            <a:r>
              <a:rPr sz="2400" spc="-8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frágeis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é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usual: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6688" y="6253988"/>
            <a:ext cx="1426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65" dirty="0">
                <a:solidFill>
                  <a:srgbClr val="05070D"/>
                </a:solidFill>
                <a:latin typeface="Cambria Math"/>
                <a:cs typeface="Cambria Math"/>
              </a:rPr>
              <a:t>|𝜎ത</a:t>
            </a:r>
            <a:r>
              <a:rPr sz="2625" spc="-54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𝑡</a:t>
            </a:r>
            <a:r>
              <a:rPr sz="2400" spc="-365" dirty="0">
                <a:solidFill>
                  <a:srgbClr val="05070D"/>
                </a:solidFill>
                <a:latin typeface="Cambria Math"/>
                <a:cs typeface="Cambria Math"/>
              </a:rPr>
              <a:t>|</a:t>
            </a:r>
            <a:r>
              <a:rPr sz="2400" spc="14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60" dirty="0">
                <a:solidFill>
                  <a:srgbClr val="05070D"/>
                </a:solidFill>
                <a:latin typeface="Cambria Math"/>
                <a:cs typeface="Cambria Math"/>
              </a:rPr>
              <a:t>&lt;</a:t>
            </a:r>
            <a:r>
              <a:rPr sz="2400" spc="6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490" dirty="0">
                <a:solidFill>
                  <a:srgbClr val="05070D"/>
                </a:solidFill>
                <a:latin typeface="Cambria Math"/>
                <a:cs typeface="Cambria Math"/>
              </a:rPr>
              <a:t>|𝜎ത</a:t>
            </a:r>
            <a:r>
              <a:rPr sz="2625" spc="-73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𝑐</a:t>
            </a:r>
            <a:r>
              <a:rPr sz="2400" spc="-490" dirty="0">
                <a:solidFill>
                  <a:srgbClr val="05070D"/>
                </a:solidFill>
                <a:latin typeface="Cambria Math"/>
                <a:cs typeface="Cambria Math"/>
              </a:rPr>
              <a:t>|</a:t>
            </a:r>
            <a:endParaRPr sz="2400">
              <a:latin typeface="Cambria Math"/>
              <a:cs typeface="Cambria Math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808" y="2966964"/>
            <a:ext cx="5106473" cy="32441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9967" y="1095112"/>
            <a:ext cx="4523532" cy="385376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70992" y="6509410"/>
            <a:ext cx="532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340" dirty="0">
                <a:solidFill>
                  <a:srgbClr val="05070D"/>
                </a:solidFill>
                <a:latin typeface="Cambria Math"/>
                <a:cs typeface="Cambria Math"/>
              </a:rPr>
              <a:t>𝜎ത</a:t>
            </a:r>
            <a:r>
              <a:rPr sz="1950" spc="-509" baseline="-14957" dirty="0">
                <a:solidFill>
                  <a:srgbClr val="05070D"/>
                </a:solidFill>
                <a:latin typeface="Cambria Math"/>
                <a:cs typeface="Cambria Math"/>
              </a:rPr>
              <a:t>𝑐</a:t>
            </a:r>
            <a:r>
              <a:rPr sz="1800" spc="-340" dirty="0">
                <a:solidFill>
                  <a:srgbClr val="05070D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spc="-490" dirty="0">
                <a:solidFill>
                  <a:srgbClr val="05070D"/>
                </a:solidFill>
                <a:latin typeface="Cambria Math"/>
                <a:cs typeface="Cambria Math"/>
              </a:rPr>
              <a:t>𝜎ത</a:t>
            </a:r>
            <a:r>
              <a:rPr sz="1950" spc="-735" baseline="-14957" dirty="0">
                <a:solidFill>
                  <a:srgbClr val="05070D"/>
                </a:solidFill>
                <a:latin typeface="Cambria Math"/>
                <a:cs typeface="Cambria Math"/>
              </a:rPr>
              <a:t>𝑡</a:t>
            </a:r>
            <a:r>
              <a:rPr sz="1950" spc="315" baseline="-1495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:</a:t>
            </a:r>
            <a:r>
              <a:rPr sz="1800" spc="-8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resistência</a:t>
            </a:r>
            <a:r>
              <a:rPr sz="18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compressão/tração</a:t>
            </a:r>
            <a:r>
              <a:rPr sz="1800" spc="-1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(ensaio</a:t>
            </a:r>
            <a:r>
              <a:rPr sz="18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05070D"/>
                </a:solidFill>
                <a:latin typeface="Calibri"/>
                <a:cs typeface="Calibri"/>
              </a:rPr>
              <a:t>uniaxial)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587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5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Tresca</a:t>
            </a:r>
            <a:r>
              <a:rPr spc="-25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dirty="0"/>
              <a:t>Máxima</a:t>
            </a:r>
            <a:r>
              <a:rPr spc="-25" dirty="0"/>
              <a:t> </a:t>
            </a:r>
            <a:r>
              <a:rPr dirty="0"/>
              <a:t>tensão</a:t>
            </a:r>
            <a:r>
              <a:rPr spc="-45" dirty="0"/>
              <a:t> </a:t>
            </a:r>
            <a:r>
              <a:rPr spc="-10" dirty="0"/>
              <a:t>cisalhante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257" y="1354328"/>
            <a:ext cx="4319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7490" algn="l"/>
                <a:tab pos="2789555" algn="l"/>
              </a:tabLst>
            </a:pP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Materiais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dúcteis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escoamento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2634" y="1354328"/>
            <a:ext cx="1334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provocado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74357" y="1354328"/>
            <a:ext cx="567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pelo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257" y="1719783"/>
            <a:ext cx="6920230" cy="320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9595" algn="l"/>
                <a:tab pos="2342515" algn="l"/>
                <a:tab pos="3554095" algn="l"/>
                <a:tab pos="4041775" algn="l"/>
                <a:tab pos="4915535" algn="l"/>
                <a:tab pos="5410835" algn="l"/>
              </a:tabLst>
            </a:pP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deslizamento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do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material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ao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longo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superfícies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oblíquas,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principalmente,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devido</a:t>
            </a:r>
            <a:r>
              <a:rPr sz="2400" spc="-1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ao</a:t>
            </a: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cisalhamento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50">
              <a:latin typeface="Calibri"/>
              <a:cs typeface="Calibri"/>
            </a:endParaRPr>
          </a:p>
          <a:p>
            <a:pPr marL="12700" marR="276860">
              <a:lnSpc>
                <a:spcPct val="100000"/>
              </a:lnSpc>
            </a:pP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Trecho</a:t>
            </a:r>
            <a:r>
              <a:rPr sz="2400" b="1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III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: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limitado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pela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tensão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adm.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cisalhamento máximo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157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Ruptura</a:t>
            </a:r>
            <a:r>
              <a:rPr sz="2400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provocada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por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cisalhamento</a:t>
            </a:r>
            <a:r>
              <a:rPr sz="2400" spc="-8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ou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desvios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dessas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596" y="114169"/>
            <a:ext cx="4120266" cy="237909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4019" y="6505447"/>
            <a:ext cx="3184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Henri</a:t>
            </a:r>
            <a:r>
              <a:rPr sz="1800" spc="-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Edouard</a:t>
            </a:r>
            <a:r>
              <a:rPr sz="1800" spc="-20" dirty="0">
                <a:solidFill>
                  <a:srgbClr val="05070D"/>
                </a:solidFill>
                <a:latin typeface="Calibri"/>
                <a:cs typeface="Calibri"/>
              </a:rPr>
              <a:t> Tresca</a:t>
            </a:r>
            <a:r>
              <a:rPr sz="1800" spc="-1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(1814-1885)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1706" y="656366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634" rIns="0" bIns="0" rtlCol="0">
            <a:spAutoFit/>
          </a:bodyPr>
          <a:lstStyle/>
          <a:p>
            <a:pPr marL="1218565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55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dirty="0"/>
              <a:t>Tresca</a:t>
            </a:r>
            <a:r>
              <a:rPr spc="-2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Máxima</a:t>
            </a:r>
            <a:r>
              <a:rPr spc="-20" dirty="0"/>
              <a:t> </a:t>
            </a:r>
            <a:r>
              <a:rPr dirty="0"/>
              <a:t>tensão</a:t>
            </a:r>
            <a:r>
              <a:rPr spc="-40" dirty="0"/>
              <a:t> </a:t>
            </a:r>
            <a:r>
              <a:rPr spc="-10" dirty="0"/>
              <a:t>cisalhante</a:t>
            </a:r>
          </a:p>
        </p:txBody>
      </p:sp>
      <p:sp>
        <p:nvSpPr>
          <p:cNvPr id="4" name="object 4"/>
          <p:cNvSpPr/>
          <p:nvPr/>
        </p:nvSpPr>
        <p:spPr>
          <a:xfrm>
            <a:off x="1050988" y="5615355"/>
            <a:ext cx="21590" cy="254000"/>
          </a:xfrm>
          <a:custGeom>
            <a:avLst/>
            <a:gdLst/>
            <a:ahLst/>
            <a:cxnLst/>
            <a:rect l="l" t="t" r="r" b="b"/>
            <a:pathLst>
              <a:path w="21590" h="254000">
                <a:moveTo>
                  <a:pt x="20967" y="0"/>
                </a:moveTo>
                <a:lnTo>
                  <a:pt x="0" y="0"/>
                </a:lnTo>
                <a:lnTo>
                  <a:pt x="0" y="253428"/>
                </a:lnTo>
                <a:lnTo>
                  <a:pt x="20967" y="253428"/>
                </a:lnTo>
                <a:lnTo>
                  <a:pt x="2096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380" y="5615355"/>
            <a:ext cx="21590" cy="254000"/>
          </a:xfrm>
          <a:custGeom>
            <a:avLst/>
            <a:gdLst/>
            <a:ahLst/>
            <a:cxnLst/>
            <a:rect l="l" t="t" r="r" b="b"/>
            <a:pathLst>
              <a:path w="21589" h="254000">
                <a:moveTo>
                  <a:pt x="20967" y="0"/>
                </a:moveTo>
                <a:lnTo>
                  <a:pt x="0" y="0"/>
                </a:lnTo>
                <a:lnTo>
                  <a:pt x="0" y="253428"/>
                </a:lnTo>
                <a:lnTo>
                  <a:pt x="20967" y="253428"/>
                </a:lnTo>
                <a:lnTo>
                  <a:pt x="2096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4106" y="5587085"/>
            <a:ext cx="643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300" spc="104" baseline="11363" dirty="0">
                <a:solidFill>
                  <a:srgbClr val="05070D"/>
                </a:solidFill>
                <a:latin typeface="Cambria Math"/>
                <a:cs typeface="Cambria Math"/>
              </a:rPr>
              <a:t>𝜏</a:t>
            </a:r>
            <a:r>
              <a:rPr sz="1600" spc="70" dirty="0">
                <a:solidFill>
                  <a:srgbClr val="05070D"/>
                </a:solidFill>
                <a:latin typeface="Cambria Math"/>
                <a:cs typeface="Cambria Math"/>
              </a:rPr>
              <a:t>𝑚𝑎𝑥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9314" y="5530697"/>
            <a:ext cx="8496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200" spc="1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spc="-25" dirty="0">
                <a:solidFill>
                  <a:srgbClr val="05070D"/>
                </a:solidFill>
                <a:latin typeface="Cambria Math"/>
                <a:cs typeface="Cambria Math"/>
              </a:rPr>
              <a:t>𝑚𝑎𝑥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32069" y="5389879"/>
            <a:ext cx="70485" cy="703580"/>
          </a:xfrm>
          <a:custGeom>
            <a:avLst/>
            <a:gdLst/>
            <a:ahLst/>
            <a:cxnLst/>
            <a:rect l="l" t="t" r="r" b="b"/>
            <a:pathLst>
              <a:path w="70485" h="703579">
                <a:moveTo>
                  <a:pt x="69977" y="0"/>
                </a:moveTo>
                <a:lnTo>
                  <a:pt x="0" y="0"/>
                </a:lnTo>
                <a:lnTo>
                  <a:pt x="0" y="12700"/>
                </a:lnTo>
                <a:lnTo>
                  <a:pt x="43434" y="12700"/>
                </a:lnTo>
                <a:lnTo>
                  <a:pt x="43434" y="689610"/>
                </a:lnTo>
                <a:lnTo>
                  <a:pt x="0" y="689610"/>
                </a:lnTo>
                <a:lnTo>
                  <a:pt x="0" y="703580"/>
                </a:lnTo>
                <a:lnTo>
                  <a:pt x="69977" y="703580"/>
                </a:lnTo>
                <a:lnTo>
                  <a:pt x="69977" y="689610"/>
                </a:lnTo>
                <a:lnTo>
                  <a:pt x="69977" y="12700"/>
                </a:lnTo>
                <a:lnTo>
                  <a:pt x="6997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3722" y="5389879"/>
            <a:ext cx="1125855" cy="703580"/>
          </a:xfrm>
          <a:custGeom>
            <a:avLst/>
            <a:gdLst/>
            <a:ahLst/>
            <a:cxnLst/>
            <a:rect l="l" t="t" r="r" b="b"/>
            <a:pathLst>
              <a:path w="1125855" h="703579">
                <a:moveTo>
                  <a:pt x="69977" y="0"/>
                </a:moveTo>
                <a:lnTo>
                  <a:pt x="0" y="0"/>
                </a:lnTo>
                <a:lnTo>
                  <a:pt x="0" y="12700"/>
                </a:lnTo>
                <a:lnTo>
                  <a:pt x="0" y="689610"/>
                </a:lnTo>
                <a:lnTo>
                  <a:pt x="0" y="703580"/>
                </a:lnTo>
                <a:lnTo>
                  <a:pt x="69977" y="703580"/>
                </a:lnTo>
                <a:lnTo>
                  <a:pt x="69977" y="689610"/>
                </a:lnTo>
                <a:lnTo>
                  <a:pt x="26543" y="689610"/>
                </a:lnTo>
                <a:lnTo>
                  <a:pt x="26543" y="12700"/>
                </a:lnTo>
                <a:lnTo>
                  <a:pt x="69977" y="12700"/>
                </a:lnTo>
                <a:lnTo>
                  <a:pt x="69977" y="0"/>
                </a:lnTo>
                <a:close/>
              </a:path>
              <a:path w="1125855" h="703579">
                <a:moveTo>
                  <a:pt x="130429" y="13589"/>
                </a:moveTo>
                <a:lnTo>
                  <a:pt x="109347" y="13589"/>
                </a:lnTo>
                <a:lnTo>
                  <a:pt x="109347" y="267068"/>
                </a:lnTo>
                <a:lnTo>
                  <a:pt x="130429" y="267068"/>
                </a:lnTo>
                <a:lnTo>
                  <a:pt x="130429" y="13589"/>
                </a:lnTo>
                <a:close/>
              </a:path>
              <a:path w="1125855" h="703579">
                <a:moveTo>
                  <a:pt x="1093597" y="13589"/>
                </a:moveTo>
                <a:lnTo>
                  <a:pt x="1072515" y="13589"/>
                </a:lnTo>
                <a:lnTo>
                  <a:pt x="1072515" y="267068"/>
                </a:lnTo>
                <a:lnTo>
                  <a:pt x="1093597" y="267068"/>
                </a:lnTo>
                <a:lnTo>
                  <a:pt x="1093597" y="13589"/>
                </a:lnTo>
                <a:close/>
              </a:path>
              <a:path w="1125855" h="703579">
                <a:moveTo>
                  <a:pt x="1125855" y="342620"/>
                </a:moveTo>
                <a:lnTo>
                  <a:pt x="75819" y="342620"/>
                </a:lnTo>
                <a:lnTo>
                  <a:pt x="75819" y="360908"/>
                </a:lnTo>
                <a:lnTo>
                  <a:pt x="1125855" y="360908"/>
                </a:lnTo>
                <a:lnTo>
                  <a:pt x="1125855" y="34262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0453" y="5732500"/>
            <a:ext cx="1050290" cy="18415"/>
          </a:xfrm>
          <a:custGeom>
            <a:avLst/>
            <a:gdLst/>
            <a:ahLst/>
            <a:cxnLst/>
            <a:rect l="l" t="t" r="r" b="b"/>
            <a:pathLst>
              <a:path w="1050289" h="18414">
                <a:moveTo>
                  <a:pt x="1050036" y="0"/>
                </a:moveTo>
                <a:lnTo>
                  <a:pt x="0" y="0"/>
                </a:lnTo>
                <a:lnTo>
                  <a:pt x="0" y="18288"/>
                </a:lnTo>
                <a:lnTo>
                  <a:pt x="1050036" y="18288"/>
                </a:lnTo>
                <a:lnTo>
                  <a:pt x="1050036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5625" y="5403469"/>
            <a:ext cx="21590" cy="254000"/>
          </a:xfrm>
          <a:custGeom>
            <a:avLst/>
            <a:gdLst/>
            <a:ahLst/>
            <a:cxnLst/>
            <a:rect l="l" t="t" r="r" b="b"/>
            <a:pathLst>
              <a:path w="21589" h="254000">
                <a:moveTo>
                  <a:pt x="21082" y="0"/>
                </a:moveTo>
                <a:lnTo>
                  <a:pt x="0" y="0"/>
                </a:lnTo>
                <a:lnTo>
                  <a:pt x="0" y="253479"/>
                </a:lnTo>
                <a:lnTo>
                  <a:pt x="21082" y="253479"/>
                </a:lnTo>
                <a:lnTo>
                  <a:pt x="2108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3980" y="5403469"/>
            <a:ext cx="21590" cy="254000"/>
          </a:xfrm>
          <a:custGeom>
            <a:avLst/>
            <a:gdLst/>
            <a:ahLst/>
            <a:cxnLst/>
            <a:rect l="l" t="t" r="r" b="b"/>
            <a:pathLst>
              <a:path w="21589" h="254000">
                <a:moveTo>
                  <a:pt x="21082" y="0"/>
                </a:moveTo>
                <a:lnTo>
                  <a:pt x="0" y="0"/>
                </a:lnTo>
                <a:lnTo>
                  <a:pt x="0" y="253479"/>
                </a:lnTo>
                <a:lnTo>
                  <a:pt x="21082" y="253479"/>
                </a:lnTo>
                <a:lnTo>
                  <a:pt x="2108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54502" y="5530697"/>
            <a:ext cx="12827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2215" algn="l"/>
              </a:tabLst>
            </a:pPr>
            <a:r>
              <a:rPr sz="2200" spc="-50" dirty="0">
                <a:solidFill>
                  <a:srgbClr val="05070D"/>
                </a:solidFill>
                <a:latin typeface="Cambria Math"/>
                <a:cs typeface="Cambria Math"/>
              </a:rPr>
              <a:t>,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200" spc="-50" dirty="0">
                <a:solidFill>
                  <a:srgbClr val="05070D"/>
                </a:solidFill>
                <a:latin typeface="Cambria Math"/>
                <a:cs typeface="Cambria Math"/>
              </a:rPr>
              <a:t>,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69841" y="5403469"/>
            <a:ext cx="1056640" cy="347345"/>
          </a:xfrm>
          <a:custGeom>
            <a:avLst/>
            <a:gdLst/>
            <a:ahLst/>
            <a:cxnLst/>
            <a:rect l="l" t="t" r="r" b="b"/>
            <a:pathLst>
              <a:path w="1056639" h="347345">
                <a:moveTo>
                  <a:pt x="54610" y="0"/>
                </a:moveTo>
                <a:lnTo>
                  <a:pt x="33528" y="0"/>
                </a:lnTo>
                <a:lnTo>
                  <a:pt x="33528" y="253479"/>
                </a:lnTo>
                <a:lnTo>
                  <a:pt x="54610" y="253479"/>
                </a:lnTo>
                <a:lnTo>
                  <a:pt x="54610" y="0"/>
                </a:lnTo>
                <a:close/>
              </a:path>
              <a:path w="1056639" h="347345">
                <a:moveTo>
                  <a:pt x="1022350" y="0"/>
                </a:moveTo>
                <a:lnTo>
                  <a:pt x="1001268" y="0"/>
                </a:lnTo>
                <a:lnTo>
                  <a:pt x="1001268" y="253479"/>
                </a:lnTo>
                <a:lnTo>
                  <a:pt x="1022350" y="253479"/>
                </a:lnTo>
                <a:lnTo>
                  <a:pt x="1022350" y="0"/>
                </a:lnTo>
                <a:close/>
              </a:path>
              <a:path w="1056639" h="347345">
                <a:moveTo>
                  <a:pt x="1056132" y="329031"/>
                </a:moveTo>
                <a:lnTo>
                  <a:pt x="0" y="329031"/>
                </a:lnTo>
                <a:lnTo>
                  <a:pt x="0" y="347319"/>
                </a:lnTo>
                <a:lnTo>
                  <a:pt x="1056132" y="347319"/>
                </a:lnTo>
                <a:lnTo>
                  <a:pt x="1056132" y="329031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94814" y="5318252"/>
            <a:ext cx="3382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1264285" algn="l"/>
                <a:tab pos="2463800" algn="l"/>
              </a:tabLst>
            </a:pP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400" baseline="-15625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400" spc="157" baseline="-1562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200" spc="-8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400" spc="-37" baseline="-15625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400" baseline="-15625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400" baseline="-15625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400" spc="157" baseline="-1562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200" spc="-9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400" spc="-37" baseline="-15625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400" baseline="-15625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400" baseline="-15625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400" spc="202" baseline="-1562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200" spc="-7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400" spc="-37" baseline="-15625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2400" baseline="-15625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5277" y="5716625"/>
            <a:ext cx="25838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3485" algn="l"/>
                <a:tab pos="2416175" algn="l"/>
              </a:tabLst>
            </a:pPr>
            <a:r>
              <a:rPr sz="220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20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20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21144" y="5732500"/>
            <a:ext cx="289560" cy="18415"/>
          </a:xfrm>
          <a:custGeom>
            <a:avLst/>
            <a:gdLst/>
            <a:ahLst/>
            <a:cxnLst/>
            <a:rect l="l" t="t" r="r" b="b"/>
            <a:pathLst>
              <a:path w="289559" h="18414">
                <a:moveTo>
                  <a:pt x="289559" y="0"/>
                </a:moveTo>
                <a:lnTo>
                  <a:pt x="0" y="0"/>
                </a:lnTo>
                <a:lnTo>
                  <a:pt x="0" y="18288"/>
                </a:lnTo>
                <a:lnTo>
                  <a:pt x="289559" y="18288"/>
                </a:lnTo>
                <a:lnTo>
                  <a:pt x="289559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3417" y="5732500"/>
            <a:ext cx="170815" cy="18415"/>
          </a:xfrm>
          <a:custGeom>
            <a:avLst/>
            <a:gdLst/>
            <a:ahLst/>
            <a:cxnLst/>
            <a:rect l="l" t="t" r="r" b="b"/>
            <a:pathLst>
              <a:path w="170815" h="18414">
                <a:moveTo>
                  <a:pt x="170688" y="0"/>
                </a:moveTo>
                <a:lnTo>
                  <a:pt x="0" y="0"/>
                </a:lnTo>
                <a:lnTo>
                  <a:pt x="0" y="18288"/>
                </a:lnTo>
                <a:lnTo>
                  <a:pt x="170688" y="18288"/>
                </a:lnTo>
                <a:lnTo>
                  <a:pt x="170688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72911" y="5504789"/>
            <a:ext cx="1715135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27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spc="-15" dirty="0">
                <a:solidFill>
                  <a:srgbClr val="05070D"/>
                </a:solidFill>
                <a:latin typeface="Cambria Math"/>
                <a:cs typeface="Cambria Math"/>
              </a:rPr>
              <a:t>𝜏</a:t>
            </a:r>
            <a:r>
              <a:rPr sz="2200" spc="-1780" dirty="0">
                <a:solidFill>
                  <a:srgbClr val="05070D"/>
                </a:solidFill>
                <a:latin typeface="Cambria Math"/>
                <a:cs typeface="Cambria Math"/>
              </a:rPr>
              <a:t>ҧ</a:t>
            </a:r>
            <a:r>
              <a:rPr sz="2200" spc="17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200" spc="1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3300" baseline="44191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400" baseline="45138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r>
              <a:rPr sz="2400" spc="547" baseline="45138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200" spc="1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3300" spc="-1410" baseline="41666" dirty="0">
                <a:solidFill>
                  <a:srgbClr val="05070D"/>
                </a:solidFill>
                <a:latin typeface="Cambria Math"/>
                <a:cs typeface="Cambria Math"/>
              </a:rPr>
              <a:t>𝜎ത</a:t>
            </a:r>
            <a:endParaRPr sz="3300" baseline="41666">
              <a:latin typeface="Cambria Math"/>
              <a:cs typeface="Cambria Math"/>
            </a:endParaRPr>
          </a:p>
          <a:p>
            <a:pPr marL="915669">
              <a:lnSpc>
                <a:spcPts val="2030"/>
              </a:lnSpc>
              <a:tabLst>
                <a:tab pos="1508760" algn="l"/>
              </a:tabLst>
            </a:pPr>
            <a:r>
              <a:rPr sz="220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2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20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2200">
              <a:latin typeface="Cambria Math"/>
              <a:cs typeface="Cambria Math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1196339"/>
            <a:ext cx="4848051" cy="266270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001003" y="1388490"/>
            <a:ext cx="582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Círculo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Mohr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para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ensaio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tração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simples: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0607" y="4523358"/>
            <a:ext cx="2258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Critério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Tresca: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0474" y="6406388"/>
            <a:ext cx="530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00" dirty="0">
                <a:solidFill>
                  <a:srgbClr val="05070D"/>
                </a:solidFill>
                <a:latin typeface="Cambria Math"/>
                <a:cs typeface="Cambria Math"/>
              </a:rPr>
              <a:t>𝜎ത,</a:t>
            </a:r>
            <a:r>
              <a:rPr sz="1800" spc="-1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1950" baseline="-14957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r>
              <a:rPr sz="1950" spc="225" baseline="-1495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:</a:t>
            </a:r>
            <a:r>
              <a:rPr sz="18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resistência</a:t>
            </a:r>
            <a:r>
              <a:rPr sz="18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tração/compressão</a:t>
            </a:r>
            <a:r>
              <a:rPr sz="1800" spc="3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(ensaio</a:t>
            </a:r>
            <a:r>
              <a:rPr sz="18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uniaxial)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8480" y="2327970"/>
            <a:ext cx="4844223" cy="283686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634" rIns="0" bIns="0" rtlCol="0">
            <a:spAutoFit/>
          </a:bodyPr>
          <a:lstStyle/>
          <a:p>
            <a:pPr marL="2587625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55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dirty="0"/>
              <a:t>Tresca</a:t>
            </a:r>
            <a:r>
              <a:rPr spc="-25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dirty="0"/>
              <a:t>Máxima</a:t>
            </a:r>
            <a:r>
              <a:rPr spc="-25" dirty="0"/>
              <a:t> </a:t>
            </a:r>
            <a:r>
              <a:rPr dirty="0"/>
              <a:t>tensão</a:t>
            </a:r>
            <a:r>
              <a:rPr spc="-45" dirty="0"/>
              <a:t> </a:t>
            </a:r>
            <a:r>
              <a:rPr spc="-10" dirty="0"/>
              <a:t>cisalhante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396" y="994409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p/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viga</a:t>
            </a: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flexão: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0783" y="1575816"/>
            <a:ext cx="1144905" cy="20320"/>
          </a:xfrm>
          <a:custGeom>
            <a:avLst/>
            <a:gdLst/>
            <a:ahLst/>
            <a:cxnLst/>
            <a:rect l="l" t="t" r="r" b="b"/>
            <a:pathLst>
              <a:path w="1144904" h="20319">
                <a:moveTo>
                  <a:pt x="1144524" y="0"/>
                </a:moveTo>
                <a:lnTo>
                  <a:pt x="0" y="0"/>
                </a:lnTo>
                <a:lnTo>
                  <a:pt x="0" y="19812"/>
                </a:lnTo>
                <a:lnTo>
                  <a:pt x="1144524" y="19812"/>
                </a:lnTo>
                <a:lnTo>
                  <a:pt x="114452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6125" y="1216533"/>
            <a:ext cx="22860" cy="277495"/>
          </a:xfrm>
          <a:custGeom>
            <a:avLst/>
            <a:gdLst/>
            <a:ahLst/>
            <a:cxnLst/>
            <a:rect l="l" t="t" r="r" b="b"/>
            <a:pathLst>
              <a:path w="22860" h="277494">
                <a:moveTo>
                  <a:pt x="22860" y="0"/>
                </a:moveTo>
                <a:lnTo>
                  <a:pt x="0" y="0"/>
                </a:lnTo>
                <a:lnTo>
                  <a:pt x="0" y="276987"/>
                </a:lnTo>
                <a:lnTo>
                  <a:pt x="22860" y="276987"/>
                </a:lnTo>
                <a:lnTo>
                  <a:pt x="2286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7613" y="1216533"/>
            <a:ext cx="22860" cy="277495"/>
          </a:xfrm>
          <a:custGeom>
            <a:avLst/>
            <a:gdLst/>
            <a:ahLst/>
            <a:cxnLst/>
            <a:rect l="l" t="t" r="r" b="b"/>
            <a:pathLst>
              <a:path w="22860" h="277494">
                <a:moveTo>
                  <a:pt x="22860" y="0"/>
                </a:moveTo>
                <a:lnTo>
                  <a:pt x="0" y="0"/>
                </a:lnTo>
                <a:lnTo>
                  <a:pt x="0" y="276987"/>
                </a:lnTo>
                <a:lnTo>
                  <a:pt x="22860" y="276987"/>
                </a:lnTo>
                <a:lnTo>
                  <a:pt x="2286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16397" y="1558493"/>
            <a:ext cx="194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25615" y="1575816"/>
            <a:ext cx="317500" cy="20320"/>
          </a:xfrm>
          <a:custGeom>
            <a:avLst/>
            <a:gdLst/>
            <a:ahLst/>
            <a:cxnLst/>
            <a:rect l="l" t="t" r="r" b="b"/>
            <a:pathLst>
              <a:path w="317500" h="20319">
                <a:moveTo>
                  <a:pt x="316992" y="0"/>
                </a:moveTo>
                <a:lnTo>
                  <a:pt x="0" y="0"/>
                </a:lnTo>
                <a:lnTo>
                  <a:pt x="0" y="19812"/>
                </a:lnTo>
                <a:lnTo>
                  <a:pt x="316992" y="19812"/>
                </a:lnTo>
                <a:lnTo>
                  <a:pt x="31699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86629" y="1124458"/>
            <a:ext cx="2388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039620" algn="l"/>
              </a:tabLst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spc="217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-9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3600" spc="-37" baseline="1157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2698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endParaRPr sz="2625" baseline="-12698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51620" y="1446657"/>
            <a:ext cx="22860" cy="277495"/>
          </a:xfrm>
          <a:custGeom>
            <a:avLst/>
            <a:gdLst/>
            <a:ahLst/>
            <a:cxnLst/>
            <a:rect l="l" t="t" r="r" b="b"/>
            <a:pathLst>
              <a:path w="22859" h="277494">
                <a:moveTo>
                  <a:pt x="22859" y="0"/>
                </a:moveTo>
                <a:lnTo>
                  <a:pt x="0" y="0"/>
                </a:lnTo>
                <a:lnTo>
                  <a:pt x="0" y="276987"/>
                </a:lnTo>
                <a:lnTo>
                  <a:pt x="22859" y="276987"/>
                </a:lnTo>
                <a:lnTo>
                  <a:pt x="22859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4632" y="1446657"/>
            <a:ext cx="22860" cy="277495"/>
          </a:xfrm>
          <a:custGeom>
            <a:avLst/>
            <a:gdLst/>
            <a:ahLst/>
            <a:cxnLst/>
            <a:rect l="l" t="t" r="r" b="b"/>
            <a:pathLst>
              <a:path w="22859" h="277494">
                <a:moveTo>
                  <a:pt x="22860" y="0"/>
                </a:moveTo>
                <a:lnTo>
                  <a:pt x="0" y="0"/>
                </a:lnTo>
                <a:lnTo>
                  <a:pt x="0" y="276987"/>
                </a:lnTo>
                <a:lnTo>
                  <a:pt x="22860" y="276987"/>
                </a:lnTo>
                <a:lnTo>
                  <a:pt x="2286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33185" y="1354277"/>
            <a:ext cx="2722245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245"/>
              </a:lnSpc>
              <a:spcBef>
                <a:spcPts val="100"/>
              </a:spcBef>
              <a:tabLst>
                <a:tab pos="1256030" algn="l"/>
                <a:tab pos="1692910" algn="l"/>
              </a:tabLst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𝜏</a:t>
            </a:r>
            <a:r>
              <a:rPr sz="2400" spc="-1905" dirty="0">
                <a:solidFill>
                  <a:srgbClr val="05070D"/>
                </a:solidFill>
                <a:latin typeface="Cambria Math"/>
                <a:cs typeface="Cambria Math"/>
              </a:rPr>
              <a:t>ҧ</a:t>
            </a:r>
            <a:r>
              <a:rPr sz="2400" spc="19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→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spc="20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-9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endParaRPr sz="2625" baseline="-15873">
              <a:latin typeface="Cambria Math"/>
              <a:cs typeface="Cambria Math"/>
            </a:endParaRPr>
          </a:p>
          <a:p>
            <a:pPr marR="608965" algn="ctr">
              <a:lnSpc>
                <a:spcPts val="2245"/>
              </a:lnSpc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59063" y="1354277"/>
            <a:ext cx="688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3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52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6497" y="4176776"/>
            <a:ext cx="1823720" cy="680085"/>
          </a:xfrm>
          <a:custGeom>
            <a:avLst/>
            <a:gdLst/>
            <a:ahLst/>
            <a:cxnLst/>
            <a:rect l="l" t="t" r="r" b="b"/>
            <a:pathLst>
              <a:path w="1823720" h="680085">
                <a:moveTo>
                  <a:pt x="234696" y="0"/>
                </a:moveTo>
                <a:lnTo>
                  <a:pt x="188213" y="0"/>
                </a:lnTo>
                <a:lnTo>
                  <a:pt x="126364" y="625856"/>
                </a:lnTo>
                <a:lnTo>
                  <a:pt x="51562" y="487553"/>
                </a:lnTo>
                <a:lnTo>
                  <a:pt x="0" y="514731"/>
                </a:lnTo>
                <a:lnTo>
                  <a:pt x="5714" y="525399"/>
                </a:lnTo>
                <a:lnTo>
                  <a:pt x="33019" y="511048"/>
                </a:lnTo>
                <a:lnTo>
                  <a:pt x="124840" y="679831"/>
                </a:lnTo>
                <a:lnTo>
                  <a:pt x="138684" y="679831"/>
                </a:lnTo>
                <a:lnTo>
                  <a:pt x="204850" y="19812"/>
                </a:lnTo>
                <a:lnTo>
                  <a:pt x="223392" y="19812"/>
                </a:lnTo>
                <a:lnTo>
                  <a:pt x="223392" y="20447"/>
                </a:lnTo>
                <a:lnTo>
                  <a:pt x="1823593" y="20447"/>
                </a:lnTo>
                <a:lnTo>
                  <a:pt x="1823593" y="635"/>
                </a:lnTo>
                <a:lnTo>
                  <a:pt x="234696" y="635"/>
                </a:lnTo>
                <a:lnTo>
                  <a:pt x="23469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75454" y="4286250"/>
            <a:ext cx="3467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694690" algn="l"/>
              </a:tabLst>
            </a:pPr>
            <a:r>
              <a:rPr sz="2400" spc="-50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06FC0"/>
                </a:solidFill>
                <a:latin typeface="Cambria Math"/>
                <a:cs typeface="Cambria Math"/>
              </a:rPr>
              <a:t>.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	𝝈</a:t>
            </a:r>
            <a:r>
              <a:rPr sz="262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𝒙</a:t>
            </a:r>
            <a:r>
              <a:rPr sz="2625" baseline="22222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625" spc="434" baseline="22222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+</a:t>
            </a:r>
            <a:r>
              <a:rPr sz="2400" spc="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𝟒𝝉</a:t>
            </a:r>
            <a:r>
              <a:rPr sz="262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𝒙𝒚</a:t>
            </a:r>
            <a:r>
              <a:rPr sz="2625" baseline="22222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625" spc="652" baseline="22222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≤</a:t>
            </a:r>
            <a:r>
              <a:rPr sz="2400" spc="20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Cambria Math"/>
                <a:cs typeface="Cambria Math"/>
              </a:rPr>
              <a:t>𝝈</a:t>
            </a:r>
            <a:r>
              <a:rPr sz="2625" spc="-37" baseline="-15873" dirty="0">
                <a:solidFill>
                  <a:srgbClr val="006FC0"/>
                </a:solidFill>
                <a:latin typeface="Cambria Math"/>
                <a:cs typeface="Cambria Math"/>
              </a:rPr>
              <a:t>𝒚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2400" spc="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55" dirty="0">
                <a:solidFill>
                  <a:srgbClr val="006FC0"/>
                </a:solidFill>
                <a:latin typeface="Cambria Math"/>
                <a:cs typeface="Cambria Math"/>
              </a:rPr>
              <a:t>𝜎ത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5775" y="2654934"/>
            <a:ext cx="699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10802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300" dirty="0">
                <a:solidFill>
                  <a:srgbClr val="05070D"/>
                </a:solidFill>
                <a:latin typeface="Cambria Math"/>
                <a:cs typeface="Cambria Math"/>
              </a:rPr>
              <a:t>𝟏,𝟑</a:t>
            </a:r>
            <a:r>
              <a:rPr sz="1300" spc="3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700" spc="-75" baseline="10802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endParaRPr sz="2700" baseline="10802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80945" y="2775204"/>
            <a:ext cx="777240" cy="15240"/>
          </a:xfrm>
          <a:custGeom>
            <a:avLst/>
            <a:gdLst/>
            <a:ahLst/>
            <a:cxnLst/>
            <a:rect l="l" t="t" r="r" b="b"/>
            <a:pathLst>
              <a:path w="777239" h="15239">
                <a:moveTo>
                  <a:pt x="777240" y="0"/>
                </a:moveTo>
                <a:lnTo>
                  <a:pt x="0" y="0"/>
                </a:lnTo>
                <a:lnTo>
                  <a:pt x="0" y="15239"/>
                </a:lnTo>
                <a:lnTo>
                  <a:pt x="777240" y="15239"/>
                </a:lnTo>
                <a:lnTo>
                  <a:pt x="77724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43100" y="242328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950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1950" spc="284" baseline="-1495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1800" spc="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950" spc="-37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𝒚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8539" y="2760090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34792" y="2386583"/>
            <a:ext cx="2026285" cy="762635"/>
          </a:xfrm>
          <a:custGeom>
            <a:avLst/>
            <a:gdLst/>
            <a:ahLst/>
            <a:cxnLst/>
            <a:rect l="l" t="t" r="r" b="b"/>
            <a:pathLst>
              <a:path w="2026285" h="762635">
                <a:moveTo>
                  <a:pt x="252984" y="168656"/>
                </a:moveTo>
                <a:lnTo>
                  <a:pt x="196850" y="168656"/>
                </a:lnTo>
                <a:lnTo>
                  <a:pt x="196850" y="178816"/>
                </a:lnTo>
                <a:lnTo>
                  <a:pt x="196850" y="613156"/>
                </a:lnTo>
                <a:lnTo>
                  <a:pt x="196850" y="623316"/>
                </a:lnTo>
                <a:lnTo>
                  <a:pt x="252984" y="623316"/>
                </a:lnTo>
                <a:lnTo>
                  <a:pt x="252984" y="613156"/>
                </a:lnTo>
                <a:lnTo>
                  <a:pt x="218694" y="613156"/>
                </a:lnTo>
                <a:lnTo>
                  <a:pt x="218694" y="178816"/>
                </a:lnTo>
                <a:lnTo>
                  <a:pt x="252984" y="178816"/>
                </a:lnTo>
                <a:lnTo>
                  <a:pt x="252984" y="168656"/>
                </a:lnTo>
                <a:close/>
              </a:path>
              <a:path w="2026285" h="762635">
                <a:moveTo>
                  <a:pt x="2000377" y="168656"/>
                </a:moveTo>
                <a:lnTo>
                  <a:pt x="1944243" y="168656"/>
                </a:lnTo>
                <a:lnTo>
                  <a:pt x="1944243" y="178816"/>
                </a:lnTo>
                <a:lnTo>
                  <a:pt x="1978533" y="178816"/>
                </a:lnTo>
                <a:lnTo>
                  <a:pt x="1978533" y="613156"/>
                </a:lnTo>
                <a:lnTo>
                  <a:pt x="1944243" y="613156"/>
                </a:lnTo>
                <a:lnTo>
                  <a:pt x="1944243" y="623316"/>
                </a:lnTo>
                <a:lnTo>
                  <a:pt x="2000377" y="623316"/>
                </a:lnTo>
                <a:lnTo>
                  <a:pt x="2000377" y="613156"/>
                </a:lnTo>
                <a:lnTo>
                  <a:pt x="2000377" y="178816"/>
                </a:lnTo>
                <a:lnTo>
                  <a:pt x="2000377" y="168656"/>
                </a:lnTo>
                <a:close/>
              </a:path>
              <a:path w="2026285" h="762635">
                <a:moveTo>
                  <a:pt x="2026158" y="0"/>
                </a:moveTo>
                <a:lnTo>
                  <a:pt x="144526" y="0"/>
                </a:lnTo>
                <a:lnTo>
                  <a:pt x="97155" y="718312"/>
                </a:lnTo>
                <a:lnTo>
                  <a:pt x="40259" y="613029"/>
                </a:lnTo>
                <a:lnTo>
                  <a:pt x="0" y="634238"/>
                </a:lnTo>
                <a:lnTo>
                  <a:pt x="4445" y="642239"/>
                </a:lnTo>
                <a:lnTo>
                  <a:pt x="25527" y="630936"/>
                </a:lnTo>
                <a:lnTo>
                  <a:pt x="96647" y="762127"/>
                </a:lnTo>
                <a:lnTo>
                  <a:pt x="107061" y="762127"/>
                </a:lnTo>
                <a:lnTo>
                  <a:pt x="156972" y="14732"/>
                </a:lnTo>
                <a:lnTo>
                  <a:pt x="171450" y="14732"/>
                </a:lnTo>
                <a:lnTo>
                  <a:pt x="171450" y="15240"/>
                </a:lnTo>
                <a:lnTo>
                  <a:pt x="2026158" y="15240"/>
                </a:lnTo>
                <a:lnTo>
                  <a:pt x="2026158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96032" y="2607690"/>
            <a:ext cx="60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±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(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7597" y="2775204"/>
            <a:ext cx="777240" cy="15240"/>
          </a:xfrm>
          <a:custGeom>
            <a:avLst/>
            <a:gdLst/>
            <a:ahLst/>
            <a:cxnLst/>
            <a:rect l="l" t="t" r="r" b="b"/>
            <a:pathLst>
              <a:path w="777239" h="15239">
                <a:moveTo>
                  <a:pt x="777239" y="0"/>
                </a:moveTo>
                <a:lnTo>
                  <a:pt x="0" y="0"/>
                </a:lnTo>
                <a:lnTo>
                  <a:pt x="0" y="15239"/>
                </a:lnTo>
                <a:lnTo>
                  <a:pt x="777239" y="15239"/>
                </a:lnTo>
                <a:lnTo>
                  <a:pt x="777239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49752" y="242328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950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1950" spc="284" baseline="-1495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1800" spc="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950" spc="-37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𝒚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95191" y="2760090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6070" y="2607690"/>
            <a:ext cx="121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007744" algn="l"/>
              </a:tabLst>
            </a:pP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1950" spc="-15" baseline="23504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+𝝉</a:t>
            </a:r>
            <a:r>
              <a:rPr sz="1950" spc="-15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r>
              <a:rPr sz="1950" spc="-15" baseline="23504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1950" baseline="23504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58129" y="2775204"/>
            <a:ext cx="251460" cy="15240"/>
          </a:xfrm>
          <a:custGeom>
            <a:avLst/>
            <a:gdLst/>
            <a:ahLst/>
            <a:cxnLst/>
            <a:rect l="l" t="t" r="r" b="b"/>
            <a:pathLst>
              <a:path w="251460" h="15239">
                <a:moveTo>
                  <a:pt x="251460" y="0"/>
                </a:moveTo>
                <a:lnTo>
                  <a:pt x="0" y="0"/>
                </a:lnTo>
                <a:lnTo>
                  <a:pt x="0" y="15239"/>
                </a:lnTo>
                <a:lnTo>
                  <a:pt x="251460" y="15239"/>
                </a:lnTo>
                <a:lnTo>
                  <a:pt x="25146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20538" y="2382139"/>
            <a:ext cx="318135" cy="6781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5"/>
              </a:spcBef>
            </a:pPr>
            <a:r>
              <a:rPr sz="18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950" spc="-37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endParaRPr sz="1950" baseline="-14957">
              <a:latin typeface="Cambria Math"/>
              <a:cs typeface="Cambria Math"/>
            </a:endParaRPr>
          </a:p>
          <a:p>
            <a:pPr marL="93980">
              <a:lnSpc>
                <a:spcPct val="100000"/>
              </a:lnSpc>
              <a:spcBef>
                <a:spcPts val="409"/>
              </a:spcBef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86196" y="2511551"/>
            <a:ext cx="1489710" cy="510540"/>
          </a:xfrm>
          <a:custGeom>
            <a:avLst/>
            <a:gdLst/>
            <a:ahLst/>
            <a:cxnLst/>
            <a:rect l="l" t="t" r="r" b="b"/>
            <a:pathLst>
              <a:path w="1489709" h="510539">
                <a:moveTo>
                  <a:pt x="246761" y="84328"/>
                </a:moveTo>
                <a:lnTo>
                  <a:pt x="193675" y="84328"/>
                </a:lnTo>
                <a:lnTo>
                  <a:pt x="193675" y="93218"/>
                </a:lnTo>
                <a:lnTo>
                  <a:pt x="193675" y="448818"/>
                </a:lnTo>
                <a:lnTo>
                  <a:pt x="193675" y="458978"/>
                </a:lnTo>
                <a:lnTo>
                  <a:pt x="246761" y="458978"/>
                </a:lnTo>
                <a:lnTo>
                  <a:pt x="246761" y="448818"/>
                </a:lnTo>
                <a:lnTo>
                  <a:pt x="214376" y="448818"/>
                </a:lnTo>
                <a:lnTo>
                  <a:pt x="214376" y="93218"/>
                </a:lnTo>
                <a:lnTo>
                  <a:pt x="246761" y="93218"/>
                </a:lnTo>
                <a:lnTo>
                  <a:pt x="246761" y="84328"/>
                </a:lnTo>
                <a:close/>
              </a:path>
              <a:path w="1489709" h="510539">
                <a:moveTo>
                  <a:pt x="598170" y="263664"/>
                </a:moveTo>
                <a:lnTo>
                  <a:pt x="346710" y="263664"/>
                </a:lnTo>
                <a:lnTo>
                  <a:pt x="346710" y="278892"/>
                </a:lnTo>
                <a:lnTo>
                  <a:pt x="598170" y="278892"/>
                </a:lnTo>
                <a:lnTo>
                  <a:pt x="598170" y="263664"/>
                </a:lnTo>
                <a:close/>
              </a:path>
              <a:path w="1489709" h="510539">
                <a:moveTo>
                  <a:pt x="1463929" y="84328"/>
                </a:moveTo>
                <a:lnTo>
                  <a:pt x="1410843" y="84328"/>
                </a:lnTo>
                <a:lnTo>
                  <a:pt x="1410843" y="93218"/>
                </a:lnTo>
                <a:lnTo>
                  <a:pt x="1443355" y="93218"/>
                </a:lnTo>
                <a:lnTo>
                  <a:pt x="1443355" y="448818"/>
                </a:lnTo>
                <a:lnTo>
                  <a:pt x="1410843" y="448818"/>
                </a:lnTo>
                <a:lnTo>
                  <a:pt x="1410843" y="458978"/>
                </a:lnTo>
                <a:lnTo>
                  <a:pt x="1463929" y="458978"/>
                </a:lnTo>
                <a:lnTo>
                  <a:pt x="1463929" y="448818"/>
                </a:lnTo>
                <a:lnTo>
                  <a:pt x="1463929" y="93218"/>
                </a:lnTo>
                <a:lnTo>
                  <a:pt x="1463929" y="84328"/>
                </a:lnTo>
                <a:close/>
              </a:path>
              <a:path w="1489709" h="510539">
                <a:moveTo>
                  <a:pt x="1489710" y="0"/>
                </a:moveTo>
                <a:lnTo>
                  <a:pt x="168402" y="0"/>
                </a:lnTo>
                <a:lnTo>
                  <a:pt x="168402" y="254"/>
                </a:lnTo>
                <a:lnTo>
                  <a:pt x="141224" y="254"/>
                </a:lnTo>
                <a:lnTo>
                  <a:pt x="94742" y="469646"/>
                </a:lnTo>
                <a:lnTo>
                  <a:pt x="38735" y="366014"/>
                </a:lnTo>
                <a:lnTo>
                  <a:pt x="0" y="386334"/>
                </a:lnTo>
                <a:lnTo>
                  <a:pt x="4445" y="394335"/>
                </a:lnTo>
                <a:lnTo>
                  <a:pt x="24765" y="383540"/>
                </a:lnTo>
                <a:lnTo>
                  <a:pt x="93726" y="510159"/>
                </a:lnTo>
                <a:lnTo>
                  <a:pt x="104013" y="510159"/>
                </a:lnTo>
                <a:lnTo>
                  <a:pt x="153797" y="15113"/>
                </a:lnTo>
                <a:lnTo>
                  <a:pt x="1489710" y="15240"/>
                </a:lnTo>
                <a:lnTo>
                  <a:pt x="148971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95695" y="2433954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950" spc="-37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77483" y="2760090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09590" y="2607690"/>
            <a:ext cx="2038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28955" algn="l"/>
                <a:tab pos="875030" algn="l"/>
                <a:tab pos="1829435" algn="l"/>
              </a:tabLst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±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(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1950" spc="-15" baseline="23504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+𝝉</a:t>
            </a:r>
            <a:r>
              <a:rPr sz="1950" spc="-15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r>
              <a:rPr sz="1950" spc="-15" baseline="23504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1950" baseline="23504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3085" y="2775204"/>
            <a:ext cx="251460" cy="15240"/>
          </a:xfrm>
          <a:custGeom>
            <a:avLst/>
            <a:gdLst/>
            <a:ahLst/>
            <a:cxnLst/>
            <a:rect l="l" t="t" r="r" b="b"/>
            <a:pathLst>
              <a:path w="251459" h="15239">
                <a:moveTo>
                  <a:pt x="251459" y="0"/>
                </a:moveTo>
                <a:lnTo>
                  <a:pt x="0" y="0"/>
                </a:lnTo>
                <a:lnTo>
                  <a:pt x="0" y="15239"/>
                </a:lnTo>
                <a:lnTo>
                  <a:pt x="251459" y="15239"/>
                </a:lnTo>
                <a:lnTo>
                  <a:pt x="251459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635875" y="2382139"/>
            <a:ext cx="318135" cy="6781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5"/>
              </a:spcBef>
            </a:pPr>
            <a:r>
              <a:rPr sz="18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950" spc="-37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endParaRPr sz="1950" baseline="-14957">
              <a:latin typeface="Cambria Math"/>
              <a:cs typeface="Cambria Math"/>
            </a:endParaRPr>
          </a:p>
          <a:p>
            <a:pPr marL="93980">
              <a:lnSpc>
                <a:spcPct val="100000"/>
              </a:lnSpc>
              <a:spcBef>
                <a:spcPts val="409"/>
              </a:spcBef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80172" y="2358135"/>
            <a:ext cx="1876425" cy="849630"/>
          </a:xfrm>
          <a:custGeom>
            <a:avLst/>
            <a:gdLst/>
            <a:ahLst/>
            <a:cxnLst/>
            <a:rect l="l" t="t" r="r" b="b"/>
            <a:pathLst>
              <a:path w="1876425" h="849630">
                <a:moveTo>
                  <a:pt x="130937" y="7747"/>
                </a:moveTo>
                <a:lnTo>
                  <a:pt x="96520" y="35839"/>
                </a:lnTo>
                <a:lnTo>
                  <a:pt x="72542" y="77597"/>
                </a:lnTo>
                <a:lnTo>
                  <a:pt x="51460" y="125272"/>
                </a:lnTo>
                <a:lnTo>
                  <a:pt x="33274" y="178816"/>
                </a:lnTo>
                <a:lnTo>
                  <a:pt x="21272" y="224853"/>
                </a:lnTo>
                <a:lnTo>
                  <a:pt x="11950" y="272402"/>
                </a:lnTo>
                <a:lnTo>
                  <a:pt x="5308" y="321500"/>
                </a:lnTo>
                <a:lnTo>
                  <a:pt x="1320" y="372135"/>
                </a:lnTo>
                <a:lnTo>
                  <a:pt x="0" y="424307"/>
                </a:lnTo>
                <a:lnTo>
                  <a:pt x="1320" y="475488"/>
                </a:lnTo>
                <a:lnTo>
                  <a:pt x="5308" y="525538"/>
                </a:lnTo>
                <a:lnTo>
                  <a:pt x="11950" y="574459"/>
                </a:lnTo>
                <a:lnTo>
                  <a:pt x="21272" y="622249"/>
                </a:lnTo>
                <a:lnTo>
                  <a:pt x="33274" y="668909"/>
                </a:lnTo>
                <a:lnTo>
                  <a:pt x="51460" y="723430"/>
                </a:lnTo>
                <a:lnTo>
                  <a:pt x="72542" y="771702"/>
                </a:lnTo>
                <a:lnTo>
                  <a:pt x="96520" y="813777"/>
                </a:lnTo>
                <a:lnTo>
                  <a:pt x="123444" y="849630"/>
                </a:lnTo>
                <a:lnTo>
                  <a:pt x="130937" y="842137"/>
                </a:lnTo>
                <a:lnTo>
                  <a:pt x="106387" y="805599"/>
                </a:lnTo>
                <a:lnTo>
                  <a:pt x="84937" y="763193"/>
                </a:lnTo>
                <a:lnTo>
                  <a:pt x="66624" y="714971"/>
                </a:lnTo>
                <a:lnTo>
                  <a:pt x="51435" y="660908"/>
                </a:lnTo>
                <a:lnTo>
                  <a:pt x="41617" y="614997"/>
                </a:lnTo>
                <a:lnTo>
                  <a:pt x="33972" y="568363"/>
                </a:lnTo>
                <a:lnTo>
                  <a:pt x="28498" y="521030"/>
                </a:lnTo>
                <a:lnTo>
                  <a:pt x="25222" y="472973"/>
                </a:lnTo>
                <a:lnTo>
                  <a:pt x="24130" y="424180"/>
                </a:lnTo>
                <a:lnTo>
                  <a:pt x="25222" y="374319"/>
                </a:lnTo>
                <a:lnTo>
                  <a:pt x="28511" y="325615"/>
                </a:lnTo>
                <a:lnTo>
                  <a:pt x="33997" y="278066"/>
                </a:lnTo>
                <a:lnTo>
                  <a:pt x="41681" y="231673"/>
                </a:lnTo>
                <a:lnTo>
                  <a:pt x="51562" y="186436"/>
                </a:lnTo>
                <a:lnTo>
                  <a:pt x="66738" y="133464"/>
                </a:lnTo>
                <a:lnTo>
                  <a:pt x="85051" y="86004"/>
                </a:lnTo>
                <a:lnTo>
                  <a:pt x="106451" y="44081"/>
                </a:lnTo>
                <a:lnTo>
                  <a:pt x="130937" y="7747"/>
                </a:lnTo>
                <a:close/>
              </a:path>
              <a:path w="1876425" h="849630">
                <a:moveTo>
                  <a:pt x="1739646" y="11684"/>
                </a:moveTo>
                <a:lnTo>
                  <a:pt x="696214" y="11684"/>
                </a:lnTo>
                <a:lnTo>
                  <a:pt x="648843" y="729996"/>
                </a:lnTo>
                <a:lnTo>
                  <a:pt x="591947" y="624713"/>
                </a:lnTo>
                <a:lnTo>
                  <a:pt x="551688" y="645922"/>
                </a:lnTo>
                <a:lnTo>
                  <a:pt x="556133" y="653923"/>
                </a:lnTo>
                <a:lnTo>
                  <a:pt x="577215" y="642620"/>
                </a:lnTo>
                <a:lnTo>
                  <a:pt x="648335" y="773811"/>
                </a:lnTo>
                <a:lnTo>
                  <a:pt x="658749" y="773811"/>
                </a:lnTo>
                <a:lnTo>
                  <a:pt x="708660" y="26416"/>
                </a:lnTo>
                <a:lnTo>
                  <a:pt x="723138" y="26416"/>
                </a:lnTo>
                <a:lnTo>
                  <a:pt x="723138" y="26924"/>
                </a:lnTo>
                <a:lnTo>
                  <a:pt x="1739646" y="26924"/>
                </a:lnTo>
                <a:lnTo>
                  <a:pt x="1739646" y="11684"/>
                </a:lnTo>
                <a:close/>
              </a:path>
              <a:path w="1876425" h="849630">
                <a:moveTo>
                  <a:pt x="1876412" y="424180"/>
                </a:moveTo>
                <a:lnTo>
                  <a:pt x="1875091" y="372135"/>
                </a:lnTo>
                <a:lnTo>
                  <a:pt x="1871103" y="321500"/>
                </a:lnTo>
                <a:lnTo>
                  <a:pt x="1864436" y="272402"/>
                </a:lnTo>
                <a:lnTo>
                  <a:pt x="1855076" y="224853"/>
                </a:lnTo>
                <a:lnTo>
                  <a:pt x="1843024" y="178816"/>
                </a:lnTo>
                <a:lnTo>
                  <a:pt x="1824875" y="125272"/>
                </a:lnTo>
                <a:lnTo>
                  <a:pt x="1803793" y="77597"/>
                </a:lnTo>
                <a:lnTo>
                  <a:pt x="1779778" y="35839"/>
                </a:lnTo>
                <a:lnTo>
                  <a:pt x="1752854" y="0"/>
                </a:lnTo>
                <a:lnTo>
                  <a:pt x="1745361" y="7747"/>
                </a:lnTo>
                <a:lnTo>
                  <a:pt x="1769897" y="44081"/>
                </a:lnTo>
                <a:lnTo>
                  <a:pt x="1791347" y="86004"/>
                </a:lnTo>
                <a:lnTo>
                  <a:pt x="1809661" y="133464"/>
                </a:lnTo>
                <a:lnTo>
                  <a:pt x="1824863" y="186436"/>
                </a:lnTo>
                <a:lnTo>
                  <a:pt x="1834730" y="231673"/>
                </a:lnTo>
                <a:lnTo>
                  <a:pt x="1842414" y="278066"/>
                </a:lnTo>
                <a:lnTo>
                  <a:pt x="1847900" y="325615"/>
                </a:lnTo>
                <a:lnTo>
                  <a:pt x="1851190" y="374319"/>
                </a:lnTo>
                <a:lnTo>
                  <a:pt x="1852282" y="424307"/>
                </a:lnTo>
                <a:lnTo>
                  <a:pt x="1851190" y="472973"/>
                </a:lnTo>
                <a:lnTo>
                  <a:pt x="1847900" y="521030"/>
                </a:lnTo>
                <a:lnTo>
                  <a:pt x="1842414" y="568363"/>
                </a:lnTo>
                <a:lnTo>
                  <a:pt x="1834730" y="614997"/>
                </a:lnTo>
                <a:lnTo>
                  <a:pt x="1824863" y="660908"/>
                </a:lnTo>
                <a:lnTo>
                  <a:pt x="1809661" y="714971"/>
                </a:lnTo>
                <a:lnTo>
                  <a:pt x="1791347" y="763193"/>
                </a:lnTo>
                <a:lnTo>
                  <a:pt x="1769897" y="805599"/>
                </a:lnTo>
                <a:lnTo>
                  <a:pt x="1745361" y="842137"/>
                </a:lnTo>
                <a:lnTo>
                  <a:pt x="1752854" y="849630"/>
                </a:lnTo>
                <a:lnTo>
                  <a:pt x="1779778" y="813777"/>
                </a:lnTo>
                <a:lnTo>
                  <a:pt x="1803793" y="771702"/>
                </a:lnTo>
                <a:lnTo>
                  <a:pt x="1824875" y="723430"/>
                </a:lnTo>
                <a:lnTo>
                  <a:pt x="1843024" y="668909"/>
                </a:lnTo>
                <a:lnTo>
                  <a:pt x="1855076" y="622249"/>
                </a:lnTo>
                <a:lnTo>
                  <a:pt x="1864436" y="574459"/>
                </a:lnTo>
                <a:lnTo>
                  <a:pt x="1871103" y="525538"/>
                </a:lnTo>
                <a:lnTo>
                  <a:pt x="1875091" y="475488"/>
                </a:lnTo>
                <a:lnTo>
                  <a:pt x="1876412" y="42418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106282" y="2607690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535" algn="l"/>
              </a:tabLst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𝟏 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±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	𝟏</a:t>
            </a:r>
            <a:r>
              <a:rPr sz="1800" spc="-2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1800" spc="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𝟒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87002" y="2775204"/>
            <a:ext cx="431800" cy="15240"/>
          </a:xfrm>
          <a:custGeom>
            <a:avLst/>
            <a:gdLst/>
            <a:ahLst/>
            <a:cxnLst/>
            <a:rect l="l" t="t" r="r" b="b"/>
            <a:pathLst>
              <a:path w="431800" h="15239">
                <a:moveTo>
                  <a:pt x="431292" y="0"/>
                </a:moveTo>
                <a:lnTo>
                  <a:pt x="0" y="0"/>
                </a:lnTo>
                <a:lnTo>
                  <a:pt x="0" y="15239"/>
                </a:lnTo>
                <a:lnTo>
                  <a:pt x="431292" y="15239"/>
                </a:lnTo>
                <a:lnTo>
                  <a:pt x="43129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250044" y="2470530"/>
            <a:ext cx="49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30" baseline="10802" dirty="0">
                <a:solidFill>
                  <a:srgbClr val="05070D"/>
                </a:solidFill>
                <a:latin typeface="Cambria Math"/>
                <a:cs typeface="Cambria Math"/>
              </a:rPr>
              <a:t>𝝉</a:t>
            </a:r>
            <a:r>
              <a:rPr sz="1300" spc="-20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r>
              <a:rPr sz="1950" spc="-30" baseline="38461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950" baseline="38461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85096" y="276009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950" spc="-37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61956" y="2752470"/>
            <a:ext cx="1257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474454" y="1700783"/>
            <a:ext cx="802005" cy="1108075"/>
          </a:xfrm>
          <a:custGeom>
            <a:avLst/>
            <a:gdLst/>
            <a:ahLst/>
            <a:cxnLst/>
            <a:rect l="l" t="t" r="r" b="b"/>
            <a:pathLst>
              <a:path w="802004" h="1108075">
                <a:moveTo>
                  <a:pt x="643127" y="1031366"/>
                </a:moveTo>
                <a:lnTo>
                  <a:pt x="566927" y="1069466"/>
                </a:lnTo>
                <a:lnTo>
                  <a:pt x="643127" y="1107566"/>
                </a:lnTo>
                <a:lnTo>
                  <a:pt x="643127" y="1075816"/>
                </a:lnTo>
                <a:lnTo>
                  <a:pt x="630427" y="1075816"/>
                </a:lnTo>
                <a:lnTo>
                  <a:pt x="630427" y="1063116"/>
                </a:lnTo>
                <a:lnTo>
                  <a:pt x="643127" y="1063116"/>
                </a:lnTo>
                <a:lnTo>
                  <a:pt x="643127" y="1031366"/>
                </a:lnTo>
                <a:close/>
              </a:path>
              <a:path w="802004" h="1108075">
                <a:moveTo>
                  <a:pt x="643127" y="1063116"/>
                </a:moveTo>
                <a:lnTo>
                  <a:pt x="630427" y="1063116"/>
                </a:lnTo>
                <a:lnTo>
                  <a:pt x="630427" y="1075816"/>
                </a:lnTo>
                <a:lnTo>
                  <a:pt x="643127" y="1075816"/>
                </a:lnTo>
                <a:lnTo>
                  <a:pt x="643127" y="1063116"/>
                </a:lnTo>
                <a:close/>
              </a:path>
              <a:path w="802004" h="1108075">
                <a:moveTo>
                  <a:pt x="789177" y="1063116"/>
                </a:moveTo>
                <a:lnTo>
                  <a:pt x="643127" y="1063116"/>
                </a:lnTo>
                <a:lnTo>
                  <a:pt x="643127" y="1075816"/>
                </a:lnTo>
                <a:lnTo>
                  <a:pt x="801877" y="1075816"/>
                </a:lnTo>
                <a:lnTo>
                  <a:pt x="801877" y="1069466"/>
                </a:lnTo>
                <a:lnTo>
                  <a:pt x="789177" y="1069466"/>
                </a:lnTo>
                <a:lnTo>
                  <a:pt x="789177" y="1063116"/>
                </a:lnTo>
                <a:close/>
              </a:path>
              <a:path w="802004" h="1108075">
                <a:moveTo>
                  <a:pt x="789177" y="288036"/>
                </a:moveTo>
                <a:lnTo>
                  <a:pt x="789177" y="1069466"/>
                </a:lnTo>
                <a:lnTo>
                  <a:pt x="795527" y="1063116"/>
                </a:lnTo>
                <a:lnTo>
                  <a:pt x="801877" y="1063116"/>
                </a:lnTo>
                <a:lnTo>
                  <a:pt x="801877" y="294386"/>
                </a:lnTo>
                <a:lnTo>
                  <a:pt x="795527" y="294386"/>
                </a:lnTo>
                <a:lnTo>
                  <a:pt x="789177" y="288036"/>
                </a:lnTo>
                <a:close/>
              </a:path>
              <a:path w="802004" h="1108075">
                <a:moveTo>
                  <a:pt x="801877" y="1063116"/>
                </a:moveTo>
                <a:lnTo>
                  <a:pt x="795527" y="1063116"/>
                </a:lnTo>
                <a:lnTo>
                  <a:pt x="789177" y="1069466"/>
                </a:lnTo>
                <a:lnTo>
                  <a:pt x="801877" y="1069466"/>
                </a:lnTo>
                <a:lnTo>
                  <a:pt x="801877" y="1063116"/>
                </a:lnTo>
                <a:close/>
              </a:path>
              <a:path w="802004" h="1108075">
                <a:moveTo>
                  <a:pt x="12700" y="0"/>
                </a:moveTo>
                <a:lnTo>
                  <a:pt x="0" y="0"/>
                </a:lnTo>
                <a:lnTo>
                  <a:pt x="0" y="294386"/>
                </a:lnTo>
                <a:lnTo>
                  <a:pt x="789177" y="294386"/>
                </a:lnTo>
                <a:lnTo>
                  <a:pt x="789177" y="288036"/>
                </a:lnTo>
                <a:lnTo>
                  <a:pt x="12700" y="288036"/>
                </a:lnTo>
                <a:lnTo>
                  <a:pt x="6350" y="281686"/>
                </a:lnTo>
                <a:lnTo>
                  <a:pt x="12700" y="281686"/>
                </a:lnTo>
                <a:lnTo>
                  <a:pt x="12700" y="0"/>
                </a:lnTo>
                <a:close/>
              </a:path>
              <a:path w="802004" h="1108075">
                <a:moveTo>
                  <a:pt x="801877" y="281686"/>
                </a:moveTo>
                <a:lnTo>
                  <a:pt x="12700" y="281686"/>
                </a:lnTo>
                <a:lnTo>
                  <a:pt x="12700" y="288036"/>
                </a:lnTo>
                <a:lnTo>
                  <a:pt x="789177" y="288036"/>
                </a:lnTo>
                <a:lnTo>
                  <a:pt x="795527" y="294386"/>
                </a:lnTo>
                <a:lnTo>
                  <a:pt x="801877" y="294386"/>
                </a:lnTo>
                <a:lnTo>
                  <a:pt x="801877" y="281686"/>
                </a:lnTo>
                <a:close/>
              </a:path>
              <a:path w="802004" h="1108075">
                <a:moveTo>
                  <a:pt x="12700" y="281686"/>
                </a:moveTo>
                <a:lnTo>
                  <a:pt x="6350" y="281686"/>
                </a:lnTo>
                <a:lnTo>
                  <a:pt x="12700" y="288036"/>
                </a:lnTo>
                <a:lnTo>
                  <a:pt x="12700" y="28168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87070" y="6414922"/>
            <a:ext cx="530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00" dirty="0">
                <a:solidFill>
                  <a:srgbClr val="05070D"/>
                </a:solidFill>
                <a:latin typeface="Cambria Math"/>
                <a:cs typeface="Cambria Math"/>
              </a:rPr>
              <a:t>𝜎ത,</a:t>
            </a:r>
            <a:r>
              <a:rPr sz="1800" spc="-1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1950" baseline="-14957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r>
              <a:rPr sz="1950" spc="225" baseline="-1495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:</a:t>
            </a:r>
            <a:r>
              <a:rPr sz="18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resistência</a:t>
            </a:r>
            <a:r>
              <a:rPr sz="18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tração/compressão</a:t>
            </a:r>
            <a:r>
              <a:rPr sz="1800" spc="3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(ensaio</a:t>
            </a:r>
            <a:r>
              <a:rPr sz="18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uniaxial)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32411" y="17868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78" rIns="0" bIns="0" rtlCol="0">
            <a:spAutoFit/>
          </a:bodyPr>
          <a:lstStyle/>
          <a:p>
            <a:pPr marL="1674495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5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Tresca</a:t>
            </a:r>
            <a:r>
              <a:rPr spc="-25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dirty="0"/>
              <a:t>Máxima</a:t>
            </a:r>
            <a:r>
              <a:rPr spc="-25" dirty="0"/>
              <a:t> </a:t>
            </a:r>
            <a:r>
              <a:rPr dirty="0"/>
              <a:t>tensão</a:t>
            </a:r>
            <a:r>
              <a:rPr spc="-45" dirty="0"/>
              <a:t> </a:t>
            </a:r>
            <a:r>
              <a:rPr spc="-10" dirty="0"/>
              <a:t>cisalhante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7896" y="2575300"/>
            <a:ext cx="4487307" cy="37604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7979" y="2353479"/>
            <a:ext cx="4282673" cy="42003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98130" y="1477899"/>
            <a:ext cx="23495" cy="277495"/>
          </a:xfrm>
          <a:custGeom>
            <a:avLst/>
            <a:gdLst/>
            <a:ahLst/>
            <a:cxnLst/>
            <a:rect l="l" t="t" r="r" b="b"/>
            <a:pathLst>
              <a:path w="23494" h="277494">
                <a:moveTo>
                  <a:pt x="22923" y="0"/>
                </a:moveTo>
                <a:lnTo>
                  <a:pt x="0" y="0"/>
                </a:lnTo>
                <a:lnTo>
                  <a:pt x="0" y="276987"/>
                </a:lnTo>
                <a:lnTo>
                  <a:pt x="22923" y="276987"/>
                </a:lnTo>
                <a:lnTo>
                  <a:pt x="22923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562" y="1477899"/>
            <a:ext cx="23495" cy="277495"/>
          </a:xfrm>
          <a:custGeom>
            <a:avLst/>
            <a:gdLst/>
            <a:ahLst/>
            <a:cxnLst/>
            <a:rect l="l" t="t" r="r" b="b"/>
            <a:pathLst>
              <a:path w="23495" h="277494">
                <a:moveTo>
                  <a:pt x="22923" y="0"/>
                </a:moveTo>
                <a:lnTo>
                  <a:pt x="0" y="0"/>
                </a:lnTo>
                <a:lnTo>
                  <a:pt x="0" y="276987"/>
                </a:lnTo>
                <a:lnTo>
                  <a:pt x="22923" y="276987"/>
                </a:lnTo>
                <a:lnTo>
                  <a:pt x="22923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336" y="138607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𝜏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544" y="1530858"/>
            <a:ext cx="50482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95" dirty="0">
                <a:solidFill>
                  <a:srgbClr val="05070D"/>
                </a:solidFill>
                <a:latin typeface="Cambria Math"/>
                <a:cs typeface="Cambria Math"/>
              </a:rPr>
              <a:t>𝑚𝑎𝑥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0197" y="1386078"/>
            <a:ext cx="92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𝑚𝑎𝑥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2003" y="1360169"/>
            <a:ext cx="879475" cy="505459"/>
          </a:xfrm>
          <a:custGeom>
            <a:avLst/>
            <a:gdLst/>
            <a:ahLst/>
            <a:cxnLst/>
            <a:rect l="l" t="t" r="r" b="b"/>
            <a:pathLst>
              <a:path w="879475" h="505460">
                <a:moveTo>
                  <a:pt x="43561" y="0"/>
                </a:moveTo>
                <a:lnTo>
                  <a:pt x="26797" y="0"/>
                </a:lnTo>
                <a:lnTo>
                  <a:pt x="26797" y="202184"/>
                </a:lnTo>
                <a:lnTo>
                  <a:pt x="43561" y="202184"/>
                </a:lnTo>
                <a:lnTo>
                  <a:pt x="43561" y="0"/>
                </a:lnTo>
                <a:close/>
              </a:path>
              <a:path w="879475" h="505460">
                <a:moveTo>
                  <a:pt x="775081" y="0"/>
                </a:moveTo>
                <a:lnTo>
                  <a:pt x="758317" y="0"/>
                </a:lnTo>
                <a:lnTo>
                  <a:pt x="758317" y="202184"/>
                </a:lnTo>
                <a:lnTo>
                  <a:pt x="775081" y="202184"/>
                </a:lnTo>
                <a:lnTo>
                  <a:pt x="775081" y="0"/>
                </a:lnTo>
                <a:close/>
              </a:path>
              <a:path w="879475" h="505460">
                <a:moveTo>
                  <a:pt x="801624" y="246888"/>
                </a:moveTo>
                <a:lnTo>
                  <a:pt x="0" y="246888"/>
                </a:lnTo>
                <a:lnTo>
                  <a:pt x="0" y="266700"/>
                </a:lnTo>
                <a:lnTo>
                  <a:pt x="801624" y="266700"/>
                </a:lnTo>
                <a:lnTo>
                  <a:pt x="801624" y="246888"/>
                </a:lnTo>
                <a:close/>
              </a:path>
              <a:path w="879475" h="505460">
                <a:moveTo>
                  <a:pt x="879094" y="6350"/>
                </a:moveTo>
                <a:lnTo>
                  <a:pt x="808228" y="6350"/>
                </a:lnTo>
                <a:lnTo>
                  <a:pt x="808228" y="19050"/>
                </a:lnTo>
                <a:lnTo>
                  <a:pt x="851535" y="19050"/>
                </a:lnTo>
                <a:lnTo>
                  <a:pt x="851535" y="492760"/>
                </a:lnTo>
                <a:lnTo>
                  <a:pt x="808228" y="492760"/>
                </a:lnTo>
                <a:lnTo>
                  <a:pt x="808228" y="505460"/>
                </a:lnTo>
                <a:lnTo>
                  <a:pt x="879094" y="505460"/>
                </a:lnTo>
                <a:lnTo>
                  <a:pt x="879094" y="492760"/>
                </a:lnTo>
                <a:lnTo>
                  <a:pt x="879094" y="19050"/>
                </a:lnTo>
                <a:lnTo>
                  <a:pt x="879094" y="635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5149" y="1360169"/>
            <a:ext cx="879475" cy="505459"/>
          </a:xfrm>
          <a:custGeom>
            <a:avLst/>
            <a:gdLst/>
            <a:ahLst/>
            <a:cxnLst/>
            <a:rect l="l" t="t" r="r" b="b"/>
            <a:pathLst>
              <a:path w="879475" h="505460">
                <a:moveTo>
                  <a:pt x="70739" y="6350"/>
                </a:moveTo>
                <a:lnTo>
                  <a:pt x="0" y="6350"/>
                </a:lnTo>
                <a:lnTo>
                  <a:pt x="0" y="19050"/>
                </a:lnTo>
                <a:lnTo>
                  <a:pt x="0" y="492760"/>
                </a:lnTo>
                <a:lnTo>
                  <a:pt x="0" y="505460"/>
                </a:lnTo>
                <a:lnTo>
                  <a:pt x="70739" y="505460"/>
                </a:lnTo>
                <a:lnTo>
                  <a:pt x="70739" y="492760"/>
                </a:lnTo>
                <a:lnTo>
                  <a:pt x="27432" y="492760"/>
                </a:lnTo>
                <a:lnTo>
                  <a:pt x="27432" y="19050"/>
                </a:lnTo>
                <a:lnTo>
                  <a:pt x="70739" y="19050"/>
                </a:lnTo>
                <a:lnTo>
                  <a:pt x="70739" y="6350"/>
                </a:lnTo>
                <a:close/>
              </a:path>
              <a:path w="879475" h="505460">
                <a:moveTo>
                  <a:pt x="121031" y="0"/>
                </a:moveTo>
                <a:lnTo>
                  <a:pt x="104267" y="0"/>
                </a:lnTo>
                <a:lnTo>
                  <a:pt x="104267" y="202184"/>
                </a:lnTo>
                <a:lnTo>
                  <a:pt x="121031" y="202184"/>
                </a:lnTo>
                <a:lnTo>
                  <a:pt x="121031" y="0"/>
                </a:lnTo>
                <a:close/>
              </a:path>
              <a:path w="879475" h="505460">
                <a:moveTo>
                  <a:pt x="852551" y="0"/>
                </a:moveTo>
                <a:lnTo>
                  <a:pt x="835787" y="0"/>
                </a:lnTo>
                <a:lnTo>
                  <a:pt x="835787" y="202184"/>
                </a:lnTo>
                <a:lnTo>
                  <a:pt x="852551" y="202184"/>
                </a:lnTo>
                <a:lnTo>
                  <a:pt x="852551" y="0"/>
                </a:lnTo>
                <a:close/>
              </a:path>
              <a:path w="879475" h="505460">
                <a:moveTo>
                  <a:pt x="879094" y="246888"/>
                </a:moveTo>
                <a:lnTo>
                  <a:pt x="77470" y="246888"/>
                </a:lnTo>
                <a:lnTo>
                  <a:pt x="77470" y="266700"/>
                </a:lnTo>
                <a:lnTo>
                  <a:pt x="879094" y="266700"/>
                </a:lnTo>
                <a:lnTo>
                  <a:pt x="879094" y="246888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36850" y="1622298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77310" y="1607058"/>
            <a:ext cx="802005" cy="20320"/>
          </a:xfrm>
          <a:custGeom>
            <a:avLst/>
            <a:gdLst/>
            <a:ahLst/>
            <a:cxnLst/>
            <a:rect l="l" t="t" r="r" b="b"/>
            <a:pathLst>
              <a:path w="802004" h="20319">
                <a:moveTo>
                  <a:pt x="801624" y="0"/>
                </a:moveTo>
                <a:lnTo>
                  <a:pt x="0" y="0"/>
                </a:lnTo>
                <a:lnTo>
                  <a:pt x="0" y="19812"/>
                </a:lnTo>
                <a:lnTo>
                  <a:pt x="801624" y="19812"/>
                </a:lnTo>
                <a:lnTo>
                  <a:pt x="80162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35628" y="1360169"/>
            <a:ext cx="17145" cy="202565"/>
          </a:xfrm>
          <a:custGeom>
            <a:avLst/>
            <a:gdLst/>
            <a:ahLst/>
            <a:cxnLst/>
            <a:rect l="l" t="t" r="r" b="b"/>
            <a:pathLst>
              <a:path w="17145" h="202565">
                <a:moveTo>
                  <a:pt x="16763" y="0"/>
                </a:moveTo>
                <a:lnTo>
                  <a:pt x="0" y="0"/>
                </a:lnTo>
                <a:lnTo>
                  <a:pt x="0" y="202183"/>
                </a:lnTo>
                <a:lnTo>
                  <a:pt x="16763" y="202183"/>
                </a:lnTo>
                <a:lnTo>
                  <a:pt x="16763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4108" y="1360169"/>
            <a:ext cx="17145" cy="202565"/>
          </a:xfrm>
          <a:custGeom>
            <a:avLst/>
            <a:gdLst/>
            <a:ahLst/>
            <a:cxnLst/>
            <a:rect l="l" t="t" r="r" b="b"/>
            <a:pathLst>
              <a:path w="17145" h="202565">
                <a:moveTo>
                  <a:pt x="16763" y="0"/>
                </a:moveTo>
                <a:lnTo>
                  <a:pt x="0" y="0"/>
                </a:lnTo>
                <a:lnTo>
                  <a:pt x="0" y="202183"/>
                </a:lnTo>
                <a:lnTo>
                  <a:pt x="16763" y="202183"/>
                </a:lnTo>
                <a:lnTo>
                  <a:pt x="16763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32050" y="1207770"/>
            <a:ext cx="2695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1797050" algn="l"/>
              </a:tabLst>
            </a:pPr>
            <a:r>
              <a:rPr sz="1750" spc="-1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175" spc="-15" baseline="-13409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1750" spc="-1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175" spc="-15" baseline="-13409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175" baseline="-13409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3600" baseline="-32407" dirty="0">
                <a:solidFill>
                  <a:srgbClr val="05070D"/>
                </a:solidFill>
                <a:latin typeface="Cambria Math"/>
                <a:cs typeface="Cambria Math"/>
              </a:rPr>
              <a:t>,</a:t>
            </a:r>
            <a:r>
              <a:rPr sz="3600" spc="607" baseline="-3240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750" spc="-2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175" spc="-30" baseline="-13409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1750" spc="-2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175" spc="-30" baseline="-13409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175" baseline="-13409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3600" baseline="-32407" dirty="0">
                <a:solidFill>
                  <a:srgbClr val="05070D"/>
                </a:solidFill>
                <a:latin typeface="Cambria Math"/>
                <a:cs typeface="Cambria Math"/>
              </a:rPr>
              <a:t>,</a:t>
            </a:r>
            <a:r>
              <a:rPr sz="3600" spc="622" baseline="-3240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750" spc="-2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175" spc="-30" baseline="-13409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1750" spc="-2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175" spc="-30" baseline="-13409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2175" baseline="-13409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1922" y="1622298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6615" y="1622298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95186" y="1607058"/>
            <a:ext cx="151130" cy="20320"/>
          </a:xfrm>
          <a:custGeom>
            <a:avLst/>
            <a:gdLst/>
            <a:ahLst/>
            <a:cxnLst/>
            <a:rect l="l" t="t" r="r" b="b"/>
            <a:pathLst>
              <a:path w="151129" h="20319">
                <a:moveTo>
                  <a:pt x="150875" y="0"/>
                </a:moveTo>
                <a:lnTo>
                  <a:pt x="0" y="0"/>
                </a:lnTo>
                <a:lnTo>
                  <a:pt x="0" y="19812"/>
                </a:lnTo>
                <a:lnTo>
                  <a:pt x="150875" y="19812"/>
                </a:lnTo>
                <a:lnTo>
                  <a:pt x="150875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83248" y="1290066"/>
            <a:ext cx="16129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835" dirty="0">
                <a:solidFill>
                  <a:srgbClr val="05070D"/>
                </a:solidFill>
                <a:latin typeface="Cambria Math"/>
                <a:cs typeface="Cambria Math"/>
              </a:rPr>
              <a:t>𝜎ഥ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68567" y="1607058"/>
            <a:ext cx="265430" cy="20320"/>
          </a:xfrm>
          <a:custGeom>
            <a:avLst/>
            <a:gdLst/>
            <a:ahLst/>
            <a:cxnLst/>
            <a:rect l="l" t="t" r="r" b="b"/>
            <a:pathLst>
              <a:path w="265429" h="20319">
                <a:moveTo>
                  <a:pt x="265175" y="0"/>
                </a:moveTo>
                <a:lnTo>
                  <a:pt x="0" y="0"/>
                </a:lnTo>
                <a:lnTo>
                  <a:pt x="0" y="19812"/>
                </a:lnTo>
                <a:lnTo>
                  <a:pt x="265175" y="19812"/>
                </a:lnTo>
                <a:lnTo>
                  <a:pt x="265175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31229" y="1268730"/>
            <a:ext cx="33337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50" spc="6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175" spc="97" baseline="-13409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endParaRPr sz="2175" baseline="-13409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28030" y="1386078"/>
            <a:ext cx="145161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70"/>
              </a:lnSpc>
              <a:spcBef>
                <a:spcPts val="100"/>
              </a:spcBef>
              <a:tabLst>
                <a:tab pos="1019810" algn="l"/>
              </a:tabLst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&lt;</a:t>
            </a:r>
            <a:r>
              <a:rPr sz="2400" spc="13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𝜏</a:t>
            </a:r>
            <a:r>
              <a:rPr sz="2400" spc="-1905" dirty="0">
                <a:solidFill>
                  <a:srgbClr val="05070D"/>
                </a:solidFill>
                <a:latin typeface="Cambria Math"/>
                <a:cs typeface="Cambria Math"/>
              </a:rPr>
              <a:t>ҧ</a:t>
            </a:r>
            <a:r>
              <a:rPr sz="2400" spc="19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  <a:p>
            <a:pPr marL="878205">
              <a:lnSpc>
                <a:spcPts val="1590"/>
              </a:lnSpc>
              <a:tabLst>
                <a:tab pos="1309370" algn="l"/>
              </a:tabLst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1881" y="6507886"/>
            <a:ext cx="266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Cilindro</a:t>
            </a:r>
            <a:r>
              <a:rPr sz="18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hexagonal</a:t>
            </a:r>
            <a:r>
              <a:rPr sz="18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05070D"/>
                </a:solidFill>
                <a:latin typeface="Calibri"/>
                <a:cs typeface="Calibri"/>
              </a:rPr>
              <a:t> Tresca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66417" y="6475577"/>
            <a:ext cx="1356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5070D"/>
                </a:solidFill>
                <a:latin typeface="Calibri"/>
                <a:cs typeface="Calibri"/>
              </a:rPr>
              <a:t>Estado</a:t>
            </a:r>
            <a:r>
              <a:rPr sz="2000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5070D"/>
                </a:solidFill>
                <a:latin typeface="Calibri"/>
                <a:cs typeface="Calibri"/>
              </a:rPr>
              <a:t>plano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860" y="214121"/>
            <a:ext cx="7581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-188087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dirty="0"/>
              <a:t>Von</a:t>
            </a:r>
            <a:r>
              <a:rPr spc="-105" dirty="0"/>
              <a:t> </a:t>
            </a:r>
            <a:r>
              <a:rPr dirty="0"/>
              <a:t>Mises</a:t>
            </a:r>
            <a:r>
              <a:rPr spc="-60" dirty="0"/>
              <a:t> </a:t>
            </a:r>
            <a:r>
              <a:rPr dirty="0"/>
              <a:t>-</a:t>
            </a:r>
            <a:r>
              <a:rPr spc="-110" dirty="0"/>
              <a:t> </a:t>
            </a:r>
            <a:r>
              <a:rPr dirty="0"/>
              <a:t>Máxima</a:t>
            </a:r>
            <a:r>
              <a:rPr spc="-65" dirty="0"/>
              <a:t> </a:t>
            </a:r>
            <a:r>
              <a:rPr dirty="0"/>
              <a:t>energia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spc="-10" dirty="0"/>
              <a:t>distorção</a:t>
            </a:r>
            <a:r>
              <a:rPr i="1" spc="-10" dirty="0"/>
              <a:t> </a:t>
            </a:r>
            <a:r>
              <a:rPr i="1" dirty="0"/>
              <a:t>Máxima</a:t>
            </a:r>
            <a:r>
              <a:rPr i="1" spc="-85" dirty="0"/>
              <a:t> </a:t>
            </a:r>
            <a:r>
              <a:rPr i="1" dirty="0"/>
              <a:t>tensão</a:t>
            </a:r>
            <a:r>
              <a:rPr i="1" spc="-114" dirty="0"/>
              <a:t> </a:t>
            </a:r>
            <a:r>
              <a:rPr i="1" spc="-10" dirty="0"/>
              <a:t>octaédrica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019" y="6505447"/>
            <a:ext cx="2165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Von</a:t>
            </a: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Mises</a:t>
            </a:r>
            <a:r>
              <a:rPr sz="18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(1883-1953)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257" y="1354328"/>
            <a:ext cx="10419080" cy="212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Materiais</a:t>
            </a:r>
            <a:r>
              <a:rPr sz="2400" b="1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dúcteis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: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considerada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uma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regularização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Tresca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Estados</a:t>
            </a:r>
            <a:r>
              <a:rPr sz="2400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hidrostáticos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não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levam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à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ruptura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Ruptura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ocorre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se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Energia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distorção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absorvida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no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processo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deformação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atinge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valor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limite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referencia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9658" y="4246626"/>
            <a:ext cx="167640" cy="20320"/>
          </a:xfrm>
          <a:custGeom>
            <a:avLst/>
            <a:gdLst/>
            <a:ahLst/>
            <a:cxnLst/>
            <a:rect l="l" t="t" r="r" b="b"/>
            <a:pathLst>
              <a:path w="167639" h="20320">
                <a:moveTo>
                  <a:pt x="167640" y="0"/>
                </a:moveTo>
                <a:lnTo>
                  <a:pt x="0" y="0"/>
                </a:lnTo>
                <a:lnTo>
                  <a:pt x="0" y="19812"/>
                </a:lnTo>
                <a:lnTo>
                  <a:pt x="167640" y="19812"/>
                </a:lnTo>
                <a:lnTo>
                  <a:pt x="16764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7086" y="3795471"/>
            <a:ext cx="194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9877" y="4114800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1780"/>
                </a:lnTo>
                <a:lnTo>
                  <a:pt x="0" y="271780"/>
                </a:lnTo>
                <a:lnTo>
                  <a:pt x="0" y="284480"/>
                </a:lnTo>
                <a:lnTo>
                  <a:pt x="66421" y="284480"/>
                </a:lnTo>
                <a:lnTo>
                  <a:pt x="66421" y="27178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3024" y="4114800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1780"/>
                </a:lnTo>
                <a:lnTo>
                  <a:pt x="0" y="284480"/>
                </a:lnTo>
                <a:lnTo>
                  <a:pt x="66294" y="284480"/>
                </a:lnTo>
                <a:lnTo>
                  <a:pt x="66294" y="271780"/>
                </a:lnTo>
                <a:lnTo>
                  <a:pt x="24638" y="271780"/>
                </a:lnTo>
                <a:lnTo>
                  <a:pt x="24638" y="1143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0612" y="4026154"/>
            <a:ext cx="3429000" cy="59563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648970" marR="30480" indent="-611505">
              <a:lnSpc>
                <a:spcPct val="55800"/>
              </a:lnSpc>
              <a:spcBef>
                <a:spcPts val="1370"/>
              </a:spcBef>
              <a:tabLst>
                <a:tab pos="974725" algn="l"/>
              </a:tabLst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2400" spc="17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6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	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spc="22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spc="-7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625" spc="23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625" spc="22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3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6434" y="4026154"/>
            <a:ext cx="1437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9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𝑣</a:t>
            </a:r>
            <a:r>
              <a:rPr sz="2625" spc="35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spc="-4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𝐷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389" y="5177790"/>
            <a:ext cx="480885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1950" baseline="-14957" dirty="0">
                <a:solidFill>
                  <a:srgbClr val="05070D"/>
                </a:solidFill>
                <a:latin typeface="Cambria Math"/>
                <a:cs typeface="Cambria Math"/>
              </a:rPr>
              <a:t>𝑣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:</a:t>
            </a:r>
            <a:r>
              <a:rPr sz="1800" spc="-10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𝐸𝑛𝑒𝑟𝑔𝑖𝑎</a:t>
            </a:r>
            <a:r>
              <a:rPr sz="1800" spc="4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𝑑𝑒</a:t>
            </a:r>
            <a:r>
              <a:rPr sz="1800" spc="4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𝑣𝑜𝑙𝑢𝑚𝑒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mbria Math"/>
              <a:cs typeface="Cambria Math"/>
            </a:endParaRPr>
          </a:p>
          <a:p>
            <a:pPr marL="52069">
              <a:lnSpc>
                <a:spcPct val="100000"/>
              </a:lnSpc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1950" baseline="-14957" dirty="0">
                <a:solidFill>
                  <a:srgbClr val="05070D"/>
                </a:solidFill>
                <a:latin typeface="Cambria Math"/>
                <a:cs typeface="Cambria Math"/>
              </a:rPr>
              <a:t>𝐷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:</a:t>
            </a:r>
            <a:r>
              <a:rPr sz="1800" spc="-10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𝐸𝑛𝑒𝑟𝑔𝑖𝑎</a:t>
            </a:r>
            <a:r>
              <a:rPr sz="1800" spc="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𝑑𝑒</a:t>
            </a:r>
            <a:r>
              <a:rPr sz="1800" spc="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𝑑𝑖𝑠𝑡𝑜𝑟çã𝑜</a:t>
            </a:r>
            <a:r>
              <a:rPr sz="1800" spc="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(𝑣𝑎𝑟𝑖𝑎çã𝑜</a:t>
            </a:r>
            <a:r>
              <a:rPr sz="1800" spc="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𝑑𝑒</a:t>
            </a:r>
            <a:r>
              <a:rPr sz="1800" spc="2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𝑓𝑜𝑟𝑚𝑎)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860" y="214121"/>
            <a:ext cx="7581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-188087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dirty="0"/>
              <a:t>Von</a:t>
            </a:r>
            <a:r>
              <a:rPr spc="-105" dirty="0"/>
              <a:t> </a:t>
            </a:r>
            <a:r>
              <a:rPr dirty="0"/>
              <a:t>Mises</a:t>
            </a:r>
            <a:r>
              <a:rPr spc="-60" dirty="0"/>
              <a:t> </a:t>
            </a:r>
            <a:r>
              <a:rPr dirty="0"/>
              <a:t>-</a:t>
            </a:r>
            <a:r>
              <a:rPr spc="-110" dirty="0"/>
              <a:t> </a:t>
            </a:r>
            <a:r>
              <a:rPr dirty="0"/>
              <a:t>Máxima</a:t>
            </a:r>
            <a:r>
              <a:rPr spc="-65" dirty="0"/>
              <a:t> </a:t>
            </a:r>
            <a:r>
              <a:rPr dirty="0"/>
              <a:t>energia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spc="-10" dirty="0"/>
              <a:t>distorção</a:t>
            </a:r>
            <a:r>
              <a:rPr i="1" spc="-10" dirty="0"/>
              <a:t> </a:t>
            </a:r>
            <a:r>
              <a:rPr i="1" dirty="0"/>
              <a:t>Máxima</a:t>
            </a:r>
            <a:r>
              <a:rPr i="1" spc="-85" dirty="0"/>
              <a:t> </a:t>
            </a:r>
            <a:r>
              <a:rPr i="1" dirty="0"/>
              <a:t>tensão</a:t>
            </a:r>
            <a:r>
              <a:rPr i="1" spc="-114" dirty="0"/>
              <a:t> </a:t>
            </a:r>
            <a:r>
              <a:rPr i="1" spc="-10" dirty="0"/>
              <a:t>octaédrica</a:t>
            </a:r>
          </a:p>
        </p:txBody>
      </p:sp>
      <p:sp>
        <p:nvSpPr>
          <p:cNvPr id="4" name="object 4"/>
          <p:cNvSpPr/>
          <p:nvPr/>
        </p:nvSpPr>
        <p:spPr>
          <a:xfrm>
            <a:off x="2631059" y="1673859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5" h="1117600">
                <a:moveTo>
                  <a:pt x="83947" y="0"/>
                </a:moveTo>
                <a:lnTo>
                  <a:pt x="0" y="0"/>
                </a:lnTo>
                <a:lnTo>
                  <a:pt x="0" y="15240"/>
                </a:lnTo>
                <a:lnTo>
                  <a:pt x="52959" y="15240"/>
                </a:lnTo>
                <a:lnTo>
                  <a:pt x="52959" y="110109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83947" y="1524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650" y="1673859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5" h="1117600">
                <a:moveTo>
                  <a:pt x="83934" y="0"/>
                </a:moveTo>
                <a:lnTo>
                  <a:pt x="0" y="0"/>
                </a:lnTo>
                <a:lnTo>
                  <a:pt x="0" y="15240"/>
                </a:lnTo>
                <a:lnTo>
                  <a:pt x="0" y="1101090"/>
                </a:lnTo>
                <a:lnTo>
                  <a:pt x="0" y="1117600"/>
                </a:lnTo>
                <a:lnTo>
                  <a:pt x="83934" y="1117600"/>
                </a:lnTo>
                <a:lnTo>
                  <a:pt x="83934" y="1101090"/>
                </a:lnTo>
                <a:lnTo>
                  <a:pt x="30949" y="1101090"/>
                </a:lnTo>
                <a:lnTo>
                  <a:pt x="30949" y="15240"/>
                </a:lnTo>
                <a:lnTo>
                  <a:pt x="83934" y="15240"/>
                </a:lnTo>
                <a:lnTo>
                  <a:pt x="8393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7264" y="1621028"/>
            <a:ext cx="1598295" cy="112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75"/>
              </a:lnSpc>
              <a:spcBef>
                <a:spcPts val="100"/>
              </a:spcBef>
              <a:tabLst>
                <a:tab pos="710565" algn="l"/>
                <a:tab pos="1313815" algn="l"/>
              </a:tabLst>
            </a:pP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11125">
              <a:lnSpc>
                <a:spcPts val="2875"/>
              </a:lnSpc>
              <a:tabLst>
                <a:tab pos="646430" algn="l"/>
                <a:tab pos="1313815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11125">
              <a:lnSpc>
                <a:spcPct val="100000"/>
              </a:lnSpc>
              <a:tabLst>
                <a:tab pos="710565" algn="l"/>
                <a:tab pos="124841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55289" y="2091689"/>
            <a:ext cx="66675" cy="283210"/>
          </a:xfrm>
          <a:custGeom>
            <a:avLst/>
            <a:gdLst/>
            <a:ahLst/>
            <a:cxnLst/>
            <a:rect l="l" t="t" r="r" b="b"/>
            <a:pathLst>
              <a:path w="66675" h="283210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1780"/>
                </a:lnTo>
                <a:lnTo>
                  <a:pt x="0" y="271780"/>
                </a:lnTo>
                <a:lnTo>
                  <a:pt x="0" y="283210"/>
                </a:lnTo>
                <a:lnTo>
                  <a:pt x="66421" y="283210"/>
                </a:lnTo>
                <a:lnTo>
                  <a:pt x="66421" y="27178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9572" y="2091689"/>
            <a:ext cx="66675" cy="283210"/>
          </a:xfrm>
          <a:custGeom>
            <a:avLst/>
            <a:gdLst/>
            <a:ahLst/>
            <a:cxnLst/>
            <a:rect l="l" t="t" r="r" b="b"/>
            <a:pathLst>
              <a:path w="66675" h="283210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1780"/>
                </a:lnTo>
                <a:lnTo>
                  <a:pt x="0" y="283210"/>
                </a:lnTo>
                <a:lnTo>
                  <a:pt x="66294" y="283210"/>
                </a:lnTo>
                <a:lnTo>
                  <a:pt x="66294" y="271780"/>
                </a:lnTo>
                <a:lnTo>
                  <a:pt x="24638" y="271780"/>
                </a:lnTo>
                <a:lnTo>
                  <a:pt x="24638" y="1143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8625" y="2091689"/>
            <a:ext cx="66675" cy="283210"/>
          </a:xfrm>
          <a:custGeom>
            <a:avLst/>
            <a:gdLst/>
            <a:ahLst/>
            <a:cxnLst/>
            <a:rect l="l" t="t" r="r" b="b"/>
            <a:pathLst>
              <a:path w="66675" h="283210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1780"/>
                </a:lnTo>
                <a:lnTo>
                  <a:pt x="0" y="271780"/>
                </a:lnTo>
                <a:lnTo>
                  <a:pt x="0" y="283210"/>
                </a:lnTo>
                <a:lnTo>
                  <a:pt x="66421" y="283210"/>
                </a:lnTo>
                <a:lnTo>
                  <a:pt x="66421" y="27178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2240" y="2091689"/>
            <a:ext cx="66675" cy="283210"/>
          </a:xfrm>
          <a:custGeom>
            <a:avLst/>
            <a:gdLst/>
            <a:ahLst/>
            <a:cxnLst/>
            <a:rect l="l" t="t" r="r" b="b"/>
            <a:pathLst>
              <a:path w="66675" h="283210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1780"/>
                </a:lnTo>
                <a:lnTo>
                  <a:pt x="0" y="283210"/>
                </a:lnTo>
                <a:lnTo>
                  <a:pt x="66294" y="283210"/>
                </a:lnTo>
                <a:lnTo>
                  <a:pt x="66294" y="271780"/>
                </a:lnTo>
                <a:lnTo>
                  <a:pt x="24638" y="271780"/>
                </a:lnTo>
                <a:lnTo>
                  <a:pt x="24638" y="1143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20670" y="2002282"/>
            <a:ext cx="1844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" algn="l"/>
                <a:tab pos="802005" algn="l"/>
                <a:tab pos="1204595" algn="l"/>
                <a:tab pos="160401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𝐴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𝐵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0891" y="1673859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4" h="1117600">
                <a:moveTo>
                  <a:pt x="83947" y="0"/>
                </a:moveTo>
                <a:lnTo>
                  <a:pt x="0" y="0"/>
                </a:lnTo>
                <a:lnTo>
                  <a:pt x="0" y="15240"/>
                </a:lnTo>
                <a:lnTo>
                  <a:pt x="52959" y="15240"/>
                </a:lnTo>
                <a:lnTo>
                  <a:pt x="52959" y="110109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83947" y="1524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8977" y="1673859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4" h="1117600">
                <a:moveTo>
                  <a:pt x="83947" y="0"/>
                </a:moveTo>
                <a:lnTo>
                  <a:pt x="0" y="0"/>
                </a:lnTo>
                <a:lnTo>
                  <a:pt x="0" y="1524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30861" y="1101090"/>
                </a:lnTo>
                <a:lnTo>
                  <a:pt x="30861" y="15240"/>
                </a:lnTo>
                <a:lnTo>
                  <a:pt x="83947" y="1524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09871" y="1617979"/>
            <a:ext cx="1851660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843280" algn="l"/>
                <a:tab pos="1529080" algn="l"/>
              </a:tabLst>
            </a:pP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56845">
              <a:lnSpc>
                <a:spcPct val="100000"/>
              </a:lnSpc>
              <a:spcBef>
                <a:spcPts val="10"/>
              </a:spcBef>
              <a:tabLst>
                <a:tab pos="735965" algn="l"/>
                <a:tab pos="152908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56845">
              <a:lnSpc>
                <a:spcPct val="100000"/>
              </a:lnSpc>
              <a:spcBef>
                <a:spcPts val="15"/>
              </a:spcBef>
              <a:tabLst>
                <a:tab pos="843280" algn="l"/>
                <a:tab pos="142240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94372" y="2002282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61243" y="1673859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4" h="1117600">
                <a:moveTo>
                  <a:pt x="83947" y="0"/>
                </a:moveTo>
                <a:lnTo>
                  <a:pt x="0" y="0"/>
                </a:lnTo>
                <a:lnTo>
                  <a:pt x="0" y="15240"/>
                </a:lnTo>
                <a:lnTo>
                  <a:pt x="52959" y="15240"/>
                </a:lnTo>
                <a:lnTo>
                  <a:pt x="52959" y="110109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83947" y="1524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4225" y="1673859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4" h="1117600">
                <a:moveTo>
                  <a:pt x="83947" y="0"/>
                </a:moveTo>
                <a:lnTo>
                  <a:pt x="0" y="0"/>
                </a:lnTo>
                <a:lnTo>
                  <a:pt x="0" y="1524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30861" y="1101090"/>
                </a:lnTo>
                <a:lnTo>
                  <a:pt x="30861" y="15240"/>
                </a:lnTo>
                <a:lnTo>
                  <a:pt x="83947" y="1524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88072" y="1617979"/>
            <a:ext cx="1095375" cy="11264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algn="ctr">
              <a:lnSpc>
                <a:spcPct val="100400"/>
              </a:lnSpc>
              <a:spcBef>
                <a:spcPts val="85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spc="20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-8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5240" algn="ctr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28050" y="1617979"/>
            <a:ext cx="110299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625" spc="247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-6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endParaRPr sz="2625" baseline="-15873">
              <a:latin typeface="Cambria Math"/>
              <a:cs typeface="Cambria Math"/>
            </a:endParaRPr>
          </a:p>
          <a:p>
            <a:pPr marL="16510" algn="ctr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75266" y="1617979"/>
            <a:ext cx="110172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5240" algn="ctr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625" spc="247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-6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08783" y="3473450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5" h="1117600">
                <a:moveTo>
                  <a:pt x="83947" y="0"/>
                </a:moveTo>
                <a:lnTo>
                  <a:pt x="0" y="0"/>
                </a:lnTo>
                <a:lnTo>
                  <a:pt x="0" y="16510"/>
                </a:lnTo>
                <a:lnTo>
                  <a:pt x="52959" y="16510"/>
                </a:lnTo>
                <a:lnTo>
                  <a:pt x="52959" y="110109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83947" y="1651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6002" y="3473450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5" h="1117600">
                <a:moveTo>
                  <a:pt x="83934" y="0"/>
                </a:moveTo>
                <a:lnTo>
                  <a:pt x="0" y="0"/>
                </a:lnTo>
                <a:lnTo>
                  <a:pt x="0" y="16510"/>
                </a:lnTo>
                <a:lnTo>
                  <a:pt x="0" y="1101090"/>
                </a:lnTo>
                <a:lnTo>
                  <a:pt x="0" y="1117600"/>
                </a:lnTo>
                <a:lnTo>
                  <a:pt x="83934" y="1117600"/>
                </a:lnTo>
                <a:lnTo>
                  <a:pt x="83934" y="1101090"/>
                </a:lnTo>
                <a:lnTo>
                  <a:pt x="30949" y="1101090"/>
                </a:lnTo>
                <a:lnTo>
                  <a:pt x="30949" y="16510"/>
                </a:lnTo>
                <a:lnTo>
                  <a:pt x="83934" y="16510"/>
                </a:lnTo>
                <a:lnTo>
                  <a:pt x="8393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26566" y="3421760"/>
            <a:ext cx="1526540" cy="112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75"/>
              </a:lnSpc>
              <a:spcBef>
                <a:spcPts val="100"/>
              </a:spcBef>
              <a:tabLst>
                <a:tab pos="675005" algn="l"/>
                <a:tab pos="1254125" algn="l"/>
              </a:tabLst>
            </a:pP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99060">
              <a:lnSpc>
                <a:spcPts val="2875"/>
              </a:lnSpc>
              <a:tabLst>
                <a:tab pos="621665" algn="l"/>
                <a:tab pos="1254125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99060">
              <a:lnSpc>
                <a:spcPct val="100000"/>
              </a:lnSpc>
              <a:tabLst>
                <a:tab pos="675005" algn="l"/>
                <a:tab pos="1200785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29965" y="389127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3050"/>
                </a:lnTo>
                <a:lnTo>
                  <a:pt x="0" y="273050"/>
                </a:lnTo>
                <a:lnTo>
                  <a:pt x="0" y="284480"/>
                </a:lnTo>
                <a:lnTo>
                  <a:pt x="66421" y="284480"/>
                </a:lnTo>
                <a:lnTo>
                  <a:pt x="66421" y="27305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55772" y="389127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28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3050"/>
                </a:lnTo>
                <a:lnTo>
                  <a:pt x="0" y="284480"/>
                </a:lnTo>
                <a:lnTo>
                  <a:pt x="66281" y="284480"/>
                </a:lnTo>
                <a:lnTo>
                  <a:pt x="66281" y="273050"/>
                </a:lnTo>
                <a:lnTo>
                  <a:pt x="24638" y="273050"/>
                </a:lnTo>
                <a:lnTo>
                  <a:pt x="24638" y="11430"/>
                </a:lnTo>
                <a:lnTo>
                  <a:pt x="66281" y="11430"/>
                </a:lnTo>
                <a:lnTo>
                  <a:pt x="6628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7017" y="389127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3050"/>
                </a:lnTo>
                <a:lnTo>
                  <a:pt x="0" y="273050"/>
                </a:lnTo>
                <a:lnTo>
                  <a:pt x="0" y="284480"/>
                </a:lnTo>
                <a:lnTo>
                  <a:pt x="66421" y="284480"/>
                </a:lnTo>
                <a:lnTo>
                  <a:pt x="66421" y="27305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28440" y="389127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3050"/>
                </a:lnTo>
                <a:lnTo>
                  <a:pt x="0" y="284480"/>
                </a:lnTo>
                <a:lnTo>
                  <a:pt x="66294" y="284480"/>
                </a:lnTo>
                <a:lnTo>
                  <a:pt x="66294" y="273050"/>
                </a:lnTo>
                <a:lnTo>
                  <a:pt x="24638" y="273050"/>
                </a:lnTo>
                <a:lnTo>
                  <a:pt x="24638" y="1143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98394" y="3802760"/>
            <a:ext cx="185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0530" algn="l"/>
                <a:tab pos="802005" algn="l"/>
                <a:tab pos="1202690" algn="l"/>
                <a:tab pos="161417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𝐶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𝐷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6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36131" y="3473450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4" h="1117600">
                <a:moveTo>
                  <a:pt x="83947" y="0"/>
                </a:moveTo>
                <a:lnTo>
                  <a:pt x="0" y="0"/>
                </a:lnTo>
                <a:lnTo>
                  <a:pt x="0" y="16510"/>
                </a:lnTo>
                <a:lnTo>
                  <a:pt x="52959" y="16510"/>
                </a:lnTo>
                <a:lnTo>
                  <a:pt x="52959" y="110109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83947" y="1651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7369" y="3473450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4" h="1117600">
                <a:moveTo>
                  <a:pt x="83947" y="0"/>
                </a:moveTo>
                <a:lnTo>
                  <a:pt x="0" y="0"/>
                </a:lnTo>
                <a:lnTo>
                  <a:pt x="0" y="1651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30861" y="1101090"/>
                </a:lnTo>
                <a:lnTo>
                  <a:pt x="30861" y="16510"/>
                </a:lnTo>
                <a:lnTo>
                  <a:pt x="83947" y="1651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98263" y="3418713"/>
            <a:ext cx="177990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806450" algn="l"/>
                <a:tab pos="1469390" algn="l"/>
              </a:tabLst>
            </a:pP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44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44780">
              <a:lnSpc>
                <a:spcPct val="100000"/>
              </a:lnSpc>
              <a:spcBef>
                <a:spcPts val="10"/>
              </a:spcBef>
              <a:tabLst>
                <a:tab pos="711835" algn="l"/>
                <a:tab pos="146939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44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44780">
              <a:lnSpc>
                <a:spcPct val="100000"/>
              </a:lnSpc>
              <a:spcBef>
                <a:spcPts val="10"/>
              </a:spcBef>
              <a:tabLst>
                <a:tab pos="806450" algn="l"/>
                <a:tab pos="1374775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44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09613" y="380276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831703" y="3473450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4" h="1117600">
                <a:moveTo>
                  <a:pt x="83947" y="0"/>
                </a:moveTo>
                <a:lnTo>
                  <a:pt x="0" y="0"/>
                </a:lnTo>
                <a:lnTo>
                  <a:pt x="0" y="16510"/>
                </a:lnTo>
                <a:lnTo>
                  <a:pt x="52959" y="16510"/>
                </a:lnTo>
                <a:lnTo>
                  <a:pt x="52959" y="110109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83947" y="1651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50989" y="3473450"/>
            <a:ext cx="84455" cy="1117600"/>
          </a:xfrm>
          <a:custGeom>
            <a:avLst/>
            <a:gdLst/>
            <a:ahLst/>
            <a:cxnLst/>
            <a:rect l="l" t="t" r="r" b="b"/>
            <a:pathLst>
              <a:path w="84454" h="1117600">
                <a:moveTo>
                  <a:pt x="83947" y="0"/>
                </a:moveTo>
                <a:lnTo>
                  <a:pt x="0" y="0"/>
                </a:lnTo>
                <a:lnTo>
                  <a:pt x="0" y="16510"/>
                </a:lnTo>
                <a:lnTo>
                  <a:pt x="0" y="1101090"/>
                </a:lnTo>
                <a:lnTo>
                  <a:pt x="0" y="1117600"/>
                </a:lnTo>
                <a:lnTo>
                  <a:pt x="83947" y="1117600"/>
                </a:lnTo>
                <a:lnTo>
                  <a:pt x="83947" y="1101090"/>
                </a:lnTo>
                <a:lnTo>
                  <a:pt x="30861" y="1101090"/>
                </a:lnTo>
                <a:lnTo>
                  <a:pt x="30861" y="16510"/>
                </a:lnTo>
                <a:lnTo>
                  <a:pt x="83947" y="16510"/>
                </a:lnTo>
                <a:lnTo>
                  <a:pt x="83947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203313" y="3418713"/>
            <a:ext cx="1046480" cy="11258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algn="ctr">
              <a:lnSpc>
                <a:spcPct val="100400"/>
              </a:lnSpc>
              <a:spcBef>
                <a:spcPts val="85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spc="32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-4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44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8415" algn="ctr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96045" y="3418713"/>
            <a:ext cx="105283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38100" marR="30480" algn="ctr">
              <a:lnSpc>
                <a:spcPct val="100400"/>
              </a:lnSpc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625" spc="34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-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44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94493" y="3418713"/>
            <a:ext cx="105283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17780" algn="ctr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625" spc="34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-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44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1391" y="5101208"/>
            <a:ext cx="723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𝑣</a:t>
            </a:r>
            <a:r>
              <a:rPr sz="2625" spc="450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10384" y="5189220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3050"/>
                </a:lnTo>
                <a:lnTo>
                  <a:pt x="0" y="273050"/>
                </a:lnTo>
                <a:lnTo>
                  <a:pt x="0" y="284480"/>
                </a:lnTo>
                <a:lnTo>
                  <a:pt x="66421" y="284480"/>
                </a:lnTo>
                <a:lnTo>
                  <a:pt x="66421" y="27305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34667" y="5189220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3050"/>
                </a:lnTo>
                <a:lnTo>
                  <a:pt x="0" y="284480"/>
                </a:lnTo>
                <a:lnTo>
                  <a:pt x="66294" y="284480"/>
                </a:lnTo>
                <a:lnTo>
                  <a:pt x="66294" y="273050"/>
                </a:lnTo>
                <a:lnTo>
                  <a:pt x="24638" y="273050"/>
                </a:lnTo>
                <a:lnTo>
                  <a:pt x="24638" y="1143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094992" y="5101208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𝐴</a:t>
            </a:r>
            <a:r>
              <a:rPr sz="2400" spc="32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[𝐶]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61610" y="5028946"/>
            <a:ext cx="755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𝐷</a:t>
            </a:r>
            <a:r>
              <a:rPr sz="2625" spc="434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83021" y="5118100"/>
            <a:ext cx="66675" cy="283210"/>
          </a:xfrm>
          <a:custGeom>
            <a:avLst/>
            <a:gdLst/>
            <a:ahLst/>
            <a:cxnLst/>
            <a:rect l="l" t="t" r="r" b="b"/>
            <a:pathLst>
              <a:path w="66675" h="283210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1780"/>
                </a:lnTo>
                <a:lnTo>
                  <a:pt x="0" y="271780"/>
                </a:lnTo>
                <a:lnTo>
                  <a:pt x="0" y="283210"/>
                </a:lnTo>
                <a:lnTo>
                  <a:pt x="66294" y="283210"/>
                </a:lnTo>
                <a:lnTo>
                  <a:pt x="66294" y="27178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6509" y="5118100"/>
            <a:ext cx="66675" cy="283210"/>
          </a:xfrm>
          <a:custGeom>
            <a:avLst/>
            <a:gdLst/>
            <a:ahLst/>
            <a:cxnLst/>
            <a:rect l="l" t="t" r="r" b="b"/>
            <a:pathLst>
              <a:path w="66675" h="283210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1780"/>
                </a:lnTo>
                <a:lnTo>
                  <a:pt x="0" y="283210"/>
                </a:lnTo>
                <a:lnTo>
                  <a:pt x="66421" y="283210"/>
                </a:lnTo>
                <a:lnTo>
                  <a:pt x="66421" y="271780"/>
                </a:lnTo>
                <a:lnTo>
                  <a:pt x="24765" y="271780"/>
                </a:lnTo>
                <a:lnTo>
                  <a:pt x="24765" y="1143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657215" y="5028946"/>
            <a:ext cx="774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𝐵</a:t>
            </a:r>
            <a:r>
              <a:rPr sz="2400" spc="37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[𝐷]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860" y="142113"/>
            <a:ext cx="7581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-188087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dirty="0"/>
              <a:t>Von</a:t>
            </a:r>
            <a:r>
              <a:rPr spc="-105" dirty="0"/>
              <a:t> </a:t>
            </a:r>
            <a:r>
              <a:rPr dirty="0"/>
              <a:t>Mises</a:t>
            </a:r>
            <a:r>
              <a:rPr spc="-60" dirty="0"/>
              <a:t> </a:t>
            </a:r>
            <a:r>
              <a:rPr dirty="0"/>
              <a:t>-</a:t>
            </a:r>
            <a:r>
              <a:rPr spc="-110" dirty="0"/>
              <a:t> </a:t>
            </a:r>
            <a:r>
              <a:rPr dirty="0"/>
              <a:t>Máxima</a:t>
            </a:r>
            <a:r>
              <a:rPr spc="-65" dirty="0"/>
              <a:t> </a:t>
            </a:r>
            <a:r>
              <a:rPr dirty="0"/>
              <a:t>energia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spc="-10" dirty="0"/>
              <a:t>distorção</a:t>
            </a:r>
            <a:r>
              <a:rPr i="1" spc="-10" dirty="0"/>
              <a:t> </a:t>
            </a:r>
            <a:r>
              <a:rPr i="1" dirty="0"/>
              <a:t>Máxima</a:t>
            </a:r>
            <a:r>
              <a:rPr i="1" spc="-85" dirty="0"/>
              <a:t> </a:t>
            </a:r>
            <a:r>
              <a:rPr i="1" dirty="0"/>
              <a:t>tensão</a:t>
            </a:r>
            <a:r>
              <a:rPr i="1" spc="-114" dirty="0"/>
              <a:t> </a:t>
            </a:r>
            <a:r>
              <a:rPr i="1" spc="-10" dirty="0"/>
              <a:t>octaédrica</a:t>
            </a:r>
          </a:p>
        </p:txBody>
      </p:sp>
      <p:sp>
        <p:nvSpPr>
          <p:cNvPr id="4" name="object 4"/>
          <p:cNvSpPr/>
          <p:nvPr/>
        </p:nvSpPr>
        <p:spPr>
          <a:xfrm>
            <a:off x="1488313" y="1411986"/>
            <a:ext cx="167640" cy="20320"/>
          </a:xfrm>
          <a:custGeom>
            <a:avLst/>
            <a:gdLst/>
            <a:ahLst/>
            <a:cxnLst/>
            <a:rect l="l" t="t" r="r" b="b"/>
            <a:pathLst>
              <a:path w="167639" h="20319">
                <a:moveTo>
                  <a:pt x="167639" y="0"/>
                </a:moveTo>
                <a:lnTo>
                  <a:pt x="0" y="0"/>
                </a:lnTo>
                <a:lnTo>
                  <a:pt x="0" y="19812"/>
                </a:lnTo>
                <a:lnTo>
                  <a:pt x="167639" y="19812"/>
                </a:lnTo>
                <a:lnTo>
                  <a:pt x="167639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5613" y="96088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6267" y="128015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80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3050"/>
                </a:lnTo>
                <a:lnTo>
                  <a:pt x="0" y="273050"/>
                </a:lnTo>
                <a:lnTo>
                  <a:pt x="0" y="284480"/>
                </a:lnTo>
                <a:lnTo>
                  <a:pt x="66421" y="284480"/>
                </a:lnTo>
                <a:lnTo>
                  <a:pt x="66421" y="27305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0154" y="128015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80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3050"/>
                </a:lnTo>
                <a:lnTo>
                  <a:pt x="0" y="284480"/>
                </a:lnTo>
                <a:lnTo>
                  <a:pt x="66294" y="284480"/>
                </a:lnTo>
                <a:lnTo>
                  <a:pt x="66294" y="273050"/>
                </a:lnTo>
                <a:lnTo>
                  <a:pt x="24638" y="273050"/>
                </a:lnTo>
                <a:lnTo>
                  <a:pt x="24638" y="1143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190" y="1191005"/>
            <a:ext cx="910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𝐷</a:t>
            </a:r>
            <a:r>
              <a:rPr sz="2625" spc="52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8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3600" spc="-75" baseline="-37037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3600" baseline="-37037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)(𝜀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spc="37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2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75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112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400" spc="75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400" spc="2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spc="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)(𝜀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625" spc="38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75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112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400" spc="75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400" spc="2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 (𝜎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)(𝜀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625" spc="38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</a:t>
            </a:r>
            <a:r>
              <a:rPr sz="2400" spc="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50" dirty="0">
                <a:solidFill>
                  <a:srgbClr val="05070D"/>
                </a:solidFill>
                <a:latin typeface="Cambria Math"/>
                <a:cs typeface="Cambria Math"/>
              </a:rPr>
              <a:t>𝜀</a:t>
            </a:r>
            <a:r>
              <a:rPr sz="2625" spc="7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𝑚</a:t>
            </a:r>
            <a:r>
              <a:rPr sz="2400" spc="5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360" y="2146249"/>
            <a:ext cx="4215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Aplicando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Lei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Hooke,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tem-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se: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4779" y="3423869"/>
            <a:ext cx="1854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𝐷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2755" y="3279089"/>
            <a:ext cx="706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482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8598" y="3500246"/>
            <a:ext cx="690880" cy="20320"/>
          </a:xfrm>
          <a:custGeom>
            <a:avLst/>
            <a:gdLst/>
            <a:ahLst/>
            <a:cxnLst/>
            <a:rect l="l" t="t" r="r" b="b"/>
            <a:pathLst>
              <a:path w="690879" h="20320">
                <a:moveTo>
                  <a:pt x="690372" y="0"/>
                </a:moveTo>
                <a:lnTo>
                  <a:pt x="0" y="0"/>
                </a:lnTo>
                <a:lnTo>
                  <a:pt x="0" y="19812"/>
                </a:lnTo>
                <a:lnTo>
                  <a:pt x="690372" y="19812"/>
                </a:lnTo>
                <a:lnTo>
                  <a:pt x="69037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56279" y="3049270"/>
            <a:ext cx="711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1 +</a:t>
            </a:r>
            <a:r>
              <a:rPr sz="2400" spc="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𝜐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16300" y="3483305"/>
            <a:ext cx="385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6𝐸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90204" y="336803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3050"/>
                </a:lnTo>
                <a:lnTo>
                  <a:pt x="0" y="273050"/>
                </a:lnTo>
                <a:lnTo>
                  <a:pt x="0" y="284480"/>
                </a:lnTo>
                <a:lnTo>
                  <a:pt x="66294" y="284480"/>
                </a:lnTo>
                <a:lnTo>
                  <a:pt x="66294" y="27305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3299" y="336803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3050"/>
                </a:lnTo>
                <a:lnTo>
                  <a:pt x="0" y="284480"/>
                </a:lnTo>
                <a:lnTo>
                  <a:pt x="66294" y="284480"/>
                </a:lnTo>
                <a:lnTo>
                  <a:pt x="66294" y="273050"/>
                </a:lnTo>
                <a:lnTo>
                  <a:pt x="24638" y="273050"/>
                </a:lnTo>
                <a:lnTo>
                  <a:pt x="24638" y="1143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81246" y="3423869"/>
            <a:ext cx="225488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7845" algn="l"/>
                <a:tab pos="1586865" algn="l"/>
                <a:tab pos="2112645" algn="l"/>
              </a:tabLst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36306" y="3423869"/>
            <a:ext cx="6807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7845" algn="l"/>
              </a:tabLst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03878" y="3279089"/>
            <a:ext cx="4252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225" algn="l"/>
                <a:tab pos="2867025" algn="l"/>
              </a:tabLst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(𝜎</a:t>
            </a:r>
            <a:r>
              <a:rPr sz="2400" spc="35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400" spc="4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+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(𝜎</a:t>
            </a:r>
            <a:r>
              <a:rPr sz="2400" spc="35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400" spc="40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+</a:t>
            </a:r>
            <a:r>
              <a:rPr sz="2400" spc="-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(𝜎</a:t>
            </a:r>
            <a:r>
              <a:rPr sz="2400" spc="40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400" spc="40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5250" y="3250437"/>
            <a:ext cx="330962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6865" algn="l"/>
                <a:tab pos="3167380" algn="l"/>
              </a:tabLst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6960" y="4672076"/>
            <a:ext cx="68554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Se</a:t>
            </a:r>
            <a:r>
              <a:rPr sz="2400" spc="-8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ruptura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por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tração: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625" spc="50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9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944" dirty="0">
                <a:solidFill>
                  <a:srgbClr val="05070D"/>
                </a:solidFill>
                <a:latin typeface="Cambria Math"/>
                <a:cs typeface="Cambria Math"/>
              </a:rPr>
              <a:t>𝜎ത</a:t>
            </a:r>
            <a:r>
              <a:rPr sz="2400" spc="2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1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r>
              <a:rPr sz="2625" spc="56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9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𝑇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,</a:t>
            </a:r>
            <a:r>
              <a:rPr sz="24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625" spc="517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r>
              <a:rPr sz="2625" spc="517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9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175" dirty="0">
                <a:solidFill>
                  <a:srgbClr val="05070D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6941" y="5897676"/>
            <a:ext cx="235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𝑈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18965" y="6042456"/>
            <a:ext cx="1847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𝐷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4170" y="5719064"/>
            <a:ext cx="807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32407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3600" spc="187" baseline="-3240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750" spc="-25" dirty="0">
                <a:solidFill>
                  <a:srgbClr val="05070D"/>
                </a:solidFill>
                <a:latin typeface="Cambria Math"/>
                <a:cs typeface="Cambria Math"/>
              </a:rPr>
              <a:t>1+𝜐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02658" y="6117678"/>
            <a:ext cx="424180" cy="20320"/>
          </a:xfrm>
          <a:custGeom>
            <a:avLst/>
            <a:gdLst/>
            <a:ahLst/>
            <a:cxnLst/>
            <a:rect l="l" t="t" r="r" b="b"/>
            <a:pathLst>
              <a:path w="424179" h="20320">
                <a:moveTo>
                  <a:pt x="423672" y="0"/>
                </a:moveTo>
                <a:lnTo>
                  <a:pt x="0" y="0"/>
                </a:lnTo>
                <a:lnTo>
                  <a:pt x="0" y="19812"/>
                </a:lnTo>
                <a:lnTo>
                  <a:pt x="423672" y="19812"/>
                </a:lnTo>
                <a:lnTo>
                  <a:pt x="42367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62094" y="6133896"/>
            <a:ext cx="29527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solidFill>
                  <a:srgbClr val="05070D"/>
                </a:solidFill>
                <a:latin typeface="Cambria Math"/>
                <a:cs typeface="Cambria Math"/>
              </a:rPr>
              <a:t>6𝐸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70193" y="5942329"/>
            <a:ext cx="67945" cy="368300"/>
          </a:xfrm>
          <a:custGeom>
            <a:avLst/>
            <a:gdLst/>
            <a:ahLst/>
            <a:cxnLst/>
            <a:rect l="l" t="t" r="r" b="b"/>
            <a:pathLst>
              <a:path w="67945" h="368300">
                <a:moveTo>
                  <a:pt x="67818" y="0"/>
                </a:moveTo>
                <a:lnTo>
                  <a:pt x="0" y="0"/>
                </a:lnTo>
                <a:lnTo>
                  <a:pt x="0" y="12700"/>
                </a:lnTo>
                <a:lnTo>
                  <a:pt x="40132" y="12700"/>
                </a:lnTo>
                <a:lnTo>
                  <a:pt x="40132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67818" y="368300"/>
                </a:lnTo>
                <a:lnTo>
                  <a:pt x="67818" y="355600"/>
                </a:lnTo>
                <a:lnTo>
                  <a:pt x="67818" y="12700"/>
                </a:lnTo>
                <a:lnTo>
                  <a:pt x="67818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10531" y="5942329"/>
            <a:ext cx="67945" cy="368300"/>
          </a:xfrm>
          <a:custGeom>
            <a:avLst/>
            <a:gdLst/>
            <a:ahLst/>
            <a:cxnLst/>
            <a:rect l="l" t="t" r="r" b="b"/>
            <a:pathLst>
              <a:path w="67945" h="368300">
                <a:moveTo>
                  <a:pt x="67945" y="0"/>
                </a:moveTo>
                <a:lnTo>
                  <a:pt x="0" y="0"/>
                </a:lnTo>
                <a:lnTo>
                  <a:pt x="0" y="12700"/>
                </a:lnTo>
                <a:lnTo>
                  <a:pt x="0" y="355600"/>
                </a:lnTo>
                <a:lnTo>
                  <a:pt x="0" y="368300"/>
                </a:lnTo>
                <a:lnTo>
                  <a:pt x="67945" y="368300"/>
                </a:lnTo>
                <a:lnTo>
                  <a:pt x="67945" y="355600"/>
                </a:lnTo>
                <a:lnTo>
                  <a:pt x="27686" y="355600"/>
                </a:lnTo>
                <a:lnTo>
                  <a:pt x="27686" y="12700"/>
                </a:lnTo>
                <a:lnTo>
                  <a:pt x="67945" y="12700"/>
                </a:lnTo>
                <a:lnTo>
                  <a:pt x="67945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34788" y="5897676"/>
            <a:ext cx="1207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r>
              <a:rPr sz="2625" baseline="28571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2625" spc="472" baseline="28571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spc="6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09791" y="5868720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18147" y="5719064"/>
            <a:ext cx="1057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32407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3600" spc="292" baseline="-3240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1+𝜐</a:t>
            </a:r>
            <a:r>
              <a:rPr sz="1750" spc="229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3600" spc="-75" baseline="-32407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endParaRPr sz="3600" baseline="-32407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67906" y="6117678"/>
            <a:ext cx="424180" cy="20320"/>
          </a:xfrm>
          <a:custGeom>
            <a:avLst/>
            <a:gdLst/>
            <a:ahLst/>
            <a:cxnLst/>
            <a:rect l="l" t="t" r="r" b="b"/>
            <a:pathLst>
              <a:path w="424179" h="20320">
                <a:moveTo>
                  <a:pt x="423672" y="0"/>
                </a:moveTo>
                <a:lnTo>
                  <a:pt x="0" y="0"/>
                </a:lnTo>
                <a:lnTo>
                  <a:pt x="0" y="19812"/>
                </a:lnTo>
                <a:lnTo>
                  <a:pt x="423672" y="19812"/>
                </a:lnTo>
                <a:lnTo>
                  <a:pt x="42367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27595" y="6133896"/>
            <a:ext cx="2959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solidFill>
                  <a:srgbClr val="05070D"/>
                </a:solidFill>
                <a:latin typeface="Cambria Math"/>
                <a:cs typeface="Cambria Math"/>
              </a:rPr>
              <a:t>3𝐸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03921" y="6042456"/>
            <a:ext cx="1663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75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63942" y="5868720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2915" b="4445"/>
          <a:stretch/>
        </p:blipFill>
        <p:spPr>
          <a:xfrm>
            <a:off x="1219200" y="0"/>
            <a:ext cx="8630411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860" y="142113"/>
            <a:ext cx="7581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-188087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dirty="0"/>
              <a:t>Von</a:t>
            </a:r>
            <a:r>
              <a:rPr spc="-105" dirty="0"/>
              <a:t> </a:t>
            </a:r>
            <a:r>
              <a:rPr dirty="0"/>
              <a:t>Mises</a:t>
            </a:r>
            <a:r>
              <a:rPr spc="-60" dirty="0"/>
              <a:t> </a:t>
            </a:r>
            <a:r>
              <a:rPr dirty="0"/>
              <a:t>-</a:t>
            </a:r>
            <a:r>
              <a:rPr spc="-110" dirty="0"/>
              <a:t> </a:t>
            </a:r>
            <a:r>
              <a:rPr dirty="0"/>
              <a:t>Máxima</a:t>
            </a:r>
            <a:r>
              <a:rPr spc="-65" dirty="0"/>
              <a:t> </a:t>
            </a:r>
            <a:r>
              <a:rPr dirty="0"/>
              <a:t>energia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spc="-10" dirty="0"/>
              <a:t>distorção</a:t>
            </a:r>
            <a:r>
              <a:rPr i="1" spc="-10" dirty="0"/>
              <a:t> </a:t>
            </a:r>
            <a:r>
              <a:rPr i="1" dirty="0"/>
              <a:t>Máxima</a:t>
            </a:r>
            <a:r>
              <a:rPr i="1" spc="-85" dirty="0"/>
              <a:t> </a:t>
            </a:r>
            <a:r>
              <a:rPr i="1" dirty="0"/>
              <a:t>tensão</a:t>
            </a:r>
            <a:r>
              <a:rPr i="1" spc="-114" dirty="0"/>
              <a:t> </a:t>
            </a:r>
            <a:r>
              <a:rPr i="1" spc="-10" dirty="0"/>
              <a:t>octaédrica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6195" y="1498472"/>
            <a:ext cx="1536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Critério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fica: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52469" y="1844039"/>
            <a:ext cx="690880" cy="20320"/>
          </a:xfrm>
          <a:custGeom>
            <a:avLst/>
            <a:gdLst/>
            <a:ahLst/>
            <a:cxnLst/>
            <a:rect l="l" t="t" r="r" b="b"/>
            <a:pathLst>
              <a:path w="690879" h="20319">
                <a:moveTo>
                  <a:pt x="690372" y="0"/>
                </a:moveTo>
                <a:lnTo>
                  <a:pt x="0" y="0"/>
                </a:lnTo>
                <a:lnTo>
                  <a:pt x="0" y="19812"/>
                </a:lnTo>
                <a:lnTo>
                  <a:pt x="690372" y="19812"/>
                </a:lnTo>
                <a:lnTo>
                  <a:pt x="69037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0277" y="1392377"/>
            <a:ext cx="710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2400" spc="-1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𝜐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0296" y="1827403"/>
            <a:ext cx="38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6𝐸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2550" y="171195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80">
                <a:moveTo>
                  <a:pt x="66294" y="0"/>
                </a:moveTo>
                <a:lnTo>
                  <a:pt x="0" y="0"/>
                </a:lnTo>
                <a:lnTo>
                  <a:pt x="0" y="11430"/>
                </a:lnTo>
                <a:lnTo>
                  <a:pt x="41656" y="11430"/>
                </a:lnTo>
                <a:lnTo>
                  <a:pt x="41656" y="273050"/>
                </a:lnTo>
                <a:lnTo>
                  <a:pt x="0" y="273050"/>
                </a:lnTo>
                <a:lnTo>
                  <a:pt x="0" y="284480"/>
                </a:lnTo>
                <a:lnTo>
                  <a:pt x="66294" y="284480"/>
                </a:lnTo>
                <a:lnTo>
                  <a:pt x="66294" y="273050"/>
                </a:lnTo>
                <a:lnTo>
                  <a:pt x="66294" y="11430"/>
                </a:lnTo>
                <a:lnTo>
                  <a:pt x="6629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7042" y="1711959"/>
            <a:ext cx="66675" cy="284480"/>
          </a:xfrm>
          <a:custGeom>
            <a:avLst/>
            <a:gdLst/>
            <a:ahLst/>
            <a:cxnLst/>
            <a:rect l="l" t="t" r="r" b="b"/>
            <a:pathLst>
              <a:path w="66675" h="284480">
                <a:moveTo>
                  <a:pt x="6642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3050"/>
                </a:lnTo>
                <a:lnTo>
                  <a:pt x="0" y="284480"/>
                </a:lnTo>
                <a:lnTo>
                  <a:pt x="66421" y="284480"/>
                </a:lnTo>
                <a:lnTo>
                  <a:pt x="66421" y="273050"/>
                </a:lnTo>
                <a:lnTo>
                  <a:pt x="24765" y="273050"/>
                </a:lnTo>
                <a:lnTo>
                  <a:pt x="24765" y="11430"/>
                </a:lnTo>
                <a:lnTo>
                  <a:pt x="66421" y="11430"/>
                </a:lnTo>
                <a:lnTo>
                  <a:pt x="66421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3465" y="1767967"/>
            <a:ext cx="22548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8480" algn="l"/>
                <a:tab pos="1586865" algn="l"/>
                <a:tab pos="2112645" algn="l"/>
              </a:tabLst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1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0304" y="1767967"/>
            <a:ext cx="6788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3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7621" y="1622501"/>
            <a:ext cx="4251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1590" algn="l"/>
                <a:tab pos="2865755" algn="l"/>
              </a:tabLst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(𝜎</a:t>
            </a:r>
            <a:r>
              <a:rPr sz="2400" spc="34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400" spc="409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+</a:t>
            </a:r>
            <a:r>
              <a:rPr sz="2400" spc="-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(𝜎</a:t>
            </a:r>
            <a:r>
              <a:rPr sz="2400" spc="34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400" spc="40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+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(𝜎</a:t>
            </a:r>
            <a:r>
              <a:rPr sz="2400" spc="4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−𝜎</a:t>
            </a:r>
            <a:r>
              <a:rPr sz="2400" spc="409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7850" y="1593545"/>
            <a:ext cx="33096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86865" algn="l"/>
                <a:tab pos="3167380" algn="l"/>
              </a:tabLst>
            </a:pP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r>
              <a:rPr sz="175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1750" spc="-50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70517" y="1844039"/>
            <a:ext cx="690880" cy="20320"/>
          </a:xfrm>
          <a:custGeom>
            <a:avLst/>
            <a:gdLst/>
            <a:ahLst/>
            <a:cxnLst/>
            <a:rect l="l" t="t" r="r" b="b"/>
            <a:pathLst>
              <a:path w="690879" h="20319">
                <a:moveTo>
                  <a:pt x="690372" y="0"/>
                </a:moveTo>
                <a:lnTo>
                  <a:pt x="0" y="0"/>
                </a:lnTo>
                <a:lnTo>
                  <a:pt x="0" y="19812"/>
                </a:lnTo>
                <a:lnTo>
                  <a:pt x="690372" y="19812"/>
                </a:lnTo>
                <a:lnTo>
                  <a:pt x="69037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618980" y="1827403"/>
            <a:ext cx="38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3𝐸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6540" y="1392377"/>
            <a:ext cx="1325880" cy="62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ts val="2345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1 +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𝜐</a:t>
            </a:r>
            <a:endParaRPr sz="2400">
              <a:latin typeface="Cambria Math"/>
              <a:cs typeface="Cambria Math"/>
            </a:endParaRPr>
          </a:p>
          <a:p>
            <a:pPr algn="ctr">
              <a:lnSpc>
                <a:spcPts val="2345"/>
              </a:lnSpc>
              <a:tabLst>
                <a:tab pos="112141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25430" y="1767967"/>
            <a:ext cx="1663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75" dirty="0">
                <a:solidFill>
                  <a:srgbClr val="05070D"/>
                </a:solidFill>
                <a:latin typeface="Cambria Math"/>
                <a:cs typeface="Cambria Math"/>
              </a:rPr>
              <a:t>𝑦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85450" y="1593545"/>
            <a:ext cx="15494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45" dirty="0">
                <a:solidFill>
                  <a:srgbClr val="05070D"/>
                </a:solidFill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97403" y="2819526"/>
            <a:ext cx="5071745" cy="680085"/>
          </a:xfrm>
          <a:custGeom>
            <a:avLst/>
            <a:gdLst/>
            <a:ahLst/>
            <a:cxnLst/>
            <a:rect l="l" t="t" r="r" b="b"/>
            <a:pathLst>
              <a:path w="5071745" h="680085">
                <a:moveTo>
                  <a:pt x="323723" y="219583"/>
                </a:moveTo>
                <a:lnTo>
                  <a:pt x="257429" y="219583"/>
                </a:lnTo>
                <a:lnTo>
                  <a:pt x="257429" y="231013"/>
                </a:lnTo>
                <a:lnTo>
                  <a:pt x="257429" y="491363"/>
                </a:lnTo>
                <a:lnTo>
                  <a:pt x="257429" y="502793"/>
                </a:lnTo>
                <a:lnTo>
                  <a:pt x="323723" y="502793"/>
                </a:lnTo>
                <a:lnTo>
                  <a:pt x="323723" y="491363"/>
                </a:lnTo>
                <a:lnTo>
                  <a:pt x="282067" y="491363"/>
                </a:lnTo>
                <a:lnTo>
                  <a:pt x="282067" y="231013"/>
                </a:lnTo>
                <a:lnTo>
                  <a:pt x="323723" y="231013"/>
                </a:lnTo>
                <a:lnTo>
                  <a:pt x="323723" y="219583"/>
                </a:lnTo>
                <a:close/>
              </a:path>
              <a:path w="5071745" h="680085">
                <a:moveTo>
                  <a:pt x="5037328" y="219583"/>
                </a:moveTo>
                <a:lnTo>
                  <a:pt x="4971034" y="219583"/>
                </a:lnTo>
                <a:lnTo>
                  <a:pt x="4971034" y="231013"/>
                </a:lnTo>
                <a:lnTo>
                  <a:pt x="5012690" y="231013"/>
                </a:lnTo>
                <a:lnTo>
                  <a:pt x="5012690" y="491363"/>
                </a:lnTo>
                <a:lnTo>
                  <a:pt x="4971034" y="491363"/>
                </a:lnTo>
                <a:lnTo>
                  <a:pt x="4971034" y="502793"/>
                </a:lnTo>
                <a:lnTo>
                  <a:pt x="5037328" y="502793"/>
                </a:lnTo>
                <a:lnTo>
                  <a:pt x="5037328" y="491363"/>
                </a:lnTo>
                <a:lnTo>
                  <a:pt x="5037328" y="231013"/>
                </a:lnTo>
                <a:lnTo>
                  <a:pt x="5037328" y="219583"/>
                </a:lnTo>
                <a:close/>
              </a:path>
              <a:path w="5071745" h="680085">
                <a:moveTo>
                  <a:pt x="5071237" y="635"/>
                </a:moveTo>
                <a:lnTo>
                  <a:pt x="234696" y="635"/>
                </a:lnTo>
                <a:lnTo>
                  <a:pt x="234696" y="0"/>
                </a:lnTo>
                <a:lnTo>
                  <a:pt x="188341" y="0"/>
                </a:lnTo>
                <a:lnTo>
                  <a:pt x="126365" y="625856"/>
                </a:lnTo>
                <a:lnTo>
                  <a:pt x="51689" y="487553"/>
                </a:lnTo>
                <a:lnTo>
                  <a:pt x="0" y="514731"/>
                </a:lnTo>
                <a:lnTo>
                  <a:pt x="5842" y="525399"/>
                </a:lnTo>
                <a:lnTo>
                  <a:pt x="33147" y="511048"/>
                </a:lnTo>
                <a:lnTo>
                  <a:pt x="124968" y="679831"/>
                </a:lnTo>
                <a:lnTo>
                  <a:pt x="138811" y="679831"/>
                </a:lnTo>
                <a:lnTo>
                  <a:pt x="204965" y="19812"/>
                </a:lnTo>
                <a:lnTo>
                  <a:pt x="223393" y="19812"/>
                </a:lnTo>
                <a:lnTo>
                  <a:pt x="223393" y="20447"/>
                </a:lnTo>
                <a:lnTo>
                  <a:pt x="5071237" y="20447"/>
                </a:lnTo>
                <a:lnTo>
                  <a:pt x="5071237" y="635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90010" y="2949955"/>
            <a:ext cx="4697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𝟏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625" baseline="22222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625" spc="509" baseline="22222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spc="8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(𝝈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𝟏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−𝝈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𝟑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625" baseline="22222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625" spc="532" baseline="22222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spc="8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(𝝈</a:t>
            </a:r>
            <a:r>
              <a:rPr sz="2625" spc="-1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−𝝈</a:t>
            </a:r>
            <a:r>
              <a:rPr sz="2625" spc="-1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𝟑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625" spc="-15" baseline="22222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2625" baseline="22222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71610" y="2989072"/>
            <a:ext cx="377825" cy="293370"/>
          </a:xfrm>
          <a:custGeom>
            <a:avLst/>
            <a:gdLst/>
            <a:ahLst/>
            <a:cxnLst/>
            <a:rect l="l" t="t" r="r" b="b"/>
            <a:pathLst>
              <a:path w="377825" h="293370">
                <a:moveTo>
                  <a:pt x="212852" y="0"/>
                </a:moveTo>
                <a:lnTo>
                  <a:pt x="174879" y="0"/>
                </a:lnTo>
                <a:lnTo>
                  <a:pt x="101346" y="254000"/>
                </a:lnTo>
                <a:lnTo>
                  <a:pt x="48895" y="138556"/>
                </a:lnTo>
                <a:lnTo>
                  <a:pt x="0" y="160908"/>
                </a:lnTo>
                <a:lnTo>
                  <a:pt x="4699" y="172085"/>
                </a:lnTo>
                <a:lnTo>
                  <a:pt x="29845" y="160908"/>
                </a:lnTo>
                <a:lnTo>
                  <a:pt x="91440" y="293369"/>
                </a:lnTo>
                <a:lnTo>
                  <a:pt x="105918" y="293369"/>
                </a:lnTo>
                <a:lnTo>
                  <a:pt x="185928" y="19812"/>
                </a:lnTo>
                <a:lnTo>
                  <a:pt x="194437" y="19812"/>
                </a:lnTo>
                <a:lnTo>
                  <a:pt x="194437" y="20065"/>
                </a:lnTo>
                <a:lnTo>
                  <a:pt x="377317" y="20065"/>
                </a:lnTo>
                <a:lnTo>
                  <a:pt x="377317" y="253"/>
                </a:lnTo>
                <a:lnTo>
                  <a:pt x="212852" y="253"/>
                </a:lnTo>
                <a:lnTo>
                  <a:pt x="21285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16772" y="2949955"/>
            <a:ext cx="110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𝟐𝝈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𝒚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214" y="3959097"/>
            <a:ext cx="3128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p/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viga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flexão: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2625" spc="34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𝝉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0391" y="4770882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95171" y="4879085"/>
            <a:ext cx="2616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5" dirty="0">
                <a:solidFill>
                  <a:srgbClr val="05070D"/>
                </a:solidFill>
                <a:latin typeface="Cambria Math"/>
                <a:cs typeface="Cambria Math"/>
              </a:rPr>
              <a:t>𝟏,𝟐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77619" y="4636389"/>
            <a:ext cx="1035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-32407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700" spc="202" baseline="-3240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575" baseline="-1322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1300" dirty="0">
                <a:solidFill>
                  <a:srgbClr val="05070D"/>
                </a:solidFill>
                <a:latin typeface="Cambria Math"/>
                <a:cs typeface="Cambria Math"/>
              </a:rPr>
              <a:t>−𝝈</a:t>
            </a:r>
            <a:r>
              <a:rPr sz="1575" baseline="-1322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1575" spc="359" baseline="-13227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700" spc="-75" baseline="-32407" dirty="0">
                <a:solidFill>
                  <a:srgbClr val="05070D"/>
                </a:solidFill>
                <a:latin typeface="Cambria Math"/>
                <a:cs typeface="Cambria Math"/>
              </a:rPr>
              <a:t>±</a:t>
            </a:r>
            <a:endParaRPr sz="2700" baseline="-32407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50288" y="4937759"/>
            <a:ext cx="502920" cy="15240"/>
          </a:xfrm>
          <a:custGeom>
            <a:avLst/>
            <a:gdLst/>
            <a:ahLst/>
            <a:cxnLst/>
            <a:rect l="l" t="t" r="r" b="b"/>
            <a:pathLst>
              <a:path w="502919" h="15239">
                <a:moveTo>
                  <a:pt x="502919" y="0"/>
                </a:moveTo>
                <a:lnTo>
                  <a:pt x="0" y="0"/>
                </a:lnTo>
                <a:lnTo>
                  <a:pt x="0" y="15239"/>
                </a:lnTo>
                <a:lnTo>
                  <a:pt x="502919" y="15239"/>
                </a:lnTo>
                <a:lnTo>
                  <a:pt x="502919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38882" y="4946141"/>
            <a:ext cx="1257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29814" y="4675632"/>
            <a:ext cx="1744345" cy="510540"/>
          </a:xfrm>
          <a:custGeom>
            <a:avLst/>
            <a:gdLst/>
            <a:ahLst/>
            <a:cxnLst/>
            <a:rect l="l" t="t" r="r" b="b"/>
            <a:pathLst>
              <a:path w="1744345" h="510539">
                <a:moveTo>
                  <a:pt x="246761" y="81788"/>
                </a:moveTo>
                <a:lnTo>
                  <a:pt x="193675" y="81788"/>
                </a:lnTo>
                <a:lnTo>
                  <a:pt x="193675" y="91948"/>
                </a:lnTo>
                <a:lnTo>
                  <a:pt x="193675" y="447548"/>
                </a:lnTo>
                <a:lnTo>
                  <a:pt x="193675" y="457708"/>
                </a:lnTo>
                <a:lnTo>
                  <a:pt x="246761" y="457708"/>
                </a:lnTo>
                <a:lnTo>
                  <a:pt x="246761" y="447548"/>
                </a:lnTo>
                <a:lnTo>
                  <a:pt x="214376" y="447548"/>
                </a:lnTo>
                <a:lnTo>
                  <a:pt x="214376" y="91948"/>
                </a:lnTo>
                <a:lnTo>
                  <a:pt x="246761" y="91948"/>
                </a:lnTo>
                <a:lnTo>
                  <a:pt x="246761" y="81788"/>
                </a:lnTo>
                <a:close/>
              </a:path>
              <a:path w="1744345" h="510539">
                <a:moveTo>
                  <a:pt x="1718437" y="81788"/>
                </a:moveTo>
                <a:lnTo>
                  <a:pt x="1665351" y="81788"/>
                </a:lnTo>
                <a:lnTo>
                  <a:pt x="1665351" y="91948"/>
                </a:lnTo>
                <a:lnTo>
                  <a:pt x="1697863" y="91948"/>
                </a:lnTo>
                <a:lnTo>
                  <a:pt x="1697863" y="447548"/>
                </a:lnTo>
                <a:lnTo>
                  <a:pt x="1665351" y="447548"/>
                </a:lnTo>
                <a:lnTo>
                  <a:pt x="1665351" y="457708"/>
                </a:lnTo>
                <a:lnTo>
                  <a:pt x="1718437" y="457708"/>
                </a:lnTo>
                <a:lnTo>
                  <a:pt x="1718437" y="447548"/>
                </a:lnTo>
                <a:lnTo>
                  <a:pt x="1718437" y="91948"/>
                </a:lnTo>
                <a:lnTo>
                  <a:pt x="1718437" y="81788"/>
                </a:lnTo>
                <a:close/>
              </a:path>
              <a:path w="1744345" h="510539">
                <a:moveTo>
                  <a:pt x="1744218" y="0"/>
                </a:moveTo>
                <a:lnTo>
                  <a:pt x="168402" y="0"/>
                </a:lnTo>
                <a:lnTo>
                  <a:pt x="168402" y="254"/>
                </a:lnTo>
                <a:lnTo>
                  <a:pt x="141224" y="254"/>
                </a:lnTo>
                <a:lnTo>
                  <a:pt x="94742" y="469646"/>
                </a:lnTo>
                <a:lnTo>
                  <a:pt x="38735" y="365887"/>
                </a:lnTo>
                <a:lnTo>
                  <a:pt x="0" y="386334"/>
                </a:lnTo>
                <a:lnTo>
                  <a:pt x="4445" y="394335"/>
                </a:lnTo>
                <a:lnTo>
                  <a:pt x="24765" y="383540"/>
                </a:lnTo>
                <a:lnTo>
                  <a:pt x="93726" y="510159"/>
                </a:lnTo>
                <a:lnTo>
                  <a:pt x="104013" y="510159"/>
                </a:lnTo>
                <a:lnTo>
                  <a:pt x="153797" y="15113"/>
                </a:lnTo>
                <a:lnTo>
                  <a:pt x="1744218" y="15240"/>
                </a:lnTo>
                <a:lnTo>
                  <a:pt x="1744218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69717" y="4770882"/>
            <a:ext cx="12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(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76523" y="4937759"/>
            <a:ext cx="506095" cy="15240"/>
          </a:xfrm>
          <a:custGeom>
            <a:avLst/>
            <a:gdLst/>
            <a:ahLst/>
            <a:cxnLst/>
            <a:rect l="l" t="t" r="r" b="b"/>
            <a:pathLst>
              <a:path w="506095" h="15239">
                <a:moveTo>
                  <a:pt x="505968" y="0"/>
                </a:moveTo>
                <a:lnTo>
                  <a:pt x="0" y="0"/>
                </a:lnTo>
                <a:lnTo>
                  <a:pt x="0" y="15239"/>
                </a:lnTo>
                <a:lnTo>
                  <a:pt x="505968" y="15239"/>
                </a:lnTo>
                <a:lnTo>
                  <a:pt x="505968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66896" y="4946141"/>
            <a:ext cx="1257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38804" y="4618101"/>
            <a:ext cx="1075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575" spc="-15" baseline="-1322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1300" spc="-10" dirty="0">
                <a:solidFill>
                  <a:srgbClr val="05070D"/>
                </a:solidFill>
                <a:latin typeface="Cambria Math"/>
                <a:cs typeface="Cambria Math"/>
              </a:rPr>
              <a:t>−𝝈</a:t>
            </a:r>
            <a:r>
              <a:rPr sz="1575" spc="-15" baseline="-13227" dirty="0">
                <a:solidFill>
                  <a:srgbClr val="05070D"/>
                </a:solidFill>
                <a:latin typeface="Cambria Math"/>
                <a:cs typeface="Cambria Math"/>
              </a:rPr>
              <a:t>𝒚</a:t>
            </a:r>
            <a:r>
              <a:rPr sz="2700" spc="-15" baseline="-37037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1950" spc="-15" baseline="-27777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700" spc="-15" baseline="-37037" dirty="0">
                <a:solidFill>
                  <a:srgbClr val="05070D"/>
                </a:solidFill>
                <a:latin typeface="Cambria Math"/>
                <a:cs typeface="Cambria Math"/>
              </a:rPr>
              <a:t>+𝝉</a:t>
            </a:r>
            <a:endParaRPr sz="2700" baseline="-37037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62425" y="4879085"/>
            <a:ext cx="2209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5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68165" y="4762575"/>
            <a:ext cx="126364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72735" y="4937759"/>
            <a:ext cx="190500" cy="15240"/>
          </a:xfrm>
          <a:custGeom>
            <a:avLst/>
            <a:gdLst/>
            <a:ahLst/>
            <a:cxnLst/>
            <a:rect l="l" t="t" r="r" b="b"/>
            <a:pathLst>
              <a:path w="190500" h="15239">
                <a:moveTo>
                  <a:pt x="190500" y="0"/>
                </a:moveTo>
                <a:lnTo>
                  <a:pt x="0" y="0"/>
                </a:lnTo>
                <a:lnTo>
                  <a:pt x="0" y="15239"/>
                </a:lnTo>
                <a:lnTo>
                  <a:pt x="190500" y="15239"/>
                </a:lnTo>
                <a:lnTo>
                  <a:pt x="19050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04613" y="4946141"/>
            <a:ext cx="1257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00321" y="4770882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1800" spc="1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950" baseline="44871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575" baseline="42328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1575" spc="330" baseline="42328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±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39842" y="4675632"/>
            <a:ext cx="1430655" cy="510540"/>
          </a:xfrm>
          <a:custGeom>
            <a:avLst/>
            <a:gdLst/>
            <a:ahLst/>
            <a:cxnLst/>
            <a:rect l="l" t="t" r="r" b="b"/>
            <a:pathLst>
              <a:path w="1430654" h="510539">
                <a:moveTo>
                  <a:pt x="246761" y="81788"/>
                </a:moveTo>
                <a:lnTo>
                  <a:pt x="193675" y="81788"/>
                </a:lnTo>
                <a:lnTo>
                  <a:pt x="193675" y="91948"/>
                </a:lnTo>
                <a:lnTo>
                  <a:pt x="193675" y="447548"/>
                </a:lnTo>
                <a:lnTo>
                  <a:pt x="193675" y="457708"/>
                </a:lnTo>
                <a:lnTo>
                  <a:pt x="246761" y="457708"/>
                </a:lnTo>
                <a:lnTo>
                  <a:pt x="246761" y="447548"/>
                </a:lnTo>
                <a:lnTo>
                  <a:pt x="214376" y="447548"/>
                </a:lnTo>
                <a:lnTo>
                  <a:pt x="214376" y="91948"/>
                </a:lnTo>
                <a:lnTo>
                  <a:pt x="246761" y="91948"/>
                </a:lnTo>
                <a:lnTo>
                  <a:pt x="246761" y="81788"/>
                </a:lnTo>
                <a:close/>
              </a:path>
              <a:path w="1430654" h="510539">
                <a:moveTo>
                  <a:pt x="537210" y="262128"/>
                </a:moveTo>
                <a:lnTo>
                  <a:pt x="346710" y="262128"/>
                </a:lnTo>
                <a:lnTo>
                  <a:pt x="346710" y="277368"/>
                </a:lnTo>
                <a:lnTo>
                  <a:pt x="537210" y="277368"/>
                </a:lnTo>
                <a:lnTo>
                  <a:pt x="537210" y="262128"/>
                </a:lnTo>
                <a:close/>
              </a:path>
              <a:path w="1430654" h="510539">
                <a:moveTo>
                  <a:pt x="1404493" y="81788"/>
                </a:moveTo>
                <a:lnTo>
                  <a:pt x="1351407" y="81788"/>
                </a:lnTo>
                <a:lnTo>
                  <a:pt x="1351407" y="91948"/>
                </a:lnTo>
                <a:lnTo>
                  <a:pt x="1383919" y="91948"/>
                </a:lnTo>
                <a:lnTo>
                  <a:pt x="1383919" y="447548"/>
                </a:lnTo>
                <a:lnTo>
                  <a:pt x="1351407" y="447548"/>
                </a:lnTo>
                <a:lnTo>
                  <a:pt x="1351407" y="457708"/>
                </a:lnTo>
                <a:lnTo>
                  <a:pt x="1404493" y="457708"/>
                </a:lnTo>
                <a:lnTo>
                  <a:pt x="1404493" y="447548"/>
                </a:lnTo>
                <a:lnTo>
                  <a:pt x="1404493" y="91948"/>
                </a:lnTo>
                <a:lnTo>
                  <a:pt x="1404493" y="81788"/>
                </a:lnTo>
                <a:close/>
              </a:path>
              <a:path w="1430654" h="510539">
                <a:moveTo>
                  <a:pt x="1430274" y="0"/>
                </a:moveTo>
                <a:lnTo>
                  <a:pt x="168402" y="0"/>
                </a:lnTo>
                <a:lnTo>
                  <a:pt x="168402" y="254"/>
                </a:lnTo>
                <a:lnTo>
                  <a:pt x="141224" y="254"/>
                </a:lnTo>
                <a:lnTo>
                  <a:pt x="94742" y="469646"/>
                </a:lnTo>
                <a:lnTo>
                  <a:pt x="38735" y="365887"/>
                </a:lnTo>
                <a:lnTo>
                  <a:pt x="0" y="386334"/>
                </a:lnTo>
                <a:lnTo>
                  <a:pt x="4445" y="394335"/>
                </a:lnTo>
                <a:lnTo>
                  <a:pt x="24765" y="383540"/>
                </a:lnTo>
                <a:lnTo>
                  <a:pt x="93726" y="510159"/>
                </a:lnTo>
                <a:lnTo>
                  <a:pt x="104013" y="510159"/>
                </a:lnTo>
                <a:lnTo>
                  <a:pt x="153797" y="15113"/>
                </a:lnTo>
                <a:lnTo>
                  <a:pt x="168402" y="15240"/>
                </a:lnTo>
                <a:lnTo>
                  <a:pt x="1430274" y="15240"/>
                </a:lnTo>
                <a:lnTo>
                  <a:pt x="143027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649214" y="4697044"/>
            <a:ext cx="26098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575" spc="-37" baseline="-13227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endParaRPr sz="1575" baseline="-13227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61126" y="4762575"/>
            <a:ext cx="126364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54726" y="4770882"/>
            <a:ext cx="1049020" cy="40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780"/>
              </a:lnSpc>
              <a:spcBef>
                <a:spcPts val="100"/>
              </a:spcBef>
              <a:tabLst>
                <a:tab pos="324485" algn="l"/>
              </a:tabLst>
            </a:pP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(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	)</a:t>
            </a:r>
            <a:r>
              <a:rPr sz="1800" spc="45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20" dirty="0">
                <a:solidFill>
                  <a:srgbClr val="05070D"/>
                </a:solidFill>
                <a:latin typeface="Cambria Math"/>
                <a:cs typeface="Cambria Math"/>
              </a:rPr>
              <a:t>+𝝉</a:t>
            </a:r>
            <a:r>
              <a:rPr sz="1950" spc="-30" baseline="-14957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endParaRPr sz="1950" baseline="-14957">
              <a:latin typeface="Cambria Math"/>
              <a:cs typeface="Cambria Math"/>
            </a:endParaRPr>
          </a:p>
          <a:p>
            <a:pPr marL="176530">
              <a:lnSpc>
                <a:spcPts val="1180"/>
              </a:lnSpc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64630" y="4762575"/>
            <a:ext cx="126364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67295" y="4937759"/>
            <a:ext cx="190500" cy="15240"/>
          </a:xfrm>
          <a:custGeom>
            <a:avLst/>
            <a:gdLst/>
            <a:ahLst/>
            <a:cxnLst/>
            <a:rect l="l" t="t" r="r" b="b"/>
            <a:pathLst>
              <a:path w="190500" h="15239">
                <a:moveTo>
                  <a:pt x="190500" y="0"/>
                </a:moveTo>
                <a:lnTo>
                  <a:pt x="0" y="0"/>
                </a:lnTo>
                <a:lnTo>
                  <a:pt x="0" y="15239"/>
                </a:lnTo>
                <a:lnTo>
                  <a:pt x="190500" y="15239"/>
                </a:lnTo>
                <a:lnTo>
                  <a:pt x="190500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099554" y="4946141"/>
            <a:ext cx="1257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95261" y="4770882"/>
            <a:ext cx="99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1800" spc="10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950" baseline="44871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575" baseline="42328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1575" spc="195" baseline="42328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(𝟏</a:t>
            </a:r>
            <a:r>
              <a:rPr sz="1800" spc="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±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805674" y="4675632"/>
            <a:ext cx="1270635" cy="510540"/>
          </a:xfrm>
          <a:custGeom>
            <a:avLst/>
            <a:gdLst/>
            <a:ahLst/>
            <a:cxnLst/>
            <a:rect l="l" t="t" r="r" b="b"/>
            <a:pathLst>
              <a:path w="1270634" h="510539">
                <a:moveTo>
                  <a:pt x="249936" y="42418"/>
                </a:moveTo>
                <a:lnTo>
                  <a:pt x="193802" y="42418"/>
                </a:lnTo>
                <a:lnTo>
                  <a:pt x="193802" y="52578"/>
                </a:lnTo>
                <a:lnTo>
                  <a:pt x="193802" y="486918"/>
                </a:lnTo>
                <a:lnTo>
                  <a:pt x="193802" y="497078"/>
                </a:lnTo>
                <a:lnTo>
                  <a:pt x="249936" y="497078"/>
                </a:lnTo>
                <a:lnTo>
                  <a:pt x="249936" y="486918"/>
                </a:lnTo>
                <a:lnTo>
                  <a:pt x="215646" y="486918"/>
                </a:lnTo>
                <a:lnTo>
                  <a:pt x="215646" y="52578"/>
                </a:lnTo>
                <a:lnTo>
                  <a:pt x="249936" y="52578"/>
                </a:lnTo>
                <a:lnTo>
                  <a:pt x="249936" y="42418"/>
                </a:lnTo>
                <a:close/>
              </a:path>
              <a:path w="1270634" h="510539">
                <a:moveTo>
                  <a:pt x="1183386" y="262128"/>
                </a:moveTo>
                <a:lnTo>
                  <a:pt x="838962" y="262128"/>
                </a:lnTo>
                <a:lnTo>
                  <a:pt x="838962" y="277368"/>
                </a:lnTo>
                <a:lnTo>
                  <a:pt x="1183386" y="277368"/>
                </a:lnTo>
                <a:lnTo>
                  <a:pt x="1183386" y="262128"/>
                </a:lnTo>
                <a:close/>
              </a:path>
              <a:path w="1270634" h="510539">
                <a:moveTo>
                  <a:pt x="1244473" y="42418"/>
                </a:moveTo>
                <a:lnTo>
                  <a:pt x="1188339" y="42418"/>
                </a:lnTo>
                <a:lnTo>
                  <a:pt x="1188339" y="52578"/>
                </a:lnTo>
                <a:lnTo>
                  <a:pt x="1222629" y="52578"/>
                </a:lnTo>
                <a:lnTo>
                  <a:pt x="1222629" y="486918"/>
                </a:lnTo>
                <a:lnTo>
                  <a:pt x="1188339" y="486918"/>
                </a:lnTo>
                <a:lnTo>
                  <a:pt x="1188339" y="497078"/>
                </a:lnTo>
                <a:lnTo>
                  <a:pt x="1244473" y="497078"/>
                </a:lnTo>
                <a:lnTo>
                  <a:pt x="1244473" y="486918"/>
                </a:lnTo>
                <a:lnTo>
                  <a:pt x="1244473" y="52578"/>
                </a:lnTo>
                <a:lnTo>
                  <a:pt x="1244473" y="42418"/>
                </a:lnTo>
                <a:close/>
              </a:path>
              <a:path w="1270634" h="510539">
                <a:moveTo>
                  <a:pt x="1270254" y="0"/>
                </a:moveTo>
                <a:lnTo>
                  <a:pt x="168402" y="0"/>
                </a:lnTo>
                <a:lnTo>
                  <a:pt x="168402" y="254"/>
                </a:lnTo>
                <a:lnTo>
                  <a:pt x="141224" y="254"/>
                </a:lnTo>
                <a:lnTo>
                  <a:pt x="94742" y="469646"/>
                </a:lnTo>
                <a:lnTo>
                  <a:pt x="38735" y="365887"/>
                </a:lnTo>
                <a:lnTo>
                  <a:pt x="0" y="386334"/>
                </a:lnTo>
                <a:lnTo>
                  <a:pt x="4445" y="394335"/>
                </a:lnTo>
                <a:lnTo>
                  <a:pt x="24765" y="383540"/>
                </a:lnTo>
                <a:lnTo>
                  <a:pt x="93726" y="510159"/>
                </a:lnTo>
                <a:lnTo>
                  <a:pt x="104013" y="510159"/>
                </a:lnTo>
                <a:lnTo>
                  <a:pt x="153797" y="15113"/>
                </a:lnTo>
                <a:lnTo>
                  <a:pt x="168402" y="15240"/>
                </a:lnTo>
                <a:lnTo>
                  <a:pt x="1270254" y="15240"/>
                </a:lnTo>
                <a:lnTo>
                  <a:pt x="1270254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023859" y="4712589"/>
            <a:ext cx="996950" cy="3581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21665">
              <a:lnSpc>
                <a:spcPts val="1000"/>
              </a:lnSpc>
              <a:spcBef>
                <a:spcPts val="120"/>
              </a:spcBef>
            </a:pPr>
            <a:r>
              <a:rPr sz="1950" spc="-30" baseline="10683" dirty="0">
                <a:solidFill>
                  <a:srgbClr val="05070D"/>
                </a:solidFill>
                <a:latin typeface="Cambria Math"/>
                <a:cs typeface="Cambria Math"/>
              </a:rPr>
              <a:t>𝝉</a:t>
            </a:r>
            <a:r>
              <a:rPr sz="1050" spc="-20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r>
              <a:rPr sz="1575" spc="-30" baseline="34391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575" baseline="34391">
              <a:latin typeface="Cambria Math"/>
              <a:cs typeface="Cambria Math"/>
            </a:endParaRPr>
          </a:p>
          <a:p>
            <a:pPr marL="38100">
              <a:lnSpc>
                <a:spcPts val="1600"/>
              </a:lnSpc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𝟏</a:t>
            </a: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1800" spc="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50" dirty="0">
                <a:solidFill>
                  <a:srgbClr val="05070D"/>
                </a:solidFill>
                <a:latin typeface="Cambria Math"/>
                <a:cs typeface="Cambria Math"/>
              </a:rPr>
              <a:t>𝟒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39556" y="4895850"/>
            <a:ext cx="3505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950" spc="-37" baseline="-17094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1575" spc="-37" baseline="-34391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1050" spc="-25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14535" y="4770882"/>
            <a:ext cx="9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5070D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384035" y="3565905"/>
            <a:ext cx="1754505" cy="942975"/>
          </a:xfrm>
          <a:custGeom>
            <a:avLst/>
            <a:gdLst/>
            <a:ahLst/>
            <a:cxnLst/>
            <a:rect l="l" t="t" r="r" b="b"/>
            <a:pathLst>
              <a:path w="1754504" h="942975">
                <a:moveTo>
                  <a:pt x="1712316" y="867772"/>
                </a:moveTo>
                <a:lnTo>
                  <a:pt x="1679193" y="872744"/>
                </a:lnTo>
                <a:lnTo>
                  <a:pt x="1728215" y="942467"/>
                </a:lnTo>
                <a:lnTo>
                  <a:pt x="1748571" y="879729"/>
                </a:lnTo>
                <a:lnTo>
                  <a:pt x="1712340" y="879729"/>
                </a:lnTo>
                <a:lnTo>
                  <a:pt x="1712316" y="867772"/>
                </a:lnTo>
                <a:close/>
              </a:path>
              <a:path w="1754504" h="942975">
                <a:moveTo>
                  <a:pt x="1725011" y="865867"/>
                </a:moveTo>
                <a:lnTo>
                  <a:pt x="1712316" y="867772"/>
                </a:lnTo>
                <a:lnTo>
                  <a:pt x="1712340" y="879729"/>
                </a:lnTo>
                <a:lnTo>
                  <a:pt x="1725040" y="879602"/>
                </a:lnTo>
                <a:lnTo>
                  <a:pt x="1725011" y="865867"/>
                </a:lnTo>
                <a:close/>
              </a:path>
              <a:path w="1754504" h="942975">
                <a:moveTo>
                  <a:pt x="1754505" y="861441"/>
                </a:moveTo>
                <a:lnTo>
                  <a:pt x="1725011" y="865867"/>
                </a:lnTo>
                <a:lnTo>
                  <a:pt x="1725040" y="879602"/>
                </a:lnTo>
                <a:lnTo>
                  <a:pt x="1712340" y="879729"/>
                </a:lnTo>
                <a:lnTo>
                  <a:pt x="1748571" y="879729"/>
                </a:lnTo>
                <a:lnTo>
                  <a:pt x="1754505" y="861441"/>
                </a:lnTo>
                <a:close/>
              </a:path>
              <a:path w="1754504" h="942975">
                <a:moveTo>
                  <a:pt x="1723149" y="6350"/>
                </a:moveTo>
                <a:lnTo>
                  <a:pt x="1710563" y="6350"/>
                </a:lnTo>
                <a:lnTo>
                  <a:pt x="1716913" y="12700"/>
                </a:lnTo>
                <a:lnTo>
                  <a:pt x="1710575" y="12700"/>
                </a:lnTo>
                <a:lnTo>
                  <a:pt x="1712316" y="867772"/>
                </a:lnTo>
                <a:lnTo>
                  <a:pt x="1725011" y="865867"/>
                </a:lnTo>
                <a:lnTo>
                  <a:pt x="1723163" y="12700"/>
                </a:lnTo>
                <a:lnTo>
                  <a:pt x="1716913" y="12700"/>
                </a:lnTo>
                <a:lnTo>
                  <a:pt x="1710563" y="6350"/>
                </a:lnTo>
                <a:lnTo>
                  <a:pt x="1723149" y="6350"/>
                </a:lnTo>
                <a:close/>
              </a:path>
              <a:path w="1754504" h="942975">
                <a:moveTo>
                  <a:pt x="1723136" y="0"/>
                </a:moveTo>
                <a:lnTo>
                  <a:pt x="0" y="0"/>
                </a:lnTo>
                <a:lnTo>
                  <a:pt x="0" y="12700"/>
                </a:lnTo>
                <a:lnTo>
                  <a:pt x="1710575" y="12700"/>
                </a:lnTo>
                <a:lnTo>
                  <a:pt x="1710563" y="6350"/>
                </a:lnTo>
                <a:lnTo>
                  <a:pt x="1723149" y="6350"/>
                </a:lnTo>
                <a:lnTo>
                  <a:pt x="172313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30750" y="5843854"/>
            <a:ext cx="1823720" cy="680085"/>
          </a:xfrm>
          <a:custGeom>
            <a:avLst/>
            <a:gdLst/>
            <a:ahLst/>
            <a:cxnLst/>
            <a:rect l="l" t="t" r="r" b="b"/>
            <a:pathLst>
              <a:path w="1823720" h="680084">
                <a:moveTo>
                  <a:pt x="234696" y="0"/>
                </a:moveTo>
                <a:lnTo>
                  <a:pt x="188340" y="0"/>
                </a:lnTo>
                <a:lnTo>
                  <a:pt x="126364" y="625830"/>
                </a:lnTo>
                <a:lnTo>
                  <a:pt x="51688" y="487565"/>
                </a:lnTo>
                <a:lnTo>
                  <a:pt x="0" y="514807"/>
                </a:lnTo>
                <a:lnTo>
                  <a:pt x="5841" y="525373"/>
                </a:lnTo>
                <a:lnTo>
                  <a:pt x="33020" y="511086"/>
                </a:lnTo>
                <a:lnTo>
                  <a:pt x="124840" y="679856"/>
                </a:lnTo>
                <a:lnTo>
                  <a:pt x="138684" y="679856"/>
                </a:lnTo>
                <a:lnTo>
                  <a:pt x="204977" y="19799"/>
                </a:lnTo>
                <a:lnTo>
                  <a:pt x="223392" y="19799"/>
                </a:lnTo>
                <a:lnTo>
                  <a:pt x="223392" y="20459"/>
                </a:lnTo>
                <a:lnTo>
                  <a:pt x="1823593" y="20459"/>
                </a:lnTo>
                <a:lnTo>
                  <a:pt x="1823593" y="647"/>
                </a:lnTo>
                <a:lnTo>
                  <a:pt x="234696" y="647"/>
                </a:lnTo>
                <a:lnTo>
                  <a:pt x="23469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916678" y="5976010"/>
            <a:ext cx="2811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𝝈</a:t>
            </a:r>
            <a:r>
              <a:rPr sz="262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𝒙</a:t>
            </a:r>
            <a:r>
              <a:rPr sz="2625" baseline="22222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625" spc="442" baseline="22222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+</a:t>
            </a:r>
            <a:r>
              <a:rPr sz="2400" spc="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𝟑𝝉</a:t>
            </a:r>
            <a:r>
              <a:rPr sz="262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𝒙𝒚</a:t>
            </a:r>
            <a:r>
              <a:rPr sz="2625" baseline="34920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625" spc="644" baseline="349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≤</a:t>
            </a:r>
            <a:r>
              <a:rPr sz="2400" spc="19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Cambria Math"/>
                <a:cs typeface="Cambria Math"/>
              </a:rPr>
              <a:t>𝝈</a:t>
            </a:r>
            <a:r>
              <a:rPr sz="2625" spc="-37" baseline="-15873" dirty="0">
                <a:solidFill>
                  <a:srgbClr val="006FC0"/>
                </a:solidFill>
                <a:latin typeface="Cambria Math"/>
                <a:cs typeface="Cambria Math"/>
              </a:rPr>
              <a:t>𝒚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2400" spc="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55" dirty="0">
                <a:solidFill>
                  <a:srgbClr val="006FC0"/>
                </a:solidFill>
                <a:latin typeface="Cambria Math"/>
                <a:cs typeface="Cambria Math"/>
              </a:rPr>
              <a:t>𝜎ത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860" y="142113"/>
            <a:ext cx="7581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-188087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dirty="0"/>
              <a:t>Von</a:t>
            </a:r>
            <a:r>
              <a:rPr spc="-105" dirty="0"/>
              <a:t> </a:t>
            </a:r>
            <a:r>
              <a:rPr dirty="0"/>
              <a:t>Mises</a:t>
            </a:r>
            <a:r>
              <a:rPr spc="-60" dirty="0"/>
              <a:t> </a:t>
            </a:r>
            <a:r>
              <a:rPr dirty="0"/>
              <a:t>-</a:t>
            </a:r>
            <a:r>
              <a:rPr spc="-110" dirty="0"/>
              <a:t> </a:t>
            </a:r>
            <a:r>
              <a:rPr dirty="0"/>
              <a:t>Máxima</a:t>
            </a:r>
            <a:r>
              <a:rPr spc="-65" dirty="0"/>
              <a:t> </a:t>
            </a:r>
            <a:r>
              <a:rPr dirty="0"/>
              <a:t>energia</a:t>
            </a:r>
            <a:r>
              <a:rPr spc="-9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spc="-10" dirty="0"/>
              <a:t>distorção</a:t>
            </a:r>
            <a:r>
              <a:rPr i="1" spc="-10" dirty="0"/>
              <a:t> </a:t>
            </a:r>
            <a:r>
              <a:rPr i="1" dirty="0"/>
              <a:t>Máxima</a:t>
            </a:r>
            <a:r>
              <a:rPr i="1" spc="-85" dirty="0"/>
              <a:t> </a:t>
            </a:r>
            <a:r>
              <a:rPr i="1" dirty="0"/>
              <a:t>tensão</a:t>
            </a:r>
            <a:r>
              <a:rPr i="1" spc="-114" dirty="0"/>
              <a:t> </a:t>
            </a:r>
            <a:r>
              <a:rPr i="1" spc="-10" dirty="0"/>
              <a:t>octaédrica</a:t>
            </a:r>
          </a:p>
        </p:txBody>
      </p:sp>
      <p:sp>
        <p:nvSpPr>
          <p:cNvPr id="4" name="object 4"/>
          <p:cNvSpPr/>
          <p:nvPr/>
        </p:nvSpPr>
        <p:spPr>
          <a:xfrm>
            <a:off x="5892419" y="1358899"/>
            <a:ext cx="67945" cy="368300"/>
          </a:xfrm>
          <a:custGeom>
            <a:avLst/>
            <a:gdLst/>
            <a:ahLst/>
            <a:cxnLst/>
            <a:rect l="l" t="t" r="r" b="b"/>
            <a:pathLst>
              <a:path w="67945" h="368300">
                <a:moveTo>
                  <a:pt x="67945" y="0"/>
                </a:moveTo>
                <a:lnTo>
                  <a:pt x="0" y="0"/>
                </a:lnTo>
                <a:lnTo>
                  <a:pt x="0" y="12700"/>
                </a:lnTo>
                <a:lnTo>
                  <a:pt x="40259" y="12700"/>
                </a:lnTo>
                <a:lnTo>
                  <a:pt x="40259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67945" y="368300"/>
                </a:lnTo>
                <a:lnTo>
                  <a:pt x="67945" y="355600"/>
                </a:lnTo>
                <a:lnTo>
                  <a:pt x="67945" y="12700"/>
                </a:lnTo>
                <a:lnTo>
                  <a:pt x="6794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486" y="1358899"/>
            <a:ext cx="67945" cy="368300"/>
          </a:xfrm>
          <a:custGeom>
            <a:avLst/>
            <a:gdLst/>
            <a:ahLst/>
            <a:cxnLst/>
            <a:rect l="l" t="t" r="r" b="b"/>
            <a:pathLst>
              <a:path w="67944" h="368300">
                <a:moveTo>
                  <a:pt x="67856" y="0"/>
                </a:moveTo>
                <a:lnTo>
                  <a:pt x="0" y="0"/>
                </a:lnTo>
                <a:lnTo>
                  <a:pt x="0" y="12700"/>
                </a:lnTo>
                <a:lnTo>
                  <a:pt x="0" y="355600"/>
                </a:lnTo>
                <a:lnTo>
                  <a:pt x="0" y="368300"/>
                </a:lnTo>
                <a:lnTo>
                  <a:pt x="67856" y="368300"/>
                </a:lnTo>
                <a:lnTo>
                  <a:pt x="67856" y="355600"/>
                </a:lnTo>
                <a:lnTo>
                  <a:pt x="27673" y="355600"/>
                </a:lnTo>
                <a:lnTo>
                  <a:pt x="27673" y="12700"/>
                </a:lnTo>
                <a:lnTo>
                  <a:pt x="67856" y="12700"/>
                </a:lnTo>
                <a:lnTo>
                  <a:pt x="6785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0708" y="1312926"/>
            <a:ext cx="590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877435" algn="l"/>
              </a:tabLst>
            </a:pP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(𝝈</a:t>
            </a:r>
            <a:r>
              <a:rPr sz="262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𝟏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−𝝈</a:t>
            </a:r>
            <a:r>
              <a:rPr sz="262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)</a:t>
            </a:r>
            <a:r>
              <a:rPr sz="2625" baseline="28571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625" spc="494" baseline="28571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+</a:t>
            </a:r>
            <a:r>
              <a:rPr sz="2400" spc="9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(𝝈</a:t>
            </a:r>
            <a:r>
              <a:rPr sz="262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𝟏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−𝝈</a:t>
            </a:r>
            <a:r>
              <a:rPr sz="262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𝟑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)</a:t>
            </a:r>
            <a:r>
              <a:rPr sz="2625" baseline="28571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625" spc="509" baseline="28571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+</a:t>
            </a:r>
            <a:r>
              <a:rPr sz="2400" spc="7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mbria Math"/>
                <a:cs typeface="Cambria Math"/>
              </a:rPr>
              <a:t>(𝝈</a:t>
            </a:r>
            <a:r>
              <a:rPr sz="2625" spc="-1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400" spc="-10" dirty="0">
                <a:solidFill>
                  <a:srgbClr val="006FC0"/>
                </a:solidFill>
                <a:latin typeface="Cambria Math"/>
                <a:cs typeface="Cambria Math"/>
              </a:rPr>
              <a:t>−𝝈</a:t>
            </a:r>
            <a:r>
              <a:rPr sz="2625" spc="-15" baseline="-15873" dirty="0">
                <a:solidFill>
                  <a:srgbClr val="006FC0"/>
                </a:solidFill>
                <a:latin typeface="Cambria Math"/>
                <a:cs typeface="Cambria Math"/>
              </a:rPr>
              <a:t>𝟑</a:t>
            </a:r>
            <a:r>
              <a:rPr sz="2400" spc="-10" dirty="0">
                <a:solidFill>
                  <a:srgbClr val="006FC0"/>
                </a:solidFill>
                <a:latin typeface="Cambria Math"/>
                <a:cs typeface="Cambria Math"/>
              </a:rPr>
              <a:t>)</a:t>
            </a:r>
            <a:r>
              <a:rPr sz="2625" spc="-15" baseline="28571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r>
              <a:rPr sz="2625" baseline="28571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006FC0"/>
                </a:solidFill>
                <a:latin typeface="Cambria Math"/>
                <a:cs typeface="Cambria Math"/>
              </a:rPr>
              <a:t>≤</a:t>
            </a:r>
            <a:r>
              <a:rPr sz="2400" spc="1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Cambria Math"/>
                <a:cs typeface="Cambria Math"/>
              </a:rPr>
              <a:t>𝟐𝝈</a:t>
            </a:r>
            <a:r>
              <a:rPr sz="2625" spc="-30" baseline="-15873" dirty="0">
                <a:solidFill>
                  <a:srgbClr val="006FC0"/>
                </a:solidFill>
                <a:latin typeface="Cambria Math"/>
                <a:cs typeface="Cambria Math"/>
              </a:rPr>
              <a:t>𝑻</a:t>
            </a:r>
            <a:r>
              <a:rPr sz="2625" spc="-30" baseline="28571" dirty="0">
                <a:solidFill>
                  <a:srgbClr val="006FC0"/>
                </a:solidFill>
                <a:latin typeface="Cambria Math"/>
                <a:cs typeface="Cambria Math"/>
              </a:rPr>
              <a:t>𝟐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7818" y="1282446"/>
            <a:ext cx="305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(eq.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superfície</a:t>
            </a:r>
            <a:r>
              <a:rPr sz="2400" spc="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cilíndrica)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988820"/>
            <a:ext cx="12169140" cy="4326890"/>
            <a:chOff x="0" y="1988820"/>
            <a:chExt cx="12169140" cy="43268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88820"/>
              <a:ext cx="8857487" cy="43266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4628" y="2997708"/>
              <a:ext cx="3334512" cy="266395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98726" y="6410959"/>
            <a:ext cx="3678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Cilíndro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circular</a:t>
            </a:r>
            <a:r>
              <a:rPr sz="2400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Von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Mises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5808" y="6324091"/>
            <a:ext cx="281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Traço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elíptico</a:t>
            </a:r>
            <a:r>
              <a:rPr sz="24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no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plano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32411" y="13601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7292" y="1434592"/>
            <a:ext cx="5502359" cy="5296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1980564">
              <a:lnSpc>
                <a:spcPct val="100000"/>
              </a:lnSpc>
              <a:spcBef>
                <a:spcPts val="100"/>
              </a:spcBef>
            </a:pPr>
            <a:r>
              <a:rPr dirty="0"/>
              <a:t>Superfície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escoamento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Tresca</a:t>
            </a:r>
            <a:r>
              <a:rPr spc="-30" dirty="0"/>
              <a:t> </a:t>
            </a:r>
            <a:r>
              <a:rPr dirty="0"/>
              <a:t>e</a:t>
            </a:r>
            <a:r>
              <a:rPr spc="-30" dirty="0"/>
              <a:t> </a:t>
            </a:r>
            <a:r>
              <a:rPr dirty="0"/>
              <a:t>Von</a:t>
            </a:r>
            <a:r>
              <a:rPr spc="-40" dirty="0"/>
              <a:t> </a:t>
            </a:r>
            <a:r>
              <a:rPr spc="-10" dirty="0"/>
              <a:t>Mises</a:t>
            </a:r>
          </a:p>
        </p:txBody>
      </p:sp>
      <p:sp>
        <p:nvSpPr>
          <p:cNvPr id="5" name="object 5"/>
          <p:cNvSpPr/>
          <p:nvPr/>
        </p:nvSpPr>
        <p:spPr>
          <a:xfrm>
            <a:off x="671271" y="1811401"/>
            <a:ext cx="1823720" cy="680085"/>
          </a:xfrm>
          <a:custGeom>
            <a:avLst/>
            <a:gdLst/>
            <a:ahLst/>
            <a:cxnLst/>
            <a:rect l="l" t="t" r="r" b="b"/>
            <a:pathLst>
              <a:path w="1823720" h="680085">
                <a:moveTo>
                  <a:pt x="234708" y="0"/>
                </a:moveTo>
                <a:lnTo>
                  <a:pt x="188277" y="0"/>
                </a:lnTo>
                <a:lnTo>
                  <a:pt x="126364" y="625856"/>
                </a:lnTo>
                <a:lnTo>
                  <a:pt x="51650" y="487552"/>
                </a:lnTo>
                <a:lnTo>
                  <a:pt x="0" y="514858"/>
                </a:lnTo>
                <a:lnTo>
                  <a:pt x="5803" y="525399"/>
                </a:lnTo>
                <a:lnTo>
                  <a:pt x="33045" y="511048"/>
                </a:lnTo>
                <a:lnTo>
                  <a:pt x="124866" y="679831"/>
                </a:lnTo>
                <a:lnTo>
                  <a:pt x="138709" y="679831"/>
                </a:lnTo>
                <a:lnTo>
                  <a:pt x="204939" y="19812"/>
                </a:lnTo>
                <a:lnTo>
                  <a:pt x="223392" y="19812"/>
                </a:lnTo>
                <a:lnTo>
                  <a:pt x="223392" y="20447"/>
                </a:lnTo>
                <a:lnTo>
                  <a:pt x="1823643" y="20447"/>
                </a:lnTo>
                <a:lnTo>
                  <a:pt x="1823643" y="635"/>
                </a:lnTo>
                <a:lnTo>
                  <a:pt x="234708" y="635"/>
                </a:lnTo>
                <a:lnTo>
                  <a:pt x="234708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308" y="1358900"/>
            <a:ext cx="2837180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5070D"/>
                </a:solidFill>
                <a:latin typeface="Calibri"/>
                <a:cs typeface="Calibri"/>
              </a:rPr>
              <a:t>Tresca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tabLst>
                <a:tab pos="462280" algn="l"/>
              </a:tabLst>
            </a:pP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2625" baseline="22222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625" spc="434" baseline="22222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𝟒𝝉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r>
              <a:rPr sz="2625" baseline="22222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625" spc="675" baseline="22222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8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𝒚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394" y="4115689"/>
            <a:ext cx="1823720" cy="680085"/>
          </a:xfrm>
          <a:custGeom>
            <a:avLst/>
            <a:gdLst/>
            <a:ahLst/>
            <a:cxnLst/>
            <a:rect l="l" t="t" r="r" b="b"/>
            <a:pathLst>
              <a:path w="1823720" h="680085">
                <a:moveTo>
                  <a:pt x="234696" y="0"/>
                </a:moveTo>
                <a:lnTo>
                  <a:pt x="188264" y="0"/>
                </a:lnTo>
                <a:lnTo>
                  <a:pt x="126352" y="625856"/>
                </a:lnTo>
                <a:lnTo>
                  <a:pt x="51638" y="487553"/>
                </a:lnTo>
                <a:lnTo>
                  <a:pt x="0" y="514731"/>
                </a:lnTo>
                <a:lnTo>
                  <a:pt x="5803" y="525399"/>
                </a:lnTo>
                <a:lnTo>
                  <a:pt x="33032" y="511048"/>
                </a:lnTo>
                <a:lnTo>
                  <a:pt x="124866" y="679831"/>
                </a:lnTo>
                <a:lnTo>
                  <a:pt x="138696" y="679831"/>
                </a:lnTo>
                <a:lnTo>
                  <a:pt x="204927" y="19812"/>
                </a:lnTo>
                <a:lnTo>
                  <a:pt x="223380" y="19812"/>
                </a:lnTo>
                <a:lnTo>
                  <a:pt x="223380" y="20447"/>
                </a:lnTo>
                <a:lnTo>
                  <a:pt x="1823631" y="20447"/>
                </a:lnTo>
                <a:lnTo>
                  <a:pt x="1823631" y="635"/>
                </a:lnTo>
                <a:lnTo>
                  <a:pt x="234696" y="635"/>
                </a:lnTo>
                <a:lnTo>
                  <a:pt x="234696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5490" y="3663822"/>
            <a:ext cx="246888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5070D"/>
                </a:solidFill>
                <a:latin typeface="Calibri"/>
                <a:cs typeface="Calibri"/>
              </a:rPr>
              <a:t>Von</a:t>
            </a:r>
            <a:r>
              <a:rPr sz="1800" b="1" i="1" spc="-9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5070D"/>
                </a:solidFill>
                <a:latin typeface="Calibri"/>
                <a:cs typeface="Calibri"/>
              </a:rPr>
              <a:t>Mises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Calibri"/>
              <a:cs typeface="Calibri"/>
            </a:endParaRPr>
          </a:p>
          <a:p>
            <a:pPr marL="93980">
              <a:lnSpc>
                <a:spcPct val="100000"/>
              </a:lnSpc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𝒙</a:t>
            </a:r>
            <a:r>
              <a:rPr sz="2625" baseline="22222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625" spc="457" baseline="22222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+</a:t>
            </a:r>
            <a:r>
              <a:rPr sz="2400" spc="2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𝟑𝝉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𝒙𝒚</a:t>
            </a:r>
            <a:r>
              <a:rPr sz="2625" baseline="34920" dirty="0">
                <a:solidFill>
                  <a:srgbClr val="05070D"/>
                </a:solidFill>
                <a:latin typeface="Cambria Math"/>
                <a:cs typeface="Cambria Math"/>
              </a:rPr>
              <a:t>𝟐</a:t>
            </a:r>
            <a:r>
              <a:rPr sz="2625" spc="644" baseline="3492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9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2625" spc="-37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𝒚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257" y="6112561"/>
            <a:ext cx="2114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5070D"/>
                </a:solidFill>
                <a:latin typeface="Calibri"/>
                <a:cs typeface="Calibri"/>
              </a:rPr>
              <a:t>Tresca</a:t>
            </a:r>
            <a:r>
              <a:rPr sz="18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mais</a:t>
            </a:r>
            <a:r>
              <a:rPr sz="1800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pessimista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3605529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105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dirty="0"/>
              <a:t>Mohr-</a:t>
            </a:r>
            <a:r>
              <a:rPr spc="-65" dirty="0"/>
              <a:t> </a:t>
            </a:r>
            <a:r>
              <a:rPr spc="-10" dirty="0"/>
              <a:t>Coulomb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596" y="114169"/>
            <a:ext cx="4120266" cy="23790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4019" y="1138173"/>
            <a:ext cx="9620250" cy="183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Materiais</a:t>
            </a:r>
            <a:r>
              <a:rPr sz="2400" b="1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frágeis:</a:t>
            </a:r>
            <a:r>
              <a:rPr sz="2400" b="1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pulverulentos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56845">
              <a:lnSpc>
                <a:spcPct val="100000"/>
              </a:lnSpc>
            </a:pPr>
            <a:r>
              <a:rPr sz="2400" b="1" spc="-20" dirty="0">
                <a:solidFill>
                  <a:srgbClr val="05070D"/>
                </a:solidFill>
                <a:latin typeface="Calibri"/>
                <a:cs typeface="Calibri"/>
              </a:rPr>
              <a:t>Trecho</a:t>
            </a:r>
            <a:r>
              <a:rPr sz="2400" b="1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5070D"/>
                </a:solidFill>
                <a:latin typeface="Calibri"/>
                <a:cs typeface="Calibri"/>
              </a:rPr>
              <a:t>II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Analogia</a:t>
            </a:r>
            <a:r>
              <a:rPr sz="2400" b="1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modelo</a:t>
            </a:r>
            <a:r>
              <a:rPr sz="2400" b="1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simples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b="1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escorregamento</a:t>
            </a:r>
            <a:r>
              <a:rPr sz="2400" b="1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c/</a:t>
            </a:r>
            <a:r>
              <a:rPr sz="2400" b="1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atrito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da</a:t>
            </a:r>
            <a:r>
              <a:rPr sz="2400" b="1" spc="-1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5070D"/>
                </a:solidFill>
                <a:latin typeface="Calibri"/>
                <a:cs typeface="Calibri"/>
              </a:rPr>
              <a:t>Teoria</a:t>
            </a:r>
            <a:r>
              <a:rPr sz="2400" b="1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Coulomb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2832" y="3285744"/>
            <a:ext cx="8685879" cy="18714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50391" y="5891885"/>
            <a:ext cx="1656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Não</a:t>
            </a:r>
            <a:r>
              <a:rPr sz="2400" b="1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deslizar: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2283" y="5919622"/>
            <a:ext cx="2751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𝑠𝑒𝑛𝜑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r>
              <a:rPr sz="2625" spc="67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6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𝜇</a:t>
            </a:r>
            <a:r>
              <a:rPr sz="2625" spc="-1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𝑃𝑐𝑜𝑠𝜑</a:t>
            </a:r>
            <a:r>
              <a:rPr sz="2625" spc="-1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974" y="6497523"/>
            <a:ext cx="188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05070D"/>
                </a:solidFill>
                <a:latin typeface="Cambria Math"/>
                <a:cs typeface="Cambria Math"/>
              </a:rPr>
              <a:t>𝜇</a:t>
            </a:r>
            <a:r>
              <a:rPr sz="1950" spc="97" baseline="-14957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r>
              <a:rPr sz="1800" spc="65" dirty="0">
                <a:solidFill>
                  <a:srgbClr val="05070D"/>
                </a:solidFill>
                <a:latin typeface="Cambria Math"/>
                <a:cs typeface="Cambria Math"/>
              </a:rPr>
              <a:t>:</a:t>
            </a:r>
            <a:r>
              <a:rPr sz="1800" spc="-8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𝑐𝑜𝑒𝑓.</a:t>
            </a:r>
            <a:r>
              <a:rPr sz="1800" spc="-8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𝑑𝑒</a:t>
            </a:r>
            <a:r>
              <a:rPr sz="1800" spc="4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𝑎𝑡𝑟𝑖𝑡𝑜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69478" y="5919622"/>
            <a:ext cx="1698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𝑡𝑔(𝜑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)</a:t>
            </a:r>
            <a:r>
              <a:rPr sz="2400" spc="24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229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𝜇</a:t>
            </a:r>
            <a:r>
              <a:rPr sz="2625" spc="44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endParaRPr sz="2625" baseline="-15873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3605529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105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dirty="0"/>
              <a:t>Mohr-</a:t>
            </a:r>
            <a:r>
              <a:rPr spc="-65" dirty="0"/>
              <a:t> </a:t>
            </a:r>
            <a:r>
              <a:rPr spc="-10" dirty="0"/>
              <a:t>Coulomb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610" y="994409"/>
            <a:ext cx="9793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Meios</a:t>
            </a:r>
            <a:r>
              <a:rPr sz="2400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contínuos,</a:t>
            </a:r>
            <a:r>
              <a:rPr sz="2400" spc="-5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superfícies</a:t>
            </a:r>
            <a:r>
              <a:rPr sz="2400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inteiras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com</a:t>
            </a:r>
            <a:r>
              <a:rPr sz="2400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tensões,</a:t>
            </a:r>
            <a:r>
              <a:rPr sz="2400" spc="-6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sem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movimentação</a:t>
            </a:r>
            <a:r>
              <a:rPr sz="2400" spc="-5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relativa: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9804" y="1615566"/>
            <a:ext cx="274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5070D"/>
                </a:solidFill>
                <a:latin typeface="Cambria Math"/>
                <a:cs typeface="Cambria Math"/>
              </a:rPr>
              <a:t>τ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𝝁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𝒂</a:t>
            </a:r>
            <a:r>
              <a:rPr sz="2625" spc="142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2400" spc="14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1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(𝒕𝒈𝝋</a:t>
            </a:r>
            <a:r>
              <a:rPr sz="2625" spc="-1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𝒂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)𝝈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7768" y="1666747"/>
            <a:ext cx="95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5070D"/>
                </a:solidFill>
                <a:latin typeface="Calibri"/>
                <a:cs typeface="Calibri"/>
              </a:rPr>
              <a:t>Critério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137" y="2964178"/>
            <a:ext cx="7298710" cy="38618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Atrito</a:t>
            </a:r>
            <a:r>
              <a:rPr spc="-60" dirty="0"/>
              <a:t> </a:t>
            </a:r>
            <a:r>
              <a:rPr dirty="0"/>
              <a:t>entre</a:t>
            </a:r>
            <a:r>
              <a:rPr spc="-30" dirty="0"/>
              <a:t> </a:t>
            </a:r>
            <a:r>
              <a:rPr dirty="0"/>
              <a:t>partículas</a:t>
            </a:r>
            <a:r>
              <a:rPr spc="-50" dirty="0"/>
              <a:t> </a:t>
            </a:r>
            <a:r>
              <a:rPr dirty="0"/>
              <a:t>é</a:t>
            </a:r>
            <a:r>
              <a:rPr spc="-45" dirty="0"/>
              <a:t> </a:t>
            </a:r>
            <a:r>
              <a:rPr dirty="0"/>
              <a:t>responsável</a:t>
            </a:r>
            <a:r>
              <a:rPr spc="-50" dirty="0"/>
              <a:t> </a:t>
            </a:r>
            <a:r>
              <a:rPr dirty="0"/>
              <a:t>pela</a:t>
            </a:r>
            <a:r>
              <a:rPr spc="-50" dirty="0"/>
              <a:t> </a:t>
            </a:r>
            <a:r>
              <a:rPr dirty="0"/>
              <a:t>integridade</a:t>
            </a:r>
            <a:r>
              <a:rPr spc="-35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10" dirty="0"/>
              <a:t>conjunto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/>
          </a:p>
          <a:p>
            <a:pPr marL="7153275" marR="17780" algn="r">
              <a:lnSpc>
                <a:spcPct val="100000"/>
              </a:lnSpc>
              <a:tabLst>
                <a:tab pos="8494395" algn="l"/>
              </a:tabLst>
            </a:pPr>
            <a:r>
              <a:rPr b="0" spc="-25" dirty="0">
                <a:solidFill>
                  <a:srgbClr val="05070D"/>
                </a:solidFill>
                <a:latin typeface="Calibri"/>
                <a:cs typeface="Calibri"/>
              </a:rPr>
              <a:t>Sem</a:t>
            </a:r>
            <a:r>
              <a:rPr b="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b="0" spc="-10" dirty="0">
                <a:solidFill>
                  <a:srgbClr val="05070D"/>
                </a:solidFill>
                <a:latin typeface="Calibri"/>
                <a:cs typeface="Calibri"/>
              </a:rPr>
              <a:t>deslizamento </a:t>
            </a:r>
            <a:r>
              <a:rPr b="0" dirty="0">
                <a:solidFill>
                  <a:srgbClr val="05070D"/>
                </a:solidFill>
                <a:latin typeface="Calibri"/>
                <a:cs typeface="Calibri"/>
              </a:rPr>
              <a:t>relativo</a:t>
            </a:r>
            <a:r>
              <a:rPr b="0" spc="-8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5070D"/>
                </a:solidFill>
                <a:latin typeface="Calibri"/>
                <a:cs typeface="Calibri"/>
              </a:rPr>
              <a:t>entre</a:t>
            </a:r>
            <a:r>
              <a:rPr b="0" spc="-7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5070D"/>
                </a:solidFill>
                <a:latin typeface="Calibri"/>
                <a:cs typeface="Calibri"/>
              </a:rPr>
              <a:t>partículas</a:t>
            </a:r>
          </a:p>
          <a:p>
            <a:pPr>
              <a:lnSpc>
                <a:spcPct val="100000"/>
              </a:lnSpc>
            </a:pPr>
            <a:endParaRPr b="0" spc="-10" dirty="0">
              <a:solidFill>
                <a:srgbClr val="05070D"/>
              </a:solidFill>
              <a:latin typeface="Calibri"/>
              <a:cs typeface="Calibri"/>
            </a:endParaRPr>
          </a:p>
          <a:p>
            <a:pPr marR="1246505" algn="r">
              <a:lnSpc>
                <a:spcPct val="100000"/>
              </a:lnSpc>
              <a:spcBef>
                <a:spcPts val="1695"/>
              </a:spcBef>
            </a:pPr>
            <a:r>
              <a:rPr b="0" dirty="0">
                <a:solidFill>
                  <a:srgbClr val="05070D"/>
                </a:solidFill>
                <a:latin typeface="Cambria Math"/>
                <a:cs typeface="Cambria Math"/>
              </a:rPr>
              <a:t>𝛼</a:t>
            </a:r>
            <a:r>
              <a:rPr b="0" spc="20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b="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b="0" spc="1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b="0" spc="-35" dirty="0">
                <a:solidFill>
                  <a:srgbClr val="05070D"/>
                </a:solidFill>
                <a:latin typeface="Cambria Math"/>
                <a:cs typeface="Cambria Math"/>
              </a:rPr>
              <a:t>𝜑</a:t>
            </a:r>
            <a:r>
              <a:rPr sz="2625" b="0" spc="-52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6664" y="1859279"/>
            <a:ext cx="769620" cy="76200"/>
          </a:xfrm>
          <a:custGeom>
            <a:avLst/>
            <a:gdLst/>
            <a:ahLst/>
            <a:cxnLst/>
            <a:rect l="l" t="t" r="r" b="b"/>
            <a:pathLst>
              <a:path w="769620" h="76200">
                <a:moveTo>
                  <a:pt x="692911" y="0"/>
                </a:moveTo>
                <a:lnTo>
                  <a:pt x="692911" y="76200"/>
                </a:lnTo>
                <a:lnTo>
                  <a:pt x="756411" y="44450"/>
                </a:lnTo>
                <a:lnTo>
                  <a:pt x="705611" y="44450"/>
                </a:lnTo>
                <a:lnTo>
                  <a:pt x="705611" y="31750"/>
                </a:lnTo>
                <a:lnTo>
                  <a:pt x="756411" y="31750"/>
                </a:lnTo>
                <a:lnTo>
                  <a:pt x="692911" y="0"/>
                </a:lnTo>
                <a:close/>
              </a:path>
              <a:path w="769620" h="76200">
                <a:moveTo>
                  <a:pt x="69291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92911" y="44450"/>
                </a:lnTo>
                <a:lnTo>
                  <a:pt x="692911" y="31750"/>
                </a:lnTo>
                <a:close/>
              </a:path>
              <a:path w="769620" h="76200">
                <a:moveTo>
                  <a:pt x="756411" y="31750"/>
                </a:moveTo>
                <a:lnTo>
                  <a:pt x="705611" y="31750"/>
                </a:lnTo>
                <a:lnTo>
                  <a:pt x="705611" y="44450"/>
                </a:lnTo>
                <a:lnTo>
                  <a:pt x="756411" y="44450"/>
                </a:lnTo>
                <a:lnTo>
                  <a:pt x="769111" y="38100"/>
                </a:lnTo>
                <a:lnTo>
                  <a:pt x="756411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3134995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8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dirty="0"/>
              <a:t>Mohr</a:t>
            </a:r>
            <a:r>
              <a:rPr spc="-50" dirty="0"/>
              <a:t> </a:t>
            </a:r>
            <a:r>
              <a:rPr dirty="0"/>
              <a:t>-</a:t>
            </a:r>
            <a:r>
              <a:rPr spc="-85" dirty="0"/>
              <a:t> </a:t>
            </a:r>
            <a:r>
              <a:rPr dirty="0"/>
              <a:t>Coulomb</a:t>
            </a:r>
            <a:r>
              <a:rPr spc="-75" dirty="0"/>
              <a:t> </a:t>
            </a:r>
            <a:r>
              <a:rPr spc="-30" dirty="0"/>
              <a:t>(M-</a:t>
            </a:r>
            <a:r>
              <a:rPr spc="-25" dirty="0"/>
              <a:t>C)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019" y="997458"/>
            <a:ext cx="9620250" cy="197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Usado</a:t>
            </a:r>
            <a:r>
              <a:rPr sz="2400" spc="-5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na</a:t>
            </a:r>
            <a:r>
              <a:rPr sz="2400" spc="-6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eng.</a:t>
            </a:r>
            <a:r>
              <a:rPr sz="2400" spc="-5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Geotécnica</a:t>
            </a:r>
            <a:r>
              <a:rPr sz="24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Materiais</a:t>
            </a:r>
            <a:r>
              <a:rPr sz="2400" b="1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frágeis:</a:t>
            </a:r>
            <a:r>
              <a:rPr sz="2400" b="1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pulverulentos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90"/>
              </a:spcBef>
            </a:pP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modo</a:t>
            </a:r>
            <a:r>
              <a:rPr sz="24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unificado</a:t>
            </a:r>
            <a:r>
              <a:rPr sz="2400" spc="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expressar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superfície</a:t>
            </a:r>
            <a:r>
              <a:rPr sz="2400" spc="-2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falha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pelo</a:t>
            </a:r>
            <a:r>
              <a:rPr sz="2400" spc="-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ângulo</a:t>
            </a:r>
            <a:r>
              <a:rPr sz="2400" spc="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Arial"/>
                <a:cs typeface="Arial"/>
              </a:rPr>
              <a:t>atrito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Analogia</a:t>
            </a:r>
            <a:r>
              <a:rPr sz="2400" b="1" spc="-4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modelo</a:t>
            </a:r>
            <a:r>
              <a:rPr sz="2400" b="1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simples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400" b="1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escorregamento</a:t>
            </a:r>
            <a:r>
              <a:rPr sz="2400" b="1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c/</a:t>
            </a:r>
            <a:r>
              <a:rPr sz="2400" b="1" spc="-3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atrito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da</a:t>
            </a:r>
            <a:r>
              <a:rPr sz="2400" b="1" spc="-1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5070D"/>
                </a:solidFill>
                <a:latin typeface="Calibri"/>
                <a:cs typeface="Calibri"/>
              </a:rPr>
              <a:t>Teoria</a:t>
            </a:r>
            <a:r>
              <a:rPr sz="2400" b="1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Coulomb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052" y="3500628"/>
            <a:ext cx="8685879" cy="1872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50391" y="5891885"/>
            <a:ext cx="1656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5070D"/>
                </a:solidFill>
                <a:latin typeface="Calibri"/>
                <a:cs typeface="Calibri"/>
              </a:rPr>
              <a:t>Não</a:t>
            </a:r>
            <a:r>
              <a:rPr sz="2400" b="1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5070D"/>
                </a:solidFill>
                <a:latin typeface="Calibri"/>
                <a:cs typeface="Calibri"/>
              </a:rPr>
              <a:t>deslizar: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2283" y="5919622"/>
            <a:ext cx="261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𝑠𝑒𝑛𝜑</a:t>
            </a:r>
            <a:r>
              <a:rPr sz="262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r>
              <a:rPr sz="2625" spc="675" baseline="-15873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6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𝜇</a:t>
            </a:r>
            <a:r>
              <a:rPr sz="2625" spc="-15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𝑃𝑐𝑜𝑠𝜑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978" y="6497523"/>
            <a:ext cx="188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05070D"/>
                </a:solidFill>
                <a:latin typeface="Cambria Math"/>
                <a:cs typeface="Cambria Math"/>
              </a:rPr>
              <a:t>𝜇</a:t>
            </a:r>
            <a:r>
              <a:rPr sz="1950" spc="97" baseline="-14957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r>
              <a:rPr sz="1800" spc="65" dirty="0">
                <a:solidFill>
                  <a:srgbClr val="05070D"/>
                </a:solidFill>
                <a:latin typeface="Cambria Math"/>
                <a:cs typeface="Cambria Math"/>
              </a:rPr>
              <a:t>:</a:t>
            </a:r>
            <a:r>
              <a:rPr sz="1800" spc="-9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𝑐𝑜𝑒𝑓.</a:t>
            </a:r>
            <a:r>
              <a:rPr sz="1800" spc="-8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𝑑𝑒</a:t>
            </a:r>
            <a:r>
              <a:rPr sz="1800" spc="4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mbria Math"/>
                <a:cs typeface="Cambria Math"/>
              </a:rPr>
              <a:t>𝑎𝑡𝑟𝑖𝑡𝑜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9478" y="5919622"/>
            <a:ext cx="155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𝑡𝑔(𝜑)</a:t>
            </a:r>
            <a:r>
              <a:rPr sz="2400" spc="17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8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30" dirty="0">
                <a:solidFill>
                  <a:srgbClr val="05070D"/>
                </a:solidFill>
                <a:latin typeface="Cambria Math"/>
                <a:cs typeface="Cambria Math"/>
              </a:rPr>
              <a:t>𝜇</a:t>
            </a:r>
            <a:r>
              <a:rPr sz="2625" spc="44" baseline="-15873" dirty="0">
                <a:solidFill>
                  <a:srgbClr val="05070D"/>
                </a:solidFill>
                <a:latin typeface="Cambria Math"/>
                <a:cs typeface="Cambria Math"/>
              </a:rPr>
              <a:t>𝑎</a:t>
            </a:r>
            <a:endParaRPr sz="2625" baseline="-15873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37669" y="13601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8810" y="142113"/>
            <a:ext cx="4827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8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dirty="0"/>
              <a:t>Mohr</a:t>
            </a:r>
            <a:r>
              <a:rPr spc="-50" dirty="0"/>
              <a:t> </a:t>
            </a:r>
            <a:r>
              <a:rPr dirty="0"/>
              <a:t>-</a:t>
            </a:r>
            <a:r>
              <a:rPr spc="-85" dirty="0"/>
              <a:t> </a:t>
            </a:r>
            <a:r>
              <a:rPr dirty="0"/>
              <a:t>Coulomb</a:t>
            </a:r>
            <a:r>
              <a:rPr spc="-75" dirty="0"/>
              <a:t> </a:t>
            </a:r>
            <a:r>
              <a:rPr spc="-30" dirty="0"/>
              <a:t>(M-</a:t>
            </a:r>
            <a:r>
              <a:rPr spc="-25" dirty="0"/>
              <a:t>C)</a:t>
            </a:r>
          </a:p>
        </p:txBody>
      </p:sp>
      <p:sp>
        <p:nvSpPr>
          <p:cNvPr id="4" name="object 4"/>
          <p:cNvSpPr/>
          <p:nvPr/>
        </p:nvSpPr>
        <p:spPr>
          <a:xfrm>
            <a:off x="4924171" y="1588261"/>
            <a:ext cx="746760" cy="282575"/>
          </a:xfrm>
          <a:custGeom>
            <a:avLst/>
            <a:gdLst/>
            <a:ahLst/>
            <a:cxnLst/>
            <a:rect l="l" t="t" r="r" b="b"/>
            <a:pathLst>
              <a:path w="746760" h="282575">
                <a:moveTo>
                  <a:pt x="656463" y="0"/>
                </a:moveTo>
                <a:lnTo>
                  <a:pt x="652399" y="11557"/>
                </a:lnTo>
                <a:lnTo>
                  <a:pt x="668762" y="18631"/>
                </a:lnTo>
                <a:lnTo>
                  <a:pt x="682815" y="28432"/>
                </a:lnTo>
                <a:lnTo>
                  <a:pt x="711348" y="73925"/>
                </a:lnTo>
                <a:lnTo>
                  <a:pt x="719679" y="115732"/>
                </a:lnTo>
                <a:lnTo>
                  <a:pt x="720725" y="139826"/>
                </a:lnTo>
                <a:lnTo>
                  <a:pt x="719677" y="164707"/>
                </a:lnTo>
                <a:lnTo>
                  <a:pt x="711295" y="207656"/>
                </a:lnTo>
                <a:lnTo>
                  <a:pt x="682815" y="253857"/>
                </a:lnTo>
                <a:lnTo>
                  <a:pt x="652906" y="270890"/>
                </a:lnTo>
                <a:lnTo>
                  <a:pt x="656463" y="282321"/>
                </a:lnTo>
                <a:lnTo>
                  <a:pt x="694959" y="264302"/>
                </a:lnTo>
                <a:lnTo>
                  <a:pt x="723264" y="233045"/>
                </a:lnTo>
                <a:lnTo>
                  <a:pt x="740695" y="191135"/>
                </a:lnTo>
                <a:lnTo>
                  <a:pt x="746505" y="141224"/>
                </a:lnTo>
                <a:lnTo>
                  <a:pt x="745053" y="115359"/>
                </a:lnTo>
                <a:lnTo>
                  <a:pt x="733432" y="69536"/>
                </a:lnTo>
                <a:lnTo>
                  <a:pt x="710309" y="32146"/>
                </a:lnTo>
                <a:lnTo>
                  <a:pt x="676919" y="7381"/>
                </a:lnTo>
                <a:lnTo>
                  <a:pt x="656463" y="0"/>
                </a:lnTo>
                <a:close/>
              </a:path>
              <a:path w="746760" h="282575">
                <a:moveTo>
                  <a:pt x="90042" y="0"/>
                </a:moveTo>
                <a:lnTo>
                  <a:pt x="51593" y="18097"/>
                </a:lnTo>
                <a:lnTo>
                  <a:pt x="23240" y="49529"/>
                </a:lnTo>
                <a:lnTo>
                  <a:pt x="5810" y="91471"/>
                </a:lnTo>
                <a:lnTo>
                  <a:pt x="0" y="141224"/>
                </a:lnTo>
                <a:lnTo>
                  <a:pt x="1452" y="167179"/>
                </a:lnTo>
                <a:lnTo>
                  <a:pt x="13073" y="213090"/>
                </a:lnTo>
                <a:lnTo>
                  <a:pt x="36071" y="250334"/>
                </a:lnTo>
                <a:lnTo>
                  <a:pt x="69496" y="274960"/>
                </a:lnTo>
                <a:lnTo>
                  <a:pt x="90042" y="282321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56"/>
                </a:lnTo>
                <a:lnTo>
                  <a:pt x="26701" y="164707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722" y="28432"/>
                </a:lnTo>
                <a:lnTo>
                  <a:pt x="93979" y="11557"/>
                </a:lnTo>
                <a:lnTo>
                  <a:pt x="90042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808" y="814832"/>
            <a:ext cx="8162925" cy="196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5344">
              <a:lnSpc>
                <a:spcPct val="100000"/>
              </a:lnSpc>
              <a:spcBef>
                <a:spcPts val="100"/>
              </a:spcBef>
              <a:tabLst>
                <a:tab pos="925194" algn="l"/>
                <a:tab pos="2367280" algn="l"/>
                <a:tab pos="3851275" algn="l"/>
                <a:tab pos="4915535" algn="l"/>
                <a:tab pos="5596890" algn="l"/>
                <a:tab pos="6784340" algn="l"/>
              </a:tabLst>
            </a:pP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Meios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contínuos,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superfícies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inteiras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com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tensões,</a:t>
            </a:r>
            <a:r>
              <a:rPr sz="2400" dirty="0">
                <a:solidFill>
                  <a:srgbClr val="05070D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5070D"/>
                </a:solidFill>
                <a:latin typeface="Calibri"/>
                <a:cs typeface="Calibri"/>
              </a:rPr>
              <a:t>sem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movimentação</a:t>
            </a:r>
            <a:r>
              <a:rPr sz="24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libri"/>
                <a:cs typeface="Calibri"/>
              </a:rPr>
              <a:t>relativa:</a:t>
            </a:r>
            <a:endParaRPr sz="2400">
              <a:latin typeface="Calibri"/>
              <a:cs typeface="Calibri"/>
            </a:endParaRPr>
          </a:p>
          <a:p>
            <a:pPr marL="3939540">
              <a:lnSpc>
                <a:spcPts val="2505"/>
              </a:lnSpc>
              <a:tabLst>
                <a:tab pos="5524500" algn="l"/>
              </a:tabLst>
            </a:pPr>
            <a:r>
              <a:rPr sz="2400" b="1" dirty="0">
                <a:solidFill>
                  <a:srgbClr val="05070D"/>
                </a:solidFill>
                <a:latin typeface="Cambria Math"/>
                <a:cs typeface="Cambria Math"/>
              </a:rPr>
              <a:t>τ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≤</a:t>
            </a:r>
            <a:r>
              <a:rPr sz="2400" spc="13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2400" spc="46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𝒕𝒈𝜑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+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𝒄</a:t>
            </a:r>
            <a:endParaRPr sz="2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Cambria Math"/>
              <a:cs typeface="Cambria Math"/>
            </a:endParaRPr>
          </a:p>
          <a:p>
            <a:pPr marL="44754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𝜑:</a:t>
            </a:r>
            <a:r>
              <a:rPr sz="2400" spc="-12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â𝑛𝑔𝑢𝑙𝑜</a:t>
            </a:r>
            <a:r>
              <a:rPr sz="2400" spc="4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𝑑𝑒</a:t>
            </a:r>
            <a:r>
              <a:rPr sz="2400" spc="5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𝑎𝑡𝑟𝑖𝑡𝑜</a:t>
            </a:r>
            <a:r>
              <a:rPr sz="2400" spc="5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𝑖𝑛𝑡𝑒𝑟𝑛𝑜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159" y="2797810"/>
            <a:ext cx="2642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5070D"/>
                </a:solidFill>
                <a:latin typeface="Calibri"/>
                <a:cs typeface="Calibri"/>
              </a:rPr>
              <a:t>Constantes</a:t>
            </a:r>
            <a:r>
              <a:rPr sz="2200" spc="-7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do</a:t>
            </a:r>
            <a:r>
              <a:rPr sz="2200" spc="-7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Calibri"/>
                <a:cs typeface="Calibri"/>
              </a:rPr>
              <a:t>material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2522" y="2966720"/>
            <a:ext cx="1212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𝑐:</a:t>
            </a:r>
            <a:r>
              <a:rPr sz="2400" spc="-6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𝑐𝑜𝑒𝑠ã𝑜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3709" y="3013963"/>
            <a:ext cx="1976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(c</a:t>
            </a:r>
            <a:r>
              <a:rPr sz="2200" spc="-4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=</a:t>
            </a:r>
            <a:r>
              <a:rPr sz="22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0,</a:t>
            </a:r>
            <a:r>
              <a:rPr sz="2200" spc="-2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areia</a:t>
            </a:r>
            <a:r>
              <a:rPr sz="22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Calibri"/>
                <a:cs typeface="Calibri"/>
              </a:rPr>
              <a:t>seca)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226" y="4022216"/>
            <a:ext cx="3855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Coulomb</a:t>
            </a:r>
            <a:r>
              <a:rPr sz="2200" spc="-8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propõe</a:t>
            </a:r>
            <a:r>
              <a:rPr sz="2200" spc="-9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critério</a:t>
            </a:r>
            <a:r>
              <a:rPr sz="2200" spc="-8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200" spc="-9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Calibri"/>
                <a:cs typeface="Calibri"/>
              </a:rPr>
              <a:t>falha: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453" y="4055745"/>
            <a:ext cx="745490" cy="282575"/>
          </a:xfrm>
          <a:custGeom>
            <a:avLst/>
            <a:gdLst/>
            <a:ahLst/>
            <a:cxnLst/>
            <a:rect l="l" t="t" r="r" b="b"/>
            <a:pathLst>
              <a:path w="745490" h="282575">
                <a:moveTo>
                  <a:pt x="654938" y="0"/>
                </a:moveTo>
                <a:lnTo>
                  <a:pt x="651001" y="11556"/>
                </a:lnTo>
                <a:lnTo>
                  <a:pt x="667309" y="18631"/>
                </a:lnTo>
                <a:lnTo>
                  <a:pt x="681355" y="28432"/>
                </a:lnTo>
                <a:lnTo>
                  <a:pt x="709898" y="73925"/>
                </a:lnTo>
                <a:lnTo>
                  <a:pt x="718280" y="115732"/>
                </a:lnTo>
                <a:lnTo>
                  <a:pt x="719327" y="139826"/>
                </a:lnTo>
                <a:lnTo>
                  <a:pt x="718280" y="164707"/>
                </a:lnTo>
                <a:lnTo>
                  <a:pt x="709898" y="207656"/>
                </a:lnTo>
                <a:lnTo>
                  <a:pt x="681402" y="253857"/>
                </a:lnTo>
                <a:lnTo>
                  <a:pt x="651383" y="270890"/>
                </a:lnTo>
                <a:lnTo>
                  <a:pt x="654938" y="282320"/>
                </a:lnTo>
                <a:lnTo>
                  <a:pt x="693499" y="264302"/>
                </a:lnTo>
                <a:lnTo>
                  <a:pt x="721868" y="233044"/>
                </a:lnTo>
                <a:lnTo>
                  <a:pt x="739235" y="191134"/>
                </a:lnTo>
                <a:lnTo>
                  <a:pt x="744981" y="141223"/>
                </a:lnTo>
                <a:lnTo>
                  <a:pt x="743529" y="115359"/>
                </a:lnTo>
                <a:lnTo>
                  <a:pt x="731908" y="69536"/>
                </a:lnTo>
                <a:lnTo>
                  <a:pt x="708856" y="32146"/>
                </a:lnTo>
                <a:lnTo>
                  <a:pt x="675467" y="7381"/>
                </a:lnTo>
                <a:lnTo>
                  <a:pt x="654938" y="0"/>
                </a:lnTo>
                <a:close/>
              </a:path>
              <a:path w="745490" h="282575">
                <a:moveTo>
                  <a:pt x="90043" y="0"/>
                </a:moveTo>
                <a:lnTo>
                  <a:pt x="51657" y="18097"/>
                </a:lnTo>
                <a:lnTo>
                  <a:pt x="23368" y="49529"/>
                </a:lnTo>
                <a:lnTo>
                  <a:pt x="5826" y="91471"/>
                </a:lnTo>
                <a:lnTo>
                  <a:pt x="0" y="141223"/>
                </a:lnTo>
                <a:lnTo>
                  <a:pt x="1452" y="167179"/>
                </a:lnTo>
                <a:lnTo>
                  <a:pt x="13073" y="213090"/>
                </a:lnTo>
                <a:lnTo>
                  <a:pt x="36125" y="250334"/>
                </a:lnTo>
                <a:lnTo>
                  <a:pt x="69514" y="274960"/>
                </a:lnTo>
                <a:lnTo>
                  <a:pt x="90043" y="282320"/>
                </a:lnTo>
                <a:lnTo>
                  <a:pt x="93599" y="270890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56"/>
                </a:lnTo>
                <a:lnTo>
                  <a:pt x="26828" y="164707"/>
                </a:lnTo>
                <a:lnTo>
                  <a:pt x="25781" y="139826"/>
                </a:lnTo>
                <a:lnTo>
                  <a:pt x="26828" y="115732"/>
                </a:lnTo>
                <a:lnTo>
                  <a:pt x="35210" y="73925"/>
                </a:lnTo>
                <a:lnTo>
                  <a:pt x="63801" y="28432"/>
                </a:lnTo>
                <a:lnTo>
                  <a:pt x="94107" y="11556"/>
                </a:lnTo>
                <a:lnTo>
                  <a:pt x="90043" y="0"/>
                </a:lnTo>
                <a:close/>
              </a:path>
            </a:pathLst>
          </a:custGeom>
          <a:solidFill>
            <a:srgbClr val="050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21071" y="3966464"/>
            <a:ext cx="2073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900" algn="l"/>
              </a:tabLst>
            </a:pPr>
            <a:r>
              <a:rPr sz="2400" b="1" dirty="0">
                <a:solidFill>
                  <a:srgbClr val="05070D"/>
                </a:solidFill>
                <a:latin typeface="Cambria Math"/>
                <a:cs typeface="Cambria Math"/>
              </a:rPr>
              <a:t>τ</a:t>
            </a:r>
            <a:r>
              <a:rPr sz="2400" b="1" spc="12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14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𝝈</a:t>
            </a:r>
            <a:r>
              <a:rPr sz="2400" spc="46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05070D"/>
                </a:solidFill>
                <a:latin typeface="Cambria Math"/>
                <a:cs typeface="Cambria Math"/>
              </a:rPr>
              <a:t>𝒕𝒈𝜑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	+</a:t>
            </a:r>
            <a:r>
              <a:rPr sz="2400" spc="-1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05070D"/>
                </a:solidFill>
                <a:latin typeface="Cambria Math"/>
                <a:cs typeface="Cambria Math"/>
              </a:rPr>
              <a:t>𝒄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1829" y="5022926"/>
            <a:ext cx="20059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Mohr</a:t>
            </a:r>
            <a:r>
              <a:rPr sz="2200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Calibri"/>
                <a:cs typeface="Calibri"/>
              </a:rPr>
              <a:t>estabelece: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7836" y="5011369"/>
            <a:ext cx="1134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5070D"/>
                </a:solidFill>
                <a:latin typeface="Cambria Math"/>
                <a:cs typeface="Cambria Math"/>
              </a:rPr>
              <a:t>τ</a:t>
            </a:r>
            <a:r>
              <a:rPr sz="2400" b="1" spc="5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5070D"/>
                </a:solidFill>
                <a:latin typeface="Cambria Math"/>
                <a:cs typeface="Cambria Math"/>
              </a:rPr>
              <a:t>=</a:t>
            </a:r>
            <a:r>
              <a:rPr sz="2400" spc="130" dirty="0">
                <a:solidFill>
                  <a:srgbClr val="05070D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05070D"/>
                </a:solidFill>
                <a:latin typeface="Cambria Math"/>
                <a:cs typeface="Cambria Math"/>
              </a:rPr>
              <a:t>𝒇(𝝈</a:t>
            </a:r>
            <a:r>
              <a:rPr sz="2400" b="1" spc="-20" dirty="0">
                <a:solidFill>
                  <a:srgbClr val="05070D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019" y="5969914"/>
            <a:ext cx="7966709" cy="83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Cambria Math"/>
                <a:cs typeface="Cambria Math"/>
              </a:rPr>
              <a:t>𝒇(𝝈</a:t>
            </a:r>
            <a:r>
              <a:rPr sz="1800" b="1" dirty="0">
                <a:solidFill>
                  <a:srgbClr val="05070D"/>
                </a:solidFill>
                <a:latin typeface="Calibri"/>
                <a:cs typeface="Calibri"/>
              </a:rPr>
              <a:t>):</a:t>
            </a:r>
            <a:r>
              <a:rPr sz="1800" b="1" spc="-1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Envoltória</a:t>
            </a:r>
            <a:r>
              <a:rPr sz="1800" spc="-3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Calibri"/>
                <a:cs typeface="Calibri"/>
              </a:rPr>
              <a:t>falha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Falha</a:t>
            </a:r>
            <a:r>
              <a:rPr sz="2200" spc="-8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ocorre</a:t>
            </a:r>
            <a:r>
              <a:rPr sz="2200" spc="-8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quando</a:t>
            </a:r>
            <a:r>
              <a:rPr sz="2200" spc="-9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a</a:t>
            </a:r>
            <a:r>
              <a:rPr sz="2200" spc="-8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função</a:t>
            </a:r>
            <a:r>
              <a:rPr sz="2200" spc="-7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Calibri"/>
                <a:cs typeface="Calibri"/>
              </a:rPr>
              <a:t>experimental</a:t>
            </a:r>
            <a:r>
              <a:rPr sz="2200" spc="-6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5070D"/>
                </a:solidFill>
                <a:latin typeface="Calibri"/>
                <a:cs typeface="Calibri"/>
              </a:rPr>
              <a:t>tangencia</a:t>
            </a:r>
            <a:r>
              <a:rPr sz="2200" spc="-7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círculo</a:t>
            </a:r>
            <a:r>
              <a:rPr sz="2200" spc="-80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5070D"/>
                </a:solidFill>
                <a:latin typeface="Calibri"/>
                <a:cs typeface="Calibri"/>
              </a:rPr>
              <a:t>de</a:t>
            </a:r>
            <a:r>
              <a:rPr sz="2200" spc="-75" dirty="0">
                <a:solidFill>
                  <a:srgbClr val="05070D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5070D"/>
                </a:solidFill>
                <a:latin typeface="Calibri"/>
                <a:cs typeface="Calibri"/>
              </a:rPr>
              <a:t>Mohr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96155" y="2348483"/>
            <a:ext cx="431800" cy="1297305"/>
          </a:xfrm>
          <a:custGeom>
            <a:avLst/>
            <a:gdLst/>
            <a:ahLst/>
            <a:cxnLst/>
            <a:rect l="l" t="t" r="r" b="b"/>
            <a:pathLst>
              <a:path w="431800" h="1297304">
                <a:moveTo>
                  <a:pt x="431292" y="1296923"/>
                </a:moveTo>
                <a:lnTo>
                  <a:pt x="363120" y="1295088"/>
                </a:lnTo>
                <a:lnTo>
                  <a:pt x="303922" y="1289978"/>
                </a:lnTo>
                <a:lnTo>
                  <a:pt x="257245" y="1282193"/>
                </a:lnTo>
                <a:lnTo>
                  <a:pt x="215646" y="1260983"/>
                </a:lnTo>
                <a:lnTo>
                  <a:pt x="215646" y="684402"/>
                </a:lnTo>
                <a:lnTo>
                  <a:pt x="204654" y="673057"/>
                </a:lnTo>
                <a:lnTo>
                  <a:pt x="174046" y="663192"/>
                </a:lnTo>
                <a:lnTo>
                  <a:pt x="127369" y="655407"/>
                </a:lnTo>
                <a:lnTo>
                  <a:pt x="68171" y="650297"/>
                </a:lnTo>
                <a:lnTo>
                  <a:pt x="0" y="648462"/>
                </a:lnTo>
                <a:lnTo>
                  <a:pt x="68171" y="646626"/>
                </a:lnTo>
                <a:lnTo>
                  <a:pt x="127369" y="641516"/>
                </a:lnTo>
                <a:lnTo>
                  <a:pt x="174046" y="633731"/>
                </a:lnTo>
                <a:lnTo>
                  <a:pt x="204654" y="623866"/>
                </a:lnTo>
                <a:lnTo>
                  <a:pt x="215646" y="612520"/>
                </a:lnTo>
                <a:lnTo>
                  <a:pt x="215646" y="35940"/>
                </a:lnTo>
                <a:lnTo>
                  <a:pt x="226637" y="24595"/>
                </a:lnTo>
                <a:lnTo>
                  <a:pt x="257245" y="14730"/>
                </a:lnTo>
                <a:lnTo>
                  <a:pt x="303922" y="6945"/>
                </a:lnTo>
                <a:lnTo>
                  <a:pt x="363120" y="1835"/>
                </a:lnTo>
                <a:lnTo>
                  <a:pt x="43129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16922" y="3938396"/>
            <a:ext cx="176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5070D"/>
                </a:solidFill>
                <a:latin typeface="Arial"/>
                <a:cs typeface="Arial"/>
              </a:rPr>
              <a:t>Critério</a:t>
            </a:r>
            <a:r>
              <a:rPr sz="2400" b="1" i="1" spc="-10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2400" b="1" i="1" spc="-40" dirty="0">
                <a:solidFill>
                  <a:srgbClr val="05070D"/>
                </a:solidFill>
                <a:latin typeface="Arial"/>
                <a:cs typeface="Arial"/>
              </a:rPr>
              <a:t>M-</a:t>
            </a:r>
            <a:r>
              <a:rPr sz="2400" b="1" i="1" spc="-50" dirty="0">
                <a:solidFill>
                  <a:srgbClr val="05070D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631" y="44196"/>
            <a:ext cx="3706368" cy="216255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892" y="506989"/>
            <a:ext cx="7523505" cy="5500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1142" y="567264"/>
            <a:ext cx="4130857" cy="296134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662940">
              <a:lnSpc>
                <a:spcPct val="100000"/>
              </a:lnSpc>
              <a:spcBef>
                <a:spcPts val="100"/>
              </a:spcBef>
            </a:pPr>
            <a:r>
              <a:rPr dirty="0"/>
              <a:t>Critério</a:t>
            </a:r>
            <a:r>
              <a:rPr spc="-8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dirty="0"/>
              <a:t>Mohr</a:t>
            </a:r>
            <a:r>
              <a:rPr spc="-60" dirty="0"/>
              <a:t> </a:t>
            </a:r>
            <a:r>
              <a:rPr dirty="0"/>
              <a:t>-</a:t>
            </a:r>
            <a:r>
              <a:rPr spc="-80" dirty="0"/>
              <a:t> </a:t>
            </a:r>
            <a:r>
              <a:rPr dirty="0"/>
              <a:t>Coulomb</a:t>
            </a:r>
            <a:r>
              <a:rPr spc="-80" dirty="0"/>
              <a:t> </a:t>
            </a:r>
            <a:r>
              <a:rPr spc="-35" dirty="0"/>
              <a:t>(M-</a:t>
            </a:r>
            <a:r>
              <a:rPr spc="-25" dirty="0"/>
              <a:t>C)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9897" y="880520"/>
            <a:ext cx="4378601" cy="45778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7243" y="5185409"/>
            <a:ext cx="381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Representação</a:t>
            </a:r>
            <a:r>
              <a:rPr sz="18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2D</a:t>
            </a:r>
            <a:r>
              <a:rPr sz="18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do</a:t>
            </a:r>
            <a:r>
              <a:rPr sz="1800" spc="-4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critério</a:t>
            </a:r>
            <a:r>
              <a:rPr sz="1800" spc="-2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1800" spc="-4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M-</a:t>
            </a:r>
            <a:r>
              <a:rPr sz="1800" spc="-50" dirty="0">
                <a:solidFill>
                  <a:srgbClr val="05070D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1438" y="5533135"/>
            <a:ext cx="5053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Representação</a:t>
            </a:r>
            <a:r>
              <a:rPr sz="1800" spc="-1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3D</a:t>
            </a:r>
            <a:r>
              <a:rPr sz="18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do</a:t>
            </a:r>
            <a:r>
              <a:rPr sz="1800" spc="-3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critério</a:t>
            </a:r>
            <a:r>
              <a:rPr sz="18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M-C</a:t>
            </a:r>
            <a:r>
              <a:rPr sz="1800" spc="-2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–</a:t>
            </a:r>
            <a:r>
              <a:rPr sz="18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Arial"/>
                <a:cs typeface="Arial"/>
              </a:rPr>
              <a:t>superfície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piramidal</a:t>
            </a:r>
            <a:r>
              <a:rPr sz="18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e</a:t>
            </a:r>
            <a:r>
              <a:rPr sz="18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seção</a:t>
            </a:r>
            <a:r>
              <a:rPr sz="18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do</a:t>
            </a:r>
            <a:r>
              <a:rPr sz="1800" spc="-3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plano</a:t>
            </a:r>
            <a:r>
              <a:rPr sz="1800" spc="-20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5070D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05070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5070D"/>
                </a:solidFill>
                <a:latin typeface="Arial"/>
                <a:cs typeface="Arial"/>
              </a:rPr>
              <a:t>equipressões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" y="1552955"/>
            <a:ext cx="3809322" cy="3353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8844" y="47243"/>
            <a:ext cx="9022080" cy="6810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198" y="1118336"/>
            <a:ext cx="4888865" cy="5471795"/>
            <a:chOff x="64198" y="1118336"/>
            <a:chExt cx="4888865" cy="547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428" y="1118336"/>
              <a:ext cx="4642405" cy="50839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485" y="2875026"/>
              <a:ext cx="4860290" cy="3700779"/>
            </a:xfrm>
            <a:custGeom>
              <a:avLst/>
              <a:gdLst/>
              <a:ahLst/>
              <a:cxnLst/>
              <a:rect l="l" t="t" r="r" b="b"/>
              <a:pathLst>
                <a:path w="4860290" h="3700779">
                  <a:moveTo>
                    <a:pt x="0" y="3700272"/>
                  </a:moveTo>
                  <a:lnTo>
                    <a:pt x="4860036" y="3700272"/>
                  </a:lnTo>
                  <a:lnTo>
                    <a:pt x="4860036" y="0"/>
                  </a:lnTo>
                  <a:lnTo>
                    <a:pt x="0" y="0"/>
                  </a:lnTo>
                  <a:lnTo>
                    <a:pt x="0" y="37002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57320" y="26670"/>
            <a:ext cx="4610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3920" algn="l"/>
              </a:tabLst>
            </a:pP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Tensões</a:t>
            </a:r>
            <a:r>
              <a:rPr sz="4800" i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4800" i="0" spc="-10" dirty="0">
                <a:solidFill>
                  <a:srgbClr val="000000"/>
                </a:solidFill>
                <a:latin typeface="Calibri"/>
                <a:cs typeface="Calibri"/>
              </a:rPr>
              <a:t>principais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6694" y="3324772"/>
            <a:ext cx="4393651" cy="15764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65445" y="861136"/>
            <a:ext cx="6418580" cy="18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068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São</a:t>
            </a:r>
            <a:r>
              <a:rPr sz="4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4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valores extremos</a:t>
            </a:r>
            <a:r>
              <a:rPr sz="4000" b="1" spc="-1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4000" b="1" spc="-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tensões</a:t>
            </a:r>
            <a:r>
              <a:rPr sz="4000" b="1" spc="-1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normais</a:t>
            </a:r>
            <a:endParaRPr sz="4000">
              <a:latin typeface="Calibri"/>
              <a:cs typeface="Calibri"/>
            </a:endParaRPr>
          </a:p>
          <a:p>
            <a:pPr marL="1871345">
              <a:lnSpc>
                <a:spcPct val="100000"/>
              </a:lnSpc>
              <a:spcBef>
                <a:spcPts val="40"/>
              </a:spcBef>
            </a:pPr>
            <a:r>
              <a:rPr sz="4000" b="1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6FC0"/>
                </a:solidFill>
                <a:latin typeface="Calibri"/>
                <a:cs typeface="Calibri"/>
              </a:rPr>
              <a:t>elemento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7757" y="6026302"/>
            <a:ext cx="2926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6FC0"/>
                </a:solidFill>
                <a:latin typeface="Arial"/>
                <a:cs typeface="Arial"/>
              </a:rPr>
              <a:t>Convenção: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9682" y="6183314"/>
            <a:ext cx="1472278" cy="4221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4811" y="0"/>
            <a:ext cx="9116568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1874</Words>
  <Application>Microsoft Office PowerPoint</Application>
  <PresentationFormat>Widescreen</PresentationFormat>
  <Paragraphs>390</Paragraphs>
  <Slides>68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Cambria Math</vt:lpstr>
      <vt:lpstr>Symbol</vt:lpstr>
      <vt:lpstr>Times New Roman</vt:lpstr>
      <vt:lpstr>Office Theme</vt:lpstr>
      <vt:lpstr>Tensões principais, círculo de Mohr e critérios de resistência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Tensões principais</vt:lpstr>
      <vt:lpstr>Apresentação do PowerPoint</vt:lpstr>
      <vt:lpstr>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Estado duplo de deformações</vt:lpstr>
      <vt:lpstr>Estado duplo de deformações</vt:lpstr>
      <vt:lpstr>CÍRCULO DE MOHR – ESTADO PLANO</vt:lpstr>
      <vt:lpstr>CÍRCULO DE MOHR – ESTADO PLANO</vt:lpstr>
      <vt:lpstr>CÍRCULO DE MOHR – ESTADO PLANO</vt:lpstr>
      <vt:lpstr>CÍRCULO DE MOHR – ESTADO PLANO</vt:lpstr>
      <vt:lpstr>Apresentação do PowerPoint</vt:lpstr>
      <vt:lpstr>CÍRCULO DE MOHR – ESTADO PLANO</vt:lpstr>
      <vt:lpstr>CÍRCULO DE MOHR – ESTADO PLANO</vt:lpstr>
      <vt:lpstr>Apresentação do PowerPoint</vt:lpstr>
      <vt:lpstr>Apresentação do PowerPoint</vt:lpstr>
      <vt:lpstr>Apresentação do PowerPoint</vt:lpstr>
      <vt:lpstr>Estado Triplo de Tensões</vt:lpstr>
      <vt:lpstr>Estado Triplo de Tensões</vt:lpstr>
      <vt:lpstr>Estado Triplo de Tensões</vt:lpstr>
      <vt:lpstr>Estado Triplo de Tensões</vt:lpstr>
      <vt:lpstr>Estado Triplo de Tensões</vt:lpstr>
      <vt:lpstr>Estado Triplo de Tensões</vt:lpstr>
      <vt:lpstr>Estado Triplo de Tensões</vt:lpstr>
      <vt:lpstr>DETERMINAÇÃO DAS TENSÕES PRINCIPAIS</vt:lpstr>
      <vt:lpstr>DETERMINAÇÃO DAS TENSÕES PRINCIPAIS</vt:lpstr>
      <vt:lpstr>DETERMINAÇÃO DAS DIREÇÕES PRINCIPAIS</vt:lpstr>
      <vt:lpstr>CÍRCULO DE MOHR</vt:lpstr>
      <vt:lpstr>EXEMPLO</vt:lpstr>
      <vt:lpstr>EXEMPLO</vt:lpstr>
      <vt:lpstr>EXEMPLO</vt:lpstr>
      <vt:lpstr>Apresentação do PowerPoint</vt:lpstr>
      <vt:lpstr>Classificação dos materiais de engenharia</vt:lpstr>
      <vt:lpstr>Heterogeneidade do meio</vt:lpstr>
      <vt:lpstr>Capacidade Resistente dos materiais:</vt:lpstr>
      <vt:lpstr>CRITÉRIOS DE RESISTÊNCIA</vt:lpstr>
      <vt:lpstr>CRITÉRIOS DE RESISTÊNCIA</vt:lpstr>
      <vt:lpstr>CRITÉRIOS DE RESISTÊNCIA</vt:lpstr>
      <vt:lpstr>CRITÉRIOS DE RESISTÊNCIA</vt:lpstr>
      <vt:lpstr>ENVOLTÓRIA DE MOHR</vt:lpstr>
      <vt:lpstr>ENVOLTÓRIA DE MOHR</vt:lpstr>
      <vt:lpstr>Critério da máxima tensão normal - Rankine</vt:lpstr>
      <vt:lpstr>Critério de Tresca - Máxima tensão cisalhante</vt:lpstr>
      <vt:lpstr>Critério de Tresca - Máxima tensão cisalhante</vt:lpstr>
      <vt:lpstr>Critério de Tresca - Máxima tensão cisalhante</vt:lpstr>
      <vt:lpstr>Critério de Tresca - Máxima tensão cisalhante</vt:lpstr>
      <vt:lpstr>Critério de Von Mises - Máxima energia de distorção Máxima tensão octaédrica</vt:lpstr>
      <vt:lpstr>Critério de Von Mises - Máxima energia de distorção Máxima tensão octaédrica</vt:lpstr>
      <vt:lpstr>Critério de Von Mises - Máxima energia de distorção Máxima tensão octaédrica</vt:lpstr>
      <vt:lpstr>Critério de Von Mises - Máxima energia de distorção Máxima tensão octaédrica</vt:lpstr>
      <vt:lpstr>Critério de Von Mises - Máxima energia de distorção Máxima tensão octaédrica</vt:lpstr>
      <vt:lpstr>Superfície de escoamento de Tresca e Von Mises</vt:lpstr>
      <vt:lpstr>Critério de Mohr- Coulomb</vt:lpstr>
      <vt:lpstr>Critério de Mohr- Coulomb</vt:lpstr>
      <vt:lpstr>Critério de Mohr - Coulomb (M-C)</vt:lpstr>
      <vt:lpstr>Critério de Mohr - Coulomb (M-C)</vt:lpstr>
      <vt:lpstr>Apresentação do PowerPoint</vt:lpstr>
      <vt:lpstr>Critério de Mohr - Coulomb (M-C)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TensoesPrincipais_CritResist</dc:title>
  <dc:creator>Luiz Henrique Proença Soares</dc:creator>
  <cp:lastModifiedBy>Lerosa Siqueira</cp:lastModifiedBy>
  <cp:revision>1</cp:revision>
  <dcterms:created xsi:type="dcterms:W3CDTF">2023-06-22T11:43:41Z</dcterms:created>
  <dcterms:modified xsi:type="dcterms:W3CDTF">2023-06-22T12:34:07Z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2023-06-22T00:00:00Z</vt:filetime>
  </property>
  <property fmtid="{D5CDD505-2E9C-101B-9397-08002B2CF9AE}" pid="5" name="Producer">
    <vt:lpwstr>Microsoft® PowerPoint® 2019</vt:lpwstr>
  </property>
</Properties>
</file>