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2" r:id="rId2"/>
    <p:sldId id="256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0"/>
  </p:normalViewPr>
  <p:slideViewPr>
    <p:cSldViewPr>
      <p:cViewPr varScale="1">
        <p:scale>
          <a:sx n="98" d="100"/>
          <a:sy n="98" d="100"/>
        </p:scale>
        <p:origin x="15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659D727-1435-D945-8361-F876CDE53F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DAE777A-AD78-404B-9500-D7B16DA01F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275EDC82-E4DF-434D-8916-9EAE8B15E1B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95C4CB81-291D-5A46-87E3-BDB62D3C032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F05C30-30D5-B843-8AA3-75F182413A5F}" type="slidenum">
              <a:rPr lang="pt-BR" altLang="pt-AU"/>
              <a:pPr/>
              <a:t>‹nº›</a:t>
            </a:fld>
            <a:endParaRPr lang="pt-BR" altLang="pt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BBDAA01-9A6A-6641-A455-D838A14818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708AF34-2610-8743-826A-43DFAC08EC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1493A72-7E40-064B-B7FE-60350151171E}" type="datetimeFigureOut">
              <a:rPr lang="pt-BR"/>
              <a:pPr>
                <a:defRPr/>
              </a:pPr>
              <a:t>31/08/2020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69332249-F808-7641-8FFD-C324D78322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7D813C3-341C-2643-AA48-F2F28F0C4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1959ED-2AE6-DC4B-A899-B7045F6A4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EC85A0-BAEA-7E40-B02A-87C53FD8F6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3C3829-AF7C-F84C-800E-6376939903F8}" type="slidenum">
              <a:rPr lang="pt-BR" altLang="pt-AU"/>
              <a:pPr/>
              <a:t>‹nº›</a:t>
            </a:fld>
            <a:endParaRPr lang="pt-BR" altLang="pt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id="{0DE17BB6-8191-3C42-AE28-0E3FB91DF8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>
            <a:extLst>
              <a:ext uri="{FF2B5EF4-FFF2-40B4-BE49-F238E27FC236}">
                <a16:creationId xmlns:a16="http://schemas.microsoft.com/office/drawing/2014/main" id="{AF6D8B41-D41A-7A4B-9A89-39C734220C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AU" altLang="pt-AU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id="{77B5DDC0-BD89-9B4F-95E8-15D234046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76F9454-DB8F-524E-A226-DF213BD3C201}" type="slidenum">
              <a:rPr lang="pt-BR" altLang="pt-AU" sz="1300"/>
              <a:pPr eaLnBrk="1" hangingPunct="1"/>
              <a:t>1</a:t>
            </a:fld>
            <a:endParaRPr lang="pt-BR" altLang="pt-AU" sz="1300"/>
          </a:p>
        </p:txBody>
      </p:sp>
    </p:spTree>
    <p:extLst>
      <p:ext uri="{BB962C8B-B14F-4D97-AF65-F5344CB8AC3E}">
        <p14:creationId xmlns:p14="http://schemas.microsoft.com/office/powerpoint/2010/main" val="1614728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>
            <a:extLst>
              <a:ext uri="{FF2B5EF4-FFF2-40B4-BE49-F238E27FC236}">
                <a16:creationId xmlns:a16="http://schemas.microsoft.com/office/drawing/2014/main" id="{076C47C8-2719-9244-8296-E9B164B70B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>
            <a:extLst>
              <a:ext uri="{FF2B5EF4-FFF2-40B4-BE49-F238E27FC236}">
                <a16:creationId xmlns:a16="http://schemas.microsoft.com/office/drawing/2014/main" id="{9F3AED69-DA97-E040-BCC0-DE4286582C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27652" name="Espaço Reservado para Número de Slide 3">
            <a:extLst>
              <a:ext uri="{FF2B5EF4-FFF2-40B4-BE49-F238E27FC236}">
                <a16:creationId xmlns:a16="http://schemas.microsoft.com/office/drawing/2014/main" id="{F4922705-B1A1-D749-BF13-97F94DD6B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C57254-2ECE-0F43-9BF7-D01B83A571E3}" type="slidenum">
              <a:rPr lang="pt-BR" altLang="pt-AU" sz="1200"/>
              <a:pPr eaLnBrk="1" hangingPunct="1"/>
              <a:t>10</a:t>
            </a:fld>
            <a:endParaRPr lang="pt-BR" altLang="pt-A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>
            <a:extLst>
              <a:ext uri="{FF2B5EF4-FFF2-40B4-BE49-F238E27FC236}">
                <a16:creationId xmlns:a16="http://schemas.microsoft.com/office/drawing/2014/main" id="{1517FB02-EA24-1B45-8AE9-9A792C3E14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>
            <a:extLst>
              <a:ext uri="{FF2B5EF4-FFF2-40B4-BE49-F238E27FC236}">
                <a16:creationId xmlns:a16="http://schemas.microsoft.com/office/drawing/2014/main" id="{F4499045-13F3-1543-8EFF-CEEBB1282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28676" name="Espaço Reservado para Número de Slide 3">
            <a:extLst>
              <a:ext uri="{FF2B5EF4-FFF2-40B4-BE49-F238E27FC236}">
                <a16:creationId xmlns:a16="http://schemas.microsoft.com/office/drawing/2014/main" id="{7E70BE6B-905F-394E-A80E-CF20F471E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9A638B-89A3-2543-B47D-8465B243BC47}" type="slidenum">
              <a:rPr lang="pt-BR" altLang="pt-AU" sz="1200"/>
              <a:pPr eaLnBrk="1" hangingPunct="1"/>
              <a:t>11</a:t>
            </a:fld>
            <a:endParaRPr lang="pt-BR" altLang="pt-A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id="{7D791521-C87B-584D-A7A7-25C2BD4C4E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>
            <a:extLst>
              <a:ext uri="{FF2B5EF4-FFF2-40B4-BE49-F238E27FC236}">
                <a16:creationId xmlns:a16="http://schemas.microsoft.com/office/drawing/2014/main" id="{52E77BBB-04AD-A946-87DD-5287A06A14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29700" name="Espaço Reservado para Número de Slide 3">
            <a:extLst>
              <a:ext uri="{FF2B5EF4-FFF2-40B4-BE49-F238E27FC236}">
                <a16:creationId xmlns:a16="http://schemas.microsoft.com/office/drawing/2014/main" id="{A87205D9-5616-7B4D-A2B3-5473C804E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F8B3254-AFD4-F048-B1F8-7A0B2A7B842D}" type="slidenum">
              <a:rPr lang="pt-BR" altLang="pt-AU" sz="1200"/>
              <a:pPr eaLnBrk="1" hangingPunct="1"/>
              <a:t>12</a:t>
            </a:fld>
            <a:endParaRPr lang="pt-BR" altLang="pt-A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>
            <a:extLst>
              <a:ext uri="{FF2B5EF4-FFF2-40B4-BE49-F238E27FC236}">
                <a16:creationId xmlns:a16="http://schemas.microsoft.com/office/drawing/2014/main" id="{30551D0E-A345-C846-97FE-0E1A48B3C9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>
            <a:extLst>
              <a:ext uri="{FF2B5EF4-FFF2-40B4-BE49-F238E27FC236}">
                <a16:creationId xmlns:a16="http://schemas.microsoft.com/office/drawing/2014/main" id="{8AD7DD18-7BF4-A549-95E6-4B422B0A72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30724" name="Espaço Reservado para Número de Slide 3">
            <a:extLst>
              <a:ext uri="{FF2B5EF4-FFF2-40B4-BE49-F238E27FC236}">
                <a16:creationId xmlns:a16="http://schemas.microsoft.com/office/drawing/2014/main" id="{9E2EFA64-A539-5240-BE6C-3EFA1D69E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E1C03C-2627-F341-B574-2E21808A758C}" type="slidenum">
              <a:rPr lang="pt-BR" altLang="pt-AU" sz="1200"/>
              <a:pPr eaLnBrk="1" hangingPunct="1"/>
              <a:t>13</a:t>
            </a:fld>
            <a:endParaRPr lang="pt-BR" altLang="pt-A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>
            <a:extLst>
              <a:ext uri="{FF2B5EF4-FFF2-40B4-BE49-F238E27FC236}">
                <a16:creationId xmlns:a16="http://schemas.microsoft.com/office/drawing/2014/main" id="{E9186C21-B602-7247-A628-6D2FCA9278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>
            <a:extLst>
              <a:ext uri="{FF2B5EF4-FFF2-40B4-BE49-F238E27FC236}">
                <a16:creationId xmlns:a16="http://schemas.microsoft.com/office/drawing/2014/main" id="{09B1A0D5-B5A0-AA4A-9623-C7EAB79940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31748" name="Espaço Reservado para Número de Slide 3">
            <a:extLst>
              <a:ext uri="{FF2B5EF4-FFF2-40B4-BE49-F238E27FC236}">
                <a16:creationId xmlns:a16="http://schemas.microsoft.com/office/drawing/2014/main" id="{8995FAA5-FD0B-594D-B24E-4A0CC651A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B8157F-9EBC-954C-BD90-1A93F522EC94}" type="slidenum">
              <a:rPr lang="pt-BR" altLang="pt-AU" sz="1200"/>
              <a:pPr eaLnBrk="1" hangingPunct="1"/>
              <a:t>14</a:t>
            </a:fld>
            <a:endParaRPr lang="pt-BR" altLang="pt-A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>
            <a:extLst>
              <a:ext uri="{FF2B5EF4-FFF2-40B4-BE49-F238E27FC236}">
                <a16:creationId xmlns:a16="http://schemas.microsoft.com/office/drawing/2014/main" id="{1FA40994-CA82-BA4E-ADE7-7EC1B92C68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>
            <a:extLst>
              <a:ext uri="{FF2B5EF4-FFF2-40B4-BE49-F238E27FC236}">
                <a16:creationId xmlns:a16="http://schemas.microsoft.com/office/drawing/2014/main" id="{76DE063B-2F07-F141-9576-5E9627DA4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32772" name="Espaço Reservado para Número de Slide 3">
            <a:extLst>
              <a:ext uri="{FF2B5EF4-FFF2-40B4-BE49-F238E27FC236}">
                <a16:creationId xmlns:a16="http://schemas.microsoft.com/office/drawing/2014/main" id="{094A7069-0ECA-2B44-96EF-6AFFFE567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9B3DB9-4DE8-0742-9F63-6FC0453EE438}" type="slidenum">
              <a:rPr lang="pt-BR" altLang="pt-AU" sz="1200"/>
              <a:pPr eaLnBrk="1" hangingPunct="1"/>
              <a:t>15</a:t>
            </a:fld>
            <a:endParaRPr lang="pt-BR" altLang="pt-A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4C474390-047D-F240-AE6F-F06D400C76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98BE3ADF-6A19-5A47-B37C-5172551472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33796" name="Espaço Reservado para Número de Slide 3">
            <a:extLst>
              <a:ext uri="{FF2B5EF4-FFF2-40B4-BE49-F238E27FC236}">
                <a16:creationId xmlns:a16="http://schemas.microsoft.com/office/drawing/2014/main" id="{7E20E70F-4EC6-ED43-87C9-D82DDAC15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A4B184B-668B-894D-A71F-C7BD52E2589C}" type="slidenum">
              <a:rPr lang="pt-BR" altLang="pt-AU" sz="1200"/>
              <a:pPr eaLnBrk="1" hangingPunct="1"/>
              <a:t>16</a:t>
            </a:fld>
            <a:endParaRPr lang="pt-BR" altLang="pt-AU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>
            <a:extLst>
              <a:ext uri="{FF2B5EF4-FFF2-40B4-BE49-F238E27FC236}">
                <a16:creationId xmlns:a16="http://schemas.microsoft.com/office/drawing/2014/main" id="{3A6DB323-1731-DC49-9A65-43B0D78EC2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>
            <a:extLst>
              <a:ext uri="{FF2B5EF4-FFF2-40B4-BE49-F238E27FC236}">
                <a16:creationId xmlns:a16="http://schemas.microsoft.com/office/drawing/2014/main" id="{DC25C288-A7AA-684F-AE24-799F7B1D21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34820" name="Espaço Reservado para Número de Slide 3">
            <a:extLst>
              <a:ext uri="{FF2B5EF4-FFF2-40B4-BE49-F238E27FC236}">
                <a16:creationId xmlns:a16="http://schemas.microsoft.com/office/drawing/2014/main" id="{6F8DE366-B4B3-084A-AA7C-499E9A269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680AA18-4CBB-AD46-9D07-25FDF34DAD14}" type="slidenum">
              <a:rPr lang="pt-BR" altLang="pt-AU" sz="1200"/>
              <a:pPr eaLnBrk="1" hangingPunct="1"/>
              <a:t>17</a:t>
            </a:fld>
            <a:endParaRPr lang="pt-BR" altLang="pt-A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1A34DB4A-EC45-3246-93B4-E1C775B64A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89E7EDB2-C9C4-B74E-B1F9-B42EF72F1C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880FF47A-F6B1-A942-B20C-1BB4B462C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CC6804-564F-8C42-9E18-F4A514121E81}" type="slidenum">
              <a:rPr lang="pt-BR" altLang="pt-AU" sz="1200"/>
              <a:pPr eaLnBrk="1" hangingPunct="1"/>
              <a:t>2</a:t>
            </a:fld>
            <a:endParaRPr lang="pt-BR" altLang="pt-A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>
            <a:extLst>
              <a:ext uri="{FF2B5EF4-FFF2-40B4-BE49-F238E27FC236}">
                <a16:creationId xmlns:a16="http://schemas.microsoft.com/office/drawing/2014/main" id="{3BA63C72-E321-5F4D-BE13-4F05AFF928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>
            <a:extLst>
              <a:ext uri="{FF2B5EF4-FFF2-40B4-BE49-F238E27FC236}">
                <a16:creationId xmlns:a16="http://schemas.microsoft.com/office/drawing/2014/main" id="{49E15BF1-DD3B-AF45-AFDA-C902505153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:a16="http://schemas.microsoft.com/office/drawing/2014/main" id="{9E4790D4-F2AD-0248-B954-81096161A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35E69E8-4D61-FA49-A4B6-47BADE6DA3A5}" type="slidenum">
              <a:rPr lang="pt-BR" altLang="pt-AU" sz="1200"/>
              <a:pPr eaLnBrk="1" hangingPunct="1"/>
              <a:t>3</a:t>
            </a:fld>
            <a:endParaRPr lang="pt-BR" altLang="pt-A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0ACF4919-501C-A44C-B83A-36860218B0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CB6120AD-18D0-4746-972E-16DDCF04AD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E7B7DA08-0EB0-2843-938C-9A18A8DF8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6AA3105-83F4-D046-AF0F-15022B08A7C6}" type="slidenum">
              <a:rPr lang="pt-BR" altLang="pt-AU" sz="1200"/>
              <a:pPr eaLnBrk="1" hangingPunct="1"/>
              <a:t>4</a:t>
            </a:fld>
            <a:endParaRPr lang="pt-BR" altLang="pt-A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:a16="http://schemas.microsoft.com/office/drawing/2014/main" id="{A94E97AC-38A9-8449-8C65-739FC88985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>
            <a:extLst>
              <a:ext uri="{FF2B5EF4-FFF2-40B4-BE49-F238E27FC236}">
                <a16:creationId xmlns:a16="http://schemas.microsoft.com/office/drawing/2014/main" id="{F8937699-47BD-E443-8632-E6D689D0AE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22532" name="Espaço Reservado para Número de Slide 3">
            <a:extLst>
              <a:ext uri="{FF2B5EF4-FFF2-40B4-BE49-F238E27FC236}">
                <a16:creationId xmlns:a16="http://schemas.microsoft.com/office/drawing/2014/main" id="{CE54DA53-96AB-EF47-A9F6-FE195B733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9FB838-5933-8A49-BD10-9C841887B28A}" type="slidenum">
              <a:rPr lang="pt-BR" altLang="pt-AU" sz="1200"/>
              <a:pPr eaLnBrk="1" hangingPunct="1"/>
              <a:t>5</a:t>
            </a:fld>
            <a:endParaRPr lang="pt-BR" altLang="pt-A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A5EBE1E7-FD74-A349-83D5-D734061277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1E1146FC-C90F-284C-B2BE-53FF576B1D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23556" name="Espaço Reservado para Número de Slide 3">
            <a:extLst>
              <a:ext uri="{FF2B5EF4-FFF2-40B4-BE49-F238E27FC236}">
                <a16:creationId xmlns:a16="http://schemas.microsoft.com/office/drawing/2014/main" id="{06A969DD-85B9-A14D-88CB-1CEBB8C0A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770251-EC6D-364D-ABB7-793DDBA6AC07}" type="slidenum">
              <a:rPr lang="pt-BR" altLang="pt-AU" sz="1200"/>
              <a:pPr eaLnBrk="1" hangingPunct="1"/>
              <a:t>6</a:t>
            </a:fld>
            <a:endParaRPr lang="pt-BR" altLang="pt-A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8E0868C3-58A7-8943-8F02-931BE92F5F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443EA809-35AA-BF4B-B029-166FDFEA0A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B032E5C2-6D01-074C-94BB-A49354D7A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00C30E4-9A11-7540-A016-F346A35783F9}" type="slidenum">
              <a:rPr lang="pt-BR" altLang="pt-AU" sz="1200"/>
              <a:pPr eaLnBrk="1" hangingPunct="1"/>
              <a:t>7</a:t>
            </a:fld>
            <a:endParaRPr lang="pt-BR" altLang="pt-A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>
            <a:extLst>
              <a:ext uri="{FF2B5EF4-FFF2-40B4-BE49-F238E27FC236}">
                <a16:creationId xmlns:a16="http://schemas.microsoft.com/office/drawing/2014/main" id="{E3E28E76-9027-7B48-B33A-0EC63EE63F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>
            <a:extLst>
              <a:ext uri="{FF2B5EF4-FFF2-40B4-BE49-F238E27FC236}">
                <a16:creationId xmlns:a16="http://schemas.microsoft.com/office/drawing/2014/main" id="{C1792F32-82AC-9040-A463-DDB1364DCB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25604" name="Espaço Reservado para Número de Slide 3">
            <a:extLst>
              <a:ext uri="{FF2B5EF4-FFF2-40B4-BE49-F238E27FC236}">
                <a16:creationId xmlns:a16="http://schemas.microsoft.com/office/drawing/2014/main" id="{1706898F-0FCE-2340-BCFF-662208EBB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26942F-AEF1-5248-948E-DDF901B97CFB}" type="slidenum">
              <a:rPr lang="pt-BR" altLang="pt-AU" sz="1200"/>
              <a:pPr eaLnBrk="1" hangingPunct="1"/>
              <a:t>8</a:t>
            </a:fld>
            <a:endParaRPr lang="pt-BR" altLang="pt-A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>
            <a:extLst>
              <a:ext uri="{FF2B5EF4-FFF2-40B4-BE49-F238E27FC236}">
                <a16:creationId xmlns:a16="http://schemas.microsoft.com/office/drawing/2014/main" id="{E604C6C3-C085-4E4C-A92A-4E348DCE11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>
            <a:extLst>
              <a:ext uri="{FF2B5EF4-FFF2-40B4-BE49-F238E27FC236}">
                <a16:creationId xmlns:a16="http://schemas.microsoft.com/office/drawing/2014/main" id="{1B22417F-F2BA-5548-B0E3-912AFDC7B7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AU" altLang="pt-AU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4075E4E0-6A23-3545-8D61-C97A0F8DC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C5FC56-E8FC-D146-BCE8-6850AF65E547}" type="slidenum">
              <a:rPr lang="pt-BR" altLang="pt-AU" sz="1200"/>
              <a:pPr eaLnBrk="1" hangingPunct="1"/>
              <a:t>9</a:t>
            </a:fld>
            <a:endParaRPr lang="pt-BR" altLang="pt-A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3023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1367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8055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3845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4012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376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6190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1902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71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2280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1319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">
            <a:extLst>
              <a:ext uri="{FF2B5EF4-FFF2-40B4-BE49-F238E27FC236}">
                <a16:creationId xmlns:a16="http://schemas.microsoft.com/office/drawing/2014/main" id="{58857E2A-9656-7348-AE3B-C0F64CCEE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AU"/>
              <a:t>Clique para editar os estilos do texto mestre</a:t>
            </a:r>
          </a:p>
          <a:p>
            <a:pPr lvl="1"/>
            <a:r>
              <a:rPr lang="pt-BR" altLang="pt-AU"/>
              <a:t>Segundo nível</a:t>
            </a:r>
          </a:p>
          <a:p>
            <a:pPr lvl="2"/>
            <a:r>
              <a:rPr lang="pt-BR" altLang="pt-AU"/>
              <a:t>Terceiro nível</a:t>
            </a:r>
          </a:p>
          <a:p>
            <a:pPr lvl="3"/>
            <a:r>
              <a:rPr lang="pt-BR" altLang="pt-AU"/>
              <a:t>Quarto nível</a:t>
            </a:r>
          </a:p>
          <a:p>
            <a:pPr lvl="4"/>
            <a:r>
              <a:rPr lang="pt-BR" altLang="pt-AU"/>
              <a:t>Quinto nível</a:t>
            </a:r>
          </a:p>
        </p:txBody>
      </p:sp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605929B6-C0A4-9441-BC03-36ED459E27CE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533400" y="381000"/>
          <a:ext cx="2286000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Suite Image" r:id="rId14" imgW="6870700" imgH="5422900" progId="PhotoSuite.Image">
                  <p:embed/>
                </p:oleObj>
              </mc:Choice>
              <mc:Fallback>
                <p:oleObj name="PhotoSuite Image" r:id="rId14" imgW="6870700" imgH="5422900" progId="PhotoSuite.Imag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2286000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15" descr="BD14539_">
            <a:extLst>
              <a:ext uri="{FF2B5EF4-FFF2-40B4-BE49-F238E27FC236}">
                <a16:creationId xmlns:a16="http://schemas.microsoft.com/office/drawing/2014/main" id="{A4609654-C0AE-7048-A22F-EC0C89E1D1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601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8" descr="BD14539_">
            <a:extLst>
              <a:ext uri="{FF2B5EF4-FFF2-40B4-BE49-F238E27FC236}">
                <a16:creationId xmlns:a16="http://schemas.microsoft.com/office/drawing/2014/main" id="{FCC319B4-5EED-2C42-9D98-17447BA8C3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601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9CD66801-5CD9-084F-B47C-A4024646919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84213" y="2564904"/>
            <a:ext cx="7632700" cy="111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pt-BR" sz="4000" b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no Projeto do Produto</a:t>
            </a: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27330FB9-C9CB-9F43-8302-8C2E55EE4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8">
            <a:extLst>
              <a:ext uri="{FF2B5EF4-FFF2-40B4-BE49-F238E27FC236}">
                <a16:creationId xmlns:a16="http://schemas.microsoft.com/office/drawing/2014/main" id="{518EE3C2-0569-C444-999F-BB5CEFB1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2053" name="Rectangle 9">
            <a:extLst>
              <a:ext uri="{FF2B5EF4-FFF2-40B4-BE49-F238E27FC236}">
                <a16:creationId xmlns:a16="http://schemas.microsoft.com/office/drawing/2014/main" id="{1AADE90F-AFBB-1940-83EE-5AE8FCB0A9B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4941888"/>
            <a:ext cx="7772400" cy="1366837"/>
          </a:xfrm>
          <a:noFill/>
        </p:spPr>
        <p:txBody>
          <a:bodyPr/>
          <a:lstStyle/>
          <a:p>
            <a:pPr algn="r" eaLnBrk="1" hangingPunct="1">
              <a:lnSpc>
                <a:spcPct val="160000"/>
              </a:lnSpc>
              <a:buFontTx/>
              <a:buNone/>
            </a:pPr>
            <a:r>
              <a:rPr lang="pt-BR" altLang="pt-AU" sz="2200"/>
              <a:t>PRO2315 – Ergonomia 1</a:t>
            </a:r>
          </a:p>
          <a:p>
            <a:pPr algn="r" eaLnBrk="1" hangingPunct="1">
              <a:lnSpc>
                <a:spcPct val="160000"/>
              </a:lnSpc>
              <a:buFontTx/>
              <a:buNone/>
            </a:pPr>
            <a:r>
              <a:rPr lang="pt-BR" altLang="pt-AU" sz="2200"/>
              <a:t>Uiara Montedo</a:t>
            </a:r>
          </a:p>
        </p:txBody>
      </p:sp>
    </p:spTree>
    <p:extLst>
      <p:ext uri="{BB962C8B-B14F-4D97-AF65-F5344CB8AC3E}">
        <p14:creationId xmlns:p14="http://schemas.microsoft.com/office/powerpoint/2010/main" val="75707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CD7272D7-30BE-BD4A-B830-0D88AE6624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do Produto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3FF2B264-F2E6-8D4B-9958-3D506468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AF57068D-A26B-D34B-86B5-78A7EC43D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9211ADF-B249-C14A-883E-85CA520CE3C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392613"/>
          </a:xfrm>
          <a:noFill/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pt-BR" altLang="pt-AU" sz="2000" b="1" dirty="0"/>
              <a:t>Princípios do Projeto Universal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 dirty="0"/>
              <a:t>Uso equitativo</a:t>
            </a:r>
            <a:r>
              <a:rPr lang="pt-BR" altLang="pt-AU" sz="1800" dirty="0"/>
              <a:t> – dimensões, ajustes, acessórios para atender o maior número de usuários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 dirty="0"/>
              <a:t>Flexibilidade no uso</a:t>
            </a:r>
            <a:r>
              <a:rPr lang="pt-BR" altLang="pt-AU" sz="1800" dirty="0"/>
              <a:t> – acomodar ampla gama de habilidades e preferências individuais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 dirty="0"/>
              <a:t>Uso simples e intuitivo</a:t>
            </a:r>
            <a:r>
              <a:rPr lang="pt-BR" altLang="pt-AU" sz="1800" dirty="0"/>
              <a:t> – facilmente entendido, sem depender de conhecimentos especializados, problema de linguagem ou nível de atenção</a:t>
            </a:r>
            <a:endParaRPr lang="pt-BR" altLang="pt-AU" sz="1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54D1A147-183E-AC4E-BBC0-23B36B95EF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do Produto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D1BDC064-A93E-0542-B590-93F60680C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31228162-D29B-7A4E-9653-37AC50354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9292E064-8029-3A43-BA04-D5516DA3784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392613"/>
          </a:xfrm>
          <a:noFill/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pt-BR" altLang="pt-AU" sz="2000" b="1"/>
              <a:t>Princípios do Projeto Universal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/>
              <a:t>Informação perceptível </a:t>
            </a:r>
            <a:r>
              <a:rPr lang="pt-BR" altLang="pt-AU" sz="1800"/>
              <a:t>– informações efetivamente comunicadas sem depender de habilidades especiais, mesmo sob condições ambientais adversas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/>
              <a:t>Tolerância ao erro</a:t>
            </a:r>
            <a:r>
              <a:rPr lang="pt-BR" altLang="pt-AU" sz="1800"/>
              <a:t> – minimizar riscos e conseqüências adversas de ações involuntárias ou acidentais (redução sensibilidade exagerada dos controles, por exemplo)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BA6A0EDE-2AF9-8E4F-9D47-3E79CB4D1D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do Produto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C338F7BF-554B-E649-97F5-6C33AF0C4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370752C5-0F29-214E-BBB4-67467A565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D25C1CF2-8FAE-BE43-BF6A-A331CD200B0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392613"/>
          </a:xfrm>
          <a:noFill/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pt-BR" altLang="pt-AU" sz="2000" b="1"/>
              <a:t>Princípios do Projeto Universal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/>
              <a:t>Redução do gasto energético </a:t>
            </a:r>
            <a:r>
              <a:rPr lang="pt-BR" altLang="pt-AU" sz="1800"/>
              <a:t>– evitar super-dimensionamentos desnecessários; posição neutra do corpo do usuário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/>
              <a:t>Espaço apropriado</a:t>
            </a:r>
            <a:r>
              <a:rPr lang="pt-BR" altLang="pt-AU" sz="1800"/>
              <a:t> – acesso, alcance, manipulação, independente do tamanho do usuário, sua postura ou mobilidade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/>
              <a:t>Custo, facilidade de manutenção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35B63911-387D-B649-B0DE-6A60212A20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do Produto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E9DD3A07-BE34-ED45-99B5-25C5F25F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B3A726D4-3430-9543-8DDD-30509C2BA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0CB61C8-ED14-0940-87E8-C45F1BE949D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392613"/>
          </a:xfrm>
          <a:noFill/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pt-BR" altLang="pt-AU" sz="2000" b="1"/>
              <a:t>Usabilidade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/>
              <a:t>Facilidade e comodidade no uso dos produtos, tanto no ambiente doméstico como no profissional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/>
              <a:t>Os produtos devem ser “amigáveis”, fáceis de entender, fáceis de operar e pouco sensíveis a erros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/>
              <a:t>Conforto + eficiência do produto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/>
              <a:t>Características do produto, do usuário, dos objetivos pretendidos e do ambiente de uso</a:t>
            </a:r>
            <a:endParaRPr lang="pt-BR" altLang="pt-AU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CC109BCA-0CCA-3A4B-B075-FDE9A9B5206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do Produto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334D416C-B372-EF4D-8530-50A20259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6DC5C1B3-F5D8-8742-9D60-A806FF338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0033C5E1-BC3F-2F42-BDC9-3FC1EAE8EEF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392613"/>
          </a:xfrm>
          <a:noFill/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pt-BR" altLang="pt-AU" sz="2000" b="1"/>
              <a:t>Princípios da Usabilidade</a:t>
            </a:r>
          </a:p>
          <a:p>
            <a:pPr lvl="1" eaLnBrk="1" hangingPunct="1">
              <a:lnSpc>
                <a:spcPct val="200000"/>
              </a:lnSpc>
            </a:pPr>
            <a:r>
              <a:rPr lang="pt-BR" altLang="pt-AU" sz="1800" b="1"/>
              <a:t>Evidência </a:t>
            </a:r>
            <a:r>
              <a:rPr lang="pt-BR" altLang="pt-AU" sz="1800"/>
              <a:t>– indicação clara da função e modo de operação (ex.: porta de vidro)</a:t>
            </a:r>
          </a:p>
          <a:p>
            <a:pPr lvl="1" eaLnBrk="1" hangingPunct="1">
              <a:lnSpc>
                <a:spcPct val="200000"/>
              </a:lnSpc>
            </a:pPr>
            <a:r>
              <a:rPr lang="pt-BR" altLang="pt-AU" sz="1800" b="1"/>
              <a:t>Consistência</a:t>
            </a:r>
            <a:r>
              <a:rPr lang="pt-BR" altLang="pt-AU" sz="1800"/>
              <a:t> – operações semelhantes realizadas de forma semelhante (transferência positiva da experiência)</a:t>
            </a:r>
          </a:p>
          <a:p>
            <a:pPr lvl="1" eaLnBrk="1" hangingPunct="1">
              <a:lnSpc>
                <a:spcPct val="200000"/>
              </a:lnSpc>
            </a:pPr>
            <a:r>
              <a:rPr lang="pt-BR" altLang="pt-AU" sz="1800" b="1"/>
              <a:t>Capacidade</a:t>
            </a:r>
            <a:r>
              <a:rPr lang="pt-BR" altLang="pt-AU" sz="1800"/>
              <a:t> – respeito às capacidades do usuário para cada função (saturação de canais de percepção)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44D89A9C-5504-F049-A6CE-181E78777A0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do Produto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4FF76327-50A5-6F42-A71A-0841AEF52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978FCE88-60D7-2241-AD93-91A4DF032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6ADE24AD-A224-FF47-91AD-86AB5747E03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392613"/>
          </a:xfrm>
          <a:noFill/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pt-BR" altLang="pt-AU" sz="2000" b="1"/>
              <a:t>Princípios da Usabilidade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/>
              <a:t>Compatibilidade </a:t>
            </a:r>
            <a:r>
              <a:rPr lang="pt-BR" altLang="pt-AU" sz="1800"/>
              <a:t>– atendimento às expectativas do usuário (fatores fisiológicos, culturais, experiências anteriores, estereótipos populares)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/>
              <a:t>Prevenção e correção de erros</a:t>
            </a:r>
            <a:r>
              <a:rPr lang="pt-BR" altLang="pt-AU" sz="1800"/>
              <a:t> – impedir procedimentos errados; permitir correção fácil e rápida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/>
              <a:t>Realimentação</a:t>
            </a:r>
            <a:r>
              <a:rPr lang="pt-BR" altLang="pt-AU" sz="1800"/>
              <a:t> – retorno ao usuário sobre o resultado da ação; possibilidade de redirecionamento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48407D87-7E3D-5F4F-9A2B-54FC1CDF6D9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do Produto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26E3953F-CAA2-984B-9379-47433F25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D217A4EC-9994-EE42-87A4-D6043B0B4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CC3E5526-6E0A-C64B-868A-131AB4021D8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392613"/>
          </a:xfrm>
          <a:noFill/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pt-BR" altLang="pt-AU" sz="2000" b="1"/>
              <a:t>Melhoria da Usabilidade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/>
              <a:t>Características Físicas </a:t>
            </a:r>
            <a:r>
              <a:rPr lang="pt-BR" altLang="pt-AU" sz="1800"/>
              <a:t>– dimensões, pesos, formas, resistências, etc.; adaptação às características do usuário ou grupo de usuários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/>
              <a:t>Características Cognitivas </a:t>
            </a:r>
            <a:r>
              <a:rPr lang="pt-BR" altLang="pt-AU" sz="1800"/>
              <a:t>– conhecimentos do usuário sobre o modo de usar o produto, com base em experiências anteriores; produtos não devem contrariar experiências  e estereótipos, que provocam expectativas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C925CAE4-81F2-034F-8ED3-49455501C2C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Bibliografia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F125483C-489B-9543-89DC-EB421D9C4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3F49A79F-651E-CE48-ADF7-56D094A1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4A279CD2-51E3-3D4D-9B13-E77D8053D51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032250"/>
          </a:xfrm>
          <a:noFill/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pt-BR" altLang="pt-AU" sz="2200" dirty="0"/>
              <a:t>IIDA, </a:t>
            </a:r>
            <a:r>
              <a:rPr lang="pt-BR" altLang="pt-AU" sz="2200" dirty="0" err="1"/>
              <a:t>Itiro</a:t>
            </a:r>
            <a:r>
              <a:rPr lang="pt-BR" altLang="pt-AU" sz="2200" dirty="0"/>
              <a:t>. </a:t>
            </a:r>
            <a:r>
              <a:rPr lang="pt-BR" altLang="pt-AU" sz="2200" b="1" dirty="0"/>
              <a:t>Ergonomia: </a:t>
            </a:r>
            <a:r>
              <a:rPr lang="pt-BR" altLang="pt-AU" sz="2200" dirty="0"/>
              <a:t>projeto e produção. 2 ed. São Paulo, Edgard </a:t>
            </a:r>
            <a:r>
              <a:rPr lang="pt-BR" altLang="pt-AU" sz="2200" dirty="0" err="1"/>
              <a:t>Blücher</a:t>
            </a:r>
            <a:r>
              <a:rPr lang="pt-BR" altLang="pt-AU" sz="2200" dirty="0"/>
              <a:t>, 2005. (cap. 11)</a:t>
            </a:r>
          </a:p>
          <a:p>
            <a:pPr eaLnBrk="1" hangingPunct="1">
              <a:lnSpc>
                <a:spcPct val="160000"/>
              </a:lnSpc>
            </a:pPr>
            <a:r>
              <a:rPr lang="pt-BR" altLang="pt-AU" sz="2200" dirty="0"/>
              <a:t>DEJEAN, P.-H.; NAËL, M. Ergonomia do Produto. In: FALZON, P. </a:t>
            </a:r>
            <a:r>
              <a:rPr lang="pt-BR" altLang="pt-AU" sz="2200" b="1" dirty="0"/>
              <a:t>Ergonomia.</a:t>
            </a:r>
            <a:r>
              <a:rPr lang="pt-BR" altLang="pt-AU" sz="2200" dirty="0"/>
              <a:t> São Paulo, Edgard </a:t>
            </a:r>
            <a:r>
              <a:rPr lang="pt-BR" altLang="pt-AU" sz="2200" dirty="0" err="1"/>
              <a:t>Blücher</a:t>
            </a:r>
            <a:r>
              <a:rPr lang="pt-BR" altLang="pt-AU" sz="2200" dirty="0"/>
              <a:t>, 2007. (cap. 28, p.393-405)</a:t>
            </a:r>
          </a:p>
          <a:p>
            <a:pPr eaLnBrk="1" hangingPunct="1">
              <a:lnSpc>
                <a:spcPct val="160000"/>
              </a:lnSpc>
            </a:pPr>
            <a:r>
              <a:rPr lang="pt-BR" altLang="pt-AU" sz="2200" dirty="0"/>
              <a:t>CUSHMAN, W.H.; ROSENBERG, D.J. </a:t>
            </a:r>
            <a:r>
              <a:rPr lang="pt-BR" altLang="pt-AU" sz="2200" b="1" dirty="0" err="1"/>
              <a:t>Human</a:t>
            </a:r>
            <a:r>
              <a:rPr lang="pt-BR" altLang="pt-AU" sz="2200" b="1" dirty="0"/>
              <a:t> </a:t>
            </a:r>
            <a:r>
              <a:rPr lang="pt-BR" altLang="pt-AU" sz="2200" b="1" dirty="0" err="1"/>
              <a:t>Factors</a:t>
            </a:r>
            <a:r>
              <a:rPr lang="pt-BR" altLang="pt-AU" sz="2200" b="1" dirty="0"/>
              <a:t> in </a:t>
            </a:r>
            <a:r>
              <a:rPr lang="pt-BR" altLang="pt-AU" sz="2200" b="1" dirty="0" err="1"/>
              <a:t>Product</a:t>
            </a:r>
            <a:r>
              <a:rPr lang="pt-BR" altLang="pt-AU" sz="2200" b="1" dirty="0"/>
              <a:t> Design.</a:t>
            </a:r>
            <a:r>
              <a:rPr lang="pt-BR" altLang="pt-AU" sz="2200" dirty="0"/>
              <a:t> Amsterdam, </a:t>
            </a:r>
            <a:r>
              <a:rPr lang="pt-BR" altLang="pt-AU" sz="2200" dirty="0" err="1"/>
              <a:t>Elsevier</a:t>
            </a:r>
            <a:r>
              <a:rPr lang="pt-BR" altLang="pt-AU" sz="2200" dirty="0"/>
              <a:t>, 1991.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F365C334-B3FA-FC47-B343-5CB1396F56D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do Produto</a:t>
            </a: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7D849680-1C29-D648-A4A2-39D43937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8">
            <a:extLst>
              <a:ext uri="{FF2B5EF4-FFF2-40B4-BE49-F238E27FC236}">
                <a16:creationId xmlns:a16="http://schemas.microsoft.com/office/drawing/2014/main" id="{C00336B4-F535-A04C-80A8-555175943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2053" name="Rectangle 9">
            <a:extLst>
              <a:ext uri="{FF2B5EF4-FFF2-40B4-BE49-F238E27FC236}">
                <a16:creationId xmlns:a16="http://schemas.microsoft.com/office/drawing/2014/main" id="{6AAE51C0-9A49-1D44-AE56-773CE85752C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032250"/>
          </a:xfrm>
          <a:noFill/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pt-BR" altLang="pt-AU" sz="2200"/>
              <a:t>Ergonomia – produtos são meios para que o homem possa executar determinadas funções – </a:t>
            </a:r>
            <a:r>
              <a:rPr lang="pt-BR" altLang="pt-AU" sz="2000"/>
              <a:t>sistema homem-máquina-ambiente</a:t>
            </a:r>
          </a:p>
          <a:p>
            <a:pPr eaLnBrk="1" hangingPunct="1">
              <a:lnSpc>
                <a:spcPct val="160000"/>
              </a:lnSpc>
            </a:pPr>
            <a:r>
              <a:rPr lang="pt-BR" altLang="pt-AU" sz="2000"/>
              <a:t>Estudar sistemas para que as máquinas e ambientes possam funcionar harmoniosamente com o homem, de modo que o desempenho dos mesmos seja adequado</a:t>
            </a:r>
          </a:p>
          <a:p>
            <a:pPr eaLnBrk="1" hangingPunct="1">
              <a:lnSpc>
                <a:spcPct val="160000"/>
              </a:lnSpc>
            </a:pPr>
            <a:r>
              <a:rPr lang="pt-BR" altLang="pt-AU" sz="2200"/>
              <a:t>Critérios para avaliação ergonômica de produtos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E2E896B5-569A-684C-A9F0-DA8BBA06C1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do Produto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255B76CE-6C98-DA45-84C1-DEDED969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77786841-238B-084B-A88F-D4FD3D791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83847DC-11E6-5748-B11C-6D675D24EE4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032250"/>
          </a:xfrm>
          <a:noFill/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pt-BR" altLang="pt-AU"/>
              <a:t>Características desejáveis dos produtos</a:t>
            </a:r>
          </a:p>
          <a:p>
            <a:pPr lvl="1" eaLnBrk="1" hangingPunct="1">
              <a:lnSpc>
                <a:spcPct val="160000"/>
              </a:lnSpc>
            </a:pPr>
            <a:r>
              <a:rPr lang="pt-BR" altLang="pt-AU"/>
              <a:t>Qualidade técnica</a:t>
            </a:r>
          </a:p>
          <a:p>
            <a:pPr lvl="2" eaLnBrk="1" hangingPunct="1">
              <a:lnSpc>
                <a:spcPct val="160000"/>
              </a:lnSpc>
            </a:pPr>
            <a:r>
              <a:rPr lang="pt-BR" altLang="pt-AU"/>
              <a:t>Eficiência com que o produto executa a função</a:t>
            </a:r>
          </a:p>
          <a:p>
            <a:pPr lvl="2" eaLnBrk="1" hangingPunct="1">
              <a:lnSpc>
                <a:spcPct val="160000"/>
              </a:lnSpc>
            </a:pPr>
            <a:r>
              <a:rPr lang="pt-BR" altLang="pt-AU"/>
              <a:t>Conversão de energia</a:t>
            </a:r>
          </a:p>
          <a:p>
            <a:pPr lvl="2" eaLnBrk="1" hangingPunct="1">
              <a:lnSpc>
                <a:spcPct val="160000"/>
              </a:lnSpc>
            </a:pPr>
            <a:r>
              <a:rPr lang="pt-BR" altLang="pt-AU"/>
              <a:t>Ausência de ruídos e vibrações</a:t>
            </a:r>
          </a:p>
          <a:p>
            <a:pPr lvl="2" eaLnBrk="1" hangingPunct="1">
              <a:lnSpc>
                <a:spcPct val="160000"/>
              </a:lnSpc>
            </a:pPr>
            <a:r>
              <a:rPr lang="pt-BR" altLang="pt-AU"/>
              <a:t>Facilidade de limpeza e manutenção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5B263E89-FE5F-9F4C-8F39-35C864C48FE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do Produto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A59320F6-7004-6849-B12B-EFE59A975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88A8D174-5646-4147-971C-C125B7F62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B592919-0764-534C-ACDE-348DBA790CC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032250"/>
          </a:xfrm>
          <a:noFill/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pt-BR" altLang="pt-AU" sz="2200"/>
              <a:t>Características desejáveis dos produtos</a:t>
            </a:r>
          </a:p>
          <a:p>
            <a:pPr lvl="1" eaLnBrk="1" hangingPunct="1">
              <a:lnSpc>
                <a:spcPct val="160000"/>
              </a:lnSpc>
            </a:pPr>
            <a:r>
              <a:rPr lang="pt-BR" altLang="pt-AU"/>
              <a:t>Qualidade ergonômica</a:t>
            </a:r>
          </a:p>
          <a:p>
            <a:pPr lvl="2" eaLnBrk="1" hangingPunct="1">
              <a:lnSpc>
                <a:spcPct val="160000"/>
              </a:lnSpc>
            </a:pPr>
            <a:r>
              <a:rPr lang="pt-BR" altLang="pt-AU" sz="1800"/>
              <a:t>Boa interação do produto com o usuário</a:t>
            </a:r>
          </a:p>
          <a:p>
            <a:pPr lvl="3" eaLnBrk="1" hangingPunct="1">
              <a:lnSpc>
                <a:spcPct val="160000"/>
              </a:lnSpc>
            </a:pPr>
            <a:r>
              <a:rPr lang="pt-BR" altLang="pt-AU" sz="1800"/>
              <a:t>facilidade de manuseio,</a:t>
            </a:r>
          </a:p>
          <a:p>
            <a:pPr lvl="3" eaLnBrk="1" hangingPunct="1">
              <a:lnSpc>
                <a:spcPct val="160000"/>
              </a:lnSpc>
            </a:pPr>
            <a:r>
              <a:rPr lang="pt-BR" altLang="pt-AU" sz="1800"/>
              <a:t>adaptação antropométrica,</a:t>
            </a:r>
          </a:p>
          <a:p>
            <a:pPr lvl="3" eaLnBrk="1" hangingPunct="1">
              <a:lnSpc>
                <a:spcPct val="160000"/>
              </a:lnSpc>
            </a:pPr>
            <a:r>
              <a:rPr lang="pt-BR" altLang="pt-AU" sz="1800"/>
              <a:t>clareza das informações,</a:t>
            </a:r>
          </a:p>
          <a:p>
            <a:pPr lvl="3" eaLnBrk="1" hangingPunct="1">
              <a:lnSpc>
                <a:spcPct val="160000"/>
              </a:lnSpc>
            </a:pPr>
            <a:r>
              <a:rPr lang="pt-BR" altLang="pt-AU" sz="1800"/>
              <a:t>facilidade de navegação, etc.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E4EE18BA-EF16-D04F-A238-7B65DD399B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do Produto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80319236-8A8C-8842-AE4E-B815ED733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C946649B-EA6B-A04C-8F18-A6AF37AB4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0EE94F1-0046-7D47-9A1F-1604A93AB75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032250"/>
          </a:xfrm>
          <a:noFill/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pt-BR" altLang="pt-AU" sz="2200"/>
              <a:t>Características desejáveis dos produtos</a:t>
            </a:r>
          </a:p>
          <a:p>
            <a:pPr lvl="1" eaLnBrk="1" hangingPunct="1">
              <a:lnSpc>
                <a:spcPct val="160000"/>
              </a:lnSpc>
            </a:pPr>
            <a:r>
              <a:rPr lang="pt-BR" altLang="pt-AU"/>
              <a:t>Qualidade estética</a:t>
            </a:r>
          </a:p>
          <a:p>
            <a:pPr lvl="2" eaLnBrk="1" hangingPunct="1">
              <a:lnSpc>
                <a:spcPct val="160000"/>
              </a:lnSpc>
            </a:pPr>
            <a:r>
              <a:rPr lang="pt-BR" altLang="pt-AU" sz="1800"/>
              <a:t>Proporcionar prazer ao consumidor</a:t>
            </a:r>
          </a:p>
          <a:p>
            <a:pPr lvl="3" eaLnBrk="1" hangingPunct="1">
              <a:lnSpc>
                <a:spcPct val="160000"/>
              </a:lnSpc>
            </a:pPr>
            <a:r>
              <a:rPr lang="pt-BR" altLang="pt-AU" sz="1800"/>
              <a:t>Formas, cores, materiais, texturas, acabamentos e movimentos, para que os produtos sejam considerados atraentes e desejáveis para o consumidor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CBF40BC3-1535-8A46-82AF-6F627BB738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do Produto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0E055A62-447E-BA40-9F28-967E73586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0B60D179-06B3-284B-AF59-542D3A6E8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DBEDAE4-9AB6-034F-BD03-25933AEA811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4"/>
            <a:ext cx="7772400" cy="4248869"/>
          </a:xfrm>
          <a:noFill/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pt-BR" altLang="pt-AU" sz="2400" dirty="0"/>
              <a:t>Classificação dos produtos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2800" dirty="0"/>
              <a:t>Bens de capital</a:t>
            </a:r>
          </a:p>
          <a:p>
            <a:pPr lvl="2" eaLnBrk="1" hangingPunct="1">
              <a:lnSpc>
                <a:spcPct val="180000"/>
              </a:lnSpc>
            </a:pPr>
            <a:r>
              <a:rPr lang="pt-BR" altLang="pt-AU" sz="1800" dirty="0"/>
              <a:t>Usados por empresas em atividades produtivas</a:t>
            </a:r>
          </a:p>
          <a:p>
            <a:pPr lvl="2" eaLnBrk="1" hangingPunct="1">
              <a:lnSpc>
                <a:spcPct val="180000"/>
              </a:lnSpc>
            </a:pPr>
            <a:r>
              <a:rPr lang="pt-BR" altLang="pt-AU" sz="1800" dirty="0"/>
              <a:t>Dificilmente usados de forma diferente da programada pela empresa e prevista pelos fabricantes</a:t>
            </a:r>
          </a:p>
          <a:p>
            <a:pPr lvl="2" eaLnBrk="1" hangingPunct="1">
              <a:lnSpc>
                <a:spcPct val="180000"/>
              </a:lnSpc>
            </a:pPr>
            <a:r>
              <a:rPr lang="pt-BR" altLang="pt-AU" sz="1800" dirty="0"/>
              <a:t>Qualidade técnica; renovação – avanço tecnológico</a:t>
            </a:r>
          </a:p>
          <a:p>
            <a:pPr lvl="2" eaLnBrk="1" hangingPunct="1">
              <a:lnSpc>
                <a:spcPct val="180000"/>
              </a:lnSpc>
            </a:pPr>
            <a:r>
              <a:rPr lang="pt-BR" altLang="pt-AU" sz="1800" dirty="0"/>
              <a:t>Usabilidade – operador não tem controle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EB8335B7-A839-0343-9D39-B0E7F3A6F2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do Produto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895F6D66-34F7-3B47-9DB1-AA6843C22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9E0E6CAE-7BA7-4A4E-A4F2-ED8D382E4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408E32E-36C8-3E44-A88F-6C7EE9D90CB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032250"/>
          </a:xfrm>
          <a:noFill/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pt-BR" altLang="pt-AU" sz="2400" dirty="0"/>
              <a:t>Classificação dos produtos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2800" dirty="0"/>
              <a:t>Bens de consumo</a:t>
            </a:r>
          </a:p>
          <a:p>
            <a:pPr lvl="2" eaLnBrk="1" hangingPunct="1">
              <a:lnSpc>
                <a:spcPct val="180000"/>
              </a:lnSpc>
            </a:pPr>
            <a:r>
              <a:rPr lang="pt-BR" altLang="pt-AU" sz="1800" dirty="0"/>
              <a:t>Usados por indivíduos no âmbito doméstico</a:t>
            </a:r>
          </a:p>
          <a:p>
            <a:pPr lvl="2" eaLnBrk="1" hangingPunct="1">
              <a:lnSpc>
                <a:spcPct val="180000"/>
              </a:lnSpc>
            </a:pPr>
            <a:r>
              <a:rPr lang="pt-BR" altLang="pt-AU" sz="1800" dirty="0"/>
              <a:t>Frequentemente usados de forma errada ou diferente da programada pela empresa e prevista pelos fabricantes</a:t>
            </a:r>
          </a:p>
          <a:p>
            <a:pPr lvl="2" eaLnBrk="1" hangingPunct="1">
              <a:lnSpc>
                <a:spcPct val="180000"/>
              </a:lnSpc>
            </a:pPr>
            <a:r>
              <a:rPr lang="pt-BR" altLang="pt-AU" sz="1800" dirty="0"/>
              <a:t>Usuários variados (crianças, idosos, ...)</a:t>
            </a:r>
          </a:p>
          <a:p>
            <a:pPr lvl="2" eaLnBrk="1" hangingPunct="1">
              <a:lnSpc>
                <a:spcPct val="180000"/>
              </a:lnSpc>
            </a:pPr>
            <a:r>
              <a:rPr lang="pt-BR" altLang="pt-AU" sz="1800" dirty="0"/>
              <a:t>Usabilidade é fator decisivo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39AB64AC-76C2-4A47-BD3C-3429DA50B5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do Produto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140981BD-E542-EB49-AC6E-D2A40066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F71395F7-0E2F-A64D-9E90-9C661A26A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BA7F02D-4928-6E4D-9CDE-C8003F29FDC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032250"/>
          </a:xfrm>
          <a:noFill/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pt-BR" altLang="pt-AU" sz="2000" b="1"/>
              <a:t>Projeto Universal e Usabilidade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/>
              <a:t>Globalização – aumento circulação mundial de produtos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/>
              <a:t>Ampla variação das características dos usuários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/>
              <a:t>Princípios do projeto universal e critérios para melhorar a usabilidade dos produtos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/>
              <a:t>Universal</a:t>
            </a:r>
            <a:r>
              <a:rPr lang="pt-BR" altLang="pt-AU" sz="1800"/>
              <a:t> = acessível à maioria da população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1800" b="1"/>
              <a:t>Usabilidade</a:t>
            </a:r>
            <a:r>
              <a:rPr lang="pt-BR" altLang="pt-AU" sz="1800"/>
              <a:t> = facilitar o uso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65552D43-1996-5D47-B2C5-5D249CC418D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pt-BR" sz="36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Ergonomia do Produto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92C60299-195A-C34E-BC69-0B1C9F1B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30DAA469-9A3F-B340-98D8-54368999E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AU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A6AA45D-1896-254D-BED8-238F0ED7706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76475"/>
            <a:ext cx="7772400" cy="4032250"/>
          </a:xfrm>
          <a:noFill/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pt-BR" altLang="pt-AU" sz="2400" b="1"/>
              <a:t>Projeto Universal</a:t>
            </a:r>
          </a:p>
          <a:p>
            <a:pPr lvl="1" eaLnBrk="1" hangingPunct="1">
              <a:lnSpc>
                <a:spcPct val="180000"/>
              </a:lnSpc>
            </a:pPr>
            <a:r>
              <a:rPr lang="pt-BR" altLang="pt-AU" sz="2000"/>
              <a:t>Dotar o produto com características que facilitem o seu uso pela maioria das pessoas, incluindo-se minorias</a:t>
            </a:r>
          </a:p>
          <a:p>
            <a:pPr eaLnBrk="1" hangingPunct="1">
              <a:lnSpc>
                <a:spcPct val="180000"/>
              </a:lnSpc>
            </a:pPr>
            <a:r>
              <a:rPr lang="pt-BR" altLang="pt-AU" sz="2100"/>
              <a:t>inadequação do termo universal – não existe projeto que possa ser usado sem restrições por todos os usuários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Century Gothic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808</Words>
  <Application>Microsoft Macintosh PowerPoint</Application>
  <PresentationFormat>Apresentação na tela (4:3)</PresentationFormat>
  <Paragraphs>107</Paragraphs>
  <Slides>17</Slides>
  <Notes>17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Times New Roman</vt:lpstr>
      <vt:lpstr>Arial</vt:lpstr>
      <vt:lpstr>Century Gothic</vt:lpstr>
      <vt:lpstr>Calibri</vt:lpstr>
      <vt:lpstr>Tahoma</vt:lpstr>
      <vt:lpstr>Estrutura padrão</vt:lpstr>
      <vt:lpstr>PhotoSuite 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ERM Brasil Ltda.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ERM Brasil Ltda.</dc:creator>
  <cp:lastModifiedBy>Uiara Montedo</cp:lastModifiedBy>
  <cp:revision>67</cp:revision>
  <dcterms:created xsi:type="dcterms:W3CDTF">2005-06-30T22:35:36Z</dcterms:created>
  <dcterms:modified xsi:type="dcterms:W3CDTF">2020-08-31T23:38:36Z</dcterms:modified>
</cp:coreProperties>
</file>