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2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5" r:id="rId17"/>
    <p:sldId id="284" r:id="rId18"/>
    <p:sldId id="283" r:id="rId19"/>
    <p:sldId id="286" r:id="rId20"/>
    <p:sldId id="287" r:id="rId21"/>
    <p:sldId id="278" r:id="rId22"/>
    <p:sldId id="279" r:id="rId23"/>
    <p:sldId id="288" r:id="rId24"/>
    <p:sldId id="280" r:id="rId25"/>
    <p:sldId id="281" r:id="rId26"/>
    <p:sldId id="293" r:id="rId27"/>
    <p:sldId id="292" r:id="rId28"/>
    <p:sldId id="291" r:id="rId29"/>
    <p:sldId id="290" r:id="rId30"/>
    <p:sldId id="289" r:id="rId31"/>
    <p:sldId id="257" r:id="rId32"/>
    <p:sldId id="259" r:id="rId33"/>
    <p:sldId id="260" r:id="rId34"/>
    <p:sldId id="261" r:id="rId35"/>
    <p:sldId id="262" r:id="rId36"/>
    <p:sldId id="301" r:id="rId37"/>
    <p:sldId id="302" r:id="rId38"/>
    <p:sldId id="300" r:id="rId39"/>
    <p:sldId id="299" r:id="rId40"/>
    <p:sldId id="263" r:id="rId41"/>
    <p:sldId id="303" r:id="rId42"/>
    <p:sldId id="264" r:id="rId43"/>
    <p:sldId id="304" r:id="rId44"/>
    <p:sldId id="294" r:id="rId45"/>
    <p:sldId id="305" r:id="rId46"/>
    <p:sldId id="295" r:id="rId47"/>
    <p:sldId id="306" r:id="rId48"/>
    <p:sldId id="296" r:id="rId49"/>
    <p:sldId id="297" r:id="rId50"/>
    <p:sldId id="307" r:id="rId51"/>
    <p:sldId id="298" r:id="rId5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>
        <p:scale>
          <a:sx n="60" d="100"/>
          <a:sy n="60" d="100"/>
        </p:scale>
        <p:origin x="1493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94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81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198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484313"/>
            <a:ext cx="10972800" cy="464185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11733" y="63468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BED5DAC-0EE8-4DCB-B953-0332B043AE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789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8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91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42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71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1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0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65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10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57B6-3B93-4E87-89D3-0CBDFB198835}" type="datetimeFigureOut">
              <a:rPr lang="pt-BR" smtClean="0"/>
              <a:t>01/06/2020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FCD8-A374-4624-ACCF-49BB42FBCD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Estratégias</a:t>
            </a:r>
            <a:br>
              <a:rPr lang="pt-BR" dirty="0" smtClean="0"/>
            </a:br>
            <a:r>
              <a:rPr lang="pt-BR" dirty="0" smtClean="0"/>
              <a:t>Opções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031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E8D2-91D4-415B-8855-7990EE30B9D4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92400" y="2235200"/>
            <a:ext cx="6400800" cy="1752600"/>
          </a:xfrm>
        </p:spPr>
        <p:txBody>
          <a:bodyPr>
            <a:normAutofit/>
          </a:bodyPr>
          <a:lstStyle/>
          <a:p>
            <a:r>
              <a:rPr lang="pt-BR" altLang="pt-BR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Reprodução sintética de um ativo de renda fixa</a:t>
            </a:r>
          </a:p>
        </p:txBody>
      </p:sp>
    </p:spTree>
    <p:extLst>
      <p:ext uri="{BB962C8B-B14F-4D97-AF65-F5344CB8AC3E}">
        <p14:creationId xmlns:p14="http://schemas.microsoft.com/office/powerpoint/2010/main" val="170100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2249-2920-49DE-8667-2269E31C6D30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Utilizado quando o investidor acredita na alta </a:t>
            </a:r>
            <a:r>
              <a:rPr lang="pt-BR" altLang="pt-BR" sz="3200" dirty="0" smtClean="0"/>
              <a:t>do ativo.</a:t>
            </a:r>
            <a:endParaRPr lang="pt-BR" altLang="pt-BR" sz="3200" dirty="0"/>
          </a:p>
          <a:p>
            <a:r>
              <a:rPr lang="pt-BR" altLang="pt-BR" sz="3200" dirty="0">
                <a:solidFill>
                  <a:schemeClr val="tx1"/>
                </a:solidFill>
              </a:rPr>
              <a:t>O investidor monta uma carteira que contém duas opções de compra </a:t>
            </a:r>
            <a:r>
              <a:rPr lang="pt-BR" altLang="pt-BR" sz="3200" dirty="0" smtClean="0">
                <a:solidFill>
                  <a:schemeClr val="tx1"/>
                </a:solidFill>
              </a:rPr>
              <a:t>do mesmo ativo-objeto</a:t>
            </a:r>
            <a:r>
              <a:rPr lang="pt-BR" altLang="pt-BR" sz="3200" dirty="0">
                <a:solidFill>
                  <a:schemeClr val="tx1"/>
                </a:solidFill>
              </a:rPr>
              <a:t>, com  a mesma data de vencimento, mas com preços de exercício diferentes.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</p:spTree>
    <p:extLst>
      <p:ext uri="{BB962C8B-B14F-4D97-AF65-F5344CB8AC3E}">
        <p14:creationId xmlns:p14="http://schemas.microsoft.com/office/powerpoint/2010/main" val="20105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0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4E387-F205-478A-8C2F-519F258D2D9C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Na </a:t>
            </a:r>
            <a:r>
              <a:rPr lang="pt-BR" altLang="pt-BR" sz="3200" dirty="0" smtClean="0"/>
              <a:t>Bolsa, </a:t>
            </a:r>
            <a:r>
              <a:rPr lang="pt-BR" altLang="pt-BR" sz="3200" dirty="0"/>
              <a:t>em </a:t>
            </a:r>
            <a:r>
              <a:rPr lang="pt-BR" altLang="pt-BR" sz="3200" dirty="0" smtClean="0"/>
              <a:t>determinada data, </a:t>
            </a:r>
            <a:r>
              <a:rPr lang="pt-BR" altLang="pt-BR" sz="3200" dirty="0"/>
              <a:t>poderia ter feito com opções de compra de </a:t>
            </a:r>
            <a:r>
              <a:rPr lang="pt-BR" altLang="pt-BR" sz="3200" dirty="0" smtClean="0"/>
              <a:t>um Ativo </a:t>
            </a:r>
            <a:r>
              <a:rPr lang="pt-BR" altLang="pt-BR" sz="3200" dirty="0"/>
              <a:t>com preços de exercício de R$ 44 e R$ </a:t>
            </a:r>
            <a:r>
              <a:rPr lang="pt-BR" altLang="pt-BR" sz="3200" dirty="0" smtClean="0"/>
              <a:t>50, com mesma data de</a:t>
            </a:r>
            <a:r>
              <a:rPr lang="pt-BR" altLang="pt-BR" sz="3200" dirty="0" smtClean="0"/>
              <a:t> vencimento em ambas opções</a:t>
            </a:r>
            <a:endParaRPr lang="pt-BR" altLang="pt-BR" sz="3200" dirty="0"/>
          </a:p>
          <a:p>
            <a:r>
              <a:rPr lang="pt-BR" altLang="pt-BR" sz="3200" dirty="0"/>
              <a:t>Preços das opções: R$ 4,10 e R$ 1,35, respectivamente.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O investidor compra a opção com preço de exercício mais baixo e vende a opção de compra com preço de exercício mais alto.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</p:spTree>
    <p:extLst>
      <p:ext uri="{BB962C8B-B14F-4D97-AF65-F5344CB8AC3E}">
        <p14:creationId xmlns:p14="http://schemas.microsoft.com/office/powerpoint/2010/main" val="21275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19D23-F8E6-402B-BA1D-E391F96CE918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Compra a opção com preço de exercício mais baixo  = R$ 4,10</a:t>
            </a:r>
          </a:p>
          <a:p>
            <a:r>
              <a:rPr lang="pt-BR" altLang="pt-BR" sz="3200" dirty="0"/>
              <a:t>Vende a opção de compra com preço de exercício mais alto = R$1,35</a:t>
            </a:r>
          </a:p>
          <a:p>
            <a:r>
              <a:rPr lang="pt-BR" altLang="pt-BR" sz="3200" dirty="0"/>
              <a:t>Desembolso = 4,10 – 1,35 = R$ 2,75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</p:spTree>
    <p:extLst>
      <p:ext uri="{BB962C8B-B14F-4D97-AF65-F5344CB8AC3E}">
        <p14:creationId xmlns:p14="http://schemas.microsoft.com/office/powerpoint/2010/main" val="307858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7CA9-944B-4399-A537-EB4FB3F3EB4E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  <p:graphicFrame>
        <p:nvGraphicFramePr>
          <p:cNvPr id="167014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190030"/>
              </p:ext>
            </p:extLst>
          </p:nvPr>
        </p:nvGraphicFramePr>
        <p:xfrm>
          <a:off x="2654300" y="1268414"/>
          <a:ext cx="6858000" cy="496824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do 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compra da opção R$ 44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venda da opção R$ 50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052D-5147-45A3-9F0B-BA7F6C426B3A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  <p:graphicFrame>
        <p:nvGraphicFramePr>
          <p:cNvPr id="1740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403238"/>
              </p:ext>
            </p:extLst>
          </p:nvPr>
        </p:nvGraphicFramePr>
        <p:xfrm>
          <a:off x="2654300" y="1268414"/>
          <a:ext cx="6858000" cy="496824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do 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compra da opção R$ 44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venda da opção R$ 50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3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052D-5147-45A3-9F0B-BA7F6C426B3A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  <p:graphicFrame>
        <p:nvGraphicFramePr>
          <p:cNvPr id="1740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13628"/>
              </p:ext>
            </p:extLst>
          </p:nvPr>
        </p:nvGraphicFramePr>
        <p:xfrm>
          <a:off x="2654300" y="1268414"/>
          <a:ext cx="6858000" cy="496824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do 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compra da opção R$ 44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venda da opção R$ 50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0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052D-5147-45A3-9F0B-BA7F6C426B3A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  <p:graphicFrame>
        <p:nvGraphicFramePr>
          <p:cNvPr id="1740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899520"/>
              </p:ext>
            </p:extLst>
          </p:nvPr>
        </p:nvGraphicFramePr>
        <p:xfrm>
          <a:off x="2654300" y="1268414"/>
          <a:ext cx="6858000" cy="496824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do 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compra da opção R$ 44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venda da opção R$ 50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052D-5147-45A3-9F0B-BA7F6C426B3A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Spread de alta</a:t>
            </a:r>
          </a:p>
        </p:txBody>
      </p:sp>
      <p:graphicFrame>
        <p:nvGraphicFramePr>
          <p:cNvPr id="1740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512855"/>
              </p:ext>
            </p:extLst>
          </p:nvPr>
        </p:nvGraphicFramePr>
        <p:xfrm>
          <a:off x="2654300" y="1268414"/>
          <a:ext cx="6858000" cy="496824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do 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compra da opção R$ 44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venda da opção R$ 50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-4,00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-6,00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26" y="0"/>
            <a:ext cx="11545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66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CBB6-5B1B-4790-9535-1D4890614E2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sz="3200" dirty="0"/>
              <a:t>Suponha que </a:t>
            </a:r>
            <a:r>
              <a:rPr lang="pt-BR" altLang="pt-BR" sz="3200" dirty="0" smtClean="0"/>
              <a:t>um ativo </a:t>
            </a:r>
            <a:r>
              <a:rPr lang="pt-BR" altLang="pt-BR" sz="3200" dirty="0"/>
              <a:t>esteja cotada a R$ 30,00 mas o investidor ache que ela vale R$ 36.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Considere que ele tenha R$ 30.000 para aplicar.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Alternativas</a:t>
            </a:r>
            <a:r>
              <a:rPr lang="pt-BR" altLang="pt-BR" sz="3200" dirty="0" smtClean="0">
                <a:solidFill>
                  <a:schemeClr val="tx1"/>
                </a:solidFill>
              </a:rPr>
              <a:t>:</a:t>
            </a:r>
            <a:endParaRPr lang="pt-BR" altLang="pt-BR" sz="3200" dirty="0">
              <a:solidFill>
                <a:schemeClr val="tx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11116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1" y="71022"/>
            <a:ext cx="12145649" cy="671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53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8FC61-66E4-41A9-B97E-51EE90302C22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Operação submetida a leilão, conforme regulamentação do mercado, em 23 outubro 2002.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Combinação de quatro opções, sendo duas de compra e duas de venda.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Box de Quatro Pontas</a:t>
            </a:r>
          </a:p>
        </p:txBody>
      </p:sp>
    </p:spTree>
    <p:extLst>
      <p:ext uri="{BB962C8B-B14F-4D97-AF65-F5344CB8AC3E}">
        <p14:creationId xmlns:p14="http://schemas.microsoft.com/office/powerpoint/2010/main" val="169356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E185-ADD5-43B6-9BF5-C754E673E60C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87500" y="1395413"/>
            <a:ext cx="8978900" cy="4806950"/>
          </a:xfrm>
        </p:spPr>
        <p:txBody>
          <a:bodyPr/>
          <a:lstStyle/>
          <a:p>
            <a:r>
              <a:rPr lang="pt-BR" altLang="pt-BR" sz="3000" dirty="0"/>
              <a:t>Compra de opção de compra de </a:t>
            </a:r>
            <a:r>
              <a:rPr lang="pt-BR" altLang="pt-BR" sz="3000" dirty="0" err="1" smtClean="0"/>
              <a:t>Ativi</a:t>
            </a:r>
            <a:r>
              <a:rPr lang="pt-BR" altLang="pt-BR" sz="3000" dirty="0" smtClean="0"/>
              <a:t> </a:t>
            </a:r>
            <a:r>
              <a:rPr lang="pt-BR" altLang="pt-BR" sz="3000" dirty="0"/>
              <a:t>com preço de exercício = R$ 32,00,  a R$ 9,60.</a:t>
            </a:r>
          </a:p>
          <a:p>
            <a:r>
              <a:rPr lang="pt-BR" altLang="pt-BR" sz="3000" dirty="0"/>
              <a:t>Venda de opção de compra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R$ 70,00,  a R$ 0,01.</a:t>
            </a:r>
          </a:p>
          <a:p>
            <a:r>
              <a:rPr lang="pt-BR" altLang="pt-BR" sz="3000" dirty="0"/>
              <a:t>Venda de opção de venda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R$ 32,00,  a R$ 0,12.</a:t>
            </a:r>
          </a:p>
          <a:p>
            <a:r>
              <a:rPr lang="pt-BR" altLang="pt-BR" sz="3000" dirty="0"/>
              <a:t>Compra de opção de venda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R$ 70,00,  a R$ 27,25</a:t>
            </a:r>
            <a:r>
              <a:rPr lang="pt-BR" altLang="pt-BR" sz="3000" dirty="0" smtClean="0"/>
              <a:t>.</a:t>
            </a:r>
            <a:endParaRPr lang="pt-BR" altLang="pt-BR" sz="3000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Box de Quatro Pontas</a:t>
            </a:r>
          </a:p>
        </p:txBody>
      </p:sp>
    </p:spTree>
    <p:extLst>
      <p:ext uri="{BB962C8B-B14F-4D97-AF65-F5344CB8AC3E}">
        <p14:creationId xmlns:p14="http://schemas.microsoft.com/office/powerpoint/2010/main" val="300407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0E185-ADD5-43B6-9BF5-C754E673E60C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87500" y="1395413"/>
            <a:ext cx="8978900" cy="4806950"/>
          </a:xfrm>
        </p:spPr>
        <p:txBody>
          <a:bodyPr/>
          <a:lstStyle/>
          <a:p>
            <a:r>
              <a:rPr lang="pt-BR" altLang="pt-BR" sz="3000" dirty="0"/>
              <a:t>Compra de opção de compra de </a:t>
            </a:r>
            <a:r>
              <a:rPr lang="pt-BR" altLang="pt-BR" sz="3000" dirty="0" err="1" smtClean="0"/>
              <a:t>Ativi</a:t>
            </a:r>
            <a:r>
              <a:rPr lang="pt-BR" altLang="pt-BR" sz="3000" dirty="0" smtClean="0"/>
              <a:t> </a:t>
            </a:r>
            <a:r>
              <a:rPr lang="pt-BR" altLang="pt-BR" sz="3000" dirty="0"/>
              <a:t>com preço de exercício = R$ 32,00,  a R$ 9,60.</a:t>
            </a:r>
          </a:p>
          <a:p>
            <a:r>
              <a:rPr lang="pt-BR" altLang="pt-BR" sz="3000" dirty="0"/>
              <a:t>Venda de opção de compra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R$ 70,00,  a R$ 0,01.</a:t>
            </a:r>
          </a:p>
          <a:p>
            <a:r>
              <a:rPr lang="pt-BR" altLang="pt-BR" sz="3000" dirty="0"/>
              <a:t>Venda de opção de venda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R$ 32,00,  a R$ 0,12.</a:t>
            </a:r>
          </a:p>
          <a:p>
            <a:r>
              <a:rPr lang="pt-BR" altLang="pt-BR" sz="3000" dirty="0"/>
              <a:t>Compra de opção de venda de </a:t>
            </a:r>
            <a:r>
              <a:rPr lang="pt-BR" altLang="pt-BR" sz="3000" dirty="0" smtClean="0"/>
              <a:t>Ativo com </a:t>
            </a:r>
            <a:r>
              <a:rPr lang="pt-BR" altLang="pt-BR" sz="3000" dirty="0"/>
              <a:t>preço de exercício = R$ 70,00,  a R$ 27,25.</a:t>
            </a:r>
          </a:p>
          <a:p>
            <a:r>
              <a:rPr lang="pt-BR" altLang="pt-BR" dirty="0">
                <a:solidFill>
                  <a:srgbClr val="FF0000"/>
                </a:solidFill>
              </a:rPr>
              <a:t>Desembolso = 9,60 – 0,01 – 0,12 + 27,75 = R$ 36,72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/>
              <a:t>Box de Quatro Pontas</a:t>
            </a:r>
          </a:p>
        </p:txBody>
      </p:sp>
    </p:spTree>
    <p:extLst>
      <p:ext uri="{BB962C8B-B14F-4D97-AF65-F5344CB8AC3E}">
        <p14:creationId xmlns:p14="http://schemas.microsoft.com/office/powerpoint/2010/main" val="380804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3CDEE-5939-46A1-BA0D-2632193B6009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0178" name="Group 19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5750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8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533322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788284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6798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4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673391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6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023495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CBB6-5B1B-4790-9535-1D4890614E26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sz="3200" dirty="0"/>
              <a:t>Suponha que </a:t>
            </a:r>
            <a:r>
              <a:rPr lang="pt-BR" altLang="pt-BR" sz="3200" dirty="0" smtClean="0"/>
              <a:t>um ativo </a:t>
            </a:r>
            <a:r>
              <a:rPr lang="pt-BR" altLang="pt-BR" sz="3200" dirty="0"/>
              <a:t>esteja cotada a R$ 30,00 mas o investidor ache que ela vale R$ 36.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Considere que ele tenha R$ 30.000 para aplicar.</a:t>
            </a:r>
          </a:p>
          <a:p>
            <a:r>
              <a:rPr lang="pt-BR" altLang="pt-BR" sz="3200" dirty="0">
                <a:solidFill>
                  <a:schemeClr val="tx1"/>
                </a:solidFill>
              </a:rPr>
              <a:t>Alternativas:</a:t>
            </a:r>
          </a:p>
          <a:p>
            <a:pPr lvl="1"/>
            <a:r>
              <a:rPr lang="pt-BR" altLang="pt-BR" sz="3200" dirty="0"/>
              <a:t>Comprar </a:t>
            </a:r>
            <a:r>
              <a:rPr lang="pt-BR" altLang="pt-BR" sz="3200" dirty="0" smtClean="0"/>
              <a:t>os ativos</a:t>
            </a:r>
            <a:endParaRPr lang="pt-BR" altLang="pt-BR" sz="3200" dirty="0"/>
          </a:p>
          <a:p>
            <a:pPr lvl="1"/>
            <a:r>
              <a:rPr lang="pt-BR" altLang="pt-BR" sz="3200" dirty="0"/>
              <a:t>Utilizar o mercado de opções.</a:t>
            </a:r>
            <a:endParaRPr lang="pt-BR" altLang="pt-BR" sz="3200" i="1" dirty="0">
              <a:sym typeface="Symbol" panose="05050102010706020507" pitchFamily="18" charset="2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26061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1BC15-A8D6-4677-9BED-FF1D6669B7DF}" type="slidenum">
              <a:rPr lang="pt-BR" altLang="pt-BR"/>
              <a:pPr/>
              <a:t>30</a:t>
            </a:fld>
            <a:endParaRPr lang="pt-BR" altLang="pt-BR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 dirty="0" smtClean="0"/>
              <a:t>Box de Quatro Pontas</a:t>
            </a:r>
            <a:endParaRPr lang="pt-BR" altLang="pt-BR" dirty="0"/>
          </a:p>
        </p:txBody>
      </p:sp>
      <p:graphicFrame>
        <p:nvGraphicFramePr>
          <p:cNvPr id="17203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2104"/>
              </p:ext>
            </p:extLst>
          </p:nvPr>
        </p:nvGraphicFramePr>
        <p:xfrm>
          <a:off x="1701800" y="1306513"/>
          <a:ext cx="8788400" cy="4460240"/>
        </p:xfrm>
        <a:graphic>
          <a:graphicData uri="http://schemas.openxmlformats.org/drawingml/2006/table">
            <a:tbl>
              <a:tblPr/>
              <a:tblGrid>
                <a:gridCol w="1054100"/>
                <a:gridCol w="1219200"/>
                <a:gridCol w="1422400"/>
                <a:gridCol w="1257300"/>
                <a:gridCol w="1282700"/>
                <a:gridCol w="1320800"/>
                <a:gridCol w="12319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Preço final da ação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Desemb. inicial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de compra da opção de compra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da opção de compra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venda de opção de venda R$ 32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da compra de opção de venda R$ 70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Lucro/ prejuízo final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-10,00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-36,72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-20,00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rgbClr val="FFFF00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rgbClr val="FFFFFF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Titular </a:t>
            </a:r>
            <a:r>
              <a:rPr lang="pt-BR" dirty="0" err="1" smtClean="0"/>
              <a:t>Call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Tendencial</a:t>
            </a:r>
          </a:p>
          <a:p>
            <a:pPr marL="0" indent="0">
              <a:buNone/>
            </a:pPr>
            <a:endParaRPr lang="pt-BR" sz="800" dirty="0" smtClean="0"/>
          </a:p>
          <a:p>
            <a:r>
              <a:rPr lang="pt-BR" sz="2400" dirty="0" smtClean="0"/>
              <a:t>Operação:</a:t>
            </a:r>
          </a:p>
          <a:p>
            <a:endParaRPr lang="pt-BR" sz="2400" dirty="0"/>
          </a:p>
          <a:p>
            <a:r>
              <a:rPr lang="pt-BR" sz="2400" dirty="0" smtClean="0"/>
              <a:t>Potencial de lucro: ilimitado</a:t>
            </a:r>
            <a:endParaRPr lang="pt-BR" sz="2400" dirty="0"/>
          </a:p>
          <a:p>
            <a:pPr marL="1828800" lvl="4" indent="0">
              <a:buNone/>
              <a:tabLst>
                <a:tab pos="2597150" algn="l"/>
              </a:tabLst>
            </a:pPr>
            <a:r>
              <a:rPr lang="pt-BR" sz="2400" dirty="0"/>
              <a:t>       </a:t>
            </a:r>
            <a:r>
              <a:rPr lang="pt-BR" sz="2400" dirty="0" smtClean="0"/>
              <a:t>	acima </a:t>
            </a:r>
            <a:r>
              <a:rPr lang="pt-BR" sz="2400" dirty="0"/>
              <a:t>do break </a:t>
            </a:r>
            <a:r>
              <a:rPr lang="pt-BR" sz="2400" dirty="0" err="1"/>
              <a:t>even</a:t>
            </a:r>
            <a:r>
              <a:rPr lang="pt-BR" sz="2400" dirty="0"/>
              <a:t>, cada ponto que o preço à </a:t>
            </a:r>
            <a:r>
              <a:rPr lang="pt-BR" sz="2400" dirty="0" smtClean="0"/>
              <a:t>vista sobe, </a:t>
            </a:r>
            <a:r>
              <a:rPr lang="pt-BR" sz="2400" dirty="0"/>
              <a:t>o </a:t>
            </a:r>
            <a:r>
              <a:rPr lang="pt-BR" sz="2400" dirty="0" smtClean="0"/>
              <a:t>    	lucro cresce </a:t>
            </a:r>
            <a:r>
              <a:rPr lang="pt-BR" sz="2400" dirty="0"/>
              <a:t>proporcionalmente</a:t>
            </a:r>
          </a:p>
          <a:p>
            <a:r>
              <a:rPr lang="pt-BR" sz="2400" dirty="0" smtClean="0"/>
              <a:t>Potencial de Prejuízo: 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quando PV </a:t>
            </a:r>
            <a:r>
              <a:rPr lang="pt-BR" dirty="0" smtClean="0">
                <a:sym typeface="Symbol" panose="05050102010706020507" pitchFamily="18" charset="2"/>
              </a:rPr>
              <a:t>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+ prêmio pago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</a:t>
            </a:r>
            <a:r>
              <a:rPr lang="pt-BR" dirty="0" smtClean="0"/>
              <a:t>máximo </a:t>
            </a:r>
            <a:r>
              <a:rPr lang="pt-BR" dirty="0" smtClean="0"/>
              <a:t>= prêmio pago</a:t>
            </a:r>
          </a:p>
          <a:p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/>
              <a:t> </a:t>
            </a:r>
            <a:r>
              <a:rPr lang="pt-BR" sz="2400" dirty="0" smtClean="0"/>
              <a:t>+ prêmio pago</a:t>
            </a:r>
          </a:p>
          <a:p>
            <a:r>
              <a:rPr lang="pt-BR" sz="2400" dirty="0" smtClean="0"/>
              <a:t>Quando usar: Avaliação altista do mercado (quanto mais altista, mais fora do 			  preço deve ser A)</a:t>
            </a:r>
          </a:p>
          <a:p>
            <a:r>
              <a:rPr lang="pt-BR" sz="2400" dirty="0" smtClean="0"/>
              <a:t>Para que usar: Alavancagem ou hedge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250" y="0"/>
            <a:ext cx="2121750" cy="1636067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431774" y="1218374"/>
            <a:ext cx="6062869" cy="106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Titular </a:t>
            </a:r>
            <a:r>
              <a:rPr lang="pt-BR" sz="2400" dirty="0" err="1" smtClean="0"/>
              <a:t>Call</a:t>
            </a:r>
            <a:r>
              <a:rPr lang="pt-BR" sz="2400" dirty="0" smtClean="0"/>
              <a:t> 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Comprado no ativo objeto e titular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</p:txBody>
      </p:sp>
      <p:sp>
        <p:nvSpPr>
          <p:cNvPr id="6" name="Chave esquerda 5"/>
          <p:cNvSpPr/>
          <p:nvPr/>
        </p:nvSpPr>
        <p:spPr>
          <a:xfrm>
            <a:off x="2305878" y="1152939"/>
            <a:ext cx="125896" cy="861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615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</a:t>
            </a:r>
            <a:r>
              <a:rPr lang="pt-BR" dirty="0" err="1" smtClean="0"/>
              <a:t>Call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Tendencial</a:t>
            </a:r>
          </a:p>
          <a:p>
            <a:pPr marL="0" indent="0">
              <a:buNone/>
            </a:pPr>
            <a:endParaRPr lang="pt-BR" sz="900" dirty="0" smtClean="0"/>
          </a:p>
          <a:p>
            <a:r>
              <a:rPr lang="pt-BR" sz="2400" dirty="0" smtClean="0"/>
              <a:t>Operação:</a:t>
            </a:r>
          </a:p>
          <a:p>
            <a:endParaRPr lang="pt-BR" sz="2400" dirty="0"/>
          </a:p>
          <a:p>
            <a:r>
              <a:rPr lang="pt-BR" sz="2400" dirty="0" smtClean="0"/>
              <a:t>Potencial de lucro: Limitado</a:t>
            </a:r>
            <a:endParaRPr lang="pt-BR" sz="2400" dirty="0"/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Lucro</a:t>
            </a:r>
            <a:r>
              <a:rPr lang="pt-BR" dirty="0" smtClean="0"/>
              <a:t> quando PV </a:t>
            </a:r>
            <a:r>
              <a:rPr lang="pt-BR" dirty="0" smtClean="0">
                <a:sym typeface="Symbol" panose="05050102010706020507" pitchFamily="18" charset="2"/>
              </a:rPr>
              <a:t>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+ prêmio recebido</a:t>
            </a:r>
            <a:endParaRPr lang="pt-BR" dirty="0"/>
          </a:p>
          <a:p>
            <a:pPr marL="457200" lvl="1" indent="0" defTabSz="865188">
              <a:buNone/>
            </a:pPr>
            <a:r>
              <a:rPr lang="pt-BR" dirty="0" smtClean="0"/>
              <a:t>			Lucro máximo = prêmio recebido</a:t>
            </a:r>
          </a:p>
          <a:p>
            <a:r>
              <a:rPr lang="pt-BR" sz="2400" dirty="0" smtClean="0"/>
              <a:t>Potencial de Prejuízo: ilimitado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acima </a:t>
            </a:r>
            <a:r>
              <a:rPr lang="pt-BR" dirty="0"/>
              <a:t>do break </a:t>
            </a:r>
            <a:r>
              <a:rPr lang="pt-BR" dirty="0" err="1"/>
              <a:t>even</a:t>
            </a:r>
            <a:r>
              <a:rPr lang="pt-BR" dirty="0"/>
              <a:t>, cada ponto que o preço à vista sobe, </a:t>
            </a:r>
            <a:r>
              <a:rPr lang="pt-BR" dirty="0" smtClean="0"/>
              <a:t>				o prejuízo cresce </a:t>
            </a:r>
            <a:r>
              <a:rPr lang="pt-BR" dirty="0"/>
              <a:t>proporcionalmente </a:t>
            </a: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/>
              <a:t> </a:t>
            </a:r>
            <a:r>
              <a:rPr lang="pt-BR" sz="2400" dirty="0" smtClean="0"/>
              <a:t>+ prêmio recebido</a:t>
            </a:r>
          </a:p>
          <a:p>
            <a:r>
              <a:rPr lang="pt-BR" sz="2400" dirty="0" smtClean="0"/>
              <a:t>Quando usar: Avaliação baixista do mercado (quanto mais baixista, mais dentro 		  do preço deve ser A)</a:t>
            </a:r>
          </a:p>
          <a:p>
            <a:r>
              <a:rPr lang="pt-BR" sz="2400" dirty="0" smtClean="0"/>
              <a:t>Para que usar: Especulativamente, com objetivo de receber o prêmio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431774" y="1218374"/>
            <a:ext cx="6062869" cy="106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A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Vendido no ativo objeto e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</p:txBody>
      </p:sp>
      <p:sp>
        <p:nvSpPr>
          <p:cNvPr id="6" name="Chave esquerda 5"/>
          <p:cNvSpPr/>
          <p:nvPr/>
        </p:nvSpPr>
        <p:spPr>
          <a:xfrm>
            <a:off x="2305878" y="1152939"/>
            <a:ext cx="125896" cy="861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250" y="0"/>
            <a:ext cx="2121750" cy="16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08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Titular </a:t>
            </a:r>
            <a:r>
              <a:rPr lang="pt-BR" dirty="0" err="1" smtClean="0"/>
              <a:t>Put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Tendencial</a:t>
            </a:r>
          </a:p>
          <a:p>
            <a:pPr marL="0" indent="0">
              <a:buNone/>
            </a:pPr>
            <a:endParaRPr lang="pt-BR" sz="800" dirty="0" smtClean="0"/>
          </a:p>
          <a:p>
            <a:r>
              <a:rPr lang="pt-BR" sz="2400" dirty="0" smtClean="0"/>
              <a:t>Operação:</a:t>
            </a:r>
          </a:p>
          <a:p>
            <a:endParaRPr lang="pt-BR" sz="2400" dirty="0"/>
          </a:p>
          <a:p>
            <a:r>
              <a:rPr lang="pt-BR" sz="2400" dirty="0" smtClean="0"/>
              <a:t>Potencial de lucro: ilimitado</a:t>
            </a:r>
            <a:endParaRPr lang="pt-BR" sz="2400" dirty="0"/>
          </a:p>
          <a:p>
            <a:pPr marL="1828800" lvl="4" indent="0">
              <a:buNone/>
              <a:tabLst>
                <a:tab pos="2597150" algn="l"/>
              </a:tabLst>
            </a:pPr>
            <a:r>
              <a:rPr lang="pt-BR" sz="2400" dirty="0"/>
              <a:t>       </a:t>
            </a:r>
            <a:r>
              <a:rPr lang="pt-BR" sz="2400" dirty="0" smtClean="0"/>
              <a:t>	abaixo </a:t>
            </a:r>
            <a:r>
              <a:rPr lang="pt-BR" sz="2400" dirty="0"/>
              <a:t>do break </a:t>
            </a:r>
            <a:r>
              <a:rPr lang="pt-BR" sz="2400" dirty="0" err="1"/>
              <a:t>even</a:t>
            </a:r>
            <a:r>
              <a:rPr lang="pt-BR" sz="2400" dirty="0"/>
              <a:t>, cada ponto que o preço à </a:t>
            </a:r>
            <a:r>
              <a:rPr lang="pt-BR" sz="2400" dirty="0" smtClean="0"/>
              <a:t>vista cai, </a:t>
            </a:r>
            <a:r>
              <a:rPr lang="pt-BR" sz="2400" dirty="0"/>
              <a:t>o </a:t>
            </a:r>
            <a:r>
              <a:rPr lang="pt-BR" sz="2400" dirty="0" smtClean="0"/>
              <a:t>    	lucro cresce </a:t>
            </a:r>
            <a:r>
              <a:rPr lang="pt-BR" sz="2400" dirty="0"/>
              <a:t>proporcionalmente</a:t>
            </a:r>
          </a:p>
          <a:p>
            <a:r>
              <a:rPr lang="pt-BR" sz="2400" dirty="0" smtClean="0"/>
              <a:t>Potencial de Prejuízo: 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quando 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– prêmio pago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</a:t>
            </a:r>
            <a:r>
              <a:rPr lang="pt-BR" dirty="0" smtClean="0"/>
              <a:t>máximo </a:t>
            </a:r>
            <a:r>
              <a:rPr lang="pt-BR" dirty="0" smtClean="0"/>
              <a:t>= prêmio pago</a:t>
            </a:r>
          </a:p>
          <a:p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/>
              <a:t> </a:t>
            </a:r>
            <a:r>
              <a:rPr lang="pt-BR" sz="2400" dirty="0" smtClean="0"/>
              <a:t>- prêmio pago</a:t>
            </a:r>
          </a:p>
          <a:p>
            <a:r>
              <a:rPr lang="pt-BR" sz="2400" dirty="0" smtClean="0"/>
              <a:t>Quando usar: Avaliação baixista do mercado (quanto mais baixista, mais fora do 		  preço deve ser A)</a:t>
            </a:r>
          </a:p>
          <a:p>
            <a:r>
              <a:rPr lang="pt-BR" sz="2400" dirty="0" smtClean="0"/>
              <a:t>Para que usar: Alavancagem ou hedge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431774" y="1218374"/>
            <a:ext cx="6062869" cy="106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Titular </a:t>
            </a:r>
            <a:r>
              <a:rPr lang="pt-BR" sz="2400" dirty="0" err="1" smtClean="0"/>
              <a:t>Put</a:t>
            </a:r>
            <a:r>
              <a:rPr lang="pt-BR" sz="2400" dirty="0" smtClean="0"/>
              <a:t> 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Vendid</a:t>
            </a:r>
            <a:r>
              <a:rPr lang="pt-BR" sz="2400" dirty="0" smtClean="0"/>
              <a:t>o no ativo objeto e titular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</p:txBody>
      </p:sp>
      <p:sp>
        <p:nvSpPr>
          <p:cNvPr id="6" name="Chave esquerda 5"/>
          <p:cNvSpPr/>
          <p:nvPr/>
        </p:nvSpPr>
        <p:spPr>
          <a:xfrm>
            <a:off x="2305878" y="1152939"/>
            <a:ext cx="125896" cy="861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706" y="0"/>
            <a:ext cx="2095875" cy="16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08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</a:t>
            </a:r>
            <a:r>
              <a:rPr lang="pt-BR" dirty="0" err="1" smtClean="0"/>
              <a:t>Put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Tendencial</a:t>
            </a:r>
          </a:p>
          <a:p>
            <a:pPr marL="0" indent="0">
              <a:buNone/>
            </a:pPr>
            <a:endParaRPr lang="pt-BR" sz="900" dirty="0" smtClean="0"/>
          </a:p>
          <a:p>
            <a:r>
              <a:rPr lang="pt-BR" sz="2400" dirty="0" smtClean="0"/>
              <a:t>Operação:</a:t>
            </a:r>
          </a:p>
          <a:p>
            <a:endParaRPr lang="pt-BR" sz="2400" dirty="0"/>
          </a:p>
          <a:p>
            <a:r>
              <a:rPr lang="pt-BR" sz="2400" dirty="0" smtClean="0"/>
              <a:t>Potencial de lucro: Limitado</a:t>
            </a:r>
            <a:endParaRPr lang="pt-BR" sz="2400" dirty="0"/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Lucro</a:t>
            </a:r>
            <a:r>
              <a:rPr lang="pt-BR" dirty="0" smtClean="0"/>
              <a:t> quando 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– prêmio recebido</a:t>
            </a:r>
            <a:endParaRPr lang="pt-BR" dirty="0"/>
          </a:p>
          <a:p>
            <a:pPr marL="457200" lvl="1" indent="0" defTabSz="865188">
              <a:buNone/>
            </a:pPr>
            <a:r>
              <a:rPr lang="pt-BR" dirty="0" smtClean="0"/>
              <a:t>			Lucro máximo = prêmio recebido</a:t>
            </a:r>
          </a:p>
          <a:p>
            <a:r>
              <a:rPr lang="pt-BR" sz="2400" dirty="0" smtClean="0"/>
              <a:t>Potencial de Prejuízo: ilimitado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abaixo </a:t>
            </a:r>
            <a:r>
              <a:rPr lang="pt-BR" dirty="0"/>
              <a:t>do break </a:t>
            </a:r>
            <a:r>
              <a:rPr lang="pt-BR" dirty="0" err="1"/>
              <a:t>even</a:t>
            </a:r>
            <a:r>
              <a:rPr lang="pt-BR" dirty="0"/>
              <a:t>, cada ponto que o preço à vista </a:t>
            </a:r>
            <a:r>
              <a:rPr lang="pt-BR" dirty="0" smtClean="0"/>
              <a:t>cai, 				o prejuízo cresce </a:t>
            </a:r>
            <a:r>
              <a:rPr lang="pt-BR" dirty="0"/>
              <a:t>proporcionalmente </a:t>
            </a: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/>
              <a:t> </a:t>
            </a:r>
            <a:r>
              <a:rPr lang="pt-BR" sz="2400" dirty="0" smtClean="0"/>
              <a:t>- prêmio recebido</a:t>
            </a:r>
          </a:p>
          <a:p>
            <a:r>
              <a:rPr lang="pt-BR" sz="2400" dirty="0" smtClean="0"/>
              <a:t>Quando usar: Avaliação altista do mercado (quanto mais altista, mais dentro 			  do preço deve ser A)</a:t>
            </a:r>
          </a:p>
          <a:p>
            <a:r>
              <a:rPr lang="pt-BR" sz="2400" dirty="0" smtClean="0"/>
              <a:t>Para que usar: Especulativamente, com objetivo de receber o prêmio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431774" y="1218374"/>
            <a:ext cx="6288156" cy="106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</p:txBody>
      </p:sp>
      <p:sp>
        <p:nvSpPr>
          <p:cNvPr id="6" name="Chave esquerda 5"/>
          <p:cNvSpPr/>
          <p:nvPr/>
        </p:nvSpPr>
        <p:spPr>
          <a:xfrm>
            <a:off x="2305878" y="1152939"/>
            <a:ext cx="125896" cy="861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898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Coberto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</a:t>
            </a:r>
            <a:endParaRPr lang="pt-BR" sz="2400" dirty="0">
              <a:solidFill>
                <a:schemeClr val="bg1"/>
              </a:solidFill>
            </a:endParaRPr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</a:t>
            </a:r>
            <a:r>
              <a:rPr lang="pt-BR" dirty="0" smtClean="0">
                <a:solidFill>
                  <a:schemeClr val="bg1"/>
                </a:solidFill>
              </a:rPr>
              <a:t>Lucro</a:t>
            </a:r>
            <a:r>
              <a:rPr lang="pt-BR" dirty="0" smtClean="0">
                <a:solidFill>
                  <a:schemeClr val="bg1"/>
                </a:solidFill>
              </a:rPr>
              <a:t> quando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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>
                <a:solidFill>
                  <a:schemeClr val="bg1"/>
                </a:solidFill>
              </a:rPr>
              <a:t> - prêmio recebido </a:t>
            </a:r>
          </a:p>
          <a:p>
            <a:pPr marL="457200" lvl="1" indent="0" defTabSz="865188">
              <a:buNone/>
            </a:pPr>
            <a:r>
              <a:rPr lang="pt-BR" dirty="0" smtClean="0">
                <a:solidFill>
                  <a:schemeClr val="bg1"/>
                </a:solidFill>
              </a:rPr>
              <a:t>			Lucro máximo =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  -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baseline="-25000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- prêmio recebido)</a:t>
            </a:r>
          </a:p>
          <a:p>
            <a:r>
              <a:rPr lang="pt-BR" sz="2400" dirty="0" smtClean="0"/>
              <a:t>Potencial de Prejuízo: </a:t>
            </a:r>
            <a:r>
              <a:rPr lang="pt-BR" sz="2400" dirty="0" smtClean="0">
                <a:solidFill>
                  <a:schemeClr val="bg1"/>
                </a:solidFill>
              </a:rPr>
              <a:t>ilimitado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</a:t>
            </a:r>
            <a:r>
              <a:rPr lang="pt-BR" dirty="0" smtClean="0">
                <a:solidFill>
                  <a:schemeClr val="bg1"/>
                </a:solidFill>
              </a:rPr>
              <a:t>Se o preço no vencimento estiver abaixo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smtClean="0">
                <a:solidFill>
                  <a:schemeClr val="bg1"/>
                </a:solidFill>
              </a:rPr>
              <a:t>preço de 					aquisição, o </a:t>
            </a:r>
            <a:r>
              <a:rPr lang="pt-BR" dirty="0" smtClean="0">
                <a:solidFill>
                  <a:schemeClr val="bg1"/>
                </a:solidFill>
              </a:rPr>
              <a:t>prejuízo cresce a medida que declina o </a:t>
            </a:r>
            <a:r>
              <a:rPr lang="pt-BR" dirty="0" smtClean="0">
                <a:solidFill>
                  <a:schemeClr val="bg1"/>
                </a:solidFill>
              </a:rPr>
              <a:t>preço </a:t>
            </a:r>
            <a:r>
              <a:rPr lang="pt-BR" dirty="0">
                <a:solidFill>
                  <a:schemeClr val="bg1"/>
                </a:solidFill>
              </a:rPr>
              <a:t>à </a:t>
            </a:r>
            <a:r>
              <a:rPr lang="pt-BR" dirty="0" smtClean="0">
                <a:solidFill>
                  <a:schemeClr val="bg1"/>
                </a:solidFill>
              </a:rPr>
              <a:t>				vista</a:t>
            </a:r>
            <a:endParaRPr lang="pt-BR" dirty="0">
              <a:solidFill>
                <a:schemeClr val="bg1"/>
              </a:solidFill>
            </a:endParaRP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chemeClr val="bg1"/>
                </a:solidFill>
              </a:rPr>
              <a:t>PV =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sz="2400" baseline="-250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- prêmio recebido </a:t>
            </a:r>
          </a:p>
          <a:p>
            <a:pPr defTabSz="739775"/>
            <a:r>
              <a:rPr lang="pt-BR" sz="2400" dirty="0" smtClean="0"/>
              <a:t>Quando usar: </a:t>
            </a:r>
            <a:r>
              <a:rPr lang="pt-BR" sz="2400" dirty="0" smtClean="0">
                <a:solidFill>
                  <a:schemeClr val="bg1"/>
                </a:solidFill>
              </a:rPr>
              <a:t>Avaliação moderadamente altista do mercado (quanto mais altista, mais fora do preço deve ser A)</a:t>
            </a:r>
          </a:p>
          <a:p>
            <a:r>
              <a:rPr lang="pt-BR" sz="2400" dirty="0" smtClean="0"/>
              <a:t>Para que usar: </a:t>
            </a:r>
            <a:r>
              <a:rPr lang="pt-BR" sz="2400" dirty="0" smtClean="0">
                <a:solidFill>
                  <a:schemeClr val="bg1"/>
                </a:solidFill>
              </a:rPr>
              <a:t>1. Reduzir custo de estoque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	    2. Fazer uma aplicação com uma taxa potencial de retorno 			        superior às de renda fixa.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2573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7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Coberto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1230657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r>
              <a:rPr lang="pt-BR" sz="2400" dirty="0" smtClean="0"/>
              <a:t>Exemplo: Preço aquisição = 80, Preço de exercício = 100 e Prêmio = 10</a:t>
            </a:r>
            <a:endParaRPr lang="pt-BR" sz="2400" dirty="0" smtClean="0"/>
          </a:p>
          <a:p>
            <a:r>
              <a:rPr lang="pt-BR" sz="2400" dirty="0" smtClean="0">
                <a:solidFill>
                  <a:schemeClr val="bg1"/>
                </a:solidFill>
              </a:rPr>
              <a:t>Limitado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2573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60775"/>
              </p:ext>
            </p:extLst>
          </p:nvPr>
        </p:nvGraphicFramePr>
        <p:xfrm>
          <a:off x="2243676" y="2193856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Aquisição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Venda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442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Coberto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1230657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r>
              <a:rPr lang="pt-BR" sz="2400" dirty="0" smtClean="0"/>
              <a:t>Exemplo: Preço aquisição = 80, Preço de exercício = 100 e Prêmio = 10</a:t>
            </a:r>
            <a:endParaRPr lang="pt-BR" sz="2400" dirty="0" smtClean="0"/>
          </a:p>
          <a:p>
            <a:r>
              <a:rPr lang="pt-BR" sz="2400" dirty="0" smtClean="0">
                <a:solidFill>
                  <a:schemeClr val="bg1"/>
                </a:solidFill>
              </a:rPr>
              <a:t>Limitado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2573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89992"/>
              </p:ext>
            </p:extLst>
          </p:nvPr>
        </p:nvGraphicFramePr>
        <p:xfrm>
          <a:off x="2243676" y="2193856"/>
          <a:ext cx="8128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Aquisição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Call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Venda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478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Coberto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</a:t>
            </a:r>
            <a:endParaRPr lang="pt-BR" sz="2400" dirty="0">
              <a:solidFill>
                <a:schemeClr val="bg1"/>
              </a:solidFill>
            </a:endParaRPr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</a:t>
            </a:r>
            <a:r>
              <a:rPr lang="pt-BR" dirty="0" smtClean="0">
                <a:solidFill>
                  <a:schemeClr val="bg1"/>
                </a:solidFill>
              </a:rPr>
              <a:t>Lucro</a:t>
            </a:r>
            <a:r>
              <a:rPr lang="pt-BR" dirty="0" smtClean="0">
                <a:solidFill>
                  <a:schemeClr val="bg1"/>
                </a:solidFill>
              </a:rPr>
              <a:t> quando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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>
                <a:solidFill>
                  <a:schemeClr val="bg1"/>
                </a:solidFill>
              </a:rPr>
              <a:t> - prêmio recebido </a:t>
            </a:r>
          </a:p>
          <a:p>
            <a:pPr marL="457200" lvl="1" indent="0" defTabSz="865188">
              <a:buNone/>
            </a:pPr>
            <a:r>
              <a:rPr lang="pt-BR" dirty="0" smtClean="0">
                <a:solidFill>
                  <a:schemeClr val="bg1"/>
                </a:solidFill>
              </a:rPr>
              <a:t>			Lucro máximo =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  -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baseline="-25000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- prêmio recebido)</a:t>
            </a:r>
          </a:p>
          <a:p>
            <a:r>
              <a:rPr lang="pt-BR" sz="2400" dirty="0" smtClean="0"/>
              <a:t>Potencial de Prejuízo: </a:t>
            </a:r>
            <a:r>
              <a:rPr lang="pt-BR" sz="2400" dirty="0" smtClean="0">
                <a:solidFill>
                  <a:schemeClr val="bg1"/>
                </a:solidFill>
              </a:rPr>
              <a:t>ilimitado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</a:t>
            </a:r>
            <a:r>
              <a:rPr lang="pt-BR" dirty="0" smtClean="0">
                <a:solidFill>
                  <a:schemeClr val="bg1"/>
                </a:solidFill>
              </a:rPr>
              <a:t>Se o preço no vencimento estiver abaixo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smtClean="0">
                <a:solidFill>
                  <a:schemeClr val="bg1"/>
                </a:solidFill>
              </a:rPr>
              <a:t>preço de 					aquisição, o </a:t>
            </a:r>
            <a:r>
              <a:rPr lang="pt-BR" dirty="0" smtClean="0">
                <a:solidFill>
                  <a:schemeClr val="bg1"/>
                </a:solidFill>
              </a:rPr>
              <a:t>prejuízo cresce a medida que declina o </a:t>
            </a:r>
            <a:r>
              <a:rPr lang="pt-BR" dirty="0" smtClean="0">
                <a:solidFill>
                  <a:schemeClr val="bg1"/>
                </a:solidFill>
              </a:rPr>
              <a:t>preço </a:t>
            </a:r>
            <a:r>
              <a:rPr lang="pt-BR" dirty="0">
                <a:solidFill>
                  <a:schemeClr val="bg1"/>
                </a:solidFill>
              </a:rPr>
              <a:t>à </a:t>
            </a:r>
            <a:r>
              <a:rPr lang="pt-BR" dirty="0" smtClean="0">
                <a:solidFill>
                  <a:schemeClr val="bg1"/>
                </a:solidFill>
              </a:rPr>
              <a:t>				vista</a:t>
            </a:r>
            <a:endParaRPr lang="pt-BR" dirty="0">
              <a:solidFill>
                <a:schemeClr val="bg1"/>
              </a:solidFill>
            </a:endParaRP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</a:t>
            </a:r>
            <a:r>
              <a:rPr lang="pt-BR" sz="2400" dirty="0" smtClean="0">
                <a:solidFill>
                  <a:schemeClr val="bg1"/>
                </a:solidFill>
              </a:rPr>
              <a:t>PV =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sz="2400" baseline="-250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- prêmio recebido </a:t>
            </a:r>
          </a:p>
          <a:p>
            <a:pPr defTabSz="739775"/>
            <a:r>
              <a:rPr lang="pt-BR" sz="2400" dirty="0" smtClean="0"/>
              <a:t>Quando usar: </a:t>
            </a:r>
            <a:r>
              <a:rPr lang="pt-BR" sz="2400" dirty="0" smtClean="0">
                <a:solidFill>
                  <a:schemeClr val="bg1"/>
                </a:solidFill>
              </a:rPr>
              <a:t>Avaliação moderadamente altista do mercado (quanto mais altista, mais fora do preço deve ser A)</a:t>
            </a:r>
          </a:p>
          <a:p>
            <a:r>
              <a:rPr lang="pt-BR" sz="2400" dirty="0" smtClean="0"/>
              <a:t>Para que usar: </a:t>
            </a:r>
            <a:r>
              <a:rPr lang="pt-BR" sz="2400" dirty="0" smtClean="0">
                <a:solidFill>
                  <a:schemeClr val="bg1"/>
                </a:solidFill>
              </a:rPr>
              <a:t>1. Reduzir custo de estoque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bg1"/>
                </a:solidFill>
              </a:rPr>
              <a:t>	</a:t>
            </a:r>
            <a:r>
              <a:rPr lang="pt-BR" sz="2400" dirty="0" smtClean="0">
                <a:solidFill>
                  <a:schemeClr val="bg1"/>
                </a:solidFill>
              </a:rPr>
              <a:t>	    2. Fazer uma aplicação com uma taxa potencial de retorno 			        superior às de renda fixa.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2573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323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432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Lançador Coberto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712443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 e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r>
              <a:rPr lang="pt-BR" sz="2400" dirty="0" smtClean="0"/>
              <a:t>Potencial de lucro: Limitado</a:t>
            </a:r>
            <a:endParaRPr lang="pt-BR" sz="2400" dirty="0"/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Lucro</a:t>
            </a:r>
            <a:r>
              <a:rPr lang="pt-BR" dirty="0" smtClean="0"/>
              <a:t> quando 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/>
              <a:t> - prêmio recebido </a:t>
            </a:r>
          </a:p>
          <a:p>
            <a:pPr marL="457200" lvl="1" indent="0" defTabSz="865188">
              <a:buNone/>
            </a:pPr>
            <a:r>
              <a:rPr lang="pt-BR" dirty="0" smtClean="0"/>
              <a:t>			Lucro máximo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 -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aquisição</a:t>
            </a:r>
            <a:r>
              <a:rPr lang="pt-BR" baseline="-25000" dirty="0" smtClean="0"/>
              <a:t> </a:t>
            </a:r>
            <a:r>
              <a:rPr lang="pt-BR" dirty="0" smtClean="0"/>
              <a:t>- prêmio recebido)</a:t>
            </a:r>
          </a:p>
          <a:p>
            <a:r>
              <a:rPr lang="pt-BR" sz="2400" dirty="0" smtClean="0"/>
              <a:t>Potencial de Prejuízo: ilimitado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Se o preço no vencimento estiver abaixo </a:t>
            </a:r>
            <a:r>
              <a:rPr lang="pt-BR" dirty="0"/>
              <a:t>do </a:t>
            </a:r>
            <a:r>
              <a:rPr lang="pt-BR" dirty="0" smtClean="0"/>
              <a:t>preço de 					aquisição, o </a:t>
            </a:r>
            <a:r>
              <a:rPr lang="pt-BR" dirty="0" smtClean="0"/>
              <a:t>prejuízo cresce a medida que declina o </a:t>
            </a:r>
            <a:r>
              <a:rPr lang="pt-BR" dirty="0" smtClean="0"/>
              <a:t>preço </a:t>
            </a:r>
            <a:r>
              <a:rPr lang="pt-BR" dirty="0"/>
              <a:t>à </a:t>
            </a:r>
            <a:r>
              <a:rPr lang="pt-BR" dirty="0" smtClean="0"/>
              <a:t>				vista</a:t>
            </a:r>
            <a:endParaRPr lang="pt-BR" dirty="0"/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aquisição</a:t>
            </a:r>
            <a:r>
              <a:rPr lang="pt-BR" sz="2400" baseline="-25000" dirty="0" smtClean="0"/>
              <a:t> </a:t>
            </a:r>
            <a:r>
              <a:rPr lang="pt-BR" sz="2400" dirty="0" smtClean="0"/>
              <a:t>- prêmio recebido </a:t>
            </a:r>
          </a:p>
          <a:p>
            <a:pPr defTabSz="739775"/>
            <a:r>
              <a:rPr lang="pt-BR" sz="2400" dirty="0" smtClean="0"/>
              <a:t>Quando usar: Avaliação moderadamente altista do mercado (quanto mais altista, mais fora do preço deve ser A)</a:t>
            </a:r>
          </a:p>
          <a:p>
            <a:r>
              <a:rPr lang="pt-BR" sz="2400" dirty="0" smtClean="0"/>
              <a:t>Para que usar: 1. Reduzir custo de estoque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    2. Fazer uma aplicação com uma taxa potencial de retorno 			        superior às de renda fixa.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7831" y="0"/>
            <a:ext cx="2147625" cy="16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1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3AE2-CD03-4F57-A9A3-DB42B1F42FE9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sz="3200" dirty="0"/>
              <a:t>Comprando </a:t>
            </a:r>
            <a:r>
              <a:rPr lang="pt-BR" altLang="pt-BR" sz="3200" dirty="0" smtClean="0"/>
              <a:t>os ativos:</a:t>
            </a:r>
            <a:endParaRPr lang="pt-BR" altLang="pt-BR" sz="3200" dirty="0"/>
          </a:p>
          <a:p>
            <a:pPr>
              <a:buFontTx/>
              <a:buNone/>
            </a:pPr>
            <a:r>
              <a:rPr lang="pt-BR" altLang="pt-BR" sz="3200" dirty="0"/>
              <a:t>	Compraria mil </a:t>
            </a:r>
            <a:r>
              <a:rPr lang="pt-BR" altLang="pt-BR" sz="3200" dirty="0" smtClean="0"/>
              <a:t>ativos</a:t>
            </a:r>
            <a:r>
              <a:rPr lang="pt-BR" altLang="pt-BR" sz="3200" dirty="0"/>
              <a:t>.</a:t>
            </a:r>
          </a:p>
          <a:p>
            <a:pPr lvl="1"/>
            <a:r>
              <a:rPr lang="pt-BR" altLang="pt-BR" sz="3200" dirty="0"/>
              <a:t>Gastaria R$ 30.000</a:t>
            </a:r>
          </a:p>
          <a:p>
            <a:pPr lvl="1"/>
            <a:r>
              <a:rPr lang="pt-BR" altLang="pt-BR" sz="3200" dirty="0"/>
              <a:t>Expectativa de atingir R$ 36.000</a:t>
            </a:r>
          </a:p>
          <a:p>
            <a:endParaRPr lang="pt-BR" altLang="pt-BR" sz="3200" i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25395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643"/>
            <a:ext cx="10515600" cy="98777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Lançador Coberto Triangular 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(Box de 3 pontas)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1341093"/>
            <a:ext cx="1083365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objeto,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				          titular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 e conhecido (corresponde à rentabilidade de aplicação)</a:t>
            </a:r>
            <a:endParaRPr lang="pt-BR" sz="2400" dirty="0">
              <a:solidFill>
                <a:schemeClr val="bg1"/>
              </a:solidFill>
            </a:endParaRPr>
          </a:p>
          <a:p>
            <a:pPr marL="457200" lvl="1" indent="0" defTabSz="865188">
              <a:buNone/>
            </a:pPr>
            <a:r>
              <a:rPr lang="pt-BR" dirty="0">
                <a:solidFill>
                  <a:schemeClr val="bg1"/>
                </a:solidFill>
              </a:rPr>
              <a:t>       </a:t>
            </a:r>
            <a:r>
              <a:rPr lang="pt-BR" dirty="0" smtClean="0">
                <a:solidFill>
                  <a:schemeClr val="bg1"/>
                </a:solidFill>
              </a:rPr>
              <a:t>		</a:t>
            </a:r>
            <a:r>
              <a:rPr lang="pt-BR" dirty="0" smtClean="0">
                <a:solidFill>
                  <a:schemeClr val="bg1"/>
                </a:solidFill>
              </a:rPr>
              <a:t>Lucro =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  -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baseline="-25000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- prêmio </a:t>
            </a:r>
            <a:r>
              <a:rPr lang="pt-BR" dirty="0" err="1" smtClean="0">
                <a:solidFill>
                  <a:schemeClr val="bg1"/>
                </a:solidFill>
              </a:rPr>
              <a:t>Call</a:t>
            </a:r>
            <a:r>
              <a:rPr lang="pt-BR" dirty="0" smtClean="0">
                <a:solidFill>
                  <a:schemeClr val="bg1"/>
                </a:solidFill>
              </a:rPr>
              <a:t> + prêmio </a:t>
            </a:r>
            <a:r>
              <a:rPr lang="pt-BR" dirty="0" err="1" smtClean="0">
                <a:solidFill>
                  <a:schemeClr val="bg1"/>
                </a:solidFill>
              </a:rPr>
              <a:t>Put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</a:p>
          <a:p>
            <a:pPr marL="457200" lvl="1" indent="0" defTabSz="865188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r>
              <a:rPr lang="pt-BR" sz="2400" dirty="0" smtClean="0"/>
              <a:t>Potencial de Prejuízo: </a:t>
            </a:r>
            <a:r>
              <a:rPr lang="pt-BR" sz="2400" dirty="0" smtClean="0">
                <a:solidFill>
                  <a:schemeClr val="bg1"/>
                </a:solidFill>
              </a:rPr>
              <a:t>não existe prejuízo nestas operações</a:t>
            </a:r>
          </a:p>
          <a:p>
            <a:pPr marL="457200" lvl="1" indent="0" defTabSz="739775">
              <a:buNone/>
            </a:pPr>
            <a:r>
              <a:rPr lang="pt-BR" dirty="0" smtClean="0"/>
              <a:t>					</a:t>
            </a:r>
          </a:p>
          <a:p>
            <a:pPr defTabSz="739775"/>
            <a:r>
              <a:rPr lang="pt-BR" sz="2400" dirty="0" smtClean="0"/>
              <a:t>Quando usar: </a:t>
            </a:r>
            <a:r>
              <a:rPr lang="pt-BR" sz="2400" dirty="0" smtClean="0">
                <a:solidFill>
                  <a:schemeClr val="bg1"/>
                </a:solidFill>
              </a:rPr>
              <a:t>Estratégia neutra em relação à tendência do mercado</a:t>
            </a:r>
          </a:p>
          <a:p>
            <a:pPr marL="0" indent="0" defTabSz="739775">
              <a:buNone/>
            </a:pPr>
            <a:r>
              <a:rPr lang="pt-BR" sz="2400" dirty="0" smtClean="0"/>
              <a:t> </a:t>
            </a:r>
          </a:p>
          <a:p>
            <a:r>
              <a:rPr lang="pt-BR" sz="2400" dirty="0" smtClean="0"/>
              <a:t>Para que usar: </a:t>
            </a:r>
            <a:r>
              <a:rPr lang="pt-BR" sz="2400" dirty="0" smtClean="0">
                <a:solidFill>
                  <a:schemeClr val="bg1"/>
                </a:solidFill>
              </a:rPr>
              <a:t>aplicação financeira com taxas pré-fixadas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00" y="0"/>
            <a:ext cx="2173500" cy="1668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220488" y="141702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7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6643"/>
            <a:ext cx="10515600" cy="987770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Lançador Coberto Triangular 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 smtClean="0"/>
              <a:t>(Box de 3 pontas)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0148" y="1341093"/>
            <a:ext cx="1083365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Comprado no ativo objeto,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				          titular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Potencial de lucro: Limitado e conhecido (corresponde à rentabilidade de aplicação)</a:t>
            </a:r>
            <a:endParaRPr lang="pt-BR" sz="2400" dirty="0"/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	</a:t>
            </a:r>
            <a:r>
              <a:rPr lang="pt-BR" dirty="0" smtClean="0"/>
              <a:t>Lucro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 -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aquisição</a:t>
            </a:r>
            <a:r>
              <a:rPr lang="pt-BR" baseline="-25000" dirty="0" smtClean="0"/>
              <a:t> </a:t>
            </a:r>
            <a:r>
              <a:rPr lang="pt-BR" dirty="0" smtClean="0"/>
              <a:t>- prêmio </a:t>
            </a:r>
            <a:r>
              <a:rPr lang="pt-BR" dirty="0" err="1" smtClean="0"/>
              <a:t>Call</a:t>
            </a:r>
            <a:r>
              <a:rPr lang="pt-BR" dirty="0" smtClean="0"/>
              <a:t> + prêmio </a:t>
            </a:r>
            <a:r>
              <a:rPr lang="pt-BR" dirty="0" err="1" smtClean="0"/>
              <a:t>Put</a:t>
            </a:r>
            <a:r>
              <a:rPr lang="pt-BR" dirty="0" smtClean="0"/>
              <a:t>)</a:t>
            </a:r>
          </a:p>
          <a:p>
            <a:pPr marL="457200" lvl="1" indent="0" defTabSz="865188">
              <a:buNone/>
            </a:pPr>
            <a:endParaRPr lang="pt-BR" dirty="0" smtClean="0"/>
          </a:p>
          <a:p>
            <a:r>
              <a:rPr lang="pt-BR" sz="2400" dirty="0" smtClean="0"/>
              <a:t>Potencial de Prejuízo: não existe prejuízo nestas operações</a:t>
            </a:r>
          </a:p>
          <a:p>
            <a:pPr marL="457200" lvl="1" indent="0" defTabSz="739775">
              <a:buNone/>
            </a:pPr>
            <a:r>
              <a:rPr lang="pt-BR" dirty="0" smtClean="0"/>
              <a:t>					</a:t>
            </a:r>
          </a:p>
          <a:p>
            <a:pPr defTabSz="739775"/>
            <a:r>
              <a:rPr lang="pt-BR" sz="2400" dirty="0" smtClean="0"/>
              <a:t>Quando usar: Estratégia neutra em relação à tendência do mercado</a:t>
            </a:r>
          </a:p>
          <a:p>
            <a:pPr marL="0" indent="0" defTabSz="739775">
              <a:buNone/>
            </a:pPr>
            <a:r>
              <a:rPr lang="pt-BR" sz="2400" dirty="0" smtClean="0"/>
              <a:t> </a:t>
            </a:r>
          </a:p>
          <a:p>
            <a:r>
              <a:rPr lang="pt-BR" sz="2400" dirty="0" smtClean="0"/>
              <a:t>Para que usar: aplicação financeira com taxas pré-fixadas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00" y="0"/>
            <a:ext cx="2173500" cy="16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725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Lançador Coberto Triangular Invertido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1739" y="969618"/>
            <a:ext cx="1118152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Vendido no ativo objeto (com mutuo),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				         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não existe prejuízo nestas operações </a:t>
            </a:r>
          </a:p>
          <a:p>
            <a:endParaRPr lang="pt-BR" sz="2400" dirty="0" smtClean="0"/>
          </a:p>
          <a:p>
            <a:r>
              <a:rPr lang="pt-BR" sz="2400" dirty="0" smtClean="0"/>
              <a:t>Potencial de Prejuízo: </a:t>
            </a:r>
            <a:r>
              <a:rPr lang="pt-BR" sz="2400" dirty="0" smtClean="0">
                <a:solidFill>
                  <a:schemeClr val="bg1"/>
                </a:solidFill>
              </a:rPr>
              <a:t>Limitado e conhecido (corresponde ao custo de captação)</a:t>
            </a:r>
            <a:endParaRPr lang="pt-BR" sz="2400" dirty="0">
              <a:solidFill>
                <a:schemeClr val="bg1"/>
              </a:solidFill>
            </a:endParaRPr>
          </a:p>
          <a:p>
            <a:pPr marL="457200" lvl="1" indent="0" defTabSz="865188">
              <a:buNone/>
            </a:pPr>
            <a:r>
              <a:rPr lang="pt-BR" dirty="0">
                <a:solidFill>
                  <a:schemeClr val="bg1"/>
                </a:solidFill>
              </a:rPr>
              <a:t>       </a:t>
            </a:r>
            <a:r>
              <a:rPr lang="pt-BR" dirty="0" smtClean="0">
                <a:solidFill>
                  <a:schemeClr val="bg1"/>
                </a:solidFill>
              </a:rPr>
              <a:t>	Custo</a:t>
            </a:r>
            <a:r>
              <a:rPr lang="pt-BR" dirty="0" smtClean="0">
                <a:solidFill>
                  <a:schemeClr val="bg1"/>
                </a:solidFill>
              </a:rPr>
              <a:t> =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  -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aquisição</a:t>
            </a:r>
            <a:r>
              <a:rPr lang="pt-BR" baseline="-25000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- prêmio </a:t>
            </a:r>
            <a:r>
              <a:rPr lang="pt-BR" dirty="0" err="1" smtClean="0">
                <a:solidFill>
                  <a:schemeClr val="bg1"/>
                </a:solidFill>
              </a:rPr>
              <a:t>Call</a:t>
            </a:r>
            <a:r>
              <a:rPr lang="pt-BR" dirty="0" smtClean="0">
                <a:solidFill>
                  <a:schemeClr val="bg1"/>
                </a:solidFill>
              </a:rPr>
              <a:t> + prêmio </a:t>
            </a:r>
            <a:r>
              <a:rPr lang="pt-BR" dirty="0" err="1" smtClean="0">
                <a:solidFill>
                  <a:schemeClr val="bg1"/>
                </a:solidFill>
              </a:rPr>
              <a:t>Put</a:t>
            </a:r>
            <a:r>
              <a:rPr lang="pt-BR" dirty="0" smtClean="0">
                <a:solidFill>
                  <a:schemeClr val="bg1"/>
                </a:solidFill>
              </a:rPr>
              <a:t>) + custo do mutuo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pPr marL="457200" lvl="1" indent="0" defTabSz="739775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</a:p>
          <a:p>
            <a:pPr defTabSz="739775"/>
            <a:r>
              <a:rPr lang="pt-BR" sz="2400" dirty="0" smtClean="0"/>
              <a:t>Quando usar: </a:t>
            </a:r>
            <a:r>
              <a:rPr lang="pt-BR" sz="2400" dirty="0" smtClean="0">
                <a:solidFill>
                  <a:schemeClr val="bg1"/>
                </a:solidFill>
              </a:rPr>
              <a:t>Estratégia neutra em relação à tendência do mercado </a:t>
            </a:r>
          </a:p>
          <a:p>
            <a:pPr marL="0" indent="0" defTabSz="739775">
              <a:buNone/>
            </a:pPr>
            <a:endParaRPr lang="pt-BR" sz="2400" dirty="0" smtClean="0"/>
          </a:p>
          <a:p>
            <a:r>
              <a:rPr lang="pt-BR" sz="2400" dirty="0" smtClean="0"/>
              <a:t>Para que usar: </a:t>
            </a:r>
            <a:r>
              <a:rPr lang="pt-BR" sz="2400" dirty="0" smtClean="0">
                <a:solidFill>
                  <a:schemeClr val="bg1"/>
                </a:solidFill>
              </a:rPr>
              <a:t>captar recursos com taxas pré-fixadas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75" y="0"/>
            <a:ext cx="2147625" cy="16684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1684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09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Lançador Coberto Triangular Invertido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1739" y="969618"/>
            <a:ext cx="1118152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</a:t>
            </a:r>
            <a:r>
              <a:rPr lang="pt-BR" sz="2400" dirty="0" smtClean="0"/>
              <a:t>Vendido no ativo objeto (com mutuo),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				         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Potencial de lucro: </a:t>
            </a:r>
            <a:r>
              <a:rPr lang="pt-BR" sz="2400" dirty="0" smtClean="0"/>
              <a:t>não existe prejuízo nestas operações </a:t>
            </a:r>
          </a:p>
          <a:p>
            <a:endParaRPr lang="pt-BR" sz="2400" dirty="0" smtClean="0"/>
          </a:p>
          <a:p>
            <a:r>
              <a:rPr lang="pt-BR" sz="2400" dirty="0" smtClean="0"/>
              <a:t>Potencial de Prejuízo: </a:t>
            </a:r>
            <a:r>
              <a:rPr lang="pt-BR" sz="2400" dirty="0" smtClean="0"/>
              <a:t>Limitado e conhecido (corresponde ao custo de captação)</a:t>
            </a:r>
            <a:endParaRPr lang="pt-BR" sz="2400" dirty="0"/>
          </a:p>
          <a:p>
            <a:pPr marL="457200" lvl="1" indent="0" defTabSz="865188">
              <a:buNone/>
            </a:pPr>
            <a:r>
              <a:rPr lang="pt-BR" dirty="0"/>
              <a:t>       </a:t>
            </a:r>
            <a:r>
              <a:rPr lang="pt-BR" dirty="0" smtClean="0"/>
              <a:t>	Custo</a:t>
            </a:r>
            <a:r>
              <a:rPr lang="pt-BR" dirty="0" smtClean="0"/>
              <a:t> =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 -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aquisição</a:t>
            </a:r>
            <a:r>
              <a:rPr lang="pt-BR" baseline="-25000" dirty="0" smtClean="0"/>
              <a:t> </a:t>
            </a:r>
            <a:r>
              <a:rPr lang="pt-BR" dirty="0" smtClean="0"/>
              <a:t>- prêmio </a:t>
            </a:r>
            <a:r>
              <a:rPr lang="pt-BR" dirty="0" err="1" smtClean="0"/>
              <a:t>Call</a:t>
            </a:r>
            <a:r>
              <a:rPr lang="pt-BR" dirty="0" smtClean="0"/>
              <a:t> + prêmio </a:t>
            </a:r>
            <a:r>
              <a:rPr lang="pt-BR" dirty="0" err="1" smtClean="0"/>
              <a:t>Put</a:t>
            </a:r>
            <a:r>
              <a:rPr lang="pt-BR" dirty="0" smtClean="0"/>
              <a:t>) + custo do mutuo</a:t>
            </a:r>
          </a:p>
          <a:p>
            <a:endParaRPr lang="pt-BR" sz="2400" dirty="0" smtClean="0"/>
          </a:p>
          <a:p>
            <a:pPr marL="457200" lvl="1" indent="0" defTabSz="739775">
              <a:buNone/>
            </a:pPr>
            <a:r>
              <a:rPr lang="pt-BR" dirty="0" smtClean="0"/>
              <a:t>	</a:t>
            </a:r>
          </a:p>
          <a:p>
            <a:pPr defTabSz="739775"/>
            <a:r>
              <a:rPr lang="pt-BR" sz="2400" dirty="0" smtClean="0"/>
              <a:t>Quando usar: Estratégia neutra em relação à tendência do mercado </a:t>
            </a:r>
          </a:p>
          <a:p>
            <a:pPr marL="0" indent="0" defTabSz="739775">
              <a:buNone/>
            </a:pPr>
            <a:endParaRPr lang="pt-BR" sz="2400" dirty="0" smtClean="0"/>
          </a:p>
          <a:p>
            <a:r>
              <a:rPr lang="pt-BR" sz="2400" dirty="0" smtClean="0"/>
              <a:t>Para que usar: captar recursos com taxas pré-fixadas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75" y="0"/>
            <a:ext cx="2147625" cy="16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230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Spread Altista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5239" y="841031"/>
            <a:ext cx="1118152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1.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2</a:t>
            </a:r>
            <a:r>
              <a:rPr lang="pt-BR" sz="2400" dirty="0" smtClean="0"/>
              <a:t>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3.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, vendido no ativo objeto</a:t>
            </a:r>
          </a:p>
          <a:p>
            <a:pPr marL="0" indent="0">
              <a:buNone/>
            </a:pPr>
            <a:r>
              <a:rPr lang="pt-BR" sz="2400" dirty="0" smtClean="0"/>
              <a:t>	         4.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, comprado no ativo objeto</a:t>
            </a:r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>
                <a:solidFill>
                  <a:schemeClr val="bg1"/>
                </a:solidFill>
              </a:rPr>
              <a:t>			Lucro quando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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>
                <a:solidFill>
                  <a:schemeClr val="bg1"/>
                </a:solidFill>
              </a:rPr>
              <a:t>B</a:t>
            </a:r>
            <a:endParaRPr lang="pt-BR" dirty="0" smtClean="0">
              <a:solidFill>
                <a:schemeClr val="bg1"/>
              </a:solidFill>
            </a:endParaRPr>
          </a:p>
          <a:p>
            <a:pPr marL="457200" lvl="1" indent="0" defTabSz="865188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Lucro máximo</a:t>
            </a:r>
            <a:r>
              <a:rPr lang="pt-BR" dirty="0" smtClean="0">
                <a:solidFill>
                  <a:schemeClr val="bg1"/>
                </a:solidFill>
              </a:rPr>
              <a:t> =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B</a:t>
            </a:r>
            <a:r>
              <a:rPr lang="pt-BR" dirty="0" smtClean="0">
                <a:solidFill>
                  <a:schemeClr val="bg1"/>
                </a:solidFill>
              </a:rPr>
              <a:t>  -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)</a:t>
            </a:r>
            <a:r>
              <a:rPr lang="pt-BR" dirty="0" smtClean="0">
                <a:solidFill>
                  <a:schemeClr val="bg1"/>
                </a:solidFill>
              </a:rPr>
              <a:t> - custo da posição</a:t>
            </a:r>
          </a:p>
          <a:p>
            <a:r>
              <a:rPr lang="pt-BR" sz="2400" dirty="0" smtClean="0"/>
              <a:t>Potencial de Prejuízo: </a:t>
            </a:r>
            <a:r>
              <a:rPr lang="pt-BR" sz="2400" dirty="0" smtClean="0">
                <a:solidFill>
                  <a:schemeClr val="bg1"/>
                </a:solidFill>
              </a:rPr>
              <a:t>Limitado</a:t>
            </a:r>
          </a:p>
          <a:p>
            <a:pPr marL="457200" lvl="1" indent="0" defTabSz="739775">
              <a:buNone/>
            </a:pPr>
            <a:r>
              <a:rPr lang="pt-BR" dirty="0" smtClean="0">
                <a:solidFill>
                  <a:schemeClr val="bg1"/>
                </a:solidFill>
              </a:rPr>
              <a:t>				Prejuízo = custo da posição 										Prejuízo máximo quando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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endParaRPr lang="pt-BR" dirty="0" smtClean="0">
              <a:solidFill>
                <a:schemeClr val="bg1"/>
              </a:solidFill>
            </a:endParaRPr>
          </a:p>
          <a:p>
            <a:pPr defTabSz="739775"/>
            <a:r>
              <a:rPr lang="pt-BR" sz="2400" dirty="0" smtClean="0"/>
              <a:t>Quando usar: </a:t>
            </a:r>
            <a:r>
              <a:rPr lang="pt-BR" sz="2400" dirty="0" smtClean="0">
                <a:solidFill>
                  <a:schemeClr val="bg1"/>
                </a:solidFill>
              </a:rPr>
              <a:t>Avaliação moderadamente altista do mercado</a:t>
            </a:r>
          </a:p>
          <a:p>
            <a:r>
              <a:rPr lang="pt-BR" sz="2400" dirty="0" smtClean="0"/>
              <a:t>Para que usar: </a:t>
            </a:r>
            <a:r>
              <a:rPr lang="pt-BR" sz="2400" dirty="0" smtClean="0">
                <a:solidFill>
                  <a:schemeClr val="bg1"/>
                </a:solidFill>
              </a:rPr>
              <a:t>aplicação de recursos; diminui o custo de entrada na posição em relação 		   à titular de </a:t>
            </a:r>
            <a:r>
              <a:rPr lang="pt-BR" sz="2400" dirty="0" err="1" smtClean="0">
                <a:solidFill>
                  <a:schemeClr val="bg1"/>
                </a:solidFill>
              </a:rPr>
              <a:t>Call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951" y="10064"/>
            <a:ext cx="2147625" cy="16619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2319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9578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Spread Altista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5239" y="841031"/>
            <a:ext cx="11181522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1.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2</a:t>
            </a:r>
            <a:r>
              <a:rPr lang="pt-BR" sz="2400" dirty="0" smtClean="0"/>
              <a:t>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3.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, vendido no ativo objeto</a:t>
            </a:r>
          </a:p>
          <a:p>
            <a:pPr marL="0" indent="0">
              <a:buNone/>
            </a:pPr>
            <a:r>
              <a:rPr lang="pt-BR" sz="2400" dirty="0" smtClean="0"/>
              <a:t>	         4.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e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, comprado no ativo objeto</a:t>
            </a:r>
          </a:p>
          <a:p>
            <a:r>
              <a:rPr lang="pt-BR" sz="2400" dirty="0" smtClean="0"/>
              <a:t>Potencial de lucro: </a:t>
            </a:r>
            <a:r>
              <a:rPr lang="pt-BR" sz="2400" dirty="0" smtClean="0"/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/>
              <a:t>			Lucro quando 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/>
              <a:t>B</a:t>
            </a:r>
            <a:endParaRPr lang="pt-BR" dirty="0" smtClean="0"/>
          </a:p>
          <a:p>
            <a:pPr marL="457200" lvl="1" indent="0" defTabSz="865188">
              <a:buNone/>
            </a:pPr>
            <a:r>
              <a:rPr lang="pt-BR" dirty="0"/>
              <a:t>	</a:t>
            </a:r>
            <a:r>
              <a:rPr lang="pt-BR" dirty="0" smtClean="0"/>
              <a:t>		Lucro máximo</a:t>
            </a:r>
            <a:r>
              <a:rPr lang="pt-BR" dirty="0" smtClean="0"/>
              <a:t> =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B</a:t>
            </a:r>
            <a:r>
              <a:rPr lang="pt-BR" dirty="0" smtClean="0"/>
              <a:t>  -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)</a:t>
            </a:r>
            <a:r>
              <a:rPr lang="pt-BR" dirty="0" smtClean="0"/>
              <a:t> - custo da posição</a:t>
            </a:r>
          </a:p>
          <a:p>
            <a:r>
              <a:rPr lang="pt-BR" sz="2400" dirty="0" smtClean="0"/>
              <a:t>Potencial de Prejuízo: </a:t>
            </a:r>
            <a:r>
              <a:rPr lang="pt-BR" sz="2400" dirty="0" smtClean="0"/>
              <a:t>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= custo da posição 										Prejuízo máximo quando PV </a:t>
            </a:r>
            <a:r>
              <a:rPr lang="pt-BR" dirty="0" smtClean="0">
                <a:sym typeface="Symbol" panose="05050102010706020507" pitchFamily="18" charset="2"/>
              </a:rPr>
              <a:t>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endParaRPr lang="pt-BR" dirty="0" smtClean="0"/>
          </a:p>
          <a:p>
            <a:pPr defTabSz="739775"/>
            <a:r>
              <a:rPr lang="pt-BR" sz="2400" dirty="0" smtClean="0"/>
              <a:t>Quando usar: Avaliação moderadamente altista do mercado</a:t>
            </a:r>
          </a:p>
          <a:p>
            <a:r>
              <a:rPr lang="pt-BR" sz="2400" dirty="0" smtClean="0"/>
              <a:t>Para que usar: aplicação de recursos; diminui o custo de entrada na posição em relação 		   à titular de </a:t>
            </a:r>
            <a:r>
              <a:rPr lang="pt-BR" sz="2400" dirty="0" err="1" smtClean="0"/>
              <a:t>Call</a:t>
            </a:r>
            <a:endParaRPr lang="pt-BR" sz="2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951" y="10064"/>
            <a:ext cx="2147625" cy="166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3028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Borboleta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1. 1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</a:t>
            </a:r>
            <a:r>
              <a:rPr lang="pt-BR" sz="2400" dirty="0" smtClean="0"/>
              <a:t> e </a:t>
            </a:r>
            <a:r>
              <a:rPr lang="pt-BR" sz="2400" dirty="0" smtClean="0"/>
              <a:t>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2</a:t>
            </a:r>
            <a:r>
              <a:rPr lang="pt-BR" sz="2400" dirty="0" smtClean="0"/>
              <a:t>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3.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 smtClean="0"/>
              <a:t>	         4.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B</a:t>
            </a:r>
            <a:r>
              <a:rPr lang="pt-BR" sz="2400" dirty="0" smtClean="0">
                <a:solidFill>
                  <a:schemeClr val="bg1"/>
                </a:solidFill>
              </a:rPr>
              <a:t>  -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A</a:t>
            </a:r>
            <a:r>
              <a:rPr lang="pt-BR" sz="2400" dirty="0" smtClean="0">
                <a:solidFill>
                  <a:schemeClr val="bg1"/>
                </a:solidFill>
              </a:rPr>
              <a:t> =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C</a:t>
            </a:r>
            <a:r>
              <a:rPr lang="pt-BR" sz="2400" dirty="0" smtClean="0">
                <a:solidFill>
                  <a:schemeClr val="bg1"/>
                </a:solidFill>
              </a:rPr>
              <a:t>  -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B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>
                <a:solidFill>
                  <a:schemeClr val="bg1"/>
                </a:solidFill>
              </a:rPr>
              <a:t>			Lucro: 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B</a:t>
            </a:r>
            <a:r>
              <a:rPr lang="pt-BR" dirty="0" smtClean="0">
                <a:solidFill>
                  <a:schemeClr val="bg1"/>
                </a:solidFill>
              </a:rPr>
              <a:t>  -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) - custo do spread</a:t>
            </a:r>
          </a:p>
          <a:p>
            <a:pPr marL="457200" lvl="1" indent="0" defTabSz="865188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Lucro máximo:</a:t>
            </a:r>
            <a:r>
              <a:rPr lang="pt-BR" dirty="0" smtClean="0">
                <a:solidFill>
                  <a:schemeClr val="bg1"/>
                </a:solidFill>
              </a:rPr>
              <a:t>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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 ou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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>
                <a:solidFill>
                  <a:schemeClr val="bg1"/>
                </a:solidFill>
              </a:rPr>
              <a:t>C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chemeClr val="bg1"/>
                </a:solidFill>
              </a:rPr>
              <a:t>no vencimento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sz="2400" dirty="0" smtClean="0"/>
              <a:t>Potencial de </a:t>
            </a:r>
            <a:r>
              <a:rPr lang="pt-BR" sz="2400" dirty="0"/>
              <a:t>Prejuízo: </a:t>
            </a:r>
          </a:p>
          <a:p>
            <a:r>
              <a:rPr lang="pt-BR" sz="2400" dirty="0" smtClean="0"/>
              <a:t>Quando </a:t>
            </a:r>
            <a:r>
              <a:rPr lang="pt-BR" sz="2400" dirty="0"/>
              <a:t>usar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Para que usar:</a:t>
            </a:r>
            <a:endParaRPr lang="pt-BR" sz="2400" dirty="0"/>
          </a:p>
          <a:p>
            <a:endParaRPr lang="pt-BR" sz="2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00" y="0"/>
            <a:ext cx="2173500" cy="169426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220488" y="84240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429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Borboleta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1. 1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</a:t>
            </a:r>
            <a:r>
              <a:rPr lang="pt-BR" sz="2400" dirty="0" smtClean="0"/>
              <a:t> e </a:t>
            </a:r>
            <a:r>
              <a:rPr lang="pt-BR" sz="2400" dirty="0" smtClean="0"/>
              <a:t>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2</a:t>
            </a:r>
            <a:r>
              <a:rPr lang="pt-BR" sz="2400" dirty="0" smtClean="0"/>
              <a:t>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3.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 smtClean="0"/>
              <a:t>	         4.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C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/>
              <a:t>Potencial de lucro: </a:t>
            </a:r>
            <a:r>
              <a:rPr lang="pt-BR" sz="2400" dirty="0" smtClean="0"/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/>
              <a:t>			Lucro: 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B</a:t>
            </a:r>
            <a:r>
              <a:rPr lang="pt-BR" dirty="0" smtClean="0"/>
              <a:t>  -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) - custo do spread</a:t>
            </a:r>
          </a:p>
          <a:p>
            <a:pPr marL="457200" lvl="1" indent="0" defTabSz="865188">
              <a:buNone/>
            </a:pPr>
            <a:r>
              <a:rPr lang="pt-BR" dirty="0"/>
              <a:t>	</a:t>
            </a:r>
            <a:r>
              <a:rPr lang="pt-BR" dirty="0" smtClean="0"/>
              <a:t>		Lucro máximo:</a:t>
            </a:r>
            <a:r>
              <a:rPr lang="pt-BR" dirty="0" smtClean="0"/>
              <a:t> PV </a:t>
            </a:r>
            <a:r>
              <a:rPr lang="pt-BR" dirty="0" smtClean="0">
                <a:sym typeface="Symbol" panose="05050102010706020507" pitchFamily="18" charset="2"/>
              </a:rPr>
              <a:t></a:t>
            </a:r>
            <a:r>
              <a:rPr lang="pt-BR" dirty="0" smtClean="0"/>
              <a:t>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ou</a:t>
            </a:r>
            <a:r>
              <a:rPr lang="pt-BR" dirty="0" smtClean="0"/>
              <a:t> </a:t>
            </a:r>
            <a:r>
              <a:rPr lang="pt-BR" dirty="0" smtClean="0"/>
              <a:t>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/>
              <a:t>C</a:t>
            </a:r>
            <a:r>
              <a:rPr lang="pt-BR" dirty="0" smtClean="0"/>
              <a:t>, </a:t>
            </a:r>
            <a:r>
              <a:rPr lang="pt-BR" dirty="0" smtClean="0"/>
              <a:t>no vencimento</a:t>
            </a:r>
            <a:endParaRPr lang="pt-BR" dirty="0" smtClean="0"/>
          </a:p>
          <a:p>
            <a:r>
              <a:rPr lang="pt-BR" sz="2400" dirty="0" smtClean="0"/>
              <a:t>Potencial de Prejuízo: </a:t>
            </a:r>
            <a:r>
              <a:rPr lang="pt-BR" sz="2400" dirty="0" smtClean="0"/>
              <a:t>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= custo do spread											Prejuízo máximo quando PV </a:t>
            </a:r>
            <a:r>
              <a:rPr lang="pt-BR" dirty="0" smtClean="0">
                <a:sym typeface="Symbol" panose="05050102010706020507" pitchFamily="18" charset="2"/>
              </a:rPr>
              <a:t>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endParaRPr lang="pt-BR" dirty="0" smtClean="0"/>
          </a:p>
          <a:p>
            <a:pPr marL="457200" lvl="1" indent="0" defTabSz="739775">
              <a:buNone/>
            </a:pPr>
            <a:endParaRPr lang="pt-BR" dirty="0"/>
          </a:p>
          <a:p>
            <a:pPr marL="457200" lvl="1" indent="0" defTabSz="739775">
              <a:buNone/>
            </a:pPr>
            <a:r>
              <a:rPr lang="pt-BR" dirty="0" smtClean="0"/>
              <a:t>(...)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00" y="0"/>
            <a:ext cx="2173500" cy="169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59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Borboleta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r>
              <a:rPr lang="pt-BR" sz="2400" dirty="0" smtClean="0"/>
              <a:t>Operação: 1. 1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</a:t>
            </a:r>
            <a:r>
              <a:rPr lang="pt-BR" sz="2400" dirty="0" smtClean="0"/>
              <a:t> e </a:t>
            </a:r>
            <a:r>
              <a:rPr lang="pt-BR" sz="2400" dirty="0" smtClean="0"/>
              <a:t>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	         2</a:t>
            </a:r>
            <a:r>
              <a:rPr lang="pt-BR" sz="2400" dirty="0" smtClean="0"/>
              <a:t>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2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3.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</a:p>
          <a:p>
            <a:pPr marL="0" indent="0">
              <a:buNone/>
            </a:pPr>
            <a:r>
              <a:rPr lang="pt-BR" sz="2400" dirty="0" smtClean="0"/>
              <a:t>	         4.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1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1 lançador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B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C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C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endParaRPr lang="pt-BR" sz="2400" dirty="0" smtClean="0">
              <a:solidFill>
                <a:srgbClr val="FF0000"/>
              </a:solidFill>
            </a:endParaRP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+</a:t>
            </a:r>
            <a:r>
              <a:rPr lang="pt-BR" sz="2400" dirty="0" smtClean="0"/>
              <a:t> custo do spread</a:t>
            </a:r>
          </a:p>
          <a:p>
            <a:pPr marL="0" indent="0" defTabSz="739775">
              <a:buNone/>
            </a:pPr>
            <a:r>
              <a:rPr lang="pt-BR" sz="2400" dirty="0" smtClean="0"/>
              <a:t>		   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C</a:t>
            </a:r>
            <a:r>
              <a:rPr lang="pt-BR" sz="2400" dirty="0" smtClean="0"/>
              <a:t> - custo do spread</a:t>
            </a:r>
          </a:p>
          <a:p>
            <a:pPr defTabSz="739775"/>
            <a:r>
              <a:rPr lang="pt-BR" sz="2400" dirty="0" smtClean="0"/>
              <a:t>Quando usar: Avaliação moderadamente altista, para mercados com baixa volatilidade 			       esperada</a:t>
            </a:r>
          </a:p>
          <a:p>
            <a:r>
              <a:rPr lang="pt-BR" sz="2400" dirty="0" smtClean="0"/>
              <a:t>Para que usar: aplicação de recursos; custo de entrada usualmente menor que o spread 		   altista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500" y="0"/>
            <a:ext cx="2173500" cy="169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545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Condor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endParaRPr lang="pt-BR" sz="2400" dirty="0" smtClean="0"/>
          </a:p>
          <a:p>
            <a:r>
              <a:rPr lang="pt-BR" sz="2400" dirty="0" smtClean="0"/>
              <a:t>Operação: 1.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r>
              <a:rPr lang="pt-BR" sz="2400" dirty="0" smtClean="0"/>
              <a:t>e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</a:t>
            </a:r>
            <a:r>
              <a:rPr lang="pt-BR" sz="2400" dirty="0" smtClean="0"/>
              <a:t>	</a:t>
            </a:r>
          </a:p>
          <a:p>
            <a:pPr marL="0" indent="0">
              <a:buNone/>
            </a:pPr>
            <a:r>
              <a:rPr lang="pt-BR" sz="2400" dirty="0" smtClean="0"/>
              <a:t>     	          2</a:t>
            </a:r>
            <a:r>
              <a:rPr lang="pt-BR" sz="2400" dirty="0" smtClean="0"/>
              <a:t>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 3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 smtClean="0"/>
              <a:t>	          4.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B</a:t>
            </a:r>
            <a:r>
              <a:rPr lang="pt-BR" sz="2400" dirty="0" smtClean="0">
                <a:solidFill>
                  <a:schemeClr val="bg1"/>
                </a:solidFill>
              </a:rPr>
              <a:t>  -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 smtClean="0">
                <a:solidFill>
                  <a:schemeClr val="bg1"/>
                </a:solidFill>
              </a:rPr>
              <a:t>A</a:t>
            </a:r>
            <a:r>
              <a:rPr lang="pt-BR" sz="2400" dirty="0" smtClean="0">
                <a:solidFill>
                  <a:schemeClr val="bg1"/>
                </a:solidFill>
              </a:rPr>
              <a:t> =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>
                <a:solidFill>
                  <a:schemeClr val="bg1"/>
                </a:solidFill>
              </a:rPr>
              <a:t>D</a:t>
            </a:r>
            <a:r>
              <a:rPr lang="pt-BR" sz="2400" dirty="0" smtClean="0">
                <a:solidFill>
                  <a:schemeClr val="bg1"/>
                </a:solidFill>
              </a:rPr>
              <a:t>  - </a:t>
            </a:r>
            <a:r>
              <a:rPr lang="pt-BR" sz="2400" dirty="0" err="1" smtClean="0">
                <a:solidFill>
                  <a:schemeClr val="bg1"/>
                </a:solidFill>
              </a:rPr>
              <a:t>P</a:t>
            </a:r>
            <a:r>
              <a:rPr lang="pt-BR" sz="2400" baseline="-25000" dirty="0" err="1" smtClean="0">
                <a:solidFill>
                  <a:schemeClr val="bg1"/>
                </a:solidFill>
              </a:rPr>
              <a:t>ex</a:t>
            </a:r>
            <a:r>
              <a:rPr lang="pt-BR" sz="2400" dirty="0" err="1">
                <a:solidFill>
                  <a:schemeClr val="bg1"/>
                </a:solidFill>
              </a:rPr>
              <a:t>C</a:t>
            </a:r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/>
              <a:t>Potencial de lucro: </a:t>
            </a:r>
            <a:r>
              <a:rPr lang="pt-BR" sz="2400" dirty="0" smtClean="0">
                <a:solidFill>
                  <a:schemeClr val="bg1"/>
                </a:solidFill>
              </a:rPr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>
                <a:solidFill>
                  <a:schemeClr val="bg1"/>
                </a:solidFill>
              </a:rPr>
              <a:t>			Lucro:  (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B</a:t>
            </a:r>
            <a:r>
              <a:rPr lang="pt-BR" dirty="0" smtClean="0">
                <a:solidFill>
                  <a:schemeClr val="bg1"/>
                </a:solidFill>
              </a:rPr>
              <a:t>  -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A</a:t>
            </a:r>
            <a:r>
              <a:rPr lang="pt-BR" dirty="0" smtClean="0">
                <a:solidFill>
                  <a:schemeClr val="bg1"/>
                </a:solidFill>
              </a:rPr>
              <a:t>) - custo do spread</a:t>
            </a:r>
          </a:p>
          <a:p>
            <a:pPr marL="457200" lvl="1" indent="0" defTabSz="865188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		Lucro máximo:</a:t>
            </a: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B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</a:t>
            </a:r>
            <a:r>
              <a:rPr lang="pt-BR" dirty="0" smtClean="0">
                <a:solidFill>
                  <a:schemeClr val="bg1"/>
                </a:solidFill>
              </a:rPr>
              <a:t> PV </a:t>
            </a:r>
            <a:r>
              <a:rPr lang="pt-BR" dirty="0" smtClean="0">
                <a:solidFill>
                  <a:schemeClr val="bg1"/>
                </a:solidFill>
                <a:sym typeface="Symbol" panose="05050102010706020507" pitchFamily="18" charset="2"/>
              </a:rPr>
              <a:t>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P</a:t>
            </a:r>
            <a:r>
              <a:rPr lang="pt-BR" baseline="-25000" dirty="0" err="1" smtClean="0">
                <a:solidFill>
                  <a:schemeClr val="bg1"/>
                </a:solidFill>
              </a:rPr>
              <a:t>ex</a:t>
            </a:r>
            <a:r>
              <a:rPr lang="pt-BR" dirty="0" err="1" smtClean="0">
                <a:solidFill>
                  <a:schemeClr val="bg1"/>
                </a:solidFill>
              </a:rPr>
              <a:t>C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sz="2400" dirty="0" smtClean="0"/>
              <a:t>Potencial de Prejuízo:</a:t>
            </a:r>
          </a:p>
          <a:p>
            <a:r>
              <a:rPr lang="pt-BR" sz="2400" dirty="0" smtClean="0"/>
              <a:t>Quando usar:</a:t>
            </a:r>
          </a:p>
          <a:p>
            <a:r>
              <a:rPr lang="pt-BR" sz="2400" dirty="0" smtClean="0"/>
              <a:t>Para que usar:</a:t>
            </a:r>
          </a:p>
          <a:p>
            <a:endParaRPr lang="pt-BR" sz="2400" dirty="0" smtClean="0"/>
          </a:p>
          <a:p>
            <a:endParaRPr lang="pt-BR" sz="2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75" y="29464"/>
            <a:ext cx="2147625" cy="16231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231976" y="102489"/>
            <a:ext cx="1769524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solidFill>
                <a:srgbClr val="FF0000"/>
              </a:solidFill>
            </a:endParaRPr>
          </a:p>
          <a:p>
            <a:pPr algn="ctr"/>
            <a:r>
              <a:rPr lang="pt-BR" sz="44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pt-B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1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74CD1-7E95-4B7E-9329-D7441800F8C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sz="3200" dirty="0"/>
              <a:t>Utilizando opções:</a:t>
            </a:r>
          </a:p>
          <a:p>
            <a:pPr>
              <a:buFontTx/>
              <a:buNone/>
            </a:pPr>
            <a:r>
              <a:rPr lang="pt-BR" altLang="pt-BR" sz="3200" dirty="0"/>
              <a:t>	prêmio da opção = R$ 1,50</a:t>
            </a:r>
          </a:p>
          <a:p>
            <a:pPr>
              <a:buFontTx/>
              <a:buNone/>
            </a:pPr>
            <a:r>
              <a:rPr lang="pt-BR" altLang="pt-BR" sz="3200" dirty="0"/>
              <a:t>	preço de exercício = R$ </a:t>
            </a:r>
            <a:r>
              <a:rPr lang="pt-BR" altLang="pt-BR" sz="3200" dirty="0" smtClean="0"/>
              <a:t>32</a:t>
            </a:r>
            <a:endParaRPr lang="pt-BR" altLang="pt-BR" sz="3200" dirty="0"/>
          </a:p>
          <a:p>
            <a:pPr>
              <a:buFontTx/>
              <a:buNone/>
            </a:pPr>
            <a:r>
              <a:rPr lang="pt-BR" altLang="pt-BR" sz="3200" dirty="0"/>
              <a:t>	</a:t>
            </a:r>
            <a:endParaRPr lang="pt-BR" altLang="pt-BR" sz="3200" dirty="0" smtClean="0"/>
          </a:p>
          <a:p>
            <a:pPr>
              <a:buFontTx/>
              <a:buNone/>
            </a:pPr>
            <a:r>
              <a:rPr lang="pt-BR" altLang="pt-BR" sz="3200" dirty="0" smtClean="0"/>
              <a:t>Compraria </a:t>
            </a:r>
            <a:r>
              <a:rPr lang="pt-BR" altLang="pt-BR" sz="3200" dirty="0"/>
              <a:t>20 mil opções.</a:t>
            </a:r>
          </a:p>
          <a:p>
            <a:pPr lvl="1"/>
            <a:r>
              <a:rPr lang="pt-BR" altLang="pt-BR" sz="3200" dirty="0"/>
              <a:t>Gastaria R$ 30.000</a:t>
            </a:r>
            <a:endParaRPr lang="pt-BR" altLang="pt-BR" sz="3200" i="1" dirty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24068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Condor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endParaRPr lang="pt-BR" sz="2400" dirty="0" smtClean="0"/>
          </a:p>
          <a:p>
            <a:r>
              <a:rPr lang="pt-BR" sz="2400" dirty="0" smtClean="0"/>
              <a:t>Operação: 1.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r>
              <a:rPr lang="pt-BR" sz="2400" dirty="0" smtClean="0"/>
              <a:t>e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</a:t>
            </a:r>
            <a:r>
              <a:rPr lang="pt-BR" sz="2400" dirty="0" smtClean="0"/>
              <a:t>	</a:t>
            </a:r>
          </a:p>
          <a:p>
            <a:pPr marL="0" indent="0">
              <a:buNone/>
            </a:pPr>
            <a:r>
              <a:rPr lang="pt-BR" sz="2400" dirty="0" smtClean="0"/>
              <a:t>     	          2</a:t>
            </a:r>
            <a:r>
              <a:rPr lang="pt-BR" sz="2400" dirty="0" smtClean="0"/>
              <a:t>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 3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 smtClean="0"/>
              <a:t>	          4.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/>
              <a:t>D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/>
              <a:t>C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/>
              <a:t>Potencial de lucro: </a:t>
            </a:r>
            <a:r>
              <a:rPr lang="pt-BR" sz="2400" dirty="0" smtClean="0"/>
              <a:t>Limitado </a:t>
            </a:r>
          </a:p>
          <a:p>
            <a:pPr marL="457200" lvl="1" indent="0" defTabSz="865188">
              <a:buNone/>
            </a:pPr>
            <a:r>
              <a:rPr lang="pt-BR" dirty="0" smtClean="0"/>
              <a:t>			Lucro:  (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B</a:t>
            </a:r>
            <a:r>
              <a:rPr lang="pt-BR" dirty="0" smtClean="0"/>
              <a:t>  -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) - custo do spread</a:t>
            </a:r>
          </a:p>
          <a:p>
            <a:pPr marL="457200" lvl="1" indent="0" defTabSz="865188">
              <a:buNone/>
            </a:pPr>
            <a:r>
              <a:rPr lang="pt-BR" dirty="0"/>
              <a:t>	</a:t>
            </a:r>
            <a:r>
              <a:rPr lang="pt-BR" dirty="0" smtClean="0"/>
              <a:t>		Lucro máximo:</a:t>
            </a:r>
            <a:r>
              <a:rPr lang="pt-BR" dirty="0" smtClean="0"/>
              <a:t> 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B</a:t>
            </a:r>
            <a:r>
              <a:rPr lang="pt-BR" dirty="0" smtClean="0"/>
              <a:t> </a:t>
            </a:r>
            <a:r>
              <a:rPr lang="pt-BR" dirty="0" smtClean="0">
                <a:sym typeface="Symbol" panose="05050102010706020507" pitchFamily="18" charset="2"/>
              </a:rPr>
              <a:t></a:t>
            </a:r>
            <a:r>
              <a:rPr lang="pt-BR" dirty="0" smtClean="0"/>
              <a:t> PV </a:t>
            </a:r>
            <a:r>
              <a:rPr lang="pt-BR" dirty="0" smtClean="0">
                <a:sym typeface="Symbol" panose="05050102010706020507" pitchFamily="18" charset="2"/>
              </a:rPr>
              <a:t></a:t>
            </a:r>
            <a:r>
              <a:rPr lang="pt-BR" dirty="0" smtClean="0"/>
              <a:t>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C</a:t>
            </a:r>
            <a:endParaRPr lang="pt-BR" dirty="0" smtClean="0"/>
          </a:p>
          <a:p>
            <a:r>
              <a:rPr lang="pt-BR" sz="2400" dirty="0" smtClean="0"/>
              <a:t>Potencial de Prejuízo: </a:t>
            </a:r>
            <a:r>
              <a:rPr lang="pt-BR" sz="2400" dirty="0" smtClean="0"/>
              <a:t>Limitado</a:t>
            </a:r>
          </a:p>
          <a:p>
            <a:pPr marL="457200" lvl="1" indent="0" defTabSz="739775">
              <a:buNone/>
            </a:pPr>
            <a:r>
              <a:rPr lang="pt-BR" dirty="0" smtClean="0"/>
              <a:t>				Prejuízo = custo do spread											Prejuízo máximo quando PV </a:t>
            </a:r>
            <a:r>
              <a:rPr lang="pt-BR" dirty="0" smtClean="0">
                <a:sym typeface="Symbol" panose="05050102010706020507" pitchFamily="18" charset="2"/>
              </a:rPr>
              <a:t>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 smtClean="0"/>
              <a:t>A</a:t>
            </a:r>
            <a:r>
              <a:rPr lang="pt-BR" dirty="0" smtClean="0"/>
              <a:t> ou PV </a:t>
            </a:r>
            <a:r>
              <a:rPr lang="pt-BR" dirty="0" smtClean="0">
                <a:sym typeface="Symbol" panose="05050102010706020507" pitchFamily="18" charset="2"/>
              </a:rPr>
              <a:t>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ex</a:t>
            </a:r>
            <a:r>
              <a:rPr lang="pt-BR" dirty="0" err="1"/>
              <a:t>D</a:t>
            </a:r>
            <a:r>
              <a:rPr lang="pt-BR" dirty="0" smtClean="0"/>
              <a:t> </a:t>
            </a:r>
            <a:endParaRPr lang="pt-BR" dirty="0"/>
          </a:p>
          <a:p>
            <a:pPr marL="457200" lvl="1" indent="0" defTabSz="739775">
              <a:buNone/>
            </a:pPr>
            <a:r>
              <a:rPr lang="pt-BR" dirty="0" smtClean="0"/>
              <a:t>(...)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75" y="29464"/>
            <a:ext cx="2147625" cy="16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64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44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Condor Comprador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8" y="841031"/>
            <a:ext cx="11558173" cy="4351338"/>
          </a:xfrm>
        </p:spPr>
        <p:txBody>
          <a:bodyPr>
            <a:noAutofit/>
          </a:bodyPr>
          <a:lstStyle/>
          <a:p>
            <a:r>
              <a:rPr lang="pt-BR" sz="2400" dirty="0" smtClean="0"/>
              <a:t>Tipo: Precisão</a:t>
            </a:r>
          </a:p>
          <a:p>
            <a:endParaRPr lang="pt-BR" sz="2400" dirty="0" smtClean="0"/>
          </a:p>
          <a:p>
            <a:r>
              <a:rPr lang="pt-BR" sz="2400" dirty="0" smtClean="0"/>
              <a:t>Operação: 1.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</a:t>
            </a:r>
            <a:r>
              <a:rPr lang="pt-BR" sz="2400" dirty="0" smtClean="0"/>
              <a:t>e </a:t>
            </a:r>
            <a:r>
              <a:rPr lang="pt-BR" sz="2400" dirty="0" smtClean="0"/>
              <a:t>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</a:t>
            </a:r>
            <a:r>
              <a:rPr lang="pt-BR" sz="2400" dirty="0" smtClean="0"/>
              <a:t>	</a:t>
            </a:r>
          </a:p>
          <a:p>
            <a:pPr marL="0" indent="0">
              <a:buNone/>
            </a:pPr>
            <a:r>
              <a:rPr lang="pt-BR" sz="2400" dirty="0" smtClean="0"/>
              <a:t>     	          2</a:t>
            </a:r>
            <a:r>
              <a:rPr lang="pt-BR" sz="2400" dirty="0" smtClean="0"/>
              <a:t>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          3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D</a:t>
            </a:r>
          </a:p>
          <a:p>
            <a:pPr marL="0" indent="0">
              <a:buNone/>
            </a:pPr>
            <a:r>
              <a:rPr lang="pt-BR" sz="2400" dirty="0" smtClean="0"/>
              <a:t>	          4. titular de </a:t>
            </a:r>
            <a:r>
              <a:rPr lang="pt-BR" sz="2400" dirty="0" err="1" smtClean="0"/>
              <a:t>Put</a:t>
            </a:r>
            <a:r>
              <a:rPr lang="pt-BR" sz="2400" dirty="0" smtClean="0"/>
              <a:t> A , lançador </a:t>
            </a:r>
            <a:r>
              <a:rPr lang="pt-BR" sz="2400" dirty="0" err="1" smtClean="0"/>
              <a:t>Put</a:t>
            </a:r>
            <a:r>
              <a:rPr lang="pt-BR" sz="2400" dirty="0" smtClean="0"/>
              <a:t> B, lançador </a:t>
            </a:r>
            <a:r>
              <a:rPr lang="pt-BR" sz="2400" dirty="0" err="1" smtClean="0"/>
              <a:t>Call</a:t>
            </a:r>
            <a:r>
              <a:rPr lang="pt-BR" sz="2400" dirty="0" smtClean="0"/>
              <a:t> C e 1 titular de </a:t>
            </a:r>
            <a:r>
              <a:rPr lang="pt-BR" sz="2400" dirty="0" err="1" smtClean="0"/>
              <a:t>Call</a:t>
            </a:r>
            <a:r>
              <a:rPr lang="pt-BR" sz="2400" dirty="0" smtClean="0"/>
              <a:t> D </a:t>
            </a:r>
          </a:p>
          <a:p>
            <a:r>
              <a:rPr lang="pt-BR" sz="2400" dirty="0" smtClean="0"/>
              <a:t>Condição necessária: </a:t>
            </a:r>
            <a:r>
              <a:rPr lang="pt-BR" sz="2400" dirty="0" smtClean="0"/>
              <a:t>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B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/>
              <a:t>D</a:t>
            </a:r>
            <a:r>
              <a:rPr lang="pt-BR" sz="2400" dirty="0" smtClean="0"/>
              <a:t>  -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/>
              <a:t>C</a:t>
            </a:r>
            <a:endParaRPr lang="pt-BR" sz="2400" dirty="0" smtClean="0">
              <a:solidFill>
                <a:srgbClr val="FF0000"/>
              </a:solidFill>
            </a:endParaRPr>
          </a:p>
          <a:p>
            <a:pPr defTabSz="739775"/>
            <a:r>
              <a:rPr lang="pt-BR" sz="2400" dirty="0" smtClean="0"/>
              <a:t>Break </a:t>
            </a:r>
            <a:r>
              <a:rPr lang="pt-BR" sz="2400" dirty="0" err="1" smtClean="0"/>
              <a:t>Even</a:t>
            </a:r>
            <a:r>
              <a:rPr lang="pt-BR" sz="2400" dirty="0" smtClean="0"/>
              <a:t>: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 smtClean="0"/>
              <a:t>A</a:t>
            </a:r>
            <a:r>
              <a:rPr lang="pt-BR" sz="2400" dirty="0" smtClean="0"/>
              <a:t> + custo do spread</a:t>
            </a:r>
          </a:p>
          <a:p>
            <a:pPr marL="0" indent="0" defTabSz="739775">
              <a:buNone/>
            </a:pPr>
            <a:r>
              <a:rPr lang="pt-BR" sz="2400" dirty="0" smtClean="0"/>
              <a:t>		    PV = </a:t>
            </a:r>
            <a:r>
              <a:rPr lang="pt-BR" sz="2400" dirty="0" err="1" smtClean="0"/>
              <a:t>P</a:t>
            </a:r>
            <a:r>
              <a:rPr lang="pt-BR" sz="2400" baseline="-25000" dirty="0" err="1" smtClean="0"/>
              <a:t>ex</a:t>
            </a:r>
            <a:r>
              <a:rPr lang="pt-BR" sz="2400" dirty="0" err="1"/>
              <a:t>D</a:t>
            </a:r>
            <a:r>
              <a:rPr lang="pt-BR" sz="2400" dirty="0" smtClean="0"/>
              <a:t> - custo do spread</a:t>
            </a:r>
          </a:p>
          <a:p>
            <a:pPr defTabSz="739775"/>
            <a:r>
              <a:rPr lang="pt-BR" sz="2400" dirty="0" smtClean="0"/>
              <a:t>Quando usar: Avaliação moderadamente altista, para mercados com volatilidade 			                 esperada moderada</a:t>
            </a:r>
          </a:p>
          <a:p>
            <a:r>
              <a:rPr lang="pt-BR" sz="2400" dirty="0" smtClean="0"/>
              <a:t>Para que usar: aplicação de recursos; custo de entrada usualmente menor que o spread 		   altista</a:t>
            </a:r>
            <a:endParaRPr lang="pt-BR" sz="2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75" y="29464"/>
            <a:ext cx="2147625" cy="162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CE59-8EB9-4E54-9626-91BF145398A0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altLang="pt-BR" sz="3200" dirty="0"/>
              <a:t>Dois cenários:</a:t>
            </a:r>
          </a:p>
          <a:p>
            <a:pPr lvl="1"/>
            <a:r>
              <a:rPr lang="pt-BR" altLang="pt-BR" sz="3200" dirty="0" smtClean="0"/>
              <a:t>Ativo </a:t>
            </a:r>
            <a:r>
              <a:rPr lang="pt-BR" altLang="pt-BR" sz="3200" dirty="0"/>
              <a:t>sobe para R$ 36</a:t>
            </a:r>
          </a:p>
          <a:p>
            <a:pPr lvl="1"/>
            <a:r>
              <a:rPr lang="pt-BR" altLang="pt-BR" sz="3200" dirty="0" smtClean="0"/>
              <a:t>Ativo </a:t>
            </a:r>
            <a:r>
              <a:rPr lang="pt-BR" altLang="pt-BR" sz="3200" dirty="0"/>
              <a:t>cai para R$ 28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8332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3EF2-45EF-44EC-A85D-12F74AA3A3F6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Resultado com a compra </a:t>
            </a:r>
            <a:r>
              <a:rPr lang="pt-BR" altLang="pt-BR" sz="3200" dirty="0" smtClean="0"/>
              <a:t>do ativo</a:t>
            </a:r>
            <a:r>
              <a:rPr lang="pt-BR" altLang="pt-BR" sz="3200" dirty="0"/>
              <a:t>:</a:t>
            </a:r>
          </a:p>
          <a:p>
            <a:pPr lvl="1"/>
            <a:r>
              <a:rPr lang="pt-BR" altLang="pt-BR" sz="3200" dirty="0" smtClean="0">
                <a:solidFill>
                  <a:srgbClr val="FF0000"/>
                </a:solidFill>
              </a:rPr>
              <a:t>Ativo </a:t>
            </a:r>
            <a:r>
              <a:rPr lang="pt-BR" altLang="pt-BR" sz="3200" dirty="0">
                <a:solidFill>
                  <a:srgbClr val="FF0000"/>
                </a:solidFill>
              </a:rPr>
              <a:t>sobe para R$ 36</a:t>
            </a:r>
          </a:p>
          <a:p>
            <a:pPr lvl="2"/>
            <a:r>
              <a:rPr lang="pt-BR" altLang="pt-BR" sz="3200" dirty="0"/>
              <a:t>Lucro/prejuízo do especulador = </a:t>
            </a:r>
          </a:p>
          <a:p>
            <a:pPr lvl="3">
              <a:buFontTx/>
              <a:buNone/>
            </a:pPr>
            <a:r>
              <a:rPr lang="pt-BR" altLang="pt-BR" sz="3200" dirty="0"/>
              <a:t>1.000 x (R$ 36 – R$ 30) = +R$ 6.000</a:t>
            </a:r>
          </a:p>
          <a:p>
            <a:pPr lvl="1"/>
            <a:r>
              <a:rPr lang="pt-BR" altLang="pt-BR" sz="3200" dirty="0" smtClean="0">
                <a:solidFill>
                  <a:srgbClr val="FF0000"/>
                </a:solidFill>
              </a:rPr>
              <a:t>Ativo </a:t>
            </a:r>
            <a:r>
              <a:rPr lang="pt-BR" altLang="pt-BR" sz="3200" dirty="0">
                <a:solidFill>
                  <a:srgbClr val="FF0000"/>
                </a:solidFill>
              </a:rPr>
              <a:t>cai para R$ 28</a:t>
            </a:r>
          </a:p>
          <a:p>
            <a:pPr lvl="2"/>
            <a:r>
              <a:rPr lang="pt-BR" altLang="pt-BR" sz="3200" dirty="0"/>
              <a:t>Lucro/prejuízo do especulador = </a:t>
            </a:r>
          </a:p>
          <a:p>
            <a:pPr lvl="3">
              <a:buFontTx/>
              <a:buNone/>
            </a:pPr>
            <a:r>
              <a:rPr lang="pt-BR" altLang="pt-BR" sz="3200" dirty="0"/>
              <a:t>1.000 x (R$ 28 – R$ 30) = -R$ 2.000</a:t>
            </a:r>
          </a:p>
          <a:p>
            <a:pPr lvl="1">
              <a:buFontTx/>
              <a:buNone/>
            </a:pPr>
            <a:endParaRPr lang="pt-BR" altLang="pt-BR" sz="3200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36862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7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7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7D407-8DCF-4F4E-96B4-227DF40A8EE3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699" y="1484313"/>
            <a:ext cx="8824281" cy="46418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altLang="pt-BR" sz="3200" dirty="0"/>
              <a:t>Resultado com as opções:</a:t>
            </a:r>
          </a:p>
          <a:p>
            <a:pPr lvl="1">
              <a:lnSpc>
                <a:spcPct val="90000"/>
              </a:lnSpc>
            </a:pPr>
            <a:r>
              <a:rPr lang="pt-BR" altLang="pt-BR" sz="3200" dirty="0" smtClean="0">
                <a:solidFill>
                  <a:srgbClr val="FF0000"/>
                </a:solidFill>
              </a:rPr>
              <a:t>Ativo </a:t>
            </a:r>
            <a:r>
              <a:rPr lang="pt-BR" altLang="pt-BR" sz="3200" dirty="0">
                <a:solidFill>
                  <a:srgbClr val="FF0000"/>
                </a:solidFill>
              </a:rPr>
              <a:t>sobe para R$ 36</a:t>
            </a:r>
          </a:p>
          <a:p>
            <a:pPr lvl="2">
              <a:lnSpc>
                <a:spcPct val="90000"/>
              </a:lnSpc>
            </a:pPr>
            <a:r>
              <a:rPr lang="pt-BR" altLang="pt-BR" sz="3200" dirty="0"/>
              <a:t>Exerce a opção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pt-BR" sz="3200" dirty="0"/>
              <a:t>	20.000 x (R$ 36 – R$ 32)       </a:t>
            </a:r>
            <a:r>
              <a:rPr lang="pt-BR" altLang="pt-BR" sz="3200" dirty="0" smtClean="0"/>
              <a:t>     </a:t>
            </a:r>
            <a:r>
              <a:rPr lang="pt-BR" altLang="pt-BR" sz="3200" dirty="0"/>
              <a:t>=  +R$ 80.000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pt-BR" sz="3200" dirty="0"/>
              <a:t>	Compra da opção                    </a:t>
            </a:r>
            <a:r>
              <a:rPr lang="pt-BR" altLang="pt-BR" sz="3200" dirty="0" smtClean="0"/>
              <a:t>    </a:t>
            </a:r>
            <a:r>
              <a:rPr lang="pt-BR" altLang="pt-BR" sz="3200" dirty="0"/>
              <a:t>=</a:t>
            </a:r>
            <a:r>
              <a:rPr lang="pt-BR" altLang="pt-BR" sz="3200" u="sng" dirty="0"/>
              <a:t>  - R$ 30.000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pt-BR" sz="3200" dirty="0"/>
              <a:t>	Lucro/prejuízo do especulador = + R$ 50.000</a:t>
            </a:r>
          </a:p>
          <a:p>
            <a:pPr lvl="1">
              <a:lnSpc>
                <a:spcPct val="90000"/>
              </a:lnSpc>
            </a:pPr>
            <a:r>
              <a:rPr lang="pt-BR" altLang="pt-BR" sz="3200" dirty="0" smtClean="0">
                <a:solidFill>
                  <a:srgbClr val="FF0000"/>
                </a:solidFill>
              </a:rPr>
              <a:t>Ativo </a:t>
            </a:r>
            <a:r>
              <a:rPr lang="pt-BR" altLang="pt-BR" sz="3200" dirty="0">
                <a:solidFill>
                  <a:srgbClr val="FF0000"/>
                </a:solidFill>
              </a:rPr>
              <a:t>cai para R$ 28</a:t>
            </a:r>
          </a:p>
          <a:p>
            <a:pPr lvl="2">
              <a:lnSpc>
                <a:spcPct val="90000"/>
              </a:lnSpc>
            </a:pPr>
            <a:r>
              <a:rPr lang="pt-BR" altLang="pt-BR" sz="3200" dirty="0"/>
              <a:t>Não exerce a opção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pt-BR" sz="3200" dirty="0"/>
              <a:t>	Compra da opção                     </a:t>
            </a:r>
            <a:r>
              <a:rPr lang="pt-BR" altLang="pt-BR" sz="3200" dirty="0" smtClean="0"/>
              <a:t>   =</a:t>
            </a:r>
            <a:r>
              <a:rPr lang="pt-BR" altLang="pt-BR" sz="3200" u="sng" dirty="0" smtClean="0"/>
              <a:t> </a:t>
            </a:r>
            <a:r>
              <a:rPr lang="pt-BR" altLang="pt-BR" sz="3200" u="sng" dirty="0"/>
              <a:t>- R$ 30.000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pt-BR" altLang="pt-BR" sz="3200" dirty="0"/>
              <a:t>	Lucro/prejuízo do especulador = - R$ 30.000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1002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8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8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8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8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8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4C1A-D863-48A7-897E-51226B07B442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7700" y="1484313"/>
            <a:ext cx="8369300" cy="4641850"/>
          </a:xfrm>
        </p:spPr>
        <p:txBody>
          <a:bodyPr>
            <a:normAutofit/>
          </a:bodyPr>
          <a:lstStyle/>
          <a:p>
            <a:r>
              <a:rPr lang="pt-BR" altLang="pt-BR" sz="3200" dirty="0"/>
              <a:t>O uso de opções gera possibilidades tanto de lucros maiores quanto de prejuízos maiores.</a:t>
            </a:r>
          </a:p>
          <a:p>
            <a:pPr lvl="1"/>
            <a:r>
              <a:rPr lang="pt-BR" altLang="pt-BR" sz="3200" b="1" dirty="0">
                <a:solidFill>
                  <a:srgbClr val="FF0000"/>
                </a:solidFill>
              </a:rPr>
              <a:t>Alavancagem</a:t>
            </a:r>
          </a:p>
          <a:p>
            <a:r>
              <a:rPr lang="pt-BR" altLang="pt-BR" sz="3200" dirty="0"/>
              <a:t>Riscos elevados, </a:t>
            </a:r>
            <a:r>
              <a:rPr lang="pt-BR" altLang="pt-BR" sz="3200" dirty="0">
                <a:solidFill>
                  <a:schemeClr val="tx1"/>
                </a:solidFill>
              </a:rPr>
              <a:t>tanto na maior amplitude dos resultados possíveis quanto nas possibilidades de prejuízo.</a:t>
            </a:r>
            <a:r>
              <a:rPr lang="pt-BR" altLang="pt-BR" sz="3200" dirty="0"/>
              <a:t>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Especulação</a:t>
            </a:r>
          </a:p>
        </p:txBody>
      </p:sp>
    </p:spTree>
    <p:extLst>
      <p:ext uri="{BB962C8B-B14F-4D97-AF65-F5344CB8AC3E}">
        <p14:creationId xmlns:p14="http://schemas.microsoft.com/office/powerpoint/2010/main" val="20686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 bldLvl="5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2181</Words>
  <Application>Microsoft Office PowerPoint</Application>
  <PresentationFormat>Widescreen</PresentationFormat>
  <Paragraphs>874</Paragraphs>
  <Slides>51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Symbol</vt:lpstr>
      <vt:lpstr>Tema do Office</vt:lpstr>
      <vt:lpstr>Estratégias Opções</vt:lpstr>
      <vt:lpstr>Especulação</vt:lpstr>
      <vt:lpstr>Especulação</vt:lpstr>
      <vt:lpstr>Especulação</vt:lpstr>
      <vt:lpstr>Especulação</vt:lpstr>
      <vt:lpstr>Especulação</vt:lpstr>
      <vt:lpstr>Especulação</vt:lpstr>
      <vt:lpstr>Especulação</vt:lpstr>
      <vt:lpstr>Especulação</vt:lpstr>
      <vt:lpstr>Apresentação do PowerPoint</vt:lpstr>
      <vt:lpstr>Spread de alta</vt:lpstr>
      <vt:lpstr>Spread de alta</vt:lpstr>
      <vt:lpstr>Spread de alta</vt:lpstr>
      <vt:lpstr>Spread de alta</vt:lpstr>
      <vt:lpstr>Spread de alta</vt:lpstr>
      <vt:lpstr>Spread de alta</vt:lpstr>
      <vt:lpstr>Spread de alta</vt:lpstr>
      <vt:lpstr>Spread de alta</vt:lpstr>
      <vt:lpstr>Apresentação do PowerPoint</vt:lpstr>
      <vt:lpstr>Apresentação do PowerPoint</vt:lpstr>
      <vt:lpstr>Box de Quatro Pontas</vt:lpstr>
      <vt:lpstr>Box de Quatro Pontas</vt:lpstr>
      <vt:lpstr>Box de Quatro Pontas</vt:lpstr>
      <vt:lpstr>Box de Quatro Pontas</vt:lpstr>
      <vt:lpstr>Box de Quatro Pontas</vt:lpstr>
      <vt:lpstr>Box de Quatro Pontas</vt:lpstr>
      <vt:lpstr>Box de Quatro Pontas</vt:lpstr>
      <vt:lpstr>Box de Quatro Pontas</vt:lpstr>
      <vt:lpstr>Box de Quatro Pontas</vt:lpstr>
      <vt:lpstr>Box de Quatro Pontas</vt:lpstr>
      <vt:lpstr>Titular Call</vt:lpstr>
      <vt:lpstr>Lançador Call</vt:lpstr>
      <vt:lpstr>Titular Put</vt:lpstr>
      <vt:lpstr>Lançador Put</vt:lpstr>
      <vt:lpstr>Lançador Coberto</vt:lpstr>
      <vt:lpstr>Lançador Coberto</vt:lpstr>
      <vt:lpstr>Lançador Coberto</vt:lpstr>
      <vt:lpstr>Lançador Coberto</vt:lpstr>
      <vt:lpstr>Lançador Coberto</vt:lpstr>
      <vt:lpstr>Lançador Coberto Triangular  (Box de 3 pontas)</vt:lpstr>
      <vt:lpstr>Lançador Coberto Triangular  (Box de 3 pontas)</vt:lpstr>
      <vt:lpstr>Lançador Coberto Triangular Invertido</vt:lpstr>
      <vt:lpstr>Lançador Coberto Triangular Invertido</vt:lpstr>
      <vt:lpstr>Spread Altista</vt:lpstr>
      <vt:lpstr>Spread Altista</vt:lpstr>
      <vt:lpstr>Borboleta Comprador</vt:lpstr>
      <vt:lpstr>Borboleta Comprador</vt:lpstr>
      <vt:lpstr>Borboleta Comprador</vt:lpstr>
      <vt:lpstr>Condor Comprador</vt:lpstr>
      <vt:lpstr>Condor Comprador</vt:lpstr>
      <vt:lpstr>Condor Comprador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USP</cp:lastModifiedBy>
  <cp:revision>36</cp:revision>
  <dcterms:created xsi:type="dcterms:W3CDTF">2020-06-01T17:56:20Z</dcterms:created>
  <dcterms:modified xsi:type="dcterms:W3CDTF">2020-06-03T02:43:42Z</dcterms:modified>
</cp:coreProperties>
</file>