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72" r:id="rId3"/>
    <p:sldId id="260" r:id="rId4"/>
    <p:sldId id="294" r:id="rId5"/>
    <p:sldId id="262" r:id="rId6"/>
    <p:sldId id="273" r:id="rId7"/>
    <p:sldId id="286" r:id="rId8"/>
    <p:sldId id="287" r:id="rId9"/>
    <p:sldId id="291" r:id="rId10"/>
    <p:sldId id="292" r:id="rId11"/>
    <p:sldId id="293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88" r:id="rId21"/>
    <p:sldId id="289" r:id="rId22"/>
    <p:sldId id="29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74" r:id="rId34"/>
    <p:sldId id="275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0314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sz="1000" dirty="0">
              <a:solidFill>
                <a:srgbClr val="55554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>
                <a:solidFill>
                  <a:srgbClr val="555544"/>
                </a:solidFill>
                <a:highlight>
                  <a:srgbClr val="FFFFFF"/>
                </a:highlight>
              </a:rPr>
              <a:t>Ao desenvolver uma estrutura teórica unificada e sistemática para a compreensão dos fenômenos biológicos e sociais o autor expõe três </a:t>
            </a:r>
            <a:r>
              <a:rPr lang="pt-BR" sz="1100" dirty="0" err="1">
                <a:solidFill>
                  <a:srgbClr val="555544"/>
                </a:solidFill>
                <a:highlight>
                  <a:srgbClr val="FFFFFF"/>
                </a:highlight>
              </a:rPr>
              <a:t>idéias</a:t>
            </a:r>
            <a:r>
              <a:rPr lang="pt-BR" sz="1100" dirty="0">
                <a:solidFill>
                  <a:srgbClr val="555544"/>
                </a:solidFill>
                <a:highlight>
                  <a:srgbClr val="FFFFFF"/>
                </a:highlight>
              </a:rPr>
              <a:t> sobre a natureza dos sistemas vivos. Correspondente ao estudo da forma, da matéria e do processo, essas perspectivas são básicas e fundamentais para este estudo. Conclui-se que a vida nunca se separa da matéria, mesmo que suas características por vezes, sejam imateriais.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2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368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76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392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977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Falar do conceito de homeostase p/ linkar com consquencias</a:t>
            </a:r>
          </a:p>
        </p:txBody>
      </p:sp>
    </p:spTree>
    <p:extLst>
      <p:ext uri="{BB962C8B-B14F-4D97-AF65-F5344CB8AC3E}">
        <p14:creationId xmlns:p14="http://schemas.microsoft.com/office/powerpoint/2010/main" val="335787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Falar do conceito de homeostase p/ linkar com consquencias</a:t>
            </a:r>
          </a:p>
        </p:txBody>
      </p:sp>
    </p:spTree>
    <p:extLst>
      <p:ext uri="{BB962C8B-B14F-4D97-AF65-F5344CB8AC3E}">
        <p14:creationId xmlns:p14="http://schemas.microsoft.com/office/powerpoint/2010/main" val="3195613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836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Falar do conceito de homeostase p/ linkar com consquencias</a:t>
            </a:r>
          </a:p>
        </p:txBody>
      </p:sp>
    </p:spTree>
    <p:extLst>
      <p:ext uri="{BB962C8B-B14F-4D97-AF65-F5344CB8AC3E}">
        <p14:creationId xmlns:p14="http://schemas.microsoft.com/office/powerpoint/2010/main" val="3784961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5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645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Falar do conceito de homeostase p/ linkar com consquencias</a:t>
            </a:r>
          </a:p>
        </p:txBody>
      </p:sp>
    </p:spTree>
    <p:extLst>
      <p:ext uri="{BB962C8B-B14F-4D97-AF65-F5344CB8AC3E}">
        <p14:creationId xmlns:p14="http://schemas.microsoft.com/office/powerpoint/2010/main" val="3205541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Falar do conceito de homeostase p/ linkar com consquencias</a:t>
            </a:r>
          </a:p>
        </p:txBody>
      </p:sp>
    </p:spTree>
    <p:extLst>
      <p:ext uri="{BB962C8B-B14F-4D97-AF65-F5344CB8AC3E}">
        <p14:creationId xmlns:p14="http://schemas.microsoft.com/office/powerpoint/2010/main" val="375505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119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4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48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24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17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477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45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5118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38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0435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34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122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22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79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835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1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234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73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020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95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50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932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t>‹#›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2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130300" y="669074"/>
            <a:ext cx="5825202" cy="236905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 dirty="0"/>
              <a:t>A ciência, paradigmas e modelos, o pensamento e a abordagem da complexidade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398992" y="3038128"/>
            <a:ext cx="3287817" cy="18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Engenharia e Sociedade - PRO3330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pt-BR" dirty="0"/>
              <a:t>Isabella Marchetti        8990240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dirty="0"/>
              <a:t>Lina Sohn                    8990149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dirty="0"/>
              <a:t>Lucas Motta                 8989915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dirty="0"/>
              <a:t>Luiza Toledo                8990052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dirty="0"/>
              <a:t>Rodrigo Trotta              8990153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dirty="0"/>
              <a:t>Victor Hugo Machado  8990066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noção de sujeito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7069601" cy="3416400"/>
          </a:xfrm>
        </p:spPr>
        <p:txBody>
          <a:bodyPr/>
          <a:lstStyle/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Complexidade: </a:t>
            </a: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ALTRUISMO X EGOCENTRISMO</a:t>
            </a:r>
          </a:p>
          <a:p>
            <a:pPr marL="0" indent="0" fontAlgn="base">
              <a:buNone/>
            </a:pPr>
            <a:endParaRPr lang="pt-BR" dirty="0">
              <a:solidFill>
                <a:schemeClr val="tx1"/>
              </a:solidFill>
            </a:endParaRPr>
          </a:p>
          <a:p>
            <a:pPr lvl="1" fontAlgn="base"/>
            <a:r>
              <a:rPr lang="pt-BR" dirty="0">
                <a:solidFill>
                  <a:schemeClr val="tx1"/>
                </a:solidFill>
              </a:rPr>
              <a:t>Sujeito egocêntrico recusa a morte que o devora; e, no entanto, é capaz de oferecer sua vida por suas ideias, pela pátria ou pela humanidade.</a:t>
            </a:r>
          </a:p>
          <a:p>
            <a:pPr marL="342900" lvl="1" indent="0" fontAlgn="base">
              <a:buNone/>
            </a:pP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Qualidade própria a todo indivíduo não se resume ao egoísmo, ao contrário, permite comunicação e altruísmo</a:t>
            </a:r>
          </a:p>
          <a:p>
            <a:pPr marL="0" indent="0" fontAlgn="base">
              <a:buNone/>
            </a:pP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“Cada um de nós é uma sociedade de várias personalidades. Mas existe este ‘Eu’ subjetivo, uma espécie de ponto fixo, que é ocupado ora por uma, ora por outra.”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80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Desafios associados à complexidade do sujeito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2717" y="1438914"/>
            <a:ext cx="7289939" cy="3416400"/>
          </a:xfrm>
        </p:spPr>
        <p:txBody>
          <a:bodyPr/>
          <a:lstStyle/>
          <a:p>
            <a:pPr fontAlgn="base"/>
            <a:r>
              <a:rPr lang="pt-BR" dirty="0"/>
              <a:t>Enfrentar os desafios é pensar também na complexidade que envolve o homem, seu próximo e seu contexto. Sendo assim, torna-se essencial uma reflexão de si mesmo, conforme o modo de conhecimento subjetivo de indivíduo a indivíduo, podendo chamar de compreensão de si e do outro.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dirty="0"/>
              <a:t>Conhecer o “todo complexo” que estamos inseridos para conseguir entender os reais problemas associados à vida das pessoas.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0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500" dirty="0"/>
              <a:t>As Conexões Ocultas: Ciência Para Uma Vida Sustentável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30300" y="3558515"/>
            <a:ext cx="5825202" cy="8226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err="1">
                <a:solidFill>
                  <a:schemeClr val="tx1"/>
                </a:solidFill>
              </a:rPr>
              <a:t>Frijof</a:t>
            </a:r>
            <a:r>
              <a:rPr lang="pt-BR" dirty="0">
                <a:solidFill>
                  <a:schemeClr val="tx1"/>
                </a:solidFill>
              </a:rPr>
              <a:t> Capra, 2002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Capítulo 3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A realidade Social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 Realidade Social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609630"/>
            <a:ext cx="3390505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dirty="0">
                <a:solidFill>
                  <a:schemeClr val="dk1"/>
                </a:solidFill>
              </a:rPr>
              <a:t>	</a:t>
            </a:r>
            <a:r>
              <a:rPr lang="pt-BR" dirty="0" err="1">
                <a:solidFill>
                  <a:schemeClr val="dk1"/>
                </a:solidFill>
              </a:rPr>
              <a:t>Defini-se</a:t>
            </a:r>
            <a:r>
              <a:rPr lang="pt-BR" dirty="0">
                <a:solidFill>
                  <a:schemeClr val="dk1"/>
                </a:solidFill>
              </a:rPr>
              <a:t> o padrão de organização de um sistema vivo como a configuração das relações entre os componentes do sistema; configuração esta que determina as características essenciais do sistema; a estrutura do sistema como a incorporação material desse padrão de organização; e o processo vital como o processo contínuo dessa incorporação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29550" y="1141700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Três Ideais Sobre a Vida</a:t>
            </a:r>
          </a:p>
        </p:txBody>
      </p:sp>
      <p:sp>
        <p:nvSpPr>
          <p:cNvPr id="128" name="Shape 128"/>
          <p:cNvSpPr/>
          <p:nvPr/>
        </p:nvSpPr>
        <p:spPr>
          <a:xfrm>
            <a:off x="4253589" y="2375886"/>
            <a:ext cx="1310934" cy="4363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600"/>
              <a:t>processo</a:t>
            </a:r>
          </a:p>
        </p:txBody>
      </p:sp>
      <p:sp>
        <p:nvSpPr>
          <p:cNvPr id="129" name="Shape 129"/>
          <p:cNvSpPr/>
          <p:nvPr/>
        </p:nvSpPr>
        <p:spPr>
          <a:xfrm>
            <a:off x="5998360" y="1964352"/>
            <a:ext cx="1310934" cy="314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600"/>
              <a:t>forma</a:t>
            </a:r>
          </a:p>
        </p:txBody>
      </p:sp>
      <p:sp>
        <p:nvSpPr>
          <p:cNvPr id="130" name="Shape 130"/>
          <p:cNvSpPr/>
          <p:nvPr/>
        </p:nvSpPr>
        <p:spPr>
          <a:xfrm>
            <a:off x="5983594" y="2803892"/>
            <a:ext cx="1310934" cy="314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600"/>
              <a:t>matéria</a:t>
            </a:r>
          </a:p>
        </p:txBody>
      </p:sp>
      <p:cxnSp>
        <p:nvCxnSpPr>
          <p:cNvPr id="131" name="Shape 131"/>
          <p:cNvCxnSpPr>
            <a:stCxn id="128" idx="3"/>
            <a:endCxn id="129" idx="1"/>
          </p:cNvCxnSpPr>
          <p:nvPr/>
        </p:nvCxnSpPr>
        <p:spPr>
          <a:xfrm flipV="1">
            <a:off x="5564523" y="2121827"/>
            <a:ext cx="433837" cy="4722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132"/>
          <p:cNvCxnSpPr>
            <a:stCxn id="129" idx="2"/>
            <a:endCxn id="130" idx="0"/>
          </p:cNvCxnSpPr>
          <p:nvPr/>
        </p:nvCxnSpPr>
        <p:spPr>
          <a:xfrm flipH="1">
            <a:off x="6639061" y="2279301"/>
            <a:ext cx="14766" cy="5245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3" name="Shape 133"/>
          <p:cNvCxnSpPr>
            <a:stCxn id="128" idx="3"/>
            <a:endCxn id="130" idx="1"/>
          </p:cNvCxnSpPr>
          <p:nvPr/>
        </p:nvCxnSpPr>
        <p:spPr>
          <a:xfrm>
            <a:off x="5564523" y="2594086"/>
            <a:ext cx="419071" cy="3672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82168" y="47456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 Realidade Social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052" y="2333590"/>
            <a:ext cx="1461859" cy="516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Matéria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53312" y="2353064"/>
            <a:ext cx="1461859" cy="516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Vida</a:t>
            </a:r>
          </a:p>
        </p:txBody>
      </p:sp>
      <p:sp>
        <p:nvSpPr>
          <p:cNvPr id="7" name="Up-Down Arrow 6"/>
          <p:cNvSpPr/>
          <p:nvPr/>
        </p:nvSpPr>
        <p:spPr>
          <a:xfrm rot="16200000">
            <a:off x="2362600" y="2112046"/>
            <a:ext cx="561119" cy="98956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43284" y="1323899"/>
            <a:ext cx="1461859" cy="516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Organização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566322" y="2347703"/>
            <a:ext cx="1461859" cy="516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Processos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252759" y="3563506"/>
            <a:ext cx="1461859" cy="516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Complexidade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14" idx="2"/>
            <a:endCxn id="12" idx="0"/>
          </p:cNvCxnSpPr>
          <p:nvPr/>
        </p:nvCxnSpPr>
        <p:spPr>
          <a:xfrm>
            <a:off x="3974214" y="1840834"/>
            <a:ext cx="10028" cy="512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1"/>
            <a:endCxn id="12" idx="3"/>
          </p:cNvCxnSpPr>
          <p:nvPr/>
        </p:nvCxnSpPr>
        <p:spPr>
          <a:xfrm flipH="1">
            <a:off x="4715171" y="2606171"/>
            <a:ext cx="851151" cy="5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6" idx="0"/>
            <a:endCxn id="12" idx="2"/>
          </p:cNvCxnSpPr>
          <p:nvPr/>
        </p:nvCxnSpPr>
        <p:spPr>
          <a:xfrm flipV="1">
            <a:off x="3983689" y="2869999"/>
            <a:ext cx="553" cy="693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 Realidade Social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339479" y="1622338"/>
            <a:ext cx="3999900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</a:rPr>
              <a:t>"Nossa capacidade de formar imagens mentais e associá-las ao futuro não só nos permite identificar metas e objetivos e desenvolver estratégias e planos como também nos habilita a escolher entre diversas alternativas e, assim, formular valores e regras sociais de comportamento."</a:t>
            </a:r>
          </a:p>
          <a:p>
            <a:pPr lvl="0" indent="387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pt-BR" sz="1300" dirty="0">
                <a:solidFill>
                  <a:schemeClr val="dk1"/>
                </a:solidFill>
              </a:rPr>
              <a:t>Nossos valores e regras comportamentais são fenômenos sociais que advêm de redes criadas pela comunicação humana. “É da dinâmica e da complexa interdependência desses processos que nasce (emerges) o sistema integrado de valores, crenças e regras de conduta que associamos ao fenômeno da cultura”</a:t>
            </a:r>
          </a:p>
          <a:p>
            <a:pPr lvl="0" indent="37465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300" dirty="0"/>
          </a:p>
        </p:txBody>
      </p:sp>
      <p:sp>
        <p:nvSpPr>
          <p:cNvPr id="160" name="Shape 160"/>
          <p:cNvSpPr txBox="1"/>
          <p:nvPr/>
        </p:nvSpPr>
        <p:spPr>
          <a:xfrm>
            <a:off x="339478" y="1079712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A dinâmica da cultura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u="sng" dirty="0">
              <a:solidFill>
                <a:schemeClr val="dk1"/>
              </a:solidFill>
            </a:endParaRPr>
          </a:p>
        </p:txBody>
      </p:sp>
      <p:sp>
        <p:nvSpPr>
          <p:cNvPr id="23" name="Shape 167"/>
          <p:cNvSpPr txBox="1">
            <a:spLocks noGrp="1"/>
          </p:cNvSpPr>
          <p:nvPr>
            <p:ph type="body" idx="2"/>
          </p:nvPr>
        </p:nvSpPr>
        <p:spPr>
          <a:xfrm>
            <a:off x="4386351" y="1748375"/>
            <a:ext cx="3575620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r>
              <a:rPr lang="pt-BR" dirty="0">
                <a:solidFill>
                  <a:schemeClr val="dk1"/>
                </a:solidFill>
              </a:rPr>
              <a:t>“As estruturas sociais são o conceito fundamental da teoria social. Todas as outras coisas funcionam por meio das estruturas sociais”</a:t>
            </a:r>
          </a:p>
          <a:p>
            <a:pPr lvl="0" indent="457200" algn="just" rtl="0">
              <a:spcBef>
                <a:spcPts val="0"/>
              </a:spcBef>
              <a:buNone/>
            </a:pPr>
            <a:r>
              <a:rPr lang="pt-BR" dirty="0">
                <a:solidFill>
                  <a:schemeClr val="dk1"/>
                </a:solidFill>
              </a:rPr>
              <a:t>As estruturas de significado como </a:t>
            </a:r>
            <a:r>
              <a:rPr lang="pt-BR" dirty="0" err="1">
                <a:solidFill>
                  <a:schemeClr val="dk1"/>
                </a:solidFill>
              </a:rPr>
              <a:t>idéias</a:t>
            </a:r>
            <a:r>
              <a:rPr lang="pt-BR" dirty="0">
                <a:solidFill>
                  <a:schemeClr val="dk1"/>
                </a:solidFill>
              </a:rPr>
              <a:t>, valores e crenças são chamadas de estruturas semânticas e atuam nas redes de comunicação da sociedade.</a:t>
            </a:r>
          </a:p>
        </p:txBody>
      </p:sp>
      <p:sp>
        <p:nvSpPr>
          <p:cNvPr id="24" name="Shape 169"/>
          <p:cNvSpPr txBox="1"/>
          <p:nvPr/>
        </p:nvSpPr>
        <p:spPr>
          <a:xfrm>
            <a:off x="4153529" y="1126931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A estrutura nos sistemas biológicos e sociais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 Realidade Social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24350" y="2574608"/>
            <a:ext cx="1732943" cy="596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Comunicação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1914321" y="1515904"/>
            <a:ext cx="1732943" cy="596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Valores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1914321" y="3603773"/>
            <a:ext cx="1732943" cy="606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Crenças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4188323" y="1855604"/>
            <a:ext cx="1732943" cy="596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Regras</a:t>
            </a:r>
            <a:r>
              <a:rPr lang="en-US" sz="1600" b="1" dirty="0"/>
              <a:t> de </a:t>
            </a:r>
            <a:r>
              <a:rPr lang="en-US" sz="1600" b="1" dirty="0" err="1"/>
              <a:t>Conduta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4158791" y="2992860"/>
            <a:ext cx="1732943" cy="596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Princípios</a:t>
            </a:r>
            <a:endParaRPr lang="en-US" sz="1600" b="1" dirty="0"/>
          </a:p>
        </p:txBody>
      </p:sp>
      <p:cxnSp>
        <p:nvCxnSpPr>
          <p:cNvPr id="22" name="Straight Arrow Connector 21"/>
          <p:cNvCxnSpPr>
            <a:stCxn id="17" idx="0"/>
            <a:endCxn id="18" idx="2"/>
          </p:cNvCxnSpPr>
          <p:nvPr/>
        </p:nvCxnSpPr>
        <p:spPr>
          <a:xfrm flipH="1" flipV="1">
            <a:off x="2780793" y="2112047"/>
            <a:ext cx="10029" cy="462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9" idx="0"/>
          </p:cNvCxnSpPr>
          <p:nvPr/>
        </p:nvCxnSpPr>
        <p:spPr>
          <a:xfrm flipH="1">
            <a:off x="2780793" y="3170751"/>
            <a:ext cx="10029" cy="433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  <a:endCxn id="20" idx="1"/>
          </p:cNvCxnSpPr>
          <p:nvPr/>
        </p:nvCxnSpPr>
        <p:spPr>
          <a:xfrm flipV="1">
            <a:off x="3657293" y="2153676"/>
            <a:ext cx="531030" cy="719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21" idx="1"/>
          </p:cNvCxnSpPr>
          <p:nvPr/>
        </p:nvCxnSpPr>
        <p:spPr>
          <a:xfrm>
            <a:off x="3657293" y="2872680"/>
            <a:ext cx="501498" cy="418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A Realidade Social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423053" y="1579004"/>
            <a:ext cx="3999900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38735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“A tecnologia é uma as características que definem a natureza humana”</a:t>
            </a:r>
          </a:p>
          <a:p>
            <a:pPr lvl="0" indent="37465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Existem aqueles que defendem a tecnologia como algo neutro que pode ser usado para ou para o mal dependendo de quem e como o utiliza, mas há ainda aqueles que acham que não, a tecnologia não é algo neutro pois nasce sempre voltada para um fim e está sempre influenciando a evolução e o comportamento humano.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7" name="Shape 177"/>
          <p:cNvSpPr txBox="1"/>
          <p:nvPr/>
        </p:nvSpPr>
        <p:spPr>
          <a:xfrm>
            <a:off x="4410146" y="1050173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>
                <a:solidFill>
                  <a:schemeClr val="dk1"/>
                </a:solidFill>
              </a:rPr>
              <a:t>Tecnologia e Cultura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17" t="12685" r="4845" b="9702"/>
          <a:stretch/>
        </p:blipFill>
        <p:spPr>
          <a:xfrm>
            <a:off x="413455" y="1757579"/>
            <a:ext cx="3558666" cy="1851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8119" y="2333590"/>
            <a:ext cx="1255132" cy="3397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Tecnologia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Capítulo 4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A vida e a liderança nas organizações humanas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22492" y="2349708"/>
            <a:ext cx="16076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PENSAMENTO COMPLEXO</a:t>
            </a:r>
            <a:endParaRPr lang="en-US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90175" y="1074162"/>
            <a:ext cx="1107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Teoria do Caos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77701" y="2240321"/>
            <a:ext cx="663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Fractais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75512" y="585356"/>
            <a:ext cx="873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Catástrofes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22329" y="1169272"/>
            <a:ext cx="1167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Lógica de </a:t>
            </a:r>
            <a:r>
              <a:rPr lang="pt-BR" sz="1050" dirty="0" err="1"/>
              <a:t>Fuzzy</a:t>
            </a:r>
            <a:endParaRPr lang="en-US" sz="10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38326" y="2557457"/>
            <a:ext cx="6431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Newton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28728" y="3819202"/>
            <a:ext cx="606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Darwin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01687" y="3565286"/>
            <a:ext cx="665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Einstein</a:t>
            </a:r>
          </a:p>
        </p:txBody>
      </p:sp>
      <p:cxnSp>
        <p:nvCxnSpPr>
          <p:cNvPr id="11" name="Conector reto 10"/>
          <p:cNvCxnSpPr>
            <a:stCxn id="2" idx="0"/>
            <a:endCxn id="6" idx="2"/>
          </p:cNvCxnSpPr>
          <p:nvPr/>
        </p:nvCxnSpPr>
        <p:spPr>
          <a:xfrm flipH="1" flipV="1">
            <a:off x="4512491" y="839272"/>
            <a:ext cx="113849" cy="15104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2" idx="1"/>
            <a:endCxn id="7" idx="2"/>
          </p:cNvCxnSpPr>
          <p:nvPr/>
        </p:nvCxnSpPr>
        <p:spPr>
          <a:xfrm flipH="1" flipV="1">
            <a:off x="2305983" y="1423188"/>
            <a:ext cx="1516509" cy="11342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2" idx="3"/>
            <a:endCxn id="4" idx="2"/>
          </p:cNvCxnSpPr>
          <p:nvPr/>
        </p:nvCxnSpPr>
        <p:spPr>
          <a:xfrm flipV="1">
            <a:off x="5430187" y="1328078"/>
            <a:ext cx="1013986" cy="12293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2" idx="3"/>
            <a:endCxn id="5" idx="1"/>
          </p:cNvCxnSpPr>
          <p:nvPr/>
        </p:nvCxnSpPr>
        <p:spPr>
          <a:xfrm flipV="1">
            <a:off x="5430187" y="2367279"/>
            <a:ext cx="1347514" cy="1901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2" idx="2"/>
            <a:endCxn id="10" idx="1"/>
          </p:cNvCxnSpPr>
          <p:nvPr/>
        </p:nvCxnSpPr>
        <p:spPr>
          <a:xfrm>
            <a:off x="4626340" y="2765206"/>
            <a:ext cx="1375347" cy="9270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2" idx="2"/>
            <a:endCxn id="9" idx="0"/>
          </p:cNvCxnSpPr>
          <p:nvPr/>
        </p:nvCxnSpPr>
        <p:spPr>
          <a:xfrm flipH="1">
            <a:off x="3131856" y="2765206"/>
            <a:ext cx="1494484" cy="10539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" idx="1"/>
            <a:endCxn id="8" idx="3"/>
          </p:cNvCxnSpPr>
          <p:nvPr/>
        </p:nvCxnSpPr>
        <p:spPr>
          <a:xfrm flipH="1">
            <a:off x="2181451" y="2557457"/>
            <a:ext cx="1641041" cy="1269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6" idx="3"/>
            <a:endCxn id="4" idx="0"/>
          </p:cNvCxnSpPr>
          <p:nvPr/>
        </p:nvCxnSpPr>
        <p:spPr>
          <a:xfrm>
            <a:off x="4949469" y="712314"/>
            <a:ext cx="1494704" cy="3618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6" idx="3"/>
            <a:endCxn id="10" idx="0"/>
          </p:cNvCxnSpPr>
          <p:nvPr/>
        </p:nvCxnSpPr>
        <p:spPr>
          <a:xfrm>
            <a:off x="4949469" y="712314"/>
            <a:ext cx="1385002" cy="28529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6" idx="1"/>
            <a:endCxn id="9" idx="0"/>
          </p:cNvCxnSpPr>
          <p:nvPr/>
        </p:nvCxnSpPr>
        <p:spPr>
          <a:xfrm flipH="1">
            <a:off x="3131856" y="712314"/>
            <a:ext cx="943656" cy="31068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6" idx="1"/>
            <a:endCxn id="8" idx="0"/>
          </p:cNvCxnSpPr>
          <p:nvPr/>
        </p:nvCxnSpPr>
        <p:spPr>
          <a:xfrm flipH="1">
            <a:off x="1859889" y="712314"/>
            <a:ext cx="2215623" cy="18451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9" idx="3"/>
            <a:endCxn id="10" idx="1"/>
          </p:cNvCxnSpPr>
          <p:nvPr/>
        </p:nvCxnSpPr>
        <p:spPr>
          <a:xfrm flipV="1">
            <a:off x="3434984" y="3692244"/>
            <a:ext cx="2566703" cy="2539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0" idx="1"/>
            <a:endCxn id="4" idx="2"/>
          </p:cNvCxnSpPr>
          <p:nvPr/>
        </p:nvCxnSpPr>
        <p:spPr>
          <a:xfrm flipV="1">
            <a:off x="6001687" y="1328078"/>
            <a:ext cx="442486" cy="23641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10" idx="1"/>
            <a:endCxn id="8" idx="3"/>
          </p:cNvCxnSpPr>
          <p:nvPr/>
        </p:nvCxnSpPr>
        <p:spPr>
          <a:xfrm flipH="1" flipV="1">
            <a:off x="2181451" y="2684415"/>
            <a:ext cx="3820236" cy="10078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7" idx="2"/>
            <a:endCxn id="5" idx="1"/>
          </p:cNvCxnSpPr>
          <p:nvPr/>
        </p:nvCxnSpPr>
        <p:spPr>
          <a:xfrm>
            <a:off x="2305983" y="1423188"/>
            <a:ext cx="4471718" cy="9440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6" idx="1"/>
            <a:endCxn id="10" idx="1"/>
          </p:cNvCxnSpPr>
          <p:nvPr/>
        </p:nvCxnSpPr>
        <p:spPr>
          <a:xfrm>
            <a:off x="4075512" y="712314"/>
            <a:ext cx="1926175" cy="29799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1914070" y="756253"/>
            <a:ext cx="4966010" cy="29989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TEORIA DA</a:t>
            </a:r>
          </a:p>
          <a:p>
            <a:pPr algn="ctr"/>
            <a:r>
              <a:rPr lang="pt-BR" sz="4400" dirty="0">
                <a:solidFill>
                  <a:schemeClr val="tx1"/>
                </a:solidFill>
              </a:rPr>
              <a:t>COMPLEXIDADE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2095254" y="37551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</a:rPr>
              <a:t>“A teoria da complexidade estuda qualquer conjunto de elementos ou agentes que interagem dinamicamente entre si reproduzindo seu próprio comportamento” (apud Corrêa, 2009).</a:t>
            </a:r>
          </a:p>
        </p:txBody>
      </p:sp>
    </p:spTree>
    <p:extLst>
      <p:ext uri="{BB962C8B-B14F-4D97-AF65-F5344CB8AC3E}">
        <p14:creationId xmlns:p14="http://schemas.microsoft.com/office/powerpoint/2010/main" val="31914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82675" y="405175"/>
            <a:ext cx="3939300" cy="43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Problema na natureza das organizações humanas</a:t>
            </a:r>
          </a:p>
          <a:p>
            <a:pPr lvl="0" algn="ctr" rtl="0">
              <a:spcBef>
                <a:spcPts val="0"/>
              </a:spcBef>
              <a:buNone/>
            </a:pPr>
            <a:endParaRPr sz="1300" b="1" dirty="0"/>
          </a:p>
          <a:p>
            <a:pPr lvl="0" rtl="0">
              <a:spcBef>
                <a:spcPts val="0"/>
              </a:spcBef>
              <a:buNone/>
            </a:pPr>
            <a:r>
              <a:rPr lang="pt-BR" sz="1300" dirty="0"/>
              <a:t>	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594214" y="463488"/>
            <a:ext cx="3939300" cy="43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Complexidade e mudança</a:t>
            </a:r>
          </a:p>
          <a:p>
            <a:pPr lvl="0" algn="ctr" rtl="0">
              <a:spcBef>
                <a:spcPts val="0"/>
              </a:spcBef>
              <a:buNone/>
            </a:pPr>
            <a:endParaRPr sz="1300" b="1" dirty="0"/>
          </a:p>
        </p:txBody>
      </p:sp>
      <p:sp>
        <p:nvSpPr>
          <p:cNvPr id="2" name="Rectangle 1"/>
          <p:cNvSpPr/>
          <p:nvPr/>
        </p:nvSpPr>
        <p:spPr>
          <a:xfrm>
            <a:off x="1063256" y="1233377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Problemas nas Organizações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96633" y="1945758"/>
            <a:ext cx="10632" cy="68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4520" y="2658139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Mudanças da Realidade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4520" y="4066146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Sobrecarregando Funcionários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1949" y="3369714"/>
            <a:ext cx="10632" cy="68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82752" y="1233376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Sistemas Complexos Sofisticados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2752" y="2301948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Ambiente Empresarial Irreconhecível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2752" y="3353765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Pessoas Resistem à Mudanças Impostas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6060" y="4405582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Entender Melhor os Processos de Mudanças de Sistemas Vivos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90556" y="1696531"/>
            <a:ext cx="10632" cy="68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1188" y="2806675"/>
            <a:ext cx="10632" cy="68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11820" y="4001780"/>
            <a:ext cx="10632" cy="68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27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401410" y="257422"/>
            <a:ext cx="3939300" cy="43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Metáforas da Administração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868222" y="344550"/>
            <a:ext cx="3939300" cy="31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A organização viva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256" y="93485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Máquina vs Ser Vivo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3256" y="2003425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Empresas Mecânicas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4518" y="3071996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Sem Futuro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4518" y="4140567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Otimizar Pessoas e não Capital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0070" y="93485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Fortalecer comunidades de prática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0070" y="217691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Espaço social propício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0069" y="331383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Estímulo da Criatividade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0068" y="4389303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Mudanças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41690" y="1602558"/>
            <a:ext cx="29370" cy="289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 flipH="1">
            <a:off x="6837873" y="1580480"/>
            <a:ext cx="34424" cy="280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57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01410" y="245687"/>
            <a:ext cx="3939300" cy="43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Dois tipos de liderança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845723" y="245687"/>
            <a:ext cx="3939300" cy="43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Como dar vida às organizações</a:t>
            </a:r>
          </a:p>
          <a:p>
            <a:pPr lvl="0" algn="ctr" rtl="0">
              <a:spcBef>
                <a:spcPts val="0"/>
              </a:spcBef>
              <a:buNone/>
            </a:pPr>
            <a:endParaRPr sz="1300" b="1" dirty="0"/>
          </a:p>
          <a:p>
            <a:pPr lvl="0" rtl="0">
              <a:spcBef>
                <a:spcPts val="0"/>
              </a:spcBef>
              <a:buNone/>
            </a:pPr>
            <a:r>
              <a:rPr lang="pt-BR" sz="1300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256" y="93485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Dois Tipos de Líder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256" y="224363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Facilitar o surgimento da novidade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3256" y="3681598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Reconhecer a novidade e incorporá-la na organização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7570" y="934854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Fortalecer comunidades de prática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7569" y="2008986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Aumenta flexibilidade, dignidade e humanidade das organizações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7569" y="3083119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Pessoas se sentem contempladas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7569" y="4157252"/>
            <a:ext cx="2615609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Rever a distribuição do tempo</a:t>
            </a:r>
          </a:p>
        </p:txBody>
      </p:sp>
      <p:cxnSp>
        <p:nvCxnSpPr>
          <p:cNvPr id="11" name="Straight Arrow Connector 10"/>
          <p:cNvCxnSpPr>
            <a:endCxn id="6" idx="2"/>
          </p:cNvCxnSpPr>
          <p:nvPr/>
        </p:nvCxnSpPr>
        <p:spPr>
          <a:xfrm>
            <a:off x="2341690" y="1602558"/>
            <a:ext cx="29371" cy="279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49798" y="1455144"/>
            <a:ext cx="29370" cy="289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5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640876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dirty="0"/>
              <a:t>De Máquinas e Seres Vivos: </a:t>
            </a:r>
            <a:r>
              <a:rPr lang="pt-BR" dirty="0" err="1"/>
              <a:t>Autopoiese</a:t>
            </a:r>
            <a:r>
              <a:rPr lang="pt-BR" dirty="0"/>
              <a:t>, a Organização do Vivo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6810212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err="1">
                <a:solidFill>
                  <a:schemeClr val="tx1"/>
                </a:solidFill>
              </a:rPr>
              <a:t>Maturana</a:t>
            </a:r>
            <a:r>
              <a:rPr lang="pt-BR" dirty="0">
                <a:solidFill>
                  <a:schemeClr val="tx1"/>
                </a:solidFill>
              </a:rPr>
              <a:t>, R; Varela F.J.</a:t>
            </a:r>
          </a:p>
        </p:txBody>
      </p:sp>
    </p:spTree>
    <p:extLst>
      <p:ext uri="{BB962C8B-B14F-4D97-AF65-F5344CB8AC3E}">
        <p14:creationId xmlns:p14="http://schemas.microsoft.com/office/powerpoint/2010/main" val="278253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Máquinas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624400"/>
            <a:ext cx="3999900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Artefatos de fabricação humana (sistemas materiais) definidos: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pela natureza de seus componentes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pelo objetivo que cumprem na operação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6" name="Shape 216"/>
          <p:cNvSpPr txBox="1"/>
          <p:nvPr/>
        </p:nvSpPr>
        <p:spPr>
          <a:xfrm>
            <a:off x="320550" y="1259075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Senso Comum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u="sng" dirty="0">
              <a:solidFill>
                <a:schemeClr val="dk1"/>
              </a:solidFill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4135006" y="1141700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Conceito </a:t>
            </a:r>
            <a:r>
              <a:rPr lang="pt-BR" b="1" dirty="0" err="1">
                <a:solidFill>
                  <a:schemeClr val="dk1"/>
                </a:solidFill>
              </a:rPr>
              <a:t>Autopoietico</a:t>
            </a:r>
            <a:endParaRPr lang="pt-BR" b="1" dirty="0">
              <a:solidFill>
                <a:schemeClr val="dk1"/>
              </a:solidFill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8900" y="1624400"/>
            <a:ext cx="3999900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Sistemas definidos: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pelas relações que estabelecem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pela dinâmica de interações e transformações dos componentes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3319600"/>
            <a:ext cx="8399100" cy="87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600" i="1" dirty="0"/>
              <a:t>	“</a:t>
            </a:r>
            <a:r>
              <a:rPr lang="pt-BR" sz="1600" i="1" dirty="0">
                <a:solidFill>
                  <a:schemeClr val="tx1"/>
                </a:solidFill>
              </a:rPr>
              <a:t>Uma máquina é um sistema que pode materializar-se mediante </a:t>
            </a:r>
            <a:r>
              <a:rPr lang="pt-BR" sz="1600" b="1" i="1" dirty="0">
                <a:solidFill>
                  <a:schemeClr val="tx1"/>
                </a:solidFill>
              </a:rPr>
              <a:t>muitas estruturas diferentes</a:t>
            </a:r>
            <a:r>
              <a:rPr lang="pt-BR" sz="1600" i="1" dirty="0">
                <a:solidFill>
                  <a:schemeClr val="tx1"/>
                </a:solidFill>
              </a:rPr>
              <a:t> e cuja organização </a:t>
            </a:r>
            <a:r>
              <a:rPr lang="pt-BR" sz="1600" i="1" dirty="0" err="1">
                <a:solidFill>
                  <a:schemeClr val="tx1"/>
                </a:solidFill>
              </a:rPr>
              <a:t>definitória</a:t>
            </a:r>
            <a:r>
              <a:rPr lang="pt-BR" sz="1600" i="1" dirty="0">
                <a:solidFill>
                  <a:schemeClr val="tx1"/>
                </a:solidFill>
              </a:rPr>
              <a:t> </a:t>
            </a:r>
            <a:r>
              <a:rPr lang="pt-BR" sz="1600" b="1" i="1" dirty="0">
                <a:solidFill>
                  <a:schemeClr val="tx1"/>
                </a:solidFill>
              </a:rPr>
              <a:t>não depende das propriedades</a:t>
            </a:r>
            <a:r>
              <a:rPr lang="pt-BR" sz="1600" i="1" dirty="0">
                <a:solidFill>
                  <a:schemeClr val="tx1"/>
                </a:solidFill>
              </a:rPr>
              <a:t> dos componentes”</a:t>
            </a:r>
          </a:p>
        </p:txBody>
      </p:sp>
    </p:spTree>
    <p:extLst>
      <p:ext uri="{BB962C8B-B14F-4D97-AF65-F5344CB8AC3E}">
        <p14:creationId xmlns:p14="http://schemas.microsoft.com/office/powerpoint/2010/main" val="3676564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Máquinas Autopoieticas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720075" y="1170850"/>
            <a:ext cx="5676600" cy="28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 b="1" u="sng">
                <a:solidFill>
                  <a:schemeClr val="dk1"/>
                </a:solidFill>
              </a:rPr>
              <a:t>Principais características:</a:t>
            </a:r>
            <a:r>
              <a:rPr lang="pt-BR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pt-BR">
                <a:solidFill>
                  <a:schemeClr val="dk1"/>
                </a:solidFill>
              </a:rPr>
              <a:t>mantêm algumas de suas variáveis constantes, ou em um intervalo limitado de valores;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pt-BR">
                <a:solidFill>
                  <a:schemeClr val="dk1"/>
                </a:solidFill>
              </a:rPr>
              <a:t>são homeostáticas;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pt-BR">
                <a:solidFill>
                  <a:schemeClr val="dk1"/>
                </a:solidFill>
              </a:rPr>
              <a:t>toda retroalimentação é interior a elas.</a:t>
            </a:r>
          </a:p>
        </p:txBody>
      </p:sp>
    </p:spTree>
    <p:extLst>
      <p:ext uri="{BB962C8B-B14F-4D97-AF65-F5344CB8AC3E}">
        <p14:creationId xmlns:p14="http://schemas.microsoft.com/office/powerpoint/2010/main" val="273139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Máquinas Autopoieticas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34050" y="1399225"/>
            <a:ext cx="6071550" cy="128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i="1" dirty="0">
                <a:solidFill>
                  <a:schemeClr val="dk1"/>
                </a:solidFill>
              </a:rPr>
              <a:t>“Uma máquina </a:t>
            </a:r>
            <a:r>
              <a:rPr lang="pt-BR" sz="1600" i="1" dirty="0" err="1">
                <a:solidFill>
                  <a:schemeClr val="dk1"/>
                </a:solidFill>
              </a:rPr>
              <a:t>autopoietica</a:t>
            </a:r>
            <a:r>
              <a:rPr lang="pt-BR" sz="1600" i="1" dirty="0">
                <a:solidFill>
                  <a:schemeClr val="dk1"/>
                </a:solidFill>
              </a:rPr>
              <a:t> continuamente especifica e produz sua própria organização através da produção de seus componentes, sob condições de contínuas perturbações externas e compensação dessas perturbações”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92050" y="3066875"/>
            <a:ext cx="7875900" cy="128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 b="1" u="sng" dirty="0">
                <a:solidFill>
                  <a:schemeClr val="dk1"/>
                </a:solidFill>
              </a:rPr>
              <a:t>Consequências:</a:t>
            </a:r>
            <a:r>
              <a:rPr lang="pt-BR" dirty="0">
                <a:solidFill>
                  <a:schemeClr val="dk1"/>
                </a:solidFill>
              </a:rPr>
              <a:t>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pt-BR" dirty="0">
                <a:solidFill>
                  <a:schemeClr val="dk1"/>
                </a:solidFill>
              </a:rPr>
              <a:t>a organização é a variável constante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pt-BR" dirty="0" err="1">
                <a:solidFill>
                  <a:schemeClr val="dk1"/>
                </a:solidFill>
              </a:rPr>
              <a:t>auto-homeostáticas</a:t>
            </a:r>
            <a:endParaRPr lang="pt-BR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3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Máquinas Alopoieticas X Máquinas Autopoieticas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624400"/>
            <a:ext cx="3479715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Não são autônomas </a:t>
            </a:r>
            <a:r>
              <a:rPr lang="pt-BR" dirty="0">
                <a:solidFill>
                  <a:schemeClr val="tx1"/>
                </a:solidFill>
              </a:rPr>
              <a:t>- produzem com seu funcionamento algo diferente delas mesmas.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Não possuem individualidade</a:t>
            </a:r>
            <a:r>
              <a:rPr lang="pt-BR" dirty="0">
                <a:solidFill>
                  <a:schemeClr val="tx1"/>
                </a:solidFill>
              </a:rPr>
              <a:t> - sua identidade depende do observador.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Limites fixados pelo observador</a:t>
            </a:r>
            <a:r>
              <a:rPr lang="pt-BR" dirty="0">
                <a:solidFill>
                  <a:schemeClr val="tx1"/>
                </a:solidFill>
              </a:rPr>
              <a:t> - determina o que é pertinente ao seu funcionamento.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Entrada e saída</a:t>
            </a:r>
            <a:r>
              <a:rPr lang="pt-BR" dirty="0">
                <a:solidFill>
                  <a:schemeClr val="tx1"/>
                </a:solidFill>
              </a:rPr>
              <a:t> - determinados pelo observador, por interesse.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9" name="Shape 239"/>
          <p:cNvSpPr txBox="1"/>
          <p:nvPr/>
        </p:nvSpPr>
        <p:spPr>
          <a:xfrm>
            <a:off x="702932" y="1141700"/>
            <a:ext cx="1988229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Ex. Carros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u="sng" dirty="0">
              <a:solidFill>
                <a:schemeClr val="dk1"/>
              </a:solidFill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3399025" y="1017725"/>
            <a:ext cx="3982200" cy="4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Ex. Seres vivos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006470" y="1624400"/>
            <a:ext cx="3308730" cy="294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São autônomas</a:t>
            </a:r>
            <a:r>
              <a:rPr lang="pt-BR" dirty="0">
                <a:solidFill>
                  <a:schemeClr val="tx1"/>
                </a:solidFill>
              </a:rPr>
              <a:t> - toda mudança é em função de manter sua organização.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Possuem individualidade </a:t>
            </a:r>
            <a:r>
              <a:rPr lang="pt-BR" dirty="0">
                <a:solidFill>
                  <a:schemeClr val="tx1"/>
                </a:solidFill>
              </a:rPr>
              <a:t>- identidade conservada que independe do observador.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Limites próprios</a:t>
            </a:r>
            <a:r>
              <a:rPr lang="pt-BR" dirty="0">
                <a:solidFill>
                  <a:schemeClr val="tx1"/>
                </a:solidFill>
              </a:rPr>
              <a:t> -  unidade definida </a:t>
            </a:r>
            <a:r>
              <a:rPr lang="pt-BR" b="1" i="1" dirty="0">
                <a:solidFill>
                  <a:schemeClr val="tx1"/>
                </a:solidFill>
              </a:rPr>
              <a:t>apenas</a:t>
            </a:r>
            <a:r>
              <a:rPr lang="pt-BR" dirty="0">
                <a:solidFill>
                  <a:schemeClr val="tx1"/>
                </a:solidFill>
              </a:rPr>
              <a:t> por sua organização </a:t>
            </a:r>
            <a:r>
              <a:rPr lang="pt-BR" dirty="0" err="1">
                <a:solidFill>
                  <a:schemeClr val="tx1"/>
                </a:solidFill>
              </a:rPr>
              <a:t>autopoietica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 u="sng" dirty="0">
                <a:solidFill>
                  <a:schemeClr val="tx1"/>
                </a:solidFill>
              </a:rPr>
              <a:t>Ausência de entradas e saídas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27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Sistemas Vivos como Máquinas Autopoieticas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720075" y="1170850"/>
            <a:ext cx="7553400" cy="15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>
                <a:solidFill>
                  <a:schemeClr val="dk1"/>
                </a:solidFill>
              </a:rPr>
              <a:t>Seres vivos transformam matéria neles mesmos, de maneira que o produto dos processos é sua própria organização.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autopoiese é condição necessária e suficiente para a caracterização de um sistema como vivo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3467150" y="2789625"/>
            <a:ext cx="1614000" cy="6903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2352050" y="3547975"/>
            <a:ext cx="1516800" cy="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Dinâmica interna 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614350" y="3547975"/>
            <a:ext cx="1516800" cy="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Fronteira </a:t>
            </a:r>
          </a:p>
        </p:txBody>
      </p:sp>
      <p:sp>
        <p:nvSpPr>
          <p:cNvPr id="251" name="Shape 251"/>
          <p:cNvSpPr/>
          <p:nvPr/>
        </p:nvSpPr>
        <p:spPr>
          <a:xfrm flipH="1">
            <a:off x="3295175" y="4141075"/>
            <a:ext cx="1614000" cy="5727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71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O Domínio do Observador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79750" y="1323000"/>
            <a:ext cx="7699200" cy="3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u="sng" dirty="0"/>
              <a:t>Conceito comum:</a:t>
            </a:r>
            <a:r>
              <a:rPr lang="pt-BR" dirty="0"/>
              <a:t> </a:t>
            </a:r>
            <a:r>
              <a:rPr lang="pt-BR" b="1" u="sng" dirty="0" err="1">
                <a:solidFill>
                  <a:srgbClr val="00B050"/>
                </a:solidFill>
              </a:rPr>
              <a:t>teleonomia</a:t>
            </a:r>
            <a:r>
              <a:rPr lang="pt-BR" dirty="0"/>
              <a:t> é condição necessária, mas não suficiente, dos sistemas vivos.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254575" y="2081400"/>
            <a:ext cx="3501900" cy="3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dirty="0">
                <a:solidFill>
                  <a:srgbClr val="00B050"/>
                </a:solidFill>
              </a:rPr>
              <a:t>Presença de finalidade em cada processo</a:t>
            </a:r>
          </a:p>
        </p:txBody>
      </p:sp>
      <p:sp>
        <p:nvSpPr>
          <p:cNvPr id="259" name="Shape 259"/>
          <p:cNvSpPr/>
          <p:nvPr/>
        </p:nvSpPr>
        <p:spPr>
          <a:xfrm rot="5400000">
            <a:off x="2296950" y="1724700"/>
            <a:ext cx="758400" cy="651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79750" y="2618400"/>
            <a:ext cx="7699200" cy="202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u="sng"/>
              <a:t>Conceito autopoietico:</a:t>
            </a:r>
            <a:r>
              <a:rPr lang="pt-BR"/>
              <a:t>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objetivo/finalidade não são aspectos da organização de máquina nenhuma;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estão necessariamente ligados ao observador, que decide o contexto e estabelece os nexos;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não são causa na reformulação de nenhum fenômeno</a:t>
            </a:r>
          </a:p>
        </p:txBody>
      </p:sp>
    </p:spTree>
    <p:extLst>
      <p:ext uri="{BB962C8B-B14F-4D97-AF65-F5344CB8AC3E}">
        <p14:creationId xmlns:p14="http://schemas.microsoft.com/office/powerpoint/2010/main" val="37576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Complexidade e Ética da Solidariedade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Edgar </a:t>
            </a:r>
            <a:r>
              <a:rPr lang="pt-BR" dirty="0" err="1">
                <a:solidFill>
                  <a:schemeClr val="tx1"/>
                </a:solidFill>
              </a:rPr>
              <a:t>Morin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O Domínio do Observador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79750" y="1323000"/>
            <a:ext cx="7699200" cy="16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u="sng" dirty="0">
                <a:solidFill>
                  <a:schemeClr val="tx1"/>
                </a:solidFill>
              </a:rPr>
              <a:t>Consequências do conceito </a:t>
            </a:r>
            <a:r>
              <a:rPr lang="pt-BR" b="1" u="sng" dirty="0" err="1">
                <a:solidFill>
                  <a:schemeClr val="tx1"/>
                </a:solidFill>
              </a:rPr>
              <a:t>autopoietico</a:t>
            </a:r>
            <a:r>
              <a:rPr lang="pt-BR" b="1" u="sng" dirty="0">
                <a:solidFill>
                  <a:schemeClr val="tx1"/>
                </a:solidFill>
              </a:rPr>
              <a:t>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u="sng" dirty="0" err="1">
                <a:solidFill>
                  <a:schemeClr val="tx1"/>
                </a:solidFill>
              </a:rPr>
              <a:t>teleonomia</a:t>
            </a:r>
            <a:r>
              <a:rPr lang="pt-BR" dirty="0">
                <a:solidFill>
                  <a:schemeClr val="tx1"/>
                </a:solidFill>
              </a:rPr>
              <a:t> é apenas um artifício utilizado na descrição de sistemas viventes, mas que não revela nenhum aspecto de sua organização;</a:t>
            </a:r>
          </a:p>
          <a:p>
            <a:pPr marL="514350" indent="-285750">
              <a:buClr>
                <a:srgbClr val="000000"/>
              </a:buClr>
            </a:pPr>
            <a:r>
              <a:rPr lang="pt-BR" dirty="0">
                <a:solidFill>
                  <a:schemeClr val="tx1"/>
                </a:solidFill>
              </a:rPr>
              <a:t>seres vivos, como toda máquina </a:t>
            </a:r>
            <a:r>
              <a:rPr lang="pt-BR" dirty="0" err="1">
                <a:solidFill>
                  <a:schemeClr val="tx1"/>
                </a:solidFill>
              </a:rPr>
              <a:t>autopoietica</a:t>
            </a:r>
            <a:r>
              <a:rPr lang="pt-BR" dirty="0">
                <a:solidFill>
                  <a:schemeClr val="tx1"/>
                </a:solidFill>
              </a:rPr>
              <a:t>, carecem de finalidade;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 dirty="0">
                <a:solidFill>
                  <a:srgbClr val="000000"/>
                </a:solidFill>
              </a:rPr>
              <a:t>o conceito de </a:t>
            </a:r>
            <a:r>
              <a:rPr lang="pt-BR" b="1" u="sng" dirty="0">
                <a:solidFill>
                  <a:srgbClr val="00B050"/>
                </a:solidFill>
              </a:rPr>
              <a:t>desenvolvimento</a:t>
            </a:r>
            <a:r>
              <a:rPr lang="pt-BR" dirty="0">
                <a:solidFill>
                  <a:srgbClr val="000000"/>
                </a:solidFill>
              </a:rPr>
              <a:t> também está no âmbito do observador.</a:t>
            </a:r>
          </a:p>
        </p:txBody>
      </p:sp>
      <p:sp>
        <p:nvSpPr>
          <p:cNvPr id="267" name="Shape 267"/>
          <p:cNvSpPr/>
          <p:nvPr/>
        </p:nvSpPr>
        <p:spPr>
          <a:xfrm rot="5400000">
            <a:off x="2744100" y="2862400"/>
            <a:ext cx="408600" cy="651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458750" y="2983900"/>
            <a:ext cx="5106300" cy="3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rgbClr val="00B050"/>
                </a:solidFill>
              </a:rPr>
              <a:t>Consequência de mutações internas subordinadas à manutenção da organização.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79750" y="3867700"/>
            <a:ext cx="7699200" cy="48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Seres vivos são prova existencial da factibilidade de organizações autopoieticas (em nível molecular)</a:t>
            </a:r>
          </a:p>
        </p:txBody>
      </p:sp>
    </p:spTree>
    <p:extLst>
      <p:ext uri="{BB962C8B-B14F-4D97-AF65-F5344CB8AC3E}">
        <p14:creationId xmlns:p14="http://schemas.microsoft.com/office/powerpoint/2010/main" val="3879735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dirty="0"/>
              <a:t>Extra: </a:t>
            </a:r>
            <a:r>
              <a:rPr lang="pt-BR" dirty="0" err="1"/>
              <a:t>autopoiese</a:t>
            </a:r>
            <a:r>
              <a:rPr lang="pt-BR" dirty="0"/>
              <a:t> aplicada à Organização Social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535200" y="1290900"/>
            <a:ext cx="6281912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pt-BR" b="1" u="sng" dirty="0">
                <a:solidFill>
                  <a:schemeClr val="dk1"/>
                </a:solidFill>
              </a:rPr>
              <a:t>Sistemas </a:t>
            </a:r>
            <a:r>
              <a:rPr lang="pt-BR" b="1" u="sng" dirty="0" err="1">
                <a:solidFill>
                  <a:schemeClr val="dk1"/>
                </a:solidFill>
              </a:rPr>
              <a:t>autopoieticos</a:t>
            </a:r>
            <a:r>
              <a:rPr lang="pt-BR" b="1" u="sng" dirty="0">
                <a:solidFill>
                  <a:schemeClr val="dk1"/>
                </a:solidFill>
              </a:rPr>
              <a:t> de ordem superior:</a:t>
            </a:r>
            <a:r>
              <a:rPr lang="pt-BR" dirty="0">
                <a:solidFill>
                  <a:schemeClr val="dk1"/>
                </a:solidFill>
              </a:rPr>
              <a:t> presença de hierarquia (exemplo biológico). Numa sociedade </a:t>
            </a:r>
            <a:r>
              <a:rPr lang="pt-BR" dirty="0" err="1">
                <a:solidFill>
                  <a:schemeClr val="dk1"/>
                </a:solidFill>
              </a:rPr>
              <a:t>autopoietica</a:t>
            </a:r>
            <a:r>
              <a:rPr lang="pt-BR" dirty="0">
                <a:solidFill>
                  <a:schemeClr val="dk1"/>
                </a:solidFill>
              </a:rPr>
              <a:t> teoricamente ideal, valeria o esquema: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029700" y="2400875"/>
            <a:ext cx="4054500" cy="188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b="1">
                <a:solidFill>
                  <a:schemeClr val="lt1"/>
                </a:solidFill>
              </a:rPr>
              <a:t>Sociedade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pt-BR">
                <a:solidFill>
                  <a:schemeClr val="lt1"/>
                </a:solidFill>
              </a:rPr>
              <a:t>Sistema autopoietico de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>
                <a:solidFill>
                  <a:schemeClr val="lt1"/>
                </a:solidFill>
              </a:rPr>
              <a:t>ordem superior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370000" y="3091075"/>
            <a:ext cx="2139000" cy="855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>
                <a:solidFill>
                  <a:schemeClr val="lt1"/>
                </a:solidFill>
              </a:rPr>
              <a:t>Indivíduo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dirty="0">
                <a:solidFill>
                  <a:schemeClr val="lt1"/>
                </a:solidFill>
              </a:rPr>
              <a:t>Sistema </a:t>
            </a:r>
            <a:r>
              <a:rPr lang="pt-BR" dirty="0" err="1">
                <a:solidFill>
                  <a:schemeClr val="lt1"/>
                </a:solidFill>
              </a:rPr>
              <a:t>autopoietico</a:t>
            </a:r>
            <a:r>
              <a:rPr lang="pt-BR" dirty="0">
                <a:solidFill>
                  <a:schemeClr val="lt1"/>
                </a:solidFill>
              </a:rPr>
              <a:t> de primeira ordem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160975" y="2566075"/>
            <a:ext cx="2265737" cy="13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Segundo tal </a:t>
            </a:r>
            <a:r>
              <a:rPr lang="pt-BR" dirty="0" err="1"/>
              <a:t>hieraraquia</a:t>
            </a:r>
            <a:r>
              <a:rPr lang="pt-BR" dirty="0"/>
              <a:t>, seria eticamente aceitável o sacrifício de um indivíduo em favor da </a:t>
            </a:r>
            <a:r>
              <a:rPr lang="pt-BR" dirty="0" err="1"/>
              <a:t>autopoiese</a:t>
            </a:r>
            <a:r>
              <a:rPr lang="pt-BR" dirty="0"/>
              <a:t> superior da sociedade</a:t>
            </a:r>
          </a:p>
        </p:txBody>
      </p:sp>
    </p:spTree>
    <p:extLst>
      <p:ext uri="{BB962C8B-B14F-4D97-AF65-F5344CB8AC3E}">
        <p14:creationId xmlns:p14="http://schemas.microsoft.com/office/powerpoint/2010/main" val="1890848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Extra: autopoiese aplicada à Organização Social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52702" y="1112313"/>
            <a:ext cx="82971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>
                <a:solidFill>
                  <a:schemeClr val="dk1"/>
                </a:solidFill>
              </a:rPr>
              <a:t>O teórico ideal não se aplica porque o homem é, além de natural, um ser </a:t>
            </a:r>
            <a:r>
              <a:rPr lang="pt-BR" b="1">
                <a:solidFill>
                  <a:srgbClr val="93C47D"/>
                </a:solidFill>
              </a:rPr>
              <a:t>cultural</a:t>
            </a:r>
            <a:r>
              <a:rPr lang="pt-BR">
                <a:solidFill>
                  <a:srgbClr val="93C47D"/>
                </a:solidFill>
              </a:rPr>
              <a:t>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867179" y="1913300"/>
            <a:ext cx="1576662" cy="398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>
                <a:solidFill>
                  <a:schemeClr val="lt1"/>
                </a:solidFill>
              </a:rPr>
              <a:t>CULTURA</a:t>
            </a:r>
          </a:p>
        </p:txBody>
      </p:sp>
      <p:sp>
        <p:nvSpPr>
          <p:cNvPr id="303" name="Shape 303"/>
          <p:cNvSpPr/>
          <p:nvPr/>
        </p:nvSpPr>
        <p:spPr>
          <a:xfrm rot="10800000">
            <a:off x="750948" y="1998000"/>
            <a:ext cx="899431" cy="672600"/>
          </a:xfrm>
          <a:prstGeom prst="bentUpArrow">
            <a:avLst>
              <a:gd name="adj1" fmla="val 17149"/>
              <a:gd name="adj2" fmla="val 25302"/>
              <a:gd name="adj3" fmla="val 168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456050" y="2760400"/>
            <a:ext cx="1291708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Condiciona o </a:t>
            </a:r>
            <a:r>
              <a:rPr lang="pt-BR" b="1">
                <a:solidFill>
                  <a:srgbClr val="C27BA0"/>
                </a:solidFill>
              </a:rPr>
              <a:t>indivíduo</a:t>
            </a:r>
          </a:p>
        </p:txBody>
      </p:sp>
      <p:sp>
        <p:nvSpPr>
          <p:cNvPr id="305" name="Shape 305"/>
          <p:cNvSpPr/>
          <p:nvPr/>
        </p:nvSpPr>
        <p:spPr>
          <a:xfrm>
            <a:off x="1780807" y="2977425"/>
            <a:ext cx="818209" cy="200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2738387" y="2760400"/>
            <a:ext cx="15072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É ativo e causa </a:t>
            </a:r>
            <a:r>
              <a:rPr lang="pt-BR" b="1" dirty="0">
                <a:solidFill>
                  <a:srgbClr val="00B050"/>
                </a:solidFill>
              </a:rPr>
              <a:t>influência</a:t>
            </a:r>
          </a:p>
        </p:txBody>
      </p:sp>
      <p:sp>
        <p:nvSpPr>
          <p:cNvPr id="307" name="Shape 307"/>
          <p:cNvSpPr/>
          <p:nvPr/>
        </p:nvSpPr>
        <p:spPr>
          <a:xfrm rot="-5400000">
            <a:off x="3403649" y="2112036"/>
            <a:ext cx="789150" cy="531677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 rot="5400000">
            <a:off x="3715063" y="2310390"/>
            <a:ext cx="11475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rgbClr val="00B050"/>
                </a:solidFill>
              </a:rPr>
              <a:t>Realimenta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572000" y="1715200"/>
            <a:ext cx="2970050" cy="13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u="sng" dirty="0">
                <a:solidFill>
                  <a:schemeClr val="accent2">
                    <a:lumMod val="75000"/>
                  </a:schemeClr>
                </a:solidFill>
              </a:rPr>
              <a:t>Problema: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/>
              <a:t>a </a:t>
            </a:r>
            <a:r>
              <a:rPr lang="pt-BR" b="1" dirty="0"/>
              <a:t>cultura patriarcal,</a:t>
            </a:r>
            <a:r>
              <a:rPr lang="pt-BR" dirty="0"/>
              <a:t> que ensina o </a:t>
            </a:r>
            <a:r>
              <a:rPr lang="pt-BR" b="1" dirty="0">
                <a:solidFill>
                  <a:srgbClr val="00B050"/>
                </a:solidFill>
              </a:rPr>
              <a:t>pensamento linear</a:t>
            </a:r>
            <a:r>
              <a:rPr lang="pt-BR" dirty="0">
                <a:solidFill>
                  <a:srgbClr val="E69138"/>
                </a:solidFill>
              </a:rPr>
              <a:t>: </a:t>
            </a:r>
            <a:r>
              <a:rPr lang="pt-BR" dirty="0"/>
              <a:t>ganhar é eliminar o outro.</a:t>
            </a:r>
          </a:p>
        </p:txBody>
      </p:sp>
      <p:sp>
        <p:nvSpPr>
          <p:cNvPr id="310" name="Shape 310"/>
          <p:cNvSpPr/>
          <p:nvPr/>
        </p:nvSpPr>
        <p:spPr>
          <a:xfrm>
            <a:off x="5659719" y="2623250"/>
            <a:ext cx="572700" cy="57360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4769619" y="3244513"/>
            <a:ext cx="2352900" cy="9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E69138"/>
              </a:buClr>
              <a:buChar char="●"/>
            </a:pPr>
            <a:r>
              <a:rPr lang="pt-BR" dirty="0">
                <a:solidFill>
                  <a:srgbClr val="00B050"/>
                </a:solidFill>
              </a:rPr>
              <a:t>Estimula o imediato</a:t>
            </a:r>
          </a:p>
          <a:p>
            <a:pPr marL="457200" lvl="0" indent="-228600">
              <a:spcBef>
                <a:spcPts val="0"/>
              </a:spcBef>
              <a:buClr>
                <a:srgbClr val="E69138"/>
              </a:buClr>
              <a:buChar char="●"/>
            </a:pPr>
            <a:r>
              <a:rPr lang="pt-BR" dirty="0">
                <a:solidFill>
                  <a:srgbClr val="00B050"/>
                </a:solidFill>
              </a:rPr>
              <a:t>Valoriza competição predatória e guerra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750950" y="3871500"/>
            <a:ext cx="4534500" cy="8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u="sng" dirty="0">
                <a:solidFill>
                  <a:schemeClr val="accent2">
                    <a:lumMod val="75000"/>
                  </a:schemeClr>
                </a:solidFill>
              </a:rPr>
              <a:t>Consequência: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/>
              <a:t>autopoiese</a:t>
            </a:r>
            <a:r>
              <a:rPr lang="pt-BR" dirty="0"/>
              <a:t> exercida de modo </a:t>
            </a:r>
            <a:r>
              <a:rPr lang="pt-BR" b="1" dirty="0"/>
              <a:t>patológico</a:t>
            </a:r>
            <a:r>
              <a:rPr lang="pt-BR" dirty="0"/>
              <a:t>, por ser </a:t>
            </a:r>
            <a:r>
              <a:rPr lang="pt-BR" b="1" dirty="0" err="1"/>
              <a:t>auto-destruidor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1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A complexidade e o ensino da engenharia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846959" y="1058640"/>
            <a:ext cx="7285998" cy="355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</a:rPr>
              <a:t>Críticas ao sistema atual</a:t>
            </a:r>
          </a:p>
          <a:p>
            <a:pPr lvl="0" algn="ctr" rtl="0">
              <a:spcBef>
                <a:spcPts val="0"/>
              </a:spcBef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Organização curricular em disciplinas           fragmentação do conhecimento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Alunos pouco instigados            guias procedimentais no laboratório, teorias apresentadas como inquestionáveis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Falta de tempo compromete o processo de aprendizagem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Complexidade                           falta de simplicidade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 err="1">
                <a:solidFill>
                  <a:schemeClr val="tx1"/>
                </a:solidFill>
              </a:rPr>
              <a:t>Morin</a:t>
            </a:r>
            <a:r>
              <a:rPr lang="pt-BR" dirty="0">
                <a:solidFill>
                  <a:schemeClr val="tx1"/>
                </a:solidFill>
              </a:rPr>
              <a:t>: certeza do conhecimento e fenômenos ordenados não são bons pressupostos à aprendizagem.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Matérias como barreiras a serem vencidas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3" name="Shape 193"/>
          <p:cNvSpPr/>
          <p:nvPr/>
        </p:nvSpPr>
        <p:spPr>
          <a:xfrm>
            <a:off x="3423795" y="2012153"/>
            <a:ext cx="360300" cy="2250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89958" y="1593866"/>
            <a:ext cx="360300" cy="2250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700795" y="2977884"/>
            <a:ext cx="1085700" cy="38988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041193" y="3033132"/>
            <a:ext cx="289305" cy="277393"/>
          </a:xfrm>
          <a:prstGeom prst="noSmoking">
            <a:avLst>
              <a:gd name="adj" fmla="val 1875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149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A complexidade e o ensino da engenharia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43869" y="1093002"/>
            <a:ext cx="7256261" cy="355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</a:rPr>
              <a:t>O que pode mudar?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Disciplinas integradas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Imprevistos e acasos adicionados à ciência implicam em uma dinâmica processual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Processo integrado de aprendizagem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PBL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Relacionar ciência, tecnologia e sociedade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Matérias: diversos componentes integrados e interagindo em um sistema de aprendizado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Poli Santos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7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Complexidade?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126241" y="1400930"/>
            <a:ext cx="3999900" cy="378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Nossa educação ensinou a separar e isolar as coisas: objetos e contextos, realidades isoladas.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Realidade → laços e interações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Conhecimento → pertinente quando é possível encaixá-lo num contexto global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>
                <a:solidFill>
                  <a:schemeClr val="tx1"/>
                </a:solidFill>
              </a:rPr>
              <a:t>-	Conhecimento sofisticado, porém isolado → erro e ilusão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267095" y="3559035"/>
            <a:ext cx="3999900" cy="1264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</a:rPr>
              <a:t>Seria então esta a palavra chave para essa nova ciência ou filosofia? Não necessariamente, pois entender sobre a complexidade de um determinado assunto não significa entendê-lo como complicado.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04988" y="1200875"/>
            <a:ext cx="1851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“complexo”  = </a:t>
            </a:r>
            <a:endParaRPr lang="en-US" sz="2000" dirty="0"/>
          </a:p>
        </p:txBody>
      </p:sp>
      <p:sp>
        <p:nvSpPr>
          <p:cNvPr id="3" name="Retângulo 2"/>
          <p:cNvSpPr/>
          <p:nvPr/>
        </p:nvSpPr>
        <p:spPr>
          <a:xfrm>
            <a:off x="2163644" y="1200875"/>
            <a:ext cx="196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“complicado” ? </a:t>
            </a:r>
            <a:endParaRPr lang="en-US" sz="2000" dirty="0"/>
          </a:p>
        </p:txBody>
      </p:sp>
      <p:cxnSp>
        <p:nvCxnSpPr>
          <p:cNvPr id="7" name="Conector de Seta Reta 6"/>
          <p:cNvCxnSpPr>
            <a:stCxn id="2" idx="2"/>
          </p:cNvCxnSpPr>
          <p:nvPr/>
        </p:nvCxnSpPr>
        <p:spPr>
          <a:xfrm>
            <a:off x="1430960" y="1600985"/>
            <a:ext cx="0" cy="435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24028" y="2151592"/>
            <a:ext cx="27015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</a:rPr>
              <a:t>latim “</a:t>
            </a:r>
            <a:r>
              <a:rPr lang="pt-BR" dirty="0" err="1">
                <a:solidFill>
                  <a:schemeClr val="tx1"/>
                </a:solidFill>
                <a:highlight>
                  <a:srgbClr val="FFFFFF"/>
                </a:highlight>
              </a:rPr>
              <a:t>complexu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</a:rPr>
              <a:t>” = que abrange ou encerra muitos elementos ou partes; que pode ser observado de vários aspectos; complicado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3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“O Método”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873950"/>
            <a:ext cx="2876700" cy="13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	Objetivo: enfrentar esse desafio cognitivo, elaborar e encontrar operadores - instrumentos do conhecimento que permitam abordar a complexidade.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5967443" y="518075"/>
            <a:ext cx="2876700" cy="13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Conjunto de partes diferentes, unidas e organizadas → um todo organizado produz qualidades e propriedades que não existem nas partes tomadas isoladamente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4294967295"/>
          </p:nvPr>
        </p:nvSpPr>
        <p:spPr>
          <a:xfrm>
            <a:off x="3826956" y="687323"/>
            <a:ext cx="973138" cy="3968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SISTEMA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3658775" y="1360098"/>
            <a:ext cx="1416844" cy="3952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CIRCULARIDADE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3300761" y="1929990"/>
            <a:ext cx="1858963" cy="57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CIRCULARIDADE AUTOPRODUTIVA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4294967295"/>
          </p:nvPr>
        </p:nvSpPr>
        <p:spPr>
          <a:xfrm>
            <a:off x="3383250" y="2888332"/>
            <a:ext cx="186055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OPERADOR HOLOGRAMÁTICO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3826956" y="4432968"/>
            <a:ext cx="1309688" cy="3968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PARADIGMA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5955750" y="1084198"/>
            <a:ext cx="2876550" cy="1636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Formulada por Norbert </a:t>
            </a:r>
            <a:r>
              <a:rPr lang="pt-BR" dirty="0" err="1">
                <a:solidFill>
                  <a:schemeClr val="tx1"/>
                </a:solidFill>
              </a:rPr>
              <a:t>Wiener</a:t>
            </a:r>
            <a:r>
              <a:rPr lang="pt-BR" dirty="0">
                <a:solidFill>
                  <a:schemeClr val="tx1"/>
                </a:solidFill>
              </a:rPr>
              <a:t> → caráter retroativo do sistema → contraria a ideia de que toda causa tem um efeito, sugere uma causalidade circular, onde efeito volta à causa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104"/>
          <p:cNvSpPr txBox="1">
            <a:spLocks/>
          </p:cNvSpPr>
          <p:nvPr/>
        </p:nvSpPr>
        <p:spPr>
          <a:xfrm>
            <a:off x="5967443" y="2139673"/>
            <a:ext cx="2876700" cy="8617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Produto é o próprio produtor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efeito é ao mesmo tempo uma causa. ex. sociedade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1026" name="Picture 2" descr="http://kdimagens.com/melhores-imagens/efeito-domino-11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9" y="3129841"/>
            <a:ext cx="2879565" cy="10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102"/>
          <p:cNvSpPr txBox="1">
            <a:spLocks/>
          </p:cNvSpPr>
          <p:nvPr/>
        </p:nvSpPr>
        <p:spPr>
          <a:xfrm>
            <a:off x="5976419" y="2821998"/>
            <a:ext cx="2876700" cy="1395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Holograma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um ponto contem toda a informação do objeto  a parte está dentro do todo e o todo está no interior das partes. ex. sociedade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22" name="Shape 101"/>
          <p:cNvSpPr txBox="1">
            <a:spLocks/>
          </p:cNvSpPr>
          <p:nvPr/>
        </p:nvSpPr>
        <p:spPr>
          <a:xfrm>
            <a:off x="3817157" y="3793174"/>
            <a:ext cx="1309500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DIALÓGICO</a:t>
            </a:r>
          </a:p>
        </p:txBody>
      </p:sp>
      <p:sp>
        <p:nvSpPr>
          <p:cNvPr id="23" name="Shape 102"/>
          <p:cNvSpPr txBox="1">
            <a:spLocks/>
          </p:cNvSpPr>
          <p:nvPr/>
        </p:nvSpPr>
        <p:spPr>
          <a:xfrm>
            <a:off x="5967443" y="3293524"/>
            <a:ext cx="2876700" cy="1395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Para compreender alguns fenômenos deve-se juntar duas noções antagônicas e que são complementares. Ex. “Viver de morte e morrer da vida”</a:t>
            </a:r>
          </a:p>
          <a:p>
            <a:endParaRPr lang="pt-BR" dirty="0"/>
          </a:p>
        </p:txBody>
      </p:sp>
      <p:sp>
        <p:nvSpPr>
          <p:cNvPr id="24" name="Shape 102"/>
          <p:cNvSpPr txBox="1">
            <a:spLocks/>
          </p:cNvSpPr>
          <p:nvPr/>
        </p:nvSpPr>
        <p:spPr>
          <a:xfrm>
            <a:off x="5976419" y="3293524"/>
            <a:ext cx="2876700" cy="18045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Paradigma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estruturas de pensamento que de modo inconsciente comandam nosso discurso. Ex. paradigma de disjunção que comandou a  história do mundo “filosofia e ciência separados”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76419" y="2081561"/>
            <a:ext cx="286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O QUE SÃO?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uiExpand="1" build="p" animBg="1"/>
      <p:bldP spid="102" grpId="1" uiExpand="1" build="p" animBg="1"/>
      <p:bldP spid="104" grpId="0" uiExpand="1" build="p" animBg="1"/>
      <p:bldP spid="104" grpId="1" uiExpand="1" build="p" animBg="1"/>
      <p:bldP spid="13" grpId="0" animBg="1"/>
      <p:bldP spid="13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Ética da Complexidade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2498407" cy="30998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Coesão de uma sociedade complexa é pautada na ética da complexidade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ética da compreensão e ética da aposta em relação à incerteza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Pessoas não reagem de modo mecânico, ou seja, é necessária a compreensão para o funcionamento da sociedade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3627863" y="1614054"/>
            <a:ext cx="3999900" cy="21766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	ÉTICA DA TOLERÂNCIA</a:t>
            </a:r>
          </a:p>
          <a:p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Princípio da livre expressão</a:t>
            </a:r>
          </a:p>
          <a:p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instituição Democrática  encoraja o conflito das ideias</a:t>
            </a:r>
          </a:p>
          <a:p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“O contrário da verdade não é um erro, mas uma verdade contrária”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Conector de Seta Reta 5"/>
          <p:cNvCxnSpPr>
            <a:stCxn id="3" idx="3"/>
          </p:cNvCxnSpPr>
          <p:nvPr/>
        </p:nvCxnSpPr>
        <p:spPr>
          <a:xfrm>
            <a:off x="2810107" y="2702403"/>
            <a:ext cx="817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3627863" y="2530672"/>
            <a:ext cx="134844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>
                <a:sym typeface="Wingdings" panose="05000000000000000000" pitchFamily="2" charset="2"/>
              </a:rPr>
              <a:t>Moral de Kant </a:t>
            </a: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5341802" y="1189391"/>
            <a:ext cx="3125689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ym typeface="Wingdings" panose="05000000000000000000" pitchFamily="2" charset="2"/>
              </a:rPr>
              <a:t>“nós devemos fazer aos outros aquilo que gostaríamos que eles fizessem a nós mesmos e tratar com equidade todo outro, independente de sua raça e religião”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239214" y="2919589"/>
            <a:ext cx="3330867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Porém a Moral de Kant só leva em conta a intenção e não a materialidade </a:t>
            </a:r>
            <a:r>
              <a:rPr lang="pt-BR" dirty="0">
                <a:sym typeface="Wingdings" panose="05000000000000000000" pitchFamily="2" charset="2"/>
              </a:rPr>
              <a:t> a ação deixa de obedecer às intenções e passa a entrar em um jogo de ações e interações do meio social  resposta à incerteza está na aposta e na estratégia</a:t>
            </a:r>
          </a:p>
        </p:txBody>
      </p:sp>
    </p:spTree>
    <p:extLst>
      <p:ext uri="{BB962C8B-B14F-4D97-AF65-F5344CB8AC3E}">
        <p14:creationId xmlns:p14="http://schemas.microsoft.com/office/powerpoint/2010/main" val="5437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66750" y="16265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 CABEÇA BEM- FEITA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 dirty="0"/>
              <a:t>Repensar a reforma        Reformar o pensamento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456214" y="2199225"/>
            <a:ext cx="542100" cy="201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83"/>
          <p:cNvSpPr txBox="1">
            <a:spLocks/>
          </p:cNvSpPr>
          <p:nvPr/>
        </p:nvSpPr>
        <p:spPr>
          <a:xfrm>
            <a:off x="914709" y="2562488"/>
            <a:ext cx="5825202" cy="82267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57175" lvl="0" indent="-257175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lvl="1" indent="-214313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3" charset="2"/>
              <a:buNone/>
            </a:pPr>
            <a:r>
              <a:rPr lang="pt-BR">
                <a:solidFill>
                  <a:schemeClr val="tx1"/>
                </a:solidFill>
              </a:rPr>
              <a:t>Edgar Morin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8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 noção de sujeito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8370600" cy="33535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tx1"/>
                </a:solidFill>
              </a:rPr>
              <a:t>Proposta de definição de sujeito: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514350" indent="-285750"/>
            <a:r>
              <a:rPr lang="pt-BR" dirty="0">
                <a:solidFill>
                  <a:schemeClr val="tx1"/>
                </a:solidFill>
              </a:rPr>
              <a:t>Admitir a ideia de autonomia, inseparável da auto-organização	</a:t>
            </a:r>
          </a:p>
          <a:p>
            <a:pPr marL="1314450" lvl="1" indent="-171450"/>
            <a:r>
              <a:rPr lang="pt-BR" sz="1400" dirty="0">
                <a:solidFill>
                  <a:schemeClr val="tx1"/>
                </a:solidFill>
              </a:rPr>
              <a:t>Depende do meio ambiente</a:t>
            </a:r>
          </a:p>
          <a:p>
            <a:pPr marL="1314450" lvl="1" indent="-171450"/>
            <a:r>
              <a:rPr lang="pt-BR" sz="1400" dirty="0">
                <a:solidFill>
                  <a:schemeClr val="tx1"/>
                </a:solidFill>
              </a:rPr>
              <a:t>Ser vivo trabalha, despende energia e abastece-se de energia para defender a autonomia</a:t>
            </a:r>
          </a:p>
          <a:p>
            <a:pPr marL="1314450" lvl="1" indent="-171450"/>
            <a:r>
              <a:rPr lang="pt-BR" sz="1400" dirty="0">
                <a:solidFill>
                  <a:schemeClr val="tx1"/>
                </a:solidFill>
              </a:rPr>
              <a:t>Não é possíveis em termos absolutos</a:t>
            </a:r>
          </a:p>
          <a:p>
            <a:pPr marL="1143000" lvl="1" indent="0">
              <a:buNone/>
            </a:pPr>
            <a:endParaRPr lang="pt-BR" sz="1400" dirty="0">
              <a:solidFill>
                <a:schemeClr val="tx1"/>
              </a:solidFill>
            </a:endParaRPr>
          </a:p>
          <a:p>
            <a:pPr marL="514350" indent="-285750"/>
            <a:r>
              <a:rPr lang="pt-BR" dirty="0">
                <a:solidFill>
                  <a:schemeClr val="tx1"/>
                </a:solidFill>
              </a:rPr>
              <a:t>Conceito de indivíduo</a:t>
            </a:r>
          </a:p>
          <a:p>
            <a:pPr marL="1314450" lvl="1" indent="-171450"/>
            <a:r>
              <a:rPr lang="pt-BR" sz="1400" dirty="0">
                <a:solidFill>
                  <a:schemeClr val="tx1"/>
                </a:solidFill>
              </a:rPr>
              <a:t>Procurar um elo complexo entre espécie e indivíduo (indivíduo/sociedade)</a:t>
            </a:r>
          </a:p>
          <a:p>
            <a:pPr marL="1314450" lvl="1" indent="-171450"/>
            <a:r>
              <a:rPr lang="pt-BR" sz="1400" dirty="0">
                <a:solidFill>
                  <a:schemeClr val="tx1"/>
                </a:solidFill>
              </a:rPr>
              <a:t>Produtos e produtores ao mesmo tempo</a:t>
            </a:r>
          </a:p>
          <a:p>
            <a:pPr marL="1314450" lvl="1" indent="-171450"/>
            <a:r>
              <a:rPr lang="pt-BR" sz="1400" dirty="0">
                <a:solidFill>
                  <a:schemeClr val="tx1"/>
                </a:solidFill>
              </a:rPr>
              <a:t>Fenômeno social: interações entre indivíduos produzem a sociedade, mas a sociedade retroage, produzindo indivíduos sociais dotados de uma cultura</a:t>
            </a:r>
          </a:p>
        </p:txBody>
      </p:sp>
    </p:spTree>
    <p:extLst>
      <p:ext uri="{BB962C8B-B14F-4D97-AF65-F5344CB8AC3E}">
        <p14:creationId xmlns:p14="http://schemas.microsoft.com/office/powerpoint/2010/main" val="290154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dirty="0"/>
              <a:t>A noção de sujeito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243100" cy="3416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600" dirty="0">
                <a:solidFill>
                  <a:srgbClr val="000000"/>
                </a:solidFill>
              </a:rPr>
              <a:t>Ainda, para chegar a noção de sujeito:</a:t>
            </a:r>
          </a:p>
          <a:p>
            <a:pPr lvl="0">
              <a:spcBef>
                <a:spcPts val="0"/>
              </a:spcBef>
              <a:buNone/>
            </a:pPr>
            <a:endParaRPr lang="pt-BR" sz="1600" dirty="0">
              <a:solidFill>
                <a:srgbClr val="000000"/>
              </a:solidFill>
            </a:endParaRPr>
          </a:p>
          <a:p>
            <a:pPr marL="514350" indent="-285750">
              <a:buClr>
                <a:srgbClr val="000000"/>
              </a:buClr>
            </a:pPr>
            <a:r>
              <a:rPr lang="pt-BR" dirty="0">
                <a:solidFill>
                  <a:srgbClr val="000000"/>
                </a:solidFill>
              </a:rPr>
              <a:t>Dimensão cognitiva, que pode ser chamada de computacional. </a:t>
            </a:r>
          </a:p>
          <a:p>
            <a:pPr marL="514350" indent="-285750">
              <a:buClr>
                <a:srgbClr val="000000"/>
              </a:buClr>
            </a:pPr>
            <a:endParaRPr lang="pt-BR" dirty="0">
              <a:solidFill>
                <a:srgbClr val="000000"/>
              </a:solidFill>
            </a:endParaRPr>
          </a:p>
          <a:p>
            <a:pPr marL="882650" lvl="1" indent="-285750">
              <a:buClr>
                <a:srgbClr val="000000"/>
              </a:buClr>
            </a:pPr>
            <a:r>
              <a:rPr lang="pt-BR" sz="1400" dirty="0">
                <a:solidFill>
                  <a:srgbClr val="000000"/>
                </a:solidFill>
              </a:rPr>
              <a:t>Computação: tratamento que nos permite agir no universo exterior, interior e conhecê-los.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404765" y="2734888"/>
            <a:ext cx="6609900" cy="6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 noção do sujeito tem a ver com a natureza singular de sua computação, colocando-se no centro de seu mundo para lidar com ele.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4191751" y="2315417"/>
            <a:ext cx="685400" cy="44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1404765" y="3796258"/>
            <a:ext cx="6465600" cy="6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EGOCENTRISMO</a:t>
            </a:r>
          </a:p>
          <a:p>
            <a:pPr lvl="0" algn="ctr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pt-BR" dirty="0">
                <a:solidFill>
                  <a:schemeClr val="tx1"/>
                </a:solidFill>
              </a:rPr>
              <a:t>O “Eu” é o ato de </a:t>
            </a:r>
            <a:r>
              <a:rPr lang="pt-BR" dirty="0" err="1">
                <a:solidFill>
                  <a:schemeClr val="tx1"/>
                </a:solidFill>
              </a:rPr>
              <a:t>de</a:t>
            </a:r>
            <a:r>
              <a:rPr lang="pt-BR" dirty="0">
                <a:solidFill>
                  <a:schemeClr val="tx1"/>
                </a:solidFill>
              </a:rPr>
              <a:t> ocupação de um espaço que se torna o centro do mundo. É valorizado e deve ser protegido</a:t>
            </a:r>
            <a:r>
              <a:rPr lang="pt-BR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15" name="Shape 115"/>
          <p:cNvSpPr/>
          <p:nvPr/>
        </p:nvSpPr>
        <p:spPr>
          <a:xfrm>
            <a:off x="4191751" y="3398633"/>
            <a:ext cx="680100" cy="403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6501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1964</Words>
  <Application>Microsoft Office PowerPoint</Application>
  <PresentationFormat>On-screen Show (16:9)</PresentationFormat>
  <Paragraphs>279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Trebuchet MS</vt:lpstr>
      <vt:lpstr>Wingdings</vt:lpstr>
      <vt:lpstr>Wingdings 3</vt:lpstr>
      <vt:lpstr>Facetado</vt:lpstr>
      <vt:lpstr>A ciência, paradigmas e modelos, o pensamento e a abordagem da complexidade</vt:lpstr>
      <vt:lpstr>PowerPoint Presentation</vt:lpstr>
      <vt:lpstr>Complexidade e Ética da Solidariedade</vt:lpstr>
      <vt:lpstr>Complexidade?</vt:lpstr>
      <vt:lpstr>“O Método”</vt:lpstr>
      <vt:lpstr>Ética da Complexidade</vt:lpstr>
      <vt:lpstr>A CABEÇA BEM- FEITA Repensar a reforma        Reformar o pensamento  </vt:lpstr>
      <vt:lpstr>A noção de sujeito</vt:lpstr>
      <vt:lpstr>A noção de sujeito </vt:lpstr>
      <vt:lpstr>A noção de sujeito</vt:lpstr>
      <vt:lpstr>Desafios associados à complexidade do sujeito</vt:lpstr>
      <vt:lpstr>As Conexões Ocultas: Ciência Para Uma Vida Sustentável </vt:lpstr>
      <vt:lpstr>Capítulo 3</vt:lpstr>
      <vt:lpstr>A Realidade Social</vt:lpstr>
      <vt:lpstr>A Realidade Social</vt:lpstr>
      <vt:lpstr>A Realidade Social</vt:lpstr>
      <vt:lpstr>A Realidade Social</vt:lpstr>
      <vt:lpstr>A Realidade Social</vt:lpstr>
      <vt:lpstr>Capítulo 4</vt:lpstr>
      <vt:lpstr>PowerPoint Presentation</vt:lpstr>
      <vt:lpstr>PowerPoint Presentation</vt:lpstr>
      <vt:lpstr>PowerPoint Presentation</vt:lpstr>
      <vt:lpstr>De Máquinas e Seres Vivos: Autopoiese, a Organização do Vivo</vt:lpstr>
      <vt:lpstr>Máquinas</vt:lpstr>
      <vt:lpstr>Máquinas Autopoieticas</vt:lpstr>
      <vt:lpstr>Máquinas Autopoieticas</vt:lpstr>
      <vt:lpstr>Máquinas Alopoieticas X Máquinas Autopoieticas</vt:lpstr>
      <vt:lpstr>Sistemas Vivos como Máquinas Autopoieticas</vt:lpstr>
      <vt:lpstr>O Domínio do Observador</vt:lpstr>
      <vt:lpstr>O Domínio do Observador</vt:lpstr>
      <vt:lpstr>Extra: autopoiese aplicada à Organização Social</vt:lpstr>
      <vt:lpstr>Extra: autopoiese aplicada à Organização Social</vt:lpstr>
      <vt:lpstr>A complexidade e o ensino da engenharia</vt:lpstr>
      <vt:lpstr>A complexidade e o ensino da engenharia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ciência, paradigmas e modelos, o pensamento e a abordagem da complexidade</dc:title>
  <dc:creator>Ro Trotta</dc:creator>
  <cp:lastModifiedBy>Victor Hugo Silveira</cp:lastModifiedBy>
  <cp:revision>25</cp:revision>
  <dcterms:modified xsi:type="dcterms:W3CDTF">2016-06-14T16:27:04Z</dcterms:modified>
</cp:coreProperties>
</file>